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2.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3.xml" ContentType="application/vnd.openxmlformats-officedocument.theme+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4.xml" ContentType="application/vnd.openxmlformats-officedocument.theme+xml"/>
  <Override PartName="/ppt/theme/themeOverride1.xml" ContentType="application/vnd.openxmlformats-officedocument.themeOverride+xml"/>
  <Override PartName="/ppt/theme/themeOverride2.xml" ContentType="application/vnd.openxmlformats-officedocument.themeOverride+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theme/theme5.xml" ContentType="application/vnd.openxmlformats-officedocument.theme+xml"/>
  <Override PartName="/ppt/theme/themeOverride3.xml" ContentType="application/vnd.openxmlformats-officedocument.themeOverride+xml"/>
  <Override PartName="/ppt/theme/themeOverride4.xml" ContentType="application/vnd.openxmlformats-officedocument.themeOverride+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6.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theme/theme7.xml" ContentType="application/vnd.openxmlformats-officedocument.theme+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theme/theme10.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3.xml" ContentType="application/vnd.openxmlformats-officedocument.presentationml.tags+xml"/>
  <Override PartName="/ppt/notesSlides/notesSlide6.xml" ContentType="application/vnd.openxmlformats-officedocument.presentationml.notesSlide+xml"/>
  <Override PartName="/ppt/tags/tag4.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5.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ags/tag6.xml" ContentType="application/vnd.openxmlformats-officedocument.presentationml.tag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tags/tag7.xml" ContentType="application/vnd.openxmlformats-officedocument.presentationml.tags+xml"/>
  <Override PartName="/ppt/notesSlides/notesSlide17.xml" ContentType="application/vnd.openxmlformats-officedocument.presentationml.notesSlide+xml"/>
  <Override PartName="/ppt/tags/tag8.xml" ContentType="application/vnd.openxmlformats-officedocument.presentationml.tags+xml"/>
  <Override PartName="/ppt/notesSlides/notesSlide18.xml" ContentType="application/vnd.openxmlformats-officedocument.presentationml.notesSlide+xml"/>
  <Override PartName="/ppt/tags/tag9.xml" ContentType="application/vnd.openxmlformats-officedocument.presentationml.tags+xml"/>
  <Override PartName="/ppt/notesSlides/notesSlide19.xml" ContentType="application/vnd.openxmlformats-officedocument.presentationml.notesSlide+xml"/>
  <Override PartName="/ppt/tags/tag10.xml" ContentType="application/vnd.openxmlformats-officedocument.presentationml.tags+xml"/>
  <Override PartName="/ppt/notesSlides/notesSlide20.xml" ContentType="application/vnd.openxmlformats-officedocument.presentationml.notesSlide+xml"/>
  <Override PartName="/ppt/tags/tag11.xml" ContentType="application/vnd.openxmlformats-officedocument.presentationml.tags+xml"/>
  <Override PartName="/ppt/notesSlides/notesSlide21.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tags/tag12.xml" ContentType="application/vnd.openxmlformats-officedocument.presentationml.tags+xml"/>
  <Override PartName="/ppt/notesSlides/notesSlide22.xml" ContentType="application/vnd.openxmlformats-officedocument.presentationml.notesSlide+xml"/>
  <Override PartName="/ppt/tags/tag13.xml" ContentType="application/vnd.openxmlformats-officedocument.presentationml.tags+xml"/>
  <Override PartName="/ppt/notesSlides/notesSlide2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14.xml" ContentType="application/vnd.openxmlformats-officedocument.presentationml.tags+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tags/tag15.xml" ContentType="application/vnd.openxmlformats-officedocument.presentationml.tags+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tags/tag16.xml" ContentType="application/vnd.openxmlformats-officedocument.presentationml.tags+xml"/>
  <Override PartName="/ppt/notesSlides/notesSlide28.xml" ContentType="application/vnd.openxmlformats-officedocument.presentationml.notesSlide+xml"/>
  <Override PartName="/ppt/tags/tag17.xml" ContentType="application/vnd.openxmlformats-officedocument.presentationml.tags+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tags/tag18.xml" ContentType="application/vnd.openxmlformats-officedocument.presentationml.tags+xml"/>
  <Override PartName="/ppt/notesSlides/notesSlide32.xml" ContentType="application/vnd.openxmlformats-officedocument.presentationml.notesSlide+xml"/>
  <Override PartName="/ppt/tags/tag19.xml" ContentType="application/vnd.openxmlformats-officedocument.presentationml.tags+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tags/tag20.xml" ContentType="application/vnd.openxmlformats-officedocument.presentationml.tags+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tags/tag21.xml" ContentType="application/vnd.openxmlformats-officedocument.presentationml.tags+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tags/tag22.xml" ContentType="application/vnd.openxmlformats-officedocument.presentationml.tags+xml"/>
  <Override PartName="/ppt/notesSlides/notesSlide45.xml" ContentType="application/vnd.openxmlformats-officedocument.presentationml.notesSlide+xml"/>
  <Override PartName="/ppt/tags/tag23.xml" ContentType="application/vnd.openxmlformats-officedocument.presentationml.tags+xml"/>
  <Override PartName="/ppt/notesSlides/notesSlide46.xml" ContentType="application/vnd.openxmlformats-officedocument.presentationml.notesSlide+xml"/>
  <Override PartName="/ppt/tags/tag24.xml" ContentType="application/vnd.openxmlformats-officedocument.presentationml.tags+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tags/tag25.xml" ContentType="application/vnd.openxmlformats-officedocument.presentationml.tags+xml"/>
  <Override PartName="/ppt/notesSlides/notesSlide49.xml" ContentType="application/vnd.openxmlformats-officedocument.presentationml.notesSlide+xml"/>
  <Override PartName="/ppt/tags/tag26.xml" ContentType="application/vnd.openxmlformats-officedocument.presentationml.tags+xml"/>
  <Override PartName="/ppt/notesSlides/notesSlide50.xml" ContentType="application/vnd.openxmlformats-officedocument.presentationml.notesSlide+xml"/>
  <Override PartName="/ppt/tags/tag27.xml" ContentType="application/vnd.openxmlformats-officedocument.presentationml.tags+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tags/tag28.xml" ContentType="application/vnd.openxmlformats-officedocument.presentationml.tags+xml"/>
  <Override PartName="/ppt/notesSlides/notesSlide53.xml" ContentType="application/vnd.openxmlformats-officedocument.presentationml.notesSlide+xml"/>
  <Override PartName="/ppt/tags/tag29.xml" ContentType="application/vnd.openxmlformats-officedocument.presentationml.tags+xml"/>
  <Override PartName="/ppt/notesSlides/notesSlide54.xml" ContentType="application/vnd.openxmlformats-officedocument.presentationml.notesSlide+xml"/>
  <Override PartName="/ppt/tags/tag30.xml" ContentType="application/vnd.openxmlformats-officedocument.presentationml.tags+xml"/>
  <Override PartName="/ppt/notesSlides/notesSlide55.xml" ContentType="application/vnd.openxmlformats-officedocument.presentationml.notesSlide+xml"/>
  <Override PartName="/ppt/tags/tag31.xml" ContentType="application/vnd.openxmlformats-officedocument.presentationml.tags+xml"/>
  <Override PartName="/ppt/notesSlides/notesSlide56.xml" ContentType="application/vnd.openxmlformats-officedocument.presentationml.notesSlide+xml"/>
  <Override PartName="/ppt/tags/tag32.xml" ContentType="application/vnd.openxmlformats-officedocument.presentationml.tags+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tags/tag33.xml" ContentType="application/vnd.openxmlformats-officedocument.presentationml.tags+xml"/>
  <Override PartName="/ppt/notesSlides/notesSlide60.xml" ContentType="application/vnd.openxmlformats-officedocument.presentationml.notesSlide+xml"/>
  <Override PartName="/ppt/tags/tag34.xml" ContentType="application/vnd.openxmlformats-officedocument.presentationml.tags+xml"/>
  <Override PartName="/ppt/notesSlides/notesSlide61.xml" ContentType="application/vnd.openxmlformats-officedocument.presentationml.notesSlide+xml"/>
  <Override PartName="/ppt/tags/tag35.xml" ContentType="application/vnd.openxmlformats-officedocument.presentationml.tags+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65.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tags/tag36.xml" ContentType="application/vnd.openxmlformats-officedocument.presentationml.tags+xml"/>
  <Override PartName="/ppt/notesSlides/notesSlide73.xml" ContentType="application/vnd.openxmlformats-officedocument.presentationml.notesSlide+xml"/>
  <Override PartName="/ppt/tags/tag37.xml" ContentType="application/vnd.openxmlformats-officedocument.presentationml.tags+xml"/>
  <Override PartName="/ppt/notesSlides/notesSlide74.xml" ContentType="application/vnd.openxmlformats-officedocument.presentationml.notesSlide+xml"/>
  <Override PartName="/ppt/tags/tag38.xml" ContentType="application/vnd.openxmlformats-officedocument.presentationml.tags+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tags/tag39.xml" ContentType="application/vnd.openxmlformats-officedocument.presentationml.tags+xml"/>
  <Override PartName="/ppt/notesSlides/notesSlide77.xml" ContentType="application/vnd.openxmlformats-officedocument.presentationml.notesSlide+xml"/>
  <Override PartName="/ppt/tags/tag40.xml" ContentType="application/vnd.openxmlformats-officedocument.presentationml.tags+xml"/>
  <Override PartName="/ppt/notesSlides/notesSlide78.xml" ContentType="application/vnd.openxmlformats-officedocument.presentationml.notesSlide+xml"/>
  <Override PartName="/ppt/tags/tag41.xml" ContentType="application/vnd.openxmlformats-officedocument.presentationml.tags+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tags/tag42.xml" ContentType="application/vnd.openxmlformats-officedocument.presentationml.tags+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tags/tag43.xml" ContentType="application/vnd.openxmlformats-officedocument.presentationml.tags+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tags/tag44.xml" ContentType="application/vnd.openxmlformats-officedocument.presentationml.tags+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tags/tag45.xml" ContentType="application/vnd.openxmlformats-officedocument.presentationml.tags+xml"/>
  <Override PartName="/ppt/notesSlides/notesSlide105.xml" ContentType="application/vnd.openxmlformats-officedocument.presentationml.notesSlide+xml"/>
  <Override PartName="/ppt/ink/ink4.xml" ContentType="application/inkml+xml"/>
  <Override PartName="/ppt/ink/ink5.xml" ContentType="application/inkml+xml"/>
  <Override PartName="/ppt/notesSlides/notesSlide106.xml" ContentType="application/vnd.openxmlformats-officedocument.presentationml.notesSlide+xml"/>
  <Override PartName="/ppt/tags/tag46.xml" ContentType="application/vnd.openxmlformats-officedocument.presentationml.tags+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tags/tag47.xml" ContentType="application/vnd.openxmlformats-officedocument.presentationml.tags+xml"/>
  <Override PartName="/ppt/notesSlides/notesSlide110.xml" ContentType="application/vnd.openxmlformats-officedocument.presentationml.notesSlide+xml"/>
  <Override PartName="/ppt/tags/tag48.xml" ContentType="application/vnd.openxmlformats-officedocument.presentationml.tags+xml"/>
  <Override PartName="/ppt/notesSlides/notesSlide111.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tags/tag49.xml" ContentType="application/vnd.openxmlformats-officedocument.presentationml.tags+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tags/tag50.xml" ContentType="application/vnd.openxmlformats-officedocument.presentationml.tags+xml"/>
  <Override PartName="/ppt/notesSlides/notesSlide114.xml" ContentType="application/vnd.openxmlformats-officedocument.presentationml.notesSlide+xml"/>
  <Override PartName="/ppt/tags/tag51.xml" ContentType="application/vnd.openxmlformats-officedocument.presentationml.tags+xml"/>
  <Override PartName="/ppt/notesSlides/notesSlide115.xml" ContentType="application/vnd.openxmlformats-officedocument.presentationml.notesSlide+xml"/>
  <Override PartName="/ppt/tags/tag52.xml" ContentType="application/vnd.openxmlformats-officedocument.presentationml.tags+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tags/tag53.xml" ContentType="application/vnd.openxmlformats-officedocument.presentationml.tags+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tags/tag54.xml" ContentType="application/vnd.openxmlformats-officedocument.presentationml.tags+xml"/>
  <Override PartName="/ppt/notesSlides/notesSlide134.xml" ContentType="application/vnd.openxmlformats-officedocument.presentationml.notesSlide+xml"/>
  <Override PartName="/ppt/tags/tag55.xml" ContentType="application/vnd.openxmlformats-officedocument.presentationml.tags+xml"/>
  <Override PartName="/ppt/notesSlides/notesSlide135.xml" ContentType="application/vnd.openxmlformats-officedocument.presentationml.notesSlide+xml"/>
  <Override PartName="/ppt/tags/tag56.xml" ContentType="application/vnd.openxmlformats-officedocument.presentationml.tags+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tags/tag57.xml" ContentType="application/vnd.openxmlformats-officedocument.presentationml.tags+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tags/tag58.xml" ContentType="application/vnd.openxmlformats-officedocument.presentationml.tags+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notesSlides/notesSlide162.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63.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64.xml" ContentType="application/vnd.openxmlformats-officedocument.presentationml.notesSlide+xml"/>
  <Override PartName="/ppt/tags/tag59.xml" ContentType="application/vnd.openxmlformats-officedocument.presentationml.tags+xml"/>
  <Override PartName="/ppt/notesSlides/notesSlide165.xml" ContentType="application/vnd.openxmlformats-officedocument.presentationml.notesSlide+xml"/>
  <Override PartName="/ppt/tags/tag60.xml" ContentType="application/vnd.openxmlformats-officedocument.presentationml.tags+xml"/>
  <Override PartName="/ppt/notesSlides/notesSlide166.xml" ContentType="application/vnd.openxmlformats-officedocument.presentationml.notesSlide+xml"/>
  <Override PartName="/ppt/notesSlides/notesSlide167.xml" ContentType="application/vnd.openxmlformats-officedocument.presentationml.notesSlide+xml"/>
  <Override PartName="/ppt/notesSlides/notesSlide168.xml" ContentType="application/vnd.openxmlformats-officedocument.presentationml.notesSlide+xml"/>
  <Override PartName="/ppt/tags/tag61.xml" ContentType="application/vnd.openxmlformats-officedocument.presentationml.tags+xml"/>
  <Override PartName="/ppt/notesSlides/notesSlide169.xml" ContentType="application/vnd.openxmlformats-officedocument.presentationml.notesSlide+xml"/>
  <Override PartName="/ppt/tags/tag62.xml" ContentType="application/vnd.openxmlformats-officedocument.presentationml.tags+xml"/>
  <Override PartName="/ppt/notesSlides/notesSlide170.xml" ContentType="application/vnd.openxmlformats-officedocument.presentationml.notesSlide+xml"/>
  <Override PartName="/ppt/notesSlides/notesSlide171.xml" ContentType="application/vnd.openxmlformats-officedocument.presentationml.notesSlide+xml"/>
  <Override PartName="/ppt/notesSlides/notesSlide172.xml" ContentType="application/vnd.openxmlformats-officedocument.presentationml.notesSlide+xml"/>
  <Override PartName="/ppt/tags/tag63.xml" ContentType="application/vnd.openxmlformats-officedocument.presentationml.tags+xml"/>
  <Override PartName="/ppt/notesSlides/notesSlide173.xml" ContentType="application/vnd.openxmlformats-officedocument.presentationml.notesSlide+xml"/>
  <Override PartName="/ppt/tags/tag64.xml" ContentType="application/vnd.openxmlformats-officedocument.presentationml.tags+xml"/>
  <Override PartName="/ppt/notesSlides/notesSlide174.xml" ContentType="application/vnd.openxmlformats-officedocument.presentationml.notesSlide+xml"/>
  <Override PartName="/ppt/notesSlides/notesSlide175.xml" ContentType="application/vnd.openxmlformats-officedocument.presentationml.notesSlide+xml"/>
  <Override PartName="/ppt/tags/tag65.xml" ContentType="application/vnd.openxmlformats-officedocument.presentationml.tags+xml"/>
  <Override PartName="/ppt/notesSlides/notesSlide176.xml" ContentType="application/vnd.openxmlformats-officedocument.presentationml.notesSlide+xml"/>
  <Override PartName="/ppt/tags/tag66.xml" ContentType="application/vnd.openxmlformats-officedocument.presentationml.tags+xml"/>
  <Override PartName="/ppt/notesSlides/notesSlide177.xml" ContentType="application/vnd.openxmlformats-officedocument.presentationml.notesSlide+xml"/>
  <Override PartName="/ppt/tags/tag67.xml" ContentType="application/vnd.openxmlformats-officedocument.presentationml.tags+xml"/>
  <Override PartName="/ppt/notesSlides/notesSlide178.xml" ContentType="application/vnd.openxmlformats-officedocument.presentationml.notesSlide+xml"/>
  <Override PartName="/ppt/tags/tag68.xml" ContentType="application/vnd.openxmlformats-officedocument.presentationml.tags+xml"/>
  <Override PartName="/ppt/notesSlides/notesSlide179.xml" ContentType="application/vnd.openxmlformats-officedocument.presentationml.notesSlide+xml"/>
  <Override PartName="/ppt/tags/tag69.xml" ContentType="application/vnd.openxmlformats-officedocument.presentationml.tags+xml"/>
  <Override PartName="/ppt/notesSlides/notesSlide180.xml" ContentType="application/vnd.openxmlformats-officedocument.presentationml.notesSlide+xml"/>
  <Override PartName="/ppt/tags/tag70.xml" ContentType="application/vnd.openxmlformats-officedocument.presentationml.tags+xml"/>
  <Override PartName="/ppt/notesSlides/notesSlide181.xml" ContentType="application/vnd.openxmlformats-officedocument.presentationml.notesSlide+xml"/>
  <Override PartName="/ppt/notesSlides/notesSlide182.xml" ContentType="application/vnd.openxmlformats-officedocument.presentationml.notesSlide+xml"/>
  <Override PartName="/ppt/notesSlides/notesSlide183.xml" ContentType="application/vnd.openxmlformats-officedocument.presentationml.notesSlide+xml"/>
  <Override PartName="/ppt/notesSlides/notesSlide184.xml" ContentType="application/vnd.openxmlformats-officedocument.presentationml.notesSlide+xml"/>
  <Override PartName="/ppt/notesSlides/notesSlide185.xml" ContentType="application/vnd.openxmlformats-officedocument.presentationml.notesSlide+xml"/>
  <Override PartName="/ppt/notesSlides/notesSlide186.xml" ContentType="application/vnd.openxmlformats-officedocument.presentationml.notesSlide+xml"/>
  <Override PartName="/ppt/notesSlides/notesSlide187.xml" ContentType="application/vnd.openxmlformats-officedocument.presentationml.notesSlide+xml"/>
  <Override PartName="/ppt/notesSlides/notesSlide188.xml" ContentType="application/vnd.openxmlformats-officedocument.presentationml.notesSlide+xml"/>
  <Override PartName="/ppt/tags/tag71.xml" ContentType="application/vnd.openxmlformats-officedocument.presentationml.tags+xml"/>
  <Override PartName="/ppt/notesSlides/notesSlide189.xml" ContentType="application/vnd.openxmlformats-officedocument.presentationml.notesSlide+xml"/>
  <Override PartName="/ppt/tags/tag72.xml" ContentType="application/vnd.openxmlformats-officedocument.presentationml.tags+xml"/>
  <Override PartName="/ppt/notesSlides/notesSlide190.xml" ContentType="application/vnd.openxmlformats-officedocument.presentationml.notesSlide+xml"/>
  <Override PartName="/ppt/tags/tag73.xml" ContentType="application/vnd.openxmlformats-officedocument.presentationml.tags+xml"/>
  <Override PartName="/ppt/notesSlides/notesSlide191.xml" ContentType="application/vnd.openxmlformats-officedocument.presentationml.notesSlide+xml"/>
  <Override PartName="/ppt/notesSlides/notesSlide192.xml" ContentType="application/vnd.openxmlformats-officedocument.presentationml.notesSlide+xml"/>
  <Override PartName="/ppt/notesSlides/notesSlide193.xml" ContentType="application/vnd.openxmlformats-officedocument.presentationml.notesSlide+xml"/>
  <Override PartName="/ppt/tags/tag74.xml" ContentType="application/vnd.openxmlformats-officedocument.presentationml.tags+xml"/>
  <Override PartName="/ppt/notesSlides/notesSlide194.xml" ContentType="application/vnd.openxmlformats-officedocument.presentationml.notesSlide+xml"/>
  <Override PartName="/ppt/tags/tag75.xml" ContentType="application/vnd.openxmlformats-officedocument.presentationml.tags+xml"/>
  <Override PartName="/ppt/notesSlides/notesSlide195.xml" ContentType="application/vnd.openxmlformats-officedocument.presentationml.notesSlide+xml"/>
  <Override PartName="/ppt/notesSlides/notesSlide196.xml" ContentType="application/vnd.openxmlformats-officedocument.presentationml.notesSlide+xml"/>
  <Override PartName="/ppt/notesSlides/notesSlide197.xml" ContentType="application/vnd.openxmlformats-officedocument.presentationml.notesSlide+xml"/>
  <Override PartName="/ppt/notesSlides/notesSlide198.xml" ContentType="application/vnd.openxmlformats-officedocument.presentationml.notesSlide+xml"/>
  <Override PartName="/ppt/notesSlides/notesSlide199.xml" ContentType="application/vnd.openxmlformats-officedocument.presentationml.notesSlide+xml"/>
  <Override PartName="/ppt/notesSlides/notesSlide200.xml" ContentType="application/vnd.openxmlformats-officedocument.presentationml.notesSlide+xml"/>
  <Override PartName="/ppt/notesSlides/notesSlide201.xml" ContentType="application/vnd.openxmlformats-officedocument.presentationml.notesSlide+xml"/>
  <Override PartName="/ppt/notesSlides/notesSlide202.xml" ContentType="application/vnd.openxmlformats-officedocument.presentationml.notesSlide+xml"/>
  <Override PartName="/ppt/notesSlides/notesSlide203.xml" ContentType="application/vnd.openxmlformats-officedocument.presentationml.notesSlide+xml"/>
  <Override PartName="/ppt/tags/tag76.xml" ContentType="application/vnd.openxmlformats-officedocument.presentationml.tags+xml"/>
  <Override PartName="/ppt/notesSlides/notesSlide204.xml" ContentType="application/vnd.openxmlformats-officedocument.presentationml.notesSlide+xml"/>
  <Override PartName="/ppt/notesSlides/notesSlide205.xml" ContentType="application/vnd.openxmlformats-officedocument.presentationml.notesSlide+xml"/>
  <Override PartName="/ppt/notesSlides/notesSlide206.xml" ContentType="application/vnd.openxmlformats-officedocument.presentationml.notesSlide+xml"/>
  <Override PartName="/ppt/notesSlides/notesSlide207.xml" ContentType="application/vnd.openxmlformats-officedocument.presentationml.notesSlide+xml"/>
  <Override PartName="/ppt/notesSlides/notesSlide208.xml" ContentType="application/vnd.openxmlformats-officedocument.presentationml.notesSlide+xml"/>
  <Override PartName="/ppt/notesSlides/notesSlide209.xml" ContentType="application/vnd.openxmlformats-officedocument.presentationml.notesSlide+xml"/>
  <Override PartName="/ppt/notesSlides/notesSlide210.xml" ContentType="application/vnd.openxmlformats-officedocument.presentationml.notesSlide+xml"/>
  <Override PartName="/ppt/notesSlides/notesSlide211.xml" ContentType="application/vnd.openxmlformats-officedocument.presentationml.notesSlide+xml"/>
  <Override PartName="/ppt/notesSlides/notesSlide212.xml" ContentType="application/vnd.openxmlformats-officedocument.presentationml.notesSlide+xml"/>
  <Override PartName="/ppt/tags/tag77.xml" ContentType="application/vnd.openxmlformats-officedocument.presentationml.tags+xml"/>
  <Override PartName="/ppt/notesSlides/notesSlide213.xml" ContentType="application/vnd.openxmlformats-officedocument.presentationml.notesSlide+xml"/>
  <Override PartName="/ppt/notesSlides/notesSlide214.xml" ContentType="application/vnd.openxmlformats-officedocument.presentationml.notesSlide+xml"/>
  <Override PartName="/ppt/notesSlides/notesSlide215.xml" ContentType="application/vnd.openxmlformats-officedocument.presentationml.notesSlide+xml"/>
  <Override PartName="/ppt/notesSlides/notesSlide216.xml" ContentType="application/vnd.openxmlformats-officedocument.presentationml.notesSlide+xml"/>
  <Override PartName="/ppt/notesSlides/notesSlide217.xml" ContentType="application/vnd.openxmlformats-officedocument.presentationml.notesSlide+xml"/>
  <Override PartName="/ppt/notesSlides/notesSlide218.xml" ContentType="application/vnd.openxmlformats-officedocument.presentationml.notesSlide+xml"/>
  <Override PartName="/ppt/notesSlides/notesSlide219.xml" ContentType="application/vnd.openxmlformats-officedocument.presentationml.notesSlide+xml"/>
  <Override PartName="/ppt/notesSlides/notesSlide220.xml" ContentType="application/vnd.openxmlformats-officedocument.presentationml.notesSlide+xml"/>
  <Override PartName="/ppt/notesSlides/notesSlide221.xml" ContentType="application/vnd.openxmlformats-officedocument.presentationml.notesSlide+xml"/>
  <Override PartName="/ppt/notesSlides/notesSlide222.xml" ContentType="application/vnd.openxmlformats-officedocument.presentationml.notesSlide+xml"/>
  <Override PartName="/ppt/notesSlides/notesSlide223.xml" ContentType="application/vnd.openxmlformats-officedocument.presentationml.notesSlide+xml"/>
  <Override PartName="/ppt/tags/tag78.xml" ContentType="application/vnd.openxmlformats-officedocument.presentationml.tags+xml"/>
  <Override PartName="/ppt/notesSlides/notesSlide224.xml" ContentType="application/vnd.openxmlformats-officedocument.presentationml.notesSlide+xml"/>
  <Override PartName="/ppt/notesSlides/notesSlide225.xml" ContentType="application/vnd.openxmlformats-officedocument.presentationml.notesSlide+xml"/>
  <Override PartName="/ppt/notesSlides/notesSlide226.xml" ContentType="application/vnd.openxmlformats-officedocument.presentationml.notesSlide+xml"/>
  <Override PartName="/ppt/tags/tag79.xml" ContentType="application/vnd.openxmlformats-officedocument.presentationml.tags+xml"/>
  <Override PartName="/ppt/notesSlides/notesSlide227.xml" ContentType="application/vnd.openxmlformats-officedocument.presentationml.notesSlide+xml"/>
  <Override PartName="/ppt/notesSlides/notesSlide228.xml" ContentType="application/vnd.openxmlformats-officedocument.presentationml.notesSlide+xml"/>
  <Override PartName="/ppt/notesSlides/notesSlide229.xml" ContentType="application/vnd.openxmlformats-officedocument.presentationml.notesSlide+xml"/>
  <Override PartName="/ppt/notesSlides/notesSlide230.xml" ContentType="application/vnd.openxmlformats-officedocument.presentationml.notesSlide+xml"/>
  <Override PartName="/ppt/notesSlides/notesSlide231.xml" ContentType="application/vnd.openxmlformats-officedocument.presentationml.notesSlide+xml"/>
  <Override PartName="/ppt/notesSlides/notesSlide232.xml" ContentType="application/vnd.openxmlformats-officedocument.presentationml.notesSlide+xml"/>
  <Override PartName="/ppt/notesSlides/notesSlide233.xml" ContentType="application/vnd.openxmlformats-officedocument.presentationml.notesSlide+xml"/>
  <Override PartName="/ppt/notesSlides/notesSlide234.xml" ContentType="application/vnd.openxmlformats-officedocument.presentationml.notesSlide+xml"/>
  <Override PartName="/ppt/notesSlides/notesSlide235.xml" ContentType="application/vnd.openxmlformats-officedocument.presentationml.notesSlide+xml"/>
  <Override PartName="/ppt/notesSlides/notesSlide236.xml" ContentType="application/vnd.openxmlformats-officedocument.presentationml.notesSlide+xml"/>
  <Override PartName="/ppt/notesSlides/notesSlide237.xml" ContentType="application/vnd.openxmlformats-officedocument.presentationml.notesSlide+xml"/>
  <Override PartName="/ppt/notesSlides/notesSlide238.xml" ContentType="application/vnd.openxmlformats-officedocument.presentationml.notesSlide+xml"/>
  <Override PartName="/ppt/notesSlides/notesSlide239.xml" ContentType="application/vnd.openxmlformats-officedocument.presentationml.notesSlide+xml"/>
  <Override PartName="/ppt/notesSlides/notesSlide240.xml" ContentType="application/vnd.openxmlformats-officedocument.presentationml.notesSlide+xml"/>
  <Override PartName="/ppt/notesSlides/notesSlide241.xml" ContentType="application/vnd.openxmlformats-officedocument.presentationml.notesSlide+xml"/>
  <Override PartName="/ppt/notesSlides/notesSlide242.xml" ContentType="application/vnd.openxmlformats-officedocument.presentationml.notesSlide+xml"/>
  <Override PartName="/ppt/notesSlides/notesSlide243.xml" ContentType="application/vnd.openxmlformats-officedocument.presentationml.notesSlide+xml"/>
  <Override PartName="/ppt/notesSlides/notesSlide244.xml" ContentType="application/vnd.openxmlformats-officedocument.presentationml.notesSlide+xml"/>
  <Override PartName="/ppt/notesSlides/notesSlide245.xml" ContentType="application/vnd.openxmlformats-officedocument.presentationml.notesSlide+xml"/>
  <Override PartName="/ppt/notesSlides/notesSlide246.xml" ContentType="application/vnd.openxmlformats-officedocument.presentationml.notesSlide+xml"/>
  <Override PartName="/ppt/notesSlides/notesSlide247.xml" ContentType="application/vnd.openxmlformats-officedocument.presentationml.notesSlide+xml"/>
  <Override PartName="/ppt/notesSlides/notesSlide248.xml" ContentType="application/vnd.openxmlformats-officedocument.presentationml.notesSlide+xml"/>
  <Override PartName="/ppt/notesSlides/notesSlide249.xml" ContentType="application/vnd.openxmlformats-officedocument.presentationml.notesSlide+xml"/>
  <Override PartName="/ppt/notesSlides/notesSlide250.xml" ContentType="application/vnd.openxmlformats-officedocument.presentationml.notesSlide+xml"/>
  <Override PartName="/ppt/notesSlides/notesSlide251.xml" ContentType="application/vnd.openxmlformats-officedocument.presentationml.notesSlide+xml"/>
  <Override PartName="/ppt/notesSlides/notesSlide252.xml" ContentType="application/vnd.openxmlformats-officedocument.presentationml.notesSlide+xml"/>
  <Override PartName="/ppt/notesSlides/notesSlide253.xml" ContentType="application/vnd.openxmlformats-officedocument.presentationml.notesSlide+xml"/>
  <Override PartName="/ppt/notesSlides/notesSlide254.xml" ContentType="application/vnd.openxmlformats-officedocument.presentationml.notesSlide+xml"/>
  <Override PartName="/ppt/notesSlides/notesSlide255.xml" ContentType="application/vnd.openxmlformats-officedocument.presentationml.notesSlide+xml"/>
  <Override PartName="/ppt/notesSlides/notesSlide256.xml" ContentType="application/vnd.openxmlformats-officedocument.presentationml.notesSlide+xml"/>
  <Override PartName="/ppt/notesSlides/notesSlide257.xml" ContentType="application/vnd.openxmlformats-officedocument.presentationml.notesSlide+xml"/>
  <Override PartName="/ppt/notesSlides/notesSlide258.xml" ContentType="application/vnd.openxmlformats-officedocument.presentationml.notesSlide+xml"/>
  <Override PartName="/ppt/notesSlides/notesSlide259.xml" ContentType="application/vnd.openxmlformats-officedocument.presentationml.notesSlide+xml"/>
  <Override PartName="/ppt/notesSlides/notesSlide260.xml" ContentType="application/vnd.openxmlformats-officedocument.presentationml.notesSlide+xml"/>
  <Override PartName="/ppt/notesSlides/notesSlide261.xml" ContentType="application/vnd.openxmlformats-officedocument.presentationml.notesSlide+xml"/>
  <Override PartName="/ppt/notesSlides/notesSlide262.xml" ContentType="application/vnd.openxmlformats-officedocument.presentationml.notesSlide+xml"/>
  <Override PartName="/ppt/notesSlides/notesSlide263.xml" ContentType="application/vnd.openxmlformats-officedocument.presentationml.notesSlide+xml"/>
  <Override PartName="/ppt/notesSlides/notesSlide264.xml" ContentType="application/vnd.openxmlformats-officedocument.presentationml.notesSlide+xml"/>
  <Override PartName="/ppt/notesSlides/notesSlide265.xml" ContentType="application/vnd.openxmlformats-officedocument.presentationml.notesSlide+xml"/>
  <Override PartName="/ppt/notesSlides/notesSlide266.xml" ContentType="application/vnd.openxmlformats-officedocument.presentationml.notesSlide+xml"/>
  <Override PartName="/ppt/notesSlides/notesSlide267.xml" ContentType="application/vnd.openxmlformats-officedocument.presentationml.notesSlide+xml"/>
  <Override PartName="/ppt/notesSlides/notesSlide268.xml" ContentType="application/vnd.openxmlformats-officedocument.presentationml.notesSlide+xml"/>
  <Override PartName="/ppt/notesSlides/notesSlide269.xml" ContentType="application/vnd.openxmlformats-officedocument.presentationml.notesSlide+xml"/>
  <Override PartName="/ppt/notesSlides/notesSlide270.xml" ContentType="application/vnd.openxmlformats-officedocument.presentationml.notesSlide+xml"/>
  <Override PartName="/ppt/notesSlides/notesSlide271.xml" ContentType="application/vnd.openxmlformats-officedocument.presentationml.notesSlide+xml"/>
  <Override PartName="/ppt/tags/tag80.xml" ContentType="application/vnd.openxmlformats-officedocument.presentationml.tags+xml"/>
  <Override PartName="/ppt/notesSlides/notesSlide272.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tags/tag81.xml" ContentType="application/vnd.openxmlformats-officedocument.presentationml.tags+xml"/>
  <Override PartName="/ppt/notesSlides/notesSlide27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695" r:id="rId2"/>
    <p:sldMasterId id="2147483714" r:id="rId3"/>
    <p:sldMasterId id="2147483755" r:id="rId4"/>
    <p:sldMasterId id="2147483802" r:id="rId5"/>
    <p:sldMasterId id="2147483816" r:id="rId6"/>
    <p:sldMasterId id="2147483918" r:id="rId7"/>
    <p:sldMasterId id="2147483941" r:id="rId8"/>
  </p:sldMasterIdLst>
  <p:notesMasterIdLst>
    <p:notesMasterId r:id="rId282"/>
  </p:notesMasterIdLst>
  <p:handoutMasterIdLst>
    <p:handoutMasterId r:id="rId283"/>
  </p:handoutMasterIdLst>
  <p:sldIdLst>
    <p:sldId id="2147477033" r:id="rId9"/>
    <p:sldId id="2145707210" r:id="rId10"/>
    <p:sldId id="2145707156" r:id="rId11"/>
    <p:sldId id="2145707157" r:id="rId12"/>
    <p:sldId id="2145707007" r:id="rId13"/>
    <p:sldId id="2145707547" r:id="rId14"/>
    <p:sldId id="897" r:id="rId15"/>
    <p:sldId id="2145707592" r:id="rId16"/>
    <p:sldId id="2145707568" r:id="rId17"/>
    <p:sldId id="2145707569" r:id="rId18"/>
    <p:sldId id="2145707211" r:id="rId19"/>
    <p:sldId id="3743" r:id="rId20"/>
    <p:sldId id="2145707204" r:id="rId21"/>
    <p:sldId id="2145707203" r:id="rId22"/>
    <p:sldId id="480" r:id="rId23"/>
    <p:sldId id="2141411157" r:id="rId24"/>
    <p:sldId id="963" r:id="rId25"/>
    <p:sldId id="964" r:id="rId26"/>
    <p:sldId id="2145707207" r:id="rId27"/>
    <p:sldId id="2145707593" r:id="rId28"/>
    <p:sldId id="2145707594" r:id="rId29"/>
    <p:sldId id="980" r:id="rId30"/>
    <p:sldId id="779" r:id="rId31"/>
    <p:sldId id="955" r:id="rId32"/>
    <p:sldId id="1224" r:id="rId33"/>
    <p:sldId id="2145707598" r:id="rId34"/>
    <p:sldId id="2145707599" r:id="rId35"/>
    <p:sldId id="2145707600" r:id="rId36"/>
    <p:sldId id="355" r:id="rId37"/>
    <p:sldId id="2145707601" r:id="rId38"/>
    <p:sldId id="2141411068" r:id="rId39"/>
    <p:sldId id="760" r:id="rId40"/>
    <p:sldId id="984" r:id="rId41"/>
    <p:sldId id="277" r:id="rId42"/>
    <p:sldId id="2145707632" r:id="rId43"/>
    <p:sldId id="300" r:id="rId44"/>
    <p:sldId id="2145707604" r:id="rId45"/>
    <p:sldId id="296" r:id="rId46"/>
    <p:sldId id="2145707602" r:id="rId47"/>
    <p:sldId id="2145707603" r:id="rId48"/>
    <p:sldId id="2145707222" r:id="rId49"/>
    <p:sldId id="2145707223" r:id="rId50"/>
    <p:sldId id="2145707135" r:id="rId51"/>
    <p:sldId id="2145707201" r:id="rId52"/>
    <p:sldId id="3751" r:id="rId53"/>
    <p:sldId id="997" r:id="rId54"/>
    <p:sldId id="1004" r:id="rId55"/>
    <p:sldId id="2145707581" r:id="rId56"/>
    <p:sldId id="1005" r:id="rId57"/>
    <p:sldId id="1006" r:id="rId58"/>
    <p:sldId id="1007" r:id="rId59"/>
    <p:sldId id="2145707583" r:id="rId60"/>
    <p:sldId id="1008" r:id="rId61"/>
    <p:sldId id="1011" r:id="rId62"/>
    <p:sldId id="2147477028" r:id="rId63"/>
    <p:sldId id="1016" r:id="rId64"/>
    <p:sldId id="1018" r:id="rId65"/>
    <p:sldId id="357" r:id="rId66"/>
    <p:sldId id="2145707633" r:id="rId67"/>
    <p:sldId id="694" r:id="rId68"/>
    <p:sldId id="2145707618" r:id="rId69"/>
    <p:sldId id="2145707411" r:id="rId70"/>
    <p:sldId id="2141411105" r:id="rId71"/>
    <p:sldId id="577" r:id="rId72"/>
    <p:sldId id="578" r:id="rId73"/>
    <p:sldId id="475" r:id="rId74"/>
    <p:sldId id="2145707637" r:id="rId75"/>
    <p:sldId id="2147477029" r:id="rId76"/>
    <p:sldId id="2147477008" r:id="rId77"/>
    <p:sldId id="2145707018" r:id="rId78"/>
    <p:sldId id="3599" r:id="rId79"/>
    <p:sldId id="3598" r:id="rId80"/>
    <p:sldId id="1121" r:id="rId81"/>
    <p:sldId id="2145707619" r:id="rId82"/>
    <p:sldId id="1022" r:id="rId83"/>
    <p:sldId id="2145707224" r:id="rId84"/>
    <p:sldId id="2145707479" r:id="rId85"/>
    <p:sldId id="2145707480" r:id="rId86"/>
    <p:sldId id="2145707481" r:id="rId87"/>
    <p:sldId id="3741" r:id="rId88"/>
    <p:sldId id="2145707482" r:id="rId89"/>
    <p:sldId id="2145707620" r:id="rId90"/>
    <p:sldId id="2145707206" r:id="rId91"/>
    <p:sldId id="1367" r:id="rId92"/>
    <p:sldId id="2145707029" r:id="rId93"/>
    <p:sldId id="466" r:id="rId94"/>
    <p:sldId id="2147476955" r:id="rId95"/>
    <p:sldId id="2147477006" r:id="rId96"/>
    <p:sldId id="3678" r:id="rId97"/>
    <p:sldId id="2147476972" r:id="rId98"/>
    <p:sldId id="290" r:id="rId99"/>
    <p:sldId id="2145707608" r:id="rId100"/>
    <p:sldId id="2145707235" r:id="rId101"/>
    <p:sldId id="969" r:id="rId102"/>
    <p:sldId id="2141411061" r:id="rId103"/>
    <p:sldId id="2141411062" r:id="rId104"/>
    <p:sldId id="2147476978" r:id="rId105"/>
    <p:sldId id="1003" r:id="rId106"/>
    <p:sldId id="2147476958" r:id="rId107"/>
    <p:sldId id="2147476964" r:id="rId108"/>
    <p:sldId id="2145707609" r:id="rId109"/>
    <p:sldId id="2145707213" r:id="rId110"/>
    <p:sldId id="2145707638" r:id="rId111"/>
    <p:sldId id="2147477030" r:id="rId112"/>
    <p:sldId id="2145707214" r:id="rId113"/>
    <p:sldId id="2145707622" r:id="rId114"/>
    <p:sldId id="977" r:id="rId115"/>
    <p:sldId id="2145707097" r:id="rId116"/>
    <p:sldId id="1317" r:id="rId117"/>
    <p:sldId id="781" r:id="rId118"/>
    <p:sldId id="2141411140" r:id="rId119"/>
    <p:sldId id="2141411144" r:id="rId120"/>
    <p:sldId id="2145707573" r:id="rId121"/>
    <p:sldId id="782" r:id="rId122"/>
    <p:sldId id="1174" r:id="rId123"/>
    <p:sldId id="748" r:id="rId124"/>
    <p:sldId id="2145707574" r:id="rId125"/>
    <p:sldId id="3350" r:id="rId126"/>
    <p:sldId id="398" r:id="rId127"/>
    <p:sldId id="2145706778" r:id="rId128"/>
    <p:sldId id="3328" r:id="rId129"/>
    <p:sldId id="2141411151" r:id="rId130"/>
    <p:sldId id="3716" r:id="rId131"/>
    <p:sldId id="3574" r:id="rId132"/>
    <p:sldId id="3576" r:id="rId133"/>
    <p:sldId id="3588" r:id="rId134"/>
    <p:sldId id="527" r:id="rId135"/>
    <p:sldId id="3597" r:id="rId136"/>
    <p:sldId id="528" r:id="rId137"/>
    <p:sldId id="829" r:id="rId138"/>
    <p:sldId id="2147477007" r:id="rId139"/>
    <p:sldId id="2147477031" r:id="rId140"/>
    <p:sldId id="2145707605" r:id="rId141"/>
    <p:sldId id="1084" r:id="rId142"/>
    <p:sldId id="1089" r:id="rId143"/>
    <p:sldId id="2145707225" r:id="rId144"/>
    <p:sldId id="2145707631" r:id="rId145"/>
    <p:sldId id="2145707630" r:id="rId146"/>
    <p:sldId id="1233" r:id="rId147"/>
    <p:sldId id="3651" r:id="rId148"/>
    <p:sldId id="3567" r:id="rId149"/>
    <p:sldId id="3345" r:id="rId150"/>
    <p:sldId id="2145707624" r:id="rId151"/>
    <p:sldId id="753" r:id="rId152"/>
    <p:sldId id="966" r:id="rId153"/>
    <p:sldId id="2145707625" r:id="rId154"/>
    <p:sldId id="2145707572" r:id="rId155"/>
    <p:sldId id="1346" r:id="rId156"/>
    <p:sldId id="3747" r:id="rId157"/>
    <p:sldId id="3587" r:id="rId158"/>
    <p:sldId id="2145707530" r:id="rId159"/>
    <p:sldId id="2145707531" r:id="rId160"/>
    <p:sldId id="2145707421" r:id="rId161"/>
    <p:sldId id="2145707419" r:id="rId162"/>
    <p:sldId id="2145707218" r:id="rId163"/>
    <p:sldId id="2147477017" r:id="rId164"/>
    <p:sldId id="2147477018" r:id="rId165"/>
    <p:sldId id="2147477020" r:id="rId166"/>
    <p:sldId id="2147477027" r:id="rId167"/>
    <p:sldId id="820" r:id="rId168"/>
    <p:sldId id="2145707155" r:id="rId169"/>
    <p:sldId id="2145707550" r:id="rId170"/>
    <p:sldId id="2145707551" r:id="rId171"/>
    <p:sldId id="2145707552" r:id="rId172"/>
    <p:sldId id="2145707549" r:id="rId173"/>
    <p:sldId id="697" r:id="rId174"/>
    <p:sldId id="3620" r:id="rId175"/>
    <p:sldId id="2145707227" r:id="rId176"/>
    <p:sldId id="2145707228" r:id="rId177"/>
    <p:sldId id="581" r:id="rId178"/>
    <p:sldId id="537" r:id="rId179"/>
    <p:sldId id="2145707553" r:id="rId180"/>
    <p:sldId id="1135" r:id="rId181"/>
    <p:sldId id="1140" r:id="rId182"/>
    <p:sldId id="1325" r:id="rId183"/>
    <p:sldId id="823" r:id="rId184"/>
    <p:sldId id="791" r:id="rId185"/>
    <p:sldId id="792" r:id="rId186"/>
    <p:sldId id="793" r:id="rId187"/>
    <p:sldId id="794" r:id="rId188"/>
    <p:sldId id="2145707423" r:id="rId189"/>
    <p:sldId id="3699" r:id="rId190"/>
    <p:sldId id="510" r:id="rId191"/>
    <p:sldId id="347" r:id="rId192"/>
    <p:sldId id="884" r:id="rId193"/>
    <p:sldId id="2147477011" r:id="rId194"/>
    <p:sldId id="2147477012" r:id="rId195"/>
    <p:sldId id="2147477013" r:id="rId196"/>
    <p:sldId id="735" r:id="rId197"/>
    <p:sldId id="2147477010" r:id="rId198"/>
    <p:sldId id="1183" r:id="rId199"/>
    <p:sldId id="2145707307" r:id="rId200"/>
    <p:sldId id="2145707425" r:id="rId201"/>
    <p:sldId id="1185" r:id="rId202"/>
    <p:sldId id="2145707415" r:id="rId203"/>
    <p:sldId id="2147477014" r:id="rId204"/>
    <p:sldId id="2145707414" r:id="rId205"/>
    <p:sldId id="562" r:id="rId206"/>
    <p:sldId id="2141411164" r:id="rId207"/>
    <p:sldId id="3572" r:id="rId208"/>
    <p:sldId id="796" r:id="rId209"/>
    <p:sldId id="3683" r:id="rId210"/>
    <p:sldId id="2147477015" r:id="rId211"/>
    <p:sldId id="2145707610" r:id="rId212"/>
    <p:sldId id="2145707151" r:id="rId213"/>
    <p:sldId id="2141411063" r:id="rId214"/>
    <p:sldId id="3698" r:id="rId215"/>
    <p:sldId id="3752" r:id="rId216"/>
    <p:sldId id="2145707488" r:id="rId217"/>
    <p:sldId id="2145707534" r:id="rId218"/>
    <p:sldId id="3303" r:id="rId219"/>
    <p:sldId id="2141411059" r:id="rId220"/>
    <p:sldId id="746" r:id="rId221"/>
    <p:sldId id="3682" r:id="rId222"/>
    <p:sldId id="696" r:id="rId223"/>
    <p:sldId id="2141411163" r:id="rId224"/>
    <p:sldId id="2145707416" r:id="rId225"/>
    <p:sldId id="778" r:id="rId226"/>
    <p:sldId id="319" r:id="rId227"/>
    <p:sldId id="383" r:id="rId228"/>
    <p:sldId id="384" r:id="rId229"/>
    <p:sldId id="295" r:id="rId230"/>
    <p:sldId id="432" r:id="rId231"/>
    <p:sldId id="428" r:id="rId232"/>
    <p:sldId id="2145707166" r:id="rId233"/>
    <p:sldId id="3351" r:id="rId234"/>
    <p:sldId id="713" r:id="rId235"/>
    <p:sldId id="2145707626" r:id="rId236"/>
    <p:sldId id="2147477022" r:id="rId237"/>
    <p:sldId id="2145707524" r:id="rId238"/>
    <p:sldId id="2141411162" r:id="rId239"/>
    <p:sldId id="2145707590" r:id="rId240"/>
    <p:sldId id="459" r:id="rId241"/>
    <p:sldId id="461" r:id="rId242"/>
    <p:sldId id="460" r:id="rId243"/>
    <p:sldId id="454" r:id="rId244"/>
    <p:sldId id="2147477021" r:id="rId245"/>
    <p:sldId id="430" r:id="rId246"/>
    <p:sldId id="3686" r:id="rId247"/>
    <p:sldId id="422" r:id="rId248"/>
    <p:sldId id="3687" r:id="rId249"/>
    <p:sldId id="434" r:id="rId250"/>
    <p:sldId id="435" r:id="rId251"/>
    <p:sldId id="436" r:id="rId252"/>
    <p:sldId id="3693" r:id="rId253"/>
    <p:sldId id="442" r:id="rId254"/>
    <p:sldId id="402" r:id="rId255"/>
    <p:sldId id="2147477023" r:id="rId256"/>
    <p:sldId id="2141411147" r:id="rId257"/>
    <p:sldId id="2147477025" r:id="rId258"/>
    <p:sldId id="2145707237" r:id="rId259"/>
    <p:sldId id="2145707627" r:id="rId260"/>
    <p:sldId id="394" r:id="rId261"/>
    <p:sldId id="2141411115" r:id="rId262"/>
    <p:sldId id="2147470792" r:id="rId263"/>
    <p:sldId id="3611" r:id="rId264"/>
    <p:sldId id="3352" r:id="rId265"/>
    <p:sldId id="2145707424" r:id="rId266"/>
    <p:sldId id="2145707418" r:id="rId267"/>
    <p:sldId id="320" r:id="rId268"/>
    <p:sldId id="2147477026" r:id="rId269"/>
    <p:sldId id="419" r:id="rId270"/>
    <p:sldId id="405" r:id="rId271"/>
    <p:sldId id="3688" r:id="rId272"/>
    <p:sldId id="3552" r:id="rId273"/>
    <p:sldId id="3695" r:id="rId274"/>
    <p:sldId id="462" r:id="rId275"/>
    <p:sldId id="464" r:id="rId276"/>
    <p:sldId id="2147477032" r:id="rId277"/>
    <p:sldId id="458" r:id="rId278"/>
    <p:sldId id="456" r:id="rId279"/>
    <p:sldId id="2145707233" r:id="rId280"/>
    <p:sldId id="1144" r:id="rId281"/>
  </p:sldIdLst>
  <p:sldSz cx="9144000" cy="6858000" type="screen4x3"/>
  <p:notesSz cx="7010400" cy="9296400"/>
  <p:custDataLst>
    <p:tags r:id="rId284"/>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 uri="{2D200454-40CA-4A62-9FC3-DE9A4176ACB9}">
      <p15:notesGuideLst xmlns:p15="http://schemas.microsoft.com/office/powerpoint/2012/main">
        <p15:guide id="1" orient="horz" pos="2928" userDrawn="1">
          <p15:clr>
            <a:srgbClr val="A4A3A4"/>
          </p15:clr>
        </p15:guide>
        <p15:guide id="2" pos="2208"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Beverly Thomassian" initials="BT" lastIdx="1" clrIdx="0">
    <p:extLst>
      <p:ext uri="{19B8F6BF-5375-455C-9EA6-DF929625EA0E}">
        <p15:presenceInfo xmlns:p15="http://schemas.microsoft.com/office/powerpoint/2012/main" userId="a7e8311c0d2c4024"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1D45A"/>
    <a:srgbClr val="5E3886"/>
    <a:srgbClr val="CCECFF"/>
    <a:srgbClr val="B9B0FC"/>
    <a:srgbClr val="E3C9D8"/>
    <a:srgbClr val="CCCCFF"/>
    <a:srgbClr val="3333FF"/>
    <a:srgbClr val="B317AC"/>
    <a:srgbClr val="99FF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9032" autoAdjust="0"/>
    <p:restoredTop sz="93464" autoAdjust="0"/>
  </p:normalViewPr>
  <p:slideViewPr>
    <p:cSldViewPr>
      <p:cViewPr varScale="1">
        <p:scale>
          <a:sx n="95" d="100"/>
          <a:sy n="95" d="100"/>
        </p:scale>
        <p:origin x="1872" y="306"/>
      </p:cViewPr>
      <p:guideLst>
        <p:guide orient="horz" pos="2160"/>
        <p:guide pos="2880"/>
      </p:guideLst>
    </p:cSldViewPr>
  </p:slideViewPr>
  <p:outlineViewPr>
    <p:cViewPr>
      <p:scale>
        <a:sx n="33" d="100"/>
        <a:sy n="33" d="100"/>
      </p:scale>
      <p:origin x="0" y="-1632"/>
    </p:cViewPr>
  </p:outlineViewPr>
  <p:notesTextViewPr>
    <p:cViewPr>
      <p:scale>
        <a:sx n="3" d="2"/>
        <a:sy n="3" d="2"/>
      </p:scale>
      <p:origin x="0" y="0"/>
    </p:cViewPr>
  </p:notesTextViewPr>
  <p:sorterViewPr>
    <p:cViewPr varScale="1">
      <p:scale>
        <a:sx n="1" d="1"/>
        <a:sy n="1" d="1"/>
      </p:scale>
      <p:origin x="0" y="-46896"/>
    </p:cViewPr>
  </p:sorterViewPr>
  <p:notesViewPr>
    <p:cSldViewPr>
      <p:cViewPr varScale="1">
        <p:scale>
          <a:sx n="83" d="100"/>
          <a:sy n="83" d="100"/>
        </p:scale>
        <p:origin x="3894" y="90"/>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09.xml"/><Relationship Id="rId21" Type="http://schemas.openxmlformats.org/officeDocument/2006/relationships/slide" Target="slides/slide13.xml"/><Relationship Id="rId63" Type="http://schemas.openxmlformats.org/officeDocument/2006/relationships/slide" Target="slides/slide55.xml"/><Relationship Id="rId159" Type="http://schemas.openxmlformats.org/officeDocument/2006/relationships/slide" Target="slides/slide151.xml"/><Relationship Id="rId170" Type="http://schemas.openxmlformats.org/officeDocument/2006/relationships/slide" Target="slides/slide162.xml"/><Relationship Id="rId226" Type="http://schemas.openxmlformats.org/officeDocument/2006/relationships/slide" Target="slides/slide218.xml"/><Relationship Id="rId268" Type="http://schemas.openxmlformats.org/officeDocument/2006/relationships/slide" Target="slides/slide260.xml"/><Relationship Id="rId32" Type="http://schemas.openxmlformats.org/officeDocument/2006/relationships/slide" Target="slides/slide24.xml"/><Relationship Id="rId74" Type="http://schemas.openxmlformats.org/officeDocument/2006/relationships/slide" Target="slides/slide66.xml"/><Relationship Id="rId128" Type="http://schemas.openxmlformats.org/officeDocument/2006/relationships/slide" Target="slides/slide120.xml"/><Relationship Id="rId5" Type="http://schemas.openxmlformats.org/officeDocument/2006/relationships/slideMaster" Target="slideMasters/slideMaster5.xml"/><Relationship Id="rId181" Type="http://schemas.openxmlformats.org/officeDocument/2006/relationships/slide" Target="slides/slide173.xml"/><Relationship Id="rId237" Type="http://schemas.openxmlformats.org/officeDocument/2006/relationships/slide" Target="slides/slide229.xml"/><Relationship Id="rId279" Type="http://schemas.openxmlformats.org/officeDocument/2006/relationships/slide" Target="slides/slide271.xml"/><Relationship Id="rId43" Type="http://schemas.openxmlformats.org/officeDocument/2006/relationships/slide" Target="slides/slide35.xml"/><Relationship Id="rId139" Type="http://schemas.openxmlformats.org/officeDocument/2006/relationships/slide" Target="slides/slide131.xml"/><Relationship Id="rId85" Type="http://schemas.openxmlformats.org/officeDocument/2006/relationships/slide" Target="slides/slide77.xml"/><Relationship Id="rId150" Type="http://schemas.openxmlformats.org/officeDocument/2006/relationships/slide" Target="slides/slide142.xml"/><Relationship Id="rId192" Type="http://schemas.openxmlformats.org/officeDocument/2006/relationships/slide" Target="slides/slide184.xml"/><Relationship Id="rId206" Type="http://schemas.openxmlformats.org/officeDocument/2006/relationships/slide" Target="slides/slide198.xml"/><Relationship Id="rId248" Type="http://schemas.openxmlformats.org/officeDocument/2006/relationships/slide" Target="slides/slide240.xml"/><Relationship Id="rId269" Type="http://schemas.openxmlformats.org/officeDocument/2006/relationships/slide" Target="slides/slide261.xml"/><Relationship Id="rId12" Type="http://schemas.openxmlformats.org/officeDocument/2006/relationships/slide" Target="slides/slide4.xml"/><Relationship Id="rId33" Type="http://schemas.openxmlformats.org/officeDocument/2006/relationships/slide" Target="slides/slide25.xml"/><Relationship Id="rId108" Type="http://schemas.openxmlformats.org/officeDocument/2006/relationships/slide" Target="slides/slide100.xml"/><Relationship Id="rId129" Type="http://schemas.openxmlformats.org/officeDocument/2006/relationships/slide" Target="slides/slide121.xml"/><Relationship Id="rId280" Type="http://schemas.openxmlformats.org/officeDocument/2006/relationships/slide" Target="slides/slide272.xml"/><Relationship Id="rId54" Type="http://schemas.openxmlformats.org/officeDocument/2006/relationships/slide" Target="slides/slide46.xml"/><Relationship Id="rId75" Type="http://schemas.openxmlformats.org/officeDocument/2006/relationships/slide" Target="slides/slide67.xml"/><Relationship Id="rId96" Type="http://schemas.openxmlformats.org/officeDocument/2006/relationships/slide" Target="slides/slide88.xml"/><Relationship Id="rId140" Type="http://schemas.openxmlformats.org/officeDocument/2006/relationships/slide" Target="slides/slide132.xml"/><Relationship Id="rId161" Type="http://schemas.openxmlformats.org/officeDocument/2006/relationships/slide" Target="slides/slide153.xml"/><Relationship Id="rId182" Type="http://schemas.openxmlformats.org/officeDocument/2006/relationships/slide" Target="slides/slide174.xml"/><Relationship Id="rId217" Type="http://schemas.openxmlformats.org/officeDocument/2006/relationships/slide" Target="slides/slide209.xml"/><Relationship Id="rId6" Type="http://schemas.openxmlformats.org/officeDocument/2006/relationships/slideMaster" Target="slideMasters/slideMaster6.xml"/><Relationship Id="rId238" Type="http://schemas.openxmlformats.org/officeDocument/2006/relationships/slide" Target="slides/slide230.xml"/><Relationship Id="rId259" Type="http://schemas.openxmlformats.org/officeDocument/2006/relationships/slide" Target="slides/slide251.xml"/><Relationship Id="rId23" Type="http://schemas.openxmlformats.org/officeDocument/2006/relationships/slide" Target="slides/slide15.xml"/><Relationship Id="rId119" Type="http://schemas.openxmlformats.org/officeDocument/2006/relationships/slide" Target="slides/slide111.xml"/><Relationship Id="rId270" Type="http://schemas.openxmlformats.org/officeDocument/2006/relationships/slide" Target="slides/slide262.xml"/><Relationship Id="rId44" Type="http://schemas.openxmlformats.org/officeDocument/2006/relationships/slide" Target="slides/slide36.xml"/><Relationship Id="rId65" Type="http://schemas.openxmlformats.org/officeDocument/2006/relationships/slide" Target="slides/slide57.xml"/><Relationship Id="rId86" Type="http://schemas.openxmlformats.org/officeDocument/2006/relationships/slide" Target="slides/slide78.xml"/><Relationship Id="rId130" Type="http://schemas.openxmlformats.org/officeDocument/2006/relationships/slide" Target="slides/slide122.xml"/><Relationship Id="rId151" Type="http://schemas.openxmlformats.org/officeDocument/2006/relationships/slide" Target="slides/slide143.xml"/><Relationship Id="rId172" Type="http://schemas.openxmlformats.org/officeDocument/2006/relationships/slide" Target="slides/slide164.xml"/><Relationship Id="rId193" Type="http://schemas.openxmlformats.org/officeDocument/2006/relationships/slide" Target="slides/slide185.xml"/><Relationship Id="rId207" Type="http://schemas.openxmlformats.org/officeDocument/2006/relationships/slide" Target="slides/slide199.xml"/><Relationship Id="rId228" Type="http://schemas.openxmlformats.org/officeDocument/2006/relationships/slide" Target="slides/slide220.xml"/><Relationship Id="rId249" Type="http://schemas.openxmlformats.org/officeDocument/2006/relationships/slide" Target="slides/slide241.xml"/><Relationship Id="rId13" Type="http://schemas.openxmlformats.org/officeDocument/2006/relationships/slide" Target="slides/slide5.xml"/><Relationship Id="rId109" Type="http://schemas.openxmlformats.org/officeDocument/2006/relationships/slide" Target="slides/slide101.xml"/><Relationship Id="rId260" Type="http://schemas.openxmlformats.org/officeDocument/2006/relationships/slide" Target="slides/slide252.xml"/><Relationship Id="rId281" Type="http://schemas.openxmlformats.org/officeDocument/2006/relationships/slide" Target="slides/slide273.xml"/><Relationship Id="rId34" Type="http://schemas.openxmlformats.org/officeDocument/2006/relationships/slide" Target="slides/slide26.xml"/><Relationship Id="rId55" Type="http://schemas.openxmlformats.org/officeDocument/2006/relationships/slide" Target="slides/slide47.xml"/><Relationship Id="rId76" Type="http://schemas.openxmlformats.org/officeDocument/2006/relationships/slide" Target="slides/slide68.xml"/><Relationship Id="rId97" Type="http://schemas.openxmlformats.org/officeDocument/2006/relationships/slide" Target="slides/slide89.xml"/><Relationship Id="rId120" Type="http://schemas.openxmlformats.org/officeDocument/2006/relationships/slide" Target="slides/slide112.xml"/><Relationship Id="rId141" Type="http://schemas.openxmlformats.org/officeDocument/2006/relationships/slide" Target="slides/slide133.xml"/><Relationship Id="rId7" Type="http://schemas.openxmlformats.org/officeDocument/2006/relationships/slideMaster" Target="slideMasters/slideMaster7.xml"/><Relationship Id="rId162" Type="http://schemas.openxmlformats.org/officeDocument/2006/relationships/slide" Target="slides/slide154.xml"/><Relationship Id="rId183" Type="http://schemas.openxmlformats.org/officeDocument/2006/relationships/slide" Target="slides/slide175.xml"/><Relationship Id="rId218" Type="http://schemas.openxmlformats.org/officeDocument/2006/relationships/slide" Target="slides/slide210.xml"/><Relationship Id="rId239" Type="http://schemas.openxmlformats.org/officeDocument/2006/relationships/slide" Target="slides/slide231.xml"/><Relationship Id="rId250" Type="http://schemas.openxmlformats.org/officeDocument/2006/relationships/slide" Target="slides/slide242.xml"/><Relationship Id="rId271" Type="http://schemas.openxmlformats.org/officeDocument/2006/relationships/slide" Target="slides/slide263.xml"/><Relationship Id="rId24" Type="http://schemas.openxmlformats.org/officeDocument/2006/relationships/slide" Target="slides/slide16.xml"/><Relationship Id="rId45" Type="http://schemas.openxmlformats.org/officeDocument/2006/relationships/slide" Target="slides/slide37.xml"/><Relationship Id="rId66" Type="http://schemas.openxmlformats.org/officeDocument/2006/relationships/slide" Target="slides/slide58.xml"/><Relationship Id="rId87" Type="http://schemas.openxmlformats.org/officeDocument/2006/relationships/slide" Target="slides/slide79.xml"/><Relationship Id="rId110" Type="http://schemas.openxmlformats.org/officeDocument/2006/relationships/slide" Target="slides/slide102.xml"/><Relationship Id="rId131" Type="http://schemas.openxmlformats.org/officeDocument/2006/relationships/slide" Target="slides/slide123.xml"/><Relationship Id="rId152" Type="http://schemas.openxmlformats.org/officeDocument/2006/relationships/slide" Target="slides/slide144.xml"/><Relationship Id="rId173" Type="http://schemas.openxmlformats.org/officeDocument/2006/relationships/slide" Target="slides/slide165.xml"/><Relationship Id="rId194" Type="http://schemas.openxmlformats.org/officeDocument/2006/relationships/slide" Target="slides/slide186.xml"/><Relationship Id="rId208" Type="http://schemas.openxmlformats.org/officeDocument/2006/relationships/slide" Target="slides/slide200.xml"/><Relationship Id="rId229" Type="http://schemas.openxmlformats.org/officeDocument/2006/relationships/slide" Target="slides/slide221.xml"/><Relationship Id="rId240" Type="http://schemas.openxmlformats.org/officeDocument/2006/relationships/slide" Target="slides/slide232.xml"/><Relationship Id="rId261" Type="http://schemas.openxmlformats.org/officeDocument/2006/relationships/slide" Target="slides/slide253.xml"/><Relationship Id="rId14" Type="http://schemas.openxmlformats.org/officeDocument/2006/relationships/slide" Target="slides/slide6.xml"/><Relationship Id="rId35" Type="http://schemas.openxmlformats.org/officeDocument/2006/relationships/slide" Target="slides/slide27.xml"/><Relationship Id="rId56" Type="http://schemas.openxmlformats.org/officeDocument/2006/relationships/slide" Target="slides/slide48.xml"/><Relationship Id="rId77" Type="http://schemas.openxmlformats.org/officeDocument/2006/relationships/slide" Target="slides/slide69.xml"/><Relationship Id="rId100" Type="http://schemas.openxmlformats.org/officeDocument/2006/relationships/slide" Target="slides/slide92.xml"/><Relationship Id="rId282" Type="http://schemas.openxmlformats.org/officeDocument/2006/relationships/notesMaster" Target="notesMasters/notesMaster1.xml"/><Relationship Id="rId8" Type="http://schemas.openxmlformats.org/officeDocument/2006/relationships/slideMaster" Target="slideMasters/slideMaster8.xml"/><Relationship Id="rId98" Type="http://schemas.openxmlformats.org/officeDocument/2006/relationships/slide" Target="slides/slide90.xml"/><Relationship Id="rId121" Type="http://schemas.openxmlformats.org/officeDocument/2006/relationships/slide" Target="slides/slide113.xml"/><Relationship Id="rId142" Type="http://schemas.openxmlformats.org/officeDocument/2006/relationships/slide" Target="slides/slide134.xml"/><Relationship Id="rId163" Type="http://schemas.openxmlformats.org/officeDocument/2006/relationships/slide" Target="slides/slide155.xml"/><Relationship Id="rId184" Type="http://schemas.openxmlformats.org/officeDocument/2006/relationships/slide" Target="slides/slide176.xml"/><Relationship Id="rId219" Type="http://schemas.openxmlformats.org/officeDocument/2006/relationships/slide" Target="slides/slide211.xml"/><Relationship Id="rId230" Type="http://schemas.openxmlformats.org/officeDocument/2006/relationships/slide" Target="slides/slide222.xml"/><Relationship Id="rId251" Type="http://schemas.openxmlformats.org/officeDocument/2006/relationships/slide" Target="slides/slide243.xml"/><Relationship Id="rId25" Type="http://schemas.openxmlformats.org/officeDocument/2006/relationships/slide" Target="slides/slide17.xml"/><Relationship Id="rId46" Type="http://schemas.openxmlformats.org/officeDocument/2006/relationships/slide" Target="slides/slide38.xml"/><Relationship Id="rId67" Type="http://schemas.openxmlformats.org/officeDocument/2006/relationships/slide" Target="slides/slide59.xml"/><Relationship Id="rId272" Type="http://schemas.openxmlformats.org/officeDocument/2006/relationships/slide" Target="slides/slide264.xml"/><Relationship Id="rId88" Type="http://schemas.openxmlformats.org/officeDocument/2006/relationships/slide" Target="slides/slide80.xml"/><Relationship Id="rId111" Type="http://schemas.openxmlformats.org/officeDocument/2006/relationships/slide" Target="slides/slide103.xml"/><Relationship Id="rId132" Type="http://schemas.openxmlformats.org/officeDocument/2006/relationships/slide" Target="slides/slide124.xml"/><Relationship Id="rId153" Type="http://schemas.openxmlformats.org/officeDocument/2006/relationships/slide" Target="slides/slide145.xml"/><Relationship Id="rId174" Type="http://schemas.openxmlformats.org/officeDocument/2006/relationships/slide" Target="slides/slide166.xml"/><Relationship Id="rId195" Type="http://schemas.openxmlformats.org/officeDocument/2006/relationships/slide" Target="slides/slide187.xml"/><Relationship Id="rId209" Type="http://schemas.openxmlformats.org/officeDocument/2006/relationships/slide" Target="slides/slide201.xml"/><Relationship Id="rId220" Type="http://schemas.openxmlformats.org/officeDocument/2006/relationships/slide" Target="slides/slide212.xml"/><Relationship Id="rId241" Type="http://schemas.openxmlformats.org/officeDocument/2006/relationships/slide" Target="slides/slide233.xml"/><Relationship Id="rId15" Type="http://schemas.openxmlformats.org/officeDocument/2006/relationships/slide" Target="slides/slide7.xml"/><Relationship Id="rId36" Type="http://schemas.openxmlformats.org/officeDocument/2006/relationships/slide" Target="slides/slide28.xml"/><Relationship Id="rId57" Type="http://schemas.openxmlformats.org/officeDocument/2006/relationships/slide" Target="slides/slide49.xml"/><Relationship Id="rId262" Type="http://schemas.openxmlformats.org/officeDocument/2006/relationships/slide" Target="slides/slide254.xml"/><Relationship Id="rId283" Type="http://schemas.openxmlformats.org/officeDocument/2006/relationships/handoutMaster" Target="handoutMasters/handoutMaster1.xml"/><Relationship Id="rId78" Type="http://schemas.openxmlformats.org/officeDocument/2006/relationships/slide" Target="slides/slide70.xml"/><Relationship Id="rId99" Type="http://schemas.openxmlformats.org/officeDocument/2006/relationships/slide" Target="slides/slide91.xml"/><Relationship Id="rId101" Type="http://schemas.openxmlformats.org/officeDocument/2006/relationships/slide" Target="slides/slide93.xml"/><Relationship Id="rId122" Type="http://schemas.openxmlformats.org/officeDocument/2006/relationships/slide" Target="slides/slide114.xml"/><Relationship Id="rId143" Type="http://schemas.openxmlformats.org/officeDocument/2006/relationships/slide" Target="slides/slide135.xml"/><Relationship Id="rId164" Type="http://schemas.openxmlformats.org/officeDocument/2006/relationships/slide" Target="slides/slide156.xml"/><Relationship Id="rId185" Type="http://schemas.openxmlformats.org/officeDocument/2006/relationships/slide" Target="slides/slide177.xml"/><Relationship Id="rId9" Type="http://schemas.openxmlformats.org/officeDocument/2006/relationships/slide" Target="slides/slide1.xml"/><Relationship Id="rId210" Type="http://schemas.openxmlformats.org/officeDocument/2006/relationships/slide" Target="slides/slide202.xml"/><Relationship Id="rId26" Type="http://schemas.openxmlformats.org/officeDocument/2006/relationships/slide" Target="slides/slide18.xml"/><Relationship Id="rId231" Type="http://schemas.openxmlformats.org/officeDocument/2006/relationships/slide" Target="slides/slide223.xml"/><Relationship Id="rId252" Type="http://schemas.openxmlformats.org/officeDocument/2006/relationships/slide" Target="slides/slide244.xml"/><Relationship Id="rId273" Type="http://schemas.openxmlformats.org/officeDocument/2006/relationships/slide" Target="slides/slide265.xml"/><Relationship Id="rId47" Type="http://schemas.openxmlformats.org/officeDocument/2006/relationships/slide" Target="slides/slide39.xml"/><Relationship Id="rId68" Type="http://schemas.openxmlformats.org/officeDocument/2006/relationships/slide" Target="slides/slide60.xml"/><Relationship Id="rId89" Type="http://schemas.openxmlformats.org/officeDocument/2006/relationships/slide" Target="slides/slide81.xml"/><Relationship Id="rId112" Type="http://schemas.openxmlformats.org/officeDocument/2006/relationships/slide" Target="slides/slide104.xml"/><Relationship Id="rId133" Type="http://schemas.openxmlformats.org/officeDocument/2006/relationships/slide" Target="slides/slide125.xml"/><Relationship Id="rId154" Type="http://schemas.openxmlformats.org/officeDocument/2006/relationships/slide" Target="slides/slide146.xml"/><Relationship Id="rId175" Type="http://schemas.openxmlformats.org/officeDocument/2006/relationships/slide" Target="slides/slide167.xml"/><Relationship Id="rId196" Type="http://schemas.openxmlformats.org/officeDocument/2006/relationships/slide" Target="slides/slide188.xml"/><Relationship Id="rId200" Type="http://schemas.openxmlformats.org/officeDocument/2006/relationships/slide" Target="slides/slide192.xml"/><Relationship Id="rId16" Type="http://schemas.openxmlformats.org/officeDocument/2006/relationships/slide" Target="slides/slide8.xml"/><Relationship Id="rId221" Type="http://schemas.openxmlformats.org/officeDocument/2006/relationships/slide" Target="slides/slide213.xml"/><Relationship Id="rId242" Type="http://schemas.openxmlformats.org/officeDocument/2006/relationships/slide" Target="slides/slide234.xml"/><Relationship Id="rId263" Type="http://schemas.openxmlformats.org/officeDocument/2006/relationships/slide" Target="slides/slide255.xml"/><Relationship Id="rId284" Type="http://schemas.openxmlformats.org/officeDocument/2006/relationships/tags" Target="tags/tag1.xml"/><Relationship Id="rId37" Type="http://schemas.openxmlformats.org/officeDocument/2006/relationships/slide" Target="slides/slide29.xml"/><Relationship Id="rId58" Type="http://schemas.openxmlformats.org/officeDocument/2006/relationships/slide" Target="slides/slide50.xml"/><Relationship Id="rId79" Type="http://schemas.openxmlformats.org/officeDocument/2006/relationships/slide" Target="slides/slide71.xml"/><Relationship Id="rId102" Type="http://schemas.openxmlformats.org/officeDocument/2006/relationships/slide" Target="slides/slide94.xml"/><Relationship Id="rId123" Type="http://schemas.openxmlformats.org/officeDocument/2006/relationships/slide" Target="slides/slide115.xml"/><Relationship Id="rId144" Type="http://schemas.openxmlformats.org/officeDocument/2006/relationships/slide" Target="slides/slide136.xml"/><Relationship Id="rId90" Type="http://schemas.openxmlformats.org/officeDocument/2006/relationships/slide" Target="slides/slide82.xml"/><Relationship Id="rId165" Type="http://schemas.openxmlformats.org/officeDocument/2006/relationships/slide" Target="slides/slide157.xml"/><Relationship Id="rId186" Type="http://schemas.openxmlformats.org/officeDocument/2006/relationships/slide" Target="slides/slide178.xml"/><Relationship Id="rId211" Type="http://schemas.openxmlformats.org/officeDocument/2006/relationships/slide" Target="slides/slide203.xml"/><Relationship Id="rId232" Type="http://schemas.openxmlformats.org/officeDocument/2006/relationships/slide" Target="slides/slide224.xml"/><Relationship Id="rId253" Type="http://schemas.openxmlformats.org/officeDocument/2006/relationships/slide" Target="slides/slide245.xml"/><Relationship Id="rId274" Type="http://schemas.openxmlformats.org/officeDocument/2006/relationships/slide" Target="slides/slide266.xml"/><Relationship Id="rId27" Type="http://schemas.openxmlformats.org/officeDocument/2006/relationships/slide" Target="slides/slide19.xml"/><Relationship Id="rId48" Type="http://schemas.openxmlformats.org/officeDocument/2006/relationships/slide" Target="slides/slide40.xml"/><Relationship Id="rId69" Type="http://schemas.openxmlformats.org/officeDocument/2006/relationships/slide" Target="slides/slide61.xml"/><Relationship Id="rId113" Type="http://schemas.openxmlformats.org/officeDocument/2006/relationships/slide" Target="slides/slide105.xml"/><Relationship Id="rId134" Type="http://schemas.openxmlformats.org/officeDocument/2006/relationships/slide" Target="slides/slide126.xml"/><Relationship Id="rId80" Type="http://schemas.openxmlformats.org/officeDocument/2006/relationships/slide" Target="slides/slide72.xml"/><Relationship Id="rId155" Type="http://schemas.openxmlformats.org/officeDocument/2006/relationships/slide" Target="slides/slide147.xml"/><Relationship Id="rId176" Type="http://schemas.openxmlformats.org/officeDocument/2006/relationships/slide" Target="slides/slide168.xml"/><Relationship Id="rId197" Type="http://schemas.openxmlformats.org/officeDocument/2006/relationships/slide" Target="slides/slide189.xml"/><Relationship Id="rId201" Type="http://schemas.openxmlformats.org/officeDocument/2006/relationships/slide" Target="slides/slide193.xml"/><Relationship Id="rId222" Type="http://schemas.openxmlformats.org/officeDocument/2006/relationships/slide" Target="slides/slide214.xml"/><Relationship Id="rId243" Type="http://schemas.openxmlformats.org/officeDocument/2006/relationships/slide" Target="slides/slide235.xml"/><Relationship Id="rId264" Type="http://schemas.openxmlformats.org/officeDocument/2006/relationships/slide" Target="slides/slide256.xml"/><Relationship Id="rId285" Type="http://schemas.openxmlformats.org/officeDocument/2006/relationships/commentAuthors" Target="commentAuthors.xml"/><Relationship Id="rId17" Type="http://schemas.openxmlformats.org/officeDocument/2006/relationships/slide" Target="slides/slide9.xml"/><Relationship Id="rId38" Type="http://schemas.openxmlformats.org/officeDocument/2006/relationships/slide" Target="slides/slide30.xml"/><Relationship Id="rId59" Type="http://schemas.openxmlformats.org/officeDocument/2006/relationships/slide" Target="slides/slide51.xml"/><Relationship Id="rId103" Type="http://schemas.openxmlformats.org/officeDocument/2006/relationships/slide" Target="slides/slide95.xml"/><Relationship Id="rId124" Type="http://schemas.openxmlformats.org/officeDocument/2006/relationships/slide" Target="slides/slide116.xml"/><Relationship Id="rId70" Type="http://schemas.openxmlformats.org/officeDocument/2006/relationships/slide" Target="slides/slide62.xml"/><Relationship Id="rId91" Type="http://schemas.openxmlformats.org/officeDocument/2006/relationships/slide" Target="slides/slide83.xml"/><Relationship Id="rId145" Type="http://schemas.openxmlformats.org/officeDocument/2006/relationships/slide" Target="slides/slide137.xml"/><Relationship Id="rId166" Type="http://schemas.openxmlformats.org/officeDocument/2006/relationships/slide" Target="slides/slide158.xml"/><Relationship Id="rId187" Type="http://schemas.openxmlformats.org/officeDocument/2006/relationships/slide" Target="slides/slide179.xml"/><Relationship Id="rId1" Type="http://schemas.openxmlformats.org/officeDocument/2006/relationships/slideMaster" Target="slideMasters/slideMaster1.xml"/><Relationship Id="rId212" Type="http://schemas.openxmlformats.org/officeDocument/2006/relationships/slide" Target="slides/slide204.xml"/><Relationship Id="rId233" Type="http://schemas.openxmlformats.org/officeDocument/2006/relationships/slide" Target="slides/slide225.xml"/><Relationship Id="rId254" Type="http://schemas.openxmlformats.org/officeDocument/2006/relationships/slide" Target="slides/slide246.xml"/><Relationship Id="rId28" Type="http://schemas.openxmlformats.org/officeDocument/2006/relationships/slide" Target="slides/slide20.xml"/><Relationship Id="rId49" Type="http://schemas.openxmlformats.org/officeDocument/2006/relationships/slide" Target="slides/slide41.xml"/><Relationship Id="rId114" Type="http://schemas.openxmlformats.org/officeDocument/2006/relationships/slide" Target="slides/slide106.xml"/><Relationship Id="rId275" Type="http://schemas.openxmlformats.org/officeDocument/2006/relationships/slide" Target="slides/slide267.xml"/><Relationship Id="rId60" Type="http://schemas.openxmlformats.org/officeDocument/2006/relationships/slide" Target="slides/slide52.xml"/><Relationship Id="rId81" Type="http://schemas.openxmlformats.org/officeDocument/2006/relationships/slide" Target="slides/slide73.xml"/><Relationship Id="rId135" Type="http://schemas.openxmlformats.org/officeDocument/2006/relationships/slide" Target="slides/slide127.xml"/><Relationship Id="rId156" Type="http://schemas.openxmlformats.org/officeDocument/2006/relationships/slide" Target="slides/slide148.xml"/><Relationship Id="rId177" Type="http://schemas.openxmlformats.org/officeDocument/2006/relationships/slide" Target="slides/slide169.xml"/><Relationship Id="rId198" Type="http://schemas.openxmlformats.org/officeDocument/2006/relationships/slide" Target="slides/slide190.xml"/><Relationship Id="rId202" Type="http://schemas.openxmlformats.org/officeDocument/2006/relationships/slide" Target="slides/slide194.xml"/><Relationship Id="rId223" Type="http://schemas.openxmlformats.org/officeDocument/2006/relationships/slide" Target="slides/slide215.xml"/><Relationship Id="rId244" Type="http://schemas.openxmlformats.org/officeDocument/2006/relationships/slide" Target="slides/slide236.xml"/><Relationship Id="rId18" Type="http://schemas.openxmlformats.org/officeDocument/2006/relationships/slide" Target="slides/slide10.xml"/><Relationship Id="rId39" Type="http://schemas.openxmlformats.org/officeDocument/2006/relationships/slide" Target="slides/slide31.xml"/><Relationship Id="rId265" Type="http://schemas.openxmlformats.org/officeDocument/2006/relationships/slide" Target="slides/slide257.xml"/><Relationship Id="rId286" Type="http://schemas.openxmlformats.org/officeDocument/2006/relationships/presProps" Target="presProps.xml"/><Relationship Id="rId50" Type="http://schemas.openxmlformats.org/officeDocument/2006/relationships/slide" Target="slides/slide42.xml"/><Relationship Id="rId104" Type="http://schemas.openxmlformats.org/officeDocument/2006/relationships/slide" Target="slides/slide96.xml"/><Relationship Id="rId125" Type="http://schemas.openxmlformats.org/officeDocument/2006/relationships/slide" Target="slides/slide117.xml"/><Relationship Id="rId146" Type="http://schemas.openxmlformats.org/officeDocument/2006/relationships/slide" Target="slides/slide138.xml"/><Relationship Id="rId167" Type="http://schemas.openxmlformats.org/officeDocument/2006/relationships/slide" Target="slides/slide159.xml"/><Relationship Id="rId188" Type="http://schemas.openxmlformats.org/officeDocument/2006/relationships/slide" Target="slides/slide180.xml"/><Relationship Id="rId71" Type="http://schemas.openxmlformats.org/officeDocument/2006/relationships/slide" Target="slides/slide63.xml"/><Relationship Id="rId92" Type="http://schemas.openxmlformats.org/officeDocument/2006/relationships/slide" Target="slides/slide84.xml"/><Relationship Id="rId213" Type="http://schemas.openxmlformats.org/officeDocument/2006/relationships/slide" Target="slides/slide205.xml"/><Relationship Id="rId234" Type="http://schemas.openxmlformats.org/officeDocument/2006/relationships/slide" Target="slides/slide226.xml"/><Relationship Id="rId2" Type="http://schemas.openxmlformats.org/officeDocument/2006/relationships/slideMaster" Target="slideMasters/slideMaster2.xml"/><Relationship Id="rId29" Type="http://schemas.openxmlformats.org/officeDocument/2006/relationships/slide" Target="slides/slide21.xml"/><Relationship Id="rId255" Type="http://schemas.openxmlformats.org/officeDocument/2006/relationships/slide" Target="slides/slide247.xml"/><Relationship Id="rId276" Type="http://schemas.openxmlformats.org/officeDocument/2006/relationships/slide" Target="slides/slide268.xml"/><Relationship Id="rId40" Type="http://schemas.openxmlformats.org/officeDocument/2006/relationships/slide" Target="slides/slide32.xml"/><Relationship Id="rId115" Type="http://schemas.openxmlformats.org/officeDocument/2006/relationships/slide" Target="slides/slide107.xml"/><Relationship Id="rId136" Type="http://schemas.openxmlformats.org/officeDocument/2006/relationships/slide" Target="slides/slide128.xml"/><Relationship Id="rId157" Type="http://schemas.openxmlformats.org/officeDocument/2006/relationships/slide" Target="slides/slide149.xml"/><Relationship Id="rId178" Type="http://schemas.openxmlformats.org/officeDocument/2006/relationships/slide" Target="slides/slide170.xml"/><Relationship Id="rId61" Type="http://schemas.openxmlformats.org/officeDocument/2006/relationships/slide" Target="slides/slide53.xml"/><Relationship Id="rId82" Type="http://schemas.openxmlformats.org/officeDocument/2006/relationships/slide" Target="slides/slide74.xml"/><Relationship Id="rId199" Type="http://schemas.openxmlformats.org/officeDocument/2006/relationships/slide" Target="slides/slide191.xml"/><Relationship Id="rId203" Type="http://schemas.openxmlformats.org/officeDocument/2006/relationships/slide" Target="slides/slide195.xml"/><Relationship Id="rId19" Type="http://schemas.openxmlformats.org/officeDocument/2006/relationships/slide" Target="slides/slide11.xml"/><Relationship Id="rId224" Type="http://schemas.openxmlformats.org/officeDocument/2006/relationships/slide" Target="slides/slide216.xml"/><Relationship Id="rId245" Type="http://schemas.openxmlformats.org/officeDocument/2006/relationships/slide" Target="slides/slide237.xml"/><Relationship Id="rId266" Type="http://schemas.openxmlformats.org/officeDocument/2006/relationships/slide" Target="slides/slide258.xml"/><Relationship Id="rId287" Type="http://schemas.openxmlformats.org/officeDocument/2006/relationships/viewProps" Target="viewProps.xml"/><Relationship Id="rId30" Type="http://schemas.openxmlformats.org/officeDocument/2006/relationships/slide" Target="slides/slide22.xml"/><Relationship Id="rId105" Type="http://schemas.openxmlformats.org/officeDocument/2006/relationships/slide" Target="slides/slide97.xml"/><Relationship Id="rId126" Type="http://schemas.openxmlformats.org/officeDocument/2006/relationships/slide" Target="slides/slide118.xml"/><Relationship Id="rId147" Type="http://schemas.openxmlformats.org/officeDocument/2006/relationships/slide" Target="slides/slide139.xml"/><Relationship Id="rId168" Type="http://schemas.openxmlformats.org/officeDocument/2006/relationships/slide" Target="slides/slide160.xml"/><Relationship Id="rId51" Type="http://schemas.openxmlformats.org/officeDocument/2006/relationships/slide" Target="slides/slide43.xml"/><Relationship Id="rId72" Type="http://schemas.openxmlformats.org/officeDocument/2006/relationships/slide" Target="slides/slide64.xml"/><Relationship Id="rId93" Type="http://schemas.openxmlformats.org/officeDocument/2006/relationships/slide" Target="slides/slide85.xml"/><Relationship Id="rId189" Type="http://schemas.openxmlformats.org/officeDocument/2006/relationships/slide" Target="slides/slide181.xml"/><Relationship Id="rId3" Type="http://schemas.openxmlformats.org/officeDocument/2006/relationships/slideMaster" Target="slideMasters/slideMaster3.xml"/><Relationship Id="rId214" Type="http://schemas.openxmlformats.org/officeDocument/2006/relationships/slide" Target="slides/slide206.xml"/><Relationship Id="rId235" Type="http://schemas.openxmlformats.org/officeDocument/2006/relationships/slide" Target="slides/slide227.xml"/><Relationship Id="rId256" Type="http://schemas.openxmlformats.org/officeDocument/2006/relationships/slide" Target="slides/slide248.xml"/><Relationship Id="rId277" Type="http://schemas.openxmlformats.org/officeDocument/2006/relationships/slide" Target="slides/slide269.xml"/><Relationship Id="rId116" Type="http://schemas.openxmlformats.org/officeDocument/2006/relationships/slide" Target="slides/slide108.xml"/><Relationship Id="rId137" Type="http://schemas.openxmlformats.org/officeDocument/2006/relationships/slide" Target="slides/slide129.xml"/><Relationship Id="rId158" Type="http://schemas.openxmlformats.org/officeDocument/2006/relationships/slide" Target="slides/slide150.xml"/><Relationship Id="rId20" Type="http://schemas.openxmlformats.org/officeDocument/2006/relationships/slide" Target="slides/slide12.xml"/><Relationship Id="rId41" Type="http://schemas.openxmlformats.org/officeDocument/2006/relationships/slide" Target="slides/slide33.xml"/><Relationship Id="rId62" Type="http://schemas.openxmlformats.org/officeDocument/2006/relationships/slide" Target="slides/slide54.xml"/><Relationship Id="rId83" Type="http://schemas.openxmlformats.org/officeDocument/2006/relationships/slide" Target="slides/slide75.xml"/><Relationship Id="rId179" Type="http://schemas.openxmlformats.org/officeDocument/2006/relationships/slide" Target="slides/slide171.xml"/><Relationship Id="rId190" Type="http://schemas.openxmlformats.org/officeDocument/2006/relationships/slide" Target="slides/slide182.xml"/><Relationship Id="rId204" Type="http://schemas.openxmlformats.org/officeDocument/2006/relationships/slide" Target="slides/slide196.xml"/><Relationship Id="rId225" Type="http://schemas.openxmlformats.org/officeDocument/2006/relationships/slide" Target="slides/slide217.xml"/><Relationship Id="rId246" Type="http://schemas.openxmlformats.org/officeDocument/2006/relationships/slide" Target="slides/slide238.xml"/><Relationship Id="rId267" Type="http://schemas.openxmlformats.org/officeDocument/2006/relationships/slide" Target="slides/slide259.xml"/><Relationship Id="rId288" Type="http://schemas.openxmlformats.org/officeDocument/2006/relationships/theme" Target="theme/theme1.xml"/><Relationship Id="rId106" Type="http://schemas.openxmlformats.org/officeDocument/2006/relationships/slide" Target="slides/slide98.xml"/><Relationship Id="rId127" Type="http://schemas.openxmlformats.org/officeDocument/2006/relationships/slide" Target="slides/slide119.xml"/><Relationship Id="rId10" Type="http://schemas.openxmlformats.org/officeDocument/2006/relationships/slide" Target="slides/slide2.xml"/><Relationship Id="rId31" Type="http://schemas.openxmlformats.org/officeDocument/2006/relationships/slide" Target="slides/slide23.xml"/><Relationship Id="rId52" Type="http://schemas.openxmlformats.org/officeDocument/2006/relationships/slide" Target="slides/slide44.xml"/><Relationship Id="rId73" Type="http://schemas.openxmlformats.org/officeDocument/2006/relationships/slide" Target="slides/slide65.xml"/><Relationship Id="rId94" Type="http://schemas.openxmlformats.org/officeDocument/2006/relationships/slide" Target="slides/slide86.xml"/><Relationship Id="rId148" Type="http://schemas.openxmlformats.org/officeDocument/2006/relationships/slide" Target="slides/slide140.xml"/><Relationship Id="rId169" Type="http://schemas.openxmlformats.org/officeDocument/2006/relationships/slide" Target="slides/slide161.xml"/><Relationship Id="rId4" Type="http://schemas.openxmlformats.org/officeDocument/2006/relationships/slideMaster" Target="slideMasters/slideMaster4.xml"/><Relationship Id="rId180" Type="http://schemas.openxmlformats.org/officeDocument/2006/relationships/slide" Target="slides/slide172.xml"/><Relationship Id="rId215" Type="http://schemas.openxmlformats.org/officeDocument/2006/relationships/slide" Target="slides/slide207.xml"/><Relationship Id="rId236" Type="http://schemas.openxmlformats.org/officeDocument/2006/relationships/slide" Target="slides/slide228.xml"/><Relationship Id="rId257" Type="http://schemas.openxmlformats.org/officeDocument/2006/relationships/slide" Target="slides/slide249.xml"/><Relationship Id="rId278" Type="http://schemas.openxmlformats.org/officeDocument/2006/relationships/slide" Target="slides/slide270.xml"/><Relationship Id="rId42" Type="http://schemas.openxmlformats.org/officeDocument/2006/relationships/slide" Target="slides/slide34.xml"/><Relationship Id="rId84" Type="http://schemas.openxmlformats.org/officeDocument/2006/relationships/slide" Target="slides/slide76.xml"/><Relationship Id="rId138" Type="http://schemas.openxmlformats.org/officeDocument/2006/relationships/slide" Target="slides/slide130.xml"/><Relationship Id="rId191" Type="http://schemas.openxmlformats.org/officeDocument/2006/relationships/slide" Target="slides/slide183.xml"/><Relationship Id="rId205" Type="http://schemas.openxmlformats.org/officeDocument/2006/relationships/slide" Target="slides/slide197.xml"/><Relationship Id="rId247" Type="http://schemas.openxmlformats.org/officeDocument/2006/relationships/slide" Target="slides/slide239.xml"/><Relationship Id="rId107" Type="http://schemas.openxmlformats.org/officeDocument/2006/relationships/slide" Target="slides/slide99.xml"/><Relationship Id="rId289" Type="http://schemas.openxmlformats.org/officeDocument/2006/relationships/tableStyles" Target="tableStyles.xml"/><Relationship Id="rId11" Type="http://schemas.openxmlformats.org/officeDocument/2006/relationships/slide" Target="slides/slide3.xml"/><Relationship Id="rId53" Type="http://schemas.openxmlformats.org/officeDocument/2006/relationships/slide" Target="slides/slide45.xml"/><Relationship Id="rId149" Type="http://schemas.openxmlformats.org/officeDocument/2006/relationships/slide" Target="slides/slide141.xml"/><Relationship Id="rId95" Type="http://schemas.openxmlformats.org/officeDocument/2006/relationships/slide" Target="slides/slide87.xml"/><Relationship Id="rId160" Type="http://schemas.openxmlformats.org/officeDocument/2006/relationships/slide" Target="slides/slide152.xml"/><Relationship Id="rId216" Type="http://schemas.openxmlformats.org/officeDocument/2006/relationships/slide" Target="slides/slide208.xml"/><Relationship Id="rId258" Type="http://schemas.openxmlformats.org/officeDocument/2006/relationships/slide" Target="slides/slide250.xml"/><Relationship Id="rId22" Type="http://schemas.openxmlformats.org/officeDocument/2006/relationships/slide" Target="slides/slide14.xml"/><Relationship Id="rId64" Type="http://schemas.openxmlformats.org/officeDocument/2006/relationships/slide" Target="slides/slide56.xml"/><Relationship Id="rId118" Type="http://schemas.openxmlformats.org/officeDocument/2006/relationships/slide" Target="slides/slide110.xml"/><Relationship Id="rId171" Type="http://schemas.openxmlformats.org/officeDocument/2006/relationships/slide" Target="slides/slide163.xml"/><Relationship Id="rId227" Type="http://schemas.openxmlformats.org/officeDocument/2006/relationships/slide" Target="slides/slide219.xml"/></Relationships>
</file>

<file path=ppt/diagrams/_rels/data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image" Target="../media/image44.png"/></Relationships>
</file>

<file path=ppt/diagrams/_rels/data4.xml.rels><?xml version="1.0" encoding="UTF-8" standalone="yes"?>
<Relationships xmlns="http://schemas.openxmlformats.org/package/2006/relationships"><Relationship Id="rId1" Type="http://schemas.openxmlformats.org/officeDocument/2006/relationships/image" Target="../media/image139.jpeg"/></Relationships>
</file>

<file path=ppt/diagrams/_rels/data5.xml.rels><?xml version="1.0" encoding="UTF-8" standalone="yes"?>
<Relationships xmlns="http://schemas.openxmlformats.org/package/2006/relationships"><Relationship Id="rId3" Type="http://schemas.openxmlformats.org/officeDocument/2006/relationships/image" Target="../media/image200.png"/><Relationship Id="rId2" Type="http://schemas.openxmlformats.org/officeDocument/2006/relationships/image" Target="../media/image199.svg"/><Relationship Id="rId1" Type="http://schemas.openxmlformats.org/officeDocument/2006/relationships/image" Target="../media/image198.png"/><Relationship Id="rId6" Type="http://schemas.openxmlformats.org/officeDocument/2006/relationships/image" Target="../media/image203.svg"/><Relationship Id="rId5" Type="http://schemas.openxmlformats.org/officeDocument/2006/relationships/image" Target="../media/image202.png"/><Relationship Id="rId4" Type="http://schemas.openxmlformats.org/officeDocument/2006/relationships/image" Target="../media/image201.svg"/></Relationships>
</file>

<file path=ppt/diagrams/_rels/data7.xml.rels><?xml version="1.0" encoding="UTF-8" standalone="yes"?>
<Relationships xmlns="http://schemas.openxmlformats.org/package/2006/relationships"><Relationship Id="rId1" Type="http://schemas.openxmlformats.org/officeDocument/2006/relationships/image" Target="../media/image293.jpeg"/></Relationships>
</file>

<file path=ppt/diagrams/_rels/drawing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image" Target="../media/image44.png"/></Relationships>
</file>

<file path=ppt/diagrams/_rels/drawing4.xml.rels><?xml version="1.0" encoding="UTF-8" standalone="yes"?>
<Relationships xmlns="http://schemas.openxmlformats.org/package/2006/relationships"><Relationship Id="rId1" Type="http://schemas.openxmlformats.org/officeDocument/2006/relationships/image" Target="../media/image139.jpeg"/></Relationships>
</file>

<file path=ppt/diagrams/_rels/drawing5.xml.rels><?xml version="1.0" encoding="UTF-8" standalone="yes"?>
<Relationships xmlns="http://schemas.openxmlformats.org/package/2006/relationships"><Relationship Id="rId3" Type="http://schemas.openxmlformats.org/officeDocument/2006/relationships/image" Target="../media/image200.png"/><Relationship Id="rId2" Type="http://schemas.openxmlformats.org/officeDocument/2006/relationships/image" Target="../media/image199.svg"/><Relationship Id="rId1" Type="http://schemas.openxmlformats.org/officeDocument/2006/relationships/image" Target="../media/image198.png"/><Relationship Id="rId6" Type="http://schemas.openxmlformats.org/officeDocument/2006/relationships/image" Target="../media/image203.svg"/><Relationship Id="rId5" Type="http://schemas.openxmlformats.org/officeDocument/2006/relationships/image" Target="../media/image202.png"/><Relationship Id="rId4" Type="http://schemas.openxmlformats.org/officeDocument/2006/relationships/image" Target="../media/image201.svg"/></Relationships>
</file>

<file path=ppt/diagrams/_rels/drawing7.xml.rels><?xml version="1.0" encoding="UTF-8" standalone="yes"?>
<Relationships xmlns="http://schemas.openxmlformats.org/package/2006/relationships"><Relationship Id="rId1" Type="http://schemas.openxmlformats.org/officeDocument/2006/relationships/image" Target="../media/image293.jpeg"/></Relationships>
</file>

<file path=ppt/diagrams/colors1.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B5B7744-917A-4FD6-AA16-3CB0263912D1}" type="doc">
      <dgm:prSet loTypeId="urn:microsoft.com/office/officeart/2005/8/layout/hList7#1" loCatId="relationship" qsTypeId="urn:microsoft.com/office/officeart/2005/8/quickstyle/simple1" qsCatId="simple" csTypeId="urn:microsoft.com/office/officeart/2005/8/colors/accent0_1" csCatId="mainScheme" phldr="1"/>
      <dgm:spPr/>
    </dgm:pt>
    <dgm:pt modelId="{714289C4-44BF-4423-B73A-D36C7D29CD8B}">
      <dgm:prSet phldrT="[Text]" custT="1"/>
      <dgm:spPr/>
      <dgm:t>
        <a:bodyPr/>
        <a:lstStyle/>
        <a:p>
          <a:r>
            <a:rPr lang="en-US" sz="2400" b="1" u="sng" dirty="0"/>
            <a:t>Healthy </a:t>
          </a:r>
        </a:p>
        <a:p>
          <a:r>
            <a:rPr lang="en-US" sz="2400" b="1" dirty="0"/>
            <a:t>FBG &lt;100</a:t>
          </a:r>
        </a:p>
        <a:p>
          <a:r>
            <a:rPr lang="en-US" sz="2400" b="1" dirty="0"/>
            <a:t>Random &lt;140</a:t>
          </a:r>
        </a:p>
        <a:p>
          <a:r>
            <a:rPr lang="en-US" sz="2400" b="1" dirty="0"/>
            <a:t>A1c &lt;5.7%</a:t>
          </a:r>
        </a:p>
      </dgm:t>
    </dgm:pt>
    <dgm:pt modelId="{5AA015D8-B11C-4C72-B385-36C1E774D1A2}" type="parTrans" cxnId="{2E994245-FA34-4D67-9E2B-743453B3ABA0}">
      <dgm:prSet/>
      <dgm:spPr/>
      <dgm:t>
        <a:bodyPr/>
        <a:lstStyle/>
        <a:p>
          <a:endParaRPr lang="en-US"/>
        </a:p>
      </dgm:t>
    </dgm:pt>
    <dgm:pt modelId="{883B5228-B675-48FD-ADE3-882F219A32FD}" type="sibTrans" cxnId="{2E994245-FA34-4D67-9E2B-743453B3ABA0}">
      <dgm:prSet/>
      <dgm:spPr/>
      <dgm:t>
        <a:bodyPr/>
        <a:lstStyle/>
        <a:p>
          <a:endParaRPr lang="en-US"/>
        </a:p>
      </dgm:t>
    </dgm:pt>
    <dgm:pt modelId="{DAFD5B8F-7307-420F-8AA9-469750D54466}">
      <dgm:prSet phldrT="[Text]" custT="1"/>
      <dgm:spPr/>
      <dgm:t>
        <a:bodyPr/>
        <a:lstStyle/>
        <a:p>
          <a:r>
            <a:rPr lang="en-US" sz="2400" b="1" u="sng" dirty="0"/>
            <a:t>Prediabetes</a:t>
          </a:r>
        </a:p>
        <a:p>
          <a:r>
            <a:rPr lang="en-US" sz="2000" b="1" dirty="0"/>
            <a:t>FBG 100-125</a:t>
          </a:r>
        </a:p>
        <a:p>
          <a:r>
            <a:rPr lang="en-US" sz="2000" b="1" dirty="0"/>
            <a:t>Random 140 - 199</a:t>
          </a:r>
        </a:p>
        <a:p>
          <a:r>
            <a:rPr lang="en-US" sz="2000" b="1" dirty="0"/>
            <a:t>A1c ~ 5.7- 6.4% </a:t>
          </a:r>
        </a:p>
        <a:p>
          <a:r>
            <a:rPr lang="en-US" sz="2000" b="1" dirty="0"/>
            <a:t>~ 50% working pancreas</a:t>
          </a:r>
        </a:p>
      </dgm:t>
    </dgm:pt>
    <dgm:pt modelId="{63002CCC-C05A-4123-9188-6CE2F4212990}" type="parTrans" cxnId="{818E502A-FE27-4D49-AAD0-FDEFDFC89433}">
      <dgm:prSet/>
      <dgm:spPr/>
      <dgm:t>
        <a:bodyPr/>
        <a:lstStyle/>
        <a:p>
          <a:endParaRPr lang="en-US"/>
        </a:p>
      </dgm:t>
    </dgm:pt>
    <dgm:pt modelId="{BDA7D873-F110-416A-8950-D7A412F1A1A1}" type="sibTrans" cxnId="{818E502A-FE27-4D49-AAD0-FDEFDFC89433}">
      <dgm:prSet/>
      <dgm:spPr/>
      <dgm:t>
        <a:bodyPr/>
        <a:lstStyle/>
        <a:p>
          <a:endParaRPr lang="en-US"/>
        </a:p>
      </dgm:t>
    </dgm:pt>
    <dgm:pt modelId="{53A7C8F1-6573-416B-BAD0-E203C790D54C}">
      <dgm:prSet phldrT="[Text]" custT="1"/>
      <dgm:spPr/>
      <dgm:t>
        <a:bodyPr/>
        <a:lstStyle/>
        <a:p>
          <a:r>
            <a:rPr lang="en-US" sz="2400" b="1" u="sng" dirty="0">
              <a:latin typeface="+mn-lt"/>
            </a:rPr>
            <a:t>D</a:t>
          </a:r>
          <a:r>
            <a:rPr kumimoji="0" lang="en-US" sz="2400" b="1" i="0" u="sng" strike="noStrike" cap="none" spc="0" normalizeH="0" baseline="0" noProof="0" dirty="0" err="1">
              <a:ln/>
              <a:effectLst/>
              <a:uLnTx/>
              <a:uFillTx/>
              <a:latin typeface="+mn-lt"/>
              <a:ea typeface="+mn-ea"/>
              <a:cs typeface="+mn-cs"/>
            </a:rPr>
            <a:t>iabetes</a:t>
          </a:r>
          <a:endParaRPr kumimoji="0" lang="en-US" sz="2400" b="1" i="0" u="sng" strike="noStrike" cap="none" spc="0" normalizeH="0" baseline="0" noProof="0" dirty="0">
            <a:ln/>
            <a:effectLst/>
            <a:uLnTx/>
            <a:uFillTx/>
            <a:latin typeface="+mn-lt"/>
            <a:ea typeface="+mn-ea"/>
            <a:cs typeface="+mn-cs"/>
          </a:endParaRPr>
        </a:p>
        <a:p>
          <a:pPr rtl="0"/>
          <a:r>
            <a:rPr kumimoji="0" lang="en-US" sz="2400" b="1" i="0" u="none" strike="noStrike" cap="none" spc="0" normalizeH="0" baseline="0" noProof="0" dirty="0">
              <a:ln/>
              <a:effectLst/>
              <a:uLnTx/>
              <a:uFillTx/>
              <a:latin typeface="+mn-lt"/>
            </a:rPr>
            <a:t>FBG 126 +</a:t>
          </a:r>
        </a:p>
        <a:p>
          <a:pPr rtl="0"/>
          <a:r>
            <a:rPr kumimoji="0" lang="en-US" sz="2400" b="1" i="0" u="none" strike="noStrike" cap="none" spc="0" normalizeH="0" baseline="0" noProof="0" dirty="0">
              <a:ln/>
              <a:effectLst/>
              <a:uLnTx/>
              <a:uFillTx/>
              <a:latin typeface="+mn-lt"/>
            </a:rPr>
            <a:t>Random 200</a:t>
          </a:r>
          <a:r>
            <a:rPr kumimoji="0" lang="en-US" sz="2400" b="1" i="0" u="none" strike="noStrike" cap="none" spc="0" normalizeH="0" noProof="0" dirty="0">
              <a:ln/>
              <a:effectLst/>
              <a:uLnTx/>
              <a:uFillTx/>
              <a:latin typeface="+mn-lt"/>
            </a:rPr>
            <a:t> +</a:t>
          </a:r>
          <a:endParaRPr kumimoji="0" lang="en-US" sz="2400" b="1" i="0" u="none" strike="noStrike" cap="none" spc="0" normalizeH="0" baseline="0" noProof="0" dirty="0">
            <a:ln/>
            <a:effectLst/>
            <a:uLnTx/>
            <a:uFillTx/>
            <a:latin typeface="+mn-lt"/>
          </a:endParaRPr>
        </a:p>
        <a:p>
          <a:r>
            <a:rPr kumimoji="0" lang="en-US" sz="2400" b="1" i="0" u="none" strike="noStrike" cap="none" spc="0" normalizeH="0" baseline="0" noProof="0" dirty="0">
              <a:ln/>
              <a:effectLst/>
              <a:uLnTx/>
              <a:uFillTx/>
              <a:latin typeface="+mn-lt"/>
            </a:rPr>
            <a:t>A1c</a:t>
          </a:r>
          <a:r>
            <a:rPr kumimoji="0" lang="en-US" sz="2400" b="1" i="0" u="none" strike="noStrike" cap="none" spc="0" normalizeH="0" noProof="0" dirty="0">
              <a:ln/>
              <a:effectLst/>
              <a:uLnTx/>
              <a:uFillTx/>
              <a:latin typeface="+mn-lt"/>
            </a:rPr>
            <a:t> </a:t>
          </a:r>
          <a:r>
            <a:rPr kumimoji="0" lang="en-US" sz="2400" b="1" i="0" u="none" strike="noStrike" cap="none" spc="0" normalizeH="0" baseline="0" noProof="0" dirty="0">
              <a:ln/>
              <a:effectLst/>
              <a:uLnTx/>
              <a:uFillTx/>
              <a:latin typeface="+mn-lt"/>
            </a:rPr>
            <a:t>6.5% or +   </a:t>
          </a:r>
        </a:p>
        <a:p>
          <a:pPr rtl="0"/>
          <a:r>
            <a:rPr lang="en-US" sz="2400" b="1" dirty="0"/>
            <a:t>~ 20% working pancreas</a:t>
          </a:r>
        </a:p>
      </dgm:t>
    </dgm:pt>
    <dgm:pt modelId="{D9354FAC-CB2C-4D5E-AC16-2B482560F86D}" type="parTrans" cxnId="{9F26229F-1FC4-476A-A7FD-B16E1578B86D}">
      <dgm:prSet/>
      <dgm:spPr/>
      <dgm:t>
        <a:bodyPr/>
        <a:lstStyle/>
        <a:p>
          <a:endParaRPr lang="en-US"/>
        </a:p>
      </dgm:t>
    </dgm:pt>
    <dgm:pt modelId="{886A07C9-7549-4FDD-82D5-820D0D3FDA16}" type="sibTrans" cxnId="{9F26229F-1FC4-476A-A7FD-B16E1578B86D}">
      <dgm:prSet/>
      <dgm:spPr/>
      <dgm:t>
        <a:bodyPr/>
        <a:lstStyle/>
        <a:p>
          <a:endParaRPr lang="en-US"/>
        </a:p>
      </dgm:t>
    </dgm:pt>
    <dgm:pt modelId="{21B2BCE8-470C-4505-93DC-36DDE14B2DFF}" type="pres">
      <dgm:prSet presAssocID="{5B5B7744-917A-4FD6-AA16-3CB0263912D1}" presName="Name0" presStyleCnt="0">
        <dgm:presLayoutVars>
          <dgm:dir/>
          <dgm:resizeHandles val="exact"/>
        </dgm:presLayoutVars>
      </dgm:prSet>
      <dgm:spPr/>
    </dgm:pt>
    <dgm:pt modelId="{D737B785-468C-4A0C-9BAF-B33CE9B38ADA}" type="pres">
      <dgm:prSet presAssocID="{5B5B7744-917A-4FD6-AA16-3CB0263912D1}" presName="fgShape" presStyleLbl="fgShp" presStyleIdx="0" presStyleCnt="1" custLinFactNeighborX="103" custLinFactNeighborY="21462"/>
      <dgm:spPr/>
    </dgm:pt>
    <dgm:pt modelId="{E3446D0B-132A-4581-B805-7D509ABBE1A9}" type="pres">
      <dgm:prSet presAssocID="{5B5B7744-917A-4FD6-AA16-3CB0263912D1}" presName="linComp" presStyleCnt="0"/>
      <dgm:spPr/>
    </dgm:pt>
    <dgm:pt modelId="{F0280A93-2598-4B79-BCF2-5A74016DDAA6}" type="pres">
      <dgm:prSet presAssocID="{714289C4-44BF-4423-B73A-D36C7D29CD8B}" presName="compNode" presStyleCnt="0"/>
      <dgm:spPr/>
    </dgm:pt>
    <dgm:pt modelId="{3325B67F-1C1F-4C7F-87F7-63A9F5F04916}" type="pres">
      <dgm:prSet presAssocID="{714289C4-44BF-4423-B73A-D36C7D29CD8B}" presName="bkgdShape" presStyleLbl="node1" presStyleIdx="0" presStyleCnt="3" custLinFactNeighborX="-64"/>
      <dgm:spPr/>
    </dgm:pt>
    <dgm:pt modelId="{5A6B1BA2-8CEC-4075-979B-58B751678363}" type="pres">
      <dgm:prSet presAssocID="{714289C4-44BF-4423-B73A-D36C7D29CD8B}" presName="nodeTx" presStyleLbl="node1" presStyleIdx="0" presStyleCnt="3">
        <dgm:presLayoutVars>
          <dgm:bulletEnabled val="1"/>
        </dgm:presLayoutVars>
      </dgm:prSet>
      <dgm:spPr/>
    </dgm:pt>
    <dgm:pt modelId="{E679BF5D-7D68-48F1-9595-1ED90F266B6A}" type="pres">
      <dgm:prSet presAssocID="{714289C4-44BF-4423-B73A-D36C7D29CD8B}" presName="invisiNode" presStyleLbl="node1" presStyleIdx="0" presStyleCnt="3"/>
      <dgm:spPr/>
    </dgm:pt>
    <dgm:pt modelId="{1B13010B-D7B8-48A4-9EA8-0FF90A870D10}" type="pres">
      <dgm:prSet presAssocID="{714289C4-44BF-4423-B73A-D36C7D29CD8B}" presName="imagNode" presStyleLbl="fgImgPlace1" presStyleIdx="0" presStyleCnt="3" custScaleX="122489" custScaleY="110658" custLinFactNeighborX="-2643" custLinFactNeighborY="2395"/>
      <dgm:spPr>
        <a:blipFill rotWithShape="0">
          <a:blip xmlns:r="http://schemas.openxmlformats.org/officeDocument/2006/relationships" r:embed="rId1">
            <a:duotone>
              <a:schemeClr val="dk1">
                <a:hueOff val="0"/>
                <a:satOff val="0"/>
                <a:lumOff val="0"/>
                <a:alphaOff val="0"/>
                <a:shade val="20000"/>
                <a:satMod val="200000"/>
              </a:schemeClr>
              <a:schemeClr val="dk1">
                <a:hueOff val="0"/>
                <a:satOff val="0"/>
                <a:lumOff val="0"/>
                <a:alphaOff val="0"/>
                <a:tint val="12000"/>
                <a:satMod val="190000"/>
              </a:schemeClr>
            </a:duotone>
          </a:blip>
          <a:stretch>
            <a:fillRect/>
          </a:stretch>
        </a:blipFill>
      </dgm:spPr>
    </dgm:pt>
    <dgm:pt modelId="{A40BD255-8246-4A86-AC24-6E13AC11D8D0}" type="pres">
      <dgm:prSet presAssocID="{883B5228-B675-48FD-ADE3-882F219A32FD}" presName="sibTrans" presStyleLbl="sibTrans2D1" presStyleIdx="0" presStyleCnt="0"/>
      <dgm:spPr/>
    </dgm:pt>
    <dgm:pt modelId="{B4EC43FF-F280-4D81-B573-0BBE26119323}" type="pres">
      <dgm:prSet presAssocID="{DAFD5B8F-7307-420F-8AA9-469750D54466}" presName="compNode" presStyleCnt="0"/>
      <dgm:spPr/>
    </dgm:pt>
    <dgm:pt modelId="{4C98858D-9DCD-4D61-A6D2-9C95CB504251}" type="pres">
      <dgm:prSet presAssocID="{DAFD5B8F-7307-420F-8AA9-469750D54466}" presName="bkgdShape" presStyleLbl="node1" presStyleIdx="1" presStyleCnt="3" custLinFactNeighborX="-118"/>
      <dgm:spPr/>
    </dgm:pt>
    <dgm:pt modelId="{1DFC81E9-AEE7-4738-A0AB-51EC388659CE}" type="pres">
      <dgm:prSet presAssocID="{DAFD5B8F-7307-420F-8AA9-469750D54466}" presName="nodeTx" presStyleLbl="node1" presStyleIdx="1" presStyleCnt="3">
        <dgm:presLayoutVars>
          <dgm:bulletEnabled val="1"/>
        </dgm:presLayoutVars>
      </dgm:prSet>
      <dgm:spPr/>
    </dgm:pt>
    <dgm:pt modelId="{5642C667-2035-465B-88FA-BD5286D1ED4A}" type="pres">
      <dgm:prSet presAssocID="{DAFD5B8F-7307-420F-8AA9-469750D54466}" presName="invisiNode" presStyleLbl="node1" presStyleIdx="1" presStyleCnt="3"/>
      <dgm:spPr/>
    </dgm:pt>
    <dgm:pt modelId="{3606B1B6-912D-4BB2-940E-606747701328}" type="pres">
      <dgm:prSet presAssocID="{DAFD5B8F-7307-420F-8AA9-469750D54466}" presName="imagNode" presStyleLbl="fgImgPlace1" presStyleIdx="1" presStyleCnt="3" custScaleX="60724" custScaleY="66163" custLinFactNeighborX="2870" custLinFactNeighborY="-5329"/>
      <dgm:spPr>
        <a:blipFill rotWithShape="0">
          <a:blip xmlns:r="http://schemas.openxmlformats.org/officeDocument/2006/relationships" r:embed="rId2">
            <a:duotone>
              <a:schemeClr val="dk1">
                <a:hueOff val="0"/>
                <a:satOff val="0"/>
                <a:lumOff val="0"/>
                <a:alphaOff val="0"/>
                <a:shade val="20000"/>
                <a:satMod val="200000"/>
              </a:schemeClr>
              <a:schemeClr val="dk1">
                <a:hueOff val="0"/>
                <a:satOff val="0"/>
                <a:lumOff val="0"/>
                <a:alphaOff val="0"/>
                <a:tint val="12000"/>
                <a:satMod val="190000"/>
              </a:schemeClr>
            </a:duotone>
          </a:blip>
          <a:stretch>
            <a:fillRect/>
          </a:stretch>
        </a:blipFill>
      </dgm:spPr>
    </dgm:pt>
    <dgm:pt modelId="{6FCB4B09-5AE8-4BCF-9C2E-5DB02F534E9D}" type="pres">
      <dgm:prSet presAssocID="{BDA7D873-F110-416A-8950-D7A412F1A1A1}" presName="sibTrans" presStyleLbl="sibTrans2D1" presStyleIdx="0" presStyleCnt="0"/>
      <dgm:spPr/>
    </dgm:pt>
    <dgm:pt modelId="{552AA70C-A20B-4D1F-9285-6CFC3143FB01}" type="pres">
      <dgm:prSet presAssocID="{53A7C8F1-6573-416B-BAD0-E203C790D54C}" presName="compNode" presStyleCnt="0"/>
      <dgm:spPr/>
    </dgm:pt>
    <dgm:pt modelId="{84406800-1B15-4073-9BE5-7AED3F8CD968}" type="pres">
      <dgm:prSet presAssocID="{53A7C8F1-6573-416B-BAD0-E203C790D54C}" presName="bkgdShape" presStyleLbl="node1" presStyleIdx="2" presStyleCnt="3" custLinFactNeighborX="8192"/>
      <dgm:spPr/>
    </dgm:pt>
    <dgm:pt modelId="{80C2ACF9-BD38-4248-9C5A-D57702DCA3FA}" type="pres">
      <dgm:prSet presAssocID="{53A7C8F1-6573-416B-BAD0-E203C790D54C}" presName="nodeTx" presStyleLbl="node1" presStyleIdx="2" presStyleCnt="3">
        <dgm:presLayoutVars>
          <dgm:bulletEnabled val="1"/>
        </dgm:presLayoutVars>
      </dgm:prSet>
      <dgm:spPr/>
    </dgm:pt>
    <dgm:pt modelId="{A550690B-CD28-43E2-88E8-918DBD12128C}" type="pres">
      <dgm:prSet presAssocID="{53A7C8F1-6573-416B-BAD0-E203C790D54C}" presName="invisiNode" presStyleLbl="node1" presStyleIdx="2" presStyleCnt="3"/>
      <dgm:spPr/>
    </dgm:pt>
    <dgm:pt modelId="{693F3127-73CA-4418-9BEB-76AC94A2C0E0}" type="pres">
      <dgm:prSet presAssocID="{53A7C8F1-6573-416B-BAD0-E203C790D54C}" presName="imagNode" presStyleLbl="fgImgPlace1" presStyleIdx="2" presStyleCnt="3" custScaleX="37897" custScaleY="42985"/>
      <dgm:spPr>
        <a:blipFill rotWithShape="0">
          <a:blip xmlns:r="http://schemas.openxmlformats.org/officeDocument/2006/relationships" r:embed="rId3">
            <a:duotone>
              <a:schemeClr val="dk1">
                <a:hueOff val="0"/>
                <a:satOff val="0"/>
                <a:lumOff val="0"/>
                <a:alphaOff val="0"/>
                <a:shade val="20000"/>
                <a:satMod val="200000"/>
              </a:schemeClr>
              <a:schemeClr val="dk1">
                <a:hueOff val="0"/>
                <a:satOff val="0"/>
                <a:lumOff val="0"/>
                <a:alphaOff val="0"/>
                <a:tint val="12000"/>
                <a:satMod val="190000"/>
              </a:schemeClr>
            </a:duotone>
          </a:blip>
          <a:stretch>
            <a:fillRect/>
          </a:stretch>
        </a:blipFill>
      </dgm:spPr>
    </dgm:pt>
  </dgm:ptLst>
  <dgm:cxnLst>
    <dgm:cxn modelId="{BC007005-A9D4-4089-B84F-30CB6FAD4296}" type="presOf" srcId="{714289C4-44BF-4423-B73A-D36C7D29CD8B}" destId="{5A6B1BA2-8CEC-4075-979B-58B751678363}" srcOrd="1" destOrd="0" presId="urn:microsoft.com/office/officeart/2005/8/layout/hList7#1"/>
    <dgm:cxn modelId="{D77BB821-B2B8-4F3A-A3A8-8F12C280B973}" type="presOf" srcId="{DAFD5B8F-7307-420F-8AA9-469750D54466}" destId="{4C98858D-9DCD-4D61-A6D2-9C95CB504251}" srcOrd="0" destOrd="0" presId="urn:microsoft.com/office/officeart/2005/8/layout/hList7#1"/>
    <dgm:cxn modelId="{818E502A-FE27-4D49-AAD0-FDEFDFC89433}" srcId="{5B5B7744-917A-4FD6-AA16-3CB0263912D1}" destId="{DAFD5B8F-7307-420F-8AA9-469750D54466}" srcOrd="1" destOrd="0" parTransId="{63002CCC-C05A-4123-9188-6CE2F4212990}" sibTransId="{BDA7D873-F110-416A-8950-D7A412F1A1A1}"/>
    <dgm:cxn modelId="{D213C02F-99EA-4FED-9910-179CC1073C6F}" type="presOf" srcId="{DAFD5B8F-7307-420F-8AA9-469750D54466}" destId="{1DFC81E9-AEE7-4738-A0AB-51EC388659CE}" srcOrd="1" destOrd="0" presId="urn:microsoft.com/office/officeart/2005/8/layout/hList7#1"/>
    <dgm:cxn modelId="{2E994245-FA34-4D67-9E2B-743453B3ABA0}" srcId="{5B5B7744-917A-4FD6-AA16-3CB0263912D1}" destId="{714289C4-44BF-4423-B73A-D36C7D29CD8B}" srcOrd="0" destOrd="0" parTransId="{5AA015D8-B11C-4C72-B385-36C1E774D1A2}" sibTransId="{883B5228-B675-48FD-ADE3-882F219A32FD}"/>
    <dgm:cxn modelId="{D34D8B7D-3FC9-4C08-94E0-65E6895085EA}" type="presOf" srcId="{714289C4-44BF-4423-B73A-D36C7D29CD8B}" destId="{3325B67F-1C1F-4C7F-87F7-63A9F5F04916}" srcOrd="0" destOrd="0" presId="urn:microsoft.com/office/officeart/2005/8/layout/hList7#1"/>
    <dgm:cxn modelId="{D4051B81-E5FE-461D-A5F6-46BF70D49569}" type="presOf" srcId="{53A7C8F1-6573-416B-BAD0-E203C790D54C}" destId="{80C2ACF9-BD38-4248-9C5A-D57702DCA3FA}" srcOrd="1" destOrd="0" presId="urn:microsoft.com/office/officeart/2005/8/layout/hList7#1"/>
    <dgm:cxn modelId="{0B901897-E93F-4C60-96A3-855E9B58D8A1}" type="presOf" srcId="{5B5B7744-917A-4FD6-AA16-3CB0263912D1}" destId="{21B2BCE8-470C-4505-93DC-36DDE14B2DFF}" srcOrd="0" destOrd="0" presId="urn:microsoft.com/office/officeart/2005/8/layout/hList7#1"/>
    <dgm:cxn modelId="{9F26229F-1FC4-476A-A7FD-B16E1578B86D}" srcId="{5B5B7744-917A-4FD6-AA16-3CB0263912D1}" destId="{53A7C8F1-6573-416B-BAD0-E203C790D54C}" srcOrd="2" destOrd="0" parTransId="{D9354FAC-CB2C-4D5E-AC16-2B482560F86D}" sibTransId="{886A07C9-7549-4FDD-82D5-820D0D3FDA16}"/>
    <dgm:cxn modelId="{E9253DA4-FC16-4E88-8E92-B3708329FAB7}" type="presOf" srcId="{BDA7D873-F110-416A-8950-D7A412F1A1A1}" destId="{6FCB4B09-5AE8-4BCF-9C2E-5DB02F534E9D}" srcOrd="0" destOrd="0" presId="urn:microsoft.com/office/officeart/2005/8/layout/hList7#1"/>
    <dgm:cxn modelId="{273750FB-060F-477A-97C3-A6F9AACAB93E}" type="presOf" srcId="{53A7C8F1-6573-416B-BAD0-E203C790D54C}" destId="{84406800-1B15-4073-9BE5-7AED3F8CD968}" srcOrd="0" destOrd="0" presId="urn:microsoft.com/office/officeart/2005/8/layout/hList7#1"/>
    <dgm:cxn modelId="{187D95FB-196F-4C24-9CBB-D86D9AA3D3D8}" type="presOf" srcId="{883B5228-B675-48FD-ADE3-882F219A32FD}" destId="{A40BD255-8246-4A86-AC24-6E13AC11D8D0}" srcOrd="0" destOrd="0" presId="urn:microsoft.com/office/officeart/2005/8/layout/hList7#1"/>
    <dgm:cxn modelId="{34388B8C-961B-440E-AB78-C308D1D8FC59}" type="presParOf" srcId="{21B2BCE8-470C-4505-93DC-36DDE14B2DFF}" destId="{D737B785-468C-4A0C-9BAF-B33CE9B38ADA}" srcOrd="0" destOrd="0" presId="urn:microsoft.com/office/officeart/2005/8/layout/hList7#1"/>
    <dgm:cxn modelId="{923BC6E4-9764-4679-A37E-D21A483B358B}" type="presParOf" srcId="{21B2BCE8-470C-4505-93DC-36DDE14B2DFF}" destId="{E3446D0B-132A-4581-B805-7D509ABBE1A9}" srcOrd="1" destOrd="0" presId="urn:microsoft.com/office/officeart/2005/8/layout/hList7#1"/>
    <dgm:cxn modelId="{5C731628-2E68-4F54-AEF2-A47AC16AABFF}" type="presParOf" srcId="{E3446D0B-132A-4581-B805-7D509ABBE1A9}" destId="{F0280A93-2598-4B79-BCF2-5A74016DDAA6}" srcOrd="0" destOrd="0" presId="urn:microsoft.com/office/officeart/2005/8/layout/hList7#1"/>
    <dgm:cxn modelId="{8EA46E92-2C05-42CE-ADEE-8C3E62B3A1F6}" type="presParOf" srcId="{F0280A93-2598-4B79-BCF2-5A74016DDAA6}" destId="{3325B67F-1C1F-4C7F-87F7-63A9F5F04916}" srcOrd="0" destOrd="0" presId="urn:microsoft.com/office/officeart/2005/8/layout/hList7#1"/>
    <dgm:cxn modelId="{C0B1DBA7-E62B-471E-A650-D4EB94638BEB}" type="presParOf" srcId="{F0280A93-2598-4B79-BCF2-5A74016DDAA6}" destId="{5A6B1BA2-8CEC-4075-979B-58B751678363}" srcOrd="1" destOrd="0" presId="urn:microsoft.com/office/officeart/2005/8/layout/hList7#1"/>
    <dgm:cxn modelId="{CFC9082D-D4D0-4DEC-88EC-59E5D3B94177}" type="presParOf" srcId="{F0280A93-2598-4B79-BCF2-5A74016DDAA6}" destId="{E679BF5D-7D68-48F1-9595-1ED90F266B6A}" srcOrd="2" destOrd="0" presId="urn:microsoft.com/office/officeart/2005/8/layout/hList7#1"/>
    <dgm:cxn modelId="{9D117923-15B3-40FB-8168-F2E20A5F015F}" type="presParOf" srcId="{F0280A93-2598-4B79-BCF2-5A74016DDAA6}" destId="{1B13010B-D7B8-48A4-9EA8-0FF90A870D10}" srcOrd="3" destOrd="0" presId="urn:microsoft.com/office/officeart/2005/8/layout/hList7#1"/>
    <dgm:cxn modelId="{A3007A38-262E-4B51-851D-D6D9CDFF6431}" type="presParOf" srcId="{E3446D0B-132A-4581-B805-7D509ABBE1A9}" destId="{A40BD255-8246-4A86-AC24-6E13AC11D8D0}" srcOrd="1" destOrd="0" presId="urn:microsoft.com/office/officeart/2005/8/layout/hList7#1"/>
    <dgm:cxn modelId="{5872D307-5CA3-42D9-B35A-917A2BCF8F51}" type="presParOf" srcId="{E3446D0B-132A-4581-B805-7D509ABBE1A9}" destId="{B4EC43FF-F280-4D81-B573-0BBE26119323}" srcOrd="2" destOrd="0" presId="urn:microsoft.com/office/officeart/2005/8/layout/hList7#1"/>
    <dgm:cxn modelId="{06FBC6B6-B034-4F94-963D-32EDEC81D6F3}" type="presParOf" srcId="{B4EC43FF-F280-4D81-B573-0BBE26119323}" destId="{4C98858D-9DCD-4D61-A6D2-9C95CB504251}" srcOrd="0" destOrd="0" presId="urn:microsoft.com/office/officeart/2005/8/layout/hList7#1"/>
    <dgm:cxn modelId="{F2EC6295-4CB9-4D7A-9805-2D9561395F88}" type="presParOf" srcId="{B4EC43FF-F280-4D81-B573-0BBE26119323}" destId="{1DFC81E9-AEE7-4738-A0AB-51EC388659CE}" srcOrd="1" destOrd="0" presId="urn:microsoft.com/office/officeart/2005/8/layout/hList7#1"/>
    <dgm:cxn modelId="{C1C81B85-2A0E-490E-8E03-CBEA0AB0C684}" type="presParOf" srcId="{B4EC43FF-F280-4D81-B573-0BBE26119323}" destId="{5642C667-2035-465B-88FA-BD5286D1ED4A}" srcOrd="2" destOrd="0" presId="urn:microsoft.com/office/officeart/2005/8/layout/hList7#1"/>
    <dgm:cxn modelId="{B7EC59C7-DAD9-4A1F-B76C-3E1556AA5995}" type="presParOf" srcId="{B4EC43FF-F280-4D81-B573-0BBE26119323}" destId="{3606B1B6-912D-4BB2-940E-606747701328}" srcOrd="3" destOrd="0" presId="urn:microsoft.com/office/officeart/2005/8/layout/hList7#1"/>
    <dgm:cxn modelId="{AFB7FA7F-8FEF-462B-AC38-554F1E8A2963}" type="presParOf" srcId="{E3446D0B-132A-4581-B805-7D509ABBE1A9}" destId="{6FCB4B09-5AE8-4BCF-9C2E-5DB02F534E9D}" srcOrd="3" destOrd="0" presId="urn:microsoft.com/office/officeart/2005/8/layout/hList7#1"/>
    <dgm:cxn modelId="{A91B042B-3875-4CC2-95B5-9B2DB2C61568}" type="presParOf" srcId="{E3446D0B-132A-4581-B805-7D509ABBE1A9}" destId="{552AA70C-A20B-4D1F-9285-6CFC3143FB01}" srcOrd="4" destOrd="0" presId="urn:microsoft.com/office/officeart/2005/8/layout/hList7#1"/>
    <dgm:cxn modelId="{7997DF3D-0E86-4336-812E-ED5DDEBF8718}" type="presParOf" srcId="{552AA70C-A20B-4D1F-9285-6CFC3143FB01}" destId="{84406800-1B15-4073-9BE5-7AED3F8CD968}" srcOrd="0" destOrd="0" presId="urn:microsoft.com/office/officeart/2005/8/layout/hList7#1"/>
    <dgm:cxn modelId="{9DB817EE-71FD-41D5-B380-598F75A99C15}" type="presParOf" srcId="{552AA70C-A20B-4D1F-9285-6CFC3143FB01}" destId="{80C2ACF9-BD38-4248-9C5A-D57702DCA3FA}" srcOrd="1" destOrd="0" presId="urn:microsoft.com/office/officeart/2005/8/layout/hList7#1"/>
    <dgm:cxn modelId="{906C18E9-C042-46B6-9F1D-9497534B6922}" type="presParOf" srcId="{552AA70C-A20B-4D1F-9285-6CFC3143FB01}" destId="{A550690B-CD28-43E2-88E8-918DBD12128C}" srcOrd="2" destOrd="0" presId="urn:microsoft.com/office/officeart/2005/8/layout/hList7#1"/>
    <dgm:cxn modelId="{CB14CC8D-5E02-4C8B-88DF-8275456FF01A}" type="presParOf" srcId="{552AA70C-A20B-4D1F-9285-6CFC3143FB01}" destId="{693F3127-73CA-4418-9BEB-76AC94A2C0E0}" srcOrd="3" destOrd="0" presId="urn:microsoft.com/office/officeart/2005/8/layout/hList7#1"/>
  </dgm:cxnLst>
  <dgm:bg/>
  <dgm:whole/>
  <dgm:extLst>
    <a:ext uri="http://schemas.microsoft.com/office/drawing/2008/diagram">
      <dsp:dataModelExt xmlns:dsp="http://schemas.microsoft.com/office/drawing/2008/diagram" relId="rId9" minVer="http://schemas.openxmlformats.org/drawingml/2006/diagram"/>
    </a:ext>
    <a:ext uri="{C62137D5-CB1D-491B-B009-E17868A290BF}">
      <dgm14:recolorImg xmlns:dgm14="http://schemas.microsoft.com/office/drawing/2010/diagram" val="1"/>
    </a:ext>
  </dgm:extLst>
</dgm:dataModel>
</file>

<file path=ppt/diagrams/data2.xml><?xml version="1.0" encoding="utf-8"?>
<dgm:dataModel xmlns:dgm="http://schemas.openxmlformats.org/drawingml/2006/diagram" xmlns:a="http://schemas.openxmlformats.org/drawingml/2006/main">
  <dgm:ptLst>
    <dgm:pt modelId="{F461816B-E8A5-4BED-85A9-91B440E6CA25}" type="doc">
      <dgm:prSet loTypeId="urn:microsoft.com/office/officeart/2005/8/layout/default" loCatId="list" qsTypeId="urn:microsoft.com/office/officeart/2005/8/quickstyle/simple1" qsCatId="simple" csTypeId="urn:microsoft.com/office/officeart/2005/8/colors/colorful2" csCatId="colorful" phldr="1"/>
      <dgm:spPr/>
      <dgm:t>
        <a:bodyPr/>
        <a:lstStyle/>
        <a:p>
          <a:endParaRPr lang="en-US"/>
        </a:p>
      </dgm:t>
    </dgm:pt>
    <dgm:pt modelId="{9BAAA77F-2C26-4B57-9E87-E46CF2E4289D}">
      <dgm:prSet phldrT="[Text]"/>
      <dgm:spPr/>
      <dgm:t>
        <a:bodyPr/>
        <a:lstStyle/>
        <a:p>
          <a:r>
            <a:rPr lang="en-US" dirty="0"/>
            <a:t>A1C lowering</a:t>
          </a:r>
        </a:p>
      </dgm:t>
    </dgm:pt>
    <dgm:pt modelId="{B8BB54E7-7D4F-46BD-8848-A3419EB0DE87}" type="parTrans" cxnId="{07F872FB-E5DF-4AAA-A5BA-6302FD504609}">
      <dgm:prSet/>
      <dgm:spPr/>
      <dgm:t>
        <a:bodyPr/>
        <a:lstStyle/>
        <a:p>
          <a:endParaRPr lang="en-US"/>
        </a:p>
      </dgm:t>
    </dgm:pt>
    <dgm:pt modelId="{96D45247-A9B1-4057-8F3F-07540C324349}" type="sibTrans" cxnId="{07F872FB-E5DF-4AAA-A5BA-6302FD504609}">
      <dgm:prSet/>
      <dgm:spPr/>
      <dgm:t>
        <a:bodyPr/>
        <a:lstStyle/>
        <a:p>
          <a:endParaRPr lang="en-US"/>
        </a:p>
      </dgm:t>
    </dgm:pt>
    <dgm:pt modelId="{44132214-B276-4EEB-B75A-34E72D88DE56}">
      <dgm:prSet/>
      <dgm:spPr/>
      <dgm:t>
        <a:bodyPr/>
        <a:lstStyle/>
        <a:p>
          <a:r>
            <a:rPr lang="en-US" dirty="0"/>
            <a:t>Modest weight loss</a:t>
          </a:r>
        </a:p>
      </dgm:t>
    </dgm:pt>
    <dgm:pt modelId="{8D0EF25B-DC65-4B04-A917-FBA6069AEB81}" type="parTrans" cxnId="{37227A91-4D8C-48F8-83CF-0FA28D4EC04E}">
      <dgm:prSet/>
      <dgm:spPr/>
      <dgm:t>
        <a:bodyPr/>
        <a:lstStyle/>
        <a:p>
          <a:endParaRPr lang="en-US"/>
        </a:p>
      </dgm:t>
    </dgm:pt>
    <dgm:pt modelId="{AFB2908B-369A-47C5-8D12-281F53AD83CC}" type="sibTrans" cxnId="{37227A91-4D8C-48F8-83CF-0FA28D4EC04E}">
      <dgm:prSet/>
      <dgm:spPr/>
      <dgm:t>
        <a:bodyPr/>
        <a:lstStyle/>
        <a:p>
          <a:endParaRPr lang="en-US"/>
        </a:p>
      </dgm:t>
    </dgm:pt>
    <dgm:pt modelId="{68CC02E5-0314-4115-B7F9-E9B97699A4C6}">
      <dgm:prSet/>
      <dgm:spPr/>
      <dgm:t>
        <a:bodyPr/>
        <a:lstStyle/>
        <a:p>
          <a:r>
            <a:rPr lang="en-US" dirty="0"/>
            <a:t>Cardiovascular</a:t>
          </a:r>
        </a:p>
      </dgm:t>
    </dgm:pt>
    <dgm:pt modelId="{234E9E8D-B0AB-4151-9583-A9D142BADFA5}" type="parTrans" cxnId="{3269BF53-1E44-4E17-B74F-7622B028F0A2}">
      <dgm:prSet/>
      <dgm:spPr/>
      <dgm:t>
        <a:bodyPr/>
        <a:lstStyle/>
        <a:p>
          <a:endParaRPr lang="en-US"/>
        </a:p>
      </dgm:t>
    </dgm:pt>
    <dgm:pt modelId="{63AA4F84-BE76-41F9-835B-A39E83BDCEBB}" type="sibTrans" cxnId="{3269BF53-1E44-4E17-B74F-7622B028F0A2}">
      <dgm:prSet/>
      <dgm:spPr/>
      <dgm:t>
        <a:bodyPr/>
        <a:lstStyle/>
        <a:p>
          <a:endParaRPr lang="en-US"/>
        </a:p>
      </dgm:t>
    </dgm:pt>
    <dgm:pt modelId="{31549CA6-209B-4E30-919A-DC9EFDD689EB}">
      <dgm:prSet/>
      <dgm:spPr/>
      <dgm:t>
        <a:bodyPr/>
        <a:lstStyle/>
        <a:p>
          <a:r>
            <a:rPr lang="en-US" dirty="0"/>
            <a:t>Renal</a:t>
          </a:r>
        </a:p>
      </dgm:t>
    </dgm:pt>
    <dgm:pt modelId="{0BB69C2B-942E-4B95-97E5-5E8EE990067F}" type="parTrans" cxnId="{1CB7D00F-E489-49B0-9989-B45481D51A89}">
      <dgm:prSet/>
      <dgm:spPr/>
      <dgm:t>
        <a:bodyPr/>
        <a:lstStyle/>
        <a:p>
          <a:endParaRPr lang="en-US"/>
        </a:p>
      </dgm:t>
    </dgm:pt>
    <dgm:pt modelId="{F17F4822-5E5B-4207-B0AB-777E8F0B755A}" type="sibTrans" cxnId="{1CB7D00F-E489-49B0-9989-B45481D51A89}">
      <dgm:prSet/>
      <dgm:spPr/>
      <dgm:t>
        <a:bodyPr/>
        <a:lstStyle/>
        <a:p>
          <a:endParaRPr lang="en-US"/>
        </a:p>
      </dgm:t>
    </dgm:pt>
    <dgm:pt modelId="{BF950F98-5799-4EE0-BA46-70F9D90DE13E}">
      <dgm:prSet/>
      <dgm:spPr/>
      <dgm:t>
        <a:bodyPr/>
        <a:lstStyle/>
        <a:p>
          <a:r>
            <a:rPr lang="en-US" dirty="0"/>
            <a:t>Heart failure</a:t>
          </a:r>
        </a:p>
      </dgm:t>
    </dgm:pt>
    <dgm:pt modelId="{EF468EF0-F3A8-4A92-A342-6E0A34406891}" type="parTrans" cxnId="{040EAC75-DF7B-451D-811B-2513DD0591A2}">
      <dgm:prSet/>
      <dgm:spPr/>
      <dgm:t>
        <a:bodyPr/>
        <a:lstStyle/>
        <a:p>
          <a:endParaRPr lang="en-US"/>
        </a:p>
      </dgm:t>
    </dgm:pt>
    <dgm:pt modelId="{AA050D5C-A167-4B13-A6EE-BCD5A0C85506}" type="sibTrans" cxnId="{040EAC75-DF7B-451D-811B-2513DD0591A2}">
      <dgm:prSet/>
      <dgm:spPr/>
      <dgm:t>
        <a:bodyPr/>
        <a:lstStyle/>
        <a:p>
          <a:endParaRPr lang="en-US"/>
        </a:p>
      </dgm:t>
    </dgm:pt>
    <dgm:pt modelId="{28A08FF5-EB93-43C9-B096-450342C8468D}">
      <dgm:prSet/>
      <dgm:spPr/>
      <dgm:t>
        <a:bodyPr/>
        <a:lstStyle/>
        <a:p>
          <a:r>
            <a:rPr lang="en-US" dirty="0"/>
            <a:t>Blood pressure lowering </a:t>
          </a:r>
        </a:p>
      </dgm:t>
    </dgm:pt>
    <dgm:pt modelId="{F01FD116-1447-4B5D-8B8A-DC74E03F801D}" type="parTrans" cxnId="{8E74DE00-B181-46AA-93FB-FA21B7E3E992}">
      <dgm:prSet/>
      <dgm:spPr/>
      <dgm:t>
        <a:bodyPr/>
        <a:lstStyle/>
        <a:p>
          <a:endParaRPr lang="en-US"/>
        </a:p>
      </dgm:t>
    </dgm:pt>
    <dgm:pt modelId="{F32D6C99-97B8-4165-8082-5A5ED7BD865F}" type="sibTrans" cxnId="{8E74DE00-B181-46AA-93FB-FA21B7E3E992}">
      <dgm:prSet/>
      <dgm:spPr/>
      <dgm:t>
        <a:bodyPr/>
        <a:lstStyle/>
        <a:p>
          <a:endParaRPr lang="en-US"/>
        </a:p>
      </dgm:t>
    </dgm:pt>
    <dgm:pt modelId="{1D9A7F9F-0870-44E9-B777-5033D13AACA7}" type="pres">
      <dgm:prSet presAssocID="{F461816B-E8A5-4BED-85A9-91B440E6CA25}" presName="diagram" presStyleCnt="0">
        <dgm:presLayoutVars>
          <dgm:dir/>
          <dgm:resizeHandles val="exact"/>
        </dgm:presLayoutVars>
      </dgm:prSet>
      <dgm:spPr/>
    </dgm:pt>
    <dgm:pt modelId="{82F70EB6-BDEC-489D-89F6-26A186592C34}" type="pres">
      <dgm:prSet presAssocID="{9BAAA77F-2C26-4B57-9E87-E46CF2E4289D}" presName="node" presStyleLbl="node1" presStyleIdx="0" presStyleCnt="6">
        <dgm:presLayoutVars>
          <dgm:bulletEnabled val="1"/>
        </dgm:presLayoutVars>
      </dgm:prSet>
      <dgm:spPr/>
    </dgm:pt>
    <dgm:pt modelId="{FAA56211-3228-47FB-8336-EE7CD7D86A67}" type="pres">
      <dgm:prSet presAssocID="{96D45247-A9B1-4057-8F3F-07540C324349}" presName="sibTrans" presStyleCnt="0"/>
      <dgm:spPr/>
    </dgm:pt>
    <dgm:pt modelId="{56D64140-1D42-4A8A-8C26-6A08A38C8607}" type="pres">
      <dgm:prSet presAssocID="{44132214-B276-4EEB-B75A-34E72D88DE56}" presName="node" presStyleLbl="node1" presStyleIdx="1" presStyleCnt="6">
        <dgm:presLayoutVars>
          <dgm:bulletEnabled val="1"/>
        </dgm:presLayoutVars>
      </dgm:prSet>
      <dgm:spPr/>
    </dgm:pt>
    <dgm:pt modelId="{5ABB4DD8-9934-4767-BB3E-5825BF063EE9}" type="pres">
      <dgm:prSet presAssocID="{AFB2908B-369A-47C5-8D12-281F53AD83CC}" presName="sibTrans" presStyleCnt="0"/>
      <dgm:spPr/>
    </dgm:pt>
    <dgm:pt modelId="{6F91AC0C-9A58-409F-929E-77F0C5840F2E}" type="pres">
      <dgm:prSet presAssocID="{68CC02E5-0314-4115-B7F9-E9B97699A4C6}" presName="node" presStyleLbl="node1" presStyleIdx="2" presStyleCnt="6">
        <dgm:presLayoutVars>
          <dgm:bulletEnabled val="1"/>
        </dgm:presLayoutVars>
      </dgm:prSet>
      <dgm:spPr/>
    </dgm:pt>
    <dgm:pt modelId="{4A4E4F49-D89E-46CA-9D0B-67C1ED4EAB3A}" type="pres">
      <dgm:prSet presAssocID="{63AA4F84-BE76-41F9-835B-A39E83BDCEBB}" presName="sibTrans" presStyleCnt="0"/>
      <dgm:spPr/>
    </dgm:pt>
    <dgm:pt modelId="{8FDD55A0-6520-4B00-9B88-8CE60EDF9BF2}" type="pres">
      <dgm:prSet presAssocID="{31549CA6-209B-4E30-919A-DC9EFDD689EB}" presName="node" presStyleLbl="node1" presStyleIdx="3" presStyleCnt="6">
        <dgm:presLayoutVars>
          <dgm:bulletEnabled val="1"/>
        </dgm:presLayoutVars>
      </dgm:prSet>
      <dgm:spPr/>
    </dgm:pt>
    <dgm:pt modelId="{189B94B3-6093-435F-B344-E87A3CDA404F}" type="pres">
      <dgm:prSet presAssocID="{F17F4822-5E5B-4207-B0AB-777E8F0B755A}" presName="sibTrans" presStyleCnt="0"/>
      <dgm:spPr/>
    </dgm:pt>
    <dgm:pt modelId="{0A980518-64F4-43CC-B5F6-9FB4FAFBDDAD}" type="pres">
      <dgm:prSet presAssocID="{BF950F98-5799-4EE0-BA46-70F9D90DE13E}" presName="node" presStyleLbl="node1" presStyleIdx="4" presStyleCnt="6">
        <dgm:presLayoutVars>
          <dgm:bulletEnabled val="1"/>
        </dgm:presLayoutVars>
      </dgm:prSet>
      <dgm:spPr/>
    </dgm:pt>
    <dgm:pt modelId="{14D28ABF-593A-4DFF-A8BD-3024F3652A57}" type="pres">
      <dgm:prSet presAssocID="{AA050D5C-A167-4B13-A6EE-BCD5A0C85506}" presName="sibTrans" presStyleCnt="0"/>
      <dgm:spPr/>
    </dgm:pt>
    <dgm:pt modelId="{9C517C85-2AF3-49AE-9D9C-FA1D1F32A48A}" type="pres">
      <dgm:prSet presAssocID="{28A08FF5-EB93-43C9-B096-450342C8468D}" presName="node" presStyleLbl="node1" presStyleIdx="5" presStyleCnt="6">
        <dgm:presLayoutVars>
          <dgm:bulletEnabled val="1"/>
        </dgm:presLayoutVars>
      </dgm:prSet>
      <dgm:spPr/>
    </dgm:pt>
  </dgm:ptLst>
  <dgm:cxnLst>
    <dgm:cxn modelId="{8E74DE00-B181-46AA-93FB-FA21B7E3E992}" srcId="{F461816B-E8A5-4BED-85A9-91B440E6CA25}" destId="{28A08FF5-EB93-43C9-B096-450342C8468D}" srcOrd="5" destOrd="0" parTransId="{F01FD116-1447-4B5D-8B8A-DC74E03F801D}" sibTransId="{F32D6C99-97B8-4165-8082-5A5ED7BD865F}"/>
    <dgm:cxn modelId="{1CB7D00F-E489-49B0-9989-B45481D51A89}" srcId="{F461816B-E8A5-4BED-85A9-91B440E6CA25}" destId="{31549CA6-209B-4E30-919A-DC9EFDD689EB}" srcOrd="3" destOrd="0" parTransId="{0BB69C2B-942E-4B95-97E5-5E8EE990067F}" sibTransId="{F17F4822-5E5B-4207-B0AB-777E8F0B755A}"/>
    <dgm:cxn modelId="{8F489D33-0D29-42A5-A1CE-98DB2825C2A3}" type="presOf" srcId="{28A08FF5-EB93-43C9-B096-450342C8468D}" destId="{9C517C85-2AF3-49AE-9D9C-FA1D1F32A48A}" srcOrd="0" destOrd="0" presId="urn:microsoft.com/office/officeart/2005/8/layout/default"/>
    <dgm:cxn modelId="{6B98B872-8C67-4A12-82AD-60D356A1B5FA}" type="presOf" srcId="{F461816B-E8A5-4BED-85A9-91B440E6CA25}" destId="{1D9A7F9F-0870-44E9-B777-5033D13AACA7}" srcOrd="0" destOrd="0" presId="urn:microsoft.com/office/officeart/2005/8/layout/default"/>
    <dgm:cxn modelId="{3269BF53-1E44-4E17-B74F-7622B028F0A2}" srcId="{F461816B-E8A5-4BED-85A9-91B440E6CA25}" destId="{68CC02E5-0314-4115-B7F9-E9B97699A4C6}" srcOrd="2" destOrd="0" parTransId="{234E9E8D-B0AB-4151-9583-A9D142BADFA5}" sibTransId="{63AA4F84-BE76-41F9-835B-A39E83BDCEBB}"/>
    <dgm:cxn modelId="{040EAC75-DF7B-451D-811B-2513DD0591A2}" srcId="{F461816B-E8A5-4BED-85A9-91B440E6CA25}" destId="{BF950F98-5799-4EE0-BA46-70F9D90DE13E}" srcOrd="4" destOrd="0" parTransId="{EF468EF0-F3A8-4A92-A342-6E0A34406891}" sibTransId="{AA050D5C-A167-4B13-A6EE-BCD5A0C85506}"/>
    <dgm:cxn modelId="{1D9DBF77-5D95-4ED8-A7D5-AD6838EBDE7D}" type="presOf" srcId="{44132214-B276-4EEB-B75A-34E72D88DE56}" destId="{56D64140-1D42-4A8A-8C26-6A08A38C8607}" srcOrd="0" destOrd="0" presId="urn:microsoft.com/office/officeart/2005/8/layout/default"/>
    <dgm:cxn modelId="{E601DA7D-3D24-4523-8B5C-7333C02213A2}" type="presOf" srcId="{31549CA6-209B-4E30-919A-DC9EFDD689EB}" destId="{8FDD55A0-6520-4B00-9B88-8CE60EDF9BF2}" srcOrd="0" destOrd="0" presId="urn:microsoft.com/office/officeart/2005/8/layout/default"/>
    <dgm:cxn modelId="{37227A91-4D8C-48F8-83CF-0FA28D4EC04E}" srcId="{F461816B-E8A5-4BED-85A9-91B440E6CA25}" destId="{44132214-B276-4EEB-B75A-34E72D88DE56}" srcOrd="1" destOrd="0" parTransId="{8D0EF25B-DC65-4B04-A917-FBA6069AEB81}" sibTransId="{AFB2908B-369A-47C5-8D12-281F53AD83CC}"/>
    <dgm:cxn modelId="{8155EEA6-45F3-42A5-817E-66D127F80726}" type="presOf" srcId="{9BAAA77F-2C26-4B57-9E87-E46CF2E4289D}" destId="{82F70EB6-BDEC-489D-89F6-26A186592C34}" srcOrd="0" destOrd="0" presId="urn:microsoft.com/office/officeart/2005/8/layout/default"/>
    <dgm:cxn modelId="{8C7424BD-86B2-46DC-B42C-095072DD167D}" type="presOf" srcId="{68CC02E5-0314-4115-B7F9-E9B97699A4C6}" destId="{6F91AC0C-9A58-409F-929E-77F0C5840F2E}" srcOrd="0" destOrd="0" presId="urn:microsoft.com/office/officeart/2005/8/layout/default"/>
    <dgm:cxn modelId="{D33F8BF3-00DC-4D0E-9B4C-C7D650C549F1}" type="presOf" srcId="{BF950F98-5799-4EE0-BA46-70F9D90DE13E}" destId="{0A980518-64F4-43CC-B5F6-9FB4FAFBDDAD}" srcOrd="0" destOrd="0" presId="urn:microsoft.com/office/officeart/2005/8/layout/default"/>
    <dgm:cxn modelId="{07F872FB-E5DF-4AAA-A5BA-6302FD504609}" srcId="{F461816B-E8A5-4BED-85A9-91B440E6CA25}" destId="{9BAAA77F-2C26-4B57-9E87-E46CF2E4289D}" srcOrd="0" destOrd="0" parTransId="{B8BB54E7-7D4F-46BD-8848-A3419EB0DE87}" sibTransId="{96D45247-A9B1-4057-8F3F-07540C324349}"/>
    <dgm:cxn modelId="{A216460D-69AC-42EC-B1A0-05F8DC9DC531}" type="presParOf" srcId="{1D9A7F9F-0870-44E9-B777-5033D13AACA7}" destId="{82F70EB6-BDEC-489D-89F6-26A186592C34}" srcOrd="0" destOrd="0" presId="urn:microsoft.com/office/officeart/2005/8/layout/default"/>
    <dgm:cxn modelId="{3BFA05AF-E333-4778-9E0A-9A17ACAE9205}" type="presParOf" srcId="{1D9A7F9F-0870-44E9-B777-5033D13AACA7}" destId="{FAA56211-3228-47FB-8336-EE7CD7D86A67}" srcOrd="1" destOrd="0" presId="urn:microsoft.com/office/officeart/2005/8/layout/default"/>
    <dgm:cxn modelId="{42C3080A-DAA8-43B4-BDCB-C31F83F03318}" type="presParOf" srcId="{1D9A7F9F-0870-44E9-B777-5033D13AACA7}" destId="{56D64140-1D42-4A8A-8C26-6A08A38C8607}" srcOrd="2" destOrd="0" presId="urn:microsoft.com/office/officeart/2005/8/layout/default"/>
    <dgm:cxn modelId="{47DD6B27-A8F5-418F-AD9D-1DBE73F5E696}" type="presParOf" srcId="{1D9A7F9F-0870-44E9-B777-5033D13AACA7}" destId="{5ABB4DD8-9934-4767-BB3E-5825BF063EE9}" srcOrd="3" destOrd="0" presId="urn:microsoft.com/office/officeart/2005/8/layout/default"/>
    <dgm:cxn modelId="{E17AD29A-CDA3-4BA4-AC9F-87FB93BDF9CD}" type="presParOf" srcId="{1D9A7F9F-0870-44E9-B777-5033D13AACA7}" destId="{6F91AC0C-9A58-409F-929E-77F0C5840F2E}" srcOrd="4" destOrd="0" presId="urn:microsoft.com/office/officeart/2005/8/layout/default"/>
    <dgm:cxn modelId="{BBBC2705-9784-45A2-9D81-066953727D13}" type="presParOf" srcId="{1D9A7F9F-0870-44E9-B777-5033D13AACA7}" destId="{4A4E4F49-D89E-46CA-9D0B-67C1ED4EAB3A}" srcOrd="5" destOrd="0" presId="urn:microsoft.com/office/officeart/2005/8/layout/default"/>
    <dgm:cxn modelId="{2585AD8E-647D-4CB7-8A9B-FD620E79B26F}" type="presParOf" srcId="{1D9A7F9F-0870-44E9-B777-5033D13AACA7}" destId="{8FDD55A0-6520-4B00-9B88-8CE60EDF9BF2}" srcOrd="6" destOrd="0" presId="urn:microsoft.com/office/officeart/2005/8/layout/default"/>
    <dgm:cxn modelId="{9AFAF2A2-B671-4E1C-8149-A75A5CB4A355}" type="presParOf" srcId="{1D9A7F9F-0870-44E9-B777-5033D13AACA7}" destId="{189B94B3-6093-435F-B344-E87A3CDA404F}" srcOrd="7" destOrd="0" presId="urn:microsoft.com/office/officeart/2005/8/layout/default"/>
    <dgm:cxn modelId="{A11FF79F-5B39-4CB8-B02A-8B74CC43D050}" type="presParOf" srcId="{1D9A7F9F-0870-44E9-B777-5033D13AACA7}" destId="{0A980518-64F4-43CC-B5F6-9FB4FAFBDDAD}" srcOrd="8" destOrd="0" presId="urn:microsoft.com/office/officeart/2005/8/layout/default"/>
    <dgm:cxn modelId="{036F7D12-CD21-41B5-9B59-0B26F7DC331C}" type="presParOf" srcId="{1D9A7F9F-0870-44E9-B777-5033D13AACA7}" destId="{14D28ABF-593A-4DFF-A8BD-3024F3652A57}" srcOrd="9" destOrd="0" presId="urn:microsoft.com/office/officeart/2005/8/layout/default"/>
    <dgm:cxn modelId="{2DBAE660-4CB4-4D4B-B35E-DE9932F081B6}" type="presParOf" srcId="{1D9A7F9F-0870-44E9-B777-5033D13AACA7}" destId="{9C517C85-2AF3-49AE-9D9C-FA1D1F32A48A}" srcOrd="10"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1AD4E854-A968-410A-8892-963E73470DF9}" type="doc">
      <dgm:prSet loTypeId="urn:microsoft.com/office/officeart/2005/8/layout/default" loCatId="list" qsTypeId="urn:microsoft.com/office/officeart/2005/8/quickstyle/simple1" qsCatId="simple" csTypeId="urn:microsoft.com/office/officeart/2005/8/colors/colorful1" csCatId="colorful" phldr="1"/>
      <dgm:spPr/>
      <dgm:t>
        <a:bodyPr/>
        <a:lstStyle/>
        <a:p>
          <a:endParaRPr lang="en-US"/>
        </a:p>
      </dgm:t>
    </dgm:pt>
    <dgm:pt modelId="{DDA6DD5D-28C5-4981-97EC-784BBFDA9208}">
      <dgm:prSet phldrT="[Text]"/>
      <dgm:spPr/>
      <dgm:t>
        <a:bodyPr/>
        <a:lstStyle/>
        <a:p>
          <a:r>
            <a:rPr lang="en-US" dirty="0"/>
            <a:t>Genitourinary infections</a:t>
          </a:r>
        </a:p>
      </dgm:t>
    </dgm:pt>
    <dgm:pt modelId="{551FB8E6-9044-41B7-8E41-63FE5FE71378}" type="parTrans" cxnId="{7F11C233-A441-4D2C-8C55-93161A96CB86}">
      <dgm:prSet/>
      <dgm:spPr/>
      <dgm:t>
        <a:bodyPr/>
        <a:lstStyle/>
        <a:p>
          <a:endParaRPr lang="en-US"/>
        </a:p>
      </dgm:t>
    </dgm:pt>
    <dgm:pt modelId="{40B1B0E2-75F2-416B-B255-B240F27FE63D}" type="sibTrans" cxnId="{7F11C233-A441-4D2C-8C55-93161A96CB86}">
      <dgm:prSet/>
      <dgm:spPr/>
      <dgm:t>
        <a:bodyPr/>
        <a:lstStyle/>
        <a:p>
          <a:endParaRPr lang="en-US"/>
        </a:p>
      </dgm:t>
    </dgm:pt>
    <dgm:pt modelId="{D1E9012E-1797-4CB2-AB24-08B8ED2339D1}">
      <dgm:prSet/>
      <dgm:spPr/>
      <dgm:t>
        <a:bodyPr/>
        <a:lstStyle/>
        <a:p>
          <a:r>
            <a:rPr lang="en-US" dirty="0"/>
            <a:t>Volume depletion</a:t>
          </a:r>
        </a:p>
      </dgm:t>
    </dgm:pt>
    <dgm:pt modelId="{22752534-C66C-4B6C-AFFE-E47B33186D6E}" type="parTrans" cxnId="{7A0C2479-B2CF-4DA6-BB62-6E83C17A5F3F}">
      <dgm:prSet/>
      <dgm:spPr/>
      <dgm:t>
        <a:bodyPr/>
        <a:lstStyle/>
        <a:p>
          <a:endParaRPr lang="en-US"/>
        </a:p>
      </dgm:t>
    </dgm:pt>
    <dgm:pt modelId="{2F9F9D7D-2E48-466E-9211-0BFF8D21A715}" type="sibTrans" cxnId="{7A0C2479-B2CF-4DA6-BB62-6E83C17A5F3F}">
      <dgm:prSet/>
      <dgm:spPr/>
      <dgm:t>
        <a:bodyPr/>
        <a:lstStyle/>
        <a:p>
          <a:endParaRPr lang="en-US"/>
        </a:p>
      </dgm:t>
    </dgm:pt>
    <dgm:pt modelId="{CB2D926B-04A2-43FD-8013-5AC61F714BB8}">
      <dgm:prSet/>
      <dgm:spPr/>
      <dgm:t>
        <a:bodyPr/>
        <a:lstStyle/>
        <a:p>
          <a:r>
            <a:rPr lang="en-US" dirty="0"/>
            <a:t>Increased urination</a:t>
          </a:r>
        </a:p>
      </dgm:t>
    </dgm:pt>
    <dgm:pt modelId="{05CB6365-7267-452D-8E08-C7DF9FB36BAB}" type="parTrans" cxnId="{D9838975-891F-49F0-9F2D-C478E1671132}">
      <dgm:prSet/>
      <dgm:spPr/>
      <dgm:t>
        <a:bodyPr/>
        <a:lstStyle/>
        <a:p>
          <a:endParaRPr lang="en-US"/>
        </a:p>
      </dgm:t>
    </dgm:pt>
    <dgm:pt modelId="{4CDE96EE-049C-4064-831D-3AC9019018FA}" type="sibTrans" cxnId="{D9838975-891F-49F0-9F2D-C478E1671132}">
      <dgm:prSet/>
      <dgm:spPr/>
      <dgm:t>
        <a:bodyPr/>
        <a:lstStyle/>
        <a:p>
          <a:endParaRPr lang="en-US"/>
        </a:p>
      </dgm:t>
    </dgm:pt>
    <dgm:pt modelId="{5B635DD9-E351-49E7-81F1-96B933A23D7E}">
      <dgm:prSet/>
      <dgm:spPr/>
      <dgm:t>
        <a:bodyPr/>
        <a:lstStyle/>
        <a:p>
          <a:r>
            <a:rPr lang="en-US" dirty="0"/>
            <a:t>Hypotension </a:t>
          </a:r>
        </a:p>
      </dgm:t>
    </dgm:pt>
    <dgm:pt modelId="{FACCE134-9167-42FE-9F1C-97DB6500F4D6}" type="parTrans" cxnId="{B6A40E5C-BE2F-4321-A7BD-9DC8B97D43B9}">
      <dgm:prSet/>
      <dgm:spPr/>
      <dgm:t>
        <a:bodyPr/>
        <a:lstStyle/>
        <a:p>
          <a:endParaRPr lang="en-US"/>
        </a:p>
      </dgm:t>
    </dgm:pt>
    <dgm:pt modelId="{6CA5D351-BD18-431A-956D-90594179AE07}" type="sibTrans" cxnId="{B6A40E5C-BE2F-4321-A7BD-9DC8B97D43B9}">
      <dgm:prSet/>
      <dgm:spPr/>
      <dgm:t>
        <a:bodyPr/>
        <a:lstStyle/>
        <a:p>
          <a:endParaRPr lang="en-US"/>
        </a:p>
      </dgm:t>
    </dgm:pt>
    <dgm:pt modelId="{64C096AF-2D9E-4C9D-8BD3-0D63DB761D3B}">
      <dgm:prSet/>
      <dgm:spPr/>
      <dgm:t>
        <a:bodyPr/>
        <a:lstStyle/>
        <a:p>
          <a:r>
            <a:rPr lang="en-US" dirty="0"/>
            <a:t>UTI</a:t>
          </a:r>
        </a:p>
      </dgm:t>
    </dgm:pt>
    <dgm:pt modelId="{F0077D98-4F59-40B1-BCE3-60F5006E2FB3}" type="parTrans" cxnId="{62C9CFAA-9128-4D1F-9F6F-DA55707A48E9}">
      <dgm:prSet/>
      <dgm:spPr/>
      <dgm:t>
        <a:bodyPr/>
        <a:lstStyle/>
        <a:p>
          <a:endParaRPr lang="en-US"/>
        </a:p>
      </dgm:t>
    </dgm:pt>
    <dgm:pt modelId="{2EE55954-0ACC-4D44-8975-7BB008B55E66}" type="sibTrans" cxnId="{62C9CFAA-9128-4D1F-9F6F-DA55707A48E9}">
      <dgm:prSet/>
      <dgm:spPr/>
      <dgm:t>
        <a:bodyPr/>
        <a:lstStyle/>
        <a:p>
          <a:endParaRPr lang="en-US"/>
        </a:p>
      </dgm:t>
    </dgm:pt>
    <dgm:pt modelId="{C49DC432-EA5F-4E6D-9426-F80E5E39ABDD}">
      <dgm:prSet/>
      <dgm:spPr/>
      <dgm:t>
        <a:bodyPr/>
        <a:lstStyle/>
        <a:p>
          <a:r>
            <a:rPr lang="en-US" dirty="0"/>
            <a:t>Diabetes ketoacidosis (DKA)</a:t>
          </a:r>
        </a:p>
      </dgm:t>
    </dgm:pt>
    <dgm:pt modelId="{52B5C9E0-BC3A-49C8-8063-8C8D1E68AE58}" type="sibTrans" cxnId="{BF6AD94F-D8BF-46AB-B427-7958436E7871}">
      <dgm:prSet/>
      <dgm:spPr/>
      <dgm:t>
        <a:bodyPr/>
        <a:lstStyle/>
        <a:p>
          <a:endParaRPr lang="en-US"/>
        </a:p>
      </dgm:t>
    </dgm:pt>
    <dgm:pt modelId="{905BEBF4-36CC-4E5B-A61E-9CDF0318BD48}" type="parTrans" cxnId="{BF6AD94F-D8BF-46AB-B427-7958436E7871}">
      <dgm:prSet/>
      <dgm:spPr/>
      <dgm:t>
        <a:bodyPr/>
        <a:lstStyle/>
        <a:p>
          <a:endParaRPr lang="en-US"/>
        </a:p>
      </dgm:t>
    </dgm:pt>
    <dgm:pt modelId="{FDCCA9A8-DD05-44FF-93A8-545F47903C0B}" type="pres">
      <dgm:prSet presAssocID="{1AD4E854-A968-410A-8892-963E73470DF9}" presName="diagram" presStyleCnt="0">
        <dgm:presLayoutVars>
          <dgm:dir/>
          <dgm:resizeHandles val="exact"/>
        </dgm:presLayoutVars>
      </dgm:prSet>
      <dgm:spPr/>
    </dgm:pt>
    <dgm:pt modelId="{24CC86CC-37D2-413A-978A-43FF7B81E24F}" type="pres">
      <dgm:prSet presAssocID="{DDA6DD5D-28C5-4981-97EC-784BBFDA9208}" presName="node" presStyleLbl="node1" presStyleIdx="0" presStyleCnt="6">
        <dgm:presLayoutVars>
          <dgm:bulletEnabled val="1"/>
        </dgm:presLayoutVars>
      </dgm:prSet>
      <dgm:spPr/>
    </dgm:pt>
    <dgm:pt modelId="{D8F8561C-2AB7-42AD-BCEE-307E65F131B3}" type="pres">
      <dgm:prSet presAssocID="{40B1B0E2-75F2-416B-B255-B240F27FE63D}" presName="sibTrans" presStyleCnt="0"/>
      <dgm:spPr/>
    </dgm:pt>
    <dgm:pt modelId="{BE8198F7-13E9-4D8B-9AA4-217BDBF1EF9C}" type="pres">
      <dgm:prSet presAssocID="{D1E9012E-1797-4CB2-AB24-08B8ED2339D1}" presName="node" presStyleLbl="node1" presStyleIdx="1" presStyleCnt="6">
        <dgm:presLayoutVars>
          <dgm:bulletEnabled val="1"/>
        </dgm:presLayoutVars>
      </dgm:prSet>
      <dgm:spPr/>
    </dgm:pt>
    <dgm:pt modelId="{B860A05F-0E9C-49D5-B9F6-438478002CBB}" type="pres">
      <dgm:prSet presAssocID="{2F9F9D7D-2E48-466E-9211-0BFF8D21A715}" presName="sibTrans" presStyleCnt="0"/>
      <dgm:spPr/>
    </dgm:pt>
    <dgm:pt modelId="{7DF6BD01-C8D1-4B2C-A29B-A4DE1E4D6406}" type="pres">
      <dgm:prSet presAssocID="{CB2D926B-04A2-43FD-8013-5AC61F714BB8}" presName="node" presStyleLbl="node1" presStyleIdx="2" presStyleCnt="6">
        <dgm:presLayoutVars>
          <dgm:bulletEnabled val="1"/>
        </dgm:presLayoutVars>
      </dgm:prSet>
      <dgm:spPr/>
    </dgm:pt>
    <dgm:pt modelId="{D762D548-9D19-4FDC-A11F-7526EECD416B}" type="pres">
      <dgm:prSet presAssocID="{4CDE96EE-049C-4064-831D-3AC9019018FA}" presName="sibTrans" presStyleCnt="0"/>
      <dgm:spPr/>
    </dgm:pt>
    <dgm:pt modelId="{739A9A59-9483-4CA9-92F9-13FA27BF7B40}" type="pres">
      <dgm:prSet presAssocID="{5B635DD9-E351-49E7-81F1-96B933A23D7E}" presName="node" presStyleLbl="node1" presStyleIdx="3" presStyleCnt="6">
        <dgm:presLayoutVars>
          <dgm:bulletEnabled val="1"/>
        </dgm:presLayoutVars>
      </dgm:prSet>
      <dgm:spPr/>
    </dgm:pt>
    <dgm:pt modelId="{E9861BA3-1CF7-474A-BBCC-CBA1AC116096}" type="pres">
      <dgm:prSet presAssocID="{6CA5D351-BD18-431A-956D-90594179AE07}" presName="sibTrans" presStyleCnt="0"/>
      <dgm:spPr/>
    </dgm:pt>
    <dgm:pt modelId="{66483604-3F2E-4533-95D3-93C6316DAA0B}" type="pres">
      <dgm:prSet presAssocID="{64C096AF-2D9E-4C9D-8BD3-0D63DB761D3B}" presName="node" presStyleLbl="node1" presStyleIdx="4" presStyleCnt="6">
        <dgm:presLayoutVars>
          <dgm:bulletEnabled val="1"/>
        </dgm:presLayoutVars>
      </dgm:prSet>
      <dgm:spPr/>
    </dgm:pt>
    <dgm:pt modelId="{D8CEC4B2-D2AB-47AA-8573-90E1E51E1191}" type="pres">
      <dgm:prSet presAssocID="{2EE55954-0ACC-4D44-8975-7BB008B55E66}" presName="sibTrans" presStyleCnt="0"/>
      <dgm:spPr/>
    </dgm:pt>
    <dgm:pt modelId="{44163750-5E48-44CF-B8E5-28AC45778A50}" type="pres">
      <dgm:prSet presAssocID="{C49DC432-EA5F-4E6D-9426-F80E5E39ABDD}" presName="node" presStyleLbl="node1" presStyleIdx="5" presStyleCnt="6">
        <dgm:presLayoutVars>
          <dgm:bulletEnabled val="1"/>
        </dgm:presLayoutVars>
      </dgm:prSet>
      <dgm:spPr/>
    </dgm:pt>
  </dgm:ptLst>
  <dgm:cxnLst>
    <dgm:cxn modelId="{7F11C233-A441-4D2C-8C55-93161A96CB86}" srcId="{1AD4E854-A968-410A-8892-963E73470DF9}" destId="{DDA6DD5D-28C5-4981-97EC-784BBFDA9208}" srcOrd="0" destOrd="0" parTransId="{551FB8E6-9044-41B7-8E41-63FE5FE71378}" sibTransId="{40B1B0E2-75F2-416B-B255-B240F27FE63D}"/>
    <dgm:cxn modelId="{9C036D34-3AD5-4922-A472-659818553062}" type="presOf" srcId="{1AD4E854-A968-410A-8892-963E73470DF9}" destId="{FDCCA9A8-DD05-44FF-93A8-545F47903C0B}" srcOrd="0" destOrd="0" presId="urn:microsoft.com/office/officeart/2005/8/layout/default"/>
    <dgm:cxn modelId="{B6A40E5C-BE2F-4321-A7BD-9DC8B97D43B9}" srcId="{1AD4E854-A968-410A-8892-963E73470DF9}" destId="{5B635DD9-E351-49E7-81F1-96B933A23D7E}" srcOrd="3" destOrd="0" parTransId="{FACCE134-9167-42FE-9F1C-97DB6500F4D6}" sibTransId="{6CA5D351-BD18-431A-956D-90594179AE07}"/>
    <dgm:cxn modelId="{BF6AD94F-D8BF-46AB-B427-7958436E7871}" srcId="{1AD4E854-A968-410A-8892-963E73470DF9}" destId="{C49DC432-EA5F-4E6D-9426-F80E5E39ABDD}" srcOrd="5" destOrd="0" parTransId="{905BEBF4-36CC-4E5B-A61E-9CDF0318BD48}" sibTransId="{52B5C9E0-BC3A-49C8-8063-8C8D1E68AE58}"/>
    <dgm:cxn modelId="{C414DB72-6292-44FC-9EDA-1397FD258EF8}" type="presOf" srcId="{DDA6DD5D-28C5-4981-97EC-784BBFDA9208}" destId="{24CC86CC-37D2-413A-978A-43FF7B81E24F}" srcOrd="0" destOrd="0" presId="urn:microsoft.com/office/officeart/2005/8/layout/default"/>
    <dgm:cxn modelId="{D9838975-891F-49F0-9F2D-C478E1671132}" srcId="{1AD4E854-A968-410A-8892-963E73470DF9}" destId="{CB2D926B-04A2-43FD-8013-5AC61F714BB8}" srcOrd="2" destOrd="0" parTransId="{05CB6365-7267-452D-8E08-C7DF9FB36BAB}" sibTransId="{4CDE96EE-049C-4064-831D-3AC9019018FA}"/>
    <dgm:cxn modelId="{7A0C2479-B2CF-4DA6-BB62-6E83C17A5F3F}" srcId="{1AD4E854-A968-410A-8892-963E73470DF9}" destId="{D1E9012E-1797-4CB2-AB24-08B8ED2339D1}" srcOrd="1" destOrd="0" parTransId="{22752534-C66C-4B6C-AFFE-E47B33186D6E}" sibTransId="{2F9F9D7D-2E48-466E-9211-0BFF8D21A715}"/>
    <dgm:cxn modelId="{5F952E92-D7DB-4359-A5E9-4EF22BC0D932}" type="presOf" srcId="{C49DC432-EA5F-4E6D-9426-F80E5E39ABDD}" destId="{44163750-5E48-44CF-B8E5-28AC45778A50}" srcOrd="0" destOrd="0" presId="urn:microsoft.com/office/officeart/2005/8/layout/default"/>
    <dgm:cxn modelId="{5DEC119B-E555-4E1B-833F-DFB6569289B1}" type="presOf" srcId="{D1E9012E-1797-4CB2-AB24-08B8ED2339D1}" destId="{BE8198F7-13E9-4D8B-9AA4-217BDBF1EF9C}" srcOrd="0" destOrd="0" presId="urn:microsoft.com/office/officeart/2005/8/layout/default"/>
    <dgm:cxn modelId="{274F9EA2-1CD9-44EE-BE04-29DDE9E4CC41}" type="presOf" srcId="{5B635DD9-E351-49E7-81F1-96B933A23D7E}" destId="{739A9A59-9483-4CA9-92F9-13FA27BF7B40}" srcOrd="0" destOrd="0" presId="urn:microsoft.com/office/officeart/2005/8/layout/default"/>
    <dgm:cxn modelId="{62C9CFAA-9128-4D1F-9F6F-DA55707A48E9}" srcId="{1AD4E854-A968-410A-8892-963E73470DF9}" destId="{64C096AF-2D9E-4C9D-8BD3-0D63DB761D3B}" srcOrd="4" destOrd="0" parTransId="{F0077D98-4F59-40B1-BCE3-60F5006E2FB3}" sibTransId="{2EE55954-0ACC-4D44-8975-7BB008B55E66}"/>
    <dgm:cxn modelId="{C4C334EB-838B-4F30-AED5-C2C2CA4863BF}" type="presOf" srcId="{64C096AF-2D9E-4C9D-8BD3-0D63DB761D3B}" destId="{66483604-3F2E-4533-95D3-93C6316DAA0B}" srcOrd="0" destOrd="0" presId="urn:microsoft.com/office/officeart/2005/8/layout/default"/>
    <dgm:cxn modelId="{6AF116FD-0499-4487-A5F8-CA01BE76309A}" type="presOf" srcId="{CB2D926B-04A2-43FD-8013-5AC61F714BB8}" destId="{7DF6BD01-C8D1-4B2C-A29B-A4DE1E4D6406}" srcOrd="0" destOrd="0" presId="urn:microsoft.com/office/officeart/2005/8/layout/default"/>
    <dgm:cxn modelId="{0D6EA4C6-31AC-484A-B8B4-9BB1BBE92336}" type="presParOf" srcId="{FDCCA9A8-DD05-44FF-93A8-545F47903C0B}" destId="{24CC86CC-37D2-413A-978A-43FF7B81E24F}" srcOrd="0" destOrd="0" presId="urn:microsoft.com/office/officeart/2005/8/layout/default"/>
    <dgm:cxn modelId="{A2D30994-EA73-431B-A895-53ACCE0A1524}" type="presParOf" srcId="{FDCCA9A8-DD05-44FF-93A8-545F47903C0B}" destId="{D8F8561C-2AB7-42AD-BCEE-307E65F131B3}" srcOrd="1" destOrd="0" presId="urn:microsoft.com/office/officeart/2005/8/layout/default"/>
    <dgm:cxn modelId="{AA2C4AE4-3F28-40FA-93F7-88F98AB69E90}" type="presParOf" srcId="{FDCCA9A8-DD05-44FF-93A8-545F47903C0B}" destId="{BE8198F7-13E9-4D8B-9AA4-217BDBF1EF9C}" srcOrd="2" destOrd="0" presId="urn:microsoft.com/office/officeart/2005/8/layout/default"/>
    <dgm:cxn modelId="{ACA43CC8-B390-427D-8EF1-10BD34C8B26C}" type="presParOf" srcId="{FDCCA9A8-DD05-44FF-93A8-545F47903C0B}" destId="{B860A05F-0E9C-49D5-B9F6-438478002CBB}" srcOrd="3" destOrd="0" presId="urn:microsoft.com/office/officeart/2005/8/layout/default"/>
    <dgm:cxn modelId="{40A3DD95-06BB-4636-A4B0-10D876AC79BB}" type="presParOf" srcId="{FDCCA9A8-DD05-44FF-93A8-545F47903C0B}" destId="{7DF6BD01-C8D1-4B2C-A29B-A4DE1E4D6406}" srcOrd="4" destOrd="0" presId="urn:microsoft.com/office/officeart/2005/8/layout/default"/>
    <dgm:cxn modelId="{50E49D57-E8F4-4F8D-AC48-CC07019CE298}" type="presParOf" srcId="{FDCCA9A8-DD05-44FF-93A8-545F47903C0B}" destId="{D762D548-9D19-4FDC-A11F-7526EECD416B}" srcOrd="5" destOrd="0" presId="urn:microsoft.com/office/officeart/2005/8/layout/default"/>
    <dgm:cxn modelId="{DF5504D2-7C1E-4001-83FA-D57ADA958EB7}" type="presParOf" srcId="{FDCCA9A8-DD05-44FF-93A8-545F47903C0B}" destId="{739A9A59-9483-4CA9-92F9-13FA27BF7B40}" srcOrd="6" destOrd="0" presId="urn:microsoft.com/office/officeart/2005/8/layout/default"/>
    <dgm:cxn modelId="{930CC825-C41C-44C4-90D2-921FC6954025}" type="presParOf" srcId="{FDCCA9A8-DD05-44FF-93A8-545F47903C0B}" destId="{E9861BA3-1CF7-474A-BBCC-CBA1AC116096}" srcOrd="7" destOrd="0" presId="urn:microsoft.com/office/officeart/2005/8/layout/default"/>
    <dgm:cxn modelId="{001F0922-6ED6-444F-BDA1-307F34E71637}" type="presParOf" srcId="{FDCCA9A8-DD05-44FF-93A8-545F47903C0B}" destId="{66483604-3F2E-4533-95D3-93C6316DAA0B}" srcOrd="8" destOrd="0" presId="urn:microsoft.com/office/officeart/2005/8/layout/default"/>
    <dgm:cxn modelId="{D97573C1-5AED-4415-BDFE-BCBF3B45BBAA}" type="presParOf" srcId="{FDCCA9A8-DD05-44FF-93A8-545F47903C0B}" destId="{D8CEC4B2-D2AB-47AA-8573-90E1E51E1191}" srcOrd="9" destOrd="0" presId="urn:microsoft.com/office/officeart/2005/8/layout/default"/>
    <dgm:cxn modelId="{937B5EDD-2A8F-4719-9F4B-9007BE6BD696}" type="presParOf" srcId="{FDCCA9A8-DD05-44FF-93A8-545F47903C0B}" destId="{44163750-5E48-44CF-B8E5-28AC45778A50}" srcOrd="10"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AC91ABD1-055C-4F8F-ADB6-3C4EB91D18F5}" type="doc">
      <dgm:prSet loTypeId="urn:microsoft.com/office/officeart/2005/8/layout/hList1" loCatId="list" qsTypeId="urn:microsoft.com/office/officeart/2005/8/quickstyle/simple2" qsCatId="simple" csTypeId="urn:microsoft.com/office/officeart/2005/8/colors/accent3_2" csCatId="accent3" phldr="1"/>
      <dgm:spPr/>
      <dgm:t>
        <a:bodyPr/>
        <a:lstStyle/>
        <a:p>
          <a:endParaRPr lang="en-US"/>
        </a:p>
      </dgm:t>
    </dgm:pt>
    <dgm:pt modelId="{22B3DEB3-EA32-4632-8D79-0926AFEC0F06}">
      <dgm:prSet/>
      <dgm:spPr/>
      <dgm:t>
        <a:bodyPr/>
        <a:lstStyle/>
        <a:p>
          <a:r>
            <a:rPr lang="en-US" dirty="0">
              <a:solidFill>
                <a:srgbClr val="0070C0"/>
              </a:solidFill>
            </a:rPr>
            <a:t>A1c less than 7% (individualize)</a:t>
          </a:r>
        </a:p>
      </dgm:t>
    </dgm:pt>
    <dgm:pt modelId="{349341ED-3DEE-4084-B06B-F57DD801CBEB}" type="parTrans" cxnId="{65180CEF-473B-46D8-872F-CB779EA1AC92}">
      <dgm:prSet/>
      <dgm:spPr/>
      <dgm:t>
        <a:bodyPr/>
        <a:lstStyle/>
        <a:p>
          <a:endParaRPr lang="en-US"/>
        </a:p>
      </dgm:t>
    </dgm:pt>
    <dgm:pt modelId="{2E345A7A-7716-4B21-B16E-9EB37604CC66}" type="sibTrans" cxnId="{65180CEF-473B-46D8-872F-CB779EA1AC92}">
      <dgm:prSet/>
      <dgm:spPr/>
      <dgm:t>
        <a:bodyPr/>
        <a:lstStyle/>
        <a:p>
          <a:endParaRPr lang="en-US"/>
        </a:p>
      </dgm:t>
    </dgm:pt>
    <dgm:pt modelId="{3999FB6B-3090-4FF8-9BD5-530459409A92}">
      <dgm:prSet custT="1"/>
      <dgm:spPr/>
      <dgm:t>
        <a:bodyPr/>
        <a:lstStyle/>
        <a:p>
          <a:r>
            <a:rPr lang="en-US" sz="2800" dirty="0"/>
            <a:t>Pre-meal BG 80-130</a:t>
          </a:r>
        </a:p>
      </dgm:t>
    </dgm:pt>
    <dgm:pt modelId="{C480BB37-0CBE-4543-9D61-5F444D14DAAA}" type="parTrans" cxnId="{0BF2DFE8-1C4C-44A0-AB83-92A1B8827CF2}">
      <dgm:prSet/>
      <dgm:spPr/>
      <dgm:t>
        <a:bodyPr/>
        <a:lstStyle/>
        <a:p>
          <a:endParaRPr lang="en-US"/>
        </a:p>
      </dgm:t>
    </dgm:pt>
    <dgm:pt modelId="{08A40A30-1F48-4C7B-B3F3-F8389A05E13A}" type="sibTrans" cxnId="{0BF2DFE8-1C4C-44A0-AB83-92A1B8827CF2}">
      <dgm:prSet/>
      <dgm:spPr/>
      <dgm:t>
        <a:bodyPr/>
        <a:lstStyle/>
        <a:p>
          <a:endParaRPr lang="en-US"/>
        </a:p>
      </dgm:t>
    </dgm:pt>
    <dgm:pt modelId="{EA04FFEB-9D34-4416-A8E3-0238ACEA3C71}">
      <dgm:prSet custT="1"/>
      <dgm:spPr/>
      <dgm:t>
        <a:bodyPr/>
        <a:lstStyle/>
        <a:p>
          <a:r>
            <a:rPr lang="en-US" sz="2800" dirty="0"/>
            <a:t>Post meal BG &lt;180</a:t>
          </a:r>
        </a:p>
      </dgm:t>
    </dgm:pt>
    <dgm:pt modelId="{8427D646-1A9E-49EA-A521-0C64CEB14999}" type="parTrans" cxnId="{6042363D-6F63-4F94-A16A-8DC11F352491}">
      <dgm:prSet/>
      <dgm:spPr/>
      <dgm:t>
        <a:bodyPr/>
        <a:lstStyle/>
        <a:p>
          <a:endParaRPr lang="en-US"/>
        </a:p>
      </dgm:t>
    </dgm:pt>
    <dgm:pt modelId="{80A46680-79DF-4EFC-B924-F62F818EF9AD}" type="sibTrans" cxnId="{6042363D-6F63-4F94-A16A-8DC11F352491}">
      <dgm:prSet/>
      <dgm:spPr/>
      <dgm:t>
        <a:bodyPr/>
        <a:lstStyle/>
        <a:p>
          <a:endParaRPr lang="en-US"/>
        </a:p>
      </dgm:t>
    </dgm:pt>
    <dgm:pt modelId="{517447EA-412B-4991-936E-33297EE3E48B}">
      <dgm:prSet custT="1"/>
      <dgm:spPr/>
      <dgm:t>
        <a:bodyPr/>
        <a:lstStyle/>
        <a:p>
          <a:r>
            <a:rPr lang="en-US" sz="2800" dirty="0"/>
            <a:t>Time in Range (70-180) 70% of time</a:t>
          </a:r>
        </a:p>
      </dgm:t>
    </dgm:pt>
    <dgm:pt modelId="{F6130BA8-AC4A-430E-A8B2-2AC4D6F57744}" type="parTrans" cxnId="{A3D3E2F7-F056-4A19-BDA8-532BDF611982}">
      <dgm:prSet/>
      <dgm:spPr/>
      <dgm:t>
        <a:bodyPr/>
        <a:lstStyle/>
        <a:p>
          <a:endParaRPr lang="en-US"/>
        </a:p>
      </dgm:t>
    </dgm:pt>
    <dgm:pt modelId="{B93019DB-91B4-4E0D-9B9C-EB2AF1EBB1E8}" type="sibTrans" cxnId="{A3D3E2F7-F056-4A19-BDA8-532BDF611982}">
      <dgm:prSet/>
      <dgm:spPr/>
      <dgm:t>
        <a:bodyPr/>
        <a:lstStyle/>
        <a:p>
          <a:endParaRPr lang="en-US"/>
        </a:p>
      </dgm:t>
    </dgm:pt>
    <dgm:pt modelId="{0735A8E4-44B2-43CC-BF2E-89A3CCDB4C70}">
      <dgm:prSet custT="1"/>
      <dgm:spPr/>
      <dgm:t>
        <a:bodyPr/>
        <a:lstStyle/>
        <a:p>
          <a:r>
            <a:rPr lang="en-US" sz="2400" dirty="0">
              <a:solidFill>
                <a:srgbClr val="0070C0"/>
              </a:solidFill>
            </a:rPr>
            <a:t>Blood Pressure </a:t>
          </a:r>
        </a:p>
        <a:p>
          <a:r>
            <a:rPr lang="en-US" sz="2400" dirty="0">
              <a:solidFill>
                <a:srgbClr val="0070C0"/>
              </a:solidFill>
            </a:rPr>
            <a:t>&lt;130/80</a:t>
          </a:r>
        </a:p>
      </dgm:t>
    </dgm:pt>
    <dgm:pt modelId="{216AC97E-BEDF-41FC-9C7C-F3044924C920}" type="parTrans" cxnId="{FE41743F-6241-452C-8E15-A95C11F13BB8}">
      <dgm:prSet/>
      <dgm:spPr/>
      <dgm:t>
        <a:bodyPr/>
        <a:lstStyle/>
        <a:p>
          <a:endParaRPr lang="en-US"/>
        </a:p>
      </dgm:t>
    </dgm:pt>
    <dgm:pt modelId="{08E7CCFB-9E87-4F8D-B683-28F598025678}" type="sibTrans" cxnId="{FE41743F-6241-452C-8E15-A95C11F13BB8}">
      <dgm:prSet/>
      <dgm:spPr/>
      <dgm:t>
        <a:bodyPr/>
        <a:lstStyle/>
        <a:p>
          <a:endParaRPr lang="en-US"/>
        </a:p>
      </dgm:t>
    </dgm:pt>
    <dgm:pt modelId="{16552E76-7028-4D52-B586-875962D87952}">
      <dgm:prSet custT="1"/>
      <dgm:spPr/>
      <dgm:t>
        <a:bodyPr/>
        <a:lstStyle/>
        <a:p>
          <a:r>
            <a:rPr lang="en-US" sz="3200" dirty="0">
              <a:solidFill>
                <a:srgbClr val="0070C0"/>
              </a:solidFill>
            </a:rPr>
            <a:t>Cholesterol </a:t>
          </a:r>
        </a:p>
      </dgm:t>
    </dgm:pt>
    <dgm:pt modelId="{38D58956-0E67-4C65-A088-A58A7BE071E2}" type="parTrans" cxnId="{2C20231A-CA79-4B8E-9CE8-E7D617E803AE}">
      <dgm:prSet/>
      <dgm:spPr/>
      <dgm:t>
        <a:bodyPr/>
        <a:lstStyle/>
        <a:p>
          <a:endParaRPr lang="en-US"/>
        </a:p>
      </dgm:t>
    </dgm:pt>
    <dgm:pt modelId="{EBA697D1-8EFA-48BD-A99A-62726BBC22D8}" type="sibTrans" cxnId="{2C20231A-CA79-4B8E-9CE8-E7D617E803AE}">
      <dgm:prSet/>
      <dgm:spPr/>
      <dgm:t>
        <a:bodyPr/>
        <a:lstStyle/>
        <a:p>
          <a:endParaRPr lang="en-US"/>
        </a:p>
      </dgm:t>
    </dgm:pt>
    <dgm:pt modelId="{B5A320F2-6211-4A2C-9724-F328C10E2C33}">
      <dgm:prSet/>
      <dgm:spPr/>
      <dgm:t>
        <a:bodyPr/>
        <a:lstStyle/>
        <a:p>
          <a:pPr>
            <a:lnSpc>
              <a:spcPct val="100000"/>
            </a:lnSpc>
          </a:pPr>
          <a:r>
            <a:rPr lang="en-US" dirty="0">
              <a:latin typeface="Calibri" panose="020F0502020204030204" pitchFamily="34" charset="0"/>
              <a:ea typeface="Calibri" panose="020F0502020204030204" pitchFamily="34" charset="0"/>
              <a:cs typeface="Calibri" panose="020F0502020204030204" pitchFamily="34" charset="0"/>
            </a:rPr>
            <a:t>Statin therapy based on age &amp; risk status</a:t>
          </a:r>
        </a:p>
      </dgm:t>
    </dgm:pt>
    <dgm:pt modelId="{4E43C9F0-5A89-4ADD-8A59-ECF2C773BB87}" type="parTrans" cxnId="{DC4EE5DC-EACD-4D0C-B8E2-90FDA4FA8166}">
      <dgm:prSet/>
      <dgm:spPr/>
      <dgm:t>
        <a:bodyPr/>
        <a:lstStyle/>
        <a:p>
          <a:endParaRPr lang="en-US"/>
        </a:p>
      </dgm:t>
    </dgm:pt>
    <dgm:pt modelId="{BF0C997B-E5D7-4C6F-8B53-BE158E53585F}" type="sibTrans" cxnId="{DC4EE5DC-EACD-4D0C-B8E2-90FDA4FA8166}">
      <dgm:prSet/>
      <dgm:spPr/>
      <dgm:t>
        <a:bodyPr/>
        <a:lstStyle/>
        <a:p>
          <a:endParaRPr lang="en-US"/>
        </a:p>
      </dgm:t>
    </dgm:pt>
    <dgm:pt modelId="{C3FAA866-38E0-4315-BFA7-030FCF114F32}">
      <dgm:prSet/>
      <dgm:spPr/>
      <dgm:t>
        <a:bodyPr/>
        <a:lstStyle/>
        <a:p>
          <a:pPr>
            <a:lnSpc>
              <a:spcPct val="100000"/>
            </a:lnSpc>
          </a:pPr>
          <a:r>
            <a:rPr lang="en-US" dirty="0">
              <a:latin typeface="Calibri" panose="020F0502020204030204" pitchFamily="34" charset="0"/>
              <a:ea typeface="Calibri" panose="020F0502020204030204" pitchFamily="34" charset="0"/>
              <a:cs typeface="Calibri" panose="020F0502020204030204" pitchFamily="34" charset="0"/>
            </a:rPr>
            <a:t>If 40+ with ASCVD Risk, decrease LDL by 50%, LDL &lt;70</a:t>
          </a:r>
        </a:p>
      </dgm:t>
    </dgm:pt>
    <dgm:pt modelId="{D091B41A-F5D0-4811-94F7-CEF5876D72E0}" type="parTrans" cxnId="{2516E6E8-26B1-451F-91B2-FF0876781CF4}">
      <dgm:prSet/>
      <dgm:spPr/>
      <dgm:t>
        <a:bodyPr/>
        <a:lstStyle/>
        <a:p>
          <a:endParaRPr lang="en-US"/>
        </a:p>
      </dgm:t>
    </dgm:pt>
    <dgm:pt modelId="{F6ADC4EC-5806-40DD-B1B9-6AA99D3AE7BF}" type="sibTrans" cxnId="{2516E6E8-26B1-451F-91B2-FF0876781CF4}">
      <dgm:prSet/>
      <dgm:spPr/>
      <dgm:t>
        <a:bodyPr/>
        <a:lstStyle/>
        <a:p>
          <a:endParaRPr lang="en-US"/>
        </a:p>
      </dgm:t>
    </dgm:pt>
    <dgm:pt modelId="{ED71FFC3-1CDD-4022-8FF1-5AE9AA4CD027}">
      <dgm:prSet/>
      <dgm:spPr/>
      <dgm:t>
        <a:bodyPr/>
        <a:lstStyle/>
        <a:p>
          <a:pPr>
            <a:lnSpc>
              <a:spcPct val="100000"/>
            </a:lnSpc>
          </a:pPr>
          <a:r>
            <a:rPr lang="en-US" dirty="0">
              <a:latin typeface="Calibri" panose="020F0502020204030204" pitchFamily="34" charset="0"/>
              <a:ea typeface="Calibri" panose="020F0502020204030204" pitchFamily="34" charset="0"/>
              <a:cs typeface="Calibri" panose="020F0502020204030204" pitchFamily="34" charset="0"/>
            </a:rPr>
            <a:t>If 40+ with ASCVD, decrease LDL by 50%, LDL &lt;55</a:t>
          </a:r>
        </a:p>
      </dgm:t>
    </dgm:pt>
    <dgm:pt modelId="{EC3A86E3-6E09-4926-B923-8621E9335C7F}" type="parTrans" cxnId="{FF27EC21-C080-430C-9B66-41298F0EC8AF}">
      <dgm:prSet/>
      <dgm:spPr/>
      <dgm:t>
        <a:bodyPr/>
        <a:lstStyle/>
        <a:p>
          <a:endParaRPr lang="en-US"/>
        </a:p>
      </dgm:t>
    </dgm:pt>
    <dgm:pt modelId="{ABF60C88-3793-4D73-A678-A4D8451B494E}" type="sibTrans" cxnId="{FF27EC21-C080-430C-9B66-41298F0EC8AF}">
      <dgm:prSet/>
      <dgm:spPr/>
      <dgm:t>
        <a:bodyPr/>
        <a:lstStyle/>
        <a:p>
          <a:endParaRPr lang="en-US"/>
        </a:p>
      </dgm:t>
    </dgm:pt>
    <dgm:pt modelId="{94124377-B63B-424D-AE4D-C8CC9B4CE3C9}" type="pres">
      <dgm:prSet presAssocID="{AC91ABD1-055C-4F8F-ADB6-3C4EB91D18F5}" presName="Name0" presStyleCnt="0">
        <dgm:presLayoutVars>
          <dgm:dir/>
          <dgm:animLvl val="lvl"/>
          <dgm:resizeHandles val="exact"/>
        </dgm:presLayoutVars>
      </dgm:prSet>
      <dgm:spPr/>
    </dgm:pt>
    <dgm:pt modelId="{8DC3CA85-4FD5-4CF9-9221-0B81FC8F99DE}" type="pres">
      <dgm:prSet presAssocID="{22B3DEB3-EA32-4632-8D79-0926AFEC0F06}" presName="composite" presStyleCnt="0"/>
      <dgm:spPr/>
    </dgm:pt>
    <dgm:pt modelId="{4872154C-EA5B-4D81-878E-F905A5C23E2F}" type="pres">
      <dgm:prSet presAssocID="{22B3DEB3-EA32-4632-8D79-0926AFEC0F06}" presName="parTx" presStyleLbl="alignNode1" presStyleIdx="0" presStyleCnt="3">
        <dgm:presLayoutVars>
          <dgm:chMax val="0"/>
          <dgm:chPref val="0"/>
          <dgm:bulletEnabled val="1"/>
        </dgm:presLayoutVars>
      </dgm:prSet>
      <dgm:spPr/>
    </dgm:pt>
    <dgm:pt modelId="{640B5F80-DEF7-4D18-BEBA-D4065BE70367}" type="pres">
      <dgm:prSet presAssocID="{22B3DEB3-EA32-4632-8D79-0926AFEC0F06}" presName="desTx" presStyleLbl="alignAccFollowNode1" presStyleIdx="0" presStyleCnt="3">
        <dgm:presLayoutVars>
          <dgm:bulletEnabled val="1"/>
        </dgm:presLayoutVars>
      </dgm:prSet>
      <dgm:spPr/>
    </dgm:pt>
    <dgm:pt modelId="{B7E64E77-760C-4DA6-8E6B-FFE0B2DE8CF5}" type="pres">
      <dgm:prSet presAssocID="{2E345A7A-7716-4B21-B16E-9EB37604CC66}" presName="space" presStyleCnt="0"/>
      <dgm:spPr/>
    </dgm:pt>
    <dgm:pt modelId="{7F23C7A7-7BD6-44DC-ABE5-9F6781B98690}" type="pres">
      <dgm:prSet presAssocID="{0735A8E4-44B2-43CC-BF2E-89A3CCDB4C70}" presName="composite" presStyleCnt="0"/>
      <dgm:spPr/>
    </dgm:pt>
    <dgm:pt modelId="{38A44A9E-E78B-49FD-9BD4-97C4FC159060}" type="pres">
      <dgm:prSet presAssocID="{0735A8E4-44B2-43CC-BF2E-89A3CCDB4C70}" presName="parTx" presStyleLbl="alignNode1" presStyleIdx="1" presStyleCnt="3">
        <dgm:presLayoutVars>
          <dgm:chMax val="0"/>
          <dgm:chPref val="0"/>
          <dgm:bulletEnabled val="1"/>
        </dgm:presLayoutVars>
      </dgm:prSet>
      <dgm:spPr/>
    </dgm:pt>
    <dgm:pt modelId="{F1CF1BBD-31D1-4969-96C1-207E25C55671}" type="pres">
      <dgm:prSet presAssocID="{0735A8E4-44B2-43CC-BF2E-89A3CCDB4C70}" presName="desTx" presStyleLbl="alignAccFollowNode1" presStyleIdx="1" presStyleCnt="3">
        <dgm:presLayoutVars>
          <dgm:bulletEnabled val="1"/>
        </dgm:presLayoutVars>
      </dgm:prSet>
      <dgm:spPr>
        <a:blipFill rotWithShape="0">
          <a:blip xmlns:r="http://schemas.openxmlformats.org/officeDocument/2006/relationships" r:embed="rId1" cstate="print">
            <a:extLst>
              <a:ext uri="{28A0092B-C50C-407E-A947-70E740481C1C}">
                <a14:useLocalDpi xmlns:a14="http://schemas.microsoft.com/office/drawing/2010/main" val="0"/>
              </a:ext>
            </a:extLst>
          </a:blip>
          <a:srcRect/>
          <a:stretch>
            <a:fillRect l="-69000" r="-69000"/>
          </a:stretch>
        </a:blipFill>
      </dgm:spPr>
    </dgm:pt>
    <dgm:pt modelId="{5BC2DA95-BB8B-4685-AA28-D389B6E26D88}" type="pres">
      <dgm:prSet presAssocID="{08E7CCFB-9E87-4F8D-B683-28F598025678}" presName="space" presStyleCnt="0"/>
      <dgm:spPr/>
    </dgm:pt>
    <dgm:pt modelId="{5FFD60B6-BC09-4B0D-B0AF-115253852851}" type="pres">
      <dgm:prSet presAssocID="{16552E76-7028-4D52-B586-875962D87952}" presName="composite" presStyleCnt="0"/>
      <dgm:spPr/>
    </dgm:pt>
    <dgm:pt modelId="{2B8F0E08-6CE4-404D-AB9F-C96B6482D818}" type="pres">
      <dgm:prSet presAssocID="{16552E76-7028-4D52-B586-875962D87952}" presName="parTx" presStyleLbl="alignNode1" presStyleIdx="2" presStyleCnt="3">
        <dgm:presLayoutVars>
          <dgm:chMax val="0"/>
          <dgm:chPref val="0"/>
          <dgm:bulletEnabled val="1"/>
        </dgm:presLayoutVars>
      </dgm:prSet>
      <dgm:spPr/>
    </dgm:pt>
    <dgm:pt modelId="{BF5A0C15-693D-4F97-A249-FA65EFF8FA38}" type="pres">
      <dgm:prSet presAssocID="{16552E76-7028-4D52-B586-875962D87952}" presName="desTx" presStyleLbl="alignAccFollowNode1" presStyleIdx="2" presStyleCnt="3" custScaleY="94886">
        <dgm:presLayoutVars>
          <dgm:bulletEnabled val="1"/>
        </dgm:presLayoutVars>
      </dgm:prSet>
      <dgm:spPr/>
    </dgm:pt>
  </dgm:ptLst>
  <dgm:cxnLst>
    <dgm:cxn modelId="{72F48614-AD6B-42E7-A64F-D33F83CE0166}" type="presOf" srcId="{B5A320F2-6211-4A2C-9724-F328C10E2C33}" destId="{BF5A0C15-693D-4F97-A249-FA65EFF8FA38}" srcOrd="0" destOrd="0" presId="urn:microsoft.com/office/officeart/2005/8/layout/hList1"/>
    <dgm:cxn modelId="{2C20231A-CA79-4B8E-9CE8-E7D617E803AE}" srcId="{AC91ABD1-055C-4F8F-ADB6-3C4EB91D18F5}" destId="{16552E76-7028-4D52-B586-875962D87952}" srcOrd="2" destOrd="0" parTransId="{38D58956-0E67-4C65-A088-A58A7BE071E2}" sibTransId="{EBA697D1-8EFA-48BD-A99A-62726BBC22D8}"/>
    <dgm:cxn modelId="{FF27EC21-C080-430C-9B66-41298F0EC8AF}" srcId="{16552E76-7028-4D52-B586-875962D87952}" destId="{ED71FFC3-1CDD-4022-8FF1-5AE9AA4CD027}" srcOrd="2" destOrd="0" parTransId="{EC3A86E3-6E09-4926-B923-8621E9335C7F}" sibTransId="{ABF60C88-3793-4D73-A678-A4D8451B494E}"/>
    <dgm:cxn modelId="{6042363D-6F63-4F94-A16A-8DC11F352491}" srcId="{22B3DEB3-EA32-4632-8D79-0926AFEC0F06}" destId="{EA04FFEB-9D34-4416-A8E3-0238ACEA3C71}" srcOrd="1" destOrd="0" parTransId="{8427D646-1A9E-49EA-A521-0C64CEB14999}" sibTransId="{80A46680-79DF-4EFC-B924-F62F818EF9AD}"/>
    <dgm:cxn modelId="{FE41743F-6241-452C-8E15-A95C11F13BB8}" srcId="{AC91ABD1-055C-4F8F-ADB6-3C4EB91D18F5}" destId="{0735A8E4-44B2-43CC-BF2E-89A3CCDB4C70}" srcOrd="1" destOrd="0" parTransId="{216AC97E-BEDF-41FC-9C7C-F3044924C920}" sibTransId="{08E7CCFB-9E87-4F8D-B683-28F598025678}"/>
    <dgm:cxn modelId="{1B2FAE4C-CDEB-49F1-A919-4C4F3EB03F58}" type="presOf" srcId="{22B3DEB3-EA32-4632-8D79-0926AFEC0F06}" destId="{4872154C-EA5B-4D81-878E-F905A5C23E2F}" srcOrd="0" destOrd="0" presId="urn:microsoft.com/office/officeart/2005/8/layout/hList1"/>
    <dgm:cxn modelId="{B0B37257-F9DB-4AFB-ABB7-169646578CF7}" type="presOf" srcId="{EA04FFEB-9D34-4416-A8E3-0238ACEA3C71}" destId="{640B5F80-DEF7-4D18-BEBA-D4065BE70367}" srcOrd="0" destOrd="1" presId="urn:microsoft.com/office/officeart/2005/8/layout/hList1"/>
    <dgm:cxn modelId="{8823D67C-3425-43B5-841B-0CEAEF056F5A}" type="presOf" srcId="{3999FB6B-3090-4FF8-9BD5-530459409A92}" destId="{640B5F80-DEF7-4D18-BEBA-D4065BE70367}" srcOrd="0" destOrd="0" presId="urn:microsoft.com/office/officeart/2005/8/layout/hList1"/>
    <dgm:cxn modelId="{202E2F7D-871F-4D45-9531-7EC740D73B6F}" type="presOf" srcId="{AC91ABD1-055C-4F8F-ADB6-3C4EB91D18F5}" destId="{94124377-B63B-424D-AE4D-C8CC9B4CE3C9}" srcOrd="0" destOrd="0" presId="urn:microsoft.com/office/officeart/2005/8/layout/hList1"/>
    <dgm:cxn modelId="{00149286-7B90-405B-A9CC-2B9149CA0791}" type="presOf" srcId="{ED71FFC3-1CDD-4022-8FF1-5AE9AA4CD027}" destId="{BF5A0C15-693D-4F97-A249-FA65EFF8FA38}" srcOrd="0" destOrd="2" presId="urn:microsoft.com/office/officeart/2005/8/layout/hList1"/>
    <dgm:cxn modelId="{04648D87-9BCC-41DE-BE89-A8EB3131F7CD}" type="presOf" srcId="{0735A8E4-44B2-43CC-BF2E-89A3CCDB4C70}" destId="{38A44A9E-E78B-49FD-9BD4-97C4FC159060}" srcOrd="0" destOrd="0" presId="urn:microsoft.com/office/officeart/2005/8/layout/hList1"/>
    <dgm:cxn modelId="{120D1E92-186E-405C-9A11-286EE41F5596}" type="presOf" srcId="{16552E76-7028-4D52-B586-875962D87952}" destId="{2B8F0E08-6CE4-404D-AB9F-C96B6482D818}" srcOrd="0" destOrd="0" presId="urn:microsoft.com/office/officeart/2005/8/layout/hList1"/>
    <dgm:cxn modelId="{53C2B3BA-9D29-48BC-B2AC-FDC500442074}" type="presOf" srcId="{C3FAA866-38E0-4315-BFA7-030FCF114F32}" destId="{BF5A0C15-693D-4F97-A249-FA65EFF8FA38}" srcOrd="0" destOrd="1" presId="urn:microsoft.com/office/officeart/2005/8/layout/hList1"/>
    <dgm:cxn modelId="{DC4EE5DC-EACD-4D0C-B8E2-90FDA4FA8166}" srcId="{16552E76-7028-4D52-B586-875962D87952}" destId="{B5A320F2-6211-4A2C-9724-F328C10E2C33}" srcOrd="0" destOrd="0" parTransId="{4E43C9F0-5A89-4ADD-8A59-ECF2C773BB87}" sibTransId="{BF0C997B-E5D7-4C6F-8B53-BE158E53585F}"/>
    <dgm:cxn modelId="{9FD58DE4-DFED-44EB-B339-863FA70CC970}" type="presOf" srcId="{517447EA-412B-4991-936E-33297EE3E48B}" destId="{640B5F80-DEF7-4D18-BEBA-D4065BE70367}" srcOrd="0" destOrd="2" presId="urn:microsoft.com/office/officeart/2005/8/layout/hList1"/>
    <dgm:cxn modelId="{0BF2DFE8-1C4C-44A0-AB83-92A1B8827CF2}" srcId="{22B3DEB3-EA32-4632-8D79-0926AFEC0F06}" destId="{3999FB6B-3090-4FF8-9BD5-530459409A92}" srcOrd="0" destOrd="0" parTransId="{C480BB37-0CBE-4543-9D61-5F444D14DAAA}" sibTransId="{08A40A30-1F48-4C7B-B3F3-F8389A05E13A}"/>
    <dgm:cxn modelId="{2516E6E8-26B1-451F-91B2-FF0876781CF4}" srcId="{16552E76-7028-4D52-B586-875962D87952}" destId="{C3FAA866-38E0-4315-BFA7-030FCF114F32}" srcOrd="1" destOrd="0" parTransId="{D091B41A-F5D0-4811-94F7-CEF5876D72E0}" sibTransId="{F6ADC4EC-5806-40DD-B1B9-6AA99D3AE7BF}"/>
    <dgm:cxn modelId="{65180CEF-473B-46D8-872F-CB779EA1AC92}" srcId="{AC91ABD1-055C-4F8F-ADB6-3C4EB91D18F5}" destId="{22B3DEB3-EA32-4632-8D79-0926AFEC0F06}" srcOrd="0" destOrd="0" parTransId="{349341ED-3DEE-4084-B06B-F57DD801CBEB}" sibTransId="{2E345A7A-7716-4B21-B16E-9EB37604CC66}"/>
    <dgm:cxn modelId="{A3D3E2F7-F056-4A19-BDA8-532BDF611982}" srcId="{22B3DEB3-EA32-4632-8D79-0926AFEC0F06}" destId="{517447EA-412B-4991-936E-33297EE3E48B}" srcOrd="2" destOrd="0" parTransId="{F6130BA8-AC4A-430E-A8B2-2AC4D6F57744}" sibTransId="{B93019DB-91B4-4E0D-9B9C-EB2AF1EBB1E8}"/>
    <dgm:cxn modelId="{F2848AA9-696D-484A-B9C4-B3E357507F4D}" type="presParOf" srcId="{94124377-B63B-424D-AE4D-C8CC9B4CE3C9}" destId="{8DC3CA85-4FD5-4CF9-9221-0B81FC8F99DE}" srcOrd="0" destOrd="0" presId="urn:microsoft.com/office/officeart/2005/8/layout/hList1"/>
    <dgm:cxn modelId="{A9A4A80C-248E-44EA-BDAE-0E8F26BDA59F}" type="presParOf" srcId="{8DC3CA85-4FD5-4CF9-9221-0B81FC8F99DE}" destId="{4872154C-EA5B-4D81-878E-F905A5C23E2F}" srcOrd="0" destOrd="0" presId="urn:microsoft.com/office/officeart/2005/8/layout/hList1"/>
    <dgm:cxn modelId="{4DD56E4E-AA43-408D-B798-5354D61AEF3B}" type="presParOf" srcId="{8DC3CA85-4FD5-4CF9-9221-0B81FC8F99DE}" destId="{640B5F80-DEF7-4D18-BEBA-D4065BE70367}" srcOrd="1" destOrd="0" presId="urn:microsoft.com/office/officeart/2005/8/layout/hList1"/>
    <dgm:cxn modelId="{05DEBE82-1AC3-4732-9E48-10241C7EDEE9}" type="presParOf" srcId="{94124377-B63B-424D-AE4D-C8CC9B4CE3C9}" destId="{B7E64E77-760C-4DA6-8E6B-FFE0B2DE8CF5}" srcOrd="1" destOrd="0" presId="urn:microsoft.com/office/officeart/2005/8/layout/hList1"/>
    <dgm:cxn modelId="{2B59ACC1-E511-4094-A2DC-1E4D2876821D}" type="presParOf" srcId="{94124377-B63B-424D-AE4D-C8CC9B4CE3C9}" destId="{7F23C7A7-7BD6-44DC-ABE5-9F6781B98690}" srcOrd="2" destOrd="0" presId="urn:microsoft.com/office/officeart/2005/8/layout/hList1"/>
    <dgm:cxn modelId="{F982F817-A3FF-478E-9A09-07060808978E}" type="presParOf" srcId="{7F23C7A7-7BD6-44DC-ABE5-9F6781B98690}" destId="{38A44A9E-E78B-49FD-9BD4-97C4FC159060}" srcOrd="0" destOrd="0" presId="urn:microsoft.com/office/officeart/2005/8/layout/hList1"/>
    <dgm:cxn modelId="{2F48EADD-9EE3-47EE-A1DF-77E1DAB37CB3}" type="presParOf" srcId="{7F23C7A7-7BD6-44DC-ABE5-9F6781B98690}" destId="{F1CF1BBD-31D1-4969-96C1-207E25C55671}" srcOrd="1" destOrd="0" presId="urn:microsoft.com/office/officeart/2005/8/layout/hList1"/>
    <dgm:cxn modelId="{79D60319-A807-4C99-807D-901762102E9E}" type="presParOf" srcId="{94124377-B63B-424D-AE4D-C8CC9B4CE3C9}" destId="{5BC2DA95-BB8B-4685-AA28-D389B6E26D88}" srcOrd="3" destOrd="0" presId="urn:microsoft.com/office/officeart/2005/8/layout/hList1"/>
    <dgm:cxn modelId="{ECBD3385-28B9-42DA-94E7-FDC728945C2E}" type="presParOf" srcId="{94124377-B63B-424D-AE4D-C8CC9B4CE3C9}" destId="{5FFD60B6-BC09-4B0D-B0AF-115253852851}" srcOrd="4" destOrd="0" presId="urn:microsoft.com/office/officeart/2005/8/layout/hList1"/>
    <dgm:cxn modelId="{D839733E-DB8A-4656-A810-5DF70CAE5D27}" type="presParOf" srcId="{5FFD60B6-BC09-4B0D-B0AF-115253852851}" destId="{2B8F0E08-6CE4-404D-AB9F-C96B6482D818}" srcOrd="0" destOrd="0" presId="urn:microsoft.com/office/officeart/2005/8/layout/hList1"/>
    <dgm:cxn modelId="{D66FE9F7-7B21-4024-B3AF-FD31707820C6}" type="presParOf" srcId="{5FFD60B6-BC09-4B0D-B0AF-115253852851}" destId="{BF5A0C15-693D-4F97-A249-FA65EFF8FA38}" srcOrd="1" destOrd="0" presId="urn:microsoft.com/office/officeart/2005/8/layout/hLis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2F58D6AA-997B-426F-8367-18928346FF4B}"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537E0069-3F1E-4F75-8E18-7E55AEC772D4}">
      <dgm:prSet/>
      <dgm:spPr/>
      <dgm:t>
        <a:bodyPr/>
        <a:lstStyle/>
        <a:p>
          <a:pPr>
            <a:lnSpc>
              <a:spcPct val="100000"/>
            </a:lnSpc>
          </a:pPr>
          <a:r>
            <a:rPr lang="en-US"/>
            <a:t>S</a:t>
          </a:r>
          <a:r>
            <a:rPr lang="en-US" b="0" i="0"/>
            <a:t>evere hypoglycemia a potent marker of high absolute risk of cardiovascular events and mortality.</a:t>
          </a:r>
          <a:endParaRPr lang="en-US"/>
        </a:p>
      </dgm:t>
    </dgm:pt>
    <dgm:pt modelId="{130657C4-836A-40E8-9C75-5CABCAF6A9C6}" type="parTrans" cxnId="{462E805D-1825-40CD-9755-F677276DFE0F}">
      <dgm:prSet/>
      <dgm:spPr/>
      <dgm:t>
        <a:bodyPr/>
        <a:lstStyle/>
        <a:p>
          <a:endParaRPr lang="en-US"/>
        </a:p>
      </dgm:t>
    </dgm:pt>
    <dgm:pt modelId="{34449E86-C6E2-4373-8A57-DAF30C1A61BE}" type="sibTrans" cxnId="{462E805D-1825-40CD-9755-F677276DFE0F}">
      <dgm:prSet/>
      <dgm:spPr/>
      <dgm:t>
        <a:bodyPr/>
        <a:lstStyle/>
        <a:p>
          <a:endParaRPr lang="en-US"/>
        </a:p>
      </dgm:t>
    </dgm:pt>
    <dgm:pt modelId="{F65C36BD-7389-41B3-AB69-A2B0B73535F9}">
      <dgm:prSet/>
      <dgm:spPr/>
      <dgm:t>
        <a:bodyPr/>
        <a:lstStyle/>
        <a:p>
          <a:pPr>
            <a:lnSpc>
              <a:spcPct val="100000"/>
            </a:lnSpc>
          </a:pPr>
          <a:r>
            <a:rPr lang="en-US" b="0" i="0" dirty="0"/>
            <a:t>HCP need to be vigilant in preventing hypoglycemia.</a:t>
          </a:r>
          <a:endParaRPr lang="en-US" dirty="0"/>
        </a:p>
      </dgm:t>
    </dgm:pt>
    <dgm:pt modelId="{44F0447F-86E8-457A-8129-B06F494F08D7}" type="parTrans" cxnId="{72219628-C955-4A10-AA47-6C405168721D}">
      <dgm:prSet/>
      <dgm:spPr/>
      <dgm:t>
        <a:bodyPr/>
        <a:lstStyle/>
        <a:p>
          <a:endParaRPr lang="en-US"/>
        </a:p>
      </dgm:t>
    </dgm:pt>
    <dgm:pt modelId="{E3719574-9CFA-470A-8B06-622E4D8F849F}" type="sibTrans" cxnId="{72219628-C955-4A10-AA47-6C405168721D}">
      <dgm:prSet/>
      <dgm:spPr/>
      <dgm:t>
        <a:bodyPr/>
        <a:lstStyle/>
        <a:p>
          <a:endParaRPr lang="en-US"/>
        </a:p>
      </dgm:t>
    </dgm:pt>
    <dgm:pt modelId="{F6169545-C794-4661-9B54-0A494AC0763C}">
      <dgm:prSet/>
      <dgm:spPr/>
      <dgm:t>
        <a:bodyPr/>
        <a:lstStyle/>
        <a:p>
          <a:pPr>
            <a:lnSpc>
              <a:spcPct val="100000"/>
            </a:lnSpc>
          </a:pPr>
          <a:r>
            <a:rPr lang="en-US" b="0" i="0"/>
            <a:t>Avoid aggressively attempting to achieve near-normal A1C levels if such goals cannot be safely and reasonably achieved.</a:t>
          </a:r>
          <a:endParaRPr lang="en-US"/>
        </a:p>
      </dgm:t>
    </dgm:pt>
    <dgm:pt modelId="{DE042001-D709-4767-970C-A2248F8A3BD5}" type="parTrans" cxnId="{AB1A1D6B-10CD-4759-A23B-FC78F0090C76}">
      <dgm:prSet/>
      <dgm:spPr/>
      <dgm:t>
        <a:bodyPr/>
        <a:lstStyle/>
        <a:p>
          <a:endParaRPr lang="en-US"/>
        </a:p>
      </dgm:t>
    </dgm:pt>
    <dgm:pt modelId="{0040E02F-DAB1-404F-A058-EFB8A9BA2CF7}" type="sibTrans" cxnId="{AB1A1D6B-10CD-4759-A23B-FC78F0090C76}">
      <dgm:prSet/>
      <dgm:spPr/>
      <dgm:t>
        <a:bodyPr/>
        <a:lstStyle/>
        <a:p>
          <a:endParaRPr lang="en-US"/>
        </a:p>
      </dgm:t>
    </dgm:pt>
    <dgm:pt modelId="{447C4074-0890-4549-9AE9-86AE07AC0B79}" type="pres">
      <dgm:prSet presAssocID="{2F58D6AA-997B-426F-8367-18928346FF4B}" presName="root" presStyleCnt="0">
        <dgm:presLayoutVars>
          <dgm:dir/>
          <dgm:resizeHandles val="exact"/>
        </dgm:presLayoutVars>
      </dgm:prSet>
      <dgm:spPr/>
    </dgm:pt>
    <dgm:pt modelId="{4AE2D1FC-AD3D-4F3D-9751-6F9519C04D87}" type="pres">
      <dgm:prSet presAssocID="{537E0069-3F1E-4F75-8E18-7E55AEC772D4}" presName="compNode" presStyleCnt="0"/>
      <dgm:spPr/>
    </dgm:pt>
    <dgm:pt modelId="{C7240A0B-FECB-4C38-AC6D-94F8E7D7FDF3}" type="pres">
      <dgm:prSet presAssocID="{537E0069-3F1E-4F75-8E18-7E55AEC772D4}" presName="bgRect" presStyleLbl="bgShp" presStyleIdx="0" presStyleCnt="3"/>
      <dgm:spPr/>
    </dgm:pt>
    <dgm:pt modelId="{23B860D3-CEF7-411C-AAC7-678AF836F3F3}" type="pres">
      <dgm:prSet presAssocID="{537E0069-3F1E-4F75-8E18-7E55AEC772D4}"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Heart with Pulse"/>
        </a:ext>
      </dgm:extLst>
    </dgm:pt>
    <dgm:pt modelId="{C7537C52-4EA1-4AEE-AA7E-EEDD6AF9C590}" type="pres">
      <dgm:prSet presAssocID="{537E0069-3F1E-4F75-8E18-7E55AEC772D4}" presName="spaceRect" presStyleCnt="0"/>
      <dgm:spPr/>
    </dgm:pt>
    <dgm:pt modelId="{81D0575E-3932-414E-9894-EACA938D948F}" type="pres">
      <dgm:prSet presAssocID="{537E0069-3F1E-4F75-8E18-7E55AEC772D4}" presName="parTx" presStyleLbl="revTx" presStyleIdx="0" presStyleCnt="3">
        <dgm:presLayoutVars>
          <dgm:chMax val="0"/>
          <dgm:chPref val="0"/>
        </dgm:presLayoutVars>
      </dgm:prSet>
      <dgm:spPr/>
    </dgm:pt>
    <dgm:pt modelId="{DE382975-B0A2-4B51-9A27-FBCCDD05B90B}" type="pres">
      <dgm:prSet presAssocID="{34449E86-C6E2-4373-8A57-DAF30C1A61BE}" presName="sibTrans" presStyleCnt="0"/>
      <dgm:spPr/>
    </dgm:pt>
    <dgm:pt modelId="{D8BB94B0-2344-4143-8E9E-4C670776050B}" type="pres">
      <dgm:prSet presAssocID="{F65C36BD-7389-41B3-AB69-A2B0B73535F9}" presName="compNode" presStyleCnt="0"/>
      <dgm:spPr/>
    </dgm:pt>
    <dgm:pt modelId="{AC0B1A90-9A42-45FC-A52E-101B623E9EB0}" type="pres">
      <dgm:prSet presAssocID="{F65C36BD-7389-41B3-AB69-A2B0B73535F9}" presName="bgRect" presStyleLbl="bgShp" presStyleIdx="1" presStyleCnt="3"/>
      <dgm:spPr/>
    </dgm:pt>
    <dgm:pt modelId="{99AF52DE-E8F1-4706-9BF6-090298A61A0F}" type="pres">
      <dgm:prSet presAssocID="{F65C36BD-7389-41B3-AB69-A2B0B73535F9}"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IV"/>
        </a:ext>
      </dgm:extLst>
    </dgm:pt>
    <dgm:pt modelId="{5C9A2A7C-947A-467A-A06E-53B3F2205C27}" type="pres">
      <dgm:prSet presAssocID="{F65C36BD-7389-41B3-AB69-A2B0B73535F9}" presName="spaceRect" presStyleCnt="0"/>
      <dgm:spPr/>
    </dgm:pt>
    <dgm:pt modelId="{EB845BA1-393F-4E7E-91C8-516CC9B73DBB}" type="pres">
      <dgm:prSet presAssocID="{F65C36BD-7389-41B3-AB69-A2B0B73535F9}" presName="parTx" presStyleLbl="revTx" presStyleIdx="1" presStyleCnt="3">
        <dgm:presLayoutVars>
          <dgm:chMax val="0"/>
          <dgm:chPref val="0"/>
        </dgm:presLayoutVars>
      </dgm:prSet>
      <dgm:spPr/>
    </dgm:pt>
    <dgm:pt modelId="{2BBCC3E1-45CE-4D1A-8ECB-1ED62090FF0C}" type="pres">
      <dgm:prSet presAssocID="{E3719574-9CFA-470A-8B06-622E4D8F849F}" presName="sibTrans" presStyleCnt="0"/>
      <dgm:spPr/>
    </dgm:pt>
    <dgm:pt modelId="{7D8EC42A-867D-4735-9816-B02C87FFE78C}" type="pres">
      <dgm:prSet presAssocID="{F6169545-C794-4661-9B54-0A494AC0763C}" presName="compNode" presStyleCnt="0"/>
      <dgm:spPr/>
    </dgm:pt>
    <dgm:pt modelId="{B1C7C055-A4FF-476B-A64C-755F923DF594}" type="pres">
      <dgm:prSet presAssocID="{F6169545-C794-4661-9B54-0A494AC0763C}" presName="bgRect" presStyleLbl="bgShp" presStyleIdx="2" presStyleCnt="3"/>
      <dgm:spPr/>
    </dgm:pt>
    <dgm:pt modelId="{BE5C3781-29D9-4D5A-9A72-09B5F0E27366}" type="pres">
      <dgm:prSet presAssocID="{F6169545-C794-4661-9B54-0A494AC0763C}"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Bullseye"/>
        </a:ext>
      </dgm:extLst>
    </dgm:pt>
    <dgm:pt modelId="{EE4F06C0-F638-4396-BCA1-8BA072957823}" type="pres">
      <dgm:prSet presAssocID="{F6169545-C794-4661-9B54-0A494AC0763C}" presName="spaceRect" presStyleCnt="0"/>
      <dgm:spPr/>
    </dgm:pt>
    <dgm:pt modelId="{0B8D9161-5300-47CF-B1CD-85CE286CFD1D}" type="pres">
      <dgm:prSet presAssocID="{F6169545-C794-4661-9B54-0A494AC0763C}" presName="parTx" presStyleLbl="revTx" presStyleIdx="2" presStyleCnt="3">
        <dgm:presLayoutVars>
          <dgm:chMax val="0"/>
          <dgm:chPref val="0"/>
        </dgm:presLayoutVars>
      </dgm:prSet>
      <dgm:spPr/>
    </dgm:pt>
  </dgm:ptLst>
  <dgm:cxnLst>
    <dgm:cxn modelId="{72219628-C955-4A10-AA47-6C405168721D}" srcId="{2F58D6AA-997B-426F-8367-18928346FF4B}" destId="{F65C36BD-7389-41B3-AB69-A2B0B73535F9}" srcOrd="1" destOrd="0" parTransId="{44F0447F-86E8-457A-8129-B06F494F08D7}" sibTransId="{E3719574-9CFA-470A-8B06-622E4D8F849F}"/>
    <dgm:cxn modelId="{04E9C05C-DB75-42F7-B956-8E5380DF10F4}" type="presOf" srcId="{2F58D6AA-997B-426F-8367-18928346FF4B}" destId="{447C4074-0890-4549-9AE9-86AE07AC0B79}" srcOrd="0" destOrd="0" presId="urn:microsoft.com/office/officeart/2018/2/layout/IconVerticalSolidList"/>
    <dgm:cxn modelId="{462E805D-1825-40CD-9755-F677276DFE0F}" srcId="{2F58D6AA-997B-426F-8367-18928346FF4B}" destId="{537E0069-3F1E-4F75-8E18-7E55AEC772D4}" srcOrd="0" destOrd="0" parTransId="{130657C4-836A-40E8-9C75-5CABCAF6A9C6}" sibTransId="{34449E86-C6E2-4373-8A57-DAF30C1A61BE}"/>
    <dgm:cxn modelId="{AB1A1D6B-10CD-4759-A23B-FC78F0090C76}" srcId="{2F58D6AA-997B-426F-8367-18928346FF4B}" destId="{F6169545-C794-4661-9B54-0A494AC0763C}" srcOrd="2" destOrd="0" parTransId="{DE042001-D709-4767-970C-A2248F8A3BD5}" sibTransId="{0040E02F-DAB1-404F-A058-EFB8A9BA2CF7}"/>
    <dgm:cxn modelId="{7C9E12B0-897D-4DF0-8B1E-8528BBBB6FC9}" type="presOf" srcId="{F6169545-C794-4661-9B54-0A494AC0763C}" destId="{0B8D9161-5300-47CF-B1CD-85CE286CFD1D}" srcOrd="0" destOrd="0" presId="urn:microsoft.com/office/officeart/2018/2/layout/IconVerticalSolidList"/>
    <dgm:cxn modelId="{CB29D5D1-5A0E-48C2-A713-F63FC6644307}" type="presOf" srcId="{537E0069-3F1E-4F75-8E18-7E55AEC772D4}" destId="{81D0575E-3932-414E-9894-EACA938D948F}" srcOrd="0" destOrd="0" presId="urn:microsoft.com/office/officeart/2018/2/layout/IconVerticalSolidList"/>
    <dgm:cxn modelId="{BEE500EC-2A46-4080-B9EC-CBB361D1550C}" type="presOf" srcId="{F65C36BD-7389-41B3-AB69-A2B0B73535F9}" destId="{EB845BA1-393F-4E7E-91C8-516CC9B73DBB}" srcOrd="0" destOrd="0" presId="urn:microsoft.com/office/officeart/2018/2/layout/IconVerticalSolidList"/>
    <dgm:cxn modelId="{A816AFDF-0E72-4785-8F31-FE2C40CA6CB8}" type="presParOf" srcId="{447C4074-0890-4549-9AE9-86AE07AC0B79}" destId="{4AE2D1FC-AD3D-4F3D-9751-6F9519C04D87}" srcOrd="0" destOrd="0" presId="urn:microsoft.com/office/officeart/2018/2/layout/IconVerticalSolidList"/>
    <dgm:cxn modelId="{29CFE126-66BE-4324-9961-35C135B151D4}" type="presParOf" srcId="{4AE2D1FC-AD3D-4F3D-9751-6F9519C04D87}" destId="{C7240A0B-FECB-4C38-AC6D-94F8E7D7FDF3}" srcOrd="0" destOrd="0" presId="urn:microsoft.com/office/officeart/2018/2/layout/IconVerticalSolidList"/>
    <dgm:cxn modelId="{6C07B24A-A531-45F3-B1C7-A36CF0A2CC92}" type="presParOf" srcId="{4AE2D1FC-AD3D-4F3D-9751-6F9519C04D87}" destId="{23B860D3-CEF7-411C-AAC7-678AF836F3F3}" srcOrd="1" destOrd="0" presId="urn:microsoft.com/office/officeart/2018/2/layout/IconVerticalSolidList"/>
    <dgm:cxn modelId="{99CA2EFE-C894-4458-8F72-16F6D64743FB}" type="presParOf" srcId="{4AE2D1FC-AD3D-4F3D-9751-6F9519C04D87}" destId="{C7537C52-4EA1-4AEE-AA7E-EEDD6AF9C590}" srcOrd="2" destOrd="0" presId="urn:microsoft.com/office/officeart/2018/2/layout/IconVerticalSolidList"/>
    <dgm:cxn modelId="{6422A97B-CB23-4BC0-BA85-9689BD63C2C5}" type="presParOf" srcId="{4AE2D1FC-AD3D-4F3D-9751-6F9519C04D87}" destId="{81D0575E-3932-414E-9894-EACA938D948F}" srcOrd="3" destOrd="0" presId="urn:microsoft.com/office/officeart/2018/2/layout/IconVerticalSolidList"/>
    <dgm:cxn modelId="{133514B0-4DE2-42F0-99B7-BDEAE193CD79}" type="presParOf" srcId="{447C4074-0890-4549-9AE9-86AE07AC0B79}" destId="{DE382975-B0A2-4B51-9A27-FBCCDD05B90B}" srcOrd="1" destOrd="0" presId="urn:microsoft.com/office/officeart/2018/2/layout/IconVerticalSolidList"/>
    <dgm:cxn modelId="{48DE5627-A6FA-4FEE-BE02-79552F9422ED}" type="presParOf" srcId="{447C4074-0890-4549-9AE9-86AE07AC0B79}" destId="{D8BB94B0-2344-4143-8E9E-4C670776050B}" srcOrd="2" destOrd="0" presId="urn:microsoft.com/office/officeart/2018/2/layout/IconVerticalSolidList"/>
    <dgm:cxn modelId="{299580EA-742C-4FE5-AD23-9F16CF783EC9}" type="presParOf" srcId="{D8BB94B0-2344-4143-8E9E-4C670776050B}" destId="{AC0B1A90-9A42-45FC-A52E-101B623E9EB0}" srcOrd="0" destOrd="0" presId="urn:microsoft.com/office/officeart/2018/2/layout/IconVerticalSolidList"/>
    <dgm:cxn modelId="{C191C026-1A1F-4680-9755-8F2613767B9F}" type="presParOf" srcId="{D8BB94B0-2344-4143-8E9E-4C670776050B}" destId="{99AF52DE-E8F1-4706-9BF6-090298A61A0F}" srcOrd="1" destOrd="0" presId="urn:microsoft.com/office/officeart/2018/2/layout/IconVerticalSolidList"/>
    <dgm:cxn modelId="{47BBA120-27DD-4DC2-AAF9-644F764977D5}" type="presParOf" srcId="{D8BB94B0-2344-4143-8E9E-4C670776050B}" destId="{5C9A2A7C-947A-467A-A06E-53B3F2205C27}" srcOrd="2" destOrd="0" presId="urn:microsoft.com/office/officeart/2018/2/layout/IconVerticalSolidList"/>
    <dgm:cxn modelId="{5FB91472-F123-42E2-A090-136784AFADD1}" type="presParOf" srcId="{D8BB94B0-2344-4143-8E9E-4C670776050B}" destId="{EB845BA1-393F-4E7E-91C8-516CC9B73DBB}" srcOrd="3" destOrd="0" presId="urn:microsoft.com/office/officeart/2018/2/layout/IconVerticalSolidList"/>
    <dgm:cxn modelId="{FFC042AC-B092-447A-AE20-16E7162CE36C}" type="presParOf" srcId="{447C4074-0890-4549-9AE9-86AE07AC0B79}" destId="{2BBCC3E1-45CE-4D1A-8ECB-1ED62090FF0C}" srcOrd="3" destOrd="0" presId="urn:microsoft.com/office/officeart/2018/2/layout/IconVerticalSolidList"/>
    <dgm:cxn modelId="{A0494F75-F0D0-4291-A5F2-DA58A4F446AE}" type="presParOf" srcId="{447C4074-0890-4549-9AE9-86AE07AC0B79}" destId="{7D8EC42A-867D-4735-9816-B02C87FFE78C}" srcOrd="4" destOrd="0" presId="urn:microsoft.com/office/officeart/2018/2/layout/IconVerticalSolidList"/>
    <dgm:cxn modelId="{036593C6-9789-4A4A-8094-77AA85B019F3}" type="presParOf" srcId="{7D8EC42A-867D-4735-9816-B02C87FFE78C}" destId="{B1C7C055-A4FF-476B-A64C-755F923DF594}" srcOrd="0" destOrd="0" presId="urn:microsoft.com/office/officeart/2018/2/layout/IconVerticalSolidList"/>
    <dgm:cxn modelId="{2A427D77-1932-4817-BADA-06440692611D}" type="presParOf" srcId="{7D8EC42A-867D-4735-9816-B02C87FFE78C}" destId="{BE5C3781-29D9-4D5A-9A72-09B5F0E27366}" srcOrd="1" destOrd="0" presId="urn:microsoft.com/office/officeart/2018/2/layout/IconVerticalSolidList"/>
    <dgm:cxn modelId="{54620032-EAF8-4F45-8A43-EB2ECECC784A}" type="presParOf" srcId="{7D8EC42A-867D-4735-9816-B02C87FFE78C}" destId="{EE4F06C0-F638-4396-BCA1-8BA072957823}" srcOrd="2" destOrd="0" presId="urn:microsoft.com/office/officeart/2018/2/layout/IconVerticalSolidList"/>
    <dgm:cxn modelId="{A8FF7014-5F2B-4B5C-82B7-DA7CDC19F948}" type="presParOf" srcId="{7D8EC42A-867D-4735-9816-B02C87FFE78C}" destId="{0B8D9161-5300-47CF-B1CD-85CE286CFD1D}"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F37249FB-E124-4EBD-BF17-340DEBB56157}"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n-US"/>
        </a:p>
      </dgm:t>
    </dgm:pt>
    <dgm:pt modelId="{AAA1C6BD-E32C-4040-B960-0D6C8ABC0160}">
      <dgm:prSet/>
      <dgm:spPr/>
      <dgm:t>
        <a:bodyPr/>
        <a:lstStyle/>
        <a:p>
          <a:r>
            <a:rPr lang="en-US" b="0" i="0"/>
            <a:t>Food insecurity, housing instability, underinsured, under-resourced living areas is associated with increased risk of hypoglycemia-related emergency department visits</a:t>
          </a:r>
          <a:endParaRPr lang="en-US"/>
        </a:p>
      </dgm:t>
    </dgm:pt>
    <dgm:pt modelId="{00848FB9-3D0C-4E0B-91C6-B876F5A1F54C}" type="parTrans" cxnId="{E2C86513-CBF6-4A32-A24B-2D8DFE7DDE4B}">
      <dgm:prSet/>
      <dgm:spPr/>
      <dgm:t>
        <a:bodyPr/>
        <a:lstStyle/>
        <a:p>
          <a:endParaRPr lang="en-US"/>
        </a:p>
      </dgm:t>
    </dgm:pt>
    <dgm:pt modelId="{4B9E1A3B-5AB5-4B16-9BA4-D6687C1594A4}" type="sibTrans" cxnId="{E2C86513-CBF6-4A32-A24B-2D8DFE7DDE4B}">
      <dgm:prSet/>
      <dgm:spPr/>
      <dgm:t>
        <a:bodyPr/>
        <a:lstStyle/>
        <a:p>
          <a:endParaRPr lang="en-US"/>
        </a:p>
      </dgm:t>
    </dgm:pt>
    <dgm:pt modelId="{A39B4ECF-BF92-4935-90DA-A849855B8436}">
      <dgm:prSet/>
      <dgm:spPr/>
      <dgm:t>
        <a:bodyPr/>
        <a:lstStyle/>
        <a:p>
          <a:r>
            <a:rPr lang="en-US" dirty="0"/>
            <a:t>Identify if fasting part of religious observances</a:t>
          </a:r>
        </a:p>
      </dgm:t>
    </dgm:pt>
    <dgm:pt modelId="{42454ECF-610A-40E0-9A0B-413234B4C087}" type="parTrans" cxnId="{1C04BB5F-F1DD-46B8-AC2E-BC80161EB18E}">
      <dgm:prSet/>
      <dgm:spPr/>
      <dgm:t>
        <a:bodyPr/>
        <a:lstStyle/>
        <a:p>
          <a:endParaRPr lang="en-US"/>
        </a:p>
      </dgm:t>
    </dgm:pt>
    <dgm:pt modelId="{04AE2EE3-3877-46B3-9F4B-8FD3F7CEF2AF}" type="sibTrans" cxnId="{1C04BB5F-F1DD-46B8-AC2E-BC80161EB18E}">
      <dgm:prSet/>
      <dgm:spPr/>
      <dgm:t>
        <a:bodyPr/>
        <a:lstStyle/>
        <a:p>
          <a:endParaRPr lang="en-US"/>
        </a:p>
      </dgm:t>
    </dgm:pt>
    <dgm:pt modelId="{D3907174-F24A-46BB-A22A-DCED80F598D8}">
      <dgm:prSet/>
      <dgm:spPr/>
      <dgm:t>
        <a:bodyPr/>
        <a:lstStyle/>
        <a:p>
          <a:r>
            <a:rPr lang="en-US"/>
            <a:t>Young children and older adults at highest risk</a:t>
          </a:r>
        </a:p>
      </dgm:t>
    </dgm:pt>
    <dgm:pt modelId="{7BB6FD67-B047-4975-B09F-2D94885F2142}" type="parTrans" cxnId="{3149E721-2DD4-42AD-AC16-94FC5AA4A3E2}">
      <dgm:prSet/>
      <dgm:spPr/>
      <dgm:t>
        <a:bodyPr/>
        <a:lstStyle/>
        <a:p>
          <a:endParaRPr lang="en-US"/>
        </a:p>
      </dgm:t>
    </dgm:pt>
    <dgm:pt modelId="{03ACA1F9-3C24-45EB-8986-95682EB2D13A}" type="sibTrans" cxnId="{3149E721-2DD4-42AD-AC16-94FC5AA4A3E2}">
      <dgm:prSet/>
      <dgm:spPr/>
      <dgm:t>
        <a:bodyPr/>
        <a:lstStyle/>
        <a:p>
          <a:endParaRPr lang="en-US"/>
        </a:p>
      </dgm:t>
    </dgm:pt>
    <dgm:pt modelId="{12134FA6-C138-48A7-BDA0-508A91F20C73}">
      <dgm:prSet/>
      <dgm:spPr/>
      <dgm:t>
        <a:bodyPr/>
        <a:lstStyle/>
        <a:p>
          <a:r>
            <a:rPr lang="en-US" b="0" i="0"/>
            <a:t>Insulin pumps with automated low-glucose suspend and automated insulin delivery systems have been shown to be effective in reducing hypoglycemia in type 1 diabetes</a:t>
          </a:r>
          <a:endParaRPr lang="en-US"/>
        </a:p>
      </dgm:t>
    </dgm:pt>
    <dgm:pt modelId="{FDAE37B8-FC24-4E44-8097-46612936F830}" type="parTrans" cxnId="{968B2ED5-BB85-4CD0-80E7-3C4CFD3E07BB}">
      <dgm:prSet/>
      <dgm:spPr/>
      <dgm:t>
        <a:bodyPr/>
        <a:lstStyle/>
        <a:p>
          <a:endParaRPr lang="en-US"/>
        </a:p>
      </dgm:t>
    </dgm:pt>
    <dgm:pt modelId="{B5D34863-98EC-47F4-97A6-A90EEE191E3B}" type="sibTrans" cxnId="{968B2ED5-BB85-4CD0-80E7-3C4CFD3E07BB}">
      <dgm:prSet/>
      <dgm:spPr/>
      <dgm:t>
        <a:bodyPr/>
        <a:lstStyle/>
        <a:p>
          <a:endParaRPr lang="en-US"/>
        </a:p>
      </dgm:t>
    </dgm:pt>
    <dgm:pt modelId="{BDAF4020-4236-440F-8BBD-DCE3B23697F8}" type="pres">
      <dgm:prSet presAssocID="{F37249FB-E124-4EBD-BF17-340DEBB56157}" presName="vert0" presStyleCnt="0">
        <dgm:presLayoutVars>
          <dgm:dir/>
          <dgm:animOne val="branch"/>
          <dgm:animLvl val="lvl"/>
        </dgm:presLayoutVars>
      </dgm:prSet>
      <dgm:spPr/>
    </dgm:pt>
    <dgm:pt modelId="{DE199D17-4EB5-4924-A986-ADBBA43FE192}" type="pres">
      <dgm:prSet presAssocID="{AAA1C6BD-E32C-4040-B960-0D6C8ABC0160}" presName="thickLine" presStyleLbl="alignNode1" presStyleIdx="0" presStyleCnt="4"/>
      <dgm:spPr/>
    </dgm:pt>
    <dgm:pt modelId="{1A04B29D-5AC0-40FF-9DE7-878A80102328}" type="pres">
      <dgm:prSet presAssocID="{AAA1C6BD-E32C-4040-B960-0D6C8ABC0160}" presName="horz1" presStyleCnt="0"/>
      <dgm:spPr/>
    </dgm:pt>
    <dgm:pt modelId="{612AE73C-6F71-4305-AADB-B7E2B75E47F0}" type="pres">
      <dgm:prSet presAssocID="{AAA1C6BD-E32C-4040-B960-0D6C8ABC0160}" presName="tx1" presStyleLbl="revTx" presStyleIdx="0" presStyleCnt="4"/>
      <dgm:spPr/>
    </dgm:pt>
    <dgm:pt modelId="{6E2C008D-95C1-4EED-9625-A328E42D33C6}" type="pres">
      <dgm:prSet presAssocID="{AAA1C6BD-E32C-4040-B960-0D6C8ABC0160}" presName="vert1" presStyleCnt="0"/>
      <dgm:spPr/>
    </dgm:pt>
    <dgm:pt modelId="{BCD409EB-1EDC-4A49-B3BF-7747A19F910D}" type="pres">
      <dgm:prSet presAssocID="{A39B4ECF-BF92-4935-90DA-A849855B8436}" presName="thickLine" presStyleLbl="alignNode1" presStyleIdx="1" presStyleCnt="4"/>
      <dgm:spPr/>
    </dgm:pt>
    <dgm:pt modelId="{3B43BAF0-BBB7-47DD-9169-6862E48B173A}" type="pres">
      <dgm:prSet presAssocID="{A39B4ECF-BF92-4935-90DA-A849855B8436}" presName="horz1" presStyleCnt="0"/>
      <dgm:spPr/>
    </dgm:pt>
    <dgm:pt modelId="{9D09718B-F78E-4962-B283-D1C25C95208E}" type="pres">
      <dgm:prSet presAssocID="{A39B4ECF-BF92-4935-90DA-A849855B8436}" presName="tx1" presStyleLbl="revTx" presStyleIdx="1" presStyleCnt="4"/>
      <dgm:spPr/>
    </dgm:pt>
    <dgm:pt modelId="{B8C2B4EF-2B1A-479C-844C-5E74D4CF266B}" type="pres">
      <dgm:prSet presAssocID="{A39B4ECF-BF92-4935-90DA-A849855B8436}" presName="vert1" presStyleCnt="0"/>
      <dgm:spPr/>
    </dgm:pt>
    <dgm:pt modelId="{87B13E99-2151-4504-BE49-CF33F95C8AAB}" type="pres">
      <dgm:prSet presAssocID="{D3907174-F24A-46BB-A22A-DCED80F598D8}" presName="thickLine" presStyleLbl="alignNode1" presStyleIdx="2" presStyleCnt="4"/>
      <dgm:spPr/>
    </dgm:pt>
    <dgm:pt modelId="{8AB911E8-D157-4604-8068-66BE77AAEA3B}" type="pres">
      <dgm:prSet presAssocID="{D3907174-F24A-46BB-A22A-DCED80F598D8}" presName="horz1" presStyleCnt="0"/>
      <dgm:spPr/>
    </dgm:pt>
    <dgm:pt modelId="{317804F3-34D0-4E20-B641-BCED269559EB}" type="pres">
      <dgm:prSet presAssocID="{D3907174-F24A-46BB-A22A-DCED80F598D8}" presName="tx1" presStyleLbl="revTx" presStyleIdx="2" presStyleCnt="4"/>
      <dgm:spPr/>
    </dgm:pt>
    <dgm:pt modelId="{D5F3FCC9-082F-4A13-AF45-5D9BA40BAB81}" type="pres">
      <dgm:prSet presAssocID="{D3907174-F24A-46BB-A22A-DCED80F598D8}" presName="vert1" presStyleCnt="0"/>
      <dgm:spPr/>
    </dgm:pt>
    <dgm:pt modelId="{DFC969EF-87D5-4687-80AF-42CD0C25510E}" type="pres">
      <dgm:prSet presAssocID="{12134FA6-C138-48A7-BDA0-508A91F20C73}" presName="thickLine" presStyleLbl="alignNode1" presStyleIdx="3" presStyleCnt="4"/>
      <dgm:spPr/>
    </dgm:pt>
    <dgm:pt modelId="{F5E62758-6CCE-4B27-9E41-DEBB69D835D7}" type="pres">
      <dgm:prSet presAssocID="{12134FA6-C138-48A7-BDA0-508A91F20C73}" presName="horz1" presStyleCnt="0"/>
      <dgm:spPr/>
    </dgm:pt>
    <dgm:pt modelId="{5668B740-782A-4E2B-949A-2A5F7EB620CD}" type="pres">
      <dgm:prSet presAssocID="{12134FA6-C138-48A7-BDA0-508A91F20C73}" presName="tx1" presStyleLbl="revTx" presStyleIdx="3" presStyleCnt="4"/>
      <dgm:spPr/>
    </dgm:pt>
    <dgm:pt modelId="{A6418E78-51C6-420A-9CFE-A803409A7349}" type="pres">
      <dgm:prSet presAssocID="{12134FA6-C138-48A7-BDA0-508A91F20C73}" presName="vert1" presStyleCnt="0"/>
      <dgm:spPr/>
    </dgm:pt>
  </dgm:ptLst>
  <dgm:cxnLst>
    <dgm:cxn modelId="{C9EF2306-06B9-4EFB-80D9-661D8EEAAD8F}" type="presOf" srcId="{12134FA6-C138-48A7-BDA0-508A91F20C73}" destId="{5668B740-782A-4E2B-949A-2A5F7EB620CD}" srcOrd="0" destOrd="0" presId="urn:microsoft.com/office/officeart/2008/layout/LinedList"/>
    <dgm:cxn modelId="{E2C86513-CBF6-4A32-A24B-2D8DFE7DDE4B}" srcId="{F37249FB-E124-4EBD-BF17-340DEBB56157}" destId="{AAA1C6BD-E32C-4040-B960-0D6C8ABC0160}" srcOrd="0" destOrd="0" parTransId="{00848FB9-3D0C-4E0B-91C6-B876F5A1F54C}" sibTransId="{4B9E1A3B-5AB5-4B16-9BA4-D6687C1594A4}"/>
    <dgm:cxn modelId="{3149E721-2DD4-42AD-AC16-94FC5AA4A3E2}" srcId="{F37249FB-E124-4EBD-BF17-340DEBB56157}" destId="{D3907174-F24A-46BB-A22A-DCED80F598D8}" srcOrd="2" destOrd="0" parTransId="{7BB6FD67-B047-4975-B09F-2D94885F2142}" sibTransId="{03ACA1F9-3C24-45EB-8986-95682EB2D13A}"/>
    <dgm:cxn modelId="{C686D039-7161-4EEB-8A7F-DA447E4AF545}" type="presOf" srcId="{F37249FB-E124-4EBD-BF17-340DEBB56157}" destId="{BDAF4020-4236-440F-8BBD-DCE3B23697F8}" srcOrd="0" destOrd="0" presId="urn:microsoft.com/office/officeart/2008/layout/LinedList"/>
    <dgm:cxn modelId="{1C04BB5F-F1DD-46B8-AC2E-BC80161EB18E}" srcId="{F37249FB-E124-4EBD-BF17-340DEBB56157}" destId="{A39B4ECF-BF92-4935-90DA-A849855B8436}" srcOrd="1" destOrd="0" parTransId="{42454ECF-610A-40E0-9A0B-413234B4C087}" sibTransId="{04AE2EE3-3877-46B3-9F4B-8FD3F7CEF2AF}"/>
    <dgm:cxn modelId="{A673857B-742D-4931-8E17-AC8DFFB148EC}" type="presOf" srcId="{D3907174-F24A-46BB-A22A-DCED80F598D8}" destId="{317804F3-34D0-4E20-B641-BCED269559EB}" srcOrd="0" destOrd="0" presId="urn:microsoft.com/office/officeart/2008/layout/LinedList"/>
    <dgm:cxn modelId="{E2263EA2-5833-4E7C-BA8A-CC8EC76072C6}" type="presOf" srcId="{AAA1C6BD-E32C-4040-B960-0D6C8ABC0160}" destId="{612AE73C-6F71-4305-AADB-B7E2B75E47F0}" srcOrd="0" destOrd="0" presId="urn:microsoft.com/office/officeart/2008/layout/LinedList"/>
    <dgm:cxn modelId="{8B96EAC1-F5B2-4503-BE7D-F8894596B8CF}" type="presOf" srcId="{A39B4ECF-BF92-4935-90DA-A849855B8436}" destId="{9D09718B-F78E-4962-B283-D1C25C95208E}" srcOrd="0" destOrd="0" presId="urn:microsoft.com/office/officeart/2008/layout/LinedList"/>
    <dgm:cxn modelId="{968B2ED5-BB85-4CD0-80E7-3C4CFD3E07BB}" srcId="{F37249FB-E124-4EBD-BF17-340DEBB56157}" destId="{12134FA6-C138-48A7-BDA0-508A91F20C73}" srcOrd="3" destOrd="0" parTransId="{FDAE37B8-FC24-4E44-8097-46612936F830}" sibTransId="{B5D34863-98EC-47F4-97A6-A90EEE191E3B}"/>
    <dgm:cxn modelId="{23825DDE-794D-446F-8127-3490DEC21064}" type="presParOf" srcId="{BDAF4020-4236-440F-8BBD-DCE3B23697F8}" destId="{DE199D17-4EB5-4924-A986-ADBBA43FE192}" srcOrd="0" destOrd="0" presId="urn:microsoft.com/office/officeart/2008/layout/LinedList"/>
    <dgm:cxn modelId="{9E92CDAE-0BE5-4677-B8AC-F050A87AEA6B}" type="presParOf" srcId="{BDAF4020-4236-440F-8BBD-DCE3B23697F8}" destId="{1A04B29D-5AC0-40FF-9DE7-878A80102328}" srcOrd="1" destOrd="0" presId="urn:microsoft.com/office/officeart/2008/layout/LinedList"/>
    <dgm:cxn modelId="{0B9645E1-06D8-4EAA-86FD-A5EE75012EFB}" type="presParOf" srcId="{1A04B29D-5AC0-40FF-9DE7-878A80102328}" destId="{612AE73C-6F71-4305-AADB-B7E2B75E47F0}" srcOrd="0" destOrd="0" presId="urn:microsoft.com/office/officeart/2008/layout/LinedList"/>
    <dgm:cxn modelId="{EA6006C2-82E7-4B22-A0D1-64BDEACF1981}" type="presParOf" srcId="{1A04B29D-5AC0-40FF-9DE7-878A80102328}" destId="{6E2C008D-95C1-4EED-9625-A328E42D33C6}" srcOrd="1" destOrd="0" presId="urn:microsoft.com/office/officeart/2008/layout/LinedList"/>
    <dgm:cxn modelId="{18771A29-A36D-4D89-B3CA-59B2C40B2176}" type="presParOf" srcId="{BDAF4020-4236-440F-8BBD-DCE3B23697F8}" destId="{BCD409EB-1EDC-4A49-B3BF-7747A19F910D}" srcOrd="2" destOrd="0" presId="urn:microsoft.com/office/officeart/2008/layout/LinedList"/>
    <dgm:cxn modelId="{6F3D4FA3-77CB-4467-B610-D0A53F05E9B1}" type="presParOf" srcId="{BDAF4020-4236-440F-8BBD-DCE3B23697F8}" destId="{3B43BAF0-BBB7-47DD-9169-6862E48B173A}" srcOrd="3" destOrd="0" presId="urn:microsoft.com/office/officeart/2008/layout/LinedList"/>
    <dgm:cxn modelId="{F61152B8-FA09-4873-A306-D03C427C03F1}" type="presParOf" srcId="{3B43BAF0-BBB7-47DD-9169-6862E48B173A}" destId="{9D09718B-F78E-4962-B283-D1C25C95208E}" srcOrd="0" destOrd="0" presId="urn:microsoft.com/office/officeart/2008/layout/LinedList"/>
    <dgm:cxn modelId="{1240131D-3B94-4BC8-A5CA-F006CFDF422D}" type="presParOf" srcId="{3B43BAF0-BBB7-47DD-9169-6862E48B173A}" destId="{B8C2B4EF-2B1A-479C-844C-5E74D4CF266B}" srcOrd="1" destOrd="0" presId="urn:microsoft.com/office/officeart/2008/layout/LinedList"/>
    <dgm:cxn modelId="{85701513-12E4-45DE-9830-7599FC29B7F9}" type="presParOf" srcId="{BDAF4020-4236-440F-8BBD-DCE3B23697F8}" destId="{87B13E99-2151-4504-BE49-CF33F95C8AAB}" srcOrd="4" destOrd="0" presId="urn:microsoft.com/office/officeart/2008/layout/LinedList"/>
    <dgm:cxn modelId="{F16A79DE-0A19-4E15-86B2-B6B624A4FE5A}" type="presParOf" srcId="{BDAF4020-4236-440F-8BBD-DCE3B23697F8}" destId="{8AB911E8-D157-4604-8068-66BE77AAEA3B}" srcOrd="5" destOrd="0" presId="urn:microsoft.com/office/officeart/2008/layout/LinedList"/>
    <dgm:cxn modelId="{FB3C134B-CB82-4696-8363-2C941BDAB3CA}" type="presParOf" srcId="{8AB911E8-D157-4604-8068-66BE77AAEA3B}" destId="{317804F3-34D0-4E20-B641-BCED269559EB}" srcOrd="0" destOrd="0" presId="urn:microsoft.com/office/officeart/2008/layout/LinedList"/>
    <dgm:cxn modelId="{45328109-C772-4F1E-871F-5440062654BD}" type="presParOf" srcId="{8AB911E8-D157-4604-8068-66BE77AAEA3B}" destId="{D5F3FCC9-082F-4A13-AF45-5D9BA40BAB81}" srcOrd="1" destOrd="0" presId="urn:microsoft.com/office/officeart/2008/layout/LinedList"/>
    <dgm:cxn modelId="{0A7733D8-018F-49AA-A135-B34668ACADB4}" type="presParOf" srcId="{BDAF4020-4236-440F-8BBD-DCE3B23697F8}" destId="{DFC969EF-87D5-4687-80AF-42CD0C25510E}" srcOrd="6" destOrd="0" presId="urn:microsoft.com/office/officeart/2008/layout/LinedList"/>
    <dgm:cxn modelId="{E7AA6A5C-73BC-4354-BD86-25C09C4041D7}" type="presParOf" srcId="{BDAF4020-4236-440F-8BBD-DCE3B23697F8}" destId="{F5E62758-6CCE-4B27-9E41-DEBB69D835D7}" srcOrd="7" destOrd="0" presId="urn:microsoft.com/office/officeart/2008/layout/LinedList"/>
    <dgm:cxn modelId="{0B5B2182-DE0E-4DA7-8100-7F242A17C889}" type="presParOf" srcId="{F5E62758-6CCE-4B27-9E41-DEBB69D835D7}" destId="{5668B740-782A-4E2B-949A-2A5F7EB620CD}" srcOrd="0" destOrd="0" presId="urn:microsoft.com/office/officeart/2008/layout/LinedList"/>
    <dgm:cxn modelId="{0E8D5103-2CFD-4F29-86DA-A54F1E1F0207}" type="presParOf" srcId="{F5E62758-6CCE-4B27-9E41-DEBB69D835D7}" destId="{A6418E78-51C6-420A-9CFE-A803409A7349}"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AC91ABD1-055C-4F8F-ADB6-3C4EB91D18F5}" type="doc">
      <dgm:prSet loTypeId="urn:microsoft.com/office/officeart/2005/8/layout/hList1" loCatId="list" qsTypeId="urn:microsoft.com/office/officeart/2005/8/quickstyle/simple2" qsCatId="simple" csTypeId="urn:microsoft.com/office/officeart/2005/8/colors/accent3_2" csCatId="accent3" phldr="1"/>
      <dgm:spPr/>
      <dgm:t>
        <a:bodyPr/>
        <a:lstStyle/>
        <a:p>
          <a:endParaRPr lang="en-US"/>
        </a:p>
      </dgm:t>
    </dgm:pt>
    <dgm:pt modelId="{22B3DEB3-EA32-4632-8D79-0926AFEC0F06}">
      <dgm:prSet/>
      <dgm:spPr/>
      <dgm:t>
        <a:bodyPr/>
        <a:lstStyle/>
        <a:p>
          <a:r>
            <a:rPr lang="en-US" dirty="0">
              <a:solidFill>
                <a:srgbClr val="0070C0"/>
              </a:solidFill>
            </a:rPr>
            <a:t>A1c less than 7% (individualize)</a:t>
          </a:r>
        </a:p>
      </dgm:t>
    </dgm:pt>
    <dgm:pt modelId="{349341ED-3DEE-4084-B06B-F57DD801CBEB}" type="parTrans" cxnId="{65180CEF-473B-46D8-872F-CB779EA1AC92}">
      <dgm:prSet/>
      <dgm:spPr/>
      <dgm:t>
        <a:bodyPr/>
        <a:lstStyle/>
        <a:p>
          <a:endParaRPr lang="en-US"/>
        </a:p>
      </dgm:t>
    </dgm:pt>
    <dgm:pt modelId="{2E345A7A-7716-4B21-B16E-9EB37604CC66}" type="sibTrans" cxnId="{65180CEF-473B-46D8-872F-CB779EA1AC92}">
      <dgm:prSet/>
      <dgm:spPr/>
      <dgm:t>
        <a:bodyPr/>
        <a:lstStyle/>
        <a:p>
          <a:endParaRPr lang="en-US"/>
        </a:p>
      </dgm:t>
    </dgm:pt>
    <dgm:pt modelId="{3999FB6B-3090-4FF8-9BD5-530459409A92}">
      <dgm:prSet custT="1"/>
      <dgm:spPr/>
      <dgm:t>
        <a:bodyPr/>
        <a:lstStyle/>
        <a:p>
          <a:pPr>
            <a:lnSpc>
              <a:spcPct val="100000"/>
            </a:lnSpc>
          </a:pPr>
          <a:r>
            <a:rPr lang="en-US" sz="2400" dirty="0"/>
            <a:t>Pre-meal BG 80-130</a:t>
          </a:r>
        </a:p>
      </dgm:t>
    </dgm:pt>
    <dgm:pt modelId="{C480BB37-0CBE-4543-9D61-5F444D14DAAA}" type="parTrans" cxnId="{0BF2DFE8-1C4C-44A0-AB83-92A1B8827CF2}">
      <dgm:prSet/>
      <dgm:spPr/>
      <dgm:t>
        <a:bodyPr/>
        <a:lstStyle/>
        <a:p>
          <a:endParaRPr lang="en-US"/>
        </a:p>
      </dgm:t>
    </dgm:pt>
    <dgm:pt modelId="{08A40A30-1F48-4C7B-B3F3-F8389A05E13A}" type="sibTrans" cxnId="{0BF2DFE8-1C4C-44A0-AB83-92A1B8827CF2}">
      <dgm:prSet/>
      <dgm:spPr/>
      <dgm:t>
        <a:bodyPr/>
        <a:lstStyle/>
        <a:p>
          <a:endParaRPr lang="en-US"/>
        </a:p>
      </dgm:t>
    </dgm:pt>
    <dgm:pt modelId="{EA04FFEB-9D34-4416-A8E3-0238ACEA3C71}">
      <dgm:prSet custT="1"/>
      <dgm:spPr/>
      <dgm:t>
        <a:bodyPr/>
        <a:lstStyle/>
        <a:p>
          <a:pPr>
            <a:lnSpc>
              <a:spcPct val="100000"/>
            </a:lnSpc>
          </a:pPr>
          <a:r>
            <a:rPr lang="en-US" sz="2400" dirty="0"/>
            <a:t>Post meal BG &lt;180</a:t>
          </a:r>
        </a:p>
      </dgm:t>
    </dgm:pt>
    <dgm:pt modelId="{8427D646-1A9E-49EA-A521-0C64CEB14999}" type="parTrans" cxnId="{6042363D-6F63-4F94-A16A-8DC11F352491}">
      <dgm:prSet/>
      <dgm:spPr/>
      <dgm:t>
        <a:bodyPr/>
        <a:lstStyle/>
        <a:p>
          <a:endParaRPr lang="en-US"/>
        </a:p>
      </dgm:t>
    </dgm:pt>
    <dgm:pt modelId="{80A46680-79DF-4EFC-B924-F62F818EF9AD}" type="sibTrans" cxnId="{6042363D-6F63-4F94-A16A-8DC11F352491}">
      <dgm:prSet/>
      <dgm:spPr/>
      <dgm:t>
        <a:bodyPr/>
        <a:lstStyle/>
        <a:p>
          <a:endParaRPr lang="en-US"/>
        </a:p>
      </dgm:t>
    </dgm:pt>
    <dgm:pt modelId="{517447EA-412B-4991-936E-33297EE3E48B}">
      <dgm:prSet custT="1"/>
      <dgm:spPr/>
      <dgm:t>
        <a:bodyPr/>
        <a:lstStyle/>
        <a:p>
          <a:pPr>
            <a:lnSpc>
              <a:spcPct val="100000"/>
            </a:lnSpc>
          </a:pPr>
          <a:r>
            <a:rPr lang="en-US" sz="2400" dirty="0"/>
            <a:t>Time in Range (70-180) 70% of time</a:t>
          </a:r>
        </a:p>
      </dgm:t>
    </dgm:pt>
    <dgm:pt modelId="{F6130BA8-AC4A-430E-A8B2-2AC4D6F57744}" type="parTrans" cxnId="{A3D3E2F7-F056-4A19-BDA8-532BDF611982}">
      <dgm:prSet/>
      <dgm:spPr/>
      <dgm:t>
        <a:bodyPr/>
        <a:lstStyle/>
        <a:p>
          <a:endParaRPr lang="en-US"/>
        </a:p>
      </dgm:t>
    </dgm:pt>
    <dgm:pt modelId="{B93019DB-91B4-4E0D-9B9C-EB2AF1EBB1E8}" type="sibTrans" cxnId="{A3D3E2F7-F056-4A19-BDA8-532BDF611982}">
      <dgm:prSet/>
      <dgm:spPr/>
      <dgm:t>
        <a:bodyPr/>
        <a:lstStyle/>
        <a:p>
          <a:endParaRPr lang="en-US"/>
        </a:p>
      </dgm:t>
    </dgm:pt>
    <dgm:pt modelId="{0735A8E4-44B2-43CC-BF2E-89A3CCDB4C70}">
      <dgm:prSet custT="1"/>
      <dgm:spPr/>
      <dgm:t>
        <a:bodyPr/>
        <a:lstStyle/>
        <a:p>
          <a:r>
            <a:rPr lang="en-US" sz="2400" dirty="0">
              <a:solidFill>
                <a:srgbClr val="0070C0"/>
              </a:solidFill>
            </a:rPr>
            <a:t>Blood Pressure </a:t>
          </a:r>
        </a:p>
        <a:p>
          <a:r>
            <a:rPr lang="en-US" sz="2400" dirty="0">
              <a:solidFill>
                <a:srgbClr val="0070C0"/>
              </a:solidFill>
            </a:rPr>
            <a:t>&lt;130/80</a:t>
          </a:r>
        </a:p>
      </dgm:t>
    </dgm:pt>
    <dgm:pt modelId="{216AC97E-BEDF-41FC-9C7C-F3044924C920}" type="parTrans" cxnId="{FE41743F-6241-452C-8E15-A95C11F13BB8}">
      <dgm:prSet/>
      <dgm:spPr/>
      <dgm:t>
        <a:bodyPr/>
        <a:lstStyle/>
        <a:p>
          <a:endParaRPr lang="en-US"/>
        </a:p>
      </dgm:t>
    </dgm:pt>
    <dgm:pt modelId="{08E7CCFB-9E87-4F8D-B683-28F598025678}" type="sibTrans" cxnId="{FE41743F-6241-452C-8E15-A95C11F13BB8}">
      <dgm:prSet/>
      <dgm:spPr/>
      <dgm:t>
        <a:bodyPr/>
        <a:lstStyle/>
        <a:p>
          <a:endParaRPr lang="en-US"/>
        </a:p>
      </dgm:t>
    </dgm:pt>
    <dgm:pt modelId="{16552E76-7028-4D52-B586-875962D87952}">
      <dgm:prSet custT="1"/>
      <dgm:spPr/>
      <dgm:t>
        <a:bodyPr/>
        <a:lstStyle/>
        <a:p>
          <a:r>
            <a:rPr lang="en-US" sz="3200" dirty="0">
              <a:solidFill>
                <a:srgbClr val="0070C0"/>
              </a:solidFill>
            </a:rPr>
            <a:t>Cholesterol </a:t>
          </a:r>
        </a:p>
      </dgm:t>
    </dgm:pt>
    <dgm:pt modelId="{38D58956-0E67-4C65-A088-A58A7BE071E2}" type="parTrans" cxnId="{2C20231A-CA79-4B8E-9CE8-E7D617E803AE}">
      <dgm:prSet/>
      <dgm:spPr/>
      <dgm:t>
        <a:bodyPr/>
        <a:lstStyle/>
        <a:p>
          <a:endParaRPr lang="en-US"/>
        </a:p>
      </dgm:t>
    </dgm:pt>
    <dgm:pt modelId="{EBA697D1-8EFA-48BD-A99A-62726BBC22D8}" type="sibTrans" cxnId="{2C20231A-CA79-4B8E-9CE8-E7D617E803AE}">
      <dgm:prSet/>
      <dgm:spPr/>
      <dgm:t>
        <a:bodyPr/>
        <a:lstStyle/>
        <a:p>
          <a:endParaRPr lang="en-US"/>
        </a:p>
      </dgm:t>
    </dgm:pt>
    <dgm:pt modelId="{B5A320F2-6211-4A2C-9724-F328C10E2C33}">
      <dgm:prSet/>
      <dgm:spPr/>
      <dgm:t>
        <a:bodyPr/>
        <a:lstStyle/>
        <a:p>
          <a:pPr>
            <a:lnSpc>
              <a:spcPct val="100000"/>
            </a:lnSpc>
          </a:pPr>
          <a:r>
            <a:rPr lang="en-US" dirty="0">
              <a:latin typeface="Calibri" panose="020F0502020204030204" pitchFamily="34" charset="0"/>
              <a:ea typeface="Calibri" panose="020F0502020204030204" pitchFamily="34" charset="0"/>
              <a:cs typeface="Calibri" panose="020F0502020204030204" pitchFamily="34" charset="0"/>
            </a:rPr>
            <a:t>Statin therapy based on age &amp; risk status</a:t>
          </a:r>
        </a:p>
      </dgm:t>
    </dgm:pt>
    <dgm:pt modelId="{4E43C9F0-5A89-4ADD-8A59-ECF2C773BB87}" type="parTrans" cxnId="{DC4EE5DC-EACD-4D0C-B8E2-90FDA4FA8166}">
      <dgm:prSet/>
      <dgm:spPr/>
      <dgm:t>
        <a:bodyPr/>
        <a:lstStyle/>
        <a:p>
          <a:endParaRPr lang="en-US"/>
        </a:p>
      </dgm:t>
    </dgm:pt>
    <dgm:pt modelId="{BF0C997B-E5D7-4C6F-8B53-BE158E53585F}" type="sibTrans" cxnId="{DC4EE5DC-EACD-4D0C-B8E2-90FDA4FA8166}">
      <dgm:prSet/>
      <dgm:spPr/>
      <dgm:t>
        <a:bodyPr/>
        <a:lstStyle/>
        <a:p>
          <a:endParaRPr lang="en-US"/>
        </a:p>
      </dgm:t>
    </dgm:pt>
    <dgm:pt modelId="{C3FAA866-38E0-4315-BFA7-030FCF114F32}">
      <dgm:prSet/>
      <dgm:spPr/>
      <dgm:t>
        <a:bodyPr/>
        <a:lstStyle/>
        <a:p>
          <a:pPr>
            <a:lnSpc>
              <a:spcPct val="100000"/>
            </a:lnSpc>
          </a:pPr>
          <a:r>
            <a:rPr lang="en-US" dirty="0">
              <a:latin typeface="Calibri" panose="020F0502020204030204" pitchFamily="34" charset="0"/>
              <a:ea typeface="Calibri" panose="020F0502020204030204" pitchFamily="34" charset="0"/>
              <a:cs typeface="Calibri" panose="020F0502020204030204" pitchFamily="34" charset="0"/>
            </a:rPr>
            <a:t>If 40+ with ASCVD Risk, decrease LDL by 50%, LDL &lt;70</a:t>
          </a:r>
        </a:p>
      </dgm:t>
    </dgm:pt>
    <dgm:pt modelId="{D091B41A-F5D0-4811-94F7-CEF5876D72E0}" type="parTrans" cxnId="{2516E6E8-26B1-451F-91B2-FF0876781CF4}">
      <dgm:prSet/>
      <dgm:spPr/>
      <dgm:t>
        <a:bodyPr/>
        <a:lstStyle/>
        <a:p>
          <a:endParaRPr lang="en-US"/>
        </a:p>
      </dgm:t>
    </dgm:pt>
    <dgm:pt modelId="{F6ADC4EC-5806-40DD-B1B9-6AA99D3AE7BF}" type="sibTrans" cxnId="{2516E6E8-26B1-451F-91B2-FF0876781CF4}">
      <dgm:prSet/>
      <dgm:spPr/>
      <dgm:t>
        <a:bodyPr/>
        <a:lstStyle/>
        <a:p>
          <a:endParaRPr lang="en-US"/>
        </a:p>
      </dgm:t>
    </dgm:pt>
    <dgm:pt modelId="{ED71FFC3-1CDD-4022-8FF1-5AE9AA4CD027}">
      <dgm:prSet/>
      <dgm:spPr/>
      <dgm:t>
        <a:bodyPr/>
        <a:lstStyle/>
        <a:p>
          <a:pPr>
            <a:lnSpc>
              <a:spcPct val="100000"/>
            </a:lnSpc>
          </a:pPr>
          <a:r>
            <a:rPr lang="en-US" dirty="0">
              <a:latin typeface="Calibri" panose="020F0502020204030204" pitchFamily="34" charset="0"/>
              <a:ea typeface="Calibri" panose="020F0502020204030204" pitchFamily="34" charset="0"/>
              <a:cs typeface="Calibri" panose="020F0502020204030204" pitchFamily="34" charset="0"/>
            </a:rPr>
            <a:t>If 40+ with ASCVD, decrease LDL by 50%, LDL &lt;55</a:t>
          </a:r>
        </a:p>
      </dgm:t>
    </dgm:pt>
    <dgm:pt modelId="{EC3A86E3-6E09-4926-B923-8621E9335C7F}" type="parTrans" cxnId="{FF27EC21-C080-430C-9B66-41298F0EC8AF}">
      <dgm:prSet/>
      <dgm:spPr/>
      <dgm:t>
        <a:bodyPr/>
        <a:lstStyle/>
        <a:p>
          <a:endParaRPr lang="en-US"/>
        </a:p>
      </dgm:t>
    </dgm:pt>
    <dgm:pt modelId="{ABF60C88-3793-4D73-A678-A4D8451B494E}" type="sibTrans" cxnId="{FF27EC21-C080-430C-9B66-41298F0EC8AF}">
      <dgm:prSet/>
      <dgm:spPr/>
      <dgm:t>
        <a:bodyPr/>
        <a:lstStyle/>
        <a:p>
          <a:endParaRPr lang="en-US"/>
        </a:p>
      </dgm:t>
    </dgm:pt>
    <dgm:pt modelId="{94124377-B63B-424D-AE4D-C8CC9B4CE3C9}" type="pres">
      <dgm:prSet presAssocID="{AC91ABD1-055C-4F8F-ADB6-3C4EB91D18F5}" presName="Name0" presStyleCnt="0">
        <dgm:presLayoutVars>
          <dgm:dir/>
          <dgm:animLvl val="lvl"/>
          <dgm:resizeHandles val="exact"/>
        </dgm:presLayoutVars>
      </dgm:prSet>
      <dgm:spPr/>
    </dgm:pt>
    <dgm:pt modelId="{8DC3CA85-4FD5-4CF9-9221-0B81FC8F99DE}" type="pres">
      <dgm:prSet presAssocID="{22B3DEB3-EA32-4632-8D79-0926AFEC0F06}" presName="composite" presStyleCnt="0"/>
      <dgm:spPr/>
    </dgm:pt>
    <dgm:pt modelId="{4872154C-EA5B-4D81-878E-F905A5C23E2F}" type="pres">
      <dgm:prSet presAssocID="{22B3DEB3-EA32-4632-8D79-0926AFEC0F06}" presName="parTx" presStyleLbl="alignNode1" presStyleIdx="0" presStyleCnt="3">
        <dgm:presLayoutVars>
          <dgm:chMax val="0"/>
          <dgm:chPref val="0"/>
          <dgm:bulletEnabled val="1"/>
        </dgm:presLayoutVars>
      </dgm:prSet>
      <dgm:spPr/>
    </dgm:pt>
    <dgm:pt modelId="{640B5F80-DEF7-4D18-BEBA-D4065BE70367}" type="pres">
      <dgm:prSet presAssocID="{22B3DEB3-EA32-4632-8D79-0926AFEC0F06}" presName="desTx" presStyleLbl="alignAccFollowNode1" presStyleIdx="0" presStyleCnt="3">
        <dgm:presLayoutVars>
          <dgm:bulletEnabled val="1"/>
        </dgm:presLayoutVars>
      </dgm:prSet>
      <dgm:spPr/>
    </dgm:pt>
    <dgm:pt modelId="{B7E64E77-760C-4DA6-8E6B-FFE0B2DE8CF5}" type="pres">
      <dgm:prSet presAssocID="{2E345A7A-7716-4B21-B16E-9EB37604CC66}" presName="space" presStyleCnt="0"/>
      <dgm:spPr/>
    </dgm:pt>
    <dgm:pt modelId="{7F23C7A7-7BD6-44DC-ABE5-9F6781B98690}" type="pres">
      <dgm:prSet presAssocID="{0735A8E4-44B2-43CC-BF2E-89A3CCDB4C70}" presName="composite" presStyleCnt="0"/>
      <dgm:spPr/>
    </dgm:pt>
    <dgm:pt modelId="{38A44A9E-E78B-49FD-9BD4-97C4FC159060}" type="pres">
      <dgm:prSet presAssocID="{0735A8E4-44B2-43CC-BF2E-89A3CCDB4C70}" presName="parTx" presStyleLbl="alignNode1" presStyleIdx="1" presStyleCnt="3">
        <dgm:presLayoutVars>
          <dgm:chMax val="0"/>
          <dgm:chPref val="0"/>
          <dgm:bulletEnabled val="1"/>
        </dgm:presLayoutVars>
      </dgm:prSet>
      <dgm:spPr/>
    </dgm:pt>
    <dgm:pt modelId="{F1CF1BBD-31D1-4969-96C1-207E25C55671}" type="pres">
      <dgm:prSet presAssocID="{0735A8E4-44B2-43CC-BF2E-89A3CCDB4C70}" presName="desTx" presStyleLbl="alignAccFollowNode1" presStyleIdx="1" presStyleCnt="3">
        <dgm:presLayoutVars>
          <dgm:bulletEnabled val="1"/>
        </dgm:presLayoutVars>
      </dgm:prSet>
      <dgm:spPr>
        <a:blipFill rotWithShape="0">
          <a:blip xmlns:r="http://schemas.openxmlformats.org/officeDocument/2006/relationships" r:embed="rId1" cstate="print">
            <a:extLst>
              <a:ext uri="{28A0092B-C50C-407E-A947-70E740481C1C}">
                <a14:useLocalDpi xmlns:a14="http://schemas.microsoft.com/office/drawing/2010/main" val="0"/>
              </a:ext>
            </a:extLst>
          </a:blip>
          <a:srcRect/>
          <a:stretch>
            <a:fillRect l="-69000" r="-69000"/>
          </a:stretch>
        </a:blipFill>
      </dgm:spPr>
    </dgm:pt>
    <dgm:pt modelId="{5BC2DA95-BB8B-4685-AA28-D389B6E26D88}" type="pres">
      <dgm:prSet presAssocID="{08E7CCFB-9E87-4F8D-B683-28F598025678}" presName="space" presStyleCnt="0"/>
      <dgm:spPr/>
    </dgm:pt>
    <dgm:pt modelId="{5FFD60B6-BC09-4B0D-B0AF-115253852851}" type="pres">
      <dgm:prSet presAssocID="{16552E76-7028-4D52-B586-875962D87952}" presName="composite" presStyleCnt="0"/>
      <dgm:spPr/>
    </dgm:pt>
    <dgm:pt modelId="{2B8F0E08-6CE4-404D-AB9F-C96B6482D818}" type="pres">
      <dgm:prSet presAssocID="{16552E76-7028-4D52-B586-875962D87952}" presName="parTx" presStyleLbl="alignNode1" presStyleIdx="2" presStyleCnt="3">
        <dgm:presLayoutVars>
          <dgm:chMax val="0"/>
          <dgm:chPref val="0"/>
          <dgm:bulletEnabled val="1"/>
        </dgm:presLayoutVars>
      </dgm:prSet>
      <dgm:spPr/>
    </dgm:pt>
    <dgm:pt modelId="{BF5A0C15-693D-4F97-A249-FA65EFF8FA38}" type="pres">
      <dgm:prSet presAssocID="{16552E76-7028-4D52-B586-875962D87952}" presName="desTx" presStyleLbl="alignAccFollowNode1" presStyleIdx="2" presStyleCnt="3" custScaleY="94886">
        <dgm:presLayoutVars>
          <dgm:bulletEnabled val="1"/>
        </dgm:presLayoutVars>
      </dgm:prSet>
      <dgm:spPr/>
    </dgm:pt>
  </dgm:ptLst>
  <dgm:cxnLst>
    <dgm:cxn modelId="{72F48614-AD6B-42E7-A64F-D33F83CE0166}" type="presOf" srcId="{B5A320F2-6211-4A2C-9724-F328C10E2C33}" destId="{BF5A0C15-693D-4F97-A249-FA65EFF8FA38}" srcOrd="0" destOrd="0" presId="urn:microsoft.com/office/officeart/2005/8/layout/hList1"/>
    <dgm:cxn modelId="{2C20231A-CA79-4B8E-9CE8-E7D617E803AE}" srcId="{AC91ABD1-055C-4F8F-ADB6-3C4EB91D18F5}" destId="{16552E76-7028-4D52-B586-875962D87952}" srcOrd="2" destOrd="0" parTransId="{38D58956-0E67-4C65-A088-A58A7BE071E2}" sibTransId="{EBA697D1-8EFA-48BD-A99A-62726BBC22D8}"/>
    <dgm:cxn modelId="{FF27EC21-C080-430C-9B66-41298F0EC8AF}" srcId="{16552E76-7028-4D52-B586-875962D87952}" destId="{ED71FFC3-1CDD-4022-8FF1-5AE9AA4CD027}" srcOrd="2" destOrd="0" parTransId="{EC3A86E3-6E09-4926-B923-8621E9335C7F}" sibTransId="{ABF60C88-3793-4D73-A678-A4D8451B494E}"/>
    <dgm:cxn modelId="{6042363D-6F63-4F94-A16A-8DC11F352491}" srcId="{22B3DEB3-EA32-4632-8D79-0926AFEC0F06}" destId="{EA04FFEB-9D34-4416-A8E3-0238ACEA3C71}" srcOrd="1" destOrd="0" parTransId="{8427D646-1A9E-49EA-A521-0C64CEB14999}" sibTransId="{80A46680-79DF-4EFC-B924-F62F818EF9AD}"/>
    <dgm:cxn modelId="{FE41743F-6241-452C-8E15-A95C11F13BB8}" srcId="{AC91ABD1-055C-4F8F-ADB6-3C4EB91D18F5}" destId="{0735A8E4-44B2-43CC-BF2E-89A3CCDB4C70}" srcOrd="1" destOrd="0" parTransId="{216AC97E-BEDF-41FC-9C7C-F3044924C920}" sibTransId="{08E7CCFB-9E87-4F8D-B683-28F598025678}"/>
    <dgm:cxn modelId="{1B2FAE4C-CDEB-49F1-A919-4C4F3EB03F58}" type="presOf" srcId="{22B3DEB3-EA32-4632-8D79-0926AFEC0F06}" destId="{4872154C-EA5B-4D81-878E-F905A5C23E2F}" srcOrd="0" destOrd="0" presId="urn:microsoft.com/office/officeart/2005/8/layout/hList1"/>
    <dgm:cxn modelId="{B0B37257-F9DB-4AFB-ABB7-169646578CF7}" type="presOf" srcId="{EA04FFEB-9D34-4416-A8E3-0238ACEA3C71}" destId="{640B5F80-DEF7-4D18-BEBA-D4065BE70367}" srcOrd="0" destOrd="1" presId="urn:microsoft.com/office/officeart/2005/8/layout/hList1"/>
    <dgm:cxn modelId="{8823D67C-3425-43B5-841B-0CEAEF056F5A}" type="presOf" srcId="{3999FB6B-3090-4FF8-9BD5-530459409A92}" destId="{640B5F80-DEF7-4D18-BEBA-D4065BE70367}" srcOrd="0" destOrd="0" presId="urn:microsoft.com/office/officeart/2005/8/layout/hList1"/>
    <dgm:cxn modelId="{202E2F7D-871F-4D45-9531-7EC740D73B6F}" type="presOf" srcId="{AC91ABD1-055C-4F8F-ADB6-3C4EB91D18F5}" destId="{94124377-B63B-424D-AE4D-C8CC9B4CE3C9}" srcOrd="0" destOrd="0" presId="urn:microsoft.com/office/officeart/2005/8/layout/hList1"/>
    <dgm:cxn modelId="{00149286-7B90-405B-A9CC-2B9149CA0791}" type="presOf" srcId="{ED71FFC3-1CDD-4022-8FF1-5AE9AA4CD027}" destId="{BF5A0C15-693D-4F97-A249-FA65EFF8FA38}" srcOrd="0" destOrd="2" presId="urn:microsoft.com/office/officeart/2005/8/layout/hList1"/>
    <dgm:cxn modelId="{04648D87-9BCC-41DE-BE89-A8EB3131F7CD}" type="presOf" srcId="{0735A8E4-44B2-43CC-BF2E-89A3CCDB4C70}" destId="{38A44A9E-E78B-49FD-9BD4-97C4FC159060}" srcOrd="0" destOrd="0" presId="urn:microsoft.com/office/officeart/2005/8/layout/hList1"/>
    <dgm:cxn modelId="{120D1E92-186E-405C-9A11-286EE41F5596}" type="presOf" srcId="{16552E76-7028-4D52-B586-875962D87952}" destId="{2B8F0E08-6CE4-404D-AB9F-C96B6482D818}" srcOrd="0" destOrd="0" presId="urn:microsoft.com/office/officeart/2005/8/layout/hList1"/>
    <dgm:cxn modelId="{53C2B3BA-9D29-48BC-B2AC-FDC500442074}" type="presOf" srcId="{C3FAA866-38E0-4315-BFA7-030FCF114F32}" destId="{BF5A0C15-693D-4F97-A249-FA65EFF8FA38}" srcOrd="0" destOrd="1" presId="urn:microsoft.com/office/officeart/2005/8/layout/hList1"/>
    <dgm:cxn modelId="{DC4EE5DC-EACD-4D0C-B8E2-90FDA4FA8166}" srcId="{16552E76-7028-4D52-B586-875962D87952}" destId="{B5A320F2-6211-4A2C-9724-F328C10E2C33}" srcOrd="0" destOrd="0" parTransId="{4E43C9F0-5A89-4ADD-8A59-ECF2C773BB87}" sibTransId="{BF0C997B-E5D7-4C6F-8B53-BE158E53585F}"/>
    <dgm:cxn modelId="{9FD58DE4-DFED-44EB-B339-863FA70CC970}" type="presOf" srcId="{517447EA-412B-4991-936E-33297EE3E48B}" destId="{640B5F80-DEF7-4D18-BEBA-D4065BE70367}" srcOrd="0" destOrd="2" presId="urn:microsoft.com/office/officeart/2005/8/layout/hList1"/>
    <dgm:cxn modelId="{0BF2DFE8-1C4C-44A0-AB83-92A1B8827CF2}" srcId="{22B3DEB3-EA32-4632-8D79-0926AFEC0F06}" destId="{3999FB6B-3090-4FF8-9BD5-530459409A92}" srcOrd="0" destOrd="0" parTransId="{C480BB37-0CBE-4543-9D61-5F444D14DAAA}" sibTransId="{08A40A30-1F48-4C7B-B3F3-F8389A05E13A}"/>
    <dgm:cxn modelId="{2516E6E8-26B1-451F-91B2-FF0876781CF4}" srcId="{16552E76-7028-4D52-B586-875962D87952}" destId="{C3FAA866-38E0-4315-BFA7-030FCF114F32}" srcOrd="1" destOrd="0" parTransId="{D091B41A-F5D0-4811-94F7-CEF5876D72E0}" sibTransId="{F6ADC4EC-5806-40DD-B1B9-6AA99D3AE7BF}"/>
    <dgm:cxn modelId="{65180CEF-473B-46D8-872F-CB779EA1AC92}" srcId="{AC91ABD1-055C-4F8F-ADB6-3C4EB91D18F5}" destId="{22B3DEB3-EA32-4632-8D79-0926AFEC0F06}" srcOrd="0" destOrd="0" parTransId="{349341ED-3DEE-4084-B06B-F57DD801CBEB}" sibTransId="{2E345A7A-7716-4B21-B16E-9EB37604CC66}"/>
    <dgm:cxn modelId="{A3D3E2F7-F056-4A19-BDA8-532BDF611982}" srcId="{22B3DEB3-EA32-4632-8D79-0926AFEC0F06}" destId="{517447EA-412B-4991-936E-33297EE3E48B}" srcOrd="2" destOrd="0" parTransId="{F6130BA8-AC4A-430E-A8B2-2AC4D6F57744}" sibTransId="{B93019DB-91B4-4E0D-9B9C-EB2AF1EBB1E8}"/>
    <dgm:cxn modelId="{F2848AA9-696D-484A-B9C4-B3E357507F4D}" type="presParOf" srcId="{94124377-B63B-424D-AE4D-C8CC9B4CE3C9}" destId="{8DC3CA85-4FD5-4CF9-9221-0B81FC8F99DE}" srcOrd="0" destOrd="0" presId="urn:microsoft.com/office/officeart/2005/8/layout/hList1"/>
    <dgm:cxn modelId="{A9A4A80C-248E-44EA-BDAE-0E8F26BDA59F}" type="presParOf" srcId="{8DC3CA85-4FD5-4CF9-9221-0B81FC8F99DE}" destId="{4872154C-EA5B-4D81-878E-F905A5C23E2F}" srcOrd="0" destOrd="0" presId="urn:microsoft.com/office/officeart/2005/8/layout/hList1"/>
    <dgm:cxn modelId="{4DD56E4E-AA43-408D-B798-5354D61AEF3B}" type="presParOf" srcId="{8DC3CA85-4FD5-4CF9-9221-0B81FC8F99DE}" destId="{640B5F80-DEF7-4D18-BEBA-D4065BE70367}" srcOrd="1" destOrd="0" presId="urn:microsoft.com/office/officeart/2005/8/layout/hList1"/>
    <dgm:cxn modelId="{05DEBE82-1AC3-4732-9E48-10241C7EDEE9}" type="presParOf" srcId="{94124377-B63B-424D-AE4D-C8CC9B4CE3C9}" destId="{B7E64E77-760C-4DA6-8E6B-FFE0B2DE8CF5}" srcOrd="1" destOrd="0" presId="urn:microsoft.com/office/officeart/2005/8/layout/hList1"/>
    <dgm:cxn modelId="{2B59ACC1-E511-4094-A2DC-1E4D2876821D}" type="presParOf" srcId="{94124377-B63B-424D-AE4D-C8CC9B4CE3C9}" destId="{7F23C7A7-7BD6-44DC-ABE5-9F6781B98690}" srcOrd="2" destOrd="0" presId="urn:microsoft.com/office/officeart/2005/8/layout/hList1"/>
    <dgm:cxn modelId="{F982F817-A3FF-478E-9A09-07060808978E}" type="presParOf" srcId="{7F23C7A7-7BD6-44DC-ABE5-9F6781B98690}" destId="{38A44A9E-E78B-49FD-9BD4-97C4FC159060}" srcOrd="0" destOrd="0" presId="urn:microsoft.com/office/officeart/2005/8/layout/hList1"/>
    <dgm:cxn modelId="{2F48EADD-9EE3-47EE-A1DF-77E1DAB37CB3}" type="presParOf" srcId="{7F23C7A7-7BD6-44DC-ABE5-9F6781B98690}" destId="{F1CF1BBD-31D1-4969-96C1-207E25C55671}" srcOrd="1" destOrd="0" presId="urn:microsoft.com/office/officeart/2005/8/layout/hList1"/>
    <dgm:cxn modelId="{79D60319-A807-4C99-807D-901762102E9E}" type="presParOf" srcId="{94124377-B63B-424D-AE4D-C8CC9B4CE3C9}" destId="{5BC2DA95-BB8B-4685-AA28-D389B6E26D88}" srcOrd="3" destOrd="0" presId="urn:microsoft.com/office/officeart/2005/8/layout/hList1"/>
    <dgm:cxn modelId="{ECBD3385-28B9-42DA-94E7-FDC728945C2E}" type="presParOf" srcId="{94124377-B63B-424D-AE4D-C8CC9B4CE3C9}" destId="{5FFD60B6-BC09-4B0D-B0AF-115253852851}" srcOrd="4" destOrd="0" presId="urn:microsoft.com/office/officeart/2005/8/layout/hList1"/>
    <dgm:cxn modelId="{D839733E-DB8A-4656-A810-5DF70CAE5D27}" type="presParOf" srcId="{5FFD60B6-BC09-4B0D-B0AF-115253852851}" destId="{2B8F0E08-6CE4-404D-AB9F-C96B6482D818}" srcOrd="0" destOrd="0" presId="urn:microsoft.com/office/officeart/2005/8/layout/hList1"/>
    <dgm:cxn modelId="{D66FE9F7-7B21-4024-B3AF-FD31707820C6}" type="presParOf" srcId="{5FFD60B6-BC09-4B0D-B0AF-115253852851}" destId="{BF5A0C15-693D-4F97-A249-FA65EFF8FA38}" srcOrd="1" destOrd="0" presId="urn:microsoft.com/office/officeart/2005/8/layout/hLis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325B67F-1C1F-4C7F-87F7-63A9F5F04916}">
      <dsp:nvSpPr>
        <dsp:cNvPr id="0" name=""/>
        <dsp:cNvSpPr/>
      </dsp:nvSpPr>
      <dsp:spPr>
        <a:xfrm>
          <a:off x="6" y="0"/>
          <a:ext cx="2500213" cy="4809067"/>
        </a:xfrm>
        <a:prstGeom prst="roundRect">
          <a:avLst>
            <a:gd name="adj" fmla="val 10000"/>
          </a:avLst>
        </a:prstGeom>
        <a:solidFill>
          <a:schemeClr val="lt1">
            <a:hueOff val="0"/>
            <a:satOff val="0"/>
            <a:lumOff val="0"/>
            <a:alphaOff val="0"/>
          </a:schemeClr>
        </a:solidFill>
        <a:ln w="1905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en-US" sz="2400" b="1" u="sng" kern="1200" dirty="0"/>
            <a:t>Healthy </a:t>
          </a:r>
        </a:p>
        <a:p>
          <a:pPr marL="0" lvl="0" indent="0" algn="ctr" defTabSz="1066800">
            <a:lnSpc>
              <a:spcPct val="90000"/>
            </a:lnSpc>
            <a:spcBef>
              <a:spcPct val="0"/>
            </a:spcBef>
            <a:spcAft>
              <a:spcPct val="35000"/>
            </a:spcAft>
            <a:buNone/>
          </a:pPr>
          <a:r>
            <a:rPr lang="en-US" sz="2400" b="1" kern="1200" dirty="0"/>
            <a:t>FBG &lt;100</a:t>
          </a:r>
        </a:p>
        <a:p>
          <a:pPr marL="0" lvl="0" indent="0" algn="ctr" defTabSz="1066800">
            <a:lnSpc>
              <a:spcPct val="90000"/>
            </a:lnSpc>
            <a:spcBef>
              <a:spcPct val="0"/>
            </a:spcBef>
            <a:spcAft>
              <a:spcPct val="35000"/>
            </a:spcAft>
            <a:buNone/>
          </a:pPr>
          <a:r>
            <a:rPr lang="en-US" sz="2400" b="1" kern="1200" dirty="0"/>
            <a:t>Random &lt;140</a:t>
          </a:r>
        </a:p>
        <a:p>
          <a:pPr marL="0" lvl="0" indent="0" algn="ctr" defTabSz="1066800">
            <a:lnSpc>
              <a:spcPct val="90000"/>
            </a:lnSpc>
            <a:spcBef>
              <a:spcPct val="0"/>
            </a:spcBef>
            <a:spcAft>
              <a:spcPct val="35000"/>
            </a:spcAft>
            <a:buNone/>
          </a:pPr>
          <a:r>
            <a:rPr lang="en-US" sz="2400" b="1" kern="1200" dirty="0"/>
            <a:t>A1c &lt;5.7%</a:t>
          </a:r>
        </a:p>
      </dsp:txBody>
      <dsp:txXfrm>
        <a:off x="6" y="1923626"/>
        <a:ext cx="2500213" cy="1923626"/>
      </dsp:txXfrm>
    </dsp:sp>
    <dsp:sp modelId="{1B13010B-D7B8-48A4-9EA8-0FF90A870D10}">
      <dsp:nvSpPr>
        <dsp:cNvPr id="0" name=""/>
        <dsp:cNvSpPr/>
      </dsp:nvSpPr>
      <dsp:spPr>
        <a:xfrm>
          <a:off x="228606" y="241558"/>
          <a:ext cx="1961562" cy="1772098"/>
        </a:xfrm>
        <a:prstGeom prst="ellipse">
          <a:avLst/>
        </a:prstGeom>
        <a:blipFill rotWithShape="0">
          <a:blip xmlns:r="http://schemas.openxmlformats.org/officeDocument/2006/relationships" r:embed="rId1">
            <a:duotone>
              <a:schemeClr val="dk1">
                <a:hueOff val="0"/>
                <a:satOff val="0"/>
                <a:lumOff val="0"/>
                <a:alphaOff val="0"/>
                <a:shade val="20000"/>
                <a:satMod val="200000"/>
              </a:schemeClr>
              <a:schemeClr val="dk1">
                <a:hueOff val="0"/>
                <a:satOff val="0"/>
                <a:lumOff val="0"/>
                <a:alphaOff val="0"/>
                <a:tint val="12000"/>
                <a:satMod val="190000"/>
              </a:schemeClr>
            </a:duotone>
          </a:blip>
          <a:stretch>
            <a:fillRect/>
          </a:stretch>
        </a:blipFill>
        <a:ln w="1905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C98858D-9DCD-4D61-A6D2-9C95CB504251}">
      <dsp:nvSpPr>
        <dsp:cNvPr id="0" name=""/>
        <dsp:cNvSpPr/>
      </dsp:nvSpPr>
      <dsp:spPr>
        <a:xfrm>
          <a:off x="2573876" y="0"/>
          <a:ext cx="2500213" cy="4809067"/>
        </a:xfrm>
        <a:prstGeom prst="roundRect">
          <a:avLst>
            <a:gd name="adj" fmla="val 10000"/>
          </a:avLst>
        </a:prstGeom>
        <a:solidFill>
          <a:schemeClr val="lt1">
            <a:hueOff val="0"/>
            <a:satOff val="0"/>
            <a:lumOff val="0"/>
            <a:alphaOff val="0"/>
          </a:schemeClr>
        </a:solidFill>
        <a:ln w="1905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en-US" sz="2400" b="1" u="sng" kern="1200" dirty="0"/>
            <a:t>Prediabetes</a:t>
          </a:r>
        </a:p>
        <a:p>
          <a:pPr marL="0" lvl="0" indent="0" algn="ctr" defTabSz="1066800">
            <a:lnSpc>
              <a:spcPct val="90000"/>
            </a:lnSpc>
            <a:spcBef>
              <a:spcPct val="0"/>
            </a:spcBef>
            <a:spcAft>
              <a:spcPct val="35000"/>
            </a:spcAft>
            <a:buNone/>
          </a:pPr>
          <a:r>
            <a:rPr lang="en-US" sz="2000" b="1" kern="1200" dirty="0"/>
            <a:t>FBG 100-125</a:t>
          </a:r>
        </a:p>
        <a:p>
          <a:pPr marL="0" lvl="0" indent="0" algn="ctr" defTabSz="1066800">
            <a:lnSpc>
              <a:spcPct val="90000"/>
            </a:lnSpc>
            <a:spcBef>
              <a:spcPct val="0"/>
            </a:spcBef>
            <a:spcAft>
              <a:spcPct val="35000"/>
            </a:spcAft>
            <a:buNone/>
          </a:pPr>
          <a:r>
            <a:rPr lang="en-US" sz="2000" b="1" kern="1200" dirty="0"/>
            <a:t>Random 140 - 199</a:t>
          </a:r>
        </a:p>
        <a:p>
          <a:pPr marL="0" lvl="0" indent="0" algn="ctr" defTabSz="1066800">
            <a:lnSpc>
              <a:spcPct val="90000"/>
            </a:lnSpc>
            <a:spcBef>
              <a:spcPct val="0"/>
            </a:spcBef>
            <a:spcAft>
              <a:spcPct val="35000"/>
            </a:spcAft>
            <a:buNone/>
          </a:pPr>
          <a:r>
            <a:rPr lang="en-US" sz="2000" b="1" kern="1200" dirty="0"/>
            <a:t>A1c ~ 5.7- 6.4% </a:t>
          </a:r>
        </a:p>
        <a:p>
          <a:pPr marL="0" lvl="0" indent="0" algn="ctr" defTabSz="1066800">
            <a:lnSpc>
              <a:spcPct val="90000"/>
            </a:lnSpc>
            <a:spcBef>
              <a:spcPct val="0"/>
            </a:spcBef>
            <a:spcAft>
              <a:spcPct val="35000"/>
            </a:spcAft>
            <a:buNone/>
          </a:pPr>
          <a:r>
            <a:rPr lang="en-US" sz="2000" b="1" kern="1200" dirty="0"/>
            <a:t>~ 50% working pancreas</a:t>
          </a:r>
        </a:p>
      </dsp:txBody>
      <dsp:txXfrm>
        <a:off x="2573876" y="1923626"/>
        <a:ext cx="2500213" cy="1923626"/>
      </dsp:txXfrm>
    </dsp:sp>
    <dsp:sp modelId="{3606B1B6-912D-4BB2-940E-606747701328}">
      <dsp:nvSpPr>
        <dsp:cNvPr id="0" name=""/>
        <dsp:cNvSpPr/>
      </dsp:nvSpPr>
      <dsp:spPr>
        <a:xfrm>
          <a:off x="3386671" y="474140"/>
          <a:ext cx="972445" cy="1059547"/>
        </a:xfrm>
        <a:prstGeom prst="ellipse">
          <a:avLst/>
        </a:prstGeom>
        <a:blipFill rotWithShape="0">
          <a:blip xmlns:r="http://schemas.openxmlformats.org/officeDocument/2006/relationships" r:embed="rId2">
            <a:duotone>
              <a:schemeClr val="dk1">
                <a:hueOff val="0"/>
                <a:satOff val="0"/>
                <a:lumOff val="0"/>
                <a:alphaOff val="0"/>
                <a:shade val="20000"/>
                <a:satMod val="200000"/>
              </a:schemeClr>
              <a:schemeClr val="dk1">
                <a:hueOff val="0"/>
                <a:satOff val="0"/>
                <a:lumOff val="0"/>
                <a:alphaOff val="0"/>
                <a:tint val="12000"/>
                <a:satMod val="190000"/>
              </a:schemeClr>
            </a:duotone>
          </a:blip>
          <a:stretch>
            <a:fillRect/>
          </a:stretch>
        </a:blipFill>
        <a:ln w="1905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4406800-1B15-4073-9BE5-7AED3F8CD968}">
      <dsp:nvSpPr>
        <dsp:cNvPr id="0" name=""/>
        <dsp:cNvSpPr/>
      </dsp:nvSpPr>
      <dsp:spPr>
        <a:xfrm>
          <a:off x="5153653" y="0"/>
          <a:ext cx="2500213" cy="4809067"/>
        </a:xfrm>
        <a:prstGeom prst="roundRect">
          <a:avLst>
            <a:gd name="adj" fmla="val 10000"/>
          </a:avLst>
        </a:prstGeom>
        <a:solidFill>
          <a:schemeClr val="lt1">
            <a:hueOff val="0"/>
            <a:satOff val="0"/>
            <a:lumOff val="0"/>
            <a:alphaOff val="0"/>
          </a:schemeClr>
        </a:solidFill>
        <a:ln w="1905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en-US" sz="2400" b="1" u="sng" kern="1200" dirty="0">
              <a:latin typeface="+mn-lt"/>
            </a:rPr>
            <a:t>D</a:t>
          </a:r>
          <a:r>
            <a:rPr kumimoji="0" lang="en-US" sz="2400" b="1" i="0" u="sng" strike="noStrike" kern="1200" cap="none" spc="0" normalizeH="0" baseline="0" noProof="0" dirty="0" err="1">
              <a:ln/>
              <a:effectLst/>
              <a:uLnTx/>
              <a:uFillTx/>
              <a:latin typeface="+mn-lt"/>
              <a:ea typeface="+mn-ea"/>
              <a:cs typeface="+mn-cs"/>
            </a:rPr>
            <a:t>iabetes</a:t>
          </a:r>
          <a:endParaRPr kumimoji="0" lang="en-US" sz="2400" b="1" i="0" u="sng" strike="noStrike" kern="1200" cap="none" spc="0" normalizeH="0" baseline="0" noProof="0" dirty="0">
            <a:ln/>
            <a:effectLst/>
            <a:uLnTx/>
            <a:uFillTx/>
            <a:latin typeface="+mn-lt"/>
            <a:ea typeface="+mn-ea"/>
            <a:cs typeface="+mn-cs"/>
          </a:endParaRPr>
        </a:p>
        <a:p>
          <a:pPr marL="0" lvl="0" indent="0" algn="ctr" defTabSz="1066800" rtl="0">
            <a:lnSpc>
              <a:spcPct val="90000"/>
            </a:lnSpc>
            <a:spcBef>
              <a:spcPct val="0"/>
            </a:spcBef>
            <a:spcAft>
              <a:spcPct val="35000"/>
            </a:spcAft>
            <a:buNone/>
          </a:pPr>
          <a:r>
            <a:rPr kumimoji="0" lang="en-US" sz="2400" b="1" i="0" u="none" strike="noStrike" kern="1200" cap="none" spc="0" normalizeH="0" baseline="0" noProof="0" dirty="0">
              <a:ln/>
              <a:effectLst/>
              <a:uLnTx/>
              <a:uFillTx/>
              <a:latin typeface="+mn-lt"/>
            </a:rPr>
            <a:t>FBG 126 +</a:t>
          </a:r>
        </a:p>
        <a:p>
          <a:pPr marL="0" lvl="0" indent="0" algn="ctr" defTabSz="1066800" rtl="0">
            <a:lnSpc>
              <a:spcPct val="90000"/>
            </a:lnSpc>
            <a:spcBef>
              <a:spcPct val="0"/>
            </a:spcBef>
            <a:spcAft>
              <a:spcPct val="35000"/>
            </a:spcAft>
            <a:buNone/>
          </a:pPr>
          <a:r>
            <a:rPr kumimoji="0" lang="en-US" sz="2400" b="1" i="0" u="none" strike="noStrike" kern="1200" cap="none" spc="0" normalizeH="0" baseline="0" noProof="0" dirty="0">
              <a:ln/>
              <a:effectLst/>
              <a:uLnTx/>
              <a:uFillTx/>
              <a:latin typeface="+mn-lt"/>
            </a:rPr>
            <a:t>Random 200</a:t>
          </a:r>
          <a:r>
            <a:rPr kumimoji="0" lang="en-US" sz="2400" b="1" i="0" u="none" strike="noStrike" kern="1200" cap="none" spc="0" normalizeH="0" noProof="0" dirty="0">
              <a:ln/>
              <a:effectLst/>
              <a:uLnTx/>
              <a:uFillTx/>
              <a:latin typeface="+mn-lt"/>
            </a:rPr>
            <a:t> +</a:t>
          </a:r>
          <a:endParaRPr kumimoji="0" lang="en-US" sz="2400" b="1" i="0" u="none" strike="noStrike" kern="1200" cap="none" spc="0" normalizeH="0" baseline="0" noProof="0" dirty="0">
            <a:ln/>
            <a:effectLst/>
            <a:uLnTx/>
            <a:uFillTx/>
            <a:latin typeface="+mn-lt"/>
          </a:endParaRPr>
        </a:p>
        <a:p>
          <a:pPr marL="0" lvl="0" indent="0" algn="ctr" defTabSz="1066800">
            <a:lnSpc>
              <a:spcPct val="90000"/>
            </a:lnSpc>
            <a:spcBef>
              <a:spcPct val="0"/>
            </a:spcBef>
            <a:spcAft>
              <a:spcPct val="35000"/>
            </a:spcAft>
            <a:buNone/>
          </a:pPr>
          <a:r>
            <a:rPr kumimoji="0" lang="en-US" sz="2400" b="1" i="0" u="none" strike="noStrike" kern="1200" cap="none" spc="0" normalizeH="0" baseline="0" noProof="0" dirty="0">
              <a:ln/>
              <a:effectLst/>
              <a:uLnTx/>
              <a:uFillTx/>
              <a:latin typeface="+mn-lt"/>
            </a:rPr>
            <a:t>A1c</a:t>
          </a:r>
          <a:r>
            <a:rPr kumimoji="0" lang="en-US" sz="2400" b="1" i="0" u="none" strike="noStrike" kern="1200" cap="none" spc="0" normalizeH="0" noProof="0" dirty="0">
              <a:ln/>
              <a:effectLst/>
              <a:uLnTx/>
              <a:uFillTx/>
              <a:latin typeface="+mn-lt"/>
            </a:rPr>
            <a:t> </a:t>
          </a:r>
          <a:r>
            <a:rPr kumimoji="0" lang="en-US" sz="2400" b="1" i="0" u="none" strike="noStrike" kern="1200" cap="none" spc="0" normalizeH="0" baseline="0" noProof="0" dirty="0">
              <a:ln/>
              <a:effectLst/>
              <a:uLnTx/>
              <a:uFillTx/>
              <a:latin typeface="+mn-lt"/>
            </a:rPr>
            <a:t>6.5% or +   </a:t>
          </a:r>
        </a:p>
        <a:p>
          <a:pPr marL="0" lvl="0" indent="0" algn="ctr" defTabSz="1066800" rtl="0">
            <a:lnSpc>
              <a:spcPct val="90000"/>
            </a:lnSpc>
            <a:spcBef>
              <a:spcPct val="0"/>
            </a:spcBef>
            <a:spcAft>
              <a:spcPct val="35000"/>
            </a:spcAft>
            <a:buNone/>
          </a:pPr>
          <a:r>
            <a:rPr lang="en-US" sz="2400" b="1" kern="1200" dirty="0"/>
            <a:t>~ 20% working pancreas</a:t>
          </a:r>
        </a:p>
      </dsp:txBody>
      <dsp:txXfrm>
        <a:off x="5153653" y="1923626"/>
        <a:ext cx="2500213" cy="1923626"/>
      </dsp:txXfrm>
    </dsp:sp>
    <dsp:sp modelId="{693F3127-73CA-4418-9BEB-76AC94A2C0E0}">
      <dsp:nvSpPr>
        <dsp:cNvPr id="0" name=""/>
        <dsp:cNvSpPr/>
      </dsp:nvSpPr>
      <dsp:spPr>
        <a:xfrm>
          <a:off x="6098708" y="745068"/>
          <a:ext cx="606889" cy="688370"/>
        </a:xfrm>
        <a:prstGeom prst="ellipse">
          <a:avLst/>
        </a:prstGeom>
        <a:blipFill rotWithShape="0">
          <a:blip xmlns:r="http://schemas.openxmlformats.org/officeDocument/2006/relationships" r:embed="rId3">
            <a:duotone>
              <a:schemeClr val="dk1">
                <a:hueOff val="0"/>
                <a:satOff val="0"/>
                <a:lumOff val="0"/>
                <a:alphaOff val="0"/>
                <a:shade val="20000"/>
                <a:satMod val="200000"/>
              </a:schemeClr>
              <a:schemeClr val="dk1">
                <a:hueOff val="0"/>
                <a:satOff val="0"/>
                <a:lumOff val="0"/>
                <a:alphaOff val="0"/>
                <a:tint val="12000"/>
                <a:satMod val="190000"/>
              </a:schemeClr>
            </a:duotone>
          </a:blip>
          <a:stretch>
            <a:fillRect/>
          </a:stretch>
        </a:blipFill>
        <a:ln w="1905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737B785-468C-4A0C-9BAF-B33CE9B38ADA}">
      <dsp:nvSpPr>
        <dsp:cNvPr id="0" name=""/>
        <dsp:cNvSpPr/>
      </dsp:nvSpPr>
      <dsp:spPr>
        <a:xfrm>
          <a:off x="313407" y="4002071"/>
          <a:ext cx="7041557" cy="721360"/>
        </a:xfrm>
        <a:prstGeom prst="leftRightArrow">
          <a:avLst/>
        </a:prstGeom>
        <a:solidFill>
          <a:schemeClr val="dk1">
            <a:tint val="60000"/>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2F70EB6-BDEC-489D-89F6-26A186592C34}">
      <dsp:nvSpPr>
        <dsp:cNvPr id="0" name=""/>
        <dsp:cNvSpPr/>
      </dsp:nvSpPr>
      <dsp:spPr>
        <a:xfrm>
          <a:off x="0" y="371548"/>
          <a:ext cx="2605022" cy="1563013"/>
        </a:xfrm>
        <a:prstGeom prst="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ctr" defTabSz="1377950">
            <a:lnSpc>
              <a:spcPct val="90000"/>
            </a:lnSpc>
            <a:spcBef>
              <a:spcPct val="0"/>
            </a:spcBef>
            <a:spcAft>
              <a:spcPct val="35000"/>
            </a:spcAft>
            <a:buNone/>
          </a:pPr>
          <a:r>
            <a:rPr lang="en-US" sz="3100" kern="1200" dirty="0"/>
            <a:t>A1C lowering</a:t>
          </a:r>
        </a:p>
      </dsp:txBody>
      <dsp:txXfrm>
        <a:off x="0" y="371548"/>
        <a:ext cx="2605022" cy="1563013"/>
      </dsp:txXfrm>
    </dsp:sp>
    <dsp:sp modelId="{56D64140-1D42-4A8A-8C26-6A08A38C8607}">
      <dsp:nvSpPr>
        <dsp:cNvPr id="0" name=""/>
        <dsp:cNvSpPr/>
      </dsp:nvSpPr>
      <dsp:spPr>
        <a:xfrm>
          <a:off x="2865524" y="371548"/>
          <a:ext cx="2605022" cy="1563013"/>
        </a:xfrm>
        <a:prstGeom prst="rect">
          <a:avLst/>
        </a:prstGeom>
        <a:solidFill>
          <a:schemeClr val="accent2">
            <a:hueOff val="-1708698"/>
            <a:satOff val="4992"/>
            <a:lumOff val="-941"/>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ctr" defTabSz="1377950">
            <a:lnSpc>
              <a:spcPct val="90000"/>
            </a:lnSpc>
            <a:spcBef>
              <a:spcPct val="0"/>
            </a:spcBef>
            <a:spcAft>
              <a:spcPct val="35000"/>
            </a:spcAft>
            <a:buNone/>
          </a:pPr>
          <a:r>
            <a:rPr lang="en-US" sz="3100" kern="1200" dirty="0"/>
            <a:t>Modest weight loss</a:t>
          </a:r>
        </a:p>
      </dsp:txBody>
      <dsp:txXfrm>
        <a:off x="2865524" y="371548"/>
        <a:ext cx="2605022" cy="1563013"/>
      </dsp:txXfrm>
    </dsp:sp>
    <dsp:sp modelId="{6F91AC0C-9A58-409F-929E-77F0C5840F2E}">
      <dsp:nvSpPr>
        <dsp:cNvPr id="0" name=""/>
        <dsp:cNvSpPr/>
      </dsp:nvSpPr>
      <dsp:spPr>
        <a:xfrm>
          <a:off x="5731048" y="371548"/>
          <a:ext cx="2605022" cy="1563013"/>
        </a:xfrm>
        <a:prstGeom prst="rect">
          <a:avLst/>
        </a:prstGeom>
        <a:solidFill>
          <a:schemeClr val="accent2">
            <a:hueOff val="-3417396"/>
            <a:satOff val="9985"/>
            <a:lumOff val="-1882"/>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ctr" defTabSz="1377950">
            <a:lnSpc>
              <a:spcPct val="90000"/>
            </a:lnSpc>
            <a:spcBef>
              <a:spcPct val="0"/>
            </a:spcBef>
            <a:spcAft>
              <a:spcPct val="35000"/>
            </a:spcAft>
            <a:buNone/>
          </a:pPr>
          <a:r>
            <a:rPr lang="en-US" sz="3100" kern="1200" dirty="0"/>
            <a:t>Cardiovascular</a:t>
          </a:r>
        </a:p>
      </dsp:txBody>
      <dsp:txXfrm>
        <a:off x="5731048" y="371548"/>
        <a:ext cx="2605022" cy="1563013"/>
      </dsp:txXfrm>
    </dsp:sp>
    <dsp:sp modelId="{8FDD55A0-6520-4B00-9B88-8CE60EDF9BF2}">
      <dsp:nvSpPr>
        <dsp:cNvPr id="0" name=""/>
        <dsp:cNvSpPr/>
      </dsp:nvSpPr>
      <dsp:spPr>
        <a:xfrm>
          <a:off x="0" y="2195063"/>
          <a:ext cx="2605022" cy="1563013"/>
        </a:xfrm>
        <a:prstGeom prst="rect">
          <a:avLst/>
        </a:prstGeom>
        <a:solidFill>
          <a:schemeClr val="accent2">
            <a:hueOff val="-5126094"/>
            <a:satOff val="14977"/>
            <a:lumOff val="-2824"/>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ctr" defTabSz="1377950">
            <a:lnSpc>
              <a:spcPct val="90000"/>
            </a:lnSpc>
            <a:spcBef>
              <a:spcPct val="0"/>
            </a:spcBef>
            <a:spcAft>
              <a:spcPct val="35000"/>
            </a:spcAft>
            <a:buNone/>
          </a:pPr>
          <a:r>
            <a:rPr lang="en-US" sz="3100" kern="1200" dirty="0"/>
            <a:t>Renal</a:t>
          </a:r>
        </a:p>
      </dsp:txBody>
      <dsp:txXfrm>
        <a:off x="0" y="2195063"/>
        <a:ext cx="2605022" cy="1563013"/>
      </dsp:txXfrm>
    </dsp:sp>
    <dsp:sp modelId="{0A980518-64F4-43CC-B5F6-9FB4FAFBDDAD}">
      <dsp:nvSpPr>
        <dsp:cNvPr id="0" name=""/>
        <dsp:cNvSpPr/>
      </dsp:nvSpPr>
      <dsp:spPr>
        <a:xfrm>
          <a:off x="2865524" y="2195063"/>
          <a:ext cx="2605022" cy="1563013"/>
        </a:xfrm>
        <a:prstGeom prst="rect">
          <a:avLst/>
        </a:prstGeom>
        <a:solidFill>
          <a:schemeClr val="accent2">
            <a:hueOff val="-6834792"/>
            <a:satOff val="19970"/>
            <a:lumOff val="-3765"/>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ctr" defTabSz="1377950">
            <a:lnSpc>
              <a:spcPct val="90000"/>
            </a:lnSpc>
            <a:spcBef>
              <a:spcPct val="0"/>
            </a:spcBef>
            <a:spcAft>
              <a:spcPct val="35000"/>
            </a:spcAft>
            <a:buNone/>
          </a:pPr>
          <a:r>
            <a:rPr lang="en-US" sz="3100" kern="1200" dirty="0"/>
            <a:t>Heart failure</a:t>
          </a:r>
        </a:p>
      </dsp:txBody>
      <dsp:txXfrm>
        <a:off x="2865524" y="2195063"/>
        <a:ext cx="2605022" cy="1563013"/>
      </dsp:txXfrm>
    </dsp:sp>
    <dsp:sp modelId="{9C517C85-2AF3-49AE-9D9C-FA1D1F32A48A}">
      <dsp:nvSpPr>
        <dsp:cNvPr id="0" name=""/>
        <dsp:cNvSpPr/>
      </dsp:nvSpPr>
      <dsp:spPr>
        <a:xfrm>
          <a:off x="5731048" y="2195063"/>
          <a:ext cx="2605022" cy="1563013"/>
        </a:xfrm>
        <a:prstGeom prst="rect">
          <a:avLst/>
        </a:prstGeom>
        <a:solidFill>
          <a:schemeClr val="accent2">
            <a:hueOff val="-8543491"/>
            <a:satOff val="24962"/>
            <a:lumOff val="-4706"/>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ctr" defTabSz="1377950">
            <a:lnSpc>
              <a:spcPct val="90000"/>
            </a:lnSpc>
            <a:spcBef>
              <a:spcPct val="0"/>
            </a:spcBef>
            <a:spcAft>
              <a:spcPct val="35000"/>
            </a:spcAft>
            <a:buNone/>
          </a:pPr>
          <a:r>
            <a:rPr lang="en-US" sz="3100" kern="1200" dirty="0"/>
            <a:t>Blood pressure lowering </a:t>
          </a:r>
        </a:p>
      </dsp:txBody>
      <dsp:txXfrm>
        <a:off x="5731048" y="2195063"/>
        <a:ext cx="2605022" cy="156301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4CC86CC-37D2-413A-978A-43FF7B81E24F}">
      <dsp:nvSpPr>
        <dsp:cNvPr id="0" name=""/>
        <dsp:cNvSpPr/>
      </dsp:nvSpPr>
      <dsp:spPr>
        <a:xfrm>
          <a:off x="0" y="819057"/>
          <a:ext cx="2494817" cy="1496890"/>
        </a:xfrm>
        <a:prstGeom prst="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ctr" defTabSz="1377950">
            <a:lnSpc>
              <a:spcPct val="90000"/>
            </a:lnSpc>
            <a:spcBef>
              <a:spcPct val="0"/>
            </a:spcBef>
            <a:spcAft>
              <a:spcPct val="35000"/>
            </a:spcAft>
            <a:buNone/>
          </a:pPr>
          <a:r>
            <a:rPr lang="en-US" sz="3100" kern="1200" dirty="0"/>
            <a:t>Genitourinary infections</a:t>
          </a:r>
        </a:p>
      </dsp:txBody>
      <dsp:txXfrm>
        <a:off x="0" y="819057"/>
        <a:ext cx="2494817" cy="1496890"/>
      </dsp:txXfrm>
    </dsp:sp>
    <dsp:sp modelId="{BE8198F7-13E9-4D8B-9AA4-217BDBF1EF9C}">
      <dsp:nvSpPr>
        <dsp:cNvPr id="0" name=""/>
        <dsp:cNvSpPr/>
      </dsp:nvSpPr>
      <dsp:spPr>
        <a:xfrm>
          <a:off x="2744299" y="819057"/>
          <a:ext cx="2494817" cy="1496890"/>
        </a:xfrm>
        <a:prstGeom prst="rect">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ctr" defTabSz="1377950">
            <a:lnSpc>
              <a:spcPct val="90000"/>
            </a:lnSpc>
            <a:spcBef>
              <a:spcPct val="0"/>
            </a:spcBef>
            <a:spcAft>
              <a:spcPct val="35000"/>
            </a:spcAft>
            <a:buNone/>
          </a:pPr>
          <a:r>
            <a:rPr lang="en-US" sz="3100" kern="1200" dirty="0"/>
            <a:t>Volume depletion</a:t>
          </a:r>
        </a:p>
      </dsp:txBody>
      <dsp:txXfrm>
        <a:off x="2744299" y="819057"/>
        <a:ext cx="2494817" cy="1496890"/>
      </dsp:txXfrm>
    </dsp:sp>
    <dsp:sp modelId="{7DF6BD01-C8D1-4B2C-A29B-A4DE1E4D6406}">
      <dsp:nvSpPr>
        <dsp:cNvPr id="0" name=""/>
        <dsp:cNvSpPr/>
      </dsp:nvSpPr>
      <dsp:spPr>
        <a:xfrm>
          <a:off x="5488598" y="819057"/>
          <a:ext cx="2494817" cy="1496890"/>
        </a:xfrm>
        <a:prstGeom prst="rect">
          <a:avLst/>
        </a:prstGeom>
        <a:solidFill>
          <a:schemeClr val="accent4">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ctr" defTabSz="1377950">
            <a:lnSpc>
              <a:spcPct val="90000"/>
            </a:lnSpc>
            <a:spcBef>
              <a:spcPct val="0"/>
            </a:spcBef>
            <a:spcAft>
              <a:spcPct val="35000"/>
            </a:spcAft>
            <a:buNone/>
          </a:pPr>
          <a:r>
            <a:rPr lang="en-US" sz="3100" kern="1200" dirty="0"/>
            <a:t>Increased urination</a:t>
          </a:r>
        </a:p>
      </dsp:txBody>
      <dsp:txXfrm>
        <a:off x="5488598" y="819057"/>
        <a:ext cx="2494817" cy="1496890"/>
      </dsp:txXfrm>
    </dsp:sp>
    <dsp:sp modelId="{739A9A59-9483-4CA9-92F9-13FA27BF7B40}">
      <dsp:nvSpPr>
        <dsp:cNvPr id="0" name=""/>
        <dsp:cNvSpPr/>
      </dsp:nvSpPr>
      <dsp:spPr>
        <a:xfrm>
          <a:off x="0" y="2565429"/>
          <a:ext cx="2494817" cy="1496890"/>
        </a:xfrm>
        <a:prstGeom prst="rect">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ctr" defTabSz="1377950">
            <a:lnSpc>
              <a:spcPct val="90000"/>
            </a:lnSpc>
            <a:spcBef>
              <a:spcPct val="0"/>
            </a:spcBef>
            <a:spcAft>
              <a:spcPct val="35000"/>
            </a:spcAft>
            <a:buNone/>
          </a:pPr>
          <a:r>
            <a:rPr lang="en-US" sz="3100" kern="1200" dirty="0"/>
            <a:t>Hypotension </a:t>
          </a:r>
        </a:p>
      </dsp:txBody>
      <dsp:txXfrm>
        <a:off x="0" y="2565429"/>
        <a:ext cx="2494817" cy="1496890"/>
      </dsp:txXfrm>
    </dsp:sp>
    <dsp:sp modelId="{66483604-3F2E-4533-95D3-93C6316DAA0B}">
      <dsp:nvSpPr>
        <dsp:cNvPr id="0" name=""/>
        <dsp:cNvSpPr/>
      </dsp:nvSpPr>
      <dsp:spPr>
        <a:xfrm>
          <a:off x="2744299" y="2565429"/>
          <a:ext cx="2494817" cy="1496890"/>
        </a:xfrm>
        <a:prstGeom prst="rect">
          <a:avLst/>
        </a:prstGeom>
        <a:solidFill>
          <a:schemeClr val="accent6">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ctr" defTabSz="1377950">
            <a:lnSpc>
              <a:spcPct val="90000"/>
            </a:lnSpc>
            <a:spcBef>
              <a:spcPct val="0"/>
            </a:spcBef>
            <a:spcAft>
              <a:spcPct val="35000"/>
            </a:spcAft>
            <a:buNone/>
          </a:pPr>
          <a:r>
            <a:rPr lang="en-US" sz="3100" kern="1200" dirty="0"/>
            <a:t>UTI</a:t>
          </a:r>
        </a:p>
      </dsp:txBody>
      <dsp:txXfrm>
        <a:off x="2744299" y="2565429"/>
        <a:ext cx="2494817" cy="1496890"/>
      </dsp:txXfrm>
    </dsp:sp>
    <dsp:sp modelId="{44163750-5E48-44CF-B8E5-28AC45778A50}">
      <dsp:nvSpPr>
        <dsp:cNvPr id="0" name=""/>
        <dsp:cNvSpPr/>
      </dsp:nvSpPr>
      <dsp:spPr>
        <a:xfrm>
          <a:off x="5488598" y="2565429"/>
          <a:ext cx="2494817" cy="1496890"/>
        </a:xfrm>
        <a:prstGeom prst="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ctr" defTabSz="1377950">
            <a:lnSpc>
              <a:spcPct val="90000"/>
            </a:lnSpc>
            <a:spcBef>
              <a:spcPct val="0"/>
            </a:spcBef>
            <a:spcAft>
              <a:spcPct val="35000"/>
            </a:spcAft>
            <a:buNone/>
          </a:pPr>
          <a:r>
            <a:rPr lang="en-US" sz="3100" kern="1200" dirty="0"/>
            <a:t>Diabetes ketoacidosis (DKA)</a:t>
          </a:r>
        </a:p>
      </dsp:txBody>
      <dsp:txXfrm>
        <a:off x="5488598" y="2565429"/>
        <a:ext cx="2494817" cy="149689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872154C-EA5B-4D81-878E-F905A5C23E2F}">
      <dsp:nvSpPr>
        <dsp:cNvPr id="0" name=""/>
        <dsp:cNvSpPr/>
      </dsp:nvSpPr>
      <dsp:spPr>
        <a:xfrm>
          <a:off x="2571" y="255189"/>
          <a:ext cx="2507456" cy="960208"/>
        </a:xfrm>
        <a:prstGeom prst="rect">
          <a:avLst/>
        </a:prstGeom>
        <a:solidFill>
          <a:schemeClr val="accent3">
            <a:hueOff val="0"/>
            <a:satOff val="0"/>
            <a:lumOff val="0"/>
            <a:alphaOff val="0"/>
          </a:schemeClr>
        </a:solidFill>
        <a:ln w="19050" cap="flat" cmpd="sng" algn="ctr">
          <a:solidFill>
            <a:schemeClr val="accent3">
              <a:hueOff val="0"/>
              <a:satOff val="0"/>
              <a:lumOff val="0"/>
              <a:alphaOff val="0"/>
            </a:schemeClr>
          </a:solidFill>
          <a:prstDash val="solid"/>
        </a:ln>
        <a:effectLst>
          <a:outerShdw blurRad="38100" dist="25400" dir="5400000" rotWithShape="0">
            <a:srgbClr val="000000">
              <a:alpha val="40000"/>
            </a:srgbClr>
          </a:outerShdw>
        </a:effectLst>
      </dsp:spPr>
      <dsp:style>
        <a:lnRef idx="2">
          <a:scrgbClr r="0" g="0" b="0"/>
        </a:lnRef>
        <a:fillRef idx="1">
          <a:scrgbClr r="0" g="0" b="0"/>
        </a:fillRef>
        <a:effectRef idx="1">
          <a:scrgbClr r="0" g="0" b="0"/>
        </a:effectRef>
        <a:fontRef idx="minor">
          <a:schemeClr val="lt1"/>
        </a:fontRef>
      </dsp:style>
      <dsp:txBody>
        <a:bodyPr spcFirstLastPara="0" vert="horz" wrap="square" lIns="142240" tIns="81280" rIns="142240" bIns="81280" numCol="1" spcCol="1270" anchor="ctr" anchorCtr="0">
          <a:noAutofit/>
        </a:bodyPr>
        <a:lstStyle/>
        <a:p>
          <a:pPr marL="0" lvl="0" indent="0" algn="ctr" defTabSz="889000">
            <a:lnSpc>
              <a:spcPct val="90000"/>
            </a:lnSpc>
            <a:spcBef>
              <a:spcPct val="0"/>
            </a:spcBef>
            <a:spcAft>
              <a:spcPct val="35000"/>
            </a:spcAft>
            <a:buNone/>
          </a:pPr>
          <a:r>
            <a:rPr lang="en-US" sz="2000" kern="1200" dirty="0">
              <a:solidFill>
                <a:srgbClr val="0070C0"/>
              </a:solidFill>
            </a:rPr>
            <a:t>A1c less than 7% (individualize)</a:t>
          </a:r>
        </a:p>
      </dsp:txBody>
      <dsp:txXfrm>
        <a:off x="2571" y="255189"/>
        <a:ext cx="2507456" cy="960208"/>
      </dsp:txXfrm>
    </dsp:sp>
    <dsp:sp modelId="{640B5F80-DEF7-4D18-BEBA-D4065BE70367}">
      <dsp:nvSpPr>
        <dsp:cNvPr id="0" name=""/>
        <dsp:cNvSpPr/>
      </dsp:nvSpPr>
      <dsp:spPr>
        <a:xfrm>
          <a:off x="2571" y="1215398"/>
          <a:ext cx="2507456" cy="3467171"/>
        </a:xfrm>
        <a:prstGeom prst="rect">
          <a:avLst/>
        </a:prstGeom>
        <a:solidFill>
          <a:schemeClr val="accent3">
            <a:alpha val="90000"/>
            <a:tint val="40000"/>
            <a:hueOff val="0"/>
            <a:satOff val="0"/>
            <a:lumOff val="0"/>
            <a:alphaOff val="0"/>
          </a:schemeClr>
        </a:solidFill>
        <a:ln w="19050" cap="flat" cmpd="sng" algn="ctr">
          <a:solidFill>
            <a:schemeClr val="accent3">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49352" tIns="149352" rIns="199136" bIns="224028" numCol="1" spcCol="1270" anchor="t" anchorCtr="0">
          <a:noAutofit/>
        </a:bodyPr>
        <a:lstStyle/>
        <a:p>
          <a:pPr marL="285750" lvl="1" indent="-285750" algn="l" defTabSz="1244600">
            <a:lnSpc>
              <a:spcPct val="90000"/>
            </a:lnSpc>
            <a:spcBef>
              <a:spcPct val="0"/>
            </a:spcBef>
            <a:spcAft>
              <a:spcPct val="15000"/>
            </a:spcAft>
            <a:buChar char="•"/>
          </a:pPr>
          <a:r>
            <a:rPr lang="en-US" sz="2800" kern="1200" dirty="0"/>
            <a:t>Pre-meal BG 80-130</a:t>
          </a:r>
        </a:p>
        <a:p>
          <a:pPr marL="285750" lvl="1" indent="-285750" algn="l" defTabSz="1244600">
            <a:lnSpc>
              <a:spcPct val="90000"/>
            </a:lnSpc>
            <a:spcBef>
              <a:spcPct val="0"/>
            </a:spcBef>
            <a:spcAft>
              <a:spcPct val="15000"/>
            </a:spcAft>
            <a:buChar char="•"/>
          </a:pPr>
          <a:r>
            <a:rPr lang="en-US" sz="2800" kern="1200" dirty="0"/>
            <a:t>Post meal BG &lt;180</a:t>
          </a:r>
        </a:p>
        <a:p>
          <a:pPr marL="285750" lvl="1" indent="-285750" algn="l" defTabSz="1244600">
            <a:lnSpc>
              <a:spcPct val="90000"/>
            </a:lnSpc>
            <a:spcBef>
              <a:spcPct val="0"/>
            </a:spcBef>
            <a:spcAft>
              <a:spcPct val="15000"/>
            </a:spcAft>
            <a:buChar char="•"/>
          </a:pPr>
          <a:r>
            <a:rPr lang="en-US" sz="2800" kern="1200" dirty="0"/>
            <a:t>Time in Range (70-180) 70% of time</a:t>
          </a:r>
        </a:p>
      </dsp:txBody>
      <dsp:txXfrm>
        <a:off x="2571" y="1215398"/>
        <a:ext cx="2507456" cy="3467171"/>
      </dsp:txXfrm>
    </dsp:sp>
    <dsp:sp modelId="{38A44A9E-E78B-49FD-9BD4-97C4FC159060}">
      <dsp:nvSpPr>
        <dsp:cNvPr id="0" name=""/>
        <dsp:cNvSpPr/>
      </dsp:nvSpPr>
      <dsp:spPr>
        <a:xfrm>
          <a:off x="2861071" y="255189"/>
          <a:ext cx="2507456" cy="960208"/>
        </a:xfrm>
        <a:prstGeom prst="rect">
          <a:avLst/>
        </a:prstGeom>
        <a:solidFill>
          <a:schemeClr val="accent3">
            <a:hueOff val="0"/>
            <a:satOff val="0"/>
            <a:lumOff val="0"/>
            <a:alphaOff val="0"/>
          </a:schemeClr>
        </a:solidFill>
        <a:ln w="19050" cap="flat" cmpd="sng" algn="ctr">
          <a:solidFill>
            <a:schemeClr val="accent3">
              <a:hueOff val="0"/>
              <a:satOff val="0"/>
              <a:lumOff val="0"/>
              <a:alphaOff val="0"/>
            </a:schemeClr>
          </a:solidFill>
          <a:prstDash val="solid"/>
        </a:ln>
        <a:effectLst>
          <a:outerShdw blurRad="38100" dist="25400" dir="5400000" rotWithShape="0">
            <a:srgbClr val="000000">
              <a:alpha val="40000"/>
            </a:srgbClr>
          </a:outerShdw>
        </a:effectLst>
      </dsp:spPr>
      <dsp:style>
        <a:lnRef idx="2">
          <a:scrgbClr r="0" g="0" b="0"/>
        </a:lnRef>
        <a:fillRef idx="1">
          <a:scrgbClr r="0" g="0" b="0"/>
        </a:fillRef>
        <a:effectRef idx="1">
          <a:scrgbClr r="0" g="0" b="0"/>
        </a:effectRef>
        <a:fontRef idx="minor">
          <a:schemeClr val="lt1"/>
        </a:fontRef>
      </dsp:style>
      <dsp:txBody>
        <a:bodyPr spcFirstLastPara="0" vert="horz" wrap="square" lIns="170688" tIns="97536" rIns="170688" bIns="97536" numCol="1" spcCol="1270" anchor="ctr" anchorCtr="0">
          <a:noAutofit/>
        </a:bodyPr>
        <a:lstStyle/>
        <a:p>
          <a:pPr marL="0" lvl="0" indent="0" algn="ctr" defTabSz="1066800">
            <a:lnSpc>
              <a:spcPct val="90000"/>
            </a:lnSpc>
            <a:spcBef>
              <a:spcPct val="0"/>
            </a:spcBef>
            <a:spcAft>
              <a:spcPct val="35000"/>
            </a:spcAft>
            <a:buNone/>
          </a:pPr>
          <a:r>
            <a:rPr lang="en-US" sz="2400" kern="1200" dirty="0">
              <a:solidFill>
                <a:srgbClr val="0070C0"/>
              </a:solidFill>
            </a:rPr>
            <a:t>Blood Pressure </a:t>
          </a:r>
        </a:p>
        <a:p>
          <a:pPr marL="0" lvl="0" indent="0" algn="ctr" defTabSz="1066800">
            <a:lnSpc>
              <a:spcPct val="90000"/>
            </a:lnSpc>
            <a:spcBef>
              <a:spcPct val="0"/>
            </a:spcBef>
            <a:spcAft>
              <a:spcPct val="35000"/>
            </a:spcAft>
            <a:buNone/>
          </a:pPr>
          <a:r>
            <a:rPr lang="en-US" sz="2400" kern="1200" dirty="0">
              <a:solidFill>
                <a:srgbClr val="0070C0"/>
              </a:solidFill>
            </a:rPr>
            <a:t>&lt;130/80</a:t>
          </a:r>
        </a:p>
      </dsp:txBody>
      <dsp:txXfrm>
        <a:off x="2861071" y="255189"/>
        <a:ext cx="2507456" cy="960208"/>
      </dsp:txXfrm>
    </dsp:sp>
    <dsp:sp modelId="{F1CF1BBD-31D1-4969-96C1-207E25C55671}">
      <dsp:nvSpPr>
        <dsp:cNvPr id="0" name=""/>
        <dsp:cNvSpPr/>
      </dsp:nvSpPr>
      <dsp:spPr>
        <a:xfrm>
          <a:off x="2861071" y="1215398"/>
          <a:ext cx="2507456" cy="3467171"/>
        </a:xfrm>
        <a:prstGeom prst="rect">
          <a:avLst/>
        </a:prstGeom>
        <a:blipFill rotWithShape="0">
          <a:blip xmlns:r="http://schemas.openxmlformats.org/officeDocument/2006/relationships" r:embed="rId1" cstate="print">
            <a:extLst>
              <a:ext uri="{28A0092B-C50C-407E-A947-70E740481C1C}">
                <a14:useLocalDpi xmlns:a14="http://schemas.microsoft.com/office/drawing/2010/main" val="0"/>
              </a:ext>
            </a:extLst>
          </a:blip>
          <a:srcRect/>
          <a:stretch>
            <a:fillRect l="-69000" r="-69000"/>
          </a:stretch>
        </a:blipFill>
        <a:ln w="19050" cap="flat" cmpd="sng" algn="ctr">
          <a:solidFill>
            <a:schemeClr val="accent3">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B8F0E08-6CE4-404D-AB9F-C96B6482D818}">
      <dsp:nvSpPr>
        <dsp:cNvPr id="0" name=""/>
        <dsp:cNvSpPr/>
      </dsp:nvSpPr>
      <dsp:spPr>
        <a:xfrm>
          <a:off x="5719571" y="299517"/>
          <a:ext cx="2507456" cy="960208"/>
        </a:xfrm>
        <a:prstGeom prst="rect">
          <a:avLst/>
        </a:prstGeom>
        <a:solidFill>
          <a:schemeClr val="accent3">
            <a:hueOff val="0"/>
            <a:satOff val="0"/>
            <a:lumOff val="0"/>
            <a:alphaOff val="0"/>
          </a:schemeClr>
        </a:solidFill>
        <a:ln w="19050" cap="flat" cmpd="sng" algn="ctr">
          <a:solidFill>
            <a:schemeClr val="accent3">
              <a:hueOff val="0"/>
              <a:satOff val="0"/>
              <a:lumOff val="0"/>
              <a:alphaOff val="0"/>
            </a:schemeClr>
          </a:solidFill>
          <a:prstDash val="solid"/>
        </a:ln>
        <a:effectLst>
          <a:outerShdw blurRad="38100" dist="25400" dir="5400000" rotWithShape="0">
            <a:srgbClr val="000000">
              <a:alpha val="40000"/>
            </a:srgbClr>
          </a:outerShdw>
        </a:effectLst>
      </dsp:spPr>
      <dsp:style>
        <a:lnRef idx="2">
          <a:scrgbClr r="0" g="0" b="0"/>
        </a:lnRef>
        <a:fillRef idx="1">
          <a:scrgbClr r="0" g="0" b="0"/>
        </a:fillRef>
        <a:effectRef idx="1">
          <a:scrgbClr r="0" g="0" b="0"/>
        </a:effectRef>
        <a:fontRef idx="minor">
          <a:schemeClr val="lt1"/>
        </a:fontRef>
      </dsp:style>
      <dsp:txBody>
        <a:bodyPr spcFirstLastPara="0" vert="horz" wrap="square" lIns="227584" tIns="130048" rIns="227584" bIns="130048" numCol="1" spcCol="1270" anchor="ctr" anchorCtr="0">
          <a:noAutofit/>
        </a:bodyPr>
        <a:lstStyle/>
        <a:p>
          <a:pPr marL="0" lvl="0" indent="0" algn="ctr" defTabSz="1422400">
            <a:lnSpc>
              <a:spcPct val="90000"/>
            </a:lnSpc>
            <a:spcBef>
              <a:spcPct val="0"/>
            </a:spcBef>
            <a:spcAft>
              <a:spcPct val="35000"/>
            </a:spcAft>
            <a:buNone/>
          </a:pPr>
          <a:r>
            <a:rPr lang="en-US" sz="3200" kern="1200" dirty="0">
              <a:solidFill>
                <a:srgbClr val="0070C0"/>
              </a:solidFill>
            </a:rPr>
            <a:t>Cholesterol </a:t>
          </a:r>
        </a:p>
      </dsp:txBody>
      <dsp:txXfrm>
        <a:off x="5719571" y="299517"/>
        <a:ext cx="2507456" cy="960208"/>
      </dsp:txXfrm>
    </dsp:sp>
    <dsp:sp modelId="{BF5A0C15-693D-4F97-A249-FA65EFF8FA38}">
      <dsp:nvSpPr>
        <dsp:cNvPr id="0" name=""/>
        <dsp:cNvSpPr/>
      </dsp:nvSpPr>
      <dsp:spPr>
        <a:xfrm>
          <a:off x="5719571" y="1348381"/>
          <a:ext cx="2507456" cy="3289860"/>
        </a:xfrm>
        <a:prstGeom prst="rect">
          <a:avLst/>
        </a:prstGeom>
        <a:solidFill>
          <a:schemeClr val="accent3">
            <a:alpha val="90000"/>
            <a:tint val="40000"/>
            <a:hueOff val="0"/>
            <a:satOff val="0"/>
            <a:lumOff val="0"/>
            <a:alphaOff val="0"/>
          </a:schemeClr>
        </a:solidFill>
        <a:ln w="19050" cap="flat" cmpd="sng" algn="ctr">
          <a:solidFill>
            <a:schemeClr val="accent3">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6680" tIns="106680" rIns="142240" bIns="160020" numCol="1" spcCol="1270" anchor="t" anchorCtr="0">
          <a:noAutofit/>
        </a:bodyPr>
        <a:lstStyle/>
        <a:p>
          <a:pPr marL="228600" lvl="1" indent="-228600" algn="l" defTabSz="889000">
            <a:lnSpc>
              <a:spcPct val="100000"/>
            </a:lnSpc>
            <a:spcBef>
              <a:spcPct val="0"/>
            </a:spcBef>
            <a:spcAft>
              <a:spcPct val="15000"/>
            </a:spcAft>
            <a:buChar char="•"/>
          </a:pPr>
          <a:r>
            <a:rPr lang="en-US" sz="2000" kern="1200" dirty="0">
              <a:latin typeface="Calibri" panose="020F0502020204030204" pitchFamily="34" charset="0"/>
              <a:ea typeface="Calibri" panose="020F0502020204030204" pitchFamily="34" charset="0"/>
              <a:cs typeface="Calibri" panose="020F0502020204030204" pitchFamily="34" charset="0"/>
            </a:rPr>
            <a:t>Statin therapy based on age &amp; risk status</a:t>
          </a:r>
        </a:p>
        <a:p>
          <a:pPr marL="228600" lvl="1" indent="-228600" algn="l" defTabSz="889000">
            <a:lnSpc>
              <a:spcPct val="100000"/>
            </a:lnSpc>
            <a:spcBef>
              <a:spcPct val="0"/>
            </a:spcBef>
            <a:spcAft>
              <a:spcPct val="15000"/>
            </a:spcAft>
            <a:buChar char="•"/>
          </a:pPr>
          <a:r>
            <a:rPr lang="en-US" sz="2000" kern="1200" dirty="0">
              <a:latin typeface="Calibri" panose="020F0502020204030204" pitchFamily="34" charset="0"/>
              <a:ea typeface="Calibri" panose="020F0502020204030204" pitchFamily="34" charset="0"/>
              <a:cs typeface="Calibri" panose="020F0502020204030204" pitchFamily="34" charset="0"/>
            </a:rPr>
            <a:t>If 40+ with ASCVD Risk, decrease LDL by 50%, LDL &lt;70</a:t>
          </a:r>
        </a:p>
        <a:p>
          <a:pPr marL="228600" lvl="1" indent="-228600" algn="l" defTabSz="889000">
            <a:lnSpc>
              <a:spcPct val="100000"/>
            </a:lnSpc>
            <a:spcBef>
              <a:spcPct val="0"/>
            </a:spcBef>
            <a:spcAft>
              <a:spcPct val="15000"/>
            </a:spcAft>
            <a:buChar char="•"/>
          </a:pPr>
          <a:r>
            <a:rPr lang="en-US" sz="2000" kern="1200" dirty="0">
              <a:latin typeface="Calibri" panose="020F0502020204030204" pitchFamily="34" charset="0"/>
              <a:ea typeface="Calibri" panose="020F0502020204030204" pitchFamily="34" charset="0"/>
              <a:cs typeface="Calibri" panose="020F0502020204030204" pitchFamily="34" charset="0"/>
            </a:rPr>
            <a:t>If 40+ with ASCVD, decrease LDL by 50%, LDL &lt;55</a:t>
          </a:r>
        </a:p>
      </dsp:txBody>
      <dsp:txXfrm>
        <a:off x="5719571" y="1348381"/>
        <a:ext cx="2507456" cy="328986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7240A0B-FECB-4C38-AC6D-94F8E7D7FDF3}">
      <dsp:nvSpPr>
        <dsp:cNvPr id="0" name=""/>
        <dsp:cNvSpPr/>
      </dsp:nvSpPr>
      <dsp:spPr>
        <a:xfrm>
          <a:off x="0" y="602"/>
          <a:ext cx="6019800" cy="1410444"/>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3B860D3-CEF7-411C-AAC7-678AF836F3F3}">
      <dsp:nvSpPr>
        <dsp:cNvPr id="0" name=""/>
        <dsp:cNvSpPr/>
      </dsp:nvSpPr>
      <dsp:spPr>
        <a:xfrm>
          <a:off x="426659" y="317952"/>
          <a:ext cx="775744" cy="775744"/>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1D0575E-3932-414E-9894-EACA938D948F}">
      <dsp:nvSpPr>
        <dsp:cNvPr id="0" name=""/>
        <dsp:cNvSpPr/>
      </dsp:nvSpPr>
      <dsp:spPr>
        <a:xfrm>
          <a:off x="1629062" y="602"/>
          <a:ext cx="4390737" cy="14104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9272" tIns="149272" rIns="149272" bIns="149272" numCol="1" spcCol="1270" anchor="ctr" anchorCtr="0">
          <a:noAutofit/>
        </a:bodyPr>
        <a:lstStyle/>
        <a:p>
          <a:pPr marL="0" lvl="0" indent="0" algn="l" defTabSz="844550">
            <a:lnSpc>
              <a:spcPct val="100000"/>
            </a:lnSpc>
            <a:spcBef>
              <a:spcPct val="0"/>
            </a:spcBef>
            <a:spcAft>
              <a:spcPct val="35000"/>
            </a:spcAft>
            <a:buNone/>
          </a:pPr>
          <a:r>
            <a:rPr lang="en-US" sz="1900" kern="1200"/>
            <a:t>S</a:t>
          </a:r>
          <a:r>
            <a:rPr lang="en-US" sz="1900" b="0" i="0" kern="1200"/>
            <a:t>evere hypoglycemia a potent marker of high absolute risk of cardiovascular events and mortality.</a:t>
          </a:r>
          <a:endParaRPr lang="en-US" sz="1900" kern="1200"/>
        </a:p>
      </dsp:txBody>
      <dsp:txXfrm>
        <a:off x="1629062" y="602"/>
        <a:ext cx="4390737" cy="1410444"/>
      </dsp:txXfrm>
    </dsp:sp>
    <dsp:sp modelId="{AC0B1A90-9A42-45FC-A52E-101B623E9EB0}">
      <dsp:nvSpPr>
        <dsp:cNvPr id="0" name=""/>
        <dsp:cNvSpPr/>
      </dsp:nvSpPr>
      <dsp:spPr>
        <a:xfrm>
          <a:off x="0" y="1763657"/>
          <a:ext cx="6019800" cy="1410444"/>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9AF52DE-E8F1-4706-9BF6-090298A61A0F}">
      <dsp:nvSpPr>
        <dsp:cNvPr id="0" name=""/>
        <dsp:cNvSpPr/>
      </dsp:nvSpPr>
      <dsp:spPr>
        <a:xfrm>
          <a:off x="426659" y="2081007"/>
          <a:ext cx="775744" cy="775744"/>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B845BA1-393F-4E7E-91C8-516CC9B73DBB}">
      <dsp:nvSpPr>
        <dsp:cNvPr id="0" name=""/>
        <dsp:cNvSpPr/>
      </dsp:nvSpPr>
      <dsp:spPr>
        <a:xfrm>
          <a:off x="1629062" y="1763657"/>
          <a:ext cx="4390737" cy="14104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9272" tIns="149272" rIns="149272" bIns="149272" numCol="1" spcCol="1270" anchor="ctr" anchorCtr="0">
          <a:noAutofit/>
        </a:bodyPr>
        <a:lstStyle/>
        <a:p>
          <a:pPr marL="0" lvl="0" indent="0" algn="l" defTabSz="844550">
            <a:lnSpc>
              <a:spcPct val="100000"/>
            </a:lnSpc>
            <a:spcBef>
              <a:spcPct val="0"/>
            </a:spcBef>
            <a:spcAft>
              <a:spcPct val="35000"/>
            </a:spcAft>
            <a:buNone/>
          </a:pPr>
          <a:r>
            <a:rPr lang="en-US" sz="1900" b="0" i="0" kern="1200" dirty="0"/>
            <a:t>HCP need to be vigilant in preventing hypoglycemia.</a:t>
          </a:r>
          <a:endParaRPr lang="en-US" sz="1900" kern="1200" dirty="0"/>
        </a:p>
      </dsp:txBody>
      <dsp:txXfrm>
        <a:off x="1629062" y="1763657"/>
        <a:ext cx="4390737" cy="1410444"/>
      </dsp:txXfrm>
    </dsp:sp>
    <dsp:sp modelId="{B1C7C055-A4FF-476B-A64C-755F923DF594}">
      <dsp:nvSpPr>
        <dsp:cNvPr id="0" name=""/>
        <dsp:cNvSpPr/>
      </dsp:nvSpPr>
      <dsp:spPr>
        <a:xfrm>
          <a:off x="0" y="3526713"/>
          <a:ext cx="6019800" cy="1410444"/>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E5C3781-29D9-4D5A-9A72-09B5F0E27366}">
      <dsp:nvSpPr>
        <dsp:cNvPr id="0" name=""/>
        <dsp:cNvSpPr/>
      </dsp:nvSpPr>
      <dsp:spPr>
        <a:xfrm>
          <a:off x="426659" y="3844063"/>
          <a:ext cx="775744" cy="775744"/>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B8D9161-5300-47CF-B1CD-85CE286CFD1D}">
      <dsp:nvSpPr>
        <dsp:cNvPr id="0" name=""/>
        <dsp:cNvSpPr/>
      </dsp:nvSpPr>
      <dsp:spPr>
        <a:xfrm>
          <a:off x="1629062" y="3526713"/>
          <a:ext cx="4390737" cy="14104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9272" tIns="149272" rIns="149272" bIns="149272" numCol="1" spcCol="1270" anchor="ctr" anchorCtr="0">
          <a:noAutofit/>
        </a:bodyPr>
        <a:lstStyle/>
        <a:p>
          <a:pPr marL="0" lvl="0" indent="0" algn="l" defTabSz="844550">
            <a:lnSpc>
              <a:spcPct val="100000"/>
            </a:lnSpc>
            <a:spcBef>
              <a:spcPct val="0"/>
            </a:spcBef>
            <a:spcAft>
              <a:spcPct val="35000"/>
            </a:spcAft>
            <a:buNone/>
          </a:pPr>
          <a:r>
            <a:rPr lang="en-US" sz="1900" b="0" i="0" kern="1200"/>
            <a:t>Avoid aggressively attempting to achieve near-normal A1C levels if such goals cannot be safely and reasonably achieved.</a:t>
          </a:r>
          <a:endParaRPr lang="en-US" sz="1900" kern="1200"/>
        </a:p>
      </dsp:txBody>
      <dsp:txXfrm>
        <a:off x="1629062" y="3526713"/>
        <a:ext cx="4390737" cy="1410444"/>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E199D17-4EB5-4924-A986-ADBBA43FE192}">
      <dsp:nvSpPr>
        <dsp:cNvPr id="0" name=""/>
        <dsp:cNvSpPr/>
      </dsp:nvSpPr>
      <dsp:spPr>
        <a:xfrm>
          <a:off x="0" y="0"/>
          <a:ext cx="8229600" cy="0"/>
        </a:xfrm>
        <a:prstGeom prst="lin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12AE73C-6F71-4305-AADB-B7E2B75E47F0}">
      <dsp:nvSpPr>
        <dsp:cNvPr id="0" name=""/>
        <dsp:cNvSpPr/>
      </dsp:nvSpPr>
      <dsp:spPr>
        <a:xfrm>
          <a:off x="0" y="0"/>
          <a:ext cx="8229600" cy="12344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60" tIns="99060" rIns="99060" bIns="99060" numCol="1" spcCol="1270" anchor="t" anchorCtr="0">
          <a:noAutofit/>
        </a:bodyPr>
        <a:lstStyle/>
        <a:p>
          <a:pPr marL="0" lvl="0" indent="0" algn="l" defTabSz="1155700">
            <a:lnSpc>
              <a:spcPct val="90000"/>
            </a:lnSpc>
            <a:spcBef>
              <a:spcPct val="0"/>
            </a:spcBef>
            <a:spcAft>
              <a:spcPct val="35000"/>
            </a:spcAft>
            <a:buNone/>
          </a:pPr>
          <a:r>
            <a:rPr lang="en-US" sz="2600" b="0" i="0" kern="1200"/>
            <a:t>Food insecurity, housing instability, underinsured, under-resourced living areas is associated with increased risk of hypoglycemia-related emergency department visits</a:t>
          </a:r>
          <a:endParaRPr lang="en-US" sz="2600" kern="1200"/>
        </a:p>
      </dsp:txBody>
      <dsp:txXfrm>
        <a:off x="0" y="0"/>
        <a:ext cx="8229600" cy="1234440"/>
      </dsp:txXfrm>
    </dsp:sp>
    <dsp:sp modelId="{BCD409EB-1EDC-4A49-B3BF-7747A19F910D}">
      <dsp:nvSpPr>
        <dsp:cNvPr id="0" name=""/>
        <dsp:cNvSpPr/>
      </dsp:nvSpPr>
      <dsp:spPr>
        <a:xfrm>
          <a:off x="0" y="1234440"/>
          <a:ext cx="8229600" cy="0"/>
        </a:xfrm>
        <a:prstGeom prst="lin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D09718B-F78E-4962-B283-D1C25C95208E}">
      <dsp:nvSpPr>
        <dsp:cNvPr id="0" name=""/>
        <dsp:cNvSpPr/>
      </dsp:nvSpPr>
      <dsp:spPr>
        <a:xfrm>
          <a:off x="0" y="1234440"/>
          <a:ext cx="8229600" cy="12344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60" tIns="99060" rIns="99060" bIns="99060" numCol="1" spcCol="1270" anchor="t" anchorCtr="0">
          <a:noAutofit/>
        </a:bodyPr>
        <a:lstStyle/>
        <a:p>
          <a:pPr marL="0" lvl="0" indent="0" algn="l" defTabSz="1155700">
            <a:lnSpc>
              <a:spcPct val="90000"/>
            </a:lnSpc>
            <a:spcBef>
              <a:spcPct val="0"/>
            </a:spcBef>
            <a:spcAft>
              <a:spcPct val="35000"/>
            </a:spcAft>
            <a:buNone/>
          </a:pPr>
          <a:r>
            <a:rPr lang="en-US" sz="2600" kern="1200" dirty="0"/>
            <a:t>Identify if fasting part of religious observances</a:t>
          </a:r>
        </a:p>
      </dsp:txBody>
      <dsp:txXfrm>
        <a:off x="0" y="1234440"/>
        <a:ext cx="8229600" cy="1234440"/>
      </dsp:txXfrm>
    </dsp:sp>
    <dsp:sp modelId="{87B13E99-2151-4504-BE49-CF33F95C8AAB}">
      <dsp:nvSpPr>
        <dsp:cNvPr id="0" name=""/>
        <dsp:cNvSpPr/>
      </dsp:nvSpPr>
      <dsp:spPr>
        <a:xfrm>
          <a:off x="0" y="2468880"/>
          <a:ext cx="8229600" cy="0"/>
        </a:xfrm>
        <a:prstGeom prst="lin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17804F3-34D0-4E20-B641-BCED269559EB}">
      <dsp:nvSpPr>
        <dsp:cNvPr id="0" name=""/>
        <dsp:cNvSpPr/>
      </dsp:nvSpPr>
      <dsp:spPr>
        <a:xfrm>
          <a:off x="0" y="2468880"/>
          <a:ext cx="8229600" cy="12344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60" tIns="99060" rIns="99060" bIns="99060" numCol="1" spcCol="1270" anchor="t" anchorCtr="0">
          <a:noAutofit/>
        </a:bodyPr>
        <a:lstStyle/>
        <a:p>
          <a:pPr marL="0" lvl="0" indent="0" algn="l" defTabSz="1155700">
            <a:lnSpc>
              <a:spcPct val="90000"/>
            </a:lnSpc>
            <a:spcBef>
              <a:spcPct val="0"/>
            </a:spcBef>
            <a:spcAft>
              <a:spcPct val="35000"/>
            </a:spcAft>
            <a:buNone/>
          </a:pPr>
          <a:r>
            <a:rPr lang="en-US" sz="2600" kern="1200"/>
            <a:t>Young children and older adults at highest risk</a:t>
          </a:r>
        </a:p>
      </dsp:txBody>
      <dsp:txXfrm>
        <a:off x="0" y="2468880"/>
        <a:ext cx="8229600" cy="1234440"/>
      </dsp:txXfrm>
    </dsp:sp>
    <dsp:sp modelId="{DFC969EF-87D5-4687-80AF-42CD0C25510E}">
      <dsp:nvSpPr>
        <dsp:cNvPr id="0" name=""/>
        <dsp:cNvSpPr/>
      </dsp:nvSpPr>
      <dsp:spPr>
        <a:xfrm>
          <a:off x="0" y="3703320"/>
          <a:ext cx="8229600" cy="0"/>
        </a:xfrm>
        <a:prstGeom prst="lin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668B740-782A-4E2B-949A-2A5F7EB620CD}">
      <dsp:nvSpPr>
        <dsp:cNvPr id="0" name=""/>
        <dsp:cNvSpPr/>
      </dsp:nvSpPr>
      <dsp:spPr>
        <a:xfrm>
          <a:off x="0" y="3703320"/>
          <a:ext cx="8229600" cy="12344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60" tIns="99060" rIns="99060" bIns="99060" numCol="1" spcCol="1270" anchor="t" anchorCtr="0">
          <a:noAutofit/>
        </a:bodyPr>
        <a:lstStyle/>
        <a:p>
          <a:pPr marL="0" lvl="0" indent="0" algn="l" defTabSz="1155700">
            <a:lnSpc>
              <a:spcPct val="90000"/>
            </a:lnSpc>
            <a:spcBef>
              <a:spcPct val="0"/>
            </a:spcBef>
            <a:spcAft>
              <a:spcPct val="35000"/>
            </a:spcAft>
            <a:buNone/>
          </a:pPr>
          <a:r>
            <a:rPr lang="en-US" sz="2600" b="0" i="0" kern="1200"/>
            <a:t>Insulin pumps with automated low-glucose suspend and automated insulin delivery systems have been shown to be effective in reducing hypoglycemia in type 1 diabetes</a:t>
          </a:r>
          <a:endParaRPr lang="en-US" sz="2600" kern="1200"/>
        </a:p>
      </dsp:txBody>
      <dsp:txXfrm>
        <a:off x="0" y="3703320"/>
        <a:ext cx="8229600" cy="1234440"/>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872154C-EA5B-4D81-878E-F905A5C23E2F}">
      <dsp:nvSpPr>
        <dsp:cNvPr id="0" name=""/>
        <dsp:cNvSpPr/>
      </dsp:nvSpPr>
      <dsp:spPr>
        <a:xfrm>
          <a:off x="2571" y="320256"/>
          <a:ext cx="2507456" cy="960208"/>
        </a:xfrm>
        <a:prstGeom prst="rect">
          <a:avLst/>
        </a:prstGeom>
        <a:solidFill>
          <a:schemeClr val="accent3">
            <a:hueOff val="0"/>
            <a:satOff val="0"/>
            <a:lumOff val="0"/>
            <a:alphaOff val="0"/>
          </a:schemeClr>
        </a:solidFill>
        <a:ln w="19050" cap="flat" cmpd="sng" algn="ctr">
          <a:solidFill>
            <a:schemeClr val="accent3">
              <a:hueOff val="0"/>
              <a:satOff val="0"/>
              <a:lumOff val="0"/>
              <a:alphaOff val="0"/>
            </a:schemeClr>
          </a:solidFill>
          <a:prstDash val="solid"/>
        </a:ln>
        <a:effectLst>
          <a:outerShdw blurRad="38100" dist="25400" dir="5400000" rotWithShape="0">
            <a:srgbClr val="000000">
              <a:alpha val="40000"/>
            </a:srgbClr>
          </a:outerShdw>
        </a:effectLst>
      </dsp:spPr>
      <dsp:style>
        <a:lnRef idx="2">
          <a:scrgbClr r="0" g="0" b="0"/>
        </a:lnRef>
        <a:fillRef idx="1">
          <a:scrgbClr r="0" g="0" b="0"/>
        </a:fillRef>
        <a:effectRef idx="1">
          <a:scrgbClr r="0" g="0" b="0"/>
        </a:effectRef>
        <a:fontRef idx="minor">
          <a:schemeClr val="lt1"/>
        </a:fontRef>
      </dsp:style>
      <dsp:txBody>
        <a:bodyPr spcFirstLastPara="0" vert="horz" wrap="square" lIns="142240" tIns="81280" rIns="142240" bIns="81280" numCol="1" spcCol="1270" anchor="ctr" anchorCtr="0">
          <a:noAutofit/>
        </a:bodyPr>
        <a:lstStyle/>
        <a:p>
          <a:pPr marL="0" lvl="0" indent="0" algn="ctr" defTabSz="889000">
            <a:lnSpc>
              <a:spcPct val="90000"/>
            </a:lnSpc>
            <a:spcBef>
              <a:spcPct val="0"/>
            </a:spcBef>
            <a:spcAft>
              <a:spcPct val="35000"/>
            </a:spcAft>
            <a:buNone/>
          </a:pPr>
          <a:r>
            <a:rPr lang="en-US" sz="2000" kern="1200" dirty="0">
              <a:solidFill>
                <a:srgbClr val="0070C0"/>
              </a:solidFill>
            </a:rPr>
            <a:t>A1c less than 7% (individualize)</a:t>
          </a:r>
        </a:p>
      </dsp:txBody>
      <dsp:txXfrm>
        <a:off x="2571" y="320256"/>
        <a:ext cx="2507456" cy="960208"/>
      </dsp:txXfrm>
    </dsp:sp>
    <dsp:sp modelId="{640B5F80-DEF7-4D18-BEBA-D4065BE70367}">
      <dsp:nvSpPr>
        <dsp:cNvPr id="0" name=""/>
        <dsp:cNvSpPr/>
      </dsp:nvSpPr>
      <dsp:spPr>
        <a:xfrm>
          <a:off x="2571" y="1280465"/>
          <a:ext cx="2507456" cy="3337037"/>
        </a:xfrm>
        <a:prstGeom prst="rect">
          <a:avLst/>
        </a:prstGeom>
        <a:solidFill>
          <a:schemeClr val="accent3">
            <a:alpha val="90000"/>
            <a:tint val="40000"/>
            <a:hueOff val="0"/>
            <a:satOff val="0"/>
            <a:lumOff val="0"/>
            <a:alphaOff val="0"/>
          </a:schemeClr>
        </a:solidFill>
        <a:ln w="19050" cap="flat" cmpd="sng" algn="ctr">
          <a:solidFill>
            <a:schemeClr val="accent3">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8016" tIns="128016" rIns="170688" bIns="192024" numCol="1" spcCol="1270" anchor="t" anchorCtr="0">
          <a:noAutofit/>
        </a:bodyPr>
        <a:lstStyle/>
        <a:p>
          <a:pPr marL="228600" lvl="1" indent="-228600" algn="l" defTabSz="1066800">
            <a:lnSpc>
              <a:spcPct val="100000"/>
            </a:lnSpc>
            <a:spcBef>
              <a:spcPct val="0"/>
            </a:spcBef>
            <a:spcAft>
              <a:spcPct val="15000"/>
            </a:spcAft>
            <a:buChar char="•"/>
          </a:pPr>
          <a:r>
            <a:rPr lang="en-US" sz="2400" kern="1200" dirty="0"/>
            <a:t>Pre-meal BG 80-130</a:t>
          </a:r>
        </a:p>
        <a:p>
          <a:pPr marL="228600" lvl="1" indent="-228600" algn="l" defTabSz="1066800">
            <a:lnSpc>
              <a:spcPct val="100000"/>
            </a:lnSpc>
            <a:spcBef>
              <a:spcPct val="0"/>
            </a:spcBef>
            <a:spcAft>
              <a:spcPct val="15000"/>
            </a:spcAft>
            <a:buChar char="•"/>
          </a:pPr>
          <a:r>
            <a:rPr lang="en-US" sz="2400" kern="1200" dirty="0"/>
            <a:t>Post meal BG &lt;180</a:t>
          </a:r>
        </a:p>
        <a:p>
          <a:pPr marL="228600" lvl="1" indent="-228600" algn="l" defTabSz="1066800">
            <a:lnSpc>
              <a:spcPct val="100000"/>
            </a:lnSpc>
            <a:spcBef>
              <a:spcPct val="0"/>
            </a:spcBef>
            <a:spcAft>
              <a:spcPct val="15000"/>
            </a:spcAft>
            <a:buChar char="•"/>
          </a:pPr>
          <a:r>
            <a:rPr lang="en-US" sz="2400" kern="1200" dirty="0"/>
            <a:t>Time in Range (70-180) 70% of time</a:t>
          </a:r>
        </a:p>
      </dsp:txBody>
      <dsp:txXfrm>
        <a:off x="2571" y="1280465"/>
        <a:ext cx="2507456" cy="3337037"/>
      </dsp:txXfrm>
    </dsp:sp>
    <dsp:sp modelId="{38A44A9E-E78B-49FD-9BD4-97C4FC159060}">
      <dsp:nvSpPr>
        <dsp:cNvPr id="0" name=""/>
        <dsp:cNvSpPr/>
      </dsp:nvSpPr>
      <dsp:spPr>
        <a:xfrm>
          <a:off x="2861071" y="320256"/>
          <a:ext cx="2507456" cy="960208"/>
        </a:xfrm>
        <a:prstGeom prst="rect">
          <a:avLst/>
        </a:prstGeom>
        <a:solidFill>
          <a:schemeClr val="accent3">
            <a:hueOff val="0"/>
            <a:satOff val="0"/>
            <a:lumOff val="0"/>
            <a:alphaOff val="0"/>
          </a:schemeClr>
        </a:solidFill>
        <a:ln w="19050" cap="flat" cmpd="sng" algn="ctr">
          <a:solidFill>
            <a:schemeClr val="accent3">
              <a:hueOff val="0"/>
              <a:satOff val="0"/>
              <a:lumOff val="0"/>
              <a:alphaOff val="0"/>
            </a:schemeClr>
          </a:solidFill>
          <a:prstDash val="solid"/>
        </a:ln>
        <a:effectLst>
          <a:outerShdw blurRad="38100" dist="25400" dir="5400000" rotWithShape="0">
            <a:srgbClr val="000000">
              <a:alpha val="40000"/>
            </a:srgbClr>
          </a:outerShdw>
        </a:effectLst>
      </dsp:spPr>
      <dsp:style>
        <a:lnRef idx="2">
          <a:scrgbClr r="0" g="0" b="0"/>
        </a:lnRef>
        <a:fillRef idx="1">
          <a:scrgbClr r="0" g="0" b="0"/>
        </a:fillRef>
        <a:effectRef idx="1">
          <a:scrgbClr r="0" g="0" b="0"/>
        </a:effectRef>
        <a:fontRef idx="minor">
          <a:schemeClr val="lt1"/>
        </a:fontRef>
      </dsp:style>
      <dsp:txBody>
        <a:bodyPr spcFirstLastPara="0" vert="horz" wrap="square" lIns="170688" tIns="97536" rIns="170688" bIns="97536" numCol="1" spcCol="1270" anchor="ctr" anchorCtr="0">
          <a:noAutofit/>
        </a:bodyPr>
        <a:lstStyle/>
        <a:p>
          <a:pPr marL="0" lvl="0" indent="0" algn="ctr" defTabSz="1066800">
            <a:lnSpc>
              <a:spcPct val="90000"/>
            </a:lnSpc>
            <a:spcBef>
              <a:spcPct val="0"/>
            </a:spcBef>
            <a:spcAft>
              <a:spcPct val="35000"/>
            </a:spcAft>
            <a:buNone/>
          </a:pPr>
          <a:r>
            <a:rPr lang="en-US" sz="2400" kern="1200" dirty="0">
              <a:solidFill>
                <a:srgbClr val="0070C0"/>
              </a:solidFill>
            </a:rPr>
            <a:t>Blood Pressure </a:t>
          </a:r>
        </a:p>
        <a:p>
          <a:pPr marL="0" lvl="0" indent="0" algn="ctr" defTabSz="1066800">
            <a:lnSpc>
              <a:spcPct val="90000"/>
            </a:lnSpc>
            <a:spcBef>
              <a:spcPct val="0"/>
            </a:spcBef>
            <a:spcAft>
              <a:spcPct val="35000"/>
            </a:spcAft>
            <a:buNone/>
          </a:pPr>
          <a:r>
            <a:rPr lang="en-US" sz="2400" kern="1200" dirty="0">
              <a:solidFill>
                <a:srgbClr val="0070C0"/>
              </a:solidFill>
            </a:rPr>
            <a:t>&lt;130/80</a:t>
          </a:r>
        </a:p>
      </dsp:txBody>
      <dsp:txXfrm>
        <a:off x="2861071" y="320256"/>
        <a:ext cx="2507456" cy="960208"/>
      </dsp:txXfrm>
    </dsp:sp>
    <dsp:sp modelId="{F1CF1BBD-31D1-4969-96C1-207E25C55671}">
      <dsp:nvSpPr>
        <dsp:cNvPr id="0" name=""/>
        <dsp:cNvSpPr/>
      </dsp:nvSpPr>
      <dsp:spPr>
        <a:xfrm>
          <a:off x="2861071" y="1280465"/>
          <a:ext cx="2507456" cy="3337037"/>
        </a:xfrm>
        <a:prstGeom prst="rect">
          <a:avLst/>
        </a:prstGeom>
        <a:blipFill rotWithShape="0">
          <a:blip xmlns:r="http://schemas.openxmlformats.org/officeDocument/2006/relationships" r:embed="rId1" cstate="print">
            <a:extLst>
              <a:ext uri="{28A0092B-C50C-407E-A947-70E740481C1C}">
                <a14:useLocalDpi xmlns:a14="http://schemas.microsoft.com/office/drawing/2010/main" val="0"/>
              </a:ext>
            </a:extLst>
          </a:blip>
          <a:srcRect/>
          <a:stretch>
            <a:fillRect l="-69000" r="-69000"/>
          </a:stretch>
        </a:blipFill>
        <a:ln w="19050" cap="flat" cmpd="sng" algn="ctr">
          <a:solidFill>
            <a:schemeClr val="accent3">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B8F0E08-6CE4-404D-AB9F-C96B6482D818}">
      <dsp:nvSpPr>
        <dsp:cNvPr id="0" name=""/>
        <dsp:cNvSpPr/>
      </dsp:nvSpPr>
      <dsp:spPr>
        <a:xfrm>
          <a:off x="5719571" y="362920"/>
          <a:ext cx="2507456" cy="960208"/>
        </a:xfrm>
        <a:prstGeom prst="rect">
          <a:avLst/>
        </a:prstGeom>
        <a:solidFill>
          <a:schemeClr val="accent3">
            <a:hueOff val="0"/>
            <a:satOff val="0"/>
            <a:lumOff val="0"/>
            <a:alphaOff val="0"/>
          </a:schemeClr>
        </a:solidFill>
        <a:ln w="19050" cap="flat" cmpd="sng" algn="ctr">
          <a:solidFill>
            <a:schemeClr val="accent3">
              <a:hueOff val="0"/>
              <a:satOff val="0"/>
              <a:lumOff val="0"/>
              <a:alphaOff val="0"/>
            </a:schemeClr>
          </a:solidFill>
          <a:prstDash val="solid"/>
        </a:ln>
        <a:effectLst>
          <a:outerShdw blurRad="38100" dist="25400" dir="5400000" rotWithShape="0">
            <a:srgbClr val="000000">
              <a:alpha val="40000"/>
            </a:srgbClr>
          </a:outerShdw>
        </a:effectLst>
      </dsp:spPr>
      <dsp:style>
        <a:lnRef idx="2">
          <a:scrgbClr r="0" g="0" b="0"/>
        </a:lnRef>
        <a:fillRef idx="1">
          <a:scrgbClr r="0" g="0" b="0"/>
        </a:fillRef>
        <a:effectRef idx="1">
          <a:scrgbClr r="0" g="0" b="0"/>
        </a:effectRef>
        <a:fontRef idx="minor">
          <a:schemeClr val="lt1"/>
        </a:fontRef>
      </dsp:style>
      <dsp:txBody>
        <a:bodyPr spcFirstLastPara="0" vert="horz" wrap="square" lIns="227584" tIns="130048" rIns="227584" bIns="130048" numCol="1" spcCol="1270" anchor="ctr" anchorCtr="0">
          <a:noAutofit/>
        </a:bodyPr>
        <a:lstStyle/>
        <a:p>
          <a:pPr marL="0" lvl="0" indent="0" algn="ctr" defTabSz="1422400">
            <a:lnSpc>
              <a:spcPct val="90000"/>
            </a:lnSpc>
            <a:spcBef>
              <a:spcPct val="0"/>
            </a:spcBef>
            <a:spcAft>
              <a:spcPct val="35000"/>
            </a:spcAft>
            <a:buNone/>
          </a:pPr>
          <a:r>
            <a:rPr lang="en-US" sz="3200" kern="1200" dirty="0">
              <a:solidFill>
                <a:srgbClr val="0070C0"/>
              </a:solidFill>
            </a:rPr>
            <a:t>Cholesterol </a:t>
          </a:r>
        </a:p>
      </dsp:txBody>
      <dsp:txXfrm>
        <a:off x="5719571" y="362920"/>
        <a:ext cx="2507456" cy="960208"/>
      </dsp:txXfrm>
    </dsp:sp>
    <dsp:sp modelId="{BF5A0C15-693D-4F97-A249-FA65EFF8FA38}">
      <dsp:nvSpPr>
        <dsp:cNvPr id="0" name=""/>
        <dsp:cNvSpPr/>
      </dsp:nvSpPr>
      <dsp:spPr>
        <a:xfrm>
          <a:off x="5719571" y="1408457"/>
          <a:ext cx="2507456" cy="3166381"/>
        </a:xfrm>
        <a:prstGeom prst="rect">
          <a:avLst/>
        </a:prstGeom>
        <a:solidFill>
          <a:schemeClr val="accent3">
            <a:alpha val="90000"/>
            <a:tint val="40000"/>
            <a:hueOff val="0"/>
            <a:satOff val="0"/>
            <a:lumOff val="0"/>
            <a:alphaOff val="0"/>
          </a:schemeClr>
        </a:solidFill>
        <a:ln w="19050" cap="flat" cmpd="sng" algn="ctr">
          <a:solidFill>
            <a:schemeClr val="accent3">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6680" tIns="106680" rIns="142240" bIns="160020" numCol="1" spcCol="1270" anchor="t" anchorCtr="0">
          <a:noAutofit/>
        </a:bodyPr>
        <a:lstStyle/>
        <a:p>
          <a:pPr marL="228600" lvl="1" indent="-228600" algn="l" defTabSz="889000">
            <a:lnSpc>
              <a:spcPct val="100000"/>
            </a:lnSpc>
            <a:spcBef>
              <a:spcPct val="0"/>
            </a:spcBef>
            <a:spcAft>
              <a:spcPct val="15000"/>
            </a:spcAft>
            <a:buChar char="•"/>
          </a:pPr>
          <a:r>
            <a:rPr lang="en-US" sz="2000" kern="1200" dirty="0">
              <a:latin typeface="Calibri" panose="020F0502020204030204" pitchFamily="34" charset="0"/>
              <a:ea typeface="Calibri" panose="020F0502020204030204" pitchFamily="34" charset="0"/>
              <a:cs typeface="Calibri" panose="020F0502020204030204" pitchFamily="34" charset="0"/>
            </a:rPr>
            <a:t>Statin therapy based on age &amp; risk status</a:t>
          </a:r>
        </a:p>
        <a:p>
          <a:pPr marL="228600" lvl="1" indent="-228600" algn="l" defTabSz="889000">
            <a:lnSpc>
              <a:spcPct val="100000"/>
            </a:lnSpc>
            <a:spcBef>
              <a:spcPct val="0"/>
            </a:spcBef>
            <a:spcAft>
              <a:spcPct val="15000"/>
            </a:spcAft>
            <a:buChar char="•"/>
          </a:pPr>
          <a:r>
            <a:rPr lang="en-US" sz="2000" kern="1200" dirty="0">
              <a:latin typeface="Calibri" panose="020F0502020204030204" pitchFamily="34" charset="0"/>
              <a:ea typeface="Calibri" panose="020F0502020204030204" pitchFamily="34" charset="0"/>
              <a:cs typeface="Calibri" panose="020F0502020204030204" pitchFamily="34" charset="0"/>
            </a:rPr>
            <a:t>If 40+ with ASCVD Risk, decrease LDL by 50%, LDL &lt;70</a:t>
          </a:r>
        </a:p>
        <a:p>
          <a:pPr marL="228600" lvl="1" indent="-228600" algn="l" defTabSz="889000">
            <a:lnSpc>
              <a:spcPct val="100000"/>
            </a:lnSpc>
            <a:spcBef>
              <a:spcPct val="0"/>
            </a:spcBef>
            <a:spcAft>
              <a:spcPct val="15000"/>
            </a:spcAft>
            <a:buChar char="•"/>
          </a:pPr>
          <a:r>
            <a:rPr lang="en-US" sz="2000" kern="1200" dirty="0">
              <a:latin typeface="Calibri" panose="020F0502020204030204" pitchFamily="34" charset="0"/>
              <a:ea typeface="Calibri" panose="020F0502020204030204" pitchFamily="34" charset="0"/>
              <a:cs typeface="Calibri" panose="020F0502020204030204" pitchFamily="34" charset="0"/>
            </a:rPr>
            <a:t>If 40+ with ASCVD, decrease LDL by 50%, LDL &lt;55</a:t>
          </a:r>
        </a:p>
      </dsp:txBody>
      <dsp:txXfrm>
        <a:off x="5719571" y="1408457"/>
        <a:ext cx="2507456" cy="3166381"/>
      </dsp:txXfrm>
    </dsp:sp>
  </dsp:spTree>
</dsp:drawing>
</file>

<file path=ppt/diagrams/layout1.xml><?xml version="1.0" encoding="utf-8"?>
<dgm:layoutDef xmlns:dgm="http://schemas.openxmlformats.org/drawingml/2006/diagram" xmlns:a="http://schemas.openxmlformats.org/drawingml/2006/main" uniqueId="urn:microsoft.com/office/officeart/2005/8/layout/hList7#1">
  <dgm:title val=""/>
  <dgm:desc val=""/>
  <dgm:catLst>
    <dgm:cat type="list" pri="12000"/>
    <dgm:cat type="process" pri="20000"/>
    <dgm:cat type="relationship" pri="14000"/>
    <dgm:cat type="convert" pri="8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6.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7.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10.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 name="Slide Number Placeholder 4"/>
          <p:cNvSpPr>
            <a:spLocks noGrp="1"/>
          </p:cNvSpPr>
          <p:nvPr>
            <p:ph type="sldNum" sz="quarter" idx="3"/>
          </p:nvPr>
        </p:nvSpPr>
        <p:spPr>
          <a:xfrm>
            <a:off x="5622926" y="8622968"/>
            <a:ext cx="924982" cy="466433"/>
          </a:xfrm>
          <a:prstGeom prst="rect">
            <a:avLst/>
          </a:prstGeom>
        </p:spPr>
        <p:txBody>
          <a:bodyPr vert="horz" lIns="93172" tIns="46586" rIns="93172" bIns="46586" rtlCol="0" anchor="b"/>
          <a:lstStyle>
            <a:lvl1pPr algn="r">
              <a:defRPr sz="1300"/>
            </a:lvl1pPr>
          </a:lstStyle>
          <a:p>
            <a:pPr algn="l"/>
            <a:r>
              <a:rPr lang="en-US" sz="1200" dirty="0"/>
              <a:t>Page </a:t>
            </a:r>
            <a:fld id="{DB11F317-1706-48D2-BEDD-4D721C357930}" type="slidenum">
              <a:rPr lang="en-US" sz="1200"/>
              <a:pPr algn="l"/>
              <a:t>‹#›</a:t>
            </a:fld>
            <a:endParaRPr lang="en-US" sz="1200" dirty="0"/>
          </a:p>
        </p:txBody>
      </p:sp>
      <p:sp>
        <p:nvSpPr>
          <p:cNvPr id="6" name="Text Box 264"/>
          <p:cNvSpPr txBox="1">
            <a:spLocks noChangeArrowheads="1"/>
          </p:cNvSpPr>
          <p:nvPr/>
        </p:nvSpPr>
        <p:spPr bwMode="auto">
          <a:xfrm>
            <a:off x="438150" y="8819967"/>
            <a:ext cx="5170170" cy="2787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93172" tIns="46586" rIns="93172" bIns="46586">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200" dirty="0">
                <a:latin typeface="Calibri" panose="020F0502020204030204" pitchFamily="34" charset="0"/>
              </a:rPr>
              <a:t>© Copyright 1999-2025, Diabetes Education Services     www.DiabetesEd.net</a:t>
            </a:r>
          </a:p>
        </p:txBody>
      </p:sp>
    </p:spTree>
    <p:extLst>
      <p:ext uri="{BB962C8B-B14F-4D97-AF65-F5344CB8AC3E}">
        <p14:creationId xmlns:p14="http://schemas.microsoft.com/office/powerpoint/2010/main" val="1001536566"/>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1-29T01:36:16.128"/>
    </inkml:context>
    <inkml:brush xml:id="br0">
      <inkml:brushProperty name="width" value="0.3" units="cm"/>
      <inkml:brushProperty name="height" value="0.6" units="cm"/>
      <inkml:brushProperty name="color" value="#A9D8FF"/>
      <inkml:brushProperty name="tip" value="rectangle"/>
      <inkml:brushProperty name="rasterOp" value="maskPen"/>
      <inkml:brushProperty name="ignorePressure" value="1"/>
    </inkml:brush>
  </inkml:definitions>
  <inkml:trace contextRef="#ctx0" brushRef="#br0">0 0,'3957'0,"-3916"0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1-29T01:36:19.683"/>
    </inkml:context>
    <inkml:brush xml:id="br0">
      <inkml:brushProperty name="width" value="0.3" units="cm"/>
      <inkml:brushProperty name="height" value="0.6" units="cm"/>
      <inkml:brushProperty name="color" value="#A9D8FF"/>
      <inkml:brushProperty name="tip" value="rectangle"/>
      <inkml:brushProperty name="rasterOp" value="maskPen"/>
      <inkml:brushProperty name="ignorePressure" value="1"/>
    </inkml:brush>
  </inkml:definitions>
  <inkml:trace contextRef="#ctx0" brushRef="#br0">0 29,'2911'0,"-2476"-14,25-1,871 16,-1288-1</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1-29T01:36:22.748"/>
    </inkml:context>
    <inkml:brush xml:id="br0">
      <inkml:brushProperty name="width" value="0.3" units="cm"/>
      <inkml:brushProperty name="height" value="0.6" units="cm"/>
      <inkml:brushProperty name="color" value="#A9D8FF"/>
      <inkml:brushProperty name="tip" value="rectangle"/>
      <inkml:brushProperty name="rasterOp" value="maskPen"/>
      <inkml:brushProperty name="ignorePressure" value="1"/>
    </inkml:brush>
  </inkml:definitions>
  <inkml:trace contextRef="#ctx0" brushRef="#br0">0 115,'9'-19,"27"-5,16 0,4 5,-3 6,-1 4,-5 5,-6 2,-5 2,5 1,5 0,0 0,-4 0,5-1,-6 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1T22:46:26.507"/>
    </inkml:context>
    <inkml:brush xml:id="br0">
      <inkml:brushProperty name="width" value="0.05" units="cm"/>
      <inkml:brushProperty name="height" value="0.05" units="cm"/>
      <inkml:brushProperty name="color" value="#AE198D"/>
      <inkml:brushProperty name="inkEffects" value="galaxy"/>
      <inkml:brushProperty name="anchorX" value="-10943.44238"/>
      <inkml:brushProperty name="anchorY" value="-1065.5116"/>
      <inkml:brushProperty name="scaleFactor" value="0.5"/>
    </inkml:brush>
  </inkml:definitions>
  <inkml:trace contextRef="#ctx0" brushRef="#br0">0 232 24575,'0'0'0,"0"-5"0,6-1 0,4 1 0,5 1 0,10 0 0,9 2 0,11 1 0,11 1 0,4 0 0,6 0 0,9 0 0,3 0 0,2-4 0,-4-1 0,-7 0 0,0-5 0,-10 2 0,-5 1 0,-3-4 0,-2 3 0,-5-5 0,-6 3 0,1-4 0,1 3 0,3 2 0,-3 2 0,-3-2 0,-3 2 0,-4 1 0,-1 2 0,2 1 0,5 1 0,-1 2 0,4 0 0,-1 0 0,2 0 0,-3 1 0,-2-1 0,2 0 0,3 0 0,3 5 0,-2 1 0,-3-1 0,1-1 0,-2 0 0,1-2 0,-2-1 0,-2-1 0,-3 0 0,-2 0 0,-2 0 0,-1 0 0,5-1 0,-1 1 0,0 0 0,9 5 0,0 5 0,3 1 0,4 3 0,1 4 0,7-2 0,2 1 0,0-3 0,4 2 0,0 2 0,4-4 0,-3-2 0,4 1 0,-7-3 0,-3-2 0,-8-3 0,-2-2 0,-1-1 0,-3-2 0,0 0 0,-3-1 0,1 1 0,3-1 0,-3 1 0,3 0 0,1 0 0,3 0 0,6 0 0,3 0 0,0 0 0,0 0 0,0 0 0,-2 0 0,-1 0 0,5 0 0,4 0 0,1 0 0,3 0 0,-2 0 0,3 0 0,-3 0 0,-2 0 0,-4 0 0,-2 0 0,-7 0 0,-2 0 0,-6 0 0,-4 0 0,1 0 0,2 0 0,-3 0 0,4 0 0,-3 0 0,-2 0 0,-3 0 0,-3 0 0,-1-5 0,-2-1 0,-1 1 0,0 0 0,0 2 0,0 1 0,0 1 0,0 1 0,0 0 0,1 0 0,-1 0 0,0-5 0,1 0 0,-1 0 0,1 1 0,-1 1 0,1 1 0,-1 1 0,0 1 0,1-5 0,-1-1 0,6 1 0,-1 1 0,-4-4 0,-2 1 0,0 1 0,-1 1 0,0 2 0,1-4 0,5 1 0,1 1 0,0-4 0,0 0 0,-1 3 0,-2 1 0,0 1 0,-6-3 0,-1 1 0,0 1 0,1 0 0,1 3 0,7 0 0,5 1 0,6 1 0,10 5 0,4 6 0,7 5 0,0-1 0,-6 2 0,-2 3 0,-7-3 0,-7-4 0,-5-4 0,-9 2 0,-4-3 0,-1-2 0,-5 3 0,6-1 0,1-2 0,3-1 0,0-2 0,1-2 0,5 0 0,1-1 0,4 0 0,-1 0 0,4-1 0,-2 1 0,-2 0 0,-3 0 0,3 0 0,-2 0 0,-1 0 0,-3 0 0,0 0 0,-3 0 0,0 0 0,5 0 0,-1 0 0,0 0 0,0 0 0,-2 0 0,-1 0 0,5 0 0,-1 0 0,4 0 0,0-5 0,-1-1 0,-3 1 0,-2 0 0,4 2 0,-1 1 0,-6-4 0,3 1 0,-1-1 0,0-3 0,4 1 0,0 1 0,0 2 0,-2 1 0,-2 2 0,0-3 0,-2-1 0,0 1 0,-1 1 0,0 2 0,11-5 0,-1 1 0,1 0 0,2-3 0,-1 1 0,3-4 0,-3 1 0,-2 3 0,-3 1 0,-3 3 0,-7-3 0,-1 1 0,-1 1 0,1 1 0,5-4 0,3 1 0,-5-4 0,-1 2 0,0 1 0,1 2 0,-6-3 0,1 1 0,0 2 0,2 1 0,1 2 0,2 2 0,0 0 0,1 1 0,0 0 0,1 0 0,0 1 0,0-1 0,-1 0 0,1 0 0,-1 0 0,1 0 0,-6 0 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1T22:46:29.633"/>
    </inkml:context>
    <inkml:brush xml:id="br0">
      <inkml:brushProperty name="width" value="0.05" units="cm"/>
      <inkml:brushProperty name="height" value="0.05" units="cm"/>
      <inkml:brushProperty name="color" value="#AE198D"/>
      <inkml:brushProperty name="inkEffects" value="galaxy"/>
      <inkml:brushProperty name="anchorX" value="-21328.91211"/>
      <inkml:brushProperty name="anchorY" value="-2106.1377"/>
      <inkml:brushProperty name="scaleFactor" value="0.5"/>
    </inkml:brush>
  </inkml:definitions>
  <inkml:trace contextRef="#ctx0" brushRef="#br0">0 0 24575,'0'0'0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2" tIns="46586" rIns="93172" bIns="46586" rtlCol="0"/>
          <a:lstStyle>
            <a:lvl1pPr algn="l">
              <a:defRPr sz="13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2" tIns="46586" rIns="93172" bIns="46586" rtlCol="0"/>
          <a:lstStyle>
            <a:lvl1pPr algn="r">
              <a:defRPr sz="1300"/>
            </a:lvl1pPr>
          </a:lstStyle>
          <a:p>
            <a:fld id="{2B3F865E-7DC9-466F-929A-3C49D925754D}" type="datetimeFigureOut">
              <a:rPr lang="en-US" smtClean="0"/>
              <a:t>7/4/2025</a:t>
            </a:fld>
            <a:endParaRPr lang="en-US"/>
          </a:p>
        </p:txBody>
      </p:sp>
      <p:sp>
        <p:nvSpPr>
          <p:cNvPr id="4" name="Slide Image Placeholder 3"/>
          <p:cNvSpPr>
            <a:spLocks noGrp="1" noRot="1" noChangeAspect="1"/>
          </p:cNvSpPr>
          <p:nvPr>
            <p:ph type="sldImg" idx="2"/>
          </p:nvPr>
        </p:nvSpPr>
        <p:spPr>
          <a:xfrm>
            <a:off x="1181100" y="698500"/>
            <a:ext cx="4648200" cy="3486150"/>
          </a:xfrm>
          <a:prstGeom prst="rect">
            <a:avLst/>
          </a:prstGeom>
          <a:noFill/>
          <a:ln w="12700">
            <a:solidFill>
              <a:prstClr val="black"/>
            </a:solidFill>
          </a:ln>
        </p:spPr>
        <p:txBody>
          <a:bodyPr vert="horz" lIns="93172" tIns="46586" rIns="93172" bIns="46586"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2" tIns="46586" rIns="93172" bIns="46586"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72" tIns="46586" rIns="93172" bIns="46586" rtlCol="0" anchor="b"/>
          <a:lstStyle>
            <a:lvl1pPr algn="l">
              <a:defRPr sz="13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2" tIns="46586" rIns="93172" bIns="46586" rtlCol="0" anchor="b"/>
          <a:lstStyle>
            <a:lvl1pPr algn="r">
              <a:defRPr sz="1300"/>
            </a:lvl1pPr>
          </a:lstStyle>
          <a:p>
            <a:fld id="{5B5E225C-EA32-49AA-BCE1-CBED354D9589}" type="slidenum">
              <a:rPr lang="en-US" smtClean="0"/>
              <a:t>‹#›</a:t>
            </a:fld>
            <a:endParaRPr lang="en-US"/>
          </a:p>
        </p:txBody>
      </p:sp>
    </p:spTree>
    <p:extLst>
      <p:ext uri="{BB962C8B-B14F-4D97-AF65-F5344CB8AC3E}">
        <p14:creationId xmlns:p14="http://schemas.microsoft.com/office/powerpoint/2010/main" val="15190503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3" Type="http://schemas.openxmlformats.org/officeDocument/2006/relationships/hyperlink" Target="https://www.healthline.com/nutrition/blood-sugar-supplements#cinnamon" TargetMode="External"/><Relationship Id="rId2" Type="http://schemas.openxmlformats.org/officeDocument/2006/relationships/slide" Target="../slides/slide158.xml"/><Relationship Id="rId1" Type="http://schemas.openxmlformats.org/officeDocument/2006/relationships/notesMaster" Target="../notesMasters/notesMaster1.xml"/><Relationship Id="rId4" Type="http://schemas.openxmlformats.org/officeDocument/2006/relationships/hyperlink" Target="https://naturalmedicines.therapeuticresearch.com/home" TargetMode="Externa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3" Type="http://schemas.openxmlformats.org/officeDocument/2006/relationships/slide" Target="../slides/slide169.xml"/><Relationship Id="rId2" Type="http://schemas.openxmlformats.org/officeDocument/2006/relationships/notesMaster" Target="../notesMasters/notesMaster1.xml"/><Relationship Id="rId1" Type="http://schemas.openxmlformats.org/officeDocument/2006/relationships/tags" Target="../tags/tag62.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71.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72.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73.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74.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75.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76.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77.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78.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79.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0.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81.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182.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183.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184.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185.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186.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187.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188.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189.xml.rels><?xml version="1.0" encoding="UTF-8" standalone="yes"?>
<Relationships xmlns="http://schemas.openxmlformats.org/package/2006/relationships"><Relationship Id="rId3" Type="http://schemas.openxmlformats.org/officeDocument/2006/relationships/slide" Target="../slides/slide189.xml"/><Relationship Id="rId2" Type="http://schemas.openxmlformats.org/officeDocument/2006/relationships/notesMaster" Target="../notesMasters/notesMaster1.xml"/><Relationship Id="rId1" Type="http://schemas.openxmlformats.org/officeDocument/2006/relationships/tags" Target="../tags/tag72.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0.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191.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192.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193.xml.rels><?xml version="1.0" encoding="UTF-8" standalone="yes"?>
<Relationships xmlns="http://schemas.openxmlformats.org/package/2006/relationships"><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_rels/notesSlide194.xml.rels><?xml version="1.0" encoding="UTF-8" standalone="yes"?>
<Relationships xmlns="http://schemas.openxmlformats.org/package/2006/relationships"><Relationship Id="rId3" Type="http://schemas.openxmlformats.org/officeDocument/2006/relationships/slide" Target="../slides/slide194.xml"/><Relationship Id="rId2" Type="http://schemas.openxmlformats.org/officeDocument/2006/relationships/notesMaster" Target="../notesMasters/notesMaster1.xml"/><Relationship Id="rId1" Type="http://schemas.openxmlformats.org/officeDocument/2006/relationships/tags" Target="../tags/tag75.xml"/></Relationships>
</file>

<file path=ppt/notesSlides/_rels/notesSlide195.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196.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197.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_rels/notesSlide198.xml.rels><?xml version="1.0" encoding="UTF-8" standalone="yes"?>
<Relationships xmlns="http://schemas.openxmlformats.org/package/2006/relationships"><Relationship Id="rId2" Type="http://schemas.openxmlformats.org/officeDocument/2006/relationships/slide" Target="../slides/slide198.xml"/><Relationship Id="rId1" Type="http://schemas.openxmlformats.org/officeDocument/2006/relationships/notesMaster" Target="../notesMasters/notesMaster1.xml"/></Relationships>
</file>

<file path=ppt/notesSlides/_rels/notesSlide199.xml.rels><?xml version="1.0" encoding="UTF-8" standalone="yes"?>
<Relationships xmlns="http://schemas.openxmlformats.org/package/2006/relationships"><Relationship Id="rId2" Type="http://schemas.openxmlformats.org/officeDocument/2006/relationships/slide" Target="../slides/slide19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00.xml.rels><?xml version="1.0" encoding="UTF-8" standalone="yes"?>
<Relationships xmlns="http://schemas.openxmlformats.org/package/2006/relationships"><Relationship Id="rId2" Type="http://schemas.openxmlformats.org/officeDocument/2006/relationships/slide" Target="../slides/slide200.xml"/><Relationship Id="rId1" Type="http://schemas.openxmlformats.org/officeDocument/2006/relationships/notesMaster" Target="../notesMasters/notesMaster1.xml"/></Relationships>
</file>

<file path=ppt/notesSlides/_rels/notesSlide201.xml.rels><?xml version="1.0" encoding="UTF-8" standalone="yes"?>
<Relationships xmlns="http://schemas.openxmlformats.org/package/2006/relationships"><Relationship Id="rId2" Type="http://schemas.openxmlformats.org/officeDocument/2006/relationships/slide" Target="../slides/slide201.xml"/><Relationship Id="rId1" Type="http://schemas.openxmlformats.org/officeDocument/2006/relationships/notesMaster" Target="../notesMasters/notesMaster1.xml"/></Relationships>
</file>

<file path=ppt/notesSlides/_rels/notesSlide202.xml.rels><?xml version="1.0" encoding="UTF-8" standalone="yes"?>
<Relationships xmlns="http://schemas.openxmlformats.org/package/2006/relationships"><Relationship Id="rId2" Type="http://schemas.openxmlformats.org/officeDocument/2006/relationships/slide" Target="../slides/slide202.xml"/><Relationship Id="rId1" Type="http://schemas.openxmlformats.org/officeDocument/2006/relationships/notesMaster" Target="../notesMasters/notesMaster1.xml"/></Relationships>
</file>

<file path=ppt/notesSlides/_rels/notesSlide203.xml.rels><?xml version="1.0" encoding="UTF-8" standalone="yes"?>
<Relationships xmlns="http://schemas.openxmlformats.org/package/2006/relationships"><Relationship Id="rId2" Type="http://schemas.openxmlformats.org/officeDocument/2006/relationships/slide" Target="../slides/slide203.xml"/><Relationship Id="rId1" Type="http://schemas.openxmlformats.org/officeDocument/2006/relationships/notesMaster" Target="../notesMasters/notesMaster1.xml"/></Relationships>
</file>

<file path=ppt/notesSlides/_rels/notesSlide204.xml.rels><?xml version="1.0" encoding="UTF-8" standalone="yes"?>
<Relationships xmlns="http://schemas.openxmlformats.org/package/2006/relationships"><Relationship Id="rId2" Type="http://schemas.openxmlformats.org/officeDocument/2006/relationships/slide" Target="../slides/slide204.xml"/><Relationship Id="rId1" Type="http://schemas.openxmlformats.org/officeDocument/2006/relationships/notesMaster" Target="../notesMasters/notesMaster1.xml"/></Relationships>
</file>

<file path=ppt/notesSlides/_rels/notesSlide205.xml.rels><?xml version="1.0" encoding="UTF-8" standalone="yes"?>
<Relationships xmlns="http://schemas.openxmlformats.org/package/2006/relationships"><Relationship Id="rId2" Type="http://schemas.openxmlformats.org/officeDocument/2006/relationships/slide" Target="../slides/slide205.xml"/><Relationship Id="rId1" Type="http://schemas.openxmlformats.org/officeDocument/2006/relationships/notesMaster" Target="../notesMasters/notesMaster1.xml"/></Relationships>
</file>

<file path=ppt/notesSlides/_rels/notesSlide206.xml.rels><?xml version="1.0" encoding="UTF-8" standalone="yes"?>
<Relationships xmlns="http://schemas.openxmlformats.org/package/2006/relationships"><Relationship Id="rId2" Type="http://schemas.openxmlformats.org/officeDocument/2006/relationships/slide" Target="../slides/slide206.xml"/><Relationship Id="rId1" Type="http://schemas.openxmlformats.org/officeDocument/2006/relationships/notesMaster" Target="../notesMasters/notesMaster1.xml"/></Relationships>
</file>

<file path=ppt/notesSlides/_rels/notesSlide207.xml.rels><?xml version="1.0" encoding="UTF-8" standalone="yes"?>
<Relationships xmlns="http://schemas.openxmlformats.org/package/2006/relationships"><Relationship Id="rId2" Type="http://schemas.openxmlformats.org/officeDocument/2006/relationships/slide" Target="../slides/slide207.xml"/><Relationship Id="rId1" Type="http://schemas.openxmlformats.org/officeDocument/2006/relationships/notesMaster" Target="../notesMasters/notesMaster1.xml"/></Relationships>
</file>

<file path=ppt/notesSlides/_rels/notesSlide208.xml.rels><?xml version="1.0" encoding="UTF-8" standalone="yes"?>
<Relationships xmlns="http://schemas.openxmlformats.org/package/2006/relationships"><Relationship Id="rId2" Type="http://schemas.openxmlformats.org/officeDocument/2006/relationships/slide" Target="../slides/slide208.xml"/><Relationship Id="rId1" Type="http://schemas.openxmlformats.org/officeDocument/2006/relationships/notesMaster" Target="../notesMasters/notesMaster1.xml"/></Relationships>
</file>

<file path=ppt/notesSlides/_rels/notesSlide209.xml.rels><?xml version="1.0" encoding="UTF-8" standalone="yes"?>
<Relationships xmlns="http://schemas.openxmlformats.org/package/2006/relationships"><Relationship Id="rId2" Type="http://schemas.openxmlformats.org/officeDocument/2006/relationships/slide" Target="../slides/slide20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0.xml.rels><?xml version="1.0" encoding="UTF-8" standalone="yes"?>
<Relationships xmlns="http://schemas.openxmlformats.org/package/2006/relationships"><Relationship Id="rId2" Type="http://schemas.openxmlformats.org/officeDocument/2006/relationships/slide" Target="../slides/slide210.xml"/><Relationship Id="rId1" Type="http://schemas.openxmlformats.org/officeDocument/2006/relationships/notesMaster" Target="../notesMasters/notesMaster1.xml"/></Relationships>
</file>

<file path=ppt/notesSlides/_rels/notesSlide211.xml.rels><?xml version="1.0" encoding="UTF-8" standalone="yes"?>
<Relationships xmlns="http://schemas.openxmlformats.org/package/2006/relationships"><Relationship Id="rId2" Type="http://schemas.openxmlformats.org/officeDocument/2006/relationships/slide" Target="../slides/slide211.xml"/><Relationship Id="rId1" Type="http://schemas.openxmlformats.org/officeDocument/2006/relationships/notesMaster" Target="../notesMasters/notesMaster1.xml"/></Relationships>
</file>

<file path=ppt/notesSlides/_rels/notesSlide212.xml.rels><?xml version="1.0" encoding="UTF-8" standalone="yes"?>
<Relationships xmlns="http://schemas.openxmlformats.org/package/2006/relationships"><Relationship Id="rId2" Type="http://schemas.openxmlformats.org/officeDocument/2006/relationships/slide" Target="../slides/slide212.xml"/><Relationship Id="rId1" Type="http://schemas.openxmlformats.org/officeDocument/2006/relationships/notesMaster" Target="../notesMasters/notesMaster1.xml"/></Relationships>
</file>

<file path=ppt/notesSlides/_rels/notesSlide213.xml.rels><?xml version="1.0" encoding="UTF-8" standalone="yes"?>
<Relationships xmlns="http://schemas.openxmlformats.org/package/2006/relationships"><Relationship Id="rId2" Type="http://schemas.openxmlformats.org/officeDocument/2006/relationships/slide" Target="../slides/slide213.xml"/><Relationship Id="rId1" Type="http://schemas.openxmlformats.org/officeDocument/2006/relationships/notesMaster" Target="../notesMasters/notesMaster1.xml"/></Relationships>
</file>

<file path=ppt/notesSlides/_rels/notesSlide214.xml.rels><?xml version="1.0" encoding="UTF-8" standalone="yes"?>
<Relationships xmlns="http://schemas.openxmlformats.org/package/2006/relationships"><Relationship Id="rId2" Type="http://schemas.openxmlformats.org/officeDocument/2006/relationships/slide" Target="../slides/slide214.xml"/><Relationship Id="rId1" Type="http://schemas.openxmlformats.org/officeDocument/2006/relationships/notesMaster" Target="../notesMasters/notesMaster1.xml"/></Relationships>
</file>

<file path=ppt/notesSlides/_rels/notesSlide215.xml.rels><?xml version="1.0" encoding="UTF-8" standalone="yes"?>
<Relationships xmlns="http://schemas.openxmlformats.org/package/2006/relationships"><Relationship Id="rId2" Type="http://schemas.openxmlformats.org/officeDocument/2006/relationships/slide" Target="../slides/slide215.xml"/><Relationship Id="rId1" Type="http://schemas.openxmlformats.org/officeDocument/2006/relationships/notesMaster" Target="../notesMasters/notesMaster1.xml"/></Relationships>
</file>

<file path=ppt/notesSlides/_rels/notesSlide216.xml.rels><?xml version="1.0" encoding="UTF-8" standalone="yes"?>
<Relationships xmlns="http://schemas.openxmlformats.org/package/2006/relationships"><Relationship Id="rId2" Type="http://schemas.openxmlformats.org/officeDocument/2006/relationships/slide" Target="../slides/slide216.xml"/><Relationship Id="rId1" Type="http://schemas.openxmlformats.org/officeDocument/2006/relationships/notesMaster" Target="../notesMasters/notesMaster1.xml"/></Relationships>
</file>

<file path=ppt/notesSlides/_rels/notesSlide217.xml.rels><?xml version="1.0" encoding="UTF-8" standalone="yes"?>
<Relationships xmlns="http://schemas.openxmlformats.org/package/2006/relationships"><Relationship Id="rId2" Type="http://schemas.openxmlformats.org/officeDocument/2006/relationships/slide" Target="../slides/slide217.xml"/><Relationship Id="rId1" Type="http://schemas.openxmlformats.org/officeDocument/2006/relationships/notesMaster" Target="../notesMasters/notesMaster1.xml"/></Relationships>
</file>

<file path=ppt/notesSlides/_rels/notesSlide218.xml.rels><?xml version="1.0" encoding="UTF-8" standalone="yes"?>
<Relationships xmlns="http://schemas.openxmlformats.org/package/2006/relationships"><Relationship Id="rId2" Type="http://schemas.openxmlformats.org/officeDocument/2006/relationships/slide" Target="../slides/slide218.xml"/><Relationship Id="rId1" Type="http://schemas.openxmlformats.org/officeDocument/2006/relationships/notesMaster" Target="../notesMasters/notesMaster1.xml"/></Relationships>
</file>

<file path=ppt/notesSlides/_rels/notesSlide219.xml.rels><?xml version="1.0" encoding="UTF-8" standalone="yes"?>
<Relationships xmlns="http://schemas.openxmlformats.org/package/2006/relationships"><Relationship Id="rId2" Type="http://schemas.openxmlformats.org/officeDocument/2006/relationships/slide" Target="../slides/slide21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0.xml.rels><?xml version="1.0" encoding="UTF-8" standalone="yes"?>
<Relationships xmlns="http://schemas.openxmlformats.org/package/2006/relationships"><Relationship Id="rId2" Type="http://schemas.openxmlformats.org/officeDocument/2006/relationships/slide" Target="../slides/slide220.xml"/><Relationship Id="rId1" Type="http://schemas.openxmlformats.org/officeDocument/2006/relationships/notesMaster" Target="../notesMasters/notesMaster1.xml"/></Relationships>
</file>

<file path=ppt/notesSlides/_rels/notesSlide221.xml.rels><?xml version="1.0" encoding="UTF-8" standalone="yes"?>
<Relationships xmlns="http://schemas.openxmlformats.org/package/2006/relationships"><Relationship Id="rId2" Type="http://schemas.openxmlformats.org/officeDocument/2006/relationships/slide" Target="../slides/slide221.xml"/><Relationship Id="rId1" Type="http://schemas.openxmlformats.org/officeDocument/2006/relationships/notesMaster" Target="../notesMasters/notesMaster1.xml"/></Relationships>
</file>

<file path=ppt/notesSlides/_rels/notesSlide222.xml.rels><?xml version="1.0" encoding="UTF-8" standalone="yes"?>
<Relationships xmlns="http://schemas.openxmlformats.org/package/2006/relationships"><Relationship Id="rId2" Type="http://schemas.openxmlformats.org/officeDocument/2006/relationships/slide" Target="../slides/slide222.xml"/><Relationship Id="rId1" Type="http://schemas.openxmlformats.org/officeDocument/2006/relationships/notesMaster" Target="../notesMasters/notesMaster1.xml"/></Relationships>
</file>

<file path=ppt/notesSlides/_rels/notesSlide223.xml.rels><?xml version="1.0" encoding="UTF-8" standalone="yes"?>
<Relationships xmlns="http://schemas.openxmlformats.org/package/2006/relationships"><Relationship Id="rId2" Type="http://schemas.openxmlformats.org/officeDocument/2006/relationships/slide" Target="../slides/slide223.xml"/><Relationship Id="rId1" Type="http://schemas.openxmlformats.org/officeDocument/2006/relationships/notesMaster" Target="../notesMasters/notesMaster1.xml"/></Relationships>
</file>

<file path=ppt/notesSlides/_rels/notesSlide224.xml.rels><?xml version="1.0" encoding="UTF-8" standalone="yes"?>
<Relationships xmlns="http://schemas.openxmlformats.org/package/2006/relationships"><Relationship Id="rId2" Type="http://schemas.openxmlformats.org/officeDocument/2006/relationships/slide" Target="../slides/slide224.xml"/><Relationship Id="rId1" Type="http://schemas.openxmlformats.org/officeDocument/2006/relationships/notesMaster" Target="../notesMasters/notesMaster1.xml"/></Relationships>
</file>

<file path=ppt/notesSlides/_rels/notesSlide225.xml.rels><?xml version="1.0" encoding="UTF-8" standalone="yes"?>
<Relationships xmlns="http://schemas.openxmlformats.org/package/2006/relationships"><Relationship Id="rId2" Type="http://schemas.openxmlformats.org/officeDocument/2006/relationships/slide" Target="../slides/slide225.xml"/><Relationship Id="rId1" Type="http://schemas.openxmlformats.org/officeDocument/2006/relationships/notesMaster" Target="../notesMasters/notesMaster1.xml"/></Relationships>
</file>

<file path=ppt/notesSlides/_rels/notesSlide226.xml.rels><?xml version="1.0" encoding="UTF-8" standalone="yes"?>
<Relationships xmlns="http://schemas.openxmlformats.org/package/2006/relationships"><Relationship Id="rId2" Type="http://schemas.openxmlformats.org/officeDocument/2006/relationships/slide" Target="../slides/slide226.xml"/><Relationship Id="rId1" Type="http://schemas.openxmlformats.org/officeDocument/2006/relationships/notesMaster" Target="../notesMasters/notesMaster1.xml"/></Relationships>
</file>

<file path=ppt/notesSlides/_rels/notesSlide227.xml.rels><?xml version="1.0" encoding="UTF-8" standalone="yes"?>
<Relationships xmlns="http://schemas.openxmlformats.org/package/2006/relationships"><Relationship Id="rId2" Type="http://schemas.openxmlformats.org/officeDocument/2006/relationships/slide" Target="../slides/slide227.xml"/><Relationship Id="rId1" Type="http://schemas.openxmlformats.org/officeDocument/2006/relationships/notesMaster" Target="../notesMasters/notesMaster1.xml"/></Relationships>
</file>

<file path=ppt/notesSlides/_rels/notesSlide228.xml.rels><?xml version="1.0" encoding="UTF-8" standalone="yes"?>
<Relationships xmlns="http://schemas.openxmlformats.org/package/2006/relationships"><Relationship Id="rId2" Type="http://schemas.openxmlformats.org/officeDocument/2006/relationships/slide" Target="../slides/slide228.xml"/><Relationship Id="rId1" Type="http://schemas.openxmlformats.org/officeDocument/2006/relationships/notesMaster" Target="../notesMasters/notesMaster1.xml"/></Relationships>
</file>

<file path=ppt/notesSlides/_rels/notesSlide229.xml.rels><?xml version="1.0" encoding="UTF-8" standalone="yes"?>
<Relationships xmlns="http://schemas.openxmlformats.org/package/2006/relationships"><Relationship Id="rId2" Type="http://schemas.openxmlformats.org/officeDocument/2006/relationships/slide" Target="../slides/slide2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0.xml.rels><?xml version="1.0" encoding="UTF-8" standalone="yes"?>
<Relationships xmlns="http://schemas.openxmlformats.org/package/2006/relationships"><Relationship Id="rId2" Type="http://schemas.openxmlformats.org/officeDocument/2006/relationships/slide" Target="../slides/slide230.xml"/><Relationship Id="rId1" Type="http://schemas.openxmlformats.org/officeDocument/2006/relationships/notesMaster" Target="../notesMasters/notesMaster1.xml"/></Relationships>
</file>

<file path=ppt/notesSlides/_rels/notesSlide231.xml.rels><?xml version="1.0" encoding="UTF-8" standalone="yes"?>
<Relationships xmlns="http://schemas.openxmlformats.org/package/2006/relationships"><Relationship Id="rId2" Type="http://schemas.openxmlformats.org/officeDocument/2006/relationships/slide" Target="../slides/slide231.xml"/><Relationship Id="rId1" Type="http://schemas.openxmlformats.org/officeDocument/2006/relationships/notesMaster" Target="../notesMasters/notesMaster1.xml"/></Relationships>
</file>

<file path=ppt/notesSlides/_rels/notesSlide232.xml.rels><?xml version="1.0" encoding="UTF-8" standalone="yes"?>
<Relationships xmlns="http://schemas.openxmlformats.org/package/2006/relationships"><Relationship Id="rId2" Type="http://schemas.openxmlformats.org/officeDocument/2006/relationships/slide" Target="../slides/slide232.xml"/><Relationship Id="rId1" Type="http://schemas.openxmlformats.org/officeDocument/2006/relationships/notesMaster" Target="../notesMasters/notesMaster1.xml"/></Relationships>
</file>

<file path=ppt/notesSlides/_rels/notesSlide233.xml.rels><?xml version="1.0" encoding="UTF-8" standalone="yes"?>
<Relationships xmlns="http://schemas.openxmlformats.org/package/2006/relationships"><Relationship Id="rId2" Type="http://schemas.openxmlformats.org/officeDocument/2006/relationships/slide" Target="../slides/slide233.xml"/><Relationship Id="rId1" Type="http://schemas.openxmlformats.org/officeDocument/2006/relationships/notesMaster" Target="../notesMasters/notesMaster1.xml"/></Relationships>
</file>

<file path=ppt/notesSlides/_rels/notesSlide234.xml.rels><?xml version="1.0" encoding="UTF-8" standalone="yes"?>
<Relationships xmlns="http://schemas.openxmlformats.org/package/2006/relationships"><Relationship Id="rId2" Type="http://schemas.openxmlformats.org/officeDocument/2006/relationships/slide" Target="../slides/slide234.xml"/><Relationship Id="rId1" Type="http://schemas.openxmlformats.org/officeDocument/2006/relationships/notesMaster" Target="../notesMasters/notesMaster1.xml"/></Relationships>
</file>

<file path=ppt/notesSlides/_rels/notesSlide235.xml.rels><?xml version="1.0" encoding="UTF-8" standalone="yes"?>
<Relationships xmlns="http://schemas.openxmlformats.org/package/2006/relationships"><Relationship Id="rId2" Type="http://schemas.openxmlformats.org/officeDocument/2006/relationships/slide" Target="../slides/slide235.xml"/><Relationship Id="rId1" Type="http://schemas.openxmlformats.org/officeDocument/2006/relationships/notesMaster" Target="../notesMasters/notesMaster1.xml"/></Relationships>
</file>

<file path=ppt/notesSlides/_rels/notesSlide236.xml.rels><?xml version="1.0" encoding="UTF-8" standalone="yes"?>
<Relationships xmlns="http://schemas.openxmlformats.org/package/2006/relationships"><Relationship Id="rId2" Type="http://schemas.openxmlformats.org/officeDocument/2006/relationships/slide" Target="../slides/slide236.xml"/><Relationship Id="rId1" Type="http://schemas.openxmlformats.org/officeDocument/2006/relationships/notesMaster" Target="../notesMasters/notesMaster1.xml"/></Relationships>
</file>

<file path=ppt/notesSlides/_rels/notesSlide237.xml.rels><?xml version="1.0" encoding="UTF-8" standalone="yes"?>
<Relationships xmlns="http://schemas.openxmlformats.org/package/2006/relationships"><Relationship Id="rId2" Type="http://schemas.openxmlformats.org/officeDocument/2006/relationships/slide" Target="../slides/slide237.xml"/><Relationship Id="rId1" Type="http://schemas.openxmlformats.org/officeDocument/2006/relationships/notesMaster" Target="../notesMasters/notesMaster1.xml"/></Relationships>
</file>

<file path=ppt/notesSlides/_rels/notesSlide238.xml.rels><?xml version="1.0" encoding="UTF-8" standalone="yes"?>
<Relationships xmlns="http://schemas.openxmlformats.org/package/2006/relationships"><Relationship Id="rId2" Type="http://schemas.openxmlformats.org/officeDocument/2006/relationships/slide" Target="../slides/slide238.xml"/><Relationship Id="rId1" Type="http://schemas.openxmlformats.org/officeDocument/2006/relationships/notesMaster" Target="../notesMasters/notesMaster1.xml"/></Relationships>
</file>

<file path=ppt/notesSlides/_rels/notesSlide239.xml.rels><?xml version="1.0" encoding="UTF-8" standalone="yes"?>
<Relationships xmlns="http://schemas.openxmlformats.org/package/2006/relationships"><Relationship Id="rId2" Type="http://schemas.openxmlformats.org/officeDocument/2006/relationships/slide" Target="../slides/slide23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0.xml.rels><?xml version="1.0" encoding="UTF-8" standalone="yes"?>
<Relationships xmlns="http://schemas.openxmlformats.org/package/2006/relationships"><Relationship Id="rId2" Type="http://schemas.openxmlformats.org/officeDocument/2006/relationships/slide" Target="../slides/slide240.xml"/><Relationship Id="rId1" Type="http://schemas.openxmlformats.org/officeDocument/2006/relationships/notesMaster" Target="../notesMasters/notesMaster1.xml"/></Relationships>
</file>

<file path=ppt/notesSlides/_rels/notesSlide241.xml.rels><?xml version="1.0" encoding="UTF-8" standalone="yes"?>
<Relationships xmlns="http://schemas.openxmlformats.org/package/2006/relationships"><Relationship Id="rId2" Type="http://schemas.openxmlformats.org/officeDocument/2006/relationships/slide" Target="../slides/slide241.xml"/><Relationship Id="rId1" Type="http://schemas.openxmlformats.org/officeDocument/2006/relationships/notesMaster" Target="../notesMasters/notesMaster1.xml"/></Relationships>
</file>

<file path=ppt/notesSlides/_rels/notesSlide242.xml.rels><?xml version="1.0" encoding="UTF-8" standalone="yes"?>
<Relationships xmlns="http://schemas.openxmlformats.org/package/2006/relationships"><Relationship Id="rId2" Type="http://schemas.openxmlformats.org/officeDocument/2006/relationships/slide" Target="../slides/slide242.xml"/><Relationship Id="rId1" Type="http://schemas.openxmlformats.org/officeDocument/2006/relationships/notesMaster" Target="../notesMasters/notesMaster1.xml"/></Relationships>
</file>

<file path=ppt/notesSlides/_rels/notesSlide243.xml.rels><?xml version="1.0" encoding="UTF-8" standalone="yes"?>
<Relationships xmlns="http://schemas.openxmlformats.org/package/2006/relationships"><Relationship Id="rId2" Type="http://schemas.openxmlformats.org/officeDocument/2006/relationships/slide" Target="../slides/slide243.xml"/><Relationship Id="rId1" Type="http://schemas.openxmlformats.org/officeDocument/2006/relationships/notesMaster" Target="../notesMasters/notesMaster1.xml"/></Relationships>
</file>

<file path=ppt/notesSlides/_rels/notesSlide244.xml.rels><?xml version="1.0" encoding="UTF-8" standalone="yes"?>
<Relationships xmlns="http://schemas.openxmlformats.org/package/2006/relationships"><Relationship Id="rId2" Type="http://schemas.openxmlformats.org/officeDocument/2006/relationships/slide" Target="../slides/slide244.xml"/><Relationship Id="rId1" Type="http://schemas.openxmlformats.org/officeDocument/2006/relationships/notesMaster" Target="../notesMasters/notesMaster1.xml"/></Relationships>
</file>

<file path=ppt/notesSlides/_rels/notesSlide245.xml.rels><?xml version="1.0" encoding="UTF-8" standalone="yes"?>
<Relationships xmlns="http://schemas.openxmlformats.org/package/2006/relationships"><Relationship Id="rId2" Type="http://schemas.openxmlformats.org/officeDocument/2006/relationships/slide" Target="../slides/slide245.xml"/><Relationship Id="rId1" Type="http://schemas.openxmlformats.org/officeDocument/2006/relationships/notesMaster" Target="../notesMasters/notesMaster1.xml"/></Relationships>
</file>

<file path=ppt/notesSlides/_rels/notesSlide246.xml.rels><?xml version="1.0" encoding="UTF-8" standalone="yes"?>
<Relationships xmlns="http://schemas.openxmlformats.org/package/2006/relationships"><Relationship Id="rId2" Type="http://schemas.openxmlformats.org/officeDocument/2006/relationships/slide" Target="../slides/slide246.xml"/><Relationship Id="rId1" Type="http://schemas.openxmlformats.org/officeDocument/2006/relationships/notesMaster" Target="../notesMasters/notesMaster1.xml"/></Relationships>
</file>

<file path=ppt/notesSlides/_rels/notesSlide247.xml.rels><?xml version="1.0" encoding="UTF-8" standalone="yes"?>
<Relationships xmlns="http://schemas.openxmlformats.org/package/2006/relationships"><Relationship Id="rId2" Type="http://schemas.openxmlformats.org/officeDocument/2006/relationships/slide" Target="../slides/slide247.xml"/><Relationship Id="rId1" Type="http://schemas.openxmlformats.org/officeDocument/2006/relationships/notesMaster" Target="../notesMasters/notesMaster1.xml"/></Relationships>
</file>

<file path=ppt/notesSlides/_rels/notesSlide248.xml.rels><?xml version="1.0" encoding="UTF-8" standalone="yes"?>
<Relationships xmlns="http://schemas.openxmlformats.org/package/2006/relationships"><Relationship Id="rId2" Type="http://schemas.openxmlformats.org/officeDocument/2006/relationships/slide" Target="../slides/slide248.xml"/><Relationship Id="rId1" Type="http://schemas.openxmlformats.org/officeDocument/2006/relationships/notesMaster" Target="../notesMasters/notesMaster1.xml"/></Relationships>
</file>

<file path=ppt/notesSlides/_rels/notesSlide249.xml.rels><?xml version="1.0" encoding="UTF-8" standalone="yes"?>
<Relationships xmlns="http://schemas.openxmlformats.org/package/2006/relationships"><Relationship Id="rId2" Type="http://schemas.openxmlformats.org/officeDocument/2006/relationships/slide" Target="../slides/slide24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0.xml.rels><?xml version="1.0" encoding="UTF-8" standalone="yes"?>
<Relationships xmlns="http://schemas.openxmlformats.org/package/2006/relationships"><Relationship Id="rId2" Type="http://schemas.openxmlformats.org/officeDocument/2006/relationships/slide" Target="../slides/slide250.xml"/><Relationship Id="rId1" Type="http://schemas.openxmlformats.org/officeDocument/2006/relationships/notesMaster" Target="../notesMasters/notesMaster1.xml"/></Relationships>
</file>

<file path=ppt/notesSlides/_rels/notesSlide251.xml.rels><?xml version="1.0" encoding="UTF-8" standalone="yes"?>
<Relationships xmlns="http://schemas.openxmlformats.org/package/2006/relationships"><Relationship Id="rId2" Type="http://schemas.openxmlformats.org/officeDocument/2006/relationships/slide" Target="../slides/slide251.xml"/><Relationship Id="rId1" Type="http://schemas.openxmlformats.org/officeDocument/2006/relationships/notesMaster" Target="../notesMasters/notesMaster1.xml"/></Relationships>
</file>

<file path=ppt/notesSlides/_rels/notesSlide252.xml.rels><?xml version="1.0" encoding="UTF-8" standalone="yes"?>
<Relationships xmlns="http://schemas.openxmlformats.org/package/2006/relationships"><Relationship Id="rId2" Type="http://schemas.openxmlformats.org/officeDocument/2006/relationships/slide" Target="../slides/slide252.xml"/><Relationship Id="rId1" Type="http://schemas.openxmlformats.org/officeDocument/2006/relationships/notesMaster" Target="../notesMasters/notesMaster1.xml"/></Relationships>
</file>

<file path=ppt/notesSlides/_rels/notesSlide253.xml.rels><?xml version="1.0" encoding="UTF-8" standalone="yes"?>
<Relationships xmlns="http://schemas.openxmlformats.org/package/2006/relationships"><Relationship Id="rId2" Type="http://schemas.openxmlformats.org/officeDocument/2006/relationships/slide" Target="../slides/slide253.xml"/><Relationship Id="rId1" Type="http://schemas.openxmlformats.org/officeDocument/2006/relationships/notesMaster" Target="../notesMasters/notesMaster1.xml"/></Relationships>
</file>

<file path=ppt/notesSlides/_rels/notesSlide254.xml.rels><?xml version="1.0" encoding="UTF-8" standalone="yes"?>
<Relationships xmlns="http://schemas.openxmlformats.org/package/2006/relationships"><Relationship Id="rId2" Type="http://schemas.openxmlformats.org/officeDocument/2006/relationships/slide" Target="../slides/slide254.xml"/><Relationship Id="rId1" Type="http://schemas.openxmlformats.org/officeDocument/2006/relationships/notesMaster" Target="../notesMasters/notesMaster1.xml"/></Relationships>
</file>

<file path=ppt/notesSlides/_rels/notesSlide255.xml.rels><?xml version="1.0" encoding="UTF-8" standalone="yes"?>
<Relationships xmlns="http://schemas.openxmlformats.org/package/2006/relationships"><Relationship Id="rId2" Type="http://schemas.openxmlformats.org/officeDocument/2006/relationships/slide" Target="../slides/slide255.xml"/><Relationship Id="rId1" Type="http://schemas.openxmlformats.org/officeDocument/2006/relationships/notesMaster" Target="../notesMasters/notesMaster1.xml"/></Relationships>
</file>

<file path=ppt/notesSlides/_rels/notesSlide256.xml.rels><?xml version="1.0" encoding="UTF-8" standalone="yes"?>
<Relationships xmlns="http://schemas.openxmlformats.org/package/2006/relationships"><Relationship Id="rId2" Type="http://schemas.openxmlformats.org/officeDocument/2006/relationships/slide" Target="../slides/slide256.xml"/><Relationship Id="rId1" Type="http://schemas.openxmlformats.org/officeDocument/2006/relationships/notesMaster" Target="../notesMasters/notesMaster1.xml"/></Relationships>
</file>

<file path=ppt/notesSlides/_rels/notesSlide257.xml.rels><?xml version="1.0" encoding="UTF-8" standalone="yes"?>
<Relationships xmlns="http://schemas.openxmlformats.org/package/2006/relationships"><Relationship Id="rId2" Type="http://schemas.openxmlformats.org/officeDocument/2006/relationships/slide" Target="../slides/slide257.xml"/><Relationship Id="rId1" Type="http://schemas.openxmlformats.org/officeDocument/2006/relationships/notesMaster" Target="../notesMasters/notesMaster1.xml"/></Relationships>
</file>

<file path=ppt/notesSlides/_rels/notesSlide258.xml.rels><?xml version="1.0" encoding="UTF-8" standalone="yes"?>
<Relationships xmlns="http://schemas.openxmlformats.org/package/2006/relationships"><Relationship Id="rId2" Type="http://schemas.openxmlformats.org/officeDocument/2006/relationships/slide" Target="../slides/slide258.xml"/><Relationship Id="rId1" Type="http://schemas.openxmlformats.org/officeDocument/2006/relationships/notesMaster" Target="../notesMasters/notesMaster1.xml"/></Relationships>
</file>

<file path=ppt/notesSlides/_rels/notesSlide259.xml.rels><?xml version="1.0" encoding="UTF-8" standalone="yes"?>
<Relationships xmlns="http://schemas.openxmlformats.org/package/2006/relationships"><Relationship Id="rId2" Type="http://schemas.openxmlformats.org/officeDocument/2006/relationships/slide" Target="../slides/slide25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0.xml.rels><?xml version="1.0" encoding="UTF-8" standalone="yes"?>
<Relationships xmlns="http://schemas.openxmlformats.org/package/2006/relationships"><Relationship Id="rId2" Type="http://schemas.openxmlformats.org/officeDocument/2006/relationships/slide" Target="../slides/slide260.xml"/><Relationship Id="rId1" Type="http://schemas.openxmlformats.org/officeDocument/2006/relationships/notesMaster" Target="../notesMasters/notesMaster1.xml"/></Relationships>
</file>

<file path=ppt/notesSlides/_rels/notesSlide261.xml.rels><?xml version="1.0" encoding="UTF-8" standalone="yes"?>
<Relationships xmlns="http://schemas.openxmlformats.org/package/2006/relationships"><Relationship Id="rId2" Type="http://schemas.openxmlformats.org/officeDocument/2006/relationships/slide" Target="../slides/slide261.xml"/><Relationship Id="rId1" Type="http://schemas.openxmlformats.org/officeDocument/2006/relationships/notesMaster" Target="../notesMasters/notesMaster1.xml"/></Relationships>
</file>

<file path=ppt/notesSlides/_rels/notesSlide262.xml.rels><?xml version="1.0" encoding="UTF-8" standalone="yes"?>
<Relationships xmlns="http://schemas.openxmlformats.org/package/2006/relationships"><Relationship Id="rId2" Type="http://schemas.openxmlformats.org/officeDocument/2006/relationships/slide" Target="../slides/slide262.xml"/><Relationship Id="rId1" Type="http://schemas.openxmlformats.org/officeDocument/2006/relationships/notesMaster" Target="../notesMasters/notesMaster1.xml"/></Relationships>
</file>

<file path=ppt/notesSlides/_rels/notesSlide263.xml.rels><?xml version="1.0" encoding="UTF-8" standalone="yes"?>
<Relationships xmlns="http://schemas.openxmlformats.org/package/2006/relationships"><Relationship Id="rId2" Type="http://schemas.openxmlformats.org/officeDocument/2006/relationships/slide" Target="../slides/slide263.xml"/><Relationship Id="rId1" Type="http://schemas.openxmlformats.org/officeDocument/2006/relationships/notesMaster" Target="../notesMasters/notesMaster1.xml"/></Relationships>
</file>

<file path=ppt/notesSlides/_rels/notesSlide264.xml.rels><?xml version="1.0" encoding="UTF-8" standalone="yes"?>
<Relationships xmlns="http://schemas.openxmlformats.org/package/2006/relationships"><Relationship Id="rId2" Type="http://schemas.openxmlformats.org/officeDocument/2006/relationships/slide" Target="../slides/slide264.xml"/><Relationship Id="rId1" Type="http://schemas.openxmlformats.org/officeDocument/2006/relationships/notesMaster" Target="../notesMasters/notesMaster1.xml"/></Relationships>
</file>

<file path=ppt/notesSlides/_rels/notesSlide265.xml.rels><?xml version="1.0" encoding="UTF-8" standalone="yes"?>
<Relationships xmlns="http://schemas.openxmlformats.org/package/2006/relationships"><Relationship Id="rId2" Type="http://schemas.openxmlformats.org/officeDocument/2006/relationships/slide" Target="../slides/slide265.xml"/><Relationship Id="rId1" Type="http://schemas.openxmlformats.org/officeDocument/2006/relationships/notesMaster" Target="../notesMasters/notesMaster1.xml"/></Relationships>
</file>

<file path=ppt/notesSlides/_rels/notesSlide266.xml.rels><?xml version="1.0" encoding="UTF-8" standalone="yes"?>
<Relationships xmlns="http://schemas.openxmlformats.org/package/2006/relationships"><Relationship Id="rId2" Type="http://schemas.openxmlformats.org/officeDocument/2006/relationships/slide" Target="../slides/slide266.xml"/><Relationship Id="rId1" Type="http://schemas.openxmlformats.org/officeDocument/2006/relationships/notesMaster" Target="../notesMasters/notesMaster1.xml"/></Relationships>
</file>

<file path=ppt/notesSlides/_rels/notesSlide267.xml.rels><?xml version="1.0" encoding="UTF-8" standalone="yes"?>
<Relationships xmlns="http://schemas.openxmlformats.org/package/2006/relationships"><Relationship Id="rId2" Type="http://schemas.openxmlformats.org/officeDocument/2006/relationships/slide" Target="../slides/slide267.xml"/><Relationship Id="rId1" Type="http://schemas.openxmlformats.org/officeDocument/2006/relationships/notesMaster" Target="../notesMasters/notesMaster1.xml"/></Relationships>
</file>

<file path=ppt/notesSlides/_rels/notesSlide268.xml.rels><?xml version="1.0" encoding="UTF-8" standalone="yes"?>
<Relationships xmlns="http://schemas.openxmlformats.org/package/2006/relationships"><Relationship Id="rId2" Type="http://schemas.openxmlformats.org/officeDocument/2006/relationships/slide" Target="../slides/slide268.xml"/><Relationship Id="rId1" Type="http://schemas.openxmlformats.org/officeDocument/2006/relationships/notesMaster" Target="../notesMasters/notesMaster1.xml"/></Relationships>
</file>

<file path=ppt/notesSlides/_rels/notesSlide269.xml.rels><?xml version="1.0" encoding="UTF-8" standalone="yes"?>
<Relationships xmlns="http://schemas.openxmlformats.org/package/2006/relationships"><Relationship Id="rId2" Type="http://schemas.openxmlformats.org/officeDocument/2006/relationships/slide" Target="../slides/slide26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0.xml.rels><?xml version="1.0" encoding="UTF-8" standalone="yes"?>
<Relationships xmlns="http://schemas.openxmlformats.org/package/2006/relationships"><Relationship Id="rId2" Type="http://schemas.openxmlformats.org/officeDocument/2006/relationships/slide" Target="../slides/slide270.xml"/><Relationship Id="rId1" Type="http://schemas.openxmlformats.org/officeDocument/2006/relationships/notesMaster" Target="../notesMasters/notesMaster1.xml"/></Relationships>
</file>

<file path=ppt/notesSlides/_rels/notesSlide271.xml.rels><?xml version="1.0" encoding="UTF-8" standalone="yes"?>
<Relationships xmlns="http://schemas.openxmlformats.org/package/2006/relationships"><Relationship Id="rId2" Type="http://schemas.openxmlformats.org/officeDocument/2006/relationships/slide" Target="../slides/slide271.xml"/><Relationship Id="rId1" Type="http://schemas.openxmlformats.org/officeDocument/2006/relationships/notesMaster" Target="../notesMasters/notesMaster1.xml"/></Relationships>
</file>

<file path=ppt/notesSlides/_rels/notesSlide272.xml.rels><?xml version="1.0" encoding="UTF-8" standalone="yes"?>
<Relationships xmlns="http://schemas.openxmlformats.org/package/2006/relationships"><Relationship Id="rId2" Type="http://schemas.openxmlformats.org/officeDocument/2006/relationships/slide" Target="../slides/slide272.xml"/><Relationship Id="rId1" Type="http://schemas.openxmlformats.org/officeDocument/2006/relationships/notesMaster" Target="../notesMasters/notesMaster1.xml"/></Relationships>
</file>

<file path=ppt/notesSlides/_rels/notesSlide273.xml.rels><?xml version="1.0" encoding="UTF-8" standalone="yes"?>
<Relationships xmlns="http://schemas.openxmlformats.org/package/2006/relationships"><Relationship Id="rId2" Type="http://schemas.openxmlformats.org/officeDocument/2006/relationships/slide" Target="../slides/slide27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3" Type="http://schemas.openxmlformats.org/officeDocument/2006/relationships/slide" Target="../slides/slide61.xml"/><Relationship Id="rId2" Type="http://schemas.openxmlformats.org/officeDocument/2006/relationships/notesMaster" Target="../notesMasters/notesMaster1.xml"/><Relationship Id="rId1" Type="http://schemas.openxmlformats.org/officeDocument/2006/relationships/tags" Target="../tags/tag35.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3" Type="http://schemas.openxmlformats.org/officeDocument/2006/relationships/hyperlink" Target="https://www.kff.org/health-costs/poll-finding/kff-health-tracking-poll-may-2024-the-publics-use-and-views-of-glp-1-drugs/" TargetMode="External"/><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2AE480-5DBD-64AE-CFF5-1E43FE15D1E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1C34564-497F-EA56-8A4E-FD91666EF4B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F483DCD-EF4F-BC96-7712-6C54AA29EF2D}"/>
              </a:ext>
            </a:extLst>
          </p:cNvPr>
          <p:cNvSpPr>
            <a:spLocks noGrp="1"/>
          </p:cNvSpPr>
          <p:nvPr>
            <p:ph type="body" idx="1"/>
          </p:nvPr>
        </p:nvSpPr>
        <p:spPr/>
        <p:txBody>
          <a:bodyPr/>
          <a:lstStyle/>
          <a:p>
            <a:r>
              <a:rPr lang="en-US" dirty="0"/>
              <a:t>Slide 60: update this year’s </a:t>
            </a:r>
            <a:r>
              <a:rPr lang="en-US" dirty="0" err="1"/>
              <a:t>ada</a:t>
            </a:r>
            <a:r>
              <a:rPr lang="en-US" dirty="0"/>
              <a:t> reference. </a:t>
            </a:r>
          </a:p>
          <a:p>
            <a:endParaRPr lang="en-US" dirty="0"/>
          </a:p>
        </p:txBody>
      </p:sp>
      <p:sp>
        <p:nvSpPr>
          <p:cNvPr id="4" name="Footer Placeholder 3">
            <a:extLst>
              <a:ext uri="{FF2B5EF4-FFF2-40B4-BE49-F238E27FC236}">
                <a16:creationId xmlns:a16="http://schemas.microsoft.com/office/drawing/2014/main" id="{7BE2DEC0-06E7-A5D3-53DC-002370287395}"/>
              </a:ext>
            </a:extLst>
          </p:cNvPr>
          <p:cNvSpPr>
            <a:spLocks noGrp="1"/>
          </p:cNvSpPr>
          <p:nvPr>
            <p:ph type="ftr" sz="quarter" idx="10"/>
          </p:nvPr>
        </p:nvSpPr>
        <p:spPr/>
        <p:txBody>
          <a:bodyPr/>
          <a:lstStyle/>
          <a:p>
            <a:pPr>
              <a:defRPr/>
            </a:pPr>
            <a:r>
              <a:rPr lang="en-US"/>
              <a:t>Diabetes Educational Services© (530) 893 - 8635 </a:t>
            </a:r>
          </a:p>
        </p:txBody>
      </p:sp>
      <p:sp>
        <p:nvSpPr>
          <p:cNvPr id="5" name="Slide Number Placeholder 4">
            <a:extLst>
              <a:ext uri="{FF2B5EF4-FFF2-40B4-BE49-F238E27FC236}">
                <a16:creationId xmlns:a16="http://schemas.microsoft.com/office/drawing/2014/main" id="{18915784-BF6D-1B04-9471-FA03144082CD}"/>
              </a:ext>
            </a:extLst>
          </p:cNvPr>
          <p:cNvSpPr>
            <a:spLocks noGrp="1"/>
          </p:cNvSpPr>
          <p:nvPr>
            <p:ph type="sldNum" sz="quarter" idx="11"/>
          </p:nvPr>
        </p:nvSpPr>
        <p:spPr/>
        <p:txBody>
          <a:bodyPr/>
          <a:lstStyle/>
          <a:p>
            <a:pPr>
              <a:defRPr/>
            </a:pPr>
            <a:fld id="{C233B0E3-6876-4E53-9EE0-6ED1EFDF6740}" type="slidenum">
              <a:rPr lang="en-US" smtClean="0"/>
              <a:pPr>
                <a:defRPr/>
              </a:pPr>
              <a:t>1</a:t>
            </a:fld>
            <a:endParaRPr lang="en-US"/>
          </a:p>
        </p:txBody>
      </p:sp>
    </p:spTree>
    <p:extLst>
      <p:ext uri="{BB962C8B-B14F-4D97-AF65-F5344CB8AC3E}">
        <p14:creationId xmlns:p14="http://schemas.microsoft.com/office/powerpoint/2010/main" val="380429304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B5E225C-EA32-49AA-BCE1-CBED354D9589}" type="slidenum">
              <a:rPr lang="en-US" smtClean="0"/>
              <a:t>10</a:t>
            </a:fld>
            <a:endParaRPr lang="en-US"/>
          </a:p>
        </p:txBody>
      </p:sp>
    </p:spTree>
    <p:extLst>
      <p:ext uri="{BB962C8B-B14F-4D97-AF65-F5344CB8AC3E}">
        <p14:creationId xmlns:p14="http://schemas.microsoft.com/office/powerpoint/2010/main" val="2499945715"/>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1a. When an elevated risk of delayed gastric emptying and aspiration exist, withholding of GLP 1RAs should be balanced with the surgical and med </a:t>
            </a:r>
            <a:r>
              <a:rPr lang="en-US" dirty="0" err="1"/>
              <a:t>ical</a:t>
            </a:r>
            <a:r>
              <a:rPr lang="en-US" dirty="0"/>
              <a:t> risk of inducing the potential for a hazardous, metabolic disease state, like hyperglycemia. Further, bridging therapy off a GLP-1RA may be resource intensive, cost or insurance prohibitive, and risk other adverse side effects like hypoglycemia. Finally, with holding GLP-1RA perioperatively only for patients with the diseases of overweight and obesity, without an indication as described in Recommendation 1a, could constitute overweight and obesity bias, which should be avoided. c) If the decision to hold GLP-1RAs is indicated </a:t>
            </a:r>
            <a:r>
              <a:rPr lang="en-US" dirty="0" err="1"/>
              <a:t>givenan</a:t>
            </a:r>
            <a:r>
              <a:rPr lang="en-US" dirty="0"/>
              <a:t> unacceptable safety profile following shared decision making in the preoperative period, the duration to hold therapy is unknown [7]. At this time, it is suggested to follow the original guidance of the American Society of Anesthesiologists, holding the day of surgery for daily formulations, and a week prior to surgery for weekly formulations [4]. All patients should still be assessed on the day of procedure for symptoms </a:t>
            </a:r>
            <a:r>
              <a:rPr lang="en-US" dirty="0" err="1"/>
              <a:t>sug</a:t>
            </a:r>
            <a:r>
              <a:rPr lang="en-US" dirty="0"/>
              <a:t> </a:t>
            </a:r>
            <a:r>
              <a:rPr lang="en-US" dirty="0" err="1"/>
              <a:t>gestive</a:t>
            </a:r>
            <a:r>
              <a:rPr lang="en-US" dirty="0"/>
              <a:t> of delayed gastric emptying.</a:t>
            </a:r>
          </a:p>
        </p:txBody>
      </p:sp>
      <p:sp>
        <p:nvSpPr>
          <p:cNvPr id="4" name="Slide Number Placeholder 3"/>
          <p:cNvSpPr>
            <a:spLocks noGrp="1"/>
          </p:cNvSpPr>
          <p:nvPr>
            <p:ph type="sldNum" sz="quarter" idx="5"/>
          </p:nvPr>
        </p:nvSpPr>
        <p:spPr/>
        <p:txBody>
          <a:bodyPr/>
          <a:lstStyle/>
          <a:p>
            <a:pPr>
              <a:defRPr/>
            </a:pPr>
            <a:fld id="{F22A311E-4516-4077-A68F-F7810F54CAB0}" type="slidenum">
              <a:rPr lang="en-US" altLang="en-US" smtClean="0"/>
              <a:pPr>
                <a:defRPr/>
              </a:pPr>
              <a:t>100</a:t>
            </a:fld>
            <a:endParaRPr lang="en-US" altLang="en-US"/>
          </a:p>
        </p:txBody>
      </p:sp>
    </p:spTree>
    <p:extLst>
      <p:ext uri="{BB962C8B-B14F-4D97-AF65-F5344CB8AC3E}">
        <p14:creationId xmlns:p14="http://schemas.microsoft.com/office/powerpoint/2010/main" val="145734953"/>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Slide Image Placeholder 1">
            <a:extLst>
              <a:ext uri="{FF2B5EF4-FFF2-40B4-BE49-F238E27FC236}">
                <a16:creationId xmlns:a16="http://schemas.microsoft.com/office/drawing/2014/main" id="{DD90A39B-3D0D-4EC3-94F0-62314F841972}"/>
              </a:ext>
            </a:extLst>
          </p:cNvPr>
          <p:cNvSpPr>
            <a:spLocks noGrp="1" noRot="1" noChangeAspect="1" noTextEdit="1"/>
          </p:cNvSpPr>
          <p:nvPr>
            <p:ph type="sldImg"/>
          </p:nvPr>
        </p:nvSpPr>
        <p:spPr bwMode="auto">
          <a:xfrm>
            <a:off x="1257300" y="720725"/>
            <a:ext cx="4802188" cy="36004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2947" name="Notes Placeholder 2">
            <a:extLst>
              <a:ext uri="{FF2B5EF4-FFF2-40B4-BE49-F238E27FC236}">
                <a16:creationId xmlns:a16="http://schemas.microsoft.com/office/drawing/2014/main" id="{D0FAFD6C-AB5E-45B1-9EAA-62F56AAAE3E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a:t>Inject at room temperature, let alcohol fully dry</a:t>
            </a:r>
          </a:p>
        </p:txBody>
      </p:sp>
      <p:sp>
        <p:nvSpPr>
          <p:cNvPr id="82948" name="Slide Number Placeholder 3">
            <a:extLst>
              <a:ext uri="{FF2B5EF4-FFF2-40B4-BE49-F238E27FC236}">
                <a16:creationId xmlns:a16="http://schemas.microsoft.com/office/drawing/2014/main" id="{45F93B43-E47F-4D70-AEE4-F20BC332CB4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84225" indent="-301625">
              <a:spcBef>
                <a:spcPct val="30000"/>
              </a:spcBef>
              <a:defRPr sz="1200">
                <a:solidFill>
                  <a:schemeClr val="tx1"/>
                </a:solidFill>
                <a:latin typeface="Calibri" panose="020F0502020204030204" pitchFamily="34" charset="0"/>
              </a:defRPr>
            </a:lvl2pPr>
            <a:lvl3pPr marL="1208088" indent="-241300">
              <a:spcBef>
                <a:spcPct val="30000"/>
              </a:spcBef>
              <a:defRPr sz="1200">
                <a:solidFill>
                  <a:schemeClr val="tx1"/>
                </a:solidFill>
                <a:latin typeface="Calibri" panose="020F0502020204030204" pitchFamily="34" charset="0"/>
              </a:defRPr>
            </a:lvl3pPr>
            <a:lvl4pPr marL="1690688" indent="-241300">
              <a:spcBef>
                <a:spcPct val="30000"/>
              </a:spcBef>
              <a:defRPr sz="1200">
                <a:solidFill>
                  <a:schemeClr val="tx1"/>
                </a:solidFill>
                <a:latin typeface="Calibri" panose="020F0502020204030204" pitchFamily="34" charset="0"/>
              </a:defRPr>
            </a:lvl4pPr>
            <a:lvl5pPr marL="2174875" indent="-241300">
              <a:spcBef>
                <a:spcPct val="30000"/>
              </a:spcBef>
              <a:defRPr sz="1200">
                <a:solidFill>
                  <a:schemeClr val="tx1"/>
                </a:solidFill>
                <a:latin typeface="Calibri" panose="020F0502020204030204" pitchFamily="34" charset="0"/>
              </a:defRPr>
            </a:lvl5pPr>
            <a:lvl6pPr marL="2632075" indent="-241300" eaLnBrk="0" fontAlgn="base" hangingPunct="0">
              <a:spcBef>
                <a:spcPct val="30000"/>
              </a:spcBef>
              <a:spcAft>
                <a:spcPct val="0"/>
              </a:spcAft>
              <a:defRPr sz="1200">
                <a:solidFill>
                  <a:schemeClr val="tx1"/>
                </a:solidFill>
                <a:latin typeface="Calibri" panose="020F0502020204030204" pitchFamily="34" charset="0"/>
              </a:defRPr>
            </a:lvl6pPr>
            <a:lvl7pPr marL="3089275" indent="-241300" eaLnBrk="0" fontAlgn="base" hangingPunct="0">
              <a:spcBef>
                <a:spcPct val="30000"/>
              </a:spcBef>
              <a:spcAft>
                <a:spcPct val="0"/>
              </a:spcAft>
              <a:defRPr sz="1200">
                <a:solidFill>
                  <a:schemeClr val="tx1"/>
                </a:solidFill>
                <a:latin typeface="Calibri" panose="020F0502020204030204" pitchFamily="34" charset="0"/>
              </a:defRPr>
            </a:lvl7pPr>
            <a:lvl8pPr marL="3546475" indent="-241300" eaLnBrk="0" fontAlgn="base" hangingPunct="0">
              <a:spcBef>
                <a:spcPct val="30000"/>
              </a:spcBef>
              <a:spcAft>
                <a:spcPct val="0"/>
              </a:spcAft>
              <a:defRPr sz="1200">
                <a:solidFill>
                  <a:schemeClr val="tx1"/>
                </a:solidFill>
                <a:latin typeface="Calibri" panose="020F0502020204030204" pitchFamily="34" charset="0"/>
              </a:defRPr>
            </a:lvl8pPr>
            <a:lvl9pPr marL="4003675" indent="-2413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EB1F5F6-0EC4-42A6-AAE8-CAF1D5A04F60}" type="slidenum">
              <a:rPr kumimoji="0" lang="en-US" altLang="en-US" sz="13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101</a:t>
            </a:fld>
            <a:endParaRPr kumimoji="0" lang="en-US" altLang="en-US" sz="13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1451915536"/>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Answer is B. </a:t>
            </a:r>
          </a:p>
        </p:txBody>
      </p:sp>
      <p:sp>
        <p:nvSpPr>
          <p:cNvPr id="4" name="Slide Number Placeholder 3"/>
          <p:cNvSpPr>
            <a:spLocks noGrp="1"/>
          </p:cNvSpPr>
          <p:nvPr>
            <p:ph type="sldNum" sz="quarter" idx="5"/>
          </p:nvPr>
        </p:nvSpPr>
        <p:spPr/>
        <p:txBody>
          <a:bodyPr/>
          <a:lstStyle/>
          <a:p>
            <a:fld id="{5B5E225C-EA32-49AA-BCE1-CBED354D9589}" type="slidenum">
              <a:rPr lang="en-US" smtClean="0"/>
              <a:t>102</a:t>
            </a:fld>
            <a:endParaRPr lang="en-US"/>
          </a:p>
        </p:txBody>
      </p:sp>
    </p:spTree>
    <p:extLst>
      <p:ext uri="{BB962C8B-B14F-4D97-AF65-F5344CB8AC3E}">
        <p14:creationId xmlns:p14="http://schemas.microsoft.com/office/powerpoint/2010/main" val="1788102186"/>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B5E225C-EA32-49AA-BCE1-CBED354D9589}" type="slidenum">
              <a:rPr lang="en-US" smtClean="0"/>
              <a:t>103</a:t>
            </a:fld>
            <a:endParaRPr lang="en-US"/>
          </a:p>
        </p:txBody>
      </p:sp>
    </p:spTree>
    <p:extLst>
      <p:ext uri="{BB962C8B-B14F-4D97-AF65-F5344CB8AC3E}">
        <p14:creationId xmlns:p14="http://schemas.microsoft.com/office/powerpoint/2010/main" val="3691123262"/>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B5E225C-EA32-49AA-BCE1-CBED354D9589}" type="slidenum">
              <a:rPr lang="en-US" smtClean="0"/>
              <a:t>104</a:t>
            </a:fld>
            <a:endParaRPr lang="en-US"/>
          </a:p>
        </p:txBody>
      </p:sp>
    </p:spTree>
    <p:extLst>
      <p:ext uri="{BB962C8B-B14F-4D97-AF65-F5344CB8AC3E}">
        <p14:creationId xmlns:p14="http://schemas.microsoft.com/office/powerpoint/2010/main" val="935968351"/>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B5E225C-EA32-49AA-BCE1-CBED354D9589}" type="slidenum">
              <a:rPr lang="en-US" smtClean="0"/>
              <a:t>105</a:t>
            </a:fld>
            <a:endParaRPr lang="en-US"/>
          </a:p>
        </p:txBody>
      </p:sp>
    </p:spTree>
    <p:extLst>
      <p:ext uri="{BB962C8B-B14F-4D97-AF65-F5344CB8AC3E}">
        <p14:creationId xmlns:p14="http://schemas.microsoft.com/office/powerpoint/2010/main" val="3273992494"/>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Slide Image Placeholder 1">
            <a:extLst>
              <a:ext uri="{FF2B5EF4-FFF2-40B4-BE49-F238E27FC236}">
                <a16:creationId xmlns:a16="http://schemas.microsoft.com/office/drawing/2014/main" id="{2B8694C8-93AF-4FA1-A4FE-E22C82BA3651}"/>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9875" name="Notes Placeholder 2">
            <a:extLst>
              <a:ext uri="{FF2B5EF4-FFF2-40B4-BE49-F238E27FC236}">
                <a16:creationId xmlns:a16="http://schemas.microsoft.com/office/drawing/2014/main" id="{89FA909A-B577-48CF-B2DB-06C6773BC42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dirty="0">
                <a:latin typeface="Aptos" panose="020B0004020202020204" pitchFamily="34" charset="0"/>
                <a:ea typeface="Aptos" panose="020B0004020202020204" pitchFamily="34" charset="0"/>
                <a:cs typeface="Times New Roman" panose="02020603050405020304" pitchFamily="18" charset="0"/>
              </a:rPr>
              <a:t>R</a:t>
            </a:r>
            <a:r>
              <a:rPr lang="en-US" sz="1200" dirty="0">
                <a:effectLst/>
                <a:latin typeface="Aptos" panose="020B0004020202020204" pitchFamily="34" charset="0"/>
                <a:ea typeface="Aptos" panose="020B0004020202020204" pitchFamily="34" charset="0"/>
                <a:cs typeface="Times New Roman" panose="02020603050405020304" pitchFamily="18" charset="0"/>
              </a:rPr>
              <a:t>ecent clinical trial suggests that the GLP-1 RA </a:t>
            </a:r>
            <a:r>
              <a:rPr lang="en-US" sz="1200" dirty="0" err="1">
                <a:effectLst/>
                <a:latin typeface="Aptos" panose="020B0004020202020204" pitchFamily="34" charset="0"/>
                <a:ea typeface="Aptos" panose="020B0004020202020204" pitchFamily="34" charset="0"/>
                <a:cs typeface="Times New Roman" panose="02020603050405020304" pitchFamily="18" charset="0"/>
              </a:rPr>
              <a:t>semaglutide</a:t>
            </a:r>
            <a:r>
              <a:rPr lang="en-US" sz="1200" dirty="0">
                <a:effectLst/>
                <a:latin typeface="Aptos" panose="020B0004020202020204" pitchFamily="34" charset="0"/>
                <a:ea typeface="Aptos" panose="020B0004020202020204" pitchFamily="34" charset="0"/>
                <a:cs typeface="Times New Roman" panose="02020603050405020304" pitchFamily="18" charset="0"/>
              </a:rPr>
              <a:t> has beneficial effect on CVD, mortality, and kidney outcomes among people with CKD</a:t>
            </a:r>
            <a:r>
              <a:rPr lang="en-US" dirty="0">
                <a:latin typeface="Aptos" panose="020B0004020202020204" pitchFamily="34" charset="0"/>
                <a:ea typeface="Aptos" panose="020B0004020202020204" pitchFamily="34" charset="0"/>
                <a:cs typeface="Times New Roman" panose="02020603050405020304" pitchFamily="18" charset="0"/>
              </a:rPr>
              <a:t> - </a:t>
            </a:r>
            <a:r>
              <a:rPr lang="en-US" sz="1200" dirty="0">
                <a:effectLst/>
                <a:latin typeface="Aptos" panose="020B0004020202020204" pitchFamily="34" charset="0"/>
                <a:ea typeface="Aptos" panose="020B0004020202020204" pitchFamily="34" charset="0"/>
                <a:cs typeface="Times New Roman" panose="02020603050405020304" pitchFamily="18" charset="0"/>
              </a:rPr>
              <a:t>recommend that </a:t>
            </a:r>
            <a:r>
              <a:rPr lang="en-US" sz="1200" dirty="0" err="1">
                <a:effectLst/>
                <a:latin typeface="Aptos" panose="020B0004020202020204" pitchFamily="34" charset="0"/>
                <a:ea typeface="Aptos" panose="020B0004020202020204" pitchFamily="34" charset="0"/>
                <a:cs typeface="Times New Roman" panose="02020603050405020304" pitchFamily="18" charset="0"/>
              </a:rPr>
              <a:t>semaglutide</a:t>
            </a:r>
            <a:r>
              <a:rPr lang="en-US" sz="1200" dirty="0">
                <a:effectLst/>
                <a:latin typeface="Aptos" panose="020B0004020202020204" pitchFamily="34" charset="0"/>
                <a:ea typeface="Aptos" panose="020B0004020202020204" pitchFamily="34" charset="0"/>
                <a:cs typeface="Times New Roman" panose="02020603050405020304" pitchFamily="18" charset="0"/>
              </a:rPr>
              <a:t> be used as another first-line agent for people with CKD”.</a:t>
            </a:r>
            <a:endParaRPr lang="en-US" altLang="en-US" dirty="0"/>
          </a:p>
        </p:txBody>
      </p:sp>
      <p:sp>
        <p:nvSpPr>
          <p:cNvPr id="88068" name="Header Placeholder 3">
            <a:extLst>
              <a:ext uri="{FF2B5EF4-FFF2-40B4-BE49-F238E27FC236}">
                <a16:creationId xmlns:a16="http://schemas.microsoft.com/office/drawing/2014/main" id="{85517793-11A1-4D83-8159-C30E89550D3F}"/>
              </a:ext>
            </a:extLst>
          </p:cNvPr>
          <p:cNvSpPr>
            <a:spLocks noGrp="1"/>
          </p:cNvSpPr>
          <p:nvPr>
            <p:ph type="hdr" sz="quarter"/>
          </p:nvPr>
        </p:nvSpPr>
        <p:spPr bwMode="auto"/>
        <p:txBody>
          <a:bodyPr wrap="square" numCol="1" anchor="t" anchorCtr="0" compatLnSpc="1">
            <a:prstTxWarp prst="textNoShape">
              <a:avLst/>
            </a:prstTxWarp>
          </a:bodyPr>
          <a:lstStyle>
            <a:lvl1pPr>
              <a:defRPr>
                <a:solidFill>
                  <a:schemeClr val="tx1"/>
                </a:solidFill>
                <a:latin typeface="Calibri" pitchFamily="34" charset="0"/>
              </a:defRPr>
            </a:lvl1pPr>
            <a:lvl2pPr marL="785372" indent="-302066">
              <a:defRPr>
                <a:solidFill>
                  <a:schemeClr val="tx1"/>
                </a:solidFill>
                <a:latin typeface="Calibri" pitchFamily="34" charset="0"/>
              </a:defRPr>
            </a:lvl2pPr>
            <a:lvl3pPr marL="1208265" indent="-241653">
              <a:defRPr>
                <a:solidFill>
                  <a:schemeClr val="tx1"/>
                </a:solidFill>
                <a:latin typeface="Calibri" pitchFamily="34" charset="0"/>
              </a:defRPr>
            </a:lvl3pPr>
            <a:lvl4pPr marL="1691571" indent="-241653">
              <a:defRPr>
                <a:solidFill>
                  <a:schemeClr val="tx1"/>
                </a:solidFill>
                <a:latin typeface="Calibri" pitchFamily="34" charset="0"/>
              </a:defRPr>
            </a:lvl4pPr>
            <a:lvl5pPr marL="2174878" indent="-241653">
              <a:defRPr>
                <a:solidFill>
                  <a:schemeClr val="tx1"/>
                </a:solidFill>
                <a:latin typeface="Calibri" pitchFamily="34" charset="0"/>
              </a:defRPr>
            </a:lvl5pPr>
            <a:lvl6pPr marL="2658184" indent="-241653" fontAlgn="base">
              <a:spcBef>
                <a:spcPct val="0"/>
              </a:spcBef>
              <a:spcAft>
                <a:spcPct val="0"/>
              </a:spcAft>
              <a:defRPr>
                <a:solidFill>
                  <a:schemeClr val="tx1"/>
                </a:solidFill>
                <a:latin typeface="Calibri" pitchFamily="34" charset="0"/>
              </a:defRPr>
            </a:lvl6pPr>
            <a:lvl7pPr marL="3141490" indent="-241653" fontAlgn="base">
              <a:spcBef>
                <a:spcPct val="0"/>
              </a:spcBef>
              <a:spcAft>
                <a:spcPct val="0"/>
              </a:spcAft>
              <a:defRPr>
                <a:solidFill>
                  <a:schemeClr val="tx1"/>
                </a:solidFill>
                <a:latin typeface="Calibri" pitchFamily="34" charset="0"/>
              </a:defRPr>
            </a:lvl7pPr>
            <a:lvl8pPr marL="3624796" indent="-241653" fontAlgn="base">
              <a:spcBef>
                <a:spcPct val="0"/>
              </a:spcBef>
              <a:spcAft>
                <a:spcPct val="0"/>
              </a:spcAft>
              <a:defRPr>
                <a:solidFill>
                  <a:schemeClr val="tx1"/>
                </a:solidFill>
                <a:latin typeface="Calibri" pitchFamily="34" charset="0"/>
              </a:defRPr>
            </a:lvl8pPr>
            <a:lvl9pPr marL="4108102" indent="-241653" fontAlgn="base">
              <a:spcBef>
                <a:spcPct val="0"/>
              </a:spcBef>
              <a:spcAft>
                <a:spcPct val="0"/>
              </a:spcAft>
              <a:defRPr>
                <a:solidFill>
                  <a:schemeClr val="tx1"/>
                </a:solidFill>
                <a:latin typeface="Calibri"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300" b="0" i="0" u="none" strike="noStrike" kern="1200" cap="none" spc="0" normalizeH="0" baseline="0" noProof="0">
                <a:ln>
                  <a:noFill/>
                </a:ln>
                <a:solidFill>
                  <a:prstClr val="black"/>
                </a:solidFill>
                <a:effectLst/>
                <a:uLnTx/>
                <a:uFillTx/>
                <a:latin typeface="Calibri" pitchFamily="34" charset="0"/>
                <a:ea typeface="+mn-ea"/>
                <a:cs typeface="+mn-cs"/>
              </a:rPr>
              <a:t>Obesity Series, Part II: Physical Activity</a:t>
            </a:r>
          </a:p>
        </p:txBody>
      </p:sp>
      <p:sp>
        <p:nvSpPr>
          <p:cNvPr id="88069" name="Footer Placeholder 4">
            <a:extLst>
              <a:ext uri="{FF2B5EF4-FFF2-40B4-BE49-F238E27FC236}">
                <a16:creationId xmlns:a16="http://schemas.microsoft.com/office/drawing/2014/main" id="{C536D2BF-6AD8-4423-A32D-42BC50CF214F}"/>
              </a:ext>
            </a:extLst>
          </p:cNvPr>
          <p:cNvSpPr>
            <a:spLocks noGrp="1"/>
          </p:cNvSpPr>
          <p:nvPr>
            <p:ph type="ftr" sz="quarter" idx="4"/>
          </p:nvPr>
        </p:nvSpPr>
        <p:spPr bwMode="auto"/>
        <p:txBody>
          <a:bodyPr wrap="square" numCol="1" anchorCtr="0" compatLnSpc="1">
            <a:prstTxWarp prst="textNoShape">
              <a:avLst/>
            </a:prstTxWarp>
          </a:bodyPr>
          <a:lstStyle>
            <a:lvl1pPr>
              <a:defRPr>
                <a:solidFill>
                  <a:schemeClr val="tx1"/>
                </a:solidFill>
                <a:latin typeface="Calibri" pitchFamily="34" charset="0"/>
              </a:defRPr>
            </a:lvl1pPr>
            <a:lvl2pPr marL="785372" indent="-302066">
              <a:defRPr>
                <a:solidFill>
                  <a:schemeClr val="tx1"/>
                </a:solidFill>
                <a:latin typeface="Calibri" pitchFamily="34" charset="0"/>
              </a:defRPr>
            </a:lvl2pPr>
            <a:lvl3pPr marL="1208265" indent="-241653">
              <a:defRPr>
                <a:solidFill>
                  <a:schemeClr val="tx1"/>
                </a:solidFill>
                <a:latin typeface="Calibri" pitchFamily="34" charset="0"/>
              </a:defRPr>
            </a:lvl3pPr>
            <a:lvl4pPr marL="1691571" indent="-241653">
              <a:defRPr>
                <a:solidFill>
                  <a:schemeClr val="tx1"/>
                </a:solidFill>
                <a:latin typeface="Calibri" pitchFamily="34" charset="0"/>
              </a:defRPr>
            </a:lvl4pPr>
            <a:lvl5pPr marL="2174878" indent="-241653">
              <a:defRPr>
                <a:solidFill>
                  <a:schemeClr val="tx1"/>
                </a:solidFill>
                <a:latin typeface="Calibri" pitchFamily="34" charset="0"/>
              </a:defRPr>
            </a:lvl5pPr>
            <a:lvl6pPr marL="2658184" indent="-241653" fontAlgn="base">
              <a:spcBef>
                <a:spcPct val="0"/>
              </a:spcBef>
              <a:spcAft>
                <a:spcPct val="0"/>
              </a:spcAft>
              <a:defRPr>
                <a:solidFill>
                  <a:schemeClr val="tx1"/>
                </a:solidFill>
                <a:latin typeface="Calibri" pitchFamily="34" charset="0"/>
              </a:defRPr>
            </a:lvl6pPr>
            <a:lvl7pPr marL="3141490" indent="-241653" fontAlgn="base">
              <a:spcBef>
                <a:spcPct val="0"/>
              </a:spcBef>
              <a:spcAft>
                <a:spcPct val="0"/>
              </a:spcAft>
              <a:defRPr>
                <a:solidFill>
                  <a:schemeClr val="tx1"/>
                </a:solidFill>
                <a:latin typeface="Calibri" pitchFamily="34" charset="0"/>
              </a:defRPr>
            </a:lvl7pPr>
            <a:lvl8pPr marL="3624796" indent="-241653" fontAlgn="base">
              <a:spcBef>
                <a:spcPct val="0"/>
              </a:spcBef>
              <a:spcAft>
                <a:spcPct val="0"/>
              </a:spcAft>
              <a:defRPr>
                <a:solidFill>
                  <a:schemeClr val="tx1"/>
                </a:solidFill>
                <a:latin typeface="Calibri" pitchFamily="34" charset="0"/>
              </a:defRPr>
            </a:lvl8pPr>
            <a:lvl9pPr marL="4108102" indent="-241653" fontAlgn="base">
              <a:spcBef>
                <a:spcPct val="0"/>
              </a:spcBef>
              <a:spcAft>
                <a:spcPct val="0"/>
              </a:spcAft>
              <a:defRPr>
                <a:solidFill>
                  <a:schemeClr val="tx1"/>
                </a:solidFill>
                <a:latin typeface="Calibri"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300" b="0" i="0" u="none" strike="noStrike" kern="1200" cap="none" spc="0" normalizeH="0" baseline="0" noProof="0">
                <a:ln>
                  <a:noFill/>
                </a:ln>
                <a:solidFill>
                  <a:prstClr val="black"/>
                </a:solidFill>
                <a:effectLst/>
                <a:uLnTx/>
                <a:uFillTx/>
                <a:latin typeface="Calibri" pitchFamily="34" charset="0"/>
                <a:ea typeface="+mn-ea"/>
                <a:cs typeface="+mn-cs"/>
              </a:rPr>
              <a:t>Copyright 2014 American Association of Diabetes Educators. All rights reserved.</a:t>
            </a:r>
          </a:p>
        </p:txBody>
      </p:sp>
      <p:sp>
        <p:nvSpPr>
          <p:cNvPr id="79878" name="Slide Number Placeholder 5">
            <a:extLst>
              <a:ext uri="{FF2B5EF4-FFF2-40B4-BE49-F238E27FC236}">
                <a16:creationId xmlns:a16="http://schemas.microsoft.com/office/drawing/2014/main" id="{F7637361-0B40-4D43-A059-422008213700}"/>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84225" indent="-301625">
              <a:spcBef>
                <a:spcPct val="30000"/>
              </a:spcBef>
              <a:defRPr sz="1200">
                <a:solidFill>
                  <a:schemeClr val="tx1"/>
                </a:solidFill>
                <a:latin typeface="Calibri" panose="020F0502020204030204" pitchFamily="34" charset="0"/>
              </a:defRPr>
            </a:lvl2pPr>
            <a:lvl3pPr marL="1208088" indent="-241300">
              <a:spcBef>
                <a:spcPct val="30000"/>
              </a:spcBef>
              <a:defRPr sz="1200">
                <a:solidFill>
                  <a:schemeClr val="tx1"/>
                </a:solidFill>
                <a:latin typeface="Calibri" panose="020F0502020204030204" pitchFamily="34" charset="0"/>
              </a:defRPr>
            </a:lvl3pPr>
            <a:lvl4pPr marL="1690688" indent="-241300">
              <a:spcBef>
                <a:spcPct val="30000"/>
              </a:spcBef>
              <a:defRPr sz="1200">
                <a:solidFill>
                  <a:schemeClr val="tx1"/>
                </a:solidFill>
                <a:latin typeface="Calibri" panose="020F0502020204030204" pitchFamily="34" charset="0"/>
              </a:defRPr>
            </a:lvl4pPr>
            <a:lvl5pPr marL="2174875" indent="-241300">
              <a:spcBef>
                <a:spcPct val="30000"/>
              </a:spcBef>
              <a:defRPr sz="1200">
                <a:solidFill>
                  <a:schemeClr val="tx1"/>
                </a:solidFill>
                <a:latin typeface="Calibri" panose="020F0502020204030204" pitchFamily="34" charset="0"/>
              </a:defRPr>
            </a:lvl5pPr>
            <a:lvl6pPr marL="2632075" indent="-241300" eaLnBrk="0" fontAlgn="base" hangingPunct="0">
              <a:spcBef>
                <a:spcPct val="30000"/>
              </a:spcBef>
              <a:spcAft>
                <a:spcPct val="0"/>
              </a:spcAft>
              <a:defRPr sz="1200">
                <a:solidFill>
                  <a:schemeClr val="tx1"/>
                </a:solidFill>
                <a:latin typeface="Calibri" panose="020F0502020204030204" pitchFamily="34" charset="0"/>
              </a:defRPr>
            </a:lvl6pPr>
            <a:lvl7pPr marL="3089275" indent="-241300" eaLnBrk="0" fontAlgn="base" hangingPunct="0">
              <a:spcBef>
                <a:spcPct val="30000"/>
              </a:spcBef>
              <a:spcAft>
                <a:spcPct val="0"/>
              </a:spcAft>
              <a:defRPr sz="1200">
                <a:solidFill>
                  <a:schemeClr val="tx1"/>
                </a:solidFill>
                <a:latin typeface="Calibri" panose="020F0502020204030204" pitchFamily="34" charset="0"/>
              </a:defRPr>
            </a:lvl7pPr>
            <a:lvl8pPr marL="3546475" indent="-241300" eaLnBrk="0" fontAlgn="base" hangingPunct="0">
              <a:spcBef>
                <a:spcPct val="30000"/>
              </a:spcBef>
              <a:spcAft>
                <a:spcPct val="0"/>
              </a:spcAft>
              <a:defRPr sz="1200">
                <a:solidFill>
                  <a:schemeClr val="tx1"/>
                </a:solidFill>
                <a:latin typeface="Calibri" panose="020F0502020204030204" pitchFamily="34" charset="0"/>
              </a:defRPr>
            </a:lvl8pPr>
            <a:lvl9pPr marL="4003675" indent="-2413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82A5906-8B12-4700-A07B-6319B7FE199D}" type="slidenum">
              <a:rPr kumimoji="0" lang="en-US" altLang="en-US" sz="13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106</a:t>
            </a:fld>
            <a:endParaRPr kumimoji="0" lang="en-US" altLang="en-US" sz="13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3691923308"/>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Slide Image Placeholder 1"/>
          <p:cNvSpPr>
            <a:spLocks noGrp="1" noRot="1" noChangeAspect="1" noTextEdit="1"/>
          </p:cNvSpPr>
          <p:nvPr>
            <p:ph type="sldImg"/>
          </p:nvPr>
        </p:nvSpPr>
        <p:spPr>
          <a:xfrm>
            <a:off x="1181100" y="698500"/>
            <a:ext cx="4648200" cy="3486150"/>
          </a:xfrm>
          <a:ln/>
        </p:spPr>
      </p:sp>
      <p:sp>
        <p:nvSpPr>
          <p:cNvPr id="125955"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endParaRPr lang="en-US" dirty="0"/>
          </a:p>
        </p:txBody>
      </p:sp>
      <p:sp>
        <p:nvSpPr>
          <p:cNvPr id="125956"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71358" indent="-296675">
              <a:defRPr>
                <a:solidFill>
                  <a:schemeClr val="tx1"/>
                </a:solidFill>
                <a:latin typeface="Arial" pitchFamily="34" charset="0"/>
              </a:defRPr>
            </a:lvl2pPr>
            <a:lvl3pPr marL="1186704" indent="-237341">
              <a:defRPr>
                <a:solidFill>
                  <a:schemeClr val="tx1"/>
                </a:solidFill>
                <a:latin typeface="Arial" pitchFamily="34" charset="0"/>
              </a:defRPr>
            </a:lvl3pPr>
            <a:lvl4pPr marL="1661386" indent="-237341">
              <a:defRPr>
                <a:solidFill>
                  <a:schemeClr val="tx1"/>
                </a:solidFill>
                <a:latin typeface="Arial" pitchFamily="34" charset="0"/>
              </a:defRPr>
            </a:lvl4pPr>
            <a:lvl5pPr marL="2136067" indent="-237341">
              <a:defRPr>
                <a:solidFill>
                  <a:schemeClr val="tx1"/>
                </a:solidFill>
                <a:latin typeface="Arial" pitchFamily="34" charset="0"/>
              </a:defRPr>
            </a:lvl5pPr>
            <a:lvl6pPr marL="2610748" indent="-237341" eaLnBrk="0" fontAlgn="base" hangingPunct="0">
              <a:spcBef>
                <a:spcPct val="0"/>
              </a:spcBef>
              <a:spcAft>
                <a:spcPct val="0"/>
              </a:spcAft>
              <a:defRPr>
                <a:solidFill>
                  <a:schemeClr val="tx1"/>
                </a:solidFill>
                <a:latin typeface="Arial" pitchFamily="34" charset="0"/>
              </a:defRPr>
            </a:lvl6pPr>
            <a:lvl7pPr marL="3085429" indent="-237341" eaLnBrk="0" fontAlgn="base" hangingPunct="0">
              <a:spcBef>
                <a:spcPct val="0"/>
              </a:spcBef>
              <a:spcAft>
                <a:spcPct val="0"/>
              </a:spcAft>
              <a:defRPr>
                <a:solidFill>
                  <a:schemeClr val="tx1"/>
                </a:solidFill>
                <a:latin typeface="Arial" pitchFamily="34" charset="0"/>
              </a:defRPr>
            </a:lvl7pPr>
            <a:lvl8pPr marL="3560112" indent="-237341" eaLnBrk="0" fontAlgn="base" hangingPunct="0">
              <a:spcBef>
                <a:spcPct val="0"/>
              </a:spcBef>
              <a:spcAft>
                <a:spcPct val="0"/>
              </a:spcAft>
              <a:defRPr>
                <a:solidFill>
                  <a:schemeClr val="tx1"/>
                </a:solidFill>
                <a:latin typeface="Arial" pitchFamily="34" charset="0"/>
              </a:defRPr>
            </a:lvl8pPr>
            <a:lvl9pPr marL="4034793" indent="-237341" eaLnBrk="0" fontAlgn="base" hangingPunct="0">
              <a:spcBef>
                <a:spcPct val="0"/>
              </a:spcBef>
              <a:spcAft>
                <a:spcPct val="0"/>
              </a:spcAft>
              <a:defRPr>
                <a:solidFill>
                  <a:schemeClr val="tx1"/>
                </a:solidFill>
                <a:latin typeface="Arial" pitchFamily="34" charset="0"/>
              </a:defRPr>
            </a:lvl9pPr>
          </a:lstStyle>
          <a:p>
            <a:r>
              <a:rPr lang="en-US" dirty="0">
                <a:latin typeface="Times New Roman" pitchFamily="18" charset="0"/>
              </a:rPr>
              <a:t>© Copyright 1999-2013, Diabetes Educational Services, All Rights Reserved© Copyright 1999-2013, Diabetes Educational </a:t>
            </a:r>
            <a:r>
              <a:rPr lang="en-US" dirty="0" err="1">
                <a:latin typeface="Times New Roman" pitchFamily="18" charset="0"/>
              </a:rPr>
              <a:t>ServicesDiabetes</a:t>
            </a:r>
            <a:r>
              <a:rPr lang="en-US" dirty="0">
                <a:latin typeface="Times New Roman" pitchFamily="18" charset="0"/>
              </a:rPr>
              <a:t> Educational Services© (530) 893 - 8635 </a:t>
            </a:r>
          </a:p>
        </p:txBody>
      </p:sp>
      <p:sp>
        <p:nvSpPr>
          <p:cNvPr id="125957"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71358" indent="-296675">
              <a:defRPr>
                <a:solidFill>
                  <a:schemeClr val="tx1"/>
                </a:solidFill>
                <a:latin typeface="Arial" pitchFamily="34" charset="0"/>
              </a:defRPr>
            </a:lvl2pPr>
            <a:lvl3pPr marL="1186704" indent="-237341">
              <a:defRPr>
                <a:solidFill>
                  <a:schemeClr val="tx1"/>
                </a:solidFill>
                <a:latin typeface="Arial" pitchFamily="34" charset="0"/>
              </a:defRPr>
            </a:lvl3pPr>
            <a:lvl4pPr marL="1661386" indent="-237341">
              <a:defRPr>
                <a:solidFill>
                  <a:schemeClr val="tx1"/>
                </a:solidFill>
                <a:latin typeface="Arial" pitchFamily="34" charset="0"/>
              </a:defRPr>
            </a:lvl4pPr>
            <a:lvl5pPr marL="2136067" indent="-237341">
              <a:defRPr>
                <a:solidFill>
                  <a:schemeClr val="tx1"/>
                </a:solidFill>
                <a:latin typeface="Arial" pitchFamily="34" charset="0"/>
              </a:defRPr>
            </a:lvl5pPr>
            <a:lvl6pPr marL="2610748" indent="-237341" eaLnBrk="0" fontAlgn="base" hangingPunct="0">
              <a:spcBef>
                <a:spcPct val="0"/>
              </a:spcBef>
              <a:spcAft>
                <a:spcPct val="0"/>
              </a:spcAft>
              <a:defRPr>
                <a:solidFill>
                  <a:schemeClr val="tx1"/>
                </a:solidFill>
                <a:latin typeface="Arial" pitchFamily="34" charset="0"/>
              </a:defRPr>
            </a:lvl6pPr>
            <a:lvl7pPr marL="3085429" indent="-237341" eaLnBrk="0" fontAlgn="base" hangingPunct="0">
              <a:spcBef>
                <a:spcPct val="0"/>
              </a:spcBef>
              <a:spcAft>
                <a:spcPct val="0"/>
              </a:spcAft>
              <a:defRPr>
                <a:solidFill>
                  <a:schemeClr val="tx1"/>
                </a:solidFill>
                <a:latin typeface="Arial" pitchFamily="34" charset="0"/>
              </a:defRPr>
            </a:lvl7pPr>
            <a:lvl8pPr marL="3560112" indent="-237341" eaLnBrk="0" fontAlgn="base" hangingPunct="0">
              <a:spcBef>
                <a:spcPct val="0"/>
              </a:spcBef>
              <a:spcAft>
                <a:spcPct val="0"/>
              </a:spcAft>
              <a:defRPr>
                <a:solidFill>
                  <a:schemeClr val="tx1"/>
                </a:solidFill>
                <a:latin typeface="Arial" pitchFamily="34" charset="0"/>
              </a:defRPr>
            </a:lvl8pPr>
            <a:lvl9pPr marL="4034793" indent="-237341" eaLnBrk="0" fontAlgn="base" hangingPunct="0">
              <a:spcBef>
                <a:spcPct val="0"/>
              </a:spcBef>
              <a:spcAft>
                <a:spcPct val="0"/>
              </a:spcAft>
              <a:defRPr>
                <a:solidFill>
                  <a:schemeClr val="tx1"/>
                </a:solidFill>
                <a:latin typeface="Arial" pitchFamily="34" charset="0"/>
              </a:defRPr>
            </a:lvl9pPr>
          </a:lstStyle>
          <a:p>
            <a:fld id="{ADDD9BF5-7BFF-4991-AC61-3A95FC7FEED1}" type="slidenum">
              <a:rPr lang="en-US" smtClean="0">
                <a:latin typeface="Times New Roman" pitchFamily="18" charset="0"/>
              </a:rPr>
              <a:pPr/>
              <a:t>107</a:t>
            </a:fld>
            <a:endParaRPr lang="en-US">
              <a:latin typeface="Times New Roman" pitchFamily="18" charset="0"/>
            </a:endParaRPr>
          </a:p>
        </p:txBody>
      </p:sp>
    </p:spTree>
    <p:extLst>
      <p:ext uri="{BB962C8B-B14F-4D97-AF65-F5344CB8AC3E}">
        <p14:creationId xmlns:p14="http://schemas.microsoft.com/office/powerpoint/2010/main" val="3348600675"/>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F4F5AA0-1FBB-432C-8005-770D06113BE6}" type="slidenum">
              <a:rPr lang="en-US" smtClean="0"/>
              <a:pPr/>
              <a:t>108</a:t>
            </a:fld>
            <a:endParaRPr lang="en-US"/>
          </a:p>
        </p:txBody>
      </p:sp>
    </p:spTree>
    <p:extLst>
      <p:ext uri="{BB962C8B-B14F-4D97-AF65-F5344CB8AC3E}">
        <p14:creationId xmlns:p14="http://schemas.microsoft.com/office/powerpoint/2010/main" val="3716293597"/>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B5E225C-EA32-49AA-BCE1-CBED354D9589}" type="slidenum">
              <a:rPr lang="en-US" smtClean="0"/>
              <a:t>109</a:t>
            </a:fld>
            <a:endParaRPr lang="en-US"/>
          </a:p>
        </p:txBody>
      </p:sp>
    </p:spTree>
    <p:extLst>
      <p:ext uri="{BB962C8B-B14F-4D97-AF65-F5344CB8AC3E}">
        <p14:creationId xmlns:p14="http://schemas.microsoft.com/office/powerpoint/2010/main" val="121479383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Image Placeholder 1"/>
          <p:cNvSpPr>
            <a:spLocks noGrp="1" noRot="1" noChangeAspect="1" noTextEdit="1"/>
          </p:cNvSpPr>
          <p:nvPr>
            <p:ph type="sldImg"/>
          </p:nvPr>
        </p:nvSpPr>
        <p:spPr>
          <a:ln/>
        </p:spPr>
      </p:sp>
      <p:sp>
        <p:nvSpPr>
          <p:cNvPr id="5325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Arial" panose="020B0604020202020204" pitchFamily="34" charset="0"/>
              <a:ea typeface="ＭＳ Ｐゴシック" panose="020B0600070205080204" pitchFamily="34" charset="-128"/>
            </a:endParaRPr>
          </a:p>
        </p:txBody>
      </p:sp>
      <p:sp>
        <p:nvSpPr>
          <p:cNvPr id="4" name="Footer Placeholder 3"/>
          <p:cNvSpPr>
            <a:spLocks noGrp="1"/>
          </p:cNvSpPr>
          <p:nvPr>
            <p:ph type="ftr" sz="quarter" idx="4"/>
          </p:nvPr>
        </p:nvSpPr>
        <p:spPr/>
        <p:txBody>
          <a:bodyPr/>
          <a:lstStyle/>
          <a:p>
            <a:pPr fontAlgn="auto">
              <a:spcBef>
                <a:spcPts val="0"/>
              </a:spcBef>
              <a:spcAft>
                <a:spcPts val="0"/>
              </a:spcAft>
              <a:defRPr/>
            </a:pPr>
            <a:r>
              <a:rPr lang="en-US" sz="1900" kern="0" dirty="0">
                <a:solidFill>
                  <a:sysClr val="windowText" lastClr="000000"/>
                </a:solidFill>
              </a:rPr>
              <a:t>Diabetes Educational Services© (530) 893 - 8635 </a:t>
            </a:r>
          </a:p>
        </p:txBody>
      </p:sp>
      <p:sp>
        <p:nvSpPr>
          <p:cNvPr id="5" name="Slide Number Placeholder 4"/>
          <p:cNvSpPr>
            <a:spLocks noGrp="1"/>
          </p:cNvSpPr>
          <p:nvPr>
            <p:ph type="sldNum" sz="quarter" idx="5"/>
          </p:nvPr>
        </p:nvSpPr>
        <p:spPr/>
        <p:txBody>
          <a:bodyPr/>
          <a:lstStyle/>
          <a:p>
            <a:pPr fontAlgn="auto">
              <a:spcBef>
                <a:spcPts val="0"/>
              </a:spcBef>
              <a:spcAft>
                <a:spcPts val="0"/>
              </a:spcAft>
              <a:defRPr/>
            </a:pPr>
            <a:fld id="{8FFE3D63-DE76-4821-B41F-CFAD5FCF1747}" type="slidenum">
              <a:rPr lang="en-US" sz="1900" kern="0">
                <a:solidFill>
                  <a:sysClr val="windowText" lastClr="000000"/>
                </a:solidFill>
              </a:rPr>
              <a:pPr fontAlgn="auto">
                <a:spcBef>
                  <a:spcPts val="0"/>
                </a:spcBef>
                <a:spcAft>
                  <a:spcPts val="0"/>
                </a:spcAft>
                <a:defRPr/>
              </a:pPr>
              <a:t>11</a:t>
            </a:fld>
            <a:endParaRPr lang="en-US" sz="1900" kern="0" dirty="0">
              <a:solidFill>
                <a:sysClr val="windowText" lastClr="000000"/>
              </a:solidFill>
            </a:endParaRPr>
          </a:p>
        </p:txBody>
      </p:sp>
    </p:spTree>
    <p:extLst>
      <p:ext uri="{BB962C8B-B14F-4D97-AF65-F5344CB8AC3E}">
        <p14:creationId xmlns:p14="http://schemas.microsoft.com/office/powerpoint/2010/main" val="3129395075"/>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B5E225C-EA32-49AA-BCE1-CBED354D9589}" type="slidenum">
              <a:rPr lang="en-US" smtClean="0"/>
              <a:t>110</a:t>
            </a:fld>
            <a:endParaRPr lang="en-US"/>
          </a:p>
        </p:txBody>
      </p:sp>
    </p:spTree>
    <p:extLst>
      <p:ext uri="{BB962C8B-B14F-4D97-AF65-F5344CB8AC3E}">
        <p14:creationId xmlns:p14="http://schemas.microsoft.com/office/powerpoint/2010/main" val="4011325771"/>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290" name="Slide Image Placeholder 1"/>
          <p:cNvSpPr>
            <a:spLocks noGrp="1" noRot="1" noChangeAspect="1" noTextEdit="1"/>
          </p:cNvSpPr>
          <p:nvPr>
            <p:ph type="sldImg"/>
          </p:nvPr>
        </p:nvSpPr>
        <p:spPr>
          <a:ln/>
        </p:spPr>
      </p:sp>
      <p:sp>
        <p:nvSpPr>
          <p:cNvPr id="268291"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64196" name="Footer Placeholder 3"/>
          <p:cNvSpPr>
            <a:spLocks noGrp="1"/>
          </p:cNvSpPr>
          <p:nvPr>
            <p:ph type="ftr" sz="quarter" idx="4"/>
          </p:nvPr>
        </p:nvSpPr>
        <p:spPr/>
        <p:txBody>
          <a:bodyPr/>
          <a:lstStyle/>
          <a:p>
            <a:pPr>
              <a:defRPr/>
            </a:pPr>
            <a:r>
              <a:rPr lang="en-US"/>
              <a:t>Diabetes Educational Services© (530) 893 - 8635 </a:t>
            </a:r>
          </a:p>
        </p:txBody>
      </p:sp>
      <p:sp>
        <p:nvSpPr>
          <p:cNvPr id="264197" name="Slide Number Placeholder 4"/>
          <p:cNvSpPr>
            <a:spLocks noGrp="1"/>
          </p:cNvSpPr>
          <p:nvPr>
            <p:ph type="sldNum" sz="quarter" idx="5"/>
          </p:nvPr>
        </p:nvSpPr>
        <p:spPr/>
        <p:txBody>
          <a:bodyPr/>
          <a:lstStyle/>
          <a:p>
            <a:pPr>
              <a:defRPr/>
            </a:pPr>
            <a:fld id="{BE921EF4-C4AA-441B-BC1E-E04382E8F9DD}" type="slidenum">
              <a:rPr lang="en-US" smtClean="0"/>
              <a:pPr>
                <a:defRPr/>
              </a:pPr>
              <a:t>111</a:t>
            </a:fld>
            <a:endParaRPr lang="en-US"/>
          </a:p>
        </p:txBody>
      </p:sp>
    </p:spTree>
    <p:extLst>
      <p:ext uri="{BB962C8B-B14F-4D97-AF65-F5344CB8AC3E}">
        <p14:creationId xmlns:p14="http://schemas.microsoft.com/office/powerpoint/2010/main" val="2338912409"/>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B5E225C-EA32-49AA-BCE1-CBED354D9589}" type="slidenum">
              <a:rPr lang="en-US" smtClean="0"/>
              <a:t>112</a:t>
            </a:fld>
            <a:endParaRPr lang="en-US"/>
          </a:p>
        </p:txBody>
      </p:sp>
    </p:spTree>
    <p:extLst>
      <p:ext uri="{BB962C8B-B14F-4D97-AF65-F5344CB8AC3E}">
        <p14:creationId xmlns:p14="http://schemas.microsoft.com/office/powerpoint/2010/main" val="1241651134"/>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B5E225C-EA32-49AA-BCE1-CBED354D9589}" type="slidenum">
              <a:rPr lang="en-US" smtClean="0"/>
              <a:t>113</a:t>
            </a:fld>
            <a:endParaRPr lang="en-US"/>
          </a:p>
        </p:txBody>
      </p:sp>
    </p:spTree>
    <p:extLst>
      <p:ext uri="{BB962C8B-B14F-4D97-AF65-F5344CB8AC3E}">
        <p14:creationId xmlns:p14="http://schemas.microsoft.com/office/powerpoint/2010/main" val="4178407479"/>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20725"/>
            <a:ext cx="48006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B5E225C-EA32-49AA-BCE1-CBED354D9589}" type="slidenum">
              <a:rPr lang="en-US" smtClean="0"/>
              <a:t>114</a:t>
            </a:fld>
            <a:endParaRPr lang="en-US"/>
          </a:p>
        </p:txBody>
      </p:sp>
    </p:spTree>
    <p:extLst>
      <p:ext uri="{BB962C8B-B14F-4D97-AF65-F5344CB8AC3E}">
        <p14:creationId xmlns:p14="http://schemas.microsoft.com/office/powerpoint/2010/main" val="1029491513"/>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B5E225C-EA32-49AA-BCE1-CBED354D9589}" type="slidenum">
              <a:rPr lang="en-US" smtClean="0"/>
              <a:t>115</a:t>
            </a:fld>
            <a:endParaRPr lang="en-US"/>
          </a:p>
        </p:txBody>
      </p:sp>
    </p:spTree>
    <p:extLst>
      <p:ext uri="{BB962C8B-B14F-4D97-AF65-F5344CB8AC3E}">
        <p14:creationId xmlns:p14="http://schemas.microsoft.com/office/powerpoint/2010/main" val="725020587"/>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8" name="Slide Image Placeholder 1"/>
          <p:cNvSpPr>
            <a:spLocks noGrp="1" noRot="1" noChangeAspect="1" noTextEdit="1"/>
          </p:cNvSpPr>
          <p:nvPr>
            <p:ph type="sldImg"/>
          </p:nvPr>
        </p:nvSpPr>
        <p:spPr>
          <a:ln/>
        </p:spPr>
      </p:sp>
      <p:sp>
        <p:nvSpPr>
          <p:cNvPr id="234499"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34500"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70550" indent="-296365">
              <a:defRPr>
                <a:solidFill>
                  <a:schemeClr val="tx1"/>
                </a:solidFill>
                <a:latin typeface="Arial" pitchFamily="34" charset="0"/>
              </a:defRPr>
            </a:lvl2pPr>
            <a:lvl3pPr marL="1185461" indent="-237093">
              <a:defRPr>
                <a:solidFill>
                  <a:schemeClr val="tx1"/>
                </a:solidFill>
                <a:latin typeface="Arial" pitchFamily="34" charset="0"/>
              </a:defRPr>
            </a:lvl3pPr>
            <a:lvl4pPr marL="1659645" indent="-237093">
              <a:defRPr>
                <a:solidFill>
                  <a:schemeClr val="tx1"/>
                </a:solidFill>
                <a:latin typeface="Arial" pitchFamily="34" charset="0"/>
              </a:defRPr>
            </a:lvl4pPr>
            <a:lvl5pPr marL="2133829" indent="-237093">
              <a:defRPr>
                <a:solidFill>
                  <a:schemeClr val="tx1"/>
                </a:solidFill>
                <a:latin typeface="Arial" pitchFamily="34" charset="0"/>
              </a:defRPr>
            </a:lvl5pPr>
            <a:lvl6pPr marL="2608013" indent="-237093" eaLnBrk="0" fontAlgn="base" hangingPunct="0">
              <a:spcBef>
                <a:spcPct val="0"/>
              </a:spcBef>
              <a:spcAft>
                <a:spcPct val="0"/>
              </a:spcAft>
              <a:defRPr>
                <a:solidFill>
                  <a:schemeClr val="tx1"/>
                </a:solidFill>
                <a:latin typeface="Arial" pitchFamily="34" charset="0"/>
              </a:defRPr>
            </a:lvl6pPr>
            <a:lvl7pPr marL="3082197" indent="-237093" eaLnBrk="0" fontAlgn="base" hangingPunct="0">
              <a:spcBef>
                <a:spcPct val="0"/>
              </a:spcBef>
              <a:spcAft>
                <a:spcPct val="0"/>
              </a:spcAft>
              <a:defRPr>
                <a:solidFill>
                  <a:schemeClr val="tx1"/>
                </a:solidFill>
                <a:latin typeface="Arial" pitchFamily="34" charset="0"/>
              </a:defRPr>
            </a:lvl7pPr>
            <a:lvl8pPr marL="3556380" indent="-237093" eaLnBrk="0" fontAlgn="base" hangingPunct="0">
              <a:spcBef>
                <a:spcPct val="0"/>
              </a:spcBef>
              <a:spcAft>
                <a:spcPct val="0"/>
              </a:spcAft>
              <a:defRPr>
                <a:solidFill>
                  <a:schemeClr val="tx1"/>
                </a:solidFill>
                <a:latin typeface="Arial" pitchFamily="34" charset="0"/>
              </a:defRPr>
            </a:lvl8pPr>
            <a:lvl9pPr marL="4030564" indent="-237093" eaLnBrk="0" fontAlgn="base" hangingPunct="0">
              <a:spcBef>
                <a:spcPct val="0"/>
              </a:spcBef>
              <a:spcAft>
                <a:spcPct val="0"/>
              </a:spcAft>
              <a:defRPr>
                <a:solidFill>
                  <a:schemeClr val="tx1"/>
                </a:solidFill>
                <a:latin typeface="Arial" pitchFamily="34" charset="0"/>
              </a:defRPr>
            </a:lvl9pPr>
          </a:lstStyle>
          <a:p>
            <a:r>
              <a:rPr lang="en-US">
                <a:latin typeface="Times New Roman" pitchFamily="18" charset="0"/>
              </a:rPr>
              <a:t>Diabetes Educational Services© (530) 893 - 8635 </a:t>
            </a:r>
          </a:p>
        </p:txBody>
      </p:sp>
      <p:sp>
        <p:nvSpPr>
          <p:cNvPr id="234501"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70550" indent="-296365">
              <a:defRPr>
                <a:solidFill>
                  <a:schemeClr val="tx1"/>
                </a:solidFill>
                <a:latin typeface="Arial" pitchFamily="34" charset="0"/>
              </a:defRPr>
            </a:lvl2pPr>
            <a:lvl3pPr marL="1185461" indent="-237093">
              <a:defRPr>
                <a:solidFill>
                  <a:schemeClr val="tx1"/>
                </a:solidFill>
                <a:latin typeface="Arial" pitchFamily="34" charset="0"/>
              </a:defRPr>
            </a:lvl3pPr>
            <a:lvl4pPr marL="1659645" indent="-237093">
              <a:defRPr>
                <a:solidFill>
                  <a:schemeClr val="tx1"/>
                </a:solidFill>
                <a:latin typeface="Arial" pitchFamily="34" charset="0"/>
              </a:defRPr>
            </a:lvl4pPr>
            <a:lvl5pPr marL="2133829" indent="-237093">
              <a:defRPr>
                <a:solidFill>
                  <a:schemeClr val="tx1"/>
                </a:solidFill>
                <a:latin typeface="Arial" pitchFamily="34" charset="0"/>
              </a:defRPr>
            </a:lvl5pPr>
            <a:lvl6pPr marL="2608013" indent="-237093" eaLnBrk="0" fontAlgn="base" hangingPunct="0">
              <a:spcBef>
                <a:spcPct val="0"/>
              </a:spcBef>
              <a:spcAft>
                <a:spcPct val="0"/>
              </a:spcAft>
              <a:defRPr>
                <a:solidFill>
                  <a:schemeClr val="tx1"/>
                </a:solidFill>
                <a:latin typeface="Arial" pitchFamily="34" charset="0"/>
              </a:defRPr>
            </a:lvl6pPr>
            <a:lvl7pPr marL="3082197" indent="-237093" eaLnBrk="0" fontAlgn="base" hangingPunct="0">
              <a:spcBef>
                <a:spcPct val="0"/>
              </a:spcBef>
              <a:spcAft>
                <a:spcPct val="0"/>
              </a:spcAft>
              <a:defRPr>
                <a:solidFill>
                  <a:schemeClr val="tx1"/>
                </a:solidFill>
                <a:latin typeface="Arial" pitchFamily="34" charset="0"/>
              </a:defRPr>
            </a:lvl7pPr>
            <a:lvl8pPr marL="3556380" indent="-237093" eaLnBrk="0" fontAlgn="base" hangingPunct="0">
              <a:spcBef>
                <a:spcPct val="0"/>
              </a:spcBef>
              <a:spcAft>
                <a:spcPct val="0"/>
              </a:spcAft>
              <a:defRPr>
                <a:solidFill>
                  <a:schemeClr val="tx1"/>
                </a:solidFill>
                <a:latin typeface="Arial" pitchFamily="34" charset="0"/>
              </a:defRPr>
            </a:lvl8pPr>
            <a:lvl9pPr marL="4030564" indent="-237093" eaLnBrk="0" fontAlgn="base" hangingPunct="0">
              <a:spcBef>
                <a:spcPct val="0"/>
              </a:spcBef>
              <a:spcAft>
                <a:spcPct val="0"/>
              </a:spcAft>
              <a:defRPr>
                <a:solidFill>
                  <a:schemeClr val="tx1"/>
                </a:solidFill>
                <a:latin typeface="Arial" pitchFamily="34" charset="0"/>
              </a:defRPr>
            </a:lvl9pPr>
          </a:lstStyle>
          <a:p>
            <a:fld id="{FBBE7624-4C06-4191-9922-063B54836676}" type="slidenum">
              <a:rPr lang="en-US" smtClean="0">
                <a:latin typeface="Times New Roman" pitchFamily="18" charset="0"/>
              </a:rPr>
              <a:pPr/>
              <a:t>116</a:t>
            </a:fld>
            <a:endParaRPr lang="en-US">
              <a:latin typeface="Times New Roman" pitchFamily="18" charset="0"/>
            </a:endParaRPr>
          </a:p>
        </p:txBody>
      </p:sp>
    </p:spTree>
    <p:extLst>
      <p:ext uri="{BB962C8B-B14F-4D97-AF65-F5344CB8AC3E}">
        <p14:creationId xmlns:p14="http://schemas.microsoft.com/office/powerpoint/2010/main" val="3922441308"/>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B5E225C-EA32-49AA-BCE1-CBED354D9589}" type="slidenum">
              <a:rPr lang="en-US" smtClean="0"/>
              <a:t>117</a:t>
            </a:fld>
            <a:endParaRPr lang="en-US"/>
          </a:p>
        </p:txBody>
      </p:sp>
    </p:spTree>
    <p:extLst>
      <p:ext uri="{BB962C8B-B14F-4D97-AF65-F5344CB8AC3E}">
        <p14:creationId xmlns:p14="http://schemas.microsoft.com/office/powerpoint/2010/main" val="3426353449"/>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7" name="Text Box 1">
            <a:extLst>
              <a:ext uri="{FF2B5EF4-FFF2-40B4-BE49-F238E27FC236}">
                <a16:creationId xmlns:a16="http://schemas.microsoft.com/office/drawing/2014/main" id="{D74F149F-31B1-4BF8-B209-E8AC1A47FC76}"/>
              </a:ext>
            </a:extLst>
          </p:cNvPr>
          <p:cNvSpPr txBox="1">
            <a:spLocks noChangeArrowheads="1"/>
          </p:cNvSpPr>
          <p:nvPr/>
        </p:nvSpPr>
        <p:spPr bwMode="auto">
          <a:xfrm>
            <a:off x="1587500" y="1006475"/>
            <a:ext cx="4595813" cy="3448050"/>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4098" name="Text Box 2">
            <a:extLst>
              <a:ext uri="{FF2B5EF4-FFF2-40B4-BE49-F238E27FC236}">
                <a16:creationId xmlns:a16="http://schemas.microsoft.com/office/drawing/2014/main" id="{A1C93692-5249-4D0D-A00C-64FD801B69B0}"/>
              </a:ext>
            </a:extLst>
          </p:cNvPr>
          <p:cNvSpPr txBox="1">
            <a:spLocks noGrp="1" noChangeArrowheads="1"/>
          </p:cNvSpPr>
          <p:nvPr>
            <p:ph type="body"/>
          </p:nvPr>
        </p:nvSpPr>
        <p:spPr bwMode="auto">
          <a:xfrm>
            <a:off x="1185863" y="4787900"/>
            <a:ext cx="5407025" cy="382587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pPr marL="85725" indent="-85725" eaLnBrk="1">
              <a:lnSpc>
                <a:spcPct val="93000"/>
              </a:lnSpc>
              <a:spcBef>
                <a:spcPct val="0"/>
              </a:spcBef>
              <a:buSzPct val="45000"/>
              <a:buFont typeface="Wingdings" panose="05000000000000000000" pitchFamily="2" charset="2"/>
              <a:buNone/>
              <a:tabLst>
                <a:tab pos="723900" algn="l"/>
                <a:tab pos="1447800" algn="l"/>
                <a:tab pos="2171700" algn="l"/>
                <a:tab pos="2895600" algn="l"/>
                <a:tab pos="3619500" algn="l"/>
                <a:tab pos="4343400" algn="l"/>
                <a:tab pos="5067300" algn="l"/>
              </a:tabLst>
            </a:pPr>
            <a:r>
              <a:rPr lang="en-GB" altLang="en-US" dirty="0">
                <a:latin typeface="Arial" panose="020B0604020202020204" pitchFamily="34" charset="0"/>
                <a:cs typeface="msgothic" charset="0"/>
              </a:rPr>
              <a:t>Patient and disease factors used to determine optimal </a:t>
            </a:r>
            <a:r>
              <a:rPr lang="en-GB" altLang="en-US" dirty="0" err="1">
                <a:latin typeface="Arial" panose="020B0604020202020204" pitchFamily="34" charset="0"/>
                <a:cs typeface="msgothic" charset="0"/>
              </a:rPr>
              <a:t>glycemic</a:t>
            </a:r>
            <a:r>
              <a:rPr lang="en-GB" altLang="en-US" dirty="0">
                <a:latin typeface="Arial" panose="020B0604020202020204" pitchFamily="34" charset="0"/>
                <a:cs typeface="msgothic" charset="0"/>
              </a:rPr>
              <a:t> targets. Characteristics and predicaments toward the left justify more stringent efforts to lower A1C; those toward the right suggest less stringent efforts. A1C 7% = 53 mmol/mol. Adapted with permission from </a:t>
            </a:r>
            <a:r>
              <a:rPr lang="en-GB" altLang="en-US" dirty="0" err="1">
                <a:latin typeface="Arial" panose="020B0604020202020204" pitchFamily="34" charset="0"/>
                <a:cs typeface="msgothic" charset="0"/>
              </a:rPr>
              <a:t>Inzucchi</a:t>
            </a:r>
            <a:r>
              <a:rPr lang="en-GB" altLang="en-US" dirty="0">
                <a:latin typeface="Arial" panose="020B0604020202020204" pitchFamily="34" charset="0"/>
                <a:cs typeface="msgothic" charset="0"/>
              </a:rPr>
              <a:t> et al. (59).</a:t>
            </a:r>
          </a:p>
        </p:txBody>
      </p:sp>
    </p:spTree>
    <p:extLst>
      <p:ext uri="{BB962C8B-B14F-4D97-AF65-F5344CB8AC3E}">
        <p14:creationId xmlns:p14="http://schemas.microsoft.com/office/powerpoint/2010/main" val="76470768"/>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73730" name="Google Shape;300;p15:notes">
            <a:extLst>
              <a:ext uri="{FF2B5EF4-FFF2-40B4-BE49-F238E27FC236}">
                <a16:creationId xmlns:a16="http://schemas.microsoft.com/office/drawing/2014/main" id="{FB66976C-BF4E-BD4B-B1F4-556A74DD4416}"/>
              </a:ext>
            </a:extLst>
          </p:cNvPr>
          <p:cNvSpPr>
            <a:spLocks noGrp="1" noRot="1" noChangeAspect="1" noTextEdit="1"/>
          </p:cNvSpPr>
          <p:nvPr>
            <p:ph type="sldImg" idx="2"/>
          </p:nvPr>
        </p:nvSpPr>
        <p:spPr bwMode="auto">
          <a:xfrm>
            <a:off x="1143000" y="684213"/>
            <a:ext cx="4573588" cy="3429000"/>
          </a:xfrm>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w="9525" cap="flat">
            <a:solidFill>
              <a:srgbClr val="00000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sp>
      <p:sp>
        <p:nvSpPr>
          <p:cNvPr id="301" name="Google Shape;301;p15:notes">
            <a:extLst>
              <a:ext uri="{FF2B5EF4-FFF2-40B4-BE49-F238E27FC236}">
                <a16:creationId xmlns:a16="http://schemas.microsoft.com/office/drawing/2014/main" id="{6FAC4FD6-3A7B-3B7F-1C79-94CCC1AEA64C}"/>
              </a:ext>
            </a:extLst>
          </p:cNvPr>
          <p:cNvSpPr txBox="1">
            <a:spLocks noGrp="1"/>
          </p:cNvSpPr>
          <p:nvPr>
            <p:ph type="body" idx="1"/>
          </p:nvPr>
        </p:nvSpPr>
        <p:spPr>
          <a:xfrm>
            <a:off x="685800" y="4400550"/>
            <a:ext cx="5486400" cy="3600450"/>
          </a:xfrm>
          <a:ln/>
        </p:spPr>
        <p:txBody>
          <a:bodyPr spcFirstLastPara="1" wrap="square" lIns="91425" tIns="45700" rIns="91425" bIns="45700" anchor="t" anchorCtr="0">
            <a:noAutofit/>
          </a:bodyPr>
          <a:lstStyle/>
          <a:p>
            <a:pPr>
              <a:lnSpc>
                <a:spcPct val="80000"/>
              </a:lnSpc>
              <a:spcBef>
                <a:spcPts val="0"/>
              </a:spcBef>
              <a:spcAft>
                <a:spcPts val="0"/>
              </a:spcAft>
              <a:defRPr/>
            </a:pPr>
            <a:endParaRPr sz="1260" dirty="0"/>
          </a:p>
        </p:txBody>
      </p:sp>
      <p:sp>
        <p:nvSpPr>
          <p:cNvPr id="73732" name="Google Shape;302;p15:notes">
            <a:extLst>
              <a:ext uri="{FF2B5EF4-FFF2-40B4-BE49-F238E27FC236}">
                <a16:creationId xmlns:a16="http://schemas.microsoft.com/office/drawing/2014/main" id="{4A5B5090-54D1-D572-6D89-F269DDD07E5E}"/>
              </a:ext>
            </a:extLst>
          </p:cNvPr>
          <p:cNvSpPr>
            <a:spLocks noGrp="1" noChangeArrowheads="1"/>
          </p:cNvSpPr>
          <p:nvPr>
            <p:ph type="sldNum" sz="quarter" idx="5"/>
          </p:nvPr>
        </p:nvSpPr>
        <p:spPr bwMode="auto">
          <a:xfrm>
            <a:off x="3884613" y="8685213"/>
            <a:ext cx="2971800" cy="4587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02E0B599-5F04-4294-AE3E-B28A5D5E7F96}" type="slidenum">
              <a:rPr lang="en-US" altLang="en-US" smtClean="0">
                <a:solidFill>
                  <a:srgbClr val="000000"/>
                </a:solidFill>
                <a:latin typeface="Calibri" panose="020F0502020204030204" pitchFamily="34" charset="0"/>
                <a:cs typeface="Calibri" panose="020F0502020204030204" pitchFamily="34" charset="0"/>
                <a:sym typeface="Calibri" panose="020F0502020204030204" pitchFamily="34" charset="0"/>
              </a:rPr>
              <a:pPr/>
              <a:t>119</a:t>
            </a:fld>
            <a:endParaRPr lang="en-US" altLang="en-US">
              <a:solidFill>
                <a:srgbClr val="000000"/>
              </a:solidFill>
              <a:latin typeface="Calibri" panose="020F0502020204030204" pitchFamily="34" charset="0"/>
              <a:cs typeface="Calibri" panose="020F0502020204030204" pitchFamily="34" charset="0"/>
              <a:sym typeface="Calibri" panose="020F0502020204030204" pitchFamily="34"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B5E225C-EA32-49AA-BCE1-CBED354D9589}" type="slidenum">
              <a:rPr lang="en-US" smtClean="0"/>
              <a:t>12</a:t>
            </a:fld>
            <a:endParaRPr lang="en-US"/>
          </a:p>
        </p:txBody>
      </p:sp>
    </p:spTree>
    <p:extLst>
      <p:ext uri="{BB962C8B-B14F-4D97-AF65-F5344CB8AC3E}">
        <p14:creationId xmlns:p14="http://schemas.microsoft.com/office/powerpoint/2010/main" val="3796199315"/>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Slide Image Placeholder 1">
            <a:extLst>
              <a:ext uri="{FF2B5EF4-FFF2-40B4-BE49-F238E27FC236}">
                <a16:creationId xmlns:a16="http://schemas.microsoft.com/office/drawing/2014/main" id="{83255B26-524A-7999-40EA-DF9566F322BE}"/>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5779" name="Notes Placeholder 2">
            <a:extLst>
              <a:ext uri="{FF2B5EF4-FFF2-40B4-BE49-F238E27FC236}">
                <a16:creationId xmlns:a16="http://schemas.microsoft.com/office/drawing/2014/main" id="{682DC72E-8327-FA34-AE23-73649476F9F8}"/>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75780" name="Slide Number Placeholder 3">
            <a:extLst>
              <a:ext uri="{FF2B5EF4-FFF2-40B4-BE49-F238E27FC236}">
                <a16:creationId xmlns:a16="http://schemas.microsoft.com/office/drawing/2014/main" id="{1897ED05-0B6E-3E40-B087-FD294C7E37B2}"/>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71D27A1C-4568-4918-8590-32CA7719A17F}" type="slidenum">
              <a:rPr lang="en-US" altLang="en-US" smtClean="0">
                <a:solidFill>
                  <a:srgbClr val="000000"/>
                </a:solidFill>
                <a:latin typeface="Calibri" panose="020F0502020204030204" pitchFamily="34" charset="0"/>
              </a:rPr>
              <a:pPr/>
              <a:t>120</a:t>
            </a:fld>
            <a:endParaRPr lang="en-US" altLang="en-US">
              <a:solidFill>
                <a:srgbClr val="000000"/>
              </a:solidFill>
              <a:latin typeface="Calibri" panose="020F0502020204030204" pitchFamily="34" charset="0"/>
            </a:endParaRPr>
          </a:p>
        </p:txBody>
      </p:sp>
    </p:spTree>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B5E225C-EA32-49AA-BCE1-CBED354D9589}" type="slidenum">
              <a:rPr lang="en-US" smtClean="0"/>
              <a:t>121</a:t>
            </a:fld>
            <a:endParaRPr lang="en-US"/>
          </a:p>
        </p:txBody>
      </p:sp>
    </p:spTree>
    <p:extLst>
      <p:ext uri="{BB962C8B-B14F-4D97-AF65-F5344CB8AC3E}">
        <p14:creationId xmlns:p14="http://schemas.microsoft.com/office/powerpoint/2010/main" val="3043847512"/>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Beck RW, </a:t>
            </a:r>
            <a:r>
              <a:rPr lang="en-US" sz="1200" b="0" i="0" kern="1200" dirty="0" err="1">
                <a:solidFill>
                  <a:schemeClr val="tx1"/>
                </a:solidFill>
                <a:effectLst/>
                <a:latin typeface="+mn-lt"/>
                <a:ea typeface="+mn-ea"/>
                <a:cs typeface="+mn-cs"/>
              </a:rPr>
              <a:t>Bergenstal</a:t>
            </a:r>
            <a:r>
              <a:rPr lang="en-US" sz="1200" b="0" i="0" kern="1200" dirty="0">
                <a:solidFill>
                  <a:schemeClr val="tx1"/>
                </a:solidFill>
                <a:effectLst/>
                <a:latin typeface="+mn-lt"/>
                <a:ea typeface="+mn-ea"/>
                <a:cs typeface="+mn-cs"/>
              </a:rPr>
              <a:t> RM, Cheng P, Kollman C, Carlson AL, Johnson ML, </a:t>
            </a:r>
            <a:r>
              <a:rPr lang="en-US" sz="1200" b="0" i="0" kern="1200" dirty="0" err="1">
                <a:solidFill>
                  <a:schemeClr val="tx1"/>
                </a:solidFill>
                <a:effectLst/>
                <a:latin typeface="+mn-lt"/>
                <a:ea typeface="+mn-ea"/>
                <a:cs typeface="+mn-cs"/>
              </a:rPr>
              <a:t>Rodbard</a:t>
            </a:r>
            <a:r>
              <a:rPr lang="en-US" sz="1200" b="0" i="0" kern="1200" dirty="0">
                <a:solidFill>
                  <a:schemeClr val="tx1"/>
                </a:solidFill>
                <a:effectLst/>
                <a:latin typeface="+mn-lt"/>
                <a:ea typeface="+mn-ea"/>
                <a:cs typeface="+mn-cs"/>
              </a:rPr>
              <a:t> D. The Relationships Between Time in Range, Hyperglycemia Metrics, and HbA1c. J Diabetes Sci Technol. 2019 Jul;13(4):614-626. </a:t>
            </a:r>
            <a:r>
              <a:rPr lang="en-US" sz="1200" b="0" i="0" kern="1200" dirty="0" err="1">
                <a:solidFill>
                  <a:schemeClr val="tx1"/>
                </a:solidFill>
                <a:effectLst/>
                <a:latin typeface="+mn-lt"/>
                <a:ea typeface="+mn-ea"/>
                <a:cs typeface="+mn-cs"/>
              </a:rPr>
              <a:t>doi</a:t>
            </a:r>
            <a:r>
              <a:rPr lang="en-US" sz="1200" b="0" i="0" kern="1200" dirty="0">
                <a:solidFill>
                  <a:schemeClr val="tx1"/>
                </a:solidFill>
                <a:effectLst/>
                <a:latin typeface="+mn-lt"/>
                <a:ea typeface="+mn-ea"/>
                <a:cs typeface="+mn-cs"/>
              </a:rPr>
              <a:t>: 10.1177/1932296818822496. </a:t>
            </a:r>
            <a:r>
              <a:rPr lang="en-US" sz="1200" b="0" i="0" kern="1200" dirty="0" err="1">
                <a:solidFill>
                  <a:schemeClr val="tx1"/>
                </a:solidFill>
                <a:effectLst/>
                <a:latin typeface="+mn-lt"/>
                <a:ea typeface="+mn-ea"/>
                <a:cs typeface="+mn-cs"/>
              </a:rPr>
              <a:t>Epub</a:t>
            </a:r>
            <a:r>
              <a:rPr lang="en-US" sz="1200" b="0" i="0" kern="1200" dirty="0">
                <a:solidFill>
                  <a:schemeClr val="tx1"/>
                </a:solidFill>
                <a:effectLst/>
                <a:latin typeface="+mn-lt"/>
                <a:ea typeface="+mn-ea"/>
                <a:cs typeface="+mn-cs"/>
              </a:rPr>
              <a:t> 2019 Jan 13. PMID: 30636519; PMCID: PMC6610606.</a:t>
            </a:r>
            <a:endParaRPr lang="en-US" dirty="0"/>
          </a:p>
          <a:p>
            <a:endParaRPr lang="en-US" dirty="0"/>
          </a:p>
        </p:txBody>
      </p:sp>
      <p:sp>
        <p:nvSpPr>
          <p:cNvPr id="4" name="Slide Number Placeholder 3"/>
          <p:cNvSpPr>
            <a:spLocks noGrp="1"/>
          </p:cNvSpPr>
          <p:nvPr>
            <p:ph type="sldNum" sz="quarter" idx="5"/>
          </p:nvPr>
        </p:nvSpPr>
        <p:spPr/>
        <p:txBody>
          <a:bodyPr/>
          <a:lstStyle/>
          <a:p>
            <a:fld id="{5B5E225C-EA32-49AA-BCE1-CBED354D9589}" type="slidenum">
              <a:rPr lang="en-US" smtClean="0"/>
              <a:t>122</a:t>
            </a:fld>
            <a:endParaRPr lang="en-US"/>
          </a:p>
        </p:txBody>
      </p:sp>
    </p:spTree>
    <p:extLst>
      <p:ext uri="{BB962C8B-B14F-4D97-AF65-F5344CB8AC3E}">
        <p14:creationId xmlns:p14="http://schemas.microsoft.com/office/powerpoint/2010/main" val="292733904"/>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B5E225C-EA32-49AA-BCE1-CBED354D9589}" type="slidenum">
              <a:rPr lang="en-US" smtClean="0"/>
              <a:t>123</a:t>
            </a:fld>
            <a:endParaRPr lang="en-US"/>
          </a:p>
        </p:txBody>
      </p:sp>
    </p:spTree>
    <p:extLst>
      <p:ext uri="{BB962C8B-B14F-4D97-AF65-F5344CB8AC3E}">
        <p14:creationId xmlns:p14="http://schemas.microsoft.com/office/powerpoint/2010/main" val="3820009400"/>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B5E225C-EA32-49AA-BCE1-CBED354D9589}" type="slidenum">
              <a:rPr lang="en-US" smtClean="0"/>
              <a:t>124</a:t>
            </a:fld>
            <a:endParaRPr lang="en-US"/>
          </a:p>
        </p:txBody>
      </p:sp>
    </p:spTree>
    <p:extLst>
      <p:ext uri="{BB962C8B-B14F-4D97-AF65-F5344CB8AC3E}">
        <p14:creationId xmlns:p14="http://schemas.microsoft.com/office/powerpoint/2010/main" val="899280436"/>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B5E225C-EA32-49AA-BCE1-CBED354D9589}" type="slidenum">
              <a:rPr lang="en-US" smtClean="0"/>
              <a:t>125</a:t>
            </a:fld>
            <a:endParaRPr lang="en-US"/>
          </a:p>
        </p:txBody>
      </p:sp>
    </p:spTree>
    <p:extLst>
      <p:ext uri="{BB962C8B-B14F-4D97-AF65-F5344CB8AC3E}">
        <p14:creationId xmlns:p14="http://schemas.microsoft.com/office/powerpoint/2010/main" val="2014238598"/>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B5E225C-EA32-49AA-BCE1-CBED354D9589}" type="slidenum">
              <a:rPr lang="en-US" smtClean="0"/>
              <a:t>126</a:t>
            </a:fld>
            <a:endParaRPr lang="en-US"/>
          </a:p>
        </p:txBody>
      </p:sp>
    </p:spTree>
    <p:extLst>
      <p:ext uri="{BB962C8B-B14F-4D97-AF65-F5344CB8AC3E}">
        <p14:creationId xmlns:p14="http://schemas.microsoft.com/office/powerpoint/2010/main" val="1948049944"/>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a:extLst>
              <a:ext uri="{FF2B5EF4-FFF2-40B4-BE49-F238E27FC236}">
                <a16:creationId xmlns:a16="http://schemas.microsoft.com/office/drawing/2014/main" id="{F3B369D3-B082-4F02-9D6B-E4657B81EFD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03" name="Notes Placeholder 2">
            <a:extLst>
              <a:ext uri="{FF2B5EF4-FFF2-40B4-BE49-F238E27FC236}">
                <a16:creationId xmlns:a16="http://schemas.microsoft.com/office/drawing/2014/main" id="{93F39197-B3E7-4111-BD74-A950E212C44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Answer: D Metformin</a:t>
            </a:r>
          </a:p>
        </p:txBody>
      </p:sp>
      <p:sp>
        <p:nvSpPr>
          <p:cNvPr id="51204" name="Slide Number Placeholder 3">
            <a:extLst>
              <a:ext uri="{FF2B5EF4-FFF2-40B4-BE49-F238E27FC236}">
                <a16:creationId xmlns:a16="http://schemas.microsoft.com/office/drawing/2014/main" id="{E7640D21-0636-4AFC-A064-CAA7E2F117F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84225" indent="-301625">
              <a:spcBef>
                <a:spcPct val="30000"/>
              </a:spcBef>
              <a:defRPr sz="1200">
                <a:solidFill>
                  <a:schemeClr val="tx1"/>
                </a:solidFill>
                <a:latin typeface="Calibri" panose="020F0502020204030204" pitchFamily="34" charset="0"/>
              </a:defRPr>
            </a:lvl2pPr>
            <a:lvl3pPr marL="1208088" indent="-241300">
              <a:spcBef>
                <a:spcPct val="30000"/>
              </a:spcBef>
              <a:defRPr sz="1200">
                <a:solidFill>
                  <a:schemeClr val="tx1"/>
                </a:solidFill>
                <a:latin typeface="Calibri" panose="020F0502020204030204" pitchFamily="34" charset="0"/>
              </a:defRPr>
            </a:lvl3pPr>
            <a:lvl4pPr marL="1690688" indent="-241300">
              <a:spcBef>
                <a:spcPct val="30000"/>
              </a:spcBef>
              <a:defRPr sz="1200">
                <a:solidFill>
                  <a:schemeClr val="tx1"/>
                </a:solidFill>
                <a:latin typeface="Calibri" panose="020F0502020204030204" pitchFamily="34" charset="0"/>
              </a:defRPr>
            </a:lvl4pPr>
            <a:lvl5pPr marL="2174875" indent="-241300">
              <a:spcBef>
                <a:spcPct val="30000"/>
              </a:spcBef>
              <a:defRPr sz="1200">
                <a:solidFill>
                  <a:schemeClr val="tx1"/>
                </a:solidFill>
                <a:latin typeface="Calibri" panose="020F0502020204030204" pitchFamily="34" charset="0"/>
              </a:defRPr>
            </a:lvl5pPr>
            <a:lvl6pPr marL="2632075" indent="-241300" eaLnBrk="0" fontAlgn="base" hangingPunct="0">
              <a:spcBef>
                <a:spcPct val="30000"/>
              </a:spcBef>
              <a:spcAft>
                <a:spcPct val="0"/>
              </a:spcAft>
              <a:defRPr sz="1200">
                <a:solidFill>
                  <a:schemeClr val="tx1"/>
                </a:solidFill>
                <a:latin typeface="Calibri" panose="020F0502020204030204" pitchFamily="34" charset="0"/>
              </a:defRPr>
            </a:lvl6pPr>
            <a:lvl7pPr marL="3089275" indent="-241300" eaLnBrk="0" fontAlgn="base" hangingPunct="0">
              <a:spcBef>
                <a:spcPct val="30000"/>
              </a:spcBef>
              <a:spcAft>
                <a:spcPct val="0"/>
              </a:spcAft>
              <a:defRPr sz="1200">
                <a:solidFill>
                  <a:schemeClr val="tx1"/>
                </a:solidFill>
                <a:latin typeface="Calibri" panose="020F0502020204030204" pitchFamily="34" charset="0"/>
              </a:defRPr>
            </a:lvl7pPr>
            <a:lvl8pPr marL="3546475" indent="-241300" eaLnBrk="0" fontAlgn="base" hangingPunct="0">
              <a:spcBef>
                <a:spcPct val="30000"/>
              </a:spcBef>
              <a:spcAft>
                <a:spcPct val="0"/>
              </a:spcAft>
              <a:defRPr sz="1200">
                <a:solidFill>
                  <a:schemeClr val="tx1"/>
                </a:solidFill>
                <a:latin typeface="Calibri" panose="020F0502020204030204" pitchFamily="34" charset="0"/>
              </a:defRPr>
            </a:lvl8pPr>
            <a:lvl9pPr marL="4003675" indent="-2413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34EE9CE3-29FF-4B26-9974-ED636054637D}" type="slidenum">
              <a:rPr lang="en-US" altLang="en-US" sz="1300" smtClean="0"/>
              <a:pPr>
                <a:spcBef>
                  <a:spcPct val="0"/>
                </a:spcBef>
              </a:pPr>
              <a:t>127</a:t>
            </a:fld>
            <a:endParaRPr lang="en-US" altLang="en-US" sz="1300"/>
          </a:p>
        </p:txBody>
      </p:sp>
    </p:spTree>
    <p:extLst>
      <p:ext uri="{BB962C8B-B14F-4D97-AF65-F5344CB8AC3E}">
        <p14:creationId xmlns:p14="http://schemas.microsoft.com/office/powerpoint/2010/main" val="785267522"/>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Image Placeholder 1">
            <a:extLst>
              <a:ext uri="{FF2B5EF4-FFF2-40B4-BE49-F238E27FC236}">
                <a16:creationId xmlns:a16="http://schemas.microsoft.com/office/drawing/2014/main" id="{1DA70F71-68D8-48C6-B33D-E1E0DB6272B6}"/>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3251" name="Notes Placeholder 2">
            <a:extLst>
              <a:ext uri="{FF2B5EF4-FFF2-40B4-BE49-F238E27FC236}">
                <a16:creationId xmlns:a16="http://schemas.microsoft.com/office/drawing/2014/main" id="{EBEED108-ED4D-4C1C-880E-F52034B70821}"/>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Answer: D</a:t>
            </a:r>
          </a:p>
        </p:txBody>
      </p:sp>
      <p:sp>
        <p:nvSpPr>
          <p:cNvPr id="53252" name="Slide Number Placeholder 3">
            <a:extLst>
              <a:ext uri="{FF2B5EF4-FFF2-40B4-BE49-F238E27FC236}">
                <a16:creationId xmlns:a16="http://schemas.microsoft.com/office/drawing/2014/main" id="{F38D6411-7B0F-4BE5-B4B9-FF0761056B8B}"/>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84225" indent="-301625">
              <a:defRPr>
                <a:solidFill>
                  <a:schemeClr val="tx1"/>
                </a:solidFill>
                <a:latin typeface="Calibri" panose="020F0502020204030204" pitchFamily="34" charset="0"/>
                <a:cs typeface="Arial" panose="020B0604020202020204" pitchFamily="34" charset="0"/>
              </a:defRPr>
            </a:lvl2pPr>
            <a:lvl3pPr marL="1208088" indent="-241300">
              <a:defRPr>
                <a:solidFill>
                  <a:schemeClr val="tx1"/>
                </a:solidFill>
                <a:latin typeface="Calibri" panose="020F0502020204030204" pitchFamily="34" charset="0"/>
                <a:cs typeface="Arial" panose="020B0604020202020204" pitchFamily="34" charset="0"/>
              </a:defRPr>
            </a:lvl3pPr>
            <a:lvl4pPr marL="1690688" indent="-241300">
              <a:defRPr>
                <a:solidFill>
                  <a:schemeClr val="tx1"/>
                </a:solidFill>
                <a:latin typeface="Calibri" panose="020F0502020204030204" pitchFamily="34" charset="0"/>
                <a:cs typeface="Arial" panose="020B0604020202020204" pitchFamily="34" charset="0"/>
              </a:defRPr>
            </a:lvl4pPr>
            <a:lvl5pPr marL="2174875" indent="-241300">
              <a:defRPr>
                <a:solidFill>
                  <a:schemeClr val="tx1"/>
                </a:solidFill>
                <a:latin typeface="Calibri" panose="020F0502020204030204" pitchFamily="34" charset="0"/>
                <a:cs typeface="Arial" panose="020B0604020202020204" pitchFamily="34" charset="0"/>
              </a:defRPr>
            </a:lvl5pPr>
            <a:lvl6pPr marL="2632075" indent="-2413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3089275" indent="-2413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546475" indent="-2413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4003675" indent="-2413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4546F836-FB6D-4AEA-A76B-FFA78D42EBCE}" type="slidenum">
              <a:rPr lang="en-US" altLang="en-US" smtClean="0"/>
              <a:pPr/>
              <a:t>128</a:t>
            </a:fld>
            <a:endParaRPr lang="en-US" altLang="en-US"/>
          </a:p>
        </p:txBody>
      </p:sp>
    </p:spTree>
    <p:extLst>
      <p:ext uri="{BB962C8B-B14F-4D97-AF65-F5344CB8AC3E}">
        <p14:creationId xmlns:p14="http://schemas.microsoft.com/office/powerpoint/2010/main" val="1301536722"/>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Image Placeholder 1">
            <a:extLst>
              <a:ext uri="{FF2B5EF4-FFF2-40B4-BE49-F238E27FC236}">
                <a16:creationId xmlns:a16="http://schemas.microsoft.com/office/drawing/2014/main" id="{5D4DBBBD-51A2-48C1-8AD0-E0F31FFDB26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5299" name="Notes Placeholder 2">
            <a:extLst>
              <a:ext uri="{FF2B5EF4-FFF2-40B4-BE49-F238E27FC236}">
                <a16:creationId xmlns:a16="http://schemas.microsoft.com/office/drawing/2014/main" id="{C9674AB5-F46A-4690-B0B8-1ED989AE9C1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p>
        </p:txBody>
      </p:sp>
      <p:sp>
        <p:nvSpPr>
          <p:cNvPr id="55300" name="Slide Number Placeholder 3">
            <a:extLst>
              <a:ext uri="{FF2B5EF4-FFF2-40B4-BE49-F238E27FC236}">
                <a16:creationId xmlns:a16="http://schemas.microsoft.com/office/drawing/2014/main" id="{EA77A1BB-F883-4CB9-AFAB-C59813D15A4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84225" indent="-301625">
              <a:spcBef>
                <a:spcPct val="30000"/>
              </a:spcBef>
              <a:defRPr sz="1200">
                <a:solidFill>
                  <a:schemeClr val="tx1"/>
                </a:solidFill>
                <a:latin typeface="Calibri" panose="020F0502020204030204" pitchFamily="34" charset="0"/>
              </a:defRPr>
            </a:lvl2pPr>
            <a:lvl3pPr marL="1208088" indent="-241300">
              <a:spcBef>
                <a:spcPct val="30000"/>
              </a:spcBef>
              <a:defRPr sz="1200">
                <a:solidFill>
                  <a:schemeClr val="tx1"/>
                </a:solidFill>
                <a:latin typeface="Calibri" panose="020F0502020204030204" pitchFamily="34" charset="0"/>
              </a:defRPr>
            </a:lvl3pPr>
            <a:lvl4pPr marL="1690688" indent="-241300">
              <a:spcBef>
                <a:spcPct val="30000"/>
              </a:spcBef>
              <a:defRPr sz="1200">
                <a:solidFill>
                  <a:schemeClr val="tx1"/>
                </a:solidFill>
                <a:latin typeface="Calibri" panose="020F0502020204030204" pitchFamily="34" charset="0"/>
              </a:defRPr>
            </a:lvl4pPr>
            <a:lvl5pPr marL="2174875" indent="-241300">
              <a:spcBef>
                <a:spcPct val="30000"/>
              </a:spcBef>
              <a:defRPr sz="1200">
                <a:solidFill>
                  <a:schemeClr val="tx1"/>
                </a:solidFill>
                <a:latin typeface="Calibri" panose="020F0502020204030204" pitchFamily="34" charset="0"/>
              </a:defRPr>
            </a:lvl5pPr>
            <a:lvl6pPr marL="2632075" indent="-241300" eaLnBrk="0" fontAlgn="base" hangingPunct="0">
              <a:spcBef>
                <a:spcPct val="30000"/>
              </a:spcBef>
              <a:spcAft>
                <a:spcPct val="0"/>
              </a:spcAft>
              <a:defRPr sz="1200">
                <a:solidFill>
                  <a:schemeClr val="tx1"/>
                </a:solidFill>
                <a:latin typeface="Calibri" panose="020F0502020204030204" pitchFamily="34" charset="0"/>
              </a:defRPr>
            </a:lvl6pPr>
            <a:lvl7pPr marL="3089275" indent="-241300" eaLnBrk="0" fontAlgn="base" hangingPunct="0">
              <a:spcBef>
                <a:spcPct val="30000"/>
              </a:spcBef>
              <a:spcAft>
                <a:spcPct val="0"/>
              </a:spcAft>
              <a:defRPr sz="1200">
                <a:solidFill>
                  <a:schemeClr val="tx1"/>
                </a:solidFill>
                <a:latin typeface="Calibri" panose="020F0502020204030204" pitchFamily="34" charset="0"/>
              </a:defRPr>
            </a:lvl7pPr>
            <a:lvl8pPr marL="3546475" indent="-241300" eaLnBrk="0" fontAlgn="base" hangingPunct="0">
              <a:spcBef>
                <a:spcPct val="30000"/>
              </a:spcBef>
              <a:spcAft>
                <a:spcPct val="0"/>
              </a:spcAft>
              <a:defRPr sz="1200">
                <a:solidFill>
                  <a:schemeClr val="tx1"/>
                </a:solidFill>
                <a:latin typeface="Calibri" panose="020F0502020204030204" pitchFamily="34" charset="0"/>
              </a:defRPr>
            </a:lvl8pPr>
            <a:lvl9pPr marL="4003675" indent="-2413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A44C89F8-90B9-403C-9C47-322F530A2633}" type="slidenum">
              <a:rPr lang="en-US" altLang="en-US" sz="1300" smtClean="0"/>
              <a:pPr>
                <a:spcBef>
                  <a:spcPct val="0"/>
                </a:spcBef>
              </a:pPr>
              <a:t>129</a:t>
            </a:fld>
            <a:endParaRPr lang="en-US" altLang="en-US" sz="1300"/>
          </a:p>
        </p:txBody>
      </p:sp>
    </p:spTree>
    <p:extLst>
      <p:ext uri="{BB962C8B-B14F-4D97-AF65-F5344CB8AC3E}">
        <p14:creationId xmlns:p14="http://schemas.microsoft.com/office/powerpoint/2010/main" val="343589943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B5E225C-EA32-49AA-BCE1-CBED354D9589}" type="slidenum">
              <a:rPr lang="en-US" smtClean="0"/>
              <a:t>13</a:t>
            </a:fld>
            <a:endParaRPr lang="en-US"/>
          </a:p>
        </p:txBody>
      </p:sp>
    </p:spTree>
    <p:extLst>
      <p:ext uri="{BB962C8B-B14F-4D97-AF65-F5344CB8AC3E}">
        <p14:creationId xmlns:p14="http://schemas.microsoft.com/office/powerpoint/2010/main" val="2371676122"/>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Image Placeholder 1">
            <a:extLst>
              <a:ext uri="{FF2B5EF4-FFF2-40B4-BE49-F238E27FC236}">
                <a16:creationId xmlns:a16="http://schemas.microsoft.com/office/drawing/2014/main" id="{3F821A34-9B9A-4334-A886-43CC1A5C96A4}"/>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7347" name="Notes Placeholder 2">
            <a:extLst>
              <a:ext uri="{FF2B5EF4-FFF2-40B4-BE49-F238E27FC236}">
                <a16:creationId xmlns:a16="http://schemas.microsoft.com/office/drawing/2014/main" id="{9B0DE337-58A4-416D-83CE-CDF11119E2E2}"/>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57348" name="Slide Number Placeholder 3">
            <a:extLst>
              <a:ext uri="{FF2B5EF4-FFF2-40B4-BE49-F238E27FC236}">
                <a16:creationId xmlns:a16="http://schemas.microsoft.com/office/drawing/2014/main" id="{24A63DD4-8140-48AC-B6A5-3FB38B67888B}"/>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84225" indent="-301625">
              <a:defRPr>
                <a:solidFill>
                  <a:schemeClr val="tx1"/>
                </a:solidFill>
                <a:latin typeface="Calibri" panose="020F0502020204030204" pitchFamily="34" charset="0"/>
                <a:cs typeface="Arial" panose="020B0604020202020204" pitchFamily="34" charset="0"/>
              </a:defRPr>
            </a:lvl2pPr>
            <a:lvl3pPr marL="1208088" indent="-241300">
              <a:defRPr>
                <a:solidFill>
                  <a:schemeClr val="tx1"/>
                </a:solidFill>
                <a:latin typeface="Calibri" panose="020F0502020204030204" pitchFamily="34" charset="0"/>
                <a:cs typeface="Arial" panose="020B0604020202020204" pitchFamily="34" charset="0"/>
              </a:defRPr>
            </a:lvl3pPr>
            <a:lvl4pPr marL="1690688" indent="-241300">
              <a:defRPr>
                <a:solidFill>
                  <a:schemeClr val="tx1"/>
                </a:solidFill>
                <a:latin typeface="Calibri" panose="020F0502020204030204" pitchFamily="34" charset="0"/>
                <a:cs typeface="Arial" panose="020B0604020202020204" pitchFamily="34" charset="0"/>
              </a:defRPr>
            </a:lvl4pPr>
            <a:lvl5pPr marL="2174875" indent="-241300">
              <a:defRPr>
                <a:solidFill>
                  <a:schemeClr val="tx1"/>
                </a:solidFill>
                <a:latin typeface="Calibri" panose="020F0502020204030204" pitchFamily="34" charset="0"/>
                <a:cs typeface="Arial" panose="020B0604020202020204" pitchFamily="34" charset="0"/>
              </a:defRPr>
            </a:lvl5pPr>
            <a:lvl6pPr marL="2632075" indent="-2413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3089275" indent="-2413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546475" indent="-2413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4003675" indent="-2413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2BFAB870-426E-4C60-8A5E-BFD3FF7955AE}" type="slidenum">
              <a:rPr lang="en-US" altLang="en-US" smtClean="0"/>
              <a:pPr/>
              <a:t>130</a:t>
            </a:fld>
            <a:endParaRPr lang="en-US" altLang="en-US"/>
          </a:p>
        </p:txBody>
      </p:sp>
    </p:spTree>
    <p:extLst>
      <p:ext uri="{BB962C8B-B14F-4D97-AF65-F5344CB8AC3E}">
        <p14:creationId xmlns:p14="http://schemas.microsoft.com/office/powerpoint/2010/main" val="2663017642"/>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B5E225C-EA32-49AA-BCE1-CBED354D9589}" type="slidenum">
              <a:rPr lang="en-US" smtClean="0"/>
              <a:t>131</a:t>
            </a:fld>
            <a:endParaRPr lang="en-US"/>
          </a:p>
        </p:txBody>
      </p:sp>
    </p:spTree>
    <p:extLst>
      <p:ext uri="{BB962C8B-B14F-4D97-AF65-F5344CB8AC3E}">
        <p14:creationId xmlns:p14="http://schemas.microsoft.com/office/powerpoint/2010/main" val="1477518452"/>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B5E225C-EA32-49AA-BCE1-CBED354D9589}" type="slidenum">
              <a:rPr lang="en-US" smtClean="0"/>
              <a:t>132</a:t>
            </a:fld>
            <a:endParaRPr lang="en-US"/>
          </a:p>
        </p:txBody>
      </p:sp>
    </p:spTree>
    <p:extLst>
      <p:ext uri="{BB962C8B-B14F-4D97-AF65-F5344CB8AC3E}">
        <p14:creationId xmlns:p14="http://schemas.microsoft.com/office/powerpoint/2010/main" val="56372541"/>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Image Placeholder 1">
            <a:extLst>
              <a:ext uri="{FF2B5EF4-FFF2-40B4-BE49-F238E27FC236}">
                <a16:creationId xmlns:a16="http://schemas.microsoft.com/office/drawing/2014/main" id="{5D4DBBBD-51A2-48C1-8AD0-E0F31FFDB26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5299" name="Notes Placeholder 2">
            <a:extLst>
              <a:ext uri="{FF2B5EF4-FFF2-40B4-BE49-F238E27FC236}">
                <a16:creationId xmlns:a16="http://schemas.microsoft.com/office/drawing/2014/main" id="{C9674AB5-F46A-4690-B0B8-1ED989AE9C1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p>
        </p:txBody>
      </p:sp>
      <p:sp>
        <p:nvSpPr>
          <p:cNvPr id="55300" name="Slide Number Placeholder 3">
            <a:extLst>
              <a:ext uri="{FF2B5EF4-FFF2-40B4-BE49-F238E27FC236}">
                <a16:creationId xmlns:a16="http://schemas.microsoft.com/office/drawing/2014/main" id="{EA77A1BB-F883-4CB9-AFAB-C59813D15A4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84225" indent="-301625">
              <a:spcBef>
                <a:spcPct val="30000"/>
              </a:spcBef>
              <a:defRPr sz="1200">
                <a:solidFill>
                  <a:schemeClr val="tx1"/>
                </a:solidFill>
                <a:latin typeface="Calibri" panose="020F0502020204030204" pitchFamily="34" charset="0"/>
              </a:defRPr>
            </a:lvl2pPr>
            <a:lvl3pPr marL="1208088" indent="-241300">
              <a:spcBef>
                <a:spcPct val="30000"/>
              </a:spcBef>
              <a:defRPr sz="1200">
                <a:solidFill>
                  <a:schemeClr val="tx1"/>
                </a:solidFill>
                <a:latin typeface="Calibri" panose="020F0502020204030204" pitchFamily="34" charset="0"/>
              </a:defRPr>
            </a:lvl3pPr>
            <a:lvl4pPr marL="1690688" indent="-241300">
              <a:spcBef>
                <a:spcPct val="30000"/>
              </a:spcBef>
              <a:defRPr sz="1200">
                <a:solidFill>
                  <a:schemeClr val="tx1"/>
                </a:solidFill>
                <a:latin typeface="Calibri" panose="020F0502020204030204" pitchFamily="34" charset="0"/>
              </a:defRPr>
            </a:lvl4pPr>
            <a:lvl5pPr marL="2174875" indent="-241300">
              <a:spcBef>
                <a:spcPct val="30000"/>
              </a:spcBef>
              <a:defRPr sz="1200">
                <a:solidFill>
                  <a:schemeClr val="tx1"/>
                </a:solidFill>
                <a:latin typeface="Calibri" panose="020F0502020204030204" pitchFamily="34" charset="0"/>
              </a:defRPr>
            </a:lvl5pPr>
            <a:lvl6pPr marL="2632075" indent="-241300" eaLnBrk="0" fontAlgn="base" hangingPunct="0">
              <a:spcBef>
                <a:spcPct val="30000"/>
              </a:spcBef>
              <a:spcAft>
                <a:spcPct val="0"/>
              </a:spcAft>
              <a:defRPr sz="1200">
                <a:solidFill>
                  <a:schemeClr val="tx1"/>
                </a:solidFill>
                <a:latin typeface="Calibri" panose="020F0502020204030204" pitchFamily="34" charset="0"/>
              </a:defRPr>
            </a:lvl6pPr>
            <a:lvl7pPr marL="3089275" indent="-241300" eaLnBrk="0" fontAlgn="base" hangingPunct="0">
              <a:spcBef>
                <a:spcPct val="30000"/>
              </a:spcBef>
              <a:spcAft>
                <a:spcPct val="0"/>
              </a:spcAft>
              <a:defRPr sz="1200">
                <a:solidFill>
                  <a:schemeClr val="tx1"/>
                </a:solidFill>
                <a:latin typeface="Calibri" panose="020F0502020204030204" pitchFamily="34" charset="0"/>
              </a:defRPr>
            </a:lvl7pPr>
            <a:lvl8pPr marL="3546475" indent="-241300" eaLnBrk="0" fontAlgn="base" hangingPunct="0">
              <a:spcBef>
                <a:spcPct val="30000"/>
              </a:spcBef>
              <a:spcAft>
                <a:spcPct val="0"/>
              </a:spcAft>
              <a:defRPr sz="1200">
                <a:solidFill>
                  <a:schemeClr val="tx1"/>
                </a:solidFill>
                <a:latin typeface="Calibri" panose="020F0502020204030204" pitchFamily="34" charset="0"/>
              </a:defRPr>
            </a:lvl8pPr>
            <a:lvl9pPr marL="4003675" indent="-2413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A44C89F8-90B9-403C-9C47-322F530A2633}" type="slidenum">
              <a:rPr lang="en-US" altLang="en-US" sz="1300" smtClean="0"/>
              <a:pPr>
                <a:spcBef>
                  <a:spcPct val="0"/>
                </a:spcBef>
              </a:pPr>
              <a:t>133</a:t>
            </a:fld>
            <a:endParaRPr lang="en-US" altLang="en-US" sz="1300"/>
          </a:p>
        </p:txBody>
      </p:sp>
    </p:spTree>
    <p:extLst>
      <p:ext uri="{BB962C8B-B14F-4D97-AF65-F5344CB8AC3E}">
        <p14:creationId xmlns:p14="http://schemas.microsoft.com/office/powerpoint/2010/main" val="560311885"/>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Correction answer: C</a:t>
            </a:r>
          </a:p>
        </p:txBody>
      </p:sp>
      <p:sp>
        <p:nvSpPr>
          <p:cNvPr id="4" name="Slide Number Placeholder 3"/>
          <p:cNvSpPr>
            <a:spLocks noGrp="1"/>
          </p:cNvSpPr>
          <p:nvPr>
            <p:ph type="sldNum" sz="quarter" idx="5"/>
          </p:nvPr>
        </p:nvSpPr>
        <p:spPr/>
        <p:txBody>
          <a:bodyPr/>
          <a:lstStyle/>
          <a:p>
            <a:fld id="{5B5E225C-EA32-49AA-BCE1-CBED354D9589}" type="slidenum">
              <a:rPr lang="en-US" smtClean="0"/>
              <a:t>134</a:t>
            </a:fld>
            <a:endParaRPr lang="en-US"/>
          </a:p>
        </p:txBody>
      </p:sp>
    </p:spTree>
    <p:extLst>
      <p:ext uri="{BB962C8B-B14F-4D97-AF65-F5344CB8AC3E}">
        <p14:creationId xmlns:p14="http://schemas.microsoft.com/office/powerpoint/2010/main" val="3328469993"/>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Slide Image Placeholder 1"/>
          <p:cNvSpPr>
            <a:spLocks noGrp="1" noRot="1" noChangeAspect="1" noTextEdit="1"/>
          </p:cNvSpPr>
          <p:nvPr>
            <p:ph type="sldImg"/>
          </p:nvPr>
        </p:nvSpPr>
        <p:spPr>
          <a:xfrm>
            <a:off x="1181100" y="698500"/>
            <a:ext cx="4648200" cy="3486150"/>
          </a:xfrm>
          <a:ln/>
        </p:spPr>
      </p:sp>
      <p:sp>
        <p:nvSpPr>
          <p:cNvPr id="103427"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endParaRPr lang="en-US"/>
          </a:p>
        </p:txBody>
      </p:sp>
      <p:sp>
        <p:nvSpPr>
          <p:cNvPr id="103428"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71358" indent="-296675">
              <a:defRPr>
                <a:solidFill>
                  <a:schemeClr val="tx1"/>
                </a:solidFill>
                <a:latin typeface="Arial" pitchFamily="34" charset="0"/>
              </a:defRPr>
            </a:lvl2pPr>
            <a:lvl3pPr marL="1186704" indent="-237341">
              <a:defRPr>
                <a:solidFill>
                  <a:schemeClr val="tx1"/>
                </a:solidFill>
                <a:latin typeface="Arial" pitchFamily="34" charset="0"/>
              </a:defRPr>
            </a:lvl3pPr>
            <a:lvl4pPr marL="1661386" indent="-237341">
              <a:defRPr>
                <a:solidFill>
                  <a:schemeClr val="tx1"/>
                </a:solidFill>
                <a:latin typeface="Arial" pitchFamily="34" charset="0"/>
              </a:defRPr>
            </a:lvl4pPr>
            <a:lvl5pPr marL="2136067" indent="-237341">
              <a:defRPr>
                <a:solidFill>
                  <a:schemeClr val="tx1"/>
                </a:solidFill>
                <a:latin typeface="Arial" pitchFamily="34" charset="0"/>
              </a:defRPr>
            </a:lvl5pPr>
            <a:lvl6pPr marL="2610748" indent="-237341" eaLnBrk="0" fontAlgn="base" hangingPunct="0">
              <a:spcBef>
                <a:spcPct val="0"/>
              </a:spcBef>
              <a:spcAft>
                <a:spcPct val="0"/>
              </a:spcAft>
              <a:defRPr>
                <a:solidFill>
                  <a:schemeClr val="tx1"/>
                </a:solidFill>
                <a:latin typeface="Arial" pitchFamily="34" charset="0"/>
              </a:defRPr>
            </a:lvl6pPr>
            <a:lvl7pPr marL="3085429" indent="-237341" eaLnBrk="0" fontAlgn="base" hangingPunct="0">
              <a:spcBef>
                <a:spcPct val="0"/>
              </a:spcBef>
              <a:spcAft>
                <a:spcPct val="0"/>
              </a:spcAft>
              <a:defRPr>
                <a:solidFill>
                  <a:schemeClr val="tx1"/>
                </a:solidFill>
                <a:latin typeface="Arial" pitchFamily="34" charset="0"/>
              </a:defRPr>
            </a:lvl7pPr>
            <a:lvl8pPr marL="3560112" indent="-237341" eaLnBrk="0" fontAlgn="base" hangingPunct="0">
              <a:spcBef>
                <a:spcPct val="0"/>
              </a:spcBef>
              <a:spcAft>
                <a:spcPct val="0"/>
              </a:spcAft>
              <a:defRPr>
                <a:solidFill>
                  <a:schemeClr val="tx1"/>
                </a:solidFill>
                <a:latin typeface="Arial" pitchFamily="34" charset="0"/>
              </a:defRPr>
            </a:lvl8pPr>
            <a:lvl9pPr marL="4034793" indent="-237341" eaLnBrk="0" fontAlgn="base" hangingPunct="0">
              <a:spcBef>
                <a:spcPct val="0"/>
              </a:spcBef>
              <a:spcAft>
                <a:spcPct val="0"/>
              </a:spcAft>
              <a:defRPr>
                <a:solidFill>
                  <a:schemeClr val="tx1"/>
                </a:solidFill>
                <a:latin typeface="Arial"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prstClr val="black"/>
                </a:solidFill>
                <a:effectLst/>
                <a:uLnTx/>
                <a:uFillTx/>
                <a:latin typeface="Times New Roman" pitchFamily="18" charset="0"/>
                <a:ea typeface="+mn-ea"/>
                <a:cs typeface="+mn-cs"/>
              </a:rPr>
              <a:t>© Copyright 1999-2014, Diabetes Educational Services, All Rights Reserved© Copyright 1999-2014, Diabetes Educational </a:t>
            </a:r>
            <a:r>
              <a:rPr kumimoji="0" lang="en-US" sz="1300" b="0" i="0" u="none" strike="noStrike" kern="1200" cap="none" spc="0" normalizeH="0" baseline="0" noProof="0" dirty="0" err="1">
                <a:ln>
                  <a:noFill/>
                </a:ln>
                <a:solidFill>
                  <a:prstClr val="black"/>
                </a:solidFill>
                <a:effectLst/>
                <a:uLnTx/>
                <a:uFillTx/>
                <a:latin typeface="Times New Roman" pitchFamily="18" charset="0"/>
                <a:ea typeface="+mn-ea"/>
                <a:cs typeface="+mn-cs"/>
              </a:rPr>
              <a:t>ServicesDiabetes</a:t>
            </a:r>
            <a:r>
              <a:rPr kumimoji="0" lang="en-US" sz="1300" b="0" i="0" u="none" strike="noStrike" kern="1200" cap="none" spc="0" normalizeH="0" baseline="0" noProof="0" dirty="0">
                <a:ln>
                  <a:noFill/>
                </a:ln>
                <a:solidFill>
                  <a:prstClr val="black"/>
                </a:solidFill>
                <a:effectLst/>
                <a:uLnTx/>
                <a:uFillTx/>
                <a:latin typeface="Times New Roman" pitchFamily="18" charset="0"/>
                <a:ea typeface="+mn-ea"/>
                <a:cs typeface="+mn-cs"/>
              </a:rPr>
              <a:t> Educational Services© (530) 893 - 8635 </a:t>
            </a:r>
          </a:p>
        </p:txBody>
      </p:sp>
      <p:sp>
        <p:nvSpPr>
          <p:cNvPr id="103429"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71358" indent="-296675">
              <a:defRPr>
                <a:solidFill>
                  <a:schemeClr val="tx1"/>
                </a:solidFill>
                <a:latin typeface="Arial" pitchFamily="34" charset="0"/>
              </a:defRPr>
            </a:lvl2pPr>
            <a:lvl3pPr marL="1186704" indent="-237341">
              <a:defRPr>
                <a:solidFill>
                  <a:schemeClr val="tx1"/>
                </a:solidFill>
                <a:latin typeface="Arial" pitchFamily="34" charset="0"/>
              </a:defRPr>
            </a:lvl3pPr>
            <a:lvl4pPr marL="1661386" indent="-237341">
              <a:defRPr>
                <a:solidFill>
                  <a:schemeClr val="tx1"/>
                </a:solidFill>
                <a:latin typeface="Arial" pitchFamily="34" charset="0"/>
              </a:defRPr>
            </a:lvl4pPr>
            <a:lvl5pPr marL="2136067" indent="-237341">
              <a:defRPr>
                <a:solidFill>
                  <a:schemeClr val="tx1"/>
                </a:solidFill>
                <a:latin typeface="Arial" pitchFamily="34" charset="0"/>
              </a:defRPr>
            </a:lvl5pPr>
            <a:lvl6pPr marL="2610748" indent="-237341" eaLnBrk="0" fontAlgn="base" hangingPunct="0">
              <a:spcBef>
                <a:spcPct val="0"/>
              </a:spcBef>
              <a:spcAft>
                <a:spcPct val="0"/>
              </a:spcAft>
              <a:defRPr>
                <a:solidFill>
                  <a:schemeClr val="tx1"/>
                </a:solidFill>
                <a:latin typeface="Arial" pitchFamily="34" charset="0"/>
              </a:defRPr>
            </a:lvl6pPr>
            <a:lvl7pPr marL="3085429" indent="-237341" eaLnBrk="0" fontAlgn="base" hangingPunct="0">
              <a:spcBef>
                <a:spcPct val="0"/>
              </a:spcBef>
              <a:spcAft>
                <a:spcPct val="0"/>
              </a:spcAft>
              <a:defRPr>
                <a:solidFill>
                  <a:schemeClr val="tx1"/>
                </a:solidFill>
                <a:latin typeface="Arial" pitchFamily="34" charset="0"/>
              </a:defRPr>
            </a:lvl7pPr>
            <a:lvl8pPr marL="3560112" indent="-237341" eaLnBrk="0" fontAlgn="base" hangingPunct="0">
              <a:spcBef>
                <a:spcPct val="0"/>
              </a:spcBef>
              <a:spcAft>
                <a:spcPct val="0"/>
              </a:spcAft>
              <a:defRPr>
                <a:solidFill>
                  <a:schemeClr val="tx1"/>
                </a:solidFill>
                <a:latin typeface="Arial" pitchFamily="34" charset="0"/>
              </a:defRPr>
            </a:lvl8pPr>
            <a:lvl9pPr marL="4034793" indent="-237341" eaLnBrk="0" fontAlgn="base" hangingPunct="0">
              <a:spcBef>
                <a:spcPct val="0"/>
              </a:spcBef>
              <a:spcAft>
                <a:spcPct val="0"/>
              </a:spcAft>
              <a:defRPr>
                <a:solidFill>
                  <a:schemeClr val="tx1"/>
                </a:solidFill>
                <a:latin typeface="Arial"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4084D292-B992-4D24-BEAA-5F9EE49E4A6D}" type="slidenum">
              <a:rPr kumimoji="0" lang="en-US" sz="1300" b="0" i="0" u="none" strike="noStrike" kern="1200" cap="none" spc="0" normalizeH="0" baseline="0" noProof="0" smtClean="0">
                <a:ln>
                  <a:noFill/>
                </a:ln>
                <a:solidFill>
                  <a:prstClr val="black"/>
                </a:solidFill>
                <a:effectLst/>
                <a:uLnTx/>
                <a:uFillTx/>
                <a:latin typeface="Times New Roman"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135</a:t>
            </a:fld>
            <a:endParaRPr kumimoji="0" lang="en-US" sz="1300" b="0" i="0" u="none" strike="noStrike" kern="1200" cap="none" spc="0" normalizeH="0" baseline="0" noProof="0">
              <a:ln>
                <a:noFill/>
              </a:ln>
              <a:solidFill>
                <a:prstClr val="black"/>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2769294933"/>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Image Placeholder 1"/>
          <p:cNvSpPr>
            <a:spLocks noGrp="1" noRot="1" noChangeAspect="1" noTextEdit="1"/>
          </p:cNvSpPr>
          <p:nvPr>
            <p:ph type="sldImg"/>
          </p:nvPr>
        </p:nvSpPr>
        <p:spPr>
          <a:ln/>
        </p:spPr>
      </p:sp>
      <p:sp>
        <p:nvSpPr>
          <p:cNvPr id="7065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7066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Times New Roman" panose="02020603050405020304" pitchFamily="18" charset="0"/>
              </a:defRPr>
            </a:lvl1pPr>
            <a:lvl2pPr marL="742950" indent="-285750">
              <a:spcBef>
                <a:spcPct val="30000"/>
              </a:spcBef>
              <a:defRPr kumimoji="1" sz="1200">
                <a:solidFill>
                  <a:schemeClr val="tx1"/>
                </a:solidFill>
                <a:latin typeface="Times New Roman" panose="02020603050405020304" pitchFamily="18" charset="0"/>
              </a:defRPr>
            </a:lvl2pPr>
            <a:lvl3pPr marL="1143000" indent="-228600">
              <a:spcBef>
                <a:spcPct val="30000"/>
              </a:spcBef>
              <a:defRPr kumimoji="1" sz="1200">
                <a:solidFill>
                  <a:schemeClr val="tx1"/>
                </a:solidFill>
                <a:latin typeface="Times New Roman" panose="02020603050405020304" pitchFamily="18" charset="0"/>
              </a:defRPr>
            </a:lvl3pPr>
            <a:lvl4pPr marL="1600200" indent="-228600">
              <a:spcBef>
                <a:spcPct val="30000"/>
              </a:spcBef>
              <a:defRPr kumimoji="1" sz="1200">
                <a:solidFill>
                  <a:schemeClr val="tx1"/>
                </a:solidFill>
                <a:latin typeface="Times New Roman" panose="02020603050405020304" pitchFamily="18" charset="0"/>
              </a:defRPr>
            </a:lvl4pPr>
            <a:lvl5pPr marL="2057400" indent="-228600">
              <a:spcBef>
                <a:spcPct val="30000"/>
              </a:spcBef>
              <a:defRPr kumimoji="1"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kumimoji="1"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kumimoji="1"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kumimoji="1"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kumimoji="1" sz="1200">
                <a:solidFill>
                  <a:schemeClr val="tx1"/>
                </a:solidFill>
                <a:latin typeface="Times New Roman" panose="02020603050405020304" pitchFamily="18"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63E348F-EB3B-4D43-B4BF-56669BADA879}" type="slidenum">
              <a:rPr kumimoji="0" lang="en-US" altLang="en-US" sz="13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136</a:t>
            </a:fld>
            <a:endParaRPr kumimoji="0" lang="en-US" altLang="en-US" sz="13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3420771989"/>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B5E225C-EA32-49AA-BCE1-CBED354D9589}" type="slidenum">
              <a:rPr lang="en-US" smtClean="0"/>
              <a:t>137</a:t>
            </a:fld>
            <a:endParaRPr lang="en-US"/>
          </a:p>
        </p:txBody>
      </p:sp>
    </p:spTree>
    <p:extLst>
      <p:ext uri="{BB962C8B-B14F-4D97-AF65-F5344CB8AC3E}">
        <p14:creationId xmlns:p14="http://schemas.microsoft.com/office/powerpoint/2010/main" val="1623062448"/>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B5E225C-EA32-49AA-BCE1-CBED354D9589}" type="slidenum">
              <a:rPr lang="en-US" smtClean="0"/>
              <a:t>138</a:t>
            </a:fld>
            <a:endParaRPr lang="en-US"/>
          </a:p>
        </p:txBody>
      </p:sp>
    </p:spTree>
    <p:extLst>
      <p:ext uri="{BB962C8B-B14F-4D97-AF65-F5344CB8AC3E}">
        <p14:creationId xmlns:p14="http://schemas.microsoft.com/office/powerpoint/2010/main" val="2536723162"/>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B5E225C-EA32-49AA-BCE1-CBED354D9589}" type="slidenum">
              <a:rPr lang="en-US" smtClean="0"/>
              <a:t>139</a:t>
            </a:fld>
            <a:endParaRPr lang="en-US"/>
          </a:p>
        </p:txBody>
      </p:sp>
    </p:spTree>
    <p:extLst>
      <p:ext uri="{BB962C8B-B14F-4D97-AF65-F5344CB8AC3E}">
        <p14:creationId xmlns:p14="http://schemas.microsoft.com/office/powerpoint/2010/main" val="410432498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Access and health equity is the ultimate goal when designing and delivering DSMES. </a:t>
            </a:r>
          </a:p>
          <a:p>
            <a:endParaRPr lang="en-US" dirty="0"/>
          </a:p>
          <a:p>
            <a:r>
              <a:rPr lang="en-US" dirty="0"/>
              <a:t>Creating culturally appropriate and varied modalities of settings has been shown to improve outcomes. </a:t>
            </a:r>
          </a:p>
          <a:p>
            <a:endParaRPr lang="en-US" dirty="0"/>
          </a:p>
          <a:p>
            <a:r>
              <a:rPr lang="en-US" dirty="0"/>
              <a:t>We know barriers to care exist at every level from the health system to individual. </a:t>
            </a:r>
          </a:p>
          <a:p>
            <a:r>
              <a:rPr lang="en-US" dirty="0"/>
              <a:t>However we can address these barriers by working to educate participants and health care providers on the critical times when DSMES is needed. </a:t>
            </a:r>
          </a:p>
          <a:p>
            <a:r>
              <a:rPr lang="en-US" dirty="0"/>
              <a:t>We can work with health systems and clinics to develop population health screening and clinical outreach, </a:t>
            </a:r>
          </a:p>
          <a:p>
            <a:r>
              <a:rPr lang="en-US" dirty="0"/>
              <a:t>create protocols to reduce time for referral and </a:t>
            </a:r>
          </a:p>
          <a:p>
            <a:r>
              <a:rPr lang="en-US" dirty="0"/>
              <a:t>collaborate health and community systems to address social needs. </a:t>
            </a:r>
          </a:p>
          <a:p>
            <a:r>
              <a:rPr lang="en-US" dirty="0"/>
              <a:t>We can include other health partners including community health workers to support delivery of diabetes peer support. </a:t>
            </a:r>
          </a:p>
          <a:p>
            <a:endParaRPr lang="en-US" dirty="0"/>
          </a:p>
          <a:p>
            <a:r>
              <a:rPr lang="en-US" dirty="0"/>
              <a:t>Barriers can be also be addressed by developing a diversity of delivery models. </a:t>
            </a:r>
          </a:p>
          <a:p>
            <a:r>
              <a:rPr lang="en-US" dirty="0"/>
              <a:t>From traditional </a:t>
            </a:r>
            <a:r>
              <a:rPr lang="en-US" dirty="0" err="1"/>
              <a:t>inperson</a:t>
            </a:r>
            <a:r>
              <a:rPr lang="en-US" dirty="0"/>
              <a:t> classrooms to community-based strategies and technology enabled solutions including telehealth or virtual environments varying modes can serve different needs. </a:t>
            </a:r>
          </a:p>
        </p:txBody>
      </p:sp>
      <p:sp>
        <p:nvSpPr>
          <p:cNvPr id="4" name="Footer Placeholder 3"/>
          <p:cNvSpPr>
            <a:spLocks noGrp="1"/>
          </p:cNvSpPr>
          <p:nvPr>
            <p:ph type="ftr" sz="quarter" idx="4"/>
          </p:nvPr>
        </p:nvSpPr>
        <p:spPr/>
        <p:txBody>
          <a:bodyPr/>
          <a:lstStyle/>
          <a:p>
            <a:pPr>
              <a:defRPr/>
            </a:pPr>
            <a:r>
              <a:rPr lang="en-US"/>
              <a:t>Diabetes Educational Services© (530) 893 - 8635 </a:t>
            </a:r>
          </a:p>
        </p:txBody>
      </p:sp>
      <p:sp>
        <p:nvSpPr>
          <p:cNvPr id="5" name="Slide Number Placeholder 4"/>
          <p:cNvSpPr>
            <a:spLocks noGrp="1"/>
          </p:cNvSpPr>
          <p:nvPr>
            <p:ph type="sldNum" sz="quarter" idx="5"/>
          </p:nvPr>
        </p:nvSpPr>
        <p:spPr/>
        <p:txBody>
          <a:bodyPr/>
          <a:lstStyle/>
          <a:p>
            <a:pPr>
              <a:defRPr/>
            </a:pPr>
            <a:fld id="{C233B0E3-6876-4E53-9EE0-6ED1EFDF6740}" type="slidenum">
              <a:rPr lang="en-US" smtClean="0"/>
              <a:pPr>
                <a:defRPr/>
              </a:pPr>
              <a:t>14</a:t>
            </a:fld>
            <a:endParaRPr lang="en-US"/>
          </a:p>
        </p:txBody>
      </p:sp>
    </p:spTree>
    <p:extLst>
      <p:ext uri="{BB962C8B-B14F-4D97-AF65-F5344CB8AC3E}">
        <p14:creationId xmlns:p14="http://schemas.microsoft.com/office/powerpoint/2010/main" val="2358773755"/>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B5E225C-EA32-49AA-BCE1-CBED354D9589}" type="slidenum">
              <a:rPr lang="en-US" smtClean="0"/>
              <a:t>140</a:t>
            </a:fld>
            <a:endParaRPr lang="en-US"/>
          </a:p>
        </p:txBody>
      </p:sp>
    </p:spTree>
    <p:extLst>
      <p:ext uri="{BB962C8B-B14F-4D97-AF65-F5344CB8AC3E}">
        <p14:creationId xmlns:p14="http://schemas.microsoft.com/office/powerpoint/2010/main" val="641877923"/>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B5E225C-EA32-49AA-BCE1-CBED354D9589}" type="slidenum">
              <a:rPr lang="en-US" smtClean="0"/>
              <a:t>141</a:t>
            </a:fld>
            <a:endParaRPr lang="en-US"/>
          </a:p>
        </p:txBody>
      </p:sp>
    </p:spTree>
    <p:extLst>
      <p:ext uri="{BB962C8B-B14F-4D97-AF65-F5344CB8AC3E}">
        <p14:creationId xmlns:p14="http://schemas.microsoft.com/office/powerpoint/2010/main" val="3238998352"/>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B5E225C-EA32-49AA-BCE1-CBED354D9589}" type="slidenum">
              <a:rPr lang="en-US" smtClean="0"/>
              <a:t>142</a:t>
            </a:fld>
            <a:endParaRPr lang="en-US"/>
          </a:p>
        </p:txBody>
      </p:sp>
    </p:spTree>
    <p:extLst>
      <p:ext uri="{BB962C8B-B14F-4D97-AF65-F5344CB8AC3E}">
        <p14:creationId xmlns:p14="http://schemas.microsoft.com/office/powerpoint/2010/main" val="1505361688"/>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B5E225C-EA32-49AA-BCE1-CBED354D9589}" type="slidenum">
              <a:rPr lang="en-US" smtClean="0"/>
              <a:t>143</a:t>
            </a:fld>
            <a:endParaRPr lang="en-US"/>
          </a:p>
        </p:txBody>
      </p:sp>
    </p:spTree>
    <p:extLst>
      <p:ext uri="{BB962C8B-B14F-4D97-AF65-F5344CB8AC3E}">
        <p14:creationId xmlns:p14="http://schemas.microsoft.com/office/powerpoint/2010/main" val="916799108"/>
      </p:ext>
    </p:extLst>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B5E225C-EA32-49AA-BCE1-CBED354D9589}" type="slidenum">
              <a:rPr lang="en-US" smtClean="0"/>
              <a:t>144</a:t>
            </a:fld>
            <a:endParaRPr lang="en-US"/>
          </a:p>
        </p:txBody>
      </p:sp>
    </p:spTree>
    <p:extLst>
      <p:ext uri="{BB962C8B-B14F-4D97-AF65-F5344CB8AC3E}">
        <p14:creationId xmlns:p14="http://schemas.microsoft.com/office/powerpoint/2010/main" val="1062445202"/>
      </p:ext>
    </p:extLst>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B5E225C-EA32-49AA-BCE1-CBED354D9589}" type="slidenum">
              <a:rPr lang="en-US" smtClean="0"/>
              <a:t>145</a:t>
            </a:fld>
            <a:endParaRPr lang="en-US"/>
          </a:p>
        </p:txBody>
      </p:sp>
    </p:spTree>
    <p:extLst>
      <p:ext uri="{BB962C8B-B14F-4D97-AF65-F5344CB8AC3E}">
        <p14:creationId xmlns:p14="http://schemas.microsoft.com/office/powerpoint/2010/main" val="1050139478"/>
      </p:ext>
    </p:extLst>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B5E225C-EA32-49AA-BCE1-CBED354D9589}" type="slidenum">
              <a:rPr lang="en-US" smtClean="0"/>
              <a:t>146</a:t>
            </a:fld>
            <a:endParaRPr lang="en-US"/>
          </a:p>
        </p:txBody>
      </p:sp>
    </p:spTree>
    <p:extLst>
      <p:ext uri="{BB962C8B-B14F-4D97-AF65-F5344CB8AC3E}">
        <p14:creationId xmlns:p14="http://schemas.microsoft.com/office/powerpoint/2010/main" val="32341585"/>
      </p:ext>
    </p:extLst>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B5E225C-EA32-49AA-BCE1-CBED354D9589}" type="slidenum">
              <a:rPr lang="en-US" smtClean="0"/>
              <a:t>147</a:t>
            </a:fld>
            <a:endParaRPr lang="en-US"/>
          </a:p>
        </p:txBody>
      </p:sp>
    </p:spTree>
    <p:extLst>
      <p:ext uri="{BB962C8B-B14F-4D97-AF65-F5344CB8AC3E}">
        <p14:creationId xmlns:p14="http://schemas.microsoft.com/office/powerpoint/2010/main" val="3758987787"/>
      </p:ext>
    </p:extLst>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B5E225C-EA32-49AA-BCE1-CBED354D9589}" type="slidenum">
              <a:rPr lang="en-US" smtClean="0"/>
              <a:t>148</a:t>
            </a:fld>
            <a:endParaRPr lang="en-US"/>
          </a:p>
        </p:txBody>
      </p:sp>
    </p:spTree>
    <p:extLst>
      <p:ext uri="{BB962C8B-B14F-4D97-AF65-F5344CB8AC3E}">
        <p14:creationId xmlns:p14="http://schemas.microsoft.com/office/powerpoint/2010/main" val="2565919555"/>
      </p:ext>
    </p:extLst>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B5E225C-EA32-49AA-BCE1-CBED354D9589}" type="slidenum">
              <a:rPr lang="en-US" smtClean="0"/>
              <a:t>149</a:t>
            </a:fld>
            <a:endParaRPr lang="en-US"/>
          </a:p>
        </p:txBody>
      </p:sp>
    </p:spTree>
    <p:extLst>
      <p:ext uri="{BB962C8B-B14F-4D97-AF65-F5344CB8AC3E}">
        <p14:creationId xmlns:p14="http://schemas.microsoft.com/office/powerpoint/2010/main" val="313252008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B5E225C-EA32-49AA-BCE1-CBED354D9589}" type="slidenum">
              <a:rPr lang="en-US" smtClean="0"/>
              <a:t>15</a:t>
            </a:fld>
            <a:endParaRPr lang="en-US"/>
          </a:p>
        </p:txBody>
      </p:sp>
    </p:spTree>
    <p:extLst>
      <p:ext uri="{BB962C8B-B14F-4D97-AF65-F5344CB8AC3E}">
        <p14:creationId xmlns:p14="http://schemas.microsoft.com/office/powerpoint/2010/main" val="282135947"/>
      </p:ext>
    </p:extLst>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B5E225C-EA32-49AA-BCE1-CBED354D9589}" type="slidenum">
              <a:rPr lang="en-US" smtClean="0"/>
              <a:t>150</a:t>
            </a:fld>
            <a:endParaRPr lang="en-US"/>
          </a:p>
        </p:txBody>
      </p:sp>
    </p:spTree>
    <p:extLst>
      <p:ext uri="{BB962C8B-B14F-4D97-AF65-F5344CB8AC3E}">
        <p14:creationId xmlns:p14="http://schemas.microsoft.com/office/powerpoint/2010/main" val="2582198772"/>
      </p:ext>
    </p:extLst>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B5E225C-EA32-49AA-BCE1-CBED354D9589}" type="slidenum">
              <a:rPr lang="en-US" smtClean="0"/>
              <a:t>151</a:t>
            </a:fld>
            <a:endParaRPr lang="en-US"/>
          </a:p>
        </p:txBody>
      </p:sp>
    </p:spTree>
    <p:extLst>
      <p:ext uri="{BB962C8B-B14F-4D97-AF65-F5344CB8AC3E}">
        <p14:creationId xmlns:p14="http://schemas.microsoft.com/office/powerpoint/2010/main" val="1023640150"/>
      </p:ext>
    </p:extLst>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B5E225C-EA32-49AA-BCE1-CBED354D9589}" type="slidenum">
              <a:rPr lang="en-US" smtClean="0"/>
              <a:t>152</a:t>
            </a:fld>
            <a:endParaRPr lang="en-US"/>
          </a:p>
        </p:txBody>
      </p:sp>
    </p:spTree>
    <p:extLst>
      <p:ext uri="{BB962C8B-B14F-4D97-AF65-F5344CB8AC3E}">
        <p14:creationId xmlns:p14="http://schemas.microsoft.com/office/powerpoint/2010/main" val="3128472956"/>
      </p:ext>
    </p:extLst>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B5E225C-EA32-49AA-BCE1-CBED354D9589}" type="slidenum">
              <a:rPr lang="en-US" smtClean="0"/>
              <a:t>153</a:t>
            </a:fld>
            <a:endParaRPr lang="en-US"/>
          </a:p>
        </p:txBody>
      </p:sp>
    </p:spTree>
    <p:extLst>
      <p:ext uri="{BB962C8B-B14F-4D97-AF65-F5344CB8AC3E}">
        <p14:creationId xmlns:p14="http://schemas.microsoft.com/office/powerpoint/2010/main" val="112083191"/>
      </p:ext>
    </p:extLst>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B5E225C-EA32-49AA-BCE1-CBED354D9589}" type="slidenum">
              <a:rPr lang="en-US" smtClean="0"/>
              <a:t>154</a:t>
            </a:fld>
            <a:endParaRPr lang="en-US"/>
          </a:p>
        </p:txBody>
      </p:sp>
    </p:spTree>
    <p:extLst>
      <p:ext uri="{BB962C8B-B14F-4D97-AF65-F5344CB8AC3E}">
        <p14:creationId xmlns:p14="http://schemas.microsoft.com/office/powerpoint/2010/main" val="2635938229"/>
      </p:ext>
    </p:extLst>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B5E225C-EA32-49AA-BCE1-CBED354D9589}" type="slidenum">
              <a:rPr lang="en-US" smtClean="0"/>
              <a:t>155</a:t>
            </a:fld>
            <a:endParaRPr lang="en-US"/>
          </a:p>
        </p:txBody>
      </p:sp>
    </p:spTree>
    <p:extLst>
      <p:ext uri="{BB962C8B-B14F-4D97-AF65-F5344CB8AC3E}">
        <p14:creationId xmlns:p14="http://schemas.microsoft.com/office/powerpoint/2010/main" val="3203772806"/>
      </p:ext>
    </p:extLst>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B5E225C-EA32-49AA-BCE1-CBED354D9589}" type="slidenum">
              <a:rPr lang="en-US" smtClean="0"/>
              <a:t>156</a:t>
            </a:fld>
            <a:endParaRPr lang="en-US"/>
          </a:p>
        </p:txBody>
      </p:sp>
    </p:spTree>
    <p:extLst>
      <p:ext uri="{BB962C8B-B14F-4D97-AF65-F5344CB8AC3E}">
        <p14:creationId xmlns:p14="http://schemas.microsoft.com/office/powerpoint/2010/main" val="1761648994"/>
      </p:ext>
    </p:extLst>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B5E225C-EA32-49AA-BCE1-CBED354D9589}" type="slidenum">
              <a:rPr lang="en-US" smtClean="0"/>
              <a:t>157</a:t>
            </a:fld>
            <a:endParaRPr lang="en-US"/>
          </a:p>
        </p:txBody>
      </p:sp>
    </p:spTree>
    <p:extLst>
      <p:ext uri="{BB962C8B-B14F-4D97-AF65-F5344CB8AC3E}">
        <p14:creationId xmlns:p14="http://schemas.microsoft.com/office/powerpoint/2010/main" val="3698251062"/>
      </p:ext>
    </p:extLst>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10 Supplements to Help Lower Blood Sugar</a:t>
            </a:r>
            <a:endParaRPr lang="en-US" dirty="0"/>
          </a:p>
          <a:p>
            <a:endParaRPr lang="en-US" dirty="0"/>
          </a:p>
          <a:p>
            <a:r>
              <a:rPr lang="en-US" dirty="0" err="1">
                <a:hlinkClick r:id="rId4"/>
              </a:rPr>
              <a:t>NatMed</a:t>
            </a:r>
            <a:r>
              <a:rPr lang="en-US" dirty="0">
                <a:hlinkClick r:id="rId4"/>
              </a:rPr>
              <a:t> Pro</a:t>
            </a:r>
            <a:endParaRPr lang="en-US" dirty="0"/>
          </a:p>
          <a:p>
            <a:r>
              <a:rPr lang="en-US" dirty="0" err="1"/>
              <a:t>Natureal</a:t>
            </a:r>
            <a:r>
              <a:rPr lang="en-US" dirty="0"/>
              <a:t> medicine database</a:t>
            </a:r>
          </a:p>
        </p:txBody>
      </p:sp>
      <p:sp>
        <p:nvSpPr>
          <p:cNvPr id="4" name="Slide Number Placeholder 3"/>
          <p:cNvSpPr>
            <a:spLocks noGrp="1"/>
          </p:cNvSpPr>
          <p:nvPr>
            <p:ph type="sldNum" sz="quarter" idx="5"/>
          </p:nvPr>
        </p:nvSpPr>
        <p:spPr/>
        <p:txBody>
          <a:bodyPr/>
          <a:lstStyle/>
          <a:p>
            <a:fld id="{5B5E225C-EA32-49AA-BCE1-CBED354D9589}" type="slidenum">
              <a:rPr lang="en-US" smtClean="0"/>
              <a:t>158</a:t>
            </a:fld>
            <a:endParaRPr lang="en-US"/>
          </a:p>
        </p:txBody>
      </p:sp>
    </p:spTree>
    <p:extLst>
      <p:ext uri="{BB962C8B-B14F-4D97-AF65-F5344CB8AC3E}">
        <p14:creationId xmlns:p14="http://schemas.microsoft.com/office/powerpoint/2010/main" val="2747664954"/>
      </p:ext>
    </p:extLst>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B5E225C-EA32-49AA-BCE1-CBED354D9589}" type="slidenum">
              <a:rPr lang="en-US" smtClean="0"/>
              <a:t>159</a:t>
            </a:fld>
            <a:endParaRPr lang="en-US"/>
          </a:p>
        </p:txBody>
      </p:sp>
    </p:spTree>
    <p:extLst>
      <p:ext uri="{BB962C8B-B14F-4D97-AF65-F5344CB8AC3E}">
        <p14:creationId xmlns:p14="http://schemas.microsoft.com/office/powerpoint/2010/main" val="75993888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B5E225C-EA32-49AA-BCE1-CBED354D9589}" type="slidenum">
              <a:rPr lang="en-US" smtClean="0"/>
              <a:t>16</a:t>
            </a:fld>
            <a:endParaRPr lang="en-US"/>
          </a:p>
        </p:txBody>
      </p:sp>
    </p:spTree>
    <p:extLst>
      <p:ext uri="{BB962C8B-B14F-4D97-AF65-F5344CB8AC3E}">
        <p14:creationId xmlns:p14="http://schemas.microsoft.com/office/powerpoint/2010/main" val="4242276999"/>
      </p:ext>
    </p:extLst>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B5E225C-EA32-49AA-BCE1-CBED354D9589}" type="slidenum">
              <a:rPr lang="en-US" smtClean="0"/>
              <a:t>160</a:t>
            </a:fld>
            <a:endParaRPr lang="en-US"/>
          </a:p>
        </p:txBody>
      </p:sp>
    </p:spTree>
    <p:extLst>
      <p:ext uri="{BB962C8B-B14F-4D97-AF65-F5344CB8AC3E}">
        <p14:creationId xmlns:p14="http://schemas.microsoft.com/office/powerpoint/2010/main" val="4025757851"/>
      </p:ext>
    </p:extLst>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B5E225C-EA32-49AA-BCE1-CBED354D9589}" type="slidenum">
              <a:rPr lang="en-US" smtClean="0"/>
              <a:t>161</a:t>
            </a:fld>
            <a:endParaRPr lang="en-US"/>
          </a:p>
        </p:txBody>
      </p:sp>
    </p:spTree>
    <p:extLst>
      <p:ext uri="{BB962C8B-B14F-4D97-AF65-F5344CB8AC3E}">
        <p14:creationId xmlns:p14="http://schemas.microsoft.com/office/powerpoint/2010/main" val="4165450045"/>
      </p:ext>
    </p:extLst>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B5E225C-EA32-49AA-BCE1-CBED354D9589}" type="slidenum">
              <a:rPr lang="en-US" smtClean="0"/>
              <a:t>162</a:t>
            </a:fld>
            <a:endParaRPr lang="en-US"/>
          </a:p>
        </p:txBody>
      </p:sp>
    </p:spTree>
    <p:extLst>
      <p:ext uri="{BB962C8B-B14F-4D97-AF65-F5344CB8AC3E}">
        <p14:creationId xmlns:p14="http://schemas.microsoft.com/office/powerpoint/2010/main" val="941613999"/>
      </p:ext>
    </p:extLst>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B5E225C-EA32-49AA-BCE1-CBED354D9589}" type="slidenum">
              <a:rPr lang="en-US" smtClean="0"/>
              <a:t>163</a:t>
            </a:fld>
            <a:endParaRPr lang="en-US"/>
          </a:p>
        </p:txBody>
      </p:sp>
    </p:spTree>
    <p:extLst>
      <p:ext uri="{BB962C8B-B14F-4D97-AF65-F5344CB8AC3E}">
        <p14:creationId xmlns:p14="http://schemas.microsoft.com/office/powerpoint/2010/main" val="2467903154"/>
      </p:ext>
    </p:extLst>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B5E225C-EA32-49AA-BCE1-CBED354D9589}" type="slidenum">
              <a:rPr lang="en-US" smtClean="0"/>
              <a:t>164</a:t>
            </a:fld>
            <a:endParaRPr lang="en-US"/>
          </a:p>
        </p:txBody>
      </p:sp>
    </p:spTree>
    <p:extLst>
      <p:ext uri="{BB962C8B-B14F-4D97-AF65-F5344CB8AC3E}">
        <p14:creationId xmlns:p14="http://schemas.microsoft.com/office/powerpoint/2010/main" val="522977815"/>
      </p:ext>
    </p:extLst>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p:cNvSpPr>
            <a:spLocks noGrp="1" noRot="1" noChangeAspect="1" noTextEdit="1"/>
          </p:cNvSpPr>
          <p:nvPr>
            <p:ph type="sldImg"/>
          </p:nvPr>
        </p:nvSpPr>
        <p:spPr>
          <a:ln/>
        </p:spPr>
      </p:sp>
      <p:sp>
        <p:nvSpPr>
          <p:cNvPr id="48131"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47108" name="Footer Placeholder 3"/>
          <p:cNvSpPr>
            <a:spLocks noGrp="1"/>
          </p:cNvSpPr>
          <p:nvPr>
            <p:ph type="ftr" sz="quarter" idx="4"/>
          </p:nvPr>
        </p:nvSpPr>
        <p:spPr/>
        <p:txBody>
          <a:bodyPr/>
          <a:lstStyle/>
          <a:p>
            <a:pPr>
              <a:defRPr/>
            </a:pPr>
            <a:r>
              <a:rPr lang="en-US"/>
              <a:t>Diabetes Educational Services© (530) 893 - 8635 </a:t>
            </a:r>
          </a:p>
        </p:txBody>
      </p:sp>
      <p:sp>
        <p:nvSpPr>
          <p:cNvPr id="47109" name="Slide Number Placeholder 4"/>
          <p:cNvSpPr>
            <a:spLocks noGrp="1"/>
          </p:cNvSpPr>
          <p:nvPr>
            <p:ph type="sldNum" sz="quarter" idx="5"/>
          </p:nvPr>
        </p:nvSpPr>
        <p:spPr/>
        <p:txBody>
          <a:bodyPr/>
          <a:lstStyle>
            <a:lvl1pPr eaLnBrk="0" hangingPunct="0">
              <a:defRPr>
                <a:solidFill>
                  <a:schemeClr val="tx1"/>
                </a:solidFill>
                <a:latin typeface="Garamond" panose="02020404030301010803" pitchFamily="18" charset="0"/>
                <a:cs typeface="Arial" panose="020B0604020202020204" pitchFamily="34" charset="0"/>
              </a:defRPr>
            </a:lvl1pPr>
            <a:lvl2pPr marL="785257" indent="-302021" eaLnBrk="0" hangingPunct="0">
              <a:defRPr>
                <a:solidFill>
                  <a:schemeClr val="tx1"/>
                </a:solidFill>
                <a:latin typeface="Garamond" panose="02020404030301010803" pitchFamily="18" charset="0"/>
                <a:cs typeface="Arial" panose="020B0604020202020204" pitchFamily="34" charset="0"/>
              </a:defRPr>
            </a:lvl2pPr>
            <a:lvl3pPr marL="1208088" indent="-241617" eaLnBrk="0" hangingPunct="0">
              <a:defRPr>
                <a:solidFill>
                  <a:schemeClr val="tx1"/>
                </a:solidFill>
                <a:latin typeface="Garamond" panose="02020404030301010803" pitchFamily="18" charset="0"/>
                <a:cs typeface="Arial" panose="020B0604020202020204" pitchFamily="34" charset="0"/>
              </a:defRPr>
            </a:lvl3pPr>
            <a:lvl4pPr marL="1691323" indent="-241617" eaLnBrk="0" hangingPunct="0">
              <a:defRPr>
                <a:solidFill>
                  <a:schemeClr val="tx1"/>
                </a:solidFill>
                <a:latin typeface="Garamond" panose="02020404030301010803" pitchFamily="18" charset="0"/>
                <a:cs typeface="Arial" panose="020B0604020202020204" pitchFamily="34" charset="0"/>
              </a:defRPr>
            </a:lvl4pPr>
            <a:lvl5pPr marL="2174559" indent="-241617" eaLnBrk="0" hangingPunct="0">
              <a:defRPr>
                <a:solidFill>
                  <a:schemeClr val="tx1"/>
                </a:solidFill>
                <a:latin typeface="Garamond" panose="02020404030301010803" pitchFamily="18" charset="0"/>
                <a:cs typeface="Arial" panose="020B0604020202020204" pitchFamily="34" charset="0"/>
              </a:defRPr>
            </a:lvl5pPr>
            <a:lvl6pPr marL="2657795" indent="-241617"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6pPr>
            <a:lvl7pPr marL="3141029" indent="-241617"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7pPr>
            <a:lvl8pPr marL="3624265" indent="-241617"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8pPr>
            <a:lvl9pPr marL="4107501" indent="-241617"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9pPr>
          </a:lstStyle>
          <a:p>
            <a:fld id="{65C6F4B0-6AFD-416F-AC5B-C562CAF1C8D3}" type="slidenum">
              <a:rPr lang="en-US">
                <a:latin typeface="Times New Roman" panose="02020603050405020304" pitchFamily="18" charset="0"/>
              </a:rPr>
              <a:pPr/>
              <a:t>165</a:t>
            </a:fld>
            <a:endParaRPr lang="en-US">
              <a:latin typeface="Times New Roman" panose="02020603050405020304" pitchFamily="18" charset="0"/>
            </a:endParaRPr>
          </a:p>
        </p:txBody>
      </p:sp>
    </p:spTree>
    <p:extLst>
      <p:ext uri="{BB962C8B-B14F-4D97-AF65-F5344CB8AC3E}">
        <p14:creationId xmlns:p14="http://schemas.microsoft.com/office/powerpoint/2010/main" val="1737842226"/>
      </p:ext>
    </p:extLst>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Image Placeholder 1"/>
          <p:cNvSpPr>
            <a:spLocks noGrp="1" noRot="1" noChangeAspect="1" noTextEdit="1"/>
          </p:cNvSpPr>
          <p:nvPr>
            <p:ph type="sldImg"/>
          </p:nvPr>
        </p:nvSpPr>
        <p:spPr>
          <a:ln/>
        </p:spPr>
      </p:sp>
      <p:sp>
        <p:nvSpPr>
          <p:cNvPr id="58371"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p>
        </p:txBody>
      </p:sp>
      <p:sp>
        <p:nvSpPr>
          <p:cNvPr id="57348" name="Footer Placeholder 3"/>
          <p:cNvSpPr>
            <a:spLocks noGrp="1"/>
          </p:cNvSpPr>
          <p:nvPr>
            <p:ph type="ftr" sz="quarter" idx="4"/>
          </p:nvPr>
        </p:nvSpPr>
        <p:spPr/>
        <p:txBody>
          <a:bodyPr/>
          <a:lstStyle/>
          <a:p>
            <a:pPr>
              <a:defRPr/>
            </a:pPr>
            <a:r>
              <a:rPr lang="en-US"/>
              <a:t>Diabetes Educational Services© (530) 893 - 8635 </a:t>
            </a:r>
          </a:p>
        </p:txBody>
      </p:sp>
      <p:sp>
        <p:nvSpPr>
          <p:cNvPr id="57349" name="Slide Number Placeholder 4"/>
          <p:cNvSpPr>
            <a:spLocks noGrp="1"/>
          </p:cNvSpPr>
          <p:nvPr>
            <p:ph type="sldNum" sz="quarter" idx="5"/>
          </p:nvPr>
        </p:nvSpPr>
        <p:spPr/>
        <p:txBody>
          <a:bodyPr/>
          <a:lstStyle>
            <a:lvl1pPr eaLnBrk="0" hangingPunct="0">
              <a:defRPr>
                <a:solidFill>
                  <a:schemeClr val="tx1"/>
                </a:solidFill>
                <a:latin typeface="Garamond" panose="02020404030301010803" pitchFamily="18" charset="0"/>
                <a:cs typeface="Arial" panose="020B0604020202020204" pitchFamily="34" charset="0"/>
              </a:defRPr>
            </a:lvl1pPr>
            <a:lvl2pPr marL="785257" indent="-302021" eaLnBrk="0" hangingPunct="0">
              <a:defRPr>
                <a:solidFill>
                  <a:schemeClr val="tx1"/>
                </a:solidFill>
                <a:latin typeface="Garamond" panose="02020404030301010803" pitchFamily="18" charset="0"/>
                <a:cs typeface="Arial" panose="020B0604020202020204" pitchFamily="34" charset="0"/>
              </a:defRPr>
            </a:lvl2pPr>
            <a:lvl3pPr marL="1208088" indent="-241617" eaLnBrk="0" hangingPunct="0">
              <a:defRPr>
                <a:solidFill>
                  <a:schemeClr val="tx1"/>
                </a:solidFill>
                <a:latin typeface="Garamond" panose="02020404030301010803" pitchFamily="18" charset="0"/>
                <a:cs typeface="Arial" panose="020B0604020202020204" pitchFamily="34" charset="0"/>
              </a:defRPr>
            </a:lvl3pPr>
            <a:lvl4pPr marL="1691323" indent="-241617" eaLnBrk="0" hangingPunct="0">
              <a:defRPr>
                <a:solidFill>
                  <a:schemeClr val="tx1"/>
                </a:solidFill>
                <a:latin typeface="Garamond" panose="02020404030301010803" pitchFamily="18" charset="0"/>
                <a:cs typeface="Arial" panose="020B0604020202020204" pitchFamily="34" charset="0"/>
              </a:defRPr>
            </a:lvl4pPr>
            <a:lvl5pPr marL="2174559" indent="-241617" eaLnBrk="0" hangingPunct="0">
              <a:defRPr>
                <a:solidFill>
                  <a:schemeClr val="tx1"/>
                </a:solidFill>
                <a:latin typeface="Garamond" panose="02020404030301010803" pitchFamily="18" charset="0"/>
                <a:cs typeface="Arial" panose="020B0604020202020204" pitchFamily="34" charset="0"/>
              </a:defRPr>
            </a:lvl5pPr>
            <a:lvl6pPr marL="2657795" indent="-241617"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6pPr>
            <a:lvl7pPr marL="3141029" indent="-241617"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7pPr>
            <a:lvl8pPr marL="3624265" indent="-241617"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8pPr>
            <a:lvl9pPr marL="4107501" indent="-241617"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9pPr>
          </a:lstStyle>
          <a:p>
            <a:fld id="{D81FC55D-B916-47C7-A1F8-31E35890C298}" type="slidenum">
              <a:rPr lang="en-US">
                <a:latin typeface="Times New Roman" panose="02020603050405020304" pitchFamily="18" charset="0"/>
              </a:rPr>
              <a:pPr/>
              <a:t>166</a:t>
            </a:fld>
            <a:endParaRPr lang="en-US">
              <a:latin typeface="Times New Roman" panose="02020603050405020304" pitchFamily="18" charset="0"/>
            </a:endParaRPr>
          </a:p>
        </p:txBody>
      </p:sp>
    </p:spTree>
    <p:extLst>
      <p:ext uri="{BB962C8B-B14F-4D97-AF65-F5344CB8AC3E}">
        <p14:creationId xmlns:p14="http://schemas.microsoft.com/office/powerpoint/2010/main" val="535548115"/>
      </p:ext>
    </p:extLst>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B5E225C-EA32-49AA-BCE1-CBED354D9589}" type="slidenum">
              <a:rPr lang="en-US" smtClean="0"/>
              <a:t>167</a:t>
            </a:fld>
            <a:endParaRPr lang="en-US"/>
          </a:p>
        </p:txBody>
      </p:sp>
    </p:spTree>
    <p:extLst>
      <p:ext uri="{BB962C8B-B14F-4D97-AF65-F5344CB8AC3E}">
        <p14:creationId xmlns:p14="http://schemas.microsoft.com/office/powerpoint/2010/main" val="3867362057"/>
      </p:ext>
    </p:extLst>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Slide Image Placeholder 1">
            <a:extLst>
              <a:ext uri="{FF2B5EF4-FFF2-40B4-BE49-F238E27FC236}">
                <a16:creationId xmlns:a16="http://schemas.microsoft.com/office/drawing/2014/main" id="{336495C9-2ED6-459F-9B94-3CED20B2A15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3363" name="Notes Placeholder 2">
            <a:extLst>
              <a:ext uri="{FF2B5EF4-FFF2-40B4-BE49-F238E27FC236}">
                <a16:creationId xmlns:a16="http://schemas.microsoft.com/office/drawing/2014/main" id="{988AA3CB-9760-4211-A9A4-08843E92F8A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a:t>CAROLINA </a:t>
            </a:r>
            <a:r>
              <a:rPr lang="en-US" altLang="en-US" dirty="0" err="1"/>
              <a:t>tral</a:t>
            </a:r>
            <a:r>
              <a:rPr lang="en-US" altLang="en-US" dirty="0"/>
              <a:t> (linagliptin vs glimepiride)</a:t>
            </a:r>
          </a:p>
          <a:p>
            <a:pPr eaLnBrk="1" hangingPunct="1">
              <a:spcBef>
                <a:spcPct val="0"/>
              </a:spcBef>
            </a:pPr>
            <a:r>
              <a:rPr lang="en-US" altLang="en-US" dirty="0"/>
              <a:t>Meta-analysis: In type 2 diabetes, the use of sulfonylureas is associated with increased mortality and a higher risk of stroke</a:t>
            </a:r>
          </a:p>
          <a:p>
            <a:pPr eaLnBrk="1" hangingPunct="1">
              <a:spcBef>
                <a:spcPct val="0"/>
              </a:spcBef>
            </a:pPr>
            <a:endParaRPr lang="en-US" altLang="en-US" dirty="0"/>
          </a:p>
        </p:txBody>
      </p:sp>
      <p:sp>
        <p:nvSpPr>
          <p:cNvPr id="143364" name="Slide Number Placeholder 3">
            <a:extLst>
              <a:ext uri="{FF2B5EF4-FFF2-40B4-BE49-F238E27FC236}">
                <a16:creationId xmlns:a16="http://schemas.microsoft.com/office/drawing/2014/main" id="{58112FE5-A530-4A78-8497-DE156F6F24B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84225" indent="-301625">
              <a:spcBef>
                <a:spcPct val="30000"/>
              </a:spcBef>
              <a:defRPr sz="1200">
                <a:solidFill>
                  <a:schemeClr val="tx1"/>
                </a:solidFill>
                <a:latin typeface="Calibri" panose="020F0502020204030204" pitchFamily="34" charset="0"/>
              </a:defRPr>
            </a:lvl2pPr>
            <a:lvl3pPr marL="1208088" indent="-241300">
              <a:spcBef>
                <a:spcPct val="30000"/>
              </a:spcBef>
              <a:defRPr sz="1200">
                <a:solidFill>
                  <a:schemeClr val="tx1"/>
                </a:solidFill>
                <a:latin typeface="Calibri" panose="020F0502020204030204" pitchFamily="34" charset="0"/>
              </a:defRPr>
            </a:lvl3pPr>
            <a:lvl4pPr marL="1690688" indent="-241300">
              <a:spcBef>
                <a:spcPct val="30000"/>
              </a:spcBef>
              <a:defRPr sz="1200">
                <a:solidFill>
                  <a:schemeClr val="tx1"/>
                </a:solidFill>
                <a:latin typeface="Calibri" panose="020F0502020204030204" pitchFamily="34" charset="0"/>
              </a:defRPr>
            </a:lvl4pPr>
            <a:lvl5pPr marL="2174875" indent="-241300">
              <a:spcBef>
                <a:spcPct val="30000"/>
              </a:spcBef>
              <a:defRPr sz="1200">
                <a:solidFill>
                  <a:schemeClr val="tx1"/>
                </a:solidFill>
                <a:latin typeface="Calibri" panose="020F0502020204030204" pitchFamily="34" charset="0"/>
              </a:defRPr>
            </a:lvl5pPr>
            <a:lvl6pPr marL="2632075" indent="-241300" eaLnBrk="0" fontAlgn="base" hangingPunct="0">
              <a:spcBef>
                <a:spcPct val="30000"/>
              </a:spcBef>
              <a:spcAft>
                <a:spcPct val="0"/>
              </a:spcAft>
              <a:defRPr sz="1200">
                <a:solidFill>
                  <a:schemeClr val="tx1"/>
                </a:solidFill>
                <a:latin typeface="Calibri" panose="020F0502020204030204" pitchFamily="34" charset="0"/>
              </a:defRPr>
            </a:lvl6pPr>
            <a:lvl7pPr marL="3089275" indent="-241300" eaLnBrk="0" fontAlgn="base" hangingPunct="0">
              <a:spcBef>
                <a:spcPct val="30000"/>
              </a:spcBef>
              <a:spcAft>
                <a:spcPct val="0"/>
              </a:spcAft>
              <a:defRPr sz="1200">
                <a:solidFill>
                  <a:schemeClr val="tx1"/>
                </a:solidFill>
                <a:latin typeface="Calibri" panose="020F0502020204030204" pitchFamily="34" charset="0"/>
              </a:defRPr>
            </a:lvl7pPr>
            <a:lvl8pPr marL="3546475" indent="-241300" eaLnBrk="0" fontAlgn="base" hangingPunct="0">
              <a:spcBef>
                <a:spcPct val="30000"/>
              </a:spcBef>
              <a:spcAft>
                <a:spcPct val="0"/>
              </a:spcAft>
              <a:defRPr sz="1200">
                <a:solidFill>
                  <a:schemeClr val="tx1"/>
                </a:solidFill>
                <a:latin typeface="Calibri" panose="020F0502020204030204" pitchFamily="34" charset="0"/>
              </a:defRPr>
            </a:lvl8pPr>
            <a:lvl9pPr marL="4003675" indent="-2413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6437D46-B111-4A4E-A60C-23345902A5DD}" type="slidenum">
              <a:rPr kumimoji="0" lang="en-US" altLang="en-US" sz="13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168</a:t>
            </a:fld>
            <a:endParaRPr kumimoji="0" lang="en-US" altLang="en-US" sz="13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999334661"/>
      </p:ext>
    </p:extLst>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56817" indent="-291082">
              <a:defRPr>
                <a:solidFill>
                  <a:schemeClr val="tx1"/>
                </a:solidFill>
                <a:latin typeface="Arial" pitchFamily="34" charset="0"/>
              </a:defRPr>
            </a:lvl2pPr>
            <a:lvl3pPr marL="1164331" indent="-232867">
              <a:defRPr>
                <a:solidFill>
                  <a:schemeClr val="tx1"/>
                </a:solidFill>
                <a:latin typeface="Arial" pitchFamily="34" charset="0"/>
              </a:defRPr>
            </a:lvl3pPr>
            <a:lvl4pPr marL="1630065" indent="-232867">
              <a:defRPr>
                <a:solidFill>
                  <a:schemeClr val="tx1"/>
                </a:solidFill>
                <a:latin typeface="Arial" pitchFamily="34" charset="0"/>
              </a:defRPr>
            </a:lvl4pPr>
            <a:lvl5pPr marL="2095798" indent="-232867">
              <a:defRPr>
                <a:solidFill>
                  <a:schemeClr val="tx1"/>
                </a:solidFill>
                <a:latin typeface="Arial" pitchFamily="34" charset="0"/>
              </a:defRPr>
            </a:lvl5pPr>
            <a:lvl6pPr marL="2561530" indent="-232867" eaLnBrk="0" fontAlgn="base" hangingPunct="0">
              <a:spcBef>
                <a:spcPct val="0"/>
              </a:spcBef>
              <a:spcAft>
                <a:spcPct val="0"/>
              </a:spcAft>
              <a:defRPr>
                <a:solidFill>
                  <a:schemeClr val="tx1"/>
                </a:solidFill>
                <a:latin typeface="Arial" pitchFamily="34" charset="0"/>
              </a:defRPr>
            </a:lvl6pPr>
            <a:lvl7pPr marL="3027262" indent="-232867" eaLnBrk="0" fontAlgn="base" hangingPunct="0">
              <a:spcBef>
                <a:spcPct val="0"/>
              </a:spcBef>
              <a:spcAft>
                <a:spcPct val="0"/>
              </a:spcAft>
              <a:defRPr>
                <a:solidFill>
                  <a:schemeClr val="tx1"/>
                </a:solidFill>
                <a:latin typeface="Arial" pitchFamily="34" charset="0"/>
              </a:defRPr>
            </a:lvl7pPr>
            <a:lvl8pPr marL="3492995" indent="-232867" eaLnBrk="0" fontAlgn="base" hangingPunct="0">
              <a:spcBef>
                <a:spcPct val="0"/>
              </a:spcBef>
              <a:spcAft>
                <a:spcPct val="0"/>
              </a:spcAft>
              <a:defRPr>
                <a:solidFill>
                  <a:schemeClr val="tx1"/>
                </a:solidFill>
                <a:latin typeface="Arial" pitchFamily="34" charset="0"/>
              </a:defRPr>
            </a:lvl8pPr>
            <a:lvl9pPr marL="3958727" indent="-232867" eaLnBrk="0" fontAlgn="base" hangingPunct="0">
              <a:spcBef>
                <a:spcPct val="0"/>
              </a:spcBef>
              <a:spcAft>
                <a:spcPct val="0"/>
              </a:spcAft>
              <a:defRPr>
                <a:solidFill>
                  <a:schemeClr val="tx1"/>
                </a:solidFill>
                <a:latin typeface="Arial" pitchFamily="34" charset="0"/>
              </a:defRPr>
            </a:lvl9pPr>
          </a:lstStyle>
          <a:p>
            <a:fld id="{0361B00B-4CD6-4D64-807A-15A0343D8F69}" type="slidenum">
              <a:rPr lang="en-US" smtClean="0">
                <a:latin typeface="Times New Roman" pitchFamily="18" charset="0"/>
              </a:rPr>
              <a:pPr/>
              <a:t>169</a:t>
            </a:fld>
            <a:endParaRPr lang="en-US">
              <a:latin typeface="Times New Roman" pitchFamily="18" charset="0"/>
            </a:endParaRPr>
          </a:p>
        </p:txBody>
      </p:sp>
      <p:sp>
        <p:nvSpPr>
          <p:cNvPr id="110595" name="Rectangle 7"/>
          <p:cNvSpPr txBox="1">
            <a:spLocks noGrp="1" noChangeArrowheads="1"/>
          </p:cNvSpPr>
          <p:nvPr/>
        </p:nvSpPr>
        <p:spPr bwMode="auto">
          <a:xfrm>
            <a:off x="4060193" y="9002982"/>
            <a:ext cx="3105997" cy="4694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4226" tIns="47111" rIns="94226" bIns="47111"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fld id="{2BEA200F-7BFF-4CE5-BD26-0299F2DD2214}" type="slidenum">
              <a:rPr lang="en-US" sz="1300">
                <a:latin typeface="Times New Roman" pitchFamily="18" charset="0"/>
              </a:rPr>
              <a:pPr algn="r"/>
              <a:t>169</a:t>
            </a:fld>
            <a:endParaRPr lang="en-US" sz="1300">
              <a:latin typeface="Times New Roman" pitchFamily="18" charset="0"/>
            </a:endParaRPr>
          </a:p>
        </p:txBody>
      </p:sp>
      <p:sp>
        <p:nvSpPr>
          <p:cNvPr id="110596" name="Rectangle 6"/>
          <p:cNvSpPr>
            <a:spLocks noGrp="1" noChangeArrowheads="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56817" indent="-291082">
              <a:defRPr>
                <a:solidFill>
                  <a:schemeClr val="tx1"/>
                </a:solidFill>
                <a:latin typeface="Arial" pitchFamily="34" charset="0"/>
              </a:defRPr>
            </a:lvl2pPr>
            <a:lvl3pPr marL="1164331" indent="-232867">
              <a:defRPr>
                <a:solidFill>
                  <a:schemeClr val="tx1"/>
                </a:solidFill>
                <a:latin typeface="Arial" pitchFamily="34" charset="0"/>
              </a:defRPr>
            </a:lvl3pPr>
            <a:lvl4pPr marL="1630065" indent="-232867">
              <a:defRPr>
                <a:solidFill>
                  <a:schemeClr val="tx1"/>
                </a:solidFill>
                <a:latin typeface="Arial" pitchFamily="34" charset="0"/>
              </a:defRPr>
            </a:lvl4pPr>
            <a:lvl5pPr marL="2095798" indent="-232867">
              <a:defRPr>
                <a:solidFill>
                  <a:schemeClr val="tx1"/>
                </a:solidFill>
                <a:latin typeface="Arial" pitchFamily="34" charset="0"/>
              </a:defRPr>
            </a:lvl5pPr>
            <a:lvl6pPr marL="2561530" indent="-232867" eaLnBrk="0" fontAlgn="base" hangingPunct="0">
              <a:spcBef>
                <a:spcPct val="0"/>
              </a:spcBef>
              <a:spcAft>
                <a:spcPct val="0"/>
              </a:spcAft>
              <a:defRPr>
                <a:solidFill>
                  <a:schemeClr val="tx1"/>
                </a:solidFill>
                <a:latin typeface="Arial" pitchFamily="34" charset="0"/>
              </a:defRPr>
            </a:lvl6pPr>
            <a:lvl7pPr marL="3027262" indent="-232867" eaLnBrk="0" fontAlgn="base" hangingPunct="0">
              <a:spcBef>
                <a:spcPct val="0"/>
              </a:spcBef>
              <a:spcAft>
                <a:spcPct val="0"/>
              </a:spcAft>
              <a:defRPr>
                <a:solidFill>
                  <a:schemeClr val="tx1"/>
                </a:solidFill>
                <a:latin typeface="Arial" pitchFamily="34" charset="0"/>
              </a:defRPr>
            </a:lvl7pPr>
            <a:lvl8pPr marL="3492995" indent="-232867" eaLnBrk="0" fontAlgn="base" hangingPunct="0">
              <a:spcBef>
                <a:spcPct val="0"/>
              </a:spcBef>
              <a:spcAft>
                <a:spcPct val="0"/>
              </a:spcAft>
              <a:defRPr>
                <a:solidFill>
                  <a:schemeClr val="tx1"/>
                </a:solidFill>
                <a:latin typeface="Arial" pitchFamily="34" charset="0"/>
              </a:defRPr>
            </a:lvl8pPr>
            <a:lvl9pPr marL="3958727" indent="-232867" eaLnBrk="0" fontAlgn="base" hangingPunct="0">
              <a:spcBef>
                <a:spcPct val="0"/>
              </a:spcBef>
              <a:spcAft>
                <a:spcPct val="0"/>
              </a:spcAft>
              <a:defRPr>
                <a:solidFill>
                  <a:schemeClr val="tx1"/>
                </a:solidFill>
                <a:latin typeface="Arial" pitchFamily="34" charset="0"/>
              </a:defRPr>
            </a:lvl9pPr>
          </a:lstStyle>
          <a:p>
            <a:r>
              <a:rPr lang="en-US">
                <a:latin typeface="Times New Roman" pitchFamily="18" charset="0"/>
              </a:rPr>
              <a:t>Diabetes Educational Services© (530) 893 - 8635 </a:t>
            </a:r>
          </a:p>
        </p:txBody>
      </p:sp>
      <p:sp>
        <p:nvSpPr>
          <p:cNvPr id="110597" name="Rectangle 7"/>
          <p:cNvSpPr txBox="1">
            <a:spLocks noGrp="1" noChangeArrowheads="1"/>
          </p:cNvSpPr>
          <p:nvPr/>
        </p:nvSpPr>
        <p:spPr bwMode="auto">
          <a:xfrm>
            <a:off x="4060193" y="9002982"/>
            <a:ext cx="3105997" cy="4694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4226" tIns="47111" rIns="94226" bIns="47111"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fld id="{A4B1CECA-8BC2-4791-859F-DD5E5A3A4A78}" type="slidenum">
              <a:rPr lang="en-US" sz="1300">
                <a:latin typeface="Times New Roman" pitchFamily="18" charset="0"/>
              </a:rPr>
              <a:pPr algn="r"/>
              <a:t>169</a:t>
            </a:fld>
            <a:endParaRPr lang="en-US" sz="1300">
              <a:latin typeface="Times New Roman" pitchFamily="18" charset="0"/>
            </a:endParaRPr>
          </a:p>
        </p:txBody>
      </p:sp>
      <p:sp>
        <p:nvSpPr>
          <p:cNvPr id="110598" name="Rectangle 2"/>
          <p:cNvSpPr>
            <a:spLocks noGrp="1" noRot="1" noChangeAspect="1" noChangeArrowheads="1" noTextEdit="1"/>
          </p:cNvSpPr>
          <p:nvPr>
            <p:ph type="sldImg"/>
          </p:nvPr>
        </p:nvSpPr>
        <p:spPr>
          <a:xfrm>
            <a:off x="1236663" y="704850"/>
            <a:ext cx="4695825" cy="3522663"/>
          </a:xfrm>
          <a:ln/>
        </p:spPr>
      </p:sp>
      <p:sp>
        <p:nvSpPr>
          <p:cNvPr id="110599" name="Rectangle 3"/>
          <p:cNvSpPr>
            <a:spLocks noGrp="1" noChangeArrowheads="1"/>
          </p:cNvSpPr>
          <p:nvPr>
            <p:ph type="body" idx="1"/>
            <p:custDataLst>
              <p:tags r:id="rId1"/>
            </p:custDataLst>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t>The mechanism of action of </a:t>
            </a:r>
            <a:r>
              <a:rPr lang="en-US" dirty="0" err="1"/>
              <a:t>repaglinide</a:t>
            </a:r>
            <a:r>
              <a:rPr lang="en-US" dirty="0"/>
              <a:t> is similar to that of the sulfonylurea drugs: binding to beta cell receptors to stimulate insulin secretion.  The major difference between the two drug classes is that </a:t>
            </a:r>
            <a:r>
              <a:rPr lang="en-US" dirty="0" err="1"/>
              <a:t>meglitinides</a:t>
            </a:r>
            <a:r>
              <a:rPr lang="en-US" dirty="0"/>
              <a:t> are shorter-acting, and are most effective when taken after meals in the presence of glucose.</a:t>
            </a:r>
          </a:p>
          <a:p>
            <a:endParaRPr lang="en-US" dirty="0"/>
          </a:p>
          <a:p>
            <a:r>
              <a:rPr lang="en-US" dirty="0"/>
              <a:t>Adverse effects include weight gain and hypoglycemia. An additional drawback to this drug is the dosing schedule since it must be taken with meals.</a:t>
            </a:r>
          </a:p>
        </p:txBody>
      </p:sp>
    </p:spTree>
    <p:extLst>
      <p:ext uri="{BB962C8B-B14F-4D97-AF65-F5344CB8AC3E}">
        <p14:creationId xmlns:p14="http://schemas.microsoft.com/office/powerpoint/2010/main" val="410669664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2" name="Slide Image Placeholder 1"/>
          <p:cNvSpPr>
            <a:spLocks noGrp="1" noRot="1" noChangeAspect="1" noTextEdit="1"/>
          </p:cNvSpPr>
          <p:nvPr>
            <p:ph type="sldImg"/>
          </p:nvPr>
        </p:nvSpPr>
        <p:spPr>
          <a:xfrm>
            <a:off x="1181100" y="698500"/>
            <a:ext cx="4648200" cy="3486150"/>
          </a:xfrm>
          <a:ln/>
        </p:spPr>
      </p:sp>
      <p:sp>
        <p:nvSpPr>
          <p:cNvPr id="25600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b="0" i="0" dirty="0">
                <a:solidFill>
                  <a:srgbClr val="000000"/>
                </a:solidFill>
                <a:effectLst/>
                <a:highlight>
                  <a:srgbClr val="FFFFFF"/>
                </a:highlight>
                <a:latin typeface="Times New Roman" panose="02020603050405020304" pitchFamily="18" charset="0"/>
              </a:rPr>
              <a:t>Measurement of C-peptide is preferable to the measurement of insulin as it has a longer half-life, not subjected to the first-pass hepatic metabolism, and a steady-state clearance from the circulation. Insulin undergoes first-pass hepatic metabolism, has variable clearance, a much shorter half-life, and exogenously administered insulin can confound results. </a:t>
            </a:r>
            <a:endParaRPr lang="en-US" dirty="0"/>
          </a:p>
        </p:txBody>
      </p:sp>
      <p:sp>
        <p:nvSpPr>
          <p:cNvPr id="25600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86012" indent="-302312" eaLnBrk="0" hangingPunct="0">
              <a:defRPr sz="2400">
                <a:solidFill>
                  <a:schemeClr val="tx1"/>
                </a:solidFill>
                <a:latin typeface="Times New Roman" pitchFamily="18" charset="0"/>
              </a:defRPr>
            </a:lvl2pPr>
            <a:lvl3pPr marL="1209251" indent="-241850" eaLnBrk="0" hangingPunct="0">
              <a:defRPr sz="2400">
                <a:solidFill>
                  <a:schemeClr val="tx1"/>
                </a:solidFill>
                <a:latin typeface="Times New Roman" pitchFamily="18" charset="0"/>
              </a:defRPr>
            </a:lvl3pPr>
            <a:lvl4pPr marL="1692952" indent="-241850" eaLnBrk="0" hangingPunct="0">
              <a:defRPr sz="2400">
                <a:solidFill>
                  <a:schemeClr val="tx1"/>
                </a:solidFill>
                <a:latin typeface="Times New Roman" pitchFamily="18" charset="0"/>
              </a:defRPr>
            </a:lvl4pPr>
            <a:lvl5pPr marL="2176653" indent="-241850" eaLnBrk="0" hangingPunct="0">
              <a:defRPr sz="2400">
                <a:solidFill>
                  <a:schemeClr val="tx1"/>
                </a:solidFill>
                <a:latin typeface="Times New Roman" pitchFamily="18" charset="0"/>
              </a:defRPr>
            </a:lvl5pPr>
            <a:lvl6pPr marL="2660353" indent="-241850" eaLnBrk="0" fontAlgn="base" hangingPunct="0">
              <a:spcBef>
                <a:spcPct val="0"/>
              </a:spcBef>
              <a:spcAft>
                <a:spcPct val="0"/>
              </a:spcAft>
              <a:defRPr sz="2400">
                <a:solidFill>
                  <a:schemeClr val="tx1"/>
                </a:solidFill>
                <a:latin typeface="Times New Roman" pitchFamily="18" charset="0"/>
              </a:defRPr>
            </a:lvl6pPr>
            <a:lvl7pPr marL="3144054" indent="-241850" eaLnBrk="0" fontAlgn="base" hangingPunct="0">
              <a:spcBef>
                <a:spcPct val="0"/>
              </a:spcBef>
              <a:spcAft>
                <a:spcPct val="0"/>
              </a:spcAft>
              <a:defRPr sz="2400">
                <a:solidFill>
                  <a:schemeClr val="tx1"/>
                </a:solidFill>
                <a:latin typeface="Times New Roman" pitchFamily="18" charset="0"/>
              </a:defRPr>
            </a:lvl7pPr>
            <a:lvl8pPr marL="3627754" indent="-241850" eaLnBrk="0" fontAlgn="base" hangingPunct="0">
              <a:spcBef>
                <a:spcPct val="0"/>
              </a:spcBef>
              <a:spcAft>
                <a:spcPct val="0"/>
              </a:spcAft>
              <a:defRPr sz="2400">
                <a:solidFill>
                  <a:schemeClr val="tx1"/>
                </a:solidFill>
                <a:latin typeface="Times New Roman" pitchFamily="18" charset="0"/>
              </a:defRPr>
            </a:lvl8pPr>
            <a:lvl9pPr marL="4111455" indent="-241850" eaLnBrk="0" fontAlgn="base" hangingPunct="0">
              <a:spcBef>
                <a:spcPct val="0"/>
              </a:spcBef>
              <a:spcAft>
                <a:spcPct val="0"/>
              </a:spcAft>
              <a:defRPr sz="2400">
                <a:solidFill>
                  <a:schemeClr val="tx1"/>
                </a:solidFill>
                <a:latin typeface="Times New Roman" pitchFamily="18" charset="0"/>
              </a:defRPr>
            </a:lvl9pPr>
          </a:lstStyle>
          <a:p>
            <a:pPr eaLnBrk="1" hangingPunct="1"/>
            <a:fld id="{E38BD17F-C71A-41CA-9316-C0CB28ED4AF7}" type="slidenum">
              <a:rPr lang="en-US" sz="1300"/>
              <a:pPr eaLnBrk="1" hangingPunct="1"/>
              <a:t>17</a:t>
            </a:fld>
            <a:endParaRPr lang="en-US" sz="1300"/>
          </a:p>
        </p:txBody>
      </p:sp>
    </p:spTree>
    <p:extLst>
      <p:ext uri="{BB962C8B-B14F-4D97-AF65-F5344CB8AC3E}">
        <p14:creationId xmlns:p14="http://schemas.microsoft.com/office/powerpoint/2010/main" val="3791918356"/>
      </p:ext>
    </p:extLst>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Slide Image Placeholder 1">
            <a:extLst>
              <a:ext uri="{FF2B5EF4-FFF2-40B4-BE49-F238E27FC236}">
                <a16:creationId xmlns:a16="http://schemas.microsoft.com/office/drawing/2014/main" id="{2B39237B-F8FB-489F-8C85-233FB6EB274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883" name="Notes Placeholder 2">
            <a:extLst>
              <a:ext uri="{FF2B5EF4-FFF2-40B4-BE49-F238E27FC236}">
                <a16:creationId xmlns:a16="http://schemas.microsoft.com/office/drawing/2014/main" id="{F767F46E-255B-45EE-9F63-C111A91FBB7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Answer. C</a:t>
            </a:r>
          </a:p>
        </p:txBody>
      </p:sp>
      <p:sp>
        <p:nvSpPr>
          <p:cNvPr id="122884" name="Slide Number Placeholder 3">
            <a:extLst>
              <a:ext uri="{FF2B5EF4-FFF2-40B4-BE49-F238E27FC236}">
                <a16:creationId xmlns:a16="http://schemas.microsoft.com/office/drawing/2014/main" id="{BB61265C-5E80-4F62-BF53-2586056C8119}"/>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84225" indent="-301625">
              <a:spcBef>
                <a:spcPct val="30000"/>
              </a:spcBef>
              <a:defRPr sz="1200">
                <a:solidFill>
                  <a:schemeClr val="tx1"/>
                </a:solidFill>
                <a:latin typeface="Calibri" panose="020F0502020204030204" pitchFamily="34" charset="0"/>
              </a:defRPr>
            </a:lvl2pPr>
            <a:lvl3pPr marL="1208088" indent="-241300">
              <a:spcBef>
                <a:spcPct val="30000"/>
              </a:spcBef>
              <a:defRPr sz="1200">
                <a:solidFill>
                  <a:schemeClr val="tx1"/>
                </a:solidFill>
                <a:latin typeface="Calibri" panose="020F0502020204030204" pitchFamily="34" charset="0"/>
              </a:defRPr>
            </a:lvl3pPr>
            <a:lvl4pPr marL="1690688" indent="-241300">
              <a:spcBef>
                <a:spcPct val="30000"/>
              </a:spcBef>
              <a:defRPr sz="1200">
                <a:solidFill>
                  <a:schemeClr val="tx1"/>
                </a:solidFill>
                <a:latin typeface="Calibri" panose="020F0502020204030204" pitchFamily="34" charset="0"/>
              </a:defRPr>
            </a:lvl4pPr>
            <a:lvl5pPr marL="2174875" indent="-241300">
              <a:spcBef>
                <a:spcPct val="30000"/>
              </a:spcBef>
              <a:defRPr sz="1200">
                <a:solidFill>
                  <a:schemeClr val="tx1"/>
                </a:solidFill>
                <a:latin typeface="Calibri" panose="020F0502020204030204" pitchFamily="34" charset="0"/>
              </a:defRPr>
            </a:lvl5pPr>
            <a:lvl6pPr marL="2632075" indent="-241300" eaLnBrk="0" fontAlgn="base" hangingPunct="0">
              <a:spcBef>
                <a:spcPct val="30000"/>
              </a:spcBef>
              <a:spcAft>
                <a:spcPct val="0"/>
              </a:spcAft>
              <a:defRPr sz="1200">
                <a:solidFill>
                  <a:schemeClr val="tx1"/>
                </a:solidFill>
                <a:latin typeface="Calibri" panose="020F0502020204030204" pitchFamily="34" charset="0"/>
              </a:defRPr>
            </a:lvl6pPr>
            <a:lvl7pPr marL="3089275" indent="-241300" eaLnBrk="0" fontAlgn="base" hangingPunct="0">
              <a:spcBef>
                <a:spcPct val="30000"/>
              </a:spcBef>
              <a:spcAft>
                <a:spcPct val="0"/>
              </a:spcAft>
              <a:defRPr sz="1200">
                <a:solidFill>
                  <a:schemeClr val="tx1"/>
                </a:solidFill>
                <a:latin typeface="Calibri" panose="020F0502020204030204" pitchFamily="34" charset="0"/>
              </a:defRPr>
            </a:lvl7pPr>
            <a:lvl8pPr marL="3546475" indent="-241300" eaLnBrk="0" fontAlgn="base" hangingPunct="0">
              <a:spcBef>
                <a:spcPct val="30000"/>
              </a:spcBef>
              <a:spcAft>
                <a:spcPct val="0"/>
              </a:spcAft>
              <a:defRPr sz="1200">
                <a:solidFill>
                  <a:schemeClr val="tx1"/>
                </a:solidFill>
                <a:latin typeface="Calibri" panose="020F0502020204030204" pitchFamily="34" charset="0"/>
              </a:defRPr>
            </a:lvl8pPr>
            <a:lvl9pPr marL="4003675" indent="-2413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7A96521-2F37-4B1E-BD71-641F8C454976}" type="slidenum">
              <a:rPr kumimoji="0" lang="en-US" altLang="en-US" sz="13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170</a:t>
            </a:fld>
            <a:endParaRPr kumimoji="0" lang="en-US" altLang="en-US" sz="13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3164751131"/>
      </p:ext>
    </p:extLst>
  </p:cSld>
  <p:clrMapOvr>
    <a:masterClrMapping/>
  </p:clrMapOvr>
</p:notes>
</file>

<file path=ppt/notesSlides/notesSlide1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Slide Image Placeholder 1">
            <a:extLst>
              <a:ext uri="{FF2B5EF4-FFF2-40B4-BE49-F238E27FC236}">
                <a16:creationId xmlns:a16="http://schemas.microsoft.com/office/drawing/2014/main" id="{8C6E9B85-EB08-4A7E-A238-418C8D8F0F3A}"/>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0835" name="Notes Placeholder 2">
            <a:extLst>
              <a:ext uri="{FF2B5EF4-FFF2-40B4-BE49-F238E27FC236}">
                <a16:creationId xmlns:a16="http://schemas.microsoft.com/office/drawing/2014/main" id="{AE20A154-10A2-4FBD-811F-FB136D06417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p>
        </p:txBody>
      </p:sp>
      <p:sp>
        <p:nvSpPr>
          <p:cNvPr id="120836" name="Slide Number Placeholder 3">
            <a:extLst>
              <a:ext uri="{FF2B5EF4-FFF2-40B4-BE49-F238E27FC236}">
                <a16:creationId xmlns:a16="http://schemas.microsoft.com/office/drawing/2014/main" id="{F3F25269-4C94-4F9D-B421-65D266329B8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84225" indent="-301625">
              <a:spcBef>
                <a:spcPct val="30000"/>
              </a:spcBef>
              <a:defRPr sz="1200">
                <a:solidFill>
                  <a:schemeClr val="tx1"/>
                </a:solidFill>
                <a:latin typeface="Calibri" panose="020F0502020204030204" pitchFamily="34" charset="0"/>
              </a:defRPr>
            </a:lvl2pPr>
            <a:lvl3pPr marL="1208088" indent="-241300">
              <a:spcBef>
                <a:spcPct val="30000"/>
              </a:spcBef>
              <a:defRPr sz="1200">
                <a:solidFill>
                  <a:schemeClr val="tx1"/>
                </a:solidFill>
                <a:latin typeface="Calibri" panose="020F0502020204030204" pitchFamily="34" charset="0"/>
              </a:defRPr>
            </a:lvl3pPr>
            <a:lvl4pPr marL="1690688" indent="-241300">
              <a:spcBef>
                <a:spcPct val="30000"/>
              </a:spcBef>
              <a:defRPr sz="1200">
                <a:solidFill>
                  <a:schemeClr val="tx1"/>
                </a:solidFill>
                <a:latin typeface="Calibri" panose="020F0502020204030204" pitchFamily="34" charset="0"/>
              </a:defRPr>
            </a:lvl4pPr>
            <a:lvl5pPr marL="2174875" indent="-241300">
              <a:spcBef>
                <a:spcPct val="30000"/>
              </a:spcBef>
              <a:defRPr sz="1200">
                <a:solidFill>
                  <a:schemeClr val="tx1"/>
                </a:solidFill>
                <a:latin typeface="Calibri" panose="020F0502020204030204" pitchFamily="34" charset="0"/>
              </a:defRPr>
            </a:lvl5pPr>
            <a:lvl6pPr marL="2632075" indent="-241300" eaLnBrk="0" fontAlgn="base" hangingPunct="0">
              <a:spcBef>
                <a:spcPct val="30000"/>
              </a:spcBef>
              <a:spcAft>
                <a:spcPct val="0"/>
              </a:spcAft>
              <a:defRPr sz="1200">
                <a:solidFill>
                  <a:schemeClr val="tx1"/>
                </a:solidFill>
                <a:latin typeface="Calibri" panose="020F0502020204030204" pitchFamily="34" charset="0"/>
              </a:defRPr>
            </a:lvl6pPr>
            <a:lvl7pPr marL="3089275" indent="-241300" eaLnBrk="0" fontAlgn="base" hangingPunct="0">
              <a:spcBef>
                <a:spcPct val="30000"/>
              </a:spcBef>
              <a:spcAft>
                <a:spcPct val="0"/>
              </a:spcAft>
              <a:defRPr sz="1200">
                <a:solidFill>
                  <a:schemeClr val="tx1"/>
                </a:solidFill>
                <a:latin typeface="Calibri" panose="020F0502020204030204" pitchFamily="34" charset="0"/>
              </a:defRPr>
            </a:lvl7pPr>
            <a:lvl8pPr marL="3546475" indent="-241300" eaLnBrk="0" fontAlgn="base" hangingPunct="0">
              <a:spcBef>
                <a:spcPct val="30000"/>
              </a:spcBef>
              <a:spcAft>
                <a:spcPct val="0"/>
              </a:spcAft>
              <a:defRPr sz="1200">
                <a:solidFill>
                  <a:schemeClr val="tx1"/>
                </a:solidFill>
                <a:latin typeface="Calibri" panose="020F0502020204030204" pitchFamily="34" charset="0"/>
              </a:defRPr>
            </a:lvl8pPr>
            <a:lvl9pPr marL="4003675" indent="-2413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E829B48-5D54-4D8D-AC5C-7BD22320C216}" type="slidenum">
              <a:rPr kumimoji="0" lang="en-US" altLang="en-US" sz="13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171</a:t>
            </a:fld>
            <a:endParaRPr kumimoji="0" lang="en-US" altLang="en-US" sz="13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3271300181"/>
      </p:ext>
    </p:extLst>
  </p:cSld>
  <p:clrMapOvr>
    <a:masterClrMapping/>
  </p:clrMapOvr>
</p:notes>
</file>

<file path=ppt/notesSlides/notesSlide1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B5E225C-EA32-49AA-BCE1-CBED354D9589}" type="slidenum">
              <a:rPr lang="en-US" smtClean="0"/>
              <a:t>172</a:t>
            </a:fld>
            <a:endParaRPr lang="en-US"/>
          </a:p>
        </p:txBody>
      </p:sp>
    </p:spTree>
    <p:extLst>
      <p:ext uri="{BB962C8B-B14F-4D97-AF65-F5344CB8AC3E}">
        <p14:creationId xmlns:p14="http://schemas.microsoft.com/office/powerpoint/2010/main" val="2236880124"/>
      </p:ext>
    </p:extLst>
  </p:cSld>
  <p:clrMapOvr>
    <a:masterClrMapping/>
  </p:clrMapOvr>
</p:notes>
</file>

<file path=ppt/notesSlides/notesSlide1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B5E225C-EA32-49AA-BCE1-CBED354D9589}" type="slidenum">
              <a:rPr lang="en-US" smtClean="0"/>
              <a:t>173</a:t>
            </a:fld>
            <a:endParaRPr lang="en-US"/>
          </a:p>
        </p:txBody>
      </p:sp>
    </p:spTree>
    <p:extLst>
      <p:ext uri="{BB962C8B-B14F-4D97-AF65-F5344CB8AC3E}">
        <p14:creationId xmlns:p14="http://schemas.microsoft.com/office/powerpoint/2010/main" val="586264518"/>
      </p:ext>
    </p:extLst>
  </p:cSld>
  <p:clrMapOvr>
    <a:masterClrMapping/>
  </p:clrMapOvr>
</p:notes>
</file>

<file path=ppt/notesSlides/notesSlide1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p:cNvSpPr>
            <a:spLocks noGrp="1" noRot="1" noChangeAspect="1" noTextEdit="1"/>
          </p:cNvSpPr>
          <p:nvPr>
            <p:ph type="sldImg"/>
          </p:nvPr>
        </p:nvSpPr>
        <p:spPr>
          <a:xfrm>
            <a:off x="1181100" y="698500"/>
            <a:ext cx="4648200" cy="3486150"/>
          </a:xfrm>
          <a:ln/>
        </p:spPr>
      </p:sp>
      <p:sp>
        <p:nvSpPr>
          <p:cNvPr id="61443"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60420" name="Footer Placeholder 3"/>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a:ln>
                  <a:noFill/>
                </a:ln>
                <a:solidFill>
                  <a:prstClr val="black"/>
                </a:solidFill>
                <a:effectLst/>
                <a:uLnTx/>
                <a:uFillTx/>
                <a:latin typeface="Calibri"/>
                <a:ea typeface="+mn-ea"/>
                <a:cs typeface="+mn-cs"/>
              </a:rPr>
              <a:t>Diabetes Educational Services© (530) 893 - 8635 </a:t>
            </a:r>
          </a:p>
        </p:txBody>
      </p:sp>
      <p:sp>
        <p:nvSpPr>
          <p:cNvPr id="60421" name="Slide Number Placeholder 4"/>
          <p:cNvSpPr>
            <a:spLocks noGrp="1"/>
          </p:cNvSpPr>
          <p:nvPr>
            <p:ph type="sldNum" sz="quarter" idx="5"/>
          </p:nvPr>
        </p:nvSpPr>
        <p:spPr/>
        <p:txBody>
          <a:bodyPr/>
          <a:lstStyle>
            <a:lvl1pPr eaLnBrk="0" hangingPunct="0">
              <a:defRPr>
                <a:solidFill>
                  <a:schemeClr val="tx1"/>
                </a:solidFill>
                <a:latin typeface="Garamond" panose="02020404030301010803" pitchFamily="18" charset="0"/>
                <a:cs typeface="Arial" panose="020B0604020202020204" pitchFamily="34" charset="0"/>
              </a:defRPr>
            </a:lvl1pPr>
            <a:lvl2pPr marL="800246" indent="-307787" eaLnBrk="0" hangingPunct="0">
              <a:defRPr>
                <a:solidFill>
                  <a:schemeClr val="tx1"/>
                </a:solidFill>
                <a:latin typeface="Garamond" panose="02020404030301010803" pitchFamily="18" charset="0"/>
                <a:cs typeface="Arial" panose="020B0604020202020204" pitchFamily="34" charset="0"/>
              </a:defRPr>
            </a:lvl2pPr>
            <a:lvl3pPr marL="1231148" indent="-246229" eaLnBrk="0" hangingPunct="0">
              <a:defRPr>
                <a:solidFill>
                  <a:schemeClr val="tx1"/>
                </a:solidFill>
                <a:latin typeface="Garamond" panose="02020404030301010803" pitchFamily="18" charset="0"/>
                <a:cs typeface="Arial" panose="020B0604020202020204" pitchFamily="34" charset="0"/>
              </a:defRPr>
            </a:lvl3pPr>
            <a:lvl4pPr marL="1723607" indent="-246229" eaLnBrk="0" hangingPunct="0">
              <a:defRPr>
                <a:solidFill>
                  <a:schemeClr val="tx1"/>
                </a:solidFill>
                <a:latin typeface="Garamond" panose="02020404030301010803" pitchFamily="18" charset="0"/>
                <a:cs typeface="Arial" panose="020B0604020202020204" pitchFamily="34" charset="0"/>
              </a:defRPr>
            </a:lvl4pPr>
            <a:lvl5pPr marL="2216068" indent="-246229" eaLnBrk="0" hangingPunct="0">
              <a:defRPr>
                <a:solidFill>
                  <a:schemeClr val="tx1"/>
                </a:solidFill>
                <a:latin typeface="Garamond" panose="02020404030301010803" pitchFamily="18" charset="0"/>
                <a:cs typeface="Arial" panose="020B0604020202020204" pitchFamily="34" charset="0"/>
              </a:defRPr>
            </a:lvl5pPr>
            <a:lvl6pPr marL="2708526" indent="-246229"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6pPr>
            <a:lvl7pPr marL="3200986" indent="-246229"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7pPr>
            <a:lvl8pPr marL="3693445" indent="-246229"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8pPr>
            <a:lvl9pPr marL="4185904" indent="-246229"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9pPr>
          </a:lstStyle>
          <a:p>
            <a:pPr marL="0" marR="0" lvl="0" indent="0" algn="r" defTabSz="914400" rtl="0" eaLnBrk="0" fontAlgn="auto" latinLnBrk="0" hangingPunct="0">
              <a:lnSpc>
                <a:spcPct val="100000"/>
              </a:lnSpc>
              <a:spcBef>
                <a:spcPts val="0"/>
              </a:spcBef>
              <a:spcAft>
                <a:spcPts val="0"/>
              </a:spcAft>
              <a:buClrTx/>
              <a:buSzTx/>
              <a:buFontTx/>
              <a:buNone/>
              <a:tabLst/>
              <a:defRPr/>
            </a:pPr>
            <a:fld id="{1820ED52-6921-4D6A-B7D3-44D4AAD67DC8}" type="slidenum">
              <a:rPr kumimoji="0" 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Arial" panose="020B0604020202020204" pitchFamily="34" charset="0"/>
              </a:rPr>
              <a:pPr marL="0" marR="0" lvl="0" indent="0" algn="r" defTabSz="914400" rtl="0" eaLnBrk="0" fontAlgn="auto" latinLnBrk="0" hangingPunct="0">
                <a:lnSpc>
                  <a:spcPct val="100000"/>
                </a:lnSpc>
                <a:spcBef>
                  <a:spcPts val="0"/>
                </a:spcBef>
                <a:spcAft>
                  <a:spcPts val="0"/>
                </a:spcAft>
                <a:buClrTx/>
                <a:buSzTx/>
                <a:buFontTx/>
                <a:buNone/>
                <a:tabLst/>
                <a:defRPr/>
              </a:pPr>
              <a:t>174</a:t>
            </a:fld>
            <a:endParaRPr kumimoji="0" 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Arial" panose="020B0604020202020204" pitchFamily="34" charset="0"/>
            </a:endParaRPr>
          </a:p>
        </p:txBody>
      </p:sp>
    </p:spTree>
    <p:extLst>
      <p:ext uri="{BB962C8B-B14F-4D97-AF65-F5344CB8AC3E}">
        <p14:creationId xmlns:p14="http://schemas.microsoft.com/office/powerpoint/2010/main" val="943628915"/>
      </p:ext>
    </p:extLst>
  </p:cSld>
  <p:clrMapOvr>
    <a:masterClrMapping/>
  </p:clrMapOvr>
</p:notes>
</file>

<file path=ppt/notesSlides/notesSlide1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B5E225C-EA32-49AA-BCE1-CBED354D9589}" type="slidenum">
              <a:rPr lang="en-US" smtClean="0"/>
              <a:t>175</a:t>
            </a:fld>
            <a:endParaRPr lang="en-US"/>
          </a:p>
        </p:txBody>
      </p:sp>
    </p:spTree>
    <p:extLst>
      <p:ext uri="{BB962C8B-B14F-4D97-AF65-F5344CB8AC3E}">
        <p14:creationId xmlns:p14="http://schemas.microsoft.com/office/powerpoint/2010/main" val="2244873222"/>
      </p:ext>
    </p:extLst>
  </p:cSld>
  <p:clrMapOvr>
    <a:masterClrMapping/>
  </p:clrMapOvr>
</p:notes>
</file>

<file path=ppt/notesSlides/notesSlide1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B5E225C-EA32-49AA-BCE1-CBED354D9589}" type="slidenum">
              <a:rPr lang="en-US" smtClean="0"/>
              <a:t>176</a:t>
            </a:fld>
            <a:endParaRPr lang="en-US"/>
          </a:p>
        </p:txBody>
      </p:sp>
    </p:spTree>
    <p:extLst>
      <p:ext uri="{BB962C8B-B14F-4D97-AF65-F5344CB8AC3E}">
        <p14:creationId xmlns:p14="http://schemas.microsoft.com/office/powerpoint/2010/main" val="225056165"/>
      </p:ext>
    </p:extLst>
  </p:cSld>
  <p:clrMapOvr>
    <a:masterClrMapping/>
  </p:clrMapOvr>
</p:notes>
</file>

<file path=ppt/notesSlides/notesSlide1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B5E225C-EA32-49AA-BCE1-CBED354D9589}" type="slidenum">
              <a:rPr lang="en-US" smtClean="0"/>
              <a:t>177</a:t>
            </a:fld>
            <a:endParaRPr lang="en-US"/>
          </a:p>
        </p:txBody>
      </p:sp>
    </p:spTree>
    <p:extLst>
      <p:ext uri="{BB962C8B-B14F-4D97-AF65-F5344CB8AC3E}">
        <p14:creationId xmlns:p14="http://schemas.microsoft.com/office/powerpoint/2010/main" val="1624575673"/>
      </p:ext>
    </p:extLst>
  </p:cSld>
  <p:clrMapOvr>
    <a:masterClrMapping/>
  </p:clrMapOvr>
</p:notes>
</file>

<file path=ppt/notesSlides/notesSlide1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B5E225C-EA32-49AA-BCE1-CBED354D9589}" type="slidenum">
              <a:rPr lang="en-US" smtClean="0"/>
              <a:t>178</a:t>
            </a:fld>
            <a:endParaRPr lang="en-US"/>
          </a:p>
        </p:txBody>
      </p:sp>
    </p:spTree>
    <p:extLst>
      <p:ext uri="{BB962C8B-B14F-4D97-AF65-F5344CB8AC3E}">
        <p14:creationId xmlns:p14="http://schemas.microsoft.com/office/powerpoint/2010/main" val="1242139032"/>
      </p:ext>
    </p:extLst>
  </p:cSld>
  <p:clrMapOvr>
    <a:masterClrMapping/>
  </p:clrMapOvr>
</p:notes>
</file>

<file path=ppt/notesSlides/notesSlide1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B5E225C-EA32-49AA-BCE1-CBED354D9589}" type="slidenum">
              <a:rPr lang="en-US" smtClean="0"/>
              <a:t>179</a:t>
            </a:fld>
            <a:endParaRPr lang="en-US"/>
          </a:p>
        </p:txBody>
      </p:sp>
    </p:spTree>
    <p:extLst>
      <p:ext uri="{BB962C8B-B14F-4D97-AF65-F5344CB8AC3E}">
        <p14:creationId xmlns:p14="http://schemas.microsoft.com/office/powerpoint/2010/main" val="280776353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6" name="Slide Image Placeholder 1"/>
          <p:cNvSpPr>
            <a:spLocks noGrp="1" noRot="1" noChangeAspect="1" noTextEdit="1"/>
          </p:cNvSpPr>
          <p:nvPr>
            <p:ph type="sldImg"/>
          </p:nvPr>
        </p:nvSpPr>
        <p:spPr>
          <a:xfrm>
            <a:off x="1181100" y="698500"/>
            <a:ext cx="4648200" cy="3486150"/>
          </a:xfrm>
          <a:ln/>
        </p:spPr>
      </p:sp>
      <p:sp>
        <p:nvSpPr>
          <p:cNvPr id="26214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
        <p:nvSpPr>
          <p:cNvPr id="26214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71357" indent="-296675" eaLnBrk="0" hangingPunct="0">
              <a:defRPr sz="2400">
                <a:solidFill>
                  <a:schemeClr val="tx1"/>
                </a:solidFill>
                <a:latin typeface="Times New Roman" pitchFamily="18" charset="0"/>
              </a:defRPr>
            </a:lvl2pPr>
            <a:lvl3pPr marL="1186704" indent="-237340" eaLnBrk="0" hangingPunct="0">
              <a:defRPr sz="2400">
                <a:solidFill>
                  <a:schemeClr val="tx1"/>
                </a:solidFill>
                <a:latin typeface="Times New Roman" pitchFamily="18" charset="0"/>
              </a:defRPr>
            </a:lvl3pPr>
            <a:lvl4pPr marL="1661385" indent="-237340" eaLnBrk="0" hangingPunct="0">
              <a:defRPr sz="2400">
                <a:solidFill>
                  <a:schemeClr val="tx1"/>
                </a:solidFill>
                <a:latin typeface="Times New Roman" pitchFamily="18" charset="0"/>
              </a:defRPr>
            </a:lvl4pPr>
            <a:lvl5pPr marL="2136067" indent="-237340" eaLnBrk="0" hangingPunct="0">
              <a:defRPr sz="2400">
                <a:solidFill>
                  <a:schemeClr val="tx1"/>
                </a:solidFill>
                <a:latin typeface="Times New Roman" pitchFamily="18" charset="0"/>
              </a:defRPr>
            </a:lvl5pPr>
            <a:lvl6pPr marL="2610749" indent="-237340" eaLnBrk="0" fontAlgn="base" hangingPunct="0">
              <a:spcBef>
                <a:spcPct val="0"/>
              </a:spcBef>
              <a:spcAft>
                <a:spcPct val="0"/>
              </a:spcAft>
              <a:defRPr sz="2400">
                <a:solidFill>
                  <a:schemeClr val="tx1"/>
                </a:solidFill>
                <a:latin typeface="Times New Roman" pitchFamily="18" charset="0"/>
              </a:defRPr>
            </a:lvl6pPr>
            <a:lvl7pPr marL="3085429" indent="-237340" eaLnBrk="0" fontAlgn="base" hangingPunct="0">
              <a:spcBef>
                <a:spcPct val="0"/>
              </a:spcBef>
              <a:spcAft>
                <a:spcPct val="0"/>
              </a:spcAft>
              <a:defRPr sz="2400">
                <a:solidFill>
                  <a:schemeClr val="tx1"/>
                </a:solidFill>
                <a:latin typeface="Times New Roman" pitchFamily="18" charset="0"/>
              </a:defRPr>
            </a:lvl7pPr>
            <a:lvl8pPr marL="3560112" indent="-237340" eaLnBrk="0" fontAlgn="base" hangingPunct="0">
              <a:spcBef>
                <a:spcPct val="0"/>
              </a:spcBef>
              <a:spcAft>
                <a:spcPct val="0"/>
              </a:spcAft>
              <a:defRPr sz="2400">
                <a:solidFill>
                  <a:schemeClr val="tx1"/>
                </a:solidFill>
                <a:latin typeface="Times New Roman" pitchFamily="18" charset="0"/>
              </a:defRPr>
            </a:lvl8pPr>
            <a:lvl9pPr marL="4034794" indent="-237340" eaLnBrk="0" fontAlgn="base" hangingPunct="0">
              <a:spcBef>
                <a:spcPct val="0"/>
              </a:spcBef>
              <a:spcAft>
                <a:spcPct val="0"/>
              </a:spcAft>
              <a:defRPr sz="2400">
                <a:solidFill>
                  <a:schemeClr val="tx1"/>
                </a:solidFill>
                <a:latin typeface="Times New Roman" pitchFamily="18" charset="0"/>
              </a:defRPr>
            </a:lvl9pPr>
          </a:lstStyle>
          <a:p>
            <a:pPr eaLnBrk="1" hangingPunct="1"/>
            <a:fld id="{6B3A99D4-5EAF-4CE9-9CD1-3E3FC4120439}" type="slidenum">
              <a:rPr lang="en-US" sz="1300"/>
              <a:pPr eaLnBrk="1" hangingPunct="1"/>
              <a:t>18</a:t>
            </a:fld>
            <a:endParaRPr lang="en-US" sz="1300"/>
          </a:p>
        </p:txBody>
      </p:sp>
    </p:spTree>
    <p:extLst>
      <p:ext uri="{BB962C8B-B14F-4D97-AF65-F5344CB8AC3E}">
        <p14:creationId xmlns:p14="http://schemas.microsoft.com/office/powerpoint/2010/main" val="143268384"/>
      </p:ext>
    </p:extLst>
  </p:cSld>
  <p:clrMapOvr>
    <a:masterClrMapping/>
  </p:clrMapOvr>
</p:notes>
</file>

<file path=ppt/notesSlides/notesSlide1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B5E225C-EA32-49AA-BCE1-CBED354D9589}" type="slidenum">
              <a:rPr lang="en-US" smtClean="0"/>
              <a:t>180</a:t>
            </a:fld>
            <a:endParaRPr lang="en-US"/>
          </a:p>
        </p:txBody>
      </p:sp>
    </p:spTree>
    <p:extLst>
      <p:ext uri="{BB962C8B-B14F-4D97-AF65-F5344CB8AC3E}">
        <p14:creationId xmlns:p14="http://schemas.microsoft.com/office/powerpoint/2010/main" val="597685497"/>
      </p:ext>
    </p:extLst>
  </p:cSld>
  <p:clrMapOvr>
    <a:masterClrMapping/>
  </p:clrMapOvr>
</p:notes>
</file>

<file path=ppt/notesSlides/notesSlide18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A37185-392A-C440-14A3-7E13A6082D9A}"/>
            </a:ext>
          </a:extLst>
        </p:cNvPr>
        <p:cNvGrpSpPr/>
        <p:nvPr/>
      </p:nvGrpSpPr>
      <p:grpSpPr>
        <a:xfrm>
          <a:off x="0" y="0"/>
          <a:ext cx="0" cy="0"/>
          <a:chOff x="0" y="0"/>
          <a:chExt cx="0" cy="0"/>
        </a:xfrm>
      </p:grpSpPr>
      <p:sp>
        <p:nvSpPr>
          <p:cNvPr id="270338" name="Slide Image Placeholder 1">
            <a:extLst>
              <a:ext uri="{FF2B5EF4-FFF2-40B4-BE49-F238E27FC236}">
                <a16:creationId xmlns:a16="http://schemas.microsoft.com/office/drawing/2014/main" id="{4D9648E4-4616-B7ED-5B67-AD9249B68F24}"/>
              </a:ext>
            </a:extLst>
          </p:cNvPr>
          <p:cNvSpPr>
            <a:spLocks noGrp="1" noRot="1" noChangeAspect="1" noTextEdit="1"/>
          </p:cNvSpPr>
          <p:nvPr>
            <p:ph type="sldImg"/>
          </p:nvPr>
        </p:nvSpPr>
        <p:spPr>
          <a:ln/>
        </p:spPr>
      </p:sp>
      <p:sp>
        <p:nvSpPr>
          <p:cNvPr id="270339" name="Notes Placeholder 2">
            <a:extLst>
              <a:ext uri="{FF2B5EF4-FFF2-40B4-BE49-F238E27FC236}">
                <a16:creationId xmlns:a16="http://schemas.microsoft.com/office/drawing/2014/main" id="{F45DB5B0-C063-EAA1-628C-926F50191272}"/>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
        <p:nvSpPr>
          <p:cNvPr id="270340" name="Slide Number Placeholder 3">
            <a:extLst>
              <a:ext uri="{FF2B5EF4-FFF2-40B4-BE49-F238E27FC236}">
                <a16:creationId xmlns:a16="http://schemas.microsoft.com/office/drawing/2014/main" id="{17E66446-D122-9DA1-D5C8-F008068D8CF9}"/>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1271" indent="-288950" eaLnBrk="0" hangingPunct="0">
              <a:defRPr sz="2400">
                <a:solidFill>
                  <a:schemeClr val="tx1"/>
                </a:solidFill>
                <a:latin typeface="Times New Roman" pitchFamily="18" charset="0"/>
              </a:defRPr>
            </a:lvl2pPr>
            <a:lvl3pPr marL="1155802" indent="-231160" eaLnBrk="0" hangingPunct="0">
              <a:defRPr sz="2400">
                <a:solidFill>
                  <a:schemeClr val="tx1"/>
                </a:solidFill>
                <a:latin typeface="Times New Roman" pitchFamily="18" charset="0"/>
              </a:defRPr>
            </a:lvl3pPr>
            <a:lvl4pPr marL="1618122" indent="-231160" eaLnBrk="0" hangingPunct="0">
              <a:defRPr sz="2400">
                <a:solidFill>
                  <a:schemeClr val="tx1"/>
                </a:solidFill>
                <a:latin typeface="Times New Roman" pitchFamily="18" charset="0"/>
              </a:defRPr>
            </a:lvl4pPr>
            <a:lvl5pPr marL="2080443" indent="-231160" eaLnBrk="0" hangingPunct="0">
              <a:defRPr sz="2400">
                <a:solidFill>
                  <a:schemeClr val="tx1"/>
                </a:solidFill>
                <a:latin typeface="Times New Roman" pitchFamily="18" charset="0"/>
              </a:defRPr>
            </a:lvl5pPr>
            <a:lvl6pPr marL="2542764" indent="-231160" eaLnBrk="0" fontAlgn="base" hangingPunct="0">
              <a:spcBef>
                <a:spcPct val="0"/>
              </a:spcBef>
              <a:spcAft>
                <a:spcPct val="0"/>
              </a:spcAft>
              <a:defRPr sz="2400">
                <a:solidFill>
                  <a:schemeClr val="tx1"/>
                </a:solidFill>
                <a:latin typeface="Times New Roman" pitchFamily="18" charset="0"/>
              </a:defRPr>
            </a:lvl6pPr>
            <a:lvl7pPr marL="3005084" indent="-231160" eaLnBrk="0" fontAlgn="base" hangingPunct="0">
              <a:spcBef>
                <a:spcPct val="0"/>
              </a:spcBef>
              <a:spcAft>
                <a:spcPct val="0"/>
              </a:spcAft>
              <a:defRPr sz="2400">
                <a:solidFill>
                  <a:schemeClr val="tx1"/>
                </a:solidFill>
                <a:latin typeface="Times New Roman" pitchFamily="18" charset="0"/>
              </a:defRPr>
            </a:lvl7pPr>
            <a:lvl8pPr marL="3467405" indent="-231160" eaLnBrk="0" fontAlgn="base" hangingPunct="0">
              <a:spcBef>
                <a:spcPct val="0"/>
              </a:spcBef>
              <a:spcAft>
                <a:spcPct val="0"/>
              </a:spcAft>
              <a:defRPr sz="2400">
                <a:solidFill>
                  <a:schemeClr val="tx1"/>
                </a:solidFill>
                <a:latin typeface="Times New Roman" pitchFamily="18" charset="0"/>
              </a:defRPr>
            </a:lvl8pPr>
            <a:lvl9pPr marL="3929725" indent="-231160" eaLnBrk="0" fontAlgn="base" hangingPunct="0">
              <a:spcBef>
                <a:spcPct val="0"/>
              </a:spcBef>
              <a:spcAft>
                <a:spcPct val="0"/>
              </a:spcAft>
              <a:defRPr sz="2400">
                <a:solidFill>
                  <a:schemeClr val="tx1"/>
                </a:solidFill>
                <a:latin typeface="Times New Roman" pitchFamily="18" charset="0"/>
              </a:defRPr>
            </a:lvl9pPr>
          </a:lstStyle>
          <a:p>
            <a:pPr eaLnBrk="1" hangingPunct="1"/>
            <a:fld id="{DFBCACCC-B897-4180-B292-FD653A3816D5}" type="slidenum">
              <a:rPr lang="en-US" sz="1200"/>
              <a:pPr eaLnBrk="1" hangingPunct="1"/>
              <a:t>181</a:t>
            </a:fld>
            <a:endParaRPr lang="en-US" sz="1200"/>
          </a:p>
        </p:txBody>
      </p:sp>
    </p:spTree>
    <p:extLst>
      <p:ext uri="{BB962C8B-B14F-4D97-AF65-F5344CB8AC3E}">
        <p14:creationId xmlns:p14="http://schemas.microsoft.com/office/powerpoint/2010/main" val="4157680120"/>
      </p:ext>
    </p:extLst>
  </p:cSld>
  <p:clrMapOvr>
    <a:masterClrMapping/>
  </p:clrMapOvr>
</p:notes>
</file>

<file path=ppt/notesSlides/notesSlide1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B5E225C-EA32-49AA-BCE1-CBED354D9589}" type="slidenum">
              <a:rPr lang="en-US" smtClean="0"/>
              <a:t>182</a:t>
            </a:fld>
            <a:endParaRPr lang="en-US"/>
          </a:p>
        </p:txBody>
      </p:sp>
    </p:spTree>
    <p:extLst>
      <p:ext uri="{BB962C8B-B14F-4D97-AF65-F5344CB8AC3E}">
        <p14:creationId xmlns:p14="http://schemas.microsoft.com/office/powerpoint/2010/main" val="1112180040"/>
      </p:ext>
    </p:extLst>
  </p:cSld>
  <p:clrMapOvr>
    <a:masterClrMapping/>
  </p:clrMapOvr>
</p:notes>
</file>

<file path=ppt/notesSlides/notesSlide1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Image Placeholder 1">
            <a:extLst>
              <a:ext uri="{FF2B5EF4-FFF2-40B4-BE49-F238E27FC236}">
                <a16:creationId xmlns:a16="http://schemas.microsoft.com/office/drawing/2014/main" id="{F544AD17-A901-4A16-BB50-00C0D4D7D8FA}"/>
              </a:ext>
            </a:extLst>
          </p:cNvPr>
          <p:cNvSpPr>
            <a:spLocks noGrp="1" noRot="1" noChangeAspect="1" noTextEdit="1"/>
          </p:cNvSpPr>
          <p:nvPr>
            <p:ph type="sldImg"/>
          </p:nvPr>
        </p:nvSpPr>
        <p:spPr bwMode="auto">
          <a:xfrm>
            <a:off x="1531938" y="1179513"/>
            <a:ext cx="4251325" cy="31877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987" name="Notes Placeholder 2">
            <a:extLst>
              <a:ext uri="{FF2B5EF4-FFF2-40B4-BE49-F238E27FC236}">
                <a16:creationId xmlns:a16="http://schemas.microsoft.com/office/drawing/2014/main" id="{2414A60C-5720-49C1-9E89-305A000CCC8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p>
        </p:txBody>
      </p:sp>
      <p:sp>
        <p:nvSpPr>
          <p:cNvPr id="41988" name="Slide Number Placeholder 3">
            <a:extLst>
              <a:ext uri="{FF2B5EF4-FFF2-40B4-BE49-F238E27FC236}">
                <a16:creationId xmlns:a16="http://schemas.microsoft.com/office/drawing/2014/main" id="{C8B13C2A-A916-410F-B6A8-9B58CE12D415}"/>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84225" indent="-301625">
              <a:spcBef>
                <a:spcPct val="30000"/>
              </a:spcBef>
              <a:defRPr sz="1200">
                <a:solidFill>
                  <a:schemeClr val="tx1"/>
                </a:solidFill>
                <a:latin typeface="Calibri" panose="020F0502020204030204" pitchFamily="34" charset="0"/>
              </a:defRPr>
            </a:lvl2pPr>
            <a:lvl3pPr marL="1208088" indent="-241300">
              <a:spcBef>
                <a:spcPct val="30000"/>
              </a:spcBef>
              <a:defRPr sz="1200">
                <a:solidFill>
                  <a:schemeClr val="tx1"/>
                </a:solidFill>
                <a:latin typeface="Calibri" panose="020F0502020204030204" pitchFamily="34" charset="0"/>
              </a:defRPr>
            </a:lvl3pPr>
            <a:lvl4pPr marL="1690688" indent="-241300">
              <a:spcBef>
                <a:spcPct val="30000"/>
              </a:spcBef>
              <a:defRPr sz="1200">
                <a:solidFill>
                  <a:schemeClr val="tx1"/>
                </a:solidFill>
                <a:latin typeface="Calibri" panose="020F0502020204030204" pitchFamily="34" charset="0"/>
              </a:defRPr>
            </a:lvl4pPr>
            <a:lvl5pPr marL="2174875" indent="-241300">
              <a:spcBef>
                <a:spcPct val="30000"/>
              </a:spcBef>
              <a:defRPr sz="1200">
                <a:solidFill>
                  <a:schemeClr val="tx1"/>
                </a:solidFill>
                <a:latin typeface="Calibri" panose="020F0502020204030204" pitchFamily="34" charset="0"/>
              </a:defRPr>
            </a:lvl5pPr>
            <a:lvl6pPr marL="2632075" indent="-241300" eaLnBrk="0" fontAlgn="base" hangingPunct="0">
              <a:spcBef>
                <a:spcPct val="30000"/>
              </a:spcBef>
              <a:spcAft>
                <a:spcPct val="0"/>
              </a:spcAft>
              <a:defRPr sz="1200">
                <a:solidFill>
                  <a:schemeClr val="tx1"/>
                </a:solidFill>
                <a:latin typeface="Calibri" panose="020F0502020204030204" pitchFamily="34" charset="0"/>
              </a:defRPr>
            </a:lvl6pPr>
            <a:lvl7pPr marL="3089275" indent="-241300" eaLnBrk="0" fontAlgn="base" hangingPunct="0">
              <a:spcBef>
                <a:spcPct val="30000"/>
              </a:spcBef>
              <a:spcAft>
                <a:spcPct val="0"/>
              </a:spcAft>
              <a:defRPr sz="1200">
                <a:solidFill>
                  <a:schemeClr val="tx1"/>
                </a:solidFill>
                <a:latin typeface="Calibri" panose="020F0502020204030204" pitchFamily="34" charset="0"/>
              </a:defRPr>
            </a:lvl7pPr>
            <a:lvl8pPr marL="3546475" indent="-241300" eaLnBrk="0" fontAlgn="base" hangingPunct="0">
              <a:spcBef>
                <a:spcPct val="30000"/>
              </a:spcBef>
              <a:spcAft>
                <a:spcPct val="0"/>
              </a:spcAft>
              <a:defRPr sz="1200">
                <a:solidFill>
                  <a:schemeClr val="tx1"/>
                </a:solidFill>
                <a:latin typeface="Calibri" panose="020F0502020204030204" pitchFamily="34" charset="0"/>
              </a:defRPr>
            </a:lvl8pPr>
            <a:lvl9pPr marL="4003675" indent="-2413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CE65D985-1AB0-436F-A5AC-1CA8A81F3C1A}" type="slidenum">
              <a:rPr lang="en-US" altLang="en-US" sz="1300" smtClean="0"/>
              <a:pPr>
                <a:spcBef>
                  <a:spcPct val="0"/>
                </a:spcBef>
              </a:pPr>
              <a:t>183</a:t>
            </a:fld>
            <a:endParaRPr lang="en-US" altLang="en-US" sz="1300"/>
          </a:p>
        </p:txBody>
      </p:sp>
    </p:spTree>
    <p:extLst>
      <p:ext uri="{BB962C8B-B14F-4D97-AF65-F5344CB8AC3E}">
        <p14:creationId xmlns:p14="http://schemas.microsoft.com/office/powerpoint/2010/main" val="1577339149"/>
      </p:ext>
    </p:extLst>
  </p:cSld>
  <p:clrMapOvr>
    <a:masterClrMapping/>
  </p:clrMapOvr>
</p:notes>
</file>

<file path=ppt/notesSlides/notesSlide1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Image Placeholder 1">
            <a:extLst>
              <a:ext uri="{FF2B5EF4-FFF2-40B4-BE49-F238E27FC236}">
                <a16:creationId xmlns:a16="http://schemas.microsoft.com/office/drawing/2014/main" id="{88FD7A22-1614-4C2E-9EA7-5A3D86BB31F1}"/>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4035" name="Notes Placeholder 2">
            <a:extLst>
              <a:ext uri="{FF2B5EF4-FFF2-40B4-BE49-F238E27FC236}">
                <a16:creationId xmlns:a16="http://schemas.microsoft.com/office/drawing/2014/main" id="{6627177C-C42A-4A7A-BCD9-2873293FB81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44036" name="Slide Number Placeholder 3">
            <a:extLst>
              <a:ext uri="{FF2B5EF4-FFF2-40B4-BE49-F238E27FC236}">
                <a16:creationId xmlns:a16="http://schemas.microsoft.com/office/drawing/2014/main" id="{07F71AC2-318D-4DE9-9961-84554E0012F9}"/>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84225" indent="-301625">
              <a:spcBef>
                <a:spcPct val="30000"/>
              </a:spcBef>
              <a:defRPr sz="1200">
                <a:solidFill>
                  <a:schemeClr val="tx1"/>
                </a:solidFill>
                <a:latin typeface="Calibri" panose="020F0502020204030204" pitchFamily="34" charset="0"/>
              </a:defRPr>
            </a:lvl2pPr>
            <a:lvl3pPr marL="1208088" indent="-241300">
              <a:spcBef>
                <a:spcPct val="30000"/>
              </a:spcBef>
              <a:defRPr sz="1200">
                <a:solidFill>
                  <a:schemeClr val="tx1"/>
                </a:solidFill>
                <a:latin typeface="Calibri" panose="020F0502020204030204" pitchFamily="34" charset="0"/>
              </a:defRPr>
            </a:lvl3pPr>
            <a:lvl4pPr marL="1690688" indent="-241300">
              <a:spcBef>
                <a:spcPct val="30000"/>
              </a:spcBef>
              <a:defRPr sz="1200">
                <a:solidFill>
                  <a:schemeClr val="tx1"/>
                </a:solidFill>
                <a:latin typeface="Calibri" panose="020F0502020204030204" pitchFamily="34" charset="0"/>
              </a:defRPr>
            </a:lvl4pPr>
            <a:lvl5pPr marL="2174875" indent="-241300">
              <a:spcBef>
                <a:spcPct val="30000"/>
              </a:spcBef>
              <a:defRPr sz="1200">
                <a:solidFill>
                  <a:schemeClr val="tx1"/>
                </a:solidFill>
                <a:latin typeface="Calibri" panose="020F0502020204030204" pitchFamily="34" charset="0"/>
              </a:defRPr>
            </a:lvl5pPr>
            <a:lvl6pPr marL="2632075" indent="-241300" eaLnBrk="0" fontAlgn="base" hangingPunct="0">
              <a:spcBef>
                <a:spcPct val="30000"/>
              </a:spcBef>
              <a:spcAft>
                <a:spcPct val="0"/>
              </a:spcAft>
              <a:defRPr sz="1200">
                <a:solidFill>
                  <a:schemeClr val="tx1"/>
                </a:solidFill>
                <a:latin typeface="Calibri" panose="020F0502020204030204" pitchFamily="34" charset="0"/>
              </a:defRPr>
            </a:lvl6pPr>
            <a:lvl7pPr marL="3089275" indent="-241300" eaLnBrk="0" fontAlgn="base" hangingPunct="0">
              <a:spcBef>
                <a:spcPct val="30000"/>
              </a:spcBef>
              <a:spcAft>
                <a:spcPct val="0"/>
              </a:spcAft>
              <a:defRPr sz="1200">
                <a:solidFill>
                  <a:schemeClr val="tx1"/>
                </a:solidFill>
                <a:latin typeface="Calibri" panose="020F0502020204030204" pitchFamily="34" charset="0"/>
              </a:defRPr>
            </a:lvl7pPr>
            <a:lvl8pPr marL="3546475" indent="-241300" eaLnBrk="0" fontAlgn="base" hangingPunct="0">
              <a:spcBef>
                <a:spcPct val="30000"/>
              </a:spcBef>
              <a:spcAft>
                <a:spcPct val="0"/>
              </a:spcAft>
              <a:defRPr sz="1200">
                <a:solidFill>
                  <a:schemeClr val="tx1"/>
                </a:solidFill>
                <a:latin typeface="Calibri" panose="020F0502020204030204" pitchFamily="34" charset="0"/>
              </a:defRPr>
            </a:lvl8pPr>
            <a:lvl9pPr marL="4003675" indent="-2413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558C5E23-F447-46C5-B84F-26480F684910}" type="slidenum">
              <a:rPr lang="en-US" altLang="en-US" sz="1300" smtClean="0"/>
              <a:pPr>
                <a:spcBef>
                  <a:spcPct val="0"/>
                </a:spcBef>
              </a:pPr>
              <a:t>184</a:t>
            </a:fld>
            <a:endParaRPr lang="en-US" altLang="en-US" sz="1300"/>
          </a:p>
        </p:txBody>
      </p:sp>
    </p:spTree>
    <p:extLst>
      <p:ext uri="{BB962C8B-B14F-4D97-AF65-F5344CB8AC3E}">
        <p14:creationId xmlns:p14="http://schemas.microsoft.com/office/powerpoint/2010/main" val="1391188937"/>
      </p:ext>
    </p:extLst>
  </p:cSld>
  <p:clrMapOvr>
    <a:masterClrMapping/>
  </p:clrMapOvr>
</p:notes>
</file>

<file path=ppt/notesSlides/notesSlide1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B5E225C-EA32-49AA-BCE1-CBED354D9589}" type="slidenum">
              <a:rPr lang="en-US" smtClean="0"/>
              <a:t>185</a:t>
            </a:fld>
            <a:endParaRPr lang="en-US"/>
          </a:p>
        </p:txBody>
      </p:sp>
    </p:spTree>
    <p:extLst>
      <p:ext uri="{BB962C8B-B14F-4D97-AF65-F5344CB8AC3E}">
        <p14:creationId xmlns:p14="http://schemas.microsoft.com/office/powerpoint/2010/main" val="865192486"/>
      </p:ext>
    </p:extLst>
  </p:cSld>
  <p:clrMapOvr>
    <a:masterClrMapping/>
  </p:clrMapOvr>
</p:notes>
</file>

<file path=ppt/notesSlides/notesSlide1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B5E225C-EA32-49AA-BCE1-CBED354D9589}" type="slidenum">
              <a:rPr lang="en-US" smtClean="0"/>
              <a:t>186</a:t>
            </a:fld>
            <a:endParaRPr lang="en-US"/>
          </a:p>
        </p:txBody>
      </p:sp>
    </p:spTree>
    <p:extLst>
      <p:ext uri="{BB962C8B-B14F-4D97-AF65-F5344CB8AC3E}">
        <p14:creationId xmlns:p14="http://schemas.microsoft.com/office/powerpoint/2010/main" val="3227276039"/>
      </p:ext>
    </p:extLst>
  </p:cSld>
  <p:clrMapOvr>
    <a:masterClrMapping/>
  </p:clrMapOvr>
</p:notes>
</file>

<file path=ppt/notesSlides/notesSlide18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C46517-4F1D-901B-F2FB-EFB02CEED0F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648901E-DA3D-94E2-FC10-DD6B2675928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E088CC2-A525-ED7D-3467-07ABA64EA771}"/>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C7BB896D-38EF-C700-4D24-FCAA2877CAA3}"/>
              </a:ext>
            </a:extLst>
          </p:cNvPr>
          <p:cNvSpPr>
            <a:spLocks noGrp="1"/>
          </p:cNvSpPr>
          <p:nvPr>
            <p:ph type="sldNum" sz="quarter" idx="5"/>
          </p:nvPr>
        </p:nvSpPr>
        <p:spPr/>
        <p:txBody>
          <a:bodyPr/>
          <a:lstStyle/>
          <a:p>
            <a:fld id="{5B5E225C-EA32-49AA-BCE1-CBED354D9589}" type="slidenum">
              <a:rPr lang="en-US" smtClean="0"/>
              <a:t>187</a:t>
            </a:fld>
            <a:endParaRPr lang="en-US"/>
          </a:p>
        </p:txBody>
      </p:sp>
    </p:spTree>
    <p:extLst>
      <p:ext uri="{BB962C8B-B14F-4D97-AF65-F5344CB8AC3E}">
        <p14:creationId xmlns:p14="http://schemas.microsoft.com/office/powerpoint/2010/main" val="1181411439"/>
      </p:ext>
    </p:extLst>
  </p:cSld>
  <p:clrMapOvr>
    <a:masterClrMapping/>
  </p:clrMapOvr>
</p:notes>
</file>

<file path=ppt/notesSlides/notesSlide1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B5E225C-EA32-49AA-BCE1-CBED354D9589}" type="slidenum">
              <a:rPr lang="en-US" smtClean="0"/>
              <a:t>188</a:t>
            </a:fld>
            <a:endParaRPr lang="en-US"/>
          </a:p>
        </p:txBody>
      </p:sp>
    </p:spTree>
    <p:extLst>
      <p:ext uri="{BB962C8B-B14F-4D97-AF65-F5344CB8AC3E}">
        <p14:creationId xmlns:p14="http://schemas.microsoft.com/office/powerpoint/2010/main" val="3340068896"/>
      </p:ext>
    </p:extLst>
  </p:cSld>
  <p:clrMapOvr>
    <a:masterClrMapping/>
  </p:clrMapOvr>
</p:notes>
</file>

<file path=ppt/notesSlides/notesSlide1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defRPr>
            </a:lvl1pPr>
            <a:lvl2pPr marL="756817" indent="-291082">
              <a:defRPr>
                <a:solidFill>
                  <a:schemeClr val="tx1"/>
                </a:solidFill>
                <a:latin typeface="Arial" pitchFamily="34" charset="0"/>
              </a:defRPr>
            </a:lvl2pPr>
            <a:lvl3pPr marL="1164331" indent="-232867">
              <a:defRPr>
                <a:solidFill>
                  <a:schemeClr val="tx1"/>
                </a:solidFill>
                <a:latin typeface="Arial" pitchFamily="34" charset="0"/>
              </a:defRPr>
            </a:lvl3pPr>
            <a:lvl4pPr marL="1630065" indent="-232867">
              <a:defRPr>
                <a:solidFill>
                  <a:schemeClr val="tx1"/>
                </a:solidFill>
                <a:latin typeface="Arial" pitchFamily="34" charset="0"/>
              </a:defRPr>
            </a:lvl4pPr>
            <a:lvl5pPr marL="2095798" indent="-232867">
              <a:defRPr>
                <a:solidFill>
                  <a:schemeClr val="tx1"/>
                </a:solidFill>
                <a:latin typeface="Arial" pitchFamily="34" charset="0"/>
              </a:defRPr>
            </a:lvl5pPr>
            <a:lvl6pPr marL="2561530" indent="-232867" eaLnBrk="0" fontAlgn="base" hangingPunct="0">
              <a:spcBef>
                <a:spcPct val="0"/>
              </a:spcBef>
              <a:spcAft>
                <a:spcPct val="0"/>
              </a:spcAft>
              <a:defRPr>
                <a:solidFill>
                  <a:schemeClr val="tx1"/>
                </a:solidFill>
                <a:latin typeface="Arial" pitchFamily="34" charset="0"/>
              </a:defRPr>
            </a:lvl6pPr>
            <a:lvl7pPr marL="3027262" indent="-232867" eaLnBrk="0" fontAlgn="base" hangingPunct="0">
              <a:spcBef>
                <a:spcPct val="0"/>
              </a:spcBef>
              <a:spcAft>
                <a:spcPct val="0"/>
              </a:spcAft>
              <a:defRPr>
                <a:solidFill>
                  <a:schemeClr val="tx1"/>
                </a:solidFill>
                <a:latin typeface="Arial" pitchFamily="34" charset="0"/>
              </a:defRPr>
            </a:lvl7pPr>
            <a:lvl8pPr marL="3492995" indent="-232867" eaLnBrk="0" fontAlgn="base" hangingPunct="0">
              <a:spcBef>
                <a:spcPct val="0"/>
              </a:spcBef>
              <a:spcAft>
                <a:spcPct val="0"/>
              </a:spcAft>
              <a:defRPr>
                <a:solidFill>
                  <a:schemeClr val="tx1"/>
                </a:solidFill>
                <a:latin typeface="Arial" pitchFamily="34" charset="0"/>
              </a:defRPr>
            </a:lvl8pPr>
            <a:lvl9pPr marL="3958727" indent="-232867" eaLnBrk="0" fontAlgn="base" hangingPunct="0">
              <a:spcBef>
                <a:spcPct val="0"/>
              </a:spcBef>
              <a:spcAft>
                <a:spcPct val="0"/>
              </a:spcAft>
              <a:defRPr>
                <a:solidFill>
                  <a:schemeClr val="tx1"/>
                </a:solidFill>
                <a:latin typeface="Arial" pitchFamily="34" charset="0"/>
              </a:defRPr>
            </a:lvl9pPr>
          </a:lstStyle>
          <a:p>
            <a:pPr eaLnBrk="1" hangingPunct="1"/>
            <a:fld id="{6AE1D34A-EF11-4972-845B-2A5C3DE9C72D}" type="slidenum">
              <a:rPr lang="en-US" smtClean="0">
                <a:latin typeface="Times New Roman" pitchFamily="18" charset="0"/>
              </a:rPr>
              <a:pPr eaLnBrk="1" hangingPunct="1"/>
              <a:t>189</a:t>
            </a:fld>
            <a:endParaRPr lang="en-US">
              <a:latin typeface="Times New Roman" pitchFamily="18" charset="0"/>
            </a:endParaRPr>
          </a:p>
        </p:txBody>
      </p:sp>
      <p:sp>
        <p:nvSpPr>
          <p:cNvPr id="131075" name="Rectangle 7"/>
          <p:cNvSpPr txBox="1">
            <a:spLocks noGrp="1" noChangeArrowheads="1"/>
          </p:cNvSpPr>
          <p:nvPr/>
        </p:nvSpPr>
        <p:spPr bwMode="auto">
          <a:xfrm>
            <a:off x="4060193" y="9002982"/>
            <a:ext cx="3105997" cy="4694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4216" tIns="47107" rIns="94216" bIns="47107"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fld id="{C0F947FD-350A-412C-BB92-96A246F9309D}" type="slidenum">
              <a:rPr lang="en-US" sz="1300">
                <a:latin typeface="Times New Roman" pitchFamily="18" charset="0"/>
              </a:rPr>
              <a:pPr algn="r" eaLnBrk="1" hangingPunct="1"/>
              <a:t>189</a:t>
            </a:fld>
            <a:endParaRPr lang="en-US" sz="1300">
              <a:latin typeface="Times New Roman" pitchFamily="18" charset="0"/>
            </a:endParaRPr>
          </a:p>
        </p:txBody>
      </p:sp>
      <p:sp>
        <p:nvSpPr>
          <p:cNvPr id="131076" name="Rectangle 6"/>
          <p:cNvSpPr>
            <a:spLocks noGrp="1" noChangeArrowheads="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defRPr>
            </a:lvl1pPr>
            <a:lvl2pPr marL="756817" indent="-291082">
              <a:defRPr>
                <a:solidFill>
                  <a:schemeClr val="tx1"/>
                </a:solidFill>
                <a:latin typeface="Arial" pitchFamily="34" charset="0"/>
              </a:defRPr>
            </a:lvl2pPr>
            <a:lvl3pPr marL="1164331" indent="-232867">
              <a:defRPr>
                <a:solidFill>
                  <a:schemeClr val="tx1"/>
                </a:solidFill>
                <a:latin typeface="Arial" pitchFamily="34" charset="0"/>
              </a:defRPr>
            </a:lvl3pPr>
            <a:lvl4pPr marL="1630065" indent="-232867">
              <a:defRPr>
                <a:solidFill>
                  <a:schemeClr val="tx1"/>
                </a:solidFill>
                <a:latin typeface="Arial" pitchFamily="34" charset="0"/>
              </a:defRPr>
            </a:lvl4pPr>
            <a:lvl5pPr marL="2095798" indent="-232867">
              <a:defRPr>
                <a:solidFill>
                  <a:schemeClr val="tx1"/>
                </a:solidFill>
                <a:latin typeface="Arial" pitchFamily="34" charset="0"/>
              </a:defRPr>
            </a:lvl5pPr>
            <a:lvl6pPr marL="2561530" indent="-232867" eaLnBrk="0" fontAlgn="base" hangingPunct="0">
              <a:spcBef>
                <a:spcPct val="0"/>
              </a:spcBef>
              <a:spcAft>
                <a:spcPct val="0"/>
              </a:spcAft>
              <a:defRPr>
                <a:solidFill>
                  <a:schemeClr val="tx1"/>
                </a:solidFill>
                <a:latin typeface="Arial" pitchFamily="34" charset="0"/>
              </a:defRPr>
            </a:lvl6pPr>
            <a:lvl7pPr marL="3027262" indent="-232867" eaLnBrk="0" fontAlgn="base" hangingPunct="0">
              <a:spcBef>
                <a:spcPct val="0"/>
              </a:spcBef>
              <a:spcAft>
                <a:spcPct val="0"/>
              </a:spcAft>
              <a:defRPr>
                <a:solidFill>
                  <a:schemeClr val="tx1"/>
                </a:solidFill>
                <a:latin typeface="Arial" pitchFamily="34" charset="0"/>
              </a:defRPr>
            </a:lvl7pPr>
            <a:lvl8pPr marL="3492995" indent="-232867" eaLnBrk="0" fontAlgn="base" hangingPunct="0">
              <a:spcBef>
                <a:spcPct val="0"/>
              </a:spcBef>
              <a:spcAft>
                <a:spcPct val="0"/>
              </a:spcAft>
              <a:defRPr>
                <a:solidFill>
                  <a:schemeClr val="tx1"/>
                </a:solidFill>
                <a:latin typeface="Arial" pitchFamily="34" charset="0"/>
              </a:defRPr>
            </a:lvl8pPr>
            <a:lvl9pPr marL="3958727" indent="-232867" eaLnBrk="0" fontAlgn="base" hangingPunct="0">
              <a:spcBef>
                <a:spcPct val="0"/>
              </a:spcBef>
              <a:spcAft>
                <a:spcPct val="0"/>
              </a:spcAft>
              <a:defRPr>
                <a:solidFill>
                  <a:schemeClr val="tx1"/>
                </a:solidFill>
                <a:latin typeface="Arial" pitchFamily="34" charset="0"/>
              </a:defRPr>
            </a:lvl9pPr>
          </a:lstStyle>
          <a:p>
            <a:pPr eaLnBrk="1" hangingPunct="1"/>
            <a:r>
              <a:rPr lang="en-US">
                <a:latin typeface="Times New Roman" pitchFamily="18" charset="0"/>
              </a:rPr>
              <a:t>Diabetes Educational Services© (530) 893 - 8635 </a:t>
            </a:r>
          </a:p>
        </p:txBody>
      </p:sp>
      <p:sp>
        <p:nvSpPr>
          <p:cNvPr id="131077" name="Rectangle 7"/>
          <p:cNvSpPr txBox="1">
            <a:spLocks noGrp="1" noChangeArrowheads="1"/>
          </p:cNvSpPr>
          <p:nvPr/>
        </p:nvSpPr>
        <p:spPr bwMode="auto">
          <a:xfrm>
            <a:off x="4060193" y="9002982"/>
            <a:ext cx="3105997" cy="4694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4216" tIns="47107" rIns="94216" bIns="47107"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fld id="{575AECC4-D18B-44E6-A131-B17753DE6A71}" type="slidenum">
              <a:rPr lang="en-US" sz="1300">
                <a:latin typeface="Times New Roman" pitchFamily="18" charset="0"/>
              </a:rPr>
              <a:pPr algn="r" eaLnBrk="1" hangingPunct="1"/>
              <a:t>189</a:t>
            </a:fld>
            <a:endParaRPr lang="en-US" sz="1300">
              <a:latin typeface="Times New Roman" pitchFamily="18" charset="0"/>
            </a:endParaRPr>
          </a:p>
        </p:txBody>
      </p:sp>
      <p:sp>
        <p:nvSpPr>
          <p:cNvPr id="131078" name="Rectangle 2"/>
          <p:cNvSpPr>
            <a:spLocks noGrp="1" noRot="1" noChangeAspect="1" noChangeArrowheads="1" noTextEdit="1"/>
          </p:cNvSpPr>
          <p:nvPr>
            <p:ph type="sldImg"/>
          </p:nvPr>
        </p:nvSpPr>
        <p:spPr>
          <a:xfrm>
            <a:off x="1236663" y="706438"/>
            <a:ext cx="4694237" cy="3521075"/>
          </a:xfrm>
          <a:ln/>
        </p:spPr>
      </p:sp>
      <p:sp>
        <p:nvSpPr>
          <p:cNvPr id="131079" name="Rectangle 3"/>
          <p:cNvSpPr>
            <a:spLocks noGrp="1" noChangeArrowheads="1"/>
          </p:cNvSpPr>
          <p:nvPr>
            <p:ph type="body" idx="1"/>
            <p:custDataLst>
              <p:tags r:id="rId1"/>
            </p:custDataLst>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p>
        </p:txBody>
      </p:sp>
    </p:spTree>
    <p:extLst>
      <p:ext uri="{BB962C8B-B14F-4D97-AF65-F5344CB8AC3E}">
        <p14:creationId xmlns:p14="http://schemas.microsoft.com/office/powerpoint/2010/main" val="86683389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B5E225C-EA32-49AA-BCE1-CBED354D9589}" type="slidenum">
              <a:rPr lang="en-US" smtClean="0"/>
              <a:t>19</a:t>
            </a:fld>
            <a:endParaRPr lang="en-US"/>
          </a:p>
        </p:txBody>
      </p:sp>
    </p:spTree>
    <p:extLst>
      <p:ext uri="{BB962C8B-B14F-4D97-AF65-F5344CB8AC3E}">
        <p14:creationId xmlns:p14="http://schemas.microsoft.com/office/powerpoint/2010/main" val="3549261429"/>
      </p:ext>
    </p:extLst>
  </p:cSld>
  <p:clrMapOvr>
    <a:masterClrMapping/>
  </p:clrMapOvr>
</p:notes>
</file>

<file path=ppt/notesSlides/notesSlide1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B5E225C-EA32-49AA-BCE1-CBED354D9589}" type="slidenum">
              <a:rPr lang="en-US" smtClean="0"/>
              <a:t>190</a:t>
            </a:fld>
            <a:endParaRPr lang="en-US"/>
          </a:p>
        </p:txBody>
      </p:sp>
    </p:spTree>
    <p:extLst>
      <p:ext uri="{BB962C8B-B14F-4D97-AF65-F5344CB8AC3E}">
        <p14:creationId xmlns:p14="http://schemas.microsoft.com/office/powerpoint/2010/main" val="483815212"/>
      </p:ext>
    </p:extLst>
  </p:cSld>
  <p:clrMapOvr>
    <a:masterClrMapping/>
  </p:clrMapOvr>
</p:notes>
</file>

<file path=ppt/notesSlides/notesSlide1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Slide Image Placeholder 1"/>
          <p:cNvSpPr>
            <a:spLocks noGrp="1" noRot="1" noChangeAspect="1" noTextEdit="1"/>
          </p:cNvSpPr>
          <p:nvPr>
            <p:ph type="sldImg"/>
          </p:nvPr>
        </p:nvSpPr>
        <p:spPr>
          <a:xfrm>
            <a:off x="1181100" y="698500"/>
            <a:ext cx="4648200" cy="3486150"/>
          </a:xfrm>
          <a:ln/>
        </p:spPr>
      </p:sp>
      <p:sp>
        <p:nvSpPr>
          <p:cNvPr id="134147"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endParaRPr lang="en-US"/>
          </a:p>
        </p:txBody>
      </p:sp>
      <p:sp>
        <p:nvSpPr>
          <p:cNvPr id="134148"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71358" indent="-296675">
              <a:defRPr>
                <a:solidFill>
                  <a:schemeClr val="tx1"/>
                </a:solidFill>
                <a:latin typeface="Arial" pitchFamily="34" charset="0"/>
              </a:defRPr>
            </a:lvl2pPr>
            <a:lvl3pPr marL="1186704" indent="-237341">
              <a:defRPr>
                <a:solidFill>
                  <a:schemeClr val="tx1"/>
                </a:solidFill>
                <a:latin typeface="Arial" pitchFamily="34" charset="0"/>
              </a:defRPr>
            </a:lvl3pPr>
            <a:lvl4pPr marL="1661386" indent="-237341">
              <a:defRPr>
                <a:solidFill>
                  <a:schemeClr val="tx1"/>
                </a:solidFill>
                <a:latin typeface="Arial" pitchFamily="34" charset="0"/>
              </a:defRPr>
            </a:lvl4pPr>
            <a:lvl5pPr marL="2136067" indent="-237341">
              <a:defRPr>
                <a:solidFill>
                  <a:schemeClr val="tx1"/>
                </a:solidFill>
                <a:latin typeface="Arial" pitchFamily="34" charset="0"/>
              </a:defRPr>
            </a:lvl5pPr>
            <a:lvl6pPr marL="2610748" indent="-237341" eaLnBrk="0" fontAlgn="base" hangingPunct="0">
              <a:spcBef>
                <a:spcPct val="0"/>
              </a:spcBef>
              <a:spcAft>
                <a:spcPct val="0"/>
              </a:spcAft>
              <a:defRPr>
                <a:solidFill>
                  <a:schemeClr val="tx1"/>
                </a:solidFill>
                <a:latin typeface="Arial" pitchFamily="34" charset="0"/>
              </a:defRPr>
            </a:lvl6pPr>
            <a:lvl7pPr marL="3085429" indent="-237341" eaLnBrk="0" fontAlgn="base" hangingPunct="0">
              <a:spcBef>
                <a:spcPct val="0"/>
              </a:spcBef>
              <a:spcAft>
                <a:spcPct val="0"/>
              </a:spcAft>
              <a:defRPr>
                <a:solidFill>
                  <a:schemeClr val="tx1"/>
                </a:solidFill>
                <a:latin typeface="Arial" pitchFamily="34" charset="0"/>
              </a:defRPr>
            </a:lvl7pPr>
            <a:lvl8pPr marL="3560112" indent="-237341" eaLnBrk="0" fontAlgn="base" hangingPunct="0">
              <a:spcBef>
                <a:spcPct val="0"/>
              </a:spcBef>
              <a:spcAft>
                <a:spcPct val="0"/>
              </a:spcAft>
              <a:defRPr>
                <a:solidFill>
                  <a:schemeClr val="tx1"/>
                </a:solidFill>
                <a:latin typeface="Arial" pitchFamily="34" charset="0"/>
              </a:defRPr>
            </a:lvl8pPr>
            <a:lvl9pPr marL="4034793" indent="-237341" eaLnBrk="0" fontAlgn="base" hangingPunct="0">
              <a:spcBef>
                <a:spcPct val="0"/>
              </a:spcBef>
              <a:spcAft>
                <a:spcPct val="0"/>
              </a:spcAft>
              <a:defRPr>
                <a:solidFill>
                  <a:schemeClr val="tx1"/>
                </a:solidFill>
                <a:latin typeface="Arial"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prstClr val="black"/>
                </a:solidFill>
                <a:effectLst/>
                <a:uLnTx/>
                <a:uFillTx/>
                <a:latin typeface="Times New Roman" pitchFamily="18" charset="0"/>
                <a:ea typeface="+mn-ea"/>
                <a:cs typeface="+mn-cs"/>
              </a:rPr>
              <a:t>© Copyright 1999-2013, Diabetes Educational Services, All Rights Reserved© Copyright 1999-2013, Diabetes Educational </a:t>
            </a:r>
            <a:r>
              <a:rPr kumimoji="0" lang="en-US" sz="1300" b="0" i="0" u="none" strike="noStrike" kern="1200" cap="none" spc="0" normalizeH="0" baseline="0" noProof="0" dirty="0" err="1">
                <a:ln>
                  <a:noFill/>
                </a:ln>
                <a:solidFill>
                  <a:prstClr val="black"/>
                </a:solidFill>
                <a:effectLst/>
                <a:uLnTx/>
                <a:uFillTx/>
                <a:latin typeface="Times New Roman" pitchFamily="18" charset="0"/>
                <a:ea typeface="+mn-ea"/>
                <a:cs typeface="+mn-cs"/>
              </a:rPr>
              <a:t>ServicesDiabetes</a:t>
            </a:r>
            <a:r>
              <a:rPr kumimoji="0" lang="en-US" sz="1300" b="0" i="0" u="none" strike="noStrike" kern="1200" cap="none" spc="0" normalizeH="0" baseline="0" noProof="0" dirty="0">
                <a:ln>
                  <a:noFill/>
                </a:ln>
                <a:solidFill>
                  <a:prstClr val="black"/>
                </a:solidFill>
                <a:effectLst/>
                <a:uLnTx/>
                <a:uFillTx/>
                <a:latin typeface="Times New Roman" pitchFamily="18" charset="0"/>
                <a:ea typeface="+mn-ea"/>
                <a:cs typeface="+mn-cs"/>
              </a:rPr>
              <a:t> Educational Services© (530) 893 - 8635 </a:t>
            </a:r>
          </a:p>
        </p:txBody>
      </p:sp>
      <p:sp>
        <p:nvSpPr>
          <p:cNvPr id="134149"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71358" indent="-296675">
              <a:defRPr>
                <a:solidFill>
                  <a:schemeClr val="tx1"/>
                </a:solidFill>
                <a:latin typeface="Arial" pitchFamily="34" charset="0"/>
              </a:defRPr>
            </a:lvl2pPr>
            <a:lvl3pPr marL="1186704" indent="-237341">
              <a:defRPr>
                <a:solidFill>
                  <a:schemeClr val="tx1"/>
                </a:solidFill>
                <a:latin typeface="Arial" pitchFamily="34" charset="0"/>
              </a:defRPr>
            </a:lvl3pPr>
            <a:lvl4pPr marL="1661386" indent="-237341">
              <a:defRPr>
                <a:solidFill>
                  <a:schemeClr val="tx1"/>
                </a:solidFill>
                <a:latin typeface="Arial" pitchFamily="34" charset="0"/>
              </a:defRPr>
            </a:lvl4pPr>
            <a:lvl5pPr marL="2136067" indent="-237341">
              <a:defRPr>
                <a:solidFill>
                  <a:schemeClr val="tx1"/>
                </a:solidFill>
                <a:latin typeface="Arial" pitchFamily="34" charset="0"/>
              </a:defRPr>
            </a:lvl5pPr>
            <a:lvl6pPr marL="2610748" indent="-237341" eaLnBrk="0" fontAlgn="base" hangingPunct="0">
              <a:spcBef>
                <a:spcPct val="0"/>
              </a:spcBef>
              <a:spcAft>
                <a:spcPct val="0"/>
              </a:spcAft>
              <a:defRPr>
                <a:solidFill>
                  <a:schemeClr val="tx1"/>
                </a:solidFill>
                <a:latin typeface="Arial" pitchFamily="34" charset="0"/>
              </a:defRPr>
            </a:lvl6pPr>
            <a:lvl7pPr marL="3085429" indent="-237341" eaLnBrk="0" fontAlgn="base" hangingPunct="0">
              <a:spcBef>
                <a:spcPct val="0"/>
              </a:spcBef>
              <a:spcAft>
                <a:spcPct val="0"/>
              </a:spcAft>
              <a:defRPr>
                <a:solidFill>
                  <a:schemeClr val="tx1"/>
                </a:solidFill>
                <a:latin typeface="Arial" pitchFamily="34" charset="0"/>
              </a:defRPr>
            </a:lvl7pPr>
            <a:lvl8pPr marL="3560112" indent="-237341" eaLnBrk="0" fontAlgn="base" hangingPunct="0">
              <a:spcBef>
                <a:spcPct val="0"/>
              </a:spcBef>
              <a:spcAft>
                <a:spcPct val="0"/>
              </a:spcAft>
              <a:defRPr>
                <a:solidFill>
                  <a:schemeClr val="tx1"/>
                </a:solidFill>
                <a:latin typeface="Arial" pitchFamily="34" charset="0"/>
              </a:defRPr>
            </a:lvl8pPr>
            <a:lvl9pPr marL="4034793" indent="-237341" eaLnBrk="0" fontAlgn="base" hangingPunct="0">
              <a:spcBef>
                <a:spcPct val="0"/>
              </a:spcBef>
              <a:spcAft>
                <a:spcPct val="0"/>
              </a:spcAft>
              <a:defRPr>
                <a:solidFill>
                  <a:schemeClr val="tx1"/>
                </a:solidFill>
                <a:latin typeface="Arial"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8233A852-DB48-46D7-8523-FC5ED4573E70}" type="slidenum">
              <a:rPr kumimoji="0" lang="en-US" sz="1300" b="0" i="0" u="none" strike="noStrike" kern="1200" cap="none" spc="0" normalizeH="0" baseline="0" noProof="0" smtClean="0">
                <a:ln>
                  <a:noFill/>
                </a:ln>
                <a:solidFill>
                  <a:prstClr val="black"/>
                </a:solidFill>
                <a:effectLst/>
                <a:uLnTx/>
                <a:uFillTx/>
                <a:latin typeface="Times New Roman"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191</a:t>
            </a:fld>
            <a:endParaRPr kumimoji="0" lang="en-US" sz="1300" b="0" i="0" u="none" strike="noStrike" kern="1200" cap="none" spc="0" normalizeH="0" baseline="0" noProof="0">
              <a:ln>
                <a:noFill/>
              </a:ln>
              <a:solidFill>
                <a:prstClr val="black"/>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380522272"/>
      </p:ext>
    </p:extLst>
  </p:cSld>
  <p:clrMapOvr>
    <a:masterClrMapping/>
  </p:clrMapOvr>
</p:notes>
</file>

<file path=ppt/notesSlides/notesSlide1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B5E225C-EA32-49AA-BCE1-CBED354D9589}" type="slidenum">
              <a:rPr lang="en-US" smtClean="0"/>
              <a:t>192</a:t>
            </a:fld>
            <a:endParaRPr lang="en-US"/>
          </a:p>
        </p:txBody>
      </p:sp>
    </p:spTree>
    <p:extLst>
      <p:ext uri="{BB962C8B-B14F-4D97-AF65-F5344CB8AC3E}">
        <p14:creationId xmlns:p14="http://schemas.microsoft.com/office/powerpoint/2010/main" val="3986317969"/>
      </p:ext>
    </p:extLst>
  </p:cSld>
  <p:clrMapOvr>
    <a:masterClrMapping/>
  </p:clrMapOvr>
</p:notes>
</file>

<file path=ppt/notesSlides/notesSlide1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30716EE-8306-1C49-AE04-BF3D314C8941}" type="slidenum">
              <a:rPr lang="en-US" smtClean="0"/>
              <a:t>193</a:t>
            </a:fld>
            <a:endParaRPr lang="en-US"/>
          </a:p>
        </p:txBody>
      </p:sp>
    </p:spTree>
    <p:extLst>
      <p:ext uri="{BB962C8B-B14F-4D97-AF65-F5344CB8AC3E}">
        <p14:creationId xmlns:p14="http://schemas.microsoft.com/office/powerpoint/2010/main" val="3712391135"/>
      </p:ext>
    </p:extLst>
  </p:cSld>
  <p:clrMapOvr>
    <a:masterClrMapping/>
  </p:clrMapOvr>
</p:notes>
</file>

<file path=ppt/notesSlides/notesSlide1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71358" indent="-296675">
              <a:defRPr>
                <a:solidFill>
                  <a:schemeClr val="tx1"/>
                </a:solidFill>
                <a:latin typeface="Arial" pitchFamily="34" charset="0"/>
              </a:defRPr>
            </a:lvl2pPr>
            <a:lvl3pPr marL="1186704" indent="-237341">
              <a:defRPr>
                <a:solidFill>
                  <a:schemeClr val="tx1"/>
                </a:solidFill>
                <a:latin typeface="Arial" pitchFamily="34" charset="0"/>
              </a:defRPr>
            </a:lvl3pPr>
            <a:lvl4pPr marL="1661386" indent="-237341">
              <a:defRPr>
                <a:solidFill>
                  <a:schemeClr val="tx1"/>
                </a:solidFill>
                <a:latin typeface="Arial" pitchFamily="34" charset="0"/>
              </a:defRPr>
            </a:lvl4pPr>
            <a:lvl5pPr marL="2136067" indent="-237341">
              <a:defRPr>
                <a:solidFill>
                  <a:schemeClr val="tx1"/>
                </a:solidFill>
                <a:latin typeface="Arial" pitchFamily="34" charset="0"/>
              </a:defRPr>
            </a:lvl5pPr>
            <a:lvl6pPr marL="2610748" indent="-237341" eaLnBrk="0" fontAlgn="base" hangingPunct="0">
              <a:spcBef>
                <a:spcPct val="0"/>
              </a:spcBef>
              <a:spcAft>
                <a:spcPct val="0"/>
              </a:spcAft>
              <a:defRPr>
                <a:solidFill>
                  <a:schemeClr val="tx1"/>
                </a:solidFill>
                <a:latin typeface="Arial" pitchFamily="34" charset="0"/>
              </a:defRPr>
            </a:lvl6pPr>
            <a:lvl7pPr marL="3085429" indent="-237341" eaLnBrk="0" fontAlgn="base" hangingPunct="0">
              <a:spcBef>
                <a:spcPct val="0"/>
              </a:spcBef>
              <a:spcAft>
                <a:spcPct val="0"/>
              </a:spcAft>
              <a:defRPr>
                <a:solidFill>
                  <a:schemeClr val="tx1"/>
                </a:solidFill>
                <a:latin typeface="Arial" pitchFamily="34" charset="0"/>
              </a:defRPr>
            </a:lvl7pPr>
            <a:lvl8pPr marL="3560112" indent="-237341" eaLnBrk="0" fontAlgn="base" hangingPunct="0">
              <a:spcBef>
                <a:spcPct val="0"/>
              </a:spcBef>
              <a:spcAft>
                <a:spcPct val="0"/>
              </a:spcAft>
              <a:defRPr>
                <a:solidFill>
                  <a:schemeClr val="tx1"/>
                </a:solidFill>
                <a:latin typeface="Arial" pitchFamily="34" charset="0"/>
              </a:defRPr>
            </a:lvl8pPr>
            <a:lvl9pPr marL="4034793" indent="-237341" eaLnBrk="0" fontAlgn="base" hangingPunct="0">
              <a:spcBef>
                <a:spcPct val="0"/>
              </a:spcBef>
              <a:spcAft>
                <a:spcPct val="0"/>
              </a:spcAft>
              <a:defRPr>
                <a:solidFill>
                  <a:schemeClr val="tx1"/>
                </a:solidFill>
                <a:latin typeface="Arial"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1C61613E-53F9-4B1C-AC1D-AD43C6FC76FF}" type="slidenum">
              <a:rPr kumimoji="0" lang="en-US" sz="1300" b="0" i="0" u="none" strike="noStrike" kern="1200" cap="none" spc="0" normalizeH="0" baseline="0" noProof="0" smtClean="0">
                <a:ln>
                  <a:noFill/>
                </a:ln>
                <a:solidFill>
                  <a:prstClr val="black"/>
                </a:solidFill>
                <a:effectLst/>
                <a:uLnTx/>
                <a:uFillTx/>
                <a:latin typeface="Times New Roman"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194</a:t>
            </a:fld>
            <a:endParaRPr kumimoji="0" lang="en-US" sz="1300" b="0" i="0" u="none" strike="noStrike" kern="1200" cap="none" spc="0" normalizeH="0" baseline="0" noProof="0">
              <a:ln>
                <a:noFill/>
              </a:ln>
              <a:solidFill>
                <a:prstClr val="black"/>
              </a:solidFill>
              <a:effectLst/>
              <a:uLnTx/>
              <a:uFillTx/>
              <a:latin typeface="Times New Roman" pitchFamily="18" charset="0"/>
              <a:ea typeface="+mn-ea"/>
              <a:cs typeface="+mn-cs"/>
            </a:endParaRPr>
          </a:p>
        </p:txBody>
      </p:sp>
      <p:sp>
        <p:nvSpPr>
          <p:cNvPr id="142339" name="Rectangle 7"/>
          <p:cNvSpPr txBox="1">
            <a:spLocks noGrp="1" noChangeArrowheads="1"/>
          </p:cNvSpPr>
          <p:nvPr/>
        </p:nvSpPr>
        <p:spPr bwMode="auto">
          <a:xfrm>
            <a:off x="4150419" y="9153030"/>
            <a:ext cx="3175019" cy="4773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6036" tIns="48017" rIns="96036" bIns="48017"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D407D7BD-5537-40D7-98D2-B04F38BF6256}" type="slidenum">
              <a:rPr kumimoji="0" lang="en-US" sz="1300" b="0" i="0" u="none" strike="noStrike" kern="1200" cap="none" spc="0" normalizeH="0" baseline="0" noProof="0">
                <a:ln>
                  <a:noFill/>
                </a:ln>
                <a:solidFill>
                  <a:prstClr val="black"/>
                </a:solidFill>
                <a:effectLst/>
                <a:uLnTx/>
                <a:uFillTx/>
                <a:latin typeface="Times New Roman"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194</a:t>
            </a:fld>
            <a:endParaRPr kumimoji="0" lang="en-US" sz="1300" b="0" i="0" u="none" strike="noStrike" kern="1200" cap="none" spc="0" normalizeH="0" baseline="0" noProof="0">
              <a:ln>
                <a:noFill/>
              </a:ln>
              <a:solidFill>
                <a:prstClr val="black"/>
              </a:solidFill>
              <a:effectLst/>
              <a:uLnTx/>
              <a:uFillTx/>
              <a:latin typeface="Times New Roman" pitchFamily="18" charset="0"/>
              <a:ea typeface="+mn-ea"/>
              <a:cs typeface="+mn-cs"/>
            </a:endParaRPr>
          </a:p>
        </p:txBody>
      </p:sp>
      <p:sp>
        <p:nvSpPr>
          <p:cNvPr id="142340" name="Rectangle 6"/>
          <p:cNvSpPr>
            <a:spLocks noGrp="1" noChangeArrowheads="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71358" indent="-296675">
              <a:defRPr>
                <a:solidFill>
                  <a:schemeClr val="tx1"/>
                </a:solidFill>
                <a:latin typeface="Arial" pitchFamily="34" charset="0"/>
              </a:defRPr>
            </a:lvl2pPr>
            <a:lvl3pPr marL="1186704" indent="-237341">
              <a:defRPr>
                <a:solidFill>
                  <a:schemeClr val="tx1"/>
                </a:solidFill>
                <a:latin typeface="Arial" pitchFamily="34" charset="0"/>
              </a:defRPr>
            </a:lvl3pPr>
            <a:lvl4pPr marL="1661386" indent="-237341">
              <a:defRPr>
                <a:solidFill>
                  <a:schemeClr val="tx1"/>
                </a:solidFill>
                <a:latin typeface="Arial" pitchFamily="34" charset="0"/>
              </a:defRPr>
            </a:lvl4pPr>
            <a:lvl5pPr marL="2136067" indent="-237341">
              <a:defRPr>
                <a:solidFill>
                  <a:schemeClr val="tx1"/>
                </a:solidFill>
                <a:latin typeface="Arial" pitchFamily="34" charset="0"/>
              </a:defRPr>
            </a:lvl5pPr>
            <a:lvl6pPr marL="2610748" indent="-237341" eaLnBrk="0" fontAlgn="base" hangingPunct="0">
              <a:spcBef>
                <a:spcPct val="0"/>
              </a:spcBef>
              <a:spcAft>
                <a:spcPct val="0"/>
              </a:spcAft>
              <a:defRPr>
                <a:solidFill>
                  <a:schemeClr val="tx1"/>
                </a:solidFill>
                <a:latin typeface="Arial" pitchFamily="34" charset="0"/>
              </a:defRPr>
            </a:lvl6pPr>
            <a:lvl7pPr marL="3085429" indent="-237341" eaLnBrk="0" fontAlgn="base" hangingPunct="0">
              <a:spcBef>
                <a:spcPct val="0"/>
              </a:spcBef>
              <a:spcAft>
                <a:spcPct val="0"/>
              </a:spcAft>
              <a:defRPr>
                <a:solidFill>
                  <a:schemeClr val="tx1"/>
                </a:solidFill>
                <a:latin typeface="Arial" pitchFamily="34" charset="0"/>
              </a:defRPr>
            </a:lvl7pPr>
            <a:lvl8pPr marL="3560112" indent="-237341" eaLnBrk="0" fontAlgn="base" hangingPunct="0">
              <a:spcBef>
                <a:spcPct val="0"/>
              </a:spcBef>
              <a:spcAft>
                <a:spcPct val="0"/>
              </a:spcAft>
              <a:defRPr>
                <a:solidFill>
                  <a:schemeClr val="tx1"/>
                </a:solidFill>
                <a:latin typeface="Arial" pitchFamily="34" charset="0"/>
              </a:defRPr>
            </a:lvl8pPr>
            <a:lvl9pPr marL="4034793" indent="-237341" eaLnBrk="0" fontAlgn="base" hangingPunct="0">
              <a:spcBef>
                <a:spcPct val="0"/>
              </a:spcBef>
              <a:spcAft>
                <a:spcPct val="0"/>
              </a:spcAft>
              <a:defRPr>
                <a:solidFill>
                  <a:schemeClr val="tx1"/>
                </a:solidFill>
                <a:latin typeface="Arial"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a:ln>
                  <a:noFill/>
                </a:ln>
                <a:solidFill>
                  <a:prstClr val="black"/>
                </a:solidFill>
                <a:effectLst/>
                <a:uLnTx/>
                <a:uFillTx/>
                <a:latin typeface="Times New Roman" pitchFamily="18" charset="0"/>
                <a:ea typeface="+mn-ea"/>
                <a:cs typeface="+mn-cs"/>
              </a:rPr>
              <a:t>Diabetes Educational Services© (530) 893 - 8635 </a:t>
            </a:r>
          </a:p>
        </p:txBody>
      </p:sp>
      <p:sp>
        <p:nvSpPr>
          <p:cNvPr id="142341" name="Rectangle 7"/>
          <p:cNvSpPr txBox="1">
            <a:spLocks noGrp="1" noChangeArrowheads="1"/>
          </p:cNvSpPr>
          <p:nvPr/>
        </p:nvSpPr>
        <p:spPr bwMode="auto">
          <a:xfrm>
            <a:off x="4150419" y="9153030"/>
            <a:ext cx="3175019" cy="4773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6036" tIns="48017" rIns="96036" bIns="48017"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81D729DC-8610-4A59-94C4-C0C8AE6E55A6}" type="slidenum">
              <a:rPr kumimoji="0" lang="en-US" sz="1300" b="0" i="0" u="none" strike="noStrike" kern="1200" cap="none" spc="0" normalizeH="0" baseline="0" noProof="0">
                <a:ln>
                  <a:noFill/>
                </a:ln>
                <a:solidFill>
                  <a:prstClr val="black"/>
                </a:solidFill>
                <a:effectLst/>
                <a:uLnTx/>
                <a:uFillTx/>
                <a:latin typeface="Times New Roman"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194</a:t>
            </a:fld>
            <a:endParaRPr kumimoji="0" lang="en-US" sz="1300" b="0" i="0" u="none" strike="noStrike" kern="1200" cap="none" spc="0" normalizeH="0" baseline="0" noProof="0">
              <a:ln>
                <a:noFill/>
              </a:ln>
              <a:solidFill>
                <a:prstClr val="black"/>
              </a:solidFill>
              <a:effectLst/>
              <a:uLnTx/>
              <a:uFillTx/>
              <a:latin typeface="Times New Roman" pitchFamily="18" charset="0"/>
              <a:ea typeface="+mn-ea"/>
              <a:cs typeface="+mn-cs"/>
            </a:endParaRPr>
          </a:p>
        </p:txBody>
      </p:sp>
      <p:sp>
        <p:nvSpPr>
          <p:cNvPr id="142342" name="Rectangle 2"/>
          <p:cNvSpPr>
            <a:spLocks noGrp="1" noRot="1" noChangeAspect="1" noChangeArrowheads="1" noTextEdit="1"/>
          </p:cNvSpPr>
          <p:nvPr>
            <p:ph type="sldImg"/>
          </p:nvPr>
        </p:nvSpPr>
        <p:spPr>
          <a:xfrm>
            <a:off x="1276350" y="715963"/>
            <a:ext cx="4775200" cy="3581400"/>
          </a:xfrm>
          <a:ln/>
        </p:spPr>
      </p:sp>
      <p:sp>
        <p:nvSpPr>
          <p:cNvPr id="142343" name="Rectangle 3"/>
          <p:cNvSpPr>
            <a:spLocks noGrp="1" noChangeArrowheads="1"/>
          </p:cNvSpPr>
          <p:nvPr>
            <p:ph type="body" idx="1"/>
            <p:custDataLst>
              <p:tags r:id="rId1"/>
            </p:custDataLst>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t>Alpha-glucosidase inhibitors (AGIs) work by blocking the enzyme in the small intestine that breaks down complex carbohydrates, alpha-glucosidase.  By blocking this enzyme these drugs prevent starches from being absorbed into the bloodstream and in doing so lower blood glucose levels.  AGIs are the only drug class used to treat type 2 diabetes that does not specifically target the pathology of the disease.</a:t>
            </a:r>
          </a:p>
          <a:p>
            <a:endParaRPr lang="en-US"/>
          </a:p>
          <a:p>
            <a:r>
              <a:rPr lang="en-US"/>
              <a:t>Because AGIs work in the digestive tract, they are more effective at lowering postprandial glucose levels than fasting plasma glucose levels. On average, AGIs are less effective at lowering A1c levels than biguanides or sulfonylureas.</a:t>
            </a:r>
          </a:p>
          <a:p>
            <a:endParaRPr lang="en-US"/>
          </a:p>
          <a:p>
            <a:r>
              <a:rPr lang="en-US"/>
              <a:t>What makes this class of drug attractive to patients and physicians is it's disassociation with  weight gain and hypoglycemia.  However, it is known to cause abdominal discomfort and diarrhea.  AGIs are also rarely used as monotherapy because of their low efficacy.</a:t>
            </a:r>
          </a:p>
          <a:p>
            <a:endParaRPr lang="en-US"/>
          </a:p>
          <a:p>
            <a:endParaRPr lang="en-US"/>
          </a:p>
          <a:p>
            <a:endParaRPr lang="en-US"/>
          </a:p>
          <a:p>
            <a:endParaRPr lang="en-US"/>
          </a:p>
          <a:p>
            <a:endParaRPr lang="en-US"/>
          </a:p>
          <a:p>
            <a:endParaRPr lang="en-US"/>
          </a:p>
        </p:txBody>
      </p:sp>
    </p:spTree>
    <p:extLst>
      <p:ext uri="{BB962C8B-B14F-4D97-AF65-F5344CB8AC3E}">
        <p14:creationId xmlns:p14="http://schemas.microsoft.com/office/powerpoint/2010/main" val="1845394712"/>
      </p:ext>
    </p:extLst>
  </p:cSld>
  <p:clrMapOvr>
    <a:masterClrMapping/>
  </p:clrMapOvr>
</p:notes>
</file>

<file path=ppt/notesSlides/notesSlide1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B5E225C-EA32-49AA-BCE1-CBED354D9589}" type="slidenum">
              <a:rPr lang="en-US" smtClean="0"/>
              <a:t>195</a:t>
            </a:fld>
            <a:endParaRPr lang="en-US"/>
          </a:p>
        </p:txBody>
      </p:sp>
    </p:spTree>
    <p:extLst>
      <p:ext uri="{BB962C8B-B14F-4D97-AF65-F5344CB8AC3E}">
        <p14:creationId xmlns:p14="http://schemas.microsoft.com/office/powerpoint/2010/main" val="1971416267"/>
      </p:ext>
    </p:extLst>
  </p:cSld>
  <p:clrMapOvr>
    <a:masterClrMapping/>
  </p:clrMapOvr>
</p:notes>
</file>

<file path=ppt/notesSlides/notesSlide1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B5E225C-EA32-49AA-BCE1-CBED354D9589}" type="slidenum">
              <a:rPr lang="en-US" smtClean="0"/>
              <a:t>196</a:t>
            </a:fld>
            <a:endParaRPr lang="en-US"/>
          </a:p>
        </p:txBody>
      </p:sp>
    </p:spTree>
    <p:extLst>
      <p:ext uri="{BB962C8B-B14F-4D97-AF65-F5344CB8AC3E}">
        <p14:creationId xmlns:p14="http://schemas.microsoft.com/office/powerpoint/2010/main" val="1253469694"/>
      </p:ext>
    </p:extLst>
  </p:cSld>
  <p:clrMapOvr>
    <a:masterClrMapping/>
  </p:clrMapOvr>
</p:notes>
</file>

<file path=ppt/notesSlides/notesSlide1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B5E225C-EA32-49AA-BCE1-CBED354D9589}" type="slidenum">
              <a:rPr lang="en-US" smtClean="0"/>
              <a:t>197</a:t>
            </a:fld>
            <a:endParaRPr lang="en-US"/>
          </a:p>
        </p:txBody>
      </p:sp>
    </p:spTree>
    <p:extLst>
      <p:ext uri="{BB962C8B-B14F-4D97-AF65-F5344CB8AC3E}">
        <p14:creationId xmlns:p14="http://schemas.microsoft.com/office/powerpoint/2010/main" val="2523533979"/>
      </p:ext>
    </p:extLst>
  </p:cSld>
  <p:clrMapOvr>
    <a:masterClrMapping/>
  </p:clrMapOvr>
</p:notes>
</file>

<file path=ppt/notesSlides/notesSlide1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B5E225C-EA32-49AA-BCE1-CBED354D9589}" type="slidenum">
              <a:rPr lang="en-US" smtClean="0"/>
              <a:t>198</a:t>
            </a:fld>
            <a:endParaRPr lang="en-US"/>
          </a:p>
        </p:txBody>
      </p:sp>
    </p:spTree>
    <p:extLst>
      <p:ext uri="{BB962C8B-B14F-4D97-AF65-F5344CB8AC3E}">
        <p14:creationId xmlns:p14="http://schemas.microsoft.com/office/powerpoint/2010/main" val="3277123452"/>
      </p:ext>
    </p:extLst>
  </p:cSld>
  <p:clrMapOvr>
    <a:masterClrMapping/>
  </p:clrMapOvr>
</p:notes>
</file>

<file path=ppt/notesSlides/notesSlide1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B5E225C-EA32-49AA-BCE1-CBED354D9589}" type="slidenum">
              <a:rPr lang="en-US" smtClean="0"/>
              <a:t>199</a:t>
            </a:fld>
            <a:endParaRPr lang="en-US"/>
          </a:p>
        </p:txBody>
      </p:sp>
    </p:spTree>
    <p:extLst>
      <p:ext uri="{BB962C8B-B14F-4D97-AF65-F5344CB8AC3E}">
        <p14:creationId xmlns:p14="http://schemas.microsoft.com/office/powerpoint/2010/main" val="1858327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B5E225C-EA32-49AA-BCE1-CBED354D9589}" type="slidenum">
              <a:rPr lang="en-US" smtClean="0"/>
              <a:t>2</a:t>
            </a:fld>
            <a:endParaRPr lang="en-US"/>
          </a:p>
        </p:txBody>
      </p:sp>
    </p:spTree>
    <p:extLst>
      <p:ext uri="{BB962C8B-B14F-4D97-AF65-F5344CB8AC3E}">
        <p14:creationId xmlns:p14="http://schemas.microsoft.com/office/powerpoint/2010/main" val="255331537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B5E225C-EA32-49AA-BCE1-CBED354D9589}" type="slidenum">
              <a:rPr lang="en-US" smtClean="0"/>
              <a:t>20</a:t>
            </a:fld>
            <a:endParaRPr lang="en-US"/>
          </a:p>
        </p:txBody>
      </p:sp>
    </p:spTree>
    <p:extLst>
      <p:ext uri="{BB962C8B-B14F-4D97-AF65-F5344CB8AC3E}">
        <p14:creationId xmlns:p14="http://schemas.microsoft.com/office/powerpoint/2010/main" val="2431743845"/>
      </p:ext>
    </p:extLst>
  </p:cSld>
  <p:clrMapOvr>
    <a:masterClrMapping/>
  </p:clrMapOvr>
</p:notes>
</file>

<file path=ppt/notesSlides/notesSlide2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B5E225C-EA32-49AA-BCE1-CBED354D9589}" type="slidenum">
              <a:rPr lang="en-US" smtClean="0"/>
              <a:t>200</a:t>
            </a:fld>
            <a:endParaRPr lang="en-US"/>
          </a:p>
        </p:txBody>
      </p:sp>
    </p:spTree>
    <p:extLst>
      <p:ext uri="{BB962C8B-B14F-4D97-AF65-F5344CB8AC3E}">
        <p14:creationId xmlns:p14="http://schemas.microsoft.com/office/powerpoint/2010/main" val="4015424105"/>
      </p:ext>
    </p:extLst>
  </p:cSld>
  <p:clrMapOvr>
    <a:masterClrMapping/>
  </p:clrMapOvr>
</p:notes>
</file>

<file path=ppt/notesSlides/notesSlide2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B5E225C-EA32-49AA-BCE1-CBED354D9589}" type="slidenum">
              <a:rPr lang="en-US" smtClean="0"/>
              <a:t>201</a:t>
            </a:fld>
            <a:endParaRPr lang="en-US"/>
          </a:p>
        </p:txBody>
      </p:sp>
    </p:spTree>
    <p:extLst>
      <p:ext uri="{BB962C8B-B14F-4D97-AF65-F5344CB8AC3E}">
        <p14:creationId xmlns:p14="http://schemas.microsoft.com/office/powerpoint/2010/main" val="1014682638"/>
      </p:ext>
    </p:extLst>
  </p:cSld>
  <p:clrMapOvr>
    <a:masterClrMapping/>
  </p:clrMapOvr>
</p:notes>
</file>

<file path=ppt/notesSlides/notesSlide2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B5E225C-EA32-49AA-BCE1-CBED354D9589}" type="slidenum">
              <a:rPr lang="en-US" smtClean="0"/>
              <a:t>202</a:t>
            </a:fld>
            <a:endParaRPr lang="en-US"/>
          </a:p>
        </p:txBody>
      </p:sp>
    </p:spTree>
    <p:extLst>
      <p:ext uri="{BB962C8B-B14F-4D97-AF65-F5344CB8AC3E}">
        <p14:creationId xmlns:p14="http://schemas.microsoft.com/office/powerpoint/2010/main" val="1771947857"/>
      </p:ext>
    </p:extLst>
  </p:cSld>
  <p:clrMapOvr>
    <a:masterClrMapping/>
  </p:clrMapOvr>
</p:notes>
</file>

<file path=ppt/notesSlides/notesSlide2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B5E225C-EA32-49AA-BCE1-CBED354D9589}" type="slidenum">
              <a:rPr lang="en-US" smtClean="0"/>
              <a:t>203</a:t>
            </a:fld>
            <a:endParaRPr lang="en-US"/>
          </a:p>
        </p:txBody>
      </p:sp>
    </p:spTree>
    <p:extLst>
      <p:ext uri="{BB962C8B-B14F-4D97-AF65-F5344CB8AC3E}">
        <p14:creationId xmlns:p14="http://schemas.microsoft.com/office/powerpoint/2010/main" val="1332291519"/>
      </p:ext>
    </p:extLst>
  </p:cSld>
  <p:clrMapOvr>
    <a:masterClrMapping/>
  </p:clrMapOvr>
</p:notes>
</file>

<file path=ppt/notesSlides/notesSlide2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B5E225C-EA32-49AA-BCE1-CBED354D9589}" type="slidenum">
              <a:rPr lang="en-US" smtClean="0"/>
              <a:t>204</a:t>
            </a:fld>
            <a:endParaRPr lang="en-US"/>
          </a:p>
        </p:txBody>
      </p:sp>
    </p:spTree>
    <p:extLst>
      <p:ext uri="{BB962C8B-B14F-4D97-AF65-F5344CB8AC3E}">
        <p14:creationId xmlns:p14="http://schemas.microsoft.com/office/powerpoint/2010/main" val="3858135020"/>
      </p:ext>
    </p:extLst>
  </p:cSld>
  <p:clrMapOvr>
    <a:masterClrMapping/>
  </p:clrMapOvr>
</p:notes>
</file>

<file path=ppt/notesSlides/notesSlide2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B5E225C-EA32-49AA-BCE1-CBED354D9589}" type="slidenum">
              <a:rPr lang="en-US" smtClean="0"/>
              <a:t>205</a:t>
            </a:fld>
            <a:endParaRPr lang="en-US"/>
          </a:p>
        </p:txBody>
      </p:sp>
    </p:spTree>
    <p:extLst>
      <p:ext uri="{BB962C8B-B14F-4D97-AF65-F5344CB8AC3E}">
        <p14:creationId xmlns:p14="http://schemas.microsoft.com/office/powerpoint/2010/main" val="1589303700"/>
      </p:ext>
    </p:extLst>
  </p:cSld>
  <p:clrMapOvr>
    <a:masterClrMapping/>
  </p:clrMapOvr>
</p:notes>
</file>

<file path=ppt/notesSlides/notesSlide2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901C3A1-59FE-49F9-8149-3ACA62267F09}" type="slidenum">
              <a:rPr lang="en-US" smtClean="0"/>
              <a:t>206</a:t>
            </a:fld>
            <a:endParaRPr lang="en-US" dirty="0"/>
          </a:p>
        </p:txBody>
      </p:sp>
    </p:spTree>
    <p:extLst>
      <p:ext uri="{BB962C8B-B14F-4D97-AF65-F5344CB8AC3E}">
        <p14:creationId xmlns:p14="http://schemas.microsoft.com/office/powerpoint/2010/main" val="2432960709"/>
      </p:ext>
    </p:extLst>
  </p:cSld>
  <p:clrMapOvr>
    <a:masterClrMapping/>
  </p:clrMapOvr>
</p:notes>
</file>

<file path=ppt/notesSlides/notesSlide2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B5E225C-EA32-49AA-BCE1-CBED354D9589}" type="slidenum">
              <a:rPr lang="en-US" smtClean="0"/>
              <a:t>207</a:t>
            </a:fld>
            <a:endParaRPr lang="en-US"/>
          </a:p>
        </p:txBody>
      </p:sp>
    </p:spTree>
    <p:extLst>
      <p:ext uri="{BB962C8B-B14F-4D97-AF65-F5344CB8AC3E}">
        <p14:creationId xmlns:p14="http://schemas.microsoft.com/office/powerpoint/2010/main" val="3303324750"/>
      </p:ext>
    </p:extLst>
  </p:cSld>
  <p:clrMapOvr>
    <a:masterClrMapping/>
  </p:clrMapOvr>
</p:notes>
</file>

<file path=ppt/notesSlides/notesSlide2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B5E225C-EA32-49AA-BCE1-CBED354D9589}" type="slidenum">
              <a:rPr lang="en-US" smtClean="0"/>
              <a:t>208</a:t>
            </a:fld>
            <a:endParaRPr lang="en-US"/>
          </a:p>
        </p:txBody>
      </p:sp>
    </p:spTree>
    <p:extLst>
      <p:ext uri="{BB962C8B-B14F-4D97-AF65-F5344CB8AC3E}">
        <p14:creationId xmlns:p14="http://schemas.microsoft.com/office/powerpoint/2010/main" val="698699522"/>
      </p:ext>
    </p:extLst>
  </p:cSld>
  <p:clrMapOvr>
    <a:masterClrMapping/>
  </p:clrMapOvr>
</p:notes>
</file>

<file path=ppt/notesSlides/notesSlide2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B5E225C-EA32-49AA-BCE1-CBED354D9589}" type="slidenum">
              <a:rPr lang="en-US" smtClean="0"/>
              <a:t>209</a:t>
            </a:fld>
            <a:endParaRPr lang="en-US"/>
          </a:p>
        </p:txBody>
      </p:sp>
    </p:spTree>
    <p:extLst>
      <p:ext uri="{BB962C8B-B14F-4D97-AF65-F5344CB8AC3E}">
        <p14:creationId xmlns:p14="http://schemas.microsoft.com/office/powerpoint/2010/main" val="240693102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B5E225C-EA32-49AA-BCE1-CBED354D9589}" type="slidenum">
              <a:rPr lang="en-US" smtClean="0"/>
              <a:t>21</a:t>
            </a:fld>
            <a:endParaRPr lang="en-US"/>
          </a:p>
        </p:txBody>
      </p:sp>
    </p:spTree>
    <p:extLst>
      <p:ext uri="{BB962C8B-B14F-4D97-AF65-F5344CB8AC3E}">
        <p14:creationId xmlns:p14="http://schemas.microsoft.com/office/powerpoint/2010/main" val="1690082389"/>
      </p:ext>
    </p:extLst>
  </p:cSld>
  <p:clrMapOvr>
    <a:masterClrMapping/>
  </p:clrMapOvr>
</p:notes>
</file>

<file path=ppt/notesSlides/notesSlide2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B5E225C-EA32-49AA-BCE1-CBED354D9589}" type="slidenum">
              <a:rPr lang="en-US" smtClean="0"/>
              <a:t>210</a:t>
            </a:fld>
            <a:endParaRPr lang="en-US"/>
          </a:p>
        </p:txBody>
      </p:sp>
    </p:spTree>
    <p:extLst>
      <p:ext uri="{BB962C8B-B14F-4D97-AF65-F5344CB8AC3E}">
        <p14:creationId xmlns:p14="http://schemas.microsoft.com/office/powerpoint/2010/main" val="1603812987"/>
      </p:ext>
    </p:extLst>
  </p:cSld>
  <p:clrMapOvr>
    <a:masterClrMapping/>
  </p:clrMapOvr>
</p:notes>
</file>

<file path=ppt/notesSlides/notesSlide2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B5E225C-EA32-49AA-BCE1-CBED354D9589}" type="slidenum">
              <a:rPr lang="en-US" smtClean="0"/>
              <a:t>211</a:t>
            </a:fld>
            <a:endParaRPr lang="en-US"/>
          </a:p>
        </p:txBody>
      </p:sp>
    </p:spTree>
    <p:extLst>
      <p:ext uri="{BB962C8B-B14F-4D97-AF65-F5344CB8AC3E}">
        <p14:creationId xmlns:p14="http://schemas.microsoft.com/office/powerpoint/2010/main" val="1551243227"/>
      </p:ext>
    </p:extLst>
  </p:cSld>
  <p:clrMapOvr>
    <a:masterClrMapping/>
  </p:clrMapOvr>
</p:notes>
</file>

<file path=ppt/notesSlides/notesSlide2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B5E225C-EA32-49AA-BCE1-CBED354D9589}" type="slidenum">
              <a:rPr lang="en-US" smtClean="0"/>
              <a:t>212</a:t>
            </a:fld>
            <a:endParaRPr lang="en-US"/>
          </a:p>
        </p:txBody>
      </p:sp>
    </p:spTree>
    <p:extLst>
      <p:ext uri="{BB962C8B-B14F-4D97-AF65-F5344CB8AC3E}">
        <p14:creationId xmlns:p14="http://schemas.microsoft.com/office/powerpoint/2010/main" val="2113230335"/>
      </p:ext>
    </p:extLst>
  </p:cSld>
  <p:clrMapOvr>
    <a:masterClrMapping/>
  </p:clrMapOvr>
</p:notes>
</file>

<file path=ppt/notesSlides/notesSlide2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B5E225C-EA32-49AA-BCE1-CBED354D9589}" type="slidenum">
              <a:rPr lang="en-US" smtClean="0"/>
              <a:t>213</a:t>
            </a:fld>
            <a:endParaRPr lang="en-US"/>
          </a:p>
        </p:txBody>
      </p:sp>
    </p:spTree>
    <p:extLst>
      <p:ext uri="{BB962C8B-B14F-4D97-AF65-F5344CB8AC3E}">
        <p14:creationId xmlns:p14="http://schemas.microsoft.com/office/powerpoint/2010/main" val="2901174977"/>
      </p:ext>
    </p:extLst>
  </p:cSld>
  <p:clrMapOvr>
    <a:masterClrMapping/>
  </p:clrMapOvr>
</p:notes>
</file>

<file path=ppt/notesSlides/notesSlide2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Slide Image Placeholder 1">
            <a:extLst>
              <a:ext uri="{FF2B5EF4-FFF2-40B4-BE49-F238E27FC236}">
                <a16:creationId xmlns:a16="http://schemas.microsoft.com/office/drawing/2014/main" id="{BFBAB305-C781-4F8E-AB7D-DB5225480FD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1619" name="Notes Placeholder 2">
            <a:extLst>
              <a:ext uri="{FF2B5EF4-FFF2-40B4-BE49-F238E27FC236}">
                <a16:creationId xmlns:a16="http://schemas.microsoft.com/office/drawing/2014/main" id="{39594C52-21C4-48CE-AAA9-F5BE2D6117BF}"/>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111620" name="Slide Number Placeholder 3">
            <a:extLst>
              <a:ext uri="{FF2B5EF4-FFF2-40B4-BE49-F238E27FC236}">
                <a16:creationId xmlns:a16="http://schemas.microsoft.com/office/drawing/2014/main" id="{3F7FD58E-1AF6-4CEC-811E-7291690C28C4}"/>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84225" indent="-301625">
              <a:defRPr>
                <a:solidFill>
                  <a:schemeClr val="tx1"/>
                </a:solidFill>
                <a:latin typeface="Calibri" panose="020F0502020204030204" pitchFamily="34" charset="0"/>
                <a:cs typeface="Arial" panose="020B0604020202020204" pitchFamily="34" charset="0"/>
              </a:defRPr>
            </a:lvl2pPr>
            <a:lvl3pPr marL="1208088" indent="-241300">
              <a:defRPr>
                <a:solidFill>
                  <a:schemeClr val="tx1"/>
                </a:solidFill>
                <a:latin typeface="Calibri" panose="020F0502020204030204" pitchFamily="34" charset="0"/>
                <a:cs typeface="Arial" panose="020B0604020202020204" pitchFamily="34" charset="0"/>
              </a:defRPr>
            </a:lvl3pPr>
            <a:lvl4pPr marL="1690688" indent="-241300">
              <a:defRPr>
                <a:solidFill>
                  <a:schemeClr val="tx1"/>
                </a:solidFill>
                <a:latin typeface="Calibri" panose="020F0502020204030204" pitchFamily="34" charset="0"/>
                <a:cs typeface="Arial" panose="020B0604020202020204" pitchFamily="34" charset="0"/>
              </a:defRPr>
            </a:lvl4pPr>
            <a:lvl5pPr marL="2174875" indent="-241300">
              <a:defRPr>
                <a:solidFill>
                  <a:schemeClr val="tx1"/>
                </a:solidFill>
                <a:latin typeface="Calibri" panose="020F0502020204030204" pitchFamily="34" charset="0"/>
                <a:cs typeface="Arial" panose="020B0604020202020204" pitchFamily="34" charset="0"/>
              </a:defRPr>
            </a:lvl5pPr>
            <a:lvl6pPr marL="2632075" indent="-2413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3089275" indent="-2413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546475" indent="-2413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4003675" indent="-2413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FA9AC47-DAFB-4CB0-AAE2-607A2E0C65E3}" type="slidenum">
              <a:rPr kumimoji="0" lang="en-US" altLang="en-US" sz="13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214</a:t>
            </a:fld>
            <a:endParaRPr kumimoji="0" lang="en-US" altLang="en-US" sz="13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1345167910"/>
      </p:ext>
    </p:extLst>
  </p:cSld>
  <p:clrMapOvr>
    <a:masterClrMapping/>
  </p:clrMapOvr>
</p:notes>
</file>

<file path=ppt/notesSlides/notesSlide2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Slide Image Placeholder 1">
            <a:extLst>
              <a:ext uri="{FF2B5EF4-FFF2-40B4-BE49-F238E27FC236}">
                <a16:creationId xmlns:a16="http://schemas.microsoft.com/office/drawing/2014/main" id="{8505085A-975F-4194-B5AB-787F371AD81F}"/>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3667" name="Notes Placeholder 2">
            <a:extLst>
              <a:ext uri="{FF2B5EF4-FFF2-40B4-BE49-F238E27FC236}">
                <a16:creationId xmlns:a16="http://schemas.microsoft.com/office/drawing/2014/main" id="{7E4F555C-D745-481B-9716-D57CC08C2DC6}"/>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All of them</a:t>
            </a:r>
          </a:p>
        </p:txBody>
      </p:sp>
      <p:sp>
        <p:nvSpPr>
          <p:cNvPr id="113668" name="Slide Number Placeholder 3">
            <a:extLst>
              <a:ext uri="{FF2B5EF4-FFF2-40B4-BE49-F238E27FC236}">
                <a16:creationId xmlns:a16="http://schemas.microsoft.com/office/drawing/2014/main" id="{90D9064A-B58B-4D64-AD06-DA4E0F121EEE}"/>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84225" indent="-301625">
              <a:defRPr>
                <a:solidFill>
                  <a:schemeClr val="tx1"/>
                </a:solidFill>
                <a:latin typeface="Calibri" panose="020F0502020204030204" pitchFamily="34" charset="0"/>
                <a:cs typeface="Arial" panose="020B0604020202020204" pitchFamily="34" charset="0"/>
              </a:defRPr>
            </a:lvl2pPr>
            <a:lvl3pPr marL="1208088" indent="-241300">
              <a:defRPr>
                <a:solidFill>
                  <a:schemeClr val="tx1"/>
                </a:solidFill>
                <a:latin typeface="Calibri" panose="020F0502020204030204" pitchFamily="34" charset="0"/>
                <a:cs typeface="Arial" panose="020B0604020202020204" pitchFamily="34" charset="0"/>
              </a:defRPr>
            </a:lvl3pPr>
            <a:lvl4pPr marL="1690688" indent="-241300">
              <a:defRPr>
                <a:solidFill>
                  <a:schemeClr val="tx1"/>
                </a:solidFill>
                <a:latin typeface="Calibri" panose="020F0502020204030204" pitchFamily="34" charset="0"/>
                <a:cs typeface="Arial" panose="020B0604020202020204" pitchFamily="34" charset="0"/>
              </a:defRPr>
            </a:lvl4pPr>
            <a:lvl5pPr marL="2174875" indent="-241300">
              <a:defRPr>
                <a:solidFill>
                  <a:schemeClr val="tx1"/>
                </a:solidFill>
                <a:latin typeface="Calibri" panose="020F0502020204030204" pitchFamily="34" charset="0"/>
                <a:cs typeface="Arial" panose="020B0604020202020204" pitchFamily="34" charset="0"/>
              </a:defRPr>
            </a:lvl5pPr>
            <a:lvl6pPr marL="2632075" indent="-2413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3089275" indent="-2413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546475" indent="-2413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4003675" indent="-2413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790AA29-11B5-4678-99DD-D7F218D2726F}" type="slidenum">
              <a:rPr kumimoji="0" lang="en-US" altLang="en-US" sz="13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215</a:t>
            </a:fld>
            <a:endParaRPr kumimoji="0" lang="en-US" altLang="en-US" sz="13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1677840972"/>
      </p:ext>
    </p:extLst>
  </p:cSld>
  <p:clrMapOvr>
    <a:masterClrMapping/>
  </p:clrMapOvr>
</p:notes>
</file>

<file path=ppt/notesSlides/notesSlide2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901C3A1-59FE-49F9-8149-3ACA62267F09}" type="slidenum">
              <a:rPr lang="en-US" smtClean="0"/>
              <a:t>216</a:t>
            </a:fld>
            <a:endParaRPr lang="en-US" dirty="0"/>
          </a:p>
        </p:txBody>
      </p:sp>
    </p:spTree>
    <p:extLst>
      <p:ext uri="{BB962C8B-B14F-4D97-AF65-F5344CB8AC3E}">
        <p14:creationId xmlns:p14="http://schemas.microsoft.com/office/powerpoint/2010/main" val="1720743509"/>
      </p:ext>
    </p:extLst>
  </p:cSld>
  <p:clrMapOvr>
    <a:masterClrMapping/>
  </p:clrMapOvr>
</p:notes>
</file>

<file path=ppt/notesSlides/notesSlide2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Sotagliflozin</a:t>
            </a:r>
            <a:r>
              <a:rPr lang="en-US" dirty="0"/>
              <a:t> was </a:t>
            </a:r>
            <a:r>
              <a:rPr lang="en-US" dirty="0" err="1"/>
              <a:t>evalu</a:t>
            </a:r>
            <a:r>
              <a:rPr lang="en-US" dirty="0"/>
              <a:t> </a:t>
            </a:r>
            <a:r>
              <a:rPr lang="en-US" dirty="0" err="1"/>
              <a:t>ated</a:t>
            </a:r>
            <a:r>
              <a:rPr lang="en-US" dirty="0"/>
              <a:t> in the SCORED trial (281) and SOLOIST-WHF trial (297). A total of 10,584 people with type 2 diabetes, CKD, and additional cardiovascular risk were enrolled in SCORED and random </a:t>
            </a:r>
            <a:r>
              <a:rPr lang="en-US" dirty="0" err="1"/>
              <a:t>ized</a:t>
            </a:r>
            <a:r>
              <a:rPr lang="en-US" dirty="0"/>
              <a:t> to sotagliflozin200mgoncedaily (</a:t>
            </a:r>
            <a:r>
              <a:rPr lang="en-US" dirty="0" err="1"/>
              <a:t>uptitrated</a:t>
            </a:r>
            <a:r>
              <a:rPr lang="en-US" dirty="0"/>
              <a:t> to 400 mg once daily if </a:t>
            </a:r>
            <a:r>
              <a:rPr lang="en-US" dirty="0" err="1"/>
              <a:t>toler</a:t>
            </a:r>
            <a:r>
              <a:rPr lang="en-US" dirty="0"/>
              <a:t> </a:t>
            </a:r>
            <a:r>
              <a:rPr lang="en-US" dirty="0" err="1"/>
              <a:t>ated</a:t>
            </a:r>
            <a:r>
              <a:rPr lang="en-US" dirty="0"/>
              <a:t>) or placebo. SCORED ended early due to a lack of funding; thus, changes to the prespecified primary end points were made prior to unblinding to </a:t>
            </a:r>
            <a:r>
              <a:rPr lang="en-US" dirty="0" err="1"/>
              <a:t>accom</a:t>
            </a:r>
            <a:r>
              <a:rPr lang="en-US" dirty="0"/>
              <a:t> </a:t>
            </a:r>
            <a:r>
              <a:rPr lang="en-US" dirty="0" err="1"/>
              <a:t>modate</a:t>
            </a:r>
            <a:r>
              <a:rPr lang="en-US" dirty="0"/>
              <a:t> a lower-than-anticipated number of end point events. The primary end point of the trial was the total number of deaths from cardiovascular causes, </a:t>
            </a:r>
            <a:r>
              <a:rPr lang="en-US" dirty="0" err="1"/>
              <a:t>hospi</a:t>
            </a:r>
            <a:r>
              <a:rPr lang="en-US" dirty="0"/>
              <a:t> </a:t>
            </a:r>
            <a:r>
              <a:rPr lang="en-US" dirty="0" err="1"/>
              <a:t>talizations</a:t>
            </a:r>
            <a:r>
              <a:rPr lang="en-US" dirty="0"/>
              <a:t> for heart failure, and urgent visits for heart failure. After a median of 16 months of follow-up, the rate of </a:t>
            </a:r>
            <a:r>
              <a:rPr lang="en-US" dirty="0" err="1"/>
              <a:t>pri</a:t>
            </a:r>
            <a:r>
              <a:rPr lang="en-US" dirty="0"/>
              <a:t> </a:t>
            </a:r>
            <a:r>
              <a:rPr lang="en-US" dirty="0" err="1"/>
              <a:t>mary</a:t>
            </a:r>
            <a:r>
              <a:rPr lang="en-US" dirty="0"/>
              <a:t> end point events was reduced with </a:t>
            </a:r>
            <a:r>
              <a:rPr lang="en-US" dirty="0" err="1"/>
              <a:t>sotagliflozin</a:t>
            </a:r>
            <a:r>
              <a:rPr lang="en-US" dirty="0"/>
              <a:t> (5.6 events per 100 patient years in the </a:t>
            </a:r>
            <a:r>
              <a:rPr lang="en-US" dirty="0" err="1"/>
              <a:t>sotagliflozin</a:t>
            </a:r>
            <a:r>
              <a:rPr lang="en-US" dirty="0"/>
              <a:t> group and 7.5 events per 100 patient-years in the </a:t>
            </a:r>
            <a:r>
              <a:rPr lang="en-US" dirty="0" err="1"/>
              <a:t>pla</a:t>
            </a:r>
            <a:r>
              <a:rPr lang="en-US" dirty="0"/>
              <a:t> </a:t>
            </a:r>
            <a:r>
              <a:rPr lang="en-US" dirty="0" err="1"/>
              <a:t>cebo</a:t>
            </a:r>
            <a:r>
              <a:rPr lang="en-US" dirty="0"/>
              <a:t> group [HR 0.74; [95% CI 0.63–0.88]; P &lt; 0.001]). </a:t>
            </a:r>
            <a:r>
              <a:rPr lang="en-US" dirty="0" err="1"/>
              <a:t>Sotagliflozin</a:t>
            </a:r>
            <a:r>
              <a:rPr lang="en-US" dirty="0"/>
              <a:t> also reduced the risk of the secondary end point of to </a:t>
            </a:r>
            <a:r>
              <a:rPr lang="en-US" dirty="0" err="1"/>
              <a:t>tal</a:t>
            </a:r>
            <a:r>
              <a:rPr lang="en-US" dirty="0"/>
              <a:t> number of hospitalizations for heart failure and urgent visits for heart failure (3.5% in the </a:t>
            </a:r>
            <a:r>
              <a:rPr lang="en-US" dirty="0" err="1"/>
              <a:t>sotagliflozin</a:t>
            </a:r>
            <a:r>
              <a:rPr lang="en-US" dirty="0"/>
              <a:t> group and 5.1% in the placebo group [HR 0.67 [95% CI 0.55–0.82]; P &lt; 0.001]) but not the sec </a:t>
            </a:r>
            <a:r>
              <a:rPr lang="en-US" dirty="0" err="1"/>
              <a:t>ondary</a:t>
            </a:r>
            <a:r>
              <a:rPr lang="en-US" dirty="0"/>
              <a:t> end point of deaths from cardio vascular causes.</a:t>
            </a:r>
          </a:p>
        </p:txBody>
      </p:sp>
      <p:sp>
        <p:nvSpPr>
          <p:cNvPr id="4" name="Slide Number Placeholder 3"/>
          <p:cNvSpPr>
            <a:spLocks noGrp="1"/>
          </p:cNvSpPr>
          <p:nvPr>
            <p:ph type="sldNum" sz="quarter" idx="5"/>
          </p:nvPr>
        </p:nvSpPr>
        <p:spPr/>
        <p:txBody>
          <a:bodyPr/>
          <a:lstStyle/>
          <a:p>
            <a:fld id="{5B5E225C-EA32-49AA-BCE1-CBED354D9589}" type="slidenum">
              <a:rPr lang="en-US" smtClean="0"/>
              <a:t>217</a:t>
            </a:fld>
            <a:endParaRPr lang="en-US"/>
          </a:p>
        </p:txBody>
      </p:sp>
    </p:spTree>
    <p:extLst>
      <p:ext uri="{BB962C8B-B14F-4D97-AF65-F5344CB8AC3E}">
        <p14:creationId xmlns:p14="http://schemas.microsoft.com/office/powerpoint/2010/main" val="3884763140"/>
      </p:ext>
    </p:extLst>
  </p:cSld>
  <p:clrMapOvr>
    <a:masterClrMapping/>
  </p:clrMapOvr>
</p:notes>
</file>

<file path=ppt/notesSlides/notesSlide2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901C3A1-59FE-49F9-8149-3ACA62267F09}" type="slidenum">
              <a:rPr lang="en-US" smtClean="0"/>
              <a:t>218</a:t>
            </a:fld>
            <a:endParaRPr lang="en-US" dirty="0"/>
          </a:p>
        </p:txBody>
      </p:sp>
    </p:spTree>
    <p:extLst>
      <p:ext uri="{BB962C8B-B14F-4D97-AF65-F5344CB8AC3E}">
        <p14:creationId xmlns:p14="http://schemas.microsoft.com/office/powerpoint/2010/main" val="2034236235"/>
      </p:ext>
    </p:extLst>
  </p:cSld>
  <p:clrMapOvr>
    <a:masterClrMapping/>
  </p:clrMapOvr>
</p:notes>
</file>

<file path=ppt/notesSlides/notesSlide2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MACE: CV death, non-fatal myocardial infarction, or non-fatal stroke</a:t>
            </a:r>
            <a:r>
              <a:rPr lang="en-US" sz="1200" kern="1200" dirty="0">
                <a:solidFill>
                  <a:schemeClr val="tx1"/>
                </a:solidFill>
                <a:effectLst/>
                <a:latin typeface="+mn-lt"/>
                <a:ea typeface="+mn-ea"/>
                <a:cs typeface="+mn-cs"/>
              </a:rPr>
              <a:t>) </a:t>
            </a:r>
            <a:endParaRPr lang="en-US" dirty="0"/>
          </a:p>
        </p:txBody>
      </p:sp>
      <p:sp>
        <p:nvSpPr>
          <p:cNvPr id="4" name="Slide Number Placeholder 3"/>
          <p:cNvSpPr>
            <a:spLocks noGrp="1"/>
          </p:cNvSpPr>
          <p:nvPr>
            <p:ph type="sldNum" sz="quarter" idx="5"/>
          </p:nvPr>
        </p:nvSpPr>
        <p:spPr/>
        <p:txBody>
          <a:bodyPr/>
          <a:lstStyle/>
          <a:p>
            <a:fld id="{C901C3A1-59FE-49F9-8149-3ACA62267F09}" type="slidenum">
              <a:rPr lang="en-US" smtClean="0"/>
              <a:t>219</a:t>
            </a:fld>
            <a:endParaRPr lang="en-US" dirty="0"/>
          </a:p>
        </p:txBody>
      </p:sp>
    </p:spTree>
    <p:extLst>
      <p:ext uri="{BB962C8B-B14F-4D97-AF65-F5344CB8AC3E}">
        <p14:creationId xmlns:p14="http://schemas.microsoft.com/office/powerpoint/2010/main" val="422530104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B5E225C-EA32-49AA-BCE1-CBED354D9589}" type="slidenum">
              <a:rPr lang="en-US" smtClean="0"/>
              <a:t>22</a:t>
            </a:fld>
            <a:endParaRPr lang="en-US"/>
          </a:p>
        </p:txBody>
      </p:sp>
    </p:spTree>
    <p:extLst>
      <p:ext uri="{BB962C8B-B14F-4D97-AF65-F5344CB8AC3E}">
        <p14:creationId xmlns:p14="http://schemas.microsoft.com/office/powerpoint/2010/main" val="1753194253"/>
      </p:ext>
    </p:extLst>
  </p:cSld>
  <p:clrMapOvr>
    <a:masterClrMapping/>
  </p:clrMapOvr>
</p:notes>
</file>

<file path=ppt/notesSlides/notesSlide2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a:extLst>
              <a:ext uri="{FF2B5EF4-FFF2-40B4-BE49-F238E27FC236}">
                <a16:creationId xmlns:a16="http://schemas.microsoft.com/office/drawing/2014/main" id="{2EF93DB8-2EDD-4181-AED0-EA08494DE87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3" name="Notes Placeholder 2">
            <a:extLst>
              <a:ext uri="{FF2B5EF4-FFF2-40B4-BE49-F238E27FC236}">
                <a16:creationId xmlns:a16="http://schemas.microsoft.com/office/drawing/2014/main" id="{5CD91C92-159B-402E-85EA-B8178FE90D5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15364" name="Slide Number Placeholder 3">
            <a:extLst>
              <a:ext uri="{FF2B5EF4-FFF2-40B4-BE49-F238E27FC236}">
                <a16:creationId xmlns:a16="http://schemas.microsoft.com/office/drawing/2014/main" id="{FD5ADF1D-D497-483F-9348-95FCE15636B6}"/>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300">
                <a:solidFill>
                  <a:schemeClr val="tx1"/>
                </a:solidFill>
                <a:latin typeface="Calibri" panose="020F0502020204030204" pitchFamily="34" charset="0"/>
              </a:defRPr>
            </a:lvl1pPr>
            <a:lvl2pPr marL="785372" indent="-302066">
              <a:spcBef>
                <a:spcPct val="30000"/>
              </a:spcBef>
              <a:defRPr sz="1300">
                <a:solidFill>
                  <a:schemeClr val="tx1"/>
                </a:solidFill>
                <a:latin typeface="Calibri" panose="020F0502020204030204" pitchFamily="34" charset="0"/>
              </a:defRPr>
            </a:lvl2pPr>
            <a:lvl3pPr marL="1208265" indent="-241653">
              <a:spcBef>
                <a:spcPct val="30000"/>
              </a:spcBef>
              <a:defRPr sz="1300">
                <a:solidFill>
                  <a:schemeClr val="tx1"/>
                </a:solidFill>
                <a:latin typeface="Calibri" panose="020F0502020204030204" pitchFamily="34" charset="0"/>
              </a:defRPr>
            </a:lvl3pPr>
            <a:lvl4pPr marL="1691571" indent="-241653">
              <a:spcBef>
                <a:spcPct val="30000"/>
              </a:spcBef>
              <a:defRPr sz="1300">
                <a:solidFill>
                  <a:schemeClr val="tx1"/>
                </a:solidFill>
                <a:latin typeface="Calibri" panose="020F0502020204030204" pitchFamily="34" charset="0"/>
              </a:defRPr>
            </a:lvl4pPr>
            <a:lvl5pPr marL="2174878" indent="-241653">
              <a:spcBef>
                <a:spcPct val="30000"/>
              </a:spcBef>
              <a:defRPr sz="1300">
                <a:solidFill>
                  <a:schemeClr val="tx1"/>
                </a:solidFill>
                <a:latin typeface="Calibri" panose="020F0502020204030204" pitchFamily="34" charset="0"/>
              </a:defRPr>
            </a:lvl5pPr>
            <a:lvl6pPr marL="2658184" indent="-241653" eaLnBrk="0" fontAlgn="base" hangingPunct="0">
              <a:spcBef>
                <a:spcPct val="30000"/>
              </a:spcBef>
              <a:spcAft>
                <a:spcPct val="0"/>
              </a:spcAft>
              <a:defRPr sz="1300">
                <a:solidFill>
                  <a:schemeClr val="tx1"/>
                </a:solidFill>
                <a:latin typeface="Calibri" panose="020F0502020204030204" pitchFamily="34" charset="0"/>
              </a:defRPr>
            </a:lvl6pPr>
            <a:lvl7pPr marL="3141490" indent="-241653" eaLnBrk="0" fontAlgn="base" hangingPunct="0">
              <a:spcBef>
                <a:spcPct val="30000"/>
              </a:spcBef>
              <a:spcAft>
                <a:spcPct val="0"/>
              </a:spcAft>
              <a:defRPr sz="1300">
                <a:solidFill>
                  <a:schemeClr val="tx1"/>
                </a:solidFill>
                <a:latin typeface="Calibri" panose="020F0502020204030204" pitchFamily="34" charset="0"/>
              </a:defRPr>
            </a:lvl7pPr>
            <a:lvl8pPr marL="3624796" indent="-241653" eaLnBrk="0" fontAlgn="base" hangingPunct="0">
              <a:spcBef>
                <a:spcPct val="30000"/>
              </a:spcBef>
              <a:spcAft>
                <a:spcPct val="0"/>
              </a:spcAft>
              <a:defRPr sz="1300">
                <a:solidFill>
                  <a:schemeClr val="tx1"/>
                </a:solidFill>
                <a:latin typeface="Calibri" panose="020F0502020204030204" pitchFamily="34" charset="0"/>
              </a:defRPr>
            </a:lvl8pPr>
            <a:lvl9pPr marL="4108102" indent="-241653" eaLnBrk="0" fontAlgn="base" hangingPunct="0">
              <a:spcBef>
                <a:spcPct val="30000"/>
              </a:spcBef>
              <a:spcAft>
                <a:spcPct val="0"/>
              </a:spcAft>
              <a:defRPr sz="1300">
                <a:solidFill>
                  <a:schemeClr val="tx1"/>
                </a:solidFill>
                <a:latin typeface="Calibri" panose="020F0502020204030204" pitchFamily="34" charset="0"/>
              </a:defRPr>
            </a:lvl9pPr>
          </a:lstStyle>
          <a:p>
            <a:pPr>
              <a:spcBef>
                <a:spcPct val="0"/>
              </a:spcBef>
            </a:pPr>
            <a:fld id="{DF4DA985-3CD4-407D-8A83-3FF7C8481692}" type="slidenum">
              <a:rPr lang="en-US" altLang="en-US"/>
              <a:pPr>
                <a:spcBef>
                  <a:spcPct val="0"/>
                </a:spcBef>
              </a:pPr>
              <a:t>220</a:t>
            </a:fld>
            <a:endParaRPr lang="en-US" altLang="en-US"/>
          </a:p>
        </p:txBody>
      </p:sp>
    </p:spTree>
    <p:extLst>
      <p:ext uri="{BB962C8B-B14F-4D97-AF65-F5344CB8AC3E}">
        <p14:creationId xmlns:p14="http://schemas.microsoft.com/office/powerpoint/2010/main" val="1744428416"/>
      </p:ext>
    </p:extLst>
  </p:cSld>
  <p:clrMapOvr>
    <a:masterClrMapping/>
  </p:clrMapOvr>
</p:notes>
</file>

<file path=ppt/notesSlides/notesSlide2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Image Placeholder 1">
            <a:extLst>
              <a:ext uri="{FF2B5EF4-FFF2-40B4-BE49-F238E27FC236}">
                <a16:creationId xmlns:a16="http://schemas.microsoft.com/office/drawing/2014/main" id="{9F427F62-A897-4639-8582-BC538C418F9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411" name="Notes Placeholder 2">
            <a:extLst>
              <a:ext uri="{FF2B5EF4-FFF2-40B4-BE49-F238E27FC236}">
                <a16:creationId xmlns:a16="http://schemas.microsoft.com/office/drawing/2014/main" id="{E31F8D01-4C8E-494D-86DD-74CD3294AA0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17412" name="Slide Number Placeholder 3">
            <a:extLst>
              <a:ext uri="{FF2B5EF4-FFF2-40B4-BE49-F238E27FC236}">
                <a16:creationId xmlns:a16="http://schemas.microsoft.com/office/drawing/2014/main" id="{564CD469-CED8-4452-9FA5-ED86CF687576}"/>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300">
                <a:solidFill>
                  <a:schemeClr val="tx1"/>
                </a:solidFill>
                <a:latin typeface="Calibri" panose="020F0502020204030204" pitchFamily="34" charset="0"/>
              </a:defRPr>
            </a:lvl1pPr>
            <a:lvl2pPr marL="785372" indent="-302066">
              <a:spcBef>
                <a:spcPct val="30000"/>
              </a:spcBef>
              <a:defRPr sz="1300">
                <a:solidFill>
                  <a:schemeClr val="tx1"/>
                </a:solidFill>
                <a:latin typeface="Calibri" panose="020F0502020204030204" pitchFamily="34" charset="0"/>
              </a:defRPr>
            </a:lvl2pPr>
            <a:lvl3pPr marL="1208265" indent="-241653">
              <a:spcBef>
                <a:spcPct val="30000"/>
              </a:spcBef>
              <a:defRPr sz="1300">
                <a:solidFill>
                  <a:schemeClr val="tx1"/>
                </a:solidFill>
                <a:latin typeface="Calibri" panose="020F0502020204030204" pitchFamily="34" charset="0"/>
              </a:defRPr>
            </a:lvl3pPr>
            <a:lvl4pPr marL="1691571" indent="-241653">
              <a:spcBef>
                <a:spcPct val="30000"/>
              </a:spcBef>
              <a:defRPr sz="1300">
                <a:solidFill>
                  <a:schemeClr val="tx1"/>
                </a:solidFill>
                <a:latin typeface="Calibri" panose="020F0502020204030204" pitchFamily="34" charset="0"/>
              </a:defRPr>
            </a:lvl4pPr>
            <a:lvl5pPr marL="2174878" indent="-241653">
              <a:spcBef>
                <a:spcPct val="30000"/>
              </a:spcBef>
              <a:defRPr sz="1300">
                <a:solidFill>
                  <a:schemeClr val="tx1"/>
                </a:solidFill>
                <a:latin typeface="Calibri" panose="020F0502020204030204" pitchFamily="34" charset="0"/>
              </a:defRPr>
            </a:lvl5pPr>
            <a:lvl6pPr marL="2658184" indent="-241653" eaLnBrk="0" fontAlgn="base" hangingPunct="0">
              <a:spcBef>
                <a:spcPct val="30000"/>
              </a:spcBef>
              <a:spcAft>
                <a:spcPct val="0"/>
              </a:spcAft>
              <a:defRPr sz="1300">
                <a:solidFill>
                  <a:schemeClr val="tx1"/>
                </a:solidFill>
                <a:latin typeface="Calibri" panose="020F0502020204030204" pitchFamily="34" charset="0"/>
              </a:defRPr>
            </a:lvl6pPr>
            <a:lvl7pPr marL="3141490" indent="-241653" eaLnBrk="0" fontAlgn="base" hangingPunct="0">
              <a:spcBef>
                <a:spcPct val="30000"/>
              </a:spcBef>
              <a:spcAft>
                <a:spcPct val="0"/>
              </a:spcAft>
              <a:defRPr sz="1300">
                <a:solidFill>
                  <a:schemeClr val="tx1"/>
                </a:solidFill>
                <a:latin typeface="Calibri" panose="020F0502020204030204" pitchFamily="34" charset="0"/>
              </a:defRPr>
            </a:lvl7pPr>
            <a:lvl8pPr marL="3624796" indent="-241653" eaLnBrk="0" fontAlgn="base" hangingPunct="0">
              <a:spcBef>
                <a:spcPct val="30000"/>
              </a:spcBef>
              <a:spcAft>
                <a:spcPct val="0"/>
              </a:spcAft>
              <a:defRPr sz="1300">
                <a:solidFill>
                  <a:schemeClr val="tx1"/>
                </a:solidFill>
                <a:latin typeface="Calibri" panose="020F0502020204030204" pitchFamily="34" charset="0"/>
              </a:defRPr>
            </a:lvl8pPr>
            <a:lvl9pPr marL="4108102" indent="-241653" eaLnBrk="0" fontAlgn="base" hangingPunct="0">
              <a:spcBef>
                <a:spcPct val="30000"/>
              </a:spcBef>
              <a:spcAft>
                <a:spcPct val="0"/>
              </a:spcAft>
              <a:defRPr sz="1300">
                <a:solidFill>
                  <a:schemeClr val="tx1"/>
                </a:solidFill>
                <a:latin typeface="Calibri" panose="020F0502020204030204" pitchFamily="34" charset="0"/>
              </a:defRPr>
            </a:lvl9pPr>
          </a:lstStyle>
          <a:p>
            <a:pPr>
              <a:spcBef>
                <a:spcPct val="0"/>
              </a:spcBef>
            </a:pPr>
            <a:fld id="{D1320ED9-13A0-4B3E-8B64-FC41A1B5AF4A}" type="slidenum">
              <a:rPr lang="en-US" altLang="en-US"/>
              <a:pPr>
                <a:spcBef>
                  <a:spcPct val="0"/>
                </a:spcBef>
              </a:pPr>
              <a:t>221</a:t>
            </a:fld>
            <a:endParaRPr lang="en-US" altLang="en-US"/>
          </a:p>
        </p:txBody>
      </p:sp>
    </p:spTree>
    <p:extLst>
      <p:ext uri="{BB962C8B-B14F-4D97-AF65-F5344CB8AC3E}">
        <p14:creationId xmlns:p14="http://schemas.microsoft.com/office/powerpoint/2010/main" val="1443080991"/>
      </p:ext>
    </p:extLst>
  </p:cSld>
  <p:clrMapOvr>
    <a:masterClrMapping/>
  </p:clrMapOvr>
</p:notes>
</file>

<file path=ppt/notesSlides/notesSlide2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B5E225C-EA32-49AA-BCE1-CBED354D9589}" type="slidenum">
              <a:rPr lang="en-US" smtClean="0"/>
              <a:t>222</a:t>
            </a:fld>
            <a:endParaRPr lang="en-US"/>
          </a:p>
        </p:txBody>
      </p:sp>
    </p:spTree>
    <p:extLst>
      <p:ext uri="{BB962C8B-B14F-4D97-AF65-F5344CB8AC3E}">
        <p14:creationId xmlns:p14="http://schemas.microsoft.com/office/powerpoint/2010/main" val="1920202108"/>
      </p:ext>
    </p:extLst>
  </p:cSld>
  <p:clrMapOvr>
    <a:masterClrMapping/>
  </p:clrMapOvr>
</p:notes>
</file>

<file path=ppt/notesSlides/notesSlide2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a:extLst>
              <a:ext uri="{FF2B5EF4-FFF2-40B4-BE49-F238E27FC236}">
                <a16:creationId xmlns:a16="http://schemas.microsoft.com/office/drawing/2014/main" id="{AFD607A7-9BEF-41F0-A730-7FB0F171C51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5" name="Notes Placeholder 2">
            <a:extLst>
              <a:ext uri="{FF2B5EF4-FFF2-40B4-BE49-F238E27FC236}">
                <a16:creationId xmlns:a16="http://schemas.microsoft.com/office/drawing/2014/main" id="{8EFAB013-801B-4FD5-BBA0-BED0AD7229B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28676" name="Slide Number Placeholder 3">
            <a:extLst>
              <a:ext uri="{FF2B5EF4-FFF2-40B4-BE49-F238E27FC236}">
                <a16:creationId xmlns:a16="http://schemas.microsoft.com/office/drawing/2014/main" id="{7FD37E10-F40C-420A-9296-21AE4ABE6F36}"/>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300">
                <a:solidFill>
                  <a:schemeClr val="tx1"/>
                </a:solidFill>
                <a:latin typeface="Calibri" panose="020F0502020204030204" pitchFamily="34" charset="0"/>
              </a:defRPr>
            </a:lvl1pPr>
            <a:lvl2pPr marL="785372" indent="-302066">
              <a:spcBef>
                <a:spcPct val="30000"/>
              </a:spcBef>
              <a:defRPr sz="1300">
                <a:solidFill>
                  <a:schemeClr val="tx1"/>
                </a:solidFill>
                <a:latin typeface="Calibri" panose="020F0502020204030204" pitchFamily="34" charset="0"/>
              </a:defRPr>
            </a:lvl2pPr>
            <a:lvl3pPr marL="1208265" indent="-241653">
              <a:spcBef>
                <a:spcPct val="30000"/>
              </a:spcBef>
              <a:defRPr sz="1300">
                <a:solidFill>
                  <a:schemeClr val="tx1"/>
                </a:solidFill>
                <a:latin typeface="Calibri" panose="020F0502020204030204" pitchFamily="34" charset="0"/>
              </a:defRPr>
            </a:lvl3pPr>
            <a:lvl4pPr marL="1691571" indent="-241653">
              <a:spcBef>
                <a:spcPct val="30000"/>
              </a:spcBef>
              <a:defRPr sz="1300">
                <a:solidFill>
                  <a:schemeClr val="tx1"/>
                </a:solidFill>
                <a:latin typeface="Calibri" panose="020F0502020204030204" pitchFamily="34" charset="0"/>
              </a:defRPr>
            </a:lvl4pPr>
            <a:lvl5pPr marL="2174878" indent="-241653">
              <a:spcBef>
                <a:spcPct val="30000"/>
              </a:spcBef>
              <a:defRPr sz="1300">
                <a:solidFill>
                  <a:schemeClr val="tx1"/>
                </a:solidFill>
                <a:latin typeface="Calibri" panose="020F0502020204030204" pitchFamily="34" charset="0"/>
              </a:defRPr>
            </a:lvl5pPr>
            <a:lvl6pPr marL="2658184" indent="-241653" eaLnBrk="0" fontAlgn="base" hangingPunct="0">
              <a:spcBef>
                <a:spcPct val="30000"/>
              </a:spcBef>
              <a:spcAft>
                <a:spcPct val="0"/>
              </a:spcAft>
              <a:defRPr sz="1300">
                <a:solidFill>
                  <a:schemeClr val="tx1"/>
                </a:solidFill>
                <a:latin typeface="Calibri" panose="020F0502020204030204" pitchFamily="34" charset="0"/>
              </a:defRPr>
            </a:lvl6pPr>
            <a:lvl7pPr marL="3141490" indent="-241653" eaLnBrk="0" fontAlgn="base" hangingPunct="0">
              <a:spcBef>
                <a:spcPct val="30000"/>
              </a:spcBef>
              <a:spcAft>
                <a:spcPct val="0"/>
              </a:spcAft>
              <a:defRPr sz="1300">
                <a:solidFill>
                  <a:schemeClr val="tx1"/>
                </a:solidFill>
                <a:latin typeface="Calibri" panose="020F0502020204030204" pitchFamily="34" charset="0"/>
              </a:defRPr>
            </a:lvl7pPr>
            <a:lvl8pPr marL="3624796" indent="-241653" eaLnBrk="0" fontAlgn="base" hangingPunct="0">
              <a:spcBef>
                <a:spcPct val="30000"/>
              </a:spcBef>
              <a:spcAft>
                <a:spcPct val="0"/>
              </a:spcAft>
              <a:defRPr sz="1300">
                <a:solidFill>
                  <a:schemeClr val="tx1"/>
                </a:solidFill>
                <a:latin typeface="Calibri" panose="020F0502020204030204" pitchFamily="34" charset="0"/>
              </a:defRPr>
            </a:lvl8pPr>
            <a:lvl9pPr marL="4108102" indent="-241653" eaLnBrk="0" fontAlgn="base" hangingPunct="0">
              <a:spcBef>
                <a:spcPct val="30000"/>
              </a:spcBef>
              <a:spcAft>
                <a:spcPct val="0"/>
              </a:spcAft>
              <a:defRPr sz="1300">
                <a:solidFill>
                  <a:schemeClr val="tx1"/>
                </a:solidFill>
                <a:latin typeface="Calibri" panose="020F0502020204030204" pitchFamily="34" charset="0"/>
              </a:defRPr>
            </a:lvl9pPr>
          </a:lstStyle>
          <a:p>
            <a:pPr>
              <a:spcBef>
                <a:spcPct val="0"/>
              </a:spcBef>
            </a:pPr>
            <a:fld id="{73D344BD-7C56-4A82-B795-B669D92EEAA6}" type="slidenum">
              <a:rPr lang="en-US" altLang="en-US"/>
              <a:pPr>
                <a:spcBef>
                  <a:spcPct val="0"/>
                </a:spcBef>
              </a:pPr>
              <a:t>223</a:t>
            </a:fld>
            <a:endParaRPr lang="en-US" altLang="en-US"/>
          </a:p>
        </p:txBody>
      </p:sp>
    </p:spTree>
  </p:cSld>
  <p:clrMapOvr>
    <a:masterClrMapping/>
  </p:clrMapOvr>
</p:notes>
</file>

<file path=ppt/notesSlides/notesSlide2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B5E225C-EA32-49AA-BCE1-CBED354D9589}" type="slidenum">
              <a:rPr lang="en-US" smtClean="0"/>
              <a:t>224</a:t>
            </a:fld>
            <a:endParaRPr lang="en-US"/>
          </a:p>
        </p:txBody>
      </p:sp>
    </p:spTree>
    <p:extLst>
      <p:ext uri="{BB962C8B-B14F-4D97-AF65-F5344CB8AC3E}">
        <p14:creationId xmlns:p14="http://schemas.microsoft.com/office/powerpoint/2010/main" val="1862819260"/>
      </p:ext>
    </p:extLst>
  </p:cSld>
  <p:clrMapOvr>
    <a:masterClrMapping/>
  </p:clrMapOvr>
</p:notes>
</file>

<file path=ppt/notesSlides/notesSlide2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B5E225C-EA32-49AA-BCE1-CBED354D9589}" type="slidenum">
              <a:rPr lang="en-US" smtClean="0"/>
              <a:t>225</a:t>
            </a:fld>
            <a:endParaRPr lang="en-US"/>
          </a:p>
        </p:txBody>
      </p:sp>
    </p:spTree>
    <p:extLst>
      <p:ext uri="{BB962C8B-B14F-4D97-AF65-F5344CB8AC3E}">
        <p14:creationId xmlns:p14="http://schemas.microsoft.com/office/powerpoint/2010/main" val="1735183202"/>
      </p:ext>
    </p:extLst>
  </p:cSld>
  <p:clrMapOvr>
    <a:masterClrMapping/>
  </p:clrMapOvr>
</p:notes>
</file>

<file path=ppt/notesSlides/notesSlide2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B5E225C-EA32-49AA-BCE1-CBED354D9589}" type="slidenum">
              <a:rPr lang="en-US" smtClean="0"/>
              <a:t>226</a:t>
            </a:fld>
            <a:endParaRPr lang="en-US"/>
          </a:p>
        </p:txBody>
      </p:sp>
    </p:spTree>
    <p:extLst>
      <p:ext uri="{BB962C8B-B14F-4D97-AF65-F5344CB8AC3E}">
        <p14:creationId xmlns:p14="http://schemas.microsoft.com/office/powerpoint/2010/main" val="472625408"/>
      </p:ext>
    </p:extLst>
  </p:cSld>
  <p:clrMapOvr>
    <a:masterClrMapping/>
  </p:clrMapOvr>
</p:notes>
</file>

<file path=ppt/notesSlides/notesSlide2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B5E225C-EA32-49AA-BCE1-CBED354D9589}" type="slidenum">
              <a:rPr lang="en-US" smtClean="0"/>
              <a:t>227</a:t>
            </a:fld>
            <a:endParaRPr lang="en-US"/>
          </a:p>
        </p:txBody>
      </p:sp>
    </p:spTree>
    <p:extLst>
      <p:ext uri="{BB962C8B-B14F-4D97-AF65-F5344CB8AC3E}">
        <p14:creationId xmlns:p14="http://schemas.microsoft.com/office/powerpoint/2010/main" val="906203941"/>
      </p:ext>
    </p:extLst>
  </p:cSld>
  <p:clrMapOvr>
    <a:masterClrMapping/>
  </p:clrMapOvr>
</p:notes>
</file>

<file path=ppt/notesSlides/notesSlide2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B5E225C-EA32-49AA-BCE1-CBED354D9589}" type="slidenum">
              <a:rPr lang="en-US" smtClean="0"/>
              <a:t>228</a:t>
            </a:fld>
            <a:endParaRPr lang="en-US"/>
          </a:p>
        </p:txBody>
      </p:sp>
    </p:spTree>
    <p:extLst>
      <p:ext uri="{BB962C8B-B14F-4D97-AF65-F5344CB8AC3E}">
        <p14:creationId xmlns:p14="http://schemas.microsoft.com/office/powerpoint/2010/main" val="37856791"/>
      </p:ext>
    </p:extLst>
  </p:cSld>
  <p:clrMapOvr>
    <a:masterClrMapping/>
  </p:clrMapOvr>
</p:notes>
</file>

<file path=ppt/notesSlides/notesSlide2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B5E225C-EA32-49AA-BCE1-CBED354D9589}" type="slidenum">
              <a:rPr lang="en-US" smtClean="0"/>
              <a:t>229</a:t>
            </a:fld>
            <a:endParaRPr lang="en-US"/>
          </a:p>
        </p:txBody>
      </p:sp>
    </p:spTree>
    <p:extLst>
      <p:ext uri="{BB962C8B-B14F-4D97-AF65-F5344CB8AC3E}">
        <p14:creationId xmlns:p14="http://schemas.microsoft.com/office/powerpoint/2010/main" val="374981307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50" name="Slide Image Placeholder 1"/>
          <p:cNvSpPr>
            <a:spLocks noGrp="1" noRot="1" noChangeAspect="1" noTextEdit="1"/>
          </p:cNvSpPr>
          <p:nvPr>
            <p:ph type="sldImg"/>
          </p:nvPr>
        </p:nvSpPr>
        <p:spPr>
          <a:ln/>
        </p:spPr>
      </p:sp>
      <p:sp>
        <p:nvSpPr>
          <p:cNvPr id="232451"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32452"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57021" indent="-291161">
              <a:defRPr>
                <a:solidFill>
                  <a:schemeClr val="tx1"/>
                </a:solidFill>
                <a:latin typeface="Arial" pitchFamily="34" charset="0"/>
              </a:defRPr>
            </a:lvl2pPr>
            <a:lvl3pPr marL="1164647" indent="-232930">
              <a:defRPr>
                <a:solidFill>
                  <a:schemeClr val="tx1"/>
                </a:solidFill>
                <a:latin typeface="Arial" pitchFamily="34" charset="0"/>
              </a:defRPr>
            </a:lvl3pPr>
            <a:lvl4pPr marL="1630506" indent="-232930">
              <a:defRPr>
                <a:solidFill>
                  <a:schemeClr val="tx1"/>
                </a:solidFill>
                <a:latin typeface="Arial" pitchFamily="34" charset="0"/>
              </a:defRPr>
            </a:lvl4pPr>
            <a:lvl5pPr marL="2096365" indent="-232930">
              <a:defRPr>
                <a:solidFill>
                  <a:schemeClr val="tx1"/>
                </a:solidFill>
                <a:latin typeface="Arial" pitchFamily="34" charset="0"/>
              </a:defRPr>
            </a:lvl5pPr>
            <a:lvl6pPr marL="2562223" indent="-232930" eaLnBrk="0" fontAlgn="base" hangingPunct="0">
              <a:spcBef>
                <a:spcPct val="0"/>
              </a:spcBef>
              <a:spcAft>
                <a:spcPct val="0"/>
              </a:spcAft>
              <a:defRPr>
                <a:solidFill>
                  <a:schemeClr val="tx1"/>
                </a:solidFill>
                <a:latin typeface="Arial" pitchFamily="34" charset="0"/>
              </a:defRPr>
            </a:lvl6pPr>
            <a:lvl7pPr marL="3028082" indent="-232930" eaLnBrk="0" fontAlgn="base" hangingPunct="0">
              <a:spcBef>
                <a:spcPct val="0"/>
              </a:spcBef>
              <a:spcAft>
                <a:spcPct val="0"/>
              </a:spcAft>
              <a:defRPr>
                <a:solidFill>
                  <a:schemeClr val="tx1"/>
                </a:solidFill>
                <a:latin typeface="Arial" pitchFamily="34" charset="0"/>
              </a:defRPr>
            </a:lvl7pPr>
            <a:lvl8pPr marL="3493941" indent="-232930" eaLnBrk="0" fontAlgn="base" hangingPunct="0">
              <a:spcBef>
                <a:spcPct val="0"/>
              </a:spcBef>
              <a:spcAft>
                <a:spcPct val="0"/>
              </a:spcAft>
              <a:defRPr>
                <a:solidFill>
                  <a:schemeClr val="tx1"/>
                </a:solidFill>
                <a:latin typeface="Arial" pitchFamily="34" charset="0"/>
              </a:defRPr>
            </a:lvl8pPr>
            <a:lvl9pPr marL="3959799" indent="-232930" eaLnBrk="0" fontAlgn="base" hangingPunct="0">
              <a:spcBef>
                <a:spcPct val="0"/>
              </a:spcBef>
              <a:spcAft>
                <a:spcPct val="0"/>
              </a:spcAft>
              <a:defRPr>
                <a:solidFill>
                  <a:schemeClr val="tx1"/>
                </a:solidFill>
                <a:latin typeface="Arial" pitchFamily="34" charset="0"/>
              </a:defRPr>
            </a:lvl9pPr>
          </a:lstStyle>
          <a:p>
            <a:r>
              <a:rPr lang="en-US">
                <a:solidFill>
                  <a:prstClr val="black"/>
                </a:solidFill>
                <a:latin typeface="Times New Roman" pitchFamily="18" charset="0"/>
              </a:rPr>
              <a:t>Diabetes Educational Services© (530) 893 - 8635 </a:t>
            </a:r>
          </a:p>
        </p:txBody>
      </p:sp>
      <p:sp>
        <p:nvSpPr>
          <p:cNvPr id="232453"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57021" indent="-291161">
              <a:defRPr>
                <a:solidFill>
                  <a:schemeClr val="tx1"/>
                </a:solidFill>
                <a:latin typeface="Arial" pitchFamily="34" charset="0"/>
              </a:defRPr>
            </a:lvl2pPr>
            <a:lvl3pPr marL="1164647" indent="-232930">
              <a:defRPr>
                <a:solidFill>
                  <a:schemeClr val="tx1"/>
                </a:solidFill>
                <a:latin typeface="Arial" pitchFamily="34" charset="0"/>
              </a:defRPr>
            </a:lvl3pPr>
            <a:lvl4pPr marL="1630506" indent="-232930">
              <a:defRPr>
                <a:solidFill>
                  <a:schemeClr val="tx1"/>
                </a:solidFill>
                <a:latin typeface="Arial" pitchFamily="34" charset="0"/>
              </a:defRPr>
            </a:lvl4pPr>
            <a:lvl5pPr marL="2096365" indent="-232930">
              <a:defRPr>
                <a:solidFill>
                  <a:schemeClr val="tx1"/>
                </a:solidFill>
                <a:latin typeface="Arial" pitchFamily="34" charset="0"/>
              </a:defRPr>
            </a:lvl5pPr>
            <a:lvl6pPr marL="2562223" indent="-232930" eaLnBrk="0" fontAlgn="base" hangingPunct="0">
              <a:spcBef>
                <a:spcPct val="0"/>
              </a:spcBef>
              <a:spcAft>
                <a:spcPct val="0"/>
              </a:spcAft>
              <a:defRPr>
                <a:solidFill>
                  <a:schemeClr val="tx1"/>
                </a:solidFill>
                <a:latin typeface="Arial" pitchFamily="34" charset="0"/>
              </a:defRPr>
            </a:lvl6pPr>
            <a:lvl7pPr marL="3028082" indent="-232930" eaLnBrk="0" fontAlgn="base" hangingPunct="0">
              <a:spcBef>
                <a:spcPct val="0"/>
              </a:spcBef>
              <a:spcAft>
                <a:spcPct val="0"/>
              </a:spcAft>
              <a:defRPr>
                <a:solidFill>
                  <a:schemeClr val="tx1"/>
                </a:solidFill>
                <a:latin typeface="Arial" pitchFamily="34" charset="0"/>
              </a:defRPr>
            </a:lvl7pPr>
            <a:lvl8pPr marL="3493941" indent="-232930" eaLnBrk="0" fontAlgn="base" hangingPunct="0">
              <a:spcBef>
                <a:spcPct val="0"/>
              </a:spcBef>
              <a:spcAft>
                <a:spcPct val="0"/>
              </a:spcAft>
              <a:defRPr>
                <a:solidFill>
                  <a:schemeClr val="tx1"/>
                </a:solidFill>
                <a:latin typeface="Arial" pitchFamily="34" charset="0"/>
              </a:defRPr>
            </a:lvl8pPr>
            <a:lvl9pPr marL="3959799" indent="-232930" eaLnBrk="0" fontAlgn="base" hangingPunct="0">
              <a:spcBef>
                <a:spcPct val="0"/>
              </a:spcBef>
              <a:spcAft>
                <a:spcPct val="0"/>
              </a:spcAft>
              <a:defRPr>
                <a:solidFill>
                  <a:schemeClr val="tx1"/>
                </a:solidFill>
                <a:latin typeface="Arial" pitchFamily="34" charset="0"/>
              </a:defRPr>
            </a:lvl9pPr>
          </a:lstStyle>
          <a:p>
            <a:fld id="{A43AFA9B-AD71-4F65-B73E-E975CB03EF9C}" type="slidenum">
              <a:rPr lang="en-US" smtClean="0">
                <a:solidFill>
                  <a:prstClr val="black"/>
                </a:solidFill>
                <a:latin typeface="Times New Roman" pitchFamily="18" charset="0"/>
              </a:rPr>
              <a:pPr/>
              <a:t>23</a:t>
            </a:fld>
            <a:endParaRPr lang="en-US">
              <a:solidFill>
                <a:prstClr val="black"/>
              </a:solidFill>
              <a:latin typeface="Times New Roman" pitchFamily="18" charset="0"/>
            </a:endParaRPr>
          </a:p>
        </p:txBody>
      </p:sp>
    </p:spTree>
    <p:extLst>
      <p:ext uri="{BB962C8B-B14F-4D97-AF65-F5344CB8AC3E}">
        <p14:creationId xmlns:p14="http://schemas.microsoft.com/office/powerpoint/2010/main" val="250480573"/>
      </p:ext>
    </p:extLst>
  </p:cSld>
  <p:clrMapOvr>
    <a:masterClrMapping/>
  </p:clrMapOvr>
</p:notes>
</file>

<file path=ppt/notesSlides/notesSlide2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B5E225C-EA32-49AA-BCE1-CBED354D9589}" type="slidenum">
              <a:rPr lang="en-US" smtClean="0"/>
              <a:t>230</a:t>
            </a:fld>
            <a:endParaRPr lang="en-US"/>
          </a:p>
        </p:txBody>
      </p:sp>
    </p:spTree>
    <p:extLst>
      <p:ext uri="{BB962C8B-B14F-4D97-AF65-F5344CB8AC3E}">
        <p14:creationId xmlns:p14="http://schemas.microsoft.com/office/powerpoint/2010/main" val="960998957"/>
      </p:ext>
    </p:extLst>
  </p:cSld>
  <p:clrMapOvr>
    <a:masterClrMapping/>
  </p:clrMapOvr>
</p:notes>
</file>

<file path=ppt/notesSlides/notesSlide2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B5E225C-EA32-49AA-BCE1-CBED354D9589}" type="slidenum">
              <a:rPr lang="en-US" smtClean="0"/>
              <a:t>231</a:t>
            </a:fld>
            <a:endParaRPr lang="en-US"/>
          </a:p>
        </p:txBody>
      </p:sp>
    </p:spTree>
    <p:extLst>
      <p:ext uri="{BB962C8B-B14F-4D97-AF65-F5344CB8AC3E}">
        <p14:creationId xmlns:p14="http://schemas.microsoft.com/office/powerpoint/2010/main" val="4267850"/>
      </p:ext>
    </p:extLst>
  </p:cSld>
  <p:clrMapOvr>
    <a:masterClrMapping/>
  </p:clrMapOvr>
</p:notes>
</file>

<file path=ppt/notesSlides/notesSlide2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B5E225C-EA32-49AA-BCE1-CBED354D9589}" type="slidenum">
              <a:rPr lang="en-US" smtClean="0"/>
              <a:t>232</a:t>
            </a:fld>
            <a:endParaRPr lang="en-US"/>
          </a:p>
        </p:txBody>
      </p:sp>
    </p:spTree>
    <p:extLst>
      <p:ext uri="{BB962C8B-B14F-4D97-AF65-F5344CB8AC3E}">
        <p14:creationId xmlns:p14="http://schemas.microsoft.com/office/powerpoint/2010/main" val="3414297357"/>
      </p:ext>
    </p:extLst>
  </p:cSld>
  <p:clrMapOvr>
    <a:masterClrMapping/>
  </p:clrMapOvr>
</p:notes>
</file>

<file path=ppt/notesSlides/notesSlide2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Image Placeholder 1">
            <a:extLst>
              <a:ext uri="{FF2B5EF4-FFF2-40B4-BE49-F238E27FC236}">
                <a16:creationId xmlns:a16="http://schemas.microsoft.com/office/drawing/2014/main" id="{074030A3-ACA4-45DE-9B03-51D6432B873A}"/>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1" name="Notes Placeholder 2">
            <a:extLst>
              <a:ext uri="{FF2B5EF4-FFF2-40B4-BE49-F238E27FC236}">
                <a16:creationId xmlns:a16="http://schemas.microsoft.com/office/drawing/2014/main" id="{891320A3-5D10-4F8A-BFED-1D9D217A2AD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37892" name="Slide Number Placeholder 3">
            <a:extLst>
              <a:ext uri="{FF2B5EF4-FFF2-40B4-BE49-F238E27FC236}">
                <a16:creationId xmlns:a16="http://schemas.microsoft.com/office/drawing/2014/main" id="{DEFCF50C-428B-401D-9693-31D99BD82DD4}"/>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300">
                <a:solidFill>
                  <a:schemeClr val="tx1"/>
                </a:solidFill>
                <a:latin typeface="Calibri" panose="020F0502020204030204" pitchFamily="34" charset="0"/>
              </a:defRPr>
            </a:lvl1pPr>
            <a:lvl2pPr marL="785372" indent="-302066">
              <a:spcBef>
                <a:spcPct val="30000"/>
              </a:spcBef>
              <a:defRPr sz="1300">
                <a:solidFill>
                  <a:schemeClr val="tx1"/>
                </a:solidFill>
                <a:latin typeface="Calibri" panose="020F0502020204030204" pitchFamily="34" charset="0"/>
              </a:defRPr>
            </a:lvl2pPr>
            <a:lvl3pPr marL="1208265" indent="-241653">
              <a:spcBef>
                <a:spcPct val="30000"/>
              </a:spcBef>
              <a:defRPr sz="1300">
                <a:solidFill>
                  <a:schemeClr val="tx1"/>
                </a:solidFill>
                <a:latin typeface="Calibri" panose="020F0502020204030204" pitchFamily="34" charset="0"/>
              </a:defRPr>
            </a:lvl3pPr>
            <a:lvl4pPr marL="1691571" indent="-241653">
              <a:spcBef>
                <a:spcPct val="30000"/>
              </a:spcBef>
              <a:defRPr sz="1300">
                <a:solidFill>
                  <a:schemeClr val="tx1"/>
                </a:solidFill>
                <a:latin typeface="Calibri" panose="020F0502020204030204" pitchFamily="34" charset="0"/>
              </a:defRPr>
            </a:lvl4pPr>
            <a:lvl5pPr marL="2174878" indent="-241653">
              <a:spcBef>
                <a:spcPct val="30000"/>
              </a:spcBef>
              <a:defRPr sz="1300">
                <a:solidFill>
                  <a:schemeClr val="tx1"/>
                </a:solidFill>
                <a:latin typeface="Calibri" panose="020F0502020204030204" pitchFamily="34" charset="0"/>
              </a:defRPr>
            </a:lvl5pPr>
            <a:lvl6pPr marL="2658184" indent="-241653" eaLnBrk="0" fontAlgn="base" hangingPunct="0">
              <a:spcBef>
                <a:spcPct val="30000"/>
              </a:spcBef>
              <a:spcAft>
                <a:spcPct val="0"/>
              </a:spcAft>
              <a:defRPr sz="1300">
                <a:solidFill>
                  <a:schemeClr val="tx1"/>
                </a:solidFill>
                <a:latin typeface="Calibri" panose="020F0502020204030204" pitchFamily="34" charset="0"/>
              </a:defRPr>
            </a:lvl6pPr>
            <a:lvl7pPr marL="3141490" indent="-241653" eaLnBrk="0" fontAlgn="base" hangingPunct="0">
              <a:spcBef>
                <a:spcPct val="30000"/>
              </a:spcBef>
              <a:spcAft>
                <a:spcPct val="0"/>
              </a:spcAft>
              <a:defRPr sz="1300">
                <a:solidFill>
                  <a:schemeClr val="tx1"/>
                </a:solidFill>
                <a:latin typeface="Calibri" panose="020F0502020204030204" pitchFamily="34" charset="0"/>
              </a:defRPr>
            </a:lvl7pPr>
            <a:lvl8pPr marL="3624796" indent="-241653" eaLnBrk="0" fontAlgn="base" hangingPunct="0">
              <a:spcBef>
                <a:spcPct val="30000"/>
              </a:spcBef>
              <a:spcAft>
                <a:spcPct val="0"/>
              </a:spcAft>
              <a:defRPr sz="1300">
                <a:solidFill>
                  <a:schemeClr val="tx1"/>
                </a:solidFill>
                <a:latin typeface="Calibri" panose="020F0502020204030204" pitchFamily="34" charset="0"/>
              </a:defRPr>
            </a:lvl8pPr>
            <a:lvl9pPr marL="4108102" indent="-241653" eaLnBrk="0" fontAlgn="base" hangingPunct="0">
              <a:spcBef>
                <a:spcPct val="30000"/>
              </a:spcBef>
              <a:spcAft>
                <a:spcPct val="0"/>
              </a:spcAft>
              <a:defRPr sz="1300">
                <a:solidFill>
                  <a:schemeClr val="tx1"/>
                </a:solidFill>
                <a:latin typeface="Calibri" panose="020F0502020204030204" pitchFamily="34" charset="0"/>
              </a:defRPr>
            </a:lvl9pPr>
          </a:lstStyle>
          <a:p>
            <a:pPr>
              <a:spcBef>
                <a:spcPct val="0"/>
              </a:spcBef>
            </a:pPr>
            <a:fld id="{5A1EB1F5-AC8C-4929-A7E7-21755AEC660D}" type="slidenum">
              <a:rPr lang="en-US" altLang="en-US"/>
              <a:pPr>
                <a:spcBef>
                  <a:spcPct val="0"/>
                </a:spcBef>
              </a:pPr>
              <a:t>233</a:t>
            </a:fld>
            <a:endParaRPr lang="en-US" altLang="en-US"/>
          </a:p>
        </p:txBody>
      </p:sp>
    </p:spTree>
  </p:cSld>
  <p:clrMapOvr>
    <a:masterClrMapping/>
  </p:clrMapOvr>
</p:notes>
</file>

<file path=ppt/notesSlides/notesSlide2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a:extLst>
              <a:ext uri="{FF2B5EF4-FFF2-40B4-BE49-F238E27FC236}">
                <a16:creationId xmlns:a16="http://schemas.microsoft.com/office/drawing/2014/main" id="{84F9DFA8-8FAA-46C8-BD1E-F6C218E69A2A}"/>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939" name="Notes Placeholder 2">
            <a:extLst>
              <a:ext uri="{FF2B5EF4-FFF2-40B4-BE49-F238E27FC236}">
                <a16:creationId xmlns:a16="http://schemas.microsoft.com/office/drawing/2014/main" id="{99B7DA67-A547-47F1-B350-08D2FC1601D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39940" name="Slide Number Placeholder 3">
            <a:extLst>
              <a:ext uri="{FF2B5EF4-FFF2-40B4-BE49-F238E27FC236}">
                <a16:creationId xmlns:a16="http://schemas.microsoft.com/office/drawing/2014/main" id="{04CE4339-75F7-4222-98D1-A610AC2E3DD0}"/>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300">
                <a:solidFill>
                  <a:schemeClr val="tx1"/>
                </a:solidFill>
                <a:latin typeface="Calibri" panose="020F0502020204030204" pitchFamily="34" charset="0"/>
              </a:defRPr>
            </a:lvl1pPr>
            <a:lvl2pPr marL="785372" indent="-302066">
              <a:spcBef>
                <a:spcPct val="30000"/>
              </a:spcBef>
              <a:defRPr sz="1300">
                <a:solidFill>
                  <a:schemeClr val="tx1"/>
                </a:solidFill>
                <a:latin typeface="Calibri" panose="020F0502020204030204" pitchFamily="34" charset="0"/>
              </a:defRPr>
            </a:lvl2pPr>
            <a:lvl3pPr marL="1208265" indent="-241653">
              <a:spcBef>
                <a:spcPct val="30000"/>
              </a:spcBef>
              <a:defRPr sz="1300">
                <a:solidFill>
                  <a:schemeClr val="tx1"/>
                </a:solidFill>
                <a:latin typeface="Calibri" panose="020F0502020204030204" pitchFamily="34" charset="0"/>
              </a:defRPr>
            </a:lvl3pPr>
            <a:lvl4pPr marL="1691571" indent="-241653">
              <a:spcBef>
                <a:spcPct val="30000"/>
              </a:spcBef>
              <a:defRPr sz="1300">
                <a:solidFill>
                  <a:schemeClr val="tx1"/>
                </a:solidFill>
                <a:latin typeface="Calibri" panose="020F0502020204030204" pitchFamily="34" charset="0"/>
              </a:defRPr>
            </a:lvl4pPr>
            <a:lvl5pPr marL="2174878" indent="-241653">
              <a:spcBef>
                <a:spcPct val="30000"/>
              </a:spcBef>
              <a:defRPr sz="1300">
                <a:solidFill>
                  <a:schemeClr val="tx1"/>
                </a:solidFill>
                <a:latin typeface="Calibri" panose="020F0502020204030204" pitchFamily="34" charset="0"/>
              </a:defRPr>
            </a:lvl5pPr>
            <a:lvl6pPr marL="2658184" indent="-241653" eaLnBrk="0" fontAlgn="base" hangingPunct="0">
              <a:spcBef>
                <a:spcPct val="30000"/>
              </a:spcBef>
              <a:spcAft>
                <a:spcPct val="0"/>
              </a:spcAft>
              <a:defRPr sz="1300">
                <a:solidFill>
                  <a:schemeClr val="tx1"/>
                </a:solidFill>
                <a:latin typeface="Calibri" panose="020F0502020204030204" pitchFamily="34" charset="0"/>
              </a:defRPr>
            </a:lvl6pPr>
            <a:lvl7pPr marL="3141490" indent="-241653" eaLnBrk="0" fontAlgn="base" hangingPunct="0">
              <a:spcBef>
                <a:spcPct val="30000"/>
              </a:spcBef>
              <a:spcAft>
                <a:spcPct val="0"/>
              </a:spcAft>
              <a:defRPr sz="1300">
                <a:solidFill>
                  <a:schemeClr val="tx1"/>
                </a:solidFill>
                <a:latin typeface="Calibri" panose="020F0502020204030204" pitchFamily="34" charset="0"/>
              </a:defRPr>
            </a:lvl7pPr>
            <a:lvl8pPr marL="3624796" indent="-241653" eaLnBrk="0" fontAlgn="base" hangingPunct="0">
              <a:spcBef>
                <a:spcPct val="30000"/>
              </a:spcBef>
              <a:spcAft>
                <a:spcPct val="0"/>
              </a:spcAft>
              <a:defRPr sz="1300">
                <a:solidFill>
                  <a:schemeClr val="tx1"/>
                </a:solidFill>
                <a:latin typeface="Calibri" panose="020F0502020204030204" pitchFamily="34" charset="0"/>
              </a:defRPr>
            </a:lvl8pPr>
            <a:lvl9pPr marL="4108102" indent="-241653" eaLnBrk="0" fontAlgn="base" hangingPunct="0">
              <a:spcBef>
                <a:spcPct val="30000"/>
              </a:spcBef>
              <a:spcAft>
                <a:spcPct val="0"/>
              </a:spcAft>
              <a:defRPr sz="1300">
                <a:solidFill>
                  <a:schemeClr val="tx1"/>
                </a:solidFill>
                <a:latin typeface="Calibri" panose="020F0502020204030204" pitchFamily="34" charset="0"/>
              </a:defRPr>
            </a:lvl9pPr>
          </a:lstStyle>
          <a:p>
            <a:pPr>
              <a:spcBef>
                <a:spcPct val="0"/>
              </a:spcBef>
            </a:pPr>
            <a:fld id="{C5FDA65E-8A1B-4A4B-8038-30A70FE65423}" type="slidenum">
              <a:rPr lang="en-US" altLang="en-US"/>
              <a:pPr>
                <a:spcBef>
                  <a:spcPct val="0"/>
                </a:spcBef>
              </a:pPr>
              <a:t>234</a:t>
            </a:fld>
            <a:endParaRPr lang="en-US" altLang="en-US"/>
          </a:p>
        </p:txBody>
      </p:sp>
    </p:spTree>
  </p:cSld>
  <p:clrMapOvr>
    <a:masterClrMapping/>
  </p:clrMapOvr>
</p:notes>
</file>

<file path=ppt/notesSlides/notesSlide2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B5E225C-EA32-49AA-BCE1-CBED354D9589}" type="slidenum">
              <a:rPr lang="en-US" smtClean="0"/>
              <a:t>235</a:t>
            </a:fld>
            <a:endParaRPr lang="en-US"/>
          </a:p>
        </p:txBody>
      </p:sp>
    </p:spTree>
    <p:extLst>
      <p:ext uri="{BB962C8B-B14F-4D97-AF65-F5344CB8AC3E}">
        <p14:creationId xmlns:p14="http://schemas.microsoft.com/office/powerpoint/2010/main" val="3592328084"/>
      </p:ext>
    </p:extLst>
  </p:cSld>
  <p:clrMapOvr>
    <a:masterClrMapping/>
  </p:clrMapOvr>
</p:notes>
</file>

<file path=ppt/notesSlides/notesSlide2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a:extLst>
              <a:ext uri="{FF2B5EF4-FFF2-40B4-BE49-F238E27FC236}">
                <a16:creationId xmlns:a16="http://schemas.microsoft.com/office/drawing/2014/main" id="{EDA4CD0C-4128-44AC-90AF-64376E9ACAB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3011" name="Notes Placeholder 2">
            <a:extLst>
              <a:ext uri="{FF2B5EF4-FFF2-40B4-BE49-F238E27FC236}">
                <a16:creationId xmlns:a16="http://schemas.microsoft.com/office/drawing/2014/main" id="{25CACB8F-BF6E-4D53-BE36-42C8B497E37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Answer B</a:t>
            </a:r>
          </a:p>
        </p:txBody>
      </p:sp>
      <p:sp>
        <p:nvSpPr>
          <p:cNvPr id="43012" name="Slide Number Placeholder 3">
            <a:extLst>
              <a:ext uri="{FF2B5EF4-FFF2-40B4-BE49-F238E27FC236}">
                <a16:creationId xmlns:a16="http://schemas.microsoft.com/office/drawing/2014/main" id="{58400BF3-642B-40D5-9FC5-8056F4A464F4}"/>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300">
                <a:solidFill>
                  <a:schemeClr val="tx1"/>
                </a:solidFill>
                <a:latin typeface="Calibri" panose="020F0502020204030204" pitchFamily="34" charset="0"/>
              </a:defRPr>
            </a:lvl1pPr>
            <a:lvl2pPr marL="785372" indent="-302066">
              <a:spcBef>
                <a:spcPct val="30000"/>
              </a:spcBef>
              <a:defRPr sz="1300">
                <a:solidFill>
                  <a:schemeClr val="tx1"/>
                </a:solidFill>
                <a:latin typeface="Calibri" panose="020F0502020204030204" pitchFamily="34" charset="0"/>
              </a:defRPr>
            </a:lvl2pPr>
            <a:lvl3pPr marL="1208265" indent="-241653">
              <a:spcBef>
                <a:spcPct val="30000"/>
              </a:spcBef>
              <a:defRPr sz="1300">
                <a:solidFill>
                  <a:schemeClr val="tx1"/>
                </a:solidFill>
                <a:latin typeface="Calibri" panose="020F0502020204030204" pitchFamily="34" charset="0"/>
              </a:defRPr>
            </a:lvl3pPr>
            <a:lvl4pPr marL="1691571" indent="-241653">
              <a:spcBef>
                <a:spcPct val="30000"/>
              </a:spcBef>
              <a:defRPr sz="1300">
                <a:solidFill>
                  <a:schemeClr val="tx1"/>
                </a:solidFill>
                <a:latin typeface="Calibri" panose="020F0502020204030204" pitchFamily="34" charset="0"/>
              </a:defRPr>
            </a:lvl4pPr>
            <a:lvl5pPr marL="2174878" indent="-241653">
              <a:spcBef>
                <a:spcPct val="30000"/>
              </a:spcBef>
              <a:defRPr sz="1300">
                <a:solidFill>
                  <a:schemeClr val="tx1"/>
                </a:solidFill>
                <a:latin typeface="Calibri" panose="020F0502020204030204" pitchFamily="34" charset="0"/>
              </a:defRPr>
            </a:lvl5pPr>
            <a:lvl6pPr marL="2658184" indent="-241653" eaLnBrk="0" fontAlgn="base" hangingPunct="0">
              <a:spcBef>
                <a:spcPct val="30000"/>
              </a:spcBef>
              <a:spcAft>
                <a:spcPct val="0"/>
              </a:spcAft>
              <a:defRPr sz="1300">
                <a:solidFill>
                  <a:schemeClr val="tx1"/>
                </a:solidFill>
                <a:latin typeface="Calibri" panose="020F0502020204030204" pitchFamily="34" charset="0"/>
              </a:defRPr>
            </a:lvl6pPr>
            <a:lvl7pPr marL="3141490" indent="-241653" eaLnBrk="0" fontAlgn="base" hangingPunct="0">
              <a:spcBef>
                <a:spcPct val="30000"/>
              </a:spcBef>
              <a:spcAft>
                <a:spcPct val="0"/>
              </a:spcAft>
              <a:defRPr sz="1300">
                <a:solidFill>
                  <a:schemeClr val="tx1"/>
                </a:solidFill>
                <a:latin typeface="Calibri" panose="020F0502020204030204" pitchFamily="34" charset="0"/>
              </a:defRPr>
            </a:lvl7pPr>
            <a:lvl8pPr marL="3624796" indent="-241653" eaLnBrk="0" fontAlgn="base" hangingPunct="0">
              <a:spcBef>
                <a:spcPct val="30000"/>
              </a:spcBef>
              <a:spcAft>
                <a:spcPct val="0"/>
              </a:spcAft>
              <a:defRPr sz="1300">
                <a:solidFill>
                  <a:schemeClr val="tx1"/>
                </a:solidFill>
                <a:latin typeface="Calibri" panose="020F0502020204030204" pitchFamily="34" charset="0"/>
              </a:defRPr>
            </a:lvl8pPr>
            <a:lvl9pPr marL="4108102" indent="-241653" eaLnBrk="0" fontAlgn="base" hangingPunct="0">
              <a:spcBef>
                <a:spcPct val="30000"/>
              </a:spcBef>
              <a:spcAft>
                <a:spcPct val="0"/>
              </a:spcAft>
              <a:defRPr sz="1300">
                <a:solidFill>
                  <a:schemeClr val="tx1"/>
                </a:solidFill>
                <a:latin typeface="Calibri" panose="020F0502020204030204" pitchFamily="34" charset="0"/>
              </a:defRPr>
            </a:lvl9pPr>
          </a:lstStyle>
          <a:p>
            <a:pPr>
              <a:spcBef>
                <a:spcPct val="0"/>
              </a:spcBef>
            </a:pPr>
            <a:fld id="{F16719A6-07C7-4F5E-AEC7-33B73920AEE4}" type="slidenum">
              <a:rPr lang="en-US" altLang="en-US"/>
              <a:pPr>
                <a:spcBef>
                  <a:spcPct val="0"/>
                </a:spcBef>
              </a:pPr>
              <a:t>236</a:t>
            </a:fld>
            <a:endParaRPr lang="en-US" altLang="en-US"/>
          </a:p>
        </p:txBody>
      </p:sp>
    </p:spTree>
  </p:cSld>
  <p:clrMapOvr>
    <a:masterClrMapping/>
  </p:clrMapOvr>
</p:notes>
</file>

<file path=ppt/notesSlides/notesSlide2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B5E225C-EA32-49AA-BCE1-CBED354D9589}" type="slidenum">
              <a:rPr lang="en-US" smtClean="0"/>
              <a:t>237</a:t>
            </a:fld>
            <a:endParaRPr lang="en-US"/>
          </a:p>
        </p:txBody>
      </p:sp>
    </p:spTree>
    <p:extLst>
      <p:ext uri="{BB962C8B-B14F-4D97-AF65-F5344CB8AC3E}">
        <p14:creationId xmlns:p14="http://schemas.microsoft.com/office/powerpoint/2010/main" val="1113277370"/>
      </p:ext>
    </p:extLst>
  </p:cSld>
  <p:clrMapOvr>
    <a:masterClrMapping/>
  </p:clrMapOvr>
</p:notes>
</file>

<file path=ppt/notesSlides/notesSlide2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a:extLst>
              <a:ext uri="{FF2B5EF4-FFF2-40B4-BE49-F238E27FC236}">
                <a16:creationId xmlns:a16="http://schemas.microsoft.com/office/drawing/2014/main" id="{DE59F117-5329-4729-B92A-EBB5CDCA343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9155" name="Notes Placeholder 2">
            <a:extLst>
              <a:ext uri="{FF2B5EF4-FFF2-40B4-BE49-F238E27FC236}">
                <a16:creationId xmlns:a16="http://schemas.microsoft.com/office/drawing/2014/main" id="{CBA92DE8-5309-467F-8C36-F189C5AFCA7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49156" name="Slide Number Placeholder 3">
            <a:extLst>
              <a:ext uri="{FF2B5EF4-FFF2-40B4-BE49-F238E27FC236}">
                <a16:creationId xmlns:a16="http://schemas.microsoft.com/office/drawing/2014/main" id="{41AA102D-6C65-4B12-912C-649E96372308}"/>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300">
                <a:solidFill>
                  <a:schemeClr val="tx1"/>
                </a:solidFill>
                <a:latin typeface="Calibri" panose="020F0502020204030204" pitchFamily="34" charset="0"/>
              </a:defRPr>
            </a:lvl1pPr>
            <a:lvl2pPr marL="785372" indent="-302066">
              <a:spcBef>
                <a:spcPct val="30000"/>
              </a:spcBef>
              <a:defRPr sz="1300">
                <a:solidFill>
                  <a:schemeClr val="tx1"/>
                </a:solidFill>
                <a:latin typeface="Calibri" panose="020F0502020204030204" pitchFamily="34" charset="0"/>
              </a:defRPr>
            </a:lvl2pPr>
            <a:lvl3pPr marL="1208265" indent="-241653">
              <a:spcBef>
                <a:spcPct val="30000"/>
              </a:spcBef>
              <a:defRPr sz="1300">
                <a:solidFill>
                  <a:schemeClr val="tx1"/>
                </a:solidFill>
                <a:latin typeface="Calibri" panose="020F0502020204030204" pitchFamily="34" charset="0"/>
              </a:defRPr>
            </a:lvl3pPr>
            <a:lvl4pPr marL="1691571" indent="-241653">
              <a:spcBef>
                <a:spcPct val="30000"/>
              </a:spcBef>
              <a:defRPr sz="1300">
                <a:solidFill>
                  <a:schemeClr val="tx1"/>
                </a:solidFill>
                <a:latin typeface="Calibri" panose="020F0502020204030204" pitchFamily="34" charset="0"/>
              </a:defRPr>
            </a:lvl4pPr>
            <a:lvl5pPr marL="2174878" indent="-241653">
              <a:spcBef>
                <a:spcPct val="30000"/>
              </a:spcBef>
              <a:defRPr sz="1300">
                <a:solidFill>
                  <a:schemeClr val="tx1"/>
                </a:solidFill>
                <a:latin typeface="Calibri" panose="020F0502020204030204" pitchFamily="34" charset="0"/>
              </a:defRPr>
            </a:lvl5pPr>
            <a:lvl6pPr marL="2658184" indent="-241653" eaLnBrk="0" fontAlgn="base" hangingPunct="0">
              <a:spcBef>
                <a:spcPct val="30000"/>
              </a:spcBef>
              <a:spcAft>
                <a:spcPct val="0"/>
              </a:spcAft>
              <a:defRPr sz="1300">
                <a:solidFill>
                  <a:schemeClr val="tx1"/>
                </a:solidFill>
                <a:latin typeface="Calibri" panose="020F0502020204030204" pitchFamily="34" charset="0"/>
              </a:defRPr>
            </a:lvl6pPr>
            <a:lvl7pPr marL="3141490" indent="-241653" eaLnBrk="0" fontAlgn="base" hangingPunct="0">
              <a:spcBef>
                <a:spcPct val="30000"/>
              </a:spcBef>
              <a:spcAft>
                <a:spcPct val="0"/>
              </a:spcAft>
              <a:defRPr sz="1300">
                <a:solidFill>
                  <a:schemeClr val="tx1"/>
                </a:solidFill>
                <a:latin typeface="Calibri" panose="020F0502020204030204" pitchFamily="34" charset="0"/>
              </a:defRPr>
            </a:lvl7pPr>
            <a:lvl8pPr marL="3624796" indent="-241653" eaLnBrk="0" fontAlgn="base" hangingPunct="0">
              <a:spcBef>
                <a:spcPct val="30000"/>
              </a:spcBef>
              <a:spcAft>
                <a:spcPct val="0"/>
              </a:spcAft>
              <a:defRPr sz="1300">
                <a:solidFill>
                  <a:schemeClr val="tx1"/>
                </a:solidFill>
                <a:latin typeface="Calibri" panose="020F0502020204030204" pitchFamily="34" charset="0"/>
              </a:defRPr>
            </a:lvl8pPr>
            <a:lvl9pPr marL="4108102" indent="-241653" eaLnBrk="0" fontAlgn="base" hangingPunct="0">
              <a:spcBef>
                <a:spcPct val="30000"/>
              </a:spcBef>
              <a:spcAft>
                <a:spcPct val="0"/>
              </a:spcAft>
              <a:defRPr sz="1300">
                <a:solidFill>
                  <a:schemeClr val="tx1"/>
                </a:solidFill>
                <a:latin typeface="Calibri" panose="020F0502020204030204" pitchFamily="34" charset="0"/>
              </a:defRPr>
            </a:lvl9pPr>
          </a:lstStyle>
          <a:p>
            <a:pPr>
              <a:spcBef>
                <a:spcPct val="0"/>
              </a:spcBef>
            </a:pPr>
            <a:fld id="{7579B93D-FD69-40C8-8C87-E9D57936BD02}" type="slidenum">
              <a:rPr lang="en-US" altLang="en-US"/>
              <a:pPr>
                <a:spcBef>
                  <a:spcPct val="0"/>
                </a:spcBef>
              </a:pPr>
              <a:t>238</a:t>
            </a:fld>
            <a:endParaRPr lang="en-US" altLang="en-US"/>
          </a:p>
        </p:txBody>
      </p:sp>
    </p:spTree>
  </p:cSld>
  <p:clrMapOvr>
    <a:masterClrMapping/>
  </p:clrMapOvr>
</p:notes>
</file>

<file path=ppt/notesSlides/notesSlide2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a:extLst>
              <a:ext uri="{FF2B5EF4-FFF2-40B4-BE49-F238E27FC236}">
                <a16:creationId xmlns:a16="http://schemas.microsoft.com/office/drawing/2014/main" id="{0B97DB00-3D02-41C3-9C57-E35DE7F2E77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03" name="Notes Placeholder 2">
            <a:extLst>
              <a:ext uri="{FF2B5EF4-FFF2-40B4-BE49-F238E27FC236}">
                <a16:creationId xmlns:a16="http://schemas.microsoft.com/office/drawing/2014/main" id="{5378A14A-1FF5-41A0-8BA4-2E0BACA2EFC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51204" name="Slide Number Placeholder 3">
            <a:extLst>
              <a:ext uri="{FF2B5EF4-FFF2-40B4-BE49-F238E27FC236}">
                <a16:creationId xmlns:a16="http://schemas.microsoft.com/office/drawing/2014/main" id="{2EE029DB-0270-493D-91B4-3620A61FD725}"/>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300">
                <a:solidFill>
                  <a:schemeClr val="tx1"/>
                </a:solidFill>
                <a:latin typeface="Calibri" panose="020F0502020204030204" pitchFamily="34" charset="0"/>
              </a:defRPr>
            </a:lvl1pPr>
            <a:lvl2pPr marL="785372" indent="-302066">
              <a:spcBef>
                <a:spcPct val="30000"/>
              </a:spcBef>
              <a:defRPr sz="1300">
                <a:solidFill>
                  <a:schemeClr val="tx1"/>
                </a:solidFill>
                <a:latin typeface="Calibri" panose="020F0502020204030204" pitchFamily="34" charset="0"/>
              </a:defRPr>
            </a:lvl2pPr>
            <a:lvl3pPr marL="1208265" indent="-241653">
              <a:spcBef>
                <a:spcPct val="30000"/>
              </a:spcBef>
              <a:defRPr sz="1300">
                <a:solidFill>
                  <a:schemeClr val="tx1"/>
                </a:solidFill>
                <a:latin typeface="Calibri" panose="020F0502020204030204" pitchFamily="34" charset="0"/>
              </a:defRPr>
            </a:lvl3pPr>
            <a:lvl4pPr marL="1691571" indent="-241653">
              <a:spcBef>
                <a:spcPct val="30000"/>
              </a:spcBef>
              <a:defRPr sz="1300">
                <a:solidFill>
                  <a:schemeClr val="tx1"/>
                </a:solidFill>
                <a:latin typeface="Calibri" panose="020F0502020204030204" pitchFamily="34" charset="0"/>
              </a:defRPr>
            </a:lvl4pPr>
            <a:lvl5pPr marL="2174878" indent="-241653">
              <a:spcBef>
                <a:spcPct val="30000"/>
              </a:spcBef>
              <a:defRPr sz="1300">
                <a:solidFill>
                  <a:schemeClr val="tx1"/>
                </a:solidFill>
                <a:latin typeface="Calibri" panose="020F0502020204030204" pitchFamily="34" charset="0"/>
              </a:defRPr>
            </a:lvl5pPr>
            <a:lvl6pPr marL="2658184" indent="-241653" eaLnBrk="0" fontAlgn="base" hangingPunct="0">
              <a:spcBef>
                <a:spcPct val="30000"/>
              </a:spcBef>
              <a:spcAft>
                <a:spcPct val="0"/>
              </a:spcAft>
              <a:defRPr sz="1300">
                <a:solidFill>
                  <a:schemeClr val="tx1"/>
                </a:solidFill>
                <a:latin typeface="Calibri" panose="020F0502020204030204" pitchFamily="34" charset="0"/>
              </a:defRPr>
            </a:lvl6pPr>
            <a:lvl7pPr marL="3141490" indent="-241653" eaLnBrk="0" fontAlgn="base" hangingPunct="0">
              <a:spcBef>
                <a:spcPct val="30000"/>
              </a:spcBef>
              <a:spcAft>
                <a:spcPct val="0"/>
              </a:spcAft>
              <a:defRPr sz="1300">
                <a:solidFill>
                  <a:schemeClr val="tx1"/>
                </a:solidFill>
                <a:latin typeface="Calibri" panose="020F0502020204030204" pitchFamily="34" charset="0"/>
              </a:defRPr>
            </a:lvl7pPr>
            <a:lvl8pPr marL="3624796" indent="-241653" eaLnBrk="0" fontAlgn="base" hangingPunct="0">
              <a:spcBef>
                <a:spcPct val="30000"/>
              </a:spcBef>
              <a:spcAft>
                <a:spcPct val="0"/>
              </a:spcAft>
              <a:defRPr sz="1300">
                <a:solidFill>
                  <a:schemeClr val="tx1"/>
                </a:solidFill>
                <a:latin typeface="Calibri" panose="020F0502020204030204" pitchFamily="34" charset="0"/>
              </a:defRPr>
            </a:lvl8pPr>
            <a:lvl9pPr marL="4108102" indent="-241653" eaLnBrk="0" fontAlgn="base" hangingPunct="0">
              <a:spcBef>
                <a:spcPct val="30000"/>
              </a:spcBef>
              <a:spcAft>
                <a:spcPct val="0"/>
              </a:spcAft>
              <a:defRPr sz="1300">
                <a:solidFill>
                  <a:schemeClr val="tx1"/>
                </a:solidFill>
                <a:latin typeface="Calibri" panose="020F0502020204030204" pitchFamily="34" charset="0"/>
              </a:defRPr>
            </a:lvl9pPr>
          </a:lstStyle>
          <a:p>
            <a:pPr>
              <a:spcBef>
                <a:spcPct val="0"/>
              </a:spcBef>
            </a:pPr>
            <a:fld id="{95E52823-69C3-4EF5-8F82-C231E6D384FE}" type="slidenum">
              <a:rPr lang="en-US" altLang="en-US"/>
              <a:pPr>
                <a:spcBef>
                  <a:spcPct val="0"/>
                </a:spcBef>
              </a:pPr>
              <a:t>239</a:t>
            </a:fld>
            <a:endParaRPr lang="en-US"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B5E225C-EA32-49AA-BCE1-CBED354D9589}" type="slidenum">
              <a:rPr lang="en-US" smtClean="0"/>
              <a:t>24</a:t>
            </a:fld>
            <a:endParaRPr lang="en-US"/>
          </a:p>
        </p:txBody>
      </p:sp>
    </p:spTree>
    <p:extLst>
      <p:ext uri="{BB962C8B-B14F-4D97-AF65-F5344CB8AC3E}">
        <p14:creationId xmlns:p14="http://schemas.microsoft.com/office/powerpoint/2010/main" val="1933588291"/>
      </p:ext>
    </p:extLst>
  </p:cSld>
  <p:clrMapOvr>
    <a:masterClrMapping/>
  </p:clrMapOvr>
</p:notes>
</file>

<file path=ppt/notesSlides/notesSlide2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Image Placeholder 1">
            <a:extLst>
              <a:ext uri="{FF2B5EF4-FFF2-40B4-BE49-F238E27FC236}">
                <a16:creationId xmlns:a16="http://schemas.microsoft.com/office/drawing/2014/main" id="{6F81AB41-3F7D-49F5-AE48-0210A041C12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3251" name="Notes Placeholder 2">
            <a:extLst>
              <a:ext uri="{FF2B5EF4-FFF2-40B4-BE49-F238E27FC236}">
                <a16:creationId xmlns:a16="http://schemas.microsoft.com/office/drawing/2014/main" id="{E3702176-238F-4BBF-8849-F521D99EFFB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a:t>Hyperkalemia, especially in patients receiving potassium sparing diuretic, adlosterone antagonist, ARB or direct renin inhibitor, </a:t>
            </a:r>
          </a:p>
        </p:txBody>
      </p:sp>
      <p:sp>
        <p:nvSpPr>
          <p:cNvPr id="53252" name="Slide Number Placeholder 3">
            <a:extLst>
              <a:ext uri="{FF2B5EF4-FFF2-40B4-BE49-F238E27FC236}">
                <a16:creationId xmlns:a16="http://schemas.microsoft.com/office/drawing/2014/main" id="{F899B8A8-32C4-42A5-AD7C-F4458DC2798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300">
                <a:solidFill>
                  <a:schemeClr val="tx1"/>
                </a:solidFill>
                <a:latin typeface="Calibri" panose="020F0502020204030204" pitchFamily="34" charset="0"/>
              </a:defRPr>
            </a:lvl1pPr>
            <a:lvl2pPr marL="785372" indent="-302066">
              <a:spcBef>
                <a:spcPct val="30000"/>
              </a:spcBef>
              <a:defRPr sz="1300">
                <a:solidFill>
                  <a:schemeClr val="tx1"/>
                </a:solidFill>
                <a:latin typeface="Calibri" panose="020F0502020204030204" pitchFamily="34" charset="0"/>
              </a:defRPr>
            </a:lvl2pPr>
            <a:lvl3pPr marL="1208265" indent="-241653">
              <a:spcBef>
                <a:spcPct val="30000"/>
              </a:spcBef>
              <a:defRPr sz="1300">
                <a:solidFill>
                  <a:schemeClr val="tx1"/>
                </a:solidFill>
                <a:latin typeface="Calibri" panose="020F0502020204030204" pitchFamily="34" charset="0"/>
              </a:defRPr>
            </a:lvl3pPr>
            <a:lvl4pPr marL="1691571" indent="-241653">
              <a:spcBef>
                <a:spcPct val="30000"/>
              </a:spcBef>
              <a:defRPr sz="1300">
                <a:solidFill>
                  <a:schemeClr val="tx1"/>
                </a:solidFill>
                <a:latin typeface="Calibri" panose="020F0502020204030204" pitchFamily="34" charset="0"/>
              </a:defRPr>
            </a:lvl4pPr>
            <a:lvl5pPr marL="2174878" indent="-241653">
              <a:spcBef>
                <a:spcPct val="30000"/>
              </a:spcBef>
              <a:defRPr sz="1300">
                <a:solidFill>
                  <a:schemeClr val="tx1"/>
                </a:solidFill>
                <a:latin typeface="Calibri" panose="020F0502020204030204" pitchFamily="34" charset="0"/>
              </a:defRPr>
            </a:lvl5pPr>
            <a:lvl6pPr marL="2658184" indent="-241653" eaLnBrk="0" fontAlgn="base" hangingPunct="0">
              <a:spcBef>
                <a:spcPct val="30000"/>
              </a:spcBef>
              <a:spcAft>
                <a:spcPct val="0"/>
              </a:spcAft>
              <a:defRPr sz="1300">
                <a:solidFill>
                  <a:schemeClr val="tx1"/>
                </a:solidFill>
                <a:latin typeface="Calibri" panose="020F0502020204030204" pitchFamily="34" charset="0"/>
              </a:defRPr>
            </a:lvl6pPr>
            <a:lvl7pPr marL="3141490" indent="-241653" eaLnBrk="0" fontAlgn="base" hangingPunct="0">
              <a:spcBef>
                <a:spcPct val="30000"/>
              </a:spcBef>
              <a:spcAft>
                <a:spcPct val="0"/>
              </a:spcAft>
              <a:defRPr sz="1300">
                <a:solidFill>
                  <a:schemeClr val="tx1"/>
                </a:solidFill>
                <a:latin typeface="Calibri" panose="020F0502020204030204" pitchFamily="34" charset="0"/>
              </a:defRPr>
            </a:lvl7pPr>
            <a:lvl8pPr marL="3624796" indent="-241653" eaLnBrk="0" fontAlgn="base" hangingPunct="0">
              <a:spcBef>
                <a:spcPct val="30000"/>
              </a:spcBef>
              <a:spcAft>
                <a:spcPct val="0"/>
              </a:spcAft>
              <a:defRPr sz="1300">
                <a:solidFill>
                  <a:schemeClr val="tx1"/>
                </a:solidFill>
                <a:latin typeface="Calibri" panose="020F0502020204030204" pitchFamily="34" charset="0"/>
              </a:defRPr>
            </a:lvl8pPr>
            <a:lvl9pPr marL="4108102" indent="-241653" eaLnBrk="0" fontAlgn="base" hangingPunct="0">
              <a:spcBef>
                <a:spcPct val="30000"/>
              </a:spcBef>
              <a:spcAft>
                <a:spcPct val="0"/>
              </a:spcAft>
              <a:defRPr sz="1300">
                <a:solidFill>
                  <a:schemeClr val="tx1"/>
                </a:solidFill>
                <a:latin typeface="Calibri" panose="020F0502020204030204" pitchFamily="34" charset="0"/>
              </a:defRPr>
            </a:lvl9pPr>
          </a:lstStyle>
          <a:p>
            <a:pPr>
              <a:spcBef>
                <a:spcPct val="0"/>
              </a:spcBef>
            </a:pPr>
            <a:fld id="{753303A8-C503-4832-84BB-ADB68E575D4F}" type="slidenum">
              <a:rPr lang="en-US" altLang="en-US"/>
              <a:pPr>
                <a:spcBef>
                  <a:spcPct val="0"/>
                </a:spcBef>
              </a:pPr>
              <a:t>240</a:t>
            </a:fld>
            <a:endParaRPr lang="en-US" altLang="en-US"/>
          </a:p>
        </p:txBody>
      </p:sp>
    </p:spTree>
  </p:cSld>
  <p:clrMapOvr>
    <a:masterClrMapping/>
  </p:clrMapOvr>
</p:notes>
</file>

<file path=ppt/notesSlides/notesSlide2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B5E225C-EA32-49AA-BCE1-CBED354D9589}" type="slidenum">
              <a:rPr lang="en-US" smtClean="0"/>
              <a:t>241</a:t>
            </a:fld>
            <a:endParaRPr lang="en-US"/>
          </a:p>
        </p:txBody>
      </p:sp>
    </p:spTree>
    <p:extLst>
      <p:ext uri="{BB962C8B-B14F-4D97-AF65-F5344CB8AC3E}">
        <p14:creationId xmlns:p14="http://schemas.microsoft.com/office/powerpoint/2010/main" val="4048072717"/>
      </p:ext>
    </p:extLst>
  </p:cSld>
  <p:clrMapOvr>
    <a:masterClrMapping/>
  </p:clrMapOvr>
</p:notes>
</file>

<file path=ppt/notesSlides/notesSlide2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B5E225C-EA32-49AA-BCE1-CBED354D9589}" type="slidenum">
              <a:rPr lang="en-US" smtClean="0"/>
              <a:t>242</a:t>
            </a:fld>
            <a:endParaRPr lang="en-US"/>
          </a:p>
        </p:txBody>
      </p:sp>
    </p:spTree>
    <p:extLst>
      <p:ext uri="{BB962C8B-B14F-4D97-AF65-F5344CB8AC3E}">
        <p14:creationId xmlns:p14="http://schemas.microsoft.com/office/powerpoint/2010/main" val="3901992135"/>
      </p:ext>
    </p:extLst>
  </p:cSld>
  <p:clrMapOvr>
    <a:masterClrMapping/>
  </p:clrMapOvr>
</p:notes>
</file>

<file path=ppt/notesSlides/notesSlide2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B5E225C-EA32-49AA-BCE1-CBED354D9589}" type="slidenum">
              <a:rPr lang="en-US" smtClean="0"/>
              <a:t>243</a:t>
            </a:fld>
            <a:endParaRPr lang="en-US"/>
          </a:p>
        </p:txBody>
      </p:sp>
    </p:spTree>
    <p:extLst>
      <p:ext uri="{BB962C8B-B14F-4D97-AF65-F5344CB8AC3E}">
        <p14:creationId xmlns:p14="http://schemas.microsoft.com/office/powerpoint/2010/main" val="3775047785"/>
      </p:ext>
    </p:extLst>
  </p:cSld>
  <p:clrMapOvr>
    <a:masterClrMapping/>
  </p:clrMapOvr>
</p:notes>
</file>

<file path=ppt/notesSlides/notesSlide2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B5E225C-EA32-49AA-BCE1-CBED354D9589}" type="slidenum">
              <a:rPr lang="en-US" smtClean="0"/>
              <a:t>244</a:t>
            </a:fld>
            <a:endParaRPr lang="en-US"/>
          </a:p>
        </p:txBody>
      </p:sp>
    </p:spTree>
    <p:extLst>
      <p:ext uri="{BB962C8B-B14F-4D97-AF65-F5344CB8AC3E}">
        <p14:creationId xmlns:p14="http://schemas.microsoft.com/office/powerpoint/2010/main" val="104572720"/>
      </p:ext>
    </p:extLst>
  </p:cSld>
  <p:clrMapOvr>
    <a:masterClrMapping/>
  </p:clrMapOvr>
</p:notes>
</file>

<file path=ppt/notesSlides/notesSlide2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B5E225C-EA32-49AA-BCE1-CBED354D9589}" type="slidenum">
              <a:rPr lang="en-US" smtClean="0"/>
              <a:t>245</a:t>
            </a:fld>
            <a:endParaRPr lang="en-US"/>
          </a:p>
        </p:txBody>
      </p:sp>
    </p:spTree>
    <p:extLst>
      <p:ext uri="{BB962C8B-B14F-4D97-AF65-F5344CB8AC3E}">
        <p14:creationId xmlns:p14="http://schemas.microsoft.com/office/powerpoint/2010/main" val="2925424607"/>
      </p:ext>
    </p:extLst>
  </p:cSld>
  <p:clrMapOvr>
    <a:masterClrMapping/>
  </p:clrMapOvr>
</p:notes>
</file>

<file path=ppt/notesSlides/notesSlide2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B5E225C-EA32-49AA-BCE1-CBED354D9589}" type="slidenum">
              <a:rPr lang="en-US" smtClean="0"/>
              <a:t>246</a:t>
            </a:fld>
            <a:endParaRPr lang="en-US"/>
          </a:p>
        </p:txBody>
      </p:sp>
    </p:spTree>
    <p:extLst>
      <p:ext uri="{BB962C8B-B14F-4D97-AF65-F5344CB8AC3E}">
        <p14:creationId xmlns:p14="http://schemas.microsoft.com/office/powerpoint/2010/main" val="2515250507"/>
      </p:ext>
    </p:extLst>
  </p:cSld>
  <p:clrMapOvr>
    <a:masterClrMapping/>
  </p:clrMapOvr>
</p:notes>
</file>

<file path=ppt/notesSlides/notesSlide2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a:extLst>
              <a:ext uri="{FF2B5EF4-FFF2-40B4-BE49-F238E27FC236}">
                <a16:creationId xmlns:a16="http://schemas.microsoft.com/office/drawing/2014/main" id="{EF110EE2-1B43-4F35-90A0-3842A6A57C6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43" name="Notes Placeholder 2">
            <a:extLst>
              <a:ext uri="{FF2B5EF4-FFF2-40B4-BE49-F238E27FC236}">
                <a16:creationId xmlns:a16="http://schemas.microsoft.com/office/drawing/2014/main" id="{72F610CB-D702-4A97-A805-A4540F8CDA5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Answer: A</a:t>
            </a:r>
          </a:p>
        </p:txBody>
      </p:sp>
      <p:sp>
        <p:nvSpPr>
          <p:cNvPr id="61444" name="Slide Number Placeholder 3">
            <a:extLst>
              <a:ext uri="{FF2B5EF4-FFF2-40B4-BE49-F238E27FC236}">
                <a16:creationId xmlns:a16="http://schemas.microsoft.com/office/drawing/2014/main" id="{25EFFE1F-1B81-4C75-A492-B1FC336AC0CB}"/>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300">
                <a:solidFill>
                  <a:schemeClr val="tx1"/>
                </a:solidFill>
                <a:latin typeface="Calibri" panose="020F0502020204030204" pitchFamily="34" charset="0"/>
              </a:defRPr>
            </a:lvl1pPr>
            <a:lvl2pPr marL="785372" indent="-302066">
              <a:spcBef>
                <a:spcPct val="30000"/>
              </a:spcBef>
              <a:defRPr sz="1300">
                <a:solidFill>
                  <a:schemeClr val="tx1"/>
                </a:solidFill>
                <a:latin typeface="Calibri" panose="020F0502020204030204" pitchFamily="34" charset="0"/>
              </a:defRPr>
            </a:lvl2pPr>
            <a:lvl3pPr marL="1208265" indent="-241653">
              <a:spcBef>
                <a:spcPct val="30000"/>
              </a:spcBef>
              <a:defRPr sz="1300">
                <a:solidFill>
                  <a:schemeClr val="tx1"/>
                </a:solidFill>
                <a:latin typeface="Calibri" panose="020F0502020204030204" pitchFamily="34" charset="0"/>
              </a:defRPr>
            </a:lvl3pPr>
            <a:lvl4pPr marL="1691571" indent="-241653">
              <a:spcBef>
                <a:spcPct val="30000"/>
              </a:spcBef>
              <a:defRPr sz="1300">
                <a:solidFill>
                  <a:schemeClr val="tx1"/>
                </a:solidFill>
                <a:latin typeface="Calibri" panose="020F0502020204030204" pitchFamily="34" charset="0"/>
              </a:defRPr>
            </a:lvl4pPr>
            <a:lvl5pPr marL="2174878" indent="-241653">
              <a:spcBef>
                <a:spcPct val="30000"/>
              </a:spcBef>
              <a:defRPr sz="1300">
                <a:solidFill>
                  <a:schemeClr val="tx1"/>
                </a:solidFill>
                <a:latin typeface="Calibri" panose="020F0502020204030204" pitchFamily="34" charset="0"/>
              </a:defRPr>
            </a:lvl5pPr>
            <a:lvl6pPr marL="2658184" indent="-241653" eaLnBrk="0" fontAlgn="base" hangingPunct="0">
              <a:spcBef>
                <a:spcPct val="30000"/>
              </a:spcBef>
              <a:spcAft>
                <a:spcPct val="0"/>
              </a:spcAft>
              <a:defRPr sz="1300">
                <a:solidFill>
                  <a:schemeClr val="tx1"/>
                </a:solidFill>
                <a:latin typeface="Calibri" panose="020F0502020204030204" pitchFamily="34" charset="0"/>
              </a:defRPr>
            </a:lvl6pPr>
            <a:lvl7pPr marL="3141490" indent="-241653" eaLnBrk="0" fontAlgn="base" hangingPunct="0">
              <a:spcBef>
                <a:spcPct val="30000"/>
              </a:spcBef>
              <a:spcAft>
                <a:spcPct val="0"/>
              </a:spcAft>
              <a:defRPr sz="1300">
                <a:solidFill>
                  <a:schemeClr val="tx1"/>
                </a:solidFill>
                <a:latin typeface="Calibri" panose="020F0502020204030204" pitchFamily="34" charset="0"/>
              </a:defRPr>
            </a:lvl7pPr>
            <a:lvl8pPr marL="3624796" indent="-241653" eaLnBrk="0" fontAlgn="base" hangingPunct="0">
              <a:spcBef>
                <a:spcPct val="30000"/>
              </a:spcBef>
              <a:spcAft>
                <a:spcPct val="0"/>
              </a:spcAft>
              <a:defRPr sz="1300">
                <a:solidFill>
                  <a:schemeClr val="tx1"/>
                </a:solidFill>
                <a:latin typeface="Calibri" panose="020F0502020204030204" pitchFamily="34" charset="0"/>
              </a:defRPr>
            </a:lvl8pPr>
            <a:lvl9pPr marL="4108102" indent="-241653" eaLnBrk="0" fontAlgn="base" hangingPunct="0">
              <a:spcBef>
                <a:spcPct val="30000"/>
              </a:spcBef>
              <a:spcAft>
                <a:spcPct val="0"/>
              </a:spcAft>
              <a:defRPr sz="1300">
                <a:solidFill>
                  <a:schemeClr val="tx1"/>
                </a:solidFill>
                <a:latin typeface="Calibri" panose="020F0502020204030204" pitchFamily="34" charset="0"/>
              </a:defRPr>
            </a:lvl9pPr>
          </a:lstStyle>
          <a:p>
            <a:pPr>
              <a:spcBef>
                <a:spcPct val="0"/>
              </a:spcBef>
            </a:pPr>
            <a:fld id="{5A3791DB-CC15-4A18-A39D-EDA56FA4CAD1}" type="slidenum">
              <a:rPr lang="en-US" altLang="en-US"/>
              <a:pPr>
                <a:spcBef>
                  <a:spcPct val="0"/>
                </a:spcBef>
              </a:pPr>
              <a:t>247</a:t>
            </a:fld>
            <a:endParaRPr lang="en-US" altLang="en-US"/>
          </a:p>
        </p:txBody>
      </p:sp>
    </p:spTree>
  </p:cSld>
  <p:clrMapOvr>
    <a:masterClrMapping/>
  </p:clrMapOvr>
</p:notes>
</file>

<file path=ppt/notesSlides/notesSlide2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B5E225C-EA32-49AA-BCE1-CBED354D9589}" type="slidenum">
              <a:rPr lang="en-US" smtClean="0"/>
              <a:t>248</a:t>
            </a:fld>
            <a:endParaRPr lang="en-US"/>
          </a:p>
        </p:txBody>
      </p:sp>
    </p:spTree>
    <p:extLst>
      <p:ext uri="{BB962C8B-B14F-4D97-AF65-F5344CB8AC3E}">
        <p14:creationId xmlns:p14="http://schemas.microsoft.com/office/powerpoint/2010/main" val="1043370919"/>
      </p:ext>
    </p:extLst>
  </p:cSld>
  <p:clrMapOvr>
    <a:masterClrMapping/>
  </p:clrMapOvr>
</p:notes>
</file>

<file path=ppt/notesSlides/notesSlide2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B5E225C-EA32-49AA-BCE1-CBED354D9589}" type="slidenum">
              <a:rPr lang="en-US" smtClean="0"/>
              <a:t>249</a:t>
            </a:fld>
            <a:endParaRPr lang="en-US"/>
          </a:p>
        </p:txBody>
      </p:sp>
    </p:spTree>
    <p:extLst>
      <p:ext uri="{BB962C8B-B14F-4D97-AF65-F5344CB8AC3E}">
        <p14:creationId xmlns:p14="http://schemas.microsoft.com/office/powerpoint/2010/main" val="83743426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B5E225C-EA32-49AA-BCE1-CBED354D9589}" type="slidenum">
              <a:rPr lang="en-US" smtClean="0"/>
              <a:t>25</a:t>
            </a:fld>
            <a:endParaRPr lang="en-US"/>
          </a:p>
        </p:txBody>
      </p:sp>
    </p:spTree>
    <p:extLst>
      <p:ext uri="{BB962C8B-B14F-4D97-AF65-F5344CB8AC3E}">
        <p14:creationId xmlns:p14="http://schemas.microsoft.com/office/powerpoint/2010/main" val="2197268860"/>
      </p:ext>
    </p:extLst>
  </p:cSld>
  <p:clrMapOvr>
    <a:masterClrMapping/>
  </p:clrMapOvr>
</p:notes>
</file>

<file path=ppt/notesSlides/notesSlide2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B5E225C-EA32-49AA-BCE1-CBED354D9589}" type="slidenum">
              <a:rPr lang="en-US" smtClean="0"/>
              <a:t>250</a:t>
            </a:fld>
            <a:endParaRPr lang="en-US"/>
          </a:p>
        </p:txBody>
      </p:sp>
    </p:spTree>
    <p:extLst>
      <p:ext uri="{BB962C8B-B14F-4D97-AF65-F5344CB8AC3E}">
        <p14:creationId xmlns:p14="http://schemas.microsoft.com/office/powerpoint/2010/main" val="1528273684"/>
      </p:ext>
    </p:extLst>
  </p:cSld>
  <p:clrMapOvr>
    <a:masterClrMapping/>
  </p:clrMapOvr>
</p:notes>
</file>

<file path=ppt/notesSlides/notesSlide2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5E225C-EA32-49AA-BCE1-CBED354D9589}"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251</a:t>
            </a:fld>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89326537"/>
      </p:ext>
    </p:extLst>
  </p:cSld>
  <p:clrMapOvr>
    <a:masterClrMapping/>
  </p:clrMapOvr>
</p:notes>
</file>

<file path=ppt/notesSlides/notesSlide2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B5E225C-EA32-49AA-BCE1-CBED354D9589}" type="slidenum">
              <a:rPr lang="en-US" smtClean="0"/>
              <a:t>252</a:t>
            </a:fld>
            <a:endParaRPr lang="en-US"/>
          </a:p>
        </p:txBody>
      </p:sp>
    </p:spTree>
    <p:extLst>
      <p:ext uri="{BB962C8B-B14F-4D97-AF65-F5344CB8AC3E}">
        <p14:creationId xmlns:p14="http://schemas.microsoft.com/office/powerpoint/2010/main" val="3523951300"/>
      </p:ext>
    </p:extLst>
  </p:cSld>
  <p:clrMapOvr>
    <a:masterClrMapping/>
  </p:clrMapOvr>
</p:notes>
</file>

<file path=ppt/notesSlides/notesSlide2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Slide Image Placeholder 1">
            <a:extLst>
              <a:ext uri="{FF2B5EF4-FFF2-40B4-BE49-F238E27FC236}">
                <a16:creationId xmlns:a16="http://schemas.microsoft.com/office/drawing/2014/main" id="{A8A9CEF6-A765-40B1-B4F8-D15F51E6949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8611" name="Notes Placeholder 2">
            <a:extLst>
              <a:ext uri="{FF2B5EF4-FFF2-40B4-BE49-F238E27FC236}">
                <a16:creationId xmlns:a16="http://schemas.microsoft.com/office/drawing/2014/main" id="{BAB8CCDE-B55E-49F0-B8DD-FA3A819E59E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68612" name="Slide Number Placeholder 3">
            <a:extLst>
              <a:ext uri="{FF2B5EF4-FFF2-40B4-BE49-F238E27FC236}">
                <a16:creationId xmlns:a16="http://schemas.microsoft.com/office/drawing/2014/main" id="{AD71DD18-8F96-4EF7-BF54-731E94120C62}"/>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300">
                <a:solidFill>
                  <a:schemeClr val="tx1"/>
                </a:solidFill>
                <a:latin typeface="Calibri" panose="020F0502020204030204" pitchFamily="34" charset="0"/>
              </a:defRPr>
            </a:lvl1pPr>
            <a:lvl2pPr marL="785372" indent="-302066">
              <a:spcBef>
                <a:spcPct val="30000"/>
              </a:spcBef>
              <a:defRPr sz="1300">
                <a:solidFill>
                  <a:schemeClr val="tx1"/>
                </a:solidFill>
                <a:latin typeface="Calibri" panose="020F0502020204030204" pitchFamily="34" charset="0"/>
              </a:defRPr>
            </a:lvl2pPr>
            <a:lvl3pPr marL="1208265" indent="-241653">
              <a:spcBef>
                <a:spcPct val="30000"/>
              </a:spcBef>
              <a:defRPr sz="1300">
                <a:solidFill>
                  <a:schemeClr val="tx1"/>
                </a:solidFill>
                <a:latin typeface="Calibri" panose="020F0502020204030204" pitchFamily="34" charset="0"/>
              </a:defRPr>
            </a:lvl3pPr>
            <a:lvl4pPr marL="1691571" indent="-241653">
              <a:spcBef>
                <a:spcPct val="30000"/>
              </a:spcBef>
              <a:defRPr sz="1300">
                <a:solidFill>
                  <a:schemeClr val="tx1"/>
                </a:solidFill>
                <a:latin typeface="Calibri" panose="020F0502020204030204" pitchFamily="34" charset="0"/>
              </a:defRPr>
            </a:lvl4pPr>
            <a:lvl5pPr marL="2174878" indent="-241653">
              <a:spcBef>
                <a:spcPct val="30000"/>
              </a:spcBef>
              <a:defRPr sz="1300">
                <a:solidFill>
                  <a:schemeClr val="tx1"/>
                </a:solidFill>
                <a:latin typeface="Calibri" panose="020F0502020204030204" pitchFamily="34" charset="0"/>
              </a:defRPr>
            </a:lvl5pPr>
            <a:lvl6pPr marL="2658184" indent="-241653" eaLnBrk="0" fontAlgn="base" hangingPunct="0">
              <a:spcBef>
                <a:spcPct val="30000"/>
              </a:spcBef>
              <a:spcAft>
                <a:spcPct val="0"/>
              </a:spcAft>
              <a:defRPr sz="1300">
                <a:solidFill>
                  <a:schemeClr val="tx1"/>
                </a:solidFill>
                <a:latin typeface="Calibri" panose="020F0502020204030204" pitchFamily="34" charset="0"/>
              </a:defRPr>
            </a:lvl6pPr>
            <a:lvl7pPr marL="3141490" indent="-241653" eaLnBrk="0" fontAlgn="base" hangingPunct="0">
              <a:spcBef>
                <a:spcPct val="30000"/>
              </a:spcBef>
              <a:spcAft>
                <a:spcPct val="0"/>
              </a:spcAft>
              <a:defRPr sz="1300">
                <a:solidFill>
                  <a:schemeClr val="tx1"/>
                </a:solidFill>
                <a:latin typeface="Calibri" panose="020F0502020204030204" pitchFamily="34" charset="0"/>
              </a:defRPr>
            </a:lvl7pPr>
            <a:lvl8pPr marL="3624796" indent="-241653" eaLnBrk="0" fontAlgn="base" hangingPunct="0">
              <a:spcBef>
                <a:spcPct val="30000"/>
              </a:spcBef>
              <a:spcAft>
                <a:spcPct val="0"/>
              </a:spcAft>
              <a:defRPr sz="1300">
                <a:solidFill>
                  <a:schemeClr val="tx1"/>
                </a:solidFill>
                <a:latin typeface="Calibri" panose="020F0502020204030204" pitchFamily="34" charset="0"/>
              </a:defRPr>
            </a:lvl8pPr>
            <a:lvl9pPr marL="4108102" indent="-241653" eaLnBrk="0" fontAlgn="base" hangingPunct="0">
              <a:spcBef>
                <a:spcPct val="30000"/>
              </a:spcBef>
              <a:spcAft>
                <a:spcPct val="0"/>
              </a:spcAft>
              <a:defRPr sz="1300">
                <a:solidFill>
                  <a:schemeClr val="tx1"/>
                </a:solidFill>
                <a:latin typeface="Calibri" panose="020F0502020204030204" pitchFamily="34" charset="0"/>
              </a:defRPr>
            </a:lvl9pPr>
          </a:lstStyle>
          <a:p>
            <a:pPr>
              <a:spcBef>
                <a:spcPct val="0"/>
              </a:spcBef>
            </a:pPr>
            <a:fld id="{2DFD91AF-0C3A-4609-9FDD-7389D7C10157}" type="slidenum">
              <a:rPr lang="en-US" altLang="en-US"/>
              <a:pPr>
                <a:spcBef>
                  <a:spcPct val="0"/>
                </a:spcBef>
              </a:pPr>
              <a:t>253</a:t>
            </a:fld>
            <a:endParaRPr lang="en-US" altLang="en-US"/>
          </a:p>
        </p:txBody>
      </p:sp>
    </p:spTree>
  </p:cSld>
  <p:clrMapOvr>
    <a:masterClrMapping/>
  </p:clrMapOvr>
</p:notes>
</file>

<file path=ppt/notesSlides/notesSlide2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B5E225C-EA32-49AA-BCE1-CBED354D9589}" type="slidenum">
              <a:rPr lang="en-US" smtClean="0"/>
              <a:t>254</a:t>
            </a:fld>
            <a:endParaRPr lang="en-US"/>
          </a:p>
        </p:txBody>
      </p:sp>
    </p:spTree>
    <p:extLst>
      <p:ext uri="{BB962C8B-B14F-4D97-AF65-F5344CB8AC3E}">
        <p14:creationId xmlns:p14="http://schemas.microsoft.com/office/powerpoint/2010/main" val="1913095420"/>
      </p:ext>
    </p:extLst>
  </p:cSld>
  <p:clrMapOvr>
    <a:masterClrMapping/>
  </p:clrMapOvr>
</p:notes>
</file>

<file path=ppt/notesSlides/notesSlide2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B5E225C-EA32-49AA-BCE1-CBED354D9589}" type="slidenum">
              <a:rPr lang="en-US" smtClean="0"/>
              <a:t>255</a:t>
            </a:fld>
            <a:endParaRPr lang="en-US"/>
          </a:p>
        </p:txBody>
      </p:sp>
    </p:spTree>
    <p:extLst>
      <p:ext uri="{BB962C8B-B14F-4D97-AF65-F5344CB8AC3E}">
        <p14:creationId xmlns:p14="http://schemas.microsoft.com/office/powerpoint/2010/main" val="1201265728"/>
      </p:ext>
    </p:extLst>
  </p:cSld>
  <p:clrMapOvr>
    <a:masterClrMapping/>
  </p:clrMapOvr>
</p:notes>
</file>

<file path=ppt/notesSlides/notesSlide2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B5E225C-EA32-49AA-BCE1-CBED354D9589}" type="slidenum">
              <a:rPr lang="en-US" smtClean="0"/>
              <a:t>256</a:t>
            </a:fld>
            <a:endParaRPr lang="en-US"/>
          </a:p>
        </p:txBody>
      </p:sp>
    </p:spTree>
    <p:extLst>
      <p:ext uri="{BB962C8B-B14F-4D97-AF65-F5344CB8AC3E}">
        <p14:creationId xmlns:p14="http://schemas.microsoft.com/office/powerpoint/2010/main" val="3164192017"/>
      </p:ext>
    </p:extLst>
  </p:cSld>
  <p:clrMapOvr>
    <a:masterClrMapping/>
  </p:clrMapOvr>
</p:notes>
</file>

<file path=ppt/notesSlides/notesSlide2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B5E225C-EA32-49AA-BCE1-CBED354D9589}" type="slidenum">
              <a:rPr lang="en-US" smtClean="0"/>
              <a:t>257</a:t>
            </a:fld>
            <a:endParaRPr lang="en-US"/>
          </a:p>
        </p:txBody>
      </p:sp>
    </p:spTree>
    <p:extLst>
      <p:ext uri="{BB962C8B-B14F-4D97-AF65-F5344CB8AC3E}">
        <p14:creationId xmlns:p14="http://schemas.microsoft.com/office/powerpoint/2010/main" val="3828431690"/>
      </p:ext>
    </p:extLst>
  </p:cSld>
  <p:clrMapOvr>
    <a:masterClrMapping/>
  </p:clrMapOvr>
</p:notes>
</file>

<file path=ppt/notesSlides/notesSlide25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CCD947-A2C6-05A4-748B-230E20F2098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A2BA457-5729-10EF-31DA-EE0572B27C5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6DC48B3-9BD2-0F89-6F55-12A7F4B8A82A}"/>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 The Evaluation of Major </a:t>
            </a:r>
            <a:r>
              <a:rPr lang="en-US" sz="1200" dirty="0" err="1"/>
              <a:t>Cardiovas</a:t>
            </a:r>
            <a:r>
              <a:rPr lang="en-US" sz="1200" dirty="0"/>
              <a:t> </a:t>
            </a:r>
            <a:r>
              <a:rPr lang="en-US" sz="1200" dirty="0" err="1"/>
              <a:t>cular</a:t>
            </a:r>
            <a:r>
              <a:rPr lang="en-US" sz="1200" dirty="0"/>
              <a:t> Events in Patients With, or at High Risk for, Cardiovascular Disease Who Are Statin Intolerant Treated With </a:t>
            </a:r>
            <a:r>
              <a:rPr lang="en-US" sz="1200" dirty="0" err="1"/>
              <a:t>Bempedoic</a:t>
            </a:r>
            <a:r>
              <a:rPr lang="en-US" sz="1200" dirty="0"/>
              <a:t> Acid or Placebo (CLEAR Outcomes) trial found a reduction in four-point major ad verse cardiovascular events by 13% com pared with placebo for individuals with established ASCVD (70% of population) o</a:t>
            </a:r>
            <a:r>
              <a:rPr lang="en-US" sz="1400" dirty="0"/>
              <a:t> </a:t>
            </a:r>
          </a:p>
          <a:p>
            <a:endParaRPr lang="en-US" dirty="0"/>
          </a:p>
        </p:txBody>
      </p:sp>
      <p:sp>
        <p:nvSpPr>
          <p:cNvPr id="4" name="Slide Number Placeholder 3">
            <a:extLst>
              <a:ext uri="{FF2B5EF4-FFF2-40B4-BE49-F238E27FC236}">
                <a16:creationId xmlns:a16="http://schemas.microsoft.com/office/drawing/2014/main" id="{5B5302FC-E27A-35AC-67D1-68E43E9949D9}"/>
              </a:ext>
            </a:extLst>
          </p:cNvPr>
          <p:cNvSpPr>
            <a:spLocks noGrp="1"/>
          </p:cNvSpPr>
          <p:nvPr>
            <p:ph type="sldNum" sz="quarter" idx="5"/>
          </p:nvPr>
        </p:nvSpPr>
        <p:spPr/>
        <p:txBody>
          <a:bodyPr/>
          <a:lstStyle/>
          <a:p>
            <a:fld id="{5B5E225C-EA32-49AA-BCE1-CBED354D9589}" type="slidenum">
              <a:rPr lang="en-US" smtClean="0"/>
              <a:t>258</a:t>
            </a:fld>
            <a:endParaRPr lang="en-US"/>
          </a:p>
        </p:txBody>
      </p:sp>
    </p:spTree>
    <p:extLst>
      <p:ext uri="{BB962C8B-B14F-4D97-AF65-F5344CB8AC3E}">
        <p14:creationId xmlns:p14="http://schemas.microsoft.com/office/powerpoint/2010/main" val="402168290"/>
      </p:ext>
    </p:extLst>
  </p:cSld>
  <p:clrMapOvr>
    <a:masterClrMapping/>
  </p:clrMapOvr>
</p:notes>
</file>

<file path=ppt/notesSlides/notesSlide2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addition to the monoclonal </a:t>
            </a:r>
            <a:r>
              <a:rPr lang="en-US" dirty="0" err="1"/>
              <a:t>antibod</a:t>
            </a:r>
            <a:r>
              <a:rPr lang="en-US" dirty="0"/>
              <a:t> </a:t>
            </a:r>
            <a:r>
              <a:rPr lang="en-US" dirty="0" err="1"/>
              <a:t>ies</a:t>
            </a:r>
            <a:r>
              <a:rPr lang="en-US" dirty="0"/>
              <a:t>, an siRNA, </a:t>
            </a:r>
            <a:r>
              <a:rPr lang="en-US" dirty="0" err="1"/>
              <a:t>inclisiran</a:t>
            </a:r>
            <a:r>
              <a:rPr lang="en-US" dirty="0"/>
              <a:t>, which also targets PSCK9, has demonstrated the ability to re duce LDL cholesterol by 49–52% in trials evaluating individuals with established cardiovascular disease or ASCVD risk equivalent (129). </a:t>
            </a:r>
            <a:r>
              <a:rPr lang="en-US" dirty="0" err="1"/>
              <a:t>Inclisiran</a:t>
            </a:r>
            <a:r>
              <a:rPr lang="en-US" dirty="0"/>
              <a:t> allows less frequent administration compared with monoclonal antibodies and was admin </a:t>
            </a:r>
            <a:r>
              <a:rPr lang="en-US" dirty="0" err="1"/>
              <a:t>istered</a:t>
            </a:r>
            <a:r>
              <a:rPr lang="en-US" dirty="0"/>
              <a:t> on day 1, on day 90, and every 6monthsinthesetrials.Inanexploratory analysis, the prespecified cardiovascular end point of </a:t>
            </a:r>
            <a:r>
              <a:rPr lang="en-US" dirty="0" err="1"/>
              <a:t>nonadjudicated</a:t>
            </a:r>
            <a:r>
              <a:rPr lang="en-US" dirty="0"/>
              <a:t> </a:t>
            </a:r>
            <a:r>
              <a:rPr lang="en-US" dirty="0" err="1"/>
              <a:t>cardiovascu</a:t>
            </a:r>
            <a:r>
              <a:rPr lang="en-US" dirty="0"/>
              <a:t> lar events, including cardiac death, signs or symptoms of cardiac arrest, nonfatal MI, or stroke, occurred less frequently with </a:t>
            </a:r>
            <a:r>
              <a:rPr lang="en-US" dirty="0" err="1"/>
              <a:t>inclisiran</a:t>
            </a:r>
            <a:r>
              <a:rPr lang="en-US" dirty="0"/>
              <a:t> than placebo (7.4% vs. 10.2% in one trial and 7.8% vs. 10.3% in another trial). Cardiovascular outcome trials using </a:t>
            </a:r>
            <a:r>
              <a:rPr lang="en-US" dirty="0" err="1"/>
              <a:t>inclisiran</a:t>
            </a:r>
            <a:r>
              <a:rPr lang="en-US" dirty="0"/>
              <a:t> in people with </a:t>
            </a:r>
            <a:r>
              <a:rPr lang="en-US" dirty="0" err="1"/>
              <a:t>estab</a:t>
            </a:r>
            <a:r>
              <a:rPr lang="en-US" dirty="0"/>
              <a:t> </a:t>
            </a:r>
            <a:r>
              <a:rPr lang="en-US" dirty="0" err="1"/>
              <a:t>lished</a:t>
            </a:r>
            <a:r>
              <a:rPr lang="en-US" dirty="0"/>
              <a:t> cardiovascular disease (130,131) and for primary prevention in those at high risk for cardiovascular disease (132) are currently ongoing.</a:t>
            </a:r>
          </a:p>
        </p:txBody>
      </p:sp>
      <p:sp>
        <p:nvSpPr>
          <p:cNvPr id="4" name="Slide Number Placeholder 3"/>
          <p:cNvSpPr>
            <a:spLocks noGrp="1"/>
          </p:cNvSpPr>
          <p:nvPr>
            <p:ph type="sldNum" sz="quarter" idx="5"/>
          </p:nvPr>
        </p:nvSpPr>
        <p:spPr/>
        <p:txBody>
          <a:bodyPr/>
          <a:lstStyle/>
          <a:p>
            <a:fld id="{5B5E225C-EA32-49AA-BCE1-CBED354D9589}" type="slidenum">
              <a:rPr lang="en-US" smtClean="0"/>
              <a:t>259</a:t>
            </a:fld>
            <a:endParaRPr lang="en-US"/>
          </a:p>
        </p:txBody>
      </p:sp>
    </p:spTree>
    <p:extLst>
      <p:ext uri="{BB962C8B-B14F-4D97-AF65-F5344CB8AC3E}">
        <p14:creationId xmlns:p14="http://schemas.microsoft.com/office/powerpoint/2010/main" val="319031503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B5E225C-EA32-49AA-BCE1-CBED354D9589}" type="slidenum">
              <a:rPr lang="en-US" smtClean="0"/>
              <a:t>26</a:t>
            </a:fld>
            <a:endParaRPr lang="en-US"/>
          </a:p>
        </p:txBody>
      </p:sp>
    </p:spTree>
    <p:extLst>
      <p:ext uri="{BB962C8B-B14F-4D97-AF65-F5344CB8AC3E}">
        <p14:creationId xmlns:p14="http://schemas.microsoft.com/office/powerpoint/2010/main" val="3277192065"/>
      </p:ext>
    </p:extLst>
  </p:cSld>
  <p:clrMapOvr>
    <a:masterClrMapping/>
  </p:clrMapOvr>
</p:notes>
</file>

<file path=ppt/notesSlides/notesSlide2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Slide Image Placeholder 1">
            <a:extLst>
              <a:ext uri="{FF2B5EF4-FFF2-40B4-BE49-F238E27FC236}">
                <a16:creationId xmlns:a16="http://schemas.microsoft.com/office/drawing/2014/main" id="{CEF635BB-9FAC-4023-82D2-13ADED93775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2707" name="Notes Placeholder 2">
            <a:extLst>
              <a:ext uri="{FF2B5EF4-FFF2-40B4-BE49-F238E27FC236}">
                <a16:creationId xmlns:a16="http://schemas.microsoft.com/office/drawing/2014/main" id="{EBAC120A-4B6C-40B6-AECF-83B632D6053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dirty="0"/>
              <a:t>10.30 For individuals with fasting </a:t>
            </a:r>
            <a:r>
              <a:rPr lang="en-US" dirty="0" err="1"/>
              <a:t>triglyc</a:t>
            </a:r>
            <a:r>
              <a:rPr lang="en-US" dirty="0"/>
              <a:t> </a:t>
            </a:r>
            <a:r>
              <a:rPr lang="en-US" dirty="0" err="1"/>
              <a:t>eride</a:t>
            </a:r>
            <a:r>
              <a:rPr lang="en-US" dirty="0"/>
              <a:t> levels $500 mg/dL ($5.7 mmol/L), evaluate for secondary causes of hyper </a:t>
            </a:r>
            <a:r>
              <a:rPr lang="en-US" dirty="0" err="1"/>
              <a:t>triglyceridemia</a:t>
            </a:r>
            <a:r>
              <a:rPr lang="en-US" dirty="0"/>
              <a:t> and consider medical therapy to reduce the risk of </a:t>
            </a:r>
            <a:r>
              <a:rPr lang="en-US" dirty="0" err="1"/>
              <a:t>pancreati</a:t>
            </a:r>
            <a:r>
              <a:rPr lang="en-US" dirty="0"/>
              <a:t> tis. C 10.31 In adults with </a:t>
            </a:r>
            <a:r>
              <a:rPr lang="en-US" dirty="0" err="1"/>
              <a:t>hypertriglyceride</a:t>
            </a:r>
            <a:r>
              <a:rPr lang="en-US" dirty="0"/>
              <a:t> </a:t>
            </a:r>
            <a:r>
              <a:rPr lang="en-US" dirty="0" err="1"/>
              <a:t>mia</a:t>
            </a:r>
            <a:r>
              <a:rPr lang="en-US" dirty="0"/>
              <a:t> (fasting triglycerides &gt;150 mg/dL [&gt;1.7 mmol/L] or </a:t>
            </a:r>
            <a:r>
              <a:rPr lang="en-US" dirty="0" err="1"/>
              <a:t>nonfasting</a:t>
            </a:r>
            <a:r>
              <a:rPr lang="en-US" dirty="0"/>
              <a:t> </a:t>
            </a:r>
            <a:r>
              <a:rPr lang="en-US" dirty="0" err="1"/>
              <a:t>triglycer</a:t>
            </a:r>
            <a:r>
              <a:rPr lang="en-US" dirty="0"/>
              <a:t> ides &gt;175 mg/dL [&gt;2.0 mmol/L]), </a:t>
            </a:r>
            <a:r>
              <a:rPr lang="en-US" dirty="0" err="1"/>
              <a:t>clini</a:t>
            </a:r>
            <a:r>
              <a:rPr lang="en-US" dirty="0"/>
              <a:t> </a:t>
            </a:r>
            <a:r>
              <a:rPr lang="en-US" dirty="0" err="1"/>
              <a:t>cians</a:t>
            </a:r>
            <a:r>
              <a:rPr lang="en-US" dirty="0"/>
              <a:t> should address and treat lifestyle factors (obesity and metabolic syn drome), secondary factors (diabetes, chronic liver or kidney disease and/or nephrotic syndrome, and hypothyroid ism), and medications that raise trigly </a:t>
            </a:r>
            <a:r>
              <a:rPr lang="en-US" dirty="0" err="1"/>
              <a:t>cerides</a:t>
            </a:r>
            <a:r>
              <a:rPr lang="en-US" dirty="0"/>
              <a:t>. C 10.32 In individuals with ASCVD or other cardiovascular risk factors on a statin with managed LDL cholesterol but elevated triglycerides (150–499 mg/dL [1.7–5.6 mmol/L]), the </a:t>
            </a:r>
            <a:r>
              <a:rPr lang="en-US" dirty="0" err="1"/>
              <a:t>addi</a:t>
            </a:r>
            <a:r>
              <a:rPr lang="en-US" dirty="0"/>
              <a:t> </a:t>
            </a:r>
            <a:r>
              <a:rPr lang="en-US" dirty="0" err="1"/>
              <a:t>tion</a:t>
            </a:r>
            <a:r>
              <a:rPr lang="en-US" dirty="0"/>
              <a:t> of </a:t>
            </a:r>
            <a:r>
              <a:rPr lang="en-US" dirty="0" err="1"/>
              <a:t>icosapent</a:t>
            </a:r>
            <a:r>
              <a:rPr lang="en-US" dirty="0"/>
              <a:t> ethyl can be </a:t>
            </a:r>
            <a:r>
              <a:rPr lang="en-US" dirty="0" err="1"/>
              <a:t>consid</a:t>
            </a:r>
            <a:r>
              <a:rPr lang="en-US" dirty="0"/>
              <a:t> </a:t>
            </a:r>
            <a:r>
              <a:rPr lang="en-US" dirty="0" err="1"/>
              <a:t>ered</a:t>
            </a:r>
            <a:r>
              <a:rPr lang="en-US" dirty="0"/>
              <a:t> to reduce cardiovascular risk. B</a:t>
            </a:r>
            <a:endParaRPr lang="en-US" altLang="en-US" dirty="0"/>
          </a:p>
        </p:txBody>
      </p:sp>
      <p:sp>
        <p:nvSpPr>
          <p:cNvPr id="72708" name="Slide Number Placeholder 3">
            <a:extLst>
              <a:ext uri="{FF2B5EF4-FFF2-40B4-BE49-F238E27FC236}">
                <a16:creationId xmlns:a16="http://schemas.microsoft.com/office/drawing/2014/main" id="{C1C31D32-2609-4A18-98E8-B6503AF4B379}"/>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300">
                <a:solidFill>
                  <a:schemeClr val="tx1"/>
                </a:solidFill>
                <a:latin typeface="Calibri" panose="020F0502020204030204" pitchFamily="34" charset="0"/>
              </a:defRPr>
            </a:lvl1pPr>
            <a:lvl2pPr marL="785372" indent="-302066">
              <a:spcBef>
                <a:spcPct val="30000"/>
              </a:spcBef>
              <a:defRPr sz="1300">
                <a:solidFill>
                  <a:schemeClr val="tx1"/>
                </a:solidFill>
                <a:latin typeface="Calibri" panose="020F0502020204030204" pitchFamily="34" charset="0"/>
              </a:defRPr>
            </a:lvl2pPr>
            <a:lvl3pPr marL="1208265" indent="-241653">
              <a:spcBef>
                <a:spcPct val="30000"/>
              </a:spcBef>
              <a:defRPr sz="1300">
                <a:solidFill>
                  <a:schemeClr val="tx1"/>
                </a:solidFill>
                <a:latin typeface="Calibri" panose="020F0502020204030204" pitchFamily="34" charset="0"/>
              </a:defRPr>
            </a:lvl3pPr>
            <a:lvl4pPr marL="1691571" indent="-241653">
              <a:spcBef>
                <a:spcPct val="30000"/>
              </a:spcBef>
              <a:defRPr sz="1300">
                <a:solidFill>
                  <a:schemeClr val="tx1"/>
                </a:solidFill>
                <a:latin typeface="Calibri" panose="020F0502020204030204" pitchFamily="34" charset="0"/>
              </a:defRPr>
            </a:lvl4pPr>
            <a:lvl5pPr marL="2174878" indent="-241653">
              <a:spcBef>
                <a:spcPct val="30000"/>
              </a:spcBef>
              <a:defRPr sz="1300">
                <a:solidFill>
                  <a:schemeClr val="tx1"/>
                </a:solidFill>
                <a:latin typeface="Calibri" panose="020F0502020204030204" pitchFamily="34" charset="0"/>
              </a:defRPr>
            </a:lvl5pPr>
            <a:lvl6pPr marL="2658184" indent="-241653" eaLnBrk="0" fontAlgn="base" hangingPunct="0">
              <a:spcBef>
                <a:spcPct val="30000"/>
              </a:spcBef>
              <a:spcAft>
                <a:spcPct val="0"/>
              </a:spcAft>
              <a:defRPr sz="1300">
                <a:solidFill>
                  <a:schemeClr val="tx1"/>
                </a:solidFill>
                <a:latin typeface="Calibri" panose="020F0502020204030204" pitchFamily="34" charset="0"/>
              </a:defRPr>
            </a:lvl6pPr>
            <a:lvl7pPr marL="3141490" indent="-241653" eaLnBrk="0" fontAlgn="base" hangingPunct="0">
              <a:spcBef>
                <a:spcPct val="30000"/>
              </a:spcBef>
              <a:spcAft>
                <a:spcPct val="0"/>
              </a:spcAft>
              <a:defRPr sz="1300">
                <a:solidFill>
                  <a:schemeClr val="tx1"/>
                </a:solidFill>
                <a:latin typeface="Calibri" panose="020F0502020204030204" pitchFamily="34" charset="0"/>
              </a:defRPr>
            </a:lvl7pPr>
            <a:lvl8pPr marL="3624796" indent="-241653" eaLnBrk="0" fontAlgn="base" hangingPunct="0">
              <a:spcBef>
                <a:spcPct val="30000"/>
              </a:spcBef>
              <a:spcAft>
                <a:spcPct val="0"/>
              </a:spcAft>
              <a:defRPr sz="1300">
                <a:solidFill>
                  <a:schemeClr val="tx1"/>
                </a:solidFill>
                <a:latin typeface="Calibri" panose="020F0502020204030204" pitchFamily="34" charset="0"/>
              </a:defRPr>
            </a:lvl8pPr>
            <a:lvl9pPr marL="4108102" indent="-241653" eaLnBrk="0" fontAlgn="base" hangingPunct="0">
              <a:spcBef>
                <a:spcPct val="30000"/>
              </a:spcBef>
              <a:spcAft>
                <a:spcPct val="0"/>
              </a:spcAft>
              <a:defRPr sz="1300">
                <a:solidFill>
                  <a:schemeClr val="tx1"/>
                </a:solidFill>
                <a:latin typeface="Calibri" panose="020F0502020204030204" pitchFamily="34" charset="0"/>
              </a:defRPr>
            </a:lvl9pPr>
          </a:lstStyle>
          <a:p>
            <a:pPr>
              <a:spcBef>
                <a:spcPct val="0"/>
              </a:spcBef>
            </a:pPr>
            <a:fld id="{720FEF4C-3C62-4664-B2BF-AB745F8C8246}" type="slidenum">
              <a:rPr lang="en-US" altLang="en-US"/>
              <a:pPr>
                <a:spcBef>
                  <a:spcPct val="0"/>
                </a:spcBef>
              </a:pPr>
              <a:t>260</a:t>
            </a:fld>
            <a:endParaRPr lang="en-US" altLang="en-US"/>
          </a:p>
        </p:txBody>
      </p:sp>
    </p:spTree>
  </p:cSld>
  <p:clrMapOvr>
    <a:masterClrMapping/>
  </p:clrMapOvr>
</p:notes>
</file>

<file path=ppt/notesSlides/notesSlide2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B5E225C-EA32-49AA-BCE1-CBED354D9589}" type="slidenum">
              <a:rPr lang="en-US" smtClean="0"/>
              <a:t>261</a:t>
            </a:fld>
            <a:endParaRPr lang="en-US"/>
          </a:p>
        </p:txBody>
      </p:sp>
    </p:spTree>
    <p:extLst>
      <p:ext uri="{BB962C8B-B14F-4D97-AF65-F5344CB8AC3E}">
        <p14:creationId xmlns:p14="http://schemas.microsoft.com/office/powerpoint/2010/main" val="1612729558"/>
      </p:ext>
    </p:extLst>
  </p:cSld>
  <p:clrMapOvr>
    <a:masterClrMapping/>
  </p:clrMapOvr>
</p:notes>
</file>

<file path=ppt/notesSlides/notesSlide2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Slide Image Placeholder 1">
            <a:extLst>
              <a:ext uri="{FF2B5EF4-FFF2-40B4-BE49-F238E27FC236}">
                <a16:creationId xmlns:a16="http://schemas.microsoft.com/office/drawing/2014/main" id="{28C14314-BF8A-422A-B018-9015AB6D529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4755" name="Notes Placeholder 2">
            <a:extLst>
              <a:ext uri="{FF2B5EF4-FFF2-40B4-BE49-F238E27FC236}">
                <a16:creationId xmlns:a16="http://schemas.microsoft.com/office/drawing/2014/main" id="{4D2907F4-8DC5-4496-B700-9E04B009966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74756" name="Slide Number Placeholder 3">
            <a:extLst>
              <a:ext uri="{FF2B5EF4-FFF2-40B4-BE49-F238E27FC236}">
                <a16:creationId xmlns:a16="http://schemas.microsoft.com/office/drawing/2014/main" id="{5ECB778E-DD1A-44CD-B684-8DAD7BE3B6E6}"/>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300">
                <a:solidFill>
                  <a:schemeClr val="tx1"/>
                </a:solidFill>
                <a:latin typeface="Calibri" panose="020F0502020204030204" pitchFamily="34" charset="0"/>
              </a:defRPr>
            </a:lvl1pPr>
            <a:lvl2pPr marL="785372" indent="-302066">
              <a:spcBef>
                <a:spcPct val="30000"/>
              </a:spcBef>
              <a:defRPr sz="1300">
                <a:solidFill>
                  <a:schemeClr val="tx1"/>
                </a:solidFill>
                <a:latin typeface="Calibri" panose="020F0502020204030204" pitchFamily="34" charset="0"/>
              </a:defRPr>
            </a:lvl2pPr>
            <a:lvl3pPr marL="1208265" indent="-241653">
              <a:spcBef>
                <a:spcPct val="30000"/>
              </a:spcBef>
              <a:defRPr sz="1300">
                <a:solidFill>
                  <a:schemeClr val="tx1"/>
                </a:solidFill>
                <a:latin typeface="Calibri" panose="020F0502020204030204" pitchFamily="34" charset="0"/>
              </a:defRPr>
            </a:lvl3pPr>
            <a:lvl4pPr marL="1691571" indent="-241653">
              <a:spcBef>
                <a:spcPct val="30000"/>
              </a:spcBef>
              <a:defRPr sz="1300">
                <a:solidFill>
                  <a:schemeClr val="tx1"/>
                </a:solidFill>
                <a:latin typeface="Calibri" panose="020F0502020204030204" pitchFamily="34" charset="0"/>
              </a:defRPr>
            </a:lvl4pPr>
            <a:lvl5pPr marL="2174878" indent="-241653">
              <a:spcBef>
                <a:spcPct val="30000"/>
              </a:spcBef>
              <a:defRPr sz="1300">
                <a:solidFill>
                  <a:schemeClr val="tx1"/>
                </a:solidFill>
                <a:latin typeface="Calibri" panose="020F0502020204030204" pitchFamily="34" charset="0"/>
              </a:defRPr>
            </a:lvl5pPr>
            <a:lvl6pPr marL="2658184" indent="-241653" eaLnBrk="0" fontAlgn="base" hangingPunct="0">
              <a:spcBef>
                <a:spcPct val="30000"/>
              </a:spcBef>
              <a:spcAft>
                <a:spcPct val="0"/>
              </a:spcAft>
              <a:defRPr sz="1300">
                <a:solidFill>
                  <a:schemeClr val="tx1"/>
                </a:solidFill>
                <a:latin typeface="Calibri" panose="020F0502020204030204" pitchFamily="34" charset="0"/>
              </a:defRPr>
            </a:lvl6pPr>
            <a:lvl7pPr marL="3141490" indent="-241653" eaLnBrk="0" fontAlgn="base" hangingPunct="0">
              <a:spcBef>
                <a:spcPct val="30000"/>
              </a:spcBef>
              <a:spcAft>
                <a:spcPct val="0"/>
              </a:spcAft>
              <a:defRPr sz="1300">
                <a:solidFill>
                  <a:schemeClr val="tx1"/>
                </a:solidFill>
                <a:latin typeface="Calibri" panose="020F0502020204030204" pitchFamily="34" charset="0"/>
              </a:defRPr>
            </a:lvl7pPr>
            <a:lvl8pPr marL="3624796" indent="-241653" eaLnBrk="0" fontAlgn="base" hangingPunct="0">
              <a:spcBef>
                <a:spcPct val="30000"/>
              </a:spcBef>
              <a:spcAft>
                <a:spcPct val="0"/>
              </a:spcAft>
              <a:defRPr sz="1300">
                <a:solidFill>
                  <a:schemeClr val="tx1"/>
                </a:solidFill>
                <a:latin typeface="Calibri" panose="020F0502020204030204" pitchFamily="34" charset="0"/>
              </a:defRPr>
            </a:lvl8pPr>
            <a:lvl9pPr marL="4108102" indent="-241653" eaLnBrk="0" fontAlgn="base" hangingPunct="0">
              <a:spcBef>
                <a:spcPct val="30000"/>
              </a:spcBef>
              <a:spcAft>
                <a:spcPct val="0"/>
              </a:spcAft>
              <a:defRPr sz="1300">
                <a:solidFill>
                  <a:schemeClr val="tx1"/>
                </a:solidFill>
                <a:latin typeface="Calibri" panose="020F0502020204030204" pitchFamily="34" charset="0"/>
              </a:defRPr>
            </a:lvl9pPr>
          </a:lstStyle>
          <a:p>
            <a:pPr>
              <a:spcBef>
                <a:spcPct val="0"/>
              </a:spcBef>
            </a:pPr>
            <a:fld id="{B1C21B29-8657-4A3C-B0B0-EDD1AE8673E0}" type="slidenum">
              <a:rPr lang="en-US" altLang="en-US"/>
              <a:pPr>
                <a:spcBef>
                  <a:spcPct val="0"/>
                </a:spcBef>
              </a:pPr>
              <a:t>262</a:t>
            </a:fld>
            <a:endParaRPr lang="en-US" altLang="en-US"/>
          </a:p>
        </p:txBody>
      </p:sp>
    </p:spTree>
  </p:cSld>
  <p:clrMapOvr>
    <a:masterClrMapping/>
  </p:clrMapOvr>
</p:notes>
</file>

<file path=ppt/notesSlides/notesSlide2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Slide Image Placeholder 1">
            <a:extLst>
              <a:ext uri="{FF2B5EF4-FFF2-40B4-BE49-F238E27FC236}">
                <a16:creationId xmlns:a16="http://schemas.microsoft.com/office/drawing/2014/main" id="{7BBDDA49-6549-464D-AA08-5BF077BABB2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6803" name="Notes Placeholder 2">
            <a:extLst>
              <a:ext uri="{FF2B5EF4-FFF2-40B4-BE49-F238E27FC236}">
                <a16:creationId xmlns:a16="http://schemas.microsoft.com/office/drawing/2014/main" id="{CEC8C68E-9556-4024-877C-E435A334C7E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Answer: C</a:t>
            </a:r>
          </a:p>
          <a:p>
            <a:r>
              <a:rPr lang="en-US" altLang="en-US"/>
              <a:t> </a:t>
            </a:r>
          </a:p>
          <a:p>
            <a:r>
              <a:rPr lang="en-US" altLang="en-US"/>
              <a:t>Technically ezetimibe + high intensity statin could be considered since she’s such high risk. </a:t>
            </a:r>
          </a:p>
        </p:txBody>
      </p:sp>
      <p:sp>
        <p:nvSpPr>
          <p:cNvPr id="76804" name="Slide Number Placeholder 3">
            <a:extLst>
              <a:ext uri="{FF2B5EF4-FFF2-40B4-BE49-F238E27FC236}">
                <a16:creationId xmlns:a16="http://schemas.microsoft.com/office/drawing/2014/main" id="{44E04DE0-110C-428F-A582-594D598667A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300">
                <a:solidFill>
                  <a:schemeClr val="tx1"/>
                </a:solidFill>
                <a:latin typeface="Calibri" panose="020F0502020204030204" pitchFamily="34" charset="0"/>
              </a:defRPr>
            </a:lvl1pPr>
            <a:lvl2pPr marL="785372" indent="-302066">
              <a:spcBef>
                <a:spcPct val="30000"/>
              </a:spcBef>
              <a:defRPr sz="1300">
                <a:solidFill>
                  <a:schemeClr val="tx1"/>
                </a:solidFill>
                <a:latin typeface="Calibri" panose="020F0502020204030204" pitchFamily="34" charset="0"/>
              </a:defRPr>
            </a:lvl2pPr>
            <a:lvl3pPr marL="1208265" indent="-241653">
              <a:spcBef>
                <a:spcPct val="30000"/>
              </a:spcBef>
              <a:defRPr sz="1300">
                <a:solidFill>
                  <a:schemeClr val="tx1"/>
                </a:solidFill>
                <a:latin typeface="Calibri" panose="020F0502020204030204" pitchFamily="34" charset="0"/>
              </a:defRPr>
            </a:lvl3pPr>
            <a:lvl4pPr marL="1691571" indent="-241653">
              <a:spcBef>
                <a:spcPct val="30000"/>
              </a:spcBef>
              <a:defRPr sz="1300">
                <a:solidFill>
                  <a:schemeClr val="tx1"/>
                </a:solidFill>
                <a:latin typeface="Calibri" panose="020F0502020204030204" pitchFamily="34" charset="0"/>
              </a:defRPr>
            </a:lvl4pPr>
            <a:lvl5pPr marL="2174878" indent="-241653">
              <a:spcBef>
                <a:spcPct val="30000"/>
              </a:spcBef>
              <a:defRPr sz="1300">
                <a:solidFill>
                  <a:schemeClr val="tx1"/>
                </a:solidFill>
                <a:latin typeface="Calibri" panose="020F0502020204030204" pitchFamily="34" charset="0"/>
              </a:defRPr>
            </a:lvl5pPr>
            <a:lvl6pPr marL="2658184" indent="-241653" eaLnBrk="0" fontAlgn="base" hangingPunct="0">
              <a:spcBef>
                <a:spcPct val="30000"/>
              </a:spcBef>
              <a:spcAft>
                <a:spcPct val="0"/>
              </a:spcAft>
              <a:defRPr sz="1300">
                <a:solidFill>
                  <a:schemeClr val="tx1"/>
                </a:solidFill>
                <a:latin typeface="Calibri" panose="020F0502020204030204" pitchFamily="34" charset="0"/>
              </a:defRPr>
            </a:lvl6pPr>
            <a:lvl7pPr marL="3141490" indent="-241653" eaLnBrk="0" fontAlgn="base" hangingPunct="0">
              <a:spcBef>
                <a:spcPct val="30000"/>
              </a:spcBef>
              <a:spcAft>
                <a:spcPct val="0"/>
              </a:spcAft>
              <a:defRPr sz="1300">
                <a:solidFill>
                  <a:schemeClr val="tx1"/>
                </a:solidFill>
                <a:latin typeface="Calibri" panose="020F0502020204030204" pitchFamily="34" charset="0"/>
              </a:defRPr>
            </a:lvl7pPr>
            <a:lvl8pPr marL="3624796" indent="-241653" eaLnBrk="0" fontAlgn="base" hangingPunct="0">
              <a:spcBef>
                <a:spcPct val="30000"/>
              </a:spcBef>
              <a:spcAft>
                <a:spcPct val="0"/>
              </a:spcAft>
              <a:defRPr sz="1300">
                <a:solidFill>
                  <a:schemeClr val="tx1"/>
                </a:solidFill>
                <a:latin typeface="Calibri" panose="020F0502020204030204" pitchFamily="34" charset="0"/>
              </a:defRPr>
            </a:lvl8pPr>
            <a:lvl9pPr marL="4108102" indent="-241653" eaLnBrk="0" fontAlgn="base" hangingPunct="0">
              <a:spcBef>
                <a:spcPct val="30000"/>
              </a:spcBef>
              <a:spcAft>
                <a:spcPct val="0"/>
              </a:spcAft>
              <a:defRPr sz="1300">
                <a:solidFill>
                  <a:schemeClr val="tx1"/>
                </a:solidFill>
                <a:latin typeface="Calibri" panose="020F0502020204030204" pitchFamily="34" charset="0"/>
              </a:defRPr>
            </a:lvl9pPr>
          </a:lstStyle>
          <a:p>
            <a:pPr>
              <a:spcBef>
                <a:spcPct val="0"/>
              </a:spcBef>
            </a:pPr>
            <a:fld id="{F2E130A6-E1C7-443C-A8AE-03CBCE72E4EA}" type="slidenum">
              <a:rPr lang="en-US" altLang="en-US"/>
              <a:pPr>
                <a:spcBef>
                  <a:spcPct val="0"/>
                </a:spcBef>
              </a:pPr>
              <a:t>263</a:t>
            </a:fld>
            <a:endParaRPr lang="en-US" altLang="en-US"/>
          </a:p>
        </p:txBody>
      </p:sp>
    </p:spTree>
  </p:cSld>
  <p:clrMapOvr>
    <a:masterClrMapping/>
  </p:clrMapOvr>
</p:notes>
</file>

<file path=ppt/notesSlides/notesSlide2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B5E225C-EA32-49AA-BCE1-CBED354D9589}" type="slidenum">
              <a:rPr lang="en-US" smtClean="0"/>
              <a:t>264</a:t>
            </a:fld>
            <a:endParaRPr lang="en-US"/>
          </a:p>
        </p:txBody>
      </p:sp>
    </p:spTree>
    <p:extLst>
      <p:ext uri="{BB962C8B-B14F-4D97-AF65-F5344CB8AC3E}">
        <p14:creationId xmlns:p14="http://schemas.microsoft.com/office/powerpoint/2010/main" val="2193471198"/>
      </p:ext>
    </p:extLst>
  </p:cSld>
  <p:clrMapOvr>
    <a:masterClrMapping/>
  </p:clrMapOvr>
</p:notes>
</file>

<file path=ppt/notesSlides/notesSlide2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B5E225C-EA32-49AA-BCE1-CBED354D9589}" type="slidenum">
              <a:rPr lang="en-US" smtClean="0"/>
              <a:t>265</a:t>
            </a:fld>
            <a:endParaRPr lang="en-US"/>
          </a:p>
        </p:txBody>
      </p:sp>
    </p:spTree>
    <p:extLst>
      <p:ext uri="{BB962C8B-B14F-4D97-AF65-F5344CB8AC3E}">
        <p14:creationId xmlns:p14="http://schemas.microsoft.com/office/powerpoint/2010/main" val="228239082"/>
      </p:ext>
    </p:extLst>
  </p:cSld>
  <p:clrMapOvr>
    <a:masterClrMapping/>
  </p:clrMapOvr>
</p:notes>
</file>

<file path=ppt/notesSlides/notesSlide2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Slide Image Placeholder 1">
            <a:extLst>
              <a:ext uri="{FF2B5EF4-FFF2-40B4-BE49-F238E27FC236}">
                <a16:creationId xmlns:a16="http://schemas.microsoft.com/office/drawing/2014/main" id="{B61CA593-4794-459C-8CA9-48C96116467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6019" name="Notes Placeholder 2">
            <a:extLst>
              <a:ext uri="{FF2B5EF4-FFF2-40B4-BE49-F238E27FC236}">
                <a16:creationId xmlns:a16="http://schemas.microsoft.com/office/drawing/2014/main" id="{B04B37B1-8C53-4EAE-B6B0-86FE3002C4B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Do not make this a polling question. </a:t>
            </a:r>
          </a:p>
        </p:txBody>
      </p:sp>
      <p:sp>
        <p:nvSpPr>
          <p:cNvPr id="86020" name="Slide Number Placeholder 3">
            <a:extLst>
              <a:ext uri="{FF2B5EF4-FFF2-40B4-BE49-F238E27FC236}">
                <a16:creationId xmlns:a16="http://schemas.microsoft.com/office/drawing/2014/main" id="{5432E562-650D-4AAB-8704-B93DF5829F2C}"/>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300">
                <a:solidFill>
                  <a:schemeClr val="tx1"/>
                </a:solidFill>
                <a:latin typeface="Calibri" panose="020F0502020204030204" pitchFamily="34" charset="0"/>
              </a:defRPr>
            </a:lvl1pPr>
            <a:lvl2pPr marL="785372" indent="-302066">
              <a:spcBef>
                <a:spcPct val="30000"/>
              </a:spcBef>
              <a:defRPr sz="1300">
                <a:solidFill>
                  <a:schemeClr val="tx1"/>
                </a:solidFill>
                <a:latin typeface="Calibri" panose="020F0502020204030204" pitchFamily="34" charset="0"/>
              </a:defRPr>
            </a:lvl2pPr>
            <a:lvl3pPr marL="1208265" indent="-241653">
              <a:spcBef>
                <a:spcPct val="30000"/>
              </a:spcBef>
              <a:defRPr sz="1300">
                <a:solidFill>
                  <a:schemeClr val="tx1"/>
                </a:solidFill>
                <a:latin typeface="Calibri" panose="020F0502020204030204" pitchFamily="34" charset="0"/>
              </a:defRPr>
            </a:lvl3pPr>
            <a:lvl4pPr marL="1691571" indent="-241653">
              <a:spcBef>
                <a:spcPct val="30000"/>
              </a:spcBef>
              <a:defRPr sz="1300">
                <a:solidFill>
                  <a:schemeClr val="tx1"/>
                </a:solidFill>
                <a:latin typeface="Calibri" panose="020F0502020204030204" pitchFamily="34" charset="0"/>
              </a:defRPr>
            </a:lvl4pPr>
            <a:lvl5pPr marL="2174878" indent="-241653">
              <a:spcBef>
                <a:spcPct val="30000"/>
              </a:spcBef>
              <a:defRPr sz="1300">
                <a:solidFill>
                  <a:schemeClr val="tx1"/>
                </a:solidFill>
                <a:latin typeface="Calibri" panose="020F0502020204030204" pitchFamily="34" charset="0"/>
              </a:defRPr>
            </a:lvl5pPr>
            <a:lvl6pPr marL="2658184" indent="-241653" eaLnBrk="0" fontAlgn="base" hangingPunct="0">
              <a:spcBef>
                <a:spcPct val="30000"/>
              </a:spcBef>
              <a:spcAft>
                <a:spcPct val="0"/>
              </a:spcAft>
              <a:defRPr sz="1300">
                <a:solidFill>
                  <a:schemeClr val="tx1"/>
                </a:solidFill>
                <a:latin typeface="Calibri" panose="020F0502020204030204" pitchFamily="34" charset="0"/>
              </a:defRPr>
            </a:lvl6pPr>
            <a:lvl7pPr marL="3141490" indent="-241653" eaLnBrk="0" fontAlgn="base" hangingPunct="0">
              <a:spcBef>
                <a:spcPct val="30000"/>
              </a:spcBef>
              <a:spcAft>
                <a:spcPct val="0"/>
              </a:spcAft>
              <a:defRPr sz="1300">
                <a:solidFill>
                  <a:schemeClr val="tx1"/>
                </a:solidFill>
                <a:latin typeface="Calibri" panose="020F0502020204030204" pitchFamily="34" charset="0"/>
              </a:defRPr>
            </a:lvl7pPr>
            <a:lvl8pPr marL="3624796" indent="-241653" eaLnBrk="0" fontAlgn="base" hangingPunct="0">
              <a:spcBef>
                <a:spcPct val="30000"/>
              </a:spcBef>
              <a:spcAft>
                <a:spcPct val="0"/>
              </a:spcAft>
              <a:defRPr sz="1300">
                <a:solidFill>
                  <a:schemeClr val="tx1"/>
                </a:solidFill>
                <a:latin typeface="Calibri" panose="020F0502020204030204" pitchFamily="34" charset="0"/>
              </a:defRPr>
            </a:lvl8pPr>
            <a:lvl9pPr marL="4108102" indent="-241653" eaLnBrk="0" fontAlgn="base" hangingPunct="0">
              <a:spcBef>
                <a:spcPct val="30000"/>
              </a:spcBef>
              <a:spcAft>
                <a:spcPct val="0"/>
              </a:spcAft>
              <a:defRPr sz="1300">
                <a:solidFill>
                  <a:schemeClr val="tx1"/>
                </a:solidFill>
                <a:latin typeface="Calibri" panose="020F0502020204030204" pitchFamily="34" charset="0"/>
              </a:defRPr>
            </a:lvl9pPr>
          </a:lstStyle>
          <a:p>
            <a:pPr>
              <a:spcBef>
                <a:spcPct val="0"/>
              </a:spcBef>
            </a:pPr>
            <a:fld id="{EBB1110C-15BD-4102-94CE-8B51C728F51C}" type="slidenum">
              <a:rPr lang="en-US" altLang="en-US"/>
              <a:pPr>
                <a:spcBef>
                  <a:spcPct val="0"/>
                </a:spcBef>
              </a:pPr>
              <a:t>266</a:t>
            </a:fld>
            <a:endParaRPr lang="en-US" altLang="en-US"/>
          </a:p>
        </p:txBody>
      </p:sp>
    </p:spTree>
  </p:cSld>
  <p:clrMapOvr>
    <a:masterClrMapping/>
  </p:clrMapOvr>
</p:notes>
</file>

<file path=ppt/notesSlides/notesSlide2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Slide Image Placeholder 1">
            <a:extLst>
              <a:ext uri="{FF2B5EF4-FFF2-40B4-BE49-F238E27FC236}">
                <a16:creationId xmlns:a16="http://schemas.microsoft.com/office/drawing/2014/main" id="{9ED77C5E-7227-42A9-BCF3-CFFA677FE44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8067" name="Notes Placeholder 2">
            <a:extLst>
              <a:ext uri="{FF2B5EF4-FFF2-40B4-BE49-F238E27FC236}">
                <a16:creationId xmlns:a16="http://schemas.microsoft.com/office/drawing/2014/main" id="{6508BFA4-D8BD-4FC3-9BC7-2ABEAD88B70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88068" name="Slide Number Placeholder 3">
            <a:extLst>
              <a:ext uri="{FF2B5EF4-FFF2-40B4-BE49-F238E27FC236}">
                <a16:creationId xmlns:a16="http://schemas.microsoft.com/office/drawing/2014/main" id="{74DDA6E5-E297-42A3-8BFD-93893664260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rebuchet MS" panose="020B0603020202020204" pitchFamily="34" charset="0"/>
                <a:cs typeface="Arial" panose="020B0604020202020204" pitchFamily="34" charset="0"/>
              </a:defRPr>
            </a:lvl1pPr>
            <a:lvl2pPr marL="785372" indent="-302066">
              <a:defRPr>
                <a:solidFill>
                  <a:schemeClr val="tx1"/>
                </a:solidFill>
                <a:latin typeface="Trebuchet MS" panose="020B0603020202020204" pitchFamily="34" charset="0"/>
                <a:cs typeface="Arial" panose="020B0604020202020204" pitchFamily="34" charset="0"/>
              </a:defRPr>
            </a:lvl2pPr>
            <a:lvl3pPr marL="1208265" indent="-241653">
              <a:defRPr>
                <a:solidFill>
                  <a:schemeClr val="tx1"/>
                </a:solidFill>
                <a:latin typeface="Trebuchet MS" panose="020B0603020202020204" pitchFamily="34" charset="0"/>
                <a:cs typeface="Arial" panose="020B0604020202020204" pitchFamily="34" charset="0"/>
              </a:defRPr>
            </a:lvl3pPr>
            <a:lvl4pPr marL="1691571" indent="-241653">
              <a:defRPr>
                <a:solidFill>
                  <a:schemeClr val="tx1"/>
                </a:solidFill>
                <a:latin typeface="Trebuchet MS" panose="020B0603020202020204" pitchFamily="34" charset="0"/>
                <a:cs typeface="Arial" panose="020B0604020202020204" pitchFamily="34" charset="0"/>
              </a:defRPr>
            </a:lvl4pPr>
            <a:lvl5pPr marL="2174878" indent="-241653">
              <a:defRPr>
                <a:solidFill>
                  <a:schemeClr val="tx1"/>
                </a:solidFill>
                <a:latin typeface="Trebuchet MS" panose="020B0603020202020204" pitchFamily="34" charset="0"/>
                <a:cs typeface="Arial" panose="020B0604020202020204" pitchFamily="34" charset="0"/>
              </a:defRPr>
            </a:lvl5pPr>
            <a:lvl6pPr marL="2658184" indent="-241653" eaLnBrk="0" fontAlgn="base" hangingPunct="0">
              <a:spcBef>
                <a:spcPct val="0"/>
              </a:spcBef>
              <a:spcAft>
                <a:spcPct val="0"/>
              </a:spcAft>
              <a:defRPr>
                <a:solidFill>
                  <a:schemeClr val="tx1"/>
                </a:solidFill>
                <a:latin typeface="Trebuchet MS" panose="020B0603020202020204" pitchFamily="34" charset="0"/>
                <a:cs typeface="Arial" panose="020B0604020202020204" pitchFamily="34" charset="0"/>
              </a:defRPr>
            </a:lvl6pPr>
            <a:lvl7pPr marL="3141490" indent="-241653" eaLnBrk="0" fontAlgn="base" hangingPunct="0">
              <a:spcBef>
                <a:spcPct val="0"/>
              </a:spcBef>
              <a:spcAft>
                <a:spcPct val="0"/>
              </a:spcAft>
              <a:defRPr>
                <a:solidFill>
                  <a:schemeClr val="tx1"/>
                </a:solidFill>
                <a:latin typeface="Trebuchet MS" panose="020B0603020202020204" pitchFamily="34" charset="0"/>
                <a:cs typeface="Arial" panose="020B0604020202020204" pitchFamily="34" charset="0"/>
              </a:defRPr>
            </a:lvl7pPr>
            <a:lvl8pPr marL="3624796" indent="-241653" eaLnBrk="0" fontAlgn="base" hangingPunct="0">
              <a:spcBef>
                <a:spcPct val="0"/>
              </a:spcBef>
              <a:spcAft>
                <a:spcPct val="0"/>
              </a:spcAft>
              <a:defRPr>
                <a:solidFill>
                  <a:schemeClr val="tx1"/>
                </a:solidFill>
                <a:latin typeface="Trebuchet MS" panose="020B0603020202020204" pitchFamily="34" charset="0"/>
                <a:cs typeface="Arial" panose="020B0604020202020204" pitchFamily="34" charset="0"/>
              </a:defRPr>
            </a:lvl8pPr>
            <a:lvl9pPr marL="4108102" indent="-241653" eaLnBrk="0" fontAlgn="base" hangingPunct="0">
              <a:spcBef>
                <a:spcPct val="0"/>
              </a:spcBef>
              <a:spcAft>
                <a:spcPct val="0"/>
              </a:spcAft>
              <a:defRPr>
                <a:solidFill>
                  <a:schemeClr val="tx1"/>
                </a:solidFill>
                <a:latin typeface="Trebuchet MS" panose="020B0603020202020204" pitchFamily="34" charset="0"/>
                <a:cs typeface="Arial" panose="020B0604020202020204" pitchFamily="34" charset="0"/>
              </a:defRPr>
            </a:lvl9pPr>
          </a:lstStyle>
          <a:p>
            <a:fld id="{60CF98A0-6B0A-4373-813D-CBA1D3A88A7E}" type="slidenum">
              <a:rPr lang="en-US" altLang="en-US">
                <a:latin typeface="Calibri" panose="020F0502020204030204" pitchFamily="34" charset="0"/>
              </a:rPr>
              <a:pPr/>
              <a:t>267</a:t>
            </a:fld>
            <a:endParaRPr lang="en-US" altLang="en-US">
              <a:latin typeface="Calibri" panose="020F0502020204030204" pitchFamily="34" charset="0"/>
            </a:endParaRPr>
          </a:p>
        </p:txBody>
      </p:sp>
    </p:spTree>
  </p:cSld>
  <p:clrMapOvr>
    <a:masterClrMapping/>
  </p:clrMapOvr>
</p:notes>
</file>

<file path=ppt/notesSlides/notesSlide2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Slide Image Placeholder 1">
            <a:extLst>
              <a:ext uri="{FF2B5EF4-FFF2-40B4-BE49-F238E27FC236}">
                <a16:creationId xmlns:a16="http://schemas.microsoft.com/office/drawing/2014/main" id="{D928211A-55DE-4ED1-9FDA-3C65282C8E4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0115" name="Notes Placeholder 2">
            <a:extLst>
              <a:ext uri="{FF2B5EF4-FFF2-40B4-BE49-F238E27FC236}">
                <a16:creationId xmlns:a16="http://schemas.microsoft.com/office/drawing/2014/main" id="{E8F57D4D-5110-436E-9104-5FB3348B2E5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Answer: b since </a:t>
            </a:r>
            <a:r>
              <a:rPr lang="en-US" altLang="en-US" dirty="0" err="1"/>
              <a:t>albuminurea</a:t>
            </a:r>
            <a:endParaRPr lang="en-US" altLang="en-US" dirty="0"/>
          </a:p>
          <a:p>
            <a:endParaRPr lang="en-US" altLang="en-US" dirty="0"/>
          </a:p>
          <a:p>
            <a:r>
              <a:rPr lang="en-US" altLang="en-US" dirty="0"/>
              <a:t>And yes, would stop or decrease sulfonylurea. </a:t>
            </a:r>
          </a:p>
        </p:txBody>
      </p:sp>
      <p:sp>
        <p:nvSpPr>
          <p:cNvPr id="90116" name="Slide Number Placeholder 3">
            <a:extLst>
              <a:ext uri="{FF2B5EF4-FFF2-40B4-BE49-F238E27FC236}">
                <a16:creationId xmlns:a16="http://schemas.microsoft.com/office/drawing/2014/main" id="{C2EF7D89-CD0A-4525-990B-971BB789619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rebuchet MS" panose="020B0603020202020204" pitchFamily="34" charset="0"/>
                <a:cs typeface="Arial" panose="020B0604020202020204" pitchFamily="34" charset="0"/>
              </a:defRPr>
            </a:lvl1pPr>
            <a:lvl2pPr marL="785372" indent="-302066">
              <a:defRPr>
                <a:solidFill>
                  <a:schemeClr val="tx1"/>
                </a:solidFill>
                <a:latin typeface="Trebuchet MS" panose="020B0603020202020204" pitchFamily="34" charset="0"/>
                <a:cs typeface="Arial" panose="020B0604020202020204" pitchFamily="34" charset="0"/>
              </a:defRPr>
            </a:lvl2pPr>
            <a:lvl3pPr marL="1208265" indent="-241653">
              <a:defRPr>
                <a:solidFill>
                  <a:schemeClr val="tx1"/>
                </a:solidFill>
                <a:latin typeface="Trebuchet MS" panose="020B0603020202020204" pitchFamily="34" charset="0"/>
                <a:cs typeface="Arial" panose="020B0604020202020204" pitchFamily="34" charset="0"/>
              </a:defRPr>
            </a:lvl3pPr>
            <a:lvl4pPr marL="1691571" indent="-241653">
              <a:defRPr>
                <a:solidFill>
                  <a:schemeClr val="tx1"/>
                </a:solidFill>
                <a:latin typeface="Trebuchet MS" panose="020B0603020202020204" pitchFamily="34" charset="0"/>
                <a:cs typeface="Arial" panose="020B0604020202020204" pitchFamily="34" charset="0"/>
              </a:defRPr>
            </a:lvl4pPr>
            <a:lvl5pPr marL="2174878" indent="-241653">
              <a:defRPr>
                <a:solidFill>
                  <a:schemeClr val="tx1"/>
                </a:solidFill>
                <a:latin typeface="Trebuchet MS" panose="020B0603020202020204" pitchFamily="34" charset="0"/>
                <a:cs typeface="Arial" panose="020B0604020202020204" pitchFamily="34" charset="0"/>
              </a:defRPr>
            </a:lvl5pPr>
            <a:lvl6pPr marL="2658184" indent="-241653" eaLnBrk="0" fontAlgn="base" hangingPunct="0">
              <a:spcBef>
                <a:spcPct val="0"/>
              </a:spcBef>
              <a:spcAft>
                <a:spcPct val="0"/>
              </a:spcAft>
              <a:defRPr>
                <a:solidFill>
                  <a:schemeClr val="tx1"/>
                </a:solidFill>
                <a:latin typeface="Trebuchet MS" panose="020B0603020202020204" pitchFamily="34" charset="0"/>
                <a:cs typeface="Arial" panose="020B0604020202020204" pitchFamily="34" charset="0"/>
              </a:defRPr>
            </a:lvl6pPr>
            <a:lvl7pPr marL="3141490" indent="-241653" eaLnBrk="0" fontAlgn="base" hangingPunct="0">
              <a:spcBef>
                <a:spcPct val="0"/>
              </a:spcBef>
              <a:spcAft>
                <a:spcPct val="0"/>
              </a:spcAft>
              <a:defRPr>
                <a:solidFill>
                  <a:schemeClr val="tx1"/>
                </a:solidFill>
                <a:latin typeface="Trebuchet MS" panose="020B0603020202020204" pitchFamily="34" charset="0"/>
                <a:cs typeface="Arial" panose="020B0604020202020204" pitchFamily="34" charset="0"/>
              </a:defRPr>
            </a:lvl7pPr>
            <a:lvl8pPr marL="3624796" indent="-241653" eaLnBrk="0" fontAlgn="base" hangingPunct="0">
              <a:spcBef>
                <a:spcPct val="0"/>
              </a:spcBef>
              <a:spcAft>
                <a:spcPct val="0"/>
              </a:spcAft>
              <a:defRPr>
                <a:solidFill>
                  <a:schemeClr val="tx1"/>
                </a:solidFill>
                <a:latin typeface="Trebuchet MS" panose="020B0603020202020204" pitchFamily="34" charset="0"/>
                <a:cs typeface="Arial" panose="020B0604020202020204" pitchFamily="34" charset="0"/>
              </a:defRPr>
            </a:lvl8pPr>
            <a:lvl9pPr marL="4108102" indent="-241653" eaLnBrk="0" fontAlgn="base" hangingPunct="0">
              <a:spcBef>
                <a:spcPct val="0"/>
              </a:spcBef>
              <a:spcAft>
                <a:spcPct val="0"/>
              </a:spcAft>
              <a:defRPr>
                <a:solidFill>
                  <a:schemeClr val="tx1"/>
                </a:solidFill>
                <a:latin typeface="Trebuchet MS" panose="020B0603020202020204" pitchFamily="34" charset="0"/>
                <a:cs typeface="Arial" panose="020B0604020202020204" pitchFamily="34" charset="0"/>
              </a:defRPr>
            </a:lvl9pPr>
          </a:lstStyle>
          <a:p>
            <a:fld id="{50EEDFFE-B776-4DED-8A12-D4A6572F86A6}" type="slidenum">
              <a:rPr lang="en-US" altLang="en-US">
                <a:latin typeface="Calibri" panose="020F0502020204030204" pitchFamily="34" charset="0"/>
              </a:rPr>
              <a:pPr/>
              <a:t>268</a:t>
            </a:fld>
            <a:endParaRPr lang="en-US" altLang="en-US">
              <a:latin typeface="Calibri" panose="020F0502020204030204" pitchFamily="34" charset="0"/>
            </a:endParaRPr>
          </a:p>
        </p:txBody>
      </p:sp>
    </p:spTree>
  </p:cSld>
  <p:clrMapOvr>
    <a:masterClrMapping/>
  </p:clrMapOvr>
</p:notes>
</file>

<file path=ppt/notesSlides/notesSlide2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Slide Image Placeholder 1">
            <a:extLst>
              <a:ext uri="{FF2B5EF4-FFF2-40B4-BE49-F238E27FC236}">
                <a16:creationId xmlns:a16="http://schemas.microsoft.com/office/drawing/2014/main" id="{C2976BAA-C6C7-41CC-BBF4-EB9ECF9C797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63" name="Notes Placeholder 2">
            <a:extLst>
              <a:ext uri="{FF2B5EF4-FFF2-40B4-BE49-F238E27FC236}">
                <a16:creationId xmlns:a16="http://schemas.microsoft.com/office/drawing/2014/main" id="{269ECD21-6C1D-44FD-B526-935E2BDA8A4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92164" name="Slide Number Placeholder 3">
            <a:extLst>
              <a:ext uri="{FF2B5EF4-FFF2-40B4-BE49-F238E27FC236}">
                <a16:creationId xmlns:a16="http://schemas.microsoft.com/office/drawing/2014/main" id="{583A348F-4DA1-4332-83D8-120AAD687A8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300">
                <a:solidFill>
                  <a:schemeClr val="tx1"/>
                </a:solidFill>
                <a:latin typeface="Calibri" panose="020F0502020204030204" pitchFamily="34" charset="0"/>
              </a:defRPr>
            </a:lvl1pPr>
            <a:lvl2pPr marL="785372" indent="-302066">
              <a:spcBef>
                <a:spcPct val="30000"/>
              </a:spcBef>
              <a:defRPr sz="1300">
                <a:solidFill>
                  <a:schemeClr val="tx1"/>
                </a:solidFill>
                <a:latin typeface="Calibri" panose="020F0502020204030204" pitchFamily="34" charset="0"/>
              </a:defRPr>
            </a:lvl2pPr>
            <a:lvl3pPr marL="1208265" indent="-241653">
              <a:spcBef>
                <a:spcPct val="30000"/>
              </a:spcBef>
              <a:defRPr sz="1300">
                <a:solidFill>
                  <a:schemeClr val="tx1"/>
                </a:solidFill>
                <a:latin typeface="Calibri" panose="020F0502020204030204" pitchFamily="34" charset="0"/>
              </a:defRPr>
            </a:lvl3pPr>
            <a:lvl4pPr marL="1691571" indent="-241653">
              <a:spcBef>
                <a:spcPct val="30000"/>
              </a:spcBef>
              <a:defRPr sz="1300">
                <a:solidFill>
                  <a:schemeClr val="tx1"/>
                </a:solidFill>
                <a:latin typeface="Calibri" panose="020F0502020204030204" pitchFamily="34" charset="0"/>
              </a:defRPr>
            </a:lvl4pPr>
            <a:lvl5pPr marL="2174878" indent="-241653">
              <a:spcBef>
                <a:spcPct val="30000"/>
              </a:spcBef>
              <a:defRPr sz="1300">
                <a:solidFill>
                  <a:schemeClr val="tx1"/>
                </a:solidFill>
                <a:latin typeface="Calibri" panose="020F0502020204030204" pitchFamily="34" charset="0"/>
              </a:defRPr>
            </a:lvl5pPr>
            <a:lvl6pPr marL="2658184" indent="-241653" eaLnBrk="0" fontAlgn="base" hangingPunct="0">
              <a:spcBef>
                <a:spcPct val="30000"/>
              </a:spcBef>
              <a:spcAft>
                <a:spcPct val="0"/>
              </a:spcAft>
              <a:defRPr sz="1300">
                <a:solidFill>
                  <a:schemeClr val="tx1"/>
                </a:solidFill>
                <a:latin typeface="Calibri" panose="020F0502020204030204" pitchFamily="34" charset="0"/>
              </a:defRPr>
            </a:lvl6pPr>
            <a:lvl7pPr marL="3141490" indent="-241653" eaLnBrk="0" fontAlgn="base" hangingPunct="0">
              <a:spcBef>
                <a:spcPct val="30000"/>
              </a:spcBef>
              <a:spcAft>
                <a:spcPct val="0"/>
              </a:spcAft>
              <a:defRPr sz="1300">
                <a:solidFill>
                  <a:schemeClr val="tx1"/>
                </a:solidFill>
                <a:latin typeface="Calibri" panose="020F0502020204030204" pitchFamily="34" charset="0"/>
              </a:defRPr>
            </a:lvl7pPr>
            <a:lvl8pPr marL="3624796" indent="-241653" eaLnBrk="0" fontAlgn="base" hangingPunct="0">
              <a:spcBef>
                <a:spcPct val="30000"/>
              </a:spcBef>
              <a:spcAft>
                <a:spcPct val="0"/>
              </a:spcAft>
              <a:defRPr sz="1300">
                <a:solidFill>
                  <a:schemeClr val="tx1"/>
                </a:solidFill>
                <a:latin typeface="Calibri" panose="020F0502020204030204" pitchFamily="34" charset="0"/>
              </a:defRPr>
            </a:lvl8pPr>
            <a:lvl9pPr marL="4108102" indent="-241653" eaLnBrk="0" fontAlgn="base" hangingPunct="0">
              <a:spcBef>
                <a:spcPct val="30000"/>
              </a:spcBef>
              <a:spcAft>
                <a:spcPct val="0"/>
              </a:spcAft>
              <a:defRPr sz="1300">
                <a:solidFill>
                  <a:schemeClr val="tx1"/>
                </a:solidFill>
                <a:latin typeface="Calibri" panose="020F0502020204030204" pitchFamily="34" charset="0"/>
              </a:defRPr>
            </a:lvl9pPr>
          </a:lstStyle>
          <a:p>
            <a:pPr>
              <a:spcBef>
                <a:spcPct val="0"/>
              </a:spcBef>
            </a:pPr>
            <a:fld id="{15549AE7-3114-44C1-9F98-07191CEE6F8C}" type="slidenum">
              <a:rPr lang="en-US" altLang="en-US"/>
              <a:pPr>
                <a:spcBef>
                  <a:spcPct val="0"/>
                </a:spcBef>
              </a:pPr>
              <a:t>269</a:t>
            </a:fld>
            <a:endParaRPr lang="en-US" alt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B5E225C-EA32-49AA-BCE1-CBED354D9589}" type="slidenum">
              <a:rPr lang="en-US" smtClean="0"/>
              <a:t>27</a:t>
            </a:fld>
            <a:endParaRPr lang="en-US"/>
          </a:p>
        </p:txBody>
      </p:sp>
    </p:spTree>
    <p:extLst>
      <p:ext uri="{BB962C8B-B14F-4D97-AF65-F5344CB8AC3E}">
        <p14:creationId xmlns:p14="http://schemas.microsoft.com/office/powerpoint/2010/main" val="1136700129"/>
      </p:ext>
    </p:extLst>
  </p:cSld>
  <p:clrMapOvr>
    <a:masterClrMapping/>
  </p:clrMapOvr>
</p:notes>
</file>

<file path=ppt/notesSlides/notesSlide2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Slide Image Placeholder 1">
            <a:extLst>
              <a:ext uri="{FF2B5EF4-FFF2-40B4-BE49-F238E27FC236}">
                <a16:creationId xmlns:a16="http://schemas.microsoft.com/office/drawing/2014/main" id="{CCE7B76E-CBF5-408D-80E3-390B0118E0F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4211" name="Notes Placeholder 2">
            <a:extLst>
              <a:ext uri="{FF2B5EF4-FFF2-40B4-BE49-F238E27FC236}">
                <a16:creationId xmlns:a16="http://schemas.microsoft.com/office/drawing/2014/main" id="{9313583D-FE85-497E-992E-A317EA24D3B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94212" name="Slide Number Placeholder 3">
            <a:extLst>
              <a:ext uri="{FF2B5EF4-FFF2-40B4-BE49-F238E27FC236}">
                <a16:creationId xmlns:a16="http://schemas.microsoft.com/office/drawing/2014/main" id="{571BC0D5-B41B-4118-99C0-BC3BC82B178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300">
                <a:solidFill>
                  <a:schemeClr val="tx1"/>
                </a:solidFill>
                <a:latin typeface="Calibri" panose="020F0502020204030204" pitchFamily="34" charset="0"/>
              </a:defRPr>
            </a:lvl1pPr>
            <a:lvl2pPr marL="785372" indent="-302066">
              <a:spcBef>
                <a:spcPct val="30000"/>
              </a:spcBef>
              <a:defRPr sz="1300">
                <a:solidFill>
                  <a:schemeClr val="tx1"/>
                </a:solidFill>
                <a:latin typeface="Calibri" panose="020F0502020204030204" pitchFamily="34" charset="0"/>
              </a:defRPr>
            </a:lvl2pPr>
            <a:lvl3pPr marL="1208265" indent="-241653">
              <a:spcBef>
                <a:spcPct val="30000"/>
              </a:spcBef>
              <a:defRPr sz="1300">
                <a:solidFill>
                  <a:schemeClr val="tx1"/>
                </a:solidFill>
                <a:latin typeface="Calibri" panose="020F0502020204030204" pitchFamily="34" charset="0"/>
              </a:defRPr>
            </a:lvl3pPr>
            <a:lvl4pPr marL="1691571" indent="-241653">
              <a:spcBef>
                <a:spcPct val="30000"/>
              </a:spcBef>
              <a:defRPr sz="1300">
                <a:solidFill>
                  <a:schemeClr val="tx1"/>
                </a:solidFill>
                <a:latin typeface="Calibri" panose="020F0502020204030204" pitchFamily="34" charset="0"/>
              </a:defRPr>
            </a:lvl4pPr>
            <a:lvl5pPr marL="2174878" indent="-241653">
              <a:spcBef>
                <a:spcPct val="30000"/>
              </a:spcBef>
              <a:defRPr sz="1300">
                <a:solidFill>
                  <a:schemeClr val="tx1"/>
                </a:solidFill>
                <a:latin typeface="Calibri" panose="020F0502020204030204" pitchFamily="34" charset="0"/>
              </a:defRPr>
            </a:lvl5pPr>
            <a:lvl6pPr marL="2658184" indent="-241653" eaLnBrk="0" fontAlgn="base" hangingPunct="0">
              <a:spcBef>
                <a:spcPct val="30000"/>
              </a:spcBef>
              <a:spcAft>
                <a:spcPct val="0"/>
              </a:spcAft>
              <a:defRPr sz="1300">
                <a:solidFill>
                  <a:schemeClr val="tx1"/>
                </a:solidFill>
                <a:latin typeface="Calibri" panose="020F0502020204030204" pitchFamily="34" charset="0"/>
              </a:defRPr>
            </a:lvl6pPr>
            <a:lvl7pPr marL="3141490" indent="-241653" eaLnBrk="0" fontAlgn="base" hangingPunct="0">
              <a:spcBef>
                <a:spcPct val="30000"/>
              </a:spcBef>
              <a:spcAft>
                <a:spcPct val="0"/>
              </a:spcAft>
              <a:defRPr sz="1300">
                <a:solidFill>
                  <a:schemeClr val="tx1"/>
                </a:solidFill>
                <a:latin typeface="Calibri" panose="020F0502020204030204" pitchFamily="34" charset="0"/>
              </a:defRPr>
            </a:lvl7pPr>
            <a:lvl8pPr marL="3624796" indent="-241653" eaLnBrk="0" fontAlgn="base" hangingPunct="0">
              <a:spcBef>
                <a:spcPct val="30000"/>
              </a:spcBef>
              <a:spcAft>
                <a:spcPct val="0"/>
              </a:spcAft>
              <a:defRPr sz="1300">
                <a:solidFill>
                  <a:schemeClr val="tx1"/>
                </a:solidFill>
                <a:latin typeface="Calibri" panose="020F0502020204030204" pitchFamily="34" charset="0"/>
              </a:defRPr>
            </a:lvl8pPr>
            <a:lvl9pPr marL="4108102" indent="-241653" eaLnBrk="0" fontAlgn="base" hangingPunct="0">
              <a:spcBef>
                <a:spcPct val="30000"/>
              </a:spcBef>
              <a:spcAft>
                <a:spcPct val="0"/>
              </a:spcAft>
              <a:defRPr sz="1300">
                <a:solidFill>
                  <a:schemeClr val="tx1"/>
                </a:solidFill>
                <a:latin typeface="Calibri" panose="020F0502020204030204" pitchFamily="34" charset="0"/>
              </a:defRPr>
            </a:lvl9pPr>
          </a:lstStyle>
          <a:p>
            <a:pPr>
              <a:spcBef>
                <a:spcPct val="0"/>
              </a:spcBef>
            </a:pPr>
            <a:fld id="{0EC82A96-E4FE-4F30-8F7B-2987848CFBA5}" type="slidenum">
              <a:rPr lang="en-US" altLang="en-US"/>
              <a:pPr>
                <a:spcBef>
                  <a:spcPct val="0"/>
                </a:spcBef>
              </a:pPr>
              <a:t>270</a:t>
            </a:fld>
            <a:endParaRPr lang="en-US" altLang="en-US"/>
          </a:p>
        </p:txBody>
      </p:sp>
    </p:spTree>
  </p:cSld>
  <p:clrMapOvr>
    <a:masterClrMapping/>
  </p:clrMapOvr>
</p:notes>
</file>

<file path=ppt/notesSlides/notesSlide2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Slide Image Placeholder 1">
            <a:extLst>
              <a:ext uri="{FF2B5EF4-FFF2-40B4-BE49-F238E27FC236}">
                <a16:creationId xmlns:a16="http://schemas.microsoft.com/office/drawing/2014/main" id="{1A4FFCF7-E474-4764-9294-7D4BE6D08BA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6259" name="Notes Placeholder 2">
            <a:extLst>
              <a:ext uri="{FF2B5EF4-FFF2-40B4-BE49-F238E27FC236}">
                <a16:creationId xmlns:a16="http://schemas.microsoft.com/office/drawing/2014/main" id="{EE4A5668-E498-40C5-8DE2-858CEA864F2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96260" name="Slide Number Placeholder 3">
            <a:extLst>
              <a:ext uri="{FF2B5EF4-FFF2-40B4-BE49-F238E27FC236}">
                <a16:creationId xmlns:a16="http://schemas.microsoft.com/office/drawing/2014/main" id="{D332E408-DE05-435C-9F4A-D774FF776274}"/>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300">
                <a:solidFill>
                  <a:schemeClr val="tx1"/>
                </a:solidFill>
                <a:latin typeface="Calibri" panose="020F0502020204030204" pitchFamily="34" charset="0"/>
              </a:defRPr>
            </a:lvl1pPr>
            <a:lvl2pPr marL="785372" indent="-302066">
              <a:spcBef>
                <a:spcPct val="30000"/>
              </a:spcBef>
              <a:defRPr sz="1300">
                <a:solidFill>
                  <a:schemeClr val="tx1"/>
                </a:solidFill>
                <a:latin typeface="Calibri" panose="020F0502020204030204" pitchFamily="34" charset="0"/>
              </a:defRPr>
            </a:lvl2pPr>
            <a:lvl3pPr marL="1208265" indent="-241653">
              <a:spcBef>
                <a:spcPct val="30000"/>
              </a:spcBef>
              <a:defRPr sz="1300">
                <a:solidFill>
                  <a:schemeClr val="tx1"/>
                </a:solidFill>
                <a:latin typeface="Calibri" panose="020F0502020204030204" pitchFamily="34" charset="0"/>
              </a:defRPr>
            </a:lvl3pPr>
            <a:lvl4pPr marL="1691571" indent="-241653">
              <a:spcBef>
                <a:spcPct val="30000"/>
              </a:spcBef>
              <a:defRPr sz="1300">
                <a:solidFill>
                  <a:schemeClr val="tx1"/>
                </a:solidFill>
                <a:latin typeface="Calibri" panose="020F0502020204030204" pitchFamily="34" charset="0"/>
              </a:defRPr>
            </a:lvl4pPr>
            <a:lvl5pPr marL="2174878" indent="-241653">
              <a:spcBef>
                <a:spcPct val="30000"/>
              </a:spcBef>
              <a:defRPr sz="1300">
                <a:solidFill>
                  <a:schemeClr val="tx1"/>
                </a:solidFill>
                <a:latin typeface="Calibri" panose="020F0502020204030204" pitchFamily="34" charset="0"/>
              </a:defRPr>
            </a:lvl5pPr>
            <a:lvl6pPr marL="2658184" indent="-241653" eaLnBrk="0" fontAlgn="base" hangingPunct="0">
              <a:spcBef>
                <a:spcPct val="30000"/>
              </a:spcBef>
              <a:spcAft>
                <a:spcPct val="0"/>
              </a:spcAft>
              <a:defRPr sz="1300">
                <a:solidFill>
                  <a:schemeClr val="tx1"/>
                </a:solidFill>
                <a:latin typeface="Calibri" panose="020F0502020204030204" pitchFamily="34" charset="0"/>
              </a:defRPr>
            </a:lvl6pPr>
            <a:lvl7pPr marL="3141490" indent="-241653" eaLnBrk="0" fontAlgn="base" hangingPunct="0">
              <a:spcBef>
                <a:spcPct val="30000"/>
              </a:spcBef>
              <a:spcAft>
                <a:spcPct val="0"/>
              </a:spcAft>
              <a:defRPr sz="1300">
                <a:solidFill>
                  <a:schemeClr val="tx1"/>
                </a:solidFill>
                <a:latin typeface="Calibri" panose="020F0502020204030204" pitchFamily="34" charset="0"/>
              </a:defRPr>
            </a:lvl7pPr>
            <a:lvl8pPr marL="3624796" indent="-241653" eaLnBrk="0" fontAlgn="base" hangingPunct="0">
              <a:spcBef>
                <a:spcPct val="30000"/>
              </a:spcBef>
              <a:spcAft>
                <a:spcPct val="0"/>
              </a:spcAft>
              <a:defRPr sz="1300">
                <a:solidFill>
                  <a:schemeClr val="tx1"/>
                </a:solidFill>
                <a:latin typeface="Calibri" panose="020F0502020204030204" pitchFamily="34" charset="0"/>
              </a:defRPr>
            </a:lvl8pPr>
            <a:lvl9pPr marL="4108102" indent="-241653" eaLnBrk="0" fontAlgn="base" hangingPunct="0">
              <a:spcBef>
                <a:spcPct val="30000"/>
              </a:spcBef>
              <a:spcAft>
                <a:spcPct val="0"/>
              </a:spcAft>
              <a:defRPr sz="1300">
                <a:solidFill>
                  <a:schemeClr val="tx1"/>
                </a:solidFill>
                <a:latin typeface="Calibri" panose="020F0502020204030204" pitchFamily="34" charset="0"/>
              </a:defRPr>
            </a:lvl9pPr>
          </a:lstStyle>
          <a:p>
            <a:pPr>
              <a:spcBef>
                <a:spcPct val="0"/>
              </a:spcBef>
            </a:pPr>
            <a:fld id="{3CEC25F1-D215-4D98-84FC-CA2FDBB67BE1}" type="slidenum">
              <a:rPr lang="en-US" altLang="en-US"/>
              <a:pPr>
                <a:spcBef>
                  <a:spcPct val="0"/>
                </a:spcBef>
              </a:pPr>
              <a:t>271</a:t>
            </a:fld>
            <a:endParaRPr lang="en-US" altLang="en-US"/>
          </a:p>
        </p:txBody>
      </p:sp>
    </p:spTree>
  </p:cSld>
  <p:clrMapOvr>
    <a:masterClrMapping/>
  </p:clrMapOvr>
</p:notes>
</file>

<file path=ppt/notesSlides/notesSlide2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290" name="Slide Image Placeholder 1"/>
          <p:cNvSpPr>
            <a:spLocks noGrp="1" noRot="1" noChangeAspect="1" noTextEdit="1"/>
          </p:cNvSpPr>
          <p:nvPr>
            <p:ph type="sldImg"/>
          </p:nvPr>
        </p:nvSpPr>
        <p:spPr>
          <a:ln/>
        </p:spPr>
      </p:sp>
      <p:sp>
        <p:nvSpPr>
          <p:cNvPr id="268291"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64196" name="Footer Placeholder 3"/>
          <p:cNvSpPr>
            <a:spLocks noGrp="1"/>
          </p:cNvSpPr>
          <p:nvPr>
            <p:ph type="ftr" sz="quarter" idx="4"/>
          </p:nvPr>
        </p:nvSpPr>
        <p:spPr/>
        <p:txBody>
          <a:bodyPr/>
          <a:lstStyle/>
          <a:p>
            <a:pPr>
              <a:defRPr/>
            </a:pPr>
            <a:r>
              <a:rPr lang="en-US"/>
              <a:t>Diabetes Educational Services© (530) 893 - 8635 </a:t>
            </a:r>
          </a:p>
        </p:txBody>
      </p:sp>
      <p:sp>
        <p:nvSpPr>
          <p:cNvPr id="264197" name="Slide Number Placeholder 4"/>
          <p:cNvSpPr>
            <a:spLocks noGrp="1"/>
          </p:cNvSpPr>
          <p:nvPr>
            <p:ph type="sldNum" sz="quarter" idx="5"/>
          </p:nvPr>
        </p:nvSpPr>
        <p:spPr/>
        <p:txBody>
          <a:bodyPr/>
          <a:lstStyle/>
          <a:p>
            <a:pPr>
              <a:defRPr/>
            </a:pPr>
            <a:fld id="{BE921EF4-C4AA-441B-BC1E-E04382E8F9DD}" type="slidenum">
              <a:rPr lang="en-US" smtClean="0"/>
              <a:pPr>
                <a:defRPr/>
              </a:pPr>
              <a:t>272</a:t>
            </a:fld>
            <a:endParaRPr lang="en-US"/>
          </a:p>
        </p:txBody>
      </p:sp>
    </p:spTree>
    <p:extLst>
      <p:ext uri="{BB962C8B-B14F-4D97-AF65-F5344CB8AC3E}">
        <p14:creationId xmlns:p14="http://schemas.microsoft.com/office/powerpoint/2010/main" val="1825193531"/>
      </p:ext>
    </p:extLst>
  </p:cSld>
  <p:clrMapOvr>
    <a:masterClrMapping/>
  </p:clrMapOvr>
</p:notes>
</file>

<file path=ppt/notesSlides/notesSlide2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4" name="Slide Image Placeholder 1"/>
          <p:cNvSpPr>
            <a:spLocks noGrp="1" noRot="1" noChangeAspect="1" noTextEdit="1"/>
          </p:cNvSpPr>
          <p:nvPr>
            <p:ph type="sldImg"/>
          </p:nvPr>
        </p:nvSpPr>
        <p:spPr>
          <a:xfrm>
            <a:off x="1181100" y="698500"/>
            <a:ext cx="4648200" cy="3486150"/>
          </a:xfrm>
          <a:ln/>
        </p:spPr>
      </p:sp>
      <p:sp>
        <p:nvSpPr>
          <p:cNvPr id="264195"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64196"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16047" indent="-275402">
              <a:defRPr>
                <a:solidFill>
                  <a:schemeClr val="tx1"/>
                </a:solidFill>
                <a:latin typeface="Arial" panose="020B0604020202020204" pitchFamily="34" charset="0"/>
              </a:defRPr>
            </a:lvl2pPr>
            <a:lvl3pPr marL="1101610" indent="-220322">
              <a:defRPr>
                <a:solidFill>
                  <a:schemeClr val="tx1"/>
                </a:solidFill>
                <a:latin typeface="Arial" panose="020B0604020202020204" pitchFamily="34" charset="0"/>
              </a:defRPr>
            </a:lvl3pPr>
            <a:lvl4pPr marL="1542255" indent="-220322">
              <a:defRPr>
                <a:solidFill>
                  <a:schemeClr val="tx1"/>
                </a:solidFill>
                <a:latin typeface="Arial" panose="020B0604020202020204" pitchFamily="34" charset="0"/>
              </a:defRPr>
            </a:lvl4pPr>
            <a:lvl5pPr marL="1982899" indent="-220322">
              <a:defRPr>
                <a:solidFill>
                  <a:schemeClr val="tx1"/>
                </a:solidFill>
                <a:latin typeface="Arial" panose="020B0604020202020204" pitchFamily="34" charset="0"/>
              </a:defRPr>
            </a:lvl5pPr>
            <a:lvl6pPr marL="2423543" indent="-220322" eaLnBrk="0" fontAlgn="base" hangingPunct="0">
              <a:spcBef>
                <a:spcPct val="0"/>
              </a:spcBef>
              <a:spcAft>
                <a:spcPct val="0"/>
              </a:spcAft>
              <a:defRPr>
                <a:solidFill>
                  <a:schemeClr val="tx1"/>
                </a:solidFill>
                <a:latin typeface="Arial" panose="020B0604020202020204" pitchFamily="34" charset="0"/>
              </a:defRPr>
            </a:lvl6pPr>
            <a:lvl7pPr marL="2864187" indent="-220322" eaLnBrk="0" fontAlgn="base" hangingPunct="0">
              <a:spcBef>
                <a:spcPct val="0"/>
              </a:spcBef>
              <a:spcAft>
                <a:spcPct val="0"/>
              </a:spcAft>
              <a:defRPr>
                <a:solidFill>
                  <a:schemeClr val="tx1"/>
                </a:solidFill>
                <a:latin typeface="Arial" panose="020B0604020202020204" pitchFamily="34" charset="0"/>
              </a:defRPr>
            </a:lvl7pPr>
            <a:lvl8pPr marL="3304831" indent="-220322" eaLnBrk="0" fontAlgn="base" hangingPunct="0">
              <a:spcBef>
                <a:spcPct val="0"/>
              </a:spcBef>
              <a:spcAft>
                <a:spcPct val="0"/>
              </a:spcAft>
              <a:defRPr>
                <a:solidFill>
                  <a:schemeClr val="tx1"/>
                </a:solidFill>
                <a:latin typeface="Arial" panose="020B0604020202020204" pitchFamily="34" charset="0"/>
              </a:defRPr>
            </a:lvl8pPr>
            <a:lvl9pPr marL="3745476" indent="-220322"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3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Diabetes Educational Services© (530) 893 - 8635 </a:t>
            </a:r>
          </a:p>
        </p:txBody>
      </p:sp>
      <p:sp>
        <p:nvSpPr>
          <p:cNvPr id="264197"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16047" indent="-275402">
              <a:defRPr>
                <a:solidFill>
                  <a:schemeClr val="tx1"/>
                </a:solidFill>
                <a:latin typeface="Arial" panose="020B0604020202020204" pitchFamily="34" charset="0"/>
              </a:defRPr>
            </a:lvl2pPr>
            <a:lvl3pPr marL="1101610" indent="-220322">
              <a:defRPr>
                <a:solidFill>
                  <a:schemeClr val="tx1"/>
                </a:solidFill>
                <a:latin typeface="Arial" panose="020B0604020202020204" pitchFamily="34" charset="0"/>
              </a:defRPr>
            </a:lvl3pPr>
            <a:lvl4pPr marL="1542255" indent="-220322">
              <a:defRPr>
                <a:solidFill>
                  <a:schemeClr val="tx1"/>
                </a:solidFill>
                <a:latin typeface="Arial" panose="020B0604020202020204" pitchFamily="34" charset="0"/>
              </a:defRPr>
            </a:lvl4pPr>
            <a:lvl5pPr marL="1982899" indent="-220322">
              <a:defRPr>
                <a:solidFill>
                  <a:schemeClr val="tx1"/>
                </a:solidFill>
                <a:latin typeface="Arial" panose="020B0604020202020204" pitchFamily="34" charset="0"/>
              </a:defRPr>
            </a:lvl5pPr>
            <a:lvl6pPr marL="2423543" indent="-220322" eaLnBrk="0" fontAlgn="base" hangingPunct="0">
              <a:spcBef>
                <a:spcPct val="0"/>
              </a:spcBef>
              <a:spcAft>
                <a:spcPct val="0"/>
              </a:spcAft>
              <a:defRPr>
                <a:solidFill>
                  <a:schemeClr val="tx1"/>
                </a:solidFill>
                <a:latin typeface="Arial" panose="020B0604020202020204" pitchFamily="34" charset="0"/>
              </a:defRPr>
            </a:lvl6pPr>
            <a:lvl7pPr marL="2864187" indent="-220322" eaLnBrk="0" fontAlgn="base" hangingPunct="0">
              <a:spcBef>
                <a:spcPct val="0"/>
              </a:spcBef>
              <a:spcAft>
                <a:spcPct val="0"/>
              </a:spcAft>
              <a:defRPr>
                <a:solidFill>
                  <a:schemeClr val="tx1"/>
                </a:solidFill>
                <a:latin typeface="Arial" panose="020B0604020202020204" pitchFamily="34" charset="0"/>
              </a:defRPr>
            </a:lvl7pPr>
            <a:lvl8pPr marL="3304831" indent="-220322" eaLnBrk="0" fontAlgn="base" hangingPunct="0">
              <a:spcBef>
                <a:spcPct val="0"/>
              </a:spcBef>
              <a:spcAft>
                <a:spcPct val="0"/>
              </a:spcAft>
              <a:defRPr>
                <a:solidFill>
                  <a:schemeClr val="tx1"/>
                </a:solidFill>
                <a:latin typeface="Arial" panose="020B0604020202020204" pitchFamily="34" charset="0"/>
              </a:defRPr>
            </a:lvl8pPr>
            <a:lvl9pPr marL="3745476" indent="-220322"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DB4D74C-9B85-4DFD-9115-E1F2E713A514}" type="slidenum">
              <a:rPr kumimoji="0" lang="en-US" sz="13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273</a:t>
            </a:fld>
            <a:endParaRPr kumimoji="0" lang="en-US" sz="13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119318536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B5E225C-EA32-49AA-BCE1-CBED354D9589}" type="slidenum">
              <a:rPr lang="en-US" smtClean="0"/>
              <a:t>28</a:t>
            </a:fld>
            <a:endParaRPr lang="en-US"/>
          </a:p>
        </p:txBody>
      </p:sp>
    </p:spTree>
    <p:extLst>
      <p:ext uri="{BB962C8B-B14F-4D97-AF65-F5344CB8AC3E}">
        <p14:creationId xmlns:p14="http://schemas.microsoft.com/office/powerpoint/2010/main" val="416918382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B5E225C-EA32-49AA-BCE1-CBED354D9589}" type="slidenum">
              <a:rPr lang="en-US" smtClean="0"/>
              <a:t>29</a:t>
            </a:fld>
            <a:endParaRPr lang="en-US"/>
          </a:p>
        </p:txBody>
      </p:sp>
    </p:spTree>
    <p:extLst>
      <p:ext uri="{BB962C8B-B14F-4D97-AF65-F5344CB8AC3E}">
        <p14:creationId xmlns:p14="http://schemas.microsoft.com/office/powerpoint/2010/main" val="18675971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B5E225C-EA32-49AA-BCE1-CBED354D9589}" type="slidenum">
              <a:rPr lang="en-US" smtClean="0"/>
              <a:t>3</a:t>
            </a:fld>
            <a:endParaRPr lang="en-US"/>
          </a:p>
        </p:txBody>
      </p:sp>
    </p:spTree>
    <p:extLst>
      <p:ext uri="{BB962C8B-B14F-4D97-AF65-F5344CB8AC3E}">
        <p14:creationId xmlns:p14="http://schemas.microsoft.com/office/powerpoint/2010/main" val="191857164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B5E225C-EA32-49AA-BCE1-CBED354D9589}" type="slidenum">
              <a:rPr lang="en-US" smtClean="0"/>
              <a:t>30</a:t>
            </a:fld>
            <a:endParaRPr lang="en-US"/>
          </a:p>
        </p:txBody>
      </p:sp>
    </p:spTree>
    <p:extLst>
      <p:ext uri="{BB962C8B-B14F-4D97-AF65-F5344CB8AC3E}">
        <p14:creationId xmlns:p14="http://schemas.microsoft.com/office/powerpoint/2010/main" val="416567838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B5E225C-EA32-49AA-BCE1-CBED354D9589}" type="slidenum">
              <a:rPr lang="en-US" smtClean="0"/>
              <a:t>31</a:t>
            </a:fld>
            <a:endParaRPr lang="en-US"/>
          </a:p>
        </p:txBody>
      </p:sp>
    </p:spTree>
    <p:extLst>
      <p:ext uri="{BB962C8B-B14F-4D97-AF65-F5344CB8AC3E}">
        <p14:creationId xmlns:p14="http://schemas.microsoft.com/office/powerpoint/2010/main" val="173841978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B5E225C-EA32-49AA-BCE1-CBED354D9589}" type="slidenum">
              <a:rPr lang="en-US" smtClean="0"/>
              <a:t>32</a:t>
            </a:fld>
            <a:endParaRPr lang="en-US"/>
          </a:p>
        </p:txBody>
      </p:sp>
    </p:spTree>
    <p:extLst>
      <p:ext uri="{BB962C8B-B14F-4D97-AF65-F5344CB8AC3E}">
        <p14:creationId xmlns:p14="http://schemas.microsoft.com/office/powerpoint/2010/main" val="187977296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8" name="Slide Image Placeholder 1"/>
          <p:cNvSpPr>
            <a:spLocks noGrp="1" noRot="1" noChangeAspect="1" noTextEdit="1"/>
          </p:cNvSpPr>
          <p:nvPr>
            <p:ph type="sldImg"/>
          </p:nvPr>
        </p:nvSpPr>
        <p:spPr>
          <a:xfrm>
            <a:off x="1181100" y="698500"/>
            <a:ext cx="4648200" cy="3486150"/>
          </a:xfrm>
          <a:ln/>
        </p:spPr>
      </p:sp>
      <p:sp>
        <p:nvSpPr>
          <p:cNvPr id="229379"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333828" name="Footer Placeholder 3"/>
          <p:cNvSpPr>
            <a:spLocks noGrp="1"/>
          </p:cNvSpPr>
          <p:nvPr>
            <p:ph type="ftr" sz="quarter" idx="4"/>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800246" indent="-307787" eaLnBrk="0" hangingPunct="0">
              <a:defRPr>
                <a:solidFill>
                  <a:schemeClr val="tx1"/>
                </a:solidFill>
                <a:latin typeface="Arial" pitchFamily="34" charset="0"/>
              </a:defRPr>
            </a:lvl2pPr>
            <a:lvl3pPr marL="1231148" indent="-246229" eaLnBrk="0" hangingPunct="0">
              <a:defRPr>
                <a:solidFill>
                  <a:schemeClr val="tx1"/>
                </a:solidFill>
                <a:latin typeface="Arial" pitchFamily="34" charset="0"/>
              </a:defRPr>
            </a:lvl3pPr>
            <a:lvl4pPr marL="1723607" indent="-246229" eaLnBrk="0" hangingPunct="0">
              <a:defRPr>
                <a:solidFill>
                  <a:schemeClr val="tx1"/>
                </a:solidFill>
                <a:latin typeface="Arial" pitchFamily="34" charset="0"/>
              </a:defRPr>
            </a:lvl4pPr>
            <a:lvl5pPr marL="2216068" indent="-246229" eaLnBrk="0" hangingPunct="0">
              <a:defRPr>
                <a:solidFill>
                  <a:schemeClr val="tx1"/>
                </a:solidFill>
                <a:latin typeface="Arial" pitchFamily="34" charset="0"/>
              </a:defRPr>
            </a:lvl5pPr>
            <a:lvl6pPr marL="2708526" indent="-246229" eaLnBrk="0" fontAlgn="base" hangingPunct="0">
              <a:spcBef>
                <a:spcPct val="0"/>
              </a:spcBef>
              <a:spcAft>
                <a:spcPct val="0"/>
              </a:spcAft>
              <a:defRPr>
                <a:solidFill>
                  <a:schemeClr val="tx1"/>
                </a:solidFill>
                <a:latin typeface="Arial" pitchFamily="34" charset="0"/>
              </a:defRPr>
            </a:lvl6pPr>
            <a:lvl7pPr marL="3200986" indent="-246229" eaLnBrk="0" fontAlgn="base" hangingPunct="0">
              <a:spcBef>
                <a:spcPct val="0"/>
              </a:spcBef>
              <a:spcAft>
                <a:spcPct val="0"/>
              </a:spcAft>
              <a:defRPr>
                <a:solidFill>
                  <a:schemeClr val="tx1"/>
                </a:solidFill>
                <a:latin typeface="Arial" pitchFamily="34" charset="0"/>
              </a:defRPr>
            </a:lvl7pPr>
            <a:lvl8pPr marL="3693445" indent="-246229" eaLnBrk="0" fontAlgn="base" hangingPunct="0">
              <a:spcBef>
                <a:spcPct val="0"/>
              </a:spcBef>
              <a:spcAft>
                <a:spcPct val="0"/>
              </a:spcAft>
              <a:defRPr>
                <a:solidFill>
                  <a:schemeClr val="tx1"/>
                </a:solidFill>
                <a:latin typeface="Arial" pitchFamily="34" charset="0"/>
              </a:defRPr>
            </a:lvl8pPr>
            <a:lvl9pPr marL="4185904" indent="-246229" eaLnBrk="0" fontAlgn="base" hangingPunct="0">
              <a:spcBef>
                <a:spcPct val="0"/>
              </a:spcBef>
              <a:spcAft>
                <a:spcPct val="0"/>
              </a:spcAft>
              <a:defRPr>
                <a:solidFill>
                  <a:schemeClr val="tx1"/>
                </a:solidFill>
                <a:latin typeface="Arial" pitchFamily="34" charset="0"/>
              </a:defRPr>
            </a:lvl9pPr>
          </a:lstStyle>
          <a:p>
            <a:pPr>
              <a:defRPr/>
            </a:pPr>
            <a:r>
              <a:rPr lang="en-US">
                <a:latin typeface="Times New Roman" pitchFamily="18" charset="0"/>
              </a:rPr>
              <a:t>Diabetes Educational Services© (530) 893 - 8635 </a:t>
            </a:r>
          </a:p>
        </p:txBody>
      </p:sp>
      <p:sp>
        <p:nvSpPr>
          <p:cNvPr id="333829" name="Slide Number Placeholder 4"/>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800246" indent="-307787" eaLnBrk="0" hangingPunct="0">
              <a:defRPr>
                <a:solidFill>
                  <a:schemeClr val="tx1"/>
                </a:solidFill>
                <a:latin typeface="Arial" pitchFamily="34" charset="0"/>
              </a:defRPr>
            </a:lvl2pPr>
            <a:lvl3pPr marL="1231148" indent="-246229" eaLnBrk="0" hangingPunct="0">
              <a:defRPr>
                <a:solidFill>
                  <a:schemeClr val="tx1"/>
                </a:solidFill>
                <a:latin typeface="Arial" pitchFamily="34" charset="0"/>
              </a:defRPr>
            </a:lvl3pPr>
            <a:lvl4pPr marL="1723607" indent="-246229" eaLnBrk="0" hangingPunct="0">
              <a:defRPr>
                <a:solidFill>
                  <a:schemeClr val="tx1"/>
                </a:solidFill>
                <a:latin typeface="Arial" pitchFamily="34" charset="0"/>
              </a:defRPr>
            </a:lvl4pPr>
            <a:lvl5pPr marL="2216068" indent="-246229" eaLnBrk="0" hangingPunct="0">
              <a:defRPr>
                <a:solidFill>
                  <a:schemeClr val="tx1"/>
                </a:solidFill>
                <a:latin typeface="Arial" pitchFamily="34" charset="0"/>
              </a:defRPr>
            </a:lvl5pPr>
            <a:lvl6pPr marL="2708526" indent="-246229" eaLnBrk="0" fontAlgn="base" hangingPunct="0">
              <a:spcBef>
                <a:spcPct val="0"/>
              </a:spcBef>
              <a:spcAft>
                <a:spcPct val="0"/>
              </a:spcAft>
              <a:defRPr>
                <a:solidFill>
                  <a:schemeClr val="tx1"/>
                </a:solidFill>
                <a:latin typeface="Arial" pitchFamily="34" charset="0"/>
              </a:defRPr>
            </a:lvl6pPr>
            <a:lvl7pPr marL="3200986" indent="-246229" eaLnBrk="0" fontAlgn="base" hangingPunct="0">
              <a:spcBef>
                <a:spcPct val="0"/>
              </a:spcBef>
              <a:spcAft>
                <a:spcPct val="0"/>
              </a:spcAft>
              <a:defRPr>
                <a:solidFill>
                  <a:schemeClr val="tx1"/>
                </a:solidFill>
                <a:latin typeface="Arial" pitchFamily="34" charset="0"/>
              </a:defRPr>
            </a:lvl7pPr>
            <a:lvl8pPr marL="3693445" indent="-246229" eaLnBrk="0" fontAlgn="base" hangingPunct="0">
              <a:spcBef>
                <a:spcPct val="0"/>
              </a:spcBef>
              <a:spcAft>
                <a:spcPct val="0"/>
              </a:spcAft>
              <a:defRPr>
                <a:solidFill>
                  <a:schemeClr val="tx1"/>
                </a:solidFill>
                <a:latin typeface="Arial" pitchFamily="34" charset="0"/>
              </a:defRPr>
            </a:lvl8pPr>
            <a:lvl9pPr marL="4185904" indent="-246229" eaLnBrk="0" fontAlgn="base" hangingPunct="0">
              <a:spcBef>
                <a:spcPct val="0"/>
              </a:spcBef>
              <a:spcAft>
                <a:spcPct val="0"/>
              </a:spcAft>
              <a:defRPr>
                <a:solidFill>
                  <a:schemeClr val="tx1"/>
                </a:solidFill>
                <a:latin typeface="Arial" pitchFamily="34" charset="0"/>
              </a:defRPr>
            </a:lvl9pPr>
          </a:lstStyle>
          <a:p>
            <a:pPr>
              <a:defRPr/>
            </a:pPr>
            <a:fld id="{DEEDFCDA-724E-4BD7-B1B0-053D9862B4AF}" type="slidenum">
              <a:rPr lang="en-US" smtClean="0">
                <a:latin typeface="Times New Roman" pitchFamily="18" charset="0"/>
              </a:rPr>
              <a:pPr>
                <a:defRPr/>
              </a:pPr>
              <a:t>33</a:t>
            </a:fld>
            <a:endParaRPr lang="en-US">
              <a:latin typeface="Times New Roman" pitchFamily="18" charset="0"/>
            </a:endParaRPr>
          </a:p>
        </p:txBody>
      </p:sp>
    </p:spTree>
    <p:extLst>
      <p:ext uri="{BB962C8B-B14F-4D97-AF65-F5344CB8AC3E}">
        <p14:creationId xmlns:p14="http://schemas.microsoft.com/office/powerpoint/2010/main" val="426907734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B5E225C-EA32-49AA-BCE1-CBED354D9589}" type="slidenum">
              <a:rPr lang="en-US" smtClean="0"/>
              <a:t>34</a:t>
            </a:fld>
            <a:endParaRPr lang="en-US"/>
          </a:p>
        </p:txBody>
      </p:sp>
    </p:spTree>
    <p:extLst>
      <p:ext uri="{BB962C8B-B14F-4D97-AF65-F5344CB8AC3E}">
        <p14:creationId xmlns:p14="http://schemas.microsoft.com/office/powerpoint/2010/main" val="289681946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B5E225C-EA32-49AA-BCE1-CBED354D9589}" type="slidenum">
              <a:rPr lang="en-US" smtClean="0"/>
              <a:t>35</a:t>
            </a:fld>
            <a:endParaRPr lang="en-US"/>
          </a:p>
        </p:txBody>
      </p:sp>
    </p:spTree>
    <p:extLst>
      <p:ext uri="{BB962C8B-B14F-4D97-AF65-F5344CB8AC3E}">
        <p14:creationId xmlns:p14="http://schemas.microsoft.com/office/powerpoint/2010/main" val="124963687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B5E225C-EA32-49AA-BCE1-CBED354D9589}" type="slidenum">
              <a:rPr lang="en-US" smtClean="0"/>
              <a:t>36</a:t>
            </a:fld>
            <a:endParaRPr lang="en-US"/>
          </a:p>
        </p:txBody>
      </p:sp>
    </p:spTree>
    <p:extLst>
      <p:ext uri="{BB962C8B-B14F-4D97-AF65-F5344CB8AC3E}">
        <p14:creationId xmlns:p14="http://schemas.microsoft.com/office/powerpoint/2010/main" val="211311788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B5E225C-EA32-49AA-BCE1-CBED354D9589}" type="slidenum">
              <a:rPr lang="en-US" smtClean="0"/>
              <a:t>37</a:t>
            </a:fld>
            <a:endParaRPr lang="en-US"/>
          </a:p>
        </p:txBody>
      </p:sp>
    </p:spTree>
    <p:extLst>
      <p:ext uri="{BB962C8B-B14F-4D97-AF65-F5344CB8AC3E}">
        <p14:creationId xmlns:p14="http://schemas.microsoft.com/office/powerpoint/2010/main" val="185054833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B5E225C-EA32-49AA-BCE1-CBED354D9589}" type="slidenum">
              <a:rPr lang="en-US" smtClean="0"/>
              <a:t>38</a:t>
            </a:fld>
            <a:endParaRPr lang="en-US"/>
          </a:p>
        </p:txBody>
      </p:sp>
    </p:spTree>
    <p:extLst>
      <p:ext uri="{BB962C8B-B14F-4D97-AF65-F5344CB8AC3E}">
        <p14:creationId xmlns:p14="http://schemas.microsoft.com/office/powerpoint/2010/main" val="260779515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B5E225C-EA32-49AA-BCE1-CBED354D9589}" type="slidenum">
              <a:rPr lang="en-US" smtClean="0"/>
              <a:t>39</a:t>
            </a:fld>
            <a:endParaRPr lang="en-US"/>
          </a:p>
        </p:txBody>
      </p:sp>
    </p:spTree>
    <p:extLst>
      <p:ext uri="{BB962C8B-B14F-4D97-AF65-F5344CB8AC3E}">
        <p14:creationId xmlns:p14="http://schemas.microsoft.com/office/powerpoint/2010/main" val="37144157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a:extLst>
              <a:ext uri="{FF2B5EF4-FFF2-40B4-BE49-F238E27FC236}">
                <a16:creationId xmlns:a16="http://schemas.microsoft.com/office/drawing/2014/main" id="{5036E5C0-3F57-4789-8DF2-BCD7193169D8}"/>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23" name="Notes Placeholder 2">
            <a:extLst>
              <a:ext uri="{FF2B5EF4-FFF2-40B4-BE49-F238E27FC236}">
                <a16:creationId xmlns:a16="http://schemas.microsoft.com/office/drawing/2014/main" id="{1584FBBF-91AB-4DD6-BE04-17C8E51B4863}"/>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30724" name="Slide Number Placeholder 3">
            <a:extLst>
              <a:ext uri="{FF2B5EF4-FFF2-40B4-BE49-F238E27FC236}">
                <a16:creationId xmlns:a16="http://schemas.microsoft.com/office/drawing/2014/main" id="{E471C74D-58AF-4CBA-B74F-28FE591BE5B5}"/>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89648070-E168-412C-96CA-481CD96127F9}" type="slidenum">
              <a:rPr lang="en-US" altLang="en-US" smtClean="0"/>
              <a:pPr/>
              <a:t>4</a:t>
            </a:fld>
            <a:endParaRPr lang="en-US" altLang="en-US"/>
          </a:p>
        </p:txBody>
      </p:sp>
    </p:spTree>
    <p:extLst>
      <p:ext uri="{BB962C8B-B14F-4D97-AF65-F5344CB8AC3E}">
        <p14:creationId xmlns:p14="http://schemas.microsoft.com/office/powerpoint/2010/main" val="275460535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B5E225C-EA32-49AA-BCE1-CBED354D9589}" type="slidenum">
              <a:rPr lang="en-US" smtClean="0"/>
              <a:t>40</a:t>
            </a:fld>
            <a:endParaRPr lang="en-US"/>
          </a:p>
        </p:txBody>
      </p:sp>
    </p:spTree>
    <p:extLst>
      <p:ext uri="{BB962C8B-B14F-4D97-AF65-F5344CB8AC3E}">
        <p14:creationId xmlns:p14="http://schemas.microsoft.com/office/powerpoint/2010/main" val="379215304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B5E225C-EA32-49AA-BCE1-CBED354D9589}" type="slidenum">
              <a:rPr lang="en-US" smtClean="0"/>
              <a:t>41</a:t>
            </a:fld>
            <a:endParaRPr lang="en-US"/>
          </a:p>
        </p:txBody>
      </p:sp>
    </p:spTree>
    <p:extLst>
      <p:ext uri="{BB962C8B-B14F-4D97-AF65-F5344CB8AC3E}">
        <p14:creationId xmlns:p14="http://schemas.microsoft.com/office/powerpoint/2010/main" val="152079669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B5E225C-EA32-49AA-BCE1-CBED354D9589}" type="slidenum">
              <a:rPr lang="en-US" smtClean="0"/>
              <a:t>42</a:t>
            </a:fld>
            <a:endParaRPr lang="en-US"/>
          </a:p>
        </p:txBody>
      </p:sp>
    </p:spTree>
    <p:extLst>
      <p:ext uri="{BB962C8B-B14F-4D97-AF65-F5344CB8AC3E}">
        <p14:creationId xmlns:p14="http://schemas.microsoft.com/office/powerpoint/2010/main" val="250319029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Answer, D</a:t>
            </a:r>
          </a:p>
        </p:txBody>
      </p:sp>
      <p:sp>
        <p:nvSpPr>
          <p:cNvPr id="4" name="Slide Number Placeholder 3"/>
          <p:cNvSpPr>
            <a:spLocks noGrp="1"/>
          </p:cNvSpPr>
          <p:nvPr>
            <p:ph type="sldNum" sz="quarter" idx="5"/>
          </p:nvPr>
        </p:nvSpPr>
        <p:spPr/>
        <p:txBody>
          <a:bodyPr/>
          <a:lstStyle/>
          <a:p>
            <a:fld id="{5B5E225C-EA32-49AA-BCE1-CBED354D9589}" type="slidenum">
              <a:rPr lang="en-US" smtClean="0"/>
              <a:t>43</a:t>
            </a:fld>
            <a:endParaRPr lang="en-US"/>
          </a:p>
        </p:txBody>
      </p:sp>
    </p:spTree>
    <p:extLst>
      <p:ext uri="{BB962C8B-B14F-4D97-AF65-F5344CB8AC3E}">
        <p14:creationId xmlns:p14="http://schemas.microsoft.com/office/powerpoint/2010/main" val="125514949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B5E225C-EA32-49AA-BCE1-CBED354D9589}" type="slidenum">
              <a:rPr lang="en-US" smtClean="0"/>
              <a:t>44</a:t>
            </a:fld>
            <a:endParaRPr lang="en-US"/>
          </a:p>
        </p:txBody>
      </p:sp>
    </p:spTree>
    <p:extLst>
      <p:ext uri="{BB962C8B-B14F-4D97-AF65-F5344CB8AC3E}">
        <p14:creationId xmlns:p14="http://schemas.microsoft.com/office/powerpoint/2010/main" val="371662634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B5E225C-EA32-49AA-BCE1-CBED354D9589}" type="slidenum">
              <a:rPr lang="en-US" smtClean="0"/>
              <a:t>45</a:t>
            </a:fld>
            <a:endParaRPr lang="en-US"/>
          </a:p>
        </p:txBody>
      </p:sp>
    </p:spTree>
    <p:extLst>
      <p:ext uri="{BB962C8B-B14F-4D97-AF65-F5344CB8AC3E}">
        <p14:creationId xmlns:p14="http://schemas.microsoft.com/office/powerpoint/2010/main" val="153136585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B5E225C-EA32-49AA-BCE1-CBED354D9589}" type="slidenum">
              <a:rPr lang="en-US" smtClean="0"/>
              <a:t>46</a:t>
            </a:fld>
            <a:endParaRPr lang="en-US"/>
          </a:p>
        </p:txBody>
      </p:sp>
    </p:spTree>
    <p:extLst>
      <p:ext uri="{BB962C8B-B14F-4D97-AF65-F5344CB8AC3E}">
        <p14:creationId xmlns:p14="http://schemas.microsoft.com/office/powerpoint/2010/main" val="411157868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B5E225C-EA32-49AA-BCE1-CBED354D9589}" type="slidenum">
              <a:rPr lang="en-US" smtClean="0"/>
              <a:t>47</a:t>
            </a:fld>
            <a:endParaRPr lang="en-US"/>
          </a:p>
        </p:txBody>
      </p:sp>
    </p:spTree>
    <p:extLst>
      <p:ext uri="{BB962C8B-B14F-4D97-AF65-F5344CB8AC3E}">
        <p14:creationId xmlns:p14="http://schemas.microsoft.com/office/powerpoint/2010/main" val="274136532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B5E225C-EA32-49AA-BCE1-CBED354D9589}" type="slidenum">
              <a:rPr lang="en-US" smtClean="0"/>
              <a:t>48</a:t>
            </a:fld>
            <a:endParaRPr lang="en-US"/>
          </a:p>
        </p:txBody>
      </p:sp>
    </p:spTree>
    <p:extLst>
      <p:ext uri="{BB962C8B-B14F-4D97-AF65-F5344CB8AC3E}">
        <p14:creationId xmlns:p14="http://schemas.microsoft.com/office/powerpoint/2010/main" val="242575371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B5E225C-EA32-49AA-BCE1-CBED354D9589}" type="slidenum">
              <a:rPr lang="en-US" smtClean="0"/>
              <a:t>49</a:t>
            </a:fld>
            <a:endParaRPr lang="en-US"/>
          </a:p>
        </p:txBody>
      </p:sp>
    </p:spTree>
    <p:extLst>
      <p:ext uri="{BB962C8B-B14F-4D97-AF65-F5344CB8AC3E}">
        <p14:creationId xmlns:p14="http://schemas.microsoft.com/office/powerpoint/2010/main" val="41097938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B5E225C-EA32-49AA-BCE1-CBED354D9589}" type="slidenum">
              <a:rPr lang="en-US" smtClean="0"/>
              <a:t>5</a:t>
            </a:fld>
            <a:endParaRPr lang="en-US"/>
          </a:p>
        </p:txBody>
      </p:sp>
    </p:spTree>
    <p:extLst>
      <p:ext uri="{BB962C8B-B14F-4D97-AF65-F5344CB8AC3E}">
        <p14:creationId xmlns:p14="http://schemas.microsoft.com/office/powerpoint/2010/main" val="50906909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2" name="Slide Image Placeholder 1"/>
          <p:cNvSpPr>
            <a:spLocks noGrp="1" noRot="1" noChangeAspect="1" noTextEdit="1"/>
          </p:cNvSpPr>
          <p:nvPr>
            <p:ph type="sldImg"/>
          </p:nvPr>
        </p:nvSpPr>
        <p:spPr>
          <a:xfrm>
            <a:off x="1257300" y="720725"/>
            <a:ext cx="4800600" cy="3600450"/>
          </a:xfrm>
          <a:ln/>
        </p:spPr>
      </p:sp>
      <p:sp>
        <p:nvSpPr>
          <p:cNvPr id="225283"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25284"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56911" indent="-291118">
              <a:defRPr>
                <a:solidFill>
                  <a:schemeClr val="tx1"/>
                </a:solidFill>
                <a:latin typeface="Arial" pitchFamily="34" charset="0"/>
              </a:defRPr>
            </a:lvl2pPr>
            <a:lvl3pPr marL="1164476" indent="-232896">
              <a:defRPr>
                <a:solidFill>
                  <a:schemeClr val="tx1"/>
                </a:solidFill>
                <a:latin typeface="Arial" pitchFamily="34" charset="0"/>
              </a:defRPr>
            </a:lvl3pPr>
            <a:lvl4pPr marL="1630267" indent="-232896">
              <a:defRPr>
                <a:solidFill>
                  <a:schemeClr val="tx1"/>
                </a:solidFill>
                <a:latin typeface="Arial" pitchFamily="34" charset="0"/>
              </a:defRPr>
            </a:lvl4pPr>
            <a:lvl5pPr marL="2096058" indent="-232896">
              <a:defRPr>
                <a:solidFill>
                  <a:schemeClr val="tx1"/>
                </a:solidFill>
                <a:latin typeface="Arial" pitchFamily="34" charset="0"/>
              </a:defRPr>
            </a:lvl5pPr>
            <a:lvl6pPr marL="2561848" indent="-232896" eaLnBrk="0" fontAlgn="base" hangingPunct="0">
              <a:spcBef>
                <a:spcPct val="0"/>
              </a:spcBef>
              <a:spcAft>
                <a:spcPct val="0"/>
              </a:spcAft>
              <a:defRPr>
                <a:solidFill>
                  <a:schemeClr val="tx1"/>
                </a:solidFill>
                <a:latin typeface="Arial" pitchFamily="34" charset="0"/>
              </a:defRPr>
            </a:lvl6pPr>
            <a:lvl7pPr marL="3027638" indent="-232896" eaLnBrk="0" fontAlgn="base" hangingPunct="0">
              <a:spcBef>
                <a:spcPct val="0"/>
              </a:spcBef>
              <a:spcAft>
                <a:spcPct val="0"/>
              </a:spcAft>
              <a:defRPr>
                <a:solidFill>
                  <a:schemeClr val="tx1"/>
                </a:solidFill>
                <a:latin typeface="Arial" pitchFamily="34" charset="0"/>
              </a:defRPr>
            </a:lvl7pPr>
            <a:lvl8pPr marL="3493429" indent="-232896" eaLnBrk="0" fontAlgn="base" hangingPunct="0">
              <a:spcBef>
                <a:spcPct val="0"/>
              </a:spcBef>
              <a:spcAft>
                <a:spcPct val="0"/>
              </a:spcAft>
              <a:defRPr>
                <a:solidFill>
                  <a:schemeClr val="tx1"/>
                </a:solidFill>
                <a:latin typeface="Arial" pitchFamily="34" charset="0"/>
              </a:defRPr>
            </a:lvl8pPr>
            <a:lvl9pPr marL="3959219" indent="-232896" eaLnBrk="0" fontAlgn="base" hangingPunct="0">
              <a:spcBef>
                <a:spcPct val="0"/>
              </a:spcBef>
              <a:spcAft>
                <a:spcPct val="0"/>
              </a:spcAft>
              <a:defRPr>
                <a:solidFill>
                  <a:schemeClr val="tx1"/>
                </a:solidFill>
                <a:latin typeface="Arial" pitchFamily="34" charset="0"/>
              </a:defRPr>
            </a:lvl9pPr>
          </a:lstStyle>
          <a:p>
            <a:r>
              <a:rPr lang="en-US">
                <a:latin typeface="Times New Roman" pitchFamily="18" charset="0"/>
              </a:rPr>
              <a:t>Diabetes Educational Services© (530) 893 - 8635 </a:t>
            </a:r>
          </a:p>
        </p:txBody>
      </p:sp>
      <p:sp>
        <p:nvSpPr>
          <p:cNvPr id="225285"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56911" indent="-291118">
              <a:defRPr>
                <a:solidFill>
                  <a:schemeClr val="tx1"/>
                </a:solidFill>
                <a:latin typeface="Arial" pitchFamily="34" charset="0"/>
              </a:defRPr>
            </a:lvl2pPr>
            <a:lvl3pPr marL="1164476" indent="-232896">
              <a:defRPr>
                <a:solidFill>
                  <a:schemeClr val="tx1"/>
                </a:solidFill>
                <a:latin typeface="Arial" pitchFamily="34" charset="0"/>
              </a:defRPr>
            </a:lvl3pPr>
            <a:lvl4pPr marL="1630267" indent="-232896">
              <a:defRPr>
                <a:solidFill>
                  <a:schemeClr val="tx1"/>
                </a:solidFill>
                <a:latin typeface="Arial" pitchFamily="34" charset="0"/>
              </a:defRPr>
            </a:lvl4pPr>
            <a:lvl5pPr marL="2096058" indent="-232896">
              <a:defRPr>
                <a:solidFill>
                  <a:schemeClr val="tx1"/>
                </a:solidFill>
                <a:latin typeface="Arial" pitchFamily="34" charset="0"/>
              </a:defRPr>
            </a:lvl5pPr>
            <a:lvl6pPr marL="2561848" indent="-232896" eaLnBrk="0" fontAlgn="base" hangingPunct="0">
              <a:spcBef>
                <a:spcPct val="0"/>
              </a:spcBef>
              <a:spcAft>
                <a:spcPct val="0"/>
              </a:spcAft>
              <a:defRPr>
                <a:solidFill>
                  <a:schemeClr val="tx1"/>
                </a:solidFill>
                <a:latin typeface="Arial" pitchFamily="34" charset="0"/>
              </a:defRPr>
            </a:lvl6pPr>
            <a:lvl7pPr marL="3027638" indent="-232896" eaLnBrk="0" fontAlgn="base" hangingPunct="0">
              <a:spcBef>
                <a:spcPct val="0"/>
              </a:spcBef>
              <a:spcAft>
                <a:spcPct val="0"/>
              </a:spcAft>
              <a:defRPr>
                <a:solidFill>
                  <a:schemeClr val="tx1"/>
                </a:solidFill>
                <a:latin typeface="Arial" pitchFamily="34" charset="0"/>
              </a:defRPr>
            </a:lvl7pPr>
            <a:lvl8pPr marL="3493429" indent="-232896" eaLnBrk="0" fontAlgn="base" hangingPunct="0">
              <a:spcBef>
                <a:spcPct val="0"/>
              </a:spcBef>
              <a:spcAft>
                <a:spcPct val="0"/>
              </a:spcAft>
              <a:defRPr>
                <a:solidFill>
                  <a:schemeClr val="tx1"/>
                </a:solidFill>
                <a:latin typeface="Arial" pitchFamily="34" charset="0"/>
              </a:defRPr>
            </a:lvl8pPr>
            <a:lvl9pPr marL="3959219" indent="-232896" eaLnBrk="0" fontAlgn="base" hangingPunct="0">
              <a:spcBef>
                <a:spcPct val="0"/>
              </a:spcBef>
              <a:spcAft>
                <a:spcPct val="0"/>
              </a:spcAft>
              <a:defRPr>
                <a:solidFill>
                  <a:schemeClr val="tx1"/>
                </a:solidFill>
                <a:latin typeface="Arial" pitchFamily="34" charset="0"/>
              </a:defRPr>
            </a:lvl9pPr>
          </a:lstStyle>
          <a:p>
            <a:fld id="{FC406260-0B18-4D63-974D-36B34B0E6E6E}" type="slidenum">
              <a:rPr lang="en-US" smtClean="0">
                <a:latin typeface="Times New Roman" pitchFamily="18" charset="0"/>
              </a:rPr>
              <a:pPr/>
              <a:t>50</a:t>
            </a:fld>
            <a:endParaRPr lang="en-US">
              <a:latin typeface="Times New Roman" pitchFamily="18" charset="0"/>
            </a:endParaRPr>
          </a:p>
        </p:txBody>
      </p:sp>
    </p:spTree>
    <p:extLst>
      <p:ext uri="{BB962C8B-B14F-4D97-AF65-F5344CB8AC3E}">
        <p14:creationId xmlns:p14="http://schemas.microsoft.com/office/powerpoint/2010/main" val="192117184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6" name="Slide Image Placeholder 1"/>
          <p:cNvSpPr>
            <a:spLocks noGrp="1" noRot="1" noChangeAspect="1" noTextEdit="1"/>
          </p:cNvSpPr>
          <p:nvPr>
            <p:ph type="sldImg"/>
          </p:nvPr>
        </p:nvSpPr>
        <p:spPr>
          <a:xfrm>
            <a:off x="1257300" y="720725"/>
            <a:ext cx="4800600" cy="3600450"/>
          </a:xfrm>
          <a:ln/>
        </p:spPr>
      </p:sp>
      <p:sp>
        <p:nvSpPr>
          <p:cNvPr id="226307"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p>
        </p:txBody>
      </p:sp>
      <p:sp>
        <p:nvSpPr>
          <p:cNvPr id="226308"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56911" indent="-291118">
              <a:defRPr>
                <a:solidFill>
                  <a:schemeClr val="tx1"/>
                </a:solidFill>
                <a:latin typeface="Arial" pitchFamily="34" charset="0"/>
              </a:defRPr>
            </a:lvl2pPr>
            <a:lvl3pPr marL="1164476" indent="-232896">
              <a:defRPr>
                <a:solidFill>
                  <a:schemeClr val="tx1"/>
                </a:solidFill>
                <a:latin typeface="Arial" pitchFamily="34" charset="0"/>
              </a:defRPr>
            </a:lvl3pPr>
            <a:lvl4pPr marL="1630267" indent="-232896">
              <a:defRPr>
                <a:solidFill>
                  <a:schemeClr val="tx1"/>
                </a:solidFill>
                <a:latin typeface="Arial" pitchFamily="34" charset="0"/>
              </a:defRPr>
            </a:lvl4pPr>
            <a:lvl5pPr marL="2096058" indent="-232896">
              <a:defRPr>
                <a:solidFill>
                  <a:schemeClr val="tx1"/>
                </a:solidFill>
                <a:latin typeface="Arial" pitchFamily="34" charset="0"/>
              </a:defRPr>
            </a:lvl5pPr>
            <a:lvl6pPr marL="2561848" indent="-232896" eaLnBrk="0" fontAlgn="base" hangingPunct="0">
              <a:spcBef>
                <a:spcPct val="0"/>
              </a:spcBef>
              <a:spcAft>
                <a:spcPct val="0"/>
              </a:spcAft>
              <a:defRPr>
                <a:solidFill>
                  <a:schemeClr val="tx1"/>
                </a:solidFill>
                <a:latin typeface="Arial" pitchFamily="34" charset="0"/>
              </a:defRPr>
            </a:lvl6pPr>
            <a:lvl7pPr marL="3027638" indent="-232896" eaLnBrk="0" fontAlgn="base" hangingPunct="0">
              <a:spcBef>
                <a:spcPct val="0"/>
              </a:spcBef>
              <a:spcAft>
                <a:spcPct val="0"/>
              </a:spcAft>
              <a:defRPr>
                <a:solidFill>
                  <a:schemeClr val="tx1"/>
                </a:solidFill>
                <a:latin typeface="Arial" pitchFamily="34" charset="0"/>
              </a:defRPr>
            </a:lvl7pPr>
            <a:lvl8pPr marL="3493429" indent="-232896" eaLnBrk="0" fontAlgn="base" hangingPunct="0">
              <a:spcBef>
                <a:spcPct val="0"/>
              </a:spcBef>
              <a:spcAft>
                <a:spcPct val="0"/>
              </a:spcAft>
              <a:defRPr>
                <a:solidFill>
                  <a:schemeClr val="tx1"/>
                </a:solidFill>
                <a:latin typeface="Arial" pitchFamily="34" charset="0"/>
              </a:defRPr>
            </a:lvl8pPr>
            <a:lvl9pPr marL="3959219" indent="-232896" eaLnBrk="0" fontAlgn="base" hangingPunct="0">
              <a:spcBef>
                <a:spcPct val="0"/>
              </a:spcBef>
              <a:spcAft>
                <a:spcPct val="0"/>
              </a:spcAft>
              <a:defRPr>
                <a:solidFill>
                  <a:schemeClr val="tx1"/>
                </a:solidFill>
                <a:latin typeface="Arial" pitchFamily="34" charset="0"/>
              </a:defRPr>
            </a:lvl9pPr>
          </a:lstStyle>
          <a:p>
            <a:r>
              <a:rPr lang="en-US">
                <a:latin typeface="Times New Roman" pitchFamily="18" charset="0"/>
              </a:rPr>
              <a:t>Diabetes Educational Services© (530) 893 - 8635 </a:t>
            </a:r>
          </a:p>
        </p:txBody>
      </p:sp>
      <p:sp>
        <p:nvSpPr>
          <p:cNvPr id="226309"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56911" indent="-291118">
              <a:defRPr>
                <a:solidFill>
                  <a:schemeClr val="tx1"/>
                </a:solidFill>
                <a:latin typeface="Arial" pitchFamily="34" charset="0"/>
              </a:defRPr>
            </a:lvl2pPr>
            <a:lvl3pPr marL="1164476" indent="-232896">
              <a:defRPr>
                <a:solidFill>
                  <a:schemeClr val="tx1"/>
                </a:solidFill>
                <a:latin typeface="Arial" pitchFamily="34" charset="0"/>
              </a:defRPr>
            </a:lvl3pPr>
            <a:lvl4pPr marL="1630267" indent="-232896">
              <a:defRPr>
                <a:solidFill>
                  <a:schemeClr val="tx1"/>
                </a:solidFill>
                <a:latin typeface="Arial" pitchFamily="34" charset="0"/>
              </a:defRPr>
            </a:lvl4pPr>
            <a:lvl5pPr marL="2096058" indent="-232896">
              <a:defRPr>
                <a:solidFill>
                  <a:schemeClr val="tx1"/>
                </a:solidFill>
                <a:latin typeface="Arial" pitchFamily="34" charset="0"/>
              </a:defRPr>
            </a:lvl5pPr>
            <a:lvl6pPr marL="2561848" indent="-232896" eaLnBrk="0" fontAlgn="base" hangingPunct="0">
              <a:spcBef>
                <a:spcPct val="0"/>
              </a:spcBef>
              <a:spcAft>
                <a:spcPct val="0"/>
              </a:spcAft>
              <a:defRPr>
                <a:solidFill>
                  <a:schemeClr val="tx1"/>
                </a:solidFill>
                <a:latin typeface="Arial" pitchFamily="34" charset="0"/>
              </a:defRPr>
            </a:lvl6pPr>
            <a:lvl7pPr marL="3027638" indent="-232896" eaLnBrk="0" fontAlgn="base" hangingPunct="0">
              <a:spcBef>
                <a:spcPct val="0"/>
              </a:spcBef>
              <a:spcAft>
                <a:spcPct val="0"/>
              </a:spcAft>
              <a:defRPr>
                <a:solidFill>
                  <a:schemeClr val="tx1"/>
                </a:solidFill>
                <a:latin typeface="Arial" pitchFamily="34" charset="0"/>
              </a:defRPr>
            </a:lvl7pPr>
            <a:lvl8pPr marL="3493429" indent="-232896" eaLnBrk="0" fontAlgn="base" hangingPunct="0">
              <a:spcBef>
                <a:spcPct val="0"/>
              </a:spcBef>
              <a:spcAft>
                <a:spcPct val="0"/>
              </a:spcAft>
              <a:defRPr>
                <a:solidFill>
                  <a:schemeClr val="tx1"/>
                </a:solidFill>
                <a:latin typeface="Arial" pitchFamily="34" charset="0"/>
              </a:defRPr>
            </a:lvl8pPr>
            <a:lvl9pPr marL="3959219" indent="-232896" eaLnBrk="0" fontAlgn="base" hangingPunct="0">
              <a:spcBef>
                <a:spcPct val="0"/>
              </a:spcBef>
              <a:spcAft>
                <a:spcPct val="0"/>
              </a:spcAft>
              <a:defRPr>
                <a:solidFill>
                  <a:schemeClr val="tx1"/>
                </a:solidFill>
                <a:latin typeface="Arial" pitchFamily="34" charset="0"/>
              </a:defRPr>
            </a:lvl9pPr>
          </a:lstStyle>
          <a:p>
            <a:fld id="{B1C8BBBE-E55D-47DC-A947-79D403A9DD2D}" type="slidenum">
              <a:rPr lang="en-US" smtClean="0">
                <a:latin typeface="Times New Roman" pitchFamily="18" charset="0"/>
              </a:rPr>
              <a:pPr/>
              <a:t>51</a:t>
            </a:fld>
            <a:endParaRPr lang="en-US">
              <a:latin typeface="Times New Roman" pitchFamily="18" charset="0"/>
            </a:endParaRPr>
          </a:p>
        </p:txBody>
      </p:sp>
    </p:spTree>
    <p:extLst>
      <p:ext uri="{BB962C8B-B14F-4D97-AF65-F5344CB8AC3E}">
        <p14:creationId xmlns:p14="http://schemas.microsoft.com/office/powerpoint/2010/main" val="323928100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B5E225C-EA32-49AA-BCE1-CBED354D9589}" type="slidenum">
              <a:rPr lang="en-US" smtClean="0"/>
              <a:t>52</a:t>
            </a:fld>
            <a:endParaRPr lang="en-US"/>
          </a:p>
        </p:txBody>
      </p:sp>
    </p:spTree>
    <p:extLst>
      <p:ext uri="{BB962C8B-B14F-4D97-AF65-F5344CB8AC3E}">
        <p14:creationId xmlns:p14="http://schemas.microsoft.com/office/powerpoint/2010/main" val="264900942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2" name="Slide Image Placeholder 1"/>
          <p:cNvSpPr>
            <a:spLocks noGrp="1" noRot="1" noChangeAspect="1" noTextEdit="1"/>
          </p:cNvSpPr>
          <p:nvPr>
            <p:ph type="sldImg"/>
          </p:nvPr>
        </p:nvSpPr>
        <p:spPr>
          <a:xfrm>
            <a:off x="1257300" y="720725"/>
            <a:ext cx="4800600" cy="3600450"/>
          </a:xfrm>
          <a:ln/>
        </p:spPr>
      </p:sp>
      <p:sp>
        <p:nvSpPr>
          <p:cNvPr id="235523"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33476" name="Footer Placeholder 3"/>
          <p:cNvSpPr>
            <a:spLocks noGrp="1"/>
          </p:cNvSpPr>
          <p:nvPr>
            <p:ph type="ftr" sz="quarter" idx="4"/>
          </p:nvPr>
        </p:nvSpPr>
        <p:spPr/>
        <p:txBody>
          <a:bodyPr/>
          <a:lstStyle/>
          <a:p>
            <a:pPr>
              <a:defRPr/>
            </a:pPr>
            <a:r>
              <a:rPr lang="en-US">
                <a:solidFill>
                  <a:prstClr val="black"/>
                </a:solidFill>
              </a:rPr>
              <a:t>Diabetes Educational Services© (530) 893 - 8635 </a:t>
            </a:r>
          </a:p>
        </p:txBody>
      </p:sp>
      <p:sp>
        <p:nvSpPr>
          <p:cNvPr id="233477" name="Slide Number Placeholder 4"/>
          <p:cNvSpPr>
            <a:spLocks noGrp="1"/>
          </p:cNvSpPr>
          <p:nvPr>
            <p:ph type="sldNum" sz="quarter" idx="5"/>
          </p:nvPr>
        </p:nvSpPr>
        <p:spPr/>
        <p:txBody>
          <a:bodyPr/>
          <a:lstStyle/>
          <a:p>
            <a:pPr>
              <a:defRPr/>
            </a:pPr>
            <a:fld id="{6A3A7E85-FDAA-457B-8E68-532E6EDC8ED4}" type="slidenum">
              <a:rPr lang="en-US" smtClean="0">
                <a:solidFill>
                  <a:prstClr val="black"/>
                </a:solidFill>
              </a:rPr>
              <a:pPr>
                <a:defRPr/>
              </a:pPr>
              <a:t>53</a:t>
            </a:fld>
            <a:endParaRPr lang="en-US">
              <a:solidFill>
                <a:prstClr val="black"/>
              </a:solidFill>
            </a:endParaRPr>
          </a:p>
        </p:txBody>
      </p:sp>
    </p:spTree>
    <p:extLst>
      <p:ext uri="{BB962C8B-B14F-4D97-AF65-F5344CB8AC3E}">
        <p14:creationId xmlns:p14="http://schemas.microsoft.com/office/powerpoint/2010/main" val="169440416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B5E225C-EA32-49AA-BCE1-CBED354D9589}" type="slidenum">
              <a:rPr lang="en-US" smtClean="0"/>
              <a:t>54</a:t>
            </a:fld>
            <a:endParaRPr lang="en-US"/>
          </a:p>
        </p:txBody>
      </p:sp>
    </p:spTree>
    <p:extLst>
      <p:ext uri="{BB962C8B-B14F-4D97-AF65-F5344CB8AC3E}">
        <p14:creationId xmlns:p14="http://schemas.microsoft.com/office/powerpoint/2010/main" val="133256334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3890" name="Slide Image Placeholder 1"/>
          <p:cNvSpPr>
            <a:spLocks noGrp="1" noRot="1" noChangeAspect="1" noTextEdit="1"/>
          </p:cNvSpPr>
          <p:nvPr>
            <p:ph type="sldImg"/>
          </p:nvPr>
        </p:nvSpPr>
        <p:spPr>
          <a:xfrm>
            <a:off x="1257300" y="720725"/>
            <a:ext cx="4800600" cy="3600450"/>
          </a:xfrm>
          <a:ln/>
        </p:spPr>
      </p:sp>
      <p:sp>
        <p:nvSpPr>
          <p:cNvPr id="293891"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
        <p:nvSpPr>
          <p:cNvPr id="234500" name="Slide Number Placeholder 3"/>
          <p:cNvSpPr>
            <a:spLocks noGrp="1"/>
          </p:cNvSpPr>
          <p:nvPr>
            <p:ph type="sldNum" sz="quarter" idx="5"/>
          </p:nvPr>
        </p:nvSpPr>
        <p:spPr/>
        <p:txBody>
          <a:bodyPr/>
          <a:lstStyle/>
          <a:p>
            <a:pPr>
              <a:defRPr/>
            </a:pPr>
            <a:fld id="{77222AC3-FCD4-4093-95B6-330AD6AAABE7}" type="slidenum">
              <a:rPr lang="en-US" smtClean="0"/>
              <a:pPr>
                <a:defRPr/>
              </a:pPr>
              <a:t>55</a:t>
            </a:fld>
            <a:endParaRPr lang="en-US"/>
          </a:p>
        </p:txBody>
      </p:sp>
    </p:spTree>
    <p:extLst>
      <p:ext uri="{BB962C8B-B14F-4D97-AF65-F5344CB8AC3E}">
        <p14:creationId xmlns:p14="http://schemas.microsoft.com/office/powerpoint/2010/main" val="4049081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B5E225C-EA32-49AA-BCE1-CBED354D9589}" type="slidenum">
              <a:rPr lang="en-US" smtClean="0"/>
              <a:t>56</a:t>
            </a:fld>
            <a:endParaRPr lang="en-US"/>
          </a:p>
        </p:txBody>
      </p:sp>
    </p:spTree>
    <p:extLst>
      <p:ext uri="{BB962C8B-B14F-4D97-AF65-F5344CB8AC3E}">
        <p14:creationId xmlns:p14="http://schemas.microsoft.com/office/powerpoint/2010/main" val="3407066804"/>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8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500">
                <a:solidFill>
                  <a:schemeClr val="tx1"/>
                </a:solidFill>
                <a:latin typeface="Times New Roman" pitchFamily="18" charset="0"/>
              </a:defRPr>
            </a:lvl1pPr>
            <a:lvl2pPr marL="800129" indent="-307741" eaLnBrk="0" hangingPunct="0">
              <a:defRPr sz="2500">
                <a:solidFill>
                  <a:schemeClr val="tx1"/>
                </a:solidFill>
                <a:latin typeface="Times New Roman" pitchFamily="18" charset="0"/>
              </a:defRPr>
            </a:lvl2pPr>
            <a:lvl3pPr marL="1230968" indent="-246193" eaLnBrk="0" hangingPunct="0">
              <a:defRPr sz="2500">
                <a:solidFill>
                  <a:schemeClr val="tx1"/>
                </a:solidFill>
                <a:latin typeface="Times New Roman" pitchFamily="18" charset="0"/>
              </a:defRPr>
            </a:lvl3pPr>
            <a:lvl4pPr marL="1723355" indent="-246193" eaLnBrk="0" hangingPunct="0">
              <a:defRPr sz="2500">
                <a:solidFill>
                  <a:schemeClr val="tx1"/>
                </a:solidFill>
                <a:latin typeface="Times New Roman" pitchFamily="18" charset="0"/>
              </a:defRPr>
            </a:lvl4pPr>
            <a:lvl5pPr marL="2215742" indent="-246193" eaLnBrk="0" hangingPunct="0">
              <a:defRPr sz="2500">
                <a:solidFill>
                  <a:schemeClr val="tx1"/>
                </a:solidFill>
                <a:latin typeface="Times New Roman" pitchFamily="18" charset="0"/>
              </a:defRPr>
            </a:lvl5pPr>
            <a:lvl6pPr marL="2708130" indent="-246193" eaLnBrk="0" fontAlgn="base" hangingPunct="0">
              <a:spcBef>
                <a:spcPct val="0"/>
              </a:spcBef>
              <a:spcAft>
                <a:spcPct val="0"/>
              </a:spcAft>
              <a:defRPr sz="2500">
                <a:solidFill>
                  <a:schemeClr val="tx1"/>
                </a:solidFill>
                <a:latin typeface="Times New Roman" pitchFamily="18" charset="0"/>
              </a:defRPr>
            </a:lvl6pPr>
            <a:lvl7pPr marL="3200516" indent="-246193" eaLnBrk="0" fontAlgn="base" hangingPunct="0">
              <a:spcBef>
                <a:spcPct val="0"/>
              </a:spcBef>
              <a:spcAft>
                <a:spcPct val="0"/>
              </a:spcAft>
              <a:defRPr sz="2500">
                <a:solidFill>
                  <a:schemeClr val="tx1"/>
                </a:solidFill>
                <a:latin typeface="Times New Roman" pitchFamily="18" charset="0"/>
              </a:defRPr>
            </a:lvl7pPr>
            <a:lvl8pPr marL="3692904" indent="-246193" eaLnBrk="0" fontAlgn="base" hangingPunct="0">
              <a:spcBef>
                <a:spcPct val="0"/>
              </a:spcBef>
              <a:spcAft>
                <a:spcPct val="0"/>
              </a:spcAft>
              <a:defRPr sz="2500">
                <a:solidFill>
                  <a:schemeClr val="tx1"/>
                </a:solidFill>
                <a:latin typeface="Times New Roman" pitchFamily="18" charset="0"/>
              </a:defRPr>
            </a:lvl8pPr>
            <a:lvl9pPr marL="4185292" indent="-246193" eaLnBrk="0" fontAlgn="base" hangingPunct="0">
              <a:spcBef>
                <a:spcPct val="0"/>
              </a:spcBef>
              <a:spcAft>
                <a:spcPct val="0"/>
              </a:spcAft>
              <a:defRPr sz="2500">
                <a:solidFill>
                  <a:schemeClr val="tx1"/>
                </a:solidFill>
                <a:latin typeface="Times New Roman" pitchFamily="18" charset="0"/>
              </a:defRPr>
            </a:lvl9pPr>
          </a:lstStyle>
          <a:p>
            <a:pPr eaLnBrk="1" hangingPunct="1"/>
            <a:fld id="{CEB75143-B810-4467-B3F7-B829CB5BE84A}" type="slidenum">
              <a:rPr lang="en-US" sz="1300"/>
              <a:pPr eaLnBrk="1" hangingPunct="1"/>
              <a:t>57</a:t>
            </a:fld>
            <a:endParaRPr lang="en-US" sz="1300"/>
          </a:p>
        </p:txBody>
      </p:sp>
      <p:sp>
        <p:nvSpPr>
          <p:cNvPr id="290819" name="Rectangle 7"/>
          <p:cNvSpPr txBox="1">
            <a:spLocks noGrp="1" noChangeArrowheads="1"/>
          </p:cNvSpPr>
          <p:nvPr/>
        </p:nvSpPr>
        <p:spPr bwMode="auto">
          <a:xfrm>
            <a:off x="4237397" y="9298579"/>
            <a:ext cx="3240363" cy="4846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8123" tIns="49061" rIns="98123" bIns="49061" anchor="b"/>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r" eaLnBrk="1" hangingPunct="1"/>
            <a:fld id="{BAC57BA4-783E-46DC-9EE6-D0C57C3B05DB}" type="slidenum">
              <a:rPr lang="en-US" sz="1300"/>
              <a:pPr algn="r" eaLnBrk="1" hangingPunct="1"/>
              <a:t>57</a:t>
            </a:fld>
            <a:endParaRPr lang="en-US" sz="1300"/>
          </a:p>
        </p:txBody>
      </p:sp>
      <p:sp>
        <p:nvSpPr>
          <p:cNvPr id="290820" name="Slide Image Placeholder 1"/>
          <p:cNvSpPr>
            <a:spLocks noGrp="1" noRot="1" noChangeAspect="1" noTextEdit="1"/>
          </p:cNvSpPr>
          <p:nvPr>
            <p:ph type="sldImg"/>
          </p:nvPr>
        </p:nvSpPr>
        <p:spPr>
          <a:xfrm>
            <a:off x="1257300" y="720725"/>
            <a:ext cx="4800600" cy="3600450"/>
          </a:xfrm>
          <a:ln/>
        </p:spPr>
      </p:sp>
      <p:sp>
        <p:nvSpPr>
          <p:cNvPr id="29082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90822" name="Footer Placeholder 3"/>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500">
                <a:solidFill>
                  <a:schemeClr val="tx1"/>
                </a:solidFill>
                <a:latin typeface="Times New Roman" pitchFamily="18" charset="0"/>
              </a:defRPr>
            </a:lvl1pPr>
            <a:lvl2pPr marL="800129" indent="-307741" eaLnBrk="0" hangingPunct="0">
              <a:defRPr sz="2500">
                <a:solidFill>
                  <a:schemeClr val="tx1"/>
                </a:solidFill>
                <a:latin typeface="Times New Roman" pitchFamily="18" charset="0"/>
              </a:defRPr>
            </a:lvl2pPr>
            <a:lvl3pPr marL="1230968" indent="-246193" eaLnBrk="0" hangingPunct="0">
              <a:defRPr sz="2500">
                <a:solidFill>
                  <a:schemeClr val="tx1"/>
                </a:solidFill>
                <a:latin typeface="Times New Roman" pitchFamily="18" charset="0"/>
              </a:defRPr>
            </a:lvl3pPr>
            <a:lvl4pPr marL="1723355" indent="-246193" eaLnBrk="0" hangingPunct="0">
              <a:defRPr sz="2500">
                <a:solidFill>
                  <a:schemeClr val="tx1"/>
                </a:solidFill>
                <a:latin typeface="Times New Roman" pitchFamily="18" charset="0"/>
              </a:defRPr>
            </a:lvl4pPr>
            <a:lvl5pPr marL="2215742" indent="-246193" eaLnBrk="0" hangingPunct="0">
              <a:defRPr sz="2500">
                <a:solidFill>
                  <a:schemeClr val="tx1"/>
                </a:solidFill>
                <a:latin typeface="Times New Roman" pitchFamily="18" charset="0"/>
              </a:defRPr>
            </a:lvl5pPr>
            <a:lvl6pPr marL="2708130" indent="-246193" eaLnBrk="0" fontAlgn="base" hangingPunct="0">
              <a:spcBef>
                <a:spcPct val="0"/>
              </a:spcBef>
              <a:spcAft>
                <a:spcPct val="0"/>
              </a:spcAft>
              <a:defRPr sz="2500">
                <a:solidFill>
                  <a:schemeClr val="tx1"/>
                </a:solidFill>
                <a:latin typeface="Times New Roman" pitchFamily="18" charset="0"/>
              </a:defRPr>
            </a:lvl6pPr>
            <a:lvl7pPr marL="3200516" indent="-246193" eaLnBrk="0" fontAlgn="base" hangingPunct="0">
              <a:spcBef>
                <a:spcPct val="0"/>
              </a:spcBef>
              <a:spcAft>
                <a:spcPct val="0"/>
              </a:spcAft>
              <a:defRPr sz="2500">
                <a:solidFill>
                  <a:schemeClr val="tx1"/>
                </a:solidFill>
                <a:latin typeface="Times New Roman" pitchFamily="18" charset="0"/>
              </a:defRPr>
            </a:lvl7pPr>
            <a:lvl8pPr marL="3692904" indent="-246193" eaLnBrk="0" fontAlgn="base" hangingPunct="0">
              <a:spcBef>
                <a:spcPct val="0"/>
              </a:spcBef>
              <a:spcAft>
                <a:spcPct val="0"/>
              </a:spcAft>
              <a:defRPr sz="2500">
                <a:solidFill>
                  <a:schemeClr val="tx1"/>
                </a:solidFill>
                <a:latin typeface="Times New Roman" pitchFamily="18" charset="0"/>
              </a:defRPr>
            </a:lvl8pPr>
            <a:lvl9pPr marL="4185292" indent="-246193" eaLnBrk="0" fontAlgn="base" hangingPunct="0">
              <a:spcBef>
                <a:spcPct val="0"/>
              </a:spcBef>
              <a:spcAft>
                <a:spcPct val="0"/>
              </a:spcAft>
              <a:defRPr sz="2500">
                <a:solidFill>
                  <a:schemeClr val="tx1"/>
                </a:solidFill>
                <a:latin typeface="Times New Roman" pitchFamily="18" charset="0"/>
              </a:defRPr>
            </a:lvl9pPr>
          </a:lstStyle>
          <a:p>
            <a:pPr eaLnBrk="1" hangingPunct="1"/>
            <a:r>
              <a:rPr lang="en-US" sz="1300"/>
              <a:t>Diabetes Educational Services© (530) 893 - 8635 </a:t>
            </a:r>
          </a:p>
        </p:txBody>
      </p:sp>
      <p:sp>
        <p:nvSpPr>
          <p:cNvPr id="290823" name="Slide Number Placeholder 4"/>
          <p:cNvSpPr txBox="1">
            <a:spLocks noGrp="1"/>
          </p:cNvSpPr>
          <p:nvPr/>
        </p:nvSpPr>
        <p:spPr bwMode="auto">
          <a:xfrm>
            <a:off x="4237397" y="9298579"/>
            <a:ext cx="3240363" cy="4846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8123" tIns="49061" rIns="98123" bIns="49061" anchor="b"/>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r" eaLnBrk="1" hangingPunct="1"/>
            <a:fld id="{C388D57E-B763-4DF5-8799-4B6B40A9E5A7}" type="slidenum">
              <a:rPr lang="en-US" sz="1300"/>
              <a:pPr algn="r" eaLnBrk="1" hangingPunct="1"/>
              <a:t>57</a:t>
            </a:fld>
            <a:endParaRPr lang="en-US" sz="1300"/>
          </a:p>
        </p:txBody>
      </p:sp>
    </p:spTree>
    <p:extLst>
      <p:ext uri="{BB962C8B-B14F-4D97-AF65-F5344CB8AC3E}">
        <p14:creationId xmlns:p14="http://schemas.microsoft.com/office/powerpoint/2010/main" val="427919460"/>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Slide Image Placeholder 1">
            <a:extLst>
              <a:ext uri="{FF2B5EF4-FFF2-40B4-BE49-F238E27FC236}">
                <a16:creationId xmlns:a16="http://schemas.microsoft.com/office/drawing/2014/main" id="{01C2C8F1-127D-486D-9EF4-613FAA50EF52}"/>
              </a:ext>
            </a:extLst>
          </p:cNvPr>
          <p:cNvSpPr>
            <a:spLocks noGrp="1" noRot="1" noChangeAspect="1" noTextEdit="1"/>
          </p:cNvSpPr>
          <p:nvPr>
            <p:ph type="sldImg"/>
          </p:nvPr>
        </p:nvSpPr>
        <p:spPr bwMode="auto">
          <a:xfrm>
            <a:off x="1257300" y="720725"/>
            <a:ext cx="4802188" cy="36004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6019" name="Notes Placeholder 2">
            <a:extLst>
              <a:ext uri="{FF2B5EF4-FFF2-40B4-BE49-F238E27FC236}">
                <a16:creationId xmlns:a16="http://schemas.microsoft.com/office/drawing/2014/main" id="{96A89CCB-D83A-446D-8EEE-51F721AB107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86020" name="Slide Number Placeholder 3">
            <a:extLst>
              <a:ext uri="{FF2B5EF4-FFF2-40B4-BE49-F238E27FC236}">
                <a16:creationId xmlns:a16="http://schemas.microsoft.com/office/drawing/2014/main" id="{FD912DDA-6AA6-441C-B397-A8E36F7A1628}"/>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84225" indent="-301625">
              <a:spcBef>
                <a:spcPct val="30000"/>
              </a:spcBef>
              <a:defRPr sz="1200">
                <a:solidFill>
                  <a:schemeClr val="tx1"/>
                </a:solidFill>
                <a:latin typeface="Calibri" panose="020F0502020204030204" pitchFamily="34" charset="0"/>
              </a:defRPr>
            </a:lvl2pPr>
            <a:lvl3pPr marL="1208088" indent="-241300">
              <a:spcBef>
                <a:spcPct val="30000"/>
              </a:spcBef>
              <a:defRPr sz="1200">
                <a:solidFill>
                  <a:schemeClr val="tx1"/>
                </a:solidFill>
                <a:latin typeface="Calibri" panose="020F0502020204030204" pitchFamily="34" charset="0"/>
              </a:defRPr>
            </a:lvl3pPr>
            <a:lvl4pPr marL="1690688" indent="-241300">
              <a:spcBef>
                <a:spcPct val="30000"/>
              </a:spcBef>
              <a:defRPr sz="1200">
                <a:solidFill>
                  <a:schemeClr val="tx1"/>
                </a:solidFill>
                <a:latin typeface="Calibri" panose="020F0502020204030204" pitchFamily="34" charset="0"/>
              </a:defRPr>
            </a:lvl4pPr>
            <a:lvl5pPr marL="2174875" indent="-241300">
              <a:spcBef>
                <a:spcPct val="30000"/>
              </a:spcBef>
              <a:defRPr sz="1200">
                <a:solidFill>
                  <a:schemeClr val="tx1"/>
                </a:solidFill>
                <a:latin typeface="Calibri" panose="020F0502020204030204" pitchFamily="34" charset="0"/>
              </a:defRPr>
            </a:lvl5pPr>
            <a:lvl6pPr marL="2632075" indent="-241300" eaLnBrk="0" fontAlgn="base" hangingPunct="0">
              <a:spcBef>
                <a:spcPct val="30000"/>
              </a:spcBef>
              <a:spcAft>
                <a:spcPct val="0"/>
              </a:spcAft>
              <a:defRPr sz="1200">
                <a:solidFill>
                  <a:schemeClr val="tx1"/>
                </a:solidFill>
                <a:latin typeface="Calibri" panose="020F0502020204030204" pitchFamily="34" charset="0"/>
              </a:defRPr>
            </a:lvl6pPr>
            <a:lvl7pPr marL="3089275" indent="-241300" eaLnBrk="0" fontAlgn="base" hangingPunct="0">
              <a:spcBef>
                <a:spcPct val="30000"/>
              </a:spcBef>
              <a:spcAft>
                <a:spcPct val="0"/>
              </a:spcAft>
              <a:defRPr sz="1200">
                <a:solidFill>
                  <a:schemeClr val="tx1"/>
                </a:solidFill>
                <a:latin typeface="Calibri" panose="020F0502020204030204" pitchFamily="34" charset="0"/>
              </a:defRPr>
            </a:lvl7pPr>
            <a:lvl8pPr marL="3546475" indent="-241300" eaLnBrk="0" fontAlgn="base" hangingPunct="0">
              <a:spcBef>
                <a:spcPct val="30000"/>
              </a:spcBef>
              <a:spcAft>
                <a:spcPct val="0"/>
              </a:spcAft>
              <a:defRPr sz="1200">
                <a:solidFill>
                  <a:schemeClr val="tx1"/>
                </a:solidFill>
                <a:latin typeface="Calibri" panose="020F0502020204030204" pitchFamily="34" charset="0"/>
              </a:defRPr>
            </a:lvl8pPr>
            <a:lvl9pPr marL="4003675" indent="-2413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45210B4-3D8F-449F-90AB-E666C18B37BB}" type="slidenum">
              <a:rPr kumimoji="0" lang="en-US" altLang="en-US" sz="13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58</a:t>
            </a:fld>
            <a:endParaRPr kumimoji="0" lang="en-US" altLang="en-US" sz="13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1488807460"/>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212121"/>
                </a:solidFill>
                <a:effectLst/>
                <a:latin typeface="BlinkMacSystemFont"/>
              </a:rPr>
              <a:t>Gaggini M, Sabatino L, Suman AF, </a:t>
            </a:r>
            <a:r>
              <a:rPr lang="en-US" b="0" i="0" dirty="0" err="1">
                <a:solidFill>
                  <a:srgbClr val="212121"/>
                </a:solidFill>
                <a:effectLst/>
                <a:latin typeface="BlinkMacSystemFont"/>
              </a:rPr>
              <a:t>Chatzianagnostou</a:t>
            </a:r>
            <a:r>
              <a:rPr lang="en-US" b="0" i="0" dirty="0">
                <a:solidFill>
                  <a:srgbClr val="212121"/>
                </a:solidFill>
                <a:effectLst/>
                <a:latin typeface="BlinkMacSystemFont"/>
              </a:rPr>
              <a:t> K, </a:t>
            </a:r>
            <a:r>
              <a:rPr lang="en-US" b="0" i="0" dirty="0" err="1">
                <a:solidFill>
                  <a:srgbClr val="212121"/>
                </a:solidFill>
                <a:effectLst/>
                <a:latin typeface="BlinkMacSystemFont"/>
              </a:rPr>
              <a:t>Vassalle</a:t>
            </a:r>
            <a:r>
              <a:rPr lang="en-US" b="0" i="0" dirty="0">
                <a:solidFill>
                  <a:srgbClr val="212121"/>
                </a:solidFill>
                <a:effectLst/>
                <a:latin typeface="BlinkMacSystemFont"/>
              </a:rPr>
              <a:t> C. Insights into the Roles of GLP-1, DPP-4, and SGLT2 at the Crossroads of Cardiovascular, Renal, and Metabolic Pathophysiology. Cells. 2025 Mar 6;14(5):387. </a:t>
            </a:r>
            <a:r>
              <a:rPr lang="en-US" b="0" i="0" dirty="0" err="1">
                <a:solidFill>
                  <a:srgbClr val="212121"/>
                </a:solidFill>
                <a:effectLst/>
                <a:latin typeface="BlinkMacSystemFont"/>
              </a:rPr>
              <a:t>doi</a:t>
            </a:r>
            <a:r>
              <a:rPr lang="en-US" b="0" i="0" dirty="0">
                <a:solidFill>
                  <a:srgbClr val="212121"/>
                </a:solidFill>
                <a:effectLst/>
                <a:latin typeface="BlinkMacSystemFont"/>
              </a:rPr>
              <a:t>: 10.3390/cells14050387. PMID: 40072115; PMCID: PMC11898734</a:t>
            </a:r>
            <a:endParaRPr lang="en-US" dirty="0"/>
          </a:p>
        </p:txBody>
      </p:sp>
      <p:sp>
        <p:nvSpPr>
          <p:cNvPr id="4" name="Slide Number Placeholder 3"/>
          <p:cNvSpPr>
            <a:spLocks noGrp="1"/>
          </p:cNvSpPr>
          <p:nvPr>
            <p:ph type="sldNum" sz="quarter" idx="5"/>
          </p:nvPr>
        </p:nvSpPr>
        <p:spPr/>
        <p:txBody>
          <a:bodyPr/>
          <a:lstStyle/>
          <a:p>
            <a:fld id="{5B5E225C-EA32-49AA-BCE1-CBED354D9589}" type="slidenum">
              <a:rPr lang="en-US" smtClean="0"/>
              <a:t>59</a:t>
            </a:fld>
            <a:endParaRPr lang="en-US"/>
          </a:p>
        </p:txBody>
      </p:sp>
    </p:spTree>
    <p:extLst>
      <p:ext uri="{BB962C8B-B14F-4D97-AF65-F5344CB8AC3E}">
        <p14:creationId xmlns:p14="http://schemas.microsoft.com/office/powerpoint/2010/main" val="16516541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B5E225C-EA32-49AA-BCE1-CBED354D9589}" type="slidenum">
              <a:rPr lang="en-US" smtClean="0"/>
              <a:t>6</a:t>
            </a:fld>
            <a:endParaRPr lang="en-US"/>
          </a:p>
        </p:txBody>
      </p:sp>
    </p:spTree>
    <p:extLst>
      <p:ext uri="{BB962C8B-B14F-4D97-AF65-F5344CB8AC3E}">
        <p14:creationId xmlns:p14="http://schemas.microsoft.com/office/powerpoint/2010/main" val="502915369"/>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Answer: d</a:t>
            </a:r>
          </a:p>
        </p:txBody>
      </p:sp>
      <p:sp>
        <p:nvSpPr>
          <p:cNvPr id="4" name="Slide Number Placeholder 3"/>
          <p:cNvSpPr>
            <a:spLocks noGrp="1"/>
          </p:cNvSpPr>
          <p:nvPr>
            <p:ph type="sldNum" sz="quarter" idx="5"/>
          </p:nvPr>
        </p:nvSpPr>
        <p:spPr/>
        <p:txBody>
          <a:bodyPr/>
          <a:lstStyle/>
          <a:p>
            <a:fld id="{5B5E225C-EA32-49AA-BCE1-CBED354D9589}" type="slidenum">
              <a:rPr lang="en-US" smtClean="0"/>
              <a:t>60</a:t>
            </a:fld>
            <a:endParaRPr lang="en-US"/>
          </a:p>
        </p:txBody>
      </p:sp>
    </p:spTree>
    <p:extLst>
      <p:ext uri="{BB962C8B-B14F-4D97-AF65-F5344CB8AC3E}">
        <p14:creationId xmlns:p14="http://schemas.microsoft.com/office/powerpoint/2010/main" val="4008549281"/>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57021" indent="-291161">
              <a:defRPr>
                <a:solidFill>
                  <a:schemeClr val="tx1"/>
                </a:solidFill>
                <a:latin typeface="Arial" panose="020B0604020202020204" pitchFamily="34" charset="0"/>
              </a:defRPr>
            </a:lvl2pPr>
            <a:lvl3pPr marL="1164647" indent="-232930">
              <a:defRPr>
                <a:solidFill>
                  <a:schemeClr val="tx1"/>
                </a:solidFill>
                <a:latin typeface="Arial" panose="020B0604020202020204" pitchFamily="34" charset="0"/>
              </a:defRPr>
            </a:lvl3pPr>
            <a:lvl4pPr marL="1630506" indent="-232930">
              <a:defRPr>
                <a:solidFill>
                  <a:schemeClr val="tx1"/>
                </a:solidFill>
                <a:latin typeface="Arial" panose="020B0604020202020204" pitchFamily="34" charset="0"/>
              </a:defRPr>
            </a:lvl4pPr>
            <a:lvl5pPr marL="2096365" indent="-232930">
              <a:defRPr>
                <a:solidFill>
                  <a:schemeClr val="tx1"/>
                </a:solidFill>
                <a:latin typeface="Arial" panose="020B0604020202020204" pitchFamily="34" charset="0"/>
              </a:defRPr>
            </a:lvl5pPr>
            <a:lvl6pPr marL="2562223" indent="-232930" eaLnBrk="0" fontAlgn="base" hangingPunct="0">
              <a:spcBef>
                <a:spcPct val="0"/>
              </a:spcBef>
              <a:spcAft>
                <a:spcPct val="0"/>
              </a:spcAft>
              <a:defRPr>
                <a:solidFill>
                  <a:schemeClr val="tx1"/>
                </a:solidFill>
                <a:latin typeface="Arial" panose="020B0604020202020204" pitchFamily="34" charset="0"/>
              </a:defRPr>
            </a:lvl6pPr>
            <a:lvl7pPr marL="3028082" indent="-232930" eaLnBrk="0" fontAlgn="base" hangingPunct="0">
              <a:spcBef>
                <a:spcPct val="0"/>
              </a:spcBef>
              <a:spcAft>
                <a:spcPct val="0"/>
              </a:spcAft>
              <a:defRPr>
                <a:solidFill>
                  <a:schemeClr val="tx1"/>
                </a:solidFill>
                <a:latin typeface="Arial" panose="020B0604020202020204" pitchFamily="34" charset="0"/>
              </a:defRPr>
            </a:lvl7pPr>
            <a:lvl8pPr marL="3493941" indent="-232930" eaLnBrk="0" fontAlgn="base" hangingPunct="0">
              <a:spcBef>
                <a:spcPct val="0"/>
              </a:spcBef>
              <a:spcAft>
                <a:spcPct val="0"/>
              </a:spcAft>
              <a:defRPr>
                <a:solidFill>
                  <a:schemeClr val="tx1"/>
                </a:solidFill>
                <a:latin typeface="Arial" panose="020B0604020202020204" pitchFamily="34" charset="0"/>
              </a:defRPr>
            </a:lvl8pPr>
            <a:lvl9pPr marL="3959799" indent="-23293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47F9457B-0DF7-4F7F-8890-57A619E4A267}" type="slidenum">
              <a:rPr kumimoji="0" 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0" 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135171" name="Rectangle 7"/>
          <p:cNvSpPr txBox="1">
            <a:spLocks noGrp="1" noChangeArrowheads="1"/>
          </p:cNvSpPr>
          <p:nvPr/>
        </p:nvSpPr>
        <p:spPr bwMode="auto">
          <a:xfrm>
            <a:off x="4237075" y="9358745"/>
            <a:ext cx="3240687" cy="4889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8138" tIns="49068" rIns="98138" bIns="49068" anchor="b"/>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D0EF4BA8-7363-4C2D-863B-9143D469F220}" type="slidenum">
              <a:rPr kumimoji="0" lang="en-US" sz="14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0" lang="en-US" sz="14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135172" name="Rectangle 6"/>
          <p:cNvSpPr>
            <a:spLocks noGrp="1" noChangeArrowheads="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57021" indent="-291161">
              <a:defRPr>
                <a:solidFill>
                  <a:schemeClr val="tx1"/>
                </a:solidFill>
                <a:latin typeface="Arial" panose="020B0604020202020204" pitchFamily="34" charset="0"/>
              </a:defRPr>
            </a:lvl2pPr>
            <a:lvl3pPr marL="1164647" indent="-232930">
              <a:defRPr>
                <a:solidFill>
                  <a:schemeClr val="tx1"/>
                </a:solidFill>
                <a:latin typeface="Arial" panose="020B0604020202020204" pitchFamily="34" charset="0"/>
              </a:defRPr>
            </a:lvl3pPr>
            <a:lvl4pPr marL="1630506" indent="-232930">
              <a:defRPr>
                <a:solidFill>
                  <a:schemeClr val="tx1"/>
                </a:solidFill>
                <a:latin typeface="Arial" panose="020B0604020202020204" pitchFamily="34" charset="0"/>
              </a:defRPr>
            </a:lvl4pPr>
            <a:lvl5pPr marL="2096365" indent="-232930">
              <a:defRPr>
                <a:solidFill>
                  <a:schemeClr val="tx1"/>
                </a:solidFill>
                <a:latin typeface="Arial" panose="020B0604020202020204" pitchFamily="34" charset="0"/>
              </a:defRPr>
            </a:lvl5pPr>
            <a:lvl6pPr marL="2562223" indent="-232930" eaLnBrk="0" fontAlgn="base" hangingPunct="0">
              <a:spcBef>
                <a:spcPct val="0"/>
              </a:spcBef>
              <a:spcAft>
                <a:spcPct val="0"/>
              </a:spcAft>
              <a:defRPr>
                <a:solidFill>
                  <a:schemeClr val="tx1"/>
                </a:solidFill>
                <a:latin typeface="Arial" panose="020B0604020202020204" pitchFamily="34" charset="0"/>
              </a:defRPr>
            </a:lvl6pPr>
            <a:lvl7pPr marL="3028082" indent="-232930" eaLnBrk="0" fontAlgn="base" hangingPunct="0">
              <a:spcBef>
                <a:spcPct val="0"/>
              </a:spcBef>
              <a:spcAft>
                <a:spcPct val="0"/>
              </a:spcAft>
              <a:defRPr>
                <a:solidFill>
                  <a:schemeClr val="tx1"/>
                </a:solidFill>
                <a:latin typeface="Arial" panose="020B0604020202020204" pitchFamily="34" charset="0"/>
              </a:defRPr>
            </a:lvl7pPr>
            <a:lvl8pPr marL="3493941" indent="-232930" eaLnBrk="0" fontAlgn="base" hangingPunct="0">
              <a:spcBef>
                <a:spcPct val="0"/>
              </a:spcBef>
              <a:spcAft>
                <a:spcPct val="0"/>
              </a:spcAft>
              <a:defRPr>
                <a:solidFill>
                  <a:schemeClr val="tx1"/>
                </a:solidFill>
                <a:latin typeface="Arial" panose="020B0604020202020204" pitchFamily="34" charset="0"/>
              </a:defRPr>
            </a:lvl8pPr>
            <a:lvl9pPr marL="3959799" indent="-23293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Diabetes Education Services© (530) 893 - 8635 </a:t>
            </a:r>
          </a:p>
        </p:txBody>
      </p:sp>
      <p:sp>
        <p:nvSpPr>
          <p:cNvPr id="135173" name="Rectangle 7"/>
          <p:cNvSpPr txBox="1">
            <a:spLocks noGrp="1" noChangeArrowheads="1"/>
          </p:cNvSpPr>
          <p:nvPr/>
        </p:nvSpPr>
        <p:spPr bwMode="auto">
          <a:xfrm>
            <a:off x="4237075" y="9358745"/>
            <a:ext cx="3240687" cy="4889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8138" tIns="49068" rIns="98138" bIns="49068" anchor="b"/>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9C78A7B0-BB1B-48B9-8038-82A74C305E27}" type="slidenum">
              <a:rPr kumimoji="0" lang="en-US" sz="14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0" lang="en-US" sz="14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135174" name="Rectangle 2"/>
          <p:cNvSpPr>
            <a:spLocks noGrp="1" noRot="1" noChangeAspect="1" noChangeArrowheads="1" noTextEdit="1"/>
          </p:cNvSpPr>
          <p:nvPr>
            <p:ph type="sldImg"/>
          </p:nvPr>
        </p:nvSpPr>
        <p:spPr>
          <a:xfrm>
            <a:off x="1300163" y="735013"/>
            <a:ext cx="4881562" cy="3660775"/>
          </a:xfrm>
          <a:ln/>
        </p:spPr>
      </p:sp>
      <p:sp>
        <p:nvSpPr>
          <p:cNvPr id="135175" name="Rectangle 3"/>
          <p:cNvSpPr>
            <a:spLocks noGrp="1" noChangeArrowheads="1"/>
          </p:cNvSpPr>
          <p:nvPr>
            <p:ph type="body" idx="1"/>
            <p:custDataLst>
              <p:tags r:id="rId1"/>
            </p:custDataLst>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p>
        </p:txBody>
      </p:sp>
    </p:spTree>
    <p:extLst>
      <p:ext uri="{BB962C8B-B14F-4D97-AF65-F5344CB8AC3E}">
        <p14:creationId xmlns:p14="http://schemas.microsoft.com/office/powerpoint/2010/main" val="2408976403"/>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B5E225C-EA32-49AA-BCE1-CBED354D9589}" type="slidenum">
              <a:rPr lang="en-US" smtClean="0"/>
              <a:t>62</a:t>
            </a:fld>
            <a:endParaRPr lang="en-US"/>
          </a:p>
        </p:txBody>
      </p:sp>
    </p:spTree>
    <p:extLst>
      <p:ext uri="{BB962C8B-B14F-4D97-AF65-F5344CB8AC3E}">
        <p14:creationId xmlns:p14="http://schemas.microsoft.com/office/powerpoint/2010/main" val="2380228546"/>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Slide Image Placeholder 1">
            <a:extLst>
              <a:ext uri="{FF2B5EF4-FFF2-40B4-BE49-F238E27FC236}">
                <a16:creationId xmlns:a16="http://schemas.microsoft.com/office/drawing/2014/main" id="{2B8694C8-93AF-4FA1-A4FE-E22C82BA3651}"/>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9875" name="Notes Placeholder 2">
            <a:extLst>
              <a:ext uri="{FF2B5EF4-FFF2-40B4-BE49-F238E27FC236}">
                <a16:creationId xmlns:a16="http://schemas.microsoft.com/office/drawing/2014/main" id="{89FA909A-B577-48CF-B2DB-06C6773BC42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p>
        </p:txBody>
      </p:sp>
      <p:sp>
        <p:nvSpPr>
          <p:cNvPr id="88068" name="Header Placeholder 3">
            <a:extLst>
              <a:ext uri="{FF2B5EF4-FFF2-40B4-BE49-F238E27FC236}">
                <a16:creationId xmlns:a16="http://schemas.microsoft.com/office/drawing/2014/main" id="{85517793-11A1-4D83-8159-C30E89550D3F}"/>
              </a:ext>
            </a:extLst>
          </p:cNvPr>
          <p:cNvSpPr>
            <a:spLocks noGrp="1"/>
          </p:cNvSpPr>
          <p:nvPr>
            <p:ph type="hdr" sz="quarter"/>
          </p:nvPr>
        </p:nvSpPr>
        <p:spPr bwMode="auto"/>
        <p:txBody>
          <a:bodyPr wrap="square" numCol="1" anchor="t" anchorCtr="0" compatLnSpc="1">
            <a:prstTxWarp prst="textNoShape">
              <a:avLst/>
            </a:prstTxWarp>
          </a:bodyPr>
          <a:lstStyle>
            <a:lvl1pPr>
              <a:defRPr>
                <a:solidFill>
                  <a:schemeClr val="tx1"/>
                </a:solidFill>
                <a:latin typeface="Calibri" pitchFamily="34" charset="0"/>
              </a:defRPr>
            </a:lvl1pPr>
            <a:lvl2pPr marL="785372" indent="-302066">
              <a:defRPr>
                <a:solidFill>
                  <a:schemeClr val="tx1"/>
                </a:solidFill>
                <a:latin typeface="Calibri" pitchFamily="34" charset="0"/>
              </a:defRPr>
            </a:lvl2pPr>
            <a:lvl3pPr marL="1208265" indent="-241653">
              <a:defRPr>
                <a:solidFill>
                  <a:schemeClr val="tx1"/>
                </a:solidFill>
                <a:latin typeface="Calibri" pitchFamily="34" charset="0"/>
              </a:defRPr>
            </a:lvl3pPr>
            <a:lvl4pPr marL="1691571" indent="-241653">
              <a:defRPr>
                <a:solidFill>
                  <a:schemeClr val="tx1"/>
                </a:solidFill>
                <a:latin typeface="Calibri" pitchFamily="34" charset="0"/>
              </a:defRPr>
            </a:lvl4pPr>
            <a:lvl5pPr marL="2174878" indent="-241653">
              <a:defRPr>
                <a:solidFill>
                  <a:schemeClr val="tx1"/>
                </a:solidFill>
                <a:latin typeface="Calibri" pitchFamily="34" charset="0"/>
              </a:defRPr>
            </a:lvl5pPr>
            <a:lvl6pPr marL="2658184" indent="-241653" fontAlgn="base">
              <a:spcBef>
                <a:spcPct val="0"/>
              </a:spcBef>
              <a:spcAft>
                <a:spcPct val="0"/>
              </a:spcAft>
              <a:defRPr>
                <a:solidFill>
                  <a:schemeClr val="tx1"/>
                </a:solidFill>
                <a:latin typeface="Calibri" pitchFamily="34" charset="0"/>
              </a:defRPr>
            </a:lvl6pPr>
            <a:lvl7pPr marL="3141490" indent="-241653" fontAlgn="base">
              <a:spcBef>
                <a:spcPct val="0"/>
              </a:spcBef>
              <a:spcAft>
                <a:spcPct val="0"/>
              </a:spcAft>
              <a:defRPr>
                <a:solidFill>
                  <a:schemeClr val="tx1"/>
                </a:solidFill>
                <a:latin typeface="Calibri" pitchFamily="34" charset="0"/>
              </a:defRPr>
            </a:lvl7pPr>
            <a:lvl8pPr marL="3624796" indent="-241653" fontAlgn="base">
              <a:spcBef>
                <a:spcPct val="0"/>
              </a:spcBef>
              <a:spcAft>
                <a:spcPct val="0"/>
              </a:spcAft>
              <a:defRPr>
                <a:solidFill>
                  <a:schemeClr val="tx1"/>
                </a:solidFill>
                <a:latin typeface="Calibri" pitchFamily="34" charset="0"/>
              </a:defRPr>
            </a:lvl8pPr>
            <a:lvl9pPr marL="4108102" indent="-241653" fontAlgn="base">
              <a:spcBef>
                <a:spcPct val="0"/>
              </a:spcBef>
              <a:spcAft>
                <a:spcPct val="0"/>
              </a:spcAft>
              <a:defRPr>
                <a:solidFill>
                  <a:schemeClr val="tx1"/>
                </a:solidFill>
                <a:latin typeface="Calibri"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300" b="0" i="0" u="none" strike="noStrike" kern="1200" cap="none" spc="0" normalizeH="0" baseline="0" noProof="0">
                <a:ln>
                  <a:noFill/>
                </a:ln>
                <a:solidFill>
                  <a:prstClr val="black"/>
                </a:solidFill>
                <a:effectLst/>
                <a:uLnTx/>
                <a:uFillTx/>
                <a:latin typeface="Calibri" pitchFamily="34" charset="0"/>
                <a:ea typeface="+mn-ea"/>
                <a:cs typeface="+mn-cs"/>
              </a:rPr>
              <a:t>Obesity Series, Part II: Physical Activity</a:t>
            </a:r>
          </a:p>
        </p:txBody>
      </p:sp>
      <p:sp>
        <p:nvSpPr>
          <p:cNvPr id="88069" name="Footer Placeholder 4">
            <a:extLst>
              <a:ext uri="{FF2B5EF4-FFF2-40B4-BE49-F238E27FC236}">
                <a16:creationId xmlns:a16="http://schemas.microsoft.com/office/drawing/2014/main" id="{C536D2BF-6AD8-4423-A32D-42BC50CF214F}"/>
              </a:ext>
            </a:extLst>
          </p:cNvPr>
          <p:cNvSpPr>
            <a:spLocks noGrp="1"/>
          </p:cNvSpPr>
          <p:nvPr>
            <p:ph type="ftr" sz="quarter" idx="4"/>
          </p:nvPr>
        </p:nvSpPr>
        <p:spPr bwMode="auto"/>
        <p:txBody>
          <a:bodyPr wrap="square" numCol="1" anchorCtr="0" compatLnSpc="1">
            <a:prstTxWarp prst="textNoShape">
              <a:avLst/>
            </a:prstTxWarp>
          </a:bodyPr>
          <a:lstStyle>
            <a:lvl1pPr>
              <a:defRPr>
                <a:solidFill>
                  <a:schemeClr val="tx1"/>
                </a:solidFill>
                <a:latin typeface="Calibri" pitchFamily="34" charset="0"/>
              </a:defRPr>
            </a:lvl1pPr>
            <a:lvl2pPr marL="785372" indent="-302066">
              <a:defRPr>
                <a:solidFill>
                  <a:schemeClr val="tx1"/>
                </a:solidFill>
                <a:latin typeface="Calibri" pitchFamily="34" charset="0"/>
              </a:defRPr>
            </a:lvl2pPr>
            <a:lvl3pPr marL="1208265" indent="-241653">
              <a:defRPr>
                <a:solidFill>
                  <a:schemeClr val="tx1"/>
                </a:solidFill>
                <a:latin typeface="Calibri" pitchFamily="34" charset="0"/>
              </a:defRPr>
            </a:lvl3pPr>
            <a:lvl4pPr marL="1691571" indent="-241653">
              <a:defRPr>
                <a:solidFill>
                  <a:schemeClr val="tx1"/>
                </a:solidFill>
                <a:latin typeface="Calibri" pitchFamily="34" charset="0"/>
              </a:defRPr>
            </a:lvl4pPr>
            <a:lvl5pPr marL="2174878" indent="-241653">
              <a:defRPr>
                <a:solidFill>
                  <a:schemeClr val="tx1"/>
                </a:solidFill>
                <a:latin typeface="Calibri" pitchFamily="34" charset="0"/>
              </a:defRPr>
            </a:lvl5pPr>
            <a:lvl6pPr marL="2658184" indent="-241653" fontAlgn="base">
              <a:spcBef>
                <a:spcPct val="0"/>
              </a:spcBef>
              <a:spcAft>
                <a:spcPct val="0"/>
              </a:spcAft>
              <a:defRPr>
                <a:solidFill>
                  <a:schemeClr val="tx1"/>
                </a:solidFill>
                <a:latin typeface="Calibri" pitchFamily="34" charset="0"/>
              </a:defRPr>
            </a:lvl6pPr>
            <a:lvl7pPr marL="3141490" indent="-241653" fontAlgn="base">
              <a:spcBef>
                <a:spcPct val="0"/>
              </a:spcBef>
              <a:spcAft>
                <a:spcPct val="0"/>
              </a:spcAft>
              <a:defRPr>
                <a:solidFill>
                  <a:schemeClr val="tx1"/>
                </a:solidFill>
                <a:latin typeface="Calibri" pitchFamily="34" charset="0"/>
              </a:defRPr>
            </a:lvl7pPr>
            <a:lvl8pPr marL="3624796" indent="-241653" fontAlgn="base">
              <a:spcBef>
                <a:spcPct val="0"/>
              </a:spcBef>
              <a:spcAft>
                <a:spcPct val="0"/>
              </a:spcAft>
              <a:defRPr>
                <a:solidFill>
                  <a:schemeClr val="tx1"/>
                </a:solidFill>
                <a:latin typeface="Calibri" pitchFamily="34" charset="0"/>
              </a:defRPr>
            </a:lvl8pPr>
            <a:lvl9pPr marL="4108102" indent="-241653" fontAlgn="base">
              <a:spcBef>
                <a:spcPct val="0"/>
              </a:spcBef>
              <a:spcAft>
                <a:spcPct val="0"/>
              </a:spcAft>
              <a:defRPr>
                <a:solidFill>
                  <a:schemeClr val="tx1"/>
                </a:solidFill>
                <a:latin typeface="Calibri"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300" b="0" i="0" u="none" strike="noStrike" kern="1200" cap="none" spc="0" normalizeH="0" baseline="0" noProof="0">
                <a:ln>
                  <a:noFill/>
                </a:ln>
                <a:solidFill>
                  <a:prstClr val="black"/>
                </a:solidFill>
                <a:effectLst/>
                <a:uLnTx/>
                <a:uFillTx/>
                <a:latin typeface="Calibri" pitchFamily="34" charset="0"/>
                <a:ea typeface="+mn-ea"/>
                <a:cs typeface="+mn-cs"/>
              </a:rPr>
              <a:t>Copyright 2014 American Association of Diabetes Educators. All rights reserved.</a:t>
            </a:r>
          </a:p>
        </p:txBody>
      </p:sp>
      <p:sp>
        <p:nvSpPr>
          <p:cNvPr id="79878" name="Slide Number Placeholder 5">
            <a:extLst>
              <a:ext uri="{FF2B5EF4-FFF2-40B4-BE49-F238E27FC236}">
                <a16:creationId xmlns:a16="http://schemas.microsoft.com/office/drawing/2014/main" id="{F7637361-0B40-4D43-A059-422008213700}"/>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84225" indent="-301625">
              <a:spcBef>
                <a:spcPct val="30000"/>
              </a:spcBef>
              <a:defRPr sz="1200">
                <a:solidFill>
                  <a:schemeClr val="tx1"/>
                </a:solidFill>
                <a:latin typeface="Calibri" panose="020F0502020204030204" pitchFamily="34" charset="0"/>
              </a:defRPr>
            </a:lvl2pPr>
            <a:lvl3pPr marL="1208088" indent="-241300">
              <a:spcBef>
                <a:spcPct val="30000"/>
              </a:spcBef>
              <a:defRPr sz="1200">
                <a:solidFill>
                  <a:schemeClr val="tx1"/>
                </a:solidFill>
                <a:latin typeface="Calibri" panose="020F0502020204030204" pitchFamily="34" charset="0"/>
              </a:defRPr>
            </a:lvl3pPr>
            <a:lvl4pPr marL="1690688" indent="-241300">
              <a:spcBef>
                <a:spcPct val="30000"/>
              </a:spcBef>
              <a:defRPr sz="1200">
                <a:solidFill>
                  <a:schemeClr val="tx1"/>
                </a:solidFill>
                <a:latin typeface="Calibri" panose="020F0502020204030204" pitchFamily="34" charset="0"/>
              </a:defRPr>
            </a:lvl4pPr>
            <a:lvl5pPr marL="2174875" indent="-241300">
              <a:spcBef>
                <a:spcPct val="30000"/>
              </a:spcBef>
              <a:defRPr sz="1200">
                <a:solidFill>
                  <a:schemeClr val="tx1"/>
                </a:solidFill>
                <a:latin typeface="Calibri" panose="020F0502020204030204" pitchFamily="34" charset="0"/>
              </a:defRPr>
            </a:lvl5pPr>
            <a:lvl6pPr marL="2632075" indent="-241300" eaLnBrk="0" fontAlgn="base" hangingPunct="0">
              <a:spcBef>
                <a:spcPct val="30000"/>
              </a:spcBef>
              <a:spcAft>
                <a:spcPct val="0"/>
              </a:spcAft>
              <a:defRPr sz="1200">
                <a:solidFill>
                  <a:schemeClr val="tx1"/>
                </a:solidFill>
                <a:latin typeface="Calibri" panose="020F0502020204030204" pitchFamily="34" charset="0"/>
              </a:defRPr>
            </a:lvl6pPr>
            <a:lvl7pPr marL="3089275" indent="-241300" eaLnBrk="0" fontAlgn="base" hangingPunct="0">
              <a:spcBef>
                <a:spcPct val="30000"/>
              </a:spcBef>
              <a:spcAft>
                <a:spcPct val="0"/>
              </a:spcAft>
              <a:defRPr sz="1200">
                <a:solidFill>
                  <a:schemeClr val="tx1"/>
                </a:solidFill>
                <a:latin typeface="Calibri" panose="020F0502020204030204" pitchFamily="34" charset="0"/>
              </a:defRPr>
            </a:lvl7pPr>
            <a:lvl8pPr marL="3546475" indent="-241300" eaLnBrk="0" fontAlgn="base" hangingPunct="0">
              <a:spcBef>
                <a:spcPct val="30000"/>
              </a:spcBef>
              <a:spcAft>
                <a:spcPct val="0"/>
              </a:spcAft>
              <a:defRPr sz="1200">
                <a:solidFill>
                  <a:schemeClr val="tx1"/>
                </a:solidFill>
                <a:latin typeface="Calibri" panose="020F0502020204030204" pitchFamily="34" charset="0"/>
              </a:defRPr>
            </a:lvl8pPr>
            <a:lvl9pPr marL="4003675" indent="-2413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82A5906-8B12-4700-A07B-6319B7FE199D}" type="slidenum">
              <a:rPr kumimoji="0" lang="en-US" altLang="en-US" sz="13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63</a:t>
            </a:fld>
            <a:endParaRPr kumimoji="0" lang="en-US" altLang="en-US" sz="13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708441562"/>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Slide Image Placeholder 1">
            <a:extLst>
              <a:ext uri="{FF2B5EF4-FFF2-40B4-BE49-F238E27FC236}">
                <a16:creationId xmlns:a16="http://schemas.microsoft.com/office/drawing/2014/main" id="{F585B847-2F6C-47E6-B7E3-9F9F55C18433}"/>
              </a:ext>
            </a:extLst>
          </p:cNvPr>
          <p:cNvSpPr>
            <a:spLocks noGrp="1" noRot="1" noChangeAspect="1" noTextEdit="1"/>
          </p:cNvSpPr>
          <p:nvPr>
            <p:ph type="sldImg"/>
          </p:nvPr>
        </p:nvSpPr>
        <p:spPr bwMode="auto">
          <a:xfrm>
            <a:off x="1257300" y="720725"/>
            <a:ext cx="4802188" cy="36004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4211" name="Notes Placeholder 2">
            <a:extLst>
              <a:ext uri="{FF2B5EF4-FFF2-40B4-BE49-F238E27FC236}">
                <a16:creationId xmlns:a16="http://schemas.microsoft.com/office/drawing/2014/main" id="{E5E1DE94-F1C6-4FF3-A3AA-8741700A4D2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94212" name="Slide Number Placeholder 3">
            <a:extLst>
              <a:ext uri="{FF2B5EF4-FFF2-40B4-BE49-F238E27FC236}">
                <a16:creationId xmlns:a16="http://schemas.microsoft.com/office/drawing/2014/main" id="{7F2ACD58-DB0D-4C5E-8E07-A4FCFFE5974B}"/>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84225" indent="-301625">
              <a:spcBef>
                <a:spcPct val="30000"/>
              </a:spcBef>
              <a:defRPr sz="1200">
                <a:solidFill>
                  <a:schemeClr val="tx1"/>
                </a:solidFill>
                <a:latin typeface="Calibri" panose="020F0502020204030204" pitchFamily="34" charset="0"/>
              </a:defRPr>
            </a:lvl2pPr>
            <a:lvl3pPr marL="1208088" indent="-241300">
              <a:spcBef>
                <a:spcPct val="30000"/>
              </a:spcBef>
              <a:defRPr sz="1200">
                <a:solidFill>
                  <a:schemeClr val="tx1"/>
                </a:solidFill>
                <a:latin typeface="Calibri" panose="020F0502020204030204" pitchFamily="34" charset="0"/>
              </a:defRPr>
            </a:lvl3pPr>
            <a:lvl4pPr marL="1690688" indent="-241300">
              <a:spcBef>
                <a:spcPct val="30000"/>
              </a:spcBef>
              <a:defRPr sz="1200">
                <a:solidFill>
                  <a:schemeClr val="tx1"/>
                </a:solidFill>
                <a:latin typeface="Calibri" panose="020F0502020204030204" pitchFamily="34" charset="0"/>
              </a:defRPr>
            </a:lvl4pPr>
            <a:lvl5pPr marL="2174875" indent="-241300">
              <a:spcBef>
                <a:spcPct val="30000"/>
              </a:spcBef>
              <a:defRPr sz="1200">
                <a:solidFill>
                  <a:schemeClr val="tx1"/>
                </a:solidFill>
                <a:latin typeface="Calibri" panose="020F0502020204030204" pitchFamily="34" charset="0"/>
              </a:defRPr>
            </a:lvl5pPr>
            <a:lvl6pPr marL="2632075" indent="-241300" eaLnBrk="0" fontAlgn="base" hangingPunct="0">
              <a:spcBef>
                <a:spcPct val="30000"/>
              </a:spcBef>
              <a:spcAft>
                <a:spcPct val="0"/>
              </a:spcAft>
              <a:defRPr sz="1200">
                <a:solidFill>
                  <a:schemeClr val="tx1"/>
                </a:solidFill>
                <a:latin typeface="Calibri" panose="020F0502020204030204" pitchFamily="34" charset="0"/>
              </a:defRPr>
            </a:lvl6pPr>
            <a:lvl7pPr marL="3089275" indent="-241300" eaLnBrk="0" fontAlgn="base" hangingPunct="0">
              <a:spcBef>
                <a:spcPct val="30000"/>
              </a:spcBef>
              <a:spcAft>
                <a:spcPct val="0"/>
              </a:spcAft>
              <a:defRPr sz="1200">
                <a:solidFill>
                  <a:schemeClr val="tx1"/>
                </a:solidFill>
                <a:latin typeface="Calibri" panose="020F0502020204030204" pitchFamily="34" charset="0"/>
              </a:defRPr>
            </a:lvl7pPr>
            <a:lvl8pPr marL="3546475" indent="-241300" eaLnBrk="0" fontAlgn="base" hangingPunct="0">
              <a:spcBef>
                <a:spcPct val="30000"/>
              </a:spcBef>
              <a:spcAft>
                <a:spcPct val="0"/>
              </a:spcAft>
              <a:defRPr sz="1200">
                <a:solidFill>
                  <a:schemeClr val="tx1"/>
                </a:solidFill>
                <a:latin typeface="Calibri" panose="020F0502020204030204" pitchFamily="34" charset="0"/>
              </a:defRPr>
            </a:lvl8pPr>
            <a:lvl9pPr marL="4003675" indent="-2413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264CF28-585F-4133-A89E-1FB4FC642C29}" type="slidenum">
              <a:rPr kumimoji="0" lang="en-US" altLang="en-US" sz="13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64</a:t>
            </a:fld>
            <a:endParaRPr kumimoji="0" lang="en-US" altLang="en-US" sz="13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2680607436"/>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Slide Image Placeholder 1">
            <a:extLst>
              <a:ext uri="{FF2B5EF4-FFF2-40B4-BE49-F238E27FC236}">
                <a16:creationId xmlns:a16="http://schemas.microsoft.com/office/drawing/2014/main" id="{B52EF5C6-980D-4B74-9757-E0B70493F720}"/>
              </a:ext>
            </a:extLst>
          </p:cNvPr>
          <p:cNvSpPr>
            <a:spLocks noGrp="1" noRot="1" noChangeAspect="1" noTextEdit="1"/>
          </p:cNvSpPr>
          <p:nvPr>
            <p:ph type="sldImg"/>
          </p:nvPr>
        </p:nvSpPr>
        <p:spPr bwMode="auto">
          <a:xfrm>
            <a:off x="1257300" y="720725"/>
            <a:ext cx="4802188" cy="36004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6259" name="Notes Placeholder 2">
            <a:extLst>
              <a:ext uri="{FF2B5EF4-FFF2-40B4-BE49-F238E27FC236}">
                <a16:creationId xmlns:a16="http://schemas.microsoft.com/office/drawing/2014/main" id="{80ED3FA7-BC16-4FDF-BEF7-7AC781957DF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p>
        </p:txBody>
      </p:sp>
      <p:sp>
        <p:nvSpPr>
          <p:cNvPr id="96260" name="Slide Number Placeholder 3">
            <a:extLst>
              <a:ext uri="{FF2B5EF4-FFF2-40B4-BE49-F238E27FC236}">
                <a16:creationId xmlns:a16="http://schemas.microsoft.com/office/drawing/2014/main" id="{9B4E5522-6332-45C1-806C-7D7954020B2B}"/>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84225" indent="-301625">
              <a:spcBef>
                <a:spcPct val="30000"/>
              </a:spcBef>
              <a:defRPr sz="1200">
                <a:solidFill>
                  <a:schemeClr val="tx1"/>
                </a:solidFill>
                <a:latin typeface="Calibri" panose="020F0502020204030204" pitchFamily="34" charset="0"/>
              </a:defRPr>
            </a:lvl2pPr>
            <a:lvl3pPr marL="1208088" indent="-241300">
              <a:spcBef>
                <a:spcPct val="30000"/>
              </a:spcBef>
              <a:defRPr sz="1200">
                <a:solidFill>
                  <a:schemeClr val="tx1"/>
                </a:solidFill>
                <a:latin typeface="Calibri" panose="020F0502020204030204" pitchFamily="34" charset="0"/>
              </a:defRPr>
            </a:lvl3pPr>
            <a:lvl4pPr marL="1690688" indent="-241300">
              <a:spcBef>
                <a:spcPct val="30000"/>
              </a:spcBef>
              <a:defRPr sz="1200">
                <a:solidFill>
                  <a:schemeClr val="tx1"/>
                </a:solidFill>
                <a:latin typeface="Calibri" panose="020F0502020204030204" pitchFamily="34" charset="0"/>
              </a:defRPr>
            </a:lvl4pPr>
            <a:lvl5pPr marL="2174875" indent="-241300">
              <a:spcBef>
                <a:spcPct val="30000"/>
              </a:spcBef>
              <a:defRPr sz="1200">
                <a:solidFill>
                  <a:schemeClr val="tx1"/>
                </a:solidFill>
                <a:latin typeface="Calibri" panose="020F0502020204030204" pitchFamily="34" charset="0"/>
              </a:defRPr>
            </a:lvl5pPr>
            <a:lvl6pPr marL="2632075" indent="-241300" eaLnBrk="0" fontAlgn="base" hangingPunct="0">
              <a:spcBef>
                <a:spcPct val="30000"/>
              </a:spcBef>
              <a:spcAft>
                <a:spcPct val="0"/>
              </a:spcAft>
              <a:defRPr sz="1200">
                <a:solidFill>
                  <a:schemeClr val="tx1"/>
                </a:solidFill>
                <a:latin typeface="Calibri" panose="020F0502020204030204" pitchFamily="34" charset="0"/>
              </a:defRPr>
            </a:lvl6pPr>
            <a:lvl7pPr marL="3089275" indent="-241300" eaLnBrk="0" fontAlgn="base" hangingPunct="0">
              <a:spcBef>
                <a:spcPct val="30000"/>
              </a:spcBef>
              <a:spcAft>
                <a:spcPct val="0"/>
              </a:spcAft>
              <a:defRPr sz="1200">
                <a:solidFill>
                  <a:schemeClr val="tx1"/>
                </a:solidFill>
                <a:latin typeface="Calibri" panose="020F0502020204030204" pitchFamily="34" charset="0"/>
              </a:defRPr>
            </a:lvl7pPr>
            <a:lvl8pPr marL="3546475" indent="-241300" eaLnBrk="0" fontAlgn="base" hangingPunct="0">
              <a:spcBef>
                <a:spcPct val="30000"/>
              </a:spcBef>
              <a:spcAft>
                <a:spcPct val="0"/>
              </a:spcAft>
              <a:defRPr sz="1200">
                <a:solidFill>
                  <a:schemeClr val="tx1"/>
                </a:solidFill>
                <a:latin typeface="Calibri" panose="020F0502020204030204" pitchFamily="34" charset="0"/>
              </a:defRPr>
            </a:lvl8pPr>
            <a:lvl9pPr marL="4003675" indent="-2413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B096690-9B93-4C2B-ABA4-EE7292D8615D}" type="slidenum">
              <a:rPr kumimoji="0" lang="en-US" altLang="en-US" sz="13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65</a:t>
            </a:fld>
            <a:endParaRPr kumimoji="0" lang="en-US" altLang="en-US" sz="13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834679265"/>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Slide Image Placeholder 1">
            <a:extLst>
              <a:ext uri="{FF2B5EF4-FFF2-40B4-BE49-F238E27FC236}">
                <a16:creationId xmlns:a16="http://schemas.microsoft.com/office/drawing/2014/main" id="{9ECC9D26-7CEB-4D58-80AF-36C909102834}"/>
              </a:ext>
            </a:extLst>
          </p:cNvPr>
          <p:cNvSpPr>
            <a:spLocks noGrp="1" noRot="1" noChangeAspect="1" noTextEdit="1"/>
          </p:cNvSpPr>
          <p:nvPr>
            <p:ph type="sldImg"/>
          </p:nvPr>
        </p:nvSpPr>
        <p:spPr bwMode="auto">
          <a:xfrm>
            <a:off x="1257300" y="720725"/>
            <a:ext cx="4802188" cy="36004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6499" name="Notes Placeholder 2">
            <a:extLst>
              <a:ext uri="{FF2B5EF4-FFF2-40B4-BE49-F238E27FC236}">
                <a16:creationId xmlns:a16="http://schemas.microsoft.com/office/drawing/2014/main" id="{D7BDA165-1756-49E6-8629-A6395618DF3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p>
        </p:txBody>
      </p:sp>
      <p:sp>
        <p:nvSpPr>
          <p:cNvPr id="106500" name="Slide Number Placeholder 3">
            <a:extLst>
              <a:ext uri="{FF2B5EF4-FFF2-40B4-BE49-F238E27FC236}">
                <a16:creationId xmlns:a16="http://schemas.microsoft.com/office/drawing/2014/main" id="{FF706D94-FFE7-4179-9312-630DDD501F36}"/>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84225" indent="-301625">
              <a:spcBef>
                <a:spcPct val="30000"/>
              </a:spcBef>
              <a:defRPr sz="1200">
                <a:solidFill>
                  <a:schemeClr val="tx1"/>
                </a:solidFill>
                <a:latin typeface="Calibri" panose="020F0502020204030204" pitchFamily="34" charset="0"/>
              </a:defRPr>
            </a:lvl2pPr>
            <a:lvl3pPr marL="1208088" indent="-241300">
              <a:spcBef>
                <a:spcPct val="30000"/>
              </a:spcBef>
              <a:defRPr sz="1200">
                <a:solidFill>
                  <a:schemeClr val="tx1"/>
                </a:solidFill>
                <a:latin typeface="Calibri" panose="020F0502020204030204" pitchFamily="34" charset="0"/>
              </a:defRPr>
            </a:lvl3pPr>
            <a:lvl4pPr marL="1690688" indent="-241300">
              <a:spcBef>
                <a:spcPct val="30000"/>
              </a:spcBef>
              <a:defRPr sz="1200">
                <a:solidFill>
                  <a:schemeClr val="tx1"/>
                </a:solidFill>
                <a:latin typeface="Calibri" panose="020F0502020204030204" pitchFamily="34" charset="0"/>
              </a:defRPr>
            </a:lvl4pPr>
            <a:lvl5pPr marL="2174875" indent="-241300">
              <a:spcBef>
                <a:spcPct val="30000"/>
              </a:spcBef>
              <a:defRPr sz="1200">
                <a:solidFill>
                  <a:schemeClr val="tx1"/>
                </a:solidFill>
                <a:latin typeface="Calibri" panose="020F0502020204030204" pitchFamily="34" charset="0"/>
              </a:defRPr>
            </a:lvl5pPr>
            <a:lvl6pPr marL="2632075" indent="-241300" eaLnBrk="0" fontAlgn="base" hangingPunct="0">
              <a:spcBef>
                <a:spcPct val="30000"/>
              </a:spcBef>
              <a:spcAft>
                <a:spcPct val="0"/>
              </a:spcAft>
              <a:defRPr sz="1200">
                <a:solidFill>
                  <a:schemeClr val="tx1"/>
                </a:solidFill>
                <a:latin typeface="Calibri" panose="020F0502020204030204" pitchFamily="34" charset="0"/>
              </a:defRPr>
            </a:lvl6pPr>
            <a:lvl7pPr marL="3089275" indent="-241300" eaLnBrk="0" fontAlgn="base" hangingPunct="0">
              <a:spcBef>
                <a:spcPct val="30000"/>
              </a:spcBef>
              <a:spcAft>
                <a:spcPct val="0"/>
              </a:spcAft>
              <a:defRPr sz="1200">
                <a:solidFill>
                  <a:schemeClr val="tx1"/>
                </a:solidFill>
                <a:latin typeface="Calibri" panose="020F0502020204030204" pitchFamily="34" charset="0"/>
              </a:defRPr>
            </a:lvl7pPr>
            <a:lvl8pPr marL="3546475" indent="-241300" eaLnBrk="0" fontAlgn="base" hangingPunct="0">
              <a:spcBef>
                <a:spcPct val="30000"/>
              </a:spcBef>
              <a:spcAft>
                <a:spcPct val="0"/>
              </a:spcAft>
              <a:defRPr sz="1200">
                <a:solidFill>
                  <a:schemeClr val="tx1"/>
                </a:solidFill>
                <a:latin typeface="Calibri" panose="020F0502020204030204" pitchFamily="34" charset="0"/>
              </a:defRPr>
            </a:lvl8pPr>
            <a:lvl9pPr marL="4003675" indent="-2413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fld id="{611709B6-6AFF-4FC5-AF17-5E68200FBEEF}" type="slidenum">
              <a:rPr kumimoji="0" lang="en-US" altLang="en-US" sz="13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914400" rtl="0" eaLnBrk="1" fontAlgn="auto" latinLnBrk="0" hangingPunct="1">
                <a:lnSpc>
                  <a:spcPct val="100000"/>
                </a:lnSpc>
                <a:spcBef>
                  <a:spcPct val="0"/>
                </a:spcBef>
                <a:spcAft>
                  <a:spcPts val="0"/>
                </a:spcAft>
                <a:buClrTx/>
                <a:buSzTx/>
                <a:buFontTx/>
                <a:buNone/>
                <a:tabLst/>
                <a:defRPr/>
              </a:pPr>
              <a:t>66</a:t>
            </a:fld>
            <a:endParaRPr kumimoji="0" lang="en-US" altLang="en-US" sz="13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4251732733"/>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B5E225C-EA32-49AA-BCE1-CBED354D9589}" type="slidenum">
              <a:rPr lang="en-US" smtClean="0"/>
              <a:t>67</a:t>
            </a:fld>
            <a:endParaRPr lang="en-US"/>
          </a:p>
        </p:txBody>
      </p:sp>
    </p:spTree>
    <p:extLst>
      <p:ext uri="{BB962C8B-B14F-4D97-AF65-F5344CB8AC3E}">
        <p14:creationId xmlns:p14="http://schemas.microsoft.com/office/powerpoint/2010/main" val="3423462106"/>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B5E225C-EA32-49AA-BCE1-CBED354D9589}" type="slidenum">
              <a:rPr lang="en-US" smtClean="0"/>
              <a:t>68</a:t>
            </a:fld>
            <a:endParaRPr lang="en-US"/>
          </a:p>
        </p:txBody>
      </p:sp>
    </p:spTree>
    <p:extLst>
      <p:ext uri="{BB962C8B-B14F-4D97-AF65-F5344CB8AC3E}">
        <p14:creationId xmlns:p14="http://schemas.microsoft.com/office/powerpoint/2010/main" val="1442756950"/>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4057F2-C968-AAEF-CA5E-E2798D632D9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CAA5D19-F5D1-D387-DED4-F689AB56F72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56E435B-69B7-0844-CC96-8EFB18E05E11}"/>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E8CACC70-E126-5F9F-8EF7-51E3494AB213}"/>
              </a:ext>
            </a:extLst>
          </p:cNvPr>
          <p:cNvSpPr>
            <a:spLocks noGrp="1"/>
          </p:cNvSpPr>
          <p:nvPr>
            <p:ph type="sldNum" sz="quarter" idx="5"/>
          </p:nvPr>
        </p:nvSpPr>
        <p:spPr/>
        <p:txBody>
          <a:bodyPr/>
          <a:lstStyle/>
          <a:p>
            <a:fld id="{5B5E225C-EA32-49AA-BCE1-CBED354D9589}" type="slidenum">
              <a:rPr lang="en-US" smtClean="0"/>
              <a:t>69</a:t>
            </a:fld>
            <a:endParaRPr lang="en-US"/>
          </a:p>
        </p:txBody>
      </p:sp>
    </p:spTree>
    <p:extLst>
      <p:ext uri="{BB962C8B-B14F-4D97-AF65-F5344CB8AC3E}">
        <p14:creationId xmlns:p14="http://schemas.microsoft.com/office/powerpoint/2010/main" val="21789758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B5E225C-EA32-49AA-BCE1-CBED354D9589}" type="slidenum">
              <a:rPr lang="en-US" smtClean="0">
                <a:solidFill>
                  <a:srgbClr val="000000"/>
                </a:solidFill>
              </a:rPr>
              <a:pPr/>
              <a:t>7</a:t>
            </a:fld>
            <a:endParaRPr lang="en-US">
              <a:solidFill>
                <a:srgbClr val="000000"/>
              </a:solidFill>
            </a:endParaRPr>
          </a:p>
        </p:txBody>
      </p:sp>
    </p:spTree>
    <p:extLst>
      <p:ext uri="{BB962C8B-B14F-4D97-AF65-F5344CB8AC3E}">
        <p14:creationId xmlns:p14="http://schemas.microsoft.com/office/powerpoint/2010/main" val="8961646"/>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B5E225C-EA32-49AA-BCE1-CBED354D9589}" type="slidenum">
              <a:rPr lang="en-US" smtClean="0"/>
              <a:t>70</a:t>
            </a:fld>
            <a:endParaRPr lang="en-US"/>
          </a:p>
        </p:txBody>
      </p:sp>
    </p:spTree>
    <p:extLst>
      <p:ext uri="{BB962C8B-B14F-4D97-AF65-F5344CB8AC3E}">
        <p14:creationId xmlns:p14="http://schemas.microsoft.com/office/powerpoint/2010/main" val="1510425534"/>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Slide Image Placeholder 1">
            <a:extLst>
              <a:ext uri="{FF2B5EF4-FFF2-40B4-BE49-F238E27FC236}">
                <a16:creationId xmlns:a16="http://schemas.microsoft.com/office/drawing/2014/main" id="{AF8067E6-33A5-4F99-89CE-7C9EF5C3174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8307" name="Notes Placeholder 2">
            <a:extLst>
              <a:ext uri="{FF2B5EF4-FFF2-40B4-BE49-F238E27FC236}">
                <a16:creationId xmlns:a16="http://schemas.microsoft.com/office/drawing/2014/main" id="{ED79553D-2503-4AD6-927A-1898A2198E6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a:t>Answer: D Metformin</a:t>
            </a:r>
          </a:p>
        </p:txBody>
      </p:sp>
      <p:sp>
        <p:nvSpPr>
          <p:cNvPr id="98308" name="Slide Number Placeholder 3">
            <a:extLst>
              <a:ext uri="{FF2B5EF4-FFF2-40B4-BE49-F238E27FC236}">
                <a16:creationId xmlns:a16="http://schemas.microsoft.com/office/drawing/2014/main" id="{37F344C4-E726-4D83-8518-282577EEF300}"/>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84225" indent="-301625">
              <a:spcBef>
                <a:spcPct val="30000"/>
              </a:spcBef>
              <a:defRPr sz="1200">
                <a:solidFill>
                  <a:schemeClr val="tx1"/>
                </a:solidFill>
                <a:latin typeface="Calibri" panose="020F0502020204030204" pitchFamily="34" charset="0"/>
              </a:defRPr>
            </a:lvl2pPr>
            <a:lvl3pPr marL="1208088" indent="-241300">
              <a:spcBef>
                <a:spcPct val="30000"/>
              </a:spcBef>
              <a:defRPr sz="1200">
                <a:solidFill>
                  <a:schemeClr val="tx1"/>
                </a:solidFill>
                <a:latin typeface="Calibri" panose="020F0502020204030204" pitchFamily="34" charset="0"/>
              </a:defRPr>
            </a:lvl3pPr>
            <a:lvl4pPr marL="1690688" indent="-241300">
              <a:spcBef>
                <a:spcPct val="30000"/>
              </a:spcBef>
              <a:defRPr sz="1200">
                <a:solidFill>
                  <a:schemeClr val="tx1"/>
                </a:solidFill>
                <a:latin typeface="Calibri" panose="020F0502020204030204" pitchFamily="34" charset="0"/>
              </a:defRPr>
            </a:lvl4pPr>
            <a:lvl5pPr marL="2174875" indent="-241300">
              <a:spcBef>
                <a:spcPct val="30000"/>
              </a:spcBef>
              <a:defRPr sz="1200">
                <a:solidFill>
                  <a:schemeClr val="tx1"/>
                </a:solidFill>
                <a:latin typeface="Calibri" panose="020F0502020204030204" pitchFamily="34" charset="0"/>
              </a:defRPr>
            </a:lvl5pPr>
            <a:lvl6pPr marL="2632075" indent="-241300" eaLnBrk="0" fontAlgn="base" hangingPunct="0">
              <a:spcBef>
                <a:spcPct val="30000"/>
              </a:spcBef>
              <a:spcAft>
                <a:spcPct val="0"/>
              </a:spcAft>
              <a:defRPr sz="1200">
                <a:solidFill>
                  <a:schemeClr val="tx1"/>
                </a:solidFill>
                <a:latin typeface="Calibri" panose="020F0502020204030204" pitchFamily="34" charset="0"/>
              </a:defRPr>
            </a:lvl6pPr>
            <a:lvl7pPr marL="3089275" indent="-241300" eaLnBrk="0" fontAlgn="base" hangingPunct="0">
              <a:spcBef>
                <a:spcPct val="30000"/>
              </a:spcBef>
              <a:spcAft>
                <a:spcPct val="0"/>
              </a:spcAft>
              <a:defRPr sz="1200">
                <a:solidFill>
                  <a:schemeClr val="tx1"/>
                </a:solidFill>
                <a:latin typeface="Calibri" panose="020F0502020204030204" pitchFamily="34" charset="0"/>
              </a:defRPr>
            </a:lvl7pPr>
            <a:lvl8pPr marL="3546475" indent="-241300" eaLnBrk="0" fontAlgn="base" hangingPunct="0">
              <a:spcBef>
                <a:spcPct val="30000"/>
              </a:spcBef>
              <a:spcAft>
                <a:spcPct val="0"/>
              </a:spcAft>
              <a:defRPr sz="1200">
                <a:solidFill>
                  <a:schemeClr val="tx1"/>
                </a:solidFill>
                <a:latin typeface="Calibri" panose="020F0502020204030204" pitchFamily="34" charset="0"/>
              </a:defRPr>
            </a:lvl8pPr>
            <a:lvl9pPr marL="4003675" indent="-2413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fld id="{A05F963B-E27D-4637-ABA0-200D5370D104}" type="slidenum">
              <a:rPr kumimoji="0" lang="en-US" altLang="en-US" sz="13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914400" rtl="0" eaLnBrk="1" fontAlgn="auto" latinLnBrk="0" hangingPunct="1">
                <a:lnSpc>
                  <a:spcPct val="100000"/>
                </a:lnSpc>
                <a:spcBef>
                  <a:spcPct val="0"/>
                </a:spcBef>
                <a:spcAft>
                  <a:spcPts val="0"/>
                </a:spcAft>
                <a:buClrTx/>
                <a:buSzTx/>
                <a:buFontTx/>
                <a:buNone/>
                <a:tabLst/>
                <a:defRPr/>
              </a:pPr>
              <a:t>71</a:t>
            </a:fld>
            <a:endParaRPr kumimoji="0" lang="en-US" altLang="en-US" sz="13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1385835164"/>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Slide Image Placeholder 1">
            <a:extLst>
              <a:ext uri="{FF2B5EF4-FFF2-40B4-BE49-F238E27FC236}">
                <a16:creationId xmlns:a16="http://schemas.microsoft.com/office/drawing/2014/main" id="{846896A5-5C61-4B3F-970D-204F93F495BA}"/>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4451" name="Notes Placeholder 2">
            <a:extLst>
              <a:ext uri="{FF2B5EF4-FFF2-40B4-BE49-F238E27FC236}">
                <a16:creationId xmlns:a16="http://schemas.microsoft.com/office/drawing/2014/main" id="{2ECED8DF-27DC-47B8-BF27-0F83E30D930F}"/>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defRPr/>
            </a:pPr>
            <a:r>
              <a:rPr lang="en-US" sz="1200" dirty="0"/>
              <a:t>Don’t forget managing other risk factors:</a:t>
            </a:r>
          </a:p>
          <a:p>
            <a:pPr marL="257404" indent="-257404">
              <a:buFont typeface="Arial" panose="020B0604020202020204" pitchFamily="34" charset="0"/>
              <a:buChar char="•"/>
              <a:defRPr/>
            </a:pPr>
            <a:r>
              <a:rPr lang="en-US" sz="1200" dirty="0"/>
              <a:t>Use of ACE-inhibitor,/ARB, BP management, +/- </a:t>
            </a:r>
            <a:r>
              <a:rPr lang="en-US" sz="1200" dirty="0" err="1"/>
              <a:t>finerenone</a:t>
            </a:r>
            <a:endParaRPr lang="en-US" sz="1200" dirty="0"/>
          </a:p>
          <a:p>
            <a:pPr marL="257404" indent="-257404">
              <a:buFont typeface="Arial" panose="020B0604020202020204" pitchFamily="34" charset="0"/>
              <a:buChar char="•"/>
              <a:defRPr/>
            </a:pPr>
            <a:r>
              <a:rPr lang="en-US" sz="1200" dirty="0"/>
              <a:t>Statin for CV risk</a:t>
            </a:r>
            <a:endParaRPr lang="en-US" sz="1050" dirty="0"/>
          </a:p>
          <a:p>
            <a:endParaRPr lang="en-US" altLang="en-US" dirty="0"/>
          </a:p>
        </p:txBody>
      </p:sp>
      <p:sp>
        <p:nvSpPr>
          <p:cNvPr id="104452" name="Slide Number Placeholder 3">
            <a:extLst>
              <a:ext uri="{FF2B5EF4-FFF2-40B4-BE49-F238E27FC236}">
                <a16:creationId xmlns:a16="http://schemas.microsoft.com/office/drawing/2014/main" id="{23336552-6F3C-4677-A323-25189E8075B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84225" indent="-301625">
              <a:defRPr>
                <a:solidFill>
                  <a:schemeClr val="tx1"/>
                </a:solidFill>
                <a:latin typeface="Calibri" panose="020F0502020204030204" pitchFamily="34" charset="0"/>
                <a:cs typeface="Arial" panose="020B0604020202020204" pitchFamily="34" charset="0"/>
              </a:defRPr>
            </a:lvl2pPr>
            <a:lvl3pPr marL="1208088" indent="-241300">
              <a:defRPr>
                <a:solidFill>
                  <a:schemeClr val="tx1"/>
                </a:solidFill>
                <a:latin typeface="Calibri" panose="020F0502020204030204" pitchFamily="34" charset="0"/>
                <a:cs typeface="Arial" panose="020B0604020202020204" pitchFamily="34" charset="0"/>
              </a:defRPr>
            </a:lvl3pPr>
            <a:lvl4pPr marL="1690688" indent="-241300">
              <a:defRPr>
                <a:solidFill>
                  <a:schemeClr val="tx1"/>
                </a:solidFill>
                <a:latin typeface="Calibri" panose="020F0502020204030204" pitchFamily="34" charset="0"/>
                <a:cs typeface="Arial" panose="020B0604020202020204" pitchFamily="34" charset="0"/>
              </a:defRPr>
            </a:lvl4pPr>
            <a:lvl5pPr marL="2174875" indent="-241300">
              <a:defRPr>
                <a:solidFill>
                  <a:schemeClr val="tx1"/>
                </a:solidFill>
                <a:latin typeface="Calibri" panose="020F0502020204030204" pitchFamily="34" charset="0"/>
                <a:cs typeface="Arial" panose="020B0604020202020204" pitchFamily="34" charset="0"/>
              </a:defRPr>
            </a:lvl5pPr>
            <a:lvl6pPr marL="2632075" indent="-2413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3089275" indent="-2413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546475" indent="-2413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4003675" indent="-2413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DAC44834-3997-4242-AC32-1246811E6EFD}" type="slidenum">
              <a:rPr kumimoji="0" lang="en-US" altLang="en-US" sz="13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72</a:t>
            </a:fld>
            <a:endParaRPr kumimoji="0" lang="en-US" altLang="en-US" sz="13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2748089346"/>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Slide Image Placeholder 1"/>
          <p:cNvSpPr>
            <a:spLocks noGrp="1" noRot="1" noChangeAspect="1" noTextEdit="1"/>
          </p:cNvSpPr>
          <p:nvPr>
            <p:ph type="sldImg"/>
          </p:nvPr>
        </p:nvSpPr>
        <p:spPr>
          <a:xfrm>
            <a:off x="1181100" y="698500"/>
            <a:ext cx="4648200" cy="3486150"/>
          </a:xfrm>
          <a:ln/>
        </p:spPr>
      </p:sp>
      <p:sp>
        <p:nvSpPr>
          <p:cNvPr id="134147"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endParaRPr lang="en-US"/>
          </a:p>
        </p:txBody>
      </p:sp>
      <p:sp>
        <p:nvSpPr>
          <p:cNvPr id="134148"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71358" indent="-296675">
              <a:defRPr>
                <a:solidFill>
                  <a:schemeClr val="tx1"/>
                </a:solidFill>
                <a:latin typeface="Arial" pitchFamily="34" charset="0"/>
              </a:defRPr>
            </a:lvl2pPr>
            <a:lvl3pPr marL="1186704" indent="-237341">
              <a:defRPr>
                <a:solidFill>
                  <a:schemeClr val="tx1"/>
                </a:solidFill>
                <a:latin typeface="Arial" pitchFamily="34" charset="0"/>
              </a:defRPr>
            </a:lvl3pPr>
            <a:lvl4pPr marL="1661386" indent="-237341">
              <a:defRPr>
                <a:solidFill>
                  <a:schemeClr val="tx1"/>
                </a:solidFill>
                <a:latin typeface="Arial" pitchFamily="34" charset="0"/>
              </a:defRPr>
            </a:lvl4pPr>
            <a:lvl5pPr marL="2136067" indent="-237341">
              <a:defRPr>
                <a:solidFill>
                  <a:schemeClr val="tx1"/>
                </a:solidFill>
                <a:latin typeface="Arial" pitchFamily="34" charset="0"/>
              </a:defRPr>
            </a:lvl5pPr>
            <a:lvl6pPr marL="2610748" indent="-237341" eaLnBrk="0" fontAlgn="base" hangingPunct="0">
              <a:spcBef>
                <a:spcPct val="0"/>
              </a:spcBef>
              <a:spcAft>
                <a:spcPct val="0"/>
              </a:spcAft>
              <a:defRPr>
                <a:solidFill>
                  <a:schemeClr val="tx1"/>
                </a:solidFill>
                <a:latin typeface="Arial" pitchFamily="34" charset="0"/>
              </a:defRPr>
            </a:lvl6pPr>
            <a:lvl7pPr marL="3085429" indent="-237341" eaLnBrk="0" fontAlgn="base" hangingPunct="0">
              <a:spcBef>
                <a:spcPct val="0"/>
              </a:spcBef>
              <a:spcAft>
                <a:spcPct val="0"/>
              </a:spcAft>
              <a:defRPr>
                <a:solidFill>
                  <a:schemeClr val="tx1"/>
                </a:solidFill>
                <a:latin typeface="Arial" pitchFamily="34" charset="0"/>
              </a:defRPr>
            </a:lvl7pPr>
            <a:lvl8pPr marL="3560112" indent="-237341" eaLnBrk="0" fontAlgn="base" hangingPunct="0">
              <a:spcBef>
                <a:spcPct val="0"/>
              </a:spcBef>
              <a:spcAft>
                <a:spcPct val="0"/>
              </a:spcAft>
              <a:defRPr>
                <a:solidFill>
                  <a:schemeClr val="tx1"/>
                </a:solidFill>
                <a:latin typeface="Arial" pitchFamily="34" charset="0"/>
              </a:defRPr>
            </a:lvl8pPr>
            <a:lvl9pPr marL="4034793" indent="-237341" eaLnBrk="0" fontAlgn="base" hangingPunct="0">
              <a:spcBef>
                <a:spcPct val="0"/>
              </a:spcBef>
              <a:spcAft>
                <a:spcPct val="0"/>
              </a:spcAft>
              <a:defRPr>
                <a:solidFill>
                  <a:schemeClr val="tx1"/>
                </a:solidFill>
                <a:latin typeface="Arial"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Times New Roman" pitchFamily="18" charset="0"/>
                <a:ea typeface="+mn-ea"/>
                <a:cs typeface="+mn-cs"/>
              </a:rPr>
              <a:t>© Copyright 1999-2013, Diabetes Educational Services, All Rights Reserved© Copyright 1999-2013, Diabetes Educational </a:t>
            </a:r>
            <a:r>
              <a:rPr kumimoji="0" lang="en-US" sz="1300" b="0" i="0" u="none" strike="noStrike" kern="1200" cap="none" spc="0" normalizeH="0" baseline="0" noProof="0" dirty="0" err="1">
                <a:ln>
                  <a:noFill/>
                </a:ln>
                <a:solidFill>
                  <a:srgbClr val="000000"/>
                </a:solidFill>
                <a:effectLst/>
                <a:uLnTx/>
                <a:uFillTx/>
                <a:latin typeface="Times New Roman" pitchFamily="18" charset="0"/>
                <a:ea typeface="+mn-ea"/>
                <a:cs typeface="+mn-cs"/>
              </a:rPr>
              <a:t>ServicesDiabetes</a:t>
            </a:r>
            <a:r>
              <a:rPr kumimoji="0" lang="en-US" sz="1300" b="0" i="0" u="none" strike="noStrike" kern="1200" cap="none" spc="0" normalizeH="0" baseline="0" noProof="0" dirty="0">
                <a:ln>
                  <a:noFill/>
                </a:ln>
                <a:solidFill>
                  <a:srgbClr val="000000"/>
                </a:solidFill>
                <a:effectLst/>
                <a:uLnTx/>
                <a:uFillTx/>
                <a:latin typeface="Times New Roman" pitchFamily="18" charset="0"/>
                <a:ea typeface="+mn-ea"/>
                <a:cs typeface="+mn-cs"/>
              </a:rPr>
              <a:t> Educational Services© (530) 893 - 8635 </a:t>
            </a:r>
          </a:p>
        </p:txBody>
      </p:sp>
      <p:sp>
        <p:nvSpPr>
          <p:cNvPr id="134149"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71358" indent="-296675">
              <a:defRPr>
                <a:solidFill>
                  <a:schemeClr val="tx1"/>
                </a:solidFill>
                <a:latin typeface="Arial" pitchFamily="34" charset="0"/>
              </a:defRPr>
            </a:lvl2pPr>
            <a:lvl3pPr marL="1186704" indent="-237341">
              <a:defRPr>
                <a:solidFill>
                  <a:schemeClr val="tx1"/>
                </a:solidFill>
                <a:latin typeface="Arial" pitchFamily="34" charset="0"/>
              </a:defRPr>
            </a:lvl3pPr>
            <a:lvl4pPr marL="1661386" indent="-237341">
              <a:defRPr>
                <a:solidFill>
                  <a:schemeClr val="tx1"/>
                </a:solidFill>
                <a:latin typeface="Arial" pitchFamily="34" charset="0"/>
              </a:defRPr>
            </a:lvl4pPr>
            <a:lvl5pPr marL="2136067" indent="-237341">
              <a:defRPr>
                <a:solidFill>
                  <a:schemeClr val="tx1"/>
                </a:solidFill>
                <a:latin typeface="Arial" pitchFamily="34" charset="0"/>
              </a:defRPr>
            </a:lvl5pPr>
            <a:lvl6pPr marL="2610748" indent="-237341" eaLnBrk="0" fontAlgn="base" hangingPunct="0">
              <a:spcBef>
                <a:spcPct val="0"/>
              </a:spcBef>
              <a:spcAft>
                <a:spcPct val="0"/>
              </a:spcAft>
              <a:defRPr>
                <a:solidFill>
                  <a:schemeClr val="tx1"/>
                </a:solidFill>
                <a:latin typeface="Arial" pitchFamily="34" charset="0"/>
              </a:defRPr>
            </a:lvl6pPr>
            <a:lvl7pPr marL="3085429" indent="-237341" eaLnBrk="0" fontAlgn="base" hangingPunct="0">
              <a:spcBef>
                <a:spcPct val="0"/>
              </a:spcBef>
              <a:spcAft>
                <a:spcPct val="0"/>
              </a:spcAft>
              <a:defRPr>
                <a:solidFill>
                  <a:schemeClr val="tx1"/>
                </a:solidFill>
                <a:latin typeface="Arial" pitchFamily="34" charset="0"/>
              </a:defRPr>
            </a:lvl7pPr>
            <a:lvl8pPr marL="3560112" indent="-237341" eaLnBrk="0" fontAlgn="base" hangingPunct="0">
              <a:spcBef>
                <a:spcPct val="0"/>
              </a:spcBef>
              <a:spcAft>
                <a:spcPct val="0"/>
              </a:spcAft>
              <a:defRPr>
                <a:solidFill>
                  <a:schemeClr val="tx1"/>
                </a:solidFill>
                <a:latin typeface="Arial" pitchFamily="34" charset="0"/>
              </a:defRPr>
            </a:lvl8pPr>
            <a:lvl9pPr marL="4034793" indent="-237341" eaLnBrk="0" fontAlgn="base" hangingPunct="0">
              <a:spcBef>
                <a:spcPct val="0"/>
              </a:spcBef>
              <a:spcAft>
                <a:spcPct val="0"/>
              </a:spcAft>
              <a:defRPr>
                <a:solidFill>
                  <a:schemeClr val="tx1"/>
                </a:solidFill>
                <a:latin typeface="Arial"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8233A852-DB48-46D7-8523-FC5ED4573E70}" type="slidenum">
              <a:rPr kumimoji="0" lang="en-US" sz="1300" b="0"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73</a:t>
            </a:fld>
            <a:endParaRPr kumimoji="0" lang="en-US" sz="13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414070115"/>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B5E225C-EA32-49AA-BCE1-CBED354D9589}" type="slidenum">
              <a:rPr lang="en-US" smtClean="0"/>
              <a:t>74</a:t>
            </a:fld>
            <a:endParaRPr lang="en-US"/>
          </a:p>
        </p:txBody>
      </p:sp>
    </p:spTree>
    <p:extLst>
      <p:ext uri="{BB962C8B-B14F-4D97-AF65-F5344CB8AC3E}">
        <p14:creationId xmlns:p14="http://schemas.microsoft.com/office/powerpoint/2010/main" val="573660656"/>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B5E225C-EA32-49AA-BCE1-CBED354D9589}" type="slidenum">
              <a:rPr lang="en-US" smtClean="0"/>
              <a:t>75</a:t>
            </a:fld>
            <a:endParaRPr lang="en-US"/>
          </a:p>
        </p:txBody>
      </p:sp>
    </p:spTree>
    <p:extLst>
      <p:ext uri="{BB962C8B-B14F-4D97-AF65-F5344CB8AC3E}">
        <p14:creationId xmlns:p14="http://schemas.microsoft.com/office/powerpoint/2010/main" val="2852737920"/>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B5E225C-EA32-49AA-BCE1-CBED354D9589}" type="slidenum">
              <a:rPr lang="en-US" smtClean="0"/>
              <a:t>76</a:t>
            </a:fld>
            <a:endParaRPr lang="en-US"/>
          </a:p>
        </p:txBody>
      </p:sp>
    </p:spTree>
    <p:extLst>
      <p:ext uri="{BB962C8B-B14F-4D97-AF65-F5344CB8AC3E}">
        <p14:creationId xmlns:p14="http://schemas.microsoft.com/office/powerpoint/2010/main" val="3693528799"/>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B5E225C-EA32-49AA-BCE1-CBED354D9589}" type="slidenum">
              <a:rPr lang="en-US" smtClean="0"/>
              <a:t>77</a:t>
            </a:fld>
            <a:endParaRPr lang="en-US"/>
          </a:p>
        </p:txBody>
      </p:sp>
    </p:spTree>
    <p:extLst>
      <p:ext uri="{BB962C8B-B14F-4D97-AF65-F5344CB8AC3E}">
        <p14:creationId xmlns:p14="http://schemas.microsoft.com/office/powerpoint/2010/main" val="846381394"/>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B5E225C-EA32-49AA-BCE1-CBED354D9589}" type="slidenum">
              <a:rPr lang="en-US" smtClean="0"/>
              <a:t>78</a:t>
            </a:fld>
            <a:endParaRPr lang="en-US"/>
          </a:p>
        </p:txBody>
      </p:sp>
    </p:spTree>
    <p:extLst>
      <p:ext uri="{BB962C8B-B14F-4D97-AF65-F5344CB8AC3E}">
        <p14:creationId xmlns:p14="http://schemas.microsoft.com/office/powerpoint/2010/main" val="1320347814"/>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5E225C-EA32-49AA-BCE1-CBED354D9589}"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79</a:t>
            </a:fld>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743485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B5E225C-EA32-49AA-BCE1-CBED354D9589}" type="slidenum">
              <a:rPr lang="en-US" smtClean="0"/>
              <a:t>8</a:t>
            </a:fld>
            <a:endParaRPr lang="en-US"/>
          </a:p>
        </p:txBody>
      </p:sp>
    </p:spTree>
    <p:extLst>
      <p:ext uri="{BB962C8B-B14F-4D97-AF65-F5344CB8AC3E}">
        <p14:creationId xmlns:p14="http://schemas.microsoft.com/office/powerpoint/2010/main" val="618863899"/>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B5E225C-EA32-49AA-BCE1-CBED354D9589}" type="slidenum">
              <a:rPr lang="en-US" smtClean="0"/>
              <a:t>80</a:t>
            </a:fld>
            <a:endParaRPr lang="en-US"/>
          </a:p>
        </p:txBody>
      </p:sp>
    </p:spTree>
    <p:extLst>
      <p:ext uri="{BB962C8B-B14F-4D97-AF65-F5344CB8AC3E}">
        <p14:creationId xmlns:p14="http://schemas.microsoft.com/office/powerpoint/2010/main" val="251065991"/>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B5E225C-EA32-49AA-BCE1-CBED354D9589}" type="slidenum">
              <a:rPr lang="en-US" smtClean="0"/>
              <a:t>81</a:t>
            </a:fld>
            <a:endParaRPr lang="en-US"/>
          </a:p>
        </p:txBody>
      </p:sp>
    </p:spTree>
    <p:extLst>
      <p:ext uri="{BB962C8B-B14F-4D97-AF65-F5344CB8AC3E}">
        <p14:creationId xmlns:p14="http://schemas.microsoft.com/office/powerpoint/2010/main" val="3119281284"/>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38263" y="744538"/>
            <a:ext cx="4956175" cy="3717925"/>
          </a:xfrm>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pPr>
              <a:defRPr/>
            </a:pPr>
            <a:r>
              <a:rPr lang="en-US"/>
              <a:t>Diabetes Educational Services© (530) 893 - 8635 </a:t>
            </a:r>
          </a:p>
        </p:txBody>
      </p:sp>
      <p:sp>
        <p:nvSpPr>
          <p:cNvPr id="5" name="Slide Number Placeholder 4"/>
          <p:cNvSpPr>
            <a:spLocks noGrp="1"/>
          </p:cNvSpPr>
          <p:nvPr>
            <p:ph type="sldNum" sz="quarter" idx="11"/>
          </p:nvPr>
        </p:nvSpPr>
        <p:spPr/>
        <p:txBody>
          <a:bodyPr/>
          <a:lstStyle/>
          <a:p>
            <a:pPr>
              <a:defRPr/>
            </a:pPr>
            <a:fld id="{C233B0E3-6876-4E53-9EE0-6ED1EFDF6740}" type="slidenum">
              <a:rPr lang="en-US" smtClean="0"/>
              <a:pPr>
                <a:defRPr/>
              </a:pPr>
              <a:t>82</a:t>
            </a:fld>
            <a:endParaRPr lang="en-US"/>
          </a:p>
        </p:txBody>
      </p:sp>
    </p:spTree>
    <p:extLst>
      <p:ext uri="{BB962C8B-B14F-4D97-AF65-F5344CB8AC3E}">
        <p14:creationId xmlns:p14="http://schemas.microsoft.com/office/powerpoint/2010/main" val="4244079333"/>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B5E225C-EA32-49AA-BCE1-CBED354D9589}" type="slidenum">
              <a:rPr lang="en-US" smtClean="0"/>
              <a:t>83</a:t>
            </a:fld>
            <a:endParaRPr lang="en-US"/>
          </a:p>
        </p:txBody>
      </p:sp>
    </p:spTree>
    <p:extLst>
      <p:ext uri="{BB962C8B-B14F-4D97-AF65-F5344CB8AC3E}">
        <p14:creationId xmlns:p14="http://schemas.microsoft.com/office/powerpoint/2010/main" val="1903841400"/>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B5E225C-EA32-49AA-BCE1-CBED354D9589}" type="slidenum">
              <a:rPr lang="en-US" smtClean="0"/>
              <a:t>84</a:t>
            </a:fld>
            <a:endParaRPr lang="en-US"/>
          </a:p>
        </p:txBody>
      </p:sp>
    </p:spTree>
    <p:extLst>
      <p:ext uri="{BB962C8B-B14F-4D97-AF65-F5344CB8AC3E}">
        <p14:creationId xmlns:p14="http://schemas.microsoft.com/office/powerpoint/2010/main" val="4006562176"/>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5E60CA-50D7-5398-2F42-53D160E9AE66}"/>
            </a:ext>
          </a:extLst>
        </p:cNvPr>
        <p:cNvGrpSpPr/>
        <p:nvPr/>
      </p:nvGrpSpPr>
      <p:grpSpPr>
        <a:xfrm>
          <a:off x="0" y="0"/>
          <a:ext cx="0" cy="0"/>
          <a:chOff x="0" y="0"/>
          <a:chExt cx="0" cy="0"/>
        </a:xfrm>
      </p:grpSpPr>
      <p:sp>
        <p:nvSpPr>
          <p:cNvPr id="253954" name="Slide Image Placeholder 1">
            <a:extLst>
              <a:ext uri="{FF2B5EF4-FFF2-40B4-BE49-F238E27FC236}">
                <a16:creationId xmlns:a16="http://schemas.microsoft.com/office/drawing/2014/main" id="{FE2770EF-643F-D308-ECE1-CDD4DC569FD6}"/>
              </a:ext>
            </a:extLst>
          </p:cNvPr>
          <p:cNvSpPr>
            <a:spLocks noGrp="1" noRot="1" noChangeAspect="1" noTextEdit="1"/>
          </p:cNvSpPr>
          <p:nvPr>
            <p:ph type="sldImg"/>
          </p:nvPr>
        </p:nvSpPr>
        <p:spPr>
          <a:ln/>
        </p:spPr>
      </p:sp>
      <p:sp>
        <p:nvSpPr>
          <p:cNvPr id="253955" name="Notes Placeholder 2">
            <a:extLst>
              <a:ext uri="{FF2B5EF4-FFF2-40B4-BE49-F238E27FC236}">
                <a16:creationId xmlns:a16="http://schemas.microsoft.com/office/drawing/2014/main" id="{5DC950A2-B0DA-5B13-6EED-CC92F817E25B}"/>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
        <p:nvSpPr>
          <p:cNvPr id="253956" name="Slide Number Placeholder 3">
            <a:extLst>
              <a:ext uri="{FF2B5EF4-FFF2-40B4-BE49-F238E27FC236}">
                <a16:creationId xmlns:a16="http://schemas.microsoft.com/office/drawing/2014/main" id="{5E64EA4D-DE3B-9BD9-FE58-8FC0CA9DE5F1}"/>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500">
                <a:solidFill>
                  <a:schemeClr val="tx1"/>
                </a:solidFill>
                <a:latin typeface="Times New Roman" pitchFamily="18" charset="0"/>
              </a:defRPr>
            </a:lvl1pPr>
            <a:lvl2pPr marL="779293" indent="-299728" eaLnBrk="0" hangingPunct="0">
              <a:defRPr sz="2500">
                <a:solidFill>
                  <a:schemeClr val="tx1"/>
                </a:solidFill>
                <a:latin typeface="Times New Roman" pitchFamily="18" charset="0"/>
              </a:defRPr>
            </a:lvl2pPr>
            <a:lvl3pPr marL="1198913" indent="-239783" eaLnBrk="0" hangingPunct="0">
              <a:defRPr sz="2500">
                <a:solidFill>
                  <a:schemeClr val="tx1"/>
                </a:solidFill>
                <a:latin typeface="Times New Roman" pitchFamily="18" charset="0"/>
              </a:defRPr>
            </a:lvl3pPr>
            <a:lvl4pPr marL="1678478" indent="-239783" eaLnBrk="0" hangingPunct="0">
              <a:defRPr sz="2500">
                <a:solidFill>
                  <a:schemeClr val="tx1"/>
                </a:solidFill>
                <a:latin typeface="Times New Roman" pitchFamily="18" charset="0"/>
              </a:defRPr>
            </a:lvl4pPr>
            <a:lvl5pPr marL="2158043" indent="-239783" eaLnBrk="0" hangingPunct="0">
              <a:defRPr sz="2500">
                <a:solidFill>
                  <a:schemeClr val="tx1"/>
                </a:solidFill>
                <a:latin typeface="Times New Roman" pitchFamily="18" charset="0"/>
              </a:defRPr>
            </a:lvl5pPr>
            <a:lvl6pPr marL="2637609" indent="-239783" eaLnBrk="0" fontAlgn="base" hangingPunct="0">
              <a:spcBef>
                <a:spcPct val="0"/>
              </a:spcBef>
              <a:spcAft>
                <a:spcPct val="0"/>
              </a:spcAft>
              <a:defRPr sz="2500">
                <a:solidFill>
                  <a:schemeClr val="tx1"/>
                </a:solidFill>
                <a:latin typeface="Times New Roman" pitchFamily="18" charset="0"/>
              </a:defRPr>
            </a:lvl6pPr>
            <a:lvl7pPr marL="3117174" indent="-239783" eaLnBrk="0" fontAlgn="base" hangingPunct="0">
              <a:spcBef>
                <a:spcPct val="0"/>
              </a:spcBef>
              <a:spcAft>
                <a:spcPct val="0"/>
              </a:spcAft>
              <a:defRPr sz="2500">
                <a:solidFill>
                  <a:schemeClr val="tx1"/>
                </a:solidFill>
                <a:latin typeface="Times New Roman" pitchFamily="18" charset="0"/>
              </a:defRPr>
            </a:lvl7pPr>
            <a:lvl8pPr marL="3596739" indent="-239783" eaLnBrk="0" fontAlgn="base" hangingPunct="0">
              <a:spcBef>
                <a:spcPct val="0"/>
              </a:spcBef>
              <a:spcAft>
                <a:spcPct val="0"/>
              </a:spcAft>
              <a:defRPr sz="2500">
                <a:solidFill>
                  <a:schemeClr val="tx1"/>
                </a:solidFill>
                <a:latin typeface="Times New Roman" pitchFamily="18" charset="0"/>
              </a:defRPr>
            </a:lvl8pPr>
            <a:lvl9pPr marL="4076304" indent="-239783" eaLnBrk="0" fontAlgn="base" hangingPunct="0">
              <a:spcBef>
                <a:spcPct val="0"/>
              </a:spcBef>
              <a:spcAft>
                <a:spcPct val="0"/>
              </a:spcAft>
              <a:defRPr sz="2500">
                <a:solidFill>
                  <a:schemeClr val="tx1"/>
                </a:solidFill>
                <a:latin typeface="Times New Roman" pitchFamily="18" charset="0"/>
              </a:defRPr>
            </a:lvl9pPr>
          </a:lstStyle>
          <a:p>
            <a:pPr eaLnBrk="1" hangingPunct="1"/>
            <a:fld id="{69BF7D87-8FB8-4C72-AB65-A38B46B02EAD}" type="slidenum">
              <a:rPr lang="en-US" sz="1200">
                <a:solidFill>
                  <a:srgbClr val="000000"/>
                </a:solidFill>
              </a:rPr>
              <a:pPr eaLnBrk="1" hangingPunct="1"/>
              <a:t>85</a:t>
            </a:fld>
            <a:endParaRPr lang="en-US" sz="1200">
              <a:solidFill>
                <a:srgbClr val="000000"/>
              </a:solidFill>
            </a:endParaRPr>
          </a:p>
        </p:txBody>
      </p:sp>
    </p:spTree>
    <p:extLst>
      <p:ext uri="{BB962C8B-B14F-4D97-AF65-F5344CB8AC3E}">
        <p14:creationId xmlns:p14="http://schemas.microsoft.com/office/powerpoint/2010/main" val="2218460853"/>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B5E225C-EA32-49AA-BCE1-CBED354D9589}" type="slidenum">
              <a:rPr lang="en-US" smtClean="0"/>
              <a:t>86</a:t>
            </a:fld>
            <a:endParaRPr lang="en-US"/>
          </a:p>
        </p:txBody>
      </p:sp>
    </p:spTree>
    <p:extLst>
      <p:ext uri="{BB962C8B-B14F-4D97-AF65-F5344CB8AC3E}">
        <p14:creationId xmlns:p14="http://schemas.microsoft.com/office/powerpoint/2010/main" val="2151321721"/>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KFF Health Tracking Poll May 2024: The Public’s Use and Views of GLP-1 Drugs | KFF</a:t>
            </a:r>
            <a:endParaRPr lang="en-US" dirty="0"/>
          </a:p>
          <a:p>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12% (1 in 8 adults) said they have taken a GLP-1 agonist including 43% of people with diabetes </a:t>
            </a:r>
          </a:p>
          <a:p>
            <a:endParaRPr lang="en-US" dirty="0"/>
          </a:p>
        </p:txBody>
      </p:sp>
      <p:sp>
        <p:nvSpPr>
          <p:cNvPr id="4" name="Slide Number Placeholder 3"/>
          <p:cNvSpPr>
            <a:spLocks noGrp="1"/>
          </p:cNvSpPr>
          <p:nvPr>
            <p:ph type="sldNum" sz="quarter" idx="5"/>
          </p:nvPr>
        </p:nvSpPr>
        <p:spPr/>
        <p:txBody>
          <a:bodyPr/>
          <a:lstStyle/>
          <a:p>
            <a:pPr>
              <a:defRPr/>
            </a:pPr>
            <a:fld id="{F22A311E-4516-4077-A68F-F7810F54CAB0}" type="slidenum">
              <a:rPr lang="en-US" altLang="en-US" smtClean="0"/>
              <a:pPr>
                <a:defRPr/>
              </a:pPr>
              <a:t>87</a:t>
            </a:fld>
            <a:endParaRPr lang="en-US" altLang="en-US"/>
          </a:p>
        </p:txBody>
      </p:sp>
    </p:spTree>
    <p:extLst>
      <p:ext uri="{BB962C8B-B14F-4D97-AF65-F5344CB8AC3E}">
        <p14:creationId xmlns:p14="http://schemas.microsoft.com/office/powerpoint/2010/main" val="762132668"/>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Correct answer: D</a:t>
            </a:r>
          </a:p>
        </p:txBody>
      </p:sp>
      <p:sp>
        <p:nvSpPr>
          <p:cNvPr id="4" name="Slide Number Placeholder 3"/>
          <p:cNvSpPr>
            <a:spLocks noGrp="1"/>
          </p:cNvSpPr>
          <p:nvPr>
            <p:ph type="sldNum" sz="quarter" idx="5"/>
          </p:nvPr>
        </p:nvSpPr>
        <p:spPr/>
        <p:txBody>
          <a:bodyPr/>
          <a:lstStyle/>
          <a:p>
            <a:pPr>
              <a:defRPr/>
            </a:pPr>
            <a:fld id="{F22A311E-4516-4077-A68F-F7810F54CAB0}" type="slidenum">
              <a:rPr lang="en-US" altLang="en-US" smtClean="0"/>
              <a:pPr>
                <a:defRPr/>
              </a:pPr>
              <a:t>88</a:t>
            </a:fld>
            <a:endParaRPr lang="en-US" altLang="en-US"/>
          </a:p>
        </p:txBody>
      </p:sp>
    </p:spTree>
    <p:extLst>
      <p:ext uri="{BB962C8B-B14F-4D97-AF65-F5344CB8AC3E}">
        <p14:creationId xmlns:p14="http://schemas.microsoft.com/office/powerpoint/2010/main" val="1346105681"/>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B5E225C-EA32-49AA-BCE1-CBED354D9589}" type="slidenum">
              <a:rPr lang="en-US" smtClean="0"/>
              <a:t>89</a:t>
            </a:fld>
            <a:endParaRPr lang="en-US"/>
          </a:p>
        </p:txBody>
      </p:sp>
    </p:spTree>
    <p:extLst>
      <p:ext uri="{BB962C8B-B14F-4D97-AF65-F5344CB8AC3E}">
        <p14:creationId xmlns:p14="http://schemas.microsoft.com/office/powerpoint/2010/main" val="16091703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B5E225C-EA32-49AA-BCE1-CBED354D9589}" type="slidenum">
              <a:rPr lang="en-US" smtClean="0"/>
              <a:t>9</a:t>
            </a:fld>
            <a:endParaRPr lang="en-US"/>
          </a:p>
        </p:txBody>
      </p:sp>
    </p:spTree>
    <p:extLst>
      <p:ext uri="{BB962C8B-B14F-4D97-AF65-F5344CB8AC3E}">
        <p14:creationId xmlns:p14="http://schemas.microsoft.com/office/powerpoint/2010/main" val="2972803827"/>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B5E225C-EA32-49AA-BCE1-CBED354D9589}" type="slidenum">
              <a:rPr lang="en-US" smtClean="0"/>
              <a:t>90</a:t>
            </a:fld>
            <a:endParaRPr lang="en-US"/>
          </a:p>
        </p:txBody>
      </p:sp>
    </p:spTree>
    <p:extLst>
      <p:ext uri="{BB962C8B-B14F-4D97-AF65-F5344CB8AC3E}">
        <p14:creationId xmlns:p14="http://schemas.microsoft.com/office/powerpoint/2010/main" val="2062451585"/>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fontAlgn="base"/>
            <a:r>
              <a:rPr lang="en-US" dirty="0"/>
              <a:t>GIP: G</a:t>
            </a:r>
            <a:r>
              <a:rPr lang="en-US" dirty="0">
                <a:effectLst/>
              </a:rPr>
              <a:t>lucose-dependent </a:t>
            </a:r>
            <a:r>
              <a:rPr lang="en-US" dirty="0"/>
              <a:t>I</a:t>
            </a:r>
            <a:r>
              <a:rPr lang="en-US" dirty="0">
                <a:effectLst/>
              </a:rPr>
              <a:t>nsulinotropic </a:t>
            </a:r>
            <a:r>
              <a:rPr lang="en-US" dirty="0"/>
              <a:t>P</a:t>
            </a:r>
            <a:r>
              <a:rPr lang="en-US" dirty="0">
                <a:effectLst/>
              </a:rPr>
              <a:t>olypeptide</a:t>
            </a:r>
          </a:p>
          <a:p>
            <a:r>
              <a:rPr lang="en-US" dirty="0"/>
              <a:t>GLP: glucagon-like peptide</a:t>
            </a:r>
          </a:p>
        </p:txBody>
      </p:sp>
      <p:sp>
        <p:nvSpPr>
          <p:cNvPr id="4" name="Slide Number Placeholder 3"/>
          <p:cNvSpPr>
            <a:spLocks noGrp="1"/>
          </p:cNvSpPr>
          <p:nvPr>
            <p:ph type="sldNum" sz="quarter" idx="5"/>
          </p:nvPr>
        </p:nvSpPr>
        <p:spPr/>
        <p:txBody>
          <a:bodyPr/>
          <a:lstStyle/>
          <a:p>
            <a:fld id="{5B5E225C-EA32-49AA-BCE1-CBED354D9589}" type="slidenum">
              <a:rPr lang="en-US" smtClean="0"/>
              <a:t>91</a:t>
            </a:fld>
            <a:endParaRPr lang="en-US"/>
          </a:p>
        </p:txBody>
      </p:sp>
    </p:spTree>
    <p:extLst>
      <p:ext uri="{BB962C8B-B14F-4D97-AF65-F5344CB8AC3E}">
        <p14:creationId xmlns:p14="http://schemas.microsoft.com/office/powerpoint/2010/main" val="2618819521"/>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Update with exenatide indication in pediatrics. </a:t>
            </a:r>
          </a:p>
        </p:txBody>
      </p:sp>
      <p:sp>
        <p:nvSpPr>
          <p:cNvPr id="4" name="Slide Number Placeholder 3"/>
          <p:cNvSpPr>
            <a:spLocks noGrp="1"/>
          </p:cNvSpPr>
          <p:nvPr>
            <p:ph type="sldNum" sz="quarter" idx="5"/>
          </p:nvPr>
        </p:nvSpPr>
        <p:spPr/>
        <p:txBody>
          <a:bodyPr/>
          <a:lstStyle/>
          <a:p>
            <a:fld id="{5B5E225C-EA32-49AA-BCE1-CBED354D9589}" type="slidenum">
              <a:rPr lang="en-US" smtClean="0"/>
              <a:t>92</a:t>
            </a:fld>
            <a:endParaRPr lang="en-US"/>
          </a:p>
        </p:txBody>
      </p:sp>
    </p:spTree>
    <p:extLst>
      <p:ext uri="{BB962C8B-B14F-4D97-AF65-F5344CB8AC3E}">
        <p14:creationId xmlns:p14="http://schemas.microsoft.com/office/powerpoint/2010/main" val="2242748214"/>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5E225C-EA32-49AA-BCE1-CBED354D9589}"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93</a:t>
            </a:fld>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24063667"/>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B5E225C-EA32-49AA-BCE1-CBED354D9589}" type="slidenum">
              <a:rPr lang="en-US" smtClean="0"/>
              <a:t>94</a:t>
            </a:fld>
            <a:endParaRPr lang="en-US"/>
          </a:p>
        </p:txBody>
      </p:sp>
    </p:spTree>
    <p:extLst>
      <p:ext uri="{BB962C8B-B14F-4D97-AF65-F5344CB8AC3E}">
        <p14:creationId xmlns:p14="http://schemas.microsoft.com/office/powerpoint/2010/main" val="3649546770"/>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AE72A3-CEEC-E93D-415B-6C0B41C1D10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08BEC05-654E-E10F-DDFA-9BD59D65173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0B88A3D-F481-57EB-459B-D0C3C3099EB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4555C279-3AAD-1677-41BC-51BFFABB378E}"/>
              </a:ext>
            </a:extLst>
          </p:cNvPr>
          <p:cNvSpPr>
            <a:spLocks noGrp="1"/>
          </p:cNvSpPr>
          <p:nvPr>
            <p:ph type="sldNum" sz="quarter" idx="5"/>
          </p:nvPr>
        </p:nvSpPr>
        <p:spPr/>
        <p:txBody>
          <a:bodyPr/>
          <a:lstStyle/>
          <a:p>
            <a:fld id="{BD2B2DFA-04F6-4713-86A1-47E953577B26}" type="slidenum">
              <a:rPr lang="en-US" smtClean="0"/>
              <a:t>95</a:t>
            </a:fld>
            <a:endParaRPr lang="en-US"/>
          </a:p>
        </p:txBody>
      </p:sp>
    </p:spTree>
    <p:extLst>
      <p:ext uri="{BB962C8B-B14F-4D97-AF65-F5344CB8AC3E}">
        <p14:creationId xmlns:p14="http://schemas.microsoft.com/office/powerpoint/2010/main" val="4068341932"/>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B5E225C-EA32-49AA-BCE1-CBED354D9589}" type="slidenum">
              <a:rPr lang="en-US" smtClean="0"/>
              <a:t>96</a:t>
            </a:fld>
            <a:endParaRPr lang="en-US"/>
          </a:p>
        </p:txBody>
      </p:sp>
    </p:spTree>
    <p:extLst>
      <p:ext uri="{BB962C8B-B14F-4D97-AF65-F5344CB8AC3E}">
        <p14:creationId xmlns:p14="http://schemas.microsoft.com/office/powerpoint/2010/main" val="3916223048"/>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F22A311E-4516-4077-A68F-F7810F54CAB0}" type="slidenum">
              <a:rPr lang="en-US" altLang="en-US" smtClean="0"/>
              <a:pPr>
                <a:defRPr/>
              </a:pPr>
              <a:t>97</a:t>
            </a:fld>
            <a:endParaRPr lang="en-US" altLang="en-US"/>
          </a:p>
        </p:txBody>
      </p:sp>
    </p:spTree>
    <p:extLst>
      <p:ext uri="{BB962C8B-B14F-4D97-AF65-F5344CB8AC3E}">
        <p14:creationId xmlns:p14="http://schemas.microsoft.com/office/powerpoint/2010/main" val="1834766375"/>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0" dirty="0">
                <a:solidFill>
                  <a:srgbClr val="212121"/>
                </a:solidFill>
                <a:effectLst/>
                <a:latin typeface="Roboto" panose="02000000000000000000" pitchFamily="2" charset="0"/>
              </a:rPr>
              <a:t>Pancreatitis:</a:t>
            </a:r>
            <a:r>
              <a:rPr lang="en-US" b="0" i="0" dirty="0">
                <a:solidFill>
                  <a:srgbClr val="212121"/>
                </a:solidFill>
                <a:effectLst/>
                <a:latin typeface="Roboto" panose="02000000000000000000" pitchFamily="2" charset="0"/>
              </a:rPr>
              <a:t> Acute pancreatitis, including fatal and nonfatal hemorrhagic or necrotizing pancreatitis, has been observed in patients treated with GLP-1 receptor agonists. Pancreatitis has been reported in </a:t>
            </a:r>
            <a:r>
              <a:rPr lang="en-US" b="0" i="0" dirty="0" err="1">
                <a:solidFill>
                  <a:srgbClr val="212121"/>
                </a:solidFill>
                <a:effectLst/>
                <a:latin typeface="Roboto" panose="02000000000000000000" pitchFamily="2" charset="0"/>
              </a:rPr>
              <a:t>Mounjaro</a:t>
            </a:r>
            <a:r>
              <a:rPr lang="en-US" b="0" i="0" dirty="0">
                <a:solidFill>
                  <a:srgbClr val="212121"/>
                </a:solidFill>
                <a:effectLst/>
                <a:latin typeface="Roboto" panose="02000000000000000000" pitchFamily="2" charset="0"/>
              </a:rPr>
              <a:t> clinical trials. </a:t>
            </a:r>
            <a:r>
              <a:rPr lang="en-US" b="0" i="0" dirty="0" err="1">
                <a:solidFill>
                  <a:srgbClr val="212121"/>
                </a:solidFill>
                <a:effectLst/>
                <a:latin typeface="Roboto" panose="02000000000000000000" pitchFamily="2" charset="0"/>
              </a:rPr>
              <a:t>Mounjaro</a:t>
            </a:r>
            <a:r>
              <a:rPr lang="en-US" b="0" i="0" dirty="0">
                <a:solidFill>
                  <a:srgbClr val="212121"/>
                </a:solidFill>
                <a:effectLst/>
                <a:latin typeface="Roboto" panose="02000000000000000000" pitchFamily="2" charset="0"/>
              </a:rPr>
              <a:t> has not been studied in patients with a prior history of pancreatitis. It is unknown if patients with a history of pancreatitis are at higher risk for development of pancreatitis on </a:t>
            </a:r>
            <a:r>
              <a:rPr lang="en-US" b="0" i="0" dirty="0" err="1">
                <a:solidFill>
                  <a:srgbClr val="212121"/>
                </a:solidFill>
                <a:effectLst/>
                <a:latin typeface="Roboto" panose="02000000000000000000" pitchFamily="2" charset="0"/>
              </a:rPr>
              <a:t>Mounjaro</a:t>
            </a:r>
            <a:r>
              <a:rPr lang="en-US" b="0" i="0" dirty="0">
                <a:solidFill>
                  <a:srgbClr val="212121"/>
                </a:solidFill>
                <a:effectLst/>
                <a:latin typeface="Roboto" panose="02000000000000000000" pitchFamily="2" charset="0"/>
              </a:rPr>
              <a:t>. Observe patients for signs and symptoms including persistent severe abdominal pain sometimes radiating to the back, which may or may not be accompanied by vomiting. If pancreatitis is suspected, discontinue </a:t>
            </a:r>
            <a:r>
              <a:rPr lang="en-US" b="0" i="0" dirty="0" err="1">
                <a:solidFill>
                  <a:srgbClr val="212121"/>
                </a:solidFill>
                <a:effectLst/>
                <a:latin typeface="Roboto" panose="02000000000000000000" pitchFamily="2" charset="0"/>
              </a:rPr>
              <a:t>Mounjaro</a:t>
            </a:r>
            <a:r>
              <a:rPr lang="en-US" b="0" i="0" dirty="0">
                <a:solidFill>
                  <a:srgbClr val="212121"/>
                </a:solidFill>
                <a:effectLst/>
                <a:latin typeface="Roboto" panose="02000000000000000000" pitchFamily="2" charset="0"/>
              </a:rPr>
              <a:t> and initiate appropriate management.</a:t>
            </a:r>
          </a:p>
          <a:p>
            <a:endParaRPr lang="en-US" b="0" i="0" dirty="0">
              <a:solidFill>
                <a:srgbClr val="212121"/>
              </a:solidFill>
              <a:effectLst/>
              <a:latin typeface="Roboto" panose="02000000000000000000" pitchFamily="2" charset="0"/>
            </a:endParaRPr>
          </a:p>
          <a:p>
            <a:pPr algn="l" fontAlgn="base"/>
            <a:r>
              <a:rPr lang="en-US" b="1" dirty="0">
                <a:solidFill>
                  <a:srgbClr val="212121"/>
                </a:solidFill>
                <a:effectLst/>
                <a:latin typeface="inherit"/>
              </a:rPr>
              <a:t>In both male and female rats, tirzepatide causes dose-dependent and treatment-duration-dependent thyroid C-cell tumors at clinically relevant exposures. It is unknown whether </a:t>
            </a:r>
            <a:r>
              <a:rPr lang="en-US" b="1" dirty="0" err="1">
                <a:solidFill>
                  <a:srgbClr val="212121"/>
                </a:solidFill>
                <a:effectLst/>
                <a:latin typeface="inherit"/>
              </a:rPr>
              <a:t>Mounjaro</a:t>
            </a:r>
            <a:r>
              <a:rPr lang="en-US" b="1" dirty="0">
                <a:solidFill>
                  <a:srgbClr val="212121"/>
                </a:solidFill>
                <a:effectLst/>
                <a:latin typeface="inherit"/>
              </a:rPr>
              <a:t> causes thyroid C-cell tumors, including medullary thyroid carcinoma (MTC), in humans as human relevance of </a:t>
            </a:r>
            <a:r>
              <a:rPr lang="en-US" b="1" dirty="0" err="1">
                <a:solidFill>
                  <a:srgbClr val="212121"/>
                </a:solidFill>
                <a:effectLst/>
                <a:latin typeface="inherit"/>
              </a:rPr>
              <a:t>tirzepatide</a:t>
            </a:r>
            <a:r>
              <a:rPr lang="en-US" b="1" dirty="0">
                <a:solidFill>
                  <a:srgbClr val="212121"/>
                </a:solidFill>
                <a:effectLst/>
                <a:latin typeface="inherit"/>
              </a:rPr>
              <a:t>-induced rodent thyroid C-cell tumors has not been determined.</a:t>
            </a:r>
            <a:endParaRPr lang="en-US" dirty="0">
              <a:solidFill>
                <a:srgbClr val="212121"/>
              </a:solidFill>
              <a:effectLst/>
            </a:endParaRPr>
          </a:p>
          <a:p>
            <a:pPr algn="l" fontAlgn="base"/>
            <a:r>
              <a:rPr lang="en-US" b="1" dirty="0" err="1">
                <a:solidFill>
                  <a:srgbClr val="212121"/>
                </a:solidFill>
                <a:effectLst/>
                <a:latin typeface="inherit"/>
              </a:rPr>
              <a:t>Mounjaro</a:t>
            </a:r>
            <a:r>
              <a:rPr lang="en-US" b="1" dirty="0">
                <a:solidFill>
                  <a:srgbClr val="212121"/>
                </a:solidFill>
                <a:effectLst/>
                <a:latin typeface="inherit"/>
              </a:rPr>
              <a:t> is contraindicated in patients with a personal or family history of MTC or in patients with Multiple Endocrine Neoplasia syndrome type 2 (MEN 2). Counsel patients regarding the potential risk for MTC with the use of </a:t>
            </a:r>
            <a:r>
              <a:rPr lang="en-US" b="1" dirty="0" err="1">
                <a:solidFill>
                  <a:srgbClr val="212121"/>
                </a:solidFill>
                <a:effectLst/>
                <a:latin typeface="inherit"/>
              </a:rPr>
              <a:t>Mounjaro</a:t>
            </a:r>
            <a:r>
              <a:rPr lang="en-US" b="1" dirty="0">
                <a:solidFill>
                  <a:srgbClr val="212121"/>
                </a:solidFill>
                <a:effectLst/>
                <a:latin typeface="inherit"/>
              </a:rPr>
              <a:t> and inform them of symptoms of thyroid tumors (e.g., a mass in the neck, dysphagia, dyspnea, persistent hoarseness). Routine monitoring of serum calcitonin or using thyroid ultrasound is of uncertain value for early detection of MTC in patients treated with </a:t>
            </a:r>
            <a:r>
              <a:rPr lang="en-US" b="1" dirty="0" err="1">
                <a:solidFill>
                  <a:srgbClr val="212121"/>
                </a:solidFill>
                <a:effectLst/>
                <a:latin typeface="inherit"/>
              </a:rPr>
              <a:t>Mounjaro</a:t>
            </a:r>
            <a:r>
              <a:rPr lang="en-US" b="1" dirty="0">
                <a:solidFill>
                  <a:srgbClr val="212121"/>
                </a:solidFill>
                <a:effectLst/>
                <a:latin typeface="inherit"/>
              </a:rPr>
              <a:t>.</a:t>
            </a:r>
          </a:p>
          <a:p>
            <a:pPr algn="l" fontAlgn="base"/>
            <a:endParaRPr lang="en-US" b="1" dirty="0">
              <a:solidFill>
                <a:srgbClr val="212121"/>
              </a:solidFill>
              <a:effectLst/>
              <a:latin typeface="inherit"/>
            </a:endParaRPr>
          </a:p>
          <a:p>
            <a:pPr algn="l" fontAlgn="base"/>
            <a:r>
              <a:rPr lang="en-US" b="0" i="0" dirty="0" err="1">
                <a:solidFill>
                  <a:srgbClr val="212121"/>
                </a:solidFill>
                <a:effectLst/>
                <a:latin typeface="Roboto" panose="02000000000000000000" pitchFamily="2" charset="0"/>
              </a:rPr>
              <a:t>Mounjaro</a:t>
            </a:r>
            <a:r>
              <a:rPr lang="en-US" b="0" i="0" dirty="0">
                <a:solidFill>
                  <a:srgbClr val="212121"/>
                </a:solidFill>
                <a:effectLst/>
                <a:latin typeface="Roboto" panose="02000000000000000000" pitchFamily="2" charset="0"/>
              </a:rPr>
              <a:t> has been associated with gastrointestinal adverse reactions, which include nausea, vomiting, and diarrhea. These events may lead to dehydration, which if severe could cause acute kidney injury. In patients treated with GLP-1 receptor agonists, there have been </a:t>
            </a:r>
            <a:r>
              <a:rPr lang="en-US" b="0" i="0" dirty="0" err="1">
                <a:solidFill>
                  <a:srgbClr val="212121"/>
                </a:solidFill>
                <a:effectLst/>
                <a:latin typeface="Roboto" panose="02000000000000000000" pitchFamily="2" charset="0"/>
              </a:rPr>
              <a:t>postmarketing</a:t>
            </a:r>
            <a:r>
              <a:rPr lang="en-US" b="0" i="0" dirty="0">
                <a:solidFill>
                  <a:srgbClr val="212121"/>
                </a:solidFill>
                <a:effectLst/>
                <a:latin typeface="Roboto" panose="02000000000000000000" pitchFamily="2" charset="0"/>
              </a:rPr>
              <a:t> reports of acute kidney injury and worsening of chronic renal failure, sometimes requiring hemodialysis. Some of these events have been reported in patients without known underlying renal disease. A majority of reported events occurred in patients who had experienced nausea, vomiting, diarrhea, or dehydration. Monitor renal function when initiating or escalating doses of </a:t>
            </a:r>
            <a:r>
              <a:rPr lang="en-US" b="0" i="0" dirty="0" err="1">
                <a:solidFill>
                  <a:srgbClr val="212121"/>
                </a:solidFill>
                <a:effectLst/>
                <a:latin typeface="Roboto" panose="02000000000000000000" pitchFamily="2" charset="0"/>
              </a:rPr>
              <a:t>Mounjaro</a:t>
            </a:r>
            <a:r>
              <a:rPr lang="en-US" b="0" i="0" dirty="0">
                <a:solidFill>
                  <a:srgbClr val="212121"/>
                </a:solidFill>
                <a:effectLst/>
                <a:latin typeface="Roboto" panose="02000000000000000000" pitchFamily="2" charset="0"/>
              </a:rPr>
              <a:t> in patients with renal impairment reporting severe adverse gastrointestinal reactions.</a:t>
            </a:r>
            <a:endParaRPr lang="en-US" b="1" i="0" dirty="0">
              <a:solidFill>
                <a:srgbClr val="212121"/>
              </a:solidFill>
              <a:effectLst/>
              <a:latin typeface="inherit"/>
            </a:endParaRPr>
          </a:p>
          <a:p>
            <a:pPr algn="l" fontAlgn="base"/>
            <a:endParaRPr lang="en-US" b="1" i="0" dirty="0">
              <a:solidFill>
                <a:srgbClr val="212121"/>
              </a:solidFill>
              <a:effectLst/>
              <a:latin typeface="inherit"/>
            </a:endParaRPr>
          </a:p>
          <a:p>
            <a:pPr algn="l" fontAlgn="base"/>
            <a:r>
              <a:rPr lang="en-US" b="0" i="0" dirty="0">
                <a:solidFill>
                  <a:srgbClr val="212121"/>
                </a:solidFill>
                <a:effectLst/>
                <a:latin typeface="Roboto" panose="02000000000000000000" pitchFamily="2" charset="0"/>
              </a:rPr>
              <a:t>In clinical trials, acute gallbladder disease was reported by 0.6% of </a:t>
            </a:r>
            <a:r>
              <a:rPr lang="en-US" b="0" i="0" dirty="0" err="1">
                <a:solidFill>
                  <a:srgbClr val="212121"/>
                </a:solidFill>
                <a:effectLst/>
                <a:latin typeface="Roboto" panose="02000000000000000000" pitchFamily="2" charset="0"/>
              </a:rPr>
              <a:t>Mounjaro</a:t>
            </a:r>
            <a:r>
              <a:rPr lang="en-US" b="0" i="0" dirty="0">
                <a:solidFill>
                  <a:srgbClr val="212121"/>
                </a:solidFill>
                <a:effectLst/>
                <a:latin typeface="Roboto" panose="02000000000000000000" pitchFamily="2" charset="0"/>
              </a:rPr>
              <a:t>-treated patients and 0% of placebo-treated patients. If cholelithiasis is suspected, gallbladder diagnostic studies and appropriate clinical follow-up are indicated.</a:t>
            </a:r>
            <a:endParaRPr lang="en-US" dirty="0">
              <a:solidFill>
                <a:srgbClr val="212121"/>
              </a:solidFill>
              <a:effectLst/>
            </a:endParaRPr>
          </a:p>
          <a:p>
            <a:endParaRPr lang="en-US" dirty="0"/>
          </a:p>
        </p:txBody>
      </p:sp>
      <p:sp>
        <p:nvSpPr>
          <p:cNvPr id="4" name="Slide Number Placeholder 3"/>
          <p:cNvSpPr>
            <a:spLocks noGrp="1"/>
          </p:cNvSpPr>
          <p:nvPr>
            <p:ph type="sldNum" sz="quarter" idx="5"/>
          </p:nvPr>
        </p:nvSpPr>
        <p:spPr/>
        <p:txBody>
          <a:bodyPr/>
          <a:lstStyle/>
          <a:p>
            <a:fld id="{BD2B2DFA-04F6-4713-86A1-47E953577B26}" type="slidenum">
              <a:rPr lang="en-US" smtClean="0"/>
              <a:t>98</a:t>
            </a:fld>
            <a:endParaRPr lang="en-US"/>
          </a:p>
        </p:txBody>
      </p:sp>
    </p:spTree>
    <p:extLst>
      <p:ext uri="{BB962C8B-B14F-4D97-AF65-F5344CB8AC3E}">
        <p14:creationId xmlns:p14="http://schemas.microsoft.com/office/powerpoint/2010/main" val="4235000254"/>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F22A311E-4516-4077-A68F-F7810F54CAB0}" type="slidenum">
              <a:rPr lang="en-US" altLang="en-US" smtClean="0"/>
              <a:pPr>
                <a:defRPr/>
              </a:pPr>
              <a:t>99</a:t>
            </a:fld>
            <a:endParaRPr lang="en-US" altLang="en-US"/>
          </a:p>
        </p:txBody>
      </p:sp>
    </p:spTree>
    <p:extLst>
      <p:ext uri="{BB962C8B-B14F-4D97-AF65-F5344CB8AC3E}">
        <p14:creationId xmlns:p14="http://schemas.microsoft.com/office/powerpoint/2010/main" val="229121593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7.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7.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7.xml"/></Relationships>
</file>

<file path=ppt/slideLayouts/_rels/slideLayout10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7.xml"/><Relationship Id="rId4" Type="http://schemas.openxmlformats.org/officeDocument/2006/relationships/image" Target="../media/image5.png"/></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7.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7.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7.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jpeg"/><Relationship Id="rId1" Type="http://schemas.openxmlformats.org/officeDocument/2006/relationships/slideMaster" Target="../slideMasters/slideMaster7.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7.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2.xml"/><Relationship Id="rId4" Type="http://schemas.openxmlformats.org/officeDocument/2006/relationships/image" Target="../media/image5.png"/></Relationships>
</file>

<file path=ppt/slideLayouts/_rels/slideLayout2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2.xml"/><Relationship Id="rId4" Type="http://schemas.openxmlformats.org/officeDocument/2006/relationships/image" Target="../media/image5.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hemeOverride" Target="../theme/themeOverride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Master" Target="../slideMasters/slideMaster4.xml"/><Relationship Id="rId1" Type="http://schemas.openxmlformats.org/officeDocument/2006/relationships/themeOverride" Target="../theme/themeOverride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hemeOverride" Target="../theme/themeOverride3.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Master" Target="../slideMasters/slideMaster5.xml"/><Relationship Id="rId1" Type="http://schemas.openxmlformats.org/officeDocument/2006/relationships/themeOverride" Target="../theme/themeOverride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9.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jpeg"/><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1219200" y="3352800"/>
            <a:ext cx="6858000" cy="1524000"/>
          </a:xfrm>
          <a:noFill/>
        </p:spPr>
        <p:txBody>
          <a:bodyPr anchor="t" anchorCtr="0">
            <a:normAutofit/>
          </a:bodyPr>
          <a:lstStyle>
            <a:lvl1pPr algn="r">
              <a:defRPr sz="3300">
                <a:solidFill>
                  <a:schemeClr val="tx1"/>
                </a:solidFill>
              </a:defRPr>
            </a:lvl1pPr>
          </a:lstStyle>
          <a:p>
            <a:r>
              <a:rPr kumimoji="0" lang="en-US" dirty="0"/>
              <a:t>Click to edit Master title style</a:t>
            </a:r>
          </a:p>
        </p:txBody>
      </p:sp>
      <p:sp>
        <p:nvSpPr>
          <p:cNvPr id="9" name="Subtitle 8"/>
          <p:cNvSpPr>
            <a:spLocks noGrp="1"/>
          </p:cNvSpPr>
          <p:nvPr>
            <p:ph type="subTitle" idx="1"/>
          </p:nvPr>
        </p:nvSpPr>
        <p:spPr>
          <a:xfrm>
            <a:off x="1219200" y="5124450"/>
            <a:ext cx="6858000" cy="533400"/>
          </a:xfrm>
        </p:spPr>
        <p:txBody>
          <a:bodyPr>
            <a:noAutofit/>
          </a:bodyPr>
          <a:lstStyle>
            <a:lvl1pPr marL="0" indent="0" algn="r">
              <a:buNone/>
              <a:defRPr sz="2400">
                <a:solidFill>
                  <a:schemeClr val="tx1"/>
                </a:solidFill>
                <a:latin typeface="Calibri" panose="020F0502020204030204" pitchFamily="34" charset="0"/>
                <a:ea typeface="+mj-ea"/>
                <a:cs typeface="+mj-cs"/>
              </a:defRPr>
            </a:lvl1pPr>
            <a:lvl2pPr marL="342892" indent="0" algn="ctr">
              <a:buNone/>
            </a:lvl2pPr>
            <a:lvl3pPr marL="685783" indent="0" algn="ctr">
              <a:buNone/>
            </a:lvl3pPr>
            <a:lvl4pPr marL="1028675" indent="0" algn="ctr">
              <a:buNone/>
            </a:lvl4pPr>
            <a:lvl5pPr marL="1371566" indent="0" algn="ctr">
              <a:buNone/>
            </a:lvl5pPr>
            <a:lvl6pPr marL="1714457" indent="0" algn="ctr">
              <a:buNone/>
            </a:lvl6pPr>
            <a:lvl7pPr marL="2057348" indent="0" algn="ctr">
              <a:buNone/>
            </a:lvl7pPr>
            <a:lvl8pPr marL="2400240" indent="0" algn="ctr">
              <a:buNone/>
            </a:lvl8pPr>
            <a:lvl9pPr marL="2743132" indent="0" algn="ctr">
              <a:buNone/>
            </a:lvl9pPr>
          </a:lstStyle>
          <a:p>
            <a:r>
              <a:rPr kumimoji="0" lang="en-US" dirty="0"/>
              <a:t>Click to edit Master subtitle style</a:t>
            </a:r>
          </a:p>
        </p:txBody>
      </p:sp>
      <p:sp>
        <p:nvSpPr>
          <p:cNvPr id="21" name="Rectangle 20"/>
          <p:cNvSpPr/>
          <p:nvPr/>
        </p:nvSpPr>
        <p:spPr>
          <a:xfrm>
            <a:off x="904875" y="3276606"/>
            <a:ext cx="7315200" cy="1651635"/>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350"/>
          </a:p>
        </p:txBody>
      </p:sp>
      <p:sp>
        <p:nvSpPr>
          <p:cNvPr id="22" name="Rectangle 21"/>
          <p:cNvSpPr/>
          <p:nvPr/>
        </p:nvSpPr>
        <p:spPr>
          <a:xfrm>
            <a:off x="904875" y="3276606"/>
            <a:ext cx="228600" cy="1651635"/>
          </a:xfrm>
          <a:prstGeom prst="rect">
            <a:avLst/>
          </a:prstGeom>
          <a:solidFill>
            <a:srgbClr val="5E3886"/>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350"/>
          </a:p>
        </p:txBody>
      </p:sp>
      <p:sp>
        <p:nvSpPr>
          <p:cNvPr id="32" name="Rectangle 31"/>
          <p:cNvSpPr/>
          <p:nvPr/>
        </p:nvSpPr>
        <p:spPr>
          <a:xfrm>
            <a:off x="914400" y="5048250"/>
            <a:ext cx="228600" cy="685800"/>
          </a:xfrm>
          <a:prstGeom prst="rect">
            <a:avLst/>
          </a:prstGeom>
          <a:solidFill>
            <a:srgbClr val="B1D45A"/>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350"/>
          </a:p>
        </p:txBody>
      </p:sp>
    </p:spTree>
    <p:extLst>
      <p:ext uri="{BB962C8B-B14F-4D97-AF65-F5344CB8AC3E}">
        <p14:creationId xmlns:p14="http://schemas.microsoft.com/office/powerpoint/2010/main" val="3090184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40582039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1219200" y="3352800"/>
            <a:ext cx="6858000" cy="1524000"/>
          </a:xfrm>
          <a:noFill/>
        </p:spPr>
        <p:txBody>
          <a:bodyPr anchor="t" anchorCtr="0">
            <a:normAutofit/>
          </a:bodyPr>
          <a:lstStyle>
            <a:lvl1pPr algn="r">
              <a:defRPr sz="3300">
                <a:solidFill>
                  <a:schemeClr val="tx1"/>
                </a:solidFill>
              </a:defRPr>
            </a:lvl1pPr>
          </a:lstStyle>
          <a:p>
            <a:endParaRPr kumimoji="0" lang="en-US" dirty="0"/>
          </a:p>
        </p:txBody>
      </p:sp>
      <p:sp>
        <p:nvSpPr>
          <p:cNvPr id="9" name="Subtitle 8"/>
          <p:cNvSpPr>
            <a:spLocks noGrp="1"/>
          </p:cNvSpPr>
          <p:nvPr>
            <p:ph type="subTitle" idx="1"/>
          </p:nvPr>
        </p:nvSpPr>
        <p:spPr>
          <a:xfrm>
            <a:off x="1219200" y="5124450"/>
            <a:ext cx="6858000" cy="533400"/>
          </a:xfrm>
        </p:spPr>
        <p:txBody>
          <a:bodyPr>
            <a:noAutofit/>
          </a:bodyPr>
          <a:lstStyle>
            <a:lvl1pPr marL="0" indent="0" algn="r">
              <a:buNone/>
              <a:defRPr sz="2400">
                <a:solidFill>
                  <a:schemeClr val="tx1"/>
                </a:solidFill>
                <a:latin typeface="Calibri" panose="020F0502020204030204" pitchFamily="34" charset="0"/>
                <a:ea typeface="+mj-ea"/>
                <a:cs typeface="+mj-cs"/>
              </a:defRPr>
            </a:lvl1pPr>
            <a:lvl2pPr marL="342900" indent="0" algn="ctr">
              <a:buNone/>
            </a:lvl2pPr>
            <a:lvl3pPr marL="685800" indent="0" algn="ctr">
              <a:buNone/>
            </a:lvl3pPr>
            <a:lvl4pPr marL="1028700" indent="0" algn="ctr">
              <a:buNone/>
            </a:lvl4pPr>
            <a:lvl5pPr marL="1371600" indent="0" algn="ctr">
              <a:buNone/>
            </a:lvl5pPr>
            <a:lvl6pPr marL="1714500" indent="0" algn="ctr">
              <a:buNone/>
            </a:lvl6pPr>
            <a:lvl7pPr marL="2057400" indent="0" algn="ctr">
              <a:buNone/>
            </a:lvl7pPr>
            <a:lvl8pPr marL="2400300" indent="0" algn="ctr">
              <a:buNone/>
            </a:lvl8pPr>
            <a:lvl9pPr marL="2743200" indent="0" algn="ctr">
              <a:buNone/>
            </a:lvl9pPr>
          </a:lstStyle>
          <a:p>
            <a:r>
              <a:rPr kumimoji="0" lang="en-US" dirty="0"/>
              <a:t>Click to edit Master subtitle style</a:t>
            </a:r>
          </a:p>
        </p:txBody>
      </p:sp>
      <p:sp>
        <p:nvSpPr>
          <p:cNvPr id="21" name="Rectangle 20"/>
          <p:cNvSpPr/>
          <p:nvPr/>
        </p:nvSpPr>
        <p:spPr>
          <a:xfrm>
            <a:off x="904875" y="3276600"/>
            <a:ext cx="7315200" cy="1655064"/>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350"/>
          </a:p>
        </p:txBody>
      </p:sp>
      <p:sp>
        <p:nvSpPr>
          <p:cNvPr id="22" name="Rectangle 21"/>
          <p:cNvSpPr/>
          <p:nvPr/>
        </p:nvSpPr>
        <p:spPr>
          <a:xfrm>
            <a:off x="904875" y="3276602"/>
            <a:ext cx="228600" cy="1651635"/>
          </a:xfrm>
          <a:prstGeom prst="rect">
            <a:avLst/>
          </a:prstGeom>
          <a:solidFill>
            <a:srgbClr val="B1D45A"/>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350"/>
          </a:p>
        </p:txBody>
      </p:sp>
      <p:sp>
        <p:nvSpPr>
          <p:cNvPr id="32" name="Rectangle 31"/>
          <p:cNvSpPr/>
          <p:nvPr/>
        </p:nvSpPr>
        <p:spPr>
          <a:xfrm>
            <a:off x="914400" y="5048250"/>
            <a:ext cx="228600" cy="685800"/>
          </a:xfrm>
          <a:prstGeom prst="rect">
            <a:avLst/>
          </a:prstGeom>
          <a:solidFill>
            <a:srgbClr val="5E3886"/>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350"/>
          </a:p>
        </p:txBody>
      </p:sp>
      <p:pic>
        <p:nvPicPr>
          <p:cNvPr id="24"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77852" y="6305550"/>
            <a:ext cx="8229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735941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8" name="Content Placeholder 7"/>
          <p:cNvSpPr>
            <a:spLocks noGrp="1"/>
          </p:cNvSpPr>
          <p:nvPr>
            <p:ph sz="quarter" idx="1"/>
          </p:nvPr>
        </p:nvSpPr>
        <p:spPr>
          <a:xfrm>
            <a:off x="457200" y="1219200"/>
            <a:ext cx="8229600" cy="54864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12601585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219200" y="2971800"/>
            <a:ext cx="6858000" cy="1066800"/>
          </a:xfrm>
        </p:spPr>
        <p:txBody>
          <a:bodyPr anchor="t" anchorCtr="0">
            <a:normAutofit/>
          </a:bodyPr>
          <a:lstStyle>
            <a:lvl1pPr algn="r">
              <a:buNone/>
              <a:defRPr sz="3300" b="0" cap="none" baseline="0">
                <a:solidFill>
                  <a:schemeClr val="bg1"/>
                </a:solidFill>
              </a:defRPr>
            </a:lvl1pPr>
          </a:lstStyle>
          <a:p>
            <a:r>
              <a:rPr kumimoji="0" lang="en-US" dirty="0"/>
              <a:t>Click to edit Master title style</a:t>
            </a:r>
          </a:p>
        </p:txBody>
      </p:sp>
      <p:sp>
        <p:nvSpPr>
          <p:cNvPr id="3" name="Text Placeholder 2"/>
          <p:cNvSpPr>
            <a:spLocks noGrp="1"/>
          </p:cNvSpPr>
          <p:nvPr>
            <p:ph type="body" idx="1"/>
          </p:nvPr>
        </p:nvSpPr>
        <p:spPr>
          <a:xfrm>
            <a:off x="914400" y="4267200"/>
            <a:ext cx="7315200" cy="1143000"/>
          </a:xfrm>
        </p:spPr>
        <p:txBody>
          <a:bodyPr anchor="t" anchorCtr="0"/>
          <a:lstStyle>
            <a:lvl1pPr marL="0" indent="0" algn="r">
              <a:buNone/>
              <a:defRPr sz="1500">
                <a:solidFill>
                  <a:schemeClr val="tx1">
                    <a:tint val="75000"/>
                  </a:schemeClr>
                </a:solidFill>
              </a:defRPr>
            </a:lvl1pPr>
            <a:lvl2pPr>
              <a:buNone/>
              <a:defRPr sz="1350">
                <a:solidFill>
                  <a:schemeClr val="tx1">
                    <a:tint val="75000"/>
                  </a:schemeClr>
                </a:solidFill>
              </a:defRPr>
            </a:lvl2pPr>
            <a:lvl3pPr>
              <a:buNone/>
              <a:defRPr sz="1200">
                <a:solidFill>
                  <a:schemeClr val="tx1">
                    <a:tint val="75000"/>
                  </a:schemeClr>
                </a:solidFill>
              </a:defRPr>
            </a:lvl3pPr>
            <a:lvl4pPr>
              <a:buNone/>
              <a:defRPr sz="1050">
                <a:solidFill>
                  <a:schemeClr val="tx1">
                    <a:tint val="75000"/>
                  </a:schemeClr>
                </a:solidFill>
              </a:defRPr>
            </a:lvl4pPr>
            <a:lvl5pPr>
              <a:buNone/>
              <a:defRPr sz="1050">
                <a:solidFill>
                  <a:schemeClr val="tx1">
                    <a:tint val="75000"/>
                  </a:schemeClr>
                </a:solidFill>
              </a:defRPr>
            </a:lvl5pPr>
          </a:lstStyle>
          <a:p>
            <a:pPr lvl="0" eaLnBrk="1" latinLnBrk="0" hangingPunct="1"/>
            <a:r>
              <a:rPr kumimoji="0" lang="en-US" dirty="0"/>
              <a:t>Click to edit Master text styles</a:t>
            </a:r>
          </a:p>
        </p:txBody>
      </p:sp>
      <p:sp>
        <p:nvSpPr>
          <p:cNvPr id="7" name="Rectangle 6"/>
          <p:cNvSpPr/>
          <p:nvPr/>
        </p:nvSpPr>
        <p:spPr>
          <a:xfrm>
            <a:off x="914400" y="2819400"/>
            <a:ext cx="7315200" cy="1280160"/>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350"/>
          </a:p>
        </p:txBody>
      </p:sp>
      <p:sp>
        <p:nvSpPr>
          <p:cNvPr id="8" name="Rectangle 7"/>
          <p:cNvSpPr/>
          <p:nvPr/>
        </p:nvSpPr>
        <p:spPr>
          <a:xfrm>
            <a:off x="914400" y="2819400"/>
            <a:ext cx="228600" cy="1280160"/>
          </a:xfrm>
          <a:prstGeom prst="rect">
            <a:avLst/>
          </a:prstGeom>
          <a:solidFill>
            <a:srgbClr val="5E3886"/>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350"/>
          </a:p>
        </p:txBody>
      </p:sp>
      <p:sp>
        <p:nvSpPr>
          <p:cNvPr id="12" name="Subtitle 8"/>
          <p:cNvSpPr txBox="1">
            <a:spLocks/>
          </p:cNvSpPr>
          <p:nvPr userDrawn="1"/>
        </p:nvSpPr>
        <p:spPr>
          <a:xfrm>
            <a:off x="1219200" y="4572000"/>
            <a:ext cx="6858000" cy="533400"/>
          </a:xfrm>
          <a:prstGeom prst="rect">
            <a:avLst/>
          </a:prstGeom>
        </p:spPr>
        <p:txBody>
          <a:bodyPr vert="horz">
            <a:noAutofit/>
          </a:bodyPr>
          <a:lstStyle>
            <a:lvl1pPr marL="0" indent="0" algn="r" rtl="0" eaLnBrk="1" latinLnBrk="0" hangingPunct="1">
              <a:spcBef>
                <a:spcPts val="600"/>
              </a:spcBef>
              <a:buClr>
                <a:srgbClr val="5E3886"/>
              </a:buClr>
              <a:buSzPct val="76000"/>
              <a:buFont typeface="Wingdings 3"/>
              <a:buNone/>
              <a:defRPr kumimoji="0" sz="2000" kern="1200">
                <a:solidFill>
                  <a:schemeClr val="tx1"/>
                </a:solidFill>
                <a:latin typeface="Calibri" panose="020F0502020204030204" pitchFamily="34" charset="0"/>
                <a:ea typeface="+mj-ea"/>
                <a:cs typeface="+mj-cs"/>
              </a:defRPr>
            </a:lvl1pPr>
            <a:lvl2pPr marL="457200" indent="0" algn="ctr" rtl="0" eaLnBrk="1" latinLnBrk="0" hangingPunct="1">
              <a:spcBef>
                <a:spcPts val="500"/>
              </a:spcBef>
              <a:buClr>
                <a:srgbClr val="5E3886"/>
              </a:buClr>
              <a:buSzPct val="76000"/>
              <a:buFont typeface="Wingdings 3"/>
              <a:buNone/>
              <a:defRPr kumimoji="0" sz="2300" kern="1200">
                <a:solidFill>
                  <a:schemeClr val="tx1"/>
                </a:solidFill>
                <a:latin typeface="Calibri" panose="020F0502020204030204" pitchFamily="34" charset="0"/>
                <a:ea typeface="+mn-ea"/>
                <a:cs typeface="+mn-cs"/>
              </a:defRPr>
            </a:lvl2pPr>
            <a:lvl3pPr marL="914400" indent="0" algn="ctr" rtl="0" eaLnBrk="1" latinLnBrk="0" hangingPunct="1">
              <a:spcBef>
                <a:spcPts val="500"/>
              </a:spcBef>
              <a:buClr>
                <a:srgbClr val="5E3886"/>
              </a:buClr>
              <a:buSzPct val="76000"/>
              <a:buFont typeface="Wingdings 3"/>
              <a:buNone/>
              <a:defRPr kumimoji="0" sz="2000" kern="1200">
                <a:solidFill>
                  <a:schemeClr val="tx1"/>
                </a:solidFill>
                <a:latin typeface="Calibri" panose="020F0502020204030204" pitchFamily="34" charset="0"/>
                <a:ea typeface="+mn-ea"/>
                <a:cs typeface="+mn-cs"/>
              </a:defRPr>
            </a:lvl3pPr>
            <a:lvl4pPr marL="1371600" indent="0" algn="ctr" rtl="0" eaLnBrk="1" latinLnBrk="0" hangingPunct="1">
              <a:spcBef>
                <a:spcPts val="400"/>
              </a:spcBef>
              <a:buClr>
                <a:srgbClr val="5E3886"/>
              </a:buClr>
              <a:buSzPct val="70000"/>
              <a:buFont typeface="Wingdings"/>
              <a:buNone/>
              <a:defRPr kumimoji="0" sz="1800" kern="1200">
                <a:solidFill>
                  <a:schemeClr val="tx1"/>
                </a:solidFill>
                <a:latin typeface="Calibri" panose="020F0502020204030204" pitchFamily="34" charset="0"/>
                <a:ea typeface="+mn-ea"/>
                <a:cs typeface="+mn-cs"/>
              </a:defRPr>
            </a:lvl4pPr>
            <a:lvl5pPr marL="1828800" indent="0" algn="ctr" rtl="0" eaLnBrk="1" latinLnBrk="0" hangingPunct="1">
              <a:spcBef>
                <a:spcPts val="300"/>
              </a:spcBef>
              <a:buClr>
                <a:srgbClr val="5E3886"/>
              </a:buClr>
              <a:buSzPct val="70000"/>
              <a:buFont typeface="Wingdings"/>
              <a:buNone/>
              <a:defRPr kumimoji="0" sz="1600" kern="1200">
                <a:solidFill>
                  <a:schemeClr val="tx1"/>
                </a:solidFill>
                <a:latin typeface="Calibri" panose="020F0502020204030204" pitchFamily="34" charset="0"/>
                <a:ea typeface="+mn-ea"/>
                <a:cs typeface="+mn-cs"/>
              </a:defRPr>
            </a:lvl5pPr>
            <a:lvl6pPr marL="2286000" indent="0" algn="ctr" rtl="0" eaLnBrk="1" latinLnBrk="0" hangingPunct="1">
              <a:spcBef>
                <a:spcPts val="300"/>
              </a:spcBef>
              <a:buClr>
                <a:srgbClr val="9FB8CD">
                  <a:shade val="75000"/>
                </a:srgbClr>
              </a:buClr>
              <a:buSzPct val="75000"/>
              <a:buFont typeface="Wingdings 3"/>
              <a:buNone/>
              <a:defRPr kumimoji="0" lang="en-US" sz="1600" kern="1200" smtClean="0">
                <a:solidFill>
                  <a:schemeClr val="tx1"/>
                </a:solidFill>
                <a:latin typeface="+mn-lt"/>
                <a:ea typeface="+mn-ea"/>
                <a:cs typeface="+mn-cs"/>
              </a:defRPr>
            </a:lvl6pPr>
            <a:lvl7pPr marL="2743200" indent="0" algn="ctr" rtl="0" eaLnBrk="1" latinLnBrk="0" hangingPunct="1">
              <a:spcBef>
                <a:spcPts val="300"/>
              </a:spcBef>
              <a:buClr>
                <a:srgbClr val="727CA3">
                  <a:shade val="75000"/>
                </a:srgbClr>
              </a:buClr>
              <a:buSzPct val="75000"/>
              <a:buFont typeface="Wingdings 3"/>
              <a:buNone/>
              <a:defRPr kumimoji="0" lang="en-US" sz="1400" kern="1200" smtClean="0">
                <a:solidFill>
                  <a:schemeClr val="tx1"/>
                </a:solidFill>
                <a:latin typeface="+mn-lt"/>
                <a:ea typeface="+mn-ea"/>
                <a:cs typeface="+mn-cs"/>
              </a:defRPr>
            </a:lvl7pPr>
            <a:lvl8pPr marL="3200400" indent="0" algn="ctr" rtl="0" eaLnBrk="1" latinLnBrk="0" hangingPunct="1">
              <a:spcBef>
                <a:spcPts val="300"/>
              </a:spcBef>
              <a:buClr>
                <a:prstClr val="white">
                  <a:shade val="50000"/>
                </a:prstClr>
              </a:buClr>
              <a:buSzPct val="75000"/>
              <a:buFont typeface="Wingdings 3"/>
              <a:buNone/>
              <a:defRPr kumimoji="0" lang="en-US" sz="1400" kern="1200" smtClean="0">
                <a:solidFill>
                  <a:schemeClr val="tx1"/>
                </a:solidFill>
                <a:latin typeface="+mn-lt"/>
                <a:ea typeface="+mn-ea"/>
                <a:cs typeface="+mn-cs"/>
              </a:defRPr>
            </a:lvl8pPr>
            <a:lvl9pPr marL="3657600" indent="0" algn="ctr" rtl="0" eaLnBrk="1" latinLnBrk="0" hangingPunct="1">
              <a:spcBef>
                <a:spcPts val="300"/>
              </a:spcBef>
              <a:buClr>
                <a:srgbClr val="9FB8CD"/>
              </a:buClr>
              <a:buSzPct val="75000"/>
              <a:buFont typeface="Wingdings 3"/>
              <a:buNone/>
              <a:defRPr kumimoji="0" lang="en-US" sz="1200" kern="1200" smtClean="0">
                <a:solidFill>
                  <a:schemeClr val="tx1"/>
                </a:solidFill>
                <a:latin typeface="+mn-lt"/>
                <a:ea typeface="+mn-ea"/>
                <a:cs typeface="+mn-cs"/>
              </a:defRPr>
            </a:lvl9pPr>
          </a:lstStyle>
          <a:p>
            <a:pPr marL="0" marR="0" lvl="0" indent="0" algn="r" defTabSz="685800" rtl="0" eaLnBrk="1" fontAlgn="auto" latinLnBrk="0" hangingPunct="1">
              <a:lnSpc>
                <a:spcPct val="100000"/>
              </a:lnSpc>
              <a:spcBef>
                <a:spcPts val="450"/>
              </a:spcBef>
              <a:spcAft>
                <a:spcPts val="0"/>
              </a:spcAft>
              <a:buClr>
                <a:srgbClr val="5E3886"/>
              </a:buClr>
              <a:buSzPct val="76000"/>
              <a:buFont typeface="Wingdings 3"/>
              <a:buNone/>
              <a:tabLst/>
              <a:defRPr/>
            </a:pPr>
            <a:r>
              <a:rPr kumimoji="0" lang="en-US" sz="2400" b="0" i="0" u="none" strike="noStrike" kern="1200" cap="none" spc="0" normalizeH="0" baseline="0" noProof="0" dirty="0">
                <a:ln>
                  <a:noFill/>
                </a:ln>
                <a:solidFill>
                  <a:sysClr val="windowText" lastClr="000000"/>
                </a:solidFill>
                <a:effectLst/>
                <a:uLnTx/>
                <a:uFillTx/>
                <a:latin typeface="Calibri" panose="020F0502020204030204" pitchFamily="34" charset="0"/>
              </a:rPr>
              <a:t>Click to edit Master subtitle style</a:t>
            </a:r>
          </a:p>
        </p:txBody>
      </p:sp>
      <p:pic>
        <p:nvPicPr>
          <p:cNvPr id="14"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77852" y="6305550"/>
            <a:ext cx="8229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4034006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lstStyle/>
          <a:p>
            <a:r>
              <a:rPr kumimoji="0" lang="en-US" dirty="0"/>
              <a:t>Click to edit Master title style</a:t>
            </a:r>
          </a:p>
        </p:txBody>
      </p:sp>
      <p:sp>
        <p:nvSpPr>
          <p:cNvPr id="9" name="Content Placeholder 8"/>
          <p:cNvSpPr>
            <a:spLocks noGrp="1"/>
          </p:cNvSpPr>
          <p:nvPr>
            <p:ph sz="quarter" idx="1"/>
          </p:nvPr>
        </p:nvSpPr>
        <p:spPr>
          <a:xfrm>
            <a:off x="457200" y="1219200"/>
            <a:ext cx="4041648" cy="493776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1" name="Content Placeholder 10"/>
          <p:cNvSpPr>
            <a:spLocks noGrp="1"/>
          </p:cNvSpPr>
          <p:nvPr>
            <p:ph sz="quarter" idx="2"/>
          </p:nvPr>
        </p:nvSpPr>
        <p:spPr>
          <a:xfrm>
            <a:off x="4632198" y="1216152"/>
            <a:ext cx="4041648" cy="493776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21734579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nchor="ctr"/>
          <a:lstStyle>
            <a:lvl1pPr>
              <a:defRPr/>
            </a:lvl1pPr>
          </a:lstStyle>
          <a:p>
            <a:r>
              <a:rPr kumimoji="0" lang="en-US"/>
              <a:t>Click to edit Master title style</a:t>
            </a:r>
          </a:p>
        </p:txBody>
      </p:sp>
      <p:sp>
        <p:nvSpPr>
          <p:cNvPr id="3" name="Text Placeholder 2"/>
          <p:cNvSpPr>
            <a:spLocks noGrp="1"/>
          </p:cNvSpPr>
          <p:nvPr>
            <p:ph type="body" idx="1"/>
          </p:nvPr>
        </p:nvSpPr>
        <p:spPr>
          <a:xfrm>
            <a:off x="457200" y="1285875"/>
            <a:ext cx="4040188" cy="685800"/>
          </a:xfrm>
          <a:noFill/>
          <a:ln>
            <a:noFill/>
          </a:ln>
        </p:spPr>
        <p:txBody>
          <a:bodyPr lIns="91440" anchor="b" anchorCtr="0">
            <a:noAutofit/>
          </a:bodyPr>
          <a:lstStyle>
            <a:lvl1pPr marL="0" indent="0">
              <a:buNone/>
              <a:defRPr sz="2400" b="1">
                <a:solidFill>
                  <a:schemeClr val="tx1"/>
                </a:solidFill>
              </a:defRPr>
            </a:lvl1pPr>
            <a:lvl2pPr>
              <a:buNone/>
              <a:defRPr sz="1500" b="1"/>
            </a:lvl2pPr>
            <a:lvl3pPr>
              <a:buNone/>
              <a:defRPr sz="1350" b="1"/>
            </a:lvl3pPr>
            <a:lvl4pPr>
              <a:buNone/>
              <a:defRPr sz="1200" b="1"/>
            </a:lvl4pPr>
            <a:lvl5pPr>
              <a:buNone/>
              <a:defRPr sz="1200" b="1"/>
            </a:lvl5pPr>
          </a:lstStyle>
          <a:p>
            <a:pPr lvl="0" eaLnBrk="1" latinLnBrk="0" hangingPunct="1"/>
            <a:r>
              <a:rPr kumimoji="0" lang="en-US" dirty="0"/>
              <a:t>Click to edit</a:t>
            </a:r>
          </a:p>
        </p:txBody>
      </p:sp>
      <p:sp>
        <p:nvSpPr>
          <p:cNvPr id="4" name="Text Placeholder 3"/>
          <p:cNvSpPr>
            <a:spLocks noGrp="1"/>
          </p:cNvSpPr>
          <p:nvPr>
            <p:ph type="body" sz="half" idx="3"/>
          </p:nvPr>
        </p:nvSpPr>
        <p:spPr>
          <a:xfrm>
            <a:off x="4648201" y="1295400"/>
            <a:ext cx="4041775" cy="685800"/>
          </a:xfrm>
          <a:noFill/>
          <a:ln>
            <a:noFill/>
          </a:ln>
        </p:spPr>
        <p:txBody>
          <a:bodyPr lIns="91440" anchor="b" anchorCtr="0">
            <a:noAutofit/>
          </a:bodyPr>
          <a:lstStyle>
            <a:lvl1pPr marL="0" indent="0">
              <a:buNone/>
              <a:defRPr sz="2400" b="1">
                <a:solidFill>
                  <a:schemeClr val="tx1"/>
                </a:solidFill>
              </a:defRPr>
            </a:lvl1pPr>
            <a:lvl2pPr>
              <a:buNone/>
              <a:defRPr sz="1500" b="1"/>
            </a:lvl2pPr>
            <a:lvl3pPr>
              <a:buNone/>
              <a:defRPr sz="1350" b="1"/>
            </a:lvl3pPr>
            <a:lvl4pPr>
              <a:buNone/>
              <a:defRPr sz="1200" b="1"/>
            </a:lvl4pPr>
            <a:lvl5pPr>
              <a:buNone/>
              <a:defRPr sz="1200" b="1"/>
            </a:lvl5pPr>
          </a:lstStyle>
          <a:p>
            <a:pPr lvl="0" eaLnBrk="1" latinLnBrk="0" hangingPunct="1"/>
            <a:r>
              <a:rPr kumimoji="0" lang="en-US" dirty="0"/>
              <a:t>Click to edit</a:t>
            </a:r>
          </a:p>
        </p:txBody>
      </p:sp>
      <p:sp>
        <p:nvSpPr>
          <p:cNvPr id="11" name="Content Placeholder 10"/>
          <p:cNvSpPr>
            <a:spLocks noGrp="1"/>
          </p:cNvSpPr>
          <p:nvPr>
            <p:ph sz="quarter" idx="2"/>
          </p:nvPr>
        </p:nvSpPr>
        <p:spPr>
          <a:xfrm>
            <a:off x="457200" y="2133600"/>
            <a:ext cx="4038600" cy="4495800"/>
          </a:xfrm>
        </p:spPr>
        <p:txBody>
          <a:body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
        <p:nvSpPr>
          <p:cNvPr id="13" name="Content Placeholder 12"/>
          <p:cNvSpPr>
            <a:spLocks noGrp="1"/>
          </p:cNvSpPr>
          <p:nvPr>
            <p:ph sz="quarter" idx="4"/>
          </p:nvPr>
        </p:nvSpPr>
        <p:spPr>
          <a:xfrm>
            <a:off x="4648200" y="2133600"/>
            <a:ext cx="4038600" cy="46482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11467968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lstStyle/>
          <a:p>
            <a:r>
              <a:rPr kumimoji="0" lang="en-US"/>
              <a:t>Click to edit Master title style</a:t>
            </a:r>
          </a:p>
        </p:txBody>
      </p:sp>
    </p:spTree>
    <p:extLst>
      <p:ext uri="{BB962C8B-B14F-4D97-AF65-F5344CB8AC3E}">
        <p14:creationId xmlns:p14="http://schemas.microsoft.com/office/powerpoint/2010/main" val="8651842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6.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pic>
        <p:nvPicPr>
          <p:cNvPr id="9"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77852" y="6305550"/>
            <a:ext cx="8229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571450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7.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24600" y="304800"/>
            <a:ext cx="2514600" cy="838200"/>
          </a:xfrm>
        </p:spPr>
        <p:txBody>
          <a:bodyPr anchor="b" anchorCtr="0">
            <a:noAutofit/>
          </a:bodyPr>
          <a:lstStyle>
            <a:lvl1pPr algn="l">
              <a:buNone/>
              <a:defRPr sz="1500" b="1">
                <a:solidFill>
                  <a:schemeClr val="tx1"/>
                </a:solidFill>
                <a:latin typeface="+mn-lt"/>
                <a:ea typeface="+mn-ea"/>
                <a:cs typeface="+mn-cs"/>
              </a:defRPr>
            </a:lvl1pPr>
          </a:lstStyle>
          <a:p>
            <a:r>
              <a:rPr kumimoji="0" lang="en-US" dirty="0"/>
              <a:t>Click to edit Master title style</a:t>
            </a:r>
          </a:p>
        </p:txBody>
      </p:sp>
      <p:sp>
        <p:nvSpPr>
          <p:cNvPr id="3" name="Text Placeholder 2"/>
          <p:cNvSpPr>
            <a:spLocks noGrp="1"/>
          </p:cNvSpPr>
          <p:nvPr>
            <p:ph type="body" idx="2"/>
          </p:nvPr>
        </p:nvSpPr>
        <p:spPr>
          <a:xfrm>
            <a:off x="6324600" y="1219202"/>
            <a:ext cx="2514600" cy="4843463"/>
          </a:xfrm>
        </p:spPr>
        <p:txBody>
          <a:bodyPr/>
          <a:lstStyle>
            <a:lvl1pPr marL="0" indent="0">
              <a:lnSpc>
                <a:spcPts val="1650"/>
              </a:lnSpc>
              <a:spcAft>
                <a:spcPts val="750"/>
              </a:spcAft>
              <a:buNone/>
              <a:defRPr sz="1200">
                <a:solidFill>
                  <a:schemeClr val="tx1"/>
                </a:solidFill>
              </a:defRPr>
            </a:lvl1pPr>
            <a:lvl2pPr>
              <a:buNone/>
              <a:defRPr sz="900"/>
            </a:lvl2pPr>
            <a:lvl3pPr>
              <a:buNone/>
              <a:defRPr sz="750"/>
            </a:lvl3pPr>
            <a:lvl4pPr>
              <a:buNone/>
              <a:defRPr sz="675"/>
            </a:lvl4pPr>
            <a:lvl5pPr>
              <a:buNone/>
              <a:defRPr sz="675"/>
            </a:lvl5pPr>
          </a:lstStyle>
          <a:p>
            <a:pPr lvl="0" eaLnBrk="1" latinLnBrk="0" hangingPunct="1"/>
            <a:r>
              <a:rPr kumimoji="0" lang="en-US" dirty="0"/>
              <a:t>Click to edit Master text styles</a:t>
            </a:r>
          </a:p>
        </p:txBody>
      </p:sp>
      <p:sp>
        <p:nvSpPr>
          <p:cNvPr id="10" name="Straight Connector 9"/>
          <p:cNvSpPr>
            <a:spLocks noChangeShapeType="1"/>
          </p:cNvSpPr>
          <p:nvPr/>
        </p:nvSpPr>
        <p:spPr bwMode="auto">
          <a:xfrm rot="5400000">
            <a:off x="3160645" y="3324225"/>
            <a:ext cx="603504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68580" tIns="34290" rIns="68580" bIns="34290" anchor="t" compatLnSpc="1"/>
          <a:lstStyle/>
          <a:p>
            <a:endParaRPr kumimoji="0" lang="en-US" sz="1350" dirty="0"/>
          </a:p>
        </p:txBody>
      </p:sp>
      <p:sp>
        <p:nvSpPr>
          <p:cNvPr id="12" name="Content Placeholder 11"/>
          <p:cNvSpPr>
            <a:spLocks noGrp="1"/>
          </p:cNvSpPr>
          <p:nvPr>
            <p:ph sz="quarter" idx="1"/>
          </p:nvPr>
        </p:nvSpPr>
        <p:spPr>
          <a:xfrm>
            <a:off x="304800" y="304800"/>
            <a:ext cx="5715000" cy="5715000"/>
          </a:xfrm>
        </p:spPr>
        <p:txBody>
          <a:body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pic>
        <p:nvPicPr>
          <p:cNvPr id="15" name="Picture 2"/>
          <p:cNvPicPr>
            <a:picLocks noChangeAspect="1" noChangeArrowheads="1"/>
          </p:cNvPicPr>
          <p:nvPr userDrawn="1"/>
        </p:nvPicPr>
        <p:blipFill>
          <a:blip r:embed="rId2" cstate="print">
            <a:clrChange>
              <a:clrFrom>
                <a:srgbClr val="BFBFBF"/>
              </a:clrFrom>
              <a:clrTo>
                <a:srgbClr val="BFBFBF">
                  <a:alpha val="0"/>
                </a:srgbClr>
              </a:clrTo>
            </a:clrChange>
            <a:lum bright="70000" contrast="-70000"/>
            <a:extLst>
              <a:ext uri="{BEBA8EAE-BF5A-486C-A8C5-ECC9F3942E4B}">
                <a14:imgProps xmlns:a14="http://schemas.microsoft.com/office/drawing/2010/main">
                  <a14:imgLayer r:embed="rId3">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477852" y="6344160"/>
            <a:ext cx="1046148" cy="4070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 name="Picture 16"/>
          <p:cNvPicPr>
            <a:picLocks noChangeAspect="1"/>
          </p:cNvPicPr>
          <p:nvPr userDrawn="1"/>
        </p:nvPicPr>
        <p:blipFill>
          <a:blip r:embed="rId4" cstate="print">
            <a:lum bright="70000" contrast="-70000"/>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674063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8.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500856"/>
            <a:ext cx="8229600" cy="674688"/>
          </a:xfrm>
          <a:ln>
            <a:solidFill>
              <a:schemeClr val="accent1"/>
            </a:solidFill>
          </a:ln>
        </p:spPr>
        <p:txBody>
          <a:bodyPr lIns="274320" anchor="ctr">
            <a:noAutofit/>
          </a:bodyPr>
          <a:lstStyle>
            <a:lvl1pPr algn="r">
              <a:buNone/>
              <a:defRPr sz="3300" b="0">
                <a:solidFill>
                  <a:schemeClr val="tx1"/>
                </a:solidFill>
              </a:defRPr>
            </a:lvl1pPr>
          </a:lstStyle>
          <a:p>
            <a:r>
              <a:rPr kumimoji="0" lang="en-US" dirty="0"/>
              <a:t>Click to edit Master title style</a:t>
            </a:r>
          </a:p>
        </p:txBody>
      </p:sp>
      <p:sp>
        <p:nvSpPr>
          <p:cNvPr id="3" name="Picture Placeholder 2"/>
          <p:cNvSpPr>
            <a:spLocks noGrp="1"/>
          </p:cNvSpPr>
          <p:nvPr>
            <p:ph type="pic" idx="1"/>
          </p:nvPr>
        </p:nvSpPr>
        <p:spPr>
          <a:xfrm>
            <a:off x="457200" y="1905000"/>
            <a:ext cx="8229600" cy="4270248"/>
          </a:xfrm>
          <a:solidFill>
            <a:schemeClr val="tx1">
              <a:shade val="50000"/>
            </a:schemeClr>
          </a:solidFill>
          <a:ln>
            <a:noFill/>
          </a:ln>
          <a:effectLst/>
        </p:spPr>
        <p:txBody>
          <a:bodyPr/>
          <a:lstStyle>
            <a:lvl1pPr marL="0" indent="0">
              <a:spcBef>
                <a:spcPts val="450"/>
              </a:spcBef>
              <a:buNone/>
              <a:defRPr sz="2400"/>
            </a:lvl1pPr>
          </a:lstStyle>
          <a:p>
            <a:r>
              <a:rPr kumimoji="0" lang="en-US" dirty="0"/>
              <a:t>Click icon to add picture</a:t>
            </a:r>
          </a:p>
        </p:txBody>
      </p:sp>
      <p:sp>
        <p:nvSpPr>
          <p:cNvPr id="4" name="Text Placeholder 3"/>
          <p:cNvSpPr>
            <a:spLocks noGrp="1"/>
          </p:cNvSpPr>
          <p:nvPr>
            <p:ph type="body" sz="half" idx="2"/>
          </p:nvPr>
        </p:nvSpPr>
        <p:spPr>
          <a:xfrm>
            <a:off x="457200" y="1219200"/>
            <a:ext cx="8229600" cy="533400"/>
          </a:xfrm>
        </p:spPr>
        <p:txBody>
          <a:bodyPr anchor="ctr" anchorCtr="0">
            <a:noAutofit/>
          </a:bodyPr>
          <a:lstStyle>
            <a:lvl1pPr marL="0" indent="0" algn="l">
              <a:buFontTx/>
              <a:buNone/>
              <a:defRPr sz="2400">
                <a:solidFill>
                  <a:schemeClr val="bg1"/>
                </a:solidFill>
              </a:defRPr>
            </a:lvl1pPr>
            <a:lvl2pPr>
              <a:defRPr sz="900"/>
            </a:lvl2pPr>
            <a:lvl3pPr>
              <a:defRPr sz="750"/>
            </a:lvl3pPr>
            <a:lvl4pPr>
              <a:defRPr sz="675"/>
            </a:lvl4pPr>
            <a:lvl5pPr>
              <a:defRPr sz="675"/>
            </a:lvl5pPr>
          </a:lstStyle>
          <a:p>
            <a:pPr lvl="0" eaLnBrk="1" latinLnBrk="0" hangingPunct="1"/>
            <a:r>
              <a:rPr kumimoji="0" lang="en-US" dirty="0"/>
              <a:t>Click to edit Master text styles</a:t>
            </a:r>
          </a:p>
        </p:txBody>
      </p:sp>
      <p:sp>
        <p:nvSpPr>
          <p:cNvPr id="10" name="Rectangle 9"/>
          <p:cNvSpPr/>
          <p:nvPr/>
        </p:nvSpPr>
        <p:spPr>
          <a:xfrm>
            <a:off x="457200" y="500856"/>
            <a:ext cx="182880" cy="685800"/>
          </a:xfrm>
          <a:prstGeom prst="rect">
            <a:avLst/>
          </a:prstGeom>
          <a:solidFill>
            <a:srgbClr val="5E3886"/>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350"/>
          </a:p>
        </p:txBody>
      </p:sp>
    </p:spTree>
    <p:extLst>
      <p:ext uri="{BB962C8B-B14F-4D97-AF65-F5344CB8AC3E}">
        <p14:creationId xmlns:p14="http://schemas.microsoft.com/office/powerpoint/2010/main" val="7814446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Tree>
    <p:extLst>
      <p:ext uri="{BB962C8B-B14F-4D97-AF65-F5344CB8AC3E}">
        <p14:creationId xmlns:p14="http://schemas.microsoft.com/office/powerpoint/2010/main" val="15698386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4"/>
            <a:ext cx="2057400" cy="5851525"/>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914400" y="274644"/>
            <a:ext cx="5562600" cy="5851525"/>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9" name="Straight Connector 8"/>
          <p:cNvSpPr>
            <a:spLocks noChangeShapeType="1"/>
          </p:cNvSpPr>
          <p:nvPr/>
        </p:nvSpPr>
        <p:spPr bwMode="auto">
          <a:xfrm rot="5400000">
            <a:off x="3629607" y="3201952"/>
            <a:ext cx="585216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68580" tIns="34290" rIns="68580" bIns="34290" anchor="t" compatLnSpc="1"/>
          <a:lstStyle/>
          <a:p>
            <a:endParaRPr kumimoji="0" lang="en-US" sz="1350"/>
          </a:p>
        </p:txBody>
      </p:sp>
      <p:pic>
        <p:nvPicPr>
          <p:cNvPr id="16"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rot="5400000">
            <a:off x="-2417348" y="2963339"/>
            <a:ext cx="5853141"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75222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0.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914400" y="274640"/>
            <a:ext cx="5562600" cy="5851525"/>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9" name="Straight Connector 8"/>
          <p:cNvSpPr>
            <a:spLocks noChangeShapeType="1"/>
          </p:cNvSpPr>
          <p:nvPr/>
        </p:nvSpPr>
        <p:spPr bwMode="auto">
          <a:xfrm rot="5400000">
            <a:off x="3629607" y="3201952"/>
            <a:ext cx="585216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68580" tIns="34290" rIns="68580" bIns="34290" anchor="t" compatLnSpc="1"/>
          <a:lstStyle/>
          <a:p>
            <a:endParaRPr kumimoji="0" lang="en-US" sz="1350"/>
          </a:p>
        </p:txBody>
      </p:sp>
      <p:pic>
        <p:nvPicPr>
          <p:cNvPr id="13"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rot="5400000">
            <a:off x="-2394473" y="2957775"/>
            <a:ext cx="5864268"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581620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1.xml><?xml version="1.0" encoding="utf-8"?>
<p:sldLayout xmlns:a="http://schemas.openxmlformats.org/drawingml/2006/main" xmlns:r="http://schemas.openxmlformats.org/officeDocument/2006/relationships" xmlns:p="http://schemas.openxmlformats.org/presentationml/2006/main" showMasterSp="0" type="objAndTx">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39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648200" y="1600200"/>
            <a:ext cx="4038600" cy="45339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18"/>
          <p:cNvSpPr>
            <a:spLocks noGrp="1" noChangeArrowheads="1"/>
          </p:cNvSpPr>
          <p:nvPr>
            <p:ph type="sldNum" sz="quarter" idx="10"/>
          </p:nvPr>
        </p:nvSpPr>
        <p:spPr>
          <a:xfrm>
            <a:off x="6251448" y="6556248"/>
            <a:ext cx="588336" cy="228600"/>
          </a:xfrm>
          <a:prstGeom prst="rect">
            <a:avLst/>
          </a:prstGeom>
        </p:spPr>
        <p:txBody>
          <a:bodyPr/>
          <a:lstStyle>
            <a:lvl1pPr>
              <a:defRPr/>
            </a:lvl1pPr>
          </a:lstStyle>
          <a:p>
            <a:pPr>
              <a:defRPr/>
            </a:pPr>
            <a:fld id="{AE7B05DB-FC04-4768-9B1A-64CA06E6BA5A}" type="slidenum">
              <a:rPr lang="en-US"/>
              <a:pPr>
                <a:defRPr/>
              </a:pPr>
              <a:t>‹#›</a:t>
            </a:fld>
            <a:endParaRPr lang="en-US"/>
          </a:p>
        </p:txBody>
      </p:sp>
      <p:sp>
        <p:nvSpPr>
          <p:cNvPr id="6" name="Rectangle 219"/>
          <p:cNvSpPr>
            <a:spLocks noGrp="1" noChangeArrowheads="1"/>
          </p:cNvSpPr>
          <p:nvPr>
            <p:ph type="dt" sz="half" idx="11"/>
          </p:nvPr>
        </p:nvSpPr>
        <p:spPr>
          <a:xfrm>
            <a:off x="457200" y="6243638"/>
            <a:ext cx="2133600" cy="457200"/>
          </a:xfrm>
          <a:prstGeom prst="rect">
            <a:avLst/>
          </a:prstGeom>
        </p:spPr>
        <p:txBody>
          <a:bodyPr/>
          <a:lstStyle>
            <a:lvl1pPr>
              <a:defRPr>
                <a:latin typeface="Arial" charset="0"/>
              </a:defRPr>
            </a:lvl1pPr>
          </a:lstStyle>
          <a:p>
            <a:pPr>
              <a:defRPr/>
            </a:pPr>
            <a:endParaRPr lang="en-US"/>
          </a:p>
        </p:txBody>
      </p:sp>
    </p:spTree>
    <p:extLst>
      <p:ext uri="{BB962C8B-B14F-4D97-AF65-F5344CB8AC3E}">
        <p14:creationId xmlns:p14="http://schemas.microsoft.com/office/powerpoint/2010/main" val="2317357672"/>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showMasterSp="0" userDrawn="1">
  <p:cSld name="1_Title and Content">
    <p:spTree>
      <p:nvGrpSpPr>
        <p:cNvPr id="1" name=""/>
        <p:cNvGrpSpPr/>
        <p:nvPr/>
      </p:nvGrpSpPr>
      <p:grpSpPr>
        <a:xfrm>
          <a:off x="0" y="0"/>
          <a:ext cx="0" cy="0"/>
          <a:chOff x="0" y="0"/>
          <a:chExt cx="0" cy="0"/>
        </a:xfrm>
      </p:grpSpPr>
      <p:sp>
        <p:nvSpPr>
          <p:cNvPr id="4" name="Rectangle 3"/>
          <p:cNvSpPr/>
          <p:nvPr userDrawn="1"/>
        </p:nvSpPr>
        <p:spPr>
          <a:xfrm>
            <a:off x="0" y="0"/>
            <a:ext cx="9144000" cy="990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dirty="0">
              <a:ln>
                <a:solidFill>
                  <a:schemeClr val="bg1"/>
                </a:solidFill>
              </a:ln>
            </a:endParaRPr>
          </a:p>
        </p:txBody>
      </p:sp>
      <p:sp>
        <p:nvSpPr>
          <p:cNvPr id="5" name="Freeform 4"/>
          <p:cNvSpPr/>
          <p:nvPr userDrawn="1"/>
        </p:nvSpPr>
        <p:spPr>
          <a:xfrm>
            <a:off x="76200" y="6477000"/>
            <a:ext cx="1066800" cy="304800"/>
          </a:xfrm>
          <a:custGeom>
            <a:avLst/>
            <a:gdLst>
              <a:gd name="connsiteX0" fmla="*/ 0 w 1143000"/>
              <a:gd name="connsiteY0" fmla="*/ 0 h 457200"/>
              <a:gd name="connsiteX1" fmla="*/ 1143000 w 1143000"/>
              <a:gd name="connsiteY1" fmla="*/ 0 h 457200"/>
              <a:gd name="connsiteX2" fmla="*/ 1143000 w 1143000"/>
              <a:gd name="connsiteY2" fmla="*/ 457200 h 457200"/>
              <a:gd name="connsiteX3" fmla="*/ 0 w 1143000"/>
              <a:gd name="connsiteY3" fmla="*/ 457200 h 457200"/>
              <a:gd name="connsiteX4" fmla="*/ 0 w 1143000"/>
              <a:gd name="connsiteY4" fmla="*/ 0 h 457200"/>
              <a:gd name="connsiteX0" fmla="*/ 0 w 1828800"/>
              <a:gd name="connsiteY0" fmla="*/ 0 h 457200"/>
              <a:gd name="connsiteX1" fmla="*/ 1143000 w 1828800"/>
              <a:gd name="connsiteY1" fmla="*/ 0 h 457200"/>
              <a:gd name="connsiteX2" fmla="*/ 1828800 w 1828800"/>
              <a:gd name="connsiteY2" fmla="*/ 0 h 457200"/>
              <a:gd name="connsiteX3" fmla="*/ 0 w 1828800"/>
              <a:gd name="connsiteY3" fmla="*/ 457200 h 457200"/>
              <a:gd name="connsiteX4" fmla="*/ 0 w 1828800"/>
              <a:gd name="connsiteY4" fmla="*/ 0 h 457200"/>
              <a:gd name="connsiteX0" fmla="*/ 0 w 1828800"/>
              <a:gd name="connsiteY0" fmla="*/ 0 h 457200"/>
              <a:gd name="connsiteX1" fmla="*/ 1143000 w 1828800"/>
              <a:gd name="connsiteY1" fmla="*/ 0 h 457200"/>
              <a:gd name="connsiteX2" fmla="*/ 1828800 w 1828800"/>
              <a:gd name="connsiteY2" fmla="*/ 0 h 457200"/>
              <a:gd name="connsiteX3" fmla="*/ 1143000 w 1828800"/>
              <a:gd name="connsiteY3" fmla="*/ 457200 h 457200"/>
              <a:gd name="connsiteX4" fmla="*/ 0 w 1828800"/>
              <a:gd name="connsiteY4" fmla="*/ 457200 h 457200"/>
              <a:gd name="connsiteX5" fmla="*/ 0 w 1828800"/>
              <a:gd name="connsiteY5" fmla="*/ 0 h 457200"/>
              <a:gd name="connsiteX0" fmla="*/ 0 w 1828800"/>
              <a:gd name="connsiteY0" fmla="*/ 0 h 457200"/>
              <a:gd name="connsiteX1" fmla="*/ 857250 w 1828800"/>
              <a:gd name="connsiteY1" fmla="*/ 0 h 457200"/>
              <a:gd name="connsiteX2" fmla="*/ 1143000 w 1828800"/>
              <a:gd name="connsiteY2" fmla="*/ 0 h 457200"/>
              <a:gd name="connsiteX3" fmla="*/ 1828800 w 1828800"/>
              <a:gd name="connsiteY3" fmla="*/ 0 h 457200"/>
              <a:gd name="connsiteX4" fmla="*/ 1143000 w 1828800"/>
              <a:gd name="connsiteY4" fmla="*/ 457200 h 457200"/>
              <a:gd name="connsiteX5" fmla="*/ 0 w 1828800"/>
              <a:gd name="connsiteY5" fmla="*/ 457200 h 457200"/>
              <a:gd name="connsiteX6" fmla="*/ 0 w 1828800"/>
              <a:gd name="connsiteY6" fmla="*/ 0 h 45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28800" h="457200">
                <a:moveTo>
                  <a:pt x="0" y="0"/>
                </a:moveTo>
                <a:lnTo>
                  <a:pt x="857250" y="0"/>
                </a:lnTo>
                <a:lnTo>
                  <a:pt x="1143000" y="0"/>
                </a:lnTo>
                <a:lnTo>
                  <a:pt x="1828800" y="0"/>
                </a:lnTo>
                <a:lnTo>
                  <a:pt x="1143000" y="457200"/>
                </a:lnTo>
                <a:lnTo>
                  <a:pt x="0" y="457200"/>
                </a:lnTo>
                <a:lnTo>
                  <a:pt x="0" y="0"/>
                </a:ln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dirty="0"/>
          </a:p>
        </p:txBody>
      </p:sp>
      <p:sp>
        <p:nvSpPr>
          <p:cNvPr id="6" name="Slide Number Placeholder 5"/>
          <p:cNvSpPr txBox="1">
            <a:spLocks/>
          </p:cNvSpPr>
          <p:nvPr userDrawn="1"/>
        </p:nvSpPr>
        <p:spPr>
          <a:xfrm>
            <a:off x="6553200" y="6356352"/>
            <a:ext cx="2133600" cy="365125"/>
          </a:xfrm>
          <a:prstGeom prst="rect">
            <a:avLst/>
          </a:prstGeom>
        </p:spPr>
        <p:txBody>
          <a:bodyPr anchor="ctr"/>
          <a:lstStyle>
            <a:lvl1pPr>
              <a:defRPr/>
            </a:lvl1pPr>
          </a:lstStyle>
          <a:p>
            <a:pPr algn="r" fontAlgn="auto">
              <a:spcBef>
                <a:spcPts val="0"/>
              </a:spcBef>
              <a:spcAft>
                <a:spcPts val="0"/>
              </a:spcAft>
              <a:defRPr/>
            </a:pPr>
            <a:endParaRPr lang="en-US" sz="900" dirty="0">
              <a:solidFill>
                <a:schemeClr val="tx1">
                  <a:tint val="75000"/>
                </a:schemeClr>
              </a:solidFill>
              <a:latin typeface="+mn-lt"/>
              <a:cs typeface="+mn-cs"/>
            </a:endParaRPr>
          </a:p>
        </p:txBody>
      </p:sp>
      <p:sp>
        <p:nvSpPr>
          <p:cNvPr id="7" name="Freeform 6"/>
          <p:cNvSpPr/>
          <p:nvPr userDrawn="1"/>
        </p:nvSpPr>
        <p:spPr>
          <a:xfrm>
            <a:off x="76200" y="6248400"/>
            <a:ext cx="1828800" cy="533400"/>
          </a:xfrm>
          <a:custGeom>
            <a:avLst/>
            <a:gdLst>
              <a:gd name="connsiteX0" fmla="*/ 0 w 1143000"/>
              <a:gd name="connsiteY0" fmla="*/ 0 h 457200"/>
              <a:gd name="connsiteX1" fmla="*/ 1143000 w 1143000"/>
              <a:gd name="connsiteY1" fmla="*/ 0 h 457200"/>
              <a:gd name="connsiteX2" fmla="*/ 1143000 w 1143000"/>
              <a:gd name="connsiteY2" fmla="*/ 457200 h 457200"/>
              <a:gd name="connsiteX3" fmla="*/ 0 w 1143000"/>
              <a:gd name="connsiteY3" fmla="*/ 457200 h 457200"/>
              <a:gd name="connsiteX4" fmla="*/ 0 w 1143000"/>
              <a:gd name="connsiteY4" fmla="*/ 0 h 457200"/>
              <a:gd name="connsiteX0" fmla="*/ 0 w 1828800"/>
              <a:gd name="connsiteY0" fmla="*/ 0 h 457200"/>
              <a:gd name="connsiteX1" fmla="*/ 1143000 w 1828800"/>
              <a:gd name="connsiteY1" fmla="*/ 0 h 457200"/>
              <a:gd name="connsiteX2" fmla="*/ 1828800 w 1828800"/>
              <a:gd name="connsiteY2" fmla="*/ 0 h 457200"/>
              <a:gd name="connsiteX3" fmla="*/ 0 w 1828800"/>
              <a:gd name="connsiteY3" fmla="*/ 457200 h 457200"/>
              <a:gd name="connsiteX4" fmla="*/ 0 w 1828800"/>
              <a:gd name="connsiteY4" fmla="*/ 0 h 457200"/>
              <a:gd name="connsiteX0" fmla="*/ 0 w 1828800"/>
              <a:gd name="connsiteY0" fmla="*/ 0 h 457200"/>
              <a:gd name="connsiteX1" fmla="*/ 1143000 w 1828800"/>
              <a:gd name="connsiteY1" fmla="*/ 0 h 457200"/>
              <a:gd name="connsiteX2" fmla="*/ 1828800 w 1828800"/>
              <a:gd name="connsiteY2" fmla="*/ 0 h 457200"/>
              <a:gd name="connsiteX3" fmla="*/ 1143000 w 1828800"/>
              <a:gd name="connsiteY3" fmla="*/ 457200 h 457200"/>
              <a:gd name="connsiteX4" fmla="*/ 0 w 1828800"/>
              <a:gd name="connsiteY4" fmla="*/ 457200 h 457200"/>
              <a:gd name="connsiteX5" fmla="*/ 0 w 1828800"/>
              <a:gd name="connsiteY5" fmla="*/ 0 h 457200"/>
              <a:gd name="connsiteX0" fmla="*/ 0 w 1828800"/>
              <a:gd name="connsiteY0" fmla="*/ 0 h 457200"/>
              <a:gd name="connsiteX1" fmla="*/ 857250 w 1828800"/>
              <a:gd name="connsiteY1" fmla="*/ 0 h 457200"/>
              <a:gd name="connsiteX2" fmla="*/ 1143000 w 1828800"/>
              <a:gd name="connsiteY2" fmla="*/ 0 h 457200"/>
              <a:gd name="connsiteX3" fmla="*/ 1828800 w 1828800"/>
              <a:gd name="connsiteY3" fmla="*/ 0 h 457200"/>
              <a:gd name="connsiteX4" fmla="*/ 1143000 w 1828800"/>
              <a:gd name="connsiteY4" fmla="*/ 457200 h 457200"/>
              <a:gd name="connsiteX5" fmla="*/ 0 w 1828800"/>
              <a:gd name="connsiteY5" fmla="*/ 457200 h 457200"/>
              <a:gd name="connsiteX6" fmla="*/ 0 w 1828800"/>
              <a:gd name="connsiteY6" fmla="*/ 0 h 45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28800" h="457200">
                <a:moveTo>
                  <a:pt x="0" y="0"/>
                </a:moveTo>
                <a:lnTo>
                  <a:pt x="857250" y="0"/>
                </a:lnTo>
                <a:lnTo>
                  <a:pt x="1143000" y="0"/>
                </a:lnTo>
                <a:lnTo>
                  <a:pt x="1828800" y="0"/>
                </a:lnTo>
                <a:lnTo>
                  <a:pt x="1143000" y="457200"/>
                </a:lnTo>
                <a:lnTo>
                  <a:pt x="0" y="457200"/>
                </a:lnTo>
                <a:lnTo>
                  <a:pt x="0" y="0"/>
                </a:ln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dirty="0"/>
          </a:p>
        </p:txBody>
      </p:sp>
      <p:pic>
        <p:nvPicPr>
          <p:cNvPr id="8" name="Picture 11" descr="ADA Logo Gray Cropped.jpg"/>
          <p:cNvPicPr>
            <a:picLocks noChangeAspect="1"/>
          </p:cNvPicPr>
          <p:nvPr userDrawn="1"/>
        </p:nvPicPr>
        <p:blipFill>
          <a:blip r:embed="rId2" cstate="print">
            <a:clrChange>
              <a:clrFrom>
                <a:srgbClr val="999A9A"/>
              </a:clrFrom>
              <a:clrTo>
                <a:srgbClr val="999A9A">
                  <a:alpha val="0"/>
                </a:srgbClr>
              </a:clrTo>
            </a:clrChange>
            <a:extLst>
              <a:ext uri="{28A0092B-C50C-407E-A947-70E740481C1C}">
                <a14:useLocalDpi xmlns:a14="http://schemas.microsoft.com/office/drawing/2010/main" val="0"/>
              </a:ext>
            </a:extLst>
          </a:blip>
          <a:srcRect/>
          <a:stretch>
            <a:fillRect/>
          </a:stretch>
        </p:blipFill>
        <p:spPr bwMode="auto">
          <a:xfrm>
            <a:off x="69850" y="6496050"/>
            <a:ext cx="996950" cy="306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9" name="Straight Connector 8"/>
          <p:cNvCxnSpPr/>
          <p:nvPr userDrawn="1"/>
        </p:nvCxnSpPr>
        <p:spPr>
          <a:xfrm>
            <a:off x="0" y="6443663"/>
            <a:ext cx="91440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userDrawn="1"/>
        </p:nvCxnSpPr>
        <p:spPr>
          <a:xfrm>
            <a:off x="-34925" y="1016000"/>
            <a:ext cx="9220200" cy="0"/>
          </a:xfrm>
          <a:prstGeom prst="line">
            <a:avLst/>
          </a:prstGeom>
          <a:ln w="19050">
            <a:solidFill>
              <a:srgbClr val="F8C206"/>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p:nvPr>
        </p:nvSpPr>
        <p:spPr>
          <a:xfrm>
            <a:off x="457200" y="1600201"/>
            <a:ext cx="8229600" cy="2819400"/>
          </a:xfrm>
        </p:spPr>
        <p:txBody>
          <a:bodyPr>
            <a:normAutofit/>
          </a:bodyPr>
          <a:lstStyle>
            <a:lvl1pPr>
              <a:buClr>
                <a:srgbClr val="FFD937"/>
              </a:buClr>
              <a:defRPr sz="2100">
                <a:solidFill>
                  <a:schemeClr val="bg1"/>
                </a:solidFill>
              </a:defRPr>
            </a:lvl1pPr>
            <a:lvl2pPr>
              <a:buClr>
                <a:srgbClr val="FFD937"/>
              </a:buClr>
              <a:defRPr sz="1800">
                <a:solidFill>
                  <a:schemeClr val="bg1"/>
                </a:solidFill>
              </a:defRPr>
            </a:lvl2pPr>
            <a:lvl3pPr>
              <a:buClr>
                <a:srgbClr val="FFD937"/>
              </a:buClr>
              <a:defRPr sz="1500">
                <a:solidFill>
                  <a:schemeClr val="bg1"/>
                </a:solidFill>
              </a:defRPr>
            </a:lvl3pPr>
            <a:lvl4pPr>
              <a:buClr>
                <a:srgbClr val="FFD937"/>
              </a:buClr>
              <a:defRPr sz="2100">
                <a:solidFill>
                  <a:schemeClr val="bg1"/>
                </a:solidFill>
              </a:defRPr>
            </a:lvl4pPr>
            <a:lvl5pPr>
              <a:buClr>
                <a:srgbClr val="FFD937"/>
              </a:buClr>
              <a:defRPr sz="21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Date Placeholder 20"/>
          <p:cNvSpPr>
            <a:spLocks noGrp="1"/>
          </p:cNvSpPr>
          <p:nvPr>
            <p:ph type="dt" sz="half" idx="10"/>
          </p:nvPr>
        </p:nvSpPr>
        <p:spPr>
          <a:xfrm>
            <a:off x="457200" y="6356352"/>
            <a:ext cx="2133600" cy="365125"/>
          </a:xfrm>
          <a:prstGeom prst="rect">
            <a:avLst/>
          </a:prstGeom>
        </p:spPr>
        <p:txBody>
          <a:bodyPr/>
          <a:lstStyle>
            <a:lvl1pPr>
              <a:defRPr/>
            </a:lvl1pPr>
          </a:lstStyle>
          <a:p>
            <a:pPr>
              <a:defRPr/>
            </a:pPr>
            <a:fld id="{E448AC1B-3A32-48D0-AA8C-10C63FDCBCFE}" type="datetimeFigureOut">
              <a:rPr lang="en-US"/>
              <a:pPr>
                <a:defRPr/>
              </a:pPr>
              <a:t>7/4/2025</a:t>
            </a:fld>
            <a:endParaRPr lang="en-US" dirty="0"/>
          </a:p>
        </p:txBody>
      </p:sp>
      <p:sp>
        <p:nvSpPr>
          <p:cNvPr id="12" name="Slide Number Placeholder 21"/>
          <p:cNvSpPr>
            <a:spLocks noGrp="1"/>
          </p:cNvSpPr>
          <p:nvPr>
            <p:ph type="sldNum" sz="quarter" idx="11"/>
          </p:nvPr>
        </p:nvSpPr>
        <p:spPr>
          <a:xfrm>
            <a:off x="6251448" y="6556248"/>
            <a:ext cx="588336" cy="228600"/>
          </a:xfrm>
          <a:prstGeom prst="rect">
            <a:avLst/>
          </a:prstGeom>
        </p:spPr>
        <p:txBody>
          <a:bodyPr/>
          <a:lstStyle>
            <a:lvl1pPr>
              <a:defRPr/>
            </a:lvl1pPr>
          </a:lstStyle>
          <a:p>
            <a:pPr>
              <a:defRPr/>
            </a:pPr>
            <a:fld id="{F4A22B64-D61E-4952-835C-1FC3C20D484A}" type="slidenum">
              <a:rPr lang="en-US"/>
              <a:pPr>
                <a:defRPr/>
              </a:pPr>
              <a:t>‹#›</a:t>
            </a:fld>
            <a:endParaRPr lang="en-US" dirty="0"/>
          </a:p>
        </p:txBody>
      </p:sp>
      <p:sp>
        <p:nvSpPr>
          <p:cNvPr id="13" name="Footer Placeholder 22"/>
          <p:cNvSpPr>
            <a:spLocks noGrp="1"/>
          </p:cNvSpPr>
          <p:nvPr>
            <p:ph type="ftr" sz="quarter" idx="12"/>
          </p:nvPr>
        </p:nvSpPr>
        <p:spPr>
          <a:xfrm>
            <a:off x="3124200" y="6356352"/>
            <a:ext cx="2895600" cy="365125"/>
          </a:xfrm>
          <a:prstGeom prst="rect">
            <a:avLst/>
          </a:prstGeom>
        </p:spPr>
        <p:txBody>
          <a:bodyPr/>
          <a:lstStyle>
            <a:lvl1pPr>
              <a:defRPr/>
            </a:lvl1pPr>
          </a:lstStyle>
          <a:p>
            <a:pPr>
              <a:defRPr/>
            </a:pPr>
            <a:endParaRPr lang="en-US"/>
          </a:p>
        </p:txBody>
      </p:sp>
    </p:spTree>
    <p:extLst>
      <p:ext uri="{BB962C8B-B14F-4D97-AF65-F5344CB8AC3E}">
        <p14:creationId xmlns:p14="http://schemas.microsoft.com/office/powerpoint/2010/main" val="2841167752"/>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showMasterSp="0"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5614" y="273050"/>
            <a:ext cx="8226425" cy="1143000"/>
          </a:xfrm>
        </p:spPr>
        <p:txBody>
          <a:bodyPr/>
          <a:lstStyle/>
          <a:p>
            <a:r>
              <a:rPr lang="en-US"/>
              <a:t>Click to edit Master title style</a:t>
            </a:r>
          </a:p>
        </p:txBody>
      </p:sp>
      <p:sp>
        <p:nvSpPr>
          <p:cNvPr id="3" name="Text Placeholder 2"/>
          <p:cNvSpPr>
            <a:spLocks noGrp="1"/>
          </p:cNvSpPr>
          <p:nvPr>
            <p:ph type="body" sz="half" idx="1"/>
          </p:nvPr>
        </p:nvSpPr>
        <p:spPr>
          <a:xfrm>
            <a:off x="455614" y="1598613"/>
            <a:ext cx="4037012" cy="44973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5025" y="1598613"/>
            <a:ext cx="4037013" cy="44973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0"/>
          <p:cNvSpPr>
            <a:spLocks noGrp="1" noChangeArrowheads="1"/>
          </p:cNvSpPr>
          <p:nvPr>
            <p:ph type="sldNum" sz="quarter" idx="10"/>
          </p:nvPr>
        </p:nvSpPr>
        <p:spPr>
          <a:xfrm>
            <a:off x="6251448" y="6556248"/>
            <a:ext cx="588336" cy="228600"/>
          </a:xfrm>
          <a:prstGeom prst="rect">
            <a:avLst/>
          </a:prstGeom>
          <a:ln/>
        </p:spPr>
        <p:txBody>
          <a:bodyPr/>
          <a:lstStyle>
            <a:lvl1pPr>
              <a:defRPr/>
            </a:lvl1pPr>
          </a:lstStyle>
          <a:p>
            <a:pPr>
              <a:defRPr/>
            </a:pPr>
            <a:fld id="{114813B1-857E-4D46-BE5D-9A28513CA6BB}" type="slidenum">
              <a:rPr lang="en-US"/>
              <a:pPr>
                <a:defRPr/>
              </a:pPr>
              <a:t>‹#›</a:t>
            </a:fld>
            <a:endParaRPr lang="en-US"/>
          </a:p>
        </p:txBody>
      </p:sp>
    </p:spTree>
    <p:extLst>
      <p:ext uri="{BB962C8B-B14F-4D97-AF65-F5344CB8AC3E}">
        <p14:creationId xmlns:p14="http://schemas.microsoft.com/office/powerpoint/2010/main" val="1105093477"/>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lipArt Placeholder 2"/>
          <p:cNvSpPr>
            <a:spLocks noGrp="1"/>
          </p:cNvSpPr>
          <p:nvPr>
            <p:ph type="clipArt" sz="half" idx="1"/>
          </p:nvPr>
        </p:nvSpPr>
        <p:spPr>
          <a:xfrm>
            <a:off x="457200" y="1600202"/>
            <a:ext cx="4038600" cy="4525963"/>
          </a:xfrm>
        </p:spPr>
        <p:txBody>
          <a:bodyPr/>
          <a:lstStyle/>
          <a:p>
            <a:pPr lvl="0"/>
            <a:endParaRPr lang="en-US" noProof="0"/>
          </a:p>
        </p:txBody>
      </p:sp>
      <p:sp>
        <p:nvSpPr>
          <p:cNvPr id="4" name="Text Placeholder 3"/>
          <p:cNvSpPr>
            <a:spLocks noGrp="1"/>
          </p:cNvSpPr>
          <p:nvPr>
            <p:ph type="body" sz="half" idx="2"/>
          </p:nvPr>
        </p:nvSpPr>
        <p:spPr>
          <a:xfrm>
            <a:off x="4648200" y="1600202"/>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
          <p:cNvSpPr>
            <a:spLocks noGrp="1" noChangeArrowheads="1"/>
          </p:cNvSpPr>
          <p:nvPr>
            <p:ph type="dt" sz="half" idx="10"/>
          </p:nvPr>
        </p:nvSpPr>
        <p:spPr>
          <a:xfrm>
            <a:off x="4245936" y="6557946"/>
            <a:ext cx="2002464" cy="226902"/>
          </a:xfrm>
          <a:prstGeom prst="rect">
            <a:avLst/>
          </a:prstGeom>
          <a:ln/>
        </p:spPr>
        <p:txBody>
          <a:bodyPr/>
          <a:lstStyle>
            <a:lvl1pPr>
              <a:defRPr/>
            </a:lvl1pPr>
          </a:lstStyle>
          <a:p>
            <a:pPr>
              <a:defRPr/>
            </a:pPr>
            <a:endParaRPr lang="en-US"/>
          </a:p>
        </p:txBody>
      </p:sp>
      <p:sp>
        <p:nvSpPr>
          <p:cNvPr id="6" name="Rectangle 3"/>
          <p:cNvSpPr>
            <a:spLocks noGrp="1" noChangeArrowheads="1"/>
          </p:cNvSpPr>
          <p:nvPr>
            <p:ph type="sldNum" sz="quarter" idx="11"/>
          </p:nvPr>
        </p:nvSpPr>
        <p:spPr>
          <a:xfrm>
            <a:off x="6251448" y="6556248"/>
            <a:ext cx="588336" cy="228600"/>
          </a:xfrm>
          <a:prstGeom prst="rect">
            <a:avLst/>
          </a:prstGeom>
          <a:ln/>
        </p:spPr>
        <p:txBody>
          <a:bodyPr/>
          <a:lstStyle>
            <a:lvl1pPr>
              <a:defRPr/>
            </a:lvl1pPr>
          </a:lstStyle>
          <a:p>
            <a:fld id="{5286A851-2DBD-4B06-98C1-8D82009AA052}" type="slidenum">
              <a:rPr lang="en-US"/>
              <a:pPr/>
              <a:t>‹#›</a:t>
            </a:fld>
            <a:endParaRPr lang="en-US"/>
          </a:p>
        </p:txBody>
      </p:sp>
    </p:spTree>
    <p:extLst>
      <p:ext uri="{BB962C8B-B14F-4D97-AF65-F5344CB8AC3E}">
        <p14:creationId xmlns:p14="http://schemas.microsoft.com/office/powerpoint/2010/main" val="1815514284"/>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showMasterSp="0" type="txAndMedia">
  <p:cSld name="Title, Text and Media Clip">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339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Media Placeholder 3"/>
          <p:cNvSpPr>
            <a:spLocks noGrp="1"/>
          </p:cNvSpPr>
          <p:nvPr>
            <p:ph type="media" sz="half" idx="2"/>
          </p:nvPr>
        </p:nvSpPr>
        <p:spPr>
          <a:xfrm>
            <a:off x="4648200" y="1600200"/>
            <a:ext cx="4038600" cy="4533900"/>
          </a:xfrm>
        </p:spPr>
        <p:txBody>
          <a:bodyPr/>
          <a:lstStyle/>
          <a:p>
            <a:pPr lvl="0"/>
            <a:endParaRPr lang="en-US" noProof="0"/>
          </a:p>
        </p:txBody>
      </p:sp>
      <p:sp>
        <p:nvSpPr>
          <p:cNvPr id="5" name="Rectangle 218"/>
          <p:cNvSpPr>
            <a:spLocks noGrp="1" noChangeArrowheads="1"/>
          </p:cNvSpPr>
          <p:nvPr>
            <p:ph type="sldNum" sz="quarter" idx="10"/>
          </p:nvPr>
        </p:nvSpPr>
        <p:spPr>
          <a:xfrm>
            <a:off x="6251448" y="6556248"/>
            <a:ext cx="588336" cy="228600"/>
          </a:xfrm>
          <a:prstGeom prst="rect">
            <a:avLst/>
          </a:prstGeom>
        </p:spPr>
        <p:txBody>
          <a:bodyPr/>
          <a:lstStyle>
            <a:lvl1pPr>
              <a:defRPr/>
            </a:lvl1pPr>
          </a:lstStyle>
          <a:p>
            <a:pPr>
              <a:defRPr/>
            </a:pPr>
            <a:fld id="{D37BA7FA-DEB3-4EB5-A868-60568F930B69}" type="slidenum">
              <a:rPr lang="en-US"/>
              <a:pPr>
                <a:defRPr/>
              </a:pPr>
              <a:t>‹#›</a:t>
            </a:fld>
            <a:endParaRPr lang="en-US"/>
          </a:p>
        </p:txBody>
      </p:sp>
      <p:sp>
        <p:nvSpPr>
          <p:cNvPr id="6" name="Rectangle 219"/>
          <p:cNvSpPr>
            <a:spLocks noGrp="1" noChangeArrowheads="1"/>
          </p:cNvSpPr>
          <p:nvPr>
            <p:ph type="dt" sz="half" idx="11"/>
          </p:nvPr>
        </p:nvSpPr>
        <p:spPr>
          <a:xfrm>
            <a:off x="457200" y="6243638"/>
            <a:ext cx="2133600" cy="457200"/>
          </a:xfrm>
          <a:prstGeom prst="rect">
            <a:avLst/>
          </a:prstGeom>
        </p:spPr>
        <p:txBody>
          <a:bodyPr/>
          <a:lstStyle>
            <a:lvl1pPr>
              <a:defRPr>
                <a:latin typeface="Arial" charset="0"/>
              </a:defRPr>
            </a:lvl1pPr>
          </a:lstStyle>
          <a:p>
            <a:pPr>
              <a:defRPr/>
            </a:pPr>
            <a:endParaRPr lang="en-US"/>
          </a:p>
        </p:txBody>
      </p:sp>
    </p:spTree>
    <p:extLst>
      <p:ext uri="{BB962C8B-B14F-4D97-AF65-F5344CB8AC3E}">
        <p14:creationId xmlns:p14="http://schemas.microsoft.com/office/powerpoint/2010/main" val="2528321067"/>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showMasterSp="0"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5614" y="273050"/>
            <a:ext cx="8226425" cy="1143000"/>
          </a:xfrm>
        </p:spPr>
        <p:txBody>
          <a:bodyPr/>
          <a:lstStyle/>
          <a:p>
            <a:r>
              <a:rPr lang="en-US"/>
              <a:t>Click to edit Master title style</a:t>
            </a:r>
          </a:p>
        </p:txBody>
      </p:sp>
      <p:sp>
        <p:nvSpPr>
          <p:cNvPr id="3" name="Content Placeholder 2"/>
          <p:cNvSpPr>
            <a:spLocks noGrp="1"/>
          </p:cNvSpPr>
          <p:nvPr>
            <p:ph sz="half" idx="1"/>
          </p:nvPr>
        </p:nvSpPr>
        <p:spPr>
          <a:xfrm>
            <a:off x="455614" y="1598613"/>
            <a:ext cx="4037012" cy="44973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5025" y="1598613"/>
            <a:ext cx="4037013" cy="217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5025" y="3922715"/>
            <a:ext cx="4037013" cy="21732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70"/>
          <p:cNvSpPr>
            <a:spLocks noGrp="1" noChangeArrowheads="1"/>
          </p:cNvSpPr>
          <p:nvPr>
            <p:ph type="sldNum" sz="quarter" idx="10"/>
          </p:nvPr>
        </p:nvSpPr>
        <p:spPr>
          <a:xfrm>
            <a:off x="6251448" y="6556248"/>
            <a:ext cx="588336" cy="228600"/>
          </a:xfrm>
          <a:prstGeom prst="rect">
            <a:avLst/>
          </a:prstGeom>
          <a:ln/>
        </p:spPr>
        <p:txBody>
          <a:bodyPr/>
          <a:lstStyle>
            <a:lvl1pPr>
              <a:defRPr/>
            </a:lvl1pPr>
          </a:lstStyle>
          <a:p>
            <a:pPr>
              <a:defRPr/>
            </a:pPr>
            <a:fld id="{CBE6F69D-EC7C-4158-B48B-7F1BD0375DFA}" type="slidenum">
              <a:rPr lang="en-US"/>
              <a:pPr>
                <a:defRPr/>
              </a:pPr>
              <a:t>‹#›</a:t>
            </a:fld>
            <a:endParaRPr lang="en-US"/>
          </a:p>
        </p:txBody>
      </p:sp>
    </p:spTree>
    <p:extLst>
      <p:ext uri="{BB962C8B-B14F-4D97-AF65-F5344CB8AC3E}">
        <p14:creationId xmlns:p14="http://schemas.microsoft.com/office/powerpoint/2010/main" val="3251005650"/>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7" name="Title 1"/>
          <p:cNvSpPr>
            <a:spLocks noGrp="1"/>
          </p:cNvSpPr>
          <p:nvPr>
            <p:ph type="title"/>
          </p:nvPr>
        </p:nvSpPr>
        <p:spPr>
          <a:xfrm>
            <a:off x="457200" y="953526"/>
            <a:ext cx="8229600" cy="862606"/>
          </a:xfrm>
        </p:spPr>
        <p:txBody>
          <a:bodyPr/>
          <a:lstStyle>
            <a:lvl1pPr>
              <a:defRPr b="0">
                <a:solidFill>
                  <a:srgbClr val="002060"/>
                </a:solidFill>
              </a:defRPr>
            </a:lvl1pPr>
          </a:lstStyle>
          <a:p>
            <a:r>
              <a:rPr lang="en-US"/>
              <a:t>Click to edit Master title style</a:t>
            </a:r>
            <a:endParaRPr lang="en-US" dirty="0"/>
          </a:p>
        </p:txBody>
      </p:sp>
      <p:sp>
        <p:nvSpPr>
          <p:cNvPr id="8" name="Content Placeholder 2"/>
          <p:cNvSpPr>
            <a:spLocks noGrp="1"/>
          </p:cNvSpPr>
          <p:nvPr>
            <p:ph idx="1"/>
          </p:nvPr>
        </p:nvSpPr>
        <p:spPr>
          <a:xfrm>
            <a:off x="457200" y="1828800"/>
            <a:ext cx="8229600" cy="4572000"/>
          </a:xfrm>
        </p:spPr>
        <p:txBody>
          <a:bodyPr/>
          <a:lstStyle>
            <a:lvl1pPr>
              <a:buClrTx/>
              <a:defRPr>
                <a:solidFill>
                  <a:srgbClr val="002060"/>
                </a:solidFill>
                <a:latin typeface="+mj-lt"/>
              </a:defRPr>
            </a:lvl1pPr>
            <a:lvl2pPr>
              <a:buClr>
                <a:srgbClr val="0070C0"/>
              </a:buClr>
              <a:defRPr>
                <a:solidFill>
                  <a:srgbClr val="0070C0"/>
                </a:solidFill>
                <a:latin typeface="+mj-lt"/>
              </a:defRPr>
            </a:lvl2pPr>
            <a:lvl3pPr>
              <a:buClr>
                <a:srgbClr val="002060"/>
              </a:buClr>
              <a:buFont typeface="Trebuchet MS" pitchFamily="34" charset="0"/>
              <a:buChar char="—"/>
              <a:defRPr>
                <a:solidFill>
                  <a:srgbClr val="002060"/>
                </a:solidFill>
                <a:latin typeface="+mj-lt"/>
              </a:defRPr>
            </a:lvl3pPr>
            <a:lvl4pPr>
              <a:buClrTx/>
              <a:defRPr>
                <a:solidFill>
                  <a:srgbClr val="0070C0"/>
                </a:solidFill>
                <a:latin typeface="+mj-lt"/>
              </a:defRPr>
            </a:lvl4pPr>
            <a:lvl5pPr>
              <a:buClr>
                <a:srgbClr val="002060"/>
              </a:buClr>
              <a:defRPr>
                <a:solidFill>
                  <a:srgbClr val="002060"/>
                </a:solidFill>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ext Placeholder 18"/>
          <p:cNvSpPr>
            <a:spLocks noGrp="1"/>
          </p:cNvSpPr>
          <p:nvPr>
            <p:ph type="body" sz="quarter" idx="10" hasCustomPrompt="1"/>
          </p:nvPr>
        </p:nvSpPr>
        <p:spPr>
          <a:xfrm>
            <a:off x="916517" y="6553200"/>
            <a:ext cx="8229600" cy="304800"/>
          </a:xfrm>
        </p:spPr>
        <p:txBody>
          <a:bodyPr>
            <a:noAutofit/>
          </a:bodyPr>
          <a:lstStyle>
            <a:lvl1pPr marL="0" indent="0" algn="r">
              <a:buNone/>
              <a:defRPr sz="1200" baseline="0">
                <a:latin typeface="+mn-lt"/>
                <a:cs typeface="Arial" pitchFamily="34" charset="0"/>
              </a:defRPr>
            </a:lvl1pPr>
            <a:lvl2pPr marL="342900" indent="0" algn="r">
              <a:buNone/>
              <a:defRPr sz="1200">
                <a:latin typeface="Arial" pitchFamily="34" charset="0"/>
                <a:cs typeface="Arial" pitchFamily="34" charset="0"/>
              </a:defRPr>
            </a:lvl2pPr>
            <a:lvl3pPr marL="685800" indent="0" algn="r">
              <a:buNone/>
              <a:defRPr sz="1200">
                <a:latin typeface="Arial" pitchFamily="34" charset="0"/>
                <a:cs typeface="Arial" pitchFamily="34" charset="0"/>
              </a:defRPr>
            </a:lvl3pPr>
            <a:lvl4pPr marL="1028700" indent="0" algn="r">
              <a:buNone/>
              <a:defRPr sz="1200">
                <a:latin typeface="Arial" pitchFamily="34" charset="0"/>
                <a:cs typeface="Arial" pitchFamily="34" charset="0"/>
              </a:defRPr>
            </a:lvl4pPr>
            <a:lvl5pPr marL="1371600" indent="0" algn="r">
              <a:buNone/>
              <a:defRPr sz="1200">
                <a:latin typeface="Arial" pitchFamily="34" charset="0"/>
                <a:cs typeface="Arial" pitchFamily="34" charset="0"/>
              </a:defRPr>
            </a:lvl5pPr>
          </a:lstStyle>
          <a:p>
            <a:pPr lvl="0"/>
            <a:r>
              <a:rPr lang="en-US" dirty="0"/>
              <a:t>Click to add reference</a:t>
            </a:r>
          </a:p>
        </p:txBody>
      </p:sp>
      <p:grpSp>
        <p:nvGrpSpPr>
          <p:cNvPr id="14" name="Group 13"/>
          <p:cNvGrpSpPr/>
          <p:nvPr userDrawn="1"/>
        </p:nvGrpSpPr>
        <p:grpSpPr>
          <a:xfrm>
            <a:off x="3" y="-1"/>
            <a:ext cx="6743698" cy="811037"/>
            <a:chOff x="0" y="-1"/>
            <a:chExt cx="7391399" cy="609601"/>
          </a:xfrm>
        </p:grpSpPr>
        <p:sp>
          <p:nvSpPr>
            <p:cNvPr id="16" name="Rectangle 15"/>
            <p:cNvSpPr/>
            <p:nvPr userDrawn="1"/>
          </p:nvSpPr>
          <p:spPr>
            <a:xfrm>
              <a:off x="0" y="459491"/>
              <a:ext cx="7391399" cy="150109"/>
            </a:xfrm>
            <a:prstGeom prst="rect">
              <a:avLst/>
            </a:prstGeom>
            <a:solidFill>
              <a:schemeClr val="accent3">
                <a:lumMod val="40000"/>
                <a:lumOff val="60000"/>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350" dirty="0"/>
            </a:p>
          </p:txBody>
        </p:sp>
        <p:sp>
          <p:nvSpPr>
            <p:cNvPr id="17" name="Rectangle 16"/>
            <p:cNvSpPr/>
            <p:nvPr userDrawn="1"/>
          </p:nvSpPr>
          <p:spPr>
            <a:xfrm>
              <a:off x="0" y="277618"/>
              <a:ext cx="7391399" cy="179582"/>
            </a:xfrm>
            <a:prstGeom prst="rect">
              <a:avLst/>
            </a:prstGeom>
            <a:solidFill>
              <a:schemeClr val="accent3">
                <a:lumMod val="60000"/>
                <a:lumOff val="4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350" dirty="0"/>
            </a:p>
          </p:txBody>
        </p:sp>
        <p:sp>
          <p:nvSpPr>
            <p:cNvPr id="18" name="Rectangle 17"/>
            <p:cNvSpPr/>
            <p:nvPr userDrawn="1"/>
          </p:nvSpPr>
          <p:spPr>
            <a:xfrm>
              <a:off x="0" y="-1"/>
              <a:ext cx="7391399" cy="277619"/>
            </a:xfrm>
            <a:prstGeom prst="rect">
              <a:avLst/>
            </a:prstGeom>
            <a:solidFill>
              <a:srgbClr val="0070C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350" dirty="0"/>
            </a:p>
          </p:txBody>
        </p:sp>
      </p:gr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943851" y="87340"/>
            <a:ext cx="914399" cy="894409"/>
          </a:xfrm>
          <a:prstGeom prst="rect">
            <a:avLst/>
          </a:prstGeom>
        </p:spPr>
      </p:pic>
      <p:pic>
        <p:nvPicPr>
          <p:cNvPr id="13" name="Picture 12"/>
          <p:cNvPicPr/>
          <p:nvPr userDrawn="1"/>
        </p:nvPicPr>
        <p:blipFill rotWithShape="1">
          <a:blip r:embed="rId3">
            <a:extLst>
              <a:ext uri="{28A0092B-C50C-407E-A947-70E740481C1C}">
                <a14:useLocalDpi xmlns:a14="http://schemas.microsoft.com/office/drawing/2010/main" val="0"/>
              </a:ext>
            </a:extLst>
          </a:blip>
          <a:srcRect t="20445" b="24444"/>
          <a:stretch/>
        </p:blipFill>
        <p:spPr bwMode="auto">
          <a:xfrm>
            <a:off x="6866466" y="225779"/>
            <a:ext cx="999067" cy="620889"/>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165181989"/>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userDrawn="1">
  <p:cSld name="Content Only w reference">
    <p:spTree>
      <p:nvGrpSpPr>
        <p:cNvPr id="1" name=""/>
        <p:cNvGrpSpPr/>
        <p:nvPr/>
      </p:nvGrpSpPr>
      <p:grpSpPr>
        <a:xfrm>
          <a:off x="0" y="0"/>
          <a:ext cx="0" cy="0"/>
          <a:chOff x="0" y="0"/>
          <a:chExt cx="0" cy="0"/>
        </a:xfrm>
      </p:grpSpPr>
      <p:sp>
        <p:nvSpPr>
          <p:cNvPr id="4" name="Title 1"/>
          <p:cNvSpPr>
            <a:spLocks noGrp="1"/>
          </p:cNvSpPr>
          <p:nvPr>
            <p:ph type="title"/>
          </p:nvPr>
        </p:nvSpPr>
        <p:spPr>
          <a:xfrm>
            <a:off x="539752" y="132516"/>
            <a:ext cx="8064500" cy="828675"/>
          </a:xfrm>
          <a:prstGeom prst="rect">
            <a:avLst/>
          </a:prstGeom>
        </p:spPr>
        <p:txBody>
          <a:bodyPr lIns="0" tIns="0" rIns="0" bIns="0" anchor="ctr" anchorCtr="0">
            <a:normAutofit/>
          </a:bodyPr>
          <a:lstStyle>
            <a:lvl1pPr>
              <a:lnSpc>
                <a:spcPct val="90000"/>
              </a:lnSpc>
              <a:defRPr/>
            </a:lvl1pPr>
          </a:lstStyle>
          <a:p>
            <a:r>
              <a:rPr lang="en-US"/>
              <a:t>Click to edit Master title style</a:t>
            </a:r>
          </a:p>
        </p:txBody>
      </p:sp>
      <p:sp>
        <p:nvSpPr>
          <p:cNvPr id="6" name="Content Placeholder 4"/>
          <p:cNvSpPr>
            <a:spLocks noGrp="1"/>
          </p:cNvSpPr>
          <p:nvPr>
            <p:ph sz="quarter" idx="11"/>
          </p:nvPr>
        </p:nvSpPr>
        <p:spPr>
          <a:xfrm>
            <a:off x="539752" y="1274618"/>
            <a:ext cx="8064500" cy="5065222"/>
          </a:xfrm>
          <a:prstGeom prst="rect">
            <a:avLst/>
          </a:prstGeom>
        </p:spPr>
        <p:txBody>
          <a:bodyPr/>
          <a:lstStyle>
            <a:lvl1pPr>
              <a:spcBef>
                <a:spcPts val="900"/>
              </a:spcBef>
              <a:spcAft>
                <a:spcPts val="900"/>
              </a:spcAft>
              <a:defRPr/>
            </a:lvl1pPr>
            <a:lvl2pPr marL="189000" indent="-189000">
              <a:defRPr/>
            </a:lvl2pPr>
            <a:lvl3pPr marL="378000" indent="-189000">
              <a:defRPr/>
            </a:lvl3pPr>
            <a:lvl4pPr marL="567000" indent="-189000">
              <a:defRPr/>
            </a:lvl4pPr>
            <a:lvl5pPr marL="756000" indent="-18900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3">
            <a:extLst>
              <a:ext uri="{FF2B5EF4-FFF2-40B4-BE49-F238E27FC236}">
                <a16:creationId xmlns:a16="http://schemas.microsoft.com/office/drawing/2014/main" id="{E670ADA5-D249-DF4E-9628-0C44C2A9CE12}"/>
              </a:ext>
            </a:extLst>
          </p:cNvPr>
          <p:cNvSpPr>
            <a:spLocks noGrp="1"/>
          </p:cNvSpPr>
          <p:nvPr>
            <p:ph type="body" sz="quarter" idx="14" hasCustomPrompt="1"/>
          </p:nvPr>
        </p:nvSpPr>
        <p:spPr>
          <a:xfrm>
            <a:off x="1" y="6485507"/>
            <a:ext cx="9143999" cy="236013"/>
          </a:xfrm>
          <a:noFill/>
        </p:spPr>
        <p:txBody>
          <a:bodyPr wrap="square" lIns="180000" tIns="36000" rIns="180000" bIns="72000" anchor="b" anchorCtr="0">
            <a:spAutoFit/>
          </a:bodyPr>
          <a:lstStyle>
            <a:lvl1pPr>
              <a:lnSpc>
                <a:spcPct val="100000"/>
              </a:lnSpc>
              <a:spcAft>
                <a:spcPts val="450"/>
              </a:spcAft>
              <a:defRPr sz="825" b="0" i="0"/>
            </a:lvl1pPr>
          </a:lstStyle>
          <a:p>
            <a:pPr lvl="0"/>
            <a:r>
              <a:rPr lang="en-US"/>
              <a:t>Reference</a:t>
            </a:r>
          </a:p>
        </p:txBody>
      </p:sp>
    </p:spTree>
    <p:extLst>
      <p:ext uri="{BB962C8B-B14F-4D97-AF65-F5344CB8AC3E}">
        <p14:creationId xmlns:p14="http://schemas.microsoft.com/office/powerpoint/2010/main" val="2015566071"/>
      </p:ext>
    </p:extLst>
  </p:cSld>
  <p:clrMapOvr>
    <a:masterClrMapping/>
  </p:clrMapOvr>
  <p:extLst>
    <p:ext uri="{DCECCB84-F9BA-43D5-87BE-67443E8EF086}">
      <p15:sldGuideLst xmlns:p15="http://schemas.microsoft.com/office/powerpoint/2012/main"/>
    </p:ext>
  </p:extLst>
</p:sldLayout>
</file>

<file path=ppt/slideLayouts/slideLayout119.xml><?xml version="1.0" encoding="utf-8"?>
<p:sldLayout xmlns:a="http://schemas.openxmlformats.org/drawingml/2006/main" xmlns:r="http://schemas.openxmlformats.org/officeDocument/2006/relationships" xmlns:p="http://schemas.openxmlformats.org/presentationml/2006/main" userDrawn="1">
  <p:cSld name="1_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Footer Placeholder 4">
            <a:extLst>
              <a:ext uri="{FF2B5EF4-FFF2-40B4-BE49-F238E27FC236}">
                <a16:creationId xmlns:a16="http://schemas.microsoft.com/office/drawing/2014/main" id="{95D07A2B-DC21-E94C-A3E4-C9F19ED7E2A2}"/>
              </a:ext>
            </a:extLst>
          </p:cNvPr>
          <p:cNvSpPr>
            <a:spLocks noGrp="1"/>
          </p:cNvSpPr>
          <p:nvPr>
            <p:ph type="ftr" sz="quarter" idx="14"/>
          </p:nvPr>
        </p:nvSpPr>
        <p:spPr>
          <a:xfrm>
            <a:off x="4821153" y="6396386"/>
            <a:ext cx="3731491" cy="338602"/>
          </a:xfrm>
          <a:prstGeom prst="rect">
            <a:avLst/>
          </a:prstGeom>
        </p:spPr>
        <p:txBody>
          <a:bodyPr/>
          <a:lstStyle>
            <a:lvl1pPr algn="r">
              <a:defRPr lang="en-US" sz="675" b="0" i="1" smtClean="0">
                <a:solidFill>
                  <a:srgbClr val="747476"/>
                </a:solidFill>
                <a:effectLst/>
                <a:latin typeface="Calibri" panose="020F0502020204030204" pitchFamily="34" charset="0"/>
                <a:cs typeface="Calibri" panose="020F0502020204030204" pitchFamily="34" charset="0"/>
              </a:defRPr>
            </a:lvl1pPr>
          </a:lstStyle>
          <a:p>
            <a:r>
              <a:rPr lang="en-US"/>
              <a:t>Copyright 2023 DC Health | Government of the District of Columbia</a:t>
            </a:r>
          </a:p>
        </p:txBody>
      </p:sp>
      <p:sp>
        <p:nvSpPr>
          <p:cNvPr id="3" name="Slide Number Placeholder 5">
            <a:extLst>
              <a:ext uri="{FF2B5EF4-FFF2-40B4-BE49-F238E27FC236}">
                <a16:creationId xmlns:a16="http://schemas.microsoft.com/office/drawing/2014/main" id="{A29BD921-9CBA-3C48-8EE6-F467A320FA47}"/>
              </a:ext>
            </a:extLst>
          </p:cNvPr>
          <p:cNvSpPr>
            <a:spLocks noGrp="1"/>
          </p:cNvSpPr>
          <p:nvPr>
            <p:ph type="sldNum" sz="quarter" idx="15"/>
          </p:nvPr>
        </p:nvSpPr>
        <p:spPr>
          <a:xfrm>
            <a:off x="8579660" y="6323740"/>
            <a:ext cx="518160" cy="365125"/>
          </a:xfrm>
          <a:prstGeom prst="rect">
            <a:avLst/>
          </a:prstGeom>
        </p:spPr>
        <p:txBody>
          <a:bodyPr/>
          <a:lstStyle>
            <a:lvl1pPr algn="ctr">
              <a:defRPr sz="600" b="0" i="0">
                <a:solidFill>
                  <a:srgbClr val="747476"/>
                </a:solidFill>
                <a:latin typeface="Calibri" panose="020F0502020204030204" pitchFamily="34" charset="0"/>
                <a:ea typeface="Calibri" panose="020F0502020204030204" pitchFamily="34" charset="0"/>
                <a:cs typeface="Calibri" panose="020F0502020204030204" pitchFamily="34" charset="0"/>
              </a:defRPr>
            </a:lvl1pPr>
          </a:lstStyle>
          <a:p>
            <a:fld id="{7F4E9268-1612-8141-A5F6-8C1073305412}" type="slidenum">
              <a:rPr lang="en-US" smtClean="0"/>
              <a:pPr/>
              <a:t>‹#›</a:t>
            </a:fld>
            <a:endParaRPr lang="en-US"/>
          </a:p>
        </p:txBody>
      </p:sp>
      <p:sp>
        <p:nvSpPr>
          <p:cNvPr id="11" name="Content Placeholder 10">
            <a:extLst>
              <a:ext uri="{FF2B5EF4-FFF2-40B4-BE49-F238E27FC236}">
                <a16:creationId xmlns:a16="http://schemas.microsoft.com/office/drawing/2014/main" id="{2359D89A-158B-0849-8F08-B83F627DC38F}"/>
              </a:ext>
            </a:extLst>
          </p:cNvPr>
          <p:cNvSpPr>
            <a:spLocks noGrp="1"/>
          </p:cNvSpPr>
          <p:nvPr>
            <p:ph sz="quarter" idx="16"/>
          </p:nvPr>
        </p:nvSpPr>
        <p:spPr>
          <a:xfrm>
            <a:off x="1370401" y="1335371"/>
            <a:ext cx="7135812" cy="4487862"/>
          </a:xfrm>
          <a:prstGeom prst="rect">
            <a:avLst/>
          </a:prstGeom>
        </p:spPr>
        <p:txBody>
          <a:bodyPr/>
          <a:lstStyle>
            <a:lvl1pPr>
              <a:spcBef>
                <a:spcPts val="450"/>
              </a:spcBef>
              <a:spcAft>
                <a:spcPts val="450"/>
              </a:spcAft>
              <a:buClr>
                <a:srgbClr val="791214"/>
              </a:buClr>
              <a:defRPr sz="1800" b="0" i="0">
                <a:solidFill>
                  <a:srgbClr val="55595D"/>
                </a:solidFill>
                <a:latin typeface="Calibri" panose="020F0502020204030204" pitchFamily="34" charset="0"/>
                <a:cs typeface="Calibri" panose="020F0502020204030204" pitchFamily="34" charset="0"/>
              </a:defRPr>
            </a:lvl1pPr>
            <a:lvl2pPr>
              <a:spcBef>
                <a:spcPts val="450"/>
              </a:spcBef>
              <a:spcAft>
                <a:spcPts val="450"/>
              </a:spcAft>
              <a:buFont typeface="Monaco" pitchFamily="2" charset="77"/>
              <a:buChar char="⎼"/>
              <a:defRPr sz="1350" b="0" i="0">
                <a:solidFill>
                  <a:srgbClr val="55595D"/>
                </a:solidFill>
                <a:latin typeface="Calibri" panose="020F0502020204030204" pitchFamily="34" charset="0"/>
                <a:cs typeface="Calibri" panose="020F0502020204030204" pitchFamily="34" charset="0"/>
              </a:defRPr>
            </a:lvl2pPr>
            <a:lvl3pPr>
              <a:spcBef>
                <a:spcPts val="450"/>
              </a:spcBef>
              <a:spcAft>
                <a:spcPts val="450"/>
              </a:spcAft>
              <a:buFont typeface="Courier New" panose="02070309020205020404" pitchFamily="49" charset="0"/>
              <a:buChar char="o"/>
              <a:defRPr sz="1200" b="0" i="0">
                <a:solidFill>
                  <a:srgbClr val="55595D"/>
                </a:solidFill>
                <a:latin typeface="Calibri" panose="020F0502020204030204" pitchFamily="34" charset="0"/>
                <a:cs typeface="Calibri" panose="020F0502020204030204" pitchFamily="34" charset="0"/>
              </a:defRPr>
            </a:lvl3pPr>
            <a:lvl4pPr>
              <a:defRPr>
                <a:solidFill>
                  <a:srgbClr val="55595D"/>
                </a:solidFill>
              </a:defRPr>
            </a:lvl4pPr>
            <a:lvl5pPr>
              <a:defRPr>
                <a:solidFill>
                  <a:srgbClr val="55595D"/>
                </a:solidFill>
              </a:defRPr>
            </a:lvl5pPr>
          </a:lstStyle>
          <a:p>
            <a:pPr lvl="0"/>
            <a:r>
              <a:rPr lang="en-US"/>
              <a:t>Click to edit Master text styles</a:t>
            </a:r>
          </a:p>
          <a:p>
            <a:pPr lvl="1"/>
            <a:r>
              <a:rPr lang="en-US"/>
              <a:t>Second level</a:t>
            </a:r>
          </a:p>
          <a:p>
            <a:pPr lvl="2"/>
            <a:r>
              <a:rPr lang="en-US"/>
              <a:t>Third level</a:t>
            </a:r>
          </a:p>
        </p:txBody>
      </p:sp>
      <p:sp>
        <p:nvSpPr>
          <p:cNvPr id="12" name="Text Placeholder 5">
            <a:extLst>
              <a:ext uri="{FF2B5EF4-FFF2-40B4-BE49-F238E27FC236}">
                <a16:creationId xmlns:a16="http://schemas.microsoft.com/office/drawing/2014/main" id="{5E85BA74-E469-334B-8BFC-1323569FC9D3}"/>
              </a:ext>
            </a:extLst>
          </p:cNvPr>
          <p:cNvSpPr>
            <a:spLocks noGrp="1"/>
          </p:cNvSpPr>
          <p:nvPr>
            <p:ph type="body" sz="quarter" idx="10" hasCustomPrompt="1"/>
          </p:nvPr>
        </p:nvSpPr>
        <p:spPr>
          <a:xfrm>
            <a:off x="1370401" y="577902"/>
            <a:ext cx="7135812" cy="563563"/>
          </a:xfrm>
          <a:prstGeom prst="rect">
            <a:avLst/>
          </a:prstGeom>
        </p:spPr>
        <p:txBody>
          <a:bodyPr/>
          <a:lstStyle>
            <a:lvl1pPr marL="5954" indent="-5954">
              <a:buNone/>
              <a:tabLst/>
              <a:defRPr sz="2400" b="1">
                <a:solidFill>
                  <a:srgbClr val="002B3A"/>
                </a:solidFill>
              </a:defRPr>
            </a:lvl1pPr>
          </a:lstStyle>
          <a:p>
            <a:pPr lvl="0"/>
            <a:r>
              <a:rPr lang="en-US"/>
              <a:t>INSERT TITLE</a:t>
            </a:r>
          </a:p>
        </p:txBody>
      </p:sp>
      <p:pic>
        <p:nvPicPr>
          <p:cNvPr id="7" name="Picture 6">
            <a:extLst>
              <a:ext uri="{FF2B5EF4-FFF2-40B4-BE49-F238E27FC236}">
                <a16:creationId xmlns:a16="http://schemas.microsoft.com/office/drawing/2014/main" id="{74357AFA-52A1-B94F-8371-DB6BE87D2ADC}"/>
              </a:ext>
            </a:extLst>
          </p:cNvPr>
          <p:cNvPicPr>
            <a:picLocks noChangeAspect="1"/>
          </p:cNvPicPr>
          <p:nvPr userDrawn="1"/>
        </p:nvPicPr>
        <p:blipFill>
          <a:blip r:embed="rId3"/>
          <a:srcRect/>
          <a:stretch/>
        </p:blipFill>
        <p:spPr>
          <a:xfrm>
            <a:off x="1370401" y="6191147"/>
            <a:ext cx="1271153" cy="390761"/>
          </a:xfrm>
          <a:prstGeom prst="rect">
            <a:avLst/>
          </a:prstGeom>
        </p:spPr>
      </p:pic>
    </p:spTree>
    <p:extLst>
      <p:ext uri="{BB962C8B-B14F-4D97-AF65-F5344CB8AC3E}">
        <p14:creationId xmlns:p14="http://schemas.microsoft.com/office/powerpoint/2010/main" val="102244569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5616" y="273050"/>
            <a:ext cx="8226425" cy="1143000"/>
          </a:xfrm>
        </p:spPr>
        <p:txBody>
          <a:bodyPr/>
          <a:lstStyle/>
          <a:p>
            <a:r>
              <a:rPr lang="en-US"/>
              <a:t>Click to edit Master title style</a:t>
            </a:r>
          </a:p>
        </p:txBody>
      </p:sp>
      <p:sp>
        <p:nvSpPr>
          <p:cNvPr id="3" name="Text Placeholder 2"/>
          <p:cNvSpPr>
            <a:spLocks noGrp="1"/>
          </p:cNvSpPr>
          <p:nvPr>
            <p:ph type="body" sz="half" idx="1"/>
          </p:nvPr>
        </p:nvSpPr>
        <p:spPr>
          <a:xfrm>
            <a:off x="455614" y="1598613"/>
            <a:ext cx="4037012" cy="44973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5025" y="1598613"/>
            <a:ext cx="4037013" cy="44973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0"/>
          <p:cNvSpPr>
            <a:spLocks noGrp="1" noChangeArrowheads="1"/>
          </p:cNvSpPr>
          <p:nvPr>
            <p:ph type="sldNum" sz="quarter" idx="10"/>
          </p:nvPr>
        </p:nvSpPr>
        <p:spPr>
          <a:xfrm>
            <a:off x="6251448" y="6556248"/>
            <a:ext cx="588336" cy="228600"/>
          </a:xfrm>
          <a:prstGeom prst="rect">
            <a:avLst/>
          </a:prstGeom>
          <a:ln/>
        </p:spPr>
        <p:txBody>
          <a:bodyPr/>
          <a:lstStyle>
            <a:lvl1pPr>
              <a:defRPr/>
            </a:lvl1pPr>
          </a:lstStyle>
          <a:p>
            <a:pPr>
              <a:defRPr/>
            </a:pPr>
            <a:fld id="{114813B1-857E-4D46-BE5D-9A28513CA6BB}" type="slidenum">
              <a:rPr lang="en-US"/>
              <a:pPr>
                <a:defRPr/>
              </a:pPr>
              <a:t>‹#›</a:t>
            </a:fld>
            <a:endParaRPr lang="en-US"/>
          </a:p>
        </p:txBody>
      </p:sp>
    </p:spTree>
    <p:extLst>
      <p:ext uri="{BB962C8B-B14F-4D97-AF65-F5344CB8AC3E}">
        <p14:creationId xmlns:p14="http://schemas.microsoft.com/office/powerpoint/2010/main" val="4007768678"/>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1219200" y="3352800"/>
            <a:ext cx="6858000" cy="1524000"/>
          </a:xfrm>
          <a:noFill/>
        </p:spPr>
        <p:txBody>
          <a:bodyPr anchor="t" anchorCtr="0">
            <a:normAutofit/>
          </a:bodyPr>
          <a:lstStyle>
            <a:lvl1pPr algn="r">
              <a:defRPr sz="3300">
                <a:solidFill>
                  <a:schemeClr val="tx1"/>
                </a:solidFill>
              </a:defRPr>
            </a:lvl1pPr>
          </a:lstStyle>
          <a:p>
            <a:r>
              <a:rPr kumimoji="0" lang="en-US" dirty="0"/>
              <a:t>Click to edit Master title style</a:t>
            </a:r>
          </a:p>
        </p:txBody>
      </p:sp>
      <p:sp>
        <p:nvSpPr>
          <p:cNvPr id="9" name="Subtitle 8"/>
          <p:cNvSpPr>
            <a:spLocks noGrp="1"/>
          </p:cNvSpPr>
          <p:nvPr>
            <p:ph type="subTitle" idx="1"/>
          </p:nvPr>
        </p:nvSpPr>
        <p:spPr>
          <a:xfrm>
            <a:off x="1219200" y="5124450"/>
            <a:ext cx="6858000" cy="533400"/>
          </a:xfrm>
        </p:spPr>
        <p:txBody>
          <a:bodyPr>
            <a:noAutofit/>
          </a:bodyPr>
          <a:lstStyle>
            <a:lvl1pPr marL="0" indent="0" algn="r">
              <a:buNone/>
              <a:defRPr sz="2400">
                <a:solidFill>
                  <a:schemeClr val="tx1"/>
                </a:solidFill>
                <a:latin typeface="Calibri" panose="020F0502020204030204" pitchFamily="34" charset="0"/>
                <a:ea typeface="+mj-ea"/>
                <a:cs typeface="+mj-cs"/>
              </a:defRPr>
            </a:lvl1pPr>
            <a:lvl2pPr marL="342892" indent="0" algn="ctr">
              <a:buNone/>
            </a:lvl2pPr>
            <a:lvl3pPr marL="685783" indent="0" algn="ctr">
              <a:buNone/>
            </a:lvl3pPr>
            <a:lvl4pPr marL="1028675" indent="0" algn="ctr">
              <a:buNone/>
            </a:lvl4pPr>
            <a:lvl5pPr marL="1371566" indent="0" algn="ctr">
              <a:buNone/>
            </a:lvl5pPr>
            <a:lvl6pPr marL="1714457" indent="0" algn="ctr">
              <a:buNone/>
            </a:lvl6pPr>
            <a:lvl7pPr marL="2057348" indent="0" algn="ctr">
              <a:buNone/>
            </a:lvl7pPr>
            <a:lvl8pPr marL="2400240" indent="0" algn="ctr">
              <a:buNone/>
            </a:lvl8pPr>
            <a:lvl9pPr marL="2743132" indent="0" algn="ctr">
              <a:buNone/>
            </a:lvl9pPr>
          </a:lstStyle>
          <a:p>
            <a:r>
              <a:rPr kumimoji="0" lang="en-US" dirty="0"/>
              <a:t>Click to edit Master subtitle style</a:t>
            </a:r>
          </a:p>
        </p:txBody>
      </p:sp>
      <p:sp>
        <p:nvSpPr>
          <p:cNvPr id="21" name="Rectangle 20"/>
          <p:cNvSpPr/>
          <p:nvPr/>
        </p:nvSpPr>
        <p:spPr>
          <a:xfrm>
            <a:off x="904875" y="3276606"/>
            <a:ext cx="7315200" cy="1651635"/>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350"/>
          </a:p>
        </p:txBody>
      </p:sp>
      <p:sp>
        <p:nvSpPr>
          <p:cNvPr id="22" name="Rectangle 21"/>
          <p:cNvSpPr/>
          <p:nvPr/>
        </p:nvSpPr>
        <p:spPr>
          <a:xfrm>
            <a:off x="904875" y="3276606"/>
            <a:ext cx="228600" cy="1651635"/>
          </a:xfrm>
          <a:prstGeom prst="rect">
            <a:avLst/>
          </a:prstGeom>
          <a:solidFill>
            <a:srgbClr val="5E3886"/>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350"/>
          </a:p>
        </p:txBody>
      </p:sp>
      <p:sp>
        <p:nvSpPr>
          <p:cNvPr id="32" name="Rectangle 31"/>
          <p:cNvSpPr/>
          <p:nvPr/>
        </p:nvSpPr>
        <p:spPr>
          <a:xfrm>
            <a:off x="914400" y="5048250"/>
            <a:ext cx="228600" cy="685800"/>
          </a:xfrm>
          <a:prstGeom prst="rect">
            <a:avLst/>
          </a:prstGeom>
          <a:solidFill>
            <a:srgbClr val="B1D45A"/>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350"/>
          </a:p>
        </p:txBody>
      </p:sp>
    </p:spTree>
    <p:extLst>
      <p:ext uri="{BB962C8B-B14F-4D97-AF65-F5344CB8AC3E}">
        <p14:creationId xmlns:p14="http://schemas.microsoft.com/office/powerpoint/2010/main" val="28989546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4800"/>
            </a:lvl1pPr>
          </a:lstStyle>
          <a:p>
            <a:r>
              <a:rPr kumimoji="0" lang="en-US" dirty="0"/>
              <a:t>Click to edit Master title style</a:t>
            </a:r>
          </a:p>
        </p:txBody>
      </p:sp>
      <p:sp>
        <p:nvSpPr>
          <p:cNvPr id="8" name="Content Placeholder 7"/>
          <p:cNvSpPr>
            <a:spLocks noGrp="1"/>
          </p:cNvSpPr>
          <p:nvPr>
            <p:ph sz="quarter" idx="1"/>
          </p:nvPr>
        </p:nvSpPr>
        <p:spPr>
          <a:xfrm>
            <a:off x="457200" y="1219200"/>
            <a:ext cx="8229600" cy="4937760"/>
          </a:xfrm>
        </p:spPr>
        <p:txBody>
          <a:bodyPr>
            <a:normAutofit/>
          </a:bodyPr>
          <a:lstStyle>
            <a:lvl1pPr>
              <a:defRPr sz="4000"/>
            </a:lvl1pPr>
            <a:lvl2pPr>
              <a:defRPr sz="3200"/>
            </a:lvl2pPr>
            <a:lvl3pPr>
              <a:defRPr sz="2800"/>
            </a:lvl3pPr>
            <a:lvl4pPr>
              <a:defRPr sz="2000"/>
            </a:lvl4pPr>
            <a:lvl5pPr>
              <a:defRPr sz="2000"/>
            </a:lvl5p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Tree>
    <p:extLst>
      <p:ext uri="{BB962C8B-B14F-4D97-AF65-F5344CB8AC3E}">
        <p14:creationId xmlns:p14="http://schemas.microsoft.com/office/powerpoint/2010/main" val="9703713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2.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219200" y="2971800"/>
            <a:ext cx="6858000" cy="1066800"/>
          </a:xfrm>
        </p:spPr>
        <p:txBody>
          <a:bodyPr anchor="t" anchorCtr="0">
            <a:normAutofit/>
          </a:bodyPr>
          <a:lstStyle>
            <a:lvl1pPr algn="r">
              <a:buNone/>
              <a:defRPr sz="3300" b="0" cap="none" baseline="0">
                <a:solidFill>
                  <a:schemeClr val="tx1"/>
                </a:solidFill>
              </a:defRPr>
            </a:lvl1pPr>
          </a:lstStyle>
          <a:p>
            <a:r>
              <a:rPr kumimoji="0" lang="en-US" dirty="0"/>
              <a:t>Click to edit Master title style</a:t>
            </a:r>
          </a:p>
        </p:txBody>
      </p:sp>
      <p:sp>
        <p:nvSpPr>
          <p:cNvPr id="3" name="Text Placeholder 2"/>
          <p:cNvSpPr>
            <a:spLocks noGrp="1"/>
          </p:cNvSpPr>
          <p:nvPr>
            <p:ph type="body" idx="1"/>
          </p:nvPr>
        </p:nvSpPr>
        <p:spPr>
          <a:xfrm>
            <a:off x="1295400" y="4267200"/>
            <a:ext cx="6781800" cy="1143000"/>
          </a:xfrm>
        </p:spPr>
        <p:txBody>
          <a:bodyPr anchor="t" anchorCtr="0">
            <a:normAutofit/>
          </a:bodyPr>
          <a:lstStyle>
            <a:lvl1pPr marL="0" indent="0" algn="r">
              <a:buNone/>
              <a:defRPr sz="2400">
                <a:solidFill>
                  <a:schemeClr val="bg1"/>
                </a:solidFill>
              </a:defRPr>
            </a:lvl1pPr>
            <a:lvl2pPr>
              <a:buNone/>
              <a:defRPr sz="1350">
                <a:solidFill>
                  <a:schemeClr val="tx1">
                    <a:tint val="75000"/>
                  </a:schemeClr>
                </a:solidFill>
              </a:defRPr>
            </a:lvl2pPr>
            <a:lvl3pPr>
              <a:buNone/>
              <a:defRPr sz="1200">
                <a:solidFill>
                  <a:schemeClr val="tx1">
                    <a:tint val="75000"/>
                  </a:schemeClr>
                </a:solidFill>
              </a:defRPr>
            </a:lvl3pPr>
            <a:lvl4pPr>
              <a:buNone/>
              <a:defRPr sz="1050">
                <a:solidFill>
                  <a:schemeClr val="tx1">
                    <a:tint val="75000"/>
                  </a:schemeClr>
                </a:solidFill>
              </a:defRPr>
            </a:lvl4pPr>
            <a:lvl5pPr>
              <a:buNone/>
              <a:defRPr sz="1050">
                <a:solidFill>
                  <a:schemeClr val="tx1">
                    <a:tint val="75000"/>
                  </a:schemeClr>
                </a:solidFill>
              </a:defRPr>
            </a:lvl5pPr>
          </a:lstStyle>
          <a:p>
            <a:pPr lvl="0" eaLnBrk="1" latinLnBrk="0" hangingPunct="1"/>
            <a:r>
              <a:rPr kumimoji="0" lang="en-US" dirty="0"/>
              <a:t>Click to edit Master text styles</a:t>
            </a:r>
          </a:p>
        </p:txBody>
      </p:sp>
      <p:sp>
        <p:nvSpPr>
          <p:cNvPr id="7" name="Rectangle 6"/>
          <p:cNvSpPr/>
          <p:nvPr/>
        </p:nvSpPr>
        <p:spPr>
          <a:xfrm>
            <a:off x="914400" y="2819400"/>
            <a:ext cx="7315200" cy="1280160"/>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350"/>
          </a:p>
        </p:txBody>
      </p:sp>
      <p:sp>
        <p:nvSpPr>
          <p:cNvPr id="8" name="Rectangle 7"/>
          <p:cNvSpPr/>
          <p:nvPr/>
        </p:nvSpPr>
        <p:spPr>
          <a:xfrm>
            <a:off x="914400" y="2819400"/>
            <a:ext cx="228600" cy="1280160"/>
          </a:xfrm>
          <a:prstGeom prst="rect">
            <a:avLst/>
          </a:prstGeom>
          <a:solidFill>
            <a:srgbClr val="B1D45A"/>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350"/>
          </a:p>
        </p:txBody>
      </p:sp>
      <p:pic>
        <p:nvPicPr>
          <p:cNvPr id="14"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03492" y="6291778"/>
            <a:ext cx="8205387"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9538439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lstStyle/>
          <a:p>
            <a:r>
              <a:rPr kumimoji="0" lang="en-US"/>
              <a:t>Click to edit Master title style</a:t>
            </a:r>
          </a:p>
        </p:txBody>
      </p:sp>
      <p:sp>
        <p:nvSpPr>
          <p:cNvPr id="9" name="Content Placeholder 8"/>
          <p:cNvSpPr>
            <a:spLocks noGrp="1"/>
          </p:cNvSpPr>
          <p:nvPr>
            <p:ph sz="quarter" idx="1"/>
          </p:nvPr>
        </p:nvSpPr>
        <p:spPr>
          <a:xfrm>
            <a:off x="457200" y="1219200"/>
            <a:ext cx="4041648" cy="493776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1" name="Content Placeholder 10"/>
          <p:cNvSpPr>
            <a:spLocks noGrp="1"/>
          </p:cNvSpPr>
          <p:nvPr>
            <p:ph sz="quarter" idx="2"/>
          </p:nvPr>
        </p:nvSpPr>
        <p:spPr>
          <a:xfrm>
            <a:off x="4632198" y="1216152"/>
            <a:ext cx="4041648" cy="493776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33033965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nchor="ctr"/>
          <a:lstStyle>
            <a:lvl1pPr>
              <a:defRPr/>
            </a:lvl1pPr>
          </a:lstStyle>
          <a:p>
            <a:r>
              <a:rPr kumimoji="0" lang="en-US" dirty="0"/>
              <a:t>Click to edit Master title style</a:t>
            </a:r>
          </a:p>
        </p:txBody>
      </p:sp>
      <p:sp>
        <p:nvSpPr>
          <p:cNvPr id="3" name="Text Placeholder 2"/>
          <p:cNvSpPr>
            <a:spLocks noGrp="1"/>
          </p:cNvSpPr>
          <p:nvPr>
            <p:ph type="body" idx="1"/>
          </p:nvPr>
        </p:nvSpPr>
        <p:spPr>
          <a:xfrm>
            <a:off x="457200" y="1285875"/>
            <a:ext cx="4040188" cy="685800"/>
          </a:xfrm>
          <a:noFill/>
          <a:ln>
            <a:noFill/>
          </a:ln>
        </p:spPr>
        <p:txBody>
          <a:bodyPr lIns="91440" anchor="b" anchorCtr="0">
            <a:noAutofit/>
          </a:bodyPr>
          <a:lstStyle>
            <a:lvl1pPr marL="0" indent="0">
              <a:buNone/>
              <a:defRPr sz="2400" b="1">
                <a:solidFill>
                  <a:schemeClr val="tx1"/>
                </a:solidFill>
              </a:defRPr>
            </a:lvl1pPr>
            <a:lvl2pPr>
              <a:buNone/>
              <a:defRPr sz="1500" b="1"/>
            </a:lvl2pPr>
            <a:lvl3pPr>
              <a:buNone/>
              <a:defRPr sz="1350" b="1"/>
            </a:lvl3pPr>
            <a:lvl4pPr>
              <a:buNone/>
              <a:defRPr sz="1200" b="1"/>
            </a:lvl4pPr>
            <a:lvl5pPr>
              <a:buNone/>
              <a:defRPr sz="1200" b="1"/>
            </a:lvl5pPr>
          </a:lstStyle>
          <a:p>
            <a:pPr lvl="0" eaLnBrk="1" latinLnBrk="0" hangingPunct="1"/>
            <a:r>
              <a:rPr kumimoji="0" lang="en-US" dirty="0"/>
              <a:t>Click to edit</a:t>
            </a:r>
          </a:p>
        </p:txBody>
      </p:sp>
      <p:sp>
        <p:nvSpPr>
          <p:cNvPr id="4" name="Text Placeholder 3"/>
          <p:cNvSpPr>
            <a:spLocks noGrp="1"/>
          </p:cNvSpPr>
          <p:nvPr>
            <p:ph type="body" sz="half" idx="3"/>
          </p:nvPr>
        </p:nvSpPr>
        <p:spPr>
          <a:xfrm>
            <a:off x="4648203" y="1295400"/>
            <a:ext cx="4041775" cy="685800"/>
          </a:xfrm>
          <a:noFill/>
          <a:ln>
            <a:noFill/>
          </a:ln>
        </p:spPr>
        <p:txBody>
          <a:bodyPr lIns="91440" anchor="b" anchorCtr="0">
            <a:noAutofit/>
          </a:bodyPr>
          <a:lstStyle>
            <a:lvl1pPr marL="0" indent="0">
              <a:buNone/>
              <a:defRPr sz="2400" b="1">
                <a:solidFill>
                  <a:schemeClr val="tx1"/>
                </a:solidFill>
              </a:defRPr>
            </a:lvl1pPr>
            <a:lvl2pPr>
              <a:buNone/>
              <a:defRPr sz="1500" b="1"/>
            </a:lvl2pPr>
            <a:lvl3pPr>
              <a:buNone/>
              <a:defRPr sz="1350" b="1"/>
            </a:lvl3pPr>
            <a:lvl4pPr>
              <a:buNone/>
              <a:defRPr sz="1200" b="1"/>
            </a:lvl4pPr>
            <a:lvl5pPr>
              <a:buNone/>
              <a:defRPr sz="1200" b="1"/>
            </a:lvl5pPr>
          </a:lstStyle>
          <a:p>
            <a:pPr lvl="0" eaLnBrk="1" latinLnBrk="0" hangingPunct="1"/>
            <a:r>
              <a:rPr kumimoji="0" lang="en-US" dirty="0"/>
              <a:t>Click to edit</a:t>
            </a:r>
          </a:p>
        </p:txBody>
      </p:sp>
      <p:sp>
        <p:nvSpPr>
          <p:cNvPr id="11" name="Content Placeholder 10"/>
          <p:cNvSpPr>
            <a:spLocks noGrp="1"/>
          </p:cNvSpPr>
          <p:nvPr>
            <p:ph sz="quarter" idx="2"/>
          </p:nvPr>
        </p:nvSpPr>
        <p:spPr>
          <a:xfrm>
            <a:off x="457200" y="2133600"/>
            <a:ext cx="4038600" cy="4038600"/>
          </a:xfrm>
        </p:spPr>
        <p:txBody>
          <a:body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
        <p:nvSpPr>
          <p:cNvPr id="13" name="Content Placeholder 12"/>
          <p:cNvSpPr>
            <a:spLocks noGrp="1"/>
          </p:cNvSpPr>
          <p:nvPr>
            <p:ph sz="quarter" idx="4"/>
          </p:nvPr>
        </p:nvSpPr>
        <p:spPr>
          <a:xfrm>
            <a:off x="4648200" y="2133600"/>
            <a:ext cx="4038600" cy="40386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5340149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lstStyle/>
          <a:p>
            <a:r>
              <a:rPr kumimoji="0" lang="en-US"/>
              <a:t>Click to edit Master title style</a:t>
            </a:r>
          </a:p>
        </p:txBody>
      </p:sp>
    </p:spTree>
    <p:extLst>
      <p:ext uri="{BB962C8B-B14F-4D97-AF65-F5344CB8AC3E}">
        <p14:creationId xmlns:p14="http://schemas.microsoft.com/office/powerpoint/2010/main" val="40686735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6.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1486323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7.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24600" y="304800"/>
            <a:ext cx="2514600" cy="838200"/>
          </a:xfrm>
        </p:spPr>
        <p:txBody>
          <a:bodyPr anchor="b" anchorCtr="0">
            <a:noAutofit/>
          </a:bodyPr>
          <a:lstStyle>
            <a:lvl1pPr algn="l">
              <a:buNone/>
              <a:defRPr sz="1500" b="1">
                <a:solidFill>
                  <a:schemeClr val="bg1"/>
                </a:solidFill>
                <a:latin typeface="Calibri" panose="020F0502020204030204" pitchFamily="34" charset="0"/>
                <a:ea typeface="+mn-ea"/>
                <a:cs typeface="+mn-cs"/>
              </a:defRPr>
            </a:lvl1pPr>
          </a:lstStyle>
          <a:p>
            <a:r>
              <a:rPr kumimoji="0" lang="en-US" dirty="0"/>
              <a:t>Click to edit Master title style</a:t>
            </a:r>
          </a:p>
        </p:txBody>
      </p:sp>
      <p:sp>
        <p:nvSpPr>
          <p:cNvPr id="3" name="Text Placeholder 2"/>
          <p:cNvSpPr>
            <a:spLocks noGrp="1"/>
          </p:cNvSpPr>
          <p:nvPr>
            <p:ph type="body" idx="2"/>
          </p:nvPr>
        </p:nvSpPr>
        <p:spPr>
          <a:xfrm>
            <a:off x="6324600" y="1219203"/>
            <a:ext cx="2514600" cy="4843463"/>
          </a:xfrm>
        </p:spPr>
        <p:txBody>
          <a:bodyPr/>
          <a:lstStyle>
            <a:lvl1pPr marL="0" indent="0">
              <a:lnSpc>
                <a:spcPts val="1650"/>
              </a:lnSpc>
              <a:spcAft>
                <a:spcPts val="750"/>
              </a:spcAft>
              <a:buNone/>
              <a:defRPr sz="1200">
                <a:solidFill>
                  <a:schemeClr val="tx1"/>
                </a:solidFill>
              </a:defRPr>
            </a:lvl1pPr>
            <a:lvl2pPr>
              <a:buNone/>
              <a:defRPr sz="900"/>
            </a:lvl2pPr>
            <a:lvl3pPr>
              <a:buNone/>
              <a:defRPr sz="750"/>
            </a:lvl3pPr>
            <a:lvl4pPr>
              <a:buNone/>
              <a:defRPr sz="675"/>
            </a:lvl4pPr>
            <a:lvl5pPr>
              <a:buNone/>
              <a:defRPr sz="675"/>
            </a:lvl5pPr>
          </a:lstStyle>
          <a:p>
            <a:pPr lvl="0" eaLnBrk="1" latinLnBrk="0" hangingPunct="1"/>
            <a:r>
              <a:rPr kumimoji="0" lang="en-US" dirty="0"/>
              <a:t>Click to edit Master text styles</a:t>
            </a:r>
          </a:p>
        </p:txBody>
      </p:sp>
      <p:sp>
        <p:nvSpPr>
          <p:cNvPr id="10" name="Straight Connector 9"/>
          <p:cNvSpPr>
            <a:spLocks noChangeShapeType="1"/>
          </p:cNvSpPr>
          <p:nvPr/>
        </p:nvSpPr>
        <p:spPr bwMode="auto">
          <a:xfrm rot="5400000">
            <a:off x="3160645" y="3324225"/>
            <a:ext cx="603504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68580" tIns="34290" rIns="68580" bIns="34290" anchor="t" compatLnSpc="1"/>
          <a:lstStyle/>
          <a:p>
            <a:endParaRPr kumimoji="0" lang="en-US" sz="1350" dirty="0"/>
          </a:p>
        </p:txBody>
      </p:sp>
      <p:sp>
        <p:nvSpPr>
          <p:cNvPr id="12" name="Content Placeholder 11"/>
          <p:cNvSpPr>
            <a:spLocks noGrp="1"/>
          </p:cNvSpPr>
          <p:nvPr>
            <p:ph sz="quarter" idx="1"/>
          </p:nvPr>
        </p:nvSpPr>
        <p:spPr>
          <a:xfrm>
            <a:off x="304800" y="304800"/>
            <a:ext cx="5715000" cy="5715000"/>
          </a:xfrm>
        </p:spPr>
        <p:txBody>
          <a:body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Tree>
    <p:extLst>
      <p:ext uri="{BB962C8B-B14F-4D97-AF65-F5344CB8AC3E}">
        <p14:creationId xmlns:p14="http://schemas.microsoft.com/office/powerpoint/2010/main" val="31909146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8.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500856"/>
            <a:ext cx="8229600" cy="674688"/>
          </a:xfrm>
          <a:ln>
            <a:solidFill>
              <a:schemeClr val="accent1"/>
            </a:solidFill>
          </a:ln>
        </p:spPr>
        <p:txBody>
          <a:bodyPr lIns="274320" anchor="ctr">
            <a:noAutofit/>
          </a:bodyPr>
          <a:lstStyle>
            <a:lvl1pPr algn="r">
              <a:buNone/>
              <a:defRPr sz="3300" b="0">
                <a:solidFill>
                  <a:schemeClr val="tx1"/>
                </a:solidFill>
              </a:defRPr>
            </a:lvl1pPr>
          </a:lstStyle>
          <a:p>
            <a:r>
              <a:rPr kumimoji="0" lang="en-US" dirty="0"/>
              <a:t>Click to edit Master title style</a:t>
            </a:r>
          </a:p>
        </p:txBody>
      </p:sp>
      <p:sp>
        <p:nvSpPr>
          <p:cNvPr id="3" name="Picture Placeholder 2"/>
          <p:cNvSpPr>
            <a:spLocks noGrp="1"/>
          </p:cNvSpPr>
          <p:nvPr>
            <p:ph type="pic" idx="1"/>
          </p:nvPr>
        </p:nvSpPr>
        <p:spPr>
          <a:xfrm>
            <a:off x="457200" y="1905000"/>
            <a:ext cx="8229600" cy="4270248"/>
          </a:xfrm>
          <a:solidFill>
            <a:schemeClr val="tx1">
              <a:shade val="50000"/>
            </a:schemeClr>
          </a:solidFill>
          <a:ln>
            <a:noFill/>
          </a:ln>
          <a:effectLst/>
        </p:spPr>
        <p:txBody>
          <a:bodyPr/>
          <a:lstStyle>
            <a:lvl1pPr marL="0" indent="0">
              <a:spcBef>
                <a:spcPts val="450"/>
              </a:spcBef>
              <a:buNone/>
              <a:defRPr sz="2400"/>
            </a:lvl1pPr>
          </a:lstStyle>
          <a:p>
            <a:r>
              <a:rPr kumimoji="0" lang="en-US"/>
              <a:t>Click icon to add picture</a:t>
            </a:r>
            <a:endParaRPr kumimoji="0" lang="en-US" dirty="0"/>
          </a:p>
        </p:txBody>
      </p:sp>
      <p:sp>
        <p:nvSpPr>
          <p:cNvPr id="4" name="Text Placeholder 3"/>
          <p:cNvSpPr>
            <a:spLocks noGrp="1"/>
          </p:cNvSpPr>
          <p:nvPr>
            <p:ph type="body" sz="half" idx="2"/>
          </p:nvPr>
        </p:nvSpPr>
        <p:spPr>
          <a:xfrm>
            <a:off x="457200" y="1219200"/>
            <a:ext cx="8229600" cy="533400"/>
          </a:xfrm>
        </p:spPr>
        <p:txBody>
          <a:bodyPr anchor="ctr" anchorCtr="0">
            <a:noAutofit/>
          </a:bodyPr>
          <a:lstStyle>
            <a:lvl1pPr marL="0" indent="0" algn="l">
              <a:buFontTx/>
              <a:buNone/>
              <a:defRPr sz="2400">
                <a:solidFill>
                  <a:schemeClr val="bg1"/>
                </a:solidFill>
              </a:defRPr>
            </a:lvl1pPr>
            <a:lvl2pPr>
              <a:defRPr sz="900"/>
            </a:lvl2pPr>
            <a:lvl3pPr>
              <a:defRPr sz="750"/>
            </a:lvl3pPr>
            <a:lvl4pPr>
              <a:defRPr sz="675"/>
            </a:lvl4pPr>
            <a:lvl5pPr>
              <a:defRPr sz="675"/>
            </a:lvl5pPr>
          </a:lstStyle>
          <a:p>
            <a:pPr lvl="0" eaLnBrk="1" latinLnBrk="0" hangingPunct="1"/>
            <a:r>
              <a:rPr kumimoji="0" lang="en-US" dirty="0"/>
              <a:t>Click to edit Master text styles</a:t>
            </a:r>
          </a:p>
        </p:txBody>
      </p:sp>
      <p:sp>
        <p:nvSpPr>
          <p:cNvPr id="10" name="Rectangle 9"/>
          <p:cNvSpPr/>
          <p:nvPr/>
        </p:nvSpPr>
        <p:spPr>
          <a:xfrm>
            <a:off x="457200" y="500856"/>
            <a:ext cx="182880" cy="685800"/>
          </a:xfrm>
          <a:prstGeom prst="rect">
            <a:avLst/>
          </a:prstGeom>
          <a:solidFill>
            <a:srgbClr val="B1D45A"/>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350"/>
          </a:p>
        </p:txBody>
      </p:sp>
      <p:pic>
        <p:nvPicPr>
          <p:cNvPr id="16"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03492" y="6291778"/>
            <a:ext cx="8205387"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4129727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22623574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5616" y="273050"/>
            <a:ext cx="8226425" cy="1143000"/>
          </a:xfrm>
        </p:spPr>
        <p:txBody>
          <a:bodyPr/>
          <a:lstStyle/>
          <a:p>
            <a:r>
              <a:rPr lang="en-US"/>
              <a:t>Click to edit Master title style</a:t>
            </a:r>
          </a:p>
        </p:txBody>
      </p:sp>
      <p:sp>
        <p:nvSpPr>
          <p:cNvPr id="3" name="Content Placeholder 2"/>
          <p:cNvSpPr>
            <a:spLocks noGrp="1"/>
          </p:cNvSpPr>
          <p:nvPr>
            <p:ph sz="half" idx="1"/>
          </p:nvPr>
        </p:nvSpPr>
        <p:spPr>
          <a:xfrm>
            <a:off x="455614" y="1598613"/>
            <a:ext cx="4037012" cy="44973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5025" y="1598613"/>
            <a:ext cx="4037013" cy="217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5025" y="3922719"/>
            <a:ext cx="4037013" cy="21732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70"/>
          <p:cNvSpPr>
            <a:spLocks noGrp="1" noChangeArrowheads="1"/>
          </p:cNvSpPr>
          <p:nvPr>
            <p:ph type="sldNum" sz="quarter" idx="10"/>
          </p:nvPr>
        </p:nvSpPr>
        <p:spPr>
          <a:xfrm>
            <a:off x="6251448" y="6556248"/>
            <a:ext cx="588336" cy="228600"/>
          </a:xfrm>
          <a:prstGeom prst="rect">
            <a:avLst/>
          </a:prstGeom>
          <a:ln/>
        </p:spPr>
        <p:txBody>
          <a:bodyPr/>
          <a:lstStyle>
            <a:lvl1pPr>
              <a:defRPr/>
            </a:lvl1pPr>
          </a:lstStyle>
          <a:p>
            <a:pPr>
              <a:defRPr/>
            </a:pPr>
            <a:fld id="{CBE6F69D-EC7C-4158-B48B-7F1BD0375DFA}" type="slidenum">
              <a:rPr lang="en-US"/>
              <a:pPr>
                <a:defRPr/>
              </a:pPr>
              <a:t>‹#›</a:t>
            </a:fld>
            <a:endParaRPr lang="en-US"/>
          </a:p>
        </p:txBody>
      </p:sp>
    </p:spTree>
    <p:extLst>
      <p:ext uri="{BB962C8B-B14F-4D97-AF65-F5344CB8AC3E}">
        <p14:creationId xmlns:p14="http://schemas.microsoft.com/office/powerpoint/2010/main" val="274822483"/>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4"/>
            <a:ext cx="2057400" cy="5851525"/>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914400" y="274644"/>
            <a:ext cx="5562600" cy="5851525"/>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9" name="Straight Connector 8"/>
          <p:cNvSpPr>
            <a:spLocks noChangeShapeType="1"/>
          </p:cNvSpPr>
          <p:nvPr/>
        </p:nvSpPr>
        <p:spPr bwMode="auto">
          <a:xfrm rot="5400000">
            <a:off x="3629607" y="3201952"/>
            <a:ext cx="585216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68580" tIns="34290" rIns="68580" bIns="34290" anchor="t" compatLnSpc="1"/>
          <a:lstStyle/>
          <a:p>
            <a:endParaRPr kumimoji="0" lang="en-US" sz="1350"/>
          </a:p>
        </p:txBody>
      </p:sp>
      <p:pic>
        <p:nvPicPr>
          <p:cNvPr id="16"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rot="5400000">
            <a:off x="-2417348" y="2963339"/>
            <a:ext cx="5853141"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522844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1.xml><?xml version="1.0" encoding="utf-8"?>
<p:sldLayout xmlns:a="http://schemas.openxmlformats.org/drawingml/2006/main" xmlns:r="http://schemas.openxmlformats.org/officeDocument/2006/relationships" xmlns:p="http://schemas.openxmlformats.org/presentationml/2006/main" showMasterSp="0"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5616" y="273050"/>
            <a:ext cx="8226425" cy="1143000"/>
          </a:xfrm>
        </p:spPr>
        <p:txBody>
          <a:bodyPr/>
          <a:lstStyle/>
          <a:p>
            <a:r>
              <a:rPr lang="en-US"/>
              <a:t>Click to edit Master title style</a:t>
            </a:r>
          </a:p>
        </p:txBody>
      </p:sp>
      <p:sp>
        <p:nvSpPr>
          <p:cNvPr id="3" name="Text Placeholder 2"/>
          <p:cNvSpPr>
            <a:spLocks noGrp="1"/>
          </p:cNvSpPr>
          <p:nvPr>
            <p:ph type="body" sz="half" idx="1"/>
          </p:nvPr>
        </p:nvSpPr>
        <p:spPr>
          <a:xfrm>
            <a:off x="455614" y="1598613"/>
            <a:ext cx="4037012" cy="44973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5025" y="1598613"/>
            <a:ext cx="4037013" cy="44973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0"/>
          <p:cNvSpPr>
            <a:spLocks noGrp="1" noChangeArrowheads="1"/>
          </p:cNvSpPr>
          <p:nvPr>
            <p:ph type="sldNum" sz="quarter" idx="10"/>
          </p:nvPr>
        </p:nvSpPr>
        <p:spPr>
          <a:xfrm>
            <a:off x="6251448" y="6556248"/>
            <a:ext cx="588336" cy="228600"/>
          </a:xfrm>
          <a:prstGeom prst="rect">
            <a:avLst/>
          </a:prstGeom>
          <a:ln/>
        </p:spPr>
        <p:txBody>
          <a:bodyPr/>
          <a:lstStyle>
            <a:lvl1pPr>
              <a:defRPr/>
            </a:lvl1pPr>
          </a:lstStyle>
          <a:p>
            <a:pPr>
              <a:defRPr/>
            </a:pPr>
            <a:fld id="{114813B1-857E-4D46-BE5D-9A28513CA6BB}" type="slidenum">
              <a:rPr lang="en-US"/>
              <a:pPr>
                <a:defRPr/>
              </a:pPr>
              <a:t>‹#›</a:t>
            </a:fld>
            <a:endParaRPr lang="en-US"/>
          </a:p>
        </p:txBody>
      </p:sp>
    </p:spTree>
    <p:extLst>
      <p:ext uri="{BB962C8B-B14F-4D97-AF65-F5344CB8AC3E}">
        <p14:creationId xmlns:p14="http://schemas.microsoft.com/office/powerpoint/2010/main" val="3035348882"/>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showMasterSp="0"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5616" y="273050"/>
            <a:ext cx="8226425" cy="1143000"/>
          </a:xfrm>
        </p:spPr>
        <p:txBody>
          <a:bodyPr/>
          <a:lstStyle/>
          <a:p>
            <a:r>
              <a:rPr lang="en-US"/>
              <a:t>Click to edit Master title style</a:t>
            </a:r>
          </a:p>
        </p:txBody>
      </p:sp>
      <p:sp>
        <p:nvSpPr>
          <p:cNvPr id="3" name="Content Placeholder 2"/>
          <p:cNvSpPr>
            <a:spLocks noGrp="1"/>
          </p:cNvSpPr>
          <p:nvPr>
            <p:ph sz="half" idx="1"/>
          </p:nvPr>
        </p:nvSpPr>
        <p:spPr>
          <a:xfrm>
            <a:off x="455614" y="1598613"/>
            <a:ext cx="4037012" cy="44973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5025" y="1598613"/>
            <a:ext cx="4037013" cy="217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5025" y="3922719"/>
            <a:ext cx="4037013" cy="21732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70"/>
          <p:cNvSpPr>
            <a:spLocks noGrp="1" noChangeArrowheads="1"/>
          </p:cNvSpPr>
          <p:nvPr>
            <p:ph type="sldNum" sz="quarter" idx="10"/>
          </p:nvPr>
        </p:nvSpPr>
        <p:spPr>
          <a:xfrm>
            <a:off x="6251448" y="6556248"/>
            <a:ext cx="588336" cy="228600"/>
          </a:xfrm>
          <a:prstGeom prst="rect">
            <a:avLst/>
          </a:prstGeom>
          <a:ln/>
        </p:spPr>
        <p:txBody>
          <a:bodyPr/>
          <a:lstStyle>
            <a:lvl1pPr>
              <a:defRPr/>
            </a:lvl1pPr>
          </a:lstStyle>
          <a:p>
            <a:pPr>
              <a:defRPr/>
            </a:pPr>
            <a:fld id="{CBE6F69D-EC7C-4158-B48B-7F1BD0375DFA}" type="slidenum">
              <a:rPr lang="en-US"/>
              <a:pPr>
                <a:defRPr/>
              </a:pPr>
              <a:t>‹#›</a:t>
            </a:fld>
            <a:endParaRPr lang="en-US"/>
          </a:p>
        </p:txBody>
      </p:sp>
    </p:spTree>
    <p:extLst>
      <p:ext uri="{BB962C8B-B14F-4D97-AF65-F5344CB8AC3E}">
        <p14:creationId xmlns:p14="http://schemas.microsoft.com/office/powerpoint/2010/main" val="1488544154"/>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p:cSld name="Photos or Graphics">
    <p:spTree>
      <p:nvGrpSpPr>
        <p:cNvPr id="1" name=""/>
        <p:cNvGrpSpPr/>
        <p:nvPr/>
      </p:nvGrpSpPr>
      <p:grpSpPr>
        <a:xfrm>
          <a:off x="0" y="0"/>
          <a:ext cx="0" cy="0"/>
          <a:chOff x="0" y="0"/>
          <a:chExt cx="0" cy="0"/>
        </a:xfrm>
      </p:grpSpPr>
      <p:sp>
        <p:nvSpPr>
          <p:cNvPr id="8" name="Title Placeholder 1"/>
          <p:cNvSpPr>
            <a:spLocks noGrp="1"/>
          </p:cNvSpPr>
          <p:nvPr>
            <p:ph type="title"/>
          </p:nvPr>
        </p:nvSpPr>
        <p:spPr>
          <a:xfrm>
            <a:off x="247650" y="274639"/>
            <a:ext cx="8677275" cy="1143000"/>
          </a:xfrm>
          <a:prstGeom prst="rect">
            <a:avLst/>
          </a:prstGeom>
        </p:spPr>
        <p:txBody>
          <a:bodyPr vert="horz" lIns="91440" tIns="45720" rIns="91440" bIns="45720" rtlCol="0" anchor="ctr">
            <a:normAutofit/>
          </a:bodyPr>
          <a:lstStyle>
            <a:lvl1pPr>
              <a:defRPr>
                <a:solidFill>
                  <a:schemeClr val="tx1"/>
                </a:solidFill>
              </a:defRPr>
            </a:lvl1pPr>
          </a:lstStyle>
          <a:p>
            <a:r>
              <a:rPr lang="en-US"/>
              <a:t>Click to edit Master title style</a:t>
            </a:r>
          </a:p>
        </p:txBody>
      </p:sp>
      <p:sp>
        <p:nvSpPr>
          <p:cNvPr id="9" name="Text Placeholder 15"/>
          <p:cNvSpPr>
            <a:spLocks noGrp="1"/>
          </p:cNvSpPr>
          <p:nvPr>
            <p:ph type="body" sz="quarter" idx="11" hasCustomPrompt="1"/>
          </p:nvPr>
        </p:nvSpPr>
        <p:spPr>
          <a:xfrm>
            <a:off x="257176" y="6210301"/>
            <a:ext cx="8677275" cy="647700"/>
          </a:xfrm>
          <a:prstGeom prst="rect">
            <a:avLst/>
          </a:prstGeom>
        </p:spPr>
        <p:txBody>
          <a:bodyPr anchor="b">
            <a:noAutofit/>
          </a:bodyPr>
          <a:lstStyle>
            <a:lvl1pPr marL="0" indent="0" algn="r">
              <a:buNone/>
              <a:defRPr sz="1800" baseline="0"/>
            </a:lvl1pPr>
            <a:lvl2pPr marL="457200" indent="0">
              <a:buNone/>
              <a:defRPr/>
            </a:lvl2pPr>
            <a:lvl3pPr marL="914400" indent="0">
              <a:buNone/>
              <a:defRPr/>
            </a:lvl3pPr>
            <a:lvl4pPr marL="1371600" indent="0">
              <a:buNone/>
              <a:defRPr/>
            </a:lvl4pPr>
            <a:lvl5pPr marL="1828800" indent="0">
              <a:buNone/>
              <a:defRPr/>
            </a:lvl5pPr>
          </a:lstStyle>
          <a:p>
            <a:pPr lvl="0"/>
            <a:r>
              <a:rPr lang="en-US"/>
              <a:t>Click to enter citations and photo credits</a:t>
            </a:r>
          </a:p>
        </p:txBody>
      </p:sp>
    </p:spTree>
    <p:extLst>
      <p:ext uri="{BB962C8B-B14F-4D97-AF65-F5344CB8AC3E}">
        <p14:creationId xmlns:p14="http://schemas.microsoft.com/office/powerpoint/2010/main" val="4114817457"/>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sp>
        <p:nvSpPr>
          <p:cNvPr id="6" name="Title Placeholder 1">
            <a:extLst>
              <a:ext uri="{FF2B5EF4-FFF2-40B4-BE49-F238E27FC236}">
                <a16:creationId xmlns:a16="http://schemas.microsoft.com/office/drawing/2014/main" id="{4D6CE09B-54E3-56A2-75A8-9AFDEA9DA004}"/>
              </a:ext>
            </a:extLst>
          </p:cNvPr>
          <p:cNvSpPr>
            <a:spLocks noGrp="1"/>
          </p:cNvSpPr>
          <p:nvPr>
            <p:ph type="title"/>
          </p:nvPr>
        </p:nvSpPr>
        <p:spPr>
          <a:xfrm>
            <a:off x="342900" y="685801"/>
            <a:ext cx="6029325" cy="228601"/>
          </a:xfrm>
          <a:prstGeom prst="rect">
            <a:avLst/>
          </a:prstGeom>
        </p:spPr>
        <p:txBody>
          <a:bodyPr vert="horz" lIns="0" tIns="0" rIns="0" bIns="0" rtlCol="0" anchor="t" anchorCtr="0">
            <a:noAutofit/>
          </a:bodyPr>
          <a:lstStyle>
            <a:lvl1pPr>
              <a:lnSpc>
                <a:spcPct val="100000"/>
              </a:lnSpc>
              <a:defRPr/>
            </a:lvl1pPr>
          </a:lstStyle>
          <a:p>
            <a:r>
              <a:rPr lang="en-US"/>
              <a:t>CLICK TO EDIT MASTER TITLE STYLE</a:t>
            </a:r>
          </a:p>
        </p:txBody>
      </p:sp>
      <p:sp>
        <p:nvSpPr>
          <p:cNvPr id="8" name="Text Placeholder 2">
            <a:extLst>
              <a:ext uri="{FF2B5EF4-FFF2-40B4-BE49-F238E27FC236}">
                <a16:creationId xmlns:a16="http://schemas.microsoft.com/office/drawing/2014/main" id="{D5BFB5B4-F2E3-D396-3307-48B3D0B8E8D0}"/>
              </a:ext>
            </a:extLst>
          </p:cNvPr>
          <p:cNvSpPr>
            <a:spLocks noGrp="1"/>
          </p:cNvSpPr>
          <p:nvPr>
            <p:ph idx="10" hasCustomPrompt="1"/>
          </p:nvPr>
        </p:nvSpPr>
        <p:spPr>
          <a:xfrm>
            <a:off x="342900" y="914401"/>
            <a:ext cx="6029325" cy="821292"/>
          </a:xfrm>
          <a:prstGeom prst="rect">
            <a:avLst/>
          </a:prstGeom>
        </p:spPr>
        <p:txBody>
          <a:bodyPr vert="horz" lIns="0" tIns="0" rIns="0" bIns="0" rtlCol="0">
            <a:noAutofit/>
          </a:bodyPr>
          <a:lstStyle>
            <a:lvl1pPr>
              <a:defRPr sz="2100" b="1">
                <a:solidFill>
                  <a:srgbClr val="2F3690"/>
                </a:solidFill>
              </a:defRPr>
            </a:lvl1pPr>
            <a:lvl2pPr marL="341710" indent="-333375">
              <a:tabLst/>
              <a:defRPr sz="1650"/>
            </a:lvl2pPr>
            <a:lvl3pPr marL="177404" indent="-84535">
              <a:tabLst/>
              <a:defRPr/>
            </a:lvl3pPr>
            <a:lvl4pPr marL="341710" indent="-164306">
              <a:tabLst/>
              <a:defRPr/>
            </a:lvl4pPr>
            <a:lvl5pPr marL="341710" indent="-78581">
              <a:tabLst/>
              <a:defRPr/>
            </a:lvl5pPr>
          </a:lstStyle>
          <a:p>
            <a:pPr lvl="0"/>
            <a:r>
              <a:rPr lang="en-US"/>
              <a:t>Edit Master text styles</a:t>
            </a:r>
          </a:p>
        </p:txBody>
      </p:sp>
      <p:sp>
        <p:nvSpPr>
          <p:cNvPr id="2" name="Picture Placeholder 8">
            <a:extLst>
              <a:ext uri="{FF2B5EF4-FFF2-40B4-BE49-F238E27FC236}">
                <a16:creationId xmlns:a16="http://schemas.microsoft.com/office/drawing/2014/main" id="{1BE519D2-6B23-9159-4B79-A08DDCFB79A4}"/>
              </a:ext>
            </a:extLst>
          </p:cNvPr>
          <p:cNvSpPr>
            <a:spLocks noGrp="1"/>
          </p:cNvSpPr>
          <p:nvPr>
            <p:ph type="pic" sz="quarter" idx="14"/>
          </p:nvPr>
        </p:nvSpPr>
        <p:spPr>
          <a:xfrm>
            <a:off x="6505575" y="1817649"/>
            <a:ext cx="2742194" cy="4015992"/>
          </a:xfrm>
          <a:prstGeom prst="rect">
            <a:avLst/>
          </a:prstGeom>
          <a:solidFill>
            <a:schemeClr val="bg1">
              <a:lumMod val="95000"/>
            </a:schemeClr>
          </a:solidFill>
        </p:spPr>
        <p:txBody>
          <a:bodyPr>
            <a:normAutofit/>
          </a:bodyPr>
          <a:lstStyle>
            <a:lvl1pPr>
              <a:defRPr sz="788"/>
            </a:lvl1pPr>
          </a:lstStyle>
          <a:p>
            <a:endParaRPr lang="en-US"/>
          </a:p>
        </p:txBody>
      </p:sp>
      <p:sp>
        <p:nvSpPr>
          <p:cNvPr id="5" name="Text Placeholder 2">
            <a:extLst>
              <a:ext uri="{FF2B5EF4-FFF2-40B4-BE49-F238E27FC236}">
                <a16:creationId xmlns:a16="http://schemas.microsoft.com/office/drawing/2014/main" id="{52217F6F-941D-DDCA-B18A-BB19CDAD5685}"/>
              </a:ext>
            </a:extLst>
          </p:cNvPr>
          <p:cNvSpPr>
            <a:spLocks noGrp="1"/>
          </p:cNvSpPr>
          <p:nvPr>
            <p:ph idx="17" hasCustomPrompt="1"/>
          </p:nvPr>
        </p:nvSpPr>
        <p:spPr>
          <a:xfrm>
            <a:off x="342901" y="1735693"/>
            <a:ext cx="6029325" cy="4097948"/>
          </a:xfrm>
          <a:prstGeom prst="rect">
            <a:avLst/>
          </a:prstGeom>
        </p:spPr>
        <p:txBody>
          <a:bodyPr vert="horz" lIns="0" tIns="0" rIns="0" bIns="0" rtlCol="0">
            <a:noAutofit/>
          </a:bodyPr>
          <a:lstStyle>
            <a:lvl1pPr>
              <a:defRPr sz="2100" b="1">
                <a:solidFill>
                  <a:srgbClr val="2F3690"/>
                </a:solidFill>
              </a:defRPr>
            </a:lvl1pPr>
            <a:lvl2pPr marL="341710" indent="-333375">
              <a:tabLst/>
              <a:defRPr sz="1650">
                <a:solidFill>
                  <a:schemeClr val="tx2"/>
                </a:solidFill>
              </a:defRPr>
            </a:lvl2pPr>
            <a:lvl3pPr marL="215504" indent="-122635">
              <a:buClr>
                <a:srgbClr val="F36D21"/>
              </a:buClr>
              <a:buFont typeface="Arial" panose="020B0604020202020204" pitchFamily="34" charset="0"/>
              <a:buChar char="•"/>
              <a:tabLst/>
              <a:defRPr>
                <a:solidFill>
                  <a:schemeClr val="tx1">
                    <a:lumMod val="50000"/>
                  </a:schemeClr>
                </a:solidFill>
              </a:defRPr>
            </a:lvl3pPr>
            <a:lvl4pPr marL="475060" indent="-129779">
              <a:tabLst/>
              <a:defRPr>
                <a:solidFill>
                  <a:schemeClr val="tx1">
                    <a:lumMod val="50000"/>
                  </a:schemeClr>
                </a:solidFill>
              </a:defRPr>
            </a:lvl4pPr>
            <a:lvl5pPr marL="606029" indent="-130969">
              <a:tabLst/>
              <a:defRPr sz="1200">
                <a:solidFill>
                  <a:schemeClr val="tx1">
                    <a:lumMod val="50000"/>
                  </a:schemeClr>
                </a:solidFill>
              </a:defRPr>
            </a:lvl5pPr>
          </a:lstStyle>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43176843"/>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showMasterSp="0"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5613" y="273050"/>
            <a:ext cx="8226425" cy="1143000"/>
          </a:xfrm>
        </p:spPr>
        <p:txBody>
          <a:bodyPr/>
          <a:lstStyle/>
          <a:p>
            <a:r>
              <a:rPr lang="en-US"/>
              <a:t>Click to edit Master title style</a:t>
            </a:r>
          </a:p>
        </p:txBody>
      </p:sp>
      <p:sp>
        <p:nvSpPr>
          <p:cNvPr id="3" name="Text Placeholder 2"/>
          <p:cNvSpPr>
            <a:spLocks noGrp="1"/>
          </p:cNvSpPr>
          <p:nvPr>
            <p:ph type="body" sz="half" idx="1"/>
          </p:nvPr>
        </p:nvSpPr>
        <p:spPr>
          <a:xfrm>
            <a:off x="455613" y="1598613"/>
            <a:ext cx="4037012" cy="44973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5026" y="1598613"/>
            <a:ext cx="4037013" cy="217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5026" y="3922715"/>
            <a:ext cx="4037013" cy="21732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70"/>
          <p:cNvSpPr>
            <a:spLocks noGrp="1" noChangeArrowheads="1"/>
          </p:cNvSpPr>
          <p:nvPr>
            <p:ph type="sldNum" sz="quarter" idx="10"/>
          </p:nvPr>
        </p:nvSpPr>
        <p:spPr>
          <a:xfrm>
            <a:off x="6251448" y="6556248"/>
            <a:ext cx="588336" cy="228600"/>
          </a:xfrm>
          <a:prstGeom prst="rect">
            <a:avLst/>
          </a:prstGeom>
          <a:ln/>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BD444616-E14A-46A0-A6D3-6E66F6B1A6DF}" type="slidenum">
              <a:rPr kumimoji="0" lang="en-US" sz="1800" b="0" i="0" u="none" strike="noStrike" kern="1200" cap="none" spc="0" normalizeH="0" baseline="0" noProof="0">
                <a:ln>
                  <a:noFill/>
                </a:ln>
                <a:solidFill>
                  <a:srgbClr val="B13F9A"/>
                </a:solidFill>
                <a:effectLst/>
                <a:uLnTx/>
                <a:uFillTx/>
                <a:latin typeface="Gill Sans MT"/>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srgbClr val="B13F9A"/>
              </a:solidFill>
              <a:effectLst/>
              <a:uLnTx/>
              <a:uFillTx/>
              <a:latin typeface="Gill Sans MT"/>
              <a:ea typeface="+mn-ea"/>
              <a:cs typeface="+mn-cs"/>
            </a:endParaRPr>
          </a:p>
        </p:txBody>
      </p:sp>
    </p:spTree>
    <p:extLst>
      <p:ext uri="{BB962C8B-B14F-4D97-AF65-F5344CB8AC3E}">
        <p14:creationId xmlns:p14="http://schemas.microsoft.com/office/powerpoint/2010/main" val="233749540"/>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229360"/>
            <a:ext cx="8229600" cy="5019040"/>
          </a:xfrm>
        </p:spPr>
        <p:txBody>
          <a:bodyPr>
            <a:normAutofit/>
          </a:bodyPr>
          <a:lstStyle>
            <a:lvl1pPr marL="304804" indent="-304804">
              <a:spcBef>
                <a:spcPts val="889"/>
              </a:spcBef>
              <a:buClr>
                <a:schemeClr val="bg1">
                  <a:lumMod val="85000"/>
                </a:schemeClr>
              </a:buClr>
              <a:buSzPct val="110000"/>
              <a:buFont typeface="Arial" panose="020B0604020202020204" pitchFamily="34" charset="0"/>
              <a:buChar char="•"/>
              <a:defRPr sz="2133">
                <a:solidFill>
                  <a:srgbClr val="FCFCFC"/>
                </a:solidFill>
              </a:defRPr>
            </a:lvl1pPr>
            <a:lvl2pPr marL="660408" indent="-254003">
              <a:spcBef>
                <a:spcPts val="889"/>
              </a:spcBef>
              <a:buClr>
                <a:schemeClr val="bg1">
                  <a:lumMod val="85000"/>
                </a:schemeClr>
              </a:buClr>
              <a:buFont typeface="Arial" panose="020B0604020202020204" pitchFamily="34" charset="0"/>
              <a:buChar char="•"/>
              <a:defRPr sz="2133">
                <a:solidFill>
                  <a:srgbClr val="FCFCFC"/>
                </a:solidFill>
              </a:defRPr>
            </a:lvl2pPr>
            <a:lvl3pPr marL="1016013" indent="-203203">
              <a:spcBef>
                <a:spcPts val="889"/>
              </a:spcBef>
              <a:buClr>
                <a:schemeClr val="bg1">
                  <a:lumMod val="85000"/>
                </a:schemeClr>
              </a:buClr>
              <a:buFont typeface="Arial" panose="020B0604020202020204" pitchFamily="34" charset="0"/>
              <a:buChar char="•"/>
              <a:defRPr sz="2133">
                <a:solidFill>
                  <a:srgbClr val="FCFCFC"/>
                </a:solidFill>
              </a:defRPr>
            </a:lvl3pPr>
            <a:lvl4pPr marL="1422418" indent="-203203">
              <a:spcBef>
                <a:spcPts val="889"/>
              </a:spcBef>
              <a:buClr>
                <a:schemeClr val="bg1">
                  <a:lumMod val="85000"/>
                </a:schemeClr>
              </a:buClr>
              <a:buFont typeface="Arial" panose="020B0604020202020204" pitchFamily="34" charset="0"/>
              <a:buChar char="•"/>
              <a:defRPr sz="2133">
                <a:solidFill>
                  <a:srgbClr val="FCFCFC"/>
                </a:solidFill>
              </a:defRPr>
            </a:lvl4pPr>
            <a:lvl5pPr marL="1828823" indent="-203203">
              <a:spcBef>
                <a:spcPts val="889"/>
              </a:spcBef>
              <a:buClr>
                <a:schemeClr val="bg1">
                  <a:lumMod val="85000"/>
                </a:schemeClr>
              </a:buClr>
              <a:buFont typeface="Arial" panose="020B0604020202020204" pitchFamily="34" charset="0"/>
              <a:buChar char="•"/>
              <a:defRPr sz="2133">
                <a:solidFill>
                  <a:srgbClr val="FCFCFC"/>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4FB7122C-15A3-3B46-90E5-49C62A286245}"/>
              </a:ext>
            </a:extLst>
          </p:cNvPr>
          <p:cNvSpPr>
            <a:spLocks noGrp="1"/>
          </p:cNvSpPr>
          <p:nvPr>
            <p:ph type="dt" sz="half" idx="10"/>
          </p:nvPr>
        </p:nvSpPr>
        <p:spPr>
          <a:xfrm>
            <a:off x="457200" y="6356353"/>
            <a:ext cx="2133600" cy="365125"/>
          </a:xfrm>
          <a:prstGeom prst="rect">
            <a:avLst/>
          </a:prstGeom>
        </p:spPr>
        <p:txBody>
          <a:bodyPr/>
          <a:lstStyle>
            <a:lvl1pPr>
              <a:defRPr/>
            </a:lvl1pPr>
          </a:lstStyle>
          <a:p>
            <a:pPr>
              <a:defRPr/>
            </a:pPr>
            <a:fld id="{99461199-918E-9D4D-A983-0E32435233B8}" type="datetimeFigureOut">
              <a:rPr lang="en-US"/>
              <a:pPr>
                <a:defRPr/>
              </a:pPr>
              <a:t>7/4/2025</a:t>
            </a:fld>
            <a:endParaRPr lang="en-US"/>
          </a:p>
        </p:txBody>
      </p:sp>
      <p:sp>
        <p:nvSpPr>
          <p:cNvPr id="5" name="Footer Placeholder 4">
            <a:extLst>
              <a:ext uri="{FF2B5EF4-FFF2-40B4-BE49-F238E27FC236}">
                <a16:creationId xmlns:a16="http://schemas.microsoft.com/office/drawing/2014/main" id="{3D227D85-23BE-4D41-B5C1-6ED03BA66AA8}"/>
              </a:ext>
            </a:extLst>
          </p:cNvPr>
          <p:cNvSpPr>
            <a:spLocks noGrp="1"/>
          </p:cNvSpPr>
          <p:nvPr>
            <p:ph type="ftr" sz="quarter" idx="11"/>
          </p:nvPr>
        </p:nvSpPr>
        <p:spPr>
          <a:xfrm>
            <a:off x="3124200" y="6356353"/>
            <a:ext cx="2895600" cy="365125"/>
          </a:xfrm>
        </p:spPr>
        <p:txBody>
          <a:bodyPr/>
          <a:lstStyle>
            <a:lvl1pPr algn="ctr">
              <a:defRPr>
                <a:solidFill>
                  <a:schemeClr val="bg1"/>
                </a:solidFill>
              </a:defRPr>
            </a:lvl1pPr>
          </a:lstStyle>
          <a:p>
            <a:pPr>
              <a:defRPr/>
            </a:pPr>
            <a:endParaRPr lang="en-US"/>
          </a:p>
        </p:txBody>
      </p:sp>
      <p:sp>
        <p:nvSpPr>
          <p:cNvPr id="6" name="Slide Number Placeholder 5">
            <a:extLst>
              <a:ext uri="{FF2B5EF4-FFF2-40B4-BE49-F238E27FC236}">
                <a16:creationId xmlns:a16="http://schemas.microsoft.com/office/drawing/2014/main" id="{6B7172B5-00F0-B042-BF81-20F60B11F7CD}"/>
              </a:ext>
            </a:extLst>
          </p:cNvPr>
          <p:cNvSpPr>
            <a:spLocks noGrp="1"/>
          </p:cNvSpPr>
          <p:nvPr>
            <p:ph type="sldNum" sz="quarter" idx="12"/>
          </p:nvPr>
        </p:nvSpPr>
        <p:spPr>
          <a:xfrm>
            <a:off x="6553200" y="6356353"/>
            <a:ext cx="2133600" cy="365125"/>
          </a:xfrm>
          <a:prstGeom prst="rect">
            <a:avLst/>
          </a:prstGeom>
        </p:spPr>
        <p:txBody>
          <a:bodyPr/>
          <a:lstStyle>
            <a:lvl1pPr>
              <a:defRPr/>
            </a:lvl1pPr>
          </a:lstStyle>
          <a:p>
            <a:pPr>
              <a:defRPr/>
            </a:pPr>
            <a:fld id="{0E4BB7A1-F533-224F-AB59-FB852FDFBA49}" type="slidenum">
              <a:rPr lang="en-US"/>
              <a:pPr>
                <a:defRPr/>
              </a:pPr>
              <a:t>‹#›</a:t>
            </a:fld>
            <a:endParaRPr lang="en-US"/>
          </a:p>
        </p:txBody>
      </p:sp>
    </p:spTree>
    <p:extLst>
      <p:ext uri="{BB962C8B-B14F-4D97-AF65-F5344CB8AC3E}">
        <p14:creationId xmlns:p14="http://schemas.microsoft.com/office/powerpoint/2010/main" val="364106101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cSld name="Photos or Graphics">
    <p:spTree>
      <p:nvGrpSpPr>
        <p:cNvPr id="1" name=""/>
        <p:cNvGrpSpPr/>
        <p:nvPr/>
      </p:nvGrpSpPr>
      <p:grpSpPr>
        <a:xfrm>
          <a:off x="0" y="0"/>
          <a:ext cx="0" cy="0"/>
          <a:chOff x="0" y="0"/>
          <a:chExt cx="0" cy="0"/>
        </a:xfrm>
      </p:grpSpPr>
      <p:sp>
        <p:nvSpPr>
          <p:cNvPr id="8" name="Title Placeholder 1"/>
          <p:cNvSpPr>
            <a:spLocks noGrp="1"/>
          </p:cNvSpPr>
          <p:nvPr>
            <p:ph type="title"/>
          </p:nvPr>
        </p:nvSpPr>
        <p:spPr>
          <a:xfrm>
            <a:off x="247650" y="274639"/>
            <a:ext cx="8677275" cy="1143000"/>
          </a:xfrm>
          <a:prstGeom prst="rect">
            <a:avLst/>
          </a:prstGeom>
        </p:spPr>
        <p:txBody>
          <a:bodyPr vert="horz" lIns="91440" tIns="45720" rIns="91440" bIns="45720" rtlCol="0" anchor="ctr">
            <a:normAutofit/>
          </a:bodyPr>
          <a:lstStyle>
            <a:lvl1pPr>
              <a:defRPr>
                <a:solidFill>
                  <a:schemeClr val="tx1"/>
                </a:solidFill>
              </a:defRPr>
            </a:lvl1pPr>
          </a:lstStyle>
          <a:p>
            <a:r>
              <a:rPr lang="en-US"/>
              <a:t>Click to edit Master title style</a:t>
            </a:r>
          </a:p>
        </p:txBody>
      </p:sp>
      <p:sp>
        <p:nvSpPr>
          <p:cNvPr id="9" name="Text Placeholder 15"/>
          <p:cNvSpPr>
            <a:spLocks noGrp="1"/>
          </p:cNvSpPr>
          <p:nvPr>
            <p:ph type="body" sz="quarter" idx="11" hasCustomPrompt="1"/>
          </p:nvPr>
        </p:nvSpPr>
        <p:spPr>
          <a:xfrm>
            <a:off x="257176" y="6210301"/>
            <a:ext cx="8677275" cy="647700"/>
          </a:xfrm>
          <a:prstGeom prst="rect">
            <a:avLst/>
          </a:prstGeom>
        </p:spPr>
        <p:txBody>
          <a:bodyPr anchor="b">
            <a:noAutofit/>
          </a:bodyPr>
          <a:lstStyle>
            <a:lvl1pPr marL="0" indent="0" algn="r">
              <a:buNone/>
              <a:defRPr sz="1800" baseline="0"/>
            </a:lvl1pPr>
            <a:lvl2pPr marL="457200" indent="0">
              <a:buNone/>
              <a:defRPr/>
            </a:lvl2pPr>
            <a:lvl3pPr marL="914400" indent="0">
              <a:buNone/>
              <a:defRPr/>
            </a:lvl3pPr>
            <a:lvl4pPr marL="1371600" indent="0">
              <a:buNone/>
              <a:defRPr/>
            </a:lvl4pPr>
            <a:lvl5pPr marL="1828800" indent="0">
              <a:buNone/>
              <a:defRPr/>
            </a:lvl5pPr>
          </a:lstStyle>
          <a:p>
            <a:pPr lvl="0"/>
            <a:r>
              <a:rPr lang="en-US"/>
              <a:t>Click to enter citations and photo credits</a:t>
            </a:r>
          </a:p>
        </p:txBody>
      </p:sp>
    </p:spTree>
    <p:extLst>
      <p:ext uri="{BB962C8B-B14F-4D97-AF65-F5344CB8AC3E}">
        <p14:creationId xmlns:p14="http://schemas.microsoft.com/office/powerpoint/2010/main" val="60122829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sp>
        <p:nvSpPr>
          <p:cNvPr id="6" name="Title Placeholder 1">
            <a:extLst>
              <a:ext uri="{FF2B5EF4-FFF2-40B4-BE49-F238E27FC236}">
                <a16:creationId xmlns:a16="http://schemas.microsoft.com/office/drawing/2014/main" id="{4D6CE09B-54E3-56A2-75A8-9AFDEA9DA004}"/>
              </a:ext>
            </a:extLst>
          </p:cNvPr>
          <p:cNvSpPr>
            <a:spLocks noGrp="1"/>
          </p:cNvSpPr>
          <p:nvPr>
            <p:ph type="title"/>
          </p:nvPr>
        </p:nvSpPr>
        <p:spPr>
          <a:xfrm>
            <a:off x="342900" y="685801"/>
            <a:ext cx="6029325" cy="228601"/>
          </a:xfrm>
          <a:prstGeom prst="rect">
            <a:avLst/>
          </a:prstGeom>
        </p:spPr>
        <p:txBody>
          <a:bodyPr vert="horz" lIns="0" tIns="0" rIns="0" bIns="0" rtlCol="0" anchor="t" anchorCtr="0">
            <a:noAutofit/>
          </a:bodyPr>
          <a:lstStyle>
            <a:lvl1pPr>
              <a:lnSpc>
                <a:spcPct val="100000"/>
              </a:lnSpc>
              <a:defRPr/>
            </a:lvl1pPr>
          </a:lstStyle>
          <a:p>
            <a:r>
              <a:rPr lang="en-US"/>
              <a:t>CLICK TO EDIT MASTER TITLE STYLE</a:t>
            </a:r>
          </a:p>
        </p:txBody>
      </p:sp>
      <p:sp>
        <p:nvSpPr>
          <p:cNvPr id="8" name="Text Placeholder 2">
            <a:extLst>
              <a:ext uri="{FF2B5EF4-FFF2-40B4-BE49-F238E27FC236}">
                <a16:creationId xmlns:a16="http://schemas.microsoft.com/office/drawing/2014/main" id="{D5BFB5B4-F2E3-D396-3307-48B3D0B8E8D0}"/>
              </a:ext>
            </a:extLst>
          </p:cNvPr>
          <p:cNvSpPr>
            <a:spLocks noGrp="1"/>
          </p:cNvSpPr>
          <p:nvPr>
            <p:ph idx="10" hasCustomPrompt="1"/>
          </p:nvPr>
        </p:nvSpPr>
        <p:spPr>
          <a:xfrm>
            <a:off x="342900" y="914401"/>
            <a:ext cx="6029325" cy="821292"/>
          </a:xfrm>
          <a:prstGeom prst="rect">
            <a:avLst/>
          </a:prstGeom>
        </p:spPr>
        <p:txBody>
          <a:bodyPr vert="horz" lIns="0" tIns="0" rIns="0" bIns="0" rtlCol="0">
            <a:noAutofit/>
          </a:bodyPr>
          <a:lstStyle>
            <a:lvl1pPr>
              <a:defRPr sz="2100" b="1">
                <a:solidFill>
                  <a:srgbClr val="2F3690"/>
                </a:solidFill>
              </a:defRPr>
            </a:lvl1pPr>
            <a:lvl2pPr marL="341710" indent="-333375">
              <a:tabLst/>
              <a:defRPr sz="1650"/>
            </a:lvl2pPr>
            <a:lvl3pPr marL="177404" indent="-84535">
              <a:tabLst/>
              <a:defRPr/>
            </a:lvl3pPr>
            <a:lvl4pPr marL="341710" indent="-164306">
              <a:tabLst/>
              <a:defRPr/>
            </a:lvl4pPr>
            <a:lvl5pPr marL="341710" indent="-78581">
              <a:tabLst/>
              <a:defRPr/>
            </a:lvl5pPr>
          </a:lstStyle>
          <a:p>
            <a:pPr lvl="0"/>
            <a:r>
              <a:rPr lang="en-US"/>
              <a:t>Edit Master text styles</a:t>
            </a:r>
          </a:p>
        </p:txBody>
      </p:sp>
      <p:sp>
        <p:nvSpPr>
          <p:cNvPr id="2" name="Picture Placeholder 8">
            <a:extLst>
              <a:ext uri="{FF2B5EF4-FFF2-40B4-BE49-F238E27FC236}">
                <a16:creationId xmlns:a16="http://schemas.microsoft.com/office/drawing/2014/main" id="{1BE519D2-6B23-9159-4B79-A08DDCFB79A4}"/>
              </a:ext>
            </a:extLst>
          </p:cNvPr>
          <p:cNvSpPr>
            <a:spLocks noGrp="1"/>
          </p:cNvSpPr>
          <p:nvPr>
            <p:ph type="pic" sz="quarter" idx="14"/>
          </p:nvPr>
        </p:nvSpPr>
        <p:spPr>
          <a:xfrm>
            <a:off x="6505575" y="1817649"/>
            <a:ext cx="2742194" cy="4015992"/>
          </a:xfrm>
          <a:prstGeom prst="rect">
            <a:avLst/>
          </a:prstGeom>
          <a:solidFill>
            <a:schemeClr val="bg1">
              <a:lumMod val="95000"/>
            </a:schemeClr>
          </a:solidFill>
        </p:spPr>
        <p:txBody>
          <a:bodyPr>
            <a:normAutofit/>
          </a:bodyPr>
          <a:lstStyle>
            <a:lvl1pPr>
              <a:defRPr sz="788"/>
            </a:lvl1pPr>
          </a:lstStyle>
          <a:p>
            <a:endParaRPr lang="en-US"/>
          </a:p>
        </p:txBody>
      </p:sp>
      <p:sp>
        <p:nvSpPr>
          <p:cNvPr id="5" name="Text Placeholder 2">
            <a:extLst>
              <a:ext uri="{FF2B5EF4-FFF2-40B4-BE49-F238E27FC236}">
                <a16:creationId xmlns:a16="http://schemas.microsoft.com/office/drawing/2014/main" id="{52217F6F-941D-DDCA-B18A-BB19CDAD5685}"/>
              </a:ext>
            </a:extLst>
          </p:cNvPr>
          <p:cNvSpPr>
            <a:spLocks noGrp="1"/>
          </p:cNvSpPr>
          <p:nvPr>
            <p:ph idx="17" hasCustomPrompt="1"/>
          </p:nvPr>
        </p:nvSpPr>
        <p:spPr>
          <a:xfrm>
            <a:off x="342901" y="1735693"/>
            <a:ext cx="6029325" cy="4097948"/>
          </a:xfrm>
          <a:prstGeom prst="rect">
            <a:avLst/>
          </a:prstGeom>
        </p:spPr>
        <p:txBody>
          <a:bodyPr vert="horz" lIns="0" tIns="0" rIns="0" bIns="0" rtlCol="0">
            <a:noAutofit/>
          </a:bodyPr>
          <a:lstStyle>
            <a:lvl1pPr>
              <a:defRPr sz="2100" b="1">
                <a:solidFill>
                  <a:srgbClr val="2F3690"/>
                </a:solidFill>
              </a:defRPr>
            </a:lvl1pPr>
            <a:lvl2pPr marL="341710" indent="-333375">
              <a:tabLst/>
              <a:defRPr sz="1650">
                <a:solidFill>
                  <a:schemeClr val="tx2"/>
                </a:solidFill>
              </a:defRPr>
            </a:lvl2pPr>
            <a:lvl3pPr marL="215504" indent="-122635">
              <a:buClr>
                <a:srgbClr val="F36D21"/>
              </a:buClr>
              <a:buFont typeface="Arial" panose="020B0604020202020204" pitchFamily="34" charset="0"/>
              <a:buChar char="•"/>
              <a:tabLst/>
              <a:defRPr>
                <a:solidFill>
                  <a:schemeClr val="tx1">
                    <a:lumMod val="50000"/>
                  </a:schemeClr>
                </a:solidFill>
              </a:defRPr>
            </a:lvl3pPr>
            <a:lvl4pPr marL="475060" indent="-129779">
              <a:tabLst/>
              <a:defRPr>
                <a:solidFill>
                  <a:schemeClr val="tx1">
                    <a:lumMod val="50000"/>
                  </a:schemeClr>
                </a:solidFill>
              </a:defRPr>
            </a:lvl4pPr>
            <a:lvl5pPr marL="606029" indent="-130969">
              <a:tabLst/>
              <a:defRPr sz="1200">
                <a:solidFill>
                  <a:schemeClr val="tx1">
                    <a:lumMod val="50000"/>
                  </a:schemeClr>
                </a:solidFill>
              </a:defRPr>
            </a:lvl5pPr>
          </a:lstStyle>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6025848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1219200" y="3352800"/>
            <a:ext cx="6858000" cy="1524000"/>
          </a:xfrm>
          <a:noFill/>
        </p:spPr>
        <p:txBody>
          <a:bodyPr anchor="t" anchorCtr="0">
            <a:normAutofit/>
          </a:bodyPr>
          <a:lstStyle>
            <a:lvl1pPr algn="r">
              <a:defRPr sz="3300">
                <a:solidFill>
                  <a:schemeClr val="tx1"/>
                </a:solidFill>
              </a:defRPr>
            </a:lvl1pPr>
          </a:lstStyle>
          <a:p>
            <a:endParaRPr kumimoji="0" lang="en-US" dirty="0"/>
          </a:p>
        </p:txBody>
      </p:sp>
      <p:sp>
        <p:nvSpPr>
          <p:cNvPr id="9" name="Subtitle 8"/>
          <p:cNvSpPr>
            <a:spLocks noGrp="1"/>
          </p:cNvSpPr>
          <p:nvPr>
            <p:ph type="subTitle" idx="1"/>
          </p:nvPr>
        </p:nvSpPr>
        <p:spPr>
          <a:xfrm>
            <a:off x="1219200" y="5124450"/>
            <a:ext cx="6858000" cy="533400"/>
          </a:xfrm>
        </p:spPr>
        <p:txBody>
          <a:bodyPr>
            <a:noAutofit/>
          </a:bodyPr>
          <a:lstStyle>
            <a:lvl1pPr marL="0" indent="0" algn="r">
              <a:buNone/>
              <a:defRPr sz="2400">
                <a:solidFill>
                  <a:schemeClr val="tx1"/>
                </a:solidFill>
                <a:latin typeface="Calibri" panose="020F0502020204030204" pitchFamily="34" charset="0"/>
                <a:ea typeface="+mj-ea"/>
                <a:cs typeface="+mj-cs"/>
              </a:defRPr>
            </a:lvl1pPr>
            <a:lvl2pPr marL="342900" indent="0" algn="ctr">
              <a:buNone/>
            </a:lvl2pPr>
            <a:lvl3pPr marL="685800" indent="0" algn="ctr">
              <a:buNone/>
            </a:lvl3pPr>
            <a:lvl4pPr marL="1028700" indent="0" algn="ctr">
              <a:buNone/>
            </a:lvl4pPr>
            <a:lvl5pPr marL="1371600" indent="0" algn="ctr">
              <a:buNone/>
            </a:lvl5pPr>
            <a:lvl6pPr marL="1714500" indent="0" algn="ctr">
              <a:buNone/>
            </a:lvl6pPr>
            <a:lvl7pPr marL="2057400" indent="0" algn="ctr">
              <a:buNone/>
            </a:lvl7pPr>
            <a:lvl8pPr marL="2400300" indent="0" algn="ctr">
              <a:buNone/>
            </a:lvl8pPr>
            <a:lvl9pPr marL="2743200" indent="0" algn="ctr">
              <a:buNone/>
            </a:lvl9pPr>
          </a:lstStyle>
          <a:p>
            <a:r>
              <a:rPr kumimoji="0" lang="en-US" dirty="0"/>
              <a:t>Click to edit Master subtitle style</a:t>
            </a:r>
          </a:p>
        </p:txBody>
      </p:sp>
      <p:sp>
        <p:nvSpPr>
          <p:cNvPr id="21" name="Rectangle 20"/>
          <p:cNvSpPr/>
          <p:nvPr/>
        </p:nvSpPr>
        <p:spPr>
          <a:xfrm>
            <a:off x="904875" y="3276600"/>
            <a:ext cx="7315200" cy="1655064"/>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350"/>
          </a:p>
        </p:txBody>
      </p:sp>
      <p:sp>
        <p:nvSpPr>
          <p:cNvPr id="22" name="Rectangle 21"/>
          <p:cNvSpPr/>
          <p:nvPr/>
        </p:nvSpPr>
        <p:spPr>
          <a:xfrm>
            <a:off x="904875" y="3276602"/>
            <a:ext cx="228600" cy="1651635"/>
          </a:xfrm>
          <a:prstGeom prst="rect">
            <a:avLst/>
          </a:prstGeom>
          <a:solidFill>
            <a:srgbClr val="B1D45A"/>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350"/>
          </a:p>
        </p:txBody>
      </p:sp>
      <p:sp>
        <p:nvSpPr>
          <p:cNvPr id="32" name="Rectangle 31"/>
          <p:cNvSpPr/>
          <p:nvPr/>
        </p:nvSpPr>
        <p:spPr>
          <a:xfrm>
            <a:off x="914400" y="5048250"/>
            <a:ext cx="228600" cy="685800"/>
          </a:xfrm>
          <a:prstGeom prst="rect">
            <a:avLst/>
          </a:prstGeom>
          <a:solidFill>
            <a:srgbClr val="5E3886"/>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350"/>
          </a:p>
        </p:txBody>
      </p:sp>
      <p:pic>
        <p:nvPicPr>
          <p:cNvPr id="25" name="Picture 2"/>
          <p:cNvPicPr>
            <a:picLocks noChangeAspect="1" noChangeArrowheads="1"/>
          </p:cNvPicPr>
          <p:nvPr userDrawn="1"/>
        </p:nvPicPr>
        <p:blipFill>
          <a:blip r:embed="rId2" cstate="print">
            <a:clrChange>
              <a:clrFrom>
                <a:srgbClr val="BFBFBF"/>
              </a:clrFrom>
              <a:clrTo>
                <a:srgbClr val="BFBFBF">
                  <a:alpha val="0"/>
                </a:srgbClr>
              </a:clrTo>
            </a:clrChange>
            <a:lum bright="70000" contrast="-70000"/>
            <a:extLst>
              <a:ext uri="{BEBA8EAE-BF5A-486C-A8C5-ECC9F3942E4B}">
                <a14:imgProps xmlns:a14="http://schemas.microsoft.com/office/drawing/2010/main">
                  <a14:imgLayer r:embed="rId3">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477852" y="6344160"/>
            <a:ext cx="1046148" cy="4070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716657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8" name="Content Placeholder 7"/>
          <p:cNvSpPr>
            <a:spLocks noGrp="1"/>
          </p:cNvSpPr>
          <p:nvPr>
            <p:ph sz="quarter" idx="1"/>
          </p:nvPr>
        </p:nvSpPr>
        <p:spPr>
          <a:xfrm>
            <a:off x="457200" y="1219200"/>
            <a:ext cx="8229600" cy="54864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24042500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219200" y="2971800"/>
            <a:ext cx="6858000" cy="1066800"/>
          </a:xfrm>
        </p:spPr>
        <p:txBody>
          <a:bodyPr anchor="t" anchorCtr="0">
            <a:normAutofit/>
          </a:bodyPr>
          <a:lstStyle>
            <a:lvl1pPr algn="r">
              <a:buNone/>
              <a:defRPr sz="3300" b="0" cap="none" baseline="0">
                <a:solidFill>
                  <a:schemeClr val="bg1"/>
                </a:solidFill>
              </a:defRPr>
            </a:lvl1pPr>
          </a:lstStyle>
          <a:p>
            <a:r>
              <a:rPr kumimoji="0" lang="en-US" dirty="0"/>
              <a:t>Click to edit Master title style</a:t>
            </a:r>
          </a:p>
        </p:txBody>
      </p:sp>
      <p:sp>
        <p:nvSpPr>
          <p:cNvPr id="3" name="Text Placeholder 2"/>
          <p:cNvSpPr>
            <a:spLocks noGrp="1"/>
          </p:cNvSpPr>
          <p:nvPr>
            <p:ph type="body" idx="1"/>
          </p:nvPr>
        </p:nvSpPr>
        <p:spPr>
          <a:xfrm>
            <a:off x="914400" y="4267200"/>
            <a:ext cx="7315200" cy="1143000"/>
          </a:xfrm>
        </p:spPr>
        <p:txBody>
          <a:bodyPr anchor="t" anchorCtr="0"/>
          <a:lstStyle>
            <a:lvl1pPr marL="0" indent="0" algn="r">
              <a:buNone/>
              <a:defRPr sz="1500">
                <a:solidFill>
                  <a:schemeClr val="tx1">
                    <a:tint val="75000"/>
                  </a:schemeClr>
                </a:solidFill>
              </a:defRPr>
            </a:lvl1pPr>
            <a:lvl2pPr>
              <a:buNone/>
              <a:defRPr sz="1350">
                <a:solidFill>
                  <a:schemeClr val="tx1">
                    <a:tint val="75000"/>
                  </a:schemeClr>
                </a:solidFill>
              </a:defRPr>
            </a:lvl2pPr>
            <a:lvl3pPr>
              <a:buNone/>
              <a:defRPr sz="1200">
                <a:solidFill>
                  <a:schemeClr val="tx1">
                    <a:tint val="75000"/>
                  </a:schemeClr>
                </a:solidFill>
              </a:defRPr>
            </a:lvl3pPr>
            <a:lvl4pPr>
              <a:buNone/>
              <a:defRPr sz="1050">
                <a:solidFill>
                  <a:schemeClr val="tx1">
                    <a:tint val="75000"/>
                  </a:schemeClr>
                </a:solidFill>
              </a:defRPr>
            </a:lvl4pPr>
            <a:lvl5pPr>
              <a:buNone/>
              <a:defRPr sz="1050">
                <a:solidFill>
                  <a:schemeClr val="tx1">
                    <a:tint val="75000"/>
                  </a:schemeClr>
                </a:solidFill>
              </a:defRPr>
            </a:lvl5pPr>
          </a:lstStyle>
          <a:p>
            <a:pPr lvl="0" eaLnBrk="1" latinLnBrk="0" hangingPunct="1"/>
            <a:r>
              <a:rPr kumimoji="0" lang="en-US" dirty="0"/>
              <a:t>Click to edit Master text styles</a:t>
            </a:r>
          </a:p>
        </p:txBody>
      </p:sp>
      <p:sp>
        <p:nvSpPr>
          <p:cNvPr id="7" name="Rectangle 6"/>
          <p:cNvSpPr/>
          <p:nvPr/>
        </p:nvSpPr>
        <p:spPr>
          <a:xfrm>
            <a:off x="914400" y="2819400"/>
            <a:ext cx="7315200" cy="1280160"/>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350"/>
          </a:p>
        </p:txBody>
      </p:sp>
      <p:sp>
        <p:nvSpPr>
          <p:cNvPr id="8" name="Rectangle 7"/>
          <p:cNvSpPr/>
          <p:nvPr/>
        </p:nvSpPr>
        <p:spPr>
          <a:xfrm>
            <a:off x="914400" y="2819400"/>
            <a:ext cx="228600" cy="1280160"/>
          </a:xfrm>
          <a:prstGeom prst="rect">
            <a:avLst/>
          </a:prstGeom>
          <a:solidFill>
            <a:srgbClr val="5E3886"/>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350"/>
          </a:p>
        </p:txBody>
      </p:sp>
      <p:sp>
        <p:nvSpPr>
          <p:cNvPr id="12" name="Subtitle 8"/>
          <p:cNvSpPr txBox="1">
            <a:spLocks/>
          </p:cNvSpPr>
          <p:nvPr userDrawn="1"/>
        </p:nvSpPr>
        <p:spPr>
          <a:xfrm>
            <a:off x="1219200" y="4572000"/>
            <a:ext cx="6858000" cy="533400"/>
          </a:xfrm>
          <a:prstGeom prst="rect">
            <a:avLst/>
          </a:prstGeom>
        </p:spPr>
        <p:txBody>
          <a:bodyPr vert="horz">
            <a:noAutofit/>
          </a:bodyPr>
          <a:lstStyle>
            <a:lvl1pPr marL="0" indent="0" algn="r" rtl="0" eaLnBrk="1" latinLnBrk="0" hangingPunct="1">
              <a:spcBef>
                <a:spcPts val="600"/>
              </a:spcBef>
              <a:buClr>
                <a:srgbClr val="5E3886"/>
              </a:buClr>
              <a:buSzPct val="76000"/>
              <a:buFont typeface="Wingdings 3"/>
              <a:buNone/>
              <a:defRPr kumimoji="0" sz="2000" kern="1200">
                <a:solidFill>
                  <a:schemeClr val="tx1"/>
                </a:solidFill>
                <a:latin typeface="Calibri" panose="020F0502020204030204" pitchFamily="34" charset="0"/>
                <a:ea typeface="+mj-ea"/>
                <a:cs typeface="+mj-cs"/>
              </a:defRPr>
            </a:lvl1pPr>
            <a:lvl2pPr marL="457200" indent="0" algn="ctr" rtl="0" eaLnBrk="1" latinLnBrk="0" hangingPunct="1">
              <a:spcBef>
                <a:spcPts val="500"/>
              </a:spcBef>
              <a:buClr>
                <a:srgbClr val="5E3886"/>
              </a:buClr>
              <a:buSzPct val="76000"/>
              <a:buFont typeface="Wingdings 3"/>
              <a:buNone/>
              <a:defRPr kumimoji="0" sz="2300" kern="1200">
                <a:solidFill>
                  <a:schemeClr val="tx1"/>
                </a:solidFill>
                <a:latin typeface="Calibri" panose="020F0502020204030204" pitchFamily="34" charset="0"/>
                <a:ea typeface="+mn-ea"/>
                <a:cs typeface="+mn-cs"/>
              </a:defRPr>
            </a:lvl2pPr>
            <a:lvl3pPr marL="914400" indent="0" algn="ctr" rtl="0" eaLnBrk="1" latinLnBrk="0" hangingPunct="1">
              <a:spcBef>
                <a:spcPts val="500"/>
              </a:spcBef>
              <a:buClr>
                <a:srgbClr val="5E3886"/>
              </a:buClr>
              <a:buSzPct val="76000"/>
              <a:buFont typeface="Wingdings 3"/>
              <a:buNone/>
              <a:defRPr kumimoji="0" sz="2000" kern="1200">
                <a:solidFill>
                  <a:schemeClr val="tx1"/>
                </a:solidFill>
                <a:latin typeface="Calibri" panose="020F0502020204030204" pitchFamily="34" charset="0"/>
                <a:ea typeface="+mn-ea"/>
                <a:cs typeface="+mn-cs"/>
              </a:defRPr>
            </a:lvl3pPr>
            <a:lvl4pPr marL="1371600" indent="0" algn="ctr" rtl="0" eaLnBrk="1" latinLnBrk="0" hangingPunct="1">
              <a:spcBef>
                <a:spcPts val="400"/>
              </a:spcBef>
              <a:buClr>
                <a:srgbClr val="5E3886"/>
              </a:buClr>
              <a:buSzPct val="70000"/>
              <a:buFont typeface="Wingdings"/>
              <a:buNone/>
              <a:defRPr kumimoji="0" sz="1800" kern="1200">
                <a:solidFill>
                  <a:schemeClr val="tx1"/>
                </a:solidFill>
                <a:latin typeface="Calibri" panose="020F0502020204030204" pitchFamily="34" charset="0"/>
                <a:ea typeface="+mn-ea"/>
                <a:cs typeface="+mn-cs"/>
              </a:defRPr>
            </a:lvl4pPr>
            <a:lvl5pPr marL="1828800" indent="0" algn="ctr" rtl="0" eaLnBrk="1" latinLnBrk="0" hangingPunct="1">
              <a:spcBef>
                <a:spcPts val="300"/>
              </a:spcBef>
              <a:buClr>
                <a:srgbClr val="5E3886"/>
              </a:buClr>
              <a:buSzPct val="70000"/>
              <a:buFont typeface="Wingdings"/>
              <a:buNone/>
              <a:defRPr kumimoji="0" sz="1600" kern="1200">
                <a:solidFill>
                  <a:schemeClr val="tx1"/>
                </a:solidFill>
                <a:latin typeface="Calibri" panose="020F0502020204030204" pitchFamily="34" charset="0"/>
                <a:ea typeface="+mn-ea"/>
                <a:cs typeface="+mn-cs"/>
              </a:defRPr>
            </a:lvl5pPr>
            <a:lvl6pPr marL="2286000" indent="0" algn="ctr" rtl="0" eaLnBrk="1" latinLnBrk="0" hangingPunct="1">
              <a:spcBef>
                <a:spcPts val="300"/>
              </a:spcBef>
              <a:buClr>
                <a:srgbClr val="9FB8CD">
                  <a:shade val="75000"/>
                </a:srgbClr>
              </a:buClr>
              <a:buSzPct val="75000"/>
              <a:buFont typeface="Wingdings 3"/>
              <a:buNone/>
              <a:defRPr kumimoji="0" lang="en-US" sz="1600" kern="1200" smtClean="0">
                <a:solidFill>
                  <a:schemeClr val="tx1"/>
                </a:solidFill>
                <a:latin typeface="+mn-lt"/>
                <a:ea typeface="+mn-ea"/>
                <a:cs typeface="+mn-cs"/>
              </a:defRPr>
            </a:lvl6pPr>
            <a:lvl7pPr marL="2743200" indent="0" algn="ctr" rtl="0" eaLnBrk="1" latinLnBrk="0" hangingPunct="1">
              <a:spcBef>
                <a:spcPts val="300"/>
              </a:spcBef>
              <a:buClr>
                <a:srgbClr val="727CA3">
                  <a:shade val="75000"/>
                </a:srgbClr>
              </a:buClr>
              <a:buSzPct val="75000"/>
              <a:buFont typeface="Wingdings 3"/>
              <a:buNone/>
              <a:defRPr kumimoji="0" lang="en-US" sz="1400" kern="1200" smtClean="0">
                <a:solidFill>
                  <a:schemeClr val="tx1"/>
                </a:solidFill>
                <a:latin typeface="+mn-lt"/>
                <a:ea typeface="+mn-ea"/>
                <a:cs typeface="+mn-cs"/>
              </a:defRPr>
            </a:lvl7pPr>
            <a:lvl8pPr marL="3200400" indent="0" algn="ctr" rtl="0" eaLnBrk="1" latinLnBrk="0" hangingPunct="1">
              <a:spcBef>
                <a:spcPts val="300"/>
              </a:spcBef>
              <a:buClr>
                <a:prstClr val="white">
                  <a:shade val="50000"/>
                </a:prstClr>
              </a:buClr>
              <a:buSzPct val="75000"/>
              <a:buFont typeface="Wingdings 3"/>
              <a:buNone/>
              <a:defRPr kumimoji="0" lang="en-US" sz="1400" kern="1200" smtClean="0">
                <a:solidFill>
                  <a:schemeClr val="tx1"/>
                </a:solidFill>
                <a:latin typeface="+mn-lt"/>
                <a:ea typeface="+mn-ea"/>
                <a:cs typeface="+mn-cs"/>
              </a:defRPr>
            </a:lvl8pPr>
            <a:lvl9pPr marL="3657600" indent="0" algn="ctr" rtl="0" eaLnBrk="1" latinLnBrk="0" hangingPunct="1">
              <a:spcBef>
                <a:spcPts val="300"/>
              </a:spcBef>
              <a:buClr>
                <a:srgbClr val="9FB8CD"/>
              </a:buClr>
              <a:buSzPct val="75000"/>
              <a:buFont typeface="Wingdings 3"/>
              <a:buNone/>
              <a:defRPr kumimoji="0" lang="en-US" sz="1200" kern="1200" smtClean="0">
                <a:solidFill>
                  <a:schemeClr val="tx1"/>
                </a:solidFill>
                <a:latin typeface="+mn-lt"/>
                <a:ea typeface="+mn-ea"/>
                <a:cs typeface="+mn-cs"/>
              </a:defRPr>
            </a:lvl9pPr>
          </a:lstStyle>
          <a:p>
            <a:pPr marL="0" marR="0" lvl="0" indent="0" algn="r" defTabSz="685800" rtl="0" eaLnBrk="1" fontAlgn="auto" latinLnBrk="0" hangingPunct="1">
              <a:lnSpc>
                <a:spcPct val="100000"/>
              </a:lnSpc>
              <a:spcBef>
                <a:spcPts val="450"/>
              </a:spcBef>
              <a:spcAft>
                <a:spcPts val="0"/>
              </a:spcAft>
              <a:buClr>
                <a:srgbClr val="5E3886"/>
              </a:buClr>
              <a:buSzPct val="76000"/>
              <a:buFont typeface="Wingdings 3"/>
              <a:buNone/>
              <a:tabLst/>
              <a:defRPr/>
            </a:pPr>
            <a:r>
              <a:rPr kumimoji="0" lang="en-US" sz="2400" b="0" i="0" u="none" strike="noStrike" kern="1200" cap="none" spc="0" normalizeH="0" baseline="0" noProof="0" dirty="0">
                <a:ln>
                  <a:noFill/>
                </a:ln>
                <a:solidFill>
                  <a:sysClr val="windowText" lastClr="000000"/>
                </a:solidFill>
                <a:effectLst/>
                <a:uLnTx/>
                <a:uFillTx/>
                <a:latin typeface="Calibri" panose="020F0502020204030204" pitchFamily="34" charset="0"/>
              </a:rPr>
              <a:t>Click to edit Master subtitle style</a:t>
            </a:r>
          </a:p>
        </p:txBody>
      </p:sp>
      <p:pic>
        <p:nvPicPr>
          <p:cNvPr id="14"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77852" y="6305550"/>
            <a:ext cx="8229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1110416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lstStyle/>
          <a:p>
            <a:r>
              <a:rPr kumimoji="0" lang="en-US" dirty="0"/>
              <a:t>Click to edit Master title style</a:t>
            </a:r>
          </a:p>
        </p:txBody>
      </p:sp>
      <p:sp>
        <p:nvSpPr>
          <p:cNvPr id="9" name="Content Placeholder 8"/>
          <p:cNvSpPr>
            <a:spLocks noGrp="1"/>
          </p:cNvSpPr>
          <p:nvPr>
            <p:ph sz="quarter" idx="1"/>
          </p:nvPr>
        </p:nvSpPr>
        <p:spPr>
          <a:xfrm>
            <a:off x="457200" y="1219200"/>
            <a:ext cx="4041648" cy="493776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1" name="Content Placeholder 10"/>
          <p:cNvSpPr>
            <a:spLocks noGrp="1"/>
          </p:cNvSpPr>
          <p:nvPr>
            <p:ph sz="quarter" idx="2"/>
          </p:nvPr>
        </p:nvSpPr>
        <p:spPr>
          <a:xfrm>
            <a:off x="4632198" y="1216152"/>
            <a:ext cx="4041648" cy="493776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31018408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4800"/>
            </a:lvl1pPr>
          </a:lstStyle>
          <a:p>
            <a:r>
              <a:rPr kumimoji="0" lang="en-US" dirty="0"/>
              <a:t>Click to edit Master title style</a:t>
            </a:r>
          </a:p>
        </p:txBody>
      </p:sp>
      <p:sp>
        <p:nvSpPr>
          <p:cNvPr id="8" name="Content Placeholder 7"/>
          <p:cNvSpPr>
            <a:spLocks noGrp="1"/>
          </p:cNvSpPr>
          <p:nvPr>
            <p:ph sz="quarter" idx="1"/>
          </p:nvPr>
        </p:nvSpPr>
        <p:spPr>
          <a:xfrm>
            <a:off x="457200" y="1219200"/>
            <a:ext cx="8229600" cy="4937760"/>
          </a:xfrm>
        </p:spPr>
        <p:txBody>
          <a:bodyPr>
            <a:normAutofit/>
          </a:bodyPr>
          <a:lstStyle>
            <a:lvl1pPr>
              <a:defRPr sz="4000"/>
            </a:lvl1pPr>
            <a:lvl2pPr>
              <a:defRPr sz="3200"/>
            </a:lvl2pPr>
            <a:lvl3pPr>
              <a:defRPr sz="2800"/>
            </a:lvl3pPr>
            <a:lvl4pPr>
              <a:defRPr sz="2000"/>
            </a:lvl4pPr>
            <a:lvl5pPr>
              <a:defRPr sz="2000"/>
            </a:lvl5p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Tree>
    <p:extLst>
      <p:ext uri="{BB962C8B-B14F-4D97-AF65-F5344CB8AC3E}">
        <p14:creationId xmlns:p14="http://schemas.microsoft.com/office/powerpoint/2010/main" val="9411875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nchor="ctr"/>
          <a:lstStyle>
            <a:lvl1pPr>
              <a:defRPr/>
            </a:lvl1pPr>
          </a:lstStyle>
          <a:p>
            <a:r>
              <a:rPr kumimoji="0" lang="en-US"/>
              <a:t>Click to edit Master title style</a:t>
            </a:r>
          </a:p>
        </p:txBody>
      </p:sp>
      <p:sp>
        <p:nvSpPr>
          <p:cNvPr id="3" name="Text Placeholder 2"/>
          <p:cNvSpPr>
            <a:spLocks noGrp="1"/>
          </p:cNvSpPr>
          <p:nvPr>
            <p:ph type="body" idx="1"/>
          </p:nvPr>
        </p:nvSpPr>
        <p:spPr>
          <a:xfrm>
            <a:off x="457200" y="1285875"/>
            <a:ext cx="4040188" cy="685800"/>
          </a:xfrm>
          <a:noFill/>
          <a:ln>
            <a:noFill/>
          </a:ln>
        </p:spPr>
        <p:txBody>
          <a:bodyPr lIns="91440" anchor="b" anchorCtr="0">
            <a:noAutofit/>
          </a:bodyPr>
          <a:lstStyle>
            <a:lvl1pPr marL="0" indent="0">
              <a:buNone/>
              <a:defRPr sz="2400" b="1">
                <a:solidFill>
                  <a:schemeClr val="tx1"/>
                </a:solidFill>
              </a:defRPr>
            </a:lvl1pPr>
            <a:lvl2pPr>
              <a:buNone/>
              <a:defRPr sz="1500" b="1"/>
            </a:lvl2pPr>
            <a:lvl3pPr>
              <a:buNone/>
              <a:defRPr sz="1350" b="1"/>
            </a:lvl3pPr>
            <a:lvl4pPr>
              <a:buNone/>
              <a:defRPr sz="1200" b="1"/>
            </a:lvl4pPr>
            <a:lvl5pPr>
              <a:buNone/>
              <a:defRPr sz="1200" b="1"/>
            </a:lvl5pPr>
          </a:lstStyle>
          <a:p>
            <a:pPr lvl="0" eaLnBrk="1" latinLnBrk="0" hangingPunct="1"/>
            <a:r>
              <a:rPr kumimoji="0" lang="en-US" dirty="0"/>
              <a:t>Click to edit</a:t>
            </a:r>
          </a:p>
        </p:txBody>
      </p:sp>
      <p:sp>
        <p:nvSpPr>
          <p:cNvPr id="4" name="Text Placeholder 3"/>
          <p:cNvSpPr>
            <a:spLocks noGrp="1"/>
          </p:cNvSpPr>
          <p:nvPr>
            <p:ph type="body" sz="half" idx="3"/>
          </p:nvPr>
        </p:nvSpPr>
        <p:spPr>
          <a:xfrm>
            <a:off x="4648201" y="1295400"/>
            <a:ext cx="4041775" cy="685800"/>
          </a:xfrm>
          <a:noFill/>
          <a:ln>
            <a:noFill/>
          </a:ln>
        </p:spPr>
        <p:txBody>
          <a:bodyPr lIns="91440" anchor="b" anchorCtr="0">
            <a:noAutofit/>
          </a:bodyPr>
          <a:lstStyle>
            <a:lvl1pPr marL="0" indent="0">
              <a:buNone/>
              <a:defRPr sz="2400" b="1">
                <a:solidFill>
                  <a:schemeClr val="tx1"/>
                </a:solidFill>
              </a:defRPr>
            </a:lvl1pPr>
            <a:lvl2pPr>
              <a:buNone/>
              <a:defRPr sz="1500" b="1"/>
            </a:lvl2pPr>
            <a:lvl3pPr>
              <a:buNone/>
              <a:defRPr sz="1350" b="1"/>
            </a:lvl3pPr>
            <a:lvl4pPr>
              <a:buNone/>
              <a:defRPr sz="1200" b="1"/>
            </a:lvl4pPr>
            <a:lvl5pPr>
              <a:buNone/>
              <a:defRPr sz="1200" b="1"/>
            </a:lvl5pPr>
          </a:lstStyle>
          <a:p>
            <a:pPr lvl="0" eaLnBrk="1" latinLnBrk="0" hangingPunct="1"/>
            <a:r>
              <a:rPr kumimoji="0" lang="en-US" dirty="0"/>
              <a:t>Click to edit</a:t>
            </a:r>
          </a:p>
        </p:txBody>
      </p:sp>
      <p:sp>
        <p:nvSpPr>
          <p:cNvPr id="11" name="Content Placeholder 10"/>
          <p:cNvSpPr>
            <a:spLocks noGrp="1"/>
          </p:cNvSpPr>
          <p:nvPr>
            <p:ph sz="quarter" idx="2"/>
          </p:nvPr>
        </p:nvSpPr>
        <p:spPr>
          <a:xfrm>
            <a:off x="457200" y="2133600"/>
            <a:ext cx="4038600" cy="4495800"/>
          </a:xfrm>
        </p:spPr>
        <p:txBody>
          <a:body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
        <p:nvSpPr>
          <p:cNvPr id="13" name="Content Placeholder 12"/>
          <p:cNvSpPr>
            <a:spLocks noGrp="1"/>
          </p:cNvSpPr>
          <p:nvPr>
            <p:ph sz="quarter" idx="4"/>
          </p:nvPr>
        </p:nvSpPr>
        <p:spPr>
          <a:xfrm>
            <a:off x="4648200" y="2133600"/>
            <a:ext cx="4038600" cy="46482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15034187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lstStyle/>
          <a:p>
            <a:r>
              <a:rPr kumimoji="0" lang="en-US"/>
              <a:t>Click to edit Master title style</a:t>
            </a:r>
          </a:p>
        </p:txBody>
      </p:sp>
    </p:spTree>
    <p:extLst>
      <p:ext uri="{BB962C8B-B14F-4D97-AF65-F5344CB8AC3E}">
        <p14:creationId xmlns:p14="http://schemas.microsoft.com/office/powerpoint/2010/main" val="23833245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pic>
        <p:nvPicPr>
          <p:cNvPr id="10" name="Picture 2"/>
          <p:cNvPicPr>
            <a:picLocks noChangeAspect="1" noChangeArrowheads="1"/>
          </p:cNvPicPr>
          <p:nvPr userDrawn="1"/>
        </p:nvPicPr>
        <p:blipFill>
          <a:blip r:embed="rId2" cstate="print">
            <a:clrChange>
              <a:clrFrom>
                <a:srgbClr val="BFBFBF"/>
              </a:clrFrom>
              <a:clrTo>
                <a:srgbClr val="BFBFBF">
                  <a:alpha val="0"/>
                </a:srgbClr>
              </a:clrTo>
            </a:clrChange>
            <a:lum bright="70000" contrast="-70000"/>
            <a:extLst>
              <a:ext uri="{BEBA8EAE-BF5A-486C-A8C5-ECC9F3942E4B}">
                <a14:imgProps xmlns:a14="http://schemas.microsoft.com/office/drawing/2010/main">
                  <a14:imgLayer r:embed="rId3">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477852" y="6344160"/>
            <a:ext cx="1046148" cy="4070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11"/>
          <p:cNvPicPr>
            <a:picLocks noChangeAspect="1"/>
          </p:cNvPicPr>
          <p:nvPr userDrawn="1"/>
        </p:nvPicPr>
        <p:blipFill>
          <a:blip r:embed="rId4" cstate="print">
            <a:lum bright="70000" contrast="-70000"/>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35333520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24600" y="304800"/>
            <a:ext cx="2514600" cy="838200"/>
          </a:xfrm>
        </p:spPr>
        <p:txBody>
          <a:bodyPr anchor="b" anchorCtr="0">
            <a:noAutofit/>
          </a:bodyPr>
          <a:lstStyle>
            <a:lvl1pPr algn="l">
              <a:buNone/>
              <a:defRPr sz="1500" b="1">
                <a:solidFill>
                  <a:schemeClr val="tx1"/>
                </a:solidFill>
                <a:latin typeface="+mn-lt"/>
                <a:ea typeface="+mn-ea"/>
                <a:cs typeface="+mn-cs"/>
              </a:defRPr>
            </a:lvl1pPr>
          </a:lstStyle>
          <a:p>
            <a:r>
              <a:rPr kumimoji="0" lang="en-US" dirty="0"/>
              <a:t>Click to edit Master title style</a:t>
            </a:r>
          </a:p>
        </p:txBody>
      </p:sp>
      <p:sp>
        <p:nvSpPr>
          <p:cNvPr id="3" name="Text Placeholder 2"/>
          <p:cNvSpPr>
            <a:spLocks noGrp="1"/>
          </p:cNvSpPr>
          <p:nvPr>
            <p:ph type="body" idx="2"/>
          </p:nvPr>
        </p:nvSpPr>
        <p:spPr>
          <a:xfrm>
            <a:off x="6324600" y="1219202"/>
            <a:ext cx="2514600" cy="4843463"/>
          </a:xfrm>
        </p:spPr>
        <p:txBody>
          <a:bodyPr/>
          <a:lstStyle>
            <a:lvl1pPr marL="0" indent="0">
              <a:lnSpc>
                <a:spcPts val="1650"/>
              </a:lnSpc>
              <a:spcAft>
                <a:spcPts val="750"/>
              </a:spcAft>
              <a:buNone/>
              <a:defRPr sz="1200">
                <a:solidFill>
                  <a:schemeClr val="tx1"/>
                </a:solidFill>
              </a:defRPr>
            </a:lvl1pPr>
            <a:lvl2pPr>
              <a:buNone/>
              <a:defRPr sz="900"/>
            </a:lvl2pPr>
            <a:lvl3pPr>
              <a:buNone/>
              <a:defRPr sz="750"/>
            </a:lvl3pPr>
            <a:lvl4pPr>
              <a:buNone/>
              <a:defRPr sz="675"/>
            </a:lvl4pPr>
            <a:lvl5pPr>
              <a:buNone/>
              <a:defRPr sz="675"/>
            </a:lvl5pPr>
          </a:lstStyle>
          <a:p>
            <a:pPr lvl="0" eaLnBrk="1" latinLnBrk="0" hangingPunct="1"/>
            <a:r>
              <a:rPr kumimoji="0" lang="en-US" dirty="0"/>
              <a:t>Click to edit Master text styles</a:t>
            </a:r>
          </a:p>
        </p:txBody>
      </p:sp>
      <p:sp>
        <p:nvSpPr>
          <p:cNvPr id="10" name="Straight Connector 9"/>
          <p:cNvSpPr>
            <a:spLocks noChangeShapeType="1"/>
          </p:cNvSpPr>
          <p:nvPr/>
        </p:nvSpPr>
        <p:spPr bwMode="auto">
          <a:xfrm rot="5400000">
            <a:off x="3160645" y="3324225"/>
            <a:ext cx="603504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68580" tIns="34290" rIns="68580" bIns="34290" anchor="t" compatLnSpc="1"/>
          <a:lstStyle/>
          <a:p>
            <a:endParaRPr kumimoji="0" lang="en-US" sz="1350" dirty="0"/>
          </a:p>
        </p:txBody>
      </p:sp>
      <p:sp>
        <p:nvSpPr>
          <p:cNvPr id="12" name="Content Placeholder 11"/>
          <p:cNvSpPr>
            <a:spLocks noGrp="1"/>
          </p:cNvSpPr>
          <p:nvPr>
            <p:ph sz="quarter" idx="1"/>
          </p:nvPr>
        </p:nvSpPr>
        <p:spPr>
          <a:xfrm>
            <a:off x="304800" y="304800"/>
            <a:ext cx="5715000" cy="5715000"/>
          </a:xfrm>
        </p:spPr>
        <p:txBody>
          <a:body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pic>
        <p:nvPicPr>
          <p:cNvPr id="15" name="Picture 2"/>
          <p:cNvPicPr>
            <a:picLocks noChangeAspect="1" noChangeArrowheads="1"/>
          </p:cNvPicPr>
          <p:nvPr userDrawn="1"/>
        </p:nvPicPr>
        <p:blipFill>
          <a:blip r:embed="rId2" cstate="print">
            <a:clrChange>
              <a:clrFrom>
                <a:srgbClr val="BFBFBF"/>
              </a:clrFrom>
              <a:clrTo>
                <a:srgbClr val="BFBFBF">
                  <a:alpha val="0"/>
                </a:srgbClr>
              </a:clrTo>
            </a:clrChange>
            <a:lum bright="70000" contrast="-70000"/>
            <a:extLst>
              <a:ext uri="{BEBA8EAE-BF5A-486C-A8C5-ECC9F3942E4B}">
                <a14:imgProps xmlns:a14="http://schemas.microsoft.com/office/drawing/2010/main">
                  <a14:imgLayer r:embed="rId3">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477852" y="6344160"/>
            <a:ext cx="1046148" cy="4070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 name="Picture 16"/>
          <p:cNvPicPr>
            <a:picLocks noChangeAspect="1"/>
          </p:cNvPicPr>
          <p:nvPr userDrawn="1"/>
        </p:nvPicPr>
        <p:blipFill>
          <a:blip r:embed="rId4" cstate="print">
            <a:lum bright="70000" contrast="-70000"/>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13122309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500856"/>
            <a:ext cx="8229600" cy="674688"/>
          </a:xfrm>
          <a:ln>
            <a:solidFill>
              <a:schemeClr val="accent1"/>
            </a:solidFill>
          </a:ln>
        </p:spPr>
        <p:txBody>
          <a:bodyPr lIns="274320" anchor="ctr">
            <a:noAutofit/>
          </a:bodyPr>
          <a:lstStyle>
            <a:lvl1pPr algn="r">
              <a:buNone/>
              <a:defRPr sz="3300" b="0">
                <a:solidFill>
                  <a:schemeClr val="tx1"/>
                </a:solidFill>
              </a:defRPr>
            </a:lvl1pPr>
          </a:lstStyle>
          <a:p>
            <a:r>
              <a:rPr kumimoji="0" lang="en-US" dirty="0"/>
              <a:t>Click to edit Master title style</a:t>
            </a:r>
          </a:p>
        </p:txBody>
      </p:sp>
      <p:sp>
        <p:nvSpPr>
          <p:cNvPr id="3" name="Picture Placeholder 2"/>
          <p:cNvSpPr>
            <a:spLocks noGrp="1"/>
          </p:cNvSpPr>
          <p:nvPr>
            <p:ph type="pic" idx="1"/>
          </p:nvPr>
        </p:nvSpPr>
        <p:spPr>
          <a:xfrm>
            <a:off x="457200" y="1905000"/>
            <a:ext cx="8229600" cy="4270248"/>
          </a:xfrm>
          <a:solidFill>
            <a:schemeClr val="tx1">
              <a:shade val="50000"/>
            </a:schemeClr>
          </a:solidFill>
          <a:ln>
            <a:noFill/>
          </a:ln>
          <a:effectLst/>
        </p:spPr>
        <p:txBody>
          <a:bodyPr/>
          <a:lstStyle>
            <a:lvl1pPr marL="0" indent="0">
              <a:spcBef>
                <a:spcPts val="450"/>
              </a:spcBef>
              <a:buNone/>
              <a:defRPr sz="2400"/>
            </a:lvl1pPr>
          </a:lstStyle>
          <a:p>
            <a:r>
              <a:rPr kumimoji="0" lang="en-US" dirty="0"/>
              <a:t>Click icon to add picture</a:t>
            </a:r>
          </a:p>
        </p:txBody>
      </p:sp>
      <p:sp>
        <p:nvSpPr>
          <p:cNvPr id="4" name="Text Placeholder 3"/>
          <p:cNvSpPr>
            <a:spLocks noGrp="1"/>
          </p:cNvSpPr>
          <p:nvPr>
            <p:ph type="body" sz="half" idx="2"/>
          </p:nvPr>
        </p:nvSpPr>
        <p:spPr>
          <a:xfrm>
            <a:off x="457200" y="1219200"/>
            <a:ext cx="8229600" cy="533400"/>
          </a:xfrm>
        </p:spPr>
        <p:txBody>
          <a:bodyPr anchor="ctr" anchorCtr="0">
            <a:noAutofit/>
          </a:bodyPr>
          <a:lstStyle>
            <a:lvl1pPr marL="0" indent="0" algn="l">
              <a:buFontTx/>
              <a:buNone/>
              <a:defRPr sz="2400">
                <a:solidFill>
                  <a:schemeClr val="bg1"/>
                </a:solidFill>
              </a:defRPr>
            </a:lvl1pPr>
            <a:lvl2pPr>
              <a:defRPr sz="900"/>
            </a:lvl2pPr>
            <a:lvl3pPr>
              <a:defRPr sz="750"/>
            </a:lvl3pPr>
            <a:lvl4pPr>
              <a:defRPr sz="675"/>
            </a:lvl4pPr>
            <a:lvl5pPr>
              <a:defRPr sz="675"/>
            </a:lvl5pPr>
          </a:lstStyle>
          <a:p>
            <a:pPr lvl="0" eaLnBrk="1" latinLnBrk="0" hangingPunct="1"/>
            <a:r>
              <a:rPr kumimoji="0" lang="en-US" dirty="0"/>
              <a:t>Click to edit Master text styles</a:t>
            </a:r>
          </a:p>
        </p:txBody>
      </p:sp>
      <p:sp>
        <p:nvSpPr>
          <p:cNvPr id="10" name="Rectangle 9"/>
          <p:cNvSpPr/>
          <p:nvPr/>
        </p:nvSpPr>
        <p:spPr>
          <a:xfrm>
            <a:off x="457200" y="500856"/>
            <a:ext cx="182880" cy="685800"/>
          </a:xfrm>
          <a:prstGeom prst="rect">
            <a:avLst/>
          </a:prstGeom>
          <a:solidFill>
            <a:srgbClr val="5E3886"/>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350"/>
          </a:p>
        </p:txBody>
      </p:sp>
    </p:spTree>
    <p:extLst>
      <p:ext uri="{BB962C8B-B14F-4D97-AF65-F5344CB8AC3E}">
        <p14:creationId xmlns:p14="http://schemas.microsoft.com/office/powerpoint/2010/main" val="169156864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Tree>
    <p:extLst>
      <p:ext uri="{BB962C8B-B14F-4D97-AF65-F5344CB8AC3E}">
        <p14:creationId xmlns:p14="http://schemas.microsoft.com/office/powerpoint/2010/main" val="23118139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914400" y="274640"/>
            <a:ext cx="5562600" cy="5851525"/>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9" name="Straight Connector 8"/>
          <p:cNvSpPr>
            <a:spLocks noChangeShapeType="1"/>
          </p:cNvSpPr>
          <p:nvPr/>
        </p:nvSpPr>
        <p:spPr bwMode="auto">
          <a:xfrm rot="5400000">
            <a:off x="3629607" y="3201952"/>
            <a:ext cx="585216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68580" tIns="34290" rIns="68580" bIns="34290" anchor="t" compatLnSpc="1"/>
          <a:lstStyle/>
          <a:p>
            <a:endParaRPr kumimoji="0" lang="en-US" sz="1350"/>
          </a:p>
        </p:txBody>
      </p:sp>
      <p:pic>
        <p:nvPicPr>
          <p:cNvPr id="13"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rot="5400000">
            <a:off x="-2394473" y="2957775"/>
            <a:ext cx="5864268"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138226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objAndTx">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39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648200" y="1600200"/>
            <a:ext cx="4038600" cy="45339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18"/>
          <p:cNvSpPr>
            <a:spLocks noGrp="1" noChangeArrowheads="1"/>
          </p:cNvSpPr>
          <p:nvPr>
            <p:ph type="sldNum" sz="quarter" idx="10"/>
          </p:nvPr>
        </p:nvSpPr>
        <p:spPr>
          <a:xfrm>
            <a:off x="6251448" y="6556248"/>
            <a:ext cx="588336" cy="228600"/>
          </a:xfrm>
          <a:prstGeom prst="rect">
            <a:avLst/>
          </a:prstGeom>
        </p:spPr>
        <p:txBody>
          <a:bodyPr/>
          <a:lstStyle>
            <a:lvl1pPr>
              <a:defRPr/>
            </a:lvl1pPr>
          </a:lstStyle>
          <a:p>
            <a:pPr>
              <a:defRPr/>
            </a:pPr>
            <a:fld id="{AE7B05DB-FC04-4768-9B1A-64CA06E6BA5A}" type="slidenum">
              <a:rPr lang="en-US"/>
              <a:pPr>
                <a:defRPr/>
              </a:pPr>
              <a:t>‹#›</a:t>
            </a:fld>
            <a:endParaRPr lang="en-US"/>
          </a:p>
        </p:txBody>
      </p:sp>
      <p:sp>
        <p:nvSpPr>
          <p:cNvPr id="6" name="Rectangle 219"/>
          <p:cNvSpPr>
            <a:spLocks noGrp="1" noChangeArrowheads="1"/>
          </p:cNvSpPr>
          <p:nvPr>
            <p:ph type="dt" sz="half" idx="11"/>
          </p:nvPr>
        </p:nvSpPr>
        <p:spPr>
          <a:xfrm>
            <a:off x="457200" y="6243638"/>
            <a:ext cx="2133600" cy="457200"/>
          </a:xfrm>
          <a:prstGeom prst="rect">
            <a:avLst/>
          </a:prstGeom>
        </p:spPr>
        <p:txBody>
          <a:bodyPr/>
          <a:lstStyle>
            <a:lvl1pPr>
              <a:defRPr>
                <a:latin typeface="Arial" charset="0"/>
              </a:defRPr>
            </a:lvl1pPr>
          </a:lstStyle>
          <a:p>
            <a:pPr>
              <a:defRPr/>
            </a:pPr>
            <a:endParaRPr lang="en-US"/>
          </a:p>
        </p:txBody>
      </p:sp>
    </p:spTree>
    <p:extLst>
      <p:ext uri="{BB962C8B-B14F-4D97-AF65-F5344CB8AC3E}">
        <p14:creationId xmlns:p14="http://schemas.microsoft.com/office/powerpoint/2010/main" val="233888766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userDrawn="1">
  <p:cSld name="1_Title and Content">
    <p:spTree>
      <p:nvGrpSpPr>
        <p:cNvPr id="1" name=""/>
        <p:cNvGrpSpPr/>
        <p:nvPr/>
      </p:nvGrpSpPr>
      <p:grpSpPr>
        <a:xfrm>
          <a:off x="0" y="0"/>
          <a:ext cx="0" cy="0"/>
          <a:chOff x="0" y="0"/>
          <a:chExt cx="0" cy="0"/>
        </a:xfrm>
      </p:grpSpPr>
      <p:sp>
        <p:nvSpPr>
          <p:cNvPr id="4" name="Rectangle 3"/>
          <p:cNvSpPr/>
          <p:nvPr userDrawn="1"/>
        </p:nvSpPr>
        <p:spPr>
          <a:xfrm>
            <a:off x="0" y="0"/>
            <a:ext cx="9144000" cy="990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dirty="0">
              <a:ln>
                <a:solidFill>
                  <a:schemeClr val="bg1"/>
                </a:solidFill>
              </a:ln>
            </a:endParaRPr>
          </a:p>
        </p:txBody>
      </p:sp>
      <p:sp>
        <p:nvSpPr>
          <p:cNvPr id="5" name="Freeform 4"/>
          <p:cNvSpPr/>
          <p:nvPr userDrawn="1"/>
        </p:nvSpPr>
        <p:spPr>
          <a:xfrm>
            <a:off x="76200" y="6477000"/>
            <a:ext cx="1066800" cy="304800"/>
          </a:xfrm>
          <a:custGeom>
            <a:avLst/>
            <a:gdLst>
              <a:gd name="connsiteX0" fmla="*/ 0 w 1143000"/>
              <a:gd name="connsiteY0" fmla="*/ 0 h 457200"/>
              <a:gd name="connsiteX1" fmla="*/ 1143000 w 1143000"/>
              <a:gd name="connsiteY1" fmla="*/ 0 h 457200"/>
              <a:gd name="connsiteX2" fmla="*/ 1143000 w 1143000"/>
              <a:gd name="connsiteY2" fmla="*/ 457200 h 457200"/>
              <a:gd name="connsiteX3" fmla="*/ 0 w 1143000"/>
              <a:gd name="connsiteY3" fmla="*/ 457200 h 457200"/>
              <a:gd name="connsiteX4" fmla="*/ 0 w 1143000"/>
              <a:gd name="connsiteY4" fmla="*/ 0 h 457200"/>
              <a:gd name="connsiteX0" fmla="*/ 0 w 1828800"/>
              <a:gd name="connsiteY0" fmla="*/ 0 h 457200"/>
              <a:gd name="connsiteX1" fmla="*/ 1143000 w 1828800"/>
              <a:gd name="connsiteY1" fmla="*/ 0 h 457200"/>
              <a:gd name="connsiteX2" fmla="*/ 1828800 w 1828800"/>
              <a:gd name="connsiteY2" fmla="*/ 0 h 457200"/>
              <a:gd name="connsiteX3" fmla="*/ 0 w 1828800"/>
              <a:gd name="connsiteY3" fmla="*/ 457200 h 457200"/>
              <a:gd name="connsiteX4" fmla="*/ 0 w 1828800"/>
              <a:gd name="connsiteY4" fmla="*/ 0 h 457200"/>
              <a:gd name="connsiteX0" fmla="*/ 0 w 1828800"/>
              <a:gd name="connsiteY0" fmla="*/ 0 h 457200"/>
              <a:gd name="connsiteX1" fmla="*/ 1143000 w 1828800"/>
              <a:gd name="connsiteY1" fmla="*/ 0 h 457200"/>
              <a:gd name="connsiteX2" fmla="*/ 1828800 w 1828800"/>
              <a:gd name="connsiteY2" fmla="*/ 0 h 457200"/>
              <a:gd name="connsiteX3" fmla="*/ 1143000 w 1828800"/>
              <a:gd name="connsiteY3" fmla="*/ 457200 h 457200"/>
              <a:gd name="connsiteX4" fmla="*/ 0 w 1828800"/>
              <a:gd name="connsiteY4" fmla="*/ 457200 h 457200"/>
              <a:gd name="connsiteX5" fmla="*/ 0 w 1828800"/>
              <a:gd name="connsiteY5" fmla="*/ 0 h 457200"/>
              <a:gd name="connsiteX0" fmla="*/ 0 w 1828800"/>
              <a:gd name="connsiteY0" fmla="*/ 0 h 457200"/>
              <a:gd name="connsiteX1" fmla="*/ 857250 w 1828800"/>
              <a:gd name="connsiteY1" fmla="*/ 0 h 457200"/>
              <a:gd name="connsiteX2" fmla="*/ 1143000 w 1828800"/>
              <a:gd name="connsiteY2" fmla="*/ 0 h 457200"/>
              <a:gd name="connsiteX3" fmla="*/ 1828800 w 1828800"/>
              <a:gd name="connsiteY3" fmla="*/ 0 h 457200"/>
              <a:gd name="connsiteX4" fmla="*/ 1143000 w 1828800"/>
              <a:gd name="connsiteY4" fmla="*/ 457200 h 457200"/>
              <a:gd name="connsiteX5" fmla="*/ 0 w 1828800"/>
              <a:gd name="connsiteY5" fmla="*/ 457200 h 457200"/>
              <a:gd name="connsiteX6" fmla="*/ 0 w 1828800"/>
              <a:gd name="connsiteY6" fmla="*/ 0 h 45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28800" h="457200">
                <a:moveTo>
                  <a:pt x="0" y="0"/>
                </a:moveTo>
                <a:lnTo>
                  <a:pt x="857250" y="0"/>
                </a:lnTo>
                <a:lnTo>
                  <a:pt x="1143000" y="0"/>
                </a:lnTo>
                <a:lnTo>
                  <a:pt x="1828800" y="0"/>
                </a:lnTo>
                <a:lnTo>
                  <a:pt x="1143000" y="457200"/>
                </a:lnTo>
                <a:lnTo>
                  <a:pt x="0" y="457200"/>
                </a:lnTo>
                <a:lnTo>
                  <a:pt x="0" y="0"/>
                </a:ln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dirty="0"/>
          </a:p>
        </p:txBody>
      </p:sp>
      <p:sp>
        <p:nvSpPr>
          <p:cNvPr id="6" name="Slide Number Placeholder 5"/>
          <p:cNvSpPr txBox="1">
            <a:spLocks/>
          </p:cNvSpPr>
          <p:nvPr userDrawn="1"/>
        </p:nvSpPr>
        <p:spPr>
          <a:xfrm>
            <a:off x="6553200" y="6356352"/>
            <a:ext cx="2133600" cy="365125"/>
          </a:xfrm>
          <a:prstGeom prst="rect">
            <a:avLst/>
          </a:prstGeom>
        </p:spPr>
        <p:txBody>
          <a:bodyPr anchor="ctr"/>
          <a:lstStyle>
            <a:lvl1pPr>
              <a:defRPr/>
            </a:lvl1pPr>
          </a:lstStyle>
          <a:p>
            <a:pPr algn="r" fontAlgn="auto">
              <a:spcBef>
                <a:spcPts val="0"/>
              </a:spcBef>
              <a:spcAft>
                <a:spcPts val="0"/>
              </a:spcAft>
              <a:defRPr/>
            </a:pPr>
            <a:endParaRPr lang="en-US" sz="900" dirty="0">
              <a:solidFill>
                <a:schemeClr val="tx1">
                  <a:tint val="75000"/>
                </a:schemeClr>
              </a:solidFill>
              <a:latin typeface="+mn-lt"/>
              <a:cs typeface="+mn-cs"/>
            </a:endParaRPr>
          </a:p>
        </p:txBody>
      </p:sp>
      <p:sp>
        <p:nvSpPr>
          <p:cNvPr id="7" name="Freeform 6"/>
          <p:cNvSpPr/>
          <p:nvPr userDrawn="1"/>
        </p:nvSpPr>
        <p:spPr>
          <a:xfrm>
            <a:off x="76200" y="6248400"/>
            <a:ext cx="1828800" cy="533400"/>
          </a:xfrm>
          <a:custGeom>
            <a:avLst/>
            <a:gdLst>
              <a:gd name="connsiteX0" fmla="*/ 0 w 1143000"/>
              <a:gd name="connsiteY0" fmla="*/ 0 h 457200"/>
              <a:gd name="connsiteX1" fmla="*/ 1143000 w 1143000"/>
              <a:gd name="connsiteY1" fmla="*/ 0 h 457200"/>
              <a:gd name="connsiteX2" fmla="*/ 1143000 w 1143000"/>
              <a:gd name="connsiteY2" fmla="*/ 457200 h 457200"/>
              <a:gd name="connsiteX3" fmla="*/ 0 w 1143000"/>
              <a:gd name="connsiteY3" fmla="*/ 457200 h 457200"/>
              <a:gd name="connsiteX4" fmla="*/ 0 w 1143000"/>
              <a:gd name="connsiteY4" fmla="*/ 0 h 457200"/>
              <a:gd name="connsiteX0" fmla="*/ 0 w 1828800"/>
              <a:gd name="connsiteY0" fmla="*/ 0 h 457200"/>
              <a:gd name="connsiteX1" fmla="*/ 1143000 w 1828800"/>
              <a:gd name="connsiteY1" fmla="*/ 0 h 457200"/>
              <a:gd name="connsiteX2" fmla="*/ 1828800 w 1828800"/>
              <a:gd name="connsiteY2" fmla="*/ 0 h 457200"/>
              <a:gd name="connsiteX3" fmla="*/ 0 w 1828800"/>
              <a:gd name="connsiteY3" fmla="*/ 457200 h 457200"/>
              <a:gd name="connsiteX4" fmla="*/ 0 w 1828800"/>
              <a:gd name="connsiteY4" fmla="*/ 0 h 457200"/>
              <a:gd name="connsiteX0" fmla="*/ 0 w 1828800"/>
              <a:gd name="connsiteY0" fmla="*/ 0 h 457200"/>
              <a:gd name="connsiteX1" fmla="*/ 1143000 w 1828800"/>
              <a:gd name="connsiteY1" fmla="*/ 0 h 457200"/>
              <a:gd name="connsiteX2" fmla="*/ 1828800 w 1828800"/>
              <a:gd name="connsiteY2" fmla="*/ 0 h 457200"/>
              <a:gd name="connsiteX3" fmla="*/ 1143000 w 1828800"/>
              <a:gd name="connsiteY3" fmla="*/ 457200 h 457200"/>
              <a:gd name="connsiteX4" fmla="*/ 0 w 1828800"/>
              <a:gd name="connsiteY4" fmla="*/ 457200 h 457200"/>
              <a:gd name="connsiteX5" fmla="*/ 0 w 1828800"/>
              <a:gd name="connsiteY5" fmla="*/ 0 h 457200"/>
              <a:gd name="connsiteX0" fmla="*/ 0 w 1828800"/>
              <a:gd name="connsiteY0" fmla="*/ 0 h 457200"/>
              <a:gd name="connsiteX1" fmla="*/ 857250 w 1828800"/>
              <a:gd name="connsiteY1" fmla="*/ 0 h 457200"/>
              <a:gd name="connsiteX2" fmla="*/ 1143000 w 1828800"/>
              <a:gd name="connsiteY2" fmla="*/ 0 h 457200"/>
              <a:gd name="connsiteX3" fmla="*/ 1828800 w 1828800"/>
              <a:gd name="connsiteY3" fmla="*/ 0 h 457200"/>
              <a:gd name="connsiteX4" fmla="*/ 1143000 w 1828800"/>
              <a:gd name="connsiteY4" fmla="*/ 457200 h 457200"/>
              <a:gd name="connsiteX5" fmla="*/ 0 w 1828800"/>
              <a:gd name="connsiteY5" fmla="*/ 457200 h 457200"/>
              <a:gd name="connsiteX6" fmla="*/ 0 w 1828800"/>
              <a:gd name="connsiteY6" fmla="*/ 0 h 45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28800" h="457200">
                <a:moveTo>
                  <a:pt x="0" y="0"/>
                </a:moveTo>
                <a:lnTo>
                  <a:pt x="857250" y="0"/>
                </a:lnTo>
                <a:lnTo>
                  <a:pt x="1143000" y="0"/>
                </a:lnTo>
                <a:lnTo>
                  <a:pt x="1828800" y="0"/>
                </a:lnTo>
                <a:lnTo>
                  <a:pt x="1143000" y="457200"/>
                </a:lnTo>
                <a:lnTo>
                  <a:pt x="0" y="457200"/>
                </a:lnTo>
                <a:lnTo>
                  <a:pt x="0" y="0"/>
                </a:ln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dirty="0"/>
          </a:p>
        </p:txBody>
      </p:sp>
      <p:pic>
        <p:nvPicPr>
          <p:cNvPr id="8" name="Picture 11" descr="ADA Logo Gray Cropped.jpg"/>
          <p:cNvPicPr>
            <a:picLocks noChangeAspect="1"/>
          </p:cNvPicPr>
          <p:nvPr userDrawn="1"/>
        </p:nvPicPr>
        <p:blipFill>
          <a:blip r:embed="rId2" cstate="print">
            <a:clrChange>
              <a:clrFrom>
                <a:srgbClr val="999A9A"/>
              </a:clrFrom>
              <a:clrTo>
                <a:srgbClr val="999A9A">
                  <a:alpha val="0"/>
                </a:srgbClr>
              </a:clrTo>
            </a:clrChange>
            <a:extLst>
              <a:ext uri="{28A0092B-C50C-407E-A947-70E740481C1C}">
                <a14:useLocalDpi xmlns:a14="http://schemas.microsoft.com/office/drawing/2010/main" val="0"/>
              </a:ext>
            </a:extLst>
          </a:blip>
          <a:srcRect/>
          <a:stretch>
            <a:fillRect/>
          </a:stretch>
        </p:blipFill>
        <p:spPr bwMode="auto">
          <a:xfrm>
            <a:off x="69850" y="6496050"/>
            <a:ext cx="996950" cy="306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9" name="Straight Connector 8"/>
          <p:cNvCxnSpPr/>
          <p:nvPr userDrawn="1"/>
        </p:nvCxnSpPr>
        <p:spPr>
          <a:xfrm>
            <a:off x="0" y="6443663"/>
            <a:ext cx="91440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userDrawn="1"/>
        </p:nvCxnSpPr>
        <p:spPr>
          <a:xfrm>
            <a:off x="-34925" y="1016000"/>
            <a:ext cx="9220200" cy="0"/>
          </a:xfrm>
          <a:prstGeom prst="line">
            <a:avLst/>
          </a:prstGeom>
          <a:ln w="19050">
            <a:solidFill>
              <a:srgbClr val="F8C206"/>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p:nvPr>
        </p:nvSpPr>
        <p:spPr>
          <a:xfrm>
            <a:off x="457200" y="1600201"/>
            <a:ext cx="8229600" cy="2819400"/>
          </a:xfrm>
        </p:spPr>
        <p:txBody>
          <a:bodyPr>
            <a:normAutofit/>
          </a:bodyPr>
          <a:lstStyle>
            <a:lvl1pPr>
              <a:buClr>
                <a:srgbClr val="FFD937"/>
              </a:buClr>
              <a:defRPr sz="2100">
                <a:solidFill>
                  <a:schemeClr val="bg1"/>
                </a:solidFill>
              </a:defRPr>
            </a:lvl1pPr>
            <a:lvl2pPr>
              <a:buClr>
                <a:srgbClr val="FFD937"/>
              </a:buClr>
              <a:defRPr sz="1800">
                <a:solidFill>
                  <a:schemeClr val="bg1"/>
                </a:solidFill>
              </a:defRPr>
            </a:lvl2pPr>
            <a:lvl3pPr>
              <a:buClr>
                <a:srgbClr val="FFD937"/>
              </a:buClr>
              <a:defRPr sz="1500">
                <a:solidFill>
                  <a:schemeClr val="bg1"/>
                </a:solidFill>
              </a:defRPr>
            </a:lvl3pPr>
            <a:lvl4pPr>
              <a:buClr>
                <a:srgbClr val="FFD937"/>
              </a:buClr>
              <a:defRPr sz="2100">
                <a:solidFill>
                  <a:schemeClr val="bg1"/>
                </a:solidFill>
              </a:defRPr>
            </a:lvl4pPr>
            <a:lvl5pPr>
              <a:buClr>
                <a:srgbClr val="FFD937"/>
              </a:buClr>
              <a:defRPr sz="21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Date Placeholder 20"/>
          <p:cNvSpPr>
            <a:spLocks noGrp="1"/>
          </p:cNvSpPr>
          <p:nvPr>
            <p:ph type="dt" sz="half" idx="10"/>
          </p:nvPr>
        </p:nvSpPr>
        <p:spPr>
          <a:xfrm>
            <a:off x="457200" y="6356352"/>
            <a:ext cx="2133600" cy="365125"/>
          </a:xfrm>
          <a:prstGeom prst="rect">
            <a:avLst/>
          </a:prstGeom>
        </p:spPr>
        <p:txBody>
          <a:bodyPr/>
          <a:lstStyle>
            <a:lvl1pPr>
              <a:defRPr/>
            </a:lvl1pPr>
          </a:lstStyle>
          <a:p>
            <a:pPr>
              <a:defRPr/>
            </a:pPr>
            <a:fld id="{E448AC1B-3A32-48D0-AA8C-10C63FDCBCFE}" type="datetimeFigureOut">
              <a:rPr lang="en-US"/>
              <a:pPr>
                <a:defRPr/>
              </a:pPr>
              <a:t>7/4/2025</a:t>
            </a:fld>
            <a:endParaRPr lang="en-US" dirty="0"/>
          </a:p>
        </p:txBody>
      </p:sp>
      <p:sp>
        <p:nvSpPr>
          <p:cNvPr id="12" name="Slide Number Placeholder 21"/>
          <p:cNvSpPr>
            <a:spLocks noGrp="1"/>
          </p:cNvSpPr>
          <p:nvPr>
            <p:ph type="sldNum" sz="quarter" idx="11"/>
          </p:nvPr>
        </p:nvSpPr>
        <p:spPr>
          <a:xfrm>
            <a:off x="6251448" y="6556248"/>
            <a:ext cx="588336" cy="228600"/>
          </a:xfrm>
          <a:prstGeom prst="rect">
            <a:avLst/>
          </a:prstGeom>
        </p:spPr>
        <p:txBody>
          <a:bodyPr/>
          <a:lstStyle>
            <a:lvl1pPr>
              <a:defRPr/>
            </a:lvl1pPr>
          </a:lstStyle>
          <a:p>
            <a:pPr>
              <a:defRPr/>
            </a:pPr>
            <a:fld id="{F4A22B64-D61E-4952-835C-1FC3C20D484A}" type="slidenum">
              <a:rPr lang="en-US"/>
              <a:pPr>
                <a:defRPr/>
              </a:pPr>
              <a:t>‹#›</a:t>
            </a:fld>
            <a:endParaRPr lang="en-US" dirty="0"/>
          </a:p>
        </p:txBody>
      </p:sp>
      <p:sp>
        <p:nvSpPr>
          <p:cNvPr id="13" name="Footer Placeholder 22"/>
          <p:cNvSpPr>
            <a:spLocks noGrp="1"/>
          </p:cNvSpPr>
          <p:nvPr>
            <p:ph type="ftr" sz="quarter" idx="12"/>
          </p:nvPr>
        </p:nvSpPr>
        <p:spPr>
          <a:xfrm>
            <a:off x="3124200" y="6356352"/>
            <a:ext cx="2895600" cy="365125"/>
          </a:xfrm>
          <a:prstGeom prst="rect">
            <a:avLst/>
          </a:prstGeom>
        </p:spPr>
        <p:txBody>
          <a:bodyPr/>
          <a:lstStyle>
            <a:lvl1pPr>
              <a:defRPr/>
            </a:lvl1pPr>
          </a:lstStyle>
          <a:p>
            <a:pPr>
              <a:defRPr/>
            </a:pPr>
            <a:endParaRPr lang="en-US"/>
          </a:p>
        </p:txBody>
      </p:sp>
    </p:spTree>
    <p:extLst>
      <p:ext uri="{BB962C8B-B14F-4D97-AF65-F5344CB8AC3E}">
        <p14:creationId xmlns:p14="http://schemas.microsoft.com/office/powerpoint/2010/main" val="54511464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5614" y="273050"/>
            <a:ext cx="8226425" cy="1143000"/>
          </a:xfrm>
        </p:spPr>
        <p:txBody>
          <a:bodyPr/>
          <a:lstStyle/>
          <a:p>
            <a:r>
              <a:rPr lang="en-US"/>
              <a:t>Click to edit Master title style</a:t>
            </a:r>
          </a:p>
        </p:txBody>
      </p:sp>
      <p:sp>
        <p:nvSpPr>
          <p:cNvPr id="3" name="Text Placeholder 2"/>
          <p:cNvSpPr>
            <a:spLocks noGrp="1"/>
          </p:cNvSpPr>
          <p:nvPr>
            <p:ph type="body" sz="half" idx="1"/>
          </p:nvPr>
        </p:nvSpPr>
        <p:spPr>
          <a:xfrm>
            <a:off x="455614" y="1598613"/>
            <a:ext cx="4037012" cy="44973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5025" y="1598613"/>
            <a:ext cx="4037013" cy="44973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0"/>
          <p:cNvSpPr>
            <a:spLocks noGrp="1" noChangeArrowheads="1"/>
          </p:cNvSpPr>
          <p:nvPr>
            <p:ph type="sldNum" sz="quarter" idx="10"/>
          </p:nvPr>
        </p:nvSpPr>
        <p:spPr>
          <a:xfrm>
            <a:off x="6251448" y="6556248"/>
            <a:ext cx="588336" cy="228600"/>
          </a:xfrm>
          <a:prstGeom prst="rect">
            <a:avLst/>
          </a:prstGeom>
          <a:ln/>
        </p:spPr>
        <p:txBody>
          <a:bodyPr/>
          <a:lstStyle>
            <a:lvl1pPr>
              <a:defRPr/>
            </a:lvl1pPr>
          </a:lstStyle>
          <a:p>
            <a:pPr>
              <a:defRPr/>
            </a:pPr>
            <a:fld id="{114813B1-857E-4D46-BE5D-9A28513CA6BB}" type="slidenum">
              <a:rPr lang="en-US"/>
              <a:pPr>
                <a:defRPr/>
              </a:pPr>
              <a:t>‹#›</a:t>
            </a:fld>
            <a:endParaRPr lang="en-US"/>
          </a:p>
        </p:txBody>
      </p:sp>
    </p:spTree>
    <p:extLst>
      <p:ext uri="{BB962C8B-B14F-4D97-AF65-F5344CB8AC3E}">
        <p14:creationId xmlns:p14="http://schemas.microsoft.com/office/powerpoint/2010/main" val="22927548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219200" y="2971800"/>
            <a:ext cx="6858000" cy="1066800"/>
          </a:xfrm>
        </p:spPr>
        <p:txBody>
          <a:bodyPr anchor="t" anchorCtr="0">
            <a:normAutofit/>
          </a:bodyPr>
          <a:lstStyle>
            <a:lvl1pPr algn="r">
              <a:buNone/>
              <a:defRPr sz="3300" b="0" cap="none" baseline="0">
                <a:solidFill>
                  <a:schemeClr val="tx1"/>
                </a:solidFill>
              </a:defRPr>
            </a:lvl1pPr>
          </a:lstStyle>
          <a:p>
            <a:r>
              <a:rPr kumimoji="0" lang="en-US" dirty="0"/>
              <a:t>Click to edit Master title style</a:t>
            </a:r>
          </a:p>
        </p:txBody>
      </p:sp>
      <p:sp>
        <p:nvSpPr>
          <p:cNvPr id="3" name="Text Placeholder 2"/>
          <p:cNvSpPr>
            <a:spLocks noGrp="1"/>
          </p:cNvSpPr>
          <p:nvPr>
            <p:ph type="body" idx="1"/>
          </p:nvPr>
        </p:nvSpPr>
        <p:spPr>
          <a:xfrm>
            <a:off x="1295400" y="4267200"/>
            <a:ext cx="6781800" cy="1143000"/>
          </a:xfrm>
        </p:spPr>
        <p:txBody>
          <a:bodyPr anchor="t" anchorCtr="0">
            <a:normAutofit/>
          </a:bodyPr>
          <a:lstStyle>
            <a:lvl1pPr marL="0" indent="0" algn="r">
              <a:buNone/>
              <a:defRPr sz="2400">
                <a:solidFill>
                  <a:schemeClr val="bg1"/>
                </a:solidFill>
              </a:defRPr>
            </a:lvl1pPr>
            <a:lvl2pPr>
              <a:buNone/>
              <a:defRPr sz="1350">
                <a:solidFill>
                  <a:schemeClr val="tx1">
                    <a:tint val="75000"/>
                  </a:schemeClr>
                </a:solidFill>
              </a:defRPr>
            </a:lvl2pPr>
            <a:lvl3pPr>
              <a:buNone/>
              <a:defRPr sz="1200">
                <a:solidFill>
                  <a:schemeClr val="tx1">
                    <a:tint val="75000"/>
                  </a:schemeClr>
                </a:solidFill>
              </a:defRPr>
            </a:lvl3pPr>
            <a:lvl4pPr>
              <a:buNone/>
              <a:defRPr sz="1050">
                <a:solidFill>
                  <a:schemeClr val="tx1">
                    <a:tint val="75000"/>
                  </a:schemeClr>
                </a:solidFill>
              </a:defRPr>
            </a:lvl4pPr>
            <a:lvl5pPr>
              <a:buNone/>
              <a:defRPr sz="1050">
                <a:solidFill>
                  <a:schemeClr val="tx1">
                    <a:tint val="75000"/>
                  </a:schemeClr>
                </a:solidFill>
              </a:defRPr>
            </a:lvl5pPr>
          </a:lstStyle>
          <a:p>
            <a:pPr lvl="0" eaLnBrk="1" latinLnBrk="0" hangingPunct="1"/>
            <a:r>
              <a:rPr kumimoji="0" lang="en-US" dirty="0"/>
              <a:t>Click to edit Master text styles</a:t>
            </a:r>
          </a:p>
        </p:txBody>
      </p:sp>
      <p:sp>
        <p:nvSpPr>
          <p:cNvPr id="7" name="Rectangle 6"/>
          <p:cNvSpPr/>
          <p:nvPr/>
        </p:nvSpPr>
        <p:spPr>
          <a:xfrm>
            <a:off x="914400" y="2819400"/>
            <a:ext cx="7315200" cy="1280160"/>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350"/>
          </a:p>
        </p:txBody>
      </p:sp>
      <p:sp>
        <p:nvSpPr>
          <p:cNvPr id="8" name="Rectangle 7"/>
          <p:cNvSpPr/>
          <p:nvPr/>
        </p:nvSpPr>
        <p:spPr>
          <a:xfrm>
            <a:off x="914400" y="2819400"/>
            <a:ext cx="228600" cy="1280160"/>
          </a:xfrm>
          <a:prstGeom prst="rect">
            <a:avLst/>
          </a:prstGeom>
          <a:solidFill>
            <a:srgbClr val="B1D45A"/>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350"/>
          </a:p>
        </p:txBody>
      </p:sp>
      <p:pic>
        <p:nvPicPr>
          <p:cNvPr id="14"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03492" y="6291778"/>
            <a:ext cx="8205387"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3466359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lipArt Placeholder 2"/>
          <p:cNvSpPr>
            <a:spLocks noGrp="1"/>
          </p:cNvSpPr>
          <p:nvPr>
            <p:ph type="clipArt" sz="half" idx="1"/>
          </p:nvPr>
        </p:nvSpPr>
        <p:spPr>
          <a:xfrm>
            <a:off x="457200" y="1600202"/>
            <a:ext cx="4038600" cy="4525963"/>
          </a:xfrm>
        </p:spPr>
        <p:txBody>
          <a:bodyPr/>
          <a:lstStyle/>
          <a:p>
            <a:pPr lvl="0"/>
            <a:endParaRPr lang="en-US" noProof="0"/>
          </a:p>
        </p:txBody>
      </p:sp>
      <p:sp>
        <p:nvSpPr>
          <p:cNvPr id="4" name="Text Placeholder 3"/>
          <p:cNvSpPr>
            <a:spLocks noGrp="1"/>
          </p:cNvSpPr>
          <p:nvPr>
            <p:ph type="body" sz="half" idx="2"/>
          </p:nvPr>
        </p:nvSpPr>
        <p:spPr>
          <a:xfrm>
            <a:off x="4648200" y="1600202"/>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
          <p:cNvSpPr>
            <a:spLocks noGrp="1" noChangeArrowheads="1"/>
          </p:cNvSpPr>
          <p:nvPr>
            <p:ph type="dt" sz="half" idx="10"/>
          </p:nvPr>
        </p:nvSpPr>
        <p:spPr>
          <a:xfrm>
            <a:off x="4245936" y="6557946"/>
            <a:ext cx="2002464" cy="226902"/>
          </a:xfrm>
          <a:prstGeom prst="rect">
            <a:avLst/>
          </a:prstGeom>
          <a:ln/>
        </p:spPr>
        <p:txBody>
          <a:bodyPr/>
          <a:lstStyle>
            <a:lvl1pPr>
              <a:defRPr/>
            </a:lvl1pPr>
          </a:lstStyle>
          <a:p>
            <a:pPr>
              <a:defRPr/>
            </a:pPr>
            <a:endParaRPr lang="en-US"/>
          </a:p>
        </p:txBody>
      </p:sp>
      <p:sp>
        <p:nvSpPr>
          <p:cNvPr id="6" name="Rectangle 3"/>
          <p:cNvSpPr>
            <a:spLocks noGrp="1" noChangeArrowheads="1"/>
          </p:cNvSpPr>
          <p:nvPr>
            <p:ph type="sldNum" sz="quarter" idx="11"/>
          </p:nvPr>
        </p:nvSpPr>
        <p:spPr>
          <a:xfrm>
            <a:off x="6251448" y="6556248"/>
            <a:ext cx="588336" cy="228600"/>
          </a:xfrm>
          <a:prstGeom prst="rect">
            <a:avLst/>
          </a:prstGeom>
          <a:ln/>
        </p:spPr>
        <p:txBody>
          <a:bodyPr/>
          <a:lstStyle>
            <a:lvl1pPr>
              <a:defRPr/>
            </a:lvl1pPr>
          </a:lstStyle>
          <a:p>
            <a:fld id="{5286A851-2DBD-4B06-98C1-8D82009AA052}" type="slidenum">
              <a:rPr lang="en-US"/>
              <a:pPr/>
              <a:t>‹#›</a:t>
            </a:fld>
            <a:endParaRPr lang="en-US"/>
          </a:p>
        </p:txBody>
      </p:sp>
    </p:spTree>
    <p:extLst>
      <p:ext uri="{BB962C8B-B14F-4D97-AF65-F5344CB8AC3E}">
        <p14:creationId xmlns:p14="http://schemas.microsoft.com/office/powerpoint/2010/main" val="204240965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txAndMedia">
  <p:cSld name="Title, Text and Media Clip">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339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Media Placeholder 3"/>
          <p:cNvSpPr>
            <a:spLocks noGrp="1"/>
          </p:cNvSpPr>
          <p:nvPr>
            <p:ph type="media" sz="half" idx="2"/>
          </p:nvPr>
        </p:nvSpPr>
        <p:spPr>
          <a:xfrm>
            <a:off x="4648200" y="1600200"/>
            <a:ext cx="4038600" cy="4533900"/>
          </a:xfrm>
        </p:spPr>
        <p:txBody>
          <a:bodyPr/>
          <a:lstStyle/>
          <a:p>
            <a:pPr lvl="0"/>
            <a:endParaRPr lang="en-US" noProof="0"/>
          </a:p>
        </p:txBody>
      </p:sp>
      <p:sp>
        <p:nvSpPr>
          <p:cNvPr id="5" name="Rectangle 218"/>
          <p:cNvSpPr>
            <a:spLocks noGrp="1" noChangeArrowheads="1"/>
          </p:cNvSpPr>
          <p:nvPr>
            <p:ph type="sldNum" sz="quarter" idx="10"/>
          </p:nvPr>
        </p:nvSpPr>
        <p:spPr>
          <a:xfrm>
            <a:off x="6251448" y="6556248"/>
            <a:ext cx="588336" cy="228600"/>
          </a:xfrm>
          <a:prstGeom prst="rect">
            <a:avLst/>
          </a:prstGeom>
        </p:spPr>
        <p:txBody>
          <a:bodyPr/>
          <a:lstStyle>
            <a:lvl1pPr>
              <a:defRPr/>
            </a:lvl1pPr>
          </a:lstStyle>
          <a:p>
            <a:pPr>
              <a:defRPr/>
            </a:pPr>
            <a:fld id="{D37BA7FA-DEB3-4EB5-A868-60568F930B69}" type="slidenum">
              <a:rPr lang="en-US"/>
              <a:pPr>
                <a:defRPr/>
              </a:pPr>
              <a:t>‹#›</a:t>
            </a:fld>
            <a:endParaRPr lang="en-US"/>
          </a:p>
        </p:txBody>
      </p:sp>
      <p:sp>
        <p:nvSpPr>
          <p:cNvPr id="6" name="Rectangle 219"/>
          <p:cNvSpPr>
            <a:spLocks noGrp="1" noChangeArrowheads="1"/>
          </p:cNvSpPr>
          <p:nvPr>
            <p:ph type="dt" sz="half" idx="11"/>
          </p:nvPr>
        </p:nvSpPr>
        <p:spPr>
          <a:xfrm>
            <a:off x="457200" y="6243638"/>
            <a:ext cx="2133600" cy="457200"/>
          </a:xfrm>
          <a:prstGeom prst="rect">
            <a:avLst/>
          </a:prstGeom>
        </p:spPr>
        <p:txBody>
          <a:bodyPr/>
          <a:lstStyle>
            <a:lvl1pPr>
              <a:defRPr>
                <a:latin typeface="Arial" charset="0"/>
              </a:defRPr>
            </a:lvl1pPr>
          </a:lstStyle>
          <a:p>
            <a:pPr>
              <a:defRPr/>
            </a:pPr>
            <a:endParaRPr lang="en-US"/>
          </a:p>
        </p:txBody>
      </p:sp>
    </p:spTree>
    <p:extLst>
      <p:ext uri="{BB962C8B-B14F-4D97-AF65-F5344CB8AC3E}">
        <p14:creationId xmlns:p14="http://schemas.microsoft.com/office/powerpoint/2010/main" val="96442547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5614" y="273050"/>
            <a:ext cx="8226425" cy="1143000"/>
          </a:xfrm>
        </p:spPr>
        <p:txBody>
          <a:bodyPr/>
          <a:lstStyle/>
          <a:p>
            <a:r>
              <a:rPr lang="en-US"/>
              <a:t>Click to edit Master title style</a:t>
            </a:r>
          </a:p>
        </p:txBody>
      </p:sp>
      <p:sp>
        <p:nvSpPr>
          <p:cNvPr id="3" name="Content Placeholder 2"/>
          <p:cNvSpPr>
            <a:spLocks noGrp="1"/>
          </p:cNvSpPr>
          <p:nvPr>
            <p:ph sz="half" idx="1"/>
          </p:nvPr>
        </p:nvSpPr>
        <p:spPr>
          <a:xfrm>
            <a:off x="455614" y="1598613"/>
            <a:ext cx="4037012" cy="44973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5025" y="1598613"/>
            <a:ext cx="4037013" cy="217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5025" y="3922715"/>
            <a:ext cx="4037013" cy="21732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70"/>
          <p:cNvSpPr>
            <a:spLocks noGrp="1" noChangeArrowheads="1"/>
          </p:cNvSpPr>
          <p:nvPr>
            <p:ph type="sldNum" sz="quarter" idx="10"/>
          </p:nvPr>
        </p:nvSpPr>
        <p:spPr>
          <a:xfrm>
            <a:off x="6251448" y="6556248"/>
            <a:ext cx="588336" cy="228600"/>
          </a:xfrm>
          <a:prstGeom prst="rect">
            <a:avLst/>
          </a:prstGeom>
          <a:ln/>
        </p:spPr>
        <p:txBody>
          <a:bodyPr/>
          <a:lstStyle>
            <a:lvl1pPr>
              <a:defRPr/>
            </a:lvl1pPr>
          </a:lstStyle>
          <a:p>
            <a:pPr>
              <a:defRPr/>
            </a:pPr>
            <a:fld id="{CBE6F69D-EC7C-4158-B48B-7F1BD0375DFA}" type="slidenum">
              <a:rPr lang="en-US"/>
              <a:pPr>
                <a:defRPr/>
              </a:pPr>
              <a:t>‹#›</a:t>
            </a:fld>
            <a:endParaRPr lang="en-US"/>
          </a:p>
        </p:txBody>
      </p:sp>
    </p:spTree>
    <p:extLst>
      <p:ext uri="{BB962C8B-B14F-4D97-AF65-F5344CB8AC3E}">
        <p14:creationId xmlns:p14="http://schemas.microsoft.com/office/powerpoint/2010/main" val="426528791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7" name="Title 1"/>
          <p:cNvSpPr>
            <a:spLocks noGrp="1"/>
          </p:cNvSpPr>
          <p:nvPr>
            <p:ph type="title"/>
          </p:nvPr>
        </p:nvSpPr>
        <p:spPr>
          <a:xfrm>
            <a:off x="457200" y="953526"/>
            <a:ext cx="8229600" cy="862606"/>
          </a:xfrm>
        </p:spPr>
        <p:txBody>
          <a:bodyPr/>
          <a:lstStyle>
            <a:lvl1pPr>
              <a:defRPr b="0">
                <a:solidFill>
                  <a:srgbClr val="002060"/>
                </a:solidFill>
              </a:defRPr>
            </a:lvl1pPr>
          </a:lstStyle>
          <a:p>
            <a:r>
              <a:rPr lang="en-US"/>
              <a:t>Click to edit Master title style</a:t>
            </a:r>
            <a:endParaRPr lang="en-US" dirty="0"/>
          </a:p>
        </p:txBody>
      </p:sp>
      <p:sp>
        <p:nvSpPr>
          <p:cNvPr id="8" name="Content Placeholder 2"/>
          <p:cNvSpPr>
            <a:spLocks noGrp="1"/>
          </p:cNvSpPr>
          <p:nvPr>
            <p:ph idx="1"/>
          </p:nvPr>
        </p:nvSpPr>
        <p:spPr>
          <a:xfrm>
            <a:off x="457200" y="1828800"/>
            <a:ext cx="8229600" cy="4572000"/>
          </a:xfrm>
        </p:spPr>
        <p:txBody>
          <a:bodyPr/>
          <a:lstStyle>
            <a:lvl1pPr>
              <a:buClrTx/>
              <a:defRPr>
                <a:solidFill>
                  <a:srgbClr val="002060"/>
                </a:solidFill>
                <a:latin typeface="+mj-lt"/>
              </a:defRPr>
            </a:lvl1pPr>
            <a:lvl2pPr>
              <a:buClr>
                <a:srgbClr val="0070C0"/>
              </a:buClr>
              <a:defRPr>
                <a:solidFill>
                  <a:srgbClr val="0070C0"/>
                </a:solidFill>
                <a:latin typeface="+mj-lt"/>
              </a:defRPr>
            </a:lvl2pPr>
            <a:lvl3pPr>
              <a:buClr>
                <a:srgbClr val="002060"/>
              </a:buClr>
              <a:buFont typeface="Trebuchet MS" pitchFamily="34" charset="0"/>
              <a:buChar char="—"/>
              <a:defRPr>
                <a:solidFill>
                  <a:srgbClr val="002060"/>
                </a:solidFill>
                <a:latin typeface="+mj-lt"/>
              </a:defRPr>
            </a:lvl3pPr>
            <a:lvl4pPr>
              <a:buClrTx/>
              <a:defRPr>
                <a:solidFill>
                  <a:srgbClr val="0070C0"/>
                </a:solidFill>
                <a:latin typeface="+mj-lt"/>
              </a:defRPr>
            </a:lvl4pPr>
            <a:lvl5pPr>
              <a:buClr>
                <a:srgbClr val="002060"/>
              </a:buClr>
              <a:defRPr>
                <a:solidFill>
                  <a:srgbClr val="002060"/>
                </a:solidFill>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ext Placeholder 18"/>
          <p:cNvSpPr>
            <a:spLocks noGrp="1"/>
          </p:cNvSpPr>
          <p:nvPr>
            <p:ph type="body" sz="quarter" idx="10" hasCustomPrompt="1"/>
          </p:nvPr>
        </p:nvSpPr>
        <p:spPr>
          <a:xfrm>
            <a:off x="916517" y="6553200"/>
            <a:ext cx="8229600" cy="304800"/>
          </a:xfrm>
        </p:spPr>
        <p:txBody>
          <a:bodyPr>
            <a:noAutofit/>
          </a:bodyPr>
          <a:lstStyle>
            <a:lvl1pPr marL="0" indent="0" algn="r">
              <a:buNone/>
              <a:defRPr sz="1200" baseline="0">
                <a:latin typeface="+mn-lt"/>
                <a:cs typeface="Arial" pitchFamily="34" charset="0"/>
              </a:defRPr>
            </a:lvl1pPr>
            <a:lvl2pPr marL="342900" indent="0" algn="r">
              <a:buNone/>
              <a:defRPr sz="1200">
                <a:latin typeface="Arial" pitchFamily="34" charset="0"/>
                <a:cs typeface="Arial" pitchFamily="34" charset="0"/>
              </a:defRPr>
            </a:lvl2pPr>
            <a:lvl3pPr marL="685800" indent="0" algn="r">
              <a:buNone/>
              <a:defRPr sz="1200">
                <a:latin typeface="Arial" pitchFamily="34" charset="0"/>
                <a:cs typeface="Arial" pitchFamily="34" charset="0"/>
              </a:defRPr>
            </a:lvl3pPr>
            <a:lvl4pPr marL="1028700" indent="0" algn="r">
              <a:buNone/>
              <a:defRPr sz="1200">
                <a:latin typeface="Arial" pitchFamily="34" charset="0"/>
                <a:cs typeface="Arial" pitchFamily="34" charset="0"/>
              </a:defRPr>
            </a:lvl4pPr>
            <a:lvl5pPr marL="1371600" indent="0" algn="r">
              <a:buNone/>
              <a:defRPr sz="1200">
                <a:latin typeface="Arial" pitchFamily="34" charset="0"/>
                <a:cs typeface="Arial" pitchFamily="34" charset="0"/>
              </a:defRPr>
            </a:lvl5pPr>
          </a:lstStyle>
          <a:p>
            <a:pPr lvl="0"/>
            <a:r>
              <a:rPr lang="en-US" dirty="0"/>
              <a:t>Click to add reference</a:t>
            </a:r>
          </a:p>
        </p:txBody>
      </p:sp>
      <p:grpSp>
        <p:nvGrpSpPr>
          <p:cNvPr id="14" name="Group 13"/>
          <p:cNvGrpSpPr/>
          <p:nvPr userDrawn="1"/>
        </p:nvGrpSpPr>
        <p:grpSpPr>
          <a:xfrm>
            <a:off x="3" y="-1"/>
            <a:ext cx="6743698" cy="811037"/>
            <a:chOff x="0" y="-1"/>
            <a:chExt cx="7391399" cy="609601"/>
          </a:xfrm>
        </p:grpSpPr>
        <p:sp>
          <p:nvSpPr>
            <p:cNvPr id="16" name="Rectangle 15"/>
            <p:cNvSpPr/>
            <p:nvPr userDrawn="1"/>
          </p:nvSpPr>
          <p:spPr>
            <a:xfrm>
              <a:off x="0" y="459491"/>
              <a:ext cx="7391399" cy="150109"/>
            </a:xfrm>
            <a:prstGeom prst="rect">
              <a:avLst/>
            </a:prstGeom>
            <a:solidFill>
              <a:schemeClr val="accent3">
                <a:lumMod val="40000"/>
                <a:lumOff val="60000"/>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350" dirty="0"/>
            </a:p>
          </p:txBody>
        </p:sp>
        <p:sp>
          <p:nvSpPr>
            <p:cNvPr id="17" name="Rectangle 16"/>
            <p:cNvSpPr/>
            <p:nvPr userDrawn="1"/>
          </p:nvSpPr>
          <p:spPr>
            <a:xfrm>
              <a:off x="0" y="277618"/>
              <a:ext cx="7391399" cy="179582"/>
            </a:xfrm>
            <a:prstGeom prst="rect">
              <a:avLst/>
            </a:prstGeom>
            <a:solidFill>
              <a:schemeClr val="accent3">
                <a:lumMod val="60000"/>
                <a:lumOff val="4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350" dirty="0"/>
            </a:p>
          </p:txBody>
        </p:sp>
        <p:sp>
          <p:nvSpPr>
            <p:cNvPr id="18" name="Rectangle 17"/>
            <p:cNvSpPr/>
            <p:nvPr userDrawn="1"/>
          </p:nvSpPr>
          <p:spPr>
            <a:xfrm>
              <a:off x="0" y="-1"/>
              <a:ext cx="7391399" cy="277619"/>
            </a:xfrm>
            <a:prstGeom prst="rect">
              <a:avLst/>
            </a:prstGeom>
            <a:solidFill>
              <a:srgbClr val="0070C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350" dirty="0"/>
            </a:p>
          </p:txBody>
        </p:sp>
      </p:gr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943851" y="87340"/>
            <a:ext cx="914399" cy="894409"/>
          </a:xfrm>
          <a:prstGeom prst="rect">
            <a:avLst/>
          </a:prstGeom>
        </p:spPr>
      </p:pic>
      <p:pic>
        <p:nvPicPr>
          <p:cNvPr id="13" name="Picture 12"/>
          <p:cNvPicPr/>
          <p:nvPr userDrawn="1"/>
        </p:nvPicPr>
        <p:blipFill rotWithShape="1">
          <a:blip r:embed="rId3">
            <a:extLst>
              <a:ext uri="{28A0092B-C50C-407E-A947-70E740481C1C}">
                <a14:useLocalDpi xmlns:a14="http://schemas.microsoft.com/office/drawing/2010/main" val="0"/>
              </a:ext>
            </a:extLst>
          </a:blip>
          <a:srcRect t="20445" b="24444"/>
          <a:stretch/>
        </p:blipFill>
        <p:spPr bwMode="auto">
          <a:xfrm>
            <a:off x="6866466" y="225779"/>
            <a:ext cx="999067" cy="620889"/>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00573738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Content Only w reference">
    <p:spTree>
      <p:nvGrpSpPr>
        <p:cNvPr id="1" name=""/>
        <p:cNvGrpSpPr/>
        <p:nvPr/>
      </p:nvGrpSpPr>
      <p:grpSpPr>
        <a:xfrm>
          <a:off x="0" y="0"/>
          <a:ext cx="0" cy="0"/>
          <a:chOff x="0" y="0"/>
          <a:chExt cx="0" cy="0"/>
        </a:xfrm>
      </p:grpSpPr>
      <p:sp>
        <p:nvSpPr>
          <p:cNvPr id="4" name="Title 1"/>
          <p:cNvSpPr>
            <a:spLocks noGrp="1"/>
          </p:cNvSpPr>
          <p:nvPr>
            <p:ph type="title"/>
          </p:nvPr>
        </p:nvSpPr>
        <p:spPr>
          <a:xfrm>
            <a:off x="539752" y="132516"/>
            <a:ext cx="8064500" cy="828675"/>
          </a:xfrm>
          <a:prstGeom prst="rect">
            <a:avLst/>
          </a:prstGeom>
        </p:spPr>
        <p:txBody>
          <a:bodyPr lIns="0" tIns="0" rIns="0" bIns="0" anchor="ctr" anchorCtr="0">
            <a:normAutofit/>
          </a:bodyPr>
          <a:lstStyle>
            <a:lvl1pPr>
              <a:lnSpc>
                <a:spcPct val="90000"/>
              </a:lnSpc>
              <a:defRPr/>
            </a:lvl1pPr>
          </a:lstStyle>
          <a:p>
            <a:r>
              <a:rPr lang="en-US"/>
              <a:t>Click to edit Master title style</a:t>
            </a:r>
          </a:p>
        </p:txBody>
      </p:sp>
      <p:sp>
        <p:nvSpPr>
          <p:cNvPr id="6" name="Content Placeholder 4"/>
          <p:cNvSpPr>
            <a:spLocks noGrp="1"/>
          </p:cNvSpPr>
          <p:nvPr>
            <p:ph sz="quarter" idx="11"/>
          </p:nvPr>
        </p:nvSpPr>
        <p:spPr>
          <a:xfrm>
            <a:off x="539752" y="1274618"/>
            <a:ext cx="8064500" cy="5065222"/>
          </a:xfrm>
          <a:prstGeom prst="rect">
            <a:avLst/>
          </a:prstGeom>
        </p:spPr>
        <p:txBody>
          <a:bodyPr/>
          <a:lstStyle>
            <a:lvl1pPr>
              <a:spcBef>
                <a:spcPts val="900"/>
              </a:spcBef>
              <a:spcAft>
                <a:spcPts val="900"/>
              </a:spcAft>
              <a:defRPr/>
            </a:lvl1pPr>
            <a:lvl2pPr marL="189000" indent="-189000">
              <a:defRPr/>
            </a:lvl2pPr>
            <a:lvl3pPr marL="378000" indent="-189000">
              <a:defRPr/>
            </a:lvl3pPr>
            <a:lvl4pPr marL="567000" indent="-189000">
              <a:defRPr/>
            </a:lvl4pPr>
            <a:lvl5pPr marL="756000" indent="-18900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3">
            <a:extLst>
              <a:ext uri="{FF2B5EF4-FFF2-40B4-BE49-F238E27FC236}">
                <a16:creationId xmlns:a16="http://schemas.microsoft.com/office/drawing/2014/main" id="{E670ADA5-D249-DF4E-9628-0C44C2A9CE12}"/>
              </a:ext>
            </a:extLst>
          </p:cNvPr>
          <p:cNvSpPr>
            <a:spLocks noGrp="1"/>
          </p:cNvSpPr>
          <p:nvPr>
            <p:ph type="body" sz="quarter" idx="14" hasCustomPrompt="1"/>
          </p:nvPr>
        </p:nvSpPr>
        <p:spPr>
          <a:xfrm>
            <a:off x="1" y="6485507"/>
            <a:ext cx="9143999" cy="236013"/>
          </a:xfrm>
          <a:noFill/>
        </p:spPr>
        <p:txBody>
          <a:bodyPr wrap="square" lIns="180000" tIns="36000" rIns="180000" bIns="72000" anchor="b" anchorCtr="0">
            <a:spAutoFit/>
          </a:bodyPr>
          <a:lstStyle>
            <a:lvl1pPr>
              <a:lnSpc>
                <a:spcPct val="100000"/>
              </a:lnSpc>
              <a:spcAft>
                <a:spcPts val="450"/>
              </a:spcAft>
              <a:defRPr sz="825" b="0" i="0"/>
            </a:lvl1pPr>
          </a:lstStyle>
          <a:p>
            <a:pPr lvl="0"/>
            <a:r>
              <a:rPr lang="en-US"/>
              <a:t>Reference</a:t>
            </a:r>
          </a:p>
        </p:txBody>
      </p:sp>
    </p:spTree>
    <p:extLst>
      <p:ext uri="{BB962C8B-B14F-4D97-AF65-F5344CB8AC3E}">
        <p14:creationId xmlns:p14="http://schemas.microsoft.com/office/powerpoint/2010/main" val="919820191"/>
      </p:ext>
    </p:extLst>
  </p:cSld>
  <p:clrMapOvr>
    <a:masterClrMapping/>
  </p:clrMapOvr>
  <p:extLst>
    <p:ext uri="{DCECCB84-F9BA-43D5-87BE-67443E8EF086}">
      <p15:sldGuideLst xmlns:p15="http://schemas.microsoft.com/office/powerpoint/2012/main"/>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1_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Footer Placeholder 4">
            <a:extLst>
              <a:ext uri="{FF2B5EF4-FFF2-40B4-BE49-F238E27FC236}">
                <a16:creationId xmlns:a16="http://schemas.microsoft.com/office/drawing/2014/main" id="{95D07A2B-DC21-E94C-A3E4-C9F19ED7E2A2}"/>
              </a:ext>
            </a:extLst>
          </p:cNvPr>
          <p:cNvSpPr>
            <a:spLocks noGrp="1"/>
          </p:cNvSpPr>
          <p:nvPr>
            <p:ph type="ftr" sz="quarter" idx="14"/>
          </p:nvPr>
        </p:nvSpPr>
        <p:spPr>
          <a:xfrm>
            <a:off x="4821153" y="6396386"/>
            <a:ext cx="3731491" cy="338602"/>
          </a:xfrm>
          <a:prstGeom prst="rect">
            <a:avLst/>
          </a:prstGeom>
        </p:spPr>
        <p:txBody>
          <a:bodyPr/>
          <a:lstStyle>
            <a:lvl1pPr algn="r">
              <a:defRPr lang="en-US" sz="675" b="0" i="1" smtClean="0">
                <a:solidFill>
                  <a:srgbClr val="747476"/>
                </a:solidFill>
                <a:effectLst/>
                <a:latin typeface="Calibri" panose="020F0502020204030204" pitchFamily="34" charset="0"/>
                <a:cs typeface="Calibri" panose="020F0502020204030204" pitchFamily="34" charset="0"/>
              </a:defRPr>
            </a:lvl1pPr>
          </a:lstStyle>
          <a:p>
            <a:r>
              <a:rPr lang="en-US"/>
              <a:t>Copyright 2023 DC Health | Government of the District of Columbia</a:t>
            </a:r>
          </a:p>
        </p:txBody>
      </p:sp>
      <p:sp>
        <p:nvSpPr>
          <p:cNvPr id="3" name="Slide Number Placeholder 5">
            <a:extLst>
              <a:ext uri="{FF2B5EF4-FFF2-40B4-BE49-F238E27FC236}">
                <a16:creationId xmlns:a16="http://schemas.microsoft.com/office/drawing/2014/main" id="{A29BD921-9CBA-3C48-8EE6-F467A320FA47}"/>
              </a:ext>
            </a:extLst>
          </p:cNvPr>
          <p:cNvSpPr>
            <a:spLocks noGrp="1"/>
          </p:cNvSpPr>
          <p:nvPr>
            <p:ph type="sldNum" sz="quarter" idx="15"/>
          </p:nvPr>
        </p:nvSpPr>
        <p:spPr>
          <a:xfrm>
            <a:off x="8579660" y="6323740"/>
            <a:ext cx="518160" cy="365125"/>
          </a:xfrm>
          <a:prstGeom prst="rect">
            <a:avLst/>
          </a:prstGeom>
        </p:spPr>
        <p:txBody>
          <a:bodyPr/>
          <a:lstStyle>
            <a:lvl1pPr algn="ctr">
              <a:defRPr sz="600" b="0" i="0">
                <a:solidFill>
                  <a:srgbClr val="747476"/>
                </a:solidFill>
                <a:latin typeface="Calibri" panose="020F0502020204030204" pitchFamily="34" charset="0"/>
                <a:ea typeface="Calibri" panose="020F0502020204030204" pitchFamily="34" charset="0"/>
                <a:cs typeface="Calibri" panose="020F0502020204030204" pitchFamily="34" charset="0"/>
              </a:defRPr>
            </a:lvl1pPr>
          </a:lstStyle>
          <a:p>
            <a:fld id="{7F4E9268-1612-8141-A5F6-8C1073305412}" type="slidenum">
              <a:rPr lang="en-US" smtClean="0"/>
              <a:pPr/>
              <a:t>‹#›</a:t>
            </a:fld>
            <a:endParaRPr lang="en-US"/>
          </a:p>
        </p:txBody>
      </p:sp>
      <p:sp>
        <p:nvSpPr>
          <p:cNvPr id="11" name="Content Placeholder 10">
            <a:extLst>
              <a:ext uri="{FF2B5EF4-FFF2-40B4-BE49-F238E27FC236}">
                <a16:creationId xmlns:a16="http://schemas.microsoft.com/office/drawing/2014/main" id="{2359D89A-158B-0849-8F08-B83F627DC38F}"/>
              </a:ext>
            </a:extLst>
          </p:cNvPr>
          <p:cNvSpPr>
            <a:spLocks noGrp="1"/>
          </p:cNvSpPr>
          <p:nvPr>
            <p:ph sz="quarter" idx="16"/>
          </p:nvPr>
        </p:nvSpPr>
        <p:spPr>
          <a:xfrm>
            <a:off x="1370401" y="1335371"/>
            <a:ext cx="7135812" cy="4487862"/>
          </a:xfrm>
          <a:prstGeom prst="rect">
            <a:avLst/>
          </a:prstGeom>
        </p:spPr>
        <p:txBody>
          <a:bodyPr/>
          <a:lstStyle>
            <a:lvl1pPr>
              <a:spcBef>
                <a:spcPts val="450"/>
              </a:spcBef>
              <a:spcAft>
                <a:spcPts val="450"/>
              </a:spcAft>
              <a:buClr>
                <a:srgbClr val="791214"/>
              </a:buClr>
              <a:defRPr sz="1800" b="0" i="0">
                <a:solidFill>
                  <a:srgbClr val="55595D"/>
                </a:solidFill>
                <a:latin typeface="Calibri" panose="020F0502020204030204" pitchFamily="34" charset="0"/>
                <a:cs typeface="Calibri" panose="020F0502020204030204" pitchFamily="34" charset="0"/>
              </a:defRPr>
            </a:lvl1pPr>
            <a:lvl2pPr>
              <a:spcBef>
                <a:spcPts val="450"/>
              </a:spcBef>
              <a:spcAft>
                <a:spcPts val="450"/>
              </a:spcAft>
              <a:buFont typeface="Monaco" pitchFamily="2" charset="77"/>
              <a:buChar char="⎼"/>
              <a:defRPr sz="1350" b="0" i="0">
                <a:solidFill>
                  <a:srgbClr val="55595D"/>
                </a:solidFill>
                <a:latin typeface="Calibri" panose="020F0502020204030204" pitchFamily="34" charset="0"/>
                <a:cs typeface="Calibri" panose="020F0502020204030204" pitchFamily="34" charset="0"/>
              </a:defRPr>
            </a:lvl2pPr>
            <a:lvl3pPr>
              <a:spcBef>
                <a:spcPts val="450"/>
              </a:spcBef>
              <a:spcAft>
                <a:spcPts val="450"/>
              </a:spcAft>
              <a:buFont typeface="Courier New" panose="02070309020205020404" pitchFamily="49" charset="0"/>
              <a:buChar char="o"/>
              <a:defRPr sz="1200" b="0" i="0">
                <a:solidFill>
                  <a:srgbClr val="55595D"/>
                </a:solidFill>
                <a:latin typeface="Calibri" panose="020F0502020204030204" pitchFamily="34" charset="0"/>
                <a:cs typeface="Calibri" panose="020F0502020204030204" pitchFamily="34" charset="0"/>
              </a:defRPr>
            </a:lvl3pPr>
            <a:lvl4pPr>
              <a:defRPr>
                <a:solidFill>
                  <a:srgbClr val="55595D"/>
                </a:solidFill>
              </a:defRPr>
            </a:lvl4pPr>
            <a:lvl5pPr>
              <a:defRPr>
                <a:solidFill>
                  <a:srgbClr val="55595D"/>
                </a:solidFill>
              </a:defRPr>
            </a:lvl5pPr>
          </a:lstStyle>
          <a:p>
            <a:pPr lvl="0"/>
            <a:r>
              <a:rPr lang="en-US"/>
              <a:t>Click to edit Master text styles</a:t>
            </a:r>
          </a:p>
          <a:p>
            <a:pPr lvl="1"/>
            <a:r>
              <a:rPr lang="en-US"/>
              <a:t>Second level</a:t>
            </a:r>
          </a:p>
          <a:p>
            <a:pPr lvl="2"/>
            <a:r>
              <a:rPr lang="en-US"/>
              <a:t>Third level</a:t>
            </a:r>
          </a:p>
        </p:txBody>
      </p:sp>
      <p:sp>
        <p:nvSpPr>
          <p:cNvPr id="12" name="Text Placeholder 5">
            <a:extLst>
              <a:ext uri="{FF2B5EF4-FFF2-40B4-BE49-F238E27FC236}">
                <a16:creationId xmlns:a16="http://schemas.microsoft.com/office/drawing/2014/main" id="{5E85BA74-E469-334B-8BFC-1323569FC9D3}"/>
              </a:ext>
            </a:extLst>
          </p:cNvPr>
          <p:cNvSpPr>
            <a:spLocks noGrp="1"/>
          </p:cNvSpPr>
          <p:nvPr>
            <p:ph type="body" sz="quarter" idx="10" hasCustomPrompt="1"/>
          </p:nvPr>
        </p:nvSpPr>
        <p:spPr>
          <a:xfrm>
            <a:off x="1370401" y="577902"/>
            <a:ext cx="7135812" cy="563563"/>
          </a:xfrm>
          <a:prstGeom prst="rect">
            <a:avLst/>
          </a:prstGeom>
        </p:spPr>
        <p:txBody>
          <a:bodyPr/>
          <a:lstStyle>
            <a:lvl1pPr marL="5954" indent="-5954">
              <a:buNone/>
              <a:tabLst/>
              <a:defRPr sz="2400" b="1">
                <a:solidFill>
                  <a:srgbClr val="002B3A"/>
                </a:solidFill>
              </a:defRPr>
            </a:lvl1pPr>
          </a:lstStyle>
          <a:p>
            <a:pPr lvl="0"/>
            <a:r>
              <a:rPr lang="en-US"/>
              <a:t>INSERT TITLE</a:t>
            </a:r>
          </a:p>
        </p:txBody>
      </p:sp>
      <p:pic>
        <p:nvPicPr>
          <p:cNvPr id="7" name="Picture 6">
            <a:extLst>
              <a:ext uri="{FF2B5EF4-FFF2-40B4-BE49-F238E27FC236}">
                <a16:creationId xmlns:a16="http://schemas.microsoft.com/office/drawing/2014/main" id="{74357AFA-52A1-B94F-8371-DB6BE87D2ADC}"/>
              </a:ext>
            </a:extLst>
          </p:cNvPr>
          <p:cNvPicPr>
            <a:picLocks noChangeAspect="1"/>
          </p:cNvPicPr>
          <p:nvPr userDrawn="1"/>
        </p:nvPicPr>
        <p:blipFill>
          <a:blip r:embed="rId3"/>
          <a:srcRect/>
          <a:stretch/>
        </p:blipFill>
        <p:spPr>
          <a:xfrm>
            <a:off x="1370401" y="6191147"/>
            <a:ext cx="1271153" cy="390761"/>
          </a:xfrm>
          <a:prstGeom prst="rect">
            <a:avLst/>
          </a:prstGeom>
        </p:spPr>
      </p:pic>
    </p:spTree>
    <p:extLst>
      <p:ext uri="{BB962C8B-B14F-4D97-AF65-F5344CB8AC3E}">
        <p14:creationId xmlns:p14="http://schemas.microsoft.com/office/powerpoint/2010/main" val="124435744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1219200" y="3352800"/>
            <a:ext cx="6858000" cy="1524000"/>
          </a:xfrm>
          <a:noFill/>
        </p:spPr>
        <p:txBody>
          <a:bodyPr anchor="t" anchorCtr="0">
            <a:normAutofit/>
          </a:bodyPr>
          <a:lstStyle>
            <a:lvl1pPr algn="r">
              <a:defRPr sz="4400">
                <a:solidFill>
                  <a:schemeClr val="tx1"/>
                </a:solidFill>
              </a:defRPr>
            </a:lvl1pPr>
          </a:lstStyle>
          <a:p>
            <a:r>
              <a:rPr kumimoji="0" lang="en-US" dirty="0"/>
              <a:t>Click to edit Master title style</a:t>
            </a:r>
          </a:p>
        </p:txBody>
      </p:sp>
      <p:sp>
        <p:nvSpPr>
          <p:cNvPr id="9" name="Subtitle 8"/>
          <p:cNvSpPr>
            <a:spLocks noGrp="1"/>
          </p:cNvSpPr>
          <p:nvPr>
            <p:ph type="subTitle" idx="1"/>
          </p:nvPr>
        </p:nvSpPr>
        <p:spPr>
          <a:xfrm>
            <a:off x="1219200" y="5124450"/>
            <a:ext cx="6858000" cy="533400"/>
          </a:xfrm>
        </p:spPr>
        <p:txBody>
          <a:bodyPr>
            <a:noAutofit/>
          </a:bodyPr>
          <a:lstStyle>
            <a:lvl1pPr marL="0" indent="0" algn="r">
              <a:buNone/>
              <a:defRPr sz="3200">
                <a:solidFill>
                  <a:schemeClr val="tx1"/>
                </a:solidFill>
                <a:latin typeface="Calibri" panose="020F0502020204030204" pitchFamily="34" charset="0"/>
                <a:ea typeface="+mj-ea"/>
                <a:cs typeface="+mj-cs"/>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dirty="0"/>
              <a:t>Click to edit Master subtitle style</a:t>
            </a:r>
          </a:p>
        </p:txBody>
      </p:sp>
      <p:sp>
        <p:nvSpPr>
          <p:cNvPr id="21" name="Rectangle 20"/>
          <p:cNvSpPr/>
          <p:nvPr/>
        </p:nvSpPr>
        <p:spPr>
          <a:xfrm>
            <a:off x="904875" y="3276600"/>
            <a:ext cx="7315200" cy="1651635"/>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2" name="Rectangle 21"/>
          <p:cNvSpPr/>
          <p:nvPr/>
        </p:nvSpPr>
        <p:spPr>
          <a:xfrm>
            <a:off x="904875" y="3276600"/>
            <a:ext cx="228600" cy="1651635"/>
          </a:xfrm>
          <a:prstGeom prst="rect">
            <a:avLst/>
          </a:prstGeom>
          <a:solidFill>
            <a:srgbClr val="5E3886"/>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2" name="Rectangle 31"/>
          <p:cNvSpPr/>
          <p:nvPr/>
        </p:nvSpPr>
        <p:spPr>
          <a:xfrm>
            <a:off x="914400" y="5048250"/>
            <a:ext cx="228600" cy="685800"/>
          </a:xfrm>
          <a:prstGeom prst="rect">
            <a:avLst/>
          </a:prstGeom>
          <a:solidFill>
            <a:srgbClr val="B1D45A"/>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pic>
        <p:nvPicPr>
          <p:cNvPr id="13"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03490" y="6291778"/>
            <a:ext cx="8205387"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76224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4400"/>
            </a:lvl1pPr>
          </a:lstStyle>
          <a:p>
            <a:r>
              <a:rPr kumimoji="0" lang="en-US" dirty="0"/>
              <a:t>Click to edit Master title style</a:t>
            </a:r>
          </a:p>
        </p:txBody>
      </p:sp>
      <p:sp>
        <p:nvSpPr>
          <p:cNvPr id="8" name="Content Placeholder 7"/>
          <p:cNvSpPr>
            <a:spLocks noGrp="1"/>
          </p:cNvSpPr>
          <p:nvPr>
            <p:ph sz="quarter" idx="1"/>
          </p:nvPr>
        </p:nvSpPr>
        <p:spPr>
          <a:xfrm>
            <a:off x="457200" y="1219200"/>
            <a:ext cx="8229600" cy="4937760"/>
          </a:xfrm>
        </p:spPr>
        <p:txBody>
          <a:bodyPr/>
          <a:lstStyle>
            <a:lvl1pPr>
              <a:defRPr sz="3200"/>
            </a:lvl1pPr>
            <a:lvl2pPr>
              <a:defRPr sz="2600"/>
            </a:lvl2pPr>
            <a:lvl3pPr>
              <a:defRPr sz="2200"/>
            </a:lvl3p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Tree>
    <p:extLst>
      <p:ext uri="{BB962C8B-B14F-4D97-AF65-F5344CB8AC3E}">
        <p14:creationId xmlns:p14="http://schemas.microsoft.com/office/powerpoint/2010/main" val="31559515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219200" y="2971800"/>
            <a:ext cx="6858000" cy="1066800"/>
          </a:xfrm>
        </p:spPr>
        <p:txBody>
          <a:bodyPr anchor="t" anchorCtr="0">
            <a:normAutofit/>
          </a:bodyPr>
          <a:lstStyle>
            <a:lvl1pPr algn="r">
              <a:buNone/>
              <a:defRPr sz="4400" b="0" cap="none" baseline="0">
                <a:solidFill>
                  <a:schemeClr val="tx1"/>
                </a:solidFill>
              </a:defRPr>
            </a:lvl1pPr>
          </a:lstStyle>
          <a:p>
            <a:r>
              <a:rPr kumimoji="0" lang="en-US" dirty="0"/>
              <a:t>Click to edit Master title style</a:t>
            </a:r>
          </a:p>
        </p:txBody>
      </p:sp>
      <p:sp>
        <p:nvSpPr>
          <p:cNvPr id="3" name="Text Placeholder 2"/>
          <p:cNvSpPr>
            <a:spLocks noGrp="1"/>
          </p:cNvSpPr>
          <p:nvPr>
            <p:ph type="body" idx="1"/>
          </p:nvPr>
        </p:nvSpPr>
        <p:spPr>
          <a:xfrm>
            <a:off x="1295400" y="4267200"/>
            <a:ext cx="6781800" cy="1143000"/>
          </a:xfrm>
        </p:spPr>
        <p:txBody>
          <a:bodyPr anchor="t" anchorCtr="0">
            <a:normAutofit/>
          </a:bodyPr>
          <a:lstStyle>
            <a:lvl1pPr marL="0" indent="0" algn="r">
              <a:buNone/>
              <a:defRPr sz="3200">
                <a:solidFill>
                  <a:schemeClr val="bg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dirty="0"/>
              <a:t>Click to edit Master text styles</a:t>
            </a:r>
          </a:p>
        </p:txBody>
      </p:sp>
      <p:sp>
        <p:nvSpPr>
          <p:cNvPr id="7" name="Rectangle 6"/>
          <p:cNvSpPr/>
          <p:nvPr/>
        </p:nvSpPr>
        <p:spPr>
          <a:xfrm>
            <a:off x="914400" y="2819400"/>
            <a:ext cx="7315200" cy="1280160"/>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Rectangle 7"/>
          <p:cNvSpPr/>
          <p:nvPr/>
        </p:nvSpPr>
        <p:spPr>
          <a:xfrm>
            <a:off x="914400" y="2819400"/>
            <a:ext cx="228600" cy="1280160"/>
          </a:xfrm>
          <a:prstGeom prst="rect">
            <a:avLst/>
          </a:prstGeom>
          <a:solidFill>
            <a:srgbClr val="B1D45A"/>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pic>
        <p:nvPicPr>
          <p:cNvPr id="14"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03490" y="6291778"/>
            <a:ext cx="8205387"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2064076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lstStyle/>
          <a:p>
            <a:r>
              <a:rPr kumimoji="0" lang="en-US"/>
              <a:t>Click to edit Master title style</a:t>
            </a:r>
          </a:p>
        </p:txBody>
      </p:sp>
      <p:sp>
        <p:nvSpPr>
          <p:cNvPr id="9" name="Content Placeholder 8"/>
          <p:cNvSpPr>
            <a:spLocks noGrp="1"/>
          </p:cNvSpPr>
          <p:nvPr>
            <p:ph sz="quarter" idx="1"/>
          </p:nvPr>
        </p:nvSpPr>
        <p:spPr>
          <a:xfrm>
            <a:off x="457200" y="1219200"/>
            <a:ext cx="4041648" cy="493776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1" name="Content Placeholder 10"/>
          <p:cNvSpPr>
            <a:spLocks noGrp="1"/>
          </p:cNvSpPr>
          <p:nvPr>
            <p:ph sz="quarter" idx="2"/>
          </p:nvPr>
        </p:nvSpPr>
        <p:spPr>
          <a:xfrm>
            <a:off x="4632198" y="1216152"/>
            <a:ext cx="4041648" cy="493776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39681309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lstStyle/>
          <a:p>
            <a:r>
              <a:rPr kumimoji="0" lang="en-US"/>
              <a:t>Click to edit Master title style</a:t>
            </a:r>
          </a:p>
        </p:txBody>
      </p:sp>
      <p:sp>
        <p:nvSpPr>
          <p:cNvPr id="9" name="Content Placeholder 8"/>
          <p:cNvSpPr>
            <a:spLocks noGrp="1"/>
          </p:cNvSpPr>
          <p:nvPr>
            <p:ph sz="quarter" idx="1"/>
          </p:nvPr>
        </p:nvSpPr>
        <p:spPr>
          <a:xfrm>
            <a:off x="457200" y="1219200"/>
            <a:ext cx="4041648" cy="493776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1" name="Content Placeholder 10"/>
          <p:cNvSpPr>
            <a:spLocks noGrp="1"/>
          </p:cNvSpPr>
          <p:nvPr>
            <p:ph sz="quarter" idx="2"/>
          </p:nvPr>
        </p:nvSpPr>
        <p:spPr>
          <a:xfrm>
            <a:off x="4632198" y="1216152"/>
            <a:ext cx="4041648" cy="493776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25905615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nchor="ctr"/>
          <a:lstStyle>
            <a:lvl1pPr>
              <a:defRPr/>
            </a:lvl1pPr>
          </a:lstStyle>
          <a:p>
            <a:r>
              <a:rPr kumimoji="0" lang="en-US" dirty="0"/>
              <a:t>Click to edit Master title style</a:t>
            </a:r>
          </a:p>
        </p:txBody>
      </p:sp>
      <p:sp>
        <p:nvSpPr>
          <p:cNvPr id="3" name="Text Placeholder 2"/>
          <p:cNvSpPr>
            <a:spLocks noGrp="1"/>
          </p:cNvSpPr>
          <p:nvPr>
            <p:ph type="body" idx="1"/>
          </p:nvPr>
        </p:nvSpPr>
        <p:spPr>
          <a:xfrm>
            <a:off x="457200" y="1285875"/>
            <a:ext cx="4040188" cy="685800"/>
          </a:xfrm>
          <a:noFill/>
          <a:ln>
            <a:noFill/>
          </a:ln>
        </p:spPr>
        <p:txBody>
          <a:bodyPr lIns="91440" anchor="b" anchorCtr="0">
            <a:noAutofit/>
          </a:bodyPr>
          <a:lstStyle>
            <a:lvl1pPr marL="0" indent="0">
              <a:buNone/>
              <a:defRPr sz="3200" b="1">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dirty="0"/>
              <a:t>Click to edit</a:t>
            </a:r>
          </a:p>
        </p:txBody>
      </p:sp>
      <p:sp>
        <p:nvSpPr>
          <p:cNvPr id="4" name="Text Placeholder 3"/>
          <p:cNvSpPr>
            <a:spLocks noGrp="1"/>
          </p:cNvSpPr>
          <p:nvPr>
            <p:ph type="body" sz="half" idx="3"/>
          </p:nvPr>
        </p:nvSpPr>
        <p:spPr>
          <a:xfrm>
            <a:off x="4648200" y="1295400"/>
            <a:ext cx="4041775" cy="685800"/>
          </a:xfrm>
          <a:noFill/>
          <a:ln>
            <a:noFill/>
          </a:ln>
        </p:spPr>
        <p:txBody>
          <a:bodyPr lIns="91440" anchor="b" anchorCtr="0">
            <a:noAutofit/>
          </a:bodyPr>
          <a:lstStyle>
            <a:lvl1pPr marL="0" indent="0">
              <a:buNone/>
              <a:defRPr sz="3200" b="1">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dirty="0"/>
              <a:t>Click to edit</a:t>
            </a:r>
          </a:p>
        </p:txBody>
      </p:sp>
      <p:sp>
        <p:nvSpPr>
          <p:cNvPr id="11" name="Content Placeholder 10"/>
          <p:cNvSpPr>
            <a:spLocks noGrp="1"/>
          </p:cNvSpPr>
          <p:nvPr>
            <p:ph sz="quarter" idx="2"/>
          </p:nvPr>
        </p:nvSpPr>
        <p:spPr>
          <a:xfrm>
            <a:off x="457200" y="2133600"/>
            <a:ext cx="4038600" cy="4038600"/>
          </a:xfrm>
        </p:spPr>
        <p:txBody>
          <a:body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
        <p:nvSpPr>
          <p:cNvPr id="13" name="Content Placeholder 12"/>
          <p:cNvSpPr>
            <a:spLocks noGrp="1"/>
          </p:cNvSpPr>
          <p:nvPr>
            <p:ph sz="quarter" idx="4"/>
          </p:nvPr>
        </p:nvSpPr>
        <p:spPr>
          <a:xfrm>
            <a:off x="4648200" y="2133600"/>
            <a:ext cx="4038600" cy="40386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41676289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lstStyle/>
          <a:p>
            <a:r>
              <a:rPr kumimoji="0" lang="en-US"/>
              <a:t>Click to edit Master title style</a:t>
            </a:r>
          </a:p>
        </p:txBody>
      </p:sp>
    </p:spTree>
    <p:extLst>
      <p:ext uri="{BB962C8B-B14F-4D97-AF65-F5344CB8AC3E}">
        <p14:creationId xmlns:p14="http://schemas.microsoft.com/office/powerpoint/2010/main" val="15152539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pic>
        <p:nvPicPr>
          <p:cNvPr id="12"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03490" y="6291778"/>
            <a:ext cx="8205387"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55510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24600" y="304800"/>
            <a:ext cx="2514600" cy="838200"/>
          </a:xfrm>
        </p:spPr>
        <p:txBody>
          <a:bodyPr anchor="b" anchorCtr="0">
            <a:noAutofit/>
          </a:bodyPr>
          <a:lstStyle>
            <a:lvl1pPr algn="l">
              <a:buNone/>
              <a:defRPr sz="2000" b="1">
                <a:solidFill>
                  <a:schemeClr val="bg1"/>
                </a:solidFill>
                <a:latin typeface="Calibri" panose="020F0502020204030204" pitchFamily="34" charset="0"/>
                <a:ea typeface="+mn-ea"/>
                <a:cs typeface="+mn-cs"/>
              </a:defRPr>
            </a:lvl1pPr>
          </a:lstStyle>
          <a:p>
            <a:r>
              <a:rPr kumimoji="0" lang="en-US" dirty="0"/>
              <a:t>Click to edit Master title style</a:t>
            </a:r>
          </a:p>
        </p:txBody>
      </p:sp>
      <p:sp>
        <p:nvSpPr>
          <p:cNvPr id="3" name="Text Placeholder 2"/>
          <p:cNvSpPr>
            <a:spLocks noGrp="1"/>
          </p:cNvSpPr>
          <p:nvPr>
            <p:ph type="body" idx="2"/>
          </p:nvPr>
        </p:nvSpPr>
        <p:spPr>
          <a:xfrm>
            <a:off x="6324600" y="1219200"/>
            <a:ext cx="2514600" cy="4843463"/>
          </a:xfrm>
        </p:spPr>
        <p:txBody>
          <a:bodyPr/>
          <a:lstStyle>
            <a:lvl1pPr marL="0" indent="0">
              <a:lnSpc>
                <a:spcPts val="2200"/>
              </a:lnSpc>
              <a:spcAft>
                <a:spcPts val="1000"/>
              </a:spcAft>
              <a:buNone/>
              <a:defRPr sz="1600">
                <a:solidFill>
                  <a:schemeClr val="tx1"/>
                </a:solidFill>
              </a:defRPr>
            </a:lvl1pPr>
            <a:lvl2pPr>
              <a:buNone/>
              <a:defRPr sz="1200"/>
            </a:lvl2pPr>
            <a:lvl3pPr>
              <a:buNone/>
              <a:defRPr sz="1000"/>
            </a:lvl3pPr>
            <a:lvl4pPr>
              <a:buNone/>
              <a:defRPr sz="900"/>
            </a:lvl4pPr>
            <a:lvl5pPr>
              <a:buNone/>
              <a:defRPr sz="900"/>
            </a:lvl5pPr>
          </a:lstStyle>
          <a:p>
            <a:pPr lvl="0" eaLnBrk="1" latinLnBrk="0" hangingPunct="1"/>
            <a:r>
              <a:rPr kumimoji="0" lang="en-US" dirty="0"/>
              <a:t>Click to edit Master text styles</a:t>
            </a:r>
          </a:p>
        </p:txBody>
      </p:sp>
      <p:sp>
        <p:nvSpPr>
          <p:cNvPr id="10" name="Straight Connector 9"/>
          <p:cNvSpPr>
            <a:spLocks noChangeShapeType="1"/>
          </p:cNvSpPr>
          <p:nvPr/>
        </p:nvSpPr>
        <p:spPr bwMode="auto">
          <a:xfrm rot="5400000">
            <a:off x="3160645" y="3324225"/>
            <a:ext cx="603504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dirty="0"/>
          </a:p>
        </p:txBody>
      </p:sp>
      <p:sp>
        <p:nvSpPr>
          <p:cNvPr id="12" name="Content Placeholder 11"/>
          <p:cNvSpPr>
            <a:spLocks noGrp="1"/>
          </p:cNvSpPr>
          <p:nvPr>
            <p:ph sz="quarter" idx="1"/>
          </p:nvPr>
        </p:nvSpPr>
        <p:spPr>
          <a:xfrm>
            <a:off x="304800" y="304800"/>
            <a:ext cx="5715000" cy="5715000"/>
          </a:xfrm>
        </p:spPr>
        <p:txBody>
          <a:body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Tree>
    <p:extLst>
      <p:ext uri="{BB962C8B-B14F-4D97-AF65-F5344CB8AC3E}">
        <p14:creationId xmlns:p14="http://schemas.microsoft.com/office/powerpoint/2010/main" val="11785874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500856"/>
            <a:ext cx="8229600" cy="674688"/>
          </a:xfrm>
          <a:ln>
            <a:solidFill>
              <a:schemeClr val="accent1"/>
            </a:solidFill>
          </a:ln>
        </p:spPr>
        <p:txBody>
          <a:bodyPr lIns="274320" anchor="ctr">
            <a:noAutofit/>
          </a:bodyPr>
          <a:lstStyle>
            <a:lvl1pPr algn="r">
              <a:buNone/>
              <a:defRPr sz="4400" b="0">
                <a:solidFill>
                  <a:schemeClr val="tx1"/>
                </a:solidFill>
              </a:defRPr>
            </a:lvl1pPr>
          </a:lstStyle>
          <a:p>
            <a:r>
              <a:rPr kumimoji="0" lang="en-US" dirty="0"/>
              <a:t>Click to edit Master title style</a:t>
            </a:r>
          </a:p>
        </p:txBody>
      </p:sp>
      <p:sp>
        <p:nvSpPr>
          <p:cNvPr id="3" name="Picture Placeholder 2"/>
          <p:cNvSpPr>
            <a:spLocks noGrp="1"/>
          </p:cNvSpPr>
          <p:nvPr>
            <p:ph type="pic" idx="1"/>
          </p:nvPr>
        </p:nvSpPr>
        <p:spPr>
          <a:xfrm>
            <a:off x="457200" y="1905000"/>
            <a:ext cx="8229600" cy="4270248"/>
          </a:xfrm>
          <a:solidFill>
            <a:schemeClr val="tx1">
              <a:shade val="50000"/>
            </a:schemeClr>
          </a:solidFill>
          <a:ln>
            <a:noFill/>
          </a:ln>
          <a:effectLst/>
        </p:spPr>
        <p:txBody>
          <a:bodyPr/>
          <a:lstStyle>
            <a:lvl1pPr marL="0" indent="0">
              <a:spcBef>
                <a:spcPts val="600"/>
              </a:spcBef>
              <a:buNone/>
              <a:defRPr sz="3200"/>
            </a:lvl1pPr>
          </a:lstStyle>
          <a:p>
            <a:r>
              <a:rPr kumimoji="0" lang="en-US"/>
              <a:t>Click icon to add picture</a:t>
            </a:r>
            <a:endParaRPr kumimoji="0" lang="en-US" dirty="0"/>
          </a:p>
        </p:txBody>
      </p:sp>
      <p:sp>
        <p:nvSpPr>
          <p:cNvPr id="4" name="Text Placeholder 3"/>
          <p:cNvSpPr>
            <a:spLocks noGrp="1"/>
          </p:cNvSpPr>
          <p:nvPr>
            <p:ph type="body" sz="half" idx="2"/>
          </p:nvPr>
        </p:nvSpPr>
        <p:spPr>
          <a:xfrm>
            <a:off x="457200" y="1219200"/>
            <a:ext cx="8229600" cy="533400"/>
          </a:xfrm>
        </p:spPr>
        <p:txBody>
          <a:bodyPr anchor="ctr" anchorCtr="0">
            <a:noAutofit/>
          </a:bodyPr>
          <a:lstStyle>
            <a:lvl1pPr marL="0" indent="0" algn="l">
              <a:buFontTx/>
              <a:buNone/>
              <a:defRPr sz="3200">
                <a:solidFill>
                  <a:schemeClr val="bg1"/>
                </a:solidFill>
              </a:defRPr>
            </a:lvl1pPr>
            <a:lvl2pPr>
              <a:defRPr sz="1200"/>
            </a:lvl2pPr>
            <a:lvl3pPr>
              <a:defRPr sz="1000"/>
            </a:lvl3pPr>
            <a:lvl4pPr>
              <a:defRPr sz="900"/>
            </a:lvl4pPr>
            <a:lvl5pPr>
              <a:defRPr sz="900"/>
            </a:lvl5pPr>
          </a:lstStyle>
          <a:p>
            <a:pPr lvl="0" eaLnBrk="1" latinLnBrk="0" hangingPunct="1"/>
            <a:r>
              <a:rPr kumimoji="0" lang="en-US" dirty="0"/>
              <a:t>Click to edit Master text styles</a:t>
            </a:r>
          </a:p>
        </p:txBody>
      </p:sp>
      <p:sp>
        <p:nvSpPr>
          <p:cNvPr id="10" name="Rectangle 9"/>
          <p:cNvSpPr/>
          <p:nvPr/>
        </p:nvSpPr>
        <p:spPr>
          <a:xfrm>
            <a:off x="457200" y="500856"/>
            <a:ext cx="182880" cy="685800"/>
          </a:xfrm>
          <a:prstGeom prst="rect">
            <a:avLst/>
          </a:prstGeom>
          <a:solidFill>
            <a:srgbClr val="B1D45A"/>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pic>
        <p:nvPicPr>
          <p:cNvPr id="16"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03490" y="6291778"/>
            <a:ext cx="8205387"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9825565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5073567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914400" y="274638"/>
            <a:ext cx="5562600" cy="5851525"/>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9" name="Straight Connector 8"/>
          <p:cNvSpPr>
            <a:spLocks noChangeShapeType="1"/>
          </p:cNvSpPr>
          <p:nvPr/>
        </p:nvSpPr>
        <p:spPr bwMode="auto">
          <a:xfrm rot="5400000">
            <a:off x="3629607" y="3201952"/>
            <a:ext cx="585216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pic>
        <p:nvPicPr>
          <p:cNvPr id="16"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rot="5400000">
            <a:off x="-2417348" y="2963339"/>
            <a:ext cx="5853141"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827335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able Placeholder 2"/>
          <p:cNvSpPr>
            <a:spLocks noGrp="1"/>
          </p:cNvSpPr>
          <p:nvPr>
            <p:ph type="tbl" idx="1"/>
          </p:nvPr>
        </p:nvSpPr>
        <p:spPr>
          <a:xfrm>
            <a:off x="457200" y="1600200"/>
            <a:ext cx="8229600" cy="4533900"/>
          </a:xfrm>
        </p:spPr>
        <p:txBody>
          <a:bodyPr/>
          <a:lstStyle/>
          <a:p>
            <a:pPr lvl="0"/>
            <a:endParaRPr lang="en-US" noProof="0"/>
          </a:p>
        </p:txBody>
      </p:sp>
      <p:sp>
        <p:nvSpPr>
          <p:cNvPr id="4" name="Rectangle 218"/>
          <p:cNvSpPr>
            <a:spLocks noGrp="1" noChangeArrowheads="1"/>
          </p:cNvSpPr>
          <p:nvPr>
            <p:ph type="sldNum" sz="quarter" idx="10"/>
          </p:nvPr>
        </p:nvSpPr>
        <p:spPr>
          <a:xfrm>
            <a:off x="6251448" y="6556248"/>
            <a:ext cx="588336" cy="228600"/>
          </a:xfrm>
          <a:prstGeom prst="rect">
            <a:avLst/>
          </a:prstGeom>
        </p:spPr>
        <p:txBody>
          <a:bodyPr/>
          <a:lstStyle>
            <a:lvl1pPr>
              <a:defRPr/>
            </a:lvl1pPr>
          </a:lstStyle>
          <a:p>
            <a:pPr>
              <a:defRPr/>
            </a:pPr>
            <a:fld id="{58C7E323-D131-4E3A-9E2F-77C209BD0B77}" type="slidenum">
              <a:rPr lang="en-US"/>
              <a:pPr>
                <a:defRPr/>
              </a:pPr>
              <a:t>‹#›</a:t>
            </a:fld>
            <a:endParaRPr lang="en-US"/>
          </a:p>
        </p:txBody>
      </p:sp>
      <p:sp>
        <p:nvSpPr>
          <p:cNvPr id="5" name="Rectangle 219"/>
          <p:cNvSpPr>
            <a:spLocks noGrp="1" noChangeArrowheads="1"/>
          </p:cNvSpPr>
          <p:nvPr>
            <p:ph type="dt" sz="half" idx="11"/>
          </p:nvPr>
        </p:nvSpPr>
        <p:spPr>
          <a:xfrm>
            <a:off x="457200" y="6243638"/>
            <a:ext cx="2133600" cy="457200"/>
          </a:xfrm>
          <a:prstGeom prst="rect">
            <a:avLst/>
          </a:prstGeom>
        </p:spPr>
        <p:txBody>
          <a:bodyPr/>
          <a:lstStyle>
            <a:lvl1pPr>
              <a:defRPr>
                <a:latin typeface="Arial" charset="0"/>
              </a:defRPr>
            </a:lvl1pPr>
          </a:lstStyle>
          <a:p>
            <a:pPr>
              <a:defRPr/>
            </a:pPr>
            <a:endParaRPr lang="en-US"/>
          </a:p>
        </p:txBody>
      </p:sp>
    </p:spTree>
    <p:extLst>
      <p:ext uri="{BB962C8B-B14F-4D97-AF65-F5344CB8AC3E}">
        <p14:creationId xmlns:p14="http://schemas.microsoft.com/office/powerpoint/2010/main" val="148320162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9" name="Slide Number Placeholder 6">
            <a:extLst>
              <a:ext uri="{FF2B5EF4-FFF2-40B4-BE49-F238E27FC236}">
                <a16:creationId xmlns:a16="http://schemas.microsoft.com/office/drawing/2014/main" id="{E55CA321-8940-4E43-9470-042EA05A7DBC}"/>
              </a:ext>
            </a:extLst>
          </p:cNvPr>
          <p:cNvSpPr>
            <a:spLocks noGrp="1"/>
          </p:cNvSpPr>
          <p:nvPr>
            <p:ph type="sldNum" sz="quarter" idx="4"/>
          </p:nvPr>
        </p:nvSpPr>
        <p:spPr>
          <a:xfrm rot="10800000" flipV="1">
            <a:off x="8785857" y="5832847"/>
            <a:ext cx="246061" cy="283076"/>
          </a:xfrm>
          <a:prstGeom prst="rect">
            <a:avLst/>
          </a:prstGeom>
        </p:spPr>
        <p:txBody>
          <a:bodyPr vert="horz" wrap="square" lIns="0" tIns="0" rIns="0" bIns="0" rtlCol="0" anchor="b" anchorCtr="0"/>
          <a:lstStyle>
            <a:lvl1pPr algn="l">
              <a:defRPr sz="675" i="0">
                <a:solidFill>
                  <a:schemeClr val="bg1"/>
                </a:solidFill>
                <a:latin typeface="Arial" pitchFamily="34" charset="0"/>
                <a:cs typeface="Arial" pitchFamily="34" charset="0"/>
              </a:defRPr>
            </a:lvl1pPr>
          </a:lstStyle>
          <a:p>
            <a:fld id="{7BCC8D0D-EAEC-449D-9161-023DFF90F2E2}" type="slidenum">
              <a:rPr lang="en-US" smtClean="0"/>
              <a:pPr/>
              <a:t>‹#›</a:t>
            </a:fld>
            <a:endParaRPr lang="en-US" dirty="0"/>
          </a:p>
        </p:txBody>
      </p:sp>
      <p:sp>
        <p:nvSpPr>
          <p:cNvPr id="5" name="Rectangle 4">
            <a:extLst>
              <a:ext uri="{FF2B5EF4-FFF2-40B4-BE49-F238E27FC236}">
                <a16:creationId xmlns:a16="http://schemas.microsoft.com/office/drawing/2014/main" id="{8ED1D6E9-2BBE-4B08-92EC-6C28ACB7EB93}"/>
              </a:ext>
            </a:extLst>
          </p:cNvPr>
          <p:cNvSpPr>
            <a:spLocks noChangeArrowheads="1"/>
          </p:cNvSpPr>
          <p:nvPr userDrawn="1"/>
        </p:nvSpPr>
        <p:spPr bwMode="auto">
          <a:xfrm flipV="1">
            <a:off x="511233" y="1209322"/>
            <a:ext cx="8491451" cy="45720"/>
          </a:xfrm>
          <a:prstGeom prst="rect">
            <a:avLst/>
          </a:prstGeom>
          <a:gradFill rotWithShape="0">
            <a:gsLst>
              <a:gs pos="0">
                <a:schemeClr val="tx1"/>
              </a:gs>
              <a:gs pos="89000">
                <a:srgbClr val="EFEAE3">
                  <a:lumMod val="39000"/>
                  <a:lumOff val="61000"/>
                </a:srgbClr>
              </a:gs>
              <a:gs pos="29000">
                <a:srgbClr val="7A5F46"/>
              </a:gs>
            </a:gsLst>
            <a:lin ang="0" scaled="1"/>
          </a:gradFill>
          <a:ln>
            <a:noFill/>
          </a:ln>
          <a:effectLst/>
        </p:spPr>
        <p:txBody>
          <a:bodyPr wrap="none" anchor="ctr"/>
          <a:lstStyle/>
          <a:p>
            <a:pPr marL="0" marR="0" lvl="0" indent="0" algn="ctr" defTabSz="685800" rtl="0" eaLnBrk="0" fontAlgn="auto" latinLnBrk="0" hangingPunct="0">
              <a:lnSpc>
                <a:spcPct val="100000"/>
              </a:lnSpc>
              <a:spcBef>
                <a:spcPts val="0"/>
              </a:spcBef>
              <a:spcAft>
                <a:spcPts val="0"/>
              </a:spcAft>
              <a:buClrTx/>
              <a:buSzTx/>
              <a:buFontTx/>
              <a:buNone/>
              <a:tabLst/>
              <a:defRPr/>
            </a:pPr>
            <a:endParaRPr kumimoji="0" lang="en-US" sz="2250" b="0" i="0" u="none" strike="noStrike" kern="1200" cap="none" spc="0" normalizeH="0" baseline="0" noProof="0">
              <a:ln>
                <a:noFill/>
              </a:ln>
              <a:solidFill>
                <a:prstClr val="black"/>
              </a:solidFill>
              <a:effectLst/>
              <a:uLnTx/>
              <a:uFillTx/>
              <a:latin typeface="Times" charset="0"/>
              <a:ea typeface="+mn-ea"/>
              <a:cs typeface="+mn-cs"/>
            </a:endParaRPr>
          </a:p>
        </p:txBody>
      </p:sp>
      <p:sp>
        <p:nvSpPr>
          <p:cNvPr id="7" name="TextBox 6">
            <a:extLst>
              <a:ext uri="{FF2B5EF4-FFF2-40B4-BE49-F238E27FC236}">
                <a16:creationId xmlns:a16="http://schemas.microsoft.com/office/drawing/2014/main" id="{D6776BE1-D95C-4B0F-9057-6772C2E4A7A6}"/>
              </a:ext>
            </a:extLst>
          </p:cNvPr>
          <p:cNvSpPr txBox="1"/>
          <p:nvPr userDrawn="1"/>
        </p:nvSpPr>
        <p:spPr>
          <a:xfrm>
            <a:off x="511234" y="1637774"/>
            <a:ext cx="8382044" cy="664284"/>
          </a:xfrm>
          <a:prstGeom prst="rect">
            <a:avLst/>
          </a:prstGeom>
          <a:noFill/>
        </p:spPr>
        <p:txBody>
          <a:bodyPr wrap="square" rtlCol="0">
            <a:spAutoFit/>
          </a:bodyPr>
          <a:lstStyle/>
          <a:p>
            <a:pPr marL="257175" indent="-257175">
              <a:spcAft>
                <a:spcPts val="450"/>
              </a:spcAft>
              <a:buFont typeface="Arial" panose="020B0604020202020204" pitchFamily="34" charset="0"/>
              <a:buChar char="•"/>
            </a:pPr>
            <a:endParaRPr lang="en-US" sz="1800" dirty="0">
              <a:latin typeface="Arial" panose="020B0604020202020204" pitchFamily="34" charset="0"/>
              <a:cs typeface="Arial" panose="020B0604020202020204" pitchFamily="34" charset="0"/>
            </a:endParaRPr>
          </a:p>
          <a:p>
            <a:pPr marL="257175" indent="-257175">
              <a:buFont typeface="Arial" panose="020B0604020202020204" pitchFamily="34" charset="0"/>
              <a:buChar char="•"/>
            </a:pPr>
            <a:endParaRPr lang="en-US" sz="1500" dirty="0"/>
          </a:p>
        </p:txBody>
      </p:sp>
      <p:sp>
        <p:nvSpPr>
          <p:cNvPr id="8" name="Title 1">
            <a:extLst>
              <a:ext uri="{FF2B5EF4-FFF2-40B4-BE49-F238E27FC236}">
                <a16:creationId xmlns:a16="http://schemas.microsoft.com/office/drawing/2014/main" id="{597F347E-A677-4B2B-BB35-6EA06ABFBBC8}"/>
              </a:ext>
            </a:extLst>
          </p:cNvPr>
          <p:cNvSpPr>
            <a:spLocks noGrp="1"/>
          </p:cNvSpPr>
          <p:nvPr>
            <p:ph type="title"/>
          </p:nvPr>
        </p:nvSpPr>
        <p:spPr>
          <a:xfrm>
            <a:off x="511233" y="-276551"/>
            <a:ext cx="6959089" cy="1450757"/>
          </a:xfrm>
          <a:prstGeom prst="rect">
            <a:avLst/>
          </a:prstGeom>
        </p:spPr>
        <p:txBody>
          <a:bodyPr>
            <a:normAutofit/>
          </a:bodyPr>
          <a:lstStyle/>
          <a:p>
            <a:r>
              <a:rPr lang="en-US" sz="3300" dirty="0">
                <a:solidFill>
                  <a:schemeClr val="tx1"/>
                </a:solidFill>
              </a:rPr>
              <a:t>Capitalize First Word In Calibri Light 44</a:t>
            </a:r>
          </a:p>
        </p:txBody>
      </p:sp>
      <p:sp>
        <p:nvSpPr>
          <p:cNvPr id="10" name="TextBox 9">
            <a:extLst>
              <a:ext uri="{FF2B5EF4-FFF2-40B4-BE49-F238E27FC236}">
                <a16:creationId xmlns:a16="http://schemas.microsoft.com/office/drawing/2014/main" id="{66E36132-BCF6-4AB0-9559-4264AFBDE442}"/>
              </a:ext>
            </a:extLst>
          </p:cNvPr>
          <p:cNvSpPr txBox="1"/>
          <p:nvPr userDrawn="1"/>
        </p:nvSpPr>
        <p:spPr>
          <a:xfrm>
            <a:off x="511234" y="1637774"/>
            <a:ext cx="8382044" cy="664284"/>
          </a:xfrm>
          <a:prstGeom prst="rect">
            <a:avLst/>
          </a:prstGeom>
          <a:noFill/>
        </p:spPr>
        <p:txBody>
          <a:bodyPr wrap="square" rtlCol="0">
            <a:spAutoFit/>
          </a:bodyPr>
          <a:lstStyle/>
          <a:p>
            <a:pPr marL="257175" indent="-257175">
              <a:spcAft>
                <a:spcPts val="450"/>
              </a:spcAft>
              <a:buFont typeface="Arial" panose="020B0604020202020204" pitchFamily="34" charset="0"/>
              <a:buChar char="•"/>
            </a:pPr>
            <a:endParaRPr lang="en-US" sz="1800" dirty="0">
              <a:latin typeface="Arial" panose="020B0604020202020204" pitchFamily="34" charset="0"/>
              <a:cs typeface="Arial" panose="020B0604020202020204" pitchFamily="34" charset="0"/>
            </a:endParaRPr>
          </a:p>
          <a:p>
            <a:pPr marL="257175" indent="-257175">
              <a:buFont typeface="Arial" panose="020B0604020202020204" pitchFamily="34" charset="0"/>
              <a:buChar char="•"/>
            </a:pPr>
            <a:endParaRPr lang="en-US" sz="1500" dirty="0"/>
          </a:p>
        </p:txBody>
      </p:sp>
    </p:spTree>
    <p:extLst>
      <p:ext uri="{BB962C8B-B14F-4D97-AF65-F5344CB8AC3E}">
        <p14:creationId xmlns:p14="http://schemas.microsoft.com/office/powerpoint/2010/main" val="401750981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mediaAndTx">
  <p:cSld name="Title, Media Clip and Text">
    <p:spTree>
      <p:nvGrpSpPr>
        <p:cNvPr id="1" name=""/>
        <p:cNvGrpSpPr/>
        <p:nvPr/>
      </p:nvGrpSpPr>
      <p:grpSpPr>
        <a:xfrm>
          <a:off x="0" y="0"/>
          <a:ext cx="0" cy="0"/>
          <a:chOff x="0" y="0"/>
          <a:chExt cx="0" cy="0"/>
        </a:xfrm>
      </p:grpSpPr>
      <p:sp>
        <p:nvSpPr>
          <p:cNvPr id="2" name="Title 1"/>
          <p:cNvSpPr>
            <a:spLocks noGrp="1"/>
          </p:cNvSpPr>
          <p:nvPr>
            <p:ph type="title"/>
          </p:nvPr>
        </p:nvSpPr>
        <p:spPr>
          <a:xfrm>
            <a:off x="1143000" y="609600"/>
            <a:ext cx="7772400" cy="1143000"/>
          </a:xfrm>
        </p:spPr>
        <p:txBody>
          <a:bodyPr/>
          <a:lstStyle/>
          <a:p>
            <a:r>
              <a:rPr lang="en-US"/>
              <a:t>Click to edit Master title style</a:t>
            </a:r>
          </a:p>
        </p:txBody>
      </p:sp>
      <p:sp>
        <p:nvSpPr>
          <p:cNvPr id="3" name="Media Placeholder 2"/>
          <p:cNvSpPr>
            <a:spLocks noGrp="1"/>
          </p:cNvSpPr>
          <p:nvPr>
            <p:ph type="media" sz="half" idx="1"/>
          </p:nvPr>
        </p:nvSpPr>
        <p:spPr>
          <a:xfrm>
            <a:off x="1169988" y="1946275"/>
            <a:ext cx="3810000" cy="4114800"/>
          </a:xfrm>
        </p:spPr>
        <p:txBody>
          <a:bodyPr/>
          <a:lstStyle/>
          <a:p>
            <a:pPr lvl="0"/>
            <a:endParaRPr lang="en-US" noProof="0"/>
          </a:p>
        </p:txBody>
      </p:sp>
      <p:sp>
        <p:nvSpPr>
          <p:cNvPr id="4" name="Text Placeholder 3"/>
          <p:cNvSpPr>
            <a:spLocks noGrp="1"/>
          </p:cNvSpPr>
          <p:nvPr>
            <p:ph type="body" sz="half" idx="2"/>
          </p:nvPr>
        </p:nvSpPr>
        <p:spPr>
          <a:xfrm>
            <a:off x="5132388" y="1946275"/>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191655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nchor="ctr"/>
          <a:lstStyle>
            <a:lvl1pPr>
              <a:defRPr/>
            </a:lvl1pPr>
          </a:lstStyle>
          <a:p>
            <a:r>
              <a:rPr kumimoji="0" lang="en-US" dirty="0"/>
              <a:t>Click to edit Master title style</a:t>
            </a:r>
          </a:p>
        </p:txBody>
      </p:sp>
      <p:sp>
        <p:nvSpPr>
          <p:cNvPr id="3" name="Text Placeholder 2"/>
          <p:cNvSpPr>
            <a:spLocks noGrp="1"/>
          </p:cNvSpPr>
          <p:nvPr>
            <p:ph type="body" idx="1"/>
          </p:nvPr>
        </p:nvSpPr>
        <p:spPr>
          <a:xfrm>
            <a:off x="457200" y="1285875"/>
            <a:ext cx="4040188" cy="685800"/>
          </a:xfrm>
          <a:noFill/>
          <a:ln>
            <a:noFill/>
          </a:ln>
        </p:spPr>
        <p:txBody>
          <a:bodyPr lIns="91440" anchor="b" anchorCtr="0">
            <a:noAutofit/>
          </a:bodyPr>
          <a:lstStyle>
            <a:lvl1pPr marL="0" indent="0">
              <a:buNone/>
              <a:defRPr sz="2400" b="1">
                <a:solidFill>
                  <a:schemeClr val="tx1"/>
                </a:solidFill>
              </a:defRPr>
            </a:lvl1pPr>
            <a:lvl2pPr>
              <a:buNone/>
              <a:defRPr sz="1500" b="1"/>
            </a:lvl2pPr>
            <a:lvl3pPr>
              <a:buNone/>
              <a:defRPr sz="1350" b="1"/>
            </a:lvl3pPr>
            <a:lvl4pPr>
              <a:buNone/>
              <a:defRPr sz="1200" b="1"/>
            </a:lvl4pPr>
            <a:lvl5pPr>
              <a:buNone/>
              <a:defRPr sz="1200" b="1"/>
            </a:lvl5pPr>
          </a:lstStyle>
          <a:p>
            <a:pPr lvl="0" eaLnBrk="1" latinLnBrk="0" hangingPunct="1"/>
            <a:r>
              <a:rPr kumimoji="0" lang="en-US" dirty="0"/>
              <a:t>Click to edit</a:t>
            </a:r>
          </a:p>
        </p:txBody>
      </p:sp>
      <p:sp>
        <p:nvSpPr>
          <p:cNvPr id="4" name="Text Placeholder 3"/>
          <p:cNvSpPr>
            <a:spLocks noGrp="1"/>
          </p:cNvSpPr>
          <p:nvPr>
            <p:ph type="body" sz="half" idx="3"/>
          </p:nvPr>
        </p:nvSpPr>
        <p:spPr>
          <a:xfrm>
            <a:off x="4648203" y="1295400"/>
            <a:ext cx="4041775" cy="685800"/>
          </a:xfrm>
          <a:noFill/>
          <a:ln>
            <a:noFill/>
          </a:ln>
        </p:spPr>
        <p:txBody>
          <a:bodyPr lIns="91440" anchor="b" anchorCtr="0">
            <a:noAutofit/>
          </a:bodyPr>
          <a:lstStyle>
            <a:lvl1pPr marL="0" indent="0">
              <a:buNone/>
              <a:defRPr sz="2400" b="1">
                <a:solidFill>
                  <a:schemeClr val="tx1"/>
                </a:solidFill>
              </a:defRPr>
            </a:lvl1pPr>
            <a:lvl2pPr>
              <a:buNone/>
              <a:defRPr sz="1500" b="1"/>
            </a:lvl2pPr>
            <a:lvl3pPr>
              <a:buNone/>
              <a:defRPr sz="1350" b="1"/>
            </a:lvl3pPr>
            <a:lvl4pPr>
              <a:buNone/>
              <a:defRPr sz="1200" b="1"/>
            </a:lvl4pPr>
            <a:lvl5pPr>
              <a:buNone/>
              <a:defRPr sz="1200" b="1"/>
            </a:lvl5pPr>
          </a:lstStyle>
          <a:p>
            <a:pPr lvl="0" eaLnBrk="1" latinLnBrk="0" hangingPunct="1"/>
            <a:r>
              <a:rPr kumimoji="0" lang="en-US" dirty="0"/>
              <a:t>Click to edit</a:t>
            </a:r>
          </a:p>
        </p:txBody>
      </p:sp>
      <p:sp>
        <p:nvSpPr>
          <p:cNvPr id="11" name="Content Placeholder 10"/>
          <p:cNvSpPr>
            <a:spLocks noGrp="1"/>
          </p:cNvSpPr>
          <p:nvPr>
            <p:ph sz="quarter" idx="2"/>
          </p:nvPr>
        </p:nvSpPr>
        <p:spPr>
          <a:xfrm>
            <a:off x="457200" y="2133600"/>
            <a:ext cx="4038600" cy="4038600"/>
          </a:xfrm>
        </p:spPr>
        <p:txBody>
          <a:body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
        <p:nvSpPr>
          <p:cNvPr id="13" name="Content Placeholder 12"/>
          <p:cNvSpPr>
            <a:spLocks noGrp="1"/>
          </p:cNvSpPr>
          <p:nvPr>
            <p:ph sz="quarter" idx="4"/>
          </p:nvPr>
        </p:nvSpPr>
        <p:spPr>
          <a:xfrm>
            <a:off x="4648200" y="2133600"/>
            <a:ext cx="4038600" cy="40386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5792012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5613" y="273050"/>
            <a:ext cx="8226425" cy="1143000"/>
          </a:xfrm>
        </p:spPr>
        <p:txBody>
          <a:bodyPr/>
          <a:lstStyle/>
          <a:p>
            <a:r>
              <a:rPr lang="en-US"/>
              <a:t>Click to edit Master title style</a:t>
            </a:r>
          </a:p>
        </p:txBody>
      </p:sp>
      <p:sp>
        <p:nvSpPr>
          <p:cNvPr id="3" name="Text Placeholder 2"/>
          <p:cNvSpPr>
            <a:spLocks noGrp="1"/>
          </p:cNvSpPr>
          <p:nvPr>
            <p:ph type="body" sz="half" idx="1"/>
          </p:nvPr>
        </p:nvSpPr>
        <p:spPr>
          <a:xfrm>
            <a:off x="455613" y="1598613"/>
            <a:ext cx="4037012" cy="44973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5025" y="1598613"/>
            <a:ext cx="4037013" cy="217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5025" y="3922713"/>
            <a:ext cx="4037013" cy="21732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70"/>
          <p:cNvSpPr>
            <a:spLocks noGrp="1" noChangeArrowheads="1"/>
          </p:cNvSpPr>
          <p:nvPr>
            <p:ph type="sldNum" sz="quarter" idx="10"/>
          </p:nvPr>
        </p:nvSpPr>
        <p:spPr>
          <a:xfrm>
            <a:off x="6251448" y="6556248"/>
            <a:ext cx="588336" cy="228600"/>
          </a:xfrm>
          <a:prstGeom prst="rect">
            <a:avLst/>
          </a:prstGeom>
          <a:ln/>
        </p:spPr>
        <p:txBody>
          <a:bodyPr/>
          <a:lstStyle>
            <a:lvl1pPr>
              <a:defRPr/>
            </a:lvl1pPr>
          </a:lstStyle>
          <a:p>
            <a:pPr eaLnBrk="1" fontAlgn="auto" hangingPunct="1">
              <a:spcBef>
                <a:spcPts val="0"/>
              </a:spcBef>
              <a:spcAft>
                <a:spcPts val="0"/>
              </a:spcAft>
              <a:defRPr/>
            </a:pPr>
            <a:fld id="{BD444616-E14A-46A0-A6D3-6E66F6B1A6DF}" type="slidenum">
              <a:rPr lang="en-US" sz="1800">
                <a:solidFill>
                  <a:prstClr val="black"/>
                </a:solidFill>
                <a:latin typeface="Gill Sans MT"/>
              </a:rPr>
              <a:pPr eaLnBrk="1" fontAlgn="auto" hangingPunct="1">
                <a:spcBef>
                  <a:spcPts val="0"/>
                </a:spcBef>
                <a:spcAft>
                  <a:spcPts val="0"/>
                </a:spcAft>
                <a:defRPr/>
              </a:pPr>
              <a:t>‹#›</a:t>
            </a:fld>
            <a:endParaRPr lang="en-US" sz="1800">
              <a:solidFill>
                <a:prstClr val="black"/>
              </a:solidFill>
              <a:latin typeface="Gill Sans MT"/>
            </a:endParaRPr>
          </a:p>
        </p:txBody>
      </p:sp>
    </p:spTree>
    <p:extLst>
      <p:ext uri="{BB962C8B-B14F-4D97-AF65-F5344CB8AC3E}">
        <p14:creationId xmlns:p14="http://schemas.microsoft.com/office/powerpoint/2010/main" val="404927027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5614" y="273050"/>
            <a:ext cx="8226425" cy="1143000"/>
          </a:xfrm>
        </p:spPr>
        <p:txBody>
          <a:bodyPr/>
          <a:lstStyle/>
          <a:p>
            <a:r>
              <a:rPr lang="en-US"/>
              <a:t>Click to edit Master title style</a:t>
            </a:r>
          </a:p>
        </p:txBody>
      </p:sp>
      <p:sp>
        <p:nvSpPr>
          <p:cNvPr id="3" name="Content Placeholder 2"/>
          <p:cNvSpPr>
            <a:spLocks noGrp="1"/>
          </p:cNvSpPr>
          <p:nvPr>
            <p:ph sz="quarter" idx="1"/>
          </p:nvPr>
        </p:nvSpPr>
        <p:spPr>
          <a:xfrm>
            <a:off x="455614" y="1598613"/>
            <a:ext cx="4037012" cy="217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5025" y="1598613"/>
            <a:ext cx="4037013" cy="217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55614" y="3922715"/>
            <a:ext cx="4037012" cy="21732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5025" y="3922715"/>
            <a:ext cx="4037013" cy="21732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70"/>
          <p:cNvSpPr>
            <a:spLocks noGrp="1" noChangeArrowheads="1"/>
          </p:cNvSpPr>
          <p:nvPr>
            <p:ph type="sldNum" sz="quarter" idx="10"/>
          </p:nvPr>
        </p:nvSpPr>
        <p:spPr>
          <a:xfrm>
            <a:off x="6553201" y="6242052"/>
            <a:ext cx="2130425" cy="474663"/>
          </a:xfrm>
          <a:prstGeom prst="rect">
            <a:avLst/>
          </a:prstGeom>
        </p:spPr>
        <p:txBody>
          <a:bodyPr vert="horz" wrap="square" lIns="91440" tIns="45720" rIns="91440" bIns="45720" numCol="1" anchor="t" anchorCtr="0" compatLnSpc="1">
            <a:prstTxWarp prst="textNoShape">
              <a:avLst/>
            </a:prstTxWarp>
          </a:bodyPr>
          <a:lstStyle>
            <a:lvl1pPr>
              <a:defRPr/>
            </a:lvl1pPr>
          </a:lstStyle>
          <a:p>
            <a:fld id="{C4B60773-B98C-4109-B941-042E7687E890}" type="slidenum">
              <a:rPr lang="en-US"/>
              <a:pPr/>
              <a:t>‹#›</a:t>
            </a:fld>
            <a:endParaRPr lang="en-US"/>
          </a:p>
        </p:txBody>
      </p:sp>
    </p:spTree>
    <p:extLst>
      <p:ext uri="{BB962C8B-B14F-4D97-AF65-F5344CB8AC3E}">
        <p14:creationId xmlns:p14="http://schemas.microsoft.com/office/powerpoint/2010/main" val="14399984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lipArt Placeholder 2"/>
          <p:cNvSpPr>
            <a:spLocks noGrp="1"/>
          </p:cNvSpPr>
          <p:nvPr>
            <p:ph type="clipArt" sz="half" idx="1"/>
          </p:nvPr>
        </p:nvSpPr>
        <p:spPr>
          <a:xfrm>
            <a:off x="457200" y="1600200"/>
            <a:ext cx="4038600" cy="4525963"/>
          </a:xfrm>
        </p:spPr>
        <p:txBody>
          <a:bodyPr/>
          <a:lstStyle/>
          <a:p>
            <a:pPr lvl="0"/>
            <a:endParaRPr lang="en-US" noProof="0"/>
          </a:p>
        </p:txBody>
      </p:sp>
      <p:sp>
        <p:nvSpPr>
          <p:cNvPr id="4" name="Text Placeholder 3"/>
          <p:cNvSpPr>
            <a:spLocks noGrp="1"/>
          </p:cNvSpPr>
          <p:nvPr>
            <p:ph type="body"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
          <p:cNvSpPr>
            <a:spLocks noGrp="1" noChangeArrowheads="1"/>
          </p:cNvSpPr>
          <p:nvPr>
            <p:ph type="dt" sz="half" idx="10"/>
          </p:nvPr>
        </p:nvSpPr>
        <p:spPr>
          <a:xfrm>
            <a:off x="4245936" y="6557946"/>
            <a:ext cx="2002464" cy="226902"/>
          </a:xfrm>
          <a:prstGeom prst="rect">
            <a:avLst/>
          </a:prstGeom>
          <a:ln/>
        </p:spPr>
        <p:txBody>
          <a:bodyPr/>
          <a:lstStyle>
            <a:lvl1pPr>
              <a:defRPr/>
            </a:lvl1pPr>
          </a:lstStyle>
          <a:p>
            <a:pPr>
              <a:defRPr/>
            </a:pPr>
            <a:endParaRPr lang="en-US"/>
          </a:p>
        </p:txBody>
      </p:sp>
      <p:sp>
        <p:nvSpPr>
          <p:cNvPr id="6" name="Rectangle 3"/>
          <p:cNvSpPr>
            <a:spLocks noGrp="1" noChangeArrowheads="1"/>
          </p:cNvSpPr>
          <p:nvPr>
            <p:ph type="sldNum" sz="quarter" idx="11"/>
          </p:nvPr>
        </p:nvSpPr>
        <p:spPr>
          <a:xfrm>
            <a:off x="6251448" y="6556248"/>
            <a:ext cx="588336" cy="228600"/>
          </a:xfrm>
          <a:prstGeom prst="rect">
            <a:avLst/>
          </a:prstGeom>
          <a:ln/>
        </p:spPr>
        <p:txBody>
          <a:bodyPr/>
          <a:lstStyle>
            <a:lvl1pPr>
              <a:defRPr/>
            </a:lvl1pPr>
          </a:lstStyle>
          <a:p>
            <a:fld id="{5286A851-2DBD-4B06-98C1-8D82009AA052}" type="slidenum">
              <a:rPr lang="en-US"/>
              <a:pPr/>
              <a:t>‹#›</a:t>
            </a:fld>
            <a:endParaRPr lang="en-US"/>
          </a:p>
        </p:txBody>
      </p:sp>
    </p:spTree>
    <p:extLst>
      <p:ext uri="{BB962C8B-B14F-4D97-AF65-F5344CB8AC3E}">
        <p14:creationId xmlns:p14="http://schemas.microsoft.com/office/powerpoint/2010/main" val="223766436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5613" y="273050"/>
            <a:ext cx="8226425" cy="1143000"/>
          </a:xfrm>
        </p:spPr>
        <p:txBody>
          <a:bodyPr/>
          <a:lstStyle/>
          <a:p>
            <a:r>
              <a:rPr lang="en-US"/>
              <a:t>Click to edit Master title style</a:t>
            </a:r>
          </a:p>
        </p:txBody>
      </p:sp>
      <p:sp>
        <p:nvSpPr>
          <p:cNvPr id="3" name="Text Placeholder 2"/>
          <p:cNvSpPr>
            <a:spLocks noGrp="1"/>
          </p:cNvSpPr>
          <p:nvPr>
            <p:ph type="body" sz="half" idx="1"/>
          </p:nvPr>
        </p:nvSpPr>
        <p:spPr>
          <a:xfrm>
            <a:off x="455613" y="1598613"/>
            <a:ext cx="4037012" cy="44973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5025" y="1598613"/>
            <a:ext cx="4037013" cy="44973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0"/>
          <p:cNvSpPr>
            <a:spLocks noGrp="1" noChangeArrowheads="1"/>
          </p:cNvSpPr>
          <p:nvPr>
            <p:ph type="sldNum" sz="quarter" idx="10"/>
          </p:nvPr>
        </p:nvSpPr>
        <p:spPr>
          <a:xfrm>
            <a:off x="6251448" y="6556248"/>
            <a:ext cx="588336" cy="228600"/>
          </a:xfrm>
          <a:prstGeom prst="rect">
            <a:avLst/>
          </a:prstGeom>
          <a:ln/>
        </p:spPr>
        <p:txBody>
          <a:bodyPr/>
          <a:lstStyle>
            <a:lvl1pPr>
              <a:defRPr/>
            </a:lvl1pPr>
          </a:lstStyle>
          <a:p>
            <a:pPr>
              <a:defRPr/>
            </a:pPr>
            <a:fld id="{114813B1-857E-4D46-BE5D-9A28513CA6BB}" type="slidenum">
              <a:rPr lang="en-US"/>
              <a:pPr>
                <a:defRPr/>
              </a:pPr>
              <a:t>‹#›</a:t>
            </a:fld>
            <a:endParaRPr lang="en-US"/>
          </a:p>
        </p:txBody>
      </p:sp>
    </p:spTree>
    <p:extLst>
      <p:ext uri="{BB962C8B-B14F-4D97-AF65-F5344CB8AC3E}">
        <p14:creationId xmlns:p14="http://schemas.microsoft.com/office/powerpoint/2010/main" val="115917695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EBA2842-48DF-40E2-BFEB-26493492E960}"/>
              </a:ext>
            </a:extLst>
          </p:cNvPr>
          <p:cNvSpPr/>
          <p:nvPr/>
        </p:nvSpPr>
        <p:spPr>
          <a:xfrm>
            <a:off x="905248" y="3276600"/>
            <a:ext cx="7314914" cy="1651000"/>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sz="1621"/>
          </a:p>
        </p:txBody>
      </p:sp>
      <p:sp>
        <p:nvSpPr>
          <p:cNvPr id="5" name="Rectangle 4">
            <a:extLst>
              <a:ext uri="{FF2B5EF4-FFF2-40B4-BE49-F238E27FC236}">
                <a16:creationId xmlns:a16="http://schemas.microsoft.com/office/drawing/2014/main" id="{581E1D83-2067-41D5-B78F-7A4E81EE5770}"/>
              </a:ext>
            </a:extLst>
          </p:cNvPr>
          <p:cNvSpPr/>
          <p:nvPr/>
        </p:nvSpPr>
        <p:spPr>
          <a:xfrm>
            <a:off x="905248" y="3276600"/>
            <a:ext cx="228815" cy="1651000"/>
          </a:xfrm>
          <a:prstGeom prst="rect">
            <a:avLst/>
          </a:prstGeom>
          <a:solidFill>
            <a:srgbClr val="5E3886"/>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sz="1621"/>
          </a:p>
        </p:txBody>
      </p:sp>
      <p:sp>
        <p:nvSpPr>
          <p:cNvPr id="6" name="Rectangle 5">
            <a:extLst>
              <a:ext uri="{FF2B5EF4-FFF2-40B4-BE49-F238E27FC236}">
                <a16:creationId xmlns:a16="http://schemas.microsoft.com/office/drawing/2014/main" id="{5E133F5A-86BD-4145-AD78-41DD9A375E45}"/>
              </a:ext>
            </a:extLst>
          </p:cNvPr>
          <p:cNvSpPr/>
          <p:nvPr/>
        </p:nvSpPr>
        <p:spPr>
          <a:xfrm>
            <a:off x="913828" y="5048250"/>
            <a:ext cx="228815" cy="685800"/>
          </a:xfrm>
          <a:prstGeom prst="rect">
            <a:avLst/>
          </a:prstGeom>
          <a:solidFill>
            <a:srgbClr val="B1D45A"/>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sz="1621"/>
          </a:p>
        </p:txBody>
      </p:sp>
      <p:sp>
        <p:nvSpPr>
          <p:cNvPr id="8" name="Title 7"/>
          <p:cNvSpPr>
            <a:spLocks noGrp="1"/>
          </p:cNvSpPr>
          <p:nvPr>
            <p:ph type="ctrTitle"/>
          </p:nvPr>
        </p:nvSpPr>
        <p:spPr>
          <a:xfrm>
            <a:off x="1219200" y="3352800"/>
            <a:ext cx="6858000" cy="1524000"/>
          </a:xfrm>
          <a:noFill/>
        </p:spPr>
        <p:txBody>
          <a:bodyPr anchor="t">
            <a:normAutofit/>
          </a:bodyPr>
          <a:lstStyle>
            <a:lvl1pPr algn="r">
              <a:defRPr sz="3964">
                <a:solidFill>
                  <a:schemeClr val="tx1"/>
                </a:solidFill>
              </a:defRPr>
            </a:lvl1pPr>
          </a:lstStyle>
          <a:p>
            <a:r>
              <a:rPr lang="en-US" dirty="0"/>
              <a:t>Click to edit Master title style</a:t>
            </a:r>
          </a:p>
        </p:txBody>
      </p:sp>
      <p:sp>
        <p:nvSpPr>
          <p:cNvPr id="9" name="Subtitle 8"/>
          <p:cNvSpPr>
            <a:spLocks noGrp="1"/>
          </p:cNvSpPr>
          <p:nvPr>
            <p:ph type="subTitle" idx="1"/>
          </p:nvPr>
        </p:nvSpPr>
        <p:spPr>
          <a:xfrm>
            <a:off x="1219200" y="5124450"/>
            <a:ext cx="6858000" cy="533400"/>
          </a:xfrm>
        </p:spPr>
        <p:txBody>
          <a:bodyPr>
            <a:noAutofit/>
          </a:bodyPr>
          <a:lstStyle>
            <a:lvl1pPr marL="0" indent="0" algn="r">
              <a:buNone/>
              <a:defRPr sz="2883">
                <a:solidFill>
                  <a:schemeClr val="tx1"/>
                </a:solidFill>
                <a:latin typeface="Calibri" panose="020F0502020204030204" pitchFamily="34" charset="0"/>
                <a:ea typeface="+mj-ea"/>
                <a:cs typeface="+mj-cs"/>
              </a:defRPr>
            </a:lvl1pPr>
            <a:lvl2pPr marL="411846" indent="0" algn="ctr">
              <a:buNone/>
            </a:lvl2pPr>
            <a:lvl3pPr marL="823692" indent="0" algn="ctr">
              <a:buNone/>
            </a:lvl3pPr>
            <a:lvl4pPr marL="1235537" indent="0" algn="ctr">
              <a:buNone/>
            </a:lvl4pPr>
            <a:lvl5pPr marL="1647383" indent="0" algn="ctr">
              <a:buNone/>
            </a:lvl5pPr>
            <a:lvl6pPr marL="2059229" indent="0" algn="ctr">
              <a:buNone/>
            </a:lvl6pPr>
            <a:lvl7pPr marL="2471075" indent="0" algn="ctr">
              <a:buNone/>
            </a:lvl7pPr>
            <a:lvl8pPr marL="2882920" indent="0" algn="ctr">
              <a:buNone/>
            </a:lvl8pPr>
            <a:lvl9pPr marL="3294766" indent="0" algn="ctr">
              <a:buNone/>
            </a:lvl9pPr>
          </a:lstStyle>
          <a:p>
            <a:r>
              <a:rPr lang="en-US" dirty="0"/>
              <a:t>Click to edit Master subtitle style</a:t>
            </a:r>
          </a:p>
        </p:txBody>
      </p:sp>
    </p:spTree>
    <p:extLst>
      <p:ext uri="{BB962C8B-B14F-4D97-AF65-F5344CB8AC3E}">
        <p14:creationId xmlns:p14="http://schemas.microsoft.com/office/powerpoint/2010/main" val="2892029237"/>
      </p:ext>
    </p:extLst>
  </p:cSld>
  <p:clrMapOvr>
    <a:masterClrMapping/>
  </p:clrMapOvr>
  <p:transition spd="med">
    <p:fad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964"/>
            </a:lvl1pPr>
          </a:lstStyle>
          <a:p>
            <a:r>
              <a:rPr lang="en-US" dirty="0"/>
              <a:t>Click to edit Master title style</a:t>
            </a:r>
          </a:p>
        </p:txBody>
      </p:sp>
      <p:sp>
        <p:nvSpPr>
          <p:cNvPr id="8" name="Content Placeholder 7"/>
          <p:cNvSpPr>
            <a:spLocks noGrp="1"/>
          </p:cNvSpPr>
          <p:nvPr>
            <p:ph sz="quarter" idx="1"/>
          </p:nvPr>
        </p:nvSpPr>
        <p:spPr>
          <a:xfrm>
            <a:off x="457200" y="1219200"/>
            <a:ext cx="8229600" cy="4937760"/>
          </a:xfrm>
        </p:spPr>
        <p:txBody>
          <a:bodyPr/>
          <a:lstStyle>
            <a:lvl1pPr>
              <a:defRPr sz="2883"/>
            </a:lvl1pPr>
            <a:lvl2pPr>
              <a:defRPr sz="2342"/>
            </a:lvl2pPr>
            <a:lvl3pPr>
              <a:defRPr sz="1982"/>
            </a:lvl3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002617306"/>
      </p:ext>
    </p:extLst>
  </p:cSld>
  <p:clrMapOvr>
    <a:masterClrMapping/>
  </p:clrMapOvr>
  <p:transition spd="med">
    <p:fade/>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tx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DF34ED9-A643-4A30-AC3C-BDE575473D51}"/>
              </a:ext>
            </a:extLst>
          </p:cNvPr>
          <p:cNvSpPr/>
          <p:nvPr/>
        </p:nvSpPr>
        <p:spPr>
          <a:xfrm>
            <a:off x="913828" y="2819401"/>
            <a:ext cx="7316344" cy="1279525"/>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sz="1621"/>
          </a:p>
        </p:txBody>
      </p:sp>
      <p:sp>
        <p:nvSpPr>
          <p:cNvPr id="5" name="Rectangle 4">
            <a:extLst>
              <a:ext uri="{FF2B5EF4-FFF2-40B4-BE49-F238E27FC236}">
                <a16:creationId xmlns:a16="http://schemas.microsoft.com/office/drawing/2014/main" id="{74D3DF9E-45C2-4282-AA2A-E83E1FBD3998}"/>
              </a:ext>
            </a:extLst>
          </p:cNvPr>
          <p:cNvSpPr/>
          <p:nvPr/>
        </p:nvSpPr>
        <p:spPr>
          <a:xfrm>
            <a:off x="913828" y="2819401"/>
            <a:ext cx="228815" cy="1279525"/>
          </a:xfrm>
          <a:prstGeom prst="rect">
            <a:avLst/>
          </a:prstGeom>
          <a:solidFill>
            <a:srgbClr val="B1D45A"/>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sz="1621"/>
          </a:p>
        </p:txBody>
      </p:sp>
      <p:sp>
        <p:nvSpPr>
          <p:cNvPr id="2" name="Title 1"/>
          <p:cNvSpPr>
            <a:spLocks noGrp="1"/>
          </p:cNvSpPr>
          <p:nvPr>
            <p:ph type="title"/>
          </p:nvPr>
        </p:nvSpPr>
        <p:spPr>
          <a:xfrm>
            <a:off x="1219200" y="2971800"/>
            <a:ext cx="6858000" cy="1066800"/>
          </a:xfrm>
        </p:spPr>
        <p:txBody>
          <a:bodyPr anchor="t">
            <a:normAutofit/>
          </a:bodyPr>
          <a:lstStyle>
            <a:lvl1pPr algn="r">
              <a:buNone/>
              <a:defRPr sz="3964" b="0" cap="none" baseline="0">
                <a:solidFill>
                  <a:schemeClr val="tx1"/>
                </a:solidFill>
              </a:defRPr>
            </a:lvl1pPr>
          </a:lstStyle>
          <a:p>
            <a:r>
              <a:rPr lang="en-US" dirty="0"/>
              <a:t>Click to edit Master title style</a:t>
            </a:r>
          </a:p>
        </p:txBody>
      </p:sp>
      <p:sp>
        <p:nvSpPr>
          <p:cNvPr id="3" name="Text Placeholder 2"/>
          <p:cNvSpPr>
            <a:spLocks noGrp="1"/>
          </p:cNvSpPr>
          <p:nvPr>
            <p:ph type="body" idx="1"/>
          </p:nvPr>
        </p:nvSpPr>
        <p:spPr>
          <a:xfrm>
            <a:off x="1295401" y="4267200"/>
            <a:ext cx="6781800" cy="1143000"/>
          </a:xfrm>
        </p:spPr>
        <p:txBody>
          <a:bodyPr>
            <a:normAutofit/>
          </a:bodyPr>
          <a:lstStyle>
            <a:lvl1pPr marL="0" indent="0" algn="r">
              <a:buNone/>
              <a:defRPr sz="2883">
                <a:solidFill>
                  <a:schemeClr val="bg1"/>
                </a:solidFill>
              </a:defRPr>
            </a:lvl1pPr>
            <a:lvl2pPr>
              <a:buNone/>
              <a:defRPr sz="1621">
                <a:solidFill>
                  <a:schemeClr val="tx1">
                    <a:tint val="75000"/>
                  </a:schemeClr>
                </a:solidFill>
              </a:defRPr>
            </a:lvl2pPr>
            <a:lvl3pPr>
              <a:buNone/>
              <a:defRPr sz="1441">
                <a:solidFill>
                  <a:schemeClr val="tx1">
                    <a:tint val="75000"/>
                  </a:schemeClr>
                </a:solidFill>
              </a:defRPr>
            </a:lvl3pPr>
            <a:lvl4pPr>
              <a:buNone/>
              <a:defRPr sz="1261">
                <a:solidFill>
                  <a:schemeClr val="tx1">
                    <a:tint val="75000"/>
                  </a:schemeClr>
                </a:solidFill>
              </a:defRPr>
            </a:lvl4pPr>
            <a:lvl5pPr>
              <a:buNone/>
              <a:defRPr sz="1261">
                <a:solidFill>
                  <a:schemeClr val="tx1">
                    <a:tint val="75000"/>
                  </a:schemeClr>
                </a:solidFill>
              </a:defRPr>
            </a:lvl5pPr>
          </a:lstStyle>
          <a:p>
            <a:pPr lvl="0"/>
            <a:r>
              <a:rPr lang="en-US" dirty="0"/>
              <a:t>Click to edit Master text styles</a:t>
            </a:r>
          </a:p>
        </p:txBody>
      </p:sp>
    </p:spTree>
    <p:extLst>
      <p:ext uri="{BB962C8B-B14F-4D97-AF65-F5344CB8AC3E}">
        <p14:creationId xmlns:p14="http://schemas.microsoft.com/office/powerpoint/2010/main" val="2967102336"/>
      </p:ext>
    </p:extLst>
  </p:cSld>
  <p:clrMapOvr>
    <a:overrideClrMapping bg1="dk1" tx1="lt1" bg2="dk2" tx2="lt2" accent1="accent1" accent2="accent2" accent3="accent3" accent4="accent4" accent5="accent5" accent6="accent6" hlink="hlink" folHlink="folHlink"/>
  </p:clrMapOvr>
  <p:transition spd="med">
    <p:fade/>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lstStyle/>
          <a:p>
            <a:r>
              <a:rPr lang="en-US"/>
              <a:t>Click to edit Master title style</a:t>
            </a:r>
          </a:p>
        </p:txBody>
      </p:sp>
      <p:sp>
        <p:nvSpPr>
          <p:cNvPr id="9" name="Content Placeholder 8"/>
          <p:cNvSpPr>
            <a:spLocks noGrp="1"/>
          </p:cNvSpPr>
          <p:nvPr>
            <p:ph sz="quarter" idx="1"/>
          </p:nvPr>
        </p:nvSpPr>
        <p:spPr>
          <a:xfrm>
            <a:off x="457200" y="1219200"/>
            <a:ext cx="4041648" cy="49377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10"/>
          <p:cNvSpPr>
            <a:spLocks noGrp="1"/>
          </p:cNvSpPr>
          <p:nvPr>
            <p:ph sz="quarter" idx="2"/>
          </p:nvPr>
        </p:nvSpPr>
        <p:spPr>
          <a:xfrm>
            <a:off x="4632198" y="1216152"/>
            <a:ext cx="4041648" cy="49377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52527567"/>
      </p:ext>
    </p:extLst>
  </p:cSld>
  <p:clrMapOvr>
    <a:masterClrMapping/>
  </p:clrMapOvr>
  <p:transition spd="med">
    <p:fade/>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nchor="ctr"/>
          <a:lstStyle>
            <a:lvl1pPr>
              <a:defRPr/>
            </a:lvl1pPr>
          </a:lstStyle>
          <a:p>
            <a:r>
              <a:rPr lang="en-US" dirty="0"/>
              <a:t>Click to edit Master title style</a:t>
            </a:r>
          </a:p>
        </p:txBody>
      </p:sp>
      <p:sp>
        <p:nvSpPr>
          <p:cNvPr id="3" name="Text Placeholder 2"/>
          <p:cNvSpPr>
            <a:spLocks noGrp="1"/>
          </p:cNvSpPr>
          <p:nvPr>
            <p:ph type="body" idx="1"/>
          </p:nvPr>
        </p:nvSpPr>
        <p:spPr>
          <a:xfrm>
            <a:off x="457201" y="1285875"/>
            <a:ext cx="4040188" cy="685800"/>
          </a:xfrm>
          <a:noFill/>
          <a:ln>
            <a:noFill/>
          </a:ln>
        </p:spPr>
        <p:txBody>
          <a:bodyPr anchor="b">
            <a:noAutofit/>
          </a:bodyPr>
          <a:lstStyle>
            <a:lvl1pPr marL="0" indent="0">
              <a:buNone/>
              <a:defRPr sz="2883" b="1">
                <a:solidFill>
                  <a:schemeClr val="tx1"/>
                </a:solidFill>
              </a:defRPr>
            </a:lvl1pPr>
            <a:lvl2pPr>
              <a:buNone/>
              <a:defRPr sz="1802" b="1"/>
            </a:lvl2pPr>
            <a:lvl3pPr>
              <a:buNone/>
              <a:defRPr sz="1621" b="1"/>
            </a:lvl3pPr>
            <a:lvl4pPr>
              <a:buNone/>
              <a:defRPr sz="1441" b="1"/>
            </a:lvl4pPr>
            <a:lvl5pPr>
              <a:buNone/>
              <a:defRPr sz="1441" b="1"/>
            </a:lvl5pPr>
          </a:lstStyle>
          <a:p>
            <a:pPr lvl="0"/>
            <a:r>
              <a:rPr lang="en-US" dirty="0"/>
              <a:t>Click to edit</a:t>
            </a:r>
          </a:p>
        </p:txBody>
      </p:sp>
      <p:sp>
        <p:nvSpPr>
          <p:cNvPr id="4" name="Text Placeholder 3"/>
          <p:cNvSpPr>
            <a:spLocks noGrp="1"/>
          </p:cNvSpPr>
          <p:nvPr>
            <p:ph type="body" sz="half" idx="3"/>
          </p:nvPr>
        </p:nvSpPr>
        <p:spPr>
          <a:xfrm>
            <a:off x="4648201" y="1295400"/>
            <a:ext cx="4041775" cy="685800"/>
          </a:xfrm>
          <a:noFill/>
          <a:ln>
            <a:noFill/>
          </a:ln>
        </p:spPr>
        <p:txBody>
          <a:bodyPr anchor="b">
            <a:noAutofit/>
          </a:bodyPr>
          <a:lstStyle>
            <a:lvl1pPr marL="0" indent="0">
              <a:buNone/>
              <a:defRPr sz="2883" b="1">
                <a:solidFill>
                  <a:schemeClr val="tx1"/>
                </a:solidFill>
              </a:defRPr>
            </a:lvl1pPr>
            <a:lvl2pPr>
              <a:buNone/>
              <a:defRPr sz="1802" b="1"/>
            </a:lvl2pPr>
            <a:lvl3pPr>
              <a:buNone/>
              <a:defRPr sz="1621" b="1"/>
            </a:lvl3pPr>
            <a:lvl4pPr>
              <a:buNone/>
              <a:defRPr sz="1441" b="1"/>
            </a:lvl4pPr>
            <a:lvl5pPr>
              <a:buNone/>
              <a:defRPr sz="1441" b="1"/>
            </a:lvl5pPr>
          </a:lstStyle>
          <a:p>
            <a:pPr lvl="0"/>
            <a:r>
              <a:rPr lang="en-US" dirty="0"/>
              <a:t>Click to edit</a:t>
            </a:r>
          </a:p>
        </p:txBody>
      </p:sp>
      <p:sp>
        <p:nvSpPr>
          <p:cNvPr id="11" name="Content Placeholder 10"/>
          <p:cNvSpPr>
            <a:spLocks noGrp="1"/>
          </p:cNvSpPr>
          <p:nvPr>
            <p:ph sz="quarter" idx="2"/>
          </p:nvPr>
        </p:nvSpPr>
        <p:spPr>
          <a:xfrm>
            <a:off x="457200" y="2133600"/>
            <a:ext cx="4038600" cy="40386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Content Placeholder 12"/>
          <p:cNvSpPr>
            <a:spLocks noGrp="1"/>
          </p:cNvSpPr>
          <p:nvPr>
            <p:ph sz="quarter" idx="4"/>
          </p:nvPr>
        </p:nvSpPr>
        <p:spPr>
          <a:xfrm>
            <a:off x="4648200" y="2133600"/>
            <a:ext cx="4038600" cy="4038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73605969"/>
      </p:ext>
    </p:extLst>
  </p:cSld>
  <p:clrMapOvr>
    <a:masterClrMapping/>
  </p:clrMapOvr>
  <p:transition spd="med">
    <p:fade/>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lstStyle/>
          <a:p>
            <a:r>
              <a:rPr lang="en-US"/>
              <a:t>Click to edit Master title style</a:t>
            </a:r>
          </a:p>
        </p:txBody>
      </p:sp>
    </p:spTree>
    <p:extLst>
      <p:ext uri="{BB962C8B-B14F-4D97-AF65-F5344CB8AC3E}">
        <p14:creationId xmlns:p14="http://schemas.microsoft.com/office/powerpoint/2010/main" val="1088733822"/>
      </p:ext>
    </p:extLst>
  </p:cSld>
  <p:clrMapOvr>
    <a:masterClrMapping/>
  </p:clrMapOvr>
  <p:transition spd="med">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lstStyle/>
          <a:p>
            <a:r>
              <a:rPr kumimoji="0" lang="en-US"/>
              <a:t>Click to edit Master title style</a:t>
            </a:r>
          </a:p>
        </p:txBody>
      </p:sp>
    </p:spTree>
    <p:extLst>
      <p:ext uri="{BB962C8B-B14F-4D97-AF65-F5344CB8AC3E}">
        <p14:creationId xmlns:p14="http://schemas.microsoft.com/office/powerpoint/2010/main" val="15224195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401362784"/>
      </p:ext>
    </p:extLst>
  </p:cSld>
  <p:clrMapOvr>
    <a:masterClrMapping/>
  </p:clrMapOvr>
  <p:transition spd="med">
    <p:fade/>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5" name="Straight Connector 5">
            <a:extLst>
              <a:ext uri="{FF2B5EF4-FFF2-40B4-BE49-F238E27FC236}">
                <a16:creationId xmlns:a16="http://schemas.microsoft.com/office/drawing/2014/main" id="{4B40052E-CE52-4F92-B1AE-54C1E74055B1}"/>
              </a:ext>
            </a:extLst>
          </p:cNvPr>
          <p:cNvSpPr>
            <a:spLocks noChangeShapeType="1"/>
          </p:cNvSpPr>
          <p:nvPr/>
        </p:nvSpPr>
        <p:spPr bwMode="auto">
          <a:xfrm rot="5400000">
            <a:off x="3160154" y="3324226"/>
            <a:ext cx="6035675" cy="0"/>
          </a:xfrm>
          <a:prstGeom prst="line">
            <a:avLst/>
          </a:prstGeom>
          <a:noFill/>
          <a:ln w="9525" algn="ctr">
            <a:solidFill>
              <a:schemeClr val="accent2"/>
            </a:solidFill>
            <a:prstDash val="dash"/>
            <a:round/>
            <a:headEnd/>
            <a:tailEnd/>
          </a:ln>
          <a:extLst>
            <a:ext uri="{909E8E84-426E-40DD-AFC4-6F175D3DCCD1}">
              <a14:hiddenFill xmlns:a14="http://schemas.microsoft.com/office/drawing/2010/main">
                <a:noFill/>
              </a14:hiddenFill>
            </a:ext>
          </a:extLst>
        </p:spPr>
        <p:txBody>
          <a:bodyPr/>
          <a:lstStyle/>
          <a:p>
            <a:endParaRPr lang="en-US" sz="1621"/>
          </a:p>
        </p:txBody>
      </p:sp>
      <p:pic>
        <p:nvPicPr>
          <p:cNvPr id="6" name="Picture 3">
            <a:extLst>
              <a:ext uri="{FF2B5EF4-FFF2-40B4-BE49-F238E27FC236}">
                <a16:creationId xmlns:a16="http://schemas.microsoft.com/office/drawing/2014/main" id="{8A8EFF1E-803D-4827-82FE-ECCD5C393B82}"/>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03393" y="6291263"/>
            <a:ext cx="820586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6324600" y="304800"/>
            <a:ext cx="2514600" cy="838200"/>
          </a:xfrm>
        </p:spPr>
        <p:txBody>
          <a:bodyPr>
            <a:noAutofit/>
          </a:bodyPr>
          <a:lstStyle>
            <a:lvl1pPr algn="l">
              <a:buNone/>
              <a:defRPr sz="1802" b="1">
                <a:solidFill>
                  <a:schemeClr val="bg1"/>
                </a:solidFill>
                <a:latin typeface="Calibri" panose="020F0502020204030204" pitchFamily="34" charset="0"/>
                <a:ea typeface="+mn-ea"/>
                <a:cs typeface="+mn-cs"/>
              </a:defRPr>
            </a:lvl1pPr>
          </a:lstStyle>
          <a:p>
            <a:r>
              <a:rPr lang="en-US" dirty="0"/>
              <a:t>Click to edit Master title style</a:t>
            </a:r>
          </a:p>
        </p:txBody>
      </p:sp>
      <p:sp>
        <p:nvSpPr>
          <p:cNvPr id="3" name="Text Placeholder 2"/>
          <p:cNvSpPr>
            <a:spLocks noGrp="1"/>
          </p:cNvSpPr>
          <p:nvPr>
            <p:ph type="body" idx="2"/>
          </p:nvPr>
        </p:nvSpPr>
        <p:spPr>
          <a:xfrm>
            <a:off x="6324600" y="1219202"/>
            <a:ext cx="2514600" cy="4843463"/>
          </a:xfrm>
        </p:spPr>
        <p:txBody>
          <a:bodyPr/>
          <a:lstStyle>
            <a:lvl1pPr marL="0" indent="0">
              <a:lnSpc>
                <a:spcPts val="1982"/>
              </a:lnSpc>
              <a:spcAft>
                <a:spcPts val="901"/>
              </a:spcAft>
              <a:buNone/>
              <a:defRPr sz="1441">
                <a:solidFill>
                  <a:schemeClr val="tx1"/>
                </a:solidFill>
              </a:defRPr>
            </a:lvl1pPr>
            <a:lvl2pPr>
              <a:buNone/>
              <a:defRPr sz="1081"/>
            </a:lvl2pPr>
            <a:lvl3pPr>
              <a:buNone/>
              <a:defRPr sz="901"/>
            </a:lvl3pPr>
            <a:lvl4pPr>
              <a:buNone/>
              <a:defRPr sz="811"/>
            </a:lvl4pPr>
            <a:lvl5pPr>
              <a:buNone/>
              <a:defRPr sz="811"/>
            </a:lvl5pPr>
          </a:lstStyle>
          <a:p>
            <a:pPr lvl="0"/>
            <a:r>
              <a:rPr lang="en-US" dirty="0"/>
              <a:t>Click to edit Master text styles</a:t>
            </a:r>
          </a:p>
        </p:txBody>
      </p:sp>
      <p:sp>
        <p:nvSpPr>
          <p:cNvPr id="12" name="Content Placeholder 11"/>
          <p:cNvSpPr>
            <a:spLocks noGrp="1"/>
          </p:cNvSpPr>
          <p:nvPr>
            <p:ph sz="quarter" idx="1"/>
          </p:nvPr>
        </p:nvSpPr>
        <p:spPr>
          <a:xfrm>
            <a:off x="304800" y="304800"/>
            <a:ext cx="5715000" cy="5715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632251304"/>
      </p:ext>
    </p:extLst>
  </p:cSld>
  <p:clrMapOvr>
    <a:masterClrMapping/>
  </p:clrMapOvr>
  <p:transition spd="med">
    <p:fade/>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Pr>
        <a:solidFill>
          <a:schemeClr val="tx1"/>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55BBBA1-292F-4195-8A02-144986692DF5}"/>
              </a:ext>
            </a:extLst>
          </p:cNvPr>
          <p:cNvSpPr/>
          <p:nvPr/>
        </p:nvSpPr>
        <p:spPr>
          <a:xfrm>
            <a:off x="457629" y="500063"/>
            <a:ext cx="183052" cy="685800"/>
          </a:xfrm>
          <a:prstGeom prst="rect">
            <a:avLst/>
          </a:prstGeom>
          <a:solidFill>
            <a:srgbClr val="B1D45A"/>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sz="1621"/>
          </a:p>
        </p:txBody>
      </p:sp>
      <p:pic>
        <p:nvPicPr>
          <p:cNvPr id="6" name="Picture 3">
            <a:extLst>
              <a:ext uri="{FF2B5EF4-FFF2-40B4-BE49-F238E27FC236}">
                <a16:creationId xmlns:a16="http://schemas.microsoft.com/office/drawing/2014/main" id="{CFF00A06-1808-4704-BE5D-F2DDE4A9376A}"/>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503393" y="6291263"/>
            <a:ext cx="820586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457200" y="500856"/>
            <a:ext cx="8229600" cy="674688"/>
          </a:xfrm>
          <a:ln>
            <a:solidFill>
              <a:schemeClr val="accent1"/>
            </a:solidFill>
          </a:ln>
        </p:spPr>
        <p:txBody>
          <a:bodyPr lIns="274320" anchor="ctr">
            <a:noAutofit/>
          </a:bodyPr>
          <a:lstStyle>
            <a:lvl1pPr algn="r">
              <a:buNone/>
              <a:defRPr sz="3964" b="0">
                <a:solidFill>
                  <a:schemeClr val="tx1"/>
                </a:solidFill>
              </a:defRPr>
            </a:lvl1pPr>
          </a:lstStyle>
          <a:p>
            <a:r>
              <a:rPr lang="en-US" dirty="0"/>
              <a:t>Click to edit Master title style</a:t>
            </a:r>
          </a:p>
        </p:txBody>
      </p:sp>
      <p:sp>
        <p:nvSpPr>
          <p:cNvPr id="3" name="Picture Placeholder 2"/>
          <p:cNvSpPr>
            <a:spLocks noGrp="1"/>
          </p:cNvSpPr>
          <p:nvPr>
            <p:ph type="pic" idx="1"/>
          </p:nvPr>
        </p:nvSpPr>
        <p:spPr>
          <a:xfrm>
            <a:off x="457200" y="1905000"/>
            <a:ext cx="8229600" cy="4270248"/>
          </a:xfrm>
          <a:solidFill>
            <a:schemeClr val="tx1">
              <a:shade val="50000"/>
            </a:schemeClr>
          </a:solidFill>
          <a:ln>
            <a:noFill/>
          </a:ln>
          <a:effectLst/>
        </p:spPr>
        <p:txBody>
          <a:bodyPr>
            <a:normAutofit/>
          </a:bodyPr>
          <a:lstStyle>
            <a:lvl1pPr marL="0" indent="0">
              <a:spcBef>
                <a:spcPts val="540"/>
              </a:spcBef>
              <a:buNone/>
              <a:defRPr sz="2883"/>
            </a:lvl1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457200" y="1219200"/>
            <a:ext cx="8229600" cy="533400"/>
          </a:xfrm>
        </p:spPr>
        <p:txBody>
          <a:bodyPr anchor="ctr">
            <a:noAutofit/>
          </a:bodyPr>
          <a:lstStyle>
            <a:lvl1pPr marL="0" indent="0" algn="l">
              <a:buFontTx/>
              <a:buNone/>
              <a:defRPr sz="2883">
                <a:solidFill>
                  <a:schemeClr val="bg1"/>
                </a:solidFill>
              </a:defRPr>
            </a:lvl1pPr>
            <a:lvl2pPr>
              <a:defRPr sz="1081"/>
            </a:lvl2pPr>
            <a:lvl3pPr>
              <a:defRPr sz="901"/>
            </a:lvl3pPr>
            <a:lvl4pPr>
              <a:defRPr sz="811"/>
            </a:lvl4pPr>
            <a:lvl5pPr>
              <a:defRPr sz="811"/>
            </a:lvl5pPr>
          </a:lstStyle>
          <a:p>
            <a:pPr lvl="0"/>
            <a:r>
              <a:rPr lang="en-US" dirty="0"/>
              <a:t>Click to edit Master text styles</a:t>
            </a:r>
          </a:p>
        </p:txBody>
      </p:sp>
    </p:spTree>
    <p:extLst>
      <p:ext uri="{BB962C8B-B14F-4D97-AF65-F5344CB8AC3E}">
        <p14:creationId xmlns:p14="http://schemas.microsoft.com/office/powerpoint/2010/main" val="1137498267"/>
      </p:ext>
    </p:extLst>
  </p:cSld>
  <p:clrMapOvr>
    <a:overrideClrMapping bg1="dk1" tx1="lt1" bg2="dk2" tx2="lt2" accent1="accent1" accent2="accent2" accent3="accent3" accent4="accent4" accent5="accent5" accent6="accent6" hlink="hlink" folHlink="folHlink"/>
  </p:clrMapOvr>
  <p:transition spd="med">
    <p:fade/>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99384499"/>
      </p:ext>
    </p:extLst>
  </p:cSld>
  <p:clrMapOvr>
    <a:masterClrMapping/>
  </p:clrMapOvr>
  <p:transition spd="med">
    <p:fade/>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4" name="Straight Connector 5">
            <a:extLst>
              <a:ext uri="{FF2B5EF4-FFF2-40B4-BE49-F238E27FC236}">
                <a16:creationId xmlns:a16="http://schemas.microsoft.com/office/drawing/2014/main" id="{82CB70B2-71C3-46DD-8698-F9210764AED5}"/>
              </a:ext>
            </a:extLst>
          </p:cNvPr>
          <p:cNvSpPr>
            <a:spLocks noChangeShapeType="1"/>
          </p:cNvSpPr>
          <p:nvPr/>
        </p:nvSpPr>
        <p:spPr bwMode="auto">
          <a:xfrm rot="5400000">
            <a:off x="3629773" y="3201988"/>
            <a:ext cx="5851525" cy="0"/>
          </a:xfrm>
          <a:prstGeom prst="line">
            <a:avLst/>
          </a:prstGeom>
          <a:noFill/>
          <a:ln w="9525" algn="ctr">
            <a:solidFill>
              <a:schemeClr val="accent2"/>
            </a:solidFill>
            <a:prstDash val="dash"/>
            <a:round/>
            <a:headEnd/>
            <a:tailEnd/>
          </a:ln>
          <a:extLst>
            <a:ext uri="{909E8E84-426E-40DD-AFC4-6F175D3DCCD1}">
              <a14:hiddenFill xmlns:a14="http://schemas.microsoft.com/office/drawing/2010/main">
                <a:noFill/>
              </a14:hiddenFill>
            </a:ext>
          </a:extLst>
        </p:spPr>
        <p:txBody>
          <a:bodyPr/>
          <a:lstStyle/>
          <a:p>
            <a:endParaRPr lang="en-US" sz="1621"/>
          </a:p>
        </p:txBody>
      </p:sp>
      <p:pic>
        <p:nvPicPr>
          <p:cNvPr id="5" name="Picture 3">
            <a:extLst>
              <a:ext uri="{FF2B5EF4-FFF2-40B4-BE49-F238E27FC236}">
                <a16:creationId xmlns:a16="http://schemas.microsoft.com/office/drawing/2014/main" id="{EE75C399-9215-432A-94BD-D1BC7C3AD028}"/>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71717" y="274638"/>
            <a:ext cx="476221" cy="5853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Vertical Title 1"/>
          <p:cNvSpPr>
            <a:spLocks noGrp="1"/>
          </p:cNvSpPr>
          <p:nvPr>
            <p:ph type="title" orient="vert"/>
          </p:nvPr>
        </p:nvSpPr>
        <p:spPr>
          <a:xfrm>
            <a:off x="6629400" y="274640"/>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274640"/>
            <a:ext cx="55626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20546781"/>
      </p:ext>
    </p:extLst>
  </p:cSld>
  <p:clrMapOvr>
    <a:masterClrMapping/>
  </p:clrMapOvr>
  <p:transition spd="med">
    <p:fade/>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a:xfrm>
            <a:off x="304800" y="1752600"/>
            <a:ext cx="8534400" cy="4114800"/>
          </a:xfrm>
        </p:spPr>
        <p:txBody>
          <a:bodyPr/>
          <a:lstStyle>
            <a:lvl1pPr>
              <a:buClr>
                <a:schemeClr val="bg2"/>
              </a:buClr>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ext Placeholder 12"/>
          <p:cNvSpPr>
            <a:spLocks noGrp="1"/>
          </p:cNvSpPr>
          <p:nvPr>
            <p:ph type="body" sz="quarter" idx="10"/>
          </p:nvPr>
        </p:nvSpPr>
        <p:spPr>
          <a:xfrm>
            <a:off x="304800" y="6324600"/>
            <a:ext cx="4572000" cy="381000"/>
          </a:xfrm>
        </p:spPr>
        <p:txBody>
          <a:bodyPr/>
          <a:lstStyle>
            <a:lvl1pPr marL="0" indent="0">
              <a:buNone/>
              <a:defRPr sz="1081" i="1"/>
            </a:lvl1pPr>
          </a:lstStyle>
          <a:p>
            <a:pPr lvl="0"/>
            <a:r>
              <a:rPr lang="en-US"/>
              <a:t>Click to edit Master text styles</a:t>
            </a:r>
          </a:p>
        </p:txBody>
      </p:sp>
    </p:spTree>
    <p:extLst>
      <p:ext uri="{BB962C8B-B14F-4D97-AF65-F5344CB8AC3E}">
        <p14:creationId xmlns:p14="http://schemas.microsoft.com/office/powerpoint/2010/main" val="264043168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userDrawn="1">
  <p:cSld name="3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304800" y="1752600"/>
            <a:ext cx="3810000" cy="4114800"/>
          </a:xfrm>
        </p:spPr>
        <p:txBody>
          <a:bodyPr/>
          <a:lstStyle>
            <a:lvl1pPr>
              <a:buClr>
                <a:schemeClr val="tx1"/>
              </a:buClr>
              <a:defRPr sz="1621"/>
            </a:lvl1pPr>
            <a:lvl2pPr>
              <a:defRPr sz="1621"/>
            </a:lvl2pPr>
            <a:lvl3pPr>
              <a:defRPr sz="1621"/>
            </a:lvl3pPr>
            <a:lvl4pPr>
              <a:defRPr sz="1621"/>
            </a:lvl4pPr>
            <a:lvl5pPr>
              <a:defRPr sz="1621"/>
            </a:lvl5pPr>
            <a:lvl6pPr>
              <a:defRPr sz="1621"/>
            </a:lvl6pPr>
            <a:lvl7pPr>
              <a:defRPr sz="1621"/>
            </a:lvl7pPr>
            <a:lvl8pPr>
              <a:defRPr sz="1621"/>
            </a:lvl8pPr>
            <a:lvl9pPr>
              <a:defRPr sz="1621"/>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267200" y="1752600"/>
            <a:ext cx="3810000" cy="4114800"/>
          </a:xfrm>
        </p:spPr>
        <p:txBody>
          <a:bodyPr/>
          <a:lstStyle>
            <a:lvl1pPr>
              <a:buClr>
                <a:schemeClr val="tx1"/>
              </a:buClr>
              <a:defRPr sz="1621"/>
            </a:lvl1pPr>
            <a:lvl2pPr>
              <a:defRPr sz="1621"/>
            </a:lvl2pPr>
            <a:lvl3pPr>
              <a:defRPr sz="1621"/>
            </a:lvl3pPr>
            <a:lvl4pPr>
              <a:defRPr sz="1621"/>
            </a:lvl4pPr>
            <a:lvl5pPr>
              <a:defRPr sz="1621"/>
            </a:lvl5pPr>
            <a:lvl6pPr>
              <a:defRPr sz="1621"/>
            </a:lvl6pPr>
            <a:lvl7pPr>
              <a:defRPr sz="1621"/>
            </a:lvl7pPr>
            <a:lvl8pPr>
              <a:defRPr sz="1621"/>
            </a:lvl8pPr>
            <a:lvl9pPr>
              <a:defRPr sz="1621"/>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12"/>
          <p:cNvSpPr>
            <a:spLocks noGrp="1"/>
          </p:cNvSpPr>
          <p:nvPr>
            <p:ph type="body" sz="quarter" idx="11"/>
          </p:nvPr>
        </p:nvSpPr>
        <p:spPr>
          <a:xfrm>
            <a:off x="304800" y="6324600"/>
            <a:ext cx="4572000" cy="381000"/>
          </a:xfrm>
        </p:spPr>
        <p:txBody>
          <a:bodyPr/>
          <a:lstStyle>
            <a:lvl1pPr marL="0" indent="0">
              <a:buNone/>
              <a:defRPr sz="1081" i="1"/>
            </a:lvl1pPr>
          </a:lstStyle>
          <a:p>
            <a:pPr lvl="0"/>
            <a:r>
              <a:rPr lang="en-US"/>
              <a:t>Click to edit Master text styles</a:t>
            </a:r>
          </a:p>
        </p:txBody>
      </p:sp>
    </p:spTree>
    <p:extLst>
      <p:ext uri="{BB962C8B-B14F-4D97-AF65-F5344CB8AC3E}">
        <p14:creationId xmlns:p14="http://schemas.microsoft.com/office/powerpoint/2010/main" val="103765551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able Placeholder 2"/>
          <p:cNvSpPr>
            <a:spLocks noGrp="1"/>
          </p:cNvSpPr>
          <p:nvPr>
            <p:ph type="tbl" idx="1"/>
          </p:nvPr>
        </p:nvSpPr>
        <p:spPr>
          <a:xfrm>
            <a:off x="457200" y="1600200"/>
            <a:ext cx="8229600" cy="4533900"/>
          </a:xfrm>
        </p:spPr>
        <p:txBody>
          <a:bodyPr/>
          <a:lstStyle/>
          <a:p>
            <a:pPr lvl="0"/>
            <a:endParaRPr lang="en-US" noProof="0"/>
          </a:p>
        </p:txBody>
      </p:sp>
      <p:sp>
        <p:nvSpPr>
          <p:cNvPr id="4" name="Rectangle 218">
            <a:extLst>
              <a:ext uri="{FF2B5EF4-FFF2-40B4-BE49-F238E27FC236}">
                <a16:creationId xmlns:a16="http://schemas.microsoft.com/office/drawing/2014/main" id="{C601C91B-A902-4D38-9C5D-5C09332E2677}"/>
              </a:ext>
            </a:extLst>
          </p:cNvPr>
          <p:cNvSpPr>
            <a:spLocks noGrp="1" noChangeArrowheads="1"/>
          </p:cNvSpPr>
          <p:nvPr>
            <p:ph type="sldNum" sz="quarter" idx="10"/>
          </p:nvPr>
        </p:nvSpPr>
        <p:spPr>
          <a:xfrm>
            <a:off x="6250927" y="6556375"/>
            <a:ext cx="589197" cy="228600"/>
          </a:xfrm>
          <a:prstGeom prst="rect">
            <a:avLst/>
          </a:prstGeom>
        </p:spPr>
        <p:txBody>
          <a:bodyPr/>
          <a:lstStyle>
            <a:lvl1pPr>
              <a:defRPr/>
            </a:lvl1pPr>
          </a:lstStyle>
          <a:p>
            <a:pPr>
              <a:defRPr/>
            </a:pPr>
            <a:fld id="{7B6057F6-CD28-42E8-B0DF-D2E72FDB9D67}" type="slidenum">
              <a:rPr lang="en-US"/>
              <a:pPr>
                <a:defRPr/>
              </a:pPr>
              <a:t>‹#›</a:t>
            </a:fld>
            <a:endParaRPr lang="en-US"/>
          </a:p>
        </p:txBody>
      </p:sp>
      <p:sp>
        <p:nvSpPr>
          <p:cNvPr id="5" name="Rectangle 219">
            <a:extLst>
              <a:ext uri="{FF2B5EF4-FFF2-40B4-BE49-F238E27FC236}">
                <a16:creationId xmlns:a16="http://schemas.microsoft.com/office/drawing/2014/main" id="{735F0082-3F62-4C9F-9126-11130C3163B3}"/>
              </a:ext>
            </a:extLst>
          </p:cNvPr>
          <p:cNvSpPr>
            <a:spLocks noGrp="1" noChangeArrowheads="1"/>
          </p:cNvSpPr>
          <p:nvPr>
            <p:ph type="dt" sz="half" idx="11"/>
          </p:nvPr>
        </p:nvSpPr>
        <p:spPr>
          <a:xfrm>
            <a:off x="457629" y="6243638"/>
            <a:ext cx="2133695" cy="457200"/>
          </a:xfrm>
          <a:prstGeom prst="rect">
            <a:avLst/>
          </a:prstGeom>
        </p:spPr>
        <p:txBody>
          <a:bodyPr/>
          <a:lstStyle>
            <a:lvl1pPr>
              <a:defRPr>
                <a:latin typeface="Arial" charset="0"/>
              </a:defRPr>
            </a:lvl1pPr>
          </a:lstStyle>
          <a:p>
            <a:pPr>
              <a:defRPr/>
            </a:pPr>
            <a:endParaRPr lang="en-US"/>
          </a:p>
        </p:txBody>
      </p:sp>
    </p:spTree>
    <p:extLst>
      <p:ext uri="{BB962C8B-B14F-4D97-AF65-F5344CB8AC3E}">
        <p14:creationId xmlns:p14="http://schemas.microsoft.com/office/powerpoint/2010/main" val="237097010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userDrawn="1">
  <p:cSld name="76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a:xfrm>
            <a:off x="304800" y="1752600"/>
            <a:ext cx="8534400" cy="4114800"/>
          </a:xfrm>
        </p:spPr>
        <p:txBody>
          <a:bodyPr/>
          <a:lstStyle>
            <a:lvl1pPr>
              <a:buClr>
                <a:schemeClr val="bg2"/>
              </a:buCl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ext Placeholder 12"/>
          <p:cNvSpPr>
            <a:spLocks noGrp="1"/>
          </p:cNvSpPr>
          <p:nvPr>
            <p:ph type="body" sz="quarter" idx="10"/>
          </p:nvPr>
        </p:nvSpPr>
        <p:spPr>
          <a:xfrm>
            <a:off x="304800" y="6324600"/>
            <a:ext cx="4572000" cy="381000"/>
          </a:xfrm>
        </p:spPr>
        <p:txBody>
          <a:bodyPr/>
          <a:lstStyle>
            <a:lvl1pPr marL="0" indent="0">
              <a:buNone/>
              <a:defRPr sz="901" i="1">
                <a:solidFill>
                  <a:srgbClr val="000000"/>
                </a:solidFill>
              </a:defRPr>
            </a:lvl1pPr>
          </a:lstStyle>
          <a:p>
            <a:pPr lvl="0"/>
            <a:r>
              <a:rPr lang="en-US" dirty="0"/>
              <a:t>Click to edit Master text styles</a:t>
            </a:r>
          </a:p>
        </p:txBody>
      </p:sp>
    </p:spTree>
    <p:extLst>
      <p:ext uri="{BB962C8B-B14F-4D97-AF65-F5344CB8AC3E}">
        <p14:creationId xmlns:p14="http://schemas.microsoft.com/office/powerpoint/2010/main" val="370114046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type="txAndMedia">
  <p:cSld name="Title, Text and Media Clip">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339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Media Placeholder 3"/>
          <p:cNvSpPr>
            <a:spLocks noGrp="1"/>
          </p:cNvSpPr>
          <p:nvPr>
            <p:ph type="media" sz="half" idx="2"/>
          </p:nvPr>
        </p:nvSpPr>
        <p:spPr>
          <a:xfrm>
            <a:off x="4648200" y="1600200"/>
            <a:ext cx="4038600" cy="4533900"/>
          </a:xfrm>
        </p:spPr>
        <p:txBody>
          <a:bodyPr/>
          <a:lstStyle/>
          <a:p>
            <a:pPr lvl="0"/>
            <a:endParaRPr lang="en-US" noProof="0"/>
          </a:p>
        </p:txBody>
      </p:sp>
      <p:sp>
        <p:nvSpPr>
          <p:cNvPr id="5" name="Rectangle 218">
            <a:extLst>
              <a:ext uri="{FF2B5EF4-FFF2-40B4-BE49-F238E27FC236}">
                <a16:creationId xmlns:a16="http://schemas.microsoft.com/office/drawing/2014/main" id="{72D2E12E-3096-4579-AA5A-9D9C8DB7CC3D}"/>
              </a:ext>
            </a:extLst>
          </p:cNvPr>
          <p:cNvSpPr>
            <a:spLocks noGrp="1" noChangeArrowheads="1"/>
          </p:cNvSpPr>
          <p:nvPr>
            <p:ph type="sldNum" sz="quarter" idx="10"/>
          </p:nvPr>
        </p:nvSpPr>
        <p:spPr>
          <a:xfrm>
            <a:off x="6250927" y="6556375"/>
            <a:ext cx="589197" cy="228600"/>
          </a:xfrm>
          <a:prstGeom prst="rect">
            <a:avLst/>
          </a:prstGeom>
        </p:spPr>
        <p:txBody>
          <a:bodyPr/>
          <a:lstStyle>
            <a:lvl1pPr>
              <a:defRPr/>
            </a:lvl1pPr>
          </a:lstStyle>
          <a:p>
            <a:pPr>
              <a:defRPr/>
            </a:pPr>
            <a:fld id="{65DF50E5-78A7-49B3-A2F6-19D6ADB0DB59}" type="slidenum">
              <a:rPr lang="en-US"/>
              <a:pPr>
                <a:defRPr/>
              </a:pPr>
              <a:t>‹#›</a:t>
            </a:fld>
            <a:endParaRPr lang="en-US"/>
          </a:p>
        </p:txBody>
      </p:sp>
      <p:sp>
        <p:nvSpPr>
          <p:cNvPr id="6" name="Rectangle 219">
            <a:extLst>
              <a:ext uri="{FF2B5EF4-FFF2-40B4-BE49-F238E27FC236}">
                <a16:creationId xmlns:a16="http://schemas.microsoft.com/office/drawing/2014/main" id="{96F92549-71A8-4EE1-B723-1CC99B3B3869}"/>
              </a:ext>
            </a:extLst>
          </p:cNvPr>
          <p:cNvSpPr>
            <a:spLocks noGrp="1" noChangeArrowheads="1"/>
          </p:cNvSpPr>
          <p:nvPr>
            <p:ph type="dt" sz="half" idx="11"/>
          </p:nvPr>
        </p:nvSpPr>
        <p:spPr>
          <a:xfrm>
            <a:off x="457629" y="6243638"/>
            <a:ext cx="2133695" cy="457200"/>
          </a:xfrm>
          <a:prstGeom prst="rect">
            <a:avLst/>
          </a:prstGeom>
        </p:spPr>
        <p:txBody>
          <a:bodyPr/>
          <a:lstStyle>
            <a:lvl1pPr>
              <a:defRPr>
                <a:latin typeface="Arial" charset="0"/>
              </a:defRPr>
            </a:lvl1pPr>
          </a:lstStyle>
          <a:p>
            <a:pPr>
              <a:defRPr/>
            </a:pPr>
            <a:endParaRPr lang="en-US"/>
          </a:p>
        </p:txBody>
      </p:sp>
    </p:spTree>
    <p:extLst>
      <p:ext uri="{BB962C8B-B14F-4D97-AF65-F5344CB8AC3E}">
        <p14:creationId xmlns:p14="http://schemas.microsoft.com/office/powerpoint/2010/main" val="13996713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4324604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userDrawn="1">
  <p:cSld name="1_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1" y="1535114"/>
            <a:ext cx="4040188" cy="522287"/>
          </a:xfrm>
        </p:spPr>
        <p:txBody>
          <a:bodyPr anchor="b"/>
          <a:lstStyle>
            <a:lvl1pPr marL="0" indent="0">
              <a:buNone/>
              <a:defRPr sz="1621" b="1"/>
            </a:lvl1pPr>
            <a:lvl2pPr marL="411846" indent="0">
              <a:buNone/>
              <a:defRPr sz="1802" b="1"/>
            </a:lvl2pPr>
            <a:lvl3pPr marL="823692" indent="0">
              <a:buNone/>
              <a:defRPr sz="1621" b="1"/>
            </a:lvl3pPr>
            <a:lvl4pPr marL="1235537" indent="0">
              <a:buNone/>
              <a:defRPr sz="1441" b="1"/>
            </a:lvl4pPr>
            <a:lvl5pPr marL="1647383" indent="0">
              <a:buNone/>
              <a:defRPr sz="1441" b="1"/>
            </a:lvl5pPr>
            <a:lvl6pPr marL="2059229" indent="0">
              <a:buNone/>
              <a:defRPr sz="1441" b="1"/>
            </a:lvl6pPr>
            <a:lvl7pPr marL="2471075" indent="0">
              <a:buNone/>
              <a:defRPr sz="1441" b="1"/>
            </a:lvl7pPr>
            <a:lvl8pPr marL="2882920" indent="0">
              <a:buNone/>
              <a:defRPr sz="1441" b="1"/>
            </a:lvl8pPr>
            <a:lvl9pPr marL="3294766" indent="0">
              <a:buNone/>
              <a:defRPr sz="1441" b="1"/>
            </a:lvl9pPr>
          </a:lstStyle>
          <a:p>
            <a:pPr lvl="0"/>
            <a:r>
              <a:rPr lang="en-US" dirty="0"/>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buClr>
                <a:schemeClr val="bg2"/>
              </a:buClr>
              <a:defRPr sz="1621"/>
            </a:lvl1pPr>
            <a:lvl2pPr>
              <a:defRPr sz="1621"/>
            </a:lvl2pPr>
            <a:lvl3pPr>
              <a:defRPr sz="1621"/>
            </a:lvl3pPr>
            <a:lvl4pPr>
              <a:defRPr sz="1621"/>
            </a:lvl4pPr>
            <a:lvl5pPr>
              <a:defRPr sz="1621"/>
            </a:lvl5pPr>
            <a:lvl6pPr>
              <a:defRPr sz="1441"/>
            </a:lvl6pPr>
            <a:lvl7pPr>
              <a:defRPr sz="1441"/>
            </a:lvl7pPr>
            <a:lvl8pPr>
              <a:defRPr sz="1441"/>
            </a:lvl8pPr>
            <a:lvl9pPr>
              <a:defRPr sz="1441"/>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8" y="1535114"/>
            <a:ext cx="4041775" cy="522287"/>
          </a:xfrm>
        </p:spPr>
        <p:txBody>
          <a:bodyPr anchor="b"/>
          <a:lstStyle>
            <a:lvl1pPr marL="0" indent="0">
              <a:buNone/>
              <a:defRPr sz="1621" b="1"/>
            </a:lvl1pPr>
            <a:lvl2pPr marL="411846" indent="0">
              <a:buNone/>
              <a:defRPr sz="1802" b="1"/>
            </a:lvl2pPr>
            <a:lvl3pPr marL="823692" indent="0">
              <a:buNone/>
              <a:defRPr sz="1621" b="1"/>
            </a:lvl3pPr>
            <a:lvl4pPr marL="1235537" indent="0">
              <a:buNone/>
              <a:defRPr sz="1441" b="1"/>
            </a:lvl4pPr>
            <a:lvl5pPr marL="1647383" indent="0">
              <a:buNone/>
              <a:defRPr sz="1441" b="1"/>
            </a:lvl5pPr>
            <a:lvl6pPr marL="2059229" indent="0">
              <a:buNone/>
              <a:defRPr sz="1441" b="1"/>
            </a:lvl6pPr>
            <a:lvl7pPr marL="2471075" indent="0">
              <a:buNone/>
              <a:defRPr sz="1441" b="1"/>
            </a:lvl7pPr>
            <a:lvl8pPr marL="2882920" indent="0">
              <a:buNone/>
              <a:defRPr sz="1441" b="1"/>
            </a:lvl8pPr>
            <a:lvl9pPr marL="3294766" indent="0">
              <a:buNone/>
              <a:defRPr sz="1441" b="1"/>
            </a:lvl9pPr>
          </a:lstStyle>
          <a:p>
            <a:pPr lvl="0"/>
            <a:r>
              <a:rPr lang="en-US" dirty="0"/>
              <a:t>Click to edit Master text styles</a:t>
            </a:r>
          </a:p>
        </p:txBody>
      </p:sp>
      <p:sp>
        <p:nvSpPr>
          <p:cNvPr id="6" name="Content Placeholder 5"/>
          <p:cNvSpPr>
            <a:spLocks noGrp="1"/>
          </p:cNvSpPr>
          <p:nvPr>
            <p:ph sz="quarter" idx="4"/>
          </p:nvPr>
        </p:nvSpPr>
        <p:spPr>
          <a:xfrm>
            <a:off x="4645028" y="2174875"/>
            <a:ext cx="4041775" cy="3951288"/>
          </a:xfrm>
        </p:spPr>
        <p:txBody>
          <a:bodyPr/>
          <a:lstStyle>
            <a:lvl1pPr>
              <a:buClr>
                <a:schemeClr val="bg2"/>
              </a:buClr>
              <a:defRPr sz="1621"/>
            </a:lvl1pPr>
            <a:lvl2pPr>
              <a:defRPr sz="1621"/>
            </a:lvl2pPr>
            <a:lvl3pPr>
              <a:defRPr sz="1621"/>
            </a:lvl3pPr>
            <a:lvl4pPr>
              <a:defRPr sz="1621"/>
            </a:lvl4pPr>
            <a:lvl5pPr>
              <a:defRPr sz="1621"/>
            </a:lvl5pPr>
            <a:lvl6pPr>
              <a:defRPr sz="1441"/>
            </a:lvl6pPr>
            <a:lvl7pPr>
              <a:defRPr sz="1441"/>
            </a:lvl7pPr>
            <a:lvl8pPr>
              <a:defRPr sz="1441"/>
            </a:lvl8pPr>
            <a:lvl9pPr>
              <a:defRPr sz="1441"/>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1"/>
          <p:cNvSpPr>
            <a:spLocks noGrp="1"/>
          </p:cNvSpPr>
          <p:nvPr>
            <p:ph type="title"/>
          </p:nvPr>
        </p:nvSpPr>
        <p:spPr>
          <a:xfrm>
            <a:off x="304800" y="0"/>
            <a:ext cx="7772400" cy="1295400"/>
          </a:xfrm>
        </p:spPr>
        <p:txBody>
          <a:bodyPr/>
          <a:lstStyle/>
          <a:p>
            <a:r>
              <a:rPr lang="en-US" dirty="0"/>
              <a:t>Click to edit Master title style</a:t>
            </a:r>
          </a:p>
        </p:txBody>
      </p:sp>
      <p:sp>
        <p:nvSpPr>
          <p:cNvPr id="11" name="Text Placeholder 12"/>
          <p:cNvSpPr>
            <a:spLocks noGrp="1"/>
          </p:cNvSpPr>
          <p:nvPr>
            <p:ph type="body" sz="quarter" idx="10"/>
          </p:nvPr>
        </p:nvSpPr>
        <p:spPr>
          <a:xfrm>
            <a:off x="304800" y="6324600"/>
            <a:ext cx="4572000" cy="381000"/>
          </a:xfrm>
        </p:spPr>
        <p:txBody>
          <a:bodyPr/>
          <a:lstStyle>
            <a:lvl1pPr marL="0" indent="0">
              <a:buNone/>
              <a:defRPr sz="1081" i="1"/>
            </a:lvl1pPr>
          </a:lstStyle>
          <a:p>
            <a:pPr lvl="0"/>
            <a:r>
              <a:rPr lang="en-US"/>
              <a:t>Click to edit Master text styles</a:t>
            </a:r>
          </a:p>
        </p:txBody>
      </p:sp>
    </p:spTree>
    <p:extLst>
      <p:ext uri="{BB962C8B-B14F-4D97-AF65-F5344CB8AC3E}">
        <p14:creationId xmlns:p14="http://schemas.microsoft.com/office/powerpoint/2010/main" val="198024980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D7D9A54-3A6D-4949-96B0-9483521F5011}"/>
              </a:ext>
            </a:extLst>
          </p:cNvPr>
          <p:cNvSpPr/>
          <p:nvPr/>
        </p:nvSpPr>
        <p:spPr>
          <a:xfrm>
            <a:off x="905248" y="3276600"/>
            <a:ext cx="7314914" cy="1651000"/>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sz="1621"/>
          </a:p>
        </p:txBody>
      </p:sp>
      <p:sp>
        <p:nvSpPr>
          <p:cNvPr id="5" name="Rectangle 4">
            <a:extLst>
              <a:ext uri="{FF2B5EF4-FFF2-40B4-BE49-F238E27FC236}">
                <a16:creationId xmlns:a16="http://schemas.microsoft.com/office/drawing/2014/main" id="{9F5A4E67-4FF2-4E64-AED3-DD12366AEB06}"/>
              </a:ext>
            </a:extLst>
          </p:cNvPr>
          <p:cNvSpPr/>
          <p:nvPr/>
        </p:nvSpPr>
        <p:spPr>
          <a:xfrm>
            <a:off x="905248" y="3276600"/>
            <a:ext cx="228815" cy="1651000"/>
          </a:xfrm>
          <a:prstGeom prst="rect">
            <a:avLst/>
          </a:prstGeom>
          <a:solidFill>
            <a:srgbClr val="5E3886"/>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sz="1621"/>
          </a:p>
        </p:txBody>
      </p:sp>
      <p:sp>
        <p:nvSpPr>
          <p:cNvPr id="6" name="Rectangle 5">
            <a:extLst>
              <a:ext uri="{FF2B5EF4-FFF2-40B4-BE49-F238E27FC236}">
                <a16:creationId xmlns:a16="http://schemas.microsoft.com/office/drawing/2014/main" id="{28EFB194-69D4-4DFA-ADF2-0F5DE70F42BF}"/>
              </a:ext>
            </a:extLst>
          </p:cNvPr>
          <p:cNvSpPr/>
          <p:nvPr/>
        </p:nvSpPr>
        <p:spPr>
          <a:xfrm>
            <a:off x="913828" y="5048250"/>
            <a:ext cx="228815" cy="685800"/>
          </a:xfrm>
          <a:prstGeom prst="rect">
            <a:avLst/>
          </a:prstGeom>
          <a:solidFill>
            <a:srgbClr val="B1D45A"/>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sz="1621"/>
          </a:p>
        </p:txBody>
      </p:sp>
      <p:pic>
        <p:nvPicPr>
          <p:cNvPr id="7" name="Picture 3">
            <a:extLst>
              <a:ext uri="{FF2B5EF4-FFF2-40B4-BE49-F238E27FC236}">
                <a16:creationId xmlns:a16="http://schemas.microsoft.com/office/drawing/2014/main" id="{BBF3A3DC-8F07-48FF-A18B-481F3DC7C8F8}"/>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03393" y="6291263"/>
            <a:ext cx="820586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itle 7"/>
          <p:cNvSpPr>
            <a:spLocks noGrp="1"/>
          </p:cNvSpPr>
          <p:nvPr>
            <p:ph type="ctrTitle"/>
          </p:nvPr>
        </p:nvSpPr>
        <p:spPr>
          <a:xfrm>
            <a:off x="1219200" y="3352800"/>
            <a:ext cx="6858000" cy="1524000"/>
          </a:xfrm>
          <a:noFill/>
        </p:spPr>
        <p:txBody>
          <a:bodyPr anchor="t">
            <a:normAutofit/>
          </a:bodyPr>
          <a:lstStyle>
            <a:lvl1pPr algn="r">
              <a:defRPr sz="3964">
                <a:solidFill>
                  <a:schemeClr val="tx1"/>
                </a:solidFill>
              </a:defRPr>
            </a:lvl1pPr>
          </a:lstStyle>
          <a:p>
            <a:r>
              <a:rPr lang="en-US" dirty="0"/>
              <a:t>Click to edit Master title style</a:t>
            </a:r>
          </a:p>
        </p:txBody>
      </p:sp>
      <p:sp>
        <p:nvSpPr>
          <p:cNvPr id="9" name="Subtitle 8"/>
          <p:cNvSpPr>
            <a:spLocks noGrp="1"/>
          </p:cNvSpPr>
          <p:nvPr>
            <p:ph type="subTitle" idx="1"/>
          </p:nvPr>
        </p:nvSpPr>
        <p:spPr>
          <a:xfrm>
            <a:off x="1219200" y="5124450"/>
            <a:ext cx="6858000" cy="533400"/>
          </a:xfrm>
        </p:spPr>
        <p:txBody>
          <a:bodyPr>
            <a:noAutofit/>
          </a:bodyPr>
          <a:lstStyle>
            <a:lvl1pPr marL="0" indent="0" algn="r">
              <a:buNone/>
              <a:defRPr sz="2883">
                <a:solidFill>
                  <a:schemeClr val="tx1"/>
                </a:solidFill>
                <a:latin typeface="Calibri" panose="020F0502020204030204" pitchFamily="34" charset="0"/>
                <a:ea typeface="+mj-ea"/>
                <a:cs typeface="+mj-cs"/>
              </a:defRPr>
            </a:lvl1pPr>
            <a:lvl2pPr marL="411846" indent="0" algn="ctr">
              <a:buNone/>
            </a:lvl2pPr>
            <a:lvl3pPr marL="823692" indent="0" algn="ctr">
              <a:buNone/>
            </a:lvl3pPr>
            <a:lvl4pPr marL="1235537" indent="0" algn="ctr">
              <a:buNone/>
            </a:lvl4pPr>
            <a:lvl5pPr marL="1647383" indent="0" algn="ctr">
              <a:buNone/>
            </a:lvl5pPr>
            <a:lvl6pPr marL="2059229" indent="0" algn="ctr">
              <a:buNone/>
            </a:lvl6pPr>
            <a:lvl7pPr marL="2471075" indent="0" algn="ctr">
              <a:buNone/>
            </a:lvl7pPr>
            <a:lvl8pPr marL="2882920" indent="0" algn="ctr">
              <a:buNone/>
            </a:lvl8pPr>
            <a:lvl9pPr marL="3294766" indent="0" algn="ctr">
              <a:buNone/>
            </a:lvl9pPr>
          </a:lstStyle>
          <a:p>
            <a:r>
              <a:rPr lang="en-US" dirty="0"/>
              <a:t>Click to edit Master subtitle style</a:t>
            </a:r>
          </a:p>
        </p:txBody>
      </p:sp>
    </p:spTree>
    <p:extLst>
      <p:ext uri="{BB962C8B-B14F-4D97-AF65-F5344CB8AC3E}">
        <p14:creationId xmlns:p14="http://schemas.microsoft.com/office/powerpoint/2010/main" val="2120868808"/>
      </p:ext>
    </p:extLst>
  </p:cSld>
  <p:clrMapOvr>
    <a:masterClrMapping/>
  </p:clrMapOvr>
  <p:transition spd="med">
    <p:fade/>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964"/>
            </a:lvl1pPr>
          </a:lstStyle>
          <a:p>
            <a:r>
              <a:rPr lang="en-US" dirty="0"/>
              <a:t>Click to edit Master title style</a:t>
            </a:r>
          </a:p>
        </p:txBody>
      </p:sp>
      <p:sp>
        <p:nvSpPr>
          <p:cNvPr id="8" name="Content Placeholder 7"/>
          <p:cNvSpPr>
            <a:spLocks noGrp="1"/>
          </p:cNvSpPr>
          <p:nvPr>
            <p:ph sz="quarter" idx="1"/>
          </p:nvPr>
        </p:nvSpPr>
        <p:spPr>
          <a:xfrm>
            <a:off x="457200" y="1219200"/>
            <a:ext cx="8229600" cy="4937760"/>
          </a:xfrm>
        </p:spPr>
        <p:txBody>
          <a:bodyPr/>
          <a:lstStyle>
            <a:lvl1pPr>
              <a:defRPr sz="2883"/>
            </a:lvl1pPr>
            <a:lvl2pPr>
              <a:defRPr sz="2342"/>
            </a:lvl2pPr>
            <a:lvl3pPr>
              <a:defRPr sz="1982"/>
            </a:lvl3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555941918"/>
      </p:ext>
    </p:extLst>
  </p:cSld>
  <p:clrMapOvr>
    <a:masterClrMapping/>
  </p:clrMapOvr>
  <p:transition spd="med">
    <p:fade/>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tx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E09849B-8A69-4E1C-9BE0-C37281DB91E6}"/>
              </a:ext>
            </a:extLst>
          </p:cNvPr>
          <p:cNvSpPr/>
          <p:nvPr/>
        </p:nvSpPr>
        <p:spPr>
          <a:xfrm>
            <a:off x="913828" y="2819401"/>
            <a:ext cx="7316344" cy="1279525"/>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sz="1621"/>
          </a:p>
        </p:txBody>
      </p:sp>
      <p:sp>
        <p:nvSpPr>
          <p:cNvPr id="5" name="Rectangle 4">
            <a:extLst>
              <a:ext uri="{FF2B5EF4-FFF2-40B4-BE49-F238E27FC236}">
                <a16:creationId xmlns:a16="http://schemas.microsoft.com/office/drawing/2014/main" id="{00F452F9-AB26-45C3-8F5B-AC4E069E825D}"/>
              </a:ext>
            </a:extLst>
          </p:cNvPr>
          <p:cNvSpPr/>
          <p:nvPr/>
        </p:nvSpPr>
        <p:spPr>
          <a:xfrm>
            <a:off x="913828" y="2819401"/>
            <a:ext cx="228815" cy="1279525"/>
          </a:xfrm>
          <a:prstGeom prst="rect">
            <a:avLst/>
          </a:prstGeom>
          <a:solidFill>
            <a:srgbClr val="B1D45A"/>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sz="1621"/>
          </a:p>
        </p:txBody>
      </p:sp>
      <p:sp>
        <p:nvSpPr>
          <p:cNvPr id="2" name="Title 1"/>
          <p:cNvSpPr>
            <a:spLocks noGrp="1"/>
          </p:cNvSpPr>
          <p:nvPr>
            <p:ph type="title"/>
          </p:nvPr>
        </p:nvSpPr>
        <p:spPr>
          <a:xfrm>
            <a:off x="1219200" y="2971800"/>
            <a:ext cx="6858000" cy="1066800"/>
          </a:xfrm>
        </p:spPr>
        <p:txBody>
          <a:bodyPr anchor="t">
            <a:normAutofit/>
          </a:bodyPr>
          <a:lstStyle>
            <a:lvl1pPr algn="r">
              <a:buNone/>
              <a:defRPr sz="3964" b="0" cap="none" baseline="0">
                <a:solidFill>
                  <a:schemeClr val="tx1"/>
                </a:solidFill>
              </a:defRPr>
            </a:lvl1pPr>
          </a:lstStyle>
          <a:p>
            <a:r>
              <a:rPr lang="en-US" dirty="0"/>
              <a:t>Click to edit Master title style</a:t>
            </a:r>
          </a:p>
        </p:txBody>
      </p:sp>
      <p:sp>
        <p:nvSpPr>
          <p:cNvPr id="3" name="Text Placeholder 2"/>
          <p:cNvSpPr>
            <a:spLocks noGrp="1"/>
          </p:cNvSpPr>
          <p:nvPr>
            <p:ph type="body" idx="1"/>
          </p:nvPr>
        </p:nvSpPr>
        <p:spPr>
          <a:xfrm>
            <a:off x="1295401" y="4267200"/>
            <a:ext cx="6781800" cy="1143000"/>
          </a:xfrm>
        </p:spPr>
        <p:txBody>
          <a:bodyPr>
            <a:normAutofit/>
          </a:bodyPr>
          <a:lstStyle>
            <a:lvl1pPr marL="0" indent="0" algn="r">
              <a:buNone/>
              <a:defRPr sz="2883">
                <a:solidFill>
                  <a:schemeClr val="bg1"/>
                </a:solidFill>
              </a:defRPr>
            </a:lvl1pPr>
            <a:lvl2pPr>
              <a:buNone/>
              <a:defRPr sz="1621">
                <a:solidFill>
                  <a:schemeClr val="tx1">
                    <a:tint val="75000"/>
                  </a:schemeClr>
                </a:solidFill>
              </a:defRPr>
            </a:lvl2pPr>
            <a:lvl3pPr>
              <a:buNone/>
              <a:defRPr sz="1441">
                <a:solidFill>
                  <a:schemeClr val="tx1">
                    <a:tint val="75000"/>
                  </a:schemeClr>
                </a:solidFill>
              </a:defRPr>
            </a:lvl3pPr>
            <a:lvl4pPr>
              <a:buNone/>
              <a:defRPr sz="1261">
                <a:solidFill>
                  <a:schemeClr val="tx1">
                    <a:tint val="75000"/>
                  </a:schemeClr>
                </a:solidFill>
              </a:defRPr>
            </a:lvl4pPr>
            <a:lvl5pPr>
              <a:buNone/>
              <a:defRPr sz="1261">
                <a:solidFill>
                  <a:schemeClr val="tx1">
                    <a:tint val="75000"/>
                  </a:schemeClr>
                </a:solidFill>
              </a:defRPr>
            </a:lvl5pPr>
          </a:lstStyle>
          <a:p>
            <a:pPr lvl="0"/>
            <a:r>
              <a:rPr lang="en-US" dirty="0"/>
              <a:t>Click to edit Master text styles</a:t>
            </a:r>
          </a:p>
        </p:txBody>
      </p:sp>
    </p:spTree>
    <p:extLst>
      <p:ext uri="{BB962C8B-B14F-4D97-AF65-F5344CB8AC3E}">
        <p14:creationId xmlns:p14="http://schemas.microsoft.com/office/powerpoint/2010/main" val="727382347"/>
      </p:ext>
    </p:extLst>
  </p:cSld>
  <p:clrMapOvr>
    <a:overrideClrMapping bg1="dk1" tx1="lt1" bg2="dk2" tx2="lt2" accent1="accent1" accent2="accent2" accent3="accent3" accent4="accent4" accent5="accent5" accent6="accent6" hlink="hlink" folHlink="folHlink"/>
  </p:clrMapOvr>
  <p:transition spd="med">
    <p:fade/>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lstStyle/>
          <a:p>
            <a:r>
              <a:rPr lang="en-US"/>
              <a:t>Click to edit Master title style</a:t>
            </a:r>
          </a:p>
        </p:txBody>
      </p:sp>
      <p:sp>
        <p:nvSpPr>
          <p:cNvPr id="9" name="Content Placeholder 8"/>
          <p:cNvSpPr>
            <a:spLocks noGrp="1"/>
          </p:cNvSpPr>
          <p:nvPr>
            <p:ph sz="quarter" idx="1"/>
          </p:nvPr>
        </p:nvSpPr>
        <p:spPr>
          <a:xfrm>
            <a:off x="457200" y="1219200"/>
            <a:ext cx="4041648" cy="49377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10"/>
          <p:cNvSpPr>
            <a:spLocks noGrp="1"/>
          </p:cNvSpPr>
          <p:nvPr>
            <p:ph sz="quarter" idx="2"/>
          </p:nvPr>
        </p:nvSpPr>
        <p:spPr>
          <a:xfrm>
            <a:off x="4632198" y="1216152"/>
            <a:ext cx="4041648" cy="49377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85209807"/>
      </p:ext>
    </p:extLst>
  </p:cSld>
  <p:clrMapOvr>
    <a:masterClrMapping/>
  </p:clrMapOvr>
  <p:transition spd="med">
    <p:fade/>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nchor="ctr"/>
          <a:lstStyle>
            <a:lvl1pPr>
              <a:defRPr/>
            </a:lvl1pPr>
          </a:lstStyle>
          <a:p>
            <a:r>
              <a:rPr lang="en-US" dirty="0"/>
              <a:t>Click to edit Master title style</a:t>
            </a:r>
          </a:p>
        </p:txBody>
      </p:sp>
      <p:sp>
        <p:nvSpPr>
          <p:cNvPr id="3" name="Text Placeholder 2"/>
          <p:cNvSpPr>
            <a:spLocks noGrp="1"/>
          </p:cNvSpPr>
          <p:nvPr>
            <p:ph type="body" idx="1"/>
          </p:nvPr>
        </p:nvSpPr>
        <p:spPr>
          <a:xfrm>
            <a:off x="457201" y="1285875"/>
            <a:ext cx="4040188" cy="685800"/>
          </a:xfrm>
          <a:noFill/>
          <a:ln>
            <a:noFill/>
          </a:ln>
        </p:spPr>
        <p:txBody>
          <a:bodyPr anchor="b">
            <a:noAutofit/>
          </a:bodyPr>
          <a:lstStyle>
            <a:lvl1pPr marL="0" indent="0">
              <a:buNone/>
              <a:defRPr sz="2883" b="1">
                <a:solidFill>
                  <a:schemeClr val="tx1"/>
                </a:solidFill>
              </a:defRPr>
            </a:lvl1pPr>
            <a:lvl2pPr>
              <a:buNone/>
              <a:defRPr sz="1802" b="1"/>
            </a:lvl2pPr>
            <a:lvl3pPr>
              <a:buNone/>
              <a:defRPr sz="1621" b="1"/>
            </a:lvl3pPr>
            <a:lvl4pPr>
              <a:buNone/>
              <a:defRPr sz="1441" b="1"/>
            </a:lvl4pPr>
            <a:lvl5pPr>
              <a:buNone/>
              <a:defRPr sz="1441" b="1"/>
            </a:lvl5pPr>
          </a:lstStyle>
          <a:p>
            <a:pPr lvl="0"/>
            <a:r>
              <a:rPr lang="en-US" dirty="0"/>
              <a:t>Click to edit</a:t>
            </a:r>
          </a:p>
        </p:txBody>
      </p:sp>
      <p:sp>
        <p:nvSpPr>
          <p:cNvPr id="4" name="Text Placeholder 3"/>
          <p:cNvSpPr>
            <a:spLocks noGrp="1"/>
          </p:cNvSpPr>
          <p:nvPr>
            <p:ph type="body" sz="half" idx="3"/>
          </p:nvPr>
        </p:nvSpPr>
        <p:spPr>
          <a:xfrm>
            <a:off x="4648201" y="1295400"/>
            <a:ext cx="4041775" cy="685800"/>
          </a:xfrm>
          <a:noFill/>
          <a:ln>
            <a:noFill/>
          </a:ln>
        </p:spPr>
        <p:txBody>
          <a:bodyPr anchor="b">
            <a:noAutofit/>
          </a:bodyPr>
          <a:lstStyle>
            <a:lvl1pPr marL="0" indent="0">
              <a:buNone/>
              <a:defRPr sz="2883" b="1">
                <a:solidFill>
                  <a:schemeClr val="tx1"/>
                </a:solidFill>
              </a:defRPr>
            </a:lvl1pPr>
            <a:lvl2pPr>
              <a:buNone/>
              <a:defRPr sz="1802" b="1"/>
            </a:lvl2pPr>
            <a:lvl3pPr>
              <a:buNone/>
              <a:defRPr sz="1621" b="1"/>
            </a:lvl3pPr>
            <a:lvl4pPr>
              <a:buNone/>
              <a:defRPr sz="1441" b="1"/>
            </a:lvl4pPr>
            <a:lvl5pPr>
              <a:buNone/>
              <a:defRPr sz="1441" b="1"/>
            </a:lvl5pPr>
          </a:lstStyle>
          <a:p>
            <a:pPr lvl="0"/>
            <a:r>
              <a:rPr lang="en-US" dirty="0"/>
              <a:t>Click to edit</a:t>
            </a:r>
          </a:p>
        </p:txBody>
      </p:sp>
      <p:sp>
        <p:nvSpPr>
          <p:cNvPr id="11" name="Content Placeholder 10"/>
          <p:cNvSpPr>
            <a:spLocks noGrp="1"/>
          </p:cNvSpPr>
          <p:nvPr>
            <p:ph sz="quarter" idx="2"/>
          </p:nvPr>
        </p:nvSpPr>
        <p:spPr>
          <a:xfrm>
            <a:off x="457200" y="2133600"/>
            <a:ext cx="4038600" cy="40386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Content Placeholder 12"/>
          <p:cNvSpPr>
            <a:spLocks noGrp="1"/>
          </p:cNvSpPr>
          <p:nvPr>
            <p:ph sz="quarter" idx="4"/>
          </p:nvPr>
        </p:nvSpPr>
        <p:spPr>
          <a:xfrm>
            <a:off x="4648200" y="2133600"/>
            <a:ext cx="4038600" cy="4038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777304"/>
      </p:ext>
    </p:extLst>
  </p:cSld>
  <p:clrMapOvr>
    <a:masterClrMapping/>
  </p:clrMapOvr>
  <p:transition spd="med">
    <p:fade/>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lstStyle/>
          <a:p>
            <a:r>
              <a:rPr lang="en-US"/>
              <a:t>Click to edit Master title style</a:t>
            </a:r>
          </a:p>
        </p:txBody>
      </p:sp>
    </p:spTree>
    <p:extLst>
      <p:ext uri="{BB962C8B-B14F-4D97-AF65-F5344CB8AC3E}">
        <p14:creationId xmlns:p14="http://schemas.microsoft.com/office/powerpoint/2010/main" val="1912236902"/>
      </p:ext>
    </p:extLst>
  </p:cSld>
  <p:clrMapOvr>
    <a:masterClrMapping/>
  </p:clrMapOvr>
  <p:transition spd="med">
    <p:fade/>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484874266"/>
      </p:ext>
    </p:extLst>
  </p:cSld>
  <p:clrMapOvr>
    <a:masterClrMapping/>
  </p:clrMapOvr>
  <p:transition spd="med">
    <p:fade/>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5" name="Straight Connector 5">
            <a:extLst>
              <a:ext uri="{FF2B5EF4-FFF2-40B4-BE49-F238E27FC236}">
                <a16:creationId xmlns:a16="http://schemas.microsoft.com/office/drawing/2014/main" id="{D0B276A4-EE10-4FE4-B8CC-73267BB9303B}"/>
              </a:ext>
            </a:extLst>
          </p:cNvPr>
          <p:cNvSpPr>
            <a:spLocks noChangeShapeType="1"/>
          </p:cNvSpPr>
          <p:nvPr/>
        </p:nvSpPr>
        <p:spPr bwMode="auto">
          <a:xfrm rot="5400000">
            <a:off x="3160154" y="3324226"/>
            <a:ext cx="6035675" cy="0"/>
          </a:xfrm>
          <a:prstGeom prst="line">
            <a:avLst/>
          </a:prstGeom>
          <a:noFill/>
          <a:ln w="9525" algn="ctr">
            <a:solidFill>
              <a:schemeClr val="accent2"/>
            </a:solidFill>
            <a:prstDash val="dash"/>
            <a:round/>
            <a:headEnd/>
            <a:tailEnd/>
          </a:ln>
          <a:extLst>
            <a:ext uri="{909E8E84-426E-40DD-AFC4-6F175D3DCCD1}">
              <a14:hiddenFill xmlns:a14="http://schemas.microsoft.com/office/drawing/2010/main">
                <a:noFill/>
              </a14:hiddenFill>
            </a:ext>
          </a:extLst>
        </p:spPr>
        <p:txBody>
          <a:bodyPr/>
          <a:lstStyle/>
          <a:p>
            <a:endParaRPr lang="en-US" sz="1621"/>
          </a:p>
        </p:txBody>
      </p:sp>
      <p:pic>
        <p:nvPicPr>
          <p:cNvPr id="6" name="Picture 3">
            <a:extLst>
              <a:ext uri="{FF2B5EF4-FFF2-40B4-BE49-F238E27FC236}">
                <a16:creationId xmlns:a16="http://schemas.microsoft.com/office/drawing/2014/main" id="{CC6A3DD2-6DBE-4EFB-8CAE-30B38E2512E3}"/>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03393" y="6291263"/>
            <a:ext cx="820586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6324600" y="304800"/>
            <a:ext cx="2514600" cy="838200"/>
          </a:xfrm>
        </p:spPr>
        <p:txBody>
          <a:bodyPr>
            <a:noAutofit/>
          </a:bodyPr>
          <a:lstStyle>
            <a:lvl1pPr algn="l">
              <a:buNone/>
              <a:defRPr sz="1802" b="1">
                <a:solidFill>
                  <a:schemeClr val="bg1"/>
                </a:solidFill>
                <a:latin typeface="Calibri" panose="020F0502020204030204" pitchFamily="34" charset="0"/>
                <a:ea typeface="+mn-ea"/>
                <a:cs typeface="+mn-cs"/>
              </a:defRPr>
            </a:lvl1pPr>
          </a:lstStyle>
          <a:p>
            <a:r>
              <a:rPr lang="en-US" dirty="0"/>
              <a:t>Click to edit Master title style</a:t>
            </a:r>
          </a:p>
        </p:txBody>
      </p:sp>
      <p:sp>
        <p:nvSpPr>
          <p:cNvPr id="3" name="Text Placeholder 2"/>
          <p:cNvSpPr>
            <a:spLocks noGrp="1"/>
          </p:cNvSpPr>
          <p:nvPr>
            <p:ph type="body" idx="2"/>
          </p:nvPr>
        </p:nvSpPr>
        <p:spPr>
          <a:xfrm>
            <a:off x="6324600" y="1219202"/>
            <a:ext cx="2514600" cy="4843463"/>
          </a:xfrm>
        </p:spPr>
        <p:txBody>
          <a:bodyPr/>
          <a:lstStyle>
            <a:lvl1pPr marL="0" indent="0">
              <a:lnSpc>
                <a:spcPts val="1982"/>
              </a:lnSpc>
              <a:spcAft>
                <a:spcPts val="901"/>
              </a:spcAft>
              <a:buNone/>
              <a:defRPr sz="1441">
                <a:solidFill>
                  <a:schemeClr val="tx1"/>
                </a:solidFill>
              </a:defRPr>
            </a:lvl1pPr>
            <a:lvl2pPr>
              <a:buNone/>
              <a:defRPr sz="1081"/>
            </a:lvl2pPr>
            <a:lvl3pPr>
              <a:buNone/>
              <a:defRPr sz="901"/>
            </a:lvl3pPr>
            <a:lvl4pPr>
              <a:buNone/>
              <a:defRPr sz="811"/>
            </a:lvl4pPr>
            <a:lvl5pPr>
              <a:buNone/>
              <a:defRPr sz="811"/>
            </a:lvl5pPr>
          </a:lstStyle>
          <a:p>
            <a:pPr lvl="0"/>
            <a:r>
              <a:rPr lang="en-US" dirty="0"/>
              <a:t>Click to edit Master text styles</a:t>
            </a:r>
          </a:p>
        </p:txBody>
      </p:sp>
      <p:sp>
        <p:nvSpPr>
          <p:cNvPr id="12" name="Content Placeholder 11"/>
          <p:cNvSpPr>
            <a:spLocks noGrp="1"/>
          </p:cNvSpPr>
          <p:nvPr>
            <p:ph sz="quarter" idx="1"/>
          </p:nvPr>
        </p:nvSpPr>
        <p:spPr>
          <a:xfrm>
            <a:off x="304800" y="304800"/>
            <a:ext cx="5715000" cy="5715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682619575"/>
      </p:ext>
    </p:extLst>
  </p:cSld>
  <p:clrMapOvr>
    <a:masterClrMapping/>
  </p:clrMapOvr>
  <p:transition spd="med">
    <p:fade/>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Pr>
        <a:solidFill>
          <a:schemeClr val="tx1"/>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959E303-8C6A-44B6-901B-14D079F8E780}"/>
              </a:ext>
            </a:extLst>
          </p:cNvPr>
          <p:cNvSpPr/>
          <p:nvPr/>
        </p:nvSpPr>
        <p:spPr>
          <a:xfrm>
            <a:off x="457629" y="500063"/>
            <a:ext cx="183052" cy="685800"/>
          </a:xfrm>
          <a:prstGeom prst="rect">
            <a:avLst/>
          </a:prstGeom>
          <a:solidFill>
            <a:srgbClr val="B1D45A"/>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sz="1621"/>
          </a:p>
        </p:txBody>
      </p:sp>
      <p:pic>
        <p:nvPicPr>
          <p:cNvPr id="6" name="Picture 3">
            <a:extLst>
              <a:ext uri="{FF2B5EF4-FFF2-40B4-BE49-F238E27FC236}">
                <a16:creationId xmlns:a16="http://schemas.microsoft.com/office/drawing/2014/main" id="{8C382666-27DD-4B2A-B4FF-09EF60336D79}"/>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503393" y="6291263"/>
            <a:ext cx="820586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457200" y="500856"/>
            <a:ext cx="8229600" cy="674688"/>
          </a:xfrm>
          <a:ln>
            <a:solidFill>
              <a:schemeClr val="accent1"/>
            </a:solidFill>
          </a:ln>
        </p:spPr>
        <p:txBody>
          <a:bodyPr lIns="274320" anchor="ctr">
            <a:noAutofit/>
          </a:bodyPr>
          <a:lstStyle>
            <a:lvl1pPr algn="r">
              <a:buNone/>
              <a:defRPr sz="3964" b="0">
                <a:solidFill>
                  <a:schemeClr val="tx1"/>
                </a:solidFill>
              </a:defRPr>
            </a:lvl1pPr>
          </a:lstStyle>
          <a:p>
            <a:r>
              <a:rPr lang="en-US" dirty="0"/>
              <a:t>Click to edit Master title style</a:t>
            </a:r>
          </a:p>
        </p:txBody>
      </p:sp>
      <p:sp>
        <p:nvSpPr>
          <p:cNvPr id="3" name="Picture Placeholder 2"/>
          <p:cNvSpPr>
            <a:spLocks noGrp="1"/>
          </p:cNvSpPr>
          <p:nvPr>
            <p:ph type="pic" idx="1"/>
          </p:nvPr>
        </p:nvSpPr>
        <p:spPr>
          <a:xfrm>
            <a:off x="457200" y="1905000"/>
            <a:ext cx="8229600" cy="4270248"/>
          </a:xfrm>
          <a:solidFill>
            <a:schemeClr val="tx1">
              <a:shade val="50000"/>
            </a:schemeClr>
          </a:solidFill>
          <a:ln>
            <a:noFill/>
          </a:ln>
          <a:effectLst/>
        </p:spPr>
        <p:txBody>
          <a:bodyPr>
            <a:normAutofit/>
          </a:bodyPr>
          <a:lstStyle>
            <a:lvl1pPr marL="0" indent="0">
              <a:spcBef>
                <a:spcPts val="540"/>
              </a:spcBef>
              <a:buNone/>
              <a:defRPr sz="2883"/>
            </a:lvl1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457200" y="1219200"/>
            <a:ext cx="8229600" cy="533400"/>
          </a:xfrm>
        </p:spPr>
        <p:txBody>
          <a:bodyPr anchor="ctr">
            <a:noAutofit/>
          </a:bodyPr>
          <a:lstStyle>
            <a:lvl1pPr marL="0" indent="0" algn="l">
              <a:buFontTx/>
              <a:buNone/>
              <a:defRPr sz="2883">
                <a:solidFill>
                  <a:schemeClr val="bg1"/>
                </a:solidFill>
              </a:defRPr>
            </a:lvl1pPr>
            <a:lvl2pPr>
              <a:defRPr sz="1081"/>
            </a:lvl2pPr>
            <a:lvl3pPr>
              <a:defRPr sz="901"/>
            </a:lvl3pPr>
            <a:lvl4pPr>
              <a:defRPr sz="811"/>
            </a:lvl4pPr>
            <a:lvl5pPr>
              <a:defRPr sz="811"/>
            </a:lvl5pPr>
          </a:lstStyle>
          <a:p>
            <a:pPr lvl="0"/>
            <a:r>
              <a:rPr lang="en-US" dirty="0"/>
              <a:t>Click to edit Master text styles</a:t>
            </a:r>
          </a:p>
        </p:txBody>
      </p:sp>
    </p:spTree>
    <p:extLst>
      <p:ext uri="{BB962C8B-B14F-4D97-AF65-F5344CB8AC3E}">
        <p14:creationId xmlns:p14="http://schemas.microsoft.com/office/powerpoint/2010/main" val="150710658"/>
      </p:ext>
    </p:extLst>
  </p:cSld>
  <p:clrMapOvr>
    <a:overrideClrMapping bg1="dk1" tx1="lt1" bg2="dk2" tx2="lt2" accent1="accent1" accent2="accent2" accent3="accent3" accent4="accent4" accent5="accent5" accent6="accent6" hlink="hlink" folHlink="folHlink"/>
  </p:clrMapOvr>
  <p:transition spd="med">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24600" y="304800"/>
            <a:ext cx="2514600" cy="838200"/>
          </a:xfrm>
        </p:spPr>
        <p:txBody>
          <a:bodyPr anchor="b" anchorCtr="0">
            <a:noAutofit/>
          </a:bodyPr>
          <a:lstStyle>
            <a:lvl1pPr algn="l">
              <a:buNone/>
              <a:defRPr sz="1500" b="1">
                <a:solidFill>
                  <a:schemeClr val="bg1"/>
                </a:solidFill>
                <a:latin typeface="Calibri" panose="020F0502020204030204" pitchFamily="34" charset="0"/>
                <a:ea typeface="+mn-ea"/>
                <a:cs typeface="+mn-cs"/>
              </a:defRPr>
            </a:lvl1pPr>
          </a:lstStyle>
          <a:p>
            <a:r>
              <a:rPr kumimoji="0" lang="en-US" dirty="0"/>
              <a:t>Click to edit Master title style</a:t>
            </a:r>
          </a:p>
        </p:txBody>
      </p:sp>
      <p:sp>
        <p:nvSpPr>
          <p:cNvPr id="3" name="Text Placeholder 2"/>
          <p:cNvSpPr>
            <a:spLocks noGrp="1"/>
          </p:cNvSpPr>
          <p:nvPr>
            <p:ph type="body" idx="2"/>
          </p:nvPr>
        </p:nvSpPr>
        <p:spPr>
          <a:xfrm>
            <a:off x="6324600" y="1219203"/>
            <a:ext cx="2514600" cy="4843463"/>
          </a:xfrm>
        </p:spPr>
        <p:txBody>
          <a:bodyPr/>
          <a:lstStyle>
            <a:lvl1pPr marL="0" indent="0">
              <a:lnSpc>
                <a:spcPts val="1650"/>
              </a:lnSpc>
              <a:spcAft>
                <a:spcPts val="750"/>
              </a:spcAft>
              <a:buNone/>
              <a:defRPr sz="1200">
                <a:solidFill>
                  <a:schemeClr val="tx1"/>
                </a:solidFill>
              </a:defRPr>
            </a:lvl1pPr>
            <a:lvl2pPr>
              <a:buNone/>
              <a:defRPr sz="900"/>
            </a:lvl2pPr>
            <a:lvl3pPr>
              <a:buNone/>
              <a:defRPr sz="750"/>
            </a:lvl3pPr>
            <a:lvl4pPr>
              <a:buNone/>
              <a:defRPr sz="675"/>
            </a:lvl4pPr>
            <a:lvl5pPr>
              <a:buNone/>
              <a:defRPr sz="675"/>
            </a:lvl5pPr>
          </a:lstStyle>
          <a:p>
            <a:pPr lvl="0" eaLnBrk="1" latinLnBrk="0" hangingPunct="1"/>
            <a:r>
              <a:rPr kumimoji="0" lang="en-US" dirty="0"/>
              <a:t>Click to edit Master text styles</a:t>
            </a:r>
          </a:p>
        </p:txBody>
      </p:sp>
      <p:sp>
        <p:nvSpPr>
          <p:cNvPr id="10" name="Straight Connector 9"/>
          <p:cNvSpPr>
            <a:spLocks noChangeShapeType="1"/>
          </p:cNvSpPr>
          <p:nvPr/>
        </p:nvSpPr>
        <p:spPr bwMode="auto">
          <a:xfrm rot="5400000">
            <a:off x="3160645" y="3324225"/>
            <a:ext cx="603504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68580" tIns="34290" rIns="68580" bIns="34290" anchor="t" compatLnSpc="1"/>
          <a:lstStyle/>
          <a:p>
            <a:endParaRPr kumimoji="0" lang="en-US" sz="1350" dirty="0"/>
          </a:p>
        </p:txBody>
      </p:sp>
      <p:sp>
        <p:nvSpPr>
          <p:cNvPr id="12" name="Content Placeholder 11"/>
          <p:cNvSpPr>
            <a:spLocks noGrp="1"/>
          </p:cNvSpPr>
          <p:nvPr>
            <p:ph sz="quarter" idx="1"/>
          </p:nvPr>
        </p:nvSpPr>
        <p:spPr>
          <a:xfrm>
            <a:off x="304800" y="304800"/>
            <a:ext cx="5715000" cy="5715000"/>
          </a:xfrm>
        </p:spPr>
        <p:txBody>
          <a:body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Tree>
    <p:extLst>
      <p:ext uri="{BB962C8B-B14F-4D97-AF65-F5344CB8AC3E}">
        <p14:creationId xmlns:p14="http://schemas.microsoft.com/office/powerpoint/2010/main" val="41256261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20045286"/>
      </p:ext>
    </p:extLst>
  </p:cSld>
  <p:clrMapOvr>
    <a:masterClrMapping/>
  </p:clrMapOvr>
  <p:transition spd="med">
    <p:fade/>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4" name="Straight Connector 5">
            <a:extLst>
              <a:ext uri="{FF2B5EF4-FFF2-40B4-BE49-F238E27FC236}">
                <a16:creationId xmlns:a16="http://schemas.microsoft.com/office/drawing/2014/main" id="{C4D662D2-ADE9-4017-B904-735460DC7D11}"/>
              </a:ext>
            </a:extLst>
          </p:cNvPr>
          <p:cNvSpPr>
            <a:spLocks noChangeShapeType="1"/>
          </p:cNvSpPr>
          <p:nvPr/>
        </p:nvSpPr>
        <p:spPr bwMode="auto">
          <a:xfrm rot="5400000">
            <a:off x="3629773" y="3201988"/>
            <a:ext cx="5851525" cy="0"/>
          </a:xfrm>
          <a:prstGeom prst="line">
            <a:avLst/>
          </a:prstGeom>
          <a:noFill/>
          <a:ln w="9525" algn="ctr">
            <a:solidFill>
              <a:schemeClr val="accent2"/>
            </a:solidFill>
            <a:prstDash val="dash"/>
            <a:round/>
            <a:headEnd/>
            <a:tailEnd/>
          </a:ln>
          <a:extLst>
            <a:ext uri="{909E8E84-426E-40DD-AFC4-6F175D3DCCD1}">
              <a14:hiddenFill xmlns:a14="http://schemas.microsoft.com/office/drawing/2010/main">
                <a:noFill/>
              </a14:hiddenFill>
            </a:ext>
          </a:extLst>
        </p:spPr>
        <p:txBody>
          <a:bodyPr/>
          <a:lstStyle/>
          <a:p>
            <a:endParaRPr lang="en-US" sz="1621"/>
          </a:p>
        </p:txBody>
      </p:sp>
      <p:pic>
        <p:nvPicPr>
          <p:cNvPr id="5" name="Picture 3">
            <a:extLst>
              <a:ext uri="{FF2B5EF4-FFF2-40B4-BE49-F238E27FC236}">
                <a16:creationId xmlns:a16="http://schemas.microsoft.com/office/drawing/2014/main" id="{E4C8DBDB-C9AF-4195-80B8-7CA0F0DA62C1}"/>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71717" y="274638"/>
            <a:ext cx="476221" cy="5853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Vertical Title 1"/>
          <p:cNvSpPr>
            <a:spLocks noGrp="1"/>
          </p:cNvSpPr>
          <p:nvPr>
            <p:ph type="title" orient="vert"/>
          </p:nvPr>
        </p:nvSpPr>
        <p:spPr>
          <a:xfrm>
            <a:off x="6629400" y="274640"/>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274640"/>
            <a:ext cx="55626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7181385"/>
      </p:ext>
    </p:extLst>
  </p:cSld>
  <p:clrMapOvr>
    <a:masterClrMapping/>
  </p:clrMapOvr>
  <p:transition spd="med">
    <p:fade/>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5614" y="273050"/>
            <a:ext cx="8226425" cy="1143000"/>
          </a:xfrm>
        </p:spPr>
        <p:txBody>
          <a:bodyPr/>
          <a:lstStyle/>
          <a:p>
            <a:r>
              <a:rPr lang="en-US"/>
              <a:t>Click to edit Master title style</a:t>
            </a:r>
          </a:p>
        </p:txBody>
      </p:sp>
      <p:sp>
        <p:nvSpPr>
          <p:cNvPr id="3" name="Content Placeholder 2"/>
          <p:cNvSpPr>
            <a:spLocks noGrp="1"/>
          </p:cNvSpPr>
          <p:nvPr>
            <p:ph sz="half" idx="1"/>
          </p:nvPr>
        </p:nvSpPr>
        <p:spPr>
          <a:xfrm>
            <a:off x="455613" y="1598613"/>
            <a:ext cx="4037012" cy="44973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5027" y="1598613"/>
            <a:ext cx="4037013" cy="217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5027" y="3922717"/>
            <a:ext cx="4037013" cy="21732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70">
            <a:extLst>
              <a:ext uri="{FF2B5EF4-FFF2-40B4-BE49-F238E27FC236}">
                <a16:creationId xmlns:a16="http://schemas.microsoft.com/office/drawing/2014/main" id="{8CED01BD-9C7E-43C7-941E-3E146A8F59E9}"/>
              </a:ext>
            </a:extLst>
          </p:cNvPr>
          <p:cNvSpPr>
            <a:spLocks noGrp="1" noChangeArrowheads="1"/>
          </p:cNvSpPr>
          <p:nvPr>
            <p:ph type="sldNum" sz="quarter" idx="10"/>
          </p:nvPr>
        </p:nvSpPr>
        <p:spPr>
          <a:xfrm>
            <a:off x="6250927" y="6556375"/>
            <a:ext cx="589197" cy="228600"/>
          </a:xfrm>
          <a:prstGeom prst="rect">
            <a:avLst/>
          </a:prstGeom>
        </p:spPr>
        <p:txBody>
          <a:bodyPr/>
          <a:lstStyle>
            <a:lvl1pPr eaLnBrk="1" fontAlgn="auto" hangingPunct="1">
              <a:spcBef>
                <a:spcPts val="0"/>
              </a:spcBef>
              <a:spcAft>
                <a:spcPts val="0"/>
              </a:spcAft>
              <a:defRPr>
                <a:solidFill>
                  <a:srgbClr val="B13F9A"/>
                </a:solidFill>
                <a:latin typeface="Gill Sans MT"/>
              </a:defRPr>
            </a:lvl1pPr>
          </a:lstStyle>
          <a:p>
            <a:pPr>
              <a:defRPr/>
            </a:pPr>
            <a:fld id="{DEE3FD67-25D0-4E14-A8DB-602215F14F17}" type="slidenum">
              <a:rPr lang="en-US"/>
              <a:pPr>
                <a:defRPr/>
              </a:pPr>
              <a:t>‹#›</a:t>
            </a:fld>
            <a:endParaRPr lang="en-US"/>
          </a:p>
        </p:txBody>
      </p:sp>
    </p:spTree>
    <p:extLst>
      <p:ext uri="{BB962C8B-B14F-4D97-AF65-F5344CB8AC3E}">
        <p14:creationId xmlns:p14="http://schemas.microsoft.com/office/powerpoint/2010/main" val="1457334327"/>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1219200" y="3352800"/>
            <a:ext cx="6858000" cy="1524000"/>
          </a:xfrm>
          <a:noFill/>
        </p:spPr>
        <p:txBody>
          <a:bodyPr anchor="t" anchorCtr="0">
            <a:normAutofit/>
          </a:bodyPr>
          <a:lstStyle>
            <a:lvl1pPr algn="r">
              <a:defRPr sz="4400">
                <a:solidFill>
                  <a:schemeClr val="tx1"/>
                </a:solidFill>
              </a:defRPr>
            </a:lvl1pPr>
          </a:lstStyle>
          <a:p>
            <a:r>
              <a:rPr kumimoji="0" lang="en-US" dirty="0"/>
              <a:t>Click to edit Master title style</a:t>
            </a:r>
          </a:p>
        </p:txBody>
      </p:sp>
      <p:sp>
        <p:nvSpPr>
          <p:cNvPr id="9" name="Subtitle 8"/>
          <p:cNvSpPr>
            <a:spLocks noGrp="1"/>
          </p:cNvSpPr>
          <p:nvPr>
            <p:ph type="subTitle" idx="1"/>
          </p:nvPr>
        </p:nvSpPr>
        <p:spPr>
          <a:xfrm>
            <a:off x="1219200" y="5124450"/>
            <a:ext cx="6858000" cy="533400"/>
          </a:xfrm>
        </p:spPr>
        <p:txBody>
          <a:bodyPr>
            <a:noAutofit/>
          </a:bodyPr>
          <a:lstStyle>
            <a:lvl1pPr marL="0" indent="0" algn="r">
              <a:buNone/>
              <a:defRPr sz="3200">
                <a:solidFill>
                  <a:schemeClr val="tx1"/>
                </a:solidFill>
                <a:latin typeface="Calibri" panose="020F0502020204030204" pitchFamily="34" charset="0"/>
                <a:ea typeface="+mj-ea"/>
                <a:cs typeface="+mj-cs"/>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dirty="0"/>
              <a:t>Click to edit Master subtitle style</a:t>
            </a:r>
          </a:p>
        </p:txBody>
      </p:sp>
      <p:sp>
        <p:nvSpPr>
          <p:cNvPr id="21" name="Rectangle 20"/>
          <p:cNvSpPr/>
          <p:nvPr/>
        </p:nvSpPr>
        <p:spPr>
          <a:xfrm>
            <a:off x="904875" y="3276600"/>
            <a:ext cx="7315200" cy="1651635"/>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pPr>
            <a:endParaRPr lang="en-US">
              <a:solidFill>
                <a:prstClr val="white"/>
              </a:solidFill>
            </a:endParaRPr>
          </a:p>
        </p:txBody>
      </p:sp>
      <p:sp>
        <p:nvSpPr>
          <p:cNvPr id="22" name="Rectangle 21"/>
          <p:cNvSpPr/>
          <p:nvPr/>
        </p:nvSpPr>
        <p:spPr>
          <a:xfrm>
            <a:off x="904875" y="3276600"/>
            <a:ext cx="228600" cy="1651635"/>
          </a:xfrm>
          <a:prstGeom prst="rect">
            <a:avLst/>
          </a:prstGeom>
          <a:solidFill>
            <a:srgbClr val="5E3886"/>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pPr>
            <a:endParaRPr lang="en-US">
              <a:solidFill>
                <a:prstClr val="white"/>
              </a:solidFill>
            </a:endParaRPr>
          </a:p>
        </p:txBody>
      </p:sp>
      <p:sp>
        <p:nvSpPr>
          <p:cNvPr id="32" name="Rectangle 31"/>
          <p:cNvSpPr/>
          <p:nvPr/>
        </p:nvSpPr>
        <p:spPr>
          <a:xfrm>
            <a:off x="914400" y="5048250"/>
            <a:ext cx="228600" cy="685800"/>
          </a:xfrm>
          <a:prstGeom prst="rect">
            <a:avLst/>
          </a:prstGeom>
          <a:solidFill>
            <a:srgbClr val="B1D45A"/>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pPr>
            <a:endParaRPr lang="en-US">
              <a:solidFill>
                <a:prstClr val="white"/>
              </a:solidFill>
            </a:endParaRPr>
          </a:p>
        </p:txBody>
      </p:sp>
      <p:pic>
        <p:nvPicPr>
          <p:cNvPr id="13"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03490" y="6291778"/>
            <a:ext cx="8205387"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156848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4400"/>
            </a:lvl1pPr>
          </a:lstStyle>
          <a:p>
            <a:r>
              <a:rPr kumimoji="0" lang="en-US" dirty="0"/>
              <a:t>Click to edit Master title style</a:t>
            </a:r>
          </a:p>
        </p:txBody>
      </p:sp>
      <p:sp>
        <p:nvSpPr>
          <p:cNvPr id="8" name="Content Placeholder 7"/>
          <p:cNvSpPr>
            <a:spLocks noGrp="1"/>
          </p:cNvSpPr>
          <p:nvPr>
            <p:ph sz="quarter" idx="1"/>
          </p:nvPr>
        </p:nvSpPr>
        <p:spPr>
          <a:xfrm>
            <a:off x="457200" y="1219200"/>
            <a:ext cx="8229600" cy="4937760"/>
          </a:xfrm>
        </p:spPr>
        <p:txBody>
          <a:bodyPr/>
          <a:lstStyle>
            <a:lvl1pPr>
              <a:defRPr sz="3200"/>
            </a:lvl1pPr>
            <a:lvl2pPr>
              <a:defRPr sz="2600"/>
            </a:lvl2pPr>
            <a:lvl3pPr>
              <a:defRPr sz="2200"/>
            </a:lvl3p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Tree>
    <p:extLst>
      <p:ext uri="{BB962C8B-B14F-4D97-AF65-F5344CB8AC3E}">
        <p14:creationId xmlns:p14="http://schemas.microsoft.com/office/powerpoint/2010/main" val="1592686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219200" y="2971800"/>
            <a:ext cx="6858000" cy="1066800"/>
          </a:xfrm>
        </p:spPr>
        <p:txBody>
          <a:bodyPr anchor="t" anchorCtr="0">
            <a:normAutofit/>
          </a:bodyPr>
          <a:lstStyle>
            <a:lvl1pPr algn="r">
              <a:buNone/>
              <a:defRPr sz="4400" b="0" cap="none" baseline="0">
                <a:solidFill>
                  <a:schemeClr val="tx1"/>
                </a:solidFill>
              </a:defRPr>
            </a:lvl1pPr>
          </a:lstStyle>
          <a:p>
            <a:r>
              <a:rPr kumimoji="0" lang="en-US" dirty="0"/>
              <a:t>Click to edit Master title style</a:t>
            </a:r>
          </a:p>
        </p:txBody>
      </p:sp>
      <p:sp>
        <p:nvSpPr>
          <p:cNvPr id="3" name="Text Placeholder 2"/>
          <p:cNvSpPr>
            <a:spLocks noGrp="1"/>
          </p:cNvSpPr>
          <p:nvPr>
            <p:ph type="body" idx="1"/>
          </p:nvPr>
        </p:nvSpPr>
        <p:spPr>
          <a:xfrm>
            <a:off x="1295400" y="4267200"/>
            <a:ext cx="6781800" cy="1143000"/>
          </a:xfrm>
        </p:spPr>
        <p:txBody>
          <a:bodyPr anchor="t" anchorCtr="0">
            <a:normAutofit/>
          </a:bodyPr>
          <a:lstStyle>
            <a:lvl1pPr marL="0" indent="0" algn="r">
              <a:buNone/>
              <a:defRPr sz="3200">
                <a:solidFill>
                  <a:schemeClr val="bg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dirty="0"/>
              <a:t>Click to edit Master text styles</a:t>
            </a:r>
          </a:p>
        </p:txBody>
      </p:sp>
      <p:sp>
        <p:nvSpPr>
          <p:cNvPr id="7" name="Rectangle 6"/>
          <p:cNvSpPr/>
          <p:nvPr/>
        </p:nvSpPr>
        <p:spPr>
          <a:xfrm>
            <a:off x="914400" y="2819400"/>
            <a:ext cx="7315200" cy="1280160"/>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pPr>
            <a:endParaRPr lang="en-US">
              <a:solidFill>
                <a:prstClr val="white"/>
              </a:solidFill>
            </a:endParaRPr>
          </a:p>
        </p:txBody>
      </p:sp>
      <p:sp>
        <p:nvSpPr>
          <p:cNvPr id="8" name="Rectangle 7"/>
          <p:cNvSpPr/>
          <p:nvPr/>
        </p:nvSpPr>
        <p:spPr>
          <a:xfrm>
            <a:off x="914400" y="2819400"/>
            <a:ext cx="228600" cy="1280160"/>
          </a:xfrm>
          <a:prstGeom prst="rect">
            <a:avLst/>
          </a:prstGeom>
          <a:solidFill>
            <a:srgbClr val="B1D45A"/>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pPr>
            <a:endParaRPr lang="en-US">
              <a:solidFill>
                <a:prstClr val="white"/>
              </a:solidFill>
            </a:endParaRPr>
          </a:p>
        </p:txBody>
      </p:sp>
      <p:pic>
        <p:nvPicPr>
          <p:cNvPr id="14"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03490" y="6291778"/>
            <a:ext cx="8205387"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9421999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lstStyle/>
          <a:p>
            <a:r>
              <a:rPr kumimoji="0" lang="en-US"/>
              <a:t>Click to edit Master title style</a:t>
            </a:r>
          </a:p>
        </p:txBody>
      </p:sp>
      <p:sp>
        <p:nvSpPr>
          <p:cNvPr id="9" name="Content Placeholder 8"/>
          <p:cNvSpPr>
            <a:spLocks noGrp="1"/>
          </p:cNvSpPr>
          <p:nvPr>
            <p:ph sz="quarter" idx="1"/>
          </p:nvPr>
        </p:nvSpPr>
        <p:spPr>
          <a:xfrm>
            <a:off x="457200" y="1219200"/>
            <a:ext cx="4041648" cy="493776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1" name="Content Placeholder 10"/>
          <p:cNvSpPr>
            <a:spLocks noGrp="1"/>
          </p:cNvSpPr>
          <p:nvPr>
            <p:ph sz="quarter" idx="2"/>
          </p:nvPr>
        </p:nvSpPr>
        <p:spPr>
          <a:xfrm>
            <a:off x="4632198" y="1216152"/>
            <a:ext cx="4041648" cy="493776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21381140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nchor="ctr"/>
          <a:lstStyle>
            <a:lvl1pPr>
              <a:defRPr/>
            </a:lvl1pPr>
          </a:lstStyle>
          <a:p>
            <a:r>
              <a:rPr kumimoji="0" lang="en-US" dirty="0"/>
              <a:t>Click to edit Master title style</a:t>
            </a:r>
          </a:p>
        </p:txBody>
      </p:sp>
      <p:sp>
        <p:nvSpPr>
          <p:cNvPr id="3" name="Text Placeholder 2"/>
          <p:cNvSpPr>
            <a:spLocks noGrp="1"/>
          </p:cNvSpPr>
          <p:nvPr>
            <p:ph type="body" idx="1"/>
          </p:nvPr>
        </p:nvSpPr>
        <p:spPr>
          <a:xfrm>
            <a:off x="457200" y="1285875"/>
            <a:ext cx="4040188" cy="685800"/>
          </a:xfrm>
          <a:noFill/>
          <a:ln>
            <a:noFill/>
          </a:ln>
        </p:spPr>
        <p:txBody>
          <a:bodyPr lIns="91440" anchor="b" anchorCtr="0">
            <a:noAutofit/>
          </a:bodyPr>
          <a:lstStyle>
            <a:lvl1pPr marL="0" indent="0">
              <a:buNone/>
              <a:defRPr sz="3200" b="1">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dirty="0"/>
              <a:t>Click to edit</a:t>
            </a:r>
          </a:p>
        </p:txBody>
      </p:sp>
      <p:sp>
        <p:nvSpPr>
          <p:cNvPr id="4" name="Text Placeholder 3"/>
          <p:cNvSpPr>
            <a:spLocks noGrp="1"/>
          </p:cNvSpPr>
          <p:nvPr>
            <p:ph type="body" sz="half" idx="3"/>
          </p:nvPr>
        </p:nvSpPr>
        <p:spPr>
          <a:xfrm>
            <a:off x="4648200" y="1295400"/>
            <a:ext cx="4041775" cy="685800"/>
          </a:xfrm>
          <a:noFill/>
          <a:ln>
            <a:noFill/>
          </a:ln>
        </p:spPr>
        <p:txBody>
          <a:bodyPr lIns="91440" anchor="b" anchorCtr="0">
            <a:noAutofit/>
          </a:bodyPr>
          <a:lstStyle>
            <a:lvl1pPr marL="0" indent="0">
              <a:buNone/>
              <a:defRPr sz="3200" b="1">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dirty="0"/>
              <a:t>Click to edit</a:t>
            </a:r>
          </a:p>
        </p:txBody>
      </p:sp>
      <p:sp>
        <p:nvSpPr>
          <p:cNvPr id="11" name="Content Placeholder 10"/>
          <p:cNvSpPr>
            <a:spLocks noGrp="1"/>
          </p:cNvSpPr>
          <p:nvPr>
            <p:ph sz="quarter" idx="2"/>
          </p:nvPr>
        </p:nvSpPr>
        <p:spPr>
          <a:xfrm>
            <a:off x="457200" y="2133600"/>
            <a:ext cx="4038600" cy="4038600"/>
          </a:xfrm>
        </p:spPr>
        <p:txBody>
          <a:body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
        <p:nvSpPr>
          <p:cNvPr id="13" name="Content Placeholder 12"/>
          <p:cNvSpPr>
            <a:spLocks noGrp="1"/>
          </p:cNvSpPr>
          <p:nvPr>
            <p:ph sz="quarter" idx="4"/>
          </p:nvPr>
        </p:nvSpPr>
        <p:spPr>
          <a:xfrm>
            <a:off x="4648200" y="2133600"/>
            <a:ext cx="4038600" cy="40386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39257889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lstStyle/>
          <a:p>
            <a:r>
              <a:rPr kumimoji="0" lang="en-US"/>
              <a:t>Click to edit Master title style</a:t>
            </a:r>
          </a:p>
        </p:txBody>
      </p:sp>
    </p:spTree>
    <p:extLst>
      <p:ext uri="{BB962C8B-B14F-4D97-AF65-F5344CB8AC3E}">
        <p14:creationId xmlns:p14="http://schemas.microsoft.com/office/powerpoint/2010/main" val="5633987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5496477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500856"/>
            <a:ext cx="8229600" cy="674688"/>
          </a:xfrm>
          <a:ln>
            <a:solidFill>
              <a:schemeClr val="accent1"/>
            </a:solidFill>
          </a:ln>
        </p:spPr>
        <p:txBody>
          <a:bodyPr lIns="274320" anchor="ctr">
            <a:noAutofit/>
          </a:bodyPr>
          <a:lstStyle>
            <a:lvl1pPr algn="r">
              <a:buNone/>
              <a:defRPr sz="3300" b="0">
                <a:solidFill>
                  <a:schemeClr val="tx1"/>
                </a:solidFill>
              </a:defRPr>
            </a:lvl1pPr>
          </a:lstStyle>
          <a:p>
            <a:r>
              <a:rPr kumimoji="0" lang="en-US" dirty="0"/>
              <a:t>Click to edit Master title style</a:t>
            </a:r>
          </a:p>
        </p:txBody>
      </p:sp>
      <p:sp>
        <p:nvSpPr>
          <p:cNvPr id="3" name="Picture Placeholder 2"/>
          <p:cNvSpPr>
            <a:spLocks noGrp="1"/>
          </p:cNvSpPr>
          <p:nvPr>
            <p:ph type="pic" idx="1"/>
          </p:nvPr>
        </p:nvSpPr>
        <p:spPr>
          <a:xfrm>
            <a:off x="457200" y="1905000"/>
            <a:ext cx="8229600" cy="4270248"/>
          </a:xfrm>
          <a:solidFill>
            <a:schemeClr val="tx1">
              <a:shade val="50000"/>
            </a:schemeClr>
          </a:solidFill>
          <a:ln>
            <a:noFill/>
          </a:ln>
          <a:effectLst/>
        </p:spPr>
        <p:txBody>
          <a:bodyPr/>
          <a:lstStyle>
            <a:lvl1pPr marL="0" indent="0">
              <a:spcBef>
                <a:spcPts val="450"/>
              </a:spcBef>
              <a:buNone/>
              <a:defRPr sz="2400"/>
            </a:lvl1pPr>
          </a:lstStyle>
          <a:p>
            <a:r>
              <a:rPr kumimoji="0" lang="en-US"/>
              <a:t>Click icon to add picture</a:t>
            </a:r>
            <a:endParaRPr kumimoji="0" lang="en-US" dirty="0"/>
          </a:p>
        </p:txBody>
      </p:sp>
      <p:sp>
        <p:nvSpPr>
          <p:cNvPr id="4" name="Text Placeholder 3"/>
          <p:cNvSpPr>
            <a:spLocks noGrp="1"/>
          </p:cNvSpPr>
          <p:nvPr>
            <p:ph type="body" sz="half" idx="2"/>
          </p:nvPr>
        </p:nvSpPr>
        <p:spPr>
          <a:xfrm>
            <a:off x="457200" y="1219200"/>
            <a:ext cx="8229600" cy="533400"/>
          </a:xfrm>
        </p:spPr>
        <p:txBody>
          <a:bodyPr anchor="ctr" anchorCtr="0">
            <a:noAutofit/>
          </a:bodyPr>
          <a:lstStyle>
            <a:lvl1pPr marL="0" indent="0" algn="l">
              <a:buFontTx/>
              <a:buNone/>
              <a:defRPr sz="2400">
                <a:solidFill>
                  <a:schemeClr val="bg1"/>
                </a:solidFill>
              </a:defRPr>
            </a:lvl1pPr>
            <a:lvl2pPr>
              <a:defRPr sz="900"/>
            </a:lvl2pPr>
            <a:lvl3pPr>
              <a:defRPr sz="750"/>
            </a:lvl3pPr>
            <a:lvl4pPr>
              <a:defRPr sz="675"/>
            </a:lvl4pPr>
            <a:lvl5pPr>
              <a:defRPr sz="675"/>
            </a:lvl5pPr>
          </a:lstStyle>
          <a:p>
            <a:pPr lvl="0" eaLnBrk="1" latinLnBrk="0" hangingPunct="1"/>
            <a:r>
              <a:rPr kumimoji="0" lang="en-US" dirty="0"/>
              <a:t>Click to edit Master text styles</a:t>
            </a:r>
          </a:p>
        </p:txBody>
      </p:sp>
      <p:sp>
        <p:nvSpPr>
          <p:cNvPr id="10" name="Rectangle 9"/>
          <p:cNvSpPr/>
          <p:nvPr/>
        </p:nvSpPr>
        <p:spPr>
          <a:xfrm>
            <a:off x="457200" y="500856"/>
            <a:ext cx="182880" cy="685800"/>
          </a:xfrm>
          <a:prstGeom prst="rect">
            <a:avLst/>
          </a:prstGeom>
          <a:solidFill>
            <a:srgbClr val="B1D45A"/>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350"/>
          </a:p>
        </p:txBody>
      </p:sp>
      <p:pic>
        <p:nvPicPr>
          <p:cNvPr id="16"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03492" y="6291778"/>
            <a:ext cx="8205387"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6764160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24600" y="304800"/>
            <a:ext cx="2514600" cy="838200"/>
          </a:xfrm>
        </p:spPr>
        <p:txBody>
          <a:bodyPr anchor="b" anchorCtr="0">
            <a:noAutofit/>
          </a:bodyPr>
          <a:lstStyle>
            <a:lvl1pPr algn="l">
              <a:buNone/>
              <a:defRPr sz="2000" b="1">
                <a:solidFill>
                  <a:schemeClr val="bg1"/>
                </a:solidFill>
                <a:latin typeface="Calibri" panose="020F0502020204030204" pitchFamily="34" charset="0"/>
                <a:ea typeface="+mn-ea"/>
                <a:cs typeface="+mn-cs"/>
              </a:defRPr>
            </a:lvl1pPr>
          </a:lstStyle>
          <a:p>
            <a:r>
              <a:rPr kumimoji="0" lang="en-US" dirty="0"/>
              <a:t>Click to edit Master title style</a:t>
            </a:r>
          </a:p>
        </p:txBody>
      </p:sp>
      <p:sp>
        <p:nvSpPr>
          <p:cNvPr id="3" name="Text Placeholder 2"/>
          <p:cNvSpPr>
            <a:spLocks noGrp="1"/>
          </p:cNvSpPr>
          <p:nvPr>
            <p:ph type="body" idx="2"/>
          </p:nvPr>
        </p:nvSpPr>
        <p:spPr>
          <a:xfrm>
            <a:off x="6324600" y="1219200"/>
            <a:ext cx="2514600" cy="4843463"/>
          </a:xfrm>
        </p:spPr>
        <p:txBody>
          <a:bodyPr/>
          <a:lstStyle>
            <a:lvl1pPr marL="0" indent="0">
              <a:lnSpc>
                <a:spcPts val="2200"/>
              </a:lnSpc>
              <a:spcAft>
                <a:spcPts val="1000"/>
              </a:spcAft>
              <a:buNone/>
              <a:defRPr sz="1600">
                <a:solidFill>
                  <a:schemeClr val="tx1"/>
                </a:solidFill>
              </a:defRPr>
            </a:lvl1pPr>
            <a:lvl2pPr>
              <a:buNone/>
              <a:defRPr sz="1200"/>
            </a:lvl2pPr>
            <a:lvl3pPr>
              <a:buNone/>
              <a:defRPr sz="1000"/>
            </a:lvl3pPr>
            <a:lvl4pPr>
              <a:buNone/>
              <a:defRPr sz="900"/>
            </a:lvl4pPr>
            <a:lvl5pPr>
              <a:buNone/>
              <a:defRPr sz="900"/>
            </a:lvl5pPr>
          </a:lstStyle>
          <a:p>
            <a:pPr lvl="0" eaLnBrk="1" latinLnBrk="0" hangingPunct="1"/>
            <a:r>
              <a:rPr kumimoji="0" lang="en-US" dirty="0"/>
              <a:t>Click to edit Master text styles</a:t>
            </a:r>
          </a:p>
        </p:txBody>
      </p:sp>
      <p:sp>
        <p:nvSpPr>
          <p:cNvPr id="10" name="Straight Connector 9"/>
          <p:cNvSpPr>
            <a:spLocks noChangeShapeType="1"/>
          </p:cNvSpPr>
          <p:nvPr/>
        </p:nvSpPr>
        <p:spPr bwMode="auto">
          <a:xfrm rot="5400000">
            <a:off x="3160645" y="3324225"/>
            <a:ext cx="603504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pPr eaLnBrk="1" fontAlgn="auto" hangingPunct="1">
              <a:spcBef>
                <a:spcPts val="0"/>
              </a:spcBef>
              <a:spcAft>
                <a:spcPts val="0"/>
              </a:spcAft>
            </a:pPr>
            <a:endParaRPr lang="en-US" dirty="0">
              <a:solidFill>
                <a:prstClr val="black"/>
              </a:solidFill>
              <a:latin typeface="Gill Sans MT"/>
            </a:endParaRPr>
          </a:p>
        </p:txBody>
      </p:sp>
      <p:sp>
        <p:nvSpPr>
          <p:cNvPr id="12" name="Content Placeholder 11"/>
          <p:cNvSpPr>
            <a:spLocks noGrp="1"/>
          </p:cNvSpPr>
          <p:nvPr>
            <p:ph sz="quarter" idx="1"/>
          </p:nvPr>
        </p:nvSpPr>
        <p:spPr>
          <a:xfrm>
            <a:off x="304800" y="304800"/>
            <a:ext cx="5715000" cy="5715000"/>
          </a:xfrm>
        </p:spPr>
        <p:txBody>
          <a:body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pic>
        <p:nvPicPr>
          <p:cNvPr id="17"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03490" y="6291778"/>
            <a:ext cx="8205387"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04396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500856"/>
            <a:ext cx="8229600" cy="674688"/>
          </a:xfrm>
          <a:ln>
            <a:solidFill>
              <a:schemeClr val="accent1"/>
            </a:solidFill>
          </a:ln>
        </p:spPr>
        <p:txBody>
          <a:bodyPr lIns="274320" anchor="ctr">
            <a:noAutofit/>
          </a:bodyPr>
          <a:lstStyle>
            <a:lvl1pPr algn="r">
              <a:buNone/>
              <a:defRPr sz="4400" b="0">
                <a:solidFill>
                  <a:schemeClr val="tx1"/>
                </a:solidFill>
              </a:defRPr>
            </a:lvl1pPr>
          </a:lstStyle>
          <a:p>
            <a:r>
              <a:rPr kumimoji="0" lang="en-US" dirty="0"/>
              <a:t>Click to edit Master title style</a:t>
            </a:r>
          </a:p>
        </p:txBody>
      </p:sp>
      <p:sp>
        <p:nvSpPr>
          <p:cNvPr id="3" name="Picture Placeholder 2"/>
          <p:cNvSpPr>
            <a:spLocks noGrp="1"/>
          </p:cNvSpPr>
          <p:nvPr>
            <p:ph type="pic" idx="1"/>
          </p:nvPr>
        </p:nvSpPr>
        <p:spPr>
          <a:xfrm>
            <a:off x="457200" y="1905000"/>
            <a:ext cx="8229600" cy="4270248"/>
          </a:xfrm>
          <a:solidFill>
            <a:schemeClr val="tx1">
              <a:shade val="50000"/>
            </a:schemeClr>
          </a:solidFill>
          <a:ln>
            <a:noFill/>
          </a:ln>
          <a:effectLst/>
        </p:spPr>
        <p:txBody>
          <a:bodyPr/>
          <a:lstStyle>
            <a:lvl1pPr marL="0" indent="0">
              <a:spcBef>
                <a:spcPts val="600"/>
              </a:spcBef>
              <a:buNone/>
              <a:defRPr sz="3200"/>
            </a:lvl1pPr>
          </a:lstStyle>
          <a:p>
            <a:r>
              <a:rPr kumimoji="0" lang="en-US"/>
              <a:t>Click icon to add picture</a:t>
            </a:r>
            <a:endParaRPr kumimoji="0" lang="en-US" dirty="0"/>
          </a:p>
        </p:txBody>
      </p:sp>
      <p:sp>
        <p:nvSpPr>
          <p:cNvPr id="4" name="Text Placeholder 3"/>
          <p:cNvSpPr>
            <a:spLocks noGrp="1"/>
          </p:cNvSpPr>
          <p:nvPr>
            <p:ph type="body" sz="half" idx="2"/>
          </p:nvPr>
        </p:nvSpPr>
        <p:spPr>
          <a:xfrm>
            <a:off x="457200" y="1219200"/>
            <a:ext cx="8229600" cy="533400"/>
          </a:xfrm>
        </p:spPr>
        <p:txBody>
          <a:bodyPr anchor="ctr" anchorCtr="0">
            <a:noAutofit/>
          </a:bodyPr>
          <a:lstStyle>
            <a:lvl1pPr marL="0" indent="0" algn="l">
              <a:buFontTx/>
              <a:buNone/>
              <a:defRPr sz="3200">
                <a:solidFill>
                  <a:schemeClr val="bg1"/>
                </a:solidFill>
              </a:defRPr>
            </a:lvl1pPr>
            <a:lvl2pPr>
              <a:defRPr sz="1200"/>
            </a:lvl2pPr>
            <a:lvl3pPr>
              <a:defRPr sz="1000"/>
            </a:lvl3pPr>
            <a:lvl4pPr>
              <a:defRPr sz="900"/>
            </a:lvl4pPr>
            <a:lvl5pPr>
              <a:defRPr sz="900"/>
            </a:lvl5pPr>
          </a:lstStyle>
          <a:p>
            <a:pPr lvl="0" eaLnBrk="1" latinLnBrk="0" hangingPunct="1"/>
            <a:r>
              <a:rPr kumimoji="0" lang="en-US" dirty="0"/>
              <a:t>Click to edit Master text styles</a:t>
            </a:r>
          </a:p>
        </p:txBody>
      </p:sp>
      <p:sp>
        <p:nvSpPr>
          <p:cNvPr id="10" name="Rectangle 9"/>
          <p:cNvSpPr/>
          <p:nvPr/>
        </p:nvSpPr>
        <p:spPr>
          <a:xfrm>
            <a:off x="457200" y="500856"/>
            <a:ext cx="182880" cy="685800"/>
          </a:xfrm>
          <a:prstGeom prst="rect">
            <a:avLst/>
          </a:prstGeom>
          <a:solidFill>
            <a:srgbClr val="B1D45A"/>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pPr>
            <a:endParaRPr lang="en-US">
              <a:solidFill>
                <a:prstClr val="white"/>
              </a:solidFill>
            </a:endParaRPr>
          </a:p>
        </p:txBody>
      </p:sp>
      <p:pic>
        <p:nvPicPr>
          <p:cNvPr id="16"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03490" y="6291778"/>
            <a:ext cx="8205387"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1711340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20702701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914400" y="274638"/>
            <a:ext cx="5562600" cy="5851525"/>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9" name="Straight Connector 8"/>
          <p:cNvSpPr>
            <a:spLocks noChangeShapeType="1"/>
          </p:cNvSpPr>
          <p:nvPr/>
        </p:nvSpPr>
        <p:spPr bwMode="auto">
          <a:xfrm rot="5400000">
            <a:off x="3629607" y="3201952"/>
            <a:ext cx="585216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pPr eaLnBrk="1" fontAlgn="auto" hangingPunct="1">
              <a:spcBef>
                <a:spcPts val="0"/>
              </a:spcBef>
              <a:spcAft>
                <a:spcPts val="0"/>
              </a:spcAft>
            </a:pPr>
            <a:endParaRPr lang="en-US">
              <a:solidFill>
                <a:prstClr val="black"/>
              </a:solidFill>
              <a:latin typeface="Gill Sans MT"/>
            </a:endParaRPr>
          </a:p>
        </p:txBody>
      </p:sp>
      <p:pic>
        <p:nvPicPr>
          <p:cNvPr id="16"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rot="5400000">
            <a:off x="-2417348" y="2963339"/>
            <a:ext cx="5853141"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039973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5613" y="273050"/>
            <a:ext cx="8226425" cy="1143000"/>
          </a:xfrm>
        </p:spPr>
        <p:txBody>
          <a:bodyPr/>
          <a:lstStyle/>
          <a:p>
            <a:r>
              <a:rPr lang="en-US"/>
              <a:t>Click to edit Master title style</a:t>
            </a:r>
          </a:p>
        </p:txBody>
      </p:sp>
      <p:sp>
        <p:nvSpPr>
          <p:cNvPr id="3" name="Text Placeholder 2"/>
          <p:cNvSpPr>
            <a:spLocks noGrp="1"/>
          </p:cNvSpPr>
          <p:nvPr>
            <p:ph type="body" sz="half" idx="1"/>
          </p:nvPr>
        </p:nvSpPr>
        <p:spPr>
          <a:xfrm>
            <a:off x="455613" y="1598613"/>
            <a:ext cx="4037012" cy="44973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5026" y="1598613"/>
            <a:ext cx="4037013" cy="217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5026" y="3922715"/>
            <a:ext cx="4037013" cy="21732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70"/>
          <p:cNvSpPr>
            <a:spLocks noGrp="1" noChangeArrowheads="1"/>
          </p:cNvSpPr>
          <p:nvPr>
            <p:ph type="sldNum" sz="quarter" idx="10"/>
          </p:nvPr>
        </p:nvSpPr>
        <p:spPr>
          <a:xfrm>
            <a:off x="6251448" y="6556248"/>
            <a:ext cx="588336" cy="228600"/>
          </a:xfrm>
          <a:prstGeom prst="rect">
            <a:avLst/>
          </a:prstGeom>
          <a:ln/>
        </p:spPr>
        <p:txBody>
          <a:bodyPr/>
          <a:lstStyle>
            <a:lvl1pPr>
              <a:defRPr/>
            </a:lvl1pPr>
          </a:lstStyle>
          <a:p>
            <a:pPr>
              <a:defRPr/>
            </a:pPr>
            <a:fld id="{BD444616-E14A-46A0-A6D3-6E66F6B1A6DF}" type="slidenum">
              <a:rPr lang="en-US">
                <a:solidFill>
                  <a:srgbClr val="B13F9A"/>
                </a:solidFill>
              </a:rPr>
              <a:pPr>
                <a:defRPr/>
              </a:pPr>
              <a:t>‹#›</a:t>
            </a:fld>
            <a:endParaRPr lang="en-US">
              <a:solidFill>
                <a:srgbClr val="B13F9A"/>
              </a:solidFill>
            </a:endParaRPr>
          </a:p>
        </p:txBody>
      </p:sp>
    </p:spTree>
    <p:extLst>
      <p:ext uri="{BB962C8B-B14F-4D97-AF65-F5344CB8AC3E}">
        <p14:creationId xmlns:p14="http://schemas.microsoft.com/office/powerpoint/2010/main" val="2025904187"/>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5613" y="273050"/>
            <a:ext cx="8226425" cy="1143000"/>
          </a:xfrm>
        </p:spPr>
        <p:txBody>
          <a:bodyPr/>
          <a:lstStyle/>
          <a:p>
            <a:r>
              <a:rPr lang="en-US"/>
              <a:t>Click to edit Master title style</a:t>
            </a:r>
          </a:p>
        </p:txBody>
      </p:sp>
      <p:sp>
        <p:nvSpPr>
          <p:cNvPr id="3" name="Text Placeholder 2"/>
          <p:cNvSpPr>
            <a:spLocks noGrp="1"/>
          </p:cNvSpPr>
          <p:nvPr>
            <p:ph type="body" sz="half" idx="1"/>
          </p:nvPr>
        </p:nvSpPr>
        <p:spPr>
          <a:xfrm>
            <a:off x="455613" y="1598613"/>
            <a:ext cx="4037012" cy="44973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5025" y="1598613"/>
            <a:ext cx="4037013" cy="4497387"/>
          </a:xfrm>
        </p:spPr>
        <p:txBody>
          <a:bodyPr/>
          <a:lstStyle/>
          <a:p>
            <a:pPr lvl="0"/>
            <a:endParaRPr lang="en-US" noProof="0"/>
          </a:p>
        </p:txBody>
      </p:sp>
      <p:sp>
        <p:nvSpPr>
          <p:cNvPr id="5" name="Rectangle 70"/>
          <p:cNvSpPr>
            <a:spLocks noGrp="1" noChangeArrowheads="1"/>
          </p:cNvSpPr>
          <p:nvPr>
            <p:ph type="sldNum" sz="quarter" idx="10"/>
          </p:nvPr>
        </p:nvSpPr>
        <p:spPr>
          <a:xfrm>
            <a:off x="6553200" y="6242050"/>
            <a:ext cx="2130425" cy="474663"/>
          </a:xfrm>
          <a:prstGeom prst="rect">
            <a:avLst/>
          </a:prstGeom>
        </p:spPr>
        <p:txBody>
          <a:bodyPr vert="horz" wrap="square" lIns="91440" tIns="45720" rIns="91440" bIns="45720" numCol="1" anchor="t" anchorCtr="0" compatLnSpc="1">
            <a:prstTxWarp prst="textNoShape">
              <a:avLst/>
            </a:prstTxWarp>
          </a:bodyPr>
          <a:lstStyle>
            <a:lvl1pPr>
              <a:defRPr/>
            </a:lvl1pPr>
          </a:lstStyle>
          <a:p>
            <a:pPr eaLnBrk="0" fontAlgn="base" hangingPunct="0">
              <a:spcBef>
                <a:spcPct val="0"/>
              </a:spcBef>
              <a:spcAft>
                <a:spcPct val="0"/>
              </a:spcAft>
            </a:pPr>
            <a:fld id="{2C420C02-EC2B-47E0-B1FB-668F4849594D}" type="slidenum">
              <a:rPr lang="en-US">
                <a:solidFill>
                  <a:prstClr val="black"/>
                </a:solidFill>
                <a:latin typeface="Arial" pitchFamily="34" charset="0"/>
              </a:rPr>
              <a:pPr eaLnBrk="0" fontAlgn="base" hangingPunct="0">
                <a:spcBef>
                  <a:spcPct val="0"/>
                </a:spcBef>
                <a:spcAft>
                  <a:spcPct val="0"/>
                </a:spcAft>
              </a:pPr>
              <a:t>‹#›</a:t>
            </a:fld>
            <a:endParaRPr lang="en-US">
              <a:solidFill>
                <a:prstClr val="black"/>
              </a:solidFill>
              <a:latin typeface="Arial" pitchFamily="34" charset="0"/>
            </a:endParaRPr>
          </a:p>
        </p:txBody>
      </p:sp>
    </p:spTree>
    <p:extLst>
      <p:ext uri="{BB962C8B-B14F-4D97-AF65-F5344CB8AC3E}">
        <p14:creationId xmlns:p14="http://schemas.microsoft.com/office/powerpoint/2010/main" val="2134146343"/>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5613" y="273050"/>
            <a:ext cx="8226425" cy="1143000"/>
          </a:xfrm>
        </p:spPr>
        <p:txBody>
          <a:bodyPr/>
          <a:lstStyle/>
          <a:p>
            <a:r>
              <a:rPr lang="en-US"/>
              <a:t>Click to edit Master title style</a:t>
            </a:r>
          </a:p>
        </p:txBody>
      </p:sp>
      <p:sp>
        <p:nvSpPr>
          <p:cNvPr id="3" name="Content Placeholder 2"/>
          <p:cNvSpPr>
            <a:spLocks noGrp="1"/>
          </p:cNvSpPr>
          <p:nvPr>
            <p:ph sz="quarter" idx="1"/>
          </p:nvPr>
        </p:nvSpPr>
        <p:spPr>
          <a:xfrm>
            <a:off x="455613" y="1598613"/>
            <a:ext cx="4037012" cy="217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5025" y="1598613"/>
            <a:ext cx="4037013" cy="217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55613" y="3922713"/>
            <a:ext cx="4037012" cy="21732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5025" y="3922713"/>
            <a:ext cx="4037013" cy="21732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70"/>
          <p:cNvSpPr>
            <a:spLocks noGrp="1" noChangeArrowheads="1"/>
          </p:cNvSpPr>
          <p:nvPr>
            <p:ph type="sldNum" sz="quarter" idx="10"/>
          </p:nvPr>
        </p:nvSpPr>
        <p:spPr>
          <a:xfrm>
            <a:off x="6553200" y="6242050"/>
            <a:ext cx="2130425" cy="474663"/>
          </a:xfrm>
          <a:prstGeom prst="rect">
            <a:avLst/>
          </a:prstGeom>
        </p:spPr>
        <p:txBody>
          <a:bodyPr vert="horz" wrap="square" lIns="91440" tIns="45720" rIns="91440" bIns="45720" numCol="1" anchor="t" anchorCtr="0" compatLnSpc="1">
            <a:prstTxWarp prst="textNoShape">
              <a:avLst/>
            </a:prstTxWarp>
          </a:bodyPr>
          <a:lstStyle>
            <a:lvl1pPr>
              <a:defRPr/>
            </a:lvl1pPr>
          </a:lstStyle>
          <a:p>
            <a:pPr eaLnBrk="0" fontAlgn="base" hangingPunct="0">
              <a:spcBef>
                <a:spcPct val="0"/>
              </a:spcBef>
              <a:spcAft>
                <a:spcPct val="0"/>
              </a:spcAft>
            </a:pPr>
            <a:fld id="{C4B60773-B98C-4109-B941-042E7687E890}" type="slidenum">
              <a:rPr lang="en-US">
                <a:solidFill>
                  <a:prstClr val="black"/>
                </a:solidFill>
                <a:latin typeface="Arial" pitchFamily="34" charset="0"/>
              </a:rPr>
              <a:pPr eaLnBrk="0" fontAlgn="base" hangingPunct="0">
                <a:spcBef>
                  <a:spcPct val="0"/>
                </a:spcBef>
                <a:spcAft>
                  <a:spcPct val="0"/>
                </a:spcAft>
              </a:pPr>
              <a:t>‹#›</a:t>
            </a:fld>
            <a:endParaRPr lang="en-US">
              <a:solidFill>
                <a:prstClr val="black"/>
              </a:solidFill>
              <a:latin typeface="Arial" pitchFamily="34" charset="0"/>
            </a:endParaRPr>
          </a:p>
        </p:txBody>
      </p:sp>
    </p:spTree>
    <p:extLst>
      <p:ext uri="{BB962C8B-B14F-4D97-AF65-F5344CB8AC3E}">
        <p14:creationId xmlns:p14="http://schemas.microsoft.com/office/powerpoint/2010/main" val="3614414842"/>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5613" y="273050"/>
            <a:ext cx="8226425" cy="1143000"/>
          </a:xfrm>
        </p:spPr>
        <p:txBody>
          <a:bodyPr/>
          <a:lstStyle/>
          <a:p>
            <a:r>
              <a:rPr lang="en-US"/>
              <a:t>Click to edit Master title style</a:t>
            </a:r>
          </a:p>
        </p:txBody>
      </p:sp>
      <p:sp>
        <p:nvSpPr>
          <p:cNvPr id="3" name="Text Placeholder 2"/>
          <p:cNvSpPr>
            <a:spLocks noGrp="1"/>
          </p:cNvSpPr>
          <p:nvPr>
            <p:ph type="body" sz="half" idx="1"/>
          </p:nvPr>
        </p:nvSpPr>
        <p:spPr>
          <a:xfrm>
            <a:off x="455613" y="1598613"/>
            <a:ext cx="4037012" cy="44973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5025" y="1598613"/>
            <a:ext cx="4037013" cy="44973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0"/>
          <p:cNvSpPr>
            <a:spLocks noGrp="1" noChangeArrowheads="1"/>
          </p:cNvSpPr>
          <p:nvPr>
            <p:ph type="sldNum" sz="quarter" idx="10"/>
          </p:nvPr>
        </p:nvSpPr>
        <p:spPr>
          <a:xfrm>
            <a:off x="6251448" y="6556248"/>
            <a:ext cx="588336" cy="228600"/>
          </a:xfrm>
          <a:prstGeom prst="rect">
            <a:avLst/>
          </a:prstGeom>
          <a:ln/>
        </p:spPr>
        <p:txBody>
          <a:bodyPr/>
          <a:lstStyle>
            <a:lvl1pPr>
              <a:defRPr/>
            </a:lvl1pPr>
          </a:lstStyle>
          <a:p>
            <a:pPr>
              <a:defRPr/>
            </a:pPr>
            <a:fld id="{114813B1-857E-4D46-BE5D-9A28513CA6BB}" type="slidenum">
              <a:rPr lang="en-US"/>
              <a:pPr>
                <a:defRPr/>
              </a:pPr>
              <a:t>‹#›</a:t>
            </a:fld>
            <a:endParaRPr lang="en-US"/>
          </a:p>
        </p:txBody>
      </p:sp>
    </p:spTree>
    <p:extLst>
      <p:ext uri="{BB962C8B-B14F-4D97-AF65-F5344CB8AC3E}">
        <p14:creationId xmlns:p14="http://schemas.microsoft.com/office/powerpoint/2010/main" val="2537799921"/>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showMasterSp="0"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5613" y="273050"/>
            <a:ext cx="8226425" cy="1143000"/>
          </a:xfrm>
        </p:spPr>
        <p:txBody>
          <a:bodyPr/>
          <a:lstStyle/>
          <a:p>
            <a:r>
              <a:rPr lang="en-US"/>
              <a:t>Click to edit Master title style</a:t>
            </a:r>
          </a:p>
        </p:txBody>
      </p:sp>
      <p:sp>
        <p:nvSpPr>
          <p:cNvPr id="3" name="Content Placeholder 2"/>
          <p:cNvSpPr>
            <a:spLocks noGrp="1"/>
          </p:cNvSpPr>
          <p:nvPr>
            <p:ph sz="half" idx="1"/>
          </p:nvPr>
        </p:nvSpPr>
        <p:spPr>
          <a:xfrm>
            <a:off x="455613" y="1598613"/>
            <a:ext cx="4037012" cy="44973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5025" y="1598613"/>
            <a:ext cx="4037013" cy="217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5025" y="3922713"/>
            <a:ext cx="4037013" cy="21732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70"/>
          <p:cNvSpPr>
            <a:spLocks noGrp="1" noChangeArrowheads="1"/>
          </p:cNvSpPr>
          <p:nvPr>
            <p:ph type="sldNum" sz="quarter" idx="10"/>
          </p:nvPr>
        </p:nvSpPr>
        <p:spPr>
          <a:xfrm>
            <a:off x="6251448" y="6556248"/>
            <a:ext cx="588336" cy="228600"/>
          </a:xfrm>
          <a:prstGeom prst="rect">
            <a:avLst/>
          </a:prstGeom>
          <a:ln/>
        </p:spPr>
        <p:txBody>
          <a:bodyPr/>
          <a:lstStyle>
            <a:lvl1pPr>
              <a:defRPr/>
            </a:lvl1pPr>
          </a:lstStyle>
          <a:p>
            <a:pPr>
              <a:defRPr/>
            </a:pPr>
            <a:fld id="{CBE6F69D-EC7C-4158-B48B-7F1BD0375DFA}" type="slidenum">
              <a:rPr lang="en-US"/>
              <a:pPr>
                <a:defRPr/>
              </a:pPr>
              <a:t>‹#›</a:t>
            </a:fld>
            <a:endParaRPr lang="en-US"/>
          </a:p>
        </p:txBody>
      </p:sp>
    </p:spTree>
    <p:extLst>
      <p:ext uri="{BB962C8B-B14F-4D97-AF65-F5344CB8AC3E}">
        <p14:creationId xmlns:p14="http://schemas.microsoft.com/office/powerpoint/2010/main" val="1244533106"/>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7" name="Title 1"/>
          <p:cNvSpPr>
            <a:spLocks noGrp="1"/>
          </p:cNvSpPr>
          <p:nvPr>
            <p:ph type="title"/>
          </p:nvPr>
        </p:nvSpPr>
        <p:spPr>
          <a:xfrm>
            <a:off x="457200" y="953526"/>
            <a:ext cx="8229600" cy="862606"/>
          </a:xfrm>
        </p:spPr>
        <p:txBody>
          <a:bodyPr/>
          <a:lstStyle>
            <a:lvl1pPr>
              <a:defRPr b="0">
                <a:solidFill>
                  <a:srgbClr val="002060"/>
                </a:solidFill>
              </a:defRPr>
            </a:lvl1pPr>
          </a:lstStyle>
          <a:p>
            <a:r>
              <a:rPr lang="en-US"/>
              <a:t>Click to edit Master title style</a:t>
            </a:r>
            <a:endParaRPr lang="en-US" dirty="0"/>
          </a:p>
        </p:txBody>
      </p:sp>
      <p:sp>
        <p:nvSpPr>
          <p:cNvPr id="8" name="Content Placeholder 2"/>
          <p:cNvSpPr>
            <a:spLocks noGrp="1"/>
          </p:cNvSpPr>
          <p:nvPr>
            <p:ph idx="1"/>
          </p:nvPr>
        </p:nvSpPr>
        <p:spPr>
          <a:xfrm>
            <a:off x="457200" y="1828800"/>
            <a:ext cx="8229600" cy="4572000"/>
          </a:xfrm>
        </p:spPr>
        <p:txBody>
          <a:bodyPr/>
          <a:lstStyle>
            <a:lvl1pPr>
              <a:buClrTx/>
              <a:defRPr>
                <a:solidFill>
                  <a:srgbClr val="002060"/>
                </a:solidFill>
                <a:latin typeface="+mj-lt"/>
              </a:defRPr>
            </a:lvl1pPr>
            <a:lvl2pPr>
              <a:buClr>
                <a:srgbClr val="0070C0"/>
              </a:buClr>
              <a:defRPr>
                <a:solidFill>
                  <a:srgbClr val="0070C0"/>
                </a:solidFill>
                <a:latin typeface="+mj-lt"/>
              </a:defRPr>
            </a:lvl2pPr>
            <a:lvl3pPr>
              <a:buClr>
                <a:srgbClr val="002060"/>
              </a:buClr>
              <a:buFont typeface="Trebuchet MS" pitchFamily="34" charset="0"/>
              <a:buChar char="—"/>
              <a:defRPr>
                <a:solidFill>
                  <a:srgbClr val="002060"/>
                </a:solidFill>
                <a:latin typeface="+mj-lt"/>
              </a:defRPr>
            </a:lvl3pPr>
            <a:lvl4pPr>
              <a:buClrTx/>
              <a:defRPr>
                <a:solidFill>
                  <a:srgbClr val="0070C0"/>
                </a:solidFill>
                <a:latin typeface="+mj-lt"/>
              </a:defRPr>
            </a:lvl4pPr>
            <a:lvl5pPr>
              <a:buClr>
                <a:srgbClr val="002060"/>
              </a:buClr>
              <a:defRPr>
                <a:solidFill>
                  <a:srgbClr val="002060"/>
                </a:solidFill>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ext Placeholder 18"/>
          <p:cNvSpPr>
            <a:spLocks noGrp="1"/>
          </p:cNvSpPr>
          <p:nvPr>
            <p:ph type="body" sz="quarter" idx="10" hasCustomPrompt="1"/>
          </p:nvPr>
        </p:nvSpPr>
        <p:spPr>
          <a:xfrm>
            <a:off x="916517" y="6553200"/>
            <a:ext cx="8229600" cy="304800"/>
          </a:xfrm>
        </p:spPr>
        <p:txBody>
          <a:bodyPr>
            <a:noAutofit/>
          </a:bodyPr>
          <a:lstStyle>
            <a:lvl1pPr marL="0" indent="0" algn="r">
              <a:buNone/>
              <a:defRPr sz="1200" baseline="0">
                <a:latin typeface="+mn-lt"/>
                <a:cs typeface="Arial" pitchFamily="34" charset="0"/>
              </a:defRPr>
            </a:lvl1pPr>
            <a:lvl2pPr marL="342900" indent="0" algn="r">
              <a:buNone/>
              <a:defRPr sz="1200">
                <a:latin typeface="Arial" pitchFamily="34" charset="0"/>
                <a:cs typeface="Arial" pitchFamily="34" charset="0"/>
              </a:defRPr>
            </a:lvl2pPr>
            <a:lvl3pPr marL="685800" indent="0" algn="r">
              <a:buNone/>
              <a:defRPr sz="1200">
                <a:latin typeface="Arial" pitchFamily="34" charset="0"/>
                <a:cs typeface="Arial" pitchFamily="34" charset="0"/>
              </a:defRPr>
            </a:lvl3pPr>
            <a:lvl4pPr marL="1028700" indent="0" algn="r">
              <a:buNone/>
              <a:defRPr sz="1200">
                <a:latin typeface="Arial" pitchFamily="34" charset="0"/>
                <a:cs typeface="Arial" pitchFamily="34" charset="0"/>
              </a:defRPr>
            </a:lvl4pPr>
            <a:lvl5pPr marL="1371600" indent="0" algn="r">
              <a:buNone/>
              <a:defRPr sz="1200">
                <a:latin typeface="Arial" pitchFamily="34" charset="0"/>
                <a:cs typeface="Arial" pitchFamily="34" charset="0"/>
              </a:defRPr>
            </a:lvl5pPr>
          </a:lstStyle>
          <a:p>
            <a:pPr lvl="0"/>
            <a:r>
              <a:rPr lang="en-US" dirty="0"/>
              <a:t>Click to add reference</a:t>
            </a:r>
          </a:p>
        </p:txBody>
      </p:sp>
      <p:grpSp>
        <p:nvGrpSpPr>
          <p:cNvPr id="14" name="Group 13"/>
          <p:cNvGrpSpPr/>
          <p:nvPr userDrawn="1"/>
        </p:nvGrpSpPr>
        <p:grpSpPr>
          <a:xfrm>
            <a:off x="3" y="-1"/>
            <a:ext cx="6743698" cy="811037"/>
            <a:chOff x="0" y="-1"/>
            <a:chExt cx="7391399" cy="609601"/>
          </a:xfrm>
        </p:grpSpPr>
        <p:sp>
          <p:nvSpPr>
            <p:cNvPr id="16" name="Rectangle 15"/>
            <p:cNvSpPr/>
            <p:nvPr userDrawn="1"/>
          </p:nvSpPr>
          <p:spPr>
            <a:xfrm>
              <a:off x="0" y="459491"/>
              <a:ext cx="7391399" cy="150109"/>
            </a:xfrm>
            <a:prstGeom prst="rect">
              <a:avLst/>
            </a:prstGeom>
            <a:solidFill>
              <a:schemeClr val="accent3">
                <a:lumMod val="40000"/>
                <a:lumOff val="60000"/>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350" dirty="0"/>
            </a:p>
          </p:txBody>
        </p:sp>
        <p:sp>
          <p:nvSpPr>
            <p:cNvPr id="17" name="Rectangle 16"/>
            <p:cNvSpPr/>
            <p:nvPr userDrawn="1"/>
          </p:nvSpPr>
          <p:spPr>
            <a:xfrm>
              <a:off x="0" y="277618"/>
              <a:ext cx="7391399" cy="179582"/>
            </a:xfrm>
            <a:prstGeom prst="rect">
              <a:avLst/>
            </a:prstGeom>
            <a:solidFill>
              <a:schemeClr val="accent3">
                <a:lumMod val="60000"/>
                <a:lumOff val="4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350" dirty="0"/>
            </a:p>
          </p:txBody>
        </p:sp>
        <p:sp>
          <p:nvSpPr>
            <p:cNvPr id="18" name="Rectangle 17"/>
            <p:cNvSpPr/>
            <p:nvPr userDrawn="1"/>
          </p:nvSpPr>
          <p:spPr>
            <a:xfrm>
              <a:off x="0" y="-1"/>
              <a:ext cx="7391399" cy="277619"/>
            </a:xfrm>
            <a:prstGeom prst="rect">
              <a:avLst/>
            </a:prstGeom>
            <a:solidFill>
              <a:srgbClr val="0070C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350" dirty="0"/>
            </a:p>
          </p:txBody>
        </p:sp>
      </p:gr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943851" y="87340"/>
            <a:ext cx="914399" cy="894409"/>
          </a:xfrm>
          <a:prstGeom prst="rect">
            <a:avLst/>
          </a:prstGeom>
        </p:spPr>
      </p:pic>
      <p:pic>
        <p:nvPicPr>
          <p:cNvPr id="13" name="Picture 12"/>
          <p:cNvPicPr/>
          <p:nvPr userDrawn="1"/>
        </p:nvPicPr>
        <p:blipFill rotWithShape="1">
          <a:blip r:embed="rId3">
            <a:extLst>
              <a:ext uri="{28A0092B-C50C-407E-A947-70E740481C1C}">
                <a14:useLocalDpi xmlns:a14="http://schemas.microsoft.com/office/drawing/2010/main" val="0"/>
              </a:ext>
            </a:extLst>
          </a:blip>
          <a:srcRect t="20445" b="24444"/>
          <a:stretch/>
        </p:blipFill>
        <p:spPr bwMode="auto">
          <a:xfrm>
            <a:off x="6866466" y="225779"/>
            <a:ext cx="999067" cy="620889"/>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412079096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slideLayout" Target="../slideLayouts/slideLayout28.xml"/><Relationship Id="rId18" Type="http://schemas.openxmlformats.org/officeDocument/2006/relationships/slideLayout" Target="../slideLayouts/slideLayout33.xml"/><Relationship Id="rId3" Type="http://schemas.openxmlformats.org/officeDocument/2006/relationships/slideLayout" Target="../slideLayouts/slideLayout18.xml"/><Relationship Id="rId21" Type="http://schemas.openxmlformats.org/officeDocument/2006/relationships/theme" Target="../theme/theme2.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17" Type="http://schemas.openxmlformats.org/officeDocument/2006/relationships/slideLayout" Target="../slideLayouts/slideLayout32.xml"/><Relationship Id="rId2" Type="http://schemas.openxmlformats.org/officeDocument/2006/relationships/slideLayout" Target="../slideLayouts/slideLayout17.xml"/><Relationship Id="rId16" Type="http://schemas.openxmlformats.org/officeDocument/2006/relationships/slideLayout" Target="../slideLayouts/slideLayout31.xml"/><Relationship Id="rId20" Type="http://schemas.openxmlformats.org/officeDocument/2006/relationships/slideLayout" Target="../slideLayouts/slideLayout35.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5" Type="http://schemas.openxmlformats.org/officeDocument/2006/relationships/slideLayout" Target="../slideLayouts/slideLayout30.xml"/><Relationship Id="rId10" Type="http://schemas.openxmlformats.org/officeDocument/2006/relationships/slideLayout" Target="../slideLayouts/slideLayout25.xml"/><Relationship Id="rId19" Type="http://schemas.openxmlformats.org/officeDocument/2006/relationships/slideLayout" Target="../slideLayouts/slideLayout34.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slideLayout" Target="../slideLayouts/slideLayout2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slideLayout" Target="../slideLayouts/slideLayout48.xml"/><Relationship Id="rId18" Type="http://schemas.openxmlformats.org/officeDocument/2006/relationships/slideLayout" Target="../slideLayouts/slideLayout53.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17" Type="http://schemas.openxmlformats.org/officeDocument/2006/relationships/slideLayout" Target="../slideLayouts/slideLayout52.xml"/><Relationship Id="rId2" Type="http://schemas.openxmlformats.org/officeDocument/2006/relationships/slideLayout" Target="../slideLayouts/slideLayout37.xml"/><Relationship Id="rId16" Type="http://schemas.openxmlformats.org/officeDocument/2006/relationships/slideLayout" Target="../slideLayouts/slideLayout51.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5" Type="http://schemas.openxmlformats.org/officeDocument/2006/relationships/slideLayout" Target="../slideLayouts/slideLayout50.xml"/><Relationship Id="rId10" Type="http://schemas.openxmlformats.org/officeDocument/2006/relationships/slideLayout" Target="../slideLayouts/slideLayout45.xml"/><Relationship Id="rId19" Type="http://schemas.openxmlformats.org/officeDocument/2006/relationships/theme" Target="../theme/theme3.xml"/><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slideLayout" Target="../slideLayouts/slideLayout4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1.xml"/><Relationship Id="rId13" Type="http://schemas.openxmlformats.org/officeDocument/2006/relationships/slideLayout" Target="../slideLayouts/slideLayout66.xml"/><Relationship Id="rId18" Type="http://schemas.openxmlformats.org/officeDocument/2006/relationships/theme" Target="../theme/theme4.xml"/><Relationship Id="rId3" Type="http://schemas.openxmlformats.org/officeDocument/2006/relationships/slideLayout" Target="../slideLayouts/slideLayout56.xml"/><Relationship Id="rId7" Type="http://schemas.openxmlformats.org/officeDocument/2006/relationships/slideLayout" Target="../slideLayouts/slideLayout60.xml"/><Relationship Id="rId12" Type="http://schemas.openxmlformats.org/officeDocument/2006/relationships/slideLayout" Target="../slideLayouts/slideLayout65.xml"/><Relationship Id="rId17" Type="http://schemas.openxmlformats.org/officeDocument/2006/relationships/slideLayout" Target="../slideLayouts/slideLayout70.xml"/><Relationship Id="rId2" Type="http://schemas.openxmlformats.org/officeDocument/2006/relationships/slideLayout" Target="../slideLayouts/slideLayout55.xml"/><Relationship Id="rId16" Type="http://schemas.openxmlformats.org/officeDocument/2006/relationships/slideLayout" Target="../slideLayouts/slideLayout69.xml"/><Relationship Id="rId1" Type="http://schemas.openxmlformats.org/officeDocument/2006/relationships/slideLayout" Target="../slideLayouts/slideLayout54.xml"/><Relationship Id="rId6" Type="http://schemas.openxmlformats.org/officeDocument/2006/relationships/slideLayout" Target="../slideLayouts/slideLayout59.xml"/><Relationship Id="rId11" Type="http://schemas.openxmlformats.org/officeDocument/2006/relationships/slideLayout" Target="../slideLayouts/slideLayout64.xml"/><Relationship Id="rId5" Type="http://schemas.openxmlformats.org/officeDocument/2006/relationships/slideLayout" Target="../slideLayouts/slideLayout58.xml"/><Relationship Id="rId15" Type="http://schemas.openxmlformats.org/officeDocument/2006/relationships/slideLayout" Target="../slideLayouts/slideLayout68.xml"/><Relationship Id="rId10" Type="http://schemas.openxmlformats.org/officeDocument/2006/relationships/slideLayout" Target="../slideLayouts/slideLayout63.xml"/><Relationship Id="rId19" Type="http://schemas.openxmlformats.org/officeDocument/2006/relationships/image" Target="../media/image3.png"/><Relationship Id="rId4" Type="http://schemas.openxmlformats.org/officeDocument/2006/relationships/slideLayout" Target="../slideLayouts/slideLayout57.xml"/><Relationship Id="rId9" Type="http://schemas.openxmlformats.org/officeDocument/2006/relationships/slideLayout" Target="../slideLayouts/slideLayout62.xml"/><Relationship Id="rId14" Type="http://schemas.openxmlformats.org/officeDocument/2006/relationships/slideLayout" Target="../slideLayouts/slideLayout67.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78.xml"/><Relationship Id="rId13" Type="http://schemas.openxmlformats.org/officeDocument/2006/relationships/theme" Target="../theme/theme5.xml"/><Relationship Id="rId3" Type="http://schemas.openxmlformats.org/officeDocument/2006/relationships/slideLayout" Target="../slideLayouts/slideLayout73.xml"/><Relationship Id="rId7" Type="http://schemas.openxmlformats.org/officeDocument/2006/relationships/slideLayout" Target="../slideLayouts/slideLayout77.xml"/><Relationship Id="rId12" Type="http://schemas.openxmlformats.org/officeDocument/2006/relationships/slideLayout" Target="../slideLayouts/slideLayout82.xml"/><Relationship Id="rId2" Type="http://schemas.openxmlformats.org/officeDocument/2006/relationships/slideLayout" Target="../slideLayouts/slideLayout72.xml"/><Relationship Id="rId1" Type="http://schemas.openxmlformats.org/officeDocument/2006/relationships/slideLayout" Target="../slideLayouts/slideLayout71.xml"/><Relationship Id="rId6" Type="http://schemas.openxmlformats.org/officeDocument/2006/relationships/slideLayout" Target="../slideLayouts/slideLayout76.xml"/><Relationship Id="rId11" Type="http://schemas.openxmlformats.org/officeDocument/2006/relationships/slideLayout" Target="../slideLayouts/slideLayout81.xml"/><Relationship Id="rId5" Type="http://schemas.openxmlformats.org/officeDocument/2006/relationships/slideLayout" Target="../slideLayouts/slideLayout75.xml"/><Relationship Id="rId10" Type="http://schemas.openxmlformats.org/officeDocument/2006/relationships/slideLayout" Target="../slideLayouts/slideLayout80.xml"/><Relationship Id="rId4" Type="http://schemas.openxmlformats.org/officeDocument/2006/relationships/slideLayout" Target="../slideLayouts/slideLayout74.xml"/><Relationship Id="rId9" Type="http://schemas.openxmlformats.org/officeDocument/2006/relationships/slideLayout" Target="../slideLayouts/slideLayout79.xml"/><Relationship Id="rId14" Type="http://schemas.openxmlformats.org/officeDocument/2006/relationships/image" Target="../media/image3.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90.xml"/><Relationship Id="rId13" Type="http://schemas.openxmlformats.org/officeDocument/2006/relationships/slideLayout" Target="../slideLayouts/slideLayout95.xml"/><Relationship Id="rId18" Type="http://schemas.openxmlformats.org/officeDocument/2006/relationships/theme" Target="../theme/theme6.xml"/><Relationship Id="rId3" Type="http://schemas.openxmlformats.org/officeDocument/2006/relationships/slideLayout" Target="../slideLayouts/slideLayout85.xml"/><Relationship Id="rId7" Type="http://schemas.openxmlformats.org/officeDocument/2006/relationships/slideLayout" Target="../slideLayouts/slideLayout89.xml"/><Relationship Id="rId12" Type="http://schemas.openxmlformats.org/officeDocument/2006/relationships/slideLayout" Target="../slideLayouts/slideLayout94.xml"/><Relationship Id="rId17" Type="http://schemas.openxmlformats.org/officeDocument/2006/relationships/slideLayout" Target="../slideLayouts/slideLayout99.xml"/><Relationship Id="rId2" Type="http://schemas.openxmlformats.org/officeDocument/2006/relationships/slideLayout" Target="../slideLayouts/slideLayout84.xml"/><Relationship Id="rId16" Type="http://schemas.openxmlformats.org/officeDocument/2006/relationships/slideLayout" Target="../slideLayouts/slideLayout98.xml"/><Relationship Id="rId1" Type="http://schemas.openxmlformats.org/officeDocument/2006/relationships/slideLayout" Target="../slideLayouts/slideLayout83.xml"/><Relationship Id="rId6" Type="http://schemas.openxmlformats.org/officeDocument/2006/relationships/slideLayout" Target="../slideLayouts/slideLayout88.xml"/><Relationship Id="rId11" Type="http://schemas.openxmlformats.org/officeDocument/2006/relationships/slideLayout" Target="../slideLayouts/slideLayout93.xml"/><Relationship Id="rId5" Type="http://schemas.openxmlformats.org/officeDocument/2006/relationships/slideLayout" Target="../slideLayouts/slideLayout87.xml"/><Relationship Id="rId15" Type="http://schemas.openxmlformats.org/officeDocument/2006/relationships/slideLayout" Target="../slideLayouts/slideLayout97.xml"/><Relationship Id="rId10" Type="http://schemas.openxmlformats.org/officeDocument/2006/relationships/slideLayout" Target="../slideLayouts/slideLayout92.xml"/><Relationship Id="rId4" Type="http://schemas.openxmlformats.org/officeDocument/2006/relationships/slideLayout" Target="../slideLayouts/slideLayout86.xml"/><Relationship Id="rId9" Type="http://schemas.openxmlformats.org/officeDocument/2006/relationships/slideLayout" Target="../slideLayouts/slideLayout91.xml"/><Relationship Id="rId14" Type="http://schemas.openxmlformats.org/officeDocument/2006/relationships/slideLayout" Target="../slideLayouts/slideLayout9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07.xml"/><Relationship Id="rId13" Type="http://schemas.openxmlformats.org/officeDocument/2006/relationships/slideLayout" Target="../slideLayouts/slideLayout112.xml"/><Relationship Id="rId18" Type="http://schemas.openxmlformats.org/officeDocument/2006/relationships/slideLayout" Target="../slideLayouts/slideLayout117.xml"/><Relationship Id="rId3" Type="http://schemas.openxmlformats.org/officeDocument/2006/relationships/slideLayout" Target="../slideLayouts/slideLayout102.xml"/><Relationship Id="rId21" Type="http://schemas.openxmlformats.org/officeDocument/2006/relationships/theme" Target="../theme/theme7.xml"/><Relationship Id="rId7" Type="http://schemas.openxmlformats.org/officeDocument/2006/relationships/slideLayout" Target="../slideLayouts/slideLayout106.xml"/><Relationship Id="rId12" Type="http://schemas.openxmlformats.org/officeDocument/2006/relationships/slideLayout" Target="../slideLayouts/slideLayout111.xml"/><Relationship Id="rId17" Type="http://schemas.openxmlformats.org/officeDocument/2006/relationships/slideLayout" Target="../slideLayouts/slideLayout116.xml"/><Relationship Id="rId2" Type="http://schemas.openxmlformats.org/officeDocument/2006/relationships/slideLayout" Target="../slideLayouts/slideLayout101.xml"/><Relationship Id="rId16" Type="http://schemas.openxmlformats.org/officeDocument/2006/relationships/slideLayout" Target="../slideLayouts/slideLayout115.xml"/><Relationship Id="rId20" Type="http://schemas.openxmlformats.org/officeDocument/2006/relationships/slideLayout" Target="../slideLayouts/slideLayout119.xml"/><Relationship Id="rId1" Type="http://schemas.openxmlformats.org/officeDocument/2006/relationships/slideLayout" Target="../slideLayouts/slideLayout100.xml"/><Relationship Id="rId6" Type="http://schemas.openxmlformats.org/officeDocument/2006/relationships/slideLayout" Target="../slideLayouts/slideLayout105.xml"/><Relationship Id="rId11" Type="http://schemas.openxmlformats.org/officeDocument/2006/relationships/slideLayout" Target="../slideLayouts/slideLayout110.xml"/><Relationship Id="rId5" Type="http://schemas.openxmlformats.org/officeDocument/2006/relationships/slideLayout" Target="../slideLayouts/slideLayout104.xml"/><Relationship Id="rId15" Type="http://schemas.openxmlformats.org/officeDocument/2006/relationships/slideLayout" Target="../slideLayouts/slideLayout114.xml"/><Relationship Id="rId10" Type="http://schemas.openxmlformats.org/officeDocument/2006/relationships/slideLayout" Target="../slideLayouts/slideLayout109.xml"/><Relationship Id="rId19" Type="http://schemas.openxmlformats.org/officeDocument/2006/relationships/slideLayout" Target="../slideLayouts/slideLayout118.xml"/><Relationship Id="rId4" Type="http://schemas.openxmlformats.org/officeDocument/2006/relationships/slideLayout" Target="../slideLayouts/slideLayout103.xml"/><Relationship Id="rId9" Type="http://schemas.openxmlformats.org/officeDocument/2006/relationships/slideLayout" Target="../slideLayouts/slideLayout108.xml"/><Relationship Id="rId14" Type="http://schemas.openxmlformats.org/officeDocument/2006/relationships/slideLayout" Target="../slideLayouts/slideLayout113.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27.xml"/><Relationship Id="rId13" Type="http://schemas.openxmlformats.org/officeDocument/2006/relationships/slideLayout" Target="../slideLayouts/slideLayout132.xml"/><Relationship Id="rId18" Type="http://schemas.openxmlformats.org/officeDocument/2006/relationships/theme" Target="../theme/theme8.xml"/><Relationship Id="rId3" Type="http://schemas.openxmlformats.org/officeDocument/2006/relationships/slideLayout" Target="../slideLayouts/slideLayout122.xml"/><Relationship Id="rId7" Type="http://schemas.openxmlformats.org/officeDocument/2006/relationships/slideLayout" Target="../slideLayouts/slideLayout126.xml"/><Relationship Id="rId12" Type="http://schemas.openxmlformats.org/officeDocument/2006/relationships/slideLayout" Target="../slideLayouts/slideLayout131.xml"/><Relationship Id="rId17" Type="http://schemas.openxmlformats.org/officeDocument/2006/relationships/slideLayout" Target="../slideLayouts/slideLayout136.xml"/><Relationship Id="rId2" Type="http://schemas.openxmlformats.org/officeDocument/2006/relationships/slideLayout" Target="../slideLayouts/slideLayout121.xml"/><Relationship Id="rId16" Type="http://schemas.openxmlformats.org/officeDocument/2006/relationships/slideLayout" Target="../slideLayouts/slideLayout135.xml"/><Relationship Id="rId1" Type="http://schemas.openxmlformats.org/officeDocument/2006/relationships/slideLayout" Target="../slideLayouts/slideLayout120.xml"/><Relationship Id="rId6" Type="http://schemas.openxmlformats.org/officeDocument/2006/relationships/slideLayout" Target="../slideLayouts/slideLayout125.xml"/><Relationship Id="rId11" Type="http://schemas.openxmlformats.org/officeDocument/2006/relationships/slideLayout" Target="../slideLayouts/slideLayout130.xml"/><Relationship Id="rId5" Type="http://schemas.openxmlformats.org/officeDocument/2006/relationships/slideLayout" Target="../slideLayouts/slideLayout124.xml"/><Relationship Id="rId15" Type="http://schemas.openxmlformats.org/officeDocument/2006/relationships/slideLayout" Target="../slideLayouts/slideLayout134.xml"/><Relationship Id="rId10" Type="http://schemas.openxmlformats.org/officeDocument/2006/relationships/slideLayout" Target="../slideLayouts/slideLayout129.xml"/><Relationship Id="rId4" Type="http://schemas.openxmlformats.org/officeDocument/2006/relationships/slideLayout" Target="../slideLayouts/slideLayout123.xml"/><Relationship Id="rId9" Type="http://schemas.openxmlformats.org/officeDocument/2006/relationships/slideLayout" Target="../slideLayouts/slideLayout128.xml"/><Relationship Id="rId14" Type="http://schemas.openxmlformats.org/officeDocument/2006/relationships/slideLayout" Target="../slideLayouts/slideLayout13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457200" y="152400"/>
            <a:ext cx="8229600" cy="990600"/>
          </a:xfrm>
          <a:prstGeom prst="rect">
            <a:avLst/>
          </a:prstGeom>
          <a:solidFill>
            <a:srgbClr val="5E3886"/>
          </a:solidFill>
        </p:spPr>
        <p:txBody>
          <a:bodyPr vert="horz" anchor="b" anchorCtr="0">
            <a:normAutofit/>
          </a:bodyPr>
          <a:lstStyle/>
          <a:p>
            <a:r>
              <a:rPr kumimoji="0" lang="en-US" dirty="0"/>
              <a:t>Click to edit Master title style</a:t>
            </a:r>
          </a:p>
        </p:txBody>
      </p:sp>
      <p:sp>
        <p:nvSpPr>
          <p:cNvPr id="13" name="Text Placeholder 12"/>
          <p:cNvSpPr>
            <a:spLocks noGrp="1"/>
          </p:cNvSpPr>
          <p:nvPr>
            <p:ph type="body" idx="1"/>
          </p:nvPr>
        </p:nvSpPr>
        <p:spPr>
          <a:xfrm>
            <a:off x="457200" y="1219200"/>
            <a:ext cx="8229600" cy="4910328"/>
          </a:xfrm>
          <a:prstGeom prst="rect">
            <a:avLst/>
          </a:prstGeom>
        </p:spPr>
        <p:txBody>
          <a:bodyPr vert="horz">
            <a:normAutofit/>
          </a:bodyPr>
          <a:lstStyle/>
          <a:p>
            <a:pPr lvl="0" eaLnBrk="1" latinLnBrk="0" hangingPunct="1"/>
            <a:r>
              <a:rPr kumimoji="0" lang="en-US" dirty="0"/>
              <a:t>Click to edit Master text styles</a:t>
            </a:r>
          </a:p>
          <a:p>
            <a:pPr lvl="1" eaLnBrk="1" latinLnBrk="0" hangingPunct="1"/>
            <a:r>
              <a:rPr kumimoji="0" lang="en-US" dirty="0"/>
              <a:t>Second level</a:t>
            </a:r>
          </a:p>
          <a:p>
            <a:pPr lvl="2" eaLnBrk="1" latinLnBrk="0" hangingPunct="1"/>
            <a:r>
              <a:rPr kumimoji="0" lang="en-US" dirty="0"/>
              <a:t>Third level</a:t>
            </a:r>
          </a:p>
          <a:p>
            <a:pPr lvl="3" eaLnBrk="1" latinLnBrk="0" hangingPunct="1"/>
            <a:r>
              <a:rPr kumimoji="0" lang="en-US" dirty="0"/>
              <a:t>Fourth level</a:t>
            </a:r>
          </a:p>
          <a:p>
            <a:pPr lvl="4" eaLnBrk="1" latinLnBrk="0" hangingPunct="1"/>
            <a:r>
              <a:rPr kumimoji="0" lang="en-US" dirty="0"/>
              <a:t>Fifth level</a:t>
            </a:r>
          </a:p>
        </p:txBody>
      </p:sp>
      <p:sp>
        <p:nvSpPr>
          <p:cNvPr id="29" name="Straight Connector 28"/>
          <p:cNvSpPr>
            <a:spLocks noChangeShapeType="1"/>
          </p:cNvSpPr>
          <p:nvPr/>
        </p:nvSpPr>
        <p:spPr bwMode="auto">
          <a:xfrm>
            <a:off x="457200" y="1143000"/>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68580" tIns="34290" rIns="68580" bIns="34290" anchor="t" compatLnSpc="1"/>
          <a:lstStyle/>
          <a:p>
            <a:endParaRPr kumimoji="0" lang="en-US" sz="1350"/>
          </a:p>
        </p:txBody>
      </p:sp>
    </p:spTree>
    <p:extLst>
      <p:ext uri="{BB962C8B-B14F-4D97-AF65-F5344CB8AC3E}">
        <p14:creationId xmlns:p14="http://schemas.microsoft.com/office/powerpoint/2010/main" val="546489293"/>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92" r:id="rId12"/>
    <p:sldLayoutId id="2147483693" r:id="rId13"/>
    <p:sldLayoutId id="2147483916" r:id="rId14"/>
    <p:sldLayoutId id="2147483917" r:id="rId1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rtl="0" eaLnBrk="1" latinLnBrk="0" hangingPunct="1">
        <a:spcBef>
          <a:spcPct val="0"/>
        </a:spcBef>
        <a:buNone/>
        <a:defRPr kumimoji="0" sz="4400" kern="1200">
          <a:solidFill>
            <a:schemeClr val="bg1"/>
          </a:solidFill>
          <a:latin typeface="Calibri" panose="020F0502020204030204" pitchFamily="34" charset="0"/>
          <a:ea typeface="+mj-ea"/>
          <a:cs typeface="+mj-cs"/>
        </a:defRPr>
      </a:lvl1pPr>
    </p:titleStyle>
    <p:bodyStyle>
      <a:lvl1pPr marL="205735" indent="-205735" algn="l" rtl="0" eaLnBrk="1" latinLnBrk="0" hangingPunct="1">
        <a:spcBef>
          <a:spcPts val="450"/>
        </a:spcBef>
        <a:buClr>
          <a:srgbClr val="86AA2C"/>
        </a:buClr>
        <a:buSzPct val="76000"/>
        <a:buFont typeface="Wingdings 3"/>
        <a:buChar char=""/>
        <a:defRPr kumimoji="0" sz="4000" kern="1200">
          <a:solidFill>
            <a:schemeClr val="tx1"/>
          </a:solidFill>
          <a:latin typeface="Calibri" panose="020F0502020204030204" pitchFamily="34" charset="0"/>
          <a:ea typeface="+mn-ea"/>
          <a:cs typeface="+mn-cs"/>
        </a:defRPr>
      </a:lvl1pPr>
      <a:lvl2pPr marL="411470" indent="-205735" algn="l" rtl="0" eaLnBrk="1" latinLnBrk="0" hangingPunct="1">
        <a:spcBef>
          <a:spcPts val="375"/>
        </a:spcBef>
        <a:buClr>
          <a:srgbClr val="86AA2C"/>
        </a:buClr>
        <a:buSzPct val="76000"/>
        <a:buFont typeface="Wingdings 3"/>
        <a:buChar char=""/>
        <a:defRPr kumimoji="0" sz="3200" kern="1200">
          <a:solidFill>
            <a:schemeClr val="tx1"/>
          </a:solidFill>
          <a:latin typeface="Calibri" panose="020F0502020204030204" pitchFamily="34" charset="0"/>
          <a:ea typeface="+mn-ea"/>
          <a:cs typeface="+mn-cs"/>
        </a:defRPr>
      </a:lvl2pPr>
      <a:lvl3pPr marL="617204" indent="-171446" algn="l" rtl="0" eaLnBrk="1" latinLnBrk="0" hangingPunct="1">
        <a:spcBef>
          <a:spcPts val="375"/>
        </a:spcBef>
        <a:buClr>
          <a:srgbClr val="86AA2C"/>
        </a:buClr>
        <a:buSzPct val="76000"/>
        <a:buFont typeface="Wingdings 3"/>
        <a:buChar char=""/>
        <a:defRPr kumimoji="0" sz="2800" kern="1200">
          <a:solidFill>
            <a:schemeClr val="tx1"/>
          </a:solidFill>
          <a:latin typeface="Calibri" panose="020F0502020204030204" pitchFamily="34" charset="0"/>
          <a:ea typeface="+mn-ea"/>
          <a:cs typeface="+mn-cs"/>
        </a:defRPr>
      </a:lvl3pPr>
      <a:lvl4pPr marL="822940" indent="-171446" algn="l" rtl="0" eaLnBrk="1" latinLnBrk="0" hangingPunct="1">
        <a:spcBef>
          <a:spcPts val="300"/>
        </a:spcBef>
        <a:buClr>
          <a:srgbClr val="86AA2C"/>
        </a:buClr>
        <a:buSzPct val="70000"/>
        <a:buFont typeface="Wingdings"/>
        <a:buChar char=""/>
        <a:defRPr kumimoji="0" sz="2000" kern="1200">
          <a:solidFill>
            <a:schemeClr val="tx1"/>
          </a:solidFill>
          <a:latin typeface="Calibri" panose="020F0502020204030204" pitchFamily="34" charset="0"/>
          <a:ea typeface="+mn-ea"/>
          <a:cs typeface="+mn-cs"/>
        </a:defRPr>
      </a:lvl4pPr>
      <a:lvl5pPr marL="1028675" indent="-171446" algn="l" rtl="0" eaLnBrk="1" latinLnBrk="0" hangingPunct="1">
        <a:spcBef>
          <a:spcPts val="225"/>
        </a:spcBef>
        <a:buClr>
          <a:srgbClr val="86AA2C"/>
        </a:buClr>
        <a:buSzPct val="70000"/>
        <a:buFont typeface="Wingdings"/>
        <a:buChar char=""/>
        <a:defRPr kumimoji="0" sz="2000" kern="1200">
          <a:solidFill>
            <a:schemeClr val="tx1"/>
          </a:solidFill>
          <a:latin typeface="Calibri" panose="020F0502020204030204" pitchFamily="34" charset="0"/>
          <a:ea typeface="+mn-ea"/>
          <a:cs typeface="+mn-cs"/>
        </a:defRPr>
      </a:lvl5pPr>
      <a:lvl6pPr marL="1234409" indent="-137156" algn="l" rtl="0" eaLnBrk="1" latinLnBrk="0" hangingPunct="1">
        <a:spcBef>
          <a:spcPts val="225"/>
        </a:spcBef>
        <a:buClr>
          <a:srgbClr val="9FB8CD">
            <a:shade val="75000"/>
          </a:srgbClr>
        </a:buClr>
        <a:buSzPct val="75000"/>
        <a:buFont typeface="Wingdings 3"/>
        <a:buChar char=""/>
        <a:defRPr kumimoji="0" lang="en-US" sz="1200" kern="1200" smtClean="0">
          <a:solidFill>
            <a:schemeClr val="tx1"/>
          </a:solidFill>
          <a:latin typeface="+mn-lt"/>
          <a:ea typeface="+mn-ea"/>
          <a:cs typeface="+mn-cs"/>
        </a:defRPr>
      </a:lvl6pPr>
      <a:lvl7pPr marL="1371566" indent="-137156" algn="l" rtl="0" eaLnBrk="1" latinLnBrk="0" hangingPunct="1">
        <a:spcBef>
          <a:spcPts val="225"/>
        </a:spcBef>
        <a:buClr>
          <a:srgbClr val="727CA3">
            <a:shade val="75000"/>
          </a:srgbClr>
        </a:buClr>
        <a:buSzPct val="75000"/>
        <a:buFont typeface="Wingdings 3"/>
        <a:buChar char=""/>
        <a:defRPr kumimoji="0" lang="en-US" sz="1050" kern="1200" smtClean="0">
          <a:solidFill>
            <a:schemeClr val="tx1"/>
          </a:solidFill>
          <a:latin typeface="+mn-lt"/>
          <a:ea typeface="+mn-ea"/>
          <a:cs typeface="+mn-cs"/>
        </a:defRPr>
      </a:lvl7pPr>
      <a:lvl8pPr marL="1508723" indent="-137156" algn="l" rtl="0" eaLnBrk="1" latinLnBrk="0" hangingPunct="1">
        <a:spcBef>
          <a:spcPts val="225"/>
        </a:spcBef>
        <a:buClr>
          <a:prstClr val="white">
            <a:shade val="50000"/>
          </a:prstClr>
        </a:buClr>
        <a:buSzPct val="75000"/>
        <a:buFont typeface="Wingdings 3"/>
        <a:buChar char=""/>
        <a:defRPr kumimoji="0" lang="en-US" sz="1050" kern="1200" smtClean="0">
          <a:solidFill>
            <a:schemeClr val="tx1"/>
          </a:solidFill>
          <a:latin typeface="+mn-lt"/>
          <a:ea typeface="+mn-ea"/>
          <a:cs typeface="+mn-cs"/>
        </a:defRPr>
      </a:lvl8pPr>
      <a:lvl9pPr marL="1645879" indent="-137156" algn="l" rtl="0" eaLnBrk="1" latinLnBrk="0" hangingPunct="1">
        <a:spcBef>
          <a:spcPts val="225"/>
        </a:spcBef>
        <a:buClr>
          <a:srgbClr val="9FB8CD"/>
        </a:buClr>
        <a:buSzPct val="75000"/>
        <a:buFont typeface="Wingdings 3"/>
        <a:buChar char=""/>
        <a:defRPr kumimoji="0" lang="en-US" sz="900" kern="1200" smtClean="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342892" algn="l" rtl="0" eaLnBrk="1" latinLnBrk="0" hangingPunct="1">
        <a:defRPr kumimoji="0" kern="1200">
          <a:solidFill>
            <a:schemeClr val="tx1"/>
          </a:solidFill>
          <a:latin typeface="+mn-lt"/>
          <a:ea typeface="+mn-ea"/>
          <a:cs typeface="+mn-cs"/>
        </a:defRPr>
      </a:lvl2pPr>
      <a:lvl3pPr marL="685783" algn="l" rtl="0" eaLnBrk="1" latinLnBrk="0" hangingPunct="1">
        <a:defRPr kumimoji="0" kern="1200">
          <a:solidFill>
            <a:schemeClr val="tx1"/>
          </a:solidFill>
          <a:latin typeface="+mn-lt"/>
          <a:ea typeface="+mn-ea"/>
          <a:cs typeface="+mn-cs"/>
        </a:defRPr>
      </a:lvl3pPr>
      <a:lvl4pPr marL="1028675" algn="l" rtl="0" eaLnBrk="1" latinLnBrk="0" hangingPunct="1">
        <a:defRPr kumimoji="0" kern="1200">
          <a:solidFill>
            <a:schemeClr val="tx1"/>
          </a:solidFill>
          <a:latin typeface="+mn-lt"/>
          <a:ea typeface="+mn-ea"/>
          <a:cs typeface="+mn-cs"/>
        </a:defRPr>
      </a:lvl4pPr>
      <a:lvl5pPr marL="1371566" algn="l" rtl="0" eaLnBrk="1" latinLnBrk="0" hangingPunct="1">
        <a:defRPr kumimoji="0" kern="1200">
          <a:solidFill>
            <a:schemeClr val="tx1"/>
          </a:solidFill>
          <a:latin typeface="+mn-lt"/>
          <a:ea typeface="+mn-ea"/>
          <a:cs typeface="+mn-cs"/>
        </a:defRPr>
      </a:lvl5pPr>
      <a:lvl6pPr marL="1714457" algn="l" rtl="0" eaLnBrk="1" latinLnBrk="0" hangingPunct="1">
        <a:defRPr kumimoji="0" kern="1200">
          <a:solidFill>
            <a:schemeClr val="tx1"/>
          </a:solidFill>
          <a:latin typeface="+mn-lt"/>
          <a:ea typeface="+mn-ea"/>
          <a:cs typeface="+mn-cs"/>
        </a:defRPr>
      </a:lvl6pPr>
      <a:lvl7pPr marL="2057348" algn="l" rtl="0" eaLnBrk="1" latinLnBrk="0" hangingPunct="1">
        <a:defRPr kumimoji="0" kern="1200">
          <a:solidFill>
            <a:schemeClr val="tx1"/>
          </a:solidFill>
          <a:latin typeface="+mn-lt"/>
          <a:ea typeface="+mn-ea"/>
          <a:cs typeface="+mn-cs"/>
        </a:defRPr>
      </a:lvl7pPr>
      <a:lvl8pPr marL="2400240" algn="l" rtl="0" eaLnBrk="1" latinLnBrk="0" hangingPunct="1">
        <a:defRPr kumimoji="0" kern="1200">
          <a:solidFill>
            <a:schemeClr val="tx1"/>
          </a:solidFill>
          <a:latin typeface="+mn-lt"/>
          <a:ea typeface="+mn-ea"/>
          <a:cs typeface="+mn-cs"/>
        </a:defRPr>
      </a:lvl8pPr>
      <a:lvl9pPr marL="2743132" algn="l" rtl="0" eaLnBrk="1" latinLnBrk="0" hangingPunct="1">
        <a:defRPr kumimoji="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457200" y="152400"/>
            <a:ext cx="8229600" cy="990600"/>
          </a:xfrm>
          <a:prstGeom prst="rect">
            <a:avLst/>
          </a:prstGeom>
          <a:solidFill>
            <a:srgbClr val="B1D45A"/>
          </a:solidFill>
        </p:spPr>
        <p:txBody>
          <a:bodyPr vert="horz" anchor="b" anchorCtr="0">
            <a:normAutofit/>
          </a:bodyPr>
          <a:lstStyle/>
          <a:p>
            <a:r>
              <a:rPr kumimoji="0" lang="en-US" dirty="0"/>
              <a:t>Click to edit Master title style</a:t>
            </a:r>
          </a:p>
        </p:txBody>
      </p:sp>
      <p:sp>
        <p:nvSpPr>
          <p:cNvPr id="13" name="Text Placeholder 12"/>
          <p:cNvSpPr>
            <a:spLocks noGrp="1"/>
          </p:cNvSpPr>
          <p:nvPr>
            <p:ph type="body" idx="1"/>
          </p:nvPr>
        </p:nvSpPr>
        <p:spPr>
          <a:xfrm>
            <a:off x="457200" y="1219200"/>
            <a:ext cx="8229600" cy="5257800"/>
          </a:xfrm>
          <a:prstGeom prst="rect">
            <a:avLst/>
          </a:prstGeom>
        </p:spPr>
        <p:txBody>
          <a:bodyPr vert="horz">
            <a:normAutofit/>
          </a:bodyPr>
          <a:lstStyle/>
          <a:p>
            <a:pPr lvl="0" eaLnBrk="1" latinLnBrk="0" hangingPunct="1"/>
            <a:r>
              <a:rPr kumimoji="0" lang="en-US" dirty="0"/>
              <a:t>Click to edit Master text styles</a:t>
            </a:r>
          </a:p>
          <a:p>
            <a:pPr lvl="1" eaLnBrk="1" latinLnBrk="0" hangingPunct="1"/>
            <a:r>
              <a:rPr kumimoji="0" lang="en-US" dirty="0"/>
              <a:t>Second level</a:t>
            </a:r>
          </a:p>
          <a:p>
            <a:pPr lvl="2" eaLnBrk="1" latinLnBrk="0" hangingPunct="1"/>
            <a:r>
              <a:rPr kumimoji="0" lang="en-US" dirty="0"/>
              <a:t>Third level</a:t>
            </a:r>
          </a:p>
          <a:p>
            <a:pPr lvl="3" eaLnBrk="1" latinLnBrk="0" hangingPunct="1"/>
            <a:r>
              <a:rPr kumimoji="0" lang="en-US" dirty="0"/>
              <a:t>Fourth level</a:t>
            </a:r>
          </a:p>
          <a:p>
            <a:pPr lvl="4" eaLnBrk="1" latinLnBrk="0" hangingPunct="1"/>
            <a:r>
              <a:rPr kumimoji="0" lang="en-US" dirty="0"/>
              <a:t>Fifth level</a:t>
            </a:r>
          </a:p>
        </p:txBody>
      </p:sp>
      <p:sp>
        <p:nvSpPr>
          <p:cNvPr id="29" name="Straight Connector 28"/>
          <p:cNvSpPr>
            <a:spLocks noChangeShapeType="1"/>
          </p:cNvSpPr>
          <p:nvPr/>
        </p:nvSpPr>
        <p:spPr bwMode="auto">
          <a:xfrm>
            <a:off x="457200" y="1143000"/>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68580" tIns="34290" rIns="68580" bIns="34290" anchor="t" compatLnSpc="1"/>
          <a:lstStyle/>
          <a:p>
            <a:endParaRPr kumimoji="0" lang="en-US" sz="1350"/>
          </a:p>
        </p:txBody>
      </p:sp>
    </p:spTree>
    <p:extLst>
      <p:ext uri="{BB962C8B-B14F-4D97-AF65-F5344CB8AC3E}">
        <p14:creationId xmlns:p14="http://schemas.microsoft.com/office/powerpoint/2010/main" val="3831114715"/>
      </p:ext>
    </p:extLst>
  </p:cSld>
  <p:clrMap bg1="lt1" tx1="dk1" bg2="lt2" tx2="dk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 id="2147483704" r:id="rId9"/>
    <p:sldLayoutId id="2147483705" r:id="rId10"/>
    <p:sldLayoutId id="2147483706" r:id="rId11"/>
    <p:sldLayoutId id="2147483707" r:id="rId12"/>
    <p:sldLayoutId id="2147483708" r:id="rId13"/>
    <p:sldLayoutId id="2147483711" r:id="rId14"/>
    <p:sldLayoutId id="2147483712" r:id="rId15"/>
    <p:sldLayoutId id="2147483713" r:id="rId16"/>
    <p:sldLayoutId id="2147483815" r:id="rId17"/>
    <p:sldLayoutId id="2147483833" r:id="rId18"/>
    <p:sldLayoutId id="2147483835" r:id="rId19"/>
    <p:sldLayoutId id="2147483915" r:id="rId20"/>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rtl="0" eaLnBrk="1" latinLnBrk="0" hangingPunct="1">
        <a:spcBef>
          <a:spcPct val="0"/>
        </a:spcBef>
        <a:buNone/>
        <a:defRPr kumimoji="0" sz="3300" kern="1200">
          <a:solidFill>
            <a:schemeClr val="tx1"/>
          </a:solidFill>
          <a:latin typeface="Calibri" panose="020F0502020204030204" pitchFamily="34" charset="0"/>
          <a:ea typeface="+mj-ea"/>
          <a:cs typeface="+mj-cs"/>
        </a:defRPr>
      </a:lvl1pPr>
    </p:titleStyle>
    <p:bodyStyle>
      <a:lvl1pPr marL="205740" indent="-205740" algn="l" rtl="0" eaLnBrk="1" latinLnBrk="0" hangingPunct="1">
        <a:spcBef>
          <a:spcPts val="450"/>
        </a:spcBef>
        <a:buClr>
          <a:srgbClr val="5E3886"/>
        </a:buClr>
        <a:buSzPct val="76000"/>
        <a:buFont typeface="Wingdings 3"/>
        <a:buChar char=""/>
        <a:defRPr kumimoji="0" sz="2400" kern="1200">
          <a:solidFill>
            <a:schemeClr val="tx1"/>
          </a:solidFill>
          <a:latin typeface="Calibri" panose="020F0502020204030204" pitchFamily="34" charset="0"/>
          <a:ea typeface="+mn-ea"/>
          <a:cs typeface="+mn-cs"/>
        </a:defRPr>
      </a:lvl1pPr>
      <a:lvl2pPr marL="411480" indent="-205740" algn="l" rtl="0" eaLnBrk="1" latinLnBrk="0" hangingPunct="1">
        <a:spcBef>
          <a:spcPts val="375"/>
        </a:spcBef>
        <a:buClr>
          <a:srgbClr val="5E3886"/>
        </a:buClr>
        <a:buSzPct val="76000"/>
        <a:buFont typeface="Wingdings 3"/>
        <a:buChar char=""/>
        <a:defRPr kumimoji="0" sz="1950" kern="1200">
          <a:solidFill>
            <a:schemeClr val="tx1"/>
          </a:solidFill>
          <a:latin typeface="Calibri" panose="020F0502020204030204" pitchFamily="34" charset="0"/>
          <a:ea typeface="+mn-ea"/>
          <a:cs typeface="+mn-cs"/>
        </a:defRPr>
      </a:lvl2pPr>
      <a:lvl3pPr marL="617220" indent="-171450" algn="l" rtl="0" eaLnBrk="1" latinLnBrk="0" hangingPunct="1">
        <a:spcBef>
          <a:spcPts val="375"/>
        </a:spcBef>
        <a:buClr>
          <a:srgbClr val="5E3886"/>
        </a:buClr>
        <a:buSzPct val="76000"/>
        <a:buFont typeface="Wingdings 3"/>
        <a:buChar char=""/>
        <a:defRPr kumimoji="0" sz="1650" kern="1200">
          <a:solidFill>
            <a:schemeClr val="tx1"/>
          </a:solidFill>
          <a:latin typeface="Calibri" panose="020F0502020204030204" pitchFamily="34" charset="0"/>
          <a:ea typeface="+mn-ea"/>
          <a:cs typeface="+mn-cs"/>
        </a:defRPr>
      </a:lvl3pPr>
      <a:lvl4pPr marL="822960" indent="-171450" algn="l" rtl="0" eaLnBrk="1" latinLnBrk="0" hangingPunct="1">
        <a:spcBef>
          <a:spcPts val="300"/>
        </a:spcBef>
        <a:buClr>
          <a:srgbClr val="5E3886"/>
        </a:buClr>
        <a:buSzPct val="70000"/>
        <a:buFont typeface="Wingdings"/>
        <a:buChar char=""/>
        <a:defRPr kumimoji="0" sz="1350" kern="1200">
          <a:solidFill>
            <a:schemeClr val="tx1"/>
          </a:solidFill>
          <a:latin typeface="Calibri" panose="020F0502020204030204" pitchFamily="34" charset="0"/>
          <a:ea typeface="+mn-ea"/>
          <a:cs typeface="+mn-cs"/>
        </a:defRPr>
      </a:lvl4pPr>
      <a:lvl5pPr marL="1028700" indent="-171450" algn="l" rtl="0" eaLnBrk="1" latinLnBrk="0" hangingPunct="1">
        <a:spcBef>
          <a:spcPts val="225"/>
        </a:spcBef>
        <a:buClr>
          <a:srgbClr val="5E3886"/>
        </a:buClr>
        <a:buSzPct val="70000"/>
        <a:buFont typeface="Wingdings"/>
        <a:buChar char=""/>
        <a:defRPr kumimoji="0" sz="1200" kern="1200">
          <a:solidFill>
            <a:schemeClr val="tx1"/>
          </a:solidFill>
          <a:latin typeface="Calibri" panose="020F0502020204030204" pitchFamily="34" charset="0"/>
          <a:ea typeface="+mn-ea"/>
          <a:cs typeface="+mn-cs"/>
        </a:defRPr>
      </a:lvl5pPr>
      <a:lvl6pPr marL="1234440" indent="-137160" algn="l" rtl="0" eaLnBrk="1" latinLnBrk="0" hangingPunct="1">
        <a:spcBef>
          <a:spcPts val="225"/>
        </a:spcBef>
        <a:buClr>
          <a:srgbClr val="9FB8CD">
            <a:shade val="75000"/>
          </a:srgbClr>
        </a:buClr>
        <a:buSzPct val="75000"/>
        <a:buFont typeface="Wingdings 3"/>
        <a:buChar char=""/>
        <a:defRPr kumimoji="0" lang="en-US" sz="1200" kern="1200" smtClean="0">
          <a:solidFill>
            <a:schemeClr val="tx1"/>
          </a:solidFill>
          <a:latin typeface="+mn-lt"/>
          <a:ea typeface="+mn-ea"/>
          <a:cs typeface="+mn-cs"/>
        </a:defRPr>
      </a:lvl6pPr>
      <a:lvl7pPr marL="1371600" indent="-137160" algn="l" rtl="0" eaLnBrk="1" latinLnBrk="0" hangingPunct="1">
        <a:spcBef>
          <a:spcPts val="225"/>
        </a:spcBef>
        <a:buClr>
          <a:srgbClr val="727CA3">
            <a:shade val="75000"/>
          </a:srgbClr>
        </a:buClr>
        <a:buSzPct val="75000"/>
        <a:buFont typeface="Wingdings 3"/>
        <a:buChar char=""/>
        <a:defRPr kumimoji="0" lang="en-US" sz="1050" kern="1200" smtClean="0">
          <a:solidFill>
            <a:schemeClr val="tx1"/>
          </a:solidFill>
          <a:latin typeface="+mn-lt"/>
          <a:ea typeface="+mn-ea"/>
          <a:cs typeface="+mn-cs"/>
        </a:defRPr>
      </a:lvl7pPr>
      <a:lvl8pPr marL="1508760" indent="-137160" algn="l" rtl="0" eaLnBrk="1" latinLnBrk="0" hangingPunct="1">
        <a:spcBef>
          <a:spcPts val="225"/>
        </a:spcBef>
        <a:buClr>
          <a:prstClr val="white">
            <a:shade val="50000"/>
          </a:prstClr>
        </a:buClr>
        <a:buSzPct val="75000"/>
        <a:buFont typeface="Wingdings 3"/>
        <a:buChar char=""/>
        <a:defRPr kumimoji="0" lang="en-US" sz="1050" kern="1200" smtClean="0">
          <a:solidFill>
            <a:schemeClr val="tx1"/>
          </a:solidFill>
          <a:latin typeface="+mn-lt"/>
          <a:ea typeface="+mn-ea"/>
          <a:cs typeface="+mn-cs"/>
        </a:defRPr>
      </a:lvl8pPr>
      <a:lvl9pPr marL="1645920" indent="-137160" algn="l" rtl="0" eaLnBrk="1" latinLnBrk="0" hangingPunct="1">
        <a:spcBef>
          <a:spcPts val="225"/>
        </a:spcBef>
        <a:buClr>
          <a:srgbClr val="9FB8CD"/>
        </a:buClr>
        <a:buSzPct val="75000"/>
        <a:buFont typeface="Wingdings 3"/>
        <a:buChar char=""/>
        <a:defRPr kumimoji="0" lang="en-US" sz="900" kern="1200" smtClean="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342900" algn="l" rtl="0" eaLnBrk="1" latinLnBrk="0" hangingPunct="1">
        <a:defRPr kumimoji="0" kern="1200">
          <a:solidFill>
            <a:schemeClr val="tx1"/>
          </a:solidFill>
          <a:latin typeface="+mn-lt"/>
          <a:ea typeface="+mn-ea"/>
          <a:cs typeface="+mn-cs"/>
        </a:defRPr>
      </a:lvl2pPr>
      <a:lvl3pPr marL="685800" algn="l" rtl="0" eaLnBrk="1" latinLnBrk="0" hangingPunct="1">
        <a:defRPr kumimoji="0" kern="1200">
          <a:solidFill>
            <a:schemeClr val="tx1"/>
          </a:solidFill>
          <a:latin typeface="+mn-lt"/>
          <a:ea typeface="+mn-ea"/>
          <a:cs typeface="+mn-cs"/>
        </a:defRPr>
      </a:lvl3pPr>
      <a:lvl4pPr marL="1028700" algn="l" rtl="0" eaLnBrk="1" latinLnBrk="0" hangingPunct="1">
        <a:defRPr kumimoji="0" kern="1200">
          <a:solidFill>
            <a:schemeClr val="tx1"/>
          </a:solidFill>
          <a:latin typeface="+mn-lt"/>
          <a:ea typeface="+mn-ea"/>
          <a:cs typeface="+mn-cs"/>
        </a:defRPr>
      </a:lvl4pPr>
      <a:lvl5pPr marL="1371600" algn="l" rtl="0" eaLnBrk="1" latinLnBrk="0" hangingPunct="1">
        <a:defRPr kumimoji="0" kern="1200">
          <a:solidFill>
            <a:schemeClr val="tx1"/>
          </a:solidFill>
          <a:latin typeface="+mn-lt"/>
          <a:ea typeface="+mn-ea"/>
          <a:cs typeface="+mn-cs"/>
        </a:defRPr>
      </a:lvl5pPr>
      <a:lvl6pPr marL="1714500" algn="l" rtl="0" eaLnBrk="1" latinLnBrk="0" hangingPunct="1">
        <a:defRPr kumimoji="0" kern="1200">
          <a:solidFill>
            <a:schemeClr val="tx1"/>
          </a:solidFill>
          <a:latin typeface="+mn-lt"/>
          <a:ea typeface="+mn-ea"/>
          <a:cs typeface="+mn-cs"/>
        </a:defRPr>
      </a:lvl6pPr>
      <a:lvl7pPr marL="2057400" algn="l" rtl="0" eaLnBrk="1" latinLnBrk="0" hangingPunct="1">
        <a:defRPr kumimoji="0" kern="1200">
          <a:solidFill>
            <a:schemeClr val="tx1"/>
          </a:solidFill>
          <a:latin typeface="+mn-lt"/>
          <a:ea typeface="+mn-ea"/>
          <a:cs typeface="+mn-cs"/>
        </a:defRPr>
      </a:lvl7pPr>
      <a:lvl8pPr marL="2400300" algn="l" rtl="0" eaLnBrk="1" latinLnBrk="0" hangingPunct="1">
        <a:defRPr kumimoji="0" kern="1200">
          <a:solidFill>
            <a:schemeClr val="tx1"/>
          </a:solidFill>
          <a:latin typeface="+mn-lt"/>
          <a:ea typeface="+mn-ea"/>
          <a:cs typeface="+mn-cs"/>
        </a:defRPr>
      </a:lvl8pPr>
      <a:lvl9pPr marL="2743200" algn="l" rtl="0" eaLnBrk="1" latinLnBrk="0" hangingPunct="1">
        <a:defRPr kumimoji="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457200" y="152400"/>
            <a:ext cx="8229600" cy="990600"/>
          </a:xfrm>
          <a:prstGeom prst="rect">
            <a:avLst/>
          </a:prstGeom>
          <a:solidFill>
            <a:srgbClr val="5E3886"/>
          </a:solidFill>
        </p:spPr>
        <p:txBody>
          <a:bodyPr vert="horz" anchor="b" anchorCtr="0">
            <a:normAutofit/>
          </a:bodyPr>
          <a:lstStyle/>
          <a:p>
            <a:r>
              <a:rPr kumimoji="0" lang="en-US" dirty="0"/>
              <a:t>Click to edit Master title style</a:t>
            </a:r>
          </a:p>
        </p:txBody>
      </p:sp>
      <p:sp>
        <p:nvSpPr>
          <p:cNvPr id="13" name="Text Placeholder 12"/>
          <p:cNvSpPr>
            <a:spLocks noGrp="1"/>
          </p:cNvSpPr>
          <p:nvPr>
            <p:ph type="body" idx="1"/>
          </p:nvPr>
        </p:nvSpPr>
        <p:spPr>
          <a:xfrm>
            <a:off x="457200" y="1219200"/>
            <a:ext cx="8229600" cy="4910328"/>
          </a:xfrm>
          <a:prstGeom prst="rect">
            <a:avLst/>
          </a:prstGeom>
        </p:spPr>
        <p:txBody>
          <a:bodyPr vert="horz">
            <a:normAutofit/>
          </a:bodyPr>
          <a:lstStyle/>
          <a:p>
            <a:pPr lvl="0" eaLnBrk="1" latinLnBrk="0" hangingPunct="1"/>
            <a:r>
              <a:rPr kumimoji="0" lang="en-US" dirty="0"/>
              <a:t>Click to edit Master text styles</a:t>
            </a:r>
          </a:p>
          <a:p>
            <a:pPr lvl="1" eaLnBrk="1" latinLnBrk="0" hangingPunct="1"/>
            <a:r>
              <a:rPr kumimoji="0" lang="en-US" dirty="0"/>
              <a:t>Second level</a:t>
            </a:r>
          </a:p>
          <a:p>
            <a:pPr lvl="2" eaLnBrk="1" latinLnBrk="0" hangingPunct="1"/>
            <a:r>
              <a:rPr kumimoji="0" lang="en-US" dirty="0"/>
              <a:t>Third level</a:t>
            </a:r>
          </a:p>
          <a:p>
            <a:pPr lvl="3" eaLnBrk="1" latinLnBrk="0" hangingPunct="1"/>
            <a:r>
              <a:rPr kumimoji="0" lang="en-US" dirty="0"/>
              <a:t>Fourth level</a:t>
            </a:r>
          </a:p>
          <a:p>
            <a:pPr lvl="4" eaLnBrk="1" latinLnBrk="0" hangingPunct="1"/>
            <a:r>
              <a:rPr kumimoji="0" lang="en-US" dirty="0"/>
              <a:t>Fifth level</a:t>
            </a:r>
          </a:p>
        </p:txBody>
      </p:sp>
      <p:sp>
        <p:nvSpPr>
          <p:cNvPr id="29" name="Straight Connector 28"/>
          <p:cNvSpPr>
            <a:spLocks noChangeShapeType="1"/>
          </p:cNvSpPr>
          <p:nvPr/>
        </p:nvSpPr>
        <p:spPr bwMode="auto">
          <a:xfrm>
            <a:off x="457200" y="1143000"/>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spTree>
    <p:extLst>
      <p:ext uri="{BB962C8B-B14F-4D97-AF65-F5344CB8AC3E}">
        <p14:creationId xmlns:p14="http://schemas.microsoft.com/office/powerpoint/2010/main" val="738245219"/>
      </p:ext>
    </p:extLst>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 id="2147483726" r:id="rId12"/>
    <p:sldLayoutId id="2147483727" r:id="rId13"/>
    <p:sldLayoutId id="2147483736" r:id="rId14"/>
    <p:sldLayoutId id="2147483737" r:id="rId15"/>
    <p:sldLayoutId id="2147483738" r:id="rId16"/>
    <p:sldLayoutId id="2147483959" r:id="rId17"/>
    <p:sldLayoutId id="2147483960" r:id="rId18"/>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rtl="0" eaLnBrk="1" latinLnBrk="0" hangingPunct="1">
        <a:spcBef>
          <a:spcPct val="0"/>
        </a:spcBef>
        <a:buNone/>
        <a:defRPr kumimoji="0" sz="4400" kern="1200">
          <a:solidFill>
            <a:schemeClr val="bg1"/>
          </a:solidFill>
          <a:latin typeface="Calibri" panose="020F0502020204030204" pitchFamily="34" charset="0"/>
          <a:ea typeface="+mj-ea"/>
          <a:cs typeface="+mj-cs"/>
        </a:defRPr>
      </a:lvl1pPr>
    </p:titleStyle>
    <p:bodyStyle>
      <a:lvl1pPr marL="274320" indent="-274320" algn="l" rtl="0" eaLnBrk="1" latinLnBrk="0" hangingPunct="1">
        <a:spcBef>
          <a:spcPts val="600"/>
        </a:spcBef>
        <a:buClr>
          <a:srgbClr val="86AA2C"/>
        </a:buClr>
        <a:buSzPct val="76000"/>
        <a:buFont typeface="Wingdings 3"/>
        <a:buChar char=""/>
        <a:defRPr kumimoji="0" sz="3200" kern="1200">
          <a:solidFill>
            <a:schemeClr val="tx1"/>
          </a:solidFill>
          <a:latin typeface="Calibri" panose="020F0502020204030204" pitchFamily="34" charset="0"/>
          <a:ea typeface="+mn-ea"/>
          <a:cs typeface="+mn-cs"/>
        </a:defRPr>
      </a:lvl1pPr>
      <a:lvl2pPr marL="548640" indent="-274320" algn="l" rtl="0" eaLnBrk="1" latinLnBrk="0" hangingPunct="1">
        <a:spcBef>
          <a:spcPts val="500"/>
        </a:spcBef>
        <a:buClr>
          <a:srgbClr val="86AA2C"/>
        </a:buClr>
        <a:buSzPct val="76000"/>
        <a:buFont typeface="Wingdings 3"/>
        <a:buChar char=""/>
        <a:defRPr kumimoji="0" sz="2600" kern="1200">
          <a:solidFill>
            <a:schemeClr val="tx1"/>
          </a:solidFill>
          <a:latin typeface="Calibri" panose="020F0502020204030204" pitchFamily="34" charset="0"/>
          <a:ea typeface="+mn-ea"/>
          <a:cs typeface="+mn-cs"/>
        </a:defRPr>
      </a:lvl2pPr>
      <a:lvl3pPr marL="822960" indent="-228600" algn="l" rtl="0" eaLnBrk="1" latinLnBrk="0" hangingPunct="1">
        <a:spcBef>
          <a:spcPts val="500"/>
        </a:spcBef>
        <a:buClr>
          <a:srgbClr val="86AA2C"/>
        </a:buClr>
        <a:buSzPct val="76000"/>
        <a:buFont typeface="Wingdings 3"/>
        <a:buChar char=""/>
        <a:defRPr kumimoji="0" sz="2200" kern="1200">
          <a:solidFill>
            <a:schemeClr val="tx1"/>
          </a:solidFill>
          <a:latin typeface="Calibri" panose="020F0502020204030204" pitchFamily="34" charset="0"/>
          <a:ea typeface="+mn-ea"/>
          <a:cs typeface="+mn-cs"/>
        </a:defRPr>
      </a:lvl3pPr>
      <a:lvl4pPr marL="1097280" indent="-228600" algn="l" rtl="0" eaLnBrk="1" latinLnBrk="0" hangingPunct="1">
        <a:spcBef>
          <a:spcPts val="400"/>
        </a:spcBef>
        <a:buClr>
          <a:srgbClr val="86AA2C"/>
        </a:buClr>
        <a:buSzPct val="70000"/>
        <a:buFont typeface="Wingdings"/>
        <a:buChar char=""/>
        <a:defRPr kumimoji="0" sz="1800" kern="1200">
          <a:solidFill>
            <a:schemeClr val="tx1"/>
          </a:solidFill>
          <a:latin typeface="Calibri" panose="020F0502020204030204" pitchFamily="34" charset="0"/>
          <a:ea typeface="+mn-ea"/>
          <a:cs typeface="+mn-cs"/>
        </a:defRPr>
      </a:lvl4pPr>
      <a:lvl5pPr marL="1371600" indent="-228600" algn="l" rtl="0" eaLnBrk="1" latinLnBrk="0" hangingPunct="1">
        <a:spcBef>
          <a:spcPts val="300"/>
        </a:spcBef>
        <a:buClr>
          <a:srgbClr val="86AA2C"/>
        </a:buClr>
        <a:buSzPct val="70000"/>
        <a:buFont typeface="Wingdings"/>
        <a:buChar char=""/>
        <a:defRPr kumimoji="0" sz="1600" kern="1200">
          <a:solidFill>
            <a:schemeClr val="tx1"/>
          </a:solidFill>
          <a:latin typeface="Calibri" panose="020F0502020204030204" pitchFamily="34" charset="0"/>
          <a:ea typeface="+mn-ea"/>
          <a:cs typeface="+mn-cs"/>
        </a:defRPr>
      </a:lvl5pPr>
      <a:lvl6pPr marL="1645920" indent="-182880" algn="l" rtl="0" eaLnBrk="1" latinLnBrk="0" hangingPunct="1">
        <a:spcBef>
          <a:spcPts val="300"/>
        </a:spcBef>
        <a:buClr>
          <a:srgbClr val="9FB8CD">
            <a:shade val="75000"/>
          </a:srgbClr>
        </a:buClr>
        <a:buSzPct val="75000"/>
        <a:buFont typeface="Wingdings 3"/>
        <a:buChar char=""/>
        <a:defRPr kumimoji="0" lang="en-US" sz="1600" kern="1200" smtClean="0">
          <a:solidFill>
            <a:schemeClr val="tx1"/>
          </a:solidFill>
          <a:latin typeface="+mn-lt"/>
          <a:ea typeface="+mn-ea"/>
          <a:cs typeface="+mn-cs"/>
        </a:defRPr>
      </a:lvl6pPr>
      <a:lvl7pPr marL="1828800" indent="-182880" algn="l" rtl="0" eaLnBrk="1" latinLnBrk="0" hangingPunct="1">
        <a:spcBef>
          <a:spcPts val="300"/>
        </a:spcBef>
        <a:buClr>
          <a:srgbClr val="727CA3">
            <a:shade val="75000"/>
          </a:srgbClr>
        </a:buClr>
        <a:buSzPct val="75000"/>
        <a:buFont typeface="Wingdings 3"/>
        <a:buChar char=""/>
        <a:defRPr kumimoji="0" lang="en-US" sz="1400" kern="1200" smtClean="0">
          <a:solidFill>
            <a:schemeClr val="tx1"/>
          </a:solidFill>
          <a:latin typeface="+mn-lt"/>
          <a:ea typeface="+mn-ea"/>
          <a:cs typeface="+mn-cs"/>
        </a:defRPr>
      </a:lvl7pPr>
      <a:lvl8pPr marL="2011680" indent="-182880" algn="l" rtl="0" eaLnBrk="1" latinLnBrk="0" hangingPunct="1">
        <a:spcBef>
          <a:spcPts val="300"/>
        </a:spcBef>
        <a:buClr>
          <a:prstClr val="white">
            <a:shade val="50000"/>
          </a:prstClr>
        </a:buClr>
        <a:buSzPct val="75000"/>
        <a:buFont typeface="Wingdings 3"/>
        <a:buChar char=""/>
        <a:defRPr kumimoji="0" lang="en-US" sz="1400" kern="1200" smtClean="0">
          <a:solidFill>
            <a:schemeClr val="tx1"/>
          </a:solidFill>
          <a:latin typeface="+mn-lt"/>
          <a:ea typeface="+mn-ea"/>
          <a:cs typeface="+mn-cs"/>
        </a:defRPr>
      </a:lvl8pPr>
      <a:lvl9pPr marL="2194560" indent="-182880" algn="l" rtl="0" eaLnBrk="1" latinLnBrk="0" hangingPunct="1">
        <a:spcBef>
          <a:spcPts val="300"/>
        </a:spcBef>
        <a:buClr>
          <a:srgbClr val="9FB8CD"/>
        </a:buClr>
        <a:buSzPct val="75000"/>
        <a:buFont typeface="Wingdings 3"/>
        <a:buChar char=""/>
        <a:defRPr kumimoji="0" lang="en-US" sz="1200" kern="1200" smtClean="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074" name="Title Placeholder 21">
            <a:extLst>
              <a:ext uri="{FF2B5EF4-FFF2-40B4-BE49-F238E27FC236}">
                <a16:creationId xmlns:a16="http://schemas.microsoft.com/office/drawing/2014/main" id="{5686D312-E558-40D0-B488-EBFDEEC6C163}"/>
              </a:ext>
            </a:extLst>
          </p:cNvPr>
          <p:cNvSpPr>
            <a:spLocks noGrp="1" noChangeArrowheads="1"/>
          </p:cNvSpPr>
          <p:nvPr>
            <p:ph type="title"/>
          </p:nvPr>
        </p:nvSpPr>
        <p:spPr bwMode="auto">
          <a:xfrm>
            <a:off x="457629" y="152400"/>
            <a:ext cx="8228742" cy="990600"/>
          </a:xfrm>
          <a:prstGeom prst="rect">
            <a:avLst/>
          </a:prstGeom>
          <a:solidFill>
            <a:srgbClr val="5E38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US" altLang="en-US"/>
              <a:t>Click to edit Master title style</a:t>
            </a:r>
          </a:p>
        </p:txBody>
      </p:sp>
      <p:sp>
        <p:nvSpPr>
          <p:cNvPr id="3075" name="Text Placeholder 12">
            <a:extLst>
              <a:ext uri="{FF2B5EF4-FFF2-40B4-BE49-F238E27FC236}">
                <a16:creationId xmlns:a16="http://schemas.microsoft.com/office/drawing/2014/main" id="{6B6B1677-28A8-4C10-B9CC-F6A714F6117D}"/>
              </a:ext>
            </a:extLst>
          </p:cNvPr>
          <p:cNvSpPr>
            <a:spLocks noGrp="1" noChangeArrowheads="1"/>
          </p:cNvSpPr>
          <p:nvPr>
            <p:ph type="body" idx="1"/>
          </p:nvPr>
        </p:nvSpPr>
        <p:spPr bwMode="auto">
          <a:xfrm>
            <a:off x="457629" y="1219200"/>
            <a:ext cx="8228742" cy="4910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3076" name="Straight Connector 28">
            <a:extLst>
              <a:ext uri="{FF2B5EF4-FFF2-40B4-BE49-F238E27FC236}">
                <a16:creationId xmlns:a16="http://schemas.microsoft.com/office/drawing/2014/main" id="{D9356B46-5571-4672-8A29-564170B8442B}"/>
              </a:ext>
            </a:extLst>
          </p:cNvPr>
          <p:cNvSpPr>
            <a:spLocks noChangeShapeType="1"/>
          </p:cNvSpPr>
          <p:nvPr/>
        </p:nvSpPr>
        <p:spPr bwMode="auto">
          <a:xfrm>
            <a:off x="457629" y="1143000"/>
            <a:ext cx="8228742" cy="0"/>
          </a:xfrm>
          <a:prstGeom prst="line">
            <a:avLst/>
          </a:prstGeom>
          <a:noFill/>
          <a:ln w="9525" algn="ctr">
            <a:solidFill>
              <a:schemeClr val="accent2"/>
            </a:solidFill>
            <a:prstDash val="dash"/>
            <a:round/>
            <a:headEnd/>
            <a:tailEnd/>
          </a:ln>
          <a:extLst>
            <a:ext uri="{909E8E84-426E-40DD-AFC4-6F175D3DCCD1}">
              <a14:hiddenFill xmlns:a14="http://schemas.microsoft.com/office/drawing/2010/main">
                <a:noFill/>
              </a14:hiddenFill>
            </a:ext>
          </a:extLst>
        </p:spPr>
        <p:txBody>
          <a:bodyPr/>
          <a:lstStyle/>
          <a:p>
            <a:endParaRPr lang="en-US" sz="1621"/>
          </a:p>
        </p:txBody>
      </p:sp>
      <p:pic>
        <p:nvPicPr>
          <p:cNvPr id="3077" name="Picture 2">
            <a:extLst>
              <a:ext uri="{FF2B5EF4-FFF2-40B4-BE49-F238E27FC236}">
                <a16:creationId xmlns:a16="http://schemas.microsoft.com/office/drawing/2014/main" id="{5E707747-BCBC-460B-92AA-2B0C70EFB67E}"/>
              </a:ext>
            </a:extLst>
          </p:cNvPr>
          <p:cNvPicPr>
            <a:picLocks noChangeAspect="1" noChangeArrowheads="1"/>
          </p:cNvPicPr>
          <p:nvPr userDrawn="1"/>
        </p:nvPicPr>
        <p:blipFill>
          <a:blip r:embed="rId19">
            <a:clrChange>
              <a:clrFrom>
                <a:srgbClr val="BFBFBF"/>
              </a:clrFrom>
              <a:clrTo>
                <a:srgbClr val="BFBFBF">
                  <a:alpha val="0"/>
                </a:srgbClr>
              </a:clrTo>
            </a:clrChange>
            <a:lum bright="70000" contrast="-70000"/>
            <a:extLst>
              <a:ext uri="{28A0092B-C50C-407E-A947-70E740481C1C}">
                <a14:useLocalDpi xmlns:a14="http://schemas.microsoft.com/office/drawing/2010/main" val="0"/>
              </a:ext>
            </a:extLst>
          </a:blip>
          <a:srcRect/>
          <a:stretch>
            <a:fillRect/>
          </a:stretch>
        </p:blipFill>
        <p:spPr bwMode="auto">
          <a:xfrm>
            <a:off x="308900" y="4229100"/>
            <a:ext cx="1046826" cy="4079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09952753"/>
      </p:ext>
    </p:extLst>
  </p:cSld>
  <p:clrMap bg1="lt1" tx1="dk1" bg2="lt2" tx2="dk2" accent1="accent1" accent2="accent2" accent3="accent3" accent4="accent4" accent5="accent5" accent6="accent6" hlink="hlink" folHlink="folHlink"/>
  <p:sldLayoutIdLst>
    <p:sldLayoutId id="2147483756" r:id="rId1"/>
    <p:sldLayoutId id="2147483757" r:id="rId2"/>
    <p:sldLayoutId id="2147483758" r:id="rId3"/>
    <p:sldLayoutId id="2147483759" r:id="rId4"/>
    <p:sldLayoutId id="2147483760" r:id="rId5"/>
    <p:sldLayoutId id="2147483761" r:id="rId6"/>
    <p:sldLayoutId id="2147483762" r:id="rId7"/>
    <p:sldLayoutId id="2147483763" r:id="rId8"/>
    <p:sldLayoutId id="2147483764" r:id="rId9"/>
    <p:sldLayoutId id="2147483765" r:id="rId10"/>
    <p:sldLayoutId id="2147483766" r:id="rId11"/>
    <p:sldLayoutId id="2147483768" r:id="rId12"/>
    <p:sldLayoutId id="2147483776" r:id="rId13"/>
    <p:sldLayoutId id="2147483797" r:id="rId14"/>
    <p:sldLayoutId id="2147483798" r:id="rId15"/>
    <p:sldLayoutId id="2147483800" r:id="rId16"/>
    <p:sldLayoutId id="2147483801" r:id="rId17"/>
  </p:sldLayoutIdLst>
  <p:transition spd="med">
    <p:fade/>
  </p:transition>
  <p:txStyles>
    <p:titleStyle>
      <a:lvl1pPr algn="l" rtl="0" eaLnBrk="0" fontAlgn="base" hangingPunct="0">
        <a:spcBef>
          <a:spcPct val="0"/>
        </a:spcBef>
        <a:spcAft>
          <a:spcPct val="0"/>
        </a:spcAft>
        <a:defRPr sz="3964" kern="1200">
          <a:solidFill>
            <a:schemeClr val="bg1"/>
          </a:solidFill>
          <a:latin typeface="Calibri" panose="020F0502020204030204" pitchFamily="34" charset="0"/>
          <a:ea typeface="+mj-ea"/>
          <a:cs typeface="+mj-cs"/>
        </a:defRPr>
      </a:lvl1pPr>
      <a:lvl2pPr algn="l" rtl="0" eaLnBrk="0" fontAlgn="base" hangingPunct="0">
        <a:spcBef>
          <a:spcPct val="0"/>
        </a:spcBef>
        <a:spcAft>
          <a:spcPct val="0"/>
        </a:spcAft>
        <a:defRPr sz="3964">
          <a:solidFill>
            <a:schemeClr val="bg1"/>
          </a:solidFill>
          <a:latin typeface="Calibri" panose="020F0502020204030204" pitchFamily="34" charset="0"/>
        </a:defRPr>
      </a:lvl2pPr>
      <a:lvl3pPr algn="l" rtl="0" eaLnBrk="0" fontAlgn="base" hangingPunct="0">
        <a:spcBef>
          <a:spcPct val="0"/>
        </a:spcBef>
        <a:spcAft>
          <a:spcPct val="0"/>
        </a:spcAft>
        <a:defRPr sz="3964">
          <a:solidFill>
            <a:schemeClr val="bg1"/>
          </a:solidFill>
          <a:latin typeface="Calibri" panose="020F0502020204030204" pitchFamily="34" charset="0"/>
        </a:defRPr>
      </a:lvl3pPr>
      <a:lvl4pPr algn="l" rtl="0" eaLnBrk="0" fontAlgn="base" hangingPunct="0">
        <a:spcBef>
          <a:spcPct val="0"/>
        </a:spcBef>
        <a:spcAft>
          <a:spcPct val="0"/>
        </a:spcAft>
        <a:defRPr sz="3964">
          <a:solidFill>
            <a:schemeClr val="bg1"/>
          </a:solidFill>
          <a:latin typeface="Calibri" panose="020F0502020204030204" pitchFamily="34" charset="0"/>
        </a:defRPr>
      </a:lvl4pPr>
      <a:lvl5pPr algn="l" rtl="0" eaLnBrk="0" fontAlgn="base" hangingPunct="0">
        <a:spcBef>
          <a:spcPct val="0"/>
        </a:spcBef>
        <a:spcAft>
          <a:spcPct val="0"/>
        </a:spcAft>
        <a:defRPr sz="3964">
          <a:solidFill>
            <a:schemeClr val="bg1"/>
          </a:solidFill>
          <a:latin typeface="Calibri" panose="020F0502020204030204" pitchFamily="34" charset="0"/>
        </a:defRPr>
      </a:lvl5pPr>
      <a:lvl6pPr marL="411846" algn="l" rtl="0" fontAlgn="base">
        <a:spcBef>
          <a:spcPct val="0"/>
        </a:spcBef>
        <a:spcAft>
          <a:spcPct val="0"/>
        </a:spcAft>
        <a:defRPr sz="3964">
          <a:solidFill>
            <a:schemeClr val="bg1"/>
          </a:solidFill>
          <a:latin typeface="Calibri" panose="020F0502020204030204" pitchFamily="34" charset="0"/>
        </a:defRPr>
      </a:lvl6pPr>
      <a:lvl7pPr marL="823692" algn="l" rtl="0" fontAlgn="base">
        <a:spcBef>
          <a:spcPct val="0"/>
        </a:spcBef>
        <a:spcAft>
          <a:spcPct val="0"/>
        </a:spcAft>
        <a:defRPr sz="3964">
          <a:solidFill>
            <a:schemeClr val="bg1"/>
          </a:solidFill>
          <a:latin typeface="Calibri" panose="020F0502020204030204" pitchFamily="34" charset="0"/>
        </a:defRPr>
      </a:lvl7pPr>
      <a:lvl8pPr marL="1235537" algn="l" rtl="0" fontAlgn="base">
        <a:spcBef>
          <a:spcPct val="0"/>
        </a:spcBef>
        <a:spcAft>
          <a:spcPct val="0"/>
        </a:spcAft>
        <a:defRPr sz="3964">
          <a:solidFill>
            <a:schemeClr val="bg1"/>
          </a:solidFill>
          <a:latin typeface="Calibri" panose="020F0502020204030204" pitchFamily="34" charset="0"/>
        </a:defRPr>
      </a:lvl8pPr>
      <a:lvl9pPr marL="1647383" algn="l" rtl="0" fontAlgn="base">
        <a:spcBef>
          <a:spcPct val="0"/>
        </a:spcBef>
        <a:spcAft>
          <a:spcPct val="0"/>
        </a:spcAft>
        <a:defRPr sz="3964">
          <a:solidFill>
            <a:schemeClr val="bg1"/>
          </a:solidFill>
          <a:latin typeface="Calibri" panose="020F0502020204030204" pitchFamily="34" charset="0"/>
        </a:defRPr>
      </a:lvl9pPr>
    </p:titleStyle>
    <p:bodyStyle>
      <a:lvl1pPr marL="245963" indent="-245963" algn="l" rtl="0" eaLnBrk="0" fontAlgn="base" hangingPunct="0">
        <a:spcBef>
          <a:spcPts val="540"/>
        </a:spcBef>
        <a:spcAft>
          <a:spcPct val="0"/>
        </a:spcAft>
        <a:buClr>
          <a:srgbClr val="86AA2C"/>
        </a:buClr>
        <a:buSzPct val="76000"/>
        <a:buFont typeface="Wingdings 3" panose="05040102010807070707" pitchFamily="18" charset="2"/>
        <a:buChar char=""/>
        <a:defRPr sz="2883" kern="1200">
          <a:solidFill>
            <a:schemeClr val="tx1"/>
          </a:solidFill>
          <a:latin typeface="Calibri" panose="020F0502020204030204" pitchFamily="34" charset="0"/>
          <a:ea typeface="+mn-ea"/>
          <a:cs typeface="+mn-cs"/>
        </a:defRPr>
      </a:lvl1pPr>
      <a:lvl2pPr marL="493357" indent="-245963" algn="l" rtl="0" eaLnBrk="0" fontAlgn="base" hangingPunct="0">
        <a:spcBef>
          <a:spcPts val="450"/>
        </a:spcBef>
        <a:spcAft>
          <a:spcPct val="0"/>
        </a:spcAft>
        <a:buClr>
          <a:srgbClr val="86AA2C"/>
        </a:buClr>
        <a:buSzPct val="76000"/>
        <a:buFont typeface="Wingdings 3" panose="05040102010807070707" pitchFamily="18" charset="2"/>
        <a:buChar char=""/>
        <a:defRPr sz="2342" kern="1200">
          <a:solidFill>
            <a:schemeClr val="tx1"/>
          </a:solidFill>
          <a:latin typeface="Calibri" panose="020F0502020204030204" pitchFamily="34" charset="0"/>
          <a:ea typeface="+mn-ea"/>
          <a:cs typeface="+mn-cs"/>
        </a:defRPr>
      </a:lvl2pPr>
      <a:lvl3pPr marL="740750" indent="-205923" algn="l" rtl="0" eaLnBrk="0" fontAlgn="base" hangingPunct="0">
        <a:spcBef>
          <a:spcPts val="450"/>
        </a:spcBef>
        <a:spcAft>
          <a:spcPct val="0"/>
        </a:spcAft>
        <a:buClr>
          <a:srgbClr val="86AA2C"/>
        </a:buClr>
        <a:buSzPct val="76000"/>
        <a:buFont typeface="Wingdings 3" panose="05040102010807070707" pitchFamily="18" charset="2"/>
        <a:buChar char=""/>
        <a:defRPr sz="1982" kern="1200">
          <a:solidFill>
            <a:schemeClr val="tx1"/>
          </a:solidFill>
          <a:latin typeface="Calibri" panose="020F0502020204030204" pitchFamily="34" charset="0"/>
          <a:ea typeface="+mn-ea"/>
          <a:cs typeface="+mn-cs"/>
        </a:defRPr>
      </a:lvl3pPr>
      <a:lvl4pPr marL="988144" indent="-205923" algn="l" rtl="0" eaLnBrk="0" fontAlgn="base" hangingPunct="0">
        <a:spcBef>
          <a:spcPts val="360"/>
        </a:spcBef>
        <a:spcAft>
          <a:spcPct val="0"/>
        </a:spcAft>
        <a:buClr>
          <a:srgbClr val="86AA2C"/>
        </a:buClr>
        <a:buSzPct val="70000"/>
        <a:buFont typeface="Wingdings" panose="05000000000000000000" pitchFamily="2" charset="2"/>
        <a:buChar char=""/>
        <a:defRPr kern="1200">
          <a:solidFill>
            <a:schemeClr val="tx1"/>
          </a:solidFill>
          <a:latin typeface="Calibri" panose="020F0502020204030204" pitchFamily="34" charset="0"/>
          <a:ea typeface="+mn-ea"/>
          <a:cs typeface="+mn-cs"/>
        </a:defRPr>
      </a:lvl4pPr>
      <a:lvl5pPr marL="1235537" indent="-205923" algn="l" rtl="0" eaLnBrk="0" fontAlgn="base" hangingPunct="0">
        <a:spcBef>
          <a:spcPts val="270"/>
        </a:spcBef>
        <a:spcAft>
          <a:spcPct val="0"/>
        </a:spcAft>
        <a:buClr>
          <a:srgbClr val="86AA2C"/>
        </a:buClr>
        <a:buSzPct val="70000"/>
        <a:buFont typeface="Wingdings" panose="05000000000000000000" pitchFamily="2" charset="2"/>
        <a:buChar char=""/>
        <a:defRPr sz="1441" kern="1200">
          <a:solidFill>
            <a:schemeClr val="tx1"/>
          </a:solidFill>
          <a:latin typeface="Calibri" panose="020F0502020204030204" pitchFamily="34" charset="0"/>
          <a:ea typeface="+mn-ea"/>
          <a:cs typeface="+mn-cs"/>
        </a:defRPr>
      </a:lvl5pPr>
      <a:lvl6pPr marL="1482645" indent="-164738" algn="l" rtl="0" eaLnBrk="1" latinLnBrk="0" hangingPunct="1">
        <a:spcBef>
          <a:spcPts val="270"/>
        </a:spcBef>
        <a:buClr>
          <a:srgbClr val="9FB8CD">
            <a:shade val="75000"/>
          </a:srgbClr>
        </a:buClr>
        <a:buSzPct val="75000"/>
        <a:buFont typeface="Wingdings 3"/>
        <a:buChar char=""/>
        <a:defRPr kumimoji="0" lang="en-US" sz="1441" kern="1200" smtClean="0">
          <a:solidFill>
            <a:schemeClr val="tx1"/>
          </a:solidFill>
          <a:latin typeface="+mn-lt"/>
          <a:ea typeface="+mn-ea"/>
          <a:cs typeface="+mn-cs"/>
        </a:defRPr>
      </a:lvl6pPr>
      <a:lvl7pPr marL="1647383" indent="-164738" algn="l" rtl="0" eaLnBrk="1" latinLnBrk="0" hangingPunct="1">
        <a:spcBef>
          <a:spcPts val="270"/>
        </a:spcBef>
        <a:buClr>
          <a:srgbClr val="727CA3">
            <a:shade val="75000"/>
          </a:srgbClr>
        </a:buClr>
        <a:buSzPct val="75000"/>
        <a:buFont typeface="Wingdings 3"/>
        <a:buChar char=""/>
        <a:defRPr kumimoji="0" lang="en-US" sz="1261" kern="1200" smtClean="0">
          <a:solidFill>
            <a:schemeClr val="tx1"/>
          </a:solidFill>
          <a:latin typeface="+mn-lt"/>
          <a:ea typeface="+mn-ea"/>
          <a:cs typeface="+mn-cs"/>
        </a:defRPr>
      </a:lvl7pPr>
      <a:lvl8pPr marL="1812121" indent="-164738" algn="l" rtl="0" eaLnBrk="1" latinLnBrk="0" hangingPunct="1">
        <a:spcBef>
          <a:spcPts val="270"/>
        </a:spcBef>
        <a:buClr>
          <a:prstClr val="white">
            <a:shade val="50000"/>
          </a:prstClr>
        </a:buClr>
        <a:buSzPct val="75000"/>
        <a:buFont typeface="Wingdings 3"/>
        <a:buChar char=""/>
        <a:defRPr kumimoji="0" lang="en-US" sz="1261" kern="1200" smtClean="0">
          <a:solidFill>
            <a:schemeClr val="tx1"/>
          </a:solidFill>
          <a:latin typeface="+mn-lt"/>
          <a:ea typeface="+mn-ea"/>
          <a:cs typeface="+mn-cs"/>
        </a:defRPr>
      </a:lvl8pPr>
      <a:lvl9pPr marL="1976860" indent="-164738" algn="l" rtl="0" eaLnBrk="1" latinLnBrk="0" hangingPunct="1">
        <a:spcBef>
          <a:spcPts val="270"/>
        </a:spcBef>
        <a:buClr>
          <a:srgbClr val="9FB8CD"/>
        </a:buClr>
        <a:buSzPct val="75000"/>
        <a:buFont typeface="Wingdings 3"/>
        <a:buChar char=""/>
        <a:defRPr kumimoji="0" lang="en-US" sz="1081" kern="1200" smtClean="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11846" algn="l" rtl="0" eaLnBrk="1" latinLnBrk="0" hangingPunct="1">
        <a:defRPr kumimoji="0" kern="1200">
          <a:solidFill>
            <a:schemeClr val="tx1"/>
          </a:solidFill>
          <a:latin typeface="+mn-lt"/>
          <a:ea typeface="+mn-ea"/>
          <a:cs typeface="+mn-cs"/>
        </a:defRPr>
      </a:lvl2pPr>
      <a:lvl3pPr marL="823692" algn="l" rtl="0" eaLnBrk="1" latinLnBrk="0" hangingPunct="1">
        <a:defRPr kumimoji="0" kern="1200">
          <a:solidFill>
            <a:schemeClr val="tx1"/>
          </a:solidFill>
          <a:latin typeface="+mn-lt"/>
          <a:ea typeface="+mn-ea"/>
          <a:cs typeface="+mn-cs"/>
        </a:defRPr>
      </a:lvl3pPr>
      <a:lvl4pPr marL="1235537" algn="l" rtl="0" eaLnBrk="1" latinLnBrk="0" hangingPunct="1">
        <a:defRPr kumimoji="0" kern="1200">
          <a:solidFill>
            <a:schemeClr val="tx1"/>
          </a:solidFill>
          <a:latin typeface="+mn-lt"/>
          <a:ea typeface="+mn-ea"/>
          <a:cs typeface="+mn-cs"/>
        </a:defRPr>
      </a:lvl4pPr>
      <a:lvl5pPr marL="1647383" algn="l" rtl="0" eaLnBrk="1" latinLnBrk="0" hangingPunct="1">
        <a:defRPr kumimoji="0" kern="1200">
          <a:solidFill>
            <a:schemeClr val="tx1"/>
          </a:solidFill>
          <a:latin typeface="+mn-lt"/>
          <a:ea typeface="+mn-ea"/>
          <a:cs typeface="+mn-cs"/>
        </a:defRPr>
      </a:lvl5pPr>
      <a:lvl6pPr marL="2059229" algn="l" rtl="0" eaLnBrk="1" latinLnBrk="0" hangingPunct="1">
        <a:defRPr kumimoji="0" kern="1200">
          <a:solidFill>
            <a:schemeClr val="tx1"/>
          </a:solidFill>
          <a:latin typeface="+mn-lt"/>
          <a:ea typeface="+mn-ea"/>
          <a:cs typeface="+mn-cs"/>
        </a:defRPr>
      </a:lvl6pPr>
      <a:lvl7pPr marL="2471075" algn="l" rtl="0" eaLnBrk="1" latinLnBrk="0" hangingPunct="1">
        <a:defRPr kumimoji="0" kern="1200">
          <a:solidFill>
            <a:schemeClr val="tx1"/>
          </a:solidFill>
          <a:latin typeface="+mn-lt"/>
          <a:ea typeface="+mn-ea"/>
          <a:cs typeface="+mn-cs"/>
        </a:defRPr>
      </a:lvl7pPr>
      <a:lvl8pPr marL="2882920" algn="l" rtl="0" eaLnBrk="1" latinLnBrk="0" hangingPunct="1">
        <a:defRPr kumimoji="0" kern="1200">
          <a:solidFill>
            <a:schemeClr val="tx1"/>
          </a:solidFill>
          <a:latin typeface="+mn-lt"/>
          <a:ea typeface="+mn-ea"/>
          <a:cs typeface="+mn-cs"/>
        </a:defRPr>
      </a:lvl8pPr>
      <a:lvl9pPr marL="3294766" algn="l" rtl="0" eaLnBrk="1" latinLnBrk="0" hangingPunct="1">
        <a:defRPr kumimoji="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098" name="Title Placeholder 21">
            <a:extLst>
              <a:ext uri="{FF2B5EF4-FFF2-40B4-BE49-F238E27FC236}">
                <a16:creationId xmlns:a16="http://schemas.microsoft.com/office/drawing/2014/main" id="{84AEEB2A-39BF-40B7-A4F3-4962B14969A4}"/>
              </a:ext>
            </a:extLst>
          </p:cNvPr>
          <p:cNvSpPr>
            <a:spLocks noGrp="1" noChangeArrowheads="1"/>
          </p:cNvSpPr>
          <p:nvPr>
            <p:ph type="title"/>
          </p:nvPr>
        </p:nvSpPr>
        <p:spPr bwMode="auto">
          <a:xfrm>
            <a:off x="457629" y="152400"/>
            <a:ext cx="8228742" cy="990600"/>
          </a:xfrm>
          <a:prstGeom prst="rect">
            <a:avLst/>
          </a:prstGeom>
          <a:solidFill>
            <a:srgbClr val="5E38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US" altLang="en-US"/>
              <a:t>Click to edit Master title style</a:t>
            </a:r>
          </a:p>
        </p:txBody>
      </p:sp>
      <p:sp>
        <p:nvSpPr>
          <p:cNvPr id="4099" name="Text Placeholder 12">
            <a:extLst>
              <a:ext uri="{FF2B5EF4-FFF2-40B4-BE49-F238E27FC236}">
                <a16:creationId xmlns:a16="http://schemas.microsoft.com/office/drawing/2014/main" id="{EB0ECBD0-2202-4B9E-8828-C543E048B5CB}"/>
              </a:ext>
            </a:extLst>
          </p:cNvPr>
          <p:cNvSpPr>
            <a:spLocks noGrp="1" noChangeArrowheads="1"/>
          </p:cNvSpPr>
          <p:nvPr>
            <p:ph type="body" idx="1"/>
          </p:nvPr>
        </p:nvSpPr>
        <p:spPr bwMode="auto">
          <a:xfrm>
            <a:off x="457629" y="1219200"/>
            <a:ext cx="8228742" cy="4910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100" name="Straight Connector 28">
            <a:extLst>
              <a:ext uri="{FF2B5EF4-FFF2-40B4-BE49-F238E27FC236}">
                <a16:creationId xmlns:a16="http://schemas.microsoft.com/office/drawing/2014/main" id="{1F8D788B-5CB6-488B-BB90-21F079C99B1E}"/>
              </a:ext>
            </a:extLst>
          </p:cNvPr>
          <p:cNvSpPr>
            <a:spLocks noChangeShapeType="1"/>
          </p:cNvSpPr>
          <p:nvPr/>
        </p:nvSpPr>
        <p:spPr bwMode="auto">
          <a:xfrm>
            <a:off x="457629" y="1143000"/>
            <a:ext cx="8228742" cy="0"/>
          </a:xfrm>
          <a:prstGeom prst="line">
            <a:avLst/>
          </a:prstGeom>
          <a:noFill/>
          <a:ln w="9525" algn="ctr">
            <a:solidFill>
              <a:schemeClr val="accent2"/>
            </a:solidFill>
            <a:prstDash val="dash"/>
            <a:round/>
            <a:headEnd/>
            <a:tailEnd/>
          </a:ln>
          <a:extLst>
            <a:ext uri="{909E8E84-426E-40DD-AFC4-6F175D3DCCD1}">
              <a14:hiddenFill xmlns:a14="http://schemas.microsoft.com/office/drawing/2010/main">
                <a:noFill/>
              </a14:hiddenFill>
            </a:ext>
          </a:extLst>
        </p:spPr>
        <p:txBody>
          <a:bodyPr/>
          <a:lstStyle/>
          <a:p>
            <a:endParaRPr lang="en-US" sz="1621"/>
          </a:p>
        </p:txBody>
      </p:sp>
      <p:pic>
        <p:nvPicPr>
          <p:cNvPr id="4101" name="Picture 2">
            <a:extLst>
              <a:ext uri="{FF2B5EF4-FFF2-40B4-BE49-F238E27FC236}">
                <a16:creationId xmlns:a16="http://schemas.microsoft.com/office/drawing/2014/main" id="{45539292-9142-44DA-B7A3-F3F43FF0A3F7}"/>
              </a:ext>
            </a:extLst>
          </p:cNvPr>
          <p:cNvPicPr>
            <a:picLocks noChangeAspect="1" noChangeArrowheads="1"/>
          </p:cNvPicPr>
          <p:nvPr userDrawn="1"/>
        </p:nvPicPr>
        <p:blipFill>
          <a:blip r:embed="rId14">
            <a:clrChange>
              <a:clrFrom>
                <a:srgbClr val="BFBFBF"/>
              </a:clrFrom>
              <a:clrTo>
                <a:srgbClr val="BFBFBF">
                  <a:alpha val="0"/>
                </a:srgbClr>
              </a:clrTo>
            </a:clrChange>
            <a:lum bright="70000" contrast="-70000"/>
            <a:extLst>
              <a:ext uri="{28A0092B-C50C-407E-A947-70E740481C1C}">
                <a14:useLocalDpi xmlns:a14="http://schemas.microsoft.com/office/drawing/2010/main" val="0"/>
              </a:ext>
            </a:extLst>
          </a:blip>
          <a:srcRect/>
          <a:stretch>
            <a:fillRect/>
          </a:stretch>
        </p:blipFill>
        <p:spPr bwMode="auto">
          <a:xfrm>
            <a:off x="308900" y="4229100"/>
            <a:ext cx="1046826" cy="4079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54987685"/>
      </p:ext>
    </p:extLst>
  </p:cSld>
  <p:clrMap bg1="lt1" tx1="dk1" bg2="lt2" tx2="dk2" accent1="accent1" accent2="accent2" accent3="accent3" accent4="accent4" accent5="accent5" accent6="accent6" hlink="hlink" folHlink="folHlink"/>
  <p:sldLayoutIdLst>
    <p:sldLayoutId id="2147483803" r:id="rId1"/>
    <p:sldLayoutId id="2147483804" r:id="rId2"/>
    <p:sldLayoutId id="2147483805" r:id="rId3"/>
    <p:sldLayoutId id="2147483806" r:id="rId4"/>
    <p:sldLayoutId id="2147483807" r:id="rId5"/>
    <p:sldLayoutId id="2147483808" r:id="rId6"/>
    <p:sldLayoutId id="2147483809" r:id="rId7"/>
    <p:sldLayoutId id="2147483810" r:id="rId8"/>
    <p:sldLayoutId id="2147483811" r:id="rId9"/>
    <p:sldLayoutId id="2147483812" r:id="rId10"/>
    <p:sldLayoutId id="2147483813" r:id="rId11"/>
    <p:sldLayoutId id="2147483814" r:id="rId12"/>
  </p:sldLayoutIdLst>
  <p:transition spd="med">
    <p:fade/>
  </p:transition>
  <p:txStyles>
    <p:titleStyle>
      <a:lvl1pPr algn="l" rtl="0" eaLnBrk="0" fontAlgn="base" hangingPunct="0">
        <a:spcBef>
          <a:spcPct val="0"/>
        </a:spcBef>
        <a:spcAft>
          <a:spcPct val="0"/>
        </a:spcAft>
        <a:defRPr sz="3964" kern="1200">
          <a:solidFill>
            <a:schemeClr val="bg1"/>
          </a:solidFill>
          <a:latin typeface="Calibri" panose="020F0502020204030204" pitchFamily="34" charset="0"/>
          <a:ea typeface="+mj-ea"/>
          <a:cs typeface="+mj-cs"/>
        </a:defRPr>
      </a:lvl1pPr>
      <a:lvl2pPr algn="l" rtl="0" eaLnBrk="0" fontAlgn="base" hangingPunct="0">
        <a:spcBef>
          <a:spcPct val="0"/>
        </a:spcBef>
        <a:spcAft>
          <a:spcPct val="0"/>
        </a:spcAft>
        <a:defRPr sz="3964">
          <a:solidFill>
            <a:schemeClr val="bg1"/>
          </a:solidFill>
          <a:latin typeface="Calibri" panose="020F0502020204030204" pitchFamily="34" charset="0"/>
        </a:defRPr>
      </a:lvl2pPr>
      <a:lvl3pPr algn="l" rtl="0" eaLnBrk="0" fontAlgn="base" hangingPunct="0">
        <a:spcBef>
          <a:spcPct val="0"/>
        </a:spcBef>
        <a:spcAft>
          <a:spcPct val="0"/>
        </a:spcAft>
        <a:defRPr sz="3964">
          <a:solidFill>
            <a:schemeClr val="bg1"/>
          </a:solidFill>
          <a:latin typeface="Calibri" panose="020F0502020204030204" pitchFamily="34" charset="0"/>
        </a:defRPr>
      </a:lvl3pPr>
      <a:lvl4pPr algn="l" rtl="0" eaLnBrk="0" fontAlgn="base" hangingPunct="0">
        <a:spcBef>
          <a:spcPct val="0"/>
        </a:spcBef>
        <a:spcAft>
          <a:spcPct val="0"/>
        </a:spcAft>
        <a:defRPr sz="3964">
          <a:solidFill>
            <a:schemeClr val="bg1"/>
          </a:solidFill>
          <a:latin typeface="Calibri" panose="020F0502020204030204" pitchFamily="34" charset="0"/>
        </a:defRPr>
      </a:lvl4pPr>
      <a:lvl5pPr algn="l" rtl="0" eaLnBrk="0" fontAlgn="base" hangingPunct="0">
        <a:spcBef>
          <a:spcPct val="0"/>
        </a:spcBef>
        <a:spcAft>
          <a:spcPct val="0"/>
        </a:spcAft>
        <a:defRPr sz="3964">
          <a:solidFill>
            <a:schemeClr val="bg1"/>
          </a:solidFill>
          <a:latin typeface="Calibri" panose="020F0502020204030204" pitchFamily="34" charset="0"/>
        </a:defRPr>
      </a:lvl5pPr>
      <a:lvl6pPr marL="411846" algn="l" rtl="0" fontAlgn="base">
        <a:spcBef>
          <a:spcPct val="0"/>
        </a:spcBef>
        <a:spcAft>
          <a:spcPct val="0"/>
        </a:spcAft>
        <a:defRPr sz="3964">
          <a:solidFill>
            <a:schemeClr val="bg1"/>
          </a:solidFill>
          <a:latin typeface="Calibri" panose="020F0502020204030204" pitchFamily="34" charset="0"/>
        </a:defRPr>
      </a:lvl6pPr>
      <a:lvl7pPr marL="823692" algn="l" rtl="0" fontAlgn="base">
        <a:spcBef>
          <a:spcPct val="0"/>
        </a:spcBef>
        <a:spcAft>
          <a:spcPct val="0"/>
        </a:spcAft>
        <a:defRPr sz="3964">
          <a:solidFill>
            <a:schemeClr val="bg1"/>
          </a:solidFill>
          <a:latin typeface="Calibri" panose="020F0502020204030204" pitchFamily="34" charset="0"/>
        </a:defRPr>
      </a:lvl7pPr>
      <a:lvl8pPr marL="1235537" algn="l" rtl="0" fontAlgn="base">
        <a:spcBef>
          <a:spcPct val="0"/>
        </a:spcBef>
        <a:spcAft>
          <a:spcPct val="0"/>
        </a:spcAft>
        <a:defRPr sz="3964">
          <a:solidFill>
            <a:schemeClr val="bg1"/>
          </a:solidFill>
          <a:latin typeface="Calibri" panose="020F0502020204030204" pitchFamily="34" charset="0"/>
        </a:defRPr>
      </a:lvl8pPr>
      <a:lvl9pPr marL="1647383" algn="l" rtl="0" fontAlgn="base">
        <a:spcBef>
          <a:spcPct val="0"/>
        </a:spcBef>
        <a:spcAft>
          <a:spcPct val="0"/>
        </a:spcAft>
        <a:defRPr sz="3964">
          <a:solidFill>
            <a:schemeClr val="bg1"/>
          </a:solidFill>
          <a:latin typeface="Calibri" panose="020F0502020204030204" pitchFamily="34" charset="0"/>
        </a:defRPr>
      </a:lvl9pPr>
    </p:titleStyle>
    <p:bodyStyle>
      <a:lvl1pPr marL="245963" indent="-245963" algn="l" rtl="0" eaLnBrk="0" fontAlgn="base" hangingPunct="0">
        <a:spcBef>
          <a:spcPts val="540"/>
        </a:spcBef>
        <a:spcAft>
          <a:spcPct val="0"/>
        </a:spcAft>
        <a:buClr>
          <a:srgbClr val="86AA2C"/>
        </a:buClr>
        <a:buSzPct val="76000"/>
        <a:buFont typeface="Wingdings 3" panose="05040102010807070707" pitchFamily="18" charset="2"/>
        <a:buChar char=""/>
        <a:defRPr sz="2883" kern="1200">
          <a:solidFill>
            <a:schemeClr val="tx1"/>
          </a:solidFill>
          <a:latin typeface="Calibri" panose="020F0502020204030204" pitchFamily="34" charset="0"/>
          <a:ea typeface="+mn-ea"/>
          <a:cs typeface="+mn-cs"/>
        </a:defRPr>
      </a:lvl1pPr>
      <a:lvl2pPr marL="493357" indent="-245963" algn="l" rtl="0" eaLnBrk="0" fontAlgn="base" hangingPunct="0">
        <a:spcBef>
          <a:spcPts val="450"/>
        </a:spcBef>
        <a:spcAft>
          <a:spcPct val="0"/>
        </a:spcAft>
        <a:buClr>
          <a:srgbClr val="86AA2C"/>
        </a:buClr>
        <a:buSzPct val="76000"/>
        <a:buFont typeface="Wingdings 3" panose="05040102010807070707" pitchFamily="18" charset="2"/>
        <a:buChar char=""/>
        <a:defRPr sz="2342" kern="1200">
          <a:solidFill>
            <a:schemeClr val="tx1"/>
          </a:solidFill>
          <a:latin typeface="Calibri" panose="020F0502020204030204" pitchFamily="34" charset="0"/>
          <a:ea typeface="+mn-ea"/>
          <a:cs typeface="+mn-cs"/>
        </a:defRPr>
      </a:lvl2pPr>
      <a:lvl3pPr marL="740750" indent="-205923" algn="l" rtl="0" eaLnBrk="0" fontAlgn="base" hangingPunct="0">
        <a:spcBef>
          <a:spcPts val="450"/>
        </a:spcBef>
        <a:spcAft>
          <a:spcPct val="0"/>
        </a:spcAft>
        <a:buClr>
          <a:srgbClr val="86AA2C"/>
        </a:buClr>
        <a:buSzPct val="76000"/>
        <a:buFont typeface="Wingdings 3" panose="05040102010807070707" pitchFamily="18" charset="2"/>
        <a:buChar char=""/>
        <a:defRPr sz="1982" kern="1200">
          <a:solidFill>
            <a:schemeClr val="tx1"/>
          </a:solidFill>
          <a:latin typeface="Calibri" panose="020F0502020204030204" pitchFamily="34" charset="0"/>
          <a:ea typeface="+mn-ea"/>
          <a:cs typeface="+mn-cs"/>
        </a:defRPr>
      </a:lvl3pPr>
      <a:lvl4pPr marL="988144" indent="-205923" algn="l" rtl="0" eaLnBrk="0" fontAlgn="base" hangingPunct="0">
        <a:spcBef>
          <a:spcPts val="360"/>
        </a:spcBef>
        <a:spcAft>
          <a:spcPct val="0"/>
        </a:spcAft>
        <a:buClr>
          <a:srgbClr val="86AA2C"/>
        </a:buClr>
        <a:buSzPct val="70000"/>
        <a:buFont typeface="Wingdings" panose="05000000000000000000" pitchFamily="2" charset="2"/>
        <a:buChar char=""/>
        <a:defRPr kern="1200">
          <a:solidFill>
            <a:schemeClr val="tx1"/>
          </a:solidFill>
          <a:latin typeface="Calibri" panose="020F0502020204030204" pitchFamily="34" charset="0"/>
          <a:ea typeface="+mn-ea"/>
          <a:cs typeface="+mn-cs"/>
        </a:defRPr>
      </a:lvl4pPr>
      <a:lvl5pPr marL="1235537" indent="-205923" algn="l" rtl="0" eaLnBrk="0" fontAlgn="base" hangingPunct="0">
        <a:spcBef>
          <a:spcPts val="270"/>
        </a:spcBef>
        <a:spcAft>
          <a:spcPct val="0"/>
        </a:spcAft>
        <a:buClr>
          <a:srgbClr val="86AA2C"/>
        </a:buClr>
        <a:buSzPct val="70000"/>
        <a:buFont typeface="Wingdings" panose="05000000000000000000" pitchFamily="2" charset="2"/>
        <a:buChar char=""/>
        <a:defRPr sz="1441" kern="1200">
          <a:solidFill>
            <a:schemeClr val="tx1"/>
          </a:solidFill>
          <a:latin typeface="Calibri" panose="020F0502020204030204" pitchFamily="34" charset="0"/>
          <a:ea typeface="+mn-ea"/>
          <a:cs typeface="+mn-cs"/>
        </a:defRPr>
      </a:lvl5pPr>
      <a:lvl6pPr marL="1482645" indent="-164738" algn="l" rtl="0" eaLnBrk="1" latinLnBrk="0" hangingPunct="1">
        <a:spcBef>
          <a:spcPts val="270"/>
        </a:spcBef>
        <a:buClr>
          <a:srgbClr val="9FB8CD">
            <a:shade val="75000"/>
          </a:srgbClr>
        </a:buClr>
        <a:buSzPct val="75000"/>
        <a:buFont typeface="Wingdings 3"/>
        <a:buChar char=""/>
        <a:defRPr kumimoji="0" lang="en-US" sz="1441" kern="1200" smtClean="0">
          <a:solidFill>
            <a:schemeClr val="tx1"/>
          </a:solidFill>
          <a:latin typeface="+mn-lt"/>
          <a:ea typeface="+mn-ea"/>
          <a:cs typeface="+mn-cs"/>
        </a:defRPr>
      </a:lvl6pPr>
      <a:lvl7pPr marL="1647383" indent="-164738" algn="l" rtl="0" eaLnBrk="1" latinLnBrk="0" hangingPunct="1">
        <a:spcBef>
          <a:spcPts val="270"/>
        </a:spcBef>
        <a:buClr>
          <a:srgbClr val="727CA3">
            <a:shade val="75000"/>
          </a:srgbClr>
        </a:buClr>
        <a:buSzPct val="75000"/>
        <a:buFont typeface="Wingdings 3"/>
        <a:buChar char=""/>
        <a:defRPr kumimoji="0" lang="en-US" sz="1261" kern="1200" smtClean="0">
          <a:solidFill>
            <a:schemeClr val="tx1"/>
          </a:solidFill>
          <a:latin typeface="+mn-lt"/>
          <a:ea typeface="+mn-ea"/>
          <a:cs typeface="+mn-cs"/>
        </a:defRPr>
      </a:lvl7pPr>
      <a:lvl8pPr marL="1812121" indent="-164738" algn="l" rtl="0" eaLnBrk="1" latinLnBrk="0" hangingPunct="1">
        <a:spcBef>
          <a:spcPts val="270"/>
        </a:spcBef>
        <a:buClr>
          <a:prstClr val="white">
            <a:shade val="50000"/>
          </a:prstClr>
        </a:buClr>
        <a:buSzPct val="75000"/>
        <a:buFont typeface="Wingdings 3"/>
        <a:buChar char=""/>
        <a:defRPr kumimoji="0" lang="en-US" sz="1261" kern="1200" smtClean="0">
          <a:solidFill>
            <a:schemeClr val="tx1"/>
          </a:solidFill>
          <a:latin typeface="+mn-lt"/>
          <a:ea typeface="+mn-ea"/>
          <a:cs typeface="+mn-cs"/>
        </a:defRPr>
      </a:lvl8pPr>
      <a:lvl9pPr marL="1976860" indent="-164738" algn="l" rtl="0" eaLnBrk="1" latinLnBrk="0" hangingPunct="1">
        <a:spcBef>
          <a:spcPts val="270"/>
        </a:spcBef>
        <a:buClr>
          <a:srgbClr val="9FB8CD"/>
        </a:buClr>
        <a:buSzPct val="75000"/>
        <a:buFont typeface="Wingdings 3"/>
        <a:buChar char=""/>
        <a:defRPr kumimoji="0" lang="en-US" sz="1081" kern="1200" smtClean="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11846" algn="l" rtl="0" eaLnBrk="1" latinLnBrk="0" hangingPunct="1">
        <a:defRPr kumimoji="0" kern="1200">
          <a:solidFill>
            <a:schemeClr val="tx1"/>
          </a:solidFill>
          <a:latin typeface="+mn-lt"/>
          <a:ea typeface="+mn-ea"/>
          <a:cs typeface="+mn-cs"/>
        </a:defRPr>
      </a:lvl2pPr>
      <a:lvl3pPr marL="823692" algn="l" rtl="0" eaLnBrk="1" latinLnBrk="0" hangingPunct="1">
        <a:defRPr kumimoji="0" kern="1200">
          <a:solidFill>
            <a:schemeClr val="tx1"/>
          </a:solidFill>
          <a:latin typeface="+mn-lt"/>
          <a:ea typeface="+mn-ea"/>
          <a:cs typeface="+mn-cs"/>
        </a:defRPr>
      </a:lvl3pPr>
      <a:lvl4pPr marL="1235537" algn="l" rtl="0" eaLnBrk="1" latinLnBrk="0" hangingPunct="1">
        <a:defRPr kumimoji="0" kern="1200">
          <a:solidFill>
            <a:schemeClr val="tx1"/>
          </a:solidFill>
          <a:latin typeface="+mn-lt"/>
          <a:ea typeface="+mn-ea"/>
          <a:cs typeface="+mn-cs"/>
        </a:defRPr>
      </a:lvl4pPr>
      <a:lvl5pPr marL="1647383" algn="l" rtl="0" eaLnBrk="1" latinLnBrk="0" hangingPunct="1">
        <a:defRPr kumimoji="0" kern="1200">
          <a:solidFill>
            <a:schemeClr val="tx1"/>
          </a:solidFill>
          <a:latin typeface="+mn-lt"/>
          <a:ea typeface="+mn-ea"/>
          <a:cs typeface="+mn-cs"/>
        </a:defRPr>
      </a:lvl5pPr>
      <a:lvl6pPr marL="2059229" algn="l" rtl="0" eaLnBrk="1" latinLnBrk="0" hangingPunct="1">
        <a:defRPr kumimoji="0" kern="1200">
          <a:solidFill>
            <a:schemeClr val="tx1"/>
          </a:solidFill>
          <a:latin typeface="+mn-lt"/>
          <a:ea typeface="+mn-ea"/>
          <a:cs typeface="+mn-cs"/>
        </a:defRPr>
      </a:lvl6pPr>
      <a:lvl7pPr marL="2471075" algn="l" rtl="0" eaLnBrk="1" latinLnBrk="0" hangingPunct="1">
        <a:defRPr kumimoji="0" kern="1200">
          <a:solidFill>
            <a:schemeClr val="tx1"/>
          </a:solidFill>
          <a:latin typeface="+mn-lt"/>
          <a:ea typeface="+mn-ea"/>
          <a:cs typeface="+mn-cs"/>
        </a:defRPr>
      </a:lvl7pPr>
      <a:lvl8pPr marL="2882920" algn="l" rtl="0" eaLnBrk="1" latinLnBrk="0" hangingPunct="1">
        <a:defRPr kumimoji="0" kern="1200">
          <a:solidFill>
            <a:schemeClr val="tx1"/>
          </a:solidFill>
          <a:latin typeface="+mn-lt"/>
          <a:ea typeface="+mn-ea"/>
          <a:cs typeface="+mn-cs"/>
        </a:defRPr>
      </a:lvl8pPr>
      <a:lvl9pPr marL="3294766" algn="l" rtl="0" eaLnBrk="1" latinLnBrk="0" hangingPunct="1">
        <a:defRPr kumimoji="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457200" y="152400"/>
            <a:ext cx="8229600" cy="990600"/>
          </a:xfrm>
          <a:prstGeom prst="rect">
            <a:avLst/>
          </a:prstGeom>
          <a:solidFill>
            <a:srgbClr val="5E3886"/>
          </a:solidFill>
        </p:spPr>
        <p:txBody>
          <a:bodyPr vert="horz" anchor="b" anchorCtr="0">
            <a:normAutofit/>
          </a:bodyPr>
          <a:lstStyle/>
          <a:p>
            <a:r>
              <a:rPr kumimoji="0" lang="en-US" dirty="0"/>
              <a:t>Click to edit Master title style</a:t>
            </a:r>
          </a:p>
        </p:txBody>
      </p:sp>
      <p:sp>
        <p:nvSpPr>
          <p:cNvPr id="13" name="Text Placeholder 12"/>
          <p:cNvSpPr>
            <a:spLocks noGrp="1"/>
          </p:cNvSpPr>
          <p:nvPr>
            <p:ph type="body" idx="1"/>
          </p:nvPr>
        </p:nvSpPr>
        <p:spPr>
          <a:xfrm>
            <a:off x="457200" y="1219200"/>
            <a:ext cx="8229600" cy="4910328"/>
          </a:xfrm>
          <a:prstGeom prst="rect">
            <a:avLst/>
          </a:prstGeom>
        </p:spPr>
        <p:txBody>
          <a:bodyPr vert="horz">
            <a:normAutofit/>
          </a:bodyPr>
          <a:lstStyle/>
          <a:p>
            <a:pPr lvl="0" eaLnBrk="1" latinLnBrk="0" hangingPunct="1"/>
            <a:r>
              <a:rPr kumimoji="0" lang="en-US" dirty="0"/>
              <a:t>Click to edit Master text styles</a:t>
            </a:r>
          </a:p>
          <a:p>
            <a:pPr lvl="1" eaLnBrk="1" latinLnBrk="0" hangingPunct="1"/>
            <a:r>
              <a:rPr kumimoji="0" lang="en-US" dirty="0"/>
              <a:t>Second level</a:t>
            </a:r>
          </a:p>
          <a:p>
            <a:pPr lvl="2" eaLnBrk="1" latinLnBrk="0" hangingPunct="1"/>
            <a:r>
              <a:rPr kumimoji="0" lang="en-US" dirty="0"/>
              <a:t>Third level</a:t>
            </a:r>
          </a:p>
          <a:p>
            <a:pPr lvl="3" eaLnBrk="1" latinLnBrk="0" hangingPunct="1"/>
            <a:r>
              <a:rPr kumimoji="0" lang="en-US" dirty="0"/>
              <a:t>Fourth level</a:t>
            </a:r>
          </a:p>
          <a:p>
            <a:pPr lvl="4" eaLnBrk="1" latinLnBrk="0" hangingPunct="1"/>
            <a:r>
              <a:rPr kumimoji="0" lang="en-US" dirty="0"/>
              <a:t>Fifth level</a:t>
            </a:r>
          </a:p>
        </p:txBody>
      </p:sp>
      <p:sp>
        <p:nvSpPr>
          <p:cNvPr id="29" name="Straight Connector 28"/>
          <p:cNvSpPr>
            <a:spLocks noChangeShapeType="1"/>
          </p:cNvSpPr>
          <p:nvPr/>
        </p:nvSpPr>
        <p:spPr bwMode="auto">
          <a:xfrm>
            <a:off x="457200" y="1143000"/>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pPr eaLnBrk="1" fontAlgn="auto" hangingPunct="1">
              <a:spcBef>
                <a:spcPts val="0"/>
              </a:spcBef>
              <a:spcAft>
                <a:spcPts val="0"/>
              </a:spcAft>
            </a:pPr>
            <a:endParaRPr lang="en-US">
              <a:solidFill>
                <a:prstClr val="black"/>
              </a:solidFill>
              <a:latin typeface="Gill Sans MT"/>
            </a:endParaRPr>
          </a:p>
        </p:txBody>
      </p:sp>
    </p:spTree>
    <p:extLst>
      <p:ext uri="{BB962C8B-B14F-4D97-AF65-F5344CB8AC3E}">
        <p14:creationId xmlns:p14="http://schemas.microsoft.com/office/powerpoint/2010/main" val="2089165419"/>
      </p:ext>
    </p:extLst>
  </p:cSld>
  <p:clrMap bg1="lt1" tx1="dk1" bg2="lt2" tx2="dk2" accent1="accent1" accent2="accent2" accent3="accent3" accent4="accent4" accent5="accent5" accent6="accent6" hlink="hlink" folHlink="folHlink"/>
  <p:sldLayoutIdLst>
    <p:sldLayoutId id="2147483817" r:id="rId1"/>
    <p:sldLayoutId id="2147483818" r:id="rId2"/>
    <p:sldLayoutId id="2147483819" r:id="rId3"/>
    <p:sldLayoutId id="2147483820" r:id="rId4"/>
    <p:sldLayoutId id="2147483821" r:id="rId5"/>
    <p:sldLayoutId id="2147483822" r:id="rId6"/>
    <p:sldLayoutId id="2147483823" r:id="rId7"/>
    <p:sldLayoutId id="2147483824" r:id="rId8"/>
    <p:sldLayoutId id="2147483825" r:id="rId9"/>
    <p:sldLayoutId id="2147483826" r:id="rId10"/>
    <p:sldLayoutId id="2147483827" r:id="rId11"/>
    <p:sldLayoutId id="2147483828" r:id="rId12"/>
    <p:sldLayoutId id="2147483829" r:id="rId13"/>
    <p:sldLayoutId id="2147483830" r:id="rId14"/>
    <p:sldLayoutId id="2147483831" r:id="rId15"/>
    <p:sldLayoutId id="2147483832" r:id="rId16"/>
    <p:sldLayoutId id="2147483834" r:id="rId17"/>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dt="0"/>
  <p:txStyles>
    <p:titleStyle>
      <a:lvl1pPr algn="l" rtl="0" eaLnBrk="1" latinLnBrk="0" hangingPunct="1">
        <a:spcBef>
          <a:spcPct val="0"/>
        </a:spcBef>
        <a:buNone/>
        <a:defRPr kumimoji="0" sz="4400" kern="1200">
          <a:solidFill>
            <a:schemeClr val="bg1"/>
          </a:solidFill>
          <a:latin typeface="Calibri" panose="020F0502020204030204" pitchFamily="34" charset="0"/>
          <a:ea typeface="+mj-ea"/>
          <a:cs typeface="+mj-cs"/>
        </a:defRPr>
      </a:lvl1pPr>
    </p:titleStyle>
    <p:bodyStyle>
      <a:lvl1pPr marL="274320" indent="-274320" algn="l" rtl="0" eaLnBrk="1" latinLnBrk="0" hangingPunct="1">
        <a:spcBef>
          <a:spcPts val="600"/>
        </a:spcBef>
        <a:buClr>
          <a:srgbClr val="86AA2C"/>
        </a:buClr>
        <a:buSzPct val="76000"/>
        <a:buFont typeface="Wingdings 3"/>
        <a:buChar char=""/>
        <a:defRPr kumimoji="0" sz="3200" kern="1200">
          <a:solidFill>
            <a:schemeClr val="tx1"/>
          </a:solidFill>
          <a:latin typeface="Calibri" panose="020F0502020204030204" pitchFamily="34" charset="0"/>
          <a:ea typeface="+mn-ea"/>
          <a:cs typeface="+mn-cs"/>
        </a:defRPr>
      </a:lvl1pPr>
      <a:lvl2pPr marL="548640" indent="-274320" algn="l" rtl="0" eaLnBrk="1" latinLnBrk="0" hangingPunct="1">
        <a:spcBef>
          <a:spcPts val="500"/>
        </a:spcBef>
        <a:buClr>
          <a:srgbClr val="86AA2C"/>
        </a:buClr>
        <a:buSzPct val="76000"/>
        <a:buFont typeface="Wingdings 3"/>
        <a:buChar char=""/>
        <a:defRPr kumimoji="0" sz="2600" kern="1200">
          <a:solidFill>
            <a:schemeClr val="tx1"/>
          </a:solidFill>
          <a:latin typeface="Calibri" panose="020F0502020204030204" pitchFamily="34" charset="0"/>
          <a:ea typeface="+mn-ea"/>
          <a:cs typeface="+mn-cs"/>
        </a:defRPr>
      </a:lvl2pPr>
      <a:lvl3pPr marL="822960" indent="-228600" algn="l" rtl="0" eaLnBrk="1" latinLnBrk="0" hangingPunct="1">
        <a:spcBef>
          <a:spcPts val="500"/>
        </a:spcBef>
        <a:buClr>
          <a:srgbClr val="86AA2C"/>
        </a:buClr>
        <a:buSzPct val="76000"/>
        <a:buFont typeface="Wingdings 3"/>
        <a:buChar char=""/>
        <a:defRPr kumimoji="0" sz="2200" kern="1200">
          <a:solidFill>
            <a:schemeClr val="tx1"/>
          </a:solidFill>
          <a:latin typeface="Calibri" panose="020F0502020204030204" pitchFamily="34" charset="0"/>
          <a:ea typeface="+mn-ea"/>
          <a:cs typeface="+mn-cs"/>
        </a:defRPr>
      </a:lvl3pPr>
      <a:lvl4pPr marL="1097280" indent="-228600" algn="l" rtl="0" eaLnBrk="1" latinLnBrk="0" hangingPunct="1">
        <a:spcBef>
          <a:spcPts val="400"/>
        </a:spcBef>
        <a:buClr>
          <a:srgbClr val="86AA2C"/>
        </a:buClr>
        <a:buSzPct val="70000"/>
        <a:buFont typeface="Wingdings"/>
        <a:buChar char=""/>
        <a:defRPr kumimoji="0" sz="1800" kern="1200">
          <a:solidFill>
            <a:schemeClr val="tx1"/>
          </a:solidFill>
          <a:latin typeface="Calibri" panose="020F0502020204030204" pitchFamily="34" charset="0"/>
          <a:ea typeface="+mn-ea"/>
          <a:cs typeface="+mn-cs"/>
        </a:defRPr>
      </a:lvl4pPr>
      <a:lvl5pPr marL="1371600" indent="-228600" algn="l" rtl="0" eaLnBrk="1" latinLnBrk="0" hangingPunct="1">
        <a:spcBef>
          <a:spcPts val="300"/>
        </a:spcBef>
        <a:buClr>
          <a:srgbClr val="86AA2C"/>
        </a:buClr>
        <a:buSzPct val="70000"/>
        <a:buFont typeface="Wingdings"/>
        <a:buChar char=""/>
        <a:defRPr kumimoji="0" sz="1600" kern="1200">
          <a:solidFill>
            <a:schemeClr val="tx1"/>
          </a:solidFill>
          <a:latin typeface="Calibri" panose="020F0502020204030204" pitchFamily="34" charset="0"/>
          <a:ea typeface="+mn-ea"/>
          <a:cs typeface="+mn-cs"/>
        </a:defRPr>
      </a:lvl5pPr>
      <a:lvl6pPr marL="1645920" indent="-182880" algn="l" rtl="0" eaLnBrk="1" latinLnBrk="0" hangingPunct="1">
        <a:spcBef>
          <a:spcPts val="300"/>
        </a:spcBef>
        <a:buClr>
          <a:srgbClr val="9FB8CD">
            <a:shade val="75000"/>
          </a:srgbClr>
        </a:buClr>
        <a:buSzPct val="75000"/>
        <a:buFont typeface="Wingdings 3"/>
        <a:buChar char=""/>
        <a:defRPr kumimoji="0" lang="en-US" sz="1600" kern="1200" smtClean="0">
          <a:solidFill>
            <a:schemeClr val="tx1"/>
          </a:solidFill>
          <a:latin typeface="+mn-lt"/>
          <a:ea typeface="+mn-ea"/>
          <a:cs typeface="+mn-cs"/>
        </a:defRPr>
      </a:lvl6pPr>
      <a:lvl7pPr marL="1828800" indent="-182880" algn="l" rtl="0" eaLnBrk="1" latinLnBrk="0" hangingPunct="1">
        <a:spcBef>
          <a:spcPts val="300"/>
        </a:spcBef>
        <a:buClr>
          <a:srgbClr val="727CA3">
            <a:shade val="75000"/>
          </a:srgbClr>
        </a:buClr>
        <a:buSzPct val="75000"/>
        <a:buFont typeface="Wingdings 3"/>
        <a:buChar char=""/>
        <a:defRPr kumimoji="0" lang="en-US" sz="1400" kern="1200" smtClean="0">
          <a:solidFill>
            <a:schemeClr val="tx1"/>
          </a:solidFill>
          <a:latin typeface="+mn-lt"/>
          <a:ea typeface="+mn-ea"/>
          <a:cs typeface="+mn-cs"/>
        </a:defRPr>
      </a:lvl7pPr>
      <a:lvl8pPr marL="2011680" indent="-182880" algn="l" rtl="0" eaLnBrk="1" latinLnBrk="0" hangingPunct="1">
        <a:spcBef>
          <a:spcPts val="300"/>
        </a:spcBef>
        <a:buClr>
          <a:prstClr val="white">
            <a:shade val="50000"/>
          </a:prstClr>
        </a:buClr>
        <a:buSzPct val="75000"/>
        <a:buFont typeface="Wingdings 3"/>
        <a:buChar char=""/>
        <a:defRPr kumimoji="0" lang="en-US" sz="1400" kern="1200" smtClean="0">
          <a:solidFill>
            <a:schemeClr val="tx1"/>
          </a:solidFill>
          <a:latin typeface="+mn-lt"/>
          <a:ea typeface="+mn-ea"/>
          <a:cs typeface="+mn-cs"/>
        </a:defRPr>
      </a:lvl8pPr>
      <a:lvl9pPr marL="2194560" indent="-182880" algn="l" rtl="0" eaLnBrk="1" latinLnBrk="0" hangingPunct="1">
        <a:spcBef>
          <a:spcPts val="300"/>
        </a:spcBef>
        <a:buClr>
          <a:srgbClr val="9FB8CD"/>
        </a:buClr>
        <a:buSzPct val="75000"/>
        <a:buFont typeface="Wingdings 3"/>
        <a:buChar char=""/>
        <a:defRPr kumimoji="0" lang="en-US" sz="1200" kern="1200" smtClean="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457200" y="152400"/>
            <a:ext cx="8229600" cy="990600"/>
          </a:xfrm>
          <a:prstGeom prst="rect">
            <a:avLst/>
          </a:prstGeom>
          <a:solidFill>
            <a:srgbClr val="B1D45A"/>
          </a:solidFill>
        </p:spPr>
        <p:txBody>
          <a:bodyPr vert="horz" anchor="b" anchorCtr="0">
            <a:normAutofit/>
          </a:bodyPr>
          <a:lstStyle/>
          <a:p>
            <a:r>
              <a:rPr kumimoji="0" lang="en-US" dirty="0"/>
              <a:t>Click to edit Master title style</a:t>
            </a:r>
          </a:p>
        </p:txBody>
      </p:sp>
      <p:sp>
        <p:nvSpPr>
          <p:cNvPr id="13" name="Text Placeholder 12"/>
          <p:cNvSpPr>
            <a:spLocks noGrp="1"/>
          </p:cNvSpPr>
          <p:nvPr>
            <p:ph type="body" idx="1"/>
          </p:nvPr>
        </p:nvSpPr>
        <p:spPr>
          <a:xfrm>
            <a:off x="457200" y="1219200"/>
            <a:ext cx="8229600" cy="5257800"/>
          </a:xfrm>
          <a:prstGeom prst="rect">
            <a:avLst/>
          </a:prstGeom>
        </p:spPr>
        <p:txBody>
          <a:bodyPr vert="horz">
            <a:normAutofit/>
          </a:bodyPr>
          <a:lstStyle/>
          <a:p>
            <a:pPr lvl="0" eaLnBrk="1" latinLnBrk="0" hangingPunct="1"/>
            <a:r>
              <a:rPr kumimoji="0" lang="en-US" dirty="0"/>
              <a:t>Click to edit Master text styles</a:t>
            </a:r>
          </a:p>
          <a:p>
            <a:pPr lvl="1" eaLnBrk="1" latinLnBrk="0" hangingPunct="1"/>
            <a:r>
              <a:rPr kumimoji="0" lang="en-US" dirty="0"/>
              <a:t>Second level</a:t>
            </a:r>
          </a:p>
          <a:p>
            <a:pPr lvl="2" eaLnBrk="1" latinLnBrk="0" hangingPunct="1"/>
            <a:r>
              <a:rPr kumimoji="0" lang="en-US" dirty="0"/>
              <a:t>Third level</a:t>
            </a:r>
          </a:p>
          <a:p>
            <a:pPr lvl="3" eaLnBrk="1" latinLnBrk="0" hangingPunct="1"/>
            <a:r>
              <a:rPr kumimoji="0" lang="en-US" dirty="0"/>
              <a:t>Fourth level</a:t>
            </a:r>
          </a:p>
          <a:p>
            <a:pPr lvl="4" eaLnBrk="1" latinLnBrk="0" hangingPunct="1"/>
            <a:r>
              <a:rPr kumimoji="0" lang="en-US" dirty="0"/>
              <a:t>Fifth level</a:t>
            </a:r>
          </a:p>
        </p:txBody>
      </p:sp>
      <p:sp>
        <p:nvSpPr>
          <p:cNvPr id="29" name="Straight Connector 28"/>
          <p:cNvSpPr>
            <a:spLocks noChangeShapeType="1"/>
          </p:cNvSpPr>
          <p:nvPr/>
        </p:nvSpPr>
        <p:spPr bwMode="auto">
          <a:xfrm>
            <a:off x="457200" y="1143000"/>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68580" tIns="34290" rIns="68580" bIns="34290" anchor="t" compatLnSpc="1"/>
          <a:lstStyle/>
          <a:p>
            <a:endParaRPr kumimoji="0" lang="en-US" sz="1350"/>
          </a:p>
        </p:txBody>
      </p:sp>
    </p:spTree>
    <p:extLst>
      <p:ext uri="{BB962C8B-B14F-4D97-AF65-F5344CB8AC3E}">
        <p14:creationId xmlns:p14="http://schemas.microsoft.com/office/powerpoint/2010/main" val="1334739046"/>
      </p:ext>
    </p:extLst>
  </p:cSld>
  <p:clrMap bg1="lt1" tx1="dk1" bg2="lt2" tx2="dk2" accent1="accent1" accent2="accent2" accent3="accent3" accent4="accent4" accent5="accent5" accent6="accent6" hlink="hlink" folHlink="folHlink"/>
  <p:sldLayoutIdLst>
    <p:sldLayoutId id="2147483919" r:id="rId1"/>
    <p:sldLayoutId id="2147483920" r:id="rId2"/>
    <p:sldLayoutId id="2147483921" r:id="rId3"/>
    <p:sldLayoutId id="2147483922" r:id="rId4"/>
    <p:sldLayoutId id="2147483923" r:id="rId5"/>
    <p:sldLayoutId id="2147483924" r:id="rId6"/>
    <p:sldLayoutId id="2147483925" r:id="rId7"/>
    <p:sldLayoutId id="2147483926" r:id="rId8"/>
    <p:sldLayoutId id="2147483927" r:id="rId9"/>
    <p:sldLayoutId id="2147483928" r:id="rId10"/>
    <p:sldLayoutId id="2147483929" r:id="rId11"/>
    <p:sldLayoutId id="2147483930" r:id="rId12"/>
    <p:sldLayoutId id="2147483931" r:id="rId13"/>
    <p:sldLayoutId id="2147483933" r:id="rId14"/>
    <p:sldLayoutId id="2147483934" r:id="rId15"/>
    <p:sldLayoutId id="2147483935" r:id="rId16"/>
    <p:sldLayoutId id="2147483936" r:id="rId17"/>
    <p:sldLayoutId id="2147483937" r:id="rId18"/>
    <p:sldLayoutId id="2147483938" r:id="rId19"/>
    <p:sldLayoutId id="2147483939" r:id="rId20"/>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rtl="0" eaLnBrk="1" latinLnBrk="0" hangingPunct="1">
        <a:spcBef>
          <a:spcPct val="0"/>
        </a:spcBef>
        <a:buNone/>
        <a:defRPr kumimoji="0" sz="3300" kern="1200">
          <a:solidFill>
            <a:schemeClr val="tx1"/>
          </a:solidFill>
          <a:latin typeface="Calibri" panose="020F0502020204030204" pitchFamily="34" charset="0"/>
          <a:ea typeface="+mj-ea"/>
          <a:cs typeface="+mj-cs"/>
        </a:defRPr>
      </a:lvl1pPr>
    </p:titleStyle>
    <p:bodyStyle>
      <a:lvl1pPr marL="205740" indent="-205740" algn="l" rtl="0" eaLnBrk="1" latinLnBrk="0" hangingPunct="1">
        <a:spcBef>
          <a:spcPts val="450"/>
        </a:spcBef>
        <a:buClr>
          <a:srgbClr val="5E3886"/>
        </a:buClr>
        <a:buSzPct val="76000"/>
        <a:buFont typeface="Wingdings 3"/>
        <a:buChar char=""/>
        <a:defRPr kumimoji="0" sz="2400" kern="1200">
          <a:solidFill>
            <a:schemeClr val="tx1"/>
          </a:solidFill>
          <a:latin typeface="Calibri" panose="020F0502020204030204" pitchFamily="34" charset="0"/>
          <a:ea typeface="+mn-ea"/>
          <a:cs typeface="+mn-cs"/>
        </a:defRPr>
      </a:lvl1pPr>
      <a:lvl2pPr marL="411480" indent="-205740" algn="l" rtl="0" eaLnBrk="1" latinLnBrk="0" hangingPunct="1">
        <a:spcBef>
          <a:spcPts val="375"/>
        </a:spcBef>
        <a:buClr>
          <a:srgbClr val="5E3886"/>
        </a:buClr>
        <a:buSzPct val="76000"/>
        <a:buFont typeface="Wingdings 3"/>
        <a:buChar char=""/>
        <a:defRPr kumimoji="0" sz="1950" kern="1200">
          <a:solidFill>
            <a:schemeClr val="tx1"/>
          </a:solidFill>
          <a:latin typeface="Calibri" panose="020F0502020204030204" pitchFamily="34" charset="0"/>
          <a:ea typeface="+mn-ea"/>
          <a:cs typeface="+mn-cs"/>
        </a:defRPr>
      </a:lvl2pPr>
      <a:lvl3pPr marL="617220" indent="-171450" algn="l" rtl="0" eaLnBrk="1" latinLnBrk="0" hangingPunct="1">
        <a:spcBef>
          <a:spcPts val="375"/>
        </a:spcBef>
        <a:buClr>
          <a:srgbClr val="5E3886"/>
        </a:buClr>
        <a:buSzPct val="76000"/>
        <a:buFont typeface="Wingdings 3"/>
        <a:buChar char=""/>
        <a:defRPr kumimoji="0" sz="1650" kern="1200">
          <a:solidFill>
            <a:schemeClr val="tx1"/>
          </a:solidFill>
          <a:latin typeface="Calibri" panose="020F0502020204030204" pitchFamily="34" charset="0"/>
          <a:ea typeface="+mn-ea"/>
          <a:cs typeface="+mn-cs"/>
        </a:defRPr>
      </a:lvl3pPr>
      <a:lvl4pPr marL="822960" indent="-171450" algn="l" rtl="0" eaLnBrk="1" latinLnBrk="0" hangingPunct="1">
        <a:spcBef>
          <a:spcPts val="300"/>
        </a:spcBef>
        <a:buClr>
          <a:srgbClr val="5E3886"/>
        </a:buClr>
        <a:buSzPct val="70000"/>
        <a:buFont typeface="Wingdings"/>
        <a:buChar char=""/>
        <a:defRPr kumimoji="0" sz="1350" kern="1200">
          <a:solidFill>
            <a:schemeClr val="tx1"/>
          </a:solidFill>
          <a:latin typeface="Calibri" panose="020F0502020204030204" pitchFamily="34" charset="0"/>
          <a:ea typeface="+mn-ea"/>
          <a:cs typeface="+mn-cs"/>
        </a:defRPr>
      </a:lvl4pPr>
      <a:lvl5pPr marL="1028700" indent="-171450" algn="l" rtl="0" eaLnBrk="1" latinLnBrk="0" hangingPunct="1">
        <a:spcBef>
          <a:spcPts val="225"/>
        </a:spcBef>
        <a:buClr>
          <a:srgbClr val="5E3886"/>
        </a:buClr>
        <a:buSzPct val="70000"/>
        <a:buFont typeface="Wingdings"/>
        <a:buChar char=""/>
        <a:defRPr kumimoji="0" sz="1200" kern="1200">
          <a:solidFill>
            <a:schemeClr val="tx1"/>
          </a:solidFill>
          <a:latin typeface="Calibri" panose="020F0502020204030204" pitchFamily="34" charset="0"/>
          <a:ea typeface="+mn-ea"/>
          <a:cs typeface="+mn-cs"/>
        </a:defRPr>
      </a:lvl5pPr>
      <a:lvl6pPr marL="1234440" indent="-137160" algn="l" rtl="0" eaLnBrk="1" latinLnBrk="0" hangingPunct="1">
        <a:spcBef>
          <a:spcPts val="225"/>
        </a:spcBef>
        <a:buClr>
          <a:srgbClr val="9FB8CD">
            <a:shade val="75000"/>
          </a:srgbClr>
        </a:buClr>
        <a:buSzPct val="75000"/>
        <a:buFont typeface="Wingdings 3"/>
        <a:buChar char=""/>
        <a:defRPr kumimoji="0" lang="en-US" sz="1200" kern="1200" smtClean="0">
          <a:solidFill>
            <a:schemeClr val="tx1"/>
          </a:solidFill>
          <a:latin typeface="+mn-lt"/>
          <a:ea typeface="+mn-ea"/>
          <a:cs typeface="+mn-cs"/>
        </a:defRPr>
      </a:lvl6pPr>
      <a:lvl7pPr marL="1371600" indent="-137160" algn="l" rtl="0" eaLnBrk="1" latinLnBrk="0" hangingPunct="1">
        <a:spcBef>
          <a:spcPts val="225"/>
        </a:spcBef>
        <a:buClr>
          <a:srgbClr val="727CA3">
            <a:shade val="75000"/>
          </a:srgbClr>
        </a:buClr>
        <a:buSzPct val="75000"/>
        <a:buFont typeface="Wingdings 3"/>
        <a:buChar char=""/>
        <a:defRPr kumimoji="0" lang="en-US" sz="1050" kern="1200" smtClean="0">
          <a:solidFill>
            <a:schemeClr val="tx1"/>
          </a:solidFill>
          <a:latin typeface="+mn-lt"/>
          <a:ea typeface="+mn-ea"/>
          <a:cs typeface="+mn-cs"/>
        </a:defRPr>
      </a:lvl7pPr>
      <a:lvl8pPr marL="1508760" indent="-137160" algn="l" rtl="0" eaLnBrk="1" latinLnBrk="0" hangingPunct="1">
        <a:spcBef>
          <a:spcPts val="225"/>
        </a:spcBef>
        <a:buClr>
          <a:prstClr val="white">
            <a:shade val="50000"/>
          </a:prstClr>
        </a:buClr>
        <a:buSzPct val="75000"/>
        <a:buFont typeface="Wingdings 3"/>
        <a:buChar char=""/>
        <a:defRPr kumimoji="0" lang="en-US" sz="1050" kern="1200" smtClean="0">
          <a:solidFill>
            <a:schemeClr val="tx1"/>
          </a:solidFill>
          <a:latin typeface="+mn-lt"/>
          <a:ea typeface="+mn-ea"/>
          <a:cs typeface="+mn-cs"/>
        </a:defRPr>
      </a:lvl8pPr>
      <a:lvl9pPr marL="1645920" indent="-137160" algn="l" rtl="0" eaLnBrk="1" latinLnBrk="0" hangingPunct="1">
        <a:spcBef>
          <a:spcPts val="225"/>
        </a:spcBef>
        <a:buClr>
          <a:srgbClr val="9FB8CD"/>
        </a:buClr>
        <a:buSzPct val="75000"/>
        <a:buFont typeface="Wingdings 3"/>
        <a:buChar char=""/>
        <a:defRPr kumimoji="0" lang="en-US" sz="900" kern="1200" smtClean="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342900" algn="l" rtl="0" eaLnBrk="1" latinLnBrk="0" hangingPunct="1">
        <a:defRPr kumimoji="0" kern="1200">
          <a:solidFill>
            <a:schemeClr val="tx1"/>
          </a:solidFill>
          <a:latin typeface="+mn-lt"/>
          <a:ea typeface="+mn-ea"/>
          <a:cs typeface="+mn-cs"/>
        </a:defRPr>
      </a:lvl2pPr>
      <a:lvl3pPr marL="685800" algn="l" rtl="0" eaLnBrk="1" latinLnBrk="0" hangingPunct="1">
        <a:defRPr kumimoji="0" kern="1200">
          <a:solidFill>
            <a:schemeClr val="tx1"/>
          </a:solidFill>
          <a:latin typeface="+mn-lt"/>
          <a:ea typeface="+mn-ea"/>
          <a:cs typeface="+mn-cs"/>
        </a:defRPr>
      </a:lvl3pPr>
      <a:lvl4pPr marL="1028700" algn="l" rtl="0" eaLnBrk="1" latinLnBrk="0" hangingPunct="1">
        <a:defRPr kumimoji="0" kern="1200">
          <a:solidFill>
            <a:schemeClr val="tx1"/>
          </a:solidFill>
          <a:latin typeface="+mn-lt"/>
          <a:ea typeface="+mn-ea"/>
          <a:cs typeface="+mn-cs"/>
        </a:defRPr>
      </a:lvl4pPr>
      <a:lvl5pPr marL="1371600" algn="l" rtl="0" eaLnBrk="1" latinLnBrk="0" hangingPunct="1">
        <a:defRPr kumimoji="0" kern="1200">
          <a:solidFill>
            <a:schemeClr val="tx1"/>
          </a:solidFill>
          <a:latin typeface="+mn-lt"/>
          <a:ea typeface="+mn-ea"/>
          <a:cs typeface="+mn-cs"/>
        </a:defRPr>
      </a:lvl5pPr>
      <a:lvl6pPr marL="1714500" algn="l" rtl="0" eaLnBrk="1" latinLnBrk="0" hangingPunct="1">
        <a:defRPr kumimoji="0" kern="1200">
          <a:solidFill>
            <a:schemeClr val="tx1"/>
          </a:solidFill>
          <a:latin typeface="+mn-lt"/>
          <a:ea typeface="+mn-ea"/>
          <a:cs typeface="+mn-cs"/>
        </a:defRPr>
      </a:lvl6pPr>
      <a:lvl7pPr marL="2057400" algn="l" rtl="0" eaLnBrk="1" latinLnBrk="0" hangingPunct="1">
        <a:defRPr kumimoji="0" kern="1200">
          <a:solidFill>
            <a:schemeClr val="tx1"/>
          </a:solidFill>
          <a:latin typeface="+mn-lt"/>
          <a:ea typeface="+mn-ea"/>
          <a:cs typeface="+mn-cs"/>
        </a:defRPr>
      </a:lvl7pPr>
      <a:lvl8pPr marL="2400300" algn="l" rtl="0" eaLnBrk="1" latinLnBrk="0" hangingPunct="1">
        <a:defRPr kumimoji="0" kern="1200">
          <a:solidFill>
            <a:schemeClr val="tx1"/>
          </a:solidFill>
          <a:latin typeface="+mn-lt"/>
          <a:ea typeface="+mn-ea"/>
          <a:cs typeface="+mn-cs"/>
        </a:defRPr>
      </a:lvl8pPr>
      <a:lvl9pPr marL="2743200" algn="l" rtl="0" eaLnBrk="1" latinLnBrk="0" hangingPunct="1">
        <a:defRPr kumimoji="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457200" y="152400"/>
            <a:ext cx="8229600" cy="990600"/>
          </a:xfrm>
          <a:prstGeom prst="rect">
            <a:avLst/>
          </a:prstGeom>
          <a:solidFill>
            <a:srgbClr val="5E3886"/>
          </a:solidFill>
        </p:spPr>
        <p:txBody>
          <a:bodyPr vert="horz" anchor="b" anchorCtr="0">
            <a:normAutofit/>
          </a:bodyPr>
          <a:lstStyle/>
          <a:p>
            <a:r>
              <a:rPr kumimoji="0" lang="en-US" dirty="0"/>
              <a:t>Click to edit Master title style</a:t>
            </a:r>
          </a:p>
        </p:txBody>
      </p:sp>
      <p:sp>
        <p:nvSpPr>
          <p:cNvPr id="13" name="Text Placeholder 12"/>
          <p:cNvSpPr>
            <a:spLocks noGrp="1"/>
          </p:cNvSpPr>
          <p:nvPr>
            <p:ph type="body" idx="1"/>
          </p:nvPr>
        </p:nvSpPr>
        <p:spPr>
          <a:xfrm>
            <a:off x="457200" y="1219200"/>
            <a:ext cx="8229600" cy="4910328"/>
          </a:xfrm>
          <a:prstGeom prst="rect">
            <a:avLst/>
          </a:prstGeom>
        </p:spPr>
        <p:txBody>
          <a:bodyPr vert="horz">
            <a:normAutofit/>
          </a:bodyPr>
          <a:lstStyle/>
          <a:p>
            <a:pPr lvl="0" eaLnBrk="1" latinLnBrk="0" hangingPunct="1"/>
            <a:r>
              <a:rPr kumimoji="0" lang="en-US" dirty="0"/>
              <a:t>Click to edit Master text styles</a:t>
            </a:r>
          </a:p>
          <a:p>
            <a:pPr lvl="1" eaLnBrk="1" latinLnBrk="0" hangingPunct="1"/>
            <a:r>
              <a:rPr kumimoji="0" lang="en-US" dirty="0"/>
              <a:t>Second level</a:t>
            </a:r>
          </a:p>
          <a:p>
            <a:pPr lvl="2" eaLnBrk="1" latinLnBrk="0" hangingPunct="1"/>
            <a:r>
              <a:rPr kumimoji="0" lang="en-US" dirty="0"/>
              <a:t>Third level</a:t>
            </a:r>
          </a:p>
          <a:p>
            <a:pPr lvl="3" eaLnBrk="1" latinLnBrk="0" hangingPunct="1"/>
            <a:r>
              <a:rPr kumimoji="0" lang="en-US" dirty="0"/>
              <a:t>Fourth level</a:t>
            </a:r>
          </a:p>
          <a:p>
            <a:pPr lvl="4" eaLnBrk="1" latinLnBrk="0" hangingPunct="1"/>
            <a:r>
              <a:rPr kumimoji="0" lang="en-US" dirty="0"/>
              <a:t>Fifth level</a:t>
            </a:r>
          </a:p>
        </p:txBody>
      </p:sp>
      <p:sp>
        <p:nvSpPr>
          <p:cNvPr id="29" name="Straight Connector 28"/>
          <p:cNvSpPr>
            <a:spLocks noChangeShapeType="1"/>
          </p:cNvSpPr>
          <p:nvPr/>
        </p:nvSpPr>
        <p:spPr bwMode="auto">
          <a:xfrm>
            <a:off x="457200" y="1143000"/>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68580" tIns="34290" rIns="68580" bIns="34290" anchor="t" compatLnSpc="1"/>
          <a:lstStyle/>
          <a:p>
            <a:endParaRPr kumimoji="0" lang="en-US" sz="1350"/>
          </a:p>
        </p:txBody>
      </p:sp>
    </p:spTree>
    <p:extLst>
      <p:ext uri="{BB962C8B-B14F-4D97-AF65-F5344CB8AC3E}">
        <p14:creationId xmlns:p14="http://schemas.microsoft.com/office/powerpoint/2010/main" val="233541873"/>
      </p:ext>
    </p:extLst>
  </p:cSld>
  <p:clrMap bg1="lt1" tx1="dk1" bg2="lt2" tx2="dk2" accent1="accent1" accent2="accent2" accent3="accent3" accent4="accent4" accent5="accent5" accent6="accent6" hlink="hlink" folHlink="folHlink"/>
  <p:sldLayoutIdLst>
    <p:sldLayoutId id="2147483942" r:id="rId1"/>
    <p:sldLayoutId id="2147483943" r:id="rId2"/>
    <p:sldLayoutId id="2147483944" r:id="rId3"/>
    <p:sldLayoutId id="2147483945" r:id="rId4"/>
    <p:sldLayoutId id="2147483946" r:id="rId5"/>
    <p:sldLayoutId id="2147483947" r:id="rId6"/>
    <p:sldLayoutId id="2147483948" r:id="rId7"/>
    <p:sldLayoutId id="2147483949" r:id="rId8"/>
    <p:sldLayoutId id="2147483950" r:id="rId9"/>
    <p:sldLayoutId id="2147483951" r:id="rId10"/>
    <p:sldLayoutId id="2147483952" r:id="rId11"/>
    <p:sldLayoutId id="2147483953" r:id="rId12"/>
    <p:sldLayoutId id="2147483954" r:id="rId13"/>
    <p:sldLayoutId id="2147483955" r:id="rId14"/>
    <p:sldLayoutId id="2147483956" r:id="rId15"/>
    <p:sldLayoutId id="2147483957" r:id="rId16"/>
    <p:sldLayoutId id="2147483958" r:id="rId17"/>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rtl="0" eaLnBrk="1" latinLnBrk="0" hangingPunct="1">
        <a:spcBef>
          <a:spcPct val="0"/>
        </a:spcBef>
        <a:buNone/>
        <a:defRPr kumimoji="0" sz="4400" kern="1200">
          <a:solidFill>
            <a:schemeClr val="bg1"/>
          </a:solidFill>
          <a:latin typeface="Calibri" panose="020F0502020204030204" pitchFamily="34" charset="0"/>
          <a:ea typeface="+mj-ea"/>
          <a:cs typeface="+mj-cs"/>
        </a:defRPr>
      </a:lvl1pPr>
    </p:titleStyle>
    <p:bodyStyle>
      <a:lvl1pPr marL="205735" indent="-205735" algn="l" rtl="0" eaLnBrk="1" latinLnBrk="0" hangingPunct="1">
        <a:spcBef>
          <a:spcPts val="450"/>
        </a:spcBef>
        <a:buClr>
          <a:srgbClr val="86AA2C"/>
        </a:buClr>
        <a:buSzPct val="76000"/>
        <a:buFont typeface="Wingdings 3"/>
        <a:buChar char=""/>
        <a:defRPr kumimoji="0" sz="4000" kern="1200">
          <a:solidFill>
            <a:schemeClr val="tx1"/>
          </a:solidFill>
          <a:latin typeface="Calibri" panose="020F0502020204030204" pitchFamily="34" charset="0"/>
          <a:ea typeface="+mn-ea"/>
          <a:cs typeface="+mn-cs"/>
        </a:defRPr>
      </a:lvl1pPr>
      <a:lvl2pPr marL="411470" indent="-205735" algn="l" rtl="0" eaLnBrk="1" latinLnBrk="0" hangingPunct="1">
        <a:spcBef>
          <a:spcPts val="375"/>
        </a:spcBef>
        <a:buClr>
          <a:srgbClr val="86AA2C"/>
        </a:buClr>
        <a:buSzPct val="76000"/>
        <a:buFont typeface="Wingdings 3"/>
        <a:buChar char=""/>
        <a:defRPr kumimoji="0" sz="3200" kern="1200">
          <a:solidFill>
            <a:schemeClr val="tx1"/>
          </a:solidFill>
          <a:latin typeface="Calibri" panose="020F0502020204030204" pitchFamily="34" charset="0"/>
          <a:ea typeface="+mn-ea"/>
          <a:cs typeface="+mn-cs"/>
        </a:defRPr>
      </a:lvl2pPr>
      <a:lvl3pPr marL="617204" indent="-171446" algn="l" rtl="0" eaLnBrk="1" latinLnBrk="0" hangingPunct="1">
        <a:spcBef>
          <a:spcPts val="375"/>
        </a:spcBef>
        <a:buClr>
          <a:srgbClr val="86AA2C"/>
        </a:buClr>
        <a:buSzPct val="76000"/>
        <a:buFont typeface="Wingdings 3"/>
        <a:buChar char=""/>
        <a:defRPr kumimoji="0" sz="2800" kern="1200">
          <a:solidFill>
            <a:schemeClr val="tx1"/>
          </a:solidFill>
          <a:latin typeface="Calibri" panose="020F0502020204030204" pitchFamily="34" charset="0"/>
          <a:ea typeface="+mn-ea"/>
          <a:cs typeface="+mn-cs"/>
        </a:defRPr>
      </a:lvl3pPr>
      <a:lvl4pPr marL="822940" indent="-171446" algn="l" rtl="0" eaLnBrk="1" latinLnBrk="0" hangingPunct="1">
        <a:spcBef>
          <a:spcPts val="300"/>
        </a:spcBef>
        <a:buClr>
          <a:srgbClr val="86AA2C"/>
        </a:buClr>
        <a:buSzPct val="70000"/>
        <a:buFont typeface="Wingdings"/>
        <a:buChar char=""/>
        <a:defRPr kumimoji="0" sz="2000" kern="1200">
          <a:solidFill>
            <a:schemeClr val="tx1"/>
          </a:solidFill>
          <a:latin typeface="Calibri" panose="020F0502020204030204" pitchFamily="34" charset="0"/>
          <a:ea typeface="+mn-ea"/>
          <a:cs typeface="+mn-cs"/>
        </a:defRPr>
      </a:lvl4pPr>
      <a:lvl5pPr marL="1028675" indent="-171446" algn="l" rtl="0" eaLnBrk="1" latinLnBrk="0" hangingPunct="1">
        <a:spcBef>
          <a:spcPts val="225"/>
        </a:spcBef>
        <a:buClr>
          <a:srgbClr val="86AA2C"/>
        </a:buClr>
        <a:buSzPct val="70000"/>
        <a:buFont typeface="Wingdings"/>
        <a:buChar char=""/>
        <a:defRPr kumimoji="0" sz="2000" kern="1200">
          <a:solidFill>
            <a:schemeClr val="tx1"/>
          </a:solidFill>
          <a:latin typeface="Calibri" panose="020F0502020204030204" pitchFamily="34" charset="0"/>
          <a:ea typeface="+mn-ea"/>
          <a:cs typeface="+mn-cs"/>
        </a:defRPr>
      </a:lvl5pPr>
      <a:lvl6pPr marL="1234409" indent="-137156" algn="l" rtl="0" eaLnBrk="1" latinLnBrk="0" hangingPunct="1">
        <a:spcBef>
          <a:spcPts val="225"/>
        </a:spcBef>
        <a:buClr>
          <a:srgbClr val="9FB8CD">
            <a:shade val="75000"/>
          </a:srgbClr>
        </a:buClr>
        <a:buSzPct val="75000"/>
        <a:buFont typeface="Wingdings 3"/>
        <a:buChar char=""/>
        <a:defRPr kumimoji="0" lang="en-US" sz="1200" kern="1200" smtClean="0">
          <a:solidFill>
            <a:schemeClr val="tx1"/>
          </a:solidFill>
          <a:latin typeface="+mn-lt"/>
          <a:ea typeface="+mn-ea"/>
          <a:cs typeface="+mn-cs"/>
        </a:defRPr>
      </a:lvl6pPr>
      <a:lvl7pPr marL="1371566" indent="-137156" algn="l" rtl="0" eaLnBrk="1" latinLnBrk="0" hangingPunct="1">
        <a:spcBef>
          <a:spcPts val="225"/>
        </a:spcBef>
        <a:buClr>
          <a:srgbClr val="727CA3">
            <a:shade val="75000"/>
          </a:srgbClr>
        </a:buClr>
        <a:buSzPct val="75000"/>
        <a:buFont typeface="Wingdings 3"/>
        <a:buChar char=""/>
        <a:defRPr kumimoji="0" lang="en-US" sz="1050" kern="1200" smtClean="0">
          <a:solidFill>
            <a:schemeClr val="tx1"/>
          </a:solidFill>
          <a:latin typeface="+mn-lt"/>
          <a:ea typeface="+mn-ea"/>
          <a:cs typeface="+mn-cs"/>
        </a:defRPr>
      </a:lvl7pPr>
      <a:lvl8pPr marL="1508723" indent="-137156" algn="l" rtl="0" eaLnBrk="1" latinLnBrk="0" hangingPunct="1">
        <a:spcBef>
          <a:spcPts val="225"/>
        </a:spcBef>
        <a:buClr>
          <a:prstClr val="white">
            <a:shade val="50000"/>
          </a:prstClr>
        </a:buClr>
        <a:buSzPct val="75000"/>
        <a:buFont typeface="Wingdings 3"/>
        <a:buChar char=""/>
        <a:defRPr kumimoji="0" lang="en-US" sz="1050" kern="1200" smtClean="0">
          <a:solidFill>
            <a:schemeClr val="tx1"/>
          </a:solidFill>
          <a:latin typeface="+mn-lt"/>
          <a:ea typeface="+mn-ea"/>
          <a:cs typeface="+mn-cs"/>
        </a:defRPr>
      </a:lvl8pPr>
      <a:lvl9pPr marL="1645879" indent="-137156" algn="l" rtl="0" eaLnBrk="1" latinLnBrk="0" hangingPunct="1">
        <a:spcBef>
          <a:spcPts val="225"/>
        </a:spcBef>
        <a:buClr>
          <a:srgbClr val="9FB8CD"/>
        </a:buClr>
        <a:buSzPct val="75000"/>
        <a:buFont typeface="Wingdings 3"/>
        <a:buChar char=""/>
        <a:defRPr kumimoji="0" lang="en-US" sz="900" kern="1200" smtClean="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342892" algn="l" rtl="0" eaLnBrk="1" latinLnBrk="0" hangingPunct="1">
        <a:defRPr kumimoji="0" kern="1200">
          <a:solidFill>
            <a:schemeClr val="tx1"/>
          </a:solidFill>
          <a:latin typeface="+mn-lt"/>
          <a:ea typeface="+mn-ea"/>
          <a:cs typeface="+mn-cs"/>
        </a:defRPr>
      </a:lvl2pPr>
      <a:lvl3pPr marL="685783" algn="l" rtl="0" eaLnBrk="1" latinLnBrk="0" hangingPunct="1">
        <a:defRPr kumimoji="0" kern="1200">
          <a:solidFill>
            <a:schemeClr val="tx1"/>
          </a:solidFill>
          <a:latin typeface="+mn-lt"/>
          <a:ea typeface="+mn-ea"/>
          <a:cs typeface="+mn-cs"/>
        </a:defRPr>
      </a:lvl3pPr>
      <a:lvl4pPr marL="1028675" algn="l" rtl="0" eaLnBrk="1" latinLnBrk="0" hangingPunct="1">
        <a:defRPr kumimoji="0" kern="1200">
          <a:solidFill>
            <a:schemeClr val="tx1"/>
          </a:solidFill>
          <a:latin typeface="+mn-lt"/>
          <a:ea typeface="+mn-ea"/>
          <a:cs typeface="+mn-cs"/>
        </a:defRPr>
      </a:lvl4pPr>
      <a:lvl5pPr marL="1371566" algn="l" rtl="0" eaLnBrk="1" latinLnBrk="0" hangingPunct="1">
        <a:defRPr kumimoji="0" kern="1200">
          <a:solidFill>
            <a:schemeClr val="tx1"/>
          </a:solidFill>
          <a:latin typeface="+mn-lt"/>
          <a:ea typeface="+mn-ea"/>
          <a:cs typeface="+mn-cs"/>
        </a:defRPr>
      </a:lvl5pPr>
      <a:lvl6pPr marL="1714457" algn="l" rtl="0" eaLnBrk="1" latinLnBrk="0" hangingPunct="1">
        <a:defRPr kumimoji="0" kern="1200">
          <a:solidFill>
            <a:schemeClr val="tx1"/>
          </a:solidFill>
          <a:latin typeface="+mn-lt"/>
          <a:ea typeface="+mn-ea"/>
          <a:cs typeface="+mn-cs"/>
        </a:defRPr>
      </a:lvl6pPr>
      <a:lvl7pPr marL="2057348" algn="l" rtl="0" eaLnBrk="1" latinLnBrk="0" hangingPunct="1">
        <a:defRPr kumimoji="0" kern="1200">
          <a:solidFill>
            <a:schemeClr val="tx1"/>
          </a:solidFill>
          <a:latin typeface="+mn-lt"/>
          <a:ea typeface="+mn-ea"/>
          <a:cs typeface="+mn-cs"/>
        </a:defRPr>
      </a:lvl7pPr>
      <a:lvl8pPr marL="2400240" algn="l" rtl="0" eaLnBrk="1" latinLnBrk="0" hangingPunct="1">
        <a:defRPr kumimoji="0" kern="1200">
          <a:solidFill>
            <a:schemeClr val="tx1"/>
          </a:solidFill>
          <a:latin typeface="+mn-lt"/>
          <a:ea typeface="+mn-ea"/>
          <a:cs typeface="+mn-cs"/>
        </a:defRPr>
      </a:lvl8pPr>
      <a:lvl9pPr marL="2743132"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2.xml"/><Relationship Id="rId4" Type="http://schemas.openxmlformats.org/officeDocument/2006/relationships/image" Target="../media/image12.png"/></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0.xml"/><Relationship Id="rId1" Type="http://schemas.openxmlformats.org/officeDocument/2006/relationships/slideLayout" Target="../slideLayouts/slideLayout4.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100.xml"/><Relationship Id="rId1" Type="http://schemas.openxmlformats.org/officeDocument/2006/relationships/slideLayout" Target="../slideLayouts/slideLayout17.xml"/></Relationships>
</file>

<file path=ppt/slides/_rels/slide101.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notesSlide" Target="../notesSlides/notesSlide101.xml"/><Relationship Id="rId1" Type="http://schemas.openxmlformats.org/officeDocument/2006/relationships/slideLayout" Target="../slideLayouts/slideLayout17.xml"/><Relationship Id="rId4" Type="http://schemas.openxmlformats.org/officeDocument/2006/relationships/image" Target="../media/image109.png"/></Relationships>
</file>

<file path=ppt/slides/_rels/slide102.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102.xml"/><Relationship Id="rId1" Type="http://schemas.openxmlformats.org/officeDocument/2006/relationships/slideLayout" Target="../slideLayouts/slideLayout17.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103.xml"/><Relationship Id="rId1" Type="http://schemas.openxmlformats.org/officeDocument/2006/relationships/slideLayout" Target="../slideLayouts/slideLayout18.xml"/></Relationships>
</file>

<file path=ppt/slides/_rels/slide104.xml.rels><?xml version="1.0" encoding="UTF-8" standalone="yes"?>
<Relationships xmlns="http://schemas.openxmlformats.org/package/2006/relationships"><Relationship Id="rId3" Type="http://schemas.openxmlformats.org/officeDocument/2006/relationships/image" Target="../media/image108.jpg"/><Relationship Id="rId2" Type="http://schemas.openxmlformats.org/officeDocument/2006/relationships/notesSlide" Target="../notesSlides/notesSlide104.xml"/><Relationship Id="rId1" Type="http://schemas.openxmlformats.org/officeDocument/2006/relationships/slideLayout" Target="../slideLayouts/slideLayout21.xml"/><Relationship Id="rId5" Type="http://schemas.openxmlformats.org/officeDocument/2006/relationships/image" Target="../media/image110.png"/><Relationship Id="rId4" Type="http://schemas.openxmlformats.org/officeDocument/2006/relationships/image" Target="../media/image109.png"/></Relationships>
</file>

<file path=ppt/slides/_rels/slide105.xml.rels><?xml version="1.0" encoding="UTF-8" standalone="yes"?>
<Relationships xmlns="http://schemas.openxmlformats.org/package/2006/relationships"><Relationship Id="rId3" Type="http://schemas.openxmlformats.org/officeDocument/2006/relationships/notesSlide" Target="../notesSlides/notesSlide105.xml"/><Relationship Id="rId7" Type="http://schemas.openxmlformats.org/officeDocument/2006/relationships/image" Target="../media/image1310.png"/><Relationship Id="rId2" Type="http://schemas.openxmlformats.org/officeDocument/2006/relationships/slideLayout" Target="../slideLayouts/slideLayout17.xml"/><Relationship Id="rId1" Type="http://schemas.openxmlformats.org/officeDocument/2006/relationships/tags" Target="../tags/tag45.xml"/><Relationship Id="rId6" Type="http://schemas.openxmlformats.org/officeDocument/2006/relationships/customXml" Target="../ink/ink5.xml"/><Relationship Id="rId5" Type="http://schemas.openxmlformats.org/officeDocument/2006/relationships/image" Target="../media/image1300.png"/><Relationship Id="rId4" Type="http://schemas.openxmlformats.org/officeDocument/2006/relationships/customXml" Target="../ink/ink4.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106.xml"/><Relationship Id="rId1" Type="http://schemas.openxmlformats.org/officeDocument/2006/relationships/slideLayout" Target="../slideLayouts/slideLayout17.xml"/></Relationships>
</file>

<file path=ppt/slides/_rels/slide107.xml.rels><?xml version="1.0" encoding="UTF-8" standalone="yes"?>
<Relationships xmlns="http://schemas.openxmlformats.org/package/2006/relationships"><Relationship Id="rId3" Type="http://schemas.openxmlformats.org/officeDocument/2006/relationships/notesSlide" Target="../notesSlides/notesSlide107.xml"/><Relationship Id="rId2" Type="http://schemas.openxmlformats.org/officeDocument/2006/relationships/slideLayout" Target="../slideLayouts/slideLayout17.xml"/><Relationship Id="rId1" Type="http://schemas.openxmlformats.org/officeDocument/2006/relationships/tags" Target="../tags/tag46.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108.xml"/><Relationship Id="rId1" Type="http://schemas.openxmlformats.org/officeDocument/2006/relationships/slideLayout" Target="../slideLayouts/slideLayout17.xml"/></Relationships>
</file>

<file path=ppt/slides/_rels/slide109.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notesSlide" Target="../notesSlides/notesSlide109.xml"/><Relationship Id="rId1" Type="http://schemas.openxmlformats.org/officeDocument/2006/relationships/slideLayout" Target="../slideLayouts/slideLayout17.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xml"/><Relationship Id="rId1" Type="http://schemas.openxmlformats.org/officeDocument/2006/relationships/tags" Target="../tags/tag6.xml"/><Relationship Id="rId5" Type="http://schemas.openxmlformats.org/officeDocument/2006/relationships/image" Target="../media/image27.png"/><Relationship Id="rId4" Type="http://schemas.openxmlformats.org/officeDocument/2006/relationships/image" Target="../media/image26.jpeg"/></Relationships>
</file>

<file path=ppt/slides/_rels/slide110.xml.rels><?xml version="1.0" encoding="UTF-8" standalone="yes"?>
<Relationships xmlns="http://schemas.openxmlformats.org/package/2006/relationships"><Relationship Id="rId3" Type="http://schemas.openxmlformats.org/officeDocument/2006/relationships/notesSlide" Target="../notesSlides/notesSlide110.xml"/><Relationship Id="rId2" Type="http://schemas.openxmlformats.org/officeDocument/2006/relationships/slideLayout" Target="../slideLayouts/slideLayout2.xml"/><Relationship Id="rId1" Type="http://schemas.openxmlformats.org/officeDocument/2006/relationships/tags" Target="../tags/tag47.xml"/><Relationship Id="rId4" Type="http://schemas.openxmlformats.org/officeDocument/2006/relationships/image" Target="../media/image138.png"/></Relationships>
</file>

<file path=ppt/slides/_rels/slide111.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notesSlide" Target="../notesSlides/notesSlide111.xml"/><Relationship Id="rId7" Type="http://schemas.openxmlformats.org/officeDocument/2006/relationships/diagramColors" Target="../diagrams/colors4.xml"/><Relationship Id="rId2" Type="http://schemas.openxmlformats.org/officeDocument/2006/relationships/slideLayout" Target="../slideLayouts/slideLayout2.xml"/><Relationship Id="rId1" Type="http://schemas.openxmlformats.org/officeDocument/2006/relationships/tags" Target="../tags/tag48.xml"/><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s>
</file>

<file path=ppt/slides/_rels/slide112.xml.rels><?xml version="1.0" encoding="UTF-8" standalone="yes"?>
<Relationships xmlns="http://schemas.openxmlformats.org/package/2006/relationships"><Relationship Id="rId3" Type="http://schemas.openxmlformats.org/officeDocument/2006/relationships/notesSlide" Target="../notesSlides/notesSlide112.xml"/><Relationship Id="rId2" Type="http://schemas.openxmlformats.org/officeDocument/2006/relationships/slideLayout" Target="../slideLayouts/slideLayout84.xml"/><Relationship Id="rId1" Type="http://schemas.openxmlformats.org/officeDocument/2006/relationships/tags" Target="../tags/tag49.xml"/><Relationship Id="rId5" Type="http://schemas.openxmlformats.org/officeDocument/2006/relationships/image" Target="../media/image141.jpeg"/><Relationship Id="rId4" Type="http://schemas.openxmlformats.org/officeDocument/2006/relationships/image" Target="../media/image140.png"/></Relationships>
</file>

<file path=ppt/slides/_rels/slide113.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notesSlide" Target="../notesSlides/notesSlide113.xml"/><Relationship Id="rId1" Type="http://schemas.openxmlformats.org/officeDocument/2006/relationships/slideLayout" Target="../slideLayouts/slideLayout84.xml"/><Relationship Id="rId4" Type="http://schemas.openxmlformats.org/officeDocument/2006/relationships/image" Target="../media/image143.jpeg"/></Relationships>
</file>

<file path=ppt/slides/_rels/slide114.xml.rels><?xml version="1.0" encoding="UTF-8" standalone="yes"?>
<Relationships xmlns="http://schemas.openxmlformats.org/package/2006/relationships"><Relationship Id="rId3" Type="http://schemas.openxmlformats.org/officeDocument/2006/relationships/notesSlide" Target="../notesSlides/notesSlide114.xml"/><Relationship Id="rId2" Type="http://schemas.openxmlformats.org/officeDocument/2006/relationships/slideLayout" Target="../slideLayouts/slideLayout2.xml"/><Relationship Id="rId1" Type="http://schemas.openxmlformats.org/officeDocument/2006/relationships/tags" Target="../tags/tag50.xml"/><Relationship Id="rId4" Type="http://schemas.openxmlformats.org/officeDocument/2006/relationships/image" Target="../media/image144.png"/></Relationships>
</file>

<file path=ppt/slides/_rels/slide115.xml.rels><?xml version="1.0" encoding="UTF-8" standalone="yes"?>
<Relationships xmlns="http://schemas.openxmlformats.org/package/2006/relationships"><Relationship Id="rId3" Type="http://schemas.openxmlformats.org/officeDocument/2006/relationships/notesSlide" Target="../notesSlides/notesSlide115.xml"/><Relationship Id="rId2" Type="http://schemas.openxmlformats.org/officeDocument/2006/relationships/slideLayout" Target="../slideLayouts/slideLayout4.xml"/><Relationship Id="rId1" Type="http://schemas.openxmlformats.org/officeDocument/2006/relationships/tags" Target="../tags/tag51.xml"/><Relationship Id="rId4" Type="http://schemas.openxmlformats.org/officeDocument/2006/relationships/image" Target="../media/image145.wmf"/></Relationships>
</file>

<file path=ppt/slides/_rels/slide116.xml.rels><?xml version="1.0" encoding="UTF-8" standalone="yes"?>
<Relationships xmlns="http://schemas.openxmlformats.org/package/2006/relationships"><Relationship Id="rId3" Type="http://schemas.openxmlformats.org/officeDocument/2006/relationships/notesSlide" Target="../notesSlides/notesSlide116.xml"/><Relationship Id="rId2" Type="http://schemas.openxmlformats.org/officeDocument/2006/relationships/slideLayout" Target="../slideLayouts/slideLayout2.xml"/><Relationship Id="rId1" Type="http://schemas.openxmlformats.org/officeDocument/2006/relationships/tags" Target="../tags/tag52.xml"/><Relationship Id="rId5" Type="http://schemas.openxmlformats.org/officeDocument/2006/relationships/image" Target="../media/image147.png"/><Relationship Id="rId4" Type="http://schemas.openxmlformats.org/officeDocument/2006/relationships/image" Target="../media/image146.JPG"/></Relationships>
</file>

<file path=ppt/slides/_rels/slide117.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notesSlide" Target="../notesSlides/notesSlide117.xml"/><Relationship Id="rId1" Type="http://schemas.openxmlformats.org/officeDocument/2006/relationships/slideLayout" Target="../slideLayouts/slideLayout84.xml"/></Relationships>
</file>

<file path=ppt/slides/_rels/slide118.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notesSlide" Target="../notesSlides/notesSlide118.xml"/><Relationship Id="rId1" Type="http://schemas.openxmlformats.org/officeDocument/2006/relationships/slideLayout" Target="../slideLayouts/slideLayout7.xml"/><Relationship Id="rId5" Type="http://schemas.openxmlformats.org/officeDocument/2006/relationships/image" Target="../media/image150.png"/><Relationship Id="rId4" Type="http://schemas.openxmlformats.org/officeDocument/2006/relationships/image" Target="../media/image149.png"/></Relationships>
</file>

<file path=ppt/slides/_rels/slide119.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notesSlide" Target="../notesSlides/notesSlide119.xml"/><Relationship Id="rId1" Type="http://schemas.openxmlformats.org/officeDocument/2006/relationships/slideLayout" Target="../slideLayouts/slideLayout17.xml"/><Relationship Id="rId4" Type="http://schemas.openxmlformats.org/officeDocument/2006/relationships/image" Target="../media/image152.png"/></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3" Type="http://schemas.openxmlformats.org/officeDocument/2006/relationships/image" Target="../media/image153.jpeg"/><Relationship Id="rId2" Type="http://schemas.openxmlformats.org/officeDocument/2006/relationships/notesSlide" Target="../notesSlides/notesSlide120.xml"/><Relationship Id="rId1" Type="http://schemas.openxmlformats.org/officeDocument/2006/relationships/slideLayout" Target="../slideLayouts/slideLayout17.xml"/></Relationships>
</file>

<file path=ppt/slides/_rels/slide121.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notesSlide" Target="../notesSlides/notesSlide121.xml"/><Relationship Id="rId1" Type="http://schemas.openxmlformats.org/officeDocument/2006/relationships/slideLayout" Target="../slideLayouts/slideLayout84.xml"/><Relationship Id="rId4" Type="http://schemas.openxmlformats.org/officeDocument/2006/relationships/image" Target="../media/image150.png"/></Relationships>
</file>

<file path=ppt/slides/_rels/slide122.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notesSlide" Target="../notesSlides/notesSlide122.xml"/><Relationship Id="rId1" Type="http://schemas.openxmlformats.org/officeDocument/2006/relationships/slideLayout" Target="../slideLayouts/slideLayout17.xml"/><Relationship Id="rId4" Type="http://schemas.openxmlformats.org/officeDocument/2006/relationships/image" Target="../media/image142.png"/></Relationships>
</file>

<file path=ppt/slides/_rels/slide123.xml.rels><?xml version="1.0" encoding="UTF-8" standalone="yes"?>
<Relationships xmlns="http://schemas.openxmlformats.org/package/2006/relationships"><Relationship Id="rId3" Type="http://schemas.openxmlformats.org/officeDocument/2006/relationships/notesSlide" Target="../notesSlides/notesSlide123.xml"/><Relationship Id="rId2" Type="http://schemas.openxmlformats.org/officeDocument/2006/relationships/slideLayout" Target="../slideLayouts/slideLayout17.xml"/><Relationship Id="rId1" Type="http://schemas.openxmlformats.org/officeDocument/2006/relationships/tags" Target="../tags/tag53.xml"/><Relationship Id="rId4" Type="http://schemas.openxmlformats.org/officeDocument/2006/relationships/image" Target="../media/image156.png"/></Relationships>
</file>

<file path=ppt/slides/_rels/slide124.xml.rels><?xml version="1.0" encoding="UTF-8" standalone="yes"?>
<Relationships xmlns="http://schemas.openxmlformats.org/package/2006/relationships"><Relationship Id="rId3" Type="http://schemas.openxmlformats.org/officeDocument/2006/relationships/image" Target="../media/image157.png"/><Relationship Id="rId2" Type="http://schemas.openxmlformats.org/officeDocument/2006/relationships/notesSlide" Target="../notesSlides/notesSlide124.xml"/><Relationship Id="rId1" Type="http://schemas.openxmlformats.org/officeDocument/2006/relationships/slideLayout" Target="../slideLayouts/slideLayout17.xml"/><Relationship Id="rId4" Type="http://schemas.openxmlformats.org/officeDocument/2006/relationships/image" Target="../media/image147.png"/></Relationships>
</file>

<file path=ppt/slides/_rels/slide125.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notesSlide" Target="../notesSlides/notesSlide125.xml"/><Relationship Id="rId1" Type="http://schemas.openxmlformats.org/officeDocument/2006/relationships/slideLayout" Target="../slideLayouts/slideLayout17.xml"/></Relationships>
</file>

<file path=ppt/slides/_rels/slide126.xml.rels><?xml version="1.0" encoding="UTF-8" standalone="yes"?>
<Relationships xmlns="http://schemas.openxmlformats.org/package/2006/relationships"><Relationship Id="rId3" Type="http://schemas.openxmlformats.org/officeDocument/2006/relationships/image" Target="../media/image159.jpg"/><Relationship Id="rId2" Type="http://schemas.openxmlformats.org/officeDocument/2006/relationships/notesSlide" Target="../notesSlides/notesSlide126.xml"/><Relationship Id="rId1" Type="http://schemas.openxmlformats.org/officeDocument/2006/relationships/slideLayout" Target="../slideLayouts/slideLayout17.xml"/><Relationship Id="rId4" Type="http://schemas.openxmlformats.org/officeDocument/2006/relationships/hyperlink" Target="http://rebelem.com/elevated-asymptomatic-hypertension-treat-treat/" TargetMode="External"/></Relationships>
</file>

<file path=ppt/slides/_rels/slide127.xml.rels><?xml version="1.0" encoding="UTF-8" standalone="yes"?>
<Relationships xmlns="http://schemas.openxmlformats.org/package/2006/relationships"><Relationship Id="rId3" Type="http://schemas.openxmlformats.org/officeDocument/2006/relationships/image" Target="../media/image160.jpeg"/><Relationship Id="rId2" Type="http://schemas.openxmlformats.org/officeDocument/2006/relationships/notesSlide" Target="../notesSlides/notesSlide127.xml"/><Relationship Id="rId1" Type="http://schemas.openxmlformats.org/officeDocument/2006/relationships/slideLayout" Target="../slideLayouts/slideLayout17.xml"/></Relationships>
</file>

<file path=ppt/slides/_rels/slide128.xml.rels><?xml version="1.0" encoding="UTF-8" standalone="yes"?>
<Relationships xmlns="http://schemas.openxmlformats.org/package/2006/relationships"><Relationship Id="rId2" Type="http://schemas.openxmlformats.org/officeDocument/2006/relationships/notesSlide" Target="../notesSlides/notesSlide128.xml"/><Relationship Id="rId1" Type="http://schemas.openxmlformats.org/officeDocument/2006/relationships/slideLayout" Target="../slideLayouts/slideLayout17.xml"/></Relationships>
</file>

<file path=ppt/slides/_rels/slide129.xml.rels><?xml version="1.0" encoding="UTF-8" standalone="yes"?>
<Relationships xmlns="http://schemas.openxmlformats.org/package/2006/relationships"><Relationship Id="rId2" Type="http://schemas.openxmlformats.org/officeDocument/2006/relationships/notesSlide" Target="../notesSlides/notesSlide129.xml"/><Relationship Id="rId1" Type="http://schemas.openxmlformats.org/officeDocument/2006/relationships/slideLayout" Target="../slideLayouts/slideLayout17.xml"/></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hyperlink" Target="https://coveragetoolkit.org/health-equity/defining-health-equity/" TargetMode="External"/></Relationships>
</file>

<file path=ppt/slides/_rels/slide130.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notesSlide" Target="../notesSlides/notesSlide130.xml"/><Relationship Id="rId1" Type="http://schemas.openxmlformats.org/officeDocument/2006/relationships/slideLayout" Target="../slideLayouts/slideLayout17.xml"/><Relationship Id="rId4" Type="http://schemas.openxmlformats.org/officeDocument/2006/relationships/image" Target="../media/image162.png"/></Relationships>
</file>

<file path=ppt/slides/_rels/slide131.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notesSlide" Target="../notesSlides/notesSlide131.xml"/><Relationship Id="rId1" Type="http://schemas.openxmlformats.org/officeDocument/2006/relationships/slideLayout" Target="../slideLayouts/slideLayout17.xml"/></Relationships>
</file>

<file path=ppt/slides/_rels/slide132.xml.rels><?xml version="1.0" encoding="UTF-8" standalone="yes"?>
<Relationships xmlns="http://schemas.openxmlformats.org/package/2006/relationships"><Relationship Id="rId3" Type="http://schemas.openxmlformats.org/officeDocument/2006/relationships/image" Target="../media/image108.jpg"/><Relationship Id="rId2" Type="http://schemas.openxmlformats.org/officeDocument/2006/relationships/notesSlide" Target="../notesSlides/notesSlide132.xml"/><Relationship Id="rId1" Type="http://schemas.openxmlformats.org/officeDocument/2006/relationships/slideLayout" Target="../slideLayouts/slideLayout21.xml"/><Relationship Id="rId5" Type="http://schemas.openxmlformats.org/officeDocument/2006/relationships/image" Target="../media/image110.png"/><Relationship Id="rId4" Type="http://schemas.openxmlformats.org/officeDocument/2006/relationships/image" Target="../media/image109.png"/></Relationships>
</file>

<file path=ppt/slides/_rels/slide133.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133.xml"/><Relationship Id="rId1" Type="http://schemas.openxmlformats.org/officeDocument/2006/relationships/slideLayout" Target="../slideLayouts/slideLayout17.xml"/><Relationship Id="rId4" Type="http://schemas.openxmlformats.org/officeDocument/2006/relationships/image" Target="../media/image163.png"/></Relationships>
</file>

<file path=ppt/slides/_rels/slide134.xml.rels><?xml version="1.0" encoding="UTF-8" standalone="yes"?>
<Relationships xmlns="http://schemas.openxmlformats.org/package/2006/relationships"><Relationship Id="rId3" Type="http://schemas.openxmlformats.org/officeDocument/2006/relationships/notesSlide" Target="../notesSlides/notesSlide134.xml"/><Relationship Id="rId2" Type="http://schemas.openxmlformats.org/officeDocument/2006/relationships/slideLayout" Target="../slideLayouts/slideLayout17.xml"/><Relationship Id="rId1" Type="http://schemas.openxmlformats.org/officeDocument/2006/relationships/tags" Target="../tags/tag54.xml"/><Relationship Id="rId4" Type="http://schemas.openxmlformats.org/officeDocument/2006/relationships/image" Target="../media/image105.png"/></Relationships>
</file>

<file path=ppt/slides/_rels/slide135.xml.rels><?xml version="1.0" encoding="UTF-8" standalone="yes"?>
<Relationships xmlns="http://schemas.openxmlformats.org/package/2006/relationships"><Relationship Id="rId3" Type="http://schemas.openxmlformats.org/officeDocument/2006/relationships/notesSlide" Target="../notesSlides/notesSlide135.xml"/><Relationship Id="rId2" Type="http://schemas.openxmlformats.org/officeDocument/2006/relationships/slideLayout" Target="../slideLayouts/slideLayout17.xml"/><Relationship Id="rId1" Type="http://schemas.openxmlformats.org/officeDocument/2006/relationships/tags" Target="../tags/tag55.xml"/></Relationships>
</file>

<file path=ppt/slides/_rels/slide136.xml.rels><?xml version="1.0" encoding="UTF-8" standalone="yes"?>
<Relationships xmlns="http://schemas.openxmlformats.org/package/2006/relationships"><Relationship Id="rId3" Type="http://schemas.openxmlformats.org/officeDocument/2006/relationships/notesSlide" Target="../notesSlides/notesSlide136.xml"/><Relationship Id="rId2" Type="http://schemas.openxmlformats.org/officeDocument/2006/relationships/slideLayout" Target="../slideLayouts/slideLayout86.xml"/><Relationship Id="rId1" Type="http://schemas.openxmlformats.org/officeDocument/2006/relationships/tags" Target="../tags/tag56.xml"/><Relationship Id="rId5" Type="http://schemas.openxmlformats.org/officeDocument/2006/relationships/image" Target="../media/image38.png"/><Relationship Id="rId4" Type="http://schemas.openxmlformats.org/officeDocument/2006/relationships/image" Target="../media/image164.jpeg"/></Relationships>
</file>

<file path=ppt/slides/_rels/slide137.xml.rels><?xml version="1.0" encoding="UTF-8" standalone="yes"?>
<Relationships xmlns="http://schemas.openxmlformats.org/package/2006/relationships"><Relationship Id="rId3" Type="http://schemas.openxmlformats.org/officeDocument/2006/relationships/image" Target="../media/image165.png"/><Relationship Id="rId2" Type="http://schemas.openxmlformats.org/officeDocument/2006/relationships/notesSlide" Target="../notesSlides/notesSlide137.xml"/><Relationship Id="rId1" Type="http://schemas.openxmlformats.org/officeDocument/2006/relationships/slideLayout" Target="../slideLayouts/slideLayout84.xml"/><Relationship Id="rId4" Type="http://schemas.openxmlformats.org/officeDocument/2006/relationships/image" Target="../media/image166.png"/></Relationships>
</file>

<file path=ppt/slides/_rels/slide138.xml.rels><?xml version="1.0" encoding="UTF-8" standalone="yes"?>
<Relationships xmlns="http://schemas.openxmlformats.org/package/2006/relationships"><Relationship Id="rId3" Type="http://schemas.openxmlformats.org/officeDocument/2006/relationships/notesSlide" Target="../notesSlides/notesSlide138.xml"/><Relationship Id="rId2" Type="http://schemas.openxmlformats.org/officeDocument/2006/relationships/slideLayout" Target="../slideLayouts/slideLayout2.xml"/><Relationship Id="rId1" Type="http://schemas.openxmlformats.org/officeDocument/2006/relationships/tags" Target="../tags/tag57.xml"/><Relationship Id="rId5" Type="http://schemas.openxmlformats.org/officeDocument/2006/relationships/image" Target="../media/image166.png"/><Relationship Id="rId4" Type="http://schemas.openxmlformats.org/officeDocument/2006/relationships/image" Target="../media/image167.png"/></Relationships>
</file>

<file path=ppt/slides/_rels/slide139.xml.rels><?xml version="1.0" encoding="UTF-8" standalone="yes"?>
<Relationships xmlns="http://schemas.openxmlformats.org/package/2006/relationships"><Relationship Id="rId3" Type="http://schemas.openxmlformats.org/officeDocument/2006/relationships/image" Target="../media/image168.png"/><Relationship Id="rId2" Type="http://schemas.openxmlformats.org/officeDocument/2006/relationships/notesSlide" Target="../notesSlides/notesSlide139.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14.xml"/><Relationship Id="rId1" Type="http://schemas.openxmlformats.org/officeDocument/2006/relationships/slideLayout" Target="../slideLayouts/slideLayout13.xml"/><Relationship Id="rId6" Type="http://schemas.openxmlformats.org/officeDocument/2006/relationships/image" Target="../media/image31.png"/><Relationship Id="rId5" Type="http://schemas.openxmlformats.org/officeDocument/2006/relationships/hyperlink" Target="https://coveragetoolkit.org/health-equity/defining-health-equity/" TargetMode="External"/><Relationship Id="rId4" Type="http://schemas.openxmlformats.org/officeDocument/2006/relationships/hyperlink" Target="https://www.bridgespan.org/insights/library/public-health/the-community-cure-for-health-care-(1)" TargetMode="External"/></Relationships>
</file>

<file path=ppt/slides/_rels/slide140.xml.rels><?xml version="1.0" encoding="UTF-8" standalone="yes"?>
<Relationships xmlns="http://schemas.openxmlformats.org/package/2006/relationships"><Relationship Id="rId3" Type="http://schemas.openxmlformats.org/officeDocument/2006/relationships/image" Target="../media/image169.png"/><Relationship Id="rId2" Type="http://schemas.openxmlformats.org/officeDocument/2006/relationships/notesSlide" Target="../notesSlides/notesSlide140.xml"/><Relationship Id="rId1" Type="http://schemas.openxmlformats.org/officeDocument/2006/relationships/slideLayout" Target="../slideLayouts/slideLayout2.xml"/><Relationship Id="rId4" Type="http://schemas.openxmlformats.org/officeDocument/2006/relationships/image" Target="../media/image170.png"/></Relationships>
</file>

<file path=ppt/slides/_rels/slide141.xml.rels><?xml version="1.0" encoding="UTF-8" standalone="yes"?>
<Relationships xmlns="http://schemas.openxmlformats.org/package/2006/relationships"><Relationship Id="rId3" Type="http://schemas.openxmlformats.org/officeDocument/2006/relationships/image" Target="../media/image171.png"/><Relationship Id="rId2" Type="http://schemas.openxmlformats.org/officeDocument/2006/relationships/notesSlide" Target="../notesSlides/notesSlide141.xml"/><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3" Type="http://schemas.openxmlformats.org/officeDocument/2006/relationships/image" Target="../media/image172.png"/><Relationship Id="rId2" Type="http://schemas.openxmlformats.org/officeDocument/2006/relationships/notesSlide" Target="../notesSlides/notesSlide142.xml"/><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3" Type="http://schemas.openxmlformats.org/officeDocument/2006/relationships/image" Target="../media/image173.png"/><Relationship Id="rId2" Type="http://schemas.openxmlformats.org/officeDocument/2006/relationships/notesSlide" Target="../notesSlides/notesSlide143.xml"/><Relationship Id="rId1" Type="http://schemas.openxmlformats.org/officeDocument/2006/relationships/slideLayout" Target="../slideLayouts/slideLayout2.xml"/><Relationship Id="rId5" Type="http://schemas.openxmlformats.org/officeDocument/2006/relationships/image" Target="../media/image170.png"/><Relationship Id="rId4" Type="http://schemas.openxmlformats.org/officeDocument/2006/relationships/image" Target="../media/image174.png"/></Relationships>
</file>

<file path=ppt/slides/_rels/slide144.xml.rels><?xml version="1.0" encoding="UTF-8" standalone="yes"?>
<Relationships xmlns="http://schemas.openxmlformats.org/package/2006/relationships"><Relationship Id="rId3" Type="http://schemas.openxmlformats.org/officeDocument/2006/relationships/image" Target="../media/image172.png"/><Relationship Id="rId2" Type="http://schemas.openxmlformats.org/officeDocument/2006/relationships/notesSlide" Target="../notesSlides/notesSlide144.xml"/><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3" Type="http://schemas.openxmlformats.org/officeDocument/2006/relationships/image" Target="../media/image175.jpeg"/><Relationship Id="rId2" Type="http://schemas.openxmlformats.org/officeDocument/2006/relationships/notesSlide" Target="../notesSlides/notesSlide145.xml"/><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3" Type="http://schemas.openxmlformats.org/officeDocument/2006/relationships/image" Target="../media/image176.png"/><Relationship Id="rId2" Type="http://schemas.openxmlformats.org/officeDocument/2006/relationships/notesSlide" Target="../notesSlides/notesSlide146.xml"/><Relationship Id="rId1" Type="http://schemas.openxmlformats.org/officeDocument/2006/relationships/slideLayout" Target="../slideLayouts/slideLayout84.xml"/><Relationship Id="rId4" Type="http://schemas.openxmlformats.org/officeDocument/2006/relationships/image" Target="../media/image170.png"/></Relationships>
</file>

<file path=ppt/slides/_rels/slide147.xml.rels><?xml version="1.0" encoding="UTF-8" standalone="yes"?>
<Relationships xmlns="http://schemas.openxmlformats.org/package/2006/relationships"><Relationship Id="rId3" Type="http://schemas.openxmlformats.org/officeDocument/2006/relationships/image" Target="../media/image177.png"/><Relationship Id="rId2" Type="http://schemas.openxmlformats.org/officeDocument/2006/relationships/notesSlide" Target="../notesSlides/notesSlide147.xml"/><Relationship Id="rId1" Type="http://schemas.openxmlformats.org/officeDocument/2006/relationships/slideLayout" Target="../slideLayouts/slideLayout84.xml"/><Relationship Id="rId4" Type="http://schemas.openxmlformats.org/officeDocument/2006/relationships/image" Target="../media/image170.png"/></Relationships>
</file>

<file path=ppt/slides/_rels/slide148.xml.rels><?xml version="1.0" encoding="UTF-8" standalone="yes"?>
<Relationships xmlns="http://schemas.openxmlformats.org/package/2006/relationships"><Relationship Id="rId3" Type="http://schemas.openxmlformats.org/officeDocument/2006/relationships/image" Target="../media/image178.png"/><Relationship Id="rId2" Type="http://schemas.openxmlformats.org/officeDocument/2006/relationships/notesSlide" Target="../notesSlides/notesSlide148.xml"/><Relationship Id="rId1" Type="http://schemas.openxmlformats.org/officeDocument/2006/relationships/slideLayout" Target="../slideLayouts/slideLayout37.xml"/></Relationships>
</file>

<file path=ppt/slides/_rels/slide149.xml.rels><?xml version="1.0" encoding="UTF-8" standalone="yes"?>
<Relationships xmlns="http://schemas.openxmlformats.org/package/2006/relationships"><Relationship Id="rId3" Type="http://schemas.openxmlformats.org/officeDocument/2006/relationships/image" Target="../media/image179.png"/><Relationship Id="rId2" Type="http://schemas.openxmlformats.org/officeDocument/2006/relationships/notesSlide" Target="../notesSlides/notesSlide149.xml"/><Relationship Id="rId1" Type="http://schemas.openxmlformats.org/officeDocument/2006/relationships/slideLayout" Target="../slideLayouts/slideLayout37.xml"/><Relationship Id="rId5" Type="http://schemas.openxmlformats.org/officeDocument/2006/relationships/image" Target="../media/image181.png"/><Relationship Id="rId4" Type="http://schemas.openxmlformats.org/officeDocument/2006/relationships/image" Target="../media/image180.png"/></Relationships>
</file>

<file path=ppt/slides/_rels/slide1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2" Type="http://schemas.openxmlformats.org/officeDocument/2006/relationships/notesSlide" Target="../notesSlides/notesSlide150.xml"/><Relationship Id="rId1" Type="http://schemas.openxmlformats.org/officeDocument/2006/relationships/slideLayout" Target="../slideLayouts/slideLayout39.xml"/></Relationships>
</file>

<file path=ppt/slides/_rels/slide151.xml.rels><?xml version="1.0" encoding="UTF-8" standalone="yes"?>
<Relationships xmlns="http://schemas.openxmlformats.org/package/2006/relationships"><Relationship Id="rId3" Type="http://schemas.openxmlformats.org/officeDocument/2006/relationships/image" Target="../media/image182.png"/><Relationship Id="rId2" Type="http://schemas.openxmlformats.org/officeDocument/2006/relationships/notesSlide" Target="../notesSlides/notesSlide151.xml"/><Relationship Id="rId1" Type="http://schemas.openxmlformats.org/officeDocument/2006/relationships/slideLayout" Target="../slideLayouts/slideLayout37.xml"/><Relationship Id="rId6" Type="http://schemas.openxmlformats.org/officeDocument/2006/relationships/image" Target="../media/image181.png"/><Relationship Id="rId5" Type="http://schemas.openxmlformats.org/officeDocument/2006/relationships/image" Target="../media/image184.png"/><Relationship Id="rId4" Type="http://schemas.openxmlformats.org/officeDocument/2006/relationships/image" Target="../media/image183.png"/></Relationships>
</file>

<file path=ppt/slides/_rels/slide152.xml.rels><?xml version="1.0" encoding="UTF-8" standalone="yes"?>
<Relationships xmlns="http://schemas.openxmlformats.org/package/2006/relationships"><Relationship Id="rId3" Type="http://schemas.openxmlformats.org/officeDocument/2006/relationships/image" Target="../media/image181.png"/><Relationship Id="rId2" Type="http://schemas.openxmlformats.org/officeDocument/2006/relationships/notesSlide" Target="../notesSlides/notesSlide152.xml"/><Relationship Id="rId1" Type="http://schemas.openxmlformats.org/officeDocument/2006/relationships/slideLayout" Target="../slideLayouts/slideLayout37.xml"/><Relationship Id="rId4" Type="http://schemas.openxmlformats.org/officeDocument/2006/relationships/image" Target="../media/image185.jpeg"/></Relationships>
</file>

<file path=ppt/slides/_rels/slide153.xml.rels><?xml version="1.0" encoding="UTF-8" standalone="yes"?>
<Relationships xmlns="http://schemas.openxmlformats.org/package/2006/relationships"><Relationship Id="rId3" Type="http://schemas.openxmlformats.org/officeDocument/2006/relationships/image" Target="../media/image186.png"/><Relationship Id="rId2" Type="http://schemas.openxmlformats.org/officeDocument/2006/relationships/notesSlide" Target="../notesSlides/notesSlide153.xml"/><Relationship Id="rId1" Type="http://schemas.openxmlformats.org/officeDocument/2006/relationships/slideLayout" Target="../slideLayouts/slideLayout39.xml"/><Relationship Id="rId5" Type="http://schemas.openxmlformats.org/officeDocument/2006/relationships/image" Target="../media/image188.png"/><Relationship Id="rId4" Type="http://schemas.openxmlformats.org/officeDocument/2006/relationships/image" Target="../media/image187.png"/></Relationships>
</file>

<file path=ppt/slides/_rels/slide154.xml.rels><?xml version="1.0" encoding="UTF-8" standalone="yes"?>
<Relationships xmlns="http://schemas.openxmlformats.org/package/2006/relationships"><Relationship Id="rId3" Type="http://schemas.openxmlformats.org/officeDocument/2006/relationships/image" Target="../media/image189.png"/><Relationship Id="rId2" Type="http://schemas.openxmlformats.org/officeDocument/2006/relationships/notesSlide" Target="../notesSlides/notesSlide154.xml"/><Relationship Id="rId1" Type="http://schemas.openxmlformats.org/officeDocument/2006/relationships/slideLayout" Target="../slideLayouts/slideLayout37.xml"/><Relationship Id="rId4" Type="http://schemas.openxmlformats.org/officeDocument/2006/relationships/image" Target="../media/image188.png"/></Relationships>
</file>

<file path=ppt/slides/_rels/slide155.xml.rels><?xml version="1.0" encoding="UTF-8" standalone="yes"?>
<Relationships xmlns="http://schemas.openxmlformats.org/package/2006/relationships"><Relationship Id="rId3" Type="http://schemas.openxmlformats.org/officeDocument/2006/relationships/notesSlide" Target="../notesSlides/notesSlide155.xml"/><Relationship Id="rId2" Type="http://schemas.openxmlformats.org/officeDocument/2006/relationships/slideLayout" Target="../slideLayouts/slideLayout37.xml"/><Relationship Id="rId1" Type="http://schemas.openxmlformats.org/officeDocument/2006/relationships/tags" Target="../tags/tag58.xml"/><Relationship Id="rId5" Type="http://schemas.openxmlformats.org/officeDocument/2006/relationships/image" Target="../media/image181.png"/><Relationship Id="rId4" Type="http://schemas.openxmlformats.org/officeDocument/2006/relationships/image" Target="../media/image190.wmf"/></Relationships>
</file>

<file path=ppt/slides/_rels/slide156.xml.rels><?xml version="1.0" encoding="UTF-8" standalone="yes"?>
<Relationships xmlns="http://schemas.openxmlformats.org/package/2006/relationships"><Relationship Id="rId3" Type="http://schemas.openxmlformats.org/officeDocument/2006/relationships/image" Target="../media/image191.png"/><Relationship Id="rId2" Type="http://schemas.openxmlformats.org/officeDocument/2006/relationships/notesSlide" Target="../notesSlides/notesSlide156.xml"/><Relationship Id="rId1" Type="http://schemas.openxmlformats.org/officeDocument/2006/relationships/slideLayout" Target="../slideLayouts/slideLayout17.xml"/></Relationships>
</file>

<file path=ppt/slides/_rels/slide157.xml.rels><?xml version="1.0" encoding="UTF-8" standalone="yes"?>
<Relationships xmlns="http://schemas.openxmlformats.org/package/2006/relationships"><Relationship Id="rId3" Type="http://schemas.openxmlformats.org/officeDocument/2006/relationships/image" Target="../media/image192.png"/><Relationship Id="rId2" Type="http://schemas.openxmlformats.org/officeDocument/2006/relationships/notesSlide" Target="../notesSlides/notesSlide157.xml"/><Relationship Id="rId1" Type="http://schemas.openxmlformats.org/officeDocument/2006/relationships/slideLayout" Target="../slideLayouts/slideLayout17.xml"/></Relationships>
</file>

<file path=ppt/slides/_rels/slide158.xml.rels><?xml version="1.0" encoding="UTF-8" standalone="yes"?>
<Relationships xmlns="http://schemas.openxmlformats.org/package/2006/relationships"><Relationship Id="rId3" Type="http://schemas.openxmlformats.org/officeDocument/2006/relationships/image" Target="../media/image193.png"/><Relationship Id="rId2" Type="http://schemas.openxmlformats.org/officeDocument/2006/relationships/notesSlide" Target="../notesSlides/notesSlide158.xml"/><Relationship Id="rId1" Type="http://schemas.openxmlformats.org/officeDocument/2006/relationships/slideLayout" Target="../slideLayouts/slideLayout19.xml"/></Relationships>
</file>

<file path=ppt/slides/_rels/slide159.xml.rels><?xml version="1.0" encoding="UTF-8" standalone="yes"?>
<Relationships xmlns="http://schemas.openxmlformats.org/package/2006/relationships"><Relationship Id="rId3" Type="http://schemas.openxmlformats.org/officeDocument/2006/relationships/image" Target="../media/image194.png"/><Relationship Id="rId2" Type="http://schemas.openxmlformats.org/officeDocument/2006/relationships/notesSlide" Target="../notesSlides/notesSlide159.xml"/><Relationship Id="rId1" Type="http://schemas.openxmlformats.org/officeDocument/2006/relationships/slideLayout" Target="../slideLayouts/slideLayout19.xml"/></Relationships>
</file>

<file path=ppt/slides/_rels/slide16.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160.xml.rels><?xml version="1.0" encoding="UTF-8" standalone="yes"?>
<Relationships xmlns="http://schemas.openxmlformats.org/package/2006/relationships"><Relationship Id="rId3" Type="http://schemas.openxmlformats.org/officeDocument/2006/relationships/image" Target="../media/image195.png"/><Relationship Id="rId2" Type="http://schemas.openxmlformats.org/officeDocument/2006/relationships/notesSlide" Target="../notesSlides/notesSlide160.xml"/><Relationship Id="rId1" Type="http://schemas.openxmlformats.org/officeDocument/2006/relationships/slideLayout" Target="../slideLayouts/slideLayout37.xml"/><Relationship Id="rId4" Type="http://schemas.openxmlformats.org/officeDocument/2006/relationships/image" Target="../media/image147.png"/></Relationships>
</file>

<file path=ppt/slides/_rels/slide161.xml.rels><?xml version="1.0" encoding="UTF-8" standalone="yes"?>
<Relationships xmlns="http://schemas.openxmlformats.org/package/2006/relationships"><Relationship Id="rId3" Type="http://schemas.openxmlformats.org/officeDocument/2006/relationships/image" Target="../media/image196.png"/><Relationship Id="rId2" Type="http://schemas.openxmlformats.org/officeDocument/2006/relationships/notesSlide" Target="../notesSlides/notesSlide161.xml"/><Relationship Id="rId1" Type="http://schemas.openxmlformats.org/officeDocument/2006/relationships/slideLayout" Target="../slideLayouts/slideLayout37.xml"/><Relationship Id="rId4" Type="http://schemas.openxmlformats.org/officeDocument/2006/relationships/image" Target="../media/image197.png"/></Relationships>
</file>

<file path=ppt/slides/_rels/slide162.xml.rels><?xml version="1.0" encoding="UTF-8" standalone="yes"?>
<Relationships xmlns="http://schemas.openxmlformats.org/package/2006/relationships"><Relationship Id="rId8" Type="http://schemas.openxmlformats.org/officeDocument/2006/relationships/image" Target="../media/image142.png"/><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162.xml"/><Relationship Id="rId1" Type="http://schemas.openxmlformats.org/officeDocument/2006/relationships/slideLayout" Target="../slideLayouts/slideLayout37.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163.xml.rels><?xml version="1.0" encoding="UTF-8" standalone="yes"?>
<Relationships xmlns="http://schemas.openxmlformats.org/package/2006/relationships"><Relationship Id="rId8" Type="http://schemas.openxmlformats.org/officeDocument/2006/relationships/image" Target="../media/image142.png"/><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163.xml"/><Relationship Id="rId1" Type="http://schemas.openxmlformats.org/officeDocument/2006/relationships/slideLayout" Target="../slideLayouts/slideLayout37.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164.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notesSlide" Target="../notesSlides/notesSlide164.xml"/><Relationship Id="rId1" Type="http://schemas.openxmlformats.org/officeDocument/2006/relationships/slideLayout" Target="../slideLayouts/slideLayout52.xml"/></Relationships>
</file>

<file path=ppt/slides/_rels/slide165.xml.rels><?xml version="1.0" encoding="UTF-8" standalone="yes"?>
<Relationships xmlns="http://schemas.openxmlformats.org/package/2006/relationships"><Relationship Id="rId3" Type="http://schemas.openxmlformats.org/officeDocument/2006/relationships/notesSlide" Target="../notesSlides/notesSlide165.xml"/><Relationship Id="rId2" Type="http://schemas.openxmlformats.org/officeDocument/2006/relationships/slideLayout" Target="../slideLayouts/slideLayout53.xml"/><Relationship Id="rId1" Type="http://schemas.openxmlformats.org/officeDocument/2006/relationships/tags" Target="../tags/tag59.xml"/><Relationship Id="rId5" Type="http://schemas.openxmlformats.org/officeDocument/2006/relationships/image" Target="../media/image142.png"/><Relationship Id="rId4" Type="http://schemas.openxmlformats.org/officeDocument/2006/relationships/image" Target="../media/image204.png"/></Relationships>
</file>

<file path=ppt/slides/_rels/slide166.xml.rels><?xml version="1.0" encoding="UTF-8" standalone="yes"?>
<Relationships xmlns="http://schemas.openxmlformats.org/package/2006/relationships"><Relationship Id="rId3" Type="http://schemas.openxmlformats.org/officeDocument/2006/relationships/notesSlide" Target="../notesSlides/notesSlide166.xml"/><Relationship Id="rId2" Type="http://schemas.openxmlformats.org/officeDocument/2006/relationships/slideLayout" Target="../slideLayouts/slideLayout37.xml"/><Relationship Id="rId1" Type="http://schemas.openxmlformats.org/officeDocument/2006/relationships/tags" Target="../tags/tag60.xml"/><Relationship Id="rId4" Type="http://schemas.openxmlformats.org/officeDocument/2006/relationships/image" Target="../media/image205.png"/></Relationships>
</file>

<file path=ppt/slides/_rels/slide167.xml.rels><?xml version="1.0" encoding="UTF-8" standalone="yes"?>
<Relationships xmlns="http://schemas.openxmlformats.org/package/2006/relationships"><Relationship Id="rId3" Type="http://schemas.openxmlformats.org/officeDocument/2006/relationships/image" Target="../media/image172.png"/><Relationship Id="rId2" Type="http://schemas.openxmlformats.org/officeDocument/2006/relationships/notesSlide" Target="../notesSlides/notesSlide167.xml"/><Relationship Id="rId1" Type="http://schemas.openxmlformats.org/officeDocument/2006/relationships/slideLayout" Target="../slideLayouts/slideLayout39.xml"/><Relationship Id="rId4" Type="http://schemas.openxmlformats.org/officeDocument/2006/relationships/image" Target="../media/image206.jpeg"/></Relationships>
</file>

<file path=ppt/slides/_rels/slide168.xml.rels><?xml version="1.0" encoding="UTF-8" standalone="yes"?>
<Relationships xmlns="http://schemas.openxmlformats.org/package/2006/relationships"><Relationship Id="rId3" Type="http://schemas.openxmlformats.org/officeDocument/2006/relationships/image" Target="../media/image207.png"/><Relationship Id="rId2" Type="http://schemas.openxmlformats.org/officeDocument/2006/relationships/notesSlide" Target="../notesSlides/notesSlide168.xml"/><Relationship Id="rId1" Type="http://schemas.openxmlformats.org/officeDocument/2006/relationships/slideLayout" Target="../slideLayouts/slideLayout17.xml"/><Relationship Id="rId4" Type="http://schemas.openxmlformats.org/officeDocument/2006/relationships/image" Target="../media/image208.png"/></Relationships>
</file>

<file path=ppt/slides/_rels/slide169.xml.rels><?xml version="1.0" encoding="UTF-8" standalone="yes"?>
<Relationships xmlns="http://schemas.openxmlformats.org/package/2006/relationships"><Relationship Id="rId3" Type="http://schemas.openxmlformats.org/officeDocument/2006/relationships/notesSlide" Target="../notesSlides/notesSlide169.xml"/><Relationship Id="rId2" Type="http://schemas.openxmlformats.org/officeDocument/2006/relationships/slideLayout" Target="../slideLayouts/slideLayout17.xml"/><Relationship Id="rId1" Type="http://schemas.openxmlformats.org/officeDocument/2006/relationships/tags" Target="../tags/tag61.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7.xml"/><Relationship Id="rId1" Type="http://schemas.openxmlformats.org/officeDocument/2006/relationships/tags" Target="../tags/tag7.xml"/><Relationship Id="rId5" Type="http://schemas.openxmlformats.org/officeDocument/2006/relationships/image" Target="../media/image36.png"/><Relationship Id="rId4" Type="http://schemas.openxmlformats.org/officeDocument/2006/relationships/image" Target="../media/image35.jpeg"/></Relationships>
</file>

<file path=ppt/slides/_rels/slide170.xml.rels><?xml version="1.0" encoding="UTF-8" standalone="yes"?>
<Relationships xmlns="http://schemas.openxmlformats.org/package/2006/relationships"><Relationship Id="rId3" Type="http://schemas.openxmlformats.org/officeDocument/2006/relationships/image" Target="../media/image209.jpeg"/><Relationship Id="rId2" Type="http://schemas.openxmlformats.org/officeDocument/2006/relationships/notesSlide" Target="../notesSlides/notesSlide170.xml"/><Relationship Id="rId1" Type="http://schemas.openxmlformats.org/officeDocument/2006/relationships/slideLayout" Target="../slideLayouts/slideLayout17.xml"/></Relationships>
</file>

<file path=ppt/slides/_rels/slide171.xml.rels><?xml version="1.0" encoding="UTF-8" standalone="yes"?>
<Relationships xmlns="http://schemas.openxmlformats.org/package/2006/relationships"><Relationship Id="rId3" Type="http://schemas.openxmlformats.org/officeDocument/2006/relationships/image" Target="../media/image210.jpeg"/><Relationship Id="rId2" Type="http://schemas.openxmlformats.org/officeDocument/2006/relationships/notesSlide" Target="../notesSlides/notesSlide171.xml"/><Relationship Id="rId1" Type="http://schemas.openxmlformats.org/officeDocument/2006/relationships/slideLayout" Target="../slideLayouts/slideLayout19.xml"/></Relationships>
</file>

<file path=ppt/slides/_rels/slide172.xml.rels><?xml version="1.0" encoding="UTF-8" standalone="yes"?>
<Relationships xmlns="http://schemas.openxmlformats.org/package/2006/relationships"><Relationship Id="rId3" Type="http://schemas.openxmlformats.org/officeDocument/2006/relationships/image" Target="../media/image211.png"/><Relationship Id="rId2" Type="http://schemas.openxmlformats.org/officeDocument/2006/relationships/notesSlide" Target="../notesSlides/notesSlide172.xml"/><Relationship Id="rId1" Type="http://schemas.openxmlformats.org/officeDocument/2006/relationships/slideLayout" Target="../slideLayouts/slideLayout17.xml"/></Relationships>
</file>

<file path=ppt/slides/_rels/slide173.xml.rels><?xml version="1.0" encoding="UTF-8" standalone="yes"?>
<Relationships xmlns="http://schemas.openxmlformats.org/package/2006/relationships"><Relationship Id="rId3" Type="http://schemas.openxmlformats.org/officeDocument/2006/relationships/notesSlide" Target="../notesSlides/notesSlide173.xml"/><Relationship Id="rId2" Type="http://schemas.openxmlformats.org/officeDocument/2006/relationships/slideLayout" Target="../slideLayouts/slideLayout17.xml"/><Relationship Id="rId1" Type="http://schemas.openxmlformats.org/officeDocument/2006/relationships/tags" Target="../tags/tag63.xml"/><Relationship Id="rId4" Type="http://schemas.openxmlformats.org/officeDocument/2006/relationships/image" Target="../media/image212.png"/></Relationships>
</file>

<file path=ppt/slides/_rels/slide174.xml.rels><?xml version="1.0" encoding="UTF-8" standalone="yes"?>
<Relationships xmlns="http://schemas.openxmlformats.org/package/2006/relationships"><Relationship Id="rId3" Type="http://schemas.openxmlformats.org/officeDocument/2006/relationships/notesSlide" Target="../notesSlides/notesSlide174.xml"/><Relationship Id="rId2" Type="http://schemas.openxmlformats.org/officeDocument/2006/relationships/slideLayout" Target="../slideLayouts/slideLayout19.xml"/><Relationship Id="rId1" Type="http://schemas.openxmlformats.org/officeDocument/2006/relationships/tags" Target="../tags/tag64.xml"/></Relationships>
</file>

<file path=ppt/slides/_rels/slide175.xml.rels><?xml version="1.0" encoding="UTF-8" standalone="yes"?>
<Relationships xmlns="http://schemas.openxmlformats.org/package/2006/relationships"><Relationship Id="rId3" Type="http://schemas.openxmlformats.org/officeDocument/2006/relationships/image" Target="../media/image213.png"/><Relationship Id="rId2" Type="http://schemas.openxmlformats.org/officeDocument/2006/relationships/notesSlide" Target="../notesSlides/notesSlide175.xml"/><Relationship Id="rId1" Type="http://schemas.openxmlformats.org/officeDocument/2006/relationships/slideLayout" Target="../slideLayouts/slideLayout2.xml"/></Relationships>
</file>

<file path=ppt/slides/_rels/slide176.xml.rels><?xml version="1.0" encoding="UTF-8" standalone="yes"?>
<Relationships xmlns="http://schemas.openxmlformats.org/package/2006/relationships"><Relationship Id="rId3" Type="http://schemas.openxmlformats.org/officeDocument/2006/relationships/notesSlide" Target="../notesSlides/notesSlide176.xml"/><Relationship Id="rId2" Type="http://schemas.openxmlformats.org/officeDocument/2006/relationships/slideLayout" Target="../slideLayouts/slideLayout2.xml"/><Relationship Id="rId1" Type="http://schemas.openxmlformats.org/officeDocument/2006/relationships/tags" Target="../tags/tag65.xml"/><Relationship Id="rId4" Type="http://schemas.openxmlformats.org/officeDocument/2006/relationships/image" Target="../media/image214.png"/></Relationships>
</file>

<file path=ppt/slides/_rels/slide177.xml.rels><?xml version="1.0" encoding="UTF-8" standalone="yes"?>
<Relationships xmlns="http://schemas.openxmlformats.org/package/2006/relationships"><Relationship Id="rId3" Type="http://schemas.openxmlformats.org/officeDocument/2006/relationships/notesSlide" Target="../notesSlides/notesSlide177.xml"/><Relationship Id="rId2" Type="http://schemas.openxmlformats.org/officeDocument/2006/relationships/slideLayout" Target="../slideLayouts/slideLayout12.xml"/><Relationship Id="rId1" Type="http://schemas.openxmlformats.org/officeDocument/2006/relationships/tags" Target="../tags/tag66.xml"/><Relationship Id="rId4" Type="http://schemas.openxmlformats.org/officeDocument/2006/relationships/image" Target="../media/image215.png"/></Relationships>
</file>

<file path=ppt/slides/_rels/slide178.xml.rels><?xml version="1.0" encoding="UTF-8" standalone="yes"?>
<Relationships xmlns="http://schemas.openxmlformats.org/package/2006/relationships"><Relationship Id="rId3" Type="http://schemas.openxmlformats.org/officeDocument/2006/relationships/notesSlide" Target="../notesSlides/notesSlide178.xml"/><Relationship Id="rId2" Type="http://schemas.openxmlformats.org/officeDocument/2006/relationships/slideLayout" Target="../slideLayouts/slideLayout4.xml"/><Relationship Id="rId1" Type="http://schemas.openxmlformats.org/officeDocument/2006/relationships/tags" Target="../tags/tag67.xml"/><Relationship Id="rId4" Type="http://schemas.openxmlformats.org/officeDocument/2006/relationships/image" Target="../media/image216.jpeg"/></Relationships>
</file>

<file path=ppt/slides/_rels/slide179.xml.rels><?xml version="1.0" encoding="UTF-8" standalone="yes"?>
<Relationships xmlns="http://schemas.openxmlformats.org/package/2006/relationships"><Relationship Id="rId3" Type="http://schemas.openxmlformats.org/officeDocument/2006/relationships/notesSlide" Target="../notesSlides/notesSlide179.xml"/><Relationship Id="rId2" Type="http://schemas.openxmlformats.org/officeDocument/2006/relationships/slideLayout" Target="../slideLayouts/slideLayout2.xml"/><Relationship Id="rId1" Type="http://schemas.openxmlformats.org/officeDocument/2006/relationships/tags" Target="../tags/tag68.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4.xml"/><Relationship Id="rId1" Type="http://schemas.openxmlformats.org/officeDocument/2006/relationships/tags" Target="../tags/tag8.xml"/></Relationships>
</file>

<file path=ppt/slides/_rels/slide180.xml.rels><?xml version="1.0" encoding="UTF-8" standalone="yes"?>
<Relationships xmlns="http://schemas.openxmlformats.org/package/2006/relationships"><Relationship Id="rId3" Type="http://schemas.openxmlformats.org/officeDocument/2006/relationships/notesSlide" Target="../notesSlides/notesSlide180.xml"/><Relationship Id="rId2" Type="http://schemas.openxmlformats.org/officeDocument/2006/relationships/slideLayout" Target="../slideLayouts/slideLayout4.xml"/><Relationship Id="rId1" Type="http://schemas.openxmlformats.org/officeDocument/2006/relationships/tags" Target="../tags/tag69.xml"/><Relationship Id="rId4" Type="http://schemas.openxmlformats.org/officeDocument/2006/relationships/image" Target="../media/image217.png"/></Relationships>
</file>

<file path=ppt/slides/_rels/slide181.xml.rels><?xml version="1.0" encoding="UTF-8" standalone="yes"?>
<Relationships xmlns="http://schemas.openxmlformats.org/package/2006/relationships"><Relationship Id="rId3" Type="http://schemas.openxmlformats.org/officeDocument/2006/relationships/notesSlide" Target="../notesSlides/notesSlide181.xml"/><Relationship Id="rId2" Type="http://schemas.openxmlformats.org/officeDocument/2006/relationships/slideLayout" Target="../slideLayouts/slideLayout2.xml"/><Relationship Id="rId1" Type="http://schemas.openxmlformats.org/officeDocument/2006/relationships/tags" Target="../tags/tag70.xml"/></Relationships>
</file>

<file path=ppt/slides/_rels/slide182.xml.rels><?xml version="1.0" encoding="UTF-8" standalone="yes"?>
<Relationships xmlns="http://schemas.openxmlformats.org/package/2006/relationships"><Relationship Id="rId3" Type="http://schemas.openxmlformats.org/officeDocument/2006/relationships/image" Target="../media/image218.jpeg"/><Relationship Id="rId2" Type="http://schemas.openxmlformats.org/officeDocument/2006/relationships/notesSlide" Target="../notesSlides/notesSlide182.xml"/><Relationship Id="rId1" Type="http://schemas.openxmlformats.org/officeDocument/2006/relationships/slideLayout" Target="../slideLayouts/slideLayout4.xml"/></Relationships>
</file>

<file path=ppt/slides/_rels/slide183.xml.rels><?xml version="1.0" encoding="UTF-8" standalone="yes"?>
<Relationships xmlns="http://schemas.openxmlformats.org/package/2006/relationships"><Relationship Id="rId2" Type="http://schemas.openxmlformats.org/officeDocument/2006/relationships/notesSlide" Target="../notesSlides/notesSlide183.xml"/><Relationship Id="rId1" Type="http://schemas.openxmlformats.org/officeDocument/2006/relationships/slideLayout" Target="../slideLayouts/slideLayout17.xml"/></Relationships>
</file>

<file path=ppt/slides/_rels/slide184.xml.rels><?xml version="1.0" encoding="UTF-8" standalone="yes"?>
<Relationships xmlns="http://schemas.openxmlformats.org/package/2006/relationships"><Relationship Id="rId3" Type="http://schemas.openxmlformats.org/officeDocument/2006/relationships/image" Target="../media/image219.png"/><Relationship Id="rId2" Type="http://schemas.openxmlformats.org/officeDocument/2006/relationships/notesSlide" Target="../notesSlides/notesSlide184.xml"/><Relationship Id="rId1" Type="http://schemas.openxmlformats.org/officeDocument/2006/relationships/slideLayout" Target="../slideLayouts/slideLayout17.xml"/></Relationships>
</file>

<file path=ppt/slides/_rels/slide185.xml.rels><?xml version="1.0" encoding="UTF-8" standalone="yes"?>
<Relationships xmlns="http://schemas.openxmlformats.org/package/2006/relationships"><Relationship Id="rId3" Type="http://schemas.openxmlformats.org/officeDocument/2006/relationships/image" Target="../media/image220.png"/><Relationship Id="rId2" Type="http://schemas.openxmlformats.org/officeDocument/2006/relationships/notesSlide" Target="../notesSlides/notesSlide185.xml"/><Relationship Id="rId1" Type="http://schemas.openxmlformats.org/officeDocument/2006/relationships/slideLayout" Target="../slideLayouts/slideLayout17.xml"/><Relationship Id="rId4" Type="http://schemas.openxmlformats.org/officeDocument/2006/relationships/image" Target="../media/image221.png"/></Relationships>
</file>

<file path=ppt/slides/_rels/slide186.xml.rels><?xml version="1.0" encoding="UTF-8" standalone="yes"?>
<Relationships xmlns="http://schemas.openxmlformats.org/package/2006/relationships"><Relationship Id="rId3" Type="http://schemas.openxmlformats.org/officeDocument/2006/relationships/image" Target="../media/image222.png"/><Relationship Id="rId2" Type="http://schemas.openxmlformats.org/officeDocument/2006/relationships/notesSlide" Target="../notesSlides/notesSlide186.xml"/><Relationship Id="rId1" Type="http://schemas.openxmlformats.org/officeDocument/2006/relationships/slideLayout" Target="../slideLayouts/slideLayout17.xml"/></Relationships>
</file>

<file path=ppt/slides/_rels/slide187.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notesSlide" Target="../notesSlides/notesSlide187.xml"/><Relationship Id="rId1" Type="http://schemas.openxmlformats.org/officeDocument/2006/relationships/slideLayout" Target="../slideLayouts/slideLayout17.xml"/></Relationships>
</file>

<file path=ppt/slides/_rels/slide188.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notesSlide" Target="../notesSlides/notesSlide188.xml"/><Relationship Id="rId1" Type="http://schemas.openxmlformats.org/officeDocument/2006/relationships/slideLayout" Target="../slideLayouts/slideLayout17.xml"/></Relationships>
</file>

<file path=ppt/slides/_rels/slide189.xml.rels><?xml version="1.0" encoding="UTF-8" standalone="yes"?>
<Relationships xmlns="http://schemas.openxmlformats.org/package/2006/relationships"><Relationship Id="rId3" Type="http://schemas.openxmlformats.org/officeDocument/2006/relationships/notesSlide" Target="../notesSlides/notesSlide189.xml"/><Relationship Id="rId2" Type="http://schemas.openxmlformats.org/officeDocument/2006/relationships/slideLayout" Target="../slideLayouts/slideLayout17.xml"/><Relationship Id="rId1" Type="http://schemas.openxmlformats.org/officeDocument/2006/relationships/tags" Target="../tags/tag71.xml"/><Relationship Id="rId5" Type="http://schemas.openxmlformats.org/officeDocument/2006/relationships/image" Target="../media/image224.png"/><Relationship Id="rId4" Type="http://schemas.openxmlformats.org/officeDocument/2006/relationships/image" Target="../media/image223.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84.xml"/><Relationship Id="rId1" Type="http://schemas.openxmlformats.org/officeDocument/2006/relationships/tags" Target="../tags/tag9.xml"/><Relationship Id="rId5" Type="http://schemas.openxmlformats.org/officeDocument/2006/relationships/image" Target="../media/image38.png"/><Relationship Id="rId4" Type="http://schemas.openxmlformats.org/officeDocument/2006/relationships/image" Target="../media/image37.png"/></Relationships>
</file>

<file path=ppt/slides/_rels/slide190.xml.rels><?xml version="1.0" encoding="UTF-8" standalone="yes"?>
<Relationships xmlns="http://schemas.openxmlformats.org/package/2006/relationships"><Relationship Id="rId3" Type="http://schemas.openxmlformats.org/officeDocument/2006/relationships/image" Target="../media/image225.png"/><Relationship Id="rId2" Type="http://schemas.openxmlformats.org/officeDocument/2006/relationships/notesSlide" Target="../notesSlides/notesSlide190.xml"/><Relationship Id="rId1" Type="http://schemas.openxmlformats.org/officeDocument/2006/relationships/slideLayout" Target="../slideLayouts/slideLayout17.xml"/></Relationships>
</file>

<file path=ppt/slides/_rels/slide191.xml.rels><?xml version="1.0" encoding="UTF-8" standalone="yes"?>
<Relationships xmlns="http://schemas.openxmlformats.org/package/2006/relationships"><Relationship Id="rId3" Type="http://schemas.openxmlformats.org/officeDocument/2006/relationships/notesSlide" Target="../notesSlides/notesSlide191.xml"/><Relationship Id="rId2" Type="http://schemas.openxmlformats.org/officeDocument/2006/relationships/slideLayout" Target="../slideLayouts/slideLayout17.xml"/><Relationship Id="rId1" Type="http://schemas.openxmlformats.org/officeDocument/2006/relationships/tags" Target="../tags/tag73.xml"/></Relationships>
</file>

<file path=ppt/slides/_rels/slide192.xml.rels><?xml version="1.0" encoding="UTF-8" standalone="yes"?>
<Relationships xmlns="http://schemas.openxmlformats.org/package/2006/relationships"><Relationship Id="rId2" Type="http://schemas.openxmlformats.org/officeDocument/2006/relationships/notesSlide" Target="../notesSlides/notesSlide192.xml"/><Relationship Id="rId1" Type="http://schemas.openxmlformats.org/officeDocument/2006/relationships/slideLayout" Target="../slideLayouts/slideLayout34.xml"/></Relationships>
</file>

<file path=ppt/slides/_rels/slide193.xml.rels><?xml version="1.0" encoding="UTF-8" standalone="yes"?>
<Relationships xmlns="http://schemas.openxmlformats.org/package/2006/relationships"><Relationship Id="rId3" Type="http://schemas.openxmlformats.org/officeDocument/2006/relationships/image" Target="../media/image226.png"/><Relationship Id="rId2" Type="http://schemas.openxmlformats.org/officeDocument/2006/relationships/notesSlide" Target="../notesSlides/notesSlide193.xml"/><Relationship Id="rId1" Type="http://schemas.openxmlformats.org/officeDocument/2006/relationships/slideLayout" Target="../slideLayouts/slideLayout34.xml"/></Relationships>
</file>

<file path=ppt/slides/_rels/slide194.xml.rels><?xml version="1.0" encoding="UTF-8" standalone="yes"?>
<Relationships xmlns="http://schemas.openxmlformats.org/package/2006/relationships"><Relationship Id="rId3" Type="http://schemas.openxmlformats.org/officeDocument/2006/relationships/notesSlide" Target="../notesSlides/notesSlide194.xml"/><Relationship Id="rId2" Type="http://schemas.openxmlformats.org/officeDocument/2006/relationships/slideLayout" Target="../slideLayouts/slideLayout17.xml"/><Relationship Id="rId1" Type="http://schemas.openxmlformats.org/officeDocument/2006/relationships/tags" Target="../tags/tag74.xml"/><Relationship Id="rId4" Type="http://schemas.openxmlformats.org/officeDocument/2006/relationships/image" Target="../media/image227.png"/></Relationships>
</file>

<file path=ppt/slides/_rels/slide195.xml.rels><?xml version="1.0" encoding="UTF-8" standalone="yes"?>
<Relationships xmlns="http://schemas.openxmlformats.org/package/2006/relationships"><Relationship Id="rId3" Type="http://schemas.openxmlformats.org/officeDocument/2006/relationships/image" Target="../media/image228.png"/><Relationship Id="rId2" Type="http://schemas.openxmlformats.org/officeDocument/2006/relationships/notesSlide" Target="../notesSlides/notesSlide195.xml"/><Relationship Id="rId1" Type="http://schemas.openxmlformats.org/officeDocument/2006/relationships/slideLayout" Target="../slideLayouts/slideLayout17.xml"/></Relationships>
</file>

<file path=ppt/slides/_rels/slide196.xml.rels><?xml version="1.0" encoding="UTF-8" standalone="yes"?>
<Relationships xmlns="http://schemas.openxmlformats.org/package/2006/relationships"><Relationship Id="rId2" Type="http://schemas.openxmlformats.org/officeDocument/2006/relationships/notesSlide" Target="../notesSlides/notesSlide196.xml"/><Relationship Id="rId1" Type="http://schemas.openxmlformats.org/officeDocument/2006/relationships/slideLayout" Target="../slideLayouts/slideLayout17.xml"/></Relationships>
</file>

<file path=ppt/slides/_rels/slide197.xml.rels><?xml version="1.0" encoding="UTF-8" standalone="yes"?>
<Relationships xmlns="http://schemas.openxmlformats.org/package/2006/relationships"><Relationship Id="rId2" Type="http://schemas.openxmlformats.org/officeDocument/2006/relationships/notesSlide" Target="../notesSlides/notesSlide197.xml"/><Relationship Id="rId1" Type="http://schemas.openxmlformats.org/officeDocument/2006/relationships/slideLayout" Target="../slideLayouts/slideLayout17.xml"/></Relationships>
</file>

<file path=ppt/slides/_rels/slide198.xml.rels><?xml version="1.0" encoding="UTF-8" standalone="yes"?>
<Relationships xmlns="http://schemas.openxmlformats.org/package/2006/relationships"><Relationship Id="rId3" Type="http://schemas.openxmlformats.org/officeDocument/2006/relationships/image" Target="../media/image229.png"/><Relationship Id="rId2" Type="http://schemas.openxmlformats.org/officeDocument/2006/relationships/notesSlide" Target="../notesSlides/notesSlide198.xml"/><Relationship Id="rId1" Type="http://schemas.openxmlformats.org/officeDocument/2006/relationships/slideLayout" Target="../slideLayouts/slideLayout17.xml"/></Relationships>
</file>

<file path=ppt/slides/_rels/slide199.xml.rels><?xml version="1.0" encoding="UTF-8" standalone="yes"?>
<Relationships xmlns="http://schemas.openxmlformats.org/package/2006/relationships"><Relationship Id="rId2" Type="http://schemas.openxmlformats.org/officeDocument/2006/relationships/notesSlide" Target="../notesSlides/notesSlide199.xml"/><Relationship Id="rId1" Type="http://schemas.openxmlformats.org/officeDocument/2006/relationships/slideLayout" Target="../slideLayouts/slideLayout19.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84.xml"/><Relationship Id="rId1" Type="http://schemas.openxmlformats.org/officeDocument/2006/relationships/tags" Target="../tags/tag10.xml"/><Relationship Id="rId5" Type="http://schemas.openxmlformats.org/officeDocument/2006/relationships/image" Target="../media/image38.png"/><Relationship Id="rId4" Type="http://schemas.openxmlformats.org/officeDocument/2006/relationships/image" Target="../media/image39.png"/></Relationships>
</file>

<file path=ppt/slides/_rels/slide200.xml.rels><?xml version="1.0" encoding="UTF-8" standalone="yes"?>
<Relationships xmlns="http://schemas.openxmlformats.org/package/2006/relationships"><Relationship Id="rId3" Type="http://schemas.openxmlformats.org/officeDocument/2006/relationships/image" Target="../media/image230.jpg"/><Relationship Id="rId2" Type="http://schemas.openxmlformats.org/officeDocument/2006/relationships/notesSlide" Target="../notesSlides/notesSlide200.xml"/><Relationship Id="rId1" Type="http://schemas.openxmlformats.org/officeDocument/2006/relationships/slideLayout" Target="../slideLayouts/slideLayout19.xml"/><Relationship Id="rId4" Type="http://schemas.openxmlformats.org/officeDocument/2006/relationships/hyperlink" Target="http://journalistsresource.org/syllabi/health-reporting" TargetMode="External"/></Relationships>
</file>

<file path=ppt/slides/_rels/slide201.xml.rels><?xml version="1.0" encoding="UTF-8" standalone="yes"?>
<Relationships xmlns="http://schemas.openxmlformats.org/package/2006/relationships"><Relationship Id="rId3" Type="http://schemas.openxmlformats.org/officeDocument/2006/relationships/image" Target="../media/image231.png"/><Relationship Id="rId2" Type="http://schemas.openxmlformats.org/officeDocument/2006/relationships/notesSlide" Target="../notesSlides/notesSlide201.xml"/><Relationship Id="rId1" Type="http://schemas.openxmlformats.org/officeDocument/2006/relationships/slideLayout" Target="../slideLayouts/slideLayout17.xml"/></Relationships>
</file>

<file path=ppt/slides/_rels/slide202.xml.rels><?xml version="1.0" encoding="UTF-8" standalone="yes"?>
<Relationships xmlns="http://schemas.openxmlformats.org/package/2006/relationships"><Relationship Id="rId3" Type="http://schemas.openxmlformats.org/officeDocument/2006/relationships/hyperlink" Target="https://www.kidney.org/atoz/content/diabetes" TargetMode="External"/><Relationship Id="rId2" Type="http://schemas.openxmlformats.org/officeDocument/2006/relationships/notesSlide" Target="../notesSlides/notesSlide202.xml"/><Relationship Id="rId1" Type="http://schemas.openxmlformats.org/officeDocument/2006/relationships/slideLayout" Target="../slideLayouts/slideLayout32.xml"/></Relationships>
</file>

<file path=ppt/slides/_rels/slide203.xml.rels><?xml version="1.0" encoding="UTF-8" standalone="yes"?>
<Relationships xmlns="http://schemas.openxmlformats.org/package/2006/relationships"><Relationship Id="rId3" Type="http://schemas.openxmlformats.org/officeDocument/2006/relationships/image" Target="../media/image222.png"/><Relationship Id="rId2" Type="http://schemas.openxmlformats.org/officeDocument/2006/relationships/notesSlide" Target="../notesSlides/notesSlide203.xml"/><Relationship Id="rId1" Type="http://schemas.openxmlformats.org/officeDocument/2006/relationships/slideLayout" Target="../slideLayouts/slideLayout32.xml"/></Relationships>
</file>

<file path=ppt/slides/_rels/slide204.xml.rels><?xml version="1.0" encoding="UTF-8" standalone="yes"?>
<Relationships xmlns="http://schemas.openxmlformats.org/package/2006/relationships"><Relationship Id="rId3" Type="http://schemas.openxmlformats.org/officeDocument/2006/relationships/notesSlide" Target="../notesSlides/notesSlide204.xml"/><Relationship Id="rId2" Type="http://schemas.openxmlformats.org/officeDocument/2006/relationships/slideLayout" Target="../slideLayouts/slideLayout17.xml"/><Relationship Id="rId1" Type="http://schemas.openxmlformats.org/officeDocument/2006/relationships/tags" Target="../tags/tag76.xml"/><Relationship Id="rId6" Type="http://schemas.openxmlformats.org/officeDocument/2006/relationships/image" Target="../media/image234.png"/><Relationship Id="rId5" Type="http://schemas.openxmlformats.org/officeDocument/2006/relationships/image" Target="../media/image233.png"/><Relationship Id="rId4" Type="http://schemas.openxmlformats.org/officeDocument/2006/relationships/image" Target="../media/image232.png"/></Relationships>
</file>

<file path=ppt/slides/_rels/slide205.xml.rels><?xml version="1.0" encoding="UTF-8" standalone="yes"?>
<Relationships xmlns="http://schemas.openxmlformats.org/package/2006/relationships"><Relationship Id="rId3" Type="http://schemas.openxmlformats.org/officeDocument/2006/relationships/image" Target="../media/image235.png"/><Relationship Id="rId2" Type="http://schemas.openxmlformats.org/officeDocument/2006/relationships/notesSlide" Target="../notesSlides/notesSlide205.xml"/><Relationship Id="rId1" Type="http://schemas.openxmlformats.org/officeDocument/2006/relationships/slideLayout" Target="../slideLayouts/slideLayout17.xml"/><Relationship Id="rId4" Type="http://schemas.openxmlformats.org/officeDocument/2006/relationships/image" Target="../media/image234.png"/></Relationships>
</file>

<file path=ppt/slides/_rels/slide206.xml.rels><?xml version="1.0" encoding="UTF-8" standalone="yes"?>
<Relationships xmlns="http://schemas.openxmlformats.org/package/2006/relationships"><Relationship Id="rId2" Type="http://schemas.openxmlformats.org/officeDocument/2006/relationships/notesSlide" Target="../notesSlides/notesSlide206.xml"/><Relationship Id="rId1" Type="http://schemas.openxmlformats.org/officeDocument/2006/relationships/slideLayout" Target="../slideLayouts/slideLayout17.xml"/></Relationships>
</file>

<file path=ppt/slides/_rels/slide207.xml.rels><?xml version="1.0" encoding="UTF-8" standalone="yes"?>
<Relationships xmlns="http://schemas.openxmlformats.org/package/2006/relationships"><Relationship Id="rId3" Type="http://schemas.openxmlformats.org/officeDocument/2006/relationships/image" Target="../media/image236.png"/><Relationship Id="rId2" Type="http://schemas.openxmlformats.org/officeDocument/2006/relationships/notesSlide" Target="../notesSlides/notesSlide207.xml"/><Relationship Id="rId1" Type="http://schemas.openxmlformats.org/officeDocument/2006/relationships/slideLayout" Target="../slideLayouts/slideLayout17.xml"/></Relationships>
</file>

<file path=ppt/slides/_rels/slide208.xml.rels><?xml version="1.0" encoding="UTF-8" standalone="yes"?>
<Relationships xmlns="http://schemas.openxmlformats.org/package/2006/relationships"><Relationship Id="rId3" Type="http://schemas.openxmlformats.org/officeDocument/2006/relationships/image" Target="../media/image237.png"/><Relationship Id="rId2" Type="http://schemas.openxmlformats.org/officeDocument/2006/relationships/notesSlide" Target="../notesSlides/notesSlide208.xml"/><Relationship Id="rId1" Type="http://schemas.openxmlformats.org/officeDocument/2006/relationships/slideLayout" Target="../slideLayouts/slideLayout19.xml"/><Relationship Id="rId4" Type="http://schemas.openxmlformats.org/officeDocument/2006/relationships/image" Target="../media/image234.png"/></Relationships>
</file>

<file path=ppt/slides/_rels/slide209.xml.rels><?xml version="1.0" encoding="UTF-8" standalone="yes"?>
<Relationships xmlns="http://schemas.openxmlformats.org/package/2006/relationships"><Relationship Id="rId2" Type="http://schemas.openxmlformats.org/officeDocument/2006/relationships/notesSlide" Target="../notesSlides/notesSlide20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8" Type="http://schemas.openxmlformats.org/officeDocument/2006/relationships/image" Target="../media/image530.png"/><Relationship Id="rId13" Type="http://schemas.openxmlformats.org/officeDocument/2006/relationships/image" Target="../media/image38.png"/><Relationship Id="rId3" Type="http://schemas.openxmlformats.org/officeDocument/2006/relationships/notesSlide" Target="../notesSlides/notesSlide21.xml"/><Relationship Id="rId7" Type="http://schemas.openxmlformats.org/officeDocument/2006/relationships/customXml" Target="../ink/ink1.xml"/><Relationship Id="rId12" Type="http://schemas.openxmlformats.org/officeDocument/2006/relationships/image" Target="../media/image550.png"/><Relationship Id="rId2" Type="http://schemas.openxmlformats.org/officeDocument/2006/relationships/slideLayout" Target="../slideLayouts/slideLayout84.xml"/><Relationship Id="rId1" Type="http://schemas.openxmlformats.org/officeDocument/2006/relationships/tags" Target="../tags/tag11.xml"/><Relationship Id="rId6" Type="http://schemas.openxmlformats.org/officeDocument/2006/relationships/image" Target="../media/image41.emf"/><Relationship Id="rId11" Type="http://schemas.openxmlformats.org/officeDocument/2006/relationships/customXml" Target="../ink/ink3.xml"/><Relationship Id="rId5" Type="http://schemas.openxmlformats.org/officeDocument/2006/relationships/image" Target="../media/image40.png"/><Relationship Id="rId10" Type="http://schemas.openxmlformats.org/officeDocument/2006/relationships/image" Target="../media/image540.png"/><Relationship Id="rId4" Type="http://schemas.openxmlformats.org/officeDocument/2006/relationships/image" Target="../media/image37.png"/><Relationship Id="rId9" Type="http://schemas.openxmlformats.org/officeDocument/2006/relationships/customXml" Target="../ink/ink2.xml"/></Relationships>
</file>

<file path=ppt/slides/_rels/slide210.xml.rels><?xml version="1.0" encoding="UTF-8" standalone="yes"?>
<Relationships xmlns="http://schemas.openxmlformats.org/package/2006/relationships"><Relationship Id="rId3" Type="http://schemas.openxmlformats.org/officeDocument/2006/relationships/image" Target="../media/image238.png"/><Relationship Id="rId2" Type="http://schemas.openxmlformats.org/officeDocument/2006/relationships/notesSlide" Target="../notesSlides/notesSlide210.xml"/><Relationship Id="rId1" Type="http://schemas.openxmlformats.org/officeDocument/2006/relationships/slideLayout" Target="../slideLayouts/slideLayout17.xml"/><Relationship Id="rId4" Type="http://schemas.openxmlformats.org/officeDocument/2006/relationships/image" Target="../media/image110.png"/></Relationships>
</file>

<file path=ppt/slides/_rels/slide211.xml.rels><?xml version="1.0" encoding="UTF-8" standalone="yes"?>
<Relationships xmlns="http://schemas.openxmlformats.org/package/2006/relationships"><Relationship Id="rId3" Type="http://schemas.openxmlformats.org/officeDocument/2006/relationships/image" Target="../media/image239.png"/><Relationship Id="rId2" Type="http://schemas.openxmlformats.org/officeDocument/2006/relationships/notesSlide" Target="../notesSlides/notesSlide211.xml"/><Relationship Id="rId1" Type="http://schemas.openxmlformats.org/officeDocument/2006/relationships/slideLayout" Target="../slideLayouts/slideLayout2.xml"/><Relationship Id="rId4" Type="http://schemas.openxmlformats.org/officeDocument/2006/relationships/image" Target="../media/image240.png"/></Relationships>
</file>

<file path=ppt/slides/_rels/slide212.xml.rels><?xml version="1.0" encoding="UTF-8" standalone="yes"?>
<Relationships xmlns="http://schemas.openxmlformats.org/package/2006/relationships"><Relationship Id="rId3" Type="http://schemas.openxmlformats.org/officeDocument/2006/relationships/image" Target="../media/image241.jpeg"/><Relationship Id="rId2" Type="http://schemas.openxmlformats.org/officeDocument/2006/relationships/notesSlide" Target="../notesSlides/notesSlide212.xml"/><Relationship Id="rId1" Type="http://schemas.openxmlformats.org/officeDocument/2006/relationships/slideLayout" Target="../slideLayouts/slideLayout2.xml"/><Relationship Id="rId5" Type="http://schemas.openxmlformats.org/officeDocument/2006/relationships/image" Target="../media/image243.jpeg"/><Relationship Id="rId4" Type="http://schemas.openxmlformats.org/officeDocument/2006/relationships/image" Target="../media/image242.jpeg"/></Relationships>
</file>

<file path=ppt/slides/_rels/slide213.xml.rels><?xml version="1.0" encoding="UTF-8" standalone="yes"?>
<Relationships xmlns="http://schemas.openxmlformats.org/package/2006/relationships"><Relationship Id="rId3" Type="http://schemas.openxmlformats.org/officeDocument/2006/relationships/notesSlide" Target="../notesSlides/notesSlide213.xml"/><Relationship Id="rId2" Type="http://schemas.openxmlformats.org/officeDocument/2006/relationships/slideLayout" Target="../slideLayouts/slideLayout17.xml"/><Relationship Id="rId1" Type="http://schemas.openxmlformats.org/officeDocument/2006/relationships/tags" Target="../tags/tag77.xml"/><Relationship Id="rId5" Type="http://schemas.openxmlformats.org/officeDocument/2006/relationships/image" Target="../media/image110.png"/><Relationship Id="rId4" Type="http://schemas.openxmlformats.org/officeDocument/2006/relationships/image" Target="../media/image244.png"/></Relationships>
</file>

<file path=ppt/slides/_rels/slide214.xml.rels><?xml version="1.0" encoding="UTF-8" standalone="yes"?>
<Relationships xmlns="http://schemas.openxmlformats.org/package/2006/relationships"><Relationship Id="rId3" Type="http://schemas.openxmlformats.org/officeDocument/2006/relationships/image" Target="../media/image245.png"/><Relationship Id="rId2" Type="http://schemas.openxmlformats.org/officeDocument/2006/relationships/notesSlide" Target="../notesSlides/notesSlide214.xml"/><Relationship Id="rId1" Type="http://schemas.openxmlformats.org/officeDocument/2006/relationships/slideLayout" Target="../slideLayouts/slideLayout17.xml"/><Relationship Id="rId5" Type="http://schemas.openxmlformats.org/officeDocument/2006/relationships/image" Target="../media/image110.png"/><Relationship Id="rId4" Type="http://schemas.openxmlformats.org/officeDocument/2006/relationships/image" Target="../media/image246.png"/></Relationships>
</file>

<file path=ppt/slides/_rels/slide215.xml.rels><?xml version="1.0" encoding="UTF-8" standalone="yes"?>
<Relationships xmlns="http://schemas.openxmlformats.org/package/2006/relationships"><Relationship Id="rId3" Type="http://schemas.openxmlformats.org/officeDocument/2006/relationships/image" Target="../media/image247.png"/><Relationship Id="rId2" Type="http://schemas.openxmlformats.org/officeDocument/2006/relationships/notesSlide" Target="../notesSlides/notesSlide215.xml"/><Relationship Id="rId1" Type="http://schemas.openxmlformats.org/officeDocument/2006/relationships/slideLayout" Target="../slideLayouts/slideLayout17.xml"/><Relationship Id="rId5" Type="http://schemas.openxmlformats.org/officeDocument/2006/relationships/image" Target="../media/image110.png"/><Relationship Id="rId4" Type="http://schemas.openxmlformats.org/officeDocument/2006/relationships/image" Target="../media/image245.png"/></Relationships>
</file>

<file path=ppt/slides/_rels/slide216.xml.rels><?xml version="1.0" encoding="UTF-8" standalone="yes"?>
<Relationships xmlns="http://schemas.openxmlformats.org/package/2006/relationships"><Relationship Id="rId2" Type="http://schemas.openxmlformats.org/officeDocument/2006/relationships/notesSlide" Target="../notesSlides/notesSlide216.xml"/><Relationship Id="rId1" Type="http://schemas.openxmlformats.org/officeDocument/2006/relationships/slideLayout" Target="../slideLayouts/slideLayout17.xml"/></Relationships>
</file>

<file path=ppt/slides/_rels/slide217.xml.rels><?xml version="1.0" encoding="UTF-8" standalone="yes"?>
<Relationships xmlns="http://schemas.openxmlformats.org/package/2006/relationships"><Relationship Id="rId2" Type="http://schemas.openxmlformats.org/officeDocument/2006/relationships/notesSlide" Target="../notesSlides/notesSlide217.xml"/><Relationship Id="rId1" Type="http://schemas.openxmlformats.org/officeDocument/2006/relationships/slideLayout" Target="../slideLayouts/slideLayout17.xml"/></Relationships>
</file>

<file path=ppt/slides/_rels/slide218.xml.rels><?xml version="1.0" encoding="UTF-8" standalone="yes"?>
<Relationships xmlns="http://schemas.openxmlformats.org/package/2006/relationships"><Relationship Id="rId2" Type="http://schemas.openxmlformats.org/officeDocument/2006/relationships/notesSlide" Target="../notesSlides/notesSlide218.xml"/><Relationship Id="rId1" Type="http://schemas.openxmlformats.org/officeDocument/2006/relationships/slideLayout" Target="../slideLayouts/slideLayout17.xml"/></Relationships>
</file>

<file path=ppt/slides/_rels/slide219.xml.rels><?xml version="1.0" encoding="UTF-8" standalone="yes"?>
<Relationships xmlns="http://schemas.openxmlformats.org/package/2006/relationships"><Relationship Id="rId2" Type="http://schemas.openxmlformats.org/officeDocument/2006/relationships/notesSlide" Target="../notesSlides/notesSlide219.xml"/><Relationship Id="rId1" Type="http://schemas.openxmlformats.org/officeDocument/2006/relationships/slideLayout" Target="../slideLayouts/slideLayout17.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2.xml"/><Relationship Id="rId1" Type="http://schemas.openxmlformats.org/officeDocument/2006/relationships/tags" Target="../tags/tag12.xml"/><Relationship Id="rId4" Type="http://schemas.openxmlformats.org/officeDocument/2006/relationships/image" Target="../media/image42.png"/></Relationships>
</file>

<file path=ppt/slides/_rels/slide220.xml.rels><?xml version="1.0" encoding="UTF-8" standalone="yes"?>
<Relationships xmlns="http://schemas.openxmlformats.org/package/2006/relationships"><Relationship Id="rId2" Type="http://schemas.openxmlformats.org/officeDocument/2006/relationships/notesSlide" Target="../notesSlides/notesSlide220.xml"/><Relationship Id="rId1" Type="http://schemas.openxmlformats.org/officeDocument/2006/relationships/slideLayout" Target="../slideLayouts/slideLayout19.xml"/></Relationships>
</file>

<file path=ppt/slides/_rels/slide221.xml.rels><?xml version="1.0" encoding="UTF-8" standalone="yes"?>
<Relationships xmlns="http://schemas.openxmlformats.org/package/2006/relationships"><Relationship Id="rId3" Type="http://schemas.openxmlformats.org/officeDocument/2006/relationships/image" Target="../media/image248.png"/><Relationship Id="rId2" Type="http://schemas.openxmlformats.org/officeDocument/2006/relationships/notesSlide" Target="../notesSlides/notesSlide221.xml"/><Relationship Id="rId1" Type="http://schemas.openxmlformats.org/officeDocument/2006/relationships/slideLayout" Target="../slideLayouts/slideLayout17.xml"/></Relationships>
</file>

<file path=ppt/slides/_rels/slide222.xml.rels><?xml version="1.0" encoding="UTF-8" standalone="yes"?>
<Relationships xmlns="http://schemas.openxmlformats.org/package/2006/relationships"><Relationship Id="rId3" Type="http://schemas.openxmlformats.org/officeDocument/2006/relationships/image" Target="../media/image249.jpeg"/><Relationship Id="rId2" Type="http://schemas.openxmlformats.org/officeDocument/2006/relationships/notesSlide" Target="../notesSlides/notesSlide222.xml"/><Relationship Id="rId1" Type="http://schemas.openxmlformats.org/officeDocument/2006/relationships/slideLayout" Target="../slideLayouts/slideLayout16.xml"/></Relationships>
</file>

<file path=ppt/slides/_rels/slide223.xml.rels><?xml version="1.0" encoding="UTF-8" standalone="yes"?>
<Relationships xmlns="http://schemas.openxmlformats.org/package/2006/relationships"><Relationship Id="rId2" Type="http://schemas.openxmlformats.org/officeDocument/2006/relationships/notesSlide" Target="../notesSlides/notesSlide223.xml"/><Relationship Id="rId1" Type="http://schemas.openxmlformats.org/officeDocument/2006/relationships/slideLayout" Target="../slideLayouts/slideLayout17.xml"/></Relationships>
</file>

<file path=ppt/slides/_rels/slide224.xml.rels><?xml version="1.0" encoding="UTF-8" standalone="yes"?>
<Relationships xmlns="http://schemas.openxmlformats.org/package/2006/relationships"><Relationship Id="rId3" Type="http://schemas.openxmlformats.org/officeDocument/2006/relationships/notesSlide" Target="../notesSlides/notesSlide224.xml"/><Relationship Id="rId2" Type="http://schemas.openxmlformats.org/officeDocument/2006/relationships/slideLayout" Target="../slideLayouts/slideLayout17.xml"/><Relationship Id="rId1" Type="http://schemas.openxmlformats.org/officeDocument/2006/relationships/tags" Target="../tags/tag78.xml"/><Relationship Id="rId5" Type="http://schemas.openxmlformats.org/officeDocument/2006/relationships/image" Target="../media/image251.png"/><Relationship Id="rId4" Type="http://schemas.openxmlformats.org/officeDocument/2006/relationships/image" Target="../media/image250.png"/></Relationships>
</file>

<file path=ppt/slides/_rels/slide225.xml.rels><?xml version="1.0" encoding="UTF-8" standalone="yes"?>
<Relationships xmlns="http://schemas.openxmlformats.org/package/2006/relationships"><Relationship Id="rId3" Type="http://schemas.openxmlformats.org/officeDocument/2006/relationships/image" Target="../media/image252.png"/><Relationship Id="rId2" Type="http://schemas.openxmlformats.org/officeDocument/2006/relationships/notesSlide" Target="../notesSlides/notesSlide225.xml"/><Relationship Id="rId1" Type="http://schemas.openxmlformats.org/officeDocument/2006/relationships/slideLayout" Target="../slideLayouts/slideLayout17.xml"/><Relationship Id="rId4" Type="http://schemas.openxmlformats.org/officeDocument/2006/relationships/image" Target="../media/image110.png"/></Relationships>
</file>

<file path=ppt/slides/_rels/slide226.xml.rels><?xml version="1.0" encoding="UTF-8" standalone="yes"?>
<Relationships xmlns="http://schemas.openxmlformats.org/package/2006/relationships"><Relationship Id="rId3" Type="http://schemas.openxmlformats.org/officeDocument/2006/relationships/image" Target="../media/image253.jpg"/><Relationship Id="rId2" Type="http://schemas.openxmlformats.org/officeDocument/2006/relationships/notesSlide" Target="../notesSlides/notesSlide226.xml"/><Relationship Id="rId1" Type="http://schemas.openxmlformats.org/officeDocument/2006/relationships/slideLayout" Target="../slideLayouts/slideLayout17.xml"/><Relationship Id="rId5" Type="http://schemas.openxmlformats.org/officeDocument/2006/relationships/image" Target="../media/image110.png"/><Relationship Id="rId4" Type="http://schemas.openxmlformats.org/officeDocument/2006/relationships/hyperlink" Target="http://www.debbest.com/2016/11/06/paying-100-of-an-employees-benefits-does-not-count-towards-the-flsa-exempt-salary-threshold-in-business-and-at-work/" TargetMode="External"/></Relationships>
</file>

<file path=ppt/slides/_rels/slide227.xml.rels><?xml version="1.0" encoding="UTF-8" standalone="yes"?>
<Relationships xmlns="http://schemas.openxmlformats.org/package/2006/relationships"><Relationship Id="rId3" Type="http://schemas.openxmlformats.org/officeDocument/2006/relationships/notesSlide" Target="../notesSlides/notesSlide227.xml"/><Relationship Id="rId2" Type="http://schemas.openxmlformats.org/officeDocument/2006/relationships/slideLayout" Target="../slideLayouts/slideLayout17.xml"/><Relationship Id="rId1" Type="http://schemas.openxmlformats.org/officeDocument/2006/relationships/tags" Target="../tags/tag79.xml"/><Relationship Id="rId5" Type="http://schemas.openxmlformats.org/officeDocument/2006/relationships/image" Target="../media/image110.png"/><Relationship Id="rId4" Type="http://schemas.openxmlformats.org/officeDocument/2006/relationships/image" Target="../media/image254.PNG"/></Relationships>
</file>

<file path=ppt/slides/_rels/slide228.xml.rels><?xml version="1.0" encoding="UTF-8" standalone="yes"?>
<Relationships xmlns="http://schemas.openxmlformats.org/package/2006/relationships"><Relationship Id="rId3" Type="http://schemas.openxmlformats.org/officeDocument/2006/relationships/image" Target="../media/image255.png"/><Relationship Id="rId2" Type="http://schemas.openxmlformats.org/officeDocument/2006/relationships/notesSlide" Target="../notesSlides/notesSlide228.xml"/><Relationship Id="rId1" Type="http://schemas.openxmlformats.org/officeDocument/2006/relationships/slideLayout" Target="../slideLayouts/slideLayout17.xml"/><Relationship Id="rId4" Type="http://schemas.openxmlformats.org/officeDocument/2006/relationships/image" Target="../media/image110.png"/></Relationships>
</file>

<file path=ppt/slides/_rels/slide229.xml.rels><?xml version="1.0" encoding="UTF-8" standalone="yes"?>
<Relationships xmlns="http://schemas.openxmlformats.org/package/2006/relationships"><Relationship Id="rId3" Type="http://schemas.openxmlformats.org/officeDocument/2006/relationships/image" Target="../media/image256.png"/><Relationship Id="rId2" Type="http://schemas.openxmlformats.org/officeDocument/2006/relationships/notesSlide" Target="../notesSlides/notesSlide229.xml"/><Relationship Id="rId1" Type="http://schemas.openxmlformats.org/officeDocument/2006/relationships/slideLayout" Target="../slideLayouts/slideLayout17.xml"/><Relationship Id="rId4" Type="http://schemas.openxmlformats.org/officeDocument/2006/relationships/image" Target="../media/image110.png"/></Relationships>
</file>

<file path=ppt/slides/_rels/slide23.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notesSlide" Target="../notesSlides/notesSlide23.xml"/><Relationship Id="rId7" Type="http://schemas.openxmlformats.org/officeDocument/2006/relationships/diagramQuickStyle" Target="../diagrams/quickStyle1.xml"/><Relationship Id="rId2" Type="http://schemas.openxmlformats.org/officeDocument/2006/relationships/slideLayout" Target="../slideLayouts/slideLayout13.xml"/><Relationship Id="rId1" Type="http://schemas.openxmlformats.org/officeDocument/2006/relationships/tags" Target="../tags/tag13.xml"/><Relationship Id="rId6" Type="http://schemas.openxmlformats.org/officeDocument/2006/relationships/diagramLayout" Target="../diagrams/layout1.xml"/><Relationship Id="rId5" Type="http://schemas.openxmlformats.org/officeDocument/2006/relationships/diagramData" Target="../diagrams/data1.xml"/><Relationship Id="rId4" Type="http://schemas.openxmlformats.org/officeDocument/2006/relationships/image" Target="../media/image43.png"/><Relationship Id="rId9" Type="http://schemas.microsoft.com/office/2007/relationships/diagramDrawing" Target="../diagrams/drawing1.xml"/></Relationships>
</file>

<file path=ppt/slides/_rels/slide230.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230.xml"/><Relationship Id="rId1" Type="http://schemas.openxmlformats.org/officeDocument/2006/relationships/slideLayout" Target="../slideLayouts/slideLayout17.xml"/><Relationship Id="rId4" Type="http://schemas.openxmlformats.org/officeDocument/2006/relationships/image" Target="../media/image257.png"/></Relationships>
</file>

<file path=ppt/slides/_rels/slide231.xml.rels><?xml version="1.0" encoding="UTF-8" standalone="yes"?>
<Relationships xmlns="http://schemas.openxmlformats.org/package/2006/relationships"><Relationship Id="rId3" Type="http://schemas.openxmlformats.org/officeDocument/2006/relationships/image" Target="../media/image258.png"/><Relationship Id="rId2" Type="http://schemas.openxmlformats.org/officeDocument/2006/relationships/notesSlide" Target="../notesSlides/notesSlide231.xml"/><Relationship Id="rId1" Type="http://schemas.openxmlformats.org/officeDocument/2006/relationships/slideLayout" Target="../slideLayouts/slideLayout17.xml"/><Relationship Id="rId4" Type="http://schemas.openxmlformats.org/officeDocument/2006/relationships/image" Target="../media/image110.png"/></Relationships>
</file>

<file path=ppt/slides/_rels/slide232.xml.rels><?xml version="1.0" encoding="UTF-8" standalone="yes"?>
<Relationships xmlns="http://schemas.openxmlformats.org/package/2006/relationships"><Relationship Id="rId3" Type="http://schemas.openxmlformats.org/officeDocument/2006/relationships/image" Target="../media/image259.png"/><Relationship Id="rId2" Type="http://schemas.openxmlformats.org/officeDocument/2006/relationships/notesSlide" Target="../notesSlides/notesSlide232.xml"/><Relationship Id="rId1" Type="http://schemas.openxmlformats.org/officeDocument/2006/relationships/slideLayout" Target="../slideLayouts/slideLayout17.xml"/><Relationship Id="rId4" Type="http://schemas.openxmlformats.org/officeDocument/2006/relationships/image" Target="../media/image110.png"/></Relationships>
</file>

<file path=ppt/slides/_rels/slide233.xml.rels><?xml version="1.0" encoding="UTF-8" standalone="yes"?>
<Relationships xmlns="http://schemas.openxmlformats.org/package/2006/relationships"><Relationship Id="rId3" Type="http://schemas.openxmlformats.org/officeDocument/2006/relationships/image" Target="../media/image260.png"/><Relationship Id="rId2" Type="http://schemas.openxmlformats.org/officeDocument/2006/relationships/notesSlide" Target="../notesSlides/notesSlide233.xml"/><Relationship Id="rId1" Type="http://schemas.openxmlformats.org/officeDocument/2006/relationships/slideLayout" Target="../slideLayouts/slideLayout19.xml"/></Relationships>
</file>

<file path=ppt/slides/_rels/slide234.xml.rels><?xml version="1.0" encoding="UTF-8" standalone="yes"?>
<Relationships xmlns="http://schemas.openxmlformats.org/package/2006/relationships"><Relationship Id="rId3" Type="http://schemas.openxmlformats.org/officeDocument/2006/relationships/hyperlink" Target="http://tools.acc.org/ASCVD-Risk-Estimator-Plus/#!/calculate/estimate/" TargetMode="External"/><Relationship Id="rId2" Type="http://schemas.openxmlformats.org/officeDocument/2006/relationships/notesSlide" Target="../notesSlides/notesSlide234.xml"/><Relationship Id="rId1" Type="http://schemas.openxmlformats.org/officeDocument/2006/relationships/slideLayout" Target="../slideLayouts/slideLayout17.xml"/><Relationship Id="rId4" Type="http://schemas.openxmlformats.org/officeDocument/2006/relationships/image" Target="../media/image261.png"/></Relationships>
</file>

<file path=ppt/slides/_rels/slide235.xml.rels><?xml version="1.0" encoding="UTF-8" standalone="yes"?>
<Relationships xmlns="http://schemas.openxmlformats.org/package/2006/relationships"><Relationship Id="rId3" Type="http://schemas.openxmlformats.org/officeDocument/2006/relationships/image" Target="../media/image262.png"/><Relationship Id="rId2" Type="http://schemas.openxmlformats.org/officeDocument/2006/relationships/notesSlide" Target="../notesSlides/notesSlide235.xml"/><Relationship Id="rId1" Type="http://schemas.openxmlformats.org/officeDocument/2006/relationships/slideLayout" Target="../slideLayouts/slideLayout17.xml"/><Relationship Id="rId4" Type="http://schemas.openxmlformats.org/officeDocument/2006/relationships/image" Target="../media/image263.png"/></Relationships>
</file>

<file path=ppt/slides/_rels/slide236.xml.rels><?xml version="1.0" encoding="UTF-8" standalone="yes"?>
<Relationships xmlns="http://schemas.openxmlformats.org/package/2006/relationships"><Relationship Id="rId3" Type="http://schemas.openxmlformats.org/officeDocument/2006/relationships/image" Target="../media/image264.png"/><Relationship Id="rId2" Type="http://schemas.openxmlformats.org/officeDocument/2006/relationships/notesSlide" Target="../notesSlides/notesSlide236.xml"/><Relationship Id="rId1" Type="http://schemas.openxmlformats.org/officeDocument/2006/relationships/slideLayout" Target="../slideLayouts/slideLayout17.xml"/><Relationship Id="rId4" Type="http://schemas.openxmlformats.org/officeDocument/2006/relationships/image" Target="../media/image265.png"/></Relationships>
</file>

<file path=ppt/slides/_rels/slide237.xml.rels><?xml version="1.0" encoding="UTF-8" standalone="yes"?>
<Relationships xmlns="http://schemas.openxmlformats.org/package/2006/relationships"><Relationship Id="rId3" Type="http://schemas.openxmlformats.org/officeDocument/2006/relationships/image" Target="../media/image255.png"/><Relationship Id="rId2" Type="http://schemas.openxmlformats.org/officeDocument/2006/relationships/notesSlide" Target="../notesSlides/notesSlide237.xml"/><Relationship Id="rId1" Type="http://schemas.openxmlformats.org/officeDocument/2006/relationships/slideLayout" Target="../slideLayouts/slideLayout17.xml"/><Relationship Id="rId4" Type="http://schemas.openxmlformats.org/officeDocument/2006/relationships/image" Target="../media/image110.png"/></Relationships>
</file>

<file path=ppt/slides/_rels/slide238.xml.rels><?xml version="1.0" encoding="UTF-8" standalone="yes"?>
<Relationships xmlns="http://schemas.openxmlformats.org/package/2006/relationships"><Relationship Id="rId3" Type="http://schemas.openxmlformats.org/officeDocument/2006/relationships/image" Target="../media/image266.png"/><Relationship Id="rId2" Type="http://schemas.openxmlformats.org/officeDocument/2006/relationships/notesSlide" Target="../notesSlides/notesSlide238.xml"/><Relationship Id="rId1" Type="http://schemas.openxmlformats.org/officeDocument/2006/relationships/slideLayout" Target="../slideLayouts/slideLayout17.xml"/></Relationships>
</file>

<file path=ppt/slides/_rels/slide239.xml.rels><?xml version="1.0" encoding="UTF-8" standalone="yes"?>
<Relationships xmlns="http://schemas.openxmlformats.org/package/2006/relationships"><Relationship Id="rId3" Type="http://schemas.openxmlformats.org/officeDocument/2006/relationships/image" Target="../media/image267.png"/><Relationship Id="rId2" Type="http://schemas.openxmlformats.org/officeDocument/2006/relationships/notesSlide" Target="../notesSlides/notesSlide239.xml"/><Relationship Id="rId1" Type="http://schemas.openxmlformats.org/officeDocument/2006/relationships/slideLayout" Target="../slideLayouts/slideLayout17.xml"/><Relationship Id="rId4" Type="http://schemas.openxmlformats.org/officeDocument/2006/relationships/image" Target="../media/image268.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2.xml"/><Relationship Id="rId1" Type="http://schemas.openxmlformats.org/officeDocument/2006/relationships/tags" Target="../tags/tag14.xml"/><Relationship Id="rId5" Type="http://schemas.openxmlformats.org/officeDocument/2006/relationships/image" Target="../media/image47.jpeg"/><Relationship Id="rId4" Type="http://schemas.openxmlformats.org/officeDocument/2006/relationships/hyperlink" Target="http://www.diabetesed.net/page/your-diabetes-articles.php" TargetMode="External"/></Relationships>
</file>

<file path=ppt/slides/_rels/slide240.xml.rels><?xml version="1.0" encoding="UTF-8" standalone="yes"?>
<Relationships xmlns="http://schemas.openxmlformats.org/package/2006/relationships"><Relationship Id="rId3" Type="http://schemas.openxmlformats.org/officeDocument/2006/relationships/image" Target="../media/image269.png"/><Relationship Id="rId2" Type="http://schemas.openxmlformats.org/officeDocument/2006/relationships/notesSlide" Target="../notesSlides/notesSlide240.xml"/><Relationship Id="rId1" Type="http://schemas.openxmlformats.org/officeDocument/2006/relationships/slideLayout" Target="../slideLayouts/slideLayout17.xml"/></Relationships>
</file>

<file path=ppt/slides/_rels/slide241.xml.rels><?xml version="1.0" encoding="UTF-8" standalone="yes"?>
<Relationships xmlns="http://schemas.openxmlformats.org/package/2006/relationships"><Relationship Id="rId3" Type="http://schemas.openxmlformats.org/officeDocument/2006/relationships/image" Target="../media/image270.png"/><Relationship Id="rId2" Type="http://schemas.openxmlformats.org/officeDocument/2006/relationships/notesSlide" Target="../notesSlides/notesSlide241.xml"/><Relationship Id="rId1" Type="http://schemas.openxmlformats.org/officeDocument/2006/relationships/slideLayout" Target="../slideLayouts/slideLayout17.xml"/></Relationships>
</file>

<file path=ppt/slides/_rels/slide242.xml.rels><?xml version="1.0" encoding="UTF-8" standalone="yes"?>
<Relationships xmlns="http://schemas.openxmlformats.org/package/2006/relationships"><Relationship Id="rId3" Type="http://schemas.openxmlformats.org/officeDocument/2006/relationships/image" Target="../media/image271.png"/><Relationship Id="rId2" Type="http://schemas.openxmlformats.org/officeDocument/2006/relationships/notesSlide" Target="../notesSlides/notesSlide242.xml"/><Relationship Id="rId1" Type="http://schemas.openxmlformats.org/officeDocument/2006/relationships/slideLayout" Target="../slideLayouts/slideLayout17.xml"/></Relationships>
</file>

<file path=ppt/slides/_rels/slide243.xml.rels><?xml version="1.0" encoding="UTF-8" standalone="yes"?>
<Relationships xmlns="http://schemas.openxmlformats.org/package/2006/relationships"><Relationship Id="rId3" Type="http://schemas.openxmlformats.org/officeDocument/2006/relationships/image" Target="../media/image272.jpeg"/><Relationship Id="rId2" Type="http://schemas.openxmlformats.org/officeDocument/2006/relationships/notesSlide" Target="../notesSlides/notesSlide243.xml"/><Relationship Id="rId1" Type="http://schemas.openxmlformats.org/officeDocument/2006/relationships/slideLayout" Target="../slideLayouts/slideLayout19.xml"/></Relationships>
</file>

<file path=ppt/slides/_rels/slide244.xml.rels><?xml version="1.0" encoding="UTF-8" standalone="yes"?>
<Relationships xmlns="http://schemas.openxmlformats.org/package/2006/relationships"><Relationship Id="rId3" Type="http://schemas.openxmlformats.org/officeDocument/2006/relationships/image" Target="../media/image273.png"/><Relationship Id="rId2" Type="http://schemas.openxmlformats.org/officeDocument/2006/relationships/notesSlide" Target="../notesSlides/notesSlide244.xml"/><Relationship Id="rId1" Type="http://schemas.openxmlformats.org/officeDocument/2006/relationships/slideLayout" Target="../slideLayouts/slideLayout17.xml"/><Relationship Id="rId4" Type="http://schemas.openxmlformats.org/officeDocument/2006/relationships/hyperlink" Target="https://pixabay.com/en/pills-medication-tablet-capsule-951505/" TargetMode="External"/></Relationships>
</file>

<file path=ppt/slides/_rels/slide245.xml.rels><?xml version="1.0" encoding="UTF-8" standalone="yes"?>
<Relationships xmlns="http://schemas.openxmlformats.org/package/2006/relationships"><Relationship Id="rId3" Type="http://schemas.openxmlformats.org/officeDocument/2006/relationships/image" Target="../media/image274.png"/><Relationship Id="rId2" Type="http://schemas.openxmlformats.org/officeDocument/2006/relationships/notesSlide" Target="../notesSlides/notesSlide245.xml"/><Relationship Id="rId1" Type="http://schemas.openxmlformats.org/officeDocument/2006/relationships/slideLayout" Target="../slideLayouts/slideLayout17.xml"/></Relationships>
</file>

<file path=ppt/slides/_rels/slide246.xml.rels><?xml version="1.0" encoding="UTF-8" standalone="yes"?>
<Relationships xmlns="http://schemas.openxmlformats.org/package/2006/relationships"><Relationship Id="rId3" Type="http://schemas.openxmlformats.org/officeDocument/2006/relationships/image" Target="../media/image275.png"/><Relationship Id="rId2" Type="http://schemas.openxmlformats.org/officeDocument/2006/relationships/notesSlide" Target="../notesSlides/notesSlide246.xml"/><Relationship Id="rId1" Type="http://schemas.openxmlformats.org/officeDocument/2006/relationships/slideLayout" Target="../slideLayouts/slideLayout17.xml"/><Relationship Id="rId4" Type="http://schemas.openxmlformats.org/officeDocument/2006/relationships/hyperlink" Target="https://freepngimg.com/png/27121-pills-image" TargetMode="External"/></Relationships>
</file>

<file path=ppt/slides/_rels/slide247.xml.rels><?xml version="1.0" encoding="UTF-8" standalone="yes"?>
<Relationships xmlns="http://schemas.openxmlformats.org/package/2006/relationships"><Relationship Id="rId3" Type="http://schemas.openxmlformats.org/officeDocument/2006/relationships/image" Target="../media/image265.png"/><Relationship Id="rId2" Type="http://schemas.openxmlformats.org/officeDocument/2006/relationships/notesSlide" Target="../notesSlides/notesSlide247.xml"/><Relationship Id="rId1" Type="http://schemas.openxmlformats.org/officeDocument/2006/relationships/slideLayout" Target="../slideLayouts/slideLayout17.xml"/></Relationships>
</file>

<file path=ppt/slides/_rels/slide248.xml.rels><?xml version="1.0" encoding="UTF-8" standalone="yes"?>
<Relationships xmlns="http://schemas.openxmlformats.org/package/2006/relationships"><Relationship Id="rId3" Type="http://schemas.openxmlformats.org/officeDocument/2006/relationships/image" Target="../media/image276.png"/><Relationship Id="rId2" Type="http://schemas.openxmlformats.org/officeDocument/2006/relationships/notesSlide" Target="../notesSlides/notesSlide248.xml"/><Relationship Id="rId1" Type="http://schemas.openxmlformats.org/officeDocument/2006/relationships/slideLayout" Target="../slideLayouts/slideLayout17.xml"/><Relationship Id="rId4" Type="http://schemas.openxmlformats.org/officeDocument/2006/relationships/image" Target="../media/image110.png"/></Relationships>
</file>

<file path=ppt/slides/_rels/slide249.xml.rels><?xml version="1.0" encoding="UTF-8" standalone="yes"?>
<Relationships xmlns="http://schemas.openxmlformats.org/package/2006/relationships"><Relationship Id="rId3" Type="http://schemas.openxmlformats.org/officeDocument/2006/relationships/image" Target="../media/image277.png"/><Relationship Id="rId2" Type="http://schemas.openxmlformats.org/officeDocument/2006/relationships/notesSlide" Target="../notesSlides/notesSlide249.xml"/><Relationship Id="rId1" Type="http://schemas.openxmlformats.org/officeDocument/2006/relationships/slideLayout" Target="../slideLayouts/slideLayout17.xml"/></Relationships>
</file>

<file path=ppt/slides/_rels/slide2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250.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250.xml"/><Relationship Id="rId1" Type="http://schemas.openxmlformats.org/officeDocument/2006/relationships/slideLayout" Target="../slideLayouts/slideLayout19.xml"/><Relationship Id="rId4" Type="http://schemas.openxmlformats.org/officeDocument/2006/relationships/image" Target="../media/image278.png"/></Relationships>
</file>

<file path=ppt/slides/_rels/slide251.xml.rels><?xml version="1.0" encoding="UTF-8" standalone="yes"?>
<Relationships xmlns="http://schemas.openxmlformats.org/package/2006/relationships"><Relationship Id="rId3" Type="http://schemas.openxmlformats.org/officeDocument/2006/relationships/image" Target="../media/image279.jpeg"/><Relationship Id="rId2" Type="http://schemas.openxmlformats.org/officeDocument/2006/relationships/notesSlide" Target="../notesSlides/notesSlide251.xml"/><Relationship Id="rId1" Type="http://schemas.openxmlformats.org/officeDocument/2006/relationships/slideLayout" Target="../slideLayouts/slideLayout19.xml"/><Relationship Id="rId4" Type="http://schemas.openxmlformats.org/officeDocument/2006/relationships/image" Target="../media/image110.png"/></Relationships>
</file>

<file path=ppt/slides/_rels/slide252.xml.rels><?xml version="1.0" encoding="UTF-8" standalone="yes"?>
<Relationships xmlns="http://schemas.openxmlformats.org/package/2006/relationships"><Relationship Id="rId3" Type="http://schemas.openxmlformats.org/officeDocument/2006/relationships/image" Target="../media/image280.jpeg"/><Relationship Id="rId2" Type="http://schemas.openxmlformats.org/officeDocument/2006/relationships/notesSlide" Target="../notesSlides/notesSlide252.xml"/><Relationship Id="rId1" Type="http://schemas.openxmlformats.org/officeDocument/2006/relationships/slideLayout" Target="../slideLayouts/slideLayout19.xml"/><Relationship Id="rId5" Type="http://schemas.openxmlformats.org/officeDocument/2006/relationships/image" Target="../media/image281.png"/><Relationship Id="rId4" Type="http://schemas.openxmlformats.org/officeDocument/2006/relationships/image" Target="../media/image110.png"/></Relationships>
</file>

<file path=ppt/slides/_rels/slide253.xml.rels><?xml version="1.0" encoding="UTF-8" standalone="yes"?>
<Relationships xmlns="http://schemas.openxmlformats.org/package/2006/relationships"><Relationship Id="rId2" Type="http://schemas.openxmlformats.org/officeDocument/2006/relationships/notesSlide" Target="../notesSlides/notesSlide253.xml"/><Relationship Id="rId1" Type="http://schemas.openxmlformats.org/officeDocument/2006/relationships/slideLayout" Target="../slideLayouts/slideLayout20.xml"/></Relationships>
</file>

<file path=ppt/slides/_rels/slide254.xml.rels><?xml version="1.0" encoding="UTF-8" standalone="yes"?>
<Relationships xmlns="http://schemas.openxmlformats.org/package/2006/relationships"><Relationship Id="rId3" Type="http://schemas.openxmlformats.org/officeDocument/2006/relationships/hyperlink" Target="https://diabetesed.net/coach-bevs-diabetes-cheat-sheets/" TargetMode="External"/><Relationship Id="rId2" Type="http://schemas.openxmlformats.org/officeDocument/2006/relationships/notesSlide" Target="../notesSlides/notesSlide254.xml"/><Relationship Id="rId1" Type="http://schemas.openxmlformats.org/officeDocument/2006/relationships/slideLayout" Target="../slideLayouts/slideLayout19.xml"/><Relationship Id="rId4" Type="http://schemas.openxmlformats.org/officeDocument/2006/relationships/image" Target="../media/image282.png"/></Relationships>
</file>

<file path=ppt/slides/_rels/slide255.xml.rels><?xml version="1.0" encoding="UTF-8" standalone="yes"?>
<Relationships xmlns="http://schemas.openxmlformats.org/package/2006/relationships"><Relationship Id="rId3" Type="http://schemas.openxmlformats.org/officeDocument/2006/relationships/image" Target="../media/image283.png"/><Relationship Id="rId2" Type="http://schemas.openxmlformats.org/officeDocument/2006/relationships/notesSlide" Target="../notesSlides/notesSlide255.xml"/><Relationship Id="rId1" Type="http://schemas.openxmlformats.org/officeDocument/2006/relationships/slideLayout" Target="../slideLayouts/slideLayout17.xml"/><Relationship Id="rId4" Type="http://schemas.openxmlformats.org/officeDocument/2006/relationships/image" Target="../media/image284.png"/></Relationships>
</file>

<file path=ppt/slides/_rels/slide256.xml.rels><?xml version="1.0" encoding="UTF-8" standalone="yes"?>
<Relationships xmlns="http://schemas.openxmlformats.org/package/2006/relationships"><Relationship Id="rId3" Type="http://schemas.openxmlformats.org/officeDocument/2006/relationships/image" Target="../media/image285.png"/><Relationship Id="rId2" Type="http://schemas.openxmlformats.org/officeDocument/2006/relationships/notesSlide" Target="../notesSlides/notesSlide256.xml"/><Relationship Id="rId1" Type="http://schemas.openxmlformats.org/officeDocument/2006/relationships/slideLayout" Target="../slideLayouts/slideLayout21.xml"/></Relationships>
</file>

<file path=ppt/slides/_rels/slide257.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257.xml"/><Relationship Id="rId1" Type="http://schemas.openxmlformats.org/officeDocument/2006/relationships/slideLayout" Target="../slideLayouts/slideLayout19.xml"/></Relationships>
</file>

<file path=ppt/slides/_rels/slide258.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258.xml"/><Relationship Id="rId1" Type="http://schemas.openxmlformats.org/officeDocument/2006/relationships/slideLayout" Target="../slideLayouts/slideLayout17.xml"/></Relationships>
</file>

<file path=ppt/slides/_rels/slide259.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259.xml"/><Relationship Id="rId1" Type="http://schemas.openxmlformats.org/officeDocument/2006/relationships/slideLayout" Target="../slideLayouts/slideLayout17.xml"/></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2.xml"/><Relationship Id="rId1" Type="http://schemas.openxmlformats.org/officeDocument/2006/relationships/tags" Target="../tags/tag15.xml"/><Relationship Id="rId5" Type="http://schemas.openxmlformats.org/officeDocument/2006/relationships/image" Target="../media/image49.png"/><Relationship Id="rId4" Type="http://schemas.openxmlformats.org/officeDocument/2006/relationships/image" Target="../media/image50.png"/></Relationships>
</file>

<file path=ppt/slides/_rels/slide260.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260.xml"/><Relationship Id="rId1" Type="http://schemas.openxmlformats.org/officeDocument/2006/relationships/slideLayout" Target="../slideLayouts/slideLayout17.xml"/></Relationships>
</file>

<file path=ppt/slides/_rels/slide261.xml.rels><?xml version="1.0" encoding="UTF-8" standalone="yes"?>
<Relationships xmlns="http://schemas.openxmlformats.org/package/2006/relationships"><Relationship Id="rId3" Type="http://schemas.openxmlformats.org/officeDocument/2006/relationships/image" Target="../media/image286.png"/><Relationship Id="rId2" Type="http://schemas.openxmlformats.org/officeDocument/2006/relationships/notesSlide" Target="../notesSlides/notesSlide261.xml"/><Relationship Id="rId1" Type="http://schemas.openxmlformats.org/officeDocument/2006/relationships/slideLayout" Target="../slideLayouts/slideLayout17.xml"/></Relationships>
</file>

<file path=ppt/slides/_rels/slide262.xml.rels><?xml version="1.0" encoding="UTF-8" standalone="yes"?>
<Relationships xmlns="http://schemas.openxmlformats.org/package/2006/relationships"><Relationship Id="rId3" Type="http://schemas.openxmlformats.org/officeDocument/2006/relationships/image" Target="../media/image287.png"/><Relationship Id="rId2" Type="http://schemas.openxmlformats.org/officeDocument/2006/relationships/notesSlide" Target="../notesSlides/notesSlide262.xml"/><Relationship Id="rId1" Type="http://schemas.openxmlformats.org/officeDocument/2006/relationships/slideLayout" Target="../slideLayouts/slideLayout17.xml"/></Relationships>
</file>

<file path=ppt/slides/_rels/slide263.xml.rels><?xml version="1.0" encoding="UTF-8" standalone="yes"?>
<Relationships xmlns="http://schemas.openxmlformats.org/package/2006/relationships"><Relationship Id="rId3" Type="http://schemas.openxmlformats.org/officeDocument/2006/relationships/image" Target="../media/image265.png"/><Relationship Id="rId2" Type="http://schemas.openxmlformats.org/officeDocument/2006/relationships/notesSlide" Target="../notesSlides/notesSlide263.xml"/><Relationship Id="rId1" Type="http://schemas.openxmlformats.org/officeDocument/2006/relationships/slideLayout" Target="../slideLayouts/slideLayout17.xml"/></Relationships>
</file>

<file path=ppt/slides/_rels/slide264.xml.rels><?xml version="1.0" encoding="UTF-8" standalone="yes"?>
<Relationships xmlns="http://schemas.openxmlformats.org/package/2006/relationships"><Relationship Id="rId2" Type="http://schemas.openxmlformats.org/officeDocument/2006/relationships/notesSlide" Target="../notesSlides/notesSlide264.xml"/><Relationship Id="rId1" Type="http://schemas.openxmlformats.org/officeDocument/2006/relationships/slideLayout" Target="../slideLayouts/slideLayout73.xml"/></Relationships>
</file>

<file path=ppt/slides/_rels/slide265.xml.rels><?xml version="1.0" encoding="UTF-8" standalone="yes"?>
<Relationships xmlns="http://schemas.openxmlformats.org/package/2006/relationships"><Relationship Id="rId3" Type="http://schemas.openxmlformats.org/officeDocument/2006/relationships/image" Target="../media/image288.jpg"/><Relationship Id="rId2" Type="http://schemas.openxmlformats.org/officeDocument/2006/relationships/notesSlide" Target="../notesSlides/notesSlide265.xml"/><Relationship Id="rId1" Type="http://schemas.openxmlformats.org/officeDocument/2006/relationships/slideLayout" Target="../slideLayouts/slideLayout17.xml"/><Relationship Id="rId4" Type="http://schemas.openxmlformats.org/officeDocument/2006/relationships/hyperlink" Target="http://www.beautyandgroomingtips.com/2008/05/aspirin-for-acne-prone-skin.html" TargetMode="External"/></Relationships>
</file>

<file path=ppt/slides/_rels/slide266.xml.rels><?xml version="1.0" encoding="UTF-8" standalone="yes"?>
<Relationships xmlns="http://schemas.openxmlformats.org/package/2006/relationships"><Relationship Id="rId3" Type="http://schemas.openxmlformats.org/officeDocument/2006/relationships/image" Target="../media/image264.png"/><Relationship Id="rId2" Type="http://schemas.openxmlformats.org/officeDocument/2006/relationships/notesSlide" Target="../notesSlides/notesSlide266.xml"/><Relationship Id="rId1" Type="http://schemas.openxmlformats.org/officeDocument/2006/relationships/slideLayout" Target="../slideLayouts/slideLayout17.xml"/><Relationship Id="rId4" Type="http://schemas.openxmlformats.org/officeDocument/2006/relationships/image" Target="../media/image289.png"/></Relationships>
</file>

<file path=ppt/slides/_rels/slide267.xml.rels><?xml version="1.0" encoding="UTF-8" standalone="yes"?>
<Relationships xmlns="http://schemas.openxmlformats.org/package/2006/relationships"><Relationship Id="rId2" Type="http://schemas.openxmlformats.org/officeDocument/2006/relationships/notesSlide" Target="../notesSlides/notesSlide267.xml"/><Relationship Id="rId1" Type="http://schemas.openxmlformats.org/officeDocument/2006/relationships/slideLayout" Target="../slideLayouts/slideLayout17.xml"/></Relationships>
</file>

<file path=ppt/slides/_rels/slide268.xml.rels><?xml version="1.0" encoding="UTF-8" standalone="yes"?>
<Relationships xmlns="http://schemas.openxmlformats.org/package/2006/relationships"><Relationship Id="rId3" Type="http://schemas.openxmlformats.org/officeDocument/2006/relationships/image" Target="../media/image265.png"/><Relationship Id="rId2" Type="http://schemas.openxmlformats.org/officeDocument/2006/relationships/notesSlide" Target="../notesSlides/notesSlide268.xml"/><Relationship Id="rId1" Type="http://schemas.openxmlformats.org/officeDocument/2006/relationships/slideLayout" Target="../slideLayouts/slideLayout17.xml"/></Relationships>
</file>

<file path=ppt/slides/_rels/slide269.xml.rels><?xml version="1.0" encoding="UTF-8" standalone="yes"?>
<Relationships xmlns="http://schemas.openxmlformats.org/package/2006/relationships"><Relationship Id="rId3" Type="http://schemas.openxmlformats.org/officeDocument/2006/relationships/image" Target="../media/image290.jpeg"/><Relationship Id="rId2" Type="http://schemas.openxmlformats.org/officeDocument/2006/relationships/notesSlide" Target="../notesSlides/notesSlide269.xml"/><Relationship Id="rId1" Type="http://schemas.openxmlformats.org/officeDocument/2006/relationships/slideLayout" Target="../slideLayouts/slideLayout16.xml"/><Relationship Id="rId5" Type="http://schemas.openxmlformats.org/officeDocument/2006/relationships/image" Target="../media/image292.jpeg"/><Relationship Id="rId4" Type="http://schemas.openxmlformats.org/officeDocument/2006/relationships/image" Target="../media/image291.jpeg"/></Relationships>
</file>

<file path=ppt/slides/_rels/slide2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7.xml"/><Relationship Id="rId1" Type="http://schemas.openxmlformats.org/officeDocument/2006/relationships/slideLayout" Target="../slideLayouts/slideLayout2.xml"/><Relationship Id="rId5" Type="http://schemas.openxmlformats.org/officeDocument/2006/relationships/image" Target="../media/image49.png"/><Relationship Id="rId4" Type="http://schemas.openxmlformats.org/officeDocument/2006/relationships/image" Target="../media/image52.jpeg"/></Relationships>
</file>

<file path=ppt/slides/_rels/slide270.xml.rels><?xml version="1.0" encoding="UTF-8" standalone="yes"?>
<Relationships xmlns="http://schemas.openxmlformats.org/package/2006/relationships"><Relationship Id="rId2" Type="http://schemas.openxmlformats.org/officeDocument/2006/relationships/notesSlide" Target="../notesSlides/notesSlide270.xml"/><Relationship Id="rId1" Type="http://schemas.openxmlformats.org/officeDocument/2006/relationships/slideLayout" Target="../slideLayouts/slideLayout17.xml"/></Relationships>
</file>

<file path=ppt/slides/_rels/slide271.xml.rels><?xml version="1.0" encoding="UTF-8" standalone="yes"?>
<Relationships xmlns="http://schemas.openxmlformats.org/package/2006/relationships"><Relationship Id="rId3" Type="http://schemas.openxmlformats.org/officeDocument/2006/relationships/image" Target="../media/image265.png"/><Relationship Id="rId2" Type="http://schemas.openxmlformats.org/officeDocument/2006/relationships/notesSlide" Target="../notesSlides/notesSlide271.xml"/><Relationship Id="rId1" Type="http://schemas.openxmlformats.org/officeDocument/2006/relationships/slideLayout" Target="../slideLayouts/slideLayout17.xml"/></Relationships>
</file>

<file path=ppt/slides/_rels/slide272.xml.rels><?xml version="1.0" encoding="UTF-8" standalone="yes"?>
<Relationships xmlns="http://schemas.openxmlformats.org/package/2006/relationships"><Relationship Id="rId8" Type="http://schemas.microsoft.com/office/2007/relationships/diagramDrawing" Target="../diagrams/drawing7.xml"/><Relationship Id="rId3" Type="http://schemas.openxmlformats.org/officeDocument/2006/relationships/notesSlide" Target="../notesSlides/notesSlide272.xml"/><Relationship Id="rId7" Type="http://schemas.openxmlformats.org/officeDocument/2006/relationships/diagramColors" Target="../diagrams/colors7.xml"/><Relationship Id="rId2" Type="http://schemas.openxmlformats.org/officeDocument/2006/relationships/slideLayout" Target="../slideLayouts/slideLayout17.xml"/><Relationship Id="rId1" Type="http://schemas.openxmlformats.org/officeDocument/2006/relationships/tags" Target="../tags/tag80.xml"/><Relationship Id="rId6" Type="http://schemas.openxmlformats.org/officeDocument/2006/relationships/diagramQuickStyle" Target="../diagrams/quickStyle7.xml"/><Relationship Id="rId5" Type="http://schemas.openxmlformats.org/officeDocument/2006/relationships/diagramLayout" Target="../diagrams/layout7.xml"/><Relationship Id="rId4" Type="http://schemas.openxmlformats.org/officeDocument/2006/relationships/diagramData" Target="../diagrams/data7.xml"/></Relationships>
</file>

<file path=ppt/slides/_rels/slide273.xml.rels><?xml version="1.0" encoding="UTF-8" standalone="yes"?>
<Relationships xmlns="http://schemas.openxmlformats.org/package/2006/relationships"><Relationship Id="rId3" Type="http://schemas.openxmlformats.org/officeDocument/2006/relationships/notesSlide" Target="../notesSlides/notesSlide273.xml"/><Relationship Id="rId2" Type="http://schemas.openxmlformats.org/officeDocument/2006/relationships/slideLayout" Target="../slideLayouts/slideLayout19.xml"/><Relationship Id="rId1" Type="http://schemas.openxmlformats.org/officeDocument/2006/relationships/tags" Target="../tags/tag81.xml"/><Relationship Id="rId5" Type="http://schemas.openxmlformats.org/officeDocument/2006/relationships/image" Target="../media/image294.jpeg"/><Relationship Id="rId4" Type="http://schemas.openxmlformats.org/officeDocument/2006/relationships/hyperlink" Target="mailto:Info@diabetesed.net" TargetMode="Externa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4.xml"/><Relationship Id="rId1" Type="http://schemas.openxmlformats.org/officeDocument/2006/relationships/tags" Target="../tags/tag16.xml"/><Relationship Id="rId6" Type="http://schemas.openxmlformats.org/officeDocument/2006/relationships/image" Target="../media/image49.png"/><Relationship Id="rId5" Type="http://schemas.openxmlformats.org/officeDocument/2006/relationships/hyperlink" Target="https://betterhealthwhileaging.net/medication-safety/" TargetMode="External"/><Relationship Id="rId4" Type="http://schemas.openxmlformats.org/officeDocument/2006/relationships/image" Target="../media/image53.jp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2.xml"/><Relationship Id="rId1" Type="http://schemas.openxmlformats.org/officeDocument/2006/relationships/tags" Target="../tags/tag17.xml"/><Relationship Id="rId4" Type="http://schemas.openxmlformats.org/officeDocument/2006/relationships/image" Target="../media/image54.png"/></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31.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31.xml"/><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2.xml"/><Relationship Id="rId1" Type="http://schemas.openxmlformats.org/officeDocument/2006/relationships/tags" Target="../tags/tag18.xml"/><Relationship Id="rId4" Type="http://schemas.openxmlformats.org/officeDocument/2006/relationships/image" Target="../media/image57.pn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12.xml"/><Relationship Id="rId1" Type="http://schemas.openxmlformats.org/officeDocument/2006/relationships/tags" Target="../tags/tag19.xml"/><Relationship Id="rId6" Type="http://schemas.openxmlformats.org/officeDocument/2006/relationships/image" Target="../media/image59.png"/><Relationship Id="rId5" Type="http://schemas.openxmlformats.org/officeDocument/2006/relationships/hyperlink" Target="http://send.adces.org/link.cfm?r=gWiQ7bo6B5d8bWnP5L-Uig~~&amp;pe=lqiULp6U5Iy1RHQY5bOQWqaZxcJK-gLq8pLsACgLmqsk_FWbMs-1CPqYLSFt0Uk-EBR2Mqv3or-ILWJ5fibiTQ~~&amp;t=hnCjRsSMyexpvlO-NyxF9g~~" TargetMode="External"/><Relationship Id="rId4" Type="http://schemas.openxmlformats.org/officeDocument/2006/relationships/image" Target="../media/image58.png"/></Relationships>
</file>

<file path=ppt/slides/_rels/slide34.xml.rels><?xml version="1.0" encoding="UTF-8" standalone="yes"?>
<Relationships xmlns="http://schemas.openxmlformats.org/package/2006/relationships"><Relationship Id="rId3" Type="http://schemas.openxmlformats.org/officeDocument/2006/relationships/image" Target="../media/image60.png"/><Relationship Id="rId7" Type="http://schemas.openxmlformats.org/officeDocument/2006/relationships/image" Target="../media/image64.svg"/><Relationship Id="rId2" Type="http://schemas.openxmlformats.org/officeDocument/2006/relationships/notesSlide" Target="../notesSlides/notesSlide34.xml"/><Relationship Id="rId1" Type="http://schemas.openxmlformats.org/officeDocument/2006/relationships/slideLayout" Target="../slideLayouts/slideLayout17.xml"/><Relationship Id="rId6" Type="http://schemas.openxmlformats.org/officeDocument/2006/relationships/image" Target="../media/image63.png"/><Relationship Id="rId5" Type="http://schemas.openxmlformats.org/officeDocument/2006/relationships/image" Target="../media/image62.svg"/><Relationship Id="rId4" Type="http://schemas.openxmlformats.org/officeDocument/2006/relationships/image" Target="../media/image61.png"/></Relationships>
</file>

<file path=ppt/slides/_rels/slide35.xml.rels><?xml version="1.0" encoding="UTF-8" standalone="yes"?>
<Relationships xmlns="http://schemas.openxmlformats.org/package/2006/relationships"><Relationship Id="rId8" Type="http://schemas.openxmlformats.org/officeDocument/2006/relationships/image" Target="../media/image70.svg"/><Relationship Id="rId3" Type="http://schemas.openxmlformats.org/officeDocument/2006/relationships/image" Target="../media/image65.png"/><Relationship Id="rId7" Type="http://schemas.openxmlformats.org/officeDocument/2006/relationships/image" Target="../media/image69.png"/><Relationship Id="rId2" Type="http://schemas.openxmlformats.org/officeDocument/2006/relationships/notesSlide" Target="../notesSlides/notesSlide35.xml"/><Relationship Id="rId1" Type="http://schemas.openxmlformats.org/officeDocument/2006/relationships/slideLayout" Target="../slideLayouts/slideLayout17.xml"/><Relationship Id="rId6" Type="http://schemas.openxmlformats.org/officeDocument/2006/relationships/image" Target="../media/image68.svg"/><Relationship Id="rId5" Type="http://schemas.openxmlformats.org/officeDocument/2006/relationships/image" Target="../media/image67.png"/><Relationship Id="rId4" Type="http://schemas.openxmlformats.org/officeDocument/2006/relationships/image" Target="../media/image66.svg"/><Relationship Id="rId9" Type="http://schemas.openxmlformats.org/officeDocument/2006/relationships/image" Target="../media/image71.pn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7.xml"/></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17.xml"/><Relationship Id="rId1" Type="http://schemas.openxmlformats.org/officeDocument/2006/relationships/tags" Target="../tags/tag20.xml"/><Relationship Id="rId4" Type="http://schemas.openxmlformats.org/officeDocument/2006/relationships/image" Target="../media/image72.png"/></Relationships>
</file>

<file path=ppt/slides/_rels/slide38.xml.rels><?xml version="1.0" encoding="UTF-8" standalone="yes"?>
<Relationships xmlns="http://schemas.openxmlformats.org/package/2006/relationships"><Relationship Id="rId8" Type="http://schemas.openxmlformats.org/officeDocument/2006/relationships/image" Target="../media/image70.svg"/><Relationship Id="rId3" Type="http://schemas.openxmlformats.org/officeDocument/2006/relationships/image" Target="../media/image65.png"/><Relationship Id="rId7" Type="http://schemas.openxmlformats.org/officeDocument/2006/relationships/image" Target="../media/image69.png"/><Relationship Id="rId2" Type="http://schemas.openxmlformats.org/officeDocument/2006/relationships/notesSlide" Target="../notesSlides/notesSlide38.xml"/><Relationship Id="rId1" Type="http://schemas.openxmlformats.org/officeDocument/2006/relationships/slideLayout" Target="../slideLayouts/slideLayout17.xml"/><Relationship Id="rId6" Type="http://schemas.openxmlformats.org/officeDocument/2006/relationships/image" Target="../media/image68.svg"/><Relationship Id="rId5" Type="http://schemas.openxmlformats.org/officeDocument/2006/relationships/image" Target="../media/image67.png"/><Relationship Id="rId10" Type="http://schemas.openxmlformats.org/officeDocument/2006/relationships/image" Target="../media/image73.png"/><Relationship Id="rId4" Type="http://schemas.openxmlformats.org/officeDocument/2006/relationships/image" Target="../media/image66.svg"/><Relationship Id="rId9" Type="http://schemas.openxmlformats.org/officeDocument/2006/relationships/image" Target="../media/image71.png"/></Relationships>
</file>

<file path=ppt/slides/_rels/slide3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9.xml"/><Relationship Id="rId1" Type="http://schemas.openxmlformats.org/officeDocument/2006/relationships/slideLayout" Target="../slideLayouts/slideLayout125.xml"/><Relationship Id="rId4" Type="http://schemas.openxmlformats.org/officeDocument/2006/relationships/image" Target="../media/image74.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40.xml"/><Relationship Id="rId1" Type="http://schemas.openxmlformats.org/officeDocument/2006/relationships/slideLayout" Target="../slideLayouts/slideLayout123.xml"/><Relationship Id="rId4" Type="http://schemas.openxmlformats.org/officeDocument/2006/relationships/image" Target="../media/image76.png"/></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2.xml"/><Relationship Id="rId1" Type="http://schemas.openxmlformats.org/officeDocument/2006/relationships/tags" Target="../tags/tag21.xml"/><Relationship Id="rId5" Type="http://schemas.openxmlformats.org/officeDocument/2006/relationships/image" Target="../media/image76.png"/><Relationship Id="rId4" Type="http://schemas.openxmlformats.org/officeDocument/2006/relationships/image" Target="../media/image77.png"/></Relationships>
</file>

<file path=ppt/slides/_rels/slide42.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42.xml"/><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44.xml"/><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45.xml"/><Relationship Id="rId2" Type="http://schemas.openxmlformats.org/officeDocument/2006/relationships/slideLayout" Target="../slideLayouts/slideLayout2.xml"/><Relationship Id="rId1" Type="http://schemas.openxmlformats.org/officeDocument/2006/relationships/tags" Target="../tags/tag22.xml"/><Relationship Id="rId5" Type="http://schemas.openxmlformats.org/officeDocument/2006/relationships/image" Target="../media/image38.png"/><Relationship Id="rId4" Type="http://schemas.openxmlformats.org/officeDocument/2006/relationships/image" Target="../media/image79.png"/></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46.xml"/><Relationship Id="rId2" Type="http://schemas.openxmlformats.org/officeDocument/2006/relationships/slideLayout" Target="../slideLayouts/slideLayout2.xml"/><Relationship Id="rId1" Type="http://schemas.openxmlformats.org/officeDocument/2006/relationships/tags" Target="../tags/tag23.xml"/><Relationship Id="rId5" Type="http://schemas.openxmlformats.org/officeDocument/2006/relationships/image" Target="../media/image81.png"/><Relationship Id="rId4" Type="http://schemas.openxmlformats.org/officeDocument/2006/relationships/image" Target="../media/image80.png"/></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47.xml"/><Relationship Id="rId2" Type="http://schemas.openxmlformats.org/officeDocument/2006/relationships/slideLayout" Target="../slideLayouts/slideLayout2.xml"/><Relationship Id="rId1" Type="http://schemas.openxmlformats.org/officeDocument/2006/relationships/tags" Target="../tags/tag24.xml"/><Relationship Id="rId4" Type="http://schemas.openxmlformats.org/officeDocument/2006/relationships/image" Target="../media/image82.png"/></Relationships>
</file>

<file path=ppt/slides/_rels/slide48.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48.xml"/><Relationship Id="rId1" Type="http://schemas.openxmlformats.org/officeDocument/2006/relationships/slideLayout" Target="../slideLayouts/slideLayout4.xml"/><Relationship Id="rId4" Type="http://schemas.openxmlformats.org/officeDocument/2006/relationships/image" Target="../media/image38.png"/></Relationships>
</file>

<file path=ppt/slides/_rels/slide49.xml.rels><?xml version="1.0" encoding="UTF-8" standalone="yes"?>
<Relationships xmlns="http://schemas.openxmlformats.org/package/2006/relationships"><Relationship Id="rId3" Type="http://schemas.openxmlformats.org/officeDocument/2006/relationships/notesSlide" Target="../notesSlides/notesSlide49.xml"/><Relationship Id="rId2" Type="http://schemas.openxmlformats.org/officeDocument/2006/relationships/slideLayout" Target="../slideLayouts/slideLayout2.xml"/><Relationship Id="rId1" Type="http://schemas.openxmlformats.org/officeDocument/2006/relationships/tags" Target="../tags/tag25.xml"/><Relationship Id="rId4" Type="http://schemas.openxmlformats.org/officeDocument/2006/relationships/image" Target="../media/image84.JPG"/></Relationships>
</file>

<file path=ppt/slides/_rels/slide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5.xml"/><Relationship Id="rId1" Type="http://schemas.openxmlformats.org/officeDocument/2006/relationships/slideLayout" Target="../slideLayouts/slideLayout12.xml"/><Relationship Id="rId4" Type="http://schemas.openxmlformats.org/officeDocument/2006/relationships/hyperlink" Target="http://www.devpolicy.org/young-peoples-political-engagement-future-timor-leste-20170721/" TargetMode="External"/></Relationships>
</file>

<file path=ppt/slides/_rels/slide50.xml.rels><?xml version="1.0" encoding="UTF-8" standalone="yes"?>
<Relationships xmlns="http://schemas.openxmlformats.org/package/2006/relationships"><Relationship Id="rId3" Type="http://schemas.openxmlformats.org/officeDocument/2006/relationships/notesSlide" Target="../notesSlides/notesSlide50.xml"/><Relationship Id="rId2" Type="http://schemas.openxmlformats.org/officeDocument/2006/relationships/slideLayout" Target="../slideLayouts/slideLayout2.xml"/><Relationship Id="rId1" Type="http://schemas.openxmlformats.org/officeDocument/2006/relationships/tags" Target="../tags/tag26.xml"/><Relationship Id="rId5" Type="http://schemas.openxmlformats.org/officeDocument/2006/relationships/image" Target="../media/image86.png"/><Relationship Id="rId4" Type="http://schemas.openxmlformats.org/officeDocument/2006/relationships/image" Target="../media/image85.jpeg"/></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51.xml"/><Relationship Id="rId2" Type="http://schemas.openxmlformats.org/officeDocument/2006/relationships/slideLayout" Target="../slideLayouts/slideLayout2.xml"/><Relationship Id="rId1" Type="http://schemas.openxmlformats.org/officeDocument/2006/relationships/tags" Target="../tags/tag27.xml"/><Relationship Id="rId4" Type="http://schemas.openxmlformats.org/officeDocument/2006/relationships/image" Target="../media/image86.png"/></Relationships>
</file>

<file path=ppt/slides/_rels/slide52.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52.xml"/><Relationship Id="rId1" Type="http://schemas.openxmlformats.org/officeDocument/2006/relationships/slideLayout" Target="../slideLayouts/slideLayout4.xml"/><Relationship Id="rId4" Type="http://schemas.openxmlformats.org/officeDocument/2006/relationships/image" Target="../media/image88.png"/></Relationships>
</file>

<file path=ppt/slides/_rels/slide53.xml.rels><?xml version="1.0" encoding="UTF-8" standalone="yes"?>
<Relationships xmlns="http://schemas.openxmlformats.org/package/2006/relationships"><Relationship Id="rId3" Type="http://schemas.openxmlformats.org/officeDocument/2006/relationships/notesSlide" Target="../notesSlides/notesSlide53.xml"/><Relationship Id="rId2" Type="http://schemas.openxmlformats.org/officeDocument/2006/relationships/slideLayout" Target="../slideLayouts/slideLayout7.xml"/><Relationship Id="rId1" Type="http://schemas.openxmlformats.org/officeDocument/2006/relationships/tags" Target="../tags/tag28.xml"/><Relationship Id="rId5" Type="http://schemas.openxmlformats.org/officeDocument/2006/relationships/image" Target="../media/image90.png"/><Relationship Id="rId4" Type="http://schemas.openxmlformats.org/officeDocument/2006/relationships/image" Target="../media/image89.png"/></Relationships>
</file>

<file path=ppt/slides/_rels/slide54.xml.rels><?xml version="1.0" encoding="UTF-8" standalone="yes"?>
<Relationships xmlns="http://schemas.openxmlformats.org/package/2006/relationships"><Relationship Id="rId3" Type="http://schemas.openxmlformats.org/officeDocument/2006/relationships/notesSlide" Target="../notesSlides/notesSlide54.xml"/><Relationship Id="rId2" Type="http://schemas.openxmlformats.org/officeDocument/2006/relationships/slideLayout" Target="../slideLayouts/slideLayout4.xml"/><Relationship Id="rId1" Type="http://schemas.openxmlformats.org/officeDocument/2006/relationships/tags" Target="../tags/tag29.xml"/><Relationship Id="rId4" Type="http://schemas.openxmlformats.org/officeDocument/2006/relationships/image" Target="../media/image91.png"/></Relationships>
</file>

<file path=ppt/slides/_rels/slide55.xml.rels><?xml version="1.0" encoding="UTF-8" standalone="yes"?>
<Relationships xmlns="http://schemas.openxmlformats.org/package/2006/relationships"><Relationship Id="rId8" Type="http://schemas.openxmlformats.org/officeDocument/2006/relationships/image" Target="../media/image94.png"/><Relationship Id="rId3" Type="http://schemas.openxmlformats.org/officeDocument/2006/relationships/notesSlide" Target="../notesSlides/notesSlide55.xml"/><Relationship Id="rId7" Type="http://schemas.openxmlformats.org/officeDocument/2006/relationships/oleObject" Target="../embeddings/oleObject2.bin"/><Relationship Id="rId2" Type="http://schemas.openxmlformats.org/officeDocument/2006/relationships/slideLayout" Target="../slideLayouts/slideLayout7.xml"/><Relationship Id="rId1" Type="http://schemas.openxmlformats.org/officeDocument/2006/relationships/tags" Target="../tags/tag30.xml"/><Relationship Id="rId6" Type="http://schemas.openxmlformats.org/officeDocument/2006/relationships/image" Target="../media/image93.png"/><Relationship Id="rId5" Type="http://schemas.openxmlformats.org/officeDocument/2006/relationships/oleObject" Target="../embeddings/oleObject1.bin"/><Relationship Id="rId4" Type="http://schemas.openxmlformats.org/officeDocument/2006/relationships/image" Target="../media/image92.jpeg"/></Relationships>
</file>

<file path=ppt/slides/_rels/slide56.xml.rels><?xml version="1.0" encoding="UTF-8" standalone="yes"?>
<Relationships xmlns="http://schemas.openxmlformats.org/package/2006/relationships"><Relationship Id="rId3" Type="http://schemas.openxmlformats.org/officeDocument/2006/relationships/notesSlide" Target="../notesSlides/notesSlide56.xml"/><Relationship Id="rId2" Type="http://schemas.openxmlformats.org/officeDocument/2006/relationships/slideLayout" Target="../slideLayouts/slideLayout2.xml"/><Relationship Id="rId1" Type="http://schemas.openxmlformats.org/officeDocument/2006/relationships/tags" Target="../tags/tag31.xml"/><Relationship Id="rId4" Type="http://schemas.openxmlformats.org/officeDocument/2006/relationships/image" Target="../media/image95.jpeg"/></Relationships>
</file>

<file path=ppt/slides/_rels/slide57.xml.rels><?xml version="1.0" encoding="UTF-8" standalone="yes"?>
<Relationships xmlns="http://schemas.openxmlformats.org/package/2006/relationships"><Relationship Id="rId8" Type="http://schemas.openxmlformats.org/officeDocument/2006/relationships/image" Target="../media/image99.wmf"/><Relationship Id="rId3" Type="http://schemas.openxmlformats.org/officeDocument/2006/relationships/slideLayout" Target="../slideLayouts/slideLayout2.xml"/><Relationship Id="rId7" Type="http://schemas.openxmlformats.org/officeDocument/2006/relationships/image" Target="../media/image98.jpeg"/><Relationship Id="rId2" Type="http://schemas.openxmlformats.org/officeDocument/2006/relationships/video" Target="file:///C:\Documents%20and%20Settings\Owner.BEVERLY-Q62OQR5\Local%20Settings\Temporary%20Internet%20Files\Content.IE5\FEVPHX2W\MPj04331280000%5b1%5d.jpg" TargetMode="External"/><Relationship Id="rId1" Type="http://schemas.openxmlformats.org/officeDocument/2006/relationships/tags" Target="../tags/tag32.xml"/><Relationship Id="rId6" Type="http://schemas.openxmlformats.org/officeDocument/2006/relationships/image" Target="../media/image97.wmf"/><Relationship Id="rId11" Type="http://schemas.openxmlformats.org/officeDocument/2006/relationships/image" Target="../media/image102.wmf"/><Relationship Id="rId5" Type="http://schemas.openxmlformats.org/officeDocument/2006/relationships/image" Target="../media/image96.wmf"/><Relationship Id="rId10" Type="http://schemas.openxmlformats.org/officeDocument/2006/relationships/image" Target="../media/image101.wmf"/><Relationship Id="rId4" Type="http://schemas.openxmlformats.org/officeDocument/2006/relationships/notesSlide" Target="../notesSlides/notesSlide57.xml"/><Relationship Id="rId9" Type="http://schemas.openxmlformats.org/officeDocument/2006/relationships/image" Target="../media/image100.wmf"/></Relationships>
</file>

<file path=ppt/slides/_rels/slide58.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58.xml"/><Relationship Id="rId1" Type="http://schemas.openxmlformats.org/officeDocument/2006/relationships/slideLayout" Target="../slideLayouts/slideLayout101.xml"/></Relationships>
</file>

<file path=ppt/slides/_rels/slide59.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59.xml"/><Relationship Id="rId1" Type="http://schemas.openxmlformats.org/officeDocument/2006/relationships/slideLayout" Target="../slideLayouts/slideLayout101.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tags" Target="../tags/tag3.xml"/><Relationship Id="rId5" Type="http://schemas.openxmlformats.org/officeDocument/2006/relationships/image" Target="../media/image16.png"/><Relationship Id="rId4" Type="http://schemas.openxmlformats.org/officeDocument/2006/relationships/image" Target="../media/image15.png"/></Relationships>
</file>

<file path=ppt/slides/_rels/slide60.xml.rels><?xml version="1.0" encoding="UTF-8" standalone="yes"?>
<Relationships xmlns="http://schemas.openxmlformats.org/package/2006/relationships"><Relationship Id="rId3" Type="http://schemas.openxmlformats.org/officeDocument/2006/relationships/notesSlide" Target="../notesSlides/notesSlide60.xml"/><Relationship Id="rId2" Type="http://schemas.openxmlformats.org/officeDocument/2006/relationships/slideLayout" Target="../slideLayouts/slideLayout101.xml"/><Relationship Id="rId1" Type="http://schemas.openxmlformats.org/officeDocument/2006/relationships/tags" Target="../tags/tag33.xml"/><Relationship Id="rId4" Type="http://schemas.openxmlformats.org/officeDocument/2006/relationships/image" Target="../media/image105.png"/></Relationships>
</file>

<file path=ppt/slides/_rels/slide61.xml.rels><?xml version="1.0" encoding="UTF-8" standalone="yes"?>
<Relationships xmlns="http://schemas.openxmlformats.org/package/2006/relationships"><Relationship Id="rId3" Type="http://schemas.openxmlformats.org/officeDocument/2006/relationships/notesSlide" Target="../notesSlides/notesSlide61.xml"/><Relationship Id="rId2" Type="http://schemas.openxmlformats.org/officeDocument/2006/relationships/slideLayout" Target="../slideLayouts/slideLayout101.xml"/><Relationship Id="rId1" Type="http://schemas.openxmlformats.org/officeDocument/2006/relationships/tags" Target="../tags/tag34.xml"/><Relationship Id="rId5" Type="http://schemas.openxmlformats.org/officeDocument/2006/relationships/image" Target="../media/image107.png"/><Relationship Id="rId4" Type="http://schemas.openxmlformats.org/officeDocument/2006/relationships/image" Target="../media/image106.png"/></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101.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101.xml"/></Relationships>
</file>

<file path=ppt/slides/_rels/slide64.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64.xml"/><Relationship Id="rId1" Type="http://schemas.openxmlformats.org/officeDocument/2006/relationships/slideLayout" Target="../slideLayouts/slideLayout101.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65.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65.xml"/><Relationship Id="rId1" Type="http://schemas.openxmlformats.org/officeDocument/2006/relationships/slideLayout" Target="../slideLayouts/slideLayout101.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101.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100.xml"/></Relationships>
</file>

<file path=ppt/slides/_rels/slide68.xml.rels><?xml version="1.0" encoding="UTF-8" standalone="yes"?>
<Relationships xmlns="http://schemas.openxmlformats.org/package/2006/relationships"><Relationship Id="rId3" Type="http://schemas.openxmlformats.org/officeDocument/2006/relationships/image" Target="../media/image108.jpg"/><Relationship Id="rId2" Type="http://schemas.openxmlformats.org/officeDocument/2006/relationships/notesSlide" Target="../notesSlides/notesSlide68.xml"/><Relationship Id="rId1" Type="http://schemas.openxmlformats.org/officeDocument/2006/relationships/slideLayout" Target="../slideLayouts/slideLayout105.xml"/><Relationship Id="rId5" Type="http://schemas.openxmlformats.org/officeDocument/2006/relationships/image" Target="../media/image110.png"/><Relationship Id="rId4" Type="http://schemas.openxmlformats.org/officeDocument/2006/relationships/image" Target="../media/image109.png"/></Relationships>
</file>

<file path=ppt/slides/_rels/slide69.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notesSlide" Target="../notesSlides/notesSlide69.xml"/><Relationship Id="rId1" Type="http://schemas.openxmlformats.org/officeDocument/2006/relationships/slideLayout" Target="../slideLayouts/slideLayout101.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4.xml"/><Relationship Id="rId1" Type="http://schemas.openxmlformats.org/officeDocument/2006/relationships/tags" Target="../tags/tag4.xml"/><Relationship Id="rId6" Type="http://schemas.openxmlformats.org/officeDocument/2006/relationships/image" Target="../media/image18.jpeg"/><Relationship Id="rId5" Type="http://schemas.openxmlformats.org/officeDocument/2006/relationships/hyperlink" Target="http://www.worlddiabetesday.org/node/4494" TargetMode="External"/><Relationship Id="rId4" Type="http://schemas.openxmlformats.org/officeDocument/2006/relationships/image" Target="../media/image17.wmf"/></Relationships>
</file>

<file path=ppt/slides/_rels/slide70.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notesSlide" Target="../notesSlides/notesSlide70.xml"/><Relationship Id="rId1" Type="http://schemas.openxmlformats.org/officeDocument/2006/relationships/slideLayout" Target="../slideLayouts/slideLayout101.xml"/></Relationships>
</file>

<file path=ppt/slides/_rels/slide71.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71.xml"/><Relationship Id="rId1" Type="http://schemas.openxmlformats.org/officeDocument/2006/relationships/slideLayout" Target="../slideLayouts/slideLayout101.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101.xml"/></Relationships>
</file>

<file path=ppt/slides/_rels/slide73.xml.rels><?xml version="1.0" encoding="UTF-8" standalone="yes"?>
<Relationships xmlns="http://schemas.openxmlformats.org/package/2006/relationships"><Relationship Id="rId3" Type="http://schemas.openxmlformats.org/officeDocument/2006/relationships/notesSlide" Target="../notesSlides/notesSlide73.xml"/><Relationship Id="rId2" Type="http://schemas.openxmlformats.org/officeDocument/2006/relationships/slideLayout" Target="../slideLayouts/slideLayout101.xml"/><Relationship Id="rId1" Type="http://schemas.openxmlformats.org/officeDocument/2006/relationships/tags" Target="../tags/tag36.xml"/></Relationships>
</file>

<file path=ppt/slides/_rels/slide74.xml.rels><?xml version="1.0" encoding="UTF-8" standalone="yes"?>
<Relationships xmlns="http://schemas.openxmlformats.org/package/2006/relationships"><Relationship Id="rId3" Type="http://schemas.openxmlformats.org/officeDocument/2006/relationships/notesSlide" Target="../notesSlides/notesSlide74.xml"/><Relationship Id="rId2" Type="http://schemas.openxmlformats.org/officeDocument/2006/relationships/slideLayout" Target="../slideLayouts/slideLayout125.xml"/><Relationship Id="rId1" Type="http://schemas.openxmlformats.org/officeDocument/2006/relationships/tags" Target="../tags/tag37.xml"/></Relationships>
</file>

<file path=ppt/slides/_rels/slide75.xml.rels><?xml version="1.0" encoding="UTF-8" standalone="yes"?>
<Relationships xmlns="http://schemas.openxmlformats.org/package/2006/relationships"><Relationship Id="rId3" Type="http://schemas.openxmlformats.org/officeDocument/2006/relationships/notesSlide" Target="../notesSlides/notesSlide75.xml"/><Relationship Id="rId2" Type="http://schemas.openxmlformats.org/officeDocument/2006/relationships/slideLayout" Target="../slideLayouts/slideLayout2.xml"/><Relationship Id="rId1" Type="http://schemas.openxmlformats.org/officeDocument/2006/relationships/tags" Target="../tags/tag38.xml"/><Relationship Id="rId5" Type="http://schemas.openxmlformats.org/officeDocument/2006/relationships/image" Target="../media/image115.jpeg"/><Relationship Id="rId4" Type="http://schemas.openxmlformats.org/officeDocument/2006/relationships/image" Target="../media/image114.jpeg"/></Relationships>
</file>

<file path=ppt/slides/_rels/slide76.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notesSlide" Target="../notesSlides/notesSlide76.xml"/><Relationship Id="rId1" Type="http://schemas.openxmlformats.org/officeDocument/2006/relationships/slideLayout" Target="../slideLayouts/slideLayout4.xml"/><Relationship Id="rId4" Type="http://schemas.openxmlformats.org/officeDocument/2006/relationships/image" Target="../media/image38.png"/></Relationships>
</file>

<file path=ppt/slides/_rels/slide77.xml.rels><?xml version="1.0" encoding="UTF-8" standalone="yes"?>
<Relationships xmlns="http://schemas.openxmlformats.org/package/2006/relationships"><Relationship Id="rId3" Type="http://schemas.openxmlformats.org/officeDocument/2006/relationships/notesSlide" Target="../notesSlides/notesSlide77.xml"/><Relationship Id="rId2" Type="http://schemas.openxmlformats.org/officeDocument/2006/relationships/slideLayout" Target="../slideLayouts/slideLayout2.xml"/><Relationship Id="rId1" Type="http://schemas.openxmlformats.org/officeDocument/2006/relationships/tags" Target="../tags/tag39.xml"/><Relationship Id="rId4" Type="http://schemas.openxmlformats.org/officeDocument/2006/relationships/image" Target="../media/image117.png"/></Relationships>
</file>

<file path=ppt/slides/_rels/slide78.xml.rels><?xml version="1.0" encoding="UTF-8" standalone="yes"?>
<Relationships xmlns="http://schemas.openxmlformats.org/package/2006/relationships"><Relationship Id="rId3" Type="http://schemas.openxmlformats.org/officeDocument/2006/relationships/notesSlide" Target="../notesSlides/notesSlide78.xml"/><Relationship Id="rId2" Type="http://schemas.openxmlformats.org/officeDocument/2006/relationships/slideLayout" Target="../slideLayouts/slideLayout2.xml"/><Relationship Id="rId1" Type="http://schemas.openxmlformats.org/officeDocument/2006/relationships/tags" Target="../tags/tag40.xml"/><Relationship Id="rId4" Type="http://schemas.openxmlformats.org/officeDocument/2006/relationships/image" Target="../media/image118.jpeg"/></Relationships>
</file>

<file path=ppt/slides/_rels/slide79.xml.rels><?xml version="1.0" encoding="UTF-8" standalone="yes"?>
<Relationships xmlns="http://schemas.openxmlformats.org/package/2006/relationships"><Relationship Id="rId3" Type="http://schemas.openxmlformats.org/officeDocument/2006/relationships/notesSlide" Target="../notesSlides/notesSlide79.xml"/><Relationship Id="rId2" Type="http://schemas.openxmlformats.org/officeDocument/2006/relationships/slideLayout" Target="../slideLayouts/slideLayout4.xml"/><Relationship Id="rId1" Type="http://schemas.openxmlformats.org/officeDocument/2006/relationships/tags" Target="../tags/tag41.xml"/><Relationship Id="rId4" Type="http://schemas.openxmlformats.org/officeDocument/2006/relationships/image" Target="../media/image119.jpeg"/></Relationships>
</file>

<file path=ppt/slides/_rels/slide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80.xml"/><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81.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81.xml"/><Relationship Id="rId1" Type="http://schemas.openxmlformats.org/officeDocument/2006/relationships/slideLayout" Target="../slideLayouts/slideLayout2.xml"/><Relationship Id="rId4" Type="http://schemas.openxmlformats.org/officeDocument/2006/relationships/image" Target="../media/image122.png"/></Relationships>
</file>

<file path=ppt/slides/_rels/slide82.xml.rels><?xml version="1.0" encoding="UTF-8" standalone="yes"?>
<Relationships xmlns="http://schemas.openxmlformats.org/package/2006/relationships"><Relationship Id="rId3" Type="http://schemas.openxmlformats.org/officeDocument/2006/relationships/notesSlide" Target="../notesSlides/notesSlide82.xml"/><Relationship Id="rId2" Type="http://schemas.openxmlformats.org/officeDocument/2006/relationships/slideLayout" Target="../slideLayouts/slideLayout4.xml"/><Relationship Id="rId1" Type="http://schemas.openxmlformats.org/officeDocument/2006/relationships/tags" Target="../tags/tag42.xml"/><Relationship Id="rId4" Type="http://schemas.openxmlformats.org/officeDocument/2006/relationships/image" Target="../media/image123.jpeg"/></Relationships>
</file>

<file path=ppt/slides/_rels/slide8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83.xml"/><Relationship Id="rId1" Type="http://schemas.openxmlformats.org/officeDocument/2006/relationships/slideLayout" Target="../slideLayouts/slideLayout4.xml"/></Relationships>
</file>

<file path=ppt/slides/_rels/slide84.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84.xml"/><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85.xml.rels><?xml version="1.0" encoding="UTF-8" standalone="yes"?>
<Relationships xmlns="http://schemas.openxmlformats.org/package/2006/relationships"><Relationship Id="rId3" Type="http://schemas.openxmlformats.org/officeDocument/2006/relationships/notesSlide" Target="../notesSlides/notesSlide85.xml"/><Relationship Id="rId2" Type="http://schemas.openxmlformats.org/officeDocument/2006/relationships/slideLayout" Target="../slideLayouts/slideLayout2.xml"/><Relationship Id="rId1" Type="http://schemas.openxmlformats.org/officeDocument/2006/relationships/tags" Target="../tags/tag43.xml"/></Relationships>
</file>

<file path=ppt/slides/_rels/slide86.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86.xml"/><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87.xml"/><Relationship Id="rId1" Type="http://schemas.openxmlformats.org/officeDocument/2006/relationships/slideLayout" Target="../slideLayouts/slideLayout17.xml"/><Relationship Id="rId4" Type="http://schemas.openxmlformats.org/officeDocument/2006/relationships/hyperlink" Target="https://www.kff.org/health-costs/poll-finding/kff-health-tracking-poll-may-2024-the-publics-use-and-views-of-glp-1-drugs/" TargetMode="Externa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17.xml"/></Relationships>
</file>

<file path=ppt/slides/_rels/slide89.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89.xml"/><Relationship Id="rId1" Type="http://schemas.openxmlformats.org/officeDocument/2006/relationships/slideLayout" Target="../slideLayouts/slideLayout17.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xml"/><Relationship Id="rId1" Type="http://schemas.openxmlformats.org/officeDocument/2006/relationships/tags" Target="../tags/tag5.xml"/><Relationship Id="rId5" Type="http://schemas.openxmlformats.org/officeDocument/2006/relationships/image" Target="../media/image21.png"/><Relationship Id="rId4" Type="http://schemas.openxmlformats.org/officeDocument/2006/relationships/image" Target="../media/image20.png"/></Relationships>
</file>

<file path=ppt/slides/_rels/slide90.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notesSlide" Target="../notesSlides/notesSlide90.xml"/><Relationship Id="rId1" Type="http://schemas.openxmlformats.org/officeDocument/2006/relationships/slideLayout" Target="../slideLayouts/slideLayout17.xml"/></Relationships>
</file>

<file path=ppt/slides/_rels/slide91.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91.xml"/><Relationship Id="rId1" Type="http://schemas.openxmlformats.org/officeDocument/2006/relationships/slideLayout" Target="../slideLayouts/slideLayout17.xml"/></Relationships>
</file>

<file path=ppt/slides/_rels/slide92.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notesSlide" Target="../notesSlides/notesSlide92.xml"/><Relationship Id="rId1" Type="http://schemas.openxmlformats.org/officeDocument/2006/relationships/slideLayout" Target="../slideLayouts/slideLayout17.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17.xml"/></Relationships>
</file>

<file path=ppt/slides/_rels/slide94.xml.rels><?xml version="1.0" encoding="UTF-8" standalone="yes"?>
<Relationships xmlns="http://schemas.openxmlformats.org/package/2006/relationships"><Relationship Id="rId3" Type="http://schemas.openxmlformats.org/officeDocument/2006/relationships/notesSlide" Target="../notesSlides/notesSlide94.xml"/><Relationship Id="rId2" Type="http://schemas.openxmlformats.org/officeDocument/2006/relationships/slideLayout" Target="../slideLayouts/slideLayout17.xml"/><Relationship Id="rId1" Type="http://schemas.openxmlformats.org/officeDocument/2006/relationships/tags" Target="../tags/tag44.xml"/><Relationship Id="rId4" Type="http://schemas.openxmlformats.org/officeDocument/2006/relationships/image" Target="../media/image131.png"/></Relationships>
</file>

<file path=ppt/slides/_rels/slide95.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notesSlide" Target="../notesSlides/notesSlide95.xml"/><Relationship Id="rId1" Type="http://schemas.openxmlformats.org/officeDocument/2006/relationships/slideLayout" Target="../slideLayouts/slideLayout17.xml"/><Relationship Id="rId4" Type="http://schemas.openxmlformats.org/officeDocument/2006/relationships/image" Target="../media/image133.png"/></Relationships>
</file>

<file path=ppt/slides/_rels/slide96.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notesSlide" Target="../notesSlides/notesSlide96.xml"/><Relationship Id="rId1" Type="http://schemas.openxmlformats.org/officeDocument/2006/relationships/slideLayout" Target="../slideLayouts/slideLayout17.xml"/></Relationships>
</file>

<file path=ppt/slides/_rels/slide97.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notesSlide" Target="../notesSlides/notesSlide97.xml"/><Relationship Id="rId1" Type="http://schemas.openxmlformats.org/officeDocument/2006/relationships/slideLayout" Target="../slideLayouts/slideLayout17.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17.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1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B0D47D-4134-B5E0-D43C-3D6BE8AED681}"/>
            </a:ext>
          </a:extLst>
        </p:cNvPr>
        <p:cNvGrpSpPr/>
        <p:nvPr/>
      </p:nvGrpSpPr>
      <p:grpSpPr>
        <a:xfrm>
          <a:off x="0" y="0"/>
          <a:ext cx="0" cy="0"/>
          <a:chOff x="0" y="0"/>
          <a:chExt cx="0" cy="0"/>
        </a:xfrm>
      </p:grpSpPr>
      <p:sp>
        <p:nvSpPr>
          <p:cNvPr id="9" name="Title 8">
            <a:extLst>
              <a:ext uri="{FF2B5EF4-FFF2-40B4-BE49-F238E27FC236}">
                <a16:creationId xmlns:a16="http://schemas.microsoft.com/office/drawing/2014/main" id="{3D295FD0-395F-FF76-2AF0-B581C69795F5}"/>
              </a:ext>
            </a:extLst>
          </p:cNvPr>
          <p:cNvSpPr>
            <a:spLocks noGrp="1"/>
          </p:cNvSpPr>
          <p:nvPr>
            <p:ph type="ctrTitle"/>
          </p:nvPr>
        </p:nvSpPr>
        <p:spPr/>
        <p:txBody>
          <a:bodyPr>
            <a:normAutofit fontScale="90000"/>
          </a:bodyPr>
          <a:lstStyle/>
          <a:p>
            <a:r>
              <a:rPr lang="en-US" sz="4900" dirty="0" err="1"/>
              <a:t>DiabetesEd</a:t>
            </a:r>
            <a:r>
              <a:rPr lang="en-US" sz="4900" dirty="0"/>
              <a:t> Training Seminar 2025 – Day 1</a:t>
            </a:r>
            <a:br>
              <a:rPr lang="en-US" dirty="0"/>
            </a:br>
            <a:r>
              <a:rPr lang="en-US" dirty="0"/>
              <a:t> </a:t>
            </a:r>
            <a:endParaRPr lang="en-US" sz="4000" dirty="0"/>
          </a:p>
        </p:txBody>
      </p:sp>
      <p:sp>
        <p:nvSpPr>
          <p:cNvPr id="7" name="Subtitle 6">
            <a:extLst>
              <a:ext uri="{FF2B5EF4-FFF2-40B4-BE49-F238E27FC236}">
                <a16:creationId xmlns:a16="http://schemas.microsoft.com/office/drawing/2014/main" id="{1E366490-CE1E-11F8-AB2C-4732BDD09AD0}"/>
              </a:ext>
            </a:extLst>
          </p:cNvPr>
          <p:cNvSpPr>
            <a:spLocks noGrp="1"/>
          </p:cNvSpPr>
          <p:nvPr>
            <p:ph type="subTitle" idx="1"/>
          </p:nvPr>
        </p:nvSpPr>
        <p:spPr>
          <a:xfrm>
            <a:off x="1047750" y="6118885"/>
            <a:ext cx="7200900" cy="533400"/>
          </a:xfrm>
        </p:spPr>
        <p:txBody>
          <a:bodyPr/>
          <a:lstStyle/>
          <a:p>
            <a:r>
              <a:rPr lang="en-US" b="1" dirty="0"/>
              <a:t>		www. DiabetesEd.net</a:t>
            </a:r>
          </a:p>
          <a:p>
            <a:r>
              <a:rPr lang="en-US" dirty="0"/>
              <a:t> </a:t>
            </a:r>
          </a:p>
        </p:txBody>
      </p:sp>
      <p:pic>
        <p:nvPicPr>
          <p:cNvPr id="3" name="Picture 2" descr="A purple and white logo&#10;&#10;AI-generated content may be incorrect.">
            <a:extLst>
              <a:ext uri="{FF2B5EF4-FFF2-40B4-BE49-F238E27FC236}">
                <a16:creationId xmlns:a16="http://schemas.microsoft.com/office/drawing/2014/main" id="{CF6D9FDF-99A6-550C-9E3D-2CDAC3C70AA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9100" y="685800"/>
            <a:ext cx="8458200" cy="1922318"/>
          </a:xfrm>
          <a:prstGeom prst="rect">
            <a:avLst/>
          </a:prstGeom>
        </p:spPr>
      </p:pic>
    </p:spTree>
    <p:custDataLst>
      <p:tags r:id="rId1"/>
    </p:custDataLst>
    <p:extLst>
      <p:ext uri="{BB962C8B-B14F-4D97-AF65-F5344CB8AC3E}">
        <p14:creationId xmlns:p14="http://schemas.microsoft.com/office/powerpoint/2010/main" val="22187112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87DB7EF7-FBEF-FF56-6CCB-9593DEF2F007}"/>
              </a:ext>
            </a:extLst>
          </p:cNvPr>
          <p:cNvPicPr>
            <a:picLocks noGrp="1" noChangeAspect="1"/>
          </p:cNvPicPr>
          <p:nvPr>
            <p:ph sz="quarter" idx="1"/>
          </p:nvPr>
        </p:nvPicPr>
        <p:blipFill>
          <a:blip r:embed="rId3"/>
          <a:stretch>
            <a:fillRect/>
          </a:stretch>
        </p:blipFill>
        <p:spPr>
          <a:xfrm>
            <a:off x="323918" y="299977"/>
            <a:ext cx="4321107" cy="3276600"/>
          </a:xfrm>
        </p:spPr>
      </p:pic>
      <p:pic>
        <p:nvPicPr>
          <p:cNvPr id="9" name="Content Placeholder 8">
            <a:extLst>
              <a:ext uri="{FF2B5EF4-FFF2-40B4-BE49-F238E27FC236}">
                <a16:creationId xmlns:a16="http://schemas.microsoft.com/office/drawing/2014/main" id="{B647A786-05F3-104C-518F-D983EA306385}"/>
              </a:ext>
            </a:extLst>
          </p:cNvPr>
          <p:cNvPicPr>
            <a:picLocks noGrp="1" noChangeAspect="1"/>
          </p:cNvPicPr>
          <p:nvPr>
            <p:ph sz="quarter" idx="2"/>
          </p:nvPr>
        </p:nvPicPr>
        <p:blipFill>
          <a:blip r:embed="rId4"/>
          <a:stretch>
            <a:fillRect/>
          </a:stretch>
        </p:blipFill>
        <p:spPr>
          <a:xfrm>
            <a:off x="4881339" y="299977"/>
            <a:ext cx="4041775" cy="3040027"/>
          </a:xfrm>
        </p:spPr>
      </p:pic>
      <p:pic>
        <p:nvPicPr>
          <p:cNvPr id="11" name="Picture 10">
            <a:extLst>
              <a:ext uri="{FF2B5EF4-FFF2-40B4-BE49-F238E27FC236}">
                <a16:creationId xmlns:a16="http://schemas.microsoft.com/office/drawing/2014/main" id="{69433BD0-5FFC-B9B1-1753-F177F9109AE1}"/>
              </a:ext>
            </a:extLst>
          </p:cNvPr>
          <p:cNvPicPr>
            <a:picLocks noChangeAspect="1"/>
          </p:cNvPicPr>
          <p:nvPr/>
        </p:nvPicPr>
        <p:blipFill>
          <a:blip r:embed="rId5"/>
          <a:stretch>
            <a:fillRect/>
          </a:stretch>
        </p:blipFill>
        <p:spPr>
          <a:xfrm>
            <a:off x="427703" y="3741922"/>
            <a:ext cx="3972320" cy="2855523"/>
          </a:xfrm>
          <a:prstGeom prst="rect">
            <a:avLst/>
          </a:prstGeom>
        </p:spPr>
      </p:pic>
      <p:pic>
        <p:nvPicPr>
          <p:cNvPr id="13" name="Picture 12">
            <a:extLst>
              <a:ext uri="{FF2B5EF4-FFF2-40B4-BE49-F238E27FC236}">
                <a16:creationId xmlns:a16="http://schemas.microsoft.com/office/drawing/2014/main" id="{D5FB3BFB-B248-E747-F6A4-82BA3E01DB57}"/>
              </a:ext>
            </a:extLst>
          </p:cNvPr>
          <p:cNvPicPr>
            <a:picLocks noChangeAspect="1"/>
          </p:cNvPicPr>
          <p:nvPr/>
        </p:nvPicPr>
        <p:blipFill>
          <a:blip r:embed="rId6"/>
          <a:stretch>
            <a:fillRect/>
          </a:stretch>
        </p:blipFill>
        <p:spPr>
          <a:xfrm>
            <a:off x="5068271" y="3758927"/>
            <a:ext cx="3648026" cy="2862199"/>
          </a:xfrm>
          <a:prstGeom prst="rect">
            <a:avLst/>
          </a:prstGeom>
        </p:spPr>
      </p:pic>
      <p:sp>
        <p:nvSpPr>
          <p:cNvPr id="15" name="TextBox 14">
            <a:extLst>
              <a:ext uri="{FF2B5EF4-FFF2-40B4-BE49-F238E27FC236}">
                <a16:creationId xmlns:a16="http://schemas.microsoft.com/office/drawing/2014/main" id="{93801CBA-DE7C-3E54-C229-06DFCB2D0B56}"/>
              </a:ext>
            </a:extLst>
          </p:cNvPr>
          <p:cNvSpPr txBox="1"/>
          <p:nvPr/>
        </p:nvSpPr>
        <p:spPr>
          <a:xfrm>
            <a:off x="838200" y="33280"/>
            <a:ext cx="7981882" cy="338554"/>
          </a:xfrm>
          <a:prstGeom prst="rect">
            <a:avLst/>
          </a:prstGeom>
          <a:noFill/>
        </p:spPr>
        <p:txBody>
          <a:bodyPr wrap="square">
            <a:spAutoFit/>
          </a:bodyPr>
          <a:lstStyle/>
          <a:p>
            <a:r>
              <a:rPr lang="en-US" sz="1600" b="0" i="0" dirty="0">
                <a:solidFill>
                  <a:srgbClr val="0070C0"/>
                </a:solidFill>
                <a:effectLst/>
                <a:latin typeface="Nunito" panose="020F0502020204030204" pitchFamily="2" charset="0"/>
              </a:rPr>
              <a:t>National Center for Health Statistics CDC | Data Brief No. 516, November 2024</a:t>
            </a:r>
            <a:endParaRPr lang="en-US" sz="1600" dirty="0">
              <a:solidFill>
                <a:srgbClr val="0070C0"/>
              </a:solidFill>
            </a:endParaRPr>
          </a:p>
        </p:txBody>
      </p:sp>
      <p:sp>
        <p:nvSpPr>
          <p:cNvPr id="17" name="TextBox 16">
            <a:extLst>
              <a:ext uri="{FF2B5EF4-FFF2-40B4-BE49-F238E27FC236}">
                <a16:creationId xmlns:a16="http://schemas.microsoft.com/office/drawing/2014/main" id="{EE9B74D9-88CF-D5BC-D0F5-35D315FAA384}"/>
              </a:ext>
            </a:extLst>
          </p:cNvPr>
          <p:cNvSpPr txBox="1"/>
          <p:nvPr/>
        </p:nvSpPr>
        <p:spPr>
          <a:xfrm>
            <a:off x="5095310" y="3299578"/>
            <a:ext cx="3724772" cy="276999"/>
          </a:xfrm>
          <a:prstGeom prst="rect">
            <a:avLst/>
          </a:prstGeom>
          <a:noFill/>
        </p:spPr>
        <p:txBody>
          <a:bodyPr wrap="square">
            <a:spAutoFit/>
          </a:bodyPr>
          <a:lstStyle/>
          <a:p>
            <a:r>
              <a:rPr lang="en-US" sz="1200" dirty="0"/>
              <a:t>https://www.cdc.gov/nchs/products/databriefs/db516.htm</a:t>
            </a:r>
          </a:p>
        </p:txBody>
      </p:sp>
    </p:spTree>
    <p:extLst>
      <p:ext uri="{BB962C8B-B14F-4D97-AF65-F5344CB8AC3E}">
        <p14:creationId xmlns:p14="http://schemas.microsoft.com/office/powerpoint/2010/main" val="26732087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fltVal val="0"/>
                                          </p:val>
                                        </p:tav>
                                        <p:tav tm="100000">
                                          <p:val>
                                            <p:strVal val="#ppt_w"/>
                                          </p:val>
                                        </p:tav>
                                      </p:tavLst>
                                    </p:anim>
                                    <p:anim calcmode="lin" valueType="num">
                                      <p:cBhvr>
                                        <p:cTn id="8" dur="1000" fill="hold"/>
                                        <p:tgtEl>
                                          <p:spTgt spid="9"/>
                                        </p:tgtEl>
                                        <p:attrNameLst>
                                          <p:attrName>ppt_h</p:attrName>
                                        </p:attrNameLst>
                                      </p:cBhvr>
                                      <p:tavLst>
                                        <p:tav tm="0">
                                          <p:val>
                                            <p:fltVal val="0"/>
                                          </p:val>
                                        </p:tav>
                                        <p:tav tm="100000">
                                          <p:val>
                                            <p:strVal val="#ppt_h"/>
                                          </p:val>
                                        </p:tav>
                                      </p:tavLst>
                                    </p:anim>
                                    <p:anim calcmode="lin" valueType="num">
                                      <p:cBhvr>
                                        <p:cTn id="9" dur="1000" fill="hold"/>
                                        <p:tgtEl>
                                          <p:spTgt spid="9"/>
                                        </p:tgtEl>
                                        <p:attrNameLst>
                                          <p:attrName>style.rotation</p:attrName>
                                        </p:attrNameLst>
                                      </p:cBhvr>
                                      <p:tavLst>
                                        <p:tav tm="0">
                                          <p:val>
                                            <p:fltVal val="90"/>
                                          </p:val>
                                        </p:tav>
                                        <p:tav tm="100000">
                                          <p:val>
                                            <p:fltVal val="0"/>
                                          </p:val>
                                        </p:tav>
                                      </p:tavLst>
                                    </p:anim>
                                    <p:animEffect transition="in" filter="fade">
                                      <p:cBhvr>
                                        <p:cTn id="10" dur="10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p:cTn id="15" dur="1000" fill="hold"/>
                                        <p:tgtEl>
                                          <p:spTgt spid="11"/>
                                        </p:tgtEl>
                                        <p:attrNameLst>
                                          <p:attrName>ppt_w</p:attrName>
                                        </p:attrNameLst>
                                      </p:cBhvr>
                                      <p:tavLst>
                                        <p:tav tm="0">
                                          <p:val>
                                            <p:fltVal val="0"/>
                                          </p:val>
                                        </p:tav>
                                        <p:tav tm="100000">
                                          <p:val>
                                            <p:strVal val="#ppt_w"/>
                                          </p:val>
                                        </p:tav>
                                      </p:tavLst>
                                    </p:anim>
                                    <p:anim calcmode="lin" valueType="num">
                                      <p:cBhvr>
                                        <p:cTn id="16" dur="1000" fill="hold"/>
                                        <p:tgtEl>
                                          <p:spTgt spid="11"/>
                                        </p:tgtEl>
                                        <p:attrNameLst>
                                          <p:attrName>ppt_h</p:attrName>
                                        </p:attrNameLst>
                                      </p:cBhvr>
                                      <p:tavLst>
                                        <p:tav tm="0">
                                          <p:val>
                                            <p:fltVal val="0"/>
                                          </p:val>
                                        </p:tav>
                                        <p:tav tm="100000">
                                          <p:val>
                                            <p:strVal val="#ppt_h"/>
                                          </p:val>
                                        </p:tav>
                                      </p:tavLst>
                                    </p:anim>
                                    <p:anim calcmode="lin" valueType="num">
                                      <p:cBhvr>
                                        <p:cTn id="17" dur="1000" fill="hold"/>
                                        <p:tgtEl>
                                          <p:spTgt spid="11"/>
                                        </p:tgtEl>
                                        <p:attrNameLst>
                                          <p:attrName>style.rotation</p:attrName>
                                        </p:attrNameLst>
                                      </p:cBhvr>
                                      <p:tavLst>
                                        <p:tav tm="0">
                                          <p:val>
                                            <p:fltVal val="90"/>
                                          </p:val>
                                        </p:tav>
                                        <p:tav tm="100000">
                                          <p:val>
                                            <p:fltVal val="0"/>
                                          </p:val>
                                        </p:tav>
                                      </p:tavLst>
                                    </p:anim>
                                    <p:animEffect transition="in" filter="fade">
                                      <p:cBhvr>
                                        <p:cTn id="18" dur="10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anim calcmode="lin" valueType="num">
                                      <p:cBhvr>
                                        <p:cTn id="23" dur="1000" fill="hold"/>
                                        <p:tgtEl>
                                          <p:spTgt spid="13"/>
                                        </p:tgtEl>
                                        <p:attrNameLst>
                                          <p:attrName>ppt_w</p:attrName>
                                        </p:attrNameLst>
                                      </p:cBhvr>
                                      <p:tavLst>
                                        <p:tav tm="0">
                                          <p:val>
                                            <p:fltVal val="0"/>
                                          </p:val>
                                        </p:tav>
                                        <p:tav tm="100000">
                                          <p:val>
                                            <p:strVal val="#ppt_w"/>
                                          </p:val>
                                        </p:tav>
                                      </p:tavLst>
                                    </p:anim>
                                    <p:anim calcmode="lin" valueType="num">
                                      <p:cBhvr>
                                        <p:cTn id="24" dur="1000" fill="hold"/>
                                        <p:tgtEl>
                                          <p:spTgt spid="13"/>
                                        </p:tgtEl>
                                        <p:attrNameLst>
                                          <p:attrName>ppt_h</p:attrName>
                                        </p:attrNameLst>
                                      </p:cBhvr>
                                      <p:tavLst>
                                        <p:tav tm="0">
                                          <p:val>
                                            <p:fltVal val="0"/>
                                          </p:val>
                                        </p:tav>
                                        <p:tav tm="100000">
                                          <p:val>
                                            <p:strVal val="#ppt_h"/>
                                          </p:val>
                                        </p:tav>
                                      </p:tavLst>
                                    </p:anim>
                                    <p:anim calcmode="lin" valueType="num">
                                      <p:cBhvr>
                                        <p:cTn id="25" dur="1000" fill="hold"/>
                                        <p:tgtEl>
                                          <p:spTgt spid="13"/>
                                        </p:tgtEl>
                                        <p:attrNameLst>
                                          <p:attrName>style.rotation</p:attrName>
                                        </p:attrNameLst>
                                      </p:cBhvr>
                                      <p:tavLst>
                                        <p:tav tm="0">
                                          <p:val>
                                            <p:fltVal val="90"/>
                                          </p:val>
                                        </p:tav>
                                        <p:tav tm="100000">
                                          <p:val>
                                            <p:fltVal val="0"/>
                                          </p:val>
                                        </p:tav>
                                      </p:tavLst>
                                    </p:anim>
                                    <p:animEffect transition="in" filter="fade">
                                      <p:cBhvr>
                                        <p:cTn id="26"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37E737-6384-7A11-C6AA-2425975DD508}"/>
              </a:ext>
            </a:extLst>
          </p:cNvPr>
          <p:cNvSpPr>
            <a:spLocks noGrp="1"/>
          </p:cNvSpPr>
          <p:nvPr>
            <p:ph type="title"/>
          </p:nvPr>
        </p:nvSpPr>
        <p:spPr/>
        <p:txBody>
          <a:bodyPr>
            <a:normAutofit/>
          </a:bodyPr>
          <a:lstStyle/>
          <a:p>
            <a:r>
              <a:rPr lang="en-US" sz="4000" dirty="0"/>
              <a:t>Holding GLP-1 RA Before Surgery? </a:t>
            </a:r>
          </a:p>
        </p:txBody>
      </p:sp>
      <p:sp>
        <p:nvSpPr>
          <p:cNvPr id="3" name="Content Placeholder 2">
            <a:extLst>
              <a:ext uri="{FF2B5EF4-FFF2-40B4-BE49-F238E27FC236}">
                <a16:creationId xmlns:a16="http://schemas.microsoft.com/office/drawing/2014/main" id="{00A83D75-C97F-A111-513A-B67C35166C68}"/>
              </a:ext>
            </a:extLst>
          </p:cNvPr>
          <p:cNvSpPr>
            <a:spLocks noGrp="1"/>
          </p:cNvSpPr>
          <p:nvPr>
            <p:ph idx="1"/>
          </p:nvPr>
        </p:nvSpPr>
        <p:spPr>
          <a:xfrm>
            <a:off x="457200" y="1447800"/>
            <a:ext cx="8229600" cy="5257800"/>
          </a:xfrm>
        </p:spPr>
        <p:txBody>
          <a:bodyPr/>
          <a:lstStyle/>
          <a:p>
            <a:r>
              <a:rPr lang="en-US" sz="2800" dirty="0"/>
              <a:t>Balance withholding GLP-1 RA with risk of hyperglycemia</a:t>
            </a:r>
          </a:p>
          <a:p>
            <a:r>
              <a:rPr lang="en-US" sz="2800" dirty="0"/>
              <a:t>Consider rapid sequence intubation, longer liquid fast or POC ultrasound to reduce risk of aspiration</a:t>
            </a:r>
          </a:p>
          <a:p>
            <a:r>
              <a:rPr lang="en-US" sz="2800" dirty="0"/>
              <a:t>Bridging off therapy can be resource intensive, and lead to other SE-hyperglycemia or hypoglycemia</a:t>
            </a:r>
          </a:p>
          <a:p>
            <a:r>
              <a:rPr lang="en-US" sz="2800" dirty="0"/>
              <a:t>If decision to hold, follow guidance </a:t>
            </a:r>
          </a:p>
          <a:p>
            <a:pPr lvl="1"/>
            <a:r>
              <a:rPr lang="en-US" sz="2800" dirty="0"/>
              <a:t>1 day for daily formulations</a:t>
            </a:r>
          </a:p>
          <a:p>
            <a:pPr lvl="1"/>
            <a:r>
              <a:rPr lang="en-US" sz="2800" dirty="0"/>
              <a:t>1 week for weekly formulations</a:t>
            </a:r>
          </a:p>
          <a:p>
            <a:pPr marL="0" indent="0">
              <a:buNone/>
            </a:pPr>
            <a:endParaRPr lang="en-US" sz="2850" dirty="0"/>
          </a:p>
        </p:txBody>
      </p:sp>
      <p:sp>
        <p:nvSpPr>
          <p:cNvPr id="4" name="Content Placeholder 2">
            <a:extLst>
              <a:ext uri="{FF2B5EF4-FFF2-40B4-BE49-F238E27FC236}">
                <a16:creationId xmlns:a16="http://schemas.microsoft.com/office/drawing/2014/main" id="{94E00D16-DB44-2BD4-BEDD-FA546FB81DAA}"/>
              </a:ext>
            </a:extLst>
          </p:cNvPr>
          <p:cNvSpPr txBox="1">
            <a:spLocks/>
          </p:cNvSpPr>
          <p:nvPr/>
        </p:nvSpPr>
        <p:spPr bwMode="auto">
          <a:xfrm>
            <a:off x="228600" y="6168628"/>
            <a:ext cx="7886700" cy="6893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lvl1pPr marL="457200" indent="-457200" algn="l" rtl="0" eaLnBrk="0" fontAlgn="base" hangingPunct="0">
              <a:lnSpc>
                <a:spcPct val="90000"/>
              </a:lnSpc>
              <a:spcBef>
                <a:spcPts val="1000"/>
              </a:spcBef>
              <a:spcAft>
                <a:spcPct val="0"/>
              </a:spcAft>
              <a:buFont typeface="Arial" panose="020B0604020202020204" pitchFamily="34" charset="0"/>
              <a:buChar char="•"/>
              <a:defRPr sz="4000" kern="1200">
                <a:solidFill>
                  <a:schemeClr val="bg2"/>
                </a:solidFill>
                <a:latin typeface="Arial" panose="020B0604020202020204" pitchFamily="34" charset="0"/>
                <a:ea typeface="+mn-ea"/>
                <a:cs typeface="Arial" panose="020B0604020202020204" pitchFamily="34" charset="0"/>
              </a:defRPr>
            </a:lvl1pPr>
            <a:lvl2pPr marL="914400" indent="-457200" algn="l" rtl="0" eaLnBrk="0" fontAlgn="base" hangingPunct="0">
              <a:lnSpc>
                <a:spcPct val="90000"/>
              </a:lnSpc>
              <a:spcBef>
                <a:spcPts val="500"/>
              </a:spcBef>
              <a:spcAft>
                <a:spcPct val="0"/>
              </a:spcAft>
              <a:buFont typeface="Arial" panose="020B0604020202020204" pitchFamily="34" charset="0"/>
              <a:buChar char="-"/>
              <a:defRPr sz="3600" kern="1200">
                <a:solidFill>
                  <a:schemeClr val="bg2"/>
                </a:solidFill>
                <a:latin typeface="Arial" panose="020B0604020202020204" pitchFamily="34" charset="0"/>
                <a:ea typeface="+mn-ea"/>
                <a:cs typeface="Arial" panose="020B0604020202020204" pitchFamily="34" charset="0"/>
              </a:defRPr>
            </a:lvl2pPr>
            <a:lvl3pPr marL="1371600" indent="-457200" algn="l" rtl="0" eaLnBrk="0" fontAlgn="base" hangingPunct="0">
              <a:lnSpc>
                <a:spcPct val="90000"/>
              </a:lnSpc>
              <a:spcBef>
                <a:spcPts val="500"/>
              </a:spcBef>
              <a:spcAft>
                <a:spcPct val="0"/>
              </a:spcAft>
              <a:buFont typeface="Arial" panose="020B0604020202020204" pitchFamily="34" charset="0"/>
              <a:buChar char="•"/>
              <a:defRPr sz="3200" kern="1200">
                <a:solidFill>
                  <a:schemeClr val="bg2"/>
                </a:solidFill>
                <a:latin typeface="Arial" panose="020B0604020202020204" pitchFamily="34" charset="0"/>
                <a:ea typeface="+mn-ea"/>
                <a:cs typeface="Arial" panose="020B0604020202020204" pitchFamily="34" charset="0"/>
              </a:defRPr>
            </a:lvl3pPr>
            <a:lvl4pPr marL="1828800" indent="-457200" algn="l" rtl="0" eaLnBrk="0" fontAlgn="base" hangingPunct="0">
              <a:lnSpc>
                <a:spcPct val="90000"/>
              </a:lnSpc>
              <a:spcBef>
                <a:spcPts val="500"/>
              </a:spcBef>
              <a:spcAft>
                <a:spcPct val="0"/>
              </a:spcAft>
              <a:buFont typeface="Arial" panose="020B0604020202020204" pitchFamily="34" charset="0"/>
              <a:buChar char="•"/>
              <a:defRPr sz="2800" kern="1200">
                <a:solidFill>
                  <a:schemeClr val="bg2"/>
                </a:solidFill>
                <a:latin typeface="Arial" panose="020B0604020202020204" pitchFamily="34" charset="0"/>
                <a:ea typeface="+mn-ea"/>
                <a:cs typeface="Arial" panose="020B0604020202020204" pitchFamily="34" charset="0"/>
              </a:defRPr>
            </a:lvl4pPr>
            <a:lvl5pPr marL="2286000" indent="-457200" algn="l" rtl="0" eaLnBrk="0" fontAlgn="base" hangingPunct="0">
              <a:lnSpc>
                <a:spcPct val="90000"/>
              </a:lnSpc>
              <a:spcBef>
                <a:spcPts val="500"/>
              </a:spcBef>
              <a:spcAft>
                <a:spcPct val="0"/>
              </a:spcAft>
              <a:buFont typeface="Arial" panose="020B0604020202020204" pitchFamily="34" charset="0"/>
              <a:buChar char="•"/>
              <a:defRPr sz="2800" kern="1200">
                <a:solidFill>
                  <a:schemeClr val="bg2"/>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900" dirty="0">
                <a:solidFill>
                  <a:srgbClr val="353535"/>
                </a:solidFill>
                <a:latin typeface="Fira Sans" panose="020F0502020204030204" pitchFamily="34" charset="0"/>
              </a:rPr>
              <a:t>Joshi, Girish P. et al. </a:t>
            </a:r>
            <a:r>
              <a:rPr lang="en-US" sz="900" dirty="0" err="1">
                <a:solidFill>
                  <a:srgbClr val="353535"/>
                </a:solidFill>
                <a:latin typeface="Fira Sans" panose="020F0502020204030204" pitchFamily="34" charset="0"/>
              </a:rPr>
              <a:t>Preprocedure</a:t>
            </a:r>
            <a:r>
              <a:rPr lang="en-US" sz="900" dirty="0">
                <a:solidFill>
                  <a:srgbClr val="353535"/>
                </a:solidFill>
                <a:latin typeface="Fira Sans" panose="020F0502020204030204" pitchFamily="34" charset="0"/>
              </a:rPr>
              <a:t> Care of Patients on Glucagon-like Peptide-1 Receptor Agonists: A </a:t>
            </a:r>
            <a:r>
              <a:rPr lang="en-US" sz="900" dirty="0" err="1">
                <a:solidFill>
                  <a:srgbClr val="353535"/>
                </a:solidFill>
                <a:latin typeface="Fira Sans" panose="020F0502020204030204" pitchFamily="34" charset="0"/>
              </a:rPr>
              <a:t>Multisociety</a:t>
            </a:r>
            <a:r>
              <a:rPr lang="en-US" sz="900" dirty="0">
                <a:solidFill>
                  <a:srgbClr val="353535"/>
                </a:solidFill>
                <a:latin typeface="Fira Sans" panose="020F0502020204030204" pitchFamily="34" charset="0"/>
              </a:rPr>
              <a:t> Clinical Practice Guidance. Anesthesiology 141(6):p 1208-1209, December 2024. </a:t>
            </a:r>
            <a:endParaRPr lang="en-US" sz="900" dirty="0"/>
          </a:p>
        </p:txBody>
      </p:sp>
    </p:spTree>
    <p:extLst>
      <p:ext uri="{BB962C8B-B14F-4D97-AF65-F5344CB8AC3E}">
        <p14:creationId xmlns:p14="http://schemas.microsoft.com/office/powerpoint/2010/main" val="29390127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Title 1">
            <a:extLst>
              <a:ext uri="{FF2B5EF4-FFF2-40B4-BE49-F238E27FC236}">
                <a16:creationId xmlns:a16="http://schemas.microsoft.com/office/drawing/2014/main" id="{80A972A5-4D2E-424E-8F41-AFB5377E84EA}"/>
              </a:ext>
            </a:extLst>
          </p:cNvPr>
          <p:cNvSpPr>
            <a:spLocks noGrp="1" noChangeArrowheads="1"/>
          </p:cNvSpPr>
          <p:nvPr>
            <p:ph type="title"/>
          </p:nvPr>
        </p:nvSpPr>
        <p:spPr/>
        <p:txBody>
          <a:bodyPr>
            <a:noAutofit/>
          </a:bodyPr>
          <a:lstStyle/>
          <a:p>
            <a:pPr eaLnBrk="1" hangingPunct="1"/>
            <a:r>
              <a:rPr lang="en-US" altLang="en-US" sz="3600" dirty="0"/>
              <a:t>Counseling Points: GLP-1 RA &amp; GLP-1/GIP</a:t>
            </a:r>
          </a:p>
        </p:txBody>
      </p:sp>
      <p:sp>
        <p:nvSpPr>
          <p:cNvPr id="4" name="Content Placeholder 3">
            <a:extLst>
              <a:ext uri="{FF2B5EF4-FFF2-40B4-BE49-F238E27FC236}">
                <a16:creationId xmlns:a16="http://schemas.microsoft.com/office/drawing/2014/main" id="{86CC6F0C-FBA9-43DD-A3E5-F8522880B776}"/>
              </a:ext>
            </a:extLst>
          </p:cNvPr>
          <p:cNvSpPr>
            <a:spLocks noGrp="1"/>
          </p:cNvSpPr>
          <p:nvPr>
            <p:ph sz="quarter" idx="1"/>
          </p:nvPr>
        </p:nvSpPr>
        <p:spPr>
          <a:xfrm>
            <a:off x="457200" y="1295400"/>
            <a:ext cx="6477000" cy="4267200"/>
          </a:xfrm>
        </p:spPr>
        <p:txBody>
          <a:bodyPr rtlCol="0">
            <a:normAutofit fontScale="85000" lnSpcReduction="20000"/>
          </a:bodyPr>
          <a:lstStyle/>
          <a:p>
            <a:pPr eaLnBrk="1" fontAlgn="auto" hangingPunct="1">
              <a:spcAft>
                <a:spcPts val="0"/>
              </a:spcAft>
              <a:defRPr/>
            </a:pPr>
            <a:r>
              <a:rPr lang="en-US" sz="2800" dirty="0"/>
              <a:t>Avoid if personal or family history of medullary thyroid cancer.  </a:t>
            </a:r>
          </a:p>
          <a:p>
            <a:pPr eaLnBrk="1" fontAlgn="auto" hangingPunct="1">
              <a:spcAft>
                <a:spcPts val="0"/>
              </a:spcAft>
              <a:defRPr/>
            </a:pPr>
            <a:r>
              <a:rPr lang="en-US" sz="2800" dirty="0"/>
              <a:t>Avoid in combo with DPP-4 inhibitors</a:t>
            </a:r>
          </a:p>
          <a:p>
            <a:pPr eaLnBrk="1" fontAlgn="auto" hangingPunct="1">
              <a:spcAft>
                <a:spcPts val="0"/>
              </a:spcAft>
              <a:defRPr/>
            </a:pPr>
            <a:r>
              <a:rPr lang="en-US" sz="2800" dirty="0"/>
              <a:t>Watch for intestinal obstruction, pancreatitis</a:t>
            </a:r>
          </a:p>
          <a:p>
            <a:pPr eaLnBrk="1" fontAlgn="auto" hangingPunct="1">
              <a:spcAft>
                <a:spcPts val="0"/>
              </a:spcAft>
              <a:defRPr/>
            </a:pPr>
            <a:r>
              <a:rPr lang="en-US" sz="2800" dirty="0">
                <a:solidFill>
                  <a:srgbClr val="0070C0"/>
                </a:solidFill>
              </a:rPr>
              <a:t>Use of non-FDA </a:t>
            </a:r>
            <a:r>
              <a:rPr lang="en-US" sz="2800" i="1" dirty="0">
                <a:solidFill>
                  <a:srgbClr val="0070C0"/>
                </a:solidFill>
              </a:rPr>
              <a:t>compounded</a:t>
            </a:r>
            <a:r>
              <a:rPr lang="en-US" sz="2800" dirty="0">
                <a:solidFill>
                  <a:srgbClr val="0070C0"/>
                </a:solidFill>
              </a:rPr>
              <a:t> products not recommended</a:t>
            </a:r>
          </a:p>
          <a:p>
            <a:pPr>
              <a:defRPr/>
            </a:pPr>
            <a:r>
              <a:rPr lang="en-US" sz="2800" dirty="0"/>
              <a:t>Consider holding prior to surgery or prolonged fast</a:t>
            </a:r>
          </a:p>
          <a:p>
            <a:pPr eaLnBrk="1" fontAlgn="auto" hangingPunct="1">
              <a:spcAft>
                <a:spcPts val="0"/>
              </a:spcAft>
              <a:defRPr/>
            </a:pPr>
            <a:r>
              <a:rPr lang="en-US" sz="2800" dirty="0">
                <a:solidFill>
                  <a:srgbClr val="0070C0"/>
                </a:solidFill>
              </a:rPr>
              <a:t>If on tirzepitide, use back up contraception for first 4 weeks</a:t>
            </a:r>
          </a:p>
          <a:p>
            <a:pPr eaLnBrk="1" fontAlgn="auto" hangingPunct="1">
              <a:spcAft>
                <a:spcPts val="0"/>
              </a:spcAft>
              <a:defRPr/>
            </a:pPr>
            <a:r>
              <a:rPr lang="en-US" sz="2800" dirty="0"/>
              <a:t>Ask about recent eye exam</a:t>
            </a:r>
          </a:p>
          <a:p>
            <a:pPr lvl="1" eaLnBrk="1" fontAlgn="auto" hangingPunct="1">
              <a:spcAft>
                <a:spcPts val="0"/>
              </a:spcAft>
              <a:defRPr/>
            </a:pPr>
            <a:r>
              <a:rPr lang="en-US" sz="2000" dirty="0"/>
              <a:t>Potential increase in diabetes retinopathy</a:t>
            </a:r>
          </a:p>
          <a:p>
            <a:pPr eaLnBrk="1" fontAlgn="auto" hangingPunct="1">
              <a:spcAft>
                <a:spcPts val="0"/>
              </a:spcAft>
              <a:defRPr/>
            </a:pPr>
            <a:endParaRPr lang="en-US" dirty="0"/>
          </a:p>
        </p:txBody>
      </p:sp>
      <p:pic>
        <p:nvPicPr>
          <p:cNvPr id="6" name="Picture 5">
            <a:extLst>
              <a:ext uri="{FF2B5EF4-FFF2-40B4-BE49-F238E27FC236}">
                <a16:creationId xmlns:a16="http://schemas.microsoft.com/office/drawing/2014/main" id="{ACA42EBB-26C7-4904-BBD1-61A731CD66BF}"/>
              </a:ext>
            </a:extLst>
          </p:cNvPr>
          <p:cNvPicPr>
            <a:picLocks noChangeAspect="1"/>
          </p:cNvPicPr>
          <p:nvPr/>
        </p:nvPicPr>
        <p:blipFill>
          <a:blip r:embed="rId3"/>
          <a:stretch>
            <a:fillRect/>
          </a:stretch>
        </p:blipFill>
        <p:spPr>
          <a:xfrm>
            <a:off x="6779758" y="1447800"/>
            <a:ext cx="1928813" cy="2667000"/>
          </a:xfrm>
          <a:prstGeom prst="rect">
            <a:avLst/>
          </a:prstGeom>
        </p:spPr>
      </p:pic>
      <p:pic>
        <p:nvPicPr>
          <p:cNvPr id="2" name="Picture 1">
            <a:extLst>
              <a:ext uri="{FF2B5EF4-FFF2-40B4-BE49-F238E27FC236}">
                <a16:creationId xmlns:a16="http://schemas.microsoft.com/office/drawing/2014/main" id="{9AAE6078-C889-4AE4-5566-83D11C58C791}"/>
              </a:ext>
            </a:extLst>
          </p:cNvPr>
          <p:cNvPicPr>
            <a:picLocks noChangeAspect="1"/>
          </p:cNvPicPr>
          <p:nvPr/>
        </p:nvPicPr>
        <p:blipFill>
          <a:blip r:embed="rId4"/>
          <a:stretch>
            <a:fillRect/>
          </a:stretch>
        </p:blipFill>
        <p:spPr>
          <a:xfrm>
            <a:off x="6545929" y="4191000"/>
            <a:ext cx="2396469" cy="637949"/>
          </a:xfrm>
          <a:prstGeom prst="rect">
            <a:avLst/>
          </a:prstGeom>
        </p:spPr>
      </p:pic>
      <p:sp>
        <p:nvSpPr>
          <p:cNvPr id="5" name="TextBox 4">
            <a:extLst>
              <a:ext uri="{FF2B5EF4-FFF2-40B4-BE49-F238E27FC236}">
                <a16:creationId xmlns:a16="http://schemas.microsoft.com/office/drawing/2014/main" id="{D5594EAF-5AFA-04A9-31E4-11AC0FA0FB35}"/>
              </a:ext>
            </a:extLst>
          </p:cNvPr>
          <p:cNvSpPr txBox="1"/>
          <p:nvPr/>
        </p:nvSpPr>
        <p:spPr>
          <a:xfrm>
            <a:off x="744166" y="5382161"/>
            <a:ext cx="7924800" cy="1323439"/>
          </a:xfrm>
          <a:prstGeom prst="rect">
            <a:avLst/>
          </a:prstGeom>
          <a:solidFill>
            <a:schemeClr val="bg2"/>
          </a:solidFill>
        </p:spPr>
        <p:txBody>
          <a:bodyPr wrap="square">
            <a:spAutoFit/>
          </a:bodyPr>
          <a:lstStyle/>
          <a:p>
            <a:pPr marL="0" marR="0"/>
            <a:r>
              <a:rPr lang="en-US" sz="2000" dirty="0">
                <a:effectLst/>
                <a:latin typeface="Aptos" panose="020B0004020202020204" pitchFamily="34" charset="0"/>
                <a:ea typeface="Aptos" panose="020B0004020202020204" pitchFamily="34" charset="0"/>
                <a:cs typeface="Aptos" panose="020B0004020202020204" pitchFamily="34" charset="0"/>
              </a:rPr>
              <a:t>Sudden discontinuation of semaglutide and tirzepitide results in regain of one-half to two-thirds of the weight loss within 1 year. </a:t>
            </a:r>
            <a:r>
              <a:rPr lang="en-US" sz="2000" dirty="0">
                <a:latin typeface="Aptos" panose="020B0004020202020204" pitchFamily="34" charset="0"/>
                <a:ea typeface="Aptos" panose="020B0004020202020204" pitchFamily="34" charset="0"/>
                <a:cs typeface="Aptos" panose="020B0004020202020204" pitchFamily="34" charset="0"/>
              </a:rPr>
              <a:t>Consider trying </a:t>
            </a:r>
            <a:r>
              <a:rPr lang="en-US" sz="2000" dirty="0">
                <a:effectLst/>
                <a:latin typeface="Aptos" panose="020B0004020202020204" pitchFamily="34" charset="0"/>
                <a:ea typeface="Aptos" panose="020B0004020202020204" pitchFamily="34" charset="0"/>
                <a:cs typeface="Aptos" panose="020B0004020202020204" pitchFamily="34" charset="0"/>
              </a:rPr>
              <a:t>lowest effective dose, using intermittent therapy, or stopping medication followed by close weight monitoring.  ADA</a:t>
            </a:r>
          </a:p>
        </p:txBody>
      </p:sp>
    </p:spTree>
    <p:extLst>
      <p:ext uri="{BB962C8B-B14F-4D97-AF65-F5344CB8AC3E}">
        <p14:creationId xmlns:p14="http://schemas.microsoft.com/office/powerpoint/2010/main" val="19952198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A0B585-0785-2BE0-0685-5AA6102F0959}"/>
              </a:ext>
            </a:extLst>
          </p:cNvPr>
          <p:cNvSpPr>
            <a:spLocks noGrp="1"/>
          </p:cNvSpPr>
          <p:nvPr>
            <p:ph type="title"/>
          </p:nvPr>
        </p:nvSpPr>
        <p:spPr/>
        <p:txBody>
          <a:bodyPr/>
          <a:lstStyle/>
          <a:p>
            <a:r>
              <a:rPr lang="en-US" dirty="0"/>
              <a:t>Poll Question 8</a:t>
            </a:r>
          </a:p>
        </p:txBody>
      </p:sp>
      <p:sp>
        <p:nvSpPr>
          <p:cNvPr id="3" name="Content Placeholder 2">
            <a:extLst>
              <a:ext uri="{FF2B5EF4-FFF2-40B4-BE49-F238E27FC236}">
                <a16:creationId xmlns:a16="http://schemas.microsoft.com/office/drawing/2014/main" id="{943FA3D5-4B5A-1406-5185-B480E48BEE11}"/>
              </a:ext>
            </a:extLst>
          </p:cNvPr>
          <p:cNvSpPr>
            <a:spLocks noGrp="1"/>
          </p:cNvSpPr>
          <p:nvPr>
            <p:ph sz="quarter" idx="1"/>
          </p:nvPr>
        </p:nvSpPr>
        <p:spPr/>
        <p:txBody>
          <a:bodyPr>
            <a:normAutofit fontScale="92500" lnSpcReduction="10000"/>
          </a:bodyPr>
          <a:lstStyle/>
          <a:p>
            <a:pPr marL="0" marR="0" indent="0">
              <a:lnSpc>
                <a:spcPct val="120000"/>
              </a:lnSpc>
              <a:spcBef>
                <a:spcPts val="0"/>
              </a:spcBef>
              <a:spcAft>
                <a:spcPts val="0"/>
              </a:spcAft>
              <a:buNone/>
            </a:pPr>
            <a:r>
              <a:rPr lang="en-US" sz="2800" dirty="0">
                <a:effectLst/>
                <a:latin typeface="Calibri" panose="020F0502020204030204" pitchFamily="34" charset="0"/>
                <a:ea typeface="Calibri" panose="020F0502020204030204" pitchFamily="34" charset="0"/>
              </a:rPr>
              <a:t>AR is 36 years old with type 2 diabetes and a BMI of 41kg/m</a:t>
            </a:r>
            <a:r>
              <a:rPr lang="en-US" sz="2800" baseline="30000" dirty="0">
                <a:effectLst/>
                <a:latin typeface="Calibri" panose="020F0502020204030204" pitchFamily="34" charset="0"/>
                <a:ea typeface="Calibri" panose="020F0502020204030204" pitchFamily="34" charset="0"/>
              </a:rPr>
              <a:t>2</a:t>
            </a:r>
            <a:r>
              <a:rPr lang="en-US" sz="2800" dirty="0">
                <a:effectLst/>
                <a:latin typeface="Calibri" panose="020F0502020204030204" pitchFamily="34" charset="0"/>
                <a:ea typeface="Calibri" panose="020F0502020204030204" pitchFamily="34" charset="0"/>
              </a:rPr>
              <a:t>.  Current diabetes medications include: metformin, sitagliptin (Januvia) and empagliflozin (Jardiance) at maximum doses.  AR is prescribed tirzepatide (Mounjaro).</a:t>
            </a:r>
            <a:r>
              <a:rPr lang="en-US" sz="2800" dirty="0">
                <a:ea typeface="Calibri" panose="020F0502020204030204" pitchFamily="34" charset="0"/>
              </a:rPr>
              <a:t> </a:t>
            </a:r>
            <a:r>
              <a:rPr lang="en-US" sz="2800" dirty="0">
                <a:effectLst/>
                <a:latin typeface="Calibri" panose="020F0502020204030204" pitchFamily="34" charset="0"/>
                <a:ea typeface="Calibri" panose="020F0502020204030204" pitchFamily="34" charset="0"/>
              </a:rPr>
              <a:t>Based on this information, what action do you recommend to the provider?</a:t>
            </a:r>
          </a:p>
          <a:p>
            <a:pPr marL="0" marR="0">
              <a:lnSpc>
                <a:spcPct val="120000"/>
              </a:lnSpc>
              <a:spcBef>
                <a:spcPts val="0"/>
              </a:spcBef>
              <a:spcAft>
                <a:spcPts val="0"/>
              </a:spcAft>
            </a:pPr>
            <a:endParaRPr lang="en-US" sz="2800" dirty="0">
              <a:effectLst/>
              <a:latin typeface="Calibri" panose="020F0502020204030204" pitchFamily="34" charset="0"/>
              <a:ea typeface="Calibri" panose="020F0502020204030204" pitchFamily="34" charset="0"/>
            </a:endParaRPr>
          </a:p>
          <a:p>
            <a:pPr marL="342900" marR="0" lvl="0" indent="-342900">
              <a:lnSpc>
                <a:spcPct val="120000"/>
              </a:lnSpc>
              <a:spcBef>
                <a:spcPts val="0"/>
              </a:spcBef>
              <a:spcAft>
                <a:spcPts val="0"/>
              </a:spcAft>
              <a:buFont typeface="+mj-lt"/>
              <a:buAutoNum type="alphaUcPeriod"/>
            </a:pPr>
            <a:r>
              <a:rPr lang="en-US" sz="2800" dirty="0">
                <a:ea typeface="Times New Roman" panose="02020603050405020304" pitchFamily="18" charset="0"/>
              </a:rPr>
              <a:t>V</a:t>
            </a:r>
            <a:r>
              <a:rPr lang="en-US" sz="2800" dirty="0">
                <a:effectLst/>
                <a:latin typeface="Calibri" panose="020F0502020204030204" pitchFamily="34" charset="0"/>
                <a:ea typeface="Times New Roman" panose="02020603050405020304" pitchFamily="18" charset="0"/>
              </a:rPr>
              <a:t>erify kidney function first.</a:t>
            </a:r>
            <a:endParaRPr lang="en-US" sz="2800" dirty="0">
              <a:effectLst/>
              <a:latin typeface="Calibri" panose="020F0502020204030204" pitchFamily="34" charset="0"/>
              <a:ea typeface="Calibri" panose="020F0502020204030204" pitchFamily="34" charset="0"/>
            </a:endParaRPr>
          </a:p>
          <a:p>
            <a:pPr marL="342900" marR="0" lvl="0" indent="-342900">
              <a:lnSpc>
                <a:spcPct val="120000"/>
              </a:lnSpc>
              <a:spcBef>
                <a:spcPts val="0"/>
              </a:spcBef>
              <a:spcAft>
                <a:spcPts val="0"/>
              </a:spcAft>
              <a:buFont typeface="+mj-lt"/>
              <a:buAutoNum type="alphaUcPeriod"/>
            </a:pPr>
            <a:r>
              <a:rPr lang="en-US" sz="2800" dirty="0">
                <a:effectLst/>
                <a:latin typeface="Calibri" panose="020F0502020204030204" pitchFamily="34" charset="0"/>
                <a:ea typeface="Times New Roman" panose="02020603050405020304" pitchFamily="18" charset="0"/>
              </a:rPr>
              <a:t>Stop the sitagliptin when initiating tirzepatide.</a:t>
            </a:r>
            <a:endParaRPr lang="en-US" sz="2800" dirty="0">
              <a:effectLst/>
              <a:latin typeface="Calibri" panose="020F0502020204030204" pitchFamily="34" charset="0"/>
              <a:ea typeface="Calibri" panose="020F0502020204030204" pitchFamily="34" charset="0"/>
            </a:endParaRPr>
          </a:p>
          <a:p>
            <a:pPr marL="342900" marR="0" lvl="0" indent="-342900">
              <a:lnSpc>
                <a:spcPct val="120000"/>
              </a:lnSpc>
              <a:spcBef>
                <a:spcPts val="0"/>
              </a:spcBef>
              <a:spcAft>
                <a:spcPts val="0"/>
              </a:spcAft>
              <a:buFont typeface="+mj-lt"/>
              <a:buAutoNum type="alphaUcPeriod"/>
            </a:pPr>
            <a:r>
              <a:rPr lang="en-US" sz="2800" dirty="0">
                <a:effectLst/>
                <a:latin typeface="Calibri" panose="020F0502020204030204" pitchFamily="34" charset="0"/>
                <a:ea typeface="Times New Roman" panose="02020603050405020304" pitchFamily="18" charset="0"/>
              </a:rPr>
              <a:t>Decrease the dose of metformin to prevent hypoglycemia.</a:t>
            </a:r>
            <a:endParaRPr lang="en-US" sz="2800" dirty="0">
              <a:effectLst/>
              <a:latin typeface="Calibri" panose="020F0502020204030204" pitchFamily="34" charset="0"/>
              <a:ea typeface="Calibri" panose="020F0502020204030204" pitchFamily="34" charset="0"/>
            </a:endParaRPr>
          </a:p>
          <a:p>
            <a:pPr marL="342900" marR="0" lvl="0" indent="-342900">
              <a:lnSpc>
                <a:spcPct val="120000"/>
              </a:lnSpc>
              <a:spcBef>
                <a:spcPts val="0"/>
              </a:spcBef>
              <a:spcAft>
                <a:spcPts val="0"/>
              </a:spcAft>
              <a:buFont typeface="+mj-lt"/>
              <a:buAutoNum type="alphaUcPeriod"/>
            </a:pPr>
            <a:r>
              <a:rPr lang="en-US" sz="2800" dirty="0">
                <a:effectLst/>
                <a:latin typeface="Calibri" panose="020F0502020204030204" pitchFamily="34" charset="0"/>
                <a:ea typeface="Times New Roman" panose="02020603050405020304" pitchFamily="18" charset="0"/>
              </a:rPr>
              <a:t>Evaluate thyroid function before starting tirzepatide.</a:t>
            </a:r>
            <a:endParaRPr lang="en-US" sz="2800" dirty="0">
              <a:effectLst/>
              <a:latin typeface="Calibri" panose="020F0502020204030204" pitchFamily="34" charset="0"/>
              <a:ea typeface="Calibri" panose="020F0502020204030204" pitchFamily="34" charset="0"/>
            </a:endParaRPr>
          </a:p>
          <a:p>
            <a:endParaRPr lang="en-US" dirty="0"/>
          </a:p>
        </p:txBody>
      </p:sp>
      <p:pic>
        <p:nvPicPr>
          <p:cNvPr id="4" name="Picture 3">
            <a:extLst>
              <a:ext uri="{FF2B5EF4-FFF2-40B4-BE49-F238E27FC236}">
                <a16:creationId xmlns:a16="http://schemas.microsoft.com/office/drawing/2014/main" id="{A89D0213-15DD-3ABC-CD8C-E14C94088502}"/>
              </a:ext>
            </a:extLst>
          </p:cNvPr>
          <p:cNvPicPr>
            <a:picLocks noChangeAspect="1"/>
          </p:cNvPicPr>
          <p:nvPr/>
        </p:nvPicPr>
        <p:blipFill>
          <a:blip r:embed="rId3"/>
          <a:stretch>
            <a:fillRect/>
          </a:stretch>
        </p:blipFill>
        <p:spPr>
          <a:xfrm>
            <a:off x="7552422" y="3581400"/>
            <a:ext cx="1029149" cy="1524000"/>
          </a:xfrm>
          <a:prstGeom prst="rect">
            <a:avLst/>
          </a:prstGeom>
        </p:spPr>
      </p:pic>
    </p:spTree>
    <p:extLst>
      <p:ext uri="{BB962C8B-B14F-4D97-AF65-F5344CB8AC3E}">
        <p14:creationId xmlns:p14="http://schemas.microsoft.com/office/powerpoint/2010/main" val="12433244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CE9675-D95E-6682-1EA2-FC2B6E211753}"/>
              </a:ext>
            </a:extLst>
          </p:cNvPr>
          <p:cNvSpPr>
            <a:spLocks noGrp="1"/>
          </p:cNvSpPr>
          <p:nvPr>
            <p:ph type="title"/>
          </p:nvPr>
        </p:nvSpPr>
        <p:spPr>
          <a:solidFill>
            <a:srgbClr val="B1D45A"/>
          </a:solidFill>
        </p:spPr>
        <p:txBody>
          <a:bodyPr>
            <a:normAutofit fontScale="90000"/>
          </a:bodyPr>
          <a:lstStyle/>
          <a:p>
            <a:r>
              <a:rPr lang="en-US" dirty="0"/>
              <a:t>Where Do Incretins Fit within the Guidelines for Diabetes? </a:t>
            </a:r>
          </a:p>
        </p:txBody>
      </p:sp>
      <p:sp>
        <p:nvSpPr>
          <p:cNvPr id="3" name="Text Placeholder 2">
            <a:extLst>
              <a:ext uri="{FF2B5EF4-FFF2-40B4-BE49-F238E27FC236}">
                <a16:creationId xmlns:a16="http://schemas.microsoft.com/office/drawing/2014/main" id="{F1FDE577-EF0B-6142-F206-908AE2286B0A}"/>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1689886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DABB9D-350E-211D-6201-17785689B793}"/>
            </a:ext>
          </a:extLst>
        </p:cNvPr>
        <p:cNvGrpSpPr/>
        <p:nvPr/>
      </p:nvGrpSpPr>
      <p:grpSpPr>
        <a:xfrm>
          <a:off x="0" y="0"/>
          <a:ext cx="0" cy="0"/>
          <a:chOff x="0" y="0"/>
          <a:chExt cx="0" cy="0"/>
        </a:xfrm>
      </p:grpSpPr>
      <p:pic>
        <p:nvPicPr>
          <p:cNvPr id="14" name="Picture 13" descr="A diagram of a work flow&#10;&#10;AI-generated content may be incorrect.">
            <a:extLst>
              <a:ext uri="{FF2B5EF4-FFF2-40B4-BE49-F238E27FC236}">
                <a16:creationId xmlns:a16="http://schemas.microsoft.com/office/drawing/2014/main" id="{0F0C3E61-E848-5037-3D8E-6496CE087842}"/>
              </a:ext>
            </a:extLst>
          </p:cNvPr>
          <p:cNvPicPr>
            <a:picLocks noChangeAspect="1"/>
          </p:cNvPicPr>
          <p:nvPr/>
        </p:nvPicPr>
        <p:blipFill>
          <a:blip r:embed="rId3">
            <a:extLst>
              <a:ext uri="{28A0092B-C50C-407E-A947-70E740481C1C}">
                <a14:useLocalDpi xmlns:a14="http://schemas.microsoft.com/office/drawing/2010/main" val="0"/>
              </a:ext>
            </a:extLst>
          </a:blip>
          <a:srcRect t="687" b="37777"/>
          <a:stretch/>
        </p:blipFill>
        <p:spPr>
          <a:xfrm>
            <a:off x="121178" y="0"/>
            <a:ext cx="8611802" cy="6858000"/>
          </a:xfrm>
          <a:prstGeom prst="rect">
            <a:avLst/>
          </a:prstGeom>
        </p:spPr>
      </p:pic>
      <p:pic>
        <p:nvPicPr>
          <p:cNvPr id="8" name="Picture 7">
            <a:extLst>
              <a:ext uri="{FF2B5EF4-FFF2-40B4-BE49-F238E27FC236}">
                <a16:creationId xmlns:a16="http://schemas.microsoft.com/office/drawing/2014/main" id="{46409DA1-FE1D-E2BA-D6F2-FAED06F41157}"/>
              </a:ext>
            </a:extLst>
          </p:cNvPr>
          <p:cNvPicPr>
            <a:picLocks noChangeAspect="1"/>
          </p:cNvPicPr>
          <p:nvPr/>
        </p:nvPicPr>
        <p:blipFill>
          <a:blip r:embed="rId4"/>
          <a:stretch>
            <a:fillRect/>
          </a:stretch>
        </p:blipFill>
        <p:spPr>
          <a:xfrm>
            <a:off x="759899" y="5661553"/>
            <a:ext cx="2133887" cy="568049"/>
          </a:xfrm>
          <a:prstGeom prst="rect">
            <a:avLst/>
          </a:prstGeom>
        </p:spPr>
      </p:pic>
      <p:pic>
        <p:nvPicPr>
          <p:cNvPr id="5" name="Picture 4">
            <a:extLst>
              <a:ext uri="{FF2B5EF4-FFF2-40B4-BE49-F238E27FC236}">
                <a16:creationId xmlns:a16="http://schemas.microsoft.com/office/drawing/2014/main" id="{FCE5C2C0-9B09-D598-65F8-CC1D13548850}"/>
              </a:ext>
            </a:extLst>
          </p:cNvPr>
          <p:cNvPicPr>
            <a:picLocks noChangeAspect="1"/>
          </p:cNvPicPr>
          <p:nvPr/>
        </p:nvPicPr>
        <p:blipFill>
          <a:blip r:embed="rId5"/>
          <a:stretch>
            <a:fillRect/>
          </a:stretch>
        </p:blipFill>
        <p:spPr>
          <a:xfrm>
            <a:off x="6109798" y="6122057"/>
            <a:ext cx="2592808" cy="321983"/>
          </a:xfrm>
          <a:prstGeom prst="rect">
            <a:avLst/>
          </a:prstGeom>
        </p:spPr>
      </p:pic>
      <p:sp>
        <p:nvSpPr>
          <p:cNvPr id="7" name="Oval 6">
            <a:extLst>
              <a:ext uri="{FF2B5EF4-FFF2-40B4-BE49-F238E27FC236}">
                <a16:creationId xmlns:a16="http://schemas.microsoft.com/office/drawing/2014/main" id="{2F1680CC-68FD-619D-4AC2-9E405F7DB9EF}"/>
              </a:ext>
            </a:extLst>
          </p:cNvPr>
          <p:cNvSpPr/>
          <p:nvPr/>
        </p:nvSpPr>
        <p:spPr>
          <a:xfrm>
            <a:off x="97450" y="2824053"/>
            <a:ext cx="2743200" cy="1371600"/>
          </a:xfrm>
          <a:prstGeom prst="ellipse">
            <a:avLst/>
          </a:prstGeom>
          <a:noFill/>
          <a:ln>
            <a:solidFill>
              <a:srgbClr val="FF0000"/>
            </a:solid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DF42776F-6730-8EF0-1A37-F16F83D40E7B}"/>
              </a:ext>
            </a:extLst>
          </p:cNvPr>
          <p:cNvSpPr/>
          <p:nvPr/>
        </p:nvSpPr>
        <p:spPr>
          <a:xfrm>
            <a:off x="3429000" y="3124201"/>
            <a:ext cx="2333260" cy="2895600"/>
          </a:xfrm>
          <a:prstGeom prst="ellipse">
            <a:avLst/>
          </a:prstGeom>
          <a:noFill/>
          <a:ln>
            <a:solidFill>
              <a:srgbClr val="FF0000"/>
            </a:solid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3" name="Oval 2">
            <a:extLst>
              <a:ext uri="{FF2B5EF4-FFF2-40B4-BE49-F238E27FC236}">
                <a16:creationId xmlns:a16="http://schemas.microsoft.com/office/drawing/2014/main" id="{F3F687E1-D8E9-A1BB-7C43-256AA617DDEA}"/>
              </a:ext>
            </a:extLst>
          </p:cNvPr>
          <p:cNvSpPr/>
          <p:nvPr/>
        </p:nvSpPr>
        <p:spPr>
          <a:xfrm flipH="1">
            <a:off x="5815396" y="1295400"/>
            <a:ext cx="890204" cy="4933105"/>
          </a:xfrm>
          <a:prstGeom prst="ellipse">
            <a:avLst/>
          </a:prstGeom>
          <a:no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0201326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GLP-1 /GIPs Approved for Weight Loss</a:t>
            </a:r>
          </a:p>
        </p:txBody>
      </p:sp>
      <p:sp>
        <p:nvSpPr>
          <p:cNvPr id="3" name="Content Placeholder 2"/>
          <p:cNvSpPr>
            <a:spLocks noGrp="1"/>
          </p:cNvSpPr>
          <p:nvPr>
            <p:ph sz="quarter" idx="1"/>
          </p:nvPr>
        </p:nvSpPr>
        <p:spPr/>
        <p:txBody>
          <a:bodyPr>
            <a:normAutofit/>
          </a:bodyPr>
          <a:lstStyle/>
          <a:p>
            <a:pPr>
              <a:lnSpc>
                <a:spcPct val="120000"/>
              </a:lnSpc>
            </a:pPr>
            <a:r>
              <a:rPr lang="en-US" sz="3900" dirty="0"/>
              <a:t>Liraglutide:    </a:t>
            </a:r>
          </a:p>
          <a:p>
            <a:pPr lvl="1">
              <a:lnSpc>
                <a:spcPct val="120000"/>
              </a:lnSpc>
            </a:pPr>
            <a:r>
              <a:rPr lang="en-US" sz="2600" dirty="0"/>
              <a:t>Victoza 1.8 mg (diabetes)</a:t>
            </a:r>
          </a:p>
          <a:p>
            <a:pPr lvl="1">
              <a:lnSpc>
                <a:spcPct val="120000"/>
              </a:lnSpc>
            </a:pPr>
            <a:r>
              <a:rPr lang="en-US" sz="2600" dirty="0" err="1"/>
              <a:t>Saxenda</a:t>
            </a:r>
            <a:r>
              <a:rPr lang="en-US" sz="2600" dirty="0"/>
              <a:t> 3 mg (</a:t>
            </a:r>
            <a:r>
              <a:rPr lang="en-US" sz="2600" dirty="0" err="1"/>
              <a:t>wt</a:t>
            </a:r>
            <a:r>
              <a:rPr lang="en-US" sz="2600" dirty="0"/>
              <a:t> loss) </a:t>
            </a:r>
          </a:p>
          <a:p>
            <a:pPr>
              <a:lnSpc>
                <a:spcPct val="120000"/>
              </a:lnSpc>
            </a:pPr>
            <a:endParaRPr lang="en-US" sz="3900" dirty="0"/>
          </a:p>
          <a:p>
            <a:pPr>
              <a:lnSpc>
                <a:spcPct val="120000"/>
              </a:lnSpc>
            </a:pPr>
            <a:r>
              <a:rPr lang="en-US" sz="3900" dirty="0" err="1"/>
              <a:t>Semaglutide</a:t>
            </a:r>
            <a:r>
              <a:rPr lang="en-US" sz="3900" dirty="0"/>
              <a:t>:</a:t>
            </a:r>
          </a:p>
          <a:p>
            <a:pPr lvl="1">
              <a:lnSpc>
                <a:spcPct val="120000"/>
              </a:lnSpc>
            </a:pPr>
            <a:r>
              <a:rPr lang="en-US" sz="2600" dirty="0"/>
              <a:t>Ozempic 2mg (diabetes)</a:t>
            </a:r>
          </a:p>
          <a:p>
            <a:pPr lvl="2">
              <a:lnSpc>
                <a:spcPct val="120000"/>
              </a:lnSpc>
            </a:pPr>
            <a:r>
              <a:rPr lang="en-US" sz="2600" dirty="0" err="1"/>
              <a:t>Wegovy</a:t>
            </a:r>
            <a:r>
              <a:rPr lang="en-US" sz="2600" dirty="0"/>
              <a:t> 2.4mg (</a:t>
            </a:r>
            <a:r>
              <a:rPr lang="en-US" sz="2600" dirty="0" err="1"/>
              <a:t>wt</a:t>
            </a:r>
            <a:r>
              <a:rPr lang="en-US" sz="2600" dirty="0"/>
              <a:t> loss)</a:t>
            </a:r>
          </a:p>
        </p:txBody>
      </p:sp>
      <p:sp>
        <p:nvSpPr>
          <p:cNvPr id="5" name="Content Placeholder 4">
            <a:extLst>
              <a:ext uri="{FF2B5EF4-FFF2-40B4-BE49-F238E27FC236}">
                <a16:creationId xmlns:a16="http://schemas.microsoft.com/office/drawing/2014/main" id="{1F62B812-F949-7973-7B17-845A842EDDD1}"/>
              </a:ext>
            </a:extLst>
          </p:cNvPr>
          <p:cNvSpPr>
            <a:spLocks noGrp="1"/>
          </p:cNvSpPr>
          <p:nvPr>
            <p:ph sz="quarter" idx="4294967295"/>
          </p:nvPr>
        </p:nvSpPr>
        <p:spPr>
          <a:xfrm>
            <a:off x="5027613" y="1244600"/>
            <a:ext cx="4116387" cy="4937125"/>
          </a:xfrm>
        </p:spPr>
        <p:txBody>
          <a:bodyPr>
            <a:normAutofit fontScale="92500" lnSpcReduction="10000"/>
          </a:bodyPr>
          <a:lstStyle/>
          <a:p>
            <a:pPr>
              <a:lnSpc>
                <a:spcPct val="120000"/>
              </a:lnSpc>
            </a:pPr>
            <a:r>
              <a:rPr lang="en-US" sz="2600" dirty="0" err="1"/>
              <a:t>Tirzepatide</a:t>
            </a:r>
            <a:endParaRPr lang="en-US" sz="2600" dirty="0"/>
          </a:p>
          <a:p>
            <a:pPr lvl="1">
              <a:lnSpc>
                <a:spcPct val="120000"/>
              </a:lnSpc>
            </a:pPr>
            <a:r>
              <a:rPr lang="en-US" sz="2600" dirty="0"/>
              <a:t>Mounjaro 15mg (diabetes)</a:t>
            </a:r>
          </a:p>
          <a:p>
            <a:pPr lvl="1">
              <a:lnSpc>
                <a:spcPct val="120000"/>
              </a:lnSpc>
            </a:pPr>
            <a:r>
              <a:rPr lang="en-US" sz="2600" dirty="0" err="1"/>
              <a:t>Zepbound</a:t>
            </a:r>
            <a:r>
              <a:rPr lang="en-US" sz="2600" dirty="0"/>
              <a:t> 15mg (</a:t>
            </a:r>
            <a:r>
              <a:rPr lang="en-US" sz="2600" dirty="0" err="1"/>
              <a:t>wt</a:t>
            </a:r>
            <a:r>
              <a:rPr lang="en-US" sz="2600" dirty="0"/>
              <a:t> loss) </a:t>
            </a:r>
          </a:p>
          <a:p>
            <a:pPr marL="0" indent="0">
              <a:lnSpc>
                <a:spcPct val="120000"/>
              </a:lnSpc>
              <a:buNone/>
            </a:pPr>
            <a:br>
              <a:rPr lang="en-US" sz="2800" dirty="0">
                <a:solidFill>
                  <a:srgbClr val="0070C0"/>
                </a:solidFill>
              </a:rPr>
            </a:br>
            <a:endParaRPr lang="en-US" sz="2800" dirty="0">
              <a:solidFill>
                <a:srgbClr val="0070C0"/>
              </a:solidFill>
            </a:endParaRPr>
          </a:p>
          <a:p>
            <a:pPr marL="0" indent="0">
              <a:lnSpc>
                <a:spcPct val="120000"/>
              </a:lnSpc>
              <a:buNone/>
            </a:pPr>
            <a:r>
              <a:rPr lang="en-US" sz="2800" b="1" dirty="0"/>
              <a:t>All 3 Approved for use in adults with a:</a:t>
            </a:r>
          </a:p>
          <a:p>
            <a:pPr lvl="1">
              <a:lnSpc>
                <a:spcPct val="120000"/>
              </a:lnSpc>
            </a:pPr>
            <a:r>
              <a:rPr lang="en-US" sz="2400" dirty="0"/>
              <a:t>BMI of ≥ 30 or </a:t>
            </a:r>
          </a:p>
          <a:p>
            <a:pPr lvl="1">
              <a:lnSpc>
                <a:spcPct val="120000"/>
              </a:lnSpc>
            </a:pPr>
            <a:r>
              <a:rPr lang="en-US" sz="2400" dirty="0"/>
              <a:t>BMI of ≥ 27 or greater who have hypertension, type 2 diabetes, or dyslipidemia</a:t>
            </a:r>
            <a:r>
              <a:rPr lang="en-US" dirty="0"/>
              <a:t>.</a:t>
            </a:r>
          </a:p>
          <a:p>
            <a:endParaRPr lang="en-US" dirty="0"/>
          </a:p>
        </p:txBody>
      </p:sp>
      <mc:AlternateContent xmlns:mc="http://schemas.openxmlformats.org/markup-compatibility/2006" xmlns:p14="http://schemas.microsoft.com/office/powerpoint/2010/main" xmlns:aink="http://schemas.microsoft.com/office/drawing/2016/ink">
        <mc:Choice Requires="p14 aink">
          <p:contentPart p14:bwMode="auto" r:id="rId4">
            <p14:nvContentPartPr>
              <p14:cNvPr id="8" name="Ink 7">
                <a:extLst>
                  <a:ext uri="{FF2B5EF4-FFF2-40B4-BE49-F238E27FC236}">
                    <a16:creationId xmlns:a16="http://schemas.microsoft.com/office/drawing/2014/main" id="{29CE5E04-6C65-9D14-7144-06C6AD146444}"/>
                  </a:ext>
                </a:extLst>
              </p14:cNvPr>
              <p14:cNvContentPartPr/>
              <p14:nvPr/>
            </p14:nvContentPartPr>
            <p14:xfrm>
              <a:off x="4953000" y="3276600"/>
              <a:ext cx="3281760" cy="102600"/>
            </p14:xfrm>
          </p:contentPart>
        </mc:Choice>
        <mc:Fallback xmlns="">
          <p:pic>
            <p:nvPicPr>
              <p:cNvPr id="8" name="Ink 7">
                <a:extLst>
                  <a:ext uri="{FF2B5EF4-FFF2-40B4-BE49-F238E27FC236}">
                    <a16:creationId xmlns:a16="http://schemas.microsoft.com/office/drawing/2014/main" id="{29CE5E04-6C65-9D14-7144-06C6AD146444}"/>
                  </a:ext>
                </a:extLst>
              </p:cNvPr>
              <p:cNvPicPr/>
              <p:nvPr/>
            </p:nvPicPr>
            <p:blipFill>
              <a:blip r:embed="rId5"/>
              <a:stretch>
                <a:fillRect/>
              </a:stretch>
            </p:blipFill>
            <p:spPr>
              <a:xfrm>
                <a:off x="4944000" y="3267960"/>
                <a:ext cx="3299400" cy="12024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6">
            <p14:nvContentPartPr>
              <p14:cNvPr id="9" name="Ink 8">
                <a:extLst>
                  <a:ext uri="{FF2B5EF4-FFF2-40B4-BE49-F238E27FC236}">
                    <a16:creationId xmlns:a16="http://schemas.microsoft.com/office/drawing/2014/main" id="{06B5DBF8-378F-F066-4B26-FE054DF7DEDE}"/>
                  </a:ext>
                </a:extLst>
              </p14:cNvPr>
              <p14:cNvContentPartPr/>
              <p14:nvPr/>
            </p14:nvContentPartPr>
            <p14:xfrm>
              <a:off x="6190488" y="6583536"/>
              <a:ext cx="360" cy="360"/>
            </p14:xfrm>
          </p:contentPart>
        </mc:Choice>
        <mc:Fallback xmlns="">
          <p:pic>
            <p:nvPicPr>
              <p:cNvPr id="9" name="Ink 8">
                <a:extLst>
                  <a:ext uri="{FF2B5EF4-FFF2-40B4-BE49-F238E27FC236}">
                    <a16:creationId xmlns:a16="http://schemas.microsoft.com/office/drawing/2014/main" id="{06B5DBF8-378F-F066-4B26-FE054DF7DEDE}"/>
                  </a:ext>
                </a:extLst>
              </p:cNvPr>
              <p:cNvPicPr/>
              <p:nvPr/>
            </p:nvPicPr>
            <p:blipFill>
              <a:blip r:embed="rId7"/>
              <a:stretch>
                <a:fillRect/>
              </a:stretch>
            </p:blipFill>
            <p:spPr>
              <a:xfrm>
                <a:off x="6181488" y="6574536"/>
                <a:ext cx="18000" cy="18000"/>
              </a:xfrm>
              <a:prstGeom prst="rect">
                <a:avLst/>
              </a:prstGeom>
            </p:spPr>
          </p:pic>
        </mc:Fallback>
      </mc:AlternateContent>
      <p:sp>
        <p:nvSpPr>
          <p:cNvPr id="4" name="TextBox 3">
            <a:extLst>
              <a:ext uri="{FF2B5EF4-FFF2-40B4-BE49-F238E27FC236}">
                <a16:creationId xmlns:a16="http://schemas.microsoft.com/office/drawing/2014/main" id="{2BC15E94-6AA6-6201-7D5A-4007E767F4AE}"/>
              </a:ext>
            </a:extLst>
          </p:cNvPr>
          <p:cNvSpPr txBox="1"/>
          <p:nvPr/>
        </p:nvSpPr>
        <p:spPr>
          <a:xfrm>
            <a:off x="457200" y="6084669"/>
            <a:ext cx="8534400" cy="646331"/>
          </a:xfrm>
          <a:prstGeom prst="rect">
            <a:avLst/>
          </a:prstGeom>
          <a:noFill/>
        </p:spPr>
        <p:txBody>
          <a:bodyPr wrap="square" rtlCol="0">
            <a:spAutoFit/>
          </a:bodyPr>
          <a:lstStyle/>
          <a:p>
            <a:r>
              <a:rPr lang="en-US" dirty="0" err="1">
                <a:highlight>
                  <a:srgbClr val="FFFF00"/>
                </a:highlight>
              </a:rPr>
              <a:t>Wegovy</a:t>
            </a:r>
            <a:r>
              <a:rPr lang="en-US" dirty="0">
                <a:highlight>
                  <a:srgbClr val="FFFF00"/>
                </a:highlight>
              </a:rPr>
              <a:t> also  indicated for those overweight/obesity &amp; ASCVD to reduce CVD events</a:t>
            </a:r>
          </a:p>
          <a:p>
            <a:r>
              <a:rPr lang="en-US" dirty="0" err="1">
                <a:highlight>
                  <a:srgbClr val="FFFF00"/>
                </a:highlight>
              </a:rPr>
              <a:t>Zepbound</a:t>
            </a:r>
            <a:r>
              <a:rPr lang="en-US" dirty="0">
                <a:highlight>
                  <a:srgbClr val="FFFF00"/>
                </a:highlight>
              </a:rPr>
              <a:t> also indicated for those with overweight/obesity &amp; Sleep </a:t>
            </a:r>
            <a:r>
              <a:rPr lang="en-US" dirty="0" err="1">
                <a:highlight>
                  <a:srgbClr val="FFFF00"/>
                </a:highlight>
              </a:rPr>
              <a:t>Apena</a:t>
            </a:r>
            <a:endParaRPr lang="en-US" dirty="0">
              <a:highlight>
                <a:srgbClr val="FFFF00"/>
              </a:highlight>
            </a:endParaRPr>
          </a:p>
        </p:txBody>
      </p:sp>
    </p:spTree>
    <p:custDataLst>
      <p:tags r:id="rId1"/>
    </p:custDataLst>
    <p:extLst>
      <p:ext uri="{BB962C8B-B14F-4D97-AF65-F5344CB8AC3E}">
        <p14:creationId xmlns:p14="http://schemas.microsoft.com/office/powerpoint/2010/main" val="15818540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Title 1">
            <a:extLst>
              <a:ext uri="{FF2B5EF4-FFF2-40B4-BE49-F238E27FC236}">
                <a16:creationId xmlns:a16="http://schemas.microsoft.com/office/drawing/2014/main" id="{C91E6876-E1E6-48B2-BE70-A88253617B94}"/>
              </a:ext>
            </a:extLst>
          </p:cNvPr>
          <p:cNvSpPr>
            <a:spLocks noGrp="1" noChangeArrowheads="1"/>
          </p:cNvSpPr>
          <p:nvPr>
            <p:ph type="title"/>
          </p:nvPr>
        </p:nvSpPr>
        <p:spPr>
          <a:xfrm>
            <a:off x="457200" y="152400"/>
            <a:ext cx="8229600" cy="872947"/>
          </a:xfrm>
        </p:spPr>
        <p:txBody>
          <a:bodyPr>
            <a:normAutofit fontScale="90000"/>
          </a:bodyPr>
          <a:lstStyle/>
          <a:p>
            <a:pPr eaLnBrk="1" hangingPunct="1"/>
            <a:r>
              <a:rPr lang="en-US" altLang="en-US" sz="4000" dirty="0"/>
              <a:t>GLP-1/GIP Receptor Agonist Indications</a:t>
            </a:r>
          </a:p>
        </p:txBody>
      </p:sp>
      <p:sp>
        <p:nvSpPr>
          <p:cNvPr id="78877" name="TextBox 5">
            <a:extLst>
              <a:ext uri="{FF2B5EF4-FFF2-40B4-BE49-F238E27FC236}">
                <a16:creationId xmlns:a16="http://schemas.microsoft.com/office/drawing/2014/main" id="{958D2FF1-852B-4FC8-9F66-45D1FCC4FBFB}"/>
              </a:ext>
            </a:extLst>
          </p:cNvPr>
          <p:cNvSpPr txBox="1">
            <a:spLocks noChangeArrowheads="1"/>
          </p:cNvSpPr>
          <p:nvPr/>
        </p:nvSpPr>
        <p:spPr bwMode="auto">
          <a:xfrm>
            <a:off x="762000" y="6446939"/>
            <a:ext cx="7947752" cy="2586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600"/>
              </a:spcBef>
              <a:buClr>
                <a:srgbClr val="86AA2C"/>
              </a:buClr>
              <a:buSzPct val="76000"/>
              <a:buFont typeface="Wingdings 3" panose="05040102010807070707" pitchFamily="18" charset="2"/>
              <a:buChar char=""/>
              <a:defRPr sz="3200">
                <a:solidFill>
                  <a:schemeClr val="tx1"/>
                </a:solidFill>
                <a:latin typeface="Calibri" panose="020F0502020204030204" pitchFamily="34" charset="0"/>
              </a:defRPr>
            </a:lvl1pPr>
            <a:lvl2pPr marL="742950" indent="-285750">
              <a:spcBef>
                <a:spcPts val="500"/>
              </a:spcBef>
              <a:buClr>
                <a:srgbClr val="86AA2C"/>
              </a:buClr>
              <a:buSzPct val="76000"/>
              <a:buFont typeface="Wingdings 3" panose="05040102010807070707" pitchFamily="18" charset="2"/>
              <a:buChar char=""/>
              <a:defRPr sz="2600">
                <a:solidFill>
                  <a:schemeClr val="tx1"/>
                </a:solidFill>
                <a:latin typeface="Calibri" panose="020F0502020204030204" pitchFamily="34" charset="0"/>
              </a:defRPr>
            </a:lvl2pPr>
            <a:lvl3pPr marL="1143000" indent="-228600">
              <a:spcBef>
                <a:spcPts val="500"/>
              </a:spcBef>
              <a:buClr>
                <a:srgbClr val="86AA2C"/>
              </a:buClr>
              <a:buSzPct val="76000"/>
              <a:buFont typeface="Wingdings 3" panose="05040102010807070707" pitchFamily="18" charset="2"/>
              <a:buChar char=""/>
              <a:defRPr sz="2200">
                <a:solidFill>
                  <a:schemeClr val="tx1"/>
                </a:solidFill>
                <a:latin typeface="Calibri" panose="020F0502020204030204" pitchFamily="34" charset="0"/>
              </a:defRPr>
            </a:lvl3pPr>
            <a:lvl4pPr marL="1600200" indent="-228600">
              <a:spcBef>
                <a:spcPts val="400"/>
              </a:spcBef>
              <a:buClr>
                <a:srgbClr val="86AA2C"/>
              </a:buClr>
              <a:buSzPct val="70000"/>
              <a:buFont typeface="Wingdings" panose="05000000000000000000" pitchFamily="2" charset="2"/>
              <a:buChar char=""/>
              <a:defRPr>
                <a:solidFill>
                  <a:schemeClr val="tx1"/>
                </a:solidFill>
                <a:latin typeface="Calibri" panose="020F0502020204030204" pitchFamily="34" charset="0"/>
              </a:defRPr>
            </a:lvl4pPr>
            <a:lvl5pPr marL="2057400" indent="-228600">
              <a:spcBef>
                <a:spcPts val="300"/>
              </a:spcBef>
              <a:buClr>
                <a:srgbClr val="86AA2C"/>
              </a:buClr>
              <a:buSzPct val="70000"/>
              <a:buFont typeface="Wingdings" panose="05000000000000000000" pitchFamily="2" charset="2"/>
              <a:buChar char=""/>
              <a:defRPr sz="1600">
                <a:solidFill>
                  <a:schemeClr val="tx1"/>
                </a:solidFill>
                <a:latin typeface="Calibri" panose="020F0502020204030204" pitchFamily="34" charset="0"/>
              </a:defRPr>
            </a:lvl5pPr>
            <a:lvl6pPr marL="2514600" indent="-228600" eaLnBrk="0" fontAlgn="base" hangingPunct="0">
              <a:spcBef>
                <a:spcPts val="300"/>
              </a:spcBef>
              <a:spcAft>
                <a:spcPct val="0"/>
              </a:spcAft>
              <a:buClr>
                <a:srgbClr val="86AA2C"/>
              </a:buClr>
              <a:buSzPct val="70000"/>
              <a:buFont typeface="Wingdings" panose="05000000000000000000" pitchFamily="2" charset="2"/>
              <a:buChar char=""/>
              <a:defRPr sz="1600">
                <a:solidFill>
                  <a:schemeClr val="tx1"/>
                </a:solidFill>
                <a:latin typeface="Calibri" panose="020F0502020204030204" pitchFamily="34" charset="0"/>
              </a:defRPr>
            </a:lvl6pPr>
            <a:lvl7pPr marL="2971800" indent="-228600" eaLnBrk="0" fontAlgn="base" hangingPunct="0">
              <a:spcBef>
                <a:spcPts val="300"/>
              </a:spcBef>
              <a:spcAft>
                <a:spcPct val="0"/>
              </a:spcAft>
              <a:buClr>
                <a:srgbClr val="86AA2C"/>
              </a:buClr>
              <a:buSzPct val="70000"/>
              <a:buFont typeface="Wingdings" panose="05000000000000000000" pitchFamily="2" charset="2"/>
              <a:buChar char=""/>
              <a:defRPr sz="1600">
                <a:solidFill>
                  <a:schemeClr val="tx1"/>
                </a:solidFill>
                <a:latin typeface="Calibri" panose="020F0502020204030204" pitchFamily="34" charset="0"/>
              </a:defRPr>
            </a:lvl7pPr>
            <a:lvl8pPr marL="3429000" indent="-228600" eaLnBrk="0" fontAlgn="base" hangingPunct="0">
              <a:spcBef>
                <a:spcPts val="300"/>
              </a:spcBef>
              <a:spcAft>
                <a:spcPct val="0"/>
              </a:spcAft>
              <a:buClr>
                <a:srgbClr val="86AA2C"/>
              </a:buClr>
              <a:buSzPct val="70000"/>
              <a:buFont typeface="Wingdings" panose="05000000000000000000" pitchFamily="2" charset="2"/>
              <a:buChar char=""/>
              <a:defRPr sz="1600">
                <a:solidFill>
                  <a:schemeClr val="tx1"/>
                </a:solidFill>
                <a:latin typeface="Calibri" panose="020F0502020204030204" pitchFamily="34" charset="0"/>
              </a:defRPr>
            </a:lvl8pPr>
            <a:lvl9pPr marL="3886200" indent="-228600" eaLnBrk="0" fontAlgn="base" hangingPunct="0">
              <a:spcBef>
                <a:spcPts val="300"/>
              </a:spcBef>
              <a:spcAft>
                <a:spcPct val="0"/>
              </a:spcAft>
              <a:buClr>
                <a:srgbClr val="86AA2C"/>
              </a:buClr>
              <a:buSzPct val="70000"/>
              <a:buFont typeface="Wingdings" panose="05000000000000000000" pitchFamily="2" charset="2"/>
              <a:buChar char=""/>
              <a:defRPr sz="1600">
                <a:solidFill>
                  <a:schemeClr val="tx1"/>
                </a:solidFill>
                <a:latin typeface="Calibri" panose="020F0502020204030204" pitchFamily="34" charset="0"/>
              </a:defRPr>
            </a:lvl9pPr>
          </a:lstStyle>
          <a:p>
            <a:pPr defTabSz="823692" fontAlgn="base">
              <a:spcBef>
                <a:spcPct val="0"/>
              </a:spcBef>
              <a:spcAft>
                <a:spcPct val="0"/>
              </a:spcAft>
              <a:buClrTx/>
              <a:buSzTx/>
              <a:buNone/>
            </a:pPr>
            <a:r>
              <a:rPr lang="en-US" altLang="en-US" sz="1081" dirty="0">
                <a:solidFill>
                  <a:prstClr val="black"/>
                </a:solidFill>
                <a:cs typeface="Arial" panose="020B0604020202020204" pitchFamily="34" charset="0"/>
              </a:rPr>
              <a:t>Package inserts, dailymed.nlm.nih.gov</a:t>
            </a:r>
          </a:p>
        </p:txBody>
      </p:sp>
      <p:graphicFrame>
        <p:nvGraphicFramePr>
          <p:cNvPr id="2" name="Table 2">
            <a:extLst>
              <a:ext uri="{FF2B5EF4-FFF2-40B4-BE49-F238E27FC236}">
                <a16:creationId xmlns:a16="http://schemas.microsoft.com/office/drawing/2014/main" id="{4119B655-8BF8-AF4A-90B6-0A3457986387}"/>
              </a:ext>
            </a:extLst>
          </p:cNvPr>
          <p:cNvGraphicFramePr>
            <a:graphicFrameLocks noGrp="1"/>
          </p:cNvGraphicFramePr>
          <p:nvPr>
            <p:extLst>
              <p:ext uri="{D42A27DB-BD31-4B8C-83A1-F6EECF244321}">
                <p14:modId xmlns:p14="http://schemas.microsoft.com/office/powerpoint/2010/main" val="1084521032"/>
              </p:ext>
            </p:extLst>
          </p:nvPr>
        </p:nvGraphicFramePr>
        <p:xfrm>
          <a:off x="228600" y="1025346"/>
          <a:ext cx="8762997" cy="5940525"/>
        </p:xfrm>
        <a:graphic>
          <a:graphicData uri="http://schemas.openxmlformats.org/drawingml/2006/table">
            <a:tbl>
              <a:tblPr firstRow="1" bandRow="1">
                <a:tableStyleId>{5C22544A-7EE6-4342-B048-85BDC9FD1C3A}</a:tableStyleId>
              </a:tblPr>
              <a:tblGrid>
                <a:gridCol w="2677583">
                  <a:extLst>
                    <a:ext uri="{9D8B030D-6E8A-4147-A177-3AD203B41FA5}">
                      <a16:colId xmlns:a16="http://schemas.microsoft.com/office/drawing/2014/main" val="2292604403"/>
                    </a:ext>
                  </a:extLst>
                </a:gridCol>
                <a:gridCol w="1742017">
                  <a:extLst>
                    <a:ext uri="{9D8B030D-6E8A-4147-A177-3AD203B41FA5}">
                      <a16:colId xmlns:a16="http://schemas.microsoft.com/office/drawing/2014/main" val="3799880676"/>
                    </a:ext>
                  </a:extLst>
                </a:gridCol>
                <a:gridCol w="1295400">
                  <a:extLst>
                    <a:ext uri="{9D8B030D-6E8A-4147-A177-3AD203B41FA5}">
                      <a16:colId xmlns:a16="http://schemas.microsoft.com/office/drawing/2014/main" val="1741242859"/>
                    </a:ext>
                  </a:extLst>
                </a:gridCol>
                <a:gridCol w="1371600">
                  <a:extLst>
                    <a:ext uri="{9D8B030D-6E8A-4147-A177-3AD203B41FA5}">
                      <a16:colId xmlns:a16="http://schemas.microsoft.com/office/drawing/2014/main" val="2977410308"/>
                    </a:ext>
                  </a:extLst>
                </a:gridCol>
                <a:gridCol w="1676397">
                  <a:extLst>
                    <a:ext uri="{9D8B030D-6E8A-4147-A177-3AD203B41FA5}">
                      <a16:colId xmlns:a16="http://schemas.microsoft.com/office/drawing/2014/main" val="756348979"/>
                    </a:ext>
                  </a:extLst>
                </a:gridCol>
              </a:tblGrid>
              <a:tr h="771778">
                <a:tc>
                  <a:txBody>
                    <a:bodyPr/>
                    <a:lstStyle/>
                    <a:p>
                      <a:pPr algn="ctr"/>
                      <a:r>
                        <a:rPr lang="en-US" dirty="0"/>
                        <a:t>Drug</a:t>
                      </a:r>
                    </a:p>
                  </a:txBody>
                  <a:tcPr/>
                </a:tc>
                <a:tc>
                  <a:txBody>
                    <a:bodyPr/>
                    <a:lstStyle/>
                    <a:p>
                      <a:pPr algn="ctr"/>
                      <a:r>
                        <a:rPr lang="en-US" dirty="0"/>
                        <a:t>Lower BG</a:t>
                      </a:r>
                    </a:p>
                  </a:txBody>
                  <a:tcPr/>
                </a:tc>
                <a:tc>
                  <a:txBody>
                    <a:bodyPr/>
                    <a:lstStyle/>
                    <a:p>
                      <a:pPr algn="ctr"/>
                      <a:r>
                        <a:rPr lang="en-US" dirty="0"/>
                        <a:t>Kidney Indication</a:t>
                      </a:r>
                    </a:p>
                  </a:txBody>
                  <a:tcPr/>
                </a:tc>
                <a:tc>
                  <a:txBody>
                    <a:bodyPr/>
                    <a:lstStyle/>
                    <a:p>
                      <a:pPr algn="ctr"/>
                      <a:r>
                        <a:rPr lang="en-US" dirty="0"/>
                        <a:t>CV Indication</a:t>
                      </a:r>
                    </a:p>
                  </a:txBody>
                  <a:tcPr/>
                </a:tc>
                <a:tc>
                  <a:txBody>
                    <a:bodyPr/>
                    <a:lstStyle/>
                    <a:p>
                      <a:pPr algn="ctr"/>
                      <a:r>
                        <a:rPr lang="en-US" dirty="0"/>
                        <a:t>Weight Loss Indication</a:t>
                      </a:r>
                    </a:p>
                  </a:txBody>
                  <a:tcPr/>
                </a:tc>
                <a:extLst>
                  <a:ext uri="{0D108BD9-81ED-4DB2-BD59-A6C34878D82A}">
                    <a16:rowId xmlns:a16="http://schemas.microsoft.com/office/drawing/2014/main" val="1793843125"/>
                  </a:ext>
                </a:extLst>
              </a:tr>
              <a:tr h="11025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latin typeface="Calibri" panose="020F0502020204030204" pitchFamily="34" charset="0"/>
                          <a:cs typeface="Calibri" panose="020F0502020204030204" pitchFamily="34" charset="0"/>
                        </a:rPr>
                        <a:t>Exenatide IR</a:t>
                      </a:r>
                      <a:r>
                        <a:rPr lang="en-US" sz="1800" baseline="0" dirty="0">
                          <a:latin typeface="Calibri" panose="020F0502020204030204" pitchFamily="34" charset="0"/>
                          <a:cs typeface="Calibri" panose="020F0502020204030204" pitchFamily="34" charset="0"/>
                        </a:rPr>
                        <a:t> </a:t>
                      </a:r>
                      <a:r>
                        <a:rPr lang="en-US" sz="1800" b="1" dirty="0">
                          <a:latin typeface="Calibri" panose="020F0502020204030204" pitchFamily="34" charset="0"/>
                          <a:cs typeface="Calibri" panose="020F0502020204030204" pitchFamily="34" charset="0"/>
                        </a:rPr>
                        <a:t>(</a:t>
                      </a:r>
                      <a:r>
                        <a:rPr lang="en-US" sz="1800" b="1" dirty="0" err="1">
                          <a:latin typeface="Calibri" panose="020F0502020204030204" pitchFamily="34" charset="0"/>
                          <a:cs typeface="Calibri" panose="020F0502020204030204" pitchFamily="34" charset="0"/>
                        </a:rPr>
                        <a:t>Byetta</a:t>
                      </a:r>
                      <a:r>
                        <a:rPr lang="en-US" sz="1800" b="1" dirty="0">
                          <a:latin typeface="Calibri" panose="020F0502020204030204" pitchFamily="34" charset="0"/>
                          <a:cs typeface="Calibri" panose="020F050202020403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err="1">
                          <a:latin typeface="Calibri" panose="020F0502020204030204" pitchFamily="34" charset="0"/>
                          <a:cs typeface="Calibri" panose="020F0502020204030204" pitchFamily="34" charset="0"/>
                        </a:rPr>
                        <a:t>Lixisenatide</a:t>
                      </a:r>
                      <a:r>
                        <a:rPr lang="en-US" sz="1800" baseline="0" dirty="0">
                          <a:latin typeface="Calibri" panose="020F0502020204030204" pitchFamily="34" charset="0"/>
                          <a:cs typeface="Calibri" panose="020F0502020204030204" pitchFamily="34" charset="0"/>
                        </a:rPr>
                        <a:t> </a:t>
                      </a:r>
                      <a:r>
                        <a:rPr lang="en-US" sz="1800" b="1" dirty="0">
                          <a:latin typeface="Calibri" panose="020F0502020204030204" pitchFamily="34" charset="0"/>
                          <a:cs typeface="Calibri" panose="020F0502020204030204" pitchFamily="34" charset="0"/>
                        </a:rPr>
                        <a:t>(</a:t>
                      </a:r>
                      <a:r>
                        <a:rPr lang="en-US" sz="1800" b="1" dirty="0" err="1">
                          <a:latin typeface="Calibri" panose="020F0502020204030204" pitchFamily="34" charset="0"/>
                          <a:cs typeface="Calibri" panose="020F0502020204030204" pitchFamily="34" charset="0"/>
                        </a:rPr>
                        <a:t>Adlyxin</a:t>
                      </a:r>
                      <a:r>
                        <a:rPr lang="en-US" sz="1800" b="1" dirty="0">
                          <a:latin typeface="Calibri" panose="020F0502020204030204" pitchFamily="34" charset="0"/>
                          <a:cs typeface="Calibri" panose="020F050202020403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dirty="0">
                          <a:latin typeface="Calibri" panose="020F0502020204030204" pitchFamily="34" charset="0"/>
                          <a:cs typeface="Calibri" panose="020F0502020204030204" pitchFamily="34" charset="0"/>
                        </a:rPr>
                        <a:t>Semaglutide</a:t>
                      </a:r>
                      <a:r>
                        <a:rPr lang="en-US" sz="1800" b="1" dirty="0">
                          <a:latin typeface="Calibri" panose="020F0502020204030204" pitchFamily="34" charset="0"/>
                          <a:cs typeface="Calibri" panose="020F0502020204030204" pitchFamily="34" charset="0"/>
                        </a:rPr>
                        <a:t> (Rybelsus)</a:t>
                      </a:r>
                    </a:p>
                  </a:txBody>
                  <a:tcPr/>
                </a:tc>
                <a:tc>
                  <a:txBody>
                    <a:bodyPr/>
                    <a:lstStyle/>
                    <a:p>
                      <a:pPr algn="ctr"/>
                      <a:r>
                        <a:rPr lang="en-US" dirty="0"/>
                        <a:t>Yes</a:t>
                      </a:r>
                    </a:p>
                  </a:txBody>
                  <a:tcPr/>
                </a:tc>
                <a:tc>
                  <a:txBody>
                    <a:bodyPr/>
                    <a:lstStyle/>
                    <a:p>
                      <a:pPr algn="ctr"/>
                      <a:r>
                        <a:rPr lang="en-US" dirty="0"/>
                        <a:t>No</a:t>
                      </a:r>
                    </a:p>
                  </a:txBody>
                  <a:tcPr/>
                </a:tc>
                <a:tc>
                  <a:txBody>
                    <a:bodyPr/>
                    <a:lstStyle/>
                    <a:p>
                      <a:pPr algn="ctr"/>
                      <a:r>
                        <a:rPr lang="en-US" dirty="0"/>
                        <a:t>No</a:t>
                      </a:r>
                    </a:p>
                  </a:txBody>
                  <a:tcPr/>
                </a:tc>
                <a:tc>
                  <a:txBody>
                    <a:bodyPr/>
                    <a:lstStyle/>
                    <a:p>
                      <a:pPr algn="ctr"/>
                      <a:r>
                        <a:rPr lang="en-US" dirty="0"/>
                        <a:t>No</a:t>
                      </a:r>
                    </a:p>
                  </a:txBody>
                  <a:tcPr/>
                </a:tc>
                <a:extLst>
                  <a:ext uri="{0D108BD9-81ED-4DB2-BD59-A6C34878D82A}">
                    <a16:rowId xmlns:a16="http://schemas.microsoft.com/office/drawing/2014/main" val="2838577011"/>
                  </a:ext>
                </a:extLst>
              </a:tr>
              <a:tr h="77177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latin typeface="Calibri" panose="020F0502020204030204" pitchFamily="34" charset="0"/>
                          <a:cs typeface="Calibri" panose="020F0502020204030204" pitchFamily="34" charset="0"/>
                        </a:rPr>
                        <a:t>Exenatide ER</a:t>
                      </a:r>
                      <a:r>
                        <a:rPr lang="en-US" sz="1800" baseline="0" dirty="0">
                          <a:latin typeface="Calibri" panose="020F0502020204030204" pitchFamily="34" charset="0"/>
                          <a:cs typeface="Calibri" panose="020F0502020204030204" pitchFamily="34" charset="0"/>
                        </a:rPr>
                        <a:t> </a:t>
                      </a:r>
                      <a:r>
                        <a:rPr lang="en-US" sz="1800" b="1" dirty="0">
                          <a:latin typeface="Calibri" panose="020F0502020204030204" pitchFamily="34" charset="0"/>
                          <a:cs typeface="Calibri" panose="020F0502020204030204" pitchFamily="34" charset="0"/>
                        </a:rPr>
                        <a:t>(</a:t>
                      </a:r>
                      <a:r>
                        <a:rPr lang="en-US" sz="1800" b="1" dirty="0" err="1">
                          <a:latin typeface="Calibri" panose="020F0502020204030204" pitchFamily="34" charset="0"/>
                          <a:cs typeface="Calibri" panose="020F0502020204030204" pitchFamily="34" charset="0"/>
                        </a:rPr>
                        <a:t>Bydureon</a:t>
                      </a:r>
                      <a:r>
                        <a:rPr lang="en-US" sz="1800" b="1" dirty="0">
                          <a:latin typeface="Calibri" panose="020F0502020204030204" pitchFamily="34" charset="0"/>
                          <a:cs typeface="Calibri" panose="020F0502020204030204" pitchFamily="34" charset="0"/>
                        </a:rPr>
                        <a:t>)</a:t>
                      </a:r>
                    </a:p>
                    <a:p>
                      <a:endParaRPr lang="en-US" dirty="0"/>
                    </a:p>
                  </a:txBody>
                  <a:tcPr/>
                </a:tc>
                <a:tc>
                  <a:txBody>
                    <a:bodyPr/>
                    <a:lstStyle/>
                    <a:p>
                      <a:pPr algn="ctr"/>
                      <a:r>
                        <a:rPr lang="en-US" dirty="0"/>
                        <a:t>Yes,10 yrs and older</a:t>
                      </a:r>
                    </a:p>
                  </a:txBody>
                  <a:tcPr/>
                </a:tc>
                <a:tc>
                  <a:txBody>
                    <a:bodyPr/>
                    <a:lstStyle/>
                    <a:p>
                      <a:pPr algn="ctr"/>
                      <a:r>
                        <a:rPr lang="en-US" dirty="0"/>
                        <a:t>No</a:t>
                      </a:r>
                    </a:p>
                  </a:txBody>
                  <a:tcPr/>
                </a:tc>
                <a:tc>
                  <a:txBody>
                    <a:bodyPr/>
                    <a:lstStyle/>
                    <a:p>
                      <a:pPr algn="ctr"/>
                      <a:r>
                        <a:rPr lang="en-US" dirty="0"/>
                        <a:t>No</a:t>
                      </a:r>
                    </a:p>
                  </a:txBody>
                  <a:tcPr/>
                </a:tc>
                <a:tc>
                  <a:txBody>
                    <a:bodyPr/>
                    <a:lstStyle/>
                    <a:p>
                      <a:pPr algn="ctr"/>
                      <a:r>
                        <a:rPr lang="en-US" dirty="0"/>
                        <a:t>No</a:t>
                      </a:r>
                    </a:p>
                  </a:txBody>
                  <a:tcPr/>
                </a:tc>
                <a:extLst>
                  <a:ext uri="{0D108BD9-81ED-4DB2-BD59-A6C34878D82A}">
                    <a16:rowId xmlns:a16="http://schemas.microsoft.com/office/drawing/2014/main" val="2279302179"/>
                  </a:ext>
                </a:extLst>
              </a:tr>
              <a:tr h="77177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latin typeface="Calibri" panose="020F0502020204030204" pitchFamily="34" charset="0"/>
                          <a:cs typeface="Calibri" panose="020F0502020204030204" pitchFamily="34" charset="0"/>
                        </a:rPr>
                        <a:t>Dulaglutide</a:t>
                      </a:r>
                      <a:r>
                        <a:rPr lang="en-US" sz="1800" baseline="0" dirty="0">
                          <a:latin typeface="Calibri" panose="020F0502020204030204" pitchFamily="34" charset="0"/>
                          <a:cs typeface="Calibri" panose="020F0502020204030204" pitchFamily="34" charset="0"/>
                        </a:rPr>
                        <a:t> </a:t>
                      </a:r>
                      <a:r>
                        <a:rPr lang="en-US" sz="1800" b="1" dirty="0">
                          <a:latin typeface="Calibri" panose="020F0502020204030204" pitchFamily="34" charset="0"/>
                          <a:cs typeface="Calibri" panose="020F0502020204030204" pitchFamily="34" charset="0"/>
                        </a:rPr>
                        <a:t>(Trulicity)</a:t>
                      </a:r>
                    </a:p>
                    <a:p>
                      <a:endParaRPr lang="en-US" dirty="0"/>
                    </a:p>
                  </a:txBody>
                  <a:tcPr/>
                </a:tc>
                <a:tc>
                  <a:txBody>
                    <a:bodyPr/>
                    <a:lstStyle/>
                    <a:p>
                      <a:pPr algn="ctr"/>
                      <a:r>
                        <a:rPr lang="en-US" dirty="0"/>
                        <a:t>Yes,10 yrs and older</a:t>
                      </a:r>
                    </a:p>
                  </a:txBody>
                  <a:tcPr/>
                </a:tc>
                <a:tc>
                  <a:txBody>
                    <a:bodyPr/>
                    <a:lstStyle/>
                    <a:p>
                      <a:pPr algn="ctr"/>
                      <a:r>
                        <a:rPr lang="en-US" dirty="0"/>
                        <a:t>No</a:t>
                      </a:r>
                    </a:p>
                  </a:txBody>
                  <a:tcPr/>
                </a:tc>
                <a:tc>
                  <a:txBody>
                    <a:bodyPr/>
                    <a:lstStyle/>
                    <a:p>
                      <a:pPr algn="ctr"/>
                      <a:r>
                        <a:rPr lang="en-US" dirty="0"/>
                        <a:t>Yes</a:t>
                      </a:r>
                    </a:p>
                  </a:txBody>
                  <a:tcPr/>
                </a:tc>
                <a:tc>
                  <a:txBody>
                    <a:bodyPr/>
                    <a:lstStyle/>
                    <a:p>
                      <a:pPr algn="ctr"/>
                      <a:r>
                        <a:rPr lang="en-US" dirty="0"/>
                        <a:t>No</a:t>
                      </a:r>
                    </a:p>
                  </a:txBody>
                  <a:tcPr/>
                </a:tc>
                <a:extLst>
                  <a:ext uri="{0D108BD9-81ED-4DB2-BD59-A6C34878D82A}">
                    <a16:rowId xmlns:a16="http://schemas.microsoft.com/office/drawing/2014/main" val="1616548762"/>
                  </a:ext>
                </a:extLst>
              </a:tr>
              <a:tr h="94603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t>Semaglutide</a:t>
                      </a:r>
                      <a:r>
                        <a:rPr lang="en-US" sz="1800" baseline="0" dirty="0"/>
                        <a:t> </a:t>
                      </a:r>
                      <a:r>
                        <a:rPr lang="en-US" sz="1800" b="1" dirty="0"/>
                        <a:t>(Ozempic)</a:t>
                      </a:r>
                    </a:p>
                    <a:p>
                      <a:endParaRPr lang="en-US" dirty="0"/>
                    </a:p>
                  </a:txBody>
                  <a:tcPr/>
                </a:tc>
                <a:tc>
                  <a:txBody>
                    <a:bodyPr/>
                    <a:lstStyle/>
                    <a:p>
                      <a:pPr algn="ctr"/>
                      <a:r>
                        <a:rPr lang="en-US" dirty="0"/>
                        <a:t>Yes</a:t>
                      </a:r>
                    </a:p>
                  </a:txBody>
                  <a:tcPr/>
                </a:tc>
                <a:tc>
                  <a:txBody>
                    <a:bodyPr/>
                    <a:lstStyle/>
                    <a:p>
                      <a:pPr algn="ctr"/>
                      <a:r>
                        <a:rPr lang="en-US" dirty="0"/>
                        <a:t>Yes</a:t>
                      </a:r>
                      <a:br>
                        <a:rPr lang="en-US" dirty="0"/>
                      </a:br>
                      <a:endParaRPr lang="en-US" dirty="0">
                        <a:solidFill>
                          <a:srgbClr val="0070C0"/>
                        </a:solidFill>
                        <a:highlight>
                          <a:srgbClr val="FFFF00"/>
                        </a:highlight>
                      </a:endParaRPr>
                    </a:p>
                  </a:txBody>
                  <a:tcPr/>
                </a:tc>
                <a:tc>
                  <a:txBody>
                    <a:bodyPr/>
                    <a:lstStyle/>
                    <a:p>
                      <a:pPr algn="ctr"/>
                      <a:r>
                        <a:rPr lang="en-US" dirty="0"/>
                        <a:t>Yes, Ozempic &amp; </a:t>
                      </a:r>
                      <a:r>
                        <a:rPr lang="en-US" dirty="0" err="1"/>
                        <a:t>Wegovy</a:t>
                      </a:r>
                      <a:endParaRPr lang="en-US" dirty="0"/>
                    </a:p>
                  </a:txBody>
                  <a:tcPr/>
                </a:tc>
                <a:tc>
                  <a:txBody>
                    <a:bodyPr/>
                    <a:lstStyle/>
                    <a:p>
                      <a:pPr algn="ctr"/>
                      <a:r>
                        <a:rPr lang="en-US" dirty="0"/>
                        <a:t>Yes</a:t>
                      </a:r>
                    </a:p>
                    <a:p>
                      <a:pPr algn="ctr"/>
                      <a:r>
                        <a:rPr lang="en-US" dirty="0" err="1"/>
                        <a:t>Wegovy</a:t>
                      </a:r>
                      <a:r>
                        <a:rPr lang="en-US" dirty="0"/>
                        <a:t>, 12 yrs and older</a:t>
                      </a:r>
                    </a:p>
                  </a:txBody>
                  <a:tcPr/>
                </a:tc>
                <a:extLst>
                  <a:ext uri="{0D108BD9-81ED-4DB2-BD59-A6C34878D82A}">
                    <a16:rowId xmlns:a16="http://schemas.microsoft.com/office/drawing/2014/main" val="2882318565"/>
                  </a:ext>
                </a:extLst>
              </a:tr>
              <a:tr h="77177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t>Liraglutide</a:t>
                      </a:r>
                      <a:r>
                        <a:rPr lang="en-US" sz="1800" baseline="0" dirty="0"/>
                        <a:t> </a:t>
                      </a:r>
                      <a:r>
                        <a:rPr lang="en-US" sz="1800" b="1" dirty="0"/>
                        <a:t>(Victoza)</a:t>
                      </a:r>
                    </a:p>
                    <a:p>
                      <a:endParaRPr lang="en-US" dirty="0"/>
                    </a:p>
                  </a:txBody>
                  <a:tcPr/>
                </a:tc>
                <a:tc>
                  <a:txBody>
                    <a:bodyPr/>
                    <a:lstStyle/>
                    <a:p>
                      <a:pPr algn="ctr"/>
                      <a:r>
                        <a:rPr lang="en-US" dirty="0"/>
                        <a:t>Yes,10 yrs and older</a:t>
                      </a:r>
                    </a:p>
                  </a:txBody>
                  <a:tcPr/>
                </a:tc>
                <a:tc>
                  <a:txBody>
                    <a:bodyPr/>
                    <a:lstStyle/>
                    <a:p>
                      <a:pPr algn="ctr"/>
                      <a:r>
                        <a:rPr lang="en-US" dirty="0"/>
                        <a:t>No</a:t>
                      </a:r>
                    </a:p>
                  </a:txBody>
                  <a:tcPr/>
                </a:tc>
                <a:tc>
                  <a:txBody>
                    <a:bodyPr/>
                    <a:lstStyle/>
                    <a:p>
                      <a:pPr algn="ctr"/>
                      <a:r>
                        <a:rPr lang="en-US" dirty="0"/>
                        <a:t>Yes</a:t>
                      </a:r>
                    </a:p>
                  </a:txBody>
                  <a:tcPr/>
                </a:tc>
                <a:tc>
                  <a:txBody>
                    <a:bodyPr/>
                    <a:lstStyle/>
                    <a:p>
                      <a:pPr algn="ctr"/>
                      <a:r>
                        <a:rPr lang="en-US" dirty="0"/>
                        <a:t>Yes</a:t>
                      </a:r>
                    </a:p>
                    <a:p>
                      <a:pPr algn="ctr"/>
                      <a:r>
                        <a:rPr lang="en-US" dirty="0" err="1"/>
                        <a:t>Saxenda</a:t>
                      </a:r>
                      <a:endParaRPr lang="en-US" dirty="0"/>
                    </a:p>
                    <a:p>
                      <a:pPr algn="ctr"/>
                      <a:endParaRPr lang="en-US" dirty="0"/>
                    </a:p>
                  </a:txBody>
                  <a:tcPr/>
                </a:tc>
                <a:extLst>
                  <a:ext uri="{0D108BD9-81ED-4DB2-BD59-A6C34878D82A}">
                    <a16:rowId xmlns:a16="http://schemas.microsoft.com/office/drawing/2014/main" val="1554863235"/>
                  </a:ext>
                </a:extLst>
              </a:tr>
              <a:tr h="662221">
                <a:tc>
                  <a:txBody>
                    <a:bodyPr/>
                    <a:lstStyle/>
                    <a:p>
                      <a:r>
                        <a:rPr lang="en-US" dirty="0" err="1"/>
                        <a:t>Tirzepatide</a:t>
                      </a:r>
                      <a:r>
                        <a:rPr lang="en-US" dirty="0"/>
                        <a:t> </a:t>
                      </a:r>
                      <a:r>
                        <a:rPr lang="en-US" b="1" dirty="0"/>
                        <a:t>(Mounjaro)</a:t>
                      </a:r>
                    </a:p>
                  </a:txBody>
                  <a:tcPr/>
                </a:tc>
                <a:tc>
                  <a:txBody>
                    <a:bodyPr/>
                    <a:lstStyle/>
                    <a:p>
                      <a:pPr algn="ctr"/>
                      <a:r>
                        <a:rPr lang="en-US" dirty="0"/>
                        <a:t>Yes</a:t>
                      </a:r>
                    </a:p>
                  </a:txBody>
                  <a:tcPr/>
                </a:tc>
                <a:tc>
                  <a:txBody>
                    <a:bodyPr/>
                    <a:lstStyle/>
                    <a:p>
                      <a:pPr algn="ctr"/>
                      <a:r>
                        <a:rPr lang="en-US" dirty="0"/>
                        <a:t>No</a:t>
                      </a:r>
                    </a:p>
                  </a:txBody>
                  <a:tcPr/>
                </a:tc>
                <a:tc>
                  <a:txBody>
                    <a:bodyPr/>
                    <a:lstStyle/>
                    <a:p>
                      <a:pPr algn="ctr"/>
                      <a:r>
                        <a:rPr lang="en-US" dirty="0"/>
                        <a:t>No</a:t>
                      </a:r>
                    </a:p>
                  </a:txBody>
                  <a:tcPr/>
                </a:tc>
                <a:tc>
                  <a:txBody>
                    <a:bodyPr/>
                    <a:lstStyle/>
                    <a:p>
                      <a:pPr algn="ctr"/>
                      <a:r>
                        <a:rPr lang="en-US" dirty="0"/>
                        <a:t>Yes, </a:t>
                      </a:r>
                      <a:br>
                        <a:rPr lang="en-US" dirty="0"/>
                      </a:br>
                      <a:r>
                        <a:rPr lang="en-US" dirty="0" err="1"/>
                        <a:t>Zepbound</a:t>
                      </a:r>
                      <a:r>
                        <a:rPr lang="en-US" dirty="0"/>
                        <a:t> </a:t>
                      </a:r>
                    </a:p>
                  </a:txBody>
                  <a:tcPr/>
                </a:tc>
                <a:extLst>
                  <a:ext uri="{0D108BD9-81ED-4DB2-BD59-A6C34878D82A}">
                    <a16:rowId xmlns:a16="http://schemas.microsoft.com/office/drawing/2014/main" val="226750381"/>
                  </a:ext>
                </a:extLst>
              </a:tr>
            </a:tbl>
          </a:graphicData>
        </a:graphic>
      </p:graphicFrame>
    </p:spTree>
    <p:extLst>
      <p:ext uri="{BB962C8B-B14F-4D97-AF65-F5344CB8AC3E}">
        <p14:creationId xmlns:p14="http://schemas.microsoft.com/office/powerpoint/2010/main" val="34160602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defRPr/>
            </a:pPr>
            <a:r>
              <a:rPr lang="en-US" dirty="0"/>
              <a:t>Incretins– How Do They Rate?  </a:t>
            </a:r>
          </a:p>
        </p:txBody>
      </p:sp>
      <p:sp>
        <p:nvSpPr>
          <p:cNvPr id="3" name="Content Placeholder 2"/>
          <p:cNvSpPr>
            <a:spLocks noGrp="1"/>
          </p:cNvSpPr>
          <p:nvPr>
            <p:ph sz="quarter" idx="1"/>
          </p:nvPr>
        </p:nvSpPr>
        <p:spPr>
          <a:xfrm>
            <a:off x="487017" y="1676400"/>
            <a:ext cx="8229600" cy="4495800"/>
          </a:xfrm>
        </p:spPr>
        <p:txBody>
          <a:bodyPr>
            <a:normAutofit/>
          </a:bodyPr>
          <a:lstStyle/>
          <a:p>
            <a:pPr marL="0" indent="0">
              <a:buNone/>
              <a:defRPr/>
            </a:pPr>
            <a:r>
              <a:rPr lang="en-US" sz="2800" u="sng" dirty="0"/>
              <a:t>Question					Answer</a:t>
            </a:r>
          </a:p>
          <a:p>
            <a:pPr>
              <a:defRPr/>
            </a:pPr>
            <a:r>
              <a:rPr lang="en-US" sz="2800" dirty="0"/>
              <a:t>Cause hypoglycemia?		</a:t>
            </a:r>
          </a:p>
          <a:p>
            <a:pPr>
              <a:defRPr/>
            </a:pPr>
            <a:r>
              <a:rPr lang="en-US" sz="2800" dirty="0"/>
              <a:t>Cause weight gain?		 </a:t>
            </a:r>
          </a:p>
          <a:p>
            <a:pPr>
              <a:defRPr/>
            </a:pPr>
            <a:r>
              <a:rPr lang="en-US" sz="2800" dirty="0"/>
              <a:t>Affordable?				</a:t>
            </a:r>
          </a:p>
          <a:p>
            <a:pPr>
              <a:defRPr/>
            </a:pPr>
            <a:r>
              <a:rPr lang="en-US" sz="2800" dirty="0"/>
              <a:t>Lowers CV risk*?			</a:t>
            </a:r>
          </a:p>
          <a:p>
            <a:pPr marL="0" indent="0">
              <a:buNone/>
              <a:defRPr/>
            </a:pPr>
            <a:br>
              <a:rPr lang="en-US" sz="2800" dirty="0"/>
            </a:br>
            <a:endParaRPr lang="en-US" sz="2800" dirty="0"/>
          </a:p>
          <a:p>
            <a:pPr>
              <a:defRPr/>
            </a:pPr>
            <a:r>
              <a:rPr lang="en-US" sz="2800" dirty="0"/>
              <a:t>Can most tolerate /use?		</a:t>
            </a:r>
          </a:p>
        </p:txBody>
      </p:sp>
      <p:sp>
        <p:nvSpPr>
          <p:cNvPr id="5" name="Rectangle 284"/>
          <p:cNvSpPr>
            <a:spLocks noChangeArrowheads="1"/>
          </p:cNvSpPr>
          <p:nvPr/>
        </p:nvSpPr>
        <p:spPr bwMode="auto">
          <a:xfrm>
            <a:off x="5931726" y="2086075"/>
            <a:ext cx="634603" cy="4366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67866" tIns="33338" rIns="67866" bIns="33338">
            <a:spAutoFit/>
          </a:bodyPr>
          <a:lstStyle/>
          <a:p>
            <a:r>
              <a:rPr lang="en-US" sz="2100" b="1" dirty="0">
                <a:latin typeface="Helvetica" pitchFamily="34" charset="0"/>
              </a:rPr>
              <a:t> </a:t>
            </a:r>
            <a:r>
              <a:rPr lang="en-US" sz="2400" dirty="0">
                <a:latin typeface="Helvetica" pitchFamily="34" charset="0"/>
              </a:rPr>
              <a:t>No</a:t>
            </a:r>
            <a:r>
              <a:rPr lang="en-US" sz="2100" b="1" dirty="0">
                <a:latin typeface="Helvetica" pitchFamily="34" charset="0"/>
              </a:rPr>
              <a:t> </a:t>
            </a:r>
            <a:endParaRPr lang="en-US" sz="1200" b="1" dirty="0">
              <a:latin typeface="Helvetica" pitchFamily="34" charset="0"/>
            </a:endParaRPr>
          </a:p>
        </p:txBody>
      </p:sp>
      <p:sp>
        <p:nvSpPr>
          <p:cNvPr id="6" name="Rectangle 284"/>
          <p:cNvSpPr>
            <a:spLocks noChangeArrowheads="1"/>
          </p:cNvSpPr>
          <p:nvPr/>
        </p:nvSpPr>
        <p:spPr bwMode="auto">
          <a:xfrm>
            <a:off x="5979083" y="2911015"/>
            <a:ext cx="2514154" cy="8059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67866" tIns="33338" rIns="67866" bIns="33338">
            <a:spAutoFit/>
          </a:bodyPr>
          <a:lstStyle/>
          <a:p>
            <a:r>
              <a:rPr lang="en-US" sz="2400" dirty="0">
                <a:latin typeface="Helvetica" pitchFamily="34" charset="0"/>
              </a:rPr>
              <a:t>No, $1000+/month </a:t>
            </a:r>
            <a:endParaRPr lang="en-US" sz="1200" b="1" dirty="0">
              <a:latin typeface="Helvetica" pitchFamily="34" charset="0"/>
            </a:endParaRPr>
          </a:p>
        </p:txBody>
      </p:sp>
      <p:sp>
        <p:nvSpPr>
          <p:cNvPr id="7" name="Rectangle 284"/>
          <p:cNvSpPr>
            <a:spLocks noChangeArrowheads="1"/>
          </p:cNvSpPr>
          <p:nvPr/>
        </p:nvSpPr>
        <p:spPr bwMode="auto">
          <a:xfrm>
            <a:off x="5931726" y="2528297"/>
            <a:ext cx="634604" cy="4366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67866" tIns="33338" rIns="67866" bIns="33338">
            <a:spAutoFit/>
          </a:bodyPr>
          <a:lstStyle/>
          <a:p>
            <a:r>
              <a:rPr lang="en-US" sz="2100" b="1" dirty="0">
                <a:latin typeface="Helvetica" pitchFamily="34" charset="0"/>
              </a:rPr>
              <a:t> </a:t>
            </a:r>
            <a:r>
              <a:rPr lang="en-US" sz="2400" dirty="0">
                <a:latin typeface="Helvetica" pitchFamily="34" charset="0"/>
              </a:rPr>
              <a:t>No</a:t>
            </a:r>
            <a:r>
              <a:rPr lang="en-US" sz="2100" b="1" dirty="0">
                <a:latin typeface="Helvetica" pitchFamily="34" charset="0"/>
              </a:rPr>
              <a:t> </a:t>
            </a:r>
            <a:endParaRPr lang="en-US" sz="1200" b="1" dirty="0">
              <a:latin typeface="Helvetica" pitchFamily="34" charset="0"/>
            </a:endParaRPr>
          </a:p>
        </p:txBody>
      </p:sp>
      <p:sp>
        <p:nvSpPr>
          <p:cNvPr id="8" name="Rectangle 284"/>
          <p:cNvSpPr>
            <a:spLocks noChangeArrowheads="1"/>
          </p:cNvSpPr>
          <p:nvPr/>
        </p:nvSpPr>
        <p:spPr bwMode="auto">
          <a:xfrm>
            <a:off x="5440017" y="3804610"/>
            <a:ext cx="3592286" cy="8059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67866" tIns="33338" rIns="67866" bIns="33338">
            <a:spAutoFit/>
          </a:bodyPr>
          <a:lstStyle/>
          <a:p>
            <a:r>
              <a:rPr lang="en-US" sz="2400" dirty="0">
                <a:latin typeface="Helvetica" pitchFamily="34" charset="0"/>
              </a:rPr>
              <a:t>*Liraglutide / Semaglutide/Dulaglutide   </a:t>
            </a:r>
            <a:r>
              <a:rPr lang="en-US" sz="2100" b="1" dirty="0">
                <a:latin typeface="Helvetica" pitchFamily="34" charset="0"/>
              </a:rPr>
              <a:t> </a:t>
            </a:r>
            <a:endParaRPr lang="en-US" sz="1200" b="1" dirty="0">
              <a:latin typeface="Helvetica" pitchFamily="34" charset="0"/>
            </a:endParaRPr>
          </a:p>
        </p:txBody>
      </p:sp>
      <p:sp>
        <p:nvSpPr>
          <p:cNvPr id="4" name="TextBox 3">
            <a:extLst>
              <a:ext uri="{FF2B5EF4-FFF2-40B4-BE49-F238E27FC236}">
                <a16:creationId xmlns:a16="http://schemas.microsoft.com/office/drawing/2014/main" id="{3DF5E2A6-62F1-482B-A002-0ECDAEF2CD78}"/>
              </a:ext>
            </a:extLst>
          </p:cNvPr>
          <p:cNvSpPr txBox="1"/>
          <p:nvPr/>
        </p:nvSpPr>
        <p:spPr>
          <a:xfrm>
            <a:off x="5440017" y="5116612"/>
            <a:ext cx="2223768" cy="461665"/>
          </a:xfrm>
          <a:prstGeom prst="rect">
            <a:avLst/>
          </a:prstGeom>
          <a:noFill/>
        </p:spPr>
        <p:txBody>
          <a:bodyPr wrap="square" rtlCol="0">
            <a:spAutoFit/>
          </a:bodyPr>
          <a:lstStyle/>
          <a:p>
            <a:r>
              <a:rPr lang="en-US" sz="1800" dirty="0"/>
              <a:t> </a:t>
            </a:r>
            <a:r>
              <a:rPr lang="en-US" sz="2400" dirty="0"/>
              <a:t>Yes/No (GI)</a:t>
            </a:r>
            <a:endParaRPr lang="en-US" dirty="0"/>
          </a:p>
        </p:txBody>
      </p:sp>
    </p:spTree>
    <p:custDataLst>
      <p:tags r:id="rId1"/>
    </p:custDataLst>
    <p:extLst>
      <p:ext uri="{BB962C8B-B14F-4D97-AF65-F5344CB8AC3E}">
        <p14:creationId xmlns:p14="http://schemas.microsoft.com/office/powerpoint/2010/main" val="11039694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9"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0-#ppt_w/2"/>
                                          </p:val>
                                        </p:tav>
                                        <p:tav tm="100000">
                                          <p:val>
                                            <p:strVal val="#ppt_x"/>
                                          </p:val>
                                        </p:tav>
                                      </p:tavLst>
                                    </p:anim>
                                    <p:anim calcmode="lin" valueType="num">
                                      <p:cBhvr additive="base">
                                        <p:cTn id="8" dur="1000" fill="hold"/>
                                        <p:tgtEl>
                                          <p:spTgt spid="5"/>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9"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1000" fill="hold"/>
                                        <p:tgtEl>
                                          <p:spTgt spid="7"/>
                                        </p:tgtEl>
                                        <p:attrNameLst>
                                          <p:attrName>ppt_x</p:attrName>
                                        </p:attrNameLst>
                                      </p:cBhvr>
                                      <p:tavLst>
                                        <p:tav tm="0">
                                          <p:val>
                                            <p:strVal val="0-#ppt_w/2"/>
                                          </p:val>
                                        </p:tav>
                                        <p:tav tm="100000">
                                          <p:val>
                                            <p:strVal val="#ppt_x"/>
                                          </p:val>
                                        </p:tav>
                                      </p:tavLst>
                                    </p:anim>
                                    <p:anim calcmode="lin" valueType="num">
                                      <p:cBhvr additive="base">
                                        <p:cTn id="14" dur="1000" fill="hold"/>
                                        <p:tgtEl>
                                          <p:spTgt spid="7"/>
                                        </p:tgtEl>
                                        <p:attrNameLst>
                                          <p:attrName>ppt_y</p:attrName>
                                        </p:attrNameLst>
                                      </p:cBhvr>
                                      <p:tavLst>
                                        <p:tav tm="0">
                                          <p:val>
                                            <p:strVal val="0-#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9"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1000" fill="hold"/>
                                        <p:tgtEl>
                                          <p:spTgt spid="6"/>
                                        </p:tgtEl>
                                        <p:attrNameLst>
                                          <p:attrName>ppt_x</p:attrName>
                                        </p:attrNameLst>
                                      </p:cBhvr>
                                      <p:tavLst>
                                        <p:tav tm="0">
                                          <p:val>
                                            <p:strVal val="0-#ppt_w/2"/>
                                          </p:val>
                                        </p:tav>
                                        <p:tav tm="100000">
                                          <p:val>
                                            <p:strVal val="#ppt_x"/>
                                          </p:val>
                                        </p:tav>
                                      </p:tavLst>
                                    </p:anim>
                                    <p:anim calcmode="lin" valueType="num">
                                      <p:cBhvr additive="base">
                                        <p:cTn id="20" dur="1000" fill="hold"/>
                                        <p:tgtEl>
                                          <p:spTgt spid="6"/>
                                        </p:tgtEl>
                                        <p:attrNameLst>
                                          <p:attrName>ppt_y</p:attrName>
                                        </p:attrNameLst>
                                      </p:cBhvr>
                                      <p:tavLst>
                                        <p:tav tm="0">
                                          <p:val>
                                            <p:strVal val="0-#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9"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1000" fill="hold"/>
                                        <p:tgtEl>
                                          <p:spTgt spid="8"/>
                                        </p:tgtEl>
                                        <p:attrNameLst>
                                          <p:attrName>ppt_x</p:attrName>
                                        </p:attrNameLst>
                                      </p:cBhvr>
                                      <p:tavLst>
                                        <p:tav tm="0">
                                          <p:val>
                                            <p:strVal val="0-#ppt_w/2"/>
                                          </p:val>
                                        </p:tav>
                                        <p:tav tm="100000">
                                          <p:val>
                                            <p:strVal val="#ppt_x"/>
                                          </p:val>
                                        </p:tav>
                                      </p:tavLst>
                                    </p:anim>
                                    <p:anim calcmode="lin" valueType="num">
                                      <p:cBhvr additive="base">
                                        <p:cTn id="26" dur="1000" fill="hold"/>
                                        <p:tgtEl>
                                          <p:spTgt spid="8"/>
                                        </p:tgtEl>
                                        <p:attrNameLst>
                                          <p:attrName>ppt_y</p:attrName>
                                        </p:attrNameLst>
                                      </p:cBhvr>
                                      <p:tavLst>
                                        <p:tav tm="0">
                                          <p:val>
                                            <p:strVal val="0-#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6" presetClass="entr" presetSubtype="16" fill="hold" grpId="0" nodeType="clickEffect">
                                  <p:stCondLst>
                                    <p:cond delay="0"/>
                                  </p:stCondLst>
                                  <p:childTnLst>
                                    <p:set>
                                      <p:cBhvr>
                                        <p:cTn id="30" dur="1" fill="hold">
                                          <p:stCondLst>
                                            <p:cond delay="0"/>
                                          </p:stCondLst>
                                        </p:cTn>
                                        <p:tgtEl>
                                          <p:spTgt spid="4"/>
                                        </p:tgtEl>
                                        <p:attrNameLst>
                                          <p:attrName>style.visibility</p:attrName>
                                        </p:attrNameLst>
                                      </p:cBhvr>
                                      <p:to>
                                        <p:strVal val="visible"/>
                                      </p:to>
                                    </p:set>
                                    <p:animEffect transition="in" filter="circle(in)">
                                      <p:cBhvr>
                                        <p:cTn id="31"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4" grpId="0"/>
    </p:bld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4D17EF-8F1C-E523-D6A8-962CD0672473}"/>
              </a:ext>
            </a:extLst>
          </p:cNvPr>
          <p:cNvSpPr>
            <a:spLocks noGrp="1"/>
          </p:cNvSpPr>
          <p:nvPr>
            <p:ph type="title"/>
          </p:nvPr>
        </p:nvSpPr>
        <p:spPr>
          <a:prstGeom prst="rect">
            <a:avLst/>
          </a:prstGeom>
        </p:spPr>
        <p:txBody>
          <a:bodyPr vert="horz" lIns="91440" tIns="45720" rIns="91440" bIns="45720" rtlCol="0" anchor="ctr" anchorCtr="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dirty="0">
                <a:solidFill>
                  <a:schemeClr val="tx2">
                    <a:lumMod val="50000"/>
                  </a:schemeClr>
                </a:solidFill>
                <a:latin typeface="Calibri" panose="020F0502020204030204" pitchFamily="34" charset="0"/>
                <a:ea typeface="Calibri" panose="020F0502020204030204" pitchFamily="34" charset="0"/>
                <a:cs typeface="Calibri" panose="020F0502020204030204" pitchFamily="34" charset="0"/>
              </a:rPr>
              <a:t>The Future of Incretins is Bright</a:t>
            </a:r>
          </a:p>
        </p:txBody>
      </p:sp>
      <p:sp>
        <p:nvSpPr>
          <p:cNvPr id="4" name="Content Placeholder 3">
            <a:extLst>
              <a:ext uri="{FF2B5EF4-FFF2-40B4-BE49-F238E27FC236}">
                <a16:creationId xmlns:a16="http://schemas.microsoft.com/office/drawing/2014/main" id="{29EEAFD2-D113-1191-3093-B33A80FED74B}"/>
              </a:ext>
            </a:extLst>
          </p:cNvPr>
          <p:cNvSpPr>
            <a:spLocks noGrp="1"/>
          </p:cNvSpPr>
          <p:nvPr>
            <p:ph sz="quarter" idx="1"/>
          </p:nvPr>
        </p:nvSpPr>
        <p:spPr/>
        <p:txBody>
          <a:bodyPr/>
          <a:lstStyle/>
          <a:p>
            <a:endParaRPr lang="en-US" dirty="0"/>
          </a:p>
        </p:txBody>
      </p:sp>
      <p:sp>
        <p:nvSpPr>
          <p:cNvPr id="5" name="Hexagon 4">
            <a:extLst>
              <a:ext uri="{FF2B5EF4-FFF2-40B4-BE49-F238E27FC236}">
                <a16:creationId xmlns:a16="http://schemas.microsoft.com/office/drawing/2014/main" id="{18372968-45AE-548E-C3CB-0AC5527B3466}"/>
              </a:ext>
            </a:extLst>
          </p:cNvPr>
          <p:cNvSpPr/>
          <p:nvPr/>
        </p:nvSpPr>
        <p:spPr>
          <a:xfrm>
            <a:off x="1307143" y="3209894"/>
            <a:ext cx="1496539" cy="1337502"/>
          </a:xfrm>
          <a:prstGeom prst="hexagon">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b="1">
              <a:latin typeface="Calibri" panose="020F0502020204030204" pitchFamily="34" charset="0"/>
              <a:ea typeface="Calibri" panose="020F0502020204030204" pitchFamily="34" charset="0"/>
              <a:cs typeface="Calibri" panose="020F0502020204030204" pitchFamily="34" charset="0"/>
            </a:endParaRPr>
          </a:p>
        </p:txBody>
      </p:sp>
      <p:sp>
        <p:nvSpPr>
          <p:cNvPr id="6" name="Hexagon 5">
            <a:extLst>
              <a:ext uri="{FF2B5EF4-FFF2-40B4-BE49-F238E27FC236}">
                <a16:creationId xmlns:a16="http://schemas.microsoft.com/office/drawing/2014/main" id="{CE022EBB-8EBA-09D4-3616-849B52D29060}"/>
              </a:ext>
            </a:extLst>
          </p:cNvPr>
          <p:cNvSpPr/>
          <p:nvPr/>
        </p:nvSpPr>
        <p:spPr>
          <a:xfrm>
            <a:off x="7144492" y="2529884"/>
            <a:ext cx="1496539" cy="1337502"/>
          </a:xfrm>
          <a:prstGeom prst="hexagon">
            <a:avLst/>
          </a:prstGeom>
          <a:solidFill>
            <a:srgbClr val="00CC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b="1">
              <a:latin typeface="Calibri" panose="020F0502020204030204" pitchFamily="34" charset="0"/>
              <a:ea typeface="Calibri" panose="020F0502020204030204" pitchFamily="34" charset="0"/>
              <a:cs typeface="Calibri" panose="020F0502020204030204" pitchFamily="34" charset="0"/>
            </a:endParaRPr>
          </a:p>
        </p:txBody>
      </p:sp>
      <p:sp>
        <p:nvSpPr>
          <p:cNvPr id="7" name="Hexagon 6">
            <a:extLst>
              <a:ext uri="{FF2B5EF4-FFF2-40B4-BE49-F238E27FC236}">
                <a16:creationId xmlns:a16="http://schemas.microsoft.com/office/drawing/2014/main" id="{CB3622DD-D640-E7FE-4093-3B82BAE8C44C}"/>
              </a:ext>
            </a:extLst>
          </p:cNvPr>
          <p:cNvSpPr/>
          <p:nvPr/>
        </p:nvSpPr>
        <p:spPr>
          <a:xfrm>
            <a:off x="5979302" y="3209894"/>
            <a:ext cx="1496539" cy="1337502"/>
          </a:xfrm>
          <a:prstGeom prst="hexagon">
            <a:avLst/>
          </a:prstGeom>
          <a:solidFill>
            <a:srgbClr val="FF66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b="1">
              <a:latin typeface="Calibri" panose="020F0502020204030204" pitchFamily="34" charset="0"/>
              <a:ea typeface="Calibri" panose="020F0502020204030204" pitchFamily="34" charset="0"/>
              <a:cs typeface="Calibri" panose="020F0502020204030204" pitchFamily="34" charset="0"/>
            </a:endParaRPr>
          </a:p>
        </p:txBody>
      </p:sp>
      <p:sp>
        <p:nvSpPr>
          <p:cNvPr id="8" name="Hexagon 7">
            <a:extLst>
              <a:ext uri="{FF2B5EF4-FFF2-40B4-BE49-F238E27FC236}">
                <a16:creationId xmlns:a16="http://schemas.microsoft.com/office/drawing/2014/main" id="{75C48BF9-7F11-F4E0-C2D1-EA8018DF5A0C}"/>
              </a:ext>
            </a:extLst>
          </p:cNvPr>
          <p:cNvSpPr/>
          <p:nvPr/>
        </p:nvSpPr>
        <p:spPr>
          <a:xfrm>
            <a:off x="4802713" y="2540004"/>
            <a:ext cx="1496539" cy="1337502"/>
          </a:xfrm>
          <a:prstGeom prst="hexagon">
            <a:avLst/>
          </a:prstGeom>
          <a:solidFill>
            <a:srgbClr val="C8EAA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b="1">
              <a:latin typeface="Calibri" panose="020F0502020204030204" pitchFamily="34" charset="0"/>
              <a:ea typeface="Calibri" panose="020F0502020204030204" pitchFamily="34" charset="0"/>
              <a:cs typeface="Calibri" panose="020F0502020204030204" pitchFamily="34" charset="0"/>
            </a:endParaRPr>
          </a:p>
        </p:txBody>
      </p:sp>
      <p:sp>
        <p:nvSpPr>
          <p:cNvPr id="9" name="Hexagon 8">
            <a:extLst>
              <a:ext uri="{FF2B5EF4-FFF2-40B4-BE49-F238E27FC236}">
                <a16:creationId xmlns:a16="http://schemas.microsoft.com/office/drawing/2014/main" id="{7FA2B96E-9B49-DA8B-6C94-38ECABCE6664}"/>
              </a:ext>
            </a:extLst>
          </p:cNvPr>
          <p:cNvSpPr/>
          <p:nvPr/>
        </p:nvSpPr>
        <p:spPr>
          <a:xfrm>
            <a:off x="3637523" y="3209894"/>
            <a:ext cx="1496539" cy="1337502"/>
          </a:xfrm>
          <a:prstGeom prst="hexagon">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b="1">
              <a:latin typeface="Calibri" panose="020F0502020204030204" pitchFamily="34" charset="0"/>
              <a:ea typeface="Calibri" panose="020F0502020204030204" pitchFamily="34" charset="0"/>
              <a:cs typeface="Calibri" panose="020F0502020204030204" pitchFamily="34" charset="0"/>
            </a:endParaRPr>
          </a:p>
        </p:txBody>
      </p:sp>
      <p:sp>
        <p:nvSpPr>
          <p:cNvPr id="10" name="Hexagon 9">
            <a:extLst>
              <a:ext uri="{FF2B5EF4-FFF2-40B4-BE49-F238E27FC236}">
                <a16:creationId xmlns:a16="http://schemas.microsoft.com/office/drawing/2014/main" id="{6F99AAC5-0727-34F8-2568-BBDA09257DFA}"/>
              </a:ext>
            </a:extLst>
          </p:cNvPr>
          <p:cNvSpPr/>
          <p:nvPr/>
        </p:nvSpPr>
        <p:spPr>
          <a:xfrm>
            <a:off x="2472333" y="2541143"/>
            <a:ext cx="1496539" cy="1337502"/>
          </a:xfrm>
          <a:prstGeom prst="hexagon">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b="1">
              <a:latin typeface="Calibri" panose="020F0502020204030204" pitchFamily="34" charset="0"/>
              <a:ea typeface="Calibri" panose="020F0502020204030204" pitchFamily="34" charset="0"/>
              <a:cs typeface="Calibri" panose="020F0502020204030204" pitchFamily="34" charset="0"/>
            </a:endParaRPr>
          </a:p>
        </p:txBody>
      </p:sp>
      <p:sp>
        <p:nvSpPr>
          <p:cNvPr id="11" name="Hexagon 10">
            <a:extLst>
              <a:ext uri="{FF2B5EF4-FFF2-40B4-BE49-F238E27FC236}">
                <a16:creationId xmlns:a16="http://schemas.microsoft.com/office/drawing/2014/main" id="{CB914BD3-9314-2ED4-5EB2-B1C29F1D56DC}"/>
              </a:ext>
            </a:extLst>
          </p:cNvPr>
          <p:cNvSpPr/>
          <p:nvPr/>
        </p:nvSpPr>
        <p:spPr>
          <a:xfrm>
            <a:off x="141952" y="2541143"/>
            <a:ext cx="1496539" cy="1337502"/>
          </a:xfrm>
          <a:prstGeom prst="hexagon">
            <a:avLst/>
          </a:prstGeom>
          <a:solidFill>
            <a:schemeClr val="accent4">
              <a:lumMod val="20000"/>
              <a:lumOff val="80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b="1">
              <a:latin typeface="Calibri" panose="020F0502020204030204" pitchFamily="34" charset="0"/>
              <a:ea typeface="Calibri" panose="020F0502020204030204" pitchFamily="34" charset="0"/>
              <a:cs typeface="Calibri" panose="020F0502020204030204" pitchFamily="34" charset="0"/>
            </a:endParaRPr>
          </a:p>
        </p:txBody>
      </p:sp>
      <p:sp>
        <p:nvSpPr>
          <p:cNvPr id="12" name="TextBox 11">
            <a:extLst>
              <a:ext uri="{FF2B5EF4-FFF2-40B4-BE49-F238E27FC236}">
                <a16:creationId xmlns:a16="http://schemas.microsoft.com/office/drawing/2014/main" id="{59AEA7B2-308A-1630-D78D-6970ECA079F7}"/>
              </a:ext>
            </a:extLst>
          </p:cNvPr>
          <p:cNvSpPr txBox="1"/>
          <p:nvPr/>
        </p:nvSpPr>
        <p:spPr>
          <a:xfrm>
            <a:off x="342851" y="2731243"/>
            <a:ext cx="1094741" cy="646331"/>
          </a:xfrm>
          <a:prstGeom prst="rect">
            <a:avLst/>
          </a:prstGeom>
          <a:noFill/>
        </p:spPr>
        <p:txBody>
          <a:bodyPr wrap="square" rtlCol="0">
            <a:spAutoFit/>
          </a:bodyPr>
          <a:lstStyle/>
          <a:p>
            <a:pPr algn="ctr"/>
            <a:r>
              <a:rPr lang="en-US" sz="1200" b="1" dirty="0">
                <a:latin typeface="Calibri" panose="020F0502020204030204" pitchFamily="34" charset="0"/>
                <a:ea typeface="Calibri" panose="020F0502020204030204" pitchFamily="34" charset="0"/>
                <a:cs typeface="Calibri" panose="020F0502020204030204" pitchFamily="34" charset="0"/>
              </a:rPr>
              <a:t>GLP-1 Agonist</a:t>
            </a:r>
          </a:p>
          <a:p>
            <a:endParaRPr lang="en-US" sz="1200" b="1" dirty="0">
              <a:latin typeface="Calibri" panose="020F0502020204030204" pitchFamily="34" charset="0"/>
              <a:ea typeface="Calibri" panose="020F0502020204030204" pitchFamily="34" charset="0"/>
              <a:cs typeface="Calibri" panose="020F0502020204030204" pitchFamily="34" charset="0"/>
            </a:endParaRPr>
          </a:p>
          <a:p>
            <a:pPr algn="ctr"/>
            <a:r>
              <a:rPr lang="en-US" sz="1200" b="1" dirty="0">
                <a:latin typeface="Calibri" panose="020F0502020204030204" pitchFamily="34" charset="0"/>
                <a:ea typeface="Calibri" panose="020F0502020204030204" pitchFamily="34" charset="0"/>
                <a:cs typeface="Calibri" panose="020F0502020204030204" pitchFamily="34" charset="0"/>
              </a:rPr>
              <a:t>STEP trials</a:t>
            </a:r>
          </a:p>
        </p:txBody>
      </p:sp>
      <p:cxnSp>
        <p:nvCxnSpPr>
          <p:cNvPr id="13" name="Straight Arrow Connector 12">
            <a:extLst>
              <a:ext uri="{FF2B5EF4-FFF2-40B4-BE49-F238E27FC236}">
                <a16:creationId xmlns:a16="http://schemas.microsoft.com/office/drawing/2014/main" id="{8F46240D-483A-4876-6C02-D624CB3D1A55}"/>
              </a:ext>
            </a:extLst>
          </p:cNvPr>
          <p:cNvCxnSpPr>
            <a:cxnSpLocks/>
          </p:cNvCxnSpPr>
          <p:nvPr/>
        </p:nvCxnSpPr>
        <p:spPr>
          <a:xfrm>
            <a:off x="873957" y="3963483"/>
            <a:ext cx="0" cy="642026"/>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DD8D0D63-F33C-B5FF-9745-84F3E401F237}"/>
              </a:ext>
            </a:extLst>
          </p:cNvPr>
          <p:cNvSpPr txBox="1"/>
          <p:nvPr/>
        </p:nvSpPr>
        <p:spPr>
          <a:xfrm>
            <a:off x="1478515" y="3381708"/>
            <a:ext cx="1094741" cy="1015663"/>
          </a:xfrm>
          <a:prstGeom prst="rect">
            <a:avLst/>
          </a:prstGeom>
          <a:noFill/>
        </p:spPr>
        <p:txBody>
          <a:bodyPr wrap="square" rtlCol="0">
            <a:spAutoFit/>
          </a:bodyPr>
          <a:lstStyle/>
          <a:p>
            <a:pPr algn="ctr"/>
            <a:r>
              <a:rPr lang="en-US" sz="1200" b="1" dirty="0">
                <a:latin typeface="Calibri" panose="020F0502020204030204" pitchFamily="34" charset="0"/>
                <a:ea typeface="Calibri" panose="020F0502020204030204" pitchFamily="34" charset="0"/>
                <a:cs typeface="Calibri" panose="020F0502020204030204" pitchFamily="34" charset="0"/>
              </a:rPr>
              <a:t>GIP/GLP-1 Agonist</a:t>
            </a:r>
          </a:p>
          <a:p>
            <a:endParaRPr lang="en-US" sz="1200" b="1" dirty="0">
              <a:latin typeface="Calibri" panose="020F0502020204030204" pitchFamily="34" charset="0"/>
              <a:ea typeface="Calibri" panose="020F0502020204030204" pitchFamily="34" charset="0"/>
              <a:cs typeface="Calibri" panose="020F0502020204030204" pitchFamily="34" charset="0"/>
            </a:endParaRPr>
          </a:p>
          <a:p>
            <a:pPr algn="ctr"/>
            <a:r>
              <a:rPr lang="en-US" sz="1200" b="1" dirty="0">
                <a:latin typeface="Calibri" panose="020F0502020204030204" pitchFamily="34" charset="0"/>
                <a:ea typeface="Calibri" panose="020F0502020204030204" pitchFamily="34" charset="0"/>
                <a:cs typeface="Calibri" panose="020F0502020204030204" pitchFamily="34" charset="0"/>
              </a:rPr>
              <a:t>SURMOUNT trials</a:t>
            </a:r>
          </a:p>
        </p:txBody>
      </p:sp>
      <p:cxnSp>
        <p:nvCxnSpPr>
          <p:cNvPr id="15" name="Straight Arrow Connector 14">
            <a:extLst>
              <a:ext uri="{FF2B5EF4-FFF2-40B4-BE49-F238E27FC236}">
                <a16:creationId xmlns:a16="http://schemas.microsoft.com/office/drawing/2014/main" id="{0E24CB01-210B-A02D-1096-1974FE4C16AF}"/>
              </a:ext>
            </a:extLst>
          </p:cNvPr>
          <p:cNvCxnSpPr>
            <a:cxnSpLocks/>
          </p:cNvCxnSpPr>
          <p:nvPr/>
        </p:nvCxnSpPr>
        <p:spPr>
          <a:xfrm>
            <a:off x="3240056" y="3962430"/>
            <a:ext cx="0" cy="642026"/>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6F3BEC11-A76C-BF23-9462-E9E13C8D1DE8}"/>
              </a:ext>
            </a:extLst>
          </p:cNvPr>
          <p:cNvCxnSpPr>
            <a:cxnSpLocks/>
          </p:cNvCxnSpPr>
          <p:nvPr/>
        </p:nvCxnSpPr>
        <p:spPr>
          <a:xfrm>
            <a:off x="5550981" y="3935704"/>
            <a:ext cx="0" cy="642026"/>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B0093D70-0123-4DC9-1CE5-353E93E66FCA}"/>
              </a:ext>
            </a:extLst>
          </p:cNvPr>
          <p:cNvCxnSpPr>
            <a:cxnSpLocks/>
          </p:cNvCxnSpPr>
          <p:nvPr/>
        </p:nvCxnSpPr>
        <p:spPr>
          <a:xfrm>
            <a:off x="7948397" y="3905371"/>
            <a:ext cx="0" cy="642026"/>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28B73C47-0E1B-2C1A-5DBB-0504B0C32389}"/>
              </a:ext>
            </a:extLst>
          </p:cNvPr>
          <p:cNvCxnSpPr>
            <a:cxnSpLocks/>
          </p:cNvCxnSpPr>
          <p:nvPr/>
        </p:nvCxnSpPr>
        <p:spPr>
          <a:xfrm flipV="1">
            <a:off x="2023453" y="2452480"/>
            <a:ext cx="2432" cy="720805"/>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9181A8A1-E732-B223-3D2B-9D6AC6F8C1DD}"/>
              </a:ext>
            </a:extLst>
          </p:cNvPr>
          <p:cNvCxnSpPr>
            <a:cxnSpLocks/>
          </p:cNvCxnSpPr>
          <p:nvPr/>
        </p:nvCxnSpPr>
        <p:spPr>
          <a:xfrm flipH="1" flipV="1">
            <a:off x="4391416" y="2452480"/>
            <a:ext cx="5774" cy="720805"/>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95FD7210-FB92-9578-CEAB-27AA76D74903}"/>
              </a:ext>
            </a:extLst>
          </p:cNvPr>
          <p:cNvCxnSpPr>
            <a:cxnSpLocks/>
          </p:cNvCxnSpPr>
          <p:nvPr/>
        </p:nvCxnSpPr>
        <p:spPr>
          <a:xfrm flipV="1">
            <a:off x="6727570" y="2452480"/>
            <a:ext cx="0" cy="720805"/>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B2B0C905-9493-02D8-03B5-37D1F298F12D}"/>
              </a:ext>
            </a:extLst>
          </p:cNvPr>
          <p:cNvSpPr txBox="1"/>
          <p:nvPr/>
        </p:nvSpPr>
        <p:spPr>
          <a:xfrm>
            <a:off x="7417214" y="4533860"/>
            <a:ext cx="1263759" cy="276999"/>
          </a:xfrm>
          <a:prstGeom prst="rect">
            <a:avLst/>
          </a:prstGeom>
          <a:noFill/>
        </p:spPr>
        <p:txBody>
          <a:bodyPr wrap="square" rtlCol="0">
            <a:spAutoFit/>
          </a:bodyPr>
          <a:lstStyle/>
          <a:p>
            <a:pPr algn="ctr"/>
            <a:r>
              <a:rPr lang="en-US" sz="1200" b="1" dirty="0">
                <a:latin typeface="Calibri" panose="020F0502020204030204" pitchFamily="34" charset="0"/>
                <a:ea typeface="Calibri" panose="020F0502020204030204" pitchFamily="34" charset="0"/>
                <a:cs typeface="Calibri" panose="020F0502020204030204" pitchFamily="34" charset="0"/>
              </a:rPr>
              <a:t>BIMAGRUMAB</a:t>
            </a:r>
          </a:p>
        </p:txBody>
      </p:sp>
      <p:sp>
        <p:nvSpPr>
          <p:cNvPr id="22" name="TextBox 21">
            <a:extLst>
              <a:ext uri="{FF2B5EF4-FFF2-40B4-BE49-F238E27FC236}">
                <a16:creationId xmlns:a16="http://schemas.microsoft.com/office/drawing/2014/main" id="{608C8192-7B12-1A77-C840-BBAB2A923901}"/>
              </a:ext>
            </a:extLst>
          </p:cNvPr>
          <p:cNvSpPr txBox="1"/>
          <p:nvPr/>
        </p:nvSpPr>
        <p:spPr>
          <a:xfrm>
            <a:off x="4894839" y="4561581"/>
            <a:ext cx="1263759" cy="276999"/>
          </a:xfrm>
          <a:prstGeom prst="rect">
            <a:avLst/>
          </a:prstGeom>
          <a:noFill/>
        </p:spPr>
        <p:txBody>
          <a:bodyPr wrap="square" rtlCol="0">
            <a:spAutoFit/>
          </a:bodyPr>
          <a:lstStyle/>
          <a:p>
            <a:pPr algn="ctr"/>
            <a:r>
              <a:rPr lang="en-US" sz="1200" b="1" dirty="0">
                <a:latin typeface="Calibri" panose="020F0502020204030204" pitchFamily="34" charset="0"/>
                <a:ea typeface="Calibri" panose="020F0502020204030204" pitchFamily="34" charset="0"/>
                <a:cs typeface="Calibri" panose="020F0502020204030204" pitchFamily="34" charset="0"/>
              </a:rPr>
              <a:t>RETATRUTIDE</a:t>
            </a:r>
          </a:p>
        </p:txBody>
      </p:sp>
      <p:sp>
        <p:nvSpPr>
          <p:cNvPr id="23" name="TextBox 22">
            <a:extLst>
              <a:ext uri="{FF2B5EF4-FFF2-40B4-BE49-F238E27FC236}">
                <a16:creationId xmlns:a16="http://schemas.microsoft.com/office/drawing/2014/main" id="{282128A5-63E2-44F3-4D62-ECD01A94C434}"/>
              </a:ext>
            </a:extLst>
          </p:cNvPr>
          <p:cNvSpPr txBox="1"/>
          <p:nvPr/>
        </p:nvSpPr>
        <p:spPr>
          <a:xfrm>
            <a:off x="6093498" y="2111800"/>
            <a:ext cx="1263759" cy="276999"/>
          </a:xfrm>
          <a:prstGeom prst="rect">
            <a:avLst/>
          </a:prstGeom>
          <a:noFill/>
        </p:spPr>
        <p:txBody>
          <a:bodyPr wrap="square" rtlCol="0">
            <a:spAutoFit/>
          </a:bodyPr>
          <a:lstStyle/>
          <a:p>
            <a:pPr algn="ctr"/>
            <a:r>
              <a:rPr lang="en-US" sz="1200" b="1" dirty="0">
                <a:latin typeface="Calibri" panose="020F0502020204030204" pitchFamily="34" charset="0"/>
                <a:ea typeface="Calibri" panose="020F0502020204030204" pitchFamily="34" charset="0"/>
                <a:cs typeface="Calibri" panose="020F0502020204030204" pitchFamily="34" charset="0"/>
              </a:rPr>
              <a:t>ORAL</a:t>
            </a:r>
          </a:p>
        </p:txBody>
      </p:sp>
      <p:sp>
        <p:nvSpPr>
          <p:cNvPr id="24" name="TextBox 23">
            <a:extLst>
              <a:ext uri="{FF2B5EF4-FFF2-40B4-BE49-F238E27FC236}">
                <a16:creationId xmlns:a16="http://schemas.microsoft.com/office/drawing/2014/main" id="{F8CBE08D-8B30-AA41-0884-2ABC07CBBBBD}"/>
              </a:ext>
            </a:extLst>
          </p:cNvPr>
          <p:cNvSpPr txBox="1"/>
          <p:nvPr/>
        </p:nvSpPr>
        <p:spPr>
          <a:xfrm>
            <a:off x="3745553" y="2106866"/>
            <a:ext cx="1263759" cy="461665"/>
          </a:xfrm>
          <a:prstGeom prst="rect">
            <a:avLst/>
          </a:prstGeom>
          <a:noFill/>
        </p:spPr>
        <p:txBody>
          <a:bodyPr wrap="square" rtlCol="0">
            <a:spAutoFit/>
          </a:bodyPr>
          <a:lstStyle/>
          <a:p>
            <a:pPr algn="ctr"/>
            <a:r>
              <a:rPr lang="en-US" sz="1200" b="1" dirty="0">
                <a:latin typeface="Calibri" panose="020F0502020204030204" pitchFamily="34" charset="0"/>
                <a:ea typeface="Calibri" panose="020F0502020204030204" pitchFamily="34" charset="0"/>
                <a:cs typeface="Calibri" panose="020F0502020204030204" pitchFamily="34" charset="0"/>
              </a:rPr>
              <a:t>PEMVIDUTIDE</a:t>
            </a:r>
          </a:p>
          <a:p>
            <a:pPr algn="ctr"/>
            <a:r>
              <a:rPr lang="en-US" sz="1200" b="1" dirty="0">
                <a:latin typeface="Calibri" panose="020F0502020204030204" pitchFamily="34" charset="0"/>
                <a:ea typeface="Calibri" panose="020F0502020204030204" pitchFamily="34" charset="0"/>
                <a:cs typeface="Calibri" panose="020F0502020204030204" pitchFamily="34" charset="0"/>
              </a:rPr>
              <a:t>SURVADUTIDE</a:t>
            </a:r>
          </a:p>
        </p:txBody>
      </p:sp>
      <p:sp>
        <p:nvSpPr>
          <p:cNvPr id="25" name="TextBox 24">
            <a:extLst>
              <a:ext uri="{FF2B5EF4-FFF2-40B4-BE49-F238E27FC236}">
                <a16:creationId xmlns:a16="http://schemas.microsoft.com/office/drawing/2014/main" id="{7F344734-B532-50BD-C13C-2D6D453AC210}"/>
              </a:ext>
            </a:extLst>
          </p:cNvPr>
          <p:cNvSpPr txBox="1"/>
          <p:nvPr/>
        </p:nvSpPr>
        <p:spPr>
          <a:xfrm>
            <a:off x="1423532" y="2144546"/>
            <a:ext cx="1263759" cy="276999"/>
          </a:xfrm>
          <a:prstGeom prst="rect">
            <a:avLst/>
          </a:prstGeom>
          <a:noFill/>
        </p:spPr>
        <p:txBody>
          <a:bodyPr wrap="square" rtlCol="0">
            <a:spAutoFit/>
          </a:bodyPr>
          <a:lstStyle/>
          <a:p>
            <a:pPr algn="ctr"/>
            <a:r>
              <a:rPr lang="en-US" sz="1200" b="1" dirty="0">
                <a:latin typeface="Calibri" panose="020F0502020204030204" pitchFamily="34" charset="0"/>
                <a:ea typeface="Calibri" panose="020F0502020204030204" pitchFamily="34" charset="0"/>
                <a:cs typeface="Calibri" panose="020F0502020204030204" pitchFamily="34" charset="0"/>
              </a:rPr>
              <a:t>TIRZEPATIDE</a:t>
            </a:r>
          </a:p>
        </p:txBody>
      </p:sp>
      <p:sp>
        <p:nvSpPr>
          <p:cNvPr id="26" name="TextBox 25">
            <a:extLst>
              <a:ext uri="{FF2B5EF4-FFF2-40B4-BE49-F238E27FC236}">
                <a16:creationId xmlns:a16="http://schemas.microsoft.com/office/drawing/2014/main" id="{D0361724-DA35-8E14-51DC-E10AC601D822}"/>
              </a:ext>
            </a:extLst>
          </p:cNvPr>
          <p:cNvSpPr txBox="1"/>
          <p:nvPr/>
        </p:nvSpPr>
        <p:spPr>
          <a:xfrm>
            <a:off x="7313993" y="2634826"/>
            <a:ext cx="1094741" cy="1200329"/>
          </a:xfrm>
          <a:prstGeom prst="rect">
            <a:avLst/>
          </a:prstGeom>
          <a:noFill/>
        </p:spPr>
        <p:txBody>
          <a:bodyPr wrap="square" rtlCol="0">
            <a:spAutoFit/>
          </a:bodyPr>
          <a:lstStyle/>
          <a:p>
            <a:pPr algn="ctr"/>
            <a:r>
              <a:rPr lang="en-US" sz="1200" b="1" dirty="0">
                <a:latin typeface="Calibri" panose="020F0502020204030204" pitchFamily="34" charset="0"/>
                <a:ea typeface="Calibri" panose="020F0502020204030204" pitchFamily="34" charset="0"/>
                <a:cs typeface="Calibri" panose="020F0502020204030204" pitchFamily="34" charset="0"/>
              </a:rPr>
              <a:t>Monoclonal antibody blocking activin type 2 receptors</a:t>
            </a:r>
          </a:p>
          <a:p>
            <a:endParaRPr lang="en-US" sz="1200" b="1" dirty="0">
              <a:latin typeface="Calibri" panose="020F0502020204030204" pitchFamily="34" charset="0"/>
              <a:ea typeface="Calibri" panose="020F0502020204030204" pitchFamily="34" charset="0"/>
              <a:cs typeface="Calibri" panose="020F0502020204030204" pitchFamily="34" charset="0"/>
            </a:endParaRPr>
          </a:p>
        </p:txBody>
      </p:sp>
      <p:sp>
        <p:nvSpPr>
          <p:cNvPr id="27" name="TextBox 26">
            <a:extLst>
              <a:ext uri="{FF2B5EF4-FFF2-40B4-BE49-F238E27FC236}">
                <a16:creationId xmlns:a16="http://schemas.microsoft.com/office/drawing/2014/main" id="{B09C2ACD-436B-F287-9638-FA5A86906F3F}"/>
              </a:ext>
            </a:extLst>
          </p:cNvPr>
          <p:cNvSpPr txBox="1"/>
          <p:nvPr/>
        </p:nvSpPr>
        <p:spPr>
          <a:xfrm>
            <a:off x="6185562" y="3515421"/>
            <a:ext cx="1079633" cy="1200329"/>
          </a:xfrm>
          <a:prstGeom prst="rect">
            <a:avLst/>
          </a:prstGeom>
          <a:noFill/>
        </p:spPr>
        <p:txBody>
          <a:bodyPr wrap="square" rtlCol="0">
            <a:spAutoFit/>
          </a:bodyPr>
          <a:lstStyle/>
          <a:p>
            <a:pPr algn="ctr"/>
            <a:r>
              <a:rPr lang="en-US" sz="1200" b="1" dirty="0">
                <a:latin typeface="Calibri" panose="020F0502020204030204" pitchFamily="34" charset="0"/>
                <a:ea typeface="Calibri" panose="020F0502020204030204" pitchFamily="34" charset="0"/>
                <a:cs typeface="Calibri" panose="020F0502020204030204" pitchFamily="34" charset="0"/>
              </a:rPr>
              <a:t>GLP-1 Agonist</a:t>
            </a:r>
          </a:p>
          <a:p>
            <a:pPr algn="ctr"/>
            <a:r>
              <a:rPr lang="en-US" sz="1200" b="1" dirty="0" err="1">
                <a:latin typeface="Calibri" panose="020F0502020204030204" pitchFamily="34" charset="0"/>
                <a:ea typeface="Calibri" panose="020F0502020204030204" pitchFamily="34" charset="0"/>
                <a:cs typeface="Calibri" panose="020F0502020204030204" pitchFamily="34" charset="0"/>
              </a:rPr>
              <a:t>Semaglutide</a:t>
            </a:r>
            <a:r>
              <a:rPr lang="en-US" sz="1200" b="1" dirty="0">
                <a:latin typeface="Calibri" panose="020F0502020204030204" pitchFamily="34" charset="0"/>
                <a:ea typeface="Calibri" panose="020F0502020204030204" pitchFamily="34" charset="0"/>
                <a:cs typeface="Calibri" panose="020F0502020204030204" pitchFamily="34" charset="0"/>
              </a:rPr>
              <a:t> high dose</a:t>
            </a:r>
          </a:p>
          <a:p>
            <a:pPr algn="ctr"/>
            <a:r>
              <a:rPr lang="en-US" sz="1200" b="1" dirty="0">
                <a:latin typeface="Calibri" panose="020F0502020204030204" pitchFamily="34" charset="0"/>
                <a:ea typeface="Calibri" panose="020F0502020204030204" pitchFamily="34" charset="0"/>
                <a:cs typeface="Calibri" panose="020F0502020204030204" pitchFamily="34" charset="0"/>
              </a:rPr>
              <a:t> </a:t>
            </a:r>
            <a:r>
              <a:rPr lang="en-US" sz="1200" b="1" dirty="0" err="1">
                <a:latin typeface="Calibri" panose="020F0502020204030204" pitchFamily="34" charset="0"/>
                <a:ea typeface="Calibri" panose="020F0502020204030204" pitchFamily="34" charset="0"/>
                <a:cs typeface="Calibri" panose="020F0502020204030204" pitchFamily="34" charset="0"/>
              </a:rPr>
              <a:t>Danuglipron</a:t>
            </a:r>
            <a:r>
              <a:rPr lang="en-US" sz="1200" b="1" dirty="0">
                <a:latin typeface="Calibri" panose="020F0502020204030204" pitchFamily="34" charset="0"/>
                <a:ea typeface="Calibri" panose="020F0502020204030204" pitchFamily="34" charset="0"/>
                <a:cs typeface="Calibri" panose="020F0502020204030204" pitchFamily="34" charset="0"/>
              </a:rPr>
              <a:t> </a:t>
            </a:r>
            <a:r>
              <a:rPr lang="en-US" sz="1200" b="1" dirty="0" err="1">
                <a:latin typeface="Calibri" panose="020F0502020204030204" pitchFamily="34" charset="0"/>
                <a:ea typeface="Calibri" panose="020F0502020204030204" pitchFamily="34" charset="0"/>
                <a:cs typeface="Calibri" panose="020F0502020204030204" pitchFamily="34" charset="0"/>
              </a:rPr>
              <a:t>Orforglipron</a:t>
            </a:r>
            <a:endParaRPr lang="en-US" sz="1200" b="1" dirty="0">
              <a:latin typeface="Calibri" panose="020F0502020204030204" pitchFamily="34" charset="0"/>
              <a:ea typeface="Calibri" panose="020F0502020204030204" pitchFamily="34" charset="0"/>
              <a:cs typeface="Calibri" panose="020F0502020204030204" pitchFamily="34" charset="0"/>
            </a:endParaRPr>
          </a:p>
          <a:p>
            <a:endParaRPr lang="en-US" sz="1200" b="1" dirty="0">
              <a:latin typeface="Calibri" panose="020F0502020204030204" pitchFamily="34" charset="0"/>
              <a:ea typeface="Calibri" panose="020F0502020204030204" pitchFamily="34" charset="0"/>
              <a:cs typeface="Calibri" panose="020F0502020204030204" pitchFamily="34" charset="0"/>
            </a:endParaRPr>
          </a:p>
        </p:txBody>
      </p:sp>
      <p:sp>
        <p:nvSpPr>
          <p:cNvPr id="28" name="TextBox 27">
            <a:extLst>
              <a:ext uri="{FF2B5EF4-FFF2-40B4-BE49-F238E27FC236}">
                <a16:creationId xmlns:a16="http://schemas.microsoft.com/office/drawing/2014/main" id="{0F636E0A-9201-C813-713E-07FB07DCAD9B}"/>
              </a:ext>
            </a:extLst>
          </p:cNvPr>
          <p:cNvSpPr txBox="1"/>
          <p:nvPr/>
        </p:nvSpPr>
        <p:spPr>
          <a:xfrm>
            <a:off x="4937257" y="2663147"/>
            <a:ext cx="1231545" cy="830997"/>
          </a:xfrm>
          <a:prstGeom prst="rect">
            <a:avLst/>
          </a:prstGeom>
          <a:noFill/>
        </p:spPr>
        <p:txBody>
          <a:bodyPr wrap="square" rtlCol="0">
            <a:spAutoFit/>
          </a:bodyPr>
          <a:lstStyle/>
          <a:p>
            <a:pPr algn="ctr"/>
            <a:r>
              <a:rPr lang="en-US" sz="1200" b="1" dirty="0">
                <a:latin typeface="Calibri" panose="020F0502020204030204" pitchFamily="34" charset="0"/>
                <a:ea typeface="Calibri" panose="020F0502020204030204" pitchFamily="34" charset="0"/>
                <a:cs typeface="Calibri" panose="020F0502020204030204" pitchFamily="34" charset="0"/>
              </a:rPr>
              <a:t>GIP</a:t>
            </a:r>
          </a:p>
          <a:p>
            <a:pPr algn="ctr"/>
            <a:r>
              <a:rPr lang="en-US" sz="1200" b="1" dirty="0">
                <a:latin typeface="Calibri" panose="020F0502020204030204" pitchFamily="34" charset="0"/>
                <a:ea typeface="Calibri" panose="020F0502020204030204" pitchFamily="34" charset="0"/>
                <a:cs typeface="Calibri" panose="020F0502020204030204" pitchFamily="34" charset="0"/>
              </a:rPr>
              <a:t>Glucagon</a:t>
            </a:r>
          </a:p>
          <a:p>
            <a:pPr algn="ctr"/>
            <a:r>
              <a:rPr lang="en-US" sz="1200" b="1" dirty="0">
                <a:latin typeface="Calibri" panose="020F0502020204030204" pitchFamily="34" charset="0"/>
                <a:ea typeface="Calibri" panose="020F0502020204030204" pitchFamily="34" charset="0"/>
                <a:cs typeface="Calibri" panose="020F0502020204030204" pitchFamily="34" charset="0"/>
              </a:rPr>
              <a:t>GLP-1 Agonist</a:t>
            </a:r>
          </a:p>
          <a:p>
            <a:endParaRPr lang="en-US" sz="1200" b="1" dirty="0">
              <a:latin typeface="Calibri" panose="020F0502020204030204" pitchFamily="34" charset="0"/>
              <a:ea typeface="Calibri" panose="020F0502020204030204" pitchFamily="34" charset="0"/>
              <a:cs typeface="Calibri" panose="020F0502020204030204" pitchFamily="34" charset="0"/>
            </a:endParaRPr>
          </a:p>
        </p:txBody>
      </p:sp>
      <p:sp>
        <p:nvSpPr>
          <p:cNvPr id="29" name="TextBox 28">
            <a:extLst>
              <a:ext uri="{FF2B5EF4-FFF2-40B4-BE49-F238E27FC236}">
                <a16:creationId xmlns:a16="http://schemas.microsoft.com/office/drawing/2014/main" id="{CBD161E2-CB2D-CE67-E044-13F23F285DB6}"/>
              </a:ext>
            </a:extLst>
          </p:cNvPr>
          <p:cNvSpPr txBox="1"/>
          <p:nvPr/>
        </p:nvSpPr>
        <p:spPr>
          <a:xfrm>
            <a:off x="3842516" y="3343287"/>
            <a:ext cx="1094741" cy="830997"/>
          </a:xfrm>
          <a:prstGeom prst="rect">
            <a:avLst/>
          </a:prstGeom>
          <a:noFill/>
        </p:spPr>
        <p:txBody>
          <a:bodyPr wrap="square" rtlCol="0">
            <a:spAutoFit/>
          </a:bodyPr>
          <a:lstStyle/>
          <a:p>
            <a:pPr algn="ctr"/>
            <a:r>
              <a:rPr lang="en-US" sz="1200" b="1" dirty="0">
                <a:latin typeface="Calibri" panose="020F0502020204030204" pitchFamily="34" charset="0"/>
                <a:ea typeface="Calibri" panose="020F0502020204030204" pitchFamily="34" charset="0"/>
                <a:cs typeface="Calibri" panose="020F0502020204030204" pitchFamily="34" charset="0"/>
              </a:rPr>
              <a:t>Glucagon/</a:t>
            </a:r>
          </a:p>
          <a:p>
            <a:pPr algn="ctr"/>
            <a:r>
              <a:rPr lang="en-US" sz="1200" b="1" dirty="0">
                <a:latin typeface="Calibri" panose="020F0502020204030204" pitchFamily="34" charset="0"/>
                <a:ea typeface="Calibri" panose="020F0502020204030204" pitchFamily="34" charset="0"/>
                <a:cs typeface="Calibri" panose="020F0502020204030204" pitchFamily="34" charset="0"/>
              </a:rPr>
              <a:t>GLP-1 Agonist</a:t>
            </a:r>
          </a:p>
          <a:p>
            <a:endParaRPr lang="en-US" sz="1200" b="1" dirty="0">
              <a:latin typeface="Calibri" panose="020F0502020204030204" pitchFamily="34" charset="0"/>
              <a:ea typeface="Calibri" panose="020F0502020204030204" pitchFamily="34" charset="0"/>
              <a:cs typeface="Calibri" panose="020F0502020204030204" pitchFamily="34" charset="0"/>
            </a:endParaRPr>
          </a:p>
          <a:p>
            <a:endParaRPr lang="en-US" sz="1200" b="1" dirty="0">
              <a:latin typeface="Calibri" panose="020F0502020204030204" pitchFamily="34" charset="0"/>
              <a:ea typeface="Calibri" panose="020F0502020204030204" pitchFamily="34" charset="0"/>
              <a:cs typeface="Calibri" panose="020F0502020204030204" pitchFamily="34" charset="0"/>
            </a:endParaRPr>
          </a:p>
        </p:txBody>
      </p:sp>
      <p:sp>
        <p:nvSpPr>
          <p:cNvPr id="30" name="TextBox 29">
            <a:extLst>
              <a:ext uri="{FF2B5EF4-FFF2-40B4-BE49-F238E27FC236}">
                <a16:creationId xmlns:a16="http://schemas.microsoft.com/office/drawing/2014/main" id="{8CC53FC2-5656-7C2E-DB40-216EAE5EDEBC}"/>
              </a:ext>
            </a:extLst>
          </p:cNvPr>
          <p:cNvSpPr txBox="1"/>
          <p:nvPr/>
        </p:nvSpPr>
        <p:spPr>
          <a:xfrm>
            <a:off x="2661281" y="2667479"/>
            <a:ext cx="1094741" cy="1015663"/>
          </a:xfrm>
          <a:prstGeom prst="rect">
            <a:avLst/>
          </a:prstGeom>
          <a:noFill/>
        </p:spPr>
        <p:txBody>
          <a:bodyPr wrap="square" rtlCol="0">
            <a:spAutoFit/>
          </a:bodyPr>
          <a:lstStyle/>
          <a:p>
            <a:pPr algn="ctr"/>
            <a:r>
              <a:rPr lang="en-US" sz="1200" b="1" dirty="0">
                <a:latin typeface="Calibri" panose="020F0502020204030204" pitchFamily="34" charset="0"/>
                <a:ea typeface="Calibri" panose="020F0502020204030204" pitchFamily="34" charset="0"/>
                <a:cs typeface="Calibri" panose="020F0502020204030204" pitchFamily="34" charset="0"/>
              </a:rPr>
              <a:t>Amylin and GLP-1 Agonist</a:t>
            </a:r>
          </a:p>
          <a:p>
            <a:endParaRPr lang="en-US" sz="1200" b="1" dirty="0">
              <a:latin typeface="Calibri" panose="020F0502020204030204" pitchFamily="34" charset="0"/>
              <a:ea typeface="Calibri" panose="020F0502020204030204" pitchFamily="34" charset="0"/>
              <a:cs typeface="Calibri" panose="020F0502020204030204" pitchFamily="34" charset="0"/>
            </a:endParaRPr>
          </a:p>
          <a:p>
            <a:pPr algn="ctr"/>
            <a:r>
              <a:rPr lang="en-US" sz="1200" b="1" dirty="0" err="1">
                <a:latin typeface="Calibri" panose="020F0502020204030204" pitchFamily="34" charset="0"/>
                <a:ea typeface="Calibri" panose="020F0502020204030204" pitchFamily="34" charset="0"/>
                <a:cs typeface="Calibri" panose="020F0502020204030204" pitchFamily="34" charset="0"/>
              </a:rPr>
              <a:t>Cagri-Sema</a:t>
            </a:r>
            <a:r>
              <a:rPr lang="en-US" sz="1200" b="1" dirty="0">
                <a:latin typeface="Calibri" panose="020F0502020204030204" pitchFamily="34" charset="0"/>
                <a:ea typeface="Calibri" panose="020F0502020204030204" pitchFamily="34" charset="0"/>
                <a:cs typeface="Calibri" panose="020F0502020204030204" pitchFamily="34" charset="0"/>
              </a:rPr>
              <a:t> Redefine</a:t>
            </a:r>
          </a:p>
        </p:txBody>
      </p:sp>
      <p:sp>
        <p:nvSpPr>
          <p:cNvPr id="3" name="TextBox 2">
            <a:extLst>
              <a:ext uri="{FF2B5EF4-FFF2-40B4-BE49-F238E27FC236}">
                <a16:creationId xmlns:a16="http://schemas.microsoft.com/office/drawing/2014/main" id="{10A2E8F9-CA96-C599-EF45-E3372356FBA8}"/>
              </a:ext>
            </a:extLst>
          </p:cNvPr>
          <p:cNvSpPr txBox="1"/>
          <p:nvPr/>
        </p:nvSpPr>
        <p:spPr>
          <a:xfrm>
            <a:off x="283736" y="4561581"/>
            <a:ext cx="1567593" cy="276999"/>
          </a:xfrm>
          <a:prstGeom prst="rect">
            <a:avLst/>
          </a:prstGeom>
          <a:noFill/>
        </p:spPr>
        <p:txBody>
          <a:bodyPr wrap="square" rtlCol="0">
            <a:spAutoFit/>
          </a:bodyPr>
          <a:lstStyle/>
          <a:p>
            <a:r>
              <a:rPr lang="en-US" sz="1200" b="1" dirty="0">
                <a:latin typeface="Calibri" panose="020F0502020204030204" pitchFamily="34" charset="0"/>
                <a:ea typeface="Calibri" panose="020F0502020204030204" pitchFamily="34" charset="0"/>
                <a:cs typeface="Calibri" panose="020F0502020204030204" pitchFamily="34" charset="0"/>
              </a:rPr>
              <a:t>SEMAGLUTIDE</a:t>
            </a:r>
          </a:p>
        </p:txBody>
      </p:sp>
      <p:sp>
        <p:nvSpPr>
          <p:cNvPr id="31" name="TextBox 30">
            <a:extLst>
              <a:ext uri="{FF2B5EF4-FFF2-40B4-BE49-F238E27FC236}">
                <a16:creationId xmlns:a16="http://schemas.microsoft.com/office/drawing/2014/main" id="{83A8CEAF-E867-B626-BD29-6CC9E5DB95AD}"/>
              </a:ext>
            </a:extLst>
          </p:cNvPr>
          <p:cNvSpPr txBox="1"/>
          <p:nvPr/>
        </p:nvSpPr>
        <p:spPr>
          <a:xfrm>
            <a:off x="2594660" y="4577732"/>
            <a:ext cx="1567593" cy="461665"/>
          </a:xfrm>
          <a:prstGeom prst="rect">
            <a:avLst/>
          </a:prstGeom>
          <a:noFill/>
        </p:spPr>
        <p:txBody>
          <a:bodyPr wrap="square" rtlCol="0">
            <a:spAutoFit/>
          </a:bodyPr>
          <a:lstStyle/>
          <a:p>
            <a:r>
              <a:rPr lang="en-US" sz="1200" b="1" dirty="0">
                <a:latin typeface="Calibri" panose="020F0502020204030204" pitchFamily="34" charset="0"/>
                <a:ea typeface="Calibri" panose="020F0502020204030204" pitchFamily="34" charset="0"/>
                <a:cs typeface="Calibri" panose="020F0502020204030204" pitchFamily="34" charset="0"/>
              </a:rPr>
              <a:t>CAGRILINTIDE-SEMAGLUTIDE</a:t>
            </a:r>
          </a:p>
        </p:txBody>
      </p:sp>
    </p:spTree>
    <p:extLst>
      <p:ext uri="{BB962C8B-B14F-4D97-AF65-F5344CB8AC3E}">
        <p14:creationId xmlns:p14="http://schemas.microsoft.com/office/powerpoint/2010/main" val="7205690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t>Medication Taking Behaviors</a:t>
            </a:r>
          </a:p>
        </p:txBody>
      </p:sp>
      <p:sp>
        <p:nvSpPr>
          <p:cNvPr id="3" name="Content Placeholder 2"/>
          <p:cNvSpPr>
            <a:spLocks noGrp="1"/>
          </p:cNvSpPr>
          <p:nvPr>
            <p:ph sz="quarter" idx="1"/>
          </p:nvPr>
        </p:nvSpPr>
        <p:spPr>
          <a:xfrm>
            <a:off x="457200" y="1219200"/>
            <a:ext cx="4724400" cy="5486400"/>
          </a:xfrm>
        </p:spPr>
        <p:txBody>
          <a:bodyPr>
            <a:normAutofit/>
          </a:bodyPr>
          <a:lstStyle/>
          <a:p>
            <a:r>
              <a:rPr lang="en-US" sz="3200" dirty="0"/>
              <a:t>Adequate medication taking is defined as 80%</a:t>
            </a:r>
          </a:p>
          <a:p>
            <a:r>
              <a:rPr lang="en-US" sz="3200" dirty="0"/>
              <a:t>23% of time, if A1c, B/P, lipids above target - due to med taking behavior</a:t>
            </a:r>
          </a:p>
          <a:p>
            <a:r>
              <a:rPr lang="en-US" sz="3200" dirty="0"/>
              <a:t>Assess for barriers</a:t>
            </a:r>
          </a:p>
          <a:p>
            <a:r>
              <a:rPr lang="en-US" sz="3200" dirty="0"/>
              <a:t>If taking meds 80% of time and goals not met, consider medication intensification</a:t>
            </a:r>
          </a:p>
        </p:txBody>
      </p:sp>
      <p:pic>
        <p:nvPicPr>
          <p:cNvPr id="4" name="Picture 3"/>
          <p:cNvPicPr>
            <a:picLocks noChangeAspect="1"/>
          </p:cNvPicPr>
          <p:nvPr/>
        </p:nvPicPr>
        <p:blipFill>
          <a:blip r:embed="rId3"/>
          <a:stretch>
            <a:fillRect/>
          </a:stretch>
        </p:blipFill>
        <p:spPr>
          <a:xfrm>
            <a:off x="5706610" y="1249630"/>
            <a:ext cx="2065790" cy="1506161"/>
          </a:xfrm>
          <a:prstGeom prst="rect">
            <a:avLst/>
          </a:prstGeom>
        </p:spPr>
      </p:pic>
      <p:sp>
        <p:nvSpPr>
          <p:cNvPr id="5" name="TextBox 4">
            <a:extLst>
              <a:ext uri="{FF2B5EF4-FFF2-40B4-BE49-F238E27FC236}">
                <a16:creationId xmlns:a16="http://schemas.microsoft.com/office/drawing/2014/main" id="{58B93189-3CEF-4BD5-9679-42736D3E7162}"/>
              </a:ext>
            </a:extLst>
          </p:cNvPr>
          <p:cNvSpPr txBox="1"/>
          <p:nvPr/>
        </p:nvSpPr>
        <p:spPr>
          <a:xfrm>
            <a:off x="5257800" y="2887482"/>
            <a:ext cx="3660347" cy="3354765"/>
          </a:xfrm>
          <a:prstGeom prst="rect">
            <a:avLst/>
          </a:prstGeom>
          <a:noFill/>
        </p:spPr>
        <p:txBody>
          <a:bodyPr wrap="square" rtlCol="0">
            <a:spAutoFit/>
          </a:bodyPr>
          <a:lstStyle/>
          <a:p>
            <a:r>
              <a:rPr lang="en-US" sz="2000" dirty="0"/>
              <a:t>Barriers include:</a:t>
            </a:r>
          </a:p>
          <a:p>
            <a:r>
              <a:rPr lang="en-US" sz="2000" dirty="0"/>
              <a:t>Forgetting to fill Rx, forgetting to take, fear, depression, health beliefs, med complexity, cost, knowledge gap, system factors, etc.</a:t>
            </a:r>
          </a:p>
          <a:p>
            <a:endParaRPr lang="en-US" sz="2000" dirty="0"/>
          </a:p>
          <a:p>
            <a:pPr algn="ctr"/>
            <a:r>
              <a:rPr lang="en-US" sz="2400" b="1" dirty="0"/>
              <a:t>Work on targeted approach for specific barrier</a:t>
            </a:r>
          </a:p>
        </p:txBody>
      </p:sp>
    </p:spTree>
    <p:extLst>
      <p:ext uri="{BB962C8B-B14F-4D97-AF65-F5344CB8AC3E}">
        <p14:creationId xmlns:p14="http://schemas.microsoft.com/office/powerpoint/2010/main" val="7125232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eaLnBrk="1" fontAlgn="auto" hangingPunct="1">
              <a:spcAft>
                <a:spcPts val="0"/>
              </a:spcAft>
              <a:defRPr/>
            </a:pPr>
            <a:r>
              <a:rPr lang="en-US" sz="4000" dirty="0"/>
              <a:t>Improving Care - Population Health</a:t>
            </a:r>
          </a:p>
        </p:txBody>
      </p:sp>
      <p:sp>
        <p:nvSpPr>
          <p:cNvPr id="3" name="Content Placeholder 2"/>
          <p:cNvSpPr>
            <a:spLocks noGrp="1"/>
          </p:cNvSpPr>
          <p:nvPr>
            <p:ph sz="quarter" idx="1"/>
          </p:nvPr>
        </p:nvSpPr>
        <p:spPr>
          <a:xfrm>
            <a:off x="457200" y="1219200"/>
            <a:ext cx="5105400" cy="5638800"/>
          </a:xfrm>
        </p:spPr>
        <p:txBody>
          <a:bodyPr>
            <a:normAutofit fontScale="70000" lnSpcReduction="20000"/>
          </a:bodyPr>
          <a:lstStyle/>
          <a:p>
            <a:pPr marL="274320" indent="-274320" eaLnBrk="1" fontAlgn="auto" hangingPunct="1">
              <a:lnSpc>
                <a:spcPct val="120000"/>
              </a:lnSpc>
              <a:spcAft>
                <a:spcPts val="0"/>
              </a:spcAft>
              <a:buFont typeface="Wingdings 3"/>
              <a:buChar char=""/>
              <a:defRPr/>
            </a:pPr>
            <a:r>
              <a:rPr lang="en-US" dirty="0"/>
              <a:t>“Health outcomes of a group of individuals</a:t>
            </a:r>
          </a:p>
          <a:p>
            <a:pPr marL="548958" lvl="1" indent="-274320" eaLnBrk="1" fontAlgn="auto" hangingPunct="1">
              <a:lnSpc>
                <a:spcPct val="120000"/>
              </a:lnSpc>
              <a:spcAft>
                <a:spcPts val="0"/>
              </a:spcAft>
              <a:buFont typeface="Wingdings 3"/>
              <a:buChar char=""/>
              <a:defRPr/>
            </a:pPr>
            <a:r>
              <a:rPr lang="en-US" sz="2900" dirty="0"/>
              <a:t> including the distribution of health outcomes within the group”</a:t>
            </a:r>
          </a:p>
          <a:p>
            <a:pPr marL="274320" indent="-274320" eaLnBrk="1" fontAlgn="auto" hangingPunct="1">
              <a:lnSpc>
                <a:spcPct val="120000"/>
              </a:lnSpc>
              <a:spcAft>
                <a:spcPts val="0"/>
              </a:spcAft>
              <a:buFont typeface="Wingdings 3"/>
              <a:buChar char=""/>
              <a:defRPr/>
            </a:pPr>
            <a:r>
              <a:rPr lang="en-US" dirty="0"/>
              <a:t>These outcomes can be measured in terms of health outcome:</a:t>
            </a:r>
          </a:p>
          <a:p>
            <a:pPr marL="548958" lvl="1" indent="-274320" eaLnBrk="1" fontAlgn="auto" hangingPunct="1">
              <a:lnSpc>
                <a:spcPct val="120000"/>
              </a:lnSpc>
              <a:spcAft>
                <a:spcPts val="0"/>
              </a:spcAft>
              <a:buFont typeface="Wingdings 3"/>
              <a:buChar char=""/>
              <a:defRPr/>
            </a:pPr>
            <a:r>
              <a:rPr lang="en-US" sz="3600" dirty="0"/>
              <a:t> mortality, morbidity, health, and functional status</a:t>
            </a:r>
          </a:p>
          <a:p>
            <a:pPr marL="548958" lvl="1" indent="-274320" eaLnBrk="1" fontAlgn="auto" hangingPunct="1">
              <a:lnSpc>
                <a:spcPct val="120000"/>
              </a:lnSpc>
              <a:spcAft>
                <a:spcPts val="0"/>
              </a:spcAft>
              <a:buFont typeface="Wingdings 3"/>
              <a:buChar char=""/>
              <a:defRPr/>
            </a:pPr>
            <a:r>
              <a:rPr lang="en-US" sz="3600" dirty="0"/>
              <a:t>disease burden </a:t>
            </a:r>
          </a:p>
          <a:p>
            <a:pPr marL="823595" lvl="2" indent="-274320" eaLnBrk="1" fontAlgn="auto" hangingPunct="1">
              <a:lnSpc>
                <a:spcPct val="120000"/>
              </a:lnSpc>
              <a:spcAft>
                <a:spcPts val="0"/>
              </a:spcAft>
              <a:buFont typeface="Wingdings 3"/>
              <a:buChar char=""/>
              <a:defRPr/>
            </a:pPr>
            <a:r>
              <a:rPr lang="en-US" sz="2600" dirty="0"/>
              <a:t>(incidence and prevalence)</a:t>
            </a:r>
          </a:p>
          <a:p>
            <a:pPr marL="548958" lvl="1" indent="-274320" eaLnBrk="1" fontAlgn="auto" hangingPunct="1">
              <a:lnSpc>
                <a:spcPct val="120000"/>
              </a:lnSpc>
              <a:spcAft>
                <a:spcPts val="0"/>
              </a:spcAft>
              <a:buFont typeface="Wingdings 3"/>
              <a:buChar char=""/>
              <a:defRPr/>
            </a:pPr>
            <a:r>
              <a:rPr lang="en-US" sz="3600" dirty="0"/>
              <a:t>behavioral and metabolic factors</a:t>
            </a:r>
          </a:p>
          <a:p>
            <a:pPr marL="823595" lvl="2" indent="-274320" eaLnBrk="1" fontAlgn="auto" hangingPunct="1">
              <a:lnSpc>
                <a:spcPct val="120000"/>
              </a:lnSpc>
              <a:spcAft>
                <a:spcPts val="0"/>
              </a:spcAft>
              <a:buFont typeface="Wingdings 3"/>
              <a:buChar char=""/>
              <a:defRPr/>
            </a:pPr>
            <a:r>
              <a:rPr lang="en-US" sz="2600" dirty="0"/>
              <a:t>(exercise, diet, A1C, etc.)</a:t>
            </a:r>
            <a:endParaRPr lang="en-US" dirty="0"/>
          </a:p>
        </p:txBody>
      </p:sp>
      <p:pic>
        <p:nvPicPr>
          <p:cNvPr id="52228" name="Picture 3"/>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844771" y="1382713"/>
            <a:ext cx="2730904" cy="1817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8E3B3299-BE2C-4CCE-8649-7A3C37BFEAB3}"/>
              </a:ext>
            </a:extLst>
          </p:cNvPr>
          <p:cNvSpPr txBox="1"/>
          <p:nvPr/>
        </p:nvSpPr>
        <p:spPr>
          <a:xfrm>
            <a:off x="6019800" y="3429000"/>
            <a:ext cx="2667000" cy="369332"/>
          </a:xfrm>
          <a:prstGeom prst="rect">
            <a:avLst/>
          </a:prstGeom>
          <a:noFill/>
        </p:spPr>
        <p:txBody>
          <a:bodyPr wrap="square" rtlCol="0">
            <a:spAutoFit/>
          </a:bodyPr>
          <a:lstStyle/>
          <a:p>
            <a:r>
              <a:rPr lang="en-US" dirty="0"/>
              <a:t>ADA Standards 2025</a:t>
            </a:r>
          </a:p>
        </p:txBody>
      </p:sp>
      <p:pic>
        <p:nvPicPr>
          <p:cNvPr id="5" name="Picture 4">
            <a:extLst>
              <a:ext uri="{FF2B5EF4-FFF2-40B4-BE49-F238E27FC236}">
                <a16:creationId xmlns:a16="http://schemas.microsoft.com/office/drawing/2014/main" id="{CEF5CAA3-48C0-267A-54C1-D4253BADC3EF}"/>
              </a:ext>
            </a:extLst>
          </p:cNvPr>
          <p:cNvPicPr>
            <a:picLocks noChangeAspect="1"/>
          </p:cNvPicPr>
          <p:nvPr/>
        </p:nvPicPr>
        <p:blipFill>
          <a:blip r:embed="rId5"/>
          <a:stretch>
            <a:fillRect/>
          </a:stretch>
        </p:blipFill>
        <p:spPr>
          <a:xfrm>
            <a:off x="6096000" y="3798332"/>
            <a:ext cx="2667000" cy="749210"/>
          </a:xfrm>
          <a:prstGeom prst="rect">
            <a:avLst/>
          </a:prstGeom>
        </p:spPr>
      </p:pic>
    </p:spTree>
    <p:custDataLst>
      <p:tags r:id="rId1"/>
    </p:custDataLst>
    <p:extLst>
      <p:ext uri="{BB962C8B-B14F-4D97-AF65-F5344CB8AC3E}">
        <p14:creationId xmlns:p14="http://schemas.microsoft.com/office/powerpoint/2010/main" val="3557496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p:cNvSpPr>
            <a:spLocks noGrp="1" noChangeArrowheads="1"/>
          </p:cNvSpPr>
          <p:nvPr>
            <p:ph type="title"/>
          </p:nvPr>
        </p:nvSpPr>
        <p:spPr/>
        <p:txBody>
          <a:bodyPr vert="horz" lIns="90477" tIns="44445" rIns="90477" bIns="44445" anchor="b" anchorCtr="0">
            <a:normAutofit/>
          </a:bodyPr>
          <a:lstStyle/>
          <a:p>
            <a:pPr eaLnBrk="1" hangingPunct="1"/>
            <a:r>
              <a:rPr lang="en-US" sz="5400" dirty="0"/>
              <a:t>6. Glycemic Goals </a:t>
            </a:r>
            <a:r>
              <a:rPr lang="en-US" sz="5400"/>
              <a:t>&amp; Hypo</a:t>
            </a:r>
            <a:endParaRPr lang="en-US" sz="3200" dirty="0">
              <a:sym typeface="Monotype Sorts" pitchFamily="2" charset="2"/>
            </a:endParaRPr>
          </a:p>
        </p:txBody>
      </p:sp>
      <p:sp>
        <p:nvSpPr>
          <p:cNvPr id="1981443" name="Rectangle 3"/>
          <p:cNvSpPr>
            <a:spLocks noGrp="1" noChangeArrowheads="1"/>
          </p:cNvSpPr>
          <p:nvPr>
            <p:ph idx="1"/>
          </p:nvPr>
        </p:nvSpPr>
        <p:spPr>
          <a:xfrm>
            <a:off x="571500" y="1219200"/>
            <a:ext cx="8001000" cy="4800600"/>
          </a:xfrm>
        </p:spPr>
        <p:txBody>
          <a:bodyPr vert="horz" lIns="90477" tIns="44445" rIns="90477" bIns="44445">
            <a:normAutofit/>
          </a:bodyPr>
          <a:lstStyle/>
          <a:p>
            <a:pPr lvl="1" eaLnBrk="1" hangingPunct="1">
              <a:buSzPct val="75000"/>
              <a:buFont typeface="Wingdings" pitchFamily="2" charset="2"/>
              <a:buNone/>
            </a:pPr>
            <a:r>
              <a:rPr lang="en-US" sz="6000" dirty="0">
                <a:solidFill>
                  <a:srgbClr val="C00000"/>
                </a:solidFill>
              </a:rPr>
              <a:t>A</a:t>
            </a:r>
            <a:r>
              <a:rPr lang="en-US" sz="6000" dirty="0"/>
              <a:t>1C</a:t>
            </a:r>
          </a:p>
          <a:p>
            <a:pPr lvl="1" eaLnBrk="1" hangingPunct="1">
              <a:buSzPct val="75000"/>
              <a:buFont typeface="Wingdings" pitchFamily="2" charset="2"/>
              <a:buNone/>
            </a:pPr>
            <a:r>
              <a:rPr lang="en-US" sz="6000" dirty="0">
                <a:solidFill>
                  <a:srgbClr val="C00000"/>
                </a:solidFill>
              </a:rPr>
              <a:t>B</a:t>
            </a:r>
            <a:r>
              <a:rPr lang="en-US" sz="6000" dirty="0"/>
              <a:t>lood Pressure</a:t>
            </a:r>
          </a:p>
          <a:p>
            <a:pPr lvl="1" eaLnBrk="1" hangingPunct="1">
              <a:buSzPct val="75000"/>
              <a:buFont typeface="Wingdings" pitchFamily="2" charset="2"/>
              <a:buNone/>
            </a:pPr>
            <a:r>
              <a:rPr lang="en-US" sz="6000" dirty="0">
                <a:solidFill>
                  <a:srgbClr val="C00000"/>
                </a:solidFill>
              </a:rPr>
              <a:t>C</a:t>
            </a:r>
            <a:r>
              <a:rPr lang="en-US" sz="6000" dirty="0"/>
              <a:t>ardiovascular risk reduction</a:t>
            </a:r>
            <a:endParaRPr lang="en-US" sz="3600" dirty="0"/>
          </a:p>
          <a:p>
            <a:pPr lvl="1" eaLnBrk="1" hangingPunct="1">
              <a:buSzPct val="75000"/>
              <a:buFont typeface="Wingdings" pitchFamily="2" charset="2"/>
              <a:buNone/>
            </a:pPr>
            <a:r>
              <a:rPr lang="en-US" b="1" i="1" dirty="0">
                <a:solidFill>
                  <a:schemeClr val="tx2">
                    <a:lumMod val="50000"/>
                  </a:schemeClr>
                </a:solidFill>
              </a:rPr>
              <a:t> </a:t>
            </a:r>
          </a:p>
        </p:txBody>
      </p:sp>
      <p:pic>
        <p:nvPicPr>
          <p:cNvPr id="2" name="Picture 1"/>
          <p:cNvPicPr>
            <a:picLocks noChangeAspect="1"/>
          </p:cNvPicPr>
          <p:nvPr/>
        </p:nvPicPr>
        <p:blipFill>
          <a:blip r:embed="rId4"/>
          <a:srcRect l="4396" t="5979" b="3616"/>
          <a:stretch/>
        </p:blipFill>
        <p:spPr>
          <a:xfrm>
            <a:off x="5257799" y="4191000"/>
            <a:ext cx="3314701" cy="1905000"/>
          </a:xfrm>
          <a:prstGeom prst="rect">
            <a:avLst/>
          </a:prstGeom>
        </p:spPr>
      </p:pic>
    </p:spTree>
    <p:custDataLst>
      <p:tags r:id="rId1"/>
    </p:custDataLst>
    <p:extLst>
      <p:ext uri="{BB962C8B-B14F-4D97-AF65-F5344CB8AC3E}">
        <p14:creationId xmlns:p14="http://schemas.microsoft.com/office/powerpoint/2010/main" val="4788839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981443">
                                            <p:txEl>
                                              <p:pRg st="0" end="0"/>
                                            </p:txEl>
                                          </p:spTgt>
                                        </p:tgtEl>
                                        <p:attrNameLst>
                                          <p:attrName>style.visibility</p:attrName>
                                        </p:attrNameLst>
                                      </p:cBhvr>
                                      <p:to>
                                        <p:strVal val="visible"/>
                                      </p:to>
                                    </p:set>
                                    <p:anim calcmode="lin" valueType="num">
                                      <p:cBhvr additive="base">
                                        <p:cTn id="7" dur="500" fill="hold"/>
                                        <p:tgtEl>
                                          <p:spTgt spid="198144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98144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1981443">
                                            <p:txEl>
                                              <p:pRg st="1" end="1"/>
                                            </p:txEl>
                                          </p:spTgt>
                                        </p:tgtEl>
                                        <p:attrNameLst>
                                          <p:attrName>style.visibility</p:attrName>
                                        </p:attrNameLst>
                                      </p:cBhvr>
                                      <p:to>
                                        <p:strVal val="visible"/>
                                      </p:to>
                                    </p:set>
                                    <p:anim calcmode="lin" valueType="num">
                                      <p:cBhvr additive="base">
                                        <p:cTn id="13" dur="500" fill="hold"/>
                                        <p:tgtEl>
                                          <p:spTgt spid="198144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98144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1981443">
                                            <p:txEl>
                                              <p:pRg st="2" end="2"/>
                                            </p:txEl>
                                          </p:spTgt>
                                        </p:tgtEl>
                                        <p:attrNameLst>
                                          <p:attrName>style.visibility</p:attrName>
                                        </p:attrNameLst>
                                      </p:cBhvr>
                                      <p:to>
                                        <p:strVal val="visible"/>
                                      </p:to>
                                    </p:set>
                                    <p:anim calcmode="lin" valueType="num">
                                      <p:cBhvr additive="base">
                                        <p:cTn id="19" dur="500" fill="hold"/>
                                        <p:tgtEl>
                                          <p:spTgt spid="198144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98144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981443">
                                            <p:txEl>
                                              <p:pRg st="3" end="3"/>
                                            </p:txEl>
                                          </p:spTgt>
                                        </p:tgtEl>
                                        <p:attrNameLst>
                                          <p:attrName>style.visibility</p:attrName>
                                        </p:attrNameLst>
                                      </p:cBhvr>
                                      <p:to>
                                        <p:strVal val="visible"/>
                                      </p:to>
                                    </p:set>
                                    <p:anim calcmode="lin" valueType="num">
                                      <p:cBhvr additive="base">
                                        <p:cTn id="25" dur="500" fill="hold"/>
                                        <p:tgtEl>
                                          <p:spTgt spid="198144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98144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4418" name="Rectangle 1026"/>
          <p:cNvSpPr>
            <a:spLocks noGrp="1" noChangeArrowheads="1"/>
          </p:cNvSpPr>
          <p:nvPr>
            <p:ph type="title"/>
          </p:nvPr>
        </p:nvSpPr>
        <p:spPr>
          <a:xfrm>
            <a:off x="457200" y="152400"/>
            <a:ext cx="8229600" cy="990600"/>
          </a:xfrm>
        </p:spPr>
        <p:txBody>
          <a:bodyPr anchor="b">
            <a:normAutofit/>
          </a:bodyPr>
          <a:lstStyle/>
          <a:p>
            <a:pPr eaLnBrk="1" hangingPunct="1">
              <a:defRPr/>
            </a:pPr>
            <a:r>
              <a:rPr lang="en-US" dirty="0"/>
              <a:t>ADA 2025 Summary for Exams</a:t>
            </a:r>
          </a:p>
        </p:txBody>
      </p:sp>
      <p:graphicFrame>
        <p:nvGraphicFramePr>
          <p:cNvPr id="1724421" name="Rectangle 1027">
            <a:extLst>
              <a:ext uri="{FF2B5EF4-FFF2-40B4-BE49-F238E27FC236}">
                <a16:creationId xmlns:a16="http://schemas.microsoft.com/office/drawing/2014/main" id="{1AC91032-4054-2DE7-6AEA-E9A52D073D50}"/>
              </a:ext>
            </a:extLst>
          </p:cNvPr>
          <p:cNvGraphicFramePr/>
          <p:nvPr/>
        </p:nvGraphicFramePr>
        <p:xfrm>
          <a:off x="457200" y="1219200"/>
          <a:ext cx="8229600" cy="493776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ustDataLst>
      <p:tags r:id="rId1"/>
    </p:custDataLst>
    <p:extLst>
      <p:ext uri="{BB962C8B-B14F-4D97-AF65-F5344CB8AC3E}">
        <p14:creationId xmlns:p14="http://schemas.microsoft.com/office/powerpoint/2010/main" val="33865945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Poll Question 9</a:t>
            </a:r>
          </a:p>
        </p:txBody>
      </p:sp>
      <p:sp>
        <p:nvSpPr>
          <p:cNvPr id="3" name="Content Placeholder 2"/>
          <p:cNvSpPr>
            <a:spLocks noGrp="1"/>
          </p:cNvSpPr>
          <p:nvPr>
            <p:ph sz="quarter" idx="1"/>
          </p:nvPr>
        </p:nvSpPr>
        <p:spPr>
          <a:xfrm>
            <a:off x="457200" y="1259684"/>
            <a:ext cx="5943601" cy="5141116"/>
          </a:xfrm>
        </p:spPr>
        <p:txBody>
          <a:bodyPr>
            <a:normAutofit/>
          </a:bodyPr>
          <a:lstStyle/>
          <a:p>
            <a:pPr>
              <a:lnSpc>
                <a:spcPct val="100000"/>
              </a:lnSpc>
            </a:pPr>
            <a:r>
              <a:rPr lang="en-US" dirty="0"/>
              <a:t>Which of the following methods can be used to assess glycemic status?</a:t>
            </a:r>
          </a:p>
          <a:p>
            <a:pPr marL="411487" lvl="2" indent="0">
              <a:buNone/>
            </a:pPr>
            <a:r>
              <a:rPr lang="en-US" sz="2800" dirty="0"/>
              <a:t>A. </a:t>
            </a:r>
            <a:r>
              <a:rPr lang="en-US" sz="3200" dirty="0"/>
              <a:t>A1C</a:t>
            </a:r>
          </a:p>
          <a:p>
            <a:pPr marL="411487" lvl="2" indent="0">
              <a:buNone/>
            </a:pPr>
            <a:r>
              <a:rPr lang="en-US" sz="3200" dirty="0"/>
              <a:t>B. Blood glucose monitoring</a:t>
            </a:r>
          </a:p>
          <a:p>
            <a:pPr marL="411487" lvl="2" indent="0">
              <a:buNone/>
            </a:pPr>
            <a:r>
              <a:rPr lang="en-US" sz="3200" dirty="0"/>
              <a:t>C. Time in Range</a:t>
            </a:r>
          </a:p>
          <a:p>
            <a:pPr marL="411487" lvl="2" indent="0">
              <a:buNone/>
            </a:pPr>
            <a:r>
              <a:rPr lang="en-US" sz="3200" dirty="0"/>
              <a:t>D. Fructosamine</a:t>
            </a:r>
          </a:p>
          <a:p>
            <a:pPr marL="411487" lvl="2" indent="0">
              <a:buNone/>
            </a:pPr>
            <a:r>
              <a:rPr lang="en-US" sz="3200" dirty="0"/>
              <a:t>E. All of the above</a:t>
            </a:r>
          </a:p>
          <a:p>
            <a:pPr marL="411487" lvl="2" indent="0">
              <a:buNone/>
            </a:pPr>
            <a:r>
              <a:rPr lang="en-US" sz="3200" dirty="0"/>
              <a:t> </a:t>
            </a:r>
            <a:endParaRPr lang="en-US" sz="2401" dirty="0"/>
          </a:p>
        </p:txBody>
      </p:sp>
      <p:pic>
        <p:nvPicPr>
          <p:cNvPr id="5" name="Picture 4" descr="Traditional man pointing up">
            <a:extLst>
              <a:ext uri="{FF2B5EF4-FFF2-40B4-BE49-F238E27FC236}">
                <a16:creationId xmlns:a16="http://schemas.microsoft.com/office/drawing/2014/main" id="{AA81B8B9-F30E-99EA-B894-92CE5046E51E}"/>
              </a:ext>
            </a:extLst>
          </p:cNvPr>
          <p:cNvPicPr>
            <a:picLocks noChangeAspect="1"/>
          </p:cNvPicPr>
          <p:nvPr/>
        </p:nvPicPr>
        <p:blipFill>
          <a:blip r:embed="rId4"/>
          <a:stretch>
            <a:fillRect/>
          </a:stretch>
        </p:blipFill>
        <p:spPr>
          <a:xfrm>
            <a:off x="6819516" y="1259684"/>
            <a:ext cx="1864384" cy="4439051"/>
          </a:xfrm>
          <a:prstGeom prst="rect">
            <a:avLst/>
          </a:prstGeom>
        </p:spPr>
      </p:pic>
      <p:pic>
        <p:nvPicPr>
          <p:cNvPr id="6" name="Picture 5" descr="Wood human figure">
            <a:extLst>
              <a:ext uri="{FF2B5EF4-FFF2-40B4-BE49-F238E27FC236}">
                <a16:creationId xmlns:a16="http://schemas.microsoft.com/office/drawing/2014/main" id="{E9C3E4B8-21CB-3B5C-8435-B0283EBF9ECF}"/>
              </a:ext>
            </a:extLst>
          </p:cNvPr>
          <p:cNvPicPr>
            <a:picLocks noChangeAspect="1"/>
          </p:cNvPicPr>
          <p:nvPr/>
        </p:nvPicPr>
        <p:blipFill>
          <a:blip r:embed="rId5" cstate="print">
            <a:extLst>
              <a:ext uri="{28A0092B-C50C-407E-A947-70E740481C1C}">
                <a14:useLocalDpi xmlns:a14="http://schemas.microsoft.com/office/drawing/2010/main" val="0"/>
              </a:ext>
            </a:extLst>
          </a:blip>
          <a:srcRect l="4346" t="5250" r="34783"/>
          <a:stretch/>
        </p:blipFill>
        <p:spPr>
          <a:xfrm rot="2095008">
            <a:off x="4438945" y="299800"/>
            <a:ext cx="781023" cy="845736"/>
          </a:xfrm>
          <a:prstGeom prst="rect">
            <a:avLst/>
          </a:prstGeom>
        </p:spPr>
      </p:pic>
    </p:spTree>
    <p:custDataLst>
      <p:tags r:id="rId1"/>
    </p:custDataLst>
    <p:extLst>
      <p:ext uri="{BB962C8B-B14F-4D97-AF65-F5344CB8AC3E}">
        <p14:creationId xmlns:p14="http://schemas.microsoft.com/office/powerpoint/2010/main" val="16873051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69B531-251A-06B7-F24B-262A415ED4C9}"/>
              </a:ext>
            </a:extLst>
          </p:cNvPr>
          <p:cNvSpPr>
            <a:spLocks noGrp="1"/>
          </p:cNvSpPr>
          <p:nvPr>
            <p:ph type="title"/>
          </p:nvPr>
        </p:nvSpPr>
        <p:spPr/>
        <p:txBody>
          <a:bodyPr/>
          <a:lstStyle/>
          <a:p>
            <a:r>
              <a:rPr lang="en-US" dirty="0"/>
              <a:t>6. Assess Glycemic Status</a:t>
            </a:r>
          </a:p>
        </p:txBody>
      </p:sp>
      <p:sp>
        <p:nvSpPr>
          <p:cNvPr id="3" name="Content Placeholder 2">
            <a:extLst>
              <a:ext uri="{FF2B5EF4-FFF2-40B4-BE49-F238E27FC236}">
                <a16:creationId xmlns:a16="http://schemas.microsoft.com/office/drawing/2014/main" id="{3905B875-E6D5-E928-EE2A-C56C3129153B}"/>
              </a:ext>
            </a:extLst>
          </p:cNvPr>
          <p:cNvSpPr>
            <a:spLocks noGrp="1"/>
          </p:cNvSpPr>
          <p:nvPr>
            <p:ph sz="quarter" idx="1"/>
          </p:nvPr>
        </p:nvSpPr>
        <p:spPr>
          <a:xfrm>
            <a:off x="457200" y="1219200"/>
            <a:ext cx="5257800" cy="5486400"/>
          </a:xfrm>
        </p:spPr>
        <p:txBody>
          <a:bodyPr>
            <a:normAutofit fontScale="85000" lnSpcReduction="20000"/>
          </a:bodyPr>
          <a:lstStyle/>
          <a:p>
            <a:pPr>
              <a:lnSpc>
                <a:spcPct val="120000"/>
              </a:lnSpc>
            </a:pPr>
            <a:r>
              <a:rPr lang="en-US" b="0" i="0" dirty="0">
                <a:solidFill>
                  <a:srgbClr val="383636"/>
                </a:solidFill>
                <a:effectLst/>
                <a:ea typeface="Calibri" panose="020F0502020204030204" pitchFamily="34" charset="0"/>
                <a:cs typeface="Calibri" panose="020F0502020204030204" pitchFamily="34" charset="0"/>
              </a:rPr>
              <a:t>A1C measurement</a:t>
            </a:r>
          </a:p>
          <a:p>
            <a:pPr>
              <a:lnSpc>
                <a:spcPct val="120000"/>
              </a:lnSpc>
            </a:pPr>
            <a:r>
              <a:rPr lang="en-US" dirty="0">
                <a:solidFill>
                  <a:srgbClr val="383636"/>
                </a:solidFill>
                <a:ea typeface="Calibri" panose="020F0502020204030204" pitchFamily="34" charset="0"/>
                <a:cs typeface="Calibri" panose="020F0502020204030204" pitchFamily="34" charset="0"/>
              </a:rPr>
              <a:t>B</a:t>
            </a:r>
            <a:r>
              <a:rPr lang="en-US" b="0" i="0" dirty="0">
                <a:solidFill>
                  <a:srgbClr val="383636"/>
                </a:solidFill>
                <a:effectLst/>
                <a:ea typeface="Calibri" panose="020F0502020204030204" pitchFamily="34" charset="0"/>
                <a:cs typeface="Calibri" panose="020F0502020204030204" pitchFamily="34" charset="0"/>
              </a:rPr>
              <a:t>lood glucose monitoring (BGM) </a:t>
            </a:r>
          </a:p>
          <a:p>
            <a:pPr lvl="1">
              <a:lnSpc>
                <a:spcPct val="120000"/>
              </a:lnSpc>
            </a:pPr>
            <a:r>
              <a:rPr lang="en-US" b="0" i="0" dirty="0">
                <a:solidFill>
                  <a:srgbClr val="383636"/>
                </a:solidFill>
                <a:effectLst/>
                <a:ea typeface="Calibri" panose="020F0502020204030204" pitchFamily="34" charset="0"/>
                <a:cs typeface="Calibri" panose="020F0502020204030204" pitchFamily="34" charset="0"/>
              </a:rPr>
              <a:t>by capillary (finger-stick) devices</a:t>
            </a:r>
          </a:p>
          <a:p>
            <a:pPr>
              <a:lnSpc>
                <a:spcPct val="120000"/>
              </a:lnSpc>
            </a:pPr>
            <a:r>
              <a:rPr lang="en-US" dirty="0">
                <a:solidFill>
                  <a:srgbClr val="383636"/>
                </a:solidFill>
                <a:ea typeface="Calibri" panose="020F0502020204030204" pitchFamily="34" charset="0"/>
                <a:cs typeface="Calibri" panose="020F0502020204030204" pitchFamily="34" charset="0"/>
              </a:rPr>
              <a:t>C</a:t>
            </a:r>
            <a:r>
              <a:rPr lang="en-US" b="0" i="0" dirty="0">
                <a:solidFill>
                  <a:srgbClr val="383636"/>
                </a:solidFill>
                <a:effectLst/>
                <a:ea typeface="Calibri" panose="020F0502020204030204" pitchFamily="34" charset="0"/>
                <a:cs typeface="Calibri" panose="020F0502020204030204" pitchFamily="34" charset="0"/>
              </a:rPr>
              <a:t>ontinuous glucose monitoring (CGM)</a:t>
            </a:r>
          </a:p>
          <a:p>
            <a:pPr lvl="1">
              <a:lnSpc>
                <a:spcPct val="120000"/>
              </a:lnSpc>
            </a:pPr>
            <a:r>
              <a:rPr lang="en-US" b="0" i="0" dirty="0">
                <a:solidFill>
                  <a:srgbClr val="383636"/>
                </a:solidFill>
                <a:effectLst/>
                <a:ea typeface="Calibri" panose="020F0502020204030204" pitchFamily="34" charset="0"/>
                <a:cs typeface="Calibri" panose="020F0502020204030204" pitchFamily="34" charset="0"/>
              </a:rPr>
              <a:t>using time in range (TIR) or </a:t>
            </a:r>
          </a:p>
          <a:p>
            <a:pPr lvl="1">
              <a:lnSpc>
                <a:spcPct val="120000"/>
              </a:lnSpc>
            </a:pPr>
            <a:r>
              <a:rPr lang="en-US" b="0" i="0" dirty="0">
                <a:solidFill>
                  <a:srgbClr val="383636"/>
                </a:solidFill>
                <a:effectLst/>
                <a:ea typeface="Calibri" panose="020F0502020204030204" pitchFamily="34" charset="0"/>
                <a:cs typeface="Calibri" panose="020F0502020204030204" pitchFamily="34" charset="0"/>
              </a:rPr>
              <a:t>mean CGM glucose. </a:t>
            </a:r>
          </a:p>
          <a:p>
            <a:pPr lvl="1">
              <a:lnSpc>
                <a:spcPct val="120000"/>
              </a:lnSpc>
            </a:pPr>
            <a:endParaRPr lang="en-US" dirty="0">
              <a:solidFill>
                <a:srgbClr val="383636"/>
              </a:solidFill>
              <a:ea typeface="Calibri" panose="020F0502020204030204" pitchFamily="34" charset="0"/>
              <a:cs typeface="Calibri" panose="020F0502020204030204" pitchFamily="34" charset="0"/>
            </a:endParaRPr>
          </a:p>
          <a:p>
            <a:pPr>
              <a:lnSpc>
                <a:spcPct val="120000"/>
              </a:lnSpc>
            </a:pPr>
            <a:r>
              <a:rPr lang="en-US" dirty="0">
                <a:solidFill>
                  <a:srgbClr val="383636"/>
                </a:solidFill>
                <a:ea typeface="Calibri" panose="020F0502020204030204" pitchFamily="34" charset="0"/>
                <a:cs typeface="Calibri" panose="020F0502020204030204" pitchFamily="34" charset="0"/>
              </a:rPr>
              <a:t>Fructosamine – 2-4 </a:t>
            </a:r>
            <a:r>
              <a:rPr lang="en-US" dirty="0" err="1">
                <a:solidFill>
                  <a:srgbClr val="383636"/>
                </a:solidFill>
                <a:ea typeface="Calibri" panose="020F0502020204030204" pitchFamily="34" charset="0"/>
                <a:cs typeface="Calibri" panose="020F0502020204030204" pitchFamily="34" charset="0"/>
              </a:rPr>
              <a:t>wk</a:t>
            </a:r>
            <a:r>
              <a:rPr lang="en-US" dirty="0">
                <a:solidFill>
                  <a:srgbClr val="383636"/>
                </a:solidFill>
                <a:ea typeface="Calibri" panose="020F0502020204030204" pitchFamily="34" charset="0"/>
                <a:cs typeface="Calibri" panose="020F0502020204030204" pitchFamily="34" charset="0"/>
              </a:rPr>
              <a:t> glucose average</a:t>
            </a:r>
          </a:p>
          <a:p>
            <a:pPr lvl="1">
              <a:lnSpc>
                <a:spcPct val="120000"/>
              </a:lnSpc>
            </a:pPr>
            <a:r>
              <a:rPr lang="en-US" dirty="0">
                <a:solidFill>
                  <a:srgbClr val="383636"/>
                </a:solidFill>
                <a:ea typeface="Calibri" panose="020F0502020204030204" pitchFamily="34" charset="0"/>
                <a:cs typeface="Calibri" panose="020F0502020204030204" pitchFamily="34" charset="0"/>
              </a:rPr>
              <a:t> glycated albumin for those with anemia or hemoglobinopathies</a:t>
            </a:r>
          </a:p>
        </p:txBody>
      </p:sp>
      <p:pic>
        <p:nvPicPr>
          <p:cNvPr id="5" name="Picture 4">
            <a:extLst>
              <a:ext uri="{FF2B5EF4-FFF2-40B4-BE49-F238E27FC236}">
                <a16:creationId xmlns:a16="http://schemas.microsoft.com/office/drawing/2014/main" id="{50EFE8DF-BBDB-AA19-4273-3AF049A8D9B5}"/>
              </a:ext>
            </a:extLst>
          </p:cNvPr>
          <p:cNvPicPr>
            <a:picLocks noChangeAspect="1"/>
          </p:cNvPicPr>
          <p:nvPr/>
        </p:nvPicPr>
        <p:blipFill>
          <a:blip r:embed="rId3"/>
          <a:stretch>
            <a:fillRect/>
          </a:stretch>
        </p:blipFill>
        <p:spPr>
          <a:xfrm>
            <a:off x="5693884" y="4341027"/>
            <a:ext cx="3314058" cy="215578"/>
          </a:xfrm>
          <a:prstGeom prst="rect">
            <a:avLst/>
          </a:prstGeom>
        </p:spPr>
      </p:pic>
      <p:pic>
        <p:nvPicPr>
          <p:cNvPr id="7" name="Picture 6" descr="Two people with smartphone">
            <a:extLst>
              <a:ext uri="{FF2B5EF4-FFF2-40B4-BE49-F238E27FC236}">
                <a16:creationId xmlns:a16="http://schemas.microsoft.com/office/drawing/2014/main" id="{AAF69576-265D-D33F-2C08-0FEC57925D89}"/>
              </a:ext>
            </a:extLst>
          </p:cNvPr>
          <p:cNvPicPr>
            <a:picLocks noChangeAspect="1"/>
          </p:cNvPicPr>
          <p:nvPr/>
        </p:nvPicPr>
        <p:blipFill>
          <a:blip r:embed="rId4" cstate="print">
            <a:extLst>
              <a:ext uri="{28A0092B-C50C-407E-A947-70E740481C1C}">
                <a14:useLocalDpi xmlns:a14="http://schemas.microsoft.com/office/drawing/2010/main" val="0"/>
              </a:ext>
            </a:extLst>
          </a:blip>
          <a:srcRect l="32500" r="3333"/>
          <a:stretch/>
        </p:blipFill>
        <p:spPr>
          <a:xfrm>
            <a:off x="6019800" y="1371600"/>
            <a:ext cx="2743200" cy="2848616"/>
          </a:xfrm>
          <a:prstGeom prst="rect">
            <a:avLst/>
          </a:prstGeom>
        </p:spPr>
      </p:pic>
    </p:spTree>
    <p:extLst>
      <p:ext uri="{BB962C8B-B14F-4D97-AF65-F5344CB8AC3E}">
        <p14:creationId xmlns:p14="http://schemas.microsoft.com/office/powerpoint/2010/main" val="9726872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7200" y="157824"/>
            <a:ext cx="8229600" cy="1366176"/>
          </a:xfrm>
        </p:spPr>
        <p:txBody>
          <a:bodyPr>
            <a:normAutofit fontScale="90000"/>
          </a:bodyPr>
          <a:lstStyle/>
          <a:p>
            <a:r>
              <a:rPr lang="en-US" dirty="0"/>
              <a:t>6. Glycemic Targets for Non-Pregnant Adults</a:t>
            </a:r>
          </a:p>
        </p:txBody>
      </p:sp>
      <p:sp>
        <p:nvSpPr>
          <p:cNvPr id="6" name="Content Placeholder 5"/>
          <p:cNvSpPr>
            <a:spLocks noGrp="1"/>
          </p:cNvSpPr>
          <p:nvPr>
            <p:ph sz="quarter" idx="1"/>
          </p:nvPr>
        </p:nvSpPr>
        <p:spPr>
          <a:xfrm>
            <a:off x="457200" y="1588477"/>
            <a:ext cx="7239000" cy="5105400"/>
          </a:xfrm>
        </p:spPr>
        <p:txBody>
          <a:bodyPr>
            <a:normAutofit fontScale="92500" lnSpcReduction="10000"/>
          </a:bodyPr>
          <a:lstStyle/>
          <a:p>
            <a:pPr lvl="1"/>
            <a:r>
              <a:rPr lang="en-US" sz="2800" b="1" dirty="0"/>
              <a:t>A1c &lt; 7%</a:t>
            </a:r>
            <a:r>
              <a:rPr lang="en-US" sz="2800" dirty="0"/>
              <a:t>  - a reasonable goal for adults.</a:t>
            </a:r>
          </a:p>
          <a:p>
            <a:pPr lvl="1"/>
            <a:r>
              <a:rPr lang="en-US" sz="2800" b="1" dirty="0"/>
              <a:t>A1c &lt; 6.5%</a:t>
            </a:r>
            <a:r>
              <a:rPr lang="en-US" sz="2800" dirty="0"/>
              <a:t> - for those without significant risk of hypoglycemia  </a:t>
            </a:r>
          </a:p>
          <a:p>
            <a:pPr lvl="1"/>
            <a:r>
              <a:rPr lang="en-US" sz="2800" b="1" dirty="0"/>
              <a:t>A1c &lt; 8%</a:t>
            </a:r>
            <a:r>
              <a:rPr lang="en-US" sz="2800" dirty="0"/>
              <a:t> -  for those with history of hypoglycemia, limited life expectancy, or those with longstanding diabetes and vascular complications.</a:t>
            </a:r>
          </a:p>
          <a:p>
            <a:pPr lvl="1">
              <a:buSzPct val="75000"/>
            </a:pPr>
            <a:r>
              <a:rPr lang="en-US" sz="3200" b="1" dirty="0">
                <a:solidFill>
                  <a:schemeClr val="tx1">
                    <a:lumMod val="95000"/>
                    <a:lumOff val="5000"/>
                  </a:schemeClr>
                </a:solidFill>
              </a:rPr>
              <a:t>A1c Check Frequency:</a:t>
            </a:r>
          </a:p>
          <a:p>
            <a:pPr lvl="2">
              <a:buSzPct val="75000"/>
            </a:pPr>
            <a:r>
              <a:rPr lang="en-US" sz="3200" dirty="0"/>
              <a:t>If meeting goal -  At least 2 times a year</a:t>
            </a:r>
          </a:p>
          <a:p>
            <a:pPr lvl="2">
              <a:buSzPct val="75000"/>
            </a:pPr>
            <a:r>
              <a:rPr lang="en-US" sz="3200" dirty="0"/>
              <a:t>If </a:t>
            </a:r>
            <a:r>
              <a:rPr lang="en-US" sz="3200" i="1" dirty="0"/>
              <a:t>not </a:t>
            </a:r>
            <a:r>
              <a:rPr lang="en-US" sz="3200" dirty="0"/>
              <a:t>meeting goal – Quarterly</a:t>
            </a:r>
          </a:p>
          <a:p>
            <a:pPr lvl="1"/>
            <a:endParaRPr lang="en-US" sz="2800" dirty="0"/>
          </a:p>
          <a:p>
            <a:pPr lvl="1"/>
            <a:r>
              <a:rPr lang="en-US" sz="2800" b="1" dirty="0"/>
              <a:t>Also review Ambulatory Glucose Profile</a:t>
            </a:r>
          </a:p>
          <a:p>
            <a:endParaRPr lang="en-US" dirty="0"/>
          </a:p>
        </p:txBody>
      </p:sp>
      <p:pic>
        <p:nvPicPr>
          <p:cNvPr id="2" name="Picture 1"/>
          <p:cNvPicPr>
            <a:picLocks noChangeAspect="1"/>
          </p:cNvPicPr>
          <p:nvPr/>
        </p:nvPicPr>
        <p:blipFill>
          <a:blip r:embed="rId4"/>
          <a:stretch>
            <a:fillRect/>
          </a:stretch>
        </p:blipFill>
        <p:spPr>
          <a:xfrm>
            <a:off x="7467600" y="1588477"/>
            <a:ext cx="1356946" cy="1366176"/>
          </a:xfrm>
          <a:prstGeom prst="rect">
            <a:avLst/>
          </a:prstGeom>
        </p:spPr>
      </p:pic>
    </p:spTree>
    <p:custDataLst>
      <p:tags r:id="rId1"/>
    </p:custDataLst>
    <p:extLst>
      <p:ext uri="{BB962C8B-B14F-4D97-AF65-F5344CB8AC3E}">
        <p14:creationId xmlns:p14="http://schemas.microsoft.com/office/powerpoint/2010/main" val="21822165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p:cNvSpPr>
            <a:spLocks noGrp="1" noChangeArrowheads="1"/>
          </p:cNvSpPr>
          <p:nvPr>
            <p:ph type="title"/>
          </p:nvPr>
        </p:nvSpPr>
        <p:spPr>
          <a:xfrm>
            <a:off x="457200" y="304800"/>
            <a:ext cx="8229600" cy="1143000"/>
          </a:xfrm>
        </p:spPr>
        <p:txBody>
          <a:bodyPr vert="horz" lIns="90477" tIns="44445" rIns="90477" bIns="44445" anchor="b" anchorCtr="0">
            <a:normAutofit fontScale="90000"/>
          </a:bodyPr>
          <a:lstStyle/>
          <a:p>
            <a:pPr eaLnBrk="1" hangingPunct="1"/>
            <a:r>
              <a:rPr lang="en-US" b="1" dirty="0"/>
              <a:t>6. Glycemic Targets</a:t>
            </a:r>
            <a:br>
              <a:rPr lang="en-US" b="1" dirty="0"/>
            </a:br>
            <a:r>
              <a:rPr lang="en-US" sz="4000" b="1" dirty="0"/>
              <a:t>Individualize Targets – ADA  </a:t>
            </a:r>
            <a:endParaRPr lang="en-US" b="1" dirty="0"/>
          </a:p>
        </p:txBody>
      </p:sp>
      <p:sp>
        <p:nvSpPr>
          <p:cNvPr id="89091" name="Rectangle 3"/>
          <p:cNvSpPr>
            <a:spLocks noGrp="1" noChangeArrowheads="1"/>
          </p:cNvSpPr>
          <p:nvPr>
            <p:ph sz="half" idx="1"/>
          </p:nvPr>
        </p:nvSpPr>
        <p:spPr>
          <a:xfrm>
            <a:off x="457200" y="1520959"/>
            <a:ext cx="7543800" cy="4648200"/>
          </a:xfrm>
          <a:ln w="12700">
            <a:solidFill>
              <a:schemeClr val="tx1"/>
            </a:solidFill>
            <a:miter lim="800000"/>
            <a:headEnd/>
            <a:tailEnd/>
          </a:ln>
        </p:spPr>
        <p:txBody>
          <a:bodyPr vert="horz" lIns="90477" tIns="44445" rIns="90477" bIns="44445">
            <a:normAutofit/>
          </a:bodyPr>
          <a:lstStyle/>
          <a:p>
            <a:pPr eaLnBrk="1" hangingPunct="1">
              <a:buFont typeface="Wingdings" pitchFamily="2" charset="2"/>
              <a:buNone/>
            </a:pPr>
            <a:endParaRPr lang="en-US" sz="2000" dirty="0">
              <a:solidFill>
                <a:schemeClr val="tx2"/>
              </a:solidFill>
            </a:endParaRPr>
          </a:p>
          <a:p>
            <a:pPr lvl="1" eaLnBrk="1" hangingPunct="1">
              <a:buSzPct val="75000"/>
            </a:pPr>
            <a:r>
              <a:rPr lang="en-US" sz="3600" dirty="0"/>
              <a:t> </a:t>
            </a:r>
            <a:r>
              <a:rPr lang="en-US" sz="4000" dirty="0"/>
              <a:t>Pre-Prandial BG 80- 130</a:t>
            </a:r>
          </a:p>
          <a:p>
            <a:pPr lvl="1" eaLnBrk="1" hangingPunct="1">
              <a:buSzPct val="75000"/>
            </a:pPr>
            <a:endParaRPr lang="en-US" sz="2000" dirty="0"/>
          </a:p>
          <a:p>
            <a:pPr lvl="1" eaLnBrk="1" hangingPunct="1">
              <a:buSzPct val="75000"/>
            </a:pPr>
            <a:r>
              <a:rPr lang="en-US" sz="4000" dirty="0"/>
              <a:t> 1-2 </a:t>
            </a:r>
            <a:r>
              <a:rPr lang="en-US" sz="4000" dirty="0" err="1"/>
              <a:t>hr</a:t>
            </a:r>
            <a:r>
              <a:rPr lang="en-US" sz="4000" dirty="0"/>
              <a:t> post prandial &lt; than 180</a:t>
            </a:r>
          </a:p>
          <a:p>
            <a:pPr lvl="2" eaLnBrk="1" hangingPunct="1">
              <a:buSzPct val="75000"/>
              <a:buFont typeface="Wingdings" pitchFamily="2" charset="2"/>
              <a:buNone/>
            </a:pPr>
            <a:r>
              <a:rPr lang="en-US" sz="2800" dirty="0"/>
              <a:t>*for nonpregnant adults</a:t>
            </a:r>
          </a:p>
          <a:p>
            <a:pPr lvl="2" eaLnBrk="1" hangingPunct="1">
              <a:buSzPct val="75000"/>
              <a:buFont typeface="Wingdings" pitchFamily="2" charset="2"/>
              <a:buNone/>
            </a:pPr>
            <a:endParaRPr lang="en-US" sz="2800" dirty="0"/>
          </a:p>
          <a:p>
            <a:pPr lvl="1">
              <a:buSzPct val="75000"/>
            </a:pPr>
            <a:r>
              <a:rPr lang="en-US" sz="4000" dirty="0"/>
              <a:t>Time in Range: 70%</a:t>
            </a:r>
          </a:p>
          <a:p>
            <a:pPr lvl="2">
              <a:buSzPct val="75000"/>
            </a:pPr>
            <a:r>
              <a:rPr lang="en-US" sz="3600" dirty="0"/>
              <a:t>BG of 70-180 mg/dL</a:t>
            </a:r>
          </a:p>
          <a:p>
            <a:pPr lvl="1" algn="r" eaLnBrk="1" hangingPunct="1">
              <a:buSzPct val="75000"/>
              <a:buFont typeface="Wingdings" pitchFamily="2" charset="2"/>
              <a:buNone/>
            </a:pPr>
            <a:endParaRPr lang="en-US" sz="1400" i="1" dirty="0"/>
          </a:p>
          <a:p>
            <a:pPr lvl="1" algn="r" eaLnBrk="1" hangingPunct="1">
              <a:buSzPct val="75000"/>
              <a:buFont typeface="Wingdings" pitchFamily="2" charset="2"/>
              <a:buNone/>
            </a:pPr>
            <a:endParaRPr lang="en-US" sz="1600" i="1" dirty="0"/>
          </a:p>
        </p:txBody>
      </p:sp>
      <p:pic>
        <p:nvPicPr>
          <p:cNvPr id="31746" name="Picture 2" descr="C:\Users\Beverly\AppData\Local\Microsoft\Windows\Temporary Internet Files\Content.IE5\DJWH7WCO\MC900388914[1].wm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19800" y="3838975"/>
            <a:ext cx="2844483" cy="2403343"/>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806685976"/>
      </p:ext>
    </p:extLst>
  </p:cSld>
  <p:clrMapOvr>
    <a:masterClrMapping/>
  </p:clrMapOvr>
  <p:transition/>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2"/>
          <p:cNvSpPr>
            <a:spLocks noGrp="1" noChangeArrowheads="1"/>
          </p:cNvSpPr>
          <p:nvPr>
            <p:ph type="title"/>
          </p:nvPr>
        </p:nvSpPr>
        <p:spPr>
          <a:xfrm>
            <a:off x="457200" y="228600"/>
            <a:ext cx="8229600" cy="914400"/>
          </a:xfrm>
        </p:spPr>
        <p:txBody>
          <a:bodyPr>
            <a:normAutofit/>
          </a:bodyPr>
          <a:lstStyle/>
          <a:p>
            <a:pPr eaLnBrk="1" hangingPunct="1"/>
            <a:r>
              <a:rPr lang="en-US" sz="4000" dirty="0"/>
              <a:t>A1c and Estimated Avg Glucose (eAG)  </a:t>
            </a:r>
          </a:p>
        </p:txBody>
      </p:sp>
      <p:sp>
        <p:nvSpPr>
          <p:cNvPr id="88067" name="Rectangle 3"/>
          <p:cNvSpPr>
            <a:spLocks noGrp="1" noChangeArrowheads="1"/>
          </p:cNvSpPr>
          <p:nvPr>
            <p:ph idx="1"/>
          </p:nvPr>
        </p:nvSpPr>
        <p:spPr>
          <a:xfrm>
            <a:off x="609600" y="1447800"/>
            <a:ext cx="7239000" cy="4819650"/>
          </a:xfrm>
        </p:spPr>
        <p:txBody>
          <a:bodyPr>
            <a:normAutofit/>
          </a:bodyPr>
          <a:lstStyle/>
          <a:p>
            <a:pPr eaLnBrk="1" hangingPunct="1">
              <a:lnSpc>
                <a:spcPct val="80000"/>
              </a:lnSpc>
              <a:buFont typeface="Wingdings" pitchFamily="2" charset="2"/>
              <a:buNone/>
            </a:pPr>
            <a:r>
              <a:rPr lang="en-US" sz="2800" b="1" u="sng" dirty="0"/>
              <a:t>A1c (%)	           	eAG__  </a:t>
            </a:r>
          </a:p>
          <a:p>
            <a:pPr eaLnBrk="1" hangingPunct="1">
              <a:lnSpc>
                <a:spcPct val="80000"/>
              </a:lnSpc>
              <a:buFont typeface="Wingdings" pitchFamily="2" charset="2"/>
              <a:buNone/>
            </a:pPr>
            <a:r>
              <a:rPr lang="en-US" sz="2800" b="1" dirty="0"/>
              <a:t>	5		97   </a:t>
            </a:r>
            <a:r>
              <a:rPr lang="en-US" sz="2800" dirty="0"/>
              <a:t>(76-120)</a:t>
            </a:r>
          </a:p>
          <a:p>
            <a:pPr eaLnBrk="1" hangingPunct="1">
              <a:lnSpc>
                <a:spcPct val="80000"/>
              </a:lnSpc>
              <a:buFont typeface="Wingdings" pitchFamily="2" charset="2"/>
              <a:buNone/>
            </a:pPr>
            <a:r>
              <a:rPr lang="en-US" sz="2800" b="1" dirty="0"/>
              <a:t>   6		126 </a:t>
            </a:r>
            <a:r>
              <a:rPr lang="en-US" sz="2800" dirty="0"/>
              <a:t>(100-152)</a:t>
            </a:r>
          </a:p>
          <a:p>
            <a:pPr eaLnBrk="1" hangingPunct="1">
              <a:lnSpc>
                <a:spcPct val="80000"/>
              </a:lnSpc>
              <a:buFont typeface="Wingdings" pitchFamily="2" charset="2"/>
              <a:buNone/>
            </a:pPr>
            <a:r>
              <a:rPr lang="en-US" sz="2800" b="1" dirty="0"/>
              <a:t>	7		154 </a:t>
            </a:r>
            <a:r>
              <a:rPr lang="en-US" sz="2800" dirty="0"/>
              <a:t>(123-185)</a:t>
            </a:r>
          </a:p>
          <a:p>
            <a:pPr eaLnBrk="1" hangingPunct="1">
              <a:lnSpc>
                <a:spcPct val="80000"/>
              </a:lnSpc>
              <a:buFont typeface="Wingdings" pitchFamily="2" charset="2"/>
              <a:buNone/>
            </a:pPr>
            <a:r>
              <a:rPr lang="en-US" sz="2800" b="1" dirty="0"/>
              <a:t>	8		183 </a:t>
            </a:r>
            <a:r>
              <a:rPr lang="en-US" sz="2800" dirty="0"/>
              <a:t>(147-217)</a:t>
            </a:r>
          </a:p>
          <a:p>
            <a:pPr eaLnBrk="1" hangingPunct="1">
              <a:lnSpc>
                <a:spcPct val="80000"/>
              </a:lnSpc>
              <a:buFont typeface="Wingdings" pitchFamily="2" charset="2"/>
              <a:buNone/>
            </a:pPr>
            <a:r>
              <a:rPr lang="en-US" sz="2800" b="1" dirty="0"/>
              <a:t>	9		212 </a:t>
            </a:r>
            <a:r>
              <a:rPr lang="en-US" sz="2800" dirty="0"/>
              <a:t>(170 -249)</a:t>
            </a:r>
          </a:p>
          <a:p>
            <a:pPr eaLnBrk="1" hangingPunct="1">
              <a:lnSpc>
                <a:spcPct val="80000"/>
              </a:lnSpc>
              <a:buFont typeface="Wingdings" pitchFamily="2" charset="2"/>
              <a:buNone/>
            </a:pPr>
            <a:r>
              <a:rPr lang="en-US" sz="2800" b="1" dirty="0"/>
              <a:t>	10		240 </a:t>
            </a:r>
            <a:r>
              <a:rPr lang="en-US" sz="2800" dirty="0"/>
              <a:t>(193-282)</a:t>
            </a:r>
          </a:p>
          <a:p>
            <a:pPr eaLnBrk="1" hangingPunct="1">
              <a:lnSpc>
                <a:spcPct val="80000"/>
              </a:lnSpc>
              <a:buFont typeface="Wingdings" pitchFamily="2" charset="2"/>
              <a:buNone/>
            </a:pPr>
            <a:r>
              <a:rPr lang="en-US" sz="2800" b="1" dirty="0"/>
              <a:t>	11		269 </a:t>
            </a:r>
            <a:r>
              <a:rPr lang="en-US" sz="2800" dirty="0"/>
              <a:t>(217-314)</a:t>
            </a:r>
            <a:r>
              <a:rPr lang="en-US" sz="2800" b="1" dirty="0"/>
              <a:t>	</a:t>
            </a:r>
          </a:p>
          <a:p>
            <a:pPr eaLnBrk="1" hangingPunct="1">
              <a:lnSpc>
                <a:spcPct val="80000"/>
              </a:lnSpc>
              <a:buFont typeface="Wingdings" pitchFamily="2" charset="2"/>
              <a:buNone/>
            </a:pPr>
            <a:r>
              <a:rPr lang="en-US" sz="2800" b="1" dirty="0"/>
              <a:t>   12		298  </a:t>
            </a:r>
            <a:r>
              <a:rPr lang="en-US" sz="2800" dirty="0"/>
              <a:t>(240-347)</a:t>
            </a:r>
          </a:p>
          <a:p>
            <a:pPr eaLnBrk="1" hangingPunct="1">
              <a:lnSpc>
                <a:spcPct val="80000"/>
              </a:lnSpc>
              <a:buFont typeface="Wingdings" pitchFamily="2" charset="2"/>
              <a:buNone/>
            </a:pPr>
            <a:r>
              <a:rPr lang="en-US" sz="2400" dirty="0"/>
              <a:t>			 </a:t>
            </a:r>
          </a:p>
        </p:txBody>
      </p:sp>
      <p:sp>
        <p:nvSpPr>
          <p:cNvPr id="5" name="TextBox 4">
            <a:extLst>
              <a:ext uri="{FF2B5EF4-FFF2-40B4-BE49-F238E27FC236}">
                <a16:creationId xmlns:a16="http://schemas.microsoft.com/office/drawing/2014/main" id="{1AFADE32-8F21-471D-A653-F0A7FD804812}"/>
              </a:ext>
            </a:extLst>
          </p:cNvPr>
          <p:cNvSpPr txBox="1"/>
          <p:nvPr/>
        </p:nvSpPr>
        <p:spPr>
          <a:xfrm>
            <a:off x="104670" y="5410200"/>
            <a:ext cx="5181600" cy="757130"/>
          </a:xfrm>
          <a:prstGeom prst="rect">
            <a:avLst/>
          </a:prstGeom>
          <a:noFill/>
        </p:spPr>
        <p:txBody>
          <a:bodyPr wrap="square" rtlCol="0">
            <a:spAutoFit/>
          </a:bodyPr>
          <a:lstStyle/>
          <a:p>
            <a:pPr algn="ctr">
              <a:lnSpc>
                <a:spcPct val="80000"/>
              </a:lnSpc>
            </a:pPr>
            <a:r>
              <a:rPr lang="en-US" sz="2000" b="1" i="1" dirty="0"/>
              <a:t>eAG = 28.7 x A1c-46.7  ~ 29 pts per 1%</a:t>
            </a:r>
          </a:p>
          <a:p>
            <a:pPr algn="ctr">
              <a:lnSpc>
                <a:spcPct val="80000"/>
              </a:lnSpc>
            </a:pPr>
            <a:r>
              <a:rPr lang="en-US" sz="1600" b="1" i="1" dirty="0"/>
              <a:t>Translating the A1c Assay Into eAG – ADAG Study</a:t>
            </a:r>
            <a:endParaRPr lang="en-US" b="1" dirty="0"/>
          </a:p>
          <a:p>
            <a:pPr algn="r">
              <a:lnSpc>
                <a:spcPct val="80000"/>
              </a:lnSpc>
            </a:pPr>
            <a:r>
              <a:rPr lang="en-US" dirty="0"/>
              <a:t> </a:t>
            </a:r>
          </a:p>
        </p:txBody>
      </p:sp>
      <p:pic>
        <p:nvPicPr>
          <p:cNvPr id="7" name="Picture 6">
            <a:extLst>
              <a:ext uri="{FF2B5EF4-FFF2-40B4-BE49-F238E27FC236}">
                <a16:creationId xmlns:a16="http://schemas.microsoft.com/office/drawing/2014/main" id="{40DD5A88-51EF-4D70-B650-8C1655D0C88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86400" y="1828800"/>
            <a:ext cx="2676525" cy="2657475"/>
          </a:xfrm>
          <a:prstGeom prst="rect">
            <a:avLst/>
          </a:prstGeom>
        </p:spPr>
      </p:pic>
      <p:pic>
        <p:nvPicPr>
          <p:cNvPr id="4" name="Picture 3">
            <a:extLst>
              <a:ext uri="{FF2B5EF4-FFF2-40B4-BE49-F238E27FC236}">
                <a16:creationId xmlns:a16="http://schemas.microsoft.com/office/drawing/2014/main" id="{E34B70BE-415F-5F34-C235-C4F18D9F2A5A}"/>
              </a:ext>
            </a:extLst>
          </p:cNvPr>
          <p:cNvPicPr>
            <a:picLocks noChangeAspect="1"/>
          </p:cNvPicPr>
          <p:nvPr/>
        </p:nvPicPr>
        <p:blipFill>
          <a:blip r:embed="rId5"/>
          <a:stretch>
            <a:fillRect/>
          </a:stretch>
        </p:blipFill>
        <p:spPr>
          <a:xfrm>
            <a:off x="5455920" y="5774652"/>
            <a:ext cx="3337948" cy="584709"/>
          </a:xfrm>
          <a:prstGeom prst="rect">
            <a:avLst/>
          </a:prstGeom>
        </p:spPr>
      </p:pic>
    </p:spTree>
    <p:custDataLst>
      <p:tags r:id="rId1"/>
    </p:custDataLst>
    <p:extLst>
      <p:ext uri="{BB962C8B-B14F-4D97-AF65-F5344CB8AC3E}">
        <p14:creationId xmlns:p14="http://schemas.microsoft.com/office/powerpoint/2010/main" val="21272004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3A53AC-FB35-E399-2548-A22450C960B5}"/>
              </a:ext>
            </a:extLst>
          </p:cNvPr>
          <p:cNvSpPr>
            <a:spLocks noGrp="1"/>
          </p:cNvSpPr>
          <p:nvPr>
            <p:ph type="title"/>
          </p:nvPr>
        </p:nvSpPr>
        <p:spPr/>
        <p:txBody>
          <a:bodyPr/>
          <a:lstStyle/>
          <a:p>
            <a:r>
              <a:rPr lang="en-US" dirty="0"/>
              <a:t>Does Race or Ethnicity effect A1C?</a:t>
            </a:r>
          </a:p>
        </p:txBody>
      </p:sp>
      <p:sp>
        <p:nvSpPr>
          <p:cNvPr id="3" name="Content Placeholder 2">
            <a:extLst>
              <a:ext uri="{FF2B5EF4-FFF2-40B4-BE49-F238E27FC236}">
                <a16:creationId xmlns:a16="http://schemas.microsoft.com/office/drawing/2014/main" id="{F2D817FA-AAE0-9A5F-696D-F92533108F59}"/>
              </a:ext>
            </a:extLst>
          </p:cNvPr>
          <p:cNvSpPr>
            <a:spLocks noGrp="1"/>
          </p:cNvSpPr>
          <p:nvPr>
            <p:ph sz="quarter" idx="1"/>
          </p:nvPr>
        </p:nvSpPr>
        <p:spPr/>
        <p:txBody>
          <a:bodyPr>
            <a:normAutofit fontScale="92500" lnSpcReduction="10000"/>
          </a:bodyPr>
          <a:lstStyle/>
          <a:p>
            <a:r>
              <a:rPr lang="en-US" dirty="0"/>
              <a:t>There is an emerging understanding of genetic determinants that may modify the association between A1C and glucose levels. </a:t>
            </a:r>
          </a:p>
          <a:p>
            <a:r>
              <a:rPr lang="en-US" dirty="0"/>
              <a:t>Race and ethnicity are not good proxies for these genetic differences that are likely present in a small minority of individuals of all racial groups. </a:t>
            </a:r>
          </a:p>
          <a:p>
            <a:pPr lvl="1"/>
            <a:r>
              <a:rPr lang="en-US" dirty="0"/>
              <a:t>not to be considered for how A1C is used clinically for glycemic monitoring. </a:t>
            </a:r>
          </a:p>
          <a:p>
            <a:pPr lvl="1"/>
            <a:r>
              <a:rPr lang="en-US" dirty="0"/>
              <a:t>Limitations of laboratory tests and within-person variability in glucose and A1C underscore the importance of using multiple approaches to glycemic monitoring and further evaluation of discordant results in all racial or ethnic groups.</a:t>
            </a:r>
          </a:p>
        </p:txBody>
      </p:sp>
      <p:pic>
        <p:nvPicPr>
          <p:cNvPr id="4" name="Picture 3">
            <a:extLst>
              <a:ext uri="{FF2B5EF4-FFF2-40B4-BE49-F238E27FC236}">
                <a16:creationId xmlns:a16="http://schemas.microsoft.com/office/drawing/2014/main" id="{FB42AFD6-D262-171F-D1E2-BBF02761151E}"/>
              </a:ext>
            </a:extLst>
          </p:cNvPr>
          <p:cNvPicPr>
            <a:picLocks noChangeAspect="1"/>
          </p:cNvPicPr>
          <p:nvPr/>
        </p:nvPicPr>
        <p:blipFill>
          <a:blip r:embed="rId3"/>
          <a:stretch>
            <a:fillRect/>
          </a:stretch>
        </p:blipFill>
        <p:spPr>
          <a:xfrm>
            <a:off x="4259523" y="6400800"/>
            <a:ext cx="4685658" cy="304800"/>
          </a:xfrm>
          <a:prstGeom prst="rect">
            <a:avLst/>
          </a:prstGeom>
        </p:spPr>
      </p:pic>
    </p:spTree>
    <p:extLst>
      <p:ext uri="{BB962C8B-B14F-4D97-AF65-F5344CB8AC3E}">
        <p14:creationId xmlns:p14="http://schemas.microsoft.com/office/powerpoint/2010/main" val="17020761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6" name="Text Box 4">
            <a:extLst>
              <a:ext uri="{FF2B5EF4-FFF2-40B4-BE49-F238E27FC236}">
                <a16:creationId xmlns:a16="http://schemas.microsoft.com/office/drawing/2014/main" id="{13114F9B-0F04-406B-99C9-BA89D7576191}"/>
              </a:ext>
            </a:extLst>
          </p:cNvPr>
          <p:cNvSpPr txBox="1">
            <a:spLocks noChangeArrowheads="1"/>
          </p:cNvSpPr>
          <p:nvPr/>
        </p:nvSpPr>
        <p:spPr bwMode="auto">
          <a:xfrm>
            <a:off x="1722241" y="5972041"/>
            <a:ext cx="3918240" cy="23184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tabLst>
                <a:tab pos="723900" algn="l"/>
                <a:tab pos="1447800" algn="l"/>
                <a:tab pos="2171700" algn="l"/>
                <a:tab pos="2895600" algn="l"/>
                <a:tab pos="3619500" algn="l"/>
              </a:tabLst>
              <a:defRPr sz="2400">
                <a:solidFill>
                  <a:srgbClr val="000000"/>
                </a:solidFill>
                <a:latin typeface="Times New Roman" panose="02020603050405020304" pitchFamily="18" charset="0"/>
                <a:cs typeface="msgothic" charset="0"/>
              </a:defRPr>
            </a:lvl1pPr>
            <a:lvl2pPr>
              <a:tabLst>
                <a:tab pos="723900" algn="l"/>
                <a:tab pos="1447800" algn="l"/>
                <a:tab pos="2171700" algn="l"/>
                <a:tab pos="2895600" algn="l"/>
                <a:tab pos="3619500" algn="l"/>
              </a:tabLst>
              <a:defRPr sz="2400">
                <a:solidFill>
                  <a:srgbClr val="000000"/>
                </a:solidFill>
                <a:latin typeface="Times New Roman" panose="02020603050405020304" pitchFamily="18" charset="0"/>
                <a:cs typeface="msgothic" charset="0"/>
              </a:defRPr>
            </a:lvl2pPr>
            <a:lvl3pPr>
              <a:tabLst>
                <a:tab pos="723900" algn="l"/>
                <a:tab pos="1447800" algn="l"/>
                <a:tab pos="2171700" algn="l"/>
                <a:tab pos="2895600" algn="l"/>
                <a:tab pos="3619500" algn="l"/>
              </a:tabLst>
              <a:defRPr sz="2400">
                <a:solidFill>
                  <a:srgbClr val="000000"/>
                </a:solidFill>
                <a:latin typeface="Times New Roman" panose="02020603050405020304" pitchFamily="18" charset="0"/>
                <a:cs typeface="msgothic" charset="0"/>
              </a:defRPr>
            </a:lvl3pPr>
            <a:lvl4pPr>
              <a:tabLst>
                <a:tab pos="723900" algn="l"/>
                <a:tab pos="1447800" algn="l"/>
                <a:tab pos="2171700" algn="l"/>
                <a:tab pos="2895600" algn="l"/>
                <a:tab pos="3619500" algn="l"/>
              </a:tabLst>
              <a:defRPr sz="2400">
                <a:solidFill>
                  <a:srgbClr val="000000"/>
                </a:solidFill>
                <a:latin typeface="Times New Roman" panose="02020603050405020304" pitchFamily="18" charset="0"/>
                <a:cs typeface="msgothic" charset="0"/>
              </a:defRPr>
            </a:lvl4pPr>
            <a:lvl5pPr>
              <a:tabLst>
                <a:tab pos="723900" algn="l"/>
                <a:tab pos="1447800" algn="l"/>
                <a:tab pos="2171700" algn="l"/>
                <a:tab pos="2895600" algn="l"/>
                <a:tab pos="3619500" algn="l"/>
              </a:tabLst>
              <a:defRPr sz="2400">
                <a:solidFill>
                  <a:srgbClr val="000000"/>
                </a:solidFill>
                <a:latin typeface="Times New Roman" panose="02020603050405020304" pitchFamily="18" charset="0"/>
                <a:cs typeface="msgothic" charset="0"/>
              </a:defRPr>
            </a:lvl5pPr>
            <a:lvl6pPr marL="15367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Lst>
              <a:defRPr sz="2400">
                <a:solidFill>
                  <a:srgbClr val="000000"/>
                </a:solidFill>
                <a:latin typeface="Times New Roman" panose="02020603050405020304" pitchFamily="18" charset="0"/>
                <a:cs typeface="msgothic" charset="0"/>
              </a:defRPr>
            </a:lvl6pPr>
            <a:lvl7pPr marL="19939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Lst>
              <a:defRPr sz="2400">
                <a:solidFill>
                  <a:srgbClr val="000000"/>
                </a:solidFill>
                <a:latin typeface="Times New Roman" panose="02020603050405020304" pitchFamily="18" charset="0"/>
                <a:cs typeface="msgothic" charset="0"/>
              </a:defRPr>
            </a:lvl7pPr>
            <a:lvl8pPr marL="24511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Lst>
              <a:defRPr sz="2400">
                <a:solidFill>
                  <a:srgbClr val="000000"/>
                </a:solidFill>
                <a:latin typeface="Times New Roman" panose="02020603050405020304" pitchFamily="18" charset="0"/>
                <a:cs typeface="msgothic" charset="0"/>
              </a:defRPr>
            </a:lvl8pPr>
            <a:lvl9pPr marL="29083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Lst>
              <a:defRPr sz="2400">
                <a:solidFill>
                  <a:srgbClr val="000000"/>
                </a:solidFill>
                <a:latin typeface="Times New Roman" panose="02020603050405020304" pitchFamily="18" charset="0"/>
                <a:cs typeface="msgothic" charset="0"/>
              </a:defRPr>
            </a:lvl9pPr>
          </a:lstStyle>
          <a:p>
            <a:r>
              <a:rPr lang="en-GB" altLang="en-US" sz="1089" b="1" dirty="0">
                <a:latin typeface="Arial" panose="020B0604020202020204" pitchFamily="34" charset="0"/>
              </a:rPr>
              <a:t>American Diabetes Association </a:t>
            </a:r>
            <a:r>
              <a:rPr lang="en-GB" altLang="en-US" sz="1089" b="1" dirty="0" err="1">
                <a:latin typeface="Arial" panose="020B0604020202020204" pitchFamily="34" charset="0"/>
              </a:rPr>
              <a:t>Dia</a:t>
            </a:r>
            <a:r>
              <a:rPr lang="en-GB" altLang="en-US" sz="1089" b="1" dirty="0">
                <a:latin typeface="Arial" panose="020B0604020202020204" pitchFamily="34" charset="0"/>
              </a:rPr>
              <a:t> Care 2022 6.2 45- S89</a:t>
            </a:r>
          </a:p>
        </p:txBody>
      </p:sp>
      <p:pic>
        <p:nvPicPr>
          <p:cNvPr id="8" name="Picture 7">
            <a:extLst>
              <a:ext uri="{FF2B5EF4-FFF2-40B4-BE49-F238E27FC236}">
                <a16:creationId xmlns:a16="http://schemas.microsoft.com/office/drawing/2014/main" id="{12CB9334-15AC-F51D-789E-03D18D9DA6CB}"/>
              </a:ext>
            </a:extLst>
          </p:cNvPr>
          <p:cNvPicPr>
            <a:picLocks noChangeAspect="1"/>
          </p:cNvPicPr>
          <p:nvPr/>
        </p:nvPicPr>
        <p:blipFill>
          <a:blip r:embed="rId3"/>
          <a:stretch>
            <a:fillRect/>
          </a:stretch>
        </p:blipFill>
        <p:spPr>
          <a:xfrm rot="16200000">
            <a:off x="6171109" y="3293809"/>
            <a:ext cx="4877481" cy="466790"/>
          </a:xfrm>
          <a:prstGeom prst="rect">
            <a:avLst/>
          </a:prstGeom>
        </p:spPr>
      </p:pic>
      <p:sp>
        <p:nvSpPr>
          <p:cNvPr id="4" name="TextBox 3">
            <a:extLst>
              <a:ext uri="{FF2B5EF4-FFF2-40B4-BE49-F238E27FC236}">
                <a16:creationId xmlns:a16="http://schemas.microsoft.com/office/drawing/2014/main" id="{91C27B19-FC75-F11C-4982-C275B5336215}"/>
              </a:ext>
            </a:extLst>
          </p:cNvPr>
          <p:cNvSpPr txBox="1"/>
          <p:nvPr/>
        </p:nvSpPr>
        <p:spPr>
          <a:xfrm>
            <a:off x="2286000" y="2870768"/>
            <a:ext cx="4572000" cy="369332"/>
          </a:xfrm>
          <a:prstGeom prst="rect">
            <a:avLst/>
          </a:prstGeom>
          <a:noFill/>
        </p:spPr>
        <p:txBody>
          <a:bodyPr wrap="square">
            <a:spAutoFit/>
          </a:bodyPr>
          <a:lstStyle/>
          <a:p>
            <a:r>
              <a:rPr lang="en-US" dirty="0"/>
              <a:t>(</a:t>
            </a:r>
          </a:p>
        </p:txBody>
      </p:sp>
      <p:pic>
        <p:nvPicPr>
          <p:cNvPr id="8196" name="Picture 4" descr="Individualized A1C goals for nonpregnant adults. Select the glycemic goal based on individual health and function as described at the top of the figure. Consider modifying to a more or less stringent goal according to the factors listed in the table. Older adults are classified as healthy (few coexisting chronic illnesses, intact cognitive and functional status), as having complex/intermediate health (multiple coexisting chronic illnesses, two or more instrumental impairments to activities of daily living, or mild to moderate cognitive impairment), or as having very complex/poor health (long-term care or end-stage chronic illnesses, moderate to severe cognitive impairment, or two or more impairments to activities of daily living). Select glycemic goals that avoid symptomatic hypoglycemia and hyperglycemia in all individuals. Consider individuals’ resources and support systems to safely achieve glycemic goals. Incorporate the preferences and goals of people with diabetes through shared decision-making.">
            <a:extLst>
              <a:ext uri="{FF2B5EF4-FFF2-40B4-BE49-F238E27FC236}">
                <a16:creationId xmlns:a16="http://schemas.microsoft.com/office/drawing/2014/main" id="{E891162A-240C-447B-9DE0-D90A8EDFE823}"/>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0377" y="214027"/>
            <a:ext cx="8843245" cy="613500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45AF1977-B8B3-92D4-6253-7F6E6B16DFCC}"/>
              </a:ext>
            </a:extLst>
          </p:cNvPr>
          <p:cNvPicPr>
            <a:picLocks noChangeAspect="1"/>
          </p:cNvPicPr>
          <p:nvPr/>
        </p:nvPicPr>
        <p:blipFill>
          <a:blip r:embed="rId5"/>
          <a:stretch>
            <a:fillRect/>
          </a:stretch>
        </p:blipFill>
        <p:spPr>
          <a:xfrm>
            <a:off x="4513850" y="6434302"/>
            <a:ext cx="4329395" cy="412030"/>
          </a:xfrm>
          <a:prstGeom prst="rect">
            <a:avLst/>
          </a:prstGeom>
        </p:spPr>
      </p:pic>
      <p:sp>
        <p:nvSpPr>
          <p:cNvPr id="9" name="TextBox 8">
            <a:extLst>
              <a:ext uri="{FF2B5EF4-FFF2-40B4-BE49-F238E27FC236}">
                <a16:creationId xmlns:a16="http://schemas.microsoft.com/office/drawing/2014/main" id="{596E597F-09E2-E35B-48F9-F75A0CB0D445}"/>
              </a:ext>
            </a:extLst>
          </p:cNvPr>
          <p:cNvSpPr txBox="1"/>
          <p:nvPr/>
        </p:nvSpPr>
        <p:spPr>
          <a:xfrm>
            <a:off x="990600" y="6477000"/>
            <a:ext cx="1676400" cy="369332"/>
          </a:xfrm>
          <a:prstGeom prst="rect">
            <a:avLst/>
          </a:prstGeom>
          <a:noFill/>
        </p:spPr>
        <p:txBody>
          <a:bodyPr wrap="square" rtlCol="0">
            <a:spAutoFit/>
          </a:bodyPr>
          <a:lstStyle/>
          <a:p>
            <a:r>
              <a:rPr lang="en-US" dirty="0"/>
              <a:t>Table 6.2</a:t>
            </a:r>
          </a:p>
        </p:txBody>
      </p:sp>
    </p:spTree>
    <p:extLst>
      <p:ext uri="{BB962C8B-B14F-4D97-AF65-F5344CB8AC3E}">
        <p14:creationId xmlns:p14="http://schemas.microsoft.com/office/powerpoint/2010/main" val="222488082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Google Shape;304;p62">
            <a:extLst>
              <a:ext uri="{FF2B5EF4-FFF2-40B4-BE49-F238E27FC236}">
                <a16:creationId xmlns:a16="http://schemas.microsoft.com/office/drawing/2014/main" id="{9429F711-099F-F80B-7611-1FCD0244870C}"/>
              </a:ext>
            </a:extLst>
          </p:cNvPr>
          <p:cNvSpPr>
            <a:spLocks noGrp="1"/>
          </p:cNvSpPr>
          <p:nvPr>
            <p:ph type="title"/>
          </p:nvPr>
        </p:nvSpPr>
        <p:spPr/>
        <p:txBody>
          <a:bodyPr vert="horz" lIns="68569" tIns="34275" rIns="68569" bIns="34275" anchor="b" anchorCtr="0">
            <a:normAutofit fontScale="90000"/>
          </a:bodyPr>
          <a:lstStyle/>
          <a:p>
            <a:pPr>
              <a:buClr>
                <a:srgbClr val="000000"/>
              </a:buClr>
              <a:buSzPts val="4400"/>
              <a:buFont typeface="Calibri" panose="020F0502020204030204" pitchFamily="34" charset="0"/>
              <a:buNone/>
            </a:pPr>
            <a:r>
              <a:rPr lang="en-US" altLang="en-US" dirty="0"/>
              <a:t>Blood Glucose Monitoring vs. Continuous Glucose Monitoring (CGM)</a:t>
            </a:r>
          </a:p>
        </p:txBody>
      </p:sp>
      <p:pic>
        <p:nvPicPr>
          <p:cNvPr id="72707" name="Google Shape;305;p62">
            <a:extLst>
              <a:ext uri="{FF2B5EF4-FFF2-40B4-BE49-F238E27FC236}">
                <a16:creationId xmlns:a16="http://schemas.microsoft.com/office/drawing/2014/main" id="{CADC5B11-5694-5AEC-65D7-D401FA76D580}"/>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1828800"/>
            <a:ext cx="7404497" cy="344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2708" name="Google Shape;306;p62">
            <a:extLst>
              <a:ext uri="{FF2B5EF4-FFF2-40B4-BE49-F238E27FC236}">
                <a16:creationId xmlns:a16="http://schemas.microsoft.com/office/drawing/2014/main" id="{687B88C2-AC64-DCB6-D112-AF3F50F724C5}"/>
              </a:ext>
            </a:extLst>
          </p:cNvPr>
          <p:cNvSpPr>
            <a:spLocks noChangeArrowheads="1"/>
          </p:cNvSpPr>
          <p:nvPr/>
        </p:nvSpPr>
        <p:spPr bwMode="auto">
          <a:xfrm>
            <a:off x="1980009" y="3330178"/>
            <a:ext cx="5886450" cy="723900"/>
          </a:xfrm>
          <a:prstGeom prst="rect">
            <a:avLst/>
          </a:prstGeom>
          <a:solidFill>
            <a:srgbClr val="92D05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68569" tIns="34275" rIns="68569" bIns="34275"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en-US" altLang="en-US" sz="1350">
              <a:solidFill>
                <a:srgbClr val="FFFFFF"/>
              </a:solidFill>
              <a:latin typeface="Calibri" panose="020F0502020204030204" pitchFamily="34" charset="0"/>
              <a:cs typeface="Calibri" panose="020F0502020204030204" pitchFamily="34" charset="0"/>
              <a:sym typeface="Calibri" panose="020F0502020204030204" pitchFamily="34" charset="0"/>
            </a:endParaRPr>
          </a:p>
        </p:txBody>
      </p:sp>
      <p:sp>
        <p:nvSpPr>
          <p:cNvPr id="307" name="Google Shape;307;p62">
            <a:extLst>
              <a:ext uri="{FF2B5EF4-FFF2-40B4-BE49-F238E27FC236}">
                <a16:creationId xmlns:a16="http://schemas.microsoft.com/office/drawing/2014/main" id="{AC5F66E4-7788-4CDC-3BF4-2975E30BEF28}"/>
              </a:ext>
            </a:extLst>
          </p:cNvPr>
          <p:cNvSpPr>
            <a:spLocks/>
          </p:cNvSpPr>
          <p:nvPr/>
        </p:nvSpPr>
        <p:spPr bwMode="auto">
          <a:xfrm>
            <a:off x="2362201" y="2408634"/>
            <a:ext cx="5193506" cy="1943100"/>
          </a:xfrm>
          <a:custGeom>
            <a:avLst/>
            <a:gdLst>
              <a:gd name="T0" fmla="*/ 97668 w 6924583"/>
              <a:gd name="T1" fmla="*/ 2143917 h 2590398"/>
              <a:gd name="T2" fmla="*/ 364050 w 6924583"/>
              <a:gd name="T3" fmla="*/ 2330724 h 2590398"/>
              <a:gd name="T4" fmla="*/ 674820 w 6924583"/>
              <a:gd name="T5" fmla="*/ 2446367 h 2590398"/>
              <a:gd name="T6" fmla="*/ 923434 w 6924583"/>
              <a:gd name="T7" fmla="*/ 2553116 h 2590398"/>
              <a:gd name="T8" fmla="*/ 1154292 w 6924583"/>
              <a:gd name="T9" fmla="*/ 2588697 h 2590398"/>
              <a:gd name="T10" fmla="*/ 1482831 w 6924583"/>
              <a:gd name="T11" fmla="*/ 2499742 h 2590398"/>
              <a:gd name="T12" fmla="*/ 1793602 w 6924583"/>
              <a:gd name="T13" fmla="*/ 2312934 h 2590398"/>
              <a:gd name="T14" fmla="*/ 1900147 w 6924583"/>
              <a:gd name="T15" fmla="*/ 2054962 h 2590398"/>
              <a:gd name="T16" fmla="*/ 1935670 w 6924583"/>
              <a:gd name="T17" fmla="*/ 1761406 h 2590398"/>
              <a:gd name="T18" fmla="*/ 2095494 w 6924583"/>
              <a:gd name="T19" fmla="*/ 1405584 h 2590398"/>
              <a:gd name="T20" fmla="*/ 2193162 w 6924583"/>
              <a:gd name="T21" fmla="*/ 1183192 h 2590398"/>
              <a:gd name="T22" fmla="*/ 2228685 w 6924583"/>
              <a:gd name="T23" fmla="*/ 765104 h 2590398"/>
              <a:gd name="T24" fmla="*/ 2326353 w 6924583"/>
              <a:gd name="T25" fmla="*/ 418174 h 2590398"/>
              <a:gd name="T26" fmla="*/ 2468421 w 6924583"/>
              <a:gd name="T27" fmla="*/ 53449 h 2590398"/>
              <a:gd name="T28" fmla="*/ 2752559 w 6924583"/>
              <a:gd name="T29" fmla="*/ 44558 h 2590398"/>
              <a:gd name="T30" fmla="*/ 2832471 w 6924583"/>
              <a:gd name="T31" fmla="*/ 186887 h 2590398"/>
              <a:gd name="T32" fmla="*/ 2956771 w 6924583"/>
              <a:gd name="T33" fmla="*/ 560503 h 2590398"/>
              <a:gd name="T34" fmla="*/ 3072207 w 6924583"/>
              <a:gd name="T35" fmla="*/ 836270 h 2590398"/>
              <a:gd name="T36" fmla="*/ 3196507 w 6924583"/>
              <a:gd name="T37" fmla="*/ 1112025 h 2590398"/>
              <a:gd name="T38" fmla="*/ 3294188 w 6924583"/>
              <a:gd name="T39" fmla="*/ 1378899 h 2590398"/>
              <a:gd name="T40" fmla="*/ 3471767 w 6924583"/>
              <a:gd name="T41" fmla="*/ 1627971 h 2590398"/>
              <a:gd name="T42" fmla="*/ 3711503 w 6924583"/>
              <a:gd name="T43" fmla="*/ 1725825 h 2590398"/>
              <a:gd name="T44" fmla="*/ 3915729 w 6924583"/>
              <a:gd name="T45" fmla="*/ 1681348 h 2590398"/>
              <a:gd name="T46" fmla="*/ 4128832 w 6924583"/>
              <a:gd name="T47" fmla="*/ 1814779 h 2590398"/>
              <a:gd name="T48" fmla="*/ 4412969 w 6924583"/>
              <a:gd name="T49" fmla="*/ 1877050 h 2590398"/>
              <a:gd name="T50" fmla="*/ 4759250 w 6924583"/>
              <a:gd name="T51" fmla="*/ 1859256 h 2590398"/>
              <a:gd name="T52" fmla="*/ 4998986 w 6924583"/>
              <a:gd name="T53" fmla="*/ 1868155 h 2590398"/>
              <a:gd name="T54" fmla="*/ 5238735 w 6924583"/>
              <a:gd name="T55" fmla="*/ 1681348 h 2590398"/>
              <a:gd name="T56" fmla="*/ 5416315 w 6924583"/>
              <a:gd name="T57" fmla="*/ 1361105 h 2590398"/>
              <a:gd name="T58" fmla="*/ 5576139 w 6924583"/>
              <a:gd name="T59" fmla="*/ 1200982 h 2590398"/>
              <a:gd name="T60" fmla="*/ 5851399 w 6924583"/>
              <a:gd name="T61" fmla="*/ 1227667 h 2590398"/>
              <a:gd name="T62" fmla="*/ 6073379 w 6924583"/>
              <a:gd name="T63" fmla="*/ 1583495 h 2590398"/>
              <a:gd name="T64" fmla="*/ 6179924 w 6924583"/>
              <a:gd name="T65" fmla="*/ 1912632 h 2590398"/>
              <a:gd name="T66" fmla="*/ 6375272 w 6924583"/>
              <a:gd name="T67" fmla="*/ 2170604 h 2590398"/>
              <a:gd name="T68" fmla="*/ 6686043 w 6924583"/>
              <a:gd name="T69" fmla="*/ 2152815 h 2590398"/>
              <a:gd name="T70" fmla="*/ 6881377 w 6924583"/>
              <a:gd name="T71" fmla="*/ 2108337 h 2590398"/>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6924583" h="2590398" extrusionOk="0">
                <a:moveTo>
                  <a:pt x="0" y="2104086"/>
                </a:moveTo>
                <a:cubicBezTo>
                  <a:pt x="27373" y="2112224"/>
                  <a:pt x="54746" y="2120362"/>
                  <a:pt x="97655" y="2139597"/>
                </a:cubicBezTo>
                <a:cubicBezTo>
                  <a:pt x="140564" y="2158832"/>
                  <a:pt x="213065" y="2188424"/>
                  <a:pt x="257453" y="2219496"/>
                </a:cubicBezTo>
                <a:cubicBezTo>
                  <a:pt x="301841" y="2250568"/>
                  <a:pt x="326995" y="2294956"/>
                  <a:pt x="363985" y="2326028"/>
                </a:cubicBezTo>
                <a:cubicBezTo>
                  <a:pt x="400975" y="2357100"/>
                  <a:pt x="427608" y="2386692"/>
                  <a:pt x="479394" y="2405927"/>
                </a:cubicBezTo>
                <a:cubicBezTo>
                  <a:pt x="531180" y="2425162"/>
                  <a:pt x="621437" y="2428122"/>
                  <a:pt x="674703" y="2441438"/>
                </a:cubicBezTo>
                <a:cubicBezTo>
                  <a:pt x="727969" y="2454754"/>
                  <a:pt x="757562" y="2468071"/>
                  <a:pt x="798991" y="2485826"/>
                </a:cubicBezTo>
                <a:cubicBezTo>
                  <a:pt x="840420" y="2503581"/>
                  <a:pt x="880369" y="2533174"/>
                  <a:pt x="923278" y="2547970"/>
                </a:cubicBezTo>
                <a:cubicBezTo>
                  <a:pt x="966187" y="2562766"/>
                  <a:pt x="1017973" y="2568685"/>
                  <a:pt x="1056443" y="2574603"/>
                </a:cubicBezTo>
                <a:cubicBezTo>
                  <a:pt x="1094913" y="2580521"/>
                  <a:pt x="1111188" y="2582001"/>
                  <a:pt x="1154097" y="2583481"/>
                </a:cubicBezTo>
                <a:cubicBezTo>
                  <a:pt x="1197006" y="2584961"/>
                  <a:pt x="1259149" y="2598277"/>
                  <a:pt x="1313895" y="2583481"/>
                </a:cubicBezTo>
                <a:cubicBezTo>
                  <a:pt x="1368641" y="2568685"/>
                  <a:pt x="1423387" y="2524296"/>
                  <a:pt x="1482571" y="2494704"/>
                </a:cubicBezTo>
                <a:cubicBezTo>
                  <a:pt x="1541756" y="2465112"/>
                  <a:pt x="1617216" y="2436999"/>
                  <a:pt x="1669002" y="2405927"/>
                </a:cubicBezTo>
                <a:cubicBezTo>
                  <a:pt x="1720789" y="2374855"/>
                  <a:pt x="1768137" y="2348222"/>
                  <a:pt x="1793290" y="2308273"/>
                </a:cubicBezTo>
                <a:cubicBezTo>
                  <a:pt x="1818443" y="2268324"/>
                  <a:pt x="1802168" y="2209139"/>
                  <a:pt x="1819923" y="2166230"/>
                </a:cubicBezTo>
                <a:cubicBezTo>
                  <a:pt x="1837678" y="2123321"/>
                  <a:pt x="1883546" y="2084851"/>
                  <a:pt x="1899822" y="2050820"/>
                </a:cubicBezTo>
                <a:cubicBezTo>
                  <a:pt x="1916098" y="2016789"/>
                  <a:pt x="1911659" y="2010871"/>
                  <a:pt x="1917577" y="1962044"/>
                </a:cubicBezTo>
                <a:cubicBezTo>
                  <a:pt x="1923495" y="1913217"/>
                  <a:pt x="1911658" y="1820001"/>
                  <a:pt x="1935332" y="1757857"/>
                </a:cubicBezTo>
                <a:cubicBezTo>
                  <a:pt x="1959006" y="1695713"/>
                  <a:pt x="2032987" y="1648365"/>
                  <a:pt x="2059620" y="1589181"/>
                </a:cubicBezTo>
                <a:cubicBezTo>
                  <a:pt x="2086253" y="1529996"/>
                  <a:pt x="2078854" y="1456016"/>
                  <a:pt x="2095130" y="1402750"/>
                </a:cubicBezTo>
                <a:cubicBezTo>
                  <a:pt x="2111406" y="1349484"/>
                  <a:pt x="2140998" y="1306575"/>
                  <a:pt x="2157274" y="1269585"/>
                </a:cubicBezTo>
                <a:cubicBezTo>
                  <a:pt x="2173550" y="1232595"/>
                  <a:pt x="2182428" y="1228156"/>
                  <a:pt x="2192785" y="1180809"/>
                </a:cubicBezTo>
                <a:cubicBezTo>
                  <a:pt x="2203142" y="1133462"/>
                  <a:pt x="2213500" y="1055042"/>
                  <a:pt x="2219418" y="985500"/>
                </a:cubicBezTo>
                <a:cubicBezTo>
                  <a:pt x="2225336" y="915958"/>
                  <a:pt x="2213499" y="834579"/>
                  <a:pt x="2228295" y="763558"/>
                </a:cubicBezTo>
                <a:cubicBezTo>
                  <a:pt x="2243091" y="692537"/>
                  <a:pt x="2291918" y="617077"/>
                  <a:pt x="2308194" y="559372"/>
                </a:cubicBezTo>
                <a:cubicBezTo>
                  <a:pt x="2324470" y="501667"/>
                  <a:pt x="2312634" y="473554"/>
                  <a:pt x="2325950" y="417329"/>
                </a:cubicBezTo>
                <a:cubicBezTo>
                  <a:pt x="2339266" y="361104"/>
                  <a:pt x="2364419" y="282684"/>
                  <a:pt x="2388093" y="222020"/>
                </a:cubicBezTo>
                <a:cubicBezTo>
                  <a:pt x="2411767" y="161356"/>
                  <a:pt x="2438400" y="90335"/>
                  <a:pt x="2467992" y="53345"/>
                </a:cubicBezTo>
                <a:cubicBezTo>
                  <a:pt x="2497584" y="16355"/>
                  <a:pt x="2518299" y="1559"/>
                  <a:pt x="2565647" y="79"/>
                </a:cubicBezTo>
                <a:cubicBezTo>
                  <a:pt x="2612995" y="-1401"/>
                  <a:pt x="2709169" y="17834"/>
                  <a:pt x="2752078" y="44467"/>
                </a:cubicBezTo>
                <a:cubicBezTo>
                  <a:pt x="2794987" y="71100"/>
                  <a:pt x="2809783" y="136203"/>
                  <a:pt x="2823099" y="159877"/>
                </a:cubicBezTo>
                <a:cubicBezTo>
                  <a:pt x="2836415" y="183551"/>
                  <a:pt x="2831977" y="186510"/>
                  <a:pt x="2831977" y="186510"/>
                </a:cubicBezTo>
                <a:lnTo>
                  <a:pt x="2876365" y="319675"/>
                </a:lnTo>
                <a:cubicBezTo>
                  <a:pt x="2897080" y="381819"/>
                  <a:pt x="2935549" y="488351"/>
                  <a:pt x="2956264" y="559372"/>
                </a:cubicBezTo>
                <a:cubicBezTo>
                  <a:pt x="2976979" y="630393"/>
                  <a:pt x="2981418" y="699935"/>
                  <a:pt x="3000653" y="745803"/>
                </a:cubicBezTo>
                <a:cubicBezTo>
                  <a:pt x="3019888" y="791671"/>
                  <a:pt x="3043562" y="796110"/>
                  <a:pt x="3071674" y="834580"/>
                </a:cubicBezTo>
                <a:cubicBezTo>
                  <a:pt x="3099786" y="873050"/>
                  <a:pt x="3148614" y="930754"/>
                  <a:pt x="3169328" y="976622"/>
                </a:cubicBezTo>
                <a:cubicBezTo>
                  <a:pt x="3190042" y="1022490"/>
                  <a:pt x="3185604" y="1065399"/>
                  <a:pt x="3195961" y="1109787"/>
                </a:cubicBezTo>
                <a:cubicBezTo>
                  <a:pt x="3206318" y="1154175"/>
                  <a:pt x="3215196" y="1198564"/>
                  <a:pt x="3231472" y="1242952"/>
                </a:cubicBezTo>
                <a:cubicBezTo>
                  <a:pt x="3247748" y="1287340"/>
                  <a:pt x="3265503" y="1333208"/>
                  <a:pt x="3293616" y="1376117"/>
                </a:cubicBezTo>
                <a:cubicBezTo>
                  <a:pt x="3321729" y="1419026"/>
                  <a:pt x="3370556" y="1458976"/>
                  <a:pt x="3400148" y="1500405"/>
                </a:cubicBezTo>
                <a:cubicBezTo>
                  <a:pt x="3429740" y="1541834"/>
                  <a:pt x="3444536" y="1590661"/>
                  <a:pt x="3471169" y="1624692"/>
                </a:cubicBezTo>
                <a:cubicBezTo>
                  <a:pt x="3497802" y="1658723"/>
                  <a:pt x="3519997" y="1688315"/>
                  <a:pt x="3559946" y="1704591"/>
                </a:cubicBezTo>
                <a:cubicBezTo>
                  <a:pt x="3599895" y="1720867"/>
                  <a:pt x="3670917" y="1723826"/>
                  <a:pt x="3710866" y="1722347"/>
                </a:cubicBezTo>
                <a:cubicBezTo>
                  <a:pt x="3750815" y="1720868"/>
                  <a:pt x="3765612" y="1703112"/>
                  <a:pt x="3799643" y="1695714"/>
                </a:cubicBezTo>
                <a:cubicBezTo>
                  <a:pt x="3833674" y="1688316"/>
                  <a:pt x="3869185" y="1674999"/>
                  <a:pt x="3915053" y="1677958"/>
                </a:cubicBezTo>
                <a:cubicBezTo>
                  <a:pt x="3960921" y="1680917"/>
                  <a:pt x="4039340" y="1691275"/>
                  <a:pt x="4074851" y="1713469"/>
                </a:cubicBezTo>
                <a:cubicBezTo>
                  <a:pt x="4110362" y="1735663"/>
                  <a:pt x="4094086" y="1787449"/>
                  <a:pt x="4128117" y="1811123"/>
                </a:cubicBezTo>
                <a:cubicBezTo>
                  <a:pt x="4162148" y="1834797"/>
                  <a:pt x="4231690" y="1845155"/>
                  <a:pt x="4279037" y="1855512"/>
                </a:cubicBezTo>
                <a:cubicBezTo>
                  <a:pt x="4326384" y="1865869"/>
                  <a:pt x="4364854" y="1873267"/>
                  <a:pt x="4412202" y="1873267"/>
                </a:cubicBezTo>
                <a:cubicBezTo>
                  <a:pt x="4459550" y="1873267"/>
                  <a:pt x="4505418" y="1858471"/>
                  <a:pt x="4563123" y="1855512"/>
                </a:cubicBezTo>
                <a:cubicBezTo>
                  <a:pt x="4620828" y="1852553"/>
                  <a:pt x="4708124" y="1852553"/>
                  <a:pt x="4758431" y="1855512"/>
                </a:cubicBezTo>
                <a:cubicBezTo>
                  <a:pt x="4808738" y="1858471"/>
                  <a:pt x="4825014" y="1871788"/>
                  <a:pt x="4864963" y="1873267"/>
                </a:cubicBezTo>
                <a:cubicBezTo>
                  <a:pt x="4904912" y="1874746"/>
                  <a:pt x="4959658" y="1882144"/>
                  <a:pt x="4998128" y="1864389"/>
                </a:cubicBezTo>
                <a:cubicBezTo>
                  <a:pt x="5036598" y="1846634"/>
                  <a:pt x="5055834" y="1797807"/>
                  <a:pt x="5095783" y="1766735"/>
                </a:cubicBezTo>
                <a:cubicBezTo>
                  <a:pt x="5135732" y="1735663"/>
                  <a:pt x="5203794" y="1722346"/>
                  <a:pt x="5237825" y="1677958"/>
                </a:cubicBezTo>
                <a:cubicBezTo>
                  <a:pt x="5271856" y="1633570"/>
                  <a:pt x="5270377" y="1553671"/>
                  <a:pt x="5299969" y="1500405"/>
                </a:cubicBezTo>
                <a:cubicBezTo>
                  <a:pt x="5329561" y="1447139"/>
                  <a:pt x="5379868" y="1395352"/>
                  <a:pt x="5415379" y="1358362"/>
                </a:cubicBezTo>
                <a:cubicBezTo>
                  <a:pt x="5450890" y="1321372"/>
                  <a:pt x="5486400" y="1305096"/>
                  <a:pt x="5513033" y="1278463"/>
                </a:cubicBezTo>
                <a:cubicBezTo>
                  <a:pt x="5539666" y="1251830"/>
                  <a:pt x="5542626" y="1226677"/>
                  <a:pt x="5575177" y="1198564"/>
                </a:cubicBezTo>
                <a:cubicBezTo>
                  <a:pt x="5607728" y="1170451"/>
                  <a:pt x="5662474" y="1105348"/>
                  <a:pt x="5708342" y="1109787"/>
                </a:cubicBezTo>
                <a:cubicBezTo>
                  <a:pt x="5754210" y="1114226"/>
                  <a:pt x="5807476" y="1180809"/>
                  <a:pt x="5850385" y="1225197"/>
                </a:cubicBezTo>
                <a:cubicBezTo>
                  <a:pt x="5893294" y="1269585"/>
                  <a:pt x="5928804" y="1316932"/>
                  <a:pt x="5965794" y="1376117"/>
                </a:cubicBezTo>
                <a:cubicBezTo>
                  <a:pt x="6002784" y="1435302"/>
                  <a:pt x="6050132" y="1516681"/>
                  <a:pt x="6072326" y="1580304"/>
                </a:cubicBezTo>
                <a:cubicBezTo>
                  <a:pt x="6094520" y="1643927"/>
                  <a:pt x="6081204" y="1703111"/>
                  <a:pt x="6098959" y="1757857"/>
                </a:cubicBezTo>
                <a:cubicBezTo>
                  <a:pt x="6116714" y="1812603"/>
                  <a:pt x="6150745" y="1851073"/>
                  <a:pt x="6178858" y="1908778"/>
                </a:cubicBezTo>
                <a:cubicBezTo>
                  <a:pt x="6206971" y="1966483"/>
                  <a:pt x="6235084" y="2061177"/>
                  <a:pt x="6267635" y="2104086"/>
                </a:cubicBezTo>
                <a:cubicBezTo>
                  <a:pt x="6300186" y="2146995"/>
                  <a:pt x="6334218" y="2155873"/>
                  <a:pt x="6374167" y="2166230"/>
                </a:cubicBezTo>
                <a:cubicBezTo>
                  <a:pt x="6414117" y="2176587"/>
                  <a:pt x="6455546" y="2169189"/>
                  <a:pt x="6507332" y="2166230"/>
                </a:cubicBezTo>
                <a:cubicBezTo>
                  <a:pt x="6559118" y="2163271"/>
                  <a:pt x="6643457" y="2158832"/>
                  <a:pt x="6684886" y="2148475"/>
                </a:cubicBezTo>
                <a:cubicBezTo>
                  <a:pt x="6726315" y="2138118"/>
                  <a:pt x="6723356" y="2111484"/>
                  <a:pt x="6755907" y="2104086"/>
                </a:cubicBezTo>
                <a:cubicBezTo>
                  <a:pt x="6788458" y="2096688"/>
                  <a:pt x="6852081" y="2102606"/>
                  <a:pt x="6880194" y="2104086"/>
                </a:cubicBezTo>
                <a:cubicBezTo>
                  <a:pt x="6908307" y="2105566"/>
                  <a:pt x="6918665" y="2110005"/>
                  <a:pt x="6924583" y="2112964"/>
                </a:cubicBezTo>
              </a:path>
            </a:pathLst>
          </a:custGeom>
          <a:noFill/>
          <a:ln w="12700" cap="flat" cmpd="sng">
            <a:solidFill>
              <a:srgbClr val="31538F"/>
            </a:solidFill>
            <a:prstDash val="solid"/>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68569" tIns="34275" rIns="68569" bIns="34275" anchor="ctr"/>
          <a:lstStyle/>
          <a:p>
            <a:endParaRPr lang="en-US" sz="1350"/>
          </a:p>
        </p:txBody>
      </p:sp>
      <p:grpSp>
        <p:nvGrpSpPr>
          <p:cNvPr id="72710" name="Google Shape;308;p62">
            <a:extLst>
              <a:ext uri="{FF2B5EF4-FFF2-40B4-BE49-F238E27FC236}">
                <a16:creationId xmlns:a16="http://schemas.microsoft.com/office/drawing/2014/main" id="{80EA1D61-E501-31B3-63FF-1276C691A45E}"/>
              </a:ext>
            </a:extLst>
          </p:cNvPr>
          <p:cNvGrpSpPr>
            <a:grpSpLocks/>
          </p:cNvGrpSpPr>
          <p:nvPr/>
        </p:nvGrpSpPr>
        <p:grpSpPr bwMode="auto">
          <a:xfrm>
            <a:off x="3748087" y="3573065"/>
            <a:ext cx="3432572" cy="514350"/>
            <a:chOff x="3347621" y="4038600"/>
            <a:chExt cx="4577179" cy="685800"/>
          </a:xfrm>
        </p:grpSpPr>
        <p:sp>
          <p:nvSpPr>
            <p:cNvPr id="72725" name="Google Shape;309;p62">
              <a:extLst>
                <a:ext uri="{FF2B5EF4-FFF2-40B4-BE49-F238E27FC236}">
                  <a16:creationId xmlns:a16="http://schemas.microsoft.com/office/drawing/2014/main" id="{6B2DFBBD-473A-0258-551D-3721E66A9818}"/>
                </a:ext>
              </a:extLst>
            </p:cNvPr>
            <p:cNvSpPr>
              <a:spLocks noChangeArrowheads="1"/>
            </p:cNvSpPr>
            <p:nvPr/>
          </p:nvSpPr>
          <p:spPr bwMode="auto">
            <a:xfrm>
              <a:off x="3347621" y="4419600"/>
              <a:ext cx="152400" cy="152400"/>
            </a:xfrm>
            <a:prstGeom prst="ellipse">
              <a:avLst/>
            </a:prstGeom>
            <a:solidFill>
              <a:srgbClr val="000000"/>
            </a:solidFill>
            <a:ln w="12700">
              <a:solidFill>
                <a:srgbClr val="000000"/>
              </a:solidFill>
              <a:miter lim="800000"/>
              <a:headEnd type="none" w="sm" len="sm"/>
              <a:tailEnd type="none" w="sm" len="sm"/>
            </a:ln>
          </p:spPr>
          <p:txBody>
            <a:bodyPr lIns="68569" tIns="34275" rIns="68569" bIns="34275"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en-US" altLang="en-US" sz="1350">
                <a:solidFill>
                  <a:srgbClr val="FFFFFF"/>
                </a:solidFill>
                <a:latin typeface="Calibri" panose="020F0502020204030204" pitchFamily="34" charset="0"/>
                <a:cs typeface="Calibri" panose="020F0502020204030204" pitchFamily="34" charset="0"/>
                <a:sym typeface="Calibri" panose="020F0502020204030204" pitchFamily="34" charset="0"/>
              </a:endParaRPr>
            </a:p>
          </p:txBody>
        </p:sp>
        <p:sp>
          <p:nvSpPr>
            <p:cNvPr id="72726" name="Google Shape;310;p62">
              <a:extLst>
                <a:ext uri="{FF2B5EF4-FFF2-40B4-BE49-F238E27FC236}">
                  <a16:creationId xmlns:a16="http://schemas.microsoft.com/office/drawing/2014/main" id="{3F7B5FB0-6C67-0E08-E008-17AA895A0A99}"/>
                </a:ext>
              </a:extLst>
            </p:cNvPr>
            <p:cNvSpPr>
              <a:spLocks noChangeArrowheads="1"/>
            </p:cNvSpPr>
            <p:nvPr/>
          </p:nvSpPr>
          <p:spPr bwMode="auto">
            <a:xfrm>
              <a:off x="6324600" y="4267200"/>
              <a:ext cx="152400" cy="152400"/>
            </a:xfrm>
            <a:prstGeom prst="ellipse">
              <a:avLst/>
            </a:prstGeom>
            <a:solidFill>
              <a:srgbClr val="000000"/>
            </a:solidFill>
            <a:ln w="12700">
              <a:solidFill>
                <a:srgbClr val="000000"/>
              </a:solidFill>
              <a:miter lim="800000"/>
              <a:headEnd type="none" w="sm" len="sm"/>
              <a:tailEnd type="none" w="sm" len="sm"/>
            </a:ln>
          </p:spPr>
          <p:txBody>
            <a:bodyPr lIns="68569" tIns="34275" rIns="68569" bIns="34275"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en-US" altLang="en-US" sz="1350">
                <a:solidFill>
                  <a:srgbClr val="FFFFFF"/>
                </a:solidFill>
                <a:latin typeface="Calibri" panose="020F0502020204030204" pitchFamily="34" charset="0"/>
                <a:cs typeface="Calibri" panose="020F0502020204030204" pitchFamily="34" charset="0"/>
                <a:sym typeface="Calibri" panose="020F0502020204030204" pitchFamily="34" charset="0"/>
              </a:endParaRPr>
            </a:p>
          </p:txBody>
        </p:sp>
        <p:sp>
          <p:nvSpPr>
            <p:cNvPr id="72727" name="Google Shape;311;p62">
              <a:extLst>
                <a:ext uri="{FF2B5EF4-FFF2-40B4-BE49-F238E27FC236}">
                  <a16:creationId xmlns:a16="http://schemas.microsoft.com/office/drawing/2014/main" id="{2F8C42C7-68AA-47CA-C4F7-1ED94786FE1A}"/>
                </a:ext>
              </a:extLst>
            </p:cNvPr>
            <p:cNvSpPr>
              <a:spLocks noChangeArrowheads="1"/>
            </p:cNvSpPr>
            <p:nvPr/>
          </p:nvSpPr>
          <p:spPr bwMode="auto">
            <a:xfrm>
              <a:off x="7772400" y="4572000"/>
              <a:ext cx="152400" cy="152400"/>
            </a:xfrm>
            <a:prstGeom prst="ellipse">
              <a:avLst/>
            </a:prstGeom>
            <a:solidFill>
              <a:srgbClr val="000000"/>
            </a:solidFill>
            <a:ln w="12700">
              <a:solidFill>
                <a:srgbClr val="000000"/>
              </a:solidFill>
              <a:miter lim="800000"/>
              <a:headEnd type="none" w="sm" len="sm"/>
              <a:tailEnd type="none" w="sm" len="sm"/>
            </a:ln>
          </p:spPr>
          <p:txBody>
            <a:bodyPr lIns="68569" tIns="34275" rIns="68569" bIns="34275"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en-US" altLang="en-US" sz="1350">
                <a:solidFill>
                  <a:srgbClr val="FFFFFF"/>
                </a:solidFill>
                <a:latin typeface="Calibri" panose="020F0502020204030204" pitchFamily="34" charset="0"/>
                <a:cs typeface="Calibri" panose="020F0502020204030204" pitchFamily="34" charset="0"/>
                <a:sym typeface="Calibri" panose="020F0502020204030204" pitchFamily="34" charset="0"/>
              </a:endParaRPr>
            </a:p>
          </p:txBody>
        </p:sp>
        <p:sp>
          <p:nvSpPr>
            <p:cNvPr id="72728" name="Google Shape;312;p62">
              <a:extLst>
                <a:ext uri="{FF2B5EF4-FFF2-40B4-BE49-F238E27FC236}">
                  <a16:creationId xmlns:a16="http://schemas.microsoft.com/office/drawing/2014/main" id="{08D15C58-0354-2279-3F86-E28707EADBF0}"/>
                </a:ext>
              </a:extLst>
            </p:cNvPr>
            <p:cNvSpPr>
              <a:spLocks noChangeArrowheads="1"/>
            </p:cNvSpPr>
            <p:nvPr/>
          </p:nvSpPr>
          <p:spPr bwMode="auto">
            <a:xfrm>
              <a:off x="4888266" y="4038600"/>
              <a:ext cx="152400" cy="152400"/>
            </a:xfrm>
            <a:prstGeom prst="ellipse">
              <a:avLst/>
            </a:prstGeom>
            <a:solidFill>
              <a:srgbClr val="000000"/>
            </a:solidFill>
            <a:ln w="12700">
              <a:solidFill>
                <a:srgbClr val="000000"/>
              </a:solidFill>
              <a:miter lim="800000"/>
              <a:headEnd type="none" w="sm" len="sm"/>
              <a:tailEnd type="none" w="sm" len="sm"/>
            </a:ln>
          </p:spPr>
          <p:txBody>
            <a:bodyPr lIns="68569" tIns="34275" rIns="68569" bIns="34275"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en-US" altLang="en-US" sz="1350">
                <a:solidFill>
                  <a:srgbClr val="FFFFFF"/>
                </a:solidFill>
                <a:latin typeface="Calibri" panose="020F0502020204030204" pitchFamily="34" charset="0"/>
                <a:cs typeface="Calibri" panose="020F0502020204030204" pitchFamily="34" charset="0"/>
                <a:sym typeface="Calibri" panose="020F0502020204030204" pitchFamily="34" charset="0"/>
              </a:endParaRPr>
            </a:p>
          </p:txBody>
        </p:sp>
      </p:grpSp>
      <p:grpSp>
        <p:nvGrpSpPr>
          <p:cNvPr id="313" name="Google Shape;313;p62">
            <a:extLst>
              <a:ext uri="{FF2B5EF4-FFF2-40B4-BE49-F238E27FC236}">
                <a16:creationId xmlns:a16="http://schemas.microsoft.com/office/drawing/2014/main" id="{95F308C7-290E-B459-B816-5B0FCB27E5AC}"/>
              </a:ext>
            </a:extLst>
          </p:cNvPr>
          <p:cNvGrpSpPr>
            <a:grpSpLocks/>
          </p:cNvGrpSpPr>
          <p:nvPr/>
        </p:nvGrpSpPr>
        <p:grpSpPr bwMode="auto">
          <a:xfrm>
            <a:off x="2015728" y="4143375"/>
            <a:ext cx="5886450" cy="947738"/>
            <a:chOff x="1048023" y="4735794"/>
            <a:chExt cx="7848600" cy="1264291"/>
          </a:xfrm>
        </p:grpSpPr>
        <p:cxnSp>
          <p:nvCxnSpPr>
            <p:cNvPr id="72723" name="Google Shape;314;p62">
              <a:extLst>
                <a:ext uri="{FF2B5EF4-FFF2-40B4-BE49-F238E27FC236}">
                  <a16:creationId xmlns:a16="http://schemas.microsoft.com/office/drawing/2014/main" id="{0891F96F-E935-6DC9-100D-A590B8C2D090}"/>
                </a:ext>
              </a:extLst>
            </p:cNvPr>
            <p:cNvCxnSpPr>
              <a:cxnSpLocks noChangeShapeType="1"/>
            </p:cNvCxnSpPr>
            <p:nvPr/>
          </p:nvCxnSpPr>
          <p:spPr bwMode="auto">
            <a:xfrm>
              <a:off x="1048023" y="4735794"/>
              <a:ext cx="7848600" cy="44463"/>
            </a:xfrm>
            <a:prstGeom prst="straightConnector1">
              <a:avLst/>
            </a:prstGeom>
            <a:noFill/>
            <a:ln w="22225">
              <a:solidFill>
                <a:srgbClr val="FF0000"/>
              </a:solidFill>
              <a:prstDash val="dash"/>
              <a:miter lim="800000"/>
              <a:headEnd type="none" w="sm" len="sm"/>
              <a:tailEnd type="none" w="sm" len="sm"/>
            </a:ln>
            <a:extLst>
              <a:ext uri="{909E8E84-426E-40DD-AFC4-6F175D3DCCD1}">
                <a14:hiddenFill xmlns:a14="http://schemas.microsoft.com/office/drawing/2010/main">
                  <a:noFill/>
                </a14:hiddenFill>
              </a:ext>
            </a:extLst>
          </p:spPr>
        </p:cxnSp>
        <p:sp>
          <p:nvSpPr>
            <p:cNvPr id="72724" name="Google Shape;317;p62">
              <a:extLst>
                <a:ext uri="{FF2B5EF4-FFF2-40B4-BE49-F238E27FC236}">
                  <a16:creationId xmlns:a16="http://schemas.microsoft.com/office/drawing/2014/main" id="{57C83810-C643-975E-3894-FF3401CC1394}"/>
                </a:ext>
              </a:extLst>
            </p:cNvPr>
            <p:cNvSpPr txBox="1">
              <a:spLocks noChangeArrowheads="1"/>
            </p:cNvSpPr>
            <p:nvPr/>
          </p:nvSpPr>
          <p:spPr bwMode="auto">
            <a:xfrm>
              <a:off x="1277524" y="5630643"/>
              <a:ext cx="2819400" cy="369442"/>
            </a:xfrm>
            <a:prstGeom prst="rect">
              <a:avLst/>
            </a:prstGeom>
            <a:noFill/>
            <a:ln w="28575">
              <a:solidFill>
                <a:srgbClr val="FF000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68569" tIns="34275" rIns="68569" bIns="34275"/>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1350" b="1">
                  <a:solidFill>
                    <a:srgbClr val="000000"/>
                  </a:solidFill>
                  <a:latin typeface="Calibri" panose="020F0502020204030204" pitchFamily="34" charset="0"/>
                  <a:cs typeface="Calibri" panose="020F0502020204030204" pitchFamily="34" charset="0"/>
                  <a:sym typeface="Arial" panose="020B0604020202020204" pitchFamily="34" charset="0"/>
                </a:rPr>
                <a:t>Undetected hypoglycemia</a:t>
              </a:r>
              <a:endParaRPr lang="en-US" altLang="en-US" sz="1350" b="1">
                <a:latin typeface="Calibri" panose="020F0502020204030204" pitchFamily="34" charset="0"/>
                <a:cs typeface="Calibri" panose="020F0502020204030204" pitchFamily="34" charset="0"/>
              </a:endParaRPr>
            </a:p>
          </p:txBody>
        </p:sp>
      </p:grpSp>
      <p:sp>
        <p:nvSpPr>
          <p:cNvPr id="72712" name="Google Shape;318;p62">
            <a:extLst>
              <a:ext uri="{FF2B5EF4-FFF2-40B4-BE49-F238E27FC236}">
                <a16:creationId xmlns:a16="http://schemas.microsoft.com/office/drawing/2014/main" id="{2AE6505F-7AAB-BF43-DCC3-71DBE12AB0B4}"/>
              </a:ext>
            </a:extLst>
          </p:cNvPr>
          <p:cNvSpPr>
            <a:spLocks noChangeArrowheads="1"/>
          </p:cNvSpPr>
          <p:nvPr/>
        </p:nvSpPr>
        <p:spPr bwMode="auto">
          <a:xfrm>
            <a:off x="5597128" y="1783556"/>
            <a:ext cx="114300" cy="114300"/>
          </a:xfrm>
          <a:prstGeom prst="ellipse">
            <a:avLst/>
          </a:prstGeom>
          <a:solidFill>
            <a:srgbClr val="000000"/>
          </a:solidFill>
          <a:ln w="12700">
            <a:solidFill>
              <a:srgbClr val="000000"/>
            </a:solidFill>
            <a:miter lim="800000"/>
            <a:headEnd type="none" w="sm" len="sm"/>
            <a:tailEnd type="none" w="sm" len="sm"/>
          </a:ln>
        </p:spPr>
        <p:txBody>
          <a:bodyPr lIns="68569" tIns="34275" rIns="68569" bIns="34275"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en-US" altLang="en-US" sz="1350">
              <a:solidFill>
                <a:srgbClr val="FFFFFF"/>
              </a:solidFill>
              <a:latin typeface="Calibri" panose="020F0502020204030204" pitchFamily="34" charset="0"/>
              <a:cs typeface="Calibri" panose="020F0502020204030204" pitchFamily="34" charset="0"/>
              <a:sym typeface="Calibri" panose="020F0502020204030204" pitchFamily="34" charset="0"/>
            </a:endParaRPr>
          </a:p>
        </p:txBody>
      </p:sp>
      <p:sp>
        <p:nvSpPr>
          <p:cNvPr id="72713" name="Google Shape;319;p62">
            <a:extLst>
              <a:ext uri="{FF2B5EF4-FFF2-40B4-BE49-F238E27FC236}">
                <a16:creationId xmlns:a16="http://schemas.microsoft.com/office/drawing/2014/main" id="{8DC5A615-902F-4D43-8A57-C74567701C7C}"/>
              </a:ext>
            </a:extLst>
          </p:cNvPr>
          <p:cNvSpPr txBox="1">
            <a:spLocks noChangeArrowheads="1"/>
          </p:cNvSpPr>
          <p:nvPr/>
        </p:nvSpPr>
        <p:spPr bwMode="auto">
          <a:xfrm>
            <a:off x="5694759" y="1709738"/>
            <a:ext cx="1865710" cy="2774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69" tIns="34275" rIns="68569" bIns="34275"/>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400" b="1" dirty="0">
                <a:solidFill>
                  <a:srgbClr val="116A9B"/>
                </a:solidFill>
                <a:latin typeface="Calibri" panose="020F0502020204030204" pitchFamily="34" charset="0"/>
                <a:cs typeface="Calibri" panose="020F0502020204030204" pitchFamily="34" charset="0"/>
                <a:sym typeface="Calibri" panose="020F0502020204030204" pitchFamily="34" charset="0"/>
              </a:rPr>
              <a:t>= </a:t>
            </a:r>
            <a:r>
              <a:rPr lang="en-US" altLang="en-US" sz="1400" b="1" dirty="0">
                <a:solidFill>
                  <a:srgbClr val="000000"/>
                </a:solidFill>
                <a:latin typeface="Calibri" panose="020F0502020204030204" pitchFamily="34" charset="0"/>
                <a:cs typeface="Calibri" panose="020F0502020204030204" pitchFamily="34" charset="0"/>
                <a:sym typeface="Calibri" panose="020F0502020204030204" pitchFamily="34" charset="0"/>
              </a:rPr>
              <a:t>glucometer readings</a:t>
            </a:r>
            <a:endParaRPr lang="en-US" altLang="en-US" sz="1400" b="1" dirty="0"/>
          </a:p>
        </p:txBody>
      </p:sp>
      <p:grpSp>
        <p:nvGrpSpPr>
          <p:cNvPr id="320" name="Google Shape;320;p62">
            <a:extLst>
              <a:ext uri="{FF2B5EF4-FFF2-40B4-BE49-F238E27FC236}">
                <a16:creationId xmlns:a16="http://schemas.microsoft.com/office/drawing/2014/main" id="{2878570A-E025-B1A0-449A-48D9C681E753}"/>
              </a:ext>
            </a:extLst>
          </p:cNvPr>
          <p:cNvGrpSpPr>
            <a:grpSpLocks/>
          </p:cNvGrpSpPr>
          <p:nvPr/>
        </p:nvGrpSpPr>
        <p:grpSpPr bwMode="auto">
          <a:xfrm>
            <a:off x="1980009" y="2444353"/>
            <a:ext cx="5763816" cy="878681"/>
            <a:chOff x="1488977" y="2490672"/>
            <a:chExt cx="7178774" cy="1158539"/>
          </a:xfrm>
        </p:grpSpPr>
        <p:cxnSp>
          <p:nvCxnSpPr>
            <p:cNvPr id="72718" name="Google Shape;321;p62">
              <a:extLst>
                <a:ext uri="{FF2B5EF4-FFF2-40B4-BE49-F238E27FC236}">
                  <a16:creationId xmlns:a16="http://schemas.microsoft.com/office/drawing/2014/main" id="{D3D56DAC-930E-D52A-3AB5-B551684CAE34}"/>
                </a:ext>
              </a:extLst>
            </p:cNvPr>
            <p:cNvCxnSpPr>
              <a:cxnSpLocks noChangeShapeType="1"/>
            </p:cNvCxnSpPr>
            <p:nvPr/>
          </p:nvCxnSpPr>
          <p:spPr bwMode="auto">
            <a:xfrm>
              <a:off x="1488977" y="3649211"/>
              <a:ext cx="6928162" cy="0"/>
            </a:xfrm>
            <a:prstGeom prst="straightConnector1">
              <a:avLst/>
            </a:prstGeom>
            <a:noFill/>
            <a:ln w="22225">
              <a:solidFill>
                <a:srgbClr val="FFC000"/>
              </a:solidFill>
              <a:prstDash val="dash"/>
              <a:miter lim="800000"/>
              <a:headEnd type="none" w="sm" len="sm"/>
              <a:tailEnd type="none" w="sm" len="sm"/>
            </a:ln>
            <a:extLst>
              <a:ext uri="{909E8E84-426E-40DD-AFC4-6F175D3DCCD1}">
                <a14:hiddenFill xmlns:a14="http://schemas.microsoft.com/office/drawing/2010/main">
                  <a:noFill/>
                </a14:hiddenFill>
              </a:ext>
            </a:extLst>
          </p:spPr>
        </p:cxnSp>
        <p:grpSp>
          <p:nvGrpSpPr>
            <p:cNvPr id="72719" name="Google Shape;322;p62">
              <a:extLst>
                <a:ext uri="{FF2B5EF4-FFF2-40B4-BE49-F238E27FC236}">
                  <a16:creationId xmlns:a16="http://schemas.microsoft.com/office/drawing/2014/main" id="{C2AF926F-7FBA-7545-8E59-15762B409202}"/>
                </a:ext>
              </a:extLst>
            </p:cNvPr>
            <p:cNvGrpSpPr>
              <a:grpSpLocks/>
            </p:cNvGrpSpPr>
            <p:nvPr/>
          </p:nvGrpSpPr>
          <p:grpSpPr bwMode="auto">
            <a:xfrm>
              <a:off x="4419210" y="2490672"/>
              <a:ext cx="4248541" cy="1094175"/>
              <a:chOff x="4419210" y="2490672"/>
              <a:chExt cx="4248541" cy="1094175"/>
            </a:xfrm>
          </p:grpSpPr>
          <p:sp>
            <p:nvSpPr>
              <p:cNvPr id="72720" name="Google Shape;323;p62">
                <a:extLst>
                  <a:ext uri="{FF2B5EF4-FFF2-40B4-BE49-F238E27FC236}">
                    <a16:creationId xmlns:a16="http://schemas.microsoft.com/office/drawing/2014/main" id="{3794B2DB-A90E-6E92-C410-486B8A414FD8}"/>
                  </a:ext>
                </a:extLst>
              </p:cNvPr>
              <p:cNvSpPr>
                <a:spLocks noChangeArrowheads="1"/>
              </p:cNvSpPr>
              <p:nvPr/>
            </p:nvSpPr>
            <p:spPr bwMode="auto">
              <a:xfrm rot="5400000">
                <a:off x="4998954" y="2027096"/>
                <a:ext cx="136576" cy="1296065"/>
              </a:xfrm>
              <a:prstGeom prst="downArrow">
                <a:avLst>
                  <a:gd name="adj1" fmla="val 50000"/>
                  <a:gd name="adj2" fmla="val 49997"/>
                </a:avLst>
              </a:prstGeom>
              <a:solidFill>
                <a:srgbClr val="FFC00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68569" tIns="34275" rIns="68569" bIns="34275"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en-US" altLang="en-US" sz="1350">
                  <a:solidFill>
                    <a:srgbClr val="FFFFFF"/>
                  </a:solidFill>
                  <a:latin typeface="Calibri" panose="020F0502020204030204" pitchFamily="34" charset="0"/>
                  <a:cs typeface="Calibri" panose="020F0502020204030204" pitchFamily="34" charset="0"/>
                  <a:sym typeface="Calibri" panose="020F0502020204030204" pitchFamily="34" charset="0"/>
                </a:endParaRPr>
              </a:p>
            </p:txBody>
          </p:sp>
          <p:sp>
            <p:nvSpPr>
              <p:cNvPr id="72721" name="Google Shape;324;p62">
                <a:extLst>
                  <a:ext uri="{FF2B5EF4-FFF2-40B4-BE49-F238E27FC236}">
                    <a16:creationId xmlns:a16="http://schemas.microsoft.com/office/drawing/2014/main" id="{EBCB7986-6B8D-87B0-9C82-7F21E6088E38}"/>
                  </a:ext>
                </a:extLst>
              </p:cNvPr>
              <p:cNvSpPr>
                <a:spLocks noChangeArrowheads="1"/>
              </p:cNvSpPr>
              <p:nvPr/>
            </p:nvSpPr>
            <p:spPr bwMode="auto">
              <a:xfrm>
                <a:off x="7128489" y="2862723"/>
                <a:ext cx="152739" cy="722124"/>
              </a:xfrm>
              <a:prstGeom prst="downArrow">
                <a:avLst>
                  <a:gd name="adj1" fmla="val 50000"/>
                  <a:gd name="adj2" fmla="val 49992"/>
                </a:avLst>
              </a:prstGeom>
              <a:solidFill>
                <a:srgbClr val="FFC00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68569" tIns="34275" rIns="68569" bIns="34275"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en-US" altLang="en-US" sz="1350">
                  <a:solidFill>
                    <a:srgbClr val="FFFFFF"/>
                  </a:solidFill>
                  <a:latin typeface="Calibri" panose="020F0502020204030204" pitchFamily="34" charset="0"/>
                  <a:cs typeface="Calibri" panose="020F0502020204030204" pitchFamily="34" charset="0"/>
                  <a:sym typeface="Calibri" panose="020F0502020204030204" pitchFamily="34" charset="0"/>
                </a:endParaRPr>
              </a:p>
            </p:txBody>
          </p:sp>
          <p:sp>
            <p:nvSpPr>
              <p:cNvPr id="72722" name="Google Shape;325;p62">
                <a:extLst>
                  <a:ext uri="{FF2B5EF4-FFF2-40B4-BE49-F238E27FC236}">
                    <a16:creationId xmlns:a16="http://schemas.microsoft.com/office/drawing/2014/main" id="{7BBEDB51-6D50-EE5C-BDB6-55518D6615B0}"/>
                  </a:ext>
                </a:extLst>
              </p:cNvPr>
              <p:cNvSpPr txBox="1">
                <a:spLocks noChangeArrowheads="1"/>
              </p:cNvSpPr>
              <p:nvPr/>
            </p:nvSpPr>
            <p:spPr bwMode="auto">
              <a:xfrm>
                <a:off x="5707416" y="2490672"/>
                <a:ext cx="2960335" cy="365222"/>
              </a:xfrm>
              <a:prstGeom prst="rect">
                <a:avLst/>
              </a:prstGeom>
              <a:noFill/>
              <a:ln w="28575">
                <a:solidFill>
                  <a:srgbClr val="FFC00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68569" tIns="34275" rIns="68569" bIns="34275"/>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1350" b="1" dirty="0">
                    <a:solidFill>
                      <a:srgbClr val="000000"/>
                    </a:solidFill>
                    <a:latin typeface="Calibri" panose="020F0502020204030204" pitchFamily="34" charset="0"/>
                    <a:cs typeface="Calibri" panose="020F0502020204030204" pitchFamily="34" charset="0"/>
                    <a:sym typeface="Arial" panose="020B0604020202020204" pitchFamily="34" charset="0"/>
                  </a:rPr>
                  <a:t>Undetected hyperglycemia</a:t>
                </a:r>
                <a:endParaRPr lang="en-US" altLang="en-US" sz="1350" b="1" dirty="0">
                  <a:latin typeface="Calibri" panose="020F0502020204030204" pitchFamily="34" charset="0"/>
                  <a:cs typeface="Calibri" panose="020F0502020204030204" pitchFamily="34" charset="0"/>
                </a:endParaRPr>
              </a:p>
            </p:txBody>
          </p:sp>
        </p:grpSp>
      </p:grpSp>
      <p:sp>
        <p:nvSpPr>
          <p:cNvPr id="72715" name="Google Shape;326;p62">
            <a:extLst>
              <a:ext uri="{FF2B5EF4-FFF2-40B4-BE49-F238E27FC236}">
                <a16:creationId xmlns:a16="http://schemas.microsoft.com/office/drawing/2014/main" id="{88C3DF64-C3ED-547E-3A4B-8250F37F3487}"/>
              </a:ext>
            </a:extLst>
          </p:cNvPr>
          <p:cNvSpPr txBox="1">
            <a:spLocks noChangeArrowheads="1"/>
          </p:cNvSpPr>
          <p:nvPr/>
        </p:nvSpPr>
        <p:spPr bwMode="auto">
          <a:xfrm>
            <a:off x="5711428" y="5194697"/>
            <a:ext cx="23812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69" tIns="34275" rIns="68569" bIns="34275"/>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900" dirty="0">
                <a:solidFill>
                  <a:srgbClr val="000000"/>
                </a:solidFill>
                <a:latin typeface="Calibri" panose="020F0502020204030204" pitchFamily="34" charset="0"/>
                <a:cs typeface="Calibri" panose="020F0502020204030204" pitchFamily="34" charset="0"/>
                <a:sym typeface="Calibri" panose="020F0502020204030204" pitchFamily="34" charset="0"/>
              </a:rPr>
              <a:t>SMBG, self-monitoring of blood glucose.</a:t>
            </a:r>
          </a:p>
        </p:txBody>
      </p:sp>
      <p:sp>
        <p:nvSpPr>
          <p:cNvPr id="72716" name="Rectangle 1">
            <a:extLst>
              <a:ext uri="{FF2B5EF4-FFF2-40B4-BE49-F238E27FC236}">
                <a16:creationId xmlns:a16="http://schemas.microsoft.com/office/drawing/2014/main" id="{EA6F5A58-8738-CE7C-32D2-BE229EFC7211}"/>
              </a:ext>
            </a:extLst>
          </p:cNvPr>
          <p:cNvSpPr>
            <a:spLocks noChangeArrowheads="1"/>
          </p:cNvSpPr>
          <p:nvPr/>
        </p:nvSpPr>
        <p:spPr bwMode="auto">
          <a:xfrm>
            <a:off x="693824" y="5294970"/>
            <a:ext cx="3650358"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900" dirty="0">
                <a:latin typeface="Calibri" panose="020F0502020204030204" pitchFamily="34" charset="0"/>
              </a:rPr>
              <a:t>Image created and permission to use granted by John Moorman, PharmD.</a:t>
            </a:r>
          </a:p>
        </p:txBody>
      </p:sp>
      <p:pic>
        <p:nvPicPr>
          <p:cNvPr id="72717" name="Picture 2">
            <a:extLst>
              <a:ext uri="{FF2B5EF4-FFF2-40B4-BE49-F238E27FC236}">
                <a16:creationId xmlns:a16="http://schemas.microsoft.com/office/drawing/2014/main" id="{A5645B8B-7842-151E-E3FA-709BBF648E3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90875" y="4374357"/>
            <a:ext cx="109538" cy="4393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307"/>
                                        </p:tgtEl>
                                        <p:attrNameLst>
                                          <p:attrName>style.visibility</p:attrName>
                                        </p:attrNameLst>
                                      </p:cBhvr>
                                      <p:to>
                                        <p:strVal val="visible"/>
                                      </p:to>
                                    </p:set>
                                    <p:animEffect transition="in" filter="fade">
                                      <p:cBhvr>
                                        <p:cTn id="7" dur="3000"/>
                                        <p:tgtEl>
                                          <p:spTgt spid="30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320"/>
                                        </p:tgtEl>
                                        <p:attrNameLst>
                                          <p:attrName>style.visibility</p:attrName>
                                        </p:attrNameLst>
                                      </p:cBhvr>
                                      <p:to>
                                        <p:strVal val="visible"/>
                                      </p:to>
                                    </p:set>
                                    <p:animEffect transition="in" filter="fade">
                                      <p:cBhvr>
                                        <p:cTn id="12" dur="250"/>
                                        <p:tgtEl>
                                          <p:spTgt spid="320"/>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313"/>
                                        </p:tgtEl>
                                        <p:attrNameLst>
                                          <p:attrName>style.visibility</p:attrName>
                                        </p:attrNameLst>
                                      </p:cBhvr>
                                      <p:to>
                                        <p:strVal val="visible"/>
                                      </p:to>
                                    </p:set>
                                    <p:animEffect transition="in" filter="fade">
                                      <p:cBhvr>
                                        <p:cTn id="17" dur="250"/>
                                        <p:tgtEl>
                                          <p:spTgt spid="3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FB6032-ED45-4C8F-ADCC-C1D6F0865C4C}"/>
              </a:ext>
            </a:extLst>
          </p:cNvPr>
          <p:cNvSpPr>
            <a:spLocks noGrp="1"/>
          </p:cNvSpPr>
          <p:nvPr>
            <p:ph type="title"/>
          </p:nvPr>
        </p:nvSpPr>
        <p:spPr>
          <a:xfrm>
            <a:off x="457200" y="152400"/>
            <a:ext cx="8229600" cy="685800"/>
          </a:xfrm>
        </p:spPr>
        <p:txBody>
          <a:bodyPr>
            <a:noAutofit/>
          </a:bodyPr>
          <a:lstStyle/>
          <a:p>
            <a:r>
              <a:rPr lang="en-US" sz="4000" dirty="0"/>
              <a:t>Diabetes Prevalence by Ethnic Group</a:t>
            </a:r>
          </a:p>
        </p:txBody>
      </p:sp>
      <p:sp>
        <p:nvSpPr>
          <p:cNvPr id="3" name="Content Placeholder 2">
            <a:extLst>
              <a:ext uri="{FF2B5EF4-FFF2-40B4-BE49-F238E27FC236}">
                <a16:creationId xmlns:a16="http://schemas.microsoft.com/office/drawing/2014/main" id="{3BAB0222-A947-4EAB-8EAE-580EE777562F}"/>
              </a:ext>
            </a:extLst>
          </p:cNvPr>
          <p:cNvSpPr>
            <a:spLocks noGrp="1"/>
          </p:cNvSpPr>
          <p:nvPr>
            <p:ph sz="quarter" idx="1"/>
          </p:nvPr>
        </p:nvSpPr>
        <p:spPr>
          <a:xfrm>
            <a:off x="533400" y="838200"/>
            <a:ext cx="8229600" cy="5242560"/>
          </a:xfrm>
        </p:spPr>
        <p:txBody>
          <a:bodyPr>
            <a:normAutofit/>
          </a:bodyPr>
          <a:lstStyle/>
          <a:p>
            <a:r>
              <a:rPr lang="en-US" sz="2000" b="0" i="0" dirty="0">
                <a:solidFill>
                  <a:srgbClr val="000000"/>
                </a:solidFill>
                <a:effectLst/>
                <a:latin typeface="Open Sans" panose="020B0606030504020204" pitchFamily="34" charset="0"/>
              </a:rPr>
              <a:t>For adults, diabetes prevalence highest among:</a:t>
            </a:r>
          </a:p>
          <a:p>
            <a:pPr lvl="1">
              <a:buFont typeface="Arial" panose="020B0604020202020204" pitchFamily="34" charset="0"/>
              <a:buChar char="•"/>
            </a:pPr>
            <a:r>
              <a:rPr lang="en-US" sz="1600" b="0" i="0" dirty="0">
                <a:solidFill>
                  <a:srgbClr val="000000"/>
                </a:solidFill>
                <a:effectLst/>
                <a:latin typeface="Open Sans" panose="020B0606030504020204" pitchFamily="34" charset="0"/>
              </a:rPr>
              <a:t>American Indians and Alaska Natives (14.5%), </a:t>
            </a:r>
            <a:endParaRPr lang="en-US" sz="1600" dirty="0">
              <a:solidFill>
                <a:srgbClr val="000000"/>
              </a:solidFill>
              <a:latin typeface="Open Sans" panose="020B0606030504020204" pitchFamily="34" charset="0"/>
            </a:endParaRPr>
          </a:p>
          <a:p>
            <a:pPr lvl="1">
              <a:buFont typeface="Arial" panose="020B0604020202020204" pitchFamily="34" charset="0"/>
              <a:buChar char="•"/>
            </a:pPr>
            <a:r>
              <a:rPr lang="en-US" sz="1600" b="0" i="0" dirty="0">
                <a:solidFill>
                  <a:srgbClr val="000000"/>
                </a:solidFill>
                <a:effectLst/>
                <a:latin typeface="Open Sans" panose="020B0606030504020204" pitchFamily="34" charset="0"/>
              </a:rPr>
              <a:t>Non-Hispanic Blacks (12.1%),</a:t>
            </a:r>
          </a:p>
          <a:p>
            <a:pPr lvl="1">
              <a:buFont typeface="Arial" panose="020B0604020202020204" pitchFamily="34" charset="0"/>
              <a:buChar char="•"/>
            </a:pPr>
            <a:r>
              <a:rPr lang="en-US" sz="1600" dirty="0">
                <a:solidFill>
                  <a:srgbClr val="000000"/>
                </a:solidFill>
                <a:latin typeface="Open Sans" panose="020B0606030504020204" pitchFamily="34" charset="0"/>
              </a:rPr>
              <a:t>P</a:t>
            </a:r>
            <a:r>
              <a:rPr lang="en-US" sz="1600" b="0" i="0" dirty="0">
                <a:solidFill>
                  <a:srgbClr val="000000"/>
                </a:solidFill>
                <a:effectLst/>
                <a:latin typeface="Open Sans" panose="020B0606030504020204" pitchFamily="34" charset="0"/>
              </a:rPr>
              <a:t>eople of Hispanic origin (11.8%),</a:t>
            </a:r>
          </a:p>
          <a:p>
            <a:pPr lvl="1">
              <a:buFont typeface="Arial" panose="020B0604020202020204" pitchFamily="34" charset="0"/>
              <a:buChar char="•"/>
            </a:pPr>
            <a:r>
              <a:rPr lang="en-US" sz="1600" dirty="0">
                <a:solidFill>
                  <a:srgbClr val="000000"/>
                </a:solidFill>
                <a:latin typeface="Open Sans" panose="020B0606030504020204" pitchFamily="34" charset="0"/>
              </a:rPr>
              <a:t>N</a:t>
            </a:r>
            <a:r>
              <a:rPr lang="en-US" sz="1600" b="0" i="0" dirty="0">
                <a:solidFill>
                  <a:srgbClr val="000000"/>
                </a:solidFill>
                <a:effectLst/>
                <a:latin typeface="Open Sans" panose="020B0606030504020204" pitchFamily="34" charset="0"/>
              </a:rPr>
              <a:t>on-Hispanic Asians (9.5%)</a:t>
            </a:r>
            <a:endParaRPr lang="en-US" sz="1200" dirty="0"/>
          </a:p>
          <a:p>
            <a:pPr lvl="1"/>
            <a:endParaRPr lang="en-US" dirty="0"/>
          </a:p>
        </p:txBody>
      </p:sp>
      <p:pic>
        <p:nvPicPr>
          <p:cNvPr id="6" name="Picture 5">
            <a:extLst>
              <a:ext uri="{FF2B5EF4-FFF2-40B4-BE49-F238E27FC236}">
                <a16:creationId xmlns:a16="http://schemas.microsoft.com/office/drawing/2014/main" id="{48F1A944-D34E-7C52-95CD-B168D87EC01F}"/>
              </a:ext>
            </a:extLst>
          </p:cNvPr>
          <p:cNvPicPr>
            <a:picLocks noChangeAspect="1"/>
          </p:cNvPicPr>
          <p:nvPr/>
        </p:nvPicPr>
        <p:blipFill>
          <a:blip r:embed="rId3"/>
          <a:stretch>
            <a:fillRect/>
          </a:stretch>
        </p:blipFill>
        <p:spPr>
          <a:xfrm>
            <a:off x="809730" y="2514040"/>
            <a:ext cx="7086600" cy="4158903"/>
          </a:xfrm>
          <a:prstGeom prst="rect">
            <a:avLst/>
          </a:prstGeom>
        </p:spPr>
      </p:pic>
      <p:sp>
        <p:nvSpPr>
          <p:cNvPr id="8" name="TextBox 7">
            <a:extLst>
              <a:ext uri="{FF2B5EF4-FFF2-40B4-BE49-F238E27FC236}">
                <a16:creationId xmlns:a16="http://schemas.microsoft.com/office/drawing/2014/main" id="{6979D26B-689A-6386-BBEE-C8D15283E777}"/>
              </a:ext>
            </a:extLst>
          </p:cNvPr>
          <p:cNvSpPr txBox="1"/>
          <p:nvPr/>
        </p:nvSpPr>
        <p:spPr>
          <a:xfrm>
            <a:off x="838200" y="6536323"/>
            <a:ext cx="7620000" cy="338554"/>
          </a:xfrm>
          <a:prstGeom prst="rect">
            <a:avLst/>
          </a:prstGeom>
          <a:noFill/>
        </p:spPr>
        <p:txBody>
          <a:bodyPr wrap="square">
            <a:spAutoFit/>
          </a:bodyPr>
          <a:lstStyle/>
          <a:p>
            <a:pPr algn="ctr"/>
            <a:r>
              <a:rPr lang="en-US" sz="1600" dirty="0"/>
              <a:t>www.cdc.gov/diabetes/data/statistics-report/diagnosed-diabetes.html</a:t>
            </a:r>
          </a:p>
        </p:txBody>
      </p:sp>
    </p:spTree>
    <p:extLst>
      <p:ext uri="{BB962C8B-B14F-4D97-AF65-F5344CB8AC3E}">
        <p14:creationId xmlns:p14="http://schemas.microsoft.com/office/powerpoint/2010/main" val="14952868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4" name="Picture 2" descr="https://diatribe.org/sites/default/files/images/THE%20MANY%20FACES%20OF%20A%207%20%25%20A1C%20(2).jpg">
            <a:extLst>
              <a:ext uri="{FF2B5EF4-FFF2-40B4-BE49-F238E27FC236}">
                <a16:creationId xmlns:a16="http://schemas.microsoft.com/office/drawing/2014/main" id="{00984A62-9019-5832-86A0-B4A2EC0EB49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0264" y="1295400"/>
            <a:ext cx="8229599" cy="46235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4755" name="TextBox 3">
            <a:extLst>
              <a:ext uri="{FF2B5EF4-FFF2-40B4-BE49-F238E27FC236}">
                <a16:creationId xmlns:a16="http://schemas.microsoft.com/office/drawing/2014/main" id="{94C5B918-424A-DD7D-7D7E-356D1CA4930C}"/>
              </a:ext>
            </a:extLst>
          </p:cNvPr>
          <p:cNvSpPr txBox="1">
            <a:spLocks noChangeArrowheads="1"/>
          </p:cNvSpPr>
          <p:nvPr/>
        </p:nvSpPr>
        <p:spPr bwMode="auto">
          <a:xfrm>
            <a:off x="3429000" y="6223702"/>
            <a:ext cx="411480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1200" dirty="0"/>
              <a:t>https://diatribe.org/time-range. </a:t>
            </a:r>
          </a:p>
        </p:txBody>
      </p:sp>
      <p:sp>
        <p:nvSpPr>
          <p:cNvPr id="74756" name="Google Shape;340;p64">
            <a:extLst>
              <a:ext uri="{FF2B5EF4-FFF2-40B4-BE49-F238E27FC236}">
                <a16:creationId xmlns:a16="http://schemas.microsoft.com/office/drawing/2014/main" id="{D59A6876-61C3-AE92-67CE-295A31ADA5F0}"/>
              </a:ext>
            </a:extLst>
          </p:cNvPr>
          <p:cNvSpPr>
            <a:spLocks noGrp="1"/>
          </p:cNvSpPr>
          <p:nvPr>
            <p:ph type="title"/>
          </p:nvPr>
        </p:nvSpPr>
        <p:spPr/>
        <p:txBody>
          <a:bodyPr vert="horz" lIns="68569" tIns="34275" rIns="68569" bIns="34275" anchor="b" anchorCtr="0">
            <a:normAutofit/>
          </a:bodyPr>
          <a:lstStyle/>
          <a:p>
            <a:pPr>
              <a:buClr>
                <a:srgbClr val="000000"/>
              </a:buClr>
              <a:buSzPts val="4400"/>
              <a:buFont typeface="Calibri" panose="020F0502020204030204" pitchFamily="34" charset="0"/>
              <a:buNone/>
            </a:pPr>
            <a:r>
              <a:rPr lang="en-US" altLang="en-US" sz="4400" dirty="0"/>
              <a:t>A1C Alone is Just Not Enough </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9533FB-7744-4C53-8DFD-56868AD4BB94}"/>
              </a:ext>
            </a:extLst>
          </p:cNvPr>
          <p:cNvSpPr>
            <a:spLocks noGrp="1"/>
          </p:cNvSpPr>
          <p:nvPr>
            <p:ph type="title"/>
          </p:nvPr>
        </p:nvSpPr>
        <p:spPr>
          <a:solidFill>
            <a:srgbClr val="B1D45A"/>
          </a:solidFill>
        </p:spPr>
        <p:txBody>
          <a:bodyPr/>
          <a:lstStyle/>
          <a:p>
            <a:r>
              <a:rPr lang="en-US" dirty="0">
                <a:solidFill>
                  <a:schemeClr val="tx1"/>
                </a:solidFill>
              </a:rPr>
              <a:t>Ambulatory Glucose Profile </a:t>
            </a:r>
          </a:p>
        </p:txBody>
      </p:sp>
      <p:sp>
        <p:nvSpPr>
          <p:cNvPr id="3" name="Content Placeholder 2">
            <a:extLst>
              <a:ext uri="{FF2B5EF4-FFF2-40B4-BE49-F238E27FC236}">
                <a16:creationId xmlns:a16="http://schemas.microsoft.com/office/drawing/2014/main" id="{694BFA55-9C26-454A-8751-63EA2130D094}"/>
              </a:ext>
            </a:extLst>
          </p:cNvPr>
          <p:cNvSpPr>
            <a:spLocks noGrp="1"/>
          </p:cNvSpPr>
          <p:nvPr>
            <p:ph sz="quarter" idx="1"/>
          </p:nvPr>
        </p:nvSpPr>
        <p:spPr/>
        <p:txBody>
          <a:bodyPr/>
          <a:lstStyle/>
          <a:p>
            <a:r>
              <a:rPr lang="en-US" dirty="0"/>
              <a:t>Standardized report with visual cues for those on CGM devices; time in range</a:t>
            </a:r>
          </a:p>
          <a:p>
            <a:r>
              <a:rPr lang="en-US" dirty="0"/>
              <a:t>Evaluate Time in Range (TIR)</a:t>
            </a:r>
          </a:p>
          <a:p>
            <a:pPr lvl="1"/>
            <a:r>
              <a:rPr lang="en-US" dirty="0"/>
              <a:t>Target 70-180 mg/dl (70% of time)</a:t>
            </a:r>
          </a:p>
          <a:p>
            <a:pPr lvl="1"/>
            <a:r>
              <a:rPr lang="en-US" dirty="0"/>
              <a:t>Eval % time below goal</a:t>
            </a:r>
          </a:p>
          <a:p>
            <a:pPr lvl="2"/>
            <a:r>
              <a:rPr lang="en-US" dirty="0"/>
              <a:t>&lt; 70 (less than 4% of time)</a:t>
            </a:r>
          </a:p>
          <a:p>
            <a:pPr lvl="2"/>
            <a:r>
              <a:rPr lang="en-US" dirty="0"/>
              <a:t>&lt;54 (less than 1% of time)</a:t>
            </a:r>
          </a:p>
          <a:p>
            <a:pPr lvl="1"/>
            <a:r>
              <a:rPr lang="en-US" dirty="0"/>
              <a:t>Eval % time above &gt; 180 (less than 25% of time)</a:t>
            </a:r>
          </a:p>
          <a:p>
            <a:pPr lvl="1"/>
            <a:r>
              <a:rPr lang="en-US" dirty="0"/>
              <a:t>Eval % time above &gt; 250 (less than 5% of time)</a:t>
            </a:r>
          </a:p>
          <a:p>
            <a:pPr lvl="1"/>
            <a:endParaRPr lang="en-US" dirty="0"/>
          </a:p>
          <a:p>
            <a:pPr lvl="1"/>
            <a:endParaRPr lang="en-US" dirty="0"/>
          </a:p>
        </p:txBody>
      </p:sp>
      <p:pic>
        <p:nvPicPr>
          <p:cNvPr id="5" name="Picture 4">
            <a:extLst>
              <a:ext uri="{FF2B5EF4-FFF2-40B4-BE49-F238E27FC236}">
                <a16:creationId xmlns:a16="http://schemas.microsoft.com/office/drawing/2014/main" id="{3A66EC6F-9845-4AEA-8A9B-5EA7998F2BEB}"/>
              </a:ext>
            </a:extLst>
          </p:cNvPr>
          <p:cNvPicPr>
            <a:picLocks noChangeAspect="1"/>
          </p:cNvPicPr>
          <p:nvPr/>
        </p:nvPicPr>
        <p:blipFill>
          <a:blip r:embed="rId3"/>
          <a:stretch>
            <a:fillRect/>
          </a:stretch>
        </p:blipFill>
        <p:spPr>
          <a:xfrm>
            <a:off x="466859" y="2362200"/>
            <a:ext cx="8280782" cy="4019550"/>
          </a:xfrm>
          <a:prstGeom prst="rect">
            <a:avLst/>
          </a:prstGeom>
        </p:spPr>
      </p:pic>
      <p:sp>
        <p:nvSpPr>
          <p:cNvPr id="4" name="TextBox 3">
            <a:extLst>
              <a:ext uri="{FF2B5EF4-FFF2-40B4-BE49-F238E27FC236}">
                <a16:creationId xmlns:a16="http://schemas.microsoft.com/office/drawing/2014/main" id="{B376BB8A-E177-E3E7-4370-20AC6C58CB16}"/>
              </a:ext>
            </a:extLst>
          </p:cNvPr>
          <p:cNvSpPr txBox="1"/>
          <p:nvPr/>
        </p:nvSpPr>
        <p:spPr>
          <a:xfrm>
            <a:off x="478536" y="5458420"/>
            <a:ext cx="8280782" cy="1200329"/>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70C0"/>
                </a:solidFill>
                <a:effectLst/>
                <a:uLnTx/>
                <a:uFillTx/>
                <a:latin typeface="Gill Sans MT"/>
                <a:ea typeface="+mn-ea"/>
                <a:cs typeface="+mn-cs"/>
              </a:rPr>
              <a:t>For those with frailty or at high risk of hypoglycemia recommend: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Gill Sans MT"/>
                <a:ea typeface="+mn-ea"/>
                <a:cs typeface="+mn-cs"/>
              </a:rPr>
              <a:t>- Target of 50% time in range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Gill Sans MT"/>
                <a:ea typeface="+mn-ea"/>
                <a:cs typeface="+mn-cs"/>
              </a:rPr>
              <a:t>- Less than1% time below range</a:t>
            </a:r>
            <a:endParaRPr kumimoji="0" lang="en-US" sz="2000" b="0" i="0" u="none" strike="noStrike" kern="1200" cap="none" spc="0" normalizeH="0" baseline="0" noProof="0" dirty="0">
              <a:ln>
                <a:noFill/>
              </a:ln>
              <a:solidFill>
                <a:prstClr val="black"/>
              </a:solidFill>
              <a:effectLst/>
              <a:uLnTx/>
              <a:uFillTx/>
              <a:latin typeface="Gill Sans MT"/>
              <a:ea typeface="+mn-ea"/>
              <a:cs typeface="+mn-cs"/>
            </a:endParaRPr>
          </a:p>
        </p:txBody>
      </p:sp>
      <p:pic>
        <p:nvPicPr>
          <p:cNvPr id="6" name="Picture 5">
            <a:extLst>
              <a:ext uri="{FF2B5EF4-FFF2-40B4-BE49-F238E27FC236}">
                <a16:creationId xmlns:a16="http://schemas.microsoft.com/office/drawing/2014/main" id="{9EC3F7FC-787B-66F0-1593-58AF12F4E1CE}"/>
              </a:ext>
            </a:extLst>
          </p:cNvPr>
          <p:cNvPicPr>
            <a:picLocks noChangeAspect="1"/>
          </p:cNvPicPr>
          <p:nvPr/>
        </p:nvPicPr>
        <p:blipFill>
          <a:blip r:embed="rId4"/>
          <a:stretch>
            <a:fillRect/>
          </a:stretch>
        </p:blipFill>
        <p:spPr>
          <a:xfrm>
            <a:off x="4797399" y="6314235"/>
            <a:ext cx="4329395" cy="412030"/>
          </a:xfrm>
          <a:prstGeom prst="rect">
            <a:avLst/>
          </a:prstGeom>
        </p:spPr>
      </p:pic>
    </p:spTree>
    <p:extLst>
      <p:ext uri="{BB962C8B-B14F-4D97-AF65-F5344CB8AC3E}">
        <p14:creationId xmlns:p14="http://schemas.microsoft.com/office/powerpoint/2010/main" val="25643182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9533FB-7744-4C53-8DFD-56868AD4BB94}"/>
              </a:ext>
            </a:extLst>
          </p:cNvPr>
          <p:cNvSpPr>
            <a:spLocks noGrp="1"/>
          </p:cNvSpPr>
          <p:nvPr>
            <p:ph type="title"/>
          </p:nvPr>
        </p:nvSpPr>
        <p:spPr/>
        <p:txBody>
          <a:bodyPr>
            <a:normAutofit/>
          </a:bodyPr>
          <a:lstStyle/>
          <a:p>
            <a:r>
              <a:rPr lang="en-US" sz="4000" dirty="0"/>
              <a:t>Time in Range</a:t>
            </a:r>
          </a:p>
        </p:txBody>
      </p:sp>
      <p:sp>
        <p:nvSpPr>
          <p:cNvPr id="4" name="TextBox 3">
            <a:extLst>
              <a:ext uri="{FF2B5EF4-FFF2-40B4-BE49-F238E27FC236}">
                <a16:creationId xmlns:a16="http://schemas.microsoft.com/office/drawing/2014/main" id="{B376BB8A-E177-E3E7-4370-20AC6C58CB16}"/>
              </a:ext>
            </a:extLst>
          </p:cNvPr>
          <p:cNvSpPr txBox="1"/>
          <p:nvPr/>
        </p:nvSpPr>
        <p:spPr>
          <a:xfrm>
            <a:off x="433754" y="4648200"/>
            <a:ext cx="8229600" cy="323165"/>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dirty="0">
              <a:ln>
                <a:noFill/>
              </a:ln>
              <a:solidFill>
                <a:prstClr val="black"/>
              </a:solidFill>
              <a:effectLst/>
              <a:uLnTx/>
              <a:uFillTx/>
              <a:latin typeface="Gill Sans MT"/>
              <a:ea typeface="+mn-ea"/>
              <a:cs typeface="+mn-cs"/>
            </a:endParaRPr>
          </a:p>
        </p:txBody>
      </p:sp>
      <p:pic>
        <p:nvPicPr>
          <p:cNvPr id="6" name="Picture 5">
            <a:extLst>
              <a:ext uri="{FF2B5EF4-FFF2-40B4-BE49-F238E27FC236}">
                <a16:creationId xmlns:a16="http://schemas.microsoft.com/office/drawing/2014/main" id="{BED0CF78-5701-8560-FA3C-86CDFE0E78BB}"/>
              </a:ext>
            </a:extLst>
          </p:cNvPr>
          <p:cNvPicPr>
            <a:picLocks noChangeAspect="1"/>
          </p:cNvPicPr>
          <p:nvPr/>
        </p:nvPicPr>
        <p:blipFill>
          <a:blip r:embed="rId3"/>
          <a:stretch>
            <a:fillRect/>
          </a:stretch>
        </p:blipFill>
        <p:spPr>
          <a:xfrm>
            <a:off x="304800" y="1295400"/>
            <a:ext cx="5305645" cy="4968013"/>
          </a:xfrm>
          <a:prstGeom prst="rect">
            <a:avLst/>
          </a:prstGeom>
        </p:spPr>
      </p:pic>
      <p:sp>
        <p:nvSpPr>
          <p:cNvPr id="9" name="Google Shape;486;p79">
            <a:extLst>
              <a:ext uri="{FF2B5EF4-FFF2-40B4-BE49-F238E27FC236}">
                <a16:creationId xmlns:a16="http://schemas.microsoft.com/office/drawing/2014/main" id="{7221912A-232B-7705-BA6C-D9B06CEE83C3}"/>
              </a:ext>
            </a:extLst>
          </p:cNvPr>
          <p:cNvSpPr txBox="1">
            <a:spLocks noChangeArrowheads="1"/>
          </p:cNvSpPr>
          <p:nvPr/>
        </p:nvSpPr>
        <p:spPr bwMode="auto">
          <a:xfrm>
            <a:off x="433754" y="6426735"/>
            <a:ext cx="3223846" cy="1746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31" tIns="34256" rIns="68531" bIns="34256"/>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fr-FR" altLang="en-US" sz="900" dirty="0" err="1">
                <a:solidFill>
                  <a:srgbClr val="000000"/>
                </a:solidFill>
                <a:latin typeface="Calibri" panose="020F0502020204030204" pitchFamily="34" charset="0"/>
                <a:cs typeface="Calibri" panose="020F0502020204030204" pitchFamily="34" charset="0"/>
                <a:sym typeface="Calibri" panose="020F0502020204030204" pitchFamily="34" charset="0"/>
              </a:rPr>
              <a:t>Battelino</a:t>
            </a:r>
            <a:r>
              <a:rPr lang="fr-FR" altLang="en-US" sz="900" dirty="0">
                <a:solidFill>
                  <a:srgbClr val="000000"/>
                </a:solidFill>
                <a:latin typeface="Calibri" panose="020F0502020204030204" pitchFamily="34" charset="0"/>
                <a:cs typeface="Calibri" panose="020F0502020204030204" pitchFamily="34" charset="0"/>
                <a:sym typeface="Calibri" panose="020F0502020204030204" pitchFamily="34" charset="0"/>
              </a:rPr>
              <a:t> T, et al. </a:t>
            </a:r>
            <a:r>
              <a:rPr lang="fr-FR" altLang="en-US" sz="900" i="1" dirty="0" err="1">
                <a:solidFill>
                  <a:srgbClr val="000000"/>
                </a:solidFill>
                <a:latin typeface="Calibri" panose="020F0502020204030204" pitchFamily="34" charset="0"/>
                <a:cs typeface="Calibri" panose="020F0502020204030204" pitchFamily="34" charset="0"/>
                <a:sym typeface="Calibri" panose="020F0502020204030204" pitchFamily="34" charset="0"/>
              </a:rPr>
              <a:t>Diabetes</a:t>
            </a:r>
            <a:r>
              <a:rPr lang="fr-FR" altLang="en-US" sz="900" i="1" dirty="0">
                <a:solidFill>
                  <a:srgbClr val="000000"/>
                </a:solidFill>
                <a:latin typeface="Calibri" panose="020F0502020204030204" pitchFamily="34" charset="0"/>
                <a:cs typeface="Calibri" panose="020F0502020204030204" pitchFamily="34" charset="0"/>
                <a:sym typeface="Calibri" panose="020F0502020204030204" pitchFamily="34" charset="0"/>
              </a:rPr>
              <a:t> Care</a:t>
            </a:r>
            <a:r>
              <a:rPr lang="fr-FR" altLang="en-US" sz="900" dirty="0">
                <a:solidFill>
                  <a:srgbClr val="000000"/>
                </a:solidFill>
                <a:latin typeface="Calibri" panose="020F0502020204030204" pitchFamily="34" charset="0"/>
                <a:cs typeface="Calibri" panose="020F0502020204030204" pitchFamily="34" charset="0"/>
                <a:sym typeface="Calibri" panose="020F0502020204030204" pitchFamily="34" charset="0"/>
              </a:rPr>
              <a:t>. 2019;42(8):1593-1603.</a:t>
            </a:r>
            <a:endParaRPr lang="fr-FR" altLang="en-US" sz="900" dirty="0">
              <a:solidFill>
                <a:srgbClr val="000000"/>
              </a:solidFill>
              <a:latin typeface="Calibri" panose="020F0502020204030204" pitchFamily="34" charset="0"/>
            </a:endParaRPr>
          </a:p>
        </p:txBody>
      </p:sp>
      <p:sp>
        <p:nvSpPr>
          <p:cNvPr id="10" name="TextBox 9">
            <a:extLst>
              <a:ext uri="{FF2B5EF4-FFF2-40B4-BE49-F238E27FC236}">
                <a16:creationId xmlns:a16="http://schemas.microsoft.com/office/drawing/2014/main" id="{CBED24C5-1F78-4596-DC7F-B076AAD59451}"/>
              </a:ext>
            </a:extLst>
          </p:cNvPr>
          <p:cNvSpPr txBox="1"/>
          <p:nvPr/>
        </p:nvSpPr>
        <p:spPr>
          <a:xfrm>
            <a:off x="6019800" y="2057400"/>
            <a:ext cx="2848708" cy="3662541"/>
          </a:xfrm>
          <a:prstGeom prst="rect">
            <a:avLst/>
          </a:prstGeom>
          <a:noFill/>
        </p:spPr>
        <p:txBody>
          <a:bodyPr wrap="square" rtlCol="0">
            <a:spAutoFit/>
          </a:bodyPr>
          <a:lstStyle/>
          <a:p>
            <a:pPr algn="ctr"/>
            <a:r>
              <a:rPr lang="en-US" sz="2800" dirty="0"/>
              <a:t>1% of the day=15 minutes</a:t>
            </a:r>
          </a:p>
          <a:p>
            <a:pPr algn="ctr"/>
            <a:endParaRPr lang="en-US" sz="2800" dirty="0"/>
          </a:p>
          <a:p>
            <a:pPr algn="ctr"/>
            <a:r>
              <a:rPr lang="en-US" sz="2400" dirty="0">
                <a:solidFill>
                  <a:srgbClr val="383636"/>
                </a:solidFill>
                <a:ea typeface="Calibri" panose="020F0502020204030204" pitchFamily="34" charset="0"/>
                <a:cs typeface="Calibri" panose="020F0502020204030204" pitchFamily="34" charset="0"/>
              </a:rPr>
              <a:t>S</a:t>
            </a:r>
            <a:r>
              <a:rPr lang="en-US" sz="2400" b="0" i="0" dirty="0">
                <a:solidFill>
                  <a:srgbClr val="383636"/>
                </a:solidFill>
                <a:effectLst/>
                <a:ea typeface="Calibri" panose="020F0502020204030204" pitchFamily="34" charset="0"/>
                <a:cs typeface="Calibri" panose="020F0502020204030204" pitchFamily="34" charset="0"/>
              </a:rPr>
              <a:t>trong correlation between TIR and A1C, with a goal of 70% TIR aligning with an A1C of ∼7% </a:t>
            </a:r>
          </a:p>
          <a:p>
            <a:pPr algn="ctr"/>
            <a:endParaRPr lang="en-US" sz="2800" dirty="0"/>
          </a:p>
        </p:txBody>
      </p:sp>
      <p:pic>
        <p:nvPicPr>
          <p:cNvPr id="11" name="Picture 10">
            <a:extLst>
              <a:ext uri="{FF2B5EF4-FFF2-40B4-BE49-F238E27FC236}">
                <a16:creationId xmlns:a16="http://schemas.microsoft.com/office/drawing/2014/main" id="{4C9D0D10-8A9A-1B7D-F75D-A7DDBC079623}"/>
              </a:ext>
            </a:extLst>
          </p:cNvPr>
          <p:cNvPicPr>
            <a:picLocks noChangeAspect="1"/>
          </p:cNvPicPr>
          <p:nvPr/>
        </p:nvPicPr>
        <p:blipFill>
          <a:blip r:embed="rId4"/>
          <a:stretch>
            <a:fillRect/>
          </a:stretch>
        </p:blipFill>
        <p:spPr>
          <a:xfrm>
            <a:off x="4259523" y="6400800"/>
            <a:ext cx="4685658" cy="304800"/>
          </a:xfrm>
          <a:prstGeom prst="rect">
            <a:avLst/>
          </a:prstGeom>
        </p:spPr>
      </p:pic>
    </p:spTree>
    <p:extLst>
      <p:ext uri="{BB962C8B-B14F-4D97-AF65-F5344CB8AC3E}">
        <p14:creationId xmlns:p14="http://schemas.microsoft.com/office/powerpoint/2010/main" val="25295761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72BE2B-12A8-4FD4-8257-1C8B699A1A12}"/>
              </a:ext>
            </a:extLst>
          </p:cNvPr>
          <p:cNvSpPr>
            <a:spLocks noGrp="1"/>
          </p:cNvSpPr>
          <p:nvPr>
            <p:ph type="title"/>
          </p:nvPr>
        </p:nvSpPr>
        <p:spPr/>
        <p:txBody>
          <a:bodyPr>
            <a:normAutofit/>
          </a:bodyPr>
          <a:lstStyle/>
          <a:p>
            <a:r>
              <a:rPr lang="en-US" sz="4400" dirty="0"/>
              <a:t>Ambulatory Glucose Profile Report</a:t>
            </a:r>
          </a:p>
        </p:txBody>
      </p:sp>
      <p:sp>
        <p:nvSpPr>
          <p:cNvPr id="4" name="Content Placeholder 3">
            <a:extLst>
              <a:ext uri="{FF2B5EF4-FFF2-40B4-BE49-F238E27FC236}">
                <a16:creationId xmlns:a16="http://schemas.microsoft.com/office/drawing/2014/main" id="{E65202E3-1994-5D67-FEEC-8BF05D974347}"/>
              </a:ext>
            </a:extLst>
          </p:cNvPr>
          <p:cNvSpPr>
            <a:spLocks noGrp="1"/>
          </p:cNvSpPr>
          <p:nvPr>
            <p:ph sz="quarter" idx="1"/>
          </p:nvPr>
        </p:nvSpPr>
        <p:spPr>
          <a:xfrm>
            <a:off x="457200" y="1219200"/>
            <a:ext cx="2590800" cy="5486400"/>
          </a:xfrm>
        </p:spPr>
        <p:txBody>
          <a:bodyPr/>
          <a:lstStyle/>
          <a:p>
            <a:r>
              <a:rPr lang="en-US" dirty="0"/>
              <a:t>CGM key metrics</a:t>
            </a:r>
          </a:p>
          <a:p>
            <a:endParaRPr lang="en-US" dirty="0"/>
          </a:p>
          <a:p>
            <a:endParaRPr lang="en-US" dirty="0"/>
          </a:p>
          <a:p>
            <a:endParaRPr lang="en-US" dirty="0"/>
          </a:p>
          <a:p>
            <a:endParaRPr lang="en-US" dirty="0"/>
          </a:p>
          <a:p>
            <a:r>
              <a:rPr lang="en-US" dirty="0"/>
              <a:t>AGP</a:t>
            </a:r>
          </a:p>
          <a:p>
            <a:endParaRPr lang="en-US" dirty="0"/>
          </a:p>
          <a:p>
            <a:endParaRPr lang="en-US" dirty="0"/>
          </a:p>
          <a:p>
            <a:endParaRPr lang="en-US" dirty="0"/>
          </a:p>
          <a:p>
            <a:endParaRPr lang="en-US" dirty="0"/>
          </a:p>
          <a:p>
            <a:endParaRPr lang="en-US" dirty="0"/>
          </a:p>
          <a:p>
            <a:r>
              <a:rPr lang="en-US" dirty="0"/>
              <a:t>Daily tracings</a:t>
            </a:r>
          </a:p>
        </p:txBody>
      </p:sp>
      <p:pic>
        <p:nvPicPr>
          <p:cNvPr id="6" name="New picture">
            <a:extLst>
              <a:ext uri="{FF2B5EF4-FFF2-40B4-BE49-F238E27FC236}">
                <a16:creationId xmlns:a16="http://schemas.microsoft.com/office/drawing/2014/main" id="{A6C5FE50-BC72-D1FE-1F67-95DB3399B1C4}"/>
              </a:ext>
            </a:extLst>
          </p:cNvPr>
          <p:cNvPicPr>
            <a:picLocks noChangeAspect="1" noChangeArrowheads="1"/>
          </p:cNvPicPr>
          <p:nvPr>
            <p:custDataLst>
              <p:tags r:id="rId1"/>
            </p:custDataLst>
          </p:nvPr>
        </p:nvPicPr>
        <p:blipFill>
          <a:blip r:embed="rId4" cstate="print">
            <a:extLst>
              <a:ext uri="{28A0092B-C50C-407E-A947-70E740481C1C}">
                <a14:useLocalDpi xmlns:a14="http://schemas.microsoft.com/office/drawing/2010/main" val="0"/>
              </a:ext>
            </a:extLst>
          </a:blip>
          <a:srcRect/>
          <a:stretch>
            <a:fillRect/>
          </a:stretch>
        </p:blipFill>
        <p:spPr bwMode="auto">
          <a:xfrm>
            <a:off x="3276600" y="1213338"/>
            <a:ext cx="5410200" cy="56260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Lst>
        </p:spPr>
      </p:pic>
    </p:spTree>
    <p:extLst>
      <p:ext uri="{BB962C8B-B14F-4D97-AF65-F5344CB8AC3E}">
        <p14:creationId xmlns:p14="http://schemas.microsoft.com/office/powerpoint/2010/main" val="7867587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980ADE-FAC7-492A-A2BD-7821364932BE}"/>
              </a:ext>
            </a:extLst>
          </p:cNvPr>
          <p:cNvSpPr>
            <a:spLocks noGrp="1"/>
          </p:cNvSpPr>
          <p:nvPr>
            <p:ph type="title"/>
          </p:nvPr>
        </p:nvSpPr>
        <p:spPr>
          <a:xfrm>
            <a:off x="457200" y="152400"/>
            <a:ext cx="8229600" cy="1219200"/>
          </a:xfrm>
        </p:spPr>
        <p:txBody>
          <a:bodyPr>
            <a:noAutofit/>
          </a:bodyPr>
          <a:lstStyle/>
          <a:p>
            <a:r>
              <a:rPr lang="en-US" sz="3600" dirty="0">
                <a:latin typeface="AdvOT7b515deb"/>
              </a:rPr>
              <a:t>15. ADA Pregnancy Targets –</a:t>
            </a:r>
            <a:br>
              <a:rPr lang="en-US" sz="3600" dirty="0">
                <a:latin typeface="AdvOT7b515deb"/>
              </a:rPr>
            </a:br>
            <a:r>
              <a:rPr lang="en-US" sz="3600" dirty="0">
                <a:latin typeface="AdvOT7b515deb"/>
              </a:rPr>
              <a:t>For those with type 1, type 2 and GDM</a:t>
            </a:r>
            <a:endParaRPr lang="en-US" sz="3600" dirty="0"/>
          </a:p>
        </p:txBody>
      </p:sp>
      <p:sp>
        <p:nvSpPr>
          <p:cNvPr id="3" name="Content Placeholder 2">
            <a:extLst>
              <a:ext uri="{FF2B5EF4-FFF2-40B4-BE49-F238E27FC236}">
                <a16:creationId xmlns:a16="http://schemas.microsoft.com/office/drawing/2014/main" id="{793D9B00-C4AF-4FBE-B055-766005D06458}"/>
              </a:ext>
            </a:extLst>
          </p:cNvPr>
          <p:cNvSpPr>
            <a:spLocks noGrp="1"/>
          </p:cNvSpPr>
          <p:nvPr>
            <p:ph sz="quarter" idx="1"/>
          </p:nvPr>
        </p:nvSpPr>
        <p:spPr>
          <a:xfrm>
            <a:off x="457200" y="1524000"/>
            <a:ext cx="4419600" cy="4935069"/>
          </a:xfrm>
        </p:spPr>
        <p:txBody>
          <a:bodyPr>
            <a:normAutofit lnSpcReduction="10000"/>
          </a:bodyPr>
          <a:lstStyle/>
          <a:p>
            <a:r>
              <a:rPr lang="en-US" sz="2800" dirty="0"/>
              <a:t>A1c &lt; 6-6.5% (closer to 6 in 2</a:t>
            </a:r>
            <a:r>
              <a:rPr lang="en-US" sz="2800" baseline="30000" dirty="0"/>
              <a:t>nd</a:t>
            </a:r>
            <a:r>
              <a:rPr lang="en-US" sz="2800" dirty="0"/>
              <a:t>/3</a:t>
            </a:r>
            <a:r>
              <a:rPr lang="en-US" sz="2800" baseline="30000" dirty="0"/>
              <a:t>rd</a:t>
            </a:r>
            <a:r>
              <a:rPr lang="en-US" sz="2800" dirty="0"/>
              <a:t> tri)</a:t>
            </a:r>
          </a:p>
          <a:p>
            <a:r>
              <a:rPr lang="en-US" sz="2800" dirty="0">
                <a:latin typeface="AdvOT7b515deb"/>
              </a:rPr>
              <a:t>Time in range: 63-140 mg/dL</a:t>
            </a:r>
            <a:endParaRPr lang="en-US" sz="2800" dirty="0"/>
          </a:p>
          <a:p>
            <a:r>
              <a:rPr lang="en-US" sz="2800" dirty="0">
                <a:latin typeface="AdvOT7b515deb"/>
              </a:rPr>
              <a:t>Fasting and Post Meal BG Goals</a:t>
            </a:r>
            <a:endParaRPr lang="en-US" sz="2800" dirty="0">
              <a:solidFill>
                <a:srgbClr val="A6192E"/>
              </a:solidFill>
              <a:latin typeface="AdvOT7b515deb"/>
            </a:endParaRPr>
          </a:p>
          <a:p>
            <a:pPr marL="560070" lvl="1" indent="-285750">
              <a:buFont typeface="Arial" panose="020B0604020202020204" pitchFamily="34" charset="0"/>
              <a:buChar char="•"/>
            </a:pPr>
            <a:r>
              <a:rPr lang="en-US" sz="2400" dirty="0">
                <a:latin typeface="AdvOT7b515deb"/>
              </a:rPr>
              <a:t>Fasting glucose 70–95 mg/dL and either</a:t>
            </a:r>
          </a:p>
          <a:p>
            <a:pPr marL="560070" lvl="1" indent="-285750">
              <a:buFont typeface="Arial" panose="020B0604020202020204" pitchFamily="34" charset="0"/>
              <a:buChar char="•"/>
            </a:pPr>
            <a:r>
              <a:rPr lang="en-US" sz="2400" dirty="0">
                <a:latin typeface="AdvOT7b515deb"/>
              </a:rPr>
              <a:t>One-hour postprandial glucose 110–140 mg/dL or</a:t>
            </a:r>
          </a:p>
          <a:p>
            <a:pPr marL="560070" lvl="1" indent="-285750">
              <a:buFont typeface="Arial" panose="020B0604020202020204" pitchFamily="34" charset="0"/>
              <a:buChar char="•"/>
            </a:pPr>
            <a:r>
              <a:rPr lang="en-US" sz="2400" dirty="0">
                <a:latin typeface="AdvOT7b515deb"/>
              </a:rPr>
              <a:t>Two-hour postprandial glucose 100–120 mg/dL  </a:t>
            </a:r>
          </a:p>
        </p:txBody>
      </p:sp>
      <p:pic>
        <p:nvPicPr>
          <p:cNvPr id="5" name="Picture 4">
            <a:extLst>
              <a:ext uri="{FF2B5EF4-FFF2-40B4-BE49-F238E27FC236}">
                <a16:creationId xmlns:a16="http://schemas.microsoft.com/office/drawing/2014/main" id="{8638F588-E1B2-6B1B-F385-DE265548032E}"/>
              </a:ext>
            </a:extLst>
          </p:cNvPr>
          <p:cNvPicPr>
            <a:picLocks noChangeAspect="1"/>
          </p:cNvPicPr>
          <p:nvPr/>
        </p:nvPicPr>
        <p:blipFill>
          <a:blip r:embed="rId3"/>
          <a:stretch>
            <a:fillRect/>
          </a:stretch>
        </p:blipFill>
        <p:spPr>
          <a:xfrm>
            <a:off x="4884089" y="1510937"/>
            <a:ext cx="3826775" cy="3672278"/>
          </a:xfrm>
          <a:prstGeom prst="rect">
            <a:avLst/>
          </a:prstGeom>
        </p:spPr>
      </p:pic>
      <p:sp>
        <p:nvSpPr>
          <p:cNvPr id="6" name="Google Shape;486;p79">
            <a:extLst>
              <a:ext uri="{FF2B5EF4-FFF2-40B4-BE49-F238E27FC236}">
                <a16:creationId xmlns:a16="http://schemas.microsoft.com/office/drawing/2014/main" id="{DB5124DE-040E-CB46-318B-FED7E7F6D980}"/>
              </a:ext>
            </a:extLst>
          </p:cNvPr>
          <p:cNvSpPr txBox="1">
            <a:spLocks noChangeArrowheads="1"/>
          </p:cNvSpPr>
          <p:nvPr/>
        </p:nvSpPr>
        <p:spPr bwMode="auto">
          <a:xfrm>
            <a:off x="449911" y="6549569"/>
            <a:ext cx="6940154" cy="208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31" tIns="34256" rIns="68531" bIns="34256"/>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fr-FR" altLang="en-US" sz="900" dirty="0" err="1">
                <a:solidFill>
                  <a:srgbClr val="000000"/>
                </a:solidFill>
                <a:latin typeface="Calibri" panose="020F0502020204030204" pitchFamily="34" charset="0"/>
                <a:cs typeface="Calibri" panose="020F0502020204030204" pitchFamily="34" charset="0"/>
                <a:sym typeface="Calibri" panose="020F0502020204030204" pitchFamily="34" charset="0"/>
              </a:rPr>
              <a:t>Battelino</a:t>
            </a:r>
            <a:r>
              <a:rPr lang="fr-FR" altLang="en-US" sz="900" dirty="0">
                <a:solidFill>
                  <a:srgbClr val="000000"/>
                </a:solidFill>
                <a:latin typeface="Calibri" panose="020F0502020204030204" pitchFamily="34" charset="0"/>
                <a:cs typeface="Calibri" panose="020F0502020204030204" pitchFamily="34" charset="0"/>
                <a:sym typeface="Calibri" panose="020F0502020204030204" pitchFamily="34" charset="0"/>
              </a:rPr>
              <a:t> T, et al. </a:t>
            </a:r>
            <a:r>
              <a:rPr lang="fr-FR" altLang="en-US" sz="900" i="1" dirty="0" err="1">
                <a:solidFill>
                  <a:srgbClr val="000000"/>
                </a:solidFill>
                <a:latin typeface="Calibri" panose="020F0502020204030204" pitchFamily="34" charset="0"/>
                <a:cs typeface="Calibri" panose="020F0502020204030204" pitchFamily="34" charset="0"/>
                <a:sym typeface="Calibri" panose="020F0502020204030204" pitchFamily="34" charset="0"/>
              </a:rPr>
              <a:t>Diabetes</a:t>
            </a:r>
            <a:r>
              <a:rPr lang="fr-FR" altLang="en-US" sz="900" i="1" dirty="0">
                <a:solidFill>
                  <a:srgbClr val="000000"/>
                </a:solidFill>
                <a:latin typeface="Calibri" panose="020F0502020204030204" pitchFamily="34" charset="0"/>
                <a:cs typeface="Calibri" panose="020F0502020204030204" pitchFamily="34" charset="0"/>
                <a:sym typeface="Calibri" panose="020F0502020204030204" pitchFamily="34" charset="0"/>
              </a:rPr>
              <a:t> Care</a:t>
            </a:r>
            <a:r>
              <a:rPr lang="fr-FR" altLang="en-US" sz="900" dirty="0">
                <a:solidFill>
                  <a:srgbClr val="000000"/>
                </a:solidFill>
                <a:latin typeface="Calibri" panose="020F0502020204030204" pitchFamily="34" charset="0"/>
                <a:cs typeface="Calibri" panose="020F0502020204030204" pitchFamily="34" charset="0"/>
                <a:sym typeface="Calibri" panose="020F0502020204030204" pitchFamily="34" charset="0"/>
              </a:rPr>
              <a:t>. 2019;42(8):1593-1603.</a:t>
            </a:r>
            <a:endParaRPr lang="fr-FR" altLang="en-US" sz="900" dirty="0">
              <a:solidFill>
                <a:srgbClr val="000000"/>
              </a:solidFill>
              <a:latin typeface="Calibri" panose="020F0502020204030204" pitchFamily="34" charset="0"/>
            </a:endParaRPr>
          </a:p>
        </p:txBody>
      </p:sp>
      <p:sp>
        <p:nvSpPr>
          <p:cNvPr id="4" name="TextBox 3">
            <a:extLst>
              <a:ext uri="{FF2B5EF4-FFF2-40B4-BE49-F238E27FC236}">
                <a16:creationId xmlns:a16="http://schemas.microsoft.com/office/drawing/2014/main" id="{BCC4E100-D311-4005-8E61-7A1FD7A1ADFC}"/>
              </a:ext>
            </a:extLst>
          </p:cNvPr>
          <p:cNvSpPr txBox="1"/>
          <p:nvPr/>
        </p:nvSpPr>
        <p:spPr>
          <a:xfrm>
            <a:off x="4876800" y="5334000"/>
            <a:ext cx="3834064" cy="646331"/>
          </a:xfrm>
          <a:prstGeom prst="rect">
            <a:avLst/>
          </a:prstGeom>
          <a:noFill/>
        </p:spPr>
        <p:txBody>
          <a:bodyPr wrap="square" rtlCol="0">
            <a:spAutoFit/>
          </a:bodyPr>
          <a:lstStyle/>
          <a:p>
            <a:r>
              <a:rPr lang="en-US" dirty="0"/>
              <a:t>No lower glucose limit if lifestyle controlled (no insulin)</a:t>
            </a:r>
          </a:p>
        </p:txBody>
      </p:sp>
      <p:pic>
        <p:nvPicPr>
          <p:cNvPr id="9" name="Picture 8">
            <a:extLst>
              <a:ext uri="{FF2B5EF4-FFF2-40B4-BE49-F238E27FC236}">
                <a16:creationId xmlns:a16="http://schemas.microsoft.com/office/drawing/2014/main" id="{01DFDEA0-6951-68C7-40C2-70D24C399C94}"/>
              </a:ext>
            </a:extLst>
          </p:cNvPr>
          <p:cNvPicPr>
            <a:picLocks noChangeAspect="1"/>
          </p:cNvPicPr>
          <p:nvPr/>
        </p:nvPicPr>
        <p:blipFill>
          <a:blip r:embed="rId4"/>
          <a:stretch>
            <a:fillRect/>
          </a:stretch>
        </p:blipFill>
        <p:spPr>
          <a:xfrm>
            <a:off x="4913565" y="6046153"/>
            <a:ext cx="3764611" cy="659447"/>
          </a:xfrm>
          <a:prstGeom prst="rect">
            <a:avLst/>
          </a:prstGeom>
        </p:spPr>
      </p:pic>
    </p:spTree>
    <p:extLst>
      <p:ext uri="{BB962C8B-B14F-4D97-AF65-F5344CB8AC3E}">
        <p14:creationId xmlns:p14="http://schemas.microsoft.com/office/powerpoint/2010/main" val="1435752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dirty="0"/>
              <a:t>Pharmacologic Treatment during Pregnancy</a:t>
            </a:r>
          </a:p>
        </p:txBody>
      </p:sp>
      <p:sp>
        <p:nvSpPr>
          <p:cNvPr id="3" name="Content Placeholder 2"/>
          <p:cNvSpPr>
            <a:spLocks noGrp="1"/>
          </p:cNvSpPr>
          <p:nvPr>
            <p:ph sz="quarter" idx="1"/>
          </p:nvPr>
        </p:nvSpPr>
        <p:spPr>
          <a:xfrm>
            <a:off x="304800" y="1447800"/>
            <a:ext cx="6915150" cy="5486400"/>
          </a:xfrm>
        </p:spPr>
        <p:txBody>
          <a:bodyPr>
            <a:normAutofit lnSpcReduction="10000"/>
          </a:bodyPr>
          <a:lstStyle/>
          <a:p>
            <a:r>
              <a:rPr lang="en-US" sz="2800" dirty="0"/>
              <a:t>Insulin is preferred therapy for all forms of diabetes in pregnancy</a:t>
            </a:r>
          </a:p>
          <a:p>
            <a:pPr lvl="1"/>
            <a:r>
              <a:rPr lang="en-US" sz="2400" dirty="0"/>
              <a:t>Does not cross placenta</a:t>
            </a:r>
          </a:p>
          <a:p>
            <a:pPr lvl="1"/>
            <a:r>
              <a:rPr lang="en-US" sz="2400" dirty="0"/>
              <a:t>Can overcome insulin resistance </a:t>
            </a:r>
            <a:r>
              <a:rPr lang="en-US" sz="2400" dirty="0" err="1"/>
              <a:t>assoc</a:t>
            </a:r>
            <a:r>
              <a:rPr lang="en-US" sz="2400" dirty="0"/>
              <a:t> w/ type 2</a:t>
            </a:r>
          </a:p>
          <a:p>
            <a:r>
              <a:rPr lang="en-US" sz="2800" dirty="0"/>
              <a:t>Sulfonylureas pass through placenta / associated with neonatal hypo (glyburide)</a:t>
            </a:r>
          </a:p>
          <a:p>
            <a:pPr>
              <a:lnSpc>
                <a:spcPct val="120000"/>
              </a:lnSpc>
            </a:pPr>
            <a:r>
              <a:rPr lang="en-US" sz="2800" dirty="0"/>
              <a:t>Metformin – lower risk of hypo and maternal </a:t>
            </a:r>
            <a:r>
              <a:rPr lang="en-US" sz="2800" dirty="0" err="1"/>
              <a:t>wt</a:t>
            </a:r>
            <a:r>
              <a:rPr lang="en-US" sz="2800" dirty="0"/>
              <a:t> gain but may increase prematurity rate/childhood obesity </a:t>
            </a:r>
          </a:p>
          <a:p>
            <a:pPr lvl="1">
              <a:lnSpc>
                <a:spcPct val="120000"/>
              </a:lnSpc>
            </a:pPr>
            <a:r>
              <a:rPr lang="en-US" sz="2400" dirty="0"/>
              <a:t>Passes through placenta</a:t>
            </a:r>
          </a:p>
          <a:p>
            <a:pPr lvl="1">
              <a:lnSpc>
                <a:spcPct val="120000"/>
              </a:lnSpc>
            </a:pPr>
            <a:r>
              <a:rPr lang="en-US" sz="2400" dirty="0"/>
              <a:t>If using for PCOS, stop by end of first trimester</a:t>
            </a:r>
          </a:p>
          <a:p>
            <a:r>
              <a:rPr lang="en-US" sz="2800" dirty="0"/>
              <a:t>Refer to specialized center</a:t>
            </a:r>
          </a:p>
          <a:p>
            <a:endParaRPr lang="en-US" dirty="0"/>
          </a:p>
        </p:txBody>
      </p:sp>
      <p:pic>
        <p:nvPicPr>
          <p:cNvPr id="4" name="Picture 3"/>
          <p:cNvPicPr>
            <a:picLocks noChangeAspect="1"/>
          </p:cNvPicPr>
          <p:nvPr/>
        </p:nvPicPr>
        <p:blipFill>
          <a:blip r:embed="rId3"/>
          <a:stretch>
            <a:fillRect/>
          </a:stretch>
        </p:blipFill>
        <p:spPr>
          <a:xfrm>
            <a:off x="7204710" y="1447800"/>
            <a:ext cx="1924050" cy="2813665"/>
          </a:xfrm>
          <a:prstGeom prst="rect">
            <a:avLst/>
          </a:prstGeom>
        </p:spPr>
      </p:pic>
    </p:spTree>
    <p:extLst>
      <p:ext uri="{BB962C8B-B14F-4D97-AF65-F5344CB8AC3E}">
        <p14:creationId xmlns:p14="http://schemas.microsoft.com/office/powerpoint/2010/main" val="28031935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903BF0-8DB4-4281-865C-15F726270641}"/>
              </a:ext>
            </a:extLst>
          </p:cNvPr>
          <p:cNvSpPr>
            <a:spLocks noGrp="1"/>
          </p:cNvSpPr>
          <p:nvPr>
            <p:ph type="title"/>
          </p:nvPr>
        </p:nvSpPr>
        <p:spPr/>
        <p:txBody>
          <a:bodyPr>
            <a:normAutofit/>
          </a:bodyPr>
          <a:lstStyle/>
          <a:p>
            <a:r>
              <a:rPr lang="en-US" sz="4400" dirty="0"/>
              <a:t>Pregnancy and Hypertension</a:t>
            </a:r>
          </a:p>
        </p:txBody>
      </p:sp>
      <p:sp>
        <p:nvSpPr>
          <p:cNvPr id="3" name="Content Placeholder 2">
            <a:extLst>
              <a:ext uri="{FF2B5EF4-FFF2-40B4-BE49-F238E27FC236}">
                <a16:creationId xmlns:a16="http://schemas.microsoft.com/office/drawing/2014/main" id="{A08FAF9E-0730-43A1-B841-0C1406F5BD70}"/>
              </a:ext>
            </a:extLst>
          </p:cNvPr>
          <p:cNvSpPr>
            <a:spLocks noGrp="1"/>
          </p:cNvSpPr>
          <p:nvPr>
            <p:ph sz="quarter" idx="1"/>
          </p:nvPr>
        </p:nvSpPr>
        <p:spPr>
          <a:xfrm>
            <a:off x="228600" y="1371600"/>
            <a:ext cx="6629400" cy="5486400"/>
          </a:xfrm>
        </p:spPr>
        <p:txBody>
          <a:bodyPr>
            <a:normAutofit fontScale="92500"/>
          </a:bodyPr>
          <a:lstStyle/>
          <a:p>
            <a:r>
              <a:rPr lang="en-US" sz="3600" dirty="0">
                <a:latin typeface="AdvOT7b515deb"/>
              </a:rPr>
              <a:t>If pregnant with diabetes and chronic hypertension</a:t>
            </a:r>
          </a:p>
          <a:p>
            <a:pPr lvl="1"/>
            <a:r>
              <a:rPr lang="en-US" sz="2800" dirty="0">
                <a:latin typeface="AdvOT7b515deb"/>
              </a:rPr>
              <a:t> Blood pressure target of 110–135/85 mmHg</a:t>
            </a:r>
          </a:p>
          <a:p>
            <a:pPr lvl="2"/>
            <a:r>
              <a:rPr lang="en-US" sz="2400" dirty="0">
                <a:latin typeface="AdvOT7b515deb"/>
              </a:rPr>
              <a:t>Reduces risk for accelerated maternal hypertension</a:t>
            </a:r>
          </a:p>
          <a:p>
            <a:pPr lvl="2"/>
            <a:r>
              <a:rPr lang="en-US" sz="2400" dirty="0">
                <a:latin typeface="AdvOT7b515deb"/>
              </a:rPr>
              <a:t>Minimizes impaired fetal growth</a:t>
            </a:r>
            <a:endParaRPr lang="en-US" sz="2400" dirty="0">
              <a:solidFill>
                <a:srgbClr val="A6192E"/>
              </a:solidFill>
              <a:latin typeface="AdvOT8eb9eec2.B"/>
            </a:endParaRPr>
          </a:p>
          <a:p>
            <a:pPr lvl="1"/>
            <a:r>
              <a:rPr lang="en-US" sz="2800" dirty="0">
                <a:latin typeface="AdvOT7b515deb"/>
              </a:rPr>
              <a:t>Stop potentially harmful medications in prep for pregnancy </a:t>
            </a:r>
          </a:p>
          <a:p>
            <a:pPr lvl="2"/>
            <a:r>
              <a:rPr lang="en-US" sz="2400" dirty="0">
                <a:latin typeface="AdvOT7b515deb"/>
              </a:rPr>
              <a:t>Avoid ACE inhibitors, angiotensin receptor blockers (ARBs), statins in sexually active women of childbearing age if not using reliable contraception </a:t>
            </a:r>
          </a:p>
          <a:p>
            <a:pPr lvl="2"/>
            <a:r>
              <a:rPr lang="en-US" sz="2400" dirty="0">
                <a:latin typeface="AdvOT7b515deb"/>
              </a:rPr>
              <a:t>Preferred HTN meds: </a:t>
            </a:r>
            <a:r>
              <a:rPr lang="en-US" sz="2400" dirty="0" err="1">
                <a:latin typeface="AdvOT7b515deb"/>
              </a:rPr>
              <a:t>labetolol</a:t>
            </a:r>
            <a:r>
              <a:rPr lang="en-US" sz="2400" dirty="0">
                <a:latin typeface="AdvOT7b515deb"/>
              </a:rPr>
              <a:t>, nifedipine </a:t>
            </a:r>
            <a:endParaRPr lang="en-US" dirty="0"/>
          </a:p>
        </p:txBody>
      </p:sp>
      <p:pic>
        <p:nvPicPr>
          <p:cNvPr id="5" name="Picture 4" descr="A picture containing toy&#10;&#10;Description automatically generated">
            <a:extLst>
              <a:ext uri="{FF2B5EF4-FFF2-40B4-BE49-F238E27FC236}">
                <a16:creationId xmlns:a16="http://schemas.microsoft.com/office/drawing/2014/main" id="{CDBF610D-36F4-4CAD-A5DD-B8534F91AB17}"/>
              </a:ext>
            </a:extLst>
          </p:cNvPr>
          <p:cNvPicPr>
            <a:picLocks noChangeAspect="1"/>
          </p:cNvPicPr>
          <p:nvPr/>
        </p:nvPicPr>
        <p:blipFill>
          <a:blip r:embed="rId3" cstate="print">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7097210" y="1593756"/>
            <a:ext cx="1943805" cy="2331991"/>
          </a:xfrm>
          <a:prstGeom prst="rect">
            <a:avLst/>
          </a:prstGeom>
        </p:spPr>
      </p:pic>
    </p:spTree>
    <p:extLst>
      <p:ext uri="{BB962C8B-B14F-4D97-AF65-F5344CB8AC3E}">
        <p14:creationId xmlns:p14="http://schemas.microsoft.com/office/powerpoint/2010/main" val="6227382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itle 1">
            <a:extLst>
              <a:ext uri="{FF2B5EF4-FFF2-40B4-BE49-F238E27FC236}">
                <a16:creationId xmlns:a16="http://schemas.microsoft.com/office/drawing/2014/main" id="{7CB715D5-235B-4993-A377-DF699F6FCFAB}"/>
              </a:ext>
            </a:extLst>
          </p:cNvPr>
          <p:cNvSpPr>
            <a:spLocks noGrp="1" noChangeArrowheads="1"/>
          </p:cNvSpPr>
          <p:nvPr>
            <p:ph type="title"/>
          </p:nvPr>
        </p:nvSpPr>
        <p:spPr>
          <a:xfrm>
            <a:off x="457200" y="152400"/>
            <a:ext cx="8229600" cy="838200"/>
          </a:xfrm>
        </p:spPr>
        <p:txBody>
          <a:bodyPr/>
          <a:lstStyle/>
          <a:p>
            <a:pPr eaLnBrk="1" hangingPunct="1"/>
            <a:r>
              <a:rPr lang="en-US" altLang="en-US" dirty="0"/>
              <a:t> Case Study - Janet</a:t>
            </a:r>
          </a:p>
        </p:txBody>
      </p:sp>
      <p:sp>
        <p:nvSpPr>
          <p:cNvPr id="3" name="Content Placeholder 2">
            <a:extLst>
              <a:ext uri="{FF2B5EF4-FFF2-40B4-BE49-F238E27FC236}">
                <a16:creationId xmlns:a16="http://schemas.microsoft.com/office/drawing/2014/main" id="{97339650-BC23-44D7-9A9A-8297B6B405B4}"/>
              </a:ext>
            </a:extLst>
          </p:cNvPr>
          <p:cNvSpPr>
            <a:spLocks noGrp="1"/>
          </p:cNvSpPr>
          <p:nvPr>
            <p:ph sz="quarter" idx="1"/>
          </p:nvPr>
        </p:nvSpPr>
        <p:spPr>
          <a:xfrm>
            <a:off x="429567" y="1057314"/>
            <a:ext cx="4828233" cy="5648286"/>
          </a:xfrm>
        </p:spPr>
        <p:txBody>
          <a:bodyPr rtlCol="0">
            <a:normAutofit fontScale="77500" lnSpcReduction="20000"/>
          </a:bodyPr>
          <a:lstStyle/>
          <a:p>
            <a:pPr marL="0" indent="0">
              <a:lnSpc>
                <a:spcPct val="120000"/>
              </a:lnSpc>
              <a:buNone/>
              <a:defRPr/>
            </a:pPr>
            <a:r>
              <a:rPr lang="en-US" sz="3153" dirty="0"/>
              <a:t>Janet is a 36yoF with a history of GDM and newly diagnosed with type 2 diabetes. A1C=7.4%.   Normal kidney function.  Past medical history includes hypertension for which she takes HCTZ 25mg daily. </a:t>
            </a:r>
          </a:p>
          <a:p>
            <a:pPr marL="0" indent="0">
              <a:lnSpc>
                <a:spcPct val="120000"/>
              </a:lnSpc>
              <a:buNone/>
              <a:defRPr/>
            </a:pPr>
            <a:r>
              <a:rPr lang="en-US" sz="3153" dirty="0"/>
              <a:t>Weight: 220lbs, BMI=34kg/m</a:t>
            </a:r>
            <a:r>
              <a:rPr lang="en-US" sz="3153" baseline="30000" dirty="0"/>
              <a:t>2</a:t>
            </a:r>
          </a:p>
          <a:p>
            <a:pPr marL="0" indent="0">
              <a:lnSpc>
                <a:spcPct val="120000"/>
              </a:lnSpc>
              <a:buNone/>
              <a:defRPr/>
            </a:pPr>
            <a:r>
              <a:rPr lang="en-US" sz="3153" dirty="0"/>
              <a:t>Social history</a:t>
            </a:r>
          </a:p>
          <a:p>
            <a:pPr lvl="1">
              <a:lnSpc>
                <a:spcPct val="120000"/>
              </a:lnSpc>
              <a:defRPr/>
            </a:pPr>
            <a:r>
              <a:rPr lang="en-US" sz="2702" dirty="0"/>
              <a:t>Works full time as an accountant</a:t>
            </a:r>
          </a:p>
          <a:p>
            <a:pPr lvl="1">
              <a:lnSpc>
                <a:spcPct val="120000"/>
              </a:lnSpc>
              <a:defRPr/>
            </a:pPr>
            <a:r>
              <a:rPr lang="en-US" sz="2702" dirty="0"/>
              <a:t>Skips breakfast, eats a small lunch, eats a large dinner, snacks in evening</a:t>
            </a:r>
          </a:p>
          <a:p>
            <a:pPr lvl="1">
              <a:lnSpc>
                <a:spcPct val="120000"/>
              </a:lnSpc>
              <a:defRPr/>
            </a:pPr>
            <a:r>
              <a:rPr lang="en-US" sz="2702" dirty="0"/>
              <a:t>No Exercise</a:t>
            </a:r>
          </a:p>
          <a:p>
            <a:pPr lvl="1">
              <a:lnSpc>
                <a:spcPct val="120000"/>
              </a:lnSpc>
              <a:defRPr/>
            </a:pPr>
            <a:r>
              <a:rPr lang="en-US" sz="2702" dirty="0"/>
              <a:t>Loves Starbucks Frappuccino's</a:t>
            </a:r>
          </a:p>
          <a:p>
            <a:pPr marL="0" indent="0">
              <a:buNone/>
              <a:defRPr/>
            </a:pPr>
            <a:endParaRPr lang="en-US" dirty="0"/>
          </a:p>
          <a:p>
            <a:pPr>
              <a:defRPr/>
            </a:pPr>
            <a:endParaRPr lang="en-US" dirty="0"/>
          </a:p>
        </p:txBody>
      </p:sp>
      <p:pic>
        <p:nvPicPr>
          <p:cNvPr id="6" name="Picture 5" descr="Woman in shades and denim jacket">
            <a:extLst>
              <a:ext uri="{FF2B5EF4-FFF2-40B4-BE49-F238E27FC236}">
                <a16:creationId xmlns:a16="http://schemas.microsoft.com/office/drawing/2014/main" id="{551F7FA2-3059-C3B6-385C-2C01F7D3336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68816" y="1219200"/>
            <a:ext cx="3451849" cy="2348173"/>
          </a:xfrm>
          <a:prstGeom prst="rect">
            <a:avLst/>
          </a:prstGeom>
        </p:spPr>
      </p:pic>
    </p:spTree>
    <p:extLst>
      <p:ext uri="{BB962C8B-B14F-4D97-AF65-F5344CB8AC3E}">
        <p14:creationId xmlns:p14="http://schemas.microsoft.com/office/powerpoint/2010/main" val="37772161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Title 1">
            <a:extLst>
              <a:ext uri="{FF2B5EF4-FFF2-40B4-BE49-F238E27FC236}">
                <a16:creationId xmlns:a16="http://schemas.microsoft.com/office/drawing/2014/main" id="{C9443C60-8C98-4A71-980E-279E7065B6A2}"/>
              </a:ext>
            </a:extLst>
          </p:cNvPr>
          <p:cNvSpPr>
            <a:spLocks noGrp="1" noChangeArrowheads="1"/>
          </p:cNvSpPr>
          <p:nvPr>
            <p:ph type="title"/>
          </p:nvPr>
        </p:nvSpPr>
        <p:spPr>
          <a:xfrm>
            <a:off x="457200" y="152400"/>
            <a:ext cx="8229600" cy="1285914"/>
          </a:xfrm>
        </p:spPr>
        <p:txBody>
          <a:bodyPr>
            <a:noAutofit/>
          </a:bodyPr>
          <a:lstStyle/>
          <a:p>
            <a:r>
              <a:rPr lang="en-US" altLang="en-US" sz="3600" dirty="0"/>
              <a:t>Poll 11. What Treatment Should Janet Be Started On?  </a:t>
            </a:r>
          </a:p>
        </p:txBody>
      </p:sp>
      <p:sp>
        <p:nvSpPr>
          <p:cNvPr id="52227" name="TextBox 1">
            <a:extLst>
              <a:ext uri="{FF2B5EF4-FFF2-40B4-BE49-F238E27FC236}">
                <a16:creationId xmlns:a16="http://schemas.microsoft.com/office/drawing/2014/main" id="{84515727-D54B-4AFD-9A65-14AAC2C5306B}"/>
              </a:ext>
            </a:extLst>
          </p:cNvPr>
          <p:cNvSpPr>
            <a:spLocks noGrp="1" noChangeArrowheads="1"/>
          </p:cNvSpPr>
          <p:nvPr>
            <p:ph sz="quarter" idx="1"/>
          </p:nvPr>
        </p:nvSpPr>
        <p:spPr>
          <a:xfrm>
            <a:off x="457630" y="1438314"/>
            <a:ext cx="8228742" cy="3669274"/>
          </a:xfrm>
        </p:spPr>
        <p:txBody>
          <a:bodyPr>
            <a:spAutoFit/>
          </a:bodyPr>
          <a:lstStyle/>
          <a:p>
            <a:pPr eaLnBrk="1" hangingPunct="1">
              <a:spcBef>
                <a:spcPct val="0"/>
              </a:spcBef>
              <a:buFont typeface="Arial" panose="020B0604020202020204" pitchFamily="34" charset="0"/>
              <a:buNone/>
            </a:pPr>
            <a:r>
              <a:rPr lang="en-US" altLang="en-US" sz="1802" dirty="0"/>
              <a:t> </a:t>
            </a:r>
          </a:p>
          <a:p>
            <a:pPr marL="360365" lvl="1">
              <a:spcBef>
                <a:spcPct val="0"/>
              </a:spcBef>
              <a:buNone/>
            </a:pPr>
            <a:r>
              <a:rPr lang="en-US" altLang="en-US" sz="3964" dirty="0"/>
              <a:t>A. Glipizide (sulfonylurea)</a:t>
            </a:r>
          </a:p>
          <a:p>
            <a:pPr marL="360365" lvl="1">
              <a:spcBef>
                <a:spcPct val="0"/>
              </a:spcBef>
              <a:buNone/>
            </a:pPr>
            <a:r>
              <a:rPr lang="en-US" altLang="en-US" sz="3964" dirty="0"/>
              <a:t>B. Linagliptin (DPP-4 inhibitor) </a:t>
            </a:r>
          </a:p>
          <a:p>
            <a:pPr marL="360365" lvl="1">
              <a:spcBef>
                <a:spcPct val="0"/>
              </a:spcBef>
              <a:buNone/>
            </a:pPr>
            <a:r>
              <a:rPr lang="en-US" altLang="en-US" sz="3964" dirty="0"/>
              <a:t>C. Empagliflozin (SGLT-2 inhibitor)</a:t>
            </a:r>
          </a:p>
          <a:p>
            <a:pPr marL="360365" lvl="1">
              <a:spcBef>
                <a:spcPct val="0"/>
              </a:spcBef>
              <a:buNone/>
            </a:pPr>
            <a:r>
              <a:rPr lang="en-US" altLang="en-US" sz="3964" dirty="0"/>
              <a:t>D. Metformin (Biguanide)</a:t>
            </a:r>
          </a:p>
          <a:p>
            <a:pPr marL="360365" lvl="1">
              <a:spcBef>
                <a:spcPct val="0"/>
              </a:spcBef>
              <a:buNone/>
            </a:pPr>
            <a:r>
              <a:rPr lang="en-US" altLang="en-US" sz="3964" dirty="0"/>
              <a:t>E. Lifestyle modifications only</a:t>
            </a:r>
          </a:p>
          <a:p>
            <a:pPr eaLnBrk="1" hangingPunct="1">
              <a:spcBef>
                <a:spcPct val="0"/>
              </a:spcBef>
              <a:buFontTx/>
              <a:buNone/>
            </a:pPr>
            <a:endParaRPr lang="en-US" altLang="en-US" sz="1621" dirty="0"/>
          </a:p>
        </p:txBody>
      </p:sp>
    </p:spTree>
    <p:extLst>
      <p:ext uri="{BB962C8B-B14F-4D97-AF65-F5344CB8AC3E}">
        <p14:creationId xmlns:p14="http://schemas.microsoft.com/office/powerpoint/2010/main" val="33344117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Title 1">
            <a:extLst>
              <a:ext uri="{FF2B5EF4-FFF2-40B4-BE49-F238E27FC236}">
                <a16:creationId xmlns:a16="http://schemas.microsoft.com/office/drawing/2014/main" id="{0DE5CB78-86CA-4D2A-BED8-72EC9ACA67D5}"/>
              </a:ext>
            </a:extLst>
          </p:cNvPr>
          <p:cNvSpPr>
            <a:spLocks noGrp="1" noChangeArrowheads="1"/>
          </p:cNvSpPr>
          <p:nvPr>
            <p:ph type="title"/>
          </p:nvPr>
        </p:nvSpPr>
        <p:spPr>
          <a:xfrm>
            <a:off x="457200" y="152400"/>
            <a:ext cx="8229600" cy="1219200"/>
          </a:xfrm>
        </p:spPr>
        <p:txBody>
          <a:bodyPr>
            <a:noAutofit/>
          </a:bodyPr>
          <a:lstStyle/>
          <a:p>
            <a:pPr eaLnBrk="1" hangingPunct="1"/>
            <a:r>
              <a:rPr lang="en-US" altLang="en-US" sz="4000" dirty="0"/>
              <a:t>Metformin Dosing and Mechanism</a:t>
            </a:r>
          </a:p>
        </p:txBody>
      </p:sp>
      <p:sp>
        <p:nvSpPr>
          <p:cNvPr id="3" name="Content Placeholder 2">
            <a:extLst>
              <a:ext uri="{FF2B5EF4-FFF2-40B4-BE49-F238E27FC236}">
                <a16:creationId xmlns:a16="http://schemas.microsoft.com/office/drawing/2014/main" id="{1E80BAD8-8F9F-41A3-92CA-5A44AC7A4BE0}"/>
              </a:ext>
            </a:extLst>
          </p:cNvPr>
          <p:cNvSpPr>
            <a:spLocks noGrp="1"/>
          </p:cNvSpPr>
          <p:nvPr>
            <p:ph sz="quarter" idx="1"/>
          </p:nvPr>
        </p:nvSpPr>
        <p:spPr>
          <a:xfrm>
            <a:off x="457200" y="1371600"/>
            <a:ext cx="8229600" cy="5334000"/>
          </a:xfrm>
        </p:spPr>
        <p:txBody>
          <a:bodyPr rtlCol="0">
            <a:normAutofit/>
          </a:bodyPr>
          <a:lstStyle/>
          <a:p>
            <a:pPr>
              <a:buFont typeface="Arial"/>
              <a:buChar char="•"/>
              <a:defRPr/>
            </a:pPr>
            <a:r>
              <a:rPr lang="en-US" sz="3200" dirty="0"/>
              <a:t>Mechanism: decreases hepatic glucose production</a:t>
            </a:r>
          </a:p>
          <a:p>
            <a:pPr>
              <a:buFont typeface="Arial"/>
              <a:buChar char="–"/>
              <a:defRPr/>
            </a:pPr>
            <a:r>
              <a:rPr lang="en-US" sz="3200" dirty="0"/>
              <a:t>Data suggest metformin may be safely continued with eGFR of 30-45 mL/min/1.73m</a:t>
            </a:r>
            <a:r>
              <a:rPr lang="en-US" sz="3200" baseline="30000" dirty="0"/>
              <a:t>2</a:t>
            </a:r>
            <a:r>
              <a:rPr lang="en-US" sz="3200" dirty="0"/>
              <a:t> with dose reductions </a:t>
            </a:r>
          </a:p>
          <a:p>
            <a:pPr>
              <a:buFont typeface="Arial"/>
              <a:buChar char="–"/>
              <a:defRPr/>
            </a:pPr>
            <a:r>
              <a:rPr lang="en-US" sz="3200" dirty="0"/>
              <a:t>Do not </a:t>
            </a:r>
            <a:r>
              <a:rPr lang="en-US" sz="3200" u="sng" dirty="0"/>
              <a:t>initiate</a:t>
            </a:r>
            <a:r>
              <a:rPr lang="en-US" sz="3200" dirty="0"/>
              <a:t> when eGFR &lt; 45</a:t>
            </a:r>
          </a:p>
          <a:p>
            <a:pPr>
              <a:buFont typeface="Arial"/>
              <a:buChar char="–"/>
              <a:defRPr/>
            </a:pPr>
            <a:r>
              <a:rPr lang="en-US" sz="3200" dirty="0"/>
              <a:t>Max effective dose: 2000mg/day</a:t>
            </a:r>
          </a:p>
          <a:p>
            <a:pPr>
              <a:buFont typeface="Arial"/>
              <a:buChar char="•"/>
              <a:defRPr/>
            </a:pPr>
            <a:r>
              <a:rPr lang="en-US" sz="3200" dirty="0"/>
              <a:t>Monitor vitamin B12 levels and renal function</a:t>
            </a:r>
          </a:p>
          <a:p>
            <a:pPr>
              <a:buFont typeface="Arial"/>
              <a:buChar char="•"/>
              <a:defRPr/>
            </a:pPr>
            <a:r>
              <a:rPr lang="en-US" sz="3200" dirty="0"/>
              <a:t>GI issues: nausea, vomiting, diarrhea</a:t>
            </a:r>
          </a:p>
          <a:p>
            <a:pPr lvl="1">
              <a:buFont typeface="Arial"/>
              <a:buChar char="•"/>
              <a:defRPr/>
            </a:pPr>
            <a:r>
              <a:rPr lang="en-US" sz="2400" dirty="0"/>
              <a:t>Consider long-acting formulation, dose reduction</a:t>
            </a:r>
          </a:p>
          <a:p>
            <a:pPr>
              <a:defRPr/>
            </a:pPr>
            <a:endParaRPr lang="en-US" dirty="0"/>
          </a:p>
        </p:txBody>
      </p:sp>
    </p:spTree>
    <p:extLst>
      <p:ext uri="{BB962C8B-B14F-4D97-AF65-F5344CB8AC3E}">
        <p14:creationId xmlns:p14="http://schemas.microsoft.com/office/powerpoint/2010/main" val="26360414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75E263B9-7407-D1DA-D460-12F392335037}"/>
              </a:ext>
            </a:extLst>
          </p:cNvPr>
          <p:cNvSpPr>
            <a:spLocks noGrp="1"/>
          </p:cNvSpPr>
          <p:nvPr>
            <p:ph type="title"/>
          </p:nvPr>
        </p:nvSpPr>
        <p:spPr/>
        <p:txBody>
          <a:bodyPr/>
          <a:lstStyle/>
          <a:p>
            <a:r>
              <a:rPr lang="en-US" dirty="0"/>
              <a:t>Equality vs Equity</a:t>
            </a:r>
          </a:p>
        </p:txBody>
      </p:sp>
      <p:pic>
        <p:nvPicPr>
          <p:cNvPr id="9" name="Content Placeholder 8">
            <a:extLst>
              <a:ext uri="{FF2B5EF4-FFF2-40B4-BE49-F238E27FC236}">
                <a16:creationId xmlns:a16="http://schemas.microsoft.com/office/drawing/2014/main" id="{312B3780-185F-2434-46E9-975AECF04D03}"/>
              </a:ext>
            </a:extLst>
          </p:cNvPr>
          <p:cNvPicPr>
            <a:picLocks noGrp="1" noChangeAspect="1"/>
          </p:cNvPicPr>
          <p:nvPr>
            <p:ph sz="quarter" idx="1"/>
          </p:nvPr>
        </p:nvPicPr>
        <p:blipFill>
          <a:blip r:embed="rId3"/>
          <a:stretch>
            <a:fillRect/>
          </a:stretch>
        </p:blipFill>
        <p:spPr>
          <a:xfrm>
            <a:off x="766987" y="1166446"/>
            <a:ext cx="7610026" cy="4823077"/>
          </a:xfrm>
        </p:spPr>
      </p:pic>
      <p:sp>
        <p:nvSpPr>
          <p:cNvPr id="11" name="TextBox 10">
            <a:extLst>
              <a:ext uri="{FF2B5EF4-FFF2-40B4-BE49-F238E27FC236}">
                <a16:creationId xmlns:a16="http://schemas.microsoft.com/office/drawing/2014/main" id="{9CEFA95B-049C-75BA-0410-4E19AF4B77AF}"/>
              </a:ext>
            </a:extLst>
          </p:cNvPr>
          <p:cNvSpPr txBox="1"/>
          <p:nvPr/>
        </p:nvSpPr>
        <p:spPr>
          <a:xfrm>
            <a:off x="1255243" y="6417470"/>
            <a:ext cx="7086600" cy="369332"/>
          </a:xfrm>
          <a:prstGeom prst="rect">
            <a:avLst/>
          </a:prstGeom>
          <a:noFill/>
        </p:spPr>
        <p:txBody>
          <a:bodyPr wrap="square">
            <a:spAutoFit/>
          </a:bodyPr>
          <a:lstStyle/>
          <a:p>
            <a:pPr marL="0" marR="0">
              <a:spcBef>
                <a:spcPts val="0"/>
              </a:spcBef>
              <a:spcAft>
                <a:spcPts val="0"/>
              </a:spcAft>
            </a:pPr>
            <a:r>
              <a:rPr lang="en-US" sz="1800" u="sng" dirty="0">
                <a:solidFill>
                  <a:srgbClr val="0000FF"/>
                </a:solidFill>
                <a:effectLst/>
                <a:latin typeface="Aptos" panose="020B0004020202020204" pitchFamily="34" charset="0"/>
                <a:ea typeface="Times New Roman" panose="02020603050405020304" pitchFamily="18" charset="0"/>
                <a:cs typeface="Aptos" panose="020B0004020202020204" pitchFamily="34" charset="0"/>
                <a:hlinkClick r:id="rId4"/>
              </a:rPr>
              <a:t>https://coveragetoolkit.org/health-equity/defining-health-equity/</a:t>
            </a:r>
            <a:endParaRPr lang="en-US" sz="1800" dirty="0">
              <a:effectLst/>
              <a:latin typeface="Aptos" panose="020B0004020202020204" pitchFamily="34" charset="0"/>
              <a:ea typeface="Aptos" panose="020B0004020202020204" pitchFamily="34" charset="0"/>
              <a:cs typeface="Aptos" panose="020B0004020202020204" pitchFamily="34" charset="0"/>
            </a:endParaRPr>
          </a:p>
        </p:txBody>
      </p:sp>
      <p:sp>
        <p:nvSpPr>
          <p:cNvPr id="13" name="TextBox 12">
            <a:extLst>
              <a:ext uri="{FF2B5EF4-FFF2-40B4-BE49-F238E27FC236}">
                <a16:creationId xmlns:a16="http://schemas.microsoft.com/office/drawing/2014/main" id="{D64326CB-F567-90DD-7C4D-F8DBF4FE3F59}"/>
              </a:ext>
            </a:extLst>
          </p:cNvPr>
          <p:cNvSpPr txBox="1"/>
          <p:nvPr/>
        </p:nvSpPr>
        <p:spPr>
          <a:xfrm>
            <a:off x="610037" y="6012969"/>
            <a:ext cx="8377013" cy="369332"/>
          </a:xfrm>
          <a:prstGeom prst="rect">
            <a:avLst/>
          </a:prstGeom>
          <a:noFill/>
        </p:spPr>
        <p:txBody>
          <a:bodyPr wrap="square">
            <a:spAutoFit/>
          </a:bodyPr>
          <a:lstStyle/>
          <a:p>
            <a:pPr fontAlgn="base"/>
            <a:r>
              <a:rPr lang="en-US" sz="1800" b="0" i="0" dirty="0">
                <a:effectLst/>
              </a:rPr>
              <a:t>Design and deliver </a:t>
            </a:r>
            <a:r>
              <a:rPr lang="en-US" sz="1800" dirty="0"/>
              <a:t>diabetes care </a:t>
            </a:r>
            <a:r>
              <a:rPr lang="en-US" sz="1800" b="0" i="0" dirty="0">
                <a:effectLst/>
              </a:rPr>
              <a:t>with goal of </a:t>
            </a:r>
            <a:r>
              <a:rPr lang="en-US" sz="1800" b="1" i="0" dirty="0">
                <a:effectLst/>
              </a:rPr>
              <a:t>health equity </a:t>
            </a:r>
            <a:r>
              <a:rPr lang="en-US" sz="1800" b="0" i="0" dirty="0">
                <a:effectLst/>
              </a:rPr>
              <a:t>across all populations.</a:t>
            </a:r>
          </a:p>
        </p:txBody>
      </p:sp>
    </p:spTree>
    <p:extLst>
      <p:ext uri="{BB962C8B-B14F-4D97-AF65-F5344CB8AC3E}">
        <p14:creationId xmlns:p14="http://schemas.microsoft.com/office/powerpoint/2010/main" val="3036754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9657794-306F-99EB-4994-19500D746153}"/>
              </a:ext>
            </a:extLst>
          </p:cNvPr>
          <p:cNvPicPr>
            <a:picLocks noChangeAspect="1"/>
          </p:cNvPicPr>
          <p:nvPr/>
        </p:nvPicPr>
        <p:blipFill>
          <a:blip r:embed="rId3"/>
          <a:stretch>
            <a:fillRect/>
          </a:stretch>
        </p:blipFill>
        <p:spPr>
          <a:xfrm>
            <a:off x="137290" y="31263"/>
            <a:ext cx="9006710" cy="6429434"/>
          </a:xfrm>
          <a:prstGeom prst="rect">
            <a:avLst/>
          </a:prstGeom>
        </p:spPr>
      </p:pic>
      <p:pic>
        <p:nvPicPr>
          <p:cNvPr id="56322" name="Picture 3">
            <a:extLst>
              <a:ext uri="{FF2B5EF4-FFF2-40B4-BE49-F238E27FC236}">
                <a16:creationId xmlns:a16="http://schemas.microsoft.com/office/drawing/2014/main" id="{AF6EB5C0-8947-4CC4-A2BB-8312CFEA106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27499" y="4343399"/>
            <a:ext cx="4724400" cy="24408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a:ext uri="{FF2B5EF4-FFF2-40B4-BE49-F238E27FC236}">
                <a16:creationId xmlns:a16="http://schemas.microsoft.com/office/drawing/2014/main" id="{05CBDF7B-577C-4CEA-A7B4-E444451A385C}"/>
              </a:ext>
            </a:extLst>
          </p:cNvPr>
          <p:cNvSpPr txBox="1"/>
          <p:nvPr/>
        </p:nvSpPr>
        <p:spPr>
          <a:xfrm>
            <a:off x="121493" y="4343400"/>
            <a:ext cx="4313905" cy="2440853"/>
          </a:xfrm>
          <a:prstGeom prst="rect">
            <a:avLst/>
          </a:prstGeom>
          <a:solidFill>
            <a:schemeClr val="accent3">
              <a:lumMod val="60000"/>
              <a:lumOff val="40000"/>
            </a:schemeClr>
          </a:solidFill>
        </p:spPr>
        <p:txBody>
          <a:bodyPr wrap="square">
            <a:spAutoFit/>
          </a:bodyPr>
          <a:lstStyle/>
          <a:p>
            <a:pPr eaLnBrk="1" hangingPunct="1">
              <a:defRPr/>
            </a:pPr>
            <a:r>
              <a:rPr lang="en-US" sz="2522" dirty="0" err="1"/>
              <a:t>Biguanide</a:t>
            </a:r>
            <a:r>
              <a:rPr lang="en-US" sz="2522" dirty="0"/>
              <a:t> derived from:</a:t>
            </a:r>
          </a:p>
          <a:p>
            <a:pPr eaLnBrk="1" hangingPunct="1">
              <a:defRPr/>
            </a:pPr>
            <a:r>
              <a:rPr lang="en-US" sz="2522" dirty="0"/>
              <a:t>Goat’s Rue </a:t>
            </a:r>
            <a:r>
              <a:rPr lang="en-US" sz="2522" i="1" dirty="0" err="1"/>
              <a:t>Galega</a:t>
            </a:r>
            <a:r>
              <a:rPr lang="en-US" sz="2522" i="1" dirty="0"/>
              <a:t> officinalis</a:t>
            </a:r>
            <a:r>
              <a:rPr lang="en-US" sz="2522" dirty="0"/>
              <a:t>,</a:t>
            </a:r>
          </a:p>
          <a:p>
            <a:pPr eaLnBrk="1" hangingPunct="1">
              <a:defRPr/>
            </a:pPr>
            <a:r>
              <a:rPr lang="en-US" sz="2522" dirty="0"/>
              <a:t>French Lilac</a:t>
            </a:r>
          </a:p>
          <a:p>
            <a:pPr eaLnBrk="1" hangingPunct="1">
              <a:defRPr/>
            </a:pPr>
            <a:r>
              <a:rPr lang="en-US" sz="2522" dirty="0">
                <a:solidFill>
                  <a:srgbClr val="002060"/>
                </a:solidFill>
              </a:rPr>
              <a:t>Does NOT harm kidneys</a:t>
            </a:r>
          </a:p>
          <a:p>
            <a:pPr eaLnBrk="1" hangingPunct="1">
              <a:defRPr/>
            </a:pPr>
            <a:r>
              <a:rPr lang="en-US" sz="2522" dirty="0">
                <a:solidFill>
                  <a:srgbClr val="002060"/>
                </a:solidFill>
              </a:rPr>
              <a:t>$10 for 3-month supply from Walmart &amp; other pharmacies</a:t>
            </a:r>
          </a:p>
        </p:txBody>
      </p:sp>
      <p:sp>
        <p:nvSpPr>
          <p:cNvPr id="2" name="Rectangle 1">
            <a:extLst>
              <a:ext uri="{FF2B5EF4-FFF2-40B4-BE49-F238E27FC236}">
                <a16:creationId xmlns:a16="http://schemas.microsoft.com/office/drawing/2014/main" id="{E82BBD0F-6DA6-C91B-521E-C5A75AFCE21E}"/>
              </a:ext>
            </a:extLst>
          </p:cNvPr>
          <p:cNvSpPr/>
          <p:nvPr/>
        </p:nvSpPr>
        <p:spPr>
          <a:xfrm>
            <a:off x="2859157" y="116231"/>
            <a:ext cx="6019800" cy="764453"/>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3646224569"/>
      </p:ext>
    </p:extLst>
  </p:cSld>
  <p:clrMapOvr>
    <a:masterClrMapping/>
  </p:clrMapOvr>
  <p:transition spd="med">
    <p:fade/>
  </p:transition>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itle 1">
            <a:extLst>
              <a:ext uri="{FF2B5EF4-FFF2-40B4-BE49-F238E27FC236}">
                <a16:creationId xmlns:a16="http://schemas.microsoft.com/office/drawing/2014/main" id="{A3D27D7F-8FE0-56E9-37FB-29D0732F2862}"/>
              </a:ext>
            </a:extLst>
          </p:cNvPr>
          <p:cNvSpPr>
            <a:spLocks noGrp="1"/>
          </p:cNvSpPr>
          <p:nvPr>
            <p:ph type="title"/>
          </p:nvPr>
        </p:nvSpPr>
        <p:spPr/>
        <p:txBody>
          <a:bodyPr/>
          <a:lstStyle/>
          <a:p>
            <a:r>
              <a:rPr lang="en-US" altLang="en-US"/>
              <a:t>AACE 2023 Diabetes Guideline</a:t>
            </a:r>
          </a:p>
        </p:txBody>
      </p:sp>
      <p:sp>
        <p:nvSpPr>
          <p:cNvPr id="46083" name="Content Placeholder 2">
            <a:extLst>
              <a:ext uri="{FF2B5EF4-FFF2-40B4-BE49-F238E27FC236}">
                <a16:creationId xmlns:a16="http://schemas.microsoft.com/office/drawing/2014/main" id="{3169D70C-C11F-CC0F-DD2B-2868058B2612}"/>
              </a:ext>
            </a:extLst>
          </p:cNvPr>
          <p:cNvSpPr>
            <a:spLocks noGrp="1"/>
          </p:cNvSpPr>
          <p:nvPr>
            <p:ph sz="quarter" idx="1"/>
          </p:nvPr>
        </p:nvSpPr>
        <p:spPr/>
        <p:txBody>
          <a:bodyPr/>
          <a:lstStyle/>
          <a:p>
            <a:endParaRPr lang="en-US" altLang="en-US"/>
          </a:p>
        </p:txBody>
      </p:sp>
      <p:pic>
        <p:nvPicPr>
          <p:cNvPr id="46084" name="Main graphic">
            <a:extLst>
              <a:ext uri="{FF2B5EF4-FFF2-40B4-BE49-F238E27FC236}">
                <a16:creationId xmlns:a16="http://schemas.microsoft.com/office/drawing/2014/main" id="{6C9CAB94-35B8-D630-4443-8D501DEF30C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12982" y="1369670"/>
            <a:ext cx="8518036" cy="53359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Arrow: Right 1">
            <a:extLst>
              <a:ext uri="{FF2B5EF4-FFF2-40B4-BE49-F238E27FC236}">
                <a16:creationId xmlns:a16="http://schemas.microsoft.com/office/drawing/2014/main" id="{7FC71B43-BBCD-946C-7772-35CD03BFCB6A}"/>
              </a:ext>
            </a:extLst>
          </p:cNvPr>
          <p:cNvSpPr/>
          <p:nvPr/>
        </p:nvSpPr>
        <p:spPr>
          <a:xfrm>
            <a:off x="1641829" y="2057400"/>
            <a:ext cx="1371600" cy="533400"/>
          </a:xfrm>
          <a:prstGeom prst="rightArrow">
            <a:avLst/>
          </a:prstGeom>
          <a:solidFill>
            <a:schemeClr val="accent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spd="med">
    <p:fade/>
  </p:transition>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DABB9D-350E-211D-6201-17785689B793}"/>
            </a:ext>
          </a:extLst>
        </p:cNvPr>
        <p:cNvGrpSpPr/>
        <p:nvPr/>
      </p:nvGrpSpPr>
      <p:grpSpPr>
        <a:xfrm>
          <a:off x="0" y="0"/>
          <a:ext cx="0" cy="0"/>
          <a:chOff x="0" y="0"/>
          <a:chExt cx="0" cy="0"/>
        </a:xfrm>
      </p:grpSpPr>
      <p:pic>
        <p:nvPicPr>
          <p:cNvPr id="14" name="Picture 13" descr="A diagram of a work flow&#10;&#10;AI-generated content may be incorrect.">
            <a:extLst>
              <a:ext uri="{FF2B5EF4-FFF2-40B4-BE49-F238E27FC236}">
                <a16:creationId xmlns:a16="http://schemas.microsoft.com/office/drawing/2014/main" id="{0F0C3E61-E848-5037-3D8E-6496CE087842}"/>
              </a:ext>
            </a:extLst>
          </p:cNvPr>
          <p:cNvPicPr>
            <a:picLocks noChangeAspect="1"/>
          </p:cNvPicPr>
          <p:nvPr/>
        </p:nvPicPr>
        <p:blipFill>
          <a:blip r:embed="rId3">
            <a:extLst>
              <a:ext uri="{28A0092B-C50C-407E-A947-70E740481C1C}">
                <a14:useLocalDpi xmlns:a14="http://schemas.microsoft.com/office/drawing/2010/main" val="0"/>
              </a:ext>
            </a:extLst>
          </a:blip>
          <a:srcRect t="687" b="37777"/>
          <a:stretch/>
        </p:blipFill>
        <p:spPr>
          <a:xfrm>
            <a:off x="121178" y="0"/>
            <a:ext cx="8611802" cy="6858000"/>
          </a:xfrm>
          <a:prstGeom prst="rect">
            <a:avLst/>
          </a:prstGeom>
        </p:spPr>
      </p:pic>
      <p:pic>
        <p:nvPicPr>
          <p:cNvPr id="8" name="Picture 7">
            <a:extLst>
              <a:ext uri="{FF2B5EF4-FFF2-40B4-BE49-F238E27FC236}">
                <a16:creationId xmlns:a16="http://schemas.microsoft.com/office/drawing/2014/main" id="{46409DA1-FE1D-E2BA-D6F2-FAED06F41157}"/>
              </a:ext>
            </a:extLst>
          </p:cNvPr>
          <p:cNvPicPr>
            <a:picLocks noChangeAspect="1"/>
          </p:cNvPicPr>
          <p:nvPr/>
        </p:nvPicPr>
        <p:blipFill>
          <a:blip r:embed="rId4"/>
          <a:stretch>
            <a:fillRect/>
          </a:stretch>
        </p:blipFill>
        <p:spPr>
          <a:xfrm>
            <a:off x="759899" y="5661553"/>
            <a:ext cx="2133887" cy="568049"/>
          </a:xfrm>
          <a:prstGeom prst="rect">
            <a:avLst/>
          </a:prstGeom>
        </p:spPr>
      </p:pic>
      <p:pic>
        <p:nvPicPr>
          <p:cNvPr id="5" name="Picture 4">
            <a:extLst>
              <a:ext uri="{FF2B5EF4-FFF2-40B4-BE49-F238E27FC236}">
                <a16:creationId xmlns:a16="http://schemas.microsoft.com/office/drawing/2014/main" id="{FCE5C2C0-9B09-D598-65F8-CC1D13548850}"/>
              </a:ext>
            </a:extLst>
          </p:cNvPr>
          <p:cNvPicPr>
            <a:picLocks noChangeAspect="1"/>
          </p:cNvPicPr>
          <p:nvPr/>
        </p:nvPicPr>
        <p:blipFill>
          <a:blip r:embed="rId5"/>
          <a:stretch>
            <a:fillRect/>
          </a:stretch>
        </p:blipFill>
        <p:spPr>
          <a:xfrm>
            <a:off x="6109798" y="6122057"/>
            <a:ext cx="2592808" cy="321983"/>
          </a:xfrm>
          <a:prstGeom prst="rect">
            <a:avLst/>
          </a:prstGeom>
        </p:spPr>
      </p:pic>
      <p:sp>
        <p:nvSpPr>
          <p:cNvPr id="2" name="Oval 1">
            <a:extLst>
              <a:ext uri="{FF2B5EF4-FFF2-40B4-BE49-F238E27FC236}">
                <a16:creationId xmlns:a16="http://schemas.microsoft.com/office/drawing/2014/main" id="{9F4FBE4A-26C6-9350-62BB-0D6ADDBE8F05}"/>
              </a:ext>
            </a:extLst>
          </p:cNvPr>
          <p:cNvSpPr/>
          <p:nvPr/>
        </p:nvSpPr>
        <p:spPr>
          <a:xfrm>
            <a:off x="6553200" y="1143000"/>
            <a:ext cx="1981201" cy="5432553"/>
          </a:xfrm>
          <a:prstGeom prst="ellipse">
            <a:avLst/>
          </a:prstGeom>
          <a:noFill/>
          <a:ln w="762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220654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Title 1">
            <a:extLst>
              <a:ext uri="{FF2B5EF4-FFF2-40B4-BE49-F238E27FC236}">
                <a16:creationId xmlns:a16="http://schemas.microsoft.com/office/drawing/2014/main" id="{0DE5CB78-86CA-4D2A-BED8-72EC9ACA67D5}"/>
              </a:ext>
            </a:extLst>
          </p:cNvPr>
          <p:cNvSpPr>
            <a:spLocks noGrp="1" noChangeArrowheads="1"/>
          </p:cNvSpPr>
          <p:nvPr>
            <p:ph type="title"/>
          </p:nvPr>
        </p:nvSpPr>
        <p:spPr>
          <a:xfrm>
            <a:off x="3276600" y="104718"/>
            <a:ext cx="5410200" cy="1266882"/>
          </a:xfrm>
        </p:spPr>
        <p:txBody>
          <a:bodyPr>
            <a:noAutofit/>
          </a:bodyPr>
          <a:lstStyle/>
          <a:p>
            <a:pPr eaLnBrk="1" hangingPunct="1"/>
            <a:r>
              <a:rPr lang="en-US" altLang="en-US" sz="4000" dirty="0"/>
              <a:t>Metformin is “Usually” 1</a:t>
            </a:r>
            <a:r>
              <a:rPr lang="en-US" altLang="en-US" sz="4000" baseline="30000" dirty="0"/>
              <a:t>st</a:t>
            </a:r>
            <a:r>
              <a:rPr lang="en-US" altLang="en-US" sz="4000" dirty="0"/>
              <a:t> Line  </a:t>
            </a:r>
          </a:p>
        </p:txBody>
      </p:sp>
      <p:sp>
        <p:nvSpPr>
          <p:cNvPr id="5" name="Rectangle 4">
            <a:extLst>
              <a:ext uri="{FF2B5EF4-FFF2-40B4-BE49-F238E27FC236}">
                <a16:creationId xmlns:a16="http://schemas.microsoft.com/office/drawing/2014/main" id="{C6C5C9AA-69F1-0722-8075-95A230A19C64}"/>
              </a:ext>
            </a:extLst>
          </p:cNvPr>
          <p:cNvSpPr/>
          <p:nvPr/>
        </p:nvSpPr>
        <p:spPr>
          <a:xfrm>
            <a:off x="405196" y="957942"/>
            <a:ext cx="2185603" cy="5725885"/>
          </a:xfrm>
          <a:prstGeom prst="rect">
            <a:avLst/>
          </a:prstGeom>
          <a:noFill/>
          <a:ln w="38100">
            <a:solidFill>
              <a:srgbClr val="7030A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1E80BAD8-8F9F-41A3-92CA-5A44AC7A4BE0}"/>
              </a:ext>
            </a:extLst>
          </p:cNvPr>
          <p:cNvSpPr>
            <a:spLocks noGrp="1"/>
          </p:cNvSpPr>
          <p:nvPr>
            <p:ph sz="quarter" idx="1"/>
          </p:nvPr>
        </p:nvSpPr>
        <p:spPr>
          <a:xfrm>
            <a:off x="3429000" y="1600200"/>
            <a:ext cx="5578780" cy="4920342"/>
          </a:xfrm>
        </p:spPr>
        <p:txBody>
          <a:bodyPr rtlCol="0">
            <a:normAutofit/>
          </a:bodyPr>
          <a:lstStyle/>
          <a:p>
            <a:pPr>
              <a:buFont typeface="Arial"/>
              <a:buChar char="•"/>
              <a:defRPr/>
            </a:pPr>
            <a:r>
              <a:rPr lang="en-US" sz="3200" dirty="0"/>
              <a:t>Why metformin?</a:t>
            </a:r>
          </a:p>
          <a:p>
            <a:pPr lvl="1">
              <a:buFont typeface="Arial"/>
              <a:buChar char="–"/>
              <a:defRPr/>
            </a:pPr>
            <a:r>
              <a:rPr lang="en-US" sz="2400" dirty="0"/>
              <a:t>Longstanding evidence</a:t>
            </a:r>
          </a:p>
          <a:p>
            <a:pPr lvl="1">
              <a:buFont typeface="Arial"/>
              <a:buChar char="–"/>
              <a:defRPr/>
            </a:pPr>
            <a:r>
              <a:rPr lang="en-US" sz="2400" dirty="0"/>
              <a:t>High efficacy and safety</a:t>
            </a:r>
          </a:p>
          <a:p>
            <a:pPr lvl="1">
              <a:buFont typeface="Arial"/>
              <a:buChar char="–"/>
              <a:defRPr/>
            </a:pPr>
            <a:r>
              <a:rPr lang="en-US" sz="2400" dirty="0"/>
              <a:t> Inexpensive - 3 months for $12</a:t>
            </a:r>
          </a:p>
          <a:p>
            <a:pPr lvl="1">
              <a:buFont typeface="Arial"/>
              <a:buChar char="–"/>
              <a:defRPr/>
            </a:pPr>
            <a:r>
              <a:rPr lang="en-US" sz="2400" dirty="0"/>
              <a:t>Weight neutral</a:t>
            </a:r>
          </a:p>
          <a:p>
            <a:pPr lvl="1">
              <a:buFont typeface="Arial"/>
              <a:buChar char="–"/>
              <a:defRPr/>
            </a:pPr>
            <a:r>
              <a:rPr lang="en-US" sz="2400" dirty="0"/>
              <a:t> </a:t>
            </a:r>
            <a:r>
              <a:rPr lang="en-US" sz="2400" dirty="0">
                <a:solidFill>
                  <a:srgbClr val="0070C0"/>
                </a:solidFill>
              </a:rPr>
              <a:t>Check B12 levels at intervals especially if anemia or neuropathy.</a:t>
            </a:r>
          </a:p>
          <a:p>
            <a:pPr>
              <a:buFont typeface="Arial"/>
              <a:buChar char="•"/>
              <a:defRPr/>
            </a:pPr>
            <a:r>
              <a:rPr lang="en-US" sz="2400" dirty="0"/>
              <a:t>If ASCVD, HF or CKD or high ASCVD risk, use SGLT2i or GLP-1 RA +/- metformin</a:t>
            </a:r>
          </a:p>
          <a:p>
            <a:pPr>
              <a:buFont typeface="Arial"/>
              <a:buChar char="•"/>
              <a:defRPr/>
            </a:pPr>
            <a:r>
              <a:rPr lang="en-US" sz="2400" dirty="0"/>
              <a:t>If A1C ≥ 8.5%, consider combo therapy.</a:t>
            </a:r>
          </a:p>
        </p:txBody>
      </p:sp>
      <p:pic>
        <p:nvPicPr>
          <p:cNvPr id="10" name="Picture 9">
            <a:extLst>
              <a:ext uri="{FF2B5EF4-FFF2-40B4-BE49-F238E27FC236}">
                <a16:creationId xmlns:a16="http://schemas.microsoft.com/office/drawing/2014/main" id="{0A86918F-7D2F-5E75-6D19-F002351281A2}"/>
              </a:ext>
            </a:extLst>
          </p:cNvPr>
          <p:cNvPicPr>
            <a:picLocks noChangeAspect="1"/>
          </p:cNvPicPr>
          <p:nvPr/>
        </p:nvPicPr>
        <p:blipFill>
          <a:blip r:embed="rId3"/>
          <a:stretch>
            <a:fillRect/>
          </a:stretch>
        </p:blipFill>
        <p:spPr>
          <a:xfrm>
            <a:off x="5020155" y="6008497"/>
            <a:ext cx="2396469" cy="637949"/>
          </a:xfrm>
          <a:prstGeom prst="rect">
            <a:avLst/>
          </a:prstGeom>
        </p:spPr>
      </p:pic>
      <p:pic>
        <p:nvPicPr>
          <p:cNvPr id="11" name="Picture 10">
            <a:extLst>
              <a:ext uri="{FF2B5EF4-FFF2-40B4-BE49-F238E27FC236}">
                <a16:creationId xmlns:a16="http://schemas.microsoft.com/office/drawing/2014/main" id="{BF7209CA-49B7-D22C-A2A8-E781C08F4F48}"/>
              </a:ext>
            </a:extLst>
          </p:cNvPr>
          <p:cNvPicPr>
            <a:picLocks noChangeAspect="1"/>
          </p:cNvPicPr>
          <p:nvPr/>
        </p:nvPicPr>
        <p:blipFill>
          <a:blip r:embed="rId4"/>
          <a:stretch>
            <a:fillRect/>
          </a:stretch>
        </p:blipFill>
        <p:spPr>
          <a:xfrm>
            <a:off x="120044" y="96095"/>
            <a:ext cx="2927956" cy="6587732"/>
          </a:xfrm>
          <a:prstGeom prst="rect">
            <a:avLst/>
          </a:prstGeom>
        </p:spPr>
      </p:pic>
      <p:sp>
        <p:nvSpPr>
          <p:cNvPr id="12" name="Oval 11">
            <a:extLst>
              <a:ext uri="{FF2B5EF4-FFF2-40B4-BE49-F238E27FC236}">
                <a16:creationId xmlns:a16="http://schemas.microsoft.com/office/drawing/2014/main" id="{61E90929-7E55-DA17-4F1C-B3AA4D65557B}"/>
              </a:ext>
            </a:extLst>
          </p:cNvPr>
          <p:cNvSpPr/>
          <p:nvPr/>
        </p:nvSpPr>
        <p:spPr>
          <a:xfrm>
            <a:off x="914400" y="96094"/>
            <a:ext cx="2514600" cy="4933105"/>
          </a:xfrm>
          <a:prstGeom prst="ellipse">
            <a:avLst/>
          </a:prstGeom>
          <a:no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507230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p:cTn id="15" dur="1000" fill="hold"/>
                                        <p:tgtEl>
                                          <p:spTgt spid="12"/>
                                        </p:tgtEl>
                                        <p:attrNameLst>
                                          <p:attrName>ppt_w</p:attrName>
                                        </p:attrNameLst>
                                      </p:cBhvr>
                                      <p:tavLst>
                                        <p:tav tm="0">
                                          <p:val>
                                            <p:fltVal val="0"/>
                                          </p:val>
                                        </p:tav>
                                        <p:tav tm="100000">
                                          <p:val>
                                            <p:strVal val="#ppt_w"/>
                                          </p:val>
                                        </p:tav>
                                      </p:tavLst>
                                    </p:anim>
                                    <p:anim calcmode="lin" valueType="num">
                                      <p:cBhvr>
                                        <p:cTn id="16" dur="1000" fill="hold"/>
                                        <p:tgtEl>
                                          <p:spTgt spid="12"/>
                                        </p:tgtEl>
                                        <p:attrNameLst>
                                          <p:attrName>ppt_h</p:attrName>
                                        </p:attrNameLst>
                                      </p:cBhvr>
                                      <p:tavLst>
                                        <p:tav tm="0">
                                          <p:val>
                                            <p:fltVal val="0"/>
                                          </p:val>
                                        </p:tav>
                                        <p:tav tm="100000">
                                          <p:val>
                                            <p:strVal val="#ppt_h"/>
                                          </p:val>
                                        </p:tav>
                                      </p:tavLst>
                                    </p:anim>
                                    <p:anim calcmode="lin" valueType="num">
                                      <p:cBhvr>
                                        <p:cTn id="17" dur="1000" fill="hold"/>
                                        <p:tgtEl>
                                          <p:spTgt spid="12"/>
                                        </p:tgtEl>
                                        <p:attrNameLst>
                                          <p:attrName>style.rotation</p:attrName>
                                        </p:attrNameLst>
                                      </p:cBhvr>
                                      <p:tavLst>
                                        <p:tav tm="0">
                                          <p:val>
                                            <p:fltVal val="90"/>
                                          </p:val>
                                        </p:tav>
                                        <p:tav tm="100000">
                                          <p:val>
                                            <p:fltVal val="0"/>
                                          </p:val>
                                        </p:tav>
                                      </p:tavLst>
                                    </p:anim>
                                    <p:animEffect transition="in" filter="fade">
                                      <p:cBhvr>
                                        <p:cTn id="18"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2" grpId="0" animBg="1"/>
    </p:bld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800" dirty="0"/>
              <a:t>Poll Question 12</a:t>
            </a:r>
          </a:p>
        </p:txBody>
      </p:sp>
      <p:sp>
        <p:nvSpPr>
          <p:cNvPr id="3" name="Content Placeholder 2"/>
          <p:cNvSpPr>
            <a:spLocks noGrp="1"/>
          </p:cNvSpPr>
          <p:nvPr>
            <p:ph sz="quarter" idx="1"/>
          </p:nvPr>
        </p:nvSpPr>
        <p:spPr>
          <a:xfrm>
            <a:off x="457200" y="1219200"/>
            <a:ext cx="7391400" cy="5486400"/>
          </a:xfrm>
        </p:spPr>
        <p:txBody>
          <a:bodyPr>
            <a:normAutofit/>
          </a:bodyPr>
          <a:lstStyle/>
          <a:p>
            <a:pPr lvl="0"/>
            <a:r>
              <a:rPr lang="en-US" sz="3200" dirty="0"/>
              <a:t>Ricki is started on Metformin 500mg BID. Which of the following is true?</a:t>
            </a:r>
          </a:p>
          <a:p>
            <a:pPr marL="385763" indent="-385763">
              <a:buFont typeface="+mj-lt"/>
              <a:buAutoNum type="alphaLcPeriod"/>
            </a:pPr>
            <a:r>
              <a:rPr lang="en-US" sz="3200" dirty="0"/>
              <a:t>Hold metformin if blood glucose is below 80 mg/dL</a:t>
            </a:r>
          </a:p>
          <a:p>
            <a:pPr marL="385763" indent="-385763">
              <a:buFont typeface="+mj-lt"/>
              <a:buAutoNum type="alphaLcPeriod"/>
            </a:pPr>
            <a:r>
              <a:rPr lang="en-US" sz="3200" dirty="0"/>
              <a:t>Alcohol is contraindicated when taking metformin.</a:t>
            </a:r>
          </a:p>
          <a:p>
            <a:pPr marL="385763" indent="-385763">
              <a:buFont typeface="+mj-lt"/>
              <a:buAutoNum type="alphaLcPeriod"/>
            </a:pPr>
            <a:r>
              <a:rPr lang="en-US" sz="3200" dirty="0"/>
              <a:t>Metformin is weight neutral.</a:t>
            </a:r>
          </a:p>
          <a:p>
            <a:pPr marL="385763" indent="-385763">
              <a:buFont typeface="+mj-lt"/>
              <a:buAutoNum type="alphaLcPeriod"/>
            </a:pPr>
            <a:r>
              <a:rPr lang="en-US" sz="3200" dirty="0"/>
              <a:t>Metformin can cause kidney damage.</a:t>
            </a:r>
          </a:p>
          <a:p>
            <a:pPr marL="385763" indent="-385763">
              <a:buFont typeface="+mj-lt"/>
              <a:buAutoNum type="alphaLcPeriod"/>
            </a:pPr>
            <a:endParaRPr lang="en-US" sz="3200" dirty="0"/>
          </a:p>
          <a:p>
            <a:pPr marL="0" indent="0">
              <a:buNone/>
            </a:pPr>
            <a:endParaRPr lang="en-US" dirty="0"/>
          </a:p>
          <a:p>
            <a:endParaRPr lang="en-US" dirty="0"/>
          </a:p>
        </p:txBody>
      </p:sp>
      <p:pic>
        <p:nvPicPr>
          <p:cNvPr id="4" name="Picture 3"/>
          <p:cNvPicPr>
            <a:picLocks noChangeAspect="1"/>
          </p:cNvPicPr>
          <p:nvPr/>
        </p:nvPicPr>
        <p:blipFill>
          <a:blip r:embed="rId4"/>
          <a:stretch>
            <a:fillRect/>
          </a:stretch>
        </p:blipFill>
        <p:spPr>
          <a:xfrm>
            <a:off x="7696200" y="1524000"/>
            <a:ext cx="1156344" cy="1712357"/>
          </a:xfrm>
          <a:prstGeom prst="rect">
            <a:avLst/>
          </a:prstGeom>
        </p:spPr>
      </p:pic>
    </p:spTree>
    <p:custDataLst>
      <p:tags r:id="rId1"/>
    </p:custDataLst>
    <p:extLst>
      <p:ext uri="{BB962C8B-B14F-4D97-AF65-F5344CB8AC3E}">
        <p14:creationId xmlns:p14="http://schemas.microsoft.com/office/powerpoint/2010/main" val="33513860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defRPr/>
            </a:pPr>
            <a:r>
              <a:rPr lang="en-US" sz="4400" dirty="0"/>
              <a:t>Metformin – How Does it Rate?  </a:t>
            </a:r>
          </a:p>
        </p:txBody>
      </p:sp>
      <p:sp>
        <p:nvSpPr>
          <p:cNvPr id="3" name="Content Placeholder 2"/>
          <p:cNvSpPr>
            <a:spLocks noGrp="1"/>
          </p:cNvSpPr>
          <p:nvPr>
            <p:ph sz="quarter" idx="1"/>
          </p:nvPr>
        </p:nvSpPr>
        <p:spPr>
          <a:xfrm>
            <a:off x="457200" y="2057400"/>
            <a:ext cx="8229600" cy="4648200"/>
          </a:xfrm>
        </p:spPr>
        <p:txBody>
          <a:bodyPr>
            <a:normAutofit/>
          </a:bodyPr>
          <a:lstStyle/>
          <a:p>
            <a:pPr marL="0" indent="0">
              <a:buNone/>
              <a:defRPr/>
            </a:pPr>
            <a:r>
              <a:rPr lang="en-US" sz="3000" u="sng" dirty="0"/>
              <a:t>Question					Answer</a:t>
            </a:r>
          </a:p>
          <a:p>
            <a:pPr>
              <a:defRPr/>
            </a:pPr>
            <a:r>
              <a:rPr lang="en-US" dirty="0"/>
              <a:t>Cause hypoglycemia?		</a:t>
            </a:r>
          </a:p>
          <a:p>
            <a:pPr>
              <a:defRPr/>
            </a:pPr>
            <a:r>
              <a:rPr lang="en-US" dirty="0"/>
              <a:t>Cause weight gain?		</a:t>
            </a:r>
          </a:p>
          <a:p>
            <a:pPr>
              <a:defRPr/>
            </a:pPr>
            <a:r>
              <a:rPr lang="en-US" dirty="0"/>
              <a:t>Affordable?				</a:t>
            </a:r>
          </a:p>
          <a:p>
            <a:pPr>
              <a:defRPr/>
            </a:pPr>
            <a:r>
              <a:rPr lang="en-US" dirty="0"/>
              <a:t>Lowers CV risk?			</a:t>
            </a:r>
          </a:p>
          <a:p>
            <a:pPr>
              <a:defRPr/>
            </a:pPr>
            <a:r>
              <a:rPr lang="en-US" dirty="0"/>
              <a:t>Can most tolerate /use?	   </a:t>
            </a:r>
          </a:p>
          <a:p>
            <a:pPr marL="0" indent="0">
              <a:buNone/>
              <a:defRPr/>
            </a:pPr>
            <a:r>
              <a:rPr lang="en-US" dirty="0"/>
              <a:t>						(GI, CKD)</a:t>
            </a:r>
          </a:p>
        </p:txBody>
      </p:sp>
      <p:sp>
        <p:nvSpPr>
          <p:cNvPr id="5" name="Rectangle 284"/>
          <p:cNvSpPr>
            <a:spLocks noChangeArrowheads="1"/>
          </p:cNvSpPr>
          <p:nvPr/>
        </p:nvSpPr>
        <p:spPr bwMode="auto">
          <a:xfrm>
            <a:off x="5861448" y="2572208"/>
            <a:ext cx="634603" cy="3904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67866" tIns="33338" rIns="67866" bIns="33338">
            <a:spAutoFit/>
          </a:bodyPr>
          <a:lstStyle/>
          <a:p>
            <a:pPr defTabSz="685800"/>
            <a:r>
              <a:rPr lang="en-US" sz="2100" b="1" dirty="0">
                <a:solidFill>
                  <a:prstClr val="black"/>
                </a:solidFill>
                <a:latin typeface="Helvetica" pitchFamily="34" charset="0"/>
              </a:rPr>
              <a:t> </a:t>
            </a:r>
            <a:r>
              <a:rPr lang="en-US" sz="2100" dirty="0">
                <a:solidFill>
                  <a:prstClr val="black"/>
                </a:solidFill>
                <a:latin typeface="Helvetica" pitchFamily="34" charset="0"/>
              </a:rPr>
              <a:t>No</a:t>
            </a:r>
            <a:r>
              <a:rPr lang="en-US" sz="2100" b="1" dirty="0">
                <a:solidFill>
                  <a:prstClr val="black"/>
                </a:solidFill>
                <a:latin typeface="Helvetica" pitchFamily="34" charset="0"/>
              </a:rPr>
              <a:t> </a:t>
            </a:r>
            <a:endParaRPr lang="en-US" sz="1200" b="1" dirty="0">
              <a:solidFill>
                <a:prstClr val="black"/>
              </a:solidFill>
              <a:latin typeface="Helvetica" pitchFamily="34" charset="0"/>
            </a:endParaRPr>
          </a:p>
        </p:txBody>
      </p:sp>
      <p:sp>
        <p:nvSpPr>
          <p:cNvPr id="6" name="Rectangle 284"/>
          <p:cNvSpPr>
            <a:spLocks noChangeArrowheads="1"/>
          </p:cNvSpPr>
          <p:nvPr/>
        </p:nvSpPr>
        <p:spPr bwMode="auto">
          <a:xfrm>
            <a:off x="5861446" y="3315991"/>
            <a:ext cx="634604" cy="4366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67866" tIns="33338" rIns="67866" bIns="33338">
            <a:spAutoFit/>
          </a:bodyPr>
          <a:lstStyle/>
          <a:p>
            <a:pPr defTabSz="685800"/>
            <a:r>
              <a:rPr lang="en-US" sz="2400" dirty="0">
                <a:solidFill>
                  <a:prstClr val="black"/>
                </a:solidFill>
                <a:latin typeface="Helvetica" pitchFamily="34" charset="0"/>
              </a:rPr>
              <a:t>Yes</a:t>
            </a:r>
            <a:r>
              <a:rPr lang="en-US" sz="2100" b="1" dirty="0">
                <a:solidFill>
                  <a:prstClr val="black"/>
                </a:solidFill>
                <a:latin typeface="Helvetica" pitchFamily="34" charset="0"/>
              </a:rPr>
              <a:t> </a:t>
            </a:r>
            <a:endParaRPr lang="en-US" sz="1200" b="1" dirty="0">
              <a:solidFill>
                <a:prstClr val="black"/>
              </a:solidFill>
              <a:latin typeface="Helvetica" pitchFamily="34" charset="0"/>
            </a:endParaRPr>
          </a:p>
        </p:txBody>
      </p:sp>
      <p:sp>
        <p:nvSpPr>
          <p:cNvPr id="7" name="Rectangle 284"/>
          <p:cNvSpPr>
            <a:spLocks noChangeArrowheads="1"/>
          </p:cNvSpPr>
          <p:nvPr/>
        </p:nvSpPr>
        <p:spPr bwMode="auto">
          <a:xfrm>
            <a:off x="5866804" y="2935869"/>
            <a:ext cx="634604" cy="3904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67866" tIns="33338" rIns="67866" bIns="33338">
            <a:spAutoFit/>
          </a:bodyPr>
          <a:lstStyle/>
          <a:p>
            <a:pPr defTabSz="685800"/>
            <a:r>
              <a:rPr lang="en-US" sz="2100" b="1" dirty="0">
                <a:solidFill>
                  <a:prstClr val="black"/>
                </a:solidFill>
                <a:latin typeface="Helvetica" pitchFamily="34" charset="0"/>
              </a:rPr>
              <a:t> </a:t>
            </a:r>
            <a:r>
              <a:rPr lang="en-US" sz="2100" dirty="0">
                <a:solidFill>
                  <a:prstClr val="black"/>
                </a:solidFill>
                <a:latin typeface="Helvetica" pitchFamily="34" charset="0"/>
              </a:rPr>
              <a:t>No</a:t>
            </a:r>
            <a:r>
              <a:rPr lang="en-US" sz="2100" b="1" dirty="0">
                <a:solidFill>
                  <a:prstClr val="black"/>
                </a:solidFill>
                <a:latin typeface="Helvetica" pitchFamily="34" charset="0"/>
              </a:rPr>
              <a:t> </a:t>
            </a:r>
            <a:endParaRPr lang="en-US" sz="1200" b="1" dirty="0">
              <a:solidFill>
                <a:prstClr val="black"/>
              </a:solidFill>
              <a:latin typeface="Helvetica" pitchFamily="34" charset="0"/>
            </a:endParaRPr>
          </a:p>
        </p:txBody>
      </p:sp>
      <p:sp>
        <p:nvSpPr>
          <p:cNvPr id="8" name="Rectangle 284"/>
          <p:cNvSpPr>
            <a:spLocks noChangeArrowheads="1"/>
          </p:cNvSpPr>
          <p:nvPr/>
        </p:nvSpPr>
        <p:spPr bwMode="auto">
          <a:xfrm>
            <a:off x="5861446" y="3839949"/>
            <a:ext cx="634604" cy="4366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67866" tIns="33338" rIns="67866" bIns="33338">
            <a:spAutoFit/>
          </a:bodyPr>
          <a:lstStyle/>
          <a:p>
            <a:pPr defTabSz="685800"/>
            <a:r>
              <a:rPr lang="en-US" sz="2400" dirty="0">
                <a:solidFill>
                  <a:prstClr val="black"/>
                </a:solidFill>
                <a:latin typeface="Helvetica" pitchFamily="34" charset="0"/>
              </a:rPr>
              <a:t>Yes</a:t>
            </a:r>
            <a:r>
              <a:rPr lang="en-US" sz="2100" b="1" dirty="0">
                <a:solidFill>
                  <a:prstClr val="black"/>
                </a:solidFill>
                <a:latin typeface="Helvetica" pitchFamily="34" charset="0"/>
              </a:rPr>
              <a:t> </a:t>
            </a:r>
            <a:endParaRPr lang="en-US" sz="1200" b="1" dirty="0">
              <a:solidFill>
                <a:prstClr val="black"/>
              </a:solidFill>
              <a:latin typeface="Helvetica" pitchFamily="34" charset="0"/>
            </a:endParaRPr>
          </a:p>
        </p:txBody>
      </p:sp>
      <p:sp>
        <p:nvSpPr>
          <p:cNvPr id="9" name="Rectangle 284"/>
          <p:cNvSpPr>
            <a:spLocks noChangeArrowheads="1"/>
          </p:cNvSpPr>
          <p:nvPr/>
        </p:nvSpPr>
        <p:spPr bwMode="auto">
          <a:xfrm>
            <a:off x="5715000" y="4341999"/>
            <a:ext cx="1262063" cy="3904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67866" tIns="33338" rIns="67866" bIns="33338">
            <a:spAutoFit/>
          </a:bodyPr>
          <a:lstStyle/>
          <a:p>
            <a:pPr defTabSz="685800"/>
            <a:r>
              <a:rPr lang="en-US" sz="2100" dirty="0">
                <a:solidFill>
                  <a:prstClr val="black"/>
                </a:solidFill>
                <a:latin typeface="Helvetica" pitchFamily="34" charset="0"/>
              </a:rPr>
              <a:t>Yes/No</a:t>
            </a:r>
            <a:r>
              <a:rPr lang="en-US" b="1" dirty="0">
                <a:solidFill>
                  <a:prstClr val="black"/>
                </a:solidFill>
                <a:latin typeface="Helvetica" pitchFamily="34" charset="0"/>
              </a:rPr>
              <a:t> </a:t>
            </a:r>
            <a:endParaRPr lang="en-US" sz="1050" b="1" dirty="0">
              <a:solidFill>
                <a:prstClr val="black"/>
              </a:solidFill>
              <a:latin typeface="Helvetica" pitchFamily="34" charset="0"/>
            </a:endParaRPr>
          </a:p>
        </p:txBody>
      </p:sp>
    </p:spTree>
    <p:custDataLst>
      <p:tags r:id="rId1"/>
    </p:custDataLst>
    <p:extLst>
      <p:ext uri="{BB962C8B-B14F-4D97-AF65-F5344CB8AC3E}">
        <p14:creationId xmlns:p14="http://schemas.microsoft.com/office/powerpoint/2010/main" val="39014561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9"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0-#ppt_w/2"/>
                                          </p:val>
                                        </p:tav>
                                        <p:tav tm="100000">
                                          <p:val>
                                            <p:strVal val="#ppt_x"/>
                                          </p:val>
                                        </p:tav>
                                      </p:tavLst>
                                    </p:anim>
                                    <p:anim calcmode="lin" valueType="num">
                                      <p:cBhvr additive="base">
                                        <p:cTn id="8" dur="1000" fill="hold"/>
                                        <p:tgtEl>
                                          <p:spTgt spid="5"/>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9"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1000" fill="hold"/>
                                        <p:tgtEl>
                                          <p:spTgt spid="7"/>
                                        </p:tgtEl>
                                        <p:attrNameLst>
                                          <p:attrName>ppt_x</p:attrName>
                                        </p:attrNameLst>
                                      </p:cBhvr>
                                      <p:tavLst>
                                        <p:tav tm="0">
                                          <p:val>
                                            <p:strVal val="0-#ppt_w/2"/>
                                          </p:val>
                                        </p:tav>
                                        <p:tav tm="100000">
                                          <p:val>
                                            <p:strVal val="#ppt_x"/>
                                          </p:val>
                                        </p:tav>
                                      </p:tavLst>
                                    </p:anim>
                                    <p:anim calcmode="lin" valueType="num">
                                      <p:cBhvr additive="base">
                                        <p:cTn id="14" dur="1000" fill="hold"/>
                                        <p:tgtEl>
                                          <p:spTgt spid="7"/>
                                        </p:tgtEl>
                                        <p:attrNameLst>
                                          <p:attrName>ppt_y</p:attrName>
                                        </p:attrNameLst>
                                      </p:cBhvr>
                                      <p:tavLst>
                                        <p:tav tm="0">
                                          <p:val>
                                            <p:strVal val="0-#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9"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1000" fill="hold"/>
                                        <p:tgtEl>
                                          <p:spTgt spid="6"/>
                                        </p:tgtEl>
                                        <p:attrNameLst>
                                          <p:attrName>ppt_x</p:attrName>
                                        </p:attrNameLst>
                                      </p:cBhvr>
                                      <p:tavLst>
                                        <p:tav tm="0">
                                          <p:val>
                                            <p:strVal val="0-#ppt_w/2"/>
                                          </p:val>
                                        </p:tav>
                                        <p:tav tm="100000">
                                          <p:val>
                                            <p:strVal val="#ppt_x"/>
                                          </p:val>
                                        </p:tav>
                                      </p:tavLst>
                                    </p:anim>
                                    <p:anim calcmode="lin" valueType="num">
                                      <p:cBhvr additive="base">
                                        <p:cTn id="20" dur="1000" fill="hold"/>
                                        <p:tgtEl>
                                          <p:spTgt spid="6"/>
                                        </p:tgtEl>
                                        <p:attrNameLst>
                                          <p:attrName>ppt_y</p:attrName>
                                        </p:attrNameLst>
                                      </p:cBhvr>
                                      <p:tavLst>
                                        <p:tav tm="0">
                                          <p:val>
                                            <p:strVal val="0-#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9"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1000" fill="hold"/>
                                        <p:tgtEl>
                                          <p:spTgt spid="8"/>
                                        </p:tgtEl>
                                        <p:attrNameLst>
                                          <p:attrName>ppt_x</p:attrName>
                                        </p:attrNameLst>
                                      </p:cBhvr>
                                      <p:tavLst>
                                        <p:tav tm="0">
                                          <p:val>
                                            <p:strVal val="0-#ppt_w/2"/>
                                          </p:val>
                                        </p:tav>
                                        <p:tav tm="100000">
                                          <p:val>
                                            <p:strVal val="#ppt_x"/>
                                          </p:val>
                                        </p:tav>
                                      </p:tavLst>
                                    </p:anim>
                                    <p:anim calcmode="lin" valueType="num">
                                      <p:cBhvr additive="base">
                                        <p:cTn id="26" dur="1000" fill="hold"/>
                                        <p:tgtEl>
                                          <p:spTgt spid="8"/>
                                        </p:tgtEl>
                                        <p:attrNameLst>
                                          <p:attrName>ppt_y</p:attrName>
                                        </p:attrNameLst>
                                      </p:cBhvr>
                                      <p:tavLst>
                                        <p:tav tm="0">
                                          <p:val>
                                            <p:strVal val="0-#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9"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additive="base">
                                        <p:cTn id="31" dur="1000" fill="hold"/>
                                        <p:tgtEl>
                                          <p:spTgt spid="9"/>
                                        </p:tgtEl>
                                        <p:attrNameLst>
                                          <p:attrName>ppt_x</p:attrName>
                                        </p:attrNameLst>
                                      </p:cBhvr>
                                      <p:tavLst>
                                        <p:tav tm="0">
                                          <p:val>
                                            <p:strVal val="0-#ppt_w/2"/>
                                          </p:val>
                                        </p:tav>
                                        <p:tav tm="100000">
                                          <p:val>
                                            <p:strVal val="#ppt_x"/>
                                          </p:val>
                                        </p:tav>
                                      </p:tavLst>
                                    </p:anim>
                                    <p:anim calcmode="lin" valueType="num">
                                      <p:cBhvr additive="base">
                                        <p:cTn id="32" dur="1000" fill="hold"/>
                                        <p:tgtEl>
                                          <p:spTgt spid="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Lst>
  </p:timing>
</p:sld>
</file>

<file path=ppt/slides/slide13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9634" name="Rectangle 2"/>
          <p:cNvSpPr>
            <a:spLocks noGrp="1" noRot="1" noChangeArrowheads="1"/>
          </p:cNvSpPr>
          <p:nvPr>
            <p:ph type="title"/>
          </p:nvPr>
        </p:nvSpPr>
        <p:spPr>
          <a:xfrm>
            <a:off x="457200" y="228600"/>
            <a:ext cx="8229600" cy="914400"/>
          </a:xfrm>
        </p:spPr>
        <p:txBody>
          <a:bodyPr anchor="b">
            <a:normAutofit/>
          </a:bodyPr>
          <a:lstStyle/>
          <a:p>
            <a:pPr eaLnBrk="1" hangingPunct="1">
              <a:lnSpc>
                <a:spcPct val="90000"/>
              </a:lnSpc>
            </a:pPr>
            <a:r>
              <a:rPr lang="en-US" altLang="en-US" sz="2800" dirty="0"/>
              <a:t>Risk-Based Screening for </a:t>
            </a:r>
            <a:r>
              <a:rPr lang="en-US" altLang="en-US" sz="2800" dirty="0" err="1"/>
              <a:t>PreDiabetes</a:t>
            </a:r>
            <a:r>
              <a:rPr lang="en-US" altLang="en-US" sz="2800" dirty="0"/>
              <a:t> or Type 2 in Children and Youth </a:t>
            </a:r>
          </a:p>
        </p:txBody>
      </p:sp>
      <p:sp>
        <p:nvSpPr>
          <p:cNvPr id="428035" name="Rectangle 3"/>
          <p:cNvSpPr>
            <a:spLocks noGrp="1" noRot="1" noChangeArrowheads="1"/>
          </p:cNvSpPr>
          <p:nvPr>
            <p:ph sz="quarter" idx="1"/>
          </p:nvPr>
        </p:nvSpPr>
        <p:spPr>
          <a:xfrm>
            <a:off x="457200" y="1219200"/>
            <a:ext cx="5469822" cy="5638800"/>
          </a:xfrm>
        </p:spPr>
        <p:txBody>
          <a:bodyPr>
            <a:normAutofit/>
          </a:bodyPr>
          <a:lstStyle/>
          <a:p>
            <a:pPr eaLnBrk="1" hangingPunct="1">
              <a:lnSpc>
                <a:spcPct val="90000"/>
              </a:lnSpc>
              <a:defRPr/>
            </a:pPr>
            <a:r>
              <a:rPr lang="en-US" sz="2000" dirty="0"/>
              <a:t>Test youth with excess weight (BMI &gt;85% percentile)</a:t>
            </a:r>
          </a:p>
          <a:p>
            <a:pPr eaLnBrk="1" hangingPunct="1">
              <a:lnSpc>
                <a:spcPct val="90000"/>
              </a:lnSpc>
              <a:defRPr/>
            </a:pPr>
            <a:r>
              <a:rPr lang="en-US" sz="2000" dirty="0"/>
              <a:t>Plus any ONE of following risk factors:</a:t>
            </a:r>
          </a:p>
          <a:p>
            <a:pPr lvl="2" eaLnBrk="1" hangingPunct="1">
              <a:lnSpc>
                <a:spcPct val="90000"/>
              </a:lnSpc>
              <a:defRPr/>
            </a:pPr>
            <a:r>
              <a:rPr lang="en-US" sz="2000" dirty="0"/>
              <a:t>Maternal diabetes or GDM during child’s gestation</a:t>
            </a:r>
          </a:p>
          <a:p>
            <a:pPr lvl="2" eaLnBrk="1" hangingPunct="1">
              <a:lnSpc>
                <a:spcPct val="90000"/>
              </a:lnSpc>
              <a:defRPr/>
            </a:pPr>
            <a:r>
              <a:rPr lang="en-US" sz="2000" dirty="0"/>
              <a:t>Family history type 2 in 1</a:t>
            </a:r>
            <a:r>
              <a:rPr lang="en-US" sz="2000" baseline="30000" dirty="0"/>
              <a:t>st</a:t>
            </a:r>
            <a:r>
              <a:rPr lang="en-US" sz="2000" dirty="0"/>
              <a:t> or 2</a:t>
            </a:r>
            <a:r>
              <a:rPr lang="en-US" sz="2000" baseline="30000" dirty="0"/>
              <a:t>nd</a:t>
            </a:r>
            <a:r>
              <a:rPr lang="en-US" sz="2000" dirty="0"/>
              <a:t> degree relative</a:t>
            </a:r>
          </a:p>
          <a:p>
            <a:pPr lvl="2" eaLnBrk="1" hangingPunct="1">
              <a:lnSpc>
                <a:spcPct val="90000"/>
              </a:lnSpc>
              <a:defRPr/>
            </a:pPr>
            <a:r>
              <a:rPr lang="en-US" sz="2000" dirty="0"/>
              <a:t>Native American, African American, Latin, Asian, Pacific Islander</a:t>
            </a:r>
          </a:p>
          <a:p>
            <a:pPr lvl="2" eaLnBrk="1" hangingPunct="1">
              <a:lnSpc>
                <a:spcPct val="90000"/>
              </a:lnSpc>
              <a:defRPr/>
            </a:pPr>
            <a:r>
              <a:rPr lang="en-US" sz="2000" dirty="0"/>
              <a:t>Signs of insulin resistance (acanthosis nigricans, HTN, dyslipidemia, Polycystic Ovary Syndrome – PCOS or small for gestational age birth weight </a:t>
            </a:r>
            <a:r>
              <a:rPr lang="en-US" sz="2000" i="1" dirty="0"/>
              <a:t> </a:t>
            </a:r>
          </a:p>
          <a:p>
            <a:pPr lvl="2" eaLnBrk="1" hangingPunct="1">
              <a:lnSpc>
                <a:spcPct val="90000"/>
              </a:lnSpc>
              <a:defRPr/>
            </a:pPr>
            <a:endParaRPr lang="en-US" sz="2000" i="1" dirty="0"/>
          </a:p>
          <a:p>
            <a:pPr eaLnBrk="1" hangingPunct="1">
              <a:lnSpc>
                <a:spcPct val="90000"/>
              </a:lnSpc>
              <a:defRPr/>
            </a:pPr>
            <a:r>
              <a:rPr lang="en-US" sz="2000" dirty="0"/>
              <a:t>Test at 10 </a:t>
            </a:r>
            <a:r>
              <a:rPr lang="en-US" sz="2000" dirty="0" err="1"/>
              <a:t>yrs</a:t>
            </a:r>
            <a:r>
              <a:rPr lang="en-US" sz="2000" dirty="0"/>
              <a:t> or puberty (whichever is first and at least every 3 </a:t>
            </a:r>
            <a:r>
              <a:rPr lang="en-US" sz="2000" dirty="0" err="1"/>
              <a:t>yrs</a:t>
            </a:r>
            <a:r>
              <a:rPr lang="en-US" sz="2000" dirty="0"/>
              <a:t> or more frequently if indicated. Consider earlier screening if multiple risk factors.</a:t>
            </a:r>
          </a:p>
        </p:txBody>
      </p:sp>
      <p:pic>
        <p:nvPicPr>
          <p:cNvPr id="3" name="Picture 2" descr="Children in crowns laughing">
            <a:extLst>
              <a:ext uri="{FF2B5EF4-FFF2-40B4-BE49-F238E27FC236}">
                <a16:creationId xmlns:a16="http://schemas.microsoft.com/office/drawing/2014/main" id="{B185FD0A-E56B-0D48-6568-92311B5131E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3933" r="1430" b="-3"/>
          <a:stretch/>
        </p:blipFill>
        <p:spPr>
          <a:xfrm>
            <a:off x="5927022" y="1216152"/>
            <a:ext cx="2746824" cy="3355848"/>
          </a:xfrm>
          <a:prstGeom prst="rect">
            <a:avLst/>
          </a:prstGeom>
          <a:noFill/>
        </p:spPr>
      </p:pic>
      <p:pic>
        <p:nvPicPr>
          <p:cNvPr id="2" name="Picture 1">
            <a:extLst>
              <a:ext uri="{FF2B5EF4-FFF2-40B4-BE49-F238E27FC236}">
                <a16:creationId xmlns:a16="http://schemas.microsoft.com/office/drawing/2014/main" id="{B5B3AB37-B518-1BE3-FD8F-D3B024EFA44A}"/>
              </a:ext>
            </a:extLst>
          </p:cNvPr>
          <p:cNvPicPr>
            <a:picLocks noChangeAspect="1"/>
          </p:cNvPicPr>
          <p:nvPr/>
        </p:nvPicPr>
        <p:blipFill>
          <a:blip r:embed="rId5"/>
          <a:stretch>
            <a:fillRect/>
          </a:stretch>
        </p:blipFill>
        <p:spPr>
          <a:xfrm>
            <a:off x="5791200" y="4642694"/>
            <a:ext cx="3200400" cy="565462"/>
          </a:xfrm>
          <a:prstGeom prst="rect">
            <a:avLst/>
          </a:prstGeom>
        </p:spPr>
      </p:pic>
    </p:spTree>
    <p:custDataLst>
      <p:tags r:id="rId1"/>
    </p:custDataLst>
    <p:extLst>
      <p:ext uri="{BB962C8B-B14F-4D97-AF65-F5344CB8AC3E}">
        <p14:creationId xmlns:p14="http://schemas.microsoft.com/office/powerpoint/2010/main" val="4045943782"/>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152400"/>
            <a:ext cx="8229600" cy="990600"/>
          </a:xfrm>
        </p:spPr>
        <p:txBody>
          <a:bodyPr>
            <a:normAutofit/>
          </a:bodyPr>
          <a:lstStyle/>
          <a:p>
            <a:r>
              <a:rPr lang="en-US" dirty="0"/>
              <a:t>Type 2 and Kids Goals  </a:t>
            </a:r>
          </a:p>
        </p:txBody>
      </p:sp>
      <p:sp>
        <p:nvSpPr>
          <p:cNvPr id="3" name="Content Placeholder 2"/>
          <p:cNvSpPr>
            <a:spLocks noGrp="1"/>
          </p:cNvSpPr>
          <p:nvPr>
            <p:ph sz="quarter" idx="1"/>
          </p:nvPr>
        </p:nvSpPr>
        <p:spPr>
          <a:xfrm>
            <a:off x="457200" y="1219200"/>
            <a:ext cx="8229600" cy="5638800"/>
          </a:xfrm>
        </p:spPr>
        <p:txBody>
          <a:bodyPr>
            <a:normAutofit fontScale="92500" lnSpcReduction="20000"/>
          </a:bodyPr>
          <a:lstStyle/>
          <a:p>
            <a:r>
              <a:rPr lang="en-US" sz="3800" dirty="0"/>
              <a:t>A1c goal of 7% if on oral meds alone</a:t>
            </a:r>
          </a:p>
          <a:p>
            <a:r>
              <a:rPr lang="en-US" sz="3800" dirty="0"/>
              <a:t>A1c goal of 7.5% if at risk for hypoglycemia</a:t>
            </a:r>
          </a:p>
          <a:p>
            <a:r>
              <a:rPr lang="en-US" sz="3800" dirty="0"/>
              <a:t>Some children may benefit from A1c of 6.5% or less</a:t>
            </a:r>
          </a:p>
          <a:p>
            <a:endParaRPr lang="en-US" sz="1700" dirty="0"/>
          </a:p>
          <a:p>
            <a:pPr>
              <a:lnSpc>
                <a:spcPct val="120000"/>
              </a:lnSpc>
            </a:pPr>
            <a:r>
              <a:rPr lang="en-US" sz="3000" dirty="0"/>
              <a:t>Initiate pharmacologic therapy, in addition to lifestyle therapy, at diagnosis</a:t>
            </a:r>
          </a:p>
          <a:p>
            <a:pPr>
              <a:lnSpc>
                <a:spcPct val="120000"/>
              </a:lnSpc>
            </a:pPr>
            <a:r>
              <a:rPr lang="en-US" sz="3000" dirty="0"/>
              <a:t>Confirm diagnosis with antibody testing</a:t>
            </a:r>
          </a:p>
          <a:p>
            <a:pPr>
              <a:lnSpc>
                <a:spcPct val="120000"/>
              </a:lnSpc>
            </a:pPr>
            <a:r>
              <a:rPr lang="en-US" sz="3000" dirty="0"/>
              <a:t>Treat glucose, B/P and lipids </a:t>
            </a:r>
          </a:p>
          <a:p>
            <a:pPr>
              <a:lnSpc>
                <a:spcPct val="120000"/>
              </a:lnSpc>
            </a:pPr>
            <a:r>
              <a:rPr lang="en-US" sz="3000" dirty="0"/>
              <a:t>Engage in lifestyle coaching</a:t>
            </a:r>
          </a:p>
          <a:p>
            <a:pPr>
              <a:lnSpc>
                <a:spcPct val="120000"/>
              </a:lnSpc>
            </a:pPr>
            <a:r>
              <a:rPr lang="en-US" sz="3000" b="1" dirty="0"/>
              <a:t>Please see Kids and Diabetes Level 2 Course</a:t>
            </a:r>
          </a:p>
          <a:p>
            <a:endParaRPr lang="en-US" dirty="0"/>
          </a:p>
          <a:p>
            <a:endParaRPr lang="en-US" dirty="0"/>
          </a:p>
        </p:txBody>
      </p:sp>
      <p:pic>
        <p:nvPicPr>
          <p:cNvPr id="4" name="Picture 3">
            <a:extLst>
              <a:ext uri="{FF2B5EF4-FFF2-40B4-BE49-F238E27FC236}">
                <a16:creationId xmlns:a16="http://schemas.microsoft.com/office/drawing/2014/main" id="{0ACC7BB9-0D23-53F1-C997-213CE4F6E35F}"/>
              </a:ext>
            </a:extLst>
          </p:cNvPr>
          <p:cNvPicPr>
            <a:picLocks noChangeAspect="1"/>
          </p:cNvPicPr>
          <p:nvPr/>
        </p:nvPicPr>
        <p:blipFill>
          <a:blip r:embed="rId3"/>
          <a:stretch>
            <a:fillRect/>
          </a:stretch>
        </p:blipFill>
        <p:spPr>
          <a:xfrm>
            <a:off x="5410200" y="6493126"/>
            <a:ext cx="3641981" cy="364874"/>
          </a:xfrm>
          <a:prstGeom prst="rect">
            <a:avLst/>
          </a:prstGeom>
        </p:spPr>
      </p:pic>
      <p:pic>
        <p:nvPicPr>
          <p:cNvPr id="6" name="Picture 5">
            <a:extLst>
              <a:ext uri="{FF2B5EF4-FFF2-40B4-BE49-F238E27FC236}">
                <a16:creationId xmlns:a16="http://schemas.microsoft.com/office/drawing/2014/main" id="{FF51096A-C5EB-7F4F-7BCE-9B2686DDB220}"/>
              </a:ext>
            </a:extLst>
          </p:cNvPr>
          <p:cNvPicPr>
            <a:picLocks noChangeAspect="1"/>
          </p:cNvPicPr>
          <p:nvPr/>
        </p:nvPicPr>
        <p:blipFill>
          <a:blip r:embed="rId4"/>
          <a:stretch>
            <a:fillRect/>
          </a:stretch>
        </p:blipFill>
        <p:spPr>
          <a:xfrm>
            <a:off x="5094710" y="6520269"/>
            <a:ext cx="3944219" cy="337731"/>
          </a:xfrm>
          <a:prstGeom prst="rect">
            <a:avLst/>
          </a:prstGeom>
        </p:spPr>
      </p:pic>
    </p:spTree>
    <p:extLst>
      <p:ext uri="{BB962C8B-B14F-4D97-AF65-F5344CB8AC3E}">
        <p14:creationId xmlns:p14="http://schemas.microsoft.com/office/powerpoint/2010/main" val="36499849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295400"/>
          </a:xfrm>
        </p:spPr>
        <p:txBody>
          <a:bodyPr>
            <a:normAutofit fontScale="90000"/>
          </a:bodyPr>
          <a:lstStyle/>
          <a:p>
            <a:r>
              <a:rPr lang="en-US" dirty="0"/>
              <a:t>14. Children &amp; Adolescents: Glycemic Targets</a:t>
            </a:r>
          </a:p>
        </p:txBody>
      </p:sp>
      <p:sp>
        <p:nvSpPr>
          <p:cNvPr id="3" name="Content Placeholder 2"/>
          <p:cNvSpPr>
            <a:spLocks noGrp="1"/>
          </p:cNvSpPr>
          <p:nvPr>
            <p:ph sz="quarter" idx="1"/>
          </p:nvPr>
        </p:nvSpPr>
        <p:spPr>
          <a:xfrm>
            <a:off x="381000" y="1545336"/>
            <a:ext cx="5105400" cy="5334000"/>
          </a:xfrm>
        </p:spPr>
        <p:txBody>
          <a:bodyPr>
            <a:normAutofit lnSpcReduction="10000"/>
          </a:bodyPr>
          <a:lstStyle/>
          <a:p>
            <a:r>
              <a:rPr lang="en-US" b="1" dirty="0"/>
              <a:t>A1c goal 6.5 – 8.0%  for Type 1</a:t>
            </a:r>
            <a:endParaRPr lang="en-US" dirty="0"/>
          </a:p>
          <a:p>
            <a:pPr lvl="1"/>
            <a:r>
              <a:rPr lang="en-US" sz="2800" dirty="0"/>
              <a:t>Generally, goal is &lt;7.0%</a:t>
            </a:r>
          </a:p>
          <a:p>
            <a:pPr lvl="1"/>
            <a:r>
              <a:rPr lang="en-US" sz="2800" dirty="0"/>
              <a:t>Individualization is encouraged.</a:t>
            </a:r>
          </a:p>
          <a:p>
            <a:pPr lvl="1"/>
            <a:r>
              <a:rPr lang="en-US" sz="2800" dirty="0"/>
              <a:t>A goal &lt;6.5% may be considered for those at low risk of excessive hypoglycemia</a:t>
            </a:r>
          </a:p>
          <a:p>
            <a:pPr lvl="1"/>
            <a:r>
              <a:rPr lang="en-US" sz="2800" dirty="0"/>
              <a:t>A goal of 7.5 - 8.0 % may be needed</a:t>
            </a:r>
          </a:p>
          <a:p>
            <a:pPr lvl="1"/>
            <a:r>
              <a:rPr lang="en-US" sz="2800" dirty="0">
                <a:solidFill>
                  <a:srgbClr val="0070C0"/>
                </a:solidFill>
              </a:rPr>
              <a:t>CGM / Insulin pump important tools.</a:t>
            </a:r>
          </a:p>
          <a:p>
            <a:pPr marL="0" indent="0">
              <a:buNone/>
            </a:pPr>
            <a:endParaRPr lang="en-US" dirty="0"/>
          </a:p>
          <a:p>
            <a:endParaRPr lang="en-US" dirty="0"/>
          </a:p>
        </p:txBody>
      </p:sp>
      <p:pic>
        <p:nvPicPr>
          <p:cNvPr id="4" name="Picture 3"/>
          <p:cNvPicPr>
            <a:picLocks noChangeAspect="1"/>
          </p:cNvPicPr>
          <p:nvPr/>
        </p:nvPicPr>
        <p:blipFill>
          <a:blip r:embed="rId4"/>
          <a:stretch>
            <a:fillRect/>
          </a:stretch>
        </p:blipFill>
        <p:spPr>
          <a:xfrm>
            <a:off x="5637508" y="1675514"/>
            <a:ext cx="3287486" cy="2438400"/>
          </a:xfrm>
          <a:prstGeom prst="rect">
            <a:avLst/>
          </a:prstGeom>
        </p:spPr>
      </p:pic>
      <p:pic>
        <p:nvPicPr>
          <p:cNvPr id="7" name="Picture 6">
            <a:extLst>
              <a:ext uri="{FF2B5EF4-FFF2-40B4-BE49-F238E27FC236}">
                <a16:creationId xmlns:a16="http://schemas.microsoft.com/office/drawing/2014/main" id="{40A7D8BB-3EEA-44FF-FD31-74E8FB41416E}"/>
              </a:ext>
            </a:extLst>
          </p:cNvPr>
          <p:cNvPicPr>
            <a:picLocks noChangeAspect="1"/>
          </p:cNvPicPr>
          <p:nvPr/>
        </p:nvPicPr>
        <p:blipFill>
          <a:blip r:embed="rId5"/>
          <a:stretch>
            <a:fillRect/>
          </a:stretch>
        </p:blipFill>
        <p:spPr>
          <a:xfrm>
            <a:off x="5589833" y="4212336"/>
            <a:ext cx="3287486" cy="281497"/>
          </a:xfrm>
          <a:prstGeom prst="rect">
            <a:avLst/>
          </a:prstGeom>
        </p:spPr>
      </p:pic>
    </p:spTree>
    <p:custDataLst>
      <p:tags r:id="rId1"/>
    </p:custDataLst>
    <p:extLst>
      <p:ext uri="{BB962C8B-B14F-4D97-AF65-F5344CB8AC3E}">
        <p14:creationId xmlns:p14="http://schemas.microsoft.com/office/powerpoint/2010/main" val="42103535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5274" y="240632"/>
            <a:ext cx="8229600" cy="990600"/>
          </a:xfrm>
        </p:spPr>
        <p:txBody>
          <a:bodyPr/>
          <a:lstStyle/>
          <a:p>
            <a:r>
              <a:rPr lang="en-US" dirty="0"/>
              <a:t>Poll Question 13</a:t>
            </a:r>
          </a:p>
        </p:txBody>
      </p:sp>
      <p:sp>
        <p:nvSpPr>
          <p:cNvPr id="3" name="Content Placeholder 2"/>
          <p:cNvSpPr>
            <a:spLocks noGrp="1"/>
          </p:cNvSpPr>
          <p:nvPr>
            <p:ph sz="quarter" idx="1"/>
          </p:nvPr>
        </p:nvSpPr>
        <p:spPr>
          <a:xfrm>
            <a:off x="457200" y="1219200"/>
            <a:ext cx="6172200" cy="4937760"/>
          </a:xfrm>
        </p:spPr>
        <p:txBody>
          <a:bodyPr/>
          <a:lstStyle/>
          <a:p>
            <a:r>
              <a:rPr lang="en-US" sz="4000" dirty="0"/>
              <a:t>What percent of the population over the age of 65 has type 2 diabetes?</a:t>
            </a:r>
          </a:p>
          <a:p>
            <a:pPr marL="788651" lvl="1" indent="-514338">
              <a:buFont typeface="+mj-lt"/>
              <a:buAutoNum type="alphaUcPeriod"/>
            </a:pPr>
            <a:r>
              <a:rPr lang="en-US" sz="3600" dirty="0"/>
              <a:t>9.3%</a:t>
            </a:r>
          </a:p>
          <a:p>
            <a:pPr marL="788651" lvl="1" indent="-514338">
              <a:buFont typeface="+mj-lt"/>
              <a:buAutoNum type="alphaUcPeriod"/>
            </a:pPr>
            <a:r>
              <a:rPr lang="en-US" sz="3600" dirty="0"/>
              <a:t>18%</a:t>
            </a:r>
          </a:p>
          <a:p>
            <a:pPr marL="788651" lvl="1" indent="-514338">
              <a:buFont typeface="+mj-lt"/>
              <a:buAutoNum type="alphaUcPeriod"/>
            </a:pPr>
            <a:r>
              <a:rPr lang="en-US" sz="3600" dirty="0"/>
              <a:t>26%</a:t>
            </a:r>
          </a:p>
          <a:p>
            <a:pPr marL="788651" lvl="1" indent="-514338">
              <a:buFont typeface="+mj-lt"/>
              <a:buAutoNum type="alphaUcPeriod"/>
            </a:pPr>
            <a:r>
              <a:rPr lang="en-US" sz="3600" dirty="0"/>
              <a:t>34%</a:t>
            </a:r>
            <a:endParaRPr lang="en-US" sz="2800" dirty="0"/>
          </a:p>
        </p:txBody>
      </p:sp>
      <p:pic>
        <p:nvPicPr>
          <p:cNvPr id="5" name="Picture 4"/>
          <p:cNvPicPr>
            <a:picLocks noChangeAspect="1"/>
          </p:cNvPicPr>
          <p:nvPr/>
        </p:nvPicPr>
        <p:blipFill>
          <a:blip r:embed="rId3"/>
          <a:stretch>
            <a:fillRect/>
          </a:stretch>
        </p:blipFill>
        <p:spPr>
          <a:xfrm>
            <a:off x="6858003" y="1447801"/>
            <a:ext cx="1476375" cy="1714500"/>
          </a:xfrm>
          <a:prstGeom prst="rect">
            <a:avLst/>
          </a:prstGeom>
        </p:spPr>
      </p:pic>
    </p:spTree>
    <p:extLst>
      <p:ext uri="{BB962C8B-B14F-4D97-AF65-F5344CB8AC3E}">
        <p14:creationId xmlns:p14="http://schemas.microsoft.com/office/powerpoint/2010/main" val="35424411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82A3D5-1463-B327-0B66-6487EC42DBDA}"/>
              </a:ext>
            </a:extLst>
          </p:cNvPr>
          <p:cNvSpPr>
            <a:spLocks noGrp="1"/>
          </p:cNvSpPr>
          <p:nvPr>
            <p:ph type="title"/>
          </p:nvPr>
        </p:nvSpPr>
        <p:spPr>
          <a:xfrm>
            <a:off x="455613" y="273050"/>
            <a:ext cx="8226425" cy="869950"/>
          </a:xfrm>
        </p:spPr>
        <p:txBody>
          <a:bodyPr anchor="b">
            <a:normAutofit/>
          </a:bodyPr>
          <a:lstStyle/>
          <a:p>
            <a:r>
              <a:rPr lang="en-US" sz="4100" dirty="0"/>
              <a:t>Address Barriers to Self Management</a:t>
            </a:r>
          </a:p>
        </p:txBody>
      </p:sp>
      <p:pic>
        <p:nvPicPr>
          <p:cNvPr id="10" name="Picture 9" descr="A diagram of a person's health&#10;&#10;Description automatically generated">
            <a:extLst>
              <a:ext uri="{FF2B5EF4-FFF2-40B4-BE49-F238E27FC236}">
                <a16:creationId xmlns:a16="http://schemas.microsoft.com/office/drawing/2014/main" id="{A627ACB0-45CA-FCCF-BB56-F720BA78A302}"/>
              </a:ext>
            </a:extLst>
          </p:cNvPr>
          <p:cNvPicPr>
            <a:picLocks noChangeAspect="1"/>
          </p:cNvPicPr>
          <p:nvPr/>
        </p:nvPicPr>
        <p:blipFill rotWithShape="1">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l="1" t="1730" r="632" b="-4"/>
          <a:stretch/>
        </p:blipFill>
        <p:spPr>
          <a:xfrm>
            <a:off x="3707014" y="1246234"/>
            <a:ext cx="5047603" cy="5324943"/>
          </a:xfrm>
          <a:prstGeom prst="rect">
            <a:avLst/>
          </a:prstGeom>
          <a:noFill/>
        </p:spPr>
      </p:pic>
      <p:sp>
        <p:nvSpPr>
          <p:cNvPr id="3" name="Content Placeholder 2">
            <a:extLst>
              <a:ext uri="{FF2B5EF4-FFF2-40B4-BE49-F238E27FC236}">
                <a16:creationId xmlns:a16="http://schemas.microsoft.com/office/drawing/2014/main" id="{83463C30-F4C2-29CC-A2BB-0E4F3085B4AD}"/>
              </a:ext>
            </a:extLst>
          </p:cNvPr>
          <p:cNvSpPr>
            <a:spLocks noGrp="1"/>
          </p:cNvSpPr>
          <p:nvPr>
            <p:ph sz="quarter" idx="2"/>
          </p:nvPr>
        </p:nvSpPr>
        <p:spPr>
          <a:xfrm>
            <a:off x="363952" y="1246234"/>
            <a:ext cx="3321600" cy="5144294"/>
          </a:xfrm>
        </p:spPr>
        <p:txBody>
          <a:bodyPr>
            <a:noAutofit/>
          </a:bodyPr>
          <a:lstStyle/>
          <a:p>
            <a:pPr fontAlgn="base">
              <a:buFont typeface="Wingdings" pitchFamily="2" charset="2"/>
              <a:buChar char="Ø"/>
            </a:pPr>
            <a:r>
              <a:rPr lang="en-US" sz="2300" b="1" i="0" dirty="0">
                <a:effectLst/>
              </a:rPr>
              <a:t>Barriers exist </a:t>
            </a:r>
            <a:r>
              <a:rPr lang="en-US" sz="2300" dirty="0"/>
              <a:t>within </a:t>
            </a:r>
            <a:r>
              <a:rPr lang="en-US" sz="2300" b="0" i="0" dirty="0">
                <a:effectLst/>
              </a:rPr>
              <a:t>health system, payer, health care professional &amp; individual. </a:t>
            </a:r>
          </a:p>
          <a:p>
            <a:pPr fontAlgn="base">
              <a:buFont typeface="Wingdings" pitchFamily="2" charset="2"/>
              <a:buChar char="Ø"/>
            </a:pPr>
            <a:r>
              <a:rPr lang="en-US" sz="2300" b="1" dirty="0"/>
              <a:t>A</a:t>
            </a:r>
            <a:r>
              <a:rPr lang="en-US" sz="2300" b="1" i="0" dirty="0">
                <a:effectLst/>
              </a:rPr>
              <a:t>ddress barriers </a:t>
            </a:r>
            <a:r>
              <a:rPr lang="en-US" sz="2300" b="0" i="0" dirty="0">
                <a:effectLst/>
              </a:rPr>
              <a:t>through </a:t>
            </a:r>
            <a:r>
              <a:rPr lang="en-US" sz="2300" dirty="0"/>
              <a:t>innovation, including community health workers, </a:t>
            </a:r>
            <a:r>
              <a:rPr lang="en-US" sz="2300" b="0" i="0" dirty="0">
                <a:effectLst/>
              </a:rPr>
              <a:t>telehealth, other digital health solutions.</a:t>
            </a:r>
          </a:p>
          <a:p>
            <a:pPr fontAlgn="base">
              <a:buFont typeface="Wingdings" pitchFamily="2" charset="2"/>
              <a:buChar char="Ø"/>
            </a:pPr>
            <a:r>
              <a:rPr lang="en-US" sz="2300" b="1" dirty="0"/>
              <a:t>Consider</a:t>
            </a:r>
            <a:r>
              <a:rPr lang="en-US" sz="2300" b="1" i="0" dirty="0">
                <a:effectLst/>
              </a:rPr>
              <a:t> social determinants of health </a:t>
            </a:r>
            <a:r>
              <a:rPr lang="en-US" sz="2300" b="0" i="0" dirty="0">
                <a:effectLst/>
              </a:rPr>
              <a:t>in the target population when designing care.</a:t>
            </a:r>
          </a:p>
        </p:txBody>
      </p:sp>
      <p:sp>
        <p:nvSpPr>
          <p:cNvPr id="7" name="TextBox 6">
            <a:extLst>
              <a:ext uri="{FF2B5EF4-FFF2-40B4-BE49-F238E27FC236}">
                <a16:creationId xmlns:a16="http://schemas.microsoft.com/office/drawing/2014/main" id="{2FB25340-083E-AF43-7E79-0491FD1810D2}"/>
              </a:ext>
            </a:extLst>
          </p:cNvPr>
          <p:cNvSpPr txBox="1"/>
          <p:nvPr/>
        </p:nvSpPr>
        <p:spPr>
          <a:xfrm>
            <a:off x="6201508" y="6128918"/>
            <a:ext cx="2906506" cy="523220"/>
          </a:xfrm>
          <a:prstGeom prst="rect">
            <a:avLst/>
          </a:prstGeom>
          <a:solidFill>
            <a:schemeClr val="bg1"/>
          </a:solidFill>
        </p:spPr>
        <p:txBody>
          <a:bodyPr wrap="square">
            <a:spAutoFit/>
          </a:bodyPr>
          <a:lstStyle/>
          <a:p>
            <a:r>
              <a:rPr lang="en-US" sz="1400" u="sng" dirty="0">
                <a:solidFill>
                  <a:srgbClr val="0000FF"/>
                </a:solidFill>
                <a:effectLst/>
                <a:latin typeface="Aptos" panose="020B0004020202020204" pitchFamily="34" charset="0"/>
                <a:ea typeface="Times New Roman" panose="02020603050405020304" pitchFamily="18" charset="0"/>
                <a:cs typeface="Aptos" panose="020B0004020202020204" pitchFamily="34" charset="0"/>
                <a:hlinkClick r:id="rId5"/>
              </a:rPr>
              <a:t>https://coveragetoolkit.org/health-equity/defining-health-equity/</a:t>
            </a:r>
            <a:endParaRPr lang="en-US" sz="1400" dirty="0"/>
          </a:p>
        </p:txBody>
      </p:sp>
      <p:pic>
        <p:nvPicPr>
          <p:cNvPr id="5" name="Picture 4">
            <a:extLst>
              <a:ext uri="{FF2B5EF4-FFF2-40B4-BE49-F238E27FC236}">
                <a16:creationId xmlns:a16="http://schemas.microsoft.com/office/drawing/2014/main" id="{57F7093F-EFB0-CE73-FBD2-C96F5E086F2A}"/>
              </a:ext>
            </a:extLst>
          </p:cNvPr>
          <p:cNvPicPr>
            <a:picLocks noChangeAspect="1"/>
          </p:cNvPicPr>
          <p:nvPr/>
        </p:nvPicPr>
        <p:blipFill>
          <a:blip r:embed="rId6"/>
          <a:stretch>
            <a:fillRect/>
          </a:stretch>
        </p:blipFill>
        <p:spPr>
          <a:xfrm>
            <a:off x="152400" y="6364220"/>
            <a:ext cx="3321600" cy="432815"/>
          </a:xfrm>
          <a:prstGeom prst="rect">
            <a:avLst/>
          </a:prstGeom>
        </p:spPr>
      </p:pic>
    </p:spTree>
    <p:extLst>
      <p:ext uri="{BB962C8B-B14F-4D97-AF65-F5344CB8AC3E}">
        <p14:creationId xmlns:p14="http://schemas.microsoft.com/office/powerpoint/2010/main" val="39891762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F3F1E0-57B7-4321-AD73-C316650B18F6}"/>
              </a:ext>
            </a:extLst>
          </p:cNvPr>
          <p:cNvSpPr>
            <a:spLocks noGrp="1"/>
          </p:cNvSpPr>
          <p:nvPr>
            <p:ph type="title"/>
          </p:nvPr>
        </p:nvSpPr>
        <p:spPr>
          <a:xfrm>
            <a:off x="457200" y="152400"/>
            <a:ext cx="8229600" cy="1295400"/>
          </a:xfrm>
        </p:spPr>
        <p:txBody>
          <a:bodyPr>
            <a:normAutofit fontScale="90000"/>
          </a:bodyPr>
          <a:lstStyle/>
          <a:p>
            <a:r>
              <a:rPr lang="en-US" dirty="0"/>
              <a:t> 13. Older Adults Goals – Whole Picture</a:t>
            </a:r>
          </a:p>
        </p:txBody>
      </p:sp>
      <p:sp>
        <p:nvSpPr>
          <p:cNvPr id="3" name="Content Placeholder 2">
            <a:extLst>
              <a:ext uri="{FF2B5EF4-FFF2-40B4-BE49-F238E27FC236}">
                <a16:creationId xmlns:a16="http://schemas.microsoft.com/office/drawing/2014/main" id="{E0200D81-7346-4BCB-A6B9-06D857E55C4B}"/>
              </a:ext>
            </a:extLst>
          </p:cNvPr>
          <p:cNvSpPr>
            <a:spLocks noGrp="1"/>
          </p:cNvSpPr>
          <p:nvPr>
            <p:ph sz="quarter" idx="1"/>
          </p:nvPr>
        </p:nvSpPr>
        <p:spPr>
          <a:xfrm>
            <a:off x="457200" y="1524000"/>
            <a:ext cx="5173823" cy="5334000"/>
          </a:xfrm>
        </p:spPr>
        <p:txBody>
          <a:bodyPr>
            <a:normAutofit fontScale="62500" lnSpcReduction="20000"/>
          </a:bodyPr>
          <a:lstStyle/>
          <a:p>
            <a:pPr>
              <a:lnSpc>
                <a:spcPct val="120000"/>
              </a:lnSpc>
            </a:pPr>
            <a:r>
              <a:rPr lang="en-US" dirty="0"/>
              <a:t>Consider the assessment of medical, psychological and self-care domains to provide context to determine targets and therapeutic approaches for management.  </a:t>
            </a:r>
          </a:p>
          <a:p>
            <a:pPr>
              <a:lnSpc>
                <a:spcPct val="120000"/>
              </a:lnSpc>
            </a:pPr>
            <a:r>
              <a:rPr lang="en-US" dirty="0"/>
              <a:t>Screen for geriatric issues</a:t>
            </a:r>
          </a:p>
          <a:p>
            <a:pPr lvl="1">
              <a:lnSpc>
                <a:spcPct val="120000"/>
              </a:lnSpc>
            </a:pPr>
            <a:r>
              <a:rPr lang="en-US" sz="3800" dirty="0"/>
              <a:t>polypharmacy, </a:t>
            </a:r>
          </a:p>
          <a:p>
            <a:pPr lvl="1">
              <a:lnSpc>
                <a:spcPct val="120000"/>
              </a:lnSpc>
            </a:pPr>
            <a:r>
              <a:rPr lang="en-US" sz="3800" dirty="0"/>
              <a:t>cognitive impairment, depression</a:t>
            </a:r>
          </a:p>
          <a:p>
            <a:pPr lvl="1">
              <a:lnSpc>
                <a:spcPct val="120000"/>
              </a:lnSpc>
            </a:pPr>
            <a:r>
              <a:rPr lang="en-US" sz="3800" dirty="0"/>
              <a:t>urinary incontinence, falls, and persistent pain </a:t>
            </a:r>
          </a:p>
          <a:p>
            <a:pPr marL="274320" lvl="1" indent="0">
              <a:lnSpc>
                <a:spcPct val="120000"/>
              </a:lnSpc>
              <a:buNone/>
            </a:pPr>
            <a:r>
              <a:rPr lang="en-US" sz="3800" dirty="0"/>
              <a:t>that can affect diabetes self-management and diminish quality of life</a:t>
            </a:r>
          </a:p>
        </p:txBody>
      </p:sp>
      <p:pic>
        <p:nvPicPr>
          <p:cNvPr id="4" name="Picture 3">
            <a:extLst>
              <a:ext uri="{FF2B5EF4-FFF2-40B4-BE49-F238E27FC236}">
                <a16:creationId xmlns:a16="http://schemas.microsoft.com/office/drawing/2014/main" id="{3BBD72DB-D2CD-4C9D-8794-E42017A3D11C}"/>
              </a:ext>
            </a:extLst>
          </p:cNvPr>
          <p:cNvPicPr>
            <a:picLocks noChangeAspect="1"/>
          </p:cNvPicPr>
          <p:nvPr/>
        </p:nvPicPr>
        <p:blipFill>
          <a:blip r:embed="rId3"/>
          <a:stretch>
            <a:fillRect/>
          </a:stretch>
        </p:blipFill>
        <p:spPr>
          <a:xfrm>
            <a:off x="5803289" y="1728170"/>
            <a:ext cx="3048264" cy="1414395"/>
          </a:xfrm>
          <a:prstGeom prst="rect">
            <a:avLst/>
          </a:prstGeom>
        </p:spPr>
      </p:pic>
      <p:sp>
        <p:nvSpPr>
          <p:cNvPr id="5" name="TextBox 4">
            <a:extLst>
              <a:ext uri="{FF2B5EF4-FFF2-40B4-BE49-F238E27FC236}">
                <a16:creationId xmlns:a16="http://schemas.microsoft.com/office/drawing/2014/main" id="{E7D7BF9F-ED57-446F-BAD2-EB7A3E462154}"/>
              </a:ext>
            </a:extLst>
          </p:cNvPr>
          <p:cNvSpPr txBox="1"/>
          <p:nvPr/>
        </p:nvSpPr>
        <p:spPr>
          <a:xfrm>
            <a:off x="5968042" y="3276600"/>
            <a:ext cx="3175958" cy="646331"/>
          </a:xfrm>
          <a:prstGeom prst="rect">
            <a:avLst/>
          </a:prstGeom>
          <a:noFill/>
        </p:spPr>
        <p:txBody>
          <a:bodyPr wrap="square" rtlCol="0">
            <a:spAutoFit/>
          </a:bodyPr>
          <a:lstStyle/>
          <a:p>
            <a:r>
              <a:rPr lang="en-US" dirty="0"/>
              <a:t>See Level 2 Course, Older Adults and Diabetes</a:t>
            </a:r>
          </a:p>
        </p:txBody>
      </p:sp>
      <p:pic>
        <p:nvPicPr>
          <p:cNvPr id="7" name="Picture 6">
            <a:extLst>
              <a:ext uri="{FF2B5EF4-FFF2-40B4-BE49-F238E27FC236}">
                <a16:creationId xmlns:a16="http://schemas.microsoft.com/office/drawing/2014/main" id="{6482D3A4-1F65-31BD-2A28-7A52049649B2}"/>
              </a:ext>
            </a:extLst>
          </p:cNvPr>
          <p:cNvPicPr>
            <a:picLocks noChangeAspect="1"/>
          </p:cNvPicPr>
          <p:nvPr/>
        </p:nvPicPr>
        <p:blipFill>
          <a:blip r:embed="rId4"/>
          <a:stretch>
            <a:fillRect/>
          </a:stretch>
        </p:blipFill>
        <p:spPr>
          <a:xfrm>
            <a:off x="5803289" y="6403176"/>
            <a:ext cx="3148455" cy="302424"/>
          </a:xfrm>
          <a:prstGeom prst="rect">
            <a:avLst/>
          </a:prstGeom>
        </p:spPr>
      </p:pic>
    </p:spTree>
    <p:extLst>
      <p:ext uri="{BB962C8B-B14F-4D97-AF65-F5344CB8AC3E}">
        <p14:creationId xmlns:p14="http://schemas.microsoft.com/office/powerpoint/2010/main" val="26879538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Treatment Goals Based On:</a:t>
            </a:r>
          </a:p>
        </p:txBody>
      </p:sp>
      <p:sp>
        <p:nvSpPr>
          <p:cNvPr id="3" name="Content Placeholder 2"/>
          <p:cNvSpPr>
            <a:spLocks noGrp="1"/>
          </p:cNvSpPr>
          <p:nvPr>
            <p:ph sz="quarter" idx="1"/>
          </p:nvPr>
        </p:nvSpPr>
        <p:spPr>
          <a:xfrm>
            <a:off x="457200" y="1219200"/>
            <a:ext cx="6553200" cy="5486400"/>
          </a:xfrm>
        </p:spPr>
        <p:txBody>
          <a:bodyPr>
            <a:normAutofit lnSpcReduction="10000"/>
          </a:bodyPr>
          <a:lstStyle/>
          <a:p>
            <a:pPr lvl="1"/>
            <a:r>
              <a:rPr lang="en-US" dirty="0"/>
              <a:t>Length of time living with diabetes (new onset, undiagnosed for many years or longer history)</a:t>
            </a:r>
            <a:endParaRPr lang="en-US" sz="4400" dirty="0"/>
          </a:p>
          <a:p>
            <a:pPr lvl="1"/>
            <a:r>
              <a:rPr lang="en-US" dirty="0"/>
              <a:t>Presence or absence of complications</a:t>
            </a:r>
            <a:endParaRPr lang="en-US" sz="4400" dirty="0"/>
          </a:p>
          <a:p>
            <a:pPr lvl="1"/>
            <a:r>
              <a:rPr lang="en-US" dirty="0"/>
              <a:t>Comorbidities</a:t>
            </a:r>
            <a:endParaRPr lang="en-US" sz="4400" dirty="0"/>
          </a:p>
          <a:p>
            <a:pPr lvl="1"/>
            <a:r>
              <a:rPr lang="en-US" dirty="0"/>
              <a:t>Degree of frailty</a:t>
            </a:r>
            <a:endParaRPr lang="en-US" sz="4400" dirty="0"/>
          </a:p>
          <a:p>
            <a:pPr lvl="1"/>
            <a:r>
              <a:rPr lang="en-US" dirty="0"/>
              <a:t>Cognitive function</a:t>
            </a:r>
            <a:endParaRPr lang="en-US" sz="4400" dirty="0"/>
          </a:p>
          <a:p>
            <a:pPr lvl="1"/>
            <a:r>
              <a:rPr lang="en-US" dirty="0"/>
              <a:t>Life expectancy (often longer than expected)</a:t>
            </a:r>
            <a:endParaRPr lang="en-US" sz="4400" dirty="0"/>
          </a:p>
          <a:p>
            <a:pPr lvl="1"/>
            <a:r>
              <a:rPr lang="en-US" dirty="0"/>
              <a:t>Functional status</a:t>
            </a:r>
            <a:endParaRPr lang="en-US" sz="4000" dirty="0"/>
          </a:p>
        </p:txBody>
      </p:sp>
      <p:pic>
        <p:nvPicPr>
          <p:cNvPr id="4" name="Picture 3"/>
          <p:cNvPicPr>
            <a:picLocks noChangeAspect="1"/>
          </p:cNvPicPr>
          <p:nvPr/>
        </p:nvPicPr>
        <p:blipFill>
          <a:blip r:embed="rId3"/>
          <a:stretch>
            <a:fillRect/>
          </a:stretch>
        </p:blipFill>
        <p:spPr>
          <a:xfrm>
            <a:off x="6756427" y="2819400"/>
            <a:ext cx="1799533" cy="2971800"/>
          </a:xfrm>
          <a:prstGeom prst="rect">
            <a:avLst/>
          </a:prstGeom>
        </p:spPr>
      </p:pic>
    </p:spTree>
    <p:extLst>
      <p:ext uri="{BB962C8B-B14F-4D97-AF65-F5344CB8AC3E}">
        <p14:creationId xmlns:p14="http://schemas.microsoft.com/office/powerpoint/2010/main" val="3046804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Poll Question 14</a:t>
            </a:r>
          </a:p>
        </p:txBody>
      </p:sp>
      <p:sp>
        <p:nvSpPr>
          <p:cNvPr id="3" name="Content Placeholder 2"/>
          <p:cNvSpPr>
            <a:spLocks noGrp="1"/>
          </p:cNvSpPr>
          <p:nvPr>
            <p:ph sz="quarter" idx="1"/>
          </p:nvPr>
        </p:nvSpPr>
        <p:spPr>
          <a:xfrm>
            <a:off x="457200" y="1219200"/>
            <a:ext cx="7162800" cy="4937760"/>
          </a:xfrm>
        </p:spPr>
        <p:txBody>
          <a:bodyPr>
            <a:noAutofit/>
          </a:bodyPr>
          <a:lstStyle/>
          <a:p>
            <a:r>
              <a:rPr lang="en-US" sz="2800" dirty="0"/>
              <a:t>RT, is a healthy 74-year-old who is on metformin 1000mg BID. Has had diabetes for 11 years. Latest A1c was 7.3%  What is best response?</a:t>
            </a:r>
          </a:p>
          <a:p>
            <a:pPr lvl="1"/>
            <a:r>
              <a:rPr lang="en-US" sz="2800" dirty="0"/>
              <a:t>A. Good job, let’s get the A1c less than 7%</a:t>
            </a:r>
          </a:p>
          <a:p>
            <a:pPr lvl="1"/>
            <a:r>
              <a:rPr lang="en-US" sz="2800" dirty="0"/>
              <a:t>B. Have you been snacking more than usual?</a:t>
            </a:r>
          </a:p>
          <a:p>
            <a:pPr lvl="1"/>
            <a:r>
              <a:rPr lang="en-US" sz="2800" dirty="0"/>
              <a:t>C. What do you think about your A1c level?</a:t>
            </a:r>
          </a:p>
          <a:p>
            <a:pPr lvl="1"/>
            <a:r>
              <a:rPr lang="en-US" sz="2800" dirty="0"/>
              <a:t>D. Let’s add on another medication to get your A1c to target.</a:t>
            </a:r>
            <a:endParaRPr lang="en-US" sz="3600" dirty="0"/>
          </a:p>
        </p:txBody>
      </p:sp>
      <p:pic>
        <p:nvPicPr>
          <p:cNvPr id="4" name="Picture 3"/>
          <p:cNvPicPr>
            <a:picLocks noChangeAspect="1"/>
          </p:cNvPicPr>
          <p:nvPr/>
        </p:nvPicPr>
        <p:blipFill>
          <a:blip r:embed="rId3"/>
          <a:stretch>
            <a:fillRect/>
          </a:stretch>
        </p:blipFill>
        <p:spPr>
          <a:xfrm>
            <a:off x="7391400" y="1295400"/>
            <a:ext cx="1475360" cy="1713124"/>
          </a:xfrm>
          <a:prstGeom prst="rect">
            <a:avLst/>
          </a:prstGeom>
        </p:spPr>
      </p:pic>
    </p:spTree>
    <p:extLst>
      <p:ext uri="{BB962C8B-B14F-4D97-AF65-F5344CB8AC3E}">
        <p14:creationId xmlns:p14="http://schemas.microsoft.com/office/powerpoint/2010/main" val="32006305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01436"/>
          </a:xfrm>
        </p:spPr>
        <p:txBody>
          <a:bodyPr>
            <a:noAutofit/>
          </a:bodyPr>
          <a:lstStyle/>
          <a:p>
            <a:r>
              <a:rPr lang="en-US" sz="3600" dirty="0"/>
              <a:t>13. Older Adults</a:t>
            </a:r>
            <a:br>
              <a:rPr lang="en-US" sz="3600" dirty="0"/>
            </a:br>
            <a:r>
              <a:rPr lang="en-US" sz="3600" dirty="0"/>
              <a:t>Healthy &amp; Good Functional Status</a:t>
            </a:r>
          </a:p>
        </p:txBody>
      </p:sp>
      <p:sp>
        <p:nvSpPr>
          <p:cNvPr id="3" name="Content Placeholder 2"/>
          <p:cNvSpPr>
            <a:spLocks noGrp="1"/>
          </p:cNvSpPr>
          <p:nvPr>
            <p:ph sz="quarter" idx="1"/>
          </p:nvPr>
        </p:nvSpPr>
        <p:spPr>
          <a:xfrm>
            <a:off x="457200" y="1371600"/>
            <a:ext cx="5935308" cy="5562600"/>
          </a:xfrm>
        </p:spPr>
        <p:txBody>
          <a:bodyPr>
            <a:normAutofit fontScale="55000" lnSpcReduction="20000"/>
          </a:bodyPr>
          <a:lstStyle/>
          <a:p>
            <a:pPr>
              <a:lnSpc>
                <a:spcPct val="120000"/>
              </a:lnSpc>
            </a:pPr>
            <a:r>
              <a:rPr lang="en-US" b="0" i="0" dirty="0">
                <a:solidFill>
                  <a:srgbClr val="0070C0"/>
                </a:solidFill>
                <a:effectLst/>
                <a:ea typeface="Calibri" panose="020F0502020204030204" pitchFamily="34" charset="0"/>
                <a:cs typeface="Calibri" panose="020F0502020204030204" pitchFamily="34" charset="0"/>
              </a:rPr>
              <a:t>Assess the medical, psychological, functional (self-management abilities), and social domains </a:t>
            </a:r>
          </a:p>
          <a:p>
            <a:pPr>
              <a:lnSpc>
                <a:spcPct val="120000"/>
              </a:lnSpc>
            </a:pPr>
            <a:r>
              <a:rPr lang="en-US" b="0" i="0" dirty="0">
                <a:solidFill>
                  <a:srgbClr val="0070C0"/>
                </a:solidFill>
                <a:effectLst/>
                <a:ea typeface="Calibri" panose="020F0502020204030204" pitchFamily="34" charset="0"/>
                <a:cs typeface="Calibri" panose="020F0502020204030204" pitchFamily="34" charset="0"/>
              </a:rPr>
              <a:t>Screen annually for geriatric syndromes (e.g., cognitive impairment, depression, urinary incontinence, falls, persistent pain, and frailty), hypoglycemia, and polypharmacy </a:t>
            </a:r>
          </a:p>
          <a:p>
            <a:pPr lvl="1">
              <a:lnSpc>
                <a:spcPct val="120000"/>
              </a:lnSpc>
            </a:pPr>
            <a:r>
              <a:rPr lang="en-US" b="0" i="0" dirty="0">
                <a:solidFill>
                  <a:srgbClr val="383636"/>
                </a:solidFill>
                <a:effectLst/>
                <a:ea typeface="Calibri" panose="020F0502020204030204" pitchFamily="34" charset="0"/>
                <a:cs typeface="Calibri" panose="020F0502020204030204" pitchFamily="34" charset="0"/>
              </a:rPr>
              <a:t>may affect diabetes management and diminish quality of life. </a:t>
            </a:r>
          </a:p>
          <a:p>
            <a:pPr>
              <a:lnSpc>
                <a:spcPct val="120000"/>
              </a:lnSpc>
            </a:pPr>
            <a:r>
              <a:rPr lang="en-US" dirty="0">
                <a:ea typeface="Calibri" panose="020F0502020204030204" pitchFamily="34" charset="0"/>
                <a:cs typeface="Calibri" panose="020F0502020204030204" pitchFamily="34" charset="0"/>
              </a:rPr>
              <a:t>If on insulin or </a:t>
            </a:r>
            <a:r>
              <a:rPr lang="en-US" dirty="0" err="1">
                <a:ea typeface="Calibri" panose="020F0502020204030204" pitchFamily="34" charset="0"/>
                <a:cs typeface="Calibri" panose="020F0502020204030204" pitchFamily="34" charset="0"/>
              </a:rPr>
              <a:t>hx</a:t>
            </a:r>
            <a:r>
              <a:rPr lang="en-US" dirty="0">
                <a:ea typeface="Calibri" panose="020F0502020204030204" pitchFamily="34" charset="0"/>
                <a:cs typeface="Calibri" panose="020F0502020204030204" pitchFamily="34" charset="0"/>
              </a:rPr>
              <a:t> of hypo, eval for CGM or AIDS</a:t>
            </a:r>
            <a:br>
              <a:rPr lang="en-US" dirty="0">
                <a:ea typeface="Calibri" panose="020F0502020204030204" pitchFamily="34" charset="0"/>
                <a:cs typeface="Calibri" panose="020F0502020204030204" pitchFamily="34" charset="0"/>
              </a:rPr>
            </a:br>
            <a:endParaRPr lang="en-US" dirty="0">
              <a:ea typeface="Calibri" panose="020F0502020204030204" pitchFamily="34" charset="0"/>
              <a:cs typeface="Calibri" panose="020F0502020204030204" pitchFamily="34" charset="0"/>
            </a:endParaRPr>
          </a:p>
          <a:p>
            <a:pPr lvl="0"/>
            <a:r>
              <a:rPr lang="en-US" sz="3300" b="1" dirty="0"/>
              <a:t>Goals:</a:t>
            </a:r>
          </a:p>
          <a:p>
            <a:pPr lvl="1"/>
            <a:r>
              <a:rPr lang="en-US" sz="3300" dirty="0"/>
              <a:t>Reasonable A1c goal &lt;7.0 - 7.5%</a:t>
            </a:r>
          </a:p>
          <a:p>
            <a:pPr lvl="1"/>
            <a:r>
              <a:rPr lang="en-US" sz="3300" dirty="0">
                <a:highlight>
                  <a:srgbClr val="FFFF00"/>
                </a:highlight>
              </a:rPr>
              <a:t>TIR ~ 70%, Below range ≤4%</a:t>
            </a:r>
          </a:p>
          <a:p>
            <a:pPr lvl="1"/>
            <a:r>
              <a:rPr lang="en-US" sz="3300" dirty="0"/>
              <a:t>Fasting BG 80 – 130 </a:t>
            </a:r>
          </a:p>
          <a:p>
            <a:pPr lvl="1"/>
            <a:r>
              <a:rPr lang="en-US" sz="3300" dirty="0">
                <a:solidFill>
                  <a:schemeClr val="tx1">
                    <a:lumMod val="95000"/>
                    <a:lumOff val="5000"/>
                  </a:schemeClr>
                </a:solidFill>
              </a:rPr>
              <a:t>Bedtime Glucose 80-180 </a:t>
            </a:r>
          </a:p>
          <a:p>
            <a:pPr lvl="1"/>
            <a:r>
              <a:rPr lang="en-US" sz="3300" dirty="0"/>
              <a:t>Blood Pressure &lt; 130/80 </a:t>
            </a:r>
          </a:p>
          <a:p>
            <a:pPr lvl="1"/>
            <a:r>
              <a:rPr lang="en-US" sz="3300" dirty="0"/>
              <a:t>Statin unless contraindicated or not tolerated</a:t>
            </a:r>
          </a:p>
          <a:p>
            <a:endParaRPr lang="en-US" dirty="0"/>
          </a:p>
        </p:txBody>
      </p:sp>
      <p:pic>
        <p:nvPicPr>
          <p:cNvPr id="4" name="Picture 3"/>
          <p:cNvPicPr>
            <a:picLocks noChangeAspect="1"/>
          </p:cNvPicPr>
          <p:nvPr/>
        </p:nvPicPr>
        <p:blipFill>
          <a:blip r:embed="rId3"/>
          <a:stretch>
            <a:fillRect/>
          </a:stretch>
        </p:blipFill>
        <p:spPr>
          <a:xfrm>
            <a:off x="6470227" y="1253836"/>
            <a:ext cx="2216573" cy="3200400"/>
          </a:xfrm>
          <a:prstGeom prst="rect">
            <a:avLst/>
          </a:prstGeom>
        </p:spPr>
      </p:pic>
      <p:pic>
        <p:nvPicPr>
          <p:cNvPr id="5" name="Picture 4"/>
          <p:cNvPicPr>
            <a:picLocks noChangeAspect="1"/>
          </p:cNvPicPr>
          <p:nvPr/>
        </p:nvPicPr>
        <p:blipFill>
          <a:blip r:embed="rId4"/>
          <a:stretch>
            <a:fillRect/>
          </a:stretch>
        </p:blipFill>
        <p:spPr>
          <a:xfrm>
            <a:off x="6392508" y="1239795"/>
            <a:ext cx="2294292" cy="3713205"/>
          </a:xfrm>
          <a:prstGeom prst="rect">
            <a:avLst/>
          </a:prstGeom>
        </p:spPr>
      </p:pic>
      <p:sp>
        <p:nvSpPr>
          <p:cNvPr id="6" name="TextBox 5">
            <a:extLst>
              <a:ext uri="{FF2B5EF4-FFF2-40B4-BE49-F238E27FC236}">
                <a16:creationId xmlns:a16="http://schemas.microsoft.com/office/drawing/2014/main" id="{11B1C21B-AF43-D85C-E483-73863680209A}"/>
              </a:ext>
            </a:extLst>
          </p:cNvPr>
          <p:cNvSpPr txBox="1"/>
          <p:nvPr/>
        </p:nvSpPr>
        <p:spPr>
          <a:xfrm>
            <a:off x="6420792" y="4967041"/>
            <a:ext cx="2418408" cy="923330"/>
          </a:xfrm>
          <a:prstGeom prst="rect">
            <a:avLst/>
          </a:prstGeom>
          <a:noFill/>
        </p:spPr>
        <p:txBody>
          <a:bodyPr wrap="square" rtlCol="0">
            <a:spAutoFit/>
          </a:bodyPr>
          <a:lstStyle/>
          <a:p>
            <a:r>
              <a:rPr lang="en-US" b="1" dirty="0"/>
              <a:t>65 or older</a:t>
            </a:r>
          </a:p>
          <a:p>
            <a:r>
              <a:rPr lang="en-US" dirty="0"/>
              <a:t>- </a:t>
            </a:r>
            <a:r>
              <a:rPr lang="en-US" dirty="0">
                <a:solidFill>
                  <a:srgbClr val="0070C0"/>
                </a:solidFill>
                <a:highlight>
                  <a:srgbClr val="FFFF00"/>
                </a:highlight>
              </a:rPr>
              <a:t>29%</a:t>
            </a:r>
            <a:r>
              <a:rPr lang="en-US" dirty="0">
                <a:solidFill>
                  <a:srgbClr val="0070C0"/>
                </a:solidFill>
              </a:rPr>
              <a:t> have diabetes</a:t>
            </a:r>
          </a:p>
          <a:p>
            <a:r>
              <a:rPr lang="en-US" dirty="0"/>
              <a:t>- 50% have prediabetes</a:t>
            </a:r>
          </a:p>
        </p:txBody>
      </p:sp>
      <p:pic>
        <p:nvPicPr>
          <p:cNvPr id="9" name="Picture 8">
            <a:extLst>
              <a:ext uri="{FF2B5EF4-FFF2-40B4-BE49-F238E27FC236}">
                <a16:creationId xmlns:a16="http://schemas.microsoft.com/office/drawing/2014/main" id="{E7BE3C7C-B510-7B60-2882-9C6BBD566F6F}"/>
              </a:ext>
            </a:extLst>
          </p:cNvPr>
          <p:cNvPicPr>
            <a:picLocks noChangeAspect="1"/>
          </p:cNvPicPr>
          <p:nvPr/>
        </p:nvPicPr>
        <p:blipFill>
          <a:blip r:embed="rId5"/>
          <a:stretch>
            <a:fillRect/>
          </a:stretch>
        </p:blipFill>
        <p:spPr>
          <a:xfrm>
            <a:off x="5791200" y="5902661"/>
            <a:ext cx="3148455" cy="302424"/>
          </a:xfrm>
          <a:prstGeom prst="rect">
            <a:avLst/>
          </a:prstGeom>
        </p:spPr>
      </p:pic>
    </p:spTree>
    <p:extLst>
      <p:ext uri="{BB962C8B-B14F-4D97-AF65-F5344CB8AC3E}">
        <p14:creationId xmlns:p14="http://schemas.microsoft.com/office/powerpoint/2010/main" val="16498336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Poll 15 – Review Question</a:t>
            </a:r>
          </a:p>
        </p:txBody>
      </p:sp>
      <p:sp>
        <p:nvSpPr>
          <p:cNvPr id="3" name="Content Placeholder 2"/>
          <p:cNvSpPr>
            <a:spLocks noGrp="1"/>
          </p:cNvSpPr>
          <p:nvPr>
            <p:ph sz="quarter" idx="1"/>
          </p:nvPr>
        </p:nvSpPr>
        <p:spPr>
          <a:xfrm>
            <a:off x="457200" y="1219200"/>
            <a:ext cx="6477000" cy="5486400"/>
          </a:xfrm>
        </p:spPr>
        <p:txBody>
          <a:bodyPr>
            <a:normAutofit fontScale="70000" lnSpcReduction="20000"/>
          </a:bodyPr>
          <a:lstStyle/>
          <a:p>
            <a:pPr>
              <a:lnSpc>
                <a:spcPct val="120000"/>
              </a:lnSpc>
            </a:pPr>
            <a:r>
              <a:rPr lang="en-US" dirty="0"/>
              <a:t>HR is a 78-year-old with a stroke and limited cognition. She has had diabetes for 8 years and is on intensive insulin therapy:  Bolus coverage at meals and basal at night. Her A1c is 6.2%. She has a part time care taker. What do you suggest?</a:t>
            </a:r>
          </a:p>
          <a:p>
            <a:pPr>
              <a:lnSpc>
                <a:spcPct val="120000"/>
              </a:lnSpc>
            </a:pPr>
            <a:r>
              <a:rPr lang="en-US" dirty="0"/>
              <a:t>A. Evaluate food intake</a:t>
            </a:r>
          </a:p>
          <a:p>
            <a:pPr>
              <a:lnSpc>
                <a:spcPct val="120000"/>
              </a:lnSpc>
            </a:pPr>
            <a:r>
              <a:rPr lang="en-US" dirty="0"/>
              <a:t>B. Discuss de-intensifying insulin regimen </a:t>
            </a:r>
          </a:p>
          <a:p>
            <a:pPr>
              <a:lnSpc>
                <a:spcPct val="120000"/>
              </a:lnSpc>
            </a:pPr>
            <a:r>
              <a:rPr lang="en-US" dirty="0"/>
              <a:t>C. Move Glargine to morning</a:t>
            </a:r>
          </a:p>
          <a:p>
            <a:pPr>
              <a:lnSpc>
                <a:spcPct val="120000"/>
              </a:lnSpc>
            </a:pPr>
            <a:r>
              <a:rPr lang="en-US" dirty="0"/>
              <a:t>D. Stop insulin and start on oral medications</a:t>
            </a:r>
          </a:p>
          <a:p>
            <a:endParaRPr lang="en-US" dirty="0"/>
          </a:p>
        </p:txBody>
      </p:sp>
      <p:pic>
        <p:nvPicPr>
          <p:cNvPr id="4" name="Picture 3"/>
          <p:cNvPicPr>
            <a:picLocks noChangeAspect="1"/>
          </p:cNvPicPr>
          <p:nvPr/>
        </p:nvPicPr>
        <p:blipFill>
          <a:blip r:embed="rId3"/>
          <a:stretch>
            <a:fillRect/>
          </a:stretch>
        </p:blipFill>
        <p:spPr>
          <a:xfrm>
            <a:off x="7211440" y="1447800"/>
            <a:ext cx="1475360" cy="1713124"/>
          </a:xfrm>
          <a:prstGeom prst="rect">
            <a:avLst/>
          </a:prstGeom>
        </p:spPr>
      </p:pic>
    </p:spTree>
    <p:extLst>
      <p:ext uri="{BB962C8B-B14F-4D97-AF65-F5344CB8AC3E}">
        <p14:creationId xmlns:p14="http://schemas.microsoft.com/office/powerpoint/2010/main" val="19052681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br>
              <a:rPr lang="en-US" dirty="0"/>
            </a:br>
            <a:br>
              <a:rPr lang="en-US" dirty="0"/>
            </a:br>
            <a:r>
              <a:rPr lang="en-US" dirty="0"/>
              <a:t>Older Adults and Medications</a:t>
            </a:r>
          </a:p>
        </p:txBody>
      </p:sp>
      <p:sp>
        <p:nvSpPr>
          <p:cNvPr id="3" name="Content Placeholder 2"/>
          <p:cNvSpPr>
            <a:spLocks noGrp="1"/>
          </p:cNvSpPr>
          <p:nvPr>
            <p:ph sz="quarter" idx="1"/>
          </p:nvPr>
        </p:nvSpPr>
        <p:spPr>
          <a:xfrm>
            <a:off x="457200" y="1219200"/>
            <a:ext cx="5638800" cy="5486400"/>
          </a:xfrm>
        </p:spPr>
        <p:txBody>
          <a:bodyPr>
            <a:normAutofit fontScale="77500" lnSpcReduction="20000"/>
          </a:bodyPr>
          <a:lstStyle/>
          <a:p>
            <a:pPr>
              <a:lnSpc>
                <a:spcPct val="120000"/>
              </a:lnSpc>
            </a:pPr>
            <a:r>
              <a:rPr lang="en-US" sz="3500" dirty="0"/>
              <a:t>In older </a:t>
            </a:r>
            <a:r>
              <a:rPr lang="en-US" sz="3500" b="1" dirty="0"/>
              <a:t>adults</a:t>
            </a:r>
            <a:r>
              <a:rPr lang="en-US" sz="3500" dirty="0"/>
              <a:t> at increased risk of hypoglycemia, meds with low risk of hypoglycemia are preferred. </a:t>
            </a:r>
          </a:p>
          <a:p>
            <a:pPr>
              <a:lnSpc>
                <a:spcPct val="120000"/>
              </a:lnSpc>
            </a:pPr>
            <a:r>
              <a:rPr lang="en-US" sz="3500" dirty="0"/>
              <a:t>Overtreatment of diabetes is common in older adults and should be avoided. </a:t>
            </a:r>
            <a:r>
              <a:rPr lang="en-US" sz="3500" b="1" dirty="0"/>
              <a:t> </a:t>
            </a:r>
            <a:endParaRPr lang="en-US" sz="3500" dirty="0"/>
          </a:p>
          <a:p>
            <a:pPr>
              <a:lnSpc>
                <a:spcPct val="120000"/>
              </a:lnSpc>
            </a:pPr>
            <a:r>
              <a:rPr lang="en-US" sz="3500" dirty="0" err="1"/>
              <a:t>Deintensification</a:t>
            </a:r>
            <a:r>
              <a:rPr lang="en-US" sz="3500" dirty="0"/>
              <a:t> (or simplification) of complex regimens is recommended to reduce the risk of hypoglycemia, if it can be achieved within the individualized A1C target. </a:t>
            </a:r>
            <a:r>
              <a:rPr lang="en-US" sz="3500" b="1" dirty="0"/>
              <a:t> </a:t>
            </a:r>
            <a:endParaRPr lang="en-US" sz="3500" dirty="0"/>
          </a:p>
          <a:p>
            <a:endParaRPr lang="en-US" dirty="0"/>
          </a:p>
        </p:txBody>
      </p:sp>
      <p:pic>
        <p:nvPicPr>
          <p:cNvPr id="921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53200" y="1447800"/>
            <a:ext cx="2024516" cy="21038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661465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3600" dirty="0"/>
              <a:t>Older Adults with Complications and Reduced Functionality  - Less Intense Goals</a:t>
            </a:r>
          </a:p>
        </p:txBody>
      </p:sp>
      <p:sp>
        <p:nvSpPr>
          <p:cNvPr id="3" name="Content Placeholder 2"/>
          <p:cNvSpPr>
            <a:spLocks noGrp="1"/>
          </p:cNvSpPr>
          <p:nvPr>
            <p:ph sz="quarter" idx="1"/>
          </p:nvPr>
        </p:nvSpPr>
        <p:spPr>
          <a:xfrm>
            <a:off x="533400" y="1248770"/>
            <a:ext cx="5105400" cy="5486400"/>
          </a:xfrm>
        </p:spPr>
        <p:txBody>
          <a:bodyPr>
            <a:normAutofit fontScale="92500" lnSpcReduction="10000"/>
          </a:bodyPr>
          <a:lstStyle/>
          <a:p>
            <a:r>
              <a:rPr lang="en-US" dirty="0"/>
              <a:t>Intermediate remaining life expectancy, high treatment burden, hypo and fall risk.</a:t>
            </a:r>
          </a:p>
          <a:p>
            <a:r>
              <a:rPr lang="en-US" dirty="0"/>
              <a:t>Consider DE-Intensification</a:t>
            </a:r>
          </a:p>
          <a:p>
            <a:r>
              <a:rPr lang="en-US" dirty="0"/>
              <a:t>Goals:</a:t>
            </a:r>
          </a:p>
          <a:p>
            <a:pPr lvl="1"/>
            <a:r>
              <a:rPr lang="en-US" sz="3000" dirty="0"/>
              <a:t>Reasonable A1c goal &lt;8.0%</a:t>
            </a:r>
          </a:p>
          <a:p>
            <a:pPr lvl="1"/>
            <a:r>
              <a:rPr lang="en-US" sz="3200" dirty="0">
                <a:highlight>
                  <a:srgbClr val="FFFF00"/>
                </a:highlight>
              </a:rPr>
              <a:t>TIR ~ 50%, Below range ≤1%</a:t>
            </a:r>
            <a:r>
              <a:rPr lang="en-US" sz="3000" dirty="0">
                <a:highlight>
                  <a:srgbClr val="FFFF00"/>
                </a:highlight>
              </a:rPr>
              <a:t> </a:t>
            </a:r>
          </a:p>
          <a:p>
            <a:pPr lvl="1"/>
            <a:r>
              <a:rPr lang="en-US" sz="3000" dirty="0"/>
              <a:t>Fasting BG 90 – 150 </a:t>
            </a:r>
          </a:p>
          <a:p>
            <a:pPr lvl="1"/>
            <a:r>
              <a:rPr lang="en-US" sz="3000" dirty="0">
                <a:solidFill>
                  <a:schemeClr val="tx1">
                    <a:lumMod val="95000"/>
                    <a:lumOff val="5000"/>
                  </a:schemeClr>
                </a:solidFill>
              </a:rPr>
              <a:t>Bedtime BG 100-180</a:t>
            </a:r>
          </a:p>
          <a:p>
            <a:pPr lvl="1"/>
            <a:r>
              <a:rPr lang="en-US" sz="3000" dirty="0"/>
              <a:t>Blood Pressure &lt; 130/80 </a:t>
            </a:r>
          </a:p>
          <a:p>
            <a:pPr lvl="1"/>
            <a:r>
              <a:rPr lang="en-US" sz="3000" dirty="0"/>
              <a:t>Statin </a:t>
            </a:r>
            <a:r>
              <a:rPr lang="en-US" sz="2200" dirty="0"/>
              <a:t>unless contraindicated or not tolerated</a:t>
            </a:r>
          </a:p>
          <a:p>
            <a:endParaRPr lang="en-US" dirty="0"/>
          </a:p>
        </p:txBody>
      </p:sp>
      <p:pic>
        <p:nvPicPr>
          <p:cNvPr id="5" name="Picture 4"/>
          <p:cNvPicPr>
            <a:picLocks noChangeAspect="1"/>
          </p:cNvPicPr>
          <p:nvPr/>
        </p:nvPicPr>
        <p:blipFill>
          <a:blip r:embed="rId3"/>
          <a:stretch>
            <a:fillRect/>
          </a:stretch>
        </p:blipFill>
        <p:spPr>
          <a:xfrm>
            <a:off x="5829300" y="1248770"/>
            <a:ext cx="2857500" cy="1905000"/>
          </a:xfrm>
          <a:prstGeom prst="rect">
            <a:avLst/>
          </a:prstGeom>
        </p:spPr>
      </p:pic>
      <p:pic>
        <p:nvPicPr>
          <p:cNvPr id="4" name="Picture 3">
            <a:extLst>
              <a:ext uri="{FF2B5EF4-FFF2-40B4-BE49-F238E27FC236}">
                <a16:creationId xmlns:a16="http://schemas.microsoft.com/office/drawing/2014/main" id="{D78748D8-4FD8-EA2D-C65A-415A8321B267}"/>
              </a:ext>
            </a:extLst>
          </p:cNvPr>
          <p:cNvPicPr>
            <a:picLocks noChangeAspect="1"/>
          </p:cNvPicPr>
          <p:nvPr/>
        </p:nvPicPr>
        <p:blipFill>
          <a:blip r:embed="rId4"/>
          <a:stretch>
            <a:fillRect/>
          </a:stretch>
        </p:blipFill>
        <p:spPr>
          <a:xfrm>
            <a:off x="5683822" y="3277788"/>
            <a:ext cx="3148455" cy="302424"/>
          </a:xfrm>
          <a:prstGeom prst="rect">
            <a:avLst/>
          </a:prstGeom>
        </p:spPr>
      </p:pic>
    </p:spTree>
    <p:extLst>
      <p:ext uri="{BB962C8B-B14F-4D97-AF65-F5344CB8AC3E}">
        <p14:creationId xmlns:p14="http://schemas.microsoft.com/office/powerpoint/2010/main" val="37583866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5F2CEF-FDC8-977F-EA4D-B0BDDB624335}"/>
              </a:ext>
            </a:extLst>
          </p:cNvPr>
          <p:cNvSpPr>
            <a:spLocks noGrp="1"/>
          </p:cNvSpPr>
          <p:nvPr>
            <p:ph type="title"/>
          </p:nvPr>
        </p:nvSpPr>
        <p:spPr>
          <a:xfrm>
            <a:off x="457200" y="152400"/>
            <a:ext cx="8229600" cy="1295400"/>
          </a:xfrm>
        </p:spPr>
        <p:txBody>
          <a:bodyPr>
            <a:normAutofit fontScale="90000"/>
          </a:bodyPr>
          <a:lstStyle/>
          <a:p>
            <a:r>
              <a:rPr lang="en-US" dirty="0"/>
              <a:t>4 M’s Framework of Age Friendly Health Systems</a:t>
            </a:r>
          </a:p>
        </p:txBody>
      </p:sp>
      <p:pic>
        <p:nvPicPr>
          <p:cNvPr id="1026" name="Picture 2" descr="Using the 4Ms framework of age-friendly health systems to address person-specific issues that can affect diabetes management.">
            <a:extLst>
              <a:ext uri="{FF2B5EF4-FFF2-40B4-BE49-F238E27FC236}">
                <a16:creationId xmlns:a16="http://schemas.microsoft.com/office/drawing/2014/main" id="{242AB502-390A-7402-6B68-715F9F7638CE}"/>
              </a:ext>
            </a:extLst>
          </p:cNvPr>
          <p:cNvPicPr>
            <a:picLocks noGrp="1" noChangeAspect="1" noChangeArrowheads="1"/>
          </p:cNvPicPr>
          <p:nvPr>
            <p:ph sz="quarter" idx="1"/>
          </p:nvPr>
        </p:nvPicPr>
        <p:blipFill>
          <a:blip r:embed="rId3" cstate="print">
            <a:extLst>
              <a:ext uri="{28A0092B-C50C-407E-A947-70E740481C1C}">
                <a14:useLocalDpi xmlns:a14="http://schemas.microsoft.com/office/drawing/2010/main" val="0"/>
              </a:ext>
            </a:extLst>
          </a:blip>
          <a:srcRect/>
          <a:stretch>
            <a:fillRect/>
          </a:stretch>
        </p:blipFill>
        <p:spPr bwMode="auto">
          <a:xfrm>
            <a:off x="437535" y="1600200"/>
            <a:ext cx="8229600" cy="4637379"/>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9C88EB86-09C8-DF08-9768-46B83D0DDC6D}"/>
              </a:ext>
            </a:extLst>
          </p:cNvPr>
          <p:cNvPicPr>
            <a:picLocks noChangeAspect="1"/>
          </p:cNvPicPr>
          <p:nvPr/>
        </p:nvPicPr>
        <p:blipFill>
          <a:blip r:embed="rId4"/>
          <a:stretch>
            <a:fillRect/>
          </a:stretch>
        </p:blipFill>
        <p:spPr>
          <a:xfrm>
            <a:off x="5499015" y="6389979"/>
            <a:ext cx="3148455" cy="302424"/>
          </a:xfrm>
          <a:prstGeom prst="rect">
            <a:avLst/>
          </a:prstGeom>
        </p:spPr>
      </p:pic>
    </p:spTree>
    <p:extLst>
      <p:ext uri="{BB962C8B-B14F-4D97-AF65-F5344CB8AC3E}">
        <p14:creationId xmlns:p14="http://schemas.microsoft.com/office/powerpoint/2010/main" val="12626664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2D64FE-55A0-4D4C-8022-813CF816AEB7}"/>
              </a:ext>
            </a:extLst>
          </p:cNvPr>
          <p:cNvSpPr>
            <a:spLocks noGrp="1"/>
          </p:cNvSpPr>
          <p:nvPr>
            <p:ph type="title"/>
          </p:nvPr>
        </p:nvSpPr>
        <p:spPr/>
        <p:txBody>
          <a:bodyPr>
            <a:normAutofit fontScale="90000"/>
          </a:bodyPr>
          <a:lstStyle/>
          <a:p>
            <a:r>
              <a:rPr lang="en-US" dirty="0"/>
              <a:t>4. ADA – Complete Medical Evaluation</a:t>
            </a:r>
          </a:p>
        </p:txBody>
      </p:sp>
      <p:sp>
        <p:nvSpPr>
          <p:cNvPr id="3" name="Content Placeholder 2">
            <a:extLst>
              <a:ext uri="{FF2B5EF4-FFF2-40B4-BE49-F238E27FC236}">
                <a16:creationId xmlns:a16="http://schemas.microsoft.com/office/drawing/2014/main" id="{61258867-B09B-4FCE-884E-56004E740E55}"/>
              </a:ext>
            </a:extLst>
          </p:cNvPr>
          <p:cNvSpPr>
            <a:spLocks noGrp="1"/>
          </p:cNvSpPr>
          <p:nvPr>
            <p:ph sz="quarter" idx="1"/>
          </p:nvPr>
        </p:nvSpPr>
        <p:spPr>
          <a:xfrm>
            <a:off x="457200" y="1371600"/>
            <a:ext cx="5638800" cy="5334000"/>
          </a:xfrm>
        </p:spPr>
        <p:txBody>
          <a:bodyPr>
            <a:normAutofit fontScale="85000" lnSpcReduction="20000"/>
          </a:bodyPr>
          <a:lstStyle/>
          <a:p>
            <a:pPr>
              <a:lnSpc>
                <a:spcPct val="120000"/>
              </a:lnSpc>
            </a:pPr>
            <a:r>
              <a:rPr lang="en-US" dirty="0"/>
              <a:t>At initial visit :</a:t>
            </a:r>
          </a:p>
          <a:p>
            <a:pPr lvl="1">
              <a:lnSpc>
                <a:spcPct val="120000"/>
              </a:lnSpc>
            </a:pPr>
            <a:r>
              <a:rPr lang="en-US" sz="3200" dirty="0"/>
              <a:t>Whole person care and psychosocial evaluation</a:t>
            </a:r>
          </a:p>
          <a:p>
            <a:pPr lvl="1">
              <a:lnSpc>
                <a:spcPct val="120000"/>
              </a:lnSpc>
            </a:pPr>
            <a:r>
              <a:rPr lang="en-US" sz="3200" dirty="0"/>
              <a:t>Explore diabetes self-management and health status</a:t>
            </a:r>
          </a:p>
          <a:p>
            <a:pPr lvl="1">
              <a:lnSpc>
                <a:spcPct val="120000"/>
              </a:lnSpc>
            </a:pPr>
            <a:r>
              <a:rPr lang="en-US" sz="3200" dirty="0"/>
              <a:t>Evaluate if changes in diabetes treatment would improve well being.</a:t>
            </a:r>
          </a:p>
          <a:p>
            <a:pPr>
              <a:lnSpc>
                <a:spcPct val="120000"/>
              </a:lnSpc>
            </a:pPr>
            <a:r>
              <a:rPr lang="en-US" dirty="0"/>
              <a:t>Engagement in formulation of a care management plan</a:t>
            </a:r>
          </a:p>
          <a:p>
            <a:pPr>
              <a:lnSpc>
                <a:spcPct val="120000"/>
              </a:lnSpc>
            </a:pPr>
            <a:r>
              <a:rPr lang="en-US" dirty="0"/>
              <a:t>Develop a plan for continuing care</a:t>
            </a: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73360" y="1676400"/>
            <a:ext cx="2841514" cy="29479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930357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1" name="Title 1">
            <a:extLst>
              <a:ext uri="{FF2B5EF4-FFF2-40B4-BE49-F238E27FC236}">
                <a16:creationId xmlns:a16="http://schemas.microsoft.com/office/drawing/2014/main" id="{1B84EAFA-1DE8-CEC7-87F0-455A21BA5702}"/>
              </a:ext>
            </a:extLst>
          </p:cNvPr>
          <p:cNvSpPr>
            <a:spLocks noGrp="1"/>
          </p:cNvSpPr>
          <p:nvPr>
            <p:ph type="title"/>
          </p:nvPr>
        </p:nvSpPr>
        <p:spPr>
          <a:xfrm>
            <a:off x="457200" y="152400"/>
            <a:ext cx="8229600" cy="990600"/>
          </a:xfrm>
        </p:spPr>
        <p:txBody>
          <a:bodyPr/>
          <a:lstStyle/>
          <a:p>
            <a:endParaRPr lang="en-US" dirty="0"/>
          </a:p>
        </p:txBody>
      </p:sp>
      <p:pic>
        <p:nvPicPr>
          <p:cNvPr id="2" name="Picture 1">
            <a:extLst>
              <a:ext uri="{FF2B5EF4-FFF2-40B4-BE49-F238E27FC236}">
                <a16:creationId xmlns:a16="http://schemas.microsoft.com/office/drawing/2014/main" id="{F1D6079E-1279-3871-5D89-1FC728A8F61C}"/>
              </a:ext>
            </a:extLst>
          </p:cNvPr>
          <p:cNvPicPr>
            <a:picLocks noChangeAspect="1"/>
          </p:cNvPicPr>
          <p:nvPr/>
        </p:nvPicPr>
        <p:blipFill>
          <a:blip r:embed="rId3"/>
          <a:stretch>
            <a:fillRect/>
          </a:stretch>
        </p:blipFill>
        <p:spPr>
          <a:xfrm>
            <a:off x="5638800" y="1157771"/>
            <a:ext cx="3291840" cy="241724"/>
          </a:xfrm>
          <a:prstGeom prst="rect">
            <a:avLst/>
          </a:prstGeom>
        </p:spPr>
      </p:pic>
      <p:pic>
        <p:nvPicPr>
          <p:cNvPr id="1026" name="Picture 2" descr="Decision cycle for person-centered glycemic management in type 2 diabetes. BGM, blood glucose monitoring; BP, blood pressure; CGM, continuous glucose monitoring; CKD, chronic kidney disease; CVD, cardiovascular disease; DSMES, diabetes self-management education and support; HF, heart failure. Adapted from Davies et al. (324).">
            <a:extLst>
              <a:ext uri="{FF2B5EF4-FFF2-40B4-BE49-F238E27FC236}">
                <a16:creationId xmlns:a16="http://schemas.microsoft.com/office/drawing/2014/main" id="{671C59D8-FF4F-62BA-61E5-F497C692034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128451"/>
            <a:ext cx="9144000" cy="627062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0DD38616-0687-E9A7-A918-C82756F0E71C}"/>
              </a:ext>
            </a:extLst>
          </p:cNvPr>
          <p:cNvPicPr>
            <a:picLocks noChangeAspect="1"/>
          </p:cNvPicPr>
          <p:nvPr/>
        </p:nvPicPr>
        <p:blipFill>
          <a:blip r:embed="rId5"/>
          <a:stretch>
            <a:fillRect/>
          </a:stretch>
        </p:blipFill>
        <p:spPr>
          <a:xfrm>
            <a:off x="5638800" y="6355430"/>
            <a:ext cx="3276600" cy="425719"/>
          </a:xfrm>
          <a:prstGeom prst="rect">
            <a:avLst/>
          </a:prstGeom>
        </p:spPr>
      </p:pic>
    </p:spTree>
    <p:extLst>
      <p:ext uri="{BB962C8B-B14F-4D97-AF65-F5344CB8AC3E}">
        <p14:creationId xmlns:p14="http://schemas.microsoft.com/office/powerpoint/2010/main" val="11000018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CF94AD-62B4-BF6D-C80D-257D4C0FB2C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32B304B-FDDD-CC04-3D6C-4C33102FB565}"/>
              </a:ext>
            </a:extLst>
          </p:cNvPr>
          <p:cNvSpPr>
            <a:spLocks noGrp="1"/>
          </p:cNvSpPr>
          <p:nvPr>
            <p:ph type="title"/>
          </p:nvPr>
        </p:nvSpPr>
        <p:spPr/>
        <p:txBody>
          <a:bodyPr/>
          <a:lstStyle/>
          <a:p>
            <a:r>
              <a:rPr lang="en-US" dirty="0"/>
              <a:t>Social Determinants of Health</a:t>
            </a:r>
          </a:p>
        </p:txBody>
      </p:sp>
      <p:sp>
        <p:nvSpPr>
          <p:cNvPr id="3" name="Content Placeholder 2">
            <a:extLst>
              <a:ext uri="{FF2B5EF4-FFF2-40B4-BE49-F238E27FC236}">
                <a16:creationId xmlns:a16="http://schemas.microsoft.com/office/drawing/2014/main" id="{4F019B6E-B766-2ABC-AEA1-7D1E49DF1BED}"/>
              </a:ext>
            </a:extLst>
          </p:cNvPr>
          <p:cNvSpPr>
            <a:spLocks noGrp="1"/>
          </p:cNvSpPr>
          <p:nvPr>
            <p:ph sz="quarter" idx="1"/>
          </p:nvPr>
        </p:nvSpPr>
        <p:spPr>
          <a:xfrm>
            <a:off x="457200" y="1219200"/>
            <a:ext cx="5181600" cy="5486400"/>
          </a:xfrm>
        </p:spPr>
        <p:txBody>
          <a:bodyPr>
            <a:normAutofit fontScale="85000" lnSpcReduction="20000"/>
          </a:bodyPr>
          <a:lstStyle/>
          <a:p>
            <a:r>
              <a:rPr lang="en-US" sz="4700" dirty="0"/>
              <a:t>The conditions in which people:</a:t>
            </a:r>
          </a:p>
          <a:p>
            <a:pPr lvl="1"/>
            <a:r>
              <a:rPr lang="en-US" sz="3800" dirty="0"/>
              <a:t>Play</a:t>
            </a:r>
          </a:p>
          <a:p>
            <a:pPr lvl="1"/>
            <a:r>
              <a:rPr lang="en-US" sz="3800" dirty="0"/>
              <a:t>Live</a:t>
            </a:r>
          </a:p>
          <a:p>
            <a:pPr lvl="1"/>
            <a:r>
              <a:rPr lang="en-US" sz="3800" dirty="0"/>
              <a:t>Work</a:t>
            </a:r>
          </a:p>
          <a:p>
            <a:pPr lvl="1"/>
            <a:r>
              <a:rPr lang="en-US" sz="3800" dirty="0"/>
              <a:t>Learn</a:t>
            </a:r>
          </a:p>
          <a:p>
            <a:pPr lvl="1"/>
            <a:r>
              <a:rPr lang="en-US" sz="3800" dirty="0"/>
              <a:t>Pray</a:t>
            </a:r>
          </a:p>
          <a:p>
            <a:pPr marL="0" indent="0">
              <a:buNone/>
            </a:pPr>
            <a:endParaRPr lang="en-US" dirty="0"/>
          </a:p>
          <a:p>
            <a:pPr marL="0" indent="0">
              <a:buNone/>
            </a:pPr>
            <a:r>
              <a:rPr lang="en-US" dirty="0"/>
              <a:t>Directly affects their health risks and outcome</a:t>
            </a:r>
            <a:br>
              <a:rPr lang="en-US" dirty="0"/>
            </a:br>
            <a:r>
              <a:rPr lang="en-US" sz="2000" i="1" dirty="0"/>
              <a:t>AADE Population Health &amp; Diabetes Educators Evolving Role  2019</a:t>
            </a:r>
          </a:p>
        </p:txBody>
      </p:sp>
      <p:pic>
        <p:nvPicPr>
          <p:cNvPr id="5" name="Picture 4">
            <a:extLst>
              <a:ext uri="{FF2B5EF4-FFF2-40B4-BE49-F238E27FC236}">
                <a16:creationId xmlns:a16="http://schemas.microsoft.com/office/drawing/2014/main" id="{1E762CD9-A2E6-C22A-D686-CC4321FA0688}"/>
              </a:ext>
            </a:extLst>
          </p:cNvPr>
          <p:cNvPicPr>
            <a:picLocks noChangeAspect="1"/>
          </p:cNvPicPr>
          <p:nvPr/>
        </p:nvPicPr>
        <p:blipFill>
          <a:blip r:embed="rId3"/>
          <a:stretch>
            <a:fillRect/>
          </a:stretch>
        </p:blipFill>
        <p:spPr>
          <a:xfrm>
            <a:off x="5614358" y="1371600"/>
            <a:ext cx="2992185" cy="2743200"/>
          </a:xfrm>
          <a:prstGeom prst="rect">
            <a:avLst/>
          </a:prstGeom>
        </p:spPr>
      </p:pic>
    </p:spTree>
    <p:extLst>
      <p:ext uri="{BB962C8B-B14F-4D97-AF65-F5344CB8AC3E}">
        <p14:creationId xmlns:p14="http://schemas.microsoft.com/office/powerpoint/2010/main" val="24076520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D23D77-06EF-4D07-9A3F-F0A088FA54DC}"/>
              </a:ext>
            </a:extLst>
          </p:cNvPr>
          <p:cNvSpPr>
            <a:spLocks noGrp="1"/>
          </p:cNvSpPr>
          <p:nvPr>
            <p:ph type="title"/>
          </p:nvPr>
        </p:nvSpPr>
        <p:spPr/>
        <p:txBody>
          <a:bodyPr/>
          <a:lstStyle/>
          <a:p>
            <a:r>
              <a:rPr lang="en-US" dirty="0"/>
              <a:t>ADA Assess and Treatment Plan</a:t>
            </a:r>
          </a:p>
        </p:txBody>
      </p:sp>
      <p:sp>
        <p:nvSpPr>
          <p:cNvPr id="3" name="Content Placeholder 2">
            <a:extLst>
              <a:ext uri="{FF2B5EF4-FFF2-40B4-BE49-F238E27FC236}">
                <a16:creationId xmlns:a16="http://schemas.microsoft.com/office/drawing/2014/main" id="{943BACE4-E136-44FE-8BEE-19912D5868B6}"/>
              </a:ext>
            </a:extLst>
          </p:cNvPr>
          <p:cNvSpPr>
            <a:spLocks noGrp="1"/>
          </p:cNvSpPr>
          <p:nvPr>
            <p:ph sz="quarter" idx="1"/>
          </p:nvPr>
        </p:nvSpPr>
        <p:spPr>
          <a:xfrm>
            <a:off x="457200" y="1219200"/>
            <a:ext cx="4041648" cy="5410200"/>
          </a:xfrm>
        </p:spPr>
        <p:txBody>
          <a:bodyPr>
            <a:normAutofit fontScale="70000" lnSpcReduction="20000"/>
          </a:bodyPr>
          <a:lstStyle/>
          <a:p>
            <a:pPr>
              <a:lnSpc>
                <a:spcPct val="120000"/>
              </a:lnSpc>
            </a:pPr>
            <a:r>
              <a:rPr lang="en-US" b="1" dirty="0"/>
              <a:t>Assess risk of diabetes complications</a:t>
            </a:r>
          </a:p>
          <a:p>
            <a:pPr lvl="1">
              <a:lnSpc>
                <a:spcPct val="120000"/>
              </a:lnSpc>
            </a:pPr>
            <a:r>
              <a:rPr lang="en-US" sz="2900" dirty="0"/>
              <a:t>ASCVD risk factors and heart failure history</a:t>
            </a:r>
          </a:p>
          <a:p>
            <a:pPr lvl="1">
              <a:lnSpc>
                <a:spcPct val="120000"/>
              </a:lnSpc>
            </a:pPr>
            <a:r>
              <a:rPr lang="en-US" sz="2900" dirty="0"/>
              <a:t>Stage chronic kidney disease </a:t>
            </a:r>
          </a:p>
          <a:p>
            <a:pPr lvl="1">
              <a:lnSpc>
                <a:spcPct val="120000"/>
              </a:lnSpc>
            </a:pPr>
            <a:r>
              <a:rPr lang="en-US" sz="2900" dirty="0"/>
              <a:t>Hypoglycemia risk  </a:t>
            </a:r>
          </a:p>
          <a:p>
            <a:pPr lvl="1">
              <a:lnSpc>
                <a:spcPct val="120000"/>
              </a:lnSpc>
            </a:pPr>
            <a:r>
              <a:rPr lang="en-US" sz="2900" dirty="0"/>
              <a:t>Assess for neuropathy, retinopathy</a:t>
            </a:r>
          </a:p>
          <a:p>
            <a:pPr>
              <a:lnSpc>
                <a:spcPct val="120000"/>
              </a:lnSpc>
            </a:pPr>
            <a:r>
              <a:rPr lang="en-US" b="1" dirty="0"/>
              <a:t>Goal setting</a:t>
            </a:r>
          </a:p>
          <a:p>
            <a:pPr lvl="1">
              <a:lnSpc>
                <a:spcPct val="120000"/>
              </a:lnSpc>
            </a:pPr>
            <a:r>
              <a:rPr lang="en-US" sz="2900" dirty="0"/>
              <a:t>Set A1C/blood glucose targets &amp; Time in Range</a:t>
            </a:r>
          </a:p>
          <a:p>
            <a:pPr lvl="1">
              <a:lnSpc>
                <a:spcPct val="120000"/>
              </a:lnSpc>
            </a:pPr>
            <a:r>
              <a:rPr lang="en-US" sz="2900" dirty="0"/>
              <a:t>Address hypertension and lipids</a:t>
            </a:r>
          </a:p>
          <a:p>
            <a:pPr lvl="1">
              <a:lnSpc>
                <a:spcPct val="120000"/>
              </a:lnSpc>
            </a:pPr>
            <a:r>
              <a:rPr lang="en-US" sz="2900" dirty="0"/>
              <a:t>Diabetes self-management goals</a:t>
            </a:r>
          </a:p>
        </p:txBody>
      </p:sp>
      <p:sp>
        <p:nvSpPr>
          <p:cNvPr id="4" name="Content Placeholder 3">
            <a:extLst>
              <a:ext uri="{FF2B5EF4-FFF2-40B4-BE49-F238E27FC236}">
                <a16:creationId xmlns:a16="http://schemas.microsoft.com/office/drawing/2014/main" id="{03BB219A-211A-E7AD-C345-7E841BC4E56D}"/>
              </a:ext>
            </a:extLst>
          </p:cNvPr>
          <p:cNvSpPr>
            <a:spLocks noGrp="1"/>
          </p:cNvSpPr>
          <p:nvPr>
            <p:ph sz="quarter" idx="2"/>
          </p:nvPr>
        </p:nvSpPr>
        <p:spPr>
          <a:xfrm>
            <a:off x="4632198" y="1216152"/>
            <a:ext cx="4041648" cy="5260848"/>
          </a:xfrm>
        </p:spPr>
        <p:txBody>
          <a:bodyPr>
            <a:normAutofit fontScale="70000" lnSpcReduction="20000"/>
          </a:bodyPr>
          <a:lstStyle/>
          <a:p>
            <a:r>
              <a:rPr lang="en-US" b="1" dirty="0"/>
              <a:t>Therapeutic treatment plans</a:t>
            </a:r>
          </a:p>
          <a:p>
            <a:pPr lvl="1">
              <a:lnSpc>
                <a:spcPct val="120000"/>
              </a:lnSpc>
            </a:pPr>
            <a:r>
              <a:rPr lang="en-US" sz="3100" dirty="0"/>
              <a:t>Lifestyle management – referral to RD, DSME and specialists</a:t>
            </a:r>
          </a:p>
          <a:p>
            <a:pPr lvl="1">
              <a:lnSpc>
                <a:spcPct val="120000"/>
              </a:lnSpc>
            </a:pPr>
            <a:r>
              <a:rPr lang="en-US" sz="3100" dirty="0"/>
              <a:t>Pharmacologic therapy: glucose lowering</a:t>
            </a:r>
          </a:p>
          <a:p>
            <a:pPr lvl="1">
              <a:lnSpc>
                <a:spcPct val="120000"/>
              </a:lnSpc>
            </a:pPr>
            <a:r>
              <a:rPr lang="en-US" sz="3100" dirty="0"/>
              <a:t>Pharmacologic therapy: cardiorenal risk factors</a:t>
            </a:r>
          </a:p>
          <a:p>
            <a:pPr lvl="1">
              <a:lnSpc>
                <a:spcPct val="120000"/>
              </a:lnSpc>
            </a:pPr>
            <a:r>
              <a:rPr lang="en-US" sz="3100" dirty="0"/>
              <a:t>Use of glucose monitoring and insulin delivery devices</a:t>
            </a:r>
          </a:p>
          <a:p>
            <a:pPr lvl="1">
              <a:lnSpc>
                <a:spcPct val="120000"/>
              </a:lnSpc>
            </a:pPr>
            <a:r>
              <a:rPr lang="en-US" sz="3100" dirty="0"/>
              <a:t>Referral for DSME and RDN</a:t>
            </a:r>
          </a:p>
          <a:p>
            <a:endParaRPr lang="en-US" dirty="0"/>
          </a:p>
        </p:txBody>
      </p:sp>
    </p:spTree>
    <p:extLst>
      <p:ext uri="{BB962C8B-B14F-4D97-AF65-F5344CB8AC3E}">
        <p14:creationId xmlns:p14="http://schemas.microsoft.com/office/powerpoint/2010/main" val="22291692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4E773741-A01C-D0E8-6335-6766558E03C7}"/>
              </a:ext>
            </a:extLst>
          </p:cNvPr>
          <p:cNvSpPr>
            <a:spLocks noGrp="1"/>
          </p:cNvSpPr>
          <p:nvPr>
            <p:ph type="title"/>
          </p:nvPr>
        </p:nvSpPr>
        <p:spPr>
          <a:xfrm>
            <a:off x="5181600" y="162840"/>
            <a:ext cx="3505200" cy="3189960"/>
          </a:xfrm>
        </p:spPr>
        <p:txBody>
          <a:bodyPr>
            <a:normAutofit fontScale="90000"/>
          </a:bodyPr>
          <a:lstStyle/>
          <a:p>
            <a:r>
              <a:rPr lang="en-US" dirty="0"/>
              <a:t>Standard 4 – Diabetes Medical Evaluation</a:t>
            </a:r>
            <a:br>
              <a:rPr lang="en-US" dirty="0"/>
            </a:br>
            <a:endParaRPr lang="en-US" dirty="0"/>
          </a:p>
        </p:txBody>
      </p:sp>
      <p:pic>
        <p:nvPicPr>
          <p:cNvPr id="5" name="Content Placeholder 4">
            <a:extLst>
              <a:ext uri="{FF2B5EF4-FFF2-40B4-BE49-F238E27FC236}">
                <a16:creationId xmlns:a16="http://schemas.microsoft.com/office/drawing/2014/main" id="{0F3E04FD-EF71-538B-6CF2-5552DE7C08CF}"/>
              </a:ext>
            </a:extLst>
          </p:cNvPr>
          <p:cNvPicPr>
            <a:picLocks noGrp="1" noChangeAspect="1"/>
          </p:cNvPicPr>
          <p:nvPr>
            <p:ph sz="quarter" idx="1"/>
          </p:nvPr>
        </p:nvPicPr>
        <p:blipFill>
          <a:blip r:embed="rId3"/>
          <a:stretch/>
        </p:blipFill>
        <p:spPr>
          <a:xfrm>
            <a:off x="304800" y="2057400"/>
            <a:ext cx="4648200" cy="4670074"/>
          </a:xfrm>
          <a:noFill/>
        </p:spPr>
      </p:pic>
      <p:pic>
        <p:nvPicPr>
          <p:cNvPr id="10" name="Picture 9">
            <a:extLst>
              <a:ext uri="{FF2B5EF4-FFF2-40B4-BE49-F238E27FC236}">
                <a16:creationId xmlns:a16="http://schemas.microsoft.com/office/drawing/2014/main" id="{330EC1B9-5A86-8FD2-1A00-3031E19AA89B}"/>
              </a:ext>
            </a:extLst>
          </p:cNvPr>
          <p:cNvPicPr>
            <a:picLocks noChangeAspect="1"/>
          </p:cNvPicPr>
          <p:nvPr/>
        </p:nvPicPr>
        <p:blipFill>
          <a:blip r:embed="rId4"/>
          <a:stretch>
            <a:fillRect/>
          </a:stretch>
        </p:blipFill>
        <p:spPr>
          <a:xfrm>
            <a:off x="304800" y="86734"/>
            <a:ext cx="4648200" cy="1970666"/>
          </a:xfrm>
          <a:prstGeom prst="rect">
            <a:avLst/>
          </a:prstGeom>
        </p:spPr>
      </p:pic>
      <p:pic>
        <p:nvPicPr>
          <p:cNvPr id="13" name="Picture 12">
            <a:extLst>
              <a:ext uri="{FF2B5EF4-FFF2-40B4-BE49-F238E27FC236}">
                <a16:creationId xmlns:a16="http://schemas.microsoft.com/office/drawing/2014/main" id="{BDF0AF34-BF73-09F8-AEC0-F57014720BD7}"/>
              </a:ext>
            </a:extLst>
          </p:cNvPr>
          <p:cNvPicPr>
            <a:picLocks noChangeAspect="1"/>
          </p:cNvPicPr>
          <p:nvPr/>
        </p:nvPicPr>
        <p:blipFill>
          <a:blip r:embed="rId5"/>
          <a:stretch>
            <a:fillRect/>
          </a:stretch>
        </p:blipFill>
        <p:spPr>
          <a:xfrm>
            <a:off x="339213" y="130526"/>
            <a:ext cx="3924848" cy="371527"/>
          </a:xfrm>
          <a:prstGeom prst="rect">
            <a:avLst/>
          </a:prstGeom>
        </p:spPr>
      </p:pic>
      <p:pic>
        <p:nvPicPr>
          <p:cNvPr id="17" name="Picture 16">
            <a:extLst>
              <a:ext uri="{FF2B5EF4-FFF2-40B4-BE49-F238E27FC236}">
                <a16:creationId xmlns:a16="http://schemas.microsoft.com/office/drawing/2014/main" id="{AB20B97A-9350-1422-32C8-1E5970EF9259}"/>
              </a:ext>
            </a:extLst>
          </p:cNvPr>
          <p:cNvPicPr>
            <a:picLocks noChangeAspect="1"/>
          </p:cNvPicPr>
          <p:nvPr/>
        </p:nvPicPr>
        <p:blipFill>
          <a:blip r:embed="rId6"/>
          <a:stretch>
            <a:fillRect/>
          </a:stretch>
        </p:blipFill>
        <p:spPr>
          <a:xfrm>
            <a:off x="5638800" y="6344349"/>
            <a:ext cx="2948771" cy="383125"/>
          </a:xfrm>
          <a:prstGeom prst="rect">
            <a:avLst/>
          </a:prstGeom>
        </p:spPr>
      </p:pic>
    </p:spTree>
    <p:extLst>
      <p:ext uri="{BB962C8B-B14F-4D97-AF65-F5344CB8AC3E}">
        <p14:creationId xmlns:p14="http://schemas.microsoft.com/office/powerpoint/2010/main" val="14366721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267308-CBEE-42C5-CDB3-0E3D6F81179E}"/>
              </a:ext>
            </a:extLst>
          </p:cNvPr>
          <p:cNvSpPr>
            <a:spLocks noGrp="1"/>
          </p:cNvSpPr>
          <p:nvPr>
            <p:ph type="title"/>
          </p:nvPr>
        </p:nvSpPr>
        <p:spPr>
          <a:xfrm>
            <a:off x="457200" y="152400"/>
            <a:ext cx="8229600" cy="1219200"/>
          </a:xfrm>
        </p:spPr>
        <p:txBody>
          <a:bodyPr>
            <a:normAutofit fontScale="90000"/>
          </a:bodyPr>
          <a:lstStyle/>
          <a:p>
            <a:r>
              <a:rPr lang="en-US" dirty="0"/>
              <a:t>Assessment and Treatment of Disabilities</a:t>
            </a:r>
          </a:p>
        </p:txBody>
      </p:sp>
      <p:sp>
        <p:nvSpPr>
          <p:cNvPr id="3" name="Content Placeholder 2">
            <a:extLst>
              <a:ext uri="{FF2B5EF4-FFF2-40B4-BE49-F238E27FC236}">
                <a16:creationId xmlns:a16="http://schemas.microsoft.com/office/drawing/2014/main" id="{5C6960D2-114A-7093-2032-CDB73DADBC10}"/>
              </a:ext>
            </a:extLst>
          </p:cNvPr>
          <p:cNvSpPr>
            <a:spLocks noGrp="1"/>
          </p:cNvSpPr>
          <p:nvPr>
            <p:ph sz="quarter" idx="1"/>
          </p:nvPr>
        </p:nvSpPr>
        <p:spPr>
          <a:xfrm>
            <a:off x="457201" y="1447799"/>
            <a:ext cx="4571999" cy="5106051"/>
          </a:xfrm>
        </p:spPr>
        <p:txBody>
          <a:bodyPr>
            <a:normAutofit lnSpcReduction="10000"/>
          </a:bodyPr>
          <a:lstStyle/>
          <a:p>
            <a:r>
              <a:rPr lang="en-US" dirty="0"/>
              <a:t>Diabetes associated with increased risks of disability due to neuropathy, visual impairment and lower limb complications</a:t>
            </a:r>
          </a:p>
          <a:p>
            <a:r>
              <a:rPr lang="en-US" dirty="0"/>
              <a:t>Refer to specialist</a:t>
            </a:r>
          </a:p>
          <a:p>
            <a:r>
              <a:rPr lang="en-US" dirty="0"/>
              <a:t>Take preventive action to maximize quality of life.</a:t>
            </a:r>
          </a:p>
          <a:p>
            <a:pPr marL="274320" lvl="1" indent="0">
              <a:buNone/>
            </a:pPr>
            <a:endParaRPr lang="en-US" dirty="0"/>
          </a:p>
        </p:txBody>
      </p:sp>
      <p:pic>
        <p:nvPicPr>
          <p:cNvPr id="5" name="Picture 4">
            <a:extLst>
              <a:ext uri="{FF2B5EF4-FFF2-40B4-BE49-F238E27FC236}">
                <a16:creationId xmlns:a16="http://schemas.microsoft.com/office/drawing/2014/main" id="{E5E1598F-3436-6739-2BAC-0C2513860B6F}"/>
              </a:ext>
            </a:extLst>
          </p:cNvPr>
          <p:cNvPicPr>
            <a:picLocks noChangeAspect="1"/>
          </p:cNvPicPr>
          <p:nvPr/>
        </p:nvPicPr>
        <p:blipFill>
          <a:blip r:embed="rId3"/>
          <a:stretch>
            <a:fillRect/>
          </a:stretch>
        </p:blipFill>
        <p:spPr>
          <a:xfrm>
            <a:off x="5562600" y="4330700"/>
            <a:ext cx="2932414" cy="381000"/>
          </a:xfrm>
          <a:prstGeom prst="rect">
            <a:avLst/>
          </a:prstGeom>
        </p:spPr>
      </p:pic>
      <p:pic>
        <p:nvPicPr>
          <p:cNvPr id="6" name="Picture 5" descr="Father and daughter">
            <a:extLst>
              <a:ext uri="{FF2B5EF4-FFF2-40B4-BE49-F238E27FC236}">
                <a16:creationId xmlns:a16="http://schemas.microsoft.com/office/drawing/2014/main" id="{585E4FBF-1DA8-9BDE-1F36-75AA7F98F85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43948" y="1676400"/>
            <a:ext cx="3810000" cy="2540000"/>
          </a:xfrm>
          <a:prstGeom prst="rect">
            <a:avLst/>
          </a:prstGeom>
        </p:spPr>
      </p:pic>
      <p:sp>
        <p:nvSpPr>
          <p:cNvPr id="7" name="TextBox 6">
            <a:extLst>
              <a:ext uri="{FF2B5EF4-FFF2-40B4-BE49-F238E27FC236}">
                <a16:creationId xmlns:a16="http://schemas.microsoft.com/office/drawing/2014/main" id="{636A2914-04E1-DB75-0AB0-B851C0C43CAD}"/>
              </a:ext>
            </a:extLst>
          </p:cNvPr>
          <p:cNvSpPr txBox="1"/>
          <p:nvPr/>
        </p:nvSpPr>
        <p:spPr>
          <a:xfrm>
            <a:off x="5424948" y="4798961"/>
            <a:ext cx="3367548" cy="1754326"/>
          </a:xfrm>
          <a:prstGeom prst="rect">
            <a:avLst/>
          </a:prstGeom>
          <a:solidFill>
            <a:schemeClr val="bg2"/>
          </a:solidFill>
        </p:spPr>
        <p:txBody>
          <a:bodyPr wrap="square">
            <a:spAutoFit/>
          </a:bodyPr>
          <a:lstStyle/>
          <a:p>
            <a:r>
              <a:rPr lang="en-US" dirty="0"/>
              <a:t>Assess for disability at the initial visit and for decline in function at each subsequent. If a disability is impacting functional ability or capacity to manage their diabetes, refer to appropriate specialist.</a:t>
            </a:r>
          </a:p>
        </p:txBody>
      </p:sp>
    </p:spTree>
    <p:extLst>
      <p:ext uri="{BB962C8B-B14F-4D97-AF65-F5344CB8AC3E}">
        <p14:creationId xmlns:p14="http://schemas.microsoft.com/office/powerpoint/2010/main" val="29556242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8AD50F-769B-46E0-8C09-CED7A3108D9F}"/>
              </a:ext>
            </a:extLst>
          </p:cNvPr>
          <p:cNvSpPr>
            <a:spLocks noGrp="1"/>
          </p:cNvSpPr>
          <p:nvPr>
            <p:ph type="title"/>
          </p:nvPr>
        </p:nvSpPr>
        <p:spPr/>
        <p:txBody>
          <a:bodyPr/>
          <a:lstStyle/>
          <a:p>
            <a:r>
              <a:rPr lang="en-US" dirty="0"/>
              <a:t>Lab Eval at Initial &amp; Annual Visit</a:t>
            </a:r>
          </a:p>
        </p:txBody>
      </p:sp>
      <p:sp>
        <p:nvSpPr>
          <p:cNvPr id="4" name="Content Placeholder 3">
            <a:extLst>
              <a:ext uri="{FF2B5EF4-FFF2-40B4-BE49-F238E27FC236}">
                <a16:creationId xmlns:a16="http://schemas.microsoft.com/office/drawing/2014/main" id="{B1BE5B39-1B1D-4206-A5EF-91D4B38E4EDF}"/>
              </a:ext>
            </a:extLst>
          </p:cNvPr>
          <p:cNvSpPr>
            <a:spLocks noGrp="1"/>
          </p:cNvSpPr>
          <p:nvPr>
            <p:ph sz="quarter" idx="1"/>
          </p:nvPr>
        </p:nvSpPr>
        <p:spPr>
          <a:xfrm>
            <a:off x="457199" y="1219200"/>
            <a:ext cx="4350581" cy="5334000"/>
          </a:xfrm>
        </p:spPr>
        <p:txBody>
          <a:bodyPr>
            <a:normAutofit/>
          </a:bodyPr>
          <a:lstStyle/>
          <a:p>
            <a:r>
              <a:rPr lang="en-US" dirty="0"/>
              <a:t>A1c (each 3-6 </a:t>
            </a:r>
            <a:r>
              <a:rPr lang="en-US" dirty="0" err="1"/>
              <a:t>mo’s</a:t>
            </a:r>
            <a:r>
              <a:rPr lang="en-US" dirty="0"/>
              <a:t>)</a:t>
            </a:r>
          </a:p>
          <a:p>
            <a:r>
              <a:rPr lang="en-US" dirty="0"/>
              <a:t>Each year</a:t>
            </a:r>
          </a:p>
          <a:p>
            <a:pPr lvl="1"/>
            <a:r>
              <a:rPr lang="en-US" dirty="0"/>
              <a:t>Lipids, CBC with platelets</a:t>
            </a:r>
          </a:p>
          <a:p>
            <a:pPr lvl="1"/>
            <a:r>
              <a:rPr lang="en-US" dirty="0"/>
              <a:t>Liver function</a:t>
            </a:r>
          </a:p>
          <a:p>
            <a:pPr lvl="1"/>
            <a:r>
              <a:rPr lang="en-US" dirty="0"/>
              <a:t>Spot urinary albumin-to-</a:t>
            </a:r>
            <a:r>
              <a:rPr lang="en-US" dirty="0" err="1"/>
              <a:t>creat</a:t>
            </a:r>
            <a:r>
              <a:rPr lang="en-US" dirty="0"/>
              <a:t> ratio (UACR))</a:t>
            </a:r>
          </a:p>
          <a:p>
            <a:pPr lvl="1"/>
            <a:r>
              <a:rPr lang="en-US" dirty="0"/>
              <a:t>Serum </a:t>
            </a:r>
            <a:r>
              <a:rPr lang="en-US" dirty="0" err="1"/>
              <a:t>creat</a:t>
            </a:r>
            <a:r>
              <a:rPr lang="en-US" dirty="0"/>
              <a:t> and GFR</a:t>
            </a:r>
          </a:p>
          <a:p>
            <a:pPr lvl="1"/>
            <a:r>
              <a:rPr lang="en-US" dirty="0"/>
              <a:t>TSH, celiac (type 1)</a:t>
            </a:r>
          </a:p>
          <a:p>
            <a:pPr lvl="1"/>
            <a:r>
              <a:rPr lang="en-US" dirty="0"/>
              <a:t>B12 if on metformin &gt;5yrs</a:t>
            </a:r>
          </a:p>
          <a:p>
            <a:pPr lvl="1"/>
            <a:r>
              <a:rPr lang="en-US" dirty="0"/>
              <a:t>Calcium, Vita D, and phosphorus if appropriate</a:t>
            </a:r>
          </a:p>
        </p:txBody>
      </p:sp>
      <p:sp>
        <p:nvSpPr>
          <p:cNvPr id="5" name="Content Placeholder 4">
            <a:extLst>
              <a:ext uri="{FF2B5EF4-FFF2-40B4-BE49-F238E27FC236}">
                <a16:creationId xmlns:a16="http://schemas.microsoft.com/office/drawing/2014/main" id="{E15BAB41-CA13-4F48-996B-1E296D1E5615}"/>
              </a:ext>
            </a:extLst>
          </p:cNvPr>
          <p:cNvSpPr>
            <a:spLocks noGrp="1"/>
          </p:cNvSpPr>
          <p:nvPr>
            <p:ph sz="quarter" idx="2"/>
          </p:nvPr>
        </p:nvSpPr>
        <p:spPr>
          <a:xfrm>
            <a:off x="5102352" y="1219200"/>
            <a:ext cx="3508248" cy="4937760"/>
          </a:xfrm>
        </p:spPr>
        <p:txBody>
          <a:bodyPr>
            <a:normAutofit/>
          </a:bodyPr>
          <a:lstStyle/>
          <a:p>
            <a:r>
              <a:rPr lang="en-US" dirty="0"/>
              <a:t>Serum K </a:t>
            </a:r>
          </a:p>
          <a:p>
            <a:pPr lvl="1"/>
            <a:r>
              <a:rPr lang="en-US" dirty="0"/>
              <a:t>If on ACE, ARBs or diuretics</a:t>
            </a:r>
          </a:p>
          <a:p>
            <a:pPr lvl="1"/>
            <a:endParaRPr lang="en-US" dirty="0"/>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86400" y="3048000"/>
            <a:ext cx="2508827" cy="2733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5">
            <a:extLst>
              <a:ext uri="{FF2B5EF4-FFF2-40B4-BE49-F238E27FC236}">
                <a16:creationId xmlns:a16="http://schemas.microsoft.com/office/drawing/2014/main" id="{988DBFB0-AF53-CC3D-EDD5-F5ED3787C228}"/>
              </a:ext>
            </a:extLst>
          </p:cNvPr>
          <p:cNvPicPr>
            <a:picLocks noChangeAspect="1"/>
          </p:cNvPicPr>
          <p:nvPr/>
        </p:nvPicPr>
        <p:blipFill>
          <a:blip r:embed="rId4"/>
          <a:stretch>
            <a:fillRect/>
          </a:stretch>
        </p:blipFill>
        <p:spPr>
          <a:xfrm>
            <a:off x="5334000" y="6019920"/>
            <a:ext cx="3508248" cy="426479"/>
          </a:xfrm>
          <a:prstGeom prst="rect">
            <a:avLst/>
          </a:prstGeom>
        </p:spPr>
      </p:pic>
      <p:pic>
        <p:nvPicPr>
          <p:cNvPr id="3" name="Picture 2">
            <a:extLst>
              <a:ext uri="{FF2B5EF4-FFF2-40B4-BE49-F238E27FC236}">
                <a16:creationId xmlns:a16="http://schemas.microsoft.com/office/drawing/2014/main" id="{B0614442-2113-3E23-68E7-EDBE60C56983}"/>
              </a:ext>
            </a:extLst>
          </p:cNvPr>
          <p:cNvPicPr>
            <a:picLocks noChangeAspect="1"/>
          </p:cNvPicPr>
          <p:nvPr/>
        </p:nvPicPr>
        <p:blipFill>
          <a:blip r:embed="rId5"/>
          <a:stretch>
            <a:fillRect/>
          </a:stretch>
        </p:blipFill>
        <p:spPr>
          <a:xfrm>
            <a:off x="5199826" y="5968188"/>
            <a:ext cx="3776596" cy="529942"/>
          </a:xfrm>
          <a:prstGeom prst="rect">
            <a:avLst/>
          </a:prstGeom>
        </p:spPr>
      </p:pic>
    </p:spTree>
    <p:extLst>
      <p:ext uri="{BB962C8B-B14F-4D97-AF65-F5344CB8AC3E}">
        <p14:creationId xmlns:p14="http://schemas.microsoft.com/office/powerpoint/2010/main" val="5422405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Referrals for Initial Care </a:t>
            </a:r>
            <a:r>
              <a:rPr lang="en-US" dirty="0" err="1"/>
              <a:t>Mgmt</a:t>
            </a:r>
            <a:endParaRPr lang="en-US" dirty="0"/>
          </a:p>
        </p:txBody>
      </p:sp>
      <p:sp>
        <p:nvSpPr>
          <p:cNvPr id="3" name="Content Placeholder 2"/>
          <p:cNvSpPr>
            <a:spLocks noGrp="1"/>
          </p:cNvSpPr>
          <p:nvPr>
            <p:ph sz="quarter" idx="1"/>
          </p:nvPr>
        </p:nvSpPr>
        <p:spPr>
          <a:xfrm>
            <a:off x="457200" y="1219200"/>
            <a:ext cx="6553200" cy="5486400"/>
          </a:xfrm>
        </p:spPr>
        <p:txBody>
          <a:bodyPr>
            <a:normAutofit fontScale="92500" lnSpcReduction="10000"/>
          </a:bodyPr>
          <a:lstStyle/>
          <a:p>
            <a:r>
              <a:rPr lang="en-US" dirty="0"/>
              <a:t>Eye professional – annual check</a:t>
            </a:r>
          </a:p>
          <a:p>
            <a:r>
              <a:rPr lang="en-US" dirty="0"/>
              <a:t>Family planning  </a:t>
            </a:r>
          </a:p>
          <a:p>
            <a:r>
              <a:rPr lang="en-US" dirty="0"/>
              <a:t>RD for nutrition therapy</a:t>
            </a:r>
          </a:p>
          <a:p>
            <a:r>
              <a:rPr lang="en-US" dirty="0"/>
              <a:t>DSMES - Diabetes Self-Management Education Support</a:t>
            </a:r>
          </a:p>
          <a:p>
            <a:r>
              <a:rPr lang="en-US" dirty="0"/>
              <a:t>Dentist for comprehensive dental examination</a:t>
            </a:r>
          </a:p>
          <a:p>
            <a:r>
              <a:rPr lang="en-US" dirty="0"/>
              <a:t>Behavioral health professional &amp; audiology, if indicated</a:t>
            </a:r>
          </a:p>
          <a:p>
            <a:r>
              <a:rPr lang="en-US" dirty="0"/>
              <a:t>Social worker/community resources</a:t>
            </a:r>
          </a:p>
          <a:p>
            <a:r>
              <a:rPr lang="en-US" dirty="0"/>
              <a:t>Rehab medicine for cog/disability eval</a:t>
            </a:r>
          </a:p>
        </p:txBody>
      </p:sp>
      <p:pic>
        <p:nvPicPr>
          <p:cNvPr id="4" name="Picture 3">
            <a:extLst>
              <a:ext uri="{FF2B5EF4-FFF2-40B4-BE49-F238E27FC236}">
                <a16:creationId xmlns:a16="http://schemas.microsoft.com/office/drawing/2014/main" id="{AB7D1F4A-9733-4B3F-B019-1D695E649F9F}"/>
              </a:ext>
            </a:extLst>
          </p:cNvPr>
          <p:cNvPicPr>
            <a:picLocks noChangeAspect="1"/>
          </p:cNvPicPr>
          <p:nvPr/>
        </p:nvPicPr>
        <p:blipFill>
          <a:blip r:embed="rId3"/>
          <a:stretch>
            <a:fillRect/>
          </a:stretch>
        </p:blipFill>
        <p:spPr>
          <a:xfrm>
            <a:off x="6567089" y="1143000"/>
            <a:ext cx="2310683" cy="3785419"/>
          </a:xfrm>
          <a:prstGeom prst="rect">
            <a:avLst/>
          </a:prstGeom>
        </p:spPr>
      </p:pic>
      <p:pic>
        <p:nvPicPr>
          <p:cNvPr id="5" name="Picture 4">
            <a:extLst>
              <a:ext uri="{FF2B5EF4-FFF2-40B4-BE49-F238E27FC236}">
                <a16:creationId xmlns:a16="http://schemas.microsoft.com/office/drawing/2014/main" id="{48C6D8F9-FDB7-5AFB-22C1-4698119A20ED}"/>
              </a:ext>
            </a:extLst>
          </p:cNvPr>
          <p:cNvPicPr>
            <a:picLocks noChangeAspect="1"/>
          </p:cNvPicPr>
          <p:nvPr/>
        </p:nvPicPr>
        <p:blipFill>
          <a:blip r:embed="rId4"/>
          <a:stretch>
            <a:fillRect/>
          </a:stretch>
        </p:blipFill>
        <p:spPr>
          <a:xfrm>
            <a:off x="6198573" y="4928419"/>
            <a:ext cx="2681711" cy="376305"/>
          </a:xfrm>
          <a:prstGeom prst="rect">
            <a:avLst/>
          </a:prstGeom>
        </p:spPr>
      </p:pic>
    </p:spTree>
    <p:extLst>
      <p:ext uri="{BB962C8B-B14F-4D97-AF65-F5344CB8AC3E}">
        <p14:creationId xmlns:p14="http://schemas.microsoft.com/office/powerpoint/2010/main" val="2289170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9405" y="179149"/>
            <a:ext cx="8455879" cy="824651"/>
          </a:xfrm>
          <a:solidFill>
            <a:srgbClr val="B1D45A"/>
          </a:solidFill>
        </p:spPr>
        <p:txBody>
          <a:bodyPr>
            <a:noAutofit/>
          </a:bodyPr>
          <a:lstStyle/>
          <a:p>
            <a:pPr algn="ctr"/>
            <a:r>
              <a:rPr lang="en-US" sz="3800" dirty="0">
                <a:solidFill>
                  <a:schemeClr val="tx1"/>
                </a:solidFill>
              </a:rPr>
              <a:t>Immunization Schedule for Diabetes 2025</a:t>
            </a:r>
          </a:p>
        </p:txBody>
      </p:sp>
      <p:graphicFrame>
        <p:nvGraphicFramePr>
          <p:cNvPr id="7" name="Table 7">
            <a:extLst>
              <a:ext uri="{FF2B5EF4-FFF2-40B4-BE49-F238E27FC236}">
                <a16:creationId xmlns:a16="http://schemas.microsoft.com/office/drawing/2014/main" id="{734A0020-C9C0-4633-B647-BE23C08DB2D3}"/>
              </a:ext>
            </a:extLst>
          </p:cNvPr>
          <p:cNvGraphicFramePr>
            <a:graphicFrameLocks noGrp="1"/>
          </p:cNvGraphicFramePr>
          <p:nvPr>
            <p:ph sz="quarter" idx="1"/>
          </p:nvPr>
        </p:nvGraphicFramePr>
        <p:xfrm>
          <a:off x="322139" y="1013458"/>
          <a:ext cx="8451911" cy="4947723"/>
        </p:xfrm>
        <a:graphic>
          <a:graphicData uri="http://schemas.openxmlformats.org/drawingml/2006/table">
            <a:tbl>
              <a:tblPr firstRow="1" bandRow="1">
                <a:tableStyleId>{5C22544A-7EE6-4342-B048-85BDC9FD1C3A}</a:tableStyleId>
              </a:tblPr>
              <a:tblGrid>
                <a:gridCol w="2736911">
                  <a:extLst>
                    <a:ext uri="{9D8B030D-6E8A-4147-A177-3AD203B41FA5}">
                      <a16:colId xmlns:a16="http://schemas.microsoft.com/office/drawing/2014/main" val="1638372707"/>
                    </a:ext>
                  </a:extLst>
                </a:gridCol>
                <a:gridCol w="2427350">
                  <a:extLst>
                    <a:ext uri="{9D8B030D-6E8A-4147-A177-3AD203B41FA5}">
                      <a16:colId xmlns:a16="http://schemas.microsoft.com/office/drawing/2014/main" val="3873670827"/>
                    </a:ext>
                  </a:extLst>
                </a:gridCol>
                <a:gridCol w="3287650">
                  <a:extLst>
                    <a:ext uri="{9D8B030D-6E8A-4147-A177-3AD203B41FA5}">
                      <a16:colId xmlns:a16="http://schemas.microsoft.com/office/drawing/2014/main" val="2909905123"/>
                    </a:ext>
                  </a:extLst>
                </a:gridCol>
              </a:tblGrid>
              <a:tr h="404586">
                <a:tc>
                  <a:txBody>
                    <a:bodyPr/>
                    <a:lstStyle/>
                    <a:p>
                      <a:r>
                        <a:rPr lang="en-US" dirty="0"/>
                        <a:t>Vaccine</a:t>
                      </a:r>
                    </a:p>
                  </a:txBody>
                  <a:tcPr/>
                </a:tc>
                <a:tc>
                  <a:txBody>
                    <a:bodyPr/>
                    <a:lstStyle/>
                    <a:p>
                      <a:r>
                        <a:rPr lang="en-US" dirty="0"/>
                        <a:t>Who by Age</a:t>
                      </a:r>
                    </a:p>
                  </a:txBody>
                  <a:tcPr/>
                </a:tc>
                <a:tc>
                  <a:txBody>
                    <a:bodyPr/>
                    <a:lstStyle/>
                    <a:p>
                      <a:r>
                        <a:rPr lang="en-US" dirty="0"/>
                        <a:t>Series and Frequency</a:t>
                      </a:r>
                    </a:p>
                  </a:txBody>
                  <a:tcPr/>
                </a:tc>
                <a:extLst>
                  <a:ext uri="{0D108BD9-81ED-4DB2-BD59-A6C34878D82A}">
                    <a16:rowId xmlns:a16="http://schemas.microsoft.com/office/drawing/2014/main" val="3775142443"/>
                  </a:ext>
                </a:extLst>
              </a:tr>
              <a:tr h="404586">
                <a:tc>
                  <a:txBody>
                    <a:bodyPr/>
                    <a:lstStyle/>
                    <a:p>
                      <a:r>
                        <a:rPr lang="en-US" dirty="0"/>
                        <a:t>Hepatitis B Vaccine</a:t>
                      </a:r>
                    </a:p>
                  </a:txBody>
                  <a:tcPr/>
                </a:tc>
                <a:tc>
                  <a:txBody>
                    <a:bodyPr/>
                    <a:lstStyle/>
                    <a:p>
                      <a:r>
                        <a:rPr lang="en-US" dirty="0"/>
                        <a:t>Less than 60 years*</a:t>
                      </a:r>
                    </a:p>
                  </a:txBody>
                  <a:tcPr/>
                </a:tc>
                <a:tc>
                  <a:txBody>
                    <a:bodyPr/>
                    <a:lstStyle/>
                    <a:p>
                      <a:r>
                        <a:rPr lang="en-US" dirty="0"/>
                        <a:t>2-3 dose series</a:t>
                      </a:r>
                    </a:p>
                  </a:txBody>
                  <a:tcPr/>
                </a:tc>
                <a:extLst>
                  <a:ext uri="{0D108BD9-81ED-4DB2-BD59-A6C34878D82A}">
                    <a16:rowId xmlns:a16="http://schemas.microsoft.com/office/drawing/2014/main" val="3774187941"/>
                  </a:ext>
                </a:extLst>
              </a:tr>
              <a:tr h="387170">
                <a:tc>
                  <a:txBody>
                    <a:bodyPr/>
                    <a:lstStyle/>
                    <a:p>
                      <a:r>
                        <a:rPr lang="en-US" dirty="0"/>
                        <a:t>RSV</a:t>
                      </a:r>
                    </a:p>
                  </a:txBody>
                  <a:tcPr/>
                </a:tc>
                <a:tc>
                  <a:txBody>
                    <a:bodyPr/>
                    <a:lstStyle/>
                    <a:p>
                      <a:r>
                        <a:rPr lang="en-US" dirty="0"/>
                        <a:t>Adults ≥ 60 years</a:t>
                      </a:r>
                    </a:p>
                  </a:txBody>
                  <a:tcPr/>
                </a:tc>
                <a:tc>
                  <a:txBody>
                    <a:bodyPr/>
                    <a:lstStyle/>
                    <a:p>
                      <a:r>
                        <a:rPr lang="en-US" dirty="0"/>
                        <a:t>Single dose</a:t>
                      </a:r>
                    </a:p>
                  </a:txBody>
                  <a:tcPr/>
                </a:tc>
                <a:extLst>
                  <a:ext uri="{0D108BD9-81ED-4DB2-BD59-A6C34878D82A}">
                    <a16:rowId xmlns:a16="http://schemas.microsoft.com/office/drawing/2014/main" val="75512951"/>
                  </a:ext>
                </a:extLst>
              </a:tr>
              <a:tr h="679704">
                <a:tc>
                  <a:txBody>
                    <a:bodyPr/>
                    <a:lstStyle/>
                    <a:p>
                      <a:r>
                        <a:rPr lang="en-US" dirty="0"/>
                        <a:t>Influenza (avoid live attenuated vaccine)</a:t>
                      </a:r>
                    </a:p>
                  </a:txBody>
                  <a:tcPr/>
                </a:tc>
                <a:tc>
                  <a:txBody>
                    <a:bodyPr/>
                    <a:lstStyle/>
                    <a:p>
                      <a:r>
                        <a:rPr lang="en-US" dirty="0"/>
                        <a:t>All </a:t>
                      </a:r>
                    </a:p>
                  </a:txBody>
                  <a:tcPr/>
                </a:tc>
                <a:tc>
                  <a:txBody>
                    <a:bodyPr/>
                    <a:lstStyle/>
                    <a:p>
                      <a:r>
                        <a:rPr lang="en-US" dirty="0"/>
                        <a:t>Annually</a:t>
                      </a:r>
                    </a:p>
                  </a:txBody>
                  <a:tcPr/>
                </a:tc>
                <a:extLst>
                  <a:ext uri="{0D108BD9-81ED-4DB2-BD59-A6C34878D82A}">
                    <a16:rowId xmlns:a16="http://schemas.microsoft.com/office/drawing/2014/main" val="667752589"/>
                  </a:ext>
                </a:extLst>
              </a:tr>
              <a:tr h="708025">
                <a:tc>
                  <a:txBody>
                    <a:bodyPr/>
                    <a:lstStyle/>
                    <a:p>
                      <a:r>
                        <a:rPr lang="en-US" dirty="0"/>
                        <a:t>Tetanus, diphtheria, pertussis (TDAP)</a:t>
                      </a:r>
                    </a:p>
                  </a:txBody>
                  <a:tcPr/>
                </a:tc>
                <a:tc>
                  <a:txBody>
                    <a:bodyPr/>
                    <a:lstStyle/>
                    <a:p>
                      <a:r>
                        <a:rPr lang="en-US" dirty="0"/>
                        <a:t>All adults; extra dose during pregnancy</a:t>
                      </a:r>
                    </a:p>
                  </a:txBody>
                  <a:tcPr/>
                </a:tc>
                <a:tc>
                  <a:txBody>
                    <a:bodyPr/>
                    <a:lstStyle/>
                    <a:p>
                      <a:r>
                        <a:rPr lang="en-US" dirty="0"/>
                        <a:t>Booster every 10 years.</a:t>
                      </a:r>
                    </a:p>
                  </a:txBody>
                  <a:tcPr/>
                </a:tc>
                <a:extLst>
                  <a:ext uri="{0D108BD9-81ED-4DB2-BD59-A6C34878D82A}">
                    <a16:rowId xmlns:a16="http://schemas.microsoft.com/office/drawing/2014/main" val="2260875630"/>
                  </a:ext>
                </a:extLst>
              </a:tr>
              <a:tr h="404586">
                <a:tc>
                  <a:txBody>
                    <a:bodyPr/>
                    <a:lstStyle/>
                    <a:p>
                      <a:r>
                        <a:rPr lang="en-US" dirty="0"/>
                        <a:t>Zoster</a:t>
                      </a:r>
                    </a:p>
                  </a:txBody>
                  <a:tcPr/>
                </a:tc>
                <a:tc>
                  <a:txBody>
                    <a:bodyPr/>
                    <a:lstStyle/>
                    <a:p>
                      <a:r>
                        <a:rPr lang="en-US" dirty="0"/>
                        <a:t>50+</a:t>
                      </a:r>
                    </a:p>
                  </a:txBody>
                  <a:tcPr/>
                </a:tc>
                <a:tc>
                  <a:txBody>
                    <a:bodyPr/>
                    <a:lstStyle/>
                    <a:p>
                      <a:r>
                        <a:rPr lang="en-US" dirty="0"/>
                        <a:t>2 dose Shingrix</a:t>
                      </a:r>
                    </a:p>
                  </a:txBody>
                  <a:tcPr/>
                </a:tc>
                <a:extLst>
                  <a:ext uri="{0D108BD9-81ED-4DB2-BD59-A6C34878D82A}">
                    <a16:rowId xmlns:a16="http://schemas.microsoft.com/office/drawing/2014/main" val="87948547"/>
                  </a:ext>
                </a:extLst>
              </a:tr>
              <a:tr h="404586">
                <a:tc>
                  <a:txBody>
                    <a:bodyPr/>
                    <a:lstStyle/>
                    <a:p>
                      <a:r>
                        <a:rPr lang="en-US" dirty="0"/>
                        <a:t>COVID-19</a:t>
                      </a:r>
                    </a:p>
                  </a:txBody>
                  <a:tcPr/>
                </a:tc>
                <a:tc>
                  <a:txBody>
                    <a:bodyPr/>
                    <a:lstStyle/>
                    <a:p>
                      <a:r>
                        <a:rPr lang="en-US" dirty="0"/>
                        <a:t>Starting at age 6 mo’s</a:t>
                      </a:r>
                    </a:p>
                  </a:txBody>
                  <a:tcPr/>
                </a:tc>
                <a:tc>
                  <a:txBody>
                    <a:bodyPr/>
                    <a:lstStyle/>
                    <a:p>
                      <a:r>
                        <a:rPr lang="en-US" dirty="0"/>
                        <a:t>Initial vaccination and boosters </a:t>
                      </a:r>
                    </a:p>
                  </a:txBody>
                  <a:tcPr/>
                </a:tc>
                <a:extLst>
                  <a:ext uri="{0D108BD9-81ED-4DB2-BD59-A6C34878D82A}">
                    <a16:rowId xmlns:a16="http://schemas.microsoft.com/office/drawing/2014/main" val="3692049608"/>
                  </a:ext>
                </a:extLst>
              </a:tr>
              <a:tr h="404586">
                <a:tc>
                  <a:txBody>
                    <a:bodyPr/>
                    <a:lstStyle/>
                    <a:p>
                      <a:r>
                        <a:rPr lang="en-US" dirty="0"/>
                        <a:t>Pneumonia (PPSV23) Pneumovax</a:t>
                      </a:r>
                    </a:p>
                  </a:txBody>
                  <a:tcPr/>
                </a:tc>
                <a:tc>
                  <a:txBody>
                    <a:bodyPr/>
                    <a:lstStyle/>
                    <a:p>
                      <a:r>
                        <a:rPr kumimoji="0" lang="en-US" b="0" i="0" kern="1200" dirty="0">
                          <a:solidFill>
                            <a:schemeClr val="dk1"/>
                          </a:solidFill>
                          <a:effectLst/>
                          <a:latin typeface="+mn-lt"/>
                          <a:ea typeface="+mn-ea"/>
                          <a:cs typeface="+mn-cs"/>
                        </a:rPr>
                        <a:t>Adults19-64*</a:t>
                      </a:r>
                    </a:p>
                  </a:txBody>
                  <a:tcPr/>
                </a:tc>
                <a:tc>
                  <a:txBody>
                    <a:bodyPr/>
                    <a:lstStyle/>
                    <a:p>
                      <a:r>
                        <a:rPr lang="en-US" dirty="0"/>
                        <a:t>See Standards for schedule and details and for those 65 or older.</a:t>
                      </a:r>
                    </a:p>
                  </a:txBody>
                  <a:tcPr/>
                </a:tc>
                <a:extLst>
                  <a:ext uri="{0D108BD9-81ED-4DB2-BD59-A6C34878D82A}">
                    <a16:rowId xmlns:a16="http://schemas.microsoft.com/office/drawing/2014/main" val="3992556154"/>
                  </a:ext>
                </a:extLst>
              </a:tr>
              <a:tr h="404586">
                <a:tc>
                  <a:txBody>
                    <a:bodyPr/>
                    <a:lstStyle/>
                    <a:p>
                      <a:r>
                        <a:rPr lang="en-US" dirty="0"/>
                        <a:t>*Pneumococcal Conjugate Vaccine</a:t>
                      </a:r>
                      <a:br>
                        <a:rPr lang="en-US" dirty="0"/>
                      </a:br>
                      <a:r>
                        <a:rPr lang="en-US" dirty="0"/>
                        <a:t>(PCV15, PCV20)    </a:t>
                      </a:r>
                    </a:p>
                  </a:txBody>
                  <a:tcPr/>
                </a:tc>
                <a:tc>
                  <a:txBody>
                    <a:bodyPr/>
                    <a:lstStyle/>
                    <a:p>
                      <a:r>
                        <a:rPr lang="en-US" dirty="0"/>
                        <a:t>19-64 with underlying risk factors or no previous vaccination*.</a:t>
                      </a:r>
                    </a:p>
                  </a:txBody>
                  <a:tcPr/>
                </a:tc>
                <a:tc>
                  <a:txBody>
                    <a:bodyPr/>
                    <a:lstStyle/>
                    <a:p>
                      <a:r>
                        <a:rPr kumimoji="0" lang="en-US" b="0" i="0" kern="1200" dirty="0">
                          <a:solidFill>
                            <a:schemeClr val="dk1"/>
                          </a:solidFill>
                          <a:effectLst/>
                          <a:latin typeface="+mn-lt"/>
                          <a:ea typeface="+mn-ea"/>
                          <a:cs typeface="+mn-cs"/>
                        </a:rPr>
                        <a:t>May need PPSV23 follow-up vaccine ≥1 year.*</a:t>
                      </a:r>
                      <a:br>
                        <a:rPr kumimoji="0" lang="en-US" b="0" i="0" kern="1200" dirty="0">
                          <a:solidFill>
                            <a:schemeClr val="dk1"/>
                          </a:solidFill>
                          <a:effectLst/>
                          <a:latin typeface="+mn-lt"/>
                          <a:ea typeface="+mn-ea"/>
                          <a:cs typeface="+mn-cs"/>
                        </a:rPr>
                      </a:br>
                      <a:r>
                        <a:rPr kumimoji="0" lang="en-US" b="0" i="0" kern="1200" dirty="0">
                          <a:solidFill>
                            <a:schemeClr val="dk1"/>
                          </a:solidFill>
                          <a:effectLst/>
                          <a:latin typeface="+mn-lt"/>
                          <a:ea typeface="+mn-ea"/>
                          <a:cs typeface="+mn-cs"/>
                        </a:rPr>
                        <a:t>If 65+, discuss with provider.</a:t>
                      </a:r>
                      <a:endParaRPr lang="en-US" dirty="0"/>
                    </a:p>
                  </a:txBody>
                  <a:tcPr/>
                </a:tc>
                <a:extLst>
                  <a:ext uri="{0D108BD9-81ED-4DB2-BD59-A6C34878D82A}">
                    <a16:rowId xmlns:a16="http://schemas.microsoft.com/office/drawing/2014/main" val="952874586"/>
                  </a:ext>
                </a:extLst>
              </a:tr>
            </a:tbl>
          </a:graphicData>
        </a:graphic>
      </p:graphicFrame>
      <p:pic>
        <p:nvPicPr>
          <p:cNvPr id="34818" name="Picture 2" descr="C:\Users\Beverly\AppData\Local\Microsoft\Windows\Temporary Internet Files\Content.IE5\DJWH7WCO\MC900280753[1].wm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431747">
            <a:off x="7530668" y="1743022"/>
            <a:ext cx="891378" cy="876870"/>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7CAC6B5F-5C49-4081-8A2C-2243F942973F}"/>
              </a:ext>
            </a:extLst>
          </p:cNvPr>
          <p:cNvSpPr txBox="1"/>
          <p:nvPr/>
        </p:nvSpPr>
        <p:spPr>
          <a:xfrm>
            <a:off x="-15815" y="6207917"/>
            <a:ext cx="4360094" cy="738664"/>
          </a:xfrm>
          <a:prstGeom prst="rect">
            <a:avLst/>
          </a:prstGeom>
          <a:noFill/>
        </p:spPr>
        <p:txBody>
          <a:bodyPr wrap="square" rtlCol="0">
            <a:spAutoFit/>
          </a:bodyPr>
          <a:lstStyle/>
          <a:p>
            <a:pPr algn="ctr"/>
            <a:r>
              <a:rPr lang="en-US" sz="1200" dirty="0">
                <a:solidFill>
                  <a:schemeClr val="bg1">
                    <a:lumMod val="50000"/>
                  </a:schemeClr>
                </a:solidFill>
              </a:rPr>
              <a:t>.</a:t>
            </a:r>
            <a:br>
              <a:rPr lang="en-US" sz="1200" dirty="0">
                <a:solidFill>
                  <a:schemeClr val="bg1">
                    <a:lumMod val="50000"/>
                  </a:schemeClr>
                </a:solidFill>
              </a:rPr>
            </a:br>
            <a:br>
              <a:rPr lang="en-US" sz="1200" dirty="0">
                <a:solidFill>
                  <a:schemeClr val="bg1">
                    <a:lumMod val="50000"/>
                  </a:schemeClr>
                </a:solidFill>
              </a:rPr>
            </a:br>
            <a:endParaRPr lang="en-US" dirty="0"/>
          </a:p>
        </p:txBody>
      </p:sp>
      <p:sp>
        <p:nvSpPr>
          <p:cNvPr id="4" name="TextBox 3">
            <a:extLst>
              <a:ext uri="{FF2B5EF4-FFF2-40B4-BE49-F238E27FC236}">
                <a16:creationId xmlns:a16="http://schemas.microsoft.com/office/drawing/2014/main" id="{DBE9718F-B0FF-DCA4-BD2E-C3165776869F}"/>
              </a:ext>
            </a:extLst>
          </p:cNvPr>
          <p:cNvSpPr txBox="1"/>
          <p:nvPr/>
        </p:nvSpPr>
        <p:spPr>
          <a:xfrm>
            <a:off x="292024" y="5984043"/>
            <a:ext cx="4572000" cy="492443"/>
          </a:xfrm>
          <a:prstGeom prst="rect">
            <a:avLst/>
          </a:prstGeom>
          <a:noFill/>
        </p:spPr>
        <p:txBody>
          <a:bodyPr wrap="square">
            <a:spAutoFit/>
          </a:bodyPr>
          <a:lstStyle/>
          <a:p>
            <a:r>
              <a:rPr lang="nl-NL" sz="1300" b="0" i="0" dirty="0">
                <a:solidFill>
                  <a:schemeClr val="tx1">
                    <a:lumMod val="50000"/>
                    <a:lumOff val="50000"/>
                  </a:schemeClr>
                </a:solidFill>
                <a:effectLst/>
                <a:latin typeface="Calibri" panose="020F0502020204030204" pitchFamily="34" charset="0"/>
                <a:ea typeface="Calibri" panose="020F0502020204030204" pitchFamily="34" charset="0"/>
                <a:cs typeface="Calibri" panose="020F0502020204030204" pitchFamily="34" charset="0"/>
              </a:rPr>
              <a:t>2025 ADA Standards, Vol.48, S66-S67</a:t>
            </a:r>
            <a:br>
              <a:rPr lang="nl-NL" sz="1300" dirty="0">
                <a:solidFill>
                  <a:schemeClr val="tx1">
                    <a:lumMod val="50000"/>
                    <a:lumOff val="50000"/>
                  </a:schemeClr>
                </a:solidFill>
                <a:latin typeface="Calibri" panose="020F0502020204030204" pitchFamily="34" charset="0"/>
                <a:ea typeface="Calibri" panose="020F0502020204030204" pitchFamily="34" charset="0"/>
                <a:cs typeface="Calibri" panose="020F0502020204030204" pitchFamily="34" charset="0"/>
              </a:rPr>
            </a:br>
            <a:r>
              <a:rPr lang="nl-NL" sz="1300" b="0" i="0" dirty="0">
                <a:solidFill>
                  <a:schemeClr val="tx1">
                    <a:lumMod val="50000"/>
                    <a:lumOff val="50000"/>
                  </a:schemeClr>
                </a:solidFill>
                <a:effectLst/>
                <a:latin typeface="Calibri" panose="020F0502020204030204" pitchFamily="34" charset="0"/>
                <a:ea typeface="Calibri" panose="020F0502020204030204" pitchFamily="34" charset="0"/>
                <a:cs typeface="Calibri" panose="020F0502020204030204" pitchFamily="34" charset="0"/>
              </a:rPr>
              <a:t> </a:t>
            </a:r>
            <a:r>
              <a:rPr lang="en-US" sz="1300" dirty="0">
                <a:solidFill>
                  <a:schemeClr val="tx1">
                    <a:lumMod val="50000"/>
                    <a:lumOff val="50000"/>
                  </a:schemeClr>
                </a:solidFill>
                <a:latin typeface="Calibri" panose="020F0502020204030204" pitchFamily="34" charset="0"/>
                <a:ea typeface="Calibri" panose="020F0502020204030204" pitchFamily="34" charset="0"/>
                <a:cs typeface="Calibri" panose="020F0502020204030204" pitchFamily="34" charset="0"/>
              </a:rPr>
              <a:t>*See Table 4.3 for detailed info/considerations</a:t>
            </a:r>
          </a:p>
        </p:txBody>
      </p:sp>
      <p:sp>
        <p:nvSpPr>
          <p:cNvPr id="5" name="TextBox 4">
            <a:extLst>
              <a:ext uri="{FF2B5EF4-FFF2-40B4-BE49-F238E27FC236}">
                <a16:creationId xmlns:a16="http://schemas.microsoft.com/office/drawing/2014/main" id="{EA175DCC-E1D5-185E-77F7-83BB924569A3}"/>
              </a:ext>
            </a:extLst>
          </p:cNvPr>
          <p:cNvSpPr txBox="1"/>
          <p:nvPr/>
        </p:nvSpPr>
        <p:spPr>
          <a:xfrm>
            <a:off x="5791199" y="5984043"/>
            <a:ext cx="3060777" cy="492443"/>
          </a:xfrm>
          <a:prstGeom prst="rect">
            <a:avLst/>
          </a:prstGeom>
          <a:noFill/>
        </p:spPr>
        <p:txBody>
          <a:bodyPr wrap="square">
            <a:spAutoFit/>
          </a:bodyPr>
          <a:lstStyle/>
          <a:p>
            <a:pPr algn="r"/>
            <a:r>
              <a:rPr lang="en-US" sz="1300" dirty="0">
                <a:solidFill>
                  <a:schemeClr val="tx1">
                    <a:lumMod val="50000"/>
                    <a:lumOff val="50000"/>
                  </a:schemeClr>
                </a:solidFill>
                <a:latin typeface="Calibri" panose="020F0502020204030204" pitchFamily="34" charset="0"/>
                <a:ea typeface="Calibri" panose="020F0502020204030204" pitchFamily="34" charset="0"/>
                <a:cs typeface="Calibri" panose="020F0502020204030204" pitchFamily="34" charset="0"/>
              </a:rPr>
              <a:t>For a comprehensive list of vaccines, refer CDC &amp; Prevention at cdc.gov/vaccines</a:t>
            </a:r>
          </a:p>
        </p:txBody>
      </p:sp>
      <p:sp>
        <p:nvSpPr>
          <p:cNvPr id="8" name="TextBox 7">
            <a:extLst>
              <a:ext uri="{FF2B5EF4-FFF2-40B4-BE49-F238E27FC236}">
                <a16:creationId xmlns:a16="http://schemas.microsoft.com/office/drawing/2014/main" id="{3EDA7A8D-DC19-E106-2CBB-78565CBDAD71}"/>
              </a:ext>
            </a:extLst>
          </p:cNvPr>
          <p:cNvSpPr txBox="1"/>
          <p:nvPr/>
        </p:nvSpPr>
        <p:spPr>
          <a:xfrm>
            <a:off x="2262094" y="6558044"/>
            <a:ext cx="4572000" cy="292388"/>
          </a:xfrm>
          <a:prstGeom prst="rect">
            <a:avLst/>
          </a:prstGeom>
          <a:noFill/>
        </p:spPr>
        <p:txBody>
          <a:bodyPr wrap="square">
            <a:spAutoFit/>
          </a:bodyPr>
          <a:lstStyle/>
          <a:p>
            <a:pPr algn="ctr"/>
            <a:r>
              <a:rPr lang="en-US" sz="1300" dirty="0">
                <a:solidFill>
                  <a:schemeClr val="tx1">
                    <a:lumMod val="50000"/>
                    <a:lumOff val="50000"/>
                  </a:schemeClr>
                </a:solidFill>
                <a:latin typeface="Calibri" panose="020F0502020204030204" pitchFamily="34" charset="0"/>
                <a:ea typeface="Calibri" panose="020F0502020204030204" pitchFamily="34" charset="0"/>
                <a:cs typeface="Calibri" panose="020F0502020204030204" pitchFamily="34" charset="0"/>
              </a:rPr>
              <a:t>For educational purposes only.  www.DiabetesEd.net</a:t>
            </a:r>
          </a:p>
        </p:txBody>
      </p:sp>
      <p:pic>
        <p:nvPicPr>
          <p:cNvPr id="3" name="Picture 2">
            <a:extLst>
              <a:ext uri="{FF2B5EF4-FFF2-40B4-BE49-F238E27FC236}">
                <a16:creationId xmlns:a16="http://schemas.microsoft.com/office/drawing/2014/main" id="{18B0C978-996B-33D2-58F4-81CC11CCCA72}"/>
              </a:ext>
            </a:extLst>
          </p:cNvPr>
          <p:cNvPicPr>
            <a:picLocks noChangeAspect="1"/>
          </p:cNvPicPr>
          <p:nvPr/>
        </p:nvPicPr>
        <p:blipFill>
          <a:blip r:embed="rId5"/>
          <a:stretch>
            <a:fillRect/>
          </a:stretch>
        </p:blipFill>
        <p:spPr>
          <a:xfrm>
            <a:off x="1850952" y="6467307"/>
            <a:ext cx="2948771" cy="383125"/>
          </a:xfrm>
          <a:prstGeom prst="rect">
            <a:avLst/>
          </a:prstGeom>
        </p:spPr>
      </p:pic>
    </p:spTree>
    <p:custDataLst>
      <p:tags r:id="rId1"/>
    </p:custDataLst>
    <p:extLst>
      <p:ext uri="{BB962C8B-B14F-4D97-AF65-F5344CB8AC3E}">
        <p14:creationId xmlns:p14="http://schemas.microsoft.com/office/powerpoint/2010/main" val="5975210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26A2E8-041E-5F48-38C0-348A0A338C3F}"/>
              </a:ext>
            </a:extLst>
          </p:cNvPr>
          <p:cNvSpPr>
            <a:spLocks noGrp="1"/>
          </p:cNvSpPr>
          <p:nvPr>
            <p:ph type="title"/>
          </p:nvPr>
        </p:nvSpPr>
        <p:spPr/>
        <p:txBody>
          <a:bodyPr/>
          <a:lstStyle/>
          <a:p>
            <a:r>
              <a:rPr lang="en-US" dirty="0" err="1"/>
              <a:t>Pneomococcal</a:t>
            </a:r>
            <a:r>
              <a:rPr lang="en-US" dirty="0"/>
              <a:t> Vaccine, Ages 19-49</a:t>
            </a:r>
          </a:p>
        </p:txBody>
      </p:sp>
      <p:sp>
        <p:nvSpPr>
          <p:cNvPr id="3" name="Content Placeholder 2">
            <a:extLst>
              <a:ext uri="{FF2B5EF4-FFF2-40B4-BE49-F238E27FC236}">
                <a16:creationId xmlns:a16="http://schemas.microsoft.com/office/drawing/2014/main" id="{DFC94940-CD69-7C74-3BBB-811D2E87DC3D}"/>
              </a:ext>
            </a:extLst>
          </p:cNvPr>
          <p:cNvSpPr>
            <a:spLocks noGrp="1"/>
          </p:cNvSpPr>
          <p:nvPr>
            <p:ph sz="quarter" idx="1"/>
          </p:nvPr>
        </p:nvSpPr>
        <p:spPr/>
        <p:txBody>
          <a:bodyPr/>
          <a:lstStyle/>
          <a:p>
            <a:r>
              <a:rPr lang="en-US" b="0" i="0" dirty="0">
                <a:solidFill>
                  <a:srgbClr val="1C1D1F"/>
                </a:solidFill>
                <a:effectLst/>
                <a:latin typeface="Nunito" pitchFamily="2" charset="0"/>
              </a:rPr>
              <a:t>CDC offers </a:t>
            </a:r>
            <a:r>
              <a:rPr lang="en-US" b="1" i="0" dirty="0" err="1">
                <a:solidFill>
                  <a:srgbClr val="1C1D1F"/>
                </a:solidFill>
                <a:effectLst/>
                <a:latin typeface="Nunito" pitchFamily="2" charset="0"/>
              </a:rPr>
              <a:t>PneumoRecs</a:t>
            </a:r>
            <a:r>
              <a:rPr lang="en-US" b="1" i="0" dirty="0">
                <a:solidFill>
                  <a:srgbClr val="1C1D1F"/>
                </a:solidFill>
                <a:effectLst/>
                <a:latin typeface="Nunito" pitchFamily="2" charset="0"/>
              </a:rPr>
              <a:t> </a:t>
            </a:r>
            <a:r>
              <a:rPr lang="en-US" b="1" i="0" dirty="0" err="1">
                <a:solidFill>
                  <a:srgbClr val="1C1D1F"/>
                </a:solidFill>
                <a:effectLst/>
                <a:latin typeface="Nunito" pitchFamily="2" charset="0"/>
              </a:rPr>
              <a:t>VaxAdvisor</a:t>
            </a:r>
            <a:r>
              <a:rPr lang="en-US" b="1" i="0" dirty="0">
                <a:solidFill>
                  <a:srgbClr val="1C1D1F"/>
                </a:solidFill>
                <a:effectLst/>
                <a:latin typeface="Nunito" pitchFamily="2" charset="0"/>
              </a:rPr>
              <a:t> </a:t>
            </a:r>
            <a:r>
              <a:rPr lang="en-US" b="0" i="0" dirty="0">
                <a:solidFill>
                  <a:srgbClr val="1C1D1F"/>
                </a:solidFill>
                <a:effectLst/>
                <a:latin typeface="Nunito" pitchFamily="2" charset="0"/>
              </a:rPr>
              <a:t>as a free app to quickly and easily provide patient-specific pneumococcal vaccine guidance</a:t>
            </a:r>
            <a:endParaRPr lang="en-US" dirty="0"/>
          </a:p>
        </p:txBody>
      </p:sp>
      <p:pic>
        <p:nvPicPr>
          <p:cNvPr id="5" name="Picture 4">
            <a:extLst>
              <a:ext uri="{FF2B5EF4-FFF2-40B4-BE49-F238E27FC236}">
                <a16:creationId xmlns:a16="http://schemas.microsoft.com/office/drawing/2014/main" id="{889D85D3-4C3B-C957-5271-36A813EB8247}"/>
              </a:ext>
            </a:extLst>
          </p:cNvPr>
          <p:cNvPicPr>
            <a:picLocks noChangeAspect="1"/>
          </p:cNvPicPr>
          <p:nvPr/>
        </p:nvPicPr>
        <p:blipFill>
          <a:blip r:embed="rId3"/>
          <a:stretch>
            <a:fillRect/>
          </a:stretch>
        </p:blipFill>
        <p:spPr>
          <a:xfrm>
            <a:off x="0" y="2244969"/>
            <a:ext cx="9144000" cy="4536831"/>
          </a:xfrm>
          <a:prstGeom prst="rect">
            <a:avLst/>
          </a:prstGeom>
        </p:spPr>
      </p:pic>
    </p:spTree>
    <p:extLst>
      <p:ext uri="{BB962C8B-B14F-4D97-AF65-F5344CB8AC3E}">
        <p14:creationId xmlns:p14="http://schemas.microsoft.com/office/powerpoint/2010/main" val="33442256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6A5D57-251D-103A-76DC-634BAB1A62E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3FB280D-6F4F-5096-BC5A-53CEEB97EBD5}"/>
              </a:ext>
            </a:extLst>
          </p:cNvPr>
          <p:cNvSpPr>
            <a:spLocks noGrp="1"/>
          </p:cNvSpPr>
          <p:nvPr>
            <p:ph type="title"/>
          </p:nvPr>
        </p:nvSpPr>
        <p:spPr/>
        <p:txBody>
          <a:bodyPr/>
          <a:lstStyle/>
          <a:p>
            <a:r>
              <a:rPr lang="en-US" dirty="0"/>
              <a:t>Pneumococcal Vaccine, Ages over 50</a:t>
            </a:r>
          </a:p>
        </p:txBody>
      </p:sp>
      <p:pic>
        <p:nvPicPr>
          <p:cNvPr id="6" name="Content Placeholder 5">
            <a:extLst>
              <a:ext uri="{FF2B5EF4-FFF2-40B4-BE49-F238E27FC236}">
                <a16:creationId xmlns:a16="http://schemas.microsoft.com/office/drawing/2014/main" id="{C6801DA9-A798-100A-E357-B6449A7A14D9}"/>
              </a:ext>
            </a:extLst>
          </p:cNvPr>
          <p:cNvPicPr>
            <a:picLocks noGrp="1" noChangeAspect="1"/>
          </p:cNvPicPr>
          <p:nvPr>
            <p:ph sz="quarter" idx="1"/>
          </p:nvPr>
        </p:nvPicPr>
        <p:blipFill>
          <a:blip r:embed="rId3"/>
          <a:stretch>
            <a:fillRect/>
          </a:stretch>
        </p:blipFill>
        <p:spPr>
          <a:xfrm>
            <a:off x="457200" y="1660033"/>
            <a:ext cx="8229600" cy="4604733"/>
          </a:xfrm>
        </p:spPr>
      </p:pic>
    </p:spTree>
    <p:extLst>
      <p:ext uri="{BB962C8B-B14F-4D97-AF65-F5344CB8AC3E}">
        <p14:creationId xmlns:p14="http://schemas.microsoft.com/office/powerpoint/2010/main" val="3953394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B6833F-22AC-E00D-280F-0DD6B38054C3}"/>
              </a:ext>
            </a:extLst>
          </p:cNvPr>
          <p:cNvSpPr>
            <a:spLocks noGrp="1"/>
          </p:cNvSpPr>
          <p:nvPr>
            <p:ph type="title"/>
          </p:nvPr>
        </p:nvSpPr>
        <p:spPr/>
        <p:txBody>
          <a:bodyPr/>
          <a:lstStyle/>
          <a:p>
            <a:r>
              <a:rPr lang="en-US" dirty="0"/>
              <a:t>Herbal Supplements</a:t>
            </a:r>
          </a:p>
        </p:txBody>
      </p:sp>
      <p:sp>
        <p:nvSpPr>
          <p:cNvPr id="4" name="Content Placeholder 3">
            <a:extLst>
              <a:ext uri="{FF2B5EF4-FFF2-40B4-BE49-F238E27FC236}">
                <a16:creationId xmlns:a16="http://schemas.microsoft.com/office/drawing/2014/main" id="{98BB7DAC-947D-C8D2-288D-B001E83726B3}"/>
              </a:ext>
            </a:extLst>
          </p:cNvPr>
          <p:cNvSpPr>
            <a:spLocks noGrp="1"/>
          </p:cNvSpPr>
          <p:nvPr>
            <p:ph sz="quarter" idx="1"/>
          </p:nvPr>
        </p:nvSpPr>
        <p:spPr/>
        <p:txBody>
          <a:bodyPr>
            <a:normAutofit/>
          </a:bodyPr>
          <a:lstStyle/>
          <a:p>
            <a:r>
              <a:rPr lang="en-US" dirty="0"/>
              <a:t>Berberine</a:t>
            </a:r>
          </a:p>
          <a:p>
            <a:r>
              <a:rPr lang="en-US" dirty="0"/>
              <a:t>Zinc</a:t>
            </a:r>
          </a:p>
          <a:p>
            <a:r>
              <a:rPr lang="en-US" dirty="0"/>
              <a:t>Vitamin D</a:t>
            </a:r>
          </a:p>
          <a:p>
            <a:r>
              <a:rPr lang="en-US" dirty="0"/>
              <a:t>Cinnamon </a:t>
            </a:r>
          </a:p>
          <a:p>
            <a:r>
              <a:rPr lang="en-US" dirty="0"/>
              <a:t>Ginseng</a:t>
            </a:r>
          </a:p>
        </p:txBody>
      </p:sp>
      <p:sp>
        <p:nvSpPr>
          <p:cNvPr id="5" name="Content Placeholder 4">
            <a:extLst>
              <a:ext uri="{FF2B5EF4-FFF2-40B4-BE49-F238E27FC236}">
                <a16:creationId xmlns:a16="http://schemas.microsoft.com/office/drawing/2014/main" id="{39A44A64-423A-E22A-FEEE-660AE0CAC1FB}"/>
              </a:ext>
            </a:extLst>
          </p:cNvPr>
          <p:cNvSpPr>
            <a:spLocks noGrp="1"/>
          </p:cNvSpPr>
          <p:nvPr>
            <p:ph sz="quarter" idx="2"/>
          </p:nvPr>
        </p:nvSpPr>
        <p:spPr/>
        <p:txBody>
          <a:bodyPr>
            <a:normAutofit/>
          </a:bodyPr>
          <a:lstStyle/>
          <a:p>
            <a:r>
              <a:rPr lang="en-US" dirty="0"/>
              <a:t>Aloe Vera</a:t>
            </a:r>
          </a:p>
          <a:p>
            <a:r>
              <a:rPr lang="en-US" dirty="0"/>
              <a:t>Chromium</a:t>
            </a:r>
          </a:p>
          <a:p>
            <a:r>
              <a:rPr lang="en-US" dirty="0"/>
              <a:t>Alpha lipoic acid</a:t>
            </a:r>
          </a:p>
          <a:p>
            <a:r>
              <a:rPr lang="en-US" dirty="0"/>
              <a:t>Magnesium</a:t>
            </a:r>
          </a:p>
          <a:p>
            <a:r>
              <a:rPr lang="en-US" dirty="0" err="1"/>
              <a:t>Gymnema</a:t>
            </a:r>
            <a:endParaRPr lang="en-US" dirty="0"/>
          </a:p>
        </p:txBody>
      </p:sp>
      <p:pic>
        <p:nvPicPr>
          <p:cNvPr id="7" name="Picture 6">
            <a:extLst>
              <a:ext uri="{FF2B5EF4-FFF2-40B4-BE49-F238E27FC236}">
                <a16:creationId xmlns:a16="http://schemas.microsoft.com/office/drawing/2014/main" id="{D3C1532F-141D-544C-DD41-9183AFA18871}"/>
              </a:ext>
            </a:extLst>
          </p:cNvPr>
          <p:cNvPicPr>
            <a:picLocks noChangeAspect="1"/>
          </p:cNvPicPr>
          <p:nvPr/>
        </p:nvPicPr>
        <p:blipFill>
          <a:blip r:embed="rId3"/>
          <a:srcRect t="33046"/>
          <a:stretch/>
        </p:blipFill>
        <p:spPr>
          <a:xfrm>
            <a:off x="453887" y="4048059"/>
            <a:ext cx="8074152" cy="2105853"/>
          </a:xfrm>
          <a:prstGeom prst="rect">
            <a:avLst/>
          </a:prstGeom>
        </p:spPr>
      </p:pic>
    </p:spTree>
    <p:extLst>
      <p:ext uri="{BB962C8B-B14F-4D97-AF65-F5344CB8AC3E}">
        <p14:creationId xmlns:p14="http://schemas.microsoft.com/office/powerpoint/2010/main" val="8468065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698E78-04EA-698D-90C8-D6BD38DF626B}"/>
              </a:ext>
            </a:extLst>
          </p:cNvPr>
          <p:cNvSpPr>
            <a:spLocks noGrp="1"/>
          </p:cNvSpPr>
          <p:nvPr>
            <p:ph type="title"/>
          </p:nvPr>
        </p:nvSpPr>
        <p:spPr/>
        <p:txBody>
          <a:bodyPr/>
          <a:lstStyle/>
          <a:p>
            <a:r>
              <a:rPr lang="en-US" dirty="0"/>
              <a:t>Deciding to Take Herbal Supplements</a:t>
            </a:r>
          </a:p>
        </p:txBody>
      </p:sp>
      <p:sp>
        <p:nvSpPr>
          <p:cNvPr id="3" name="Content Placeholder 2">
            <a:extLst>
              <a:ext uri="{FF2B5EF4-FFF2-40B4-BE49-F238E27FC236}">
                <a16:creationId xmlns:a16="http://schemas.microsoft.com/office/drawing/2014/main" id="{542EB326-1AFF-2AF0-6DC7-F5A906637859}"/>
              </a:ext>
            </a:extLst>
          </p:cNvPr>
          <p:cNvSpPr>
            <a:spLocks noGrp="1"/>
          </p:cNvSpPr>
          <p:nvPr>
            <p:ph sz="quarter" idx="1"/>
          </p:nvPr>
        </p:nvSpPr>
        <p:spPr>
          <a:xfrm>
            <a:off x="457200" y="1219200"/>
            <a:ext cx="8229600" cy="4937760"/>
          </a:xfrm>
        </p:spPr>
        <p:txBody>
          <a:bodyPr/>
          <a:lstStyle/>
          <a:p>
            <a:r>
              <a:rPr lang="en-US" dirty="0"/>
              <a:t>Lack of regulation with herbal supplements</a:t>
            </a:r>
          </a:p>
          <a:p>
            <a:r>
              <a:rPr lang="en-US" dirty="0"/>
              <a:t>Provide reliable education on costs/benefits/risks</a:t>
            </a:r>
          </a:p>
          <a:p>
            <a:r>
              <a:rPr lang="en-US" dirty="0"/>
              <a:t>Empower patients to make informed decisions</a:t>
            </a:r>
          </a:p>
        </p:txBody>
      </p:sp>
      <p:pic>
        <p:nvPicPr>
          <p:cNvPr id="6" name="Picture 5">
            <a:extLst>
              <a:ext uri="{FF2B5EF4-FFF2-40B4-BE49-F238E27FC236}">
                <a16:creationId xmlns:a16="http://schemas.microsoft.com/office/drawing/2014/main" id="{39336980-8EA9-AB62-0E90-BC4AD42A320A}"/>
              </a:ext>
            </a:extLst>
          </p:cNvPr>
          <p:cNvPicPr>
            <a:picLocks noChangeAspect="1"/>
          </p:cNvPicPr>
          <p:nvPr/>
        </p:nvPicPr>
        <p:blipFill>
          <a:blip r:embed="rId3"/>
          <a:srcRect t="9526"/>
          <a:stretch/>
        </p:blipFill>
        <p:spPr>
          <a:xfrm>
            <a:off x="19878" y="2743200"/>
            <a:ext cx="9144000" cy="3962400"/>
          </a:xfrm>
          <a:prstGeom prst="rect">
            <a:avLst/>
          </a:prstGeom>
        </p:spPr>
      </p:pic>
    </p:spTree>
    <p:extLst>
      <p:ext uri="{BB962C8B-B14F-4D97-AF65-F5344CB8AC3E}">
        <p14:creationId xmlns:p14="http://schemas.microsoft.com/office/powerpoint/2010/main" val="39936940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4FE320-AF75-82D5-144A-F365484EF8CB}"/>
              </a:ext>
            </a:extLst>
          </p:cNvPr>
          <p:cNvSpPr>
            <a:spLocks noGrp="1"/>
          </p:cNvSpPr>
          <p:nvPr>
            <p:ph type="title"/>
          </p:nvPr>
        </p:nvSpPr>
        <p:spPr/>
        <p:txBody>
          <a:bodyPr/>
          <a:lstStyle/>
          <a:p>
            <a:r>
              <a:rPr lang="en-US" dirty="0"/>
              <a:t>Status of Diabetes Care</a:t>
            </a:r>
          </a:p>
        </p:txBody>
      </p:sp>
      <p:sp>
        <p:nvSpPr>
          <p:cNvPr id="3" name="Content Placeholder 2">
            <a:extLst>
              <a:ext uri="{FF2B5EF4-FFF2-40B4-BE49-F238E27FC236}">
                <a16:creationId xmlns:a16="http://schemas.microsoft.com/office/drawing/2014/main" id="{B619588B-676E-6ED8-1E8E-1C9FCC3D462B}"/>
              </a:ext>
            </a:extLst>
          </p:cNvPr>
          <p:cNvSpPr>
            <a:spLocks noGrp="1"/>
          </p:cNvSpPr>
          <p:nvPr>
            <p:ph sz="quarter" idx="1"/>
          </p:nvPr>
        </p:nvSpPr>
        <p:spPr>
          <a:xfrm>
            <a:off x="457200" y="1225297"/>
            <a:ext cx="5715000" cy="5181600"/>
          </a:xfrm>
        </p:spPr>
        <p:txBody>
          <a:bodyPr>
            <a:normAutofit/>
          </a:bodyPr>
          <a:lstStyle/>
          <a:p>
            <a:pPr>
              <a:lnSpc>
                <a:spcPct val="120000"/>
              </a:lnSpc>
            </a:pPr>
            <a:r>
              <a:rPr lang="en-US" sz="2400" b="0" i="0" dirty="0">
                <a:solidFill>
                  <a:srgbClr val="383636"/>
                </a:solidFill>
                <a:effectLst/>
                <a:ea typeface="Calibri" panose="020F0502020204030204" pitchFamily="34" charset="0"/>
                <a:cs typeface="Calibri" panose="020F0502020204030204" pitchFamily="34" charset="0"/>
              </a:rPr>
              <a:t>In 2015–2018, U.S. community-dwelling adults with diabetes achieved: </a:t>
            </a:r>
          </a:p>
          <a:p>
            <a:pPr lvl="1">
              <a:lnSpc>
                <a:spcPct val="120000"/>
              </a:lnSpc>
            </a:pPr>
            <a:r>
              <a:rPr lang="en-US" sz="2000" b="0" i="0" dirty="0">
                <a:solidFill>
                  <a:srgbClr val="383636"/>
                </a:solidFill>
                <a:effectLst/>
                <a:ea typeface="Calibri" panose="020F0502020204030204" pitchFamily="34" charset="0"/>
                <a:cs typeface="Calibri" panose="020F0502020204030204" pitchFamily="34" charset="0"/>
              </a:rPr>
              <a:t>A1C &lt;7% by 50.5% </a:t>
            </a:r>
          </a:p>
          <a:p>
            <a:pPr lvl="2">
              <a:lnSpc>
                <a:spcPct val="120000"/>
              </a:lnSpc>
            </a:pPr>
            <a:r>
              <a:rPr lang="en-US" sz="1800" b="0" i="0" dirty="0">
                <a:solidFill>
                  <a:srgbClr val="383636"/>
                </a:solidFill>
                <a:effectLst/>
                <a:ea typeface="Calibri" panose="020F0502020204030204" pitchFamily="34" charset="0"/>
                <a:cs typeface="Calibri" panose="020F0502020204030204" pitchFamily="34" charset="0"/>
              </a:rPr>
              <a:t>75.4% achieved A1C &lt;8%. </a:t>
            </a:r>
            <a:endParaRPr lang="en-US" sz="1800" dirty="0">
              <a:solidFill>
                <a:srgbClr val="383636"/>
              </a:solidFill>
              <a:ea typeface="Calibri" panose="020F0502020204030204" pitchFamily="34" charset="0"/>
              <a:cs typeface="Calibri" panose="020F0502020204030204" pitchFamily="34" charset="0"/>
            </a:endParaRPr>
          </a:p>
          <a:p>
            <a:pPr lvl="1">
              <a:lnSpc>
                <a:spcPct val="120000"/>
              </a:lnSpc>
            </a:pPr>
            <a:r>
              <a:rPr lang="en-US" sz="2000" b="0" i="0" dirty="0">
                <a:solidFill>
                  <a:srgbClr val="383636"/>
                </a:solidFill>
                <a:effectLst/>
                <a:ea typeface="Calibri" panose="020F0502020204030204" pitchFamily="34" charset="0"/>
                <a:cs typeface="Calibri" panose="020F0502020204030204" pitchFamily="34" charset="0"/>
              </a:rPr>
              <a:t>BP target of &lt;130/80 achieved by 47.7% </a:t>
            </a:r>
          </a:p>
          <a:p>
            <a:pPr lvl="2">
              <a:lnSpc>
                <a:spcPct val="120000"/>
              </a:lnSpc>
            </a:pPr>
            <a:r>
              <a:rPr lang="en-US" sz="1800" b="0" i="0" dirty="0">
                <a:solidFill>
                  <a:srgbClr val="383636"/>
                </a:solidFill>
                <a:effectLst/>
                <a:ea typeface="Calibri" panose="020F0502020204030204" pitchFamily="34" charset="0"/>
                <a:cs typeface="Calibri" panose="020F0502020204030204" pitchFamily="34" charset="0"/>
              </a:rPr>
              <a:t>70.4% achieved blood pressure &lt;140/90 mmHg. </a:t>
            </a:r>
          </a:p>
          <a:p>
            <a:pPr lvl="1">
              <a:lnSpc>
                <a:spcPct val="120000"/>
              </a:lnSpc>
            </a:pPr>
            <a:r>
              <a:rPr lang="en-US" sz="2000" b="0" i="0" dirty="0">
                <a:solidFill>
                  <a:srgbClr val="383636"/>
                </a:solidFill>
                <a:effectLst/>
                <a:ea typeface="Calibri" panose="020F0502020204030204" pitchFamily="34" charset="0"/>
                <a:cs typeface="Calibri" panose="020F0502020204030204" pitchFamily="34" charset="0"/>
              </a:rPr>
              <a:t>Lipid control (non-HDL cholesterol) &lt;130 mg/dL, achieved by 55.7% </a:t>
            </a:r>
          </a:p>
          <a:p>
            <a:pPr>
              <a:lnSpc>
                <a:spcPct val="120000"/>
              </a:lnSpc>
            </a:pPr>
            <a:r>
              <a:rPr lang="en-US" sz="2400" dirty="0">
                <a:solidFill>
                  <a:srgbClr val="0070C0"/>
                </a:solidFill>
                <a:ea typeface="Calibri" panose="020F0502020204030204" pitchFamily="34" charset="0"/>
                <a:cs typeface="Calibri" panose="020F0502020204030204" pitchFamily="34" charset="0"/>
              </a:rPr>
              <a:t>22.2% met targets for all</a:t>
            </a:r>
            <a:r>
              <a:rPr lang="en-US" sz="2400" b="0" i="0" dirty="0">
                <a:solidFill>
                  <a:srgbClr val="0070C0"/>
                </a:solidFill>
                <a:effectLst/>
                <a:ea typeface="Calibri" panose="020F0502020204030204" pitchFamily="34" charset="0"/>
                <a:cs typeface="Calibri" panose="020F0502020204030204" pitchFamily="34" charset="0"/>
              </a:rPr>
              <a:t> three risk factors  </a:t>
            </a:r>
          </a:p>
          <a:p>
            <a:pPr>
              <a:lnSpc>
                <a:spcPct val="120000"/>
              </a:lnSpc>
            </a:pPr>
            <a:r>
              <a:rPr lang="en-US" sz="2400" dirty="0">
                <a:solidFill>
                  <a:srgbClr val="0070C0"/>
                </a:solidFill>
                <a:ea typeface="Calibri" panose="020F0502020204030204" pitchFamily="34" charset="0"/>
                <a:cs typeface="Calibri" panose="020F0502020204030204" pitchFamily="34" charset="0"/>
              </a:rPr>
              <a:t>Many not receiving adequate lifestyle or pharmacotherapy.</a:t>
            </a:r>
          </a:p>
        </p:txBody>
      </p:sp>
      <p:pic>
        <p:nvPicPr>
          <p:cNvPr id="6" name="Picture 5" descr="Man smiling during a work meeting">
            <a:extLst>
              <a:ext uri="{FF2B5EF4-FFF2-40B4-BE49-F238E27FC236}">
                <a16:creationId xmlns:a16="http://schemas.microsoft.com/office/drawing/2014/main" id="{96B17BF6-AF0F-D769-9320-5D53AC73EC0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24600" y="1344168"/>
            <a:ext cx="2514600" cy="1676400"/>
          </a:xfrm>
          <a:prstGeom prst="rect">
            <a:avLst/>
          </a:prstGeom>
        </p:spPr>
      </p:pic>
      <p:pic>
        <p:nvPicPr>
          <p:cNvPr id="7" name="Picture 6">
            <a:extLst>
              <a:ext uri="{FF2B5EF4-FFF2-40B4-BE49-F238E27FC236}">
                <a16:creationId xmlns:a16="http://schemas.microsoft.com/office/drawing/2014/main" id="{BC3BECEE-870A-9969-A8A3-55C9CF0D36DC}"/>
              </a:ext>
            </a:extLst>
          </p:cNvPr>
          <p:cNvPicPr>
            <a:picLocks noChangeAspect="1"/>
          </p:cNvPicPr>
          <p:nvPr/>
        </p:nvPicPr>
        <p:blipFill>
          <a:blip r:embed="rId4"/>
          <a:stretch>
            <a:fillRect/>
          </a:stretch>
        </p:blipFill>
        <p:spPr>
          <a:xfrm>
            <a:off x="5943600" y="6148892"/>
            <a:ext cx="2986856" cy="459173"/>
          </a:xfrm>
          <a:prstGeom prst="rect">
            <a:avLst/>
          </a:prstGeom>
        </p:spPr>
      </p:pic>
    </p:spTree>
    <p:extLst>
      <p:ext uri="{BB962C8B-B14F-4D97-AF65-F5344CB8AC3E}">
        <p14:creationId xmlns:p14="http://schemas.microsoft.com/office/powerpoint/2010/main" val="28758496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Hypoglycemia (Glucose) Alert Values</a:t>
            </a:r>
          </a:p>
        </p:txBody>
      </p:sp>
      <p:sp>
        <p:nvSpPr>
          <p:cNvPr id="3" name="Content Placeholder 2"/>
          <p:cNvSpPr>
            <a:spLocks noGrp="1"/>
          </p:cNvSpPr>
          <p:nvPr>
            <p:ph sz="quarter" idx="1"/>
          </p:nvPr>
        </p:nvSpPr>
        <p:spPr>
          <a:xfrm>
            <a:off x="457200" y="1219200"/>
            <a:ext cx="6629400" cy="5257800"/>
          </a:xfrm>
        </p:spPr>
        <p:txBody>
          <a:bodyPr>
            <a:normAutofit fontScale="92500" lnSpcReduction="10000"/>
          </a:bodyPr>
          <a:lstStyle/>
          <a:p>
            <a:r>
              <a:rPr lang="en-US" sz="3100" b="1" dirty="0"/>
              <a:t>BG &lt;70mg/dl – Level 1 </a:t>
            </a:r>
          </a:p>
          <a:p>
            <a:r>
              <a:rPr lang="en-US" sz="2800" dirty="0"/>
              <a:t>Follow 15/15 rule and contact provider to make needed changes. At increased hypo risk.</a:t>
            </a:r>
            <a:br>
              <a:rPr lang="en-US" sz="3100" dirty="0"/>
            </a:br>
            <a:endParaRPr lang="en-US" sz="3100" dirty="0"/>
          </a:p>
          <a:p>
            <a:r>
              <a:rPr lang="en-US" b="1" dirty="0"/>
              <a:t>BG &lt; 54mg/dl – Level 2</a:t>
            </a:r>
          </a:p>
          <a:p>
            <a:r>
              <a:rPr lang="en-US" sz="2800" dirty="0"/>
              <a:t>Indicates serious hypo. Reassess BG Goals. Consider med decrease. Predictive of Level 3 Hypo. Needs </a:t>
            </a:r>
            <a:r>
              <a:rPr lang="en-US" sz="2900" dirty="0"/>
              <a:t>Glucagon Emergency Kit</a:t>
            </a:r>
            <a:br>
              <a:rPr lang="en-US" sz="2900" dirty="0"/>
            </a:br>
            <a:endParaRPr lang="en-US" sz="2900" dirty="0"/>
          </a:p>
          <a:p>
            <a:r>
              <a:rPr lang="en-US" b="1" dirty="0"/>
              <a:t>Severe Hypoglycemia – Level 3</a:t>
            </a:r>
          </a:p>
          <a:p>
            <a:r>
              <a:rPr lang="en-US" sz="2900" dirty="0"/>
              <a:t>Altered mental, physical functioning.</a:t>
            </a:r>
          </a:p>
          <a:p>
            <a:r>
              <a:rPr lang="en-US" sz="2900" dirty="0"/>
              <a:t>Requires external assistance – no threshold</a:t>
            </a:r>
          </a:p>
        </p:txBody>
      </p:sp>
      <p:pic>
        <p:nvPicPr>
          <p:cNvPr id="4" name="Picture 3"/>
          <p:cNvPicPr>
            <a:picLocks noChangeAspect="1"/>
          </p:cNvPicPr>
          <p:nvPr/>
        </p:nvPicPr>
        <p:blipFill>
          <a:blip r:embed="rId3"/>
          <a:stretch>
            <a:fillRect/>
          </a:stretch>
        </p:blipFill>
        <p:spPr>
          <a:xfrm>
            <a:off x="6960262" y="1371600"/>
            <a:ext cx="1726538" cy="1790700"/>
          </a:xfrm>
          <a:prstGeom prst="rect">
            <a:avLst/>
          </a:prstGeom>
        </p:spPr>
      </p:pic>
      <p:pic>
        <p:nvPicPr>
          <p:cNvPr id="8" name="Picture 7">
            <a:extLst>
              <a:ext uri="{FF2B5EF4-FFF2-40B4-BE49-F238E27FC236}">
                <a16:creationId xmlns:a16="http://schemas.microsoft.com/office/drawing/2014/main" id="{4CD66132-7947-1832-E79E-1E6645DFB702}"/>
              </a:ext>
            </a:extLst>
          </p:cNvPr>
          <p:cNvPicPr>
            <a:picLocks noChangeAspect="1"/>
          </p:cNvPicPr>
          <p:nvPr/>
        </p:nvPicPr>
        <p:blipFill>
          <a:blip r:embed="rId4"/>
          <a:stretch>
            <a:fillRect/>
          </a:stretch>
        </p:blipFill>
        <p:spPr>
          <a:xfrm>
            <a:off x="6217726" y="5206292"/>
            <a:ext cx="2469074" cy="432508"/>
          </a:xfrm>
          <a:prstGeom prst="rect">
            <a:avLst/>
          </a:prstGeom>
        </p:spPr>
      </p:pic>
    </p:spTree>
    <p:extLst>
      <p:ext uri="{BB962C8B-B14F-4D97-AF65-F5344CB8AC3E}">
        <p14:creationId xmlns:p14="http://schemas.microsoft.com/office/powerpoint/2010/main" val="13819349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974D4C-1945-4071-8878-49DAF0ECB7C2}"/>
              </a:ext>
            </a:extLst>
          </p:cNvPr>
          <p:cNvSpPr>
            <a:spLocks noGrp="1"/>
          </p:cNvSpPr>
          <p:nvPr>
            <p:ph type="title"/>
          </p:nvPr>
        </p:nvSpPr>
        <p:spPr/>
        <p:txBody>
          <a:bodyPr/>
          <a:lstStyle/>
          <a:p>
            <a:endParaRPr lang="en-US" dirty="0"/>
          </a:p>
        </p:txBody>
      </p:sp>
      <p:pic>
        <p:nvPicPr>
          <p:cNvPr id="6" name="Content Placeholder 5">
            <a:extLst>
              <a:ext uri="{FF2B5EF4-FFF2-40B4-BE49-F238E27FC236}">
                <a16:creationId xmlns:a16="http://schemas.microsoft.com/office/drawing/2014/main" id="{1A11A42E-A316-BE55-3300-D9A52F982AAD}"/>
              </a:ext>
            </a:extLst>
          </p:cNvPr>
          <p:cNvPicPr>
            <a:picLocks noGrp="1" noChangeAspect="1"/>
          </p:cNvPicPr>
          <p:nvPr>
            <p:ph sz="quarter" idx="1"/>
          </p:nvPr>
        </p:nvPicPr>
        <p:blipFill>
          <a:blip r:embed="rId3"/>
          <a:stretch>
            <a:fillRect/>
          </a:stretch>
        </p:blipFill>
        <p:spPr>
          <a:xfrm>
            <a:off x="76200" y="167640"/>
            <a:ext cx="8798723" cy="6156325"/>
          </a:xfrm>
        </p:spPr>
      </p:pic>
      <p:pic>
        <p:nvPicPr>
          <p:cNvPr id="4" name="Picture 3">
            <a:extLst>
              <a:ext uri="{FF2B5EF4-FFF2-40B4-BE49-F238E27FC236}">
                <a16:creationId xmlns:a16="http://schemas.microsoft.com/office/drawing/2014/main" id="{26C40987-B261-B77B-3D1C-CE6D42254AA5}"/>
              </a:ext>
            </a:extLst>
          </p:cNvPr>
          <p:cNvPicPr>
            <a:picLocks noChangeAspect="1"/>
          </p:cNvPicPr>
          <p:nvPr/>
        </p:nvPicPr>
        <p:blipFill>
          <a:blip r:embed="rId4"/>
          <a:stretch>
            <a:fillRect/>
          </a:stretch>
        </p:blipFill>
        <p:spPr>
          <a:xfrm>
            <a:off x="91273" y="49794"/>
            <a:ext cx="8915400" cy="6392015"/>
          </a:xfrm>
          <a:prstGeom prst="rect">
            <a:avLst/>
          </a:prstGeom>
        </p:spPr>
      </p:pic>
      <p:sp>
        <p:nvSpPr>
          <p:cNvPr id="3" name="TextBox 2">
            <a:extLst>
              <a:ext uri="{FF2B5EF4-FFF2-40B4-BE49-F238E27FC236}">
                <a16:creationId xmlns:a16="http://schemas.microsoft.com/office/drawing/2014/main" id="{397978B9-DB3D-19E1-7643-FC84F96C5EC0}"/>
              </a:ext>
            </a:extLst>
          </p:cNvPr>
          <p:cNvSpPr txBox="1"/>
          <p:nvPr/>
        </p:nvSpPr>
        <p:spPr>
          <a:xfrm>
            <a:off x="8280642" y="6072477"/>
            <a:ext cx="772085" cy="369332"/>
          </a:xfrm>
          <a:prstGeom prst="rect">
            <a:avLst/>
          </a:prstGeom>
          <a:solidFill>
            <a:schemeClr val="bg1"/>
          </a:solidFill>
        </p:spPr>
        <p:txBody>
          <a:bodyPr wrap="square" rtlCol="0">
            <a:spAutoFit/>
          </a:bodyPr>
          <a:lstStyle/>
          <a:p>
            <a:endParaRPr lang="en-US" dirty="0"/>
          </a:p>
        </p:txBody>
      </p:sp>
      <p:sp>
        <p:nvSpPr>
          <p:cNvPr id="5" name="Rectangle 4">
            <a:extLst>
              <a:ext uri="{FF2B5EF4-FFF2-40B4-BE49-F238E27FC236}">
                <a16:creationId xmlns:a16="http://schemas.microsoft.com/office/drawing/2014/main" id="{B1E55404-FF80-72D2-8CB1-23C15C1D0E4E}"/>
              </a:ext>
            </a:extLst>
          </p:cNvPr>
          <p:cNvSpPr/>
          <p:nvPr/>
        </p:nvSpPr>
        <p:spPr>
          <a:xfrm>
            <a:off x="4495800" y="49794"/>
            <a:ext cx="4394196" cy="94080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286172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21D2F8-A95F-196B-CE23-A926023033EA}"/>
              </a:ext>
            </a:extLst>
          </p:cNvPr>
          <p:cNvSpPr>
            <a:spLocks noGrp="1"/>
          </p:cNvSpPr>
          <p:nvPr>
            <p:ph type="title"/>
          </p:nvPr>
        </p:nvSpPr>
        <p:spPr/>
        <p:txBody>
          <a:bodyPr>
            <a:normAutofit fontScale="90000"/>
          </a:bodyPr>
          <a:lstStyle/>
          <a:p>
            <a:r>
              <a:rPr lang="en-US" dirty="0"/>
              <a:t>Hypo Marker of CV Events &amp; Mortality</a:t>
            </a:r>
          </a:p>
        </p:txBody>
      </p:sp>
      <p:graphicFrame>
        <p:nvGraphicFramePr>
          <p:cNvPr id="5" name="Content Placeholder 2">
            <a:extLst>
              <a:ext uri="{FF2B5EF4-FFF2-40B4-BE49-F238E27FC236}">
                <a16:creationId xmlns:a16="http://schemas.microsoft.com/office/drawing/2014/main" id="{B2B04BBA-12F9-0F81-73B6-81F6011A66AF}"/>
              </a:ext>
            </a:extLst>
          </p:cNvPr>
          <p:cNvGraphicFramePr>
            <a:graphicFrameLocks noGrp="1"/>
          </p:cNvGraphicFramePr>
          <p:nvPr>
            <p:ph sz="quarter" idx="1"/>
          </p:nvPr>
        </p:nvGraphicFramePr>
        <p:xfrm>
          <a:off x="457200" y="1219200"/>
          <a:ext cx="6019800" cy="493776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 name="Picture 3">
            <a:extLst>
              <a:ext uri="{FF2B5EF4-FFF2-40B4-BE49-F238E27FC236}">
                <a16:creationId xmlns:a16="http://schemas.microsoft.com/office/drawing/2014/main" id="{BB6B9CD3-AD2C-9A9A-E50A-78E32AB9D45A}"/>
              </a:ext>
            </a:extLst>
          </p:cNvPr>
          <p:cNvPicPr>
            <a:picLocks noChangeAspect="1"/>
          </p:cNvPicPr>
          <p:nvPr/>
        </p:nvPicPr>
        <p:blipFill>
          <a:blip r:embed="rId8"/>
          <a:stretch>
            <a:fillRect/>
          </a:stretch>
        </p:blipFill>
        <p:spPr>
          <a:xfrm>
            <a:off x="4259523" y="6400800"/>
            <a:ext cx="4685658" cy="304800"/>
          </a:xfrm>
          <a:prstGeom prst="rect">
            <a:avLst/>
          </a:prstGeom>
        </p:spPr>
      </p:pic>
    </p:spTree>
    <p:extLst>
      <p:ext uri="{BB962C8B-B14F-4D97-AF65-F5344CB8AC3E}">
        <p14:creationId xmlns:p14="http://schemas.microsoft.com/office/powerpoint/2010/main" val="37487008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214788-4419-770C-F0E0-A2FA9A4FC1D7}"/>
              </a:ext>
            </a:extLst>
          </p:cNvPr>
          <p:cNvSpPr>
            <a:spLocks noGrp="1"/>
          </p:cNvSpPr>
          <p:nvPr>
            <p:ph type="title"/>
          </p:nvPr>
        </p:nvSpPr>
        <p:spPr/>
        <p:txBody>
          <a:bodyPr/>
          <a:lstStyle/>
          <a:p>
            <a:r>
              <a:rPr lang="en-US" dirty="0"/>
              <a:t>SDOH and Hypoglycemia</a:t>
            </a:r>
          </a:p>
        </p:txBody>
      </p:sp>
      <p:graphicFrame>
        <p:nvGraphicFramePr>
          <p:cNvPr id="7" name="Content Placeholder 2">
            <a:extLst>
              <a:ext uri="{FF2B5EF4-FFF2-40B4-BE49-F238E27FC236}">
                <a16:creationId xmlns:a16="http://schemas.microsoft.com/office/drawing/2014/main" id="{26A20415-5700-9E22-5EAE-B67124885336}"/>
              </a:ext>
            </a:extLst>
          </p:cNvPr>
          <p:cNvGraphicFramePr>
            <a:graphicFrameLocks noGrp="1"/>
          </p:cNvGraphicFramePr>
          <p:nvPr>
            <p:ph sz="quarter" idx="1"/>
          </p:nvPr>
        </p:nvGraphicFramePr>
        <p:xfrm>
          <a:off x="457200" y="1219200"/>
          <a:ext cx="8229600" cy="493776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 name="Picture 3">
            <a:extLst>
              <a:ext uri="{FF2B5EF4-FFF2-40B4-BE49-F238E27FC236}">
                <a16:creationId xmlns:a16="http://schemas.microsoft.com/office/drawing/2014/main" id="{431EC6DC-90CC-61AE-106D-11B35C9B4FDE}"/>
              </a:ext>
            </a:extLst>
          </p:cNvPr>
          <p:cNvPicPr>
            <a:picLocks noChangeAspect="1"/>
          </p:cNvPicPr>
          <p:nvPr/>
        </p:nvPicPr>
        <p:blipFill>
          <a:blip r:embed="rId8"/>
          <a:stretch>
            <a:fillRect/>
          </a:stretch>
        </p:blipFill>
        <p:spPr>
          <a:xfrm>
            <a:off x="4259523" y="6400800"/>
            <a:ext cx="4685658" cy="304800"/>
          </a:xfrm>
          <a:prstGeom prst="rect">
            <a:avLst/>
          </a:prstGeom>
        </p:spPr>
      </p:pic>
    </p:spTree>
    <p:extLst>
      <p:ext uri="{BB962C8B-B14F-4D97-AF65-F5344CB8AC3E}">
        <p14:creationId xmlns:p14="http://schemas.microsoft.com/office/powerpoint/2010/main" val="35599359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63DFF9-519D-E93E-E08D-6F23B0AD9F4F}"/>
              </a:ext>
            </a:extLst>
          </p:cNvPr>
          <p:cNvSpPr>
            <a:spLocks noGrp="1"/>
          </p:cNvSpPr>
          <p:nvPr>
            <p:ph type="title"/>
          </p:nvPr>
        </p:nvSpPr>
        <p:spPr>
          <a:xfrm>
            <a:off x="457200" y="274638"/>
            <a:ext cx="8229600" cy="1020762"/>
          </a:xfrm>
        </p:spPr>
        <p:txBody>
          <a:bodyPr/>
          <a:lstStyle/>
          <a:p>
            <a:r>
              <a:rPr lang="en-US" dirty="0"/>
              <a:t>Assess for Hypo</a:t>
            </a:r>
          </a:p>
        </p:txBody>
      </p:sp>
      <p:sp>
        <p:nvSpPr>
          <p:cNvPr id="3" name="Online Image Placeholder 2">
            <a:extLst>
              <a:ext uri="{FF2B5EF4-FFF2-40B4-BE49-F238E27FC236}">
                <a16:creationId xmlns:a16="http://schemas.microsoft.com/office/drawing/2014/main" id="{E7A3B9BE-B5F5-21CD-0D30-012BF57679FB}"/>
              </a:ext>
            </a:extLst>
          </p:cNvPr>
          <p:cNvSpPr>
            <a:spLocks noGrp="1"/>
          </p:cNvSpPr>
          <p:nvPr>
            <p:ph type="clipArt" sz="half" idx="1"/>
          </p:nvPr>
        </p:nvSpPr>
        <p:spPr/>
        <p:txBody>
          <a:bodyPr>
            <a:normAutofit fontScale="92500" lnSpcReduction="10000"/>
          </a:bodyPr>
          <a:lstStyle/>
          <a:p>
            <a:pPr marL="0" indent="0" algn="l" fontAlgn="base">
              <a:buNone/>
            </a:pPr>
            <a:r>
              <a:rPr lang="en-US" sz="2800" b="0" i="0" dirty="0">
                <a:solidFill>
                  <a:srgbClr val="383636"/>
                </a:solidFill>
                <a:effectLst/>
                <a:ea typeface="Calibri" panose="020F0502020204030204" pitchFamily="34" charset="0"/>
                <a:cs typeface="Calibri" panose="020F0502020204030204" pitchFamily="34" charset="0"/>
              </a:rPr>
              <a:t>Review history of hypoglycemia at every clinical encounter for all individuals at risk for hypoglycemia</a:t>
            </a:r>
          </a:p>
          <a:p>
            <a:pPr marL="0" indent="0" algn="l" fontAlgn="base">
              <a:buNone/>
            </a:pPr>
            <a:r>
              <a:rPr lang="en-US" sz="2800" dirty="0">
                <a:solidFill>
                  <a:srgbClr val="383636"/>
                </a:solidFill>
                <a:ea typeface="Calibri" panose="020F0502020204030204" pitchFamily="34" charset="0"/>
                <a:cs typeface="Calibri" panose="020F0502020204030204" pitchFamily="34" charset="0"/>
              </a:rPr>
              <a:t>E</a:t>
            </a:r>
            <a:r>
              <a:rPr lang="en-US" sz="2800" b="0" i="0" dirty="0">
                <a:solidFill>
                  <a:srgbClr val="383636"/>
                </a:solidFill>
                <a:effectLst/>
                <a:ea typeface="Calibri" panose="020F0502020204030204" pitchFamily="34" charset="0"/>
                <a:cs typeface="Calibri" panose="020F0502020204030204" pitchFamily="34" charset="0"/>
              </a:rPr>
              <a:t>valuate hypoglycemic events  </a:t>
            </a:r>
          </a:p>
          <a:p>
            <a:pPr marL="0" indent="0" algn="l" fontAlgn="base">
              <a:buNone/>
            </a:pPr>
            <a:r>
              <a:rPr lang="en-US" sz="2800" b="0" i="0" dirty="0">
                <a:solidFill>
                  <a:srgbClr val="383636"/>
                </a:solidFill>
                <a:effectLst/>
                <a:ea typeface="Calibri" panose="020F0502020204030204" pitchFamily="34" charset="0"/>
                <a:cs typeface="Calibri" panose="020F0502020204030204" pitchFamily="34" charset="0"/>
              </a:rPr>
              <a:t>Screen for impaired hypoglycemia awareness at least annually.</a:t>
            </a:r>
          </a:p>
          <a:p>
            <a:pPr marL="0" indent="0" algn="l" fontAlgn="base">
              <a:buNone/>
            </a:pPr>
            <a:r>
              <a:rPr lang="en-US" sz="2800" b="0" i="0" dirty="0">
                <a:solidFill>
                  <a:srgbClr val="383636"/>
                </a:solidFill>
                <a:effectLst/>
                <a:ea typeface="Calibri" panose="020F0502020204030204" pitchFamily="34" charset="0"/>
                <a:cs typeface="Calibri" panose="020F0502020204030204" pitchFamily="34" charset="0"/>
              </a:rPr>
              <a:t> </a:t>
            </a:r>
          </a:p>
          <a:p>
            <a:pPr marL="0" indent="0" algn="l" fontAlgn="base">
              <a:buNone/>
            </a:pPr>
            <a:endParaRPr lang="en-US" sz="2400" dirty="0">
              <a:ea typeface="Calibri" panose="020F0502020204030204" pitchFamily="34" charset="0"/>
              <a:cs typeface="Calibri" panose="020F0502020204030204" pitchFamily="34" charset="0"/>
            </a:endParaRPr>
          </a:p>
        </p:txBody>
      </p:sp>
      <p:sp>
        <p:nvSpPr>
          <p:cNvPr id="4" name="Text Placeholder 3">
            <a:extLst>
              <a:ext uri="{FF2B5EF4-FFF2-40B4-BE49-F238E27FC236}">
                <a16:creationId xmlns:a16="http://schemas.microsoft.com/office/drawing/2014/main" id="{5CDA5DCA-1E35-7829-8514-9BE819AE6049}"/>
              </a:ext>
            </a:extLst>
          </p:cNvPr>
          <p:cNvSpPr>
            <a:spLocks noGrp="1"/>
          </p:cNvSpPr>
          <p:nvPr>
            <p:ph type="body" sz="half" idx="2"/>
          </p:nvPr>
        </p:nvSpPr>
        <p:spPr>
          <a:xfrm>
            <a:off x="4648200" y="1447800"/>
            <a:ext cx="4038600" cy="4678363"/>
          </a:xfrm>
        </p:spPr>
        <p:txBody>
          <a:bodyPr>
            <a:normAutofit/>
          </a:bodyPr>
          <a:lstStyle/>
          <a:p>
            <a:pPr marL="0" indent="0" algn="l" fontAlgn="base">
              <a:buNone/>
            </a:pPr>
            <a:r>
              <a:rPr lang="en-US" sz="2800" b="0" i="0" dirty="0">
                <a:solidFill>
                  <a:srgbClr val="383636"/>
                </a:solidFill>
                <a:effectLst/>
                <a:ea typeface="Calibri" panose="020F0502020204030204" pitchFamily="34" charset="0"/>
                <a:cs typeface="Calibri" panose="020F0502020204030204" pitchFamily="34" charset="0"/>
              </a:rPr>
              <a:t>Consider individual’s risk for hypoglycemia when selecting diabetes medications and glycemic goals. </a:t>
            </a:r>
            <a:endParaRPr lang="en-US" sz="2800" b="1" dirty="0">
              <a:solidFill>
                <a:srgbClr val="383636"/>
              </a:solidFill>
              <a:ea typeface="Calibri" panose="020F0502020204030204" pitchFamily="34" charset="0"/>
              <a:cs typeface="Calibri" panose="020F0502020204030204" pitchFamily="34" charset="0"/>
            </a:endParaRPr>
          </a:p>
          <a:p>
            <a:pPr marL="0" indent="0" algn="l" fontAlgn="base">
              <a:buNone/>
            </a:pPr>
            <a:r>
              <a:rPr lang="en-US" sz="2800" b="0" i="0" dirty="0">
                <a:solidFill>
                  <a:srgbClr val="383636"/>
                </a:solidFill>
                <a:effectLst/>
                <a:ea typeface="Calibri" panose="020F0502020204030204" pitchFamily="34" charset="0"/>
                <a:cs typeface="Calibri" panose="020F0502020204030204" pitchFamily="34" charset="0"/>
              </a:rPr>
              <a:t>Use of CGM is beneficial and recommended for individuals at high risk for hypoglycemia. </a:t>
            </a:r>
            <a:r>
              <a:rPr lang="en-US" sz="2800" b="1" i="0" dirty="0">
                <a:solidFill>
                  <a:srgbClr val="383636"/>
                </a:solidFill>
                <a:effectLst/>
                <a:ea typeface="Calibri" panose="020F0502020204030204" pitchFamily="34" charset="0"/>
                <a:cs typeface="Calibri" panose="020F0502020204030204" pitchFamily="34" charset="0"/>
              </a:rPr>
              <a:t> </a:t>
            </a:r>
            <a:endParaRPr lang="en-US" sz="2800" b="0" i="0" dirty="0">
              <a:solidFill>
                <a:srgbClr val="383636"/>
              </a:solidFill>
              <a:effectLst/>
              <a:ea typeface="Calibri" panose="020F0502020204030204" pitchFamily="34" charset="0"/>
              <a:cs typeface="Calibri" panose="020F0502020204030204" pitchFamily="34" charset="0"/>
            </a:endParaRPr>
          </a:p>
          <a:p>
            <a:endParaRPr lang="en-US" dirty="0"/>
          </a:p>
        </p:txBody>
      </p:sp>
      <p:pic>
        <p:nvPicPr>
          <p:cNvPr id="5" name="Picture 4">
            <a:extLst>
              <a:ext uri="{FF2B5EF4-FFF2-40B4-BE49-F238E27FC236}">
                <a16:creationId xmlns:a16="http://schemas.microsoft.com/office/drawing/2014/main" id="{86245226-2F49-C8EF-89E6-BC018950FEEA}"/>
              </a:ext>
            </a:extLst>
          </p:cNvPr>
          <p:cNvPicPr>
            <a:picLocks noChangeAspect="1"/>
          </p:cNvPicPr>
          <p:nvPr/>
        </p:nvPicPr>
        <p:blipFill>
          <a:blip r:embed="rId3"/>
          <a:stretch>
            <a:fillRect/>
          </a:stretch>
        </p:blipFill>
        <p:spPr>
          <a:xfrm>
            <a:off x="4259523" y="6400800"/>
            <a:ext cx="4685658" cy="304800"/>
          </a:xfrm>
          <a:prstGeom prst="rect">
            <a:avLst/>
          </a:prstGeom>
        </p:spPr>
      </p:pic>
    </p:spTree>
    <p:extLst>
      <p:ext uri="{BB962C8B-B14F-4D97-AF65-F5344CB8AC3E}">
        <p14:creationId xmlns:p14="http://schemas.microsoft.com/office/powerpoint/2010/main" val="147041137"/>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6034" name="Rectangle 2050"/>
          <p:cNvSpPr>
            <a:spLocks noGrp="1" noRot="1" noChangeArrowheads="1"/>
          </p:cNvSpPr>
          <p:nvPr>
            <p:ph type="title"/>
          </p:nvPr>
        </p:nvSpPr>
        <p:spPr>
          <a:xfrm>
            <a:off x="471521" y="120629"/>
            <a:ext cx="8226425" cy="641350"/>
          </a:xfrm>
        </p:spPr>
        <p:txBody>
          <a:bodyPr lIns="90477" tIns="44445" rIns="90477" bIns="44445" anchor="b">
            <a:normAutofit fontScale="90000"/>
          </a:bodyPr>
          <a:lstStyle/>
          <a:p>
            <a:pPr eaLnBrk="1" hangingPunct="1">
              <a:defRPr/>
            </a:pPr>
            <a:r>
              <a:rPr lang="en-US" dirty="0"/>
              <a:t>Hypoglycemia: Clinical Risk Factors	 </a:t>
            </a:r>
          </a:p>
        </p:txBody>
      </p:sp>
      <p:pic>
        <p:nvPicPr>
          <p:cNvPr id="7" name="Picture 6">
            <a:extLst>
              <a:ext uri="{FF2B5EF4-FFF2-40B4-BE49-F238E27FC236}">
                <a16:creationId xmlns:a16="http://schemas.microsoft.com/office/drawing/2014/main" id="{20D49FB2-899D-259B-32AB-EC10661457B5}"/>
              </a:ext>
            </a:extLst>
          </p:cNvPr>
          <p:cNvPicPr>
            <a:picLocks noChangeAspect="1"/>
          </p:cNvPicPr>
          <p:nvPr/>
        </p:nvPicPr>
        <p:blipFill>
          <a:blip r:embed="rId4"/>
          <a:stretch>
            <a:fillRect/>
          </a:stretch>
        </p:blipFill>
        <p:spPr>
          <a:xfrm>
            <a:off x="747980" y="735274"/>
            <a:ext cx="7272693" cy="6117218"/>
          </a:xfrm>
          <a:prstGeom prst="rect">
            <a:avLst/>
          </a:prstGeom>
        </p:spPr>
      </p:pic>
      <p:pic>
        <p:nvPicPr>
          <p:cNvPr id="4" name="Picture 3">
            <a:extLst>
              <a:ext uri="{FF2B5EF4-FFF2-40B4-BE49-F238E27FC236}">
                <a16:creationId xmlns:a16="http://schemas.microsoft.com/office/drawing/2014/main" id="{F5957D16-36A6-36C1-249A-3EB651EAC995}"/>
              </a:ext>
            </a:extLst>
          </p:cNvPr>
          <p:cNvPicPr>
            <a:picLocks noChangeAspect="1"/>
          </p:cNvPicPr>
          <p:nvPr/>
        </p:nvPicPr>
        <p:blipFill>
          <a:blip r:embed="rId5"/>
          <a:stretch>
            <a:fillRect/>
          </a:stretch>
        </p:blipFill>
        <p:spPr>
          <a:xfrm>
            <a:off x="4384326" y="6454539"/>
            <a:ext cx="4685658" cy="304800"/>
          </a:xfrm>
          <a:prstGeom prst="rect">
            <a:avLst/>
          </a:prstGeom>
        </p:spPr>
      </p:pic>
    </p:spTree>
    <p:custDataLst>
      <p:tags r:id="rId1"/>
    </p:custDataLst>
    <p:extLst>
      <p:ext uri="{BB962C8B-B14F-4D97-AF65-F5344CB8AC3E}">
        <p14:creationId xmlns:p14="http://schemas.microsoft.com/office/powerpoint/2010/main" val="844973046"/>
      </p:ext>
    </p:extLst>
  </p:cSld>
  <p:clrMapOvr>
    <a:masterClrMapping/>
  </p:clrMapOvr>
  <p:transition spd="slow"/>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02" name="Rectangle 2"/>
          <p:cNvSpPr>
            <a:spLocks noGrp="1" noRot="1" noChangeArrowheads="1"/>
          </p:cNvSpPr>
          <p:nvPr>
            <p:ph type="title"/>
          </p:nvPr>
        </p:nvSpPr>
        <p:spPr>
          <a:xfrm>
            <a:off x="304800" y="152400"/>
            <a:ext cx="8534400" cy="990600"/>
          </a:xfrm>
        </p:spPr>
        <p:txBody>
          <a:bodyPr lIns="90477" tIns="44445" rIns="90477" bIns="44445" anchor="b"/>
          <a:lstStyle/>
          <a:p>
            <a:pPr eaLnBrk="1" hangingPunct="1">
              <a:defRPr/>
            </a:pPr>
            <a:r>
              <a:rPr lang="en-US" dirty="0"/>
              <a:t>Tx of Level 2 &amp; 3 Hypoglycemia</a:t>
            </a:r>
          </a:p>
        </p:txBody>
      </p:sp>
      <p:sp>
        <p:nvSpPr>
          <p:cNvPr id="563203" name="Rectangle 3"/>
          <p:cNvSpPr>
            <a:spLocks noGrp="1" noChangeArrowheads="1"/>
          </p:cNvSpPr>
          <p:nvPr>
            <p:ph type="body" idx="1"/>
          </p:nvPr>
        </p:nvSpPr>
        <p:spPr>
          <a:xfrm>
            <a:off x="304800" y="1143000"/>
            <a:ext cx="8382000" cy="5867399"/>
          </a:xfrm>
        </p:spPr>
        <p:txBody>
          <a:bodyPr lIns="90477" tIns="44445" rIns="90477" bIns="44445">
            <a:normAutofit fontScale="92500" lnSpcReduction="20000"/>
          </a:bodyPr>
          <a:lstStyle/>
          <a:p>
            <a:pPr eaLnBrk="1" hangingPunct="1">
              <a:lnSpc>
                <a:spcPct val="120000"/>
              </a:lnSpc>
              <a:defRPr/>
            </a:pPr>
            <a:r>
              <a:rPr lang="en-US" dirty="0"/>
              <a:t>If can swallow w/out risk of aspiration, try gel,  honey, etc. inside cheek</a:t>
            </a:r>
          </a:p>
          <a:p>
            <a:pPr eaLnBrk="1" hangingPunct="1">
              <a:lnSpc>
                <a:spcPct val="120000"/>
              </a:lnSpc>
              <a:defRPr/>
            </a:pPr>
            <a:r>
              <a:rPr lang="en-US" dirty="0"/>
              <a:t>If unable to swallow, D50 IV or Glucagon </a:t>
            </a:r>
          </a:p>
          <a:p>
            <a:pPr eaLnBrk="1" hangingPunct="1">
              <a:lnSpc>
                <a:spcPct val="120000"/>
              </a:lnSpc>
              <a:defRPr/>
            </a:pPr>
            <a:r>
              <a:rPr lang="en-US" dirty="0"/>
              <a:t>Glucagon injection (need Rx)</a:t>
            </a:r>
          </a:p>
          <a:p>
            <a:pPr lvl="1">
              <a:lnSpc>
                <a:spcPct val="120000"/>
              </a:lnSpc>
              <a:defRPr/>
            </a:pPr>
            <a:r>
              <a:rPr lang="en-US" dirty="0"/>
              <a:t>Inform and instruct caregivers, school personnel, family, coworkers of hypo signs and appropriate action</a:t>
            </a:r>
          </a:p>
          <a:p>
            <a:pPr lvl="1" eaLnBrk="1" hangingPunct="1">
              <a:lnSpc>
                <a:spcPct val="120000"/>
              </a:lnSpc>
              <a:defRPr/>
            </a:pPr>
            <a:r>
              <a:rPr lang="en-US" dirty="0"/>
              <a:t>Dosing:  Adults 1mg,  Children &lt;20kg 0.5mg</a:t>
            </a:r>
          </a:p>
          <a:p>
            <a:pPr lvl="1" eaLnBrk="1" hangingPunct="1">
              <a:lnSpc>
                <a:spcPct val="120000"/>
              </a:lnSpc>
              <a:defRPr/>
            </a:pPr>
            <a:r>
              <a:rPr lang="en-US" dirty="0"/>
              <a:t>Glycemic effect 20 - 30mg, short lived</a:t>
            </a:r>
          </a:p>
          <a:p>
            <a:pPr lvl="1" eaLnBrk="1" hangingPunct="1">
              <a:lnSpc>
                <a:spcPct val="120000"/>
              </a:lnSpc>
              <a:defRPr/>
            </a:pPr>
            <a:r>
              <a:rPr lang="en-US" dirty="0"/>
              <a:t>Must intake carb as soon as able</a:t>
            </a:r>
          </a:p>
          <a:p>
            <a:pPr>
              <a:lnSpc>
                <a:spcPct val="120000"/>
              </a:lnSpc>
            </a:pPr>
            <a:r>
              <a:rPr lang="en-US" dirty="0">
                <a:solidFill>
                  <a:srgbClr val="0070C0"/>
                </a:solidFill>
              </a:rPr>
              <a:t>If on Insulin or level 2 or 3 hypo, (&lt;54), get Glucagon ER Kit. Re-evaluate diabetes med treatment plan.</a:t>
            </a:r>
          </a:p>
          <a:p>
            <a:pPr>
              <a:lnSpc>
                <a:spcPct val="120000"/>
              </a:lnSpc>
            </a:pPr>
            <a:endParaRPr lang="en-US" dirty="0"/>
          </a:p>
        </p:txBody>
      </p:sp>
      <p:pic>
        <p:nvPicPr>
          <p:cNvPr id="2" name="Picture 1"/>
          <p:cNvPicPr>
            <a:picLocks noChangeAspect="1"/>
          </p:cNvPicPr>
          <p:nvPr/>
        </p:nvPicPr>
        <p:blipFill>
          <a:blip r:embed="rId4"/>
          <a:stretch>
            <a:fillRect/>
          </a:stretch>
        </p:blipFill>
        <p:spPr>
          <a:xfrm>
            <a:off x="7315200" y="2057400"/>
            <a:ext cx="1524000" cy="1077784"/>
          </a:xfrm>
          <a:prstGeom prst="rect">
            <a:avLst/>
          </a:prstGeom>
        </p:spPr>
      </p:pic>
    </p:spTree>
    <p:custDataLst>
      <p:tags r:id="rId1"/>
    </p:custDataLst>
    <p:extLst>
      <p:ext uri="{BB962C8B-B14F-4D97-AF65-F5344CB8AC3E}">
        <p14:creationId xmlns:p14="http://schemas.microsoft.com/office/powerpoint/2010/main" val="2377615326"/>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2" fill="hold" nodeType="clickEffect">
                                  <p:stCondLst>
                                    <p:cond delay="0"/>
                                  </p:stCondLst>
                                  <p:childTnLst>
                                    <p:set>
                                      <p:cBhvr>
                                        <p:cTn id="6" dur="1" fill="hold">
                                          <p:stCondLst>
                                            <p:cond delay="0"/>
                                          </p:stCondLst>
                                        </p:cTn>
                                        <p:tgtEl>
                                          <p:spTgt spid="563203">
                                            <p:txEl>
                                              <p:pRg st="4" end="4"/>
                                            </p:txEl>
                                          </p:spTgt>
                                        </p:tgtEl>
                                        <p:attrNameLst>
                                          <p:attrName>style.visibility</p:attrName>
                                        </p:attrNameLst>
                                      </p:cBhvr>
                                      <p:to>
                                        <p:strVal val="visible"/>
                                      </p:to>
                                    </p:set>
                                    <p:anim calcmode="lin" valueType="num">
                                      <p:cBhvr additive="base">
                                        <p:cTn id="7" dur="2000" fill="hold"/>
                                        <p:tgtEl>
                                          <p:spTgt spid="563203">
                                            <p:txEl>
                                              <p:pRg st="4" end="4"/>
                                            </p:txEl>
                                          </p:spTgt>
                                        </p:tgtEl>
                                        <p:attrNameLst>
                                          <p:attrName>ppt_x</p:attrName>
                                        </p:attrNameLst>
                                      </p:cBhvr>
                                      <p:tavLst>
                                        <p:tav tm="0">
                                          <p:val>
                                            <p:strVal val="0-#ppt_w/2"/>
                                          </p:val>
                                        </p:tav>
                                        <p:tav tm="100000">
                                          <p:val>
                                            <p:strVal val="#ppt_x"/>
                                          </p:val>
                                        </p:tav>
                                      </p:tavLst>
                                    </p:anim>
                                    <p:anim calcmode="lin" valueType="num">
                                      <p:cBhvr additive="base">
                                        <p:cTn id="8" dur="2000" fill="hold"/>
                                        <p:tgtEl>
                                          <p:spTgt spid="563203">
                                            <p:txEl>
                                              <p:pRg st="4" end="4"/>
                                            </p:txEl>
                                          </p:spTgt>
                                        </p:tgtEl>
                                        <p:attrNameLst>
                                          <p:attrName>ppt_y</p:attrName>
                                        </p:attrNameLst>
                                      </p:cBhvr>
                                      <p:tavLst>
                                        <p:tav tm="0">
                                          <p:val>
                                            <p:strVal val="1+#ppt_h/2"/>
                                          </p:val>
                                        </p:tav>
                                        <p:tav tm="100000">
                                          <p:val>
                                            <p:strVal val="#ppt_y"/>
                                          </p:val>
                                        </p:tav>
                                      </p:tavLst>
                                    </p:anim>
                                  </p:childTnLst>
                                </p:cTn>
                              </p:par>
                              <p:par>
                                <p:cTn id="9" presetID="2" presetClass="entr" presetSubtype="12" fill="hold" nodeType="withEffect">
                                  <p:stCondLst>
                                    <p:cond delay="0"/>
                                  </p:stCondLst>
                                  <p:childTnLst>
                                    <p:set>
                                      <p:cBhvr>
                                        <p:cTn id="10" dur="1" fill="hold">
                                          <p:stCondLst>
                                            <p:cond delay="0"/>
                                          </p:stCondLst>
                                        </p:cTn>
                                        <p:tgtEl>
                                          <p:spTgt spid="563203">
                                            <p:txEl>
                                              <p:pRg st="5" end="5"/>
                                            </p:txEl>
                                          </p:spTgt>
                                        </p:tgtEl>
                                        <p:attrNameLst>
                                          <p:attrName>style.visibility</p:attrName>
                                        </p:attrNameLst>
                                      </p:cBhvr>
                                      <p:to>
                                        <p:strVal val="visible"/>
                                      </p:to>
                                    </p:set>
                                    <p:anim calcmode="lin" valueType="num">
                                      <p:cBhvr additive="base">
                                        <p:cTn id="11" dur="2000" fill="hold"/>
                                        <p:tgtEl>
                                          <p:spTgt spid="563203">
                                            <p:txEl>
                                              <p:pRg st="5" end="5"/>
                                            </p:txEl>
                                          </p:spTgt>
                                        </p:tgtEl>
                                        <p:attrNameLst>
                                          <p:attrName>ppt_x</p:attrName>
                                        </p:attrNameLst>
                                      </p:cBhvr>
                                      <p:tavLst>
                                        <p:tav tm="0">
                                          <p:val>
                                            <p:strVal val="0-#ppt_w/2"/>
                                          </p:val>
                                        </p:tav>
                                        <p:tav tm="100000">
                                          <p:val>
                                            <p:strVal val="#ppt_x"/>
                                          </p:val>
                                        </p:tav>
                                      </p:tavLst>
                                    </p:anim>
                                    <p:anim calcmode="lin" valueType="num">
                                      <p:cBhvr additive="base">
                                        <p:cTn id="12" dur="2000" fill="hold"/>
                                        <p:tgtEl>
                                          <p:spTgt spid="563203">
                                            <p:txEl>
                                              <p:pRg st="5" end="5"/>
                                            </p:txEl>
                                          </p:spTgt>
                                        </p:tgtEl>
                                        <p:attrNameLst>
                                          <p:attrName>ppt_y</p:attrName>
                                        </p:attrNameLst>
                                      </p:cBhvr>
                                      <p:tavLst>
                                        <p:tav tm="0">
                                          <p:val>
                                            <p:strVal val="1+#ppt_h/2"/>
                                          </p:val>
                                        </p:tav>
                                        <p:tav tm="100000">
                                          <p:val>
                                            <p:strVal val="#ppt_y"/>
                                          </p:val>
                                        </p:tav>
                                      </p:tavLst>
                                    </p:anim>
                                  </p:childTnLst>
                                </p:cTn>
                              </p:par>
                              <p:par>
                                <p:cTn id="13" presetID="2" presetClass="entr" presetSubtype="12" fill="hold" nodeType="withEffect">
                                  <p:stCondLst>
                                    <p:cond delay="0"/>
                                  </p:stCondLst>
                                  <p:childTnLst>
                                    <p:set>
                                      <p:cBhvr>
                                        <p:cTn id="14" dur="1" fill="hold">
                                          <p:stCondLst>
                                            <p:cond delay="0"/>
                                          </p:stCondLst>
                                        </p:cTn>
                                        <p:tgtEl>
                                          <p:spTgt spid="563203">
                                            <p:txEl>
                                              <p:pRg st="6" end="6"/>
                                            </p:txEl>
                                          </p:spTgt>
                                        </p:tgtEl>
                                        <p:attrNameLst>
                                          <p:attrName>style.visibility</p:attrName>
                                        </p:attrNameLst>
                                      </p:cBhvr>
                                      <p:to>
                                        <p:strVal val="visible"/>
                                      </p:to>
                                    </p:set>
                                    <p:anim calcmode="lin" valueType="num">
                                      <p:cBhvr additive="base">
                                        <p:cTn id="15" dur="2000" fill="hold"/>
                                        <p:tgtEl>
                                          <p:spTgt spid="563203">
                                            <p:txEl>
                                              <p:pRg st="6" end="6"/>
                                            </p:txEl>
                                          </p:spTgt>
                                        </p:tgtEl>
                                        <p:attrNameLst>
                                          <p:attrName>ppt_x</p:attrName>
                                        </p:attrNameLst>
                                      </p:cBhvr>
                                      <p:tavLst>
                                        <p:tav tm="0">
                                          <p:val>
                                            <p:strVal val="0-#ppt_w/2"/>
                                          </p:val>
                                        </p:tav>
                                        <p:tav tm="100000">
                                          <p:val>
                                            <p:strVal val="#ppt_x"/>
                                          </p:val>
                                        </p:tav>
                                      </p:tavLst>
                                    </p:anim>
                                    <p:anim calcmode="lin" valueType="num">
                                      <p:cBhvr additive="base">
                                        <p:cTn id="16" dur="2000" fill="hold"/>
                                        <p:tgtEl>
                                          <p:spTgt spid="563203">
                                            <p:txEl>
                                              <p:pRg st="6" end="6"/>
                                            </p:txEl>
                                          </p:spTgt>
                                        </p:tgtEl>
                                        <p:attrNameLst>
                                          <p:attrName>ppt_y</p:attrName>
                                        </p:attrNameLst>
                                      </p:cBhvr>
                                      <p:tavLst>
                                        <p:tav tm="0">
                                          <p:val>
                                            <p:strVal val="1+#ppt_h/2"/>
                                          </p:val>
                                        </p:tav>
                                        <p:tav tm="100000">
                                          <p:val>
                                            <p:strVal val="#ppt_y"/>
                                          </p:val>
                                        </p:tav>
                                      </p:tavLst>
                                    </p:anim>
                                  </p:childTnLst>
                                </p:cTn>
                              </p:par>
                              <p:par>
                                <p:cTn id="17" presetID="2" presetClass="entr" presetSubtype="12" fill="hold" nodeType="withEffect">
                                  <p:stCondLst>
                                    <p:cond delay="0"/>
                                  </p:stCondLst>
                                  <p:childTnLst>
                                    <p:set>
                                      <p:cBhvr>
                                        <p:cTn id="18" dur="1" fill="hold">
                                          <p:stCondLst>
                                            <p:cond delay="0"/>
                                          </p:stCondLst>
                                        </p:cTn>
                                        <p:tgtEl>
                                          <p:spTgt spid="563203">
                                            <p:txEl>
                                              <p:pRg st="7" end="7"/>
                                            </p:txEl>
                                          </p:spTgt>
                                        </p:tgtEl>
                                        <p:attrNameLst>
                                          <p:attrName>style.visibility</p:attrName>
                                        </p:attrNameLst>
                                      </p:cBhvr>
                                      <p:to>
                                        <p:strVal val="visible"/>
                                      </p:to>
                                    </p:set>
                                    <p:anim calcmode="lin" valueType="num">
                                      <p:cBhvr additive="base">
                                        <p:cTn id="19" dur="2000" fill="hold"/>
                                        <p:tgtEl>
                                          <p:spTgt spid="563203">
                                            <p:txEl>
                                              <p:pRg st="7" end="7"/>
                                            </p:txEl>
                                          </p:spTgt>
                                        </p:tgtEl>
                                        <p:attrNameLst>
                                          <p:attrName>ppt_x</p:attrName>
                                        </p:attrNameLst>
                                      </p:cBhvr>
                                      <p:tavLst>
                                        <p:tav tm="0">
                                          <p:val>
                                            <p:strVal val="0-#ppt_w/2"/>
                                          </p:val>
                                        </p:tav>
                                        <p:tav tm="100000">
                                          <p:val>
                                            <p:strVal val="#ppt_x"/>
                                          </p:val>
                                        </p:tav>
                                      </p:tavLst>
                                    </p:anim>
                                    <p:anim calcmode="lin" valueType="num">
                                      <p:cBhvr additive="base">
                                        <p:cTn id="20" dur="2000" fill="hold"/>
                                        <p:tgtEl>
                                          <p:spTgt spid="563203">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63E750-0847-40FE-938E-541198B7465A}"/>
              </a:ext>
            </a:extLst>
          </p:cNvPr>
          <p:cNvSpPr>
            <a:spLocks noGrp="1"/>
          </p:cNvSpPr>
          <p:nvPr>
            <p:ph type="title"/>
          </p:nvPr>
        </p:nvSpPr>
        <p:spPr/>
        <p:txBody>
          <a:bodyPr/>
          <a:lstStyle/>
          <a:p>
            <a:r>
              <a:rPr lang="en-US" dirty="0"/>
              <a:t>Poll Question 16</a:t>
            </a:r>
          </a:p>
        </p:txBody>
      </p:sp>
      <p:sp>
        <p:nvSpPr>
          <p:cNvPr id="3" name="Content Placeholder 2">
            <a:extLst>
              <a:ext uri="{FF2B5EF4-FFF2-40B4-BE49-F238E27FC236}">
                <a16:creationId xmlns:a16="http://schemas.microsoft.com/office/drawing/2014/main" id="{A0A0B409-4781-4F84-BF17-436D19622D56}"/>
              </a:ext>
            </a:extLst>
          </p:cNvPr>
          <p:cNvSpPr>
            <a:spLocks noGrp="1"/>
          </p:cNvSpPr>
          <p:nvPr>
            <p:ph sz="quarter" idx="1"/>
          </p:nvPr>
        </p:nvSpPr>
        <p:spPr>
          <a:xfrm>
            <a:off x="457200" y="1219200"/>
            <a:ext cx="4041648" cy="5257800"/>
          </a:xfrm>
        </p:spPr>
        <p:txBody>
          <a:bodyPr>
            <a:normAutofit fontScale="92500" lnSpcReduction="10000"/>
          </a:bodyPr>
          <a:lstStyle/>
          <a:p>
            <a:r>
              <a:rPr lang="en-US" dirty="0"/>
              <a:t>JL is 78 and drinks a “few cocktails” every night. Lives with partner and takes basal insulin at night and bolus insulin as needed.  </a:t>
            </a:r>
            <a:r>
              <a:rPr lang="en-US" dirty="0">
                <a:solidFill>
                  <a:srgbClr val="0070C0"/>
                </a:solidFill>
              </a:rPr>
              <a:t>Has had a few low blood glucose levels in past week of 62, 49 and 51</a:t>
            </a:r>
            <a:r>
              <a:rPr lang="en-US" dirty="0"/>
              <a:t>. What is the most important recommendation?  </a:t>
            </a:r>
          </a:p>
        </p:txBody>
      </p:sp>
      <p:sp>
        <p:nvSpPr>
          <p:cNvPr id="4" name="Content Placeholder 3">
            <a:extLst>
              <a:ext uri="{FF2B5EF4-FFF2-40B4-BE49-F238E27FC236}">
                <a16:creationId xmlns:a16="http://schemas.microsoft.com/office/drawing/2014/main" id="{9B4D879C-96C0-46C6-B179-72C99C25348C}"/>
              </a:ext>
            </a:extLst>
          </p:cNvPr>
          <p:cNvSpPr>
            <a:spLocks noGrp="1"/>
          </p:cNvSpPr>
          <p:nvPr>
            <p:ph sz="quarter" idx="2"/>
          </p:nvPr>
        </p:nvSpPr>
        <p:spPr/>
        <p:txBody>
          <a:bodyPr>
            <a:normAutofit fontScale="92500" lnSpcReduction="10000"/>
          </a:bodyPr>
          <a:lstStyle/>
          <a:p>
            <a:r>
              <a:rPr lang="en-US" dirty="0"/>
              <a:t>A. Decrease alcohol intake</a:t>
            </a:r>
          </a:p>
          <a:p>
            <a:r>
              <a:rPr lang="en-US" dirty="0"/>
              <a:t>B. Check BG at least 4 times a day.</a:t>
            </a:r>
          </a:p>
          <a:p>
            <a:r>
              <a:rPr lang="en-US" dirty="0"/>
              <a:t>C. Double check injection sites.</a:t>
            </a:r>
          </a:p>
          <a:p>
            <a:r>
              <a:rPr lang="en-US" dirty="0"/>
              <a:t>D. Get glucagon rescue medication.</a:t>
            </a:r>
          </a:p>
        </p:txBody>
      </p:sp>
      <p:pic>
        <p:nvPicPr>
          <p:cNvPr id="6" name="Picture 5">
            <a:extLst>
              <a:ext uri="{FF2B5EF4-FFF2-40B4-BE49-F238E27FC236}">
                <a16:creationId xmlns:a16="http://schemas.microsoft.com/office/drawing/2014/main" id="{FE3F8B72-DF82-4086-B5AB-A66FE35B62F3}"/>
              </a:ext>
            </a:extLst>
          </p:cNvPr>
          <p:cNvPicPr>
            <a:picLocks noChangeAspect="1"/>
          </p:cNvPicPr>
          <p:nvPr/>
        </p:nvPicPr>
        <p:blipFill>
          <a:blip r:embed="rId3"/>
          <a:stretch>
            <a:fillRect/>
          </a:stretch>
        </p:blipFill>
        <p:spPr>
          <a:xfrm>
            <a:off x="5867400" y="5017356"/>
            <a:ext cx="1219200" cy="1415682"/>
          </a:xfrm>
          <a:prstGeom prst="rect">
            <a:avLst/>
          </a:prstGeom>
        </p:spPr>
      </p:pic>
      <p:pic>
        <p:nvPicPr>
          <p:cNvPr id="7" name="Picture 6" descr="Wood human figure">
            <a:extLst>
              <a:ext uri="{FF2B5EF4-FFF2-40B4-BE49-F238E27FC236}">
                <a16:creationId xmlns:a16="http://schemas.microsoft.com/office/drawing/2014/main" id="{7C88E2DF-5D44-40F4-EE0B-CCDD79013A07}"/>
              </a:ext>
            </a:extLst>
          </p:cNvPr>
          <p:cNvPicPr>
            <a:picLocks noChangeAspect="1"/>
          </p:cNvPicPr>
          <p:nvPr/>
        </p:nvPicPr>
        <p:blipFill>
          <a:blip r:embed="rId4" cstate="print">
            <a:extLst>
              <a:ext uri="{28A0092B-C50C-407E-A947-70E740481C1C}">
                <a14:useLocalDpi xmlns:a14="http://schemas.microsoft.com/office/drawing/2010/main" val="0"/>
              </a:ext>
            </a:extLst>
          </a:blip>
          <a:srcRect l="4346" t="5250" r="34783"/>
          <a:stretch/>
        </p:blipFill>
        <p:spPr>
          <a:xfrm rot="1932445">
            <a:off x="4448202" y="357396"/>
            <a:ext cx="606552" cy="656809"/>
          </a:xfrm>
          <a:prstGeom prst="rect">
            <a:avLst/>
          </a:prstGeom>
        </p:spPr>
      </p:pic>
    </p:spTree>
    <p:extLst>
      <p:ext uri="{BB962C8B-B14F-4D97-AF65-F5344CB8AC3E}">
        <p14:creationId xmlns:p14="http://schemas.microsoft.com/office/powerpoint/2010/main" val="35696846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Title 1">
            <a:extLst>
              <a:ext uri="{FF2B5EF4-FFF2-40B4-BE49-F238E27FC236}">
                <a16:creationId xmlns:a16="http://schemas.microsoft.com/office/drawing/2014/main" id="{75D8AC65-DEC7-4196-939A-DAA7024772A5}"/>
              </a:ext>
            </a:extLst>
          </p:cNvPr>
          <p:cNvSpPr>
            <a:spLocks noGrp="1" noChangeArrowheads="1"/>
          </p:cNvSpPr>
          <p:nvPr>
            <p:ph type="title"/>
          </p:nvPr>
        </p:nvSpPr>
        <p:spPr>
          <a:xfrm>
            <a:off x="457200" y="152399"/>
            <a:ext cx="8229600" cy="1228275"/>
          </a:xfrm>
        </p:spPr>
        <p:txBody>
          <a:bodyPr>
            <a:normAutofit fontScale="90000"/>
          </a:bodyPr>
          <a:lstStyle/>
          <a:p>
            <a:pPr eaLnBrk="1" hangingPunct="1"/>
            <a:r>
              <a:rPr lang="en-US" altLang="en-US" sz="4400" dirty="0"/>
              <a:t>Sulfonylureas - </a:t>
            </a:r>
            <a:r>
              <a:rPr lang="en-US" dirty="0"/>
              <a:t>Secretagogues or “Squirters”</a:t>
            </a:r>
            <a:endParaRPr lang="en-US" altLang="en-US" sz="4400" dirty="0"/>
          </a:p>
        </p:txBody>
      </p:sp>
      <p:sp>
        <p:nvSpPr>
          <p:cNvPr id="142339" name="Content Placeholder 2">
            <a:extLst>
              <a:ext uri="{FF2B5EF4-FFF2-40B4-BE49-F238E27FC236}">
                <a16:creationId xmlns:a16="http://schemas.microsoft.com/office/drawing/2014/main" id="{AC246E6E-88E8-4ECE-8C6E-39663156F27E}"/>
              </a:ext>
            </a:extLst>
          </p:cNvPr>
          <p:cNvSpPr>
            <a:spLocks noGrp="1" noChangeArrowheads="1"/>
          </p:cNvSpPr>
          <p:nvPr>
            <p:ph sz="quarter" idx="1"/>
          </p:nvPr>
        </p:nvSpPr>
        <p:spPr>
          <a:xfrm>
            <a:off x="381000" y="1465050"/>
            <a:ext cx="7523770" cy="4523232"/>
          </a:xfrm>
        </p:spPr>
        <p:txBody>
          <a:bodyPr>
            <a:normAutofit/>
          </a:bodyPr>
          <a:lstStyle/>
          <a:p>
            <a:pPr eaLnBrk="1" hangingPunct="1"/>
            <a:r>
              <a:rPr lang="en-US" altLang="en-US" sz="2800" dirty="0"/>
              <a:t>Mechanism: Stimulate beta cells to release insulin</a:t>
            </a:r>
          </a:p>
          <a:p>
            <a:pPr eaLnBrk="1" hangingPunct="1"/>
            <a:r>
              <a:rPr lang="en-US" altLang="en-US" sz="2800" dirty="0"/>
              <a:t>Dosed 1-2x daily before meals</a:t>
            </a:r>
          </a:p>
          <a:p>
            <a:pPr eaLnBrk="1" hangingPunct="1"/>
            <a:r>
              <a:rPr lang="en-US" altLang="en-US" sz="2800" dirty="0"/>
              <a:t>Adverse effects</a:t>
            </a:r>
          </a:p>
          <a:p>
            <a:pPr lvl="1" eaLnBrk="1" hangingPunct="1"/>
            <a:r>
              <a:rPr lang="en-US" altLang="en-US" sz="2000" dirty="0"/>
              <a:t>Hypoglycemia, Weight gain, watch renal function</a:t>
            </a:r>
            <a:endParaRPr lang="en-US" altLang="en-US" sz="2400" dirty="0"/>
          </a:p>
          <a:p>
            <a:pPr eaLnBrk="1" hangingPunct="1"/>
            <a:r>
              <a:rPr lang="en-US" altLang="en-US" sz="2800" dirty="0"/>
              <a:t>Low cost, $12 for 3 months supply</a:t>
            </a:r>
          </a:p>
          <a:p>
            <a:pPr eaLnBrk="1" hangingPunct="1"/>
            <a:r>
              <a:rPr lang="en-US" altLang="en-US" sz="2800" dirty="0"/>
              <a:t>Can help with glucose toxicity, lowers </a:t>
            </a:r>
            <a:r>
              <a:rPr lang="en-US" altLang="en-US" sz="3200" dirty="0"/>
              <a:t>A1C 1-2%</a:t>
            </a:r>
            <a:endParaRPr lang="en-US" altLang="en-US" dirty="0"/>
          </a:p>
        </p:txBody>
      </p:sp>
      <p:pic>
        <p:nvPicPr>
          <p:cNvPr id="142340" name="Picture 2">
            <a:extLst>
              <a:ext uri="{FF2B5EF4-FFF2-40B4-BE49-F238E27FC236}">
                <a16:creationId xmlns:a16="http://schemas.microsoft.com/office/drawing/2014/main" id="{6342EBB4-1035-44F4-AFC3-0617C0F1657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5686" y="4953000"/>
            <a:ext cx="8512628"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A8E0E4CB-CCAF-75CC-4CBB-1C6D67A5963C}"/>
              </a:ext>
            </a:extLst>
          </p:cNvPr>
          <p:cNvPicPr>
            <a:picLocks noChangeAspect="1"/>
          </p:cNvPicPr>
          <p:nvPr/>
        </p:nvPicPr>
        <p:blipFill>
          <a:blip r:embed="rId4"/>
          <a:stretch>
            <a:fillRect/>
          </a:stretch>
        </p:blipFill>
        <p:spPr>
          <a:xfrm>
            <a:off x="6152829" y="2087298"/>
            <a:ext cx="2610171" cy="1121727"/>
          </a:xfrm>
          <a:prstGeom prst="rect">
            <a:avLst/>
          </a:prstGeom>
        </p:spPr>
      </p:pic>
    </p:spTree>
    <p:extLst>
      <p:ext uri="{BB962C8B-B14F-4D97-AF65-F5344CB8AC3E}">
        <p14:creationId xmlns:p14="http://schemas.microsoft.com/office/powerpoint/2010/main" val="18802793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02210" name="Rectangle 2"/>
          <p:cNvSpPr>
            <a:spLocks noGrp="1" noChangeArrowheads="1"/>
          </p:cNvSpPr>
          <p:nvPr>
            <p:ph type="title"/>
          </p:nvPr>
        </p:nvSpPr>
        <p:spPr>
          <a:xfrm>
            <a:off x="457200" y="152400"/>
            <a:ext cx="8305800" cy="990600"/>
          </a:xfrm>
        </p:spPr>
        <p:txBody>
          <a:bodyPr>
            <a:normAutofit/>
          </a:bodyPr>
          <a:lstStyle/>
          <a:p>
            <a:pPr eaLnBrk="1" hangingPunct="1">
              <a:defRPr/>
            </a:pPr>
            <a:r>
              <a:rPr lang="en-US" dirty="0"/>
              <a:t>Meglitinides - Squirts</a:t>
            </a:r>
          </a:p>
        </p:txBody>
      </p:sp>
      <p:sp>
        <p:nvSpPr>
          <p:cNvPr id="1502211" name="Rectangle 3"/>
          <p:cNvSpPr>
            <a:spLocks noGrp="1" noChangeArrowheads="1"/>
          </p:cNvSpPr>
          <p:nvPr>
            <p:ph type="body" idx="1"/>
          </p:nvPr>
        </p:nvSpPr>
        <p:spPr>
          <a:xfrm>
            <a:off x="701298" y="1143000"/>
            <a:ext cx="8305800" cy="5486400"/>
          </a:xfrm>
        </p:spPr>
        <p:txBody>
          <a:bodyPr>
            <a:normAutofit/>
          </a:bodyPr>
          <a:lstStyle/>
          <a:p>
            <a:pPr eaLnBrk="1" hangingPunct="1">
              <a:defRPr/>
            </a:pPr>
            <a:r>
              <a:rPr lang="en-US" sz="2700" b="1" dirty="0">
                <a:solidFill>
                  <a:schemeClr val="tx2">
                    <a:lumMod val="50000"/>
                  </a:schemeClr>
                </a:solidFill>
              </a:rPr>
              <a:t>Action</a:t>
            </a:r>
            <a:r>
              <a:rPr lang="en-US" sz="2700" dirty="0">
                <a:solidFill>
                  <a:schemeClr val="tx2">
                    <a:lumMod val="50000"/>
                  </a:schemeClr>
                </a:solidFill>
              </a:rPr>
              <a:t>: stimulate insulin secretion (rapid and short duration) when glucose present</a:t>
            </a:r>
          </a:p>
          <a:p>
            <a:pPr eaLnBrk="1" hangingPunct="1">
              <a:defRPr/>
            </a:pPr>
            <a:r>
              <a:rPr lang="en-US" sz="2700" b="1" dirty="0">
                <a:solidFill>
                  <a:schemeClr val="tx2">
                    <a:lumMod val="50000"/>
                  </a:schemeClr>
                </a:solidFill>
              </a:rPr>
              <a:t>Names</a:t>
            </a:r>
            <a:r>
              <a:rPr lang="en-US" sz="2700" dirty="0">
                <a:solidFill>
                  <a:schemeClr val="tx2">
                    <a:lumMod val="50000"/>
                  </a:schemeClr>
                </a:solidFill>
              </a:rPr>
              <a:t>:</a:t>
            </a:r>
          </a:p>
          <a:p>
            <a:pPr lvl="1" eaLnBrk="1" hangingPunct="1">
              <a:defRPr/>
            </a:pPr>
            <a:r>
              <a:rPr lang="en-US" sz="2400" dirty="0" err="1">
                <a:solidFill>
                  <a:schemeClr val="tx2">
                    <a:lumMod val="50000"/>
                  </a:schemeClr>
                </a:solidFill>
              </a:rPr>
              <a:t>repaglinide</a:t>
            </a:r>
            <a:r>
              <a:rPr lang="en-US" sz="2400" dirty="0">
                <a:solidFill>
                  <a:schemeClr val="tx2">
                    <a:lumMod val="50000"/>
                  </a:schemeClr>
                </a:solidFill>
              </a:rPr>
              <a:t> (</a:t>
            </a:r>
            <a:r>
              <a:rPr lang="en-US" sz="2400" dirty="0" err="1">
                <a:solidFill>
                  <a:schemeClr val="tx2">
                    <a:lumMod val="50000"/>
                  </a:schemeClr>
                </a:solidFill>
              </a:rPr>
              <a:t>Prandin</a:t>
            </a:r>
            <a:r>
              <a:rPr lang="en-US" sz="2400" dirty="0">
                <a:solidFill>
                  <a:schemeClr val="tx2">
                    <a:lumMod val="50000"/>
                  </a:schemeClr>
                </a:solidFill>
              </a:rPr>
              <a:t>) </a:t>
            </a:r>
          </a:p>
          <a:p>
            <a:pPr lvl="2" eaLnBrk="1" hangingPunct="1">
              <a:defRPr/>
            </a:pPr>
            <a:r>
              <a:rPr lang="en-US" sz="2000" b="1" dirty="0">
                <a:solidFill>
                  <a:schemeClr val="tx2">
                    <a:lumMod val="50000"/>
                  </a:schemeClr>
                </a:solidFill>
              </a:rPr>
              <a:t>Dosing</a:t>
            </a:r>
            <a:r>
              <a:rPr lang="en-US" sz="2000" dirty="0">
                <a:solidFill>
                  <a:schemeClr val="tx2">
                    <a:lumMod val="50000"/>
                  </a:schemeClr>
                </a:solidFill>
              </a:rPr>
              <a:t>: 0.5 to 4 mg </a:t>
            </a:r>
            <a:r>
              <a:rPr lang="en-US" sz="2000" dirty="0" err="1">
                <a:solidFill>
                  <a:schemeClr val="tx2">
                    <a:lumMod val="50000"/>
                  </a:schemeClr>
                </a:solidFill>
              </a:rPr>
              <a:t>a.c.</a:t>
            </a:r>
            <a:r>
              <a:rPr lang="en-US" sz="2000" dirty="0">
                <a:solidFill>
                  <a:schemeClr val="tx2">
                    <a:lumMod val="50000"/>
                  </a:schemeClr>
                </a:solidFill>
              </a:rPr>
              <a:t> max dose 16mg </a:t>
            </a:r>
          </a:p>
          <a:p>
            <a:pPr lvl="2" eaLnBrk="1" hangingPunct="1">
              <a:defRPr/>
            </a:pPr>
            <a:r>
              <a:rPr lang="en-US" sz="2000" dirty="0">
                <a:solidFill>
                  <a:schemeClr val="tx2">
                    <a:lumMod val="50000"/>
                  </a:schemeClr>
                </a:solidFill>
              </a:rPr>
              <a:t>Metabolized by liver and mostly excreted in feces (some </a:t>
            </a:r>
            <a:r>
              <a:rPr lang="en-US" sz="2000" dirty="0" err="1">
                <a:solidFill>
                  <a:schemeClr val="tx2">
                    <a:lumMod val="50000"/>
                  </a:schemeClr>
                </a:solidFill>
              </a:rPr>
              <a:t>renally</a:t>
            </a:r>
            <a:r>
              <a:rPr lang="en-US" sz="2000" dirty="0">
                <a:solidFill>
                  <a:schemeClr val="tx2">
                    <a:lumMod val="50000"/>
                  </a:schemeClr>
                </a:solidFill>
              </a:rPr>
              <a:t>).  </a:t>
            </a:r>
          </a:p>
          <a:p>
            <a:pPr lvl="1" eaLnBrk="1" hangingPunct="1">
              <a:defRPr/>
            </a:pPr>
            <a:r>
              <a:rPr lang="en-US" sz="2400" dirty="0" err="1">
                <a:solidFill>
                  <a:schemeClr val="tx2">
                    <a:lumMod val="50000"/>
                  </a:schemeClr>
                </a:solidFill>
              </a:rPr>
              <a:t>nateglinide</a:t>
            </a:r>
            <a:r>
              <a:rPr lang="en-US" sz="2400" dirty="0">
                <a:solidFill>
                  <a:schemeClr val="tx2">
                    <a:lumMod val="50000"/>
                  </a:schemeClr>
                </a:solidFill>
              </a:rPr>
              <a:t> (</a:t>
            </a:r>
            <a:r>
              <a:rPr lang="en-US" sz="2400" dirty="0" err="1">
                <a:solidFill>
                  <a:schemeClr val="tx2">
                    <a:lumMod val="50000"/>
                  </a:schemeClr>
                </a:solidFill>
              </a:rPr>
              <a:t>Starlix</a:t>
            </a:r>
            <a:r>
              <a:rPr lang="en-US" sz="2400" dirty="0">
                <a:solidFill>
                  <a:schemeClr val="tx2">
                    <a:lumMod val="50000"/>
                  </a:schemeClr>
                </a:solidFill>
              </a:rPr>
              <a:t>)</a:t>
            </a:r>
          </a:p>
          <a:p>
            <a:pPr lvl="2" eaLnBrk="1" hangingPunct="1">
              <a:defRPr/>
            </a:pPr>
            <a:r>
              <a:rPr lang="en-US" sz="2000" b="1" dirty="0">
                <a:solidFill>
                  <a:schemeClr val="tx2">
                    <a:lumMod val="50000"/>
                  </a:schemeClr>
                </a:solidFill>
              </a:rPr>
              <a:t>Dosing</a:t>
            </a:r>
            <a:r>
              <a:rPr lang="en-US" sz="2000" dirty="0">
                <a:solidFill>
                  <a:schemeClr val="tx2">
                    <a:lumMod val="50000"/>
                  </a:schemeClr>
                </a:solidFill>
              </a:rPr>
              <a:t>: 120 mg </a:t>
            </a:r>
            <a:r>
              <a:rPr lang="en-US" sz="2000" dirty="0" err="1">
                <a:solidFill>
                  <a:schemeClr val="tx2">
                    <a:lumMod val="50000"/>
                  </a:schemeClr>
                </a:solidFill>
              </a:rPr>
              <a:t>tid</a:t>
            </a:r>
            <a:r>
              <a:rPr lang="en-US" sz="2000" dirty="0">
                <a:solidFill>
                  <a:schemeClr val="tx2">
                    <a:lumMod val="50000"/>
                  </a:schemeClr>
                </a:solidFill>
              </a:rPr>
              <a:t> with meals</a:t>
            </a:r>
          </a:p>
          <a:p>
            <a:pPr lvl="2" eaLnBrk="1" hangingPunct="1">
              <a:defRPr/>
            </a:pPr>
            <a:r>
              <a:rPr lang="en-US" sz="2000" dirty="0">
                <a:solidFill>
                  <a:schemeClr val="tx2">
                    <a:lumMod val="50000"/>
                  </a:schemeClr>
                </a:solidFill>
              </a:rPr>
              <a:t>Metabolized by liver, excreted by kidney</a:t>
            </a:r>
          </a:p>
          <a:p>
            <a:pPr eaLnBrk="1" hangingPunct="1">
              <a:defRPr/>
            </a:pPr>
            <a:r>
              <a:rPr lang="en-US" sz="2700" dirty="0">
                <a:solidFill>
                  <a:schemeClr val="tx2">
                    <a:lumMod val="50000"/>
                  </a:schemeClr>
                </a:solidFill>
              </a:rPr>
              <a:t>Efficacy:</a:t>
            </a:r>
            <a:endParaRPr lang="en-US" sz="2400" dirty="0">
              <a:solidFill>
                <a:schemeClr val="tx2">
                  <a:lumMod val="50000"/>
                </a:schemeClr>
              </a:solidFill>
            </a:endParaRPr>
          </a:p>
          <a:p>
            <a:pPr lvl="1" eaLnBrk="1" hangingPunct="1">
              <a:defRPr/>
            </a:pPr>
            <a:r>
              <a:rPr lang="en-US" sz="2400" dirty="0">
                <a:solidFill>
                  <a:schemeClr val="tx2">
                    <a:lumMod val="50000"/>
                  </a:schemeClr>
                </a:solidFill>
              </a:rPr>
              <a:t>Decreases peak postprandial glucose</a:t>
            </a:r>
          </a:p>
          <a:p>
            <a:pPr lvl="1" eaLnBrk="1" hangingPunct="1">
              <a:defRPr/>
            </a:pPr>
            <a:r>
              <a:rPr lang="en-US" sz="2400" dirty="0">
                <a:solidFill>
                  <a:schemeClr val="tx2">
                    <a:lumMod val="50000"/>
                  </a:schemeClr>
                </a:solidFill>
              </a:rPr>
              <a:t>Decreases plasma glucose 60-70 mg/dl</a:t>
            </a:r>
          </a:p>
          <a:p>
            <a:pPr lvl="1" eaLnBrk="1" hangingPunct="1">
              <a:defRPr/>
            </a:pPr>
            <a:r>
              <a:rPr lang="en-US" sz="2400" dirty="0">
                <a:solidFill>
                  <a:schemeClr val="tx2">
                    <a:lumMod val="50000"/>
                  </a:schemeClr>
                </a:solidFill>
              </a:rPr>
              <a:t>Reduce A1C 0.5-1%</a:t>
            </a:r>
            <a:r>
              <a:rPr lang="en-US" sz="2400" dirty="0">
                <a:solidFill>
                  <a:srgbClr val="FFFFFF"/>
                </a:solidFill>
              </a:rPr>
              <a:t>%</a:t>
            </a:r>
          </a:p>
        </p:txBody>
      </p:sp>
    </p:spTree>
    <p:custDataLst>
      <p:tags r:id="rId1"/>
    </p:custDataLst>
    <p:extLst>
      <p:ext uri="{BB962C8B-B14F-4D97-AF65-F5344CB8AC3E}">
        <p14:creationId xmlns:p14="http://schemas.microsoft.com/office/powerpoint/2010/main" val="10747419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502211">
                                            <p:txEl>
                                              <p:pRg st="0" end="0"/>
                                            </p:txEl>
                                          </p:spTgt>
                                        </p:tgtEl>
                                        <p:attrNameLst>
                                          <p:attrName>style.visibility</p:attrName>
                                        </p:attrNameLst>
                                      </p:cBhvr>
                                      <p:to>
                                        <p:strVal val="visible"/>
                                      </p:to>
                                    </p:set>
                                    <p:animEffect transition="in" filter="wipe(up)">
                                      <p:cBhvr>
                                        <p:cTn id="7" dur="500"/>
                                        <p:tgtEl>
                                          <p:spTgt spid="1502211">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502211">
                                            <p:txEl>
                                              <p:pRg st="1" end="1"/>
                                            </p:txEl>
                                          </p:spTgt>
                                        </p:tgtEl>
                                        <p:attrNameLst>
                                          <p:attrName>style.visibility</p:attrName>
                                        </p:attrNameLst>
                                      </p:cBhvr>
                                      <p:to>
                                        <p:strVal val="visible"/>
                                      </p:to>
                                    </p:set>
                                    <p:animEffect transition="in" filter="wipe(up)">
                                      <p:cBhvr>
                                        <p:cTn id="12" dur="500"/>
                                        <p:tgtEl>
                                          <p:spTgt spid="1502211">
                                            <p:txEl>
                                              <p:pRg st="1" end="1"/>
                                            </p:txEl>
                                          </p:spTgt>
                                        </p:tgtEl>
                                      </p:cBhvr>
                                    </p:animEffect>
                                  </p:childTnLst>
                                </p:cTn>
                              </p:par>
                              <p:par>
                                <p:cTn id="13" presetID="22" presetClass="entr" presetSubtype="1" fill="hold" grpId="0" nodeType="withEffect">
                                  <p:stCondLst>
                                    <p:cond delay="0"/>
                                  </p:stCondLst>
                                  <p:childTnLst>
                                    <p:set>
                                      <p:cBhvr>
                                        <p:cTn id="14" dur="1" fill="hold">
                                          <p:stCondLst>
                                            <p:cond delay="0"/>
                                          </p:stCondLst>
                                        </p:cTn>
                                        <p:tgtEl>
                                          <p:spTgt spid="1502211">
                                            <p:txEl>
                                              <p:pRg st="2" end="2"/>
                                            </p:txEl>
                                          </p:spTgt>
                                        </p:tgtEl>
                                        <p:attrNameLst>
                                          <p:attrName>style.visibility</p:attrName>
                                        </p:attrNameLst>
                                      </p:cBhvr>
                                      <p:to>
                                        <p:strVal val="visible"/>
                                      </p:to>
                                    </p:set>
                                    <p:animEffect transition="in" filter="wipe(up)">
                                      <p:cBhvr>
                                        <p:cTn id="15" dur="500"/>
                                        <p:tgtEl>
                                          <p:spTgt spid="1502211">
                                            <p:txEl>
                                              <p:pRg st="2" end="2"/>
                                            </p:txEl>
                                          </p:spTgt>
                                        </p:tgtEl>
                                      </p:cBhvr>
                                    </p:animEffect>
                                  </p:childTnLst>
                                </p:cTn>
                              </p:par>
                              <p:par>
                                <p:cTn id="16" presetID="22" presetClass="entr" presetSubtype="1" fill="hold" grpId="0" nodeType="withEffect">
                                  <p:stCondLst>
                                    <p:cond delay="0"/>
                                  </p:stCondLst>
                                  <p:childTnLst>
                                    <p:set>
                                      <p:cBhvr>
                                        <p:cTn id="17" dur="1" fill="hold">
                                          <p:stCondLst>
                                            <p:cond delay="0"/>
                                          </p:stCondLst>
                                        </p:cTn>
                                        <p:tgtEl>
                                          <p:spTgt spid="1502211">
                                            <p:txEl>
                                              <p:pRg st="3" end="3"/>
                                            </p:txEl>
                                          </p:spTgt>
                                        </p:tgtEl>
                                        <p:attrNameLst>
                                          <p:attrName>style.visibility</p:attrName>
                                        </p:attrNameLst>
                                      </p:cBhvr>
                                      <p:to>
                                        <p:strVal val="visible"/>
                                      </p:to>
                                    </p:set>
                                    <p:animEffect transition="in" filter="wipe(up)">
                                      <p:cBhvr>
                                        <p:cTn id="18" dur="500"/>
                                        <p:tgtEl>
                                          <p:spTgt spid="1502211">
                                            <p:txEl>
                                              <p:pRg st="3" end="3"/>
                                            </p:txEl>
                                          </p:spTgt>
                                        </p:tgtEl>
                                      </p:cBhvr>
                                    </p:animEffect>
                                  </p:childTnLst>
                                </p:cTn>
                              </p:par>
                              <p:par>
                                <p:cTn id="19" presetID="22" presetClass="entr" presetSubtype="1" fill="hold" grpId="0" nodeType="withEffect">
                                  <p:stCondLst>
                                    <p:cond delay="0"/>
                                  </p:stCondLst>
                                  <p:childTnLst>
                                    <p:set>
                                      <p:cBhvr>
                                        <p:cTn id="20" dur="1" fill="hold">
                                          <p:stCondLst>
                                            <p:cond delay="0"/>
                                          </p:stCondLst>
                                        </p:cTn>
                                        <p:tgtEl>
                                          <p:spTgt spid="1502211">
                                            <p:txEl>
                                              <p:pRg st="4" end="4"/>
                                            </p:txEl>
                                          </p:spTgt>
                                        </p:tgtEl>
                                        <p:attrNameLst>
                                          <p:attrName>style.visibility</p:attrName>
                                        </p:attrNameLst>
                                      </p:cBhvr>
                                      <p:to>
                                        <p:strVal val="visible"/>
                                      </p:to>
                                    </p:set>
                                    <p:animEffect transition="in" filter="wipe(up)">
                                      <p:cBhvr>
                                        <p:cTn id="21" dur="500"/>
                                        <p:tgtEl>
                                          <p:spTgt spid="1502211">
                                            <p:txEl>
                                              <p:pRg st="4" end="4"/>
                                            </p:txEl>
                                          </p:spTgt>
                                        </p:tgtEl>
                                      </p:cBhvr>
                                    </p:animEffect>
                                  </p:childTnLst>
                                </p:cTn>
                              </p:par>
                              <p:par>
                                <p:cTn id="22" presetID="22" presetClass="entr" presetSubtype="1" fill="hold" grpId="0" nodeType="withEffect">
                                  <p:stCondLst>
                                    <p:cond delay="0"/>
                                  </p:stCondLst>
                                  <p:childTnLst>
                                    <p:set>
                                      <p:cBhvr>
                                        <p:cTn id="23" dur="1" fill="hold">
                                          <p:stCondLst>
                                            <p:cond delay="0"/>
                                          </p:stCondLst>
                                        </p:cTn>
                                        <p:tgtEl>
                                          <p:spTgt spid="1502211">
                                            <p:txEl>
                                              <p:pRg st="5" end="5"/>
                                            </p:txEl>
                                          </p:spTgt>
                                        </p:tgtEl>
                                        <p:attrNameLst>
                                          <p:attrName>style.visibility</p:attrName>
                                        </p:attrNameLst>
                                      </p:cBhvr>
                                      <p:to>
                                        <p:strVal val="visible"/>
                                      </p:to>
                                    </p:set>
                                    <p:animEffect transition="in" filter="wipe(up)">
                                      <p:cBhvr>
                                        <p:cTn id="24" dur="500"/>
                                        <p:tgtEl>
                                          <p:spTgt spid="1502211">
                                            <p:txEl>
                                              <p:pRg st="5" end="5"/>
                                            </p:txEl>
                                          </p:spTgt>
                                        </p:tgtEl>
                                      </p:cBhvr>
                                    </p:animEffect>
                                  </p:childTnLst>
                                </p:cTn>
                              </p:par>
                              <p:par>
                                <p:cTn id="25" presetID="22" presetClass="entr" presetSubtype="1" fill="hold" grpId="0" nodeType="withEffect">
                                  <p:stCondLst>
                                    <p:cond delay="0"/>
                                  </p:stCondLst>
                                  <p:childTnLst>
                                    <p:set>
                                      <p:cBhvr>
                                        <p:cTn id="26" dur="1" fill="hold">
                                          <p:stCondLst>
                                            <p:cond delay="0"/>
                                          </p:stCondLst>
                                        </p:cTn>
                                        <p:tgtEl>
                                          <p:spTgt spid="1502211">
                                            <p:txEl>
                                              <p:pRg st="6" end="6"/>
                                            </p:txEl>
                                          </p:spTgt>
                                        </p:tgtEl>
                                        <p:attrNameLst>
                                          <p:attrName>style.visibility</p:attrName>
                                        </p:attrNameLst>
                                      </p:cBhvr>
                                      <p:to>
                                        <p:strVal val="visible"/>
                                      </p:to>
                                    </p:set>
                                    <p:animEffect transition="in" filter="wipe(up)">
                                      <p:cBhvr>
                                        <p:cTn id="27" dur="500"/>
                                        <p:tgtEl>
                                          <p:spTgt spid="1502211">
                                            <p:txEl>
                                              <p:pRg st="6" end="6"/>
                                            </p:txEl>
                                          </p:spTgt>
                                        </p:tgtEl>
                                      </p:cBhvr>
                                    </p:animEffect>
                                  </p:childTnLst>
                                </p:cTn>
                              </p:par>
                              <p:par>
                                <p:cTn id="28" presetID="22" presetClass="entr" presetSubtype="1" fill="hold" grpId="0" nodeType="withEffect">
                                  <p:stCondLst>
                                    <p:cond delay="0"/>
                                  </p:stCondLst>
                                  <p:childTnLst>
                                    <p:set>
                                      <p:cBhvr>
                                        <p:cTn id="29" dur="1" fill="hold">
                                          <p:stCondLst>
                                            <p:cond delay="0"/>
                                          </p:stCondLst>
                                        </p:cTn>
                                        <p:tgtEl>
                                          <p:spTgt spid="1502211">
                                            <p:txEl>
                                              <p:pRg st="7" end="7"/>
                                            </p:txEl>
                                          </p:spTgt>
                                        </p:tgtEl>
                                        <p:attrNameLst>
                                          <p:attrName>style.visibility</p:attrName>
                                        </p:attrNameLst>
                                      </p:cBhvr>
                                      <p:to>
                                        <p:strVal val="visible"/>
                                      </p:to>
                                    </p:set>
                                    <p:animEffect transition="in" filter="wipe(up)">
                                      <p:cBhvr>
                                        <p:cTn id="30" dur="500"/>
                                        <p:tgtEl>
                                          <p:spTgt spid="1502211">
                                            <p:txEl>
                                              <p:pRg st="7" end="7"/>
                                            </p:txEl>
                                          </p:spTgt>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22" presetClass="entr" presetSubtype="1" fill="hold" grpId="0" nodeType="clickEffect">
                                  <p:stCondLst>
                                    <p:cond delay="0"/>
                                  </p:stCondLst>
                                  <p:childTnLst>
                                    <p:set>
                                      <p:cBhvr>
                                        <p:cTn id="34" dur="1" fill="hold">
                                          <p:stCondLst>
                                            <p:cond delay="0"/>
                                          </p:stCondLst>
                                        </p:cTn>
                                        <p:tgtEl>
                                          <p:spTgt spid="1502211">
                                            <p:txEl>
                                              <p:pRg st="8" end="8"/>
                                            </p:txEl>
                                          </p:spTgt>
                                        </p:tgtEl>
                                        <p:attrNameLst>
                                          <p:attrName>style.visibility</p:attrName>
                                        </p:attrNameLst>
                                      </p:cBhvr>
                                      <p:to>
                                        <p:strVal val="visible"/>
                                      </p:to>
                                    </p:set>
                                    <p:animEffect transition="in" filter="wipe(up)">
                                      <p:cBhvr>
                                        <p:cTn id="35" dur="500"/>
                                        <p:tgtEl>
                                          <p:spTgt spid="1502211">
                                            <p:txEl>
                                              <p:pRg st="8" end="8"/>
                                            </p:txEl>
                                          </p:spTgt>
                                        </p:tgtEl>
                                      </p:cBhvr>
                                    </p:animEffect>
                                  </p:childTnLst>
                                </p:cTn>
                              </p:par>
                              <p:par>
                                <p:cTn id="36" presetID="22" presetClass="entr" presetSubtype="1" fill="hold" grpId="0" nodeType="withEffect">
                                  <p:stCondLst>
                                    <p:cond delay="0"/>
                                  </p:stCondLst>
                                  <p:childTnLst>
                                    <p:set>
                                      <p:cBhvr>
                                        <p:cTn id="37" dur="1" fill="hold">
                                          <p:stCondLst>
                                            <p:cond delay="0"/>
                                          </p:stCondLst>
                                        </p:cTn>
                                        <p:tgtEl>
                                          <p:spTgt spid="1502211">
                                            <p:txEl>
                                              <p:pRg st="9" end="9"/>
                                            </p:txEl>
                                          </p:spTgt>
                                        </p:tgtEl>
                                        <p:attrNameLst>
                                          <p:attrName>style.visibility</p:attrName>
                                        </p:attrNameLst>
                                      </p:cBhvr>
                                      <p:to>
                                        <p:strVal val="visible"/>
                                      </p:to>
                                    </p:set>
                                    <p:animEffect transition="in" filter="wipe(up)">
                                      <p:cBhvr>
                                        <p:cTn id="38" dur="500"/>
                                        <p:tgtEl>
                                          <p:spTgt spid="1502211">
                                            <p:txEl>
                                              <p:pRg st="9" end="9"/>
                                            </p:txEl>
                                          </p:spTgt>
                                        </p:tgtEl>
                                      </p:cBhvr>
                                    </p:animEffect>
                                  </p:childTnLst>
                                </p:cTn>
                              </p:par>
                              <p:par>
                                <p:cTn id="39" presetID="22" presetClass="entr" presetSubtype="1" fill="hold" grpId="0" nodeType="withEffect">
                                  <p:stCondLst>
                                    <p:cond delay="0"/>
                                  </p:stCondLst>
                                  <p:childTnLst>
                                    <p:set>
                                      <p:cBhvr>
                                        <p:cTn id="40" dur="1" fill="hold">
                                          <p:stCondLst>
                                            <p:cond delay="0"/>
                                          </p:stCondLst>
                                        </p:cTn>
                                        <p:tgtEl>
                                          <p:spTgt spid="1502211">
                                            <p:txEl>
                                              <p:pRg st="10" end="10"/>
                                            </p:txEl>
                                          </p:spTgt>
                                        </p:tgtEl>
                                        <p:attrNameLst>
                                          <p:attrName>style.visibility</p:attrName>
                                        </p:attrNameLst>
                                      </p:cBhvr>
                                      <p:to>
                                        <p:strVal val="visible"/>
                                      </p:to>
                                    </p:set>
                                    <p:animEffect transition="in" filter="wipe(up)">
                                      <p:cBhvr>
                                        <p:cTn id="41" dur="500"/>
                                        <p:tgtEl>
                                          <p:spTgt spid="1502211">
                                            <p:txEl>
                                              <p:pRg st="10" end="10"/>
                                            </p:txEl>
                                          </p:spTgt>
                                        </p:tgtEl>
                                      </p:cBhvr>
                                    </p:animEffect>
                                  </p:childTnLst>
                                </p:cTn>
                              </p:par>
                              <p:par>
                                <p:cTn id="42" presetID="22" presetClass="entr" presetSubtype="1" fill="hold" grpId="0" nodeType="withEffect">
                                  <p:stCondLst>
                                    <p:cond delay="0"/>
                                  </p:stCondLst>
                                  <p:childTnLst>
                                    <p:set>
                                      <p:cBhvr>
                                        <p:cTn id="43" dur="1" fill="hold">
                                          <p:stCondLst>
                                            <p:cond delay="0"/>
                                          </p:stCondLst>
                                        </p:cTn>
                                        <p:tgtEl>
                                          <p:spTgt spid="1502211">
                                            <p:txEl>
                                              <p:pRg st="11" end="11"/>
                                            </p:txEl>
                                          </p:spTgt>
                                        </p:tgtEl>
                                        <p:attrNameLst>
                                          <p:attrName>style.visibility</p:attrName>
                                        </p:attrNameLst>
                                      </p:cBhvr>
                                      <p:to>
                                        <p:strVal val="visible"/>
                                      </p:to>
                                    </p:set>
                                    <p:animEffect transition="in" filter="wipe(up)">
                                      <p:cBhvr>
                                        <p:cTn id="44" dur="500"/>
                                        <p:tgtEl>
                                          <p:spTgt spid="1502211">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02211" grpId="0" build="p" autoUpdateAnimBg="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2" descr="pancrea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3980" y="228600"/>
            <a:ext cx="8956040" cy="624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5"/>
          <a:stretch>
            <a:fillRect/>
          </a:stretch>
        </p:blipFill>
        <p:spPr>
          <a:xfrm>
            <a:off x="685800" y="239486"/>
            <a:ext cx="2357949" cy="870045"/>
          </a:xfrm>
          <a:prstGeom prst="rect">
            <a:avLst/>
          </a:prstGeom>
        </p:spPr>
      </p:pic>
    </p:spTree>
    <p:custDataLst>
      <p:tags r:id="rId1"/>
    </p:custDataLst>
    <p:extLst>
      <p:ext uri="{BB962C8B-B14F-4D97-AF65-F5344CB8AC3E}">
        <p14:creationId xmlns:p14="http://schemas.microsoft.com/office/powerpoint/2010/main" val="592393645"/>
      </p:ext>
    </p:extLst>
  </p:cSld>
  <p:clrMapOvr>
    <a:masterClrMapping/>
  </p:clrMapOvr>
  <p:transition>
    <p:random/>
  </p:transition>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1858" name="Picture 4" descr="C:\Users\disaacs\AppData\Local\Microsoft\Windows\INetCache\IE\IX84MDPU\3971218827_8c4c39ce27[1].jpg">
            <a:extLst>
              <a:ext uri="{FF2B5EF4-FFF2-40B4-BE49-F238E27FC236}">
                <a16:creationId xmlns:a16="http://schemas.microsoft.com/office/drawing/2014/main" id="{40FBC1DD-3DFF-45C0-BDF5-BC28CC6F693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07599" y="3429000"/>
            <a:ext cx="3053243" cy="28144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1859" name="Title 1">
            <a:extLst>
              <a:ext uri="{FF2B5EF4-FFF2-40B4-BE49-F238E27FC236}">
                <a16:creationId xmlns:a16="http://schemas.microsoft.com/office/drawing/2014/main" id="{8B02A293-8FB0-4C70-86EB-4B81BA0DBE7A}"/>
              </a:ext>
            </a:extLst>
          </p:cNvPr>
          <p:cNvSpPr>
            <a:spLocks noGrp="1" noChangeArrowheads="1"/>
          </p:cNvSpPr>
          <p:nvPr>
            <p:ph type="title"/>
          </p:nvPr>
        </p:nvSpPr>
        <p:spPr/>
        <p:txBody>
          <a:bodyPr>
            <a:normAutofit/>
          </a:bodyPr>
          <a:lstStyle/>
          <a:p>
            <a:pPr eaLnBrk="1" hangingPunct="1"/>
            <a:r>
              <a:rPr lang="en-US" altLang="en-US" sz="4800" dirty="0"/>
              <a:t>Case Study Ken – Poll 17</a:t>
            </a:r>
          </a:p>
        </p:txBody>
      </p:sp>
      <p:sp>
        <p:nvSpPr>
          <p:cNvPr id="121860" name="Content Placeholder 2">
            <a:extLst>
              <a:ext uri="{FF2B5EF4-FFF2-40B4-BE49-F238E27FC236}">
                <a16:creationId xmlns:a16="http://schemas.microsoft.com/office/drawing/2014/main" id="{60930CE2-B642-4788-A61A-4AB77196BFEC}"/>
              </a:ext>
            </a:extLst>
          </p:cNvPr>
          <p:cNvSpPr>
            <a:spLocks noGrp="1" noChangeArrowheads="1"/>
          </p:cNvSpPr>
          <p:nvPr>
            <p:ph sz="quarter" idx="1"/>
          </p:nvPr>
        </p:nvSpPr>
        <p:spPr>
          <a:xfrm>
            <a:off x="553604" y="1200509"/>
            <a:ext cx="8229600" cy="5486400"/>
          </a:xfrm>
        </p:spPr>
        <p:txBody>
          <a:bodyPr/>
          <a:lstStyle/>
          <a:p>
            <a:pPr marL="0" indent="0" eaLnBrk="1" hangingPunct="1">
              <a:buNone/>
            </a:pPr>
            <a:r>
              <a:rPr lang="en-US" altLang="en-US" sz="3243" dirty="0"/>
              <a:t>Ken is a 67yoM with type 2 diabetes x 5 years. He complains of dizziness/shakiness 3x/week. Last A1C=6.7%. Which of his medications is most likely causing hypoglycemia? </a:t>
            </a:r>
          </a:p>
          <a:p>
            <a:pPr marL="360365" lvl="1" indent="0" eaLnBrk="1" hangingPunct="1">
              <a:buNone/>
            </a:pPr>
            <a:r>
              <a:rPr lang="en-US" altLang="en-US" sz="3243" dirty="0"/>
              <a:t>A. Metformin</a:t>
            </a:r>
          </a:p>
          <a:p>
            <a:pPr marL="360365" lvl="1" indent="0" eaLnBrk="1" hangingPunct="1">
              <a:buNone/>
            </a:pPr>
            <a:r>
              <a:rPr lang="en-US" altLang="en-US" sz="3243" dirty="0"/>
              <a:t>B. Sitagliptin </a:t>
            </a:r>
          </a:p>
          <a:p>
            <a:pPr marL="360365" lvl="1" indent="0" eaLnBrk="1" hangingPunct="1">
              <a:buNone/>
            </a:pPr>
            <a:r>
              <a:rPr lang="en-US" altLang="en-US" sz="3243" dirty="0"/>
              <a:t>C. Glimepiride </a:t>
            </a:r>
          </a:p>
          <a:p>
            <a:pPr marL="360365" lvl="1" indent="0" eaLnBrk="1" hangingPunct="1">
              <a:buNone/>
            </a:pPr>
            <a:r>
              <a:rPr lang="en-US" altLang="en-US" sz="3243" dirty="0"/>
              <a:t>D. Pioglitazone</a:t>
            </a:r>
            <a:endParaRPr lang="en-US" altLang="en-US" sz="2522" dirty="0"/>
          </a:p>
        </p:txBody>
      </p:sp>
    </p:spTree>
    <p:extLst>
      <p:ext uri="{BB962C8B-B14F-4D97-AF65-F5344CB8AC3E}">
        <p14:creationId xmlns:p14="http://schemas.microsoft.com/office/powerpoint/2010/main" val="1508098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Title 1">
            <a:extLst>
              <a:ext uri="{FF2B5EF4-FFF2-40B4-BE49-F238E27FC236}">
                <a16:creationId xmlns:a16="http://schemas.microsoft.com/office/drawing/2014/main" id="{F53594A7-3B28-4FFE-8CDD-989304B96421}"/>
              </a:ext>
            </a:extLst>
          </p:cNvPr>
          <p:cNvSpPr>
            <a:spLocks noGrp="1" noChangeArrowheads="1"/>
          </p:cNvSpPr>
          <p:nvPr>
            <p:ph type="title"/>
          </p:nvPr>
        </p:nvSpPr>
        <p:spPr/>
        <p:txBody>
          <a:bodyPr>
            <a:normAutofit/>
          </a:bodyPr>
          <a:lstStyle/>
          <a:p>
            <a:pPr eaLnBrk="1" hangingPunct="1"/>
            <a:r>
              <a:rPr lang="en-US" altLang="en-US" sz="4400" dirty="0"/>
              <a:t>Reducing Hypoglycemia</a:t>
            </a:r>
          </a:p>
        </p:txBody>
      </p:sp>
      <p:sp>
        <p:nvSpPr>
          <p:cNvPr id="5" name="Content Placeholder 4">
            <a:extLst>
              <a:ext uri="{FF2B5EF4-FFF2-40B4-BE49-F238E27FC236}">
                <a16:creationId xmlns:a16="http://schemas.microsoft.com/office/drawing/2014/main" id="{BDF1784F-D7C6-4914-9CA7-C4A9F62C39C5}"/>
              </a:ext>
            </a:extLst>
          </p:cNvPr>
          <p:cNvSpPr>
            <a:spLocks noGrp="1"/>
          </p:cNvSpPr>
          <p:nvPr>
            <p:ph sz="quarter" idx="2"/>
          </p:nvPr>
        </p:nvSpPr>
        <p:spPr>
          <a:xfrm>
            <a:off x="609600" y="1447799"/>
            <a:ext cx="3962400" cy="4927657"/>
          </a:xfrm>
        </p:spPr>
        <p:txBody>
          <a:bodyPr>
            <a:normAutofit fontScale="92500" lnSpcReduction="10000"/>
          </a:bodyPr>
          <a:lstStyle/>
          <a:p>
            <a:r>
              <a:rPr lang="en-US" sz="4000" dirty="0"/>
              <a:t>Which are the only diabetes meds that directly cause hypoglycemia? </a:t>
            </a:r>
          </a:p>
          <a:p>
            <a:endParaRPr lang="en-US" dirty="0"/>
          </a:p>
          <a:p>
            <a:pPr>
              <a:buFont typeface="Wingdings" panose="05000000000000000000" pitchFamily="2" charset="2"/>
              <a:buChar char="q"/>
            </a:pPr>
            <a:r>
              <a:rPr lang="en-US" sz="3000" dirty="0"/>
              <a:t> Insulin</a:t>
            </a:r>
          </a:p>
          <a:p>
            <a:pPr>
              <a:buFont typeface="Wingdings" panose="05000000000000000000" pitchFamily="2" charset="2"/>
              <a:buChar char="q"/>
            </a:pPr>
            <a:r>
              <a:rPr lang="en-US" sz="3000" dirty="0"/>
              <a:t> Secretagogues (sulfonylureas, </a:t>
            </a:r>
            <a:r>
              <a:rPr lang="en-US" sz="3000" dirty="0" err="1"/>
              <a:t>glitinides</a:t>
            </a:r>
            <a:r>
              <a:rPr lang="en-US" sz="3000" dirty="0"/>
              <a:t>)</a:t>
            </a:r>
          </a:p>
          <a:p>
            <a:endParaRPr lang="en-US" dirty="0"/>
          </a:p>
        </p:txBody>
      </p:sp>
      <p:pic>
        <p:nvPicPr>
          <p:cNvPr id="3" name="Picture 2" descr="Wood human figure">
            <a:extLst>
              <a:ext uri="{FF2B5EF4-FFF2-40B4-BE49-F238E27FC236}">
                <a16:creationId xmlns:a16="http://schemas.microsoft.com/office/drawing/2014/main" id="{6582DC3B-D196-2D5D-CCB0-BF36AD57F9F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24400" y="1447800"/>
            <a:ext cx="4114800" cy="2743200"/>
          </a:xfrm>
          <a:prstGeom prst="rect">
            <a:avLst/>
          </a:prstGeom>
        </p:spPr>
      </p:pic>
    </p:spTree>
    <p:extLst>
      <p:ext uri="{BB962C8B-B14F-4D97-AF65-F5344CB8AC3E}">
        <p14:creationId xmlns:p14="http://schemas.microsoft.com/office/powerpoint/2010/main" val="17821275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31" presetClass="entr" presetSubtype="0" fill="hold" grpId="0"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anim calcmode="lin" valueType="num">
                                      <p:cBhvr>
                                        <p:cTn id="11" dur="1000" fill="hold"/>
                                        <p:tgtEl>
                                          <p:spTgt spid="5">
                                            <p:txEl>
                                              <p:pRg st="2" end="2"/>
                                            </p:txEl>
                                          </p:spTgt>
                                        </p:tgtEl>
                                        <p:attrNameLst>
                                          <p:attrName>ppt_w</p:attrName>
                                        </p:attrNameLst>
                                      </p:cBhvr>
                                      <p:tavLst>
                                        <p:tav tm="0">
                                          <p:val>
                                            <p:fltVal val="0"/>
                                          </p:val>
                                        </p:tav>
                                        <p:tav tm="100000">
                                          <p:val>
                                            <p:strVal val="#ppt_w"/>
                                          </p:val>
                                        </p:tav>
                                      </p:tavLst>
                                    </p:anim>
                                    <p:anim calcmode="lin" valueType="num">
                                      <p:cBhvr>
                                        <p:cTn id="12" dur="1000" fill="hold"/>
                                        <p:tgtEl>
                                          <p:spTgt spid="5">
                                            <p:txEl>
                                              <p:pRg st="2" end="2"/>
                                            </p:txEl>
                                          </p:spTgt>
                                        </p:tgtEl>
                                        <p:attrNameLst>
                                          <p:attrName>ppt_h</p:attrName>
                                        </p:attrNameLst>
                                      </p:cBhvr>
                                      <p:tavLst>
                                        <p:tav tm="0">
                                          <p:val>
                                            <p:fltVal val="0"/>
                                          </p:val>
                                        </p:tav>
                                        <p:tav tm="100000">
                                          <p:val>
                                            <p:strVal val="#ppt_h"/>
                                          </p:val>
                                        </p:tav>
                                      </p:tavLst>
                                    </p:anim>
                                    <p:anim calcmode="lin" valueType="num">
                                      <p:cBhvr>
                                        <p:cTn id="13" dur="1000" fill="hold"/>
                                        <p:tgtEl>
                                          <p:spTgt spid="5">
                                            <p:txEl>
                                              <p:pRg st="2" end="2"/>
                                            </p:txEl>
                                          </p:spTgt>
                                        </p:tgtEl>
                                        <p:attrNameLst>
                                          <p:attrName>style.rotation</p:attrName>
                                        </p:attrNameLst>
                                      </p:cBhvr>
                                      <p:tavLst>
                                        <p:tav tm="0">
                                          <p:val>
                                            <p:fltVal val="90"/>
                                          </p:val>
                                        </p:tav>
                                        <p:tav tm="100000">
                                          <p:val>
                                            <p:fltVal val="0"/>
                                          </p:val>
                                        </p:tav>
                                      </p:tavLst>
                                    </p:anim>
                                    <p:animEffect transition="in" filter="fade">
                                      <p:cBhvr>
                                        <p:cTn id="14" dur="1000"/>
                                        <p:tgtEl>
                                          <p:spTgt spid="5">
                                            <p:txEl>
                                              <p:pRg st="2" end="2"/>
                                            </p:txEl>
                                          </p:spTgt>
                                        </p:tgtEl>
                                      </p:cBhvr>
                                    </p:animEffect>
                                  </p:childTnLst>
                                </p:cTn>
                              </p:par>
                              <p:par>
                                <p:cTn id="15" presetID="31" presetClass="entr" presetSubtype="0" fill="hold" grpId="0" nodeType="withEffect">
                                  <p:stCondLst>
                                    <p:cond delay="0"/>
                                  </p:stCondLst>
                                  <p:childTnLst>
                                    <p:set>
                                      <p:cBhvr>
                                        <p:cTn id="16" dur="1" fill="hold">
                                          <p:stCondLst>
                                            <p:cond delay="0"/>
                                          </p:stCondLst>
                                        </p:cTn>
                                        <p:tgtEl>
                                          <p:spTgt spid="5">
                                            <p:txEl>
                                              <p:pRg st="3" end="3"/>
                                            </p:txEl>
                                          </p:spTgt>
                                        </p:tgtEl>
                                        <p:attrNameLst>
                                          <p:attrName>style.visibility</p:attrName>
                                        </p:attrNameLst>
                                      </p:cBhvr>
                                      <p:to>
                                        <p:strVal val="visible"/>
                                      </p:to>
                                    </p:set>
                                    <p:anim calcmode="lin" valueType="num">
                                      <p:cBhvr>
                                        <p:cTn id="17" dur="1000" fill="hold"/>
                                        <p:tgtEl>
                                          <p:spTgt spid="5">
                                            <p:txEl>
                                              <p:pRg st="3" end="3"/>
                                            </p:txEl>
                                          </p:spTgt>
                                        </p:tgtEl>
                                        <p:attrNameLst>
                                          <p:attrName>ppt_w</p:attrName>
                                        </p:attrNameLst>
                                      </p:cBhvr>
                                      <p:tavLst>
                                        <p:tav tm="0">
                                          <p:val>
                                            <p:fltVal val="0"/>
                                          </p:val>
                                        </p:tav>
                                        <p:tav tm="100000">
                                          <p:val>
                                            <p:strVal val="#ppt_w"/>
                                          </p:val>
                                        </p:tav>
                                      </p:tavLst>
                                    </p:anim>
                                    <p:anim calcmode="lin" valueType="num">
                                      <p:cBhvr>
                                        <p:cTn id="18" dur="1000" fill="hold"/>
                                        <p:tgtEl>
                                          <p:spTgt spid="5">
                                            <p:txEl>
                                              <p:pRg st="3" end="3"/>
                                            </p:txEl>
                                          </p:spTgt>
                                        </p:tgtEl>
                                        <p:attrNameLst>
                                          <p:attrName>ppt_h</p:attrName>
                                        </p:attrNameLst>
                                      </p:cBhvr>
                                      <p:tavLst>
                                        <p:tav tm="0">
                                          <p:val>
                                            <p:fltVal val="0"/>
                                          </p:val>
                                        </p:tav>
                                        <p:tav tm="100000">
                                          <p:val>
                                            <p:strVal val="#ppt_h"/>
                                          </p:val>
                                        </p:tav>
                                      </p:tavLst>
                                    </p:anim>
                                    <p:anim calcmode="lin" valueType="num">
                                      <p:cBhvr>
                                        <p:cTn id="19" dur="1000" fill="hold"/>
                                        <p:tgtEl>
                                          <p:spTgt spid="5">
                                            <p:txEl>
                                              <p:pRg st="3" end="3"/>
                                            </p:txEl>
                                          </p:spTgt>
                                        </p:tgtEl>
                                        <p:attrNameLst>
                                          <p:attrName>style.rotation</p:attrName>
                                        </p:attrNameLst>
                                      </p:cBhvr>
                                      <p:tavLst>
                                        <p:tav tm="0">
                                          <p:val>
                                            <p:fltVal val="90"/>
                                          </p:val>
                                        </p:tav>
                                        <p:tav tm="100000">
                                          <p:val>
                                            <p:fltVal val="0"/>
                                          </p:val>
                                        </p:tav>
                                      </p:tavLst>
                                    </p:anim>
                                    <p:animEffect transition="in" filter="fade">
                                      <p:cBhvr>
                                        <p:cTn id="20" dur="10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EDF5C2-DD8D-43D1-ABE5-C6482B3F67A6}"/>
              </a:ext>
            </a:extLst>
          </p:cNvPr>
          <p:cNvSpPr>
            <a:spLocks noGrp="1"/>
          </p:cNvSpPr>
          <p:nvPr>
            <p:ph type="title"/>
          </p:nvPr>
        </p:nvSpPr>
        <p:spPr/>
        <p:txBody>
          <a:bodyPr/>
          <a:lstStyle/>
          <a:p>
            <a:endParaRPr lang="en-US" dirty="0"/>
          </a:p>
        </p:txBody>
      </p:sp>
      <p:sp>
        <p:nvSpPr>
          <p:cNvPr id="4" name="TextBox 3">
            <a:extLst>
              <a:ext uri="{FF2B5EF4-FFF2-40B4-BE49-F238E27FC236}">
                <a16:creationId xmlns:a16="http://schemas.microsoft.com/office/drawing/2014/main" id="{2A63B6B9-236C-C116-2A31-2B9963BBFED1}"/>
              </a:ext>
            </a:extLst>
          </p:cNvPr>
          <p:cNvSpPr txBox="1"/>
          <p:nvPr/>
        </p:nvSpPr>
        <p:spPr>
          <a:xfrm>
            <a:off x="8229600" y="5715000"/>
            <a:ext cx="772085" cy="369332"/>
          </a:xfrm>
          <a:prstGeom prst="rect">
            <a:avLst/>
          </a:prstGeom>
          <a:solidFill>
            <a:schemeClr val="bg1"/>
          </a:solidFill>
        </p:spPr>
        <p:txBody>
          <a:bodyPr wrap="square" rtlCol="0">
            <a:spAutoFit/>
          </a:bodyPr>
          <a:lstStyle/>
          <a:p>
            <a:endParaRPr lang="en-US" dirty="0"/>
          </a:p>
        </p:txBody>
      </p:sp>
      <p:pic>
        <p:nvPicPr>
          <p:cNvPr id="10" name="Picture 9">
            <a:extLst>
              <a:ext uri="{FF2B5EF4-FFF2-40B4-BE49-F238E27FC236}">
                <a16:creationId xmlns:a16="http://schemas.microsoft.com/office/drawing/2014/main" id="{EB036DAA-667E-308C-6E1E-81C197BA6E9F}"/>
              </a:ext>
            </a:extLst>
          </p:cNvPr>
          <p:cNvPicPr>
            <a:picLocks noChangeAspect="1"/>
          </p:cNvPicPr>
          <p:nvPr/>
        </p:nvPicPr>
        <p:blipFill>
          <a:blip r:embed="rId3"/>
          <a:stretch>
            <a:fillRect/>
          </a:stretch>
        </p:blipFill>
        <p:spPr>
          <a:xfrm>
            <a:off x="184782" y="118353"/>
            <a:ext cx="8774435" cy="6094060"/>
          </a:xfrm>
          <a:prstGeom prst="rect">
            <a:avLst/>
          </a:prstGeom>
        </p:spPr>
      </p:pic>
      <p:sp>
        <p:nvSpPr>
          <p:cNvPr id="5" name="TextBox 4">
            <a:extLst>
              <a:ext uri="{FF2B5EF4-FFF2-40B4-BE49-F238E27FC236}">
                <a16:creationId xmlns:a16="http://schemas.microsoft.com/office/drawing/2014/main" id="{2F4E2F45-AD47-DE24-E6FB-8CA2F789F2A8}"/>
              </a:ext>
            </a:extLst>
          </p:cNvPr>
          <p:cNvSpPr txBox="1"/>
          <p:nvPr/>
        </p:nvSpPr>
        <p:spPr>
          <a:xfrm>
            <a:off x="6079809" y="316468"/>
            <a:ext cx="2743200" cy="646331"/>
          </a:xfrm>
          <a:prstGeom prst="rect">
            <a:avLst/>
          </a:prstGeom>
          <a:solidFill>
            <a:schemeClr val="bg1"/>
          </a:solidFill>
        </p:spPr>
        <p:txBody>
          <a:bodyPr wrap="square" rtlCol="0">
            <a:spAutoFit/>
          </a:bodyPr>
          <a:lstStyle/>
          <a:p>
            <a:endParaRPr lang="en-US" dirty="0"/>
          </a:p>
          <a:p>
            <a:endParaRPr lang="en-US" dirty="0"/>
          </a:p>
        </p:txBody>
      </p:sp>
    </p:spTree>
    <p:extLst>
      <p:ext uri="{BB962C8B-B14F-4D97-AF65-F5344CB8AC3E}">
        <p14:creationId xmlns:p14="http://schemas.microsoft.com/office/powerpoint/2010/main" val="11997853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800" dirty="0"/>
              <a:t>Quick Question 18</a:t>
            </a:r>
          </a:p>
        </p:txBody>
      </p:sp>
      <p:sp>
        <p:nvSpPr>
          <p:cNvPr id="3" name="Content Placeholder 2"/>
          <p:cNvSpPr>
            <a:spLocks noGrp="1"/>
          </p:cNvSpPr>
          <p:nvPr>
            <p:ph sz="quarter" idx="1"/>
          </p:nvPr>
        </p:nvSpPr>
        <p:spPr>
          <a:xfrm>
            <a:off x="653761" y="1371600"/>
            <a:ext cx="6400800" cy="5029200"/>
          </a:xfrm>
        </p:spPr>
        <p:txBody>
          <a:bodyPr/>
          <a:lstStyle/>
          <a:p>
            <a:r>
              <a:rPr lang="en-US" sz="2800" dirty="0"/>
              <a:t>JZ is excited about his A1c of 5.4%. He takes rapid acting insulin 4-6 times a day using a pen to keep his BG to target. Plus, adjusts glargine as needed if his pm BG is elevated. What is your biggest concern?</a:t>
            </a:r>
          </a:p>
          <a:p>
            <a:pPr marL="0" indent="0">
              <a:buNone/>
            </a:pPr>
            <a:r>
              <a:rPr lang="en-US" sz="2800" dirty="0"/>
              <a:t>A. Does he change his needle each time?</a:t>
            </a:r>
          </a:p>
          <a:p>
            <a:pPr marL="0" indent="0">
              <a:buNone/>
            </a:pPr>
            <a:r>
              <a:rPr lang="en-US" sz="2800" dirty="0"/>
              <a:t>B. Why is he adjusting glargine?</a:t>
            </a:r>
          </a:p>
          <a:p>
            <a:pPr marL="0" indent="0">
              <a:buNone/>
            </a:pPr>
            <a:r>
              <a:rPr lang="en-US" sz="2800" dirty="0"/>
              <a:t>C. Is he adjusting insulin for exercise?</a:t>
            </a:r>
          </a:p>
          <a:p>
            <a:pPr marL="0" indent="0">
              <a:buNone/>
            </a:pPr>
            <a:r>
              <a:rPr lang="en-US" sz="2800" dirty="0"/>
              <a:t>D. How many hypoglycemic events per week?</a:t>
            </a:r>
          </a:p>
        </p:txBody>
      </p:sp>
      <p:pic>
        <p:nvPicPr>
          <p:cNvPr id="5" name="Picture 4"/>
          <p:cNvPicPr>
            <a:picLocks noChangeAspect="1"/>
          </p:cNvPicPr>
          <p:nvPr/>
        </p:nvPicPr>
        <p:blipFill>
          <a:blip r:embed="rId4" cstate="print"/>
          <a:stretch>
            <a:fillRect/>
          </a:stretch>
        </p:blipFill>
        <p:spPr>
          <a:xfrm>
            <a:off x="7162800" y="1676400"/>
            <a:ext cx="1327439" cy="1946910"/>
          </a:xfrm>
          <a:prstGeom prst="rect">
            <a:avLst/>
          </a:prstGeom>
        </p:spPr>
      </p:pic>
    </p:spTree>
    <p:custDataLst>
      <p:tags r:id="rId1"/>
    </p:custDataLst>
    <p:extLst>
      <p:ext uri="{BB962C8B-B14F-4D97-AF65-F5344CB8AC3E}">
        <p14:creationId xmlns:p14="http://schemas.microsoft.com/office/powerpoint/2010/main" val="3827675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5250" name="Rectangle 2"/>
          <p:cNvSpPr>
            <a:spLocks noGrp="1" noRot="1" noChangeArrowheads="1"/>
          </p:cNvSpPr>
          <p:nvPr>
            <p:ph type="title"/>
          </p:nvPr>
        </p:nvSpPr>
        <p:spPr/>
        <p:txBody>
          <a:bodyPr>
            <a:normAutofit/>
          </a:bodyPr>
          <a:lstStyle/>
          <a:p>
            <a:pPr eaLnBrk="1" hangingPunct="1">
              <a:defRPr/>
            </a:pPr>
            <a:r>
              <a:rPr lang="en-US" sz="4400" dirty="0"/>
              <a:t>Preventing Hypoglycemia</a:t>
            </a:r>
          </a:p>
        </p:txBody>
      </p:sp>
      <p:sp>
        <p:nvSpPr>
          <p:cNvPr id="565251" name="Rectangle 3"/>
          <p:cNvSpPr>
            <a:spLocks noGrp="1" noChangeArrowheads="1"/>
          </p:cNvSpPr>
          <p:nvPr>
            <p:ph type="body" sz="half" idx="1"/>
          </p:nvPr>
        </p:nvSpPr>
        <p:spPr>
          <a:xfrm>
            <a:off x="609600" y="1295400"/>
            <a:ext cx="3162300" cy="4876800"/>
          </a:xfrm>
        </p:spPr>
        <p:txBody>
          <a:bodyPr>
            <a:normAutofit/>
          </a:bodyPr>
          <a:lstStyle/>
          <a:p>
            <a:pPr eaLnBrk="1" hangingPunct="1">
              <a:buFont typeface="Wingdings" panose="05000000000000000000" pitchFamily="2" charset="2"/>
              <a:buNone/>
              <a:defRPr/>
            </a:pPr>
            <a:r>
              <a:rPr lang="en-US" sz="2800" b="1" dirty="0"/>
              <a:t>Nocturnal Lows</a:t>
            </a:r>
            <a:endParaRPr lang="en-US" sz="2800" dirty="0"/>
          </a:p>
          <a:p>
            <a:pPr eaLnBrk="1" hangingPunct="1">
              <a:defRPr/>
            </a:pPr>
            <a:r>
              <a:rPr lang="en-US" sz="2800" dirty="0"/>
              <a:t>If bedtime glucose &lt;110, </a:t>
            </a:r>
            <a:r>
              <a:rPr lang="en-US" sz="2800" dirty="0">
                <a:solidFill>
                  <a:srgbClr val="C00000"/>
                </a:solidFill>
              </a:rPr>
              <a:t>reduce meds</a:t>
            </a:r>
          </a:p>
          <a:p>
            <a:pPr eaLnBrk="1" hangingPunct="1">
              <a:defRPr/>
            </a:pPr>
            <a:r>
              <a:rPr lang="en-US" sz="2800" dirty="0"/>
              <a:t>If increased daytime activity, may need extra snack</a:t>
            </a:r>
          </a:p>
          <a:p>
            <a:pPr eaLnBrk="1" hangingPunct="1">
              <a:defRPr/>
            </a:pPr>
            <a:r>
              <a:rPr lang="en-US" sz="2800" dirty="0" err="1"/>
              <a:t>Eval</a:t>
            </a:r>
            <a:r>
              <a:rPr lang="en-US" sz="2800" dirty="0"/>
              <a:t> pre-dinner insulin/meds</a:t>
            </a:r>
          </a:p>
          <a:p>
            <a:pPr marL="0" indent="0">
              <a:buNone/>
              <a:defRPr/>
            </a:pPr>
            <a:endParaRPr lang="en-US" dirty="0"/>
          </a:p>
        </p:txBody>
      </p:sp>
      <p:sp>
        <p:nvSpPr>
          <p:cNvPr id="565252" name="Rectangle 4"/>
          <p:cNvSpPr>
            <a:spLocks noGrp="1" noChangeArrowheads="1"/>
          </p:cNvSpPr>
          <p:nvPr>
            <p:ph type="body" sz="half" idx="2"/>
          </p:nvPr>
        </p:nvSpPr>
        <p:spPr>
          <a:xfrm>
            <a:off x="4876800" y="1447800"/>
            <a:ext cx="3570517" cy="4648200"/>
          </a:xfrm>
        </p:spPr>
        <p:txBody>
          <a:bodyPr>
            <a:normAutofit/>
          </a:bodyPr>
          <a:lstStyle/>
          <a:p>
            <a:pPr eaLnBrk="1" hangingPunct="1">
              <a:buFont typeface="Wingdings" panose="05000000000000000000" pitchFamily="2" charset="2"/>
              <a:buNone/>
              <a:defRPr/>
            </a:pPr>
            <a:r>
              <a:rPr lang="en-US" b="1" dirty="0"/>
              <a:t>Other</a:t>
            </a:r>
          </a:p>
          <a:p>
            <a:pPr eaLnBrk="1" hangingPunct="1">
              <a:defRPr/>
            </a:pPr>
            <a:r>
              <a:rPr lang="en-US" dirty="0"/>
              <a:t>Monitor kidney function / </a:t>
            </a:r>
            <a:r>
              <a:rPr lang="en-US" dirty="0" err="1"/>
              <a:t>wt</a:t>
            </a:r>
            <a:r>
              <a:rPr lang="en-US" dirty="0"/>
              <a:t> loss</a:t>
            </a:r>
          </a:p>
          <a:p>
            <a:pPr eaLnBrk="1" hangingPunct="1">
              <a:defRPr/>
            </a:pPr>
            <a:r>
              <a:rPr lang="en-US" dirty="0"/>
              <a:t>Monitor BG trends</a:t>
            </a:r>
          </a:p>
          <a:p>
            <a:pPr eaLnBrk="1" hangingPunct="1">
              <a:defRPr/>
            </a:pPr>
            <a:r>
              <a:rPr lang="en-US" dirty="0"/>
              <a:t>Too much meds?</a:t>
            </a:r>
          </a:p>
          <a:p>
            <a:pPr eaLnBrk="1" hangingPunct="1">
              <a:defRPr/>
            </a:pPr>
            <a:r>
              <a:rPr lang="en-US" dirty="0"/>
              <a:t>Skipped /delayed meals?</a:t>
            </a:r>
          </a:p>
          <a:p>
            <a:pPr eaLnBrk="1" hangingPunct="1">
              <a:defRPr/>
            </a:pPr>
            <a:r>
              <a:rPr lang="en-US" dirty="0"/>
              <a:t>Plan ahead</a:t>
            </a:r>
          </a:p>
          <a:p>
            <a:pPr eaLnBrk="1" hangingPunct="1">
              <a:defRPr/>
            </a:pPr>
            <a:r>
              <a:rPr lang="en-US" dirty="0"/>
              <a:t>Alcohol precautions</a:t>
            </a:r>
          </a:p>
          <a:p>
            <a:pPr eaLnBrk="1" hangingPunct="1">
              <a:defRPr/>
            </a:pPr>
            <a:r>
              <a:rPr lang="en-US" dirty="0"/>
              <a:t>Exercise planning</a:t>
            </a:r>
          </a:p>
          <a:p>
            <a:pPr eaLnBrk="1" hangingPunct="1">
              <a:defRPr/>
            </a:pPr>
            <a:r>
              <a:rPr lang="en-US" dirty="0"/>
              <a:t>CGM</a:t>
            </a:r>
          </a:p>
          <a:p>
            <a:pPr eaLnBrk="1" hangingPunct="1">
              <a:defRPr/>
            </a:pPr>
            <a:endParaRPr lang="en-US" dirty="0"/>
          </a:p>
        </p:txBody>
      </p:sp>
    </p:spTree>
    <p:custDataLst>
      <p:tags r:id="rId1"/>
    </p:custDataLst>
    <p:extLst>
      <p:ext uri="{BB962C8B-B14F-4D97-AF65-F5344CB8AC3E}">
        <p14:creationId xmlns:p14="http://schemas.microsoft.com/office/powerpoint/2010/main" val="27137190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Landmark Trials</a:t>
            </a:r>
          </a:p>
        </p:txBody>
      </p:sp>
      <p:pic>
        <p:nvPicPr>
          <p:cNvPr id="4" name="Content Placeholder 3"/>
          <p:cNvPicPr>
            <a:picLocks noGrp="1" noChangeAspect="1"/>
          </p:cNvPicPr>
          <p:nvPr>
            <p:ph sz="quarter" idx="1"/>
          </p:nvPr>
        </p:nvPicPr>
        <p:blipFill>
          <a:blip r:embed="rId3"/>
          <a:stretch>
            <a:fillRect/>
          </a:stretch>
        </p:blipFill>
        <p:spPr>
          <a:xfrm>
            <a:off x="966636" y="1219200"/>
            <a:ext cx="7210728" cy="4937125"/>
          </a:xfrm>
          <a:prstGeom prst="rect">
            <a:avLst/>
          </a:prstGeom>
        </p:spPr>
      </p:pic>
    </p:spTree>
    <p:extLst>
      <p:ext uri="{BB962C8B-B14F-4D97-AF65-F5344CB8AC3E}">
        <p14:creationId xmlns:p14="http://schemas.microsoft.com/office/powerpoint/2010/main" val="24784522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Quick Question 19</a:t>
            </a:r>
          </a:p>
        </p:txBody>
      </p:sp>
      <p:sp>
        <p:nvSpPr>
          <p:cNvPr id="3" name="Content Placeholder 2"/>
          <p:cNvSpPr>
            <a:spLocks noGrp="1"/>
          </p:cNvSpPr>
          <p:nvPr>
            <p:ph sz="quarter" idx="1"/>
          </p:nvPr>
        </p:nvSpPr>
        <p:spPr/>
        <p:txBody>
          <a:bodyPr>
            <a:normAutofit fontScale="92500" lnSpcReduction="10000"/>
          </a:bodyPr>
          <a:lstStyle/>
          <a:p>
            <a:pPr marL="0" indent="0">
              <a:buNone/>
            </a:pPr>
            <a:r>
              <a:rPr lang="en-US" dirty="0"/>
              <a:t> Which study demonstrated that keeping A1c less than 7% reduces complications for Type 1?</a:t>
            </a:r>
          </a:p>
          <a:p>
            <a:pPr marL="385763" indent="-385763">
              <a:buFont typeface="+mj-lt"/>
              <a:buAutoNum type="alphaLcPeriod"/>
            </a:pPr>
            <a:r>
              <a:rPr lang="en-US" dirty="0"/>
              <a:t>Diabetes Prevention Trial</a:t>
            </a:r>
          </a:p>
          <a:p>
            <a:pPr marL="385763" indent="-385763">
              <a:buFont typeface="+mj-lt"/>
              <a:buAutoNum type="alphaLcPeriod"/>
            </a:pPr>
            <a:r>
              <a:rPr lang="en-US" dirty="0"/>
              <a:t>Diabetes Control and Complications Trial</a:t>
            </a:r>
          </a:p>
          <a:p>
            <a:pPr marL="385763" indent="-385763">
              <a:buFont typeface="+mj-lt"/>
              <a:buAutoNum type="alphaLcPeriod"/>
            </a:pPr>
            <a:r>
              <a:rPr lang="en-US" dirty="0"/>
              <a:t>United Kingdom Prospective Diabetes Study</a:t>
            </a:r>
          </a:p>
          <a:p>
            <a:pPr marL="385763" indent="-385763">
              <a:buFont typeface="+mj-lt"/>
              <a:buAutoNum type="alphaLcPeriod"/>
            </a:pPr>
            <a:r>
              <a:rPr lang="en-US" dirty="0"/>
              <a:t>YOUTH Trial</a:t>
            </a:r>
          </a:p>
          <a:p>
            <a:endParaRPr lang="en-US" dirty="0"/>
          </a:p>
        </p:txBody>
      </p:sp>
      <p:pic>
        <p:nvPicPr>
          <p:cNvPr id="4" name="Picture 3"/>
          <p:cNvPicPr>
            <a:picLocks noChangeAspect="1"/>
          </p:cNvPicPr>
          <p:nvPr/>
        </p:nvPicPr>
        <p:blipFill>
          <a:blip r:embed="rId4"/>
          <a:stretch>
            <a:fillRect/>
          </a:stretch>
        </p:blipFill>
        <p:spPr>
          <a:xfrm rot="631190">
            <a:off x="7924801" y="2205908"/>
            <a:ext cx="914399" cy="1328595"/>
          </a:xfrm>
          <a:prstGeom prst="rect">
            <a:avLst/>
          </a:prstGeom>
        </p:spPr>
      </p:pic>
    </p:spTree>
    <p:custDataLst>
      <p:tags r:id="rId1"/>
    </p:custDataLst>
    <p:extLst>
      <p:ext uri="{BB962C8B-B14F-4D97-AF65-F5344CB8AC3E}">
        <p14:creationId xmlns:p14="http://schemas.microsoft.com/office/powerpoint/2010/main" val="29879113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p:cNvSpPr>
            <a:spLocks noGrp="1" noChangeArrowheads="1"/>
          </p:cNvSpPr>
          <p:nvPr>
            <p:ph type="title"/>
          </p:nvPr>
        </p:nvSpPr>
        <p:spPr>
          <a:xfrm>
            <a:off x="455616" y="273050"/>
            <a:ext cx="8226425" cy="1143000"/>
          </a:xfrm>
        </p:spPr>
        <p:txBody>
          <a:bodyPr vert="horz" lIns="67858" tIns="33334" rIns="67858" bIns="33334" anchor="b" anchorCtr="0">
            <a:normAutofit/>
          </a:bodyPr>
          <a:lstStyle/>
          <a:p>
            <a:pPr eaLnBrk="1" hangingPunct="1">
              <a:lnSpc>
                <a:spcPct val="90000"/>
              </a:lnSpc>
            </a:pPr>
            <a:r>
              <a:rPr lang="en-US" sz="3100"/>
              <a:t>Diabetes Control and Complications Trial (DCCT)</a:t>
            </a:r>
            <a:br>
              <a:rPr lang="en-US" sz="3100"/>
            </a:br>
            <a:r>
              <a:rPr lang="en-US" sz="3100"/>
              <a:t>Type 1 – Does getting A1c &lt;7% matter?</a:t>
            </a:r>
          </a:p>
        </p:txBody>
      </p:sp>
      <p:sp>
        <p:nvSpPr>
          <p:cNvPr id="76803" name="Rectangle 3"/>
          <p:cNvSpPr>
            <a:spLocks noGrp="1" noChangeArrowheads="1"/>
          </p:cNvSpPr>
          <p:nvPr>
            <p:ph type="body" sz="half" idx="1"/>
          </p:nvPr>
        </p:nvSpPr>
        <p:spPr>
          <a:xfrm>
            <a:off x="455614" y="1598613"/>
            <a:ext cx="4037012" cy="4878387"/>
          </a:xfrm>
        </p:spPr>
        <p:txBody>
          <a:bodyPr vert="horz" lIns="67858" tIns="33334" rIns="67858" bIns="33334">
            <a:normAutofit fontScale="92500" lnSpcReduction="20000"/>
          </a:bodyPr>
          <a:lstStyle/>
          <a:p>
            <a:pPr eaLnBrk="1" hangingPunct="1">
              <a:lnSpc>
                <a:spcPct val="110000"/>
              </a:lnSpc>
              <a:buFont typeface="Wingdings" pitchFamily="2" charset="2"/>
              <a:buNone/>
            </a:pPr>
            <a:r>
              <a:rPr lang="en-US" sz="2800" dirty="0"/>
              <a:t>The largest, most comprehensive diabetes study ever conducted.</a:t>
            </a:r>
          </a:p>
          <a:p>
            <a:pPr eaLnBrk="1" hangingPunct="1">
              <a:lnSpc>
                <a:spcPct val="110000"/>
              </a:lnSpc>
              <a:buFont typeface="Wingdings" pitchFamily="2" charset="2"/>
              <a:buNone/>
            </a:pPr>
            <a:r>
              <a:rPr lang="en-US" sz="2800" dirty="0"/>
              <a:t>10 year study involved more than 1400 subjects with Type 1 DM.</a:t>
            </a:r>
          </a:p>
          <a:p>
            <a:pPr eaLnBrk="1" hangingPunct="1">
              <a:lnSpc>
                <a:spcPct val="110000"/>
              </a:lnSpc>
              <a:buFont typeface="Wingdings" pitchFamily="2" charset="2"/>
              <a:buNone/>
            </a:pPr>
            <a:r>
              <a:rPr lang="en-US" sz="2800" dirty="0"/>
              <a:t>Compared the effects of two treatment regimens:</a:t>
            </a:r>
          </a:p>
          <a:p>
            <a:pPr lvl="1">
              <a:lnSpc>
                <a:spcPct val="110000"/>
              </a:lnSpc>
            </a:pPr>
            <a:r>
              <a:rPr lang="en-US" sz="2800" dirty="0"/>
              <a:t>standard therapy and </a:t>
            </a:r>
          </a:p>
          <a:p>
            <a:pPr lvl="1">
              <a:lnSpc>
                <a:spcPct val="110000"/>
              </a:lnSpc>
            </a:pPr>
            <a:r>
              <a:rPr lang="en-US" sz="2800" dirty="0"/>
              <a:t>intensive control-on the complications of diabetes. </a:t>
            </a:r>
          </a:p>
        </p:txBody>
      </p:sp>
      <p:pic>
        <p:nvPicPr>
          <p:cNvPr id="3" name="Picture 2">
            <a:extLst>
              <a:ext uri="{FF2B5EF4-FFF2-40B4-BE49-F238E27FC236}">
                <a16:creationId xmlns:a16="http://schemas.microsoft.com/office/drawing/2014/main" id="{E7F97C8E-F342-49C5-AAAD-55CC118AB935}"/>
              </a:ext>
            </a:extLst>
          </p:cNvPr>
          <p:cNvPicPr>
            <a:picLocks noChangeAspect="1"/>
          </p:cNvPicPr>
          <p:nvPr/>
        </p:nvPicPr>
        <p:blipFill>
          <a:blip r:embed="rId4"/>
          <a:stretch>
            <a:fillRect/>
          </a:stretch>
        </p:blipFill>
        <p:spPr>
          <a:xfrm>
            <a:off x="4645025" y="2454537"/>
            <a:ext cx="4037013" cy="2785538"/>
          </a:xfrm>
          <a:prstGeom prst="rect">
            <a:avLst/>
          </a:prstGeom>
          <a:noFill/>
        </p:spPr>
      </p:pic>
    </p:spTree>
    <p:custDataLst>
      <p:tags r:id="rId1"/>
    </p:custDataLst>
    <p:extLst>
      <p:ext uri="{BB962C8B-B14F-4D97-AF65-F5344CB8AC3E}">
        <p14:creationId xmlns:p14="http://schemas.microsoft.com/office/powerpoint/2010/main" val="346259731"/>
      </p:ext>
    </p:extLst>
  </p:cSld>
  <p:clrMapOvr>
    <a:masterClrMapping/>
  </p:clrMapOvr>
  <p:transition/>
</p:sld>
</file>

<file path=ppt/slides/slide17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7826" name="Rectangle 2"/>
          <p:cNvSpPr>
            <a:spLocks noGrp="1" noChangeArrowheads="1"/>
          </p:cNvSpPr>
          <p:nvPr>
            <p:ph type="title"/>
          </p:nvPr>
        </p:nvSpPr>
        <p:spPr>
          <a:xfrm>
            <a:off x="457200" y="228600"/>
            <a:ext cx="8229600" cy="914400"/>
          </a:xfrm>
        </p:spPr>
        <p:txBody>
          <a:bodyPr vert="horz" lIns="67858" tIns="33334" rIns="67858" bIns="33334" anchor="b" anchorCtr="0">
            <a:normAutofit/>
          </a:bodyPr>
          <a:lstStyle/>
          <a:p>
            <a:pPr eaLnBrk="1" hangingPunct="1"/>
            <a:r>
              <a:rPr lang="en-US"/>
              <a:t>DCCT Conclusions</a:t>
            </a:r>
          </a:p>
        </p:txBody>
      </p:sp>
      <p:sp>
        <p:nvSpPr>
          <p:cNvPr id="77827" name="Rectangle 3"/>
          <p:cNvSpPr>
            <a:spLocks noGrp="1" noChangeArrowheads="1"/>
          </p:cNvSpPr>
          <p:nvPr>
            <p:ph sz="quarter" idx="1"/>
          </p:nvPr>
        </p:nvSpPr>
        <p:spPr>
          <a:xfrm>
            <a:off x="470155" y="1371600"/>
            <a:ext cx="4041648" cy="5257800"/>
          </a:xfrm>
        </p:spPr>
        <p:txBody>
          <a:bodyPr vert="horz" lIns="67858" tIns="33334" rIns="67858" bIns="33334">
            <a:normAutofit fontScale="85000" lnSpcReduction="10000"/>
          </a:bodyPr>
          <a:lstStyle/>
          <a:p>
            <a:pPr eaLnBrk="1" hangingPunct="1">
              <a:lnSpc>
                <a:spcPct val="120000"/>
              </a:lnSpc>
              <a:buFont typeface="Wingdings" pitchFamily="2" charset="2"/>
              <a:buNone/>
            </a:pPr>
            <a:r>
              <a:rPr lang="en-US" sz="2600" dirty="0"/>
              <a:t>By maintaining A1C &lt; 7%:</a:t>
            </a:r>
          </a:p>
          <a:p>
            <a:pPr eaLnBrk="1" hangingPunct="1">
              <a:lnSpc>
                <a:spcPct val="120000"/>
              </a:lnSpc>
            </a:pPr>
            <a:r>
              <a:rPr lang="en-US" sz="2600" dirty="0"/>
              <a:t>Eye disease - 76% reduced risk</a:t>
            </a:r>
          </a:p>
          <a:p>
            <a:pPr eaLnBrk="1" hangingPunct="1">
              <a:lnSpc>
                <a:spcPct val="120000"/>
              </a:lnSpc>
            </a:pPr>
            <a:r>
              <a:rPr lang="en-US" sz="2600" dirty="0"/>
              <a:t>Kidney disease - 50% reduced risk</a:t>
            </a:r>
          </a:p>
          <a:p>
            <a:pPr eaLnBrk="1" hangingPunct="1">
              <a:lnSpc>
                <a:spcPct val="120000"/>
              </a:lnSpc>
            </a:pPr>
            <a:r>
              <a:rPr lang="en-US" sz="2600" dirty="0"/>
              <a:t>Nerve disease - 60% reduced risk</a:t>
            </a:r>
          </a:p>
          <a:p>
            <a:pPr eaLnBrk="1" hangingPunct="1">
              <a:lnSpc>
                <a:spcPct val="120000"/>
              </a:lnSpc>
              <a:buFont typeface="Wingdings" pitchFamily="2" charset="2"/>
              <a:buNone/>
            </a:pPr>
            <a:r>
              <a:rPr lang="en-US" sz="2600" b="1" dirty="0"/>
              <a:t>Management elements included:</a:t>
            </a:r>
            <a:endParaRPr lang="en-US" sz="2600" dirty="0"/>
          </a:p>
          <a:p>
            <a:pPr lvl="1" eaLnBrk="1" hangingPunct="1">
              <a:lnSpc>
                <a:spcPct val="120000"/>
              </a:lnSpc>
            </a:pPr>
            <a:r>
              <a:rPr lang="en-US" sz="2600" dirty="0"/>
              <a:t>SMBG 4 or more times a day</a:t>
            </a:r>
          </a:p>
          <a:p>
            <a:pPr lvl="1" eaLnBrk="1" hangingPunct="1">
              <a:lnSpc>
                <a:spcPct val="120000"/>
              </a:lnSpc>
            </a:pPr>
            <a:r>
              <a:rPr lang="en-US" sz="2600" dirty="0"/>
              <a:t>4 daily insulin injections or insulin pump</a:t>
            </a:r>
          </a:p>
          <a:p>
            <a:pPr lvl="1" eaLnBrk="1" hangingPunct="1">
              <a:lnSpc>
                <a:spcPct val="120000"/>
              </a:lnSpc>
            </a:pPr>
            <a:r>
              <a:rPr lang="en-US" sz="2600" dirty="0"/>
              <a:t>Greater risk of hypoglycemia</a:t>
            </a:r>
          </a:p>
          <a:p>
            <a:pPr lvl="1" eaLnBrk="1" hangingPunct="1">
              <a:lnSpc>
                <a:spcPct val="120000"/>
              </a:lnSpc>
            </a:pPr>
            <a:r>
              <a:rPr lang="en-US" sz="2600" dirty="0"/>
              <a:t>More associated weight gain</a:t>
            </a:r>
            <a:endParaRPr lang="en-US" sz="2200" dirty="0"/>
          </a:p>
        </p:txBody>
      </p:sp>
      <p:pic>
        <p:nvPicPr>
          <p:cNvPr id="60418" name="Picture 2" descr="C:\Users\bev_000\AppData\Local\Microsoft\Windows\INetCache\IE\ZBVN0FQ4\MP900386800[1].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30827" r="14536" b="-3"/>
          <a:stretch/>
        </p:blipFill>
        <p:spPr bwMode="auto">
          <a:xfrm>
            <a:off x="4632198" y="1216152"/>
            <a:ext cx="4041648" cy="4937760"/>
          </a:xfrm>
          <a:prstGeom prst="rect">
            <a:avLst/>
          </a:prstGeom>
          <a:solidFill>
            <a:srgbClr val="FFFFFF"/>
          </a:solidFill>
        </p:spPr>
      </p:pic>
    </p:spTree>
    <p:custDataLst>
      <p:tags r:id="rId1"/>
    </p:custDataLst>
    <p:extLst>
      <p:ext uri="{BB962C8B-B14F-4D97-AF65-F5344CB8AC3E}">
        <p14:creationId xmlns:p14="http://schemas.microsoft.com/office/powerpoint/2010/main" val="649202303"/>
      </p:ext>
    </p:extLst>
  </p:cSld>
  <p:clrMapOvr>
    <a:masterClrMapping/>
  </p:clrMapOvr>
  <p:transition/>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2"/>
          <p:cNvSpPr>
            <a:spLocks noGrp="1" noChangeArrowheads="1"/>
          </p:cNvSpPr>
          <p:nvPr>
            <p:ph type="title"/>
          </p:nvPr>
        </p:nvSpPr>
        <p:spPr/>
        <p:txBody>
          <a:bodyPr vert="horz" lIns="67858" tIns="33334" rIns="67858" bIns="33334" anchor="b" anchorCtr="0">
            <a:normAutofit/>
          </a:bodyPr>
          <a:lstStyle/>
          <a:p>
            <a:pPr eaLnBrk="1" hangingPunct="1"/>
            <a:r>
              <a:rPr lang="en-US" sz="3975" dirty="0"/>
              <a:t>UKPDS Results</a:t>
            </a:r>
            <a:br>
              <a:rPr lang="en-US" sz="3975" dirty="0"/>
            </a:br>
            <a:r>
              <a:rPr lang="en-US" sz="2025" dirty="0"/>
              <a:t>United kingdom Prospective Diabetes Study</a:t>
            </a:r>
            <a:endParaRPr lang="en-US" sz="1350" dirty="0">
              <a:sym typeface="Monotype Sorts" pitchFamily="2" charset="2"/>
            </a:endParaRPr>
          </a:p>
        </p:txBody>
      </p:sp>
      <p:sp>
        <p:nvSpPr>
          <p:cNvPr id="1918979" name="Rectangle 3"/>
          <p:cNvSpPr>
            <a:spLocks noGrp="1" noChangeArrowheads="1"/>
          </p:cNvSpPr>
          <p:nvPr>
            <p:ph sz="quarter" idx="1"/>
          </p:nvPr>
        </p:nvSpPr>
        <p:spPr>
          <a:xfrm>
            <a:off x="457200" y="1219200"/>
            <a:ext cx="8229600" cy="5638800"/>
          </a:xfrm>
        </p:spPr>
        <p:txBody>
          <a:bodyPr vert="horz" lIns="67858" tIns="33334" rIns="67858" bIns="33334">
            <a:normAutofit fontScale="92500" lnSpcReduction="20000"/>
          </a:bodyPr>
          <a:lstStyle/>
          <a:p>
            <a:pPr>
              <a:lnSpc>
                <a:spcPct val="110000"/>
              </a:lnSpc>
            </a:pPr>
            <a:r>
              <a:rPr lang="en-US" dirty="0"/>
              <a:t>Conducted over 20 years involving over 5,100 patients with Type 2 diabetes </a:t>
            </a:r>
          </a:p>
          <a:p>
            <a:pPr>
              <a:lnSpc>
                <a:spcPct val="110000"/>
              </a:lnSpc>
            </a:pPr>
            <a:endParaRPr lang="en-US" dirty="0"/>
          </a:p>
          <a:p>
            <a:pPr>
              <a:lnSpc>
                <a:spcPct val="110000"/>
              </a:lnSpc>
            </a:pPr>
            <a:r>
              <a:rPr lang="en-US" dirty="0">
                <a:solidFill>
                  <a:srgbClr val="C00000"/>
                </a:solidFill>
              </a:rPr>
              <a:t>1% decrease in A</a:t>
            </a:r>
            <a:r>
              <a:rPr lang="en-US" baseline="-25000" dirty="0">
                <a:solidFill>
                  <a:srgbClr val="C00000"/>
                </a:solidFill>
              </a:rPr>
              <a:t>1</a:t>
            </a:r>
            <a:r>
              <a:rPr lang="en-US" dirty="0">
                <a:solidFill>
                  <a:srgbClr val="C00000"/>
                </a:solidFill>
              </a:rPr>
              <a:t>c reduces microvascular complications by 35% </a:t>
            </a:r>
          </a:p>
          <a:p>
            <a:pPr eaLnBrk="1" hangingPunct="1">
              <a:lnSpc>
                <a:spcPct val="110000"/>
              </a:lnSpc>
            </a:pPr>
            <a:r>
              <a:rPr lang="en-US" sz="2600" dirty="0"/>
              <a:t>1% decrease in A</a:t>
            </a:r>
            <a:r>
              <a:rPr lang="en-US" sz="2600" baseline="-25000" dirty="0"/>
              <a:t>1</a:t>
            </a:r>
            <a:r>
              <a:rPr lang="en-US" sz="2600" dirty="0"/>
              <a:t>c reduces diabetes related deaths by 25%</a:t>
            </a:r>
          </a:p>
          <a:p>
            <a:pPr algn="r" eaLnBrk="1" hangingPunct="1">
              <a:lnSpc>
                <a:spcPct val="110000"/>
              </a:lnSpc>
              <a:buFont typeface="Wingdings" pitchFamily="2" charset="2"/>
              <a:buNone/>
            </a:pPr>
            <a:endParaRPr lang="en-US" sz="1200" i="1" dirty="0"/>
          </a:p>
          <a:p>
            <a:pPr eaLnBrk="1" latinLnBrk="1" hangingPunct="1">
              <a:lnSpc>
                <a:spcPct val="110000"/>
              </a:lnSpc>
            </a:pPr>
            <a:r>
              <a:rPr lang="en-US" sz="2100" dirty="0"/>
              <a:t>B/P control (144/82) reduced risk of:</a:t>
            </a:r>
          </a:p>
          <a:p>
            <a:pPr lvl="1" eaLnBrk="1" latinLnBrk="1" hangingPunct="1">
              <a:lnSpc>
                <a:spcPct val="110000"/>
              </a:lnSpc>
            </a:pPr>
            <a:r>
              <a:rPr lang="en-US" dirty="0"/>
              <a:t>Heart failure (56%)</a:t>
            </a:r>
          </a:p>
          <a:p>
            <a:pPr lvl="1" eaLnBrk="1" latinLnBrk="1" hangingPunct="1">
              <a:lnSpc>
                <a:spcPct val="110000"/>
              </a:lnSpc>
            </a:pPr>
            <a:r>
              <a:rPr lang="en-US" dirty="0"/>
              <a:t>Stroke (44%)</a:t>
            </a:r>
          </a:p>
          <a:p>
            <a:pPr lvl="1" eaLnBrk="1" latinLnBrk="1" hangingPunct="1">
              <a:lnSpc>
                <a:spcPct val="110000"/>
              </a:lnSpc>
            </a:pPr>
            <a:r>
              <a:rPr lang="en-US" dirty="0"/>
              <a:t>Death from diabetes (32%)</a:t>
            </a:r>
          </a:p>
          <a:p>
            <a:pPr algn="r" eaLnBrk="1" hangingPunct="1">
              <a:lnSpc>
                <a:spcPct val="110000"/>
              </a:lnSpc>
              <a:buFont typeface="Wingdings" pitchFamily="2" charset="2"/>
              <a:buNone/>
            </a:pPr>
            <a:endParaRPr lang="en-US" sz="1200" i="1" dirty="0"/>
          </a:p>
          <a:p>
            <a:pPr algn="r" eaLnBrk="1" hangingPunct="1">
              <a:lnSpc>
                <a:spcPct val="80000"/>
              </a:lnSpc>
              <a:buFont typeface="Wingdings" pitchFamily="2" charset="2"/>
              <a:buNone/>
            </a:pPr>
            <a:r>
              <a:rPr lang="en-US" sz="1200" i="1" dirty="0"/>
              <a:t>Lancet 352: 837-865, 1998</a:t>
            </a:r>
          </a:p>
        </p:txBody>
      </p:sp>
    </p:spTree>
    <p:custDataLst>
      <p:tags r:id="rId1"/>
    </p:custDataLst>
    <p:extLst>
      <p:ext uri="{BB962C8B-B14F-4D97-AF65-F5344CB8AC3E}">
        <p14:creationId xmlns:p14="http://schemas.microsoft.com/office/powerpoint/2010/main" val="19031351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mph" presetSubtype="0" fill="hold" nodeType="clickEffect">
                                  <p:stCondLst>
                                    <p:cond delay="0"/>
                                  </p:stCondLst>
                                  <p:childTnLst>
                                    <p:animRot by="43200000">
                                      <p:cBhvr>
                                        <p:cTn id="6" dur="2000" fill="hold"/>
                                        <p:tgtEl>
                                          <p:spTgt spid="1918979">
                                            <p:txEl>
                                              <p:pRg st="0" end="0"/>
                                            </p:txEl>
                                          </p:spTgt>
                                        </p:tgtEl>
                                        <p:attrNameLst>
                                          <p:attrName>r</p:attrName>
                                        </p:attrNameLst>
                                      </p:cBhvr>
                                    </p:animRot>
                                  </p:childTnLst>
                                </p:cTn>
                              </p:par>
                            </p:childTnLst>
                          </p:cTn>
                        </p:par>
                      </p:childTnLst>
                    </p:cTn>
                  </p:par>
                  <p:par>
                    <p:cTn id="7" fill="hold">
                      <p:stCondLst>
                        <p:cond delay="indefinite"/>
                      </p:stCondLst>
                      <p:childTnLst>
                        <p:par>
                          <p:cTn id="8" fill="hold">
                            <p:stCondLst>
                              <p:cond delay="0"/>
                            </p:stCondLst>
                            <p:childTnLst>
                              <p:par>
                                <p:cTn id="9" presetID="8" presetClass="emph" presetSubtype="0" fill="hold" nodeType="clickEffect">
                                  <p:stCondLst>
                                    <p:cond delay="0"/>
                                  </p:stCondLst>
                                  <p:childTnLst>
                                    <p:animRot by="43200000">
                                      <p:cBhvr>
                                        <p:cTn id="10" dur="2000" fill="hold"/>
                                        <p:tgtEl>
                                          <p:spTgt spid="1918979">
                                            <p:txEl>
                                              <p:pRg st="2" end="2"/>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p:txBody>
          <a:bodyPr>
            <a:normAutofit/>
          </a:bodyPr>
          <a:lstStyle/>
          <a:p>
            <a:pPr eaLnBrk="1" hangingPunct="1"/>
            <a:r>
              <a:rPr lang="en-US"/>
              <a:t>Hormones Effect on Glucose</a:t>
            </a:r>
          </a:p>
        </p:txBody>
      </p:sp>
      <p:sp>
        <p:nvSpPr>
          <p:cNvPr id="1336323" name="Rectangle 3"/>
          <p:cNvSpPr>
            <a:spLocks noGrp="1" noChangeArrowheads="1"/>
          </p:cNvSpPr>
          <p:nvPr>
            <p:ph sz="half" idx="1"/>
          </p:nvPr>
        </p:nvSpPr>
        <p:spPr>
          <a:xfrm>
            <a:off x="533400" y="1295400"/>
            <a:ext cx="5181600" cy="5334000"/>
          </a:xfrm>
        </p:spPr>
        <p:txBody>
          <a:bodyPr>
            <a:normAutofit fontScale="77500" lnSpcReduction="20000"/>
          </a:bodyPr>
          <a:lstStyle/>
          <a:p>
            <a:pPr algn="ctr" eaLnBrk="1" hangingPunct="1">
              <a:buFont typeface="Wingdings" pitchFamily="2" charset="2"/>
              <a:buNone/>
              <a:defRPr/>
            </a:pPr>
            <a:r>
              <a:rPr lang="en-US" u="sng" dirty="0"/>
              <a:t>Hormone			 </a:t>
            </a:r>
            <a:r>
              <a:rPr lang="en-US" dirty="0"/>
              <a:t>	</a:t>
            </a:r>
            <a:r>
              <a:rPr lang="en-US" dirty="0">
                <a:sym typeface="Wingdings" pitchFamily="2" charset="2"/>
              </a:rPr>
              <a:t> </a:t>
            </a:r>
          </a:p>
          <a:p>
            <a:pPr eaLnBrk="1" hangingPunct="1">
              <a:lnSpc>
                <a:spcPct val="120000"/>
              </a:lnSpc>
              <a:defRPr/>
            </a:pPr>
            <a:r>
              <a:rPr lang="en-US" dirty="0">
                <a:sym typeface="Wingdings" pitchFamily="2" charset="2"/>
              </a:rPr>
              <a:t>Glucagon (pancreas)	</a:t>
            </a:r>
            <a:r>
              <a:rPr lang="en-US" dirty="0">
                <a:solidFill>
                  <a:srgbClr val="FF0000"/>
                </a:solidFill>
                <a:sym typeface="Wingdings" pitchFamily="2" charset="2"/>
              </a:rPr>
              <a:t> </a:t>
            </a:r>
          </a:p>
          <a:p>
            <a:pPr eaLnBrk="1" hangingPunct="1">
              <a:lnSpc>
                <a:spcPct val="120000"/>
              </a:lnSpc>
              <a:defRPr/>
            </a:pPr>
            <a:r>
              <a:rPr lang="en-US" dirty="0">
                <a:sym typeface="Wingdings" pitchFamily="2" charset="2"/>
              </a:rPr>
              <a:t>Stress hormones (kidney)	</a:t>
            </a:r>
            <a:endParaRPr lang="en-US" dirty="0">
              <a:solidFill>
                <a:srgbClr val="FF0000"/>
              </a:solidFill>
              <a:sym typeface="Wingdings" pitchFamily="2" charset="2"/>
            </a:endParaRPr>
          </a:p>
          <a:p>
            <a:pPr eaLnBrk="1" hangingPunct="1">
              <a:lnSpc>
                <a:spcPct val="120000"/>
              </a:lnSpc>
              <a:defRPr/>
            </a:pPr>
            <a:r>
              <a:rPr lang="en-US" dirty="0">
                <a:sym typeface="Wingdings" pitchFamily="2" charset="2"/>
              </a:rPr>
              <a:t>Epinephrine (kidney)		</a:t>
            </a:r>
            <a:r>
              <a:rPr lang="en-US" dirty="0">
                <a:solidFill>
                  <a:srgbClr val="FF0000"/>
                </a:solidFill>
                <a:sym typeface="Wingdings" pitchFamily="2" charset="2"/>
              </a:rPr>
              <a:t> </a:t>
            </a:r>
            <a:r>
              <a:rPr lang="en-US" dirty="0">
                <a:solidFill>
                  <a:srgbClr val="FFCC00"/>
                </a:solidFill>
                <a:sym typeface="Wingdings" pitchFamily="2" charset="2"/>
              </a:rPr>
              <a:t> </a:t>
            </a:r>
          </a:p>
          <a:p>
            <a:pPr eaLnBrk="1" hangingPunct="1">
              <a:lnSpc>
                <a:spcPct val="120000"/>
              </a:lnSpc>
              <a:defRPr/>
            </a:pPr>
            <a:r>
              <a:rPr lang="en-US" dirty="0">
                <a:sym typeface="Wingdings" pitchFamily="2" charset="2"/>
              </a:rPr>
              <a:t>Insulin (pancreas)	 </a:t>
            </a:r>
          </a:p>
          <a:p>
            <a:pPr eaLnBrk="1" hangingPunct="1">
              <a:lnSpc>
                <a:spcPct val="120000"/>
              </a:lnSpc>
              <a:defRPr/>
            </a:pPr>
            <a:r>
              <a:rPr lang="en-US" dirty="0">
                <a:sym typeface="Wingdings" pitchFamily="2" charset="2"/>
              </a:rPr>
              <a:t>Amylin (pancreas)	</a:t>
            </a:r>
          </a:p>
          <a:p>
            <a:pPr eaLnBrk="1" hangingPunct="1">
              <a:lnSpc>
                <a:spcPct val="120000"/>
              </a:lnSpc>
              <a:defRPr/>
            </a:pPr>
            <a:r>
              <a:rPr lang="en-US" dirty="0">
                <a:sym typeface="Wingdings" pitchFamily="2" charset="2"/>
              </a:rPr>
              <a:t>Gut hormones - </a:t>
            </a:r>
            <a:r>
              <a:rPr lang="en-US" dirty="0" err="1">
                <a:sym typeface="Wingdings" pitchFamily="2" charset="2"/>
              </a:rPr>
              <a:t>incretins</a:t>
            </a:r>
            <a:r>
              <a:rPr lang="en-US" dirty="0">
                <a:sym typeface="Wingdings" pitchFamily="2" charset="2"/>
              </a:rPr>
              <a:t> (GLP-1) released by L cells of intestinal mucosa, beta cell has receptors)</a:t>
            </a:r>
          </a:p>
        </p:txBody>
      </p:sp>
      <p:sp>
        <p:nvSpPr>
          <p:cNvPr id="1336324" name="Rectangle 4"/>
          <p:cNvSpPr>
            <a:spLocks noChangeArrowheads="1"/>
          </p:cNvSpPr>
          <p:nvPr/>
        </p:nvSpPr>
        <p:spPr bwMode="auto">
          <a:xfrm>
            <a:off x="5181600" y="1143000"/>
            <a:ext cx="1866900" cy="4597527"/>
          </a:xfrm>
          <a:prstGeom prst="rect">
            <a:avLst/>
          </a:prstGeom>
          <a:noFill/>
          <a:ln w="9525">
            <a:noFill/>
            <a:miter lim="800000"/>
            <a:headEnd/>
            <a:tailEnd/>
          </a:ln>
          <a:effectLst/>
        </p:spPr>
        <p:txBody>
          <a:bodyPr/>
          <a:lstStyle/>
          <a:p>
            <a:pPr marL="257168" indent="-257168" algn="ctr">
              <a:spcBef>
                <a:spcPct val="20000"/>
              </a:spcBef>
              <a:buClr>
                <a:schemeClr val="tx2"/>
              </a:buClr>
              <a:buSzPct val="60000"/>
              <a:defRPr/>
            </a:pPr>
            <a:r>
              <a:rPr lang="en-US" sz="3200" u="sng" dirty="0">
                <a:latin typeface="Tahoma" pitchFamily="34" charset="0"/>
              </a:rPr>
              <a:t>Effect    </a:t>
            </a:r>
            <a:r>
              <a:rPr lang="en-US" sz="2100" u="sng" dirty="0">
                <a:effectLst>
                  <a:outerShdw blurRad="38100" dist="38100" dir="2700000" algn="tl">
                    <a:srgbClr val="000000"/>
                  </a:outerShdw>
                </a:effectLst>
                <a:latin typeface="Tahoma" pitchFamily="34" charset="0"/>
              </a:rPr>
              <a:t>     </a:t>
            </a:r>
          </a:p>
          <a:p>
            <a:pPr marL="257168" indent="-257168" algn="ctr">
              <a:spcBef>
                <a:spcPct val="20000"/>
              </a:spcBef>
              <a:buClr>
                <a:schemeClr val="tx2"/>
              </a:buClr>
              <a:buSzPct val="60000"/>
              <a:defRPr/>
            </a:pPr>
            <a:r>
              <a:rPr lang="en-US" sz="2800" dirty="0">
                <a:solidFill>
                  <a:srgbClr val="FF0000"/>
                </a:solidFill>
                <a:effectLst>
                  <a:outerShdw blurRad="38100" dist="38100" dir="2700000" algn="tl">
                    <a:srgbClr val="000000"/>
                  </a:outerShdw>
                </a:effectLst>
                <a:latin typeface="Tahoma" pitchFamily="34" charset="0"/>
                <a:sym typeface="Wingdings" pitchFamily="2" charset="2"/>
              </a:rPr>
              <a:t>	 </a:t>
            </a:r>
            <a:r>
              <a:rPr lang="en-US" sz="3200" dirty="0">
                <a:solidFill>
                  <a:srgbClr val="FF0000"/>
                </a:solidFill>
                <a:effectLst>
                  <a:outerShdw blurRad="38100" dist="38100" dir="2700000" algn="tl">
                    <a:srgbClr val="000000"/>
                  </a:outerShdw>
                </a:effectLst>
                <a:latin typeface="Tahoma" pitchFamily="34" charset="0"/>
                <a:sym typeface="Wingdings" pitchFamily="2" charset="2"/>
              </a:rPr>
              <a:t></a:t>
            </a:r>
          </a:p>
          <a:p>
            <a:pPr marL="257168" indent="-257168">
              <a:spcBef>
                <a:spcPct val="20000"/>
              </a:spcBef>
              <a:buClr>
                <a:schemeClr val="tx2"/>
              </a:buClr>
              <a:buSzPct val="60000"/>
              <a:defRPr/>
            </a:pPr>
            <a:r>
              <a:rPr lang="en-US" sz="3200" dirty="0">
                <a:solidFill>
                  <a:srgbClr val="FF0000"/>
                </a:solidFill>
                <a:effectLst>
                  <a:outerShdw blurRad="38100" dist="38100" dir="2700000" algn="tl">
                    <a:srgbClr val="000000"/>
                  </a:outerShdw>
                </a:effectLst>
                <a:latin typeface="Tahoma" pitchFamily="34" charset="0"/>
                <a:sym typeface="Wingdings" pitchFamily="2" charset="2"/>
              </a:rPr>
              <a:t>	 	 </a:t>
            </a:r>
          </a:p>
          <a:p>
            <a:pPr marL="257168" indent="-257168">
              <a:spcBef>
                <a:spcPct val="20000"/>
              </a:spcBef>
              <a:buClr>
                <a:schemeClr val="tx2"/>
              </a:buClr>
              <a:buSzPct val="60000"/>
              <a:defRPr/>
            </a:pPr>
            <a:r>
              <a:rPr lang="en-US" sz="3200" dirty="0">
                <a:solidFill>
                  <a:srgbClr val="FF0000"/>
                </a:solidFill>
                <a:effectLst>
                  <a:outerShdw blurRad="38100" dist="38100" dir="2700000" algn="tl">
                    <a:srgbClr val="000000"/>
                  </a:outerShdw>
                </a:effectLst>
                <a:latin typeface="Tahoma" pitchFamily="34" charset="0"/>
                <a:sym typeface="Wingdings" pitchFamily="2" charset="2"/>
              </a:rPr>
              <a:t>		</a:t>
            </a:r>
            <a:r>
              <a:rPr lang="en-US" sz="3200" dirty="0">
                <a:solidFill>
                  <a:srgbClr val="FFCC00"/>
                </a:solidFill>
                <a:effectLst>
                  <a:outerShdw blurRad="38100" dist="38100" dir="2700000" algn="tl">
                    <a:srgbClr val="000000"/>
                  </a:outerShdw>
                </a:effectLst>
                <a:latin typeface="Tahoma" pitchFamily="34" charset="0"/>
                <a:sym typeface="Wingdings" pitchFamily="2" charset="2"/>
              </a:rPr>
              <a:t> </a:t>
            </a:r>
          </a:p>
          <a:p>
            <a:pPr marL="257168" indent="-257168">
              <a:spcBef>
                <a:spcPct val="20000"/>
              </a:spcBef>
              <a:buClr>
                <a:schemeClr val="tx2"/>
              </a:buClr>
              <a:buSzPct val="60000"/>
              <a:defRPr/>
            </a:pPr>
            <a:r>
              <a:rPr lang="en-US" sz="3200" dirty="0">
                <a:effectLst>
                  <a:outerShdw blurRad="38100" dist="38100" dir="2700000" algn="tl">
                    <a:srgbClr val="000000"/>
                  </a:outerShdw>
                </a:effectLst>
                <a:latin typeface="Tahoma" pitchFamily="34" charset="0"/>
                <a:sym typeface="Wingdings" pitchFamily="2" charset="2"/>
              </a:rPr>
              <a:t>		</a:t>
            </a:r>
            <a:endParaRPr lang="en-US" sz="3200" dirty="0">
              <a:solidFill>
                <a:srgbClr val="FFCC00"/>
              </a:solidFill>
              <a:effectLst>
                <a:outerShdw blurRad="38100" dist="38100" dir="2700000" algn="tl">
                  <a:srgbClr val="000000"/>
                </a:outerShdw>
              </a:effectLst>
              <a:latin typeface="Tahoma" pitchFamily="34" charset="0"/>
              <a:sym typeface="Wingdings" pitchFamily="2" charset="2"/>
            </a:endParaRPr>
          </a:p>
          <a:p>
            <a:pPr marL="257168" indent="-257168">
              <a:spcBef>
                <a:spcPct val="20000"/>
              </a:spcBef>
              <a:buClr>
                <a:schemeClr val="tx2"/>
              </a:buClr>
              <a:buSzPct val="60000"/>
              <a:defRPr/>
            </a:pPr>
            <a:r>
              <a:rPr lang="en-US" sz="3200" dirty="0">
                <a:effectLst>
                  <a:outerShdw blurRad="38100" dist="38100" dir="2700000" algn="tl">
                    <a:srgbClr val="000000"/>
                  </a:outerShdw>
                </a:effectLst>
                <a:latin typeface="Tahoma" pitchFamily="34" charset="0"/>
                <a:sym typeface="Wingdings" pitchFamily="2" charset="2"/>
              </a:rPr>
              <a:t>		</a:t>
            </a:r>
          </a:p>
          <a:p>
            <a:pPr marL="257168" indent="-257168">
              <a:spcBef>
                <a:spcPct val="20000"/>
              </a:spcBef>
              <a:buClr>
                <a:schemeClr val="tx2"/>
              </a:buClr>
              <a:buSzPct val="60000"/>
              <a:defRPr/>
            </a:pPr>
            <a:r>
              <a:rPr lang="en-US" sz="3200" dirty="0">
                <a:effectLst>
                  <a:outerShdw blurRad="38100" dist="38100" dir="2700000" algn="tl">
                    <a:srgbClr val="000000"/>
                  </a:outerShdw>
                </a:effectLst>
                <a:latin typeface="Tahoma" pitchFamily="34" charset="0"/>
                <a:sym typeface="Wingdings" pitchFamily="2" charset="2"/>
              </a:rPr>
              <a:t>	 	</a:t>
            </a:r>
          </a:p>
        </p:txBody>
      </p:sp>
    </p:spTree>
    <p:custDataLst>
      <p:tags r:id="rId1"/>
    </p:custDataLst>
    <p:extLst>
      <p:ext uri="{BB962C8B-B14F-4D97-AF65-F5344CB8AC3E}">
        <p14:creationId xmlns:p14="http://schemas.microsoft.com/office/powerpoint/2010/main" val="25291751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9" fill="hold" nodeType="clickEffect">
                                  <p:stCondLst>
                                    <p:cond delay="0"/>
                                  </p:stCondLst>
                                  <p:childTnLst>
                                    <p:set>
                                      <p:cBhvr>
                                        <p:cTn id="6" dur="1" fill="hold">
                                          <p:stCondLst>
                                            <p:cond delay="0"/>
                                          </p:stCondLst>
                                        </p:cTn>
                                        <p:tgtEl>
                                          <p:spTgt spid="1336324">
                                            <p:txEl>
                                              <p:pRg st="1" end="1"/>
                                            </p:txEl>
                                          </p:spTgt>
                                        </p:tgtEl>
                                        <p:attrNameLst>
                                          <p:attrName>style.visibility</p:attrName>
                                        </p:attrNameLst>
                                      </p:cBhvr>
                                      <p:to>
                                        <p:strVal val="visible"/>
                                      </p:to>
                                    </p:set>
                                    <p:anim calcmode="lin" valueType="num">
                                      <p:cBhvr additive="base">
                                        <p:cTn id="7" dur="500" fill="hold"/>
                                        <p:tgtEl>
                                          <p:spTgt spid="1336324">
                                            <p:txEl>
                                              <p:pRg st="1" end="1"/>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336324">
                                            <p:txEl>
                                              <p:pRg st="1" end="1"/>
                                            </p:txEl>
                                          </p:spTgt>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6" fill="hold" grpId="0" nodeType="clickEffect">
                                  <p:stCondLst>
                                    <p:cond delay="0"/>
                                  </p:stCondLst>
                                  <p:childTnLst>
                                    <p:set>
                                      <p:cBhvr>
                                        <p:cTn id="12" dur="1" fill="hold">
                                          <p:stCondLst>
                                            <p:cond delay="0"/>
                                          </p:stCondLst>
                                        </p:cTn>
                                        <p:tgtEl>
                                          <p:spTgt spid="1336324">
                                            <p:txEl>
                                              <p:pRg st="2" end="2"/>
                                            </p:txEl>
                                          </p:spTgt>
                                        </p:tgtEl>
                                        <p:attrNameLst>
                                          <p:attrName>style.visibility</p:attrName>
                                        </p:attrNameLst>
                                      </p:cBhvr>
                                      <p:to>
                                        <p:strVal val="visible"/>
                                      </p:to>
                                    </p:set>
                                    <p:anim calcmode="lin" valueType="num">
                                      <p:cBhvr additive="base">
                                        <p:cTn id="13" dur="500" fill="hold"/>
                                        <p:tgtEl>
                                          <p:spTgt spid="1336324">
                                            <p:txEl>
                                              <p:pRg st="2" end="2"/>
                                            </p:txEl>
                                          </p:spTgt>
                                        </p:tgtEl>
                                        <p:attrNameLst>
                                          <p:attrName>ppt_x</p:attrName>
                                        </p:attrNameLst>
                                      </p:cBhvr>
                                      <p:tavLst>
                                        <p:tav tm="0">
                                          <p:val>
                                            <p:strVal val="1+#ppt_w/2"/>
                                          </p:val>
                                        </p:tav>
                                        <p:tav tm="100000">
                                          <p:val>
                                            <p:strVal val="#ppt_x"/>
                                          </p:val>
                                        </p:tav>
                                      </p:tavLst>
                                    </p:anim>
                                    <p:anim calcmode="lin" valueType="num">
                                      <p:cBhvr additive="base">
                                        <p:cTn id="14" dur="500" fill="hold"/>
                                        <p:tgtEl>
                                          <p:spTgt spid="133632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6" fill="hold" grpId="0" nodeType="clickEffect">
                                  <p:stCondLst>
                                    <p:cond delay="0"/>
                                  </p:stCondLst>
                                  <p:childTnLst>
                                    <p:set>
                                      <p:cBhvr>
                                        <p:cTn id="18" dur="1" fill="hold">
                                          <p:stCondLst>
                                            <p:cond delay="0"/>
                                          </p:stCondLst>
                                        </p:cTn>
                                        <p:tgtEl>
                                          <p:spTgt spid="1336324">
                                            <p:txEl>
                                              <p:pRg st="3" end="3"/>
                                            </p:txEl>
                                          </p:spTgt>
                                        </p:tgtEl>
                                        <p:attrNameLst>
                                          <p:attrName>style.visibility</p:attrName>
                                        </p:attrNameLst>
                                      </p:cBhvr>
                                      <p:to>
                                        <p:strVal val="visible"/>
                                      </p:to>
                                    </p:set>
                                    <p:anim calcmode="lin" valueType="num">
                                      <p:cBhvr additive="base">
                                        <p:cTn id="19" dur="500" fill="hold"/>
                                        <p:tgtEl>
                                          <p:spTgt spid="1336324">
                                            <p:txEl>
                                              <p:pRg st="3" end="3"/>
                                            </p:txEl>
                                          </p:spTgt>
                                        </p:tgtEl>
                                        <p:attrNameLst>
                                          <p:attrName>ppt_x</p:attrName>
                                        </p:attrNameLst>
                                      </p:cBhvr>
                                      <p:tavLst>
                                        <p:tav tm="0">
                                          <p:val>
                                            <p:strVal val="1+#ppt_w/2"/>
                                          </p:val>
                                        </p:tav>
                                        <p:tav tm="100000">
                                          <p:val>
                                            <p:strVal val="#ppt_x"/>
                                          </p:val>
                                        </p:tav>
                                      </p:tavLst>
                                    </p:anim>
                                    <p:anim calcmode="lin" valueType="num">
                                      <p:cBhvr additive="base">
                                        <p:cTn id="20" dur="500" fill="hold"/>
                                        <p:tgtEl>
                                          <p:spTgt spid="1336324">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3" fill="hold" nodeType="clickEffect">
                                  <p:stCondLst>
                                    <p:cond delay="0"/>
                                  </p:stCondLst>
                                  <p:childTnLst>
                                    <p:set>
                                      <p:cBhvr>
                                        <p:cTn id="24" dur="1" fill="hold">
                                          <p:stCondLst>
                                            <p:cond delay="0"/>
                                          </p:stCondLst>
                                        </p:cTn>
                                        <p:tgtEl>
                                          <p:spTgt spid="1336324">
                                            <p:txEl>
                                              <p:pRg st="4" end="4"/>
                                            </p:txEl>
                                          </p:spTgt>
                                        </p:tgtEl>
                                        <p:attrNameLst>
                                          <p:attrName>style.visibility</p:attrName>
                                        </p:attrNameLst>
                                      </p:cBhvr>
                                      <p:to>
                                        <p:strVal val="visible"/>
                                      </p:to>
                                    </p:set>
                                    <p:anim calcmode="lin" valueType="num">
                                      <p:cBhvr additive="base">
                                        <p:cTn id="25" dur="1000" fill="hold"/>
                                        <p:tgtEl>
                                          <p:spTgt spid="1336324">
                                            <p:txEl>
                                              <p:pRg st="4" end="4"/>
                                            </p:txEl>
                                          </p:spTgt>
                                        </p:tgtEl>
                                        <p:attrNameLst>
                                          <p:attrName>ppt_x</p:attrName>
                                        </p:attrNameLst>
                                      </p:cBhvr>
                                      <p:tavLst>
                                        <p:tav tm="0">
                                          <p:val>
                                            <p:strVal val="1+#ppt_w/2"/>
                                          </p:val>
                                        </p:tav>
                                        <p:tav tm="100000">
                                          <p:val>
                                            <p:strVal val="#ppt_x"/>
                                          </p:val>
                                        </p:tav>
                                      </p:tavLst>
                                    </p:anim>
                                    <p:anim calcmode="lin" valueType="num">
                                      <p:cBhvr additive="base">
                                        <p:cTn id="26" dur="1000" fill="hold"/>
                                        <p:tgtEl>
                                          <p:spTgt spid="1336324">
                                            <p:txEl>
                                              <p:pRg st="4" end="4"/>
                                            </p:txEl>
                                          </p:spTgt>
                                        </p:tgtEl>
                                        <p:attrNameLst>
                                          <p:attrName>ppt_y</p:attrName>
                                        </p:attrNameLst>
                                      </p:cBhvr>
                                      <p:tavLst>
                                        <p:tav tm="0">
                                          <p:val>
                                            <p:strVal val="0-#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nodeType="clickEffect">
                                  <p:stCondLst>
                                    <p:cond delay="0"/>
                                  </p:stCondLst>
                                  <p:childTnLst>
                                    <p:set>
                                      <p:cBhvr>
                                        <p:cTn id="30" dur="1" fill="hold">
                                          <p:stCondLst>
                                            <p:cond delay="0"/>
                                          </p:stCondLst>
                                        </p:cTn>
                                        <p:tgtEl>
                                          <p:spTgt spid="1336324">
                                            <p:txEl>
                                              <p:pRg st="5" end="5"/>
                                            </p:txEl>
                                          </p:spTgt>
                                        </p:tgtEl>
                                        <p:attrNameLst>
                                          <p:attrName>style.visibility</p:attrName>
                                        </p:attrNameLst>
                                      </p:cBhvr>
                                      <p:to>
                                        <p:strVal val="visible"/>
                                      </p:to>
                                    </p:set>
                                    <p:anim calcmode="lin" valueType="num">
                                      <p:cBhvr additive="base">
                                        <p:cTn id="31" dur="1000" fill="hold"/>
                                        <p:tgtEl>
                                          <p:spTgt spid="1336324">
                                            <p:txEl>
                                              <p:pRg st="5" end="5"/>
                                            </p:txEl>
                                          </p:spTgt>
                                        </p:tgtEl>
                                        <p:attrNameLst>
                                          <p:attrName>ppt_x</p:attrName>
                                        </p:attrNameLst>
                                      </p:cBhvr>
                                      <p:tavLst>
                                        <p:tav tm="0">
                                          <p:val>
                                            <p:strVal val="0-#ppt_w/2"/>
                                          </p:val>
                                        </p:tav>
                                        <p:tav tm="100000">
                                          <p:val>
                                            <p:strVal val="#ppt_x"/>
                                          </p:val>
                                        </p:tav>
                                      </p:tavLst>
                                    </p:anim>
                                    <p:anim calcmode="lin" valueType="num">
                                      <p:cBhvr additive="base">
                                        <p:cTn id="32" dur="1000" fill="hold"/>
                                        <p:tgtEl>
                                          <p:spTgt spid="1336324">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9" fill="hold" grpId="0" nodeType="clickEffect">
                                  <p:stCondLst>
                                    <p:cond delay="0"/>
                                  </p:stCondLst>
                                  <p:childTnLst>
                                    <p:set>
                                      <p:cBhvr>
                                        <p:cTn id="36" dur="1" fill="hold">
                                          <p:stCondLst>
                                            <p:cond delay="0"/>
                                          </p:stCondLst>
                                        </p:cTn>
                                        <p:tgtEl>
                                          <p:spTgt spid="1336323">
                                            <p:txEl>
                                              <p:pRg st="6" end="6"/>
                                            </p:txEl>
                                          </p:spTgt>
                                        </p:tgtEl>
                                        <p:attrNameLst>
                                          <p:attrName>style.visibility</p:attrName>
                                        </p:attrNameLst>
                                      </p:cBhvr>
                                      <p:to>
                                        <p:strVal val="visible"/>
                                      </p:to>
                                    </p:set>
                                    <p:anim calcmode="lin" valueType="num">
                                      <p:cBhvr additive="base">
                                        <p:cTn id="37" dur="500" fill="hold"/>
                                        <p:tgtEl>
                                          <p:spTgt spid="1336323">
                                            <p:txEl>
                                              <p:pRg st="6" end="6"/>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1336323">
                                            <p:txEl>
                                              <p:pRg st="6" end="6"/>
                                            </p:txEl>
                                          </p:spTgt>
                                        </p:tgtEl>
                                        <p:attrNameLst>
                                          <p:attrName>ppt_y</p:attrName>
                                        </p:attrNameLst>
                                      </p:cBhvr>
                                      <p:tavLst>
                                        <p:tav tm="0">
                                          <p:val>
                                            <p:strVal val="0-#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9" fill="hold" nodeType="clickEffect">
                                  <p:stCondLst>
                                    <p:cond delay="0"/>
                                  </p:stCondLst>
                                  <p:childTnLst>
                                    <p:set>
                                      <p:cBhvr>
                                        <p:cTn id="42" dur="1" fill="hold">
                                          <p:stCondLst>
                                            <p:cond delay="0"/>
                                          </p:stCondLst>
                                        </p:cTn>
                                        <p:tgtEl>
                                          <p:spTgt spid="1336324">
                                            <p:txEl>
                                              <p:pRg st="6" end="6"/>
                                            </p:txEl>
                                          </p:spTgt>
                                        </p:tgtEl>
                                        <p:attrNameLst>
                                          <p:attrName>style.visibility</p:attrName>
                                        </p:attrNameLst>
                                      </p:cBhvr>
                                      <p:to>
                                        <p:strVal val="visible"/>
                                      </p:to>
                                    </p:set>
                                    <p:anim calcmode="lin" valueType="num">
                                      <p:cBhvr additive="base">
                                        <p:cTn id="43" dur="1000" fill="hold"/>
                                        <p:tgtEl>
                                          <p:spTgt spid="1336324">
                                            <p:txEl>
                                              <p:pRg st="6" end="6"/>
                                            </p:txEl>
                                          </p:spTgt>
                                        </p:tgtEl>
                                        <p:attrNameLst>
                                          <p:attrName>ppt_x</p:attrName>
                                        </p:attrNameLst>
                                      </p:cBhvr>
                                      <p:tavLst>
                                        <p:tav tm="0">
                                          <p:val>
                                            <p:strVal val="0-#ppt_w/2"/>
                                          </p:val>
                                        </p:tav>
                                        <p:tav tm="100000">
                                          <p:val>
                                            <p:strVal val="#ppt_x"/>
                                          </p:val>
                                        </p:tav>
                                      </p:tavLst>
                                    </p:anim>
                                    <p:anim calcmode="lin" valueType="num">
                                      <p:cBhvr additive="base">
                                        <p:cTn id="44" dur="1000" fill="hold"/>
                                        <p:tgtEl>
                                          <p:spTgt spid="1336324">
                                            <p:txEl>
                                              <p:pRg st="6" end="6"/>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6323" grpId="0" build="p"/>
      <p:bldP spid="1336324" grpId="0" build="allAtOnce"/>
    </p:bld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p:cNvSpPr>
            <a:spLocks noGrp="1" noChangeArrowheads="1"/>
          </p:cNvSpPr>
          <p:nvPr>
            <p:ph type="title"/>
          </p:nvPr>
        </p:nvSpPr>
        <p:spPr>
          <a:xfrm>
            <a:off x="457200" y="228600"/>
            <a:ext cx="8229600" cy="914400"/>
          </a:xfrm>
        </p:spPr>
        <p:txBody>
          <a:bodyPr anchor="b">
            <a:normAutofit/>
          </a:bodyPr>
          <a:lstStyle/>
          <a:p>
            <a:pPr eaLnBrk="1" hangingPunct="1"/>
            <a:r>
              <a:rPr lang="en-US"/>
              <a:t>“Legacy Effect”</a:t>
            </a:r>
          </a:p>
        </p:txBody>
      </p:sp>
      <p:sp>
        <p:nvSpPr>
          <p:cNvPr id="81923" name="Rectangle 3"/>
          <p:cNvSpPr>
            <a:spLocks noGrp="1" noChangeArrowheads="1"/>
          </p:cNvSpPr>
          <p:nvPr>
            <p:ph sz="quarter" idx="1"/>
          </p:nvPr>
        </p:nvSpPr>
        <p:spPr>
          <a:xfrm>
            <a:off x="457200" y="1219200"/>
            <a:ext cx="4267200" cy="5638800"/>
          </a:xfrm>
        </p:spPr>
        <p:txBody>
          <a:bodyPr>
            <a:normAutofit fontScale="85000" lnSpcReduction="10000"/>
          </a:bodyPr>
          <a:lstStyle/>
          <a:p>
            <a:pPr eaLnBrk="1" hangingPunct="1">
              <a:lnSpc>
                <a:spcPct val="120000"/>
              </a:lnSpc>
            </a:pPr>
            <a:r>
              <a:rPr lang="en-US" sz="2800" dirty="0"/>
              <a:t>For participants of DCCT and UKPDS </a:t>
            </a:r>
          </a:p>
          <a:p>
            <a:pPr lvl="1" eaLnBrk="1" hangingPunct="1">
              <a:lnSpc>
                <a:spcPct val="120000"/>
              </a:lnSpc>
            </a:pPr>
            <a:r>
              <a:rPr lang="en-US" sz="2800" dirty="0"/>
              <a:t>long lasting benefit of early intensive BG control prevents</a:t>
            </a:r>
          </a:p>
          <a:p>
            <a:pPr lvl="2" eaLnBrk="1" hangingPunct="1">
              <a:lnSpc>
                <a:spcPct val="120000"/>
              </a:lnSpc>
            </a:pPr>
            <a:r>
              <a:rPr lang="en-US" dirty="0"/>
              <a:t>Microvascular complications</a:t>
            </a:r>
          </a:p>
          <a:p>
            <a:pPr lvl="2" eaLnBrk="1" hangingPunct="1">
              <a:lnSpc>
                <a:spcPct val="120000"/>
              </a:lnSpc>
            </a:pPr>
            <a:r>
              <a:rPr lang="en-US" dirty="0"/>
              <a:t>Macrovascular complications (15-55% decrease)</a:t>
            </a:r>
          </a:p>
          <a:p>
            <a:pPr lvl="1" eaLnBrk="1" hangingPunct="1">
              <a:lnSpc>
                <a:spcPct val="120000"/>
              </a:lnSpc>
            </a:pPr>
            <a:r>
              <a:rPr lang="en-US" sz="2800" dirty="0"/>
              <a:t>Even though their BG levels increased over time</a:t>
            </a:r>
          </a:p>
          <a:p>
            <a:pPr lvl="1" eaLnBrk="1" hangingPunct="1">
              <a:lnSpc>
                <a:spcPct val="120000"/>
              </a:lnSpc>
            </a:pPr>
            <a:r>
              <a:rPr lang="en-US" sz="2800" dirty="0"/>
              <a:t>Message – Catch early and</a:t>
            </a:r>
          </a:p>
          <a:p>
            <a:pPr marL="342900" lvl="1" indent="0">
              <a:lnSpc>
                <a:spcPct val="120000"/>
              </a:lnSpc>
              <a:buNone/>
            </a:pPr>
            <a:r>
              <a:rPr lang="en-US" sz="2800" dirty="0"/>
              <a:t>Treat aggressively</a:t>
            </a:r>
          </a:p>
          <a:p>
            <a:pPr lvl="1" eaLnBrk="1" hangingPunct="1">
              <a:lnSpc>
                <a:spcPct val="90000"/>
              </a:lnSpc>
            </a:pPr>
            <a:endParaRPr lang="en-US" sz="2200" dirty="0"/>
          </a:p>
          <a:p>
            <a:pPr lvl="1" eaLnBrk="1" hangingPunct="1">
              <a:lnSpc>
                <a:spcPct val="90000"/>
              </a:lnSpc>
            </a:pPr>
            <a:endParaRPr lang="en-US" sz="2200" dirty="0"/>
          </a:p>
          <a:p>
            <a:pPr marL="342900" lvl="1" indent="0">
              <a:lnSpc>
                <a:spcPct val="90000"/>
              </a:lnSpc>
              <a:buNone/>
            </a:pPr>
            <a:endParaRPr lang="en-US" sz="2200" dirty="0"/>
          </a:p>
        </p:txBody>
      </p:sp>
      <p:pic>
        <p:nvPicPr>
          <p:cNvPr id="2" name="Picture 1">
            <a:extLst>
              <a:ext uri="{FF2B5EF4-FFF2-40B4-BE49-F238E27FC236}">
                <a16:creationId xmlns:a16="http://schemas.microsoft.com/office/drawing/2014/main" id="{1FAEFBFF-F61F-4FB3-915E-E7736C248F4E}"/>
              </a:ext>
            </a:extLst>
          </p:cNvPr>
          <p:cNvPicPr>
            <a:picLocks noChangeAspect="1"/>
          </p:cNvPicPr>
          <p:nvPr/>
        </p:nvPicPr>
        <p:blipFill>
          <a:blip r:embed="rId4"/>
          <a:stretch>
            <a:fillRect/>
          </a:stretch>
        </p:blipFill>
        <p:spPr>
          <a:xfrm>
            <a:off x="4645154" y="1447800"/>
            <a:ext cx="4041648" cy="3011027"/>
          </a:xfrm>
          <a:prstGeom prst="rect">
            <a:avLst/>
          </a:prstGeom>
          <a:noFill/>
        </p:spPr>
      </p:pic>
    </p:spTree>
    <p:custDataLst>
      <p:tags r:id="rId1"/>
    </p:custDataLst>
    <p:extLst>
      <p:ext uri="{BB962C8B-B14F-4D97-AF65-F5344CB8AC3E}">
        <p14:creationId xmlns:p14="http://schemas.microsoft.com/office/powerpoint/2010/main" val="2805556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ADC9CC-8DC7-F130-E0CF-B0F54E475C4D}"/>
            </a:ext>
          </a:extLst>
        </p:cNvPr>
        <p:cNvGrpSpPr/>
        <p:nvPr/>
      </p:nvGrpSpPr>
      <p:grpSpPr>
        <a:xfrm>
          <a:off x="0" y="0"/>
          <a:ext cx="0" cy="0"/>
          <a:chOff x="0" y="0"/>
          <a:chExt cx="0" cy="0"/>
        </a:xfrm>
      </p:grpSpPr>
      <p:sp>
        <p:nvSpPr>
          <p:cNvPr id="73730" name="Rectangle 2">
            <a:extLst>
              <a:ext uri="{FF2B5EF4-FFF2-40B4-BE49-F238E27FC236}">
                <a16:creationId xmlns:a16="http://schemas.microsoft.com/office/drawing/2014/main" id="{93CF063D-1E57-056F-5FF5-2579A0BBA02A}"/>
              </a:ext>
            </a:extLst>
          </p:cNvPr>
          <p:cNvSpPr>
            <a:spLocks noGrp="1" noChangeArrowheads="1"/>
          </p:cNvSpPr>
          <p:nvPr>
            <p:ph type="title"/>
          </p:nvPr>
        </p:nvSpPr>
        <p:spPr/>
        <p:txBody>
          <a:bodyPr>
            <a:normAutofit/>
          </a:bodyPr>
          <a:lstStyle/>
          <a:p>
            <a:pPr eaLnBrk="1" hangingPunct="1"/>
            <a:r>
              <a:rPr lang="en-US" dirty="0" err="1"/>
              <a:t>DiaBingo</a:t>
            </a:r>
            <a:r>
              <a:rPr lang="en-US" dirty="0"/>
              <a:t>- G</a:t>
            </a:r>
          </a:p>
        </p:txBody>
      </p:sp>
      <p:sp>
        <p:nvSpPr>
          <p:cNvPr id="1735683" name="Rectangle 3">
            <a:extLst>
              <a:ext uri="{FF2B5EF4-FFF2-40B4-BE49-F238E27FC236}">
                <a16:creationId xmlns:a16="http://schemas.microsoft.com/office/drawing/2014/main" id="{026F086F-E678-F616-CD48-48CAEFF3F19C}"/>
              </a:ext>
            </a:extLst>
          </p:cNvPr>
          <p:cNvSpPr>
            <a:spLocks noGrp="1" noChangeArrowheads="1"/>
          </p:cNvSpPr>
          <p:nvPr>
            <p:ph sz="quarter" idx="1"/>
          </p:nvPr>
        </p:nvSpPr>
        <p:spPr>
          <a:xfrm>
            <a:off x="457200" y="1219200"/>
            <a:ext cx="8229600" cy="5867400"/>
          </a:xfrm>
        </p:spPr>
        <p:txBody>
          <a:bodyPr>
            <a:normAutofit lnSpcReduction="10000"/>
          </a:bodyPr>
          <a:lstStyle/>
          <a:p>
            <a:pPr marL="609600" indent="-609600" eaLnBrk="1" hangingPunct="1">
              <a:lnSpc>
                <a:spcPct val="120000"/>
              </a:lnSpc>
              <a:buFont typeface="Wingdings" pitchFamily="2" charset="2"/>
              <a:buNone/>
              <a:defRPr/>
            </a:pPr>
            <a:r>
              <a:rPr lang="en-US" sz="2400" b="1" dirty="0"/>
              <a:t>G </a:t>
            </a:r>
            <a:r>
              <a:rPr lang="en-US" sz="2000" b="1" dirty="0"/>
              <a:t>ADA goal for A1c is less than ____%				 </a:t>
            </a:r>
          </a:p>
          <a:p>
            <a:pPr marL="609600" indent="-609600" eaLnBrk="1" hangingPunct="1">
              <a:lnSpc>
                <a:spcPct val="120000"/>
              </a:lnSpc>
              <a:buFont typeface="Wingdings" pitchFamily="2" charset="2"/>
              <a:buNone/>
              <a:defRPr/>
            </a:pPr>
            <a:r>
              <a:rPr lang="en-US" sz="2000" b="1" dirty="0"/>
              <a:t>G People with DM need to see their provider at least every month	  </a:t>
            </a:r>
            <a:endParaRPr lang="en-US" sz="2000" b="1" u="sng" dirty="0"/>
          </a:p>
          <a:p>
            <a:pPr marL="609600" indent="-609600" eaLnBrk="1" hangingPunct="1">
              <a:lnSpc>
                <a:spcPct val="120000"/>
              </a:lnSpc>
              <a:buFont typeface="Wingdings" pitchFamily="2" charset="2"/>
              <a:buNone/>
              <a:defRPr/>
            </a:pPr>
            <a:r>
              <a:rPr lang="en-US" sz="2000" b="1" u="sng" dirty="0"/>
              <a:t>G</a:t>
            </a:r>
            <a:r>
              <a:rPr lang="en-US" sz="2000" u="sng" dirty="0"/>
              <a:t> </a:t>
            </a:r>
            <a:r>
              <a:rPr lang="en-US" sz="2000" b="1" dirty="0"/>
              <a:t>Blood pressure goal is less than</a:t>
            </a:r>
            <a:r>
              <a:rPr lang="en-US" sz="2000" dirty="0"/>
              <a:t>				 </a:t>
            </a:r>
            <a:endParaRPr lang="en-US" sz="2000" u="sng" dirty="0"/>
          </a:p>
          <a:p>
            <a:pPr marL="609600" indent="-609600" eaLnBrk="1" hangingPunct="1">
              <a:lnSpc>
                <a:spcPct val="120000"/>
              </a:lnSpc>
              <a:buFont typeface="Wingdings" pitchFamily="2" charset="2"/>
              <a:buNone/>
              <a:defRPr/>
            </a:pPr>
            <a:r>
              <a:rPr lang="en-US" sz="2000" b="1" dirty="0"/>
              <a:t>G People with DM should see eye doctor every	 </a:t>
            </a:r>
          </a:p>
          <a:p>
            <a:pPr marL="609600" indent="-609600" eaLnBrk="1" hangingPunct="1">
              <a:lnSpc>
                <a:spcPct val="120000"/>
              </a:lnSpc>
              <a:buFont typeface="Wingdings" pitchFamily="2" charset="2"/>
              <a:buNone/>
              <a:defRPr/>
            </a:pPr>
            <a:r>
              <a:rPr lang="en-US" sz="2000" b="1" dirty="0"/>
              <a:t>G The goal for triglyceride level is less than 				 </a:t>
            </a:r>
          </a:p>
          <a:p>
            <a:pPr marL="609600" indent="-609600" eaLnBrk="1" hangingPunct="1">
              <a:lnSpc>
                <a:spcPct val="120000"/>
              </a:lnSpc>
              <a:buFont typeface="Wingdings" pitchFamily="2" charset="2"/>
              <a:buNone/>
              <a:defRPr/>
            </a:pPr>
            <a:r>
              <a:rPr lang="en-US" sz="2000" b="1" dirty="0"/>
              <a:t>G Goal for LDL cholesterol if 40+ with diabetes is ____		</a:t>
            </a:r>
          </a:p>
          <a:p>
            <a:pPr marL="609600" indent="-609600" eaLnBrk="1" hangingPunct="1">
              <a:lnSpc>
                <a:spcPct val="120000"/>
              </a:lnSpc>
              <a:buFont typeface="Wingdings" pitchFamily="2" charset="2"/>
              <a:buNone/>
              <a:defRPr/>
            </a:pPr>
            <a:r>
              <a:rPr lang="en-US" sz="2000" b="1" dirty="0"/>
              <a:t>G The goal for blood sugars 1-2 hours after a meal is less than:	 </a:t>
            </a:r>
            <a:r>
              <a:rPr lang="en-US" sz="1400" b="1" dirty="0"/>
              <a:t>	 </a:t>
            </a:r>
          </a:p>
          <a:p>
            <a:pPr marL="609600" indent="-609600" eaLnBrk="1" hangingPunct="1">
              <a:lnSpc>
                <a:spcPct val="90000"/>
              </a:lnSpc>
              <a:buFont typeface="Wingdings" pitchFamily="2" charset="2"/>
              <a:buNone/>
              <a:defRPr/>
            </a:pPr>
            <a:r>
              <a:rPr lang="en-US" sz="2000" b="1" dirty="0"/>
              <a:t>G People with DM need this shot every year 				 </a:t>
            </a:r>
          </a:p>
          <a:p>
            <a:pPr marL="609600" indent="-609600" eaLnBrk="1" hangingPunct="1">
              <a:lnSpc>
                <a:spcPct val="90000"/>
              </a:lnSpc>
              <a:buFont typeface="Wingdings" pitchFamily="2" charset="2"/>
              <a:buNone/>
              <a:defRPr/>
            </a:pPr>
            <a:r>
              <a:rPr lang="en-US" sz="2000" b="1" dirty="0"/>
              <a:t>G People with DM need to get urine tested yearly for ___________		 </a:t>
            </a:r>
          </a:p>
          <a:p>
            <a:pPr marL="609600" indent="-609600" eaLnBrk="1" hangingPunct="1">
              <a:lnSpc>
                <a:spcPct val="90000"/>
              </a:lnSpc>
              <a:buFont typeface="Wingdings" pitchFamily="2" charset="2"/>
              <a:buNone/>
              <a:defRPr/>
            </a:pPr>
            <a:r>
              <a:rPr lang="en-US" sz="2000" b="1" dirty="0"/>
              <a:t>G Periodontal disease indicates increased risk for heart disease		 </a:t>
            </a:r>
          </a:p>
          <a:p>
            <a:pPr marL="609600" indent="-609600" eaLnBrk="1" hangingPunct="1">
              <a:lnSpc>
                <a:spcPct val="90000"/>
              </a:lnSpc>
              <a:buFont typeface="Wingdings" pitchFamily="2" charset="2"/>
              <a:buNone/>
              <a:defRPr/>
            </a:pPr>
            <a:r>
              <a:rPr lang="en-US" sz="2000" b="1" dirty="0"/>
              <a:t>G The goal for blood sugar levels before meals is:	</a:t>
            </a:r>
          </a:p>
          <a:p>
            <a:pPr marL="609600" indent="-609600" eaLnBrk="1" hangingPunct="1">
              <a:lnSpc>
                <a:spcPct val="90000"/>
              </a:lnSpc>
              <a:buFont typeface="Wingdings" pitchFamily="2" charset="2"/>
              <a:buNone/>
              <a:defRPr/>
            </a:pPr>
            <a:r>
              <a:rPr lang="en-US" sz="2000" b="1" dirty="0"/>
              <a:t>G  The activity goal is to do ___ minutes on most days</a:t>
            </a:r>
            <a:r>
              <a:rPr lang="en-US" sz="1800" b="1" dirty="0"/>
              <a:t>	</a:t>
            </a:r>
            <a:r>
              <a:rPr lang="en-US" sz="1600" b="1" dirty="0"/>
              <a:t>	</a:t>
            </a:r>
            <a:r>
              <a:rPr lang="en-US" sz="1400" b="1" dirty="0"/>
              <a:t> </a:t>
            </a:r>
          </a:p>
        </p:txBody>
      </p:sp>
    </p:spTree>
    <p:custDataLst>
      <p:tags r:id="rId1"/>
    </p:custDataLst>
    <p:extLst>
      <p:ext uri="{BB962C8B-B14F-4D97-AF65-F5344CB8AC3E}">
        <p14:creationId xmlns:p14="http://schemas.microsoft.com/office/powerpoint/2010/main" val="1439771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735683">
                                            <p:txEl>
                                              <p:pRg st="0" end="0"/>
                                            </p:txEl>
                                          </p:spTgt>
                                        </p:tgtEl>
                                        <p:attrNameLst>
                                          <p:attrName>style.visibility</p:attrName>
                                        </p:attrNameLst>
                                      </p:cBhvr>
                                      <p:to>
                                        <p:strVal val="visible"/>
                                      </p:to>
                                    </p:set>
                                    <p:anim calcmode="lin" valueType="num">
                                      <p:cBhvr additive="base">
                                        <p:cTn id="7" dur="500" fill="hold"/>
                                        <p:tgtEl>
                                          <p:spTgt spid="173568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73568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1735683">
                                            <p:txEl>
                                              <p:pRg st="1" end="1"/>
                                            </p:txEl>
                                          </p:spTgt>
                                        </p:tgtEl>
                                        <p:attrNameLst>
                                          <p:attrName>style.visibility</p:attrName>
                                        </p:attrNameLst>
                                      </p:cBhvr>
                                      <p:to>
                                        <p:strVal val="visible"/>
                                      </p:to>
                                    </p:set>
                                    <p:anim calcmode="lin" valueType="num">
                                      <p:cBhvr additive="base">
                                        <p:cTn id="13" dur="500" fill="hold"/>
                                        <p:tgtEl>
                                          <p:spTgt spid="173568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73568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1735683">
                                            <p:txEl>
                                              <p:pRg st="2" end="2"/>
                                            </p:txEl>
                                          </p:spTgt>
                                        </p:tgtEl>
                                        <p:attrNameLst>
                                          <p:attrName>style.visibility</p:attrName>
                                        </p:attrNameLst>
                                      </p:cBhvr>
                                      <p:to>
                                        <p:strVal val="visible"/>
                                      </p:to>
                                    </p:set>
                                    <p:anim calcmode="lin" valueType="num">
                                      <p:cBhvr additive="base">
                                        <p:cTn id="19" dur="500" fill="hold"/>
                                        <p:tgtEl>
                                          <p:spTgt spid="173568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73568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1735683">
                                            <p:txEl>
                                              <p:pRg st="3" end="3"/>
                                            </p:txEl>
                                          </p:spTgt>
                                        </p:tgtEl>
                                        <p:attrNameLst>
                                          <p:attrName>style.visibility</p:attrName>
                                        </p:attrNameLst>
                                      </p:cBhvr>
                                      <p:to>
                                        <p:strVal val="visible"/>
                                      </p:to>
                                    </p:set>
                                    <p:anim calcmode="lin" valueType="num">
                                      <p:cBhvr additive="base">
                                        <p:cTn id="25" dur="500" fill="hold"/>
                                        <p:tgtEl>
                                          <p:spTgt spid="173568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73568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nodeType="clickEffect">
                                  <p:stCondLst>
                                    <p:cond delay="0"/>
                                  </p:stCondLst>
                                  <p:childTnLst>
                                    <p:set>
                                      <p:cBhvr>
                                        <p:cTn id="30" dur="1" fill="hold">
                                          <p:stCondLst>
                                            <p:cond delay="0"/>
                                          </p:stCondLst>
                                        </p:cTn>
                                        <p:tgtEl>
                                          <p:spTgt spid="1735683">
                                            <p:txEl>
                                              <p:pRg st="4" end="4"/>
                                            </p:txEl>
                                          </p:spTgt>
                                        </p:tgtEl>
                                        <p:attrNameLst>
                                          <p:attrName>style.visibility</p:attrName>
                                        </p:attrNameLst>
                                      </p:cBhvr>
                                      <p:to>
                                        <p:strVal val="visible"/>
                                      </p:to>
                                    </p:set>
                                    <p:anim calcmode="lin" valueType="num">
                                      <p:cBhvr additive="base">
                                        <p:cTn id="31" dur="500" fill="hold"/>
                                        <p:tgtEl>
                                          <p:spTgt spid="173568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73568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nodeType="clickEffect">
                                  <p:stCondLst>
                                    <p:cond delay="0"/>
                                  </p:stCondLst>
                                  <p:childTnLst>
                                    <p:set>
                                      <p:cBhvr>
                                        <p:cTn id="36" dur="1" fill="hold">
                                          <p:stCondLst>
                                            <p:cond delay="0"/>
                                          </p:stCondLst>
                                        </p:cTn>
                                        <p:tgtEl>
                                          <p:spTgt spid="1735683">
                                            <p:txEl>
                                              <p:pRg st="5" end="5"/>
                                            </p:txEl>
                                          </p:spTgt>
                                        </p:tgtEl>
                                        <p:attrNameLst>
                                          <p:attrName>style.visibility</p:attrName>
                                        </p:attrNameLst>
                                      </p:cBhvr>
                                      <p:to>
                                        <p:strVal val="visible"/>
                                      </p:to>
                                    </p:set>
                                    <p:anim calcmode="lin" valueType="num">
                                      <p:cBhvr additive="base">
                                        <p:cTn id="37" dur="500" fill="hold"/>
                                        <p:tgtEl>
                                          <p:spTgt spid="173568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73568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4" fill="hold" nodeType="clickEffect">
                                  <p:stCondLst>
                                    <p:cond delay="0"/>
                                  </p:stCondLst>
                                  <p:childTnLst>
                                    <p:set>
                                      <p:cBhvr>
                                        <p:cTn id="42" dur="1" fill="hold">
                                          <p:stCondLst>
                                            <p:cond delay="0"/>
                                          </p:stCondLst>
                                        </p:cTn>
                                        <p:tgtEl>
                                          <p:spTgt spid="1735683">
                                            <p:txEl>
                                              <p:pRg st="6" end="6"/>
                                            </p:txEl>
                                          </p:spTgt>
                                        </p:tgtEl>
                                        <p:attrNameLst>
                                          <p:attrName>style.visibility</p:attrName>
                                        </p:attrNameLst>
                                      </p:cBhvr>
                                      <p:to>
                                        <p:strVal val="visible"/>
                                      </p:to>
                                    </p:set>
                                    <p:anim calcmode="lin" valueType="num">
                                      <p:cBhvr additive="base">
                                        <p:cTn id="43" dur="500" fill="hold"/>
                                        <p:tgtEl>
                                          <p:spTgt spid="1735683">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173568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4" fill="hold" nodeType="clickEffect">
                                  <p:stCondLst>
                                    <p:cond delay="0"/>
                                  </p:stCondLst>
                                  <p:childTnLst>
                                    <p:set>
                                      <p:cBhvr>
                                        <p:cTn id="48" dur="1" fill="hold">
                                          <p:stCondLst>
                                            <p:cond delay="0"/>
                                          </p:stCondLst>
                                        </p:cTn>
                                        <p:tgtEl>
                                          <p:spTgt spid="1735683">
                                            <p:txEl>
                                              <p:pRg st="7" end="7"/>
                                            </p:txEl>
                                          </p:spTgt>
                                        </p:tgtEl>
                                        <p:attrNameLst>
                                          <p:attrName>style.visibility</p:attrName>
                                        </p:attrNameLst>
                                      </p:cBhvr>
                                      <p:to>
                                        <p:strVal val="visible"/>
                                      </p:to>
                                    </p:set>
                                    <p:anim calcmode="lin" valueType="num">
                                      <p:cBhvr additive="base">
                                        <p:cTn id="49" dur="500" fill="hold"/>
                                        <p:tgtEl>
                                          <p:spTgt spid="1735683">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173568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2" presetClass="entr" presetSubtype="4" fill="hold" nodeType="clickEffect">
                                  <p:stCondLst>
                                    <p:cond delay="0"/>
                                  </p:stCondLst>
                                  <p:childTnLst>
                                    <p:set>
                                      <p:cBhvr>
                                        <p:cTn id="54" dur="1" fill="hold">
                                          <p:stCondLst>
                                            <p:cond delay="0"/>
                                          </p:stCondLst>
                                        </p:cTn>
                                        <p:tgtEl>
                                          <p:spTgt spid="1735683">
                                            <p:txEl>
                                              <p:pRg st="8" end="8"/>
                                            </p:txEl>
                                          </p:spTgt>
                                        </p:tgtEl>
                                        <p:attrNameLst>
                                          <p:attrName>style.visibility</p:attrName>
                                        </p:attrNameLst>
                                      </p:cBhvr>
                                      <p:to>
                                        <p:strVal val="visible"/>
                                      </p:to>
                                    </p:set>
                                    <p:anim calcmode="lin" valueType="num">
                                      <p:cBhvr additive="base">
                                        <p:cTn id="55" dur="500" fill="hold"/>
                                        <p:tgtEl>
                                          <p:spTgt spid="1735683">
                                            <p:txEl>
                                              <p:pRg st="8" end="8"/>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1735683">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57" fill="hold" nodeType="clickPar">
                      <p:stCondLst>
                        <p:cond delay="indefinite"/>
                      </p:stCondLst>
                      <p:childTnLst>
                        <p:par>
                          <p:cTn id="58" fill="hold" nodeType="withGroup">
                            <p:stCondLst>
                              <p:cond delay="0"/>
                            </p:stCondLst>
                            <p:childTnLst>
                              <p:par>
                                <p:cTn id="59" presetID="2" presetClass="entr" presetSubtype="4" fill="hold" nodeType="clickEffect">
                                  <p:stCondLst>
                                    <p:cond delay="0"/>
                                  </p:stCondLst>
                                  <p:childTnLst>
                                    <p:set>
                                      <p:cBhvr>
                                        <p:cTn id="60" dur="1" fill="hold">
                                          <p:stCondLst>
                                            <p:cond delay="0"/>
                                          </p:stCondLst>
                                        </p:cTn>
                                        <p:tgtEl>
                                          <p:spTgt spid="1735683">
                                            <p:txEl>
                                              <p:pRg st="9" end="9"/>
                                            </p:txEl>
                                          </p:spTgt>
                                        </p:tgtEl>
                                        <p:attrNameLst>
                                          <p:attrName>style.visibility</p:attrName>
                                        </p:attrNameLst>
                                      </p:cBhvr>
                                      <p:to>
                                        <p:strVal val="visible"/>
                                      </p:to>
                                    </p:set>
                                    <p:anim calcmode="lin" valueType="num">
                                      <p:cBhvr additive="base">
                                        <p:cTn id="61" dur="500" fill="hold"/>
                                        <p:tgtEl>
                                          <p:spTgt spid="1735683">
                                            <p:txEl>
                                              <p:pRg st="9" end="9"/>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1735683">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63" fill="hold" nodeType="clickPar">
                      <p:stCondLst>
                        <p:cond delay="indefinite"/>
                      </p:stCondLst>
                      <p:childTnLst>
                        <p:par>
                          <p:cTn id="64" fill="hold" nodeType="withGroup">
                            <p:stCondLst>
                              <p:cond delay="0"/>
                            </p:stCondLst>
                            <p:childTnLst>
                              <p:par>
                                <p:cTn id="65" presetID="2" presetClass="entr" presetSubtype="4" fill="hold" nodeType="clickEffect">
                                  <p:stCondLst>
                                    <p:cond delay="0"/>
                                  </p:stCondLst>
                                  <p:childTnLst>
                                    <p:set>
                                      <p:cBhvr>
                                        <p:cTn id="66" dur="1" fill="hold">
                                          <p:stCondLst>
                                            <p:cond delay="0"/>
                                          </p:stCondLst>
                                        </p:cTn>
                                        <p:tgtEl>
                                          <p:spTgt spid="1735683">
                                            <p:txEl>
                                              <p:pRg st="10" end="10"/>
                                            </p:txEl>
                                          </p:spTgt>
                                        </p:tgtEl>
                                        <p:attrNameLst>
                                          <p:attrName>style.visibility</p:attrName>
                                        </p:attrNameLst>
                                      </p:cBhvr>
                                      <p:to>
                                        <p:strVal val="visible"/>
                                      </p:to>
                                    </p:set>
                                    <p:anim calcmode="lin" valueType="num">
                                      <p:cBhvr additive="base">
                                        <p:cTn id="67" dur="500" fill="hold"/>
                                        <p:tgtEl>
                                          <p:spTgt spid="1735683">
                                            <p:txEl>
                                              <p:pRg st="10" end="10"/>
                                            </p:txEl>
                                          </p:spTgt>
                                        </p:tgtEl>
                                        <p:attrNameLst>
                                          <p:attrName>ppt_x</p:attrName>
                                        </p:attrNameLst>
                                      </p:cBhvr>
                                      <p:tavLst>
                                        <p:tav tm="0">
                                          <p:val>
                                            <p:strVal val="#ppt_x"/>
                                          </p:val>
                                        </p:tav>
                                        <p:tav tm="100000">
                                          <p:val>
                                            <p:strVal val="#ppt_x"/>
                                          </p:val>
                                        </p:tav>
                                      </p:tavLst>
                                    </p:anim>
                                    <p:anim calcmode="lin" valueType="num">
                                      <p:cBhvr additive="base">
                                        <p:cTn id="68" dur="500" fill="hold"/>
                                        <p:tgtEl>
                                          <p:spTgt spid="1735683">
                                            <p:txEl>
                                              <p:pRg st="10" end="10"/>
                                            </p:txEl>
                                          </p:spTgt>
                                        </p:tgtEl>
                                        <p:attrNameLst>
                                          <p:attrName>ppt_y</p:attrName>
                                        </p:attrNameLst>
                                      </p:cBhvr>
                                      <p:tavLst>
                                        <p:tav tm="0">
                                          <p:val>
                                            <p:strVal val="1+#ppt_h/2"/>
                                          </p:val>
                                        </p:tav>
                                        <p:tav tm="100000">
                                          <p:val>
                                            <p:strVal val="#ppt_y"/>
                                          </p:val>
                                        </p:tav>
                                      </p:tavLst>
                                    </p:anim>
                                  </p:childTnLst>
                                </p:cTn>
                              </p:par>
                            </p:childTnLst>
                          </p:cTn>
                        </p:par>
                      </p:childTnLst>
                    </p:cTn>
                  </p:par>
                  <p:par>
                    <p:cTn id="69" fill="hold" nodeType="clickPar">
                      <p:stCondLst>
                        <p:cond delay="indefinite"/>
                      </p:stCondLst>
                      <p:childTnLst>
                        <p:par>
                          <p:cTn id="70" fill="hold" nodeType="withGroup">
                            <p:stCondLst>
                              <p:cond delay="0"/>
                            </p:stCondLst>
                            <p:childTnLst>
                              <p:par>
                                <p:cTn id="71" presetID="2" presetClass="entr" presetSubtype="4" fill="hold" nodeType="clickEffect">
                                  <p:stCondLst>
                                    <p:cond delay="0"/>
                                  </p:stCondLst>
                                  <p:childTnLst>
                                    <p:set>
                                      <p:cBhvr>
                                        <p:cTn id="72" dur="1" fill="hold">
                                          <p:stCondLst>
                                            <p:cond delay="0"/>
                                          </p:stCondLst>
                                        </p:cTn>
                                        <p:tgtEl>
                                          <p:spTgt spid="1735683">
                                            <p:txEl>
                                              <p:pRg st="11" end="11"/>
                                            </p:txEl>
                                          </p:spTgt>
                                        </p:tgtEl>
                                        <p:attrNameLst>
                                          <p:attrName>style.visibility</p:attrName>
                                        </p:attrNameLst>
                                      </p:cBhvr>
                                      <p:to>
                                        <p:strVal val="visible"/>
                                      </p:to>
                                    </p:set>
                                    <p:anim calcmode="lin" valueType="num">
                                      <p:cBhvr additive="base">
                                        <p:cTn id="73" dur="500" fill="hold"/>
                                        <p:tgtEl>
                                          <p:spTgt spid="1735683">
                                            <p:txEl>
                                              <p:pRg st="11" end="11"/>
                                            </p:txEl>
                                          </p:spTgt>
                                        </p:tgtEl>
                                        <p:attrNameLst>
                                          <p:attrName>ppt_x</p:attrName>
                                        </p:attrNameLst>
                                      </p:cBhvr>
                                      <p:tavLst>
                                        <p:tav tm="0">
                                          <p:val>
                                            <p:strVal val="#ppt_x"/>
                                          </p:val>
                                        </p:tav>
                                        <p:tav tm="100000">
                                          <p:val>
                                            <p:strVal val="#ppt_x"/>
                                          </p:val>
                                        </p:tav>
                                      </p:tavLst>
                                    </p:anim>
                                    <p:anim calcmode="lin" valueType="num">
                                      <p:cBhvr additive="base">
                                        <p:cTn id="74" dur="500" fill="hold"/>
                                        <p:tgtEl>
                                          <p:spTgt spid="1735683">
                                            <p:txEl>
                                              <p:pRg st="11" end="1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A80BE6-4C12-4FA5-A558-F709610E37B7}"/>
              </a:ext>
            </a:extLst>
          </p:cNvPr>
          <p:cNvSpPr>
            <a:spLocks noGrp="1"/>
          </p:cNvSpPr>
          <p:nvPr>
            <p:ph type="title"/>
          </p:nvPr>
        </p:nvSpPr>
        <p:spPr/>
        <p:txBody>
          <a:bodyPr/>
          <a:lstStyle/>
          <a:p>
            <a:r>
              <a:rPr lang="en-US" dirty="0"/>
              <a:t>Question and Break Time – 2:50</a:t>
            </a:r>
          </a:p>
        </p:txBody>
      </p:sp>
      <p:sp>
        <p:nvSpPr>
          <p:cNvPr id="3" name="Content Placeholder 2">
            <a:extLst>
              <a:ext uri="{FF2B5EF4-FFF2-40B4-BE49-F238E27FC236}">
                <a16:creationId xmlns:a16="http://schemas.microsoft.com/office/drawing/2014/main" id="{16AF6614-E715-4936-A55E-83B4FD75C79E}"/>
              </a:ext>
            </a:extLst>
          </p:cNvPr>
          <p:cNvSpPr>
            <a:spLocks noGrp="1"/>
          </p:cNvSpPr>
          <p:nvPr>
            <p:ph sz="quarter" idx="1"/>
          </p:nvPr>
        </p:nvSpPr>
        <p:spPr/>
        <p:txBody>
          <a:bodyPr>
            <a:normAutofit/>
          </a:bodyPr>
          <a:lstStyle/>
          <a:p>
            <a:r>
              <a:rPr lang="en-US" dirty="0"/>
              <a:t>Energizing Ideas</a:t>
            </a:r>
          </a:p>
          <a:p>
            <a:pPr lvl="1"/>
            <a:r>
              <a:rPr lang="en-US" dirty="0"/>
              <a:t>Dance</a:t>
            </a:r>
          </a:p>
          <a:p>
            <a:pPr lvl="1"/>
            <a:r>
              <a:rPr lang="en-US" dirty="0"/>
              <a:t>Walk outside</a:t>
            </a:r>
          </a:p>
          <a:p>
            <a:pPr lvl="1"/>
            <a:r>
              <a:rPr lang="en-US" dirty="0"/>
              <a:t>Enjoy a snack</a:t>
            </a:r>
          </a:p>
          <a:p>
            <a:pPr lvl="1"/>
            <a:r>
              <a:rPr lang="en-US" dirty="0"/>
              <a:t>Hydrate with spa water</a:t>
            </a:r>
          </a:p>
          <a:p>
            <a:pPr lvl="1"/>
            <a:r>
              <a:rPr lang="en-US" dirty="0"/>
              <a:t>Stretch and Breathe</a:t>
            </a:r>
          </a:p>
        </p:txBody>
      </p:sp>
      <p:pic>
        <p:nvPicPr>
          <p:cNvPr id="6" name="Content Placeholder 5" descr="Father and daughter practicing yoga">
            <a:extLst>
              <a:ext uri="{FF2B5EF4-FFF2-40B4-BE49-F238E27FC236}">
                <a16:creationId xmlns:a16="http://schemas.microsoft.com/office/drawing/2014/main" id="{3426809E-8E2C-4AAB-A126-0DFE56CE1192}"/>
              </a:ext>
            </a:extLst>
          </p:cNvPr>
          <p:cNvPicPr>
            <a:picLocks noGrp="1" noChangeAspect="1"/>
          </p:cNvPicPr>
          <p:nvPr>
            <p:ph sz="quarter" idx="2"/>
          </p:nvPr>
        </p:nvPicPr>
        <p:blipFill>
          <a:blip r:embed="rId3" cstate="print">
            <a:extLst>
              <a:ext uri="{28A0092B-C50C-407E-A947-70E740481C1C}">
                <a14:useLocalDpi xmlns:a14="http://schemas.microsoft.com/office/drawing/2010/main" val="0"/>
              </a:ext>
            </a:extLst>
          </a:blip>
          <a:stretch>
            <a:fillRect/>
          </a:stretch>
        </p:blipFill>
        <p:spPr>
          <a:xfrm>
            <a:off x="4677682" y="2209800"/>
            <a:ext cx="4041775" cy="2697197"/>
          </a:xfrm>
        </p:spPr>
      </p:pic>
    </p:spTree>
    <p:extLst>
      <p:ext uri="{BB962C8B-B14F-4D97-AF65-F5344CB8AC3E}">
        <p14:creationId xmlns:p14="http://schemas.microsoft.com/office/powerpoint/2010/main" val="29978054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itle 1">
            <a:extLst>
              <a:ext uri="{FF2B5EF4-FFF2-40B4-BE49-F238E27FC236}">
                <a16:creationId xmlns:a16="http://schemas.microsoft.com/office/drawing/2014/main" id="{6B9048A0-3FC5-4AEB-87C3-BB9A596FCF8A}"/>
              </a:ext>
            </a:extLst>
          </p:cNvPr>
          <p:cNvSpPr>
            <a:spLocks noGrp="1" noChangeArrowheads="1"/>
          </p:cNvSpPr>
          <p:nvPr>
            <p:ph type="title"/>
          </p:nvPr>
        </p:nvSpPr>
        <p:spPr/>
        <p:txBody>
          <a:bodyPr>
            <a:normAutofit fontScale="90000"/>
          </a:bodyPr>
          <a:lstStyle/>
          <a:p>
            <a:pPr eaLnBrk="1" hangingPunct="1"/>
            <a:r>
              <a:rPr lang="en-US" altLang="en-US" sz="4054" dirty="0">
                <a:latin typeface="Arial" panose="020B0604020202020204" pitchFamily="34" charset="0"/>
              </a:rPr>
              <a:t>How Many Drug Options for Diabetes?</a:t>
            </a:r>
          </a:p>
        </p:txBody>
      </p:sp>
      <p:sp>
        <p:nvSpPr>
          <p:cNvPr id="16387" name="Content Placeholder 2">
            <a:extLst>
              <a:ext uri="{FF2B5EF4-FFF2-40B4-BE49-F238E27FC236}">
                <a16:creationId xmlns:a16="http://schemas.microsoft.com/office/drawing/2014/main" id="{4580B41E-34F7-4E10-BD36-0486BEDC75EC}"/>
              </a:ext>
            </a:extLst>
          </p:cNvPr>
          <p:cNvSpPr>
            <a:spLocks noGrp="1" noChangeArrowheads="1"/>
          </p:cNvSpPr>
          <p:nvPr>
            <p:ph sz="quarter" idx="1"/>
          </p:nvPr>
        </p:nvSpPr>
        <p:spPr>
          <a:xfrm>
            <a:off x="530565" y="1544141"/>
            <a:ext cx="4041436" cy="3898427"/>
          </a:xfrm>
        </p:spPr>
        <p:txBody>
          <a:bodyPr>
            <a:normAutofit lnSpcReduction="10000"/>
          </a:bodyPr>
          <a:lstStyle/>
          <a:p>
            <a:pPr>
              <a:spcBef>
                <a:spcPts val="360"/>
              </a:spcBef>
              <a:spcAft>
                <a:spcPts val="360"/>
              </a:spcAft>
            </a:pPr>
            <a:r>
              <a:rPr lang="en-US" altLang="en-US" sz="2522" dirty="0"/>
              <a:t>Biguanide</a:t>
            </a:r>
          </a:p>
          <a:p>
            <a:pPr>
              <a:spcBef>
                <a:spcPts val="360"/>
              </a:spcBef>
              <a:spcAft>
                <a:spcPts val="360"/>
              </a:spcAft>
            </a:pPr>
            <a:r>
              <a:rPr lang="en-US" altLang="en-US" sz="2522" dirty="0"/>
              <a:t>Sulfonylureas</a:t>
            </a:r>
          </a:p>
          <a:p>
            <a:pPr>
              <a:spcBef>
                <a:spcPts val="360"/>
              </a:spcBef>
              <a:spcAft>
                <a:spcPts val="360"/>
              </a:spcAft>
            </a:pPr>
            <a:r>
              <a:rPr lang="en-US" altLang="en-US" sz="2522" dirty="0"/>
              <a:t>Meglitinides</a:t>
            </a:r>
          </a:p>
          <a:p>
            <a:pPr>
              <a:spcBef>
                <a:spcPts val="360"/>
              </a:spcBef>
              <a:spcAft>
                <a:spcPts val="360"/>
              </a:spcAft>
            </a:pPr>
            <a:r>
              <a:rPr lang="en-US" altLang="en-US" sz="2522" dirty="0"/>
              <a:t>Glucagon-like-peptide-1 (GLP-1) receptor agonists</a:t>
            </a:r>
          </a:p>
          <a:p>
            <a:pPr>
              <a:spcBef>
                <a:spcPts val="360"/>
              </a:spcBef>
              <a:spcAft>
                <a:spcPts val="360"/>
              </a:spcAft>
            </a:pPr>
            <a:r>
              <a:rPr lang="en-US" altLang="en-US" sz="2522" dirty="0"/>
              <a:t>GLP/GIP receptor agonist</a:t>
            </a:r>
          </a:p>
          <a:p>
            <a:pPr>
              <a:spcBef>
                <a:spcPts val="360"/>
              </a:spcBef>
              <a:spcAft>
                <a:spcPts val="360"/>
              </a:spcAft>
            </a:pPr>
            <a:r>
              <a:rPr lang="en-US" altLang="en-US" sz="2522" dirty="0"/>
              <a:t>Sodium glucose cotransporter-2 (SGLT-2) inhibitors</a:t>
            </a:r>
          </a:p>
          <a:p>
            <a:pPr>
              <a:spcBef>
                <a:spcPts val="360"/>
              </a:spcBef>
              <a:spcAft>
                <a:spcPts val="360"/>
              </a:spcAft>
            </a:pPr>
            <a:endParaRPr lang="en-US" altLang="en-US" sz="2522" dirty="0"/>
          </a:p>
        </p:txBody>
      </p:sp>
      <p:sp>
        <p:nvSpPr>
          <p:cNvPr id="16388" name="Content Placeholder 3">
            <a:extLst>
              <a:ext uri="{FF2B5EF4-FFF2-40B4-BE49-F238E27FC236}">
                <a16:creationId xmlns:a16="http://schemas.microsoft.com/office/drawing/2014/main" id="{1A898C93-BDE2-4E67-9A7B-7D51EECB8EC3}"/>
              </a:ext>
            </a:extLst>
          </p:cNvPr>
          <p:cNvSpPr>
            <a:spLocks noGrp="1" noChangeArrowheads="1"/>
          </p:cNvSpPr>
          <p:nvPr>
            <p:ph sz="quarter" idx="4294967295"/>
          </p:nvPr>
        </p:nvSpPr>
        <p:spPr>
          <a:xfrm>
            <a:off x="4846578" y="1544140"/>
            <a:ext cx="3792601" cy="4018459"/>
          </a:xfrm>
        </p:spPr>
        <p:txBody>
          <a:bodyPr>
            <a:normAutofit fontScale="92500"/>
          </a:bodyPr>
          <a:lstStyle/>
          <a:p>
            <a:pPr>
              <a:spcBef>
                <a:spcPts val="360"/>
              </a:spcBef>
              <a:spcAft>
                <a:spcPts val="360"/>
              </a:spcAft>
            </a:pPr>
            <a:r>
              <a:rPr lang="en-US" altLang="en-US" sz="2522" dirty="0"/>
              <a:t>Thiazolidinediones (TZD’s)</a:t>
            </a:r>
          </a:p>
          <a:p>
            <a:pPr>
              <a:spcBef>
                <a:spcPts val="360"/>
              </a:spcBef>
              <a:spcAft>
                <a:spcPts val="360"/>
              </a:spcAft>
            </a:pPr>
            <a:r>
              <a:rPr lang="en-US" altLang="en-US" sz="2522" dirty="0"/>
              <a:t>Dipeptidylpeptidase-4 (DPP-4) inhibitors</a:t>
            </a:r>
          </a:p>
          <a:p>
            <a:pPr>
              <a:spcBef>
                <a:spcPts val="360"/>
              </a:spcBef>
              <a:spcAft>
                <a:spcPts val="360"/>
              </a:spcAft>
            </a:pPr>
            <a:r>
              <a:rPr lang="en-US" altLang="en-US" sz="2522" dirty="0"/>
              <a:t>Alpha-glucosidase inhibitors</a:t>
            </a:r>
          </a:p>
          <a:p>
            <a:pPr>
              <a:spcBef>
                <a:spcPts val="360"/>
              </a:spcBef>
              <a:spcAft>
                <a:spcPts val="360"/>
              </a:spcAft>
            </a:pPr>
            <a:r>
              <a:rPr lang="en-US" altLang="en-US" sz="2522" dirty="0"/>
              <a:t>Bile acid sequestrant</a:t>
            </a:r>
          </a:p>
          <a:p>
            <a:pPr>
              <a:spcBef>
                <a:spcPts val="360"/>
              </a:spcBef>
              <a:spcAft>
                <a:spcPts val="360"/>
              </a:spcAft>
            </a:pPr>
            <a:r>
              <a:rPr lang="en-US" altLang="en-US" sz="2522" dirty="0"/>
              <a:t>Dopamine-2-agonist</a:t>
            </a:r>
          </a:p>
          <a:p>
            <a:pPr>
              <a:spcBef>
                <a:spcPts val="360"/>
              </a:spcBef>
              <a:spcAft>
                <a:spcPts val="360"/>
              </a:spcAft>
            </a:pPr>
            <a:r>
              <a:rPr lang="en-US" altLang="en-US" sz="2522" dirty="0"/>
              <a:t>Amylin mimetic</a:t>
            </a:r>
          </a:p>
          <a:p>
            <a:pPr>
              <a:spcBef>
                <a:spcPts val="360"/>
              </a:spcBef>
              <a:spcAft>
                <a:spcPts val="360"/>
              </a:spcAft>
            </a:pPr>
            <a:r>
              <a:rPr lang="en-US" altLang="en-US" sz="2522" dirty="0"/>
              <a:t>Insulin</a:t>
            </a:r>
          </a:p>
          <a:p>
            <a:pPr>
              <a:spcBef>
                <a:spcPts val="360"/>
              </a:spcBef>
              <a:spcAft>
                <a:spcPts val="360"/>
              </a:spcAft>
            </a:pPr>
            <a:r>
              <a:rPr lang="en-US" altLang="en-US" sz="2522" dirty="0"/>
              <a:t>Glucagon</a:t>
            </a:r>
          </a:p>
        </p:txBody>
      </p:sp>
    </p:spTree>
    <p:extLst>
      <p:ext uri="{BB962C8B-B14F-4D97-AF65-F5344CB8AC3E}">
        <p14:creationId xmlns:p14="http://schemas.microsoft.com/office/powerpoint/2010/main" val="25751463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387">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387">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387">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38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6387">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6387">
                                            <p:txEl>
                                              <p:pRg st="5" end="5"/>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6388">
                                            <p:txEl>
                                              <p:pRg st="0" end="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6388">
                                            <p:txEl>
                                              <p:pRg st="1" end="1"/>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6388">
                                            <p:txEl>
                                              <p:pRg st="2" end="2"/>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6388">
                                            <p:txEl>
                                              <p:pRg st="3" end="3"/>
                                            </p:txEl>
                                          </p:spTgt>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6388">
                                            <p:txEl>
                                              <p:pRg st="4" end="4"/>
                                            </p:txEl>
                                          </p:spTgt>
                                        </p:tgtEl>
                                        <p:attrNameLst>
                                          <p:attrName>style.visibility</p:attrName>
                                        </p:attrNameLst>
                                      </p:cBhvr>
                                      <p:to>
                                        <p:strVal val="visible"/>
                                      </p:to>
                                    </p:set>
                                  </p:childTnLst>
                                </p:cTn>
                              </p:par>
                            </p:childTnLst>
                          </p:cTn>
                        </p:par>
                      </p:childTnLst>
                    </p:cTn>
                  </p:par>
                  <p:par>
                    <p:cTn id="47" fill="hold" nodeType="clickPar">
                      <p:stCondLst>
                        <p:cond delay="indefinite"/>
                      </p:stCondLst>
                      <p:childTnLst>
                        <p:par>
                          <p:cTn id="48" fill="hold" nodeType="withGroup">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6388">
                                            <p:txEl>
                                              <p:pRg st="5" end="5"/>
                                            </p:txEl>
                                          </p:spTgt>
                                        </p:tgtEl>
                                        <p:attrNameLst>
                                          <p:attrName>style.visibility</p:attrName>
                                        </p:attrNameLst>
                                      </p:cBhvr>
                                      <p:to>
                                        <p:strVal val="visible"/>
                                      </p:to>
                                    </p:set>
                                  </p:childTnLst>
                                </p:cTn>
                              </p:par>
                            </p:childTnLst>
                          </p:cTn>
                        </p:par>
                      </p:childTnLst>
                    </p:cTn>
                  </p:par>
                  <p:par>
                    <p:cTn id="51" fill="hold" nodeType="clickPar">
                      <p:stCondLst>
                        <p:cond delay="indefinite"/>
                      </p:stCondLst>
                      <p:childTnLst>
                        <p:par>
                          <p:cTn id="52" fill="hold" nodeType="withGroup">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6388">
                                            <p:txEl>
                                              <p:pRg st="6" end="6"/>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16388">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87" grpId="0" build="p"/>
      <p:bldP spid="16388" grpId="0" build="p"/>
    </p:bld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703">
            <a:extLst>
              <a:ext uri="{FF2B5EF4-FFF2-40B4-BE49-F238E27FC236}">
                <a16:creationId xmlns:a16="http://schemas.microsoft.com/office/drawing/2014/main" id="{46E126DD-3672-42AB-A0A6-709989902D8C}"/>
              </a:ext>
            </a:extLst>
          </p:cNvPr>
          <p:cNvSpPr>
            <a:spLocks noGrp="1" noChangeArrowheads="1"/>
          </p:cNvSpPr>
          <p:nvPr>
            <p:ph type="title"/>
          </p:nvPr>
        </p:nvSpPr>
        <p:spPr>
          <a:xfrm>
            <a:off x="457630" y="745772"/>
            <a:ext cx="8228742" cy="623898"/>
          </a:xfrm>
          <a:extLst>
            <a:ext uri="{91240B29-F687-4F45-9708-019B960494DF}">
              <a14:hiddenLine xmlns:a14="http://schemas.microsoft.com/office/drawing/2010/main" w="12700">
                <a:solidFill>
                  <a:srgbClr val="000000"/>
                </a:solidFill>
                <a:miter lim="800000"/>
                <a:headEnd/>
                <a:tailEnd/>
              </a14:hiddenLine>
            </a:ext>
          </a:extLst>
        </p:spPr>
        <p:txBody>
          <a:bodyPr vert="horz" lIns="69223" tIns="34612" rIns="69223" bIns="34612" anchor="b" anchorCtr="0">
            <a:spAutoFit/>
          </a:bodyPr>
          <a:lstStyle/>
          <a:p>
            <a:pPr eaLnBrk="1" hangingPunct="1"/>
            <a:r>
              <a:rPr lang="en-US" altLang="en-US" sz="3600" dirty="0"/>
              <a:t>Drug Targets in Diabetes</a:t>
            </a:r>
          </a:p>
        </p:txBody>
      </p:sp>
      <p:sp>
        <p:nvSpPr>
          <p:cNvPr id="43011" name="Content Placeholder 2">
            <a:extLst>
              <a:ext uri="{FF2B5EF4-FFF2-40B4-BE49-F238E27FC236}">
                <a16:creationId xmlns:a16="http://schemas.microsoft.com/office/drawing/2014/main" id="{151DC688-736A-430F-8EA8-6CCA5DDBC078}"/>
              </a:ext>
            </a:extLst>
          </p:cNvPr>
          <p:cNvSpPr>
            <a:spLocks noGrp="1" noChangeArrowheads="1"/>
          </p:cNvSpPr>
          <p:nvPr>
            <p:ph sz="quarter" idx="1"/>
          </p:nvPr>
        </p:nvSpPr>
        <p:spPr>
          <a:xfrm>
            <a:off x="457630" y="1438314"/>
            <a:ext cx="8228742" cy="4447582"/>
          </a:xfrm>
        </p:spPr>
        <p:txBody>
          <a:bodyPr/>
          <a:lstStyle/>
          <a:p>
            <a:endParaRPr lang="en-US" altLang="en-US"/>
          </a:p>
        </p:txBody>
      </p:sp>
      <p:sp>
        <p:nvSpPr>
          <p:cNvPr id="43012" name="TextBox 3">
            <a:extLst>
              <a:ext uri="{FF2B5EF4-FFF2-40B4-BE49-F238E27FC236}">
                <a16:creationId xmlns:a16="http://schemas.microsoft.com/office/drawing/2014/main" id="{47F78EE6-C388-4BFE-997C-3881CE7111BB}"/>
              </a:ext>
            </a:extLst>
          </p:cNvPr>
          <p:cNvSpPr txBox="1">
            <a:spLocks noChangeArrowheads="1"/>
          </p:cNvSpPr>
          <p:nvPr/>
        </p:nvSpPr>
        <p:spPr bwMode="auto">
          <a:xfrm>
            <a:off x="304611" y="6303483"/>
            <a:ext cx="4428990" cy="2317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220" tIns="46110" rIns="92220" bIns="46110">
            <a:spAutoFit/>
          </a:bodyPr>
          <a:lstStyle>
            <a:lvl1pPr>
              <a:spcBef>
                <a:spcPts val="600"/>
              </a:spcBef>
              <a:buClr>
                <a:srgbClr val="86AA2C"/>
              </a:buClr>
              <a:buSzPct val="76000"/>
              <a:buFont typeface="Wingdings 3" panose="05040102010807070707" pitchFamily="18" charset="2"/>
              <a:buChar char=""/>
              <a:defRPr sz="3200">
                <a:solidFill>
                  <a:schemeClr val="tx1"/>
                </a:solidFill>
                <a:latin typeface="Calibri" panose="020F0502020204030204" pitchFamily="34" charset="0"/>
              </a:defRPr>
            </a:lvl1pPr>
            <a:lvl2pPr marL="742950" indent="-285750">
              <a:spcBef>
                <a:spcPts val="500"/>
              </a:spcBef>
              <a:buClr>
                <a:srgbClr val="86AA2C"/>
              </a:buClr>
              <a:buSzPct val="76000"/>
              <a:buFont typeface="Wingdings 3" panose="05040102010807070707" pitchFamily="18" charset="2"/>
              <a:buChar char=""/>
              <a:defRPr sz="2600">
                <a:solidFill>
                  <a:schemeClr val="tx1"/>
                </a:solidFill>
                <a:latin typeface="Calibri" panose="020F0502020204030204" pitchFamily="34" charset="0"/>
              </a:defRPr>
            </a:lvl2pPr>
            <a:lvl3pPr marL="1143000" indent="-228600">
              <a:spcBef>
                <a:spcPts val="500"/>
              </a:spcBef>
              <a:buClr>
                <a:srgbClr val="86AA2C"/>
              </a:buClr>
              <a:buSzPct val="76000"/>
              <a:buFont typeface="Wingdings 3" panose="05040102010807070707" pitchFamily="18" charset="2"/>
              <a:buChar char=""/>
              <a:defRPr sz="2200">
                <a:solidFill>
                  <a:schemeClr val="tx1"/>
                </a:solidFill>
                <a:latin typeface="Calibri" panose="020F0502020204030204" pitchFamily="34" charset="0"/>
              </a:defRPr>
            </a:lvl3pPr>
            <a:lvl4pPr marL="1600200" indent="-228600">
              <a:spcBef>
                <a:spcPts val="400"/>
              </a:spcBef>
              <a:buClr>
                <a:srgbClr val="86AA2C"/>
              </a:buClr>
              <a:buSzPct val="70000"/>
              <a:buFont typeface="Wingdings" panose="05000000000000000000" pitchFamily="2" charset="2"/>
              <a:buChar char=""/>
              <a:defRPr>
                <a:solidFill>
                  <a:schemeClr val="tx1"/>
                </a:solidFill>
                <a:latin typeface="Calibri" panose="020F0502020204030204" pitchFamily="34" charset="0"/>
              </a:defRPr>
            </a:lvl4pPr>
            <a:lvl5pPr marL="2057400" indent="-228600">
              <a:spcBef>
                <a:spcPts val="300"/>
              </a:spcBef>
              <a:buClr>
                <a:srgbClr val="86AA2C"/>
              </a:buClr>
              <a:buSzPct val="70000"/>
              <a:buFont typeface="Wingdings" panose="05000000000000000000" pitchFamily="2" charset="2"/>
              <a:buChar char=""/>
              <a:defRPr sz="1600">
                <a:solidFill>
                  <a:schemeClr val="tx1"/>
                </a:solidFill>
                <a:latin typeface="Calibri" panose="020F0502020204030204" pitchFamily="34" charset="0"/>
              </a:defRPr>
            </a:lvl5pPr>
            <a:lvl6pPr marL="2514600" indent="-228600" eaLnBrk="0" fontAlgn="base" hangingPunct="0">
              <a:spcBef>
                <a:spcPts val="300"/>
              </a:spcBef>
              <a:spcAft>
                <a:spcPct val="0"/>
              </a:spcAft>
              <a:buClr>
                <a:srgbClr val="86AA2C"/>
              </a:buClr>
              <a:buSzPct val="70000"/>
              <a:buFont typeface="Wingdings" panose="05000000000000000000" pitchFamily="2" charset="2"/>
              <a:buChar char=""/>
              <a:defRPr sz="1600">
                <a:solidFill>
                  <a:schemeClr val="tx1"/>
                </a:solidFill>
                <a:latin typeface="Calibri" panose="020F0502020204030204" pitchFamily="34" charset="0"/>
              </a:defRPr>
            </a:lvl6pPr>
            <a:lvl7pPr marL="2971800" indent="-228600" eaLnBrk="0" fontAlgn="base" hangingPunct="0">
              <a:spcBef>
                <a:spcPts val="300"/>
              </a:spcBef>
              <a:spcAft>
                <a:spcPct val="0"/>
              </a:spcAft>
              <a:buClr>
                <a:srgbClr val="86AA2C"/>
              </a:buClr>
              <a:buSzPct val="70000"/>
              <a:buFont typeface="Wingdings" panose="05000000000000000000" pitchFamily="2" charset="2"/>
              <a:buChar char=""/>
              <a:defRPr sz="1600">
                <a:solidFill>
                  <a:schemeClr val="tx1"/>
                </a:solidFill>
                <a:latin typeface="Calibri" panose="020F0502020204030204" pitchFamily="34" charset="0"/>
              </a:defRPr>
            </a:lvl7pPr>
            <a:lvl8pPr marL="3429000" indent="-228600" eaLnBrk="0" fontAlgn="base" hangingPunct="0">
              <a:spcBef>
                <a:spcPts val="300"/>
              </a:spcBef>
              <a:spcAft>
                <a:spcPct val="0"/>
              </a:spcAft>
              <a:buClr>
                <a:srgbClr val="86AA2C"/>
              </a:buClr>
              <a:buSzPct val="70000"/>
              <a:buFont typeface="Wingdings" panose="05000000000000000000" pitchFamily="2" charset="2"/>
              <a:buChar char=""/>
              <a:defRPr sz="1600">
                <a:solidFill>
                  <a:schemeClr val="tx1"/>
                </a:solidFill>
                <a:latin typeface="Calibri" panose="020F0502020204030204" pitchFamily="34" charset="0"/>
              </a:defRPr>
            </a:lvl8pPr>
            <a:lvl9pPr marL="3886200" indent="-228600" eaLnBrk="0" fontAlgn="base" hangingPunct="0">
              <a:spcBef>
                <a:spcPts val="300"/>
              </a:spcBef>
              <a:spcAft>
                <a:spcPct val="0"/>
              </a:spcAft>
              <a:buClr>
                <a:srgbClr val="86AA2C"/>
              </a:buClr>
              <a:buSzPct val="70000"/>
              <a:buFont typeface="Wingdings" panose="05000000000000000000" pitchFamily="2" charset="2"/>
              <a:buChar char=""/>
              <a:defRPr sz="1600">
                <a:solidFill>
                  <a:schemeClr val="tx1"/>
                </a:solidFill>
                <a:latin typeface="Calibri" panose="020F0502020204030204" pitchFamily="34" charset="0"/>
              </a:defRPr>
            </a:lvl9pPr>
          </a:lstStyle>
          <a:p>
            <a:pPr eaLnBrk="1" hangingPunct="1">
              <a:spcBef>
                <a:spcPct val="0"/>
              </a:spcBef>
              <a:buClrTx/>
              <a:buSzTx/>
              <a:buFontTx/>
              <a:buNone/>
            </a:pPr>
            <a:r>
              <a:rPr lang="pt-BR" altLang="en-US" sz="901">
                <a:latin typeface="Trebuchet MS" panose="020B0603020202020204" pitchFamily="34" charset="0"/>
              </a:rPr>
              <a:t>DeFronzo et al. Diabetes Spectrum Volume 27, Number 2, 2014</a:t>
            </a:r>
            <a:endParaRPr lang="en-US" altLang="en-US" sz="901">
              <a:latin typeface="Trebuchet MS" panose="020B0603020202020204" pitchFamily="34" charset="0"/>
            </a:endParaRPr>
          </a:p>
        </p:txBody>
      </p:sp>
      <p:pic>
        <p:nvPicPr>
          <p:cNvPr id="43013" name="Picture 2">
            <a:extLst>
              <a:ext uri="{FF2B5EF4-FFF2-40B4-BE49-F238E27FC236}">
                <a16:creationId xmlns:a16="http://schemas.microsoft.com/office/drawing/2014/main" id="{44EAE601-6C1A-48E8-B1A9-8D5F1B018A3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796" y="1506959"/>
            <a:ext cx="9068205" cy="47965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179656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2A55D6-F12B-C146-1D94-123B8BA7EBA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8ECAADC-20F3-4235-E9BE-8CDD35BC8524}"/>
              </a:ext>
            </a:extLst>
          </p:cNvPr>
          <p:cNvSpPr>
            <a:spLocks noGrp="1"/>
          </p:cNvSpPr>
          <p:nvPr>
            <p:ph type="title"/>
          </p:nvPr>
        </p:nvSpPr>
        <p:spPr/>
        <p:txBody>
          <a:bodyPr>
            <a:noAutofit/>
          </a:bodyPr>
          <a:lstStyle/>
          <a:p>
            <a:r>
              <a:rPr lang="en-US" sz="3200" dirty="0"/>
              <a:t>Section 9-  Pharmacologic Approaches to Glycemic Treatment for Type 2 Diabetes</a:t>
            </a:r>
          </a:p>
        </p:txBody>
      </p:sp>
      <p:sp>
        <p:nvSpPr>
          <p:cNvPr id="3" name="Content Placeholder 2">
            <a:extLst>
              <a:ext uri="{FF2B5EF4-FFF2-40B4-BE49-F238E27FC236}">
                <a16:creationId xmlns:a16="http://schemas.microsoft.com/office/drawing/2014/main" id="{DE8ACE8D-CA4E-405C-D9A1-438B7CC0D77D}"/>
              </a:ext>
            </a:extLst>
          </p:cNvPr>
          <p:cNvSpPr>
            <a:spLocks noGrp="1"/>
          </p:cNvSpPr>
          <p:nvPr>
            <p:ph sz="quarter" idx="1"/>
          </p:nvPr>
        </p:nvSpPr>
        <p:spPr>
          <a:xfrm>
            <a:off x="457200" y="1219200"/>
            <a:ext cx="5715000" cy="4937760"/>
          </a:xfrm>
        </p:spPr>
        <p:txBody>
          <a:bodyPr>
            <a:normAutofit/>
          </a:bodyPr>
          <a:lstStyle/>
          <a:p>
            <a:r>
              <a:rPr lang="en-US" sz="3200" dirty="0"/>
              <a:t>Person centered with focus on addressing:</a:t>
            </a:r>
          </a:p>
          <a:p>
            <a:pPr lvl="1"/>
            <a:r>
              <a:rPr lang="en-US" sz="2750" dirty="0"/>
              <a:t>Atherosclerotic CV Disease (ASCVD)</a:t>
            </a:r>
          </a:p>
          <a:p>
            <a:pPr lvl="1"/>
            <a:r>
              <a:rPr lang="en-US" sz="2750" dirty="0"/>
              <a:t>Heart failure (HF) </a:t>
            </a:r>
          </a:p>
          <a:p>
            <a:pPr lvl="1"/>
            <a:r>
              <a:rPr lang="en-US" sz="2750" dirty="0"/>
              <a:t>Chronic Kidney Disease (CKD) </a:t>
            </a:r>
          </a:p>
          <a:p>
            <a:pPr lvl="1"/>
            <a:r>
              <a:rPr lang="en-US" sz="2750" dirty="0"/>
              <a:t>Weight loss </a:t>
            </a:r>
          </a:p>
          <a:p>
            <a:pPr lvl="1"/>
            <a:r>
              <a:rPr lang="en-US" sz="2750" dirty="0"/>
              <a:t>MASH/MASLD</a:t>
            </a:r>
          </a:p>
          <a:p>
            <a:r>
              <a:rPr lang="en-US" sz="3200" dirty="0"/>
              <a:t>Updated chart on cost and attributes of different meds.</a:t>
            </a:r>
          </a:p>
          <a:p>
            <a:endParaRPr lang="en-US" dirty="0"/>
          </a:p>
          <a:p>
            <a:endParaRPr lang="en-US" dirty="0"/>
          </a:p>
        </p:txBody>
      </p:sp>
      <p:pic>
        <p:nvPicPr>
          <p:cNvPr id="6146" name="Picture 2">
            <a:extLst>
              <a:ext uri="{FF2B5EF4-FFF2-40B4-BE49-F238E27FC236}">
                <a16:creationId xmlns:a16="http://schemas.microsoft.com/office/drawing/2014/main" id="{52153D18-1322-62FC-DFAD-5C7782DF698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1371599"/>
            <a:ext cx="2538473" cy="2276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5">
            <a:extLst>
              <a:ext uri="{FF2B5EF4-FFF2-40B4-BE49-F238E27FC236}">
                <a16:creationId xmlns:a16="http://schemas.microsoft.com/office/drawing/2014/main" id="{10246F63-9017-C375-E822-03045F4309D2}"/>
              </a:ext>
            </a:extLst>
          </p:cNvPr>
          <p:cNvPicPr>
            <a:picLocks noChangeAspect="1"/>
          </p:cNvPicPr>
          <p:nvPr/>
        </p:nvPicPr>
        <p:blipFill>
          <a:blip r:embed="rId4"/>
          <a:stretch>
            <a:fillRect/>
          </a:stretch>
        </p:blipFill>
        <p:spPr>
          <a:xfrm>
            <a:off x="3840060" y="5764496"/>
            <a:ext cx="4846740" cy="784928"/>
          </a:xfrm>
          <a:prstGeom prst="rect">
            <a:avLst/>
          </a:prstGeom>
        </p:spPr>
      </p:pic>
    </p:spTree>
    <p:extLst>
      <p:ext uri="{BB962C8B-B14F-4D97-AF65-F5344CB8AC3E}">
        <p14:creationId xmlns:p14="http://schemas.microsoft.com/office/powerpoint/2010/main" val="37704017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1105B7-7265-DFC0-BB75-35D29CEB843C}"/>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7CDE2655-2755-A9F7-3226-9C49CE590231}"/>
              </a:ext>
            </a:extLst>
          </p:cNvPr>
          <p:cNvSpPr>
            <a:spLocks noGrp="1"/>
          </p:cNvSpPr>
          <p:nvPr>
            <p:ph sz="quarter" idx="1"/>
          </p:nvPr>
        </p:nvSpPr>
        <p:spPr/>
        <p:txBody>
          <a:bodyPr/>
          <a:lstStyle/>
          <a:p>
            <a:endParaRPr lang="en-US"/>
          </a:p>
        </p:txBody>
      </p:sp>
      <p:pic>
        <p:nvPicPr>
          <p:cNvPr id="5" name="Picture 4">
            <a:extLst>
              <a:ext uri="{FF2B5EF4-FFF2-40B4-BE49-F238E27FC236}">
                <a16:creationId xmlns:a16="http://schemas.microsoft.com/office/drawing/2014/main" id="{EB387EAA-B9DB-AC55-B637-0FA528CA030D}"/>
              </a:ext>
            </a:extLst>
          </p:cNvPr>
          <p:cNvPicPr>
            <a:picLocks noChangeAspect="1"/>
          </p:cNvPicPr>
          <p:nvPr/>
        </p:nvPicPr>
        <p:blipFill>
          <a:blip r:embed="rId3"/>
          <a:stretch>
            <a:fillRect/>
          </a:stretch>
        </p:blipFill>
        <p:spPr>
          <a:xfrm>
            <a:off x="533400" y="155713"/>
            <a:ext cx="7772400" cy="6553200"/>
          </a:xfrm>
          <a:prstGeom prst="rect">
            <a:avLst/>
          </a:prstGeom>
        </p:spPr>
      </p:pic>
    </p:spTree>
    <p:extLst>
      <p:ext uri="{BB962C8B-B14F-4D97-AF65-F5344CB8AC3E}">
        <p14:creationId xmlns:p14="http://schemas.microsoft.com/office/powerpoint/2010/main" val="41394512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E241A0-485D-15A4-690E-801F3E77FF02}"/>
            </a:ext>
          </a:extLst>
        </p:cNvPr>
        <p:cNvGrpSpPr/>
        <p:nvPr/>
      </p:nvGrpSpPr>
      <p:grpSpPr>
        <a:xfrm>
          <a:off x="0" y="0"/>
          <a:ext cx="0" cy="0"/>
          <a:chOff x="0" y="0"/>
          <a:chExt cx="0" cy="0"/>
        </a:xfrm>
      </p:grpSpPr>
      <p:sp>
        <p:nvSpPr>
          <p:cNvPr id="46082" name="Title 1">
            <a:extLst>
              <a:ext uri="{FF2B5EF4-FFF2-40B4-BE49-F238E27FC236}">
                <a16:creationId xmlns:a16="http://schemas.microsoft.com/office/drawing/2014/main" id="{2EE2436F-44BF-E235-D93C-37253BCD1871}"/>
              </a:ext>
            </a:extLst>
          </p:cNvPr>
          <p:cNvSpPr>
            <a:spLocks noGrp="1"/>
          </p:cNvSpPr>
          <p:nvPr>
            <p:ph type="title"/>
          </p:nvPr>
        </p:nvSpPr>
        <p:spPr/>
        <p:txBody>
          <a:bodyPr/>
          <a:lstStyle/>
          <a:p>
            <a:r>
              <a:rPr lang="en-US" altLang="en-US" dirty="0"/>
              <a:t>AACE Glucose-Centric Algorithm</a:t>
            </a:r>
          </a:p>
        </p:txBody>
      </p:sp>
      <p:sp>
        <p:nvSpPr>
          <p:cNvPr id="46083" name="Content Placeholder 2">
            <a:extLst>
              <a:ext uri="{FF2B5EF4-FFF2-40B4-BE49-F238E27FC236}">
                <a16:creationId xmlns:a16="http://schemas.microsoft.com/office/drawing/2014/main" id="{8F48B174-94D8-6BF6-1413-212137877F69}"/>
              </a:ext>
            </a:extLst>
          </p:cNvPr>
          <p:cNvSpPr>
            <a:spLocks noGrp="1"/>
          </p:cNvSpPr>
          <p:nvPr>
            <p:ph sz="quarter" idx="1"/>
          </p:nvPr>
        </p:nvSpPr>
        <p:spPr/>
        <p:txBody>
          <a:bodyPr/>
          <a:lstStyle/>
          <a:p>
            <a:endParaRPr lang="en-US" altLang="en-US"/>
          </a:p>
        </p:txBody>
      </p:sp>
      <p:pic>
        <p:nvPicPr>
          <p:cNvPr id="46084" name="Main graphic">
            <a:extLst>
              <a:ext uri="{FF2B5EF4-FFF2-40B4-BE49-F238E27FC236}">
                <a16:creationId xmlns:a16="http://schemas.microsoft.com/office/drawing/2014/main" id="{C1B6CFAB-A5BD-C428-1252-532F452AFBA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12982" y="1369670"/>
            <a:ext cx="8518036" cy="53359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27557433"/>
      </p:ext>
    </p:extLst>
  </p:cSld>
  <p:clrMapOvr>
    <a:masterClrMapping/>
  </p:clrMapOvr>
  <p:transition spd="med">
    <p:fade/>
  </p:transition>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96B24B-9D66-15E0-215C-C63A7F57907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EFC74E1-AC0B-6AC0-6DA4-B8D481859D6A}"/>
              </a:ext>
            </a:extLst>
          </p:cNvPr>
          <p:cNvSpPr>
            <a:spLocks noGrp="1"/>
          </p:cNvSpPr>
          <p:nvPr>
            <p:ph type="title"/>
          </p:nvPr>
        </p:nvSpPr>
        <p:spPr>
          <a:xfrm>
            <a:off x="457200" y="152400"/>
            <a:ext cx="8229600" cy="838200"/>
          </a:xfrm>
        </p:spPr>
        <p:txBody>
          <a:bodyPr/>
          <a:lstStyle/>
          <a:p>
            <a:r>
              <a:rPr lang="en-US" dirty="0"/>
              <a:t>AACE Complication-Centric Algorithm</a:t>
            </a:r>
          </a:p>
        </p:txBody>
      </p:sp>
      <p:sp>
        <p:nvSpPr>
          <p:cNvPr id="3" name="Content Placeholder 2">
            <a:extLst>
              <a:ext uri="{FF2B5EF4-FFF2-40B4-BE49-F238E27FC236}">
                <a16:creationId xmlns:a16="http://schemas.microsoft.com/office/drawing/2014/main" id="{4B19DEA1-177A-E4D5-BB38-E2E3EA9FEEFD}"/>
              </a:ext>
            </a:extLst>
          </p:cNvPr>
          <p:cNvSpPr>
            <a:spLocks noGrp="1"/>
          </p:cNvSpPr>
          <p:nvPr>
            <p:ph sz="quarter" idx="1"/>
          </p:nvPr>
        </p:nvSpPr>
        <p:spPr/>
        <p:txBody>
          <a:bodyPr/>
          <a:lstStyle/>
          <a:p>
            <a:endParaRPr lang="en-US"/>
          </a:p>
        </p:txBody>
      </p:sp>
      <p:pic>
        <p:nvPicPr>
          <p:cNvPr id="4" name="Main graphic">
            <a:extLst>
              <a:ext uri="{FF2B5EF4-FFF2-40B4-BE49-F238E27FC236}">
                <a16:creationId xmlns:a16="http://schemas.microsoft.com/office/drawing/2014/main" id="{7EB7C110-AAFC-5065-96E6-71E74E3C3588}"/>
              </a:ext>
            </a:extLst>
          </p:cNvPr>
          <p:cNvPicPr/>
          <p:nvPr/>
        </p:nvPicPr>
        <p:blipFill>
          <a:blip r:embed="rId3"/>
          <a:stretch/>
        </p:blipFill>
        <p:spPr>
          <a:xfrm>
            <a:off x="457200" y="1104900"/>
            <a:ext cx="8229600" cy="5600700"/>
          </a:xfrm>
          <a:prstGeom prst="rect">
            <a:avLst/>
          </a:prstGeom>
          <a:ln>
            <a:noFill/>
          </a:ln>
        </p:spPr>
      </p:pic>
    </p:spTree>
    <p:extLst>
      <p:ext uri="{BB962C8B-B14F-4D97-AF65-F5344CB8AC3E}">
        <p14:creationId xmlns:p14="http://schemas.microsoft.com/office/powerpoint/2010/main" val="28526895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20643" name="Rectangle 3"/>
          <p:cNvSpPr>
            <a:spLocks noGrp="1" noChangeArrowheads="1"/>
          </p:cNvSpPr>
          <p:nvPr>
            <p:ph sz="quarter" idx="1"/>
          </p:nvPr>
        </p:nvSpPr>
        <p:spPr>
          <a:xfrm>
            <a:off x="457200" y="1222311"/>
            <a:ext cx="6477000" cy="5105400"/>
          </a:xfrm>
        </p:spPr>
        <p:txBody>
          <a:bodyPr>
            <a:normAutofit fontScale="85000" lnSpcReduction="20000"/>
          </a:bodyPr>
          <a:lstStyle/>
          <a:p>
            <a:pPr eaLnBrk="1" hangingPunct="1">
              <a:lnSpc>
                <a:spcPct val="110000"/>
              </a:lnSpc>
              <a:defRPr/>
            </a:pPr>
            <a:r>
              <a:rPr lang="en-US" sz="2800" b="1" dirty="0"/>
              <a:t>Action</a:t>
            </a:r>
            <a:r>
              <a:rPr lang="en-US" sz="2800" dirty="0"/>
              <a:t>: </a:t>
            </a:r>
            <a:r>
              <a:rPr lang="en-US" sz="2400" dirty="0"/>
              <a:t>decrease insulin resistance by making muscle and adipose cells more sensitive to insulin</a:t>
            </a:r>
            <a:r>
              <a:rPr lang="en-US" dirty="0"/>
              <a:t>; d</a:t>
            </a:r>
            <a:r>
              <a:rPr lang="en-US" sz="2400" dirty="0"/>
              <a:t>ecrease free fatty acids</a:t>
            </a:r>
          </a:p>
          <a:p>
            <a:pPr eaLnBrk="1" hangingPunct="1">
              <a:lnSpc>
                <a:spcPct val="110000"/>
              </a:lnSpc>
              <a:defRPr/>
            </a:pPr>
            <a:endParaRPr lang="en-US" sz="1200" dirty="0"/>
          </a:p>
          <a:p>
            <a:pPr eaLnBrk="1" hangingPunct="1">
              <a:lnSpc>
                <a:spcPct val="110000"/>
              </a:lnSpc>
              <a:defRPr/>
            </a:pPr>
            <a:r>
              <a:rPr lang="en-US" sz="2800" b="1" dirty="0"/>
              <a:t>Names</a:t>
            </a:r>
            <a:r>
              <a:rPr lang="en-US" sz="2800" dirty="0"/>
              <a:t>:</a:t>
            </a:r>
          </a:p>
          <a:p>
            <a:pPr lvl="1" eaLnBrk="1" hangingPunct="1">
              <a:lnSpc>
                <a:spcPct val="110000"/>
              </a:lnSpc>
              <a:defRPr/>
            </a:pPr>
            <a:r>
              <a:rPr lang="en-US" sz="2400" dirty="0"/>
              <a:t>pioglitazone (Actos) – bladder cancer warning</a:t>
            </a:r>
          </a:p>
          <a:p>
            <a:pPr lvl="2" eaLnBrk="1" hangingPunct="1">
              <a:lnSpc>
                <a:spcPct val="110000"/>
              </a:lnSpc>
              <a:defRPr/>
            </a:pPr>
            <a:r>
              <a:rPr lang="en-US" sz="2400" dirty="0"/>
              <a:t>Dosing: 15-45 mg daily  </a:t>
            </a:r>
          </a:p>
          <a:p>
            <a:pPr lvl="2" eaLnBrk="1" hangingPunct="1">
              <a:lnSpc>
                <a:spcPct val="110000"/>
              </a:lnSpc>
              <a:defRPr/>
            </a:pPr>
            <a:r>
              <a:rPr lang="en-US" sz="2400" dirty="0">
                <a:solidFill>
                  <a:srgbClr val="0070C0"/>
                </a:solidFill>
              </a:rPr>
              <a:t>Consider adding low dose if history of stroke or have steatosis</a:t>
            </a:r>
          </a:p>
          <a:p>
            <a:pPr lvl="2" eaLnBrk="1" hangingPunct="1">
              <a:lnSpc>
                <a:spcPct val="110000"/>
              </a:lnSpc>
              <a:defRPr/>
            </a:pPr>
            <a:endParaRPr lang="en-US" dirty="0"/>
          </a:p>
          <a:p>
            <a:pPr eaLnBrk="1" hangingPunct="1">
              <a:lnSpc>
                <a:spcPct val="110000"/>
              </a:lnSpc>
              <a:defRPr/>
            </a:pPr>
            <a:r>
              <a:rPr lang="en-US" sz="2800" b="1" dirty="0"/>
              <a:t>Efficacy/ Considerations</a:t>
            </a:r>
            <a:r>
              <a:rPr lang="en-US" sz="2400" dirty="0"/>
              <a:t>  </a:t>
            </a:r>
          </a:p>
          <a:p>
            <a:pPr lvl="1" eaLnBrk="1" hangingPunct="1">
              <a:lnSpc>
                <a:spcPct val="110000"/>
              </a:lnSpc>
              <a:defRPr/>
            </a:pPr>
            <a:r>
              <a:rPr lang="en-US" sz="2400" dirty="0"/>
              <a:t>Reduce A1C ~0.5-1.0%</a:t>
            </a:r>
          </a:p>
          <a:p>
            <a:pPr lvl="1" eaLnBrk="1" hangingPunct="1">
              <a:lnSpc>
                <a:spcPct val="110000"/>
              </a:lnSpc>
              <a:defRPr/>
            </a:pPr>
            <a:r>
              <a:rPr lang="en-US" sz="2400" dirty="0"/>
              <a:t>6 weeks for maximum effect</a:t>
            </a:r>
          </a:p>
          <a:p>
            <a:pPr lvl="1" eaLnBrk="1" hangingPunct="1">
              <a:lnSpc>
                <a:spcPct val="110000"/>
              </a:lnSpc>
              <a:defRPr/>
            </a:pPr>
            <a:r>
              <a:rPr lang="en-US" sz="2400" dirty="0"/>
              <a:t>pioglitazone $5 a month, rosiglitazone $300 a month</a:t>
            </a:r>
          </a:p>
          <a:p>
            <a:pPr lvl="1" eaLnBrk="1" hangingPunct="1">
              <a:lnSpc>
                <a:spcPct val="110000"/>
              </a:lnSpc>
              <a:defRPr/>
            </a:pPr>
            <a:r>
              <a:rPr lang="en-US" sz="2400" dirty="0"/>
              <a:t>Can cause fluid retention, not indicated w/ CHF</a:t>
            </a:r>
          </a:p>
          <a:p>
            <a:pPr lvl="1" eaLnBrk="1" hangingPunct="1">
              <a:lnSpc>
                <a:spcPct val="80000"/>
              </a:lnSpc>
              <a:defRPr/>
            </a:pPr>
            <a:endParaRPr lang="en-US" sz="2400" dirty="0"/>
          </a:p>
        </p:txBody>
      </p:sp>
      <p:sp>
        <p:nvSpPr>
          <p:cNvPr id="4" name="Rectangle 2"/>
          <p:cNvSpPr txBox="1">
            <a:spLocks noChangeArrowheads="1"/>
          </p:cNvSpPr>
          <p:nvPr/>
        </p:nvSpPr>
        <p:spPr>
          <a:xfrm>
            <a:off x="457200" y="152400"/>
            <a:ext cx="8229600" cy="990600"/>
          </a:xfrm>
          <a:prstGeom prst="rect">
            <a:avLst/>
          </a:prstGeom>
          <a:solidFill>
            <a:srgbClr val="B1D45A"/>
          </a:solidFill>
        </p:spPr>
        <p:txBody>
          <a:bodyPr vert="horz" anchor="b" anchorCtr="0">
            <a:normAutofit fontScale="97500"/>
          </a:bodyPr>
          <a:lstStyle>
            <a:lvl1pPr algn="l" rtl="0" eaLnBrk="1" latinLnBrk="0" hangingPunct="1">
              <a:spcBef>
                <a:spcPct val="0"/>
              </a:spcBef>
              <a:buNone/>
              <a:defRPr kumimoji="0" sz="4400" kern="1200">
                <a:solidFill>
                  <a:schemeClr val="tx1"/>
                </a:solidFill>
                <a:latin typeface="Calibri" panose="020F0502020204030204" pitchFamily="34" charset="0"/>
                <a:ea typeface="+mj-ea"/>
                <a:cs typeface="+mj-cs"/>
              </a:defRPr>
            </a:lvl1pPr>
          </a:lstStyle>
          <a:p>
            <a:pPr fontAlgn="auto">
              <a:spcAft>
                <a:spcPts val="0"/>
              </a:spcAft>
              <a:defRPr/>
            </a:pPr>
            <a:r>
              <a:rPr lang="en-US" sz="4000" dirty="0"/>
              <a:t>Insulin Sensitizers </a:t>
            </a:r>
            <a:endParaRPr lang="en-US" sz="3200" dirty="0"/>
          </a:p>
        </p:txBody>
      </p:sp>
      <p:pic>
        <p:nvPicPr>
          <p:cNvPr id="3" name="Picture 2" descr="Businessman shrugging">
            <a:extLst>
              <a:ext uri="{FF2B5EF4-FFF2-40B4-BE49-F238E27FC236}">
                <a16:creationId xmlns:a16="http://schemas.microsoft.com/office/drawing/2014/main" id="{DCD90BC0-5ACD-46D3-96E4-C4C3399BA3D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65148" y="1324451"/>
            <a:ext cx="1906816" cy="4267200"/>
          </a:xfrm>
          <a:prstGeom prst="rect">
            <a:avLst/>
          </a:prstGeom>
        </p:spPr>
      </p:pic>
      <p:pic>
        <p:nvPicPr>
          <p:cNvPr id="2" name="Picture 3">
            <a:extLst>
              <a:ext uri="{FF2B5EF4-FFF2-40B4-BE49-F238E27FC236}">
                <a16:creationId xmlns:a16="http://schemas.microsoft.com/office/drawing/2014/main" id="{8CB42E39-A2DC-1604-77A7-A5ADE552D21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8761" y="5639449"/>
            <a:ext cx="8786477" cy="11326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2569859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Rectangle 2"/>
          <p:cNvSpPr>
            <a:spLocks noGrp="1" noChangeArrowheads="1"/>
          </p:cNvSpPr>
          <p:nvPr>
            <p:ph type="title"/>
          </p:nvPr>
        </p:nvSpPr>
        <p:spPr>
          <a:xfrm>
            <a:off x="457200" y="228600"/>
            <a:ext cx="8305800" cy="1244600"/>
          </a:xfrm>
        </p:spPr>
        <p:txBody>
          <a:bodyPr vert="horz" lIns="80434" tIns="39511" rIns="80434" bIns="39511" anchor="b" anchorCtr="0">
            <a:normAutofit fontScale="90000"/>
          </a:bodyPr>
          <a:lstStyle/>
          <a:p>
            <a:pPr eaLnBrk="1" hangingPunct="1"/>
            <a:r>
              <a:rPr lang="en-US" dirty="0"/>
              <a:t>Pre Diabetes &amp; Type 2- Screening Guidelines</a:t>
            </a:r>
            <a:r>
              <a:rPr lang="en-US" sz="3200" dirty="0"/>
              <a:t> </a:t>
            </a:r>
            <a:r>
              <a:rPr lang="en-US" sz="2489" dirty="0"/>
              <a:t>(ADA 2025 Clinical Practice Guidelines</a:t>
            </a:r>
            <a:r>
              <a:rPr lang="en-US" sz="2844" dirty="0"/>
              <a:t>)</a:t>
            </a:r>
            <a:endParaRPr lang="en-US" sz="2844" dirty="0">
              <a:sym typeface="Monotype Sorts" pitchFamily="2" charset="2"/>
            </a:endParaRPr>
          </a:p>
        </p:txBody>
      </p:sp>
      <p:sp>
        <p:nvSpPr>
          <p:cNvPr id="1991683" name="Rectangle 3"/>
          <p:cNvSpPr>
            <a:spLocks noGrp="1" noChangeArrowheads="1"/>
          </p:cNvSpPr>
          <p:nvPr>
            <p:ph idx="1"/>
          </p:nvPr>
        </p:nvSpPr>
        <p:spPr>
          <a:xfrm>
            <a:off x="304800" y="1473200"/>
            <a:ext cx="7933267" cy="5308600"/>
          </a:xfrm>
        </p:spPr>
        <p:txBody>
          <a:bodyPr vert="horz" lIns="80434" tIns="39511" rIns="80434" bIns="39511">
            <a:normAutofit/>
          </a:bodyPr>
          <a:lstStyle/>
          <a:p>
            <a:pPr marL="474139" indent="-474139">
              <a:lnSpc>
                <a:spcPct val="90000"/>
              </a:lnSpc>
              <a:buFont typeface="Wingdings" pitchFamily="2" charset="2"/>
              <a:buAutoNum type="arabicPeriod"/>
            </a:pPr>
            <a:r>
              <a:rPr lang="en-US" dirty="0"/>
              <a:t>Start screening all people at age 35.</a:t>
            </a:r>
          </a:p>
          <a:p>
            <a:pPr marL="474139" indent="-474139">
              <a:lnSpc>
                <a:spcPct val="90000"/>
              </a:lnSpc>
              <a:buFont typeface="Wingdings" pitchFamily="2" charset="2"/>
              <a:buAutoNum type="arabicPeriod"/>
            </a:pPr>
            <a:r>
              <a:rPr lang="en-US" dirty="0"/>
              <a:t>Screen at any age if BMI </a:t>
            </a:r>
            <a:r>
              <a:rPr lang="en-US" dirty="0">
                <a:sym typeface="Symbol" pitchFamily="18" charset="2"/>
              </a:rPr>
              <a:t> 25 (Asians BMI  23) plus one or &gt; additional </a:t>
            </a:r>
            <a:r>
              <a:rPr lang="en-US" b="1" u="sng" dirty="0">
                <a:sym typeface="Symbol" pitchFamily="18" charset="2"/>
              </a:rPr>
              <a:t>risk factor</a:t>
            </a:r>
            <a:r>
              <a:rPr lang="en-US" dirty="0"/>
              <a:t>:</a:t>
            </a:r>
          </a:p>
          <a:p>
            <a:pPr marL="474139" indent="-474139">
              <a:lnSpc>
                <a:spcPct val="90000"/>
              </a:lnSpc>
              <a:buFont typeface="Wingdings" pitchFamily="2" charset="2"/>
              <a:buAutoNum type="arabicPeriod"/>
            </a:pPr>
            <a:endParaRPr lang="en-US" sz="1778" dirty="0"/>
          </a:p>
          <a:p>
            <a:pPr marL="880544" lvl="1" indent="-474139">
              <a:lnSpc>
                <a:spcPct val="90000"/>
              </a:lnSpc>
              <a:buClr>
                <a:schemeClr val="hlink"/>
              </a:buClr>
            </a:pPr>
            <a:r>
              <a:rPr lang="en-US" sz="2489" dirty="0"/>
              <a:t>First-degree relative w/ diabetes</a:t>
            </a:r>
          </a:p>
          <a:p>
            <a:pPr marL="880544" lvl="1" indent="-474139">
              <a:lnSpc>
                <a:spcPct val="90000"/>
              </a:lnSpc>
              <a:buClr>
                <a:schemeClr val="hlink"/>
              </a:buClr>
            </a:pPr>
            <a:r>
              <a:rPr lang="en-US" sz="2489" dirty="0"/>
              <a:t>Member of a high-risk ethnic population</a:t>
            </a:r>
          </a:p>
          <a:p>
            <a:pPr marL="880544" lvl="1" indent="-474139">
              <a:lnSpc>
                <a:spcPct val="90000"/>
              </a:lnSpc>
              <a:buClr>
                <a:schemeClr val="hlink"/>
              </a:buClr>
            </a:pPr>
            <a:r>
              <a:rPr lang="en-US" sz="2489" dirty="0"/>
              <a:t>Habitual physical inactivity</a:t>
            </a:r>
          </a:p>
          <a:p>
            <a:pPr marL="880544" lvl="1" indent="-474139">
              <a:lnSpc>
                <a:spcPct val="90000"/>
              </a:lnSpc>
              <a:buClr>
                <a:schemeClr val="hlink"/>
              </a:buClr>
            </a:pPr>
            <a:r>
              <a:rPr lang="en-US" sz="2489" dirty="0"/>
              <a:t>History of heart disease</a:t>
            </a:r>
          </a:p>
          <a:p>
            <a:pPr marL="880544" lvl="1" indent="-474139">
              <a:lnSpc>
                <a:spcPct val="90000"/>
              </a:lnSpc>
              <a:buClr>
                <a:schemeClr val="hlink"/>
              </a:buClr>
            </a:pPr>
            <a:r>
              <a:rPr lang="en-US" sz="2489" dirty="0">
                <a:solidFill>
                  <a:srgbClr val="0070C0"/>
                </a:solidFill>
              </a:rPr>
              <a:t>Check more frequently if taking high risk meds; antiretrovirals, 2</a:t>
            </a:r>
            <a:r>
              <a:rPr lang="en-US" sz="2489" baseline="30000" dirty="0">
                <a:solidFill>
                  <a:srgbClr val="0070C0"/>
                </a:solidFill>
              </a:rPr>
              <a:t>nd</a:t>
            </a:r>
            <a:r>
              <a:rPr lang="en-US" sz="2489" dirty="0">
                <a:solidFill>
                  <a:srgbClr val="0070C0"/>
                </a:solidFill>
              </a:rPr>
              <a:t> generation antipsychotics or steroids, thiazide diuretics, statins</a:t>
            </a:r>
          </a:p>
          <a:p>
            <a:pPr marL="880544" lvl="1" indent="-474139">
              <a:lnSpc>
                <a:spcPct val="90000"/>
              </a:lnSpc>
              <a:buClr>
                <a:schemeClr val="hlink"/>
              </a:buClr>
            </a:pPr>
            <a:r>
              <a:rPr lang="en-US" sz="2489" dirty="0">
                <a:solidFill>
                  <a:srgbClr val="0070C0"/>
                </a:solidFill>
              </a:rPr>
              <a:t>History of pancreatitis, prediabetes, GDM, periodontitis</a:t>
            </a:r>
          </a:p>
        </p:txBody>
      </p:sp>
      <p:pic>
        <p:nvPicPr>
          <p:cNvPr id="2070" name="Picture 22" descr="C:\Users\bev_000\AppData\Local\Microsoft\Windows\INetCache\IE\I78AA3YG\MC900439612[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310461" y="2819400"/>
            <a:ext cx="2833539" cy="2014961"/>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D099B695-AA47-0316-B2EF-0AFBE4039AA3}"/>
              </a:ext>
            </a:extLst>
          </p:cNvPr>
          <p:cNvPicPr>
            <a:picLocks noChangeAspect="1"/>
          </p:cNvPicPr>
          <p:nvPr/>
        </p:nvPicPr>
        <p:blipFill>
          <a:blip r:embed="rId5"/>
          <a:stretch>
            <a:fillRect/>
          </a:stretch>
        </p:blipFill>
        <p:spPr>
          <a:xfrm>
            <a:off x="6431830" y="6400522"/>
            <a:ext cx="2590800" cy="457755"/>
          </a:xfrm>
          <a:prstGeom prst="rect">
            <a:avLst/>
          </a:prstGeom>
        </p:spPr>
      </p:pic>
    </p:spTree>
    <p:custDataLst>
      <p:tags r:id="rId1"/>
    </p:custDataLst>
    <p:extLst>
      <p:ext uri="{BB962C8B-B14F-4D97-AF65-F5344CB8AC3E}">
        <p14:creationId xmlns:p14="http://schemas.microsoft.com/office/powerpoint/2010/main" val="2016771713"/>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991683">
                                            <p:txEl>
                                              <p:pRg st="3" end="3"/>
                                            </p:txEl>
                                          </p:spTgt>
                                        </p:tgtEl>
                                        <p:attrNameLst>
                                          <p:attrName>style.visibility</p:attrName>
                                        </p:attrNameLst>
                                      </p:cBhvr>
                                      <p:to>
                                        <p:strVal val="visible"/>
                                      </p:to>
                                    </p:set>
                                    <p:anim calcmode="lin" valueType="num">
                                      <p:cBhvr additive="base">
                                        <p:cTn id="7" dur="2000" fill="hold"/>
                                        <p:tgtEl>
                                          <p:spTgt spid="1991683">
                                            <p:txEl>
                                              <p:pRg st="3" end="3"/>
                                            </p:txEl>
                                          </p:spTgt>
                                        </p:tgtEl>
                                        <p:attrNameLst>
                                          <p:attrName>ppt_x</p:attrName>
                                        </p:attrNameLst>
                                      </p:cBhvr>
                                      <p:tavLst>
                                        <p:tav tm="0">
                                          <p:val>
                                            <p:strVal val="#ppt_x"/>
                                          </p:val>
                                        </p:tav>
                                        <p:tav tm="100000">
                                          <p:val>
                                            <p:strVal val="#ppt_x"/>
                                          </p:val>
                                        </p:tav>
                                      </p:tavLst>
                                    </p:anim>
                                    <p:anim calcmode="lin" valueType="num">
                                      <p:cBhvr additive="base">
                                        <p:cTn id="8" dur="2000" fill="hold"/>
                                        <p:tgtEl>
                                          <p:spTgt spid="1991683">
                                            <p:txEl>
                                              <p:pRg st="3" end="3"/>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991683">
                                            <p:txEl>
                                              <p:pRg st="4" end="4"/>
                                            </p:txEl>
                                          </p:spTgt>
                                        </p:tgtEl>
                                        <p:attrNameLst>
                                          <p:attrName>style.visibility</p:attrName>
                                        </p:attrNameLst>
                                      </p:cBhvr>
                                      <p:to>
                                        <p:strVal val="visible"/>
                                      </p:to>
                                    </p:set>
                                    <p:anim calcmode="lin" valueType="num">
                                      <p:cBhvr additive="base">
                                        <p:cTn id="11" dur="2000" fill="hold"/>
                                        <p:tgtEl>
                                          <p:spTgt spid="1991683">
                                            <p:txEl>
                                              <p:pRg st="4" end="4"/>
                                            </p:txEl>
                                          </p:spTgt>
                                        </p:tgtEl>
                                        <p:attrNameLst>
                                          <p:attrName>ppt_x</p:attrName>
                                        </p:attrNameLst>
                                      </p:cBhvr>
                                      <p:tavLst>
                                        <p:tav tm="0">
                                          <p:val>
                                            <p:strVal val="#ppt_x"/>
                                          </p:val>
                                        </p:tav>
                                        <p:tav tm="100000">
                                          <p:val>
                                            <p:strVal val="#ppt_x"/>
                                          </p:val>
                                        </p:tav>
                                      </p:tavLst>
                                    </p:anim>
                                    <p:anim calcmode="lin" valueType="num">
                                      <p:cBhvr additive="base">
                                        <p:cTn id="12" dur="2000" fill="hold"/>
                                        <p:tgtEl>
                                          <p:spTgt spid="1991683">
                                            <p:txEl>
                                              <p:pRg st="4" end="4"/>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991683">
                                            <p:txEl>
                                              <p:pRg st="5" end="5"/>
                                            </p:txEl>
                                          </p:spTgt>
                                        </p:tgtEl>
                                        <p:attrNameLst>
                                          <p:attrName>style.visibility</p:attrName>
                                        </p:attrNameLst>
                                      </p:cBhvr>
                                      <p:to>
                                        <p:strVal val="visible"/>
                                      </p:to>
                                    </p:set>
                                    <p:anim calcmode="lin" valueType="num">
                                      <p:cBhvr additive="base">
                                        <p:cTn id="15" dur="2000" fill="hold"/>
                                        <p:tgtEl>
                                          <p:spTgt spid="1991683">
                                            <p:txEl>
                                              <p:pRg st="5" end="5"/>
                                            </p:txEl>
                                          </p:spTgt>
                                        </p:tgtEl>
                                        <p:attrNameLst>
                                          <p:attrName>ppt_x</p:attrName>
                                        </p:attrNameLst>
                                      </p:cBhvr>
                                      <p:tavLst>
                                        <p:tav tm="0">
                                          <p:val>
                                            <p:strVal val="#ppt_x"/>
                                          </p:val>
                                        </p:tav>
                                        <p:tav tm="100000">
                                          <p:val>
                                            <p:strVal val="#ppt_x"/>
                                          </p:val>
                                        </p:tav>
                                      </p:tavLst>
                                    </p:anim>
                                    <p:anim calcmode="lin" valueType="num">
                                      <p:cBhvr additive="base">
                                        <p:cTn id="16" dur="2000" fill="hold"/>
                                        <p:tgtEl>
                                          <p:spTgt spid="1991683">
                                            <p:txEl>
                                              <p:pRg st="5" end="5"/>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991683">
                                            <p:txEl>
                                              <p:pRg st="7" end="7"/>
                                            </p:txEl>
                                          </p:spTgt>
                                        </p:tgtEl>
                                        <p:attrNameLst>
                                          <p:attrName>style.visibility</p:attrName>
                                        </p:attrNameLst>
                                      </p:cBhvr>
                                      <p:to>
                                        <p:strVal val="visible"/>
                                      </p:to>
                                    </p:set>
                                    <p:anim calcmode="lin" valueType="num">
                                      <p:cBhvr additive="base">
                                        <p:cTn id="19" dur="2000" fill="hold"/>
                                        <p:tgtEl>
                                          <p:spTgt spid="1991683">
                                            <p:txEl>
                                              <p:pRg st="7" end="7"/>
                                            </p:txEl>
                                          </p:spTgt>
                                        </p:tgtEl>
                                        <p:attrNameLst>
                                          <p:attrName>ppt_x</p:attrName>
                                        </p:attrNameLst>
                                      </p:cBhvr>
                                      <p:tavLst>
                                        <p:tav tm="0">
                                          <p:val>
                                            <p:strVal val="#ppt_x"/>
                                          </p:val>
                                        </p:tav>
                                        <p:tav tm="100000">
                                          <p:val>
                                            <p:strVal val="#ppt_x"/>
                                          </p:val>
                                        </p:tav>
                                      </p:tavLst>
                                    </p:anim>
                                    <p:anim calcmode="lin" valueType="num">
                                      <p:cBhvr additive="base">
                                        <p:cTn id="20" dur="2000" fill="hold"/>
                                        <p:tgtEl>
                                          <p:spTgt spid="1991683">
                                            <p:txEl>
                                              <p:pRg st="7" end="7"/>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991683">
                                            <p:txEl>
                                              <p:pRg st="8" end="8"/>
                                            </p:txEl>
                                          </p:spTgt>
                                        </p:tgtEl>
                                        <p:attrNameLst>
                                          <p:attrName>style.visibility</p:attrName>
                                        </p:attrNameLst>
                                      </p:cBhvr>
                                      <p:to>
                                        <p:strVal val="visible"/>
                                      </p:to>
                                    </p:set>
                                    <p:anim calcmode="lin" valueType="num">
                                      <p:cBhvr additive="base">
                                        <p:cTn id="23" dur="2000" fill="hold"/>
                                        <p:tgtEl>
                                          <p:spTgt spid="1991683">
                                            <p:txEl>
                                              <p:pRg st="8" end="8"/>
                                            </p:txEl>
                                          </p:spTgt>
                                        </p:tgtEl>
                                        <p:attrNameLst>
                                          <p:attrName>ppt_x</p:attrName>
                                        </p:attrNameLst>
                                      </p:cBhvr>
                                      <p:tavLst>
                                        <p:tav tm="0">
                                          <p:val>
                                            <p:strVal val="#ppt_x"/>
                                          </p:val>
                                        </p:tav>
                                        <p:tav tm="100000">
                                          <p:val>
                                            <p:strVal val="#ppt_x"/>
                                          </p:val>
                                        </p:tav>
                                      </p:tavLst>
                                    </p:anim>
                                    <p:anim calcmode="lin" valueType="num">
                                      <p:cBhvr additive="base">
                                        <p:cTn id="24" dur="2000" fill="hold"/>
                                        <p:tgtEl>
                                          <p:spTgt spid="1991683">
                                            <p:txEl>
                                              <p:pRg st="8" end="8"/>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1991683">
                                            <p:txEl>
                                              <p:pRg st="6" end="6"/>
                                            </p:txEl>
                                          </p:spTgt>
                                        </p:tgtEl>
                                        <p:attrNameLst>
                                          <p:attrName>style.visibility</p:attrName>
                                        </p:attrNameLst>
                                      </p:cBhvr>
                                      <p:to>
                                        <p:strVal val="visible"/>
                                      </p:to>
                                    </p:set>
                                    <p:anim calcmode="lin" valueType="num">
                                      <p:cBhvr additive="base">
                                        <p:cTn id="27" dur="2000" fill="hold"/>
                                        <p:tgtEl>
                                          <p:spTgt spid="1991683">
                                            <p:txEl>
                                              <p:pRg st="6" end="6"/>
                                            </p:txEl>
                                          </p:spTgt>
                                        </p:tgtEl>
                                        <p:attrNameLst>
                                          <p:attrName>ppt_x</p:attrName>
                                        </p:attrNameLst>
                                      </p:cBhvr>
                                      <p:tavLst>
                                        <p:tav tm="0">
                                          <p:val>
                                            <p:strVal val="#ppt_x"/>
                                          </p:val>
                                        </p:tav>
                                        <p:tav tm="100000">
                                          <p:val>
                                            <p:strVal val="#ppt_x"/>
                                          </p:val>
                                        </p:tav>
                                      </p:tavLst>
                                    </p:anim>
                                    <p:anim calcmode="lin" valueType="num">
                                      <p:cBhvr additive="base">
                                        <p:cTn id="28" dur="2000" fill="hold"/>
                                        <p:tgtEl>
                                          <p:spTgt spid="199168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2FE1B2-9A72-8CB3-6E4E-A173D5C0117C}"/>
              </a:ext>
            </a:extLst>
          </p:cNvPr>
          <p:cNvSpPr>
            <a:spLocks noGrp="1"/>
          </p:cNvSpPr>
          <p:nvPr>
            <p:ph type="title"/>
          </p:nvPr>
        </p:nvSpPr>
        <p:spPr/>
        <p:txBody>
          <a:bodyPr/>
          <a:lstStyle/>
          <a:p>
            <a:r>
              <a:rPr lang="en-US" dirty="0"/>
              <a:t>When to Use TZD’s? </a:t>
            </a:r>
          </a:p>
        </p:txBody>
      </p:sp>
      <p:sp>
        <p:nvSpPr>
          <p:cNvPr id="3" name="Content Placeholder 2">
            <a:extLst>
              <a:ext uri="{FF2B5EF4-FFF2-40B4-BE49-F238E27FC236}">
                <a16:creationId xmlns:a16="http://schemas.microsoft.com/office/drawing/2014/main" id="{4A42502E-8A46-EB30-46AC-59AC92F028BC}"/>
              </a:ext>
            </a:extLst>
          </p:cNvPr>
          <p:cNvSpPr>
            <a:spLocks noGrp="1"/>
          </p:cNvSpPr>
          <p:nvPr>
            <p:ph sz="quarter" idx="1"/>
          </p:nvPr>
        </p:nvSpPr>
        <p:spPr/>
        <p:txBody>
          <a:bodyPr/>
          <a:lstStyle/>
          <a:p>
            <a:endParaRPr lang="en-US"/>
          </a:p>
        </p:txBody>
      </p:sp>
      <p:pic>
        <p:nvPicPr>
          <p:cNvPr id="5" name="Picture 4">
            <a:extLst>
              <a:ext uri="{FF2B5EF4-FFF2-40B4-BE49-F238E27FC236}">
                <a16:creationId xmlns:a16="http://schemas.microsoft.com/office/drawing/2014/main" id="{3B419188-3623-DC80-DA17-C31F255942B0}"/>
              </a:ext>
            </a:extLst>
          </p:cNvPr>
          <p:cNvPicPr>
            <a:picLocks noChangeAspect="1"/>
          </p:cNvPicPr>
          <p:nvPr/>
        </p:nvPicPr>
        <p:blipFill>
          <a:blip r:embed="rId3"/>
          <a:stretch>
            <a:fillRect/>
          </a:stretch>
        </p:blipFill>
        <p:spPr>
          <a:xfrm>
            <a:off x="457200" y="2362200"/>
            <a:ext cx="7902540" cy="2748091"/>
          </a:xfrm>
          <a:prstGeom prst="rect">
            <a:avLst/>
          </a:prstGeom>
        </p:spPr>
      </p:pic>
      <p:sp>
        <p:nvSpPr>
          <p:cNvPr id="4" name="Arrow: Right 3">
            <a:extLst>
              <a:ext uri="{FF2B5EF4-FFF2-40B4-BE49-F238E27FC236}">
                <a16:creationId xmlns:a16="http://schemas.microsoft.com/office/drawing/2014/main" id="{FADDA67D-AF92-60A9-2B37-5E26094CA214}"/>
              </a:ext>
            </a:extLst>
          </p:cNvPr>
          <p:cNvSpPr/>
          <p:nvPr/>
        </p:nvSpPr>
        <p:spPr>
          <a:xfrm>
            <a:off x="457200" y="4191000"/>
            <a:ext cx="1143000" cy="68580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758653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defRPr/>
            </a:pPr>
            <a:r>
              <a:rPr lang="en-US" sz="4400" dirty="0"/>
              <a:t>TZDs – How Do They Rate?  </a:t>
            </a:r>
          </a:p>
        </p:txBody>
      </p:sp>
      <p:sp>
        <p:nvSpPr>
          <p:cNvPr id="3" name="Content Placeholder 2"/>
          <p:cNvSpPr>
            <a:spLocks noGrp="1"/>
          </p:cNvSpPr>
          <p:nvPr>
            <p:ph sz="quarter" idx="1"/>
          </p:nvPr>
        </p:nvSpPr>
        <p:spPr>
          <a:xfrm>
            <a:off x="457200" y="2260408"/>
            <a:ext cx="7200900" cy="3246120"/>
          </a:xfrm>
        </p:spPr>
        <p:txBody>
          <a:bodyPr>
            <a:normAutofit/>
          </a:bodyPr>
          <a:lstStyle/>
          <a:p>
            <a:pPr marL="0" indent="0">
              <a:buNone/>
              <a:defRPr/>
            </a:pPr>
            <a:r>
              <a:rPr lang="en-US" u="sng" dirty="0"/>
              <a:t>Question					Answer</a:t>
            </a:r>
          </a:p>
          <a:p>
            <a:pPr>
              <a:defRPr/>
            </a:pPr>
            <a:r>
              <a:rPr lang="en-US" dirty="0"/>
              <a:t>Cause hypoglycemia?		</a:t>
            </a:r>
          </a:p>
          <a:p>
            <a:pPr>
              <a:defRPr/>
            </a:pPr>
            <a:r>
              <a:rPr lang="en-US" dirty="0"/>
              <a:t>Cause weight gain?		 </a:t>
            </a:r>
          </a:p>
          <a:p>
            <a:pPr>
              <a:defRPr/>
            </a:pPr>
            <a:r>
              <a:rPr lang="en-US" dirty="0"/>
              <a:t>Affordable?				</a:t>
            </a:r>
          </a:p>
          <a:p>
            <a:pPr>
              <a:defRPr/>
            </a:pPr>
            <a:r>
              <a:rPr lang="en-US" dirty="0"/>
              <a:t>Lowers CV risk?			</a:t>
            </a:r>
          </a:p>
          <a:p>
            <a:pPr>
              <a:defRPr/>
            </a:pPr>
            <a:r>
              <a:rPr lang="en-US" dirty="0"/>
              <a:t>Can most tolerate /use?	   </a:t>
            </a:r>
          </a:p>
          <a:p>
            <a:pPr marL="0" indent="0">
              <a:buNone/>
              <a:defRPr/>
            </a:pPr>
            <a:r>
              <a:rPr lang="en-US" dirty="0"/>
              <a:t>						</a:t>
            </a:r>
          </a:p>
        </p:txBody>
      </p:sp>
      <p:sp>
        <p:nvSpPr>
          <p:cNvPr id="5" name="Rectangle 284"/>
          <p:cNvSpPr>
            <a:spLocks noChangeArrowheads="1"/>
          </p:cNvSpPr>
          <p:nvPr/>
        </p:nvSpPr>
        <p:spPr bwMode="auto">
          <a:xfrm>
            <a:off x="5881689" y="2654285"/>
            <a:ext cx="634603" cy="4366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67866" tIns="33338" rIns="67866" bIns="33338">
            <a:spAutoFit/>
          </a:bodyPr>
          <a:lstStyle/>
          <a:p>
            <a:pPr defTabSz="685800"/>
            <a:r>
              <a:rPr lang="en-US" sz="2100" b="1" dirty="0">
                <a:solidFill>
                  <a:prstClr val="black"/>
                </a:solidFill>
                <a:latin typeface="Helvetica" pitchFamily="34" charset="0"/>
              </a:rPr>
              <a:t> </a:t>
            </a:r>
            <a:r>
              <a:rPr lang="en-US" sz="2400" dirty="0">
                <a:solidFill>
                  <a:prstClr val="black"/>
                </a:solidFill>
                <a:latin typeface="Helvetica" pitchFamily="34" charset="0"/>
              </a:rPr>
              <a:t>No</a:t>
            </a:r>
            <a:r>
              <a:rPr lang="en-US" sz="2100" b="1" dirty="0">
                <a:solidFill>
                  <a:prstClr val="black"/>
                </a:solidFill>
                <a:latin typeface="Helvetica" pitchFamily="34" charset="0"/>
              </a:rPr>
              <a:t> </a:t>
            </a:r>
            <a:endParaRPr lang="en-US" sz="1200" b="1" dirty="0">
              <a:solidFill>
                <a:prstClr val="black"/>
              </a:solidFill>
              <a:latin typeface="Helvetica" pitchFamily="34" charset="0"/>
            </a:endParaRPr>
          </a:p>
        </p:txBody>
      </p:sp>
      <p:sp>
        <p:nvSpPr>
          <p:cNvPr id="6" name="Rectangle 284"/>
          <p:cNvSpPr>
            <a:spLocks noChangeArrowheads="1"/>
          </p:cNvSpPr>
          <p:nvPr/>
        </p:nvSpPr>
        <p:spPr bwMode="auto">
          <a:xfrm>
            <a:off x="5977854" y="3446809"/>
            <a:ext cx="1451646" cy="4366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67866" tIns="33338" rIns="67866" bIns="33338">
            <a:spAutoFit/>
          </a:bodyPr>
          <a:lstStyle/>
          <a:p>
            <a:pPr defTabSz="685800"/>
            <a:r>
              <a:rPr lang="en-US" sz="2400" dirty="0">
                <a:solidFill>
                  <a:prstClr val="black"/>
                </a:solidFill>
                <a:latin typeface="Helvetica" pitchFamily="34" charset="0"/>
              </a:rPr>
              <a:t>Generic</a:t>
            </a:r>
            <a:endParaRPr lang="en-US" sz="1200" b="1" dirty="0">
              <a:solidFill>
                <a:prstClr val="black"/>
              </a:solidFill>
              <a:latin typeface="Helvetica" pitchFamily="34" charset="0"/>
            </a:endParaRPr>
          </a:p>
        </p:txBody>
      </p:sp>
      <p:sp>
        <p:nvSpPr>
          <p:cNvPr id="7" name="Rectangle 284"/>
          <p:cNvSpPr>
            <a:spLocks noChangeArrowheads="1"/>
          </p:cNvSpPr>
          <p:nvPr/>
        </p:nvSpPr>
        <p:spPr bwMode="auto">
          <a:xfrm>
            <a:off x="5881689" y="3012231"/>
            <a:ext cx="727472" cy="4366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67866" tIns="33338" rIns="67866" bIns="33338">
            <a:spAutoFit/>
          </a:bodyPr>
          <a:lstStyle/>
          <a:p>
            <a:pPr defTabSz="685800"/>
            <a:r>
              <a:rPr lang="en-US" sz="2100" b="1" dirty="0">
                <a:solidFill>
                  <a:prstClr val="black"/>
                </a:solidFill>
                <a:latin typeface="Helvetica" pitchFamily="34" charset="0"/>
              </a:rPr>
              <a:t> </a:t>
            </a:r>
            <a:r>
              <a:rPr lang="en-US" sz="2400" dirty="0">
                <a:solidFill>
                  <a:prstClr val="black"/>
                </a:solidFill>
                <a:latin typeface="Helvetica" pitchFamily="34" charset="0"/>
              </a:rPr>
              <a:t>Yes</a:t>
            </a:r>
            <a:r>
              <a:rPr lang="en-US" sz="2100" b="1" dirty="0">
                <a:solidFill>
                  <a:prstClr val="black"/>
                </a:solidFill>
                <a:latin typeface="Helvetica" pitchFamily="34" charset="0"/>
              </a:rPr>
              <a:t> </a:t>
            </a:r>
            <a:endParaRPr lang="en-US" sz="1200" b="1" dirty="0">
              <a:solidFill>
                <a:prstClr val="black"/>
              </a:solidFill>
              <a:latin typeface="Helvetica" pitchFamily="34" charset="0"/>
            </a:endParaRPr>
          </a:p>
        </p:txBody>
      </p:sp>
      <p:sp>
        <p:nvSpPr>
          <p:cNvPr id="8" name="Rectangle 284"/>
          <p:cNvSpPr>
            <a:spLocks noChangeArrowheads="1"/>
          </p:cNvSpPr>
          <p:nvPr/>
        </p:nvSpPr>
        <p:spPr bwMode="auto">
          <a:xfrm>
            <a:off x="5974557" y="3827861"/>
            <a:ext cx="826294" cy="4366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67866" tIns="33338" rIns="67866" bIns="33338">
            <a:spAutoFit/>
          </a:bodyPr>
          <a:lstStyle/>
          <a:p>
            <a:pPr defTabSz="685800"/>
            <a:r>
              <a:rPr lang="en-US" sz="2400" dirty="0">
                <a:solidFill>
                  <a:prstClr val="black"/>
                </a:solidFill>
                <a:latin typeface="Helvetica" pitchFamily="34" charset="0"/>
              </a:rPr>
              <a:t>Yes</a:t>
            </a:r>
            <a:r>
              <a:rPr lang="en-US" sz="2100" b="1" dirty="0">
                <a:solidFill>
                  <a:prstClr val="black"/>
                </a:solidFill>
                <a:latin typeface="Helvetica" pitchFamily="34" charset="0"/>
              </a:rPr>
              <a:t> </a:t>
            </a:r>
            <a:endParaRPr lang="en-US" sz="1200" b="1" dirty="0">
              <a:solidFill>
                <a:prstClr val="black"/>
              </a:solidFill>
              <a:latin typeface="Helvetica" pitchFamily="34" charset="0"/>
            </a:endParaRPr>
          </a:p>
        </p:txBody>
      </p:sp>
      <p:sp>
        <p:nvSpPr>
          <p:cNvPr id="9" name="Rectangle 284"/>
          <p:cNvSpPr>
            <a:spLocks noChangeArrowheads="1"/>
          </p:cNvSpPr>
          <p:nvPr/>
        </p:nvSpPr>
        <p:spPr bwMode="auto">
          <a:xfrm>
            <a:off x="6000750" y="4263629"/>
            <a:ext cx="1143000" cy="8059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67866" tIns="33338" rIns="67866" bIns="33338">
            <a:spAutoFit/>
          </a:bodyPr>
          <a:lstStyle/>
          <a:p>
            <a:pPr defTabSz="685800"/>
            <a:r>
              <a:rPr lang="en-US" sz="2400" dirty="0">
                <a:solidFill>
                  <a:prstClr val="black"/>
                </a:solidFill>
                <a:latin typeface="Helvetica" pitchFamily="34" charset="0"/>
              </a:rPr>
              <a:t>Watch HF</a:t>
            </a:r>
            <a:endParaRPr lang="en-US" sz="1200" b="1" dirty="0">
              <a:solidFill>
                <a:prstClr val="black"/>
              </a:solidFill>
              <a:latin typeface="Helvetica" pitchFamily="34" charset="0"/>
            </a:endParaRPr>
          </a:p>
        </p:txBody>
      </p:sp>
    </p:spTree>
    <p:custDataLst>
      <p:tags r:id="rId1"/>
    </p:custDataLst>
    <p:extLst>
      <p:ext uri="{BB962C8B-B14F-4D97-AF65-F5344CB8AC3E}">
        <p14:creationId xmlns:p14="http://schemas.microsoft.com/office/powerpoint/2010/main" val="35147935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9"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0-#ppt_w/2"/>
                                          </p:val>
                                        </p:tav>
                                        <p:tav tm="100000">
                                          <p:val>
                                            <p:strVal val="#ppt_x"/>
                                          </p:val>
                                        </p:tav>
                                      </p:tavLst>
                                    </p:anim>
                                    <p:anim calcmode="lin" valueType="num">
                                      <p:cBhvr additive="base">
                                        <p:cTn id="8" dur="1000" fill="hold"/>
                                        <p:tgtEl>
                                          <p:spTgt spid="5"/>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9"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1000" fill="hold"/>
                                        <p:tgtEl>
                                          <p:spTgt spid="7"/>
                                        </p:tgtEl>
                                        <p:attrNameLst>
                                          <p:attrName>ppt_x</p:attrName>
                                        </p:attrNameLst>
                                      </p:cBhvr>
                                      <p:tavLst>
                                        <p:tav tm="0">
                                          <p:val>
                                            <p:strVal val="0-#ppt_w/2"/>
                                          </p:val>
                                        </p:tav>
                                        <p:tav tm="100000">
                                          <p:val>
                                            <p:strVal val="#ppt_x"/>
                                          </p:val>
                                        </p:tav>
                                      </p:tavLst>
                                    </p:anim>
                                    <p:anim calcmode="lin" valueType="num">
                                      <p:cBhvr additive="base">
                                        <p:cTn id="14" dur="1000" fill="hold"/>
                                        <p:tgtEl>
                                          <p:spTgt spid="7"/>
                                        </p:tgtEl>
                                        <p:attrNameLst>
                                          <p:attrName>ppt_y</p:attrName>
                                        </p:attrNameLst>
                                      </p:cBhvr>
                                      <p:tavLst>
                                        <p:tav tm="0">
                                          <p:val>
                                            <p:strVal val="0-#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9"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1000" fill="hold"/>
                                        <p:tgtEl>
                                          <p:spTgt spid="6"/>
                                        </p:tgtEl>
                                        <p:attrNameLst>
                                          <p:attrName>ppt_x</p:attrName>
                                        </p:attrNameLst>
                                      </p:cBhvr>
                                      <p:tavLst>
                                        <p:tav tm="0">
                                          <p:val>
                                            <p:strVal val="0-#ppt_w/2"/>
                                          </p:val>
                                        </p:tav>
                                        <p:tav tm="100000">
                                          <p:val>
                                            <p:strVal val="#ppt_x"/>
                                          </p:val>
                                        </p:tav>
                                      </p:tavLst>
                                    </p:anim>
                                    <p:anim calcmode="lin" valueType="num">
                                      <p:cBhvr additive="base">
                                        <p:cTn id="20" dur="1000" fill="hold"/>
                                        <p:tgtEl>
                                          <p:spTgt spid="6"/>
                                        </p:tgtEl>
                                        <p:attrNameLst>
                                          <p:attrName>ppt_y</p:attrName>
                                        </p:attrNameLst>
                                      </p:cBhvr>
                                      <p:tavLst>
                                        <p:tav tm="0">
                                          <p:val>
                                            <p:strVal val="0-#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9"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1000" fill="hold"/>
                                        <p:tgtEl>
                                          <p:spTgt spid="8"/>
                                        </p:tgtEl>
                                        <p:attrNameLst>
                                          <p:attrName>ppt_x</p:attrName>
                                        </p:attrNameLst>
                                      </p:cBhvr>
                                      <p:tavLst>
                                        <p:tav tm="0">
                                          <p:val>
                                            <p:strVal val="0-#ppt_w/2"/>
                                          </p:val>
                                        </p:tav>
                                        <p:tav tm="100000">
                                          <p:val>
                                            <p:strVal val="#ppt_x"/>
                                          </p:val>
                                        </p:tav>
                                      </p:tavLst>
                                    </p:anim>
                                    <p:anim calcmode="lin" valueType="num">
                                      <p:cBhvr additive="base">
                                        <p:cTn id="26" dur="1000" fill="hold"/>
                                        <p:tgtEl>
                                          <p:spTgt spid="8"/>
                                        </p:tgtEl>
                                        <p:attrNameLst>
                                          <p:attrName>ppt_y</p:attrName>
                                        </p:attrNameLst>
                                      </p:cBhvr>
                                      <p:tavLst>
                                        <p:tav tm="0">
                                          <p:val>
                                            <p:strVal val="0-#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9"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additive="base">
                                        <p:cTn id="31" dur="1000" fill="hold"/>
                                        <p:tgtEl>
                                          <p:spTgt spid="9"/>
                                        </p:tgtEl>
                                        <p:attrNameLst>
                                          <p:attrName>ppt_x</p:attrName>
                                        </p:attrNameLst>
                                      </p:cBhvr>
                                      <p:tavLst>
                                        <p:tav tm="0">
                                          <p:val>
                                            <p:strVal val="0-#ppt_w/2"/>
                                          </p:val>
                                        </p:tav>
                                        <p:tav tm="100000">
                                          <p:val>
                                            <p:strVal val="#ppt_x"/>
                                          </p:val>
                                        </p:tav>
                                      </p:tavLst>
                                    </p:anim>
                                    <p:anim calcmode="lin" valueType="num">
                                      <p:cBhvr additive="base">
                                        <p:cTn id="32" dur="1000" fill="hold"/>
                                        <p:tgtEl>
                                          <p:spTgt spid="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Lst>
  </p:timing>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CCA46769-601C-2D48-70FC-E1244A737C89}"/>
              </a:ext>
            </a:extLst>
          </p:cNvPr>
          <p:cNvSpPr>
            <a:spLocks noGrp="1"/>
          </p:cNvSpPr>
          <p:nvPr>
            <p:ph type="title"/>
          </p:nvPr>
        </p:nvSpPr>
        <p:spPr/>
        <p:txBody>
          <a:bodyPr/>
          <a:lstStyle/>
          <a:p>
            <a:r>
              <a:rPr lang="en-US" dirty="0"/>
              <a:t>Dipeptidyl Peptidase-4 (DPP-4) Inhibitors</a:t>
            </a:r>
          </a:p>
        </p:txBody>
      </p:sp>
      <p:sp>
        <p:nvSpPr>
          <p:cNvPr id="3" name="Content Placeholder 2">
            <a:extLst>
              <a:ext uri="{FF2B5EF4-FFF2-40B4-BE49-F238E27FC236}">
                <a16:creationId xmlns:a16="http://schemas.microsoft.com/office/drawing/2014/main" id="{6B72C239-315E-FF16-F8E5-0F53C7F70AC3}"/>
              </a:ext>
            </a:extLst>
          </p:cNvPr>
          <p:cNvSpPr>
            <a:spLocks noGrp="1"/>
          </p:cNvSpPr>
          <p:nvPr>
            <p:ph sz="quarter" idx="11"/>
          </p:nvPr>
        </p:nvSpPr>
        <p:spPr/>
        <p:txBody>
          <a:bodyPr>
            <a:normAutofit/>
          </a:bodyPr>
          <a:lstStyle/>
          <a:p>
            <a:pPr>
              <a:lnSpc>
                <a:spcPct val="80000"/>
              </a:lnSpc>
            </a:pPr>
            <a:r>
              <a:rPr lang="en-US" sz="3200" dirty="0"/>
              <a:t>Mechanism of action</a:t>
            </a:r>
          </a:p>
          <a:p>
            <a:pPr lvl="2">
              <a:lnSpc>
                <a:spcPct val="80000"/>
              </a:lnSpc>
            </a:pPr>
            <a:r>
              <a:rPr lang="en-US" sz="2000" dirty="0"/>
              <a:t>Prevents the breakdown of GLP-1 and GIP, resulting in 2-3X increased endogenous incretin levels</a:t>
            </a:r>
          </a:p>
          <a:p>
            <a:pPr>
              <a:lnSpc>
                <a:spcPct val="80000"/>
              </a:lnSpc>
            </a:pPr>
            <a:r>
              <a:rPr lang="en-US" sz="3200" dirty="0"/>
              <a:t>Efficacy</a:t>
            </a:r>
          </a:p>
          <a:p>
            <a:pPr lvl="2">
              <a:lnSpc>
                <a:spcPct val="80000"/>
              </a:lnSpc>
            </a:pPr>
            <a:r>
              <a:rPr lang="en-US" sz="2000" dirty="0"/>
              <a:t>Hemoglobin A1C reduction by </a:t>
            </a:r>
            <a:r>
              <a:rPr lang="en-US" sz="2000" b="1" dirty="0">
                <a:solidFill>
                  <a:schemeClr val="tx1"/>
                </a:solidFill>
              </a:rPr>
              <a:t>0.6%–0.8%</a:t>
            </a:r>
          </a:p>
          <a:p>
            <a:pPr lvl="2">
              <a:lnSpc>
                <a:spcPct val="80000"/>
              </a:lnSpc>
            </a:pPr>
            <a:r>
              <a:rPr lang="en-US" sz="2000" dirty="0"/>
              <a:t>Primarily lowers postprandial glucose levels</a:t>
            </a:r>
          </a:p>
          <a:p>
            <a:pPr lvl="2">
              <a:lnSpc>
                <a:spcPct val="80000"/>
              </a:lnSpc>
            </a:pPr>
            <a:r>
              <a:rPr lang="en-US" sz="2000" dirty="0"/>
              <a:t>Not as effective as GLP-1 agonists</a:t>
            </a:r>
          </a:p>
          <a:p>
            <a:pPr lvl="2">
              <a:lnSpc>
                <a:spcPct val="80000"/>
              </a:lnSpc>
            </a:pPr>
            <a:r>
              <a:rPr lang="en-US" sz="2000" dirty="0"/>
              <a:t>CV neutral, increased HF hospitalization with alogliptin/</a:t>
            </a:r>
            <a:r>
              <a:rPr lang="en-US" sz="2000" dirty="0" err="1"/>
              <a:t>saxagliptin</a:t>
            </a:r>
            <a:endParaRPr lang="en-US" sz="2000" dirty="0"/>
          </a:p>
          <a:p>
            <a:pPr>
              <a:lnSpc>
                <a:spcPct val="80000"/>
              </a:lnSpc>
            </a:pPr>
            <a:r>
              <a:rPr lang="en-US" sz="3200" dirty="0"/>
              <a:t>Adverse effects</a:t>
            </a:r>
          </a:p>
          <a:p>
            <a:pPr lvl="2">
              <a:lnSpc>
                <a:spcPct val="80000"/>
              </a:lnSpc>
            </a:pPr>
            <a:r>
              <a:rPr lang="en-US" sz="2000" dirty="0"/>
              <a:t>Generally well tolerated, dosed once daily </a:t>
            </a:r>
          </a:p>
          <a:p>
            <a:pPr lvl="2">
              <a:lnSpc>
                <a:spcPct val="80000"/>
              </a:lnSpc>
            </a:pPr>
            <a:r>
              <a:rPr lang="en-US" sz="2000" dirty="0"/>
              <a:t>Avoid in combo with GLP-1 agonist</a:t>
            </a:r>
          </a:p>
          <a:p>
            <a:pPr lvl="2">
              <a:lnSpc>
                <a:spcPct val="80000"/>
              </a:lnSpc>
            </a:pPr>
            <a:r>
              <a:rPr lang="en-US" sz="2000" dirty="0"/>
              <a:t>Caution with h/o pancreatitis</a:t>
            </a:r>
          </a:p>
          <a:p>
            <a:pPr lvl="2">
              <a:lnSpc>
                <a:spcPct val="80000"/>
              </a:lnSpc>
            </a:pPr>
            <a:r>
              <a:rPr lang="en-US" sz="2000" dirty="0"/>
              <a:t>Potential joint pain </a:t>
            </a:r>
          </a:p>
          <a:p>
            <a:pPr lvl="1">
              <a:lnSpc>
                <a:spcPct val="80000"/>
              </a:lnSpc>
            </a:pPr>
            <a:endParaRPr lang="en-US" sz="2400" dirty="0"/>
          </a:p>
          <a:p>
            <a:pPr marL="0" indent="0">
              <a:buNone/>
            </a:pPr>
            <a:endParaRPr lang="en-US" dirty="0"/>
          </a:p>
        </p:txBody>
      </p:sp>
      <p:sp>
        <p:nvSpPr>
          <p:cNvPr id="4" name="Text Placeholder 3">
            <a:extLst>
              <a:ext uri="{FF2B5EF4-FFF2-40B4-BE49-F238E27FC236}">
                <a16:creationId xmlns:a16="http://schemas.microsoft.com/office/drawing/2014/main" id="{977111E8-550F-210C-0A91-4CB8BCF801F3}"/>
              </a:ext>
            </a:extLst>
          </p:cNvPr>
          <p:cNvSpPr>
            <a:spLocks noGrp="1"/>
          </p:cNvSpPr>
          <p:nvPr>
            <p:ph type="body" sz="quarter" idx="14"/>
          </p:nvPr>
        </p:nvSpPr>
        <p:spPr/>
        <p:txBody>
          <a:bodyPr/>
          <a:lstStyle/>
          <a:p>
            <a:r>
              <a:rPr lang="en-US"/>
              <a:t>Dipeptidyl Peptidase-4 (DPP-4) Inhibitors</a:t>
            </a:r>
          </a:p>
          <a:p>
            <a:endParaRPr lang="en-US"/>
          </a:p>
        </p:txBody>
      </p:sp>
      <p:sp>
        <p:nvSpPr>
          <p:cNvPr id="5" name="Slide Number Placeholder 4">
            <a:extLst>
              <a:ext uri="{FF2B5EF4-FFF2-40B4-BE49-F238E27FC236}">
                <a16:creationId xmlns:a16="http://schemas.microsoft.com/office/drawing/2014/main" id="{0A9A6296-8541-D990-CEE5-19D5892DED46}"/>
              </a:ext>
            </a:extLst>
          </p:cNvPr>
          <p:cNvSpPr>
            <a:spLocks noGrp="1"/>
          </p:cNvSpPr>
          <p:nvPr>
            <p:ph type="sldNum" sz="quarter" idx="4294967295"/>
          </p:nvPr>
        </p:nvSpPr>
        <p:spPr>
          <a:xfrm>
            <a:off x="8626475" y="6323013"/>
            <a:ext cx="517525" cy="365125"/>
          </a:xfrm>
          <a:prstGeom prst="rect">
            <a:avLst/>
          </a:prstGeom>
        </p:spPr>
        <p:txBody>
          <a:bodyPr/>
          <a:lstStyle/>
          <a:p>
            <a:fld id="{7F4E9268-1612-8141-A5F6-8C1073305412}" type="slidenum">
              <a:rPr lang="en-US" smtClean="0"/>
              <a:pPr/>
              <a:t>192</a:t>
            </a:fld>
            <a:endParaRPr lang="en-US"/>
          </a:p>
        </p:txBody>
      </p:sp>
    </p:spTree>
    <p:extLst>
      <p:ext uri="{BB962C8B-B14F-4D97-AF65-F5344CB8AC3E}">
        <p14:creationId xmlns:p14="http://schemas.microsoft.com/office/powerpoint/2010/main" val="318560579"/>
      </p:ext>
    </p:extLst>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E394567F-DE98-44F6-EBD3-D5F8F2ED519C}"/>
              </a:ext>
            </a:extLst>
          </p:cNvPr>
          <p:cNvSpPr>
            <a:spLocks noGrp="1"/>
          </p:cNvSpPr>
          <p:nvPr>
            <p:ph type="title"/>
          </p:nvPr>
        </p:nvSpPr>
        <p:spPr/>
        <p:txBody>
          <a:bodyPr/>
          <a:lstStyle/>
          <a:p>
            <a:r>
              <a:rPr lang="en-US" dirty="0"/>
              <a:t>DPP4 Inhibitor Dosing</a:t>
            </a:r>
          </a:p>
        </p:txBody>
      </p:sp>
      <p:graphicFrame>
        <p:nvGraphicFramePr>
          <p:cNvPr id="5" name="Table 5">
            <a:extLst>
              <a:ext uri="{FF2B5EF4-FFF2-40B4-BE49-F238E27FC236}">
                <a16:creationId xmlns:a16="http://schemas.microsoft.com/office/drawing/2014/main" id="{2E3D9BF3-E1C4-1F6A-C535-FDF86EE046E9}"/>
              </a:ext>
            </a:extLst>
          </p:cNvPr>
          <p:cNvGraphicFramePr>
            <a:graphicFrameLocks noGrp="1"/>
          </p:cNvGraphicFramePr>
          <p:nvPr>
            <p:ph sz="quarter" idx="11"/>
            <p:extLst>
              <p:ext uri="{D42A27DB-BD31-4B8C-83A1-F6EECF244321}">
                <p14:modId xmlns:p14="http://schemas.microsoft.com/office/powerpoint/2010/main" val="3611718074"/>
              </p:ext>
            </p:extLst>
          </p:nvPr>
        </p:nvGraphicFramePr>
        <p:xfrm>
          <a:off x="539749" y="961191"/>
          <a:ext cx="8064499" cy="3154680"/>
        </p:xfrm>
        <a:graphic>
          <a:graphicData uri="http://schemas.openxmlformats.org/drawingml/2006/table">
            <a:tbl>
              <a:tblPr firstRow="1" bandRow="1">
                <a:tableStyleId>{5C22544A-7EE6-4342-B048-85BDC9FD1C3A}</a:tableStyleId>
              </a:tblPr>
              <a:tblGrid>
                <a:gridCol w="2352146">
                  <a:extLst>
                    <a:ext uri="{9D8B030D-6E8A-4147-A177-3AD203B41FA5}">
                      <a16:colId xmlns:a16="http://schemas.microsoft.com/office/drawing/2014/main" val="2402532846"/>
                    </a:ext>
                  </a:extLst>
                </a:gridCol>
                <a:gridCol w="2016125">
                  <a:extLst>
                    <a:ext uri="{9D8B030D-6E8A-4147-A177-3AD203B41FA5}">
                      <a16:colId xmlns:a16="http://schemas.microsoft.com/office/drawing/2014/main" val="187672530"/>
                    </a:ext>
                  </a:extLst>
                </a:gridCol>
                <a:gridCol w="3696228">
                  <a:extLst>
                    <a:ext uri="{9D8B030D-6E8A-4147-A177-3AD203B41FA5}">
                      <a16:colId xmlns:a16="http://schemas.microsoft.com/office/drawing/2014/main" val="3748936994"/>
                    </a:ext>
                  </a:extLst>
                </a:gridCol>
              </a:tblGrid>
              <a:tr h="326432">
                <a:tc>
                  <a:txBody>
                    <a:bodyPr/>
                    <a:lstStyle/>
                    <a:p>
                      <a:r>
                        <a:rPr lang="en-US" sz="1700"/>
                        <a:t>Drug</a:t>
                      </a:r>
                    </a:p>
                  </a:txBody>
                  <a:tcPr marL="68580" marR="68580" marT="34290" marB="34290"/>
                </a:tc>
                <a:tc>
                  <a:txBody>
                    <a:bodyPr/>
                    <a:lstStyle/>
                    <a:p>
                      <a:r>
                        <a:rPr lang="en-US" sz="1700"/>
                        <a:t>Dose</a:t>
                      </a:r>
                    </a:p>
                  </a:txBody>
                  <a:tcPr marL="68580" marR="68580" marT="34290" marB="34290"/>
                </a:tc>
                <a:tc>
                  <a:txBody>
                    <a:bodyPr/>
                    <a:lstStyle/>
                    <a:p>
                      <a:r>
                        <a:rPr lang="en-US" sz="1700"/>
                        <a:t>Renal Adjustment</a:t>
                      </a:r>
                    </a:p>
                  </a:txBody>
                  <a:tcPr marL="68580" marR="68580" marT="34290" marB="34290"/>
                </a:tc>
                <a:extLst>
                  <a:ext uri="{0D108BD9-81ED-4DB2-BD59-A6C34878D82A}">
                    <a16:rowId xmlns:a16="http://schemas.microsoft.com/office/drawing/2014/main" val="3271985787"/>
                  </a:ext>
                </a:extLst>
              </a:tr>
              <a:tr h="822960">
                <a:tc>
                  <a:txBody>
                    <a:bodyPr/>
                    <a:lstStyle/>
                    <a:p>
                      <a:r>
                        <a:rPr lang="en-US" sz="1700"/>
                        <a:t>Sitagliptin</a:t>
                      </a:r>
                    </a:p>
                  </a:txBody>
                  <a:tcPr marL="68580" marR="68580" marT="34290" marB="34290"/>
                </a:tc>
                <a:tc>
                  <a:txBody>
                    <a:bodyPr/>
                    <a:lstStyle/>
                    <a:p>
                      <a:r>
                        <a:rPr lang="en-US" sz="1700"/>
                        <a:t>100 mg daily</a:t>
                      </a:r>
                    </a:p>
                  </a:txBody>
                  <a:tcPr marL="68580" marR="68580" marT="34290" marB="34290"/>
                </a:tc>
                <a:tc>
                  <a:txBody>
                    <a:bodyPr/>
                    <a:lstStyle/>
                    <a:p>
                      <a:r>
                        <a:rPr lang="en-US" sz="1700"/>
                        <a:t>50 mg/day eGFR 30–45 </a:t>
                      </a:r>
                      <a:r>
                        <a:rPr lang="en-US" sz="1700" b="0" kern="1200">
                          <a:solidFill>
                            <a:schemeClr val="dk1"/>
                          </a:solidFill>
                          <a:effectLst/>
                        </a:rPr>
                        <a:t>mL/min/1.73m</a:t>
                      </a:r>
                      <a:r>
                        <a:rPr lang="en-US" sz="1700" b="0" kern="1200" baseline="30000">
                          <a:solidFill>
                            <a:schemeClr val="dk1"/>
                          </a:solidFill>
                          <a:effectLst/>
                        </a:rPr>
                        <a:t>2</a:t>
                      </a:r>
                      <a:endParaRPr lang="en-US" sz="1700"/>
                    </a:p>
                    <a:p>
                      <a:r>
                        <a:rPr lang="en-US" sz="1700"/>
                        <a:t>25 mg/day eGFR &lt;30 </a:t>
                      </a:r>
                      <a:r>
                        <a:rPr lang="en-US" sz="1700" b="0" kern="1200">
                          <a:solidFill>
                            <a:schemeClr val="dk1"/>
                          </a:solidFill>
                          <a:effectLst/>
                        </a:rPr>
                        <a:t>mL/min/1.73m</a:t>
                      </a:r>
                      <a:r>
                        <a:rPr lang="en-US" sz="1700" b="0" kern="1200" baseline="30000">
                          <a:solidFill>
                            <a:schemeClr val="dk1"/>
                          </a:solidFill>
                          <a:effectLst/>
                        </a:rPr>
                        <a:t>2</a:t>
                      </a:r>
                      <a:endParaRPr lang="en-US" sz="1700"/>
                    </a:p>
                  </a:txBody>
                  <a:tcPr marL="68580" marR="68580" marT="34290" marB="34290"/>
                </a:tc>
                <a:extLst>
                  <a:ext uri="{0D108BD9-81ED-4DB2-BD59-A6C34878D82A}">
                    <a16:rowId xmlns:a16="http://schemas.microsoft.com/office/drawing/2014/main" val="1808944318"/>
                  </a:ext>
                </a:extLst>
              </a:tr>
              <a:tr h="326432">
                <a:tc>
                  <a:txBody>
                    <a:bodyPr/>
                    <a:lstStyle/>
                    <a:p>
                      <a:r>
                        <a:rPr lang="en-US" sz="1700"/>
                        <a:t>Linagliptin</a:t>
                      </a:r>
                    </a:p>
                  </a:txBody>
                  <a:tcPr marL="68580" marR="68580" marT="34290" marB="34290"/>
                </a:tc>
                <a:tc>
                  <a:txBody>
                    <a:bodyPr/>
                    <a:lstStyle/>
                    <a:p>
                      <a:r>
                        <a:rPr lang="en-US" sz="1700"/>
                        <a:t>5 mg daily</a:t>
                      </a:r>
                    </a:p>
                  </a:txBody>
                  <a:tcPr marL="68580" marR="68580" marT="34290" marB="34290"/>
                </a:tc>
                <a:tc>
                  <a:txBody>
                    <a:bodyPr/>
                    <a:lstStyle/>
                    <a:p>
                      <a:r>
                        <a:rPr lang="en-US" sz="1700"/>
                        <a:t>None necessary</a:t>
                      </a:r>
                    </a:p>
                  </a:txBody>
                  <a:tcPr marL="68580" marR="68580" marT="34290" marB="34290"/>
                </a:tc>
                <a:extLst>
                  <a:ext uri="{0D108BD9-81ED-4DB2-BD59-A6C34878D82A}">
                    <a16:rowId xmlns:a16="http://schemas.microsoft.com/office/drawing/2014/main" val="1465198801"/>
                  </a:ext>
                </a:extLst>
              </a:tr>
              <a:tr h="571500">
                <a:tc>
                  <a:txBody>
                    <a:bodyPr/>
                    <a:lstStyle/>
                    <a:p>
                      <a:r>
                        <a:rPr lang="en-US" sz="1700"/>
                        <a:t>Saxagliptin</a:t>
                      </a:r>
                    </a:p>
                  </a:txBody>
                  <a:tcPr marL="68580" marR="68580" marT="34290" marB="34290"/>
                </a:tc>
                <a:tc>
                  <a:txBody>
                    <a:bodyPr/>
                    <a:lstStyle/>
                    <a:p>
                      <a:r>
                        <a:rPr lang="en-US" sz="1700"/>
                        <a:t>5 mg daily</a:t>
                      </a:r>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700"/>
                        <a:t>2.5 mg/day eGFR &lt; 45 </a:t>
                      </a:r>
                      <a:r>
                        <a:rPr lang="en-US" sz="1700" b="0" kern="1200">
                          <a:solidFill>
                            <a:schemeClr val="dk1"/>
                          </a:solidFill>
                          <a:effectLst/>
                        </a:rPr>
                        <a:t>mL/min/1.73m</a:t>
                      </a:r>
                      <a:r>
                        <a:rPr lang="en-US" sz="1700" b="0" kern="1200" baseline="30000">
                          <a:solidFill>
                            <a:schemeClr val="dk1"/>
                          </a:solidFill>
                          <a:effectLst/>
                        </a:rPr>
                        <a:t>2</a:t>
                      </a:r>
                      <a:endParaRPr lang="en-US" sz="1700"/>
                    </a:p>
                  </a:txBody>
                  <a:tcPr marL="68580" marR="68580" marT="34290" marB="34290"/>
                </a:tc>
                <a:extLst>
                  <a:ext uri="{0D108BD9-81ED-4DB2-BD59-A6C34878D82A}">
                    <a16:rowId xmlns:a16="http://schemas.microsoft.com/office/drawing/2014/main" val="323192764"/>
                  </a:ext>
                </a:extLst>
              </a:tr>
              <a:tr h="1074420">
                <a:tc>
                  <a:txBody>
                    <a:bodyPr/>
                    <a:lstStyle/>
                    <a:p>
                      <a:r>
                        <a:rPr lang="en-US" sz="1700"/>
                        <a:t>Alogliptin</a:t>
                      </a:r>
                    </a:p>
                  </a:txBody>
                  <a:tcPr marL="68580" marR="68580" marT="34290" marB="34290"/>
                </a:tc>
                <a:tc>
                  <a:txBody>
                    <a:bodyPr/>
                    <a:lstStyle/>
                    <a:p>
                      <a:r>
                        <a:rPr lang="en-US" sz="1700" dirty="0"/>
                        <a:t>25 mg daily</a:t>
                      </a:r>
                    </a:p>
                  </a:txBody>
                  <a:tcPr marL="68580" marR="68580" marT="34290" marB="34290"/>
                </a:tc>
                <a:tc>
                  <a:txBody>
                    <a:bodyPr/>
                    <a:lstStyle/>
                    <a:p>
                      <a:r>
                        <a:rPr lang="en-US" sz="1700" dirty="0"/>
                        <a:t>12.5 mg/day eGFR 30–59 </a:t>
                      </a:r>
                      <a:r>
                        <a:rPr lang="en-US" sz="1700" b="0" kern="1200" dirty="0">
                          <a:solidFill>
                            <a:schemeClr val="dk1"/>
                          </a:solidFill>
                          <a:effectLst/>
                        </a:rPr>
                        <a:t>mL/min/1.73m</a:t>
                      </a:r>
                      <a:r>
                        <a:rPr lang="en-US" sz="1700" b="0" kern="1200" baseline="30000" dirty="0">
                          <a:solidFill>
                            <a:schemeClr val="dk1"/>
                          </a:solidFill>
                          <a:effectLst/>
                        </a:rPr>
                        <a:t>2</a:t>
                      </a:r>
                      <a:endParaRPr lang="en-US" sz="1700" dirty="0"/>
                    </a:p>
                    <a:p>
                      <a:r>
                        <a:rPr lang="en-US" sz="1700" dirty="0"/>
                        <a:t>6.25 mg/day for eGFR &lt;30 </a:t>
                      </a:r>
                      <a:r>
                        <a:rPr lang="en-US" sz="1700" b="0" kern="1200" dirty="0">
                          <a:solidFill>
                            <a:schemeClr val="dk1"/>
                          </a:solidFill>
                          <a:effectLst/>
                        </a:rPr>
                        <a:t>mL/min/1.73m</a:t>
                      </a:r>
                      <a:r>
                        <a:rPr lang="en-US" sz="1700" b="0" kern="1200" baseline="30000" dirty="0">
                          <a:solidFill>
                            <a:schemeClr val="dk1"/>
                          </a:solidFill>
                          <a:effectLst/>
                        </a:rPr>
                        <a:t>2</a:t>
                      </a:r>
                      <a:endParaRPr lang="en-US" sz="1700" dirty="0"/>
                    </a:p>
                  </a:txBody>
                  <a:tcPr marL="68580" marR="68580" marT="34290" marB="34290"/>
                </a:tc>
                <a:extLst>
                  <a:ext uri="{0D108BD9-81ED-4DB2-BD59-A6C34878D82A}">
                    <a16:rowId xmlns:a16="http://schemas.microsoft.com/office/drawing/2014/main" val="2443004893"/>
                  </a:ext>
                </a:extLst>
              </a:tr>
            </a:tbl>
          </a:graphicData>
        </a:graphic>
      </p:graphicFrame>
      <p:sp>
        <p:nvSpPr>
          <p:cNvPr id="4" name="Text Placeholder 3">
            <a:extLst>
              <a:ext uri="{FF2B5EF4-FFF2-40B4-BE49-F238E27FC236}">
                <a16:creationId xmlns:a16="http://schemas.microsoft.com/office/drawing/2014/main" id="{BF4BC263-004B-881A-8B0A-F32C53FC1F0B}"/>
              </a:ext>
            </a:extLst>
          </p:cNvPr>
          <p:cNvSpPr>
            <a:spLocks noGrp="1"/>
          </p:cNvSpPr>
          <p:nvPr>
            <p:ph type="body" sz="quarter" idx="14"/>
          </p:nvPr>
        </p:nvSpPr>
        <p:spPr/>
        <p:txBody>
          <a:bodyPr/>
          <a:lstStyle/>
          <a:p>
            <a:endParaRPr lang="en-US" dirty="0"/>
          </a:p>
        </p:txBody>
      </p:sp>
      <p:sp>
        <p:nvSpPr>
          <p:cNvPr id="3" name="Slide Number Placeholder 2">
            <a:extLst>
              <a:ext uri="{FF2B5EF4-FFF2-40B4-BE49-F238E27FC236}">
                <a16:creationId xmlns:a16="http://schemas.microsoft.com/office/drawing/2014/main" id="{1D0715CF-009C-EDC4-5BE3-C4BD10E5D9EF}"/>
              </a:ext>
            </a:extLst>
          </p:cNvPr>
          <p:cNvSpPr>
            <a:spLocks noGrp="1"/>
          </p:cNvSpPr>
          <p:nvPr>
            <p:ph type="sldNum" sz="quarter" idx="4294967295"/>
          </p:nvPr>
        </p:nvSpPr>
        <p:spPr>
          <a:xfrm>
            <a:off x="8626475" y="6323013"/>
            <a:ext cx="517525" cy="365125"/>
          </a:xfrm>
          <a:prstGeom prst="rect">
            <a:avLst/>
          </a:prstGeom>
        </p:spPr>
        <p:txBody>
          <a:bodyPr/>
          <a:lstStyle/>
          <a:p>
            <a:fld id="{7F4E9268-1612-8141-A5F6-8C1073305412}" type="slidenum">
              <a:rPr lang="en-US" smtClean="0"/>
              <a:pPr/>
              <a:t>193</a:t>
            </a:fld>
            <a:endParaRPr lang="en-US"/>
          </a:p>
        </p:txBody>
      </p:sp>
      <p:pic>
        <p:nvPicPr>
          <p:cNvPr id="7" name="Picture 6">
            <a:extLst>
              <a:ext uri="{FF2B5EF4-FFF2-40B4-BE49-F238E27FC236}">
                <a16:creationId xmlns:a16="http://schemas.microsoft.com/office/drawing/2014/main" id="{04069D10-A54C-2CAA-EAB8-2BC0D8E873C3}"/>
              </a:ext>
            </a:extLst>
          </p:cNvPr>
          <p:cNvPicPr>
            <a:picLocks noChangeAspect="1"/>
          </p:cNvPicPr>
          <p:nvPr/>
        </p:nvPicPr>
        <p:blipFill>
          <a:blip r:embed="rId3"/>
          <a:stretch>
            <a:fillRect/>
          </a:stretch>
        </p:blipFill>
        <p:spPr>
          <a:xfrm>
            <a:off x="383979" y="4304798"/>
            <a:ext cx="8302821" cy="1927806"/>
          </a:xfrm>
          <a:prstGeom prst="rect">
            <a:avLst/>
          </a:prstGeom>
        </p:spPr>
      </p:pic>
      <p:sp>
        <p:nvSpPr>
          <p:cNvPr id="2" name="Text Placeholder 3">
            <a:extLst>
              <a:ext uri="{FF2B5EF4-FFF2-40B4-BE49-F238E27FC236}">
                <a16:creationId xmlns:a16="http://schemas.microsoft.com/office/drawing/2014/main" id="{51BD7E68-DAD7-EFF5-F634-E8ED5B9AF409}"/>
              </a:ext>
            </a:extLst>
          </p:cNvPr>
          <p:cNvSpPr txBox="1">
            <a:spLocks/>
          </p:cNvSpPr>
          <p:nvPr/>
        </p:nvSpPr>
        <p:spPr>
          <a:xfrm>
            <a:off x="457200" y="6304689"/>
            <a:ext cx="8686800" cy="416831"/>
          </a:xfrm>
          <a:prstGeom prst="rect">
            <a:avLst/>
          </a:prstGeom>
          <a:noFill/>
        </p:spPr>
        <p:txBody>
          <a:bodyPr vert="horz" wrap="square" lIns="180000" tIns="36000" rIns="180000" bIns="72000" anchor="b" anchorCtr="0">
            <a:spAutoFit/>
          </a:bodyPr>
          <a:lstStyle>
            <a:lvl1pPr marL="205740" indent="-205740" algn="l" rtl="0" eaLnBrk="1" latinLnBrk="0" hangingPunct="1">
              <a:lnSpc>
                <a:spcPct val="100000"/>
              </a:lnSpc>
              <a:spcBef>
                <a:spcPts val="450"/>
              </a:spcBef>
              <a:spcAft>
                <a:spcPts val="450"/>
              </a:spcAft>
              <a:buClr>
                <a:srgbClr val="5E3886"/>
              </a:buClr>
              <a:buSzPct val="76000"/>
              <a:buFont typeface="Wingdings 3"/>
              <a:buChar char=""/>
              <a:defRPr kumimoji="0" sz="825" b="0" i="0" kern="1200">
                <a:solidFill>
                  <a:schemeClr val="tx1"/>
                </a:solidFill>
                <a:latin typeface="Calibri" panose="020F0502020204030204" pitchFamily="34" charset="0"/>
                <a:ea typeface="+mn-ea"/>
                <a:cs typeface="+mn-cs"/>
              </a:defRPr>
            </a:lvl1pPr>
            <a:lvl2pPr marL="411480" indent="-205740" algn="l" rtl="0" eaLnBrk="1" latinLnBrk="0" hangingPunct="1">
              <a:spcBef>
                <a:spcPts val="375"/>
              </a:spcBef>
              <a:buClr>
                <a:srgbClr val="5E3886"/>
              </a:buClr>
              <a:buSzPct val="76000"/>
              <a:buFont typeface="Wingdings 3"/>
              <a:buChar char=""/>
              <a:defRPr kumimoji="0" sz="1950" kern="1200">
                <a:solidFill>
                  <a:schemeClr val="tx1"/>
                </a:solidFill>
                <a:latin typeface="Calibri" panose="020F0502020204030204" pitchFamily="34" charset="0"/>
                <a:ea typeface="+mn-ea"/>
                <a:cs typeface="+mn-cs"/>
              </a:defRPr>
            </a:lvl2pPr>
            <a:lvl3pPr marL="617220" indent="-171450" algn="l" rtl="0" eaLnBrk="1" latinLnBrk="0" hangingPunct="1">
              <a:spcBef>
                <a:spcPts val="375"/>
              </a:spcBef>
              <a:buClr>
                <a:srgbClr val="5E3886"/>
              </a:buClr>
              <a:buSzPct val="76000"/>
              <a:buFont typeface="Wingdings 3"/>
              <a:buChar char=""/>
              <a:defRPr kumimoji="0" sz="1650" kern="1200">
                <a:solidFill>
                  <a:schemeClr val="tx1"/>
                </a:solidFill>
                <a:latin typeface="Calibri" panose="020F0502020204030204" pitchFamily="34" charset="0"/>
                <a:ea typeface="+mn-ea"/>
                <a:cs typeface="+mn-cs"/>
              </a:defRPr>
            </a:lvl3pPr>
            <a:lvl4pPr marL="822960" indent="-171450" algn="l" rtl="0" eaLnBrk="1" latinLnBrk="0" hangingPunct="1">
              <a:spcBef>
                <a:spcPts val="300"/>
              </a:spcBef>
              <a:buClr>
                <a:srgbClr val="5E3886"/>
              </a:buClr>
              <a:buSzPct val="70000"/>
              <a:buFont typeface="Wingdings"/>
              <a:buChar char=""/>
              <a:defRPr kumimoji="0" sz="1350" kern="1200">
                <a:solidFill>
                  <a:schemeClr val="tx1"/>
                </a:solidFill>
                <a:latin typeface="Calibri" panose="020F0502020204030204" pitchFamily="34" charset="0"/>
                <a:ea typeface="+mn-ea"/>
                <a:cs typeface="+mn-cs"/>
              </a:defRPr>
            </a:lvl4pPr>
            <a:lvl5pPr marL="1028700" indent="-171450" algn="l" rtl="0" eaLnBrk="1" latinLnBrk="0" hangingPunct="1">
              <a:spcBef>
                <a:spcPts val="225"/>
              </a:spcBef>
              <a:buClr>
                <a:srgbClr val="5E3886"/>
              </a:buClr>
              <a:buSzPct val="70000"/>
              <a:buFont typeface="Wingdings"/>
              <a:buChar char=""/>
              <a:defRPr kumimoji="0" sz="1200" kern="1200">
                <a:solidFill>
                  <a:schemeClr val="tx1"/>
                </a:solidFill>
                <a:latin typeface="Calibri" panose="020F0502020204030204" pitchFamily="34" charset="0"/>
                <a:ea typeface="+mn-ea"/>
                <a:cs typeface="+mn-cs"/>
              </a:defRPr>
            </a:lvl5pPr>
            <a:lvl6pPr marL="1234440" indent="-137160" algn="l" rtl="0" eaLnBrk="1" latinLnBrk="0" hangingPunct="1">
              <a:spcBef>
                <a:spcPts val="225"/>
              </a:spcBef>
              <a:buClr>
                <a:srgbClr val="9FB8CD">
                  <a:shade val="75000"/>
                </a:srgbClr>
              </a:buClr>
              <a:buSzPct val="75000"/>
              <a:buFont typeface="Wingdings 3"/>
              <a:buChar char=""/>
              <a:defRPr kumimoji="0" lang="en-US" sz="1200" kern="1200" smtClean="0">
                <a:solidFill>
                  <a:schemeClr val="tx1"/>
                </a:solidFill>
                <a:latin typeface="+mn-lt"/>
                <a:ea typeface="+mn-ea"/>
                <a:cs typeface="+mn-cs"/>
              </a:defRPr>
            </a:lvl6pPr>
            <a:lvl7pPr marL="1371600" indent="-137160" algn="l" rtl="0" eaLnBrk="1" latinLnBrk="0" hangingPunct="1">
              <a:spcBef>
                <a:spcPts val="225"/>
              </a:spcBef>
              <a:buClr>
                <a:srgbClr val="727CA3">
                  <a:shade val="75000"/>
                </a:srgbClr>
              </a:buClr>
              <a:buSzPct val="75000"/>
              <a:buFont typeface="Wingdings 3"/>
              <a:buChar char=""/>
              <a:defRPr kumimoji="0" lang="en-US" sz="1050" kern="1200" smtClean="0">
                <a:solidFill>
                  <a:schemeClr val="tx1"/>
                </a:solidFill>
                <a:latin typeface="+mn-lt"/>
                <a:ea typeface="+mn-ea"/>
                <a:cs typeface="+mn-cs"/>
              </a:defRPr>
            </a:lvl7pPr>
            <a:lvl8pPr marL="1508760" indent="-137160" algn="l" rtl="0" eaLnBrk="1" latinLnBrk="0" hangingPunct="1">
              <a:spcBef>
                <a:spcPts val="225"/>
              </a:spcBef>
              <a:buClr>
                <a:prstClr val="white">
                  <a:shade val="50000"/>
                </a:prstClr>
              </a:buClr>
              <a:buSzPct val="75000"/>
              <a:buFont typeface="Wingdings 3"/>
              <a:buChar char=""/>
              <a:defRPr kumimoji="0" lang="en-US" sz="1050" kern="1200" smtClean="0">
                <a:solidFill>
                  <a:schemeClr val="tx1"/>
                </a:solidFill>
                <a:latin typeface="+mn-lt"/>
                <a:ea typeface="+mn-ea"/>
                <a:cs typeface="+mn-cs"/>
              </a:defRPr>
            </a:lvl8pPr>
            <a:lvl9pPr marL="1645920" indent="-137160" algn="l" rtl="0" eaLnBrk="1" latinLnBrk="0" hangingPunct="1">
              <a:spcBef>
                <a:spcPts val="225"/>
              </a:spcBef>
              <a:buClr>
                <a:srgbClr val="9FB8CD"/>
              </a:buClr>
              <a:buSzPct val="75000"/>
              <a:buFont typeface="Wingdings 3"/>
              <a:buChar char=""/>
              <a:defRPr kumimoji="0" lang="en-US" sz="900" kern="1200" smtClean="0">
                <a:solidFill>
                  <a:schemeClr val="tx1"/>
                </a:solidFill>
                <a:latin typeface="+mn-lt"/>
                <a:ea typeface="+mn-ea"/>
                <a:cs typeface="+mn-cs"/>
              </a:defRPr>
            </a:lvl9pPr>
          </a:lstStyle>
          <a:p>
            <a:r>
              <a:rPr lang="en-US" sz="2000"/>
              <a:t>DPP-IV Dosing and Diabetes Med PocketCards</a:t>
            </a:r>
            <a:endParaRPr lang="en-US" sz="2000" dirty="0"/>
          </a:p>
        </p:txBody>
      </p:sp>
    </p:spTree>
    <p:extLst>
      <p:ext uri="{BB962C8B-B14F-4D97-AF65-F5344CB8AC3E}">
        <p14:creationId xmlns:p14="http://schemas.microsoft.com/office/powerpoint/2010/main" val="2298409134"/>
      </p:ext>
    </p:extLst>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25762" name="Rectangle 2"/>
          <p:cNvSpPr>
            <a:spLocks noGrp="1" noChangeArrowheads="1"/>
          </p:cNvSpPr>
          <p:nvPr>
            <p:ph type="title"/>
          </p:nvPr>
        </p:nvSpPr>
        <p:spPr>
          <a:xfrm>
            <a:off x="381000" y="299800"/>
            <a:ext cx="8229600" cy="919399"/>
          </a:xfrm>
        </p:spPr>
        <p:txBody>
          <a:bodyPr>
            <a:normAutofit/>
          </a:bodyPr>
          <a:lstStyle/>
          <a:p>
            <a:pPr eaLnBrk="1" hangingPunct="1">
              <a:defRPr/>
            </a:pPr>
            <a:r>
              <a:rPr lang="en-US" dirty="0"/>
              <a:t>Alpha-glucosidase Inhibitors</a:t>
            </a:r>
          </a:p>
        </p:txBody>
      </p:sp>
      <p:sp>
        <p:nvSpPr>
          <p:cNvPr id="1525763" name="Rectangle 3"/>
          <p:cNvSpPr>
            <a:spLocks noGrp="1" noChangeArrowheads="1"/>
          </p:cNvSpPr>
          <p:nvPr>
            <p:ph type="body" idx="1"/>
          </p:nvPr>
        </p:nvSpPr>
        <p:spPr>
          <a:xfrm>
            <a:off x="381000" y="1428750"/>
            <a:ext cx="6096000" cy="5353050"/>
          </a:xfrm>
        </p:spPr>
        <p:txBody>
          <a:bodyPr>
            <a:noAutofit/>
          </a:bodyPr>
          <a:lstStyle/>
          <a:p>
            <a:pPr eaLnBrk="1" hangingPunct="1">
              <a:lnSpc>
                <a:spcPct val="80000"/>
              </a:lnSpc>
              <a:defRPr/>
            </a:pPr>
            <a:r>
              <a:rPr lang="en-US" b="1" dirty="0"/>
              <a:t>Action</a:t>
            </a:r>
            <a:r>
              <a:rPr lang="en-US" dirty="0"/>
              <a:t>: blocks enzymes that digest starches in the small intestine</a:t>
            </a:r>
          </a:p>
          <a:p>
            <a:pPr eaLnBrk="1" hangingPunct="1">
              <a:lnSpc>
                <a:spcPct val="80000"/>
              </a:lnSpc>
              <a:defRPr/>
            </a:pPr>
            <a:r>
              <a:rPr lang="en-US" b="1" dirty="0"/>
              <a:t>Name</a:t>
            </a:r>
            <a:r>
              <a:rPr lang="en-US" dirty="0"/>
              <a:t>: acarbose (</a:t>
            </a:r>
            <a:r>
              <a:rPr lang="en-US" dirty="0" err="1"/>
              <a:t>Precose</a:t>
            </a:r>
            <a:r>
              <a:rPr lang="en-US" dirty="0"/>
              <a:t>) or miglitol (</a:t>
            </a:r>
            <a:r>
              <a:rPr lang="en-US" dirty="0" err="1"/>
              <a:t>Glyset</a:t>
            </a:r>
            <a:r>
              <a:rPr lang="en-US" dirty="0"/>
              <a:t>)</a:t>
            </a:r>
          </a:p>
          <a:p>
            <a:pPr lvl="1" eaLnBrk="1" hangingPunct="1">
              <a:lnSpc>
                <a:spcPct val="80000"/>
              </a:lnSpc>
              <a:defRPr/>
            </a:pPr>
            <a:r>
              <a:rPr lang="en-US" sz="2400" dirty="0"/>
              <a:t>Dosing: 25-100mg TID, max 300mg/day</a:t>
            </a:r>
          </a:p>
          <a:p>
            <a:pPr eaLnBrk="1" hangingPunct="1">
              <a:lnSpc>
                <a:spcPct val="80000"/>
              </a:lnSpc>
              <a:defRPr/>
            </a:pPr>
            <a:r>
              <a:rPr lang="en-US" dirty="0"/>
              <a:t>Efficacy</a:t>
            </a:r>
          </a:p>
          <a:p>
            <a:pPr lvl="1" eaLnBrk="1" hangingPunct="1">
              <a:lnSpc>
                <a:spcPct val="80000"/>
              </a:lnSpc>
              <a:defRPr/>
            </a:pPr>
            <a:r>
              <a:rPr lang="en-US" sz="2400" dirty="0"/>
              <a:t>Decrease postprandial glucose 40-50 mg/dl</a:t>
            </a:r>
          </a:p>
          <a:p>
            <a:pPr lvl="1" eaLnBrk="1" hangingPunct="1">
              <a:lnSpc>
                <a:spcPct val="80000"/>
              </a:lnSpc>
              <a:defRPr/>
            </a:pPr>
            <a:r>
              <a:rPr lang="en-US" sz="2400" dirty="0"/>
              <a:t>Decrease A1C 0.5-1.0%</a:t>
            </a:r>
          </a:p>
          <a:p>
            <a:pPr eaLnBrk="1" hangingPunct="1">
              <a:lnSpc>
                <a:spcPct val="80000"/>
              </a:lnSpc>
              <a:defRPr/>
            </a:pPr>
            <a:r>
              <a:rPr lang="en-US" dirty="0"/>
              <a:t>Other Effects</a:t>
            </a:r>
          </a:p>
          <a:p>
            <a:pPr lvl="1" eaLnBrk="1" hangingPunct="1">
              <a:lnSpc>
                <a:spcPct val="80000"/>
              </a:lnSpc>
              <a:defRPr/>
            </a:pPr>
            <a:r>
              <a:rPr lang="en-US" sz="2400" dirty="0"/>
              <a:t>Flatulence or abdominal discomfort </a:t>
            </a:r>
          </a:p>
          <a:p>
            <a:pPr lvl="1" eaLnBrk="1" hangingPunct="1">
              <a:lnSpc>
                <a:spcPct val="80000"/>
              </a:lnSpc>
              <a:defRPr/>
            </a:pPr>
            <a:r>
              <a:rPr lang="en-US" sz="2400" dirty="0"/>
              <a:t>Contraindicated in patients with inflammatory bowel disease or cirrhosis</a:t>
            </a:r>
          </a:p>
          <a:p>
            <a:pPr eaLnBrk="1" hangingPunct="1">
              <a:lnSpc>
                <a:spcPct val="80000"/>
              </a:lnSpc>
              <a:defRPr/>
            </a:pPr>
            <a:r>
              <a:rPr lang="en-US" dirty="0"/>
              <a:t>Special Consideration</a:t>
            </a:r>
          </a:p>
          <a:p>
            <a:pPr lvl="1" eaLnBrk="1" hangingPunct="1">
              <a:lnSpc>
                <a:spcPct val="80000"/>
              </a:lnSpc>
              <a:defRPr/>
            </a:pPr>
            <a:r>
              <a:rPr lang="en-US" sz="2400" dirty="0"/>
              <a:t>In case of hypoglycemia, treat with glucose tabs or milk</a:t>
            </a:r>
          </a:p>
          <a:p>
            <a:pPr lvl="1" eaLnBrk="1" hangingPunct="1">
              <a:lnSpc>
                <a:spcPct val="80000"/>
              </a:lnSpc>
              <a:defRPr/>
            </a:pPr>
            <a:r>
              <a:rPr lang="en-US" sz="2400" dirty="0"/>
              <a:t>(other starches are blocked by medication)</a:t>
            </a:r>
            <a:r>
              <a:rPr lang="en-US" sz="2400" dirty="0">
                <a:solidFill>
                  <a:srgbClr val="FFFFFF"/>
                </a:solidFill>
              </a:rPr>
              <a:t>)</a:t>
            </a:r>
          </a:p>
        </p:txBody>
      </p:sp>
      <p:pic>
        <p:nvPicPr>
          <p:cNvPr id="2" name="Picture 1">
            <a:extLst>
              <a:ext uri="{FF2B5EF4-FFF2-40B4-BE49-F238E27FC236}">
                <a16:creationId xmlns:a16="http://schemas.microsoft.com/office/drawing/2014/main" id="{57F9BA80-99AD-4D8C-B802-656CF159C544}"/>
              </a:ext>
            </a:extLst>
          </p:cNvPr>
          <p:cNvPicPr>
            <a:picLocks noChangeAspect="1"/>
          </p:cNvPicPr>
          <p:nvPr/>
        </p:nvPicPr>
        <p:blipFill>
          <a:blip r:embed="rId4"/>
          <a:stretch>
            <a:fillRect/>
          </a:stretch>
        </p:blipFill>
        <p:spPr>
          <a:xfrm>
            <a:off x="6453611" y="2514600"/>
            <a:ext cx="2286198" cy="2341067"/>
          </a:xfrm>
          <a:prstGeom prst="rect">
            <a:avLst/>
          </a:prstGeom>
        </p:spPr>
      </p:pic>
    </p:spTree>
    <p:custDataLst>
      <p:tags r:id="rId1"/>
    </p:custDataLst>
    <p:extLst>
      <p:ext uri="{BB962C8B-B14F-4D97-AF65-F5344CB8AC3E}">
        <p14:creationId xmlns:p14="http://schemas.microsoft.com/office/powerpoint/2010/main" val="4814495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936819-1B4A-79F1-D361-1C4AE45F08AE}"/>
              </a:ext>
            </a:extLst>
          </p:cNvPr>
          <p:cNvSpPr>
            <a:spLocks noGrp="1"/>
          </p:cNvSpPr>
          <p:nvPr>
            <p:ph type="title"/>
          </p:nvPr>
        </p:nvSpPr>
        <p:spPr/>
        <p:txBody>
          <a:bodyPr/>
          <a:lstStyle/>
          <a:p>
            <a:r>
              <a:rPr lang="en-US" dirty="0"/>
              <a:t>Other Med Classes</a:t>
            </a:r>
          </a:p>
        </p:txBody>
      </p:sp>
      <p:sp>
        <p:nvSpPr>
          <p:cNvPr id="3" name="Content Placeholder 2">
            <a:extLst>
              <a:ext uri="{FF2B5EF4-FFF2-40B4-BE49-F238E27FC236}">
                <a16:creationId xmlns:a16="http://schemas.microsoft.com/office/drawing/2014/main" id="{BA2D2885-BA52-B6FC-490F-98F49FD7B596}"/>
              </a:ext>
            </a:extLst>
          </p:cNvPr>
          <p:cNvSpPr>
            <a:spLocks noGrp="1"/>
          </p:cNvSpPr>
          <p:nvPr>
            <p:ph sz="quarter" idx="1"/>
          </p:nvPr>
        </p:nvSpPr>
        <p:spPr/>
        <p:txBody>
          <a:bodyPr/>
          <a:lstStyle/>
          <a:p>
            <a:endParaRPr lang="en-US"/>
          </a:p>
        </p:txBody>
      </p:sp>
      <p:pic>
        <p:nvPicPr>
          <p:cNvPr id="6" name="Picture 5">
            <a:extLst>
              <a:ext uri="{FF2B5EF4-FFF2-40B4-BE49-F238E27FC236}">
                <a16:creationId xmlns:a16="http://schemas.microsoft.com/office/drawing/2014/main" id="{058F9853-B3C4-7987-863C-77B6BEA3A1D2}"/>
              </a:ext>
            </a:extLst>
          </p:cNvPr>
          <p:cNvPicPr>
            <a:picLocks noChangeAspect="1"/>
          </p:cNvPicPr>
          <p:nvPr/>
        </p:nvPicPr>
        <p:blipFill>
          <a:blip r:embed="rId3"/>
          <a:srcRect b="5308"/>
          <a:stretch/>
        </p:blipFill>
        <p:spPr>
          <a:xfrm>
            <a:off x="111083" y="563880"/>
            <a:ext cx="8921833" cy="5615940"/>
          </a:xfrm>
          <a:prstGeom prst="rect">
            <a:avLst/>
          </a:prstGeom>
        </p:spPr>
      </p:pic>
      <p:sp>
        <p:nvSpPr>
          <p:cNvPr id="5" name="Rectangle 4">
            <a:extLst>
              <a:ext uri="{FF2B5EF4-FFF2-40B4-BE49-F238E27FC236}">
                <a16:creationId xmlns:a16="http://schemas.microsoft.com/office/drawing/2014/main" id="{D74E43C8-51AA-9545-4108-B782CCCB0E2C}"/>
              </a:ext>
            </a:extLst>
          </p:cNvPr>
          <p:cNvSpPr/>
          <p:nvPr/>
        </p:nvSpPr>
        <p:spPr>
          <a:xfrm>
            <a:off x="228600" y="4267200"/>
            <a:ext cx="8915400" cy="1912620"/>
          </a:xfrm>
          <a:prstGeom prst="rect">
            <a:avLst/>
          </a:prstGeom>
          <a:noFill/>
          <a:ln w="5715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41182651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37878D-C539-01EE-B787-6D1CF5A4DB89}"/>
              </a:ext>
            </a:extLst>
          </p:cNvPr>
          <p:cNvSpPr>
            <a:spLocks noGrp="1"/>
          </p:cNvSpPr>
          <p:nvPr>
            <p:ph type="title"/>
          </p:nvPr>
        </p:nvSpPr>
        <p:spPr/>
        <p:txBody>
          <a:bodyPr/>
          <a:lstStyle/>
          <a:p>
            <a:r>
              <a:rPr lang="en-US" dirty="0"/>
              <a:t>Amylin Mimetic</a:t>
            </a:r>
          </a:p>
        </p:txBody>
      </p:sp>
      <p:sp>
        <p:nvSpPr>
          <p:cNvPr id="3" name="Content Placeholder 2">
            <a:extLst>
              <a:ext uri="{FF2B5EF4-FFF2-40B4-BE49-F238E27FC236}">
                <a16:creationId xmlns:a16="http://schemas.microsoft.com/office/drawing/2014/main" id="{97C00B85-6D2B-CC8E-14B7-76BAAB46DEC6}"/>
              </a:ext>
            </a:extLst>
          </p:cNvPr>
          <p:cNvSpPr>
            <a:spLocks noGrp="1"/>
          </p:cNvSpPr>
          <p:nvPr>
            <p:ph sz="quarter" idx="1"/>
          </p:nvPr>
        </p:nvSpPr>
        <p:spPr>
          <a:xfrm>
            <a:off x="457200" y="1219200"/>
            <a:ext cx="8458200" cy="5486400"/>
          </a:xfrm>
        </p:spPr>
        <p:txBody>
          <a:bodyPr>
            <a:normAutofit lnSpcReduction="10000"/>
          </a:bodyPr>
          <a:lstStyle/>
          <a:p>
            <a:r>
              <a:rPr lang="en-US" dirty="0">
                <a:ea typeface="Calibri" panose="020F0502020204030204" pitchFamily="34" charset="0"/>
                <a:cs typeface="Calibri" panose="020F0502020204030204" pitchFamily="34" charset="0"/>
              </a:rPr>
              <a:t>Pramlintide (Symlin)</a:t>
            </a:r>
          </a:p>
          <a:p>
            <a:r>
              <a:rPr lang="en-US" dirty="0">
                <a:ea typeface="Calibri" panose="020F0502020204030204" pitchFamily="34" charset="0"/>
                <a:cs typeface="Calibri" panose="020F0502020204030204" pitchFamily="34" charset="0"/>
              </a:rPr>
              <a:t>Indication: </a:t>
            </a:r>
            <a:r>
              <a:rPr lang="en-US" b="0" i="0" dirty="0">
                <a:solidFill>
                  <a:srgbClr val="222222"/>
                </a:solidFill>
                <a:effectLst/>
                <a:ea typeface="Calibri" panose="020F0502020204030204" pitchFamily="34" charset="0"/>
                <a:cs typeface="Calibri" panose="020F0502020204030204" pitchFamily="34" charset="0"/>
              </a:rPr>
              <a:t>adjunctive treatment in patients with type 1 or type 2 diabetes who use mealtime insulin</a:t>
            </a:r>
          </a:p>
          <a:p>
            <a:r>
              <a:rPr lang="en-US" b="0" i="0" dirty="0">
                <a:solidFill>
                  <a:srgbClr val="222222"/>
                </a:solidFill>
                <a:effectLst/>
                <a:ea typeface="Calibri" panose="020F0502020204030204" pitchFamily="34" charset="0"/>
                <a:cs typeface="Calibri" panose="020F0502020204030204" pitchFamily="34" charset="0"/>
              </a:rPr>
              <a:t>Modest A1C reduction: less than ~0.5%</a:t>
            </a:r>
          </a:p>
          <a:p>
            <a:r>
              <a:rPr lang="en-US" dirty="0">
                <a:ea typeface="Calibri" panose="020F0502020204030204" pitchFamily="34" charset="0"/>
                <a:cs typeface="Calibri" panose="020F0502020204030204" pitchFamily="34" charset="0"/>
              </a:rPr>
              <a:t>Boxed warning: severe hypoglycemia, other SE: N/V</a:t>
            </a:r>
          </a:p>
          <a:p>
            <a:r>
              <a:rPr lang="en-US" dirty="0">
                <a:solidFill>
                  <a:srgbClr val="222222"/>
                </a:solidFill>
                <a:ea typeface="Calibri" panose="020F0502020204030204" pitchFamily="34" charset="0"/>
                <a:cs typeface="Calibri" panose="020F0502020204030204" pitchFamily="34" charset="0"/>
              </a:rPr>
              <a:t>Dosing</a:t>
            </a:r>
            <a:r>
              <a:rPr lang="en-US" dirty="0">
                <a:solidFill>
                  <a:srgbClr val="222222"/>
                </a:solidFill>
                <a:latin typeface="pt_sansregular"/>
              </a:rPr>
              <a:t>:</a:t>
            </a:r>
          </a:p>
          <a:p>
            <a:pPr lvl="1"/>
            <a:r>
              <a:rPr lang="en-US" dirty="0">
                <a:solidFill>
                  <a:srgbClr val="222222"/>
                </a:solidFill>
                <a:latin typeface="pt_sansregular"/>
              </a:rPr>
              <a:t>T2D: start with 60mcg before each meal, reduce meal time insulin by 50%</a:t>
            </a:r>
          </a:p>
          <a:p>
            <a:pPr lvl="2"/>
            <a:r>
              <a:rPr lang="en-US" dirty="0">
                <a:solidFill>
                  <a:srgbClr val="222222"/>
                </a:solidFill>
                <a:latin typeface="pt_sansregular"/>
              </a:rPr>
              <a:t>If no nausea, increase to  max dose 120mcg  after 3 days</a:t>
            </a:r>
          </a:p>
          <a:p>
            <a:pPr lvl="1"/>
            <a:r>
              <a:rPr lang="en-US" dirty="0">
                <a:solidFill>
                  <a:srgbClr val="222222"/>
                </a:solidFill>
                <a:latin typeface="pt_sansregular"/>
              </a:rPr>
              <a:t>T1D: start with 15mcg before each meal; reduce meal time insulin by 50%</a:t>
            </a:r>
          </a:p>
          <a:p>
            <a:pPr lvl="2"/>
            <a:r>
              <a:rPr lang="en-US" dirty="0">
                <a:solidFill>
                  <a:srgbClr val="222222"/>
                </a:solidFill>
                <a:latin typeface="pt_sansregular"/>
              </a:rPr>
              <a:t>If no nausea, increase by 15mcg every 3 days until max dose 60mcg</a:t>
            </a:r>
          </a:p>
          <a:p>
            <a:r>
              <a:rPr lang="en-US" dirty="0">
                <a:solidFill>
                  <a:srgbClr val="222222"/>
                </a:solidFill>
                <a:latin typeface="pt_sansregular"/>
              </a:rPr>
              <a:t>Eat at least 30 grams of carbs with each meal or skip dose</a:t>
            </a:r>
          </a:p>
          <a:p>
            <a:r>
              <a:rPr lang="en-US" dirty="0">
                <a:solidFill>
                  <a:srgbClr val="222222"/>
                </a:solidFill>
                <a:latin typeface="pt_sansregular"/>
              </a:rPr>
              <a:t>Not used much anymore since TID dosing and weekly glp-1 availability </a:t>
            </a:r>
          </a:p>
          <a:p>
            <a:pPr marL="445770" lvl="2" indent="0">
              <a:buNone/>
            </a:pPr>
            <a:endParaRPr lang="en-US" dirty="0"/>
          </a:p>
        </p:txBody>
      </p:sp>
    </p:spTree>
    <p:extLst>
      <p:ext uri="{BB962C8B-B14F-4D97-AF65-F5344CB8AC3E}">
        <p14:creationId xmlns:p14="http://schemas.microsoft.com/office/powerpoint/2010/main" val="16308643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1DC038-F962-DE94-4D73-65DDD148F313}"/>
              </a:ext>
            </a:extLst>
          </p:cNvPr>
          <p:cNvSpPr>
            <a:spLocks noGrp="1"/>
          </p:cNvSpPr>
          <p:nvPr>
            <p:ph type="title"/>
          </p:nvPr>
        </p:nvSpPr>
        <p:spPr/>
        <p:txBody>
          <a:bodyPr/>
          <a:lstStyle/>
          <a:p>
            <a:r>
              <a:rPr lang="en-US" dirty="0"/>
              <a:t>Non-Insulin Drug Comparison </a:t>
            </a:r>
          </a:p>
        </p:txBody>
      </p:sp>
      <p:sp>
        <p:nvSpPr>
          <p:cNvPr id="3" name="Content Placeholder 2">
            <a:extLst>
              <a:ext uri="{FF2B5EF4-FFF2-40B4-BE49-F238E27FC236}">
                <a16:creationId xmlns:a16="http://schemas.microsoft.com/office/drawing/2014/main" id="{2408A4DF-BC6E-A6C1-A055-A49C4A0AC45F}"/>
              </a:ext>
            </a:extLst>
          </p:cNvPr>
          <p:cNvSpPr>
            <a:spLocks noGrp="1"/>
          </p:cNvSpPr>
          <p:nvPr>
            <p:ph sz="quarter" idx="1"/>
          </p:nvPr>
        </p:nvSpPr>
        <p:spPr/>
        <p:txBody>
          <a:bodyPr/>
          <a:lstStyle/>
          <a:p>
            <a:endParaRPr lang="en-US"/>
          </a:p>
        </p:txBody>
      </p:sp>
      <p:graphicFrame>
        <p:nvGraphicFramePr>
          <p:cNvPr id="4" name="Content Placeholder 3">
            <a:extLst>
              <a:ext uri="{FF2B5EF4-FFF2-40B4-BE49-F238E27FC236}">
                <a16:creationId xmlns:a16="http://schemas.microsoft.com/office/drawing/2014/main" id="{805BA8D9-B59E-C1CC-A9BD-F8EA05685697}"/>
              </a:ext>
            </a:extLst>
          </p:cNvPr>
          <p:cNvGraphicFramePr>
            <a:graphicFrameLocks/>
          </p:cNvGraphicFramePr>
          <p:nvPr>
            <p:extLst>
              <p:ext uri="{D42A27DB-BD31-4B8C-83A1-F6EECF244321}">
                <p14:modId xmlns:p14="http://schemas.microsoft.com/office/powerpoint/2010/main" val="2307409337"/>
              </p:ext>
            </p:extLst>
          </p:nvPr>
        </p:nvGraphicFramePr>
        <p:xfrm>
          <a:off x="152400" y="1552914"/>
          <a:ext cx="8991600" cy="4924996"/>
        </p:xfrm>
        <a:graphic>
          <a:graphicData uri="http://schemas.openxmlformats.org/drawingml/2006/table">
            <a:tbl>
              <a:tblPr firstRow="1" bandRow="1">
                <a:tableStyleId>{5C22544A-7EE6-4342-B048-85BDC9FD1C3A}</a:tableStyleId>
              </a:tblPr>
              <a:tblGrid>
                <a:gridCol w="1172817">
                  <a:extLst>
                    <a:ext uri="{9D8B030D-6E8A-4147-A177-3AD203B41FA5}">
                      <a16:colId xmlns:a16="http://schemas.microsoft.com/office/drawing/2014/main" val="20000"/>
                    </a:ext>
                  </a:extLst>
                </a:gridCol>
                <a:gridCol w="1329193">
                  <a:extLst>
                    <a:ext uri="{9D8B030D-6E8A-4147-A177-3AD203B41FA5}">
                      <a16:colId xmlns:a16="http://schemas.microsoft.com/office/drawing/2014/main" val="20001"/>
                    </a:ext>
                  </a:extLst>
                </a:gridCol>
                <a:gridCol w="954530">
                  <a:extLst>
                    <a:ext uri="{9D8B030D-6E8A-4147-A177-3AD203B41FA5}">
                      <a16:colId xmlns:a16="http://schemas.microsoft.com/office/drawing/2014/main" val="20002"/>
                    </a:ext>
                  </a:extLst>
                </a:gridCol>
                <a:gridCol w="1234729">
                  <a:extLst>
                    <a:ext uri="{9D8B030D-6E8A-4147-A177-3AD203B41FA5}">
                      <a16:colId xmlns:a16="http://schemas.microsoft.com/office/drawing/2014/main" val="20003"/>
                    </a:ext>
                  </a:extLst>
                </a:gridCol>
                <a:gridCol w="1009286">
                  <a:extLst>
                    <a:ext uri="{9D8B030D-6E8A-4147-A177-3AD203B41FA5}">
                      <a16:colId xmlns:a16="http://schemas.microsoft.com/office/drawing/2014/main" val="20004"/>
                    </a:ext>
                  </a:extLst>
                </a:gridCol>
                <a:gridCol w="1292911">
                  <a:extLst>
                    <a:ext uri="{9D8B030D-6E8A-4147-A177-3AD203B41FA5}">
                      <a16:colId xmlns:a16="http://schemas.microsoft.com/office/drawing/2014/main" val="20005"/>
                    </a:ext>
                  </a:extLst>
                </a:gridCol>
                <a:gridCol w="1175372">
                  <a:extLst>
                    <a:ext uri="{9D8B030D-6E8A-4147-A177-3AD203B41FA5}">
                      <a16:colId xmlns:a16="http://schemas.microsoft.com/office/drawing/2014/main" val="20006"/>
                    </a:ext>
                  </a:extLst>
                </a:gridCol>
                <a:gridCol w="822762">
                  <a:extLst>
                    <a:ext uri="{9D8B030D-6E8A-4147-A177-3AD203B41FA5}">
                      <a16:colId xmlns:a16="http://schemas.microsoft.com/office/drawing/2014/main" val="20007"/>
                    </a:ext>
                  </a:extLst>
                </a:gridCol>
              </a:tblGrid>
              <a:tr h="543798">
                <a:tc>
                  <a:txBody>
                    <a:bodyPr/>
                    <a:lstStyle/>
                    <a:p>
                      <a:r>
                        <a:rPr lang="en-US" sz="1500"/>
                        <a:t>Class</a:t>
                      </a:r>
                    </a:p>
                  </a:txBody>
                  <a:tcPr marL="83173" marR="83173" marT="41578" marB="41578"/>
                </a:tc>
                <a:tc>
                  <a:txBody>
                    <a:bodyPr/>
                    <a:lstStyle/>
                    <a:p>
                      <a:r>
                        <a:rPr lang="en-US" sz="1500" dirty="0"/>
                        <a:t>Efficacy</a:t>
                      </a:r>
                    </a:p>
                  </a:txBody>
                  <a:tcPr marL="83173" marR="83173" marT="41578" marB="41578"/>
                </a:tc>
                <a:tc>
                  <a:txBody>
                    <a:bodyPr/>
                    <a:lstStyle/>
                    <a:p>
                      <a:r>
                        <a:rPr lang="en-US" sz="1500" dirty="0"/>
                        <a:t>Hypo</a:t>
                      </a:r>
                    </a:p>
                  </a:txBody>
                  <a:tcPr marL="83173" marR="83173" marT="41578" marB="41578"/>
                </a:tc>
                <a:tc>
                  <a:txBody>
                    <a:bodyPr/>
                    <a:lstStyle/>
                    <a:p>
                      <a:r>
                        <a:rPr lang="en-US" sz="1500" dirty="0"/>
                        <a:t>Weight</a:t>
                      </a:r>
                    </a:p>
                  </a:txBody>
                  <a:tcPr marL="83173" marR="83173" marT="41578" marB="41578"/>
                </a:tc>
                <a:tc>
                  <a:txBody>
                    <a:bodyPr/>
                    <a:lstStyle/>
                    <a:p>
                      <a:r>
                        <a:rPr lang="en-US" sz="1500"/>
                        <a:t>Effect on MACE</a:t>
                      </a:r>
                    </a:p>
                  </a:txBody>
                  <a:tcPr marL="83173" marR="83173" marT="41578" marB="41578"/>
                </a:tc>
                <a:tc>
                  <a:txBody>
                    <a:bodyPr/>
                    <a:lstStyle/>
                    <a:p>
                      <a:r>
                        <a:rPr lang="en-US" sz="1500"/>
                        <a:t>Heart Failure</a:t>
                      </a:r>
                    </a:p>
                  </a:txBody>
                  <a:tcPr marL="83173" marR="83173" marT="41578" marB="41578"/>
                </a:tc>
                <a:tc>
                  <a:txBody>
                    <a:bodyPr/>
                    <a:lstStyle/>
                    <a:p>
                      <a:r>
                        <a:rPr lang="en-US" sz="1500" dirty="0"/>
                        <a:t>Kidney</a:t>
                      </a:r>
                    </a:p>
                  </a:txBody>
                  <a:tcPr marL="83173" marR="83173" marT="41578" marB="41578"/>
                </a:tc>
                <a:tc>
                  <a:txBody>
                    <a:bodyPr/>
                    <a:lstStyle/>
                    <a:p>
                      <a:r>
                        <a:rPr lang="en-US" sz="1500"/>
                        <a:t>Cost</a:t>
                      </a:r>
                    </a:p>
                  </a:txBody>
                  <a:tcPr marL="83173" marR="83173" marT="41578" marB="41578"/>
                </a:tc>
                <a:extLst>
                  <a:ext uri="{0D108BD9-81ED-4DB2-BD59-A6C34878D82A}">
                    <a16:rowId xmlns:a16="http://schemas.microsoft.com/office/drawing/2014/main" val="10000"/>
                  </a:ext>
                </a:extLst>
              </a:tr>
              <a:tr h="543798">
                <a:tc>
                  <a:txBody>
                    <a:bodyPr/>
                    <a:lstStyle/>
                    <a:p>
                      <a:r>
                        <a:rPr lang="en-US" sz="1500"/>
                        <a:t>Metformin</a:t>
                      </a:r>
                    </a:p>
                  </a:txBody>
                  <a:tcPr marL="83173" marR="83173" marT="41578" marB="41578"/>
                </a:tc>
                <a:tc>
                  <a:txBody>
                    <a:bodyPr/>
                    <a:lstStyle/>
                    <a:p>
                      <a:r>
                        <a:rPr lang="en-US" sz="1500"/>
                        <a:t>High</a:t>
                      </a:r>
                    </a:p>
                  </a:txBody>
                  <a:tcPr marL="83173" marR="83173" marT="41578" marB="41578"/>
                </a:tc>
                <a:tc>
                  <a:txBody>
                    <a:bodyPr/>
                    <a:lstStyle/>
                    <a:p>
                      <a:r>
                        <a:rPr lang="en-US" sz="1500"/>
                        <a:t>No</a:t>
                      </a:r>
                    </a:p>
                  </a:txBody>
                  <a:tcPr marL="83173" marR="83173" marT="41578" marB="41578"/>
                </a:tc>
                <a:tc>
                  <a:txBody>
                    <a:bodyPr/>
                    <a:lstStyle/>
                    <a:p>
                      <a:r>
                        <a:rPr lang="en-US" sz="1500"/>
                        <a:t>Neutral/</a:t>
                      </a:r>
                    </a:p>
                    <a:p>
                      <a:r>
                        <a:rPr lang="en-US" sz="1500"/>
                        <a:t>Loss</a:t>
                      </a:r>
                    </a:p>
                  </a:txBody>
                  <a:tcPr marL="83173" marR="83173" marT="41578" marB="41578"/>
                </a:tc>
                <a:tc>
                  <a:txBody>
                    <a:bodyPr/>
                    <a:lstStyle/>
                    <a:p>
                      <a:r>
                        <a:rPr lang="en-US" sz="1500"/>
                        <a:t>Potential benefit</a:t>
                      </a:r>
                    </a:p>
                  </a:txBody>
                  <a:tcPr marL="83173" marR="83173" marT="41578" marB="41578"/>
                </a:tc>
                <a:tc>
                  <a:txBody>
                    <a:bodyPr/>
                    <a:lstStyle/>
                    <a:p>
                      <a:r>
                        <a:rPr lang="en-US" sz="1500"/>
                        <a:t>Neutral</a:t>
                      </a:r>
                    </a:p>
                  </a:txBody>
                  <a:tcPr marL="83173" marR="83173" marT="41578" marB="41578"/>
                </a:tc>
                <a:tc>
                  <a:txBody>
                    <a:bodyPr/>
                    <a:lstStyle/>
                    <a:p>
                      <a:r>
                        <a:rPr lang="en-US" sz="1500"/>
                        <a:t>Neutral</a:t>
                      </a:r>
                    </a:p>
                  </a:txBody>
                  <a:tcPr marL="83173" marR="83173" marT="41578" marB="41578"/>
                </a:tc>
                <a:tc>
                  <a:txBody>
                    <a:bodyPr/>
                    <a:lstStyle/>
                    <a:p>
                      <a:r>
                        <a:rPr lang="en-US" sz="1500"/>
                        <a:t>Low</a:t>
                      </a:r>
                    </a:p>
                  </a:txBody>
                  <a:tcPr marL="83173" marR="83173" marT="41578" marB="41578"/>
                </a:tc>
                <a:extLst>
                  <a:ext uri="{0D108BD9-81ED-4DB2-BD59-A6C34878D82A}">
                    <a16:rowId xmlns:a16="http://schemas.microsoft.com/office/drawing/2014/main" val="10001"/>
                  </a:ext>
                </a:extLst>
              </a:tr>
              <a:tr h="662931">
                <a:tc>
                  <a:txBody>
                    <a:bodyPr/>
                    <a:lstStyle/>
                    <a:p>
                      <a:r>
                        <a:rPr lang="en-US" sz="1500"/>
                        <a:t>SGLT2 Inhibitors</a:t>
                      </a:r>
                    </a:p>
                  </a:txBody>
                  <a:tcPr marL="83173" marR="83173" marT="41578" marB="41578"/>
                </a:tc>
                <a:tc>
                  <a:txBody>
                    <a:bodyPr/>
                    <a:lstStyle/>
                    <a:p>
                      <a:r>
                        <a:rPr lang="en-US" sz="1500"/>
                        <a:t>Intermediate to High </a:t>
                      </a:r>
                    </a:p>
                  </a:txBody>
                  <a:tcPr marL="83173" marR="83173" marT="41578" marB="41578"/>
                </a:tc>
                <a:tc>
                  <a:txBody>
                    <a:bodyPr/>
                    <a:lstStyle/>
                    <a:p>
                      <a:r>
                        <a:rPr lang="en-US" sz="1500" dirty="0"/>
                        <a:t>No</a:t>
                      </a:r>
                    </a:p>
                  </a:txBody>
                  <a:tcPr marL="83173" marR="83173" marT="41578" marB="41578"/>
                </a:tc>
                <a:tc>
                  <a:txBody>
                    <a:bodyPr/>
                    <a:lstStyle/>
                    <a:p>
                      <a:r>
                        <a:rPr lang="en-US" sz="1500"/>
                        <a:t>Loss, intermediate</a:t>
                      </a:r>
                    </a:p>
                  </a:txBody>
                  <a:tcPr marL="83173" marR="83173" marT="41578" marB="41578"/>
                </a:tc>
                <a:tc>
                  <a:txBody>
                    <a:bodyPr/>
                    <a:lstStyle/>
                    <a:p>
                      <a:r>
                        <a:rPr lang="en-US" sz="1500"/>
                        <a:t>Benefit</a:t>
                      </a:r>
                    </a:p>
                  </a:txBody>
                  <a:tcPr marL="83173" marR="83173" marT="41578" marB="41578"/>
                </a:tc>
                <a:tc>
                  <a:txBody>
                    <a:bodyPr/>
                    <a:lstStyle/>
                    <a:p>
                      <a:r>
                        <a:rPr lang="en-US" sz="1500"/>
                        <a:t>Benefit</a:t>
                      </a:r>
                    </a:p>
                    <a:p>
                      <a:endParaRPr lang="en-US" sz="1500"/>
                    </a:p>
                  </a:txBody>
                  <a:tcPr marL="83173" marR="83173" marT="41578" marB="41578"/>
                </a:tc>
                <a:tc>
                  <a:txBody>
                    <a:bodyPr/>
                    <a:lstStyle/>
                    <a:p>
                      <a:r>
                        <a:rPr lang="en-US" sz="1500"/>
                        <a:t>Benefit</a:t>
                      </a:r>
                    </a:p>
                    <a:p>
                      <a:endParaRPr lang="en-US" sz="1500"/>
                    </a:p>
                  </a:txBody>
                  <a:tcPr marL="83173" marR="83173" marT="41578" marB="41578"/>
                </a:tc>
                <a:tc>
                  <a:txBody>
                    <a:bodyPr/>
                    <a:lstStyle/>
                    <a:p>
                      <a:r>
                        <a:rPr lang="en-US" sz="1500"/>
                        <a:t>High </a:t>
                      </a:r>
                    </a:p>
                  </a:txBody>
                  <a:tcPr marL="83173" marR="83173" marT="41578" marB="41578"/>
                </a:tc>
                <a:extLst>
                  <a:ext uri="{0D108BD9-81ED-4DB2-BD59-A6C34878D82A}">
                    <a16:rowId xmlns:a16="http://schemas.microsoft.com/office/drawing/2014/main" val="10002"/>
                  </a:ext>
                </a:extLst>
              </a:tr>
              <a:tr h="774119">
                <a:tc>
                  <a:txBody>
                    <a:bodyPr/>
                    <a:lstStyle/>
                    <a:p>
                      <a:r>
                        <a:rPr lang="en-US" sz="1500" dirty="0"/>
                        <a:t>GLP-1 RA</a:t>
                      </a:r>
                    </a:p>
                  </a:txBody>
                  <a:tcPr marL="83173" marR="83173" marT="41578" marB="41578"/>
                </a:tc>
                <a:tc>
                  <a:txBody>
                    <a:bodyPr/>
                    <a:lstStyle/>
                    <a:p>
                      <a:r>
                        <a:rPr lang="en-US" sz="1500"/>
                        <a:t>High to Very High</a:t>
                      </a:r>
                    </a:p>
                  </a:txBody>
                  <a:tcPr marL="83173" marR="83173" marT="41578" marB="41578"/>
                </a:tc>
                <a:tc>
                  <a:txBody>
                    <a:bodyPr/>
                    <a:lstStyle/>
                    <a:p>
                      <a:r>
                        <a:rPr lang="en-US" sz="1500" dirty="0"/>
                        <a:t>No</a:t>
                      </a:r>
                    </a:p>
                  </a:txBody>
                  <a:tcPr marL="83173" marR="83173" marT="41578" marB="41578"/>
                </a:tc>
                <a:tc>
                  <a:txBody>
                    <a:bodyPr/>
                    <a:lstStyle/>
                    <a:p>
                      <a:r>
                        <a:rPr lang="en-US" sz="1500"/>
                        <a:t>Loss, intermediate to high</a:t>
                      </a:r>
                    </a:p>
                  </a:txBody>
                  <a:tcPr marL="83173" marR="83173" marT="41578" marB="41578"/>
                </a:tc>
                <a:tc>
                  <a:txBody>
                    <a:bodyPr/>
                    <a:lstStyle/>
                    <a:p>
                      <a:r>
                        <a:rPr lang="en-US" sz="1500"/>
                        <a:t>Benefit</a:t>
                      </a:r>
                    </a:p>
                  </a:txBody>
                  <a:tcPr marL="83173" marR="83173" marT="41578" marB="41578"/>
                </a:tc>
                <a:tc>
                  <a:txBody>
                    <a:bodyPr/>
                    <a:lstStyle/>
                    <a:p>
                      <a:r>
                        <a:rPr lang="en-US" sz="1500" dirty="0"/>
                        <a:t>Benefit: </a:t>
                      </a:r>
                      <a:r>
                        <a:rPr lang="en-US" sz="1500" dirty="0" err="1"/>
                        <a:t>sema</a:t>
                      </a:r>
                      <a:endParaRPr lang="en-US" sz="1500" dirty="0"/>
                    </a:p>
                  </a:txBody>
                  <a:tcPr marL="83173" marR="83173" marT="41578" marB="41578"/>
                </a:tc>
                <a:tc>
                  <a:txBody>
                    <a:bodyPr/>
                    <a:lstStyle/>
                    <a:p>
                      <a:r>
                        <a:rPr lang="en-US" sz="1500"/>
                        <a:t>Benefit</a:t>
                      </a:r>
                    </a:p>
                  </a:txBody>
                  <a:tcPr marL="83173" marR="83173" marT="41578" marB="41578"/>
                </a:tc>
                <a:tc>
                  <a:txBody>
                    <a:bodyPr/>
                    <a:lstStyle/>
                    <a:p>
                      <a:r>
                        <a:rPr lang="en-US" sz="1500"/>
                        <a:t>High </a:t>
                      </a:r>
                    </a:p>
                  </a:txBody>
                  <a:tcPr marL="83173" marR="83173" marT="41578" marB="41578"/>
                </a:tc>
                <a:extLst>
                  <a:ext uri="{0D108BD9-81ED-4DB2-BD59-A6C34878D82A}">
                    <a16:rowId xmlns:a16="http://schemas.microsoft.com/office/drawing/2014/main" val="10003"/>
                  </a:ext>
                </a:extLst>
              </a:tr>
              <a:tr h="662931">
                <a:tc>
                  <a:txBody>
                    <a:bodyPr/>
                    <a:lstStyle/>
                    <a:p>
                      <a:r>
                        <a:rPr lang="en-US" sz="1500"/>
                        <a:t>GIP and GLP-1 RA</a:t>
                      </a:r>
                    </a:p>
                  </a:txBody>
                  <a:tcPr marL="83173" marR="83173" marT="41578" marB="41578"/>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500"/>
                        <a:t>High to Very High</a:t>
                      </a:r>
                    </a:p>
                  </a:txBody>
                  <a:tcPr marL="83173" marR="83173" marT="41578" marB="41578"/>
                </a:tc>
                <a:tc>
                  <a:txBody>
                    <a:bodyPr/>
                    <a:lstStyle/>
                    <a:p>
                      <a:r>
                        <a:rPr lang="en-US" sz="1500"/>
                        <a:t>No</a:t>
                      </a:r>
                    </a:p>
                  </a:txBody>
                  <a:tcPr marL="83173" marR="83173" marT="41578" marB="41578"/>
                </a:tc>
                <a:tc>
                  <a:txBody>
                    <a:bodyPr/>
                    <a:lstStyle/>
                    <a:p>
                      <a:r>
                        <a:rPr lang="en-US" sz="1500"/>
                        <a:t>Loss, very high </a:t>
                      </a:r>
                    </a:p>
                  </a:txBody>
                  <a:tcPr marL="83173" marR="83173" marT="41578" marB="41578"/>
                </a:tc>
                <a:tc>
                  <a:txBody>
                    <a:bodyPr/>
                    <a:lstStyle/>
                    <a:p>
                      <a:r>
                        <a:rPr lang="en-US" sz="1500" dirty="0"/>
                        <a:t>Under investigation</a:t>
                      </a:r>
                    </a:p>
                  </a:txBody>
                  <a:tcPr marL="83173" marR="83173" marT="41578" marB="41578"/>
                </a:tc>
                <a:tc>
                  <a:txBody>
                    <a:bodyPr/>
                    <a:lstStyle/>
                    <a:p>
                      <a:r>
                        <a:rPr lang="en-US" sz="1500" dirty="0"/>
                        <a:t>Under investigation</a:t>
                      </a:r>
                    </a:p>
                  </a:txBody>
                  <a:tcPr marL="83173" marR="83173" marT="41578" marB="41578"/>
                </a:tc>
                <a:tc>
                  <a:txBody>
                    <a:bodyPr/>
                    <a:lstStyle/>
                    <a:p>
                      <a:r>
                        <a:rPr lang="en-US" sz="1500"/>
                        <a:t>Under investigation</a:t>
                      </a:r>
                    </a:p>
                  </a:txBody>
                  <a:tcPr marL="83173" marR="83173" marT="41578" marB="41578"/>
                </a:tc>
                <a:tc>
                  <a:txBody>
                    <a:bodyPr/>
                    <a:lstStyle/>
                    <a:p>
                      <a:r>
                        <a:rPr lang="en-US" sz="1500"/>
                        <a:t>High</a:t>
                      </a:r>
                    </a:p>
                  </a:txBody>
                  <a:tcPr marL="83173" marR="83173" marT="41578" marB="41578"/>
                </a:tc>
                <a:extLst>
                  <a:ext uri="{0D108BD9-81ED-4DB2-BD59-A6C34878D82A}">
                    <a16:rowId xmlns:a16="http://schemas.microsoft.com/office/drawing/2014/main" val="2931108661"/>
                  </a:ext>
                </a:extLst>
              </a:tr>
              <a:tr h="543798">
                <a:tc>
                  <a:txBody>
                    <a:bodyPr/>
                    <a:lstStyle/>
                    <a:p>
                      <a:r>
                        <a:rPr lang="en-US" sz="1500"/>
                        <a:t>DPP-4 Inhibitors</a:t>
                      </a:r>
                    </a:p>
                  </a:txBody>
                  <a:tcPr marL="83173" marR="83173" marT="41578" marB="41578"/>
                </a:tc>
                <a:tc>
                  <a:txBody>
                    <a:bodyPr/>
                    <a:lstStyle/>
                    <a:p>
                      <a:r>
                        <a:rPr lang="en-US" sz="1500"/>
                        <a:t>Intermediate</a:t>
                      </a:r>
                    </a:p>
                  </a:txBody>
                  <a:tcPr marL="83173" marR="83173" marT="41578" marB="41578"/>
                </a:tc>
                <a:tc>
                  <a:txBody>
                    <a:bodyPr/>
                    <a:lstStyle/>
                    <a:p>
                      <a:r>
                        <a:rPr lang="en-US" sz="1500"/>
                        <a:t>No</a:t>
                      </a:r>
                    </a:p>
                  </a:txBody>
                  <a:tcPr marL="83173" marR="83173" marT="41578" marB="41578"/>
                </a:tc>
                <a:tc>
                  <a:txBody>
                    <a:bodyPr/>
                    <a:lstStyle/>
                    <a:p>
                      <a:r>
                        <a:rPr lang="en-US" sz="1500"/>
                        <a:t>Neutral</a:t>
                      </a:r>
                    </a:p>
                  </a:txBody>
                  <a:tcPr marL="83173" marR="83173" marT="41578" marB="41578"/>
                </a:tc>
                <a:tc>
                  <a:txBody>
                    <a:bodyPr/>
                    <a:lstStyle/>
                    <a:p>
                      <a:r>
                        <a:rPr lang="en-US" sz="1500"/>
                        <a:t>Neutral</a:t>
                      </a:r>
                    </a:p>
                  </a:txBody>
                  <a:tcPr marL="83173" marR="83173" marT="41578" marB="41578"/>
                </a:tc>
                <a:tc>
                  <a:txBody>
                    <a:bodyPr/>
                    <a:lstStyle/>
                    <a:p>
                      <a:r>
                        <a:rPr lang="en-US" sz="1500"/>
                        <a:t>Risk: saxa/alogliptin</a:t>
                      </a:r>
                    </a:p>
                  </a:txBody>
                  <a:tcPr marL="83173" marR="83173" marT="41578" marB="41578"/>
                </a:tc>
                <a:tc>
                  <a:txBody>
                    <a:bodyPr/>
                    <a:lstStyle/>
                    <a:p>
                      <a:r>
                        <a:rPr lang="en-US" sz="1500"/>
                        <a:t>Neutral</a:t>
                      </a:r>
                    </a:p>
                  </a:txBody>
                  <a:tcPr marL="83173" marR="83173" marT="41578" marB="41578"/>
                </a:tc>
                <a:tc>
                  <a:txBody>
                    <a:bodyPr/>
                    <a:lstStyle/>
                    <a:p>
                      <a:r>
                        <a:rPr lang="en-US" sz="1500"/>
                        <a:t>High </a:t>
                      </a:r>
                    </a:p>
                  </a:txBody>
                  <a:tcPr marL="83173" marR="83173" marT="41578" marB="41578"/>
                </a:tc>
                <a:extLst>
                  <a:ext uri="{0D108BD9-81ED-4DB2-BD59-A6C34878D82A}">
                    <a16:rowId xmlns:a16="http://schemas.microsoft.com/office/drawing/2014/main" val="10004"/>
                  </a:ext>
                </a:extLst>
              </a:tr>
              <a:tr h="543798">
                <a:tc>
                  <a:txBody>
                    <a:bodyPr/>
                    <a:lstStyle/>
                    <a:p>
                      <a:r>
                        <a:rPr lang="en-US" sz="1500"/>
                        <a:t>TZD</a:t>
                      </a:r>
                    </a:p>
                  </a:txBody>
                  <a:tcPr marL="83173" marR="83173" marT="41578" marB="41578"/>
                </a:tc>
                <a:tc>
                  <a:txBody>
                    <a:bodyPr/>
                    <a:lstStyle/>
                    <a:p>
                      <a:r>
                        <a:rPr lang="en-US" sz="1500"/>
                        <a:t>High</a:t>
                      </a:r>
                    </a:p>
                  </a:txBody>
                  <a:tcPr marL="83173" marR="83173" marT="41578" marB="41578"/>
                </a:tc>
                <a:tc>
                  <a:txBody>
                    <a:bodyPr/>
                    <a:lstStyle/>
                    <a:p>
                      <a:r>
                        <a:rPr lang="en-US" sz="1500"/>
                        <a:t>No</a:t>
                      </a:r>
                    </a:p>
                  </a:txBody>
                  <a:tcPr marL="83173" marR="83173" marT="41578" marB="41578"/>
                </a:tc>
                <a:tc>
                  <a:txBody>
                    <a:bodyPr/>
                    <a:lstStyle/>
                    <a:p>
                      <a:r>
                        <a:rPr lang="en-US" sz="1500"/>
                        <a:t>Gain</a:t>
                      </a:r>
                    </a:p>
                  </a:txBody>
                  <a:tcPr marL="83173" marR="83173" marT="41578" marB="41578"/>
                </a:tc>
                <a:tc>
                  <a:txBody>
                    <a:bodyPr/>
                    <a:lstStyle/>
                    <a:p>
                      <a:r>
                        <a:rPr lang="en-US" sz="1500" dirty="0"/>
                        <a:t>Potential benefit: Pio</a:t>
                      </a:r>
                    </a:p>
                  </a:txBody>
                  <a:tcPr marL="83173" marR="83173" marT="41578" marB="41578"/>
                </a:tc>
                <a:tc>
                  <a:txBody>
                    <a:bodyPr/>
                    <a:lstStyle/>
                    <a:p>
                      <a:r>
                        <a:rPr lang="en-US" sz="1500"/>
                        <a:t>Risk</a:t>
                      </a:r>
                    </a:p>
                  </a:txBody>
                  <a:tcPr marL="83173" marR="83173" marT="41578" marB="41578"/>
                </a:tc>
                <a:tc>
                  <a:txBody>
                    <a:bodyPr/>
                    <a:lstStyle/>
                    <a:p>
                      <a:r>
                        <a:rPr lang="en-US" sz="1500"/>
                        <a:t>Neutral</a:t>
                      </a:r>
                    </a:p>
                  </a:txBody>
                  <a:tcPr marL="83173" marR="83173" marT="41578" marB="41578"/>
                </a:tc>
                <a:tc>
                  <a:txBody>
                    <a:bodyPr/>
                    <a:lstStyle/>
                    <a:p>
                      <a:r>
                        <a:rPr lang="en-US" sz="1500"/>
                        <a:t>Low</a:t>
                      </a:r>
                    </a:p>
                  </a:txBody>
                  <a:tcPr marL="83173" marR="83173" marT="41578" marB="41578"/>
                </a:tc>
                <a:extLst>
                  <a:ext uri="{0D108BD9-81ED-4DB2-BD59-A6C34878D82A}">
                    <a16:rowId xmlns:a16="http://schemas.microsoft.com/office/drawing/2014/main" val="10005"/>
                  </a:ext>
                </a:extLst>
              </a:tr>
              <a:tr h="543798">
                <a:tc>
                  <a:txBody>
                    <a:bodyPr/>
                    <a:lstStyle/>
                    <a:p>
                      <a:r>
                        <a:rPr lang="en-US" sz="1500"/>
                        <a:t>Sulfonylurea</a:t>
                      </a:r>
                    </a:p>
                  </a:txBody>
                  <a:tcPr marL="83173" marR="83173" marT="41578" marB="41578"/>
                </a:tc>
                <a:tc>
                  <a:txBody>
                    <a:bodyPr/>
                    <a:lstStyle/>
                    <a:p>
                      <a:r>
                        <a:rPr lang="en-US" sz="1500"/>
                        <a:t>High</a:t>
                      </a:r>
                    </a:p>
                  </a:txBody>
                  <a:tcPr marL="83173" marR="83173" marT="41578" marB="41578"/>
                </a:tc>
                <a:tc>
                  <a:txBody>
                    <a:bodyPr/>
                    <a:lstStyle/>
                    <a:p>
                      <a:r>
                        <a:rPr lang="en-US" sz="1500"/>
                        <a:t>Yes</a:t>
                      </a:r>
                    </a:p>
                  </a:txBody>
                  <a:tcPr marL="83173" marR="83173" marT="41578" marB="41578"/>
                </a:tc>
                <a:tc>
                  <a:txBody>
                    <a:bodyPr/>
                    <a:lstStyle/>
                    <a:p>
                      <a:r>
                        <a:rPr lang="en-US" sz="1500"/>
                        <a:t>Gain</a:t>
                      </a:r>
                    </a:p>
                  </a:txBody>
                  <a:tcPr marL="83173" marR="83173" marT="41578" marB="41578"/>
                </a:tc>
                <a:tc>
                  <a:txBody>
                    <a:bodyPr/>
                    <a:lstStyle/>
                    <a:p>
                      <a:r>
                        <a:rPr lang="en-US" sz="1500"/>
                        <a:t>Neutral</a:t>
                      </a:r>
                    </a:p>
                  </a:txBody>
                  <a:tcPr marL="83173" marR="83173" marT="41578" marB="41578"/>
                </a:tc>
                <a:tc>
                  <a:txBody>
                    <a:bodyPr/>
                    <a:lstStyle/>
                    <a:p>
                      <a:r>
                        <a:rPr lang="en-US" sz="1500"/>
                        <a:t>Neutral</a:t>
                      </a:r>
                    </a:p>
                  </a:txBody>
                  <a:tcPr marL="83173" marR="83173" marT="41578" marB="41578"/>
                </a:tc>
                <a:tc>
                  <a:txBody>
                    <a:bodyPr/>
                    <a:lstStyle/>
                    <a:p>
                      <a:r>
                        <a:rPr lang="en-US" sz="1500"/>
                        <a:t>Neutral </a:t>
                      </a:r>
                    </a:p>
                  </a:txBody>
                  <a:tcPr marL="83173" marR="83173" marT="41578" marB="41578"/>
                </a:tc>
                <a:tc>
                  <a:txBody>
                    <a:bodyPr/>
                    <a:lstStyle/>
                    <a:p>
                      <a:r>
                        <a:rPr lang="en-US" sz="1500" dirty="0"/>
                        <a:t>Low</a:t>
                      </a:r>
                    </a:p>
                  </a:txBody>
                  <a:tcPr marL="83173" marR="83173" marT="41578" marB="41578"/>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4749896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Title 1">
            <a:extLst>
              <a:ext uri="{FF2B5EF4-FFF2-40B4-BE49-F238E27FC236}">
                <a16:creationId xmlns:a16="http://schemas.microsoft.com/office/drawing/2014/main" id="{E418F293-2BCE-4470-8403-035A20A9A2E1}"/>
              </a:ext>
            </a:extLst>
          </p:cNvPr>
          <p:cNvSpPr>
            <a:spLocks noGrp="1" noChangeArrowheads="1"/>
          </p:cNvSpPr>
          <p:nvPr>
            <p:ph type="title"/>
          </p:nvPr>
        </p:nvSpPr>
        <p:spPr>
          <a:xfrm>
            <a:off x="457200" y="175098"/>
            <a:ext cx="8229600" cy="990600"/>
          </a:xfrm>
        </p:spPr>
        <p:txBody>
          <a:bodyPr>
            <a:normAutofit/>
          </a:bodyPr>
          <a:lstStyle/>
          <a:p>
            <a:pPr eaLnBrk="1" hangingPunct="1"/>
            <a:r>
              <a:rPr lang="en-US" altLang="en-US" sz="4800" dirty="0"/>
              <a:t>Check Your Knowledge - 20</a:t>
            </a:r>
          </a:p>
        </p:txBody>
      </p:sp>
      <p:sp>
        <p:nvSpPr>
          <p:cNvPr id="3" name="Content Placeholder 2">
            <a:extLst>
              <a:ext uri="{FF2B5EF4-FFF2-40B4-BE49-F238E27FC236}">
                <a16:creationId xmlns:a16="http://schemas.microsoft.com/office/drawing/2014/main" id="{3B5B4D76-F5CA-42B6-815D-8AB3BC93AAD9}"/>
              </a:ext>
            </a:extLst>
          </p:cNvPr>
          <p:cNvSpPr>
            <a:spLocks noGrp="1"/>
          </p:cNvSpPr>
          <p:nvPr>
            <p:ph sz="quarter" idx="1"/>
          </p:nvPr>
        </p:nvSpPr>
        <p:spPr>
          <a:xfrm>
            <a:off x="330549" y="1219200"/>
            <a:ext cx="8229600" cy="5486400"/>
          </a:xfrm>
        </p:spPr>
        <p:txBody>
          <a:bodyPr rtlCol="0">
            <a:normAutofit/>
          </a:bodyPr>
          <a:lstStyle/>
          <a:p>
            <a:pPr marL="0" indent="0" eaLnBrk="1" fontAlgn="auto" hangingPunct="1">
              <a:spcAft>
                <a:spcPts val="0"/>
              </a:spcAft>
              <a:buNone/>
              <a:defRPr/>
            </a:pPr>
            <a:r>
              <a:rPr lang="en-US" sz="3603" dirty="0"/>
              <a:t>Which of the following medications is </a:t>
            </a:r>
            <a:r>
              <a:rPr lang="en-US" sz="3603" b="1" u="sng" dirty="0"/>
              <a:t>least</a:t>
            </a:r>
            <a:r>
              <a:rPr lang="en-US" sz="3603" dirty="0"/>
              <a:t> affordable? </a:t>
            </a:r>
          </a:p>
          <a:p>
            <a:pPr marL="0" indent="0" eaLnBrk="1" fontAlgn="auto" hangingPunct="1">
              <a:spcAft>
                <a:spcPts val="0"/>
              </a:spcAft>
              <a:buNone/>
              <a:defRPr/>
            </a:pPr>
            <a:endParaRPr lang="en-US" sz="3603" dirty="0"/>
          </a:p>
          <a:p>
            <a:pPr marL="463326" indent="-463326" eaLnBrk="1" fontAlgn="auto" hangingPunct="1">
              <a:spcAft>
                <a:spcPts val="0"/>
              </a:spcAft>
              <a:buFont typeface="Arial" panose="020B0604020202020204" pitchFamily="34" charset="0"/>
              <a:buAutoNum type="alphaUcPeriod"/>
              <a:defRPr/>
            </a:pPr>
            <a:r>
              <a:rPr lang="en-US" sz="3603" dirty="0"/>
              <a:t>Pioglitazone (Actos)</a:t>
            </a:r>
          </a:p>
          <a:p>
            <a:pPr marL="463326" indent="-463326" eaLnBrk="1" fontAlgn="auto" hangingPunct="1">
              <a:spcAft>
                <a:spcPts val="0"/>
              </a:spcAft>
              <a:buFont typeface="Arial" panose="020B0604020202020204" pitchFamily="34" charset="0"/>
              <a:buAutoNum type="alphaUcPeriod"/>
              <a:defRPr/>
            </a:pPr>
            <a:r>
              <a:rPr lang="en-US" sz="3603" dirty="0"/>
              <a:t>Metformin (Glucophage)</a:t>
            </a:r>
          </a:p>
          <a:p>
            <a:pPr marL="463326" indent="-463326" eaLnBrk="1" fontAlgn="auto" hangingPunct="1">
              <a:spcAft>
                <a:spcPts val="0"/>
              </a:spcAft>
              <a:buFont typeface="Arial" panose="020B0604020202020204" pitchFamily="34" charset="0"/>
              <a:buAutoNum type="alphaUcPeriod"/>
              <a:defRPr/>
            </a:pPr>
            <a:r>
              <a:rPr lang="en-US" sz="3603" dirty="0"/>
              <a:t>Glimepiride (Amaryl)</a:t>
            </a:r>
          </a:p>
          <a:p>
            <a:pPr marL="463326" indent="-463326" eaLnBrk="1" fontAlgn="auto" hangingPunct="1">
              <a:spcAft>
                <a:spcPts val="0"/>
              </a:spcAft>
              <a:buFont typeface="Arial" panose="020B0604020202020204" pitchFamily="34" charset="0"/>
              <a:buAutoNum type="alphaUcPeriod"/>
              <a:defRPr/>
            </a:pPr>
            <a:r>
              <a:rPr lang="en-US" sz="3603" dirty="0" err="1"/>
              <a:t>Semaglutide</a:t>
            </a:r>
            <a:r>
              <a:rPr lang="en-US" sz="3603" dirty="0"/>
              <a:t> (Ozempic)</a:t>
            </a:r>
            <a:endParaRPr lang="en-US" dirty="0"/>
          </a:p>
          <a:p>
            <a:pPr marL="463326" indent="-463326" eaLnBrk="1" fontAlgn="auto" hangingPunct="1">
              <a:spcAft>
                <a:spcPts val="0"/>
              </a:spcAft>
              <a:buFont typeface="Arial" panose="020B0604020202020204" pitchFamily="34" charset="0"/>
              <a:buAutoNum type="alphaUcPeriod"/>
              <a:defRPr/>
            </a:pPr>
            <a:endParaRPr lang="en-US" dirty="0"/>
          </a:p>
          <a:p>
            <a:pPr marL="463326" indent="-463326" eaLnBrk="1" fontAlgn="auto" hangingPunct="1">
              <a:spcAft>
                <a:spcPts val="0"/>
              </a:spcAft>
              <a:buFont typeface="Arial" panose="020B0604020202020204" pitchFamily="34" charset="0"/>
              <a:buAutoNum type="alphaUcPeriod"/>
              <a:defRPr/>
            </a:pPr>
            <a:endParaRPr lang="en-US" dirty="0"/>
          </a:p>
          <a:p>
            <a:pPr marL="463326" indent="-463326" eaLnBrk="1" fontAlgn="auto" hangingPunct="1">
              <a:spcAft>
                <a:spcPts val="0"/>
              </a:spcAft>
              <a:buFont typeface="Arial" panose="020B0604020202020204" pitchFamily="34" charset="0"/>
              <a:buAutoNum type="alphaUcPeriod"/>
              <a:defRPr/>
            </a:pPr>
            <a:endParaRPr lang="en-US" dirty="0"/>
          </a:p>
        </p:txBody>
      </p:sp>
      <p:pic>
        <p:nvPicPr>
          <p:cNvPr id="136196" name="Picture 3" descr="A picture containing vector graphics&#10;&#10;Description automatically generated">
            <a:extLst>
              <a:ext uri="{FF2B5EF4-FFF2-40B4-BE49-F238E27FC236}">
                <a16:creationId xmlns:a16="http://schemas.microsoft.com/office/drawing/2014/main" id="{52775BF4-B8FE-4443-B2BE-27B20EFBAEF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50821" y="3140121"/>
            <a:ext cx="2110814" cy="28144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099443-24BC-7791-0DB1-0575CEF74261}"/>
              </a:ext>
            </a:extLst>
          </p:cNvPr>
          <p:cNvSpPr>
            <a:spLocks noGrp="1"/>
          </p:cNvSpPr>
          <p:nvPr>
            <p:ph type="title"/>
          </p:nvPr>
        </p:nvSpPr>
        <p:spPr/>
        <p:txBody>
          <a:bodyPr>
            <a:normAutofit/>
          </a:bodyPr>
          <a:lstStyle/>
          <a:p>
            <a:r>
              <a:rPr lang="en-US" sz="4000" dirty="0"/>
              <a:t>Medication Cost Considerations</a:t>
            </a:r>
          </a:p>
        </p:txBody>
      </p:sp>
      <p:sp>
        <p:nvSpPr>
          <p:cNvPr id="3" name="Content Placeholder 2">
            <a:extLst>
              <a:ext uri="{FF2B5EF4-FFF2-40B4-BE49-F238E27FC236}">
                <a16:creationId xmlns:a16="http://schemas.microsoft.com/office/drawing/2014/main" id="{84D2A50F-8489-7483-9028-FDBED8C54643}"/>
              </a:ext>
            </a:extLst>
          </p:cNvPr>
          <p:cNvSpPr>
            <a:spLocks noGrp="1"/>
          </p:cNvSpPr>
          <p:nvPr>
            <p:ph sz="quarter" idx="1"/>
          </p:nvPr>
        </p:nvSpPr>
        <p:spPr/>
        <p:txBody>
          <a:bodyPr/>
          <a:lstStyle/>
          <a:p>
            <a:r>
              <a:rPr lang="en-US" sz="3200" dirty="0"/>
              <a:t>Lowest cost medications - AWP for a month</a:t>
            </a:r>
          </a:p>
          <a:p>
            <a:pPr lvl="1"/>
            <a:r>
              <a:rPr lang="en-US" sz="2800" dirty="0"/>
              <a:t>Metformin - $3</a:t>
            </a:r>
          </a:p>
          <a:p>
            <a:pPr lvl="1"/>
            <a:r>
              <a:rPr lang="en-US" sz="2800" dirty="0"/>
              <a:t>Sulfonylureas $3</a:t>
            </a:r>
          </a:p>
          <a:p>
            <a:pPr lvl="1"/>
            <a:r>
              <a:rPr lang="en-US" sz="2800" dirty="0"/>
              <a:t>TZD – Pioglitazone $3</a:t>
            </a:r>
          </a:p>
          <a:p>
            <a:pPr lvl="1"/>
            <a:r>
              <a:rPr lang="en-US" sz="2800" dirty="0"/>
              <a:t>Lower cost insulin</a:t>
            </a:r>
          </a:p>
          <a:p>
            <a:pPr lvl="1"/>
            <a:r>
              <a:rPr lang="en-US" sz="2800" dirty="0"/>
              <a:t>Bexagliflozin -$48, </a:t>
            </a:r>
          </a:p>
          <a:p>
            <a:pPr lvl="1"/>
            <a:r>
              <a:rPr lang="en-US" sz="2800" dirty="0"/>
              <a:t>Insulin-$35</a:t>
            </a:r>
          </a:p>
          <a:p>
            <a:pPr lvl="1"/>
            <a:endParaRPr lang="en-US" dirty="0"/>
          </a:p>
          <a:p>
            <a:pPr lvl="1"/>
            <a:endParaRPr lang="en-US" dirty="0"/>
          </a:p>
          <a:p>
            <a:endParaRPr lang="en-US" dirty="0"/>
          </a:p>
        </p:txBody>
      </p:sp>
      <p:sp>
        <p:nvSpPr>
          <p:cNvPr id="4" name="Content Placeholder 3">
            <a:extLst>
              <a:ext uri="{FF2B5EF4-FFF2-40B4-BE49-F238E27FC236}">
                <a16:creationId xmlns:a16="http://schemas.microsoft.com/office/drawing/2014/main" id="{F3795A70-91D8-FDD5-0046-D6C5C55207C7}"/>
              </a:ext>
            </a:extLst>
          </p:cNvPr>
          <p:cNvSpPr>
            <a:spLocks noGrp="1"/>
          </p:cNvSpPr>
          <p:nvPr>
            <p:ph sz="quarter" idx="2"/>
          </p:nvPr>
        </p:nvSpPr>
        <p:spPr/>
        <p:txBody>
          <a:bodyPr/>
          <a:lstStyle/>
          <a:p>
            <a:r>
              <a:rPr lang="en-US" sz="3200" dirty="0"/>
              <a:t>Highest cost medications – AWP for a month</a:t>
            </a:r>
          </a:p>
          <a:p>
            <a:pPr lvl="1"/>
            <a:r>
              <a:rPr lang="en-US" sz="2800" dirty="0"/>
              <a:t>GLP-1 RA - $1000+</a:t>
            </a:r>
          </a:p>
          <a:p>
            <a:pPr lvl="1"/>
            <a:r>
              <a:rPr lang="en-US" sz="2800" dirty="0"/>
              <a:t>GLP-1/GIP RA  - 1000+</a:t>
            </a:r>
          </a:p>
          <a:p>
            <a:pPr lvl="1"/>
            <a:r>
              <a:rPr lang="en-US" sz="2800" dirty="0"/>
              <a:t>SGLT2i - $650</a:t>
            </a:r>
          </a:p>
          <a:p>
            <a:pPr lvl="1"/>
            <a:r>
              <a:rPr lang="en-US" sz="2800" dirty="0"/>
              <a:t>DPP-IV’s  - $550-600</a:t>
            </a:r>
          </a:p>
          <a:p>
            <a:endParaRPr lang="en-US" dirty="0"/>
          </a:p>
        </p:txBody>
      </p:sp>
    </p:spTree>
    <p:extLst>
      <p:ext uri="{BB962C8B-B14F-4D97-AF65-F5344CB8AC3E}">
        <p14:creationId xmlns:p14="http://schemas.microsoft.com/office/powerpoint/2010/main" val="14123535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5ABDC7-115A-AD6D-B913-40A83B57E4E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642583E-BFA8-225A-1329-64C4616D3E2B}"/>
              </a:ext>
            </a:extLst>
          </p:cNvPr>
          <p:cNvSpPr>
            <a:spLocks noGrp="1"/>
          </p:cNvSpPr>
          <p:nvPr>
            <p:ph type="title"/>
          </p:nvPr>
        </p:nvSpPr>
        <p:spPr>
          <a:xfrm>
            <a:off x="457200" y="228600"/>
            <a:ext cx="8229600" cy="914400"/>
          </a:xfrm>
        </p:spPr>
        <p:txBody>
          <a:bodyPr anchor="b">
            <a:normAutofit/>
          </a:bodyPr>
          <a:lstStyle/>
          <a:p>
            <a:r>
              <a:rPr lang="en-US" sz="4100"/>
              <a:t>Coach Bev has no Conflict of Interest</a:t>
            </a:r>
          </a:p>
        </p:txBody>
      </p:sp>
      <p:sp>
        <p:nvSpPr>
          <p:cNvPr id="3" name="Content Placeholder 2">
            <a:extLst>
              <a:ext uri="{FF2B5EF4-FFF2-40B4-BE49-F238E27FC236}">
                <a16:creationId xmlns:a16="http://schemas.microsoft.com/office/drawing/2014/main" id="{B849B694-1C9B-E90C-4F8F-AC8428E6E561}"/>
              </a:ext>
            </a:extLst>
          </p:cNvPr>
          <p:cNvSpPr>
            <a:spLocks noGrp="1"/>
          </p:cNvSpPr>
          <p:nvPr>
            <p:ph sz="quarter" idx="1"/>
          </p:nvPr>
        </p:nvSpPr>
        <p:spPr>
          <a:xfrm>
            <a:off x="457200" y="1219200"/>
            <a:ext cx="8229600" cy="4937760"/>
          </a:xfrm>
        </p:spPr>
        <p:txBody>
          <a:bodyPr>
            <a:normAutofit/>
          </a:bodyPr>
          <a:lstStyle/>
          <a:p>
            <a:pPr>
              <a:lnSpc>
                <a:spcPct val="90000"/>
              </a:lnSpc>
            </a:pPr>
            <a:r>
              <a:rPr lang="en-US" sz="2500" dirty="0"/>
              <a:t>She’s not on any speaker's bureau</a:t>
            </a:r>
          </a:p>
          <a:p>
            <a:pPr>
              <a:lnSpc>
                <a:spcPct val="90000"/>
              </a:lnSpc>
            </a:pPr>
            <a:r>
              <a:rPr lang="en-US" sz="2500" dirty="0"/>
              <a:t>Does not invest or have any financial relationships with diabetes related companies.</a:t>
            </a:r>
          </a:p>
          <a:p>
            <a:pPr>
              <a:lnSpc>
                <a:spcPct val="90000"/>
              </a:lnSpc>
            </a:pPr>
            <a:r>
              <a:rPr lang="en-US" sz="2500" dirty="0"/>
              <a:t>Gathers information from reading package inserts, research and articles</a:t>
            </a:r>
          </a:p>
          <a:p>
            <a:pPr>
              <a:lnSpc>
                <a:spcPct val="90000"/>
              </a:lnSpc>
            </a:pPr>
            <a:r>
              <a:rPr lang="en-US" sz="2500" dirty="0"/>
              <a:t>The ADA Standards of Medical Care is main resource for course content</a:t>
            </a:r>
          </a:p>
          <a:p>
            <a:pPr>
              <a:lnSpc>
                <a:spcPct val="90000"/>
              </a:lnSpc>
            </a:pPr>
            <a:endParaRPr lang="en-US" sz="2500" dirty="0"/>
          </a:p>
        </p:txBody>
      </p:sp>
    </p:spTree>
    <p:extLst>
      <p:ext uri="{BB962C8B-B14F-4D97-AF65-F5344CB8AC3E}">
        <p14:creationId xmlns:p14="http://schemas.microsoft.com/office/powerpoint/2010/main" val="3161737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Rectangle 2"/>
          <p:cNvSpPr>
            <a:spLocks noGrp="1" noChangeArrowheads="1"/>
          </p:cNvSpPr>
          <p:nvPr>
            <p:ph type="title"/>
          </p:nvPr>
        </p:nvSpPr>
        <p:spPr>
          <a:xfrm>
            <a:off x="419100" y="283634"/>
            <a:ext cx="8305800" cy="1016000"/>
          </a:xfrm>
        </p:spPr>
        <p:txBody>
          <a:bodyPr vert="horz" lIns="80434" tIns="39511" rIns="80434" bIns="39511" anchor="b" anchorCtr="0">
            <a:normAutofit fontScale="90000"/>
          </a:bodyPr>
          <a:lstStyle/>
          <a:p>
            <a:pPr eaLnBrk="1" hangingPunct="1"/>
            <a:r>
              <a:rPr lang="en-US" dirty="0"/>
              <a:t>Diabetes 2 - Who is at Risk?</a:t>
            </a:r>
            <a:r>
              <a:rPr lang="en-US" sz="3200" dirty="0"/>
              <a:t> </a:t>
            </a:r>
            <a:br>
              <a:rPr lang="en-US" sz="3200" dirty="0"/>
            </a:br>
            <a:r>
              <a:rPr lang="en-US" sz="2489" dirty="0"/>
              <a:t>(ADA 2024 Clinical Practice Guidelines</a:t>
            </a:r>
            <a:r>
              <a:rPr lang="en-US" sz="2844" dirty="0"/>
              <a:t>)</a:t>
            </a:r>
            <a:endParaRPr lang="en-US" sz="2844" dirty="0">
              <a:sym typeface="Monotype Sorts" pitchFamily="2" charset="2"/>
            </a:endParaRPr>
          </a:p>
        </p:txBody>
      </p:sp>
      <p:sp>
        <p:nvSpPr>
          <p:cNvPr id="1992707" name="Rectangle 3"/>
          <p:cNvSpPr>
            <a:spLocks noGrp="1" noChangeArrowheads="1"/>
          </p:cNvSpPr>
          <p:nvPr>
            <p:ph idx="1"/>
          </p:nvPr>
        </p:nvSpPr>
        <p:spPr>
          <a:xfrm>
            <a:off x="3657600" y="1523999"/>
            <a:ext cx="5188794" cy="4905701"/>
          </a:xfrm>
        </p:spPr>
        <p:txBody>
          <a:bodyPr vert="horz" lIns="80434" tIns="39511" rIns="80434" bIns="39511">
            <a:normAutofit/>
          </a:bodyPr>
          <a:lstStyle/>
          <a:p>
            <a:pPr eaLnBrk="1" hangingPunct="1">
              <a:buFont typeface="Wingdings" pitchFamily="2" charset="2"/>
              <a:buNone/>
            </a:pPr>
            <a:r>
              <a:rPr lang="en-US" sz="2489" b="1" dirty="0"/>
              <a:t>Risk factors cont’d</a:t>
            </a:r>
            <a:endParaRPr lang="en-US" sz="2489" dirty="0"/>
          </a:p>
          <a:p>
            <a:pPr lvl="1" eaLnBrk="1" hangingPunct="1">
              <a:buClr>
                <a:schemeClr val="hlink"/>
              </a:buClr>
            </a:pPr>
            <a:r>
              <a:rPr lang="en-US" sz="2844" dirty="0"/>
              <a:t>HTN - </a:t>
            </a:r>
            <a:r>
              <a:rPr lang="en-US" sz="2844" dirty="0">
                <a:solidFill>
                  <a:srgbClr val="0070C0"/>
                </a:solidFill>
              </a:rPr>
              <a:t>BP &gt; 130/80</a:t>
            </a:r>
            <a:endParaRPr lang="en-US" sz="3200" dirty="0">
              <a:solidFill>
                <a:srgbClr val="0070C0"/>
              </a:solidFill>
            </a:endParaRPr>
          </a:p>
          <a:p>
            <a:pPr lvl="1" eaLnBrk="1" hangingPunct="1">
              <a:buClr>
                <a:schemeClr val="hlink"/>
              </a:buClr>
            </a:pPr>
            <a:r>
              <a:rPr lang="en-US" sz="2844" dirty="0"/>
              <a:t>HDL &lt; 35 or triglycerides &gt; 250</a:t>
            </a:r>
          </a:p>
          <a:p>
            <a:pPr lvl="1" eaLnBrk="1" hangingPunct="1">
              <a:buClr>
                <a:schemeClr val="hlink"/>
              </a:buClr>
            </a:pPr>
            <a:r>
              <a:rPr lang="en-US" sz="2844" dirty="0"/>
              <a:t>History of Gestational Diabetes Mellitus </a:t>
            </a:r>
          </a:p>
          <a:p>
            <a:pPr lvl="1" eaLnBrk="1" hangingPunct="1">
              <a:buClr>
                <a:schemeClr val="hlink"/>
              </a:buClr>
            </a:pPr>
            <a:r>
              <a:rPr lang="en-US" sz="2489" dirty="0"/>
              <a:t>Polycystic ovary syndrome (PCOS)</a:t>
            </a:r>
          </a:p>
          <a:p>
            <a:pPr lvl="1">
              <a:buClr>
                <a:schemeClr val="hlink"/>
              </a:buClr>
            </a:pPr>
            <a:r>
              <a:rPr lang="en-US" sz="2500" dirty="0"/>
              <a:t>Other conditions associated w/ insulin resistance:</a:t>
            </a:r>
          </a:p>
          <a:p>
            <a:pPr lvl="2">
              <a:buClr>
                <a:schemeClr val="hlink"/>
              </a:buClr>
            </a:pPr>
            <a:r>
              <a:rPr lang="en-US" sz="2100" dirty="0"/>
              <a:t>Elevated BMI, acanthosis nigricans (AN)</a:t>
            </a:r>
          </a:p>
          <a:p>
            <a:pPr lvl="1" eaLnBrk="1" hangingPunct="1">
              <a:buClr>
                <a:schemeClr val="hlink"/>
              </a:buClr>
            </a:pPr>
            <a:endParaRPr lang="en-US" sz="2489" dirty="0"/>
          </a:p>
        </p:txBody>
      </p:sp>
      <p:pic>
        <p:nvPicPr>
          <p:cNvPr id="2" name="Picture 1"/>
          <p:cNvPicPr>
            <a:picLocks noChangeAspect="1"/>
          </p:cNvPicPr>
          <p:nvPr/>
        </p:nvPicPr>
        <p:blipFill>
          <a:blip r:embed="rId4"/>
          <a:stretch>
            <a:fillRect/>
          </a:stretch>
        </p:blipFill>
        <p:spPr>
          <a:xfrm>
            <a:off x="419100" y="1524000"/>
            <a:ext cx="2982079" cy="2091906"/>
          </a:xfrm>
          <a:prstGeom prst="rect">
            <a:avLst/>
          </a:prstGeom>
        </p:spPr>
      </p:pic>
      <p:sp>
        <p:nvSpPr>
          <p:cNvPr id="3" name="TextBox 2">
            <a:extLst>
              <a:ext uri="{FF2B5EF4-FFF2-40B4-BE49-F238E27FC236}">
                <a16:creationId xmlns:a16="http://schemas.microsoft.com/office/drawing/2014/main" id="{2BC3D52E-CDAB-4044-AA45-871C0091076E}"/>
              </a:ext>
            </a:extLst>
          </p:cNvPr>
          <p:cNvSpPr txBox="1"/>
          <p:nvPr/>
        </p:nvSpPr>
        <p:spPr>
          <a:xfrm>
            <a:off x="578694" y="3904518"/>
            <a:ext cx="2590800" cy="2308324"/>
          </a:xfrm>
          <a:prstGeom prst="rect">
            <a:avLst/>
          </a:prstGeom>
          <a:noFill/>
          <a:ln w="28575">
            <a:solidFill>
              <a:srgbClr val="C0000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Gill Sans MT"/>
                <a:ea typeface="+mn-ea"/>
                <a:cs typeface="+mn-cs"/>
              </a:rPr>
              <a:t>Screen using A1C, Fasting Blood Glucose or OGTT.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ill Sans M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Gill Sans MT"/>
                <a:ea typeface="+mn-ea"/>
                <a:cs typeface="+mn-cs"/>
              </a:rPr>
              <a:t>Repeat screening at least every 3 years if negative.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ill Sans M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Gill Sans MT"/>
                <a:ea typeface="+mn-ea"/>
                <a:cs typeface="+mn-cs"/>
              </a:rPr>
              <a:t>*If prediabetes or on high risk meds, recheck yearly  </a:t>
            </a:r>
          </a:p>
        </p:txBody>
      </p:sp>
      <p:pic>
        <p:nvPicPr>
          <p:cNvPr id="5" name="Picture 4">
            <a:extLst>
              <a:ext uri="{FF2B5EF4-FFF2-40B4-BE49-F238E27FC236}">
                <a16:creationId xmlns:a16="http://schemas.microsoft.com/office/drawing/2014/main" id="{6A9CE6D7-921D-B72E-350D-506CC477E8A4}"/>
              </a:ext>
            </a:extLst>
          </p:cNvPr>
          <p:cNvPicPr>
            <a:picLocks noChangeAspect="1"/>
          </p:cNvPicPr>
          <p:nvPr/>
        </p:nvPicPr>
        <p:blipFill>
          <a:blip r:embed="rId5"/>
          <a:stretch>
            <a:fillRect/>
          </a:stretch>
        </p:blipFill>
        <p:spPr>
          <a:xfrm>
            <a:off x="6255594" y="6153622"/>
            <a:ext cx="2590800" cy="457755"/>
          </a:xfrm>
          <a:prstGeom prst="rect">
            <a:avLst/>
          </a:prstGeom>
        </p:spPr>
      </p:pic>
    </p:spTree>
    <p:custDataLst>
      <p:tags r:id="rId1"/>
    </p:custDataLst>
    <p:extLst>
      <p:ext uri="{BB962C8B-B14F-4D97-AF65-F5344CB8AC3E}">
        <p14:creationId xmlns:p14="http://schemas.microsoft.com/office/powerpoint/2010/main" val="3156893396"/>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withEffect">
                                  <p:stCondLst>
                                    <p:cond delay="0"/>
                                  </p:stCondLst>
                                  <p:childTnLst>
                                    <p:set>
                                      <p:cBhvr>
                                        <p:cTn id="6" dur="1" fill="hold">
                                          <p:stCondLst>
                                            <p:cond delay="0"/>
                                          </p:stCondLst>
                                        </p:cTn>
                                        <p:tgtEl>
                                          <p:spTgt spid="1992707">
                                            <p:txEl>
                                              <p:pRg st="2" end="2"/>
                                            </p:txEl>
                                          </p:spTgt>
                                        </p:tgtEl>
                                        <p:attrNameLst>
                                          <p:attrName>style.visibility</p:attrName>
                                        </p:attrNameLst>
                                      </p:cBhvr>
                                      <p:to>
                                        <p:strVal val="visible"/>
                                      </p:to>
                                    </p:set>
                                    <p:anim calcmode="lin" valueType="num">
                                      <p:cBhvr additive="base">
                                        <p:cTn id="7" dur="2000" fill="hold"/>
                                        <p:tgtEl>
                                          <p:spTgt spid="1992707">
                                            <p:txEl>
                                              <p:pRg st="2" end="2"/>
                                            </p:txEl>
                                          </p:spTgt>
                                        </p:tgtEl>
                                        <p:attrNameLst>
                                          <p:attrName>ppt_x</p:attrName>
                                        </p:attrNameLst>
                                      </p:cBhvr>
                                      <p:tavLst>
                                        <p:tav tm="0">
                                          <p:val>
                                            <p:strVal val="#ppt_x"/>
                                          </p:val>
                                        </p:tav>
                                        <p:tav tm="100000">
                                          <p:val>
                                            <p:strVal val="#ppt_x"/>
                                          </p:val>
                                        </p:tav>
                                      </p:tavLst>
                                    </p:anim>
                                    <p:anim calcmode="lin" valueType="num">
                                      <p:cBhvr additive="base">
                                        <p:cTn id="8" dur="2000" fill="hold"/>
                                        <p:tgtEl>
                                          <p:spTgt spid="1992707">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1C9CD7-BD2C-4885-8D9B-2BB17E160E1A}"/>
              </a:ext>
            </a:extLst>
          </p:cNvPr>
          <p:cNvSpPr>
            <a:spLocks noGrp="1"/>
          </p:cNvSpPr>
          <p:nvPr>
            <p:ph type="title"/>
          </p:nvPr>
        </p:nvSpPr>
        <p:spPr/>
        <p:txBody>
          <a:bodyPr/>
          <a:lstStyle/>
          <a:p>
            <a:r>
              <a:rPr lang="en-US" dirty="0"/>
              <a:t>Cost Related Barriers</a:t>
            </a:r>
          </a:p>
        </p:txBody>
      </p:sp>
      <p:sp>
        <p:nvSpPr>
          <p:cNvPr id="3" name="Content Placeholder 2">
            <a:extLst>
              <a:ext uri="{FF2B5EF4-FFF2-40B4-BE49-F238E27FC236}">
                <a16:creationId xmlns:a16="http://schemas.microsoft.com/office/drawing/2014/main" id="{9C7526EB-8401-408E-B7EA-0085B2626FD2}"/>
              </a:ext>
            </a:extLst>
          </p:cNvPr>
          <p:cNvSpPr>
            <a:spLocks noGrp="1"/>
          </p:cNvSpPr>
          <p:nvPr>
            <p:ph sz="quarter" idx="1"/>
          </p:nvPr>
        </p:nvSpPr>
        <p:spPr/>
        <p:txBody>
          <a:bodyPr>
            <a:normAutofit/>
          </a:bodyPr>
          <a:lstStyle/>
          <a:p>
            <a:r>
              <a:rPr lang="en-US" sz="3200" dirty="0"/>
              <a:t>Among people with chronic illnesses, 2/3 of those who reported not taking medications as prescribed due to CRB </a:t>
            </a:r>
            <a:r>
              <a:rPr lang="en-US" sz="3200" dirty="0">
                <a:solidFill>
                  <a:srgbClr val="002060"/>
                </a:solidFill>
              </a:rPr>
              <a:t>never shared this with their physician. </a:t>
            </a:r>
          </a:p>
        </p:txBody>
      </p:sp>
      <p:sp>
        <p:nvSpPr>
          <p:cNvPr id="4" name="Content Placeholder 3">
            <a:extLst>
              <a:ext uri="{FF2B5EF4-FFF2-40B4-BE49-F238E27FC236}">
                <a16:creationId xmlns:a16="http://schemas.microsoft.com/office/drawing/2014/main" id="{24315D5E-B414-458F-B3B2-8EA16BEDDB3A}"/>
              </a:ext>
            </a:extLst>
          </p:cNvPr>
          <p:cNvSpPr>
            <a:spLocks noGrp="1"/>
          </p:cNvSpPr>
          <p:nvPr>
            <p:ph sz="quarter" idx="2"/>
          </p:nvPr>
        </p:nvSpPr>
        <p:spPr/>
        <p:txBody>
          <a:bodyPr>
            <a:normAutofit/>
          </a:bodyPr>
          <a:lstStyle/>
          <a:p>
            <a:r>
              <a:rPr lang="en-US" dirty="0"/>
              <a:t>Especially associated with diabetes medications and insulin.</a:t>
            </a:r>
          </a:p>
        </p:txBody>
      </p:sp>
      <p:pic>
        <p:nvPicPr>
          <p:cNvPr id="12" name="Picture 11" descr="A doctor talking to a patient&#10;&#10;Description automatically generated with medium confidence">
            <a:extLst>
              <a:ext uri="{FF2B5EF4-FFF2-40B4-BE49-F238E27FC236}">
                <a16:creationId xmlns:a16="http://schemas.microsoft.com/office/drawing/2014/main" id="{A9D24DD0-5D08-4DFC-BFEB-42ECAA03FBE0}"/>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4673600" y="2667000"/>
            <a:ext cx="4013200" cy="2407920"/>
          </a:xfrm>
          <a:prstGeom prst="rect">
            <a:avLst/>
          </a:prstGeom>
        </p:spPr>
      </p:pic>
    </p:spTree>
    <p:extLst>
      <p:ext uri="{BB962C8B-B14F-4D97-AF65-F5344CB8AC3E}">
        <p14:creationId xmlns:p14="http://schemas.microsoft.com/office/powerpoint/2010/main" val="6814833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Box 2">
            <a:extLst>
              <a:ext uri="{FF2B5EF4-FFF2-40B4-BE49-F238E27FC236}">
                <a16:creationId xmlns:a16="http://schemas.microsoft.com/office/drawing/2014/main" id="{1825694D-301B-99A4-2FE8-50FF150F2C71}"/>
              </a:ext>
            </a:extLst>
          </p:cNvPr>
          <p:cNvSpPr txBox="1"/>
          <p:nvPr/>
        </p:nvSpPr>
        <p:spPr>
          <a:xfrm>
            <a:off x="3200400" y="5334000"/>
            <a:ext cx="2819400" cy="533400"/>
          </a:xfrm>
          <a:prstGeom prst="rect">
            <a:avLst/>
          </a:prstGeom>
          <a:solidFill>
            <a:schemeClr val="bg1"/>
          </a:solidFill>
        </p:spPr>
        <p:txBody>
          <a:bodyPr wrap="square" rtlCol="0">
            <a:spAutoFit/>
          </a:bodyPr>
          <a:lstStyle/>
          <a:p>
            <a:endParaRPr lang="en-US" dirty="0"/>
          </a:p>
        </p:txBody>
      </p:sp>
      <p:pic>
        <p:nvPicPr>
          <p:cNvPr id="6" name="Picture 5">
            <a:extLst>
              <a:ext uri="{FF2B5EF4-FFF2-40B4-BE49-F238E27FC236}">
                <a16:creationId xmlns:a16="http://schemas.microsoft.com/office/drawing/2014/main" id="{13B4F648-0F52-7B7E-EDB0-01BBF7668304}"/>
              </a:ext>
            </a:extLst>
          </p:cNvPr>
          <p:cNvPicPr>
            <a:picLocks noChangeAspect="1"/>
          </p:cNvPicPr>
          <p:nvPr/>
        </p:nvPicPr>
        <p:blipFill>
          <a:blip r:embed="rId3"/>
          <a:stretch>
            <a:fillRect/>
          </a:stretch>
        </p:blipFill>
        <p:spPr>
          <a:xfrm>
            <a:off x="58991" y="152400"/>
            <a:ext cx="9085009" cy="6219440"/>
          </a:xfrm>
          <a:prstGeom prst="rect">
            <a:avLst/>
          </a:prstGeom>
        </p:spPr>
      </p:pic>
      <p:sp>
        <p:nvSpPr>
          <p:cNvPr id="4" name="Rectangle 3">
            <a:extLst>
              <a:ext uri="{FF2B5EF4-FFF2-40B4-BE49-F238E27FC236}">
                <a16:creationId xmlns:a16="http://schemas.microsoft.com/office/drawing/2014/main" id="{89C7CD59-D592-EAD9-F52C-6F001BD2C749}"/>
              </a:ext>
            </a:extLst>
          </p:cNvPr>
          <p:cNvSpPr/>
          <p:nvPr/>
        </p:nvSpPr>
        <p:spPr>
          <a:xfrm>
            <a:off x="3048000" y="5586220"/>
            <a:ext cx="2819400" cy="5334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77C87BDF-B175-D31D-55E8-46741C6641F4}"/>
              </a:ext>
            </a:extLst>
          </p:cNvPr>
          <p:cNvSpPr/>
          <p:nvPr/>
        </p:nvSpPr>
        <p:spPr>
          <a:xfrm>
            <a:off x="6019800" y="6207630"/>
            <a:ext cx="2819400" cy="5334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8694DAA1-01D3-1D8A-1EEA-C2469D3450FF}"/>
              </a:ext>
            </a:extLst>
          </p:cNvPr>
          <p:cNvSpPr/>
          <p:nvPr/>
        </p:nvSpPr>
        <p:spPr>
          <a:xfrm>
            <a:off x="4419600" y="381000"/>
            <a:ext cx="4409661" cy="5334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6476912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F797BB-1378-437F-8FA8-5FDDFBC629E1}"/>
              </a:ext>
            </a:extLst>
          </p:cNvPr>
          <p:cNvSpPr>
            <a:spLocks noGrp="1"/>
          </p:cNvSpPr>
          <p:nvPr>
            <p:ph type="title"/>
          </p:nvPr>
        </p:nvSpPr>
        <p:spPr>
          <a:xfrm>
            <a:off x="495300" y="202715"/>
            <a:ext cx="8153400" cy="1029665"/>
          </a:xfrm>
        </p:spPr>
        <p:txBody>
          <a:bodyPr>
            <a:normAutofit fontScale="90000"/>
          </a:bodyPr>
          <a:lstStyle/>
          <a:p>
            <a:pPr>
              <a:defRPr/>
            </a:pPr>
            <a:r>
              <a:rPr lang="en-US" sz="4400" dirty="0"/>
              <a:t>Diabetes + CKD – Increases CVD Risk</a:t>
            </a:r>
          </a:p>
        </p:txBody>
      </p:sp>
      <p:sp>
        <p:nvSpPr>
          <p:cNvPr id="3" name="Content Placeholder 2">
            <a:extLst>
              <a:ext uri="{FF2B5EF4-FFF2-40B4-BE49-F238E27FC236}">
                <a16:creationId xmlns:a16="http://schemas.microsoft.com/office/drawing/2014/main" id="{DA870FD3-1A38-4B22-9641-88629A09E29D}"/>
              </a:ext>
            </a:extLst>
          </p:cNvPr>
          <p:cNvSpPr>
            <a:spLocks noGrp="1"/>
          </p:cNvSpPr>
          <p:nvPr>
            <p:ph sz="half" idx="1"/>
          </p:nvPr>
        </p:nvSpPr>
        <p:spPr>
          <a:xfrm>
            <a:off x="419099" y="1600200"/>
            <a:ext cx="8496301" cy="5179979"/>
          </a:xfrm>
        </p:spPr>
        <p:txBody>
          <a:bodyPr>
            <a:normAutofit/>
          </a:bodyPr>
          <a:lstStyle/>
          <a:p>
            <a:r>
              <a:rPr lang="en-US" sz="2800" dirty="0"/>
              <a:t>Chronic kidney disease (CKD)  is a frequent </a:t>
            </a:r>
            <a:r>
              <a:rPr lang="en-US" altLang="en-US" sz="2800" dirty="0"/>
              <a:t>complication in diabetes</a:t>
            </a:r>
          </a:p>
          <a:p>
            <a:pPr lvl="1"/>
            <a:r>
              <a:rPr lang="en-US" altLang="en-US" sz="2800" dirty="0"/>
              <a:t>Type 1 diabetes </a:t>
            </a:r>
            <a:r>
              <a:rPr lang="en-US" altLang="en-US" sz="2800" b="1" dirty="0"/>
              <a:t>~</a:t>
            </a:r>
            <a:r>
              <a:rPr lang="en-US" altLang="en-US" sz="2800" dirty="0"/>
              <a:t>30%</a:t>
            </a:r>
          </a:p>
          <a:p>
            <a:pPr lvl="1"/>
            <a:r>
              <a:rPr lang="en-US" altLang="en-US" sz="2800" dirty="0"/>
              <a:t>Type 2 diabetes </a:t>
            </a:r>
            <a:r>
              <a:rPr lang="en-US" altLang="en-US" sz="2800" b="1" dirty="0"/>
              <a:t>~up to </a:t>
            </a:r>
            <a:r>
              <a:rPr lang="en-US" altLang="en-US" sz="2800" dirty="0"/>
              <a:t>40%</a:t>
            </a:r>
          </a:p>
          <a:p>
            <a:pPr>
              <a:lnSpc>
                <a:spcPct val="110000"/>
              </a:lnSpc>
              <a:defRPr/>
            </a:pPr>
            <a:r>
              <a:rPr lang="en-US" sz="2800" dirty="0"/>
              <a:t>In several studies, participants on SGLT2i with GFRs of 30-60 (stage 3) reduced ASCVD risk and improved renal function </a:t>
            </a:r>
          </a:p>
          <a:p>
            <a:pPr lvl="1">
              <a:lnSpc>
                <a:spcPct val="110000"/>
              </a:lnSpc>
              <a:defRPr/>
            </a:pPr>
            <a:r>
              <a:rPr lang="en-US" sz="2800" dirty="0"/>
              <a:t>Slowed kidney disease or death</a:t>
            </a:r>
          </a:p>
          <a:p>
            <a:pPr lvl="1">
              <a:lnSpc>
                <a:spcPct val="110000"/>
              </a:lnSpc>
              <a:defRPr/>
            </a:pPr>
            <a:r>
              <a:rPr lang="en-US" sz="2800" dirty="0"/>
              <a:t>Reduced albuminuria</a:t>
            </a:r>
          </a:p>
          <a:p>
            <a:pPr>
              <a:lnSpc>
                <a:spcPct val="90000"/>
              </a:lnSpc>
              <a:defRPr/>
            </a:pPr>
            <a:endParaRPr lang="en-US" sz="1802" dirty="0"/>
          </a:p>
          <a:p>
            <a:pPr>
              <a:lnSpc>
                <a:spcPct val="90000"/>
              </a:lnSpc>
              <a:defRPr/>
            </a:pPr>
            <a:endParaRPr lang="en-US" sz="1802" dirty="0"/>
          </a:p>
          <a:p>
            <a:pPr>
              <a:lnSpc>
                <a:spcPct val="90000"/>
              </a:lnSpc>
              <a:defRPr/>
            </a:pPr>
            <a:endParaRPr lang="en-US" sz="1802" dirty="0"/>
          </a:p>
        </p:txBody>
      </p:sp>
      <p:sp>
        <p:nvSpPr>
          <p:cNvPr id="7" name="TextBox 6">
            <a:extLst>
              <a:ext uri="{FF2B5EF4-FFF2-40B4-BE49-F238E27FC236}">
                <a16:creationId xmlns:a16="http://schemas.microsoft.com/office/drawing/2014/main" id="{4A7C1D1B-43AC-48A2-A8A6-208A2E03A10C}"/>
              </a:ext>
            </a:extLst>
          </p:cNvPr>
          <p:cNvSpPr txBox="1"/>
          <p:nvPr/>
        </p:nvSpPr>
        <p:spPr>
          <a:xfrm>
            <a:off x="4605759" y="6193620"/>
            <a:ext cx="4572000" cy="461665"/>
          </a:xfrm>
          <a:prstGeom prst="rect">
            <a:avLst/>
          </a:prstGeom>
          <a:noFill/>
        </p:spPr>
        <p:txBody>
          <a:bodyPr wrap="square">
            <a:spAutoFit/>
          </a:bodyPr>
          <a:lstStyle/>
          <a:p>
            <a:pPr eaLnBrk="1" hangingPunct="1">
              <a:defRPr/>
            </a:pPr>
            <a:r>
              <a:rPr lang="en-US" altLang="en-US" sz="1200" b="0" spc="-10" dirty="0">
                <a:latin typeface="Calibri" panose="020F0502020204030204" pitchFamily="34" charset="0"/>
                <a:cs typeface="+mn-cs"/>
              </a:rPr>
              <a:t>National Kidney Foundation. </a:t>
            </a:r>
            <a:r>
              <a:rPr lang="en-US" altLang="en-US" sz="1200" b="0" spc="-10" dirty="0">
                <a:latin typeface="Calibri" panose="020F0502020204030204" pitchFamily="34" charset="0"/>
                <a:cs typeface="+mn-cs"/>
                <a:hlinkClick r:id="rId3">
                  <a:extLst>
                    <a:ext uri="{A12FA001-AC4F-418D-AE19-62706E023703}">
                      <ahyp:hlinkClr xmlns:ahyp="http://schemas.microsoft.com/office/drawing/2018/hyperlinkcolor" val="tx"/>
                    </a:ext>
                  </a:extLst>
                </a:hlinkClick>
              </a:rPr>
              <a:t>https://www.kidney.org/atoz/content/diabetes</a:t>
            </a:r>
            <a:endParaRPr lang="en-US" altLang="en-US" sz="1200" b="0" spc="-10" dirty="0">
              <a:latin typeface="Calibri" panose="020F0502020204030204" pitchFamily="34" charset="0"/>
              <a:cs typeface="+mn-cs"/>
            </a:endParaRPr>
          </a:p>
        </p:txBody>
      </p:sp>
    </p:spTree>
    <p:extLst>
      <p:ext uri="{BB962C8B-B14F-4D97-AF65-F5344CB8AC3E}">
        <p14:creationId xmlns:p14="http://schemas.microsoft.com/office/powerpoint/2010/main" val="2138400400"/>
      </p:ext>
    </p:extLst>
  </p:cSld>
  <p:clrMapOvr>
    <a:masterClrMapping/>
  </p:clrMapOvr>
  <p:transition spd="med">
    <p:fade/>
  </p:transition>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328DDD-7B00-E0C7-246F-A1BC36FB0120}"/>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E9E6EEB7-8D36-2B91-A04A-D29F0CD251C7}"/>
              </a:ext>
            </a:extLst>
          </p:cNvPr>
          <p:cNvSpPr>
            <a:spLocks noGrp="1"/>
          </p:cNvSpPr>
          <p:nvPr>
            <p:ph sz="half" idx="1"/>
          </p:nvPr>
        </p:nvSpPr>
        <p:spPr/>
        <p:txBody>
          <a:bodyPr/>
          <a:lstStyle/>
          <a:p>
            <a:endParaRPr lang="en-US"/>
          </a:p>
        </p:txBody>
      </p:sp>
      <p:sp>
        <p:nvSpPr>
          <p:cNvPr id="4" name="Content Placeholder 3">
            <a:extLst>
              <a:ext uri="{FF2B5EF4-FFF2-40B4-BE49-F238E27FC236}">
                <a16:creationId xmlns:a16="http://schemas.microsoft.com/office/drawing/2014/main" id="{9069FDA2-CE62-BF0C-36BD-37AAD5B4306F}"/>
              </a:ext>
            </a:extLst>
          </p:cNvPr>
          <p:cNvSpPr>
            <a:spLocks noGrp="1"/>
          </p:cNvSpPr>
          <p:nvPr>
            <p:ph sz="quarter" idx="2"/>
          </p:nvPr>
        </p:nvSpPr>
        <p:spPr/>
        <p:txBody>
          <a:bodyPr/>
          <a:lstStyle/>
          <a:p>
            <a:endParaRPr lang="en-US"/>
          </a:p>
        </p:txBody>
      </p:sp>
      <p:sp>
        <p:nvSpPr>
          <p:cNvPr id="5" name="Content Placeholder 4">
            <a:extLst>
              <a:ext uri="{FF2B5EF4-FFF2-40B4-BE49-F238E27FC236}">
                <a16:creationId xmlns:a16="http://schemas.microsoft.com/office/drawing/2014/main" id="{60E330B5-A26F-D529-6448-79F895D37DFB}"/>
              </a:ext>
            </a:extLst>
          </p:cNvPr>
          <p:cNvSpPr>
            <a:spLocks noGrp="1"/>
          </p:cNvSpPr>
          <p:nvPr>
            <p:ph sz="quarter" idx="3"/>
          </p:nvPr>
        </p:nvSpPr>
        <p:spPr/>
        <p:txBody>
          <a:bodyPr/>
          <a:lstStyle/>
          <a:p>
            <a:endParaRPr lang="en-US"/>
          </a:p>
        </p:txBody>
      </p:sp>
      <p:pic>
        <p:nvPicPr>
          <p:cNvPr id="6" name="Picture 5">
            <a:extLst>
              <a:ext uri="{FF2B5EF4-FFF2-40B4-BE49-F238E27FC236}">
                <a16:creationId xmlns:a16="http://schemas.microsoft.com/office/drawing/2014/main" id="{83CCCBEF-F0E9-42A3-6F1E-AB94278ADE2F}"/>
              </a:ext>
            </a:extLst>
          </p:cNvPr>
          <p:cNvPicPr>
            <a:picLocks noChangeAspect="1"/>
          </p:cNvPicPr>
          <p:nvPr/>
        </p:nvPicPr>
        <p:blipFill>
          <a:blip r:embed="rId3"/>
          <a:stretch>
            <a:fillRect/>
          </a:stretch>
        </p:blipFill>
        <p:spPr>
          <a:xfrm>
            <a:off x="-42544" y="-60603"/>
            <a:ext cx="9448800" cy="7966635"/>
          </a:xfrm>
          <a:prstGeom prst="rect">
            <a:avLst/>
          </a:prstGeom>
        </p:spPr>
      </p:pic>
      <p:sp>
        <p:nvSpPr>
          <p:cNvPr id="7" name="Oval 6">
            <a:extLst>
              <a:ext uri="{FF2B5EF4-FFF2-40B4-BE49-F238E27FC236}">
                <a16:creationId xmlns:a16="http://schemas.microsoft.com/office/drawing/2014/main" id="{0412DF43-5D72-E862-E05E-23D521BC7388}"/>
              </a:ext>
            </a:extLst>
          </p:cNvPr>
          <p:cNvSpPr/>
          <p:nvPr/>
        </p:nvSpPr>
        <p:spPr>
          <a:xfrm>
            <a:off x="4055746" y="1917068"/>
            <a:ext cx="1964053" cy="3810000"/>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91376391"/>
      </p:ext>
    </p:extLst>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879966"/>
          </a:xfrm>
        </p:spPr>
        <p:txBody>
          <a:bodyPr>
            <a:normAutofit/>
          </a:bodyPr>
          <a:lstStyle/>
          <a:p>
            <a:r>
              <a:rPr lang="en-US" sz="4400" dirty="0"/>
              <a:t>CKD– 2025 Update</a:t>
            </a:r>
            <a:endParaRPr lang="en-US" dirty="0"/>
          </a:p>
        </p:txBody>
      </p:sp>
      <p:sp>
        <p:nvSpPr>
          <p:cNvPr id="3" name="Content Placeholder 2"/>
          <p:cNvSpPr>
            <a:spLocks noGrp="1"/>
          </p:cNvSpPr>
          <p:nvPr>
            <p:ph sz="quarter" idx="1"/>
          </p:nvPr>
        </p:nvSpPr>
        <p:spPr>
          <a:xfrm>
            <a:off x="267269" y="1070048"/>
            <a:ext cx="5562600" cy="5658998"/>
          </a:xfrm>
        </p:spPr>
        <p:txBody>
          <a:bodyPr>
            <a:normAutofit fontScale="85000" lnSpcReduction="10000"/>
          </a:bodyPr>
          <a:lstStyle/>
          <a:p>
            <a:pPr lvl="1">
              <a:lnSpc>
                <a:spcPct val="110000"/>
              </a:lnSpc>
            </a:pPr>
            <a:r>
              <a:rPr lang="en-US" sz="2600" dirty="0">
                <a:cs typeface="Calibri" panose="020F0502020204030204" pitchFamily="34" charset="0"/>
              </a:rPr>
              <a:t>Optimize glucose and BP to protect kidneys.</a:t>
            </a:r>
          </a:p>
          <a:p>
            <a:pPr lvl="1">
              <a:lnSpc>
                <a:spcPct val="110000"/>
              </a:lnSpc>
            </a:pPr>
            <a:r>
              <a:rPr lang="en-US" sz="2600" dirty="0">
                <a:cs typeface="Calibri" panose="020F0502020204030204" pitchFamily="34" charset="0"/>
              </a:rPr>
              <a:t>Use SGLT-2 with demonstrated benefit to reduce CKD and CVD*</a:t>
            </a:r>
          </a:p>
          <a:p>
            <a:pPr lvl="1">
              <a:lnSpc>
                <a:spcPct val="110000"/>
              </a:lnSpc>
            </a:pPr>
            <a:r>
              <a:rPr lang="en-US" sz="2600" dirty="0">
                <a:cs typeface="Calibri" panose="020F0502020204030204" pitchFamily="34" charset="0"/>
              </a:rPr>
              <a:t>To reduce CV risk and CKD, use a GLP-1* with demonstrated benefit.</a:t>
            </a:r>
          </a:p>
          <a:p>
            <a:pPr lvl="1">
              <a:lnSpc>
                <a:spcPct val="110000"/>
              </a:lnSpc>
            </a:pPr>
            <a:r>
              <a:rPr lang="en-US" sz="2600" dirty="0">
                <a:solidFill>
                  <a:srgbClr val="383636"/>
                </a:solidFill>
                <a:ea typeface="Calibri" panose="020F0502020204030204" pitchFamily="34" charset="0"/>
                <a:cs typeface="Calibri" panose="020F0502020204030204" pitchFamily="34" charset="0"/>
              </a:rPr>
              <a:t>In</a:t>
            </a:r>
            <a:r>
              <a:rPr lang="en-US" sz="2600" b="0" i="0" dirty="0">
                <a:solidFill>
                  <a:srgbClr val="383636"/>
                </a:solidFill>
                <a:effectLst/>
                <a:ea typeface="Calibri" panose="020F0502020204030204" pitchFamily="34" charset="0"/>
                <a:cs typeface="Calibri" panose="020F0502020204030204" pitchFamily="34" charset="0"/>
              </a:rPr>
              <a:t> people with CKD and albuminuria, a nonsteroidal MRA effective if GFR 25+</a:t>
            </a:r>
          </a:p>
          <a:p>
            <a:pPr lvl="1">
              <a:lnSpc>
                <a:spcPct val="110000"/>
              </a:lnSpc>
            </a:pPr>
            <a:r>
              <a:rPr lang="en-US" sz="2600" dirty="0">
                <a:ea typeface="Calibri" panose="020F0502020204030204" pitchFamily="34" charset="0"/>
                <a:cs typeface="Calibri" panose="020F0502020204030204" pitchFamily="34" charset="0"/>
              </a:rPr>
              <a:t>Aim to reduce urinary albumin by ≥30% in people with CKD </a:t>
            </a:r>
          </a:p>
          <a:p>
            <a:pPr lvl="1">
              <a:lnSpc>
                <a:spcPct val="110000"/>
              </a:lnSpc>
            </a:pPr>
            <a:endParaRPr lang="en-US" sz="2400" dirty="0">
              <a:ea typeface="Calibri" panose="020F0502020204030204" pitchFamily="34" charset="0"/>
              <a:cs typeface="Calibri" panose="020F0502020204030204" pitchFamily="34" charset="0"/>
            </a:endParaRPr>
          </a:p>
          <a:p>
            <a:pPr lvl="2">
              <a:lnSpc>
                <a:spcPct val="120000"/>
              </a:lnSpc>
            </a:pPr>
            <a:r>
              <a:rPr lang="en-US" sz="2400" dirty="0"/>
              <a:t>*SGLT-2i’s </a:t>
            </a:r>
          </a:p>
          <a:p>
            <a:pPr lvl="3">
              <a:lnSpc>
                <a:spcPct val="120000"/>
              </a:lnSpc>
            </a:pPr>
            <a:r>
              <a:rPr lang="en-US" sz="2000" dirty="0"/>
              <a:t>Empagliflozin (Jardiance), canagliflozin (Invokana), dapagliflozin (Farxiga)</a:t>
            </a:r>
          </a:p>
          <a:p>
            <a:pPr lvl="2">
              <a:lnSpc>
                <a:spcPct val="120000"/>
              </a:lnSpc>
            </a:pPr>
            <a:r>
              <a:rPr lang="en-US" sz="2400" dirty="0"/>
              <a:t>*GLP-1 RA’s</a:t>
            </a:r>
          </a:p>
          <a:p>
            <a:pPr lvl="3">
              <a:lnSpc>
                <a:spcPct val="120000"/>
              </a:lnSpc>
            </a:pPr>
            <a:r>
              <a:rPr lang="en-US" sz="2000" dirty="0"/>
              <a:t>Semaglutide (Ozempic), liraglutide (Victoza), dulaglutide (Trulicity) </a:t>
            </a:r>
          </a:p>
          <a:p>
            <a:pPr marL="274320" lvl="1" indent="0">
              <a:lnSpc>
                <a:spcPct val="110000"/>
              </a:lnSpc>
              <a:buNone/>
            </a:pPr>
            <a:endParaRPr lang="en-US" sz="2400" dirty="0">
              <a:ea typeface="Calibri" panose="020F0502020204030204" pitchFamily="34" charset="0"/>
              <a:cs typeface="Calibri" panose="020F0502020204030204" pitchFamily="34" charset="0"/>
            </a:endParaRPr>
          </a:p>
        </p:txBody>
      </p:sp>
      <p:pic>
        <p:nvPicPr>
          <p:cNvPr id="9" name="Picture 8">
            <a:extLst>
              <a:ext uri="{FF2B5EF4-FFF2-40B4-BE49-F238E27FC236}">
                <a16:creationId xmlns:a16="http://schemas.microsoft.com/office/drawing/2014/main" id="{F4A9BB63-6368-AA3B-49A8-AB0C645A8C5F}"/>
              </a:ext>
            </a:extLst>
          </p:cNvPr>
          <p:cNvPicPr>
            <a:picLocks noChangeAspect="1"/>
          </p:cNvPicPr>
          <p:nvPr/>
        </p:nvPicPr>
        <p:blipFill>
          <a:blip r:embed="rId4"/>
          <a:stretch>
            <a:fillRect/>
          </a:stretch>
        </p:blipFill>
        <p:spPr>
          <a:xfrm>
            <a:off x="5987350" y="1524000"/>
            <a:ext cx="2699450" cy="2327837"/>
          </a:xfrm>
          <a:prstGeom prst="rect">
            <a:avLst/>
          </a:prstGeom>
        </p:spPr>
      </p:pic>
      <p:pic>
        <p:nvPicPr>
          <p:cNvPr id="11" name="Picture 10">
            <a:extLst>
              <a:ext uri="{FF2B5EF4-FFF2-40B4-BE49-F238E27FC236}">
                <a16:creationId xmlns:a16="http://schemas.microsoft.com/office/drawing/2014/main" id="{DF6131ED-6357-6EAE-F5A7-C8BD0315BAA4}"/>
              </a:ext>
            </a:extLst>
          </p:cNvPr>
          <p:cNvPicPr>
            <a:picLocks noChangeAspect="1"/>
          </p:cNvPicPr>
          <p:nvPr/>
        </p:nvPicPr>
        <p:blipFill>
          <a:blip r:embed="rId5"/>
          <a:stretch>
            <a:fillRect/>
          </a:stretch>
        </p:blipFill>
        <p:spPr>
          <a:xfrm>
            <a:off x="6013056" y="4046000"/>
            <a:ext cx="2741188" cy="2101353"/>
          </a:xfrm>
          <a:prstGeom prst="rect">
            <a:avLst/>
          </a:prstGeom>
        </p:spPr>
      </p:pic>
      <p:pic>
        <p:nvPicPr>
          <p:cNvPr id="5" name="Picture 4">
            <a:extLst>
              <a:ext uri="{FF2B5EF4-FFF2-40B4-BE49-F238E27FC236}">
                <a16:creationId xmlns:a16="http://schemas.microsoft.com/office/drawing/2014/main" id="{49107071-FE24-37C8-5FF7-38D1A6BFD525}"/>
              </a:ext>
            </a:extLst>
          </p:cNvPr>
          <p:cNvPicPr>
            <a:picLocks noChangeAspect="1"/>
          </p:cNvPicPr>
          <p:nvPr/>
        </p:nvPicPr>
        <p:blipFill>
          <a:blip r:embed="rId6"/>
          <a:stretch>
            <a:fillRect/>
          </a:stretch>
        </p:blipFill>
        <p:spPr>
          <a:xfrm>
            <a:off x="5447731" y="6313989"/>
            <a:ext cx="3467669" cy="384846"/>
          </a:xfrm>
          <a:prstGeom prst="rect">
            <a:avLst/>
          </a:prstGeom>
        </p:spPr>
      </p:pic>
    </p:spTree>
    <p:custDataLst>
      <p:tags r:id="rId1"/>
    </p:custDataLst>
    <p:extLst>
      <p:ext uri="{BB962C8B-B14F-4D97-AF65-F5344CB8AC3E}">
        <p14:creationId xmlns:p14="http://schemas.microsoft.com/office/powerpoint/2010/main" val="16097478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33" name="Title 1">
            <a:extLst>
              <a:ext uri="{FF2B5EF4-FFF2-40B4-BE49-F238E27FC236}">
                <a16:creationId xmlns:a16="http://schemas.microsoft.com/office/drawing/2014/main" id="{EC71EF12-21D0-C88B-483B-68C76FABEB9F}"/>
              </a:ext>
            </a:extLst>
          </p:cNvPr>
          <p:cNvSpPr>
            <a:spLocks noGrp="1"/>
          </p:cNvSpPr>
          <p:nvPr>
            <p:ph type="title"/>
          </p:nvPr>
        </p:nvSpPr>
        <p:spPr>
          <a:xfrm>
            <a:off x="457200" y="152400"/>
            <a:ext cx="8229600" cy="990600"/>
          </a:xfrm>
        </p:spPr>
        <p:txBody>
          <a:bodyPr/>
          <a:lstStyle/>
          <a:p>
            <a:r>
              <a:rPr lang="en-US" dirty="0"/>
              <a:t>Risk of CKD Progression, CVD</a:t>
            </a:r>
          </a:p>
        </p:txBody>
      </p:sp>
      <p:pic>
        <p:nvPicPr>
          <p:cNvPr id="26628" name="Picture 4" descr="Risk of CKD progression, cardiovascular disease risk, and mortality; frequency of visits; and referral to nephrology according to GFR and albuminuria. The numbers in the boxes are a guide to the frequency of screening or monitoring (number of times per year). Green reflects no evidence of CKD by estimated GFR or albuminuria, with screening indicated once per year. For monitoring of prevalent CKD, suggested monitoring varies from once per year (yellow) to four times or more per year (i.e., every 1–3 months [deep red]) according to risks of CKD progression and CKD complications (e.g., cardiovascular disease, anemia, and hyperparathyroidism). These are general parameters based only on expert opinion and underlying comorbid conditions, and disease state must be taken into account, as should the likelihood of impacting a change in management for any individual. CKD, chronic kidney disease; GFR, glomerular filtration rate. Adapted from de Boer et al. (1).">
            <a:extLst>
              <a:ext uri="{FF2B5EF4-FFF2-40B4-BE49-F238E27FC236}">
                <a16:creationId xmlns:a16="http://schemas.microsoft.com/office/drawing/2014/main" id="{6FECA3A2-7A0D-07FC-EBAC-36286B194315}"/>
              </a:ext>
            </a:extLst>
          </p:cNvPr>
          <p:cNvPicPr>
            <a:picLocks noGrp="1" noChangeAspect="1" noChangeArrowheads="1"/>
          </p:cNvPicPr>
          <p:nvPr>
            <p:ph sz="quarter" idx="1"/>
          </p:nvPr>
        </p:nvPicPr>
        <p:blipFill>
          <a:blip r:embed="rId3" cstate="print">
            <a:extLst>
              <a:ext uri="{28A0092B-C50C-407E-A947-70E740481C1C}">
                <a14:useLocalDpi xmlns:a14="http://schemas.microsoft.com/office/drawing/2010/main" val="0"/>
              </a:ext>
            </a:extLst>
          </a:blip>
          <a:stretch>
            <a:fillRect/>
          </a:stretch>
        </p:blipFill>
        <p:spPr bwMode="auto">
          <a:xfrm>
            <a:off x="321498" y="1289340"/>
            <a:ext cx="8501003" cy="5079349"/>
          </a:xfrm>
          <a:prstGeom prst="rect">
            <a:avLst/>
          </a:prstGeom>
          <a:solidFill>
            <a:srgbClr val="FFFFFF"/>
          </a:solidFill>
        </p:spPr>
      </p:pic>
      <p:pic>
        <p:nvPicPr>
          <p:cNvPr id="4" name="Picture 3">
            <a:extLst>
              <a:ext uri="{FF2B5EF4-FFF2-40B4-BE49-F238E27FC236}">
                <a16:creationId xmlns:a16="http://schemas.microsoft.com/office/drawing/2014/main" id="{948EDE94-B912-C473-8DE8-610D5C87A1C7}"/>
              </a:ext>
            </a:extLst>
          </p:cNvPr>
          <p:cNvPicPr>
            <a:picLocks noChangeAspect="1"/>
          </p:cNvPicPr>
          <p:nvPr/>
        </p:nvPicPr>
        <p:blipFill>
          <a:blip r:embed="rId4"/>
          <a:stretch>
            <a:fillRect/>
          </a:stretch>
        </p:blipFill>
        <p:spPr>
          <a:xfrm>
            <a:off x="609600" y="1264759"/>
            <a:ext cx="3467669" cy="384846"/>
          </a:xfrm>
          <a:prstGeom prst="rect">
            <a:avLst/>
          </a:prstGeom>
        </p:spPr>
      </p:pic>
    </p:spTree>
    <p:extLst>
      <p:ext uri="{BB962C8B-B14F-4D97-AF65-F5344CB8AC3E}">
        <p14:creationId xmlns:p14="http://schemas.microsoft.com/office/powerpoint/2010/main" val="18086556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E90818-0828-44DC-B216-B8D54D2FBDE9}"/>
              </a:ext>
            </a:extLst>
          </p:cNvPr>
          <p:cNvSpPr>
            <a:spLocks noGrp="1"/>
          </p:cNvSpPr>
          <p:nvPr>
            <p:ph type="title"/>
          </p:nvPr>
        </p:nvSpPr>
        <p:spPr/>
        <p:txBody>
          <a:bodyPr/>
          <a:lstStyle/>
          <a:p>
            <a:pPr algn="ctr"/>
            <a:r>
              <a:rPr lang="en-US" dirty="0"/>
              <a:t>SGLT2 Inhibitor CKD Evidence Summary</a:t>
            </a:r>
          </a:p>
        </p:txBody>
      </p:sp>
      <p:graphicFrame>
        <p:nvGraphicFramePr>
          <p:cNvPr id="5" name="Content Placeholder 4">
            <a:extLst>
              <a:ext uri="{FF2B5EF4-FFF2-40B4-BE49-F238E27FC236}">
                <a16:creationId xmlns:a16="http://schemas.microsoft.com/office/drawing/2014/main" id="{E99956F7-EA92-467F-AD73-3C510309FACE}"/>
              </a:ext>
            </a:extLst>
          </p:cNvPr>
          <p:cNvGraphicFramePr>
            <a:graphicFrameLocks noGrp="1"/>
          </p:cNvGraphicFramePr>
          <p:nvPr>
            <p:ph sz="quarter" idx="1"/>
            <p:extLst>
              <p:ext uri="{D42A27DB-BD31-4B8C-83A1-F6EECF244321}">
                <p14:modId xmlns:p14="http://schemas.microsoft.com/office/powerpoint/2010/main" val="2830445175"/>
              </p:ext>
            </p:extLst>
          </p:nvPr>
        </p:nvGraphicFramePr>
        <p:xfrm>
          <a:off x="457200" y="1370275"/>
          <a:ext cx="8229598" cy="3931920"/>
        </p:xfrm>
        <a:graphic>
          <a:graphicData uri="http://schemas.openxmlformats.org/drawingml/2006/table">
            <a:tbl>
              <a:tblPr firstRow="1" bandRow="1">
                <a:tableStyleId>{F5AB1C69-6EDB-4FF4-983F-18BD219EF322}</a:tableStyleId>
              </a:tblPr>
              <a:tblGrid>
                <a:gridCol w="1145893">
                  <a:extLst>
                    <a:ext uri="{9D8B030D-6E8A-4147-A177-3AD203B41FA5}">
                      <a16:colId xmlns:a16="http://schemas.microsoft.com/office/drawing/2014/main" val="2070957117"/>
                    </a:ext>
                  </a:extLst>
                </a:gridCol>
                <a:gridCol w="1761430">
                  <a:extLst>
                    <a:ext uri="{9D8B030D-6E8A-4147-A177-3AD203B41FA5}">
                      <a16:colId xmlns:a16="http://schemas.microsoft.com/office/drawing/2014/main" val="2326439264"/>
                    </a:ext>
                  </a:extLst>
                </a:gridCol>
                <a:gridCol w="5322275">
                  <a:extLst>
                    <a:ext uri="{9D8B030D-6E8A-4147-A177-3AD203B41FA5}">
                      <a16:colId xmlns:a16="http://schemas.microsoft.com/office/drawing/2014/main" val="1296116180"/>
                    </a:ext>
                  </a:extLst>
                </a:gridCol>
              </a:tblGrid>
              <a:tr h="434340">
                <a:tc>
                  <a:txBody>
                    <a:bodyPr/>
                    <a:lstStyle/>
                    <a:p>
                      <a:r>
                        <a:rPr lang="en-US" sz="1600" dirty="0">
                          <a:solidFill>
                            <a:schemeClr val="tx1"/>
                          </a:solidFill>
                          <a:latin typeface="Calibri" panose="020F0502020204030204" pitchFamily="34" charset="0"/>
                          <a:ea typeface="Calibri" panose="020F0502020204030204" pitchFamily="34" charset="0"/>
                          <a:cs typeface="Calibri" panose="020F0502020204030204" pitchFamily="34" charset="0"/>
                        </a:rPr>
                        <a:t>Trial Name </a:t>
                      </a:r>
                    </a:p>
                  </a:txBody>
                  <a:tcPr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dirty="0">
                          <a:solidFill>
                            <a:schemeClr val="tx1"/>
                          </a:solidFill>
                          <a:latin typeface="Calibri" panose="020F0502020204030204" pitchFamily="34" charset="0"/>
                          <a:ea typeface="Calibri" panose="020F0502020204030204" pitchFamily="34" charset="0"/>
                          <a:cs typeface="Calibri" panose="020F0502020204030204" pitchFamily="34" charset="0"/>
                        </a:rPr>
                        <a:t>SGLT2 Inhibitor vs placebo</a:t>
                      </a:r>
                    </a:p>
                  </a:txBody>
                  <a:tcPr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dirty="0">
                          <a:solidFill>
                            <a:schemeClr val="tx1"/>
                          </a:solidFill>
                          <a:latin typeface="Calibri" panose="020F0502020204030204" pitchFamily="34" charset="0"/>
                          <a:ea typeface="Calibri" panose="020F0502020204030204" pitchFamily="34" charset="0"/>
                          <a:cs typeface="Calibri" panose="020F0502020204030204" pitchFamily="34" charset="0"/>
                        </a:rPr>
                        <a:t>Outcomes (Primary Bolded)</a:t>
                      </a:r>
                    </a:p>
                  </a:txBody>
                  <a:tcPr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14913384"/>
                  </a:ext>
                </a:extLst>
              </a:tr>
              <a:tr h="800100">
                <a:tc>
                  <a:txBody>
                    <a:bodyPr/>
                    <a:lstStyle/>
                    <a:p>
                      <a:r>
                        <a:rPr lang="en-US" sz="1600" dirty="0">
                          <a:latin typeface="Calibri" panose="020F0502020204030204" pitchFamily="34" charset="0"/>
                          <a:ea typeface="Calibri" panose="020F0502020204030204" pitchFamily="34" charset="0"/>
                          <a:cs typeface="Calibri" panose="020F0502020204030204" pitchFamily="34" charset="0"/>
                        </a:rPr>
                        <a:t>CREDENCE</a:t>
                      </a:r>
                    </a:p>
                  </a:txBody>
                  <a:tcPr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dirty="0">
                          <a:latin typeface="Calibri" panose="020F0502020204030204" pitchFamily="34" charset="0"/>
                          <a:ea typeface="Calibri" panose="020F0502020204030204" pitchFamily="34" charset="0"/>
                          <a:cs typeface="Calibri" panose="020F0502020204030204" pitchFamily="34" charset="0"/>
                        </a:rPr>
                        <a:t>Canagliflozin</a:t>
                      </a:r>
                    </a:p>
                  </a:txBody>
                  <a:tcPr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dirty="0">
                          <a:latin typeface="Calibri" panose="020F0502020204030204" pitchFamily="34" charset="0"/>
                          <a:ea typeface="Calibri" panose="020F0502020204030204" pitchFamily="34" charset="0"/>
                          <a:cs typeface="Calibri" panose="020F0502020204030204" pitchFamily="34" charset="0"/>
                        </a:rPr>
                        <a:t>N=4401, Median follow-up 2.6 years, Prior CVD 50.4%</a:t>
                      </a:r>
                    </a:p>
                    <a:p>
                      <a:r>
                        <a:rPr lang="en-US" sz="1600" b="1" dirty="0">
                          <a:latin typeface="Calibri" panose="020F0502020204030204" pitchFamily="34" charset="0"/>
                          <a:ea typeface="Calibri" panose="020F0502020204030204" pitchFamily="34" charset="0"/>
                          <a:cs typeface="Calibri" panose="020F0502020204030204" pitchFamily="34" charset="0"/>
                        </a:rPr>
                        <a:t>ESRD, doubling of create or death from renal or CV cause</a:t>
                      </a:r>
                      <a:r>
                        <a:rPr lang="en-US" sz="1600" b="0" dirty="0">
                          <a:latin typeface="Calibri" panose="020F0502020204030204" pitchFamily="34" charset="0"/>
                          <a:ea typeface="Calibri" panose="020F0502020204030204" pitchFamily="34" charset="0"/>
                          <a:cs typeface="Calibri" panose="020F0502020204030204" pitchFamily="34" charset="0"/>
                        </a:rPr>
                        <a:t> (primary</a:t>
                      </a:r>
                      <a:r>
                        <a:rPr lang="en-US" sz="1600" dirty="0">
                          <a:latin typeface="Calibri" panose="020F0502020204030204" pitchFamily="34" charset="0"/>
                          <a:ea typeface="Calibri" panose="020F0502020204030204" pitchFamily="34" charset="0"/>
                          <a:cs typeface="Calibri" panose="020F0502020204030204" pitchFamily="34" charset="0"/>
                        </a:rPr>
                        <a:t>): 0.70 (0.59-0.82), </a:t>
                      </a:r>
                    </a:p>
                    <a:p>
                      <a:r>
                        <a:rPr lang="en-US" sz="1600" dirty="0">
                          <a:latin typeface="Calibri" panose="020F0502020204030204" pitchFamily="34" charset="0"/>
                          <a:ea typeface="Calibri" panose="020F0502020204030204" pitchFamily="34" charset="0"/>
                          <a:cs typeface="Calibri" panose="020F0502020204030204" pitchFamily="34" charset="0"/>
                        </a:rPr>
                        <a:t>3 point MACE 0.80 (0.67-0.95)</a:t>
                      </a:r>
                    </a:p>
                  </a:txBody>
                  <a:tcPr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766506613"/>
                  </a:ext>
                </a:extLst>
              </a:tr>
              <a:tr h="434340">
                <a:tc>
                  <a:txBody>
                    <a:bodyPr/>
                    <a:lstStyle/>
                    <a:p>
                      <a:r>
                        <a:rPr lang="en-US" sz="1600" dirty="0">
                          <a:latin typeface="Calibri" panose="020F0502020204030204" pitchFamily="34" charset="0"/>
                          <a:ea typeface="Calibri" panose="020F0502020204030204" pitchFamily="34" charset="0"/>
                          <a:cs typeface="Calibri" panose="020F0502020204030204" pitchFamily="34" charset="0"/>
                        </a:rPr>
                        <a:t>DAPA-CKD</a:t>
                      </a:r>
                    </a:p>
                  </a:txBody>
                  <a:tcPr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latin typeface="Calibri" panose="020F0502020204030204" pitchFamily="34" charset="0"/>
                          <a:ea typeface="Calibri" panose="020F0502020204030204" pitchFamily="34" charset="0"/>
                          <a:cs typeface="Calibri" panose="020F0502020204030204" pitchFamily="34" charset="0"/>
                        </a:rPr>
                        <a:t>Dapagliflozin</a:t>
                      </a:r>
                    </a:p>
                  </a:txBody>
                  <a:tcPr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dirty="0">
                          <a:latin typeface="Calibri" panose="020F0502020204030204" pitchFamily="34" charset="0"/>
                          <a:ea typeface="Calibri" panose="020F0502020204030204" pitchFamily="34" charset="0"/>
                          <a:cs typeface="Calibri" panose="020F0502020204030204" pitchFamily="34" charset="0"/>
                        </a:rPr>
                        <a:t>N=4304, 2906 with diabetes, Median follow-up 2.4 years, Prior CVD 37.4%</a:t>
                      </a:r>
                    </a:p>
                    <a:p>
                      <a:r>
                        <a:rPr lang="en-US" sz="1600" b="1" dirty="0">
                          <a:latin typeface="Calibri" panose="020F0502020204030204" pitchFamily="34" charset="0"/>
                          <a:ea typeface="Calibri" panose="020F0502020204030204" pitchFamily="34" charset="0"/>
                          <a:cs typeface="Calibri" panose="020F0502020204030204" pitchFamily="34" charset="0"/>
                        </a:rPr>
                        <a:t>&gt;50% decline in eGFR, ESKD or renal/CV death (primary</a:t>
                      </a:r>
                      <a:r>
                        <a:rPr lang="en-US" sz="1600" dirty="0">
                          <a:latin typeface="Calibri" panose="020F0502020204030204" pitchFamily="34" charset="0"/>
                          <a:ea typeface="Calibri" panose="020F0502020204030204" pitchFamily="34" charset="0"/>
                          <a:cs typeface="Calibri" panose="020F0502020204030204" pitchFamily="34" charset="0"/>
                        </a:rPr>
                        <a:t>): 0.61 (0.51-0.72)</a:t>
                      </a:r>
                    </a:p>
                  </a:txBody>
                  <a:tcPr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126530452"/>
                  </a:ext>
                </a:extLst>
              </a:tr>
              <a:tr h="617220">
                <a:tc>
                  <a:txBody>
                    <a:bodyPr/>
                    <a:lstStyle/>
                    <a:p>
                      <a:r>
                        <a:rPr lang="en-US" sz="1600" dirty="0">
                          <a:latin typeface="Calibri" panose="020F0502020204030204" pitchFamily="34" charset="0"/>
                          <a:ea typeface="Calibri" panose="020F0502020204030204" pitchFamily="34" charset="0"/>
                          <a:cs typeface="Calibri" panose="020F0502020204030204" pitchFamily="34" charset="0"/>
                        </a:rPr>
                        <a:t>EMPA-Kidney</a:t>
                      </a:r>
                    </a:p>
                  </a:txBody>
                  <a:tcPr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latin typeface="Calibri" panose="020F0502020204030204" pitchFamily="34" charset="0"/>
                          <a:ea typeface="Calibri" panose="020F0502020204030204" pitchFamily="34" charset="0"/>
                          <a:cs typeface="Calibri" panose="020F0502020204030204" pitchFamily="34" charset="0"/>
                        </a:rPr>
                        <a:t>Empagliflozin</a:t>
                      </a:r>
                    </a:p>
                  </a:txBody>
                  <a:tcPr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latin typeface="Calibri" panose="020F0502020204030204" pitchFamily="34" charset="0"/>
                          <a:ea typeface="Calibri" panose="020F0502020204030204" pitchFamily="34" charset="0"/>
                          <a:cs typeface="Calibri" panose="020F0502020204030204" pitchFamily="34" charset="0"/>
                        </a:rPr>
                        <a:t>N=6609, Median follow-up 2.0 years, Prior CVD 27%, 46% with DM</a:t>
                      </a:r>
                    </a:p>
                    <a:p>
                      <a:r>
                        <a:rPr lang="en-US" sz="1600" b="1" dirty="0">
                          <a:latin typeface="Calibri" panose="020F0502020204030204" pitchFamily="34" charset="0"/>
                          <a:ea typeface="Calibri" panose="020F0502020204030204" pitchFamily="34" charset="0"/>
                          <a:cs typeface="Calibri" panose="020F0502020204030204" pitchFamily="34" charset="0"/>
                        </a:rPr>
                        <a:t>ESRD, &gt;40% decline in eGFR, ESKD, or renal/CV death (primary</a:t>
                      </a:r>
                      <a:r>
                        <a:rPr lang="en-US" sz="1600" dirty="0">
                          <a:latin typeface="Calibri" panose="020F0502020204030204" pitchFamily="34" charset="0"/>
                          <a:ea typeface="Calibri" panose="020F0502020204030204" pitchFamily="34" charset="0"/>
                          <a:cs typeface="Calibri" panose="020F0502020204030204" pitchFamily="34" charset="0"/>
                        </a:rPr>
                        <a:t>): 0.72 (0.64-0.82), stopped early due to positive benefit</a:t>
                      </a:r>
                    </a:p>
                  </a:txBody>
                  <a:tcPr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552193661"/>
                  </a:ext>
                </a:extLst>
              </a:tr>
            </a:tbl>
          </a:graphicData>
        </a:graphic>
      </p:graphicFrame>
      <p:sp>
        <p:nvSpPr>
          <p:cNvPr id="4" name="TextBox 3">
            <a:extLst>
              <a:ext uri="{FF2B5EF4-FFF2-40B4-BE49-F238E27FC236}">
                <a16:creationId xmlns:a16="http://schemas.microsoft.com/office/drawing/2014/main" id="{85033AAE-52D8-E8C7-878B-134E6692673F}"/>
              </a:ext>
            </a:extLst>
          </p:cNvPr>
          <p:cNvSpPr txBox="1"/>
          <p:nvPr/>
        </p:nvSpPr>
        <p:spPr>
          <a:xfrm>
            <a:off x="304800" y="5529470"/>
            <a:ext cx="8058150" cy="646331"/>
          </a:xfrm>
          <a:prstGeom prst="rect">
            <a:avLst/>
          </a:prstGeom>
          <a:noFill/>
        </p:spPr>
        <p:txBody>
          <a:bodyPr wrap="square" rtlCol="0">
            <a:spAutoFit/>
          </a:bodyPr>
          <a:lstStyle/>
          <a:p>
            <a:r>
              <a:rPr lang="en-US" sz="900" dirty="0" err="1"/>
              <a:t>Perkovic</a:t>
            </a:r>
            <a:r>
              <a:rPr lang="en-US" sz="900" dirty="0"/>
              <a:t> V, Jardine MJ, Neal B, et al. Canagliflozin and renal outcomes in type 2 diabetes and nephropathy. N </a:t>
            </a:r>
            <a:r>
              <a:rPr lang="en-US" sz="900" dirty="0" err="1"/>
              <a:t>Engl</a:t>
            </a:r>
            <a:r>
              <a:rPr lang="en-US" sz="900" dirty="0"/>
              <a:t> J Med. 2019;380:2295–2306. </a:t>
            </a:r>
          </a:p>
          <a:p>
            <a:r>
              <a:rPr lang="en-US" sz="900" dirty="0"/>
              <a:t> </a:t>
            </a:r>
            <a:r>
              <a:rPr lang="en-US" sz="900" dirty="0" err="1"/>
              <a:t>Heerspink</a:t>
            </a:r>
            <a:r>
              <a:rPr lang="en-US" sz="900" dirty="0"/>
              <a:t> HJL, Stefansson BV, Correa-Rotter R, et al. Dapagliflozin in patients with chronic kidney disease. N </a:t>
            </a:r>
            <a:r>
              <a:rPr lang="en-US" sz="900" dirty="0" err="1"/>
              <a:t>Engl</a:t>
            </a:r>
            <a:r>
              <a:rPr lang="en-US" sz="900" dirty="0"/>
              <a:t> J Med. 2020;383:1436–1446.</a:t>
            </a:r>
          </a:p>
          <a:p>
            <a:r>
              <a:rPr lang="en-US" sz="900" dirty="0">
                <a:solidFill>
                  <a:srgbClr val="212121"/>
                </a:solidFill>
              </a:rPr>
              <a:t>EMPA-KIDNEY Collaborative Group, Herrington WG, </a:t>
            </a:r>
            <a:r>
              <a:rPr lang="en-US" sz="900" dirty="0" err="1">
                <a:solidFill>
                  <a:srgbClr val="212121"/>
                </a:solidFill>
              </a:rPr>
              <a:t>Staplin</a:t>
            </a:r>
            <a:r>
              <a:rPr lang="en-US" sz="900" dirty="0">
                <a:solidFill>
                  <a:srgbClr val="212121"/>
                </a:solidFill>
              </a:rPr>
              <a:t> N, </a:t>
            </a:r>
            <a:r>
              <a:rPr lang="en-US" sz="900" dirty="0" err="1">
                <a:solidFill>
                  <a:srgbClr val="212121"/>
                </a:solidFill>
              </a:rPr>
              <a:t>Wanner</a:t>
            </a:r>
            <a:r>
              <a:rPr lang="en-US" sz="900" dirty="0">
                <a:solidFill>
                  <a:srgbClr val="212121"/>
                </a:solidFill>
              </a:rPr>
              <a:t> C, et al. Empagliflozin in Patients with Chronic Kidney Disease. N </a:t>
            </a:r>
            <a:r>
              <a:rPr lang="en-US" sz="900" dirty="0" err="1">
                <a:solidFill>
                  <a:srgbClr val="212121"/>
                </a:solidFill>
              </a:rPr>
              <a:t>Engl</a:t>
            </a:r>
            <a:r>
              <a:rPr lang="en-US" sz="900" dirty="0">
                <a:solidFill>
                  <a:srgbClr val="212121"/>
                </a:solidFill>
              </a:rPr>
              <a:t> J Med. 2022 Nov 4. </a:t>
            </a:r>
            <a:r>
              <a:rPr lang="en-US" sz="900" dirty="0" err="1">
                <a:solidFill>
                  <a:srgbClr val="212121"/>
                </a:solidFill>
              </a:rPr>
              <a:t>doi</a:t>
            </a:r>
            <a:r>
              <a:rPr lang="en-US" sz="900" dirty="0">
                <a:solidFill>
                  <a:srgbClr val="212121"/>
                </a:solidFill>
              </a:rPr>
              <a:t>: 10.1056/NEJMoa2204233. </a:t>
            </a:r>
            <a:r>
              <a:rPr lang="en-US" sz="900" dirty="0" err="1">
                <a:solidFill>
                  <a:srgbClr val="212121"/>
                </a:solidFill>
              </a:rPr>
              <a:t>Epub</a:t>
            </a:r>
            <a:r>
              <a:rPr lang="en-US" sz="900" dirty="0">
                <a:solidFill>
                  <a:srgbClr val="212121"/>
                </a:solidFill>
              </a:rPr>
              <a:t> ahead of print. PMID: 36331190.</a:t>
            </a:r>
            <a:endParaRPr lang="en-US" sz="900" dirty="0"/>
          </a:p>
        </p:txBody>
      </p:sp>
    </p:spTree>
    <p:extLst>
      <p:ext uri="{BB962C8B-B14F-4D97-AF65-F5344CB8AC3E}">
        <p14:creationId xmlns:p14="http://schemas.microsoft.com/office/powerpoint/2010/main" val="19326130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5DCAB1-AF63-45AA-9195-5771EEE09D3F}"/>
              </a:ext>
            </a:extLst>
          </p:cNvPr>
          <p:cNvSpPr>
            <a:spLocks noGrp="1"/>
          </p:cNvSpPr>
          <p:nvPr>
            <p:ph type="title"/>
          </p:nvPr>
        </p:nvSpPr>
        <p:spPr/>
        <p:txBody>
          <a:bodyPr>
            <a:normAutofit/>
          </a:bodyPr>
          <a:lstStyle/>
          <a:p>
            <a:pPr algn="ctr"/>
            <a:r>
              <a:rPr lang="en-US" sz="4000" dirty="0" err="1"/>
              <a:t>Finerenone</a:t>
            </a:r>
            <a:r>
              <a:rPr lang="en-US" sz="4000" dirty="0"/>
              <a:t> Resource</a:t>
            </a:r>
          </a:p>
        </p:txBody>
      </p:sp>
      <p:pic>
        <p:nvPicPr>
          <p:cNvPr id="7" name="Content Placeholder 6">
            <a:extLst>
              <a:ext uri="{FF2B5EF4-FFF2-40B4-BE49-F238E27FC236}">
                <a16:creationId xmlns:a16="http://schemas.microsoft.com/office/drawing/2014/main" id="{D1E06550-ABE6-434C-85E4-60D11C3A9977}"/>
              </a:ext>
            </a:extLst>
          </p:cNvPr>
          <p:cNvPicPr>
            <a:picLocks noGrp="1" noChangeAspect="1"/>
          </p:cNvPicPr>
          <p:nvPr>
            <p:ph sz="quarter" idx="1"/>
          </p:nvPr>
        </p:nvPicPr>
        <p:blipFill>
          <a:blip r:embed="rId3"/>
          <a:stretch>
            <a:fillRect/>
          </a:stretch>
        </p:blipFill>
        <p:spPr>
          <a:xfrm>
            <a:off x="457200" y="1143000"/>
            <a:ext cx="8293924" cy="5305425"/>
          </a:xfrm>
        </p:spPr>
      </p:pic>
    </p:spTree>
    <p:extLst>
      <p:ext uri="{BB962C8B-B14F-4D97-AF65-F5344CB8AC3E}">
        <p14:creationId xmlns:p14="http://schemas.microsoft.com/office/powerpoint/2010/main" val="41326707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306E60-8EED-AC99-548C-655C08134D4D}"/>
              </a:ext>
            </a:extLst>
          </p:cNvPr>
          <p:cNvSpPr>
            <a:spLocks noGrp="1"/>
          </p:cNvSpPr>
          <p:nvPr>
            <p:ph type="title"/>
          </p:nvPr>
        </p:nvSpPr>
        <p:spPr/>
        <p:txBody>
          <a:bodyPr/>
          <a:lstStyle/>
          <a:p>
            <a:r>
              <a:rPr lang="en-US" dirty="0"/>
              <a:t>Kidney Goals and MNT</a:t>
            </a:r>
          </a:p>
        </p:txBody>
      </p:sp>
      <p:sp>
        <p:nvSpPr>
          <p:cNvPr id="3" name="Content Placeholder 2">
            <a:extLst>
              <a:ext uri="{FF2B5EF4-FFF2-40B4-BE49-F238E27FC236}">
                <a16:creationId xmlns:a16="http://schemas.microsoft.com/office/drawing/2014/main" id="{2DCF2139-CF14-14EB-1019-DB2D04A7297A}"/>
              </a:ext>
            </a:extLst>
          </p:cNvPr>
          <p:cNvSpPr>
            <a:spLocks noGrp="1"/>
          </p:cNvSpPr>
          <p:nvPr>
            <p:ph sz="quarter" idx="1"/>
          </p:nvPr>
        </p:nvSpPr>
        <p:spPr/>
        <p:txBody>
          <a:bodyPr>
            <a:normAutofit fontScale="55000" lnSpcReduction="20000"/>
          </a:bodyPr>
          <a:lstStyle/>
          <a:p>
            <a:pPr>
              <a:lnSpc>
                <a:spcPct val="120000"/>
              </a:lnSpc>
            </a:pPr>
            <a:r>
              <a:rPr lang="en-US" sz="3600" b="0" i="0" dirty="0">
                <a:solidFill>
                  <a:srgbClr val="383636"/>
                </a:solidFill>
                <a:effectLst/>
                <a:ea typeface="Calibri" panose="020F0502020204030204" pitchFamily="34" charset="0"/>
                <a:cs typeface="Calibri" panose="020F0502020204030204" pitchFamily="34" charset="0"/>
              </a:rPr>
              <a:t>In people with chronic kidney disease with UACR  ≥300 mg/g  </a:t>
            </a:r>
          </a:p>
          <a:p>
            <a:pPr>
              <a:lnSpc>
                <a:spcPct val="120000"/>
              </a:lnSpc>
            </a:pPr>
            <a:r>
              <a:rPr lang="en-US" sz="3600" dirty="0">
                <a:solidFill>
                  <a:srgbClr val="383636"/>
                </a:solidFill>
                <a:ea typeface="Calibri" panose="020F0502020204030204" pitchFamily="34" charset="0"/>
                <a:cs typeface="Calibri" panose="020F0502020204030204" pitchFamily="34" charset="0"/>
              </a:rPr>
              <a:t>Goal is </a:t>
            </a:r>
            <a:r>
              <a:rPr lang="en-US" sz="3600" b="0" i="0" dirty="0">
                <a:solidFill>
                  <a:srgbClr val="383636"/>
                </a:solidFill>
                <a:effectLst/>
                <a:ea typeface="Calibri" panose="020F0502020204030204" pitchFamily="34" charset="0"/>
                <a:cs typeface="Calibri" panose="020F0502020204030204" pitchFamily="34" charset="0"/>
              </a:rPr>
              <a:t>a reduction of 30% or greater in mg/g urinary albumin to slow chronic kidney disease progression</a:t>
            </a:r>
          </a:p>
          <a:p>
            <a:pPr>
              <a:lnSpc>
                <a:spcPct val="120000"/>
              </a:lnSpc>
            </a:pPr>
            <a:endParaRPr lang="en-US" dirty="0">
              <a:solidFill>
                <a:srgbClr val="383636"/>
              </a:solidFill>
              <a:ea typeface="Calibri" panose="020F0502020204030204" pitchFamily="34" charset="0"/>
              <a:cs typeface="Calibri" panose="020F0502020204030204" pitchFamily="34" charset="0"/>
            </a:endParaRPr>
          </a:p>
          <a:p>
            <a:pPr marL="0" indent="0">
              <a:lnSpc>
                <a:spcPct val="120000"/>
              </a:lnSpc>
              <a:buNone/>
            </a:pPr>
            <a:endParaRPr lang="en-US" dirty="0">
              <a:ea typeface="Calibri" panose="020F0502020204030204" pitchFamily="34" charset="0"/>
              <a:cs typeface="Calibri" panose="020F0502020204030204" pitchFamily="34" charset="0"/>
            </a:endParaRPr>
          </a:p>
        </p:txBody>
      </p:sp>
      <p:sp>
        <p:nvSpPr>
          <p:cNvPr id="4" name="Content Placeholder 3">
            <a:extLst>
              <a:ext uri="{FF2B5EF4-FFF2-40B4-BE49-F238E27FC236}">
                <a16:creationId xmlns:a16="http://schemas.microsoft.com/office/drawing/2014/main" id="{83E5CBA4-C241-63A6-1A17-3981673A2810}"/>
              </a:ext>
            </a:extLst>
          </p:cNvPr>
          <p:cNvSpPr>
            <a:spLocks noGrp="1"/>
          </p:cNvSpPr>
          <p:nvPr>
            <p:ph sz="quarter" idx="2"/>
          </p:nvPr>
        </p:nvSpPr>
        <p:spPr>
          <a:xfrm>
            <a:off x="4632198" y="1216152"/>
            <a:ext cx="4207002" cy="5641848"/>
          </a:xfrm>
        </p:spPr>
        <p:txBody>
          <a:bodyPr>
            <a:normAutofit fontScale="55000" lnSpcReduction="20000"/>
          </a:bodyPr>
          <a:lstStyle/>
          <a:p>
            <a:pPr>
              <a:lnSpc>
                <a:spcPct val="120000"/>
              </a:lnSpc>
            </a:pPr>
            <a:r>
              <a:rPr lang="en-US" sz="4400" dirty="0">
                <a:solidFill>
                  <a:srgbClr val="383636"/>
                </a:solidFill>
                <a:ea typeface="Calibri" panose="020F0502020204030204" pitchFamily="34" charset="0"/>
                <a:cs typeface="Calibri" panose="020F0502020204030204" pitchFamily="34" charset="0"/>
              </a:rPr>
              <a:t>Nutrition Recommendations</a:t>
            </a:r>
          </a:p>
          <a:p>
            <a:pPr>
              <a:lnSpc>
                <a:spcPct val="120000"/>
              </a:lnSpc>
            </a:pPr>
            <a:r>
              <a:rPr lang="en-US" sz="4400" b="0" i="0" dirty="0">
                <a:solidFill>
                  <a:srgbClr val="383636"/>
                </a:solidFill>
                <a:effectLst/>
                <a:ea typeface="Calibri" panose="020F0502020204030204" pitchFamily="34" charset="0"/>
                <a:cs typeface="Calibri" panose="020F0502020204030204" pitchFamily="34" charset="0"/>
              </a:rPr>
              <a:t>For people with non–dialysis-dependent stage 3 or higher chronic kidney disease</a:t>
            </a:r>
          </a:p>
          <a:p>
            <a:pPr lvl="1">
              <a:lnSpc>
                <a:spcPct val="120000"/>
              </a:lnSpc>
            </a:pPr>
            <a:r>
              <a:rPr lang="en-US" sz="3600" b="0" i="0" dirty="0">
                <a:solidFill>
                  <a:srgbClr val="383636"/>
                </a:solidFill>
                <a:effectLst/>
                <a:ea typeface="Calibri" panose="020F0502020204030204" pitchFamily="34" charset="0"/>
                <a:cs typeface="Calibri" panose="020F0502020204030204" pitchFamily="34" charset="0"/>
              </a:rPr>
              <a:t>dietary protein intake aimed to a target level of 0.8 g/kg body weight per day</a:t>
            </a:r>
            <a:r>
              <a:rPr lang="en-US" sz="3300" b="0" i="0" dirty="0">
                <a:solidFill>
                  <a:srgbClr val="383636"/>
                </a:solidFill>
                <a:effectLst/>
                <a:ea typeface="Calibri" panose="020F0502020204030204" pitchFamily="34" charset="0"/>
                <a:cs typeface="Calibri" panose="020F0502020204030204" pitchFamily="34" charset="0"/>
              </a:rPr>
              <a:t>. </a:t>
            </a:r>
            <a:endParaRPr lang="en-US" sz="3300" b="1" dirty="0">
              <a:solidFill>
                <a:srgbClr val="383636"/>
              </a:solidFill>
              <a:ea typeface="Calibri" panose="020F0502020204030204" pitchFamily="34" charset="0"/>
              <a:cs typeface="Calibri" panose="020F0502020204030204" pitchFamily="34" charset="0"/>
            </a:endParaRPr>
          </a:p>
          <a:p>
            <a:pPr>
              <a:lnSpc>
                <a:spcPct val="120000"/>
              </a:lnSpc>
            </a:pPr>
            <a:r>
              <a:rPr lang="en-US" sz="4400" b="0" i="0" dirty="0">
                <a:solidFill>
                  <a:srgbClr val="383636"/>
                </a:solidFill>
                <a:effectLst/>
                <a:ea typeface="Calibri" panose="020F0502020204030204" pitchFamily="34" charset="0"/>
                <a:cs typeface="Calibri" panose="020F0502020204030204" pitchFamily="34" charset="0"/>
              </a:rPr>
              <a:t>For those on dialysis,</a:t>
            </a:r>
          </a:p>
          <a:p>
            <a:pPr lvl="1">
              <a:lnSpc>
                <a:spcPct val="120000"/>
              </a:lnSpc>
            </a:pPr>
            <a:r>
              <a:rPr lang="en-US" sz="3600" b="0" i="0" dirty="0">
                <a:solidFill>
                  <a:srgbClr val="383636"/>
                </a:solidFill>
                <a:effectLst/>
                <a:ea typeface="Calibri" panose="020F0502020204030204" pitchFamily="34" charset="0"/>
                <a:cs typeface="Calibri" panose="020F0502020204030204" pitchFamily="34" charset="0"/>
              </a:rPr>
              <a:t>consider protein </a:t>
            </a:r>
            <a:r>
              <a:rPr lang="en-US" sz="3600" b="0" i="0" dirty="0">
                <a:solidFill>
                  <a:srgbClr val="0070C0"/>
                </a:solidFill>
                <a:effectLst/>
                <a:ea typeface="Calibri" panose="020F0502020204030204" pitchFamily="34" charset="0"/>
                <a:cs typeface="Calibri" panose="020F0502020204030204" pitchFamily="34" charset="0"/>
              </a:rPr>
              <a:t>intake of 1.0–1.2 g/kg/day </a:t>
            </a:r>
            <a:r>
              <a:rPr lang="en-US" sz="3600" b="0" i="0" dirty="0">
                <a:solidFill>
                  <a:srgbClr val="383636"/>
                </a:solidFill>
                <a:effectLst/>
                <a:ea typeface="Calibri" panose="020F0502020204030204" pitchFamily="34" charset="0"/>
                <a:cs typeface="Calibri" panose="020F0502020204030204" pitchFamily="34" charset="0"/>
              </a:rPr>
              <a:t>since protein energy wasting is a major problem in some individuals on dialysis</a:t>
            </a:r>
          </a:p>
          <a:p>
            <a:pPr>
              <a:lnSpc>
                <a:spcPct val="120000"/>
              </a:lnSpc>
            </a:pPr>
            <a:r>
              <a:rPr lang="en-US" sz="4400" b="0" i="0" dirty="0">
                <a:solidFill>
                  <a:srgbClr val="383636"/>
                </a:solidFill>
                <a:effectLst/>
                <a:ea typeface="Calibri" panose="020F0502020204030204" pitchFamily="34" charset="0"/>
                <a:cs typeface="Calibri" panose="020F0502020204030204" pitchFamily="34" charset="0"/>
              </a:rPr>
              <a:t>Refer to nephrology </a:t>
            </a:r>
          </a:p>
          <a:p>
            <a:pPr lvl="1">
              <a:lnSpc>
                <a:spcPct val="120000"/>
              </a:lnSpc>
            </a:pPr>
            <a:r>
              <a:rPr lang="en-US" sz="3600" b="0" i="0" dirty="0">
                <a:solidFill>
                  <a:srgbClr val="383636"/>
                </a:solidFill>
                <a:effectLst/>
                <a:ea typeface="Calibri" panose="020F0502020204030204" pitchFamily="34" charset="0"/>
                <a:cs typeface="Calibri" panose="020F0502020204030204" pitchFamily="34" charset="0"/>
              </a:rPr>
              <a:t>If GFR &lt; 30 or uncertain CKD etiology</a:t>
            </a:r>
            <a:endParaRPr lang="en-US" sz="3600" dirty="0">
              <a:ea typeface="Calibri" panose="020F0502020204030204" pitchFamily="34" charset="0"/>
              <a:cs typeface="Calibri" panose="020F0502020204030204" pitchFamily="34" charset="0"/>
            </a:endParaRPr>
          </a:p>
        </p:txBody>
      </p:sp>
      <p:pic>
        <p:nvPicPr>
          <p:cNvPr id="6" name="Picture 5" descr="Businessman in wheelchair using phone">
            <a:extLst>
              <a:ext uri="{FF2B5EF4-FFF2-40B4-BE49-F238E27FC236}">
                <a16:creationId xmlns:a16="http://schemas.microsoft.com/office/drawing/2014/main" id="{7B7E22C5-EC38-A8F7-E0BF-BC491A4952A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32427" y="2938404"/>
            <a:ext cx="1822064" cy="3319337"/>
          </a:xfrm>
          <a:prstGeom prst="rect">
            <a:avLst/>
          </a:prstGeom>
        </p:spPr>
      </p:pic>
      <p:pic>
        <p:nvPicPr>
          <p:cNvPr id="9" name="Picture 8">
            <a:extLst>
              <a:ext uri="{FF2B5EF4-FFF2-40B4-BE49-F238E27FC236}">
                <a16:creationId xmlns:a16="http://schemas.microsoft.com/office/drawing/2014/main" id="{80F037A4-BDBA-E5AF-8E7A-1261E75E5B55}"/>
              </a:ext>
            </a:extLst>
          </p:cNvPr>
          <p:cNvPicPr>
            <a:picLocks noChangeAspect="1"/>
          </p:cNvPicPr>
          <p:nvPr/>
        </p:nvPicPr>
        <p:blipFill>
          <a:blip r:embed="rId4"/>
          <a:stretch>
            <a:fillRect/>
          </a:stretch>
        </p:blipFill>
        <p:spPr>
          <a:xfrm>
            <a:off x="483362" y="6296173"/>
            <a:ext cx="3467669" cy="384846"/>
          </a:xfrm>
          <a:prstGeom prst="rect">
            <a:avLst/>
          </a:prstGeom>
        </p:spPr>
      </p:pic>
    </p:spTree>
    <p:extLst>
      <p:ext uri="{BB962C8B-B14F-4D97-AF65-F5344CB8AC3E}">
        <p14:creationId xmlns:p14="http://schemas.microsoft.com/office/powerpoint/2010/main" val="33412700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DiaBingo</a:t>
            </a:r>
            <a:r>
              <a:rPr lang="en-US" dirty="0"/>
              <a:t> - O</a:t>
            </a:r>
          </a:p>
        </p:txBody>
      </p:sp>
      <p:sp>
        <p:nvSpPr>
          <p:cNvPr id="3" name="Content Placeholder 2"/>
          <p:cNvSpPr>
            <a:spLocks noGrp="1"/>
          </p:cNvSpPr>
          <p:nvPr>
            <p:ph sz="quarter" idx="1"/>
          </p:nvPr>
        </p:nvSpPr>
        <p:spPr>
          <a:xfrm>
            <a:off x="457200" y="1181100"/>
            <a:ext cx="8534400" cy="5867400"/>
          </a:xfrm>
        </p:spPr>
        <p:txBody>
          <a:bodyPr>
            <a:normAutofit fontScale="77500" lnSpcReduction="20000"/>
          </a:bodyPr>
          <a:lstStyle/>
          <a:p>
            <a:r>
              <a:rPr lang="en-US" sz="3400" dirty="0"/>
              <a:t>SGLT-2 Inhibitors main action</a:t>
            </a:r>
          </a:p>
          <a:p>
            <a:r>
              <a:rPr lang="en-US" sz="3400" dirty="0"/>
              <a:t>Sitagliptin (Januvia) belongs to which class? </a:t>
            </a:r>
            <a:endParaRPr lang="en-US" sz="1700" dirty="0"/>
          </a:p>
          <a:p>
            <a:r>
              <a:rPr lang="en-US" sz="3400" dirty="0"/>
              <a:t>These classes of diabetes pills increase insulin release	                  </a:t>
            </a:r>
          </a:p>
          <a:p>
            <a:r>
              <a:rPr lang="en-US" sz="3400" dirty="0"/>
              <a:t>People with high am fasting glucose may benefit from pm 	</a:t>
            </a:r>
          </a:p>
          <a:p>
            <a:r>
              <a:rPr lang="en-US" sz="3400" dirty="0"/>
              <a:t>On Acarbose (</a:t>
            </a:r>
            <a:r>
              <a:rPr lang="en-US" sz="3400" dirty="0" err="1"/>
              <a:t>Precose</a:t>
            </a:r>
            <a:r>
              <a:rPr lang="en-US" sz="3400" dirty="0"/>
              <a:t>) should treat hypo with ___	</a:t>
            </a:r>
          </a:p>
          <a:p>
            <a:r>
              <a:rPr lang="en-US" sz="3400" dirty="0"/>
              <a:t>On Metformin (Glucophage) </a:t>
            </a:r>
            <a:r>
              <a:rPr lang="en-US" dirty="0"/>
              <a:t>s</a:t>
            </a:r>
            <a:r>
              <a:rPr lang="en-US" sz="3400" dirty="0"/>
              <a:t>top med if GFR ___</a:t>
            </a:r>
          </a:p>
          <a:p>
            <a:r>
              <a:rPr lang="en-US" sz="3400" dirty="0"/>
              <a:t>On which med should </a:t>
            </a:r>
            <a:r>
              <a:rPr lang="en-US" sz="3400" dirty="0" err="1"/>
              <a:t>ind’s</a:t>
            </a:r>
            <a:r>
              <a:rPr lang="en-US" sz="3400" dirty="0"/>
              <a:t> know about hypoglycemia SE’s     </a:t>
            </a:r>
            <a:endParaRPr lang="en-US" sz="1700" dirty="0"/>
          </a:p>
          <a:p>
            <a:r>
              <a:rPr lang="en-US" sz="3400" dirty="0"/>
              <a:t>Possible side effects of TZD’s include		</a:t>
            </a:r>
            <a:r>
              <a:rPr lang="en-US" sz="1700" dirty="0"/>
              <a:t> </a:t>
            </a:r>
          </a:p>
          <a:p>
            <a:r>
              <a:rPr lang="en-US" sz="3400" dirty="0"/>
              <a:t>Metformin can damage kidney function	</a:t>
            </a:r>
          </a:p>
          <a:p>
            <a:r>
              <a:rPr lang="en-US" sz="3400" dirty="0"/>
              <a:t>What warning for DPP- IV and GLP-1 RA		</a:t>
            </a:r>
          </a:p>
          <a:p>
            <a:r>
              <a:rPr lang="en-US" sz="3400" dirty="0"/>
              <a:t>GLP-1 Receptor agonists cause increased satiety	</a:t>
            </a:r>
          </a:p>
          <a:p>
            <a:r>
              <a:rPr lang="en-US" sz="3400" dirty="0"/>
              <a:t>Beneficial Effects of SGLT-2 Inhibitors include:</a:t>
            </a:r>
          </a:p>
          <a:p>
            <a:r>
              <a:rPr lang="en-US" sz="3400" dirty="0"/>
              <a:t>If GI side effects on Metformin try ____	</a:t>
            </a:r>
            <a:r>
              <a:rPr lang="en-US" dirty="0"/>
              <a:t>	</a:t>
            </a:r>
          </a:p>
        </p:txBody>
      </p:sp>
    </p:spTree>
    <p:extLst>
      <p:ext uri="{BB962C8B-B14F-4D97-AF65-F5344CB8AC3E}">
        <p14:creationId xmlns:p14="http://schemas.microsoft.com/office/powerpoint/2010/main" val="33951508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3">
                                            <p:txEl>
                                              <p:pRg st="6" end="6"/>
                                            </p:txEl>
                                          </p:spTgt>
                                        </p:tgtEl>
                                        <p:attrNameLst>
                                          <p:attrName>style.visibility</p:attrName>
                                        </p:attrNameLst>
                                      </p:cBhvr>
                                      <p:to>
                                        <p:strVal val="visible"/>
                                      </p:to>
                                    </p:set>
                                    <p:anim calcmode="lin" valueType="num">
                                      <p:cBhvr additive="base">
                                        <p:cTn id="43"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3">
                                            <p:txEl>
                                              <p:pRg st="7" end="7"/>
                                            </p:txEl>
                                          </p:spTgt>
                                        </p:tgtEl>
                                        <p:attrNameLst>
                                          <p:attrName>style.visibility</p:attrName>
                                        </p:attrNameLst>
                                      </p:cBhvr>
                                      <p:to>
                                        <p:strVal val="visible"/>
                                      </p:to>
                                    </p:set>
                                    <p:anim calcmode="lin" valueType="num">
                                      <p:cBhvr additive="base">
                                        <p:cTn id="49"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nodeType="clickEffect">
                                  <p:stCondLst>
                                    <p:cond delay="0"/>
                                  </p:stCondLst>
                                  <p:childTnLst>
                                    <p:set>
                                      <p:cBhvr>
                                        <p:cTn id="54" dur="1" fill="hold">
                                          <p:stCondLst>
                                            <p:cond delay="0"/>
                                          </p:stCondLst>
                                        </p:cTn>
                                        <p:tgtEl>
                                          <p:spTgt spid="3">
                                            <p:txEl>
                                              <p:pRg st="8" end="8"/>
                                            </p:txEl>
                                          </p:spTgt>
                                        </p:tgtEl>
                                        <p:attrNameLst>
                                          <p:attrName>style.visibility</p:attrName>
                                        </p:attrNameLst>
                                      </p:cBhvr>
                                      <p:to>
                                        <p:strVal val="visible"/>
                                      </p:to>
                                    </p:set>
                                    <p:anim calcmode="lin" valueType="num">
                                      <p:cBhvr additive="base">
                                        <p:cTn id="55"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nodeType="clickEffect">
                                  <p:stCondLst>
                                    <p:cond delay="0"/>
                                  </p:stCondLst>
                                  <p:childTnLst>
                                    <p:set>
                                      <p:cBhvr>
                                        <p:cTn id="60" dur="1" fill="hold">
                                          <p:stCondLst>
                                            <p:cond delay="0"/>
                                          </p:stCondLst>
                                        </p:cTn>
                                        <p:tgtEl>
                                          <p:spTgt spid="3">
                                            <p:txEl>
                                              <p:pRg st="9" end="9"/>
                                            </p:txEl>
                                          </p:spTgt>
                                        </p:tgtEl>
                                        <p:attrNameLst>
                                          <p:attrName>style.visibility</p:attrName>
                                        </p:attrNameLst>
                                      </p:cBhvr>
                                      <p:to>
                                        <p:strVal val="visible"/>
                                      </p:to>
                                    </p:set>
                                    <p:anim calcmode="lin" valueType="num">
                                      <p:cBhvr additive="base">
                                        <p:cTn id="61"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3">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nodeType="clickEffect">
                                  <p:stCondLst>
                                    <p:cond delay="0"/>
                                  </p:stCondLst>
                                  <p:childTnLst>
                                    <p:set>
                                      <p:cBhvr>
                                        <p:cTn id="66" dur="1" fill="hold">
                                          <p:stCondLst>
                                            <p:cond delay="0"/>
                                          </p:stCondLst>
                                        </p:cTn>
                                        <p:tgtEl>
                                          <p:spTgt spid="3">
                                            <p:txEl>
                                              <p:pRg st="10" end="10"/>
                                            </p:txEl>
                                          </p:spTgt>
                                        </p:tgtEl>
                                        <p:attrNameLst>
                                          <p:attrName>style.visibility</p:attrName>
                                        </p:attrNameLst>
                                      </p:cBhvr>
                                      <p:to>
                                        <p:strVal val="visible"/>
                                      </p:to>
                                    </p:set>
                                    <p:anim calcmode="lin" valueType="num">
                                      <p:cBhvr additive="base">
                                        <p:cTn id="67" dur="500" fill="hold"/>
                                        <p:tgtEl>
                                          <p:spTgt spid="3">
                                            <p:txEl>
                                              <p:pRg st="10" end="10"/>
                                            </p:txEl>
                                          </p:spTgt>
                                        </p:tgtEl>
                                        <p:attrNameLst>
                                          <p:attrName>ppt_x</p:attrName>
                                        </p:attrNameLst>
                                      </p:cBhvr>
                                      <p:tavLst>
                                        <p:tav tm="0">
                                          <p:val>
                                            <p:strVal val="#ppt_x"/>
                                          </p:val>
                                        </p:tav>
                                        <p:tav tm="100000">
                                          <p:val>
                                            <p:strVal val="#ppt_x"/>
                                          </p:val>
                                        </p:tav>
                                      </p:tavLst>
                                    </p:anim>
                                    <p:anim calcmode="lin" valueType="num">
                                      <p:cBhvr additive="base">
                                        <p:cTn id="68" dur="500" fill="hold"/>
                                        <p:tgtEl>
                                          <p:spTgt spid="3">
                                            <p:txEl>
                                              <p:pRg st="10" end="10"/>
                                            </p:txEl>
                                          </p:spTgt>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4" fill="hold" nodeType="clickEffect">
                                  <p:stCondLst>
                                    <p:cond delay="0"/>
                                  </p:stCondLst>
                                  <p:childTnLst>
                                    <p:set>
                                      <p:cBhvr>
                                        <p:cTn id="72" dur="1" fill="hold">
                                          <p:stCondLst>
                                            <p:cond delay="0"/>
                                          </p:stCondLst>
                                        </p:cTn>
                                        <p:tgtEl>
                                          <p:spTgt spid="3">
                                            <p:txEl>
                                              <p:pRg st="11" end="11"/>
                                            </p:txEl>
                                          </p:spTgt>
                                        </p:tgtEl>
                                        <p:attrNameLst>
                                          <p:attrName>style.visibility</p:attrName>
                                        </p:attrNameLst>
                                      </p:cBhvr>
                                      <p:to>
                                        <p:strVal val="visible"/>
                                      </p:to>
                                    </p:set>
                                    <p:anim calcmode="lin" valueType="num">
                                      <p:cBhvr additive="base">
                                        <p:cTn id="73" dur="500" fill="hold"/>
                                        <p:tgtEl>
                                          <p:spTgt spid="3">
                                            <p:txEl>
                                              <p:pRg st="11" end="11"/>
                                            </p:txEl>
                                          </p:spTgt>
                                        </p:tgtEl>
                                        <p:attrNameLst>
                                          <p:attrName>ppt_x</p:attrName>
                                        </p:attrNameLst>
                                      </p:cBhvr>
                                      <p:tavLst>
                                        <p:tav tm="0">
                                          <p:val>
                                            <p:strVal val="#ppt_x"/>
                                          </p:val>
                                        </p:tav>
                                        <p:tav tm="100000">
                                          <p:val>
                                            <p:strVal val="#ppt_x"/>
                                          </p:val>
                                        </p:tav>
                                      </p:tavLst>
                                    </p:anim>
                                    <p:anim calcmode="lin" valueType="num">
                                      <p:cBhvr additive="base">
                                        <p:cTn id="74" dur="500" fill="hold"/>
                                        <p:tgtEl>
                                          <p:spTgt spid="3">
                                            <p:txEl>
                                              <p:pRg st="11" end="11"/>
                                            </p:txEl>
                                          </p:spTgt>
                                        </p:tgtEl>
                                        <p:attrNameLst>
                                          <p:attrName>ppt_y</p:attrName>
                                        </p:attrNameLst>
                                      </p:cBhvr>
                                      <p:tavLst>
                                        <p:tav tm="0">
                                          <p:val>
                                            <p:strVal val="1+#ppt_h/2"/>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2" presetClass="entr" presetSubtype="4" fill="hold" nodeType="clickEffect">
                                  <p:stCondLst>
                                    <p:cond delay="0"/>
                                  </p:stCondLst>
                                  <p:childTnLst>
                                    <p:set>
                                      <p:cBhvr>
                                        <p:cTn id="78" dur="1" fill="hold">
                                          <p:stCondLst>
                                            <p:cond delay="0"/>
                                          </p:stCondLst>
                                        </p:cTn>
                                        <p:tgtEl>
                                          <p:spTgt spid="3">
                                            <p:txEl>
                                              <p:pRg st="12" end="12"/>
                                            </p:txEl>
                                          </p:spTgt>
                                        </p:tgtEl>
                                        <p:attrNameLst>
                                          <p:attrName>style.visibility</p:attrName>
                                        </p:attrNameLst>
                                      </p:cBhvr>
                                      <p:to>
                                        <p:strVal val="visible"/>
                                      </p:to>
                                    </p:set>
                                    <p:anim calcmode="lin" valueType="num">
                                      <p:cBhvr additive="base">
                                        <p:cTn id="79" dur="500" fill="hold"/>
                                        <p:tgtEl>
                                          <p:spTgt spid="3">
                                            <p:txEl>
                                              <p:pRg st="12" end="12"/>
                                            </p:txEl>
                                          </p:spTgt>
                                        </p:tgtEl>
                                        <p:attrNameLst>
                                          <p:attrName>ppt_x</p:attrName>
                                        </p:attrNameLst>
                                      </p:cBhvr>
                                      <p:tavLst>
                                        <p:tav tm="0">
                                          <p:val>
                                            <p:strVal val="#ppt_x"/>
                                          </p:val>
                                        </p:tav>
                                        <p:tav tm="100000">
                                          <p:val>
                                            <p:strVal val="#ppt_x"/>
                                          </p:val>
                                        </p:tav>
                                      </p:tavLst>
                                    </p:anim>
                                    <p:anim calcmode="lin" valueType="num">
                                      <p:cBhvr additive="base">
                                        <p:cTn id="80" dur="500" fill="hold"/>
                                        <p:tgtEl>
                                          <p:spTgt spid="3">
                                            <p:txEl>
                                              <p:pRg st="12" end="1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Rectangle 2"/>
          <p:cNvSpPr>
            <a:spLocks noGrp="1" noChangeArrowheads="1"/>
          </p:cNvSpPr>
          <p:nvPr>
            <p:ph type="title"/>
          </p:nvPr>
        </p:nvSpPr>
        <p:spPr>
          <a:xfrm>
            <a:off x="457200" y="228600"/>
            <a:ext cx="8305800" cy="1244600"/>
          </a:xfrm>
        </p:spPr>
        <p:txBody>
          <a:bodyPr vert="horz" lIns="80434" tIns="39511" rIns="80434" bIns="39511" anchor="b" anchorCtr="0">
            <a:normAutofit/>
          </a:bodyPr>
          <a:lstStyle/>
          <a:p>
            <a:pPr eaLnBrk="1" hangingPunct="1"/>
            <a:r>
              <a:rPr lang="en-US" dirty="0"/>
              <a:t>Diabetes Screening Guidelines</a:t>
            </a:r>
            <a:r>
              <a:rPr lang="en-US" sz="3200" dirty="0"/>
              <a:t> </a:t>
            </a:r>
            <a:br>
              <a:rPr lang="en-US" sz="3200" dirty="0"/>
            </a:br>
            <a:r>
              <a:rPr lang="en-US" sz="2489" dirty="0"/>
              <a:t>(ADA 2025 Clinical Practice Guidelines – Cheat Sheet</a:t>
            </a:r>
            <a:r>
              <a:rPr lang="en-US" sz="2844" dirty="0"/>
              <a:t>)</a:t>
            </a:r>
            <a:endParaRPr lang="en-US" sz="2844" dirty="0">
              <a:sym typeface="Monotype Sorts" pitchFamily="2" charset="2"/>
            </a:endParaRPr>
          </a:p>
        </p:txBody>
      </p:sp>
      <p:pic>
        <p:nvPicPr>
          <p:cNvPr id="2070" name="Picture 22" descr="C:\Users\bev_000\AppData\Local\Microsoft\Windows\INetCache\IE\I78AA3YG\MC900439612[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310461" y="2819400"/>
            <a:ext cx="2833539" cy="2014961"/>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D1ADB4C2-D8D2-0E5F-C03E-E1C3A3FA49B6}"/>
              </a:ext>
            </a:extLst>
          </p:cNvPr>
          <p:cNvPicPr>
            <a:picLocks noChangeAspect="1"/>
          </p:cNvPicPr>
          <p:nvPr/>
        </p:nvPicPr>
        <p:blipFill>
          <a:blip r:embed="rId5"/>
          <a:stretch>
            <a:fillRect/>
          </a:stretch>
        </p:blipFill>
        <p:spPr>
          <a:xfrm>
            <a:off x="88759" y="1473200"/>
            <a:ext cx="9042682" cy="4267200"/>
          </a:xfrm>
          <a:prstGeom prst="rect">
            <a:avLst/>
          </a:prstGeom>
        </p:spPr>
      </p:pic>
      <p:sp>
        <p:nvSpPr>
          <p:cNvPr id="6" name="TextBox 5">
            <a:extLst>
              <a:ext uri="{FF2B5EF4-FFF2-40B4-BE49-F238E27FC236}">
                <a16:creationId xmlns:a16="http://schemas.microsoft.com/office/drawing/2014/main" id="{36188CF2-F4F0-ABFC-EBAA-FCBA8FF3C144}"/>
              </a:ext>
            </a:extLst>
          </p:cNvPr>
          <p:cNvSpPr txBox="1"/>
          <p:nvPr/>
        </p:nvSpPr>
        <p:spPr>
          <a:xfrm>
            <a:off x="3276600" y="6260068"/>
            <a:ext cx="3200400"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srgbClr val="0070C0"/>
                </a:solidFill>
                <a:effectLst/>
                <a:uLnTx/>
                <a:uFillTx/>
                <a:latin typeface="Gill Sans MT"/>
                <a:ea typeface="+mn-ea"/>
                <a:cs typeface="+mn-cs"/>
              </a:rPr>
              <a:t>DiabetesEd</a:t>
            </a:r>
            <a:r>
              <a:rPr lang="en-US" dirty="0">
                <a:solidFill>
                  <a:srgbClr val="0070C0"/>
                </a:solidFill>
                <a:latin typeface="Gill Sans MT"/>
              </a:rPr>
              <a:t> </a:t>
            </a:r>
            <a:r>
              <a:rPr kumimoji="0" lang="en-US" sz="1800" b="0" i="0" u="none" strike="noStrike" kern="1200" cap="none" spc="0" normalizeH="0" baseline="0" noProof="0" dirty="0">
                <a:ln>
                  <a:noFill/>
                </a:ln>
                <a:solidFill>
                  <a:srgbClr val="0070C0"/>
                </a:solidFill>
                <a:effectLst/>
                <a:uLnTx/>
                <a:uFillTx/>
                <a:latin typeface="Gill Sans MT"/>
                <a:ea typeface="+mn-ea"/>
                <a:cs typeface="+mn-cs"/>
              </a:rPr>
              <a:t>Cheat Sheets</a:t>
            </a:r>
          </a:p>
        </p:txBody>
      </p:sp>
      <p:pic>
        <p:nvPicPr>
          <p:cNvPr id="4" name="Picture 3">
            <a:extLst>
              <a:ext uri="{FF2B5EF4-FFF2-40B4-BE49-F238E27FC236}">
                <a16:creationId xmlns:a16="http://schemas.microsoft.com/office/drawing/2014/main" id="{A38B2B8D-B4EE-0F9D-FFB8-94FE772B7779}"/>
              </a:ext>
            </a:extLst>
          </p:cNvPr>
          <p:cNvPicPr>
            <a:picLocks noChangeAspect="1"/>
          </p:cNvPicPr>
          <p:nvPr/>
        </p:nvPicPr>
        <p:blipFill>
          <a:blip r:embed="rId6"/>
          <a:stretch>
            <a:fillRect/>
          </a:stretch>
        </p:blipFill>
        <p:spPr>
          <a:xfrm>
            <a:off x="228600" y="3352800"/>
            <a:ext cx="8718620" cy="2197007"/>
          </a:xfrm>
          <a:prstGeom prst="rect">
            <a:avLst/>
          </a:prstGeom>
          <a:solidFill>
            <a:schemeClr val="bg1"/>
          </a:solidFill>
        </p:spPr>
      </p:pic>
      <mc:AlternateContent xmlns:mc="http://schemas.openxmlformats.org/markup-compatibility/2006" xmlns:p14="http://schemas.microsoft.com/office/powerpoint/2010/main">
        <mc:Choice Requires="p14">
          <p:contentPart p14:bwMode="auto" r:id="rId7">
            <p14:nvContentPartPr>
              <p14:cNvPr id="5" name="Ink 4">
                <a:extLst>
                  <a:ext uri="{FF2B5EF4-FFF2-40B4-BE49-F238E27FC236}">
                    <a16:creationId xmlns:a16="http://schemas.microsoft.com/office/drawing/2014/main" id="{A0E77B3C-8190-C5C2-48E7-81DD5694A4B0}"/>
                  </a:ext>
                </a:extLst>
              </p14:cNvPr>
              <p14:cNvContentPartPr/>
              <p14:nvPr/>
            </p14:nvContentPartPr>
            <p14:xfrm>
              <a:off x="570236" y="5073155"/>
              <a:ext cx="1439640" cy="360"/>
            </p14:xfrm>
          </p:contentPart>
        </mc:Choice>
        <mc:Fallback xmlns="">
          <p:pic>
            <p:nvPicPr>
              <p:cNvPr id="5" name="Ink 4">
                <a:extLst>
                  <a:ext uri="{FF2B5EF4-FFF2-40B4-BE49-F238E27FC236}">
                    <a16:creationId xmlns:a16="http://schemas.microsoft.com/office/drawing/2014/main" id="{A0E77B3C-8190-C5C2-48E7-81DD5694A4B0}"/>
                  </a:ext>
                </a:extLst>
              </p:cNvPr>
              <p:cNvPicPr/>
              <p:nvPr/>
            </p:nvPicPr>
            <p:blipFill>
              <a:blip r:embed="rId8"/>
              <a:stretch>
                <a:fillRect/>
              </a:stretch>
            </p:blipFill>
            <p:spPr>
              <a:xfrm>
                <a:off x="516236" y="4965155"/>
                <a:ext cx="154728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7" name="Ink 6">
                <a:extLst>
                  <a:ext uri="{FF2B5EF4-FFF2-40B4-BE49-F238E27FC236}">
                    <a16:creationId xmlns:a16="http://schemas.microsoft.com/office/drawing/2014/main" id="{A1CE2585-E326-59A9-F619-4D936FE9EF50}"/>
                  </a:ext>
                </a:extLst>
              </p14:cNvPr>
              <p14:cNvContentPartPr/>
              <p14:nvPr/>
            </p14:nvContentPartPr>
            <p14:xfrm>
              <a:off x="294836" y="5279435"/>
              <a:ext cx="1865160" cy="10800"/>
            </p14:xfrm>
          </p:contentPart>
        </mc:Choice>
        <mc:Fallback xmlns="">
          <p:pic>
            <p:nvPicPr>
              <p:cNvPr id="7" name="Ink 6">
                <a:extLst>
                  <a:ext uri="{FF2B5EF4-FFF2-40B4-BE49-F238E27FC236}">
                    <a16:creationId xmlns:a16="http://schemas.microsoft.com/office/drawing/2014/main" id="{A1CE2585-E326-59A9-F619-4D936FE9EF50}"/>
                  </a:ext>
                </a:extLst>
              </p:cNvPr>
              <p:cNvPicPr/>
              <p:nvPr/>
            </p:nvPicPr>
            <p:blipFill>
              <a:blip r:embed="rId10"/>
              <a:stretch>
                <a:fillRect/>
              </a:stretch>
            </p:blipFill>
            <p:spPr>
              <a:xfrm>
                <a:off x="240836" y="5171435"/>
                <a:ext cx="1972800" cy="22644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8" name="Ink 7">
                <a:extLst>
                  <a:ext uri="{FF2B5EF4-FFF2-40B4-BE49-F238E27FC236}">
                    <a16:creationId xmlns:a16="http://schemas.microsoft.com/office/drawing/2014/main" id="{5ED07019-8F06-3989-8139-1EA4D9AD2FAD}"/>
                  </a:ext>
                </a:extLst>
              </p14:cNvPr>
              <p14:cNvContentPartPr/>
              <p14:nvPr/>
            </p14:nvContentPartPr>
            <p14:xfrm>
              <a:off x="2104196" y="5258195"/>
              <a:ext cx="232560" cy="41400"/>
            </p14:xfrm>
          </p:contentPart>
        </mc:Choice>
        <mc:Fallback xmlns="">
          <p:pic>
            <p:nvPicPr>
              <p:cNvPr id="8" name="Ink 7">
                <a:extLst>
                  <a:ext uri="{FF2B5EF4-FFF2-40B4-BE49-F238E27FC236}">
                    <a16:creationId xmlns:a16="http://schemas.microsoft.com/office/drawing/2014/main" id="{5ED07019-8F06-3989-8139-1EA4D9AD2FAD}"/>
                  </a:ext>
                </a:extLst>
              </p:cNvPr>
              <p:cNvPicPr/>
              <p:nvPr/>
            </p:nvPicPr>
            <p:blipFill>
              <a:blip r:embed="rId12"/>
              <a:stretch>
                <a:fillRect/>
              </a:stretch>
            </p:blipFill>
            <p:spPr>
              <a:xfrm>
                <a:off x="2050196" y="5150555"/>
                <a:ext cx="340200" cy="257040"/>
              </a:xfrm>
              <a:prstGeom prst="rect">
                <a:avLst/>
              </a:prstGeom>
            </p:spPr>
          </p:pic>
        </mc:Fallback>
      </mc:AlternateContent>
      <p:pic>
        <p:nvPicPr>
          <p:cNvPr id="2" name="Picture 1">
            <a:extLst>
              <a:ext uri="{FF2B5EF4-FFF2-40B4-BE49-F238E27FC236}">
                <a16:creationId xmlns:a16="http://schemas.microsoft.com/office/drawing/2014/main" id="{755B3001-8EE3-D707-DC4E-E6AEE74F81A0}"/>
              </a:ext>
            </a:extLst>
          </p:cNvPr>
          <p:cNvPicPr>
            <a:picLocks noChangeAspect="1"/>
          </p:cNvPicPr>
          <p:nvPr/>
        </p:nvPicPr>
        <p:blipFill>
          <a:blip r:embed="rId13"/>
          <a:stretch>
            <a:fillRect/>
          </a:stretch>
        </p:blipFill>
        <p:spPr>
          <a:xfrm>
            <a:off x="3429000" y="5816045"/>
            <a:ext cx="2590800" cy="457755"/>
          </a:xfrm>
          <a:prstGeom prst="rect">
            <a:avLst/>
          </a:prstGeom>
        </p:spPr>
      </p:pic>
    </p:spTree>
    <p:custDataLst>
      <p:tags r:id="rId1"/>
    </p:custDataLst>
    <p:extLst>
      <p:ext uri="{BB962C8B-B14F-4D97-AF65-F5344CB8AC3E}">
        <p14:creationId xmlns:p14="http://schemas.microsoft.com/office/powerpoint/2010/main" val="507834455"/>
      </p:ext>
    </p:extLst>
  </p:cSld>
  <p:clrMapOvr>
    <a:masterClrMapping/>
  </p:clrMapOvr>
  <p:transition/>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2" name="Picture 4" descr="Multifactorial approach to reduction in risk of diabetes complications.">
            <a:extLst>
              <a:ext uri="{FF2B5EF4-FFF2-40B4-BE49-F238E27FC236}">
                <a16:creationId xmlns:a16="http://schemas.microsoft.com/office/drawing/2014/main" id="{E1944D33-0EEF-F0AB-2964-D20D57732D53}"/>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371600" y="76200"/>
            <a:ext cx="6608827" cy="5997512"/>
          </a:xfrm>
          <a:prstGeom prst="rect">
            <a:avLst/>
          </a:prstGeom>
          <a:solidFill>
            <a:srgbClr val="FFFFFF"/>
          </a:solidFill>
        </p:spPr>
      </p:pic>
      <p:pic>
        <p:nvPicPr>
          <p:cNvPr id="3" name="Picture 2">
            <a:extLst>
              <a:ext uri="{FF2B5EF4-FFF2-40B4-BE49-F238E27FC236}">
                <a16:creationId xmlns:a16="http://schemas.microsoft.com/office/drawing/2014/main" id="{85824E8F-B98A-DE9C-9CB0-173DDB316376}"/>
              </a:ext>
            </a:extLst>
          </p:cNvPr>
          <p:cNvPicPr>
            <a:picLocks noChangeAspect="1"/>
          </p:cNvPicPr>
          <p:nvPr/>
        </p:nvPicPr>
        <p:blipFill>
          <a:blip r:embed="rId4"/>
          <a:stretch>
            <a:fillRect/>
          </a:stretch>
        </p:blipFill>
        <p:spPr>
          <a:xfrm>
            <a:off x="1905000" y="6099297"/>
            <a:ext cx="5892991" cy="731809"/>
          </a:xfrm>
          <a:prstGeom prst="rect">
            <a:avLst/>
          </a:prstGeom>
        </p:spPr>
      </p:pic>
    </p:spTree>
    <p:extLst>
      <p:ext uri="{BB962C8B-B14F-4D97-AF65-F5344CB8AC3E}">
        <p14:creationId xmlns:p14="http://schemas.microsoft.com/office/powerpoint/2010/main" val="31865047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489D0E-1A34-4FC5-BF5B-7DFDE004A3D5}"/>
              </a:ext>
            </a:extLst>
          </p:cNvPr>
          <p:cNvSpPr>
            <a:spLocks noGrp="1"/>
          </p:cNvSpPr>
          <p:nvPr>
            <p:ph type="title"/>
          </p:nvPr>
        </p:nvSpPr>
        <p:spPr/>
        <p:txBody>
          <a:bodyPr>
            <a:normAutofit/>
          </a:bodyPr>
          <a:lstStyle/>
          <a:p>
            <a:r>
              <a:rPr lang="en-US" dirty="0"/>
              <a:t>Stroke and Heart Attack</a:t>
            </a:r>
          </a:p>
        </p:txBody>
      </p:sp>
      <p:pic>
        <p:nvPicPr>
          <p:cNvPr id="5" name="Content Placeholder 4">
            <a:extLst>
              <a:ext uri="{FF2B5EF4-FFF2-40B4-BE49-F238E27FC236}">
                <a16:creationId xmlns:a16="http://schemas.microsoft.com/office/drawing/2014/main" id="{D1B5CEA3-CD78-43B5-B169-B0448232E3B6}"/>
              </a:ext>
            </a:extLst>
          </p:cNvPr>
          <p:cNvPicPr>
            <a:picLocks noGrp="1" noChangeAspect="1"/>
          </p:cNvPicPr>
          <p:nvPr>
            <p:ph sz="quarter" idx="1"/>
          </p:nvPr>
        </p:nvPicPr>
        <p:blipFill>
          <a:blip r:embed="rId3"/>
          <a:stretch>
            <a:fillRect/>
          </a:stretch>
        </p:blipFill>
        <p:spPr>
          <a:xfrm>
            <a:off x="456114" y="1357360"/>
            <a:ext cx="3715836" cy="4937125"/>
          </a:xfrm>
          <a:prstGeom prst="rect">
            <a:avLst/>
          </a:prstGeom>
        </p:spPr>
      </p:pic>
      <p:pic>
        <p:nvPicPr>
          <p:cNvPr id="6" name="Content Placeholder 5">
            <a:extLst>
              <a:ext uri="{FF2B5EF4-FFF2-40B4-BE49-F238E27FC236}">
                <a16:creationId xmlns:a16="http://schemas.microsoft.com/office/drawing/2014/main" id="{6D1A5C40-B103-43BE-B16E-B2DC8763CC53}"/>
              </a:ext>
            </a:extLst>
          </p:cNvPr>
          <p:cNvPicPr>
            <a:picLocks noGrp="1" noChangeAspect="1"/>
          </p:cNvPicPr>
          <p:nvPr>
            <p:ph sz="quarter" idx="4294967295"/>
          </p:nvPr>
        </p:nvPicPr>
        <p:blipFill>
          <a:blip r:embed="rId4"/>
          <a:stretch>
            <a:fillRect/>
          </a:stretch>
        </p:blipFill>
        <p:spPr>
          <a:xfrm>
            <a:off x="4171950" y="1447800"/>
            <a:ext cx="4613275" cy="2271712"/>
          </a:xfrm>
          <a:prstGeom prst="rect">
            <a:avLst/>
          </a:prstGeom>
        </p:spPr>
      </p:pic>
      <p:sp>
        <p:nvSpPr>
          <p:cNvPr id="7" name="TextBox 6">
            <a:extLst>
              <a:ext uri="{FF2B5EF4-FFF2-40B4-BE49-F238E27FC236}">
                <a16:creationId xmlns:a16="http://schemas.microsoft.com/office/drawing/2014/main" id="{8C365F52-3CCD-4A3A-8DCC-25D6B5588BB0}"/>
              </a:ext>
            </a:extLst>
          </p:cNvPr>
          <p:cNvSpPr txBox="1"/>
          <p:nvPr/>
        </p:nvSpPr>
        <p:spPr>
          <a:xfrm>
            <a:off x="4419600" y="4242176"/>
            <a:ext cx="4613369" cy="1131079"/>
          </a:xfrm>
          <a:prstGeom prst="rect">
            <a:avLst/>
          </a:prstGeom>
          <a:noFill/>
        </p:spPr>
        <p:txBody>
          <a:bodyPr wrap="square" rtlCol="0">
            <a:spAutoFit/>
          </a:bodyPr>
          <a:lstStyle/>
          <a:p>
            <a:pPr defTabSz="685800"/>
            <a:r>
              <a:rPr lang="en-US" sz="1350" dirty="0">
                <a:solidFill>
                  <a:prstClr val="black"/>
                </a:solidFill>
                <a:latin typeface="Gill Sans MT"/>
              </a:rPr>
              <a:t>Make sure people with diabetes know the signs and seek immediate help.</a:t>
            </a:r>
          </a:p>
          <a:p>
            <a:pPr defTabSz="685800"/>
            <a:endParaRPr lang="en-US" sz="1350" dirty="0">
              <a:solidFill>
                <a:prstClr val="black"/>
              </a:solidFill>
              <a:latin typeface="Gill Sans MT"/>
            </a:endParaRPr>
          </a:p>
          <a:p>
            <a:pPr defTabSz="685800"/>
            <a:r>
              <a:rPr lang="en-US" sz="1350" dirty="0">
                <a:solidFill>
                  <a:prstClr val="black"/>
                </a:solidFill>
                <a:latin typeface="Gill Sans MT"/>
              </a:rPr>
              <a:t>People with diabetes may not experience intense chest or jaw pain during heart attack due to neuropathy.</a:t>
            </a:r>
          </a:p>
        </p:txBody>
      </p:sp>
    </p:spTree>
    <p:extLst>
      <p:ext uri="{BB962C8B-B14F-4D97-AF65-F5344CB8AC3E}">
        <p14:creationId xmlns:p14="http://schemas.microsoft.com/office/powerpoint/2010/main" val="22456484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19740D-4A3C-461E-940F-FE7908772FB2}"/>
              </a:ext>
            </a:extLst>
          </p:cNvPr>
          <p:cNvSpPr>
            <a:spLocks noGrp="1"/>
          </p:cNvSpPr>
          <p:nvPr>
            <p:ph type="title"/>
          </p:nvPr>
        </p:nvSpPr>
        <p:spPr/>
        <p:txBody>
          <a:bodyPr anchor="b">
            <a:normAutofit/>
          </a:bodyPr>
          <a:lstStyle/>
          <a:p>
            <a:r>
              <a:rPr lang="en-US" dirty="0"/>
              <a:t>Stroke of Luck</a:t>
            </a:r>
          </a:p>
        </p:txBody>
      </p:sp>
      <p:pic>
        <p:nvPicPr>
          <p:cNvPr id="1026" name="Picture 2">
            <a:extLst>
              <a:ext uri="{FF2B5EF4-FFF2-40B4-BE49-F238E27FC236}">
                <a16:creationId xmlns:a16="http://schemas.microsoft.com/office/drawing/2014/main" id="{FA4AFEE1-4783-44C8-9AF6-D7E0DC3344A3}"/>
              </a:ext>
            </a:extLst>
          </p:cNvPr>
          <p:cNvPicPr>
            <a:picLocks noGrp="1" noChangeAspect="1" noChangeArrowheads="1"/>
          </p:cNvPicPr>
          <p:nvPr>
            <p:ph sz="quarter" idx="1"/>
          </p:nvPr>
        </p:nvPicPr>
        <p:blipFill>
          <a:blip r:embed="rId3">
            <a:extLst>
              <a:ext uri="{28A0092B-C50C-407E-A947-70E740481C1C}">
                <a14:useLocalDpi xmlns:a14="http://schemas.microsoft.com/office/drawing/2010/main" val="0"/>
              </a:ext>
            </a:extLst>
          </a:blip>
          <a:stretch>
            <a:fillRect/>
          </a:stretch>
        </p:blipFill>
        <p:spPr bwMode="auto">
          <a:xfrm>
            <a:off x="1066800" y="1371600"/>
            <a:ext cx="2912012" cy="4114800"/>
          </a:xfrm>
          <a:prstGeom prst="rect">
            <a:avLst/>
          </a:prstGeom>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278175C0-5AA5-4283-AC9D-B8DDCE49F70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06988" y="1219200"/>
            <a:ext cx="2465388" cy="3309938"/>
          </a:xfrm>
          <a:prstGeom prst="rect">
            <a:avLst/>
          </a:prstGeom>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0B97354C-0D0F-43A4-9037-3D15523487E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69600" y="5138737"/>
            <a:ext cx="2465388" cy="1566863"/>
          </a:xfrm>
          <a:prstGeom prst="rect">
            <a:avLst/>
          </a:prstGeom>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515330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1028"/>
                                        </p:tgtEl>
                                        <p:attrNameLst>
                                          <p:attrName>style.visibility</p:attrName>
                                        </p:attrNameLst>
                                      </p:cBhvr>
                                      <p:to>
                                        <p:strVal val="visible"/>
                                      </p:to>
                                    </p:set>
                                    <p:animEffect transition="in" filter="wheel(1)">
                                      <p:cBhvr>
                                        <p:cTn id="7" dur="20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B1D45A"/>
          </a:solidFill>
        </p:spPr>
        <p:txBody>
          <a:bodyPr>
            <a:noAutofit/>
          </a:bodyPr>
          <a:lstStyle/>
          <a:p>
            <a:r>
              <a:rPr lang="en-US" sz="3200" dirty="0"/>
              <a:t>10. Cardiovascular Disease and Risk Management</a:t>
            </a:r>
          </a:p>
        </p:txBody>
      </p:sp>
      <p:sp>
        <p:nvSpPr>
          <p:cNvPr id="3" name="Content Placeholder 2"/>
          <p:cNvSpPr>
            <a:spLocks noGrp="1"/>
          </p:cNvSpPr>
          <p:nvPr>
            <p:ph sz="quarter" idx="1"/>
          </p:nvPr>
        </p:nvSpPr>
        <p:spPr>
          <a:xfrm>
            <a:off x="457200" y="1219200"/>
            <a:ext cx="5495925" cy="5638800"/>
          </a:xfrm>
        </p:spPr>
        <p:txBody>
          <a:bodyPr>
            <a:normAutofit fontScale="85000" lnSpcReduction="20000"/>
          </a:bodyPr>
          <a:lstStyle/>
          <a:p>
            <a:pPr>
              <a:lnSpc>
                <a:spcPct val="120000"/>
              </a:lnSpc>
            </a:pPr>
            <a:r>
              <a:rPr lang="en-US" b="0" i="0" dirty="0">
                <a:solidFill>
                  <a:srgbClr val="383636"/>
                </a:solidFill>
                <a:effectLst/>
                <a:ea typeface="Calibri" panose="020F0502020204030204" pitchFamily="34" charset="0"/>
                <a:cs typeface="Calibri" panose="020F0502020204030204" pitchFamily="34" charset="0"/>
              </a:rPr>
              <a:t>Higher risk of Atherosclerotic cardiovascular disease (ASCVD):</a:t>
            </a:r>
          </a:p>
          <a:p>
            <a:pPr lvl="1">
              <a:lnSpc>
                <a:spcPct val="120000"/>
              </a:lnSpc>
            </a:pPr>
            <a:r>
              <a:rPr lang="en-US" sz="3100" dirty="0"/>
              <a:t>history of acute coronary syndrome,</a:t>
            </a:r>
          </a:p>
          <a:p>
            <a:pPr lvl="1">
              <a:lnSpc>
                <a:spcPct val="120000"/>
              </a:lnSpc>
            </a:pPr>
            <a:r>
              <a:rPr lang="en-US" sz="3100" dirty="0"/>
              <a:t>myocardial infarction (MI), </a:t>
            </a:r>
          </a:p>
          <a:p>
            <a:pPr lvl="1">
              <a:lnSpc>
                <a:spcPct val="120000"/>
              </a:lnSpc>
            </a:pPr>
            <a:r>
              <a:rPr lang="en-US" sz="3100" dirty="0"/>
              <a:t>stable or unstable angina,</a:t>
            </a:r>
          </a:p>
          <a:p>
            <a:pPr lvl="1">
              <a:lnSpc>
                <a:spcPct val="120000"/>
              </a:lnSpc>
            </a:pPr>
            <a:r>
              <a:rPr lang="en-US" sz="3100" dirty="0"/>
              <a:t>coronary or other arterial revascularization,</a:t>
            </a:r>
          </a:p>
          <a:p>
            <a:pPr lvl="1">
              <a:lnSpc>
                <a:spcPct val="120000"/>
              </a:lnSpc>
            </a:pPr>
            <a:r>
              <a:rPr lang="en-US" sz="3100" dirty="0"/>
              <a:t>stroke, transient ischemic attack, </a:t>
            </a:r>
          </a:p>
          <a:p>
            <a:pPr lvl="1">
              <a:lnSpc>
                <a:spcPct val="120000"/>
              </a:lnSpc>
            </a:pPr>
            <a:r>
              <a:rPr lang="en-US" sz="3100" dirty="0"/>
              <a:t>or peripheral artery disease (PAD) including aortic aneurysm.</a:t>
            </a:r>
          </a:p>
          <a:p>
            <a:pPr>
              <a:lnSpc>
                <a:spcPct val="120000"/>
              </a:lnSpc>
            </a:pPr>
            <a:r>
              <a:rPr lang="en-US" sz="3100" dirty="0"/>
              <a:t>Plus 2x’s risk of Heart Failure</a:t>
            </a:r>
          </a:p>
          <a:p>
            <a:pPr>
              <a:lnSpc>
                <a:spcPct val="120000"/>
              </a:lnSpc>
            </a:pPr>
            <a:r>
              <a:rPr lang="en-US" dirty="0"/>
              <a:t>Leading cause of morbidity and mortality in people with diabetes</a:t>
            </a:r>
            <a:endParaRPr lang="en-US" b="0" i="0" dirty="0">
              <a:solidFill>
                <a:srgbClr val="383636"/>
              </a:solidFill>
              <a:effectLst/>
              <a:ea typeface="Calibri" panose="020F0502020204030204" pitchFamily="34" charset="0"/>
              <a:cs typeface="Calibri" panose="020F0502020204030204" pitchFamily="34" charset="0"/>
            </a:endParaRPr>
          </a:p>
        </p:txBody>
      </p:sp>
      <p:pic>
        <p:nvPicPr>
          <p:cNvPr id="4" name="Picture 3"/>
          <p:cNvPicPr>
            <a:picLocks noChangeAspect="1"/>
          </p:cNvPicPr>
          <p:nvPr/>
        </p:nvPicPr>
        <p:blipFill>
          <a:blip r:embed="rId4"/>
          <a:stretch>
            <a:fillRect/>
          </a:stretch>
        </p:blipFill>
        <p:spPr>
          <a:xfrm>
            <a:off x="5953125" y="1249392"/>
            <a:ext cx="2733675" cy="1581150"/>
          </a:xfrm>
          <a:prstGeom prst="rect">
            <a:avLst/>
          </a:prstGeom>
        </p:spPr>
      </p:pic>
      <p:sp>
        <p:nvSpPr>
          <p:cNvPr id="10" name="TextBox 9">
            <a:extLst>
              <a:ext uri="{FF2B5EF4-FFF2-40B4-BE49-F238E27FC236}">
                <a16:creationId xmlns:a16="http://schemas.microsoft.com/office/drawing/2014/main" id="{246C29CB-8FE0-8039-913D-176148EE32B1}"/>
              </a:ext>
            </a:extLst>
          </p:cNvPr>
          <p:cNvSpPr txBox="1"/>
          <p:nvPr/>
        </p:nvSpPr>
        <p:spPr>
          <a:xfrm>
            <a:off x="5892065" y="2813975"/>
            <a:ext cx="2819400" cy="3388300"/>
          </a:xfrm>
          <a:prstGeom prst="rect">
            <a:avLst/>
          </a:prstGeom>
          <a:noFill/>
        </p:spPr>
        <p:txBody>
          <a:bodyPr wrap="square">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70C0"/>
                </a:solidFill>
                <a:effectLst/>
                <a:uLnTx/>
                <a:uFillTx/>
                <a:latin typeface="Gill Sans MT"/>
                <a:ea typeface="Calibri" panose="020F0502020204030204" pitchFamily="34" charset="0"/>
                <a:cs typeface="Calibri" panose="020F0502020204030204" pitchFamily="34" charset="0"/>
              </a:rPr>
              <a:t>Large benefits are seen when multiple CV risk factors are addressed simultaneously</a:t>
            </a:r>
          </a:p>
          <a:p>
            <a:pPr marL="0" marR="0" lvl="0" indent="0" algn="ctr" defTabSz="914400" rtl="0" eaLnBrk="1" fontAlgn="auto" latinLnBrk="0" hangingPunct="1">
              <a:lnSpc>
                <a:spcPct val="12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70C0"/>
              </a:solidFill>
              <a:effectLst/>
              <a:uLnTx/>
              <a:uFillTx/>
              <a:latin typeface="Gill Sans MT"/>
              <a:ea typeface="Calibri" panose="020F0502020204030204" pitchFamily="34" charset="0"/>
              <a:cs typeface="Calibri" panose="020F0502020204030204" pitchFamily="34" charset="0"/>
            </a:endParaRPr>
          </a:p>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70C0"/>
                </a:solidFill>
                <a:effectLst/>
                <a:uLnTx/>
                <a:uFillTx/>
                <a:latin typeface="Gill Sans MT"/>
                <a:ea typeface="Calibri" panose="020F0502020204030204" pitchFamily="34" charset="0"/>
                <a:cs typeface="Calibri" panose="020F0502020204030204" pitchFamily="34" charset="0"/>
              </a:rPr>
              <a:t>With more aggressive goals, rates of CVD have decreased.</a:t>
            </a:r>
          </a:p>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70C0"/>
                </a:solidFill>
                <a:effectLst/>
                <a:uLnTx/>
                <a:uFillTx/>
                <a:latin typeface="Gill Sans MT"/>
                <a:ea typeface="Calibri" panose="020F0502020204030204" pitchFamily="34" charset="0"/>
                <a:cs typeface="Calibri" panose="020F0502020204030204" pitchFamily="34" charset="0"/>
              </a:rPr>
              <a:t>CV Risks predicted to increase in future.</a:t>
            </a:r>
          </a:p>
        </p:txBody>
      </p:sp>
      <p:pic>
        <p:nvPicPr>
          <p:cNvPr id="5" name="Picture 4">
            <a:extLst>
              <a:ext uri="{FF2B5EF4-FFF2-40B4-BE49-F238E27FC236}">
                <a16:creationId xmlns:a16="http://schemas.microsoft.com/office/drawing/2014/main" id="{4B3AB0C1-C9EE-14B0-8DD2-FD7FEB4F1087}"/>
              </a:ext>
            </a:extLst>
          </p:cNvPr>
          <p:cNvPicPr>
            <a:picLocks noChangeAspect="1"/>
          </p:cNvPicPr>
          <p:nvPr/>
        </p:nvPicPr>
        <p:blipFill>
          <a:blip r:embed="rId5"/>
          <a:stretch>
            <a:fillRect/>
          </a:stretch>
        </p:blipFill>
        <p:spPr>
          <a:xfrm>
            <a:off x="5586261" y="6341682"/>
            <a:ext cx="3431008" cy="426073"/>
          </a:xfrm>
          <a:prstGeom prst="rect">
            <a:avLst/>
          </a:prstGeom>
        </p:spPr>
      </p:pic>
    </p:spTree>
    <p:custDataLst>
      <p:tags r:id="rId1"/>
    </p:custDataLst>
    <p:extLst>
      <p:ext uri="{BB962C8B-B14F-4D97-AF65-F5344CB8AC3E}">
        <p14:creationId xmlns:p14="http://schemas.microsoft.com/office/powerpoint/2010/main" val="1132611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Title 1">
            <a:extLst>
              <a:ext uri="{FF2B5EF4-FFF2-40B4-BE49-F238E27FC236}">
                <a16:creationId xmlns:a16="http://schemas.microsoft.com/office/drawing/2014/main" id="{8EF8B260-C55C-4F7F-A5D0-65AD2DC3E54B}"/>
              </a:ext>
            </a:extLst>
          </p:cNvPr>
          <p:cNvSpPr>
            <a:spLocks noGrp="1" noChangeArrowheads="1"/>
          </p:cNvSpPr>
          <p:nvPr>
            <p:ph type="title"/>
          </p:nvPr>
        </p:nvSpPr>
        <p:spPr/>
        <p:txBody>
          <a:bodyPr/>
          <a:lstStyle/>
          <a:p>
            <a:r>
              <a:rPr lang="en-US" altLang="en-US"/>
              <a:t>Atherosclerotic Cardiovascular Disease</a:t>
            </a:r>
          </a:p>
        </p:txBody>
      </p:sp>
      <p:sp>
        <p:nvSpPr>
          <p:cNvPr id="110595" name="Content Placeholder 2">
            <a:extLst>
              <a:ext uri="{FF2B5EF4-FFF2-40B4-BE49-F238E27FC236}">
                <a16:creationId xmlns:a16="http://schemas.microsoft.com/office/drawing/2014/main" id="{ACABCB6D-2862-4F34-BEB8-B7D50C2948BD}"/>
              </a:ext>
            </a:extLst>
          </p:cNvPr>
          <p:cNvSpPr>
            <a:spLocks noGrp="1" noChangeArrowheads="1"/>
          </p:cNvSpPr>
          <p:nvPr>
            <p:ph sz="quarter" idx="1"/>
          </p:nvPr>
        </p:nvSpPr>
        <p:spPr>
          <a:xfrm>
            <a:off x="152400" y="1412345"/>
            <a:ext cx="5791200" cy="5486400"/>
          </a:xfrm>
        </p:spPr>
        <p:txBody>
          <a:bodyPr/>
          <a:lstStyle/>
          <a:p>
            <a:r>
              <a:rPr lang="en-US" altLang="en-US" sz="3200" dirty="0"/>
              <a:t>ASCVD risk</a:t>
            </a:r>
          </a:p>
          <a:p>
            <a:pPr lvl="1"/>
            <a:r>
              <a:rPr lang="en-US" altLang="en-US" sz="2400" dirty="0"/>
              <a:t>Established CV disease</a:t>
            </a:r>
          </a:p>
          <a:p>
            <a:pPr lvl="1"/>
            <a:r>
              <a:rPr lang="en-US" altLang="en-US" sz="2400" dirty="0"/>
              <a:t>High CV Risk </a:t>
            </a:r>
          </a:p>
          <a:p>
            <a:pPr lvl="2"/>
            <a:r>
              <a:rPr lang="en-US" altLang="en-US" sz="2000" dirty="0"/>
              <a:t>55+ with 2 or more risk factors</a:t>
            </a:r>
          </a:p>
          <a:p>
            <a:pPr lvl="2"/>
            <a:r>
              <a:rPr lang="en-US" altLang="en-US" sz="2000" dirty="0"/>
              <a:t>Risk factors include obesity, HTN, dyslipidemia, albuminuria, smoking</a:t>
            </a:r>
          </a:p>
          <a:p>
            <a:pPr lvl="1"/>
            <a:r>
              <a:rPr lang="en-US" altLang="en-US" sz="2400" dirty="0"/>
              <a:t>Most effective meds based on Cardiovascular Outcomes Trials (CVOT)</a:t>
            </a:r>
          </a:p>
          <a:p>
            <a:pPr lvl="2"/>
            <a:r>
              <a:rPr lang="en-US" altLang="en-US" sz="2000" dirty="0"/>
              <a:t>SGLT2i - Empagliflozin (Jardiance), canagliflozin (Invokana), </a:t>
            </a:r>
            <a:r>
              <a:rPr lang="en-US" altLang="en-US" sz="2000" dirty="0" err="1"/>
              <a:t>Dapagliflozn</a:t>
            </a:r>
            <a:r>
              <a:rPr lang="en-US" altLang="en-US" sz="2000" dirty="0"/>
              <a:t> (</a:t>
            </a:r>
            <a:r>
              <a:rPr lang="en-US" altLang="en-US" sz="2000" dirty="0" err="1"/>
              <a:t>Farxiga</a:t>
            </a:r>
            <a:r>
              <a:rPr lang="en-US" altLang="en-US" sz="2000" dirty="0"/>
              <a:t>)</a:t>
            </a:r>
          </a:p>
          <a:p>
            <a:pPr lvl="2"/>
            <a:r>
              <a:rPr lang="en-US" altLang="en-US" sz="2000" dirty="0"/>
              <a:t>GLP-1 RAs - Semaglutide (Ozempic), liraglutide (Victoza), dulaglutide (Trulicity), </a:t>
            </a:r>
            <a:r>
              <a:rPr lang="en-US" altLang="en-US" sz="2000" dirty="0" err="1"/>
              <a:t>semaglutide</a:t>
            </a:r>
            <a:r>
              <a:rPr lang="en-US" altLang="en-US" sz="2000" dirty="0"/>
              <a:t> (</a:t>
            </a:r>
            <a:r>
              <a:rPr lang="en-US" altLang="en-US" sz="2000" dirty="0" err="1"/>
              <a:t>Wegovy</a:t>
            </a:r>
            <a:r>
              <a:rPr lang="en-US" altLang="en-US" sz="2000" dirty="0"/>
              <a:t>)</a:t>
            </a:r>
          </a:p>
          <a:p>
            <a:pPr lvl="2"/>
            <a:endParaRPr lang="en-US" altLang="en-US" dirty="0"/>
          </a:p>
        </p:txBody>
      </p:sp>
      <p:pic>
        <p:nvPicPr>
          <p:cNvPr id="7" name="Picture 6">
            <a:extLst>
              <a:ext uri="{FF2B5EF4-FFF2-40B4-BE49-F238E27FC236}">
                <a16:creationId xmlns:a16="http://schemas.microsoft.com/office/drawing/2014/main" id="{06182AF7-E480-49A4-9460-905FE6F4AC84}"/>
              </a:ext>
            </a:extLst>
          </p:cNvPr>
          <p:cNvPicPr>
            <a:picLocks noChangeAspect="1"/>
          </p:cNvPicPr>
          <p:nvPr/>
        </p:nvPicPr>
        <p:blipFill>
          <a:blip r:embed="rId3"/>
          <a:stretch>
            <a:fillRect/>
          </a:stretch>
        </p:blipFill>
        <p:spPr>
          <a:xfrm>
            <a:off x="3390900" y="1412345"/>
            <a:ext cx="5600700" cy="600075"/>
          </a:xfrm>
          <a:prstGeom prst="rect">
            <a:avLst/>
          </a:prstGeom>
        </p:spPr>
      </p:pic>
      <p:pic>
        <p:nvPicPr>
          <p:cNvPr id="4" name="Picture 3">
            <a:extLst>
              <a:ext uri="{FF2B5EF4-FFF2-40B4-BE49-F238E27FC236}">
                <a16:creationId xmlns:a16="http://schemas.microsoft.com/office/drawing/2014/main" id="{9769A95C-7FD0-51A4-1C47-B523E0F40FEA}"/>
              </a:ext>
            </a:extLst>
          </p:cNvPr>
          <p:cNvPicPr>
            <a:picLocks noChangeAspect="1"/>
          </p:cNvPicPr>
          <p:nvPr/>
        </p:nvPicPr>
        <p:blipFill>
          <a:blip r:embed="rId4"/>
          <a:stretch>
            <a:fillRect/>
          </a:stretch>
        </p:blipFill>
        <p:spPr>
          <a:xfrm>
            <a:off x="5943600" y="2281765"/>
            <a:ext cx="2743200" cy="3388660"/>
          </a:xfrm>
          <a:prstGeom prst="rect">
            <a:avLst/>
          </a:prstGeom>
        </p:spPr>
      </p:pic>
      <p:pic>
        <p:nvPicPr>
          <p:cNvPr id="8" name="Picture 7">
            <a:extLst>
              <a:ext uri="{FF2B5EF4-FFF2-40B4-BE49-F238E27FC236}">
                <a16:creationId xmlns:a16="http://schemas.microsoft.com/office/drawing/2014/main" id="{49617C43-381A-CE82-1268-C41473602AEE}"/>
              </a:ext>
            </a:extLst>
          </p:cNvPr>
          <p:cNvPicPr>
            <a:picLocks noChangeAspect="1"/>
          </p:cNvPicPr>
          <p:nvPr/>
        </p:nvPicPr>
        <p:blipFill>
          <a:blip r:embed="rId5"/>
          <a:stretch>
            <a:fillRect/>
          </a:stretch>
        </p:blipFill>
        <p:spPr>
          <a:xfrm>
            <a:off x="224132" y="6411682"/>
            <a:ext cx="3431008" cy="426073"/>
          </a:xfrm>
          <a:prstGeom prst="rect">
            <a:avLst/>
          </a:prstGeom>
        </p:spPr>
      </p:pic>
    </p:spTree>
    <p:extLst>
      <p:ext uri="{BB962C8B-B14F-4D97-AF65-F5344CB8AC3E}">
        <p14:creationId xmlns:p14="http://schemas.microsoft.com/office/powerpoint/2010/main" val="25326481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Title 5">
            <a:extLst>
              <a:ext uri="{FF2B5EF4-FFF2-40B4-BE49-F238E27FC236}">
                <a16:creationId xmlns:a16="http://schemas.microsoft.com/office/drawing/2014/main" id="{E8D61444-35C4-4ACB-9CB5-AB7CDD1730CF}"/>
              </a:ext>
            </a:extLst>
          </p:cNvPr>
          <p:cNvSpPr>
            <a:spLocks noGrp="1" noChangeArrowheads="1"/>
          </p:cNvSpPr>
          <p:nvPr>
            <p:ph type="title"/>
          </p:nvPr>
        </p:nvSpPr>
        <p:spPr/>
        <p:txBody>
          <a:bodyPr>
            <a:normAutofit/>
          </a:bodyPr>
          <a:lstStyle/>
          <a:p>
            <a:r>
              <a:rPr lang="en-US" altLang="en-US" sz="4000" dirty="0">
                <a:latin typeface="Arial" panose="020B0604020202020204" pitchFamily="34" charset="0"/>
                <a:cs typeface="Arial" panose="020B0604020202020204" pitchFamily="34" charset="0"/>
              </a:rPr>
              <a:t>Heart Failure</a:t>
            </a:r>
          </a:p>
        </p:txBody>
      </p:sp>
      <p:sp>
        <p:nvSpPr>
          <p:cNvPr id="112646" name="TextBox 6">
            <a:extLst>
              <a:ext uri="{FF2B5EF4-FFF2-40B4-BE49-F238E27FC236}">
                <a16:creationId xmlns:a16="http://schemas.microsoft.com/office/drawing/2014/main" id="{3F87985B-FA62-46A8-85E0-FA9807FAFF97}"/>
              </a:ext>
            </a:extLst>
          </p:cNvPr>
          <p:cNvSpPr txBox="1">
            <a:spLocks noChangeArrowheads="1"/>
          </p:cNvSpPr>
          <p:nvPr/>
        </p:nvSpPr>
        <p:spPr bwMode="auto">
          <a:xfrm>
            <a:off x="5534452" y="2426507"/>
            <a:ext cx="3207694" cy="591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600"/>
              </a:spcBef>
              <a:buClr>
                <a:srgbClr val="86AA2C"/>
              </a:buClr>
              <a:buSzPct val="76000"/>
              <a:buFont typeface="Wingdings 3" panose="05040102010807070707" pitchFamily="18" charset="2"/>
              <a:buChar char=""/>
              <a:defRPr sz="3200">
                <a:solidFill>
                  <a:schemeClr val="tx1"/>
                </a:solidFill>
                <a:latin typeface="Calibri" panose="020F0502020204030204" pitchFamily="34" charset="0"/>
              </a:defRPr>
            </a:lvl1pPr>
            <a:lvl2pPr marL="742950" indent="-285750">
              <a:spcBef>
                <a:spcPts val="500"/>
              </a:spcBef>
              <a:buClr>
                <a:srgbClr val="86AA2C"/>
              </a:buClr>
              <a:buSzPct val="76000"/>
              <a:buFont typeface="Wingdings 3" panose="05040102010807070707" pitchFamily="18" charset="2"/>
              <a:buChar char=""/>
              <a:defRPr sz="2600">
                <a:solidFill>
                  <a:schemeClr val="tx1"/>
                </a:solidFill>
                <a:latin typeface="Calibri" panose="020F0502020204030204" pitchFamily="34" charset="0"/>
              </a:defRPr>
            </a:lvl2pPr>
            <a:lvl3pPr marL="1143000" indent="-228600">
              <a:spcBef>
                <a:spcPts val="500"/>
              </a:spcBef>
              <a:buClr>
                <a:srgbClr val="86AA2C"/>
              </a:buClr>
              <a:buSzPct val="76000"/>
              <a:buFont typeface="Wingdings 3" panose="05040102010807070707" pitchFamily="18" charset="2"/>
              <a:buChar char=""/>
              <a:defRPr sz="2200">
                <a:solidFill>
                  <a:schemeClr val="tx1"/>
                </a:solidFill>
                <a:latin typeface="Calibri" panose="020F0502020204030204" pitchFamily="34" charset="0"/>
              </a:defRPr>
            </a:lvl3pPr>
            <a:lvl4pPr marL="1600200" indent="-228600">
              <a:spcBef>
                <a:spcPts val="400"/>
              </a:spcBef>
              <a:buClr>
                <a:srgbClr val="86AA2C"/>
              </a:buClr>
              <a:buSzPct val="70000"/>
              <a:buFont typeface="Wingdings" panose="05000000000000000000" pitchFamily="2" charset="2"/>
              <a:buChar char=""/>
              <a:defRPr>
                <a:solidFill>
                  <a:schemeClr val="tx1"/>
                </a:solidFill>
                <a:latin typeface="Calibri" panose="020F0502020204030204" pitchFamily="34" charset="0"/>
              </a:defRPr>
            </a:lvl4pPr>
            <a:lvl5pPr marL="2057400" indent="-228600">
              <a:spcBef>
                <a:spcPts val="300"/>
              </a:spcBef>
              <a:buClr>
                <a:srgbClr val="86AA2C"/>
              </a:buClr>
              <a:buSzPct val="70000"/>
              <a:buFont typeface="Wingdings" panose="05000000000000000000" pitchFamily="2" charset="2"/>
              <a:buChar char=""/>
              <a:defRPr sz="1600">
                <a:solidFill>
                  <a:schemeClr val="tx1"/>
                </a:solidFill>
                <a:latin typeface="Calibri" panose="020F0502020204030204" pitchFamily="34" charset="0"/>
              </a:defRPr>
            </a:lvl5pPr>
            <a:lvl6pPr marL="2514600" indent="-228600" eaLnBrk="0" fontAlgn="base" hangingPunct="0">
              <a:spcBef>
                <a:spcPts val="300"/>
              </a:spcBef>
              <a:spcAft>
                <a:spcPct val="0"/>
              </a:spcAft>
              <a:buClr>
                <a:srgbClr val="86AA2C"/>
              </a:buClr>
              <a:buSzPct val="70000"/>
              <a:buFont typeface="Wingdings" panose="05000000000000000000" pitchFamily="2" charset="2"/>
              <a:buChar char=""/>
              <a:defRPr sz="1600">
                <a:solidFill>
                  <a:schemeClr val="tx1"/>
                </a:solidFill>
                <a:latin typeface="Calibri" panose="020F0502020204030204" pitchFamily="34" charset="0"/>
              </a:defRPr>
            </a:lvl6pPr>
            <a:lvl7pPr marL="2971800" indent="-228600" eaLnBrk="0" fontAlgn="base" hangingPunct="0">
              <a:spcBef>
                <a:spcPts val="300"/>
              </a:spcBef>
              <a:spcAft>
                <a:spcPct val="0"/>
              </a:spcAft>
              <a:buClr>
                <a:srgbClr val="86AA2C"/>
              </a:buClr>
              <a:buSzPct val="70000"/>
              <a:buFont typeface="Wingdings" panose="05000000000000000000" pitchFamily="2" charset="2"/>
              <a:buChar char=""/>
              <a:defRPr sz="1600">
                <a:solidFill>
                  <a:schemeClr val="tx1"/>
                </a:solidFill>
                <a:latin typeface="Calibri" panose="020F0502020204030204" pitchFamily="34" charset="0"/>
              </a:defRPr>
            </a:lvl7pPr>
            <a:lvl8pPr marL="3429000" indent="-228600" eaLnBrk="0" fontAlgn="base" hangingPunct="0">
              <a:spcBef>
                <a:spcPts val="300"/>
              </a:spcBef>
              <a:spcAft>
                <a:spcPct val="0"/>
              </a:spcAft>
              <a:buClr>
                <a:srgbClr val="86AA2C"/>
              </a:buClr>
              <a:buSzPct val="70000"/>
              <a:buFont typeface="Wingdings" panose="05000000000000000000" pitchFamily="2" charset="2"/>
              <a:buChar char=""/>
              <a:defRPr sz="1600">
                <a:solidFill>
                  <a:schemeClr val="tx1"/>
                </a:solidFill>
                <a:latin typeface="Calibri" panose="020F0502020204030204" pitchFamily="34" charset="0"/>
              </a:defRPr>
            </a:lvl8pPr>
            <a:lvl9pPr marL="3886200" indent="-228600" eaLnBrk="0" fontAlgn="base" hangingPunct="0">
              <a:spcBef>
                <a:spcPts val="300"/>
              </a:spcBef>
              <a:spcAft>
                <a:spcPct val="0"/>
              </a:spcAft>
              <a:buClr>
                <a:srgbClr val="86AA2C"/>
              </a:buClr>
              <a:buSzPct val="70000"/>
              <a:buFont typeface="Wingdings" panose="05000000000000000000" pitchFamily="2" charset="2"/>
              <a:buChar char=""/>
              <a:defRPr sz="1600">
                <a:solidFill>
                  <a:schemeClr val="tx1"/>
                </a:solidFill>
                <a:latin typeface="Calibri" panose="020F0502020204030204" pitchFamily="34" charset="0"/>
              </a:defRPr>
            </a:lvl9pPr>
          </a:lstStyle>
          <a:p>
            <a:pPr algn="ctr" defTabSz="823692" fontAlgn="base">
              <a:spcBef>
                <a:spcPct val="0"/>
              </a:spcBef>
              <a:spcAft>
                <a:spcPct val="0"/>
              </a:spcAft>
              <a:buClrTx/>
              <a:buSzTx/>
              <a:buNone/>
            </a:pPr>
            <a:r>
              <a:rPr lang="en-US" altLang="en-US" sz="1621" b="1">
                <a:solidFill>
                  <a:prstClr val="white"/>
                </a:solidFill>
                <a:cs typeface="Arial" panose="020B0604020202020204" pitchFamily="34" charset="0"/>
              </a:rPr>
              <a:t>Which SGLT2i have proven benefit in this population? </a:t>
            </a:r>
          </a:p>
        </p:txBody>
      </p:sp>
      <p:sp>
        <p:nvSpPr>
          <p:cNvPr id="11" name="Content Placeholder 2">
            <a:extLst>
              <a:ext uri="{FF2B5EF4-FFF2-40B4-BE49-F238E27FC236}">
                <a16:creationId xmlns:a16="http://schemas.microsoft.com/office/drawing/2014/main" id="{422DA35D-3BE2-4E87-89BB-554A3E310442}"/>
              </a:ext>
            </a:extLst>
          </p:cNvPr>
          <p:cNvSpPr txBox="1">
            <a:spLocks/>
          </p:cNvSpPr>
          <p:nvPr/>
        </p:nvSpPr>
        <p:spPr bwMode="auto">
          <a:xfrm>
            <a:off x="2900427" y="1950719"/>
            <a:ext cx="5771133" cy="4280261"/>
          </a:xfrm>
          <a:prstGeom prst="rect">
            <a:avLst/>
          </a:prstGeom>
          <a:noFill/>
          <a:ln>
            <a:noFill/>
          </a:ln>
        </p:spPr>
        <p:txBody>
          <a:bodyPr>
            <a:normAutofit fontScale="70000" lnSpcReduction="20000"/>
          </a:bodyPr>
          <a:lstStyle>
            <a:lvl1pPr marL="273050" indent="-273050" algn="l" rtl="0" eaLnBrk="0" fontAlgn="base" hangingPunct="0">
              <a:spcBef>
                <a:spcPts val="600"/>
              </a:spcBef>
              <a:spcAft>
                <a:spcPct val="0"/>
              </a:spcAft>
              <a:buClr>
                <a:srgbClr val="86AA2C"/>
              </a:buClr>
              <a:buSzPct val="76000"/>
              <a:buFont typeface="Wingdings 3" panose="05040102010807070707" pitchFamily="18" charset="2"/>
              <a:buChar char=""/>
              <a:defRPr sz="3200" kern="1200">
                <a:solidFill>
                  <a:schemeClr val="tx1"/>
                </a:solidFill>
                <a:latin typeface="Calibri" panose="020F0502020204030204" pitchFamily="34" charset="0"/>
                <a:ea typeface="+mn-ea"/>
                <a:cs typeface="+mn-cs"/>
              </a:defRPr>
            </a:lvl1pPr>
            <a:lvl2pPr marL="547688" indent="-273050" algn="l" rtl="0" eaLnBrk="0" fontAlgn="base" hangingPunct="0">
              <a:spcBef>
                <a:spcPts val="500"/>
              </a:spcBef>
              <a:spcAft>
                <a:spcPct val="0"/>
              </a:spcAft>
              <a:buClr>
                <a:srgbClr val="86AA2C"/>
              </a:buClr>
              <a:buSzPct val="76000"/>
              <a:buFont typeface="Wingdings 3" panose="05040102010807070707" pitchFamily="18" charset="2"/>
              <a:buChar char=""/>
              <a:defRPr sz="2600" kern="1200">
                <a:solidFill>
                  <a:schemeClr val="tx1"/>
                </a:solidFill>
                <a:latin typeface="Calibri" panose="020F0502020204030204" pitchFamily="34" charset="0"/>
                <a:ea typeface="+mn-ea"/>
                <a:cs typeface="+mn-cs"/>
              </a:defRPr>
            </a:lvl2pPr>
            <a:lvl3pPr marL="822325" indent="-228600" algn="l" rtl="0" eaLnBrk="0" fontAlgn="base" hangingPunct="0">
              <a:spcBef>
                <a:spcPts val="500"/>
              </a:spcBef>
              <a:spcAft>
                <a:spcPct val="0"/>
              </a:spcAft>
              <a:buClr>
                <a:srgbClr val="86AA2C"/>
              </a:buClr>
              <a:buSzPct val="76000"/>
              <a:buFont typeface="Wingdings 3" panose="05040102010807070707" pitchFamily="18" charset="2"/>
              <a:buChar char=""/>
              <a:defRPr sz="2200" kern="1200">
                <a:solidFill>
                  <a:schemeClr val="tx1"/>
                </a:solidFill>
                <a:latin typeface="Calibri" panose="020F0502020204030204" pitchFamily="34" charset="0"/>
                <a:ea typeface="+mn-ea"/>
                <a:cs typeface="+mn-cs"/>
              </a:defRPr>
            </a:lvl3pPr>
            <a:lvl4pPr marL="1096963" indent="-228600" algn="l" rtl="0" eaLnBrk="0" fontAlgn="base" hangingPunct="0">
              <a:spcBef>
                <a:spcPts val="400"/>
              </a:spcBef>
              <a:spcAft>
                <a:spcPct val="0"/>
              </a:spcAft>
              <a:buClr>
                <a:srgbClr val="86AA2C"/>
              </a:buClr>
              <a:buSzPct val="70000"/>
              <a:buFont typeface="Wingdings" panose="05000000000000000000" pitchFamily="2" charset="2"/>
              <a:buChar char=""/>
              <a:defRPr kern="1200">
                <a:solidFill>
                  <a:schemeClr val="tx1"/>
                </a:solidFill>
                <a:latin typeface="Calibri" panose="020F0502020204030204" pitchFamily="34" charset="0"/>
                <a:ea typeface="+mn-ea"/>
                <a:cs typeface="+mn-cs"/>
              </a:defRPr>
            </a:lvl4pPr>
            <a:lvl5pPr marL="1371600" indent="-228600" algn="l" rtl="0" eaLnBrk="0" fontAlgn="base" hangingPunct="0">
              <a:spcBef>
                <a:spcPts val="300"/>
              </a:spcBef>
              <a:spcAft>
                <a:spcPct val="0"/>
              </a:spcAft>
              <a:buClr>
                <a:srgbClr val="86AA2C"/>
              </a:buClr>
              <a:buSzPct val="70000"/>
              <a:buFont typeface="Wingdings" panose="05000000000000000000" pitchFamily="2" charset="2"/>
              <a:buChar char=""/>
              <a:defRPr sz="1600" kern="1200">
                <a:solidFill>
                  <a:schemeClr val="tx1"/>
                </a:solidFill>
                <a:latin typeface="Calibri" panose="020F0502020204030204" pitchFamily="34" charset="0"/>
                <a:ea typeface="+mn-ea"/>
                <a:cs typeface="+mn-cs"/>
              </a:defRPr>
            </a:lvl5pPr>
            <a:lvl6pPr marL="1645920" indent="-182880" algn="l" rtl="0" eaLnBrk="1" latinLnBrk="0" hangingPunct="1">
              <a:spcBef>
                <a:spcPts val="300"/>
              </a:spcBef>
              <a:buClr>
                <a:srgbClr val="9FB8CD">
                  <a:shade val="75000"/>
                </a:srgbClr>
              </a:buClr>
              <a:buSzPct val="75000"/>
              <a:buFont typeface="Wingdings 3"/>
              <a:buChar char=""/>
              <a:defRPr kumimoji="0" lang="en-US" sz="1600" kern="1200" smtClean="0">
                <a:solidFill>
                  <a:schemeClr val="tx1"/>
                </a:solidFill>
                <a:latin typeface="+mn-lt"/>
                <a:ea typeface="+mn-ea"/>
                <a:cs typeface="+mn-cs"/>
              </a:defRPr>
            </a:lvl6pPr>
            <a:lvl7pPr marL="1828800" indent="-182880" algn="l" rtl="0" eaLnBrk="1" latinLnBrk="0" hangingPunct="1">
              <a:spcBef>
                <a:spcPts val="300"/>
              </a:spcBef>
              <a:buClr>
                <a:srgbClr val="727CA3">
                  <a:shade val="75000"/>
                </a:srgbClr>
              </a:buClr>
              <a:buSzPct val="75000"/>
              <a:buFont typeface="Wingdings 3"/>
              <a:buChar char=""/>
              <a:defRPr kumimoji="0" lang="en-US" sz="1400" kern="1200" smtClean="0">
                <a:solidFill>
                  <a:schemeClr val="tx1"/>
                </a:solidFill>
                <a:latin typeface="+mn-lt"/>
                <a:ea typeface="+mn-ea"/>
                <a:cs typeface="+mn-cs"/>
              </a:defRPr>
            </a:lvl7pPr>
            <a:lvl8pPr marL="2011680" indent="-182880" algn="l" rtl="0" eaLnBrk="1" latinLnBrk="0" hangingPunct="1">
              <a:spcBef>
                <a:spcPts val="300"/>
              </a:spcBef>
              <a:buClr>
                <a:prstClr val="white">
                  <a:shade val="50000"/>
                </a:prstClr>
              </a:buClr>
              <a:buSzPct val="75000"/>
              <a:buFont typeface="Wingdings 3"/>
              <a:buChar char=""/>
              <a:defRPr kumimoji="0" lang="en-US" sz="1400" kern="1200" smtClean="0">
                <a:solidFill>
                  <a:schemeClr val="tx1"/>
                </a:solidFill>
                <a:latin typeface="+mn-lt"/>
                <a:ea typeface="+mn-ea"/>
                <a:cs typeface="+mn-cs"/>
              </a:defRPr>
            </a:lvl8pPr>
            <a:lvl9pPr marL="2194560" indent="-182880" algn="l" rtl="0" eaLnBrk="1" latinLnBrk="0" hangingPunct="1">
              <a:spcBef>
                <a:spcPts val="300"/>
              </a:spcBef>
              <a:buClr>
                <a:srgbClr val="9FB8CD"/>
              </a:buClr>
              <a:buSzPct val="75000"/>
              <a:buFont typeface="Wingdings 3"/>
              <a:buChar char=""/>
              <a:defRPr kumimoji="0" lang="en-US" sz="1200" kern="1200" smtClean="0">
                <a:solidFill>
                  <a:schemeClr val="tx1"/>
                </a:solidFill>
                <a:latin typeface="+mn-lt"/>
                <a:ea typeface="+mn-ea"/>
                <a:cs typeface="+mn-cs"/>
              </a:defRPr>
            </a:lvl9pPr>
          </a:lstStyle>
          <a:p>
            <a:pPr marL="245963" indent="-245963" defTabSz="823692" eaLnBrk="1" fontAlgn="auto" hangingPunct="1">
              <a:spcBef>
                <a:spcPts val="540"/>
              </a:spcBef>
              <a:spcAft>
                <a:spcPts val="0"/>
              </a:spcAft>
              <a:defRPr/>
            </a:pPr>
            <a:r>
              <a:rPr lang="en-US" sz="3400" dirty="0">
                <a:solidFill>
                  <a:prstClr val="black"/>
                </a:solidFill>
              </a:rPr>
              <a:t>If HF or reduced Ejection Fraction (</a:t>
            </a:r>
            <a:r>
              <a:rPr lang="en-US" sz="3400" dirty="0" err="1">
                <a:solidFill>
                  <a:prstClr val="black"/>
                </a:solidFill>
              </a:rPr>
              <a:t>rEF</a:t>
            </a:r>
            <a:r>
              <a:rPr lang="en-US" sz="3400" dirty="0">
                <a:solidFill>
                  <a:prstClr val="black"/>
                </a:solidFill>
              </a:rPr>
              <a:t>) and Left Ventricular Ejection Fraction (LVEF) &lt;45% (all except </a:t>
            </a:r>
            <a:r>
              <a:rPr lang="en-US" sz="3400" dirty="0" err="1">
                <a:solidFill>
                  <a:prstClr val="black"/>
                </a:solidFill>
              </a:rPr>
              <a:t>bexagliflozin</a:t>
            </a:r>
            <a:r>
              <a:rPr lang="en-US" sz="3400" dirty="0">
                <a:solidFill>
                  <a:prstClr val="black"/>
                </a:solidFill>
              </a:rPr>
              <a:t>)</a:t>
            </a:r>
          </a:p>
          <a:p>
            <a:pPr marL="245963" indent="-245963" defTabSz="823692" eaLnBrk="1" fontAlgn="auto" hangingPunct="1">
              <a:spcBef>
                <a:spcPts val="540"/>
              </a:spcBef>
              <a:spcAft>
                <a:spcPts val="0"/>
              </a:spcAft>
              <a:defRPr/>
            </a:pPr>
            <a:r>
              <a:rPr lang="en-US" sz="3400" dirty="0">
                <a:solidFill>
                  <a:prstClr val="black"/>
                </a:solidFill>
              </a:rPr>
              <a:t>Empagliflozin and dapagliflozin FDA approved for preserved EF</a:t>
            </a:r>
          </a:p>
          <a:p>
            <a:pPr marL="245963" indent="-245963" defTabSz="823692" eaLnBrk="1" fontAlgn="auto" hangingPunct="1">
              <a:spcBef>
                <a:spcPts val="540"/>
              </a:spcBef>
              <a:spcAft>
                <a:spcPts val="0"/>
              </a:spcAft>
              <a:defRPr/>
            </a:pPr>
            <a:r>
              <a:rPr lang="en-US" sz="3400" dirty="0">
                <a:solidFill>
                  <a:prstClr val="black"/>
                </a:solidFill>
              </a:rPr>
              <a:t>SGLT-2 inhibitor if eGFR is adequate (&gt;20 to start, may continue until ESRD)</a:t>
            </a:r>
          </a:p>
          <a:p>
            <a:pPr marL="245963" indent="-245963" defTabSz="823692" eaLnBrk="1" fontAlgn="auto" hangingPunct="1">
              <a:spcBef>
                <a:spcPts val="540"/>
              </a:spcBef>
              <a:spcAft>
                <a:spcPts val="0"/>
              </a:spcAft>
              <a:defRPr/>
            </a:pPr>
            <a:r>
              <a:rPr lang="en-US" sz="3400" dirty="0">
                <a:solidFill>
                  <a:prstClr val="black"/>
                </a:solidFill>
              </a:rPr>
              <a:t>Avoid TZD</a:t>
            </a:r>
          </a:p>
          <a:p>
            <a:pPr marL="245963" indent="-245963" defTabSz="823692" eaLnBrk="1" fontAlgn="auto" hangingPunct="1">
              <a:spcBef>
                <a:spcPts val="540"/>
              </a:spcBef>
              <a:spcAft>
                <a:spcPts val="0"/>
              </a:spcAft>
              <a:defRPr/>
            </a:pPr>
            <a:r>
              <a:rPr lang="en-US" sz="3400" dirty="0">
                <a:solidFill>
                  <a:prstClr val="black"/>
                </a:solidFill>
              </a:rPr>
              <a:t>If using a DPP4 inhibitor, avoid </a:t>
            </a:r>
            <a:r>
              <a:rPr lang="en-US" sz="3400" dirty="0" err="1">
                <a:solidFill>
                  <a:prstClr val="black"/>
                </a:solidFill>
              </a:rPr>
              <a:t>saxagliptin</a:t>
            </a:r>
            <a:r>
              <a:rPr lang="en-US" sz="3400" dirty="0">
                <a:solidFill>
                  <a:prstClr val="black"/>
                </a:solidFill>
              </a:rPr>
              <a:t> and alogliptin</a:t>
            </a:r>
          </a:p>
          <a:p>
            <a:pPr marL="245963" indent="-245963" defTabSz="823692" eaLnBrk="1" fontAlgn="auto" hangingPunct="1">
              <a:spcBef>
                <a:spcPts val="540"/>
              </a:spcBef>
              <a:spcAft>
                <a:spcPts val="0"/>
              </a:spcAft>
              <a:defRPr/>
            </a:pPr>
            <a:endParaRPr lang="en-US" sz="3400" dirty="0">
              <a:solidFill>
                <a:prstClr val="black"/>
              </a:solidFill>
            </a:endParaRPr>
          </a:p>
          <a:p>
            <a:pPr marL="245963" indent="-245963" defTabSz="823692" eaLnBrk="1" fontAlgn="auto" hangingPunct="1">
              <a:spcBef>
                <a:spcPts val="540"/>
              </a:spcBef>
              <a:spcAft>
                <a:spcPts val="0"/>
              </a:spcAft>
              <a:defRPr/>
            </a:pPr>
            <a:r>
              <a:rPr lang="en-US" sz="3400" dirty="0" err="1">
                <a:solidFill>
                  <a:prstClr val="black"/>
                </a:solidFill>
              </a:rPr>
              <a:t>Semaglutide</a:t>
            </a:r>
            <a:r>
              <a:rPr lang="en-US" sz="3400" dirty="0">
                <a:solidFill>
                  <a:prstClr val="black"/>
                </a:solidFill>
              </a:rPr>
              <a:t> beneficial for people with </a:t>
            </a:r>
            <a:r>
              <a:rPr lang="en-US" sz="3400" dirty="0" err="1">
                <a:solidFill>
                  <a:prstClr val="black"/>
                </a:solidFill>
              </a:rPr>
              <a:t>HFpEF</a:t>
            </a:r>
            <a:r>
              <a:rPr lang="en-US" sz="3400" dirty="0">
                <a:solidFill>
                  <a:prstClr val="black"/>
                </a:solidFill>
              </a:rPr>
              <a:t> and overweight/obesity</a:t>
            </a:r>
          </a:p>
          <a:p>
            <a:pPr marL="245963" indent="-245963" defTabSz="823692" eaLnBrk="1" fontAlgn="auto" hangingPunct="1">
              <a:spcBef>
                <a:spcPts val="540"/>
              </a:spcBef>
              <a:spcAft>
                <a:spcPts val="0"/>
              </a:spcAft>
              <a:defRPr/>
            </a:pPr>
            <a:endParaRPr lang="en-US" sz="2883" dirty="0">
              <a:solidFill>
                <a:prstClr val="black"/>
              </a:solidFill>
            </a:endParaRPr>
          </a:p>
        </p:txBody>
      </p:sp>
      <p:pic>
        <p:nvPicPr>
          <p:cNvPr id="3" name="Picture 2">
            <a:extLst>
              <a:ext uri="{FF2B5EF4-FFF2-40B4-BE49-F238E27FC236}">
                <a16:creationId xmlns:a16="http://schemas.microsoft.com/office/drawing/2014/main" id="{0BAA1D2C-6BB7-43F4-BF4B-440307F680D3}"/>
              </a:ext>
            </a:extLst>
          </p:cNvPr>
          <p:cNvPicPr>
            <a:picLocks noChangeAspect="1"/>
          </p:cNvPicPr>
          <p:nvPr/>
        </p:nvPicPr>
        <p:blipFill>
          <a:blip r:embed="rId3"/>
          <a:stretch>
            <a:fillRect/>
          </a:stretch>
        </p:blipFill>
        <p:spPr>
          <a:xfrm>
            <a:off x="918397" y="2103294"/>
            <a:ext cx="1330036" cy="1828800"/>
          </a:xfrm>
          <a:prstGeom prst="rect">
            <a:avLst/>
          </a:prstGeom>
        </p:spPr>
      </p:pic>
      <p:pic>
        <p:nvPicPr>
          <p:cNvPr id="5" name="Picture 4">
            <a:extLst>
              <a:ext uri="{FF2B5EF4-FFF2-40B4-BE49-F238E27FC236}">
                <a16:creationId xmlns:a16="http://schemas.microsoft.com/office/drawing/2014/main" id="{566CFBEB-2D38-4871-98BD-8EDEA6497E06}"/>
              </a:ext>
            </a:extLst>
          </p:cNvPr>
          <p:cNvPicPr>
            <a:picLocks noChangeAspect="1"/>
          </p:cNvPicPr>
          <p:nvPr/>
        </p:nvPicPr>
        <p:blipFill>
          <a:blip r:embed="rId4"/>
          <a:stretch>
            <a:fillRect/>
          </a:stretch>
        </p:blipFill>
        <p:spPr>
          <a:xfrm>
            <a:off x="336105" y="1319212"/>
            <a:ext cx="4533900" cy="485775"/>
          </a:xfrm>
          <a:prstGeom prst="rect">
            <a:avLst/>
          </a:prstGeom>
        </p:spPr>
      </p:pic>
      <p:pic>
        <p:nvPicPr>
          <p:cNvPr id="2" name="Picture 1">
            <a:extLst>
              <a:ext uri="{FF2B5EF4-FFF2-40B4-BE49-F238E27FC236}">
                <a16:creationId xmlns:a16="http://schemas.microsoft.com/office/drawing/2014/main" id="{467DE627-7D69-25A8-D982-1BDA5D159D77}"/>
              </a:ext>
            </a:extLst>
          </p:cNvPr>
          <p:cNvPicPr>
            <a:picLocks noChangeAspect="1"/>
          </p:cNvPicPr>
          <p:nvPr/>
        </p:nvPicPr>
        <p:blipFill>
          <a:blip r:embed="rId5"/>
          <a:stretch>
            <a:fillRect/>
          </a:stretch>
        </p:blipFill>
        <p:spPr>
          <a:xfrm>
            <a:off x="224132" y="6411682"/>
            <a:ext cx="3431008" cy="426073"/>
          </a:xfrm>
          <a:prstGeom prst="rect">
            <a:avLst/>
          </a:prstGeom>
        </p:spPr>
      </p:pic>
    </p:spTree>
    <p:extLst>
      <p:ext uri="{BB962C8B-B14F-4D97-AF65-F5344CB8AC3E}">
        <p14:creationId xmlns:p14="http://schemas.microsoft.com/office/powerpoint/2010/main" val="2812950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E90818-0828-44DC-B216-B8D54D2FBDE9}"/>
              </a:ext>
            </a:extLst>
          </p:cNvPr>
          <p:cNvSpPr>
            <a:spLocks noGrp="1"/>
          </p:cNvSpPr>
          <p:nvPr>
            <p:ph type="title"/>
          </p:nvPr>
        </p:nvSpPr>
        <p:spPr/>
        <p:txBody>
          <a:bodyPr>
            <a:normAutofit/>
          </a:bodyPr>
          <a:lstStyle/>
          <a:p>
            <a:pPr algn="ctr"/>
            <a:r>
              <a:rPr lang="en-US" dirty="0"/>
              <a:t>SGLT2 Inhibitor HF/ASCVD Evidence Summary</a:t>
            </a:r>
          </a:p>
        </p:txBody>
      </p:sp>
      <p:graphicFrame>
        <p:nvGraphicFramePr>
          <p:cNvPr id="5" name="Content Placeholder 4">
            <a:extLst>
              <a:ext uri="{FF2B5EF4-FFF2-40B4-BE49-F238E27FC236}">
                <a16:creationId xmlns:a16="http://schemas.microsoft.com/office/drawing/2014/main" id="{E99956F7-EA92-467F-AD73-3C510309FACE}"/>
              </a:ext>
            </a:extLst>
          </p:cNvPr>
          <p:cNvGraphicFramePr>
            <a:graphicFrameLocks noGrp="1"/>
          </p:cNvGraphicFramePr>
          <p:nvPr>
            <p:ph sz="quarter" idx="1"/>
            <p:extLst>
              <p:ext uri="{D42A27DB-BD31-4B8C-83A1-F6EECF244321}">
                <p14:modId xmlns:p14="http://schemas.microsoft.com/office/powerpoint/2010/main" val="1991040017"/>
              </p:ext>
            </p:extLst>
          </p:nvPr>
        </p:nvGraphicFramePr>
        <p:xfrm>
          <a:off x="128954" y="1181100"/>
          <a:ext cx="8839200" cy="5311140"/>
        </p:xfrm>
        <a:graphic>
          <a:graphicData uri="http://schemas.openxmlformats.org/drawingml/2006/table">
            <a:tbl>
              <a:tblPr firstRow="1" bandRow="1">
                <a:tableStyleId>{F5AB1C69-6EDB-4FF4-983F-18BD219EF322}</a:tableStyleId>
              </a:tblPr>
              <a:tblGrid>
                <a:gridCol w="1230775">
                  <a:extLst>
                    <a:ext uri="{9D8B030D-6E8A-4147-A177-3AD203B41FA5}">
                      <a16:colId xmlns:a16="http://schemas.microsoft.com/office/drawing/2014/main" val="2070957117"/>
                    </a:ext>
                  </a:extLst>
                </a:gridCol>
                <a:gridCol w="1535871">
                  <a:extLst>
                    <a:ext uri="{9D8B030D-6E8A-4147-A177-3AD203B41FA5}">
                      <a16:colId xmlns:a16="http://schemas.microsoft.com/office/drawing/2014/main" val="2326439264"/>
                    </a:ext>
                  </a:extLst>
                </a:gridCol>
                <a:gridCol w="6072554">
                  <a:extLst>
                    <a:ext uri="{9D8B030D-6E8A-4147-A177-3AD203B41FA5}">
                      <a16:colId xmlns:a16="http://schemas.microsoft.com/office/drawing/2014/main" val="1296116180"/>
                    </a:ext>
                  </a:extLst>
                </a:gridCol>
              </a:tblGrid>
              <a:tr h="434340">
                <a:tc>
                  <a:txBody>
                    <a:bodyPr/>
                    <a:lstStyle/>
                    <a:p>
                      <a:r>
                        <a:rPr lang="en-US" sz="1400" dirty="0">
                          <a:solidFill>
                            <a:schemeClr val="tx1"/>
                          </a:solidFill>
                          <a:latin typeface="Calibri" panose="020F0502020204030204" pitchFamily="34" charset="0"/>
                          <a:ea typeface="Calibri" panose="020F0502020204030204" pitchFamily="34" charset="0"/>
                          <a:cs typeface="Calibri" panose="020F0502020204030204" pitchFamily="34" charset="0"/>
                        </a:rPr>
                        <a:t>Trial Name </a:t>
                      </a:r>
                    </a:p>
                  </a:txBody>
                  <a:tcPr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400" dirty="0">
                          <a:solidFill>
                            <a:schemeClr val="tx1"/>
                          </a:solidFill>
                          <a:latin typeface="Calibri" panose="020F0502020204030204" pitchFamily="34" charset="0"/>
                          <a:ea typeface="Calibri" panose="020F0502020204030204" pitchFamily="34" charset="0"/>
                          <a:cs typeface="Calibri" panose="020F0502020204030204" pitchFamily="34" charset="0"/>
                        </a:rPr>
                        <a:t>SGLT2 Inhibitor vs. placebo</a:t>
                      </a:r>
                    </a:p>
                  </a:txBody>
                  <a:tcPr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400" dirty="0">
                          <a:solidFill>
                            <a:schemeClr val="tx1"/>
                          </a:solidFill>
                          <a:latin typeface="Calibri" panose="020F0502020204030204" pitchFamily="34" charset="0"/>
                          <a:ea typeface="Calibri" panose="020F0502020204030204" pitchFamily="34" charset="0"/>
                          <a:cs typeface="Calibri" panose="020F0502020204030204" pitchFamily="34" charset="0"/>
                        </a:rPr>
                        <a:t>Outcomes (Primary Bolded)</a:t>
                      </a:r>
                    </a:p>
                  </a:txBody>
                  <a:tcPr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14913384"/>
                  </a:ext>
                </a:extLst>
              </a:tr>
              <a:tr h="434340">
                <a:tc>
                  <a:txBody>
                    <a:bodyPr/>
                    <a:lstStyle/>
                    <a:p>
                      <a:r>
                        <a:rPr lang="en-US" sz="1400" dirty="0">
                          <a:latin typeface="Calibri" panose="020F0502020204030204" pitchFamily="34" charset="0"/>
                          <a:ea typeface="Calibri" panose="020F0502020204030204" pitchFamily="34" charset="0"/>
                          <a:cs typeface="Calibri" panose="020F0502020204030204" pitchFamily="34" charset="0"/>
                        </a:rPr>
                        <a:t>EMPA-REG Outcome</a:t>
                      </a:r>
                    </a:p>
                  </a:txBody>
                  <a:tcPr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400" dirty="0">
                          <a:latin typeface="Calibri" panose="020F0502020204030204" pitchFamily="34" charset="0"/>
                          <a:ea typeface="Calibri" panose="020F0502020204030204" pitchFamily="34" charset="0"/>
                          <a:cs typeface="Calibri" panose="020F0502020204030204" pitchFamily="34" charset="0"/>
                        </a:rPr>
                        <a:t>Empagliflozin</a:t>
                      </a:r>
                    </a:p>
                  </a:txBody>
                  <a:tcPr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kumimoji="0" lang="en-US" sz="1400" kern="1200" dirty="0">
                          <a:effectLst/>
                          <a:latin typeface="Calibri" panose="020F0502020204030204" pitchFamily="34" charset="0"/>
                          <a:ea typeface="Calibri" panose="020F0502020204030204" pitchFamily="34" charset="0"/>
                          <a:cs typeface="Calibri" panose="020F0502020204030204" pitchFamily="34" charset="0"/>
                        </a:rPr>
                        <a:t>N=7020, Median follow-up 3.1 years, Prior CVD 99%</a:t>
                      </a:r>
                    </a:p>
                    <a:p>
                      <a:r>
                        <a:rPr kumimoji="0" lang="en-US" sz="1400" b="1" kern="1200" dirty="0">
                          <a:effectLst/>
                          <a:latin typeface="Calibri" panose="020F0502020204030204" pitchFamily="34" charset="0"/>
                          <a:ea typeface="Calibri" panose="020F0502020204030204" pitchFamily="34" charset="0"/>
                          <a:cs typeface="Calibri" panose="020F0502020204030204" pitchFamily="34" charset="0"/>
                        </a:rPr>
                        <a:t>3 Point MACE (primary</a:t>
                      </a:r>
                      <a:r>
                        <a:rPr kumimoji="0" lang="en-US" sz="1400" kern="1200" dirty="0">
                          <a:effectLst/>
                          <a:latin typeface="Calibri" panose="020F0502020204030204" pitchFamily="34" charset="0"/>
                          <a:ea typeface="Calibri" panose="020F0502020204030204" pitchFamily="34" charset="0"/>
                          <a:cs typeface="Calibri" panose="020F0502020204030204" pitchFamily="34" charset="0"/>
                        </a:rPr>
                        <a:t>): 0.86 (0.74-0.99), CV death: 0.62 (0.49-0.77)</a:t>
                      </a:r>
                    </a:p>
                  </a:txBody>
                  <a:tcPr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44302281"/>
                  </a:ext>
                </a:extLst>
              </a:tr>
              <a:tr h="434340">
                <a:tc>
                  <a:txBody>
                    <a:bodyPr/>
                    <a:lstStyle/>
                    <a:p>
                      <a:r>
                        <a:rPr lang="en-US" sz="1400" dirty="0">
                          <a:latin typeface="Calibri" panose="020F0502020204030204" pitchFamily="34" charset="0"/>
                          <a:ea typeface="Calibri" panose="020F0502020204030204" pitchFamily="34" charset="0"/>
                          <a:cs typeface="Calibri" panose="020F0502020204030204" pitchFamily="34" charset="0"/>
                        </a:rPr>
                        <a:t>EMPEROR Reduced</a:t>
                      </a:r>
                    </a:p>
                  </a:txBody>
                  <a:tcPr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400" dirty="0">
                          <a:latin typeface="Calibri" panose="020F0502020204030204" pitchFamily="34" charset="0"/>
                          <a:ea typeface="Calibri" panose="020F0502020204030204" pitchFamily="34" charset="0"/>
                          <a:cs typeface="Calibri" panose="020F0502020204030204" pitchFamily="34" charset="0"/>
                        </a:rPr>
                        <a:t>Empagliflozin</a:t>
                      </a:r>
                    </a:p>
                  </a:txBody>
                  <a:tcPr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400" dirty="0">
                          <a:latin typeface="Calibri" panose="020F0502020204030204" pitchFamily="34" charset="0"/>
                          <a:ea typeface="Calibri" panose="020F0502020204030204" pitchFamily="34" charset="0"/>
                          <a:cs typeface="Calibri" panose="020F0502020204030204" pitchFamily="34" charset="0"/>
                        </a:rPr>
                        <a:t>N=3730, 1856 with diabetes, Median follow-up 1.3 years, 100% HF with reduced EF</a:t>
                      </a:r>
                    </a:p>
                    <a:p>
                      <a:r>
                        <a:rPr lang="en-US" sz="1400" b="1" dirty="0">
                          <a:latin typeface="Calibri" panose="020F0502020204030204" pitchFamily="34" charset="0"/>
                          <a:ea typeface="Calibri" panose="020F0502020204030204" pitchFamily="34" charset="0"/>
                          <a:cs typeface="Calibri" panose="020F0502020204030204" pitchFamily="34" charset="0"/>
                        </a:rPr>
                        <a:t>CV death or HF hospitalization (primary) </a:t>
                      </a:r>
                      <a:r>
                        <a:rPr lang="en-US" sz="1400" dirty="0">
                          <a:latin typeface="Calibri" panose="020F0502020204030204" pitchFamily="34" charset="0"/>
                          <a:ea typeface="Calibri" panose="020F0502020204030204" pitchFamily="34" charset="0"/>
                          <a:cs typeface="Calibri" panose="020F0502020204030204" pitchFamily="34" charset="0"/>
                        </a:rPr>
                        <a:t>0.75 (0.65-0.86)</a:t>
                      </a:r>
                    </a:p>
                  </a:txBody>
                  <a:tcPr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434340">
                <a:tc>
                  <a:txBody>
                    <a:bodyPr/>
                    <a:lstStyle/>
                    <a:p>
                      <a:r>
                        <a:rPr lang="en-US" sz="1400" dirty="0">
                          <a:latin typeface="Calibri" panose="020F0502020204030204" pitchFamily="34" charset="0"/>
                          <a:ea typeface="Calibri" panose="020F0502020204030204" pitchFamily="34" charset="0"/>
                          <a:cs typeface="Calibri" panose="020F0502020204030204" pitchFamily="34" charset="0"/>
                        </a:rPr>
                        <a:t>EMPEROR Preserved</a:t>
                      </a:r>
                    </a:p>
                  </a:txBody>
                  <a:tcPr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latin typeface="Calibri" panose="020F0502020204030204" pitchFamily="34" charset="0"/>
                          <a:ea typeface="Calibri" panose="020F0502020204030204" pitchFamily="34" charset="0"/>
                          <a:cs typeface="Calibri" panose="020F0502020204030204" pitchFamily="34" charset="0"/>
                        </a:rPr>
                        <a:t>Empagliflozin</a:t>
                      </a:r>
                    </a:p>
                    <a:p>
                      <a:endParaRPr lang="en-US" sz="1400" dirty="0">
                        <a:latin typeface="Calibri" panose="020F0502020204030204" pitchFamily="34" charset="0"/>
                        <a:ea typeface="Calibri" panose="020F0502020204030204" pitchFamily="34" charset="0"/>
                        <a:cs typeface="Calibri" panose="020F0502020204030204" pitchFamily="34" charset="0"/>
                      </a:endParaRPr>
                    </a:p>
                  </a:txBody>
                  <a:tcPr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latin typeface="Calibri" panose="020F0502020204030204" pitchFamily="34" charset="0"/>
                          <a:ea typeface="Calibri" panose="020F0502020204030204" pitchFamily="34" charset="0"/>
                          <a:cs typeface="Calibri" panose="020F0502020204030204" pitchFamily="34" charset="0"/>
                        </a:rPr>
                        <a:t>N=5988, 2938 with diabetes, Median follow-up 2.2 years, 100% HF with EF &gt; 40%</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dirty="0">
                          <a:latin typeface="Calibri" panose="020F0502020204030204" pitchFamily="34" charset="0"/>
                          <a:ea typeface="Calibri" panose="020F0502020204030204" pitchFamily="34" charset="0"/>
                          <a:cs typeface="Calibri" panose="020F0502020204030204" pitchFamily="34" charset="0"/>
                        </a:rPr>
                        <a:t>CV death or HF hospitalization (primary) </a:t>
                      </a:r>
                      <a:r>
                        <a:rPr lang="en-US" sz="1400" dirty="0">
                          <a:effectLst/>
                          <a:latin typeface="Calibri" panose="020F0502020204030204" pitchFamily="34" charset="0"/>
                          <a:ea typeface="Calibri" panose="020F0502020204030204" pitchFamily="34" charset="0"/>
                          <a:cs typeface="Calibri" panose="020F0502020204030204" pitchFamily="34" charset="0"/>
                        </a:rPr>
                        <a:t>0.79 (0.69-0.90)</a:t>
                      </a:r>
                    </a:p>
                  </a:txBody>
                  <a:tcPr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01320214"/>
                  </a:ext>
                </a:extLst>
              </a:tr>
              <a:tr h="434340">
                <a:tc>
                  <a:txBody>
                    <a:bodyPr/>
                    <a:lstStyle/>
                    <a:p>
                      <a:r>
                        <a:rPr lang="en-US" sz="1400" dirty="0">
                          <a:latin typeface="Calibri" panose="020F0502020204030204" pitchFamily="34" charset="0"/>
                          <a:ea typeface="Calibri" panose="020F0502020204030204" pitchFamily="34" charset="0"/>
                          <a:cs typeface="Calibri" panose="020F0502020204030204" pitchFamily="34" charset="0"/>
                        </a:rPr>
                        <a:t>CANVAS Program</a:t>
                      </a:r>
                    </a:p>
                  </a:txBody>
                  <a:tcPr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400" dirty="0">
                          <a:latin typeface="Calibri" panose="020F0502020204030204" pitchFamily="34" charset="0"/>
                          <a:ea typeface="Calibri" panose="020F0502020204030204" pitchFamily="34" charset="0"/>
                          <a:cs typeface="Calibri" panose="020F0502020204030204" pitchFamily="34" charset="0"/>
                        </a:rPr>
                        <a:t>Canagliflozin</a:t>
                      </a:r>
                    </a:p>
                  </a:txBody>
                  <a:tcPr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400" dirty="0">
                          <a:latin typeface="Calibri" panose="020F0502020204030204" pitchFamily="34" charset="0"/>
                          <a:ea typeface="Calibri" panose="020F0502020204030204" pitchFamily="34" charset="0"/>
                          <a:cs typeface="Calibri" panose="020F0502020204030204" pitchFamily="34" charset="0"/>
                        </a:rPr>
                        <a:t>N=10142, Median follow-up 3.6 years, Prior CVD 65.6%</a:t>
                      </a:r>
                    </a:p>
                    <a:p>
                      <a:r>
                        <a:rPr lang="en-US" sz="1400" b="1" dirty="0">
                          <a:latin typeface="Calibri" panose="020F0502020204030204" pitchFamily="34" charset="0"/>
                          <a:ea typeface="Calibri" panose="020F0502020204030204" pitchFamily="34" charset="0"/>
                          <a:cs typeface="Calibri" panose="020F0502020204030204" pitchFamily="34" charset="0"/>
                        </a:rPr>
                        <a:t>3 point MACE (primary</a:t>
                      </a:r>
                      <a:r>
                        <a:rPr lang="en-US" sz="1400" dirty="0">
                          <a:latin typeface="Calibri" panose="020F0502020204030204" pitchFamily="34" charset="0"/>
                          <a:ea typeface="Calibri" panose="020F0502020204030204" pitchFamily="34" charset="0"/>
                          <a:cs typeface="Calibri" panose="020F0502020204030204" pitchFamily="34" charset="0"/>
                        </a:rPr>
                        <a:t>): 0.86 (0.75-0.97), Worsening nephropathy 0.60 (0.47-0.77)</a:t>
                      </a:r>
                    </a:p>
                  </a:txBody>
                  <a:tcPr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851090234"/>
                  </a:ext>
                </a:extLst>
              </a:tr>
              <a:tr h="617220">
                <a:tc>
                  <a:txBody>
                    <a:bodyPr/>
                    <a:lstStyle/>
                    <a:p>
                      <a:r>
                        <a:rPr lang="en-US" sz="1400" dirty="0">
                          <a:latin typeface="Calibri" panose="020F0502020204030204" pitchFamily="34" charset="0"/>
                          <a:ea typeface="Calibri" panose="020F0502020204030204" pitchFamily="34" charset="0"/>
                          <a:cs typeface="Calibri" panose="020F0502020204030204" pitchFamily="34" charset="0"/>
                        </a:rPr>
                        <a:t>DECLARE-TIMI 58</a:t>
                      </a:r>
                    </a:p>
                  </a:txBody>
                  <a:tcPr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400" dirty="0">
                          <a:latin typeface="Calibri" panose="020F0502020204030204" pitchFamily="34" charset="0"/>
                          <a:ea typeface="Calibri" panose="020F0502020204030204" pitchFamily="34" charset="0"/>
                          <a:cs typeface="Calibri" panose="020F0502020204030204" pitchFamily="34" charset="0"/>
                        </a:rPr>
                        <a:t>Dapagliflozin</a:t>
                      </a:r>
                    </a:p>
                  </a:txBody>
                  <a:tcPr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400" dirty="0">
                          <a:latin typeface="Calibri" panose="020F0502020204030204" pitchFamily="34" charset="0"/>
                          <a:ea typeface="Calibri" panose="020F0502020204030204" pitchFamily="34" charset="0"/>
                          <a:cs typeface="Calibri" panose="020F0502020204030204" pitchFamily="34" charset="0"/>
                        </a:rPr>
                        <a:t>N=17160, Median follow-up 4.2 years, Prior CVD 40%</a:t>
                      </a:r>
                    </a:p>
                    <a:p>
                      <a:r>
                        <a:rPr lang="en-US" sz="1400" b="1" dirty="0">
                          <a:latin typeface="Calibri" panose="020F0502020204030204" pitchFamily="34" charset="0"/>
                          <a:ea typeface="Calibri" panose="020F0502020204030204" pitchFamily="34" charset="0"/>
                          <a:cs typeface="Calibri" panose="020F0502020204030204" pitchFamily="34" charset="0"/>
                        </a:rPr>
                        <a:t>3 point MACE (primary</a:t>
                      </a:r>
                      <a:r>
                        <a:rPr lang="en-US" sz="1400" dirty="0">
                          <a:latin typeface="Calibri" panose="020F0502020204030204" pitchFamily="34" charset="0"/>
                          <a:ea typeface="Calibri" panose="020F0502020204030204" pitchFamily="34" charset="0"/>
                          <a:cs typeface="Calibri" panose="020F0502020204030204" pitchFamily="34" charset="0"/>
                        </a:rPr>
                        <a:t>): 0.93 (0.84-1.03) CV death or HF hospitalization: 0.83 (0.73-0.95), </a:t>
                      </a:r>
                    </a:p>
                  </a:txBody>
                  <a:tcPr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743519060"/>
                  </a:ext>
                </a:extLst>
              </a:tr>
              <a:tr h="434340">
                <a:tc>
                  <a:txBody>
                    <a:bodyPr/>
                    <a:lstStyle/>
                    <a:p>
                      <a:r>
                        <a:rPr lang="en-US" sz="1400" dirty="0">
                          <a:latin typeface="Calibri" panose="020F0502020204030204" pitchFamily="34" charset="0"/>
                          <a:ea typeface="Calibri" panose="020F0502020204030204" pitchFamily="34" charset="0"/>
                          <a:cs typeface="Calibri" panose="020F0502020204030204" pitchFamily="34" charset="0"/>
                        </a:rPr>
                        <a:t>DAPA-HF</a:t>
                      </a:r>
                    </a:p>
                  </a:txBody>
                  <a:tcPr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400" dirty="0">
                          <a:latin typeface="Calibri" panose="020F0502020204030204" pitchFamily="34" charset="0"/>
                          <a:ea typeface="Calibri" panose="020F0502020204030204" pitchFamily="34" charset="0"/>
                          <a:cs typeface="Calibri" panose="020F0502020204030204" pitchFamily="34" charset="0"/>
                        </a:rPr>
                        <a:t>Dapagliflozin</a:t>
                      </a:r>
                    </a:p>
                  </a:txBody>
                  <a:tcPr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400" b="0" i="0" kern="1200" dirty="0">
                          <a:solidFill>
                            <a:schemeClr val="dk1"/>
                          </a:solidFill>
                          <a:effectLst/>
                          <a:latin typeface="Calibri" panose="020F0502020204030204" pitchFamily="34" charset="0"/>
                          <a:ea typeface="Calibri" panose="020F0502020204030204" pitchFamily="34" charset="0"/>
                          <a:cs typeface="Calibri" panose="020F0502020204030204" pitchFamily="34" charset="0"/>
                        </a:rPr>
                        <a:t>N=4744 (1983 with diabetes), Median follow-up 1.5 years, 100% HF</a:t>
                      </a:r>
                    </a:p>
                    <a:p>
                      <a:r>
                        <a:rPr lang="en-US" sz="1400" b="1" i="0" kern="1200" dirty="0">
                          <a:solidFill>
                            <a:schemeClr val="dk1"/>
                          </a:solidFill>
                          <a:effectLst/>
                          <a:latin typeface="Calibri" panose="020F0502020204030204" pitchFamily="34" charset="0"/>
                          <a:ea typeface="Calibri" panose="020F0502020204030204" pitchFamily="34" charset="0"/>
                          <a:cs typeface="Calibri" panose="020F0502020204030204" pitchFamily="34" charset="0"/>
                        </a:rPr>
                        <a:t>Worsening Hf or CV death (primary) </a:t>
                      </a:r>
                      <a:r>
                        <a:rPr lang="en-US" sz="1400" b="0" i="0" kern="1200" dirty="0">
                          <a:solidFill>
                            <a:schemeClr val="dk1"/>
                          </a:solidFill>
                          <a:effectLst/>
                          <a:latin typeface="Calibri" panose="020F0502020204030204" pitchFamily="34" charset="0"/>
                          <a:ea typeface="Calibri" panose="020F0502020204030204" pitchFamily="34" charset="0"/>
                          <a:cs typeface="Calibri" panose="020F0502020204030204" pitchFamily="34" charset="0"/>
                        </a:rPr>
                        <a:t>0.74 (0.65-0.85)</a:t>
                      </a:r>
                    </a:p>
                  </a:txBody>
                  <a:tcPr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6"/>
                  </a:ext>
                </a:extLst>
              </a:tr>
              <a:tr h="434340">
                <a:tc>
                  <a:txBody>
                    <a:bodyPr/>
                    <a:lstStyle/>
                    <a:p>
                      <a:r>
                        <a:rPr lang="en-US" sz="1400" dirty="0">
                          <a:latin typeface="Calibri" panose="020F0502020204030204" pitchFamily="34" charset="0"/>
                          <a:ea typeface="Calibri" panose="020F0502020204030204" pitchFamily="34" charset="0"/>
                          <a:cs typeface="Calibri" panose="020F0502020204030204" pitchFamily="34" charset="0"/>
                        </a:rPr>
                        <a:t>DELIVER</a:t>
                      </a:r>
                    </a:p>
                  </a:txBody>
                  <a:tcPr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400" dirty="0">
                          <a:latin typeface="Calibri" panose="020F0502020204030204" pitchFamily="34" charset="0"/>
                          <a:ea typeface="Calibri" panose="020F0502020204030204" pitchFamily="34" charset="0"/>
                          <a:cs typeface="Calibri" panose="020F0502020204030204" pitchFamily="34" charset="0"/>
                        </a:rPr>
                        <a:t>Dapagliflozin</a:t>
                      </a:r>
                    </a:p>
                  </a:txBody>
                  <a:tcPr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400" b="0" i="0" kern="1200" dirty="0">
                          <a:solidFill>
                            <a:schemeClr val="dk1"/>
                          </a:solidFill>
                          <a:effectLst/>
                          <a:latin typeface="Calibri" panose="020F0502020204030204" pitchFamily="34" charset="0"/>
                          <a:ea typeface="Calibri" panose="020F0502020204030204" pitchFamily="34" charset="0"/>
                          <a:cs typeface="Calibri" panose="020F0502020204030204" pitchFamily="34" charset="0"/>
                        </a:rPr>
                        <a:t>N=6263, 2807 with diabetes, Median follow-up 2.3 years, 100% with HF with EF &gt; 40%</a:t>
                      </a:r>
                    </a:p>
                    <a:p>
                      <a:r>
                        <a:rPr lang="en-US" sz="1400" b="1" i="0" kern="1200" dirty="0">
                          <a:solidFill>
                            <a:schemeClr val="dk1"/>
                          </a:solidFill>
                          <a:effectLst/>
                          <a:latin typeface="Calibri" panose="020F0502020204030204" pitchFamily="34" charset="0"/>
                          <a:ea typeface="Calibri" panose="020F0502020204030204" pitchFamily="34" charset="0"/>
                          <a:cs typeface="Calibri" panose="020F0502020204030204" pitchFamily="34" charset="0"/>
                        </a:rPr>
                        <a:t>Worsening HF or CV death (primary) </a:t>
                      </a:r>
                      <a:r>
                        <a:rPr lang="en-US" sz="1400" b="0" i="0" kern="1200" dirty="0">
                          <a:solidFill>
                            <a:schemeClr val="dk1"/>
                          </a:solidFill>
                          <a:effectLst/>
                          <a:latin typeface="Calibri" panose="020F0502020204030204" pitchFamily="34" charset="0"/>
                          <a:ea typeface="Calibri" panose="020F0502020204030204" pitchFamily="34" charset="0"/>
                          <a:cs typeface="Calibri" panose="020F0502020204030204" pitchFamily="34" charset="0"/>
                        </a:rPr>
                        <a:t>0.82 (0.73-0.92)</a:t>
                      </a:r>
                    </a:p>
                  </a:txBody>
                  <a:tcPr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348423929"/>
                  </a:ext>
                </a:extLst>
              </a:tr>
              <a:tr h="434340">
                <a:tc>
                  <a:txBody>
                    <a:bodyPr/>
                    <a:lstStyle/>
                    <a:p>
                      <a:r>
                        <a:rPr lang="en-US" sz="1400" dirty="0">
                          <a:latin typeface="Calibri" panose="020F0502020204030204" pitchFamily="34" charset="0"/>
                          <a:ea typeface="Calibri" panose="020F0502020204030204" pitchFamily="34" charset="0"/>
                          <a:cs typeface="Calibri" panose="020F0502020204030204" pitchFamily="34" charset="0"/>
                        </a:rPr>
                        <a:t>VERTIS-CV</a:t>
                      </a:r>
                    </a:p>
                  </a:txBody>
                  <a:tcPr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400" dirty="0">
                          <a:latin typeface="Calibri" panose="020F0502020204030204" pitchFamily="34" charset="0"/>
                          <a:ea typeface="Calibri" panose="020F0502020204030204" pitchFamily="34" charset="0"/>
                          <a:cs typeface="Calibri" panose="020F0502020204030204" pitchFamily="34" charset="0"/>
                        </a:rPr>
                        <a:t>Ertugliflozin</a:t>
                      </a:r>
                    </a:p>
                  </a:txBody>
                  <a:tcPr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400" dirty="0">
                          <a:latin typeface="Calibri" panose="020F0502020204030204" pitchFamily="34" charset="0"/>
                          <a:ea typeface="Calibri" panose="020F0502020204030204" pitchFamily="34" charset="0"/>
                          <a:cs typeface="Calibri" panose="020F0502020204030204" pitchFamily="34" charset="0"/>
                        </a:rPr>
                        <a:t>N=8246, Median follow-up 3.5 years, Prior CVD 99.9% </a:t>
                      </a:r>
                    </a:p>
                    <a:p>
                      <a:r>
                        <a:rPr lang="en-US" sz="1400" b="1" dirty="0">
                          <a:latin typeface="Calibri" panose="020F0502020204030204" pitchFamily="34" charset="0"/>
                          <a:ea typeface="Calibri" panose="020F0502020204030204" pitchFamily="34" charset="0"/>
                          <a:cs typeface="Calibri" panose="020F0502020204030204" pitchFamily="34" charset="0"/>
                        </a:rPr>
                        <a:t>3 point MACE (primary</a:t>
                      </a:r>
                      <a:r>
                        <a:rPr lang="en-US" sz="1400" dirty="0">
                          <a:latin typeface="Calibri" panose="020F0502020204030204" pitchFamily="34" charset="0"/>
                          <a:ea typeface="Calibri" panose="020F0502020204030204" pitchFamily="34" charset="0"/>
                          <a:cs typeface="Calibri" panose="020F0502020204030204" pitchFamily="34" charset="0"/>
                        </a:rPr>
                        <a:t>) 0.97 (0.85-1.11), HF hospitalization 0.70 (0.51-0.90)</a:t>
                      </a:r>
                    </a:p>
                  </a:txBody>
                  <a:tcPr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7"/>
                  </a:ext>
                </a:extLst>
              </a:tr>
            </a:tbl>
          </a:graphicData>
        </a:graphic>
      </p:graphicFrame>
      <p:sp>
        <p:nvSpPr>
          <p:cNvPr id="3" name="TextBox 2">
            <a:extLst>
              <a:ext uri="{FF2B5EF4-FFF2-40B4-BE49-F238E27FC236}">
                <a16:creationId xmlns:a16="http://schemas.microsoft.com/office/drawing/2014/main" id="{73E0D90D-032A-8D1B-B3C7-1F76FEB4B807}"/>
              </a:ext>
            </a:extLst>
          </p:cNvPr>
          <p:cNvSpPr txBox="1"/>
          <p:nvPr/>
        </p:nvSpPr>
        <p:spPr>
          <a:xfrm>
            <a:off x="0" y="6627168"/>
            <a:ext cx="8343900" cy="230832"/>
          </a:xfrm>
          <a:prstGeom prst="rect">
            <a:avLst/>
          </a:prstGeom>
          <a:noFill/>
        </p:spPr>
        <p:txBody>
          <a:bodyPr wrap="square" rtlCol="0">
            <a:spAutoFit/>
          </a:bodyPr>
          <a:lstStyle/>
          <a:p>
            <a:r>
              <a:rPr lang="en-US" sz="900" dirty="0"/>
              <a:t>American Diabetes Association. 10. Cardiovascular disease and risk management: Standards of Care in Diabetes—2023. Diabetes Care 2023;46(Suppl. 1):S158–S190</a:t>
            </a:r>
          </a:p>
        </p:txBody>
      </p:sp>
    </p:spTree>
    <p:extLst>
      <p:ext uri="{BB962C8B-B14F-4D97-AF65-F5344CB8AC3E}">
        <p14:creationId xmlns:p14="http://schemas.microsoft.com/office/powerpoint/2010/main" val="39874290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78C3F0-D9BA-54C2-1E98-A7ED8FEACE11}"/>
              </a:ext>
            </a:extLst>
          </p:cNvPr>
          <p:cNvSpPr>
            <a:spLocks noGrp="1"/>
          </p:cNvSpPr>
          <p:nvPr>
            <p:ph type="title"/>
          </p:nvPr>
        </p:nvSpPr>
        <p:spPr/>
        <p:txBody>
          <a:bodyPr/>
          <a:lstStyle/>
          <a:p>
            <a:r>
              <a:rPr lang="en-US" dirty="0" err="1"/>
              <a:t>Sotagliflozin</a:t>
            </a:r>
            <a:r>
              <a:rPr lang="en-US" dirty="0"/>
              <a:t> (</a:t>
            </a:r>
            <a:r>
              <a:rPr lang="en-US" dirty="0" err="1"/>
              <a:t>Impefa</a:t>
            </a:r>
            <a:r>
              <a:rPr lang="en-US" dirty="0"/>
              <a:t>)</a:t>
            </a:r>
          </a:p>
        </p:txBody>
      </p:sp>
      <p:sp>
        <p:nvSpPr>
          <p:cNvPr id="3" name="Content Placeholder 2">
            <a:extLst>
              <a:ext uri="{FF2B5EF4-FFF2-40B4-BE49-F238E27FC236}">
                <a16:creationId xmlns:a16="http://schemas.microsoft.com/office/drawing/2014/main" id="{C675C58F-4530-0CE1-FE1C-F1FB9CF9A750}"/>
              </a:ext>
            </a:extLst>
          </p:cNvPr>
          <p:cNvSpPr>
            <a:spLocks noGrp="1"/>
          </p:cNvSpPr>
          <p:nvPr>
            <p:ph sz="quarter" idx="1"/>
          </p:nvPr>
        </p:nvSpPr>
        <p:spPr/>
        <p:txBody>
          <a:bodyPr>
            <a:normAutofit/>
          </a:bodyPr>
          <a:lstStyle/>
          <a:p>
            <a:pPr algn="l" fontAlgn="base"/>
            <a:r>
              <a:rPr lang="en-US" b="0" i="0" dirty="0">
                <a:solidFill>
                  <a:srgbClr val="222222"/>
                </a:solidFill>
                <a:effectLst/>
                <a:latin typeface="pt_sansregular"/>
              </a:rPr>
              <a:t>SGLT1/SGLT2 inhibitor</a:t>
            </a:r>
          </a:p>
          <a:p>
            <a:pPr algn="l" fontAlgn="base"/>
            <a:r>
              <a:rPr lang="en-US" b="0" i="0" dirty="0">
                <a:solidFill>
                  <a:srgbClr val="222222"/>
                </a:solidFill>
                <a:effectLst/>
                <a:latin typeface="pt_sansregular"/>
              </a:rPr>
              <a:t>Indicated to reduce risk of CV death, hospitalization for HF, and urgent HF visit in adults with:</a:t>
            </a:r>
          </a:p>
          <a:p>
            <a:pPr lvl="1" fontAlgn="base">
              <a:buFont typeface="Arial" panose="020B0604020202020204" pitchFamily="34" charset="0"/>
              <a:buChar char="•"/>
            </a:pPr>
            <a:r>
              <a:rPr lang="en-US" b="0" i="0" dirty="0">
                <a:solidFill>
                  <a:srgbClr val="222222"/>
                </a:solidFill>
                <a:effectLst/>
                <a:latin typeface="inherit"/>
              </a:rPr>
              <a:t>HF or </a:t>
            </a:r>
          </a:p>
          <a:p>
            <a:pPr lvl="1" fontAlgn="base">
              <a:buFont typeface="Arial" panose="020B0604020202020204" pitchFamily="34" charset="0"/>
              <a:buChar char="•"/>
            </a:pPr>
            <a:r>
              <a:rPr lang="en-US" dirty="0">
                <a:solidFill>
                  <a:srgbClr val="222222"/>
                </a:solidFill>
                <a:latin typeface="inherit"/>
              </a:rPr>
              <a:t>T2D, CKD, and other CV risk factors</a:t>
            </a:r>
            <a:endParaRPr lang="en-US" b="0" i="0" dirty="0">
              <a:solidFill>
                <a:srgbClr val="222222"/>
              </a:solidFill>
              <a:effectLst/>
              <a:latin typeface="inherit"/>
            </a:endParaRPr>
          </a:p>
          <a:p>
            <a:r>
              <a:rPr lang="en-US" dirty="0"/>
              <a:t>Dose: 200mg once daily not more than 1 hour before first meal</a:t>
            </a:r>
          </a:p>
          <a:p>
            <a:r>
              <a:rPr lang="en-US" dirty="0"/>
              <a:t>Titrate up to 400mg daily after at least 2 weeks</a:t>
            </a:r>
          </a:p>
          <a:p>
            <a:r>
              <a:rPr lang="en-US" dirty="0"/>
              <a:t>Studied in the SCORED and SOLOIST trials. </a:t>
            </a:r>
          </a:p>
          <a:p>
            <a:r>
              <a:rPr lang="en-US" dirty="0"/>
              <a:t>SCORED: A total of 10.584 people with T2D and additional CV risk factors</a:t>
            </a:r>
          </a:p>
          <a:p>
            <a:pPr lvl="1"/>
            <a:r>
              <a:rPr lang="en-US" dirty="0"/>
              <a:t>After 16 months, rate of primary endpoint (death from CV causes, hospitalization for HF and urgent visits for GF) was reduced (5.6 events/100 patient years with </a:t>
            </a:r>
            <a:r>
              <a:rPr lang="en-US" dirty="0" err="1"/>
              <a:t>sotagliflozin</a:t>
            </a:r>
            <a:r>
              <a:rPr lang="en-US" dirty="0"/>
              <a:t> compared to 7.5/100 patient years with placebo)</a:t>
            </a:r>
          </a:p>
        </p:txBody>
      </p:sp>
    </p:spTree>
    <p:extLst>
      <p:ext uri="{BB962C8B-B14F-4D97-AF65-F5344CB8AC3E}">
        <p14:creationId xmlns:p14="http://schemas.microsoft.com/office/powerpoint/2010/main" val="31124749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4D3DCC-D44F-4471-80FC-D98ADA7285CA}"/>
              </a:ext>
            </a:extLst>
          </p:cNvPr>
          <p:cNvSpPr>
            <a:spLocks noGrp="1"/>
          </p:cNvSpPr>
          <p:nvPr>
            <p:ph type="title"/>
          </p:nvPr>
        </p:nvSpPr>
        <p:spPr/>
        <p:txBody>
          <a:bodyPr/>
          <a:lstStyle/>
          <a:p>
            <a:r>
              <a:rPr lang="en-US" dirty="0"/>
              <a:t>SGLT-2 Inhibitor Dosing &amp; Indication</a:t>
            </a:r>
          </a:p>
        </p:txBody>
      </p:sp>
      <p:sp>
        <p:nvSpPr>
          <p:cNvPr id="3" name="Content Placeholder 2">
            <a:extLst>
              <a:ext uri="{FF2B5EF4-FFF2-40B4-BE49-F238E27FC236}">
                <a16:creationId xmlns:a16="http://schemas.microsoft.com/office/drawing/2014/main" id="{BC8B2898-05DA-7F30-BA1D-E3CF4DF76033}"/>
              </a:ext>
            </a:extLst>
          </p:cNvPr>
          <p:cNvSpPr>
            <a:spLocks noGrp="1"/>
          </p:cNvSpPr>
          <p:nvPr>
            <p:ph sz="quarter" idx="1"/>
          </p:nvPr>
        </p:nvSpPr>
        <p:spPr>
          <a:xfrm>
            <a:off x="434009" y="1181100"/>
            <a:ext cx="8229600" cy="5486400"/>
          </a:xfrm>
        </p:spPr>
        <p:txBody>
          <a:bodyPr>
            <a:normAutofit/>
          </a:bodyPr>
          <a:lstStyle/>
          <a:p>
            <a:pPr marL="0" indent="0">
              <a:buNone/>
            </a:pPr>
            <a:r>
              <a:rPr lang="en-US" dirty="0"/>
              <a:t>Once an SGLT2i is initiated, it is reasonable to continue an SGLT2i even if the eGFR falls below 20 ml/min/1.73 m2 , unless it is not tolerated or kidney replacement therapy is initiated.</a:t>
            </a:r>
          </a:p>
          <a:p>
            <a:endParaRPr lang="en-US" dirty="0"/>
          </a:p>
        </p:txBody>
      </p:sp>
      <p:sp>
        <p:nvSpPr>
          <p:cNvPr id="4" name="Text Placeholder 3">
            <a:extLst>
              <a:ext uri="{FF2B5EF4-FFF2-40B4-BE49-F238E27FC236}">
                <a16:creationId xmlns:a16="http://schemas.microsoft.com/office/drawing/2014/main" id="{796D9A66-4271-4411-9732-78340C785974}"/>
              </a:ext>
            </a:extLst>
          </p:cNvPr>
          <p:cNvSpPr>
            <a:spLocks noGrp="1"/>
          </p:cNvSpPr>
          <p:nvPr>
            <p:ph type="body" sz="quarter" idx="4294967295"/>
          </p:nvPr>
        </p:nvSpPr>
        <p:spPr>
          <a:xfrm>
            <a:off x="457200" y="6553200"/>
            <a:ext cx="8229600" cy="228600"/>
          </a:xfrm>
        </p:spPr>
        <p:txBody>
          <a:bodyPr>
            <a:normAutofit fontScale="40000" lnSpcReduction="20000"/>
          </a:bodyPr>
          <a:lstStyle/>
          <a:p>
            <a:r>
              <a:rPr lang="en-US" dirty="0"/>
              <a:t>Package inserts, dailymed.nlm.nih.gov</a:t>
            </a:r>
          </a:p>
        </p:txBody>
      </p:sp>
      <p:graphicFrame>
        <p:nvGraphicFramePr>
          <p:cNvPr id="5" name="Table 5">
            <a:extLst>
              <a:ext uri="{FF2B5EF4-FFF2-40B4-BE49-F238E27FC236}">
                <a16:creationId xmlns:a16="http://schemas.microsoft.com/office/drawing/2014/main" id="{54EDCD2C-EF09-417C-BBC3-169E52710570}"/>
              </a:ext>
            </a:extLst>
          </p:cNvPr>
          <p:cNvGraphicFramePr>
            <a:graphicFrameLocks noGrp="1"/>
          </p:cNvGraphicFramePr>
          <p:nvPr>
            <p:extLst>
              <p:ext uri="{D42A27DB-BD31-4B8C-83A1-F6EECF244321}">
                <p14:modId xmlns:p14="http://schemas.microsoft.com/office/powerpoint/2010/main" val="1575306185"/>
              </p:ext>
            </p:extLst>
          </p:nvPr>
        </p:nvGraphicFramePr>
        <p:xfrm>
          <a:off x="381000" y="2362925"/>
          <a:ext cx="8564215" cy="4231853"/>
        </p:xfrm>
        <a:graphic>
          <a:graphicData uri="http://schemas.openxmlformats.org/drawingml/2006/table">
            <a:tbl>
              <a:tblPr firstRow="1" bandRow="1">
                <a:tableStyleId>{F5AB1C69-6EDB-4FF4-983F-18BD219EF322}</a:tableStyleId>
              </a:tblPr>
              <a:tblGrid>
                <a:gridCol w="1314682">
                  <a:extLst>
                    <a:ext uri="{9D8B030D-6E8A-4147-A177-3AD203B41FA5}">
                      <a16:colId xmlns:a16="http://schemas.microsoft.com/office/drawing/2014/main" val="464911175"/>
                    </a:ext>
                  </a:extLst>
                </a:gridCol>
                <a:gridCol w="1126870">
                  <a:extLst>
                    <a:ext uri="{9D8B030D-6E8A-4147-A177-3AD203B41FA5}">
                      <a16:colId xmlns:a16="http://schemas.microsoft.com/office/drawing/2014/main" val="346030484"/>
                    </a:ext>
                  </a:extLst>
                </a:gridCol>
                <a:gridCol w="6122663">
                  <a:extLst>
                    <a:ext uri="{9D8B030D-6E8A-4147-A177-3AD203B41FA5}">
                      <a16:colId xmlns:a16="http://schemas.microsoft.com/office/drawing/2014/main" val="300917375"/>
                    </a:ext>
                  </a:extLst>
                </a:gridCol>
              </a:tblGrid>
              <a:tr h="322793">
                <a:tc>
                  <a:txBody>
                    <a:bodyPr/>
                    <a:lstStyle/>
                    <a:p>
                      <a:r>
                        <a:rPr lang="en-US" sz="1300" dirty="0">
                          <a:solidFill>
                            <a:schemeClr val="tx1"/>
                          </a:solidFill>
                          <a:latin typeface="Calibri" panose="020F0502020204030204" pitchFamily="34" charset="0"/>
                          <a:ea typeface="Calibri" panose="020F0502020204030204" pitchFamily="34" charset="0"/>
                          <a:cs typeface="Calibri" panose="020F0502020204030204" pitchFamily="34" charset="0"/>
                        </a:rPr>
                        <a:t>Drug</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300" dirty="0">
                          <a:solidFill>
                            <a:schemeClr val="tx1"/>
                          </a:solidFill>
                          <a:latin typeface="Calibri" panose="020F0502020204030204" pitchFamily="34" charset="0"/>
                          <a:ea typeface="Calibri" panose="020F0502020204030204" pitchFamily="34" charset="0"/>
                          <a:cs typeface="Calibri" panose="020F0502020204030204" pitchFamily="34" charset="0"/>
                        </a:rPr>
                        <a:t>Dose</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300" dirty="0">
                          <a:solidFill>
                            <a:schemeClr val="tx1"/>
                          </a:solidFill>
                          <a:latin typeface="Calibri" panose="020F0502020204030204" pitchFamily="34" charset="0"/>
                          <a:ea typeface="Calibri" panose="020F0502020204030204" pitchFamily="34" charset="0"/>
                          <a:cs typeface="Calibri" panose="020F0502020204030204" pitchFamily="34" charset="0"/>
                        </a:rPr>
                        <a:t>FDA Approved Indications</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401723054"/>
                  </a:ext>
                </a:extLst>
              </a:tr>
              <a:tr h="434340">
                <a:tc>
                  <a:txBody>
                    <a:bodyPr/>
                    <a:lstStyle/>
                    <a:p>
                      <a:r>
                        <a:rPr lang="en-US" sz="1300" dirty="0">
                          <a:solidFill>
                            <a:schemeClr val="tx1"/>
                          </a:solidFill>
                          <a:latin typeface="Calibri" panose="020F0502020204030204" pitchFamily="34" charset="0"/>
                          <a:ea typeface="Calibri" panose="020F0502020204030204" pitchFamily="34" charset="0"/>
                          <a:cs typeface="Calibri" panose="020F0502020204030204" pitchFamily="34" charset="0"/>
                        </a:rPr>
                        <a:t>Ertugliflozin (</a:t>
                      </a:r>
                      <a:r>
                        <a:rPr lang="en-US" sz="1300" dirty="0" err="1">
                          <a:solidFill>
                            <a:schemeClr val="tx1"/>
                          </a:solidFill>
                          <a:latin typeface="Calibri" panose="020F0502020204030204" pitchFamily="34" charset="0"/>
                          <a:ea typeface="Calibri" panose="020F0502020204030204" pitchFamily="34" charset="0"/>
                          <a:cs typeface="Calibri" panose="020F0502020204030204" pitchFamily="34" charset="0"/>
                        </a:rPr>
                        <a:t>Steglatro</a:t>
                      </a:r>
                      <a:r>
                        <a:rPr lang="en-US" sz="1300" dirty="0">
                          <a:solidFill>
                            <a:schemeClr val="tx1"/>
                          </a:solidFill>
                          <a:latin typeface="Calibri" panose="020F0502020204030204" pitchFamily="34" charset="0"/>
                          <a:ea typeface="Calibri" panose="020F0502020204030204" pitchFamily="34" charset="0"/>
                          <a:cs typeface="Calibri" panose="020F0502020204030204" pitchFamily="34" charset="0"/>
                        </a:rPr>
                        <a:t>)</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300" dirty="0">
                          <a:solidFill>
                            <a:schemeClr val="tx1"/>
                          </a:solidFill>
                          <a:latin typeface="Calibri" panose="020F0502020204030204" pitchFamily="34" charset="0"/>
                          <a:ea typeface="Calibri" panose="020F0502020204030204" pitchFamily="34" charset="0"/>
                          <a:cs typeface="Calibri" panose="020F0502020204030204" pitchFamily="34" charset="0"/>
                        </a:rPr>
                        <a:t>5-15 mg daily </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300" b="0" i="0" kern="12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As an adjunct to diet and exercise to improve glycemic control in adults with T2DM (All)</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84365585"/>
                  </a:ext>
                </a:extLst>
              </a:tr>
              <a:tr h="1165860">
                <a:tc>
                  <a:txBody>
                    <a:bodyPr/>
                    <a:lstStyle/>
                    <a:p>
                      <a:r>
                        <a:rPr lang="en-US" sz="1300" dirty="0">
                          <a:solidFill>
                            <a:schemeClr val="tx1"/>
                          </a:solidFill>
                          <a:latin typeface="Calibri" panose="020F0502020204030204" pitchFamily="34" charset="0"/>
                          <a:ea typeface="Calibri" panose="020F0502020204030204" pitchFamily="34" charset="0"/>
                          <a:cs typeface="Calibri" panose="020F0502020204030204" pitchFamily="34" charset="0"/>
                        </a:rPr>
                        <a:t>Dapagliflozin (</a:t>
                      </a:r>
                      <a:r>
                        <a:rPr lang="en-US" sz="1300" dirty="0" err="1">
                          <a:solidFill>
                            <a:schemeClr val="tx1"/>
                          </a:solidFill>
                          <a:latin typeface="Calibri" panose="020F0502020204030204" pitchFamily="34" charset="0"/>
                          <a:ea typeface="Calibri" panose="020F0502020204030204" pitchFamily="34" charset="0"/>
                          <a:cs typeface="Calibri" panose="020F0502020204030204" pitchFamily="34" charset="0"/>
                        </a:rPr>
                        <a:t>Farxiga</a:t>
                      </a:r>
                      <a:r>
                        <a:rPr lang="en-US" sz="1300" dirty="0">
                          <a:solidFill>
                            <a:schemeClr val="tx1"/>
                          </a:solidFill>
                          <a:latin typeface="Calibri" panose="020F0502020204030204" pitchFamily="34" charset="0"/>
                          <a:ea typeface="Calibri" panose="020F0502020204030204" pitchFamily="34" charset="0"/>
                          <a:cs typeface="Calibri" panose="020F0502020204030204" pitchFamily="34" charset="0"/>
                        </a:rPr>
                        <a:t>)</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300" dirty="0">
                          <a:solidFill>
                            <a:schemeClr val="tx1"/>
                          </a:solidFill>
                          <a:latin typeface="Calibri" panose="020F0502020204030204" pitchFamily="34" charset="0"/>
                          <a:ea typeface="Calibri" panose="020F0502020204030204" pitchFamily="34" charset="0"/>
                          <a:cs typeface="Calibri" panose="020F0502020204030204" pitchFamily="34" charset="0"/>
                        </a:rPr>
                        <a:t>5-10 mg daily</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285750" indent="-285750">
                        <a:buFont typeface="Arial" panose="020B0604020202020204" pitchFamily="34" charset="0"/>
                        <a:buChar char="•"/>
                      </a:pPr>
                      <a:r>
                        <a:rPr lang="en-US" sz="1300" dirty="0">
                          <a:solidFill>
                            <a:schemeClr val="tx1"/>
                          </a:solidFill>
                          <a:latin typeface="Calibri" panose="020F0502020204030204" pitchFamily="34" charset="0"/>
                          <a:ea typeface="Calibri" panose="020F0502020204030204" pitchFamily="34" charset="0"/>
                          <a:cs typeface="Calibri" panose="020F0502020204030204" pitchFamily="34" charset="0"/>
                        </a:rPr>
                        <a:t>To reduce the risk of hospitalization for HF in adults with T2DM and established CVD or multiple CV risk factors.</a:t>
                      </a:r>
                    </a:p>
                    <a:p>
                      <a:pPr marL="285750" indent="-285750">
                        <a:buFont typeface="Arial" panose="020B0604020202020204" pitchFamily="34" charset="0"/>
                        <a:buChar char="•"/>
                      </a:pPr>
                      <a:r>
                        <a:rPr lang="en-US" sz="1300" dirty="0">
                          <a:solidFill>
                            <a:schemeClr val="tx1"/>
                          </a:solidFill>
                          <a:latin typeface="Calibri" panose="020F0502020204030204" pitchFamily="34" charset="0"/>
                          <a:ea typeface="Calibri" panose="020F0502020204030204" pitchFamily="34" charset="0"/>
                          <a:cs typeface="Calibri" panose="020F0502020204030204" pitchFamily="34" charset="0"/>
                        </a:rPr>
                        <a:t>To reduce the risk of CV death and hospitalization for HF, and urgent HF visit in adults </a:t>
                      </a:r>
                      <a:r>
                        <a:rPr lang="en-US" sz="1300" b="1" dirty="0">
                          <a:solidFill>
                            <a:schemeClr val="tx1"/>
                          </a:solidFill>
                          <a:latin typeface="Calibri" panose="020F0502020204030204" pitchFamily="34" charset="0"/>
                          <a:ea typeface="Calibri" panose="020F0502020204030204" pitchFamily="34" charset="0"/>
                          <a:cs typeface="Calibri" panose="020F0502020204030204" pitchFamily="34" charset="0"/>
                        </a:rPr>
                        <a:t>with HF. </a:t>
                      </a:r>
                    </a:p>
                    <a:p>
                      <a:pPr marL="285750" indent="-285750">
                        <a:buFont typeface="Arial" panose="020B0604020202020204" pitchFamily="34" charset="0"/>
                        <a:buChar char="•"/>
                      </a:pPr>
                      <a:r>
                        <a:rPr lang="en-US" sz="13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To reduce the risk of sustained eGFR decline, ESKD, CV death, and hospitalization for HF in </a:t>
                      </a:r>
                      <a:r>
                        <a:rPr lang="en-US" sz="1300" b="1" dirty="0">
                          <a:solidFill>
                            <a:schemeClr val="tx1"/>
                          </a:solidFill>
                          <a:effectLst/>
                          <a:latin typeface="Calibri" panose="020F0502020204030204" pitchFamily="34" charset="0"/>
                          <a:ea typeface="Calibri" panose="020F0502020204030204" pitchFamily="34" charset="0"/>
                          <a:cs typeface="Calibri" panose="020F0502020204030204" pitchFamily="34" charset="0"/>
                        </a:rPr>
                        <a:t>adults with CKD </a:t>
                      </a:r>
                      <a:r>
                        <a:rPr lang="en-US" sz="13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at risk of progression.</a:t>
                      </a:r>
                      <a:endParaRPr lang="en-US" sz="1300" dirty="0">
                        <a:solidFill>
                          <a:schemeClr val="tx1"/>
                        </a:solidFill>
                        <a:latin typeface="Calibri" panose="020F0502020204030204" pitchFamily="34" charset="0"/>
                        <a:ea typeface="Calibri" panose="020F0502020204030204" pitchFamily="34" charset="0"/>
                        <a:cs typeface="Calibri" panose="020F0502020204030204" pitchFamily="34"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93801381"/>
                  </a:ext>
                </a:extLst>
              </a:tr>
              <a:tr h="800100">
                <a:tc>
                  <a:txBody>
                    <a:bodyPr/>
                    <a:lstStyle/>
                    <a:p>
                      <a:r>
                        <a:rPr lang="en-US" sz="1300" dirty="0">
                          <a:solidFill>
                            <a:schemeClr val="tx1"/>
                          </a:solidFill>
                          <a:latin typeface="Calibri" panose="020F0502020204030204" pitchFamily="34" charset="0"/>
                          <a:ea typeface="Calibri" panose="020F0502020204030204" pitchFamily="34" charset="0"/>
                          <a:cs typeface="Calibri" panose="020F0502020204030204" pitchFamily="34" charset="0"/>
                        </a:rPr>
                        <a:t>Empagliflozin (Jardiance)</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300" dirty="0">
                          <a:solidFill>
                            <a:schemeClr val="tx1"/>
                          </a:solidFill>
                          <a:latin typeface="Calibri" panose="020F0502020204030204" pitchFamily="34" charset="0"/>
                          <a:ea typeface="Calibri" panose="020F0502020204030204" pitchFamily="34" charset="0"/>
                          <a:cs typeface="Calibri" panose="020F0502020204030204" pitchFamily="34" charset="0"/>
                        </a:rPr>
                        <a:t>10-25 mg daily</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285750" indent="-285750" fontAlgn="base">
                        <a:buFont typeface="Arial" panose="020B0604020202020204" pitchFamily="34" charset="0"/>
                        <a:buChar char="•"/>
                      </a:pPr>
                      <a:r>
                        <a:rPr lang="en-US" sz="1300" b="0" i="0" kern="12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To reduce the risk of CV death in adults with  T2DM and established CVD.</a:t>
                      </a:r>
                    </a:p>
                    <a:p>
                      <a:pPr marL="285750" indent="-285750" fontAlgn="base">
                        <a:buFont typeface="Arial" panose="020B0604020202020204" pitchFamily="34" charset="0"/>
                        <a:buChar char="•"/>
                      </a:pPr>
                      <a:r>
                        <a:rPr lang="en-US" sz="1300" b="0" i="0" kern="12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To reduce the risk of CV death and  hospitalization for HF in </a:t>
                      </a:r>
                      <a:r>
                        <a:rPr lang="en-US" sz="1300" b="1" i="0" kern="12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adults with HF</a:t>
                      </a:r>
                    </a:p>
                    <a:p>
                      <a:pPr marL="285750" indent="-285750" fontAlgn="base">
                        <a:buFont typeface="Arial" panose="020B0604020202020204" pitchFamily="34" charset="0"/>
                        <a:buChar char="•"/>
                      </a:pPr>
                      <a:r>
                        <a:rPr lang="en-US" sz="1300" b="1" i="0" kern="12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To reduce the risk of sustained decline in eGFR, ESKD, CV death, and hospitalization in adults with CKD at risk of progression. </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263179576"/>
                  </a:ext>
                </a:extLst>
              </a:tr>
              <a:tr h="400050">
                <a:tc>
                  <a:txBody>
                    <a:bodyPr/>
                    <a:lstStyle/>
                    <a:p>
                      <a:r>
                        <a:rPr lang="en-US" sz="1300" dirty="0">
                          <a:solidFill>
                            <a:schemeClr val="tx1"/>
                          </a:solidFill>
                          <a:latin typeface="Calibri" panose="020F0502020204030204" pitchFamily="34" charset="0"/>
                          <a:ea typeface="Calibri" panose="020F0502020204030204" pitchFamily="34" charset="0"/>
                          <a:cs typeface="Calibri" panose="020F0502020204030204" pitchFamily="34" charset="0"/>
                        </a:rPr>
                        <a:t>Canagliflozin (Invokana)</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300" dirty="0">
                          <a:solidFill>
                            <a:schemeClr val="tx1"/>
                          </a:solidFill>
                          <a:latin typeface="Calibri" panose="020F0502020204030204" pitchFamily="34" charset="0"/>
                          <a:ea typeface="Calibri" panose="020F0502020204030204" pitchFamily="34" charset="0"/>
                          <a:cs typeface="Calibri" panose="020F0502020204030204" pitchFamily="34" charset="0"/>
                        </a:rPr>
                        <a:t>100-300mg daily</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285750" marR="0" lvl="0" indent="-2857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en-US" sz="1300" b="0" i="0" kern="12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To  reduce MACE  in adults with T2DM  and established CVD.</a:t>
                      </a:r>
                    </a:p>
                    <a:p>
                      <a:pPr marL="285750" indent="-285750" fontAlgn="base">
                        <a:buFont typeface="Arial" panose="020B0604020202020204" pitchFamily="34" charset="0"/>
                        <a:buChar char="•"/>
                      </a:pPr>
                      <a:r>
                        <a:rPr lang="en-US" sz="1300" b="0" i="0" kern="12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To reduce the risk of ESKD, doubling of serum creatinine, CV death, and hospitalization for HF in adults with T2DM and diabetic nephropathy with albuminuria &gt;300 mg/day.</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536625892"/>
                  </a:ext>
                </a:extLst>
              </a:tr>
              <a:tr h="400050">
                <a:tc>
                  <a:txBody>
                    <a:bodyPr/>
                    <a:lstStyle/>
                    <a:p>
                      <a:r>
                        <a:rPr lang="en-US" sz="1300" dirty="0">
                          <a:solidFill>
                            <a:schemeClr val="tx1"/>
                          </a:solidFill>
                          <a:latin typeface="Calibri" panose="020F0502020204030204" pitchFamily="34" charset="0"/>
                          <a:ea typeface="Calibri" panose="020F0502020204030204" pitchFamily="34" charset="0"/>
                          <a:cs typeface="Calibri" panose="020F0502020204030204" pitchFamily="34" charset="0"/>
                        </a:rPr>
                        <a:t>Bexagliflozin</a:t>
                      </a:r>
                      <a:br>
                        <a:rPr lang="en-US" sz="1300" dirty="0">
                          <a:solidFill>
                            <a:schemeClr val="tx1"/>
                          </a:solidFill>
                          <a:latin typeface="Calibri" panose="020F0502020204030204" pitchFamily="34" charset="0"/>
                          <a:ea typeface="Calibri" panose="020F0502020204030204" pitchFamily="34" charset="0"/>
                          <a:cs typeface="Calibri" panose="020F0502020204030204" pitchFamily="34" charset="0"/>
                        </a:rPr>
                      </a:br>
                      <a:r>
                        <a:rPr lang="en-US" sz="1300" dirty="0">
                          <a:solidFill>
                            <a:schemeClr val="tx1"/>
                          </a:solidFill>
                          <a:latin typeface="Calibri" panose="020F0502020204030204" pitchFamily="34" charset="0"/>
                          <a:ea typeface="Calibri" panose="020F0502020204030204" pitchFamily="34" charset="0"/>
                          <a:cs typeface="Calibri" panose="020F0502020204030204" pitchFamily="34" charset="0"/>
                        </a:rPr>
                        <a:t>(Brenzavvy)</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300" dirty="0">
                          <a:solidFill>
                            <a:schemeClr val="tx1"/>
                          </a:solidFill>
                          <a:latin typeface="Calibri" panose="020F0502020204030204" pitchFamily="34" charset="0"/>
                          <a:ea typeface="Calibri" panose="020F0502020204030204" pitchFamily="34" charset="0"/>
                          <a:cs typeface="Calibri" panose="020F0502020204030204" pitchFamily="34" charset="0"/>
                        </a:rPr>
                        <a:t>20mg daily </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base" latinLnBrk="0" hangingPunct="1">
                        <a:lnSpc>
                          <a:spcPct val="100000"/>
                        </a:lnSpc>
                        <a:spcBef>
                          <a:spcPts val="0"/>
                        </a:spcBef>
                        <a:spcAft>
                          <a:spcPts val="0"/>
                        </a:spcAft>
                        <a:buClrTx/>
                        <a:buSzTx/>
                        <a:buFont typeface="Arial" panose="020B0604020202020204" pitchFamily="34" charset="0"/>
                        <a:buNone/>
                        <a:tabLst/>
                        <a:defRPr/>
                      </a:pPr>
                      <a:r>
                        <a:rPr lang="en-US" sz="1300" b="0" i="0" kern="12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As an adjunct to diet and exercise to improve glycemic control in adults with T2DM </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90820292"/>
                  </a:ext>
                </a:extLst>
              </a:tr>
            </a:tbl>
          </a:graphicData>
        </a:graphic>
      </p:graphicFrame>
    </p:spTree>
    <p:extLst>
      <p:ext uri="{BB962C8B-B14F-4D97-AF65-F5344CB8AC3E}">
        <p14:creationId xmlns:p14="http://schemas.microsoft.com/office/powerpoint/2010/main" val="14863812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042A1C-C046-4BB2-A2D5-6EE07BF45290}"/>
              </a:ext>
            </a:extLst>
          </p:cNvPr>
          <p:cNvSpPr>
            <a:spLocks noGrp="1"/>
          </p:cNvSpPr>
          <p:nvPr>
            <p:ph type="title"/>
          </p:nvPr>
        </p:nvSpPr>
        <p:spPr/>
        <p:txBody>
          <a:bodyPr>
            <a:normAutofit/>
          </a:bodyPr>
          <a:lstStyle/>
          <a:p>
            <a:pPr algn="ctr"/>
            <a:r>
              <a:rPr lang="en-US" dirty="0"/>
              <a:t>GLP-1 Analog CVOT Data Summary</a:t>
            </a:r>
          </a:p>
        </p:txBody>
      </p:sp>
      <p:graphicFrame>
        <p:nvGraphicFramePr>
          <p:cNvPr id="5" name="Content Placeholder 4">
            <a:extLst>
              <a:ext uri="{FF2B5EF4-FFF2-40B4-BE49-F238E27FC236}">
                <a16:creationId xmlns:a16="http://schemas.microsoft.com/office/drawing/2014/main" id="{1BC86253-064C-4CBF-82E1-60132D14D034}"/>
              </a:ext>
            </a:extLst>
          </p:cNvPr>
          <p:cNvGraphicFramePr>
            <a:graphicFrameLocks noGrp="1"/>
          </p:cNvGraphicFramePr>
          <p:nvPr>
            <p:ph sz="quarter" idx="1"/>
            <p:extLst>
              <p:ext uri="{D42A27DB-BD31-4B8C-83A1-F6EECF244321}">
                <p14:modId xmlns:p14="http://schemas.microsoft.com/office/powerpoint/2010/main" val="2215573817"/>
              </p:ext>
            </p:extLst>
          </p:nvPr>
        </p:nvGraphicFramePr>
        <p:xfrm>
          <a:off x="472442" y="1363018"/>
          <a:ext cx="8229598" cy="5052060"/>
        </p:xfrm>
        <a:graphic>
          <a:graphicData uri="http://schemas.openxmlformats.org/drawingml/2006/table">
            <a:tbl>
              <a:tblPr firstRow="1" bandRow="1">
                <a:tableStyleId>{F5AB1C69-6EDB-4FF4-983F-18BD219EF322}</a:tableStyleId>
              </a:tblPr>
              <a:tblGrid>
                <a:gridCol w="990600">
                  <a:extLst>
                    <a:ext uri="{9D8B030D-6E8A-4147-A177-3AD203B41FA5}">
                      <a16:colId xmlns:a16="http://schemas.microsoft.com/office/drawing/2014/main" val="542943260"/>
                    </a:ext>
                  </a:extLst>
                </a:gridCol>
                <a:gridCol w="1163244">
                  <a:extLst>
                    <a:ext uri="{9D8B030D-6E8A-4147-A177-3AD203B41FA5}">
                      <a16:colId xmlns:a16="http://schemas.microsoft.com/office/drawing/2014/main" val="901455471"/>
                    </a:ext>
                  </a:extLst>
                </a:gridCol>
                <a:gridCol w="2702937">
                  <a:extLst>
                    <a:ext uri="{9D8B030D-6E8A-4147-A177-3AD203B41FA5}">
                      <a16:colId xmlns:a16="http://schemas.microsoft.com/office/drawing/2014/main" val="2914270098"/>
                    </a:ext>
                  </a:extLst>
                </a:gridCol>
                <a:gridCol w="3372817">
                  <a:extLst>
                    <a:ext uri="{9D8B030D-6E8A-4147-A177-3AD203B41FA5}">
                      <a16:colId xmlns:a16="http://schemas.microsoft.com/office/drawing/2014/main" val="3960507430"/>
                    </a:ext>
                  </a:extLst>
                </a:gridCol>
              </a:tblGrid>
              <a:tr h="388620">
                <a:tc>
                  <a:txBody>
                    <a:bodyPr/>
                    <a:lstStyle/>
                    <a:p>
                      <a:r>
                        <a:rPr lang="en-US" sz="1200" dirty="0">
                          <a:highlight>
                            <a:srgbClr val="000000"/>
                          </a:highlight>
                          <a:latin typeface="Calibri" panose="020F0502020204030204" pitchFamily="34" charset="0"/>
                          <a:ea typeface="Calibri" panose="020F0502020204030204" pitchFamily="34" charset="0"/>
                          <a:cs typeface="Calibri" panose="020F0502020204030204" pitchFamily="34" charset="0"/>
                        </a:rPr>
                        <a:t>Trial Name</a:t>
                      </a:r>
                    </a:p>
                  </a:txBody>
                  <a:tcPr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a:txBody>
                    <a:bodyPr/>
                    <a:lstStyle/>
                    <a:p>
                      <a:r>
                        <a:rPr lang="en-US" sz="1200" dirty="0">
                          <a:highlight>
                            <a:srgbClr val="000000"/>
                          </a:highlight>
                          <a:latin typeface="Calibri" panose="020F0502020204030204" pitchFamily="34" charset="0"/>
                          <a:ea typeface="Calibri" panose="020F0502020204030204" pitchFamily="34" charset="0"/>
                          <a:cs typeface="Calibri" panose="020F0502020204030204" pitchFamily="34" charset="0"/>
                        </a:rPr>
                        <a:t>GLP-1 Agent/ Comparator</a:t>
                      </a:r>
                    </a:p>
                  </a:txBody>
                  <a:tcPr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a:txBody>
                    <a:bodyPr/>
                    <a:lstStyle/>
                    <a:p>
                      <a:r>
                        <a:rPr lang="en-US" sz="1200" dirty="0">
                          <a:highlight>
                            <a:srgbClr val="000000"/>
                          </a:highlight>
                          <a:latin typeface="Calibri" panose="020F0502020204030204" pitchFamily="34" charset="0"/>
                          <a:ea typeface="Calibri" panose="020F0502020204030204" pitchFamily="34" charset="0"/>
                          <a:cs typeface="Calibri" panose="020F0502020204030204" pitchFamily="34" charset="0"/>
                        </a:rPr>
                        <a:t>Outcomes (Primary Bolded)</a:t>
                      </a:r>
                    </a:p>
                  </a:txBody>
                  <a:tcPr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a:txBody>
                    <a:bodyPr/>
                    <a:lstStyle/>
                    <a:p>
                      <a:r>
                        <a:rPr lang="en-US" sz="1200" dirty="0">
                          <a:highlight>
                            <a:srgbClr val="000000"/>
                          </a:highlight>
                          <a:latin typeface="Calibri" panose="020F0502020204030204" pitchFamily="34" charset="0"/>
                          <a:ea typeface="Calibri" panose="020F0502020204030204" pitchFamily="34" charset="0"/>
                          <a:cs typeface="Calibri" panose="020F0502020204030204" pitchFamily="34" charset="0"/>
                        </a:rPr>
                        <a:t>FDA Indication </a:t>
                      </a:r>
                    </a:p>
                    <a:p>
                      <a:endParaRPr lang="en-US" sz="1200" dirty="0">
                        <a:highlight>
                          <a:srgbClr val="000000"/>
                        </a:highlight>
                        <a:latin typeface="Calibri" panose="020F0502020204030204" pitchFamily="34" charset="0"/>
                        <a:ea typeface="Calibri" panose="020F0502020204030204" pitchFamily="34" charset="0"/>
                        <a:cs typeface="Calibri" panose="020F0502020204030204" pitchFamily="34" charset="0"/>
                      </a:endParaRPr>
                    </a:p>
                  </a:txBody>
                  <a:tcPr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extLst>
                  <a:ext uri="{0D108BD9-81ED-4DB2-BD59-A6C34878D82A}">
                    <a16:rowId xmlns:a16="http://schemas.microsoft.com/office/drawing/2014/main" val="3107750338"/>
                  </a:ext>
                </a:extLst>
              </a:tr>
              <a:tr h="708660">
                <a:tc>
                  <a:txBody>
                    <a:bodyPr/>
                    <a:lstStyle/>
                    <a:p>
                      <a:r>
                        <a:rPr lang="en-US" sz="1200" dirty="0">
                          <a:latin typeface="Calibri" panose="020F0502020204030204" pitchFamily="34" charset="0"/>
                          <a:ea typeface="Calibri" panose="020F0502020204030204" pitchFamily="34" charset="0"/>
                          <a:cs typeface="Calibri" panose="020F0502020204030204" pitchFamily="34" charset="0"/>
                        </a:rPr>
                        <a:t>LEADER</a:t>
                      </a:r>
                    </a:p>
                  </a:txBody>
                  <a:tcPr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200" b="1" dirty="0">
                          <a:latin typeface="Calibri" panose="020F0502020204030204" pitchFamily="34" charset="0"/>
                          <a:ea typeface="Calibri" panose="020F0502020204030204" pitchFamily="34" charset="0"/>
                          <a:cs typeface="Calibri" panose="020F0502020204030204" pitchFamily="34" charset="0"/>
                        </a:rPr>
                        <a:t>Liraglutide</a:t>
                      </a:r>
                      <a:r>
                        <a:rPr lang="en-US" sz="1200" dirty="0">
                          <a:latin typeface="Calibri" panose="020F0502020204030204" pitchFamily="34" charset="0"/>
                          <a:ea typeface="Calibri" panose="020F0502020204030204" pitchFamily="34" charset="0"/>
                          <a:cs typeface="Calibri" panose="020F0502020204030204" pitchFamily="34" charset="0"/>
                        </a:rPr>
                        <a:t>/placebo</a:t>
                      </a:r>
                    </a:p>
                  </a:txBody>
                  <a:tcPr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kumimoji="0" lang="en-US" sz="1200" kern="1200" dirty="0">
                          <a:effectLst/>
                          <a:latin typeface="Calibri" panose="020F0502020204030204" pitchFamily="34" charset="0"/>
                          <a:ea typeface="Calibri" panose="020F0502020204030204" pitchFamily="34" charset="0"/>
                          <a:cs typeface="Calibri" panose="020F0502020204030204" pitchFamily="34" charset="0"/>
                        </a:rPr>
                        <a:t>81% Prior CVD</a:t>
                      </a:r>
                      <a:r>
                        <a:rPr kumimoji="0" lang="en-US" sz="1200" b="1" kern="1200" dirty="0">
                          <a:effectLst/>
                          <a:latin typeface="Calibri" panose="020F0502020204030204" pitchFamily="34" charset="0"/>
                          <a:ea typeface="Calibri" panose="020F0502020204030204" pitchFamily="34" charset="0"/>
                          <a:cs typeface="Calibri" panose="020F0502020204030204" pitchFamily="34" charset="0"/>
                        </a:rPr>
                        <a:t>, 3 point MACE </a:t>
                      </a:r>
                      <a:r>
                        <a:rPr kumimoji="0" lang="en-US" sz="1200" kern="1200" dirty="0">
                          <a:effectLst/>
                          <a:latin typeface="Calibri" panose="020F0502020204030204" pitchFamily="34" charset="0"/>
                          <a:ea typeface="Calibri" panose="020F0502020204030204" pitchFamily="34" charset="0"/>
                          <a:cs typeface="Calibri" panose="020F0502020204030204" pitchFamily="34" charset="0"/>
                        </a:rPr>
                        <a:t>0.87 (0.58-0.95)</a:t>
                      </a:r>
                    </a:p>
                    <a:p>
                      <a:r>
                        <a:rPr kumimoji="0" lang="en-US" sz="1200" kern="1200" dirty="0">
                          <a:effectLst/>
                          <a:latin typeface="Calibri" panose="020F0502020204030204" pitchFamily="34" charset="0"/>
                          <a:ea typeface="Calibri" panose="020F0502020204030204" pitchFamily="34" charset="0"/>
                          <a:cs typeface="Calibri" panose="020F0502020204030204" pitchFamily="34" charset="0"/>
                        </a:rPr>
                        <a:t>N=9340, Median follow-up 3.8 years</a:t>
                      </a:r>
                    </a:p>
                    <a:p>
                      <a:r>
                        <a:rPr kumimoji="0" lang="en-US" sz="1200" kern="1200" dirty="0">
                          <a:effectLst/>
                          <a:latin typeface="Calibri" panose="020F0502020204030204" pitchFamily="34" charset="0"/>
                          <a:ea typeface="Calibri" panose="020F0502020204030204" pitchFamily="34" charset="0"/>
                          <a:cs typeface="Calibri" panose="020F0502020204030204" pitchFamily="34" charset="0"/>
                        </a:rPr>
                        <a:t>Worsening nephropathy 0.78 (0.67-0.92)</a:t>
                      </a:r>
                      <a:endParaRPr lang="en-US" sz="1200" dirty="0">
                        <a:latin typeface="Calibri" panose="020F0502020204030204" pitchFamily="34" charset="0"/>
                        <a:ea typeface="Calibri" panose="020F0502020204030204" pitchFamily="34" charset="0"/>
                        <a:cs typeface="Calibri" panose="020F0502020204030204" pitchFamily="34" charset="0"/>
                      </a:endParaRPr>
                    </a:p>
                  </a:txBody>
                  <a:tcPr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i="0" u="none" strike="noStrike" kern="12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As an adjunct to diet and exercise to improve glycemic control in patients </a:t>
                      </a:r>
                      <a:r>
                        <a:rPr lang="en-US" sz="1200" b="1" i="0" u="none" strike="noStrike" kern="12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10 years and older</a:t>
                      </a:r>
                      <a:r>
                        <a:rPr lang="en-US" sz="1200" i="0" u="none" strike="noStrike" kern="12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 with type 2 DM</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To reduce the risk of </a:t>
                      </a:r>
                      <a:r>
                        <a:rPr lang="en-US" sz="1200" b="1" kern="12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major adverse CV events </a:t>
                      </a:r>
                      <a:r>
                        <a:rPr lang="en-US" sz="1200" kern="12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in adults with type 2 DM and </a:t>
                      </a:r>
                      <a:r>
                        <a:rPr lang="en-US" sz="1200" b="1" kern="12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established CVD</a:t>
                      </a:r>
                      <a:endParaRPr lang="en-US" sz="1200" b="1" dirty="0">
                        <a:solidFill>
                          <a:schemeClr val="tx1"/>
                        </a:solidFill>
                        <a:latin typeface="Calibri" panose="020F0502020204030204" pitchFamily="34" charset="0"/>
                        <a:ea typeface="Calibri" panose="020F0502020204030204" pitchFamily="34" charset="0"/>
                        <a:cs typeface="Calibri" panose="020F0502020204030204" pitchFamily="34" charset="0"/>
                      </a:endParaRPr>
                    </a:p>
                  </a:txBody>
                  <a:tcPr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53485861"/>
                  </a:ext>
                </a:extLst>
              </a:tr>
              <a:tr h="400050">
                <a:tc>
                  <a:txBody>
                    <a:bodyPr/>
                    <a:lstStyle/>
                    <a:p>
                      <a:r>
                        <a:rPr lang="en-US" sz="1200" dirty="0">
                          <a:latin typeface="Calibri" panose="020F0502020204030204" pitchFamily="34" charset="0"/>
                          <a:ea typeface="Calibri" panose="020F0502020204030204" pitchFamily="34" charset="0"/>
                          <a:cs typeface="Calibri" panose="020F0502020204030204" pitchFamily="34" charset="0"/>
                        </a:rPr>
                        <a:t>ELIXA</a:t>
                      </a:r>
                    </a:p>
                  </a:txBody>
                  <a:tcPr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200" b="1" dirty="0">
                          <a:latin typeface="Calibri" panose="020F0502020204030204" pitchFamily="34" charset="0"/>
                          <a:ea typeface="Calibri" panose="020F0502020204030204" pitchFamily="34" charset="0"/>
                          <a:cs typeface="Calibri" panose="020F0502020204030204" pitchFamily="34" charset="0"/>
                        </a:rPr>
                        <a:t>Lixesenatide</a:t>
                      </a:r>
                      <a:r>
                        <a:rPr lang="en-US" sz="1200" dirty="0">
                          <a:latin typeface="Calibri" panose="020F0502020204030204" pitchFamily="34" charset="0"/>
                          <a:ea typeface="Calibri" panose="020F0502020204030204" pitchFamily="34" charset="0"/>
                          <a:cs typeface="Calibri" panose="020F0502020204030204" pitchFamily="34" charset="0"/>
                        </a:rPr>
                        <a:t>/placebo</a:t>
                      </a:r>
                    </a:p>
                  </a:txBody>
                  <a:tcPr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Calibri" panose="020F0502020204030204" pitchFamily="34" charset="0"/>
                          <a:ea typeface="Calibri" panose="020F0502020204030204" pitchFamily="34" charset="0"/>
                          <a:cs typeface="Calibri" panose="020F0502020204030204" pitchFamily="34" charset="0"/>
                        </a:rPr>
                        <a:t>100% Prior CVD, </a:t>
                      </a:r>
                      <a:r>
                        <a:rPr lang="en-US" sz="1200" b="1" dirty="0">
                          <a:latin typeface="Calibri" panose="020F0502020204030204" pitchFamily="34" charset="0"/>
                          <a:ea typeface="Calibri" panose="020F0502020204030204" pitchFamily="34" charset="0"/>
                          <a:cs typeface="Calibri" panose="020F0502020204030204" pitchFamily="34" charset="0"/>
                        </a:rPr>
                        <a:t>4 point MACE </a:t>
                      </a:r>
                      <a:r>
                        <a:rPr lang="en-US" sz="1200" dirty="0">
                          <a:latin typeface="Calibri" panose="020F0502020204030204" pitchFamily="34" charset="0"/>
                          <a:ea typeface="Calibri" panose="020F0502020204030204" pitchFamily="34" charset="0"/>
                          <a:cs typeface="Calibri" panose="020F0502020204030204" pitchFamily="34" charset="0"/>
                        </a:rPr>
                        <a:t>1.02 (0.89-1.17)</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Calibri" panose="020F0502020204030204" pitchFamily="34" charset="0"/>
                          <a:ea typeface="Calibri" panose="020F0502020204030204" pitchFamily="34" charset="0"/>
                          <a:cs typeface="Calibri" panose="020F0502020204030204" pitchFamily="34" charset="0"/>
                        </a:rPr>
                        <a:t>N=6068, Median follow-up 2.1 years</a:t>
                      </a:r>
                    </a:p>
                  </a:txBody>
                  <a:tcPr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i="0" u="none" strike="noStrike" kern="12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As an adjunct to diet and exercise to improve glycemic control in adults with type 2 DM</a:t>
                      </a:r>
                      <a:endParaRPr lang="en-US" sz="1200" dirty="0">
                        <a:solidFill>
                          <a:schemeClr val="tx1"/>
                        </a:solidFill>
                        <a:latin typeface="Calibri" panose="020F0502020204030204" pitchFamily="34" charset="0"/>
                        <a:ea typeface="Calibri" panose="020F0502020204030204" pitchFamily="34" charset="0"/>
                        <a:cs typeface="Calibri" panose="020F0502020204030204" pitchFamily="34" charset="0"/>
                      </a:endParaRPr>
                    </a:p>
                  </a:txBody>
                  <a:tcPr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978074428"/>
                  </a:ext>
                </a:extLst>
              </a:tr>
              <a:tr h="708660">
                <a:tc>
                  <a:txBody>
                    <a:bodyPr/>
                    <a:lstStyle/>
                    <a:p>
                      <a:r>
                        <a:rPr lang="en-US" sz="1200" dirty="0">
                          <a:latin typeface="Calibri" panose="020F0502020204030204" pitchFamily="34" charset="0"/>
                          <a:ea typeface="Calibri" panose="020F0502020204030204" pitchFamily="34" charset="0"/>
                          <a:cs typeface="Calibri" panose="020F0502020204030204" pitchFamily="34" charset="0"/>
                        </a:rPr>
                        <a:t>SUSTAIN-6</a:t>
                      </a:r>
                    </a:p>
                  </a:txBody>
                  <a:tcPr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200" b="1" dirty="0" err="1">
                          <a:latin typeface="Calibri" panose="020F0502020204030204" pitchFamily="34" charset="0"/>
                          <a:ea typeface="Calibri" panose="020F0502020204030204" pitchFamily="34" charset="0"/>
                          <a:cs typeface="Calibri" panose="020F0502020204030204" pitchFamily="34" charset="0"/>
                        </a:rPr>
                        <a:t>Semaglutide</a:t>
                      </a:r>
                      <a:r>
                        <a:rPr lang="en-US" sz="1200" dirty="0">
                          <a:latin typeface="Calibri" panose="020F0502020204030204" pitchFamily="34" charset="0"/>
                          <a:ea typeface="Calibri" panose="020F0502020204030204" pitchFamily="34" charset="0"/>
                          <a:cs typeface="Calibri" panose="020F0502020204030204" pitchFamily="34" charset="0"/>
                        </a:rPr>
                        <a:t> </a:t>
                      </a:r>
                      <a:r>
                        <a:rPr lang="en-US" sz="1200" b="1" dirty="0" err="1">
                          <a:latin typeface="Calibri" panose="020F0502020204030204" pitchFamily="34" charset="0"/>
                          <a:ea typeface="Calibri" panose="020F0502020204030204" pitchFamily="34" charset="0"/>
                          <a:cs typeface="Calibri" panose="020F0502020204030204" pitchFamily="34" charset="0"/>
                        </a:rPr>
                        <a:t>inj</a:t>
                      </a:r>
                      <a:r>
                        <a:rPr lang="en-US" sz="1200" dirty="0">
                          <a:latin typeface="Calibri" panose="020F0502020204030204" pitchFamily="34" charset="0"/>
                          <a:ea typeface="Calibri" panose="020F0502020204030204" pitchFamily="34" charset="0"/>
                          <a:cs typeface="Calibri" panose="020F0502020204030204" pitchFamily="34" charset="0"/>
                        </a:rPr>
                        <a:t>/ placebo</a:t>
                      </a:r>
                    </a:p>
                  </a:txBody>
                  <a:tcPr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kern="1200" dirty="0">
                          <a:effectLst/>
                          <a:latin typeface="Calibri" panose="020F0502020204030204" pitchFamily="34" charset="0"/>
                          <a:ea typeface="Calibri" panose="020F0502020204030204" pitchFamily="34" charset="0"/>
                          <a:cs typeface="Calibri" panose="020F0502020204030204" pitchFamily="34" charset="0"/>
                        </a:rPr>
                        <a:t> 60% Prior CVD, </a:t>
                      </a:r>
                      <a:r>
                        <a:rPr kumimoji="0" lang="en-US" sz="1200" b="1" kern="1200" dirty="0">
                          <a:effectLst/>
                          <a:latin typeface="Calibri" panose="020F0502020204030204" pitchFamily="34" charset="0"/>
                          <a:ea typeface="Calibri" panose="020F0502020204030204" pitchFamily="34" charset="0"/>
                          <a:cs typeface="Calibri" panose="020F0502020204030204" pitchFamily="34" charset="0"/>
                        </a:rPr>
                        <a:t>3 point MACE </a:t>
                      </a:r>
                      <a:r>
                        <a:rPr kumimoji="0" lang="en-US" sz="1200" kern="1200" dirty="0">
                          <a:effectLst/>
                          <a:latin typeface="Calibri" panose="020F0502020204030204" pitchFamily="34" charset="0"/>
                          <a:ea typeface="Calibri" panose="020F0502020204030204" pitchFamily="34" charset="0"/>
                          <a:cs typeface="Calibri" panose="020F0502020204030204" pitchFamily="34" charset="0"/>
                        </a:rPr>
                        <a:t>0.74 (0.58-0.95)</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kern="1200" dirty="0">
                          <a:effectLst/>
                          <a:latin typeface="Calibri" panose="020F0502020204030204" pitchFamily="34" charset="0"/>
                          <a:ea typeface="Calibri" panose="020F0502020204030204" pitchFamily="34" charset="0"/>
                          <a:cs typeface="Calibri" panose="020F0502020204030204" pitchFamily="34" charset="0"/>
                        </a:rPr>
                        <a:t>N=3297, Median follow-up 2.1 years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kern="1200" dirty="0">
                          <a:effectLst/>
                          <a:latin typeface="Calibri" panose="020F0502020204030204" pitchFamily="34" charset="0"/>
                          <a:ea typeface="Calibri" panose="020F0502020204030204" pitchFamily="34" charset="0"/>
                          <a:cs typeface="Calibri" panose="020F0502020204030204" pitchFamily="34" charset="0"/>
                        </a:rPr>
                        <a:t>Worsening nephropathy 0.64 (0.46-0.88)</a:t>
                      </a:r>
                      <a:endParaRPr lang="en-US" sz="1200" dirty="0">
                        <a:latin typeface="Calibri" panose="020F0502020204030204" pitchFamily="34" charset="0"/>
                        <a:ea typeface="Calibri" panose="020F0502020204030204" pitchFamily="34" charset="0"/>
                        <a:cs typeface="Calibri" panose="020F0502020204030204" pitchFamily="34" charset="0"/>
                      </a:endParaRPr>
                    </a:p>
                  </a:txBody>
                  <a:tcPr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i="0" u="none" strike="noStrike" kern="12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As an adjunct to diet and exercise to improve glycemic control in adults with type 2 DM</a:t>
                      </a:r>
                      <a:endParaRPr lang="en-US" sz="1200" dirty="0">
                        <a:solidFill>
                          <a:schemeClr val="tx1"/>
                        </a:solidFill>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tx1"/>
                          </a:solidFill>
                          <a:latin typeface="Calibri" panose="020F0502020204030204" pitchFamily="34" charset="0"/>
                          <a:ea typeface="Calibri" panose="020F0502020204030204" pitchFamily="34" charset="0"/>
                          <a:cs typeface="Calibri" panose="020F0502020204030204" pitchFamily="34" charset="0"/>
                        </a:rPr>
                        <a:t>To reduce the risk of </a:t>
                      </a:r>
                      <a:r>
                        <a:rPr lang="en-US" sz="1200" b="1" dirty="0">
                          <a:solidFill>
                            <a:schemeClr val="tx1"/>
                          </a:solidFill>
                          <a:latin typeface="Calibri" panose="020F0502020204030204" pitchFamily="34" charset="0"/>
                          <a:ea typeface="Calibri" panose="020F0502020204030204" pitchFamily="34" charset="0"/>
                          <a:cs typeface="Calibri" panose="020F0502020204030204" pitchFamily="34" charset="0"/>
                        </a:rPr>
                        <a:t>major adverse CV events </a:t>
                      </a:r>
                      <a:r>
                        <a:rPr lang="en-US" sz="1200" dirty="0">
                          <a:solidFill>
                            <a:schemeClr val="tx1"/>
                          </a:solidFill>
                          <a:latin typeface="Calibri" panose="020F0502020204030204" pitchFamily="34" charset="0"/>
                          <a:ea typeface="Calibri" panose="020F0502020204030204" pitchFamily="34" charset="0"/>
                          <a:cs typeface="Calibri" panose="020F0502020204030204" pitchFamily="34" charset="0"/>
                        </a:rPr>
                        <a:t>in adults with type 2 DM and </a:t>
                      </a:r>
                      <a:r>
                        <a:rPr lang="en-US" sz="1200" b="1" dirty="0">
                          <a:solidFill>
                            <a:schemeClr val="tx1"/>
                          </a:solidFill>
                          <a:latin typeface="Calibri" panose="020F0502020204030204" pitchFamily="34" charset="0"/>
                          <a:ea typeface="Calibri" panose="020F0502020204030204" pitchFamily="34" charset="0"/>
                          <a:cs typeface="Calibri" panose="020F0502020204030204" pitchFamily="34" charset="0"/>
                        </a:rPr>
                        <a:t>established CVD</a:t>
                      </a:r>
                    </a:p>
                  </a:txBody>
                  <a:tcPr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505128359"/>
                  </a:ext>
                </a:extLst>
              </a:tr>
              <a:tr h="548640">
                <a:tc>
                  <a:txBody>
                    <a:bodyPr/>
                    <a:lstStyle/>
                    <a:p>
                      <a:r>
                        <a:rPr lang="en-US" sz="1200" dirty="0">
                          <a:latin typeface="Calibri" panose="020F0502020204030204" pitchFamily="34" charset="0"/>
                          <a:ea typeface="Calibri" panose="020F0502020204030204" pitchFamily="34" charset="0"/>
                          <a:cs typeface="Calibri" panose="020F0502020204030204" pitchFamily="34" charset="0"/>
                        </a:rPr>
                        <a:t>PIONEER-6</a:t>
                      </a:r>
                    </a:p>
                  </a:txBody>
                  <a:tcPr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200" b="1" dirty="0">
                          <a:latin typeface="Calibri" panose="020F0502020204030204" pitchFamily="34" charset="0"/>
                          <a:ea typeface="Calibri" panose="020F0502020204030204" pitchFamily="34" charset="0"/>
                          <a:cs typeface="Calibri" panose="020F0502020204030204" pitchFamily="34" charset="0"/>
                        </a:rPr>
                        <a:t>Semaglutide</a:t>
                      </a:r>
                      <a:r>
                        <a:rPr lang="en-US" sz="1200" dirty="0">
                          <a:latin typeface="Calibri" panose="020F0502020204030204" pitchFamily="34" charset="0"/>
                          <a:ea typeface="Calibri" panose="020F0502020204030204" pitchFamily="34" charset="0"/>
                          <a:cs typeface="Calibri" panose="020F0502020204030204" pitchFamily="34" charset="0"/>
                        </a:rPr>
                        <a:t> </a:t>
                      </a:r>
                      <a:r>
                        <a:rPr lang="en-US" sz="1200" b="1" dirty="0">
                          <a:latin typeface="Calibri" panose="020F0502020204030204" pitchFamily="34" charset="0"/>
                          <a:ea typeface="Calibri" panose="020F0502020204030204" pitchFamily="34" charset="0"/>
                          <a:cs typeface="Calibri" panose="020F0502020204030204" pitchFamily="34" charset="0"/>
                        </a:rPr>
                        <a:t>oral</a:t>
                      </a:r>
                      <a:r>
                        <a:rPr lang="en-US" sz="1200" dirty="0">
                          <a:latin typeface="Calibri" panose="020F0502020204030204" pitchFamily="34" charset="0"/>
                          <a:ea typeface="Calibri" panose="020F0502020204030204" pitchFamily="34" charset="0"/>
                          <a:cs typeface="Calibri" panose="020F0502020204030204" pitchFamily="34" charset="0"/>
                        </a:rPr>
                        <a:t>/ placebo</a:t>
                      </a:r>
                    </a:p>
                  </a:txBody>
                  <a:tcPr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Calibri" panose="020F0502020204030204" pitchFamily="34" charset="0"/>
                          <a:ea typeface="Calibri" panose="020F0502020204030204" pitchFamily="34" charset="0"/>
                          <a:cs typeface="Calibri" panose="020F0502020204030204" pitchFamily="34" charset="0"/>
                        </a:rPr>
                        <a:t>84.7% Prior CVD, </a:t>
                      </a:r>
                      <a:r>
                        <a:rPr lang="en-US" sz="1200" b="1" dirty="0">
                          <a:latin typeface="Calibri" panose="020F0502020204030204" pitchFamily="34" charset="0"/>
                          <a:ea typeface="Calibri" panose="020F0502020204030204" pitchFamily="34" charset="0"/>
                          <a:cs typeface="Calibri" panose="020F0502020204030204" pitchFamily="34" charset="0"/>
                        </a:rPr>
                        <a:t>3 point MACE </a:t>
                      </a:r>
                      <a:r>
                        <a:rPr lang="en-US" sz="1200" dirty="0">
                          <a:latin typeface="Calibri" panose="020F0502020204030204" pitchFamily="34" charset="0"/>
                          <a:ea typeface="Calibri" panose="020F0502020204030204" pitchFamily="34" charset="0"/>
                          <a:cs typeface="Calibri" panose="020F0502020204030204" pitchFamily="34" charset="0"/>
                        </a:rPr>
                        <a:t>0.79 (0.57-1.11)</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Calibri" panose="020F0502020204030204" pitchFamily="34" charset="0"/>
                          <a:ea typeface="Calibri" panose="020F0502020204030204" pitchFamily="34" charset="0"/>
                          <a:cs typeface="Calibri" panose="020F0502020204030204" pitchFamily="34" charset="0"/>
                        </a:rPr>
                        <a:t>N=3183, Median follow-up 1.3 years</a:t>
                      </a:r>
                    </a:p>
                  </a:txBody>
                  <a:tcPr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i="0" u="none" strike="noStrike" kern="12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As an adjunct to diet and exercise to improve glycemic control in adults with type 2 DM</a:t>
                      </a:r>
                      <a:endParaRPr lang="en-US" sz="1200" dirty="0">
                        <a:solidFill>
                          <a:schemeClr val="tx1"/>
                        </a:solidFill>
                        <a:latin typeface="Calibri" panose="020F0502020204030204" pitchFamily="34" charset="0"/>
                        <a:ea typeface="Calibri" panose="020F0502020204030204" pitchFamily="34" charset="0"/>
                        <a:cs typeface="Calibri" panose="020F0502020204030204" pitchFamily="34" charset="0"/>
                      </a:endParaRPr>
                    </a:p>
                  </a:txBody>
                  <a:tcPr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r h="548640">
                <a:tc>
                  <a:txBody>
                    <a:bodyPr/>
                    <a:lstStyle/>
                    <a:p>
                      <a:r>
                        <a:rPr lang="en-US" sz="1200" dirty="0">
                          <a:latin typeface="Calibri" panose="020F0502020204030204" pitchFamily="34" charset="0"/>
                          <a:ea typeface="Calibri" panose="020F0502020204030204" pitchFamily="34" charset="0"/>
                          <a:cs typeface="Calibri" panose="020F0502020204030204" pitchFamily="34" charset="0"/>
                        </a:rPr>
                        <a:t>EXSCEL</a:t>
                      </a:r>
                    </a:p>
                  </a:txBody>
                  <a:tcPr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200" b="1" dirty="0">
                          <a:latin typeface="Calibri" panose="020F0502020204030204" pitchFamily="34" charset="0"/>
                          <a:ea typeface="Calibri" panose="020F0502020204030204" pitchFamily="34" charset="0"/>
                          <a:cs typeface="Calibri" panose="020F0502020204030204" pitchFamily="34" charset="0"/>
                        </a:rPr>
                        <a:t>Exenatide</a:t>
                      </a:r>
                      <a:r>
                        <a:rPr lang="en-US" sz="1200" dirty="0">
                          <a:latin typeface="Calibri" panose="020F0502020204030204" pitchFamily="34" charset="0"/>
                          <a:ea typeface="Calibri" panose="020F0502020204030204" pitchFamily="34" charset="0"/>
                          <a:cs typeface="Calibri" panose="020F0502020204030204" pitchFamily="34" charset="0"/>
                        </a:rPr>
                        <a:t> –(weekly)/ placebo</a:t>
                      </a:r>
                    </a:p>
                  </a:txBody>
                  <a:tcPr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200" dirty="0">
                          <a:latin typeface="Calibri" panose="020F0502020204030204" pitchFamily="34" charset="0"/>
                          <a:ea typeface="Calibri" panose="020F0502020204030204" pitchFamily="34" charset="0"/>
                          <a:cs typeface="Calibri" panose="020F0502020204030204" pitchFamily="34" charset="0"/>
                        </a:rPr>
                        <a:t>73.1% Prior CVD, </a:t>
                      </a:r>
                      <a:r>
                        <a:rPr lang="en-US" sz="1200" b="1" dirty="0">
                          <a:latin typeface="Calibri" panose="020F0502020204030204" pitchFamily="34" charset="0"/>
                          <a:ea typeface="Calibri" panose="020F0502020204030204" pitchFamily="34" charset="0"/>
                          <a:cs typeface="Calibri" panose="020F0502020204030204" pitchFamily="34" charset="0"/>
                        </a:rPr>
                        <a:t>3 point MACE </a:t>
                      </a:r>
                      <a:r>
                        <a:rPr lang="en-US" sz="1200" dirty="0">
                          <a:latin typeface="Calibri" panose="020F0502020204030204" pitchFamily="34" charset="0"/>
                          <a:ea typeface="Calibri" panose="020F0502020204030204" pitchFamily="34" charset="0"/>
                          <a:cs typeface="Calibri" panose="020F0502020204030204" pitchFamily="34" charset="0"/>
                        </a:rPr>
                        <a:t>0.91 (0.83-1.00)</a:t>
                      </a:r>
                    </a:p>
                    <a:p>
                      <a:r>
                        <a:rPr lang="en-US" sz="1200" dirty="0">
                          <a:latin typeface="Calibri" panose="020F0502020204030204" pitchFamily="34" charset="0"/>
                          <a:ea typeface="Calibri" panose="020F0502020204030204" pitchFamily="34" charset="0"/>
                          <a:cs typeface="Calibri" panose="020F0502020204030204" pitchFamily="34" charset="0"/>
                        </a:rPr>
                        <a:t>N=14752, Median follow-up 3.2 years </a:t>
                      </a:r>
                    </a:p>
                  </a:txBody>
                  <a:tcPr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i="0" u="none" strike="noStrike" kern="12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As an adjunct to diet and exercise to improve glycemic control in patients </a:t>
                      </a:r>
                      <a:r>
                        <a:rPr lang="en-US" sz="1200" b="1" i="0" u="none" strike="noStrike" kern="12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10 years and older</a:t>
                      </a:r>
                      <a:r>
                        <a:rPr lang="en-US" sz="1200" i="0" u="none" strike="noStrike" kern="12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 with type 2 DM</a:t>
                      </a:r>
                      <a:endParaRPr lang="en-US" sz="1200" i="0" u="none" strike="noStrike" kern="1200" baseline="0"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225670129"/>
                  </a:ext>
                </a:extLst>
              </a:tr>
              <a:tr h="868680">
                <a:tc>
                  <a:txBody>
                    <a:bodyPr/>
                    <a:lstStyle/>
                    <a:p>
                      <a:r>
                        <a:rPr lang="en-US" sz="1200" dirty="0">
                          <a:latin typeface="Calibri" panose="020F0502020204030204" pitchFamily="34" charset="0"/>
                          <a:ea typeface="Calibri" panose="020F0502020204030204" pitchFamily="34" charset="0"/>
                          <a:cs typeface="Calibri" panose="020F0502020204030204" pitchFamily="34" charset="0"/>
                        </a:rPr>
                        <a:t>REWIND</a:t>
                      </a:r>
                    </a:p>
                  </a:txBody>
                  <a:tcPr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200" b="1" dirty="0">
                          <a:latin typeface="Calibri" panose="020F0502020204030204" pitchFamily="34" charset="0"/>
                          <a:ea typeface="Calibri" panose="020F0502020204030204" pitchFamily="34" charset="0"/>
                          <a:cs typeface="Calibri" panose="020F0502020204030204" pitchFamily="34" charset="0"/>
                        </a:rPr>
                        <a:t>Dulaglutide</a:t>
                      </a:r>
                      <a:r>
                        <a:rPr lang="en-US" sz="1200" dirty="0">
                          <a:latin typeface="Calibri" panose="020F0502020204030204" pitchFamily="34" charset="0"/>
                          <a:ea typeface="Calibri" panose="020F0502020204030204" pitchFamily="34" charset="0"/>
                          <a:cs typeface="Calibri" panose="020F0502020204030204" pitchFamily="34" charset="0"/>
                        </a:rPr>
                        <a:t>/placebo</a:t>
                      </a:r>
                    </a:p>
                  </a:txBody>
                  <a:tcPr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200" dirty="0">
                          <a:latin typeface="Calibri" panose="020F0502020204030204" pitchFamily="34" charset="0"/>
                          <a:ea typeface="Calibri" panose="020F0502020204030204" pitchFamily="34" charset="0"/>
                          <a:cs typeface="Calibri" panose="020F0502020204030204" pitchFamily="34" charset="0"/>
                        </a:rPr>
                        <a:t>32% Prior CVD, </a:t>
                      </a:r>
                      <a:r>
                        <a:rPr lang="en-US" sz="1200" b="1" dirty="0">
                          <a:latin typeface="Calibri" panose="020F0502020204030204" pitchFamily="34" charset="0"/>
                          <a:ea typeface="Calibri" panose="020F0502020204030204" pitchFamily="34" charset="0"/>
                          <a:cs typeface="Calibri" panose="020F0502020204030204" pitchFamily="34" charset="0"/>
                        </a:rPr>
                        <a:t>3 point MACE </a:t>
                      </a:r>
                      <a:r>
                        <a:rPr lang="en-US" sz="1200" dirty="0">
                          <a:latin typeface="Calibri" panose="020F0502020204030204" pitchFamily="34" charset="0"/>
                          <a:ea typeface="Calibri" panose="020F0502020204030204" pitchFamily="34" charset="0"/>
                          <a:cs typeface="Calibri" panose="020F0502020204030204" pitchFamily="34" charset="0"/>
                        </a:rPr>
                        <a:t>0.88 (0.79-0.99)</a:t>
                      </a:r>
                    </a:p>
                    <a:p>
                      <a:r>
                        <a:rPr lang="en-US" sz="1200" dirty="0">
                          <a:latin typeface="Calibri" panose="020F0502020204030204" pitchFamily="34" charset="0"/>
                          <a:ea typeface="Calibri" panose="020F0502020204030204" pitchFamily="34" charset="0"/>
                          <a:cs typeface="Calibri" panose="020F0502020204030204" pitchFamily="34" charset="0"/>
                        </a:rPr>
                        <a:t>N=9901, Median follow up 5. 4 years</a:t>
                      </a:r>
                    </a:p>
                    <a:p>
                      <a:r>
                        <a:rPr lang="en-US" sz="1200" dirty="0">
                          <a:latin typeface="Calibri" panose="020F0502020204030204" pitchFamily="34" charset="0"/>
                          <a:ea typeface="Calibri" panose="020F0502020204030204" pitchFamily="34" charset="0"/>
                          <a:cs typeface="Calibri" panose="020F0502020204030204" pitchFamily="34" charset="0"/>
                        </a:rPr>
                        <a:t>Worsening nephropathy 0.85 (0.77-0.93)</a:t>
                      </a:r>
                    </a:p>
                  </a:txBody>
                  <a:tcPr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i="0" u="none" strike="noStrike" kern="12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As an adjunct to diet and exercise to improve glycemic control in adults with type 2 DM</a:t>
                      </a:r>
                      <a:endParaRPr lang="en-US" sz="1200" dirty="0">
                        <a:solidFill>
                          <a:schemeClr val="tx1"/>
                        </a:solidFill>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tx1"/>
                          </a:solidFill>
                          <a:latin typeface="Calibri" panose="020F0502020204030204" pitchFamily="34" charset="0"/>
                          <a:ea typeface="Calibri" panose="020F0502020204030204" pitchFamily="34" charset="0"/>
                          <a:cs typeface="Calibri" panose="020F0502020204030204" pitchFamily="34" charset="0"/>
                        </a:rPr>
                        <a:t>To reduce the risk of </a:t>
                      </a:r>
                      <a:r>
                        <a:rPr lang="en-US" sz="1200" b="1" dirty="0">
                          <a:solidFill>
                            <a:schemeClr val="tx1"/>
                          </a:solidFill>
                          <a:latin typeface="Calibri" panose="020F0502020204030204" pitchFamily="34" charset="0"/>
                          <a:ea typeface="Calibri" panose="020F0502020204030204" pitchFamily="34" charset="0"/>
                          <a:cs typeface="Calibri" panose="020F0502020204030204" pitchFamily="34" charset="0"/>
                        </a:rPr>
                        <a:t>major adverse CV events </a:t>
                      </a:r>
                      <a:r>
                        <a:rPr lang="en-US" sz="1200" dirty="0">
                          <a:solidFill>
                            <a:schemeClr val="tx1"/>
                          </a:solidFill>
                          <a:latin typeface="Calibri" panose="020F0502020204030204" pitchFamily="34" charset="0"/>
                          <a:ea typeface="Calibri" panose="020F0502020204030204" pitchFamily="34" charset="0"/>
                          <a:cs typeface="Calibri" panose="020F0502020204030204" pitchFamily="34" charset="0"/>
                        </a:rPr>
                        <a:t>in adults with type 2 DM and </a:t>
                      </a:r>
                      <a:r>
                        <a:rPr lang="en-US" sz="1200" b="1" dirty="0">
                          <a:solidFill>
                            <a:schemeClr val="tx1"/>
                          </a:solidFill>
                          <a:latin typeface="Calibri" panose="020F0502020204030204" pitchFamily="34" charset="0"/>
                          <a:ea typeface="Calibri" panose="020F0502020204030204" pitchFamily="34" charset="0"/>
                          <a:cs typeface="Calibri" panose="020F0502020204030204" pitchFamily="34" charset="0"/>
                        </a:rPr>
                        <a:t>established CVD</a:t>
                      </a:r>
                      <a:r>
                        <a:rPr lang="en-US" sz="1200" dirty="0">
                          <a:solidFill>
                            <a:schemeClr val="tx1"/>
                          </a:solidFill>
                          <a:latin typeface="Calibri" panose="020F0502020204030204" pitchFamily="34" charset="0"/>
                          <a:ea typeface="Calibri" panose="020F0502020204030204" pitchFamily="34" charset="0"/>
                          <a:cs typeface="Calibri" panose="020F0502020204030204" pitchFamily="34" charset="0"/>
                        </a:rPr>
                        <a:t> or </a:t>
                      </a:r>
                      <a:r>
                        <a:rPr lang="en-US" sz="1200" b="1" dirty="0">
                          <a:solidFill>
                            <a:schemeClr val="tx1"/>
                          </a:solidFill>
                          <a:latin typeface="Calibri" panose="020F0502020204030204" pitchFamily="34" charset="0"/>
                          <a:ea typeface="Calibri" panose="020F0502020204030204" pitchFamily="34" charset="0"/>
                          <a:cs typeface="Calibri" panose="020F0502020204030204" pitchFamily="34" charset="0"/>
                        </a:rPr>
                        <a:t>multiple</a:t>
                      </a:r>
                      <a:r>
                        <a:rPr lang="en-US" sz="1200" b="1" baseline="0" dirty="0">
                          <a:solidFill>
                            <a:schemeClr val="tx1"/>
                          </a:solidFill>
                          <a:latin typeface="Calibri" panose="020F0502020204030204" pitchFamily="34" charset="0"/>
                          <a:ea typeface="Calibri" panose="020F0502020204030204" pitchFamily="34" charset="0"/>
                          <a:cs typeface="Calibri" panose="020F0502020204030204" pitchFamily="34" charset="0"/>
                        </a:rPr>
                        <a:t> CVD risk factors</a:t>
                      </a:r>
                      <a:endParaRPr lang="en-US" sz="1200" b="1" dirty="0">
                        <a:solidFill>
                          <a:schemeClr val="tx1"/>
                        </a:solidFill>
                        <a:latin typeface="Calibri" panose="020F0502020204030204" pitchFamily="34" charset="0"/>
                        <a:ea typeface="Calibri" panose="020F0502020204030204" pitchFamily="34" charset="0"/>
                        <a:cs typeface="Calibri" panose="020F0502020204030204" pitchFamily="34" charset="0"/>
                      </a:endParaRPr>
                    </a:p>
                  </a:txBody>
                  <a:tcPr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6"/>
                  </a:ext>
                </a:extLst>
              </a:tr>
            </a:tbl>
          </a:graphicData>
        </a:graphic>
      </p:graphicFrame>
      <p:sp>
        <p:nvSpPr>
          <p:cNvPr id="3" name="Slide Number Placeholder 2">
            <a:extLst>
              <a:ext uri="{FF2B5EF4-FFF2-40B4-BE49-F238E27FC236}">
                <a16:creationId xmlns:a16="http://schemas.microsoft.com/office/drawing/2014/main" id="{458107EC-3497-4002-9121-EC663146C926}"/>
              </a:ext>
            </a:extLst>
          </p:cNvPr>
          <p:cNvSpPr>
            <a:spLocks noGrp="1"/>
          </p:cNvSpPr>
          <p:nvPr>
            <p:ph type="sldNum" sz="quarter" idx="4294967295"/>
          </p:nvPr>
        </p:nvSpPr>
        <p:spPr>
          <a:xfrm>
            <a:off x="6299200" y="6356350"/>
            <a:ext cx="28448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298B75D-D028-46ED-9143-4415CE484F59}" type="slidenum">
              <a:rPr lang="en-US" smtClean="0"/>
              <a:pPr/>
              <a:t>219</a:t>
            </a:fld>
            <a:endParaRPr lang="en-US" dirty="0"/>
          </a:p>
        </p:txBody>
      </p:sp>
      <p:sp>
        <p:nvSpPr>
          <p:cNvPr id="6" name="TextBox 5">
            <a:extLst>
              <a:ext uri="{FF2B5EF4-FFF2-40B4-BE49-F238E27FC236}">
                <a16:creationId xmlns:a16="http://schemas.microsoft.com/office/drawing/2014/main" id="{72C9C420-163D-2710-230D-E2EEE5C434C5}"/>
              </a:ext>
            </a:extLst>
          </p:cNvPr>
          <p:cNvSpPr txBox="1"/>
          <p:nvPr/>
        </p:nvSpPr>
        <p:spPr>
          <a:xfrm>
            <a:off x="228600" y="6474768"/>
            <a:ext cx="8343900" cy="230832"/>
          </a:xfrm>
          <a:prstGeom prst="rect">
            <a:avLst/>
          </a:prstGeom>
          <a:noFill/>
        </p:spPr>
        <p:txBody>
          <a:bodyPr wrap="square" rtlCol="0">
            <a:spAutoFit/>
          </a:bodyPr>
          <a:lstStyle/>
          <a:p>
            <a:r>
              <a:rPr lang="en-US" sz="900" dirty="0"/>
              <a:t>American Diabetes Association. 10. Cardiovascular disease and risk management: Standards of Care in Diabetes—2023. Diabetes Care 2023;46(Suppl. 1):S158–S190</a:t>
            </a:r>
          </a:p>
        </p:txBody>
      </p:sp>
    </p:spTree>
    <p:extLst>
      <p:ext uri="{BB962C8B-B14F-4D97-AF65-F5344CB8AC3E}">
        <p14:creationId xmlns:p14="http://schemas.microsoft.com/office/powerpoint/2010/main" val="14832637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Poll Question 2 </a:t>
            </a:r>
          </a:p>
        </p:txBody>
      </p:sp>
      <p:sp>
        <p:nvSpPr>
          <p:cNvPr id="6" name="Content Placeholder 5"/>
          <p:cNvSpPr>
            <a:spLocks noGrp="1"/>
          </p:cNvSpPr>
          <p:nvPr>
            <p:ph sz="quarter" idx="1"/>
          </p:nvPr>
        </p:nvSpPr>
        <p:spPr/>
        <p:txBody>
          <a:bodyPr/>
          <a:lstStyle/>
          <a:p>
            <a:r>
              <a:rPr lang="en-US" sz="3600" dirty="0"/>
              <a:t>Which of the following level is considered pre-diabetes range?</a:t>
            </a:r>
          </a:p>
          <a:p>
            <a:pPr marL="205735" lvl="1" indent="0">
              <a:buNone/>
            </a:pPr>
            <a:r>
              <a:rPr lang="en-US" dirty="0"/>
              <a:t>a. </a:t>
            </a:r>
            <a:r>
              <a:rPr lang="en-US" sz="4000" dirty="0"/>
              <a:t>Fasting BG of 62</a:t>
            </a:r>
          </a:p>
          <a:p>
            <a:pPr marL="205735" lvl="1" indent="0">
              <a:buNone/>
            </a:pPr>
            <a:r>
              <a:rPr lang="en-US" sz="4000" dirty="0"/>
              <a:t>b.  A1c of 5.9 %</a:t>
            </a:r>
          </a:p>
          <a:p>
            <a:pPr marL="205735" lvl="1" indent="0">
              <a:buNone/>
            </a:pPr>
            <a:r>
              <a:rPr lang="en-US" sz="4000" dirty="0"/>
              <a:t>c. After meal BG of 137</a:t>
            </a:r>
          </a:p>
          <a:p>
            <a:pPr marL="205735" lvl="1" indent="0">
              <a:buNone/>
            </a:pPr>
            <a:r>
              <a:rPr lang="en-US" sz="4000" dirty="0"/>
              <a:t>d. A1c of 7.1 %</a:t>
            </a:r>
          </a:p>
          <a:p>
            <a:pPr marL="205735" lvl="1" indent="0">
              <a:buNone/>
            </a:pPr>
            <a:endParaRPr lang="en-US" sz="2400" dirty="0"/>
          </a:p>
          <a:p>
            <a:pPr lvl="1"/>
            <a:endParaRPr lang="en-US" sz="2400" dirty="0"/>
          </a:p>
        </p:txBody>
      </p:sp>
      <p:pic>
        <p:nvPicPr>
          <p:cNvPr id="7" name="Picture 6"/>
          <p:cNvPicPr>
            <a:picLocks noChangeAspect="1"/>
          </p:cNvPicPr>
          <p:nvPr/>
        </p:nvPicPr>
        <p:blipFill>
          <a:blip r:embed="rId4"/>
          <a:stretch>
            <a:fillRect/>
          </a:stretch>
        </p:blipFill>
        <p:spPr>
          <a:xfrm>
            <a:off x="6195939" y="3165371"/>
            <a:ext cx="1371600" cy="1363081"/>
          </a:xfrm>
          <a:prstGeom prst="rect">
            <a:avLst/>
          </a:prstGeom>
        </p:spPr>
      </p:pic>
    </p:spTree>
    <p:custDataLst>
      <p:tags r:id="rId1"/>
    </p:custDataLst>
    <p:extLst>
      <p:ext uri="{BB962C8B-B14F-4D97-AF65-F5344CB8AC3E}">
        <p14:creationId xmlns:p14="http://schemas.microsoft.com/office/powerpoint/2010/main" val="30466957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683FE0-B1A3-4983-9D67-6A6F5B3DF96C}"/>
              </a:ext>
            </a:extLst>
          </p:cNvPr>
          <p:cNvSpPr>
            <a:spLocks noGrp="1"/>
          </p:cNvSpPr>
          <p:nvPr>
            <p:ph type="title"/>
          </p:nvPr>
        </p:nvSpPr>
        <p:spPr>
          <a:xfrm>
            <a:off x="457200" y="228600"/>
            <a:ext cx="8229600" cy="762000"/>
          </a:xfrm>
        </p:spPr>
        <p:txBody>
          <a:bodyPr>
            <a:normAutofit/>
          </a:bodyPr>
          <a:lstStyle/>
          <a:p>
            <a:pPr eaLnBrk="1" fontAlgn="auto" hangingPunct="1">
              <a:spcAft>
                <a:spcPts val="0"/>
              </a:spcAft>
              <a:defRPr/>
            </a:pPr>
            <a:r>
              <a:rPr lang="en-US" dirty="0"/>
              <a:t>Meet Alice</a:t>
            </a:r>
          </a:p>
        </p:txBody>
      </p:sp>
      <p:sp>
        <p:nvSpPr>
          <p:cNvPr id="55299" name="Content Placeholder 2">
            <a:extLst>
              <a:ext uri="{FF2B5EF4-FFF2-40B4-BE49-F238E27FC236}">
                <a16:creationId xmlns:a16="http://schemas.microsoft.com/office/drawing/2014/main" id="{4A4A95F2-CCFF-412C-83AD-1631850872D3}"/>
              </a:ext>
            </a:extLst>
          </p:cNvPr>
          <p:cNvSpPr>
            <a:spLocks noGrp="1"/>
          </p:cNvSpPr>
          <p:nvPr>
            <p:ph sz="quarter" idx="1"/>
          </p:nvPr>
        </p:nvSpPr>
        <p:spPr>
          <a:xfrm>
            <a:off x="457200" y="1143000"/>
            <a:ext cx="4800600" cy="5867400"/>
          </a:xfrm>
        </p:spPr>
        <p:txBody>
          <a:bodyPr>
            <a:normAutofit fontScale="85000" lnSpcReduction="20000"/>
          </a:bodyPr>
          <a:lstStyle/>
          <a:p>
            <a:pPr marL="0" indent="0" eaLnBrk="1" hangingPunct="1">
              <a:lnSpc>
                <a:spcPct val="120000"/>
              </a:lnSpc>
              <a:buFont typeface="Wingdings 2" panose="05020102010507070707" pitchFamily="18" charset="2"/>
              <a:buNone/>
              <a:defRPr/>
            </a:pPr>
            <a:r>
              <a:rPr lang="en-US" altLang="en-US" sz="2100" dirty="0"/>
              <a:t>Alice is a 56yo AAF presenting for follow-up for type 2 diabetes. Alice reports that her blood pressure has been higher lately. Denies s/</a:t>
            </a:r>
            <a:r>
              <a:rPr lang="en-US" altLang="en-US" sz="2100" dirty="0" err="1"/>
              <a:t>sx</a:t>
            </a:r>
            <a:r>
              <a:rPr lang="en-US" altLang="en-US" sz="2100" dirty="0"/>
              <a:t> of hypoglycemia. </a:t>
            </a:r>
          </a:p>
          <a:p>
            <a:pPr eaLnBrk="1" hangingPunct="1">
              <a:lnSpc>
                <a:spcPct val="120000"/>
              </a:lnSpc>
              <a:defRPr/>
            </a:pPr>
            <a:r>
              <a:rPr lang="en-US" altLang="en-US" sz="1800" b="1" dirty="0"/>
              <a:t>PMH</a:t>
            </a:r>
          </a:p>
          <a:p>
            <a:pPr lvl="1" eaLnBrk="1" hangingPunct="1">
              <a:lnSpc>
                <a:spcPct val="120000"/>
              </a:lnSpc>
              <a:defRPr/>
            </a:pPr>
            <a:r>
              <a:rPr lang="en-US" altLang="en-US" sz="1800" dirty="0">
                <a:solidFill>
                  <a:schemeClr val="tx1"/>
                </a:solidFill>
              </a:rPr>
              <a:t>Type 2 diabetes x5 years</a:t>
            </a:r>
          </a:p>
          <a:p>
            <a:pPr lvl="1" eaLnBrk="1" hangingPunct="1">
              <a:lnSpc>
                <a:spcPct val="120000"/>
              </a:lnSpc>
              <a:defRPr/>
            </a:pPr>
            <a:r>
              <a:rPr lang="en-US" altLang="en-US" sz="1800" dirty="0">
                <a:solidFill>
                  <a:schemeClr val="tx1"/>
                </a:solidFill>
              </a:rPr>
              <a:t>HTN x 5 years</a:t>
            </a:r>
          </a:p>
          <a:p>
            <a:pPr lvl="1" eaLnBrk="1" hangingPunct="1">
              <a:lnSpc>
                <a:spcPct val="120000"/>
              </a:lnSpc>
              <a:defRPr/>
            </a:pPr>
            <a:r>
              <a:rPr lang="en-US" altLang="en-US" sz="1800" dirty="0">
                <a:solidFill>
                  <a:schemeClr val="tx1"/>
                </a:solidFill>
              </a:rPr>
              <a:t>Depression</a:t>
            </a:r>
          </a:p>
          <a:p>
            <a:pPr eaLnBrk="1" hangingPunct="1">
              <a:lnSpc>
                <a:spcPct val="120000"/>
              </a:lnSpc>
              <a:defRPr/>
            </a:pPr>
            <a:r>
              <a:rPr lang="en-US" altLang="en-US" sz="1800" b="1" dirty="0"/>
              <a:t>Meds</a:t>
            </a:r>
          </a:p>
          <a:p>
            <a:pPr lvl="1" eaLnBrk="1" hangingPunct="1">
              <a:lnSpc>
                <a:spcPct val="120000"/>
              </a:lnSpc>
              <a:defRPr/>
            </a:pPr>
            <a:r>
              <a:rPr lang="en-US" altLang="en-US" sz="1800" dirty="0">
                <a:solidFill>
                  <a:schemeClr val="tx1"/>
                </a:solidFill>
              </a:rPr>
              <a:t>Metformin1000mg PO bid</a:t>
            </a:r>
          </a:p>
          <a:p>
            <a:pPr lvl="1" eaLnBrk="1" hangingPunct="1">
              <a:lnSpc>
                <a:spcPct val="120000"/>
              </a:lnSpc>
              <a:defRPr/>
            </a:pPr>
            <a:r>
              <a:rPr lang="en-US" altLang="en-US" sz="1800" dirty="0">
                <a:solidFill>
                  <a:schemeClr val="tx1"/>
                </a:solidFill>
              </a:rPr>
              <a:t>Glipizide 10mg PO </a:t>
            </a:r>
            <a:r>
              <a:rPr lang="en-US" altLang="en-US" sz="1800" dirty="0" err="1">
                <a:solidFill>
                  <a:schemeClr val="tx1"/>
                </a:solidFill>
              </a:rPr>
              <a:t>qam</a:t>
            </a:r>
            <a:endParaRPr lang="en-US" altLang="en-US" sz="1800" dirty="0">
              <a:solidFill>
                <a:schemeClr val="tx1"/>
              </a:solidFill>
            </a:endParaRPr>
          </a:p>
          <a:p>
            <a:pPr lvl="1" eaLnBrk="1" hangingPunct="1">
              <a:lnSpc>
                <a:spcPct val="120000"/>
              </a:lnSpc>
              <a:defRPr/>
            </a:pPr>
            <a:r>
              <a:rPr lang="en-US" altLang="en-US" sz="1800" dirty="0" err="1">
                <a:solidFill>
                  <a:schemeClr val="tx1"/>
                </a:solidFill>
              </a:rPr>
              <a:t>Chlorthalidone</a:t>
            </a:r>
            <a:r>
              <a:rPr lang="en-US" altLang="en-US" sz="1800" dirty="0">
                <a:solidFill>
                  <a:schemeClr val="tx1"/>
                </a:solidFill>
              </a:rPr>
              <a:t> 25mg PO daily</a:t>
            </a:r>
          </a:p>
          <a:p>
            <a:pPr lvl="1" eaLnBrk="1" hangingPunct="1">
              <a:lnSpc>
                <a:spcPct val="120000"/>
              </a:lnSpc>
              <a:defRPr/>
            </a:pPr>
            <a:r>
              <a:rPr lang="en-US" altLang="en-US" sz="1800" dirty="0">
                <a:solidFill>
                  <a:schemeClr val="tx1"/>
                </a:solidFill>
              </a:rPr>
              <a:t>Escitalopram 10mg PO daily</a:t>
            </a:r>
          </a:p>
          <a:p>
            <a:pPr eaLnBrk="1" hangingPunct="1">
              <a:lnSpc>
                <a:spcPct val="120000"/>
              </a:lnSpc>
              <a:defRPr/>
            </a:pPr>
            <a:r>
              <a:rPr lang="en-US" altLang="en-US" sz="1800" b="1" dirty="0"/>
              <a:t>PE</a:t>
            </a:r>
          </a:p>
          <a:p>
            <a:pPr lvl="1" eaLnBrk="1" hangingPunct="1">
              <a:lnSpc>
                <a:spcPct val="120000"/>
              </a:lnSpc>
              <a:defRPr/>
            </a:pPr>
            <a:r>
              <a:rPr lang="en-US" altLang="en-US" sz="1800" dirty="0">
                <a:solidFill>
                  <a:schemeClr val="tx1"/>
                </a:solidFill>
              </a:rPr>
              <a:t>Ht: 5’3” Wt: 185lbs , BMI:32.8kg/m</a:t>
            </a:r>
            <a:r>
              <a:rPr lang="en-US" altLang="en-US" sz="1800" baseline="30000" dirty="0">
                <a:solidFill>
                  <a:schemeClr val="tx1"/>
                </a:solidFill>
              </a:rPr>
              <a:t>2</a:t>
            </a:r>
            <a:r>
              <a:rPr lang="en-US" altLang="en-US" sz="1800" dirty="0">
                <a:solidFill>
                  <a:schemeClr val="tx1"/>
                </a:solidFill>
              </a:rPr>
              <a:t> </a:t>
            </a:r>
          </a:p>
          <a:p>
            <a:pPr lvl="1" eaLnBrk="1" hangingPunct="1">
              <a:lnSpc>
                <a:spcPct val="120000"/>
              </a:lnSpc>
              <a:defRPr/>
            </a:pPr>
            <a:r>
              <a:rPr lang="en-US" altLang="en-US" sz="1800" dirty="0">
                <a:solidFill>
                  <a:schemeClr val="tx1"/>
                </a:solidFill>
              </a:rPr>
              <a:t>BP: 140/88mmHg </a:t>
            </a:r>
          </a:p>
          <a:p>
            <a:pPr lvl="1" eaLnBrk="1" hangingPunct="1">
              <a:lnSpc>
                <a:spcPct val="120000"/>
              </a:lnSpc>
              <a:defRPr/>
            </a:pPr>
            <a:r>
              <a:rPr lang="en-US" altLang="en-US" sz="1800" dirty="0">
                <a:solidFill>
                  <a:schemeClr val="tx1"/>
                </a:solidFill>
              </a:rPr>
              <a:t>A1c=6.9%, K: 4.5</a:t>
            </a:r>
            <a:r>
              <a:rPr lang="en-US" sz="1800" dirty="0">
                <a:solidFill>
                  <a:schemeClr val="tx1"/>
                </a:solidFill>
              </a:rPr>
              <a:t>mEq/L</a:t>
            </a:r>
            <a:r>
              <a:rPr lang="en-US" altLang="en-US" sz="1800" dirty="0">
                <a:solidFill>
                  <a:schemeClr val="tx1"/>
                </a:solidFill>
              </a:rPr>
              <a:t>, Scr:0.8mg/dL, ACR 202 mg/g</a:t>
            </a:r>
          </a:p>
          <a:p>
            <a:pPr lvl="1" eaLnBrk="1" hangingPunct="1">
              <a:lnSpc>
                <a:spcPct val="120000"/>
              </a:lnSpc>
              <a:defRPr/>
            </a:pPr>
            <a:r>
              <a:rPr lang="en-US" altLang="en-US" sz="1800" dirty="0" err="1">
                <a:solidFill>
                  <a:schemeClr val="tx1"/>
                </a:solidFill>
              </a:rPr>
              <a:t>Tchol</a:t>
            </a:r>
            <a:r>
              <a:rPr lang="en-US" altLang="en-US" sz="1800" dirty="0">
                <a:solidFill>
                  <a:schemeClr val="tx1"/>
                </a:solidFill>
              </a:rPr>
              <a:t>=204mg/</a:t>
            </a:r>
            <a:r>
              <a:rPr lang="en-US" altLang="en-US" sz="1800" dirty="0" err="1">
                <a:solidFill>
                  <a:schemeClr val="tx1"/>
                </a:solidFill>
              </a:rPr>
              <a:t>dL</a:t>
            </a:r>
            <a:r>
              <a:rPr lang="en-US" altLang="en-US" sz="1800" dirty="0">
                <a:solidFill>
                  <a:schemeClr val="tx1"/>
                </a:solidFill>
              </a:rPr>
              <a:t>, HDL=34mg/</a:t>
            </a:r>
            <a:r>
              <a:rPr lang="en-US" altLang="en-US" sz="1800" dirty="0" err="1">
                <a:solidFill>
                  <a:schemeClr val="tx1"/>
                </a:solidFill>
              </a:rPr>
              <a:t>dL</a:t>
            </a:r>
            <a:r>
              <a:rPr lang="en-US" altLang="en-US" sz="1800" dirty="0">
                <a:solidFill>
                  <a:schemeClr val="tx1"/>
                </a:solidFill>
              </a:rPr>
              <a:t>, LDL=120mg/</a:t>
            </a:r>
            <a:r>
              <a:rPr lang="en-US" altLang="en-US" sz="1800" dirty="0" err="1">
                <a:solidFill>
                  <a:schemeClr val="tx1"/>
                </a:solidFill>
              </a:rPr>
              <a:t>dL</a:t>
            </a:r>
            <a:r>
              <a:rPr lang="en-US" altLang="en-US" sz="1800" dirty="0">
                <a:solidFill>
                  <a:schemeClr val="tx1"/>
                </a:solidFill>
              </a:rPr>
              <a:t>, TG=250mg/</a:t>
            </a:r>
            <a:r>
              <a:rPr lang="en-US" altLang="en-US" sz="1800" dirty="0" err="1">
                <a:solidFill>
                  <a:schemeClr val="tx1"/>
                </a:solidFill>
              </a:rPr>
              <a:t>dL</a:t>
            </a:r>
            <a:br>
              <a:rPr lang="en-US" altLang="en-US" sz="2500" dirty="0"/>
            </a:br>
            <a:endParaRPr lang="en-US" altLang="en-US" dirty="0"/>
          </a:p>
        </p:txBody>
      </p:sp>
      <p:sp>
        <p:nvSpPr>
          <p:cNvPr id="14340" name="Content Placeholder 3">
            <a:extLst>
              <a:ext uri="{FF2B5EF4-FFF2-40B4-BE49-F238E27FC236}">
                <a16:creationId xmlns:a16="http://schemas.microsoft.com/office/drawing/2014/main" id="{A42A0E7A-7F8B-4426-B728-641DC3AA5FE9}"/>
              </a:ext>
            </a:extLst>
          </p:cNvPr>
          <p:cNvSpPr txBox="1">
            <a:spLocks/>
          </p:cNvSpPr>
          <p:nvPr/>
        </p:nvSpPr>
        <p:spPr bwMode="auto">
          <a:xfrm>
            <a:off x="5233737" y="1281906"/>
            <a:ext cx="3810000" cy="429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73050" indent="-273050">
              <a:spcBef>
                <a:spcPts val="600"/>
              </a:spcBef>
              <a:buClr>
                <a:schemeClr val="tx2"/>
              </a:buClr>
              <a:buSzPct val="73000"/>
              <a:buFont typeface="Wingdings 2" panose="05020102010507070707" pitchFamily="18" charset="2"/>
              <a:buChar char=""/>
              <a:defRPr sz="2600">
                <a:solidFill>
                  <a:schemeClr val="tx1"/>
                </a:solidFill>
                <a:latin typeface="Trebuchet MS" panose="020B0603020202020204" pitchFamily="34" charset="0"/>
              </a:defRPr>
            </a:lvl1pPr>
            <a:lvl2pPr marL="520700" indent="-228600">
              <a:spcBef>
                <a:spcPts val="500"/>
              </a:spcBef>
              <a:buClr>
                <a:srgbClr val="F9B639"/>
              </a:buClr>
              <a:buSzPct val="80000"/>
              <a:buFont typeface="Wingdings 2" panose="05020102010507070707" pitchFamily="18" charset="2"/>
              <a:buChar char=""/>
              <a:defRPr sz="2300">
                <a:solidFill>
                  <a:srgbClr val="6C6C6C"/>
                </a:solidFill>
                <a:latin typeface="Trebuchet MS" panose="020B0603020202020204" pitchFamily="34" charset="0"/>
              </a:defRPr>
            </a:lvl2pPr>
            <a:lvl3pPr marL="1143000" indent="-228600">
              <a:spcBef>
                <a:spcPts val="400"/>
              </a:spcBef>
              <a:buClr>
                <a:srgbClr val="F9B639"/>
              </a:buClr>
              <a:buSzPct val="60000"/>
              <a:buFont typeface="Wingdings" panose="05000000000000000000" pitchFamily="2" charset="2"/>
              <a:buChar char=""/>
              <a:defRPr sz="2000">
                <a:solidFill>
                  <a:schemeClr val="tx1"/>
                </a:solidFill>
                <a:latin typeface="Trebuchet MS" panose="020B0603020202020204" pitchFamily="34" charset="0"/>
              </a:defRPr>
            </a:lvl3pPr>
            <a:lvl4pPr marL="1600200" indent="-228600">
              <a:spcBef>
                <a:spcPct val="20000"/>
              </a:spcBef>
              <a:buClr>
                <a:srgbClr val="F9B639"/>
              </a:buClr>
              <a:buSzPct val="80000"/>
              <a:buFont typeface="Wingdings 2" panose="05020102010507070707" pitchFamily="18" charset="2"/>
              <a:buChar char=""/>
              <a:defRPr sz="2000">
                <a:solidFill>
                  <a:srgbClr val="6C6C6C"/>
                </a:solidFill>
                <a:latin typeface="Trebuchet MS" panose="020B0603020202020204" pitchFamily="34" charset="0"/>
              </a:defRPr>
            </a:lvl4pPr>
            <a:lvl5pPr marL="2057400" indent="-228600">
              <a:spcBef>
                <a:spcPts val="400"/>
              </a:spcBef>
              <a:buClr>
                <a:srgbClr val="F9B639"/>
              </a:buClr>
              <a:buSzPct val="70000"/>
              <a:buFont typeface="Wingdings" panose="05000000000000000000" pitchFamily="2" charset="2"/>
              <a:buChar char=""/>
              <a:defRPr>
                <a:solidFill>
                  <a:schemeClr val="tx1"/>
                </a:solidFill>
                <a:latin typeface="Trebuchet MS" panose="020B0603020202020204" pitchFamily="34" charset="0"/>
              </a:defRPr>
            </a:lvl5pPr>
            <a:lvl6pPr marL="2514600" indent="-228600" eaLnBrk="0" fontAlgn="base" hangingPunct="0">
              <a:spcBef>
                <a:spcPts val="400"/>
              </a:spcBef>
              <a:spcAft>
                <a:spcPct val="0"/>
              </a:spcAft>
              <a:buClr>
                <a:srgbClr val="F9B639"/>
              </a:buClr>
              <a:buSzPct val="70000"/>
              <a:buFont typeface="Wingdings" panose="05000000000000000000" pitchFamily="2" charset="2"/>
              <a:buChar char=""/>
              <a:defRPr>
                <a:solidFill>
                  <a:schemeClr val="tx1"/>
                </a:solidFill>
                <a:latin typeface="Trebuchet MS" panose="020B0603020202020204" pitchFamily="34" charset="0"/>
              </a:defRPr>
            </a:lvl6pPr>
            <a:lvl7pPr marL="2971800" indent="-228600" eaLnBrk="0" fontAlgn="base" hangingPunct="0">
              <a:spcBef>
                <a:spcPts val="400"/>
              </a:spcBef>
              <a:spcAft>
                <a:spcPct val="0"/>
              </a:spcAft>
              <a:buClr>
                <a:srgbClr val="F9B639"/>
              </a:buClr>
              <a:buSzPct val="70000"/>
              <a:buFont typeface="Wingdings" panose="05000000000000000000" pitchFamily="2" charset="2"/>
              <a:buChar char=""/>
              <a:defRPr>
                <a:solidFill>
                  <a:schemeClr val="tx1"/>
                </a:solidFill>
                <a:latin typeface="Trebuchet MS" panose="020B0603020202020204" pitchFamily="34" charset="0"/>
              </a:defRPr>
            </a:lvl7pPr>
            <a:lvl8pPr marL="3429000" indent="-228600" eaLnBrk="0" fontAlgn="base" hangingPunct="0">
              <a:spcBef>
                <a:spcPts val="400"/>
              </a:spcBef>
              <a:spcAft>
                <a:spcPct val="0"/>
              </a:spcAft>
              <a:buClr>
                <a:srgbClr val="F9B639"/>
              </a:buClr>
              <a:buSzPct val="70000"/>
              <a:buFont typeface="Wingdings" panose="05000000000000000000" pitchFamily="2" charset="2"/>
              <a:buChar char=""/>
              <a:defRPr>
                <a:solidFill>
                  <a:schemeClr val="tx1"/>
                </a:solidFill>
                <a:latin typeface="Trebuchet MS" panose="020B0603020202020204" pitchFamily="34" charset="0"/>
              </a:defRPr>
            </a:lvl8pPr>
            <a:lvl9pPr marL="3886200" indent="-228600" eaLnBrk="0" fontAlgn="base" hangingPunct="0">
              <a:spcBef>
                <a:spcPts val="400"/>
              </a:spcBef>
              <a:spcAft>
                <a:spcPct val="0"/>
              </a:spcAft>
              <a:buClr>
                <a:srgbClr val="F9B639"/>
              </a:buClr>
              <a:buSzPct val="70000"/>
              <a:buFont typeface="Wingdings" panose="05000000000000000000" pitchFamily="2" charset="2"/>
              <a:buChar char=""/>
              <a:defRPr>
                <a:solidFill>
                  <a:schemeClr val="tx1"/>
                </a:solidFill>
                <a:latin typeface="Trebuchet MS" panose="020B0603020202020204" pitchFamily="34" charset="0"/>
              </a:defRPr>
            </a:lvl9pPr>
          </a:lstStyle>
          <a:p>
            <a:r>
              <a:rPr lang="en-US" altLang="en-US" sz="2100" dirty="0"/>
              <a:t>Social history</a:t>
            </a:r>
          </a:p>
          <a:p>
            <a:pPr lvl="1"/>
            <a:r>
              <a:rPr lang="en-US" altLang="en-US" sz="1800" dirty="0">
                <a:solidFill>
                  <a:schemeClr val="tx1"/>
                </a:solidFill>
              </a:rPr>
              <a:t>(+)Alcohol: 1-2 drinks/week</a:t>
            </a:r>
          </a:p>
          <a:p>
            <a:pPr lvl="1"/>
            <a:r>
              <a:rPr lang="en-US" altLang="en-US" sz="1800" dirty="0">
                <a:solidFill>
                  <a:schemeClr val="tx1"/>
                </a:solidFill>
              </a:rPr>
              <a:t>(+) Tobacco use: 1/2ppd</a:t>
            </a:r>
          </a:p>
          <a:p>
            <a:pPr lvl="1"/>
            <a:r>
              <a:rPr lang="en-US" altLang="en-US" sz="1800" dirty="0">
                <a:solidFill>
                  <a:schemeClr val="tx1"/>
                </a:solidFill>
              </a:rPr>
              <a:t>Exercise: walks 15 min twice/week</a:t>
            </a:r>
          </a:p>
          <a:p>
            <a:pPr lvl="1"/>
            <a:r>
              <a:rPr lang="en-US" altLang="en-US" sz="1800" dirty="0">
                <a:solidFill>
                  <a:schemeClr val="tx1"/>
                </a:solidFill>
              </a:rPr>
              <a:t>Occ: receptionist</a:t>
            </a:r>
          </a:p>
          <a:p>
            <a:r>
              <a:rPr lang="en-US" altLang="en-US" sz="2100" dirty="0"/>
              <a:t>Home monitoring</a:t>
            </a:r>
          </a:p>
          <a:p>
            <a:pPr lvl="1"/>
            <a:r>
              <a:rPr lang="en-US" altLang="en-US" sz="1800" dirty="0">
                <a:solidFill>
                  <a:schemeClr val="tx1"/>
                </a:solidFill>
              </a:rPr>
              <a:t>FBG and pre-meal: 110-130 mg/dL</a:t>
            </a:r>
          </a:p>
          <a:p>
            <a:pPr lvl="1"/>
            <a:r>
              <a:rPr lang="en-US" altLang="en-US" sz="1800" dirty="0">
                <a:solidFill>
                  <a:schemeClr val="tx1"/>
                </a:solidFill>
              </a:rPr>
              <a:t>BP: 140-150/80-90mmHg</a:t>
            </a:r>
          </a:p>
          <a:p>
            <a:pPr lvl="1"/>
            <a:endParaRPr lang="en-US" altLang="en-US" dirty="0"/>
          </a:p>
        </p:txBody>
      </p:sp>
    </p:spTree>
    <p:extLst>
      <p:ext uri="{BB962C8B-B14F-4D97-AF65-F5344CB8AC3E}">
        <p14:creationId xmlns:p14="http://schemas.microsoft.com/office/powerpoint/2010/main" val="4100453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85106F-2F3B-4854-8B7E-923F9FA457F8}"/>
              </a:ext>
            </a:extLst>
          </p:cNvPr>
          <p:cNvSpPr>
            <a:spLocks noGrp="1"/>
          </p:cNvSpPr>
          <p:nvPr>
            <p:ph type="title"/>
          </p:nvPr>
        </p:nvSpPr>
        <p:spPr/>
        <p:txBody>
          <a:bodyPr/>
          <a:lstStyle/>
          <a:p>
            <a:pPr>
              <a:defRPr/>
            </a:pPr>
            <a:r>
              <a:rPr lang="en-US" dirty="0"/>
              <a:t>Questions to Think About</a:t>
            </a:r>
          </a:p>
        </p:txBody>
      </p:sp>
      <p:sp>
        <p:nvSpPr>
          <p:cNvPr id="16387" name="Content Placeholder 2">
            <a:extLst>
              <a:ext uri="{FF2B5EF4-FFF2-40B4-BE49-F238E27FC236}">
                <a16:creationId xmlns:a16="http://schemas.microsoft.com/office/drawing/2014/main" id="{C0A40BBD-C097-4B3C-9BF7-4885F933F937}"/>
              </a:ext>
            </a:extLst>
          </p:cNvPr>
          <p:cNvSpPr>
            <a:spLocks noGrp="1"/>
          </p:cNvSpPr>
          <p:nvPr>
            <p:ph idx="1"/>
          </p:nvPr>
        </p:nvSpPr>
        <p:spPr/>
        <p:txBody>
          <a:bodyPr/>
          <a:lstStyle/>
          <a:p>
            <a:r>
              <a:rPr lang="en-US" altLang="en-US" sz="3200" dirty="0"/>
              <a:t>What are Alice’s blood pressure, cholesterol and glucose targets? </a:t>
            </a:r>
          </a:p>
          <a:p>
            <a:r>
              <a:rPr lang="en-US" altLang="en-US" sz="3200" dirty="0"/>
              <a:t>What lifestyle changes should be advised to reduce cardiovascular risk? </a:t>
            </a:r>
          </a:p>
          <a:p>
            <a:r>
              <a:rPr lang="en-US" altLang="en-US" sz="3200" dirty="0"/>
              <a:t>What changes should be made to optimize Alice’s medication regimen? </a:t>
            </a:r>
          </a:p>
          <a:p>
            <a:endParaRPr lang="en-US" altLang="en-US" sz="2800" dirty="0"/>
          </a:p>
          <a:p>
            <a:endParaRPr lang="en-US" altLang="en-US" dirty="0"/>
          </a:p>
        </p:txBody>
      </p:sp>
      <p:pic>
        <p:nvPicPr>
          <p:cNvPr id="16388" name="Picture 5">
            <a:extLst>
              <a:ext uri="{FF2B5EF4-FFF2-40B4-BE49-F238E27FC236}">
                <a16:creationId xmlns:a16="http://schemas.microsoft.com/office/drawing/2014/main" id="{2663767C-842F-43C9-AAB5-8CA5AD8CCE2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19800" y="4495800"/>
            <a:ext cx="1782763" cy="2017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628672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DC8B90-BD02-4E4B-952A-DDE14B2C7F0D}"/>
              </a:ext>
            </a:extLst>
          </p:cNvPr>
          <p:cNvSpPr>
            <a:spLocks noGrp="1"/>
          </p:cNvSpPr>
          <p:nvPr>
            <p:ph type="ctrTitle"/>
          </p:nvPr>
        </p:nvSpPr>
        <p:spPr/>
        <p:txBody>
          <a:bodyPr/>
          <a:lstStyle/>
          <a:p>
            <a:pPr eaLnBrk="1" fontAlgn="auto" hangingPunct="1">
              <a:spcAft>
                <a:spcPts val="0"/>
              </a:spcAft>
              <a:defRPr/>
            </a:pPr>
            <a:r>
              <a:rPr lang="en-US" dirty="0"/>
              <a:t>Hypertension Management in People with Diabetes</a:t>
            </a:r>
          </a:p>
        </p:txBody>
      </p:sp>
      <p:pic>
        <p:nvPicPr>
          <p:cNvPr id="26627" name="Picture 2">
            <a:extLst>
              <a:ext uri="{FF2B5EF4-FFF2-40B4-BE49-F238E27FC236}">
                <a16:creationId xmlns:a16="http://schemas.microsoft.com/office/drawing/2014/main" id="{F758DA5E-8EB8-4638-B0F5-B218629675E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67000" y="76200"/>
            <a:ext cx="3514725"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FAFFFA-067F-4998-850B-F22F935780E3}"/>
              </a:ext>
            </a:extLst>
          </p:cNvPr>
          <p:cNvSpPr>
            <a:spLocks noGrp="1"/>
          </p:cNvSpPr>
          <p:nvPr>
            <p:ph type="title"/>
          </p:nvPr>
        </p:nvSpPr>
        <p:spPr/>
        <p:txBody>
          <a:bodyPr>
            <a:normAutofit/>
          </a:bodyPr>
          <a:lstStyle/>
          <a:p>
            <a:pPr>
              <a:defRPr/>
            </a:pPr>
            <a:r>
              <a:rPr lang="en-US" sz="4000" dirty="0"/>
              <a:t>Classifying Hypertension </a:t>
            </a:r>
          </a:p>
        </p:txBody>
      </p:sp>
      <p:graphicFrame>
        <p:nvGraphicFramePr>
          <p:cNvPr id="3" name="Content Placeholder 2">
            <a:extLst>
              <a:ext uri="{FF2B5EF4-FFF2-40B4-BE49-F238E27FC236}">
                <a16:creationId xmlns:a16="http://schemas.microsoft.com/office/drawing/2014/main" id="{0FCEEE47-F69E-4159-A7BC-6D9B57B45A86}"/>
              </a:ext>
            </a:extLst>
          </p:cNvPr>
          <p:cNvGraphicFramePr>
            <a:graphicFrameLocks noGrp="1"/>
          </p:cNvGraphicFramePr>
          <p:nvPr>
            <p:ph idx="1"/>
            <p:extLst>
              <p:ext uri="{D42A27DB-BD31-4B8C-83A1-F6EECF244321}">
                <p14:modId xmlns:p14="http://schemas.microsoft.com/office/powerpoint/2010/main" val="3945523973"/>
              </p:ext>
            </p:extLst>
          </p:nvPr>
        </p:nvGraphicFramePr>
        <p:xfrm>
          <a:off x="457200" y="1371600"/>
          <a:ext cx="8077200" cy="2463804"/>
        </p:xfrm>
        <a:graphic>
          <a:graphicData uri="http://schemas.openxmlformats.org/drawingml/2006/table">
            <a:tbl>
              <a:tblPr firstRow="1" bandRow="1">
                <a:tableStyleId>{5C22544A-7EE6-4342-B048-85BDC9FD1C3A}</a:tableStyleId>
              </a:tblPr>
              <a:tblGrid>
                <a:gridCol w="2019300">
                  <a:extLst>
                    <a:ext uri="{9D8B030D-6E8A-4147-A177-3AD203B41FA5}">
                      <a16:colId xmlns:a16="http://schemas.microsoft.com/office/drawing/2014/main" val="20000"/>
                    </a:ext>
                  </a:extLst>
                </a:gridCol>
                <a:gridCol w="2019300">
                  <a:extLst>
                    <a:ext uri="{9D8B030D-6E8A-4147-A177-3AD203B41FA5}">
                      <a16:colId xmlns:a16="http://schemas.microsoft.com/office/drawing/2014/main" val="20001"/>
                    </a:ext>
                  </a:extLst>
                </a:gridCol>
                <a:gridCol w="2019300">
                  <a:extLst>
                    <a:ext uri="{9D8B030D-6E8A-4147-A177-3AD203B41FA5}">
                      <a16:colId xmlns:a16="http://schemas.microsoft.com/office/drawing/2014/main" val="20002"/>
                    </a:ext>
                  </a:extLst>
                </a:gridCol>
                <a:gridCol w="2019300">
                  <a:extLst>
                    <a:ext uri="{9D8B030D-6E8A-4147-A177-3AD203B41FA5}">
                      <a16:colId xmlns:a16="http://schemas.microsoft.com/office/drawing/2014/main" val="20003"/>
                    </a:ext>
                  </a:extLst>
                </a:gridCol>
              </a:tblGrid>
              <a:tr h="410634">
                <a:tc>
                  <a:txBody>
                    <a:bodyPr/>
                    <a:lstStyle/>
                    <a:p>
                      <a:r>
                        <a:rPr lang="en-US" sz="1800" dirty="0"/>
                        <a:t>BP Category</a:t>
                      </a:r>
                    </a:p>
                  </a:txBody>
                  <a:tcPr marT="45733" marB="45733"/>
                </a:tc>
                <a:tc>
                  <a:txBody>
                    <a:bodyPr/>
                    <a:lstStyle/>
                    <a:p>
                      <a:r>
                        <a:rPr lang="en-US" sz="1800" dirty="0"/>
                        <a:t>SBP</a:t>
                      </a:r>
                    </a:p>
                  </a:txBody>
                  <a:tcPr marT="45733" marB="45733"/>
                </a:tc>
                <a:tc>
                  <a:txBody>
                    <a:bodyPr/>
                    <a:lstStyle/>
                    <a:p>
                      <a:endParaRPr lang="en-US" sz="1800" dirty="0"/>
                    </a:p>
                  </a:txBody>
                  <a:tcPr marT="45733" marB="45733"/>
                </a:tc>
                <a:tc>
                  <a:txBody>
                    <a:bodyPr/>
                    <a:lstStyle/>
                    <a:p>
                      <a:r>
                        <a:rPr lang="en-US" sz="1800" dirty="0"/>
                        <a:t>DBP</a:t>
                      </a:r>
                    </a:p>
                  </a:txBody>
                  <a:tcPr marT="45733" marB="45733"/>
                </a:tc>
                <a:extLst>
                  <a:ext uri="{0D108BD9-81ED-4DB2-BD59-A6C34878D82A}">
                    <a16:rowId xmlns:a16="http://schemas.microsoft.com/office/drawing/2014/main" val="10000"/>
                  </a:ext>
                </a:extLst>
              </a:tr>
              <a:tr h="410634">
                <a:tc>
                  <a:txBody>
                    <a:bodyPr/>
                    <a:lstStyle/>
                    <a:p>
                      <a:r>
                        <a:rPr lang="en-US" sz="1800" dirty="0"/>
                        <a:t>Normal</a:t>
                      </a:r>
                    </a:p>
                  </a:txBody>
                  <a:tcPr marT="45733" marB="45733"/>
                </a:tc>
                <a:tc>
                  <a:txBody>
                    <a:bodyPr/>
                    <a:lstStyle/>
                    <a:p>
                      <a:r>
                        <a:rPr lang="en-US" sz="1800" dirty="0"/>
                        <a:t>&lt;120 mmHg</a:t>
                      </a:r>
                    </a:p>
                  </a:txBody>
                  <a:tcPr marT="45733" marB="45733"/>
                </a:tc>
                <a:tc>
                  <a:txBody>
                    <a:bodyPr/>
                    <a:lstStyle/>
                    <a:p>
                      <a:pPr algn="ctr"/>
                      <a:r>
                        <a:rPr lang="en-US" sz="1800" dirty="0"/>
                        <a:t>And</a:t>
                      </a:r>
                    </a:p>
                  </a:txBody>
                  <a:tcPr marT="45733" marB="45733"/>
                </a:tc>
                <a:tc>
                  <a:txBody>
                    <a:bodyPr/>
                    <a:lstStyle/>
                    <a:p>
                      <a:r>
                        <a:rPr lang="en-US" sz="1800" dirty="0"/>
                        <a:t>&lt;80mmHg</a:t>
                      </a:r>
                    </a:p>
                  </a:txBody>
                  <a:tcPr marT="45733" marB="45733"/>
                </a:tc>
                <a:extLst>
                  <a:ext uri="{0D108BD9-81ED-4DB2-BD59-A6C34878D82A}">
                    <a16:rowId xmlns:a16="http://schemas.microsoft.com/office/drawing/2014/main" val="10001"/>
                  </a:ext>
                </a:extLst>
              </a:tr>
              <a:tr h="410634">
                <a:tc>
                  <a:txBody>
                    <a:bodyPr/>
                    <a:lstStyle/>
                    <a:p>
                      <a:r>
                        <a:rPr lang="en-US" sz="1800" dirty="0"/>
                        <a:t>Elevated</a:t>
                      </a:r>
                    </a:p>
                  </a:txBody>
                  <a:tcPr marT="45733" marB="45733"/>
                </a:tc>
                <a:tc>
                  <a:txBody>
                    <a:bodyPr/>
                    <a:lstStyle/>
                    <a:p>
                      <a:r>
                        <a:rPr lang="en-US" sz="1800" dirty="0"/>
                        <a:t>120-129mmHg</a:t>
                      </a:r>
                    </a:p>
                  </a:txBody>
                  <a:tcPr marT="45733" marB="45733"/>
                </a:tc>
                <a:tc>
                  <a:txBody>
                    <a:bodyPr/>
                    <a:lstStyle/>
                    <a:p>
                      <a:pPr algn="ctr"/>
                      <a:r>
                        <a:rPr lang="en-US" sz="1800" dirty="0"/>
                        <a:t>And</a:t>
                      </a:r>
                    </a:p>
                  </a:txBody>
                  <a:tcPr marT="45733" marB="45733"/>
                </a:tc>
                <a:tc>
                  <a:txBody>
                    <a:bodyPr/>
                    <a:lstStyle/>
                    <a:p>
                      <a:r>
                        <a:rPr lang="en-US" sz="1800" dirty="0"/>
                        <a:t>&lt;80mmHg</a:t>
                      </a:r>
                    </a:p>
                  </a:txBody>
                  <a:tcPr marT="45733" marB="45733"/>
                </a:tc>
                <a:extLst>
                  <a:ext uri="{0D108BD9-81ED-4DB2-BD59-A6C34878D82A}">
                    <a16:rowId xmlns:a16="http://schemas.microsoft.com/office/drawing/2014/main" val="10002"/>
                  </a:ext>
                </a:extLst>
              </a:tr>
              <a:tr h="410634">
                <a:tc>
                  <a:txBody>
                    <a:bodyPr/>
                    <a:lstStyle/>
                    <a:p>
                      <a:r>
                        <a:rPr lang="en-US" sz="1800" dirty="0"/>
                        <a:t>Hypertension</a:t>
                      </a:r>
                    </a:p>
                  </a:txBody>
                  <a:tcPr marT="45733" marB="45733"/>
                </a:tc>
                <a:tc gridSpan="3">
                  <a:txBody>
                    <a:bodyPr/>
                    <a:lstStyle/>
                    <a:p>
                      <a:pPr algn="ctr"/>
                      <a:endParaRPr lang="en-US" sz="1800" dirty="0"/>
                    </a:p>
                  </a:txBody>
                  <a:tcPr marT="45733" marB="45733"/>
                </a:tc>
                <a:tc hMerge="1">
                  <a:txBody>
                    <a:bodyPr/>
                    <a:lstStyle/>
                    <a:p>
                      <a:endParaRPr lang="en-US"/>
                    </a:p>
                  </a:txBody>
                  <a:tcPr/>
                </a:tc>
                <a:tc hMerge="1">
                  <a:txBody>
                    <a:bodyPr/>
                    <a:lstStyle/>
                    <a:p>
                      <a:endParaRPr lang="en-US" dirty="0"/>
                    </a:p>
                  </a:txBody>
                  <a:tcPr/>
                </a:tc>
                <a:extLst>
                  <a:ext uri="{0D108BD9-81ED-4DB2-BD59-A6C34878D82A}">
                    <a16:rowId xmlns:a16="http://schemas.microsoft.com/office/drawing/2014/main" val="10003"/>
                  </a:ext>
                </a:extLst>
              </a:tr>
              <a:tr h="410634">
                <a:tc>
                  <a:txBody>
                    <a:bodyPr/>
                    <a:lstStyle/>
                    <a:p>
                      <a:r>
                        <a:rPr lang="en-US" sz="1800" dirty="0"/>
                        <a:t>Stage 1</a:t>
                      </a:r>
                    </a:p>
                  </a:txBody>
                  <a:tcPr marT="45733" marB="45733"/>
                </a:tc>
                <a:tc>
                  <a:txBody>
                    <a:bodyPr/>
                    <a:lstStyle/>
                    <a:p>
                      <a:r>
                        <a:rPr lang="en-US" sz="1800" dirty="0"/>
                        <a:t>130-139 mmHg</a:t>
                      </a:r>
                    </a:p>
                  </a:txBody>
                  <a:tcPr marT="45733" marB="45733"/>
                </a:tc>
                <a:tc>
                  <a:txBody>
                    <a:bodyPr/>
                    <a:lstStyle/>
                    <a:p>
                      <a:pPr algn="ctr"/>
                      <a:r>
                        <a:rPr lang="en-US" sz="1800" dirty="0"/>
                        <a:t>Or</a:t>
                      </a:r>
                    </a:p>
                  </a:txBody>
                  <a:tcPr marT="45733" marB="45733"/>
                </a:tc>
                <a:tc>
                  <a:txBody>
                    <a:bodyPr/>
                    <a:lstStyle/>
                    <a:p>
                      <a:r>
                        <a:rPr lang="en-US" sz="1800" dirty="0"/>
                        <a:t>80-89mmHg</a:t>
                      </a:r>
                    </a:p>
                  </a:txBody>
                  <a:tcPr marT="45733" marB="45733"/>
                </a:tc>
                <a:extLst>
                  <a:ext uri="{0D108BD9-81ED-4DB2-BD59-A6C34878D82A}">
                    <a16:rowId xmlns:a16="http://schemas.microsoft.com/office/drawing/2014/main" val="10004"/>
                  </a:ext>
                </a:extLst>
              </a:tr>
              <a:tr h="410634">
                <a:tc>
                  <a:txBody>
                    <a:bodyPr/>
                    <a:lstStyle/>
                    <a:p>
                      <a:r>
                        <a:rPr lang="en-US" sz="1800" dirty="0"/>
                        <a:t>Stage 2</a:t>
                      </a:r>
                    </a:p>
                  </a:txBody>
                  <a:tcPr marT="45733" marB="45733"/>
                </a:tc>
                <a:tc>
                  <a:txBody>
                    <a:bodyPr/>
                    <a:lstStyle/>
                    <a:p>
                      <a:r>
                        <a:rPr lang="en-US" sz="1800" dirty="0"/>
                        <a:t>≥140mmHg</a:t>
                      </a:r>
                    </a:p>
                  </a:txBody>
                  <a:tcPr marT="45733" marB="45733"/>
                </a:tc>
                <a:tc>
                  <a:txBody>
                    <a:bodyPr/>
                    <a:lstStyle/>
                    <a:p>
                      <a:pPr algn="ctr"/>
                      <a:r>
                        <a:rPr lang="en-US" sz="1800" dirty="0"/>
                        <a:t>Or</a:t>
                      </a:r>
                    </a:p>
                  </a:txBody>
                  <a:tcPr marT="45733" marB="45733"/>
                </a:tc>
                <a:tc>
                  <a:txBody>
                    <a:bodyPr/>
                    <a:lstStyle/>
                    <a:p>
                      <a:r>
                        <a:rPr lang="en-US" sz="1800" dirty="0"/>
                        <a:t>≥90mmHg</a:t>
                      </a:r>
                    </a:p>
                  </a:txBody>
                  <a:tcPr marT="45733" marB="45733"/>
                </a:tc>
                <a:extLst>
                  <a:ext uri="{0D108BD9-81ED-4DB2-BD59-A6C34878D82A}">
                    <a16:rowId xmlns:a16="http://schemas.microsoft.com/office/drawing/2014/main" val="10005"/>
                  </a:ext>
                </a:extLst>
              </a:tr>
            </a:tbl>
          </a:graphicData>
        </a:graphic>
      </p:graphicFrame>
      <p:sp>
        <p:nvSpPr>
          <p:cNvPr id="27688" name="TextBox 3">
            <a:extLst>
              <a:ext uri="{FF2B5EF4-FFF2-40B4-BE49-F238E27FC236}">
                <a16:creationId xmlns:a16="http://schemas.microsoft.com/office/drawing/2014/main" id="{89C9FC74-D2C9-41B1-835F-DEDA30D81E20}"/>
              </a:ext>
            </a:extLst>
          </p:cNvPr>
          <p:cNvSpPr txBox="1">
            <a:spLocks noChangeArrowheads="1"/>
          </p:cNvSpPr>
          <p:nvPr/>
        </p:nvSpPr>
        <p:spPr bwMode="auto">
          <a:xfrm>
            <a:off x="212725" y="6448425"/>
            <a:ext cx="8153400"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600"/>
              </a:spcBef>
              <a:buClr>
                <a:schemeClr val="tx2"/>
              </a:buClr>
              <a:buSzPct val="73000"/>
              <a:buFont typeface="Wingdings 2" panose="05020102010507070707" pitchFamily="18" charset="2"/>
              <a:buChar char=""/>
              <a:defRPr sz="2600">
                <a:solidFill>
                  <a:schemeClr val="tx1"/>
                </a:solidFill>
                <a:latin typeface="Trebuchet MS" panose="020B0603020202020204" pitchFamily="34" charset="0"/>
              </a:defRPr>
            </a:lvl1pPr>
            <a:lvl2pPr marL="742950" indent="-285750">
              <a:spcBef>
                <a:spcPts val="500"/>
              </a:spcBef>
              <a:buClr>
                <a:srgbClr val="F9B639"/>
              </a:buClr>
              <a:buSzPct val="80000"/>
              <a:buFont typeface="Wingdings 2" panose="05020102010507070707" pitchFamily="18" charset="2"/>
              <a:buChar char=""/>
              <a:defRPr sz="2300">
                <a:solidFill>
                  <a:srgbClr val="6C6C6C"/>
                </a:solidFill>
                <a:latin typeface="Trebuchet MS" panose="020B0603020202020204" pitchFamily="34" charset="0"/>
              </a:defRPr>
            </a:lvl2pPr>
            <a:lvl3pPr marL="1143000" indent="-228600">
              <a:spcBef>
                <a:spcPts val="400"/>
              </a:spcBef>
              <a:buClr>
                <a:srgbClr val="F9B639"/>
              </a:buClr>
              <a:buSzPct val="60000"/>
              <a:buFont typeface="Wingdings" panose="05000000000000000000" pitchFamily="2" charset="2"/>
              <a:buChar char=""/>
              <a:defRPr sz="2000">
                <a:solidFill>
                  <a:schemeClr val="tx1"/>
                </a:solidFill>
                <a:latin typeface="Trebuchet MS" panose="020B0603020202020204" pitchFamily="34" charset="0"/>
              </a:defRPr>
            </a:lvl3pPr>
            <a:lvl4pPr marL="1600200" indent="-228600">
              <a:spcBef>
                <a:spcPct val="20000"/>
              </a:spcBef>
              <a:buClr>
                <a:srgbClr val="F9B639"/>
              </a:buClr>
              <a:buSzPct val="80000"/>
              <a:buFont typeface="Wingdings 2" panose="05020102010507070707" pitchFamily="18" charset="2"/>
              <a:buChar char=""/>
              <a:defRPr sz="2000">
                <a:solidFill>
                  <a:srgbClr val="6C6C6C"/>
                </a:solidFill>
                <a:latin typeface="Trebuchet MS" panose="020B0603020202020204" pitchFamily="34" charset="0"/>
              </a:defRPr>
            </a:lvl4pPr>
            <a:lvl5pPr marL="2057400" indent="-228600">
              <a:spcBef>
                <a:spcPts val="400"/>
              </a:spcBef>
              <a:buClr>
                <a:srgbClr val="F9B639"/>
              </a:buClr>
              <a:buSzPct val="70000"/>
              <a:buFont typeface="Wingdings" panose="05000000000000000000" pitchFamily="2" charset="2"/>
              <a:buChar char=""/>
              <a:defRPr>
                <a:solidFill>
                  <a:schemeClr val="tx1"/>
                </a:solidFill>
                <a:latin typeface="Trebuchet MS" panose="020B0603020202020204" pitchFamily="34" charset="0"/>
              </a:defRPr>
            </a:lvl5pPr>
            <a:lvl6pPr marL="2514600" indent="-228600" eaLnBrk="0" fontAlgn="base" hangingPunct="0">
              <a:spcBef>
                <a:spcPts val="400"/>
              </a:spcBef>
              <a:spcAft>
                <a:spcPct val="0"/>
              </a:spcAft>
              <a:buClr>
                <a:srgbClr val="F9B639"/>
              </a:buClr>
              <a:buSzPct val="70000"/>
              <a:buFont typeface="Wingdings" panose="05000000000000000000" pitchFamily="2" charset="2"/>
              <a:buChar char=""/>
              <a:defRPr>
                <a:solidFill>
                  <a:schemeClr val="tx1"/>
                </a:solidFill>
                <a:latin typeface="Trebuchet MS" panose="020B0603020202020204" pitchFamily="34" charset="0"/>
              </a:defRPr>
            </a:lvl6pPr>
            <a:lvl7pPr marL="2971800" indent="-228600" eaLnBrk="0" fontAlgn="base" hangingPunct="0">
              <a:spcBef>
                <a:spcPts val="400"/>
              </a:spcBef>
              <a:spcAft>
                <a:spcPct val="0"/>
              </a:spcAft>
              <a:buClr>
                <a:srgbClr val="F9B639"/>
              </a:buClr>
              <a:buSzPct val="70000"/>
              <a:buFont typeface="Wingdings" panose="05000000000000000000" pitchFamily="2" charset="2"/>
              <a:buChar char=""/>
              <a:defRPr>
                <a:solidFill>
                  <a:schemeClr val="tx1"/>
                </a:solidFill>
                <a:latin typeface="Trebuchet MS" panose="020B0603020202020204" pitchFamily="34" charset="0"/>
              </a:defRPr>
            </a:lvl7pPr>
            <a:lvl8pPr marL="3429000" indent="-228600" eaLnBrk="0" fontAlgn="base" hangingPunct="0">
              <a:spcBef>
                <a:spcPts val="400"/>
              </a:spcBef>
              <a:spcAft>
                <a:spcPct val="0"/>
              </a:spcAft>
              <a:buClr>
                <a:srgbClr val="F9B639"/>
              </a:buClr>
              <a:buSzPct val="70000"/>
              <a:buFont typeface="Wingdings" panose="05000000000000000000" pitchFamily="2" charset="2"/>
              <a:buChar char=""/>
              <a:defRPr>
                <a:solidFill>
                  <a:schemeClr val="tx1"/>
                </a:solidFill>
                <a:latin typeface="Trebuchet MS" panose="020B0603020202020204" pitchFamily="34" charset="0"/>
              </a:defRPr>
            </a:lvl8pPr>
            <a:lvl9pPr marL="3886200" indent="-228600" eaLnBrk="0" fontAlgn="base" hangingPunct="0">
              <a:spcBef>
                <a:spcPts val="400"/>
              </a:spcBef>
              <a:spcAft>
                <a:spcPct val="0"/>
              </a:spcAft>
              <a:buClr>
                <a:srgbClr val="F9B639"/>
              </a:buClr>
              <a:buSzPct val="70000"/>
              <a:buFont typeface="Wingdings" panose="05000000000000000000" pitchFamily="2" charset="2"/>
              <a:buChar char=""/>
              <a:defRPr>
                <a:solidFill>
                  <a:schemeClr val="tx1"/>
                </a:solidFill>
                <a:latin typeface="Trebuchet MS" panose="020B0603020202020204" pitchFamily="34" charset="0"/>
              </a:defRPr>
            </a:lvl9pPr>
          </a:lstStyle>
          <a:p>
            <a:pPr eaLnBrk="1" hangingPunct="1">
              <a:spcBef>
                <a:spcPct val="0"/>
              </a:spcBef>
              <a:buClrTx/>
              <a:buSzTx/>
              <a:buFontTx/>
              <a:buNone/>
            </a:pPr>
            <a:r>
              <a:rPr lang="en-US" altLang="en-US" sz="1200"/>
              <a:t>Whelton et al. 2017 High Blood Pressure Clinical Practice Guideline</a:t>
            </a:r>
          </a:p>
        </p:txBody>
      </p:sp>
      <p:sp>
        <p:nvSpPr>
          <p:cNvPr id="27689" name="TextBox 3">
            <a:extLst>
              <a:ext uri="{FF2B5EF4-FFF2-40B4-BE49-F238E27FC236}">
                <a16:creationId xmlns:a16="http://schemas.microsoft.com/office/drawing/2014/main" id="{5BF1E5EC-14D4-40A3-9CA2-38751BCB71D4}"/>
              </a:ext>
            </a:extLst>
          </p:cNvPr>
          <p:cNvSpPr txBox="1">
            <a:spLocks noChangeArrowheads="1"/>
          </p:cNvSpPr>
          <p:nvPr/>
        </p:nvSpPr>
        <p:spPr bwMode="auto">
          <a:xfrm>
            <a:off x="533400" y="4114800"/>
            <a:ext cx="63246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rebuchet MS" panose="020B0603020202020204" pitchFamily="34" charset="0"/>
                <a:cs typeface="Arial" panose="020B0604020202020204" pitchFamily="34" charset="0"/>
              </a:defRPr>
            </a:lvl1pPr>
            <a:lvl2pPr marL="742950" indent="-285750">
              <a:defRPr>
                <a:solidFill>
                  <a:schemeClr val="tx1"/>
                </a:solidFill>
                <a:latin typeface="Trebuchet MS" panose="020B0603020202020204" pitchFamily="34" charset="0"/>
                <a:cs typeface="Arial" panose="020B0604020202020204" pitchFamily="34" charset="0"/>
              </a:defRPr>
            </a:lvl2pPr>
            <a:lvl3pPr marL="1143000" indent="-228600">
              <a:defRPr>
                <a:solidFill>
                  <a:schemeClr val="tx1"/>
                </a:solidFill>
                <a:latin typeface="Trebuchet MS" panose="020B0603020202020204" pitchFamily="34" charset="0"/>
                <a:cs typeface="Arial" panose="020B0604020202020204" pitchFamily="34" charset="0"/>
              </a:defRPr>
            </a:lvl3pPr>
            <a:lvl4pPr marL="1600200" indent="-228600">
              <a:defRPr>
                <a:solidFill>
                  <a:schemeClr val="tx1"/>
                </a:solidFill>
                <a:latin typeface="Trebuchet MS" panose="020B0603020202020204" pitchFamily="34" charset="0"/>
                <a:cs typeface="Arial" panose="020B0604020202020204" pitchFamily="34" charset="0"/>
              </a:defRPr>
            </a:lvl4pPr>
            <a:lvl5pPr marL="2057400" indent="-228600">
              <a:defRPr>
                <a:solidFill>
                  <a:schemeClr val="tx1"/>
                </a:solidFill>
                <a:latin typeface="Trebuchet MS" panose="020B0603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rebuchet MS" panose="020B0603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rebuchet MS" panose="020B0603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rebuchet MS" panose="020B0603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rebuchet MS" panose="020B0603020202020204" pitchFamily="34" charset="0"/>
                <a:cs typeface="Arial" panose="020B0604020202020204" pitchFamily="34" charset="0"/>
              </a:defRPr>
            </a:lvl9pPr>
          </a:lstStyle>
          <a:p>
            <a:pPr eaLnBrk="1" hangingPunct="1"/>
            <a:r>
              <a:rPr lang="en-US" altLang="en-US"/>
              <a:t>Individuals with SBP and DBP in 2 categories should be designated to the higher BP category</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Content Placeholder 5">
            <a:extLst>
              <a:ext uri="{FF2B5EF4-FFF2-40B4-BE49-F238E27FC236}">
                <a16:creationId xmlns:a16="http://schemas.microsoft.com/office/drawing/2014/main" id="{51D8B82F-FAD7-4C2E-8B98-8EBAA7DF4F4C}"/>
              </a:ext>
            </a:extLst>
          </p:cNvPr>
          <p:cNvSpPr>
            <a:spLocks noGrp="1"/>
          </p:cNvSpPr>
          <p:nvPr>
            <p:ph sz="quarter" idx="1"/>
          </p:nvPr>
        </p:nvSpPr>
        <p:spPr>
          <a:xfrm>
            <a:off x="457200" y="1295400"/>
            <a:ext cx="3200400" cy="5257800"/>
          </a:xfrm>
        </p:spPr>
        <p:txBody>
          <a:bodyPr/>
          <a:lstStyle/>
          <a:p>
            <a:pPr>
              <a:buFont typeface="Wingdings 2" panose="05020102010507070707" pitchFamily="18" charset="2"/>
              <a:buNone/>
            </a:pPr>
            <a:r>
              <a:rPr lang="en-US" altLang="en-US"/>
              <a:t>Taking an accurate Blood Pressure</a:t>
            </a:r>
          </a:p>
        </p:txBody>
      </p:sp>
      <p:pic>
        <p:nvPicPr>
          <p:cNvPr id="29699" name="Picture 9">
            <a:extLst>
              <a:ext uri="{FF2B5EF4-FFF2-40B4-BE49-F238E27FC236}">
                <a16:creationId xmlns:a16="http://schemas.microsoft.com/office/drawing/2014/main" id="{4A514C19-0056-4084-B196-4E529C4414F5}"/>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57200" y="2209800"/>
            <a:ext cx="2634784" cy="1900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0" name="Picture 1">
            <a:extLst>
              <a:ext uri="{FF2B5EF4-FFF2-40B4-BE49-F238E27FC236}">
                <a16:creationId xmlns:a16="http://schemas.microsoft.com/office/drawing/2014/main" id="{9C2F5807-BFDE-4CFC-ABA5-E88F0E40AC17}"/>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733800" y="68263"/>
            <a:ext cx="5181600" cy="6789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spd="med">
    <p:fade/>
  </p:transition>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800" dirty="0"/>
              <a:t>BP and Diabetes Targets 2025 </a:t>
            </a:r>
          </a:p>
        </p:txBody>
      </p:sp>
      <p:sp>
        <p:nvSpPr>
          <p:cNvPr id="3" name="Content Placeholder 2"/>
          <p:cNvSpPr>
            <a:spLocks noGrp="1"/>
          </p:cNvSpPr>
          <p:nvPr>
            <p:ph sz="quarter" idx="1"/>
          </p:nvPr>
        </p:nvSpPr>
        <p:spPr>
          <a:xfrm>
            <a:off x="446116" y="1143000"/>
            <a:ext cx="7859684" cy="5334000"/>
          </a:xfrm>
        </p:spPr>
        <p:txBody>
          <a:bodyPr>
            <a:normAutofit fontScale="92500" lnSpcReduction="20000"/>
          </a:bodyPr>
          <a:lstStyle/>
          <a:p>
            <a:pPr>
              <a:lnSpc>
                <a:spcPct val="120000"/>
              </a:lnSpc>
            </a:pPr>
            <a:r>
              <a:rPr lang="en-US" sz="3900" b="1" dirty="0">
                <a:solidFill>
                  <a:srgbClr val="0070C0"/>
                </a:solidFill>
              </a:rPr>
              <a:t>BP target &lt;130/80</a:t>
            </a:r>
            <a:br>
              <a:rPr lang="en-US" sz="3900" b="1" dirty="0">
                <a:solidFill>
                  <a:srgbClr val="0070C0"/>
                </a:solidFill>
              </a:rPr>
            </a:br>
            <a:r>
              <a:rPr lang="en-US" sz="1900" b="1" dirty="0">
                <a:solidFill>
                  <a:srgbClr val="0070C0"/>
                </a:solidFill>
              </a:rPr>
              <a:t>(if it can be safely attained)</a:t>
            </a:r>
          </a:p>
          <a:p>
            <a:pPr marL="594360" lvl="2" indent="0">
              <a:lnSpc>
                <a:spcPct val="120000"/>
              </a:lnSpc>
              <a:buNone/>
            </a:pPr>
            <a:endParaRPr lang="en-US" sz="2800" b="1" dirty="0"/>
          </a:p>
          <a:p>
            <a:pPr>
              <a:lnSpc>
                <a:spcPct val="120000"/>
              </a:lnSpc>
            </a:pPr>
            <a:r>
              <a:rPr lang="en-US" sz="2600" b="0" i="0" dirty="0">
                <a:solidFill>
                  <a:srgbClr val="383636"/>
                </a:solidFill>
                <a:effectLst/>
                <a:ea typeface="Calibri" panose="020F0502020204030204" pitchFamily="34" charset="0"/>
                <a:cs typeface="Calibri" panose="020F0502020204030204" pitchFamily="34" charset="0"/>
              </a:rPr>
              <a:t>Confirm systolic BP ≥ 130 or diastolic BP ≥ 80 using multiple readings, including measurements on a separate day, to diagnose hypertension. </a:t>
            </a:r>
          </a:p>
          <a:p>
            <a:pPr>
              <a:lnSpc>
                <a:spcPct val="120000"/>
              </a:lnSpc>
            </a:pPr>
            <a:r>
              <a:rPr lang="en-US" sz="2600" b="0" i="0" dirty="0">
                <a:solidFill>
                  <a:srgbClr val="383636"/>
                </a:solidFill>
                <a:effectLst/>
                <a:ea typeface="Calibri" panose="020F0502020204030204" pitchFamily="34" charset="0"/>
                <a:cs typeface="Calibri" panose="020F0502020204030204" pitchFamily="34" charset="0"/>
              </a:rPr>
              <a:t>If BP ≥ 180/110, can be diagnosed at single visit</a:t>
            </a:r>
          </a:p>
          <a:p>
            <a:pPr>
              <a:lnSpc>
                <a:spcPct val="120000"/>
              </a:lnSpc>
            </a:pPr>
            <a:r>
              <a:rPr lang="en-US" sz="2600" dirty="0">
                <a:ea typeface="Calibri" panose="020F0502020204030204" pitchFamily="34" charset="0"/>
                <a:cs typeface="Calibri" panose="020F0502020204030204" pitchFamily="34" charset="0"/>
              </a:rPr>
              <a:t>BP target based on individual assessment, shared decision making and potential adverse effects  </a:t>
            </a:r>
          </a:p>
          <a:p>
            <a:pPr>
              <a:lnSpc>
                <a:spcPct val="120000"/>
              </a:lnSpc>
            </a:pPr>
            <a:r>
              <a:rPr lang="en-US" sz="2600" dirty="0">
                <a:ea typeface="Calibri" panose="020F0502020204030204" pitchFamily="34" charset="0"/>
                <a:cs typeface="Calibri" panose="020F0502020204030204" pitchFamily="34" charset="0"/>
              </a:rPr>
              <a:t>Monitor BP at home and at each visit</a:t>
            </a:r>
          </a:p>
          <a:p>
            <a:pPr>
              <a:lnSpc>
                <a:spcPct val="120000"/>
              </a:lnSpc>
            </a:pPr>
            <a:r>
              <a:rPr lang="en-US" sz="2600" dirty="0">
                <a:ea typeface="Calibri" panose="020F0502020204030204" pitchFamily="34" charset="0"/>
                <a:cs typeface="Calibri" panose="020F0502020204030204" pitchFamily="34" charset="0"/>
              </a:rPr>
              <a:t>During pregnancy, with previous history of HTN</a:t>
            </a:r>
          </a:p>
          <a:p>
            <a:pPr lvl="1">
              <a:lnSpc>
                <a:spcPct val="120000"/>
              </a:lnSpc>
            </a:pPr>
            <a:r>
              <a:rPr lang="en-US" sz="2600" dirty="0">
                <a:ea typeface="Calibri" panose="020F0502020204030204" pitchFamily="34" charset="0"/>
                <a:cs typeface="Calibri" panose="020F0502020204030204" pitchFamily="34" charset="0"/>
              </a:rPr>
              <a:t>B/P Target of 110 -</a:t>
            </a:r>
            <a:r>
              <a:rPr lang="en-US" sz="2600" dirty="0">
                <a:solidFill>
                  <a:srgbClr val="000000"/>
                </a:solidFill>
                <a:ea typeface="Calibri" panose="020F0502020204030204" pitchFamily="34" charset="0"/>
                <a:cs typeface="Calibri" panose="020F0502020204030204" pitchFamily="34" charset="0"/>
              </a:rPr>
              <a:t>135/85 </a:t>
            </a:r>
            <a:endParaRPr lang="en-US" sz="2600" dirty="0">
              <a:ea typeface="Calibri" panose="020F0502020204030204" pitchFamily="34" charset="0"/>
              <a:cs typeface="Calibri" panose="020F0502020204030204" pitchFamily="34" charset="0"/>
            </a:endParaRPr>
          </a:p>
          <a:p>
            <a:pPr marL="0" indent="0">
              <a:buNone/>
            </a:pPr>
            <a:endParaRPr lang="en-US" sz="1700" dirty="0">
              <a:ea typeface="Calibri" panose="020F0502020204030204" pitchFamily="34" charset="0"/>
              <a:cs typeface="Calibri" panose="020F0502020204030204" pitchFamily="34" charset="0"/>
            </a:endParaRPr>
          </a:p>
          <a:p>
            <a:endParaRPr lang="en-US"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86600" y="1295400"/>
            <a:ext cx="1676400" cy="12078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3">
            <a:extLst>
              <a:ext uri="{FF2B5EF4-FFF2-40B4-BE49-F238E27FC236}">
                <a16:creationId xmlns:a16="http://schemas.microsoft.com/office/drawing/2014/main" id="{F85D7B71-1CEB-997E-A7C8-31111F1647C0}"/>
              </a:ext>
            </a:extLst>
          </p:cNvPr>
          <p:cNvPicPr>
            <a:picLocks noChangeAspect="1"/>
          </p:cNvPicPr>
          <p:nvPr/>
        </p:nvPicPr>
        <p:blipFill>
          <a:blip r:embed="rId4"/>
          <a:stretch>
            <a:fillRect/>
          </a:stretch>
        </p:blipFill>
        <p:spPr>
          <a:xfrm>
            <a:off x="5867400" y="6440986"/>
            <a:ext cx="3076312" cy="382026"/>
          </a:xfrm>
          <a:prstGeom prst="rect">
            <a:avLst/>
          </a:prstGeom>
        </p:spPr>
      </p:pic>
    </p:spTree>
    <p:extLst>
      <p:ext uri="{BB962C8B-B14F-4D97-AF65-F5344CB8AC3E}">
        <p14:creationId xmlns:p14="http://schemas.microsoft.com/office/powerpoint/2010/main" val="34886531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F4E885-7837-45D1-A558-AA0A80AA39B2}"/>
              </a:ext>
            </a:extLst>
          </p:cNvPr>
          <p:cNvSpPr>
            <a:spLocks noGrp="1"/>
          </p:cNvSpPr>
          <p:nvPr>
            <p:ph type="title"/>
          </p:nvPr>
        </p:nvSpPr>
        <p:spPr>
          <a:xfrm>
            <a:off x="457200" y="152400"/>
            <a:ext cx="8229600" cy="990600"/>
          </a:xfrm>
        </p:spPr>
        <p:txBody>
          <a:bodyPr/>
          <a:lstStyle/>
          <a:p>
            <a:r>
              <a:rPr lang="en-US" dirty="0"/>
              <a:t>Cost vs Benefit of BP Target&lt;130/80</a:t>
            </a:r>
          </a:p>
        </p:txBody>
      </p:sp>
      <p:sp>
        <p:nvSpPr>
          <p:cNvPr id="3" name="Content Placeholder 2">
            <a:extLst>
              <a:ext uri="{FF2B5EF4-FFF2-40B4-BE49-F238E27FC236}">
                <a16:creationId xmlns:a16="http://schemas.microsoft.com/office/drawing/2014/main" id="{070E9FF1-348F-4ED8-88C0-E8EBA01F15FB}"/>
              </a:ext>
            </a:extLst>
          </p:cNvPr>
          <p:cNvSpPr>
            <a:spLocks noGrp="1"/>
          </p:cNvSpPr>
          <p:nvPr>
            <p:ph sz="quarter" idx="1"/>
          </p:nvPr>
        </p:nvSpPr>
        <p:spPr>
          <a:xfrm>
            <a:off x="381000" y="1143000"/>
            <a:ext cx="5562600" cy="5638800"/>
          </a:xfrm>
        </p:spPr>
        <p:txBody>
          <a:bodyPr>
            <a:normAutofit/>
          </a:bodyPr>
          <a:lstStyle/>
          <a:p>
            <a:r>
              <a:rPr lang="en-US" sz="3200" dirty="0"/>
              <a:t>Consider potential adverse effects of BP medications</a:t>
            </a:r>
          </a:p>
          <a:p>
            <a:pPr lvl="1"/>
            <a:r>
              <a:rPr lang="en-US" sz="2400" dirty="0"/>
              <a:t>Hypotension, syncope, falls, acute kidney injury, and electrolyte abnormalities</a:t>
            </a:r>
          </a:p>
          <a:p>
            <a:pPr lvl="1"/>
            <a:r>
              <a:rPr lang="en-US" sz="2400" dirty="0"/>
              <a:t>Older people, those with CKD, and frailty have been shown to be at higher risk  </a:t>
            </a:r>
          </a:p>
          <a:p>
            <a:pPr lvl="1"/>
            <a:r>
              <a:rPr lang="en-US" sz="2400" dirty="0"/>
              <a:t>People with orthostatic hypotension, substantial comorbidity, functional limitations, or polypharmacy higher risk and may prefer relaxed BP targets to enhance quality of life. </a:t>
            </a:r>
          </a:p>
        </p:txBody>
      </p:sp>
      <p:pic>
        <p:nvPicPr>
          <p:cNvPr id="5" name="Picture 4" descr="A picture containing text, sign, outdoor, sky&#10;&#10;Description automatically generated">
            <a:extLst>
              <a:ext uri="{FF2B5EF4-FFF2-40B4-BE49-F238E27FC236}">
                <a16:creationId xmlns:a16="http://schemas.microsoft.com/office/drawing/2014/main" id="{1E2D208A-A28F-442F-AC73-5395458EC5BD}"/>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6096000" y="1325880"/>
            <a:ext cx="2362200" cy="2362200"/>
          </a:xfrm>
          <a:prstGeom prst="rect">
            <a:avLst/>
          </a:prstGeom>
        </p:spPr>
      </p:pic>
      <p:pic>
        <p:nvPicPr>
          <p:cNvPr id="7" name="Picture 6">
            <a:extLst>
              <a:ext uri="{FF2B5EF4-FFF2-40B4-BE49-F238E27FC236}">
                <a16:creationId xmlns:a16="http://schemas.microsoft.com/office/drawing/2014/main" id="{F87194D4-BE5A-84A1-CE78-1B963CE1D3B0}"/>
              </a:ext>
            </a:extLst>
          </p:cNvPr>
          <p:cNvPicPr>
            <a:picLocks noChangeAspect="1"/>
          </p:cNvPicPr>
          <p:nvPr/>
        </p:nvPicPr>
        <p:blipFill>
          <a:blip r:embed="rId5"/>
          <a:stretch>
            <a:fillRect/>
          </a:stretch>
        </p:blipFill>
        <p:spPr>
          <a:xfrm>
            <a:off x="4815741" y="6309924"/>
            <a:ext cx="4078708" cy="506506"/>
          </a:xfrm>
          <a:prstGeom prst="rect">
            <a:avLst/>
          </a:prstGeom>
        </p:spPr>
      </p:pic>
    </p:spTree>
    <p:extLst>
      <p:ext uri="{BB962C8B-B14F-4D97-AF65-F5344CB8AC3E}">
        <p14:creationId xmlns:p14="http://schemas.microsoft.com/office/powerpoint/2010/main" val="3826124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52880" y="1250970"/>
            <a:ext cx="1686320" cy="1198026"/>
          </a:xfrm>
          <a:prstGeom prst="rect">
            <a:avLst/>
          </a:prstGeom>
        </p:spPr>
      </p:pic>
      <p:sp>
        <p:nvSpPr>
          <p:cNvPr id="5" name="Title 4"/>
          <p:cNvSpPr>
            <a:spLocks noGrp="1"/>
          </p:cNvSpPr>
          <p:nvPr>
            <p:ph type="title"/>
          </p:nvPr>
        </p:nvSpPr>
        <p:spPr>
          <a:xfrm>
            <a:off x="457200" y="152400"/>
            <a:ext cx="8229600" cy="990600"/>
          </a:xfrm>
        </p:spPr>
        <p:txBody>
          <a:bodyPr>
            <a:normAutofit/>
          </a:bodyPr>
          <a:lstStyle/>
          <a:p>
            <a:r>
              <a:rPr lang="en-US" dirty="0"/>
              <a:t>BP Treatment in addition to Lifestyle</a:t>
            </a:r>
          </a:p>
        </p:txBody>
      </p:sp>
      <p:sp>
        <p:nvSpPr>
          <p:cNvPr id="6" name="Content Placeholder 5"/>
          <p:cNvSpPr>
            <a:spLocks noGrp="1"/>
          </p:cNvSpPr>
          <p:nvPr>
            <p:ph sz="quarter" idx="1"/>
          </p:nvPr>
        </p:nvSpPr>
        <p:spPr>
          <a:xfrm>
            <a:off x="254448" y="1250970"/>
            <a:ext cx="6934200" cy="5290038"/>
          </a:xfrm>
        </p:spPr>
        <p:txBody>
          <a:bodyPr>
            <a:normAutofit/>
          </a:bodyPr>
          <a:lstStyle/>
          <a:p>
            <a:r>
              <a:rPr lang="en-US" b="1" dirty="0"/>
              <a:t>First Line BP Drugs if 130/80 +</a:t>
            </a:r>
          </a:p>
          <a:p>
            <a:pPr lvl="1">
              <a:buSzPct val="75000"/>
            </a:pPr>
            <a:r>
              <a:rPr lang="en-US" sz="2800" dirty="0"/>
              <a:t>With albuminuria or CAD</a:t>
            </a:r>
          </a:p>
          <a:p>
            <a:pPr lvl="2">
              <a:buSzPct val="75000"/>
            </a:pPr>
            <a:r>
              <a:rPr lang="en-US" sz="2400" dirty="0"/>
              <a:t>Start either ACE or ARB*</a:t>
            </a:r>
          </a:p>
          <a:p>
            <a:pPr lvl="1">
              <a:buSzPct val="75000"/>
            </a:pPr>
            <a:r>
              <a:rPr lang="en-US" sz="2800" dirty="0"/>
              <a:t>No albuminuria - Any of the 4 classes of  BP meds can be used:</a:t>
            </a:r>
          </a:p>
          <a:p>
            <a:pPr lvl="2">
              <a:buSzPct val="75000"/>
            </a:pPr>
            <a:r>
              <a:rPr lang="en-US" sz="2400" dirty="0"/>
              <a:t>ACE Inhibitors, ARBs, thiazide-like diuretics or calcium channel blockers. </a:t>
            </a:r>
          </a:p>
          <a:p>
            <a:pPr lvl="2">
              <a:buSzPct val="75000"/>
            </a:pPr>
            <a:r>
              <a:rPr lang="en-US" sz="2800" dirty="0"/>
              <a:t>Monitor K+/</a:t>
            </a:r>
            <a:r>
              <a:rPr lang="en-US" sz="2800" dirty="0" err="1"/>
              <a:t>Scr</a:t>
            </a:r>
            <a:r>
              <a:rPr lang="en-US" sz="2800" dirty="0"/>
              <a:t> 7-14 days after initiation and dose increase for diuretics, ACEI/ARB</a:t>
            </a:r>
            <a:endParaRPr lang="en-US" sz="2400" dirty="0"/>
          </a:p>
          <a:p>
            <a:pPr lvl="1">
              <a:buSzPct val="75000"/>
            </a:pPr>
            <a:r>
              <a:rPr lang="en-US" sz="2800" dirty="0"/>
              <a:t>Avoid ACE and ARB at same time</a:t>
            </a:r>
          </a:p>
          <a:p>
            <a:pPr lvl="1">
              <a:buSzPct val="75000"/>
            </a:pPr>
            <a:r>
              <a:rPr lang="en-US" dirty="0"/>
              <a:t>Multiple Drug Therapy often required</a:t>
            </a:r>
          </a:p>
          <a:p>
            <a:pPr>
              <a:buSzPct val="75000"/>
            </a:pPr>
            <a:r>
              <a:rPr lang="en-US" b="1" dirty="0"/>
              <a:t>If BP ≥ 150 /90 start 2 drug combo</a:t>
            </a:r>
          </a:p>
        </p:txBody>
      </p:sp>
      <p:sp>
        <p:nvSpPr>
          <p:cNvPr id="8" name="TextBox 7">
            <a:extLst>
              <a:ext uri="{FF2B5EF4-FFF2-40B4-BE49-F238E27FC236}">
                <a16:creationId xmlns:a16="http://schemas.microsoft.com/office/drawing/2014/main" id="{A34441C5-9189-4367-871A-D0600398C789}"/>
              </a:ext>
            </a:extLst>
          </p:cNvPr>
          <p:cNvSpPr txBox="1"/>
          <p:nvPr/>
        </p:nvSpPr>
        <p:spPr>
          <a:xfrm>
            <a:off x="7272140" y="2549350"/>
            <a:ext cx="1686320" cy="1200329"/>
          </a:xfrm>
          <a:prstGeom prst="rect">
            <a:avLst/>
          </a:prstGeom>
          <a:noFill/>
        </p:spPr>
        <p:txBody>
          <a:bodyPr wrap="square">
            <a:spAutoFit/>
          </a:bodyPr>
          <a:lstStyle/>
          <a:p>
            <a:pPr marL="0" indent="0">
              <a:buNone/>
            </a:pPr>
            <a:r>
              <a:rPr lang="en-US" sz="1800" dirty="0"/>
              <a:t>*Albuminuria = Urinary albumin creatinine ratio of 30+</a:t>
            </a:r>
          </a:p>
        </p:txBody>
      </p:sp>
      <p:pic>
        <p:nvPicPr>
          <p:cNvPr id="2" name="Picture 1">
            <a:extLst>
              <a:ext uri="{FF2B5EF4-FFF2-40B4-BE49-F238E27FC236}">
                <a16:creationId xmlns:a16="http://schemas.microsoft.com/office/drawing/2014/main" id="{1E42F007-7620-7C75-0BC4-87C1728ED299}"/>
              </a:ext>
            </a:extLst>
          </p:cNvPr>
          <p:cNvPicPr>
            <a:picLocks noChangeAspect="1"/>
          </p:cNvPicPr>
          <p:nvPr/>
        </p:nvPicPr>
        <p:blipFill>
          <a:blip r:embed="rId5"/>
          <a:stretch>
            <a:fillRect/>
          </a:stretch>
        </p:blipFill>
        <p:spPr>
          <a:xfrm>
            <a:off x="5867400" y="6440986"/>
            <a:ext cx="3076312" cy="382026"/>
          </a:xfrm>
          <a:prstGeom prst="rect">
            <a:avLst/>
          </a:prstGeom>
        </p:spPr>
      </p:pic>
    </p:spTree>
    <p:custDataLst>
      <p:tags r:id="rId1"/>
    </p:custDataLst>
    <p:extLst>
      <p:ext uri="{BB962C8B-B14F-4D97-AF65-F5344CB8AC3E}">
        <p14:creationId xmlns:p14="http://schemas.microsoft.com/office/powerpoint/2010/main" val="42381033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269198-1136-4462-AC1A-CFC9C15A1084}"/>
              </a:ext>
            </a:extLst>
          </p:cNvPr>
          <p:cNvSpPr>
            <a:spLocks noGrp="1"/>
          </p:cNvSpPr>
          <p:nvPr>
            <p:ph type="title"/>
          </p:nvPr>
        </p:nvSpPr>
        <p:spPr/>
        <p:txBody>
          <a:bodyPr/>
          <a:lstStyle/>
          <a:p>
            <a:r>
              <a:rPr lang="en-US" dirty="0"/>
              <a:t>Hypertension Management</a:t>
            </a:r>
          </a:p>
        </p:txBody>
      </p:sp>
      <p:pic>
        <p:nvPicPr>
          <p:cNvPr id="5" name="Content Placeholder 4">
            <a:extLst>
              <a:ext uri="{FF2B5EF4-FFF2-40B4-BE49-F238E27FC236}">
                <a16:creationId xmlns:a16="http://schemas.microsoft.com/office/drawing/2014/main" id="{550FC6A3-C03C-CE7B-6F4B-2AC8ED9BA3A5}"/>
              </a:ext>
            </a:extLst>
          </p:cNvPr>
          <p:cNvPicPr>
            <a:picLocks noGrp="1" noChangeAspect="1"/>
          </p:cNvPicPr>
          <p:nvPr>
            <p:ph sz="quarter" idx="1"/>
          </p:nvPr>
        </p:nvPicPr>
        <p:blipFill>
          <a:blip r:embed="rId3"/>
          <a:stretch>
            <a:fillRect/>
          </a:stretch>
        </p:blipFill>
        <p:spPr>
          <a:xfrm>
            <a:off x="170999" y="1371600"/>
            <a:ext cx="8802002" cy="4798615"/>
          </a:xfrm>
        </p:spPr>
      </p:pic>
      <p:pic>
        <p:nvPicPr>
          <p:cNvPr id="10" name="Picture 9">
            <a:extLst>
              <a:ext uri="{FF2B5EF4-FFF2-40B4-BE49-F238E27FC236}">
                <a16:creationId xmlns:a16="http://schemas.microsoft.com/office/drawing/2014/main" id="{08F9FD06-918D-6FA9-97E9-E9FFD9169B40}"/>
              </a:ext>
            </a:extLst>
          </p:cNvPr>
          <p:cNvPicPr>
            <a:picLocks noChangeAspect="1"/>
          </p:cNvPicPr>
          <p:nvPr/>
        </p:nvPicPr>
        <p:blipFill>
          <a:blip r:embed="rId4"/>
          <a:stretch>
            <a:fillRect/>
          </a:stretch>
        </p:blipFill>
        <p:spPr>
          <a:xfrm>
            <a:off x="5257800" y="6308911"/>
            <a:ext cx="3735808" cy="463924"/>
          </a:xfrm>
          <a:prstGeom prst="rect">
            <a:avLst/>
          </a:prstGeom>
        </p:spPr>
      </p:pic>
    </p:spTree>
    <p:extLst>
      <p:ext uri="{BB962C8B-B14F-4D97-AF65-F5344CB8AC3E}">
        <p14:creationId xmlns:p14="http://schemas.microsoft.com/office/powerpoint/2010/main" val="33298730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286D2D-2CB1-47FE-BDCC-C4CF758C23AD}"/>
              </a:ext>
            </a:extLst>
          </p:cNvPr>
          <p:cNvSpPr>
            <a:spLocks noGrp="1"/>
          </p:cNvSpPr>
          <p:nvPr>
            <p:ph type="title"/>
          </p:nvPr>
        </p:nvSpPr>
        <p:spPr/>
        <p:txBody>
          <a:bodyPr/>
          <a:lstStyle/>
          <a:p>
            <a:r>
              <a:rPr lang="en-US" dirty="0"/>
              <a:t>Hypertension Management (</a:t>
            </a:r>
            <a:r>
              <a:rPr lang="en-US" dirty="0" err="1"/>
              <a:t>Cont</a:t>
            </a:r>
            <a:r>
              <a:rPr lang="en-US" dirty="0"/>
              <a:t>)</a:t>
            </a:r>
          </a:p>
        </p:txBody>
      </p:sp>
      <p:sp>
        <p:nvSpPr>
          <p:cNvPr id="3" name="Content Placeholder 2">
            <a:extLst>
              <a:ext uri="{FF2B5EF4-FFF2-40B4-BE49-F238E27FC236}">
                <a16:creationId xmlns:a16="http://schemas.microsoft.com/office/drawing/2014/main" id="{3AFCD904-6FA5-4236-59F6-45A999BD8422}"/>
              </a:ext>
            </a:extLst>
          </p:cNvPr>
          <p:cNvSpPr>
            <a:spLocks noGrp="1"/>
          </p:cNvSpPr>
          <p:nvPr>
            <p:ph sz="quarter" idx="1"/>
          </p:nvPr>
        </p:nvSpPr>
        <p:spPr/>
        <p:txBody>
          <a:bodyPr/>
          <a:lstStyle/>
          <a:p>
            <a:endParaRPr lang="en-US"/>
          </a:p>
        </p:txBody>
      </p:sp>
      <p:pic>
        <p:nvPicPr>
          <p:cNvPr id="5" name="Picture 4">
            <a:extLst>
              <a:ext uri="{FF2B5EF4-FFF2-40B4-BE49-F238E27FC236}">
                <a16:creationId xmlns:a16="http://schemas.microsoft.com/office/drawing/2014/main" id="{B52E9A1E-F5C9-7F77-FD12-68BFA5A4926C}"/>
              </a:ext>
            </a:extLst>
          </p:cNvPr>
          <p:cNvPicPr>
            <a:picLocks noChangeAspect="1"/>
          </p:cNvPicPr>
          <p:nvPr/>
        </p:nvPicPr>
        <p:blipFill>
          <a:blip r:embed="rId3"/>
          <a:stretch>
            <a:fillRect/>
          </a:stretch>
        </p:blipFill>
        <p:spPr>
          <a:xfrm>
            <a:off x="494731" y="1242707"/>
            <a:ext cx="8154538" cy="4990004"/>
          </a:xfrm>
          <a:prstGeom prst="rect">
            <a:avLst/>
          </a:prstGeom>
        </p:spPr>
      </p:pic>
      <p:pic>
        <p:nvPicPr>
          <p:cNvPr id="6" name="Picture 5">
            <a:extLst>
              <a:ext uri="{FF2B5EF4-FFF2-40B4-BE49-F238E27FC236}">
                <a16:creationId xmlns:a16="http://schemas.microsoft.com/office/drawing/2014/main" id="{392BF7E8-713E-DD01-3CE7-8AD7F660DE44}"/>
              </a:ext>
            </a:extLst>
          </p:cNvPr>
          <p:cNvPicPr>
            <a:picLocks noChangeAspect="1"/>
          </p:cNvPicPr>
          <p:nvPr/>
        </p:nvPicPr>
        <p:blipFill>
          <a:blip r:embed="rId4"/>
          <a:stretch>
            <a:fillRect/>
          </a:stretch>
        </p:blipFill>
        <p:spPr>
          <a:xfrm>
            <a:off x="5257800" y="6308911"/>
            <a:ext cx="3735808" cy="463924"/>
          </a:xfrm>
          <a:prstGeom prst="rect">
            <a:avLst/>
          </a:prstGeom>
        </p:spPr>
      </p:pic>
    </p:spTree>
    <p:extLst>
      <p:ext uri="{BB962C8B-B14F-4D97-AF65-F5344CB8AC3E}">
        <p14:creationId xmlns:p14="http://schemas.microsoft.com/office/powerpoint/2010/main" val="15016793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Title 1"/>
          <p:cNvSpPr>
            <a:spLocks noGrp="1"/>
          </p:cNvSpPr>
          <p:nvPr>
            <p:ph type="title"/>
          </p:nvPr>
        </p:nvSpPr>
        <p:spPr>
          <a:xfrm>
            <a:off x="685800" y="237068"/>
            <a:ext cx="7747000" cy="1016000"/>
          </a:xfrm>
        </p:spPr>
        <p:txBody>
          <a:bodyPr/>
          <a:lstStyle/>
          <a:p>
            <a:pPr eaLnBrk="1" hangingPunct="1"/>
            <a:r>
              <a:rPr lang="en-US"/>
              <a:t>Natural History of Diabetes</a:t>
            </a:r>
          </a:p>
        </p:txBody>
      </p:sp>
      <p:sp>
        <p:nvSpPr>
          <p:cNvPr id="8" name="Content Placeholder 3"/>
          <p:cNvSpPr txBox="1">
            <a:spLocks/>
          </p:cNvSpPr>
          <p:nvPr/>
        </p:nvSpPr>
        <p:spPr bwMode="auto">
          <a:xfrm>
            <a:off x="5791200" y="1938867"/>
            <a:ext cx="2641600" cy="1625600"/>
          </a:xfrm>
          <a:prstGeom prst="rect">
            <a:avLst/>
          </a:prstGeom>
          <a:noFill/>
          <a:ln w="9525">
            <a:noFill/>
            <a:miter lim="800000"/>
            <a:headEnd/>
            <a:tailEnd/>
          </a:ln>
          <a:effectLst/>
        </p:spPr>
        <p:txBody>
          <a:bodyPr/>
          <a:lstStyle/>
          <a:p>
            <a:pPr marL="304804" indent="-304804" eaLnBrk="1" fontAlgn="auto" hangingPunct="1">
              <a:spcBef>
                <a:spcPct val="20000"/>
              </a:spcBef>
              <a:spcAft>
                <a:spcPts val="0"/>
              </a:spcAft>
              <a:buClr>
                <a:srgbClr val="464653"/>
              </a:buClr>
              <a:buSzPct val="65000"/>
              <a:buFontTx/>
              <a:buBlip>
                <a:blip r:embed="rId4"/>
              </a:buBlip>
              <a:defRPr/>
            </a:pPr>
            <a:endParaRPr lang="en-US" sz="2844" kern="0" dirty="0">
              <a:solidFill>
                <a:prstClr val="black"/>
              </a:solidFill>
              <a:latin typeface="Gill Sans MT"/>
            </a:endParaRPr>
          </a:p>
        </p:txBody>
      </p:sp>
      <p:graphicFrame>
        <p:nvGraphicFramePr>
          <p:cNvPr id="9" name="Diagram 8"/>
          <p:cNvGraphicFramePr/>
          <p:nvPr>
            <p:extLst>
              <p:ext uri="{D42A27DB-BD31-4B8C-83A1-F6EECF244321}">
                <p14:modId xmlns:p14="http://schemas.microsoft.com/office/powerpoint/2010/main" val="1069447702"/>
              </p:ext>
            </p:extLst>
          </p:nvPr>
        </p:nvGraphicFramePr>
        <p:xfrm>
          <a:off x="778933" y="1329267"/>
          <a:ext cx="7653867" cy="4809067"/>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64517" name="TextBox 9"/>
          <p:cNvSpPr txBox="1">
            <a:spLocks noChangeArrowheads="1"/>
          </p:cNvSpPr>
          <p:nvPr/>
        </p:nvSpPr>
        <p:spPr bwMode="auto">
          <a:xfrm>
            <a:off x="1456267" y="5528733"/>
            <a:ext cx="6366933" cy="338554"/>
          </a:xfrm>
          <a:prstGeom prst="rect">
            <a:avLst/>
          </a:prstGeom>
          <a:solidFill>
            <a:srgbClr val="CCFF99"/>
          </a:solidFill>
          <a:ln w="9525">
            <a:noFill/>
            <a:miter lim="800000"/>
            <a:headEnd/>
            <a:tailEnd/>
          </a:ln>
        </p:spPr>
        <p:txBody>
          <a:bodyPr>
            <a:spAutoFit/>
          </a:bodyPr>
          <a:lstStyle/>
          <a:p>
            <a:pPr eaLnBrk="1" fontAlgn="auto" hangingPunct="1">
              <a:spcBef>
                <a:spcPts val="0"/>
              </a:spcBef>
              <a:spcAft>
                <a:spcPts val="0"/>
              </a:spcAft>
              <a:defRPr/>
            </a:pPr>
            <a:r>
              <a:rPr lang="en-US" sz="1600" b="1" dirty="0">
                <a:solidFill>
                  <a:prstClr val="black"/>
                </a:solidFill>
                <a:latin typeface="Gill Sans MT"/>
              </a:rPr>
              <a:t>Development of type 2 diabetes happens over years or decades</a:t>
            </a:r>
          </a:p>
        </p:txBody>
      </p:sp>
      <p:sp>
        <p:nvSpPr>
          <p:cNvPr id="70662" name="TextBox 12"/>
          <p:cNvSpPr txBox="1">
            <a:spLocks noChangeArrowheads="1"/>
          </p:cNvSpPr>
          <p:nvPr/>
        </p:nvSpPr>
        <p:spPr bwMode="auto">
          <a:xfrm>
            <a:off x="982134" y="4919133"/>
            <a:ext cx="47413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auto" hangingPunct="1">
              <a:spcBef>
                <a:spcPts val="0"/>
              </a:spcBef>
              <a:spcAft>
                <a:spcPts val="0"/>
              </a:spcAft>
            </a:pPr>
            <a:endParaRPr lang="en-US" sz="1600">
              <a:solidFill>
                <a:prstClr val="black"/>
              </a:solidFill>
            </a:endParaRPr>
          </a:p>
        </p:txBody>
      </p:sp>
      <p:sp>
        <p:nvSpPr>
          <p:cNvPr id="70663" name="Left Arrow 15"/>
          <p:cNvSpPr>
            <a:spLocks noChangeArrowheads="1"/>
          </p:cNvSpPr>
          <p:nvPr/>
        </p:nvSpPr>
        <p:spPr bwMode="auto">
          <a:xfrm>
            <a:off x="2879785" y="2137408"/>
            <a:ext cx="1207911" cy="677333"/>
          </a:xfrm>
          <a:prstGeom prst="leftArrow">
            <a:avLst>
              <a:gd name="adj1" fmla="val 63333"/>
              <a:gd name="adj2" fmla="val 50000"/>
            </a:avLst>
          </a:prstGeom>
          <a:solidFill>
            <a:schemeClr val="tx1"/>
          </a:solidFill>
          <a:ln w="12700" algn="ctr">
            <a:solidFill>
              <a:schemeClr val="tx1"/>
            </a:solidFill>
            <a:round/>
            <a:headEnd/>
            <a:tailEnd/>
          </a:ln>
        </p:spPr>
        <p:txBody>
          <a:bodyPr/>
          <a:lstStyle/>
          <a:p>
            <a:pPr eaLnBrk="1" fontAlgn="auto" hangingPunct="1">
              <a:spcBef>
                <a:spcPts val="0"/>
              </a:spcBef>
              <a:spcAft>
                <a:spcPts val="0"/>
              </a:spcAft>
            </a:pPr>
            <a:endParaRPr lang="en-US" sz="1600">
              <a:solidFill>
                <a:prstClr val="black"/>
              </a:solidFill>
              <a:latin typeface="Gill Sans MT"/>
            </a:endParaRPr>
          </a:p>
        </p:txBody>
      </p:sp>
      <p:sp>
        <p:nvSpPr>
          <p:cNvPr id="70664" name="Left Arrow 16"/>
          <p:cNvSpPr>
            <a:spLocks noChangeArrowheads="1"/>
          </p:cNvSpPr>
          <p:nvPr/>
        </p:nvSpPr>
        <p:spPr bwMode="auto">
          <a:xfrm>
            <a:off x="5257801" y="2074334"/>
            <a:ext cx="1346200" cy="821266"/>
          </a:xfrm>
          <a:prstGeom prst="leftArrow">
            <a:avLst>
              <a:gd name="adj1" fmla="val 50000"/>
              <a:gd name="adj2" fmla="val 50000"/>
            </a:avLst>
          </a:prstGeom>
          <a:solidFill>
            <a:schemeClr val="tx1"/>
          </a:solidFill>
          <a:ln w="12700" algn="ctr">
            <a:solidFill>
              <a:schemeClr val="tx1"/>
            </a:solidFill>
            <a:round/>
            <a:headEnd/>
            <a:tailEnd/>
          </a:ln>
        </p:spPr>
        <p:txBody>
          <a:bodyPr/>
          <a:lstStyle/>
          <a:p>
            <a:pPr eaLnBrk="1" fontAlgn="auto" hangingPunct="1">
              <a:spcBef>
                <a:spcPts val="0"/>
              </a:spcBef>
              <a:spcAft>
                <a:spcPts val="0"/>
              </a:spcAft>
            </a:pPr>
            <a:endParaRPr lang="en-US" sz="1600">
              <a:solidFill>
                <a:prstClr val="black"/>
              </a:solidFill>
              <a:latin typeface="Gill Sans MT"/>
            </a:endParaRPr>
          </a:p>
        </p:txBody>
      </p:sp>
      <p:sp>
        <p:nvSpPr>
          <p:cNvPr id="64521" name="TextBox 23"/>
          <p:cNvSpPr txBox="1">
            <a:spLocks noChangeArrowheads="1"/>
          </p:cNvSpPr>
          <p:nvPr/>
        </p:nvSpPr>
        <p:spPr bwMode="auto">
          <a:xfrm>
            <a:off x="3352800" y="2311400"/>
            <a:ext cx="666044" cy="338554"/>
          </a:xfrm>
          <a:prstGeom prst="rect">
            <a:avLst/>
          </a:prstGeom>
          <a:solidFill>
            <a:srgbClr val="CCFF33"/>
          </a:solidFill>
          <a:ln>
            <a:headEnd/>
            <a:tailEnd/>
          </a:ln>
        </p:spPr>
        <p:style>
          <a:lnRef idx="1">
            <a:schemeClr val="accent4"/>
          </a:lnRef>
          <a:fillRef idx="2">
            <a:schemeClr val="accent4"/>
          </a:fillRef>
          <a:effectRef idx="1">
            <a:schemeClr val="accent4"/>
          </a:effectRef>
          <a:fontRef idx="minor">
            <a:schemeClr val="dk1"/>
          </a:fontRef>
        </p:style>
        <p:txBody>
          <a:bodyPr wrap="square">
            <a:spAutoFit/>
          </a:bodyPr>
          <a:lstStyle/>
          <a:p>
            <a:pPr eaLnBrk="1" fontAlgn="auto" hangingPunct="1">
              <a:spcBef>
                <a:spcPts val="0"/>
              </a:spcBef>
              <a:spcAft>
                <a:spcPts val="0"/>
              </a:spcAft>
              <a:defRPr/>
            </a:pPr>
            <a:r>
              <a:rPr lang="en-US" sz="1600" dirty="0">
                <a:solidFill>
                  <a:prstClr val="black"/>
                </a:solidFill>
              </a:rPr>
              <a:t>Yes!</a:t>
            </a:r>
          </a:p>
        </p:txBody>
      </p:sp>
      <p:sp>
        <p:nvSpPr>
          <p:cNvPr id="64523" name="TextBox 14"/>
          <p:cNvSpPr txBox="1">
            <a:spLocks noChangeArrowheads="1"/>
          </p:cNvSpPr>
          <p:nvPr/>
        </p:nvSpPr>
        <p:spPr bwMode="auto">
          <a:xfrm>
            <a:off x="5926666" y="2306798"/>
            <a:ext cx="553156" cy="338554"/>
          </a:xfrm>
          <a:prstGeom prst="rect">
            <a:avLst/>
          </a:prstGeom>
          <a:solidFill>
            <a:srgbClr val="FF0000"/>
          </a:solidFill>
          <a:ln>
            <a:headEnd/>
            <a:tailEnd/>
          </a:ln>
        </p:spPr>
        <p:style>
          <a:lnRef idx="1">
            <a:schemeClr val="accent3"/>
          </a:lnRef>
          <a:fillRef idx="2">
            <a:schemeClr val="accent3"/>
          </a:fillRef>
          <a:effectRef idx="1">
            <a:schemeClr val="accent3"/>
          </a:effectRef>
          <a:fontRef idx="minor">
            <a:schemeClr val="dk1"/>
          </a:fontRef>
        </p:style>
        <p:txBody>
          <a:bodyPr>
            <a:spAutoFit/>
          </a:bodyPr>
          <a:lstStyle/>
          <a:p>
            <a:pPr eaLnBrk="1" fontAlgn="auto" hangingPunct="1">
              <a:spcBef>
                <a:spcPts val="0"/>
              </a:spcBef>
              <a:spcAft>
                <a:spcPts val="0"/>
              </a:spcAft>
              <a:defRPr/>
            </a:pPr>
            <a:r>
              <a:rPr lang="en-US" sz="1600" dirty="0">
                <a:solidFill>
                  <a:prstClr val="black"/>
                </a:solidFill>
              </a:rPr>
              <a:t>NO</a:t>
            </a:r>
          </a:p>
        </p:txBody>
      </p:sp>
    </p:spTree>
    <p:custDataLst>
      <p:tags r:id="rId1"/>
    </p:custDataLst>
    <p:extLst>
      <p:ext uri="{BB962C8B-B14F-4D97-AF65-F5344CB8AC3E}">
        <p14:creationId xmlns:p14="http://schemas.microsoft.com/office/powerpoint/2010/main" val="49253795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linds(horizont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9" grpId="0">
        <p:bldAsOne/>
      </p:bldGraphic>
    </p:bldLst>
  </p:timing>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3519DC-1EEB-2C8A-F4AC-097BC1CFF6EA}"/>
              </a:ext>
            </a:extLst>
          </p:cNvPr>
          <p:cNvSpPr>
            <a:spLocks noGrp="1"/>
          </p:cNvSpPr>
          <p:nvPr>
            <p:ph type="title"/>
          </p:nvPr>
        </p:nvSpPr>
        <p:spPr/>
        <p:txBody>
          <a:bodyPr/>
          <a:lstStyle/>
          <a:p>
            <a:r>
              <a:rPr lang="en-US" dirty="0"/>
              <a:t>Cardiac and Renal Disease</a:t>
            </a:r>
          </a:p>
        </p:txBody>
      </p:sp>
      <p:sp>
        <p:nvSpPr>
          <p:cNvPr id="3" name="Content Placeholder 2">
            <a:extLst>
              <a:ext uri="{FF2B5EF4-FFF2-40B4-BE49-F238E27FC236}">
                <a16:creationId xmlns:a16="http://schemas.microsoft.com/office/drawing/2014/main" id="{6E5C3795-DD6A-A227-0421-03AD11F861ED}"/>
              </a:ext>
            </a:extLst>
          </p:cNvPr>
          <p:cNvSpPr>
            <a:spLocks noGrp="1"/>
          </p:cNvSpPr>
          <p:nvPr>
            <p:ph sz="quarter" idx="1"/>
          </p:nvPr>
        </p:nvSpPr>
        <p:spPr>
          <a:xfrm>
            <a:off x="401054" y="1160206"/>
            <a:ext cx="6400800" cy="5715000"/>
          </a:xfrm>
        </p:spPr>
        <p:txBody>
          <a:bodyPr>
            <a:normAutofit/>
          </a:bodyPr>
          <a:lstStyle/>
          <a:p>
            <a:pPr>
              <a:lnSpc>
                <a:spcPct val="120000"/>
              </a:lnSpc>
            </a:pPr>
            <a:r>
              <a:rPr lang="en-US" b="0" i="0" dirty="0">
                <a:solidFill>
                  <a:srgbClr val="383636"/>
                </a:solidFill>
                <a:effectLst/>
                <a:ea typeface="Calibri" panose="020F0502020204030204" pitchFamily="34" charset="0"/>
                <a:cs typeface="Calibri" panose="020F0502020204030204" pitchFamily="34" charset="0"/>
              </a:rPr>
              <a:t>The combination of 3 comorbidities has been termed </a:t>
            </a:r>
            <a:r>
              <a:rPr lang="en-US" b="0" i="1" dirty="0">
                <a:solidFill>
                  <a:srgbClr val="0070C0"/>
                </a:solidFill>
                <a:effectLst/>
                <a:ea typeface="Calibri" panose="020F0502020204030204" pitchFamily="34" charset="0"/>
                <a:cs typeface="Calibri" panose="020F0502020204030204" pitchFamily="34" charset="0"/>
              </a:rPr>
              <a:t>cardiorenal metabolic disease </a:t>
            </a:r>
            <a:r>
              <a:rPr lang="en-US" b="0" i="0" dirty="0">
                <a:solidFill>
                  <a:srgbClr val="383636"/>
                </a:solidFill>
                <a:effectLst/>
                <a:ea typeface="Calibri" panose="020F0502020204030204" pitchFamily="34" charset="0"/>
                <a:cs typeface="Calibri" panose="020F0502020204030204" pitchFamily="34" charset="0"/>
              </a:rPr>
              <a:t>or </a:t>
            </a:r>
            <a:r>
              <a:rPr lang="en-US" b="0" i="1" dirty="0">
                <a:solidFill>
                  <a:srgbClr val="0070C0"/>
                </a:solidFill>
                <a:effectLst/>
                <a:ea typeface="Calibri" panose="020F0502020204030204" pitchFamily="34" charset="0"/>
                <a:cs typeface="Calibri" panose="020F0502020204030204" pitchFamily="34" charset="0"/>
              </a:rPr>
              <a:t>cardiovascular-kidney-metabolic</a:t>
            </a:r>
            <a:r>
              <a:rPr lang="en-US" b="0" i="0" dirty="0">
                <a:solidFill>
                  <a:srgbClr val="383636"/>
                </a:solidFill>
                <a:effectLst/>
                <a:ea typeface="Calibri" panose="020F0502020204030204" pitchFamily="34" charset="0"/>
                <a:cs typeface="Calibri" panose="020F0502020204030204" pitchFamily="34" charset="0"/>
              </a:rPr>
              <a:t> health</a:t>
            </a:r>
            <a:endParaRPr lang="en-US" dirty="0">
              <a:ea typeface="Calibri" panose="020F0502020204030204" pitchFamily="34" charset="0"/>
              <a:cs typeface="Calibri" panose="020F0502020204030204" pitchFamily="34" charset="0"/>
            </a:endParaRPr>
          </a:p>
          <a:p>
            <a:pPr lvl="1">
              <a:lnSpc>
                <a:spcPct val="120000"/>
              </a:lnSpc>
            </a:pPr>
            <a:r>
              <a:rPr lang="en-US" dirty="0">
                <a:solidFill>
                  <a:srgbClr val="383636"/>
                </a:solidFill>
                <a:ea typeface="Calibri" panose="020F0502020204030204" pitchFamily="34" charset="0"/>
                <a:cs typeface="Calibri" panose="020F0502020204030204" pitchFamily="34" charset="0"/>
              </a:rPr>
              <a:t> </a:t>
            </a:r>
            <a:r>
              <a:rPr lang="en-US" b="0" i="0" dirty="0">
                <a:solidFill>
                  <a:srgbClr val="0070C0"/>
                </a:solidFill>
                <a:effectLst/>
                <a:ea typeface="Calibri" panose="020F0502020204030204" pitchFamily="34" charset="0"/>
                <a:cs typeface="Calibri" panose="020F0502020204030204" pitchFamily="34" charset="0"/>
              </a:rPr>
              <a:t>ASCVD, heart failure, and chronic kidney disease (CKD) </a:t>
            </a:r>
          </a:p>
          <a:p>
            <a:pPr>
              <a:lnSpc>
                <a:spcPct val="120000"/>
              </a:lnSpc>
            </a:pPr>
            <a:r>
              <a:rPr lang="en-US" sz="2800" dirty="0">
                <a:solidFill>
                  <a:srgbClr val="383636"/>
                </a:solidFill>
                <a:ea typeface="Calibri" panose="020F0502020204030204" pitchFamily="34" charset="0"/>
                <a:cs typeface="Calibri" panose="020F0502020204030204" pitchFamily="34" charset="0"/>
              </a:rPr>
              <a:t>Recognized </a:t>
            </a:r>
            <a:r>
              <a:rPr lang="en-US" sz="2800" b="0" i="0" dirty="0">
                <a:solidFill>
                  <a:srgbClr val="383636"/>
                </a:solidFill>
                <a:effectLst/>
                <a:ea typeface="Calibri" panose="020F0502020204030204" pitchFamily="34" charset="0"/>
                <a:cs typeface="Calibri" panose="020F0502020204030204" pitchFamily="34" charset="0"/>
              </a:rPr>
              <a:t>interrelationship of cardiometabolic risk factors leading to cardiovascular disease and adverse kidney outcomes in people with diabetes.</a:t>
            </a:r>
          </a:p>
          <a:p>
            <a:pPr lvl="1">
              <a:lnSpc>
                <a:spcPct val="120000"/>
              </a:lnSpc>
            </a:pPr>
            <a:r>
              <a:rPr lang="en-US" b="0" i="0" dirty="0">
                <a:solidFill>
                  <a:srgbClr val="383636"/>
                </a:solidFill>
                <a:effectLst/>
                <a:ea typeface="Calibri" panose="020F0502020204030204" pitchFamily="34" charset="0"/>
                <a:cs typeface="Calibri" panose="020F0502020204030204" pitchFamily="34" charset="0"/>
              </a:rPr>
              <a:t>3 comorbidities frequently associated with metabolic risk factors &amp; extra weight  </a:t>
            </a:r>
          </a:p>
          <a:p>
            <a:pPr lvl="1">
              <a:lnSpc>
                <a:spcPct val="120000"/>
              </a:lnSpc>
            </a:pPr>
            <a:r>
              <a:rPr lang="en-US" b="0" i="0" dirty="0">
                <a:solidFill>
                  <a:srgbClr val="383636"/>
                </a:solidFill>
                <a:effectLst/>
                <a:ea typeface="Calibri" panose="020F0502020204030204" pitchFamily="34" charset="0"/>
                <a:cs typeface="Calibri" panose="020F0502020204030204" pitchFamily="34" charset="0"/>
              </a:rPr>
              <a:t>Incidence of all three conditions rises with </a:t>
            </a:r>
            <a:r>
              <a:rPr lang="en-US" b="0" i="1" dirty="0">
                <a:solidFill>
                  <a:srgbClr val="383636"/>
                </a:solidFill>
                <a:effectLst/>
                <a:ea typeface="Calibri" panose="020F0502020204030204" pitchFamily="34" charset="0"/>
                <a:cs typeface="Calibri" panose="020F0502020204030204" pitchFamily="34" charset="0"/>
              </a:rPr>
              <a:t>increasing</a:t>
            </a:r>
            <a:r>
              <a:rPr lang="en-US" b="0" i="0" dirty="0">
                <a:solidFill>
                  <a:srgbClr val="383636"/>
                </a:solidFill>
                <a:effectLst/>
                <a:ea typeface="Calibri" panose="020F0502020204030204" pitchFamily="34" charset="0"/>
                <a:cs typeface="Calibri" panose="020F0502020204030204" pitchFamily="34" charset="0"/>
              </a:rPr>
              <a:t> A1C levels.</a:t>
            </a:r>
          </a:p>
        </p:txBody>
      </p:sp>
      <p:pic>
        <p:nvPicPr>
          <p:cNvPr id="4" name="Picture 3">
            <a:extLst>
              <a:ext uri="{FF2B5EF4-FFF2-40B4-BE49-F238E27FC236}">
                <a16:creationId xmlns:a16="http://schemas.microsoft.com/office/drawing/2014/main" id="{0F8364BF-CBDB-CEE1-694F-AE9C61717BE0}"/>
              </a:ext>
            </a:extLst>
          </p:cNvPr>
          <p:cNvPicPr>
            <a:picLocks noChangeAspect="1"/>
          </p:cNvPicPr>
          <p:nvPr/>
        </p:nvPicPr>
        <p:blipFill>
          <a:blip r:embed="rId3"/>
          <a:stretch>
            <a:fillRect/>
          </a:stretch>
        </p:blipFill>
        <p:spPr>
          <a:xfrm>
            <a:off x="4762500" y="6336818"/>
            <a:ext cx="4078708" cy="506506"/>
          </a:xfrm>
          <a:prstGeom prst="rect">
            <a:avLst/>
          </a:prstGeom>
        </p:spPr>
      </p:pic>
      <p:pic>
        <p:nvPicPr>
          <p:cNvPr id="8" name="Picture 7" descr="Doctor finger on chin">
            <a:extLst>
              <a:ext uri="{FF2B5EF4-FFF2-40B4-BE49-F238E27FC236}">
                <a16:creationId xmlns:a16="http://schemas.microsoft.com/office/drawing/2014/main" id="{ACE23CD8-AF06-8CD8-E0F0-DFDC2069E7C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238920" y="1319908"/>
            <a:ext cx="1111143" cy="5029200"/>
          </a:xfrm>
          <a:prstGeom prst="rect">
            <a:avLst/>
          </a:prstGeom>
        </p:spPr>
      </p:pic>
    </p:spTree>
    <p:extLst>
      <p:ext uri="{BB962C8B-B14F-4D97-AF65-F5344CB8AC3E}">
        <p14:creationId xmlns:p14="http://schemas.microsoft.com/office/powerpoint/2010/main" val="36843816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HTN Lifestyle Treatment Strategies</a:t>
            </a:r>
          </a:p>
        </p:txBody>
      </p:sp>
      <p:sp>
        <p:nvSpPr>
          <p:cNvPr id="3" name="Content Placeholder 2"/>
          <p:cNvSpPr>
            <a:spLocks noGrp="1"/>
          </p:cNvSpPr>
          <p:nvPr>
            <p:ph sz="quarter" idx="1"/>
          </p:nvPr>
        </p:nvSpPr>
        <p:spPr>
          <a:xfrm>
            <a:off x="381000" y="1295400"/>
            <a:ext cx="7391400" cy="4937760"/>
          </a:xfrm>
        </p:spPr>
        <p:txBody>
          <a:bodyPr>
            <a:normAutofit/>
          </a:bodyPr>
          <a:lstStyle/>
          <a:p>
            <a:r>
              <a:rPr lang="en-US" sz="3200" dirty="0"/>
              <a:t>If BP &gt; 120/80, start with lifestyle</a:t>
            </a:r>
          </a:p>
          <a:p>
            <a:r>
              <a:rPr lang="en-US" sz="3200" dirty="0"/>
              <a:t>DASH Diet</a:t>
            </a:r>
          </a:p>
          <a:p>
            <a:r>
              <a:rPr lang="en-US" sz="3200" dirty="0"/>
              <a:t>Weight loss if indicated</a:t>
            </a:r>
          </a:p>
          <a:p>
            <a:r>
              <a:rPr lang="en-US" sz="3200" dirty="0"/>
              <a:t>Sodium intake &lt;2,300mg/day</a:t>
            </a:r>
          </a:p>
          <a:p>
            <a:r>
              <a:rPr lang="en-US" sz="3200" dirty="0"/>
              <a:t>Eat more fruits &amp; veggies (8-10 a day)</a:t>
            </a:r>
          </a:p>
          <a:p>
            <a:r>
              <a:rPr lang="en-US" sz="3200" dirty="0"/>
              <a:t>Low fat dairy products (2-3 servings/day)</a:t>
            </a:r>
          </a:p>
          <a:p>
            <a:r>
              <a:rPr lang="en-US" sz="3200" dirty="0"/>
              <a:t>Limit alcohol 1-2 drinks a day</a:t>
            </a:r>
          </a:p>
          <a:p>
            <a:r>
              <a:rPr lang="en-US" sz="3200" dirty="0"/>
              <a:t>Increase activity level</a:t>
            </a:r>
          </a:p>
          <a:p>
            <a:endParaRPr lang="en-US" dirty="0"/>
          </a:p>
        </p:txBody>
      </p:sp>
      <p:pic>
        <p:nvPicPr>
          <p:cNvPr id="4" name="Picture 3"/>
          <p:cNvPicPr>
            <a:picLocks noChangeAspect="1"/>
          </p:cNvPicPr>
          <p:nvPr/>
        </p:nvPicPr>
        <p:blipFill>
          <a:blip r:embed="rId3"/>
          <a:stretch>
            <a:fillRect/>
          </a:stretch>
        </p:blipFill>
        <p:spPr>
          <a:xfrm>
            <a:off x="6569319" y="1203960"/>
            <a:ext cx="2152650" cy="1832144"/>
          </a:xfrm>
          <a:prstGeom prst="rect">
            <a:avLst/>
          </a:prstGeom>
        </p:spPr>
      </p:pic>
      <p:pic>
        <p:nvPicPr>
          <p:cNvPr id="5" name="Picture 4">
            <a:extLst>
              <a:ext uri="{FF2B5EF4-FFF2-40B4-BE49-F238E27FC236}">
                <a16:creationId xmlns:a16="http://schemas.microsoft.com/office/drawing/2014/main" id="{771F9B71-6A72-469B-EA69-B1AC7837EFCF}"/>
              </a:ext>
            </a:extLst>
          </p:cNvPr>
          <p:cNvPicPr>
            <a:picLocks noChangeAspect="1"/>
          </p:cNvPicPr>
          <p:nvPr/>
        </p:nvPicPr>
        <p:blipFill>
          <a:blip r:embed="rId4"/>
          <a:stretch>
            <a:fillRect/>
          </a:stretch>
        </p:blipFill>
        <p:spPr>
          <a:xfrm>
            <a:off x="4815741" y="6309924"/>
            <a:ext cx="4078708" cy="506506"/>
          </a:xfrm>
          <a:prstGeom prst="rect">
            <a:avLst/>
          </a:prstGeom>
        </p:spPr>
      </p:pic>
    </p:spTree>
    <p:extLst>
      <p:ext uri="{BB962C8B-B14F-4D97-AF65-F5344CB8AC3E}">
        <p14:creationId xmlns:p14="http://schemas.microsoft.com/office/powerpoint/2010/main" val="17226545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B30A12-1055-6D02-5E9E-D4D0647500C4}"/>
              </a:ext>
            </a:extLst>
          </p:cNvPr>
          <p:cNvSpPr>
            <a:spLocks noGrp="1"/>
          </p:cNvSpPr>
          <p:nvPr>
            <p:ph type="title"/>
          </p:nvPr>
        </p:nvSpPr>
        <p:spPr/>
        <p:txBody>
          <a:bodyPr/>
          <a:lstStyle/>
          <a:p>
            <a:r>
              <a:rPr lang="en-US" dirty="0"/>
              <a:t>Screening for Undiagnosed CV Disease</a:t>
            </a:r>
          </a:p>
        </p:txBody>
      </p:sp>
      <p:pic>
        <p:nvPicPr>
          <p:cNvPr id="4" name="Content Placeholder 3">
            <a:extLst>
              <a:ext uri="{FF2B5EF4-FFF2-40B4-BE49-F238E27FC236}">
                <a16:creationId xmlns:a16="http://schemas.microsoft.com/office/drawing/2014/main" id="{E44C4E66-1ED3-DA36-3AB0-56F244B5968C}"/>
              </a:ext>
            </a:extLst>
          </p:cNvPr>
          <p:cNvPicPr>
            <a:picLocks noGrp="1" noChangeAspect="1"/>
          </p:cNvPicPr>
          <p:nvPr>
            <p:ph sz="quarter" idx="1"/>
          </p:nvPr>
        </p:nvPicPr>
        <p:blipFill>
          <a:blip r:embed="rId3"/>
          <a:stretch>
            <a:fillRect/>
          </a:stretch>
        </p:blipFill>
        <p:spPr>
          <a:xfrm>
            <a:off x="457200" y="1329280"/>
            <a:ext cx="8229600" cy="4716965"/>
          </a:xfrm>
          <a:prstGeom prst="rect">
            <a:avLst/>
          </a:prstGeom>
        </p:spPr>
      </p:pic>
      <p:pic>
        <p:nvPicPr>
          <p:cNvPr id="5" name="Picture 4">
            <a:extLst>
              <a:ext uri="{FF2B5EF4-FFF2-40B4-BE49-F238E27FC236}">
                <a16:creationId xmlns:a16="http://schemas.microsoft.com/office/drawing/2014/main" id="{C60FF473-0B86-D2C2-5B39-5474B2114E31}"/>
              </a:ext>
            </a:extLst>
          </p:cNvPr>
          <p:cNvPicPr>
            <a:picLocks noChangeAspect="1"/>
          </p:cNvPicPr>
          <p:nvPr/>
        </p:nvPicPr>
        <p:blipFill>
          <a:blip r:embed="rId4"/>
          <a:stretch>
            <a:fillRect/>
          </a:stretch>
        </p:blipFill>
        <p:spPr>
          <a:xfrm>
            <a:off x="4815741" y="6309924"/>
            <a:ext cx="4078708" cy="506506"/>
          </a:xfrm>
          <a:prstGeom prst="rect">
            <a:avLst/>
          </a:prstGeom>
        </p:spPr>
      </p:pic>
    </p:spTree>
    <p:extLst>
      <p:ext uri="{BB962C8B-B14F-4D97-AF65-F5344CB8AC3E}">
        <p14:creationId xmlns:p14="http://schemas.microsoft.com/office/powerpoint/2010/main" val="5666955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323EF6-BB7F-4A17-ABEC-0BAB645133AA}"/>
              </a:ext>
            </a:extLst>
          </p:cNvPr>
          <p:cNvSpPr>
            <a:spLocks noGrp="1"/>
          </p:cNvSpPr>
          <p:nvPr>
            <p:ph type="title"/>
          </p:nvPr>
        </p:nvSpPr>
        <p:spPr>
          <a:xfrm>
            <a:off x="457200" y="228600"/>
            <a:ext cx="8229600" cy="609600"/>
          </a:xfrm>
        </p:spPr>
        <p:txBody>
          <a:bodyPr>
            <a:normAutofit fontScale="90000"/>
          </a:bodyPr>
          <a:lstStyle/>
          <a:p>
            <a:pPr eaLnBrk="1" fontAlgn="auto" hangingPunct="1">
              <a:spcAft>
                <a:spcPts val="0"/>
              </a:spcAft>
              <a:defRPr/>
            </a:pPr>
            <a:r>
              <a:rPr lang="en-US" sz="4400" dirty="0"/>
              <a:t>Back to Alice</a:t>
            </a:r>
            <a:endParaRPr lang="en-US" dirty="0"/>
          </a:p>
        </p:txBody>
      </p:sp>
      <p:sp>
        <p:nvSpPr>
          <p:cNvPr id="55299" name="Content Placeholder 2">
            <a:extLst>
              <a:ext uri="{FF2B5EF4-FFF2-40B4-BE49-F238E27FC236}">
                <a16:creationId xmlns:a16="http://schemas.microsoft.com/office/drawing/2014/main" id="{EBF0F0DA-B2CC-4ECD-B776-E45B83A7649F}"/>
              </a:ext>
            </a:extLst>
          </p:cNvPr>
          <p:cNvSpPr>
            <a:spLocks noGrp="1"/>
          </p:cNvSpPr>
          <p:nvPr>
            <p:ph sz="quarter" idx="1"/>
          </p:nvPr>
        </p:nvSpPr>
        <p:spPr>
          <a:xfrm>
            <a:off x="457200" y="838200"/>
            <a:ext cx="4041648" cy="6248400"/>
          </a:xfrm>
        </p:spPr>
        <p:txBody>
          <a:bodyPr>
            <a:normAutofit fontScale="85000" lnSpcReduction="10000"/>
          </a:bodyPr>
          <a:lstStyle/>
          <a:p>
            <a:pPr marL="0" indent="0" eaLnBrk="1" hangingPunct="1">
              <a:lnSpc>
                <a:spcPct val="120000"/>
              </a:lnSpc>
              <a:buFont typeface="Wingdings 2" panose="05020102010507070707" pitchFamily="18" charset="2"/>
              <a:buNone/>
              <a:defRPr/>
            </a:pPr>
            <a:r>
              <a:rPr lang="en-US" altLang="en-US" sz="1800" dirty="0"/>
              <a:t>Alice is a 56yo AAF presenting for follow-up for type 2 diabetes. Alice reports that her blood pressure has been higher lately. Denies s/</a:t>
            </a:r>
            <a:r>
              <a:rPr lang="en-US" altLang="en-US" sz="1800" dirty="0" err="1"/>
              <a:t>sx</a:t>
            </a:r>
            <a:r>
              <a:rPr lang="en-US" altLang="en-US" sz="1800" dirty="0"/>
              <a:t> of hypoglycemia. </a:t>
            </a:r>
          </a:p>
          <a:p>
            <a:pPr eaLnBrk="1" hangingPunct="1">
              <a:lnSpc>
                <a:spcPct val="120000"/>
              </a:lnSpc>
              <a:defRPr/>
            </a:pPr>
            <a:r>
              <a:rPr lang="en-US" altLang="en-US" sz="1800" b="1" dirty="0"/>
              <a:t>PMH</a:t>
            </a:r>
          </a:p>
          <a:p>
            <a:pPr lvl="1" eaLnBrk="1" hangingPunct="1">
              <a:lnSpc>
                <a:spcPct val="120000"/>
              </a:lnSpc>
              <a:defRPr/>
            </a:pPr>
            <a:r>
              <a:rPr lang="en-US" altLang="en-US" sz="1800" dirty="0">
                <a:solidFill>
                  <a:schemeClr val="tx1"/>
                </a:solidFill>
              </a:rPr>
              <a:t>Type 2 diabetes x5 years</a:t>
            </a:r>
          </a:p>
          <a:p>
            <a:pPr lvl="1" eaLnBrk="1" hangingPunct="1">
              <a:lnSpc>
                <a:spcPct val="120000"/>
              </a:lnSpc>
              <a:defRPr/>
            </a:pPr>
            <a:r>
              <a:rPr lang="en-US" altLang="en-US" sz="1800" dirty="0">
                <a:solidFill>
                  <a:schemeClr val="tx1"/>
                </a:solidFill>
              </a:rPr>
              <a:t>HTN x 5 years</a:t>
            </a:r>
          </a:p>
          <a:p>
            <a:pPr lvl="1" eaLnBrk="1" hangingPunct="1">
              <a:lnSpc>
                <a:spcPct val="120000"/>
              </a:lnSpc>
              <a:defRPr/>
            </a:pPr>
            <a:r>
              <a:rPr lang="en-US" altLang="en-US" sz="1800" dirty="0">
                <a:solidFill>
                  <a:schemeClr val="tx1"/>
                </a:solidFill>
              </a:rPr>
              <a:t>Depression</a:t>
            </a:r>
          </a:p>
          <a:p>
            <a:pPr eaLnBrk="1" hangingPunct="1">
              <a:lnSpc>
                <a:spcPct val="120000"/>
              </a:lnSpc>
              <a:defRPr/>
            </a:pPr>
            <a:r>
              <a:rPr lang="en-US" altLang="en-US" sz="1800" b="1" dirty="0"/>
              <a:t>Meds</a:t>
            </a:r>
          </a:p>
          <a:p>
            <a:pPr lvl="1" eaLnBrk="1" hangingPunct="1">
              <a:lnSpc>
                <a:spcPct val="120000"/>
              </a:lnSpc>
              <a:defRPr/>
            </a:pPr>
            <a:r>
              <a:rPr lang="en-US" altLang="en-US" sz="1800" dirty="0">
                <a:solidFill>
                  <a:schemeClr val="tx1"/>
                </a:solidFill>
              </a:rPr>
              <a:t>Metformin1000mg PO bid</a:t>
            </a:r>
          </a:p>
          <a:p>
            <a:pPr lvl="1" eaLnBrk="1" hangingPunct="1">
              <a:lnSpc>
                <a:spcPct val="120000"/>
              </a:lnSpc>
              <a:defRPr/>
            </a:pPr>
            <a:r>
              <a:rPr lang="en-US" altLang="en-US" sz="1800" dirty="0">
                <a:solidFill>
                  <a:schemeClr val="tx1"/>
                </a:solidFill>
              </a:rPr>
              <a:t>Glipizide 10mg PO </a:t>
            </a:r>
            <a:r>
              <a:rPr lang="en-US" altLang="en-US" sz="1800" dirty="0" err="1">
                <a:solidFill>
                  <a:schemeClr val="tx1"/>
                </a:solidFill>
              </a:rPr>
              <a:t>qam</a:t>
            </a:r>
            <a:endParaRPr lang="en-US" altLang="en-US" sz="1800" dirty="0">
              <a:solidFill>
                <a:schemeClr val="tx1"/>
              </a:solidFill>
            </a:endParaRPr>
          </a:p>
          <a:p>
            <a:pPr lvl="1" eaLnBrk="1" hangingPunct="1">
              <a:lnSpc>
                <a:spcPct val="120000"/>
              </a:lnSpc>
              <a:defRPr/>
            </a:pPr>
            <a:r>
              <a:rPr lang="en-US" altLang="en-US" sz="1800" dirty="0" err="1">
                <a:solidFill>
                  <a:schemeClr val="tx1"/>
                </a:solidFill>
              </a:rPr>
              <a:t>Chlorthalidone</a:t>
            </a:r>
            <a:r>
              <a:rPr lang="en-US" altLang="en-US" sz="1800" dirty="0">
                <a:solidFill>
                  <a:schemeClr val="tx1"/>
                </a:solidFill>
              </a:rPr>
              <a:t> 25mg PO daily</a:t>
            </a:r>
          </a:p>
          <a:p>
            <a:pPr lvl="1" eaLnBrk="1" hangingPunct="1">
              <a:lnSpc>
                <a:spcPct val="120000"/>
              </a:lnSpc>
              <a:defRPr/>
            </a:pPr>
            <a:r>
              <a:rPr lang="en-US" altLang="en-US" sz="1800" dirty="0">
                <a:solidFill>
                  <a:schemeClr val="tx1"/>
                </a:solidFill>
              </a:rPr>
              <a:t>Escitalopram 10mg PO daily</a:t>
            </a:r>
          </a:p>
          <a:p>
            <a:pPr eaLnBrk="1" hangingPunct="1">
              <a:lnSpc>
                <a:spcPct val="120000"/>
              </a:lnSpc>
              <a:defRPr/>
            </a:pPr>
            <a:r>
              <a:rPr lang="en-US" altLang="en-US" sz="1800" b="1" dirty="0"/>
              <a:t>PE</a:t>
            </a:r>
          </a:p>
          <a:p>
            <a:pPr lvl="1" eaLnBrk="1" hangingPunct="1">
              <a:lnSpc>
                <a:spcPct val="120000"/>
              </a:lnSpc>
              <a:defRPr/>
            </a:pPr>
            <a:r>
              <a:rPr lang="en-US" altLang="en-US" sz="1800" dirty="0">
                <a:solidFill>
                  <a:schemeClr val="tx1"/>
                </a:solidFill>
              </a:rPr>
              <a:t>Ht: 5’3” Wt: 185lbs , BMI:32.8kg/m</a:t>
            </a:r>
            <a:r>
              <a:rPr lang="en-US" altLang="en-US" sz="1800" baseline="30000" dirty="0">
                <a:solidFill>
                  <a:schemeClr val="tx1"/>
                </a:solidFill>
              </a:rPr>
              <a:t>2</a:t>
            </a:r>
            <a:r>
              <a:rPr lang="en-US" altLang="en-US" sz="1800" dirty="0">
                <a:solidFill>
                  <a:schemeClr val="tx1"/>
                </a:solidFill>
              </a:rPr>
              <a:t> </a:t>
            </a:r>
          </a:p>
          <a:p>
            <a:pPr lvl="1" eaLnBrk="1" hangingPunct="1">
              <a:lnSpc>
                <a:spcPct val="120000"/>
              </a:lnSpc>
              <a:defRPr/>
            </a:pPr>
            <a:r>
              <a:rPr lang="en-US" altLang="en-US" sz="1800" dirty="0">
                <a:solidFill>
                  <a:schemeClr val="tx1"/>
                </a:solidFill>
              </a:rPr>
              <a:t>BP: 140/88mmHg </a:t>
            </a:r>
          </a:p>
          <a:p>
            <a:pPr lvl="1" eaLnBrk="1" hangingPunct="1">
              <a:lnSpc>
                <a:spcPct val="120000"/>
              </a:lnSpc>
              <a:defRPr/>
            </a:pPr>
            <a:r>
              <a:rPr lang="en-US" altLang="en-US" sz="1800" dirty="0">
                <a:solidFill>
                  <a:schemeClr val="tx1"/>
                </a:solidFill>
              </a:rPr>
              <a:t>A1c=6.9%, K: 4.5</a:t>
            </a:r>
            <a:r>
              <a:rPr lang="en-US" sz="1800" dirty="0">
                <a:solidFill>
                  <a:schemeClr val="tx1"/>
                </a:solidFill>
              </a:rPr>
              <a:t>mEq/L</a:t>
            </a:r>
            <a:r>
              <a:rPr lang="en-US" altLang="en-US" sz="1800" dirty="0">
                <a:solidFill>
                  <a:schemeClr val="tx1"/>
                </a:solidFill>
              </a:rPr>
              <a:t>, Scr:0.8mg/dL, ACR 202 mg/g</a:t>
            </a:r>
          </a:p>
          <a:p>
            <a:pPr lvl="1" eaLnBrk="1" hangingPunct="1">
              <a:lnSpc>
                <a:spcPct val="120000"/>
              </a:lnSpc>
              <a:defRPr/>
            </a:pPr>
            <a:r>
              <a:rPr lang="en-US" altLang="en-US" sz="1800" dirty="0" err="1">
                <a:solidFill>
                  <a:schemeClr val="tx1"/>
                </a:solidFill>
              </a:rPr>
              <a:t>Tchol</a:t>
            </a:r>
            <a:r>
              <a:rPr lang="en-US" altLang="en-US" sz="1800" dirty="0">
                <a:solidFill>
                  <a:schemeClr val="tx1"/>
                </a:solidFill>
              </a:rPr>
              <a:t>=204mg/</a:t>
            </a:r>
            <a:r>
              <a:rPr lang="en-US" altLang="en-US" sz="1800" dirty="0" err="1">
                <a:solidFill>
                  <a:schemeClr val="tx1"/>
                </a:solidFill>
              </a:rPr>
              <a:t>dL</a:t>
            </a:r>
            <a:r>
              <a:rPr lang="en-US" altLang="en-US" sz="1800" dirty="0">
                <a:solidFill>
                  <a:schemeClr val="tx1"/>
                </a:solidFill>
              </a:rPr>
              <a:t>, HDL=34mg/</a:t>
            </a:r>
            <a:r>
              <a:rPr lang="en-US" altLang="en-US" sz="1800" dirty="0" err="1">
                <a:solidFill>
                  <a:schemeClr val="tx1"/>
                </a:solidFill>
              </a:rPr>
              <a:t>dL</a:t>
            </a:r>
            <a:r>
              <a:rPr lang="en-US" altLang="en-US" sz="1800" dirty="0">
                <a:solidFill>
                  <a:schemeClr val="tx1"/>
                </a:solidFill>
              </a:rPr>
              <a:t>, LDL=120mg/</a:t>
            </a:r>
            <a:r>
              <a:rPr lang="en-US" altLang="en-US" sz="1800" dirty="0" err="1">
                <a:solidFill>
                  <a:schemeClr val="tx1"/>
                </a:solidFill>
              </a:rPr>
              <a:t>dL</a:t>
            </a:r>
            <a:r>
              <a:rPr lang="en-US" altLang="en-US" sz="1800" dirty="0">
                <a:solidFill>
                  <a:schemeClr val="tx1"/>
                </a:solidFill>
              </a:rPr>
              <a:t>, TG=250mg/</a:t>
            </a:r>
            <a:r>
              <a:rPr lang="en-US" altLang="en-US" sz="1800" dirty="0" err="1">
                <a:solidFill>
                  <a:schemeClr val="tx1"/>
                </a:solidFill>
              </a:rPr>
              <a:t>dL</a:t>
            </a:r>
            <a:br>
              <a:rPr lang="en-US" altLang="en-US" sz="2500" dirty="0"/>
            </a:br>
            <a:endParaRPr lang="en-US" altLang="en-US" dirty="0"/>
          </a:p>
        </p:txBody>
      </p:sp>
      <p:sp>
        <p:nvSpPr>
          <p:cNvPr id="36868" name="Content Placeholder 3">
            <a:extLst>
              <a:ext uri="{FF2B5EF4-FFF2-40B4-BE49-F238E27FC236}">
                <a16:creationId xmlns:a16="http://schemas.microsoft.com/office/drawing/2014/main" id="{F04A6194-87D7-4F0D-B2C8-85FDA318A9A8}"/>
              </a:ext>
            </a:extLst>
          </p:cNvPr>
          <p:cNvSpPr txBox="1">
            <a:spLocks/>
          </p:cNvSpPr>
          <p:nvPr/>
        </p:nvSpPr>
        <p:spPr bwMode="auto">
          <a:xfrm>
            <a:off x="5283274" y="1447800"/>
            <a:ext cx="3479725" cy="429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73050" indent="-273050">
              <a:spcBef>
                <a:spcPts val="600"/>
              </a:spcBef>
              <a:buClr>
                <a:schemeClr val="tx2"/>
              </a:buClr>
              <a:buSzPct val="73000"/>
              <a:buFont typeface="Wingdings 2" panose="05020102010507070707" pitchFamily="18" charset="2"/>
              <a:buChar char=""/>
              <a:defRPr sz="2600">
                <a:solidFill>
                  <a:schemeClr val="tx1"/>
                </a:solidFill>
                <a:latin typeface="Trebuchet MS" panose="020B0603020202020204" pitchFamily="34" charset="0"/>
              </a:defRPr>
            </a:lvl1pPr>
            <a:lvl2pPr marL="520700" indent="-228600">
              <a:spcBef>
                <a:spcPts val="500"/>
              </a:spcBef>
              <a:buClr>
                <a:srgbClr val="F9B639"/>
              </a:buClr>
              <a:buSzPct val="80000"/>
              <a:buFont typeface="Wingdings 2" panose="05020102010507070707" pitchFamily="18" charset="2"/>
              <a:buChar char=""/>
              <a:defRPr sz="2300">
                <a:solidFill>
                  <a:srgbClr val="6C6C6C"/>
                </a:solidFill>
                <a:latin typeface="Trebuchet MS" panose="020B0603020202020204" pitchFamily="34" charset="0"/>
              </a:defRPr>
            </a:lvl2pPr>
            <a:lvl3pPr marL="1143000" indent="-228600">
              <a:spcBef>
                <a:spcPts val="400"/>
              </a:spcBef>
              <a:buClr>
                <a:srgbClr val="F9B639"/>
              </a:buClr>
              <a:buSzPct val="60000"/>
              <a:buFont typeface="Wingdings" panose="05000000000000000000" pitchFamily="2" charset="2"/>
              <a:buChar char=""/>
              <a:defRPr sz="2000">
                <a:solidFill>
                  <a:schemeClr val="tx1"/>
                </a:solidFill>
                <a:latin typeface="Trebuchet MS" panose="020B0603020202020204" pitchFamily="34" charset="0"/>
              </a:defRPr>
            </a:lvl3pPr>
            <a:lvl4pPr marL="1600200" indent="-228600">
              <a:spcBef>
                <a:spcPct val="20000"/>
              </a:spcBef>
              <a:buClr>
                <a:srgbClr val="F9B639"/>
              </a:buClr>
              <a:buSzPct val="80000"/>
              <a:buFont typeface="Wingdings 2" panose="05020102010507070707" pitchFamily="18" charset="2"/>
              <a:buChar char=""/>
              <a:defRPr sz="2000">
                <a:solidFill>
                  <a:srgbClr val="6C6C6C"/>
                </a:solidFill>
                <a:latin typeface="Trebuchet MS" panose="020B0603020202020204" pitchFamily="34" charset="0"/>
              </a:defRPr>
            </a:lvl4pPr>
            <a:lvl5pPr marL="2057400" indent="-228600">
              <a:spcBef>
                <a:spcPts val="400"/>
              </a:spcBef>
              <a:buClr>
                <a:srgbClr val="F9B639"/>
              </a:buClr>
              <a:buSzPct val="70000"/>
              <a:buFont typeface="Wingdings" panose="05000000000000000000" pitchFamily="2" charset="2"/>
              <a:buChar char=""/>
              <a:defRPr>
                <a:solidFill>
                  <a:schemeClr val="tx1"/>
                </a:solidFill>
                <a:latin typeface="Trebuchet MS" panose="020B0603020202020204" pitchFamily="34" charset="0"/>
              </a:defRPr>
            </a:lvl5pPr>
            <a:lvl6pPr marL="2514600" indent="-228600" eaLnBrk="0" fontAlgn="base" hangingPunct="0">
              <a:spcBef>
                <a:spcPts val="400"/>
              </a:spcBef>
              <a:spcAft>
                <a:spcPct val="0"/>
              </a:spcAft>
              <a:buClr>
                <a:srgbClr val="F9B639"/>
              </a:buClr>
              <a:buSzPct val="70000"/>
              <a:buFont typeface="Wingdings" panose="05000000000000000000" pitchFamily="2" charset="2"/>
              <a:buChar char=""/>
              <a:defRPr>
                <a:solidFill>
                  <a:schemeClr val="tx1"/>
                </a:solidFill>
                <a:latin typeface="Trebuchet MS" panose="020B0603020202020204" pitchFamily="34" charset="0"/>
              </a:defRPr>
            </a:lvl6pPr>
            <a:lvl7pPr marL="2971800" indent="-228600" eaLnBrk="0" fontAlgn="base" hangingPunct="0">
              <a:spcBef>
                <a:spcPts val="400"/>
              </a:spcBef>
              <a:spcAft>
                <a:spcPct val="0"/>
              </a:spcAft>
              <a:buClr>
                <a:srgbClr val="F9B639"/>
              </a:buClr>
              <a:buSzPct val="70000"/>
              <a:buFont typeface="Wingdings" panose="05000000000000000000" pitchFamily="2" charset="2"/>
              <a:buChar char=""/>
              <a:defRPr>
                <a:solidFill>
                  <a:schemeClr val="tx1"/>
                </a:solidFill>
                <a:latin typeface="Trebuchet MS" panose="020B0603020202020204" pitchFamily="34" charset="0"/>
              </a:defRPr>
            </a:lvl7pPr>
            <a:lvl8pPr marL="3429000" indent="-228600" eaLnBrk="0" fontAlgn="base" hangingPunct="0">
              <a:spcBef>
                <a:spcPts val="400"/>
              </a:spcBef>
              <a:spcAft>
                <a:spcPct val="0"/>
              </a:spcAft>
              <a:buClr>
                <a:srgbClr val="F9B639"/>
              </a:buClr>
              <a:buSzPct val="70000"/>
              <a:buFont typeface="Wingdings" panose="05000000000000000000" pitchFamily="2" charset="2"/>
              <a:buChar char=""/>
              <a:defRPr>
                <a:solidFill>
                  <a:schemeClr val="tx1"/>
                </a:solidFill>
                <a:latin typeface="Trebuchet MS" panose="020B0603020202020204" pitchFamily="34" charset="0"/>
              </a:defRPr>
            </a:lvl8pPr>
            <a:lvl9pPr marL="3886200" indent="-228600" eaLnBrk="0" fontAlgn="base" hangingPunct="0">
              <a:spcBef>
                <a:spcPts val="400"/>
              </a:spcBef>
              <a:spcAft>
                <a:spcPct val="0"/>
              </a:spcAft>
              <a:buClr>
                <a:srgbClr val="F9B639"/>
              </a:buClr>
              <a:buSzPct val="70000"/>
              <a:buFont typeface="Wingdings" panose="05000000000000000000" pitchFamily="2" charset="2"/>
              <a:buChar char=""/>
              <a:defRPr>
                <a:solidFill>
                  <a:schemeClr val="tx1"/>
                </a:solidFill>
                <a:latin typeface="Trebuchet MS" panose="020B0603020202020204" pitchFamily="34" charset="0"/>
              </a:defRPr>
            </a:lvl9pPr>
          </a:lstStyle>
          <a:p>
            <a:r>
              <a:rPr lang="en-US" altLang="en-US" sz="2100" dirty="0"/>
              <a:t>Social history</a:t>
            </a:r>
          </a:p>
          <a:p>
            <a:pPr lvl="1"/>
            <a:r>
              <a:rPr lang="en-US" altLang="en-US" sz="1800" dirty="0">
                <a:solidFill>
                  <a:schemeClr val="tx1"/>
                </a:solidFill>
              </a:rPr>
              <a:t>(+)Alcohol: 1-2 drinks/week</a:t>
            </a:r>
          </a:p>
          <a:p>
            <a:pPr lvl="1"/>
            <a:r>
              <a:rPr lang="en-US" altLang="en-US" sz="1800" dirty="0">
                <a:solidFill>
                  <a:schemeClr val="tx1"/>
                </a:solidFill>
              </a:rPr>
              <a:t>(+) Tobacco use: 1/2ppd</a:t>
            </a:r>
          </a:p>
          <a:p>
            <a:pPr lvl="1"/>
            <a:r>
              <a:rPr lang="en-US" altLang="en-US" sz="1800" dirty="0">
                <a:solidFill>
                  <a:schemeClr val="tx1"/>
                </a:solidFill>
              </a:rPr>
              <a:t>Exercise: walks 15 min twice/week</a:t>
            </a:r>
          </a:p>
          <a:p>
            <a:pPr lvl="1"/>
            <a:r>
              <a:rPr lang="en-US" altLang="en-US" sz="1800" dirty="0">
                <a:solidFill>
                  <a:schemeClr val="tx1"/>
                </a:solidFill>
              </a:rPr>
              <a:t>Occ: receptionist</a:t>
            </a:r>
          </a:p>
          <a:p>
            <a:r>
              <a:rPr lang="en-US" altLang="en-US" sz="2100" dirty="0"/>
              <a:t>Home monitoring</a:t>
            </a:r>
          </a:p>
          <a:p>
            <a:pPr lvl="1"/>
            <a:r>
              <a:rPr lang="en-US" altLang="en-US" sz="1800" dirty="0">
                <a:solidFill>
                  <a:schemeClr val="tx1"/>
                </a:solidFill>
              </a:rPr>
              <a:t>FBG and pre-meal: 110-130 mg/dL</a:t>
            </a:r>
          </a:p>
          <a:p>
            <a:pPr lvl="1"/>
            <a:r>
              <a:rPr lang="en-US" altLang="en-US" sz="1800" dirty="0">
                <a:solidFill>
                  <a:schemeClr val="tx1"/>
                </a:solidFill>
              </a:rPr>
              <a:t>BP: 140-150/80-90mmHg</a:t>
            </a:r>
          </a:p>
          <a:p>
            <a:pPr lvl="1"/>
            <a:endParaRPr lang="en-US" altLang="en-US" dirty="0"/>
          </a:p>
        </p:txBody>
      </p:sp>
      <p:pic>
        <p:nvPicPr>
          <p:cNvPr id="5" name="Picture 4">
            <a:extLst>
              <a:ext uri="{FF2B5EF4-FFF2-40B4-BE49-F238E27FC236}">
                <a16:creationId xmlns:a16="http://schemas.microsoft.com/office/drawing/2014/main" id="{B355783F-E068-4E8B-BF98-1A30AFF48ED8}"/>
              </a:ext>
            </a:extLst>
          </p:cNvPr>
          <p:cNvPicPr>
            <a:picLocks noChangeAspect="1"/>
          </p:cNvPicPr>
          <p:nvPr/>
        </p:nvPicPr>
        <p:blipFill>
          <a:blip r:embed="rId3"/>
          <a:stretch>
            <a:fillRect/>
          </a:stretch>
        </p:blipFill>
        <p:spPr>
          <a:xfrm>
            <a:off x="3724583" y="1676399"/>
            <a:ext cx="1558692" cy="3840661"/>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78E694-1B24-426C-B164-C85C00B8565D}"/>
              </a:ext>
            </a:extLst>
          </p:cNvPr>
          <p:cNvSpPr>
            <a:spLocks noGrp="1"/>
          </p:cNvSpPr>
          <p:nvPr>
            <p:ph type="title"/>
          </p:nvPr>
        </p:nvSpPr>
        <p:spPr>
          <a:xfrm>
            <a:off x="426632" y="152400"/>
            <a:ext cx="8260168" cy="990600"/>
          </a:xfrm>
        </p:spPr>
        <p:txBody>
          <a:bodyPr/>
          <a:lstStyle/>
          <a:p>
            <a:pPr>
              <a:defRPr/>
            </a:pPr>
            <a:r>
              <a:rPr lang="en-US" dirty="0"/>
              <a:t>Calculating ASCVD Risk</a:t>
            </a:r>
          </a:p>
        </p:txBody>
      </p:sp>
      <p:sp>
        <p:nvSpPr>
          <p:cNvPr id="38915" name="Content Placeholder 2">
            <a:extLst>
              <a:ext uri="{FF2B5EF4-FFF2-40B4-BE49-F238E27FC236}">
                <a16:creationId xmlns:a16="http://schemas.microsoft.com/office/drawing/2014/main" id="{A3FDB9C9-CFA6-46E3-9671-A7197827057F}"/>
              </a:ext>
            </a:extLst>
          </p:cNvPr>
          <p:cNvSpPr>
            <a:spLocks noGrp="1"/>
          </p:cNvSpPr>
          <p:nvPr>
            <p:ph idx="1"/>
          </p:nvPr>
        </p:nvSpPr>
        <p:spPr>
          <a:xfrm>
            <a:off x="373063" y="1295400"/>
            <a:ext cx="7981950" cy="3778250"/>
          </a:xfrm>
        </p:spPr>
        <p:txBody>
          <a:bodyPr/>
          <a:lstStyle/>
          <a:p>
            <a:r>
              <a:rPr lang="en-US" altLang="en-US" dirty="0">
                <a:hlinkClick r:id="rId3"/>
              </a:rPr>
              <a:t>http://tools.acc.org/ASCVD-Risk-Estimator-Plus/#!/calculate/estimate/</a:t>
            </a:r>
            <a:endParaRPr lang="en-US" altLang="en-US" dirty="0"/>
          </a:p>
        </p:txBody>
      </p:sp>
      <p:pic>
        <p:nvPicPr>
          <p:cNvPr id="38916" name="Picture 2">
            <a:extLst>
              <a:ext uri="{FF2B5EF4-FFF2-40B4-BE49-F238E27FC236}">
                <a16:creationId xmlns:a16="http://schemas.microsoft.com/office/drawing/2014/main" id="{F2553770-701A-4236-89B6-979604E1D2C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988" y="2214563"/>
            <a:ext cx="8351837" cy="4619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ransition spd="med">
    <p:fade/>
  </p:transition>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C0D2AF-B999-4998-9995-325A298B062F}"/>
              </a:ext>
            </a:extLst>
          </p:cNvPr>
          <p:cNvSpPr>
            <a:spLocks noGrp="1"/>
          </p:cNvSpPr>
          <p:nvPr>
            <p:ph type="title"/>
          </p:nvPr>
        </p:nvSpPr>
        <p:spPr/>
        <p:txBody>
          <a:bodyPr/>
          <a:lstStyle/>
          <a:p>
            <a:pPr>
              <a:defRPr/>
            </a:pPr>
            <a:r>
              <a:rPr lang="en-US" dirty="0"/>
              <a:t>What Is Alice’s ASCVD risk? </a:t>
            </a:r>
          </a:p>
        </p:txBody>
      </p:sp>
      <p:sp>
        <p:nvSpPr>
          <p:cNvPr id="3" name="Content Placeholder 2">
            <a:extLst>
              <a:ext uri="{FF2B5EF4-FFF2-40B4-BE49-F238E27FC236}">
                <a16:creationId xmlns:a16="http://schemas.microsoft.com/office/drawing/2014/main" id="{02B3CFF2-885A-4440-A81A-E7718056823D}"/>
              </a:ext>
            </a:extLst>
          </p:cNvPr>
          <p:cNvSpPr>
            <a:spLocks noGrp="1"/>
          </p:cNvSpPr>
          <p:nvPr>
            <p:ph idx="1"/>
          </p:nvPr>
        </p:nvSpPr>
        <p:spPr>
          <a:xfrm>
            <a:off x="409222" y="1219200"/>
            <a:ext cx="7239000" cy="4846638"/>
          </a:xfrm>
        </p:spPr>
        <p:txBody>
          <a:bodyPr/>
          <a:lstStyle/>
          <a:p>
            <a:pPr marL="0" indent="0">
              <a:buNone/>
            </a:pPr>
            <a:endParaRPr lang="en-US" altLang="en-US" dirty="0"/>
          </a:p>
          <a:p>
            <a:r>
              <a:rPr lang="en-US" altLang="en-US" dirty="0"/>
              <a:t>42% risk of a cardiovascular event in the next 10 years</a:t>
            </a:r>
          </a:p>
          <a:p>
            <a:endParaRPr lang="en-US" altLang="en-US" dirty="0"/>
          </a:p>
          <a:p>
            <a:r>
              <a:rPr lang="en-US" altLang="en-US" dirty="0"/>
              <a:t>This puts Alice at HIGH risk</a:t>
            </a:r>
          </a:p>
        </p:txBody>
      </p:sp>
      <p:pic>
        <p:nvPicPr>
          <p:cNvPr id="5" name="Picture 4">
            <a:extLst>
              <a:ext uri="{FF2B5EF4-FFF2-40B4-BE49-F238E27FC236}">
                <a16:creationId xmlns:a16="http://schemas.microsoft.com/office/drawing/2014/main" id="{6A7BBC73-E0D1-45D4-B798-CFCB8E366206}"/>
              </a:ext>
            </a:extLst>
          </p:cNvPr>
          <p:cNvPicPr>
            <a:picLocks noChangeAspect="1"/>
          </p:cNvPicPr>
          <p:nvPr/>
        </p:nvPicPr>
        <p:blipFill>
          <a:blip r:embed="rId3"/>
          <a:stretch>
            <a:fillRect/>
          </a:stretch>
        </p:blipFill>
        <p:spPr>
          <a:xfrm>
            <a:off x="762000" y="3642519"/>
            <a:ext cx="5876925" cy="1304925"/>
          </a:xfrm>
          <a:prstGeom prst="rect">
            <a:avLst/>
          </a:prstGeom>
        </p:spPr>
      </p:pic>
      <p:pic>
        <p:nvPicPr>
          <p:cNvPr id="7" name="Picture 6">
            <a:extLst>
              <a:ext uri="{FF2B5EF4-FFF2-40B4-BE49-F238E27FC236}">
                <a16:creationId xmlns:a16="http://schemas.microsoft.com/office/drawing/2014/main" id="{B9CF52E7-61D6-4E90-BECE-78D674E0B60B}"/>
              </a:ext>
            </a:extLst>
          </p:cNvPr>
          <p:cNvPicPr>
            <a:picLocks noChangeAspect="1"/>
          </p:cNvPicPr>
          <p:nvPr/>
        </p:nvPicPr>
        <p:blipFill>
          <a:blip r:embed="rId4"/>
          <a:stretch>
            <a:fillRect/>
          </a:stretch>
        </p:blipFill>
        <p:spPr>
          <a:xfrm>
            <a:off x="0" y="5069396"/>
            <a:ext cx="8723489" cy="1555639"/>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873B7D-85B3-4CA5-962F-185022A6F16D}"/>
              </a:ext>
            </a:extLst>
          </p:cNvPr>
          <p:cNvSpPr>
            <a:spLocks noGrp="1"/>
          </p:cNvSpPr>
          <p:nvPr>
            <p:ph type="title"/>
          </p:nvPr>
        </p:nvSpPr>
        <p:spPr>
          <a:xfrm>
            <a:off x="457200" y="304800"/>
            <a:ext cx="8229600" cy="1066800"/>
          </a:xfrm>
        </p:spPr>
        <p:txBody>
          <a:bodyPr>
            <a:normAutofit fontScale="90000"/>
          </a:bodyPr>
          <a:lstStyle/>
          <a:p>
            <a:pPr eaLnBrk="1" fontAlgn="auto" hangingPunct="1">
              <a:spcAft>
                <a:spcPts val="0"/>
              </a:spcAft>
              <a:defRPr/>
            </a:pPr>
            <a:r>
              <a:rPr lang="en-US" dirty="0"/>
              <a:t>Poll 1 - What is the blood pressure goal for Alice?</a:t>
            </a:r>
          </a:p>
        </p:txBody>
      </p:sp>
      <p:sp>
        <p:nvSpPr>
          <p:cNvPr id="3" name="Content Placeholder 2">
            <a:extLst>
              <a:ext uri="{FF2B5EF4-FFF2-40B4-BE49-F238E27FC236}">
                <a16:creationId xmlns:a16="http://schemas.microsoft.com/office/drawing/2014/main" id="{29467292-E125-4030-9B42-7CCDA14F1CD1}"/>
              </a:ext>
            </a:extLst>
          </p:cNvPr>
          <p:cNvSpPr>
            <a:spLocks noGrp="1"/>
          </p:cNvSpPr>
          <p:nvPr>
            <p:ph idx="1"/>
          </p:nvPr>
        </p:nvSpPr>
        <p:spPr>
          <a:xfrm>
            <a:off x="762000" y="1828800"/>
            <a:ext cx="7239000" cy="3560763"/>
          </a:xfrm>
        </p:spPr>
        <p:txBody>
          <a:bodyPr>
            <a:normAutofit/>
          </a:bodyPr>
          <a:lstStyle/>
          <a:p>
            <a:pPr marL="0" indent="0" fontAlgn="auto">
              <a:spcAft>
                <a:spcPts val="0"/>
              </a:spcAft>
              <a:buFont typeface="Wingdings 2"/>
              <a:buNone/>
              <a:defRPr/>
            </a:pPr>
            <a:r>
              <a:rPr lang="en-US" sz="3200" dirty="0"/>
              <a:t>A. BP&lt;120/80 mmHg</a:t>
            </a:r>
          </a:p>
          <a:p>
            <a:pPr marL="0" indent="0" fontAlgn="auto">
              <a:spcAft>
                <a:spcPts val="0"/>
              </a:spcAft>
              <a:buFont typeface="Wingdings 2" panose="05020102010507070707" pitchFamily="18" charset="2"/>
              <a:buNone/>
              <a:defRPr/>
            </a:pPr>
            <a:r>
              <a:rPr lang="en-US" sz="3200" dirty="0"/>
              <a:t>B. BP&lt;130/80 mmHg</a:t>
            </a:r>
          </a:p>
          <a:p>
            <a:pPr marL="0" indent="0" fontAlgn="auto">
              <a:spcAft>
                <a:spcPts val="0"/>
              </a:spcAft>
              <a:buFont typeface="Wingdings 2" panose="05020102010507070707" pitchFamily="18" charset="2"/>
              <a:buNone/>
              <a:defRPr/>
            </a:pPr>
            <a:r>
              <a:rPr lang="en-US" sz="3200" dirty="0"/>
              <a:t>C. BP&lt;140/80 mmHg</a:t>
            </a:r>
          </a:p>
          <a:p>
            <a:pPr marL="0" indent="0" fontAlgn="auto">
              <a:spcAft>
                <a:spcPts val="0"/>
              </a:spcAft>
              <a:buFont typeface="Wingdings 2" panose="05020102010507070707" pitchFamily="18" charset="2"/>
              <a:buNone/>
              <a:defRPr/>
            </a:pPr>
            <a:r>
              <a:rPr lang="en-US" sz="3200" dirty="0"/>
              <a:t>D. BP&lt;140/90 mmHg</a:t>
            </a:r>
          </a:p>
          <a:p>
            <a:pPr marL="0" indent="0" fontAlgn="auto">
              <a:spcAft>
                <a:spcPts val="0"/>
              </a:spcAft>
              <a:buFont typeface="Wingdings 2"/>
              <a:buNone/>
              <a:defRPr/>
            </a:pPr>
            <a:endParaRPr lang="en-US" dirty="0"/>
          </a:p>
          <a:p>
            <a:pPr marL="274320" indent="-274320" eaLnBrk="1" fontAlgn="auto" hangingPunct="1">
              <a:spcAft>
                <a:spcPts val="0"/>
              </a:spcAft>
              <a:buFont typeface="Wingdings 2"/>
              <a:buChar char=""/>
              <a:defRPr/>
            </a:pPr>
            <a:endParaRPr lang="en-US" dirty="0"/>
          </a:p>
        </p:txBody>
      </p:sp>
      <p:pic>
        <p:nvPicPr>
          <p:cNvPr id="6" name="Picture 5">
            <a:extLst>
              <a:ext uri="{FF2B5EF4-FFF2-40B4-BE49-F238E27FC236}">
                <a16:creationId xmlns:a16="http://schemas.microsoft.com/office/drawing/2014/main" id="{B43D514E-E1F3-4904-A042-8833CEB7D35E}"/>
              </a:ext>
            </a:extLst>
          </p:cNvPr>
          <p:cNvPicPr>
            <a:picLocks noChangeAspect="1"/>
          </p:cNvPicPr>
          <p:nvPr/>
        </p:nvPicPr>
        <p:blipFill>
          <a:blip r:embed="rId3"/>
          <a:stretch>
            <a:fillRect/>
          </a:stretch>
        </p:blipFill>
        <p:spPr>
          <a:xfrm>
            <a:off x="5334000" y="1600200"/>
            <a:ext cx="1791412" cy="4419600"/>
          </a:xfrm>
          <a:prstGeom prst="rect">
            <a:avLst/>
          </a:prstGeom>
        </p:spPr>
      </p:pic>
      <p:pic>
        <p:nvPicPr>
          <p:cNvPr id="7" name="Picture 6">
            <a:extLst>
              <a:ext uri="{FF2B5EF4-FFF2-40B4-BE49-F238E27FC236}">
                <a16:creationId xmlns:a16="http://schemas.microsoft.com/office/drawing/2014/main" id="{ABAFF9D4-B135-4E5C-A402-FEDDA18E2A57}"/>
              </a:ext>
            </a:extLst>
          </p:cNvPr>
          <p:cNvPicPr>
            <a:picLocks noChangeAspect="1"/>
          </p:cNvPicPr>
          <p:nvPr/>
        </p:nvPicPr>
        <p:blipFill>
          <a:blip r:embed="rId4"/>
          <a:stretch>
            <a:fillRect/>
          </a:stretch>
        </p:blipFill>
        <p:spPr>
          <a:xfrm rot="1563043">
            <a:off x="1504892" y="4548982"/>
            <a:ext cx="1643062" cy="16811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8A1790-3999-D7F2-E725-C1EB75F0D22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5298219-8589-AFCB-23CA-8EAB792355C7}"/>
              </a:ext>
            </a:extLst>
          </p:cNvPr>
          <p:cNvSpPr>
            <a:spLocks noGrp="1"/>
          </p:cNvSpPr>
          <p:nvPr>
            <p:ph type="title"/>
          </p:nvPr>
        </p:nvSpPr>
        <p:spPr/>
        <p:txBody>
          <a:bodyPr/>
          <a:lstStyle/>
          <a:p>
            <a:r>
              <a:rPr lang="en-US" dirty="0"/>
              <a:t>Hypertension Management</a:t>
            </a:r>
          </a:p>
        </p:txBody>
      </p:sp>
      <p:pic>
        <p:nvPicPr>
          <p:cNvPr id="5" name="Content Placeholder 4">
            <a:extLst>
              <a:ext uri="{FF2B5EF4-FFF2-40B4-BE49-F238E27FC236}">
                <a16:creationId xmlns:a16="http://schemas.microsoft.com/office/drawing/2014/main" id="{71990FD5-D336-467E-9CBD-885461FA3A18}"/>
              </a:ext>
            </a:extLst>
          </p:cNvPr>
          <p:cNvPicPr>
            <a:picLocks noGrp="1" noChangeAspect="1"/>
          </p:cNvPicPr>
          <p:nvPr>
            <p:ph sz="quarter" idx="1"/>
          </p:nvPr>
        </p:nvPicPr>
        <p:blipFill>
          <a:blip r:embed="rId3"/>
          <a:stretch>
            <a:fillRect/>
          </a:stretch>
        </p:blipFill>
        <p:spPr>
          <a:xfrm>
            <a:off x="170999" y="1371600"/>
            <a:ext cx="8802002" cy="4798615"/>
          </a:xfrm>
        </p:spPr>
      </p:pic>
      <p:pic>
        <p:nvPicPr>
          <p:cNvPr id="10" name="Picture 9">
            <a:extLst>
              <a:ext uri="{FF2B5EF4-FFF2-40B4-BE49-F238E27FC236}">
                <a16:creationId xmlns:a16="http://schemas.microsoft.com/office/drawing/2014/main" id="{BAAD9FA6-F16B-F00C-6973-C88832697B5B}"/>
              </a:ext>
            </a:extLst>
          </p:cNvPr>
          <p:cNvPicPr>
            <a:picLocks noChangeAspect="1"/>
          </p:cNvPicPr>
          <p:nvPr/>
        </p:nvPicPr>
        <p:blipFill>
          <a:blip r:embed="rId4"/>
          <a:stretch>
            <a:fillRect/>
          </a:stretch>
        </p:blipFill>
        <p:spPr>
          <a:xfrm>
            <a:off x="5257800" y="6308911"/>
            <a:ext cx="3735808" cy="463924"/>
          </a:xfrm>
          <a:prstGeom prst="rect">
            <a:avLst/>
          </a:prstGeom>
        </p:spPr>
      </p:pic>
    </p:spTree>
    <p:extLst>
      <p:ext uri="{BB962C8B-B14F-4D97-AF65-F5344CB8AC3E}">
        <p14:creationId xmlns:p14="http://schemas.microsoft.com/office/powerpoint/2010/main" val="2915504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6CE557-DC46-43B9-941A-E8762A495A06}"/>
              </a:ext>
            </a:extLst>
          </p:cNvPr>
          <p:cNvSpPr>
            <a:spLocks noGrp="1"/>
          </p:cNvSpPr>
          <p:nvPr>
            <p:ph type="title"/>
          </p:nvPr>
        </p:nvSpPr>
        <p:spPr>
          <a:xfrm>
            <a:off x="428624" y="319087"/>
            <a:ext cx="8258175" cy="898525"/>
          </a:xfrm>
        </p:spPr>
        <p:txBody>
          <a:bodyPr/>
          <a:lstStyle/>
          <a:p>
            <a:pPr>
              <a:defRPr/>
            </a:pPr>
            <a:r>
              <a:rPr lang="en-US" dirty="0"/>
              <a:t>ACE Inhibitors</a:t>
            </a:r>
          </a:p>
        </p:txBody>
      </p:sp>
      <p:sp>
        <p:nvSpPr>
          <p:cNvPr id="48132" name="TextBox 4">
            <a:extLst>
              <a:ext uri="{FF2B5EF4-FFF2-40B4-BE49-F238E27FC236}">
                <a16:creationId xmlns:a16="http://schemas.microsoft.com/office/drawing/2014/main" id="{284DB9F5-76EA-4C4D-93BD-F0F834AE2DEE}"/>
              </a:ext>
            </a:extLst>
          </p:cNvPr>
          <p:cNvSpPr txBox="1">
            <a:spLocks noChangeArrowheads="1"/>
          </p:cNvSpPr>
          <p:nvPr/>
        </p:nvSpPr>
        <p:spPr bwMode="auto">
          <a:xfrm>
            <a:off x="275582" y="6169026"/>
            <a:ext cx="83058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600"/>
              </a:spcBef>
              <a:buClr>
                <a:schemeClr val="tx2"/>
              </a:buClr>
              <a:buSzPct val="73000"/>
              <a:buFont typeface="Wingdings 2" panose="05020102010507070707" pitchFamily="18" charset="2"/>
              <a:buChar char=""/>
              <a:defRPr sz="2600">
                <a:solidFill>
                  <a:schemeClr val="tx1"/>
                </a:solidFill>
                <a:latin typeface="Trebuchet MS" panose="020B0603020202020204" pitchFamily="34" charset="0"/>
              </a:defRPr>
            </a:lvl1pPr>
            <a:lvl2pPr marL="742950" indent="-285750">
              <a:spcBef>
                <a:spcPts val="500"/>
              </a:spcBef>
              <a:buClr>
                <a:srgbClr val="F9B639"/>
              </a:buClr>
              <a:buSzPct val="80000"/>
              <a:buFont typeface="Wingdings 2" panose="05020102010507070707" pitchFamily="18" charset="2"/>
              <a:buChar char=""/>
              <a:defRPr sz="2300">
                <a:solidFill>
                  <a:srgbClr val="6C6C6C"/>
                </a:solidFill>
                <a:latin typeface="Trebuchet MS" panose="020B0603020202020204" pitchFamily="34" charset="0"/>
              </a:defRPr>
            </a:lvl2pPr>
            <a:lvl3pPr marL="1143000" indent="-228600">
              <a:spcBef>
                <a:spcPts val="400"/>
              </a:spcBef>
              <a:buClr>
                <a:srgbClr val="F9B639"/>
              </a:buClr>
              <a:buSzPct val="60000"/>
              <a:buFont typeface="Wingdings" panose="05000000000000000000" pitchFamily="2" charset="2"/>
              <a:buChar char=""/>
              <a:defRPr sz="2000">
                <a:solidFill>
                  <a:schemeClr val="tx1"/>
                </a:solidFill>
                <a:latin typeface="Trebuchet MS" panose="020B0603020202020204" pitchFamily="34" charset="0"/>
              </a:defRPr>
            </a:lvl3pPr>
            <a:lvl4pPr marL="1600200" indent="-228600">
              <a:spcBef>
                <a:spcPct val="20000"/>
              </a:spcBef>
              <a:buClr>
                <a:srgbClr val="F9B639"/>
              </a:buClr>
              <a:buSzPct val="80000"/>
              <a:buFont typeface="Wingdings 2" panose="05020102010507070707" pitchFamily="18" charset="2"/>
              <a:buChar char=""/>
              <a:defRPr sz="2000">
                <a:solidFill>
                  <a:srgbClr val="6C6C6C"/>
                </a:solidFill>
                <a:latin typeface="Trebuchet MS" panose="020B0603020202020204" pitchFamily="34" charset="0"/>
              </a:defRPr>
            </a:lvl4pPr>
            <a:lvl5pPr marL="2057400" indent="-228600">
              <a:spcBef>
                <a:spcPts val="400"/>
              </a:spcBef>
              <a:buClr>
                <a:srgbClr val="F9B639"/>
              </a:buClr>
              <a:buSzPct val="70000"/>
              <a:buFont typeface="Wingdings" panose="05000000000000000000" pitchFamily="2" charset="2"/>
              <a:buChar char=""/>
              <a:defRPr>
                <a:solidFill>
                  <a:schemeClr val="tx1"/>
                </a:solidFill>
                <a:latin typeface="Trebuchet MS" panose="020B0603020202020204" pitchFamily="34" charset="0"/>
              </a:defRPr>
            </a:lvl5pPr>
            <a:lvl6pPr marL="2514600" indent="-228600" eaLnBrk="0" fontAlgn="base" hangingPunct="0">
              <a:spcBef>
                <a:spcPts val="400"/>
              </a:spcBef>
              <a:spcAft>
                <a:spcPct val="0"/>
              </a:spcAft>
              <a:buClr>
                <a:srgbClr val="F9B639"/>
              </a:buClr>
              <a:buSzPct val="70000"/>
              <a:buFont typeface="Wingdings" panose="05000000000000000000" pitchFamily="2" charset="2"/>
              <a:buChar char=""/>
              <a:defRPr>
                <a:solidFill>
                  <a:schemeClr val="tx1"/>
                </a:solidFill>
                <a:latin typeface="Trebuchet MS" panose="020B0603020202020204" pitchFamily="34" charset="0"/>
              </a:defRPr>
            </a:lvl6pPr>
            <a:lvl7pPr marL="2971800" indent="-228600" eaLnBrk="0" fontAlgn="base" hangingPunct="0">
              <a:spcBef>
                <a:spcPts val="400"/>
              </a:spcBef>
              <a:spcAft>
                <a:spcPct val="0"/>
              </a:spcAft>
              <a:buClr>
                <a:srgbClr val="F9B639"/>
              </a:buClr>
              <a:buSzPct val="70000"/>
              <a:buFont typeface="Wingdings" panose="05000000000000000000" pitchFamily="2" charset="2"/>
              <a:buChar char=""/>
              <a:defRPr>
                <a:solidFill>
                  <a:schemeClr val="tx1"/>
                </a:solidFill>
                <a:latin typeface="Trebuchet MS" panose="020B0603020202020204" pitchFamily="34" charset="0"/>
              </a:defRPr>
            </a:lvl7pPr>
            <a:lvl8pPr marL="3429000" indent="-228600" eaLnBrk="0" fontAlgn="base" hangingPunct="0">
              <a:spcBef>
                <a:spcPts val="400"/>
              </a:spcBef>
              <a:spcAft>
                <a:spcPct val="0"/>
              </a:spcAft>
              <a:buClr>
                <a:srgbClr val="F9B639"/>
              </a:buClr>
              <a:buSzPct val="70000"/>
              <a:buFont typeface="Wingdings" panose="05000000000000000000" pitchFamily="2" charset="2"/>
              <a:buChar char=""/>
              <a:defRPr>
                <a:solidFill>
                  <a:schemeClr val="tx1"/>
                </a:solidFill>
                <a:latin typeface="Trebuchet MS" panose="020B0603020202020204" pitchFamily="34" charset="0"/>
              </a:defRPr>
            </a:lvl8pPr>
            <a:lvl9pPr marL="3886200" indent="-228600" eaLnBrk="0" fontAlgn="base" hangingPunct="0">
              <a:spcBef>
                <a:spcPts val="400"/>
              </a:spcBef>
              <a:spcAft>
                <a:spcPct val="0"/>
              </a:spcAft>
              <a:buClr>
                <a:srgbClr val="F9B639"/>
              </a:buClr>
              <a:buSzPct val="70000"/>
              <a:buFont typeface="Wingdings" panose="05000000000000000000" pitchFamily="2" charset="2"/>
              <a:buChar char=""/>
              <a:defRPr>
                <a:solidFill>
                  <a:schemeClr val="tx1"/>
                </a:solidFill>
                <a:latin typeface="Trebuchet MS" panose="020B0603020202020204" pitchFamily="34" charset="0"/>
              </a:defRPr>
            </a:lvl9pPr>
          </a:lstStyle>
          <a:p>
            <a:pPr eaLnBrk="1" hangingPunct="1">
              <a:spcBef>
                <a:spcPct val="0"/>
              </a:spcBef>
              <a:buClrTx/>
              <a:buSzTx/>
              <a:buFontTx/>
              <a:buNone/>
            </a:pPr>
            <a:r>
              <a:rPr lang="en-US" altLang="en-US" sz="1800" dirty="0">
                <a:latin typeface="Arial" panose="020B0604020202020204" pitchFamily="34" charset="0"/>
              </a:rPr>
              <a:t>Initial dose adjustment may be needed for renal dysfunction or elderly</a:t>
            </a:r>
          </a:p>
        </p:txBody>
      </p:sp>
      <p:sp>
        <p:nvSpPr>
          <p:cNvPr id="3" name="TextBox 2">
            <a:extLst>
              <a:ext uri="{FF2B5EF4-FFF2-40B4-BE49-F238E27FC236}">
                <a16:creationId xmlns:a16="http://schemas.microsoft.com/office/drawing/2014/main" id="{308D1BEF-452C-3476-BADC-29DEC89B1DA7}"/>
              </a:ext>
            </a:extLst>
          </p:cNvPr>
          <p:cNvSpPr txBox="1"/>
          <p:nvPr/>
        </p:nvSpPr>
        <p:spPr>
          <a:xfrm>
            <a:off x="6417350" y="6488668"/>
            <a:ext cx="2452689" cy="369332"/>
          </a:xfrm>
          <a:prstGeom prst="rect">
            <a:avLst/>
          </a:prstGeom>
          <a:noFill/>
        </p:spPr>
        <p:txBody>
          <a:bodyPr wrap="square">
            <a:spAutoFit/>
          </a:bodyPr>
          <a:lstStyle/>
          <a:p>
            <a:r>
              <a:rPr lang="en-US" dirty="0">
                <a:solidFill>
                  <a:srgbClr val="0070C0"/>
                </a:solidFill>
              </a:rPr>
              <a:t>See Med Cheat Sheets</a:t>
            </a:r>
            <a:endParaRPr lang="en-US" dirty="0"/>
          </a:p>
        </p:txBody>
      </p:sp>
      <p:pic>
        <p:nvPicPr>
          <p:cNvPr id="6" name="Picture 5">
            <a:extLst>
              <a:ext uri="{FF2B5EF4-FFF2-40B4-BE49-F238E27FC236}">
                <a16:creationId xmlns:a16="http://schemas.microsoft.com/office/drawing/2014/main" id="{561B1A7E-B2EF-A169-A4D6-603E59B997CF}"/>
              </a:ext>
            </a:extLst>
          </p:cNvPr>
          <p:cNvPicPr>
            <a:picLocks noChangeAspect="1"/>
          </p:cNvPicPr>
          <p:nvPr/>
        </p:nvPicPr>
        <p:blipFill>
          <a:blip r:embed="rId3"/>
          <a:stretch>
            <a:fillRect/>
          </a:stretch>
        </p:blipFill>
        <p:spPr>
          <a:xfrm>
            <a:off x="308841" y="1328524"/>
            <a:ext cx="8525530" cy="4840502"/>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057D26-F06F-46E9-973E-0998AF07E45D}"/>
              </a:ext>
            </a:extLst>
          </p:cNvPr>
          <p:cNvSpPr>
            <a:spLocks noGrp="1"/>
          </p:cNvSpPr>
          <p:nvPr>
            <p:ph type="title"/>
          </p:nvPr>
        </p:nvSpPr>
        <p:spPr>
          <a:xfrm>
            <a:off x="90854" y="152400"/>
            <a:ext cx="8872870" cy="908538"/>
          </a:xfrm>
        </p:spPr>
        <p:txBody>
          <a:bodyPr>
            <a:normAutofit/>
          </a:bodyPr>
          <a:lstStyle/>
          <a:p>
            <a:pPr>
              <a:defRPr/>
            </a:pPr>
            <a:r>
              <a:rPr lang="en-US" dirty="0"/>
              <a:t>Angiotensin Receptor blockers (ARB’s)</a:t>
            </a:r>
          </a:p>
        </p:txBody>
      </p:sp>
      <p:pic>
        <p:nvPicPr>
          <p:cNvPr id="50180" name="Picture 3">
            <a:extLst>
              <a:ext uri="{FF2B5EF4-FFF2-40B4-BE49-F238E27FC236}">
                <a16:creationId xmlns:a16="http://schemas.microsoft.com/office/drawing/2014/main" id="{78CA79A8-C275-454A-9AC5-DFC1D7CD9C0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1463" y="1177925"/>
            <a:ext cx="8229600" cy="4095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0181" name="TextBox 5">
            <a:extLst>
              <a:ext uri="{FF2B5EF4-FFF2-40B4-BE49-F238E27FC236}">
                <a16:creationId xmlns:a16="http://schemas.microsoft.com/office/drawing/2014/main" id="{67477352-9677-4E25-A12B-B2B864ED0934}"/>
              </a:ext>
            </a:extLst>
          </p:cNvPr>
          <p:cNvSpPr txBox="1">
            <a:spLocks noChangeArrowheads="1"/>
          </p:cNvSpPr>
          <p:nvPr/>
        </p:nvSpPr>
        <p:spPr bwMode="auto">
          <a:xfrm>
            <a:off x="90854" y="6404950"/>
            <a:ext cx="726942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600"/>
              </a:spcBef>
              <a:buClr>
                <a:schemeClr val="tx2"/>
              </a:buClr>
              <a:buSzPct val="73000"/>
              <a:buFont typeface="Wingdings 2" panose="05020102010507070707" pitchFamily="18" charset="2"/>
              <a:buChar char=""/>
              <a:defRPr sz="2600">
                <a:solidFill>
                  <a:schemeClr val="tx1"/>
                </a:solidFill>
                <a:latin typeface="Trebuchet MS" panose="020B0603020202020204" pitchFamily="34" charset="0"/>
              </a:defRPr>
            </a:lvl1pPr>
            <a:lvl2pPr marL="742950" indent="-285750">
              <a:spcBef>
                <a:spcPts val="500"/>
              </a:spcBef>
              <a:buClr>
                <a:srgbClr val="F9B639"/>
              </a:buClr>
              <a:buSzPct val="80000"/>
              <a:buFont typeface="Wingdings 2" panose="05020102010507070707" pitchFamily="18" charset="2"/>
              <a:buChar char=""/>
              <a:defRPr sz="2300">
                <a:solidFill>
                  <a:srgbClr val="6C6C6C"/>
                </a:solidFill>
                <a:latin typeface="Trebuchet MS" panose="020B0603020202020204" pitchFamily="34" charset="0"/>
              </a:defRPr>
            </a:lvl2pPr>
            <a:lvl3pPr marL="1143000" indent="-228600">
              <a:spcBef>
                <a:spcPts val="400"/>
              </a:spcBef>
              <a:buClr>
                <a:srgbClr val="F9B639"/>
              </a:buClr>
              <a:buSzPct val="60000"/>
              <a:buFont typeface="Wingdings" panose="05000000000000000000" pitchFamily="2" charset="2"/>
              <a:buChar char=""/>
              <a:defRPr sz="2000">
                <a:solidFill>
                  <a:schemeClr val="tx1"/>
                </a:solidFill>
                <a:latin typeface="Trebuchet MS" panose="020B0603020202020204" pitchFamily="34" charset="0"/>
              </a:defRPr>
            </a:lvl3pPr>
            <a:lvl4pPr marL="1600200" indent="-228600">
              <a:spcBef>
                <a:spcPct val="20000"/>
              </a:spcBef>
              <a:buClr>
                <a:srgbClr val="F9B639"/>
              </a:buClr>
              <a:buSzPct val="80000"/>
              <a:buFont typeface="Wingdings 2" panose="05020102010507070707" pitchFamily="18" charset="2"/>
              <a:buChar char=""/>
              <a:defRPr sz="2000">
                <a:solidFill>
                  <a:srgbClr val="6C6C6C"/>
                </a:solidFill>
                <a:latin typeface="Trebuchet MS" panose="020B0603020202020204" pitchFamily="34" charset="0"/>
              </a:defRPr>
            </a:lvl4pPr>
            <a:lvl5pPr marL="2057400" indent="-228600">
              <a:spcBef>
                <a:spcPts val="400"/>
              </a:spcBef>
              <a:buClr>
                <a:srgbClr val="F9B639"/>
              </a:buClr>
              <a:buSzPct val="70000"/>
              <a:buFont typeface="Wingdings" panose="05000000000000000000" pitchFamily="2" charset="2"/>
              <a:buChar char=""/>
              <a:defRPr>
                <a:solidFill>
                  <a:schemeClr val="tx1"/>
                </a:solidFill>
                <a:latin typeface="Trebuchet MS" panose="020B0603020202020204" pitchFamily="34" charset="0"/>
              </a:defRPr>
            </a:lvl5pPr>
            <a:lvl6pPr marL="2514600" indent="-228600" eaLnBrk="0" fontAlgn="base" hangingPunct="0">
              <a:spcBef>
                <a:spcPts val="400"/>
              </a:spcBef>
              <a:spcAft>
                <a:spcPct val="0"/>
              </a:spcAft>
              <a:buClr>
                <a:srgbClr val="F9B639"/>
              </a:buClr>
              <a:buSzPct val="70000"/>
              <a:buFont typeface="Wingdings" panose="05000000000000000000" pitchFamily="2" charset="2"/>
              <a:buChar char=""/>
              <a:defRPr>
                <a:solidFill>
                  <a:schemeClr val="tx1"/>
                </a:solidFill>
                <a:latin typeface="Trebuchet MS" panose="020B0603020202020204" pitchFamily="34" charset="0"/>
              </a:defRPr>
            </a:lvl6pPr>
            <a:lvl7pPr marL="2971800" indent="-228600" eaLnBrk="0" fontAlgn="base" hangingPunct="0">
              <a:spcBef>
                <a:spcPts val="400"/>
              </a:spcBef>
              <a:spcAft>
                <a:spcPct val="0"/>
              </a:spcAft>
              <a:buClr>
                <a:srgbClr val="F9B639"/>
              </a:buClr>
              <a:buSzPct val="70000"/>
              <a:buFont typeface="Wingdings" panose="05000000000000000000" pitchFamily="2" charset="2"/>
              <a:buChar char=""/>
              <a:defRPr>
                <a:solidFill>
                  <a:schemeClr val="tx1"/>
                </a:solidFill>
                <a:latin typeface="Trebuchet MS" panose="020B0603020202020204" pitchFamily="34" charset="0"/>
              </a:defRPr>
            </a:lvl7pPr>
            <a:lvl8pPr marL="3429000" indent="-228600" eaLnBrk="0" fontAlgn="base" hangingPunct="0">
              <a:spcBef>
                <a:spcPts val="400"/>
              </a:spcBef>
              <a:spcAft>
                <a:spcPct val="0"/>
              </a:spcAft>
              <a:buClr>
                <a:srgbClr val="F9B639"/>
              </a:buClr>
              <a:buSzPct val="70000"/>
              <a:buFont typeface="Wingdings" panose="05000000000000000000" pitchFamily="2" charset="2"/>
              <a:buChar char=""/>
              <a:defRPr>
                <a:solidFill>
                  <a:schemeClr val="tx1"/>
                </a:solidFill>
                <a:latin typeface="Trebuchet MS" panose="020B0603020202020204" pitchFamily="34" charset="0"/>
              </a:defRPr>
            </a:lvl8pPr>
            <a:lvl9pPr marL="3886200" indent="-228600" eaLnBrk="0" fontAlgn="base" hangingPunct="0">
              <a:spcBef>
                <a:spcPts val="400"/>
              </a:spcBef>
              <a:spcAft>
                <a:spcPct val="0"/>
              </a:spcAft>
              <a:buClr>
                <a:srgbClr val="F9B639"/>
              </a:buClr>
              <a:buSzPct val="70000"/>
              <a:buFont typeface="Wingdings" panose="05000000000000000000" pitchFamily="2" charset="2"/>
              <a:buChar char=""/>
              <a:defRPr>
                <a:solidFill>
                  <a:schemeClr val="tx1"/>
                </a:solidFill>
                <a:latin typeface="Trebuchet MS" panose="020B0603020202020204" pitchFamily="34" charset="0"/>
              </a:defRPr>
            </a:lvl9pPr>
          </a:lstStyle>
          <a:p>
            <a:pPr eaLnBrk="1" hangingPunct="1">
              <a:spcBef>
                <a:spcPct val="0"/>
              </a:spcBef>
              <a:buClrTx/>
              <a:buSzTx/>
              <a:buFontTx/>
              <a:buNone/>
            </a:pPr>
            <a:r>
              <a:rPr lang="en-US" altLang="en-US" sz="1800" dirty="0">
                <a:latin typeface="Arial" panose="020B0604020202020204" pitchFamily="34" charset="0"/>
              </a:rPr>
              <a:t>Initial dose adjustment may be needed for renal dysfunction or elderly</a:t>
            </a:r>
          </a:p>
        </p:txBody>
      </p:sp>
      <p:sp>
        <p:nvSpPr>
          <p:cNvPr id="3" name="TextBox 2">
            <a:extLst>
              <a:ext uri="{FF2B5EF4-FFF2-40B4-BE49-F238E27FC236}">
                <a16:creationId xmlns:a16="http://schemas.microsoft.com/office/drawing/2014/main" id="{658A3439-AB4E-D066-F0BE-FE39C50DCEE9}"/>
              </a:ext>
            </a:extLst>
          </p:cNvPr>
          <p:cNvSpPr txBox="1"/>
          <p:nvPr/>
        </p:nvSpPr>
        <p:spPr>
          <a:xfrm>
            <a:off x="7194000" y="6370911"/>
            <a:ext cx="1905000" cy="369332"/>
          </a:xfrm>
          <a:prstGeom prst="rect">
            <a:avLst/>
          </a:prstGeom>
          <a:noFill/>
        </p:spPr>
        <p:txBody>
          <a:bodyPr wrap="square">
            <a:spAutoFit/>
          </a:bodyPr>
          <a:lstStyle/>
          <a:p>
            <a:r>
              <a:rPr lang="en-US" dirty="0">
                <a:solidFill>
                  <a:srgbClr val="0070C0"/>
                </a:solidFill>
              </a:rPr>
              <a:t>Med Cheat Sheets</a:t>
            </a:r>
            <a:endParaRPr lang="en-US" dirty="0"/>
          </a:p>
        </p:txBody>
      </p:sp>
      <p:pic>
        <p:nvPicPr>
          <p:cNvPr id="5" name="Picture 4">
            <a:extLst>
              <a:ext uri="{FF2B5EF4-FFF2-40B4-BE49-F238E27FC236}">
                <a16:creationId xmlns:a16="http://schemas.microsoft.com/office/drawing/2014/main" id="{761EB4F4-6636-ABC4-B932-AA4170E8EA34}"/>
              </a:ext>
            </a:extLst>
          </p:cNvPr>
          <p:cNvPicPr>
            <a:picLocks noChangeAspect="1"/>
          </p:cNvPicPr>
          <p:nvPr/>
        </p:nvPicPr>
        <p:blipFill>
          <a:blip r:embed="rId4"/>
          <a:stretch>
            <a:fillRect/>
          </a:stretch>
        </p:blipFill>
        <p:spPr>
          <a:xfrm>
            <a:off x="279569" y="1491821"/>
            <a:ext cx="8260404" cy="4811004"/>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Poll Question 3</a:t>
            </a:r>
          </a:p>
        </p:txBody>
      </p:sp>
      <p:sp>
        <p:nvSpPr>
          <p:cNvPr id="3" name="Content Placeholder 2"/>
          <p:cNvSpPr>
            <a:spLocks noGrp="1"/>
          </p:cNvSpPr>
          <p:nvPr>
            <p:ph sz="quarter" idx="1"/>
          </p:nvPr>
        </p:nvSpPr>
        <p:spPr>
          <a:xfrm>
            <a:off x="514350" y="1324999"/>
            <a:ext cx="7486650" cy="5152001"/>
          </a:xfrm>
        </p:spPr>
        <p:txBody>
          <a:bodyPr>
            <a:normAutofit/>
          </a:bodyPr>
          <a:lstStyle/>
          <a:p>
            <a:pPr lvl="0" fontAlgn="base"/>
            <a:r>
              <a:rPr lang="en-US" sz="3200" dirty="0"/>
              <a:t>What best describes prediabetes?     </a:t>
            </a:r>
          </a:p>
          <a:p>
            <a:pPr marL="548627" lvl="1" indent="-342892" fontAlgn="base">
              <a:buFont typeface="+mj-lt"/>
              <a:buAutoNum type="alphaLcPeriod"/>
            </a:pPr>
            <a:r>
              <a:rPr lang="en-US" dirty="0"/>
              <a:t>Prediabetes affects 18-20% of people above the age of 20.</a:t>
            </a:r>
          </a:p>
          <a:p>
            <a:pPr marL="548627" lvl="1" indent="-342892" fontAlgn="base">
              <a:buFont typeface="+mj-lt"/>
              <a:buAutoNum type="alphaLcPeriod"/>
            </a:pPr>
            <a:r>
              <a:rPr lang="en-US" dirty="0"/>
              <a:t>The prevalence of prediabetes and diabetes are almost equal.</a:t>
            </a:r>
          </a:p>
          <a:p>
            <a:pPr marL="548627" lvl="1" indent="-342892" fontAlgn="base">
              <a:buFont typeface="+mj-lt"/>
              <a:buAutoNum type="alphaLcPeriod"/>
            </a:pPr>
            <a:r>
              <a:rPr lang="en-US" dirty="0"/>
              <a:t>Most people with BMI of 30 or greater have prediabetes.</a:t>
            </a:r>
          </a:p>
          <a:p>
            <a:pPr marL="548627" lvl="1" indent="-342892" fontAlgn="base">
              <a:buFont typeface="+mj-lt"/>
              <a:buAutoNum type="alphaLcPeriod"/>
            </a:pPr>
            <a:r>
              <a:rPr lang="en-US" dirty="0"/>
              <a:t>Prediabetes is associated with increased risk of CV disease</a:t>
            </a:r>
          </a:p>
        </p:txBody>
      </p:sp>
      <p:pic>
        <p:nvPicPr>
          <p:cNvPr id="4" name="Picture 3">
            <a:hlinkClick r:id="rId4"/>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253358" y="1676400"/>
            <a:ext cx="1609583" cy="1596001"/>
          </a:xfrm>
          <a:prstGeom prst="rect">
            <a:avLst/>
          </a:prstGeom>
        </p:spPr>
      </p:pic>
    </p:spTree>
    <p:custDataLst>
      <p:tags r:id="rId1"/>
    </p:custDataLst>
    <p:extLst>
      <p:ext uri="{BB962C8B-B14F-4D97-AF65-F5344CB8AC3E}">
        <p14:creationId xmlns:p14="http://schemas.microsoft.com/office/powerpoint/2010/main" val="42482779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Title 1">
            <a:extLst>
              <a:ext uri="{FF2B5EF4-FFF2-40B4-BE49-F238E27FC236}">
                <a16:creationId xmlns:a16="http://schemas.microsoft.com/office/drawing/2014/main" id="{97020049-1592-4646-892F-1ED024722AED}"/>
              </a:ext>
            </a:extLst>
          </p:cNvPr>
          <p:cNvSpPr>
            <a:spLocks noGrp="1"/>
          </p:cNvSpPr>
          <p:nvPr>
            <p:ph type="title"/>
          </p:nvPr>
        </p:nvSpPr>
        <p:spPr>
          <a:xfrm>
            <a:off x="455340" y="304800"/>
            <a:ext cx="8231459" cy="701675"/>
          </a:xfrm>
        </p:spPr>
        <p:txBody>
          <a:bodyPr/>
          <a:lstStyle/>
          <a:p>
            <a:pPr eaLnBrk="1" hangingPunct="1">
              <a:defRPr/>
            </a:pPr>
            <a:r>
              <a:rPr lang="en-US" altLang="en-US" dirty="0"/>
              <a:t>ACEI/ARB Adverse Effects</a:t>
            </a:r>
          </a:p>
        </p:txBody>
      </p:sp>
      <p:sp>
        <p:nvSpPr>
          <p:cNvPr id="3" name="Content Placeholder 2">
            <a:extLst>
              <a:ext uri="{FF2B5EF4-FFF2-40B4-BE49-F238E27FC236}">
                <a16:creationId xmlns:a16="http://schemas.microsoft.com/office/drawing/2014/main" id="{15540147-01C6-4D64-8D29-F521C80F1C63}"/>
              </a:ext>
            </a:extLst>
          </p:cNvPr>
          <p:cNvSpPr>
            <a:spLocks noGrp="1"/>
          </p:cNvSpPr>
          <p:nvPr>
            <p:ph idx="1"/>
          </p:nvPr>
        </p:nvSpPr>
        <p:spPr>
          <a:xfrm>
            <a:off x="457200" y="1006475"/>
            <a:ext cx="5638800" cy="5775325"/>
          </a:xfrm>
        </p:spPr>
        <p:txBody>
          <a:bodyPr rtlCol="0">
            <a:normAutofit fontScale="92500" lnSpcReduction="20000"/>
          </a:bodyPr>
          <a:lstStyle/>
          <a:p>
            <a:pPr eaLnBrk="1" fontAlgn="auto" hangingPunct="1">
              <a:lnSpc>
                <a:spcPct val="120000"/>
              </a:lnSpc>
              <a:spcBef>
                <a:spcPts val="0"/>
              </a:spcBef>
              <a:spcAft>
                <a:spcPts val="0"/>
              </a:spcAft>
              <a:buFont typeface="Arial" pitchFamily="34" charset="0"/>
              <a:buChar char="•"/>
              <a:defRPr/>
            </a:pPr>
            <a:r>
              <a:rPr lang="en-US" sz="3000" dirty="0"/>
              <a:t>Adverse effects</a:t>
            </a:r>
          </a:p>
          <a:p>
            <a:pPr lvl="1" eaLnBrk="1" fontAlgn="auto" hangingPunct="1">
              <a:lnSpc>
                <a:spcPct val="120000"/>
              </a:lnSpc>
              <a:spcBef>
                <a:spcPts val="0"/>
              </a:spcBef>
              <a:spcAft>
                <a:spcPts val="0"/>
              </a:spcAft>
              <a:buFont typeface="Arial" pitchFamily="34" charset="0"/>
              <a:buChar char="–"/>
              <a:defRPr/>
            </a:pPr>
            <a:r>
              <a:rPr lang="en-US" sz="2600" u="sng" dirty="0"/>
              <a:t>Dry</a:t>
            </a:r>
            <a:r>
              <a:rPr lang="en-US" sz="2600" dirty="0"/>
              <a:t> cough with ACEI </a:t>
            </a:r>
          </a:p>
          <a:p>
            <a:pPr lvl="2" eaLnBrk="1" fontAlgn="auto" hangingPunct="1">
              <a:lnSpc>
                <a:spcPct val="120000"/>
              </a:lnSpc>
              <a:spcBef>
                <a:spcPts val="0"/>
              </a:spcBef>
              <a:spcAft>
                <a:spcPts val="0"/>
              </a:spcAft>
              <a:buFont typeface="Arial" pitchFamily="34" charset="0"/>
              <a:buChar char="–"/>
              <a:defRPr/>
            </a:pPr>
            <a:r>
              <a:rPr lang="en-US" sz="1900" dirty="0"/>
              <a:t>Caused by inhibition of bradykinin breakdown</a:t>
            </a:r>
          </a:p>
          <a:p>
            <a:pPr lvl="1" eaLnBrk="1" fontAlgn="auto" hangingPunct="1">
              <a:lnSpc>
                <a:spcPct val="120000"/>
              </a:lnSpc>
              <a:spcBef>
                <a:spcPts val="0"/>
              </a:spcBef>
              <a:spcAft>
                <a:spcPts val="0"/>
              </a:spcAft>
              <a:buFont typeface="Arial" pitchFamily="34" charset="0"/>
              <a:buChar char="–"/>
              <a:defRPr/>
            </a:pPr>
            <a:r>
              <a:rPr lang="en-US" sz="2600" dirty="0"/>
              <a:t>Hyperkalemia</a:t>
            </a:r>
          </a:p>
          <a:p>
            <a:pPr lvl="1" eaLnBrk="1" fontAlgn="auto" hangingPunct="1">
              <a:lnSpc>
                <a:spcPct val="120000"/>
              </a:lnSpc>
              <a:spcBef>
                <a:spcPts val="0"/>
              </a:spcBef>
              <a:spcAft>
                <a:spcPts val="0"/>
              </a:spcAft>
              <a:buFont typeface="Arial" pitchFamily="34" charset="0"/>
              <a:buChar char="–"/>
              <a:defRPr/>
            </a:pPr>
            <a:r>
              <a:rPr lang="en-US" sz="2600" dirty="0"/>
              <a:t>Angioedema (&lt; 1%)</a:t>
            </a:r>
          </a:p>
          <a:p>
            <a:pPr lvl="2" eaLnBrk="1" fontAlgn="auto" hangingPunct="1">
              <a:lnSpc>
                <a:spcPct val="120000"/>
              </a:lnSpc>
              <a:spcBef>
                <a:spcPts val="0"/>
              </a:spcBef>
              <a:spcAft>
                <a:spcPts val="0"/>
              </a:spcAft>
              <a:buFont typeface="Arial" pitchFamily="34" charset="0"/>
              <a:buChar char="•"/>
              <a:defRPr/>
            </a:pPr>
            <a:r>
              <a:rPr lang="en-US" sz="2200" dirty="0"/>
              <a:t>Occurs 2-4x more frequently in African Americans</a:t>
            </a:r>
          </a:p>
          <a:p>
            <a:pPr lvl="1" eaLnBrk="1" fontAlgn="auto" hangingPunct="1">
              <a:lnSpc>
                <a:spcPct val="120000"/>
              </a:lnSpc>
              <a:spcBef>
                <a:spcPts val="0"/>
              </a:spcBef>
              <a:spcAft>
                <a:spcPts val="0"/>
              </a:spcAft>
              <a:buFont typeface="Arial" pitchFamily="34" charset="0"/>
              <a:buChar char="–"/>
              <a:defRPr/>
            </a:pPr>
            <a:r>
              <a:rPr lang="en-US" sz="2600" dirty="0"/>
              <a:t>Bump in SCr</a:t>
            </a:r>
          </a:p>
          <a:p>
            <a:pPr lvl="2" eaLnBrk="1" fontAlgn="auto" hangingPunct="1">
              <a:lnSpc>
                <a:spcPct val="120000"/>
              </a:lnSpc>
              <a:spcBef>
                <a:spcPts val="0"/>
              </a:spcBef>
              <a:spcAft>
                <a:spcPts val="0"/>
              </a:spcAft>
              <a:buFont typeface="Arial" pitchFamily="34" charset="0"/>
              <a:buChar char="•"/>
              <a:defRPr/>
            </a:pPr>
            <a:r>
              <a:rPr lang="en-US" dirty="0"/>
              <a:t>Up to  30% is acceptable</a:t>
            </a:r>
          </a:p>
          <a:p>
            <a:pPr lvl="1" eaLnBrk="1" fontAlgn="auto" hangingPunct="1">
              <a:lnSpc>
                <a:spcPct val="120000"/>
              </a:lnSpc>
              <a:spcBef>
                <a:spcPts val="0"/>
              </a:spcBef>
              <a:spcAft>
                <a:spcPts val="0"/>
              </a:spcAft>
              <a:buFont typeface="Arial" pitchFamily="34" charset="0"/>
              <a:buChar char="–"/>
              <a:defRPr/>
            </a:pPr>
            <a:r>
              <a:rPr lang="en-US" sz="2600" dirty="0"/>
              <a:t>Orthostatic hypotension (initial dose)</a:t>
            </a:r>
          </a:p>
          <a:p>
            <a:pPr lvl="1" eaLnBrk="1" fontAlgn="auto" hangingPunct="1">
              <a:lnSpc>
                <a:spcPct val="120000"/>
              </a:lnSpc>
              <a:spcBef>
                <a:spcPts val="0"/>
              </a:spcBef>
              <a:spcAft>
                <a:spcPts val="0"/>
              </a:spcAft>
              <a:buFont typeface="Arial" pitchFamily="34" charset="0"/>
              <a:buChar char="–"/>
              <a:defRPr/>
            </a:pPr>
            <a:r>
              <a:rPr lang="en-US" sz="2600" dirty="0"/>
              <a:t>Skin rash (captopril)</a:t>
            </a:r>
          </a:p>
          <a:p>
            <a:pPr marL="457200" lvl="1" indent="0" eaLnBrk="1" fontAlgn="auto" hangingPunct="1">
              <a:lnSpc>
                <a:spcPct val="120000"/>
              </a:lnSpc>
              <a:spcAft>
                <a:spcPts val="0"/>
              </a:spcAft>
              <a:buFont typeface="Arial" pitchFamily="34" charset="0"/>
              <a:buNone/>
              <a:defRPr/>
            </a:pPr>
            <a:endParaRPr lang="en-US" sz="2600" dirty="0"/>
          </a:p>
          <a:p>
            <a:pPr eaLnBrk="1" fontAlgn="auto" hangingPunct="1">
              <a:lnSpc>
                <a:spcPct val="120000"/>
              </a:lnSpc>
              <a:spcAft>
                <a:spcPts val="0"/>
              </a:spcAft>
              <a:buFont typeface="Arial" pitchFamily="34" charset="0"/>
              <a:buChar char="•"/>
              <a:defRPr/>
            </a:pPr>
            <a:r>
              <a:rPr lang="en-US" sz="3000" dirty="0"/>
              <a:t>Contraindications</a:t>
            </a:r>
          </a:p>
          <a:p>
            <a:pPr lvl="1" eaLnBrk="1" fontAlgn="auto" hangingPunct="1">
              <a:lnSpc>
                <a:spcPct val="120000"/>
              </a:lnSpc>
              <a:spcAft>
                <a:spcPts val="0"/>
              </a:spcAft>
              <a:buFont typeface="Arial" pitchFamily="34" charset="0"/>
              <a:buChar char="–"/>
              <a:defRPr/>
            </a:pPr>
            <a:r>
              <a:rPr lang="en-US" sz="2600" dirty="0"/>
              <a:t>Pregnancy </a:t>
            </a:r>
          </a:p>
          <a:p>
            <a:pPr lvl="1" eaLnBrk="1" fontAlgn="auto" hangingPunct="1">
              <a:lnSpc>
                <a:spcPct val="120000"/>
              </a:lnSpc>
              <a:spcAft>
                <a:spcPts val="0"/>
              </a:spcAft>
              <a:buFont typeface="Arial" pitchFamily="34" charset="0"/>
              <a:buChar char="–"/>
              <a:defRPr/>
            </a:pPr>
            <a:r>
              <a:rPr lang="en-US" sz="2600" dirty="0"/>
              <a:t>Bilateral renal artery stenosis</a:t>
            </a:r>
          </a:p>
        </p:txBody>
      </p:sp>
      <p:pic>
        <p:nvPicPr>
          <p:cNvPr id="6" name="Picture 5" descr="A picture containing person, wall, indoor&#10;&#10;Description automatically generated">
            <a:extLst>
              <a:ext uri="{FF2B5EF4-FFF2-40B4-BE49-F238E27FC236}">
                <a16:creationId xmlns:a16="http://schemas.microsoft.com/office/drawing/2014/main" id="{27385AEA-4717-40BC-BDBA-DD212D6D013D}"/>
              </a:ext>
            </a:extLst>
          </p:cNvPr>
          <p:cNvPicPr>
            <a:picLocks noChangeAspect="1"/>
          </p:cNvPicPr>
          <p:nvPr/>
        </p:nvPicPr>
        <p:blipFill>
          <a:blip r:embed="rId3"/>
          <a:stretch>
            <a:fillRect/>
          </a:stretch>
        </p:blipFill>
        <p:spPr>
          <a:xfrm>
            <a:off x="6129969" y="1143000"/>
            <a:ext cx="2667000" cy="3747655"/>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BBDD7D-239B-42F1-9271-784CEB6D6610}"/>
              </a:ext>
            </a:extLst>
          </p:cNvPr>
          <p:cNvSpPr>
            <a:spLocks noGrp="1"/>
          </p:cNvSpPr>
          <p:nvPr>
            <p:ph type="title"/>
          </p:nvPr>
        </p:nvSpPr>
        <p:spPr/>
        <p:txBody>
          <a:bodyPr/>
          <a:lstStyle/>
          <a:p>
            <a:pPr>
              <a:defRPr/>
            </a:pPr>
            <a:r>
              <a:rPr lang="en-US" dirty="0"/>
              <a:t>Thiazide diuretics</a:t>
            </a:r>
          </a:p>
        </p:txBody>
      </p:sp>
      <p:sp>
        <p:nvSpPr>
          <p:cNvPr id="3" name="TextBox 2">
            <a:extLst>
              <a:ext uri="{FF2B5EF4-FFF2-40B4-BE49-F238E27FC236}">
                <a16:creationId xmlns:a16="http://schemas.microsoft.com/office/drawing/2014/main" id="{283DBD49-465E-A0EE-5B44-1D5EAB1263AD}"/>
              </a:ext>
            </a:extLst>
          </p:cNvPr>
          <p:cNvSpPr txBox="1"/>
          <p:nvPr/>
        </p:nvSpPr>
        <p:spPr>
          <a:xfrm>
            <a:off x="6553200" y="6433623"/>
            <a:ext cx="2452689" cy="369332"/>
          </a:xfrm>
          <a:prstGeom prst="rect">
            <a:avLst/>
          </a:prstGeom>
          <a:noFill/>
        </p:spPr>
        <p:txBody>
          <a:bodyPr wrap="square">
            <a:spAutoFit/>
          </a:bodyPr>
          <a:lstStyle/>
          <a:p>
            <a:r>
              <a:rPr lang="en-US" dirty="0">
                <a:solidFill>
                  <a:srgbClr val="0070C0"/>
                </a:solidFill>
              </a:rPr>
              <a:t>See Med Cheat Sheets</a:t>
            </a:r>
            <a:endParaRPr lang="en-US" dirty="0"/>
          </a:p>
        </p:txBody>
      </p:sp>
      <p:pic>
        <p:nvPicPr>
          <p:cNvPr id="5" name="Picture 4">
            <a:extLst>
              <a:ext uri="{FF2B5EF4-FFF2-40B4-BE49-F238E27FC236}">
                <a16:creationId xmlns:a16="http://schemas.microsoft.com/office/drawing/2014/main" id="{4E06C54A-0223-1C4C-B752-70C1CD00101B}"/>
              </a:ext>
            </a:extLst>
          </p:cNvPr>
          <p:cNvPicPr>
            <a:picLocks noChangeAspect="1"/>
          </p:cNvPicPr>
          <p:nvPr/>
        </p:nvPicPr>
        <p:blipFill>
          <a:blip r:embed="rId3"/>
          <a:stretch>
            <a:fillRect/>
          </a:stretch>
        </p:blipFill>
        <p:spPr>
          <a:xfrm>
            <a:off x="316873" y="1245140"/>
            <a:ext cx="8510253" cy="3209595"/>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FDDC20-DD6E-415B-BC34-0571A665EA7C}"/>
              </a:ext>
            </a:extLst>
          </p:cNvPr>
          <p:cNvSpPr>
            <a:spLocks noGrp="1"/>
          </p:cNvSpPr>
          <p:nvPr>
            <p:ph type="title"/>
          </p:nvPr>
        </p:nvSpPr>
        <p:spPr>
          <a:xfrm>
            <a:off x="304800" y="152400"/>
            <a:ext cx="8382000" cy="962247"/>
          </a:xfrm>
        </p:spPr>
        <p:txBody>
          <a:bodyPr>
            <a:normAutofit/>
          </a:bodyPr>
          <a:lstStyle/>
          <a:p>
            <a:pPr>
              <a:defRPr/>
            </a:pPr>
            <a:r>
              <a:rPr lang="en-US" sz="4000" dirty="0"/>
              <a:t>Calcium Channel Blockers</a:t>
            </a:r>
          </a:p>
        </p:txBody>
      </p:sp>
      <p:pic>
        <p:nvPicPr>
          <p:cNvPr id="4" name="Content Placeholder 3">
            <a:extLst>
              <a:ext uri="{FF2B5EF4-FFF2-40B4-BE49-F238E27FC236}">
                <a16:creationId xmlns:a16="http://schemas.microsoft.com/office/drawing/2014/main" id="{FAE79D2B-3C54-C3F8-EB45-C5E2B53E8350}"/>
              </a:ext>
            </a:extLst>
          </p:cNvPr>
          <p:cNvPicPr>
            <a:picLocks noGrp="1" noChangeAspect="1"/>
          </p:cNvPicPr>
          <p:nvPr>
            <p:ph idx="1"/>
          </p:nvPr>
        </p:nvPicPr>
        <p:blipFill>
          <a:blip r:embed="rId3"/>
          <a:stretch>
            <a:fillRect/>
          </a:stretch>
        </p:blipFill>
        <p:spPr>
          <a:xfrm>
            <a:off x="333983" y="1206355"/>
            <a:ext cx="8382000" cy="5429074"/>
          </a:xfr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FA54E6-6643-467F-BE50-435D802CD072}"/>
              </a:ext>
            </a:extLst>
          </p:cNvPr>
          <p:cNvSpPr>
            <a:spLocks noGrp="1"/>
          </p:cNvSpPr>
          <p:nvPr>
            <p:ph type="title"/>
          </p:nvPr>
        </p:nvSpPr>
        <p:spPr>
          <a:xfrm>
            <a:off x="384048" y="243840"/>
            <a:ext cx="8229600" cy="914400"/>
          </a:xfrm>
        </p:spPr>
        <p:txBody>
          <a:bodyPr>
            <a:normAutofit/>
          </a:bodyPr>
          <a:lstStyle/>
          <a:p>
            <a:pPr>
              <a:defRPr/>
            </a:pPr>
            <a:r>
              <a:rPr lang="en-US" sz="4000" dirty="0"/>
              <a:t>Resistant hypertension	</a:t>
            </a:r>
          </a:p>
        </p:txBody>
      </p:sp>
      <p:sp>
        <p:nvSpPr>
          <p:cNvPr id="56323" name="Content Placeholder 2">
            <a:extLst>
              <a:ext uri="{FF2B5EF4-FFF2-40B4-BE49-F238E27FC236}">
                <a16:creationId xmlns:a16="http://schemas.microsoft.com/office/drawing/2014/main" id="{54F98892-9860-463C-BF3D-C39EA1AB66DF}"/>
              </a:ext>
            </a:extLst>
          </p:cNvPr>
          <p:cNvSpPr>
            <a:spLocks noGrp="1"/>
          </p:cNvSpPr>
          <p:nvPr>
            <p:ph sz="quarter" idx="1"/>
          </p:nvPr>
        </p:nvSpPr>
        <p:spPr>
          <a:xfrm>
            <a:off x="457200" y="1219200"/>
            <a:ext cx="5029200" cy="4724400"/>
          </a:xfrm>
        </p:spPr>
        <p:txBody>
          <a:bodyPr>
            <a:normAutofit fontScale="77500" lnSpcReduction="20000"/>
          </a:bodyPr>
          <a:lstStyle/>
          <a:p>
            <a:r>
              <a:rPr lang="en-US" altLang="en-US" sz="3200" dirty="0"/>
              <a:t>Not meeting BP targets on 3 classes of antihypertensive meds (including a diuretic) at optimal doses</a:t>
            </a:r>
          </a:p>
          <a:p>
            <a:endParaRPr lang="en-US" altLang="en-US" sz="3200" dirty="0"/>
          </a:p>
          <a:p>
            <a:r>
              <a:rPr lang="en-US" altLang="en-US" sz="3200" dirty="0"/>
              <a:t>Add mineralocorticoid receptor antagonist</a:t>
            </a:r>
          </a:p>
          <a:p>
            <a:pPr lvl="1"/>
            <a:r>
              <a:rPr lang="en-US" altLang="en-US" sz="2400" dirty="0"/>
              <a:t>Spironolactone (Aldactone®) 25-100mg daily </a:t>
            </a:r>
          </a:p>
          <a:p>
            <a:pPr lvl="1"/>
            <a:r>
              <a:rPr lang="en-US" altLang="en-US" sz="2400" dirty="0"/>
              <a:t>Eplerenone (Inspira®) 50-100mg daily </a:t>
            </a:r>
          </a:p>
          <a:p>
            <a:pPr lvl="1"/>
            <a:endParaRPr lang="en-US" altLang="en-US" sz="2400" dirty="0"/>
          </a:p>
          <a:p>
            <a:r>
              <a:rPr lang="en-US" altLang="en-US" sz="3200" dirty="0"/>
              <a:t>Monitor serum creatinine, potassium</a:t>
            </a:r>
          </a:p>
          <a:p>
            <a:endParaRPr lang="en-US" altLang="en-US" sz="3200" dirty="0"/>
          </a:p>
          <a:p>
            <a:r>
              <a:rPr lang="en-US" altLang="en-US" sz="3200" dirty="0"/>
              <a:t>Avoid use with </a:t>
            </a:r>
            <a:r>
              <a:rPr lang="en-US" altLang="en-US" sz="3200" dirty="0" err="1"/>
              <a:t>finerenone</a:t>
            </a:r>
            <a:endParaRPr lang="en-US" altLang="en-US" dirty="0"/>
          </a:p>
        </p:txBody>
      </p:sp>
      <p:pic>
        <p:nvPicPr>
          <p:cNvPr id="4" name="Picture 3" descr="Assorted pills and capsules">
            <a:extLst>
              <a:ext uri="{FF2B5EF4-FFF2-40B4-BE49-F238E27FC236}">
                <a16:creationId xmlns:a16="http://schemas.microsoft.com/office/drawing/2014/main" id="{840AC765-915B-4C8C-8D04-BDB63F2AB96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6200000">
            <a:off x="5216071" y="2032000"/>
            <a:ext cx="4191000" cy="2794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D27AB7-04FD-4D0D-9FE3-7CB2E7B0D859}"/>
              </a:ext>
            </a:extLst>
          </p:cNvPr>
          <p:cNvSpPr>
            <a:spLocks noGrp="1"/>
          </p:cNvSpPr>
          <p:nvPr>
            <p:ph type="title"/>
          </p:nvPr>
        </p:nvSpPr>
        <p:spPr/>
        <p:txBody>
          <a:bodyPr>
            <a:normAutofit/>
          </a:bodyPr>
          <a:lstStyle/>
          <a:p>
            <a:pPr>
              <a:defRPr/>
            </a:pPr>
            <a:r>
              <a:rPr lang="en-US" sz="4400" dirty="0"/>
              <a:t>Beta Blockers</a:t>
            </a:r>
          </a:p>
        </p:txBody>
      </p:sp>
      <p:sp>
        <p:nvSpPr>
          <p:cNvPr id="57347" name="Content Placeholder 2">
            <a:extLst>
              <a:ext uri="{FF2B5EF4-FFF2-40B4-BE49-F238E27FC236}">
                <a16:creationId xmlns:a16="http://schemas.microsoft.com/office/drawing/2014/main" id="{82D5A658-5C6E-4C2F-935A-9ED471E2E620}"/>
              </a:ext>
            </a:extLst>
          </p:cNvPr>
          <p:cNvSpPr>
            <a:spLocks noGrp="1"/>
          </p:cNvSpPr>
          <p:nvPr>
            <p:ph idx="1"/>
          </p:nvPr>
        </p:nvSpPr>
        <p:spPr>
          <a:xfrm>
            <a:off x="457200" y="1295400"/>
            <a:ext cx="5638800" cy="5410200"/>
          </a:xfrm>
        </p:spPr>
        <p:txBody>
          <a:bodyPr>
            <a:normAutofit lnSpcReduction="10000"/>
          </a:bodyPr>
          <a:lstStyle/>
          <a:p>
            <a:r>
              <a:rPr lang="en-US" altLang="en-US" sz="2800" dirty="0"/>
              <a:t>Use in recurrent MI, heart failure, angina</a:t>
            </a:r>
          </a:p>
          <a:p>
            <a:r>
              <a:rPr lang="en-US" altLang="en-US" sz="2800" dirty="0"/>
              <a:t>Side effects: depression, sexual dysfunction, exercise intolerance, sedation, dizziness</a:t>
            </a:r>
          </a:p>
          <a:p>
            <a:r>
              <a:rPr lang="en-US" altLang="en-US" sz="2800" dirty="0"/>
              <a:t>Monitor BP, lipids, heart rate, glucose</a:t>
            </a:r>
          </a:p>
          <a:p>
            <a:r>
              <a:rPr lang="en-US" altLang="en-US" sz="2800" dirty="0"/>
              <a:t>When stopping, taper dose gradually</a:t>
            </a:r>
          </a:p>
          <a:p>
            <a:r>
              <a:rPr lang="en-US" altLang="en-US" sz="2800" dirty="0"/>
              <a:t>Can elevate glucose and mask adrenergic symptoms of hypoglycemia (ex. tachycardia)</a:t>
            </a:r>
          </a:p>
          <a:p>
            <a:pPr lvl="1"/>
            <a:r>
              <a:rPr lang="en-US" altLang="en-US" sz="2000" dirty="0"/>
              <a:t>Sweating will still occur (cholinergic mediated)</a:t>
            </a:r>
          </a:p>
        </p:txBody>
      </p:sp>
      <p:pic>
        <p:nvPicPr>
          <p:cNvPr id="4" name="Picture 3" descr="A picture containing stationary, writing implement, marker&#10;&#10;Description automatically generated">
            <a:extLst>
              <a:ext uri="{FF2B5EF4-FFF2-40B4-BE49-F238E27FC236}">
                <a16:creationId xmlns:a16="http://schemas.microsoft.com/office/drawing/2014/main" id="{3DACF23C-E05E-4602-9BA4-2DF380D0D8DD}"/>
              </a:ext>
            </a:extLst>
          </p:cNvPr>
          <p:cNvPicPr>
            <a:picLocks noChangeAspect="1"/>
          </p:cNvPicPr>
          <p:nvPr/>
        </p:nvPicPr>
        <p:blipFill>
          <a:blip r:embed="rId3" cstate="print">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5817093" y="1401624"/>
            <a:ext cx="2895600" cy="205105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D50962-D23C-41C4-8152-A03C92314F26}"/>
              </a:ext>
            </a:extLst>
          </p:cNvPr>
          <p:cNvSpPr>
            <a:spLocks noGrp="1"/>
          </p:cNvSpPr>
          <p:nvPr>
            <p:ph type="title"/>
          </p:nvPr>
        </p:nvSpPr>
        <p:spPr/>
        <p:txBody>
          <a:bodyPr/>
          <a:lstStyle/>
          <a:p>
            <a:endParaRPr lang="en-US" dirty="0"/>
          </a:p>
        </p:txBody>
      </p:sp>
      <p:pic>
        <p:nvPicPr>
          <p:cNvPr id="6" name="Content Placeholder 5">
            <a:extLst>
              <a:ext uri="{FF2B5EF4-FFF2-40B4-BE49-F238E27FC236}">
                <a16:creationId xmlns:a16="http://schemas.microsoft.com/office/drawing/2014/main" id="{4EB92636-6B1D-B651-1CD5-228D9923EB5C}"/>
              </a:ext>
            </a:extLst>
          </p:cNvPr>
          <p:cNvPicPr>
            <a:picLocks noGrp="1" noChangeAspect="1"/>
          </p:cNvPicPr>
          <p:nvPr>
            <p:ph sz="quarter" idx="1"/>
          </p:nvPr>
        </p:nvPicPr>
        <p:blipFill>
          <a:blip r:embed="rId3"/>
          <a:stretch>
            <a:fillRect/>
          </a:stretch>
        </p:blipFill>
        <p:spPr>
          <a:xfrm>
            <a:off x="457200" y="152400"/>
            <a:ext cx="8344612" cy="6553200"/>
          </a:xfrm>
        </p:spPr>
      </p:pic>
    </p:spTree>
    <p:extLst>
      <p:ext uri="{BB962C8B-B14F-4D97-AF65-F5344CB8AC3E}">
        <p14:creationId xmlns:p14="http://schemas.microsoft.com/office/powerpoint/2010/main" val="41124444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FB586D-3EE8-427B-B9E9-A92CE0E8DD86}"/>
              </a:ext>
            </a:extLst>
          </p:cNvPr>
          <p:cNvSpPr>
            <a:spLocks noGrp="1"/>
          </p:cNvSpPr>
          <p:nvPr>
            <p:ph type="title"/>
          </p:nvPr>
        </p:nvSpPr>
        <p:spPr>
          <a:xfrm>
            <a:off x="304800" y="258763"/>
            <a:ext cx="8229600" cy="914400"/>
          </a:xfrm>
        </p:spPr>
        <p:txBody>
          <a:bodyPr/>
          <a:lstStyle/>
          <a:p>
            <a:pPr>
              <a:defRPr/>
            </a:pPr>
            <a:r>
              <a:rPr lang="en-US" dirty="0"/>
              <a:t>Other Hypertension Meds</a:t>
            </a:r>
          </a:p>
        </p:txBody>
      </p:sp>
      <p:sp>
        <p:nvSpPr>
          <p:cNvPr id="58371" name="Content Placeholder 2">
            <a:extLst>
              <a:ext uri="{FF2B5EF4-FFF2-40B4-BE49-F238E27FC236}">
                <a16:creationId xmlns:a16="http://schemas.microsoft.com/office/drawing/2014/main" id="{083FDE29-BC58-4AD9-B7D2-B0B8FFBD346F}"/>
              </a:ext>
            </a:extLst>
          </p:cNvPr>
          <p:cNvSpPr>
            <a:spLocks noGrp="1"/>
          </p:cNvSpPr>
          <p:nvPr>
            <p:ph idx="1"/>
          </p:nvPr>
        </p:nvSpPr>
        <p:spPr>
          <a:xfrm>
            <a:off x="457200" y="1295400"/>
            <a:ext cx="5562600" cy="5410200"/>
          </a:xfrm>
        </p:spPr>
        <p:txBody>
          <a:bodyPr>
            <a:normAutofit fontScale="92500" lnSpcReduction="10000"/>
          </a:bodyPr>
          <a:lstStyle/>
          <a:p>
            <a:r>
              <a:rPr lang="en-US" altLang="en-US" dirty="0"/>
              <a:t>Direct renin inhibitors (</a:t>
            </a:r>
            <a:r>
              <a:rPr lang="en-US" altLang="en-US" dirty="0" err="1"/>
              <a:t>Alsikiren-Tekturna</a:t>
            </a:r>
            <a:r>
              <a:rPr lang="en-US" altLang="en-US" dirty="0"/>
              <a:t>®)</a:t>
            </a:r>
          </a:p>
          <a:p>
            <a:pPr lvl="1"/>
            <a:r>
              <a:rPr lang="en-US" altLang="en-US" dirty="0"/>
              <a:t>Similar side effects to ACEI/ARB, rarely used in clinical practice</a:t>
            </a:r>
          </a:p>
          <a:p>
            <a:pPr lvl="1"/>
            <a:endParaRPr lang="en-US" altLang="en-US" dirty="0"/>
          </a:p>
          <a:p>
            <a:r>
              <a:rPr lang="en-US" altLang="en-US" dirty="0"/>
              <a:t>Combined alpha and beta blockers (ex. Carvedilol)</a:t>
            </a:r>
          </a:p>
          <a:p>
            <a:pPr lvl="1"/>
            <a:r>
              <a:rPr lang="en-US" altLang="en-US" dirty="0"/>
              <a:t>Similar precautions as beta blockers, additional MOA</a:t>
            </a:r>
          </a:p>
          <a:p>
            <a:pPr lvl="1"/>
            <a:endParaRPr lang="en-US" altLang="en-US" dirty="0"/>
          </a:p>
          <a:p>
            <a:r>
              <a:rPr lang="en-US" altLang="en-US" dirty="0"/>
              <a:t>Loop diuretics (Furosemide, Torsemide, Bumetanide)</a:t>
            </a:r>
          </a:p>
          <a:p>
            <a:pPr lvl="1"/>
            <a:r>
              <a:rPr lang="en-US" altLang="en-US" dirty="0"/>
              <a:t>Use when eGFR&lt;30 or if greater diuresis is needed, monitor electrolytes</a:t>
            </a:r>
          </a:p>
          <a:p>
            <a:pPr lvl="1"/>
            <a:endParaRPr lang="en-US" altLang="en-US" dirty="0"/>
          </a:p>
          <a:p>
            <a:r>
              <a:rPr lang="en-US" altLang="en-US" dirty="0"/>
              <a:t>Potassium sparing diuretics (ex. Amiloride, Triamterene)</a:t>
            </a:r>
          </a:p>
          <a:p>
            <a:pPr lvl="1"/>
            <a:r>
              <a:rPr lang="en-US" altLang="en-US" dirty="0"/>
              <a:t>Use in combination with thiazide to retain potassium, minimal effect on BP</a:t>
            </a:r>
          </a:p>
          <a:p>
            <a:endParaRPr lang="en-US" altLang="en-US" dirty="0"/>
          </a:p>
          <a:p>
            <a:endParaRPr lang="en-US" altLang="en-US" dirty="0"/>
          </a:p>
          <a:p>
            <a:endParaRPr lang="en-US" altLang="en-US" dirty="0"/>
          </a:p>
        </p:txBody>
      </p:sp>
      <p:pic>
        <p:nvPicPr>
          <p:cNvPr id="8" name="Picture 7" descr="A picture containing indoor, decorated, arranged&#10;&#10;Description automatically generated">
            <a:extLst>
              <a:ext uri="{FF2B5EF4-FFF2-40B4-BE49-F238E27FC236}">
                <a16:creationId xmlns:a16="http://schemas.microsoft.com/office/drawing/2014/main" id="{517B88B7-44EC-4D7E-8086-53A79D82B473}"/>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5734050" y="1173163"/>
            <a:ext cx="3105150" cy="2178041"/>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279FAB-01F2-45D9-8152-0921861C7FEE}"/>
              </a:ext>
            </a:extLst>
          </p:cNvPr>
          <p:cNvSpPr>
            <a:spLocks noGrp="1"/>
          </p:cNvSpPr>
          <p:nvPr>
            <p:ph type="title"/>
          </p:nvPr>
        </p:nvSpPr>
        <p:spPr>
          <a:xfrm>
            <a:off x="457200" y="463181"/>
            <a:ext cx="8305800" cy="1143000"/>
          </a:xfrm>
        </p:spPr>
        <p:txBody>
          <a:bodyPr>
            <a:normAutofit/>
          </a:bodyPr>
          <a:lstStyle/>
          <a:p>
            <a:pPr>
              <a:defRPr/>
            </a:pPr>
            <a:r>
              <a:rPr lang="en-US" dirty="0"/>
              <a:t>Poll 2 - What Changes are Best to Make to Alice’s Hypertension Regimen? </a:t>
            </a:r>
          </a:p>
        </p:txBody>
      </p:sp>
      <p:sp>
        <p:nvSpPr>
          <p:cNvPr id="3" name="Content Placeholder 2">
            <a:extLst>
              <a:ext uri="{FF2B5EF4-FFF2-40B4-BE49-F238E27FC236}">
                <a16:creationId xmlns:a16="http://schemas.microsoft.com/office/drawing/2014/main" id="{CF091710-6BE9-4514-BA2F-243F6267D351}"/>
              </a:ext>
            </a:extLst>
          </p:cNvPr>
          <p:cNvSpPr>
            <a:spLocks noGrp="1"/>
          </p:cNvSpPr>
          <p:nvPr>
            <p:ph idx="1"/>
          </p:nvPr>
        </p:nvSpPr>
        <p:spPr>
          <a:xfrm>
            <a:off x="457200" y="1981200"/>
            <a:ext cx="7239000" cy="4475163"/>
          </a:xfrm>
        </p:spPr>
        <p:txBody>
          <a:bodyPr/>
          <a:lstStyle/>
          <a:p>
            <a:pPr marL="514350" indent="-514350">
              <a:buFont typeface="+mj-lt"/>
              <a:buAutoNum type="alphaUcPeriod"/>
              <a:defRPr/>
            </a:pPr>
            <a:r>
              <a:rPr lang="en-US" sz="3600" dirty="0"/>
              <a:t>Add lisinopril </a:t>
            </a:r>
          </a:p>
          <a:p>
            <a:pPr marL="514350" indent="-514350">
              <a:buFont typeface="+mj-lt"/>
              <a:buAutoNum type="alphaUcPeriod"/>
              <a:defRPr/>
            </a:pPr>
            <a:r>
              <a:rPr lang="en-US" sz="3600" dirty="0"/>
              <a:t>Replace chlorthalidone with lisinopril </a:t>
            </a:r>
          </a:p>
          <a:p>
            <a:pPr marL="514350" indent="-514350">
              <a:buFont typeface="+mj-lt"/>
              <a:buAutoNum type="alphaUcPeriod"/>
              <a:defRPr/>
            </a:pPr>
            <a:r>
              <a:rPr lang="en-US" sz="3600" dirty="0"/>
              <a:t>Add amlodipine</a:t>
            </a:r>
          </a:p>
          <a:p>
            <a:pPr marL="514350" indent="-514350">
              <a:buFont typeface="+mj-lt"/>
              <a:buAutoNum type="alphaUcPeriod"/>
              <a:defRPr/>
            </a:pPr>
            <a:r>
              <a:rPr lang="en-US" sz="3600" dirty="0"/>
              <a:t>Replace chlorthalidone with amlodipine</a:t>
            </a:r>
          </a:p>
          <a:p>
            <a:pPr>
              <a:defRPr/>
            </a:pPr>
            <a:endParaRPr lang="en-US" dirty="0"/>
          </a:p>
        </p:txBody>
      </p:sp>
      <p:sp>
        <p:nvSpPr>
          <p:cNvPr id="60420" name="TextBox 3">
            <a:extLst>
              <a:ext uri="{FF2B5EF4-FFF2-40B4-BE49-F238E27FC236}">
                <a16:creationId xmlns:a16="http://schemas.microsoft.com/office/drawing/2014/main" id="{DA476F20-529C-47C6-A7C5-291CBA55CFD6}"/>
              </a:ext>
            </a:extLst>
          </p:cNvPr>
          <p:cNvSpPr txBox="1">
            <a:spLocks noChangeArrowheads="1"/>
          </p:cNvSpPr>
          <p:nvPr/>
        </p:nvSpPr>
        <p:spPr bwMode="auto">
          <a:xfrm>
            <a:off x="838200" y="6248400"/>
            <a:ext cx="57912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600"/>
              </a:spcBef>
              <a:buClr>
                <a:schemeClr val="tx2"/>
              </a:buClr>
              <a:buSzPct val="73000"/>
              <a:buFont typeface="Wingdings 2" panose="05020102010507070707" pitchFamily="18" charset="2"/>
              <a:buChar char=""/>
              <a:defRPr sz="2600">
                <a:solidFill>
                  <a:schemeClr val="tx1"/>
                </a:solidFill>
                <a:latin typeface="Trebuchet MS" panose="020B0603020202020204" pitchFamily="34" charset="0"/>
              </a:defRPr>
            </a:lvl1pPr>
            <a:lvl2pPr marL="742950" indent="-285750">
              <a:spcBef>
                <a:spcPts val="500"/>
              </a:spcBef>
              <a:buClr>
                <a:srgbClr val="F9B639"/>
              </a:buClr>
              <a:buSzPct val="80000"/>
              <a:buFont typeface="Wingdings 2" panose="05020102010507070707" pitchFamily="18" charset="2"/>
              <a:buChar char=""/>
              <a:defRPr sz="2300">
                <a:solidFill>
                  <a:srgbClr val="6C6C6C"/>
                </a:solidFill>
                <a:latin typeface="Trebuchet MS" panose="020B0603020202020204" pitchFamily="34" charset="0"/>
              </a:defRPr>
            </a:lvl2pPr>
            <a:lvl3pPr marL="1143000" indent="-228600">
              <a:spcBef>
                <a:spcPts val="400"/>
              </a:spcBef>
              <a:buClr>
                <a:srgbClr val="F9B639"/>
              </a:buClr>
              <a:buSzPct val="60000"/>
              <a:buFont typeface="Wingdings" panose="05000000000000000000" pitchFamily="2" charset="2"/>
              <a:buChar char=""/>
              <a:defRPr sz="2000">
                <a:solidFill>
                  <a:schemeClr val="tx1"/>
                </a:solidFill>
                <a:latin typeface="Trebuchet MS" panose="020B0603020202020204" pitchFamily="34" charset="0"/>
              </a:defRPr>
            </a:lvl3pPr>
            <a:lvl4pPr marL="1600200" indent="-228600">
              <a:spcBef>
                <a:spcPct val="20000"/>
              </a:spcBef>
              <a:buClr>
                <a:srgbClr val="F9B639"/>
              </a:buClr>
              <a:buSzPct val="80000"/>
              <a:buFont typeface="Wingdings 2" panose="05020102010507070707" pitchFamily="18" charset="2"/>
              <a:buChar char=""/>
              <a:defRPr sz="2000">
                <a:solidFill>
                  <a:srgbClr val="6C6C6C"/>
                </a:solidFill>
                <a:latin typeface="Trebuchet MS" panose="020B0603020202020204" pitchFamily="34" charset="0"/>
              </a:defRPr>
            </a:lvl4pPr>
            <a:lvl5pPr marL="2057400" indent="-228600">
              <a:spcBef>
                <a:spcPts val="400"/>
              </a:spcBef>
              <a:buClr>
                <a:srgbClr val="F9B639"/>
              </a:buClr>
              <a:buSzPct val="70000"/>
              <a:buFont typeface="Wingdings" panose="05000000000000000000" pitchFamily="2" charset="2"/>
              <a:buChar char=""/>
              <a:defRPr>
                <a:solidFill>
                  <a:schemeClr val="tx1"/>
                </a:solidFill>
                <a:latin typeface="Trebuchet MS" panose="020B0603020202020204" pitchFamily="34" charset="0"/>
              </a:defRPr>
            </a:lvl5pPr>
            <a:lvl6pPr marL="2514600" indent="-228600" eaLnBrk="0" fontAlgn="base" hangingPunct="0">
              <a:spcBef>
                <a:spcPts val="400"/>
              </a:spcBef>
              <a:spcAft>
                <a:spcPct val="0"/>
              </a:spcAft>
              <a:buClr>
                <a:srgbClr val="F9B639"/>
              </a:buClr>
              <a:buSzPct val="70000"/>
              <a:buFont typeface="Wingdings" panose="05000000000000000000" pitchFamily="2" charset="2"/>
              <a:buChar char=""/>
              <a:defRPr>
                <a:solidFill>
                  <a:schemeClr val="tx1"/>
                </a:solidFill>
                <a:latin typeface="Trebuchet MS" panose="020B0603020202020204" pitchFamily="34" charset="0"/>
              </a:defRPr>
            </a:lvl6pPr>
            <a:lvl7pPr marL="2971800" indent="-228600" eaLnBrk="0" fontAlgn="base" hangingPunct="0">
              <a:spcBef>
                <a:spcPts val="400"/>
              </a:spcBef>
              <a:spcAft>
                <a:spcPct val="0"/>
              </a:spcAft>
              <a:buClr>
                <a:srgbClr val="F9B639"/>
              </a:buClr>
              <a:buSzPct val="70000"/>
              <a:buFont typeface="Wingdings" panose="05000000000000000000" pitchFamily="2" charset="2"/>
              <a:buChar char=""/>
              <a:defRPr>
                <a:solidFill>
                  <a:schemeClr val="tx1"/>
                </a:solidFill>
                <a:latin typeface="Trebuchet MS" panose="020B0603020202020204" pitchFamily="34" charset="0"/>
              </a:defRPr>
            </a:lvl7pPr>
            <a:lvl8pPr marL="3429000" indent="-228600" eaLnBrk="0" fontAlgn="base" hangingPunct="0">
              <a:spcBef>
                <a:spcPts val="400"/>
              </a:spcBef>
              <a:spcAft>
                <a:spcPct val="0"/>
              </a:spcAft>
              <a:buClr>
                <a:srgbClr val="F9B639"/>
              </a:buClr>
              <a:buSzPct val="70000"/>
              <a:buFont typeface="Wingdings" panose="05000000000000000000" pitchFamily="2" charset="2"/>
              <a:buChar char=""/>
              <a:defRPr>
                <a:solidFill>
                  <a:schemeClr val="tx1"/>
                </a:solidFill>
                <a:latin typeface="Trebuchet MS" panose="020B0603020202020204" pitchFamily="34" charset="0"/>
              </a:defRPr>
            </a:lvl8pPr>
            <a:lvl9pPr marL="3886200" indent="-228600" eaLnBrk="0" fontAlgn="base" hangingPunct="0">
              <a:spcBef>
                <a:spcPts val="400"/>
              </a:spcBef>
              <a:spcAft>
                <a:spcPct val="0"/>
              </a:spcAft>
              <a:buClr>
                <a:srgbClr val="F9B639"/>
              </a:buClr>
              <a:buSzPct val="70000"/>
              <a:buFont typeface="Wingdings" panose="05000000000000000000" pitchFamily="2" charset="2"/>
              <a:buChar char=""/>
              <a:defRPr>
                <a:solidFill>
                  <a:schemeClr val="tx1"/>
                </a:solidFill>
                <a:latin typeface="Trebuchet MS" panose="020B0603020202020204" pitchFamily="34" charset="0"/>
              </a:defRPr>
            </a:lvl9pPr>
          </a:lstStyle>
          <a:p>
            <a:pPr algn="ctr" eaLnBrk="1" hangingPunct="1">
              <a:spcBef>
                <a:spcPct val="0"/>
              </a:spcBef>
              <a:buClrTx/>
              <a:buSzTx/>
              <a:buFontTx/>
              <a:buNone/>
            </a:pPr>
            <a:r>
              <a:rPr lang="en-US" altLang="en-US" sz="1800" dirty="0"/>
              <a:t>Assume all choices include lifestyle modifications</a:t>
            </a:r>
          </a:p>
        </p:txBody>
      </p:sp>
      <p:pic>
        <p:nvPicPr>
          <p:cNvPr id="8" name="Picture 7">
            <a:extLst>
              <a:ext uri="{FF2B5EF4-FFF2-40B4-BE49-F238E27FC236}">
                <a16:creationId xmlns:a16="http://schemas.microsoft.com/office/drawing/2014/main" id="{D755DDAA-2A52-43D2-A1E6-65D3ADD51C5C}"/>
              </a:ext>
            </a:extLst>
          </p:cNvPr>
          <p:cNvPicPr>
            <a:picLocks noChangeAspect="1"/>
          </p:cNvPicPr>
          <p:nvPr/>
        </p:nvPicPr>
        <p:blipFill>
          <a:blip r:embed="rId3"/>
          <a:stretch>
            <a:fillRect/>
          </a:stretch>
        </p:blipFill>
        <p:spPr>
          <a:xfrm rot="1563043">
            <a:off x="6991293" y="2094666"/>
            <a:ext cx="1643062" cy="16811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27A283-A6C7-7454-8C1F-76B8843C72F6}"/>
              </a:ext>
            </a:extLst>
          </p:cNvPr>
          <p:cNvSpPr>
            <a:spLocks noGrp="1"/>
          </p:cNvSpPr>
          <p:nvPr>
            <p:ph type="title"/>
          </p:nvPr>
        </p:nvSpPr>
        <p:spPr/>
        <p:txBody>
          <a:bodyPr/>
          <a:lstStyle/>
          <a:p>
            <a:r>
              <a:rPr lang="en-US" dirty="0"/>
              <a:t>Heart Failure in People with Diabetes</a:t>
            </a:r>
          </a:p>
        </p:txBody>
      </p:sp>
      <p:sp>
        <p:nvSpPr>
          <p:cNvPr id="3" name="Content Placeholder 2">
            <a:extLst>
              <a:ext uri="{FF2B5EF4-FFF2-40B4-BE49-F238E27FC236}">
                <a16:creationId xmlns:a16="http://schemas.microsoft.com/office/drawing/2014/main" id="{528C6D38-F1A8-AC82-9EA0-C761D8AF4119}"/>
              </a:ext>
            </a:extLst>
          </p:cNvPr>
          <p:cNvSpPr>
            <a:spLocks noGrp="1"/>
          </p:cNvSpPr>
          <p:nvPr>
            <p:ph sz="quarter" idx="1"/>
          </p:nvPr>
        </p:nvSpPr>
        <p:spPr/>
        <p:txBody>
          <a:bodyPr/>
          <a:lstStyle/>
          <a:p>
            <a:endParaRPr lang="en-US"/>
          </a:p>
        </p:txBody>
      </p:sp>
      <p:pic>
        <p:nvPicPr>
          <p:cNvPr id="5" name="Picture 4">
            <a:extLst>
              <a:ext uri="{FF2B5EF4-FFF2-40B4-BE49-F238E27FC236}">
                <a16:creationId xmlns:a16="http://schemas.microsoft.com/office/drawing/2014/main" id="{394F58F6-5F60-641E-8BDA-202468C0CDDB}"/>
              </a:ext>
            </a:extLst>
          </p:cNvPr>
          <p:cNvPicPr>
            <a:picLocks noChangeAspect="1"/>
          </p:cNvPicPr>
          <p:nvPr/>
        </p:nvPicPr>
        <p:blipFill>
          <a:blip r:embed="rId3"/>
          <a:stretch>
            <a:fillRect/>
          </a:stretch>
        </p:blipFill>
        <p:spPr>
          <a:xfrm>
            <a:off x="441434" y="1234966"/>
            <a:ext cx="8567574" cy="4861034"/>
          </a:xfrm>
          <a:prstGeom prst="rect">
            <a:avLst/>
          </a:prstGeom>
        </p:spPr>
      </p:pic>
      <p:pic>
        <p:nvPicPr>
          <p:cNvPr id="6" name="Picture 5">
            <a:extLst>
              <a:ext uri="{FF2B5EF4-FFF2-40B4-BE49-F238E27FC236}">
                <a16:creationId xmlns:a16="http://schemas.microsoft.com/office/drawing/2014/main" id="{09A7A4EE-891C-4CC2-170A-0E8E4B0E86A4}"/>
              </a:ext>
            </a:extLst>
          </p:cNvPr>
          <p:cNvPicPr>
            <a:picLocks noChangeAspect="1"/>
          </p:cNvPicPr>
          <p:nvPr/>
        </p:nvPicPr>
        <p:blipFill>
          <a:blip r:embed="rId4"/>
          <a:stretch>
            <a:fillRect/>
          </a:stretch>
        </p:blipFill>
        <p:spPr>
          <a:xfrm>
            <a:off x="4743614" y="6201104"/>
            <a:ext cx="3735808" cy="463924"/>
          </a:xfrm>
          <a:prstGeom prst="rect">
            <a:avLst/>
          </a:prstGeom>
        </p:spPr>
      </p:pic>
    </p:spTree>
    <p:extLst>
      <p:ext uri="{BB962C8B-B14F-4D97-AF65-F5344CB8AC3E}">
        <p14:creationId xmlns:p14="http://schemas.microsoft.com/office/powerpoint/2010/main" val="35979113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DBEF0B-88AB-4157-8405-E848218DB942}"/>
              </a:ext>
            </a:extLst>
          </p:cNvPr>
          <p:cNvSpPr>
            <a:spLocks noGrp="1"/>
          </p:cNvSpPr>
          <p:nvPr>
            <p:ph type="title"/>
          </p:nvPr>
        </p:nvSpPr>
        <p:spPr>
          <a:xfrm>
            <a:off x="381000" y="194537"/>
            <a:ext cx="8382000" cy="1009199"/>
          </a:xfrm>
        </p:spPr>
        <p:txBody>
          <a:bodyPr>
            <a:normAutofit/>
          </a:bodyPr>
          <a:lstStyle/>
          <a:p>
            <a:r>
              <a:rPr lang="en-US" dirty="0"/>
              <a:t>Poll Question 3</a:t>
            </a:r>
          </a:p>
        </p:txBody>
      </p:sp>
      <p:sp>
        <p:nvSpPr>
          <p:cNvPr id="3" name="Content Placeholder 2">
            <a:extLst>
              <a:ext uri="{FF2B5EF4-FFF2-40B4-BE49-F238E27FC236}">
                <a16:creationId xmlns:a16="http://schemas.microsoft.com/office/drawing/2014/main" id="{D400AD13-9CE8-494A-B423-11D3D67F9516}"/>
              </a:ext>
            </a:extLst>
          </p:cNvPr>
          <p:cNvSpPr>
            <a:spLocks noGrp="1"/>
          </p:cNvSpPr>
          <p:nvPr>
            <p:ph sz="quarter" idx="1"/>
          </p:nvPr>
        </p:nvSpPr>
        <p:spPr>
          <a:xfrm>
            <a:off x="381000" y="1447800"/>
            <a:ext cx="5824756" cy="5105400"/>
          </a:xfrm>
        </p:spPr>
        <p:txBody>
          <a:bodyPr>
            <a:normAutofit fontScale="92500"/>
          </a:bodyPr>
          <a:lstStyle/>
          <a:p>
            <a:pPr marL="0" indent="0">
              <a:spcBef>
                <a:spcPts val="0"/>
              </a:spcBef>
              <a:buNone/>
            </a:pPr>
            <a:r>
              <a:rPr lang="en-US" sz="2600" dirty="0">
                <a:ea typeface="Calibri" panose="020F0502020204030204" pitchFamily="34" charset="0"/>
              </a:rPr>
              <a:t>RZ is 47 years old with type 2 diabetes and hypertension. RZ takes metformin 1000 mg BID, plus lisinopril 20mg daily.  RZs LDL is 130 mg/dL. Based on the most recent ADA Standards, what is the LDL Cholesterol target for RZ?</a:t>
            </a:r>
          </a:p>
          <a:p>
            <a:pPr marL="0" indent="0">
              <a:spcBef>
                <a:spcPts val="0"/>
              </a:spcBef>
              <a:buNone/>
            </a:pPr>
            <a:endParaRPr lang="en-US" sz="2600" dirty="0">
              <a:ea typeface="Calibri" panose="020F0502020204030204" pitchFamily="34" charset="0"/>
            </a:endParaRPr>
          </a:p>
          <a:p>
            <a:pPr marL="257180" indent="-257180">
              <a:lnSpc>
                <a:spcPct val="160000"/>
              </a:lnSpc>
              <a:spcBef>
                <a:spcPts val="0"/>
              </a:spcBef>
              <a:buFont typeface="+mj-lt"/>
              <a:buAutoNum type="alphaUcPeriod"/>
            </a:pPr>
            <a:r>
              <a:rPr lang="en-US" sz="2600" dirty="0">
                <a:ea typeface="Times New Roman" panose="02020603050405020304" pitchFamily="18" charset="0"/>
              </a:rPr>
              <a:t>LDL less than 100 mg/dL.</a:t>
            </a:r>
            <a:endParaRPr lang="en-US" sz="2600" dirty="0">
              <a:ea typeface="Calibri" panose="020F0502020204030204" pitchFamily="34" charset="0"/>
            </a:endParaRPr>
          </a:p>
          <a:p>
            <a:pPr marL="257180" indent="-257180">
              <a:lnSpc>
                <a:spcPct val="160000"/>
              </a:lnSpc>
              <a:spcBef>
                <a:spcPts val="0"/>
              </a:spcBef>
              <a:buFont typeface="+mj-lt"/>
              <a:buAutoNum type="alphaUcPeriod"/>
            </a:pPr>
            <a:r>
              <a:rPr lang="en-US" sz="2600" dirty="0">
                <a:ea typeface="Times New Roman" panose="02020603050405020304" pitchFamily="18" charset="0"/>
              </a:rPr>
              <a:t>Lower LDL by 30%.</a:t>
            </a:r>
            <a:endParaRPr lang="en-US" sz="2600" dirty="0">
              <a:ea typeface="Calibri" panose="020F0502020204030204" pitchFamily="34" charset="0"/>
            </a:endParaRPr>
          </a:p>
          <a:p>
            <a:pPr marL="257180" indent="-257180">
              <a:lnSpc>
                <a:spcPct val="160000"/>
              </a:lnSpc>
              <a:spcBef>
                <a:spcPts val="0"/>
              </a:spcBef>
              <a:buFont typeface="+mj-lt"/>
              <a:buAutoNum type="alphaUcPeriod"/>
            </a:pPr>
            <a:r>
              <a:rPr lang="en-US" sz="2600" dirty="0">
                <a:ea typeface="Times New Roman" panose="02020603050405020304" pitchFamily="18" charset="0"/>
              </a:rPr>
              <a:t>LDL target of 65 mg/dL or less.</a:t>
            </a:r>
            <a:endParaRPr lang="en-US" sz="2600" dirty="0">
              <a:ea typeface="Calibri" panose="020F0502020204030204" pitchFamily="34" charset="0"/>
            </a:endParaRPr>
          </a:p>
          <a:p>
            <a:pPr marL="257180" indent="-257180">
              <a:lnSpc>
                <a:spcPct val="160000"/>
              </a:lnSpc>
              <a:spcBef>
                <a:spcPts val="0"/>
              </a:spcBef>
              <a:buFont typeface="+mj-lt"/>
              <a:buAutoNum type="alphaUcPeriod"/>
            </a:pPr>
            <a:r>
              <a:rPr lang="en-US" sz="2600" dirty="0">
                <a:ea typeface="Times New Roman" panose="02020603050405020304" pitchFamily="18" charset="0"/>
              </a:rPr>
              <a:t>Determine LDL target based on ASCVD risk.  </a:t>
            </a:r>
            <a:endParaRPr lang="en-US" sz="2600" dirty="0">
              <a:ea typeface="Calibri" panose="020F0502020204030204" pitchFamily="34" charset="0"/>
            </a:endParaRPr>
          </a:p>
          <a:p>
            <a:endParaRPr lang="en-US" dirty="0"/>
          </a:p>
        </p:txBody>
      </p:sp>
      <p:pic>
        <p:nvPicPr>
          <p:cNvPr id="9" name="Picture 8" descr="Business woman hands together">
            <a:extLst>
              <a:ext uri="{FF2B5EF4-FFF2-40B4-BE49-F238E27FC236}">
                <a16:creationId xmlns:a16="http://schemas.microsoft.com/office/drawing/2014/main" id="{29B70F45-030B-13C5-F5C3-A395179EC8A7}"/>
              </a:ext>
            </a:extLst>
          </p:cNvPr>
          <p:cNvPicPr>
            <a:picLocks noChangeAspect="1"/>
          </p:cNvPicPr>
          <p:nvPr/>
        </p:nvPicPr>
        <p:blipFill>
          <a:blip r:embed="rId3"/>
          <a:stretch>
            <a:fillRect/>
          </a:stretch>
        </p:blipFill>
        <p:spPr>
          <a:xfrm>
            <a:off x="6477000" y="1524000"/>
            <a:ext cx="1530443" cy="4726985"/>
          </a:xfrm>
          <a:prstGeom prst="rect">
            <a:avLst/>
          </a:prstGeom>
        </p:spPr>
      </p:pic>
    </p:spTree>
    <p:extLst>
      <p:ext uri="{BB962C8B-B14F-4D97-AF65-F5344CB8AC3E}">
        <p14:creationId xmlns:p14="http://schemas.microsoft.com/office/powerpoint/2010/main" val="11459887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err="1"/>
              <a:t>PreDiabetes</a:t>
            </a:r>
            <a:r>
              <a:rPr lang="en-US" dirty="0"/>
              <a:t> is FREAKING ME OUT</a:t>
            </a:r>
          </a:p>
        </p:txBody>
      </p:sp>
      <p:sp>
        <p:nvSpPr>
          <p:cNvPr id="3" name="Content Placeholder 2"/>
          <p:cNvSpPr>
            <a:spLocks noGrp="1"/>
          </p:cNvSpPr>
          <p:nvPr>
            <p:ph sz="quarter" idx="1"/>
          </p:nvPr>
        </p:nvSpPr>
        <p:spPr>
          <a:xfrm>
            <a:off x="445477" y="1295402"/>
            <a:ext cx="5105400" cy="5287104"/>
          </a:xfrm>
        </p:spPr>
        <p:txBody>
          <a:bodyPr>
            <a:normAutofit fontScale="85000" lnSpcReduction="20000"/>
          </a:bodyPr>
          <a:lstStyle/>
          <a:p>
            <a:pPr>
              <a:lnSpc>
                <a:spcPct val="120000"/>
              </a:lnSpc>
            </a:pPr>
            <a:r>
              <a:rPr lang="en-US" dirty="0"/>
              <a:t>96 million people in US</a:t>
            </a:r>
          </a:p>
          <a:p>
            <a:pPr>
              <a:lnSpc>
                <a:spcPct val="120000"/>
              </a:lnSpc>
            </a:pPr>
            <a:r>
              <a:rPr lang="en-US" dirty="0"/>
              <a:t>80% don’t know they have it</a:t>
            </a:r>
          </a:p>
          <a:p>
            <a:pPr>
              <a:lnSpc>
                <a:spcPct val="120000"/>
              </a:lnSpc>
            </a:pPr>
            <a:r>
              <a:rPr lang="en-US" dirty="0"/>
              <a:t>In 3-5 years, about 30% of </a:t>
            </a:r>
            <a:r>
              <a:rPr lang="en-US" dirty="0" err="1"/>
              <a:t>predm</a:t>
            </a:r>
            <a:r>
              <a:rPr lang="en-US" dirty="0"/>
              <a:t> will get diabetes</a:t>
            </a:r>
          </a:p>
          <a:p>
            <a:pPr>
              <a:lnSpc>
                <a:spcPct val="120000"/>
              </a:lnSpc>
            </a:pPr>
            <a:r>
              <a:rPr lang="en-US" dirty="0"/>
              <a:t>Associated with higher rates of heart attack, stroke, neuropathy and vessel disease</a:t>
            </a:r>
          </a:p>
          <a:p>
            <a:endParaRPr lang="en-US" dirty="0"/>
          </a:p>
        </p:txBody>
      </p:sp>
      <p:pic>
        <p:nvPicPr>
          <p:cNvPr id="4" name="Picture 3"/>
          <p:cNvPicPr>
            <a:picLocks noChangeAspect="1"/>
          </p:cNvPicPr>
          <p:nvPr/>
        </p:nvPicPr>
        <p:blipFill>
          <a:blip r:embed="rId3"/>
          <a:stretch>
            <a:fillRect/>
          </a:stretch>
        </p:blipFill>
        <p:spPr>
          <a:xfrm>
            <a:off x="5669814" y="1295402"/>
            <a:ext cx="3028709" cy="2882747"/>
          </a:xfrm>
          <a:prstGeom prst="rect">
            <a:avLst/>
          </a:prstGeom>
        </p:spPr>
      </p:pic>
      <p:pic>
        <p:nvPicPr>
          <p:cNvPr id="6" name="Picture 5">
            <a:extLst>
              <a:ext uri="{FF2B5EF4-FFF2-40B4-BE49-F238E27FC236}">
                <a16:creationId xmlns:a16="http://schemas.microsoft.com/office/drawing/2014/main" id="{D8B79B92-6376-C70D-3E95-FD7660D18F8F}"/>
              </a:ext>
            </a:extLst>
          </p:cNvPr>
          <p:cNvPicPr>
            <a:picLocks noChangeAspect="1"/>
          </p:cNvPicPr>
          <p:nvPr/>
        </p:nvPicPr>
        <p:blipFill>
          <a:blip r:embed="rId4"/>
          <a:stretch>
            <a:fillRect/>
          </a:stretch>
        </p:blipFill>
        <p:spPr>
          <a:xfrm>
            <a:off x="5546523" y="4330551"/>
            <a:ext cx="3581400" cy="565138"/>
          </a:xfrm>
          <a:prstGeom prst="rect">
            <a:avLst/>
          </a:prstGeom>
        </p:spPr>
      </p:pic>
    </p:spTree>
    <p:extLst>
      <p:ext uri="{BB962C8B-B14F-4D97-AF65-F5344CB8AC3E}">
        <p14:creationId xmlns:p14="http://schemas.microsoft.com/office/powerpoint/2010/main" val="20542970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336AA0-A5C1-8968-7C18-A3E5B8E42B3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0F69618-130A-4284-F8E5-305183DDDACA}"/>
              </a:ext>
            </a:extLst>
          </p:cNvPr>
          <p:cNvSpPr>
            <a:spLocks noGrp="1"/>
          </p:cNvSpPr>
          <p:nvPr>
            <p:ph type="title"/>
          </p:nvPr>
        </p:nvSpPr>
        <p:spPr>
          <a:xfrm>
            <a:off x="457200" y="152400"/>
            <a:ext cx="8229600" cy="969515"/>
          </a:xfrm>
        </p:spPr>
        <p:txBody>
          <a:bodyPr>
            <a:noAutofit/>
          </a:bodyPr>
          <a:lstStyle/>
          <a:p>
            <a:br>
              <a:rPr lang="en-US" sz="3200" dirty="0"/>
            </a:br>
            <a:br>
              <a:rPr lang="en-US" sz="3200" dirty="0"/>
            </a:br>
            <a:r>
              <a:rPr lang="en-US" sz="4000" dirty="0"/>
              <a:t>Lipid Therapy for Primary Prevention</a:t>
            </a:r>
            <a:endParaRPr lang="en-US" sz="3200" dirty="0"/>
          </a:p>
        </p:txBody>
      </p:sp>
      <p:sp>
        <p:nvSpPr>
          <p:cNvPr id="3" name="Content Placeholder 2">
            <a:extLst>
              <a:ext uri="{FF2B5EF4-FFF2-40B4-BE49-F238E27FC236}">
                <a16:creationId xmlns:a16="http://schemas.microsoft.com/office/drawing/2014/main" id="{96DB3D5E-DA6C-C118-C1D9-6DF7F3EF80B9}"/>
              </a:ext>
            </a:extLst>
          </p:cNvPr>
          <p:cNvSpPr>
            <a:spLocks noGrp="1"/>
          </p:cNvSpPr>
          <p:nvPr>
            <p:ph sz="quarter" idx="1"/>
          </p:nvPr>
        </p:nvSpPr>
        <p:spPr>
          <a:xfrm>
            <a:off x="531392" y="1487674"/>
            <a:ext cx="4041648" cy="4937760"/>
          </a:xfrm>
        </p:spPr>
        <p:txBody>
          <a:bodyPr>
            <a:normAutofit fontScale="92500" lnSpcReduction="20000"/>
          </a:bodyPr>
          <a:lstStyle/>
          <a:p>
            <a:pPr>
              <a:lnSpc>
                <a:spcPct val="120000"/>
              </a:lnSpc>
            </a:pPr>
            <a:r>
              <a:rPr lang="en-US" dirty="0">
                <a:solidFill>
                  <a:srgbClr val="383636"/>
                </a:solidFill>
                <a:ea typeface="Calibri" panose="020F0502020204030204" pitchFamily="34" charset="0"/>
                <a:cs typeface="Calibri" panose="020F0502020204030204" pitchFamily="34" charset="0"/>
              </a:rPr>
              <a:t>A</a:t>
            </a:r>
            <a:r>
              <a:rPr lang="en-US" b="0" i="0" dirty="0">
                <a:solidFill>
                  <a:srgbClr val="383636"/>
                </a:solidFill>
                <a:effectLst/>
                <a:ea typeface="Calibri" panose="020F0502020204030204" pitchFamily="34" charset="0"/>
                <a:cs typeface="Calibri" panose="020F0502020204030204" pitchFamily="34" charset="0"/>
              </a:rPr>
              <a:t>ll ages 20+ </a:t>
            </a:r>
            <a:r>
              <a:rPr lang="en-US" b="0" i="1" dirty="0">
                <a:solidFill>
                  <a:srgbClr val="383636"/>
                </a:solidFill>
                <a:effectLst/>
                <a:ea typeface="Calibri" panose="020F0502020204030204" pitchFamily="34" charset="0"/>
                <a:cs typeface="Calibri" panose="020F0502020204030204" pitchFamily="34" charset="0"/>
              </a:rPr>
              <a:t>with </a:t>
            </a:r>
            <a:r>
              <a:rPr lang="en-US" b="0" i="0" dirty="0">
                <a:solidFill>
                  <a:srgbClr val="383636"/>
                </a:solidFill>
                <a:effectLst/>
                <a:ea typeface="Calibri" panose="020F0502020204030204" pitchFamily="34" charset="0"/>
                <a:cs typeface="Calibri" panose="020F0502020204030204" pitchFamily="34" charset="0"/>
              </a:rPr>
              <a:t>ASCVD, add high-intensity statin to lifestyle </a:t>
            </a:r>
          </a:p>
          <a:p>
            <a:pPr>
              <a:lnSpc>
                <a:spcPct val="120000"/>
              </a:lnSpc>
            </a:pPr>
            <a:r>
              <a:rPr lang="en-US" b="0" i="0" dirty="0">
                <a:solidFill>
                  <a:srgbClr val="383636"/>
                </a:solidFill>
                <a:effectLst/>
                <a:ea typeface="Calibri" panose="020F0502020204030204" pitchFamily="34" charset="0"/>
                <a:cs typeface="Calibri" panose="020F0502020204030204" pitchFamily="34" charset="0"/>
              </a:rPr>
              <a:t>20–39 and additional ASCVD risk factors</a:t>
            </a:r>
          </a:p>
          <a:p>
            <a:pPr lvl="1">
              <a:lnSpc>
                <a:spcPct val="120000"/>
              </a:lnSpc>
            </a:pPr>
            <a:r>
              <a:rPr lang="en-US" sz="2900" b="0" i="0" dirty="0">
                <a:solidFill>
                  <a:srgbClr val="383636"/>
                </a:solidFill>
                <a:effectLst/>
                <a:ea typeface="Calibri" panose="020F0502020204030204" pitchFamily="34" charset="0"/>
                <a:cs typeface="Calibri" panose="020F0502020204030204" pitchFamily="34" charset="0"/>
              </a:rPr>
              <a:t>may be reasonable to initiate statin therapy in addition to lifestyle.</a:t>
            </a:r>
          </a:p>
          <a:p>
            <a:pPr>
              <a:lnSpc>
                <a:spcPct val="120000"/>
              </a:lnSpc>
            </a:pPr>
            <a:r>
              <a:rPr lang="en-US" sz="3500" dirty="0">
                <a:solidFill>
                  <a:srgbClr val="383636"/>
                </a:solidFill>
                <a:ea typeface="Calibri" panose="020F0502020204030204" pitchFamily="34" charset="0"/>
                <a:cs typeface="Calibri" panose="020F0502020204030204" pitchFamily="34" charset="0"/>
              </a:rPr>
              <a:t>40-75 years</a:t>
            </a:r>
          </a:p>
          <a:p>
            <a:pPr lvl="1">
              <a:lnSpc>
                <a:spcPct val="120000"/>
              </a:lnSpc>
            </a:pPr>
            <a:r>
              <a:rPr lang="en-US" sz="2900" dirty="0">
                <a:solidFill>
                  <a:srgbClr val="383636"/>
                </a:solidFill>
                <a:ea typeface="Calibri" panose="020F0502020204030204" pitchFamily="34" charset="0"/>
                <a:cs typeface="Calibri" panose="020F0502020204030204" pitchFamily="34" charset="0"/>
              </a:rPr>
              <a:t>Moderate to high intensity statin based on risk (see previous slides)</a:t>
            </a:r>
            <a:endParaRPr lang="en-US" sz="2900" dirty="0">
              <a:ea typeface="Calibri" panose="020F0502020204030204" pitchFamily="34" charset="0"/>
              <a:cs typeface="Calibri" panose="020F0502020204030204" pitchFamily="34" charset="0"/>
            </a:endParaRPr>
          </a:p>
        </p:txBody>
      </p:sp>
      <p:sp>
        <p:nvSpPr>
          <p:cNvPr id="4" name="Content Placeholder 3">
            <a:extLst>
              <a:ext uri="{FF2B5EF4-FFF2-40B4-BE49-F238E27FC236}">
                <a16:creationId xmlns:a16="http://schemas.microsoft.com/office/drawing/2014/main" id="{7E8DC64D-AB53-2371-E19B-41154C0B1BA0}"/>
              </a:ext>
            </a:extLst>
          </p:cNvPr>
          <p:cNvSpPr>
            <a:spLocks noGrp="1"/>
          </p:cNvSpPr>
          <p:nvPr>
            <p:ph sz="quarter" idx="2"/>
          </p:nvPr>
        </p:nvSpPr>
        <p:spPr/>
        <p:txBody>
          <a:bodyPr>
            <a:normAutofit fontScale="92500" lnSpcReduction="20000"/>
          </a:bodyPr>
          <a:lstStyle/>
          <a:p>
            <a:pPr fontAlgn="base">
              <a:lnSpc>
                <a:spcPct val="120000"/>
              </a:lnSpc>
            </a:pPr>
            <a:r>
              <a:rPr lang="en-US" b="0" i="0" dirty="0">
                <a:solidFill>
                  <a:srgbClr val="383636"/>
                </a:solidFill>
                <a:effectLst/>
                <a:ea typeface="Calibri" panose="020F0502020204030204" pitchFamily="34" charset="0"/>
                <a:cs typeface="Calibri" panose="020F0502020204030204" pitchFamily="34" charset="0"/>
              </a:rPr>
              <a:t>75 years or older and already on statin </a:t>
            </a:r>
          </a:p>
          <a:p>
            <a:pPr lvl="1" fontAlgn="base">
              <a:lnSpc>
                <a:spcPct val="120000"/>
              </a:lnSpc>
            </a:pPr>
            <a:r>
              <a:rPr lang="en-US" b="0" i="0" dirty="0">
                <a:solidFill>
                  <a:srgbClr val="383636"/>
                </a:solidFill>
                <a:effectLst/>
                <a:ea typeface="Calibri" panose="020F0502020204030204" pitchFamily="34" charset="0"/>
                <a:cs typeface="Calibri" panose="020F0502020204030204" pitchFamily="34" charset="0"/>
              </a:rPr>
              <a:t>it is reasonable to continue statin treatment. </a:t>
            </a:r>
          </a:p>
          <a:p>
            <a:pPr fontAlgn="base">
              <a:lnSpc>
                <a:spcPct val="120000"/>
              </a:lnSpc>
            </a:pPr>
            <a:r>
              <a:rPr lang="en-US" b="0" i="0" dirty="0">
                <a:solidFill>
                  <a:srgbClr val="383636"/>
                </a:solidFill>
                <a:effectLst/>
                <a:ea typeface="Calibri" panose="020F0502020204030204" pitchFamily="34" charset="0"/>
                <a:cs typeface="Calibri" panose="020F0502020204030204" pitchFamily="34" charset="0"/>
              </a:rPr>
              <a:t>75 years or older</a:t>
            </a:r>
          </a:p>
          <a:p>
            <a:pPr lvl="1" fontAlgn="base">
              <a:lnSpc>
                <a:spcPct val="120000"/>
              </a:lnSpc>
            </a:pPr>
            <a:r>
              <a:rPr lang="en-US" b="0" i="0" dirty="0">
                <a:solidFill>
                  <a:srgbClr val="383636"/>
                </a:solidFill>
                <a:effectLst/>
                <a:ea typeface="Calibri" panose="020F0502020204030204" pitchFamily="34" charset="0"/>
                <a:cs typeface="Calibri" panose="020F0502020204030204" pitchFamily="34" charset="0"/>
              </a:rPr>
              <a:t>it may be reasonable to initiate moderate-intensity statin therapy after discussion of potential benefits and risks.</a:t>
            </a:r>
          </a:p>
          <a:p>
            <a:endParaRPr lang="en-US" dirty="0"/>
          </a:p>
        </p:txBody>
      </p:sp>
      <p:pic>
        <p:nvPicPr>
          <p:cNvPr id="7" name="Picture 6">
            <a:extLst>
              <a:ext uri="{FF2B5EF4-FFF2-40B4-BE49-F238E27FC236}">
                <a16:creationId xmlns:a16="http://schemas.microsoft.com/office/drawing/2014/main" id="{847D3F89-6DCA-F1F3-249C-17F377824FBF}"/>
              </a:ext>
            </a:extLst>
          </p:cNvPr>
          <p:cNvPicPr>
            <a:picLocks noChangeAspect="1"/>
          </p:cNvPicPr>
          <p:nvPr/>
        </p:nvPicPr>
        <p:blipFill>
          <a:blip r:embed="rId3"/>
          <a:stretch>
            <a:fillRect/>
          </a:stretch>
        </p:blipFill>
        <p:spPr>
          <a:xfrm>
            <a:off x="5029236" y="6394076"/>
            <a:ext cx="3735808" cy="463924"/>
          </a:xfrm>
          <a:prstGeom prst="rect">
            <a:avLst/>
          </a:prstGeom>
        </p:spPr>
      </p:pic>
      <p:pic>
        <p:nvPicPr>
          <p:cNvPr id="14338" name="Picture 2" descr="Recommendations for primary prevention of atherosclerotic cardiovascular disease (ASCVD) in people with diabetes using cholesterol-lowering therapy. Adapted from “Standards of Care in Diabetes—2024 Abridged for Primary Care Professionals” (325).">
            <a:extLst>
              <a:ext uri="{FF2B5EF4-FFF2-40B4-BE49-F238E27FC236}">
                <a16:creationId xmlns:a16="http://schemas.microsoft.com/office/drawing/2014/main" id="{07D22994-1641-C9F5-B9F8-E929EB27E066}"/>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5196" y="1177770"/>
            <a:ext cx="8993608" cy="51307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059240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15AD4C-EE5A-D85F-FBA5-1CF797A0286C}"/>
              </a:ext>
            </a:extLst>
          </p:cNvPr>
          <p:cNvSpPr>
            <a:spLocks noGrp="1"/>
          </p:cNvSpPr>
          <p:nvPr>
            <p:ph type="title"/>
          </p:nvPr>
        </p:nvSpPr>
        <p:spPr>
          <a:xfrm>
            <a:off x="457200" y="152400"/>
            <a:ext cx="8229600" cy="990600"/>
          </a:xfrm>
        </p:spPr>
        <p:txBody>
          <a:bodyPr>
            <a:noAutofit/>
          </a:bodyPr>
          <a:lstStyle/>
          <a:p>
            <a:r>
              <a:rPr lang="en-US" sz="4000" dirty="0"/>
              <a:t>Lipid Goals – Primary Prevention</a:t>
            </a:r>
          </a:p>
        </p:txBody>
      </p:sp>
      <p:sp>
        <p:nvSpPr>
          <p:cNvPr id="7" name="Content Placeholder 6">
            <a:extLst>
              <a:ext uri="{FF2B5EF4-FFF2-40B4-BE49-F238E27FC236}">
                <a16:creationId xmlns:a16="http://schemas.microsoft.com/office/drawing/2014/main" id="{B09B0E4C-B65F-4D27-623B-E5FD91BB51AD}"/>
              </a:ext>
            </a:extLst>
          </p:cNvPr>
          <p:cNvSpPr>
            <a:spLocks noGrp="1"/>
          </p:cNvSpPr>
          <p:nvPr>
            <p:ph sz="quarter" idx="1"/>
          </p:nvPr>
        </p:nvSpPr>
        <p:spPr>
          <a:xfrm>
            <a:off x="457200" y="1219200"/>
            <a:ext cx="4041648" cy="5181600"/>
          </a:xfrm>
        </p:spPr>
        <p:txBody>
          <a:bodyPr>
            <a:normAutofit fontScale="85000" lnSpcReduction="10000"/>
          </a:bodyPr>
          <a:lstStyle/>
          <a:p>
            <a:pPr algn="l">
              <a:lnSpc>
                <a:spcPct val="120000"/>
              </a:lnSpc>
            </a:pPr>
            <a:r>
              <a:rPr lang="en-US" sz="2600" dirty="0">
                <a:solidFill>
                  <a:srgbClr val="000000"/>
                </a:solidFill>
                <a:ea typeface="Calibri" panose="020F0502020204030204" pitchFamily="34" charset="0"/>
                <a:cs typeface="Calibri" panose="020F0502020204030204" pitchFamily="34" charset="0"/>
              </a:rPr>
              <a:t>F</a:t>
            </a:r>
            <a:r>
              <a:rPr lang="en-US" sz="2600" b="0" i="0" dirty="0">
                <a:solidFill>
                  <a:srgbClr val="000000"/>
                </a:solidFill>
                <a:effectLst/>
                <a:ea typeface="Calibri" panose="020F0502020204030204" pitchFamily="34" charset="0"/>
                <a:cs typeface="Calibri" panose="020F0502020204030204" pitchFamily="34" charset="0"/>
              </a:rPr>
              <a:t>or people with diabetes aged 40–75:</a:t>
            </a:r>
          </a:p>
          <a:p>
            <a:pPr algn="l">
              <a:lnSpc>
                <a:spcPct val="120000"/>
              </a:lnSpc>
            </a:pPr>
            <a:r>
              <a:rPr lang="en-US" sz="2600" dirty="0">
                <a:solidFill>
                  <a:srgbClr val="000000"/>
                </a:solidFill>
                <a:ea typeface="Calibri" panose="020F0502020204030204" pitchFamily="34" charset="0"/>
                <a:cs typeface="Calibri" panose="020F0502020204030204" pitchFamily="34" charset="0"/>
              </a:rPr>
              <a:t>H</a:t>
            </a:r>
            <a:r>
              <a:rPr lang="en-US" sz="2600" i="0" dirty="0">
                <a:solidFill>
                  <a:srgbClr val="000000"/>
                </a:solidFill>
                <a:effectLst/>
                <a:ea typeface="Calibri" panose="020F0502020204030204" pitchFamily="34" charset="0"/>
                <a:cs typeface="Calibri" panose="020F0502020204030204" pitchFamily="34" charset="0"/>
              </a:rPr>
              <a:t>igher cardiovascular risk*</a:t>
            </a:r>
          </a:p>
          <a:p>
            <a:pPr lvl="1">
              <a:lnSpc>
                <a:spcPct val="120000"/>
              </a:lnSpc>
            </a:pPr>
            <a:r>
              <a:rPr lang="en-US" sz="2300" b="0" i="0" dirty="0">
                <a:solidFill>
                  <a:srgbClr val="000000"/>
                </a:solidFill>
                <a:effectLst/>
                <a:ea typeface="Calibri" panose="020F0502020204030204" pitchFamily="34" charset="0"/>
                <a:cs typeface="Calibri" panose="020F0502020204030204" pitchFamily="34" charset="0"/>
              </a:rPr>
              <a:t>(*HTN, Smoke, CKD, BMI 30+ albuminuria, family </a:t>
            </a:r>
            <a:r>
              <a:rPr lang="en-US" sz="2300" b="0" i="0" dirty="0" err="1">
                <a:solidFill>
                  <a:srgbClr val="000000"/>
                </a:solidFill>
                <a:effectLst/>
                <a:ea typeface="Calibri" panose="020F0502020204030204" pitchFamily="34" charset="0"/>
                <a:cs typeface="Calibri" panose="020F0502020204030204" pitchFamily="34" charset="0"/>
              </a:rPr>
              <a:t>hx</a:t>
            </a:r>
            <a:r>
              <a:rPr lang="en-US" sz="2300" b="0" i="0" dirty="0">
                <a:solidFill>
                  <a:srgbClr val="000000"/>
                </a:solidFill>
                <a:effectLst/>
                <a:ea typeface="Calibri" panose="020F0502020204030204" pitchFamily="34" charset="0"/>
                <a:cs typeface="Calibri" panose="020F0502020204030204" pitchFamily="34" charset="0"/>
              </a:rPr>
              <a:t> ACSVD) </a:t>
            </a:r>
          </a:p>
          <a:p>
            <a:pPr lvl="1">
              <a:lnSpc>
                <a:spcPct val="120000"/>
              </a:lnSpc>
            </a:pPr>
            <a:r>
              <a:rPr lang="en-US" sz="2300" b="1" i="0" dirty="0">
                <a:solidFill>
                  <a:srgbClr val="000000"/>
                </a:solidFill>
                <a:effectLst/>
                <a:ea typeface="Calibri" panose="020F0502020204030204" pitchFamily="34" charset="0"/>
                <a:cs typeface="Calibri" panose="020F0502020204030204" pitchFamily="34" charset="0"/>
              </a:rPr>
              <a:t>High-intensity statin </a:t>
            </a:r>
            <a:r>
              <a:rPr lang="en-US" sz="2300" b="0" i="0" dirty="0">
                <a:solidFill>
                  <a:srgbClr val="000000"/>
                </a:solidFill>
                <a:effectLst/>
                <a:ea typeface="Calibri" panose="020F0502020204030204" pitchFamily="34" charset="0"/>
                <a:cs typeface="Calibri" panose="020F0502020204030204" pitchFamily="34" charset="0"/>
              </a:rPr>
              <a:t>therapy is recommended</a:t>
            </a:r>
          </a:p>
          <a:p>
            <a:pPr>
              <a:lnSpc>
                <a:spcPct val="120000"/>
              </a:lnSpc>
            </a:pPr>
            <a:r>
              <a:rPr lang="en-US" sz="3100" b="1" i="0" dirty="0">
                <a:solidFill>
                  <a:srgbClr val="000000"/>
                </a:solidFill>
                <a:effectLst/>
                <a:ea typeface="Calibri" panose="020F0502020204030204" pitchFamily="34" charset="0"/>
                <a:cs typeface="Calibri" panose="020F0502020204030204" pitchFamily="34" charset="0"/>
              </a:rPr>
              <a:t>Reduce LDL cholesterol by at least 50% of baseline              		AND</a:t>
            </a:r>
          </a:p>
          <a:p>
            <a:pPr>
              <a:lnSpc>
                <a:spcPct val="120000"/>
              </a:lnSpc>
            </a:pPr>
            <a:r>
              <a:rPr lang="en-US" sz="3100" b="1" i="0" dirty="0">
                <a:solidFill>
                  <a:srgbClr val="000000"/>
                </a:solidFill>
                <a:effectLst/>
                <a:ea typeface="Calibri" panose="020F0502020204030204" pitchFamily="34" charset="0"/>
                <a:cs typeface="Calibri" panose="020F0502020204030204" pitchFamily="34" charset="0"/>
              </a:rPr>
              <a:t>Target LDL cholesterol &lt;70 mg/dL. </a:t>
            </a:r>
            <a:endParaRPr lang="en-US" sz="3100" b="0" i="0" dirty="0">
              <a:solidFill>
                <a:srgbClr val="000000"/>
              </a:solidFill>
              <a:effectLst/>
              <a:ea typeface="Calibri" panose="020F0502020204030204" pitchFamily="34" charset="0"/>
              <a:cs typeface="Calibri" panose="020F0502020204030204" pitchFamily="34" charset="0"/>
            </a:endParaRPr>
          </a:p>
          <a:p>
            <a:endParaRPr lang="en-US" dirty="0"/>
          </a:p>
        </p:txBody>
      </p:sp>
      <p:sp>
        <p:nvSpPr>
          <p:cNvPr id="3" name="Content Placeholder 2">
            <a:extLst>
              <a:ext uri="{FF2B5EF4-FFF2-40B4-BE49-F238E27FC236}">
                <a16:creationId xmlns:a16="http://schemas.microsoft.com/office/drawing/2014/main" id="{EC71A1D5-E3F6-CCA6-BCE1-6E4557BFA0EE}"/>
              </a:ext>
            </a:extLst>
          </p:cNvPr>
          <p:cNvSpPr>
            <a:spLocks noGrp="1"/>
          </p:cNvSpPr>
          <p:nvPr>
            <p:ph sz="quarter" idx="2"/>
          </p:nvPr>
        </p:nvSpPr>
        <p:spPr/>
        <p:txBody>
          <a:bodyPr>
            <a:normAutofit fontScale="85000" lnSpcReduction="10000"/>
          </a:bodyPr>
          <a:lstStyle/>
          <a:p>
            <a:pPr algn="ctr">
              <a:lnSpc>
                <a:spcPct val="120000"/>
              </a:lnSpc>
            </a:pPr>
            <a:r>
              <a:rPr lang="en-US" sz="3600" b="1" i="0" dirty="0">
                <a:solidFill>
                  <a:srgbClr val="000000"/>
                </a:solidFill>
                <a:effectLst/>
                <a:ea typeface="Calibri" panose="020F0502020204030204" pitchFamily="34" charset="0"/>
                <a:cs typeface="Calibri" panose="020F0502020204030204" pitchFamily="34" charset="0"/>
              </a:rPr>
              <a:t>If LDL cholesterol 70 +</a:t>
            </a:r>
          </a:p>
          <a:p>
            <a:pPr lvl="1">
              <a:lnSpc>
                <a:spcPct val="120000"/>
              </a:lnSpc>
            </a:pPr>
            <a:r>
              <a:rPr lang="en-US" sz="3100" b="0" i="0" dirty="0">
                <a:solidFill>
                  <a:srgbClr val="000000"/>
                </a:solidFill>
                <a:effectLst/>
                <a:ea typeface="Calibri" panose="020F0502020204030204" pitchFamily="34" charset="0"/>
                <a:cs typeface="Calibri" panose="020F0502020204030204" pitchFamily="34" charset="0"/>
              </a:rPr>
              <a:t>it may be reasonable to add ezetimibe or a PCSK9 inhibitor to maximum tolerated statin therapy. </a:t>
            </a:r>
          </a:p>
          <a:p>
            <a:endParaRPr lang="en-US" dirty="0"/>
          </a:p>
        </p:txBody>
      </p:sp>
      <p:pic>
        <p:nvPicPr>
          <p:cNvPr id="5" name="Picture 4" descr="Pharmacist weighing medication">
            <a:extLst>
              <a:ext uri="{FF2B5EF4-FFF2-40B4-BE49-F238E27FC236}">
                <a16:creationId xmlns:a16="http://schemas.microsoft.com/office/drawing/2014/main" id="{E94FFE12-3F32-4D4C-FBCC-E8AE2245BC1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53000" y="3962400"/>
            <a:ext cx="2743200" cy="1829704"/>
          </a:xfrm>
          <a:prstGeom prst="rect">
            <a:avLst/>
          </a:prstGeom>
        </p:spPr>
      </p:pic>
      <p:pic>
        <p:nvPicPr>
          <p:cNvPr id="4" name="Picture 3">
            <a:extLst>
              <a:ext uri="{FF2B5EF4-FFF2-40B4-BE49-F238E27FC236}">
                <a16:creationId xmlns:a16="http://schemas.microsoft.com/office/drawing/2014/main" id="{48827125-E89F-9CA8-0D14-846BB7C8779B}"/>
              </a:ext>
            </a:extLst>
          </p:cNvPr>
          <p:cNvPicPr>
            <a:picLocks noChangeAspect="1"/>
          </p:cNvPicPr>
          <p:nvPr/>
        </p:nvPicPr>
        <p:blipFill>
          <a:blip r:embed="rId4"/>
          <a:stretch>
            <a:fillRect/>
          </a:stretch>
        </p:blipFill>
        <p:spPr>
          <a:xfrm>
            <a:off x="5257800" y="6308911"/>
            <a:ext cx="3735808" cy="463924"/>
          </a:xfrm>
          <a:prstGeom prst="rect">
            <a:avLst/>
          </a:prstGeom>
        </p:spPr>
      </p:pic>
    </p:spTree>
    <p:extLst>
      <p:ext uri="{BB962C8B-B14F-4D97-AF65-F5344CB8AC3E}">
        <p14:creationId xmlns:p14="http://schemas.microsoft.com/office/powerpoint/2010/main" val="26980841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F2BE8C-34CE-9EC1-A199-80D975941B06}"/>
              </a:ext>
            </a:extLst>
          </p:cNvPr>
          <p:cNvSpPr>
            <a:spLocks noGrp="1"/>
          </p:cNvSpPr>
          <p:nvPr>
            <p:ph type="title"/>
          </p:nvPr>
        </p:nvSpPr>
        <p:spPr>
          <a:xfrm>
            <a:off x="457200" y="228600"/>
            <a:ext cx="8229600" cy="937390"/>
          </a:xfrm>
        </p:spPr>
        <p:txBody>
          <a:bodyPr anchor="b">
            <a:noAutofit/>
          </a:bodyPr>
          <a:lstStyle/>
          <a:p>
            <a:r>
              <a:rPr lang="en-US" sz="4000" dirty="0"/>
              <a:t>Lipid Goals for People </a:t>
            </a:r>
            <a:r>
              <a:rPr lang="en-US" sz="4000" i="1" dirty="0"/>
              <a:t>with</a:t>
            </a:r>
            <a:r>
              <a:rPr lang="en-US" sz="4000" dirty="0"/>
              <a:t> ASCVD</a:t>
            </a:r>
          </a:p>
        </p:txBody>
      </p:sp>
      <p:sp>
        <p:nvSpPr>
          <p:cNvPr id="3" name="Content Placeholder 2">
            <a:extLst>
              <a:ext uri="{FF2B5EF4-FFF2-40B4-BE49-F238E27FC236}">
                <a16:creationId xmlns:a16="http://schemas.microsoft.com/office/drawing/2014/main" id="{1B7F1BED-C4CC-0499-1010-5C1BCDF12711}"/>
              </a:ext>
            </a:extLst>
          </p:cNvPr>
          <p:cNvSpPr>
            <a:spLocks noGrp="1"/>
          </p:cNvSpPr>
          <p:nvPr>
            <p:ph sz="quarter" idx="1"/>
          </p:nvPr>
        </p:nvSpPr>
        <p:spPr>
          <a:xfrm>
            <a:off x="420330" y="1102080"/>
            <a:ext cx="7123470" cy="5638800"/>
          </a:xfrm>
        </p:spPr>
        <p:txBody>
          <a:bodyPr>
            <a:normAutofit/>
          </a:bodyPr>
          <a:lstStyle/>
          <a:p>
            <a:r>
              <a:rPr lang="en-US" sz="2400" b="0" i="0" dirty="0">
                <a:effectLst/>
              </a:rPr>
              <a:t>For people of all ages with diabetes and ASCVD:</a:t>
            </a:r>
          </a:p>
          <a:p>
            <a:pPr lvl="1">
              <a:buFont typeface="Arial" panose="020B0604020202020204" pitchFamily="34" charset="0"/>
              <a:buChar char="•"/>
            </a:pPr>
            <a:r>
              <a:rPr lang="en-US" sz="2400" b="0" i="0" dirty="0">
                <a:effectLst/>
              </a:rPr>
              <a:t>Add high-intensity statin to lifestyle therapy.</a:t>
            </a:r>
          </a:p>
          <a:p>
            <a:pPr lvl="1">
              <a:buFont typeface="Arial" panose="020B0604020202020204" pitchFamily="34" charset="0"/>
              <a:buChar char="•"/>
            </a:pPr>
            <a:r>
              <a:rPr lang="en-US" sz="2400" b="1" dirty="0"/>
              <a:t>Reduce</a:t>
            </a:r>
            <a:r>
              <a:rPr lang="en-US" sz="2400" b="1" i="0" dirty="0">
                <a:effectLst/>
              </a:rPr>
              <a:t> LDL cholesterol by 50% or greater from baseline with LDL goal  &lt;55.</a:t>
            </a:r>
          </a:p>
          <a:p>
            <a:pPr lvl="1">
              <a:buFont typeface="Arial" panose="020B0604020202020204" pitchFamily="34" charset="0"/>
              <a:buChar char="•"/>
            </a:pPr>
            <a:r>
              <a:rPr lang="en-US" sz="2400" b="0" i="0" dirty="0">
                <a:effectLst/>
              </a:rPr>
              <a:t>Addition of ezetimibe or a PCSK9 inhibitor with proven benefit is recommended if goal is not achieved on max tolerated statin therapy. </a:t>
            </a:r>
          </a:p>
          <a:p>
            <a:pPr>
              <a:lnSpc>
                <a:spcPct val="90000"/>
              </a:lnSpc>
            </a:pPr>
            <a:endParaRPr lang="en-US" sz="2000" dirty="0"/>
          </a:p>
        </p:txBody>
      </p:sp>
      <p:pic>
        <p:nvPicPr>
          <p:cNvPr id="5" name="Picture 4" descr="Senior woman working">
            <a:extLst>
              <a:ext uri="{FF2B5EF4-FFF2-40B4-BE49-F238E27FC236}">
                <a16:creationId xmlns:a16="http://schemas.microsoft.com/office/drawing/2014/main" id="{56DE5FF6-9AF6-DEC2-D7B3-3A5D21A1766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4677" r="20686" b="-3"/>
          <a:stretch/>
        </p:blipFill>
        <p:spPr>
          <a:xfrm>
            <a:off x="7225036" y="1295400"/>
            <a:ext cx="1780529" cy="2175307"/>
          </a:xfrm>
          <a:prstGeom prst="rect">
            <a:avLst/>
          </a:prstGeom>
          <a:noFill/>
        </p:spPr>
      </p:pic>
      <p:pic>
        <p:nvPicPr>
          <p:cNvPr id="4" name="Picture 3">
            <a:extLst>
              <a:ext uri="{FF2B5EF4-FFF2-40B4-BE49-F238E27FC236}">
                <a16:creationId xmlns:a16="http://schemas.microsoft.com/office/drawing/2014/main" id="{19D9B231-516E-F828-4B35-0E99CBB7AE7B}"/>
              </a:ext>
            </a:extLst>
          </p:cNvPr>
          <p:cNvPicPr>
            <a:picLocks noChangeAspect="1"/>
          </p:cNvPicPr>
          <p:nvPr/>
        </p:nvPicPr>
        <p:blipFill>
          <a:blip r:embed="rId4"/>
          <a:stretch>
            <a:fillRect/>
          </a:stretch>
        </p:blipFill>
        <p:spPr>
          <a:xfrm>
            <a:off x="5257800" y="6308911"/>
            <a:ext cx="3735808" cy="463924"/>
          </a:xfrm>
          <a:prstGeom prst="rect">
            <a:avLst/>
          </a:prstGeom>
        </p:spPr>
      </p:pic>
      <p:pic>
        <p:nvPicPr>
          <p:cNvPr id="7" name="Picture 6">
            <a:extLst>
              <a:ext uri="{FF2B5EF4-FFF2-40B4-BE49-F238E27FC236}">
                <a16:creationId xmlns:a16="http://schemas.microsoft.com/office/drawing/2014/main" id="{87CCC87E-9F34-8725-7184-E9C63B7BA65B}"/>
              </a:ext>
            </a:extLst>
          </p:cNvPr>
          <p:cNvPicPr>
            <a:picLocks noChangeAspect="1"/>
          </p:cNvPicPr>
          <p:nvPr/>
        </p:nvPicPr>
        <p:blipFill>
          <a:blip r:embed="rId5"/>
          <a:stretch>
            <a:fillRect/>
          </a:stretch>
        </p:blipFill>
        <p:spPr>
          <a:xfrm>
            <a:off x="-46712" y="4046504"/>
            <a:ext cx="9237424" cy="1709416"/>
          </a:xfrm>
          <a:prstGeom prst="rect">
            <a:avLst/>
          </a:prstGeom>
        </p:spPr>
      </p:pic>
    </p:spTree>
    <p:extLst>
      <p:ext uri="{BB962C8B-B14F-4D97-AF65-F5344CB8AC3E}">
        <p14:creationId xmlns:p14="http://schemas.microsoft.com/office/powerpoint/2010/main" val="1233887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a:extLst>
              <a:ext uri="{FF2B5EF4-FFF2-40B4-BE49-F238E27FC236}">
                <a16:creationId xmlns:a16="http://schemas.microsoft.com/office/drawing/2014/main" id="{431889F6-65BC-4A8F-B53C-D458E04C9179}"/>
              </a:ext>
            </a:extLst>
          </p:cNvPr>
          <p:cNvSpPr/>
          <p:nvPr/>
        </p:nvSpPr>
        <p:spPr>
          <a:xfrm>
            <a:off x="304800" y="4800600"/>
            <a:ext cx="3962400" cy="1295400"/>
          </a:xfrm>
          <a:prstGeom prst="roundRect">
            <a:avLst/>
          </a:prstGeom>
          <a:gradFill>
            <a:gsLst>
              <a:gs pos="0">
                <a:schemeClr val="accent1">
                  <a:lumMod val="5000"/>
                  <a:lumOff val="95000"/>
                </a:schemeClr>
              </a:gs>
              <a:gs pos="74000">
                <a:schemeClr val="accent1">
                  <a:lumMod val="45000"/>
                  <a:lumOff val="55000"/>
                </a:schemeClr>
              </a:gs>
              <a:gs pos="50000">
                <a:schemeClr val="accent1">
                  <a:lumMod val="45000"/>
                  <a:lumOff val="55000"/>
                </a:schemeClr>
              </a:gs>
              <a:gs pos="100000">
                <a:schemeClr val="accent1">
                  <a:lumMod val="30000"/>
                  <a:lumOff val="70000"/>
                </a:schemeClr>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2" name="Title 1">
            <a:extLst>
              <a:ext uri="{FF2B5EF4-FFF2-40B4-BE49-F238E27FC236}">
                <a16:creationId xmlns:a16="http://schemas.microsoft.com/office/drawing/2014/main" id="{C93D551D-57A7-4B83-AD15-E98D985BF114}"/>
              </a:ext>
            </a:extLst>
          </p:cNvPr>
          <p:cNvSpPr>
            <a:spLocks noGrp="1"/>
          </p:cNvSpPr>
          <p:nvPr>
            <p:ph type="title"/>
          </p:nvPr>
        </p:nvSpPr>
        <p:spPr>
          <a:xfrm>
            <a:off x="323161" y="196850"/>
            <a:ext cx="8229600" cy="914400"/>
          </a:xfrm>
        </p:spPr>
        <p:txBody>
          <a:bodyPr>
            <a:normAutofit/>
          </a:bodyPr>
          <a:lstStyle/>
          <a:p>
            <a:pPr>
              <a:defRPr/>
            </a:pPr>
            <a:r>
              <a:rPr lang="en-US" sz="4000" dirty="0"/>
              <a:t>Statin Dosing</a:t>
            </a:r>
          </a:p>
        </p:txBody>
      </p:sp>
      <p:sp>
        <p:nvSpPr>
          <p:cNvPr id="67588" name="Text Placeholder 2">
            <a:extLst>
              <a:ext uri="{FF2B5EF4-FFF2-40B4-BE49-F238E27FC236}">
                <a16:creationId xmlns:a16="http://schemas.microsoft.com/office/drawing/2014/main" id="{F8BBA16F-DCDA-4804-AD12-BA8BE77F551F}"/>
              </a:ext>
            </a:extLst>
          </p:cNvPr>
          <p:cNvSpPr>
            <a:spLocks noGrp="1"/>
          </p:cNvSpPr>
          <p:nvPr>
            <p:ph type="body" idx="1"/>
          </p:nvPr>
        </p:nvSpPr>
        <p:spPr>
          <a:xfrm>
            <a:off x="457200" y="1219200"/>
            <a:ext cx="3521075" cy="914400"/>
          </a:xfrm>
          <a:solidFill>
            <a:schemeClr val="accent1"/>
          </a:solidFill>
          <a:ln>
            <a:miter lim="800000"/>
            <a:headEnd/>
            <a:tailEnd/>
          </a:ln>
        </p:spPr>
        <p:txBody>
          <a:bodyPr/>
          <a:lstStyle/>
          <a:p>
            <a:r>
              <a:rPr lang="en-US" altLang="en-US" sz="2200" dirty="0">
                <a:solidFill>
                  <a:schemeClr val="bg1"/>
                </a:solidFill>
              </a:rPr>
              <a:t>High Intensity: </a:t>
            </a:r>
          </a:p>
          <a:p>
            <a:r>
              <a:rPr lang="en-US" altLang="en-US" dirty="0">
                <a:solidFill>
                  <a:schemeClr val="bg1"/>
                </a:solidFill>
              </a:rPr>
              <a:t>Lowers LDL ≥50%</a:t>
            </a:r>
          </a:p>
        </p:txBody>
      </p:sp>
      <p:sp>
        <p:nvSpPr>
          <p:cNvPr id="67589" name="Text Placeholder 3">
            <a:extLst>
              <a:ext uri="{FF2B5EF4-FFF2-40B4-BE49-F238E27FC236}">
                <a16:creationId xmlns:a16="http://schemas.microsoft.com/office/drawing/2014/main" id="{647E96B6-EA0C-421A-B40F-272099F5C251}"/>
              </a:ext>
            </a:extLst>
          </p:cNvPr>
          <p:cNvSpPr>
            <a:spLocks noGrp="1"/>
          </p:cNvSpPr>
          <p:nvPr>
            <p:ph type="body" sz="half" idx="3"/>
          </p:nvPr>
        </p:nvSpPr>
        <p:spPr>
          <a:xfrm>
            <a:off x="4267200" y="1196975"/>
            <a:ext cx="3733800" cy="914400"/>
          </a:xfrm>
          <a:solidFill>
            <a:schemeClr val="accent1"/>
          </a:solidFill>
          <a:ln>
            <a:miter lim="800000"/>
            <a:headEnd/>
            <a:tailEnd/>
          </a:ln>
        </p:spPr>
        <p:txBody>
          <a:bodyPr/>
          <a:lstStyle/>
          <a:p>
            <a:r>
              <a:rPr lang="en-US" altLang="en-US" sz="2200" dirty="0">
                <a:solidFill>
                  <a:schemeClr val="bg1"/>
                </a:solidFill>
              </a:rPr>
              <a:t>Moderate Intensity: </a:t>
            </a:r>
          </a:p>
          <a:p>
            <a:r>
              <a:rPr lang="en-US" altLang="en-US" dirty="0">
                <a:solidFill>
                  <a:schemeClr val="bg1"/>
                </a:solidFill>
              </a:rPr>
              <a:t>Lower LDL 30-&lt;50%</a:t>
            </a:r>
          </a:p>
        </p:txBody>
      </p:sp>
      <p:sp>
        <p:nvSpPr>
          <p:cNvPr id="67590" name="Content Placeholder 4">
            <a:extLst>
              <a:ext uri="{FF2B5EF4-FFF2-40B4-BE49-F238E27FC236}">
                <a16:creationId xmlns:a16="http://schemas.microsoft.com/office/drawing/2014/main" id="{8684E575-4DEC-418F-A191-3FFB070FCFA2}"/>
              </a:ext>
            </a:extLst>
          </p:cNvPr>
          <p:cNvSpPr>
            <a:spLocks noGrp="1"/>
          </p:cNvSpPr>
          <p:nvPr>
            <p:ph sz="quarter" idx="2"/>
          </p:nvPr>
        </p:nvSpPr>
        <p:spPr>
          <a:xfrm>
            <a:off x="304800" y="2209800"/>
            <a:ext cx="3962400" cy="3616325"/>
          </a:xfrm>
        </p:spPr>
        <p:txBody>
          <a:bodyPr>
            <a:normAutofit/>
          </a:bodyPr>
          <a:lstStyle/>
          <a:p>
            <a:pPr lvl="1"/>
            <a:r>
              <a:rPr lang="en-US" altLang="en-US" sz="2800" dirty="0"/>
              <a:t>Atorvastatin (</a:t>
            </a:r>
            <a:r>
              <a:rPr lang="en-US" altLang="en-US" sz="2800" dirty="0" err="1"/>
              <a:t>lipitor</a:t>
            </a:r>
            <a:r>
              <a:rPr lang="en-US" altLang="en-US" sz="2800" dirty="0"/>
              <a:t>)</a:t>
            </a:r>
          </a:p>
          <a:p>
            <a:pPr lvl="2"/>
            <a:r>
              <a:rPr lang="en-US" altLang="en-US" sz="2400" dirty="0"/>
              <a:t>40-80mg</a:t>
            </a:r>
          </a:p>
          <a:p>
            <a:pPr lvl="1"/>
            <a:r>
              <a:rPr lang="en-US" altLang="en-US" sz="2800" dirty="0"/>
              <a:t>Rosuvastatin (</a:t>
            </a:r>
            <a:r>
              <a:rPr lang="en-US" altLang="en-US" sz="2800" dirty="0" err="1"/>
              <a:t>crestor</a:t>
            </a:r>
            <a:r>
              <a:rPr lang="en-US" altLang="en-US" sz="2800" dirty="0"/>
              <a:t>) </a:t>
            </a:r>
          </a:p>
          <a:p>
            <a:pPr lvl="2"/>
            <a:r>
              <a:rPr lang="en-US" altLang="en-US" sz="2400" dirty="0"/>
              <a:t>20-40mg</a:t>
            </a:r>
          </a:p>
          <a:p>
            <a:endParaRPr lang="en-US" altLang="en-US" dirty="0"/>
          </a:p>
        </p:txBody>
      </p:sp>
      <p:sp>
        <p:nvSpPr>
          <p:cNvPr id="67591" name="Content Placeholder 5">
            <a:extLst>
              <a:ext uri="{FF2B5EF4-FFF2-40B4-BE49-F238E27FC236}">
                <a16:creationId xmlns:a16="http://schemas.microsoft.com/office/drawing/2014/main" id="{ACF1EE85-5F64-4B50-82AC-D6CDB1C3FFBF}"/>
              </a:ext>
            </a:extLst>
          </p:cNvPr>
          <p:cNvSpPr>
            <a:spLocks noGrp="1"/>
          </p:cNvSpPr>
          <p:nvPr>
            <p:ph sz="quarter" idx="4"/>
          </p:nvPr>
        </p:nvSpPr>
        <p:spPr>
          <a:xfrm>
            <a:off x="4114800" y="2171700"/>
            <a:ext cx="4724400" cy="4305300"/>
          </a:xfrm>
        </p:spPr>
        <p:txBody>
          <a:bodyPr>
            <a:noAutofit/>
          </a:bodyPr>
          <a:lstStyle/>
          <a:p>
            <a:pPr lvl="1"/>
            <a:r>
              <a:rPr lang="en-US" altLang="en-US" sz="1800" dirty="0"/>
              <a:t>Atorvastatin (</a:t>
            </a:r>
            <a:r>
              <a:rPr lang="en-US" altLang="en-US" sz="1800" dirty="0" err="1"/>
              <a:t>lipitor</a:t>
            </a:r>
            <a:r>
              <a:rPr lang="en-US" altLang="en-US" sz="1800" dirty="0"/>
              <a:t>)</a:t>
            </a:r>
          </a:p>
          <a:p>
            <a:pPr lvl="2"/>
            <a:r>
              <a:rPr lang="en-US" altLang="en-US" sz="1800" dirty="0"/>
              <a:t>10-20mg</a:t>
            </a:r>
          </a:p>
          <a:p>
            <a:pPr lvl="1"/>
            <a:r>
              <a:rPr lang="en-US" altLang="en-US" sz="1800" dirty="0"/>
              <a:t>Rosuvastatin (</a:t>
            </a:r>
            <a:r>
              <a:rPr lang="en-US" altLang="en-US" sz="1800" dirty="0" err="1"/>
              <a:t>crestor</a:t>
            </a:r>
            <a:r>
              <a:rPr lang="en-US" altLang="en-US" sz="1800" dirty="0"/>
              <a:t>) </a:t>
            </a:r>
          </a:p>
          <a:p>
            <a:pPr lvl="2"/>
            <a:r>
              <a:rPr lang="en-US" altLang="en-US" sz="1800" dirty="0"/>
              <a:t>5-10mg</a:t>
            </a:r>
          </a:p>
          <a:p>
            <a:pPr lvl="1"/>
            <a:r>
              <a:rPr lang="en-US" altLang="en-US" sz="1800" dirty="0"/>
              <a:t>Simvastatin (</a:t>
            </a:r>
            <a:r>
              <a:rPr lang="en-US" altLang="en-US" sz="1800" dirty="0" err="1"/>
              <a:t>zocor</a:t>
            </a:r>
            <a:r>
              <a:rPr lang="en-US" altLang="en-US" sz="1800" dirty="0"/>
              <a:t>)</a:t>
            </a:r>
          </a:p>
          <a:p>
            <a:pPr lvl="2"/>
            <a:r>
              <a:rPr lang="en-US" altLang="en-US" sz="1800" dirty="0"/>
              <a:t>20-40mg</a:t>
            </a:r>
          </a:p>
          <a:p>
            <a:pPr lvl="1"/>
            <a:r>
              <a:rPr lang="en-US" altLang="en-US" sz="1800" dirty="0"/>
              <a:t>Pravastatin (</a:t>
            </a:r>
            <a:r>
              <a:rPr lang="en-US" altLang="en-US" sz="1800" dirty="0" err="1"/>
              <a:t>pravachol</a:t>
            </a:r>
            <a:r>
              <a:rPr lang="en-US" altLang="en-US" sz="1800" dirty="0"/>
              <a:t>)</a:t>
            </a:r>
          </a:p>
          <a:p>
            <a:pPr lvl="2"/>
            <a:r>
              <a:rPr lang="en-US" altLang="en-US" sz="1800" dirty="0"/>
              <a:t>40 – 80mg</a:t>
            </a:r>
          </a:p>
          <a:p>
            <a:pPr lvl="1"/>
            <a:r>
              <a:rPr lang="en-US" altLang="en-US" sz="1800" dirty="0"/>
              <a:t>Lovastatin (</a:t>
            </a:r>
            <a:r>
              <a:rPr lang="en-US" altLang="en-US" sz="1800" dirty="0" err="1"/>
              <a:t>mevacor</a:t>
            </a:r>
            <a:r>
              <a:rPr lang="en-US" altLang="en-US" sz="1800" dirty="0"/>
              <a:t>)</a:t>
            </a:r>
          </a:p>
          <a:p>
            <a:pPr lvl="2"/>
            <a:r>
              <a:rPr lang="en-US" altLang="en-US" sz="1800" dirty="0"/>
              <a:t>40 mg</a:t>
            </a:r>
          </a:p>
          <a:p>
            <a:pPr lvl="1"/>
            <a:r>
              <a:rPr lang="en-US" altLang="en-US" sz="1800" dirty="0"/>
              <a:t>Fluvastatin (</a:t>
            </a:r>
            <a:r>
              <a:rPr lang="en-US" altLang="en-US" sz="1800" dirty="0" err="1"/>
              <a:t>lescol</a:t>
            </a:r>
            <a:r>
              <a:rPr lang="en-US" altLang="en-US" sz="1800" dirty="0"/>
              <a:t>/XL)</a:t>
            </a:r>
          </a:p>
          <a:p>
            <a:pPr lvl="2"/>
            <a:r>
              <a:rPr lang="en-US" altLang="en-US" sz="1800" dirty="0"/>
              <a:t>80mg</a:t>
            </a:r>
          </a:p>
          <a:p>
            <a:pPr lvl="1"/>
            <a:r>
              <a:rPr lang="en-US" altLang="en-US" sz="1800" dirty="0" err="1"/>
              <a:t>Pitavastatin</a:t>
            </a:r>
            <a:r>
              <a:rPr lang="en-US" altLang="en-US" sz="1800" dirty="0"/>
              <a:t> (</a:t>
            </a:r>
            <a:r>
              <a:rPr lang="en-US" altLang="en-US" sz="1800" dirty="0" err="1"/>
              <a:t>livalo</a:t>
            </a:r>
            <a:r>
              <a:rPr lang="en-US" altLang="en-US" sz="1800" dirty="0"/>
              <a:t>)</a:t>
            </a:r>
          </a:p>
          <a:p>
            <a:pPr lvl="2"/>
            <a:r>
              <a:rPr lang="en-US" altLang="en-US" sz="1800" dirty="0"/>
              <a:t>2-4mg</a:t>
            </a:r>
          </a:p>
        </p:txBody>
      </p:sp>
      <p:sp>
        <p:nvSpPr>
          <p:cNvPr id="67592" name="Rectangle 2">
            <a:extLst>
              <a:ext uri="{FF2B5EF4-FFF2-40B4-BE49-F238E27FC236}">
                <a16:creationId xmlns:a16="http://schemas.microsoft.com/office/drawing/2014/main" id="{D9391E5F-F2EA-4191-963B-80C7CF958052}"/>
              </a:ext>
            </a:extLst>
          </p:cNvPr>
          <p:cNvSpPr>
            <a:spLocks noChangeArrowheads="1"/>
          </p:cNvSpPr>
          <p:nvPr/>
        </p:nvSpPr>
        <p:spPr bwMode="auto">
          <a:xfrm>
            <a:off x="457200" y="5016500"/>
            <a:ext cx="38100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rebuchet MS" panose="020B0603020202020204" pitchFamily="34" charset="0"/>
                <a:cs typeface="Arial" panose="020B0604020202020204" pitchFamily="34" charset="0"/>
              </a:defRPr>
            </a:lvl1pPr>
            <a:lvl2pPr marL="742950" indent="-285750">
              <a:defRPr>
                <a:solidFill>
                  <a:schemeClr val="tx1"/>
                </a:solidFill>
                <a:latin typeface="Trebuchet MS" panose="020B0603020202020204" pitchFamily="34" charset="0"/>
                <a:cs typeface="Arial" panose="020B0604020202020204" pitchFamily="34" charset="0"/>
              </a:defRPr>
            </a:lvl2pPr>
            <a:lvl3pPr marL="1143000" indent="-228600">
              <a:defRPr>
                <a:solidFill>
                  <a:schemeClr val="tx1"/>
                </a:solidFill>
                <a:latin typeface="Trebuchet MS" panose="020B0603020202020204" pitchFamily="34" charset="0"/>
                <a:cs typeface="Arial" panose="020B0604020202020204" pitchFamily="34" charset="0"/>
              </a:defRPr>
            </a:lvl3pPr>
            <a:lvl4pPr marL="1600200" indent="-228600">
              <a:defRPr>
                <a:solidFill>
                  <a:schemeClr val="tx1"/>
                </a:solidFill>
                <a:latin typeface="Trebuchet MS" panose="020B0603020202020204" pitchFamily="34" charset="0"/>
                <a:cs typeface="Arial" panose="020B0604020202020204" pitchFamily="34" charset="0"/>
              </a:defRPr>
            </a:lvl4pPr>
            <a:lvl5pPr marL="2057400" indent="-228600">
              <a:defRPr>
                <a:solidFill>
                  <a:schemeClr val="tx1"/>
                </a:solidFill>
                <a:latin typeface="Trebuchet MS" panose="020B0603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rebuchet MS" panose="020B0603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rebuchet MS" panose="020B0603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rebuchet MS" panose="020B0603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rebuchet MS" panose="020B0603020202020204" pitchFamily="34" charset="0"/>
                <a:cs typeface="Arial" panose="020B0604020202020204" pitchFamily="34" charset="0"/>
              </a:defRPr>
            </a:lvl9pPr>
          </a:lstStyle>
          <a:p>
            <a:pPr algn="ctr" eaLnBrk="1" hangingPunct="1"/>
            <a:r>
              <a:rPr lang="en-US" altLang="en-US" b="1"/>
              <a:t>***If person can’t tolerate intended statin dose, use maximally tolerated dose</a:t>
            </a:r>
            <a:endParaRPr lang="en-US" altLang="en-US"/>
          </a:p>
        </p:txBody>
      </p:sp>
      <p:sp>
        <p:nvSpPr>
          <p:cNvPr id="3" name="TextBox 2">
            <a:extLst>
              <a:ext uri="{FF2B5EF4-FFF2-40B4-BE49-F238E27FC236}">
                <a16:creationId xmlns:a16="http://schemas.microsoft.com/office/drawing/2014/main" id="{53091761-E077-8460-C255-84EA87FDE35B}"/>
              </a:ext>
            </a:extLst>
          </p:cNvPr>
          <p:cNvSpPr txBox="1"/>
          <p:nvPr/>
        </p:nvSpPr>
        <p:spPr>
          <a:xfrm>
            <a:off x="6553200" y="6433623"/>
            <a:ext cx="2452689" cy="369332"/>
          </a:xfrm>
          <a:prstGeom prst="rect">
            <a:avLst/>
          </a:prstGeom>
          <a:noFill/>
        </p:spPr>
        <p:txBody>
          <a:bodyPr wrap="square">
            <a:spAutoFit/>
          </a:bodyPr>
          <a:lstStyle/>
          <a:p>
            <a:r>
              <a:rPr lang="en-US" dirty="0">
                <a:solidFill>
                  <a:srgbClr val="0070C0"/>
                </a:solidFill>
              </a:rPr>
              <a:t>See Med Cheat Sheets</a:t>
            </a:r>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CA7503-6A4F-8BF6-0E34-4B74DBBCF1FC}"/>
              </a:ext>
            </a:extLst>
          </p:cNvPr>
          <p:cNvSpPr>
            <a:spLocks noGrp="1"/>
          </p:cNvSpPr>
          <p:nvPr>
            <p:ph type="title"/>
          </p:nvPr>
        </p:nvSpPr>
        <p:spPr>
          <a:xfrm>
            <a:off x="6096000" y="457199"/>
            <a:ext cx="2590800" cy="1402139"/>
          </a:xfrm>
        </p:spPr>
        <p:txBody>
          <a:bodyPr>
            <a:normAutofit fontScale="90000"/>
          </a:bodyPr>
          <a:lstStyle/>
          <a:p>
            <a:r>
              <a:rPr lang="en-US" dirty="0"/>
              <a:t>Lipid and HTN Meds Cheat Sheets</a:t>
            </a:r>
          </a:p>
        </p:txBody>
      </p:sp>
      <p:sp>
        <p:nvSpPr>
          <p:cNvPr id="9" name="TextBox 8">
            <a:extLst>
              <a:ext uri="{FF2B5EF4-FFF2-40B4-BE49-F238E27FC236}">
                <a16:creationId xmlns:a16="http://schemas.microsoft.com/office/drawing/2014/main" id="{068B8B5A-0A43-0AA3-0250-C11AD15D076E}"/>
              </a:ext>
            </a:extLst>
          </p:cNvPr>
          <p:cNvSpPr txBox="1"/>
          <p:nvPr/>
        </p:nvSpPr>
        <p:spPr>
          <a:xfrm>
            <a:off x="6262991" y="2199407"/>
            <a:ext cx="2438400" cy="3139321"/>
          </a:xfrm>
          <a:prstGeom prst="rect">
            <a:avLst/>
          </a:prstGeom>
          <a:noFill/>
        </p:spPr>
        <p:txBody>
          <a:bodyPr wrap="square" rtlCol="0">
            <a:spAutoFit/>
          </a:bodyPr>
          <a:lstStyle/>
          <a:p>
            <a:pPr algn="ctr"/>
            <a:r>
              <a:rPr lang="en-US" dirty="0"/>
              <a:t>Website: </a:t>
            </a:r>
            <a:r>
              <a:rPr lang="en-US" dirty="0">
                <a:hlinkClick r:id="rId3"/>
              </a:rPr>
              <a:t>https://diabetesed.net/coach-bevs-diabetes-cheat-sheets/</a:t>
            </a:r>
            <a:endParaRPr lang="en-US" dirty="0"/>
          </a:p>
          <a:p>
            <a:pPr algn="ctr"/>
            <a:r>
              <a:rPr lang="en-US" dirty="0"/>
              <a:t>On CDCES Coach App too</a:t>
            </a:r>
          </a:p>
          <a:p>
            <a:endParaRPr lang="en-US" dirty="0"/>
          </a:p>
          <a:p>
            <a:pPr algn="ctr"/>
            <a:r>
              <a:rPr lang="en-US" dirty="0">
                <a:solidFill>
                  <a:srgbClr val="0070C0"/>
                </a:solidFill>
              </a:rPr>
              <a:t>For exam, know major classes, when used, side effects and considerations</a:t>
            </a:r>
            <a:r>
              <a:rPr lang="en-US" dirty="0"/>
              <a:t>.</a:t>
            </a:r>
          </a:p>
        </p:txBody>
      </p:sp>
      <p:pic>
        <p:nvPicPr>
          <p:cNvPr id="12" name="Picture 11">
            <a:extLst>
              <a:ext uri="{FF2B5EF4-FFF2-40B4-BE49-F238E27FC236}">
                <a16:creationId xmlns:a16="http://schemas.microsoft.com/office/drawing/2014/main" id="{CF973428-9FD7-5C5C-C025-B28DEC8271BE}"/>
              </a:ext>
            </a:extLst>
          </p:cNvPr>
          <p:cNvPicPr>
            <a:picLocks noChangeAspect="1"/>
          </p:cNvPicPr>
          <p:nvPr/>
        </p:nvPicPr>
        <p:blipFill>
          <a:blip r:embed="rId4"/>
          <a:stretch>
            <a:fillRect/>
          </a:stretch>
        </p:blipFill>
        <p:spPr>
          <a:xfrm>
            <a:off x="0" y="228600"/>
            <a:ext cx="6146800" cy="5943600"/>
          </a:xfrm>
          <a:prstGeom prst="rect">
            <a:avLst/>
          </a:prstGeom>
        </p:spPr>
      </p:pic>
    </p:spTree>
    <p:extLst>
      <p:ext uri="{BB962C8B-B14F-4D97-AF65-F5344CB8AC3E}">
        <p14:creationId xmlns:p14="http://schemas.microsoft.com/office/powerpoint/2010/main" val="25821645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2D57F7-AD4D-2A77-2CE2-5635D86EFAB5}"/>
              </a:ext>
            </a:extLst>
          </p:cNvPr>
          <p:cNvSpPr>
            <a:spLocks noGrp="1"/>
          </p:cNvSpPr>
          <p:nvPr>
            <p:ph type="title"/>
          </p:nvPr>
        </p:nvSpPr>
        <p:spPr>
          <a:xfrm>
            <a:off x="457200" y="762000"/>
            <a:ext cx="8229600" cy="792204"/>
          </a:xfrm>
        </p:spPr>
        <p:txBody>
          <a:bodyPr>
            <a:normAutofit fontScale="90000"/>
          </a:bodyPr>
          <a:lstStyle/>
          <a:p>
            <a:r>
              <a:rPr lang="en-US" dirty="0"/>
              <a:t>For exam, be familiar with content on Cheat Sheets</a:t>
            </a:r>
          </a:p>
        </p:txBody>
      </p:sp>
      <p:pic>
        <p:nvPicPr>
          <p:cNvPr id="6" name="Content Placeholder 5">
            <a:extLst>
              <a:ext uri="{FF2B5EF4-FFF2-40B4-BE49-F238E27FC236}">
                <a16:creationId xmlns:a16="http://schemas.microsoft.com/office/drawing/2014/main" id="{760CFFC6-C15E-A64B-0083-731BCA166B21}"/>
              </a:ext>
            </a:extLst>
          </p:cNvPr>
          <p:cNvPicPr>
            <a:picLocks noGrp="1" noChangeAspect="1"/>
          </p:cNvPicPr>
          <p:nvPr>
            <p:ph sz="quarter" idx="1"/>
          </p:nvPr>
        </p:nvPicPr>
        <p:blipFill>
          <a:blip r:embed="rId3"/>
          <a:stretch>
            <a:fillRect/>
          </a:stretch>
        </p:blipFill>
        <p:spPr>
          <a:xfrm>
            <a:off x="489857" y="1657450"/>
            <a:ext cx="8229600" cy="3232068"/>
          </a:xfrm>
        </p:spPr>
      </p:pic>
      <p:sp>
        <p:nvSpPr>
          <p:cNvPr id="3" name="Text Placeholder 2">
            <a:extLst>
              <a:ext uri="{FF2B5EF4-FFF2-40B4-BE49-F238E27FC236}">
                <a16:creationId xmlns:a16="http://schemas.microsoft.com/office/drawing/2014/main" id="{E7B39DA8-F226-F2B8-1EEC-6A0D70625560}"/>
              </a:ext>
            </a:extLst>
          </p:cNvPr>
          <p:cNvSpPr>
            <a:spLocks noGrp="1"/>
          </p:cNvSpPr>
          <p:nvPr>
            <p:ph type="body" idx="4294967295"/>
          </p:nvPr>
        </p:nvSpPr>
        <p:spPr>
          <a:xfrm>
            <a:off x="5184300" y="1781564"/>
            <a:ext cx="3545205" cy="3667215"/>
          </a:xfrm>
          <a:solidFill>
            <a:srgbClr val="E1CCFC"/>
          </a:solidFill>
        </p:spPr>
        <p:txBody>
          <a:bodyPr>
            <a:normAutofit fontScale="92500" lnSpcReduction="20000"/>
          </a:bodyPr>
          <a:lstStyle/>
          <a:p>
            <a:pPr>
              <a:lnSpc>
                <a:spcPct val="120000"/>
              </a:lnSpc>
            </a:pPr>
            <a:r>
              <a:rPr lang="en-US" dirty="0"/>
              <a:t>For CDCES – be familiar with the action, side effects and monitoring for the main BP meds and lipid meds.</a:t>
            </a:r>
          </a:p>
          <a:p>
            <a:pPr>
              <a:lnSpc>
                <a:spcPct val="120000"/>
              </a:lnSpc>
            </a:pPr>
            <a:r>
              <a:rPr lang="en-US" dirty="0"/>
              <a:t>For BC-ADM, be familiar with list above, plus dosing parameters and be comfortable looking at research results. </a:t>
            </a:r>
          </a:p>
        </p:txBody>
      </p:sp>
      <p:pic>
        <p:nvPicPr>
          <p:cNvPr id="8" name="Picture 7">
            <a:extLst>
              <a:ext uri="{FF2B5EF4-FFF2-40B4-BE49-F238E27FC236}">
                <a16:creationId xmlns:a16="http://schemas.microsoft.com/office/drawing/2014/main" id="{8ED488C9-7CE1-DA9C-6A50-5038D296CA87}"/>
              </a:ext>
            </a:extLst>
          </p:cNvPr>
          <p:cNvPicPr>
            <a:picLocks noChangeAspect="1"/>
          </p:cNvPicPr>
          <p:nvPr/>
        </p:nvPicPr>
        <p:blipFill>
          <a:blip r:embed="rId4"/>
          <a:stretch>
            <a:fillRect/>
          </a:stretch>
        </p:blipFill>
        <p:spPr>
          <a:xfrm>
            <a:off x="305450" y="1657450"/>
            <a:ext cx="4831958" cy="3791330"/>
          </a:xfrm>
          <a:prstGeom prst="rect">
            <a:avLst/>
          </a:prstGeom>
        </p:spPr>
      </p:pic>
    </p:spTree>
    <p:extLst>
      <p:ext uri="{BB962C8B-B14F-4D97-AF65-F5344CB8AC3E}">
        <p14:creationId xmlns:p14="http://schemas.microsoft.com/office/powerpoint/2010/main" val="36148255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fltVal val="0"/>
                                          </p:val>
                                        </p:tav>
                                        <p:tav tm="100000">
                                          <p:val>
                                            <p:strVal val="#ppt_w"/>
                                          </p:val>
                                        </p:tav>
                                      </p:tavLst>
                                    </p:anim>
                                    <p:anim calcmode="lin" valueType="num">
                                      <p:cBhvr>
                                        <p:cTn id="8" dur="1000" fill="hold"/>
                                        <p:tgtEl>
                                          <p:spTgt spid="8"/>
                                        </p:tgtEl>
                                        <p:attrNameLst>
                                          <p:attrName>ppt_h</p:attrName>
                                        </p:attrNameLst>
                                      </p:cBhvr>
                                      <p:tavLst>
                                        <p:tav tm="0">
                                          <p:val>
                                            <p:fltVal val="0"/>
                                          </p:val>
                                        </p:tav>
                                        <p:tav tm="100000">
                                          <p:val>
                                            <p:strVal val="#ppt_h"/>
                                          </p:val>
                                        </p:tav>
                                      </p:tavLst>
                                    </p:anim>
                                    <p:anim calcmode="lin" valueType="num">
                                      <p:cBhvr>
                                        <p:cTn id="9" dur="1000" fill="hold"/>
                                        <p:tgtEl>
                                          <p:spTgt spid="8"/>
                                        </p:tgtEl>
                                        <p:attrNameLst>
                                          <p:attrName>style.rotation</p:attrName>
                                        </p:attrNameLst>
                                      </p:cBhvr>
                                      <p:tavLst>
                                        <p:tav tm="0">
                                          <p:val>
                                            <p:fltVal val="90"/>
                                          </p:val>
                                        </p:tav>
                                        <p:tav tm="100000">
                                          <p:val>
                                            <p:fltVal val="0"/>
                                          </p:val>
                                        </p:tav>
                                      </p:tavLst>
                                    </p:anim>
                                    <p:animEffect transition="in" filter="fade">
                                      <p:cBhvr>
                                        <p:cTn id="10" dur="10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3">
                                            <p:bg/>
                                          </p:spTgt>
                                        </p:tgtEl>
                                        <p:attrNameLst>
                                          <p:attrName>style.visibility</p:attrName>
                                        </p:attrNameLst>
                                      </p:cBhvr>
                                      <p:to>
                                        <p:strVal val="visible"/>
                                      </p:to>
                                    </p:set>
                                    <p:anim calcmode="lin" valueType="num">
                                      <p:cBhvr>
                                        <p:cTn id="15" dur="1000" fill="hold"/>
                                        <p:tgtEl>
                                          <p:spTgt spid="3">
                                            <p:bg/>
                                          </p:spTgt>
                                        </p:tgtEl>
                                        <p:attrNameLst>
                                          <p:attrName>ppt_w</p:attrName>
                                        </p:attrNameLst>
                                      </p:cBhvr>
                                      <p:tavLst>
                                        <p:tav tm="0">
                                          <p:val>
                                            <p:fltVal val="0"/>
                                          </p:val>
                                        </p:tav>
                                        <p:tav tm="100000">
                                          <p:val>
                                            <p:strVal val="#ppt_w"/>
                                          </p:val>
                                        </p:tav>
                                      </p:tavLst>
                                    </p:anim>
                                    <p:anim calcmode="lin" valueType="num">
                                      <p:cBhvr>
                                        <p:cTn id="16" dur="1000" fill="hold"/>
                                        <p:tgtEl>
                                          <p:spTgt spid="3">
                                            <p:bg/>
                                          </p:spTgt>
                                        </p:tgtEl>
                                        <p:attrNameLst>
                                          <p:attrName>ppt_h</p:attrName>
                                        </p:attrNameLst>
                                      </p:cBhvr>
                                      <p:tavLst>
                                        <p:tav tm="0">
                                          <p:val>
                                            <p:fltVal val="0"/>
                                          </p:val>
                                        </p:tav>
                                        <p:tav tm="100000">
                                          <p:val>
                                            <p:strVal val="#ppt_h"/>
                                          </p:val>
                                        </p:tav>
                                      </p:tavLst>
                                    </p:anim>
                                    <p:anim calcmode="lin" valueType="num">
                                      <p:cBhvr>
                                        <p:cTn id="17" dur="1000" fill="hold"/>
                                        <p:tgtEl>
                                          <p:spTgt spid="3">
                                            <p:bg/>
                                          </p:spTgt>
                                        </p:tgtEl>
                                        <p:attrNameLst>
                                          <p:attrName>style.rotation</p:attrName>
                                        </p:attrNameLst>
                                      </p:cBhvr>
                                      <p:tavLst>
                                        <p:tav tm="0">
                                          <p:val>
                                            <p:fltVal val="90"/>
                                          </p:val>
                                        </p:tav>
                                        <p:tav tm="100000">
                                          <p:val>
                                            <p:fltVal val="0"/>
                                          </p:val>
                                        </p:tav>
                                      </p:tavLst>
                                    </p:anim>
                                    <p:animEffect transition="in" filter="fade">
                                      <p:cBhvr>
                                        <p:cTn id="18" dur="1000"/>
                                        <p:tgtEl>
                                          <p:spTgt spid="3">
                                            <p:bg/>
                                          </p:spTgt>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grpId="0" nodeType="clickEffect">
                                  <p:stCondLst>
                                    <p:cond delay="0"/>
                                  </p:stCondLst>
                                  <p:childTnLst>
                                    <p:set>
                                      <p:cBhvr>
                                        <p:cTn id="22" dur="1" fill="hold">
                                          <p:stCondLst>
                                            <p:cond delay="0"/>
                                          </p:stCondLst>
                                        </p:cTn>
                                        <p:tgtEl>
                                          <p:spTgt spid="3">
                                            <p:txEl>
                                              <p:pRg st="0" end="0"/>
                                            </p:txEl>
                                          </p:spTgt>
                                        </p:tgtEl>
                                        <p:attrNameLst>
                                          <p:attrName>style.visibility</p:attrName>
                                        </p:attrNameLst>
                                      </p:cBhvr>
                                      <p:to>
                                        <p:strVal val="visible"/>
                                      </p:to>
                                    </p:set>
                                    <p:anim calcmode="lin" valueType="num">
                                      <p:cBhvr>
                                        <p:cTn id="23" dur="1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24" dur="1000" fill="hold"/>
                                        <p:tgtEl>
                                          <p:spTgt spid="3">
                                            <p:txEl>
                                              <p:pRg st="0" end="0"/>
                                            </p:txEl>
                                          </p:spTgt>
                                        </p:tgtEl>
                                        <p:attrNameLst>
                                          <p:attrName>ppt_h</p:attrName>
                                        </p:attrNameLst>
                                      </p:cBhvr>
                                      <p:tavLst>
                                        <p:tav tm="0">
                                          <p:val>
                                            <p:fltVal val="0"/>
                                          </p:val>
                                        </p:tav>
                                        <p:tav tm="100000">
                                          <p:val>
                                            <p:strVal val="#ppt_h"/>
                                          </p:val>
                                        </p:tav>
                                      </p:tavLst>
                                    </p:anim>
                                    <p:anim calcmode="lin" valueType="num">
                                      <p:cBhvr>
                                        <p:cTn id="25" dur="1000" fill="hold"/>
                                        <p:tgtEl>
                                          <p:spTgt spid="3">
                                            <p:txEl>
                                              <p:pRg st="0" end="0"/>
                                            </p:txEl>
                                          </p:spTgt>
                                        </p:tgtEl>
                                        <p:attrNameLst>
                                          <p:attrName>style.rotation</p:attrName>
                                        </p:attrNameLst>
                                      </p:cBhvr>
                                      <p:tavLst>
                                        <p:tav tm="0">
                                          <p:val>
                                            <p:fltVal val="90"/>
                                          </p:val>
                                        </p:tav>
                                        <p:tav tm="100000">
                                          <p:val>
                                            <p:fltVal val="0"/>
                                          </p:val>
                                        </p:tav>
                                      </p:tavLst>
                                    </p:anim>
                                    <p:animEffect transition="in" filter="fade">
                                      <p:cBhvr>
                                        <p:cTn id="26" dur="1000"/>
                                        <p:tgtEl>
                                          <p:spTgt spid="3">
                                            <p:txEl>
                                              <p:pRg st="0" end="0"/>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31" presetClass="entr" presetSubtype="0" fill="hold" grpId="0" nodeType="clickEffect">
                                  <p:stCondLst>
                                    <p:cond delay="0"/>
                                  </p:stCondLst>
                                  <p:childTnLst>
                                    <p:set>
                                      <p:cBhvr>
                                        <p:cTn id="30" dur="1" fill="hold">
                                          <p:stCondLst>
                                            <p:cond delay="0"/>
                                          </p:stCondLst>
                                        </p:cTn>
                                        <p:tgtEl>
                                          <p:spTgt spid="3">
                                            <p:txEl>
                                              <p:pRg st="1" end="1"/>
                                            </p:txEl>
                                          </p:spTgt>
                                        </p:tgtEl>
                                        <p:attrNameLst>
                                          <p:attrName>style.visibility</p:attrName>
                                        </p:attrNameLst>
                                      </p:cBhvr>
                                      <p:to>
                                        <p:strVal val="visible"/>
                                      </p:to>
                                    </p:set>
                                    <p:anim calcmode="lin" valueType="num">
                                      <p:cBhvr>
                                        <p:cTn id="31" dur="1000" fill="hold"/>
                                        <p:tgtEl>
                                          <p:spTgt spid="3">
                                            <p:txEl>
                                              <p:pRg st="1" end="1"/>
                                            </p:txEl>
                                          </p:spTgt>
                                        </p:tgtEl>
                                        <p:attrNameLst>
                                          <p:attrName>ppt_w</p:attrName>
                                        </p:attrNameLst>
                                      </p:cBhvr>
                                      <p:tavLst>
                                        <p:tav tm="0">
                                          <p:val>
                                            <p:fltVal val="0"/>
                                          </p:val>
                                        </p:tav>
                                        <p:tav tm="100000">
                                          <p:val>
                                            <p:strVal val="#ppt_w"/>
                                          </p:val>
                                        </p:tav>
                                      </p:tavLst>
                                    </p:anim>
                                    <p:anim calcmode="lin" valueType="num">
                                      <p:cBhvr>
                                        <p:cTn id="32" dur="1000" fill="hold"/>
                                        <p:tgtEl>
                                          <p:spTgt spid="3">
                                            <p:txEl>
                                              <p:pRg st="1" end="1"/>
                                            </p:txEl>
                                          </p:spTgt>
                                        </p:tgtEl>
                                        <p:attrNameLst>
                                          <p:attrName>ppt_h</p:attrName>
                                        </p:attrNameLst>
                                      </p:cBhvr>
                                      <p:tavLst>
                                        <p:tav tm="0">
                                          <p:val>
                                            <p:fltVal val="0"/>
                                          </p:val>
                                        </p:tav>
                                        <p:tav tm="100000">
                                          <p:val>
                                            <p:strVal val="#ppt_h"/>
                                          </p:val>
                                        </p:tav>
                                      </p:tavLst>
                                    </p:anim>
                                    <p:anim calcmode="lin" valueType="num">
                                      <p:cBhvr>
                                        <p:cTn id="33" dur="1000" fill="hold"/>
                                        <p:tgtEl>
                                          <p:spTgt spid="3">
                                            <p:txEl>
                                              <p:pRg st="1" end="1"/>
                                            </p:txEl>
                                          </p:spTgt>
                                        </p:tgtEl>
                                        <p:attrNameLst>
                                          <p:attrName>style.rotation</p:attrName>
                                        </p:attrNameLst>
                                      </p:cBhvr>
                                      <p:tavLst>
                                        <p:tav tm="0">
                                          <p:val>
                                            <p:fltVal val="90"/>
                                          </p:val>
                                        </p:tav>
                                        <p:tav tm="100000">
                                          <p:val>
                                            <p:fltVal val="0"/>
                                          </p:val>
                                        </p:tav>
                                      </p:tavLst>
                                    </p:anim>
                                    <p:animEffect transition="in" filter="fade">
                                      <p:cBhvr>
                                        <p:cTn id="34" dur="10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Lst>
  </p:timing>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6AF2A4C-EAE8-4CED-ABB3-F0795B50ECD8}"/>
              </a:ext>
            </a:extLst>
          </p:cNvPr>
          <p:cNvSpPr txBox="1"/>
          <p:nvPr/>
        </p:nvSpPr>
        <p:spPr>
          <a:xfrm>
            <a:off x="2057400" y="6469828"/>
            <a:ext cx="5334000" cy="369332"/>
          </a:xfrm>
          <a:prstGeom prst="rect">
            <a:avLst/>
          </a:prstGeom>
          <a:noFill/>
        </p:spPr>
        <p:txBody>
          <a:bodyPr wrap="square" rtlCol="0">
            <a:spAutoFit/>
          </a:bodyPr>
          <a:lstStyle/>
          <a:p>
            <a:r>
              <a:rPr lang="en-US" dirty="0"/>
              <a:t>From Meds Cheat Sheet Page – Diabetesed.net</a:t>
            </a:r>
          </a:p>
        </p:txBody>
      </p:sp>
      <p:pic>
        <p:nvPicPr>
          <p:cNvPr id="5" name="Content Placeholder 7">
            <a:extLst>
              <a:ext uri="{FF2B5EF4-FFF2-40B4-BE49-F238E27FC236}">
                <a16:creationId xmlns:a16="http://schemas.microsoft.com/office/drawing/2014/main" id="{08348BF8-4A71-56A1-CC1F-94EA557378E0}"/>
              </a:ext>
            </a:extLst>
          </p:cNvPr>
          <p:cNvPicPr>
            <a:picLocks noChangeAspect="1"/>
          </p:cNvPicPr>
          <p:nvPr/>
        </p:nvPicPr>
        <p:blipFill>
          <a:blip r:embed="rId3"/>
          <a:stretch>
            <a:fillRect/>
          </a:stretch>
        </p:blipFill>
        <p:spPr>
          <a:xfrm>
            <a:off x="762000" y="0"/>
            <a:ext cx="6780801" cy="6452092"/>
          </a:xfrm>
          <a:prstGeom prst="rect">
            <a:avLst/>
          </a:prstGeom>
        </p:spPr>
      </p:pic>
    </p:spTree>
    <p:extLst>
      <p:ext uri="{BB962C8B-B14F-4D97-AF65-F5344CB8AC3E}">
        <p14:creationId xmlns:p14="http://schemas.microsoft.com/office/powerpoint/2010/main" val="1684827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599"/>
            <a:ext cx="8229600" cy="1284687"/>
          </a:xfrm>
        </p:spPr>
        <p:txBody>
          <a:bodyPr>
            <a:normAutofit/>
          </a:bodyPr>
          <a:lstStyle/>
          <a:p>
            <a:r>
              <a:rPr lang="en-US" dirty="0"/>
              <a:t>Lipid Monitoring and Lifestyle Treatment Strategies</a:t>
            </a:r>
          </a:p>
        </p:txBody>
      </p:sp>
      <p:sp>
        <p:nvSpPr>
          <p:cNvPr id="3" name="Content Placeholder 2"/>
          <p:cNvSpPr>
            <a:spLocks noGrp="1"/>
          </p:cNvSpPr>
          <p:nvPr>
            <p:ph sz="quarter" idx="1"/>
          </p:nvPr>
        </p:nvSpPr>
        <p:spPr>
          <a:xfrm>
            <a:off x="3962400" y="1600200"/>
            <a:ext cx="4879848" cy="4937760"/>
          </a:xfrm>
        </p:spPr>
        <p:txBody>
          <a:bodyPr>
            <a:normAutofit/>
          </a:bodyPr>
          <a:lstStyle/>
          <a:p>
            <a:pPr>
              <a:lnSpc>
                <a:spcPct val="120000"/>
              </a:lnSpc>
            </a:pPr>
            <a:r>
              <a:rPr lang="en-US" dirty="0"/>
              <a:t>Weight loss if indicated</a:t>
            </a:r>
          </a:p>
          <a:p>
            <a:pPr>
              <a:lnSpc>
                <a:spcPct val="120000"/>
              </a:lnSpc>
            </a:pPr>
            <a:r>
              <a:rPr lang="en-US" dirty="0"/>
              <a:t>Mediterranean or DASH Diet</a:t>
            </a:r>
          </a:p>
          <a:p>
            <a:pPr>
              <a:lnSpc>
                <a:spcPct val="120000"/>
              </a:lnSpc>
            </a:pPr>
            <a:r>
              <a:rPr lang="en-US" dirty="0"/>
              <a:t>Reduction of saturated fat intake</a:t>
            </a:r>
          </a:p>
          <a:p>
            <a:pPr>
              <a:lnSpc>
                <a:spcPct val="120000"/>
              </a:lnSpc>
            </a:pPr>
            <a:r>
              <a:rPr lang="en-US" dirty="0"/>
              <a:t>Increase of omega-3 fatty acids, viscous fibers and plant stanols/sterols</a:t>
            </a:r>
          </a:p>
          <a:p>
            <a:pPr>
              <a:lnSpc>
                <a:spcPct val="120000"/>
              </a:lnSpc>
            </a:pPr>
            <a:r>
              <a:rPr lang="en-US" dirty="0"/>
              <a:t>Increase activity level</a:t>
            </a:r>
          </a:p>
          <a:p>
            <a:pPr>
              <a:lnSpc>
                <a:spcPct val="120000"/>
              </a:lnSpc>
            </a:pPr>
            <a:r>
              <a:rPr lang="en-US" dirty="0"/>
              <a:t>BG lowering </a:t>
            </a:r>
          </a:p>
          <a:p>
            <a:pPr>
              <a:lnSpc>
                <a:spcPct val="120000"/>
              </a:lnSpc>
            </a:pPr>
            <a:r>
              <a:rPr lang="en-US" dirty="0"/>
              <a:t>Reduce alcohol </a:t>
            </a:r>
          </a:p>
          <a:p>
            <a:endParaRPr lang="en-US" dirty="0"/>
          </a:p>
        </p:txBody>
      </p:sp>
      <p:sp>
        <p:nvSpPr>
          <p:cNvPr id="5" name="Content Placeholder 4">
            <a:extLst>
              <a:ext uri="{FF2B5EF4-FFF2-40B4-BE49-F238E27FC236}">
                <a16:creationId xmlns:a16="http://schemas.microsoft.com/office/drawing/2014/main" id="{02C5DBBB-984D-4DD7-B75C-2F3CF4FF3628}"/>
              </a:ext>
            </a:extLst>
          </p:cNvPr>
          <p:cNvSpPr>
            <a:spLocks noGrp="1"/>
          </p:cNvSpPr>
          <p:nvPr>
            <p:ph sz="quarter" idx="2"/>
          </p:nvPr>
        </p:nvSpPr>
        <p:spPr>
          <a:xfrm>
            <a:off x="457200" y="1687113"/>
            <a:ext cx="3797046" cy="4937760"/>
          </a:xfrm>
        </p:spPr>
        <p:txBody>
          <a:bodyPr>
            <a:normAutofit/>
          </a:bodyPr>
          <a:lstStyle/>
          <a:p>
            <a:r>
              <a:rPr lang="en-US" dirty="0"/>
              <a:t>Lipid Goals</a:t>
            </a:r>
          </a:p>
          <a:p>
            <a:pPr lvl="1"/>
            <a:r>
              <a:rPr lang="en-US" dirty="0"/>
              <a:t>HDL &gt;40 (men), &gt;50 (women)</a:t>
            </a:r>
          </a:p>
          <a:p>
            <a:pPr lvl="1"/>
            <a:r>
              <a:rPr lang="en-US" dirty="0"/>
              <a:t>Triglycerides &lt;150</a:t>
            </a:r>
          </a:p>
          <a:p>
            <a:pPr lvl="1"/>
            <a:r>
              <a:rPr lang="en-US" dirty="0"/>
              <a:t>LDL target based on risk</a:t>
            </a:r>
          </a:p>
        </p:txBody>
      </p:sp>
      <p:sp>
        <p:nvSpPr>
          <p:cNvPr id="6" name="TextBox 5">
            <a:extLst>
              <a:ext uri="{FF2B5EF4-FFF2-40B4-BE49-F238E27FC236}">
                <a16:creationId xmlns:a16="http://schemas.microsoft.com/office/drawing/2014/main" id="{83AB242B-1126-4BAE-A1EA-C630F6B7167C}"/>
              </a:ext>
            </a:extLst>
          </p:cNvPr>
          <p:cNvSpPr txBox="1"/>
          <p:nvPr/>
        </p:nvSpPr>
        <p:spPr>
          <a:xfrm>
            <a:off x="582652" y="3604932"/>
            <a:ext cx="2819400" cy="2893100"/>
          </a:xfrm>
          <a:prstGeom prst="rect">
            <a:avLst/>
          </a:prstGeom>
          <a:noFill/>
          <a:ln w="38100">
            <a:solidFill>
              <a:srgbClr val="B1D45A"/>
            </a:solidFill>
          </a:ln>
        </p:spPr>
        <p:txBody>
          <a:bodyPr wrap="square">
            <a:spAutoFit/>
          </a:bodyPr>
          <a:lstStyle/>
          <a:p>
            <a:r>
              <a:rPr lang="en-US" sz="2000" b="1" dirty="0"/>
              <a:t>Monitoring:</a:t>
            </a:r>
          </a:p>
          <a:p>
            <a:r>
              <a:rPr lang="en-US" dirty="0"/>
              <a:t>If </a:t>
            </a:r>
            <a:r>
              <a:rPr lang="en-US" b="1" dirty="0"/>
              <a:t>not</a:t>
            </a:r>
            <a:r>
              <a:rPr lang="en-US" dirty="0"/>
              <a:t> taking statins and under age of 40.</a:t>
            </a:r>
          </a:p>
          <a:p>
            <a:r>
              <a:rPr lang="en-US" dirty="0"/>
              <a:t>- check at time of diagnosis and every 5 yrs.</a:t>
            </a:r>
          </a:p>
          <a:p>
            <a:r>
              <a:rPr lang="en-US" b="1" dirty="0"/>
              <a:t>On statin</a:t>
            </a:r>
          </a:p>
          <a:p>
            <a:r>
              <a:rPr lang="en-US" dirty="0"/>
              <a:t>Monitor lipids at diagnosis, 4-12 weeks after starting statin or dose adjustment and yearly</a:t>
            </a:r>
          </a:p>
        </p:txBody>
      </p:sp>
      <p:pic>
        <p:nvPicPr>
          <p:cNvPr id="4" name="Picture 3">
            <a:extLst>
              <a:ext uri="{FF2B5EF4-FFF2-40B4-BE49-F238E27FC236}">
                <a16:creationId xmlns:a16="http://schemas.microsoft.com/office/drawing/2014/main" id="{90F856C5-FCDA-A33D-C18C-0BEC7F5112D6}"/>
              </a:ext>
            </a:extLst>
          </p:cNvPr>
          <p:cNvPicPr>
            <a:picLocks noChangeAspect="1"/>
          </p:cNvPicPr>
          <p:nvPr/>
        </p:nvPicPr>
        <p:blipFill>
          <a:blip r:embed="rId3"/>
          <a:stretch>
            <a:fillRect/>
          </a:stretch>
        </p:blipFill>
        <p:spPr>
          <a:xfrm>
            <a:off x="4023638" y="6266070"/>
            <a:ext cx="3735808" cy="463924"/>
          </a:xfrm>
          <a:prstGeom prst="rect">
            <a:avLst/>
          </a:prstGeom>
        </p:spPr>
      </p:pic>
    </p:spTree>
    <p:extLst>
      <p:ext uri="{BB962C8B-B14F-4D97-AF65-F5344CB8AC3E}">
        <p14:creationId xmlns:p14="http://schemas.microsoft.com/office/powerpoint/2010/main" val="21707694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E4C8F8-0DB0-BF74-D249-2FFE0F09626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CF65A51-70DD-0DB7-8426-47B25548B40F}"/>
              </a:ext>
            </a:extLst>
          </p:cNvPr>
          <p:cNvSpPr>
            <a:spLocks noGrp="1"/>
          </p:cNvSpPr>
          <p:nvPr>
            <p:ph type="title"/>
          </p:nvPr>
        </p:nvSpPr>
        <p:spPr>
          <a:xfrm>
            <a:off x="348807" y="120869"/>
            <a:ext cx="8229600" cy="990600"/>
          </a:xfrm>
        </p:spPr>
        <p:txBody>
          <a:bodyPr/>
          <a:lstStyle/>
          <a:p>
            <a:r>
              <a:rPr lang="en-US" dirty="0"/>
              <a:t>Additional Agents to Lower LDL</a:t>
            </a:r>
          </a:p>
        </p:txBody>
      </p:sp>
      <p:sp>
        <p:nvSpPr>
          <p:cNvPr id="3" name="Content Placeholder 2">
            <a:extLst>
              <a:ext uri="{FF2B5EF4-FFF2-40B4-BE49-F238E27FC236}">
                <a16:creationId xmlns:a16="http://schemas.microsoft.com/office/drawing/2014/main" id="{FA5BF97F-B502-6B3F-2A39-A7E8E8023D59}"/>
              </a:ext>
            </a:extLst>
          </p:cNvPr>
          <p:cNvSpPr>
            <a:spLocks noGrp="1"/>
          </p:cNvSpPr>
          <p:nvPr>
            <p:ph sz="quarter" idx="1"/>
          </p:nvPr>
        </p:nvSpPr>
        <p:spPr>
          <a:xfrm>
            <a:off x="457200" y="1219200"/>
            <a:ext cx="7620000" cy="5486400"/>
          </a:xfrm>
        </p:spPr>
        <p:txBody>
          <a:bodyPr>
            <a:normAutofit/>
          </a:bodyPr>
          <a:lstStyle/>
          <a:p>
            <a:pPr lvl="1">
              <a:defRPr/>
            </a:pPr>
            <a:r>
              <a:rPr lang="en-US" altLang="en-US" sz="2400" b="1" dirty="0" err="1"/>
              <a:t>Bempedoic</a:t>
            </a:r>
            <a:r>
              <a:rPr lang="en-US" altLang="en-US" sz="2400" b="1" dirty="0"/>
              <a:t> acid (</a:t>
            </a:r>
            <a:r>
              <a:rPr lang="en-US" altLang="en-US" sz="2400" b="1" dirty="0" err="1"/>
              <a:t>Nexltetol</a:t>
            </a:r>
            <a:r>
              <a:rPr lang="en-US" altLang="en-US" sz="2400" b="1" dirty="0"/>
              <a:t>)</a:t>
            </a:r>
          </a:p>
          <a:p>
            <a:pPr lvl="1">
              <a:defRPr/>
            </a:pPr>
            <a:r>
              <a:rPr lang="en-US" sz="2800" dirty="0"/>
              <a:t>Novel LDL cholesterol lowering agent acting in the same pathway as statin but without activity in skeletal muscle, which limits the muscle-related adverse effects</a:t>
            </a:r>
          </a:p>
          <a:p>
            <a:pPr lvl="1">
              <a:defRPr/>
            </a:pPr>
            <a:r>
              <a:rPr lang="en-US" sz="2800" dirty="0"/>
              <a:t>Lowers LDL cholesterol levels by 15% for those on statins and 24% for those not taking statins</a:t>
            </a:r>
          </a:p>
          <a:p>
            <a:pPr lvl="1">
              <a:defRPr/>
            </a:pPr>
            <a:r>
              <a:rPr lang="en-US" sz="2400" dirty="0"/>
              <a:t>CLEAR Outcomes trial found a reduction in 4 point MACE events by 13% co pared with placebo for individuals with established ASCVD  or high ASCVD risk </a:t>
            </a:r>
            <a:r>
              <a:rPr lang="en-US" sz="2800" dirty="0"/>
              <a:t> </a:t>
            </a:r>
          </a:p>
          <a:p>
            <a:pPr lvl="1">
              <a:defRPr/>
            </a:pPr>
            <a:r>
              <a:rPr lang="en-US" altLang="en-US" sz="2800" dirty="0"/>
              <a:t>Dose: 180mg orally once daily </a:t>
            </a:r>
          </a:p>
          <a:p>
            <a:pPr lvl="2">
              <a:defRPr/>
            </a:pPr>
            <a:endParaRPr lang="en-US" altLang="en-US" sz="2400" dirty="0"/>
          </a:p>
          <a:p>
            <a:endParaRPr lang="en-US" dirty="0"/>
          </a:p>
        </p:txBody>
      </p:sp>
      <p:pic>
        <p:nvPicPr>
          <p:cNvPr id="5" name="Picture 4">
            <a:extLst>
              <a:ext uri="{FF2B5EF4-FFF2-40B4-BE49-F238E27FC236}">
                <a16:creationId xmlns:a16="http://schemas.microsoft.com/office/drawing/2014/main" id="{9619E0C7-96B6-2C36-1CFD-A34030EB67AD}"/>
              </a:ext>
            </a:extLst>
          </p:cNvPr>
          <p:cNvPicPr>
            <a:picLocks noChangeAspect="1"/>
          </p:cNvPicPr>
          <p:nvPr/>
        </p:nvPicPr>
        <p:blipFill>
          <a:blip r:embed="rId3"/>
          <a:stretch>
            <a:fillRect/>
          </a:stretch>
        </p:blipFill>
        <p:spPr>
          <a:xfrm>
            <a:off x="4603531" y="6096000"/>
            <a:ext cx="3735808" cy="463924"/>
          </a:xfrm>
          <a:prstGeom prst="rect">
            <a:avLst/>
          </a:prstGeom>
        </p:spPr>
      </p:pic>
    </p:spTree>
    <p:extLst>
      <p:ext uri="{BB962C8B-B14F-4D97-AF65-F5344CB8AC3E}">
        <p14:creationId xmlns:p14="http://schemas.microsoft.com/office/powerpoint/2010/main" val="30216964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5D6363-8D21-D02F-BBE5-A42E75BE0DDE}"/>
              </a:ext>
            </a:extLst>
          </p:cNvPr>
          <p:cNvSpPr>
            <a:spLocks noGrp="1"/>
          </p:cNvSpPr>
          <p:nvPr>
            <p:ph type="title"/>
          </p:nvPr>
        </p:nvSpPr>
        <p:spPr/>
        <p:txBody>
          <a:bodyPr/>
          <a:lstStyle/>
          <a:p>
            <a:r>
              <a:rPr lang="en-US" dirty="0"/>
              <a:t>Additional Agents to Lower LDL</a:t>
            </a:r>
          </a:p>
        </p:txBody>
      </p:sp>
      <p:sp>
        <p:nvSpPr>
          <p:cNvPr id="3" name="Content Placeholder 2">
            <a:extLst>
              <a:ext uri="{FF2B5EF4-FFF2-40B4-BE49-F238E27FC236}">
                <a16:creationId xmlns:a16="http://schemas.microsoft.com/office/drawing/2014/main" id="{690DD927-9DB3-D27A-8592-03596FD53019}"/>
              </a:ext>
            </a:extLst>
          </p:cNvPr>
          <p:cNvSpPr>
            <a:spLocks noGrp="1"/>
          </p:cNvSpPr>
          <p:nvPr>
            <p:ph sz="quarter" idx="1"/>
          </p:nvPr>
        </p:nvSpPr>
        <p:spPr>
          <a:xfrm>
            <a:off x="457200" y="1219200"/>
            <a:ext cx="8229600" cy="5638800"/>
          </a:xfrm>
        </p:spPr>
        <p:txBody>
          <a:bodyPr>
            <a:normAutofit/>
          </a:bodyPr>
          <a:lstStyle/>
          <a:p>
            <a:pPr lvl="1">
              <a:lnSpc>
                <a:spcPct val="110000"/>
              </a:lnSpc>
              <a:defRPr/>
            </a:pPr>
            <a:r>
              <a:rPr lang="en-US" altLang="en-US" sz="2800" b="1" dirty="0" err="1"/>
              <a:t>Iclisiran</a:t>
            </a:r>
            <a:r>
              <a:rPr lang="en-US" altLang="en-US" sz="2800" b="1" dirty="0"/>
              <a:t> (</a:t>
            </a:r>
            <a:r>
              <a:rPr lang="en-US" altLang="en-US" sz="2800" b="1" dirty="0" err="1"/>
              <a:t>Leqvio</a:t>
            </a:r>
            <a:r>
              <a:rPr lang="en-US" altLang="en-US" sz="2800" b="1" dirty="0"/>
              <a:t>)</a:t>
            </a:r>
          </a:p>
          <a:p>
            <a:pPr lvl="1">
              <a:lnSpc>
                <a:spcPct val="110000"/>
              </a:lnSpc>
              <a:defRPr/>
            </a:pPr>
            <a:r>
              <a:rPr lang="en-US" altLang="en-US" sz="2800" dirty="0"/>
              <a:t>Lowers LDL by ~50% when added to statin </a:t>
            </a:r>
          </a:p>
          <a:p>
            <a:pPr lvl="2">
              <a:lnSpc>
                <a:spcPct val="110000"/>
              </a:lnSpc>
              <a:defRPr/>
            </a:pPr>
            <a:r>
              <a:rPr lang="en-US" altLang="en-US" sz="2800" dirty="0"/>
              <a:t>Targets PCSK9</a:t>
            </a:r>
          </a:p>
          <a:p>
            <a:pPr lvl="2">
              <a:lnSpc>
                <a:spcPct val="110000"/>
              </a:lnSpc>
              <a:defRPr/>
            </a:pPr>
            <a:r>
              <a:rPr lang="en-US" altLang="en-US" sz="2800" dirty="0"/>
              <a:t>SC injection, day 1, 90 days, then every 6 months</a:t>
            </a:r>
          </a:p>
          <a:p>
            <a:pPr lvl="1">
              <a:lnSpc>
                <a:spcPct val="110000"/>
              </a:lnSpc>
              <a:defRPr/>
            </a:pPr>
            <a:r>
              <a:rPr lang="en-US" altLang="en-US" sz="2800" dirty="0"/>
              <a:t>Exploratory analysis showed reduced CV events vs. placebo</a:t>
            </a:r>
          </a:p>
          <a:p>
            <a:pPr lvl="1">
              <a:lnSpc>
                <a:spcPct val="110000"/>
              </a:lnSpc>
              <a:defRPr/>
            </a:pPr>
            <a:r>
              <a:rPr lang="en-US" altLang="en-US" sz="2800" dirty="0"/>
              <a:t>Ongoing CV outcome trial in people with established CVD and primary prevention</a:t>
            </a:r>
          </a:p>
          <a:p>
            <a:endParaRPr lang="en-US" dirty="0"/>
          </a:p>
        </p:txBody>
      </p:sp>
      <p:pic>
        <p:nvPicPr>
          <p:cNvPr id="4" name="Picture 3">
            <a:extLst>
              <a:ext uri="{FF2B5EF4-FFF2-40B4-BE49-F238E27FC236}">
                <a16:creationId xmlns:a16="http://schemas.microsoft.com/office/drawing/2014/main" id="{88CC475F-4A77-839B-BDC8-6CB619784C19}"/>
              </a:ext>
            </a:extLst>
          </p:cNvPr>
          <p:cNvPicPr>
            <a:picLocks noChangeAspect="1"/>
          </p:cNvPicPr>
          <p:nvPr/>
        </p:nvPicPr>
        <p:blipFill>
          <a:blip r:embed="rId3"/>
          <a:stretch>
            <a:fillRect/>
          </a:stretch>
        </p:blipFill>
        <p:spPr>
          <a:xfrm>
            <a:off x="4800600" y="5943600"/>
            <a:ext cx="3735808" cy="463924"/>
          </a:xfrm>
          <a:prstGeom prst="rect">
            <a:avLst/>
          </a:prstGeom>
        </p:spPr>
      </p:pic>
    </p:spTree>
    <p:extLst>
      <p:ext uri="{BB962C8B-B14F-4D97-AF65-F5344CB8AC3E}">
        <p14:creationId xmlns:p14="http://schemas.microsoft.com/office/powerpoint/2010/main" val="2931117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81800" y="1371600"/>
            <a:ext cx="2101273" cy="2133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4754" name="Rectangle 2"/>
          <p:cNvSpPr>
            <a:spLocks noGrp="1" noChangeArrowheads="1"/>
          </p:cNvSpPr>
          <p:nvPr>
            <p:ph type="title"/>
          </p:nvPr>
        </p:nvSpPr>
        <p:spPr>
          <a:xfrm>
            <a:off x="457200" y="300196"/>
            <a:ext cx="8547100" cy="1223804"/>
          </a:xfrm>
        </p:spPr>
        <p:txBody>
          <a:bodyPr>
            <a:normAutofit fontScale="90000"/>
          </a:bodyPr>
          <a:lstStyle/>
          <a:p>
            <a:pPr eaLnBrk="1" hangingPunct="1"/>
            <a:r>
              <a:rPr lang="en-US" sz="4000" dirty="0"/>
              <a:t>3. Prevent or Delay Diabetes for those with Prediabetes</a:t>
            </a:r>
          </a:p>
        </p:txBody>
      </p:sp>
      <p:sp>
        <p:nvSpPr>
          <p:cNvPr id="74755" name="Rectangle 3"/>
          <p:cNvSpPr>
            <a:spLocks noGrp="1" noChangeArrowheads="1"/>
          </p:cNvSpPr>
          <p:nvPr>
            <p:ph sz="quarter" idx="1"/>
          </p:nvPr>
        </p:nvSpPr>
        <p:spPr>
          <a:xfrm>
            <a:off x="457200" y="1676400"/>
            <a:ext cx="6096000" cy="5181600"/>
          </a:xfrm>
        </p:spPr>
        <p:txBody>
          <a:bodyPr>
            <a:normAutofit/>
          </a:bodyPr>
          <a:lstStyle/>
          <a:p>
            <a:pPr eaLnBrk="1" hangingPunct="1"/>
            <a:r>
              <a:rPr lang="en-US" sz="2800" dirty="0"/>
              <a:t> Prediabetes defined as:</a:t>
            </a:r>
          </a:p>
          <a:p>
            <a:pPr lvl="1"/>
            <a:r>
              <a:rPr lang="en-US" sz="2400" dirty="0"/>
              <a:t>A1c 5.7 – 6.4% or fasting BG 100 -125mg/dl</a:t>
            </a:r>
          </a:p>
          <a:p>
            <a:r>
              <a:rPr lang="en-US" sz="2800" dirty="0"/>
              <a:t>Action:</a:t>
            </a:r>
          </a:p>
          <a:p>
            <a:pPr lvl="1"/>
            <a:r>
              <a:rPr lang="en-US" sz="2800" dirty="0"/>
              <a:t>Screen yearly for diabetes </a:t>
            </a:r>
          </a:p>
          <a:p>
            <a:pPr lvl="1"/>
            <a:r>
              <a:rPr lang="en-US" sz="2800" dirty="0"/>
              <a:t>For adults with BMI 23/25</a:t>
            </a:r>
          </a:p>
          <a:p>
            <a:pPr lvl="2"/>
            <a:r>
              <a:rPr lang="en-US" sz="2400" dirty="0"/>
              <a:t>Refer to DPP approved programs</a:t>
            </a:r>
          </a:p>
          <a:p>
            <a:pPr lvl="2"/>
            <a:r>
              <a:rPr lang="en-US" sz="2400" dirty="0"/>
              <a:t>Includes intensive behavioral lifestyle interventions with 7% </a:t>
            </a:r>
            <a:r>
              <a:rPr lang="en-US" sz="2400" dirty="0" err="1"/>
              <a:t>wt</a:t>
            </a:r>
            <a:r>
              <a:rPr lang="en-US" sz="2400" dirty="0"/>
              <a:t> reduction goal + 150 min exercise week</a:t>
            </a:r>
          </a:p>
          <a:p>
            <a:pPr lvl="2"/>
            <a:r>
              <a:rPr lang="en-US" sz="2400" dirty="0"/>
              <a:t>Provide in person or certified assisted programs</a:t>
            </a:r>
          </a:p>
        </p:txBody>
      </p:sp>
      <p:pic>
        <p:nvPicPr>
          <p:cNvPr id="2" name="Picture 1">
            <a:extLst>
              <a:ext uri="{FF2B5EF4-FFF2-40B4-BE49-F238E27FC236}">
                <a16:creationId xmlns:a16="http://schemas.microsoft.com/office/drawing/2014/main" id="{D2D1C840-8847-B42D-0EE6-A93B3CC4BC19}"/>
              </a:ext>
            </a:extLst>
          </p:cNvPr>
          <p:cNvPicPr>
            <a:picLocks noChangeAspect="1"/>
          </p:cNvPicPr>
          <p:nvPr/>
        </p:nvPicPr>
        <p:blipFill>
          <a:blip r:embed="rId5"/>
          <a:stretch>
            <a:fillRect/>
          </a:stretch>
        </p:blipFill>
        <p:spPr>
          <a:xfrm>
            <a:off x="5410200" y="6233160"/>
            <a:ext cx="3581400" cy="565138"/>
          </a:xfrm>
          <a:prstGeom prst="rect">
            <a:avLst/>
          </a:prstGeom>
        </p:spPr>
      </p:pic>
    </p:spTree>
    <p:custDataLst>
      <p:tags r:id="rId1"/>
    </p:custDataLst>
    <p:extLst>
      <p:ext uri="{BB962C8B-B14F-4D97-AF65-F5344CB8AC3E}">
        <p14:creationId xmlns:p14="http://schemas.microsoft.com/office/powerpoint/2010/main" val="27993909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B35DF-34F3-4299-80A2-1F5B331206B9}"/>
              </a:ext>
            </a:extLst>
          </p:cNvPr>
          <p:cNvSpPr>
            <a:spLocks noGrp="1"/>
          </p:cNvSpPr>
          <p:nvPr>
            <p:ph type="title"/>
          </p:nvPr>
        </p:nvSpPr>
        <p:spPr>
          <a:xfrm>
            <a:off x="457200" y="320040"/>
            <a:ext cx="8305800" cy="822960"/>
          </a:xfrm>
        </p:spPr>
        <p:txBody>
          <a:bodyPr/>
          <a:lstStyle/>
          <a:p>
            <a:pPr eaLnBrk="1" fontAlgn="auto" hangingPunct="1">
              <a:spcAft>
                <a:spcPts val="0"/>
              </a:spcAft>
              <a:defRPr/>
            </a:pPr>
            <a:r>
              <a:rPr lang="en-US" dirty="0"/>
              <a:t>Treating High TG</a:t>
            </a:r>
          </a:p>
        </p:txBody>
      </p:sp>
      <p:sp>
        <p:nvSpPr>
          <p:cNvPr id="39939" name="Content Placeholder 2">
            <a:extLst>
              <a:ext uri="{FF2B5EF4-FFF2-40B4-BE49-F238E27FC236}">
                <a16:creationId xmlns:a16="http://schemas.microsoft.com/office/drawing/2014/main" id="{72FC1158-639B-4347-BEF5-C1EF752C90F0}"/>
              </a:ext>
            </a:extLst>
          </p:cNvPr>
          <p:cNvSpPr>
            <a:spLocks noGrp="1"/>
          </p:cNvSpPr>
          <p:nvPr>
            <p:ph idx="1"/>
          </p:nvPr>
        </p:nvSpPr>
        <p:spPr>
          <a:xfrm>
            <a:off x="457200" y="1295400"/>
            <a:ext cx="7467600" cy="5410200"/>
          </a:xfrm>
        </p:spPr>
        <p:txBody>
          <a:bodyPr>
            <a:normAutofit fontScale="92500" lnSpcReduction="10000"/>
          </a:bodyPr>
          <a:lstStyle/>
          <a:p>
            <a:pPr eaLnBrk="1" hangingPunct="1">
              <a:defRPr/>
            </a:pPr>
            <a:r>
              <a:rPr lang="en-US" altLang="en-US" sz="2800" dirty="0"/>
              <a:t>Consider fibrates or fish oil when TG&gt;500mg/dL and definitely when TG&gt;1000mg/dL</a:t>
            </a:r>
          </a:p>
          <a:p>
            <a:pPr lvl="1" eaLnBrk="1" hangingPunct="1">
              <a:defRPr/>
            </a:pPr>
            <a:r>
              <a:rPr lang="en-US" altLang="en-US" sz="2400" dirty="0"/>
              <a:t>High TG puts people at increased pancreatitis risk</a:t>
            </a:r>
          </a:p>
          <a:p>
            <a:pPr lvl="1" eaLnBrk="1" hangingPunct="1">
              <a:defRPr/>
            </a:pPr>
            <a:r>
              <a:rPr lang="en-US" altLang="en-US" sz="2400" dirty="0"/>
              <a:t>Rule out secondary causes </a:t>
            </a:r>
          </a:p>
          <a:p>
            <a:pPr eaLnBrk="1" hangingPunct="1">
              <a:defRPr/>
            </a:pPr>
            <a:r>
              <a:rPr lang="en-US" sz="2000" dirty="0"/>
              <a:t>In adults with fasting TG &gt;150 mg/dL or </a:t>
            </a:r>
            <a:r>
              <a:rPr lang="en-US" sz="2000" dirty="0" err="1"/>
              <a:t>nonfasting</a:t>
            </a:r>
            <a:r>
              <a:rPr lang="en-US" sz="2000" dirty="0"/>
              <a:t> TG &gt;175 mg/dL treat lifestyle factors, secondary factors (diabetes, chronic liver or kidney disease and/or nephrotic syndrome, and hypothyroidism and medications that raise TG. </a:t>
            </a:r>
          </a:p>
          <a:p>
            <a:pPr eaLnBrk="1" hangingPunct="1">
              <a:defRPr/>
            </a:pPr>
            <a:r>
              <a:rPr lang="en-US" altLang="en-US" sz="2800" dirty="0"/>
              <a:t>In People with ASCVD on a statin with controlled LDL but elevated TG (135-499mg/dL), adding </a:t>
            </a:r>
            <a:r>
              <a:rPr lang="en-US" altLang="en-US" sz="2800" dirty="0" err="1"/>
              <a:t>icosapent</a:t>
            </a:r>
            <a:r>
              <a:rPr lang="en-US" altLang="en-US" sz="2800" dirty="0"/>
              <a:t> ethyl (</a:t>
            </a:r>
            <a:r>
              <a:rPr lang="en-US" altLang="en-US" sz="2800" dirty="0" err="1"/>
              <a:t>vascepa</a:t>
            </a:r>
            <a:r>
              <a:rPr lang="en-US" altLang="en-US" sz="2800" dirty="0"/>
              <a:t>) can be considered to reduce CV risk (REDUCE-IT trial)</a:t>
            </a:r>
          </a:p>
          <a:p>
            <a:pPr lvl="1">
              <a:defRPr/>
            </a:pPr>
            <a:r>
              <a:rPr lang="en-US" altLang="en-US" sz="2000" dirty="0"/>
              <a:t>Individuals randomized to 2g BID who had either established CVD or diabetes + at least 1 risk factor, </a:t>
            </a:r>
            <a:r>
              <a:rPr lang="en-US" dirty="0" err="1"/>
              <a:t>icosapent</a:t>
            </a:r>
            <a:r>
              <a:rPr lang="en-US" dirty="0"/>
              <a:t> ethyl</a:t>
            </a:r>
            <a:r>
              <a:rPr lang="en-US" altLang="en-US" sz="2000" dirty="0"/>
              <a:t> demonstrated a 25% risk reduction in 3 point MACE</a:t>
            </a:r>
          </a:p>
          <a:p>
            <a:pPr eaLnBrk="1" hangingPunct="1">
              <a:defRPr/>
            </a:pPr>
            <a:endParaRPr lang="en-US" altLang="en-US" dirty="0"/>
          </a:p>
          <a:p>
            <a:pPr eaLnBrk="1" hangingPunct="1">
              <a:defRPr/>
            </a:pPr>
            <a:endParaRPr lang="en-US" altLang="en-US" sz="2400" dirty="0"/>
          </a:p>
          <a:p>
            <a:pPr eaLnBrk="1" hangingPunct="1">
              <a:defRPr/>
            </a:pPr>
            <a:endParaRPr lang="en-US" altLang="en-US" sz="2400" dirty="0"/>
          </a:p>
          <a:p>
            <a:pPr eaLnBrk="1" hangingPunct="1">
              <a:defRPr/>
            </a:pPr>
            <a:endParaRPr lang="en-US" altLang="en-US" dirty="0"/>
          </a:p>
          <a:p>
            <a:pPr eaLnBrk="1" hangingPunct="1">
              <a:defRPr/>
            </a:pPr>
            <a:endParaRPr lang="en-US" altLang="en-US" dirty="0"/>
          </a:p>
        </p:txBody>
      </p:sp>
      <p:pic>
        <p:nvPicPr>
          <p:cNvPr id="3" name="Picture 2">
            <a:extLst>
              <a:ext uri="{FF2B5EF4-FFF2-40B4-BE49-F238E27FC236}">
                <a16:creationId xmlns:a16="http://schemas.microsoft.com/office/drawing/2014/main" id="{9C77855D-AC35-9157-6B2A-36B5E2E76341}"/>
              </a:ext>
            </a:extLst>
          </p:cNvPr>
          <p:cNvPicPr>
            <a:picLocks noChangeAspect="1"/>
          </p:cNvPicPr>
          <p:nvPr/>
        </p:nvPicPr>
        <p:blipFill>
          <a:blip r:embed="rId3"/>
          <a:stretch>
            <a:fillRect/>
          </a:stretch>
        </p:blipFill>
        <p:spPr>
          <a:xfrm>
            <a:off x="4950992" y="6236421"/>
            <a:ext cx="3735808" cy="463924"/>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9939F7-A5FC-3F2A-185A-68F70D6F7B33}"/>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2094DE8A-A344-A277-4FF9-85C40A105FB6}"/>
              </a:ext>
            </a:extLst>
          </p:cNvPr>
          <p:cNvSpPr>
            <a:spLocks noGrp="1"/>
          </p:cNvSpPr>
          <p:nvPr>
            <p:ph sz="quarter" idx="1"/>
          </p:nvPr>
        </p:nvSpPr>
        <p:spPr/>
        <p:txBody>
          <a:bodyPr/>
          <a:lstStyle/>
          <a:p>
            <a:endParaRPr lang="en-US"/>
          </a:p>
        </p:txBody>
      </p:sp>
      <p:pic>
        <p:nvPicPr>
          <p:cNvPr id="5" name="Picture 4">
            <a:extLst>
              <a:ext uri="{FF2B5EF4-FFF2-40B4-BE49-F238E27FC236}">
                <a16:creationId xmlns:a16="http://schemas.microsoft.com/office/drawing/2014/main" id="{32B2A59C-DC91-5194-2FAC-792A594A371F}"/>
              </a:ext>
            </a:extLst>
          </p:cNvPr>
          <p:cNvPicPr>
            <a:picLocks noChangeAspect="1"/>
          </p:cNvPicPr>
          <p:nvPr/>
        </p:nvPicPr>
        <p:blipFill>
          <a:blip r:embed="rId3"/>
          <a:stretch>
            <a:fillRect/>
          </a:stretch>
        </p:blipFill>
        <p:spPr>
          <a:xfrm>
            <a:off x="0" y="36171"/>
            <a:ext cx="9144000" cy="6785658"/>
          </a:xfrm>
          <a:prstGeom prst="rect">
            <a:avLst/>
          </a:prstGeom>
        </p:spPr>
      </p:pic>
    </p:spTree>
    <p:extLst>
      <p:ext uri="{BB962C8B-B14F-4D97-AF65-F5344CB8AC3E}">
        <p14:creationId xmlns:p14="http://schemas.microsoft.com/office/powerpoint/2010/main" val="40181574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E32926-3194-450E-A712-5AC542E0F9B8}"/>
              </a:ext>
            </a:extLst>
          </p:cNvPr>
          <p:cNvSpPr>
            <a:spLocks noGrp="1"/>
          </p:cNvSpPr>
          <p:nvPr>
            <p:ph type="title"/>
          </p:nvPr>
        </p:nvSpPr>
        <p:spPr/>
        <p:txBody>
          <a:bodyPr/>
          <a:lstStyle/>
          <a:p>
            <a:pPr>
              <a:defRPr/>
            </a:pPr>
            <a:r>
              <a:rPr lang="en-US" dirty="0"/>
              <a:t>Back to Alice	</a:t>
            </a:r>
          </a:p>
        </p:txBody>
      </p:sp>
      <p:sp>
        <p:nvSpPr>
          <p:cNvPr id="40963" name="Content Placeholder 2">
            <a:extLst>
              <a:ext uri="{FF2B5EF4-FFF2-40B4-BE49-F238E27FC236}">
                <a16:creationId xmlns:a16="http://schemas.microsoft.com/office/drawing/2014/main" id="{D0448BD3-6AAA-4A92-9CB6-951D60DEF5CF}"/>
              </a:ext>
            </a:extLst>
          </p:cNvPr>
          <p:cNvSpPr>
            <a:spLocks noGrp="1"/>
          </p:cNvSpPr>
          <p:nvPr>
            <p:ph idx="1"/>
          </p:nvPr>
        </p:nvSpPr>
        <p:spPr>
          <a:xfrm>
            <a:off x="457200" y="1219200"/>
            <a:ext cx="5638800" cy="5486400"/>
          </a:xfrm>
        </p:spPr>
        <p:txBody>
          <a:bodyPr>
            <a:normAutofit fontScale="92500" lnSpcReduction="10000"/>
          </a:bodyPr>
          <a:lstStyle/>
          <a:p>
            <a:pPr>
              <a:defRPr/>
            </a:pPr>
            <a:r>
              <a:rPr lang="en-US" altLang="en-US" sz="3200" dirty="0"/>
              <a:t>Alice’s lipid panel is as follows: </a:t>
            </a:r>
          </a:p>
          <a:p>
            <a:pPr lvl="1">
              <a:defRPr/>
            </a:pPr>
            <a:r>
              <a:rPr lang="en-US" altLang="en-US" sz="2400" dirty="0"/>
              <a:t>Total cholesterol: 204mg/</a:t>
            </a:r>
            <a:r>
              <a:rPr lang="en-US" altLang="en-US" sz="2400" dirty="0" err="1"/>
              <a:t>dL</a:t>
            </a:r>
            <a:endParaRPr lang="en-US" altLang="en-US" sz="2400" dirty="0"/>
          </a:p>
          <a:p>
            <a:pPr lvl="1">
              <a:defRPr/>
            </a:pPr>
            <a:r>
              <a:rPr lang="en-US" altLang="en-US" sz="2400" dirty="0"/>
              <a:t>LDL: 120mg/</a:t>
            </a:r>
            <a:r>
              <a:rPr lang="en-US" altLang="en-US" sz="2400" dirty="0" err="1"/>
              <a:t>dL</a:t>
            </a:r>
            <a:endParaRPr lang="en-US" altLang="en-US" sz="2400" dirty="0"/>
          </a:p>
          <a:p>
            <a:pPr lvl="1">
              <a:defRPr/>
            </a:pPr>
            <a:r>
              <a:rPr lang="en-US" altLang="en-US" sz="2400" dirty="0"/>
              <a:t>HDL: 34mg/</a:t>
            </a:r>
            <a:r>
              <a:rPr lang="en-US" altLang="en-US" sz="2400" dirty="0" err="1"/>
              <a:t>dL</a:t>
            </a:r>
            <a:endParaRPr lang="en-US" altLang="en-US" sz="2400" dirty="0"/>
          </a:p>
          <a:p>
            <a:pPr lvl="1">
              <a:defRPr/>
            </a:pPr>
            <a:r>
              <a:rPr lang="en-US" altLang="en-US" sz="2400" dirty="0"/>
              <a:t>Triglycerides: 250mg/</a:t>
            </a:r>
            <a:r>
              <a:rPr lang="en-US" altLang="en-US" sz="2400" dirty="0" err="1"/>
              <a:t>dL</a:t>
            </a:r>
            <a:endParaRPr lang="en-US" altLang="en-US" sz="2400" dirty="0"/>
          </a:p>
          <a:p>
            <a:pPr lvl="1">
              <a:defRPr/>
            </a:pPr>
            <a:endParaRPr lang="en-US" altLang="en-US" sz="2400" dirty="0"/>
          </a:p>
          <a:p>
            <a:pPr>
              <a:defRPr/>
            </a:pPr>
            <a:r>
              <a:rPr lang="en-US" sz="3200" dirty="0"/>
              <a:t>Which ASCVD risk factors does Alice have? </a:t>
            </a:r>
          </a:p>
          <a:p>
            <a:pPr marL="292100" lvl="1" indent="0">
              <a:buFont typeface="Wingdings 2" panose="05020102010507070707" pitchFamily="18" charset="2"/>
              <a:buNone/>
              <a:defRPr/>
            </a:pPr>
            <a:r>
              <a:rPr lang="en-US" altLang="en-US" sz="2800" dirty="0"/>
              <a:t>Low HDL, smokes, obesity, HTN, albuminuria</a:t>
            </a:r>
            <a:endParaRPr lang="en-US" altLang="en-US" sz="2800" b="1" dirty="0">
              <a:solidFill>
                <a:schemeClr val="bg1">
                  <a:lumMod val="50000"/>
                </a:schemeClr>
              </a:solidFill>
            </a:endParaRPr>
          </a:p>
          <a:p>
            <a:pPr lvl="1">
              <a:defRPr/>
            </a:pPr>
            <a:endParaRPr lang="en-US" altLang="en-US" sz="2400" dirty="0"/>
          </a:p>
          <a:p>
            <a:pPr>
              <a:defRPr/>
            </a:pPr>
            <a:r>
              <a:rPr lang="en-US" altLang="en-US" sz="3200" dirty="0"/>
              <a:t>10 year ASCVD risk=42%</a:t>
            </a:r>
            <a:br>
              <a:rPr lang="en-US" altLang="en-US" sz="4800" dirty="0"/>
            </a:br>
            <a:endParaRPr lang="en-US" altLang="en-US" sz="3200" dirty="0"/>
          </a:p>
          <a:p>
            <a:pPr lvl="1">
              <a:defRPr/>
            </a:pPr>
            <a:endParaRPr lang="en-US" altLang="en-US" dirty="0"/>
          </a:p>
          <a:p>
            <a:pPr lvl="1">
              <a:defRPr/>
            </a:pPr>
            <a:endParaRPr lang="en-US" altLang="en-US" sz="2000" dirty="0"/>
          </a:p>
        </p:txBody>
      </p:sp>
      <p:pic>
        <p:nvPicPr>
          <p:cNvPr id="4" name="Picture 3" descr="Old woman explaining">
            <a:extLst>
              <a:ext uri="{FF2B5EF4-FFF2-40B4-BE49-F238E27FC236}">
                <a16:creationId xmlns:a16="http://schemas.microsoft.com/office/drawing/2014/main" id="{25EA3D1E-64D1-4EE3-9510-87328BA87CA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77000" y="1219200"/>
            <a:ext cx="1539246" cy="4572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9EA2B5-A672-472B-8DD1-EA3CD8C603B2}"/>
              </a:ext>
            </a:extLst>
          </p:cNvPr>
          <p:cNvSpPr>
            <a:spLocks noGrp="1"/>
          </p:cNvSpPr>
          <p:nvPr>
            <p:ph type="title"/>
          </p:nvPr>
        </p:nvSpPr>
        <p:spPr>
          <a:xfrm>
            <a:off x="447101" y="401637"/>
            <a:ext cx="8153400" cy="1143000"/>
          </a:xfrm>
        </p:spPr>
        <p:txBody>
          <a:bodyPr>
            <a:normAutofit/>
          </a:bodyPr>
          <a:lstStyle/>
          <a:p>
            <a:pPr>
              <a:defRPr/>
            </a:pPr>
            <a:r>
              <a:rPr lang="en-US" dirty="0"/>
              <a:t>Poll 4 - What is the best Lipid Recommendation for Alice? </a:t>
            </a:r>
          </a:p>
        </p:txBody>
      </p:sp>
      <p:sp>
        <p:nvSpPr>
          <p:cNvPr id="75779" name="Content Placeholder 2">
            <a:extLst>
              <a:ext uri="{FF2B5EF4-FFF2-40B4-BE49-F238E27FC236}">
                <a16:creationId xmlns:a16="http://schemas.microsoft.com/office/drawing/2014/main" id="{375130FE-FAC2-4E02-96B5-1860E11CFCB8}"/>
              </a:ext>
            </a:extLst>
          </p:cNvPr>
          <p:cNvSpPr>
            <a:spLocks noGrp="1"/>
          </p:cNvSpPr>
          <p:nvPr>
            <p:ph idx="1"/>
          </p:nvPr>
        </p:nvSpPr>
        <p:spPr>
          <a:xfrm>
            <a:off x="457200" y="1752600"/>
            <a:ext cx="5638800" cy="4703763"/>
          </a:xfrm>
        </p:spPr>
        <p:txBody>
          <a:bodyPr>
            <a:normAutofit fontScale="92500" lnSpcReduction="10000"/>
          </a:bodyPr>
          <a:lstStyle/>
          <a:p>
            <a:pPr marL="514350" indent="-514350">
              <a:buFont typeface="Trebuchet MS" panose="020B0603020202020204" pitchFamily="34" charset="0"/>
              <a:buAutoNum type="alphaUcPeriod"/>
            </a:pPr>
            <a:r>
              <a:rPr lang="en-US" altLang="en-US" sz="3200" dirty="0"/>
              <a:t>Optimize lifestyle modifications only</a:t>
            </a:r>
          </a:p>
          <a:p>
            <a:pPr marL="514350" indent="-514350">
              <a:buFont typeface="Trebuchet MS" panose="020B0603020202020204" pitchFamily="34" charset="0"/>
              <a:buAutoNum type="alphaUcPeriod"/>
            </a:pPr>
            <a:r>
              <a:rPr lang="en-US" altLang="en-US" sz="3200" dirty="0"/>
              <a:t>Lifestyle + initiate a moderate intensity statin</a:t>
            </a:r>
          </a:p>
          <a:p>
            <a:pPr marL="514350" indent="-514350">
              <a:buFont typeface="Trebuchet MS" panose="020B0603020202020204" pitchFamily="34" charset="0"/>
              <a:buAutoNum type="alphaUcPeriod"/>
            </a:pPr>
            <a:r>
              <a:rPr lang="en-US" altLang="en-US" sz="3200" dirty="0"/>
              <a:t>Lifestyle + initiate a high intensity statin</a:t>
            </a:r>
          </a:p>
          <a:p>
            <a:pPr marL="514350" indent="-514350">
              <a:buFont typeface="Trebuchet MS" panose="020B0603020202020204" pitchFamily="34" charset="0"/>
              <a:buAutoNum type="alphaUcPeriod"/>
            </a:pPr>
            <a:r>
              <a:rPr lang="en-US" altLang="en-US" sz="3200" dirty="0"/>
              <a:t>Lifestyle + initiate high intensity statin + </a:t>
            </a:r>
            <a:r>
              <a:rPr lang="en-US" altLang="en-US" sz="3200" dirty="0" err="1"/>
              <a:t>icosapent</a:t>
            </a:r>
            <a:r>
              <a:rPr lang="en-US" altLang="en-US" sz="3200" dirty="0"/>
              <a:t> ethyl </a:t>
            </a:r>
          </a:p>
          <a:p>
            <a:pPr marL="514350" indent="-514350">
              <a:buFont typeface="Trebuchet MS" panose="020B0603020202020204" pitchFamily="34" charset="0"/>
              <a:buAutoNum type="alphaUcPeriod"/>
            </a:pPr>
            <a:r>
              <a:rPr lang="en-US" altLang="en-US" sz="3200" dirty="0"/>
              <a:t>Lifestyle + initiate high intensity statin + </a:t>
            </a:r>
            <a:r>
              <a:rPr lang="en-US" altLang="en-US" sz="3200" dirty="0" err="1"/>
              <a:t>bempedoic</a:t>
            </a:r>
            <a:r>
              <a:rPr lang="en-US" altLang="en-US" sz="3200" dirty="0"/>
              <a:t> acid</a:t>
            </a:r>
            <a:endParaRPr lang="en-US" altLang="en-US" dirty="0"/>
          </a:p>
        </p:txBody>
      </p:sp>
      <p:pic>
        <p:nvPicPr>
          <p:cNvPr id="5" name="Picture 4">
            <a:extLst>
              <a:ext uri="{FF2B5EF4-FFF2-40B4-BE49-F238E27FC236}">
                <a16:creationId xmlns:a16="http://schemas.microsoft.com/office/drawing/2014/main" id="{00C20F7A-18D7-43F2-B423-E7E4D051244D}"/>
              </a:ext>
            </a:extLst>
          </p:cNvPr>
          <p:cNvPicPr>
            <a:picLocks noChangeAspect="1"/>
          </p:cNvPicPr>
          <p:nvPr/>
        </p:nvPicPr>
        <p:blipFill>
          <a:blip r:embed="rId3"/>
          <a:stretch>
            <a:fillRect/>
          </a:stretch>
        </p:blipFill>
        <p:spPr>
          <a:xfrm rot="1563043">
            <a:off x="6915092" y="2043947"/>
            <a:ext cx="1643062" cy="16811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6FF3F5-B2C7-4FEC-858B-A7AFEF9409EB}"/>
              </a:ext>
            </a:extLst>
          </p:cNvPr>
          <p:cNvSpPr>
            <a:spLocks noGrp="1"/>
          </p:cNvSpPr>
          <p:nvPr>
            <p:ph type="title"/>
          </p:nvPr>
        </p:nvSpPr>
        <p:spPr/>
        <p:txBody>
          <a:bodyPr>
            <a:normAutofit/>
          </a:bodyPr>
          <a:lstStyle/>
          <a:p>
            <a:pPr eaLnBrk="1" fontAlgn="auto" hangingPunct="1">
              <a:spcAft>
                <a:spcPts val="0"/>
              </a:spcAft>
              <a:defRPr/>
            </a:pPr>
            <a:r>
              <a:rPr lang="en-US" sz="6000" dirty="0"/>
              <a:t>Antiplatelet Agents</a:t>
            </a:r>
          </a:p>
        </p:txBody>
      </p:sp>
      <p:sp>
        <p:nvSpPr>
          <p:cNvPr id="4" name="Text Placeholder 3">
            <a:extLst>
              <a:ext uri="{FF2B5EF4-FFF2-40B4-BE49-F238E27FC236}">
                <a16:creationId xmlns:a16="http://schemas.microsoft.com/office/drawing/2014/main" id="{EACF9DCC-D6C6-A6E0-74A1-2562B12D66FA}"/>
              </a:ext>
            </a:extLst>
          </p:cNvPr>
          <p:cNvSpPr>
            <a:spLocks noGrp="1"/>
          </p:cNvSpPr>
          <p:nvPr>
            <p:ph type="body" idx="1"/>
          </p:nvPr>
        </p:nvSpPr>
        <p:spPr/>
        <p:txBody>
          <a:bodyPr/>
          <a:lstStyle/>
          <a:p>
            <a:endParaRPr lang="en-US"/>
          </a:p>
        </p:txBody>
      </p:sp>
    </p:spTree>
  </p:cSld>
  <p:clrMapOvr>
    <a:masterClrMapping/>
  </p:clrMapOvr>
  <p:transition spd="med">
    <p:fade/>
  </p:transition>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758FC3-8CFB-48F1-8BD4-3D4753D56C73}"/>
              </a:ext>
            </a:extLst>
          </p:cNvPr>
          <p:cNvSpPr>
            <a:spLocks noGrp="1"/>
          </p:cNvSpPr>
          <p:nvPr>
            <p:ph type="title"/>
          </p:nvPr>
        </p:nvSpPr>
        <p:spPr/>
        <p:txBody>
          <a:bodyPr>
            <a:normAutofit/>
          </a:bodyPr>
          <a:lstStyle/>
          <a:p>
            <a:r>
              <a:rPr lang="en-US" dirty="0"/>
              <a:t>10 - ADA Antiplatelet Agents </a:t>
            </a:r>
          </a:p>
        </p:txBody>
      </p:sp>
      <p:pic>
        <p:nvPicPr>
          <p:cNvPr id="5" name="Picture 4" descr="A picture containing food, bottle&#10;&#10;Description automatically generated">
            <a:extLst>
              <a:ext uri="{FF2B5EF4-FFF2-40B4-BE49-F238E27FC236}">
                <a16:creationId xmlns:a16="http://schemas.microsoft.com/office/drawing/2014/main" id="{32CE8F35-7CCC-4E3F-8635-8533D415F998}"/>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rot="541616">
            <a:off x="7180325" y="1476649"/>
            <a:ext cx="1519518" cy="2286000"/>
          </a:xfrm>
          <a:prstGeom prst="rect">
            <a:avLst/>
          </a:prstGeom>
        </p:spPr>
      </p:pic>
      <p:sp>
        <p:nvSpPr>
          <p:cNvPr id="6" name="Content Placeholder 2">
            <a:extLst>
              <a:ext uri="{FF2B5EF4-FFF2-40B4-BE49-F238E27FC236}">
                <a16:creationId xmlns:a16="http://schemas.microsoft.com/office/drawing/2014/main" id="{A82B8AB1-BFC7-49C6-8FC9-E7784778C2EE}"/>
              </a:ext>
            </a:extLst>
          </p:cNvPr>
          <p:cNvSpPr txBox="1">
            <a:spLocks/>
          </p:cNvSpPr>
          <p:nvPr/>
        </p:nvSpPr>
        <p:spPr>
          <a:xfrm>
            <a:off x="469564" y="1295400"/>
            <a:ext cx="6236036" cy="5410200"/>
          </a:xfrm>
          <a:prstGeom prst="rect">
            <a:avLst/>
          </a:prstGeom>
        </p:spPr>
        <p:txBody>
          <a:bodyPr vert="horz">
            <a:normAutofit fontScale="77500" lnSpcReduction="20000"/>
          </a:bodyPr>
          <a:lstStyle>
            <a:lvl1pPr marL="274320" indent="-274320" algn="l" rtl="0" eaLnBrk="1" latinLnBrk="0" hangingPunct="1">
              <a:spcBef>
                <a:spcPts val="600"/>
              </a:spcBef>
              <a:buClr>
                <a:srgbClr val="5E3886"/>
              </a:buClr>
              <a:buSzPct val="76000"/>
              <a:buFont typeface="Wingdings 3"/>
              <a:buChar char=""/>
              <a:defRPr kumimoji="0" sz="3200" kern="1200">
                <a:solidFill>
                  <a:schemeClr val="tx1"/>
                </a:solidFill>
                <a:latin typeface="Calibri" panose="020F0502020204030204" pitchFamily="34" charset="0"/>
                <a:ea typeface="+mn-ea"/>
                <a:cs typeface="+mn-cs"/>
              </a:defRPr>
            </a:lvl1pPr>
            <a:lvl2pPr marL="548640" indent="-274320" algn="l" rtl="0" eaLnBrk="1" latinLnBrk="0" hangingPunct="1">
              <a:spcBef>
                <a:spcPts val="500"/>
              </a:spcBef>
              <a:buClr>
                <a:srgbClr val="5E3886"/>
              </a:buClr>
              <a:buSzPct val="76000"/>
              <a:buFont typeface="Wingdings 3"/>
              <a:buChar char=""/>
              <a:defRPr kumimoji="0" sz="2600" kern="1200">
                <a:solidFill>
                  <a:schemeClr val="tx1"/>
                </a:solidFill>
                <a:latin typeface="Calibri" panose="020F0502020204030204" pitchFamily="34" charset="0"/>
                <a:ea typeface="+mn-ea"/>
                <a:cs typeface="+mn-cs"/>
              </a:defRPr>
            </a:lvl2pPr>
            <a:lvl3pPr marL="822960" indent="-228600" algn="l" rtl="0" eaLnBrk="1" latinLnBrk="0" hangingPunct="1">
              <a:spcBef>
                <a:spcPts val="500"/>
              </a:spcBef>
              <a:buClr>
                <a:srgbClr val="5E3886"/>
              </a:buClr>
              <a:buSzPct val="76000"/>
              <a:buFont typeface="Wingdings 3"/>
              <a:buChar char=""/>
              <a:defRPr kumimoji="0" sz="2200" kern="1200">
                <a:solidFill>
                  <a:schemeClr val="tx1"/>
                </a:solidFill>
                <a:latin typeface="Calibri" panose="020F0502020204030204" pitchFamily="34" charset="0"/>
                <a:ea typeface="+mn-ea"/>
                <a:cs typeface="+mn-cs"/>
              </a:defRPr>
            </a:lvl3pPr>
            <a:lvl4pPr marL="1097280" indent="-228600" algn="l" rtl="0" eaLnBrk="1" latinLnBrk="0" hangingPunct="1">
              <a:spcBef>
                <a:spcPts val="400"/>
              </a:spcBef>
              <a:buClr>
                <a:srgbClr val="5E3886"/>
              </a:buClr>
              <a:buSzPct val="70000"/>
              <a:buFont typeface="Wingdings"/>
              <a:buChar char=""/>
              <a:defRPr kumimoji="0" sz="1800" kern="1200">
                <a:solidFill>
                  <a:schemeClr val="tx1"/>
                </a:solidFill>
                <a:latin typeface="Calibri" panose="020F0502020204030204" pitchFamily="34" charset="0"/>
                <a:ea typeface="+mn-ea"/>
                <a:cs typeface="+mn-cs"/>
              </a:defRPr>
            </a:lvl4pPr>
            <a:lvl5pPr marL="1371600" indent="-228600" algn="l" rtl="0" eaLnBrk="1" latinLnBrk="0" hangingPunct="1">
              <a:spcBef>
                <a:spcPts val="300"/>
              </a:spcBef>
              <a:buClr>
                <a:srgbClr val="5E3886"/>
              </a:buClr>
              <a:buSzPct val="70000"/>
              <a:buFont typeface="Wingdings"/>
              <a:buChar char=""/>
              <a:defRPr kumimoji="0" sz="1600" kern="1200">
                <a:solidFill>
                  <a:schemeClr val="tx1"/>
                </a:solidFill>
                <a:latin typeface="Calibri" panose="020F0502020204030204" pitchFamily="34" charset="0"/>
                <a:ea typeface="+mn-ea"/>
                <a:cs typeface="+mn-cs"/>
              </a:defRPr>
            </a:lvl5pPr>
            <a:lvl6pPr marL="1645920" indent="-182880" algn="l" rtl="0" eaLnBrk="1" latinLnBrk="0" hangingPunct="1">
              <a:spcBef>
                <a:spcPts val="300"/>
              </a:spcBef>
              <a:buClr>
                <a:srgbClr val="9FB8CD">
                  <a:shade val="75000"/>
                </a:srgbClr>
              </a:buClr>
              <a:buSzPct val="75000"/>
              <a:buFont typeface="Wingdings 3"/>
              <a:buChar char=""/>
              <a:defRPr kumimoji="0" lang="en-US" sz="1600" kern="1200" smtClean="0">
                <a:solidFill>
                  <a:schemeClr val="tx1"/>
                </a:solidFill>
                <a:latin typeface="+mn-lt"/>
                <a:ea typeface="+mn-ea"/>
                <a:cs typeface="+mn-cs"/>
              </a:defRPr>
            </a:lvl6pPr>
            <a:lvl7pPr marL="1828800" indent="-182880" algn="l" rtl="0" eaLnBrk="1" latinLnBrk="0" hangingPunct="1">
              <a:spcBef>
                <a:spcPts val="300"/>
              </a:spcBef>
              <a:buClr>
                <a:srgbClr val="727CA3">
                  <a:shade val="75000"/>
                </a:srgbClr>
              </a:buClr>
              <a:buSzPct val="75000"/>
              <a:buFont typeface="Wingdings 3"/>
              <a:buChar char=""/>
              <a:defRPr kumimoji="0" lang="en-US" sz="1400" kern="1200" smtClean="0">
                <a:solidFill>
                  <a:schemeClr val="tx1"/>
                </a:solidFill>
                <a:latin typeface="+mn-lt"/>
                <a:ea typeface="+mn-ea"/>
                <a:cs typeface="+mn-cs"/>
              </a:defRPr>
            </a:lvl7pPr>
            <a:lvl8pPr marL="2011680" indent="-182880" algn="l" rtl="0" eaLnBrk="1" latinLnBrk="0" hangingPunct="1">
              <a:spcBef>
                <a:spcPts val="300"/>
              </a:spcBef>
              <a:buClr>
                <a:prstClr val="white">
                  <a:shade val="50000"/>
                </a:prstClr>
              </a:buClr>
              <a:buSzPct val="75000"/>
              <a:buFont typeface="Wingdings 3"/>
              <a:buChar char=""/>
              <a:defRPr kumimoji="0" lang="en-US" sz="1400" kern="1200" smtClean="0">
                <a:solidFill>
                  <a:schemeClr val="tx1"/>
                </a:solidFill>
                <a:latin typeface="+mn-lt"/>
                <a:ea typeface="+mn-ea"/>
                <a:cs typeface="+mn-cs"/>
              </a:defRPr>
            </a:lvl8pPr>
            <a:lvl9pPr marL="2194560" indent="-182880" algn="l" rtl="0" eaLnBrk="1" latinLnBrk="0" hangingPunct="1">
              <a:spcBef>
                <a:spcPts val="300"/>
              </a:spcBef>
              <a:buClr>
                <a:srgbClr val="9FB8CD"/>
              </a:buClr>
              <a:buSzPct val="75000"/>
              <a:buFont typeface="Wingdings 3"/>
              <a:buChar char=""/>
              <a:defRPr kumimoji="0" lang="en-US" sz="1200" kern="1200" smtClean="0">
                <a:solidFill>
                  <a:schemeClr val="tx1"/>
                </a:solidFill>
                <a:latin typeface="+mn-lt"/>
                <a:ea typeface="+mn-ea"/>
                <a:cs typeface="+mn-cs"/>
              </a:defRPr>
            </a:lvl9pPr>
          </a:lstStyle>
          <a:p>
            <a:pPr>
              <a:lnSpc>
                <a:spcPct val="120000"/>
              </a:lnSpc>
            </a:pPr>
            <a:r>
              <a:rPr lang="en-US" sz="2600" b="0" i="0" dirty="0">
                <a:solidFill>
                  <a:srgbClr val="0070C0"/>
                </a:solidFill>
                <a:effectLst/>
                <a:latin typeface="Helvetica Neue"/>
              </a:rPr>
              <a:t>Use aspirin therapy (75–162 mg/day) as a secondary prevention strategy in those with diabetes and a history of atherosclerotic cardiovascular disease. </a:t>
            </a:r>
          </a:p>
          <a:p>
            <a:pPr lvl="2">
              <a:lnSpc>
                <a:spcPct val="120000"/>
              </a:lnSpc>
            </a:pPr>
            <a:r>
              <a:rPr lang="en-US" sz="2600" dirty="0"/>
              <a:t>Aspirin therapy dose (75–162 mg/day)</a:t>
            </a:r>
          </a:p>
          <a:p>
            <a:pPr lvl="2">
              <a:lnSpc>
                <a:spcPct val="120000"/>
              </a:lnSpc>
            </a:pPr>
            <a:r>
              <a:rPr lang="en-US" sz="2600" dirty="0"/>
              <a:t>Increased bleeding risk</a:t>
            </a:r>
          </a:p>
          <a:p>
            <a:pPr lvl="2">
              <a:lnSpc>
                <a:spcPct val="120000"/>
              </a:lnSpc>
            </a:pPr>
            <a:r>
              <a:rPr lang="en-US" altLang="en-US" sz="2800" dirty="0"/>
              <a:t>Dual antiplatelet therapy with a P2Y12 inhibitor for 1 year after acute coronary syndrome and may have benefits beyond</a:t>
            </a:r>
            <a:endParaRPr lang="en-US" sz="2600" dirty="0"/>
          </a:p>
          <a:p>
            <a:pPr>
              <a:lnSpc>
                <a:spcPct val="120000"/>
              </a:lnSpc>
            </a:pPr>
            <a:r>
              <a:rPr lang="en-US" sz="2400" b="0" i="0" dirty="0">
                <a:solidFill>
                  <a:srgbClr val="383636"/>
                </a:solidFill>
                <a:effectLst/>
                <a:latin typeface="Helvetica Neue"/>
              </a:rPr>
              <a:t>Aspirin may be considered as a primary prevention strategy </a:t>
            </a:r>
            <a:r>
              <a:rPr lang="en-US" sz="2400" dirty="0">
                <a:solidFill>
                  <a:srgbClr val="383636"/>
                </a:solidFill>
                <a:latin typeface="Helvetica Neue"/>
              </a:rPr>
              <a:t>in </a:t>
            </a:r>
            <a:r>
              <a:rPr lang="en-US" sz="2400" b="0" i="0" dirty="0">
                <a:solidFill>
                  <a:srgbClr val="383636"/>
                </a:solidFill>
                <a:effectLst/>
                <a:latin typeface="Helvetica Neue"/>
              </a:rPr>
              <a:t>diabetes (usually over age 50) with increased CV risk.</a:t>
            </a:r>
          </a:p>
          <a:p>
            <a:pPr lvl="1">
              <a:lnSpc>
                <a:spcPct val="120000"/>
              </a:lnSpc>
            </a:pPr>
            <a:r>
              <a:rPr lang="en-US" sz="1800" b="0" i="0" dirty="0">
                <a:solidFill>
                  <a:srgbClr val="383636"/>
                </a:solidFill>
                <a:effectLst/>
                <a:latin typeface="Helvetica Neue"/>
              </a:rPr>
              <a:t>Requires </a:t>
            </a:r>
            <a:r>
              <a:rPr lang="en-US" sz="1800" b="1" i="0" u="sng" dirty="0">
                <a:solidFill>
                  <a:srgbClr val="383636"/>
                </a:solidFill>
                <a:effectLst/>
                <a:latin typeface="Helvetica Neue"/>
              </a:rPr>
              <a:t>comprehensive discussion </a:t>
            </a:r>
            <a:r>
              <a:rPr lang="en-US" sz="1800" b="0" i="0" dirty="0">
                <a:solidFill>
                  <a:srgbClr val="383636"/>
                </a:solidFill>
                <a:effectLst/>
                <a:latin typeface="Helvetica Neue"/>
              </a:rPr>
              <a:t>w/ person on benefits versus </a:t>
            </a:r>
            <a:r>
              <a:rPr lang="en-US" sz="1800" dirty="0">
                <a:solidFill>
                  <a:srgbClr val="383636"/>
                </a:solidFill>
                <a:latin typeface="Helvetica Neue"/>
              </a:rPr>
              <a:t>i</a:t>
            </a:r>
            <a:r>
              <a:rPr lang="en-US" sz="1800" b="0" i="0" dirty="0">
                <a:solidFill>
                  <a:srgbClr val="383636"/>
                </a:solidFill>
                <a:effectLst/>
                <a:latin typeface="Helvetica Neue"/>
              </a:rPr>
              <a:t>ncreased risk of bleeding. </a:t>
            </a:r>
            <a:endParaRPr lang="en-US" sz="1800" dirty="0"/>
          </a:p>
          <a:p>
            <a:pPr>
              <a:lnSpc>
                <a:spcPct val="120000"/>
              </a:lnSpc>
            </a:pPr>
            <a:r>
              <a:rPr lang="en-US" sz="3400" dirty="0"/>
              <a:t>Aspirin allergy, consider different agent</a:t>
            </a:r>
          </a:p>
        </p:txBody>
      </p:sp>
    </p:spTree>
    <p:extLst>
      <p:ext uri="{BB962C8B-B14F-4D97-AF65-F5344CB8AC3E}">
        <p14:creationId xmlns:p14="http://schemas.microsoft.com/office/powerpoint/2010/main" val="36021160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44E503-FA78-439A-A246-8844765C9C13}"/>
              </a:ext>
            </a:extLst>
          </p:cNvPr>
          <p:cNvSpPr>
            <a:spLocks noGrp="1"/>
          </p:cNvSpPr>
          <p:nvPr>
            <p:ph type="title"/>
          </p:nvPr>
        </p:nvSpPr>
        <p:spPr/>
        <p:txBody>
          <a:bodyPr/>
          <a:lstStyle/>
          <a:p>
            <a:pPr>
              <a:defRPr/>
            </a:pPr>
            <a:r>
              <a:rPr lang="en-US" dirty="0"/>
              <a:t>Should Alice start aspirin?  No Poll</a:t>
            </a:r>
          </a:p>
        </p:txBody>
      </p:sp>
      <p:sp>
        <p:nvSpPr>
          <p:cNvPr id="84995" name="Content Placeholder 2">
            <a:extLst>
              <a:ext uri="{FF2B5EF4-FFF2-40B4-BE49-F238E27FC236}">
                <a16:creationId xmlns:a16="http://schemas.microsoft.com/office/drawing/2014/main" id="{35E0F97C-2CF0-426F-8F55-EA6404002BAA}"/>
              </a:ext>
            </a:extLst>
          </p:cNvPr>
          <p:cNvSpPr>
            <a:spLocks noGrp="1"/>
          </p:cNvSpPr>
          <p:nvPr>
            <p:ph idx="1"/>
          </p:nvPr>
        </p:nvSpPr>
        <p:spPr/>
        <p:txBody>
          <a:bodyPr>
            <a:normAutofit/>
          </a:bodyPr>
          <a:lstStyle/>
          <a:p>
            <a:pPr marL="514350" indent="-514350">
              <a:buFont typeface="Trebuchet MS" panose="020B0603020202020204" pitchFamily="34" charset="0"/>
              <a:buAutoNum type="alphaUcPeriod"/>
            </a:pPr>
            <a:r>
              <a:rPr lang="en-US" altLang="en-US" sz="5400" dirty="0"/>
              <a:t>Yes</a:t>
            </a:r>
          </a:p>
          <a:p>
            <a:pPr marL="514350" indent="-514350">
              <a:buFont typeface="Trebuchet MS" panose="020B0603020202020204" pitchFamily="34" charset="0"/>
              <a:buAutoNum type="alphaUcPeriod"/>
            </a:pPr>
            <a:r>
              <a:rPr lang="en-US" altLang="en-US" sz="5400" dirty="0"/>
              <a:t>No </a:t>
            </a:r>
          </a:p>
        </p:txBody>
      </p:sp>
      <p:pic>
        <p:nvPicPr>
          <p:cNvPr id="4" name="Picture 3">
            <a:extLst>
              <a:ext uri="{FF2B5EF4-FFF2-40B4-BE49-F238E27FC236}">
                <a16:creationId xmlns:a16="http://schemas.microsoft.com/office/drawing/2014/main" id="{229AE671-137E-43C4-8A91-EAEA77B83362}"/>
              </a:ext>
            </a:extLst>
          </p:cNvPr>
          <p:cNvPicPr>
            <a:picLocks noChangeAspect="1"/>
          </p:cNvPicPr>
          <p:nvPr/>
        </p:nvPicPr>
        <p:blipFill>
          <a:blip r:embed="rId3"/>
          <a:stretch>
            <a:fillRect/>
          </a:stretch>
        </p:blipFill>
        <p:spPr>
          <a:xfrm>
            <a:off x="3429001" y="1617419"/>
            <a:ext cx="1791412" cy="4419600"/>
          </a:xfrm>
          <a:prstGeom prst="rect">
            <a:avLst/>
          </a:prstGeom>
        </p:spPr>
      </p:pic>
      <p:pic>
        <p:nvPicPr>
          <p:cNvPr id="3" name="Picture 2">
            <a:extLst>
              <a:ext uri="{FF2B5EF4-FFF2-40B4-BE49-F238E27FC236}">
                <a16:creationId xmlns:a16="http://schemas.microsoft.com/office/drawing/2014/main" id="{373CAF97-BE53-49F4-B80D-21CC1596B53C}"/>
              </a:ext>
            </a:extLst>
          </p:cNvPr>
          <p:cNvPicPr>
            <a:picLocks noChangeAspect="1"/>
          </p:cNvPicPr>
          <p:nvPr/>
        </p:nvPicPr>
        <p:blipFill>
          <a:blip r:embed="rId4"/>
          <a:stretch>
            <a:fillRect/>
          </a:stretch>
        </p:blipFill>
        <p:spPr>
          <a:xfrm>
            <a:off x="5791200" y="1639190"/>
            <a:ext cx="1795901" cy="4419600"/>
          </a:xfrm>
          <a:prstGeom prst="rect">
            <a:avLst/>
          </a:prstGeom>
        </p:spPr>
      </p:pic>
      <p:sp>
        <p:nvSpPr>
          <p:cNvPr id="5" name="TextBox 4">
            <a:extLst>
              <a:ext uri="{FF2B5EF4-FFF2-40B4-BE49-F238E27FC236}">
                <a16:creationId xmlns:a16="http://schemas.microsoft.com/office/drawing/2014/main" id="{C53812DF-3EF8-883C-987A-66FDDC51C694}"/>
              </a:ext>
            </a:extLst>
          </p:cNvPr>
          <p:cNvSpPr txBox="1"/>
          <p:nvPr/>
        </p:nvSpPr>
        <p:spPr>
          <a:xfrm>
            <a:off x="394994" y="3962400"/>
            <a:ext cx="3200400" cy="646331"/>
          </a:xfrm>
          <a:prstGeom prst="rect">
            <a:avLst/>
          </a:prstGeom>
          <a:noFill/>
        </p:spPr>
        <p:txBody>
          <a:bodyPr wrap="square" rtlCol="0">
            <a:spAutoFit/>
          </a:bodyPr>
          <a:lstStyle/>
          <a:p>
            <a:r>
              <a:rPr lang="en-US" dirty="0"/>
              <a:t>Individualized discussed with shared decision making</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C3EB65-46AC-4D85-9213-3E1D5752DAAE}"/>
              </a:ext>
            </a:extLst>
          </p:cNvPr>
          <p:cNvSpPr>
            <a:spLocks noGrp="1"/>
          </p:cNvSpPr>
          <p:nvPr>
            <p:ph type="title"/>
          </p:nvPr>
        </p:nvSpPr>
        <p:spPr/>
        <p:txBody>
          <a:bodyPr>
            <a:normAutofit/>
          </a:bodyPr>
          <a:lstStyle/>
          <a:p>
            <a:pPr>
              <a:defRPr/>
            </a:pPr>
            <a:r>
              <a:rPr lang="en-US" dirty="0"/>
              <a:t>Would you change Alice’s Diabetes Regimen? </a:t>
            </a:r>
          </a:p>
        </p:txBody>
      </p:sp>
      <p:sp>
        <p:nvSpPr>
          <p:cNvPr id="3" name="Content Placeholder 2">
            <a:extLst>
              <a:ext uri="{FF2B5EF4-FFF2-40B4-BE49-F238E27FC236}">
                <a16:creationId xmlns:a16="http://schemas.microsoft.com/office/drawing/2014/main" id="{FED72873-11CD-4673-BEF0-4A2AFCD701A8}"/>
              </a:ext>
            </a:extLst>
          </p:cNvPr>
          <p:cNvSpPr>
            <a:spLocks noGrp="1"/>
          </p:cNvSpPr>
          <p:nvPr>
            <p:ph idx="1"/>
          </p:nvPr>
        </p:nvSpPr>
        <p:spPr/>
        <p:txBody>
          <a:bodyPr>
            <a:normAutofit lnSpcReduction="10000"/>
          </a:bodyPr>
          <a:lstStyle/>
          <a:p>
            <a:pPr eaLnBrk="1" hangingPunct="1">
              <a:defRPr/>
            </a:pPr>
            <a:r>
              <a:rPr lang="en-US" altLang="en-US" sz="3200" dirty="0"/>
              <a:t>Current meds</a:t>
            </a:r>
          </a:p>
          <a:p>
            <a:pPr lvl="1" eaLnBrk="1" hangingPunct="1">
              <a:defRPr/>
            </a:pPr>
            <a:r>
              <a:rPr lang="en-US" altLang="en-US" sz="3200" dirty="0">
                <a:solidFill>
                  <a:schemeClr val="tx1"/>
                </a:solidFill>
              </a:rPr>
              <a:t>Metformin1000mg PO bid</a:t>
            </a:r>
          </a:p>
          <a:p>
            <a:pPr lvl="1" eaLnBrk="1" hangingPunct="1">
              <a:defRPr/>
            </a:pPr>
            <a:r>
              <a:rPr lang="en-US" altLang="en-US" sz="3200" dirty="0" err="1">
                <a:solidFill>
                  <a:schemeClr val="tx1"/>
                </a:solidFill>
              </a:rPr>
              <a:t>Glipizide</a:t>
            </a:r>
            <a:r>
              <a:rPr lang="en-US" altLang="en-US" sz="3200" dirty="0">
                <a:solidFill>
                  <a:schemeClr val="tx1"/>
                </a:solidFill>
              </a:rPr>
              <a:t> 10mg PO </a:t>
            </a:r>
            <a:r>
              <a:rPr lang="en-US" altLang="en-US" sz="3200" dirty="0" err="1">
                <a:solidFill>
                  <a:schemeClr val="tx1"/>
                </a:solidFill>
              </a:rPr>
              <a:t>qam</a:t>
            </a:r>
            <a:endParaRPr lang="en-US" altLang="en-US" sz="3200" dirty="0">
              <a:solidFill>
                <a:schemeClr val="tx1"/>
              </a:solidFill>
            </a:endParaRPr>
          </a:p>
          <a:p>
            <a:pPr lvl="1" eaLnBrk="1" hangingPunct="1">
              <a:defRPr/>
            </a:pPr>
            <a:r>
              <a:rPr lang="en-US" altLang="en-US" sz="3200" dirty="0" err="1">
                <a:solidFill>
                  <a:schemeClr val="tx1"/>
                </a:solidFill>
              </a:rPr>
              <a:t>Chlorthalidone</a:t>
            </a:r>
            <a:r>
              <a:rPr lang="en-US" altLang="en-US" sz="3200" dirty="0">
                <a:solidFill>
                  <a:schemeClr val="tx1"/>
                </a:solidFill>
              </a:rPr>
              <a:t> 25mg PO daily</a:t>
            </a:r>
          </a:p>
          <a:p>
            <a:pPr lvl="1" eaLnBrk="1" hangingPunct="1">
              <a:defRPr/>
            </a:pPr>
            <a:r>
              <a:rPr lang="en-US" altLang="en-US" sz="3200" dirty="0" err="1">
                <a:solidFill>
                  <a:schemeClr val="tx1"/>
                </a:solidFill>
              </a:rPr>
              <a:t>Escitalopram</a:t>
            </a:r>
            <a:r>
              <a:rPr lang="en-US" altLang="en-US" sz="3200" dirty="0">
                <a:solidFill>
                  <a:schemeClr val="tx1"/>
                </a:solidFill>
              </a:rPr>
              <a:t> 10mg PO daily</a:t>
            </a:r>
          </a:p>
          <a:p>
            <a:pPr marL="530225" lvl="2" indent="0" eaLnBrk="1" hangingPunct="1">
              <a:buFont typeface="Wingdings" panose="05000000000000000000" pitchFamily="2" charset="2"/>
              <a:buNone/>
              <a:defRPr/>
            </a:pPr>
            <a:endParaRPr lang="en-US" altLang="en-US" sz="2000" dirty="0"/>
          </a:p>
          <a:p>
            <a:pPr>
              <a:defRPr/>
            </a:pPr>
            <a:r>
              <a:rPr lang="en-US" altLang="en-US" sz="3200" dirty="0"/>
              <a:t>Home monitoring</a:t>
            </a:r>
          </a:p>
          <a:p>
            <a:pPr lvl="1">
              <a:defRPr/>
            </a:pPr>
            <a:r>
              <a:rPr lang="en-US" altLang="en-US" sz="2800" dirty="0">
                <a:solidFill>
                  <a:schemeClr val="tx1"/>
                </a:solidFill>
              </a:rPr>
              <a:t>FBG and pre-meal: 110-130mg/dL</a:t>
            </a:r>
          </a:p>
          <a:p>
            <a:pPr lvl="1">
              <a:defRPr/>
            </a:pPr>
            <a:r>
              <a:rPr lang="en-US" altLang="en-US" sz="2800" dirty="0">
                <a:solidFill>
                  <a:schemeClr val="tx1"/>
                </a:solidFill>
              </a:rPr>
              <a:t>Denies s/</a:t>
            </a:r>
            <a:r>
              <a:rPr lang="en-US" altLang="en-US" sz="2800" dirty="0" err="1">
                <a:solidFill>
                  <a:schemeClr val="tx1"/>
                </a:solidFill>
              </a:rPr>
              <a:t>sx</a:t>
            </a:r>
            <a:r>
              <a:rPr lang="en-US" altLang="en-US" sz="2800" dirty="0">
                <a:solidFill>
                  <a:schemeClr val="tx1"/>
                </a:solidFill>
              </a:rPr>
              <a:t> hypoglycemia. </a:t>
            </a:r>
          </a:p>
          <a:p>
            <a:pPr marL="292100" lvl="1" indent="0">
              <a:buFont typeface="Wingdings 2" panose="05020102010507070707" pitchFamily="18" charset="2"/>
              <a:buNone/>
              <a:defRPr/>
            </a:pPr>
            <a:endParaRPr lang="en-US" altLang="en-US" sz="2800" dirty="0">
              <a:solidFill>
                <a:schemeClr val="tx1"/>
              </a:solidFill>
            </a:endParaRPr>
          </a:p>
          <a:p>
            <a:pPr eaLnBrk="1" hangingPunct="1">
              <a:defRPr/>
            </a:pPr>
            <a:r>
              <a:rPr lang="en-US" altLang="en-US" sz="3200" dirty="0"/>
              <a:t>A1C=6.9%</a:t>
            </a:r>
          </a:p>
          <a:p>
            <a:pPr>
              <a:defRPr/>
            </a:pPr>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BE0D18-63CB-48C5-BD4A-14F9E1537106}"/>
              </a:ext>
            </a:extLst>
          </p:cNvPr>
          <p:cNvSpPr>
            <a:spLocks noGrp="1"/>
          </p:cNvSpPr>
          <p:nvPr>
            <p:ph type="title"/>
          </p:nvPr>
        </p:nvSpPr>
        <p:spPr>
          <a:xfrm>
            <a:off x="152400" y="152400"/>
            <a:ext cx="8458200" cy="1143000"/>
          </a:xfrm>
        </p:spPr>
        <p:txBody>
          <a:bodyPr>
            <a:normAutofit/>
          </a:bodyPr>
          <a:lstStyle/>
          <a:p>
            <a:pPr>
              <a:defRPr/>
            </a:pPr>
            <a:r>
              <a:rPr lang="en-US" dirty="0"/>
              <a:t>Which of the Following Changes Would you Make to Alice’s regimen?   Poll 5</a:t>
            </a:r>
          </a:p>
        </p:txBody>
      </p:sp>
      <p:sp>
        <p:nvSpPr>
          <p:cNvPr id="3" name="Content Placeholder 2">
            <a:extLst>
              <a:ext uri="{FF2B5EF4-FFF2-40B4-BE49-F238E27FC236}">
                <a16:creationId xmlns:a16="http://schemas.microsoft.com/office/drawing/2014/main" id="{20132805-C2AD-426B-89AE-A8E62D078967}"/>
              </a:ext>
            </a:extLst>
          </p:cNvPr>
          <p:cNvSpPr>
            <a:spLocks noGrp="1"/>
          </p:cNvSpPr>
          <p:nvPr>
            <p:ph idx="1"/>
          </p:nvPr>
        </p:nvSpPr>
        <p:spPr>
          <a:xfrm>
            <a:off x="457200" y="1752600"/>
            <a:ext cx="6629400" cy="4703763"/>
          </a:xfrm>
        </p:spPr>
        <p:txBody>
          <a:bodyPr/>
          <a:lstStyle/>
          <a:p>
            <a:pPr marL="514350" indent="-514350">
              <a:buFont typeface="+mj-lt"/>
              <a:buAutoNum type="alphaUcPeriod"/>
              <a:defRPr/>
            </a:pPr>
            <a:r>
              <a:rPr lang="en-US" sz="4000" dirty="0"/>
              <a:t>No changes since A1C is at target</a:t>
            </a:r>
          </a:p>
          <a:p>
            <a:pPr marL="514350" indent="-514350">
              <a:buFont typeface="+mj-lt"/>
              <a:buAutoNum type="alphaUcPeriod"/>
              <a:defRPr/>
            </a:pPr>
            <a:r>
              <a:rPr lang="en-US" sz="4000" dirty="0"/>
              <a:t>Add empagliflozin (Jardiance)</a:t>
            </a:r>
          </a:p>
          <a:p>
            <a:pPr marL="514350" indent="-514350">
              <a:buFont typeface="+mj-lt"/>
              <a:buAutoNum type="alphaUcPeriod"/>
              <a:defRPr/>
            </a:pPr>
            <a:r>
              <a:rPr lang="en-US" sz="4000" dirty="0"/>
              <a:t>Add dulaglutide (Trulicity)</a:t>
            </a:r>
          </a:p>
          <a:p>
            <a:pPr marL="514350" indent="-514350">
              <a:buFont typeface="+mj-lt"/>
              <a:buAutoNum type="alphaUcPeriod"/>
              <a:defRPr/>
            </a:pPr>
            <a:r>
              <a:rPr lang="en-US" sz="4000" dirty="0"/>
              <a:t>Add linagliptin (</a:t>
            </a:r>
            <a:r>
              <a:rPr lang="en-US" sz="4000" dirty="0" err="1"/>
              <a:t>Tradjenta</a:t>
            </a:r>
            <a:r>
              <a:rPr lang="en-US" sz="4000" dirty="0"/>
              <a:t>)</a:t>
            </a:r>
          </a:p>
          <a:p>
            <a:pPr>
              <a:defRPr/>
            </a:pPr>
            <a:endParaRPr lang="en-US" dirty="0"/>
          </a:p>
        </p:txBody>
      </p:sp>
      <p:sp>
        <p:nvSpPr>
          <p:cNvPr id="89092" name="TextBox 3">
            <a:extLst>
              <a:ext uri="{FF2B5EF4-FFF2-40B4-BE49-F238E27FC236}">
                <a16:creationId xmlns:a16="http://schemas.microsoft.com/office/drawing/2014/main" id="{04ED6E79-1591-4C9F-B510-6C26DEB74879}"/>
              </a:ext>
            </a:extLst>
          </p:cNvPr>
          <p:cNvSpPr txBox="1">
            <a:spLocks noChangeArrowheads="1"/>
          </p:cNvSpPr>
          <p:nvPr/>
        </p:nvSpPr>
        <p:spPr bwMode="auto">
          <a:xfrm>
            <a:off x="452438" y="5943600"/>
            <a:ext cx="73914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rebuchet MS" panose="020B0603020202020204" pitchFamily="34" charset="0"/>
                <a:cs typeface="Arial" panose="020B0604020202020204" pitchFamily="34" charset="0"/>
              </a:defRPr>
            </a:lvl1pPr>
            <a:lvl2pPr marL="742950" indent="-285750">
              <a:defRPr>
                <a:solidFill>
                  <a:schemeClr val="tx1"/>
                </a:solidFill>
                <a:latin typeface="Trebuchet MS" panose="020B0603020202020204" pitchFamily="34" charset="0"/>
                <a:cs typeface="Arial" panose="020B0604020202020204" pitchFamily="34" charset="0"/>
              </a:defRPr>
            </a:lvl2pPr>
            <a:lvl3pPr marL="1143000" indent="-228600">
              <a:defRPr>
                <a:solidFill>
                  <a:schemeClr val="tx1"/>
                </a:solidFill>
                <a:latin typeface="Trebuchet MS" panose="020B0603020202020204" pitchFamily="34" charset="0"/>
                <a:cs typeface="Arial" panose="020B0604020202020204" pitchFamily="34" charset="0"/>
              </a:defRPr>
            </a:lvl3pPr>
            <a:lvl4pPr marL="1600200" indent="-228600">
              <a:defRPr>
                <a:solidFill>
                  <a:schemeClr val="tx1"/>
                </a:solidFill>
                <a:latin typeface="Trebuchet MS" panose="020B0603020202020204" pitchFamily="34" charset="0"/>
                <a:cs typeface="Arial" panose="020B0604020202020204" pitchFamily="34" charset="0"/>
              </a:defRPr>
            </a:lvl4pPr>
            <a:lvl5pPr marL="2057400" indent="-228600">
              <a:defRPr>
                <a:solidFill>
                  <a:schemeClr val="tx1"/>
                </a:solidFill>
                <a:latin typeface="Trebuchet MS" panose="020B0603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rebuchet MS" panose="020B0603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rebuchet MS" panose="020B0603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rebuchet MS" panose="020B0603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rebuchet MS" panose="020B0603020202020204" pitchFamily="34" charset="0"/>
                <a:cs typeface="Arial" panose="020B0604020202020204" pitchFamily="34" charset="0"/>
              </a:defRPr>
            </a:lvl9pPr>
          </a:lstStyle>
          <a:p>
            <a:pPr eaLnBrk="1" hangingPunct="1"/>
            <a:r>
              <a:rPr lang="en-US" altLang="en-US" b="1">
                <a:solidFill>
                  <a:srgbClr val="FF0000"/>
                </a:solidFill>
              </a:rPr>
              <a:t>If you add an agent, would you stop or decrease any of the others? </a:t>
            </a:r>
          </a:p>
        </p:txBody>
      </p:sp>
      <p:pic>
        <p:nvPicPr>
          <p:cNvPr id="5" name="Picture 4">
            <a:extLst>
              <a:ext uri="{FF2B5EF4-FFF2-40B4-BE49-F238E27FC236}">
                <a16:creationId xmlns:a16="http://schemas.microsoft.com/office/drawing/2014/main" id="{D89A67D8-B9B7-47A3-A1A5-DA9787EF5BE4}"/>
              </a:ext>
            </a:extLst>
          </p:cNvPr>
          <p:cNvPicPr>
            <a:picLocks noChangeAspect="1"/>
          </p:cNvPicPr>
          <p:nvPr/>
        </p:nvPicPr>
        <p:blipFill>
          <a:blip r:embed="rId3"/>
          <a:stretch>
            <a:fillRect/>
          </a:stretch>
        </p:blipFill>
        <p:spPr>
          <a:xfrm rot="1563043">
            <a:off x="6991293" y="2094666"/>
            <a:ext cx="1643062" cy="16811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416EE8-2E2B-4BDA-A066-9B06703A0C73}"/>
              </a:ext>
            </a:extLst>
          </p:cNvPr>
          <p:cNvSpPr>
            <a:spLocks noGrp="1"/>
          </p:cNvSpPr>
          <p:nvPr>
            <p:ph type="ctrTitle"/>
          </p:nvPr>
        </p:nvSpPr>
        <p:spPr>
          <a:xfrm>
            <a:off x="1219200" y="3352800"/>
            <a:ext cx="6019800" cy="1524000"/>
          </a:xfrm>
        </p:spPr>
        <p:txBody>
          <a:bodyPr/>
          <a:lstStyle/>
          <a:p>
            <a:pPr eaLnBrk="1" fontAlgn="auto" hangingPunct="1">
              <a:spcAft>
                <a:spcPts val="0"/>
              </a:spcAft>
              <a:defRPr/>
            </a:pPr>
            <a:r>
              <a:rPr lang="en-US" dirty="0"/>
              <a:t>Lifestyle Modifications to Reduce CV risk</a:t>
            </a:r>
          </a:p>
        </p:txBody>
      </p:sp>
      <p:sp>
        <p:nvSpPr>
          <p:cNvPr id="91139" name="AutoShape 2">
            <a:extLst>
              <a:ext uri="{FF2B5EF4-FFF2-40B4-BE49-F238E27FC236}">
                <a16:creationId xmlns:a16="http://schemas.microsoft.com/office/drawing/2014/main" id="{BA77AB8A-95B4-44DE-BBF2-ED3474FBFCEC}"/>
              </a:ext>
            </a:extLst>
          </p:cNvPr>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600"/>
              </a:spcBef>
              <a:buClr>
                <a:schemeClr val="tx2"/>
              </a:buClr>
              <a:buSzPct val="73000"/>
              <a:buFont typeface="Wingdings 2" panose="05020102010507070707" pitchFamily="18" charset="2"/>
              <a:buChar char=""/>
              <a:defRPr sz="2600">
                <a:solidFill>
                  <a:schemeClr val="tx1"/>
                </a:solidFill>
                <a:latin typeface="Trebuchet MS" panose="020B0603020202020204" pitchFamily="34" charset="0"/>
              </a:defRPr>
            </a:lvl1pPr>
            <a:lvl2pPr marL="742950" indent="-285750">
              <a:spcBef>
                <a:spcPts val="500"/>
              </a:spcBef>
              <a:buClr>
                <a:srgbClr val="F9B639"/>
              </a:buClr>
              <a:buSzPct val="80000"/>
              <a:buFont typeface="Wingdings 2" panose="05020102010507070707" pitchFamily="18" charset="2"/>
              <a:buChar char=""/>
              <a:defRPr sz="2300">
                <a:solidFill>
                  <a:srgbClr val="6C6C6C"/>
                </a:solidFill>
                <a:latin typeface="Trebuchet MS" panose="020B0603020202020204" pitchFamily="34" charset="0"/>
              </a:defRPr>
            </a:lvl2pPr>
            <a:lvl3pPr marL="1143000" indent="-228600">
              <a:spcBef>
                <a:spcPts val="400"/>
              </a:spcBef>
              <a:buClr>
                <a:srgbClr val="F9B639"/>
              </a:buClr>
              <a:buSzPct val="60000"/>
              <a:buFont typeface="Wingdings" panose="05000000000000000000" pitchFamily="2" charset="2"/>
              <a:buChar char=""/>
              <a:defRPr sz="2000">
                <a:solidFill>
                  <a:schemeClr val="tx1"/>
                </a:solidFill>
                <a:latin typeface="Trebuchet MS" panose="020B0603020202020204" pitchFamily="34" charset="0"/>
              </a:defRPr>
            </a:lvl3pPr>
            <a:lvl4pPr marL="1600200" indent="-228600">
              <a:spcBef>
                <a:spcPct val="20000"/>
              </a:spcBef>
              <a:buClr>
                <a:srgbClr val="F9B639"/>
              </a:buClr>
              <a:buSzPct val="80000"/>
              <a:buFont typeface="Wingdings 2" panose="05020102010507070707" pitchFamily="18" charset="2"/>
              <a:buChar char=""/>
              <a:defRPr sz="2000">
                <a:solidFill>
                  <a:srgbClr val="6C6C6C"/>
                </a:solidFill>
                <a:latin typeface="Trebuchet MS" panose="020B0603020202020204" pitchFamily="34" charset="0"/>
              </a:defRPr>
            </a:lvl4pPr>
            <a:lvl5pPr marL="2057400" indent="-228600">
              <a:spcBef>
                <a:spcPts val="400"/>
              </a:spcBef>
              <a:buClr>
                <a:srgbClr val="F9B639"/>
              </a:buClr>
              <a:buSzPct val="70000"/>
              <a:buFont typeface="Wingdings" panose="05000000000000000000" pitchFamily="2" charset="2"/>
              <a:buChar char=""/>
              <a:defRPr>
                <a:solidFill>
                  <a:schemeClr val="tx1"/>
                </a:solidFill>
                <a:latin typeface="Trebuchet MS" panose="020B0603020202020204" pitchFamily="34" charset="0"/>
              </a:defRPr>
            </a:lvl5pPr>
            <a:lvl6pPr marL="2514600" indent="-228600" eaLnBrk="0" fontAlgn="base" hangingPunct="0">
              <a:spcBef>
                <a:spcPts val="400"/>
              </a:spcBef>
              <a:spcAft>
                <a:spcPct val="0"/>
              </a:spcAft>
              <a:buClr>
                <a:srgbClr val="F9B639"/>
              </a:buClr>
              <a:buSzPct val="70000"/>
              <a:buFont typeface="Wingdings" panose="05000000000000000000" pitchFamily="2" charset="2"/>
              <a:buChar char=""/>
              <a:defRPr>
                <a:solidFill>
                  <a:schemeClr val="tx1"/>
                </a:solidFill>
                <a:latin typeface="Trebuchet MS" panose="020B0603020202020204" pitchFamily="34" charset="0"/>
              </a:defRPr>
            </a:lvl6pPr>
            <a:lvl7pPr marL="2971800" indent="-228600" eaLnBrk="0" fontAlgn="base" hangingPunct="0">
              <a:spcBef>
                <a:spcPts val="400"/>
              </a:spcBef>
              <a:spcAft>
                <a:spcPct val="0"/>
              </a:spcAft>
              <a:buClr>
                <a:srgbClr val="F9B639"/>
              </a:buClr>
              <a:buSzPct val="70000"/>
              <a:buFont typeface="Wingdings" panose="05000000000000000000" pitchFamily="2" charset="2"/>
              <a:buChar char=""/>
              <a:defRPr>
                <a:solidFill>
                  <a:schemeClr val="tx1"/>
                </a:solidFill>
                <a:latin typeface="Trebuchet MS" panose="020B0603020202020204" pitchFamily="34" charset="0"/>
              </a:defRPr>
            </a:lvl7pPr>
            <a:lvl8pPr marL="3429000" indent="-228600" eaLnBrk="0" fontAlgn="base" hangingPunct="0">
              <a:spcBef>
                <a:spcPts val="400"/>
              </a:spcBef>
              <a:spcAft>
                <a:spcPct val="0"/>
              </a:spcAft>
              <a:buClr>
                <a:srgbClr val="F9B639"/>
              </a:buClr>
              <a:buSzPct val="70000"/>
              <a:buFont typeface="Wingdings" panose="05000000000000000000" pitchFamily="2" charset="2"/>
              <a:buChar char=""/>
              <a:defRPr>
                <a:solidFill>
                  <a:schemeClr val="tx1"/>
                </a:solidFill>
                <a:latin typeface="Trebuchet MS" panose="020B0603020202020204" pitchFamily="34" charset="0"/>
              </a:defRPr>
            </a:lvl8pPr>
            <a:lvl9pPr marL="3886200" indent="-228600" eaLnBrk="0" fontAlgn="base" hangingPunct="0">
              <a:spcBef>
                <a:spcPts val="400"/>
              </a:spcBef>
              <a:spcAft>
                <a:spcPct val="0"/>
              </a:spcAft>
              <a:buClr>
                <a:srgbClr val="F9B639"/>
              </a:buClr>
              <a:buSzPct val="70000"/>
              <a:buFont typeface="Wingdings" panose="05000000000000000000" pitchFamily="2" charset="2"/>
              <a:buChar char=""/>
              <a:defRPr>
                <a:solidFill>
                  <a:schemeClr val="tx1"/>
                </a:solidFill>
                <a:latin typeface="Trebuchet MS" panose="020B0603020202020204" pitchFamily="34" charset="0"/>
              </a:defRPr>
            </a:lvl9pPr>
          </a:lstStyle>
          <a:p>
            <a:pPr eaLnBrk="1" hangingPunct="1">
              <a:spcBef>
                <a:spcPct val="0"/>
              </a:spcBef>
              <a:buClrTx/>
              <a:buSzTx/>
              <a:buFontTx/>
              <a:buNone/>
            </a:pPr>
            <a:endParaRPr lang="en-US" altLang="en-US" sz="1800"/>
          </a:p>
        </p:txBody>
      </p:sp>
      <p:pic>
        <p:nvPicPr>
          <p:cNvPr id="91140" name="Picture 4">
            <a:extLst>
              <a:ext uri="{FF2B5EF4-FFF2-40B4-BE49-F238E27FC236}">
                <a16:creationId xmlns:a16="http://schemas.microsoft.com/office/drawing/2014/main" id="{21F2439B-D1C2-4252-8AFB-7E7B2E13E4B5}"/>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8613" y="304800"/>
            <a:ext cx="1881187" cy="25412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1141" name="Picture 6">
            <a:extLst>
              <a:ext uri="{FF2B5EF4-FFF2-40B4-BE49-F238E27FC236}">
                <a16:creationId xmlns:a16="http://schemas.microsoft.com/office/drawing/2014/main" id="{1B796D06-3484-4F18-BF62-F015F367E4B8}"/>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459706" y="5079998"/>
            <a:ext cx="2426494" cy="1617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1142" name="Picture 8">
            <a:extLst>
              <a:ext uri="{FF2B5EF4-FFF2-40B4-BE49-F238E27FC236}">
                <a16:creationId xmlns:a16="http://schemas.microsoft.com/office/drawing/2014/main" id="{B1B26E1E-EBF1-4437-B79C-5287E248915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90951" y="160338"/>
            <a:ext cx="5459413"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C03A66-68A4-F34B-80B4-274158C17026}"/>
              </a:ext>
            </a:extLst>
          </p:cNvPr>
          <p:cNvSpPr>
            <a:spLocks noGrp="1"/>
          </p:cNvSpPr>
          <p:nvPr>
            <p:ph type="title"/>
          </p:nvPr>
        </p:nvSpPr>
        <p:spPr>
          <a:xfrm>
            <a:off x="457200" y="152400"/>
            <a:ext cx="8229600" cy="1447800"/>
          </a:xfrm>
        </p:spPr>
        <p:txBody>
          <a:bodyPr>
            <a:normAutofit fontScale="90000"/>
          </a:bodyPr>
          <a:lstStyle/>
          <a:p>
            <a:r>
              <a:rPr lang="en-US" dirty="0"/>
              <a:t>Get About 7 Hours of Quality Sleep to Prevent Diabetes</a:t>
            </a:r>
          </a:p>
        </p:txBody>
      </p:sp>
      <p:sp>
        <p:nvSpPr>
          <p:cNvPr id="6" name="Content Placeholder 5">
            <a:extLst>
              <a:ext uri="{FF2B5EF4-FFF2-40B4-BE49-F238E27FC236}">
                <a16:creationId xmlns:a16="http://schemas.microsoft.com/office/drawing/2014/main" id="{F7604553-9616-1862-DFAB-F6A4B3690FA2}"/>
              </a:ext>
            </a:extLst>
          </p:cNvPr>
          <p:cNvSpPr>
            <a:spLocks noGrp="1"/>
          </p:cNvSpPr>
          <p:nvPr>
            <p:ph sz="quarter" idx="1"/>
          </p:nvPr>
        </p:nvSpPr>
        <p:spPr>
          <a:xfrm>
            <a:off x="310046" y="1600200"/>
            <a:ext cx="6319354" cy="5257800"/>
          </a:xfrm>
        </p:spPr>
        <p:txBody>
          <a:bodyPr>
            <a:normAutofit fontScale="92500" lnSpcReduction="10000"/>
          </a:bodyPr>
          <a:lstStyle/>
          <a:p>
            <a:pPr>
              <a:lnSpc>
                <a:spcPct val="120000"/>
              </a:lnSpc>
            </a:pPr>
            <a:r>
              <a:rPr lang="en-US" sz="2800" dirty="0">
                <a:ea typeface="Calibri" panose="020F0502020204030204" pitchFamily="34" charset="0"/>
                <a:cs typeface="Calibri" panose="020F0502020204030204" pitchFamily="34" charset="0"/>
              </a:rPr>
              <a:t>Poor sleep quality was associated with a 40–84% increased risk of developing type 2 diabetes in a meta-analysis.</a:t>
            </a:r>
          </a:p>
          <a:p>
            <a:pPr>
              <a:lnSpc>
                <a:spcPct val="120000"/>
              </a:lnSpc>
            </a:pPr>
            <a:r>
              <a:rPr lang="en-US" sz="2800" b="0" i="0" dirty="0">
                <a:solidFill>
                  <a:srgbClr val="383636"/>
                </a:solidFill>
                <a:effectLst/>
                <a:ea typeface="Calibri" panose="020F0502020204030204" pitchFamily="34" charset="0"/>
                <a:cs typeface="Calibri" panose="020F0502020204030204" pitchFamily="34" charset="0"/>
              </a:rPr>
              <a:t>Chronotype preference has been linked with many chronic diseases, including type 2 diabetes. </a:t>
            </a:r>
          </a:p>
          <a:p>
            <a:pPr lvl="1">
              <a:lnSpc>
                <a:spcPct val="120000"/>
              </a:lnSpc>
            </a:pPr>
            <a:r>
              <a:rPr lang="en-US" sz="2800" b="0" i="0" dirty="0">
                <a:solidFill>
                  <a:srgbClr val="383636"/>
                </a:solidFill>
                <a:effectLst/>
                <a:ea typeface="Calibri" panose="020F0502020204030204" pitchFamily="34" charset="0"/>
                <a:cs typeface="Calibri" panose="020F0502020204030204" pitchFamily="34" charset="0"/>
              </a:rPr>
              <a:t>For those with a preference for evenings (i.e., going to bed late and getting up late)</a:t>
            </a:r>
          </a:p>
          <a:p>
            <a:pPr lvl="2">
              <a:lnSpc>
                <a:spcPct val="120000"/>
              </a:lnSpc>
            </a:pPr>
            <a:r>
              <a:rPr lang="en-US" sz="2200" b="0" i="0" dirty="0">
                <a:solidFill>
                  <a:srgbClr val="383636"/>
                </a:solidFill>
                <a:effectLst/>
                <a:ea typeface="Calibri" panose="020F0502020204030204" pitchFamily="34" charset="0"/>
                <a:cs typeface="Calibri" panose="020F0502020204030204" pitchFamily="34" charset="0"/>
              </a:rPr>
              <a:t>2.5-fold higher odds ratio for type 2 diabetes than for those with a preference for mornings (i.e., going to bed early and getting up early),</a:t>
            </a:r>
          </a:p>
          <a:p>
            <a:pPr lvl="2">
              <a:lnSpc>
                <a:spcPct val="120000"/>
              </a:lnSpc>
            </a:pPr>
            <a:r>
              <a:rPr lang="en-US" sz="2200" dirty="0">
                <a:solidFill>
                  <a:srgbClr val="383636"/>
                </a:solidFill>
                <a:ea typeface="Calibri" panose="020F0502020204030204" pitchFamily="34" charset="0"/>
                <a:cs typeface="Calibri" panose="020F0502020204030204" pitchFamily="34" charset="0"/>
              </a:rPr>
              <a:t>I</a:t>
            </a:r>
            <a:r>
              <a:rPr lang="en-US" sz="2200" b="0" i="0" dirty="0">
                <a:solidFill>
                  <a:srgbClr val="383636"/>
                </a:solidFill>
                <a:effectLst/>
                <a:ea typeface="Calibri" panose="020F0502020204030204" pitchFamily="34" charset="0"/>
                <a:cs typeface="Calibri" panose="020F0502020204030204" pitchFamily="34" charset="0"/>
              </a:rPr>
              <a:t>ndependent of sleep duration and sleep sufficiency</a:t>
            </a:r>
            <a:endParaRPr lang="en-US" sz="2200" dirty="0">
              <a:ea typeface="Calibri" panose="020F0502020204030204" pitchFamily="34" charset="0"/>
              <a:cs typeface="Calibri" panose="020F0502020204030204" pitchFamily="34" charset="0"/>
            </a:endParaRPr>
          </a:p>
        </p:txBody>
      </p:sp>
      <p:pic>
        <p:nvPicPr>
          <p:cNvPr id="7" name="Picture 6">
            <a:extLst>
              <a:ext uri="{FF2B5EF4-FFF2-40B4-BE49-F238E27FC236}">
                <a16:creationId xmlns:a16="http://schemas.microsoft.com/office/drawing/2014/main" id="{7065A515-D56A-7221-3CC1-AFD2BA8BC212}"/>
              </a:ext>
            </a:extLst>
          </p:cNvPr>
          <p:cNvPicPr>
            <a:picLocks noChangeAspect="1"/>
          </p:cNvPicPr>
          <p:nvPr/>
        </p:nvPicPr>
        <p:blipFill>
          <a:blip r:embed="rId3"/>
          <a:stretch>
            <a:fillRect/>
          </a:stretch>
        </p:blipFill>
        <p:spPr>
          <a:xfrm>
            <a:off x="6370320" y="4343400"/>
            <a:ext cx="2458718" cy="244784"/>
          </a:xfrm>
          <a:prstGeom prst="rect">
            <a:avLst/>
          </a:prstGeom>
        </p:spPr>
      </p:pic>
      <p:pic>
        <p:nvPicPr>
          <p:cNvPr id="9" name="Picture 8" descr="Elderly man relaxing outdoor">
            <a:extLst>
              <a:ext uri="{FF2B5EF4-FFF2-40B4-BE49-F238E27FC236}">
                <a16:creationId xmlns:a16="http://schemas.microsoft.com/office/drawing/2014/main" id="{36204B16-B906-5176-F00B-6BBD249E82F5}"/>
              </a:ext>
            </a:extLst>
          </p:cNvPr>
          <p:cNvPicPr>
            <a:picLocks noChangeAspect="1"/>
          </p:cNvPicPr>
          <p:nvPr/>
        </p:nvPicPr>
        <p:blipFill>
          <a:blip r:embed="rId4" cstate="print">
            <a:extLst>
              <a:ext uri="{28A0092B-C50C-407E-A947-70E740481C1C}">
                <a14:useLocalDpi xmlns:a14="http://schemas.microsoft.com/office/drawing/2010/main" val="0"/>
              </a:ext>
            </a:extLst>
          </a:blip>
          <a:srcRect l="-2564" r="37606"/>
          <a:stretch/>
        </p:blipFill>
        <p:spPr>
          <a:xfrm>
            <a:off x="6370320" y="1752600"/>
            <a:ext cx="2316480" cy="2438400"/>
          </a:xfrm>
          <a:prstGeom prst="rect">
            <a:avLst/>
          </a:prstGeom>
        </p:spPr>
      </p:pic>
      <p:pic>
        <p:nvPicPr>
          <p:cNvPr id="10" name="Picture 9">
            <a:extLst>
              <a:ext uri="{FF2B5EF4-FFF2-40B4-BE49-F238E27FC236}">
                <a16:creationId xmlns:a16="http://schemas.microsoft.com/office/drawing/2014/main" id="{D3C0F20C-BBA2-FD50-7CC3-95A529267257}"/>
              </a:ext>
            </a:extLst>
          </p:cNvPr>
          <p:cNvPicPr>
            <a:picLocks noChangeAspect="1"/>
          </p:cNvPicPr>
          <p:nvPr/>
        </p:nvPicPr>
        <p:blipFill>
          <a:blip r:embed="rId5"/>
          <a:stretch>
            <a:fillRect/>
          </a:stretch>
        </p:blipFill>
        <p:spPr>
          <a:xfrm>
            <a:off x="6370320" y="4268594"/>
            <a:ext cx="2621280" cy="413633"/>
          </a:xfrm>
          <a:prstGeom prst="rect">
            <a:avLst/>
          </a:prstGeom>
        </p:spPr>
      </p:pic>
      <p:sp>
        <p:nvSpPr>
          <p:cNvPr id="3" name="TextBox 2">
            <a:extLst>
              <a:ext uri="{FF2B5EF4-FFF2-40B4-BE49-F238E27FC236}">
                <a16:creationId xmlns:a16="http://schemas.microsoft.com/office/drawing/2014/main" id="{DCAB0B5F-26B2-BBF6-BF9C-8682A6CBDE65}"/>
              </a:ext>
            </a:extLst>
          </p:cNvPr>
          <p:cNvSpPr txBox="1"/>
          <p:nvPr/>
        </p:nvSpPr>
        <p:spPr>
          <a:xfrm>
            <a:off x="6547954" y="4757033"/>
            <a:ext cx="2286000" cy="1754326"/>
          </a:xfrm>
          <a:prstGeom prst="rect">
            <a:avLst/>
          </a:prstGeom>
          <a:noFill/>
        </p:spPr>
        <p:txBody>
          <a:bodyPr wrap="square" rtlCol="0">
            <a:spAutoFit/>
          </a:bodyPr>
          <a:lstStyle/>
          <a:p>
            <a:r>
              <a:rPr lang="en-US" b="0" i="1" dirty="0">
                <a:solidFill>
                  <a:srgbClr val="0070C0"/>
                </a:solidFill>
                <a:effectLst/>
                <a:latin typeface="Helvetica Neue"/>
              </a:rPr>
              <a:t>The composition of the gut microbiome may also affect the likelihood of developing type 2 diabetes.</a:t>
            </a:r>
            <a:endParaRPr lang="en-US" i="1" dirty="0">
              <a:solidFill>
                <a:srgbClr val="0070C0"/>
              </a:solidFill>
            </a:endParaRPr>
          </a:p>
        </p:txBody>
      </p:sp>
    </p:spTree>
    <p:extLst>
      <p:ext uri="{BB962C8B-B14F-4D97-AF65-F5344CB8AC3E}">
        <p14:creationId xmlns:p14="http://schemas.microsoft.com/office/powerpoint/2010/main" val="4216202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5DEC64-4A2C-40B4-99AB-336179BBB031}"/>
              </a:ext>
            </a:extLst>
          </p:cNvPr>
          <p:cNvSpPr>
            <a:spLocks noGrp="1"/>
          </p:cNvSpPr>
          <p:nvPr>
            <p:ph type="title"/>
          </p:nvPr>
        </p:nvSpPr>
        <p:spPr>
          <a:xfrm>
            <a:off x="457200" y="320675"/>
            <a:ext cx="8229600" cy="669925"/>
          </a:xfrm>
        </p:spPr>
        <p:txBody>
          <a:bodyPr/>
          <a:lstStyle/>
          <a:p>
            <a:pPr>
              <a:defRPr/>
            </a:pPr>
            <a:r>
              <a:rPr lang="en-US" dirty="0"/>
              <a:t>Lifestyle modifications</a:t>
            </a:r>
          </a:p>
        </p:txBody>
      </p:sp>
      <p:graphicFrame>
        <p:nvGraphicFramePr>
          <p:cNvPr id="5" name="Content Placeholder 4">
            <a:extLst>
              <a:ext uri="{FF2B5EF4-FFF2-40B4-BE49-F238E27FC236}">
                <a16:creationId xmlns:a16="http://schemas.microsoft.com/office/drawing/2014/main" id="{9BF0696C-41F6-43FE-A953-82B613A26141}"/>
              </a:ext>
            </a:extLst>
          </p:cNvPr>
          <p:cNvGraphicFramePr>
            <a:graphicFrameLocks noGrp="1"/>
          </p:cNvGraphicFramePr>
          <p:nvPr>
            <p:ph idx="1"/>
            <p:extLst>
              <p:ext uri="{D42A27DB-BD31-4B8C-83A1-F6EECF244321}">
                <p14:modId xmlns:p14="http://schemas.microsoft.com/office/powerpoint/2010/main" val="662359452"/>
              </p:ext>
            </p:extLst>
          </p:nvPr>
        </p:nvGraphicFramePr>
        <p:xfrm>
          <a:off x="487532" y="1122085"/>
          <a:ext cx="8229600" cy="5050117"/>
        </p:xfrm>
        <a:graphic>
          <a:graphicData uri="http://schemas.openxmlformats.org/drawingml/2006/table">
            <a:tbl>
              <a:tblPr firstRow="1" bandRow="1">
                <a:tableStyleId>{5C22544A-7EE6-4342-B048-85BDC9FD1C3A}</a:tableStyleId>
              </a:tblPr>
              <a:tblGrid>
                <a:gridCol w="2202114">
                  <a:extLst>
                    <a:ext uri="{9D8B030D-6E8A-4147-A177-3AD203B41FA5}">
                      <a16:colId xmlns:a16="http://schemas.microsoft.com/office/drawing/2014/main" val="20000"/>
                    </a:ext>
                  </a:extLst>
                </a:gridCol>
                <a:gridCol w="6027486">
                  <a:extLst>
                    <a:ext uri="{9D8B030D-6E8A-4147-A177-3AD203B41FA5}">
                      <a16:colId xmlns:a16="http://schemas.microsoft.com/office/drawing/2014/main" val="20001"/>
                    </a:ext>
                  </a:extLst>
                </a:gridCol>
              </a:tblGrid>
              <a:tr h="371269">
                <a:tc>
                  <a:txBody>
                    <a:bodyPr/>
                    <a:lstStyle/>
                    <a:p>
                      <a:r>
                        <a:rPr lang="en-US" sz="1800" dirty="0"/>
                        <a:t>Category</a:t>
                      </a:r>
                    </a:p>
                  </a:txBody>
                  <a:tcPr marT="45727" marB="45727"/>
                </a:tc>
                <a:tc>
                  <a:txBody>
                    <a:bodyPr/>
                    <a:lstStyle/>
                    <a:p>
                      <a:r>
                        <a:rPr lang="en-US" sz="1800" dirty="0"/>
                        <a:t>Recommendations</a:t>
                      </a:r>
                    </a:p>
                  </a:txBody>
                  <a:tcPr marT="45727" marB="45727"/>
                </a:tc>
                <a:extLst>
                  <a:ext uri="{0D108BD9-81ED-4DB2-BD59-A6C34878D82A}">
                    <a16:rowId xmlns:a16="http://schemas.microsoft.com/office/drawing/2014/main" val="10000"/>
                  </a:ext>
                </a:extLst>
              </a:tr>
              <a:tr h="2288491">
                <a:tc>
                  <a:txBody>
                    <a:bodyPr/>
                    <a:lstStyle/>
                    <a:p>
                      <a:r>
                        <a:rPr lang="en-US" sz="1800" dirty="0"/>
                        <a:t>Nutrition</a:t>
                      </a:r>
                    </a:p>
                  </a:txBody>
                  <a:tcPr marT="45727" marB="45727"/>
                </a:tc>
                <a:tc>
                  <a:txBody>
                    <a:bodyPr/>
                    <a:lstStyle/>
                    <a:p>
                      <a:pPr marL="285750" indent="-285750">
                        <a:buFont typeface="Arial" panose="020B0604020202020204" pitchFamily="34" charset="0"/>
                        <a:buChar char="•"/>
                      </a:pPr>
                      <a:r>
                        <a:rPr lang="en-US" sz="1800" dirty="0"/>
                        <a:t>Maintain optimal weight</a:t>
                      </a:r>
                    </a:p>
                    <a:p>
                      <a:pPr marL="285750" indent="-285750">
                        <a:buFont typeface="Arial" panose="020B0604020202020204" pitchFamily="34" charset="0"/>
                        <a:buChar char="•"/>
                      </a:pPr>
                      <a:r>
                        <a:rPr lang="en-US" sz="1800" dirty="0"/>
                        <a:t>Calorie restriction</a:t>
                      </a:r>
                    </a:p>
                    <a:p>
                      <a:pPr marL="285750" indent="-285750">
                        <a:buFont typeface="Arial" panose="020B0604020202020204" pitchFamily="34" charset="0"/>
                        <a:buChar char="•"/>
                      </a:pPr>
                      <a:r>
                        <a:rPr lang="en-US" sz="1800" dirty="0"/>
                        <a:t>Plant</a:t>
                      </a:r>
                      <a:r>
                        <a:rPr lang="en-US" sz="1800" baseline="0" dirty="0"/>
                        <a:t> based diet-high in polyunsaturated and monounsaturated fats </a:t>
                      </a:r>
                    </a:p>
                    <a:p>
                      <a:pPr marL="285750" indent="-285750">
                        <a:buFont typeface="Arial" panose="020B0604020202020204" pitchFamily="34" charset="0"/>
                        <a:buChar char="•"/>
                      </a:pPr>
                      <a:r>
                        <a:rPr lang="en-US" sz="1800" baseline="0" dirty="0"/>
                        <a:t>Avoid trans fats, limit saturated fats</a:t>
                      </a:r>
                    </a:p>
                    <a:p>
                      <a:pPr marL="285750" indent="-285750">
                        <a:buFont typeface="Arial" panose="020B0604020202020204" pitchFamily="34" charset="0"/>
                        <a:buChar char="•"/>
                      </a:pPr>
                      <a:r>
                        <a:rPr lang="en-US" sz="1800" baseline="0" dirty="0"/>
                        <a:t>Consider DASH/Mediterranean meal plans</a:t>
                      </a:r>
                    </a:p>
                    <a:p>
                      <a:pPr marL="285750" marR="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dirty="0"/>
                        <a:t>Increase omega-3 fatty acids, viscous fiber, plant </a:t>
                      </a:r>
                      <a:r>
                        <a:rPr lang="en-US" sz="1800" dirty="0" err="1"/>
                        <a:t>stanols</a:t>
                      </a:r>
                      <a:r>
                        <a:rPr lang="en-US" sz="1800" dirty="0"/>
                        <a:t>/sterols</a:t>
                      </a:r>
                      <a:r>
                        <a:rPr lang="en-US" sz="1800" baseline="0" dirty="0"/>
                        <a:t> (lipids)</a:t>
                      </a:r>
                      <a:endParaRPr lang="en-US" sz="1800" dirty="0"/>
                    </a:p>
                  </a:txBody>
                  <a:tcPr marT="45727" marB="45727"/>
                </a:tc>
                <a:extLst>
                  <a:ext uri="{0D108BD9-81ED-4DB2-BD59-A6C34878D82A}">
                    <a16:rowId xmlns:a16="http://schemas.microsoft.com/office/drawing/2014/main" val="10001"/>
                  </a:ext>
                </a:extLst>
              </a:tr>
              <a:tr h="640819">
                <a:tc>
                  <a:txBody>
                    <a:bodyPr/>
                    <a:lstStyle/>
                    <a:p>
                      <a:r>
                        <a:rPr lang="en-US" sz="1800" dirty="0"/>
                        <a:t>Physical</a:t>
                      </a:r>
                      <a:r>
                        <a:rPr lang="en-US" sz="1800" baseline="0" dirty="0"/>
                        <a:t> Activity</a:t>
                      </a:r>
                      <a:endParaRPr lang="en-US" sz="1800" dirty="0"/>
                    </a:p>
                  </a:txBody>
                  <a:tcPr marT="45727" marB="45727"/>
                </a:tc>
                <a:tc>
                  <a:txBody>
                    <a:bodyPr/>
                    <a:lstStyle/>
                    <a:p>
                      <a:pPr marL="285750" indent="-285750">
                        <a:buFont typeface="Arial" panose="020B0604020202020204" pitchFamily="34" charset="0"/>
                        <a:buChar char="•"/>
                      </a:pPr>
                      <a:r>
                        <a:rPr lang="en-US" sz="1800" dirty="0"/>
                        <a:t>150 minutes/week moderate exertion</a:t>
                      </a:r>
                    </a:p>
                    <a:p>
                      <a:pPr marL="285750" indent="-285750">
                        <a:buFont typeface="Arial" panose="020B0604020202020204" pitchFamily="34" charset="0"/>
                        <a:buChar char="•"/>
                      </a:pPr>
                      <a:r>
                        <a:rPr lang="en-US" sz="1800" dirty="0"/>
                        <a:t>Strength</a:t>
                      </a:r>
                      <a:r>
                        <a:rPr lang="en-US" sz="1800" baseline="0" dirty="0"/>
                        <a:t> training</a:t>
                      </a:r>
                      <a:endParaRPr lang="en-US" sz="1800" dirty="0"/>
                    </a:p>
                  </a:txBody>
                  <a:tcPr marT="45727" marB="45727"/>
                </a:tc>
                <a:extLst>
                  <a:ext uri="{0D108BD9-81ED-4DB2-BD59-A6C34878D82A}">
                    <a16:rowId xmlns:a16="http://schemas.microsoft.com/office/drawing/2014/main" val="10002"/>
                  </a:ext>
                </a:extLst>
              </a:tr>
              <a:tr h="366181">
                <a:tc>
                  <a:txBody>
                    <a:bodyPr/>
                    <a:lstStyle/>
                    <a:p>
                      <a:r>
                        <a:rPr lang="en-US" sz="1800" dirty="0"/>
                        <a:t>Sleep</a:t>
                      </a:r>
                    </a:p>
                  </a:txBody>
                  <a:tcPr marT="45727" marB="45727"/>
                </a:tc>
                <a:tc>
                  <a:txBody>
                    <a:bodyPr/>
                    <a:lstStyle/>
                    <a:p>
                      <a:r>
                        <a:rPr lang="en-US" sz="1800" dirty="0"/>
                        <a:t>6-8 hours per night</a:t>
                      </a:r>
                    </a:p>
                  </a:txBody>
                  <a:tcPr marT="45727" marB="45727"/>
                </a:tc>
                <a:extLst>
                  <a:ext uri="{0D108BD9-81ED-4DB2-BD59-A6C34878D82A}">
                    <a16:rowId xmlns:a16="http://schemas.microsoft.com/office/drawing/2014/main" val="10003"/>
                  </a:ext>
                </a:extLst>
              </a:tr>
              <a:tr h="640819">
                <a:tc>
                  <a:txBody>
                    <a:bodyPr/>
                    <a:lstStyle/>
                    <a:p>
                      <a:r>
                        <a:rPr lang="en-US" sz="1800" dirty="0"/>
                        <a:t>Alcohol</a:t>
                      </a:r>
                    </a:p>
                  </a:txBody>
                  <a:tcPr marT="45727" marB="45727"/>
                </a:tc>
                <a:tc>
                  <a:txBody>
                    <a:bodyPr/>
                    <a:lstStyle/>
                    <a:p>
                      <a:pPr marL="285750" indent="-285750">
                        <a:buFont typeface="Arial" panose="020B0604020202020204" pitchFamily="34" charset="0"/>
                        <a:buChar char="•"/>
                      </a:pPr>
                      <a:r>
                        <a:rPr lang="en-US" sz="1800" dirty="0"/>
                        <a:t>2 drinks/day for men</a:t>
                      </a:r>
                    </a:p>
                    <a:p>
                      <a:pPr marL="285750" indent="-285750">
                        <a:buFont typeface="Arial" panose="020B0604020202020204" pitchFamily="34" charset="0"/>
                        <a:buChar char="•"/>
                      </a:pPr>
                      <a:r>
                        <a:rPr lang="en-US" sz="1800" dirty="0"/>
                        <a:t>1 drink/day for women</a:t>
                      </a:r>
                    </a:p>
                  </a:txBody>
                  <a:tcPr marT="45727" marB="45727"/>
                </a:tc>
                <a:extLst>
                  <a:ext uri="{0D108BD9-81ED-4DB2-BD59-A6C34878D82A}">
                    <a16:rowId xmlns:a16="http://schemas.microsoft.com/office/drawing/2014/main" val="10004"/>
                  </a:ext>
                </a:extLst>
              </a:tr>
              <a:tr h="371269">
                <a:tc>
                  <a:txBody>
                    <a:bodyPr/>
                    <a:lstStyle/>
                    <a:p>
                      <a:r>
                        <a:rPr lang="en-US" sz="1800" dirty="0"/>
                        <a:t>Tobacco Cessation</a:t>
                      </a:r>
                    </a:p>
                  </a:txBody>
                  <a:tcPr marT="45727" marB="45727"/>
                </a:tc>
                <a:tc>
                  <a:txBody>
                    <a:bodyPr/>
                    <a:lstStyle/>
                    <a:p>
                      <a:r>
                        <a:rPr lang="en-US" sz="1800" dirty="0"/>
                        <a:t>Avoid tobacco</a:t>
                      </a:r>
                      <a:r>
                        <a:rPr lang="en-US" sz="1800" baseline="0" dirty="0"/>
                        <a:t> products</a:t>
                      </a:r>
                      <a:endParaRPr lang="en-US" sz="1800" dirty="0"/>
                    </a:p>
                  </a:txBody>
                  <a:tcPr marT="45727" marB="45727"/>
                </a:tc>
                <a:extLst>
                  <a:ext uri="{0D108BD9-81ED-4DB2-BD59-A6C34878D82A}">
                    <a16:rowId xmlns:a16="http://schemas.microsoft.com/office/drawing/2014/main" val="10005"/>
                  </a:ext>
                </a:extLst>
              </a:tr>
              <a:tr h="371269">
                <a:tc>
                  <a:txBody>
                    <a:bodyPr/>
                    <a:lstStyle/>
                    <a:p>
                      <a:r>
                        <a:rPr lang="en-US" sz="1800" dirty="0"/>
                        <a:t>Salt Intake</a:t>
                      </a:r>
                    </a:p>
                  </a:txBody>
                  <a:tcPr marT="45727" marB="45727"/>
                </a:tc>
                <a:tc>
                  <a:txBody>
                    <a:bodyPr/>
                    <a:lstStyle/>
                    <a:p>
                      <a:pPr marL="0" indent="0">
                        <a:buFont typeface="Arial" panose="020B0604020202020204" pitchFamily="34" charset="0"/>
                        <a:buNone/>
                      </a:pPr>
                      <a:r>
                        <a:rPr lang="en-US" sz="1800" dirty="0"/>
                        <a:t>&lt;2300mg/day</a:t>
                      </a:r>
                    </a:p>
                  </a:txBody>
                  <a:tcPr marT="45727" marB="45727"/>
                </a:tc>
                <a:extLst>
                  <a:ext uri="{0D108BD9-81ED-4DB2-BD59-A6C34878D82A}">
                    <a16:rowId xmlns:a16="http://schemas.microsoft.com/office/drawing/2014/main" val="10006"/>
                  </a:ext>
                </a:extLst>
              </a:tr>
            </a:tbl>
          </a:graphicData>
        </a:graphic>
      </p:graphicFrame>
      <p:sp>
        <p:nvSpPr>
          <p:cNvPr id="93213" name="AutoShape 2">
            <a:extLst>
              <a:ext uri="{FF2B5EF4-FFF2-40B4-BE49-F238E27FC236}">
                <a16:creationId xmlns:a16="http://schemas.microsoft.com/office/drawing/2014/main" id="{F04C3DFC-784D-4D21-A067-0F7B5E956138}"/>
              </a:ext>
            </a:extLst>
          </p:cNvPr>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600"/>
              </a:spcBef>
              <a:buClr>
                <a:schemeClr val="tx2"/>
              </a:buClr>
              <a:buSzPct val="73000"/>
              <a:buFont typeface="Wingdings 2" panose="05020102010507070707" pitchFamily="18" charset="2"/>
              <a:buChar char=""/>
              <a:defRPr sz="2600">
                <a:solidFill>
                  <a:schemeClr val="tx1"/>
                </a:solidFill>
                <a:latin typeface="Trebuchet MS" panose="020B0603020202020204" pitchFamily="34" charset="0"/>
              </a:defRPr>
            </a:lvl1pPr>
            <a:lvl2pPr marL="742950" indent="-285750">
              <a:spcBef>
                <a:spcPts val="500"/>
              </a:spcBef>
              <a:buClr>
                <a:srgbClr val="F9B639"/>
              </a:buClr>
              <a:buSzPct val="80000"/>
              <a:buFont typeface="Wingdings 2" panose="05020102010507070707" pitchFamily="18" charset="2"/>
              <a:buChar char=""/>
              <a:defRPr sz="2300">
                <a:solidFill>
                  <a:srgbClr val="6C6C6C"/>
                </a:solidFill>
                <a:latin typeface="Trebuchet MS" panose="020B0603020202020204" pitchFamily="34" charset="0"/>
              </a:defRPr>
            </a:lvl2pPr>
            <a:lvl3pPr marL="1143000" indent="-228600">
              <a:spcBef>
                <a:spcPts val="400"/>
              </a:spcBef>
              <a:buClr>
                <a:srgbClr val="F9B639"/>
              </a:buClr>
              <a:buSzPct val="60000"/>
              <a:buFont typeface="Wingdings" panose="05000000000000000000" pitchFamily="2" charset="2"/>
              <a:buChar char=""/>
              <a:defRPr sz="2000">
                <a:solidFill>
                  <a:schemeClr val="tx1"/>
                </a:solidFill>
                <a:latin typeface="Trebuchet MS" panose="020B0603020202020204" pitchFamily="34" charset="0"/>
              </a:defRPr>
            </a:lvl3pPr>
            <a:lvl4pPr marL="1600200" indent="-228600">
              <a:spcBef>
                <a:spcPct val="20000"/>
              </a:spcBef>
              <a:buClr>
                <a:srgbClr val="F9B639"/>
              </a:buClr>
              <a:buSzPct val="80000"/>
              <a:buFont typeface="Wingdings 2" panose="05020102010507070707" pitchFamily="18" charset="2"/>
              <a:buChar char=""/>
              <a:defRPr sz="2000">
                <a:solidFill>
                  <a:srgbClr val="6C6C6C"/>
                </a:solidFill>
                <a:latin typeface="Trebuchet MS" panose="020B0603020202020204" pitchFamily="34" charset="0"/>
              </a:defRPr>
            </a:lvl4pPr>
            <a:lvl5pPr marL="2057400" indent="-228600">
              <a:spcBef>
                <a:spcPts val="400"/>
              </a:spcBef>
              <a:buClr>
                <a:srgbClr val="F9B639"/>
              </a:buClr>
              <a:buSzPct val="70000"/>
              <a:buFont typeface="Wingdings" panose="05000000000000000000" pitchFamily="2" charset="2"/>
              <a:buChar char=""/>
              <a:defRPr>
                <a:solidFill>
                  <a:schemeClr val="tx1"/>
                </a:solidFill>
                <a:latin typeface="Trebuchet MS" panose="020B0603020202020204" pitchFamily="34" charset="0"/>
              </a:defRPr>
            </a:lvl5pPr>
            <a:lvl6pPr marL="2514600" indent="-228600" eaLnBrk="0" fontAlgn="base" hangingPunct="0">
              <a:spcBef>
                <a:spcPts val="400"/>
              </a:spcBef>
              <a:spcAft>
                <a:spcPct val="0"/>
              </a:spcAft>
              <a:buClr>
                <a:srgbClr val="F9B639"/>
              </a:buClr>
              <a:buSzPct val="70000"/>
              <a:buFont typeface="Wingdings" panose="05000000000000000000" pitchFamily="2" charset="2"/>
              <a:buChar char=""/>
              <a:defRPr>
                <a:solidFill>
                  <a:schemeClr val="tx1"/>
                </a:solidFill>
                <a:latin typeface="Trebuchet MS" panose="020B0603020202020204" pitchFamily="34" charset="0"/>
              </a:defRPr>
            </a:lvl6pPr>
            <a:lvl7pPr marL="2971800" indent="-228600" eaLnBrk="0" fontAlgn="base" hangingPunct="0">
              <a:spcBef>
                <a:spcPts val="400"/>
              </a:spcBef>
              <a:spcAft>
                <a:spcPct val="0"/>
              </a:spcAft>
              <a:buClr>
                <a:srgbClr val="F9B639"/>
              </a:buClr>
              <a:buSzPct val="70000"/>
              <a:buFont typeface="Wingdings" panose="05000000000000000000" pitchFamily="2" charset="2"/>
              <a:buChar char=""/>
              <a:defRPr>
                <a:solidFill>
                  <a:schemeClr val="tx1"/>
                </a:solidFill>
                <a:latin typeface="Trebuchet MS" panose="020B0603020202020204" pitchFamily="34" charset="0"/>
              </a:defRPr>
            </a:lvl7pPr>
            <a:lvl8pPr marL="3429000" indent="-228600" eaLnBrk="0" fontAlgn="base" hangingPunct="0">
              <a:spcBef>
                <a:spcPts val="400"/>
              </a:spcBef>
              <a:spcAft>
                <a:spcPct val="0"/>
              </a:spcAft>
              <a:buClr>
                <a:srgbClr val="F9B639"/>
              </a:buClr>
              <a:buSzPct val="70000"/>
              <a:buFont typeface="Wingdings" panose="05000000000000000000" pitchFamily="2" charset="2"/>
              <a:buChar char=""/>
              <a:defRPr>
                <a:solidFill>
                  <a:schemeClr val="tx1"/>
                </a:solidFill>
                <a:latin typeface="Trebuchet MS" panose="020B0603020202020204" pitchFamily="34" charset="0"/>
              </a:defRPr>
            </a:lvl8pPr>
            <a:lvl9pPr marL="3886200" indent="-228600" eaLnBrk="0" fontAlgn="base" hangingPunct="0">
              <a:spcBef>
                <a:spcPts val="400"/>
              </a:spcBef>
              <a:spcAft>
                <a:spcPct val="0"/>
              </a:spcAft>
              <a:buClr>
                <a:srgbClr val="F9B639"/>
              </a:buClr>
              <a:buSzPct val="70000"/>
              <a:buFont typeface="Wingdings" panose="05000000000000000000" pitchFamily="2" charset="2"/>
              <a:buChar char=""/>
              <a:defRPr>
                <a:solidFill>
                  <a:schemeClr val="tx1"/>
                </a:solidFill>
                <a:latin typeface="Trebuchet MS" panose="020B0603020202020204" pitchFamily="34" charset="0"/>
              </a:defRPr>
            </a:lvl9pPr>
          </a:lstStyle>
          <a:p>
            <a:pPr eaLnBrk="1" hangingPunct="1">
              <a:spcBef>
                <a:spcPct val="0"/>
              </a:spcBef>
              <a:buClrTx/>
              <a:buSzTx/>
              <a:buFontTx/>
              <a:buNone/>
            </a:pPr>
            <a:endParaRPr lang="en-US" altLang="en-US" sz="1800"/>
          </a:p>
        </p:txBody>
      </p:sp>
      <p:sp>
        <p:nvSpPr>
          <p:cNvPr id="93214" name="TextBox 6">
            <a:extLst>
              <a:ext uri="{FF2B5EF4-FFF2-40B4-BE49-F238E27FC236}">
                <a16:creationId xmlns:a16="http://schemas.microsoft.com/office/drawing/2014/main" id="{96EDF0A0-44BC-4EED-92A2-899406010F80}"/>
              </a:ext>
            </a:extLst>
          </p:cNvPr>
          <p:cNvSpPr txBox="1">
            <a:spLocks noChangeArrowheads="1"/>
          </p:cNvSpPr>
          <p:nvPr/>
        </p:nvSpPr>
        <p:spPr bwMode="auto">
          <a:xfrm>
            <a:off x="762000" y="6396038"/>
            <a:ext cx="55626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600"/>
              </a:spcBef>
              <a:buClr>
                <a:schemeClr val="tx2"/>
              </a:buClr>
              <a:buSzPct val="73000"/>
              <a:buFont typeface="Wingdings 2" panose="05020102010507070707" pitchFamily="18" charset="2"/>
              <a:buChar char=""/>
              <a:defRPr sz="2600">
                <a:solidFill>
                  <a:schemeClr val="tx1"/>
                </a:solidFill>
                <a:latin typeface="Trebuchet MS" panose="020B0603020202020204" pitchFamily="34" charset="0"/>
              </a:defRPr>
            </a:lvl1pPr>
            <a:lvl2pPr marL="742950" indent="-285750">
              <a:spcBef>
                <a:spcPts val="500"/>
              </a:spcBef>
              <a:buClr>
                <a:srgbClr val="F9B639"/>
              </a:buClr>
              <a:buSzPct val="80000"/>
              <a:buFont typeface="Wingdings 2" panose="05020102010507070707" pitchFamily="18" charset="2"/>
              <a:buChar char=""/>
              <a:defRPr sz="2300">
                <a:solidFill>
                  <a:srgbClr val="6C6C6C"/>
                </a:solidFill>
                <a:latin typeface="Trebuchet MS" panose="020B0603020202020204" pitchFamily="34" charset="0"/>
              </a:defRPr>
            </a:lvl2pPr>
            <a:lvl3pPr marL="1143000" indent="-228600">
              <a:spcBef>
                <a:spcPts val="400"/>
              </a:spcBef>
              <a:buClr>
                <a:srgbClr val="F9B639"/>
              </a:buClr>
              <a:buSzPct val="60000"/>
              <a:buFont typeface="Wingdings" panose="05000000000000000000" pitchFamily="2" charset="2"/>
              <a:buChar char=""/>
              <a:defRPr sz="2000">
                <a:solidFill>
                  <a:schemeClr val="tx1"/>
                </a:solidFill>
                <a:latin typeface="Trebuchet MS" panose="020B0603020202020204" pitchFamily="34" charset="0"/>
              </a:defRPr>
            </a:lvl3pPr>
            <a:lvl4pPr marL="1600200" indent="-228600">
              <a:spcBef>
                <a:spcPct val="20000"/>
              </a:spcBef>
              <a:buClr>
                <a:srgbClr val="F9B639"/>
              </a:buClr>
              <a:buSzPct val="80000"/>
              <a:buFont typeface="Wingdings 2" panose="05020102010507070707" pitchFamily="18" charset="2"/>
              <a:buChar char=""/>
              <a:defRPr sz="2000">
                <a:solidFill>
                  <a:srgbClr val="6C6C6C"/>
                </a:solidFill>
                <a:latin typeface="Trebuchet MS" panose="020B0603020202020204" pitchFamily="34" charset="0"/>
              </a:defRPr>
            </a:lvl4pPr>
            <a:lvl5pPr marL="2057400" indent="-228600">
              <a:spcBef>
                <a:spcPts val="400"/>
              </a:spcBef>
              <a:buClr>
                <a:srgbClr val="F9B639"/>
              </a:buClr>
              <a:buSzPct val="70000"/>
              <a:buFont typeface="Wingdings" panose="05000000000000000000" pitchFamily="2" charset="2"/>
              <a:buChar char=""/>
              <a:defRPr>
                <a:solidFill>
                  <a:schemeClr val="tx1"/>
                </a:solidFill>
                <a:latin typeface="Trebuchet MS" panose="020B0603020202020204" pitchFamily="34" charset="0"/>
              </a:defRPr>
            </a:lvl5pPr>
            <a:lvl6pPr marL="2514600" indent="-228600" eaLnBrk="0" fontAlgn="base" hangingPunct="0">
              <a:spcBef>
                <a:spcPts val="400"/>
              </a:spcBef>
              <a:spcAft>
                <a:spcPct val="0"/>
              </a:spcAft>
              <a:buClr>
                <a:srgbClr val="F9B639"/>
              </a:buClr>
              <a:buSzPct val="70000"/>
              <a:buFont typeface="Wingdings" panose="05000000000000000000" pitchFamily="2" charset="2"/>
              <a:buChar char=""/>
              <a:defRPr>
                <a:solidFill>
                  <a:schemeClr val="tx1"/>
                </a:solidFill>
                <a:latin typeface="Trebuchet MS" panose="020B0603020202020204" pitchFamily="34" charset="0"/>
              </a:defRPr>
            </a:lvl6pPr>
            <a:lvl7pPr marL="2971800" indent="-228600" eaLnBrk="0" fontAlgn="base" hangingPunct="0">
              <a:spcBef>
                <a:spcPts val="400"/>
              </a:spcBef>
              <a:spcAft>
                <a:spcPct val="0"/>
              </a:spcAft>
              <a:buClr>
                <a:srgbClr val="F9B639"/>
              </a:buClr>
              <a:buSzPct val="70000"/>
              <a:buFont typeface="Wingdings" panose="05000000000000000000" pitchFamily="2" charset="2"/>
              <a:buChar char=""/>
              <a:defRPr>
                <a:solidFill>
                  <a:schemeClr val="tx1"/>
                </a:solidFill>
                <a:latin typeface="Trebuchet MS" panose="020B0603020202020204" pitchFamily="34" charset="0"/>
              </a:defRPr>
            </a:lvl7pPr>
            <a:lvl8pPr marL="3429000" indent="-228600" eaLnBrk="0" fontAlgn="base" hangingPunct="0">
              <a:spcBef>
                <a:spcPts val="400"/>
              </a:spcBef>
              <a:spcAft>
                <a:spcPct val="0"/>
              </a:spcAft>
              <a:buClr>
                <a:srgbClr val="F9B639"/>
              </a:buClr>
              <a:buSzPct val="70000"/>
              <a:buFont typeface="Wingdings" panose="05000000000000000000" pitchFamily="2" charset="2"/>
              <a:buChar char=""/>
              <a:defRPr>
                <a:solidFill>
                  <a:schemeClr val="tx1"/>
                </a:solidFill>
                <a:latin typeface="Trebuchet MS" panose="020B0603020202020204" pitchFamily="34" charset="0"/>
              </a:defRPr>
            </a:lvl8pPr>
            <a:lvl9pPr marL="3886200" indent="-228600" eaLnBrk="0" fontAlgn="base" hangingPunct="0">
              <a:spcBef>
                <a:spcPts val="400"/>
              </a:spcBef>
              <a:spcAft>
                <a:spcPct val="0"/>
              </a:spcAft>
              <a:buClr>
                <a:srgbClr val="F9B639"/>
              </a:buClr>
              <a:buSzPct val="70000"/>
              <a:buFont typeface="Wingdings" panose="05000000000000000000" pitchFamily="2" charset="2"/>
              <a:buChar char=""/>
              <a:defRPr>
                <a:solidFill>
                  <a:schemeClr val="tx1"/>
                </a:solidFill>
                <a:latin typeface="Trebuchet MS" panose="020B0603020202020204" pitchFamily="34" charset="0"/>
              </a:defRPr>
            </a:lvl9pPr>
          </a:lstStyle>
          <a:p>
            <a:pPr eaLnBrk="1" hangingPunct="1">
              <a:spcBef>
                <a:spcPct val="0"/>
              </a:spcBef>
              <a:buClrTx/>
              <a:buSzTx/>
              <a:buFontTx/>
              <a:buNone/>
            </a:pPr>
            <a:r>
              <a:rPr lang="en-US" altLang="en-US" sz="1200"/>
              <a:t>Diabetes Care 2020;43(Suppl. 1):S111-134</a:t>
            </a:r>
          </a:p>
          <a:p>
            <a:pPr eaLnBrk="1" hangingPunct="1">
              <a:spcBef>
                <a:spcPct val="0"/>
              </a:spcBef>
              <a:buClrTx/>
              <a:buSzTx/>
              <a:buFontTx/>
              <a:buNone/>
            </a:pPr>
            <a:r>
              <a:rPr lang="en-US" altLang="en-US" sz="1200"/>
              <a:t>ENDOCRINE PRACTICE Vol 26 No. 1 January 2020 </a:t>
            </a:r>
            <a:endParaRPr lang="en-US" altLang="en-US" sz="1200">
              <a:solidFill>
                <a:srgbClr val="002060"/>
              </a:solidFil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F00E2E-05B1-4AD5-8793-DC812A88791E}"/>
              </a:ext>
            </a:extLst>
          </p:cNvPr>
          <p:cNvSpPr>
            <a:spLocks noGrp="1"/>
          </p:cNvSpPr>
          <p:nvPr>
            <p:ph type="title"/>
          </p:nvPr>
        </p:nvSpPr>
        <p:spPr>
          <a:xfrm>
            <a:off x="457200" y="152400"/>
            <a:ext cx="8229600" cy="1295400"/>
          </a:xfrm>
        </p:spPr>
        <p:txBody>
          <a:bodyPr>
            <a:normAutofit/>
          </a:bodyPr>
          <a:lstStyle/>
          <a:p>
            <a:pPr>
              <a:defRPr/>
            </a:pPr>
            <a:r>
              <a:rPr lang="en-US" sz="3200" dirty="0"/>
              <a:t>Poll 6- What Lifestyle Modifications are Recommended for Alice?</a:t>
            </a:r>
          </a:p>
        </p:txBody>
      </p:sp>
      <p:sp>
        <p:nvSpPr>
          <p:cNvPr id="95235" name="Content Placeholder 2">
            <a:extLst>
              <a:ext uri="{FF2B5EF4-FFF2-40B4-BE49-F238E27FC236}">
                <a16:creationId xmlns:a16="http://schemas.microsoft.com/office/drawing/2014/main" id="{151999A4-E12E-4E51-B047-75BC777C871B}"/>
              </a:ext>
            </a:extLst>
          </p:cNvPr>
          <p:cNvSpPr>
            <a:spLocks noGrp="1"/>
          </p:cNvSpPr>
          <p:nvPr>
            <p:ph idx="1"/>
          </p:nvPr>
        </p:nvSpPr>
        <p:spPr>
          <a:xfrm>
            <a:off x="457200" y="1600200"/>
            <a:ext cx="8229600" cy="5105400"/>
          </a:xfrm>
        </p:spPr>
        <p:txBody>
          <a:bodyPr/>
          <a:lstStyle/>
          <a:p>
            <a:pPr marL="514350" indent="-514350">
              <a:buFont typeface="Trebuchet MS" panose="020B0603020202020204" pitchFamily="34" charset="0"/>
              <a:buAutoNum type="alphaUcPeriod"/>
            </a:pPr>
            <a:r>
              <a:rPr lang="en-US" altLang="en-US" sz="3200" dirty="0"/>
              <a:t>Tobacco cessation </a:t>
            </a:r>
          </a:p>
          <a:p>
            <a:pPr marL="514350" indent="-514350">
              <a:buFont typeface="Trebuchet MS" panose="020B0603020202020204" pitchFamily="34" charset="0"/>
              <a:buAutoNum type="alphaUcPeriod"/>
            </a:pPr>
            <a:r>
              <a:rPr lang="en-US" altLang="en-US" sz="3200" dirty="0"/>
              <a:t>Weight loss</a:t>
            </a:r>
          </a:p>
          <a:p>
            <a:pPr marL="514350" indent="-514350">
              <a:buFont typeface="Trebuchet MS" panose="020B0603020202020204" pitchFamily="34" charset="0"/>
              <a:buAutoNum type="alphaUcPeriod"/>
            </a:pPr>
            <a:r>
              <a:rPr lang="en-US" altLang="en-US" sz="3200" dirty="0"/>
              <a:t>Increase physical activity</a:t>
            </a:r>
          </a:p>
          <a:p>
            <a:pPr marL="514350" indent="-514350">
              <a:buFont typeface="Trebuchet MS" panose="020B0603020202020204" pitchFamily="34" charset="0"/>
              <a:buAutoNum type="alphaUcPeriod"/>
            </a:pPr>
            <a:r>
              <a:rPr lang="en-US" altLang="en-US" sz="3200" dirty="0"/>
              <a:t>Reduce alcohol intake</a:t>
            </a:r>
          </a:p>
          <a:p>
            <a:pPr marL="514350" indent="-514350">
              <a:buFont typeface="Trebuchet MS" panose="020B0603020202020204" pitchFamily="34" charset="0"/>
              <a:buAutoNum type="alphaUcPeriod"/>
            </a:pPr>
            <a:r>
              <a:rPr lang="en-US" altLang="en-US" sz="3200" dirty="0"/>
              <a:t>Reduce salt intake</a:t>
            </a:r>
            <a:endParaRPr lang="en-US" altLang="en-US" dirty="0"/>
          </a:p>
        </p:txBody>
      </p:sp>
      <p:sp>
        <p:nvSpPr>
          <p:cNvPr id="95236" name="TextBox 3">
            <a:extLst>
              <a:ext uri="{FF2B5EF4-FFF2-40B4-BE49-F238E27FC236}">
                <a16:creationId xmlns:a16="http://schemas.microsoft.com/office/drawing/2014/main" id="{EADD3FDD-9C3E-4620-90F0-66E22CA85E31}"/>
              </a:ext>
            </a:extLst>
          </p:cNvPr>
          <p:cNvSpPr txBox="1">
            <a:spLocks noChangeArrowheads="1"/>
          </p:cNvSpPr>
          <p:nvPr/>
        </p:nvSpPr>
        <p:spPr bwMode="auto">
          <a:xfrm>
            <a:off x="609600" y="6021388"/>
            <a:ext cx="329723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600"/>
              </a:spcBef>
              <a:buClr>
                <a:schemeClr val="tx2"/>
              </a:buClr>
              <a:buSzPct val="73000"/>
              <a:buFont typeface="Wingdings 2" panose="05020102010507070707" pitchFamily="18" charset="2"/>
              <a:buChar char=""/>
              <a:defRPr sz="2600">
                <a:solidFill>
                  <a:schemeClr val="tx1"/>
                </a:solidFill>
                <a:latin typeface="Trebuchet MS" panose="020B0603020202020204" pitchFamily="34" charset="0"/>
              </a:defRPr>
            </a:lvl1pPr>
            <a:lvl2pPr marL="742950" indent="-285750">
              <a:spcBef>
                <a:spcPts val="500"/>
              </a:spcBef>
              <a:buClr>
                <a:srgbClr val="F9B639"/>
              </a:buClr>
              <a:buSzPct val="80000"/>
              <a:buFont typeface="Wingdings 2" panose="05020102010507070707" pitchFamily="18" charset="2"/>
              <a:buChar char=""/>
              <a:defRPr sz="2300">
                <a:solidFill>
                  <a:srgbClr val="6C6C6C"/>
                </a:solidFill>
                <a:latin typeface="Trebuchet MS" panose="020B0603020202020204" pitchFamily="34" charset="0"/>
              </a:defRPr>
            </a:lvl2pPr>
            <a:lvl3pPr marL="1143000" indent="-228600">
              <a:spcBef>
                <a:spcPts val="400"/>
              </a:spcBef>
              <a:buClr>
                <a:srgbClr val="F9B639"/>
              </a:buClr>
              <a:buSzPct val="60000"/>
              <a:buFont typeface="Wingdings" panose="05000000000000000000" pitchFamily="2" charset="2"/>
              <a:buChar char=""/>
              <a:defRPr sz="2000">
                <a:solidFill>
                  <a:schemeClr val="tx1"/>
                </a:solidFill>
                <a:latin typeface="Trebuchet MS" panose="020B0603020202020204" pitchFamily="34" charset="0"/>
              </a:defRPr>
            </a:lvl3pPr>
            <a:lvl4pPr marL="1600200" indent="-228600">
              <a:spcBef>
                <a:spcPct val="20000"/>
              </a:spcBef>
              <a:buClr>
                <a:srgbClr val="F9B639"/>
              </a:buClr>
              <a:buSzPct val="80000"/>
              <a:buFont typeface="Wingdings 2" panose="05020102010507070707" pitchFamily="18" charset="2"/>
              <a:buChar char=""/>
              <a:defRPr sz="2000">
                <a:solidFill>
                  <a:srgbClr val="6C6C6C"/>
                </a:solidFill>
                <a:latin typeface="Trebuchet MS" panose="020B0603020202020204" pitchFamily="34" charset="0"/>
              </a:defRPr>
            </a:lvl4pPr>
            <a:lvl5pPr marL="2057400" indent="-228600">
              <a:spcBef>
                <a:spcPts val="400"/>
              </a:spcBef>
              <a:buClr>
                <a:srgbClr val="F9B639"/>
              </a:buClr>
              <a:buSzPct val="70000"/>
              <a:buFont typeface="Wingdings" panose="05000000000000000000" pitchFamily="2" charset="2"/>
              <a:buChar char=""/>
              <a:defRPr>
                <a:solidFill>
                  <a:schemeClr val="tx1"/>
                </a:solidFill>
                <a:latin typeface="Trebuchet MS" panose="020B0603020202020204" pitchFamily="34" charset="0"/>
              </a:defRPr>
            </a:lvl5pPr>
            <a:lvl6pPr marL="2514600" indent="-228600" eaLnBrk="0" fontAlgn="base" hangingPunct="0">
              <a:spcBef>
                <a:spcPts val="400"/>
              </a:spcBef>
              <a:spcAft>
                <a:spcPct val="0"/>
              </a:spcAft>
              <a:buClr>
                <a:srgbClr val="F9B639"/>
              </a:buClr>
              <a:buSzPct val="70000"/>
              <a:buFont typeface="Wingdings" panose="05000000000000000000" pitchFamily="2" charset="2"/>
              <a:buChar char=""/>
              <a:defRPr>
                <a:solidFill>
                  <a:schemeClr val="tx1"/>
                </a:solidFill>
                <a:latin typeface="Trebuchet MS" panose="020B0603020202020204" pitchFamily="34" charset="0"/>
              </a:defRPr>
            </a:lvl6pPr>
            <a:lvl7pPr marL="2971800" indent="-228600" eaLnBrk="0" fontAlgn="base" hangingPunct="0">
              <a:spcBef>
                <a:spcPts val="400"/>
              </a:spcBef>
              <a:spcAft>
                <a:spcPct val="0"/>
              </a:spcAft>
              <a:buClr>
                <a:srgbClr val="F9B639"/>
              </a:buClr>
              <a:buSzPct val="70000"/>
              <a:buFont typeface="Wingdings" panose="05000000000000000000" pitchFamily="2" charset="2"/>
              <a:buChar char=""/>
              <a:defRPr>
                <a:solidFill>
                  <a:schemeClr val="tx1"/>
                </a:solidFill>
                <a:latin typeface="Trebuchet MS" panose="020B0603020202020204" pitchFamily="34" charset="0"/>
              </a:defRPr>
            </a:lvl7pPr>
            <a:lvl8pPr marL="3429000" indent="-228600" eaLnBrk="0" fontAlgn="base" hangingPunct="0">
              <a:spcBef>
                <a:spcPts val="400"/>
              </a:spcBef>
              <a:spcAft>
                <a:spcPct val="0"/>
              </a:spcAft>
              <a:buClr>
                <a:srgbClr val="F9B639"/>
              </a:buClr>
              <a:buSzPct val="70000"/>
              <a:buFont typeface="Wingdings" panose="05000000000000000000" pitchFamily="2" charset="2"/>
              <a:buChar char=""/>
              <a:defRPr>
                <a:solidFill>
                  <a:schemeClr val="tx1"/>
                </a:solidFill>
                <a:latin typeface="Trebuchet MS" panose="020B0603020202020204" pitchFamily="34" charset="0"/>
              </a:defRPr>
            </a:lvl8pPr>
            <a:lvl9pPr marL="3886200" indent="-228600" eaLnBrk="0" fontAlgn="base" hangingPunct="0">
              <a:spcBef>
                <a:spcPts val="400"/>
              </a:spcBef>
              <a:spcAft>
                <a:spcPct val="0"/>
              </a:spcAft>
              <a:buClr>
                <a:srgbClr val="F9B639"/>
              </a:buClr>
              <a:buSzPct val="70000"/>
              <a:buFont typeface="Wingdings" panose="05000000000000000000" pitchFamily="2" charset="2"/>
              <a:buChar char=""/>
              <a:defRPr>
                <a:solidFill>
                  <a:schemeClr val="tx1"/>
                </a:solidFill>
                <a:latin typeface="Trebuchet MS" panose="020B0603020202020204" pitchFamily="34" charset="0"/>
              </a:defRPr>
            </a:lvl9pPr>
          </a:lstStyle>
          <a:p>
            <a:pPr algn="ctr" eaLnBrk="1" hangingPunct="1">
              <a:spcBef>
                <a:spcPct val="0"/>
              </a:spcBef>
              <a:buClrTx/>
              <a:buSzTx/>
              <a:buFontTx/>
              <a:buNone/>
            </a:pPr>
            <a:r>
              <a:rPr lang="en-US" altLang="en-US" sz="1800" b="1">
                <a:solidFill>
                  <a:srgbClr val="FF0000"/>
                </a:solidFill>
              </a:rPr>
              <a:t>Select all that apply</a:t>
            </a:r>
          </a:p>
        </p:txBody>
      </p:sp>
      <p:sp>
        <p:nvSpPr>
          <p:cNvPr id="95237" name="Rectangle 2">
            <a:extLst>
              <a:ext uri="{FF2B5EF4-FFF2-40B4-BE49-F238E27FC236}">
                <a16:creationId xmlns:a16="http://schemas.microsoft.com/office/drawing/2014/main" id="{F2AB9D97-20AD-4D5B-A78A-1550D5F5C072}"/>
              </a:ext>
            </a:extLst>
          </p:cNvPr>
          <p:cNvSpPr>
            <a:spLocks noChangeArrowheads="1"/>
          </p:cNvSpPr>
          <p:nvPr/>
        </p:nvSpPr>
        <p:spPr bwMode="auto">
          <a:xfrm>
            <a:off x="5002104" y="3641519"/>
            <a:ext cx="3505200" cy="306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600"/>
              </a:spcBef>
              <a:buClr>
                <a:schemeClr val="tx2"/>
              </a:buClr>
              <a:buSzPct val="73000"/>
              <a:buFont typeface="Wingdings 2" panose="05020102010507070707" pitchFamily="18" charset="2"/>
              <a:buChar char=""/>
              <a:defRPr sz="2600">
                <a:solidFill>
                  <a:schemeClr val="tx1"/>
                </a:solidFill>
                <a:latin typeface="Trebuchet MS" panose="020B0603020202020204" pitchFamily="34" charset="0"/>
              </a:defRPr>
            </a:lvl1pPr>
            <a:lvl2pPr>
              <a:spcBef>
                <a:spcPts val="500"/>
              </a:spcBef>
              <a:buClr>
                <a:srgbClr val="F9B639"/>
              </a:buClr>
              <a:buSzPct val="80000"/>
              <a:buFont typeface="Wingdings 2" panose="05020102010507070707" pitchFamily="18" charset="2"/>
              <a:buChar char=""/>
              <a:defRPr sz="2300">
                <a:solidFill>
                  <a:srgbClr val="6C6C6C"/>
                </a:solidFill>
                <a:latin typeface="Trebuchet MS" panose="020B0603020202020204" pitchFamily="34" charset="0"/>
              </a:defRPr>
            </a:lvl2pPr>
            <a:lvl3pPr marL="1143000" indent="-228600">
              <a:spcBef>
                <a:spcPts val="400"/>
              </a:spcBef>
              <a:buClr>
                <a:srgbClr val="F9B639"/>
              </a:buClr>
              <a:buSzPct val="60000"/>
              <a:buFont typeface="Wingdings" panose="05000000000000000000" pitchFamily="2" charset="2"/>
              <a:buChar char=""/>
              <a:defRPr sz="2000">
                <a:solidFill>
                  <a:schemeClr val="tx1"/>
                </a:solidFill>
                <a:latin typeface="Trebuchet MS" panose="020B0603020202020204" pitchFamily="34" charset="0"/>
              </a:defRPr>
            </a:lvl3pPr>
            <a:lvl4pPr marL="1600200" indent="-228600">
              <a:spcBef>
                <a:spcPct val="20000"/>
              </a:spcBef>
              <a:buClr>
                <a:srgbClr val="F9B639"/>
              </a:buClr>
              <a:buSzPct val="80000"/>
              <a:buFont typeface="Wingdings 2" panose="05020102010507070707" pitchFamily="18" charset="2"/>
              <a:buChar char=""/>
              <a:defRPr sz="2000">
                <a:solidFill>
                  <a:srgbClr val="6C6C6C"/>
                </a:solidFill>
                <a:latin typeface="Trebuchet MS" panose="020B0603020202020204" pitchFamily="34" charset="0"/>
              </a:defRPr>
            </a:lvl4pPr>
            <a:lvl5pPr marL="2057400" indent="-228600">
              <a:spcBef>
                <a:spcPts val="400"/>
              </a:spcBef>
              <a:buClr>
                <a:srgbClr val="F9B639"/>
              </a:buClr>
              <a:buSzPct val="70000"/>
              <a:buFont typeface="Wingdings" panose="05000000000000000000" pitchFamily="2" charset="2"/>
              <a:buChar char=""/>
              <a:defRPr>
                <a:solidFill>
                  <a:schemeClr val="tx1"/>
                </a:solidFill>
                <a:latin typeface="Trebuchet MS" panose="020B0603020202020204" pitchFamily="34" charset="0"/>
              </a:defRPr>
            </a:lvl5pPr>
            <a:lvl6pPr marL="2514600" indent="-228600" eaLnBrk="0" fontAlgn="base" hangingPunct="0">
              <a:spcBef>
                <a:spcPts val="400"/>
              </a:spcBef>
              <a:spcAft>
                <a:spcPct val="0"/>
              </a:spcAft>
              <a:buClr>
                <a:srgbClr val="F9B639"/>
              </a:buClr>
              <a:buSzPct val="70000"/>
              <a:buFont typeface="Wingdings" panose="05000000000000000000" pitchFamily="2" charset="2"/>
              <a:buChar char=""/>
              <a:defRPr>
                <a:solidFill>
                  <a:schemeClr val="tx1"/>
                </a:solidFill>
                <a:latin typeface="Trebuchet MS" panose="020B0603020202020204" pitchFamily="34" charset="0"/>
              </a:defRPr>
            </a:lvl6pPr>
            <a:lvl7pPr marL="2971800" indent="-228600" eaLnBrk="0" fontAlgn="base" hangingPunct="0">
              <a:spcBef>
                <a:spcPts val="400"/>
              </a:spcBef>
              <a:spcAft>
                <a:spcPct val="0"/>
              </a:spcAft>
              <a:buClr>
                <a:srgbClr val="F9B639"/>
              </a:buClr>
              <a:buSzPct val="70000"/>
              <a:buFont typeface="Wingdings" panose="05000000000000000000" pitchFamily="2" charset="2"/>
              <a:buChar char=""/>
              <a:defRPr>
                <a:solidFill>
                  <a:schemeClr val="tx1"/>
                </a:solidFill>
                <a:latin typeface="Trebuchet MS" panose="020B0603020202020204" pitchFamily="34" charset="0"/>
              </a:defRPr>
            </a:lvl7pPr>
            <a:lvl8pPr marL="3429000" indent="-228600" eaLnBrk="0" fontAlgn="base" hangingPunct="0">
              <a:spcBef>
                <a:spcPts val="400"/>
              </a:spcBef>
              <a:spcAft>
                <a:spcPct val="0"/>
              </a:spcAft>
              <a:buClr>
                <a:srgbClr val="F9B639"/>
              </a:buClr>
              <a:buSzPct val="70000"/>
              <a:buFont typeface="Wingdings" panose="05000000000000000000" pitchFamily="2" charset="2"/>
              <a:buChar char=""/>
              <a:defRPr>
                <a:solidFill>
                  <a:schemeClr val="tx1"/>
                </a:solidFill>
                <a:latin typeface="Trebuchet MS" panose="020B0603020202020204" pitchFamily="34" charset="0"/>
              </a:defRPr>
            </a:lvl8pPr>
            <a:lvl9pPr marL="3886200" indent="-228600" eaLnBrk="0" fontAlgn="base" hangingPunct="0">
              <a:spcBef>
                <a:spcPts val="400"/>
              </a:spcBef>
              <a:spcAft>
                <a:spcPct val="0"/>
              </a:spcAft>
              <a:buClr>
                <a:srgbClr val="F9B639"/>
              </a:buClr>
              <a:buSzPct val="70000"/>
              <a:buFont typeface="Wingdings" panose="05000000000000000000" pitchFamily="2" charset="2"/>
              <a:buChar char=""/>
              <a:defRPr>
                <a:solidFill>
                  <a:schemeClr val="tx1"/>
                </a:solidFill>
                <a:latin typeface="Trebuchet MS" panose="020B0603020202020204" pitchFamily="34" charset="0"/>
              </a:defRPr>
            </a:lvl9pPr>
          </a:lstStyle>
          <a:p>
            <a:pPr eaLnBrk="1" hangingPunct="1"/>
            <a:r>
              <a:rPr lang="en-US" altLang="en-US" sz="2100" dirty="0"/>
              <a:t>Social history</a:t>
            </a:r>
          </a:p>
          <a:p>
            <a:pPr lvl="1" eaLnBrk="1" hangingPunct="1"/>
            <a:r>
              <a:rPr lang="en-US" altLang="en-US" sz="1800" dirty="0">
                <a:solidFill>
                  <a:schemeClr val="tx1"/>
                </a:solidFill>
              </a:rPr>
              <a:t>(+)Alcohol: 1-2 drinks/week</a:t>
            </a:r>
          </a:p>
          <a:p>
            <a:pPr lvl="1" eaLnBrk="1" hangingPunct="1"/>
            <a:r>
              <a:rPr lang="en-US" altLang="en-US" sz="1800" dirty="0">
                <a:solidFill>
                  <a:schemeClr val="tx1"/>
                </a:solidFill>
              </a:rPr>
              <a:t>(+) Tobacco use: 1/2ppd</a:t>
            </a:r>
          </a:p>
          <a:p>
            <a:pPr lvl="1" eaLnBrk="1" hangingPunct="1"/>
            <a:r>
              <a:rPr lang="en-US" altLang="en-US" sz="1800" dirty="0">
                <a:solidFill>
                  <a:schemeClr val="tx1"/>
                </a:solidFill>
              </a:rPr>
              <a:t>Exercise: walks 15 min twice/week</a:t>
            </a:r>
          </a:p>
          <a:p>
            <a:pPr lvl="1" eaLnBrk="1" hangingPunct="1"/>
            <a:r>
              <a:rPr lang="en-US" altLang="en-US" sz="1800" dirty="0">
                <a:solidFill>
                  <a:schemeClr val="tx1"/>
                </a:solidFill>
              </a:rPr>
              <a:t>Occ: receptionist</a:t>
            </a:r>
          </a:p>
          <a:p>
            <a:pPr eaLnBrk="1" hangingPunct="1"/>
            <a:r>
              <a:rPr lang="en-US" altLang="en-US" sz="2100" dirty="0"/>
              <a:t>BMI:32.8kg/m</a:t>
            </a:r>
            <a:r>
              <a:rPr lang="en-US" altLang="en-US" sz="2100" baseline="30000" dirty="0"/>
              <a:t>2</a:t>
            </a:r>
            <a:r>
              <a:rPr lang="en-US" altLang="en-US" sz="2100" dirty="0"/>
              <a:t> </a:t>
            </a:r>
          </a:p>
          <a:p>
            <a:pPr lvl="1" eaLnBrk="1" hangingPunct="1"/>
            <a:endParaRPr lang="en-US" altLang="en-US" sz="1800" dirty="0">
              <a:solidFill>
                <a:schemeClr val="tx1"/>
              </a:solidFill>
            </a:endParaRPr>
          </a:p>
        </p:txBody>
      </p:sp>
      <p:sp>
        <p:nvSpPr>
          <p:cNvPr id="4" name="Rounded Rectangle 3">
            <a:extLst>
              <a:ext uri="{FF2B5EF4-FFF2-40B4-BE49-F238E27FC236}">
                <a16:creationId xmlns:a16="http://schemas.microsoft.com/office/drawing/2014/main" id="{C904B29D-EE35-48E6-B902-92CC8482BB4E}"/>
              </a:ext>
            </a:extLst>
          </p:cNvPr>
          <p:cNvSpPr/>
          <p:nvPr/>
        </p:nvSpPr>
        <p:spPr>
          <a:xfrm>
            <a:off x="4654550" y="3505200"/>
            <a:ext cx="3505200" cy="28194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pic>
        <p:nvPicPr>
          <p:cNvPr id="7" name="Picture 6">
            <a:extLst>
              <a:ext uri="{FF2B5EF4-FFF2-40B4-BE49-F238E27FC236}">
                <a16:creationId xmlns:a16="http://schemas.microsoft.com/office/drawing/2014/main" id="{69E728B4-B589-4C74-979B-80C91EBA5ED1}"/>
              </a:ext>
            </a:extLst>
          </p:cNvPr>
          <p:cNvPicPr>
            <a:picLocks noChangeAspect="1"/>
          </p:cNvPicPr>
          <p:nvPr/>
        </p:nvPicPr>
        <p:blipFill>
          <a:blip r:embed="rId3"/>
          <a:stretch>
            <a:fillRect/>
          </a:stretch>
        </p:blipFill>
        <p:spPr>
          <a:xfrm rot="1563043">
            <a:off x="5933172" y="1476195"/>
            <a:ext cx="1643062" cy="16811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4418" name="Rectangle 1026"/>
          <p:cNvSpPr>
            <a:spLocks noGrp="1" noChangeArrowheads="1"/>
          </p:cNvSpPr>
          <p:nvPr>
            <p:ph type="title"/>
          </p:nvPr>
        </p:nvSpPr>
        <p:spPr>
          <a:xfrm>
            <a:off x="456363" y="205740"/>
            <a:ext cx="8229600" cy="990600"/>
          </a:xfrm>
        </p:spPr>
        <p:txBody>
          <a:bodyPr anchor="b">
            <a:normAutofit/>
          </a:bodyPr>
          <a:lstStyle/>
          <a:p>
            <a:pPr eaLnBrk="1" hangingPunct="1">
              <a:defRPr/>
            </a:pPr>
            <a:r>
              <a:rPr lang="en-US" sz="4400" dirty="0"/>
              <a:t>ADA 2025 Summary</a:t>
            </a:r>
          </a:p>
        </p:txBody>
      </p:sp>
      <p:graphicFrame>
        <p:nvGraphicFramePr>
          <p:cNvPr id="1724421" name="Rectangle 1027">
            <a:extLst>
              <a:ext uri="{FF2B5EF4-FFF2-40B4-BE49-F238E27FC236}">
                <a16:creationId xmlns:a16="http://schemas.microsoft.com/office/drawing/2014/main" id="{1AC91032-4054-2DE7-6AEA-E9A52D073D50}"/>
              </a:ext>
            </a:extLst>
          </p:cNvPr>
          <p:cNvGraphicFramePr/>
          <p:nvPr/>
        </p:nvGraphicFramePr>
        <p:xfrm>
          <a:off x="457200" y="1219200"/>
          <a:ext cx="8229600" cy="493776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ustDataLst>
      <p:tags r:id="rId1"/>
    </p:custDataLst>
    <p:extLst>
      <p:ext uri="{BB962C8B-B14F-4D97-AF65-F5344CB8AC3E}">
        <p14:creationId xmlns:p14="http://schemas.microsoft.com/office/powerpoint/2010/main" val="4181879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1546" name="Rectangle 10"/>
          <p:cNvSpPr>
            <a:spLocks noGrp="1" noChangeArrowheads="1"/>
          </p:cNvSpPr>
          <p:nvPr>
            <p:ph type="title"/>
          </p:nvPr>
        </p:nvSpPr>
        <p:spPr/>
        <p:txBody>
          <a:bodyPr>
            <a:normAutofit fontScale="90000"/>
          </a:bodyPr>
          <a:lstStyle/>
          <a:p>
            <a:pPr eaLnBrk="1" hangingPunct="1">
              <a:defRPr/>
            </a:pPr>
            <a:r>
              <a:rPr lang="en-US" sz="6000" dirty="0"/>
              <a:t>Thank You – Questions?</a:t>
            </a:r>
          </a:p>
        </p:txBody>
      </p:sp>
      <p:sp>
        <p:nvSpPr>
          <p:cNvPr id="5" name="Content Placeholder 4"/>
          <p:cNvSpPr>
            <a:spLocks noGrp="1"/>
          </p:cNvSpPr>
          <p:nvPr>
            <p:ph sz="quarter" idx="2"/>
          </p:nvPr>
        </p:nvSpPr>
        <p:spPr>
          <a:xfrm>
            <a:off x="3716867" y="1216152"/>
            <a:ext cx="4956979" cy="4937760"/>
          </a:xfrm>
        </p:spPr>
        <p:txBody>
          <a:bodyPr/>
          <a:lstStyle/>
          <a:p>
            <a:r>
              <a:rPr lang="fr-FR" dirty="0" err="1"/>
              <a:t>Thanks</a:t>
            </a:r>
            <a:r>
              <a:rPr lang="fr-FR" dirty="0"/>
              <a:t> for </a:t>
            </a:r>
            <a:r>
              <a:rPr lang="fr-FR" dirty="0" err="1"/>
              <a:t>joining</a:t>
            </a:r>
            <a:r>
              <a:rPr lang="fr-FR" dirty="0"/>
              <a:t> us!</a:t>
            </a:r>
          </a:p>
          <a:p>
            <a:r>
              <a:rPr lang="fr-FR" dirty="0"/>
              <a:t>Questions?</a:t>
            </a:r>
          </a:p>
          <a:p>
            <a:r>
              <a:rPr lang="fr-FR" dirty="0">
                <a:hlinkClick r:id="rId4"/>
              </a:rPr>
              <a:t>Info@diabetesed.net</a:t>
            </a:r>
            <a:endParaRPr lang="fr-FR" dirty="0"/>
          </a:p>
          <a:p>
            <a:r>
              <a:rPr lang="fr-FR" dirty="0"/>
              <a:t>Call us at 530-893-8635</a:t>
            </a:r>
          </a:p>
          <a:p>
            <a:r>
              <a:rPr lang="fr-FR" dirty="0"/>
              <a:t>www</a:t>
            </a:r>
            <a:r>
              <a:rPr lang="fr-FR"/>
              <a:t>.DiabetesEd.</a:t>
            </a:r>
            <a:r>
              <a:rPr lang="fr-FR" dirty="0"/>
              <a:t>net</a:t>
            </a:r>
            <a:endParaRPr lang="en-US" dirty="0"/>
          </a:p>
        </p:txBody>
      </p:sp>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57200" y="1311998"/>
            <a:ext cx="3259667" cy="4889501"/>
          </a:xfrm>
          <a:prstGeom prst="rect">
            <a:avLst/>
          </a:prstGeom>
        </p:spPr>
      </p:pic>
    </p:spTree>
    <p:custDataLst>
      <p:tags r:id="rId1"/>
    </p:custDataLst>
    <p:extLst>
      <p:ext uri="{BB962C8B-B14F-4D97-AF65-F5344CB8AC3E}">
        <p14:creationId xmlns:p14="http://schemas.microsoft.com/office/powerpoint/2010/main" val="13747535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p:cNvSpPr>
            <a:spLocks noGrp="1" noChangeArrowheads="1"/>
          </p:cNvSpPr>
          <p:nvPr>
            <p:ph type="title"/>
          </p:nvPr>
        </p:nvSpPr>
        <p:spPr/>
        <p:txBody>
          <a:bodyPr>
            <a:normAutofit/>
          </a:bodyPr>
          <a:lstStyle/>
          <a:p>
            <a:pPr eaLnBrk="1" hangingPunct="1"/>
            <a:r>
              <a:rPr lang="en-US" sz="4000" dirty="0"/>
              <a:t>3. Pharmacologic Interventions</a:t>
            </a:r>
          </a:p>
        </p:txBody>
      </p:sp>
      <p:sp>
        <p:nvSpPr>
          <p:cNvPr id="74755" name="Rectangle 3"/>
          <p:cNvSpPr>
            <a:spLocks noGrp="1" noChangeArrowheads="1"/>
          </p:cNvSpPr>
          <p:nvPr>
            <p:ph sz="quarter" idx="1"/>
          </p:nvPr>
        </p:nvSpPr>
        <p:spPr>
          <a:xfrm>
            <a:off x="457200" y="1219199"/>
            <a:ext cx="4041648" cy="5285637"/>
          </a:xfrm>
        </p:spPr>
        <p:txBody>
          <a:bodyPr>
            <a:normAutofit/>
          </a:bodyPr>
          <a:lstStyle/>
          <a:p>
            <a:r>
              <a:rPr lang="en-US" sz="2800" dirty="0">
                <a:solidFill>
                  <a:srgbClr val="0070C0"/>
                </a:solidFill>
              </a:rPr>
              <a:t>Use more intensive approach for high-risk individuals: </a:t>
            </a:r>
          </a:p>
          <a:p>
            <a:pPr lvl="1" eaLnBrk="1" hangingPunct="1"/>
            <a:r>
              <a:rPr lang="en-US" sz="2400" dirty="0"/>
              <a:t>BMI of 35+</a:t>
            </a:r>
          </a:p>
          <a:p>
            <a:pPr lvl="1" eaLnBrk="1" hangingPunct="1"/>
            <a:r>
              <a:rPr lang="en-US" sz="2400" dirty="0">
                <a:solidFill>
                  <a:srgbClr val="0070C0"/>
                </a:solidFill>
              </a:rPr>
              <a:t>If A1C is ~6.0 or FPG is 110</a:t>
            </a:r>
          </a:p>
          <a:p>
            <a:pPr lvl="1" eaLnBrk="1" hangingPunct="1"/>
            <a:r>
              <a:rPr lang="en-US" sz="2400" dirty="0"/>
              <a:t>History of GDM</a:t>
            </a:r>
          </a:p>
          <a:p>
            <a:pPr eaLnBrk="1" hangingPunct="1"/>
            <a:r>
              <a:rPr lang="en-US" sz="2400" dirty="0"/>
              <a:t>No FDA approved med for prevention (off label)</a:t>
            </a:r>
          </a:p>
          <a:p>
            <a:pPr eaLnBrk="1" hangingPunct="1"/>
            <a:r>
              <a:rPr lang="en-US" sz="2400" dirty="0"/>
              <a:t>Consider Metformin Therapy for Prediabetes</a:t>
            </a:r>
          </a:p>
          <a:p>
            <a:pPr lvl="1"/>
            <a:r>
              <a:rPr lang="en-US" sz="2400" dirty="0"/>
              <a:t>Monitor B12 level </a:t>
            </a:r>
            <a:r>
              <a:rPr lang="en-US" sz="2000" dirty="0"/>
              <a:t>(</a:t>
            </a:r>
            <a:r>
              <a:rPr lang="en-US" sz="2000" dirty="0" err="1"/>
              <a:t>esp</a:t>
            </a:r>
            <a:r>
              <a:rPr lang="en-US" sz="2000" dirty="0"/>
              <a:t> with neuropathy or anemia)</a:t>
            </a:r>
          </a:p>
          <a:p>
            <a:pPr eaLnBrk="1" hangingPunct="1"/>
            <a:endParaRPr lang="en-US" sz="2800" dirty="0"/>
          </a:p>
          <a:p>
            <a:pPr eaLnBrk="1" hangingPunct="1"/>
            <a:endParaRPr lang="en-US" sz="2800" dirty="0"/>
          </a:p>
          <a:p>
            <a:pPr eaLnBrk="1" hangingPunct="1">
              <a:buFont typeface="Wingdings" pitchFamily="2" charset="2"/>
              <a:buNone/>
            </a:pPr>
            <a:endParaRPr lang="en-US" sz="2800" dirty="0"/>
          </a:p>
        </p:txBody>
      </p:sp>
      <p:sp>
        <p:nvSpPr>
          <p:cNvPr id="2" name="Content Placeholder 1">
            <a:extLst>
              <a:ext uri="{FF2B5EF4-FFF2-40B4-BE49-F238E27FC236}">
                <a16:creationId xmlns:a16="http://schemas.microsoft.com/office/drawing/2014/main" id="{58E945E5-34D1-4988-A633-6D2D1991C89B}"/>
              </a:ext>
            </a:extLst>
          </p:cNvPr>
          <p:cNvSpPr>
            <a:spLocks noGrp="1"/>
          </p:cNvSpPr>
          <p:nvPr>
            <p:ph sz="quarter" idx="2"/>
          </p:nvPr>
        </p:nvSpPr>
        <p:spPr>
          <a:xfrm>
            <a:off x="4876800" y="1275977"/>
            <a:ext cx="4041648" cy="4937760"/>
          </a:xfrm>
        </p:spPr>
        <p:txBody>
          <a:bodyPr>
            <a:normAutofit/>
          </a:bodyPr>
          <a:lstStyle/>
          <a:p>
            <a:r>
              <a:rPr lang="en-US" sz="2800" dirty="0"/>
              <a:t>CV Risk Mitigation important.</a:t>
            </a:r>
          </a:p>
          <a:p>
            <a:r>
              <a:rPr lang="en-US" sz="2800" dirty="0"/>
              <a:t>Statin can increase BG, stop if notice elevation</a:t>
            </a:r>
          </a:p>
          <a:p>
            <a:r>
              <a:rPr lang="en-US" sz="2800" dirty="0"/>
              <a:t>Consider low dose pioglitazone (Actos) if history of stroke.</a:t>
            </a:r>
          </a:p>
        </p:txBody>
      </p:sp>
      <p:pic>
        <p:nvPicPr>
          <p:cNvPr id="4" name="Picture 3">
            <a:extLst>
              <a:ext uri="{FF2B5EF4-FFF2-40B4-BE49-F238E27FC236}">
                <a16:creationId xmlns:a16="http://schemas.microsoft.com/office/drawing/2014/main" id="{9412E280-20D3-4B28-9577-3413ACE2CD8C}"/>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5334000" y="4551799"/>
            <a:ext cx="2664014" cy="2060448"/>
          </a:xfrm>
          <a:prstGeom prst="rect">
            <a:avLst/>
          </a:prstGeom>
        </p:spPr>
      </p:pic>
      <p:pic>
        <p:nvPicPr>
          <p:cNvPr id="3" name="Picture 2">
            <a:extLst>
              <a:ext uri="{FF2B5EF4-FFF2-40B4-BE49-F238E27FC236}">
                <a16:creationId xmlns:a16="http://schemas.microsoft.com/office/drawing/2014/main" id="{7F76F016-305C-8E7B-CF02-DBE68119275D}"/>
              </a:ext>
            </a:extLst>
          </p:cNvPr>
          <p:cNvPicPr>
            <a:picLocks noChangeAspect="1"/>
          </p:cNvPicPr>
          <p:nvPr/>
        </p:nvPicPr>
        <p:blipFill>
          <a:blip r:embed="rId6"/>
          <a:stretch>
            <a:fillRect/>
          </a:stretch>
        </p:blipFill>
        <p:spPr>
          <a:xfrm>
            <a:off x="1027145" y="6298019"/>
            <a:ext cx="2621280" cy="413633"/>
          </a:xfrm>
          <a:prstGeom prst="rect">
            <a:avLst/>
          </a:prstGeom>
        </p:spPr>
      </p:pic>
    </p:spTree>
    <p:custDataLst>
      <p:tags r:id="rId1"/>
    </p:custDataLst>
    <p:extLst>
      <p:ext uri="{BB962C8B-B14F-4D97-AF65-F5344CB8AC3E}">
        <p14:creationId xmlns:p14="http://schemas.microsoft.com/office/powerpoint/2010/main" val="13368064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le 1"/>
          <p:cNvSpPr>
            <a:spLocks noGrp="1"/>
          </p:cNvSpPr>
          <p:nvPr>
            <p:ph type="title"/>
          </p:nvPr>
        </p:nvSpPr>
        <p:spPr/>
        <p:txBody>
          <a:bodyPr/>
          <a:lstStyle/>
          <a:p>
            <a:pPr eaLnBrk="1" hangingPunct="1"/>
            <a:r>
              <a:rPr lang="en-US" altLang="en-US" dirty="0"/>
              <a:t>Diabetes is Complex</a:t>
            </a:r>
          </a:p>
        </p:txBody>
      </p:sp>
      <p:sp>
        <p:nvSpPr>
          <p:cNvPr id="33795" name="Content Placeholder 2"/>
          <p:cNvSpPr>
            <a:spLocks noGrp="1"/>
          </p:cNvSpPr>
          <p:nvPr>
            <p:ph sz="quarter" idx="1"/>
          </p:nvPr>
        </p:nvSpPr>
        <p:spPr>
          <a:xfrm>
            <a:off x="457200" y="1219200"/>
            <a:ext cx="5029200" cy="5638800"/>
          </a:xfrm>
        </p:spPr>
        <p:txBody>
          <a:bodyPr>
            <a:normAutofit fontScale="92500"/>
          </a:bodyPr>
          <a:lstStyle/>
          <a:p>
            <a:pPr eaLnBrk="1" hangingPunct="1">
              <a:lnSpc>
                <a:spcPct val="120000"/>
              </a:lnSpc>
            </a:pPr>
            <a:r>
              <a:rPr lang="en-US" altLang="en-US" sz="3200" dirty="0"/>
              <a:t>Goal – achieve well being and negotiated outcomes</a:t>
            </a:r>
          </a:p>
          <a:p>
            <a:pPr eaLnBrk="1" hangingPunct="1">
              <a:lnSpc>
                <a:spcPct val="120000"/>
              </a:lnSpc>
            </a:pPr>
            <a:r>
              <a:rPr lang="en-US" altLang="en-US" sz="3200" dirty="0"/>
              <a:t>Psychological factors:</a:t>
            </a:r>
          </a:p>
          <a:p>
            <a:pPr lvl="1" eaLnBrk="1" hangingPunct="1">
              <a:lnSpc>
                <a:spcPct val="120000"/>
              </a:lnSpc>
            </a:pPr>
            <a:r>
              <a:rPr lang="en-US" altLang="en-US" sz="2800" dirty="0"/>
              <a:t>Environmental</a:t>
            </a:r>
          </a:p>
          <a:p>
            <a:pPr lvl="1" eaLnBrk="1" hangingPunct="1">
              <a:lnSpc>
                <a:spcPct val="120000"/>
              </a:lnSpc>
            </a:pPr>
            <a:r>
              <a:rPr lang="en-US" altLang="en-US" sz="2800" dirty="0"/>
              <a:t>Social</a:t>
            </a:r>
          </a:p>
          <a:p>
            <a:pPr lvl="1" eaLnBrk="1" hangingPunct="1">
              <a:lnSpc>
                <a:spcPct val="120000"/>
              </a:lnSpc>
            </a:pPr>
            <a:r>
              <a:rPr lang="en-US" altLang="en-US" sz="2800" dirty="0"/>
              <a:t>Behavioral</a:t>
            </a:r>
          </a:p>
          <a:p>
            <a:pPr lvl="1" eaLnBrk="1" hangingPunct="1">
              <a:lnSpc>
                <a:spcPct val="120000"/>
              </a:lnSpc>
            </a:pPr>
            <a:r>
              <a:rPr lang="en-US" altLang="en-US" sz="2800" dirty="0"/>
              <a:t>Emotional</a:t>
            </a:r>
          </a:p>
          <a:p>
            <a:pPr eaLnBrk="1" hangingPunct="1">
              <a:lnSpc>
                <a:spcPct val="120000"/>
              </a:lnSpc>
            </a:pPr>
            <a:r>
              <a:rPr lang="en-US" altLang="en-US" sz="3200" dirty="0"/>
              <a:t>Keep it person centered while integrating care into daily life</a:t>
            </a:r>
          </a:p>
          <a:p>
            <a:pPr lvl="1" eaLnBrk="1" hangingPunct="1">
              <a:lnSpc>
                <a:spcPct val="120000"/>
              </a:lnSpc>
            </a:pPr>
            <a:r>
              <a:rPr lang="en-US" altLang="en-US" sz="2800" dirty="0"/>
              <a:t>Consider the individual</a:t>
            </a:r>
          </a:p>
        </p:txBody>
      </p:sp>
      <p:pic>
        <p:nvPicPr>
          <p:cNvPr id="2" name="Picture 1"/>
          <p:cNvPicPr>
            <a:picLocks noChangeAspect="1"/>
          </p:cNvPicPr>
          <p:nvPr/>
        </p:nvPicPr>
        <p:blipFill>
          <a:blip r:embed="rId4"/>
          <a:stretch>
            <a:fillRect/>
          </a:stretch>
        </p:blipFill>
        <p:spPr>
          <a:xfrm>
            <a:off x="5638800" y="1676400"/>
            <a:ext cx="2888673" cy="1905000"/>
          </a:xfrm>
          <a:prstGeom prst="rect">
            <a:avLst/>
          </a:prstGeom>
        </p:spPr>
      </p:pic>
    </p:spTree>
    <p:custDataLst>
      <p:tags r:id="rId1"/>
    </p:custDataLst>
    <p:extLst>
      <p:ext uri="{BB962C8B-B14F-4D97-AF65-F5344CB8AC3E}">
        <p14:creationId xmlns:p14="http://schemas.microsoft.com/office/powerpoint/2010/main" val="4714951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EFCAA4-64D4-402F-8C68-1286B7660766}"/>
              </a:ext>
            </a:extLst>
          </p:cNvPr>
          <p:cNvSpPr>
            <a:spLocks noGrp="1"/>
          </p:cNvSpPr>
          <p:nvPr>
            <p:ph type="title"/>
          </p:nvPr>
        </p:nvSpPr>
        <p:spPr>
          <a:xfrm>
            <a:off x="419100" y="152400"/>
            <a:ext cx="8305800" cy="1066800"/>
          </a:xfrm>
        </p:spPr>
        <p:txBody>
          <a:bodyPr anchor="b">
            <a:noAutofit/>
          </a:bodyPr>
          <a:lstStyle/>
          <a:p>
            <a:r>
              <a:rPr lang="en-US" sz="3200" dirty="0">
                <a:ea typeface="Calibri" panose="020F0502020204030204" pitchFamily="34" charset="0"/>
                <a:cs typeface="Calibri" panose="020F0502020204030204" pitchFamily="34" charset="0"/>
              </a:rPr>
              <a:t>Diana Isaacs, PharmD, BCPS, BCACP, </a:t>
            </a:r>
            <a:br>
              <a:rPr lang="en-US" sz="3200" dirty="0">
                <a:ea typeface="Calibri" panose="020F0502020204030204" pitchFamily="34" charset="0"/>
                <a:cs typeface="Calibri" panose="020F0502020204030204" pitchFamily="34" charset="0"/>
              </a:rPr>
            </a:br>
            <a:r>
              <a:rPr lang="en-US" sz="3200" dirty="0">
                <a:ea typeface="Calibri" panose="020F0502020204030204" pitchFamily="34" charset="0"/>
                <a:cs typeface="Calibri" panose="020F0502020204030204" pitchFamily="34" charset="0"/>
              </a:rPr>
              <a:t>BC-ADM, CDCES, FADCES, FCCP</a:t>
            </a:r>
            <a:endParaRPr lang="en-US" sz="2800" dirty="0">
              <a:ea typeface="Calibri" panose="020F0502020204030204" pitchFamily="34" charset="0"/>
              <a:cs typeface="Calibri" panose="020F0502020204030204" pitchFamily="34" charset="0"/>
            </a:endParaRPr>
          </a:p>
        </p:txBody>
      </p:sp>
      <p:sp>
        <p:nvSpPr>
          <p:cNvPr id="3" name="Content Placeholder 2">
            <a:extLst>
              <a:ext uri="{FF2B5EF4-FFF2-40B4-BE49-F238E27FC236}">
                <a16:creationId xmlns:a16="http://schemas.microsoft.com/office/drawing/2014/main" id="{EF529BF1-C443-46DA-B32D-B24BE233CBE0}"/>
              </a:ext>
            </a:extLst>
          </p:cNvPr>
          <p:cNvSpPr>
            <a:spLocks noGrp="1"/>
          </p:cNvSpPr>
          <p:nvPr>
            <p:ph sz="quarter" idx="1"/>
          </p:nvPr>
        </p:nvSpPr>
        <p:spPr>
          <a:xfrm>
            <a:off x="4822352" y="1327047"/>
            <a:ext cx="4169248" cy="3854554"/>
          </a:xfrm>
        </p:spPr>
        <p:txBody>
          <a:bodyPr>
            <a:normAutofit fontScale="70000" lnSpcReduction="20000"/>
          </a:bodyPr>
          <a:lstStyle/>
          <a:p>
            <a:pPr>
              <a:lnSpc>
                <a:spcPct val="120000"/>
              </a:lnSpc>
            </a:pPr>
            <a:r>
              <a:rPr lang="en-US" sz="3200" dirty="0"/>
              <a:t>Provides diabetes care to diverse population including T1D, T2D, transplant, pregnancy and other high-risk individuals</a:t>
            </a:r>
          </a:p>
          <a:p>
            <a:pPr>
              <a:lnSpc>
                <a:spcPct val="120000"/>
              </a:lnSpc>
            </a:pPr>
            <a:r>
              <a:rPr lang="en-US" sz="3200" dirty="0"/>
              <a:t>Engaged in clinical research and diabetes advocacy</a:t>
            </a:r>
          </a:p>
          <a:p>
            <a:pPr>
              <a:lnSpc>
                <a:spcPct val="120000"/>
              </a:lnSpc>
            </a:pPr>
            <a:r>
              <a:rPr lang="en-US" sz="3200" dirty="0"/>
              <a:t>Usually sees about 10 clients a day</a:t>
            </a:r>
          </a:p>
          <a:p>
            <a:pPr>
              <a:lnSpc>
                <a:spcPct val="120000"/>
              </a:lnSpc>
            </a:pPr>
            <a:r>
              <a:rPr lang="en-US" sz="3200" dirty="0"/>
              <a:t>Author &amp; contributor</a:t>
            </a:r>
          </a:p>
        </p:txBody>
      </p:sp>
      <p:pic>
        <p:nvPicPr>
          <p:cNvPr id="12" name="Content Placeholder 11">
            <a:extLst>
              <a:ext uri="{FF2B5EF4-FFF2-40B4-BE49-F238E27FC236}">
                <a16:creationId xmlns:a16="http://schemas.microsoft.com/office/drawing/2014/main" id="{D91EABD7-3326-4824-AA1B-3700E9C416CC}"/>
              </a:ext>
            </a:extLst>
          </p:cNvPr>
          <p:cNvPicPr>
            <a:picLocks noGrp="1" noChangeAspect="1"/>
          </p:cNvPicPr>
          <p:nvPr>
            <p:ph sz="quarter" idx="2"/>
          </p:nvPr>
        </p:nvPicPr>
        <p:blipFill rotWithShape="1">
          <a:blip r:embed="rId3"/>
          <a:srcRect r="1" b="15302"/>
          <a:stretch/>
        </p:blipFill>
        <p:spPr>
          <a:xfrm>
            <a:off x="544286" y="1327046"/>
            <a:ext cx="4027714" cy="3690553"/>
          </a:xfrm>
          <a:prstGeom prst="rect">
            <a:avLst/>
          </a:prstGeom>
          <a:noFill/>
        </p:spPr>
      </p:pic>
      <p:sp>
        <p:nvSpPr>
          <p:cNvPr id="13" name="Rectangle 12">
            <a:extLst>
              <a:ext uri="{FF2B5EF4-FFF2-40B4-BE49-F238E27FC236}">
                <a16:creationId xmlns:a16="http://schemas.microsoft.com/office/drawing/2014/main" id="{5A3FC968-1824-4746-8D0B-B710985DFF31}"/>
              </a:ext>
            </a:extLst>
          </p:cNvPr>
          <p:cNvSpPr/>
          <p:nvPr/>
        </p:nvSpPr>
        <p:spPr>
          <a:xfrm>
            <a:off x="0" y="5179158"/>
            <a:ext cx="8839200" cy="1762021"/>
          </a:xfrm>
          <a:prstGeom prst="rect">
            <a:avLst/>
          </a:prstGeom>
        </p:spPr>
        <p:txBody>
          <a:bodyPr wrap="square">
            <a:spAutoFit/>
          </a:bodyPr>
          <a:lstStyle/>
          <a:p>
            <a:pPr marL="342900"/>
            <a:r>
              <a:rPr lang="en-US" sz="2000" dirty="0">
                <a:solidFill>
                  <a:srgbClr val="000000"/>
                </a:solidFill>
                <a:latin typeface="Calibri" panose="020F0502020204030204" pitchFamily="34" charset="0"/>
                <a:ea typeface="Calibri" panose="020F0502020204030204" pitchFamily="34" charset="0"/>
                <a:cs typeface="Calibri" panose="020F0502020204030204" pitchFamily="34" charset="0"/>
              </a:rPr>
              <a:t>Endocrine Clinical Pharmacy Specialist </a:t>
            </a:r>
            <a:endParaRPr lang="en-US" sz="1200" dirty="0">
              <a:latin typeface="Calibri" panose="020F0502020204030204" pitchFamily="34" charset="0"/>
              <a:ea typeface="Calibri" panose="020F0502020204030204" pitchFamily="34" charset="0"/>
              <a:cs typeface="Calibri" panose="020F0502020204030204" pitchFamily="34" charset="0"/>
            </a:endParaRPr>
          </a:p>
          <a:p>
            <a:pPr marL="342900"/>
            <a:r>
              <a:rPr lang="en-US" sz="2000" dirty="0">
                <a:solidFill>
                  <a:srgbClr val="000000"/>
                </a:solidFill>
                <a:latin typeface="Calibri" panose="020F0502020204030204" pitchFamily="34" charset="0"/>
                <a:ea typeface="Calibri" panose="020F0502020204030204" pitchFamily="34" charset="0"/>
                <a:cs typeface="Calibri" panose="020F0502020204030204" pitchFamily="34" charset="0"/>
              </a:rPr>
              <a:t>Director, Education &amp; Training in Diabetes Technology </a:t>
            </a:r>
            <a:endParaRPr lang="en-US" sz="1200" dirty="0">
              <a:latin typeface="Calibri" panose="020F0502020204030204" pitchFamily="34" charset="0"/>
              <a:ea typeface="Calibri" panose="020F0502020204030204" pitchFamily="34" charset="0"/>
              <a:cs typeface="Calibri" panose="020F0502020204030204" pitchFamily="34" charset="0"/>
            </a:endParaRPr>
          </a:p>
          <a:p>
            <a:pPr marL="342900"/>
            <a:r>
              <a:rPr lang="en-US" sz="2000" dirty="0">
                <a:solidFill>
                  <a:srgbClr val="000000"/>
                </a:solidFill>
                <a:latin typeface="Calibri" panose="020F0502020204030204" pitchFamily="34" charset="0"/>
                <a:ea typeface="Calibri" panose="020F0502020204030204" pitchFamily="34" charset="0"/>
                <a:cs typeface="Calibri" panose="020F0502020204030204" pitchFamily="34" charset="0"/>
              </a:rPr>
              <a:t>Co-Director Center for Endocrine Disorders in Pregnancy</a:t>
            </a:r>
            <a:endParaRPr lang="en-US" sz="1200" dirty="0">
              <a:latin typeface="Calibri" panose="020F0502020204030204" pitchFamily="34" charset="0"/>
              <a:ea typeface="Calibri" panose="020F0502020204030204" pitchFamily="34" charset="0"/>
              <a:cs typeface="Calibri" panose="020F0502020204030204" pitchFamily="34" charset="0"/>
            </a:endParaRPr>
          </a:p>
          <a:p>
            <a:pPr marL="342900"/>
            <a:r>
              <a:rPr lang="en-US" sz="2000" dirty="0">
                <a:latin typeface="Calibri" panose="020F0502020204030204" pitchFamily="34" charset="0"/>
                <a:ea typeface="Calibri" panose="020F0502020204030204" pitchFamily="34" charset="0"/>
                <a:cs typeface="Calibri" panose="020F0502020204030204" pitchFamily="34" charset="0"/>
              </a:rPr>
              <a:t>Cleveland Clinic Endocrinology and Metabolism Institute</a:t>
            </a:r>
          </a:p>
          <a:p>
            <a:pPr marL="342900"/>
            <a:r>
              <a:rPr lang="en-US" dirty="0">
                <a:solidFill>
                  <a:srgbClr val="000000"/>
                </a:solidFill>
                <a:latin typeface="Calibri" panose="020F0502020204030204" pitchFamily="34" charset="0"/>
                <a:ea typeface="Calibri" panose="020F0502020204030204" pitchFamily="34" charset="0"/>
                <a:cs typeface="Calibri" panose="020F0502020204030204" pitchFamily="34" charset="0"/>
              </a:rPr>
              <a:t>ADCES Educator of the Year in 2020</a:t>
            </a:r>
          </a:p>
          <a:p>
            <a:pPr marL="342900"/>
            <a:endParaRPr lang="en-US" sz="1050" dirty="0">
              <a:latin typeface="Calibri" panose="020F0502020204030204" pitchFamily="34" charset="0"/>
              <a:ea typeface="Calibri" panose="020F0502020204030204" pitchFamily="34" charset="0"/>
            </a:endParaRPr>
          </a:p>
        </p:txBody>
      </p:sp>
      <p:cxnSp>
        <p:nvCxnSpPr>
          <p:cNvPr id="5" name="Straight Connector 4">
            <a:extLst>
              <a:ext uri="{FF2B5EF4-FFF2-40B4-BE49-F238E27FC236}">
                <a16:creationId xmlns:a16="http://schemas.microsoft.com/office/drawing/2014/main" id="{C5F3C5BC-5824-4FF4-86C5-4E2560205453}"/>
              </a:ext>
            </a:extLst>
          </p:cNvPr>
          <p:cNvCxnSpPr/>
          <p:nvPr/>
        </p:nvCxnSpPr>
        <p:spPr>
          <a:xfrm>
            <a:off x="419100" y="5165830"/>
            <a:ext cx="8572500" cy="0"/>
          </a:xfrm>
          <a:prstGeom prst="line">
            <a:avLst/>
          </a:prstGeom>
          <a:ln w="381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539947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688C0F-43D4-3F5D-46E6-80726C091DE5}"/>
              </a:ext>
            </a:extLst>
          </p:cNvPr>
          <p:cNvSpPr>
            <a:spLocks noGrp="1"/>
          </p:cNvSpPr>
          <p:nvPr>
            <p:ph type="title"/>
          </p:nvPr>
        </p:nvSpPr>
        <p:spPr/>
        <p:txBody>
          <a:bodyPr>
            <a:noAutofit/>
          </a:bodyPr>
          <a:lstStyle/>
          <a:p>
            <a:r>
              <a:rPr lang="en-US" sz="4000" dirty="0"/>
              <a:t>Tailoring Treatment for Social Context</a:t>
            </a:r>
          </a:p>
        </p:txBody>
      </p:sp>
      <p:sp>
        <p:nvSpPr>
          <p:cNvPr id="3" name="Content Placeholder 2">
            <a:extLst>
              <a:ext uri="{FF2B5EF4-FFF2-40B4-BE49-F238E27FC236}">
                <a16:creationId xmlns:a16="http://schemas.microsoft.com/office/drawing/2014/main" id="{1830E298-0821-DA56-15ED-2414CC41860D}"/>
              </a:ext>
            </a:extLst>
          </p:cNvPr>
          <p:cNvSpPr>
            <a:spLocks noGrp="1"/>
          </p:cNvSpPr>
          <p:nvPr>
            <p:ph sz="quarter" idx="1"/>
          </p:nvPr>
        </p:nvSpPr>
        <p:spPr>
          <a:xfrm>
            <a:off x="457200" y="1260093"/>
            <a:ext cx="5351579" cy="4758349"/>
          </a:xfrm>
        </p:spPr>
        <p:txBody>
          <a:bodyPr>
            <a:normAutofit/>
          </a:bodyPr>
          <a:lstStyle/>
          <a:p>
            <a:pPr>
              <a:lnSpc>
                <a:spcPct val="150000"/>
              </a:lnSpc>
            </a:pPr>
            <a:r>
              <a:rPr lang="en-US" sz="2400" dirty="0">
                <a:solidFill>
                  <a:srgbClr val="383636"/>
                </a:solidFill>
                <a:latin typeface="Helvetica Neue"/>
              </a:rPr>
              <a:t>“Social determinants of health (SDOH)—</a:t>
            </a:r>
            <a:r>
              <a:rPr lang="en-US" sz="2400" i="1" dirty="0">
                <a:solidFill>
                  <a:srgbClr val="0070C0"/>
                </a:solidFill>
                <a:latin typeface="Helvetica Neue"/>
              </a:rPr>
              <a:t>often out of direct control of the individual </a:t>
            </a:r>
            <a:r>
              <a:rPr lang="en-US" sz="2400" dirty="0">
                <a:solidFill>
                  <a:srgbClr val="383636"/>
                </a:solidFill>
                <a:latin typeface="Helvetica Neue"/>
              </a:rPr>
              <a:t>and potentially representing lifelong risk—contribute to health care and psychosocial outcomes and must be addressed to improve all health outcomes”</a:t>
            </a:r>
            <a:endParaRPr lang="en-US" sz="2400" dirty="0"/>
          </a:p>
          <a:p>
            <a:endParaRPr lang="en-US" dirty="0"/>
          </a:p>
        </p:txBody>
      </p:sp>
      <p:sp>
        <p:nvSpPr>
          <p:cNvPr id="7" name="TextBox 6">
            <a:extLst>
              <a:ext uri="{FF2B5EF4-FFF2-40B4-BE49-F238E27FC236}">
                <a16:creationId xmlns:a16="http://schemas.microsoft.com/office/drawing/2014/main" id="{1DABB706-EEB2-2548-0401-0C719167564A}"/>
              </a:ext>
            </a:extLst>
          </p:cNvPr>
          <p:cNvSpPr txBox="1"/>
          <p:nvPr/>
        </p:nvSpPr>
        <p:spPr>
          <a:xfrm>
            <a:off x="1371600" y="5597907"/>
            <a:ext cx="6000750" cy="937949"/>
          </a:xfrm>
          <a:prstGeom prst="rect">
            <a:avLst/>
          </a:prstGeom>
          <a:noFill/>
        </p:spPr>
        <p:txBody>
          <a:bodyPr wrap="square">
            <a:spAutoFit/>
          </a:bodyPr>
          <a:lstStyle/>
          <a:p>
            <a:pPr algn="ctr">
              <a:lnSpc>
                <a:spcPct val="120000"/>
              </a:lnSpc>
            </a:pPr>
            <a:r>
              <a:rPr lang="en-US" sz="2400" dirty="0">
                <a:solidFill>
                  <a:srgbClr val="0070C0"/>
                </a:solidFill>
                <a:latin typeface="Helvetica Neue"/>
              </a:rPr>
              <a:t>The ADA recognizes this relationship and is taking action</a:t>
            </a:r>
            <a:r>
              <a:rPr lang="en-US" sz="1799" dirty="0">
                <a:solidFill>
                  <a:srgbClr val="0070C0"/>
                </a:solidFill>
                <a:latin typeface="Helvetica Neue"/>
              </a:rPr>
              <a:t>.</a:t>
            </a:r>
          </a:p>
        </p:txBody>
      </p:sp>
      <p:pic>
        <p:nvPicPr>
          <p:cNvPr id="6" name="Picture 5" descr="Group of smiling school children">
            <a:extLst>
              <a:ext uri="{FF2B5EF4-FFF2-40B4-BE49-F238E27FC236}">
                <a16:creationId xmlns:a16="http://schemas.microsoft.com/office/drawing/2014/main" id="{B27315B7-AC90-76DB-FCD0-5CE0CB16448C}"/>
              </a:ext>
            </a:extLst>
          </p:cNvPr>
          <p:cNvPicPr>
            <a:picLocks noChangeAspect="1"/>
          </p:cNvPicPr>
          <p:nvPr/>
        </p:nvPicPr>
        <p:blipFill>
          <a:blip r:embed="rId3"/>
          <a:stretch>
            <a:fillRect/>
          </a:stretch>
        </p:blipFill>
        <p:spPr>
          <a:xfrm>
            <a:off x="6126911" y="1836707"/>
            <a:ext cx="2703842" cy="1802561"/>
          </a:xfrm>
          <a:prstGeom prst="rect">
            <a:avLst/>
          </a:prstGeom>
        </p:spPr>
      </p:pic>
      <p:pic>
        <p:nvPicPr>
          <p:cNvPr id="5" name="Picture 4">
            <a:extLst>
              <a:ext uri="{FF2B5EF4-FFF2-40B4-BE49-F238E27FC236}">
                <a16:creationId xmlns:a16="http://schemas.microsoft.com/office/drawing/2014/main" id="{11702E9A-0AE7-CEB9-DB5A-1BE19FEC10D3}"/>
              </a:ext>
            </a:extLst>
          </p:cNvPr>
          <p:cNvPicPr>
            <a:picLocks noChangeAspect="1"/>
          </p:cNvPicPr>
          <p:nvPr/>
        </p:nvPicPr>
        <p:blipFill>
          <a:blip r:embed="rId4"/>
          <a:stretch>
            <a:fillRect/>
          </a:stretch>
        </p:blipFill>
        <p:spPr>
          <a:xfrm>
            <a:off x="6179663" y="3639267"/>
            <a:ext cx="2667000" cy="749210"/>
          </a:xfrm>
          <a:prstGeom prst="rect">
            <a:avLst/>
          </a:prstGeom>
        </p:spPr>
      </p:pic>
    </p:spTree>
    <p:extLst>
      <p:ext uri="{BB962C8B-B14F-4D97-AF65-F5344CB8AC3E}">
        <p14:creationId xmlns:p14="http://schemas.microsoft.com/office/powerpoint/2010/main" val="29129569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16A664E-1A11-CFD7-A42E-1A692BF316B7}"/>
              </a:ext>
            </a:extLst>
          </p:cNvPr>
          <p:cNvSpPr>
            <a:spLocks noGrp="1"/>
          </p:cNvSpPr>
          <p:nvPr>
            <p:ph type="title"/>
          </p:nvPr>
        </p:nvSpPr>
        <p:spPr>
          <a:xfrm>
            <a:off x="455616" y="273050"/>
            <a:ext cx="8226425" cy="990595"/>
          </a:xfrm>
        </p:spPr>
        <p:txBody>
          <a:bodyPr anchor="b">
            <a:normAutofit/>
          </a:bodyPr>
          <a:lstStyle/>
          <a:p>
            <a:pPr>
              <a:lnSpc>
                <a:spcPct val="90000"/>
              </a:lnSpc>
            </a:pPr>
            <a:r>
              <a:rPr lang="en-US" sz="3700"/>
              <a:t>Remember by Joy Harjo – Poet Laureate</a:t>
            </a:r>
          </a:p>
        </p:txBody>
      </p:sp>
      <p:sp>
        <p:nvSpPr>
          <p:cNvPr id="6" name="Content Placeholder 5">
            <a:extLst>
              <a:ext uri="{FF2B5EF4-FFF2-40B4-BE49-F238E27FC236}">
                <a16:creationId xmlns:a16="http://schemas.microsoft.com/office/drawing/2014/main" id="{3CEAC5EF-4EDF-5D1A-7B1A-E17D08F9F00B}"/>
              </a:ext>
            </a:extLst>
          </p:cNvPr>
          <p:cNvSpPr>
            <a:spLocks noGrp="1"/>
          </p:cNvSpPr>
          <p:nvPr>
            <p:ph sz="half" idx="1"/>
          </p:nvPr>
        </p:nvSpPr>
        <p:spPr>
          <a:xfrm>
            <a:off x="453757" y="1371600"/>
            <a:ext cx="4037012" cy="5899150"/>
          </a:xfrm>
        </p:spPr>
        <p:txBody>
          <a:bodyPr>
            <a:normAutofit/>
          </a:bodyPr>
          <a:lstStyle/>
          <a:p>
            <a:pPr>
              <a:lnSpc>
                <a:spcPct val="90000"/>
              </a:lnSpc>
            </a:pPr>
            <a:r>
              <a:rPr lang="en-US" sz="1600" b="0" i="0" dirty="0">
                <a:effectLst/>
              </a:rPr>
              <a:t>Remember the earth whose skin you are:</a:t>
            </a:r>
            <a:br>
              <a:rPr lang="en-US" sz="1600" b="0" i="0" dirty="0">
                <a:effectLst/>
              </a:rPr>
            </a:br>
            <a:r>
              <a:rPr lang="en-US" sz="1600" b="0" i="0" dirty="0">
                <a:effectLst/>
              </a:rPr>
              <a:t>red earth, black earth, yellow earth, white earth, brown earth, we are earth.</a:t>
            </a:r>
            <a:br>
              <a:rPr lang="en-US" sz="1600" b="0" i="0" dirty="0">
                <a:effectLst/>
              </a:rPr>
            </a:br>
            <a:endParaRPr lang="en-US" sz="1600" b="0" i="0" dirty="0">
              <a:effectLst/>
            </a:endParaRPr>
          </a:p>
          <a:p>
            <a:pPr>
              <a:lnSpc>
                <a:spcPct val="90000"/>
              </a:lnSpc>
            </a:pPr>
            <a:r>
              <a:rPr lang="en-US" sz="1600" b="0" i="0" dirty="0">
                <a:effectLst/>
              </a:rPr>
              <a:t>Remember the plants, trees, animal life who all have their</a:t>
            </a:r>
            <a:r>
              <a:rPr lang="en-US" sz="1600" dirty="0"/>
              <a:t> </a:t>
            </a:r>
            <a:r>
              <a:rPr lang="en-US" sz="1600" b="0" i="0" dirty="0">
                <a:effectLst/>
              </a:rPr>
              <a:t>tribes, their families, their histories, too. Talk to them,</a:t>
            </a:r>
            <a:br>
              <a:rPr lang="en-US" sz="1600" b="0" i="0" dirty="0">
                <a:effectLst/>
              </a:rPr>
            </a:br>
            <a:r>
              <a:rPr lang="en-US" sz="1600" b="0" i="0" dirty="0">
                <a:effectLst/>
              </a:rPr>
              <a:t>listen to them. They are alive poems.</a:t>
            </a:r>
            <a:br>
              <a:rPr lang="en-US" sz="1600" b="0" i="0" dirty="0">
                <a:effectLst/>
              </a:rPr>
            </a:br>
            <a:endParaRPr lang="en-US" sz="1600" b="0" i="0" dirty="0">
              <a:effectLst/>
            </a:endParaRPr>
          </a:p>
          <a:p>
            <a:pPr>
              <a:lnSpc>
                <a:spcPct val="90000"/>
              </a:lnSpc>
            </a:pPr>
            <a:r>
              <a:rPr lang="en-US" sz="1600" b="0" i="0" dirty="0">
                <a:effectLst/>
              </a:rPr>
              <a:t>Remember the wind. Remember her voice. She knows the origin of this universe.</a:t>
            </a:r>
            <a:br>
              <a:rPr lang="en-US" sz="1600" b="0" i="0" dirty="0">
                <a:effectLst/>
              </a:rPr>
            </a:br>
            <a:endParaRPr lang="en-US" sz="1600" b="0" i="0" dirty="0">
              <a:effectLst/>
            </a:endParaRPr>
          </a:p>
          <a:p>
            <a:pPr>
              <a:lnSpc>
                <a:spcPct val="90000"/>
              </a:lnSpc>
            </a:pPr>
            <a:r>
              <a:rPr lang="en-US" sz="1600" b="0" i="0" dirty="0">
                <a:effectLst/>
              </a:rPr>
              <a:t>Remember you are all people and all people</a:t>
            </a:r>
            <a:br>
              <a:rPr lang="en-US" sz="1600" b="0" i="0" dirty="0">
                <a:effectLst/>
              </a:rPr>
            </a:br>
            <a:r>
              <a:rPr lang="en-US" sz="1600" b="0" i="0" dirty="0">
                <a:effectLst/>
              </a:rPr>
              <a:t>are you.</a:t>
            </a:r>
            <a:br>
              <a:rPr lang="en-US" sz="1600" b="0" i="0" dirty="0">
                <a:effectLst/>
              </a:rPr>
            </a:br>
            <a:r>
              <a:rPr lang="en-US" sz="1600" b="0" i="0" dirty="0">
                <a:effectLst/>
              </a:rPr>
              <a:t>Remember you are this universe and this</a:t>
            </a:r>
            <a:br>
              <a:rPr lang="en-US" sz="1600" b="0" i="0" dirty="0">
                <a:effectLst/>
              </a:rPr>
            </a:br>
            <a:r>
              <a:rPr lang="en-US" sz="1600" b="0" i="0" dirty="0">
                <a:effectLst/>
              </a:rPr>
              <a:t>universe is you.</a:t>
            </a:r>
            <a:br>
              <a:rPr lang="en-US" sz="1600" b="0" i="0" dirty="0">
                <a:effectLst/>
              </a:rPr>
            </a:br>
            <a:r>
              <a:rPr lang="en-US" sz="1600" b="0" i="0" dirty="0">
                <a:effectLst/>
              </a:rPr>
              <a:t>Remember all is in motion, is growing, is you.</a:t>
            </a:r>
            <a:br>
              <a:rPr lang="en-US" sz="1600" b="0" i="0" dirty="0">
                <a:effectLst/>
              </a:rPr>
            </a:br>
            <a:r>
              <a:rPr lang="en-US" sz="1600" b="0" i="0" dirty="0">
                <a:effectLst/>
              </a:rPr>
              <a:t>Remember language comes from this.</a:t>
            </a:r>
            <a:br>
              <a:rPr lang="en-US" sz="1600" b="0" i="0" dirty="0">
                <a:effectLst/>
              </a:rPr>
            </a:br>
            <a:r>
              <a:rPr lang="en-US" sz="1600" b="0" i="0" dirty="0">
                <a:effectLst/>
              </a:rPr>
              <a:t>Remember the dance language is, that life is.</a:t>
            </a:r>
            <a:br>
              <a:rPr lang="en-US" sz="1600" b="0" i="0" dirty="0">
                <a:effectLst/>
              </a:rPr>
            </a:br>
            <a:r>
              <a:rPr lang="en-US" sz="1600" b="0" i="0" dirty="0">
                <a:effectLst/>
              </a:rPr>
              <a:t>Remember.</a:t>
            </a:r>
          </a:p>
          <a:p>
            <a:pPr>
              <a:lnSpc>
                <a:spcPct val="90000"/>
              </a:lnSpc>
            </a:pPr>
            <a:endParaRPr lang="en-US" sz="1300" dirty="0"/>
          </a:p>
        </p:txBody>
      </p:sp>
      <p:pic>
        <p:nvPicPr>
          <p:cNvPr id="10" name="Content Placeholder 9" descr="Balanced stones on a pebble beach during sunset">
            <a:extLst>
              <a:ext uri="{FF2B5EF4-FFF2-40B4-BE49-F238E27FC236}">
                <a16:creationId xmlns:a16="http://schemas.microsoft.com/office/drawing/2014/main" id="{CE2A3669-DA46-A268-BE78-1DB510A13762}"/>
              </a:ext>
            </a:extLst>
          </p:cNvPr>
          <p:cNvPicPr>
            <a:picLocks noGrp="1" noChangeAspect="1"/>
          </p:cNvPicPr>
          <p:nvPr>
            <p:ph sz="quarter" idx="2"/>
          </p:nvPr>
        </p:nvPicPr>
        <p:blipFill rotWithShape="1">
          <a:blip r:embed="rId3" cstate="print">
            <a:extLst>
              <a:ext uri="{28A0092B-C50C-407E-A947-70E740481C1C}">
                <a14:useLocalDpi xmlns:a14="http://schemas.microsoft.com/office/drawing/2010/main" val="0"/>
              </a:ext>
            </a:extLst>
          </a:blip>
          <a:srcRect t="19408" r="5" b="5"/>
          <a:stretch/>
        </p:blipFill>
        <p:spPr>
          <a:xfrm>
            <a:off x="4645025" y="1598613"/>
            <a:ext cx="4037013" cy="2171700"/>
          </a:xfrm>
          <a:noFill/>
        </p:spPr>
      </p:pic>
      <p:sp>
        <p:nvSpPr>
          <p:cNvPr id="15" name="Content Placeholder 4">
            <a:extLst>
              <a:ext uri="{FF2B5EF4-FFF2-40B4-BE49-F238E27FC236}">
                <a16:creationId xmlns:a16="http://schemas.microsoft.com/office/drawing/2014/main" id="{1FAC3571-583F-7AF6-C04D-F868E9117F0B}"/>
              </a:ext>
            </a:extLst>
          </p:cNvPr>
          <p:cNvSpPr>
            <a:spLocks noGrp="1"/>
          </p:cNvSpPr>
          <p:nvPr>
            <p:ph sz="quarter" idx="3"/>
          </p:nvPr>
        </p:nvSpPr>
        <p:spPr>
          <a:xfrm>
            <a:off x="4645025" y="3922719"/>
            <a:ext cx="4037013" cy="2173287"/>
          </a:xfrm>
        </p:spPr>
        <p:txBody>
          <a:bodyPr/>
          <a:lstStyle/>
          <a:p>
            <a:pPr marL="0" indent="0" algn="ctr">
              <a:buNone/>
            </a:pPr>
            <a:r>
              <a:rPr lang="en-US" dirty="0"/>
              <a:t>We are all connected</a:t>
            </a:r>
          </a:p>
        </p:txBody>
      </p:sp>
    </p:spTree>
    <p:extLst>
      <p:ext uri="{BB962C8B-B14F-4D97-AF65-F5344CB8AC3E}">
        <p14:creationId xmlns:p14="http://schemas.microsoft.com/office/powerpoint/2010/main" val="21421959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4012" y="304800"/>
            <a:ext cx="8471387" cy="1219200"/>
          </a:xfrm>
        </p:spPr>
        <p:txBody>
          <a:bodyPr>
            <a:normAutofit fontScale="90000"/>
          </a:bodyPr>
          <a:lstStyle/>
          <a:p>
            <a:r>
              <a:rPr lang="en-US" dirty="0"/>
              <a:t>Let’s meet people where they are at.</a:t>
            </a:r>
          </a:p>
        </p:txBody>
      </p:sp>
      <p:pic>
        <p:nvPicPr>
          <p:cNvPr id="4" name="Picture 3"/>
          <p:cNvPicPr>
            <a:picLocks noChangeAspect="1"/>
          </p:cNvPicPr>
          <p:nvPr/>
        </p:nvPicPr>
        <p:blipFill>
          <a:blip r:embed="rId4"/>
          <a:stretch>
            <a:fillRect/>
          </a:stretch>
        </p:blipFill>
        <p:spPr>
          <a:xfrm>
            <a:off x="1219928" y="1752600"/>
            <a:ext cx="6704144" cy="3843911"/>
          </a:xfrm>
          <a:prstGeom prst="rect">
            <a:avLst/>
          </a:prstGeom>
        </p:spPr>
      </p:pic>
    </p:spTree>
    <p:custDataLst>
      <p:tags r:id="rId1"/>
    </p:custDataLst>
    <p:extLst>
      <p:ext uri="{BB962C8B-B14F-4D97-AF65-F5344CB8AC3E}">
        <p14:creationId xmlns:p14="http://schemas.microsoft.com/office/powerpoint/2010/main" val="33743489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a:xfrm>
            <a:off x="457200" y="227537"/>
            <a:ext cx="8153400" cy="1525063"/>
          </a:xfrm>
        </p:spPr>
        <p:txBody>
          <a:bodyPr>
            <a:normAutofit fontScale="90000"/>
          </a:bodyPr>
          <a:lstStyle/>
          <a:p>
            <a:pPr algn="ctr" eaLnBrk="1" hangingPunct="1">
              <a:defRPr/>
            </a:pPr>
            <a:r>
              <a:rPr lang="en-US" sz="4800" dirty="0"/>
              <a:t>Type 1 ~ Immune Mediated </a:t>
            </a:r>
            <a:br>
              <a:rPr lang="en-US" sz="4800" dirty="0"/>
            </a:br>
            <a:r>
              <a:rPr lang="en-US" sz="4800" dirty="0"/>
              <a:t>5-10% of Diabetes</a:t>
            </a:r>
          </a:p>
        </p:txBody>
      </p:sp>
      <p:pic>
        <p:nvPicPr>
          <p:cNvPr id="2" name="Picture 1">
            <a:extLst>
              <a:ext uri="{FF2B5EF4-FFF2-40B4-BE49-F238E27FC236}">
                <a16:creationId xmlns:a16="http://schemas.microsoft.com/office/drawing/2014/main" id="{35EB9903-B90D-4390-BA02-0423D903133B}"/>
              </a:ext>
            </a:extLst>
          </p:cNvPr>
          <p:cNvPicPr>
            <a:picLocks noChangeAspect="1"/>
          </p:cNvPicPr>
          <p:nvPr/>
        </p:nvPicPr>
        <p:blipFill>
          <a:blip r:embed="rId4"/>
          <a:stretch>
            <a:fillRect/>
          </a:stretch>
        </p:blipFill>
        <p:spPr>
          <a:xfrm>
            <a:off x="451023" y="1862266"/>
            <a:ext cx="5318198" cy="3547934"/>
          </a:xfrm>
          <a:prstGeom prst="rect">
            <a:avLst/>
          </a:prstGeom>
        </p:spPr>
      </p:pic>
      <p:sp>
        <p:nvSpPr>
          <p:cNvPr id="4" name="TextBox 3">
            <a:extLst>
              <a:ext uri="{FF2B5EF4-FFF2-40B4-BE49-F238E27FC236}">
                <a16:creationId xmlns:a16="http://schemas.microsoft.com/office/drawing/2014/main" id="{B2C1F664-189A-7F92-EF43-4C003AB86DA1}"/>
              </a:ext>
            </a:extLst>
          </p:cNvPr>
          <p:cNvSpPr txBox="1"/>
          <p:nvPr/>
        </p:nvSpPr>
        <p:spPr>
          <a:xfrm>
            <a:off x="6019800" y="1752600"/>
            <a:ext cx="3048000" cy="4524315"/>
          </a:xfrm>
          <a:prstGeom prst="rect">
            <a:avLst/>
          </a:prstGeom>
          <a:noFill/>
        </p:spPr>
        <p:txBody>
          <a:bodyPr wrap="square" rtlCol="0">
            <a:spAutoFit/>
          </a:bodyPr>
          <a:lstStyle/>
          <a:p>
            <a:r>
              <a:rPr lang="en-US" dirty="0"/>
              <a:t>1.5 Million people have type 1 in U.S.</a:t>
            </a:r>
          </a:p>
          <a:p>
            <a:endParaRPr lang="en-US" dirty="0"/>
          </a:p>
          <a:p>
            <a:r>
              <a:rPr lang="en-US" dirty="0"/>
              <a:t>Prevalence increasing:</a:t>
            </a:r>
          </a:p>
          <a:p>
            <a:endParaRPr lang="en-US" dirty="0"/>
          </a:p>
          <a:p>
            <a:r>
              <a:rPr lang="en-US" dirty="0"/>
              <a:t>2001 – </a:t>
            </a:r>
            <a:r>
              <a:rPr lang="en-US" dirty="0">
                <a:solidFill>
                  <a:srgbClr val="0070C0"/>
                </a:solidFill>
              </a:rPr>
              <a:t>1.48</a:t>
            </a:r>
            <a:r>
              <a:rPr lang="en-US" dirty="0"/>
              <a:t> per 1000 youths diagnosed with diabetes</a:t>
            </a:r>
          </a:p>
          <a:p>
            <a:endParaRPr lang="en-US" dirty="0"/>
          </a:p>
          <a:p>
            <a:r>
              <a:rPr lang="en-US" dirty="0"/>
              <a:t>2017 - </a:t>
            </a:r>
            <a:r>
              <a:rPr lang="en-US" dirty="0">
                <a:solidFill>
                  <a:srgbClr val="0070C0"/>
                </a:solidFill>
              </a:rPr>
              <a:t>2.15</a:t>
            </a:r>
            <a:r>
              <a:rPr lang="en-US" dirty="0"/>
              <a:t> per 1000 youths diagnosed with diabetes</a:t>
            </a:r>
          </a:p>
          <a:p>
            <a:endParaRPr lang="en-US" dirty="0"/>
          </a:p>
          <a:p>
            <a:r>
              <a:rPr lang="en-US" dirty="0"/>
              <a:t>Incidence &amp; Prevalence increasing</a:t>
            </a:r>
          </a:p>
          <a:p>
            <a:endParaRPr lang="en-US" dirty="0"/>
          </a:p>
          <a:p>
            <a:r>
              <a:rPr lang="en-US" dirty="0"/>
              <a:t>Highest incidence in Finland or Northern Europe.</a:t>
            </a:r>
          </a:p>
        </p:txBody>
      </p:sp>
      <p:graphicFrame>
        <p:nvGraphicFramePr>
          <p:cNvPr id="6" name="Table 5">
            <a:extLst>
              <a:ext uri="{FF2B5EF4-FFF2-40B4-BE49-F238E27FC236}">
                <a16:creationId xmlns:a16="http://schemas.microsoft.com/office/drawing/2014/main" id="{0F213FFF-5C03-2223-9862-94EFE002B914}"/>
              </a:ext>
            </a:extLst>
          </p:cNvPr>
          <p:cNvGraphicFramePr>
            <a:graphicFrameLocks noGrp="1"/>
          </p:cNvGraphicFramePr>
          <p:nvPr>
            <p:extLst>
              <p:ext uri="{D42A27DB-BD31-4B8C-83A1-F6EECF244321}">
                <p14:modId xmlns:p14="http://schemas.microsoft.com/office/powerpoint/2010/main" val="3500148349"/>
              </p:ext>
            </p:extLst>
          </p:nvPr>
        </p:nvGraphicFramePr>
        <p:xfrm>
          <a:off x="451022" y="5685003"/>
          <a:ext cx="4120978" cy="945460"/>
        </p:xfrm>
        <a:graphic>
          <a:graphicData uri="http://schemas.openxmlformats.org/drawingml/2006/table">
            <a:tbl>
              <a:tblPr firstRow="1" firstCol="1" bandRow="1">
                <a:tableStyleId>{5C22544A-7EE6-4342-B048-85BDC9FD1C3A}</a:tableStyleId>
              </a:tblPr>
              <a:tblGrid>
                <a:gridCol w="4120978">
                  <a:extLst>
                    <a:ext uri="{9D8B030D-6E8A-4147-A177-3AD203B41FA5}">
                      <a16:colId xmlns:a16="http://schemas.microsoft.com/office/drawing/2014/main" val="519012781"/>
                    </a:ext>
                  </a:extLst>
                </a:gridCol>
              </a:tblGrid>
              <a:tr h="483597">
                <a:tc>
                  <a:txBody>
                    <a:bodyPr/>
                    <a:lstStyle/>
                    <a:p>
                      <a:pPr marL="0" marR="0">
                        <a:spcBef>
                          <a:spcPts val="0"/>
                        </a:spcBef>
                        <a:spcAft>
                          <a:spcPts val="0"/>
                        </a:spcAft>
                      </a:pPr>
                      <a:r>
                        <a:rPr lang="en-US" sz="1100" b="0" dirty="0">
                          <a:solidFill>
                            <a:schemeClr val="tx1"/>
                          </a:solidFill>
                          <a:effectLst/>
                        </a:rPr>
                        <a:t>ADCES In Practice </a:t>
                      </a:r>
                      <a:r>
                        <a:rPr lang="en-US" sz="1200" b="0" dirty="0">
                          <a:solidFill>
                            <a:schemeClr val="tx1"/>
                          </a:solidFill>
                          <a:effectLst/>
                        </a:rPr>
                        <a:t> - March 2024</a:t>
                      </a:r>
                    </a:p>
                    <a:p>
                      <a:pPr marL="0" marR="0">
                        <a:spcBef>
                          <a:spcPts val="0"/>
                        </a:spcBef>
                        <a:spcAft>
                          <a:spcPts val="0"/>
                        </a:spcAft>
                      </a:pPr>
                      <a:r>
                        <a:rPr lang="en-US" sz="1200" b="0" u="sng" dirty="0">
                          <a:solidFill>
                            <a:schemeClr val="tx1"/>
                          </a:solidFill>
                          <a:effectLst/>
                          <a:hlinkClick r:id="rId5">
                            <a:extLst>
                              <a:ext uri="{A12FA001-AC4F-418D-AE19-62706E023703}">
                                <ahyp:hlinkClr xmlns:ahyp="http://schemas.microsoft.com/office/drawing/2018/hyperlinkcolor" val="tx"/>
                              </a:ext>
                            </a:extLst>
                          </a:hlinkClick>
                        </a:rPr>
                        <a:t>Recent Advances in Type 1 Diabetes: Teplizumab (</a:t>
                      </a:r>
                      <a:r>
                        <a:rPr lang="en-US" sz="1200" b="0" u="sng" dirty="0" err="1">
                          <a:solidFill>
                            <a:schemeClr val="tx1"/>
                          </a:solidFill>
                          <a:effectLst/>
                          <a:hlinkClick r:id="rId5">
                            <a:extLst>
                              <a:ext uri="{A12FA001-AC4F-418D-AE19-62706E023703}">
                                <ahyp:hlinkClr xmlns:ahyp="http://schemas.microsoft.com/office/drawing/2018/hyperlinkcolor" val="tx"/>
                              </a:ext>
                            </a:extLst>
                          </a:hlinkClick>
                        </a:rPr>
                        <a:t>Tzeild</a:t>
                      </a:r>
                      <a:r>
                        <a:rPr lang="en-US" sz="1200" b="0" u="sng" dirty="0">
                          <a:solidFill>
                            <a:schemeClr val="tx1"/>
                          </a:solidFill>
                          <a:effectLst/>
                          <a:hlinkClick r:id="rId5">
                            <a:extLst>
                              <a:ext uri="{A12FA001-AC4F-418D-AE19-62706E023703}">
                                <ahyp:hlinkClr xmlns:ahyp="http://schemas.microsoft.com/office/drawing/2018/hyperlinkcolor" val="tx"/>
                              </a:ext>
                            </a:extLst>
                          </a:hlinkClick>
                        </a:rPr>
                        <a:t>®)</a:t>
                      </a:r>
                      <a:r>
                        <a:rPr lang="en-US" sz="1600" b="0" dirty="0">
                          <a:solidFill>
                            <a:schemeClr val="tx1"/>
                          </a:solidFill>
                          <a:effectLst/>
                        </a:rPr>
                        <a:t> </a:t>
                      </a:r>
                      <a:endParaRPr lang="en-US" sz="1200" b="0" dirty="0">
                        <a:solidFill>
                          <a:schemeClr val="tx1"/>
                        </a:solidFill>
                        <a:effectLst/>
                        <a:latin typeface="Times New Roman" panose="02020603050405020304" pitchFamily="18" charset="0"/>
                        <a:ea typeface="Aptos" panose="020B0004020202020204" pitchFamily="34" charset="0"/>
                        <a:cs typeface="Aptos" panose="020B0004020202020204" pitchFamily="34" charset="0"/>
                      </a:endParaRPr>
                    </a:p>
                  </a:txBody>
                  <a:tcPr marL="9525" marR="9525" marT="9525" marB="9525" anchor="ctr">
                    <a:solidFill>
                      <a:schemeClr val="accent2">
                        <a:lumMod val="40000"/>
                        <a:lumOff val="60000"/>
                      </a:schemeClr>
                    </a:solidFill>
                  </a:tcPr>
                </a:tc>
                <a:extLst>
                  <a:ext uri="{0D108BD9-81ED-4DB2-BD59-A6C34878D82A}">
                    <a16:rowId xmlns:a16="http://schemas.microsoft.com/office/drawing/2014/main" val="3993038192"/>
                  </a:ext>
                </a:extLst>
              </a:tr>
              <a:tr h="461863">
                <a:tc>
                  <a:txBody>
                    <a:bodyPr/>
                    <a:lstStyle/>
                    <a:p>
                      <a:pPr marL="0" marR="0">
                        <a:spcBef>
                          <a:spcPts val="0"/>
                        </a:spcBef>
                        <a:spcAft>
                          <a:spcPts val="0"/>
                        </a:spcAft>
                      </a:pPr>
                      <a:r>
                        <a:rPr lang="en-US" sz="1200" b="0" dirty="0">
                          <a:solidFill>
                            <a:schemeClr val="tx1"/>
                          </a:solidFill>
                          <a:effectLst/>
                        </a:rPr>
                        <a:t>Karen S. Fiano, PHARMD, BCACP, </a:t>
                      </a:r>
                      <a:r>
                        <a:rPr lang="en-US" sz="1200" b="0" dirty="0" err="1">
                          <a:solidFill>
                            <a:schemeClr val="tx1"/>
                          </a:solidFill>
                          <a:effectLst/>
                        </a:rPr>
                        <a:t>Devada</a:t>
                      </a:r>
                      <a:r>
                        <a:rPr lang="en-US" sz="1200" b="0" dirty="0">
                          <a:solidFill>
                            <a:schemeClr val="tx1"/>
                          </a:solidFill>
                          <a:effectLst/>
                        </a:rPr>
                        <a:t> Singh-Franco, PHARMD, CDCES, Young M. Kwon, BS, PHD </a:t>
                      </a:r>
                      <a:endParaRPr lang="en-US" sz="1200" b="0" dirty="0">
                        <a:solidFill>
                          <a:schemeClr val="tx1"/>
                        </a:solidFill>
                        <a:effectLst/>
                        <a:latin typeface="Times New Roman" panose="02020603050405020304" pitchFamily="18" charset="0"/>
                        <a:ea typeface="Aptos" panose="020B0004020202020204" pitchFamily="34" charset="0"/>
                        <a:cs typeface="Aptos" panose="020B0004020202020204" pitchFamily="34" charset="0"/>
                      </a:endParaRPr>
                    </a:p>
                  </a:txBody>
                  <a:tcPr marL="9525" marR="9525" marT="9525" marB="9525" anchor="ctr">
                    <a:solidFill>
                      <a:schemeClr val="accent2">
                        <a:lumMod val="40000"/>
                        <a:lumOff val="60000"/>
                      </a:schemeClr>
                    </a:solidFill>
                  </a:tcPr>
                </a:tc>
                <a:extLst>
                  <a:ext uri="{0D108BD9-81ED-4DB2-BD59-A6C34878D82A}">
                    <a16:rowId xmlns:a16="http://schemas.microsoft.com/office/drawing/2014/main" val="507650663"/>
                  </a:ext>
                </a:extLst>
              </a:tr>
            </a:tbl>
          </a:graphicData>
        </a:graphic>
      </p:graphicFrame>
      <p:pic>
        <p:nvPicPr>
          <p:cNvPr id="5" name="Picture 4" descr="A screenshot of a social media post&#10;&#10;Description automatically generated">
            <a:extLst>
              <a:ext uri="{FF2B5EF4-FFF2-40B4-BE49-F238E27FC236}">
                <a16:creationId xmlns:a16="http://schemas.microsoft.com/office/drawing/2014/main" id="{860AB297-3600-D7F8-AD25-06FD80F47E90}"/>
              </a:ext>
            </a:extLst>
          </p:cNvPr>
          <p:cNvPicPr>
            <a:picLocks noChangeAspect="1"/>
          </p:cNvPicPr>
          <p:nvPr/>
        </p:nvPicPr>
        <p:blipFill>
          <a:blip r:embed="rId6" cstate="print">
            <a:extLst>
              <a:ext uri="{28A0092B-C50C-407E-A947-70E740481C1C}">
                <a14:useLocalDpi xmlns:a14="http://schemas.microsoft.com/office/drawing/2010/main" val="0"/>
              </a:ext>
            </a:extLst>
          </a:blip>
          <a:srcRect t="11395"/>
          <a:stretch/>
        </p:blipFill>
        <p:spPr>
          <a:xfrm>
            <a:off x="431144" y="1799901"/>
            <a:ext cx="3892378" cy="3885102"/>
          </a:xfrm>
          <a:prstGeom prst="rect">
            <a:avLst/>
          </a:prstGeom>
        </p:spPr>
      </p:pic>
    </p:spTree>
    <p:custDataLst>
      <p:tags r:id="rId1"/>
    </p:custDataLst>
    <p:extLst>
      <p:ext uri="{BB962C8B-B14F-4D97-AF65-F5344CB8AC3E}">
        <p14:creationId xmlns:p14="http://schemas.microsoft.com/office/powerpoint/2010/main" val="29356644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441987" y="1910144"/>
            <a:ext cx="8260026" cy="3531161"/>
          </a:xfrm>
          <a:custGeom>
            <a:avLst/>
            <a:gdLst/>
            <a:ahLst/>
            <a:cxnLst/>
            <a:rect l="l" t="t" r="r" b="b"/>
            <a:pathLst>
              <a:path w="16520051" h="7062322">
                <a:moveTo>
                  <a:pt x="0" y="0"/>
                </a:moveTo>
                <a:lnTo>
                  <a:pt x="16520050" y="0"/>
                </a:lnTo>
                <a:lnTo>
                  <a:pt x="16520050" y="7062322"/>
                </a:lnTo>
                <a:lnTo>
                  <a:pt x="0" y="7062322"/>
                </a:lnTo>
                <a:lnTo>
                  <a:pt x="0" y="0"/>
                </a:lnTo>
                <a:close/>
              </a:path>
            </a:pathLst>
          </a:custGeom>
          <a:blipFill>
            <a:blip r:embed="rId3"/>
            <a:stretch>
              <a:fillRect/>
            </a:stretch>
          </a:blipFill>
        </p:spPr>
        <p:txBody>
          <a:bodyPr/>
          <a:lstStyle/>
          <a:p>
            <a:endParaRPr lang="en-US" sz="900"/>
          </a:p>
        </p:txBody>
      </p:sp>
      <p:sp>
        <p:nvSpPr>
          <p:cNvPr id="3" name="Freeform 3"/>
          <p:cNvSpPr/>
          <p:nvPr/>
        </p:nvSpPr>
        <p:spPr>
          <a:xfrm>
            <a:off x="3953571" y="3989176"/>
            <a:ext cx="197745" cy="197745"/>
          </a:xfrm>
          <a:custGeom>
            <a:avLst/>
            <a:gdLst/>
            <a:ahLst/>
            <a:cxnLst/>
            <a:rect l="l" t="t" r="r" b="b"/>
            <a:pathLst>
              <a:path w="395490" h="395490">
                <a:moveTo>
                  <a:pt x="0" y="0"/>
                </a:moveTo>
                <a:lnTo>
                  <a:pt x="395490" y="0"/>
                </a:lnTo>
                <a:lnTo>
                  <a:pt x="395490" y="395490"/>
                </a:lnTo>
                <a:lnTo>
                  <a:pt x="0" y="39549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sz="900"/>
          </a:p>
        </p:txBody>
      </p:sp>
      <p:sp>
        <p:nvSpPr>
          <p:cNvPr id="4" name="Freeform 4"/>
          <p:cNvSpPr/>
          <p:nvPr/>
        </p:nvSpPr>
        <p:spPr>
          <a:xfrm>
            <a:off x="4474147" y="4043666"/>
            <a:ext cx="197745" cy="197745"/>
          </a:xfrm>
          <a:custGeom>
            <a:avLst/>
            <a:gdLst/>
            <a:ahLst/>
            <a:cxnLst/>
            <a:rect l="l" t="t" r="r" b="b"/>
            <a:pathLst>
              <a:path w="395490" h="395490">
                <a:moveTo>
                  <a:pt x="0" y="0"/>
                </a:moveTo>
                <a:lnTo>
                  <a:pt x="395491" y="0"/>
                </a:lnTo>
                <a:lnTo>
                  <a:pt x="395491" y="395490"/>
                </a:lnTo>
                <a:lnTo>
                  <a:pt x="0" y="39549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sz="900"/>
          </a:p>
        </p:txBody>
      </p:sp>
      <p:sp>
        <p:nvSpPr>
          <p:cNvPr id="5" name="Freeform 5"/>
          <p:cNvSpPr/>
          <p:nvPr/>
        </p:nvSpPr>
        <p:spPr>
          <a:xfrm>
            <a:off x="3559754" y="3890304"/>
            <a:ext cx="197745" cy="197745"/>
          </a:xfrm>
          <a:custGeom>
            <a:avLst/>
            <a:gdLst/>
            <a:ahLst/>
            <a:cxnLst/>
            <a:rect l="l" t="t" r="r" b="b"/>
            <a:pathLst>
              <a:path w="395490" h="395490">
                <a:moveTo>
                  <a:pt x="0" y="0"/>
                </a:moveTo>
                <a:lnTo>
                  <a:pt x="395491" y="0"/>
                </a:lnTo>
                <a:lnTo>
                  <a:pt x="395491" y="395490"/>
                </a:lnTo>
                <a:lnTo>
                  <a:pt x="0" y="39549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sz="900"/>
          </a:p>
        </p:txBody>
      </p:sp>
      <p:sp>
        <p:nvSpPr>
          <p:cNvPr id="6" name="Freeform 6"/>
          <p:cNvSpPr/>
          <p:nvPr/>
        </p:nvSpPr>
        <p:spPr>
          <a:xfrm>
            <a:off x="3046783" y="3029822"/>
            <a:ext cx="197745" cy="197745"/>
          </a:xfrm>
          <a:custGeom>
            <a:avLst/>
            <a:gdLst/>
            <a:ahLst/>
            <a:cxnLst/>
            <a:rect l="l" t="t" r="r" b="b"/>
            <a:pathLst>
              <a:path w="395490" h="395490">
                <a:moveTo>
                  <a:pt x="0" y="0"/>
                </a:moveTo>
                <a:lnTo>
                  <a:pt x="395490" y="0"/>
                </a:lnTo>
                <a:lnTo>
                  <a:pt x="395490" y="395490"/>
                </a:lnTo>
                <a:lnTo>
                  <a:pt x="0" y="39549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sz="900"/>
          </a:p>
        </p:txBody>
      </p:sp>
      <p:sp>
        <p:nvSpPr>
          <p:cNvPr id="7" name="Freeform 7"/>
          <p:cNvSpPr/>
          <p:nvPr/>
        </p:nvSpPr>
        <p:spPr>
          <a:xfrm>
            <a:off x="4994723" y="3989176"/>
            <a:ext cx="197745" cy="197745"/>
          </a:xfrm>
          <a:custGeom>
            <a:avLst/>
            <a:gdLst/>
            <a:ahLst/>
            <a:cxnLst/>
            <a:rect l="l" t="t" r="r" b="b"/>
            <a:pathLst>
              <a:path w="395490" h="395490">
                <a:moveTo>
                  <a:pt x="0" y="0"/>
                </a:moveTo>
                <a:lnTo>
                  <a:pt x="395490" y="0"/>
                </a:lnTo>
                <a:lnTo>
                  <a:pt x="395490" y="395490"/>
                </a:lnTo>
                <a:lnTo>
                  <a:pt x="0" y="39549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sz="900"/>
          </a:p>
        </p:txBody>
      </p:sp>
      <p:sp>
        <p:nvSpPr>
          <p:cNvPr id="8" name="Freeform 8"/>
          <p:cNvSpPr/>
          <p:nvPr/>
        </p:nvSpPr>
        <p:spPr>
          <a:xfrm>
            <a:off x="5564704" y="3944793"/>
            <a:ext cx="197745" cy="197745"/>
          </a:xfrm>
          <a:custGeom>
            <a:avLst/>
            <a:gdLst/>
            <a:ahLst/>
            <a:cxnLst/>
            <a:rect l="l" t="t" r="r" b="b"/>
            <a:pathLst>
              <a:path w="395490" h="395490">
                <a:moveTo>
                  <a:pt x="0" y="0"/>
                </a:moveTo>
                <a:lnTo>
                  <a:pt x="395490" y="0"/>
                </a:lnTo>
                <a:lnTo>
                  <a:pt x="395490" y="395491"/>
                </a:lnTo>
                <a:lnTo>
                  <a:pt x="0" y="39549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sz="900"/>
          </a:p>
        </p:txBody>
      </p:sp>
      <p:sp>
        <p:nvSpPr>
          <p:cNvPr id="9" name="Freeform 9"/>
          <p:cNvSpPr/>
          <p:nvPr/>
        </p:nvSpPr>
        <p:spPr>
          <a:xfrm>
            <a:off x="6069340" y="3845920"/>
            <a:ext cx="197745" cy="197745"/>
          </a:xfrm>
          <a:custGeom>
            <a:avLst/>
            <a:gdLst/>
            <a:ahLst/>
            <a:cxnLst/>
            <a:rect l="l" t="t" r="r" b="b"/>
            <a:pathLst>
              <a:path w="395490" h="395490">
                <a:moveTo>
                  <a:pt x="0" y="0"/>
                </a:moveTo>
                <a:lnTo>
                  <a:pt x="395490" y="0"/>
                </a:lnTo>
                <a:lnTo>
                  <a:pt x="395490" y="395491"/>
                </a:lnTo>
                <a:lnTo>
                  <a:pt x="0" y="39549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sz="900"/>
          </a:p>
        </p:txBody>
      </p:sp>
      <p:sp>
        <p:nvSpPr>
          <p:cNvPr id="10" name="Freeform 10"/>
          <p:cNvSpPr/>
          <p:nvPr/>
        </p:nvSpPr>
        <p:spPr>
          <a:xfrm>
            <a:off x="6584488" y="3747048"/>
            <a:ext cx="197745" cy="197745"/>
          </a:xfrm>
          <a:custGeom>
            <a:avLst/>
            <a:gdLst/>
            <a:ahLst/>
            <a:cxnLst/>
            <a:rect l="l" t="t" r="r" b="b"/>
            <a:pathLst>
              <a:path w="395490" h="395490">
                <a:moveTo>
                  <a:pt x="0" y="0"/>
                </a:moveTo>
                <a:lnTo>
                  <a:pt x="395491" y="0"/>
                </a:lnTo>
                <a:lnTo>
                  <a:pt x="395491" y="395490"/>
                </a:lnTo>
                <a:lnTo>
                  <a:pt x="0" y="39549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sz="900"/>
          </a:p>
        </p:txBody>
      </p:sp>
      <p:sp>
        <p:nvSpPr>
          <p:cNvPr id="11" name="Freeform 11"/>
          <p:cNvSpPr/>
          <p:nvPr/>
        </p:nvSpPr>
        <p:spPr>
          <a:xfrm>
            <a:off x="7078611" y="3581767"/>
            <a:ext cx="197745" cy="197745"/>
          </a:xfrm>
          <a:custGeom>
            <a:avLst/>
            <a:gdLst/>
            <a:ahLst/>
            <a:cxnLst/>
            <a:rect l="l" t="t" r="r" b="b"/>
            <a:pathLst>
              <a:path w="395490" h="395490">
                <a:moveTo>
                  <a:pt x="0" y="0"/>
                </a:moveTo>
                <a:lnTo>
                  <a:pt x="395490" y="0"/>
                </a:lnTo>
                <a:lnTo>
                  <a:pt x="395490" y="395490"/>
                </a:lnTo>
                <a:lnTo>
                  <a:pt x="0" y="39549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sz="900"/>
          </a:p>
        </p:txBody>
      </p:sp>
      <p:sp>
        <p:nvSpPr>
          <p:cNvPr id="12" name="Freeform 12"/>
          <p:cNvSpPr/>
          <p:nvPr/>
        </p:nvSpPr>
        <p:spPr>
          <a:xfrm>
            <a:off x="7578038" y="3330128"/>
            <a:ext cx="197745" cy="197745"/>
          </a:xfrm>
          <a:custGeom>
            <a:avLst/>
            <a:gdLst/>
            <a:ahLst/>
            <a:cxnLst/>
            <a:rect l="l" t="t" r="r" b="b"/>
            <a:pathLst>
              <a:path w="395490" h="395490">
                <a:moveTo>
                  <a:pt x="0" y="0"/>
                </a:moveTo>
                <a:lnTo>
                  <a:pt x="395491" y="0"/>
                </a:lnTo>
                <a:lnTo>
                  <a:pt x="395491" y="395490"/>
                </a:lnTo>
                <a:lnTo>
                  <a:pt x="0" y="39549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sz="900"/>
          </a:p>
        </p:txBody>
      </p:sp>
      <p:sp>
        <p:nvSpPr>
          <p:cNvPr id="13" name="Freeform 13"/>
          <p:cNvSpPr/>
          <p:nvPr/>
        </p:nvSpPr>
        <p:spPr>
          <a:xfrm>
            <a:off x="2573687" y="2607964"/>
            <a:ext cx="197745" cy="197745"/>
          </a:xfrm>
          <a:custGeom>
            <a:avLst/>
            <a:gdLst/>
            <a:ahLst/>
            <a:cxnLst/>
            <a:rect l="l" t="t" r="r" b="b"/>
            <a:pathLst>
              <a:path w="395490" h="395490">
                <a:moveTo>
                  <a:pt x="0" y="0"/>
                </a:moveTo>
                <a:lnTo>
                  <a:pt x="395491" y="0"/>
                </a:lnTo>
                <a:lnTo>
                  <a:pt x="395491" y="395490"/>
                </a:lnTo>
                <a:lnTo>
                  <a:pt x="0" y="39549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sz="900"/>
          </a:p>
        </p:txBody>
      </p:sp>
      <p:sp>
        <p:nvSpPr>
          <p:cNvPr id="14" name="Freeform 14"/>
          <p:cNvSpPr/>
          <p:nvPr/>
        </p:nvSpPr>
        <p:spPr>
          <a:xfrm>
            <a:off x="2048026" y="3089326"/>
            <a:ext cx="197745" cy="197745"/>
          </a:xfrm>
          <a:custGeom>
            <a:avLst/>
            <a:gdLst/>
            <a:ahLst/>
            <a:cxnLst/>
            <a:rect l="l" t="t" r="r" b="b"/>
            <a:pathLst>
              <a:path w="395490" h="395490">
                <a:moveTo>
                  <a:pt x="0" y="0"/>
                </a:moveTo>
                <a:lnTo>
                  <a:pt x="395490" y="0"/>
                </a:lnTo>
                <a:lnTo>
                  <a:pt x="395490" y="395491"/>
                </a:lnTo>
                <a:lnTo>
                  <a:pt x="0" y="39549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sz="900"/>
          </a:p>
        </p:txBody>
      </p:sp>
      <p:sp>
        <p:nvSpPr>
          <p:cNvPr id="15" name="Freeform 15"/>
          <p:cNvSpPr/>
          <p:nvPr/>
        </p:nvSpPr>
        <p:spPr>
          <a:xfrm>
            <a:off x="1543390" y="3581767"/>
            <a:ext cx="197745" cy="197745"/>
          </a:xfrm>
          <a:custGeom>
            <a:avLst/>
            <a:gdLst/>
            <a:ahLst/>
            <a:cxnLst/>
            <a:rect l="l" t="t" r="r" b="b"/>
            <a:pathLst>
              <a:path w="395490" h="395490">
                <a:moveTo>
                  <a:pt x="0" y="0"/>
                </a:moveTo>
                <a:lnTo>
                  <a:pt x="395490" y="0"/>
                </a:lnTo>
                <a:lnTo>
                  <a:pt x="395490" y="395490"/>
                </a:lnTo>
                <a:lnTo>
                  <a:pt x="0" y="39549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sz="900"/>
          </a:p>
        </p:txBody>
      </p:sp>
      <p:sp>
        <p:nvSpPr>
          <p:cNvPr id="16" name="Freeform 16"/>
          <p:cNvSpPr/>
          <p:nvPr/>
        </p:nvSpPr>
        <p:spPr>
          <a:xfrm>
            <a:off x="3577473" y="3688152"/>
            <a:ext cx="187916" cy="187916"/>
          </a:xfrm>
          <a:custGeom>
            <a:avLst/>
            <a:gdLst/>
            <a:ahLst/>
            <a:cxnLst/>
            <a:rect l="l" t="t" r="r" b="b"/>
            <a:pathLst>
              <a:path w="375832" h="375832">
                <a:moveTo>
                  <a:pt x="0" y="0"/>
                </a:moveTo>
                <a:lnTo>
                  <a:pt x="375833" y="0"/>
                </a:lnTo>
                <a:lnTo>
                  <a:pt x="375833" y="375832"/>
                </a:lnTo>
                <a:lnTo>
                  <a:pt x="0" y="37583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sz="900"/>
          </a:p>
        </p:txBody>
      </p:sp>
      <p:sp>
        <p:nvSpPr>
          <p:cNvPr id="17" name="TextBox 17"/>
          <p:cNvSpPr txBox="1"/>
          <p:nvPr/>
        </p:nvSpPr>
        <p:spPr>
          <a:xfrm>
            <a:off x="514350" y="1377418"/>
            <a:ext cx="8115300" cy="359073"/>
          </a:xfrm>
          <a:prstGeom prst="rect">
            <a:avLst/>
          </a:prstGeom>
        </p:spPr>
        <p:txBody>
          <a:bodyPr lIns="0" tIns="0" rIns="0" bIns="0" rtlCol="0" anchor="t">
            <a:spAutoFit/>
          </a:bodyPr>
          <a:lstStyle/>
          <a:p>
            <a:pPr>
              <a:lnSpc>
                <a:spcPts val="2750"/>
              </a:lnSpc>
            </a:pPr>
            <a:endParaRPr lang="en-US" sz="2500" b="1" dirty="0">
              <a:solidFill>
                <a:srgbClr val="8CA9AD"/>
              </a:solidFill>
              <a:latin typeface="Avenir Bold"/>
              <a:ea typeface="Avenir Bold"/>
              <a:cs typeface="Avenir Bold"/>
              <a:sym typeface="Avenir Bold"/>
            </a:endParaRPr>
          </a:p>
        </p:txBody>
      </p:sp>
      <p:sp>
        <p:nvSpPr>
          <p:cNvPr id="18" name="Freeform 18"/>
          <p:cNvSpPr/>
          <p:nvPr/>
        </p:nvSpPr>
        <p:spPr>
          <a:xfrm>
            <a:off x="3963400" y="3492724"/>
            <a:ext cx="187916" cy="187916"/>
          </a:xfrm>
          <a:custGeom>
            <a:avLst/>
            <a:gdLst/>
            <a:ahLst/>
            <a:cxnLst/>
            <a:rect l="l" t="t" r="r" b="b"/>
            <a:pathLst>
              <a:path w="375832" h="375832">
                <a:moveTo>
                  <a:pt x="0" y="0"/>
                </a:moveTo>
                <a:lnTo>
                  <a:pt x="375832" y="0"/>
                </a:lnTo>
                <a:lnTo>
                  <a:pt x="375832" y="375832"/>
                </a:lnTo>
                <a:lnTo>
                  <a:pt x="0" y="37583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sz="900"/>
          </a:p>
        </p:txBody>
      </p:sp>
      <p:sp>
        <p:nvSpPr>
          <p:cNvPr id="19" name="Freeform 19"/>
          <p:cNvSpPr/>
          <p:nvPr/>
        </p:nvSpPr>
        <p:spPr>
          <a:xfrm>
            <a:off x="4483976" y="3621510"/>
            <a:ext cx="187916" cy="187916"/>
          </a:xfrm>
          <a:custGeom>
            <a:avLst/>
            <a:gdLst/>
            <a:ahLst/>
            <a:cxnLst/>
            <a:rect l="l" t="t" r="r" b="b"/>
            <a:pathLst>
              <a:path w="375832" h="375832">
                <a:moveTo>
                  <a:pt x="0" y="0"/>
                </a:moveTo>
                <a:lnTo>
                  <a:pt x="375833" y="0"/>
                </a:lnTo>
                <a:lnTo>
                  <a:pt x="375833" y="375832"/>
                </a:lnTo>
                <a:lnTo>
                  <a:pt x="0" y="37583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sz="900"/>
          </a:p>
        </p:txBody>
      </p:sp>
      <p:sp>
        <p:nvSpPr>
          <p:cNvPr id="20" name="Freeform 20"/>
          <p:cNvSpPr/>
          <p:nvPr/>
        </p:nvSpPr>
        <p:spPr>
          <a:xfrm>
            <a:off x="5023156" y="3653090"/>
            <a:ext cx="187916" cy="187916"/>
          </a:xfrm>
          <a:custGeom>
            <a:avLst/>
            <a:gdLst/>
            <a:ahLst/>
            <a:cxnLst/>
            <a:rect l="l" t="t" r="r" b="b"/>
            <a:pathLst>
              <a:path w="375832" h="375832">
                <a:moveTo>
                  <a:pt x="0" y="0"/>
                </a:moveTo>
                <a:lnTo>
                  <a:pt x="375833" y="0"/>
                </a:lnTo>
                <a:lnTo>
                  <a:pt x="375833" y="375833"/>
                </a:lnTo>
                <a:lnTo>
                  <a:pt x="0" y="37583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sz="900"/>
          </a:p>
        </p:txBody>
      </p:sp>
      <p:sp>
        <p:nvSpPr>
          <p:cNvPr id="21" name="Freeform 21"/>
          <p:cNvSpPr/>
          <p:nvPr/>
        </p:nvSpPr>
        <p:spPr>
          <a:xfrm>
            <a:off x="5544447" y="3658004"/>
            <a:ext cx="187916" cy="187916"/>
          </a:xfrm>
          <a:custGeom>
            <a:avLst/>
            <a:gdLst/>
            <a:ahLst/>
            <a:cxnLst/>
            <a:rect l="l" t="t" r="r" b="b"/>
            <a:pathLst>
              <a:path w="375832" h="375832">
                <a:moveTo>
                  <a:pt x="0" y="0"/>
                </a:moveTo>
                <a:lnTo>
                  <a:pt x="375832" y="0"/>
                </a:lnTo>
                <a:lnTo>
                  <a:pt x="375832" y="375832"/>
                </a:lnTo>
                <a:lnTo>
                  <a:pt x="0" y="37583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sz="900"/>
          </a:p>
        </p:txBody>
      </p:sp>
      <p:sp>
        <p:nvSpPr>
          <p:cNvPr id="22" name="Freeform 22"/>
          <p:cNvSpPr/>
          <p:nvPr/>
        </p:nvSpPr>
        <p:spPr>
          <a:xfrm>
            <a:off x="6069340" y="3541988"/>
            <a:ext cx="187916" cy="187916"/>
          </a:xfrm>
          <a:custGeom>
            <a:avLst/>
            <a:gdLst/>
            <a:ahLst/>
            <a:cxnLst/>
            <a:rect l="l" t="t" r="r" b="b"/>
            <a:pathLst>
              <a:path w="375832" h="375832">
                <a:moveTo>
                  <a:pt x="0" y="0"/>
                </a:moveTo>
                <a:lnTo>
                  <a:pt x="375832" y="0"/>
                </a:lnTo>
                <a:lnTo>
                  <a:pt x="375832" y="375833"/>
                </a:lnTo>
                <a:lnTo>
                  <a:pt x="0" y="37583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sz="900"/>
          </a:p>
        </p:txBody>
      </p:sp>
      <p:sp>
        <p:nvSpPr>
          <p:cNvPr id="23" name="Freeform 23"/>
          <p:cNvSpPr/>
          <p:nvPr/>
        </p:nvSpPr>
        <p:spPr>
          <a:xfrm>
            <a:off x="6573975" y="3487809"/>
            <a:ext cx="187916" cy="187916"/>
          </a:xfrm>
          <a:custGeom>
            <a:avLst/>
            <a:gdLst/>
            <a:ahLst/>
            <a:cxnLst/>
            <a:rect l="l" t="t" r="r" b="b"/>
            <a:pathLst>
              <a:path w="375832" h="375832">
                <a:moveTo>
                  <a:pt x="0" y="0"/>
                </a:moveTo>
                <a:lnTo>
                  <a:pt x="375832" y="0"/>
                </a:lnTo>
                <a:lnTo>
                  <a:pt x="375832" y="375832"/>
                </a:lnTo>
                <a:lnTo>
                  <a:pt x="0" y="37583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sz="900"/>
          </a:p>
        </p:txBody>
      </p:sp>
      <p:sp>
        <p:nvSpPr>
          <p:cNvPr id="24" name="Freeform 24"/>
          <p:cNvSpPr/>
          <p:nvPr/>
        </p:nvSpPr>
        <p:spPr>
          <a:xfrm>
            <a:off x="7078611" y="3330128"/>
            <a:ext cx="187916" cy="187916"/>
          </a:xfrm>
          <a:custGeom>
            <a:avLst/>
            <a:gdLst/>
            <a:ahLst/>
            <a:cxnLst/>
            <a:rect l="l" t="t" r="r" b="b"/>
            <a:pathLst>
              <a:path w="375832" h="375832">
                <a:moveTo>
                  <a:pt x="0" y="0"/>
                </a:moveTo>
                <a:lnTo>
                  <a:pt x="375832" y="0"/>
                </a:lnTo>
                <a:lnTo>
                  <a:pt x="375832" y="375832"/>
                </a:lnTo>
                <a:lnTo>
                  <a:pt x="0" y="37583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sz="900"/>
          </a:p>
        </p:txBody>
      </p:sp>
      <p:sp>
        <p:nvSpPr>
          <p:cNvPr id="25" name="Freeform 25"/>
          <p:cNvSpPr/>
          <p:nvPr/>
        </p:nvSpPr>
        <p:spPr>
          <a:xfrm>
            <a:off x="7578038" y="3029822"/>
            <a:ext cx="187916" cy="187916"/>
          </a:xfrm>
          <a:custGeom>
            <a:avLst/>
            <a:gdLst/>
            <a:ahLst/>
            <a:cxnLst/>
            <a:rect l="l" t="t" r="r" b="b"/>
            <a:pathLst>
              <a:path w="375832" h="375832">
                <a:moveTo>
                  <a:pt x="0" y="0"/>
                </a:moveTo>
                <a:lnTo>
                  <a:pt x="375833" y="0"/>
                </a:lnTo>
                <a:lnTo>
                  <a:pt x="375833" y="375832"/>
                </a:lnTo>
                <a:lnTo>
                  <a:pt x="0" y="37583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sz="900"/>
          </a:p>
        </p:txBody>
      </p:sp>
      <p:sp>
        <p:nvSpPr>
          <p:cNvPr id="26" name="Freeform 26"/>
          <p:cNvSpPr/>
          <p:nvPr/>
        </p:nvSpPr>
        <p:spPr>
          <a:xfrm>
            <a:off x="3056612" y="2655318"/>
            <a:ext cx="187916" cy="187916"/>
          </a:xfrm>
          <a:custGeom>
            <a:avLst/>
            <a:gdLst/>
            <a:ahLst/>
            <a:cxnLst/>
            <a:rect l="l" t="t" r="r" b="b"/>
            <a:pathLst>
              <a:path w="375832" h="375832">
                <a:moveTo>
                  <a:pt x="0" y="0"/>
                </a:moveTo>
                <a:lnTo>
                  <a:pt x="375832" y="0"/>
                </a:lnTo>
                <a:lnTo>
                  <a:pt x="375832" y="375832"/>
                </a:lnTo>
                <a:lnTo>
                  <a:pt x="0" y="37583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sz="900"/>
          </a:p>
        </p:txBody>
      </p:sp>
      <p:sp>
        <p:nvSpPr>
          <p:cNvPr id="27" name="Freeform 27"/>
          <p:cNvSpPr/>
          <p:nvPr/>
        </p:nvSpPr>
        <p:spPr>
          <a:xfrm>
            <a:off x="2573687" y="2272631"/>
            <a:ext cx="187916" cy="187916"/>
          </a:xfrm>
          <a:custGeom>
            <a:avLst/>
            <a:gdLst/>
            <a:ahLst/>
            <a:cxnLst/>
            <a:rect l="l" t="t" r="r" b="b"/>
            <a:pathLst>
              <a:path w="375832" h="375832">
                <a:moveTo>
                  <a:pt x="0" y="0"/>
                </a:moveTo>
                <a:lnTo>
                  <a:pt x="375833" y="0"/>
                </a:lnTo>
                <a:lnTo>
                  <a:pt x="375833" y="375832"/>
                </a:lnTo>
                <a:lnTo>
                  <a:pt x="0" y="37583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sz="900"/>
          </a:p>
        </p:txBody>
      </p:sp>
      <p:sp>
        <p:nvSpPr>
          <p:cNvPr id="28" name="Freeform 28"/>
          <p:cNvSpPr/>
          <p:nvPr/>
        </p:nvSpPr>
        <p:spPr>
          <a:xfrm>
            <a:off x="2052940" y="3188199"/>
            <a:ext cx="187916" cy="187916"/>
          </a:xfrm>
          <a:custGeom>
            <a:avLst/>
            <a:gdLst/>
            <a:ahLst/>
            <a:cxnLst/>
            <a:rect l="l" t="t" r="r" b="b"/>
            <a:pathLst>
              <a:path w="375832" h="375832">
                <a:moveTo>
                  <a:pt x="0" y="0"/>
                </a:moveTo>
                <a:lnTo>
                  <a:pt x="375833" y="0"/>
                </a:lnTo>
                <a:lnTo>
                  <a:pt x="375833" y="375833"/>
                </a:lnTo>
                <a:lnTo>
                  <a:pt x="0" y="37583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sz="900"/>
          </a:p>
        </p:txBody>
      </p:sp>
      <p:sp>
        <p:nvSpPr>
          <p:cNvPr id="29" name="Freeform 29"/>
          <p:cNvSpPr/>
          <p:nvPr/>
        </p:nvSpPr>
        <p:spPr>
          <a:xfrm>
            <a:off x="1543390" y="3354072"/>
            <a:ext cx="187916" cy="187916"/>
          </a:xfrm>
          <a:custGeom>
            <a:avLst/>
            <a:gdLst/>
            <a:ahLst/>
            <a:cxnLst/>
            <a:rect l="l" t="t" r="r" b="b"/>
            <a:pathLst>
              <a:path w="375832" h="375832">
                <a:moveTo>
                  <a:pt x="0" y="0"/>
                </a:moveTo>
                <a:lnTo>
                  <a:pt x="375832" y="0"/>
                </a:lnTo>
                <a:lnTo>
                  <a:pt x="375832" y="375832"/>
                </a:lnTo>
                <a:lnTo>
                  <a:pt x="0" y="37583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sz="900"/>
          </a:p>
        </p:txBody>
      </p:sp>
      <p:sp>
        <p:nvSpPr>
          <p:cNvPr id="30" name="Freeform 30"/>
          <p:cNvSpPr/>
          <p:nvPr/>
        </p:nvSpPr>
        <p:spPr>
          <a:xfrm>
            <a:off x="1865024" y="4350024"/>
            <a:ext cx="187916" cy="187916"/>
          </a:xfrm>
          <a:custGeom>
            <a:avLst/>
            <a:gdLst/>
            <a:ahLst/>
            <a:cxnLst/>
            <a:rect l="l" t="t" r="r" b="b"/>
            <a:pathLst>
              <a:path w="375832" h="375832">
                <a:moveTo>
                  <a:pt x="0" y="0"/>
                </a:moveTo>
                <a:lnTo>
                  <a:pt x="375832" y="0"/>
                </a:lnTo>
                <a:lnTo>
                  <a:pt x="375832" y="375832"/>
                </a:lnTo>
                <a:lnTo>
                  <a:pt x="0" y="37583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sz="900"/>
          </a:p>
        </p:txBody>
      </p:sp>
      <p:sp>
        <p:nvSpPr>
          <p:cNvPr id="31" name="Freeform 31"/>
          <p:cNvSpPr/>
          <p:nvPr/>
        </p:nvSpPr>
        <p:spPr>
          <a:xfrm>
            <a:off x="1865024" y="4043666"/>
            <a:ext cx="197745" cy="197745"/>
          </a:xfrm>
          <a:custGeom>
            <a:avLst/>
            <a:gdLst/>
            <a:ahLst/>
            <a:cxnLst/>
            <a:rect l="l" t="t" r="r" b="b"/>
            <a:pathLst>
              <a:path w="395490" h="395490">
                <a:moveTo>
                  <a:pt x="0" y="0"/>
                </a:moveTo>
                <a:lnTo>
                  <a:pt x="395490" y="0"/>
                </a:lnTo>
                <a:lnTo>
                  <a:pt x="395490" y="395490"/>
                </a:lnTo>
                <a:lnTo>
                  <a:pt x="0" y="39549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sz="900"/>
          </a:p>
        </p:txBody>
      </p:sp>
      <p:sp>
        <p:nvSpPr>
          <p:cNvPr id="32" name="TextBox 32"/>
          <p:cNvSpPr txBox="1"/>
          <p:nvPr/>
        </p:nvSpPr>
        <p:spPr>
          <a:xfrm>
            <a:off x="838200" y="5608838"/>
            <a:ext cx="5111647" cy="550920"/>
          </a:xfrm>
          <a:prstGeom prst="rect">
            <a:avLst/>
          </a:prstGeom>
        </p:spPr>
        <p:txBody>
          <a:bodyPr lIns="0" tIns="0" rIns="0" bIns="0" rtlCol="0" anchor="t">
            <a:spAutoFit/>
          </a:bodyPr>
          <a:lstStyle/>
          <a:p>
            <a:pPr>
              <a:lnSpc>
                <a:spcPts val="1050"/>
              </a:lnSpc>
            </a:pPr>
            <a:r>
              <a:rPr lang="en-US" sz="750" dirty="0">
                <a:solidFill>
                  <a:srgbClr val="000000"/>
                </a:solidFill>
                <a:latin typeface="Canva Sans"/>
                <a:ea typeface="Canva Sans"/>
                <a:cs typeface="Canva Sans"/>
                <a:sym typeface="Canva Sans"/>
              </a:rPr>
              <a:t>* A longitudinal study comprising 32,476 commercially insured Americans aged 0-64 years who developed T1D between 2001 and 2015.</a:t>
            </a:r>
          </a:p>
          <a:p>
            <a:pPr>
              <a:lnSpc>
                <a:spcPts val="1050"/>
              </a:lnSpc>
            </a:pPr>
            <a:r>
              <a:rPr lang="en-US" sz="750" dirty="0">
                <a:solidFill>
                  <a:srgbClr val="000000"/>
                </a:solidFill>
                <a:latin typeface="Canva Sans"/>
                <a:ea typeface="Canva Sans"/>
                <a:cs typeface="Canva Sans"/>
                <a:sym typeface="Canva Sans"/>
              </a:rPr>
              <a:t>T1D=type 1 diabetes.</a:t>
            </a:r>
          </a:p>
          <a:p>
            <a:pPr>
              <a:lnSpc>
                <a:spcPts val="1050"/>
              </a:lnSpc>
            </a:pPr>
            <a:r>
              <a:rPr lang="en-US" sz="750" dirty="0">
                <a:solidFill>
                  <a:srgbClr val="000000"/>
                </a:solidFill>
                <a:latin typeface="Canva Sans"/>
                <a:ea typeface="Canva Sans"/>
                <a:cs typeface="Canva Sans"/>
                <a:sym typeface="Canva Sans"/>
              </a:rPr>
              <a:t>Rogers MAM, et al. BMC Med. 2017;15(1):199.</a:t>
            </a:r>
          </a:p>
        </p:txBody>
      </p:sp>
      <p:sp>
        <p:nvSpPr>
          <p:cNvPr id="33" name="Title 32">
            <a:extLst>
              <a:ext uri="{FF2B5EF4-FFF2-40B4-BE49-F238E27FC236}">
                <a16:creationId xmlns:a16="http://schemas.microsoft.com/office/drawing/2014/main" id="{3B870D8B-1F55-F615-8C31-1DA8CA2CC91E}"/>
              </a:ext>
            </a:extLst>
          </p:cNvPr>
          <p:cNvSpPr>
            <a:spLocks noGrp="1"/>
          </p:cNvSpPr>
          <p:nvPr>
            <p:ph type="title"/>
          </p:nvPr>
        </p:nvSpPr>
        <p:spPr/>
        <p:txBody>
          <a:bodyPr>
            <a:normAutofit fontScale="90000"/>
          </a:bodyPr>
          <a:lstStyle/>
          <a:p>
            <a:br>
              <a:rPr lang="en-US" sz="4000" b="1" dirty="0">
                <a:ea typeface="Calibri" panose="020F0502020204030204" pitchFamily="34" charset="0"/>
                <a:cs typeface="Calibri" panose="020F0502020204030204" pitchFamily="34" charset="0"/>
                <a:sym typeface="Avenir Bold"/>
              </a:rPr>
            </a:br>
            <a:br>
              <a:rPr lang="en-US" sz="4000" b="1" dirty="0">
                <a:ea typeface="Calibri" panose="020F0502020204030204" pitchFamily="34" charset="0"/>
                <a:cs typeface="Calibri" panose="020F0502020204030204" pitchFamily="34" charset="0"/>
                <a:sym typeface="Avenir Bold"/>
              </a:rPr>
            </a:br>
            <a:r>
              <a:rPr lang="en-US" sz="4000" b="1" dirty="0">
                <a:ea typeface="Calibri" panose="020F0502020204030204" pitchFamily="34" charset="0"/>
                <a:cs typeface="Calibri" panose="020F0502020204030204" pitchFamily="34" charset="0"/>
                <a:sym typeface="Avenir Bold"/>
              </a:rPr>
              <a:t>Clinical onset of T1D can occur at any age </a:t>
            </a:r>
            <a:endParaRPr lang="en-US" dirty="0">
              <a:ea typeface="Calibri" panose="020F0502020204030204" pitchFamily="34" charset="0"/>
              <a:cs typeface="Calibri" panose="020F0502020204030204" pitchFamily="34"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p:cNvGrpSpPr/>
          <p:nvPr/>
        </p:nvGrpSpPr>
        <p:grpSpPr>
          <a:xfrm>
            <a:off x="111180" y="1860594"/>
            <a:ext cx="2848140" cy="3886507"/>
            <a:chOff x="0" y="0"/>
            <a:chExt cx="1500255" cy="2047214"/>
          </a:xfrm>
        </p:grpSpPr>
        <p:sp>
          <p:nvSpPr>
            <p:cNvPr id="4" name="Freeform 4"/>
            <p:cNvSpPr/>
            <p:nvPr/>
          </p:nvSpPr>
          <p:spPr>
            <a:xfrm>
              <a:off x="0" y="0"/>
              <a:ext cx="1500255" cy="2047214"/>
            </a:xfrm>
            <a:custGeom>
              <a:avLst/>
              <a:gdLst/>
              <a:ahLst/>
              <a:cxnLst/>
              <a:rect l="l" t="t" r="r" b="b"/>
              <a:pathLst>
                <a:path w="1500255" h="2047214">
                  <a:moveTo>
                    <a:pt x="69315" y="0"/>
                  </a:moveTo>
                  <a:lnTo>
                    <a:pt x="1430940" y="0"/>
                  </a:lnTo>
                  <a:cubicBezTo>
                    <a:pt x="1469221" y="0"/>
                    <a:pt x="1500255" y="31033"/>
                    <a:pt x="1500255" y="69315"/>
                  </a:cubicBezTo>
                  <a:lnTo>
                    <a:pt x="1500255" y="1977899"/>
                  </a:lnTo>
                  <a:cubicBezTo>
                    <a:pt x="1500255" y="2016180"/>
                    <a:pt x="1469221" y="2047214"/>
                    <a:pt x="1430940" y="2047214"/>
                  </a:cubicBezTo>
                  <a:lnTo>
                    <a:pt x="69315" y="2047214"/>
                  </a:lnTo>
                  <a:cubicBezTo>
                    <a:pt x="31033" y="2047214"/>
                    <a:pt x="0" y="2016180"/>
                    <a:pt x="0" y="1977899"/>
                  </a:cubicBezTo>
                  <a:lnTo>
                    <a:pt x="0" y="69315"/>
                  </a:lnTo>
                  <a:cubicBezTo>
                    <a:pt x="0" y="31033"/>
                    <a:pt x="31033" y="0"/>
                    <a:pt x="69315" y="0"/>
                  </a:cubicBezTo>
                  <a:close/>
                </a:path>
              </a:pathLst>
            </a:custGeom>
            <a:solidFill>
              <a:srgbClr val="000000">
                <a:alpha val="0"/>
              </a:srgbClr>
            </a:solidFill>
            <a:ln w="38100" cap="rnd">
              <a:solidFill>
                <a:srgbClr val="000000"/>
              </a:solidFill>
              <a:prstDash val="solid"/>
              <a:round/>
            </a:ln>
          </p:spPr>
          <p:txBody>
            <a:bodyPr/>
            <a:lstStyle/>
            <a:p>
              <a:endParaRPr lang="en-US" sz="900"/>
            </a:p>
          </p:txBody>
        </p:sp>
        <p:sp>
          <p:nvSpPr>
            <p:cNvPr id="5" name="TextBox 5"/>
            <p:cNvSpPr txBox="1"/>
            <p:nvPr/>
          </p:nvSpPr>
          <p:spPr>
            <a:xfrm>
              <a:off x="0" y="-57150"/>
              <a:ext cx="1500255" cy="2104364"/>
            </a:xfrm>
            <a:prstGeom prst="rect">
              <a:avLst/>
            </a:prstGeom>
          </p:spPr>
          <p:txBody>
            <a:bodyPr lIns="25400" tIns="25400" rIns="25400" bIns="25400" rtlCol="0" anchor="ctr"/>
            <a:lstStyle/>
            <a:p>
              <a:pPr algn="ctr">
                <a:lnSpc>
                  <a:spcPts val="2246"/>
                </a:lnSpc>
              </a:pPr>
              <a:endParaRPr sz="900"/>
            </a:p>
          </p:txBody>
        </p:sp>
      </p:grpSp>
      <p:grpSp>
        <p:nvGrpSpPr>
          <p:cNvPr id="6" name="Group 6"/>
          <p:cNvGrpSpPr/>
          <p:nvPr/>
        </p:nvGrpSpPr>
        <p:grpSpPr>
          <a:xfrm>
            <a:off x="3391570" y="1860594"/>
            <a:ext cx="2848140" cy="3886507"/>
            <a:chOff x="0" y="0"/>
            <a:chExt cx="1500255" cy="2047214"/>
          </a:xfrm>
        </p:grpSpPr>
        <p:sp>
          <p:nvSpPr>
            <p:cNvPr id="7" name="Freeform 7"/>
            <p:cNvSpPr/>
            <p:nvPr/>
          </p:nvSpPr>
          <p:spPr>
            <a:xfrm>
              <a:off x="0" y="0"/>
              <a:ext cx="1500255" cy="2047214"/>
            </a:xfrm>
            <a:custGeom>
              <a:avLst/>
              <a:gdLst/>
              <a:ahLst/>
              <a:cxnLst/>
              <a:rect l="l" t="t" r="r" b="b"/>
              <a:pathLst>
                <a:path w="1500255" h="2047214">
                  <a:moveTo>
                    <a:pt x="69315" y="0"/>
                  </a:moveTo>
                  <a:lnTo>
                    <a:pt x="1430940" y="0"/>
                  </a:lnTo>
                  <a:cubicBezTo>
                    <a:pt x="1469221" y="0"/>
                    <a:pt x="1500255" y="31033"/>
                    <a:pt x="1500255" y="69315"/>
                  </a:cubicBezTo>
                  <a:lnTo>
                    <a:pt x="1500255" y="1977899"/>
                  </a:lnTo>
                  <a:cubicBezTo>
                    <a:pt x="1500255" y="2016180"/>
                    <a:pt x="1469221" y="2047214"/>
                    <a:pt x="1430940" y="2047214"/>
                  </a:cubicBezTo>
                  <a:lnTo>
                    <a:pt x="69315" y="2047214"/>
                  </a:lnTo>
                  <a:cubicBezTo>
                    <a:pt x="31033" y="2047214"/>
                    <a:pt x="0" y="2016180"/>
                    <a:pt x="0" y="1977899"/>
                  </a:cubicBezTo>
                  <a:lnTo>
                    <a:pt x="0" y="69315"/>
                  </a:lnTo>
                  <a:cubicBezTo>
                    <a:pt x="0" y="31033"/>
                    <a:pt x="31033" y="0"/>
                    <a:pt x="69315" y="0"/>
                  </a:cubicBezTo>
                  <a:close/>
                </a:path>
              </a:pathLst>
            </a:custGeom>
            <a:solidFill>
              <a:srgbClr val="000000">
                <a:alpha val="0"/>
              </a:srgbClr>
            </a:solidFill>
            <a:ln w="38100" cap="rnd">
              <a:solidFill>
                <a:srgbClr val="000000"/>
              </a:solidFill>
              <a:prstDash val="solid"/>
              <a:round/>
            </a:ln>
          </p:spPr>
          <p:txBody>
            <a:bodyPr/>
            <a:lstStyle/>
            <a:p>
              <a:endParaRPr lang="en-US" sz="900"/>
            </a:p>
          </p:txBody>
        </p:sp>
        <p:sp>
          <p:nvSpPr>
            <p:cNvPr id="8" name="TextBox 8"/>
            <p:cNvSpPr txBox="1"/>
            <p:nvPr/>
          </p:nvSpPr>
          <p:spPr>
            <a:xfrm>
              <a:off x="0" y="-57150"/>
              <a:ext cx="1500255" cy="2104364"/>
            </a:xfrm>
            <a:prstGeom prst="rect">
              <a:avLst/>
            </a:prstGeom>
          </p:spPr>
          <p:txBody>
            <a:bodyPr lIns="25400" tIns="25400" rIns="25400" bIns="25400" rtlCol="0" anchor="ctr"/>
            <a:lstStyle/>
            <a:p>
              <a:pPr algn="ctr">
                <a:lnSpc>
                  <a:spcPts val="2246"/>
                </a:lnSpc>
              </a:pPr>
              <a:endParaRPr sz="900"/>
            </a:p>
          </p:txBody>
        </p:sp>
      </p:grpSp>
      <p:grpSp>
        <p:nvGrpSpPr>
          <p:cNvPr id="9" name="Group 9"/>
          <p:cNvGrpSpPr/>
          <p:nvPr/>
        </p:nvGrpSpPr>
        <p:grpSpPr>
          <a:xfrm>
            <a:off x="6239710" y="1860594"/>
            <a:ext cx="2848140" cy="3886507"/>
            <a:chOff x="0" y="0"/>
            <a:chExt cx="1500255" cy="2047214"/>
          </a:xfrm>
        </p:grpSpPr>
        <p:sp>
          <p:nvSpPr>
            <p:cNvPr id="10" name="Freeform 10"/>
            <p:cNvSpPr/>
            <p:nvPr/>
          </p:nvSpPr>
          <p:spPr>
            <a:xfrm>
              <a:off x="0" y="0"/>
              <a:ext cx="1500255" cy="2047214"/>
            </a:xfrm>
            <a:custGeom>
              <a:avLst/>
              <a:gdLst/>
              <a:ahLst/>
              <a:cxnLst/>
              <a:rect l="l" t="t" r="r" b="b"/>
              <a:pathLst>
                <a:path w="1500255" h="2047214">
                  <a:moveTo>
                    <a:pt x="69315" y="0"/>
                  </a:moveTo>
                  <a:lnTo>
                    <a:pt x="1430940" y="0"/>
                  </a:lnTo>
                  <a:cubicBezTo>
                    <a:pt x="1469221" y="0"/>
                    <a:pt x="1500255" y="31033"/>
                    <a:pt x="1500255" y="69315"/>
                  </a:cubicBezTo>
                  <a:lnTo>
                    <a:pt x="1500255" y="1977899"/>
                  </a:lnTo>
                  <a:cubicBezTo>
                    <a:pt x="1500255" y="2016180"/>
                    <a:pt x="1469221" y="2047214"/>
                    <a:pt x="1430940" y="2047214"/>
                  </a:cubicBezTo>
                  <a:lnTo>
                    <a:pt x="69315" y="2047214"/>
                  </a:lnTo>
                  <a:cubicBezTo>
                    <a:pt x="31033" y="2047214"/>
                    <a:pt x="0" y="2016180"/>
                    <a:pt x="0" y="1977899"/>
                  </a:cubicBezTo>
                  <a:lnTo>
                    <a:pt x="0" y="69315"/>
                  </a:lnTo>
                  <a:cubicBezTo>
                    <a:pt x="0" y="31033"/>
                    <a:pt x="31033" y="0"/>
                    <a:pt x="69315" y="0"/>
                  </a:cubicBezTo>
                  <a:close/>
                </a:path>
              </a:pathLst>
            </a:custGeom>
            <a:solidFill>
              <a:srgbClr val="000000">
                <a:alpha val="0"/>
              </a:srgbClr>
            </a:solidFill>
            <a:ln w="38100" cap="rnd">
              <a:solidFill>
                <a:srgbClr val="000000"/>
              </a:solidFill>
              <a:prstDash val="solid"/>
              <a:round/>
            </a:ln>
          </p:spPr>
          <p:txBody>
            <a:bodyPr/>
            <a:lstStyle/>
            <a:p>
              <a:endParaRPr lang="en-US" sz="900" dirty="0"/>
            </a:p>
          </p:txBody>
        </p:sp>
        <p:sp>
          <p:nvSpPr>
            <p:cNvPr id="11" name="TextBox 11"/>
            <p:cNvSpPr txBox="1"/>
            <p:nvPr/>
          </p:nvSpPr>
          <p:spPr>
            <a:xfrm>
              <a:off x="0" y="-57150"/>
              <a:ext cx="1500255" cy="2104364"/>
            </a:xfrm>
            <a:prstGeom prst="rect">
              <a:avLst/>
            </a:prstGeom>
          </p:spPr>
          <p:txBody>
            <a:bodyPr lIns="25400" tIns="25400" rIns="25400" bIns="25400" rtlCol="0" anchor="ctr"/>
            <a:lstStyle/>
            <a:p>
              <a:pPr algn="ctr">
                <a:lnSpc>
                  <a:spcPts val="2246"/>
                </a:lnSpc>
              </a:pPr>
              <a:endParaRPr sz="900"/>
            </a:p>
          </p:txBody>
        </p:sp>
      </p:grpSp>
      <p:grpSp>
        <p:nvGrpSpPr>
          <p:cNvPr id="12" name="Group 12"/>
          <p:cNvGrpSpPr/>
          <p:nvPr/>
        </p:nvGrpSpPr>
        <p:grpSpPr>
          <a:xfrm>
            <a:off x="3391570" y="1860594"/>
            <a:ext cx="2848140" cy="1239608"/>
            <a:chOff x="0" y="0"/>
            <a:chExt cx="1500255" cy="652962"/>
          </a:xfrm>
        </p:grpSpPr>
        <p:sp>
          <p:nvSpPr>
            <p:cNvPr id="13" name="Freeform 13"/>
            <p:cNvSpPr/>
            <p:nvPr/>
          </p:nvSpPr>
          <p:spPr>
            <a:xfrm>
              <a:off x="0" y="0"/>
              <a:ext cx="1500255" cy="652962"/>
            </a:xfrm>
            <a:custGeom>
              <a:avLst/>
              <a:gdLst/>
              <a:ahLst/>
              <a:cxnLst/>
              <a:rect l="l" t="t" r="r" b="b"/>
              <a:pathLst>
                <a:path w="1500255" h="652962">
                  <a:moveTo>
                    <a:pt x="69315" y="0"/>
                  </a:moveTo>
                  <a:lnTo>
                    <a:pt x="1430940" y="0"/>
                  </a:lnTo>
                  <a:cubicBezTo>
                    <a:pt x="1469221" y="0"/>
                    <a:pt x="1500255" y="31033"/>
                    <a:pt x="1500255" y="69315"/>
                  </a:cubicBezTo>
                  <a:lnTo>
                    <a:pt x="1500255" y="583647"/>
                  </a:lnTo>
                  <a:cubicBezTo>
                    <a:pt x="1500255" y="621929"/>
                    <a:pt x="1469221" y="652962"/>
                    <a:pt x="1430940" y="652962"/>
                  </a:cubicBezTo>
                  <a:lnTo>
                    <a:pt x="69315" y="652962"/>
                  </a:lnTo>
                  <a:cubicBezTo>
                    <a:pt x="31033" y="652962"/>
                    <a:pt x="0" y="621929"/>
                    <a:pt x="0" y="583647"/>
                  </a:cubicBezTo>
                  <a:lnTo>
                    <a:pt x="0" y="69315"/>
                  </a:lnTo>
                  <a:cubicBezTo>
                    <a:pt x="0" y="31033"/>
                    <a:pt x="31033" y="0"/>
                    <a:pt x="69315" y="0"/>
                  </a:cubicBezTo>
                  <a:close/>
                </a:path>
              </a:pathLst>
            </a:custGeom>
            <a:solidFill>
              <a:srgbClr val="8CA9AD"/>
            </a:solidFill>
            <a:ln w="38100" cap="rnd">
              <a:solidFill>
                <a:srgbClr val="000000"/>
              </a:solidFill>
              <a:prstDash val="solid"/>
              <a:round/>
            </a:ln>
          </p:spPr>
          <p:txBody>
            <a:bodyPr/>
            <a:lstStyle/>
            <a:p>
              <a:endParaRPr lang="en-US" sz="900" dirty="0"/>
            </a:p>
          </p:txBody>
        </p:sp>
        <p:sp>
          <p:nvSpPr>
            <p:cNvPr id="14" name="TextBox 14"/>
            <p:cNvSpPr txBox="1"/>
            <p:nvPr/>
          </p:nvSpPr>
          <p:spPr>
            <a:xfrm>
              <a:off x="0" y="-57150"/>
              <a:ext cx="1500255" cy="710112"/>
            </a:xfrm>
            <a:prstGeom prst="rect">
              <a:avLst/>
            </a:prstGeom>
          </p:spPr>
          <p:txBody>
            <a:bodyPr lIns="25400" tIns="25400" rIns="25400" bIns="25400" rtlCol="0" anchor="ctr"/>
            <a:lstStyle/>
            <a:p>
              <a:pPr algn="ctr">
                <a:lnSpc>
                  <a:spcPts val="2246"/>
                </a:lnSpc>
              </a:pPr>
              <a:r>
                <a:rPr lang="en-US" sz="2000" b="1" dirty="0">
                  <a:solidFill>
                    <a:srgbClr val="FFFFFF"/>
                  </a:solidFill>
                  <a:latin typeface="Calibri" panose="020F0502020204030204" pitchFamily="34" charset="0"/>
                  <a:ea typeface="Calibri" panose="020F0502020204030204" pitchFamily="34" charset="0"/>
                  <a:cs typeface="Calibri" panose="020F0502020204030204" pitchFamily="34" charset="0"/>
                  <a:sym typeface="Canva Sans"/>
                </a:rPr>
                <a:t>First-degree relatives of individuals with T1D</a:t>
              </a:r>
            </a:p>
          </p:txBody>
        </p:sp>
      </p:grpSp>
      <p:grpSp>
        <p:nvGrpSpPr>
          <p:cNvPr id="15" name="Group 15"/>
          <p:cNvGrpSpPr/>
          <p:nvPr/>
        </p:nvGrpSpPr>
        <p:grpSpPr>
          <a:xfrm>
            <a:off x="6239710" y="1860594"/>
            <a:ext cx="2848140" cy="1239608"/>
            <a:chOff x="0" y="0"/>
            <a:chExt cx="1500255" cy="652962"/>
          </a:xfrm>
        </p:grpSpPr>
        <p:sp>
          <p:nvSpPr>
            <p:cNvPr id="16" name="Freeform 16"/>
            <p:cNvSpPr/>
            <p:nvPr/>
          </p:nvSpPr>
          <p:spPr>
            <a:xfrm>
              <a:off x="0" y="0"/>
              <a:ext cx="1500255" cy="652962"/>
            </a:xfrm>
            <a:custGeom>
              <a:avLst/>
              <a:gdLst/>
              <a:ahLst/>
              <a:cxnLst/>
              <a:rect l="l" t="t" r="r" b="b"/>
              <a:pathLst>
                <a:path w="1500255" h="652962">
                  <a:moveTo>
                    <a:pt x="69315" y="0"/>
                  </a:moveTo>
                  <a:lnTo>
                    <a:pt x="1430940" y="0"/>
                  </a:lnTo>
                  <a:cubicBezTo>
                    <a:pt x="1469221" y="0"/>
                    <a:pt x="1500255" y="31033"/>
                    <a:pt x="1500255" y="69315"/>
                  </a:cubicBezTo>
                  <a:lnTo>
                    <a:pt x="1500255" y="583647"/>
                  </a:lnTo>
                  <a:cubicBezTo>
                    <a:pt x="1500255" y="621929"/>
                    <a:pt x="1469221" y="652962"/>
                    <a:pt x="1430940" y="652962"/>
                  </a:cubicBezTo>
                  <a:lnTo>
                    <a:pt x="69315" y="652962"/>
                  </a:lnTo>
                  <a:cubicBezTo>
                    <a:pt x="31033" y="652962"/>
                    <a:pt x="0" y="621929"/>
                    <a:pt x="0" y="583647"/>
                  </a:cubicBezTo>
                  <a:lnTo>
                    <a:pt x="0" y="69315"/>
                  </a:lnTo>
                  <a:cubicBezTo>
                    <a:pt x="0" y="31033"/>
                    <a:pt x="31033" y="0"/>
                    <a:pt x="69315" y="0"/>
                  </a:cubicBezTo>
                  <a:close/>
                </a:path>
              </a:pathLst>
            </a:custGeom>
            <a:solidFill>
              <a:srgbClr val="8CA9AD"/>
            </a:solidFill>
            <a:ln w="38100" cap="rnd">
              <a:solidFill>
                <a:srgbClr val="000000"/>
              </a:solidFill>
              <a:prstDash val="solid"/>
              <a:round/>
            </a:ln>
          </p:spPr>
          <p:txBody>
            <a:bodyPr/>
            <a:lstStyle/>
            <a:p>
              <a:endParaRPr lang="en-US" sz="900"/>
            </a:p>
          </p:txBody>
        </p:sp>
        <p:sp>
          <p:nvSpPr>
            <p:cNvPr id="17" name="TextBox 17"/>
            <p:cNvSpPr txBox="1"/>
            <p:nvPr/>
          </p:nvSpPr>
          <p:spPr>
            <a:xfrm>
              <a:off x="0" y="-57150"/>
              <a:ext cx="1500255" cy="710112"/>
            </a:xfrm>
            <a:prstGeom prst="rect">
              <a:avLst/>
            </a:prstGeom>
          </p:spPr>
          <p:txBody>
            <a:bodyPr lIns="25400" tIns="25400" rIns="25400" bIns="25400" rtlCol="0" anchor="ctr"/>
            <a:lstStyle/>
            <a:p>
              <a:pPr algn="ctr">
                <a:lnSpc>
                  <a:spcPts val="2246"/>
                </a:lnSpc>
              </a:pPr>
              <a:r>
                <a:rPr lang="en-US" b="1" dirty="0">
                  <a:solidFill>
                    <a:srgbClr val="FFFFFF"/>
                  </a:solidFill>
                  <a:latin typeface="Calibri" panose="020F0502020204030204" pitchFamily="34" charset="0"/>
                  <a:ea typeface="Calibri" panose="020F0502020204030204" pitchFamily="34" charset="0"/>
                  <a:cs typeface="Calibri" panose="020F0502020204030204" pitchFamily="34" charset="0"/>
                  <a:sym typeface="Canva Sans"/>
                </a:rPr>
                <a:t>Individuals with personal or family history of select autoimmune diseases</a:t>
              </a:r>
            </a:p>
          </p:txBody>
        </p:sp>
      </p:grpSp>
      <p:sp>
        <p:nvSpPr>
          <p:cNvPr id="18" name="Freeform 18"/>
          <p:cNvSpPr/>
          <p:nvPr/>
        </p:nvSpPr>
        <p:spPr>
          <a:xfrm>
            <a:off x="4364327" y="3183975"/>
            <a:ext cx="902627" cy="716460"/>
          </a:xfrm>
          <a:custGeom>
            <a:avLst/>
            <a:gdLst/>
            <a:ahLst/>
            <a:cxnLst/>
            <a:rect l="l" t="t" r="r" b="b"/>
            <a:pathLst>
              <a:path w="1805254" h="1432920">
                <a:moveTo>
                  <a:pt x="0" y="0"/>
                </a:moveTo>
                <a:lnTo>
                  <a:pt x="1805254" y="0"/>
                </a:lnTo>
                <a:lnTo>
                  <a:pt x="1805254" y="1432921"/>
                </a:lnTo>
                <a:lnTo>
                  <a:pt x="0" y="143292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sz="900"/>
          </a:p>
        </p:txBody>
      </p:sp>
      <p:sp>
        <p:nvSpPr>
          <p:cNvPr id="19" name="Freeform 19"/>
          <p:cNvSpPr/>
          <p:nvPr/>
        </p:nvSpPr>
        <p:spPr>
          <a:xfrm>
            <a:off x="7940283" y="3878668"/>
            <a:ext cx="791451" cy="814879"/>
          </a:xfrm>
          <a:custGeom>
            <a:avLst/>
            <a:gdLst/>
            <a:ahLst/>
            <a:cxnLst/>
            <a:rect l="l" t="t" r="r" b="b"/>
            <a:pathLst>
              <a:path w="1582902" h="1629758">
                <a:moveTo>
                  <a:pt x="0" y="0"/>
                </a:moveTo>
                <a:lnTo>
                  <a:pt x="1582903" y="0"/>
                </a:lnTo>
                <a:lnTo>
                  <a:pt x="1582903" y="1629757"/>
                </a:lnTo>
                <a:lnTo>
                  <a:pt x="0" y="162975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sz="900"/>
          </a:p>
        </p:txBody>
      </p:sp>
      <p:sp>
        <p:nvSpPr>
          <p:cNvPr id="20" name="Freeform 20"/>
          <p:cNvSpPr/>
          <p:nvPr/>
        </p:nvSpPr>
        <p:spPr>
          <a:xfrm>
            <a:off x="6673097" y="3902739"/>
            <a:ext cx="546580" cy="745461"/>
          </a:xfrm>
          <a:custGeom>
            <a:avLst/>
            <a:gdLst/>
            <a:ahLst/>
            <a:cxnLst/>
            <a:rect l="l" t="t" r="r" b="b"/>
            <a:pathLst>
              <a:path w="1093160" h="1490922">
                <a:moveTo>
                  <a:pt x="0" y="0"/>
                </a:moveTo>
                <a:lnTo>
                  <a:pt x="1093161" y="0"/>
                </a:lnTo>
                <a:lnTo>
                  <a:pt x="1093161" y="1490922"/>
                </a:lnTo>
                <a:lnTo>
                  <a:pt x="0" y="149092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sz="900"/>
          </a:p>
        </p:txBody>
      </p:sp>
      <p:sp>
        <p:nvSpPr>
          <p:cNvPr id="21" name="AutoShape 21"/>
          <p:cNvSpPr/>
          <p:nvPr/>
        </p:nvSpPr>
        <p:spPr>
          <a:xfrm>
            <a:off x="2959320" y="3183975"/>
            <a:ext cx="364693" cy="747669"/>
          </a:xfrm>
          <a:prstGeom prst="line">
            <a:avLst/>
          </a:prstGeom>
          <a:ln w="142875" cap="flat">
            <a:solidFill>
              <a:srgbClr val="000000"/>
            </a:solidFill>
            <a:prstDash val="solid"/>
            <a:headEnd type="none" w="sm" len="sm"/>
            <a:tailEnd type="none" w="sm" len="sm"/>
          </a:ln>
        </p:spPr>
        <p:txBody>
          <a:bodyPr/>
          <a:lstStyle/>
          <a:p>
            <a:endParaRPr lang="en-US" sz="900"/>
          </a:p>
        </p:txBody>
      </p:sp>
      <p:sp>
        <p:nvSpPr>
          <p:cNvPr id="22" name="AutoShape 22"/>
          <p:cNvSpPr/>
          <p:nvPr/>
        </p:nvSpPr>
        <p:spPr>
          <a:xfrm flipV="1">
            <a:off x="2959320" y="3803848"/>
            <a:ext cx="432250" cy="758845"/>
          </a:xfrm>
          <a:prstGeom prst="line">
            <a:avLst/>
          </a:prstGeom>
          <a:ln w="142875" cap="flat">
            <a:solidFill>
              <a:srgbClr val="000000"/>
            </a:solidFill>
            <a:prstDash val="solid"/>
            <a:headEnd type="none" w="sm" len="sm"/>
            <a:tailEnd type="none" w="sm" len="sm"/>
          </a:ln>
        </p:spPr>
        <p:txBody>
          <a:bodyPr/>
          <a:lstStyle/>
          <a:p>
            <a:endParaRPr lang="en-US" sz="900"/>
          </a:p>
        </p:txBody>
      </p:sp>
      <p:sp>
        <p:nvSpPr>
          <p:cNvPr id="23" name="Freeform 23"/>
          <p:cNvSpPr/>
          <p:nvPr/>
        </p:nvSpPr>
        <p:spPr>
          <a:xfrm>
            <a:off x="407003" y="2922706"/>
            <a:ext cx="2256494" cy="2657385"/>
          </a:xfrm>
          <a:custGeom>
            <a:avLst/>
            <a:gdLst/>
            <a:ahLst/>
            <a:cxnLst/>
            <a:rect l="l" t="t" r="r" b="b"/>
            <a:pathLst>
              <a:path w="4512987" h="5314769">
                <a:moveTo>
                  <a:pt x="0" y="0"/>
                </a:moveTo>
                <a:lnTo>
                  <a:pt x="4512987" y="0"/>
                </a:lnTo>
                <a:lnTo>
                  <a:pt x="4512987" y="5314769"/>
                </a:lnTo>
                <a:lnTo>
                  <a:pt x="0" y="5314769"/>
                </a:lnTo>
                <a:lnTo>
                  <a:pt x="0" y="0"/>
                </a:lnTo>
                <a:close/>
              </a:path>
            </a:pathLst>
          </a:custGeom>
          <a:blipFill>
            <a:blip r:embed="rId9"/>
            <a:stretch>
              <a:fillRect l="-2313" r="-2313"/>
            </a:stretch>
          </a:blipFill>
        </p:spPr>
        <p:txBody>
          <a:bodyPr/>
          <a:lstStyle/>
          <a:p>
            <a:endParaRPr lang="en-US" sz="900"/>
          </a:p>
        </p:txBody>
      </p:sp>
      <p:sp>
        <p:nvSpPr>
          <p:cNvPr id="24" name="TextBox 24"/>
          <p:cNvSpPr txBox="1"/>
          <p:nvPr/>
        </p:nvSpPr>
        <p:spPr>
          <a:xfrm>
            <a:off x="273560" y="1970078"/>
            <a:ext cx="2523380" cy="923330"/>
          </a:xfrm>
          <a:prstGeom prst="rect">
            <a:avLst/>
          </a:prstGeom>
        </p:spPr>
        <p:txBody>
          <a:bodyPr lIns="0" tIns="0" rIns="0" bIns="0" rtlCol="0" anchor="t">
            <a:spAutoFit/>
          </a:bodyPr>
          <a:lstStyle/>
          <a:p>
            <a:pPr algn="ctr">
              <a:lnSpc>
                <a:spcPts val="2380"/>
              </a:lnSpc>
            </a:pPr>
            <a:r>
              <a:rPr lang="en-US" sz="2000" b="1" dirty="0">
                <a:solidFill>
                  <a:srgbClr val="000000"/>
                </a:solidFill>
                <a:latin typeface="Calibri" panose="020F0502020204030204" pitchFamily="34" charset="0"/>
                <a:ea typeface="Calibri" panose="020F0502020204030204" pitchFamily="34" charset="0"/>
                <a:cs typeface="Calibri" panose="020F0502020204030204" pitchFamily="34" charset="0"/>
                <a:sym typeface="Canva Sans"/>
              </a:rPr>
              <a:t>Screened for T1D autoantibodies is recommended by</a:t>
            </a:r>
          </a:p>
        </p:txBody>
      </p:sp>
      <p:sp>
        <p:nvSpPr>
          <p:cNvPr id="25" name="TextBox 25"/>
          <p:cNvSpPr txBox="1"/>
          <p:nvPr/>
        </p:nvSpPr>
        <p:spPr>
          <a:xfrm>
            <a:off x="3569420" y="3950870"/>
            <a:ext cx="2492439" cy="1203791"/>
          </a:xfrm>
          <a:prstGeom prst="rect">
            <a:avLst/>
          </a:prstGeom>
        </p:spPr>
        <p:txBody>
          <a:bodyPr lIns="0" tIns="0" rIns="0" bIns="0" rtlCol="0" anchor="t">
            <a:spAutoFit/>
          </a:bodyPr>
          <a:lstStyle/>
          <a:p>
            <a:pPr algn="ctr">
              <a:lnSpc>
                <a:spcPts val="2380"/>
              </a:lnSpc>
            </a:pPr>
            <a:r>
              <a:rPr lang="en-US" sz="1700" b="1">
                <a:solidFill>
                  <a:srgbClr val="000000"/>
                </a:solidFill>
                <a:latin typeface="Canva Sans Bold"/>
                <a:ea typeface="Canva Sans Bold"/>
                <a:cs typeface="Canva Sans Bold"/>
                <a:sym typeface="Canva Sans Bold"/>
              </a:rPr>
              <a:t>~15x</a:t>
            </a:r>
            <a:r>
              <a:rPr lang="en-US" sz="1700">
                <a:solidFill>
                  <a:srgbClr val="000000"/>
                </a:solidFill>
                <a:latin typeface="Canva Sans"/>
                <a:ea typeface="Canva Sans"/>
                <a:cs typeface="Canva Sans"/>
                <a:sym typeface="Canva Sans"/>
              </a:rPr>
              <a:t> greater risk</a:t>
            </a:r>
          </a:p>
          <a:p>
            <a:pPr algn="ctr">
              <a:lnSpc>
                <a:spcPts val="2380"/>
              </a:lnSpc>
            </a:pPr>
            <a:endParaRPr lang="en-US" sz="1700">
              <a:solidFill>
                <a:srgbClr val="000000"/>
              </a:solidFill>
              <a:latin typeface="Canva Sans"/>
              <a:ea typeface="Canva Sans"/>
              <a:cs typeface="Canva Sans"/>
              <a:sym typeface="Canva Sans"/>
            </a:endParaRPr>
          </a:p>
          <a:p>
            <a:pPr algn="ctr">
              <a:lnSpc>
                <a:spcPts val="2380"/>
              </a:lnSpc>
            </a:pPr>
            <a:r>
              <a:rPr lang="en-US" sz="1700">
                <a:solidFill>
                  <a:srgbClr val="000000"/>
                </a:solidFill>
                <a:latin typeface="Canva Sans"/>
                <a:ea typeface="Canva Sans"/>
                <a:cs typeface="Canva Sans"/>
                <a:sym typeface="Canva Sans"/>
              </a:rPr>
              <a:t>of T1D versus the general population</a:t>
            </a:r>
          </a:p>
        </p:txBody>
      </p:sp>
      <p:sp>
        <p:nvSpPr>
          <p:cNvPr id="26" name="TextBox 26"/>
          <p:cNvSpPr txBox="1"/>
          <p:nvPr/>
        </p:nvSpPr>
        <p:spPr>
          <a:xfrm>
            <a:off x="6417560" y="3140034"/>
            <a:ext cx="2492439" cy="746166"/>
          </a:xfrm>
          <a:prstGeom prst="rect">
            <a:avLst/>
          </a:prstGeom>
        </p:spPr>
        <p:txBody>
          <a:bodyPr lIns="0" tIns="0" rIns="0" bIns="0" rtlCol="0" anchor="t">
            <a:spAutoFit/>
          </a:bodyPr>
          <a:lstStyle/>
          <a:p>
            <a:pPr algn="ctr">
              <a:lnSpc>
                <a:spcPts val="1960"/>
              </a:lnSpc>
            </a:pPr>
            <a:r>
              <a:rPr lang="en-US" sz="1400" dirty="0">
                <a:solidFill>
                  <a:srgbClr val="000000"/>
                </a:solidFill>
                <a:latin typeface="Calibri" panose="020F0502020204030204" pitchFamily="34" charset="0"/>
                <a:ea typeface="Calibri" panose="020F0502020204030204" pitchFamily="34" charset="0"/>
                <a:cs typeface="Calibri" panose="020F0502020204030204" pitchFamily="34" charset="0"/>
                <a:sym typeface="Canva Sans"/>
              </a:rPr>
              <a:t>2-3X greater risk of T1D in individuals with select autoimmune diseases</a:t>
            </a:r>
          </a:p>
        </p:txBody>
      </p:sp>
      <p:sp>
        <p:nvSpPr>
          <p:cNvPr id="27" name="TextBox 27"/>
          <p:cNvSpPr txBox="1"/>
          <p:nvPr/>
        </p:nvSpPr>
        <p:spPr>
          <a:xfrm>
            <a:off x="6239710" y="4745573"/>
            <a:ext cx="1615983" cy="566245"/>
          </a:xfrm>
          <a:prstGeom prst="rect">
            <a:avLst/>
          </a:prstGeom>
        </p:spPr>
        <p:txBody>
          <a:bodyPr lIns="0" tIns="0" rIns="0" bIns="0" rtlCol="0" anchor="t">
            <a:spAutoFit/>
          </a:bodyPr>
          <a:lstStyle/>
          <a:p>
            <a:pPr algn="ctr">
              <a:lnSpc>
                <a:spcPts val="1540"/>
              </a:lnSpc>
            </a:pPr>
            <a:r>
              <a:rPr lang="en-US" sz="1100" b="1" dirty="0">
                <a:solidFill>
                  <a:srgbClr val="000000"/>
                </a:solidFill>
                <a:latin typeface="Calibri" panose="020F0502020204030204" pitchFamily="34" charset="0"/>
                <a:ea typeface="Calibri" panose="020F0502020204030204" pitchFamily="34" charset="0"/>
                <a:cs typeface="Calibri" panose="020F0502020204030204" pitchFamily="34" charset="0"/>
                <a:sym typeface="Canva Sans Bold"/>
              </a:rPr>
              <a:t>Thyroid disorders</a:t>
            </a:r>
          </a:p>
          <a:p>
            <a:pPr marL="237493" lvl="1" indent="-118747">
              <a:lnSpc>
                <a:spcPts val="1540"/>
              </a:lnSpc>
              <a:buFont typeface="Arial"/>
              <a:buChar char="•"/>
            </a:pPr>
            <a:r>
              <a:rPr lang="en-US" sz="1100" dirty="0">
                <a:solidFill>
                  <a:srgbClr val="000000"/>
                </a:solidFill>
                <a:latin typeface="Calibri" panose="020F0502020204030204" pitchFamily="34" charset="0"/>
                <a:ea typeface="Calibri" panose="020F0502020204030204" pitchFamily="34" charset="0"/>
                <a:cs typeface="Calibri" panose="020F0502020204030204" pitchFamily="34" charset="0"/>
                <a:sym typeface="Canva Sans"/>
              </a:rPr>
              <a:t>Hashimoto’s thyroiditis</a:t>
            </a:r>
          </a:p>
          <a:p>
            <a:pPr marL="237493" lvl="1" indent="-118747">
              <a:lnSpc>
                <a:spcPts val="1540"/>
              </a:lnSpc>
              <a:buFont typeface="Arial"/>
              <a:buChar char="•"/>
            </a:pPr>
            <a:r>
              <a:rPr lang="en-US" sz="1100" dirty="0">
                <a:solidFill>
                  <a:srgbClr val="000000"/>
                </a:solidFill>
                <a:latin typeface="Calibri" panose="020F0502020204030204" pitchFamily="34" charset="0"/>
                <a:ea typeface="Calibri" panose="020F0502020204030204" pitchFamily="34" charset="0"/>
                <a:cs typeface="Calibri" panose="020F0502020204030204" pitchFamily="34" charset="0"/>
                <a:sym typeface="Canva Sans"/>
              </a:rPr>
              <a:t>Graves’ disease</a:t>
            </a:r>
          </a:p>
        </p:txBody>
      </p:sp>
      <p:sp>
        <p:nvSpPr>
          <p:cNvPr id="28" name="TextBox 28"/>
          <p:cNvSpPr txBox="1"/>
          <p:nvPr/>
        </p:nvSpPr>
        <p:spPr>
          <a:xfrm>
            <a:off x="7528018" y="4745573"/>
            <a:ext cx="1615983" cy="181525"/>
          </a:xfrm>
          <a:prstGeom prst="rect">
            <a:avLst/>
          </a:prstGeom>
        </p:spPr>
        <p:txBody>
          <a:bodyPr lIns="0" tIns="0" rIns="0" bIns="0" rtlCol="0" anchor="t">
            <a:spAutoFit/>
          </a:bodyPr>
          <a:lstStyle/>
          <a:p>
            <a:pPr algn="ctr">
              <a:lnSpc>
                <a:spcPts val="1540"/>
              </a:lnSpc>
            </a:pPr>
            <a:r>
              <a:rPr lang="en-US" sz="1100" b="1" dirty="0">
                <a:solidFill>
                  <a:srgbClr val="000000"/>
                </a:solidFill>
                <a:latin typeface="Calibri" panose="020F0502020204030204" pitchFamily="34" charset="0"/>
                <a:ea typeface="Calibri" panose="020F0502020204030204" pitchFamily="34" charset="0"/>
                <a:cs typeface="Calibri" panose="020F0502020204030204" pitchFamily="34" charset="0"/>
                <a:sym typeface="Canva Sans Bold"/>
              </a:rPr>
              <a:t>Celiac</a:t>
            </a:r>
            <a:r>
              <a:rPr lang="en-US" sz="1100" b="1" dirty="0">
                <a:solidFill>
                  <a:srgbClr val="000000"/>
                </a:solidFill>
                <a:latin typeface="Canva Sans Bold"/>
                <a:ea typeface="Canva Sans Bold"/>
                <a:cs typeface="Canva Sans Bold"/>
                <a:sym typeface="Canva Sans Bold"/>
              </a:rPr>
              <a:t> </a:t>
            </a:r>
            <a:r>
              <a:rPr lang="en-US" sz="1100" b="1" dirty="0">
                <a:solidFill>
                  <a:srgbClr val="000000"/>
                </a:solidFill>
                <a:latin typeface="Calibri" panose="020F0502020204030204" pitchFamily="34" charset="0"/>
                <a:ea typeface="Calibri" panose="020F0502020204030204" pitchFamily="34" charset="0"/>
                <a:cs typeface="Calibri" panose="020F0502020204030204" pitchFamily="34" charset="0"/>
                <a:sym typeface="Canva Sans Bold"/>
              </a:rPr>
              <a:t>disease</a:t>
            </a:r>
          </a:p>
        </p:txBody>
      </p:sp>
      <p:sp>
        <p:nvSpPr>
          <p:cNvPr id="29" name="Title 28">
            <a:extLst>
              <a:ext uri="{FF2B5EF4-FFF2-40B4-BE49-F238E27FC236}">
                <a16:creationId xmlns:a16="http://schemas.microsoft.com/office/drawing/2014/main" id="{05C95226-2FAE-91A9-2F0B-63C8FB4F8704}"/>
              </a:ext>
            </a:extLst>
          </p:cNvPr>
          <p:cNvSpPr>
            <a:spLocks noGrp="1"/>
          </p:cNvSpPr>
          <p:nvPr>
            <p:ph type="title"/>
          </p:nvPr>
        </p:nvSpPr>
        <p:spPr/>
        <p:txBody>
          <a:bodyPr>
            <a:normAutofit/>
          </a:bodyPr>
          <a:lstStyle/>
          <a:p>
            <a:r>
              <a:rPr lang="en-US" sz="3600" b="1" dirty="0">
                <a:ea typeface="Calibri" panose="020F0502020204030204" pitchFamily="34" charset="0"/>
                <a:cs typeface="Calibri" panose="020F0502020204030204" pitchFamily="34" charset="0"/>
                <a:sym typeface="Avenir Bold"/>
              </a:rPr>
              <a:t>Screen people at increased risk of T1D</a:t>
            </a:r>
            <a:endParaRPr lang="en-US" sz="3600" dirty="0">
              <a:ea typeface="Calibri" panose="020F0502020204030204" pitchFamily="34" charset="0"/>
              <a:cs typeface="Calibri" panose="020F0502020204030204" pitchFamily="34"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689125" y="2075201"/>
            <a:ext cx="3765751" cy="2707598"/>
            <a:chOff x="0" y="0"/>
            <a:chExt cx="10042001" cy="7220262"/>
          </a:xfrm>
        </p:grpSpPr>
        <p:grpSp>
          <p:nvGrpSpPr>
            <p:cNvPr id="3" name="Group 3"/>
            <p:cNvGrpSpPr/>
            <p:nvPr/>
          </p:nvGrpSpPr>
          <p:grpSpPr>
            <a:xfrm>
              <a:off x="0" y="0"/>
              <a:ext cx="10042001" cy="7220262"/>
              <a:chOff x="0" y="0"/>
              <a:chExt cx="1999802" cy="1437870"/>
            </a:xfrm>
          </p:grpSpPr>
          <p:sp>
            <p:nvSpPr>
              <p:cNvPr id="4" name="Freeform 4"/>
              <p:cNvSpPr/>
              <p:nvPr/>
            </p:nvSpPr>
            <p:spPr>
              <a:xfrm>
                <a:off x="0" y="0"/>
                <a:ext cx="1999802" cy="1437870"/>
              </a:xfrm>
              <a:custGeom>
                <a:avLst/>
                <a:gdLst/>
                <a:ahLst/>
                <a:cxnLst/>
                <a:rect l="l" t="t" r="r" b="b"/>
                <a:pathLst>
                  <a:path w="1999802" h="1437870">
                    <a:moveTo>
                      <a:pt x="45234" y="0"/>
                    </a:moveTo>
                    <a:lnTo>
                      <a:pt x="1954568" y="0"/>
                    </a:lnTo>
                    <a:cubicBezTo>
                      <a:pt x="1979550" y="0"/>
                      <a:pt x="1999802" y="20252"/>
                      <a:pt x="1999802" y="45234"/>
                    </a:cubicBezTo>
                    <a:lnTo>
                      <a:pt x="1999802" y="1392637"/>
                    </a:lnTo>
                    <a:cubicBezTo>
                      <a:pt x="1999802" y="1417618"/>
                      <a:pt x="1979550" y="1437870"/>
                      <a:pt x="1954568" y="1437870"/>
                    </a:cubicBezTo>
                    <a:lnTo>
                      <a:pt x="45234" y="1437870"/>
                    </a:lnTo>
                    <a:cubicBezTo>
                      <a:pt x="20252" y="1437870"/>
                      <a:pt x="0" y="1417618"/>
                      <a:pt x="0" y="1392637"/>
                    </a:cubicBezTo>
                    <a:lnTo>
                      <a:pt x="0" y="45234"/>
                    </a:lnTo>
                    <a:cubicBezTo>
                      <a:pt x="0" y="20252"/>
                      <a:pt x="20252" y="0"/>
                      <a:pt x="45234" y="0"/>
                    </a:cubicBezTo>
                    <a:close/>
                  </a:path>
                </a:pathLst>
              </a:custGeom>
              <a:solidFill>
                <a:srgbClr val="FFFFFF"/>
              </a:solidFill>
              <a:ln w="38100" cap="rnd">
                <a:solidFill>
                  <a:srgbClr val="000000"/>
                </a:solidFill>
                <a:prstDash val="solid"/>
                <a:round/>
              </a:ln>
            </p:spPr>
            <p:txBody>
              <a:bodyPr/>
              <a:lstStyle/>
              <a:p>
                <a:endParaRPr lang="en-US" sz="900"/>
              </a:p>
            </p:txBody>
          </p:sp>
          <p:sp>
            <p:nvSpPr>
              <p:cNvPr id="5" name="TextBox 5"/>
              <p:cNvSpPr txBox="1"/>
              <p:nvPr/>
            </p:nvSpPr>
            <p:spPr>
              <a:xfrm>
                <a:off x="0" y="-38100"/>
                <a:ext cx="1999802" cy="1475970"/>
              </a:xfrm>
              <a:prstGeom prst="rect">
                <a:avLst/>
              </a:prstGeom>
            </p:spPr>
            <p:txBody>
              <a:bodyPr lIns="29200" tIns="29200" rIns="29200" bIns="29200" rtlCol="0" anchor="ctr"/>
              <a:lstStyle/>
              <a:p>
                <a:pPr algn="ctr">
                  <a:lnSpc>
                    <a:spcPts val="1680"/>
                  </a:lnSpc>
                </a:pPr>
                <a:endParaRPr sz="900"/>
              </a:p>
            </p:txBody>
          </p:sp>
        </p:grpSp>
        <p:sp>
          <p:nvSpPr>
            <p:cNvPr id="6" name="AutoShape 6"/>
            <p:cNvSpPr/>
            <p:nvPr/>
          </p:nvSpPr>
          <p:spPr>
            <a:xfrm>
              <a:off x="355620" y="5478153"/>
              <a:ext cx="8586210" cy="0"/>
            </a:xfrm>
            <a:prstGeom prst="line">
              <a:avLst/>
            </a:prstGeom>
            <a:ln w="54790" cap="flat">
              <a:solidFill>
                <a:srgbClr val="000000"/>
              </a:solidFill>
              <a:prstDash val="solid"/>
              <a:headEnd type="none" w="sm" len="sm"/>
              <a:tailEnd type="none" w="sm" len="sm"/>
            </a:ln>
          </p:spPr>
          <p:txBody>
            <a:bodyPr/>
            <a:lstStyle/>
            <a:p>
              <a:endParaRPr lang="en-US" sz="900"/>
            </a:p>
          </p:txBody>
        </p:sp>
        <p:grpSp>
          <p:nvGrpSpPr>
            <p:cNvPr id="7" name="Group 7"/>
            <p:cNvGrpSpPr/>
            <p:nvPr/>
          </p:nvGrpSpPr>
          <p:grpSpPr>
            <a:xfrm>
              <a:off x="784954" y="3610131"/>
              <a:ext cx="2971800" cy="1879643"/>
              <a:chOff x="0" y="0"/>
              <a:chExt cx="591816" cy="374319"/>
            </a:xfrm>
          </p:grpSpPr>
          <p:sp>
            <p:nvSpPr>
              <p:cNvPr id="8" name="Freeform 8"/>
              <p:cNvSpPr/>
              <p:nvPr/>
            </p:nvSpPr>
            <p:spPr>
              <a:xfrm>
                <a:off x="0" y="0"/>
                <a:ext cx="591816" cy="374319"/>
              </a:xfrm>
              <a:custGeom>
                <a:avLst/>
                <a:gdLst/>
                <a:ahLst/>
                <a:cxnLst/>
                <a:rect l="l" t="t" r="r" b="b"/>
                <a:pathLst>
                  <a:path w="591816" h="374319">
                    <a:moveTo>
                      <a:pt x="152849" y="0"/>
                    </a:moveTo>
                    <a:lnTo>
                      <a:pt x="438966" y="0"/>
                    </a:lnTo>
                    <a:cubicBezTo>
                      <a:pt x="479504" y="0"/>
                      <a:pt x="518382" y="16104"/>
                      <a:pt x="547047" y="44769"/>
                    </a:cubicBezTo>
                    <a:cubicBezTo>
                      <a:pt x="575712" y="73433"/>
                      <a:pt x="591816" y="112311"/>
                      <a:pt x="591816" y="152849"/>
                    </a:cubicBezTo>
                    <a:lnTo>
                      <a:pt x="591816" y="221470"/>
                    </a:lnTo>
                    <a:cubicBezTo>
                      <a:pt x="591816" y="262008"/>
                      <a:pt x="575712" y="300886"/>
                      <a:pt x="547047" y="329551"/>
                    </a:cubicBezTo>
                    <a:cubicBezTo>
                      <a:pt x="518382" y="358215"/>
                      <a:pt x="479504" y="374319"/>
                      <a:pt x="438966" y="374319"/>
                    </a:cubicBezTo>
                    <a:lnTo>
                      <a:pt x="152849" y="374319"/>
                    </a:lnTo>
                    <a:cubicBezTo>
                      <a:pt x="112311" y="374319"/>
                      <a:pt x="73433" y="358215"/>
                      <a:pt x="44769" y="329551"/>
                    </a:cubicBezTo>
                    <a:cubicBezTo>
                      <a:pt x="16104" y="300886"/>
                      <a:pt x="0" y="262008"/>
                      <a:pt x="0" y="221470"/>
                    </a:cubicBezTo>
                    <a:lnTo>
                      <a:pt x="0" y="152849"/>
                    </a:lnTo>
                    <a:cubicBezTo>
                      <a:pt x="0" y="112311"/>
                      <a:pt x="16104" y="73433"/>
                      <a:pt x="44769" y="44769"/>
                    </a:cubicBezTo>
                    <a:cubicBezTo>
                      <a:pt x="73433" y="16104"/>
                      <a:pt x="112311" y="0"/>
                      <a:pt x="152849" y="0"/>
                    </a:cubicBezTo>
                    <a:close/>
                  </a:path>
                </a:pathLst>
              </a:custGeom>
              <a:solidFill>
                <a:srgbClr val="004AAD"/>
              </a:solidFill>
            </p:spPr>
            <p:txBody>
              <a:bodyPr/>
              <a:lstStyle/>
              <a:p>
                <a:endParaRPr lang="en-US" sz="900"/>
              </a:p>
            </p:txBody>
          </p:sp>
          <p:sp>
            <p:nvSpPr>
              <p:cNvPr id="9" name="TextBox 9"/>
              <p:cNvSpPr txBox="1"/>
              <p:nvPr/>
            </p:nvSpPr>
            <p:spPr>
              <a:xfrm>
                <a:off x="0" y="-38100"/>
                <a:ext cx="591816" cy="412419"/>
              </a:xfrm>
              <a:prstGeom prst="rect">
                <a:avLst/>
              </a:prstGeom>
            </p:spPr>
            <p:txBody>
              <a:bodyPr lIns="29200" tIns="29200" rIns="29200" bIns="29200" rtlCol="0" anchor="ctr"/>
              <a:lstStyle/>
              <a:p>
                <a:pPr algn="ctr">
                  <a:lnSpc>
                    <a:spcPts val="1680"/>
                  </a:lnSpc>
                </a:pPr>
                <a:endParaRPr sz="900"/>
              </a:p>
            </p:txBody>
          </p:sp>
        </p:grpSp>
        <p:sp>
          <p:nvSpPr>
            <p:cNvPr id="10" name="TextBox 10"/>
            <p:cNvSpPr txBox="1"/>
            <p:nvPr/>
          </p:nvSpPr>
          <p:spPr>
            <a:xfrm>
              <a:off x="784955" y="330683"/>
              <a:ext cx="8472092" cy="1367896"/>
            </a:xfrm>
            <a:prstGeom prst="rect">
              <a:avLst/>
            </a:prstGeom>
          </p:spPr>
          <p:txBody>
            <a:bodyPr lIns="0" tIns="0" rIns="0" bIns="0" rtlCol="0" anchor="t">
              <a:spAutoFit/>
            </a:bodyPr>
            <a:lstStyle/>
            <a:p>
              <a:pPr algn="ctr">
                <a:lnSpc>
                  <a:spcPts val="2014"/>
                </a:lnSpc>
              </a:pPr>
              <a:r>
                <a:rPr lang="en-US" sz="2000" b="1" dirty="0">
                  <a:solidFill>
                    <a:srgbClr val="000000"/>
                  </a:solidFill>
                  <a:latin typeface="Calibri" panose="020F0502020204030204" pitchFamily="34" charset="0"/>
                  <a:ea typeface="Calibri" panose="020F0502020204030204" pitchFamily="34" charset="0"/>
                  <a:cs typeface="Calibri" panose="020F0502020204030204" pitchFamily="34" charset="0"/>
                  <a:sym typeface="Canva Sans Bold"/>
                </a:rPr>
                <a:t>Decreased frequency of insulin treatment at diagnosis</a:t>
              </a:r>
            </a:p>
          </p:txBody>
        </p:sp>
        <p:sp>
          <p:nvSpPr>
            <p:cNvPr id="11" name="TextBox 11"/>
            <p:cNvSpPr txBox="1"/>
            <p:nvPr/>
          </p:nvSpPr>
          <p:spPr>
            <a:xfrm>
              <a:off x="355621" y="5699838"/>
              <a:ext cx="3830469" cy="1367896"/>
            </a:xfrm>
            <a:prstGeom prst="rect">
              <a:avLst/>
            </a:prstGeom>
          </p:spPr>
          <p:txBody>
            <a:bodyPr lIns="0" tIns="0" rIns="0" bIns="0" rtlCol="0" anchor="t">
              <a:spAutoFit/>
            </a:bodyPr>
            <a:lstStyle/>
            <a:p>
              <a:pPr algn="ctr">
                <a:lnSpc>
                  <a:spcPts val="2014"/>
                </a:lnSpc>
              </a:pPr>
              <a:r>
                <a:rPr lang="en-US" b="1" dirty="0">
                  <a:solidFill>
                    <a:srgbClr val="000000"/>
                  </a:solidFill>
                  <a:latin typeface="Calibri" panose="020F0502020204030204" pitchFamily="34" charset="0"/>
                  <a:ea typeface="Calibri" panose="020F0502020204030204" pitchFamily="34" charset="0"/>
                  <a:cs typeface="Calibri" panose="020F0502020204030204" pitchFamily="34" charset="0"/>
                  <a:sym typeface="Canva Sans Bold"/>
                </a:rPr>
                <a:t>Screened and diagnosed</a:t>
              </a:r>
            </a:p>
          </p:txBody>
        </p:sp>
        <p:sp>
          <p:nvSpPr>
            <p:cNvPr id="12" name="TextBox 12"/>
            <p:cNvSpPr txBox="1"/>
            <p:nvPr/>
          </p:nvSpPr>
          <p:spPr>
            <a:xfrm>
              <a:off x="4950570" y="5766654"/>
              <a:ext cx="3830469" cy="693523"/>
            </a:xfrm>
            <a:prstGeom prst="rect">
              <a:avLst/>
            </a:prstGeom>
          </p:spPr>
          <p:txBody>
            <a:bodyPr lIns="0" tIns="0" rIns="0" bIns="0" rtlCol="0" anchor="t">
              <a:spAutoFit/>
            </a:bodyPr>
            <a:lstStyle/>
            <a:p>
              <a:pPr algn="ctr">
                <a:lnSpc>
                  <a:spcPts val="2014"/>
                </a:lnSpc>
              </a:pPr>
              <a:r>
                <a:rPr lang="en-US" b="1" dirty="0">
                  <a:solidFill>
                    <a:srgbClr val="000000"/>
                  </a:solidFill>
                  <a:latin typeface="Calibri" panose="020F0502020204030204" pitchFamily="34" charset="0"/>
                  <a:ea typeface="Calibri" panose="020F0502020204030204" pitchFamily="34" charset="0"/>
                  <a:cs typeface="Calibri" panose="020F0502020204030204" pitchFamily="34" charset="0"/>
                  <a:sym typeface="Canva Sans Bold"/>
                </a:rPr>
                <a:t>Not screened</a:t>
              </a:r>
            </a:p>
          </p:txBody>
        </p:sp>
        <p:grpSp>
          <p:nvGrpSpPr>
            <p:cNvPr id="13" name="Group 13"/>
            <p:cNvGrpSpPr/>
            <p:nvPr/>
          </p:nvGrpSpPr>
          <p:grpSpPr>
            <a:xfrm>
              <a:off x="5379906" y="2330313"/>
              <a:ext cx="2971800" cy="3147840"/>
              <a:chOff x="0" y="0"/>
              <a:chExt cx="591816" cy="626873"/>
            </a:xfrm>
          </p:grpSpPr>
          <p:sp>
            <p:nvSpPr>
              <p:cNvPr id="14" name="Freeform 14"/>
              <p:cNvSpPr/>
              <p:nvPr/>
            </p:nvSpPr>
            <p:spPr>
              <a:xfrm>
                <a:off x="0" y="0"/>
                <a:ext cx="591816" cy="626873"/>
              </a:xfrm>
              <a:custGeom>
                <a:avLst/>
                <a:gdLst/>
                <a:ahLst/>
                <a:cxnLst/>
                <a:rect l="l" t="t" r="r" b="b"/>
                <a:pathLst>
                  <a:path w="591816" h="626873">
                    <a:moveTo>
                      <a:pt x="152849" y="0"/>
                    </a:moveTo>
                    <a:lnTo>
                      <a:pt x="438966" y="0"/>
                    </a:lnTo>
                    <a:cubicBezTo>
                      <a:pt x="479504" y="0"/>
                      <a:pt x="518382" y="16104"/>
                      <a:pt x="547047" y="44769"/>
                    </a:cubicBezTo>
                    <a:cubicBezTo>
                      <a:pt x="575712" y="73433"/>
                      <a:pt x="591816" y="112311"/>
                      <a:pt x="591816" y="152849"/>
                    </a:cubicBezTo>
                    <a:lnTo>
                      <a:pt x="591816" y="474023"/>
                    </a:lnTo>
                    <a:cubicBezTo>
                      <a:pt x="591816" y="514562"/>
                      <a:pt x="575712" y="553439"/>
                      <a:pt x="547047" y="582104"/>
                    </a:cubicBezTo>
                    <a:cubicBezTo>
                      <a:pt x="518382" y="610769"/>
                      <a:pt x="479504" y="626873"/>
                      <a:pt x="438966" y="626873"/>
                    </a:cubicBezTo>
                    <a:lnTo>
                      <a:pt x="152849" y="626873"/>
                    </a:lnTo>
                    <a:cubicBezTo>
                      <a:pt x="112311" y="626873"/>
                      <a:pt x="73433" y="610769"/>
                      <a:pt x="44769" y="582104"/>
                    </a:cubicBezTo>
                    <a:cubicBezTo>
                      <a:pt x="16104" y="553439"/>
                      <a:pt x="0" y="514562"/>
                      <a:pt x="0" y="474023"/>
                    </a:cubicBezTo>
                    <a:lnTo>
                      <a:pt x="0" y="152849"/>
                    </a:lnTo>
                    <a:cubicBezTo>
                      <a:pt x="0" y="112311"/>
                      <a:pt x="16104" y="73433"/>
                      <a:pt x="44769" y="44769"/>
                    </a:cubicBezTo>
                    <a:cubicBezTo>
                      <a:pt x="73433" y="16104"/>
                      <a:pt x="112311" y="0"/>
                      <a:pt x="152849" y="0"/>
                    </a:cubicBezTo>
                    <a:close/>
                  </a:path>
                </a:pathLst>
              </a:custGeom>
              <a:solidFill>
                <a:srgbClr val="333652"/>
              </a:solidFill>
            </p:spPr>
            <p:txBody>
              <a:bodyPr/>
              <a:lstStyle/>
              <a:p>
                <a:endParaRPr lang="en-US" sz="900"/>
              </a:p>
            </p:txBody>
          </p:sp>
          <p:sp>
            <p:nvSpPr>
              <p:cNvPr id="15" name="TextBox 15"/>
              <p:cNvSpPr txBox="1"/>
              <p:nvPr/>
            </p:nvSpPr>
            <p:spPr>
              <a:xfrm>
                <a:off x="0" y="-38100"/>
                <a:ext cx="591816" cy="664973"/>
              </a:xfrm>
              <a:prstGeom prst="rect">
                <a:avLst/>
              </a:prstGeom>
            </p:spPr>
            <p:txBody>
              <a:bodyPr lIns="29200" tIns="29200" rIns="29200" bIns="29200" rtlCol="0" anchor="ctr"/>
              <a:lstStyle/>
              <a:p>
                <a:pPr algn="ctr">
                  <a:lnSpc>
                    <a:spcPts val="1680"/>
                  </a:lnSpc>
                </a:pPr>
                <a:endParaRPr sz="900"/>
              </a:p>
            </p:txBody>
          </p:sp>
        </p:grpSp>
        <p:sp>
          <p:nvSpPr>
            <p:cNvPr id="16" name="TextBox 16"/>
            <p:cNvSpPr txBox="1"/>
            <p:nvPr/>
          </p:nvSpPr>
          <p:spPr>
            <a:xfrm>
              <a:off x="1391794" y="2864051"/>
              <a:ext cx="1758120" cy="746872"/>
            </a:xfrm>
            <a:prstGeom prst="rect">
              <a:avLst/>
            </a:prstGeom>
          </p:spPr>
          <p:txBody>
            <a:bodyPr lIns="0" tIns="0" rIns="0" bIns="0" rtlCol="0" anchor="t">
              <a:spAutoFit/>
            </a:bodyPr>
            <a:lstStyle/>
            <a:p>
              <a:pPr algn="ctr">
                <a:lnSpc>
                  <a:spcPts val="2361"/>
                </a:lnSpc>
              </a:pPr>
              <a:r>
                <a:rPr lang="en-US" sz="1686">
                  <a:solidFill>
                    <a:srgbClr val="000000"/>
                  </a:solidFill>
                  <a:latin typeface="Canva Sans"/>
                  <a:ea typeface="Canva Sans"/>
                  <a:cs typeface="Canva Sans"/>
                  <a:sym typeface="Canva Sans"/>
                </a:rPr>
                <a:t>72.3%</a:t>
              </a:r>
            </a:p>
          </p:txBody>
        </p:sp>
        <p:sp>
          <p:nvSpPr>
            <p:cNvPr id="17" name="TextBox 17"/>
            <p:cNvSpPr txBox="1"/>
            <p:nvPr/>
          </p:nvSpPr>
          <p:spPr>
            <a:xfrm>
              <a:off x="6028490" y="1584232"/>
              <a:ext cx="1674632" cy="746872"/>
            </a:xfrm>
            <a:prstGeom prst="rect">
              <a:avLst/>
            </a:prstGeom>
          </p:spPr>
          <p:txBody>
            <a:bodyPr lIns="0" tIns="0" rIns="0" bIns="0" rtlCol="0" anchor="t">
              <a:spAutoFit/>
            </a:bodyPr>
            <a:lstStyle/>
            <a:p>
              <a:pPr algn="ctr">
                <a:lnSpc>
                  <a:spcPts val="2361"/>
                </a:lnSpc>
              </a:pPr>
              <a:r>
                <a:rPr lang="en-US" sz="1686">
                  <a:solidFill>
                    <a:srgbClr val="000000"/>
                  </a:solidFill>
                  <a:latin typeface="Canva Sans"/>
                  <a:ea typeface="Canva Sans"/>
                  <a:cs typeface="Canva Sans"/>
                  <a:sym typeface="Canva Sans"/>
                </a:rPr>
                <a:t>98.1%</a:t>
              </a:r>
            </a:p>
          </p:txBody>
        </p:sp>
      </p:grpSp>
      <p:grpSp>
        <p:nvGrpSpPr>
          <p:cNvPr id="18" name="Group 18"/>
          <p:cNvGrpSpPr/>
          <p:nvPr/>
        </p:nvGrpSpPr>
        <p:grpSpPr>
          <a:xfrm>
            <a:off x="126223" y="2286000"/>
            <a:ext cx="2350248" cy="2070842"/>
            <a:chOff x="0" y="-794879"/>
            <a:chExt cx="6267328" cy="5522247"/>
          </a:xfrm>
        </p:grpSpPr>
        <p:grpSp>
          <p:nvGrpSpPr>
            <p:cNvPr id="19" name="Group 19"/>
            <p:cNvGrpSpPr/>
            <p:nvPr/>
          </p:nvGrpSpPr>
          <p:grpSpPr>
            <a:xfrm>
              <a:off x="0" y="-794879"/>
              <a:ext cx="6267328" cy="5522247"/>
              <a:chOff x="0" y="-253633"/>
              <a:chExt cx="1999802" cy="1762059"/>
            </a:xfrm>
          </p:grpSpPr>
          <p:sp>
            <p:nvSpPr>
              <p:cNvPr id="20" name="Freeform 20"/>
              <p:cNvSpPr/>
              <p:nvPr/>
            </p:nvSpPr>
            <p:spPr>
              <a:xfrm>
                <a:off x="0" y="-253633"/>
                <a:ext cx="1999802" cy="1762059"/>
              </a:xfrm>
              <a:custGeom>
                <a:avLst/>
                <a:gdLst/>
                <a:ahLst/>
                <a:cxnLst/>
                <a:rect l="l" t="t" r="r" b="b"/>
                <a:pathLst>
                  <a:path w="1999802" h="1437870">
                    <a:moveTo>
                      <a:pt x="52000" y="0"/>
                    </a:moveTo>
                    <a:lnTo>
                      <a:pt x="1947802" y="0"/>
                    </a:lnTo>
                    <a:cubicBezTo>
                      <a:pt x="1976521" y="0"/>
                      <a:pt x="1999802" y="23281"/>
                      <a:pt x="1999802" y="52000"/>
                    </a:cubicBezTo>
                    <a:lnTo>
                      <a:pt x="1999802" y="1385870"/>
                    </a:lnTo>
                    <a:cubicBezTo>
                      <a:pt x="1999802" y="1414589"/>
                      <a:pt x="1976521" y="1437870"/>
                      <a:pt x="1947802" y="1437870"/>
                    </a:cubicBezTo>
                    <a:lnTo>
                      <a:pt x="52000" y="1437870"/>
                    </a:lnTo>
                    <a:cubicBezTo>
                      <a:pt x="23281" y="1437870"/>
                      <a:pt x="0" y="1414589"/>
                      <a:pt x="0" y="1385870"/>
                    </a:cubicBezTo>
                    <a:lnTo>
                      <a:pt x="0" y="52000"/>
                    </a:lnTo>
                    <a:cubicBezTo>
                      <a:pt x="0" y="23281"/>
                      <a:pt x="23281" y="0"/>
                      <a:pt x="52000" y="0"/>
                    </a:cubicBezTo>
                    <a:close/>
                  </a:path>
                </a:pathLst>
              </a:custGeom>
              <a:solidFill>
                <a:srgbClr val="FFFFFF"/>
              </a:solidFill>
              <a:ln w="38100" cap="rnd">
                <a:solidFill>
                  <a:srgbClr val="000000"/>
                </a:solidFill>
                <a:prstDash val="solid"/>
                <a:round/>
              </a:ln>
            </p:spPr>
            <p:txBody>
              <a:bodyPr/>
              <a:lstStyle/>
              <a:p>
                <a:endParaRPr lang="en-US" sz="900" dirty="0"/>
              </a:p>
            </p:txBody>
          </p:sp>
          <p:sp>
            <p:nvSpPr>
              <p:cNvPr id="21" name="TextBox 21"/>
              <p:cNvSpPr txBox="1"/>
              <p:nvPr/>
            </p:nvSpPr>
            <p:spPr>
              <a:xfrm>
                <a:off x="0" y="-38100"/>
                <a:ext cx="1999802" cy="1475970"/>
              </a:xfrm>
              <a:prstGeom prst="rect">
                <a:avLst/>
              </a:prstGeom>
            </p:spPr>
            <p:txBody>
              <a:bodyPr lIns="25400" tIns="25400" rIns="25400" bIns="25400" rtlCol="0" anchor="ctr"/>
              <a:lstStyle/>
              <a:p>
                <a:pPr algn="ctr">
                  <a:lnSpc>
                    <a:spcPts val="1680"/>
                  </a:lnSpc>
                </a:pPr>
                <a:endParaRPr sz="900"/>
              </a:p>
            </p:txBody>
          </p:sp>
        </p:grpSp>
        <p:sp>
          <p:nvSpPr>
            <p:cNvPr id="22" name="AutoShape 22"/>
            <p:cNvSpPr/>
            <p:nvPr/>
          </p:nvSpPr>
          <p:spPr>
            <a:xfrm>
              <a:off x="454288" y="3123770"/>
              <a:ext cx="5358752" cy="0"/>
            </a:xfrm>
            <a:prstGeom prst="line">
              <a:avLst/>
            </a:prstGeom>
            <a:ln w="31448" cap="flat">
              <a:solidFill>
                <a:srgbClr val="000000"/>
              </a:solidFill>
              <a:prstDash val="solid"/>
              <a:headEnd type="none" w="sm" len="sm"/>
              <a:tailEnd type="none" w="sm" len="sm"/>
            </a:ln>
          </p:spPr>
          <p:txBody>
            <a:bodyPr/>
            <a:lstStyle/>
            <a:p>
              <a:endParaRPr lang="en-US" sz="900"/>
            </a:p>
          </p:txBody>
        </p:sp>
        <p:grpSp>
          <p:nvGrpSpPr>
            <p:cNvPr id="23" name="Group 23"/>
            <p:cNvGrpSpPr/>
            <p:nvPr/>
          </p:nvGrpSpPr>
          <p:grpSpPr>
            <a:xfrm>
              <a:off x="722241" y="1957916"/>
              <a:ext cx="1854735" cy="1173107"/>
              <a:chOff x="0" y="0"/>
              <a:chExt cx="591816" cy="374319"/>
            </a:xfrm>
          </p:grpSpPr>
          <p:sp>
            <p:nvSpPr>
              <p:cNvPr id="24" name="Freeform 24"/>
              <p:cNvSpPr/>
              <p:nvPr/>
            </p:nvSpPr>
            <p:spPr>
              <a:xfrm>
                <a:off x="0" y="0"/>
                <a:ext cx="591816" cy="374319"/>
              </a:xfrm>
              <a:custGeom>
                <a:avLst/>
                <a:gdLst/>
                <a:ahLst/>
                <a:cxnLst/>
                <a:rect l="l" t="t" r="r" b="b"/>
                <a:pathLst>
                  <a:path w="591816" h="374319">
                    <a:moveTo>
                      <a:pt x="175714" y="0"/>
                    </a:moveTo>
                    <a:lnTo>
                      <a:pt x="416102" y="0"/>
                    </a:lnTo>
                    <a:cubicBezTo>
                      <a:pt x="513146" y="0"/>
                      <a:pt x="591816" y="78670"/>
                      <a:pt x="591816" y="175714"/>
                    </a:cubicBezTo>
                    <a:lnTo>
                      <a:pt x="591816" y="198605"/>
                    </a:lnTo>
                    <a:cubicBezTo>
                      <a:pt x="591816" y="295649"/>
                      <a:pt x="513146" y="374319"/>
                      <a:pt x="416102" y="374319"/>
                    </a:cubicBezTo>
                    <a:lnTo>
                      <a:pt x="175714" y="374319"/>
                    </a:lnTo>
                    <a:cubicBezTo>
                      <a:pt x="78670" y="374319"/>
                      <a:pt x="0" y="295649"/>
                      <a:pt x="0" y="198605"/>
                    </a:cubicBezTo>
                    <a:lnTo>
                      <a:pt x="0" y="175714"/>
                    </a:lnTo>
                    <a:cubicBezTo>
                      <a:pt x="0" y="78670"/>
                      <a:pt x="78670" y="0"/>
                      <a:pt x="175714" y="0"/>
                    </a:cubicBezTo>
                    <a:close/>
                  </a:path>
                </a:pathLst>
              </a:custGeom>
              <a:solidFill>
                <a:srgbClr val="004AAD"/>
              </a:solidFill>
            </p:spPr>
            <p:txBody>
              <a:bodyPr/>
              <a:lstStyle/>
              <a:p>
                <a:endParaRPr lang="en-US" sz="900"/>
              </a:p>
            </p:txBody>
          </p:sp>
          <p:sp>
            <p:nvSpPr>
              <p:cNvPr id="25" name="TextBox 25"/>
              <p:cNvSpPr txBox="1"/>
              <p:nvPr/>
            </p:nvSpPr>
            <p:spPr>
              <a:xfrm>
                <a:off x="0" y="-38100"/>
                <a:ext cx="591816" cy="412419"/>
              </a:xfrm>
              <a:prstGeom prst="rect">
                <a:avLst/>
              </a:prstGeom>
            </p:spPr>
            <p:txBody>
              <a:bodyPr lIns="25400" tIns="25400" rIns="25400" bIns="25400" rtlCol="0" anchor="ctr"/>
              <a:lstStyle/>
              <a:p>
                <a:pPr algn="ctr">
                  <a:lnSpc>
                    <a:spcPts val="1680"/>
                  </a:lnSpc>
                </a:pPr>
                <a:endParaRPr sz="900"/>
              </a:p>
            </p:txBody>
          </p:sp>
        </p:grpSp>
        <p:sp>
          <p:nvSpPr>
            <p:cNvPr id="26" name="TextBox 26"/>
            <p:cNvSpPr txBox="1"/>
            <p:nvPr/>
          </p:nvSpPr>
          <p:spPr>
            <a:xfrm>
              <a:off x="965709" y="-345967"/>
              <a:ext cx="4000405" cy="565283"/>
            </a:xfrm>
            <a:prstGeom prst="rect">
              <a:avLst/>
            </a:prstGeom>
          </p:spPr>
          <p:txBody>
            <a:bodyPr wrap="square" lIns="0" tIns="0" rIns="0" bIns="0" rtlCol="0" anchor="t">
              <a:spAutoFit/>
            </a:bodyPr>
            <a:lstStyle/>
            <a:p>
              <a:pPr algn="ctr">
                <a:lnSpc>
                  <a:spcPts val="1473"/>
                </a:lnSpc>
              </a:pPr>
              <a:r>
                <a:rPr lang="en-US" sz="2000" b="1" dirty="0">
                  <a:solidFill>
                    <a:srgbClr val="000000"/>
                  </a:solidFill>
                  <a:latin typeface="Calibri" panose="020F0502020204030204" pitchFamily="34" charset="0"/>
                  <a:ea typeface="Calibri" panose="020F0502020204030204" pitchFamily="34" charset="0"/>
                  <a:cs typeface="Calibri" panose="020F0502020204030204" pitchFamily="34" charset="0"/>
                  <a:sym typeface="Canva Sans Bold"/>
                </a:rPr>
                <a:t>Lower HbA1C</a:t>
              </a:r>
            </a:p>
          </p:txBody>
        </p:sp>
        <p:sp>
          <p:nvSpPr>
            <p:cNvPr id="27" name="TextBox 27"/>
            <p:cNvSpPr txBox="1"/>
            <p:nvPr/>
          </p:nvSpPr>
          <p:spPr>
            <a:xfrm>
              <a:off x="274456" y="3388754"/>
              <a:ext cx="2679376" cy="922304"/>
            </a:xfrm>
            <a:prstGeom prst="rect">
              <a:avLst/>
            </a:prstGeom>
          </p:spPr>
          <p:txBody>
            <a:bodyPr wrap="square" lIns="0" tIns="0" rIns="0" bIns="0" rtlCol="0" anchor="t">
              <a:spAutoFit/>
            </a:bodyPr>
            <a:lstStyle/>
            <a:p>
              <a:pPr algn="ctr">
                <a:lnSpc>
                  <a:spcPts val="1257"/>
                </a:lnSpc>
              </a:pPr>
              <a:r>
                <a:rPr lang="en-US" sz="1600" b="1" dirty="0">
                  <a:solidFill>
                    <a:srgbClr val="000000"/>
                  </a:solidFill>
                  <a:latin typeface="Calibri" panose="020F0502020204030204" pitchFamily="34" charset="0"/>
                  <a:ea typeface="Calibri" panose="020F0502020204030204" pitchFamily="34" charset="0"/>
                  <a:cs typeface="Calibri" panose="020F0502020204030204" pitchFamily="34" charset="0"/>
                  <a:sym typeface="Canva Sans Bold"/>
                </a:rPr>
                <a:t>Screened &amp; diagnosed</a:t>
              </a:r>
            </a:p>
          </p:txBody>
        </p:sp>
        <p:sp>
          <p:nvSpPr>
            <p:cNvPr id="28" name="TextBox 28"/>
            <p:cNvSpPr txBox="1"/>
            <p:nvPr/>
          </p:nvSpPr>
          <p:spPr>
            <a:xfrm>
              <a:off x="3295637" y="3462490"/>
              <a:ext cx="2390640" cy="940430"/>
            </a:xfrm>
            <a:prstGeom prst="rect">
              <a:avLst/>
            </a:prstGeom>
          </p:spPr>
          <p:txBody>
            <a:bodyPr lIns="0" tIns="0" rIns="0" bIns="0" rtlCol="0" anchor="t">
              <a:spAutoFit/>
            </a:bodyPr>
            <a:lstStyle/>
            <a:p>
              <a:pPr algn="ctr">
                <a:lnSpc>
                  <a:spcPts val="1257"/>
                </a:lnSpc>
              </a:pPr>
              <a:r>
                <a:rPr lang="en-US" sz="1600" b="1" dirty="0">
                  <a:solidFill>
                    <a:srgbClr val="000000"/>
                  </a:solidFill>
                  <a:latin typeface="Calibri" panose="020F0502020204030204" pitchFamily="34" charset="0"/>
                  <a:ea typeface="Calibri" panose="020F0502020204030204" pitchFamily="34" charset="0"/>
                  <a:cs typeface="Calibri" panose="020F0502020204030204" pitchFamily="34" charset="0"/>
                  <a:sym typeface="Canva Sans Bold"/>
                </a:rPr>
                <a:t>Not screened</a:t>
              </a:r>
            </a:p>
          </p:txBody>
        </p:sp>
        <p:grpSp>
          <p:nvGrpSpPr>
            <p:cNvPr id="29" name="Group 29"/>
            <p:cNvGrpSpPr/>
            <p:nvPr/>
          </p:nvGrpSpPr>
          <p:grpSpPr>
            <a:xfrm>
              <a:off x="3590003" y="1159167"/>
              <a:ext cx="1854735" cy="1964603"/>
              <a:chOff x="0" y="0"/>
              <a:chExt cx="591816" cy="626873"/>
            </a:xfrm>
          </p:grpSpPr>
          <p:sp>
            <p:nvSpPr>
              <p:cNvPr id="30" name="Freeform 30"/>
              <p:cNvSpPr/>
              <p:nvPr/>
            </p:nvSpPr>
            <p:spPr>
              <a:xfrm>
                <a:off x="0" y="0"/>
                <a:ext cx="591816" cy="626873"/>
              </a:xfrm>
              <a:custGeom>
                <a:avLst/>
                <a:gdLst/>
                <a:ahLst/>
                <a:cxnLst/>
                <a:rect l="l" t="t" r="r" b="b"/>
                <a:pathLst>
                  <a:path w="591816" h="626873">
                    <a:moveTo>
                      <a:pt x="175714" y="0"/>
                    </a:moveTo>
                    <a:lnTo>
                      <a:pt x="416102" y="0"/>
                    </a:lnTo>
                    <a:cubicBezTo>
                      <a:pt x="513146" y="0"/>
                      <a:pt x="591816" y="78670"/>
                      <a:pt x="591816" y="175714"/>
                    </a:cubicBezTo>
                    <a:lnTo>
                      <a:pt x="591816" y="451159"/>
                    </a:lnTo>
                    <a:cubicBezTo>
                      <a:pt x="591816" y="548203"/>
                      <a:pt x="513146" y="626873"/>
                      <a:pt x="416102" y="626873"/>
                    </a:cubicBezTo>
                    <a:lnTo>
                      <a:pt x="175714" y="626873"/>
                    </a:lnTo>
                    <a:cubicBezTo>
                      <a:pt x="78670" y="626873"/>
                      <a:pt x="0" y="548203"/>
                      <a:pt x="0" y="451159"/>
                    </a:cubicBezTo>
                    <a:lnTo>
                      <a:pt x="0" y="175714"/>
                    </a:lnTo>
                    <a:cubicBezTo>
                      <a:pt x="0" y="78670"/>
                      <a:pt x="78670" y="0"/>
                      <a:pt x="175714" y="0"/>
                    </a:cubicBezTo>
                    <a:close/>
                  </a:path>
                </a:pathLst>
              </a:custGeom>
              <a:solidFill>
                <a:srgbClr val="333652"/>
              </a:solidFill>
            </p:spPr>
            <p:txBody>
              <a:bodyPr/>
              <a:lstStyle/>
              <a:p>
                <a:endParaRPr lang="en-US" sz="900"/>
              </a:p>
            </p:txBody>
          </p:sp>
          <p:sp>
            <p:nvSpPr>
              <p:cNvPr id="31" name="TextBox 31"/>
              <p:cNvSpPr txBox="1"/>
              <p:nvPr/>
            </p:nvSpPr>
            <p:spPr>
              <a:xfrm>
                <a:off x="0" y="-38100"/>
                <a:ext cx="591816" cy="664973"/>
              </a:xfrm>
              <a:prstGeom prst="rect">
                <a:avLst/>
              </a:prstGeom>
            </p:spPr>
            <p:txBody>
              <a:bodyPr lIns="25400" tIns="25400" rIns="25400" bIns="25400" rtlCol="0" anchor="ctr"/>
              <a:lstStyle/>
              <a:p>
                <a:pPr algn="ctr">
                  <a:lnSpc>
                    <a:spcPts val="1680"/>
                  </a:lnSpc>
                </a:pPr>
                <a:endParaRPr sz="900"/>
              </a:p>
            </p:txBody>
          </p:sp>
        </p:grpSp>
        <p:sp>
          <p:nvSpPr>
            <p:cNvPr id="32" name="TextBox 32"/>
            <p:cNvSpPr txBox="1"/>
            <p:nvPr/>
          </p:nvSpPr>
          <p:spPr>
            <a:xfrm>
              <a:off x="1098688" y="1293547"/>
              <a:ext cx="1376317" cy="565283"/>
            </a:xfrm>
            <a:prstGeom prst="rect">
              <a:avLst/>
            </a:prstGeom>
          </p:spPr>
          <p:txBody>
            <a:bodyPr wrap="square" lIns="0" tIns="0" rIns="0" bIns="0" rtlCol="0" anchor="t">
              <a:spAutoFit/>
            </a:bodyPr>
            <a:lstStyle/>
            <a:p>
              <a:pPr algn="ctr">
                <a:lnSpc>
                  <a:spcPts val="1473"/>
                </a:lnSpc>
              </a:pPr>
              <a:r>
                <a:rPr lang="en-US" sz="2000" dirty="0">
                  <a:solidFill>
                    <a:srgbClr val="000000"/>
                  </a:solidFill>
                  <a:latin typeface="Calibri" panose="020F0502020204030204" pitchFamily="34" charset="0"/>
                  <a:ea typeface="Calibri" panose="020F0502020204030204" pitchFamily="34" charset="0"/>
                  <a:cs typeface="Calibri" panose="020F0502020204030204" pitchFamily="34" charset="0"/>
                  <a:sym typeface="Canva Sans"/>
                </a:rPr>
                <a:t>6.8%</a:t>
              </a:r>
            </a:p>
          </p:txBody>
        </p:sp>
        <p:sp>
          <p:nvSpPr>
            <p:cNvPr id="33" name="TextBox 33"/>
            <p:cNvSpPr txBox="1"/>
            <p:nvPr/>
          </p:nvSpPr>
          <p:spPr>
            <a:xfrm>
              <a:off x="3581536" y="694095"/>
              <a:ext cx="1805568" cy="565283"/>
            </a:xfrm>
            <a:prstGeom prst="rect">
              <a:avLst/>
            </a:prstGeom>
          </p:spPr>
          <p:txBody>
            <a:bodyPr wrap="square" lIns="0" tIns="0" rIns="0" bIns="0" rtlCol="0" anchor="t">
              <a:spAutoFit/>
            </a:bodyPr>
            <a:lstStyle/>
            <a:p>
              <a:pPr algn="ctr">
                <a:lnSpc>
                  <a:spcPts val="1473"/>
                </a:lnSpc>
              </a:pPr>
              <a:r>
                <a:rPr lang="en-US" sz="2000" dirty="0">
                  <a:solidFill>
                    <a:srgbClr val="000000"/>
                  </a:solidFill>
                  <a:latin typeface="Calibri" panose="020F0502020204030204" pitchFamily="34" charset="0"/>
                  <a:ea typeface="Calibri" panose="020F0502020204030204" pitchFamily="34" charset="0"/>
                  <a:cs typeface="Calibri" panose="020F0502020204030204" pitchFamily="34" charset="0"/>
                  <a:sym typeface="Canva Sans"/>
                </a:rPr>
                <a:t>10.5%</a:t>
              </a:r>
            </a:p>
          </p:txBody>
        </p:sp>
      </p:grpSp>
      <p:sp>
        <p:nvSpPr>
          <p:cNvPr id="35" name="Title 34">
            <a:extLst>
              <a:ext uri="{FF2B5EF4-FFF2-40B4-BE49-F238E27FC236}">
                <a16:creationId xmlns:a16="http://schemas.microsoft.com/office/drawing/2014/main" id="{81C3F5C7-CEDD-D321-EB26-349C7E169CF9}"/>
              </a:ext>
            </a:extLst>
          </p:cNvPr>
          <p:cNvSpPr>
            <a:spLocks noGrp="1"/>
          </p:cNvSpPr>
          <p:nvPr>
            <p:ph type="title"/>
          </p:nvPr>
        </p:nvSpPr>
        <p:spPr/>
        <p:txBody>
          <a:bodyPr>
            <a:normAutofit fontScale="90000"/>
          </a:bodyPr>
          <a:lstStyle/>
          <a:p>
            <a:r>
              <a:rPr lang="en-US" sz="3600" b="1" dirty="0">
                <a:ea typeface="Calibri" panose="020F0502020204030204" pitchFamily="34" charset="0"/>
                <a:cs typeface="Calibri" panose="020F0502020204030204" pitchFamily="34" charset="0"/>
                <a:sym typeface="Avenir Bold"/>
              </a:rPr>
              <a:t>Benefits of early detection of pre-symptomatic T1D</a:t>
            </a:r>
            <a:endParaRPr lang="en-US" dirty="0">
              <a:ea typeface="Calibri" panose="020F0502020204030204" pitchFamily="34" charset="0"/>
              <a:cs typeface="Calibri" panose="020F0502020204030204" pitchFamily="34" charset="0"/>
            </a:endParaRPr>
          </a:p>
        </p:txBody>
      </p:sp>
      <p:grpSp>
        <p:nvGrpSpPr>
          <p:cNvPr id="34" name="Group 18">
            <a:extLst>
              <a:ext uri="{FF2B5EF4-FFF2-40B4-BE49-F238E27FC236}">
                <a16:creationId xmlns:a16="http://schemas.microsoft.com/office/drawing/2014/main" id="{4F160E7B-53B9-1F29-0898-A2AFBFE77B26}"/>
              </a:ext>
            </a:extLst>
          </p:cNvPr>
          <p:cNvGrpSpPr/>
          <p:nvPr/>
        </p:nvGrpSpPr>
        <p:grpSpPr>
          <a:xfrm>
            <a:off x="6717552" y="2272558"/>
            <a:ext cx="2350248" cy="2070842"/>
            <a:chOff x="0" y="-794879"/>
            <a:chExt cx="6267328" cy="5522247"/>
          </a:xfrm>
        </p:grpSpPr>
        <p:grpSp>
          <p:nvGrpSpPr>
            <p:cNvPr id="36" name="Group 19">
              <a:extLst>
                <a:ext uri="{FF2B5EF4-FFF2-40B4-BE49-F238E27FC236}">
                  <a16:creationId xmlns:a16="http://schemas.microsoft.com/office/drawing/2014/main" id="{26EB77F8-BD1F-747C-C124-2C0235E6609F}"/>
                </a:ext>
              </a:extLst>
            </p:cNvPr>
            <p:cNvGrpSpPr/>
            <p:nvPr/>
          </p:nvGrpSpPr>
          <p:grpSpPr>
            <a:xfrm>
              <a:off x="0" y="-794879"/>
              <a:ext cx="6267328" cy="5522247"/>
              <a:chOff x="0" y="-253633"/>
              <a:chExt cx="1999802" cy="1762059"/>
            </a:xfrm>
          </p:grpSpPr>
          <p:sp>
            <p:nvSpPr>
              <p:cNvPr id="49" name="Freeform 20">
                <a:extLst>
                  <a:ext uri="{FF2B5EF4-FFF2-40B4-BE49-F238E27FC236}">
                    <a16:creationId xmlns:a16="http://schemas.microsoft.com/office/drawing/2014/main" id="{F5B4B8FA-3109-90E6-D794-E4D2DCD8C474}"/>
                  </a:ext>
                </a:extLst>
              </p:cNvPr>
              <p:cNvSpPr/>
              <p:nvPr/>
            </p:nvSpPr>
            <p:spPr>
              <a:xfrm>
                <a:off x="0" y="-253633"/>
                <a:ext cx="1999802" cy="1762059"/>
              </a:xfrm>
              <a:custGeom>
                <a:avLst/>
                <a:gdLst/>
                <a:ahLst/>
                <a:cxnLst/>
                <a:rect l="l" t="t" r="r" b="b"/>
                <a:pathLst>
                  <a:path w="1999802" h="1437870">
                    <a:moveTo>
                      <a:pt x="52000" y="0"/>
                    </a:moveTo>
                    <a:lnTo>
                      <a:pt x="1947802" y="0"/>
                    </a:lnTo>
                    <a:cubicBezTo>
                      <a:pt x="1976521" y="0"/>
                      <a:pt x="1999802" y="23281"/>
                      <a:pt x="1999802" y="52000"/>
                    </a:cubicBezTo>
                    <a:lnTo>
                      <a:pt x="1999802" y="1385870"/>
                    </a:lnTo>
                    <a:cubicBezTo>
                      <a:pt x="1999802" y="1414589"/>
                      <a:pt x="1976521" y="1437870"/>
                      <a:pt x="1947802" y="1437870"/>
                    </a:cubicBezTo>
                    <a:lnTo>
                      <a:pt x="52000" y="1437870"/>
                    </a:lnTo>
                    <a:cubicBezTo>
                      <a:pt x="23281" y="1437870"/>
                      <a:pt x="0" y="1414589"/>
                      <a:pt x="0" y="1385870"/>
                    </a:cubicBezTo>
                    <a:lnTo>
                      <a:pt x="0" y="52000"/>
                    </a:lnTo>
                    <a:cubicBezTo>
                      <a:pt x="0" y="23281"/>
                      <a:pt x="23281" y="0"/>
                      <a:pt x="52000" y="0"/>
                    </a:cubicBezTo>
                    <a:close/>
                  </a:path>
                </a:pathLst>
              </a:custGeom>
              <a:solidFill>
                <a:srgbClr val="FFFFFF"/>
              </a:solidFill>
              <a:ln w="38100" cap="rnd">
                <a:solidFill>
                  <a:srgbClr val="000000"/>
                </a:solidFill>
                <a:prstDash val="solid"/>
                <a:round/>
              </a:ln>
            </p:spPr>
            <p:txBody>
              <a:bodyPr/>
              <a:lstStyle/>
              <a:p>
                <a:endParaRPr lang="en-US" sz="900" dirty="0"/>
              </a:p>
            </p:txBody>
          </p:sp>
          <p:sp>
            <p:nvSpPr>
              <p:cNvPr id="50" name="TextBox 21">
                <a:extLst>
                  <a:ext uri="{FF2B5EF4-FFF2-40B4-BE49-F238E27FC236}">
                    <a16:creationId xmlns:a16="http://schemas.microsoft.com/office/drawing/2014/main" id="{BB63E6CA-1E52-923D-EB3E-C90AE93B0022}"/>
                  </a:ext>
                </a:extLst>
              </p:cNvPr>
              <p:cNvSpPr txBox="1"/>
              <p:nvPr/>
            </p:nvSpPr>
            <p:spPr>
              <a:xfrm>
                <a:off x="0" y="-38100"/>
                <a:ext cx="1999802" cy="1475970"/>
              </a:xfrm>
              <a:prstGeom prst="rect">
                <a:avLst/>
              </a:prstGeom>
            </p:spPr>
            <p:txBody>
              <a:bodyPr lIns="25400" tIns="25400" rIns="25400" bIns="25400" rtlCol="0" anchor="ctr"/>
              <a:lstStyle/>
              <a:p>
                <a:pPr algn="ctr">
                  <a:lnSpc>
                    <a:spcPts val="1680"/>
                  </a:lnSpc>
                </a:pPr>
                <a:endParaRPr sz="900"/>
              </a:p>
            </p:txBody>
          </p:sp>
        </p:grpSp>
        <p:sp>
          <p:nvSpPr>
            <p:cNvPr id="37" name="AutoShape 22">
              <a:extLst>
                <a:ext uri="{FF2B5EF4-FFF2-40B4-BE49-F238E27FC236}">
                  <a16:creationId xmlns:a16="http://schemas.microsoft.com/office/drawing/2014/main" id="{0F14E831-34B6-3576-02AA-B9D3A096AEDA}"/>
                </a:ext>
              </a:extLst>
            </p:cNvPr>
            <p:cNvSpPr/>
            <p:nvPr/>
          </p:nvSpPr>
          <p:spPr>
            <a:xfrm>
              <a:off x="454288" y="3123770"/>
              <a:ext cx="5358752" cy="0"/>
            </a:xfrm>
            <a:prstGeom prst="line">
              <a:avLst/>
            </a:prstGeom>
            <a:ln w="31448" cap="flat">
              <a:solidFill>
                <a:srgbClr val="000000"/>
              </a:solidFill>
              <a:prstDash val="solid"/>
              <a:headEnd type="none" w="sm" len="sm"/>
              <a:tailEnd type="none" w="sm" len="sm"/>
            </a:ln>
          </p:spPr>
          <p:txBody>
            <a:bodyPr/>
            <a:lstStyle/>
            <a:p>
              <a:endParaRPr lang="en-US" sz="900"/>
            </a:p>
          </p:txBody>
        </p:sp>
        <p:grpSp>
          <p:nvGrpSpPr>
            <p:cNvPr id="38" name="Group 23">
              <a:extLst>
                <a:ext uri="{FF2B5EF4-FFF2-40B4-BE49-F238E27FC236}">
                  <a16:creationId xmlns:a16="http://schemas.microsoft.com/office/drawing/2014/main" id="{85EAB2FE-5108-ABD2-E718-6571F6575FA5}"/>
                </a:ext>
              </a:extLst>
            </p:cNvPr>
            <p:cNvGrpSpPr/>
            <p:nvPr/>
          </p:nvGrpSpPr>
          <p:grpSpPr>
            <a:xfrm>
              <a:off x="722241" y="1957916"/>
              <a:ext cx="1854735" cy="1173107"/>
              <a:chOff x="0" y="0"/>
              <a:chExt cx="591816" cy="374319"/>
            </a:xfrm>
          </p:grpSpPr>
          <p:sp>
            <p:nvSpPr>
              <p:cNvPr id="47" name="Freeform 24">
                <a:extLst>
                  <a:ext uri="{FF2B5EF4-FFF2-40B4-BE49-F238E27FC236}">
                    <a16:creationId xmlns:a16="http://schemas.microsoft.com/office/drawing/2014/main" id="{32473DE0-AB56-AD73-C38F-AAC392D24782}"/>
                  </a:ext>
                </a:extLst>
              </p:cNvPr>
              <p:cNvSpPr/>
              <p:nvPr/>
            </p:nvSpPr>
            <p:spPr>
              <a:xfrm>
                <a:off x="0" y="0"/>
                <a:ext cx="591816" cy="374319"/>
              </a:xfrm>
              <a:custGeom>
                <a:avLst/>
                <a:gdLst/>
                <a:ahLst/>
                <a:cxnLst/>
                <a:rect l="l" t="t" r="r" b="b"/>
                <a:pathLst>
                  <a:path w="591816" h="374319">
                    <a:moveTo>
                      <a:pt x="175714" y="0"/>
                    </a:moveTo>
                    <a:lnTo>
                      <a:pt x="416102" y="0"/>
                    </a:lnTo>
                    <a:cubicBezTo>
                      <a:pt x="513146" y="0"/>
                      <a:pt x="591816" y="78670"/>
                      <a:pt x="591816" y="175714"/>
                    </a:cubicBezTo>
                    <a:lnTo>
                      <a:pt x="591816" y="198605"/>
                    </a:lnTo>
                    <a:cubicBezTo>
                      <a:pt x="591816" y="295649"/>
                      <a:pt x="513146" y="374319"/>
                      <a:pt x="416102" y="374319"/>
                    </a:cubicBezTo>
                    <a:lnTo>
                      <a:pt x="175714" y="374319"/>
                    </a:lnTo>
                    <a:cubicBezTo>
                      <a:pt x="78670" y="374319"/>
                      <a:pt x="0" y="295649"/>
                      <a:pt x="0" y="198605"/>
                    </a:cubicBezTo>
                    <a:lnTo>
                      <a:pt x="0" y="175714"/>
                    </a:lnTo>
                    <a:cubicBezTo>
                      <a:pt x="0" y="78670"/>
                      <a:pt x="78670" y="0"/>
                      <a:pt x="175714" y="0"/>
                    </a:cubicBezTo>
                    <a:close/>
                  </a:path>
                </a:pathLst>
              </a:custGeom>
              <a:solidFill>
                <a:srgbClr val="004AAD"/>
              </a:solidFill>
            </p:spPr>
            <p:txBody>
              <a:bodyPr/>
              <a:lstStyle/>
              <a:p>
                <a:endParaRPr lang="en-US" sz="900"/>
              </a:p>
            </p:txBody>
          </p:sp>
          <p:sp>
            <p:nvSpPr>
              <p:cNvPr id="48" name="TextBox 25">
                <a:extLst>
                  <a:ext uri="{FF2B5EF4-FFF2-40B4-BE49-F238E27FC236}">
                    <a16:creationId xmlns:a16="http://schemas.microsoft.com/office/drawing/2014/main" id="{890499BF-003E-C2D3-4E33-1CD0D9940A98}"/>
                  </a:ext>
                </a:extLst>
              </p:cNvPr>
              <p:cNvSpPr txBox="1"/>
              <p:nvPr/>
            </p:nvSpPr>
            <p:spPr>
              <a:xfrm>
                <a:off x="0" y="-38100"/>
                <a:ext cx="591816" cy="412419"/>
              </a:xfrm>
              <a:prstGeom prst="rect">
                <a:avLst/>
              </a:prstGeom>
            </p:spPr>
            <p:txBody>
              <a:bodyPr lIns="25400" tIns="25400" rIns="25400" bIns="25400" rtlCol="0" anchor="ctr"/>
              <a:lstStyle/>
              <a:p>
                <a:pPr algn="ctr">
                  <a:lnSpc>
                    <a:spcPts val="1680"/>
                  </a:lnSpc>
                </a:pPr>
                <a:endParaRPr sz="900"/>
              </a:p>
            </p:txBody>
          </p:sp>
        </p:grpSp>
        <p:sp>
          <p:nvSpPr>
            <p:cNvPr id="39" name="TextBox 26">
              <a:extLst>
                <a:ext uri="{FF2B5EF4-FFF2-40B4-BE49-F238E27FC236}">
                  <a16:creationId xmlns:a16="http://schemas.microsoft.com/office/drawing/2014/main" id="{979BF004-A907-9678-ACC5-5FC3A516FB6E}"/>
                </a:ext>
              </a:extLst>
            </p:cNvPr>
            <p:cNvSpPr txBox="1"/>
            <p:nvPr/>
          </p:nvSpPr>
          <p:spPr>
            <a:xfrm>
              <a:off x="412669" y="-263167"/>
              <a:ext cx="5411819" cy="565283"/>
            </a:xfrm>
            <a:prstGeom prst="rect">
              <a:avLst/>
            </a:prstGeom>
          </p:spPr>
          <p:txBody>
            <a:bodyPr wrap="square" lIns="0" tIns="0" rIns="0" bIns="0" rtlCol="0" anchor="t">
              <a:spAutoFit/>
            </a:bodyPr>
            <a:lstStyle/>
            <a:p>
              <a:pPr algn="ctr">
                <a:lnSpc>
                  <a:spcPts val="1473"/>
                </a:lnSpc>
              </a:pPr>
              <a:r>
                <a:rPr lang="en-US" sz="2000" b="1" dirty="0">
                  <a:solidFill>
                    <a:srgbClr val="000000"/>
                  </a:solidFill>
                  <a:latin typeface="Calibri" panose="020F0502020204030204" pitchFamily="34" charset="0"/>
                  <a:ea typeface="Calibri" panose="020F0502020204030204" pitchFamily="34" charset="0"/>
                  <a:cs typeface="Calibri" panose="020F0502020204030204" pitchFamily="34" charset="0"/>
                  <a:sym typeface="Canva Sans Bold"/>
                </a:rPr>
                <a:t>Lower rates of DKA</a:t>
              </a:r>
            </a:p>
          </p:txBody>
        </p:sp>
        <p:sp>
          <p:nvSpPr>
            <p:cNvPr id="40" name="TextBox 27">
              <a:extLst>
                <a:ext uri="{FF2B5EF4-FFF2-40B4-BE49-F238E27FC236}">
                  <a16:creationId xmlns:a16="http://schemas.microsoft.com/office/drawing/2014/main" id="{E6D7DF66-9B03-1172-69E8-B8E9D5BF1108}"/>
                </a:ext>
              </a:extLst>
            </p:cNvPr>
            <p:cNvSpPr txBox="1"/>
            <p:nvPr/>
          </p:nvSpPr>
          <p:spPr>
            <a:xfrm>
              <a:off x="274456" y="3388754"/>
              <a:ext cx="2679376" cy="922304"/>
            </a:xfrm>
            <a:prstGeom prst="rect">
              <a:avLst/>
            </a:prstGeom>
          </p:spPr>
          <p:txBody>
            <a:bodyPr wrap="square" lIns="0" tIns="0" rIns="0" bIns="0" rtlCol="0" anchor="t">
              <a:spAutoFit/>
            </a:bodyPr>
            <a:lstStyle/>
            <a:p>
              <a:pPr algn="ctr">
                <a:lnSpc>
                  <a:spcPts val="1257"/>
                </a:lnSpc>
              </a:pPr>
              <a:r>
                <a:rPr lang="en-US" sz="1600" b="1" dirty="0">
                  <a:solidFill>
                    <a:srgbClr val="000000"/>
                  </a:solidFill>
                  <a:latin typeface="Calibri" panose="020F0502020204030204" pitchFamily="34" charset="0"/>
                  <a:ea typeface="Calibri" panose="020F0502020204030204" pitchFamily="34" charset="0"/>
                  <a:cs typeface="Calibri" panose="020F0502020204030204" pitchFamily="34" charset="0"/>
                  <a:sym typeface="Canva Sans Bold"/>
                </a:rPr>
                <a:t>Screened &amp; diagnosed</a:t>
              </a:r>
            </a:p>
          </p:txBody>
        </p:sp>
        <p:sp>
          <p:nvSpPr>
            <p:cNvPr id="41" name="TextBox 28">
              <a:extLst>
                <a:ext uri="{FF2B5EF4-FFF2-40B4-BE49-F238E27FC236}">
                  <a16:creationId xmlns:a16="http://schemas.microsoft.com/office/drawing/2014/main" id="{CDBE265B-CDA6-FDE1-5B4B-5C66CD1ABE91}"/>
                </a:ext>
              </a:extLst>
            </p:cNvPr>
            <p:cNvSpPr txBox="1"/>
            <p:nvPr/>
          </p:nvSpPr>
          <p:spPr>
            <a:xfrm>
              <a:off x="3295637" y="3462490"/>
              <a:ext cx="2390640" cy="940430"/>
            </a:xfrm>
            <a:prstGeom prst="rect">
              <a:avLst/>
            </a:prstGeom>
          </p:spPr>
          <p:txBody>
            <a:bodyPr lIns="0" tIns="0" rIns="0" bIns="0" rtlCol="0" anchor="t">
              <a:spAutoFit/>
            </a:bodyPr>
            <a:lstStyle/>
            <a:p>
              <a:pPr algn="ctr">
                <a:lnSpc>
                  <a:spcPts val="1257"/>
                </a:lnSpc>
              </a:pPr>
              <a:r>
                <a:rPr lang="en-US" sz="1600" b="1" dirty="0">
                  <a:solidFill>
                    <a:srgbClr val="000000"/>
                  </a:solidFill>
                  <a:latin typeface="Calibri" panose="020F0502020204030204" pitchFamily="34" charset="0"/>
                  <a:ea typeface="Calibri" panose="020F0502020204030204" pitchFamily="34" charset="0"/>
                  <a:cs typeface="Calibri" panose="020F0502020204030204" pitchFamily="34" charset="0"/>
                  <a:sym typeface="Canva Sans Bold"/>
                </a:rPr>
                <a:t>Not screened</a:t>
              </a:r>
            </a:p>
          </p:txBody>
        </p:sp>
        <p:grpSp>
          <p:nvGrpSpPr>
            <p:cNvPr id="42" name="Group 29">
              <a:extLst>
                <a:ext uri="{FF2B5EF4-FFF2-40B4-BE49-F238E27FC236}">
                  <a16:creationId xmlns:a16="http://schemas.microsoft.com/office/drawing/2014/main" id="{8502A4CF-1AE1-BD2D-6544-246D80ED787B}"/>
                </a:ext>
              </a:extLst>
            </p:cNvPr>
            <p:cNvGrpSpPr/>
            <p:nvPr/>
          </p:nvGrpSpPr>
          <p:grpSpPr>
            <a:xfrm>
              <a:off x="3590003" y="1159167"/>
              <a:ext cx="1854735" cy="1964603"/>
              <a:chOff x="0" y="0"/>
              <a:chExt cx="591816" cy="626873"/>
            </a:xfrm>
          </p:grpSpPr>
          <p:sp>
            <p:nvSpPr>
              <p:cNvPr id="45" name="Freeform 30">
                <a:extLst>
                  <a:ext uri="{FF2B5EF4-FFF2-40B4-BE49-F238E27FC236}">
                    <a16:creationId xmlns:a16="http://schemas.microsoft.com/office/drawing/2014/main" id="{4AB64777-3788-D181-22E2-327ADB9D1BAA}"/>
                  </a:ext>
                </a:extLst>
              </p:cNvPr>
              <p:cNvSpPr/>
              <p:nvPr/>
            </p:nvSpPr>
            <p:spPr>
              <a:xfrm>
                <a:off x="0" y="0"/>
                <a:ext cx="591816" cy="626873"/>
              </a:xfrm>
              <a:custGeom>
                <a:avLst/>
                <a:gdLst/>
                <a:ahLst/>
                <a:cxnLst/>
                <a:rect l="l" t="t" r="r" b="b"/>
                <a:pathLst>
                  <a:path w="591816" h="626873">
                    <a:moveTo>
                      <a:pt x="175714" y="0"/>
                    </a:moveTo>
                    <a:lnTo>
                      <a:pt x="416102" y="0"/>
                    </a:lnTo>
                    <a:cubicBezTo>
                      <a:pt x="513146" y="0"/>
                      <a:pt x="591816" y="78670"/>
                      <a:pt x="591816" y="175714"/>
                    </a:cubicBezTo>
                    <a:lnTo>
                      <a:pt x="591816" y="451159"/>
                    </a:lnTo>
                    <a:cubicBezTo>
                      <a:pt x="591816" y="548203"/>
                      <a:pt x="513146" y="626873"/>
                      <a:pt x="416102" y="626873"/>
                    </a:cubicBezTo>
                    <a:lnTo>
                      <a:pt x="175714" y="626873"/>
                    </a:lnTo>
                    <a:cubicBezTo>
                      <a:pt x="78670" y="626873"/>
                      <a:pt x="0" y="548203"/>
                      <a:pt x="0" y="451159"/>
                    </a:cubicBezTo>
                    <a:lnTo>
                      <a:pt x="0" y="175714"/>
                    </a:lnTo>
                    <a:cubicBezTo>
                      <a:pt x="0" y="78670"/>
                      <a:pt x="78670" y="0"/>
                      <a:pt x="175714" y="0"/>
                    </a:cubicBezTo>
                    <a:close/>
                  </a:path>
                </a:pathLst>
              </a:custGeom>
              <a:solidFill>
                <a:srgbClr val="333652"/>
              </a:solidFill>
            </p:spPr>
            <p:txBody>
              <a:bodyPr/>
              <a:lstStyle/>
              <a:p>
                <a:endParaRPr lang="en-US" sz="900"/>
              </a:p>
            </p:txBody>
          </p:sp>
          <p:sp>
            <p:nvSpPr>
              <p:cNvPr id="46" name="TextBox 31">
                <a:extLst>
                  <a:ext uri="{FF2B5EF4-FFF2-40B4-BE49-F238E27FC236}">
                    <a16:creationId xmlns:a16="http://schemas.microsoft.com/office/drawing/2014/main" id="{0BF6C8D1-8105-AEE8-91BB-7772579EDADD}"/>
                  </a:ext>
                </a:extLst>
              </p:cNvPr>
              <p:cNvSpPr txBox="1"/>
              <p:nvPr/>
            </p:nvSpPr>
            <p:spPr>
              <a:xfrm>
                <a:off x="0" y="-38100"/>
                <a:ext cx="591816" cy="664973"/>
              </a:xfrm>
              <a:prstGeom prst="rect">
                <a:avLst/>
              </a:prstGeom>
            </p:spPr>
            <p:txBody>
              <a:bodyPr lIns="25400" tIns="25400" rIns="25400" bIns="25400" rtlCol="0" anchor="ctr"/>
              <a:lstStyle/>
              <a:p>
                <a:pPr algn="ctr">
                  <a:lnSpc>
                    <a:spcPts val="1680"/>
                  </a:lnSpc>
                </a:pPr>
                <a:endParaRPr sz="900"/>
              </a:p>
            </p:txBody>
          </p:sp>
        </p:grpSp>
        <p:sp>
          <p:nvSpPr>
            <p:cNvPr id="43" name="TextBox 32">
              <a:extLst>
                <a:ext uri="{FF2B5EF4-FFF2-40B4-BE49-F238E27FC236}">
                  <a16:creationId xmlns:a16="http://schemas.microsoft.com/office/drawing/2014/main" id="{F146E54D-0F00-85E8-0227-2F07148FF0EF}"/>
                </a:ext>
              </a:extLst>
            </p:cNvPr>
            <p:cNvSpPr txBox="1"/>
            <p:nvPr/>
          </p:nvSpPr>
          <p:spPr>
            <a:xfrm>
              <a:off x="1098688" y="1293547"/>
              <a:ext cx="1376317" cy="565283"/>
            </a:xfrm>
            <a:prstGeom prst="rect">
              <a:avLst/>
            </a:prstGeom>
          </p:spPr>
          <p:txBody>
            <a:bodyPr wrap="square" lIns="0" tIns="0" rIns="0" bIns="0" rtlCol="0" anchor="t">
              <a:spAutoFit/>
            </a:bodyPr>
            <a:lstStyle/>
            <a:p>
              <a:pPr algn="ctr">
                <a:lnSpc>
                  <a:spcPts val="1473"/>
                </a:lnSpc>
              </a:pPr>
              <a:r>
                <a:rPr lang="en-US" sz="2000" dirty="0">
                  <a:solidFill>
                    <a:srgbClr val="000000"/>
                  </a:solidFill>
                  <a:latin typeface="Calibri" panose="020F0502020204030204" pitchFamily="34" charset="0"/>
                  <a:ea typeface="Calibri" panose="020F0502020204030204" pitchFamily="34" charset="0"/>
                  <a:cs typeface="Calibri" panose="020F0502020204030204" pitchFamily="34" charset="0"/>
                  <a:sym typeface="Canva Sans"/>
                </a:rPr>
                <a:t>6%</a:t>
              </a:r>
            </a:p>
          </p:txBody>
        </p:sp>
        <p:sp>
          <p:nvSpPr>
            <p:cNvPr id="44" name="TextBox 33">
              <a:extLst>
                <a:ext uri="{FF2B5EF4-FFF2-40B4-BE49-F238E27FC236}">
                  <a16:creationId xmlns:a16="http://schemas.microsoft.com/office/drawing/2014/main" id="{0F2B4A8C-ED83-8FBE-25B5-C16BE0C34D0E}"/>
                </a:ext>
              </a:extLst>
            </p:cNvPr>
            <p:cNvSpPr txBox="1"/>
            <p:nvPr/>
          </p:nvSpPr>
          <p:spPr>
            <a:xfrm>
              <a:off x="3581536" y="694095"/>
              <a:ext cx="1805568" cy="565283"/>
            </a:xfrm>
            <a:prstGeom prst="rect">
              <a:avLst/>
            </a:prstGeom>
          </p:spPr>
          <p:txBody>
            <a:bodyPr wrap="square" lIns="0" tIns="0" rIns="0" bIns="0" rtlCol="0" anchor="t">
              <a:spAutoFit/>
            </a:bodyPr>
            <a:lstStyle/>
            <a:p>
              <a:pPr algn="ctr">
                <a:lnSpc>
                  <a:spcPts val="1473"/>
                </a:lnSpc>
              </a:pPr>
              <a:r>
                <a:rPr lang="en-US" sz="2000" dirty="0">
                  <a:solidFill>
                    <a:srgbClr val="000000"/>
                  </a:solidFill>
                  <a:latin typeface="Calibri" panose="020F0502020204030204" pitchFamily="34" charset="0"/>
                  <a:ea typeface="Calibri" panose="020F0502020204030204" pitchFamily="34" charset="0"/>
                  <a:cs typeface="Calibri" panose="020F0502020204030204" pitchFamily="34" charset="0"/>
                  <a:sym typeface="Canva Sans"/>
                </a:rPr>
                <a:t>62%</a:t>
              </a: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lvl="1">
              <a:defRPr/>
            </a:pPr>
            <a:r>
              <a:rPr lang="en-US" sz="3200" b="1" dirty="0">
                <a:solidFill>
                  <a:schemeClr val="bg1"/>
                </a:solidFill>
              </a:rPr>
              <a:t>Type 1 (stage 2) Delayed with Teplizumab by 2 years     www.DiabetesTrialNet.org</a:t>
            </a:r>
            <a:endParaRPr lang="en-US" sz="3200" dirty="0">
              <a:solidFill>
                <a:schemeClr val="bg1"/>
              </a:solidFill>
            </a:endParaRPr>
          </a:p>
        </p:txBody>
      </p:sp>
      <p:sp>
        <p:nvSpPr>
          <p:cNvPr id="3" name="Content Placeholder 2"/>
          <p:cNvSpPr>
            <a:spLocks noGrp="1"/>
          </p:cNvSpPr>
          <p:nvPr>
            <p:ph sz="quarter" idx="1"/>
          </p:nvPr>
        </p:nvSpPr>
        <p:spPr/>
        <p:txBody>
          <a:bodyPr/>
          <a:lstStyle/>
          <a:p>
            <a:pPr>
              <a:defRPr/>
            </a:pPr>
            <a:r>
              <a:rPr lang="en-US" sz="2800" b="1" dirty="0"/>
              <a:t>How to get families linked to screening?</a:t>
            </a:r>
            <a:endParaRPr lang="en-US" b="1" dirty="0"/>
          </a:p>
          <a:p>
            <a:pPr>
              <a:defRPr/>
            </a:pPr>
            <a:endParaRPr lang="en-US" dirty="0"/>
          </a:p>
          <a:p>
            <a:pPr>
              <a:defRPr/>
            </a:pPr>
            <a:endParaRPr lang="en-US" dirty="0"/>
          </a:p>
        </p:txBody>
      </p:sp>
      <p:pic>
        <p:nvPicPr>
          <p:cNvPr id="4" name="Picture 3">
            <a:extLst>
              <a:ext uri="{FF2B5EF4-FFF2-40B4-BE49-F238E27FC236}">
                <a16:creationId xmlns:a16="http://schemas.microsoft.com/office/drawing/2014/main" id="{E7F75242-4F36-429F-B5DF-8FAB52B4C27E}"/>
              </a:ext>
            </a:extLst>
          </p:cNvPr>
          <p:cNvPicPr>
            <a:picLocks noChangeAspect="1"/>
          </p:cNvPicPr>
          <p:nvPr/>
        </p:nvPicPr>
        <p:blipFill>
          <a:blip r:embed="rId4"/>
          <a:srcRect t="15177"/>
          <a:stretch/>
        </p:blipFill>
        <p:spPr>
          <a:xfrm>
            <a:off x="432641" y="2133600"/>
            <a:ext cx="8234281" cy="3417277"/>
          </a:xfrm>
          <a:prstGeom prst="rect">
            <a:avLst/>
          </a:prstGeom>
        </p:spPr>
      </p:pic>
    </p:spTree>
    <p:custDataLst>
      <p:tags r:id="rId1"/>
    </p:custDataLst>
    <p:extLst>
      <p:ext uri="{BB962C8B-B14F-4D97-AF65-F5344CB8AC3E}">
        <p14:creationId xmlns:p14="http://schemas.microsoft.com/office/powerpoint/2010/main" val="28098021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514350" y="1129391"/>
            <a:ext cx="8115300" cy="692497"/>
          </a:xfrm>
          <a:prstGeom prst="rect">
            <a:avLst/>
          </a:prstGeom>
        </p:spPr>
        <p:txBody>
          <a:bodyPr lIns="0" tIns="0" rIns="0" bIns="0" rtlCol="0" anchor="t">
            <a:spAutoFit/>
          </a:bodyPr>
          <a:lstStyle/>
          <a:p>
            <a:pPr>
              <a:lnSpc>
                <a:spcPts val="2695"/>
              </a:lnSpc>
            </a:pPr>
            <a:r>
              <a:rPr lang="en-US" sz="2450" b="1">
                <a:solidFill>
                  <a:srgbClr val="8CA9AD"/>
                </a:solidFill>
                <a:latin typeface="Avenir Bold"/>
                <a:ea typeface="Avenir Bold"/>
                <a:cs typeface="Avenir Bold"/>
                <a:sym typeface="Avenir Bold"/>
              </a:rPr>
              <a:t>Patients at increased risk should be screened for type 1 diabetes</a:t>
            </a:r>
          </a:p>
        </p:txBody>
      </p:sp>
      <p:grpSp>
        <p:nvGrpSpPr>
          <p:cNvPr id="3" name="Group 3"/>
          <p:cNvGrpSpPr/>
          <p:nvPr/>
        </p:nvGrpSpPr>
        <p:grpSpPr>
          <a:xfrm>
            <a:off x="111180" y="1860594"/>
            <a:ext cx="2848140" cy="3886507"/>
            <a:chOff x="0" y="0"/>
            <a:chExt cx="1500255" cy="2047214"/>
          </a:xfrm>
        </p:grpSpPr>
        <p:sp>
          <p:nvSpPr>
            <p:cNvPr id="4" name="Freeform 4"/>
            <p:cNvSpPr/>
            <p:nvPr/>
          </p:nvSpPr>
          <p:spPr>
            <a:xfrm>
              <a:off x="0" y="0"/>
              <a:ext cx="1500255" cy="2047214"/>
            </a:xfrm>
            <a:custGeom>
              <a:avLst/>
              <a:gdLst/>
              <a:ahLst/>
              <a:cxnLst/>
              <a:rect l="l" t="t" r="r" b="b"/>
              <a:pathLst>
                <a:path w="1500255" h="2047214">
                  <a:moveTo>
                    <a:pt x="69315" y="0"/>
                  </a:moveTo>
                  <a:lnTo>
                    <a:pt x="1430940" y="0"/>
                  </a:lnTo>
                  <a:cubicBezTo>
                    <a:pt x="1469221" y="0"/>
                    <a:pt x="1500255" y="31033"/>
                    <a:pt x="1500255" y="69315"/>
                  </a:cubicBezTo>
                  <a:lnTo>
                    <a:pt x="1500255" y="1977899"/>
                  </a:lnTo>
                  <a:cubicBezTo>
                    <a:pt x="1500255" y="2016180"/>
                    <a:pt x="1469221" y="2047214"/>
                    <a:pt x="1430940" y="2047214"/>
                  </a:cubicBezTo>
                  <a:lnTo>
                    <a:pt x="69315" y="2047214"/>
                  </a:lnTo>
                  <a:cubicBezTo>
                    <a:pt x="31033" y="2047214"/>
                    <a:pt x="0" y="2016180"/>
                    <a:pt x="0" y="1977899"/>
                  </a:cubicBezTo>
                  <a:lnTo>
                    <a:pt x="0" y="69315"/>
                  </a:lnTo>
                  <a:cubicBezTo>
                    <a:pt x="0" y="31033"/>
                    <a:pt x="31033" y="0"/>
                    <a:pt x="69315" y="0"/>
                  </a:cubicBezTo>
                  <a:close/>
                </a:path>
              </a:pathLst>
            </a:custGeom>
            <a:solidFill>
              <a:srgbClr val="000000">
                <a:alpha val="0"/>
              </a:srgbClr>
            </a:solidFill>
            <a:ln w="38100" cap="rnd">
              <a:solidFill>
                <a:srgbClr val="000000"/>
              </a:solidFill>
              <a:prstDash val="solid"/>
              <a:round/>
            </a:ln>
          </p:spPr>
          <p:txBody>
            <a:bodyPr/>
            <a:lstStyle/>
            <a:p>
              <a:endParaRPr lang="en-US" sz="900"/>
            </a:p>
          </p:txBody>
        </p:sp>
        <p:sp>
          <p:nvSpPr>
            <p:cNvPr id="5" name="TextBox 5"/>
            <p:cNvSpPr txBox="1"/>
            <p:nvPr/>
          </p:nvSpPr>
          <p:spPr>
            <a:xfrm>
              <a:off x="0" y="-57150"/>
              <a:ext cx="1500255" cy="2104364"/>
            </a:xfrm>
            <a:prstGeom prst="rect">
              <a:avLst/>
            </a:prstGeom>
          </p:spPr>
          <p:txBody>
            <a:bodyPr lIns="25400" tIns="25400" rIns="25400" bIns="25400" rtlCol="0" anchor="ctr"/>
            <a:lstStyle/>
            <a:p>
              <a:pPr algn="ctr">
                <a:lnSpc>
                  <a:spcPts val="2246"/>
                </a:lnSpc>
              </a:pPr>
              <a:endParaRPr sz="900"/>
            </a:p>
          </p:txBody>
        </p:sp>
      </p:grpSp>
      <p:grpSp>
        <p:nvGrpSpPr>
          <p:cNvPr id="6" name="Group 6"/>
          <p:cNvGrpSpPr/>
          <p:nvPr/>
        </p:nvGrpSpPr>
        <p:grpSpPr>
          <a:xfrm>
            <a:off x="3391570" y="1860594"/>
            <a:ext cx="2848140" cy="3886507"/>
            <a:chOff x="0" y="0"/>
            <a:chExt cx="1500255" cy="2047214"/>
          </a:xfrm>
        </p:grpSpPr>
        <p:sp>
          <p:nvSpPr>
            <p:cNvPr id="7" name="Freeform 7"/>
            <p:cNvSpPr/>
            <p:nvPr/>
          </p:nvSpPr>
          <p:spPr>
            <a:xfrm>
              <a:off x="0" y="0"/>
              <a:ext cx="1500255" cy="2047214"/>
            </a:xfrm>
            <a:custGeom>
              <a:avLst/>
              <a:gdLst/>
              <a:ahLst/>
              <a:cxnLst/>
              <a:rect l="l" t="t" r="r" b="b"/>
              <a:pathLst>
                <a:path w="1500255" h="2047214">
                  <a:moveTo>
                    <a:pt x="69315" y="0"/>
                  </a:moveTo>
                  <a:lnTo>
                    <a:pt x="1430940" y="0"/>
                  </a:lnTo>
                  <a:cubicBezTo>
                    <a:pt x="1469221" y="0"/>
                    <a:pt x="1500255" y="31033"/>
                    <a:pt x="1500255" y="69315"/>
                  </a:cubicBezTo>
                  <a:lnTo>
                    <a:pt x="1500255" y="1977899"/>
                  </a:lnTo>
                  <a:cubicBezTo>
                    <a:pt x="1500255" y="2016180"/>
                    <a:pt x="1469221" y="2047214"/>
                    <a:pt x="1430940" y="2047214"/>
                  </a:cubicBezTo>
                  <a:lnTo>
                    <a:pt x="69315" y="2047214"/>
                  </a:lnTo>
                  <a:cubicBezTo>
                    <a:pt x="31033" y="2047214"/>
                    <a:pt x="0" y="2016180"/>
                    <a:pt x="0" y="1977899"/>
                  </a:cubicBezTo>
                  <a:lnTo>
                    <a:pt x="0" y="69315"/>
                  </a:lnTo>
                  <a:cubicBezTo>
                    <a:pt x="0" y="31033"/>
                    <a:pt x="31033" y="0"/>
                    <a:pt x="69315" y="0"/>
                  </a:cubicBezTo>
                  <a:close/>
                </a:path>
              </a:pathLst>
            </a:custGeom>
            <a:solidFill>
              <a:srgbClr val="000000">
                <a:alpha val="0"/>
              </a:srgbClr>
            </a:solidFill>
            <a:ln w="38100" cap="rnd">
              <a:solidFill>
                <a:srgbClr val="000000"/>
              </a:solidFill>
              <a:prstDash val="solid"/>
              <a:round/>
            </a:ln>
          </p:spPr>
          <p:txBody>
            <a:bodyPr/>
            <a:lstStyle/>
            <a:p>
              <a:endParaRPr lang="en-US" sz="900"/>
            </a:p>
          </p:txBody>
        </p:sp>
        <p:sp>
          <p:nvSpPr>
            <p:cNvPr id="8" name="TextBox 8"/>
            <p:cNvSpPr txBox="1"/>
            <p:nvPr/>
          </p:nvSpPr>
          <p:spPr>
            <a:xfrm>
              <a:off x="0" y="-57150"/>
              <a:ext cx="1500255" cy="2104364"/>
            </a:xfrm>
            <a:prstGeom prst="rect">
              <a:avLst/>
            </a:prstGeom>
          </p:spPr>
          <p:txBody>
            <a:bodyPr lIns="25400" tIns="25400" rIns="25400" bIns="25400" rtlCol="0" anchor="ctr"/>
            <a:lstStyle/>
            <a:p>
              <a:pPr algn="ctr">
                <a:lnSpc>
                  <a:spcPts val="2246"/>
                </a:lnSpc>
              </a:pPr>
              <a:endParaRPr sz="900"/>
            </a:p>
          </p:txBody>
        </p:sp>
      </p:grpSp>
      <p:grpSp>
        <p:nvGrpSpPr>
          <p:cNvPr id="9" name="Group 9"/>
          <p:cNvGrpSpPr/>
          <p:nvPr/>
        </p:nvGrpSpPr>
        <p:grpSpPr>
          <a:xfrm>
            <a:off x="6239710" y="1860594"/>
            <a:ext cx="2848140" cy="3886507"/>
            <a:chOff x="0" y="0"/>
            <a:chExt cx="1500255" cy="2047214"/>
          </a:xfrm>
        </p:grpSpPr>
        <p:sp>
          <p:nvSpPr>
            <p:cNvPr id="10" name="Freeform 10"/>
            <p:cNvSpPr/>
            <p:nvPr/>
          </p:nvSpPr>
          <p:spPr>
            <a:xfrm>
              <a:off x="0" y="0"/>
              <a:ext cx="1500255" cy="2047214"/>
            </a:xfrm>
            <a:custGeom>
              <a:avLst/>
              <a:gdLst/>
              <a:ahLst/>
              <a:cxnLst/>
              <a:rect l="l" t="t" r="r" b="b"/>
              <a:pathLst>
                <a:path w="1500255" h="2047214">
                  <a:moveTo>
                    <a:pt x="69315" y="0"/>
                  </a:moveTo>
                  <a:lnTo>
                    <a:pt x="1430940" y="0"/>
                  </a:lnTo>
                  <a:cubicBezTo>
                    <a:pt x="1469221" y="0"/>
                    <a:pt x="1500255" y="31033"/>
                    <a:pt x="1500255" y="69315"/>
                  </a:cubicBezTo>
                  <a:lnTo>
                    <a:pt x="1500255" y="1977899"/>
                  </a:lnTo>
                  <a:cubicBezTo>
                    <a:pt x="1500255" y="2016180"/>
                    <a:pt x="1469221" y="2047214"/>
                    <a:pt x="1430940" y="2047214"/>
                  </a:cubicBezTo>
                  <a:lnTo>
                    <a:pt x="69315" y="2047214"/>
                  </a:lnTo>
                  <a:cubicBezTo>
                    <a:pt x="31033" y="2047214"/>
                    <a:pt x="0" y="2016180"/>
                    <a:pt x="0" y="1977899"/>
                  </a:cubicBezTo>
                  <a:lnTo>
                    <a:pt x="0" y="69315"/>
                  </a:lnTo>
                  <a:cubicBezTo>
                    <a:pt x="0" y="31033"/>
                    <a:pt x="31033" y="0"/>
                    <a:pt x="69315" y="0"/>
                  </a:cubicBezTo>
                  <a:close/>
                </a:path>
              </a:pathLst>
            </a:custGeom>
            <a:solidFill>
              <a:srgbClr val="000000">
                <a:alpha val="0"/>
              </a:srgbClr>
            </a:solidFill>
            <a:ln w="38100" cap="rnd">
              <a:solidFill>
                <a:srgbClr val="000000"/>
              </a:solidFill>
              <a:prstDash val="solid"/>
              <a:round/>
            </a:ln>
          </p:spPr>
          <p:txBody>
            <a:bodyPr/>
            <a:lstStyle/>
            <a:p>
              <a:endParaRPr lang="en-US" sz="900"/>
            </a:p>
          </p:txBody>
        </p:sp>
        <p:sp>
          <p:nvSpPr>
            <p:cNvPr id="11" name="TextBox 11"/>
            <p:cNvSpPr txBox="1"/>
            <p:nvPr/>
          </p:nvSpPr>
          <p:spPr>
            <a:xfrm>
              <a:off x="0" y="-57150"/>
              <a:ext cx="1500255" cy="2104364"/>
            </a:xfrm>
            <a:prstGeom prst="rect">
              <a:avLst/>
            </a:prstGeom>
          </p:spPr>
          <p:txBody>
            <a:bodyPr lIns="25400" tIns="25400" rIns="25400" bIns="25400" rtlCol="0" anchor="ctr"/>
            <a:lstStyle/>
            <a:p>
              <a:pPr algn="ctr">
                <a:lnSpc>
                  <a:spcPts val="2246"/>
                </a:lnSpc>
              </a:pPr>
              <a:endParaRPr sz="900"/>
            </a:p>
          </p:txBody>
        </p:sp>
      </p:grpSp>
      <p:grpSp>
        <p:nvGrpSpPr>
          <p:cNvPr id="12" name="Group 12"/>
          <p:cNvGrpSpPr/>
          <p:nvPr/>
        </p:nvGrpSpPr>
        <p:grpSpPr>
          <a:xfrm>
            <a:off x="3391570" y="1860594"/>
            <a:ext cx="2848140" cy="1239608"/>
            <a:chOff x="0" y="0"/>
            <a:chExt cx="1500255" cy="652962"/>
          </a:xfrm>
        </p:grpSpPr>
        <p:sp>
          <p:nvSpPr>
            <p:cNvPr id="13" name="Freeform 13"/>
            <p:cNvSpPr/>
            <p:nvPr/>
          </p:nvSpPr>
          <p:spPr>
            <a:xfrm>
              <a:off x="0" y="0"/>
              <a:ext cx="1500255" cy="652962"/>
            </a:xfrm>
            <a:custGeom>
              <a:avLst/>
              <a:gdLst/>
              <a:ahLst/>
              <a:cxnLst/>
              <a:rect l="l" t="t" r="r" b="b"/>
              <a:pathLst>
                <a:path w="1500255" h="652962">
                  <a:moveTo>
                    <a:pt x="69315" y="0"/>
                  </a:moveTo>
                  <a:lnTo>
                    <a:pt x="1430940" y="0"/>
                  </a:lnTo>
                  <a:cubicBezTo>
                    <a:pt x="1469221" y="0"/>
                    <a:pt x="1500255" y="31033"/>
                    <a:pt x="1500255" y="69315"/>
                  </a:cubicBezTo>
                  <a:lnTo>
                    <a:pt x="1500255" y="583647"/>
                  </a:lnTo>
                  <a:cubicBezTo>
                    <a:pt x="1500255" y="621929"/>
                    <a:pt x="1469221" y="652962"/>
                    <a:pt x="1430940" y="652962"/>
                  </a:cubicBezTo>
                  <a:lnTo>
                    <a:pt x="69315" y="652962"/>
                  </a:lnTo>
                  <a:cubicBezTo>
                    <a:pt x="31033" y="652962"/>
                    <a:pt x="0" y="621929"/>
                    <a:pt x="0" y="583647"/>
                  </a:cubicBezTo>
                  <a:lnTo>
                    <a:pt x="0" y="69315"/>
                  </a:lnTo>
                  <a:cubicBezTo>
                    <a:pt x="0" y="31033"/>
                    <a:pt x="31033" y="0"/>
                    <a:pt x="69315" y="0"/>
                  </a:cubicBezTo>
                  <a:close/>
                </a:path>
              </a:pathLst>
            </a:custGeom>
            <a:solidFill>
              <a:srgbClr val="8CA9AD"/>
            </a:solidFill>
            <a:ln w="38100" cap="rnd">
              <a:solidFill>
                <a:srgbClr val="000000"/>
              </a:solidFill>
              <a:prstDash val="solid"/>
              <a:round/>
            </a:ln>
          </p:spPr>
          <p:txBody>
            <a:bodyPr/>
            <a:lstStyle/>
            <a:p>
              <a:endParaRPr lang="en-US" sz="900"/>
            </a:p>
          </p:txBody>
        </p:sp>
        <p:sp>
          <p:nvSpPr>
            <p:cNvPr id="14" name="TextBox 14"/>
            <p:cNvSpPr txBox="1"/>
            <p:nvPr/>
          </p:nvSpPr>
          <p:spPr>
            <a:xfrm>
              <a:off x="0" y="-57150"/>
              <a:ext cx="1500255" cy="710112"/>
            </a:xfrm>
            <a:prstGeom prst="rect">
              <a:avLst/>
            </a:prstGeom>
          </p:spPr>
          <p:txBody>
            <a:bodyPr lIns="25400" tIns="25400" rIns="25400" bIns="25400" rtlCol="0" anchor="ctr"/>
            <a:lstStyle/>
            <a:p>
              <a:pPr algn="ctr">
                <a:lnSpc>
                  <a:spcPts val="2246"/>
                </a:lnSpc>
              </a:pPr>
              <a:r>
                <a:rPr lang="en-US" sz="1604">
                  <a:solidFill>
                    <a:srgbClr val="FFFFFF"/>
                  </a:solidFill>
                  <a:latin typeface="Canva Sans"/>
                  <a:ea typeface="Canva Sans"/>
                  <a:cs typeface="Canva Sans"/>
                  <a:sym typeface="Canva Sans"/>
                </a:rPr>
                <a:t>First-degree relatives of individuals with T1D</a:t>
              </a:r>
            </a:p>
          </p:txBody>
        </p:sp>
      </p:grpSp>
      <p:grpSp>
        <p:nvGrpSpPr>
          <p:cNvPr id="15" name="Group 15"/>
          <p:cNvGrpSpPr/>
          <p:nvPr/>
        </p:nvGrpSpPr>
        <p:grpSpPr>
          <a:xfrm>
            <a:off x="6239710" y="1860594"/>
            <a:ext cx="2848140" cy="1239608"/>
            <a:chOff x="0" y="0"/>
            <a:chExt cx="1500255" cy="652962"/>
          </a:xfrm>
        </p:grpSpPr>
        <p:sp>
          <p:nvSpPr>
            <p:cNvPr id="16" name="Freeform 16"/>
            <p:cNvSpPr/>
            <p:nvPr/>
          </p:nvSpPr>
          <p:spPr>
            <a:xfrm>
              <a:off x="0" y="0"/>
              <a:ext cx="1500255" cy="652962"/>
            </a:xfrm>
            <a:custGeom>
              <a:avLst/>
              <a:gdLst/>
              <a:ahLst/>
              <a:cxnLst/>
              <a:rect l="l" t="t" r="r" b="b"/>
              <a:pathLst>
                <a:path w="1500255" h="652962">
                  <a:moveTo>
                    <a:pt x="69315" y="0"/>
                  </a:moveTo>
                  <a:lnTo>
                    <a:pt x="1430940" y="0"/>
                  </a:lnTo>
                  <a:cubicBezTo>
                    <a:pt x="1469221" y="0"/>
                    <a:pt x="1500255" y="31033"/>
                    <a:pt x="1500255" y="69315"/>
                  </a:cubicBezTo>
                  <a:lnTo>
                    <a:pt x="1500255" y="583647"/>
                  </a:lnTo>
                  <a:cubicBezTo>
                    <a:pt x="1500255" y="621929"/>
                    <a:pt x="1469221" y="652962"/>
                    <a:pt x="1430940" y="652962"/>
                  </a:cubicBezTo>
                  <a:lnTo>
                    <a:pt x="69315" y="652962"/>
                  </a:lnTo>
                  <a:cubicBezTo>
                    <a:pt x="31033" y="652962"/>
                    <a:pt x="0" y="621929"/>
                    <a:pt x="0" y="583647"/>
                  </a:cubicBezTo>
                  <a:lnTo>
                    <a:pt x="0" y="69315"/>
                  </a:lnTo>
                  <a:cubicBezTo>
                    <a:pt x="0" y="31033"/>
                    <a:pt x="31033" y="0"/>
                    <a:pt x="69315" y="0"/>
                  </a:cubicBezTo>
                  <a:close/>
                </a:path>
              </a:pathLst>
            </a:custGeom>
            <a:solidFill>
              <a:srgbClr val="8CA9AD"/>
            </a:solidFill>
            <a:ln w="38100" cap="rnd">
              <a:solidFill>
                <a:srgbClr val="000000"/>
              </a:solidFill>
              <a:prstDash val="solid"/>
              <a:round/>
            </a:ln>
          </p:spPr>
          <p:txBody>
            <a:bodyPr/>
            <a:lstStyle/>
            <a:p>
              <a:endParaRPr lang="en-US" sz="900"/>
            </a:p>
          </p:txBody>
        </p:sp>
        <p:sp>
          <p:nvSpPr>
            <p:cNvPr id="17" name="TextBox 17"/>
            <p:cNvSpPr txBox="1"/>
            <p:nvPr/>
          </p:nvSpPr>
          <p:spPr>
            <a:xfrm>
              <a:off x="0" y="-57150"/>
              <a:ext cx="1500255" cy="710112"/>
            </a:xfrm>
            <a:prstGeom prst="rect">
              <a:avLst/>
            </a:prstGeom>
          </p:spPr>
          <p:txBody>
            <a:bodyPr lIns="25400" tIns="25400" rIns="25400" bIns="25400" rtlCol="0" anchor="ctr"/>
            <a:lstStyle/>
            <a:p>
              <a:pPr algn="ctr">
                <a:lnSpc>
                  <a:spcPts val="2246"/>
                </a:lnSpc>
              </a:pPr>
              <a:r>
                <a:rPr lang="en-US" sz="1604">
                  <a:solidFill>
                    <a:srgbClr val="FFFFFF"/>
                  </a:solidFill>
                  <a:latin typeface="Canva Sans"/>
                  <a:ea typeface="Canva Sans"/>
                  <a:cs typeface="Canva Sans"/>
                  <a:sym typeface="Canva Sans"/>
                </a:rPr>
                <a:t>Individuals with personal or family history of select autoimmune diseases</a:t>
              </a:r>
            </a:p>
          </p:txBody>
        </p:sp>
      </p:grpSp>
      <p:sp>
        <p:nvSpPr>
          <p:cNvPr id="18" name="Freeform 18"/>
          <p:cNvSpPr/>
          <p:nvPr/>
        </p:nvSpPr>
        <p:spPr>
          <a:xfrm>
            <a:off x="4364327" y="3183975"/>
            <a:ext cx="902627" cy="716460"/>
          </a:xfrm>
          <a:custGeom>
            <a:avLst/>
            <a:gdLst/>
            <a:ahLst/>
            <a:cxnLst/>
            <a:rect l="l" t="t" r="r" b="b"/>
            <a:pathLst>
              <a:path w="1805254" h="1432920">
                <a:moveTo>
                  <a:pt x="0" y="0"/>
                </a:moveTo>
                <a:lnTo>
                  <a:pt x="1805254" y="0"/>
                </a:lnTo>
                <a:lnTo>
                  <a:pt x="1805254" y="1432921"/>
                </a:lnTo>
                <a:lnTo>
                  <a:pt x="0" y="143292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sz="900"/>
          </a:p>
        </p:txBody>
      </p:sp>
      <p:sp>
        <p:nvSpPr>
          <p:cNvPr id="19" name="Freeform 19"/>
          <p:cNvSpPr/>
          <p:nvPr/>
        </p:nvSpPr>
        <p:spPr>
          <a:xfrm>
            <a:off x="7940283" y="3878668"/>
            <a:ext cx="791451" cy="814879"/>
          </a:xfrm>
          <a:custGeom>
            <a:avLst/>
            <a:gdLst/>
            <a:ahLst/>
            <a:cxnLst/>
            <a:rect l="l" t="t" r="r" b="b"/>
            <a:pathLst>
              <a:path w="1582902" h="1629758">
                <a:moveTo>
                  <a:pt x="0" y="0"/>
                </a:moveTo>
                <a:lnTo>
                  <a:pt x="1582903" y="0"/>
                </a:lnTo>
                <a:lnTo>
                  <a:pt x="1582903" y="1629757"/>
                </a:lnTo>
                <a:lnTo>
                  <a:pt x="0" y="162975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sz="900"/>
          </a:p>
        </p:txBody>
      </p:sp>
      <p:sp>
        <p:nvSpPr>
          <p:cNvPr id="20" name="Freeform 20"/>
          <p:cNvSpPr/>
          <p:nvPr/>
        </p:nvSpPr>
        <p:spPr>
          <a:xfrm>
            <a:off x="6673097" y="3878668"/>
            <a:ext cx="546580" cy="745461"/>
          </a:xfrm>
          <a:custGeom>
            <a:avLst/>
            <a:gdLst/>
            <a:ahLst/>
            <a:cxnLst/>
            <a:rect l="l" t="t" r="r" b="b"/>
            <a:pathLst>
              <a:path w="1093160" h="1490922">
                <a:moveTo>
                  <a:pt x="0" y="0"/>
                </a:moveTo>
                <a:lnTo>
                  <a:pt x="1093161" y="0"/>
                </a:lnTo>
                <a:lnTo>
                  <a:pt x="1093161" y="1490922"/>
                </a:lnTo>
                <a:lnTo>
                  <a:pt x="0" y="149092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sz="900"/>
          </a:p>
        </p:txBody>
      </p:sp>
      <p:sp>
        <p:nvSpPr>
          <p:cNvPr id="21" name="AutoShape 21"/>
          <p:cNvSpPr/>
          <p:nvPr/>
        </p:nvSpPr>
        <p:spPr>
          <a:xfrm>
            <a:off x="2959320" y="3183975"/>
            <a:ext cx="364693" cy="747669"/>
          </a:xfrm>
          <a:prstGeom prst="line">
            <a:avLst/>
          </a:prstGeom>
          <a:ln w="142875" cap="flat">
            <a:solidFill>
              <a:srgbClr val="000000"/>
            </a:solidFill>
            <a:prstDash val="solid"/>
            <a:headEnd type="none" w="sm" len="sm"/>
            <a:tailEnd type="none" w="sm" len="sm"/>
          </a:ln>
        </p:spPr>
        <p:txBody>
          <a:bodyPr/>
          <a:lstStyle/>
          <a:p>
            <a:endParaRPr lang="en-US" sz="900"/>
          </a:p>
        </p:txBody>
      </p:sp>
      <p:sp>
        <p:nvSpPr>
          <p:cNvPr id="22" name="AutoShape 22"/>
          <p:cNvSpPr/>
          <p:nvPr/>
        </p:nvSpPr>
        <p:spPr>
          <a:xfrm flipV="1">
            <a:off x="2959320" y="3803848"/>
            <a:ext cx="432250" cy="758845"/>
          </a:xfrm>
          <a:prstGeom prst="line">
            <a:avLst/>
          </a:prstGeom>
          <a:ln w="142875" cap="flat">
            <a:solidFill>
              <a:srgbClr val="000000"/>
            </a:solidFill>
            <a:prstDash val="solid"/>
            <a:headEnd type="none" w="sm" len="sm"/>
            <a:tailEnd type="none" w="sm" len="sm"/>
          </a:ln>
        </p:spPr>
        <p:txBody>
          <a:bodyPr/>
          <a:lstStyle/>
          <a:p>
            <a:endParaRPr lang="en-US" sz="900"/>
          </a:p>
        </p:txBody>
      </p:sp>
      <p:sp>
        <p:nvSpPr>
          <p:cNvPr id="23" name="Freeform 23"/>
          <p:cNvSpPr/>
          <p:nvPr/>
        </p:nvSpPr>
        <p:spPr>
          <a:xfrm>
            <a:off x="407003" y="2922706"/>
            <a:ext cx="2256494" cy="2657385"/>
          </a:xfrm>
          <a:custGeom>
            <a:avLst/>
            <a:gdLst/>
            <a:ahLst/>
            <a:cxnLst/>
            <a:rect l="l" t="t" r="r" b="b"/>
            <a:pathLst>
              <a:path w="4512987" h="5314769">
                <a:moveTo>
                  <a:pt x="0" y="0"/>
                </a:moveTo>
                <a:lnTo>
                  <a:pt x="4512987" y="0"/>
                </a:lnTo>
                <a:lnTo>
                  <a:pt x="4512987" y="5314769"/>
                </a:lnTo>
                <a:lnTo>
                  <a:pt x="0" y="5314769"/>
                </a:lnTo>
                <a:lnTo>
                  <a:pt x="0" y="0"/>
                </a:lnTo>
                <a:close/>
              </a:path>
            </a:pathLst>
          </a:custGeom>
          <a:blipFill>
            <a:blip r:embed="rId9"/>
            <a:stretch>
              <a:fillRect l="-2313" r="-2313"/>
            </a:stretch>
          </a:blipFill>
        </p:spPr>
        <p:txBody>
          <a:bodyPr/>
          <a:lstStyle/>
          <a:p>
            <a:endParaRPr lang="en-US" sz="900"/>
          </a:p>
        </p:txBody>
      </p:sp>
      <p:sp>
        <p:nvSpPr>
          <p:cNvPr id="24" name="TextBox 24"/>
          <p:cNvSpPr txBox="1"/>
          <p:nvPr/>
        </p:nvSpPr>
        <p:spPr>
          <a:xfrm>
            <a:off x="273560" y="1970078"/>
            <a:ext cx="2523380" cy="896015"/>
          </a:xfrm>
          <a:prstGeom prst="rect">
            <a:avLst/>
          </a:prstGeom>
        </p:spPr>
        <p:txBody>
          <a:bodyPr lIns="0" tIns="0" rIns="0" bIns="0" rtlCol="0" anchor="t">
            <a:spAutoFit/>
          </a:bodyPr>
          <a:lstStyle/>
          <a:p>
            <a:pPr algn="ctr">
              <a:lnSpc>
                <a:spcPts val="2380"/>
              </a:lnSpc>
            </a:pPr>
            <a:r>
              <a:rPr lang="en-US" sz="1700">
                <a:solidFill>
                  <a:srgbClr val="000000"/>
                </a:solidFill>
                <a:latin typeface="Canva Sans"/>
                <a:ea typeface="Canva Sans"/>
                <a:cs typeface="Canva Sans"/>
                <a:sym typeface="Canva Sans"/>
              </a:rPr>
              <a:t>Screened for T1D autoantibodies is recommended by</a:t>
            </a:r>
          </a:p>
        </p:txBody>
      </p:sp>
      <p:sp>
        <p:nvSpPr>
          <p:cNvPr id="25" name="TextBox 25"/>
          <p:cNvSpPr txBox="1"/>
          <p:nvPr/>
        </p:nvSpPr>
        <p:spPr>
          <a:xfrm>
            <a:off x="3569420" y="3950870"/>
            <a:ext cx="2492439" cy="1203791"/>
          </a:xfrm>
          <a:prstGeom prst="rect">
            <a:avLst/>
          </a:prstGeom>
        </p:spPr>
        <p:txBody>
          <a:bodyPr lIns="0" tIns="0" rIns="0" bIns="0" rtlCol="0" anchor="t">
            <a:spAutoFit/>
          </a:bodyPr>
          <a:lstStyle/>
          <a:p>
            <a:pPr algn="ctr">
              <a:lnSpc>
                <a:spcPts val="2380"/>
              </a:lnSpc>
            </a:pPr>
            <a:r>
              <a:rPr lang="en-US" sz="1700" b="1">
                <a:solidFill>
                  <a:srgbClr val="000000"/>
                </a:solidFill>
                <a:latin typeface="Canva Sans Bold"/>
                <a:ea typeface="Canva Sans Bold"/>
                <a:cs typeface="Canva Sans Bold"/>
                <a:sym typeface="Canva Sans Bold"/>
              </a:rPr>
              <a:t>~15x</a:t>
            </a:r>
            <a:r>
              <a:rPr lang="en-US" sz="1700">
                <a:solidFill>
                  <a:srgbClr val="000000"/>
                </a:solidFill>
                <a:latin typeface="Canva Sans"/>
                <a:ea typeface="Canva Sans"/>
                <a:cs typeface="Canva Sans"/>
                <a:sym typeface="Canva Sans"/>
              </a:rPr>
              <a:t> greater risk</a:t>
            </a:r>
          </a:p>
          <a:p>
            <a:pPr algn="ctr">
              <a:lnSpc>
                <a:spcPts val="2380"/>
              </a:lnSpc>
            </a:pPr>
            <a:endParaRPr lang="en-US" sz="1700">
              <a:solidFill>
                <a:srgbClr val="000000"/>
              </a:solidFill>
              <a:latin typeface="Canva Sans"/>
              <a:ea typeface="Canva Sans"/>
              <a:cs typeface="Canva Sans"/>
              <a:sym typeface="Canva Sans"/>
            </a:endParaRPr>
          </a:p>
          <a:p>
            <a:pPr algn="ctr">
              <a:lnSpc>
                <a:spcPts val="2380"/>
              </a:lnSpc>
            </a:pPr>
            <a:r>
              <a:rPr lang="en-US" sz="1700">
                <a:solidFill>
                  <a:srgbClr val="000000"/>
                </a:solidFill>
                <a:latin typeface="Canva Sans"/>
                <a:ea typeface="Canva Sans"/>
                <a:cs typeface="Canva Sans"/>
                <a:sym typeface="Canva Sans"/>
              </a:rPr>
              <a:t>of T1D versus the general population</a:t>
            </a:r>
          </a:p>
        </p:txBody>
      </p:sp>
      <p:sp>
        <p:nvSpPr>
          <p:cNvPr id="26" name="TextBox 26"/>
          <p:cNvSpPr txBox="1"/>
          <p:nvPr/>
        </p:nvSpPr>
        <p:spPr>
          <a:xfrm>
            <a:off x="6417560" y="3071627"/>
            <a:ext cx="2492439" cy="746166"/>
          </a:xfrm>
          <a:prstGeom prst="rect">
            <a:avLst/>
          </a:prstGeom>
        </p:spPr>
        <p:txBody>
          <a:bodyPr lIns="0" tIns="0" rIns="0" bIns="0" rtlCol="0" anchor="t">
            <a:spAutoFit/>
          </a:bodyPr>
          <a:lstStyle/>
          <a:p>
            <a:pPr algn="ctr">
              <a:lnSpc>
                <a:spcPts val="1960"/>
              </a:lnSpc>
            </a:pPr>
            <a:r>
              <a:rPr lang="en-US" sz="1400">
                <a:solidFill>
                  <a:srgbClr val="000000"/>
                </a:solidFill>
                <a:latin typeface="Canva Sans"/>
                <a:ea typeface="Canva Sans"/>
                <a:cs typeface="Canva Sans"/>
                <a:sym typeface="Canva Sans"/>
              </a:rPr>
              <a:t>2-3X greater risk of T1D in individuals with select autoimmune diseases</a:t>
            </a:r>
          </a:p>
        </p:txBody>
      </p:sp>
      <p:sp>
        <p:nvSpPr>
          <p:cNvPr id="27" name="TextBox 27"/>
          <p:cNvSpPr txBox="1"/>
          <p:nvPr/>
        </p:nvSpPr>
        <p:spPr>
          <a:xfrm>
            <a:off x="6239710" y="4745573"/>
            <a:ext cx="1615983" cy="753476"/>
          </a:xfrm>
          <a:prstGeom prst="rect">
            <a:avLst/>
          </a:prstGeom>
        </p:spPr>
        <p:txBody>
          <a:bodyPr lIns="0" tIns="0" rIns="0" bIns="0" rtlCol="0" anchor="t">
            <a:spAutoFit/>
          </a:bodyPr>
          <a:lstStyle/>
          <a:p>
            <a:pPr algn="ctr">
              <a:lnSpc>
                <a:spcPts val="1540"/>
              </a:lnSpc>
            </a:pPr>
            <a:r>
              <a:rPr lang="en-US" sz="1100" b="1">
                <a:solidFill>
                  <a:srgbClr val="000000"/>
                </a:solidFill>
                <a:latin typeface="Canva Sans Bold"/>
                <a:ea typeface="Canva Sans Bold"/>
                <a:cs typeface="Canva Sans Bold"/>
                <a:sym typeface="Canva Sans Bold"/>
              </a:rPr>
              <a:t>Thyroid disorders</a:t>
            </a:r>
          </a:p>
          <a:p>
            <a:pPr marL="237493" lvl="1" indent="-118747">
              <a:lnSpc>
                <a:spcPts val="1540"/>
              </a:lnSpc>
              <a:buFont typeface="Arial"/>
              <a:buChar char="•"/>
            </a:pPr>
            <a:r>
              <a:rPr lang="en-US" sz="1100">
                <a:solidFill>
                  <a:srgbClr val="000000"/>
                </a:solidFill>
                <a:latin typeface="Canva Sans"/>
                <a:ea typeface="Canva Sans"/>
                <a:cs typeface="Canva Sans"/>
                <a:sym typeface="Canva Sans"/>
              </a:rPr>
              <a:t>Hashimoto’s thyroiditis</a:t>
            </a:r>
          </a:p>
          <a:p>
            <a:pPr marL="237493" lvl="1" indent="-118747">
              <a:lnSpc>
                <a:spcPts val="1540"/>
              </a:lnSpc>
              <a:buFont typeface="Arial"/>
              <a:buChar char="•"/>
            </a:pPr>
            <a:r>
              <a:rPr lang="en-US" sz="1100">
                <a:solidFill>
                  <a:srgbClr val="000000"/>
                </a:solidFill>
                <a:latin typeface="Canva Sans"/>
                <a:ea typeface="Canva Sans"/>
                <a:cs typeface="Canva Sans"/>
                <a:sym typeface="Canva Sans"/>
              </a:rPr>
              <a:t>Graves’ disease</a:t>
            </a:r>
          </a:p>
        </p:txBody>
      </p:sp>
      <p:sp>
        <p:nvSpPr>
          <p:cNvPr id="28" name="TextBox 28"/>
          <p:cNvSpPr txBox="1"/>
          <p:nvPr/>
        </p:nvSpPr>
        <p:spPr>
          <a:xfrm>
            <a:off x="7528018" y="4745573"/>
            <a:ext cx="1615983" cy="176395"/>
          </a:xfrm>
          <a:prstGeom prst="rect">
            <a:avLst/>
          </a:prstGeom>
        </p:spPr>
        <p:txBody>
          <a:bodyPr lIns="0" tIns="0" rIns="0" bIns="0" rtlCol="0" anchor="t">
            <a:spAutoFit/>
          </a:bodyPr>
          <a:lstStyle/>
          <a:p>
            <a:pPr algn="ctr">
              <a:lnSpc>
                <a:spcPts val="1540"/>
              </a:lnSpc>
            </a:pPr>
            <a:r>
              <a:rPr lang="en-US" sz="1100" b="1">
                <a:solidFill>
                  <a:srgbClr val="000000"/>
                </a:solidFill>
                <a:latin typeface="Canva Sans Bold"/>
                <a:ea typeface="Canva Sans Bold"/>
                <a:cs typeface="Canva Sans Bold"/>
                <a:sym typeface="Canva Sans Bold"/>
              </a:rPr>
              <a:t>Celiac disease</a:t>
            </a:r>
          </a:p>
        </p:txBody>
      </p:sp>
      <p:pic>
        <p:nvPicPr>
          <p:cNvPr id="29" name="Picture 28">
            <a:extLst>
              <a:ext uri="{FF2B5EF4-FFF2-40B4-BE49-F238E27FC236}">
                <a16:creationId xmlns:a16="http://schemas.microsoft.com/office/drawing/2014/main" id="{757C3BEC-DB43-D32F-7069-5006AF06D896}"/>
              </a:ext>
            </a:extLst>
          </p:cNvPr>
          <p:cNvPicPr>
            <a:picLocks noChangeAspect="1"/>
          </p:cNvPicPr>
          <p:nvPr/>
        </p:nvPicPr>
        <p:blipFill>
          <a:blip r:embed="rId10"/>
          <a:stretch>
            <a:fillRect/>
          </a:stretch>
        </p:blipFill>
        <p:spPr>
          <a:xfrm>
            <a:off x="0" y="626299"/>
            <a:ext cx="9144000" cy="5143500"/>
          </a:xfrm>
          <a:prstGeom prst="rect">
            <a:avLst/>
          </a:prstGeom>
        </p:spPr>
      </p:pic>
      <p:sp>
        <p:nvSpPr>
          <p:cNvPr id="32" name="Title 31">
            <a:extLst>
              <a:ext uri="{FF2B5EF4-FFF2-40B4-BE49-F238E27FC236}">
                <a16:creationId xmlns:a16="http://schemas.microsoft.com/office/drawing/2014/main" id="{B9BBCE67-58E4-9A9C-0B54-A882783D0E16}"/>
              </a:ext>
            </a:extLst>
          </p:cNvPr>
          <p:cNvSpPr>
            <a:spLocks noGrp="1"/>
          </p:cNvSpPr>
          <p:nvPr>
            <p:ph type="title"/>
          </p:nvPr>
        </p:nvSpPr>
        <p:spPr/>
        <p:txBody>
          <a:bodyPr>
            <a:normAutofit/>
          </a:bodyPr>
          <a:lstStyle/>
          <a:p>
            <a:r>
              <a:rPr lang="en-US" sz="4400" dirty="0"/>
              <a:t>Relevant Autoantibodies</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D062266F-5B70-7D1C-C2D8-0ECDF2453A3C}"/>
              </a:ext>
            </a:extLst>
          </p:cNvPr>
          <p:cNvGraphicFramePr>
            <a:graphicFrameLocks noGrp="1"/>
          </p:cNvGraphicFramePr>
          <p:nvPr>
            <p:extLst>
              <p:ext uri="{D42A27DB-BD31-4B8C-83A1-F6EECF244321}">
                <p14:modId xmlns:p14="http://schemas.microsoft.com/office/powerpoint/2010/main" val="368503879"/>
              </p:ext>
            </p:extLst>
          </p:nvPr>
        </p:nvGraphicFramePr>
        <p:xfrm>
          <a:off x="303124" y="1295400"/>
          <a:ext cx="8458199" cy="4841600"/>
        </p:xfrm>
        <a:graphic>
          <a:graphicData uri="http://schemas.openxmlformats.org/drawingml/2006/table">
            <a:tbl>
              <a:tblPr/>
              <a:tblGrid>
                <a:gridCol w="1551963">
                  <a:extLst>
                    <a:ext uri="{9D8B030D-6E8A-4147-A177-3AD203B41FA5}">
                      <a16:colId xmlns:a16="http://schemas.microsoft.com/office/drawing/2014/main" val="1718961071"/>
                    </a:ext>
                  </a:extLst>
                </a:gridCol>
                <a:gridCol w="2258037">
                  <a:extLst>
                    <a:ext uri="{9D8B030D-6E8A-4147-A177-3AD203B41FA5}">
                      <a16:colId xmlns:a16="http://schemas.microsoft.com/office/drawing/2014/main" val="2126884748"/>
                    </a:ext>
                  </a:extLst>
                </a:gridCol>
                <a:gridCol w="2630647">
                  <a:extLst>
                    <a:ext uri="{9D8B030D-6E8A-4147-A177-3AD203B41FA5}">
                      <a16:colId xmlns:a16="http://schemas.microsoft.com/office/drawing/2014/main" val="702364766"/>
                    </a:ext>
                  </a:extLst>
                </a:gridCol>
                <a:gridCol w="2017552">
                  <a:extLst>
                    <a:ext uri="{9D8B030D-6E8A-4147-A177-3AD203B41FA5}">
                      <a16:colId xmlns:a16="http://schemas.microsoft.com/office/drawing/2014/main" val="4142547164"/>
                    </a:ext>
                  </a:extLst>
                </a:gridCol>
              </a:tblGrid>
              <a:tr h="375094">
                <a:tc>
                  <a:txBody>
                    <a:bodyPr/>
                    <a:lstStyle/>
                    <a:p>
                      <a:pPr algn="l" fontAlgn="base"/>
                      <a:br>
                        <a:rPr lang="en-US" sz="1800" b="1" dirty="0">
                          <a:effectLst/>
                        </a:rPr>
                      </a:br>
                      <a:endParaRPr lang="en-US" sz="1800" b="1" dirty="0">
                        <a:effectLst/>
                      </a:endParaRPr>
                    </a:p>
                  </a:txBody>
                  <a:tcPr marL="72208" marR="72208" marT="36104" marB="36104" anchor="ctr">
                    <a:lnL w="9525" cap="flat" cmpd="sng" algn="ctr">
                      <a:solidFill>
                        <a:srgbClr val="1A1A1A"/>
                      </a:solidFill>
                      <a:prstDash val="solid"/>
                      <a:round/>
                      <a:headEnd type="none" w="med" len="med"/>
                      <a:tailEnd type="none" w="med" len="med"/>
                    </a:lnL>
                    <a:lnR w="9525" cap="flat" cmpd="sng" algn="ctr">
                      <a:solidFill>
                        <a:srgbClr val="1A1A1A"/>
                      </a:solidFill>
                      <a:prstDash val="solid"/>
                      <a:round/>
                      <a:headEnd type="none" w="med" len="med"/>
                      <a:tailEnd type="none" w="med" len="med"/>
                    </a:lnR>
                    <a:lnT w="9525" cap="flat" cmpd="sng" algn="ctr">
                      <a:solidFill>
                        <a:srgbClr val="1A1A1A"/>
                      </a:solidFill>
                      <a:prstDash val="solid"/>
                      <a:round/>
                      <a:headEnd type="none" w="med" len="med"/>
                      <a:tailEnd type="none" w="med" len="med"/>
                    </a:lnT>
                    <a:lnB w="9525" cap="flat" cmpd="sng" algn="ctr">
                      <a:solidFill>
                        <a:srgbClr val="1A1A1A"/>
                      </a:solidFill>
                      <a:prstDash val="solid"/>
                      <a:round/>
                      <a:headEnd type="none" w="med" len="med"/>
                      <a:tailEnd type="none" w="med" len="med"/>
                    </a:lnB>
                    <a:solidFill>
                      <a:srgbClr val="B1D45A"/>
                    </a:solidFill>
                  </a:tcPr>
                </a:tc>
                <a:tc>
                  <a:txBody>
                    <a:bodyPr/>
                    <a:lstStyle/>
                    <a:p>
                      <a:pPr algn="l" fontAlgn="base"/>
                      <a:r>
                        <a:rPr lang="en-US" sz="2000" b="1" dirty="0">
                          <a:effectLst/>
                        </a:rPr>
                        <a:t>Stage 1</a:t>
                      </a:r>
                    </a:p>
                  </a:txBody>
                  <a:tcPr marL="72208" marR="72208" marT="36104" marB="36104" anchor="ctr">
                    <a:lnL w="9525" cap="flat" cmpd="sng" algn="ctr">
                      <a:solidFill>
                        <a:srgbClr val="1A1A1A"/>
                      </a:solidFill>
                      <a:prstDash val="solid"/>
                      <a:round/>
                      <a:headEnd type="none" w="med" len="med"/>
                      <a:tailEnd type="none" w="med" len="med"/>
                    </a:lnL>
                    <a:lnR w="9525" cap="flat" cmpd="sng" algn="ctr">
                      <a:solidFill>
                        <a:srgbClr val="1A1A1A"/>
                      </a:solidFill>
                      <a:prstDash val="solid"/>
                      <a:round/>
                      <a:headEnd type="none" w="med" len="med"/>
                      <a:tailEnd type="none" w="med" len="med"/>
                    </a:lnR>
                    <a:lnT w="9525" cap="flat" cmpd="sng" algn="ctr">
                      <a:solidFill>
                        <a:srgbClr val="1A1A1A"/>
                      </a:solidFill>
                      <a:prstDash val="solid"/>
                      <a:round/>
                      <a:headEnd type="none" w="med" len="med"/>
                      <a:tailEnd type="none" w="med" len="med"/>
                    </a:lnT>
                    <a:lnB w="9525" cap="flat" cmpd="sng" algn="ctr">
                      <a:solidFill>
                        <a:srgbClr val="1A1A1A"/>
                      </a:solidFill>
                      <a:prstDash val="solid"/>
                      <a:round/>
                      <a:headEnd type="none" w="med" len="med"/>
                      <a:tailEnd type="none" w="med" len="med"/>
                    </a:lnB>
                    <a:solidFill>
                      <a:srgbClr val="B1D45A"/>
                    </a:solidFill>
                  </a:tcPr>
                </a:tc>
                <a:tc>
                  <a:txBody>
                    <a:bodyPr/>
                    <a:lstStyle/>
                    <a:p>
                      <a:pPr algn="l" fontAlgn="base"/>
                      <a:r>
                        <a:rPr lang="en-US" sz="2000" b="1" dirty="0">
                          <a:effectLst/>
                        </a:rPr>
                        <a:t>Stage 2</a:t>
                      </a:r>
                    </a:p>
                  </a:txBody>
                  <a:tcPr marL="72208" marR="72208" marT="36104" marB="36104" anchor="ctr">
                    <a:lnL w="9525" cap="flat" cmpd="sng" algn="ctr">
                      <a:solidFill>
                        <a:srgbClr val="1A1A1A"/>
                      </a:solidFill>
                      <a:prstDash val="solid"/>
                      <a:round/>
                      <a:headEnd type="none" w="med" len="med"/>
                      <a:tailEnd type="none" w="med" len="med"/>
                    </a:lnL>
                    <a:lnR w="9525" cap="flat" cmpd="sng" algn="ctr">
                      <a:solidFill>
                        <a:srgbClr val="1A1A1A"/>
                      </a:solidFill>
                      <a:prstDash val="solid"/>
                      <a:round/>
                      <a:headEnd type="none" w="med" len="med"/>
                      <a:tailEnd type="none" w="med" len="med"/>
                    </a:lnR>
                    <a:lnT w="9525" cap="flat" cmpd="sng" algn="ctr">
                      <a:solidFill>
                        <a:srgbClr val="1A1A1A"/>
                      </a:solidFill>
                      <a:prstDash val="solid"/>
                      <a:round/>
                      <a:headEnd type="none" w="med" len="med"/>
                      <a:tailEnd type="none" w="med" len="med"/>
                    </a:lnT>
                    <a:lnB w="9525" cap="flat" cmpd="sng" algn="ctr">
                      <a:solidFill>
                        <a:srgbClr val="1A1A1A"/>
                      </a:solidFill>
                      <a:prstDash val="solid"/>
                      <a:round/>
                      <a:headEnd type="none" w="med" len="med"/>
                      <a:tailEnd type="none" w="med" len="med"/>
                    </a:lnB>
                    <a:solidFill>
                      <a:srgbClr val="B1D45A"/>
                    </a:solidFill>
                  </a:tcPr>
                </a:tc>
                <a:tc>
                  <a:txBody>
                    <a:bodyPr/>
                    <a:lstStyle/>
                    <a:p>
                      <a:pPr algn="l"/>
                      <a:r>
                        <a:rPr lang="en-US" sz="2000" dirty="0"/>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000" b="1" dirty="0">
                          <a:effectLst/>
                        </a:rPr>
                        <a:t>Stage 3</a:t>
                      </a:r>
                    </a:p>
                    <a:p>
                      <a:pPr algn="l"/>
                      <a:endParaRPr lang="en-US" sz="2000" dirty="0"/>
                    </a:p>
                  </a:txBody>
                  <a:tcPr marL="72208" marR="72208" marT="36104" marB="36104">
                    <a:lnL w="9525" cap="flat" cmpd="sng" algn="ctr">
                      <a:solidFill>
                        <a:srgbClr val="1A1A1A"/>
                      </a:solidFill>
                      <a:prstDash val="solid"/>
                      <a:round/>
                      <a:headEnd type="none" w="med" len="med"/>
                      <a:tailEnd type="none" w="med" len="med"/>
                    </a:lnL>
                    <a:lnB w="9525" cap="flat" cmpd="sng" algn="ctr">
                      <a:solidFill>
                        <a:srgbClr val="1A1A1A"/>
                      </a:solidFill>
                      <a:prstDash val="solid"/>
                      <a:round/>
                      <a:headEnd type="none" w="med" len="med"/>
                      <a:tailEnd type="none" w="med" len="med"/>
                    </a:lnB>
                    <a:solidFill>
                      <a:srgbClr val="B1D45A"/>
                    </a:solidFill>
                  </a:tcPr>
                </a:tc>
                <a:extLst>
                  <a:ext uri="{0D108BD9-81ED-4DB2-BD59-A6C34878D82A}">
                    <a16:rowId xmlns:a16="http://schemas.microsoft.com/office/drawing/2014/main" val="2463480101"/>
                  </a:ext>
                </a:extLst>
              </a:tr>
              <a:tr h="214690">
                <a:tc rowSpan="3">
                  <a:txBody>
                    <a:bodyPr/>
                    <a:lstStyle/>
                    <a:p>
                      <a:pPr algn="l" fontAlgn="base"/>
                      <a:r>
                        <a:rPr lang="en-US" sz="1800" dirty="0">
                          <a:effectLst/>
                        </a:rPr>
                        <a:t>Characteristics </a:t>
                      </a:r>
                    </a:p>
                  </a:txBody>
                  <a:tcPr marL="72208" marR="72208" marT="36104" marB="36104" anchor="ctr">
                    <a:lnL w="9525" cap="flat" cmpd="sng" algn="ctr">
                      <a:solidFill>
                        <a:srgbClr val="1A1A1A"/>
                      </a:solidFill>
                      <a:prstDash val="solid"/>
                      <a:round/>
                      <a:headEnd type="none" w="med" len="med"/>
                      <a:tailEnd type="none" w="med" len="med"/>
                    </a:lnL>
                    <a:lnR w="9525" cap="flat" cmpd="sng" algn="ctr">
                      <a:solidFill>
                        <a:srgbClr val="1A1A1A"/>
                      </a:solidFill>
                      <a:prstDash val="solid"/>
                      <a:round/>
                      <a:headEnd type="none" w="med" len="med"/>
                      <a:tailEnd type="none" w="med" len="med"/>
                    </a:lnR>
                    <a:lnT w="9525" cap="flat" cmpd="sng" algn="ctr">
                      <a:solidFill>
                        <a:srgbClr val="1A1A1A"/>
                      </a:solidFill>
                      <a:prstDash val="solid"/>
                      <a:round/>
                      <a:headEnd type="none" w="med" len="med"/>
                      <a:tailEnd type="none" w="med" len="med"/>
                    </a:lnT>
                    <a:lnB w="9525" cap="flat" cmpd="sng" algn="ctr">
                      <a:solidFill>
                        <a:srgbClr val="1A1A1A"/>
                      </a:solidFill>
                      <a:prstDash val="solid"/>
                      <a:round/>
                      <a:headEnd type="none" w="med" len="med"/>
                      <a:tailEnd type="none" w="med" len="med"/>
                    </a:lnB>
                    <a:solidFill>
                      <a:srgbClr val="FFFFFF"/>
                    </a:solidFill>
                  </a:tcPr>
                </a:tc>
                <a:tc>
                  <a:txBody>
                    <a:bodyPr/>
                    <a:lstStyle/>
                    <a:p>
                      <a:pPr algn="l" fontAlgn="base"/>
                      <a:r>
                        <a:rPr lang="en-US" sz="1800" dirty="0">
                          <a:effectLst/>
                        </a:rPr>
                        <a:t>• Autoimmunity </a:t>
                      </a:r>
                    </a:p>
                  </a:txBody>
                  <a:tcPr marL="72208" marR="72208" marT="36104" marB="36104" anchor="ctr">
                    <a:lnL w="9525" cap="flat" cmpd="sng" algn="ctr">
                      <a:solidFill>
                        <a:srgbClr val="1A1A1A"/>
                      </a:solidFill>
                      <a:prstDash val="solid"/>
                      <a:round/>
                      <a:headEnd type="none" w="med" len="med"/>
                      <a:tailEnd type="none" w="med" len="med"/>
                    </a:lnL>
                    <a:lnR w="9525" cap="flat" cmpd="sng" algn="ctr">
                      <a:solidFill>
                        <a:srgbClr val="1A1A1A"/>
                      </a:solidFill>
                      <a:prstDash val="solid"/>
                      <a:round/>
                      <a:headEnd type="none" w="med" len="med"/>
                      <a:tailEnd type="none" w="med" len="med"/>
                    </a:lnR>
                    <a:lnT w="9525" cap="flat" cmpd="sng" algn="ctr">
                      <a:solidFill>
                        <a:srgbClr val="1A1A1A"/>
                      </a:solidFill>
                      <a:prstDash val="solid"/>
                      <a:round/>
                      <a:headEnd type="none" w="med" len="med"/>
                      <a:tailEnd type="none" w="med" len="med"/>
                    </a:lnT>
                    <a:lnB w="9525" cap="flat" cmpd="sng" algn="ctr">
                      <a:solidFill>
                        <a:srgbClr val="1A1A1A"/>
                      </a:solidFill>
                      <a:prstDash val="solid"/>
                      <a:round/>
                      <a:headEnd type="none" w="med" len="med"/>
                      <a:tailEnd type="none" w="med" len="med"/>
                    </a:lnB>
                    <a:solidFill>
                      <a:srgbClr val="FFFFFF"/>
                    </a:solidFill>
                  </a:tcPr>
                </a:tc>
                <a:tc>
                  <a:txBody>
                    <a:bodyPr/>
                    <a:lstStyle/>
                    <a:p>
                      <a:pPr algn="l" fontAlgn="base"/>
                      <a:r>
                        <a:rPr lang="en-US" sz="1800" dirty="0">
                          <a:effectLst/>
                        </a:rPr>
                        <a:t>• Autoimmunity </a:t>
                      </a:r>
                    </a:p>
                  </a:txBody>
                  <a:tcPr marL="72208" marR="72208" marT="36104" marB="36104" anchor="ctr">
                    <a:lnL w="9525" cap="flat" cmpd="sng" algn="ctr">
                      <a:solidFill>
                        <a:srgbClr val="1A1A1A"/>
                      </a:solidFill>
                      <a:prstDash val="solid"/>
                      <a:round/>
                      <a:headEnd type="none" w="med" len="med"/>
                      <a:tailEnd type="none" w="med" len="med"/>
                    </a:lnL>
                    <a:lnR w="9525" cap="flat" cmpd="sng" algn="ctr">
                      <a:solidFill>
                        <a:srgbClr val="1A1A1A"/>
                      </a:solidFill>
                      <a:prstDash val="solid"/>
                      <a:round/>
                      <a:headEnd type="none" w="med" len="med"/>
                      <a:tailEnd type="none" w="med" len="med"/>
                    </a:lnR>
                    <a:lnT w="9525" cap="flat" cmpd="sng" algn="ctr">
                      <a:solidFill>
                        <a:srgbClr val="1A1A1A"/>
                      </a:solidFill>
                      <a:prstDash val="solid"/>
                      <a:round/>
                      <a:headEnd type="none" w="med" len="med"/>
                      <a:tailEnd type="none" w="med" len="med"/>
                    </a:lnT>
                    <a:lnB w="9525" cap="flat" cmpd="sng" algn="ctr">
                      <a:solidFill>
                        <a:srgbClr val="1A1A1A"/>
                      </a:solidFill>
                      <a:prstDash val="solid"/>
                      <a:round/>
                      <a:headEnd type="none" w="med" len="med"/>
                      <a:tailEnd type="none" w="med" len="med"/>
                    </a:lnB>
                    <a:solidFill>
                      <a:srgbClr val="FFFFFF"/>
                    </a:solidFill>
                  </a:tcPr>
                </a:tc>
                <a:tc>
                  <a:txBody>
                    <a:bodyPr/>
                    <a:lstStyle/>
                    <a:p>
                      <a:pPr algn="l" fontAlgn="base"/>
                      <a:r>
                        <a:rPr lang="en-US" sz="1800" dirty="0">
                          <a:effectLst/>
                        </a:rPr>
                        <a:t>• Autoimmunity </a:t>
                      </a:r>
                    </a:p>
                  </a:txBody>
                  <a:tcPr marL="72208" marR="72208" marT="36104" marB="36104" anchor="ctr">
                    <a:lnL w="9525" cap="flat" cmpd="sng" algn="ctr">
                      <a:solidFill>
                        <a:srgbClr val="1A1A1A"/>
                      </a:solidFill>
                      <a:prstDash val="solid"/>
                      <a:round/>
                      <a:headEnd type="none" w="med" len="med"/>
                      <a:tailEnd type="none" w="med" len="med"/>
                    </a:lnL>
                    <a:lnR w="9525" cap="flat" cmpd="sng" algn="ctr">
                      <a:solidFill>
                        <a:srgbClr val="1A1A1A"/>
                      </a:solidFill>
                      <a:prstDash val="solid"/>
                      <a:round/>
                      <a:headEnd type="none" w="med" len="med"/>
                      <a:tailEnd type="none" w="med" len="med"/>
                    </a:lnR>
                    <a:lnT w="9525" cap="flat" cmpd="sng" algn="ctr">
                      <a:solidFill>
                        <a:srgbClr val="1A1A1A"/>
                      </a:solidFill>
                      <a:prstDash val="solid"/>
                      <a:round/>
                      <a:headEnd type="none" w="med" len="med"/>
                      <a:tailEnd type="none" w="med" len="med"/>
                    </a:lnT>
                    <a:lnB w="9525" cap="flat" cmpd="sng" algn="ctr">
                      <a:solidFill>
                        <a:srgbClr val="1A1A1A"/>
                      </a:solidFill>
                      <a:prstDash val="solid"/>
                      <a:round/>
                      <a:headEnd type="none" w="med" len="med"/>
                      <a:tailEnd type="none" w="med" len="med"/>
                    </a:lnB>
                    <a:solidFill>
                      <a:srgbClr val="FFFFFF"/>
                    </a:solidFill>
                  </a:tcPr>
                </a:tc>
                <a:extLst>
                  <a:ext uri="{0D108BD9-81ED-4DB2-BD59-A6C34878D82A}">
                    <a16:rowId xmlns:a16="http://schemas.microsoft.com/office/drawing/2014/main" val="219390501"/>
                  </a:ext>
                </a:extLst>
              </a:tr>
              <a:tr h="287263">
                <a:tc vMerge="1">
                  <a:txBody>
                    <a:bodyPr/>
                    <a:lstStyle/>
                    <a:p>
                      <a:endParaRPr lang="en-US"/>
                    </a:p>
                  </a:txBody>
                  <a:tcPr/>
                </a:tc>
                <a:tc>
                  <a:txBody>
                    <a:bodyPr/>
                    <a:lstStyle/>
                    <a:p>
                      <a:pPr algn="l" fontAlgn="base"/>
                      <a:r>
                        <a:rPr lang="en-US" sz="1800" dirty="0">
                          <a:effectLst/>
                        </a:rPr>
                        <a:t>• Normoglycemia </a:t>
                      </a:r>
                    </a:p>
                  </a:txBody>
                  <a:tcPr marL="72208" marR="72208" marT="36104" marB="36104" anchor="ctr">
                    <a:lnL w="9525" cap="flat" cmpd="sng" algn="ctr">
                      <a:solidFill>
                        <a:srgbClr val="1A1A1A"/>
                      </a:solidFill>
                      <a:prstDash val="solid"/>
                      <a:round/>
                      <a:headEnd type="none" w="med" len="med"/>
                      <a:tailEnd type="none" w="med" len="med"/>
                    </a:lnL>
                    <a:lnR w="9525" cap="flat" cmpd="sng" algn="ctr">
                      <a:solidFill>
                        <a:srgbClr val="1A1A1A"/>
                      </a:solidFill>
                      <a:prstDash val="solid"/>
                      <a:round/>
                      <a:headEnd type="none" w="med" len="med"/>
                      <a:tailEnd type="none" w="med" len="med"/>
                    </a:lnR>
                    <a:lnT w="9525" cap="flat" cmpd="sng" algn="ctr">
                      <a:solidFill>
                        <a:srgbClr val="1A1A1A"/>
                      </a:solidFill>
                      <a:prstDash val="solid"/>
                      <a:round/>
                      <a:headEnd type="none" w="med" len="med"/>
                      <a:tailEnd type="none" w="med" len="med"/>
                    </a:lnT>
                    <a:lnB w="9525" cap="flat" cmpd="sng" algn="ctr">
                      <a:solidFill>
                        <a:srgbClr val="1A1A1A"/>
                      </a:solidFill>
                      <a:prstDash val="solid"/>
                      <a:round/>
                      <a:headEnd type="none" w="med" len="med"/>
                      <a:tailEnd type="none" w="med" len="med"/>
                    </a:lnB>
                    <a:solidFill>
                      <a:srgbClr val="FFFFFF"/>
                    </a:solidFill>
                  </a:tcPr>
                </a:tc>
                <a:tc>
                  <a:txBody>
                    <a:bodyPr/>
                    <a:lstStyle/>
                    <a:p>
                      <a:pPr algn="l" fontAlgn="base"/>
                      <a:r>
                        <a:rPr lang="en-US" sz="1800" dirty="0">
                          <a:effectLst/>
                        </a:rPr>
                        <a:t>• </a:t>
                      </a:r>
                      <a:r>
                        <a:rPr lang="en-US" sz="1800" dirty="0" err="1">
                          <a:effectLst/>
                        </a:rPr>
                        <a:t>Dysglycemia</a:t>
                      </a:r>
                      <a:r>
                        <a:rPr lang="en-US" sz="1800" dirty="0">
                          <a:effectLst/>
                        </a:rPr>
                        <a:t> </a:t>
                      </a:r>
                    </a:p>
                  </a:txBody>
                  <a:tcPr marL="72208" marR="72208" marT="36104" marB="36104" anchor="ctr">
                    <a:lnL w="9525" cap="flat" cmpd="sng" algn="ctr">
                      <a:solidFill>
                        <a:srgbClr val="1A1A1A"/>
                      </a:solidFill>
                      <a:prstDash val="solid"/>
                      <a:round/>
                      <a:headEnd type="none" w="med" len="med"/>
                      <a:tailEnd type="none" w="med" len="med"/>
                    </a:lnL>
                    <a:lnR w="9525" cap="flat" cmpd="sng" algn="ctr">
                      <a:solidFill>
                        <a:srgbClr val="1A1A1A"/>
                      </a:solidFill>
                      <a:prstDash val="solid"/>
                      <a:round/>
                      <a:headEnd type="none" w="med" len="med"/>
                      <a:tailEnd type="none" w="med" len="med"/>
                    </a:lnR>
                    <a:lnT w="9525" cap="flat" cmpd="sng" algn="ctr">
                      <a:solidFill>
                        <a:srgbClr val="1A1A1A"/>
                      </a:solidFill>
                      <a:prstDash val="solid"/>
                      <a:round/>
                      <a:headEnd type="none" w="med" len="med"/>
                      <a:tailEnd type="none" w="med" len="med"/>
                    </a:lnT>
                    <a:lnB w="9525" cap="flat" cmpd="sng" algn="ctr">
                      <a:solidFill>
                        <a:srgbClr val="1A1A1A"/>
                      </a:solidFill>
                      <a:prstDash val="solid"/>
                      <a:round/>
                      <a:headEnd type="none" w="med" len="med"/>
                      <a:tailEnd type="none" w="med" len="med"/>
                    </a:lnB>
                    <a:solidFill>
                      <a:srgbClr val="FFFFFF"/>
                    </a:solidFill>
                  </a:tcPr>
                </a:tc>
                <a:tc>
                  <a:txBody>
                    <a:bodyPr/>
                    <a:lstStyle/>
                    <a:p>
                      <a:pPr algn="l" fontAlgn="base"/>
                      <a:r>
                        <a:rPr lang="en-US" sz="1800">
                          <a:effectLst/>
                        </a:rPr>
                        <a:t>• Overt hyperglycemia </a:t>
                      </a:r>
                    </a:p>
                  </a:txBody>
                  <a:tcPr marL="72208" marR="72208" marT="36104" marB="36104" anchor="ctr">
                    <a:lnL w="9525" cap="flat" cmpd="sng" algn="ctr">
                      <a:solidFill>
                        <a:srgbClr val="1A1A1A"/>
                      </a:solidFill>
                      <a:prstDash val="solid"/>
                      <a:round/>
                      <a:headEnd type="none" w="med" len="med"/>
                      <a:tailEnd type="none" w="med" len="med"/>
                    </a:lnL>
                    <a:lnR w="9525" cap="flat" cmpd="sng" algn="ctr">
                      <a:solidFill>
                        <a:srgbClr val="1A1A1A"/>
                      </a:solidFill>
                      <a:prstDash val="solid"/>
                      <a:round/>
                      <a:headEnd type="none" w="med" len="med"/>
                      <a:tailEnd type="none" w="med" len="med"/>
                    </a:lnR>
                    <a:lnT w="9525" cap="flat" cmpd="sng" algn="ctr">
                      <a:solidFill>
                        <a:srgbClr val="1A1A1A"/>
                      </a:solidFill>
                      <a:prstDash val="solid"/>
                      <a:round/>
                      <a:headEnd type="none" w="med" len="med"/>
                      <a:tailEnd type="none" w="med" len="med"/>
                    </a:lnT>
                    <a:lnB w="9525" cap="flat" cmpd="sng" algn="ctr">
                      <a:solidFill>
                        <a:srgbClr val="1A1A1A"/>
                      </a:solidFill>
                      <a:prstDash val="solid"/>
                      <a:round/>
                      <a:headEnd type="none" w="med" len="med"/>
                      <a:tailEnd type="none" w="med" len="med"/>
                    </a:lnB>
                    <a:solidFill>
                      <a:srgbClr val="FFFFFF"/>
                    </a:solidFill>
                  </a:tcPr>
                </a:tc>
                <a:extLst>
                  <a:ext uri="{0D108BD9-81ED-4DB2-BD59-A6C34878D82A}">
                    <a16:rowId xmlns:a16="http://schemas.microsoft.com/office/drawing/2014/main" val="1737724514"/>
                  </a:ext>
                </a:extLst>
              </a:tr>
              <a:tr h="214690">
                <a:tc vMerge="1">
                  <a:txBody>
                    <a:bodyPr/>
                    <a:lstStyle/>
                    <a:p>
                      <a:endParaRPr lang="en-US"/>
                    </a:p>
                  </a:txBody>
                  <a:tcPr/>
                </a:tc>
                <a:tc>
                  <a:txBody>
                    <a:bodyPr/>
                    <a:lstStyle/>
                    <a:p>
                      <a:pPr algn="l" fontAlgn="base"/>
                      <a:r>
                        <a:rPr lang="en-US" sz="1800">
                          <a:effectLst/>
                        </a:rPr>
                        <a:t>• Presymptomatic </a:t>
                      </a:r>
                    </a:p>
                  </a:txBody>
                  <a:tcPr marL="72208" marR="72208" marT="36104" marB="36104" anchor="ctr">
                    <a:lnL w="9525" cap="flat" cmpd="sng" algn="ctr">
                      <a:solidFill>
                        <a:srgbClr val="1A1A1A"/>
                      </a:solidFill>
                      <a:prstDash val="solid"/>
                      <a:round/>
                      <a:headEnd type="none" w="med" len="med"/>
                      <a:tailEnd type="none" w="med" len="med"/>
                    </a:lnL>
                    <a:lnR w="9525" cap="flat" cmpd="sng" algn="ctr">
                      <a:solidFill>
                        <a:srgbClr val="1A1A1A"/>
                      </a:solidFill>
                      <a:prstDash val="solid"/>
                      <a:round/>
                      <a:headEnd type="none" w="med" len="med"/>
                      <a:tailEnd type="none" w="med" len="med"/>
                    </a:lnR>
                    <a:lnT w="9525" cap="flat" cmpd="sng" algn="ctr">
                      <a:solidFill>
                        <a:srgbClr val="1A1A1A"/>
                      </a:solidFill>
                      <a:prstDash val="solid"/>
                      <a:round/>
                      <a:headEnd type="none" w="med" len="med"/>
                      <a:tailEnd type="none" w="med" len="med"/>
                    </a:lnT>
                    <a:lnB w="9525" cap="flat" cmpd="sng" algn="ctr">
                      <a:solidFill>
                        <a:srgbClr val="1A1A1A"/>
                      </a:solidFill>
                      <a:prstDash val="solid"/>
                      <a:round/>
                      <a:headEnd type="none" w="med" len="med"/>
                      <a:tailEnd type="none" w="med" len="med"/>
                    </a:lnB>
                    <a:solidFill>
                      <a:srgbClr val="FFFFFF"/>
                    </a:solidFill>
                  </a:tcPr>
                </a:tc>
                <a:tc>
                  <a:txBody>
                    <a:bodyPr/>
                    <a:lstStyle/>
                    <a:p>
                      <a:pPr algn="l" fontAlgn="base"/>
                      <a:r>
                        <a:rPr lang="en-US" sz="1800" dirty="0">
                          <a:effectLst/>
                        </a:rPr>
                        <a:t>• </a:t>
                      </a:r>
                      <a:r>
                        <a:rPr lang="en-US" sz="1800" dirty="0" err="1">
                          <a:effectLst/>
                        </a:rPr>
                        <a:t>Presymptomatic</a:t>
                      </a:r>
                      <a:r>
                        <a:rPr lang="en-US" sz="1800" dirty="0">
                          <a:effectLst/>
                        </a:rPr>
                        <a:t> </a:t>
                      </a:r>
                    </a:p>
                  </a:txBody>
                  <a:tcPr marL="72208" marR="72208" marT="36104" marB="36104" anchor="ctr">
                    <a:lnL w="9525" cap="flat" cmpd="sng" algn="ctr">
                      <a:solidFill>
                        <a:srgbClr val="1A1A1A"/>
                      </a:solidFill>
                      <a:prstDash val="solid"/>
                      <a:round/>
                      <a:headEnd type="none" w="med" len="med"/>
                      <a:tailEnd type="none" w="med" len="med"/>
                    </a:lnL>
                    <a:lnR w="9525" cap="flat" cmpd="sng" algn="ctr">
                      <a:solidFill>
                        <a:srgbClr val="1A1A1A"/>
                      </a:solidFill>
                      <a:prstDash val="solid"/>
                      <a:round/>
                      <a:headEnd type="none" w="med" len="med"/>
                      <a:tailEnd type="none" w="med" len="med"/>
                    </a:lnR>
                    <a:lnT w="9525" cap="flat" cmpd="sng" algn="ctr">
                      <a:solidFill>
                        <a:srgbClr val="1A1A1A"/>
                      </a:solidFill>
                      <a:prstDash val="solid"/>
                      <a:round/>
                      <a:headEnd type="none" w="med" len="med"/>
                      <a:tailEnd type="none" w="med" len="med"/>
                    </a:lnT>
                    <a:lnB w="9525" cap="flat" cmpd="sng" algn="ctr">
                      <a:solidFill>
                        <a:srgbClr val="1A1A1A"/>
                      </a:solidFill>
                      <a:prstDash val="solid"/>
                      <a:round/>
                      <a:headEnd type="none" w="med" len="med"/>
                      <a:tailEnd type="none" w="med" len="med"/>
                    </a:lnB>
                    <a:solidFill>
                      <a:srgbClr val="FFFFFF"/>
                    </a:solidFill>
                  </a:tcPr>
                </a:tc>
                <a:tc>
                  <a:txBody>
                    <a:bodyPr/>
                    <a:lstStyle/>
                    <a:p>
                      <a:pPr algn="l" fontAlgn="base"/>
                      <a:r>
                        <a:rPr lang="en-US" sz="1800">
                          <a:effectLst/>
                        </a:rPr>
                        <a:t>• Symptomatic </a:t>
                      </a:r>
                    </a:p>
                  </a:txBody>
                  <a:tcPr marL="72208" marR="72208" marT="36104" marB="36104" anchor="ctr">
                    <a:lnL w="9525" cap="flat" cmpd="sng" algn="ctr">
                      <a:solidFill>
                        <a:srgbClr val="1A1A1A"/>
                      </a:solidFill>
                      <a:prstDash val="solid"/>
                      <a:round/>
                      <a:headEnd type="none" w="med" len="med"/>
                      <a:tailEnd type="none" w="med" len="med"/>
                    </a:lnL>
                    <a:lnR w="9525" cap="flat" cmpd="sng" algn="ctr">
                      <a:solidFill>
                        <a:srgbClr val="1A1A1A"/>
                      </a:solidFill>
                      <a:prstDash val="solid"/>
                      <a:round/>
                      <a:headEnd type="none" w="med" len="med"/>
                      <a:tailEnd type="none" w="med" len="med"/>
                    </a:lnR>
                    <a:lnT w="9525" cap="flat" cmpd="sng" algn="ctr">
                      <a:solidFill>
                        <a:srgbClr val="1A1A1A"/>
                      </a:solidFill>
                      <a:prstDash val="solid"/>
                      <a:round/>
                      <a:headEnd type="none" w="med" len="med"/>
                      <a:tailEnd type="none" w="med" len="med"/>
                    </a:lnT>
                    <a:lnB w="9525" cap="flat" cmpd="sng" algn="ctr">
                      <a:solidFill>
                        <a:srgbClr val="1A1A1A"/>
                      </a:solidFill>
                      <a:prstDash val="solid"/>
                      <a:round/>
                      <a:headEnd type="none" w="med" len="med"/>
                      <a:tailEnd type="none" w="med" len="med"/>
                    </a:lnB>
                    <a:solidFill>
                      <a:srgbClr val="FFFFFF"/>
                    </a:solidFill>
                  </a:tcPr>
                </a:tc>
                <a:extLst>
                  <a:ext uri="{0D108BD9-81ED-4DB2-BD59-A6C34878D82A}">
                    <a16:rowId xmlns:a16="http://schemas.microsoft.com/office/drawing/2014/main" val="1643613940"/>
                  </a:ext>
                </a:extLst>
              </a:tr>
              <a:tr h="2037268">
                <a:tc>
                  <a:txBody>
                    <a:bodyPr/>
                    <a:lstStyle/>
                    <a:p>
                      <a:pPr algn="l" fontAlgn="base"/>
                      <a:r>
                        <a:rPr lang="en-US" sz="1800" dirty="0">
                          <a:effectLst/>
                        </a:rPr>
                        <a:t>Diagnostic criteria </a:t>
                      </a:r>
                    </a:p>
                  </a:txBody>
                  <a:tcPr marL="72208" marR="72208" marT="36104" marB="36104" anchor="ctr">
                    <a:lnL w="9525" cap="flat" cmpd="sng" algn="ctr">
                      <a:solidFill>
                        <a:srgbClr val="1A1A1A"/>
                      </a:solidFill>
                      <a:prstDash val="solid"/>
                      <a:round/>
                      <a:headEnd type="none" w="med" len="med"/>
                      <a:tailEnd type="none" w="med" len="med"/>
                    </a:lnL>
                    <a:lnR w="9525" cap="flat" cmpd="sng" algn="ctr">
                      <a:solidFill>
                        <a:srgbClr val="1A1A1A"/>
                      </a:solidFill>
                      <a:prstDash val="solid"/>
                      <a:round/>
                      <a:headEnd type="none" w="med" len="med"/>
                      <a:tailEnd type="none" w="med" len="med"/>
                    </a:lnR>
                    <a:lnT w="9525" cap="flat" cmpd="sng" algn="ctr">
                      <a:solidFill>
                        <a:srgbClr val="1A1A1A"/>
                      </a:solidFill>
                      <a:prstDash val="solid"/>
                      <a:round/>
                      <a:headEnd type="none" w="med" len="med"/>
                      <a:tailEnd type="none" w="med" len="med"/>
                    </a:lnT>
                    <a:lnB w="9525" cap="flat" cmpd="sng" algn="ctr">
                      <a:solidFill>
                        <a:srgbClr val="1A1A1A"/>
                      </a:solidFill>
                      <a:prstDash val="solid"/>
                      <a:round/>
                      <a:headEnd type="none" w="med" len="med"/>
                      <a:tailEnd type="none" w="med" len="med"/>
                    </a:lnB>
                    <a:solidFill>
                      <a:srgbClr val="FFFFFF"/>
                    </a:solidFill>
                  </a:tcPr>
                </a:tc>
                <a:tc>
                  <a:txBody>
                    <a:bodyPr/>
                    <a:lstStyle/>
                    <a:p>
                      <a:pPr algn="l" fontAlgn="base"/>
                      <a:r>
                        <a:rPr lang="en-US" sz="1800" dirty="0">
                          <a:effectLst/>
                        </a:rPr>
                        <a:t>• 2 or more islet autoantibodies</a:t>
                      </a:r>
                    </a:p>
                    <a:p>
                      <a:pPr algn="l" fontAlgn="base"/>
                      <a:endParaRPr kumimoji="0" lang="en-US" sz="1800" b="0" i="0" kern="1200" dirty="0">
                        <a:solidFill>
                          <a:schemeClr val="tx1"/>
                        </a:solidFill>
                        <a:effectLst/>
                        <a:latin typeface="+mn-lt"/>
                        <a:ea typeface="+mn-ea"/>
                        <a:cs typeface="+mn-cs"/>
                      </a:endParaRPr>
                    </a:p>
                    <a:p>
                      <a:pPr algn="l" fontAlgn="base"/>
                      <a:r>
                        <a:rPr kumimoji="0" lang="en-US" sz="1800" b="0" i="0" kern="1200" dirty="0">
                          <a:solidFill>
                            <a:schemeClr val="tx1"/>
                          </a:solidFill>
                          <a:effectLst/>
                          <a:latin typeface="+mn-lt"/>
                          <a:ea typeface="+mn-ea"/>
                          <a:cs typeface="+mn-cs"/>
                        </a:rPr>
                        <a:t>Glucose levels are in normal range</a:t>
                      </a:r>
                    </a:p>
                    <a:p>
                      <a:pPr algn="l" fontAlgn="base"/>
                      <a:r>
                        <a:rPr kumimoji="0" lang="en-US" sz="1800" b="0" i="0" kern="1200" dirty="0">
                          <a:solidFill>
                            <a:schemeClr val="tx1"/>
                          </a:solidFill>
                          <a:effectLst/>
                          <a:latin typeface="+mn-lt"/>
                          <a:ea typeface="+mn-ea"/>
                          <a:cs typeface="+mn-cs"/>
                        </a:rPr>
                        <a:t>FBG&lt;100mg/dL</a:t>
                      </a:r>
                    </a:p>
                    <a:p>
                      <a:pPr algn="l" fontAlgn="base"/>
                      <a:r>
                        <a:rPr kumimoji="0" lang="en-US" sz="1800" b="0" i="0" kern="1200" dirty="0">
                          <a:solidFill>
                            <a:schemeClr val="tx1"/>
                          </a:solidFill>
                          <a:effectLst/>
                          <a:latin typeface="+mn-lt"/>
                          <a:ea typeface="+mn-ea"/>
                          <a:cs typeface="+mn-cs"/>
                        </a:rPr>
                        <a:t>A1C&lt;5.6%</a:t>
                      </a:r>
                    </a:p>
                    <a:p>
                      <a:pPr algn="l" fontAlgn="base"/>
                      <a:r>
                        <a:rPr kumimoji="0" lang="en-US" sz="1800" b="0" i="0" kern="1200" dirty="0">
                          <a:solidFill>
                            <a:schemeClr val="tx1"/>
                          </a:solidFill>
                          <a:effectLst/>
                          <a:latin typeface="+mn-lt"/>
                          <a:ea typeface="+mn-ea"/>
                          <a:cs typeface="+mn-cs"/>
                        </a:rPr>
                        <a:t>2-h PG &lt;140mg/dL</a:t>
                      </a:r>
                    </a:p>
                    <a:p>
                      <a:pPr marL="0" indent="0" algn="l" fontAlgn="base">
                        <a:buFont typeface="Arial" panose="020B0604020202020204" pitchFamily="34" charset="0"/>
                        <a:buNone/>
                      </a:pPr>
                      <a:endParaRPr lang="en-US" sz="1800" dirty="0">
                        <a:effectLst/>
                      </a:endParaRPr>
                    </a:p>
                  </a:txBody>
                  <a:tcPr marL="72208" marR="72208" marT="36104" marB="36104" anchor="ctr">
                    <a:lnL w="9525" cap="flat" cmpd="sng" algn="ctr">
                      <a:solidFill>
                        <a:srgbClr val="1A1A1A"/>
                      </a:solidFill>
                      <a:prstDash val="solid"/>
                      <a:round/>
                      <a:headEnd type="none" w="med" len="med"/>
                      <a:tailEnd type="none" w="med" len="med"/>
                    </a:lnL>
                    <a:lnR w="9525" cap="flat" cmpd="sng" algn="ctr">
                      <a:solidFill>
                        <a:srgbClr val="1A1A1A"/>
                      </a:solidFill>
                      <a:prstDash val="solid"/>
                      <a:round/>
                      <a:headEnd type="none" w="med" len="med"/>
                      <a:tailEnd type="none" w="med" len="med"/>
                    </a:lnR>
                    <a:lnT w="9525" cap="flat" cmpd="sng" algn="ctr">
                      <a:solidFill>
                        <a:srgbClr val="1A1A1A"/>
                      </a:solidFill>
                      <a:prstDash val="solid"/>
                      <a:round/>
                      <a:headEnd type="none" w="med" len="med"/>
                      <a:tailEnd type="none" w="med" len="med"/>
                    </a:lnT>
                    <a:lnB w="9525" cap="flat" cmpd="sng" algn="ctr">
                      <a:solidFill>
                        <a:srgbClr val="1A1A1A"/>
                      </a:solidFill>
                      <a:prstDash val="solid"/>
                      <a:round/>
                      <a:headEnd type="none" w="med" len="med"/>
                      <a:tailEnd type="none" w="med" len="med"/>
                    </a:lnB>
                    <a:solidFill>
                      <a:srgbClr val="FFFFFF"/>
                    </a:solidFill>
                  </a:tcPr>
                </a:tc>
                <a:tc>
                  <a:txBody>
                    <a:bodyPr/>
                    <a:lstStyle/>
                    <a:p>
                      <a:pPr algn="l" fontAlgn="base"/>
                      <a:r>
                        <a:rPr lang="en-US" sz="1800" dirty="0">
                          <a:effectLst/>
                        </a:rPr>
                        <a:t>• 2 or more islet autoantibodies</a:t>
                      </a:r>
                    </a:p>
                    <a:p>
                      <a:pPr algn="l" fontAlgn="base"/>
                      <a:br>
                        <a:rPr lang="en-US" sz="1800" dirty="0">
                          <a:effectLst/>
                        </a:rPr>
                      </a:br>
                      <a:r>
                        <a:rPr lang="en-US" sz="1800" dirty="0" err="1">
                          <a:effectLst/>
                        </a:rPr>
                        <a:t>Dysglycemia</a:t>
                      </a:r>
                      <a:r>
                        <a:rPr lang="en-US" sz="1800" dirty="0">
                          <a:effectLst/>
                        </a:rPr>
                        <a:t>: </a:t>
                      </a:r>
                    </a:p>
                    <a:p>
                      <a:pPr algn="l" fontAlgn="base"/>
                      <a:r>
                        <a:rPr lang="en-US" sz="1800" dirty="0">
                          <a:effectLst/>
                        </a:rPr>
                        <a:t>Elevated IFG and/or IGT</a:t>
                      </a:r>
                      <a:br>
                        <a:rPr lang="en-US" sz="1800" dirty="0">
                          <a:effectLst/>
                        </a:rPr>
                      </a:br>
                      <a:r>
                        <a:rPr lang="en-US" sz="1800" dirty="0">
                          <a:effectLst/>
                        </a:rPr>
                        <a:t>• FPG 100–125 mg/dL  </a:t>
                      </a:r>
                      <a:br>
                        <a:rPr lang="en-US" sz="1800" dirty="0">
                          <a:effectLst/>
                        </a:rPr>
                      </a:br>
                      <a:r>
                        <a:rPr lang="en-US" sz="1800" dirty="0">
                          <a:effectLst/>
                        </a:rPr>
                        <a:t>• 2-h PG 140–199 mg/dL  </a:t>
                      </a:r>
                      <a:br>
                        <a:rPr lang="en-US" sz="1800" dirty="0">
                          <a:effectLst/>
                        </a:rPr>
                      </a:br>
                      <a:r>
                        <a:rPr lang="en-US" sz="1800" dirty="0">
                          <a:effectLst/>
                        </a:rPr>
                        <a:t>• A1C 5.7–6.4% or ≥10% increase in A1C </a:t>
                      </a:r>
                    </a:p>
                  </a:txBody>
                  <a:tcPr marL="72208" marR="72208" marT="36104" marB="36104" anchor="ctr">
                    <a:lnL w="9525" cap="flat" cmpd="sng" algn="ctr">
                      <a:solidFill>
                        <a:srgbClr val="1A1A1A"/>
                      </a:solidFill>
                      <a:prstDash val="solid"/>
                      <a:round/>
                      <a:headEnd type="none" w="med" len="med"/>
                      <a:tailEnd type="none" w="med" len="med"/>
                    </a:lnL>
                    <a:lnR w="9525" cap="flat" cmpd="sng" algn="ctr">
                      <a:solidFill>
                        <a:srgbClr val="1A1A1A"/>
                      </a:solidFill>
                      <a:prstDash val="solid"/>
                      <a:round/>
                      <a:headEnd type="none" w="med" len="med"/>
                      <a:tailEnd type="none" w="med" len="med"/>
                    </a:lnR>
                    <a:lnT w="9525" cap="flat" cmpd="sng" algn="ctr">
                      <a:solidFill>
                        <a:srgbClr val="1A1A1A"/>
                      </a:solidFill>
                      <a:prstDash val="solid"/>
                      <a:round/>
                      <a:headEnd type="none" w="med" len="med"/>
                      <a:tailEnd type="none" w="med" len="med"/>
                    </a:lnT>
                    <a:lnB w="9525" cap="flat" cmpd="sng" algn="ctr">
                      <a:solidFill>
                        <a:srgbClr val="1A1A1A"/>
                      </a:solidFill>
                      <a:prstDash val="solid"/>
                      <a:round/>
                      <a:headEnd type="none" w="med" len="med"/>
                      <a:tailEnd type="none" w="med" len="med"/>
                    </a:lnB>
                    <a:solidFill>
                      <a:srgbClr val="FFFFFF"/>
                    </a:solidFill>
                  </a:tcPr>
                </a:tc>
                <a:tc>
                  <a:txBody>
                    <a:bodyPr/>
                    <a:lstStyle/>
                    <a:p>
                      <a:pPr algn="l" fontAlgn="base"/>
                      <a:r>
                        <a:rPr lang="en-US" sz="1800" dirty="0">
                          <a:effectLst/>
                        </a:rPr>
                        <a:t>• Autoantibodies may disappear over time</a:t>
                      </a:r>
                    </a:p>
                    <a:p>
                      <a:pPr algn="l" fontAlgn="base"/>
                      <a:r>
                        <a:rPr lang="en-US" sz="1800" dirty="0">
                          <a:effectLst/>
                        </a:rPr>
                        <a:t>(5-10% may not express antibodies)</a:t>
                      </a:r>
                      <a:br>
                        <a:rPr lang="en-US" sz="1800" dirty="0">
                          <a:effectLst/>
                        </a:rPr>
                      </a:br>
                      <a:r>
                        <a:rPr lang="en-US" sz="1800" dirty="0">
                          <a:effectLst/>
                        </a:rPr>
                        <a:t>• Diabetes diagnosed by standard criteria </a:t>
                      </a:r>
                    </a:p>
                  </a:txBody>
                  <a:tcPr marL="72208" marR="72208" marT="36104" marB="36104" anchor="ctr">
                    <a:lnL w="9525" cap="flat" cmpd="sng" algn="ctr">
                      <a:solidFill>
                        <a:srgbClr val="1A1A1A"/>
                      </a:solidFill>
                      <a:prstDash val="solid"/>
                      <a:round/>
                      <a:headEnd type="none" w="med" len="med"/>
                      <a:tailEnd type="none" w="med" len="med"/>
                    </a:lnL>
                    <a:lnR w="9525" cap="flat" cmpd="sng" algn="ctr">
                      <a:solidFill>
                        <a:srgbClr val="1A1A1A"/>
                      </a:solidFill>
                      <a:prstDash val="solid"/>
                      <a:round/>
                      <a:headEnd type="none" w="med" len="med"/>
                      <a:tailEnd type="none" w="med" len="med"/>
                    </a:lnR>
                    <a:lnT w="9525" cap="flat" cmpd="sng" algn="ctr">
                      <a:solidFill>
                        <a:srgbClr val="1A1A1A"/>
                      </a:solidFill>
                      <a:prstDash val="solid"/>
                      <a:round/>
                      <a:headEnd type="none" w="med" len="med"/>
                      <a:tailEnd type="none" w="med" len="med"/>
                    </a:lnT>
                    <a:lnB w="9525" cap="flat" cmpd="sng" algn="ctr">
                      <a:solidFill>
                        <a:srgbClr val="1A1A1A"/>
                      </a:solidFill>
                      <a:prstDash val="solid"/>
                      <a:round/>
                      <a:headEnd type="none" w="med" len="med"/>
                      <a:tailEnd type="none" w="med" len="med"/>
                    </a:lnB>
                    <a:solidFill>
                      <a:srgbClr val="FFFFFF"/>
                    </a:solidFill>
                  </a:tcPr>
                </a:tc>
                <a:extLst>
                  <a:ext uri="{0D108BD9-81ED-4DB2-BD59-A6C34878D82A}">
                    <a16:rowId xmlns:a16="http://schemas.microsoft.com/office/drawing/2014/main" val="912442706"/>
                  </a:ext>
                </a:extLst>
              </a:tr>
            </a:tbl>
          </a:graphicData>
        </a:graphic>
      </p:graphicFrame>
      <p:pic>
        <p:nvPicPr>
          <p:cNvPr id="4" name="Picture 3">
            <a:extLst>
              <a:ext uri="{FF2B5EF4-FFF2-40B4-BE49-F238E27FC236}">
                <a16:creationId xmlns:a16="http://schemas.microsoft.com/office/drawing/2014/main" id="{E822B34D-15F5-169F-586A-15A5AC71E7ED}"/>
              </a:ext>
            </a:extLst>
          </p:cNvPr>
          <p:cNvPicPr>
            <a:picLocks noChangeAspect="1"/>
          </p:cNvPicPr>
          <p:nvPr/>
        </p:nvPicPr>
        <p:blipFill>
          <a:blip r:embed="rId3"/>
          <a:stretch>
            <a:fillRect/>
          </a:stretch>
        </p:blipFill>
        <p:spPr>
          <a:xfrm>
            <a:off x="228600" y="6189986"/>
            <a:ext cx="3581400" cy="632779"/>
          </a:xfrm>
          <a:prstGeom prst="rect">
            <a:avLst/>
          </a:prstGeom>
        </p:spPr>
      </p:pic>
      <p:sp>
        <p:nvSpPr>
          <p:cNvPr id="10" name="Title 31">
            <a:extLst>
              <a:ext uri="{FF2B5EF4-FFF2-40B4-BE49-F238E27FC236}">
                <a16:creationId xmlns:a16="http://schemas.microsoft.com/office/drawing/2014/main" id="{851322ED-A1C7-E2A3-9D14-6FCD6F7D98CA}"/>
              </a:ext>
            </a:extLst>
          </p:cNvPr>
          <p:cNvSpPr>
            <a:spLocks noGrp="1"/>
          </p:cNvSpPr>
          <p:nvPr>
            <p:ph type="title"/>
          </p:nvPr>
        </p:nvSpPr>
        <p:spPr>
          <a:xfrm>
            <a:off x="303123" y="152400"/>
            <a:ext cx="8458199" cy="1143000"/>
          </a:xfrm>
          <a:solidFill>
            <a:srgbClr val="B1D45A"/>
          </a:solidFill>
        </p:spPr>
        <p:txBody>
          <a:bodyPr>
            <a:normAutofit/>
          </a:bodyPr>
          <a:lstStyle/>
          <a:p>
            <a:endParaRPr lang="en-US" sz="4400" dirty="0"/>
          </a:p>
        </p:txBody>
      </p:sp>
      <p:pic>
        <p:nvPicPr>
          <p:cNvPr id="8" name="Picture 7">
            <a:extLst>
              <a:ext uri="{FF2B5EF4-FFF2-40B4-BE49-F238E27FC236}">
                <a16:creationId xmlns:a16="http://schemas.microsoft.com/office/drawing/2014/main" id="{16915458-9AA6-05AE-B873-2D3552A8B798}"/>
              </a:ext>
            </a:extLst>
          </p:cNvPr>
          <p:cNvPicPr>
            <a:picLocks noChangeAspect="1"/>
          </p:cNvPicPr>
          <p:nvPr/>
        </p:nvPicPr>
        <p:blipFill>
          <a:blip r:embed="rId4"/>
          <a:stretch>
            <a:fillRect/>
          </a:stretch>
        </p:blipFill>
        <p:spPr>
          <a:xfrm>
            <a:off x="609600" y="-7764"/>
            <a:ext cx="7430537" cy="1457528"/>
          </a:xfrm>
          <a:prstGeom prst="rect">
            <a:avLst/>
          </a:prstGeom>
        </p:spPr>
      </p:pic>
    </p:spTree>
    <p:extLst>
      <p:ext uri="{BB962C8B-B14F-4D97-AF65-F5344CB8AC3E}">
        <p14:creationId xmlns:p14="http://schemas.microsoft.com/office/powerpoint/2010/main" val="35749966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a:extLst>
              <a:ext uri="{FF2B5EF4-FFF2-40B4-BE49-F238E27FC236}">
                <a16:creationId xmlns:a16="http://schemas.microsoft.com/office/drawing/2014/main" id="{E2DACEC0-8884-44DC-9D03-D3E1DEE496F7}"/>
              </a:ext>
            </a:extLst>
          </p:cNvPr>
          <p:cNvSpPr>
            <a:spLocks noGrp="1" noChangeArrowheads="1"/>
          </p:cNvSpPr>
          <p:nvPr>
            <p:ph type="title"/>
          </p:nvPr>
        </p:nvSpPr>
        <p:spPr/>
        <p:txBody>
          <a:bodyPr/>
          <a:lstStyle/>
          <a:p>
            <a:r>
              <a:rPr lang="en-US" altLang="en-US" dirty="0"/>
              <a:t>Disclosures for Dr. Isaacs</a:t>
            </a:r>
          </a:p>
        </p:txBody>
      </p:sp>
      <p:sp>
        <p:nvSpPr>
          <p:cNvPr id="29699" name="Text Placeholder 2">
            <a:extLst>
              <a:ext uri="{FF2B5EF4-FFF2-40B4-BE49-F238E27FC236}">
                <a16:creationId xmlns:a16="http://schemas.microsoft.com/office/drawing/2014/main" id="{D1D7C0CF-3AF6-4D70-85B0-3AC2060BEBF2}"/>
              </a:ext>
            </a:extLst>
          </p:cNvPr>
          <p:cNvSpPr>
            <a:spLocks noGrp="1" noChangeArrowheads="1"/>
          </p:cNvSpPr>
          <p:nvPr>
            <p:ph sz="quarter" idx="1"/>
          </p:nvPr>
        </p:nvSpPr>
        <p:spPr>
          <a:xfrm>
            <a:off x="457630" y="1438314"/>
            <a:ext cx="8228742" cy="4886286"/>
          </a:xfrm>
        </p:spPr>
        <p:txBody>
          <a:bodyPr>
            <a:normAutofit fontScale="92500" lnSpcReduction="10000"/>
          </a:bodyPr>
          <a:lstStyle/>
          <a:p>
            <a:pPr>
              <a:lnSpc>
                <a:spcPct val="120000"/>
              </a:lnSpc>
            </a:pPr>
            <a:r>
              <a:rPr lang="en-US" altLang="en-US" dirty="0"/>
              <a:t>Diana Isaacs, PharmD, BCPS, BCACP, CDCES, BC-ADM, FADCES, FCCP declares the following disclosures:</a:t>
            </a:r>
          </a:p>
          <a:p>
            <a:pPr>
              <a:lnSpc>
                <a:spcPct val="120000"/>
              </a:lnSpc>
            </a:pPr>
            <a:r>
              <a:rPr lang="en-US" altLang="en-US" dirty="0"/>
              <a:t>Speaker: Abbott, Dexcom, Novo Nordisk, </a:t>
            </a:r>
            <a:r>
              <a:rPr lang="en-US" altLang="en-US" dirty="0" err="1"/>
              <a:t>Insulet</a:t>
            </a:r>
            <a:r>
              <a:rPr lang="en-US" altLang="en-US" dirty="0"/>
              <a:t>, Medtronic, Lilly, </a:t>
            </a:r>
            <a:r>
              <a:rPr lang="en-US" altLang="en-US" dirty="0" err="1"/>
              <a:t>Cequr</a:t>
            </a:r>
            <a:r>
              <a:rPr lang="en-US" altLang="en-US" dirty="0"/>
              <a:t>, Sanofi, </a:t>
            </a:r>
            <a:r>
              <a:rPr lang="en-US" altLang="en-US" dirty="0" err="1"/>
              <a:t>Mannkind</a:t>
            </a:r>
            <a:endParaRPr lang="en-US" altLang="en-US" dirty="0"/>
          </a:p>
          <a:p>
            <a:pPr>
              <a:lnSpc>
                <a:spcPct val="120000"/>
              </a:lnSpc>
            </a:pPr>
            <a:r>
              <a:rPr lang="en-US" altLang="en-US" dirty="0"/>
              <a:t>Consultant: Tandem</a:t>
            </a:r>
          </a:p>
        </p:txBody>
      </p:sp>
    </p:spTree>
    <p:extLst>
      <p:ext uri="{BB962C8B-B14F-4D97-AF65-F5344CB8AC3E}">
        <p14:creationId xmlns:p14="http://schemas.microsoft.com/office/powerpoint/2010/main" val="40748771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08C78D-0872-ACDA-3956-600C8AD90934}"/>
              </a:ext>
            </a:extLst>
          </p:cNvPr>
          <p:cNvSpPr>
            <a:spLocks noGrp="1"/>
          </p:cNvSpPr>
          <p:nvPr>
            <p:ph type="title"/>
          </p:nvPr>
        </p:nvSpPr>
        <p:spPr>
          <a:xfrm>
            <a:off x="457200" y="228600"/>
            <a:ext cx="8229600" cy="1219200"/>
          </a:xfrm>
          <a:solidFill>
            <a:srgbClr val="B1D45A"/>
          </a:solidFill>
        </p:spPr>
        <p:txBody>
          <a:bodyPr>
            <a:normAutofit fontScale="90000"/>
          </a:bodyPr>
          <a:lstStyle/>
          <a:p>
            <a:r>
              <a:rPr lang="en-US" dirty="0">
                <a:solidFill>
                  <a:schemeClr val="tx1"/>
                </a:solidFill>
              </a:rPr>
              <a:t>Pharmacologic Intervention to Delay Symptomatic Type 1 (in Stage 2)</a:t>
            </a:r>
          </a:p>
        </p:txBody>
      </p:sp>
      <p:sp>
        <p:nvSpPr>
          <p:cNvPr id="3" name="Content Placeholder 2">
            <a:extLst>
              <a:ext uri="{FF2B5EF4-FFF2-40B4-BE49-F238E27FC236}">
                <a16:creationId xmlns:a16="http://schemas.microsoft.com/office/drawing/2014/main" id="{1E8928EC-A402-3238-8E5B-6D0921B94819}"/>
              </a:ext>
            </a:extLst>
          </p:cNvPr>
          <p:cNvSpPr>
            <a:spLocks noGrp="1"/>
          </p:cNvSpPr>
          <p:nvPr>
            <p:ph sz="quarter" idx="1"/>
          </p:nvPr>
        </p:nvSpPr>
        <p:spPr>
          <a:xfrm>
            <a:off x="457200" y="1600200"/>
            <a:ext cx="4041648" cy="4556760"/>
          </a:xfrm>
        </p:spPr>
        <p:txBody>
          <a:bodyPr>
            <a:normAutofit fontScale="70000" lnSpcReduction="20000"/>
          </a:bodyPr>
          <a:lstStyle/>
          <a:p>
            <a:pPr>
              <a:lnSpc>
                <a:spcPct val="120000"/>
              </a:lnSpc>
            </a:pPr>
            <a:r>
              <a:rPr lang="en-US" b="0" i="0" dirty="0">
                <a:solidFill>
                  <a:srgbClr val="383636"/>
                </a:solidFill>
                <a:effectLst/>
                <a:ea typeface="Calibri" panose="020F0502020204030204" pitchFamily="34" charset="0"/>
                <a:cs typeface="Calibri" panose="020F0502020204030204" pitchFamily="34" charset="0"/>
              </a:rPr>
              <a:t>Teplizumab-</a:t>
            </a:r>
            <a:r>
              <a:rPr lang="en-US" b="0" i="0" dirty="0" err="1">
                <a:solidFill>
                  <a:srgbClr val="383636"/>
                </a:solidFill>
                <a:effectLst/>
                <a:ea typeface="Calibri" panose="020F0502020204030204" pitchFamily="34" charset="0"/>
                <a:cs typeface="Calibri" panose="020F0502020204030204" pitchFamily="34" charset="0"/>
              </a:rPr>
              <a:t>Tzield</a:t>
            </a:r>
            <a:r>
              <a:rPr lang="en-US" b="0" i="0" dirty="0">
                <a:solidFill>
                  <a:srgbClr val="383636"/>
                </a:solidFill>
                <a:effectLst/>
                <a:ea typeface="Calibri" panose="020F0502020204030204" pitchFamily="34" charset="0"/>
                <a:cs typeface="Calibri" panose="020F0502020204030204" pitchFamily="34" charset="0"/>
              </a:rPr>
              <a:t> (CD3-monoclonal antibody) </a:t>
            </a:r>
          </a:p>
          <a:p>
            <a:pPr>
              <a:lnSpc>
                <a:spcPct val="120000"/>
              </a:lnSpc>
            </a:pPr>
            <a:r>
              <a:rPr lang="en-US" dirty="0">
                <a:solidFill>
                  <a:srgbClr val="383636"/>
                </a:solidFill>
                <a:ea typeface="Calibri" panose="020F0502020204030204" pitchFamily="34" charset="0"/>
                <a:cs typeface="Calibri" panose="020F0502020204030204" pitchFamily="34" charset="0"/>
              </a:rPr>
              <a:t>14-day in</a:t>
            </a:r>
            <a:r>
              <a:rPr lang="en-US" b="0" i="0" dirty="0">
                <a:solidFill>
                  <a:srgbClr val="383636"/>
                </a:solidFill>
                <a:effectLst/>
                <a:ea typeface="Calibri" panose="020F0502020204030204" pitchFamily="34" charset="0"/>
                <a:cs typeface="Calibri" panose="020F0502020204030204" pitchFamily="34" charset="0"/>
              </a:rPr>
              <a:t>fusion can delay the onset of symptomatic type 1 diabetes (stage 3) </a:t>
            </a:r>
          </a:p>
          <a:p>
            <a:pPr>
              <a:lnSpc>
                <a:spcPct val="120000"/>
              </a:lnSpc>
            </a:pPr>
            <a:r>
              <a:rPr lang="en-US" dirty="0">
                <a:solidFill>
                  <a:srgbClr val="383636"/>
                </a:solidFill>
                <a:ea typeface="Calibri" panose="020F0502020204030204" pitchFamily="34" charset="0"/>
                <a:cs typeface="Calibri" panose="020F0502020204030204" pitchFamily="34" charset="0"/>
              </a:rPr>
              <a:t>An </a:t>
            </a:r>
            <a:r>
              <a:rPr lang="en-US" b="0" i="0" dirty="0">
                <a:solidFill>
                  <a:srgbClr val="383636"/>
                </a:solidFill>
                <a:effectLst/>
                <a:ea typeface="Calibri" panose="020F0502020204030204" pitchFamily="34" charset="0"/>
                <a:cs typeface="Calibri" panose="020F0502020204030204" pitchFamily="34" charset="0"/>
              </a:rPr>
              <a:t>option in selected individuals aged ≥8 years with stage 2 type 1 diabetes.</a:t>
            </a:r>
            <a:endParaRPr lang="en-US" dirty="0">
              <a:ea typeface="Calibri" panose="020F0502020204030204" pitchFamily="34" charset="0"/>
              <a:cs typeface="Calibri" panose="020F0502020204030204" pitchFamily="34" charset="0"/>
            </a:endParaRPr>
          </a:p>
        </p:txBody>
      </p:sp>
      <p:sp>
        <p:nvSpPr>
          <p:cNvPr id="4" name="Content Placeholder 3">
            <a:extLst>
              <a:ext uri="{FF2B5EF4-FFF2-40B4-BE49-F238E27FC236}">
                <a16:creationId xmlns:a16="http://schemas.microsoft.com/office/drawing/2014/main" id="{95888890-71F6-BCD1-588C-A3150F3DBB0F}"/>
              </a:ext>
            </a:extLst>
          </p:cNvPr>
          <p:cNvSpPr>
            <a:spLocks noGrp="1"/>
          </p:cNvSpPr>
          <p:nvPr>
            <p:ph sz="quarter" idx="2"/>
          </p:nvPr>
        </p:nvSpPr>
        <p:spPr>
          <a:xfrm>
            <a:off x="4632198" y="1597152"/>
            <a:ext cx="4130802" cy="4556760"/>
          </a:xfrm>
        </p:spPr>
        <p:txBody>
          <a:bodyPr>
            <a:normAutofit fontScale="70000" lnSpcReduction="20000"/>
          </a:bodyPr>
          <a:lstStyle/>
          <a:p>
            <a:pPr>
              <a:lnSpc>
                <a:spcPct val="110000"/>
              </a:lnSpc>
            </a:pPr>
            <a:r>
              <a:rPr lang="en-US" dirty="0"/>
              <a:t>In a single trial, 44 individuals received 14-day course of teplizumab vs 32 in placebo.</a:t>
            </a:r>
          </a:p>
          <a:p>
            <a:pPr>
              <a:lnSpc>
                <a:spcPct val="110000"/>
              </a:lnSpc>
            </a:pPr>
            <a:r>
              <a:rPr lang="en-US" dirty="0"/>
              <a:t>The median time to delay stage 3 T1D was 2 years</a:t>
            </a:r>
          </a:p>
          <a:p>
            <a:pPr lvl="1">
              <a:lnSpc>
                <a:spcPct val="110000"/>
              </a:lnSpc>
            </a:pPr>
            <a:r>
              <a:rPr lang="en-US" dirty="0"/>
              <a:t>48.4 months in </a:t>
            </a:r>
            <a:r>
              <a:rPr lang="en-US" dirty="0" err="1"/>
              <a:t>tep</a:t>
            </a:r>
            <a:r>
              <a:rPr lang="en-US" dirty="0"/>
              <a:t> group</a:t>
            </a:r>
          </a:p>
          <a:p>
            <a:pPr lvl="1">
              <a:lnSpc>
                <a:spcPct val="110000"/>
              </a:lnSpc>
            </a:pPr>
            <a:r>
              <a:rPr lang="en-US" dirty="0"/>
              <a:t>24.4 months placebo</a:t>
            </a:r>
          </a:p>
          <a:p>
            <a:pPr>
              <a:lnSpc>
                <a:spcPct val="110000"/>
              </a:lnSpc>
            </a:pPr>
            <a:r>
              <a:rPr lang="en-US" dirty="0"/>
              <a:t>Financial assistance available</a:t>
            </a:r>
          </a:p>
        </p:txBody>
      </p:sp>
      <p:pic>
        <p:nvPicPr>
          <p:cNvPr id="6" name="Picture 5">
            <a:extLst>
              <a:ext uri="{FF2B5EF4-FFF2-40B4-BE49-F238E27FC236}">
                <a16:creationId xmlns:a16="http://schemas.microsoft.com/office/drawing/2014/main" id="{79CFA9EC-9F78-D41A-7218-E1527FDEB6C8}"/>
              </a:ext>
            </a:extLst>
          </p:cNvPr>
          <p:cNvPicPr>
            <a:picLocks noChangeAspect="1"/>
          </p:cNvPicPr>
          <p:nvPr/>
        </p:nvPicPr>
        <p:blipFill>
          <a:blip r:embed="rId3"/>
          <a:stretch>
            <a:fillRect/>
          </a:stretch>
        </p:blipFill>
        <p:spPr>
          <a:xfrm>
            <a:off x="457200" y="6050406"/>
            <a:ext cx="5992061" cy="752580"/>
          </a:xfrm>
          <a:prstGeom prst="rect">
            <a:avLst/>
          </a:prstGeom>
        </p:spPr>
      </p:pic>
      <p:pic>
        <p:nvPicPr>
          <p:cNvPr id="8" name="Picture 7">
            <a:extLst>
              <a:ext uri="{FF2B5EF4-FFF2-40B4-BE49-F238E27FC236}">
                <a16:creationId xmlns:a16="http://schemas.microsoft.com/office/drawing/2014/main" id="{E28887D5-E231-B0A2-750B-D88F559D738D}"/>
              </a:ext>
            </a:extLst>
          </p:cNvPr>
          <p:cNvPicPr>
            <a:picLocks noChangeAspect="1"/>
          </p:cNvPicPr>
          <p:nvPr/>
        </p:nvPicPr>
        <p:blipFill>
          <a:blip r:embed="rId4"/>
          <a:stretch>
            <a:fillRect/>
          </a:stretch>
        </p:blipFill>
        <p:spPr>
          <a:xfrm>
            <a:off x="6553200" y="6296060"/>
            <a:ext cx="2313739" cy="364778"/>
          </a:xfrm>
          <a:prstGeom prst="rect">
            <a:avLst/>
          </a:prstGeom>
        </p:spPr>
      </p:pic>
    </p:spTree>
    <p:extLst>
      <p:ext uri="{BB962C8B-B14F-4D97-AF65-F5344CB8AC3E}">
        <p14:creationId xmlns:p14="http://schemas.microsoft.com/office/powerpoint/2010/main" val="41607219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p:cNvSpPr>
            <a:spLocks noGrp="1" noChangeArrowheads="1"/>
          </p:cNvSpPr>
          <p:nvPr>
            <p:ph type="title"/>
          </p:nvPr>
        </p:nvSpPr>
        <p:spPr>
          <a:xfrm>
            <a:off x="457200" y="300196"/>
            <a:ext cx="8547100" cy="1681004"/>
          </a:xfrm>
          <a:solidFill>
            <a:srgbClr val="B1D45A"/>
          </a:solidFill>
        </p:spPr>
        <p:txBody>
          <a:bodyPr>
            <a:normAutofit fontScale="90000"/>
          </a:bodyPr>
          <a:lstStyle/>
          <a:p>
            <a:r>
              <a:rPr lang="en-US" sz="4000" dirty="0">
                <a:solidFill>
                  <a:schemeClr val="tx1"/>
                </a:solidFill>
              </a:rPr>
              <a:t>3. Prevention or Delay of Diabetes and (for Preclinical Associated Comorbidities Type 1 Diabetes) </a:t>
            </a:r>
          </a:p>
        </p:txBody>
      </p:sp>
      <p:sp>
        <p:nvSpPr>
          <p:cNvPr id="74755" name="Rectangle 3"/>
          <p:cNvSpPr>
            <a:spLocks noGrp="1" noChangeArrowheads="1"/>
          </p:cNvSpPr>
          <p:nvPr>
            <p:ph sz="quarter" idx="1"/>
          </p:nvPr>
        </p:nvSpPr>
        <p:spPr>
          <a:xfrm>
            <a:off x="457200" y="1981200"/>
            <a:ext cx="6096000" cy="4800472"/>
          </a:xfrm>
        </p:spPr>
        <p:txBody>
          <a:bodyPr>
            <a:normAutofit/>
          </a:bodyPr>
          <a:lstStyle/>
          <a:p>
            <a:pPr eaLnBrk="1" hangingPunct="1"/>
            <a:r>
              <a:rPr lang="en-US" sz="2800" dirty="0"/>
              <a:t> State 2 T1D: Positive Antibodies with Prediabetes: </a:t>
            </a:r>
            <a:r>
              <a:rPr lang="en-US" sz="2400" dirty="0"/>
              <a:t>A1c 5.7 – 6.4% or fasting BG 100 -125mg/dl</a:t>
            </a:r>
          </a:p>
          <a:p>
            <a:r>
              <a:rPr lang="en-US" sz="2800" dirty="0"/>
              <a:t>Action:</a:t>
            </a:r>
          </a:p>
          <a:p>
            <a:pPr lvl="1"/>
            <a:r>
              <a:rPr lang="en-US" sz="2800" dirty="0"/>
              <a:t>Screen A1C every 6 months</a:t>
            </a:r>
          </a:p>
          <a:p>
            <a:pPr lvl="1"/>
            <a:r>
              <a:rPr lang="en-US" sz="2800" dirty="0"/>
              <a:t>75- OGTT every year</a:t>
            </a:r>
          </a:p>
          <a:p>
            <a:pPr lvl="1"/>
            <a:r>
              <a:rPr lang="en-US" sz="2800" dirty="0"/>
              <a:t>Modify screening based on antibodies and glycemic metrics.</a:t>
            </a:r>
          </a:p>
          <a:p>
            <a:pPr lvl="1"/>
            <a:r>
              <a:rPr lang="en-US" sz="2800" dirty="0"/>
              <a:t>May benefit from CGM to monitor progression</a:t>
            </a:r>
          </a:p>
        </p:txBody>
      </p:sp>
      <p:pic>
        <p:nvPicPr>
          <p:cNvPr id="4" name="Picture 3">
            <a:extLst>
              <a:ext uri="{FF2B5EF4-FFF2-40B4-BE49-F238E27FC236}">
                <a16:creationId xmlns:a16="http://schemas.microsoft.com/office/drawing/2014/main" id="{AF762938-A84D-0F89-80BC-82B15CA31002}"/>
              </a:ext>
            </a:extLst>
          </p:cNvPr>
          <p:cNvPicPr>
            <a:picLocks noChangeAspect="1"/>
          </p:cNvPicPr>
          <p:nvPr/>
        </p:nvPicPr>
        <p:blipFill>
          <a:blip r:embed="rId4"/>
          <a:stretch>
            <a:fillRect/>
          </a:stretch>
        </p:blipFill>
        <p:spPr>
          <a:xfrm>
            <a:off x="6518035" y="2590800"/>
            <a:ext cx="2486265" cy="3125002"/>
          </a:xfrm>
          <a:prstGeom prst="rect">
            <a:avLst/>
          </a:prstGeom>
        </p:spPr>
      </p:pic>
      <p:sp>
        <p:nvSpPr>
          <p:cNvPr id="5" name="TextBox 4">
            <a:extLst>
              <a:ext uri="{FF2B5EF4-FFF2-40B4-BE49-F238E27FC236}">
                <a16:creationId xmlns:a16="http://schemas.microsoft.com/office/drawing/2014/main" id="{DA2C17ED-7B93-779F-E1CB-33F6BE2C4726}"/>
              </a:ext>
            </a:extLst>
          </p:cNvPr>
          <p:cNvSpPr txBox="1"/>
          <p:nvPr/>
        </p:nvSpPr>
        <p:spPr>
          <a:xfrm>
            <a:off x="7086600" y="5715802"/>
            <a:ext cx="1800465" cy="369332"/>
          </a:xfrm>
          <a:prstGeom prst="rect">
            <a:avLst/>
          </a:prstGeom>
          <a:noFill/>
        </p:spPr>
        <p:txBody>
          <a:bodyPr wrap="square" rtlCol="0">
            <a:spAutoFit/>
          </a:bodyPr>
          <a:lstStyle/>
          <a:p>
            <a:r>
              <a:rPr lang="en-US" dirty="0"/>
              <a:t>Trialnet.org</a:t>
            </a:r>
          </a:p>
        </p:txBody>
      </p:sp>
      <p:pic>
        <p:nvPicPr>
          <p:cNvPr id="6" name="Picture 5">
            <a:extLst>
              <a:ext uri="{FF2B5EF4-FFF2-40B4-BE49-F238E27FC236}">
                <a16:creationId xmlns:a16="http://schemas.microsoft.com/office/drawing/2014/main" id="{F8F0F496-3D08-30BA-5D0A-95BED9EE3635}"/>
              </a:ext>
            </a:extLst>
          </p:cNvPr>
          <p:cNvPicPr>
            <a:picLocks noChangeAspect="1"/>
          </p:cNvPicPr>
          <p:nvPr/>
        </p:nvPicPr>
        <p:blipFill>
          <a:blip r:embed="rId5"/>
          <a:stretch>
            <a:fillRect/>
          </a:stretch>
        </p:blipFill>
        <p:spPr>
          <a:xfrm>
            <a:off x="2879242" y="6105814"/>
            <a:ext cx="3638793" cy="573683"/>
          </a:xfrm>
          <a:prstGeom prst="rect">
            <a:avLst/>
          </a:prstGeom>
        </p:spPr>
      </p:pic>
    </p:spTree>
    <p:custDataLst>
      <p:tags r:id="rId1"/>
    </p:custDataLst>
    <p:extLst>
      <p:ext uri="{BB962C8B-B14F-4D97-AF65-F5344CB8AC3E}">
        <p14:creationId xmlns:p14="http://schemas.microsoft.com/office/powerpoint/2010/main" val="16879223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9DB49C-9C14-F24D-88D0-38C104144A1C}"/>
              </a:ext>
            </a:extLst>
          </p:cNvPr>
          <p:cNvSpPr>
            <a:spLocks noGrp="1"/>
          </p:cNvSpPr>
          <p:nvPr>
            <p:ph type="title"/>
          </p:nvPr>
        </p:nvSpPr>
        <p:spPr>
          <a:solidFill>
            <a:srgbClr val="B1D45A"/>
          </a:solidFill>
        </p:spPr>
        <p:txBody>
          <a:bodyPr/>
          <a:lstStyle/>
          <a:p>
            <a:r>
              <a:rPr lang="en-US" dirty="0">
                <a:solidFill>
                  <a:schemeClr val="tx1"/>
                </a:solidFill>
              </a:rPr>
              <a:t>Type 1 &amp; Lifestyle Prevention</a:t>
            </a:r>
          </a:p>
        </p:txBody>
      </p:sp>
      <p:sp>
        <p:nvSpPr>
          <p:cNvPr id="3" name="Content Placeholder 2">
            <a:extLst>
              <a:ext uri="{FF2B5EF4-FFF2-40B4-BE49-F238E27FC236}">
                <a16:creationId xmlns:a16="http://schemas.microsoft.com/office/drawing/2014/main" id="{DFA68250-F9BE-0D80-426C-FEF81EAFD249}"/>
              </a:ext>
            </a:extLst>
          </p:cNvPr>
          <p:cNvSpPr>
            <a:spLocks noGrp="1"/>
          </p:cNvSpPr>
          <p:nvPr>
            <p:ph sz="quarter" idx="1"/>
          </p:nvPr>
        </p:nvSpPr>
        <p:spPr>
          <a:xfrm>
            <a:off x="457200" y="1219200"/>
            <a:ext cx="4041648" cy="5334000"/>
          </a:xfrm>
        </p:spPr>
        <p:txBody>
          <a:bodyPr>
            <a:normAutofit fontScale="85000" lnSpcReduction="20000"/>
          </a:bodyPr>
          <a:lstStyle/>
          <a:p>
            <a:pPr>
              <a:lnSpc>
                <a:spcPct val="120000"/>
              </a:lnSpc>
            </a:pPr>
            <a:r>
              <a:rPr lang="en-US" dirty="0">
                <a:ea typeface="Calibri" panose="020F0502020204030204" pitchFamily="34" charset="0"/>
                <a:cs typeface="Calibri" panose="020F0502020204030204" pitchFamily="34" charset="0"/>
              </a:rPr>
              <a:t>Observational studies in those with antibodies, shed light on factors that </a:t>
            </a:r>
            <a:r>
              <a:rPr lang="en-US" b="1" i="1" dirty="0">
                <a:ea typeface="Calibri" panose="020F0502020204030204" pitchFamily="34" charset="0"/>
                <a:cs typeface="Calibri" panose="020F0502020204030204" pitchFamily="34" charset="0"/>
              </a:rPr>
              <a:t>increase</a:t>
            </a:r>
            <a:r>
              <a:rPr lang="en-US" dirty="0">
                <a:ea typeface="Calibri" panose="020F0502020204030204" pitchFamily="34" charset="0"/>
                <a:cs typeface="Calibri" panose="020F0502020204030204" pitchFamily="34" charset="0"/>
              </a:rPr>
              <a:t> </a:t>
            </a:r>
            <a:r>
              <a:rPr lang="el-GR" b="0" i="0" dirty="0">
                <a:solidFill>
                  <a:srgbClr val="383636"/>
                </a:solidFill>
                <a:effectLst/>
                <a:ea typeface="Calibri" panose="020F0502020204030204" pitchFamily="34" charset="0"/>
                <a:cs typeface="Calibri" panose="020F0502020204030204" pitchFamily="34" charset="0"/>
              </a:rPr>
              <a:t>β-</a:t>
            </a:r>
            <a:r>
              <a:rPr lang="en-US" b="0" i="0" dirty="0">
                <a:solidFill>
                  <a:srgbClr val="383636"/>
                </a:solidFill>
                <a:effectLst/>
                <a:ea typeface="Calibri" panose="020F0502020204030204" pitchFamily="34" charset="0"/>
                <a:cs typeface="Calibri" panose="020F0502020204030204" pitchFamily="34" charset="0"/>
              </a:rPr>
              <a:t>cell demand:</a:t>
            </a:r>
          </a:p>
          <a:p>
            <a:pPr lvl="1">
              <a:lnSpc>
                <a:spcPct val="120000"/>
              </a:lnSpc>
            </a:pPr>
            <a:r>
              <a:rPr lang="en-US" dirty="0">
                <a:solidFill>
                  <a:srgbClr val="383636"/>
                </a:solidFill>
                <a:ea typeface="Calibri" panose="020F0502020204030204" pitchFamily="34" charset="0"/>
                <a:cs typeface="Calibri" panose="020F0502020204030204" pitchFamily="34" charset="0"/>
              </a:rPr>
              <a:t>Less physical activity</a:t>
            </a:r>
          </a:p>
          <a:p>
            <a:pPr lvl="1">
              <a:lnSpc>
                <a:spcPct val="120000"/>
              </a:lnSpc>
            </a:pPr>
            <a:r>
              <a:rPr lang="en-US" dirty="0">
                <a:solidFill>
                  <a:srgbClr val="383636"/>
                </a:solidFill>
                <a:ea typeface="Calibri" panose="020F0502020204030204" pitchFamily="34" charset="0"/>
                <a:cs typeface="Calibri" panose="020F0502020204030204" pitchFamily="34" charset="0"/>
              </a:rPr>
              <a:t>Consuming higher glycemic index foods</a:t>
            </a:r>
          </a:p>
          <a:p>
            <a:pPr lvl="1">
              <a:lnSpc>
                <a:spcPct val="120000"/>
              </a:lnSpc>
            </a:pPr>
            <a:r>
              <a:rPr lang="en-US" dirty="0">
                <a:solidFill>
                  <a:srgbClr val="383636"/>
                </a:solidFill>
                <a:ea typeface="Calibri" panose="020F0502020204030204" pitchFamily="34" charset="0"/>
                <a:cs typeface="Calibri" panose="020F0502020204030204" pitchFamily="34" charset="0"/>
              </a:rPr>
              <a:t>Sugar intake</a:t>
            </a:r>
            <a:endParaRPr lang="en-US" dirty="0">
              <a:ea typeface="Calibri" panose="020F0502020204030204" pitchFamily="34" charset="0"/>
              <a:cs typeface="Calibri" panose="020F0502020204030204" pitchFamily="34" charset="0"/>
            </a:endParaRPr>
          </a:p>
        </p:txBody>
      </p:sp>
      <p:sp>
        <p:nvSpPr>
          <p:cNvPr id="4" name="Content Placeholder 3">
            <a:extLst>
              <a:ext uri="{FF2B5EF4-FFF2-40B4-BE49-F238E27FC236}">
                <a16:creationId xmlns:a16="http://schemas.microsoft.com/office/drawing/2014/main" id="{33C2CD37-A3A1-54E7-AF60-7C51D8D07C75}"/>
              </a:ext>
            </a:extLst>
          </p:cNvPr>
          <p:cNvSpPr>
            <a:spLocks noGrp="1"/>
          </p:cNvSpPr>
          <p:nvPr>
            <p:ph sz="quarter" idx="2"/>
          </p:nvPr>
        </p:nvSpPr>
        <p:spPr/>
        <p:txBody>
          <a:bodyPr>
            <a:normAutofit fontScale="85000" lnSpcReduction="20000"/>
          </a:bodyPr>
          <a:lstStyle/>
          <a:p>
            <a:pPr>
              <a:lnSpc>
                <a:spcPct val="120000"/>
              </a:lnSpc>
            </a:pPr>
            <a:r>
              <a:rPr lang="en-US" dirty="0"/>
              <a:t>Factors that </a:t>
            </a:r>
            <a:r>
              <a:rPr lang="en-US" b="1" dirty="0"/>
              <a:t>reduced risk</a:t>
            </a:r>
            <a:r>
              <a:rPr lang="en-US" dirty="0"/>
              <a:t> of progression from TEDDY study:</a:t>
            </a:r>
          </a:p>
          <a:p>
            <a:pPr>
              <a:lnSpc>
                <a:spcPct val="120000"/>
              </a:lnSpc>
            </a:pPr>
            <a:r>
              <a:rPr lang="en-US" dirty="0"/>
              <a:t>Daily minutes spent doing vigorous physical exercise.</a:t>
            </a:r>
          </a:p>
          <a:p>
            <a:pPr>
              <a:lnSpc>
                <a:spcPct val="120000"/>
              </a:lnSpc>
            </a:pPr>
            <a:endParaRPr lang="en-US" dirty="0"/>
          </a:p>
          <a:p>
            <a:pPr>
              <a:lnSpc>
                <a:spcPct val="120000"/>
              </a:lnSpc>
            </a:pPr>
            <a:r>
              <a:rPr lang="en-US" dirty="0"/>
              <a:t>More info needed</a:t>
            </a:r>
          </a:p>
          <a:p>
            <a:endParaRPr lang="en-US" dirty="0"/>
          </a:p>
        </p:txBody>
      </p:sp>
      <p:pic>
        <p:nvPicPr>
          <p:cNvPr id="7" name="Picture 6">
            <a:extLst>
              <a:ext uri="{FF2B5EF4-FFF2-40B4-BE49-F238E27FC236}">
                <a16:creationId xmlns:a16="http://schemas.microsoft.com/office/drawing/2014/main" id="{B557DD94-1648-BD83-CAFF-44CFD4929A99}"/>
              </a:ext>
            </a:extLst>
          </p:cNvPr>
          <p:cNvPicPr>
            <a:picLocks noChangeAspect="1"/>
          </p:cNvPicPr>
          <p:nvPr/>
        </p:nvPicPr>
        <p:blipFill>
          <a:blip r:embed="rId3"/>
          <a:stretch>
            <a:fillRect/>
          </a:stretch>
        </p:blipFill>
        <p:spPr>
          <a:xfrm>
            <a:off x="5486400" y="6112269"/>
            <a:ext cx="2941760" cy="463791"/>
          </a:xfrm>
          <a:prstGeom prst="rect">
            <a:avLst/>
          </a:prstGeom>
        </p:spPr>
      </p:pic>
    </p:spTree>
    <p:extLst>
      <p:ext uri="{BB962C8B-B14F-4D97-AF65-F5344CB8AC3E}">
        <p14:creationId xmlns:p14="http://schemas.microsoft.com/office/powerpoint/2010/main" val="14970850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CC80A2-F976-9283-1379-961147E51CF9}"/>
              </a:ext>
            </a:extLst>
          </p:cNvPr>
          <p:cNvSpPr>
            <a:spLocks noGrp="1"/>
          </p:cNvSpPr>
          <p:nvPr>
            <p:ph type="title"/>
          </p:nvPr>
        </p:nvSpPr>
        <p:spPr>
          <a:xfrm>
            <a:off x="431260" y="192932"/>
            <a:ext cx="8229600" cy="990600"/>
          </a:xfrm>
          <a:solidFill>
            <a:srgbClr val="B1D45A"/>
          </a:solidFill>
        </p:spPr>
        <p:txBody>
          <a:bodyPr/>
          <a:lstStyle/>
          <a:p>
            <a:r>
              <a:rPr lang="en-US" dirty="0">
                <a:solidFill>
                  <a:schemeClr val="tx1"/>
                </a:solidFill>
              </a:rPr>
              <a:t>Quick Question 4</a:t>
            </a:r>
          </a:p>
        </p:txBody>
      </p:sp>
      <p:sp>
        <p:nvSpPr>
          <p:cNvPr id="3" name="Content Placeholder 2">
            <a:extLst>
              <a:ext uri="{FF2B5EF4-FFF2-40B4-BE49-F238E27FC236}">
                <a16:creationId xmlns:a16="http://schemas.microsoft.com/office/drawing/2014/main" id="{75CD0199-7217-1CBA-B85B-2747AE69C5BA}"/>
              </a:ext>
            </a:extLst>
          </p:cNvPr>
          <p:cNvSpPr>
            <a:spLocks noGrp="1"/>
          </p:cNvSpPr>
          <p:nvPr>
            <p:ph sz="quarter" idx="1"/>
          </p:nvPr>
        </p:nvSpPr>
        <p:spPr>
          <a:xfrm>
            <a:off x="457200" y="1219200"/>
            <a:ext cx="8229600" cy="5867400"/>
          </a:xfrm>
        </p:spPr>
        <p:txBody>
          <a:bodyPr>
            <a:normAutofit fontScale="62500" lnSpcReduction="20000"/>
          </a:bodyPr>
          <a:lstStyle/>
          <a:p>
            <a:pPr algn="l">
              <a:lnSpc>
                <a:spcPct val="120000"/>
              </a:lnSpc>
            </a:pPr>
            <a:r>
              <a:rPr lang="en-US" b="1" i="0" dirty="0">
                <a:solidFill>
                  <a:srgbClr val="000000"/>
                </a:solidFill>
                <a:effectLst/>
                <a:latin typeface="signika_negativeregular"/>
              </a:rPr>
              <a:t>Question: </a:t>
            </a:r>
            <a:r>
              <a:rPr lang="en-US" b="0" i="0" dirty="0">
                <a:solidFill>
                  <a:srgbClr val="000000"/>
                </a:solidFill>
                <a:effectLst/>
                <a:latin typeface="signika_negativeregular"/>
              </a:rPr>
              <a:t>LT has just been diagnosed with stage </a:t>
            </a:r>
            <a:r>
              <a:rPr lang="en-US" dirty="0">
                <a:solidFill>
                  <a:srgbClr val="000000"/>
                </a:solidFill>
                <a:latin typeface="signika_negativeregular"/>
              </a:rPr>
              <a:t>1</a:t>
            </a:r>
            <a:r>
              <a:rPr lang="en-US" b="0" i="0" dirty="0">
                <a:solidFill>
                  <a:srgbClr val="000000"/>
                </a:solidFill>
                <a:effectLst/>
                <a:latin typeface="signika_negativeregular"/>
              </a:rPr>
              <a:t>, type 1 diabetes.  They have 2 positive autoantibodies and their blood sugars are slightly elevated.  They ask you if they are a candidate for “that therapy” that can protect their beta cells and slow progression of type 1 diabetes. </a:t>
            </a:r>
            <a:r>
              <a:rPr lang="en-US" b="1" i="0" dirty="0">
                <a:solidFill>
                  <a:srgbClr val="000000"/>
                </a:solidFill>
                <a:effectLst/>
                <a:latin typeface="signika_negativeregular"/>
              </a:rPr>
              <a:t>What is the most accurate response?</a:t>
            </a:r>
            <a:endParaRPr lang="en-US" b="0" i="0" dirty="0">
              <a:solidFill>
                <a:srgbClr val="000000"/>
              </a:solidFill>
              <a:effectLst/>
              <a:latin typeface="signika_negativeregular"/>
            </a:endParaRPr>
          </a:p>
          <a:p>
            <a:pPr marL="948685" lvl="1" indent="-742950">
              <a:lnSpc>
                <a:spcPct val="120000"/>
              </a:lnSpc>
              <a:buFont typeface="+mj-lt"/>
              <a:buAutoNum type="alphaLcPeriod"/>
            </a:pPr>
            <a:r>
              <a:rPr lang="en-US" sz="3800" b="0" i="0" dirty="0">
                <a:solidFill>
                  <a:srgbClr val="000000"/>
                </a:solidFill>
                <a:effectLst/>
                <a:latin typeface="signika_negativeregular"/>
              </a:rPr>
              <a:t>Unfortunately, you are not a candidate, since you already have 2 positive autoantibodies.</a:t>
            </a:r>
          </a:p>
          <a:p>
            <a:pPr marL="948685" lvl="1" indent="-742950">
              <a:lnSpc>
                <a:spcPct val="120000"/>
              </a:lnSpc>
              <a:buFont typeface="+mj-lt"/>
              <a:buAutoNum type="alphaLcPeriod"/>
            </a:pPr>
            <a:r>
              <a:rPr lang="en-US" sz="3800" b="0" i="0" dirty="0">
                <a:solidFill>
                  <a:srgbClr val="000000"/>
                </a:solidFill>
                <a:effectLst/>
                <a:latin typeface="signika_negativeregular"/>
              </a:rPr>
              <a:t>Let’s talk to your provider about the possibility of starting Teplizumab therapy.</a:t>
            </a:r>
          </a:p>
          <a:p>
            <a:pPr marL="948685" lvl="1" indent="-742950">
              <a:lnSpc>
                <a:spcPct val="120000"/>
              </a:lnSpc>
              <a:buFont typeface="+mj-lt"/>
              <a:buAutoNum type="alphaLcPeriod"/>
            </a:pPr>
            <a:r>
              <a:rPr lang="en-US" sz="3800" b="0" i="0" dirty="0">
                <a:solidFill>
                  <a:srgbClr val="000000"/>
                </a:solidFill>
                <a:effectLst/>
                <a:latin typeface="signika_negativeregular"/>
              </a:rPr>
              <a:t>With your blood sugar elevation, the best early intervention is insulin therapy.</a:t>
            </a:r>
          </a:p>
          <a:p>
            <a:pPr marL="948685" lvl="1" indent="-742950">
              <a:lnSpc>
                <a:spcPct val="120000"/>
              </a:lnSpc>
              <a:buFont typeface="+mj-lt"/>
              <a:buAutoNum type="alphaLcPeriod"/>
            </a:pPr>
            <a:r>
              <a:rPr lang="en-US" sz="3800" b="0" i="0" dirty="0">
                <a:solidFill>
                  <a:srgbClr val="000000"/>
                </a:solidFill>
                <a:effectLst/>
                <a:latin typeface="signika_negativeregular"/>
              </a:rPr>
              <a:t>Since you are in stage 1, the therapy won’t be effective, but let’s talk about monitoring. </a:t>
            </a:r>
          </a:p>
          <a:p>
            <a:endParaRPr lang="en-US" dirty="0"/>
          </a:p>
        </p:txBody>
      </p:sp>
    </p:spTree>
    <p:extLst>
      <p:ext uri="{BB962C8B-B14F-4D97-AF65-F5344CB8AC3E}">
        <p14:creationId xmlns:p14="http://schemas.microsoft.com/office/powerpoint/2010/main" val="18700441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A3B70E-451F-CC8F-0448-679B9E004BC5}"/>
              </a:ext>
            </a:extLst>
          </p:cNvPr>
          <p:cNvSpPr>
            <a:spLocks noGrp="1"/>
          </p:cNvSpPr>
          <p:nvPr>
            <p:ph type="title"/>
          </p:nvPr>
        </p:nvSpPr>
        <p:spPr>
          <a:xfrm>
            <a:off x="457200" y="228600"/>
            <a:ext cx="8229600" cy="1143000"/>
          </a:xfrm>
        </p:spPr>
        <p:txBody>
          <a:bodyPr>
            <a:normAutofit fontScale="90000"/>
          </a:bodyPr>
          <a:lstStyle/>
          <a:p>
            <a:br>
              <a:rPr lang="en-US" dirty="0"/>
            </a:br>
            <a:r>
              <a:rPr lang="en-US" sz="4000" dirty="0"/>
              <a:t>Determine if Type 1 - Use AABBCC Approach</a:t>
            </a:r>
            <a:endParaRPr lang="en-US" dirty="0"/>
          </a:p>
        </p:txBody>
      </p:sp>
      <p:sp>
        <p:nvSpPr>
          <p:cNvPr id="3" name="Content Placeholder 2">
            <a:extLst>
              <a:ext uri="{FF2B5EF4-FFF2-40B4-BE49-F238E27FC236}">
                <a16:creationId xmlns:a16="http://schemas.microsoft.com/office/drawing/2014/main" id="{5DC393CA-808F-CCC9-B83F-890AEE964936}"/>
              </a:ext>
            </a:extLst>
          </p:cNvPr>
          <p:cNvSpPr>
            <a:spLocks noGrp="1"/>
          </p:cNvSpPr>
          <p:nvPr>
            <p:ph sz="quarter" idx="1"/>
          </p:nvPr>
        </p:nvSpPr>
        <p:spPr>
          <a:xfrm>
            <a:off x="523875" y="1461346"/>
            <a:ext cx="4041648" cy="5244253"/>
          </a:xfrm>
        </p:spPr>
        <p:txBody>
          <a:bodyPr>
            <a:normAutofit fontScale="85000" lnSpcReduction="20000"/>
          </a:bodyPr>
          <a:lstStyle/>
          <a:p>
            <a:r>
              <a:rPr lang="en-US" sz="3800" b="1" dirty="0"/>
              <a:t>A</a:t>
            </a:r>
            <a:r>
              <a:rPr lang="en-US" sz="3800" dirty="0"/>
              <a:t>ge </a:t>
            </a:r>
          </a:p>
          <a:p>
            <a:pPr lvl="1"/>
            <a:r>
              <a:rPr lang="en-US" sz="2800" dirty="0"/>
              <a:t>e.g., for individuals &lt;35 years old, consider type 1 diabetes </a:t>
            </a:r>
          </a:p>
          <a:p>
            <a:r>
              <a:rPr lang="en-US" sz="3800" b="1" dirty="0"/>
              <a:t>A</a:t>
            </a:r>
            <a:r>
              <a:rPr lang="en-US" sz="3800" dirty="0"/>
              <a:t>utoimmunity </a:t>
            </a:r>
          </a:p>
          <a:p>
            <a:pPr lvl="1"/>
            <a:r>
              <a:rPr lang="en-US" sz="2800" dirty="0"/>
              <a:t>e.g., personal or family history of autoimmune disease or polyglandular autoimmune syndromes </a:t>
            </a:r>
          </a:p>
          <a:p>
            <a:r>
              <a:rPr lang="en-US" sz="3800" b="1" dirty="0"/>
              <a:t>B</a:t>
            </a:r>
            <a:r>
              <a:rPr lang="en-US" sz="3800" dirty="0"/>
              <a:t>ody habitus </a:t>
            </a:r>
          </a:p>
          <a:p>
            <a:pPr lvl="1"/>
            <a:r>
              <a:rPr lang="en-US" sz="2800" dirty="0"/>
              <a:t>e.g., BMI &lt;25 kg/m2</a:t>
            </a:r>
          </a:p>
          <a:p>
            <a:r>
              <a:rPr lang="en-US" sz="3800" b="1" dirty="0"/>
              <a:t>B</a:t>
            </a:r>
            <a:r>
              <a:rPr lang="en-US" sz="3800" dirty="0"/>
              <a:t>ackground</a:t>
            </a:r>
          </a:p>
          <a:p>
            <a:pPr lvl="1"/>
            <a:r>
              <a:rPr lang="en-US" sz="2800" dirty="0"/>
              <a:t>e.g., family history of type 1 diabetes</a:t>
            </a:r>
            <a:endParaRPr lang="en-US" dirty="0"/>
          </a:p>
        </p:txBody>
      </p:sp>
      <p:sp>
        <p:nvSpPr>
          <p:cNvPr id="4" name="Content Placeholder 3">
            <a:extLst>
              <a:ext uri="{FF2B5EF4-FFF2-40B4-BE49-F238E27FC236}">
                <a16:creationId xmlns:a16="http://schemas.microsoft.com/office/drawing/2014/main" id="{B6FA4F65-9E93-40A2-E4CD-DBF7692AFAE3}"/>
              </a:ext>
            </a:extLst>
          </p:cNvPr>
          <p:cNvSpPr>
            <a:spLocks noGrp="1"/>
          </p:cNvSpPr>
          <p:nvPr>
            <p:ph sz="quarter" idx="2"/>
          </p:nvPr>
        </p:nvSpPr>
        <p:spPr>
          <a:xfrm>
            <a:off x="4800600" y="1449155"/>
            <a:ext cx="4041648" cy="4937760"/>
          </a:xfrm>
        </p:spPr>
        <p:txBody>
          <a:bodyPr>
            <a:normAutofit fontScale="85000" lnSpcReduction="20000"/>
          </a:bodyPr>
          <a:lstStyle/>
          <a:p>
            <a:pPr>
              <a:lnSpc>
                <a:spcPct val="120000"/>
              </a:lnSpc>
            </a:pPr>
            <a:r>
              <a:rPr lang="en-US" sz="2400" b="1" dirty="0"/>
              <a:t>C</a:t>
            </a:r>
            <a:r>
              <a:rPr lang="en-US" sz="2400" dirty="0"/>
              <a:t>ontrol </a:t>
            </a:r>
          </a:p>
          <a:p>
            <a:pPr lvl="1">
              <a:lnSpc>
                <a:spcPct val="120000"/>
              </a:lnSpc>
            </a:pPr>
            <a:r>
              <a:rPr lang="en-US" sz="2400" dirty="0"/>
              <a:t>e.g., level of glucose control on noninsulin therapies</a:t>
            </a:r>
          </a:p>
          <a:p>
            <a:pPr>
              <a:lnSpc>
                <a:spcPct val="120000"/>
              </a:lnSpc>
            </a:pPr>
            <a:r>
              <a:rPr lang="en-US" sz="2400" b="1" dirty="0"/>
              <a:t>C</a:t>
            </a:r>
            <a:r>
              <a:rPr lang="en-US" sz="2400" dirty="0"/>
              <a:t>omorbidities</a:t>
            </a:r>
          </a:p>
          <a:p>
            <a:pPr lvl="1">
              <a:lnSpc>
                <a:spcPct val="120000"/>
              </a:lnSpc>
            </a:pPr>
            <a:r>
              <a:rPr lang="en-US" sz="2400" dirty="0"/>
              <a:t>e.g., treatment with immune checkpoint inhibitors for cancer can cause acute autoimmune type 1 diabetes or presence of other autoimmune conditions</a:t>
            </a:r>
          </a:p>
        </p:txBody>
      </p:sp>
      <p:pic>
        <p:nvPicPr>
          <p:cNvPr id="7" name="Picture 6" descr="Woman and child sailing on boat">
            <a:extLst>
              <a:ext uri="{FF2B5EF4-FFF2-40B4-BE49-F238E27FC236}">
                <a16:creationId xmlns:a16="http://schemas.microsoft.com/office/drawing/2014/main" id="{76CEC7A9-BE99-CDD3-9C69-EECC60C3282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15000" y="4707298"/>
            <a:ext cx="2519426" cy="1679617"/>
          </a:xfrm>
          <a:prstGeom prst="rect">
            <a:avLst/>
          </a:prstGeom>
        </p:spPr>
      </p:pic>
    </p:spTree>
    <p:extLst>
      <p:ext uri="{BB962C8B-B14F-4D97-AF65-F5344CB8AC3E}">
        <p14:creationId xmlns:p14="http://schemas.microsoft.com/office/powerpoint/2010/main" val="42929752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495300" y="230560"/>
            <a:ext cx="8153400" cy="859436"/>
          </a:xfrm>
        </p:spPr>
        <p:txBody>
          <a:bodyPr/>
          <a:lstStyle/>
          <a:p>
            <a:r>
              <a:rPr lang="en-US" dirty="0"/>
              <a:t>Type 1 Diabetes Features?</a:t>
            </a:r>
          </a:p>
        </p:txBody>
      </p:sp>
      <p:sp>
        <p:nvSpPr>
          <p:cNvPr id="1051651" name="Rectangle 3"/>
          <p:cNvSpPr>
            <a:spLocks noGrp="1" noChangeArrowheads="1"/>
          </p:cNvSpPr>
          <p:nvPr>
            <p:ph type="body" idx="1"/>
          </p:nvPr>
        </p:nvSpPr>
        <p:spPr>
          <a:xfrm>
            <a:off x="3920532" y="1143000"/>
            <a:ext cx="4800601" cy="5105400"/>
          </a:xfrm>
        </p:spPr>
        <p:txBody>
          <a:bodyPr>
            <a:normAutofit/>
          </a:bodyPr>
          <a:lstStyle/>
          <a:p>
            <a:pPr>
              <a:defRPr/>
            </a:pPr>
            <a:r>
              <a:rPr lang="en-US" sz="2400" dirty="0"/>
              <a:t>For JR, a 28 admitted to the ICU with a blood glucose of 476 mg/dl, pH of 7.1, anion gap of 15. Recently lost 13 pounds.</a:t>
            </a:r>
          </a:p>
        </p:txBody>
      </p:sp>
      <p:sp>
        <p:nvSpPr>
          <p:cNvPr id="4" name="TextBox 3">
            <a:extLst>
              <a:ext uri="{FF2B5EF4-FFF2-40B4-BE49-F238E27FC236}">
                <a16:creationId xmlns:a16="http://schemas.microsoft.com/office/drawing/2014/main" id="{DB49A926-36A1-9CF0-CEA2-0E1877BB1EAD}"/>
              </a:ext>
            </a:extLst>
          </p:cNvPr>
          <p:cNvSpPr txBox="1"/>
          <p:nvPr/>
        </p:nvSpPr>
        <p:spPr>
          <a:xfrm>
            <a:off x="4134060" y="3893309"/>
            <a:ext cx="4572000" cy="2308324"/>
          </a:xfrm>
          <a:prstGeom prst="rect">
            <a:avLst/>
          </a:prstGeom>
          <a:noFill/>
        </p:spPr>
        <p:txBody>
          <a:bodyPr wrap="square">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BlinkMacSystemFont"/>
                <a:ea typeface="+mn-ea"/>
                <a:cs typeface="+mn-cs"/>
              </a:rPr>
              <a:t>Younger than 35 years at diagnosis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BlinkMacSystemFont"/>
                <a:ea typeface="+mn-ea"/>
                <a:cs typeface="+mn-cs"/>
              </a:rPr>
              <a:t>Lower BMI (&lt;25 kg/m</a:t>
            </a:r>
            <a:r>
              <a:rPr kumimoji="0" lang="en-US" sz="2400" b="0" i="0" u="none" strike="noStrike" kern="1200" cap="none" spc="0" normalizeH="0" baseline="30000" noProof="0" dirty="0">
                <a:ln>
                  <a:noFill/>
                </a:ln>
                <a:solidFill>
                  <a:prstClr val="black"/>
                </a:solidFill>
                <a:effectLst/>
                <a:uLnTx/>
                <a:uFillTx/>
                <a:latin typeface="BlinkMacSystemFont"/>
                <a:ea typeface="+mn-ea"/>
                <a:cs typeface="+mn-cs"/>
              </a:rPr>
              <a:t>2</a:t>
            </a:r>
            <a:r>
              <a:rPr kumimoji="0" lang="en-US" sz="2400" b="0" i="0" u="none" strike="noStrike" kern="1200" cap="none" spc="0" normalizeH="0" baseline="0" noProof="0" dirty="0">
                <a:ln>
                  <a:noFill/>
                </a:ln>
                <a:solidFill>
                  <a:prstClr val="black"/>
                </a:solidFill>
                <a:effectLst/>
                <a:uLnTx/>
                <a:uFillTx/>
                <a:latin typeface="BlinkMacSystemFont"/>
                <a:ea typeface="+mn-ea"/>
                <a:cs typeface="+mn-cs"/>
              </a:rPr>
              <a:t>)</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BlinkMacSystemFont"/>
                <a:ea typeface="+mn-ea"/>
                <a:cs typeface="+mn-cs"/>
              </a:rPr>
              <a:t>Unintentional weight loss</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BlinkMacSystemFont"/>
                <a:ea typeface="+mn-ea"/>
                <a:cs typeface="+mn-cs"/>
              </a:rPr>
              <a:t>Ketoacidosis</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BlinkMacSystemFont"/>
                <a:ea typeface="+mn-ea"/>
                <a:cs typeface="+mn-cs"/>
              </a:rPr>
              <a:t>Glucose 360 mg/dl or greater. </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781CDBEF-79AA-7F88-E541-05B774CF0ECA}"/>
              </a:ext>
            </a:extLst>
          </p:cNvPr>
          <p:cNvSpPr txBox="1"/>
          <p:nvPr/>
        </p:nvSpPr>
        <p:spPr>
          <a:xfrm>
            <a:off x="4089260" y="2892436"/>
            <a:ext cx="4572000" cy="95410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Type 1 Most Discriminative Features</a:t>
            </a:r>
          </a:p>
        </p:txBody>
      </p:sp>
      <p:pic>
        <p:nvPicPr>
          <p:cNvPr id="5" name="Picture 4" descr="Young business woman on a call shocked">
            <a:extLst>
              <a:ext uri="{FF2B5EF4-FFF2-40B4-BE49-F238E27FC236}">
                <a16:creationId xmlns:a16="http://schemas.microsoft.com/office/drawing/2014/main" id="{5A885A91-AC08-72FF-7B12-C1BB9013C48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95424" y="969189"/>
            <a:ext cx="1451458" cy="4800600"/>
          </a:xfrm>
          <a:prstGeom prst="rect">
            <a:avLst/>
          </a:prstGeom>
        </p:spPr>
      </p:pic>
      <p:pic>
        <p:nvPicPr>
          <p:cNvPr id="2" name="Picture 1">
            <a:extLst>
              <a:ext uri="{FF2B5EF4-FFF2-40B4-BE49-F238E27FC236}">
                <a16:creationId xmlns:a16="http://schemas.microsoft.com/office/drawing/2014/main" id="{E4179989-8E98-8FB3-D7DC-FCA814C16736}"/>
              </a:ext>
            </a:extLst>
          </p:cNvPr>
          <p:cNvPicPr>
            <a:picLocks noChangeAspect="1"/>
          </p:cNvPicPr>
          <p:nvPr/>
        </p:nvPicPr>
        <p:blipFill>
          <a:blip r:embed="rId5"/>
          <a:stretch>
            <a:fillRect/>
          </a:stretch>
        </p:blipFill>
        <p:spPr>
          <a:xfrm>
            <a:off x="5243932" y="6255450"/>
            <a:ext cx="3378264" cy="596888"/>
          </a:xfrm>
          <a:prstGeom prst="rect">
            <a:avLst/>
          </a:prstGeom>
        </p:spPr>
      </p:pic>
      <p:sp>
        <p:nvSpPr>
          <p:cNvPr id="9" name="TextBox 8">
            <a:extLst>
              <a:ext uri="{FF2B5EF4-FFF2-40B4-BE49-F238E27FC236}">
                <a16:creationId xmlns:a16="http://schemas.microsoft.com/office/drawing/2014/main" id="{4022AAAF-69D7-5937-643E-2E3370292DE9}"/>
              </a:ext>
            </a:extLst>
          </p:cNvPr>
          <p:cNvSpPr txBox="1"/>
          <p:nvPr/>
        </p:nvSpPr>
        <p:spPr>
          <a:xfrm>
            <a:off x="354123" y="5888811"/>
            <a:ext cx="4134060" cy="92333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70C0"/>
                </a:solidFill>
                <a:effectLst/>
                <a:uLnTx/>
                <a:uFillTx/>
                <a:latin typeface="Helvetica Neue" panose="02000503000000020004"/>
                <a:ea typeface="+mn-ea"/>
                <a:cs typeface="+mn-cs"/>
              </a:rPr>
              <a:t>Misdiagnosis is common and can occur in ∼40% of adults with new type 1 diabetes </a:t>
            </a:r>
            <a:endParaRPr kumimoji="0" lang="en-US" sz="1800" b="0" i="0" u="none" strike="noStrike" kern="1200" cap="none" spc="0" normalizeH="0" baseline="0" noProof="0" dirty="0">
              <a:ln>
                <a:noFill/>
              </a:ln>
              <a:solidFill>
                <a:srgbClr val="0070C0"/>
              </a:solidFill>
              <a:effectLst/>
              <a:uLnTx/>
              <a:uFillTx/>
              <a:latin typeface="Calibri" panose="020F0502020204030204"/>
              <a:ea typeface="+mn-ea"/>
              <a:cs typeface="+mn-cs"/>
            </a:endParaRPr>
          </a:p>
        </p:txBody>
      </p:sp>
    </p:spTree>
    <p:custDataLst>
      <p:tags r:id="rId1"/>
    </p:custDataLst>
    <p:extLst>
      <p:ext uri="{BB962C8B-B14F-4D97-AF65-F5344CB8AC3E}">
        <p14:creationId xmlns:p14="http://schemas.microsoft.com/office/powerpoint/2010/main" val="29479482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2900" y="304800"/>
            <a:ext cx="8343900" cy="1456850"/>
          </a:xfrm>
        </p:spPr>
        <p:txBody>
          <a:bodyPr>
            <a:normAutofit fontScale="90000"/>
          </a:bodyPr>
          <a:lstStyle/>
          <a:p>
            <a:r>
              <a:rPr lang="en-US" dirty="0"/>
              <a:t>Medalist Study – Harvard Joslin Diabetes Center	</a:t>
            </a:r>
          </a:p>
        </p:txBody>
      </p:sp>
      <p:sp>
        <p:nvSpPr>
          <p:cNvPr id="3" name="Content Placeholder 2"/>
          <p:cNvSpPr>
            <a:spLocks noGrp="1"/>
          </p:cNvSpPr>
          <p:nvPr>
            <p:ph sz="quarter" idx="1"/>
          </p:nvPr>
        </p:nvSpPr>
        <p:spPr>
          <a:xfrm>
            <a:off x="326424" y="1707356"/>
            <a:ext cx="7143750" cy="3417570"/>
          </a:xfrm>
        </p:spPr>
        <p:txBody>
          <a:bodyPr/>
          <a:lstStyle/>
          <a:p>
            <a:r>
              <a:rPr lang="en-US" dirty="0"/>
              <a:t>After 50 years with diabetes</a:t>
            </a:r>
          </a:p>
          <a:p>
            <a:pPr lvl="1"/>
            <a:r>
              <a:rPr lang="en-US" dirty="0"/>
              <a:t>Many still produced some insulin</a:t>
            </a:r>
          </a:p>
          <a:p>
            <a:pPr lvl="1"/>
            <a:r>
              <a:rPr lang="en-US" dirty="0"/>
              <a:t>Many had no eye disease</a:t>
            </a:r>
          </a:p>
          <a:p>
            <a:pPr lvl="1"/>
            <a:endParaRPr lang="en-US" dirty="0"/>
          </a:p>
          <a:p>
            <a:pPr lvl="1"/>
            <a:endParaRPr lang="en-US" dirty="0"/>
          </a:p>
        </p:txBody>
      </p:sp>
      <p:pic>
        <p:nvPicPr>
          <p:cNvPr id="8192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61934" y="3733800"/>
            <a:ext cx="2863892" cy="2133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3">
            <a:extLst>
              <a:ext uri="{FF2B5EF4-FFF2-40B4-BE49-F238E27FC236}">
                <a16:creationId xmlns:a16="http://schemas.microsoft.com/office/drawing/2014/main" id="{23D94A24-5154-4B22-8F1A-81CD514AFB0F}"/>
              </a:ext>
            </a:extLst>
          </p:cNvPr>
          <p:cNvPicPr>
            <a:picLocks noChangeAspect="1"/>
          </p:cNvPicPr>
          <p:nvPr/>
        </p:nvPicPr>
        <p:blipFill>
          <a:blip r:embed="rId5"/>
          <a:stretch>
            <a:fillRect/>
          </a:stretch>
        </p:blipFill>
        <p:spPr>
          <a:xfrm>
            <a:off x="651995" y="3733800"/>
            <a:ext cx="4893469" cy="2612258"/>
          </a:xfrm>
          <a:prstGeom prst="rect">
            <a:avLst/>
          </a:prstGeom>
        </p:spPr>
      </p:pic>
    </p:spTree>
    <p:custDataLst>
      <p:tags r:id="rId1"/>
    </p:custDataLst>
    <p:extLst>
      <p:ext uri="{BB962C8B-B14F-4D97-AF65-F5344CB8AC3E}">
        <p14:creationId xmlns:p14="http://schemas.microsoft.com/office/powerpoint/2010/main" val="14037381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What kind of Diabetes?</a:t>
            </a:r>
          </a:p>
        </p:txBody>
      </p:sp>
      <p:sp>
        <p:nvSpPr>
          <p:cNvPr id="3" name="Content Placeholder 2"/>
          <p:cNvSpPr>
            <a:spLocks noGrp="1"/>
          </p:cNvSpPr>
          <p:nvPr>
            <p:ph idx="1"/>
          </p:nvPr>
        </p:nvSpPr>
        <p:spPr>
          <a:xfrm>
            <a:off x="334038" y="1219200"/>
            <a:ext cx="5867400" cy="5486400"/>
          </a:xfrm>
        </p:spPr>
        <p:txBody>
          <a:bodyPr>
            <a:normAutofit fontScale="92500"/>
          </a:bodyPr>
          <a:lstStyle/>
          <a:p>
            <a:pPr>
              <a:defRPr/>
            </a:pPr>
            <a:r>
              <a:rPr lang="en-US" dirty="0"/>
              <a:t>58 </a:t>
            </a:r>
            <a:r>
              <a:rPr lang="en-US" dirty="0" err="1"/>
              <a:t>yr</a:t>
            </a:r>
            <a:r>
              <a:rPr lang="en-US" dirty="0"/>
              <a:t> old, states she has had type 1 diabetes for 18 years. Quit smoking a year ago and gained about 20 lbs. BMI 25.</a:t>
            </a:r>
          </a:p>
          <a:p>
            <a:pPr>
              <a:defRPr/>
            </a:pPr>
            <a:r>
              <a:rPr lang="en-US" sz="3600" dirty="0"/>
              <a:t>Meds</a:t>
            </a:r>
          </a:p>
          <a:p>
            <a:pPr lvl="1">
              <a:defRPr/>
            </a:pPr>
            <a:r>
              <a:rPr lang="en-US" sz="2800" dirty="0"/>
              <a:t>Lispro 18-23 units before each meal</a:t>
            </a:r>
          </a:p>
          <a:p>
            <a:pPr lvl="1">
              <a:defRPr/>
            </a:pPr>
            <a:r>
              <a:rPr lang="en-US" sz="2800" dirty="0"/>
              <a:t>Glargine 28 units at bedtime      </a:t>
            </a:r>
          </a:p>
          <a:p>
            <a:pPr lvl="1">
              <a:defRPr/>
            </a:pPr>
            <a:r>
              <a:rPr lang="en-US" sz="2800" dirty="0"/>
              <a:t>Metformin 500mg TID</a:t>
            </a:r>
          </a:p>
          <a:p>
            <a:pPr>
              <a:defRPr/>
            </a:pPr>
            <a:r>
              <a:rPr lang="en-US" dirty="0"/>
              <a:t>What tests would you recommend?</a:t>
            </a:r>
          </a:p>
          <a:p>
            <a:pPr lvl="1">
              <a:defRPr/>
            </a:pPr>
            <a:endParaRPr lang="en-US" dirty="0"/>
          </a:p>
        </p:txBody>
      </p:sp>
      <p:pic>
        <p:nvPicPr>
          <p:cNvPr id="5" name="Picture 4">
            <a:extLst>
              <a:ext uri="{FF2B5EF4-FFF2-40B4-BE49-F238E27FC236}">
                <a16:creationId xmlns:a16="http://schemas.microsoft.com/office/drawing/2014/main" id="{C9560539-AA5E-4248-96F0-F29E629B0805}"/>
              </a:ext>
            </a:extLst>
          </p:cNvPr>
          <p:cNvPicPr>
            <a:picLocks noChangeAspect="1"/>
          </p:cNvPicPr>
          <p:nvPr/>
        </p:nvPicPr>
        <p:blipFill>
          <a:blip r:embed="rId4"/>
          <a:stretch>
            <a:fillRect/>
          </a:stretch>
        </p:blipFill>
        <p:spPr>
          <a:xfrm>
            <a:off x="6494128" y="1288470"/>
            <a:ext cx="2074432" cy="2064329"/>
          </a:xfrm>
          <a:prstGeom prst="rect">
            <a:avLst/>
          </a:prstGeom>
        </p:spPr>
      </p:pic>
      <p:sp>
        <p:nvSpPr>
          <p:cNvPr id="4" name="TextBox 3"/>
          <p:cNvSpPr txBox="1"/>
          <p:nvPr/>
        </p:nvSpPr>
        <p:spPr>
          <a:xfrm>
            <a:off x="6362700" y="3494956"/>
            <a:ext cx="2337288" cy="3293209"/>
          </a:xfrm>
          <a:prstGeom prst="rect">
            <a:avLst/>
          </a:prstGeom>
          <a:solidFill>
            <a:srgbClr val="CCECFF"/>
          </a:solidFill>
        </p:spPr>
        <p:txBody>
          <a:bodyPr wrap="square">
            <a:spAutoFit/>
          </a:bodyPr>
          <a:lstStyle/>
          <a:p>
            <a:pPr algn="ctr" eaLnBrk="0" hangingPunct="0">
              <a:defRPr/>
            </a:pPr>
            <a:r>
              <a:rPr lang="en-US" sz="3200" b="1" dirty="0">
                <a:solidFill>
                  <a:srgbClr val="7030A0"/>
                </a:solidFill>
                <a:latin typeface="Arial" charset="0"/>
              </a:rPr>
              <a:t>25% of </a:t>
            </a:r>
            <a:r>
              <a:rPr lang="en-US" sz="3200" b="1" dirty="0" err="1">
                <a:solidFill>
                  <a:srgbClr val="7030A0"/>
                </a:solidFill>
                <a:latin typeface="Arial" charset="0"/>
              </a:rPr>
              <a:t>ind’s</a:t>
            </a:r>
            <a:r>
              <a:rPr lang="en-US" sz="3200" b="1" dirty="0">
                <a:solidFill>
                  <a:srgbClr val="7030A0"/>
                </a:solidFill>
                <a:latin typeface="Arial" charset="0"/>
              </a:rPr>
              <a:t> with Type 1 also have type 2 diabetes.  </a:t>
            </a:r>
          </a:p>
          <a:p>
            <a:pPr algn="ctr" eaLnBrk="0" hangingPunct="0">
              <a:defRPr/>
            </a:pPr>
            <a:r>
              <a:rPr lang="en-US" sz="1600" b="1" dirty="0">
                <a:solidFill>
                  <a:srgbClr val="7030A0"/>
                </a:solidFill>
                <a:latin typeface="Arial" charset="0"/>
              </a:rPr>
              <a:t>ADA Post Grad, 2010</a:t>
            </a:r>
          </a:p>
        </p:txBody>
      </p:sp>
    </p:spTree>
    <p:custDataLst>
      <p:tags r:id="rId1"/>
    </p:custDataLst>
    <p:extLst>
      <p:ext uri="{BB962C8B-B14F-4D97-AF65-F5344CB8AC3E}">
        <p14:creationId xmlns:p14="http://schemas.microsoft.com/office/powerpoint/2010/main" val="37663572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 calcmode="lin" valueType="num">
                                      <p:cBhvr additive="base">
                                        <p:cTn id="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anim calcmode="lin" valueType="num">
                                      <p:cBhvr additive="base">
                                        <p:cTn id="13"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 calcmode="lin" valueType="num">
                                      <p:cBhvr additive="base">
                                        <p:cTn id="19"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anim calcmode="lin" valueType="num">
                                      <p:cBhvr additive="base">
                                        <p:cTn id="25"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4C100E-0890-A52B-7A55-289D8161CEDA}"/>
              </a:ext>
            </a:extLst>
          </p:cNvPr>
          <p:cNvSpPr>
            <a:spLocks noGrp="1"/>
          </p:cNvSpPr>
          <p:nvPr>
            <p:ph type="title"/>
          </p:nvPr>
        </p:nvSpPr>
        <p:spPr>
          <a:xfrm>
            <a:off x="457200" y="228600"/>
            <a:ext cx="8229600" cy="914400"/>
          </a:xfrm>
        </p:spPr>
        <p:txBody>
          <a:bodyPr anchor="b">
            <a:normAutofit/>
          </a:bodyPr>
          <a:lstStyle/>
          <a:p>
            <a:r>
              <a:rPr lang="en-US" dirty="0"/>
              <a:t>Type 1 &amp; Type 2 - Double Diabetes?</a:t>
            </a:r>
          </a:p>
        </p:txBody>
      </p:sp>
      <p:sp>
        <p:nvSpPr>
          <p:cNvPr id="3" name="Content Placeholder 2">
            <a:extLst>
              <a:ext uri="{FF2B5EF4-FFF2-40B4-BE49-F238E27FC236}">
                <a16:creationId xmlns:a16="http://schemas.microsoft.com/office/drawing/2014/main" id="{EEC002EE-4C1F-A42F-3E42-FCEC9F8ABDE5}"/>
              </a:ext>
            </a:extLst>
          </p:cNvPr>
          <p:cNvSpPr>
            <a:spLocks noGrp="1"/>
          </p:cNvSpPr>
          <p:nvPr>
            <p:ph sz="quarter" idx="1"/>
          </p:nvPr>
        </p:nvSpPr>
        <p:spPr>
          <a:xfrm>
            <a:off x="479986" y="1295400"/>
            <a:ext cx="5082614" cy="5410200"/>
          </a:xfrm>
        </p:spPr>
        <p:txBody>
          <a:bodyPr>
            <a:normAutofit fontScale="92500" lnSpcReduction="10000"/>
          </a:bodyPr>
          <a:lstStyle/>
          <a:p>
            <a:pPr>
              <a:lnSpc>
                <a:spcPct val="110000"/>
              </a:lnSpc>
            </a:pPr>
            <a:r>
              <a:rPr lang="en-US" sz="2800" dirty="0"/>
              <a:t>M</a:t>
            </a:r>
            <a:r>
              <a:rPr lang="en-US" sz="2800" b="0" i="0" dirty="0">
                <a:effectLst/>
              </a:rPr>
              <a:t>ay be appropriate to recognize a </a:t>
            </a:r>
            <a:r>
              <a:rPr lang="en-US" sz="2800" dirty="0"/>
              <a:t>person with </a:t>
            </a:r>
            <a:r>
              <a:rPr lang="en-US" sz="2800" b="0" i="0" dirty="0">
                <a:effectLst/>
              </a:rPr>
              <a:t>type 1 diabetes </a:t>
            </a:r>
            <a:r>
              <a:rPr lang="en-US" sz="2800" b="0" i="1" dirty="0">
                <a:effectLst/>
              </a:rPr>
              <a:t>and </a:t>
            </a:r>
            <a:r>
              <a:rPr lang="en-US" sz="2800" b="0" i="0" dirty="0">
                <a:effectLst/>
              </a:rPr>
              <a:t>features classically associated with type 2 diabetes (e.g., insulin resistance, obesity, and other metabolic abnormalities.</a:t>
            </a:r>
          </a:p>
          <a:p>
            <a:pPr>
              <a:lnSpc>
                <a:spcPct val="110000"/>
              </a:lnSpc>
            </a:pPr>
            <a:r>
              <a:rPr lang="en-US" sz="2800" dirty="0"/>
              <a:t>Can help</a:t>
            </a:r>
            <a:r>
              <a:rPr lang="en-US" sz="2800" b="0" i="0" dirty="0">
                <a:effectLst/>
              </a:rPr>
              <a:t> facilitate access to appropriate treatment:</a:t>
            </a:r>
          </a:p>
          <a:p>
            <a:pPr lvl="1">
              <a:lnSpc>
                <a:spcPct val="110000"/>
              </a:lnSpc>
            </a:pPr>
            <a:r>
              <a:rPr lang="en-US" sz="2800" b="0" i="0" dirty="0">
                <a:effectLst/>
              </a:rPr>
              <a:t> (e.g., GLP-1 RA or SGLT-2 inhibitor therapies for potential weight and other cardiometabolic benefits) and monitoring systems.</a:t>
            </a:r>
            <a:endParaRPr lang="en-US" sz="2800" dirty="0"/>
          </a:p>
        </p:txBody>
      </p:sp>
      <p:pic>
        <p:nvPicPr>
          <p:cNvPr id="5" name="Picture 4" descr="Person with colorful hair">
            <a:extLst>
              <a:ext uri="{FF2B5EF4-FFF2-40B4-BE49-F238E27FC236}">
                <a16:creationId xmlns:a16="http://schemas.microsoft.com/office/drawing/2014/main" id="{577F747F-02A1-BDAE-03BA-1D3A6372FC56}"/>
              </a:ext>
            </a:extLst>
          </p:cNvPr>
          <p:cNvPicPr>
            <a:picLocks noChangeAspect="1"/>
          </p:cNvPicPr>
          <p:nvPr/>
        </p:nvPicPr>
        <p:blipFill>
          <a:blip r:embed="rId3" cstate="print">
            <a:extLst>
              <a:ext uri="{28A0092B-C50C-407E-A947-70E740481C1C}">
                <a14:useLocalDpi xmlns:a14="http://schemas.microsoft.com/office/drawing/2010/main" val="0"/>
              </a:ext>
            </a:extLst>
          </a:blip>
          <a:srcRect l="31933" r="13430" b="-3"/>
          <a:stretch/>
        </p:blipFill>
        <p:spPr>
          <a:xfrm>
            <a:off x="5867400" y="1216152"/>
            <a:ext cx="2806446" cy="3428690"/>
          </a:xfrm>
          <a:prstGeom prst="rect">
            <a:avLst/>
          </a:prstGeom>
          <a:noFill/>
        </p:spPr>
      </p:pic>
      <p:pic>
        <p:nvPicPr>
          <p:cNvPr id="4" name="Picture 3">
            <a:extLst>
              <a:ext uri="{FF2B5EF4-FFF2-40B4-BE49-F238E27FC236}">
                <a16:creationId xmlns:a16="http://schemas.microsoft.com/office/drawing/2014/main" id="{CF5416A9-E6A6-0E3A-BF68-EFF7D8B25322}"/>
              </a:ext>
            </a:extLst>
          </p:cNvPr>
          <p:cNvPicPr>
            <a:picLocks noChangeAspect="1"/>
          </p:cNvPicPr>
          <p:nvPr/>
        </p:nvPicPr>
        <p:blipFill>
          <a:blip r:embed="rId4"/>
          <a:stretch>
            <a:fillRect/>
          </a:stretch>
        </p:blipFill>
        <p:spPr>
          <a:xfrm>
            <a:off x="6019800" y="4717994"/>
            <a:ext cx="2743200" cy="484682"/>
          </a:xfrm>
          <a:prstGeom prst="rect">
            <a:avLst/>
          </a:prstGeom>
        </p:spPr>
      </p:pic>
    </p:spTree>
    <p:extLst>
      <p:ext uri="{BB962C8B-B14F-4D97-AF65-F5344CB8AC3E}">
        <p14:creationId xmlns:p14="http://schemas.microsoft.com/office/powerpoint/2010/main" val="32140282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type of Diabetes?</a:t>
            </a:r>
          </a:p>
        </p:txBody>
      </p:sp>
      <p:sp>
        <p:nvSpPr>
          <p:cNvPr id="3" name="Content Placeholder 2"/>
          <p:cNvSpPr>
            <a:spLocks noGrp="1"/>
          </p:cNvSpPr>
          <p:nvPr>
            <p:ph idx="1"/>
          </p:nvPr>
        </p:nvSpPr>
        <p:spPr>
          <a:xfrm>
            <a:off x="533400" y="1447008"/>
            <a:ext cx="4649787" cy="4497387"/>
          </a:xfrm>
        </p:spPr>
        <p:txBody>
          <a:bodyPr>
            <a:normAutofit fontScale="92500"/>
          </a:bodyPr>
          <a:lstStyle/>
          <a:p>
            <a:r>
              <a:rPr lang="en-US" dirty="0"/>
              <a:t>72 Years old</a:t>
            </a:r>
          </a:p>
          <a:p>
            <a:r>
              <a:rPr lang="en-US" dirty="0"/>
              <a:t>A1c 3 months prior 6.2% </a:t>
            </a:r>
          </a:p>
          <a:p>
            <a:r>
              <a:rPr lang="en-US" dirty="0"/>
              <a:t>A1c now 13.9%</a:t>
            </a:r>
          </a:p>
          <a:p>
            <a:r>
              <a:rPr lang="en-US" dirty="0"/>
              <a:t>BMI 24.5</a:t>
            </a:r>
          </a:p>
          <a:p>
            <a:r>
              <a:rPr lang="en-US" dirty="0"/>
              <a:t>Lost about 10 pounds over last month</a:t>
            </a: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5511536" y="1803664"/>
            <a:ext cx="3456511" cy="2592384"/>
          </a:xfrm>
          <a:prstGeom prst="rect">
            <a:avLst/>
          </a:prstGeom>
        </p:spPr>
      </p:pic>
    </p:spTree>
    <p:custDataLst>
      <p:tags r:id="rId1"/>
    </p:custDataLst>
    <p:extLst>
      <p:ext uri="{BB962C8B-B14F-4D97-AF65-F5344CB8AC3E}">
        <p14:creationId xmlns:p14="http://schemas.microsoft.com/office/powerpoint/2010/main" val="42515277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5616" y="273050"/>
            <a:ext cx="8226425" cy="869950"/>
          </a:xfrm>
        </p:spPr>
        <p:txBody>
          <a:bodyPr anchor="b">
            <a:normAutofit/>
          </a:bodyPr>
          <a:lstStyle/>
          <a:p>
            <a:pPr>
              <a:lnSpc>
                <a:spcPct val="90000"/>
              </a:lnSpc>
            </a:pPr>
            <a:r>
              <a:rPr lang="en-US" sz="3700" dirty="0"/>
              <a:t>Diabetes Overview and Glycemic Goals</a:t>
            </a:r>
          </a:p>
        </p:txBody>
      </p:sp>
      <p:sp>
        <p:nvSpPr>
          <p:cNvPr id="3" name="Content Placeholder 2"/>
          <p:cNvSpPr>
            <a:spLocks noGrp="1"/>
          </p:cNvSpPr>
          <p:nvPr>
            <p:ph type="body" sz="half" idx="1"/>
          </p:nvPr>
        </p:nvSpPr>
        <p:spPr>
          <a:xfrm>
            <a:off x="533400" y="1219200"/>
            <a:ext cx="5500284" cy="5638800"/>
          </a:xfrm>
        </p:spPr>
        <p:txBody>
          <a:bodyPr>
            <a:normAutofit lnSpcReduction="10000"/>
          </a:bodyPr>
          <a:lstStyle/>
          <a:p>
            <a:pPr marL="0" indent="0">
              <a:lnSpc>
                <a:spcPct val="110000"/>
              </a:lnSpc>
              <a:buNone/>
            </a:pPr>
            <a:r>
              <a:rPr lang="en-US" sz="3200" b="1" dirty="0"/>
              <a:t>Objectives:</a:t>
            </a:r>
          </a:p>
          <a:p>
            <a:pPr marL="342900" marR="0" lvl="0" indent="-342900">
              <a:lnSpc>
                <a:spcPct val="115000"/>
              </a:lnSpc>
              <a:spcBef>
                <a:spcPts val="0"/>
              </a:spcBef>
              <a:spcAft>
                <a:spcPts val="0"/>
              </a:spcAft>
              <a:buSzPts val="1000"/>
              <a:buFont typeface="+mj-lt"/>
              <a:buAutoNum type="arabicPeriod"/>
              <a:tabLst>
                <a:tab pos="457200" algn="l"/>
              </a:tabLst>
            </a:pPr>
            <a:r>
              <a:rPr lang="en-US" sz="2200" dirty="0">
                <a:solidFill>
                  <a:srgbClr val="222222"/>
                </a:solidFill>
                <a:ea typeface="Times New Roman" panose="02020603050405020304" pitchFamily="18" charset="0"/>
                <a:cs typeface="Calibri" panose="020F0502020204030204" pitchFamily="34" charset="0"/>
              </a:rPr>
              <a:t>Discuss c</a:t>
            </a:r>
            <a:r>
              <a:rPr lang="en-US" sz="2200" dirty="0">
                <a:solidFill>
                  <a:srgbClr val="222222"/>
                </a:solidFill>
                <a:effectLst/>
                <a:latin typeface="Calibri" panose="020F0502020204030204" pitchFamily="34" charset="0"/>
                <a:ea typeface="Times New Roman" panose="02020603050405020304" pitchFamily="18" charset="0"/>
                <a:cs typeface="Calibri" panose="020F0502020204030204" pitchFamily="34" charset="0"/>
              </a:rPr>
              <a:t>urrent Diabetes ADA Standards</a:t>
            </a:r>
          </a:p>
          <a:p>
            <a:pPr marL="342900" marR="0" lvl="0" indent="-342900">
              <a:lnSpc>
                <a:spcPct val="115000"/>
              </a:lnSpc>
              <a:spcBef>
                <a:spcPts val="0"/>
              </a:spcBef>
              <a:spcAft>
                <a:spcPts val="0"/>
              </a:spcAft>
              <a:buSzPts val="1000"/>
              <a:buFont typeface="+mj-lt"/>
              <a:buAutoNum type="arabicPeriod"/>
              <a:tabLst>
                <a:tab pos="457200" algn="l"/>
              </a:tabLst>
            </a:pPr>
            <a:r>
              <a:rPr lang="en-US" sz="2200" dirty="0">
                <a:solidFill>
                  <a:srgbClr val="222222"/>
                </a:solidFill>
                <a:ea typeface="Times New Roman" panose="02020603050405020304" pitchFamily="18" charset="0"/>
                <a:cs typeface="Calibri" panose="020F0502020204030204" pitchFamily="34" charset="0"/>
              </a:rPr>
              <a:t>Describe p</a:t>
            </a:r>
            <a:r>
              <a:rPr lang="en-US" sz="2200" dirty="0">
                <a:solidFill>
                  <a:srgbClr val="222222"/>
                </a:solidFill>
                <a:effectLst/>
                <a:latin typeface="Calibri" panose="020F0502020204030204" pitchFamily="34" charset="0"/>
                <a:ea typeface="Times New Roman" panose="02020603050405020304" pitchFamily="18" charset="0"/>
                <a:cs typeface="Calibri" panose="020F0502020204030204" pitchFamily="34" charset="0"/>
              </a:rPr>
              <a:t>erson-centered </a:t>
            </a:r>
            <a:r>
              <a:rPr lang="en-US" sz="2200" dirty="0">
                <a:solidFill>
                  <a:srgbClr val="222222"/>
                </a:solidFill>
                <a:ea typeface="Times New Roman" panose="02020603050405020304" pitchFamily="18" charset="0"/>
                <a:cs typeface="Calibri" panose="020F0502020204030204" pitchFamily="34" charset="0"/>
              </a:rPr>
              <a:t>c</a:t>
            </a:r>
            <a:r>
              <a:rPr lang="en-US" sz="2200" dirty="0">
                <a:solidFill>
                  <a:srgbClr val="222222"/>
                </a:solidFill>
                <a:effectLst/>
                <a:latin typeface="Calibri" panose="020F0502020204030204" pitchFamily="34" charset="0"/>
                <a:ea typeface="Times New Roman" panose="02020603050405020304" pitchFamily="18" charset="0"/>
                <a:cs typeface="Calibri" panose="020F0502020204030204" pitchFamily="34" charset="0"/>
              </a:rPr>
              <a:t>are for Type 1, Type 2, LADA, GDM</a:t>
            </a:r>
            <a:endParaRPr lang="en-US" sz="2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0"/>
              </a:spcAft>
              <a:buSzPts val="1000"/>
              <a:buFont typeface="+mj-lt"/>
              <a:buAutoNum type="arabicPeriod"/>
              <a:tabLst>
                <a:tab pos="457200" algn="l"/>
              </a:tabLst>
            </a:pPr>
            <a:r>
              <a:rPr lang="en-US" sz="2200" dirty="0">
                <a:solidFill>
                  <a:srgbClr val="222222"/>
                </a:solidFill>
                <a:ea typeface="Times New Roman" panose="02020603050405020304" pitchFamily="18" charset="0"/>
                <a:cs typeface="Calibri" panose="020F0502020204030204" pitchFamily="34" charset="0"/>
              </a:rPr>
              <a:t>List steps for M</a:t>
            </a:r>
            <a:r>
              <a:rPr lang="en-US" sz="2200" dirty="0">
                <a:solidFill>
                  <a:srgbClr val="222222"/>
                </a:solidFill>
                <a:effectLst/>
                <a:latin typeface="Calibri" panose="020F0502020204030204" pitchFamily="34" charset="0"/>
                <a:ea typeface="Times New Roman" panose="02020603050405020304" pitchFamily="18" charset="0"/>
                <a:cs typeface="Calibri" panose="020F0502020204030204" pitchFamily="34" charset="0"/>
              </a:rPr>
              <a:t>edical Evaluation, Risk Identification and Prevention</a:t>
            </a:r>
            <a:endParaRPr lang="en-US" sz="2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0"/>
              </a:spcAft>
              <a:buSzPts val="1000"/>
              <a:buFont typeface="+mj-lt"/>
              <a:buAutoNum type="arabicPeriod"/>
              <a:tabLst>
                <a:tab pos="457200" algn="l"/>
              </a:tabLst>
            </a:pPr>
            <a:r>
              <a:rPr lang="en-US" sz="2200" dirty="0">
                <a:solidFill>
                  <a:srgbClr val="222222"/>
                </a:solidFill>
                <a:ea typeface="Times New Roman" panose="02020603050405020304" pitchFamily="18" charset="0"/>
                <a:cs typeface="Calibri" panose="020F0502020204030204" pitchFamily="34" charset="0"/>
              </a:rPr>
              <a:t>State g</a:t>
            </a:r>
            <a:r>
              <a:rPr lang="en-US" sz="2200" dirty="0">
                <a:solidFill>
                  <a:srgbClr val="222222"/>
                </a:solidFill>
                <a:effectLst/>
                <a:latin typeface="Calibri" panose="020F0502020204030204" pitchFamily="34" charset="0"/>
                <a:ea typeface="Times New Roman" panose="02020603050405020304" pitchFamily="18" charset="0"/>
                <a:cs typeface="Calibri" panose="020F0502020204030204" pitchFamily="34" charset="0"/>
              </a:rPr>
              <a:t>lycemic targets </a:t>
            </a:r>
            <a:r>
              <a:rPr lang="en-US" sz="2200" dirty="0">
                <a:solidFill>
                  <a:srgbClr val="222222"/>
                </a:solidFill>
                <a:ea typeface="Times New Roman" panose="02020603050405020304" pitchFamily="18" charset="0"/>
                <a:cs typeface="Calibri" panose="020F0502020204030204" pitchFamily="34" charset="0"/>
              </a:rPr>
              <a:t>a</a:t>
            </a:r>
            <a:r>
              <a:rPr lang="en-US" sz="2200" dirty="0">
                <a:solidFill>
                  <a:srgbClr val="222222"/>
                </a:solidFill>
                <a:effectLst/>
                <a:latin typeface="Calibri" panose="020F0502020204030204" pitchFamily="34" charset="0"/>
                <a:ea typeface="Times New Roman" panose="02020603050405020304" pitchFamily="18" charset="0"/>
                <a:cs typeface="Calibri" panose="020F0502020204030204" pitchFamily="34" charset="0"/>
              </a:rPr>
              <a:t>cross the lifespan</a:t>
            </a:r>
            <a:endParaRPr lang="en-US" sz="2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0"/>
              </a:spcAft>
              <a:buSzPts val="1000"/>
              <a:buFont typeface="+mj-lt"/>
              <a:buAutoNum type="arabicPeriod"/>
              <a:tabLst>
                <a:tab pos="457200" algn="l"/>
              </a:tabLst>
            </a:pPr>
            <a:r>
              <a:rPr lang="en-US" sz="2200" dirty="0">
                <a:solidFill>
                  <a:srgbClr val="222222"/>
                </a:solidFill>
                <a:effectLst/>
                <a:latin typeface="Calibri" panose="020F0502020204030204" pitchFamily="34" charset="0"/>
                <a:ea typeface="Times New Roman" panose="02020603050405020304" pitchFamily="18" charset="0"/>
                <a:cs typeface="Calibri" panose="020F0502020204030204" pitchFamily="34" charset="0"/>
              </a:rPr>
              <a:t>Discuss hypoglycemia prevention &amp; treatment</a:t>
            </a:r>
            <a:endParaRPr lang="en-US" sz="2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0"/>
              </a:spcAft>
              <a:buSzPts val="1000"/>
              <a:buFont typeface="+mj-lt"/>
              <a:buAutoNum type="arabicPeriod"/>
              <a:tabLst>
                <a:tab pos="457200" algn="l"/>
              </a:tabLst>
            </a:pPr>
            <a:r>
              <a:rPr lang="en-US" sz="2200" dirty="0">
                <a:solidFill>
                  <a:srgbClr val="222222"/>
                </a:solidFill>
                <a:effectLst/>
                <a:latin typeface="Calibri" panose="020F0502020204030204" pitchFamily="34" charset="0"/>
                <a:ea typeface="Times New Roman" panose="02020603050405020304" pitchFamily="18" charset="0"/>
                <a:cs typeface="Calibri" panose="020F0502020204030204" pitchFamily="34" charset="0"/>
              </a:rPr>
              <a:t>Describe significance of Landmark Diabetes Studies</a:t>
            </a:r>
            <a:endParaRPr lang="en-US" sz="2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0"/>
              </a:spcAft>
              <a:buSzPts val="1000"/>
              <a:buFont typeface="+mj-lt"/>
              <a:buAutoNum type="arabicPeriod"/>
              <a:tabLst>
                <a:tab pos="457200" algn="l"/>
              </a:tabLst>
            </a:pPr>
            <a:r>
              <a:rPr lang="en-US" sz="2200" dirty="0">
                <a:solidFill>
                  <a:srgbClr val="222222"/>
                </a:solidFill>
                <a:ea typeface="Times New Roman" panose="02020603050405020304" pitchFamily="18" charset="0"/>
                <a:cs typeface="Calibri" panose="020F0502020204030204" pitchFamily="34" charset="0"/>
              </a:rPr>
              <a:t>List m</a:t>
            </a:r>
            <a:r>
              <a:rPr lang="en-US" sz="2200" dirty="0">
                <a:solidFill>
                  <a:srgbClr val="222222"/>
                </a:solidFill>
                <a:effectLst/>
                <a:latin typeface="Calibri" panose="020F0502020204030204" pitchFamily="34" charset="0"/>
                <a:ea typeface="Times New Roman" panose="02020603050405020304" pitchFamily="18" charset="0"/>
                <a:cs typeface="Calibri" panose="020F0502020204030204" pitchFamily="34" charset="0"/>
              </a:rPr>
              <a:t>edications considerations for Type 2</a:t>
            </a:r>
            <a:endParaRPr lang="en-US" sz="2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0"/>
              </a:spcAft>
              <a:buSzPts val="1000"/>
              <a:buFont typeface="+mj-lt"/>
              <a:buAutoNum type="arabicPeriod"/>
              <a:tabLst>
                <a:tab pos="457200" algn="l"/>
              </a:tabLst>
            </a:pPr>
            <a:r>
              <a:rPr lang="en-US" sz="2200" dirty="0">
                <a:solidFill>
                  <a:srgbClr val="222222"/>
                </a:solidFill>
                <a:ea typeface="Times New Roman" panose="02020603050405020304" pitchFamily="18" charset="0"/>
                <a:cs typeface="Calibri" panose="020F0502020204030204" pitchFamily="34" charset="0"/>
              </a:rPr>
              <a:t>Describe the p</a:t>
            </a:r>
            <a:r>
              <a:rPr lang="en-US" sz="2200" dirty="0">
                <a:solidFill>
                  <a:srgbClr val="222222"/>
                </a:solidFill>
                <a:effectLst/>
                <a:latin typeface="Calibri" panose="020F0502020204030204" pitchFamily="34" charset="0"/>
                <a:ea typeface="Times New Roman" panose="02020603050405020304" pitchFamily="18" charset="0"/>
                <a:cs typeface="Calibri" panose="020F0502020204030204" pitchFamily="34" charset="0"/>
              </a:rPr>
              <a:t>harmacology Algorithms</a:t>
            </a:r>
            <a:endParaRPr lang="en-US" sz="2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0"/>
              </a:spcAft>
              <a:buSzPts val="1000"/>
              <a:buFont typeface="+mj-lt"/>
              <a:buAutoNum type="arabicPeriod"/>
              <a:tabLst>
                <a:tab pos="457200" algn="l"/>
              </a:tabLst>
            </a:pPr>
            <a:r>
              <a:rPr lang="en-US" sz="2200" dirty="0">
                <a:solidFill>
                  <a:srgbClr val="222222"/>
                </a:solidFill>
                <a:ea typeface="Times New Roman" panose="02020603050405020304" pitchFamily="18" charset="0"/>
                <a:cs typeface="Calibri" panose="020F0502020204030204" pitchFamily="34" charset="0"/>
              </a:rPr>
              <a:t>Discuss most recent c</a:t>
            </a:r>
            <a:r>
              <a:rPr lang="en-US" sz="2200" dirty="0">
                <a:solidFill>
                  <a:srgbClr val="222222"/>
                </a:solidFill>
                <a:effectLst/>
                <a:latin typeface="Calibri" panose="020F0502020204030204" pitchFamily="34" charset="0"/>
                <a:ea typeface="Times New Roman" panose="02020603050405020304" pitchFamily="18" charset="0"/>
                <a:cs typeface="Calibri" panose="020F0502020204030204" pitchFamily="34" charset="0"/>
              </a:rPr>
              <a:t>ardiovascular risk mitigation strategies and goals.</a:t>
            </a:r>
            <a:endParaRPr lang="en-US" sz="22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5" name="Picture 4">
            <a:extLst>
              <a:ext uri="{FF2B5EF4-FFF2-40B4-BE49-F238E27FC236}">
                <a16:creationId xmlns:a16="http://schemas.microsoft.com/office/drawing/2014/main" id="{F58A9F4D-42DC-4F68-8F60-9EBF7B1D69C6}"/>
              </a:ext>
            </a:extLst>
          </p:cNvPr>
          <p:cNvPicPr>
            <a:picLocks noChangeAspect="1"/>
          </p:cNvPicPr>
          <p:nvPr/>
        </p:nvPicPr>
        <p:blipFill rotWithShape="1">
          <a:blip r:embed="rId3" cstate="print">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l="40083" r="-1" b="-1"/>
          <a:stretch/>
        </p:blipFill>
        <p:spPr>
          <a:xfrm>
            <a:off x="6033684" y="1371600"/>
            <a:ext cx="2667592" cy="2971800"/>
          </a:xfrm>
          <a:prstGeom prst="rect">
            <a:avLst/>
          </a:prstGeom>
          <a:noFill/>
        </p:spPr>
      </p:pic>
    </p:spTree>
    <p:extLst>
      <p:ext uri="{BB962C8B-B14F-4D97-AF65-F5344CB8AC3E}">
        <p14:creationId xmlns:p14="http://schemas.microsoft.com/office/powerpoint/2010/main" val="42532229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9" name="Picture 5" descr="C:\Users\Beverly\AppData\Local\Microsoft\Windows\Temporary Internet Files\Content.IE5\52TDUJIH\MPj04386320000[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88941" y="1086086"/>
            <a:ext cx="1874839"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26" name="Rectangle 1026"/>
          <p:cNvSpPr>
            <a:spLocks noGrp="1" noChangeArrowheads="1"/>
          </p:cNvSpPr>
          <p:nvPr>
            <p:ph type="title"/>
          </p:nvPr>
        </p:nvSpPr>
        <p:spPr>
          <a:xfrm>
            <a:off x="304800" y="228600"/>
            <a:ext cx="8305800" cy="1191575"/>
          </a:xfrm>
        </p:spPr>
        <p:txBody>
          <a:bodyPr>
            <a:normAutofit fontScale="90000"/>
          </a:bodyPr>
          <a:lstStyle/>
          <a:p>
            <a:pPr eaLnBrk="1" hangingPunct="1"/>
            <a:r>
              <a:rPr lang="en-US" sz="4000" dirty="0"/>
              <a:t>Latent </a:t>
            </a:r>
            <a:r>
              <a:rPr lang="en-US" sz="4000" dirty="0" err="1"/>
              <a:t>AutoImmunity</a:t>
            </a:r>
            <a:r>
              <a:rPr lang="en-US" sz="4000" dirty="0"/>
              <a:t> Diabetes in Adults (LADA)</a:t>
            </a:r>
          </a:p>
        </p:txBody>
      </p:sp>
      <p:sp>
        <p:nvSpPr>
          <p:cNvPr id="52227" name="Rectangle 1027"/>
          <p:cNvSpPr>
            <a:spLocks noGrp="1" noChangeArrowheads="1"/>
          </p:cNvSpPr>
          <p:nvPr>
            <p:ph idx="1"/>
          </p:nvPr>
        </p:nvSpPr>
        <p:spPr>
          <a:xfrm>
            <a:off x="457200" y="1600200"/>
            <a:ext cx="6705601" cy="4724399"/>
          </a:xfrm>
        </p:spPr>
        <p:txBody>
          <a:bodyPr>
            <a:normAutofit fontScale="85000" lnSpcReduction="10000"/>
          </a:bodyPr>
          <a:lstStyle/>
          <a:p>
            <a:pPr eaLnBrk="1" hangingPunct="1"/>
            <a:r>
              <a:rPr lang="en-US" dirty="0"/>
              <a:t>Antibody positive to 1-2 of below</a:t>
            </a:r>
          </a:p>
          <a:p>
            <a:pPr lvl="1" eaLnBrk="1" hangingPunct="1"/>
            <a:r>
              <a:rPr lang="en-US" sz="2800" dirty="0"/>
              <a:t>GAD-65 autoantibodies</a:t>
            </a:r>
          </a:p>
          <a:p>
            <a:pPr lvl="1" eaLnBrk="1" hangingPunct="1"/>
            <a:r>
              <a:rPr lang="en-US" sz="2800" dirty="0"/>
              <a:t>Insulin Autoantibodies </a:t>
            </a:r>
          </a:p>
          <a:p>
            <a:pPr lvl="1" eaLnBrk="1" hangingPunct="1"/>
            <a:r>
              <a:rPr lang="en-US" sz="2800" dirty="0"/>
              <a:t>Islet Cell antigen-2</a:t>
            </a:r>
          </a:p>
          <a:p>
            <a:pPr lvl="1" eaLnBrk="1" hangingPunct="1"/>
            <a:r>
              <a:rPr lang="en-US" sz="2800" dirty="0"/>
              <a:t>ZnT8</a:t>
            </a:r>
          </a:p>
          <a:p>
            <a:pPr eaLnBrk="1" hangingPunct="1"/>
            <a:r>
              <a:rPr lang="en-US" dirty="0"/>
              <a:t>Adult Age at onset</a:t>
            </a:r>
          </a:p>
          <a:p>
            <a:pPr eaLnBrk="1" hangingPunct="1"/>
            <a:r>
              <a:rPr lang="en-US" dirty="0"/>
              <a:t>Usually benefit from insulin w/in first 6 months of diagnosis</a:t>
            </a:r>
          </a:p>
          <a:p>
            <a:pPr eaLnBrk="1" hangingPunct="1"/>
            <a:r>
              <a:rPr lang="en-US" dirty="0"/>
              <a:t>Early insulin therapy may preserve beta cell function</a:t>
            </a:r>
          </a:p>
        </p:txBody>
      </p:sp>
      <p:sp>
        <p:nvSpPr>
          <p:cNvPr id="52228" name="Rectangle 1028"/>
          <p:cNvSpPr>
            <a:spLocks noChangeArrowheads="1"/>
          </p:cNvSpPr>
          <p:nvPr/>
        </p:nvSpPr>
        <p:spPr bwMode="auto">
          <a:xfrm>
            <a:off x="4114800" y="6096000"/>
            <a:ext cx="50292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nchor="ctr">
            <a:spAutoFit/>
          </a:bodyPr>
          <a:lstStyle/>
          <a:p>
            <a:r>
              <a:rPr lang="en-US" i="1" dirty="0"/>
              <a:t>Diabetes Care</a:t>
            </a:r>
            <a:r>
              <a:rPr lang="en-US" dirty="0"/>
              <a:t> 26:536-538, 2003</a:t>
            </a:r>
            <a:br>
              <a:rPr lang="en-US" dirty="0"/>
            </a:br>
            <a:r>
              <a:rPr lang="en-US" dirty="0"/>
              <a:t>Jerry P. Palmer, MD and </a:t>
            </a:r>
            <a:r>
              <a:rPr lang="en-US" dirty="0" err="1"/>
              <a:t>Irl</a:t>
            </a:r>
            <a:r>
              <a:rPr lang="en-US" dirty="0"/>
              <a:t> B. Hirsch, MD  </a:t>
            </a:r>
          </a:p>
        </p:txBody>
      </p:sp>
      <p:pic>
        <p:nvPicPr>
          <p:cNvPr id="3" name="Picture 2">
            <a:extLst>
              <a:ext uri="{FF2B5EF4-FFF2-40B4-BE49-F238E27FC236}">
                <a16:creationId xmlns:a16="http://schemas.microsoft.com/office/drawing/2014/main" id="{4D41A66E-3549-A8C9-B291-2310936E40A4}"/>
              </a:ext>
            </a:extLst>
          </p:cNvPr>
          <p:cNvPicPr>
            <a:picLocks noChangeAspect="1"/>
          </p:cNvPicPr>
          <p:nvPr/>
        </p:nvPicPr>
        <p:blipFill>
          <a:blip r:embed="rId5"/>
          <a:stretch>
            <a:fillRect/>
          </a:stretch>
        </p:blipFill>
        <p:spPr>
          <a:xfrm>
            <a:off x="762000" y="6170534"/>
            <a:ext cx="1752600" cy="668179"/>
          </a:xfrm>
          <a:prstGeom prst="rect">
            <a:avLst/>
          </a:prstGeom>
        </p:spPr>
      </p:pic>
    </p:spTree>
    <p:custDataLst>
      <p:tags r:id="rId1"/>
    </p:custDataLst>
    <p:extLst>
      <p:ext uri="{BB962C8B-B14F-4D97-AF65-F5344CB8AC3E}">
        <p14:creationId xmlns:p14="http://schemas.microsoft.com/office/powerpoint/2010/main" val="18471093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p:txBody>
          <a:bodyPr>
            <a:normAutofit fontScale="90000"/>
          </a:bodyPr>
          <a:lstStyle/>
          <a:p>
            <a:pPr eaLnBrk="1" hangingPunct="1"/>
            <a:r>
              <a:rPr lang="en-US" sz="4000"/>
              <a:t>LADA Clinical Features Compared to Type 2</a:t>
            </a:r>
          </a:p>
        </p:txBody>
      </p:sp>
      <p:sp>
        <p:nvSpPr>
          <p:cNvPr id="53251" name="Rectangle 3"/>
          <p:cNvSpPr>
            <a:spLocks noGrp="1" noChangeArrowheads="1"/>
          </p:cNvSpPr>
          <p:nvPr>
            <p:ph idx="1"/>
          </p:nvPr>
        </p:nvSpPr>
        <p:spPr>
          <a:xfrm>
            <a:off x="457201" y="1447802"/>
            <a:ext cx="8485188" cy="4613275"/>
          </a:xfrm>
        </p:spPr>
        <p:txBody>
          <a:bodyPr>
            <a:normAutofit/>
          </a:bodyPr>
          <a:lstStyle/>
          <a:p>
            <a:pPr eaLnBrk="1" hangingPunct="1">
              <a:buFont typeface="Wingdings" pitchFamily="2" charset="2"/>
              <a:buNone/>
            </a:pPr>
            <a:r>
              <a:rPr lang="en-US" u="sng" dirty="0"/>
              <a:t>Feature			       LADA	Type 2</a:t>
            </a:r>
          </a:p>
          <a:p>
            <a:pPr eaLnBrk="1" hangingPunct="1"/>
            <a:r>
              <a:rPr lang="en-US" dirty="0"/>
              <a:t>Age &lt;50			  63%	  19%</a:t>
            </a:r>
          </a:p>
          <a:p>
            <a:pPr eaLnBrk="1" hangingPunct="1"/>
            <a:r>
              <a:rPr lang="en-US" dirty="0"/>
              <a:t>Acute hyperglycemia	  66		  24</a:t>
            </a:r>
          </a:p>
          <a:p>
            <a:pPr eaLnBrk="1" hangingPunct="1"/>
            <a:r>
              <a:rPr lang="en-US" dirty="0"/>
              <a:t>BMI &lt; 25 			  33		  13</a:t>
            </a:r>
          </a:p>
          <a:p>
            <a:pPr eaLnBrk="1" hangingPunct="1"/>
            <a:r>
              <a:rPr lang="en-US" dirty="0" err="1"/>
              <a:t>Hx</a:t>
            </a:r>
            <a:r>
              <a:rPr lang="en-US" dirty="0"/>
              <a:t> of autoimmune dx  27		  12</a:t>
            </a:r>
          </a:p>
          <a:p>
            <a:pPr eaLnBrk="1" hangingPunct="1"/>
            <a:r>
              <a:rPr lang="en-US" dirty="0"/>
              <a:t>Family </a:t>
            </a:r>
            <a:r>
              <a:rPr lang="en-US" dirty="0" err="1"/>
              <a:t>hx</a:t>
            </a:r>
            <a:r>
              <a:rPr lang="en-US" dirty="0"/>
              <a:t> autoimmune 46      	   35</a:t>
            </a:r>
          </a:p>
        </p:txBody>
      </p:sp>
      <p:sp>
        <p:nvSpPr>
          <p:cNvPr id="53252" name="Rectangle 4"/>
          <p:cNvSpPr>
            <a:spLocks noChangeArrowheads="1"/>
          </p:cNvSpPr>
          <p:nvPr/>
        </p:nvSpPr>
        <p:spPr bwMode="auto">
          <a:xfrm>
            <a:off x="3810000" y="5850218"/>
            <a:ext cx="50292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nchor="ctr">
            <a:spAutoFit/>
          </a:bodyPr>
          <a:lstStyle/>
          <a:p>
            <a:r>
              <a:rPr lang="en-US" i="1" dirty="0"/>
              <a:t>Practical Diabetology March 08, Unger</a:t>
            </a:r>
            <a:r>
              <a:rPr lang="en-US" dirty="0"/>
              <a:t> MD  </a:t>
            </a:r>
          </a:p>
        </p:txBody>
      </p:sp>
      <p:pic>
        <p:nvPicPr>
          <p:cNvPr id="3" name="Picture 2">
            <a:extLst>
              <a:ext uri="{FF2B5EF4-FFF2-40B4-BE49-F238E27FC236}">
                <a16:creationId xmlns:a16="http://schemas.microsoft.com/office/drawing/2014/main" id="{CC244D31-4E62-6E53-4293-7470F571EB88}"/>
              </a:ext>
            </a:extLst>
          </p:cNvPr>
          <p:cNvPicPr>
            <a:picLocks noChangeAspect="1"/>
          </p:cNvPicPr>
          <p:nvPr/>
        </p:nvPicPr>
        <p:blipFill>
          <a:blip r:embed="rId4"/>
          <a:stretch>
            <a:fillRect/>
          </a:stretch>
        </p:blipFill>
        <p:spPr>
          <a:xfrm>
            <a:off x="438665" y="5580458"/>
            <a:ext cx="3048425" cy="1162212"/>
          </a:xfrm>
          <a:prstGeom prst="rect">
            <a:avLst/>
          </a:prstGeom>
        </p:spPr>
      </p:pic>
    </p:spTree>
    <p:custDataLst>
      <p:tags r:id="rId1"/>
    </p:custDataLst>
    <p:extLst>
      <p:ext uri="{BB962C8B-B14F-4D97-AF65-F5344CB8AC3E}">
        <p14:creationId xmlns:p14="http://schemas.microsoft.com/office/powerpoint/2010/main" val="34800274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E91CD8-E2E6-93AD-6AA6-373D7A692E8E}"/>
              </a:ext>
            </a:extLst>
          </p:cNvPr>
          <p:cNvSpPr>
            <a:spLocks noGrp="1"/>
          </p:cNvSpPr>
          <p:nvPr>
            <p:ph type="title"/>
          </p:nvPr>
        </p:nvSpPr>
        <p:spPr>
          <a:xfrm>
            <a:off x="457200" y="228600"/>
            <a:ext cx="8229600" cy="914400"/>
          </a:xfrm>
        </p:spPr>
        <p:txBody>
          <a:bodyPr anchor="b">
            <a:normAutofit/>
          </a:bodyPr>
          <a:lstStyle/>
          <a:p>
            <a:pPr>
              <a:lnSpc>
                <a:spcPct val="90000"/>
              </a:lnSpc>
            </a:pPr>
            <a:r>
              <a:rPr lang="en-US" sz="2800"/>
              <a:t>What about Latent Autoimmunity Diabetes in Adults (LADA) </a:t>
            </a:r>
          </a:p>
        </p:txBody>
      </p:sp>
      <p:sp>
        <p:nvSpPr>
          <p:cNvPr id="3" name="Content Placeholder 2">
            <a:extLst>
              <a:ext uri="{FF2B5EF4-FFF2-40B4-BE49-F238E27FC236}">
                <a16:creationId xmlns:a16="http://schemas.microsoft.com/office/drawing/2014/main" id="{8CC4BBC5-B80F-DB9F-6F36-D8A82100169A}"/>
              </a:ext>
            </a:extLst>
          </p:cNvPr>
          <p:cNvSpPr>
            <a:spLocks noGrp="1"/>
          </p:cNvSpPr>
          <p:nvPr>
            <p:ph sz="quarter" idx="1"/>
          </p:nvPr>
        </p:nvSpPr>
        <p:spPr>
          <a:xfrm>
            <a:off x="457200" y="1219200"/>
            <a:ext cx="5334000" cy="4937760"/>
          </a:xfrm>
        </p:spPr>
        <p:txBody>
          <a:bodyPr>
            <a:normAutofit fontScale="92500" lnSpcReduction="20000"/>
          </a:bodyPr>
          <a:lstStyle/>
          <a:p>
            <a:pPr>
              <a:lnSpc>
                <a:spcPct val="110000"/>
              </a:lnSpc>
            </a:pPr>
            <a:r>
              <a:rPr lang="en-US" sz="2800" dirty="0"/>
              <a:t>S</a:t>
            </a:r>
            <a:r>
              <a:rPr lang="en-US" sz="2800" b="0" i="0" dirty="0">
                <a:effectLst/>
              </a:rPr>
              <a:t>lowly progressive autoimmune diabetes with an adult onset should be termed:</a:t>
            </a:r>
          </a:p>
          <a:p>
            <a:pPr lvl="1">
              <a:lnSpc>
                <a:spcPct val="110000"/>
              </a:lnSpc>
            </a:pPr>
            <a:r>
              <a:rPr lang="en-US" sz="2800" dirty="0"/>
              <a:t>LADA</a:t>
            </a:r>
            <a:r>
              <a:rPr lang="en-US" sz="2800" b="0" i="0" dirty="0">
                <a:effectLst/>
              </a:rPr>
              <a:t> or type 1 diabetes. </a:t>
            </a:r>
            <a:endParaRPr lang="en-US" sz="2800" dirty="0"/>
          </a:p>
          <a:p>
            <a:pPr lvl="1">
              <a:lnSpc>
                <a:spcPct val="110000"/>
              </a:lnSpc>
            </a:pPr>
            <a:r>
              <a:rPr lang="en-US" sz="2800" b="0" i="0" dirty="0">
                <a:effectLst/>
              </a:rPr>
              <a:t>Slow autoimmune β-cell destruction can lead to a long duration of marginal insulin secretory capacity. </a:t>
            </a:r>
          </a:p>
          <a:p>
            <a:pPr lvl="1">
              <a:lnSpc>
                <a:spcPct val="110000"/>
              </a:lnSpc>
            </a:pPr>
            <a:r>
              <a:rPr lang="en-US" sz="2800" b="0" i="0" dirty="0">
                <a:effectLst/>
              </a:rPr>
              <a:t>For this classification, all forms of diabetes mediated by autoimmune β-cell destruction independent of age of onset are included under the rubric of type 1 diabetes. </a:t>
            </a:r>
            <a:endParaRPr lang="en-US" sz="2800" dirty="0"/>
          </a:p>
        </p:txBody>
      </p:sp>
      <p:pic>
        <p:nvPicPr>
          <p:cNvPr id="5" name="Picture 4" descr="Stressed healthcare worker">
            <a:extLst>
              <a:ext uri="{FF2B5EF4-FFF2-40B4-BE49-F238E27FC236}">
                <a16:creationId xmlns:a16="http://schemas.microsoft.com/office/drawing/2014/main" id="{BF73B091-C9B1-B2F7-9779-1EC6D3FFC96F}"/>
              </a:ext>
            </a:extLst>
          </p:cNvPr>
          <p:cNvPicPr>
            <a:picLocks noChangeAspect="1"/>
          </p:cNvPicPr>
          <p:nvPr/>
        </p:nvPicPr>
        <p:blipFill>
          <a:blip r:embed="rId3" cstate="print">
            <a:extLst>
              <a:ext uri="{28A0092B-C50C-407E-A947-70E740481C1C}">
                <a14:useLocalDpi xmlns:a14="http://schemas.microsoft.com/office/drawing/2010/main" val="0"/>
              </a:ext>
            </a:extLst>
          </a:blip>
          <a:srcRect l="40058" r="5304" b="-3"/>
          <a:stretch/>
        </p:blipFill>
        <p:spPr>
          <a:xfrm>
            <a:off x="6014895" y="1295400"/>
            <a:ext cx="2666989" cy="3258312"/>
          </a:xfrm>
          <a:prstGeom prst="rect">
            <a:avLst/>
          </a:prstGeom>
          <a:noFill/>
        </p:spPr>
      </p:pic>
      <p:pic>
        <p:nvPicPr>
          <p:cNvPr id="6" name="Picture 5">
            <a:extLst>
              <a:ext uri="{FF2B5EF4-FFF2-40B4-BE49-F238E27FC236}">
                <a16:creationId xmlns:a16="http://schemas.microsoft.com/office/drawing/2014/main" id="{409A20EC-1DCF-4A4B-AD0E-7A9303FB963B}"/>
              </a:ext>
            </a:extLst>
          </p:cNvPr>
          <p:cNvPicPr>
            <a:picLocks noChangeAspect="1"/>
          </p:cNvPicPr>
          <p:nvPr/>
        </p:nvPicPr>
        <p:blipFill>
          <a:blip r:embed="rId4"/>
          <a:stretch>
            <a:fillRect/>
          </a:stretch>
        </p:blipFill>
        <p:spPr>
          <a:xfrm>
            <a:off x="6096000" y="4706112"/>
            <a:ext cx="2666989" cy="472516"/>
          </a:xfrm>
          <a:prstGeom prst="rect">
            <a:avLst/>
          </a:prstGeom>
        </p:spPr>
      </p:pic>
    </p:spTree>
    <p:extLst>
      <p:ext uri="{BB962C8B-B14F-4D97-AF65-F5344CB8AC3E}">
        <p14:creationId xmlns:p14="http://schemas.microsoft.com/office/powerpoint/2010/main" val="31482855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7554" name="Rectangle 2"/>
          <p:cNvSpPr>
            <a:spLocks noChangeArrowheads="1"/>
          </p:cNvSpPr>
          <p:nvPr/>
        </p:nvSpPr>
        <p:spPr bwMode="auto">
          <a:xfrm>
            <a:off x="4224868" y="301627"/>
            <a:ext cx="4470023" cy="2749551"/>
          </a:xfrm>
          <a:prstGeom prst="rect">
            <a:avLst/>
          </a:prstGeom>
          <a:noFill/>
          <a:ln w="12700" cap="sq">
            <a:noFill/>
            <a:miter lim="800000"/>
            <a:headEnd type="none" w="sm" len="sm"/>
            <a:tailEnd type="none" w="sm" len="sm"/>
          </a:ln>
          <a:effectLst/>
        </p:spPr>
        <p:txBody>
          <a:bodyPr anchor="ctr"/>
          <a:lstStyle/>
          <a:p>
            <a:pPr algn="ctr">
              <a:defRPr/>
            </a:pPr>
            <a:r>
              <a:rPr lang="en-US" sz="3911" dirty="0">
                <a:solidFill>
                  <a:srgbClr val="7030A0"/>
                </a:solidFill>
                <a:effectLst>
                  <a:outerShdw blurRad="38100" dist="38100" dir="2700000" algn="tl">
                    <a:srgbClr val="000000"/>
                  </a:outerShdw>
                </a:effectLst>
                <a:latin typeface="Gill Sans MT"/>
              </a:rPr>
              <a:t>Patti Labelle</a:t>
            </a:r>
          </a:p>
          <a:p>
            <a:pPr algn="ctr">
              <a:defRPr/>
            </a:pPr>
            <a:r>
              <a:rPr lang="en-US" sz="3911" dirty="0">
                <a:solidFill>
                  <a:prstClr val="black"/>
                </a:solidFill>
                <a:latin typeface="Calibri" panose="020F0502020204030204" pitchFamily="34" charset="0"/>
              </a:rPr>
              <a:t>"</a:t>
            </a:r>
            <a:r>
              <a:rPr lang="en-US" sz="3911" dirty="0" err="1">
                <a:solidFill>
                  <a:prstClr val="black"/>
                </a:solidFill>
                <a:latin typeface="Calibri" panose="020F0502020204030204" pitchFamily="34" charset="0"/>
              </a:rPr>
              <a:t>divabetic</a:t>
            </a:r>
            <a:r>
              <a:rPr lang="en-US" sz="3911" dirty="0">
                <a:solidFill>
                  <a:prstClr val="black"/>
                </a:solidFill>
                <a:latin typeface="Calibri" panose="020F0502020204030204" pitchFamily="34" charset="0"/>
              </a:rPr>
              <a:t>”</a:t>
            </a:r>
          </a:p>
          <a:p>
            <a:pPr algn="ctr">
              <a:defRPr/>
            </a:pPr>
            <a:r>
              <a:rPr lang="en-US" sz="3911" dirty="0">
                <a:solidFill>
                  <a:prstClr val="black"/>
                </a:solidFill>
                <a:effectLst>
                  <a:outerShdw blurRad="38100" dist="38100" dir="2700000" algn="tl">
                    <a:srgbClr val="000000"/>
                  </a:outerShdw>
                </a:effectLst>
                <a:latin typeface="Calibri" panose="020F0502020204030204" pitchFamily="34" charset="0"/>
              </a:rPr>
              <a:t>“I have diabetes, it doesn’t have me”</a:t>
            </a:r>
            <a:endParaRPr lang="en-US" sz="3911" dirty="0">
              <a:solidFill>
                <a:srgbClr val="B292CA"/>
              </a:solidFill>
              <a:effectLst>
                <a:outerShdw blurRad="38100" dist="38100" dir="2700000" algn="tl">
                  <a:srgbClr val="000000"/>
                </a:outerShdw>
              </a:effectLst>
              <a:latin typeface="Calibri" panose="020F0502020204030204" pitchFamily="34" charset="0"/>
            </a:endParaRPr>
          </a:p>
        </p:txBody>
      </p:sp>
      <p:pic>
        <p:nvPicPr>
          <p:cNvPr id="2" name="Picture 1"/>
          <p:cNvPicPr>
            <a:picLocks noChangeAspect="1"/>
          </p:cNvPicPr>
          <p:nvPr/>
        </p:nvPicPr>
        <p:blipFill>
          <a:blip r:embed="rId4"/>
          <a:stretch>
            <a:fillRect/>
          </a:stretch>
        </p:blipFill>
        <p:spPr>
          <a:xfrm>
            <a:off x="304800" y="301627"/>
            <a:ext cx="3189235" cy="4826000"/>
          </a:xfrm>
          <a:prstGeom prst="rect">
            <a:avLst/>
          </a:prstGeom>
        </p:spPr>
      </p:pic>
      <p:pic>
        <p:nvPicPr>
          <p:cNvPr id="4" name="Picture 3"/>
          <p:cNvPicPr>
            <a:picLocks noChangeAspect="1"/>
          </p:cNvPicPr>
          <p:nvPr/>
        </p:nvPicPr>
        <p:blipFill>
          <a:blip r:embed="rId5"/>
          <a:stretch>
            <a:fillRect/>
          </a:stretch>
        </p:blipFill>
        <p:spPr>
          <a:xfrm>
            <a:off x="3352800" y="3124200"/>
            <a:ext cx="5646890" cy="3219451"/>
          </a:xfrm>
          <a:prstGeom prst="rect">
            <a:avLst/>
          </a:prstGeom>
        </p:spPr>
      </p:pic>
    </p:spTree>
    <p:custDataLst>
      <p:tags r:id="rId1"/>
    </p:custDataLst>
    <p:extLst>
      <p:ext uri="{BB962C8B-B14F-4D97-AF65-F5344CB8AC3E}">
        <p14:creationId xmlns:p14="http://schemas.microsoft.com/office/powerpoint/2010/main" val="1725650558"/>
      </p:ext>
    </p:extLst>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9" fill="hold" grpId="0" nodeType="clickEffect">
                                  <p:stCondLst>
                                    <p:cond delay="0"/>
                                  </p:stCondLst>
                                  <p:childTnLst>
                                    <p:set>
                                      <p:cBhvr>
                                        <p:cTn id="6" dur="1" fill="hold">
                                          <p:stCondLst>
                                            <p:cond delay="0"/>
                                          </p:stCondLst>
                                        </p:cTn>
                                        <p:tgtEl>
                                          <p:spTgt spid="1047554"/>
                                        </p:tgtEl>
                                        <p:attrNameLst>
                                          <p:attrName>style.visibility</p:attrName>
                                        </p:attrNameLst>
                                      </p:cBhvr>
                                      <p:to>
                                        <p:strVal val="visible"/>
                                      </p:to>
                                    </p:set>
                                    <p:anim calcmode="lin" valueType="num">
                                      <p:cBhvr additive="base">
                                        <p:cTn id="7" dur="2000" fill="hold"/>
                                        <p:tgtEl>
                                          <p:spTgt spid="1047554"/>
                                        </p:tgtEl>
                                        <p:attrNameLst>
                                          <p:attrName>ppt_x</p:attrName>
                                        </p:attrNameLst>
                                      </p:cBhvr>
                                      <p:tavLst>
                                        <p:tav tm="0">
                                          <p:val>
                                            <p:strVal val="0-#ppt_w/2"/>
                                          </p:val>
                                        </p:tav>
                                        <p:tav tm="100000">
                                          <p:val>
                                            <p:strVal val="#ppt_x"/>
                                          </p:val>
                                        </p:tav>
                                      </p:tavLst>
                                    </p:anim>
                                    <p:anim calcmode="lin" valueType="num">
                                      <p:cBhvr additive="base">
                                        <p:cTn id="8" dur="2000" fill="hold"/>
                                        <p:tgtEl>
                                          <p:spTgt spid="104755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7554"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p:txBody>
          <a:bodyPr vert="horz" lIns="90477" tIns="44445" rIns="90477" bIns="44445" anchor="b" anchorCtr="0">
            <a:normAutofit/>
          </a:bodyPr>
          <a:lstStyle/>
          <a:p>
            <a:pPr eaLnBrk="1" hangingPunct="1"/>
            <a:r>
              <a:rPr lang="en-US"/>
              <a:t>Signs of Diabetes</a:t>
            </a:r>
            <a:endParaRPr lang="en-US" sz="4000">
              <a:sym typeface="Monotype Sorts" pitchFamily="2" charset="2"/>
            </a:endParaRPr>
          </a:p>
        </p:txBody>
      </p:sp>
      <p:sp>
        <p:nvSpPr>
          <p:cNvPr id="40963" name="Rectangle 3"/>
          <p:cNvSpPr>
            <a:spLocks noGrp="1" noChangeArrowheads="1"/>
          </p:cNvSpPr>
          <p:nvPr>
            <p:ph sz="half" idx="1"/>
          </p:nvPr>
        </p:nvSpPr>
        <p:spPr>
          <a:xfrm>
            <a:off x="436685" y="1371601"/>
            <a:ext cx="3429000" cy="4497387"/>
          </a:xfrm>
        </p:spPr>
        <p:txBody>
          <a:bodyPr vert="horz" lIns="90477" tIns="44445" rIns="90477" bIns="44445">
            <a:normAutofit fontScale="77500" lnSpcReduction="20000"/>
          </a:bodyPr>
          <a:lstStyle/>
          <a:p>
            <a:pPr eaLnBrk="1" hangingPunct="1">
              <a:lnSpc>
                <a:spcPct val="120000"/>
              </a:lnSpc>
            </a:pPr>
            <a:r>
              <a:rPr lang="en-US" dirty="0"/>
              <a:t>Polyuria</a:t>
            </a:r>
          </a:p>
          <a:p>
            <a:pPr eaLnBrk="1" hangingPunct="1">
              <a:lnSpc>
                <a:spcPct val="120000"/>
              </a:lnSpc>
            </a:pPr>
            <a:r>
              <a:rPr lang="en-US" dirty="0"/>
              <a:t>Polydipsia	</a:t>
            </a:r>
          </a:p>
          <a:p>
            <a:pPr eaLnBrk="1" hangingPunct="1">
              <a:lnSpc>
                <a:spcPct val="120000"/>
              </a:lnSpc>
            </a:pPr>
            <a:r>
              <a:rPr lang="en-US" dirty="0" err="1"/>
              <a:t>Polyphasia</a:t>
            </a:r>
            <a:endParaRPr lang="en-US" dirty="0"/>
          </a:p>
          <a:p>
            <a:pPr eaLnBrk="1" hangingPunct="1">
              <a:lnSpc>
                <a:spcPct val="120000"/>
              </a:lnSpc>
            </a:pPr>
            <a:r>
              <a:rPr lang="en-US" dirty="0"/>
              <a:t>Weight loss</a:t>
            </a:r>
          </a:p>
          <a:p>
            <a:pPr eaLnBrk="1" hangingPunct="1">
              <a:lnSpc>
                <a:spcPct val="120000"/>
              </a:lnSpc>
            </a:pPr>
            <a:r>
              <a:rPr lang="en-US" dirty="0"/>
              <a:t>Fatigue</a:t>
            </a:r>
          </a:p>
          <a:p>
            <a:pPr eaLnBrk="1" hangingPunct="1">
              <a:lnSpc>
                <a:spcPct val="120000"/>
              </a:lnSpc>
            </a:pPr>
            <a:r>
              <a:rPr lang="en-US" dirty="0"/>
              <a:t>Skin and other infections</a:t>
            </a:r>
          </a:p>
          <a:p>
            <a:pPr eaLnBrk="1" hangingPunct="1">
              <a:lnSpc>
                <a:spcPct val="120000"/>
              </a:lnSpc>
            </a:pPr>
            <a:r>
              <a:rPr lang="en-US" dirty="0"/>
              <a:t>Blurry vision</a:t>
            </a:r>
          </a:p>
        </p:txBody>
      </p:sp>
      <p:sp>
        <p:nvSpPr>
          <p:cNvPr id="1238020" name="Rectangle 4"/>
          <p:cNvSpPr>
            <a:spLocks noGrp="1" noChangeArrowheads="1"/>
          </p:cNvSpPr>
          <p:nvPr>
            <p:ph sz="half" idx="2"/>
          </p:nvPr>
        </p:nvSpPr>
        <p:spPr>
          <a:xfrm>
            <a:off x="3962400" y="1371601"/>
            <a:ext cx="4495800" cy="4497387"/>
          </a:xfrm>
        </p:spPr>
        <p:txBody>
          <a:bodyPr vert="horz" lIns="90477" tIns="44445" rIns="90477" bIns="44445">
            <a:normAutofit fontScale="77500" lnSpcReduction="20000"/>
          </a:bodyPr>
          <a:lstStyle/>
          <a:p>
            <a:pPr eaLnBrk="1" hangingPunct="1">
              <a:lnSpc>
                <a:spcPct val="120000"/>
              </a:lnSpc>
              <a:buFont typeface="Wingdings" pitchFamily="2" charset="2"/>
              <a:buBlip>
                <a:blip r:embed="rId4"/>
              </a:buBlip>
            </a:pPr>
            <a:r>
              <a:rPr lang="en-US" dirty="0"/>
              <a:t>Glycosuria, H</a:t>
            </a:r>
            <a:r>
              <a:rPr lang="en-US" baseline="-25000" dirty="0"/>
              <a:t>2</a:t>
            </a:r>
            <a:r>
              <a:rPr lang="en-US" dirty="0"/>
              <a:t>O losses</a:t>
            </a:r>
          </a:p>
          <a:p>
            <a:pPr eaLnBrk="1" hangingPunct="1">
              <a:lnSpc>
                <a:spcPct val="120000"/>
              </a:lnSpc>
              <a:buFont typeface="Wingdings" pitchFamily="2" charset="2"/>
              <a:buBlip>
                <a:blip r:embed="rId4"/>
              </a:buBlip>
            </a:pPr>
            <a:r>
              <a:rPr lang="en-US" dirty="0"/>
              <a:t>Dehydration</a:t>
            </a:r>
          </a:p>
          <a:p>
            <a:pPr eaLnBrk="1" hangingPunct="1">
              <a:lnSpc>
                <a:spcPct val="120000"/>
              </a:lnSpc>
              <a:buFont typeface="Wingdings" pitchFamily="2" charset="2"/>
              <a:buBlip>
                <a:blip r:embed="rId4"/>
              </a:buBlip>
            </a:pPr>
            <a:r>
              <a:rPr lang="en-US" dirty="0"/>
              <a:t>Fuel Depletion</a:t>
            </a:r>
          </a:p>
          <a:p>
            <a:pPr eaLnBrk="1" hangingPunct="1">
              <a:lnSpc>
                <a:spcPct val="120000"/>
              </a:lnSpc>
              <a:buFont typeface="Wingdings" pitchFamily="2" charset="2"/>
              <a:buBlip>
                <a:blip r:embed="rId4"/>
              </a:buBlip>
            </a:pPr>
            <a:r>
              <a:rPr lang="en-US" dirty="0"/>
              <a:t>Loss of body tissue, H</a:t>
            </a:r>
            <a:r>
              <a:rPr lang="en-US" baseline="-25000" dirty="0"/>
              <a:t>2</a:t>
            </a:r>
            <a:r>
              <a:rPr lang="en-US" dirty="0"/>
              <a:t>O</a:t>
            </a:r>
          </a:p>
          <a:p>
            <a:pPr eaLnBrk="1" hangingPunct="1">
              <a:lnSpc>
                <a:spcPct val="120000"/>
              </a:lnSpc>
              <a:buFont typeface="Wingdings" pitchFamily="2" charset="2"/>
              <a:buBlip>
                <a:blip r:embed="rId4"/>
              </a:buBlip>
            </a:pPr>
            <a:r>
              <a:rPr lang="en-US" dirty="0"/>
              <a:t>Poor energy utilization</a:t>
            </a:r>
          </a:p>
          <a:p>
            <a:pPr eaLnBrk="1" hangingPunct="1">
              <a:lnSpc>
                <a:spcPct val="120000"/>
              </a:lnSpc>
              <a:buFont typeface="Wingdings" pitchFamily="2" charset="2"/>
              <a:buBlip>
                <a:blip r:embed="rId4"/>
              </a:buBlip>
            </a:pPr>
            <a:r>
              <a:rPr lang="en-US" dirty="0"/>
              <a:t>Hyperglycemia increases incidence of infection</a:t>
            </a:r>
          </a:p>
          <a:p>
            <a:pPr eaLnBrk="1" hangingPunct="1">
              <a:lnSpc>
                <a:spcPct val="120000"/>
              </a:lnSpc>
              <a:buFont typeface="Wingdings" pitchFamily="2" charset="2"/>
              <a:buBlip>
                <a:blip r:embed="rId4"/>
              </a:buBlip>
            </a:pPr>
            <a:r>
              <a:rPr lang="en-US" dirty="0"/>
              <a:t>Osmotic changes</a:t>
            </a:r>
          </a:p>
          <a:p>
            <a:pPr eaLnBrk="1" hangingPunct="1">
              <a:buFont typeface="Wingdings" pitchFamily="2" charset="2"/>
              <a:buNone/>
            </a:pPr>
            <a:endParaRPr lang="en-US" dirty="0"/>
          </a:p>
          <a:p>
            <a:pPr eaLnBrk="1" hangingPunct="1"/>
            <a:endParaRPr lang="en-US" sz="2400" dirty="0"/>
          </a:p>
        </p:txBody>
      </p:sp>
    </p:spTree>
    <p:custDataLst>
      <p:tags r:id="rId1"/>
    </p:custDataLst>
    <p:extLst>
      <p:ext uri="{BB962C8B-B14F-4D97-AF65-F5344CB8AC3E}">
        <p14:creationId xmlns:p14="http://schemas.microsoft.com/office/powerpoint/2010/main" val="12050847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38020">
                                            <p:txEl>
                                              <p:pRg st="0" end="0"/>
                                            </p:txEl>
                                          </p:spTgt>
                                        </p:tgtEl>
                                        <p:attrNameLst>
                                          <p:attrName>style.visibility</p:attrName>
                                        </p:attrNameLst>
                                      </p:cBhvr>
                                      <p:to>
                                        <p:strVal val="visible"/>
                                      </p:to>
                                    </p:set>
                                    <p:anim calcmode="lin" valueType="num">
                                      <p:cBhvr additive="base">
                                        <p:cTn id="7" dur="2000" fill="hold"/>
                                        <p:tgtEl>
                                          <p:spTgt spid="1238020">
                                            <p:txEl>
                                              <p:pRg st="0" end="0"/>
                                            </p:txEl>
                                          </p:spTgt>
                                        </p:tgtEl>
                                        <p:attrNameLst>
                                          <p:attrName>ppt_x</p:attrName>
                                        </p:attrNameLst>
                                      </p:cBhvr>
                                      <p:tavLst>
                                        <p:tav tm="0">
                                          <p:val>
                                            <p:strVal val="#ppt_x"/>
                                          </p:val>
                                        </p:tav>
                                        <p:tav tm="100000">
                                          <p:val>
                                            <p:strVal val="#ppt_x"/>
                                          </p:val>
                                        </p:tav>
                                      </p:tavLst>
                                    </p:anim>
                                    <p:anim calcmode="lin" valueType="num">
                                      <p:cBhvr additive="base">
                                        <p:cTn id="8" dur="2000" fill="hold"/>
                                        <p:tgtEl>
                                          <p:spTgt spid="1238020">
                                            <p:txEl>
                                              <p:pRg st="0" end="0"/>
                                            </p:txEl>
                                          </p:spTgt>
                                        </p:tgtEl>
                                        <p:attrNameLst>
                                          <p:attrName>ppt_y</p:attrName>
                                        </p:attrNameLst>
                                      </p:cBhvr>
                                      <p:tavLst>
                                        <p:tav tm="0">
                                          <p:val>
                                            <p:strVal val="1+#ppt_h/2"/>
                                          </p:val>
                                        </p:tav>
                                        <p:tav tm="100000">
                                          <p:val>
                                            <p:strVal val="#ppt_y"/>
                                          </p:val>
                                        </p:tav>
                                      </p:tavLst>
                                    </p:anim>
                                  </p:childTnLst>
                                </p:cTn>
                              </p:par>
                            </p:childTnLst>
                          </p:cTn>
                        </p:par>
                        <p:par>
                          <p:cTn id="9" fill="hold" nodeType="afterGroup">
                            <p:stCondLst>
                              <p:cond delay="2000"/>
                            </p:stCondLst>
                            <p:childTnLst>
                              <p:par>
                                <p:cTn id="10" presetID="2" presetClass="entr" presetSubtype="4" fill="hold" grpId="0" nodeType="afterEffect">
                                  <p:stCondLst>
                                    <p:cond delay="0"/>
                                  </p:stCondLst>
                                  <p:childTnLst>
                                    <p:set>
                                      <p:cBhvr>
                                        <p:cTn id="11" dur="1" fill="hold">
                                          <p:stCondLst>
                                            <p:cond delay="0"/>
                                          </p:stCondLst>
                                        </p:cTn>
                                        <p:tgtEl>
                                          <p:spTgt spid="1238020">
                                            <p:txEl>
                                              <p:pRg st="1" end="1"/>
                                            </p:txEl>
                                          </p:spTgt>
                                        </p:tgtEl>
                                        <p:attrNameLst>
                                          <p:attrName>style.visibility</p:attrName>
                                        </p:attrNameLst>
                                      </p:cBhvr>
                                      <p:to>
                                        <p:strVal val="visible"/>
                                      </p:to>
                                    </p:set>
                                    <p:anim calcmode="lin" valueType="num">
                                      <p:cBhvr additive="base">
                                        <p:cTn id="12" dur="2000" fill="hold"/>
                                        <p:tgtEl>
                                          <p:spTgt spid="1238020">
                                            <p:txEl>
                                              <p:pRg st="1" end="1"/>
                                            </p:txEl>
                                          </p:spTgt>
                                        </p:tgtEl>
                                        <p:attrNameLst>
                                          <p:attrName>ppt_x</p:attrName>
                                        </p:attrNameLst>
                                      </p:cBhvr>
                                      <p:tavLst>
                                        <p:tav tm="0">
                                          <p:val>
                                            <p:strVal val="#ppt_x"/>
                                          </p:val>
                                        </p:tav>
                                        <p:tav tm="100000">
                                          <p:val>
                                            <p:strVal val="#ppt_x"/>
                                          </p:val>
                                        </p:tav>
                                      </p:tavLst>
                                    </p:anim>
                                    <p:anim calcmode="lin" valueType="num">
                                      <p:cBhvr additive="base">
                                        <p:cTn id="13" dur="2000" fill="hold"/>
                                        <p:tgtEl>
                                          <p:spTgt spid="1238020">
                                            <p:txEl>
                                              <p:pRg st="1" end="1"/>
                                            </p:txEl>
                                          </p:spTgt>
                                        </p:tgtEl>
                                        <p:attrNameLst>
                                          <p:attrName>ppt_y</p:attrName>
                                        </p:attrNameLst>
                                      </p:cBhvr>
                                      <p:tavLst>
                                        <p:tav tm="0">
                                          <p:val>
                                            <p:strVal val="1+#ppt_h/2"/>
                                          </p:val>
                                        </p:tav>
                                        <p:tav tm="100000">
                                          <p:val>
                                            <p:strVal val="#ppt_y"/>
                                          </p:val>
                                        </p:tav>
                                      </p:tavLst>
                                    </p:anim>
                                  </p:childTnLst>
                                </p:cTn>
                              </p:par>
                            </p:childTnLst>
                          </p:cTn>
                        </p:par>
                        <p:par>
                          <p:cTn id="14" fill="hold" nodeType="afterGroup">
                            <p:stCondLst>
                              <p:cond delay="4000"/>
                            </p:stCondLst>
                            <p:childTnLst>
                              <p:par>
                                <p:cTn id="15" presetID="2" presetClass="entr" presetSubtype="4" fill="hold" grpId="0" nodeType="afterEffect">
                                  <p:stCondLst>
                                    <p:cond delay="0"/>
                                  </p:stCondLst>
                                  <p:childTnLst>
                                    <p:set>
                                      <p:cBhvr>
                                        <p:cTn id="16" dur="1" fill="hold">
                                          <p:stCondLst>
                                            <p:cond delay="0"/>
                                          </p:stCondLst>
                                        </p:cTn>
                                        <p:tgtEl>
                                          <p:spTgt spid="1238020">
                                            <p:txEl>
                                              <p:pRg st="2" end="2"/>
                                            </p:txEl>
                                          </p:spTgt>
                                        </p:tgtEl>
                                        <p:attrNameLst>
                                          <p:attrName>style.visibility</p:attrName>
                                        </p:attrNameLst>
                                      </p:cBhvr>
                                      <p:to>
                                        <p:strVal val="visible"/>
                                      </p:to>
                                    </p:set>
                                    <p:anim calcmode="lin" valueType="num">
                                      <p:cBhvr additive="base">
                                        <p:cTn id="17" dur="2000" fill="hold"/>
                                        <p:tgtEl>
                                          <p:spTgt spid="1238020">
                                            <p:txEl>
                                              <p:pRg st="2" end="2"/>
                                            </p:txEl>
                                          </p:spTgt>
                                        </p:tgtEl>
                                        <p:attrNameLst>
                                          <p:attrName>ppt_x</p:attrName>
                                        </p:attrNameLst>
                                      </p:cBhvr>
                                      <p:tavLst>
                                        <p:tav tm="0">
                                          <p:val>
                                            <p:strVal val="#ppt_x"/>
                                          </p:val>
                                        </p:tav>
                                        <p:tav tm="100000">
                                          <p:val>
                                            <p:strVal val="#ppt_x"/>
                                          </p:val>
                                        </p:tav>
                                      </p:tavLst>
                                    </p:anim>
                                    <p:anim calcmode="lin" valueType="num">
                                      <p:cBhvr additive="base">
                                        <p:cTn id="18" dur="2000" fill="hold"/>
                                        <p:tgtEl>
                                          <p:spTgt spid="1238020">
                                            <p:txEl>
                                              <p:pRg st="2" end="2"/>
                                            </p:txEl>
                                          </p:spTgt>
                                        </p:tgtEl>
                                        <p:attrNameLst>
                                          <p:attrName>ppt_y</p:attrName>
                                        </p:attrNameLst>
                                      </p:cBhvr>
                                      <p:tavLst>
                                        <p:tav tm="0">
                                          <p:val>
                                            <p:strVal val="1+#ppt_h/2"/>
                                          </p:val>
                                        </p:tav>
                                        <p:tav tm="100000">
                                          <p:val>
                                            <p:strVal val="#ppt_y"/>
                                          </p:val>
                                        </p:tav>
                                      </p:tavLst>
                                    </p:anim>
                                  </p:childTnLst>
                                </p:cTn>
                              </p:par>
                            </p:childTnLst>
                          </p:cTn>
                        </p:par>
                        <p:par>
                          <p:cTn id="19" fill="hold" nodeType="afterGroup">
                            <p:stCondLst>
                              <p:cond delay="6000"/>
                            </p:stCondLst>
                            <p:childTnLst>
                              <p:par>
                                <p:cTn id="20" presetID="2" presetClass="entr" presetSubtype="4" fill="hold" grpId="0" nodeType="afterEffect">
                                  <p:stCondLst>
                                    <p:cond delay="0"/>
                                  </p:stCondLst>
                                  <p:childTnLst>
                                    <p:set>
                                      <p:cBhvr>
                                        <p:cTn id="21" dur="1" fill="hold">
                                          <p:stCondLst>
                                            <p:cond delay="0"/>
                                          </p:stCondLst>
                                        </p:cTn>
                                        <p:tgtEl>
                                          <p:spTgt spid="1238020">
                                            <p:txEl>
                                              <p:pRg st="3" end="3"/>
                                            </p:txEl>
                                          </p:spTgt>
                                        </p:tgtEl>
                                        <p:attrNameLst>
                                          <p:attrName>style.visibility</p:attrName>
                                        </p:attrNameLst>
                                      </p:cBhvr>
                                      <p:to>
                                        <p:strVal val="visible"/>
                                      </p:to>
                                    </p:set>
                                    <p:anim calcmode="lin" valueType="num">
                                      <p:cBhvr additive="base">
                                        <p:cTn id="22" dur="2000" fill="hold"/>
                                        <p:tgtEl>
                                          <p:spTgt spid="1238020">
                                            <p:txEl>
                                              <p:pRg st="3" end="3"/>
                                            </p:txEl>
                                          </p:spTgt>
                                        </p:tgtEl>
                                        <p:attrNameLst>
                                          <p:attrName>ppt_x</p:attrName>
                                        </p:attrNameLst>
                                      </p:cBhvr>
                                      <p:tavLst>
                                        <p:tav tm="0">
                                          <p:val>
                                            <p:strVal val="#ppt_x"/>
                                          </p:val>
                                        </p:tav>
                                        <p:tav tm="100000">
                                          <p:val>
                                            <p:strVal val="#ppt_x"/>
                                          </p:val>
                                        </p:tav>
                                      </p:tavLst>
                                    </p:anim>
                                    <p:anim calcmode="lin" valueType="num">
                                      <p:cBhvr additive="base">
                                        <p:cTn id="23" dur="2000" fill="hold"/>
                                        <p:tgtEl>
                                          <p:spTgt spid="1238020">
                                            <p:txEl>
                                              <p:pRg st="3" end="3"/>
                                            </p:txEl>
                                          </p:spTgt>
                                        </p:tgtEl>
                                        <p:attrNameLst>
                                          <p:attrName>ppt_y</p:attrName>
                                        </p:attrNameLst>
                                      </p:cBhvr>
                                      <p:tavLst>
                                        <p:tav tm="0">
                                          <p:val>
                                            <p:strVal val="1+#ppt_h/2"/>
                                          </p:val>
                                        </p:tav>
                                        <p:tav tm="100000">
                                          <p:val>
                                            <p:strVal val="#ppt_y"/>
                                          </p:val>
                                        </p:tav>
                                      </p:tavLst>
                                    </p:anim>
                                  </p:childTnLst>
                                </p:cTn>
                              </p:par>
                            </p:childTnLst>
                          </p:cTn>
                        </p:par>
                        <p:par>
                          <p:cTn id="24" fill="hold" nodeType="afterGroup">
                            <p:stCondLst>
                              <p:cond delay="8000"/>
                            </p:stCondLst>
                            <p:childTnLst>
                              <p:par>
                                <p:cTn id="25" presetID="2" presetClass="entr" presetSubtype="4" fill="hold" grpId="0" nodeType="afterEffect">
                                  <p:stCondLst>
                                    <p:cond delay="0"/>
                                  </p:stCondLst>
                                  <p:childTnLst>
                                    <p:set>
                                      <p:cBhvr>
                                        <p:cTn id="26" dur="1" fill="hold">
                                          <p:stCondLst>
                                            <p:cond delay="0"/>
                                          </p:stCondLst>
                                        </p:cTn>
                                        <p:tgtEl>
                                          <p:spTgt spid="1238020">
                                            <p:txEl>
                                              <p:pRg st="4" end="4"/>
                                            </p:txEl>
                                          </p:spTgt>
                                        </p:tgtEl>
                                        <p:attrNameLst>
                                          <p:attrName>style.visibility</p:attrName>
                                        </p:attrNameLst>
                                      </p:cBhvr>
                                      <p:to>
                                        <p:strVal val="visible"/>
                                      </p:to>
                                    </p:set>
                                    <p:anim calcmode="lin" valueType="num">
                                      <p:cBhvr additive="base">
                                        <p:cTn id="27" dur="2000" fill="hold"/>
                                        <p:tgtEl>
                                          <p:spTgt spid="1238020">
                                            <p:txEl>
                                              <p:pRg st="4" end="4"/>
                                            </p:txEl>
                                          </p:spTgt>
                                        </p:tgtEl>
                                        <p:attrNameLst>
                                          <p:attrName>ppt_x</p:attrName>
                                        </p:attrNameLst>
                                      </p:cBhvr>
                                      <p:tavLst>
                                        <p:tav tm="0">
                                          <p:val>
                                            <p:strVal val="#ppt_x"/>
                                          </p:val>
                                        </p:tav>
                                        <p:tav tm="100000">
                                          <p:val>
                                            <p:strVal val="#ppt_x"/>
                                          </p:val>
                                        </p:tav>
                                      </p:tavLst>
                                    </p:anim>
                                    <p:anim calcmode="lin" valueType="num">
                                      <p:cBhvr additive="base">
                                        <p:cTn id="28" dur="2000" fill="hold"/>
                                        <p:tgtEl>
                                          <p:spTgt spid="1238020">
                                            <p:txEl>
                                              <p:pRg st="4" end="4"/>
                                            </p:txEl>
                                          </p:spTgt>
                                        </p:tgtEl>
                                        <p:attrNameLst>
                                          <p:attrName>ppt_y</p:attrName>
                                        </p:attrNameLst>
                                      </p:cBhvr>
                                      <p:tavLst>
                                        <p:tav tm="0">
                                          <p:val>
                                            <p:strVal val="1+#ppt_h/2"/>
                                          </p:val>
                                        </p:tav>
                                        <p:tav tm="100000">
                                          <p:val>
                                            <p:strVal val="#ppt_y"/>
                                          </p:val>
                                        </p:tav>
                                      </p:tavLst>
                                    </p:anim>
                                  </p:childTnLst>
                                </p:cTn>
                              </p:par>
                            </p:childTnLst>
                          </p:cTn>
                        </p:par>
                        <p:par>
                          <p:cTn id="29" fill="hold" nodeType="afterGroup">
                            <p:stCondLst>
                              <p:cond delay="10000"/>
                            </p:stCondLst>
                            <p:childTnLst>
                              <p:par>
                                <p:cTn id="30" presetID="2" presetClass="entr" presetSubtype="4" fill="hold" grpId="0" nodeType="afterEffect">
                                  <p:stCondLst>
                                    <p:cond delay="0"/>
                                  </p:stCondLst>
                                  <p:childTnLst>
                                    <p:set>
                                      <p:cBhvr>
                                        <p:cTn id="31" dur="1" fill="hold">
                                          <p:stCondLst>
                                            <p:cond delay="0"/>
                                          </p:stCondLst>
                                        </p:cTn>
                                        <p:tgtEl>
                                          <p:spTgt spid="1238020">
                                            <p:txEl>
                                              <p:pRg st="5" end="5"/>
                                            </p:txEl>
                                          </p:spTgt>
                                        </p:tgtEl>
                                        <p:attrNameLst>
                                          <p:attrName>style.visibility</p:attrName>
                                        </p:attrNameLst>
                                      </p:cBhvr>
                                      <p:to>
                                        <p:strVal val="visible"/>
                                      </p:to>
                                    </p:set>
                                    <p:anim calcmode="lin" valueType="num">
                                      <p:cBhvr additive="base">
                                        <p:cTn id="32" dur="2000" fill="hold"/>
                                        <p:tgtEl>
                                          <p:spTgt spid="1238020">
                                            <p:txEl>
                                              <p:pRg st="5" end="5"/>
                                            </p:txEl>
                                          </p:spTgt>
                                        </p:tgtEl>
                                        <p:attrNameLst>
                                          <p:attrName>ppt_x</p:attrName>
                                        </p:attrNameLst>
                                      </p:cBhvr>
                                      <p:tavLst>
                                        <p:tav tm="0">
                                          <p:val>
                                            <p:strVal val="#ppt_x"/>
                                          </p:val>
                                        </p:tav>
                                        <p:tav tm="100000">
                                          <p:val>
                                            <p:strVal val="#ppt_x"/>
                                          </p:val>
                                        </p:tav>
                                      </p:tavLst>
                                    </p:anim>
                                    <p:anim calcmode="lin" valueType="num">
                                      <p:cBhvr additive="base">
                                        <p:cTn id="33" dur="2000" fill="hold"/>
                                        <p:tgtEl>
                                          <p:spTgt spid="1238020">
                                            <p:txEl>
                                              <p:pRg st="5" end="5"/>
                                            </p:txEl>
                                          </p:spTgt>
                                        </p:tgtEl>
                                        <p:attrNameLst>
                                          <p:attrName>ppt_y</p:attrName>
                                        </p:attrNameLst>
                                      </p:cBhvr>
                                      <p:tavLst>
                                        <p:tav tm="0">
                                          <p:val>
                                            <p:strVal val="1+#ppt_h/2"/>
                                          </p:val>
                                        </p:tav>
                                        <p:tav tm="100000">
                                          <p:val>
                                            <p:strVal val="#ppt_y"/>
                                          </p:val>
                                        </p:tav>
                                      </p:tavLst>
                                    </p:anim>
                                  </p:childTnLst>
                                </p:cTn>
                              </p:par>
                            </p:childTnLst>
                          </p:cTn>
                        </p:par>
                        <p:par>
                          <p:cTn id="34" fill="hold" nodeType="afterGroup">
                            <p:stCondLst>
                              <p:cond delay="12000"/>
                            </p:stCondLst>
                            <p:childTnLst>
                              <p:par>
                                <p:cTn id="35" presetID="2" presetClass="entr" presetSubtype="4" fill="hold" grpId="0" nodeType="afterEffect">
                                  <p:stCondLst>
                                    <p:cond delay="0"/>
                                  </p:stCondLst>
                                  <p:childTnLst>
                                    <p:set>
                                      <p:cBhvr>
                                        <p:cTn id="36" dur="1" fill="hold">
                                          <p:stCondLst>
                                            <p:cond delay="0"/>
                                          </p:stCondLst>
                                        </p:cTn>
                                        <p:tgtEl>
                                          <p:spTgt spid="1238020">
                                            <p:txEl>
                                              <p:pRg st="6" end="6"/>
                                            </p:txEl>
                                          </p:spTgt>
                                        </p:tgtEl>
                                        <p:attrNameLst>
                                          <p:attrName>style.visibility</p:attrName>
                                        </p:attrNameLst>
                                      </p:cBhvr>
                                      <p:to>
                                        <p:strVal val="visible"/>
                                      </p:to>
                                    </p:set>
                                    <p:anim calcmode="lin" valueType="num">
                                      <p:cBhvr additive="base">
                                        <p:cTn id="37" dur="2000" fill="hold"/>
                                        <p:tgtEl>
                                          <p:spTgt spid="1238020">
                                            <p:txEl>
                                              <p:pRg st="6" end="6"/>
                                            </p:txEl>
                                          </p:spTgt>
                                        </p:tgtEl>
                                        <p:attrNameLst>
                                          <p:attrName>ppt_x</p:attrName>
                                        </p:attrNameLst>
                                      </p:cBhvr>
                                      <p:tavLst>
                                        <p:tav tm="0">
                                          <p:val>
                                            <p:strVal val="#ppt_x"/>
                                          </p:val>
                                        </p:tav>
                                        <p:tav tm="100000">
                                          <p:val>
                                            <p:strVal val="#ppt_x"/>
                                          </p:val>
                                        </p:tav>
                                      </p:tavLst>
                                    </p:anim>
                                    <p:anim calcmode="lin" valueType="num">
                                      <p:cBhvr additive="base">
                                        <p:cTn id="38" dur="2000" fill="hold"/>
                                        <p:tgtEl>
                                          <p:spTgt spid="1238020">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38020" grpId="0" build="p"/>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80388" name="Picture 4" descr="visceral fat"/>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362200" y="114300"/>
            <a:ext cx="4719639" cy="662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47459" name="Object 3"/>
          <p:cNvGraphicFramePr>
            <a:graphicFrameLocks noChangeAspect="1"/>
          </p:cNvGraphicFramePr>
          <p:nvPr/>
        </p:nvGraphicFramePr>
        <p:xfrm>
          <a:off x="6206293" y="6246"/>
          <a:ext cx="2916471" cy="2255841"/>
        </p:xfrm>
        <a:graphic>
          <a:graphicData uri="http://schemas.openxmlformats.org/presentationml/2006/ole">
            <mc:AlternateContent xmlns:mc="http://schemas.openxmlformats.org/markup-compatibility/2006">
              <mc:Choice xmlns:v="urn:schemas-microsoft-com:vml" Requires="v">
                <p:oleObj name="Clip" r:id="rId5" imgW="3840813" imgH="2972058" progId="">
                  <p:embed/>
                </p:oleObj>
              </mc:Choice>
              <mc:Fallback>
                <p:oleObj name="Clip" r:id="rId5" imgW="3840813" imgH="2972058" progId="">
                  <p:embed/>
                  <p:pic>
                    <p:nvPicPr>
                      <p:cNvPr id="147459" name="Object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06293" y="6246"/>
                        <a:ext cx="2916471" cy="2255841"/>
                      </a:xfrm>
                      <a:prstGeom prst="rect">
                        <a:avLst/>
                      </a:prstGeom>
                      <a:noFill/>
                      <a:ln>
                        <a:noFill/>
                      </a:ln>
                    </p:spPr>
                  </p:pic>
                </p:oleObj>
              </mc:Fallback>
            </mc:AlternateContent>
          </a:graphicData>
        </a:graphic>
      </p:graphicFrame>
      <p:graphicFrame>
        <p:nvGraphicFramePr>
          <p:cNvPr id="147458" name="Object 2"/>
          <p:cNvGraphicFramePr>
            <a:graphicFrameLocks noChangeAspect="1"/>
          </p:cNvGraphicFramePr>
          <p:nvPr/>
        </p:nvGraphicFramePr>
        <p:xfrm>
          <a:off x="0" y="4602142"/>
          <a:ext cx="2916471" cy="2255858"/>
        </p:xfrm>
        <a:graphic>
          <a:graphicData uri="http://schemas.openxmlformats.org/presentationml/2006/ole">
            <mc:AlternateContent xmlns:mc="http://schemas.openxmlformats.org/markup-compatibility/2006">
              <mc:Choice xmlns:v="urn:schemas-microsoft-com:vml" Requires="v">
                <p:oleObj name="Clip" r:id="rId7" imgW="3840813" imgH="2972058" progId="">
                  <p:embed/>
                </p:oleObj>
              </mc:Choice>
              <mc:Fallback>
                <p:oleObj name="Clip" r:id="rId7" imgW="3840813" imgH="2972058" progId="">
                  <p:embed/>
                  <p:pic>
                    <p:nvPicPr>
                      <p:cNvPr id="147458" name="Object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0" y="4602142"/>
                        <a:ext cx="2916471" cy="2255858"/>
                      </a:xfrm>
                      <a:prstGeom prst="rect">
                        <a:avLst/>
                      </a:prstGeom>
                      <a:noFill/>
                      <a:ln>
                        <a:noFill/>
                      </a:ln>
                    </p:spPr>
                  </p:pic>
                </p:oleObj>
              </mc:Fallback>
            </mc:AlternateContent>
          </a:graphicData>
        </a:graphic>
      </p:graphicFrame>
    </p:spTree>
    <p:custDataLst>
      <p:tags r:id="rId1"/>
    </p:custDataLst>
    <p:extLst>
      <p:ext uri="{BB962C8B-B14F-4D97-AF65-F5344CB8AC3E}">
        <p14:creationId xmlns:p14="http://schemas.microsoft.com/office/powerpoint/2010/main" val="3878441773"/>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9" presetClass="entr" presetSubtype="0" decel="100000" fill="hold" nodeType="clickEffect">
                                  <p:stCondLst>
                                    <p:cond delay="0"/>
                                  </p:stCondLst>
                                  <p:childTnLst>
                                    <p:set>
                                      <p:cBhvr>
                                        <p:cTn id="6" dur="1" fill="hold">
                                          <p:stCondLst>
                                            <p:cond delay="0"/>
                                          </p:stCondLst>
                                        </p:cTn>
                                        <p:tgtEl>
                                          <p:spTgt spid="1680388"/>
                                        </p:tgtEl>
                                        <p:attrNameLst>
                                          <p:attrName>style.visibility</p:attrName>
                                        </p:attrNameLst>
                                      </p:cBhvr>
                                      <p:to>
                                        <p:strVal val="visible"/>
                                      </p:to>
                                    </p:set>
                                    <p:anim calcmode="lin" valueType="num">
                                      <p:cBhvr>
                                        <p:cTn id="7" dur="500" fill="hold"/>
                                        <p:tgtEl>
                                          <p:spTgt spid="1680388"/>
                                        </p:tgtEl>
                                        <p:attrNameLst>
                                          <p:attrName>ppt_w</p:attrName>
                                        </p:attrNameLst>
                                      </p:cBhvr>
                                      <p:tavLst>
                                        <p:tav tm="0">
                                          <p:val>
                                            <p:fltVal val="0"/>
                                          </p:val>
                                        </p:tav>
                                        <p:tav tm="100000">
                                          <p:val>
                                            <p:strVal val="#ppt_w"/>
                                          </p:val>
                                        </p:tav>
                                      </p:tavLst>
                                    </p:anim>
                                    <p:anim calcmode="lin" valueType="num">
                                      <p:cBhvr>
                                        <p:cTn id="8" dur="500" fill="hold"/>
                                        <p:tgtEl>
                                          <p:spTgt spid="1680388"/>
                                        </p:tgtEl>
                                        <p:attrNameLst>
                                          <p:attrName>ppt_h</p:attrName>
                                        </p:attrNameLst>
                                      </p:cBhvr>
                                      <p:tavLst>
                                        <p:tav tm="0">
                                          <p:val>
                                            <p:fltVal val="0"/>
                                          </p:val>
                                        </p:tav>
                                        <p:tav tm="100000">
                                          <p:val>
                                            <p:strVal val="#ppt_h"/>
                                          </p:val>
                                        </p:tav>
                                      </p:tavLst>
                                    </p:anim>
                                    <p:anim calcmode="lin" valueType="num">
                                      <p:cBhvr>
                                        <p:cTn id="9" dur="500" fill="hold"/>
                                        <p:tgtEl>
                                          <p:spTgt spid="1680388"/>
                                        </p:tgtEl>
                                        <p:attrNameLst>
                                          <p:attrName>style.rotation</p:attrName>
                                        </p:attrNameLst>
                                      </p:cBhvr>
                                      <p:tavLst>
                                        <p:tav tm="0">
                                          <p:val>
                                            <p:fltVal val="360"/>
                                          </p:val>
                                        </p:tav>
                                        <p:tav tm="100000">
                                          <p:val>
                                            <p:fltVal val="0"/>
                                          </p:val>
                                        </p:tav>
                                      </p:tavLst>
                                    </p:anim>
                                    <p:animEffect transition="in" filter="fade">
                                      <p:cBhvr>
                                        <p:cTn id="10" dur="500"/>
                                        <p:tgtEl>
                                          <p:spTgt spid="16803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p:txBody>
          <a:bodyPr/>
          <a:lstStyle/>
          <a:p>
            <a:pPr eaLnBrk="1" hangingPunct="1"/>
            <a:r>
              <a:rPr lang="en-US"/>
              <a:t>What is Type 2 Diabetes?</a:t>
            </a:r>
          </a:p>
        </p:txBody>
      </p:sp>
      <p:sp>
        <p:nvSpPr>
          <p:cNvPr id="54275" name="Rectangle 3"/>
          <p:cNvSpPr>
            <a:spLocks noGrp="1" noChangeArrowheads="1"/>
          </p:cNvSpPr>
          <p:nvPr>
            <p:ph idx="1"/>
          </p:nvPr>
        </p:nvSpPr>
        <p:spPr/>
        <p:txBody>
          <a:bodyPr/>
          <a:lstStyle/>
          <a:p>
            <a:pPr eaLnBrk="1" hangingPunct="1"/>
            <a:r>
              <a:rPr lang="en-US"/>
              <a:t>Complex metabolic disorder ….</a:t>
            </a:r>
          </a:p>
          <a:p>
            <a:pPr lvl="1" eaLnBrk="1" hangingPunct="1">
              <a:buFont typeface="Wingdings" pitchFamily="2" charset="2"/>
              <a:buNone/>
            </a:pPr>
            <a:r>
              <a:rPr lang="en-US"/>
              <a:t>(Insulin resistance and deficiency)</a:t>
            </a:r>
          </a:p>
          <a:p>
            <a:pPr eaLnBrk="1" hangingPunct="1">
              <a:buFont typeface="Wingdings" pitchFamily="2" charset="2"/>
              <a:buNone/>
            </a:pPr>
            <a:r>
              <a:rPr lang="en-US"/>
              <a:t>with social, behavioral and environmental risk factors unmasking the effects of genetic susceptibility.</a:t>
            </a:r>
          </a:p>
        </p:txBody>
      </p:sp>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28491" y="4597036"/>
            <a:ext cx="2895602" cy="1934959"/>
          </a:xfrm>
          <a:prstGeom prst="rect">
            <a:avLst/>
          </a:prstGeom>
        </p:spPr>
      </p:pic>
      <p:sp>
        <p:nvSpPr>
          <p:cNvPr id="2" name="TextBox 1"/>
          <p:cNvSpPr txBox="1"/>
          <p:nvPr/>
        </p:nvSpPr>
        <p:spPr>
          <a:xfrm>
            <a:off x="685800" y="4572000"/>
            <a:ext cx="4038600" cy="1569660"/>
          </a:xfrm>
          <a:prstGeom prst="rect">
            <a:avLst/>
          </a:prstGeom>
          <a:noFill/>
        </p:spPr>
        <p:txBody>
          <a:bodyPr wrap="square" rtlCol="0">
            <a:spAutoFit/>
          </a:bodyPr>
          <a:lstStyle/>
          <a:p>
            <a:r>
              <a:rPr lang="en-US" sz="2400" dirty="0"/>
              <a:t>New Diagnosis? </a:t>
            </a:r>
            <a:br>
              <a:rPr lang="en-US" sz="2400" dirty="0"/>
            </a:br>
            <a:r>
              <a:rPr lang="en-US" sz="2400" dirty="0"/>
              <a:t>Call 800 – DIABETES to request “Getting Started Kit”</a:t>
            </a:r>
          </a:p>
          <a:p>
            <a:r>
              <a:rPr lang="en-US" sz="2400" dirty="0"/>
              <a:t>www.Diabetes.org</a:t>
            </a:r>
          </a:p>
        </p:txBody>
      </p:sp>
    </p:spTree>
    <p:custDataLst>
      <p:tags r:id="rId1"/>
    </p:custDataLst>
    <p:extLst>
      <p:ext uri="{BB962C8B-B14F-4D97-AF65-F5344CB8AC3E}">
        <p14:creationId xmlns:p14="http://schemas.microsoft.com/office/powerpoint/2010/main" val="17416083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a:xfrm>
            <a:off x="288604" y="159034"/>
            <a:ext cx="8585841" cy="764387"/>
          </a:xfrm>
        </p:spPr>
        <p:txBody>
          <a:bodyPr vert="horz" lIns="90488" tIns="44451" rIns="90488" bIns="44451" anchor="b" anchorCtr="0">
            <a:normAutofit/>
          </a:bodyPr>
          <a:lstStyle/>
          <a:p>
            <a:pPr eaLnBrk="1" hangingPunct="1"/>
            <a:r>
              <a:rPr lang="en-US" sz="3600" dirty="0"/>
              <a:t>Ominous Octet</a:t>
            </a:r>
          </a:p>
        </p:txBody>
      </p:sp>
      <p:pic>
        <p:nvPicPr>
          <p:cNvPr id="53251" name="Picture 276" descr="MCj01975660000[1]"/>
          <p:cNvPicPr>
            <a:picLocks noGrp="1" noChangeAspect="1" noChangeArrowheads="1"/>
          </p:cNvPicPr>
          <p:nvPr>
            <p:ph sz="quarter" idx="1"/>
          </p:nvPr>
        </p:nvPicPr>
        <p:blipFill>
          <a:blip r:embed="rId5" cstate="print">
            <a:extLst>
              <a:ext uri="{28A0092B-C50C-407E-A947-70E740481C1C}">
                <a14:useLocalDpi xmlns:a14="http://schemas.microsoft.com/office/drawing/2010/main" val="0"/>
              </a:ext>
            </a:extLst>
          </a:blip>
          <a:stretch>
            <a:fillRect/>
          </a:stretch>
        </p:blipFill>
        <p:spPr>
          <a:xfrm>
            <a:off x="256056" y="1127938"/>
            <a:ext cx="1424568" cy="1401731"/>
          </a:xfrm>
          <a:noFill/>
          <a:extLst>
            <a:ext uri="{909E8E84-426E-40DD-AFC4-6F175D3DCCD1}">
              <a14:hiddenFill xmlns:a14="http://schemas.microsoft.com/office/drawing/2010/main">
                <a:solidFill>
                  <a:srgbClr val="FFFFFF"/>
                </a:solidFill>
              </a14:hiddenFill>
            </a:ext>
          </a:extLst>
        </p:spPr>
      </p:pic>
      <p:pic>
        <p:nvPicPr>
          <p:cNvPr id="53252" name="Picture 277" descr="MCHM00246_0000[1]"/>
          <p:cNvPicPr>
            <a:picLocks noGrp="1" noChangeAspect="1" noChangeArrowheads="1"/>
          </p:cNvPicPr>
          <p:nvPr>
            <p:ph sz="quarter" idx="4294967295"/>
          </p:nvPr>
        </p:nvPicPr>
        <p:blipFill>
          <a:blip r:embed="rId6" cstate="print">
            <a:extLst>
              <a:ext uri="{28A0092B-C50C-407E-A947-70E740481C1C}">
                <a14:useLocalDpi xmlns:a14="http://schemas.microsoft.com/office/drawing/2010/main" val="0"/>
              </a:ext>
            </a:extLst>
          </a:blip>
          <a:srcRect/>
          <a:stretch>
            <a:fillRect/>
          </a:stretch>
        </p:blipFill>
        <p:spPr>
          <a:xfrm>
            <a:off x="7637201" y="491609"/>
            <a:ext cx="1101725" cy="1484313"/>
          </a:xfrm>
          <a:noFill/>
          <a:extLst>
            <a:ext uri="{909E8E84-426E-40DD-AFC4-6F175D3DCCD1}">
              <a14:hiddenFill xmlns:a14="http://schemas.microsoft.com/office/drawing/2010/main">
                <a:solidFill>
                  <a:srgbClr val="FFFFFF"/>
                </a:solidFill>
              </a14:hiddenFill>
            </a:ext>
          </a:extLst>
        </p:spPr>
      </p:pic>
      <p:pic>
        <p:nvPicPr>
          <p:cNvPr id="1290519" name="MPj04331280000[1].jpg">
            <a:hlinkClick r:id="" action="ppaction://media"/>
          </p:cNvPr>
          <p:cNvPicPr>
            <a:picLocks noGrp="1" noRot="1" noChangeAspect="1" noChangeArrowheads="1"/>
          </p:cNvPicPr>
          <p:nvPr>
            <p:ph sz="quarter" idx="4294967295"/>
            <a:videoFile r:link="rId2"/>
          </p:nvPr>
        </p:nvPicPr>
        <p:blipFill>
          <a:blip r:embed="rId7">
            <a:extLst>
              <a:ext uri="{28A0092B-C50C-407E-A947-70E740481C1C}">
                <a14:useLocalDpi xmlns:a14="http://schemas.microsoft.com/office/drawing/2010/main" val="0"/>
              </a:ext>
            </a:extLst>
          </a:blip>
          <a:srcRect/>
          <a:stretch>
            <a:fillRect/>
          </a:stretch>
        </p:blipFill>
        <p:spPr>
          <a:xfrm>
            <a:off x="232824" y="2972850"/>
            <a:ext cx="1447800" cy="1085851"/>
          </a:xfrm>
        </p:spPr>
      </p:pic>
      <p:pic>
        <p:nvPicPr>
          <p:cNvPr id="53253" name="Picture 3"/>
          <p:cNvPicPr>
            <a:picLocks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495802" y="5486402"/>
            <a:ext cx="1579563" cy="920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53254" name="Freeform 5"/>
          <p:cNvSpPr>
            <a:spLocks/>
          </p:cNvSpPr>
          <p:nvPr/>
        </p:nvSpPr>
        <p:spPr bwMode="auto">
          <a:xfrm>
            <a:off x="6140451" y="4008439"/>
            <a:ext cx="825500" cy="1022351"/>
          </a:xfrm>
          <a:custGeom>
            <a:avLst/>
            <a:gdLst>
              <a:gd name="T0" fmla="*/ 2147483647 w 584"/>
              <a:gd name="T1" fmla="*/ 2147483647 h 644"/>
              <a:gd name="T2" fmla="*/ 2147483647 w 584"/>
              <a:gd name="T3" fmla="*/ 2147483647 h 644"/>
              <a:gd name="T4" fmla="*/ 2147483647 w 584"/>
              <a:gd name="T5" fmla="*/ 2147483647 h 644"/>
              <a:gd name="T6" fmla="*/ 2147483647 w 584"/>
              <a:gd name="T7" fmla="*/ 2147483647 h 644"/>
              <a:gd name="T8" fmla="*/ 2147483647 w 584"/>
              <a:gd name="T9" fmla="*/ 2147483647 h 644"/>
              <a:gd name="T10" fmla="*/ 2147483647 w 584"/>
              <a:gd name="T11" fmla="*/ 2147483647 h 644"/>
              <a:gd name="T12" fmla="*/ 2147483647 w 584"/>
              <a:gd name="T13" fmla="*/ 2147483647 h 644"/>
              <a:gd name="T14" fmla="*/ 2147483647 w 584"/>
              <a:gd name="T15" fmla="*/ 2147483647 h 644"/>
              <a:gd name="T16" fmla="*/ 2147483647 w 584"/>
              <a:gd name="T17" fmla="*/ 2147483647 h 644"/>
              <a:gd name="T18" fmla="*/ 2147483647 w 584"/>
              <a:gd name="T19" fmla="*/ 2147483647 h 644"/>
              <a:gd name="T20" fmla="*/ 2147483647 w 584"/>
              <a:gd name="T21" fmla="*/ 2147483647 h 644"/>
              <a:gd name="T22" fmla="*/ 2147483647 w 584"/>
              <a:gd name="T23" fmla="*/ 2147483647 h 644"/>
              <a:gd name="T24" fmla="*/ 2147483647 w 584"/>
              <a:gd name="T25" fmla="*/ 2147483647 h 644"/>
              <a:gd name="T26" fmla="*/ 2147483647 w 584"/>
              <a:gd name="T27" fmla="*/ 2147483647 h 644"/>
              <a:gd name="T28" fmla="*/ 2147483647 w 584"/>
              <a:gd name="T29" fmla="*/ 2147483647 h 644"/>
              <a:gd name="T30" fmla="*/ 2147483647 w 584"/>
              <a:gd name="T31" fmla="*/ 2147483647 h 644"/>
              <a:gd name="T32" fmla="*/ 2147483647 w 584"/>
              <a:gd name="T33" fmla="*/ 2147483647 h 644"/>
              <a:gd name="T34" fmla="*/ 2147483647 w 584"/>
              <a:gd name="T35" fmla="*/ 2147483647 h 644"/>
              <a:gd name="T36" fmla="*/ 2147483647 w 584"/>
              <a:gd name="T37" fmla="*/ 2147483647 h 644"/>
              <a:gd name="T38" fmla="*/ 2147483647 w 584"/>
              <a:gd name="T39" fmla="*/ 2147483647 h 644"/>
              <a:gd name="T40" fmla="*/ 2147483647 w 584"/>
              <a:gd name="T41" fmla="*/ 2147483647 h 644"/>
              <a:gd name="T42" fmla="*/ 2147483647 w 584"/>
              <a:gd name="T43" fmla="*/ 2147483647 h 644"/>
              <a:gd name="T44" fmla="*/ 2147483647 w 584"/>
              <a:gd name="T45" fmla="*/ 2147483647 h 644"/>
              <a:gd name="T46" fmla="*/ 2147483647 w 584"/>
              <a:gd name="T47" fmla="*/ 2147483647 h 644"/>
              <a:gd name="T48" fmla="*/ 2147483647 w 584"/>
              <a:gd name="T49" fmla="*/ 2147483647 h 644"/>
              <a:gd name="T50" fmla="*/ 2147483647 w 584"/>
              <a:gd name="T51" fmla="*/ 2147483647 h 644"/>
              <a:gd name="T52" fmla="*/ 2147483647 w 584"/>
              <a:gd name="T53" fmla="*/ 2147483647 h 644"/>
              <a:gd name="T54" fmla="*/ 2147483647 w 584"/>
              <a:gd name="T55" fmla="*/ 2147483647 h 644"/>
              <a:gd name="T56" fmla="*/ 2147483647 w 584"/>
              <a:gd name="T57" fmla="*/ 2147483647 h 644"/>
              <a:gd name="T58" fmla="*/ 2147483647 w 584"/>
              <a:gd name="T59" fmla="*/ 2147483647 h 644"/>
              <a:gd name="T60" fmla="*/ 2147483647 w 584"/>
              <a:gd name="T61" fmla="*/ 2147483647 h 644"/>
              <a:gd name="T62" fmla="*/ 2147483647 w 584"/>
              <a:gd name="T63" fmla="*/ 2147483647 h 644"/>
              <a:gd name="T64" fmla="*/ 2147483647 w 584"/>
              <a:gd name="T65" fmla="*/ 2147483647 h 644"/>
              <a:gd name="T66" fmla="*/ 2147483647 w 584"/>
              <a:gd name="T67" fmla="*/ 2147483647 h 644"/>
              <a:gd name="T68" fmla="*/ 2147483647 w 584"/>
              <a:gd name="T69" fmla="*/ 2147483647 h 644"/>
              <a:gd name="T70" fmla="*/ 2147483647 w 584"/>
              <a:gd name="T71" fmla="*/ 0 h 644"/>
              <a:gd name="T72" fmla="*/ 2147483647 w 584"/>
              <a:gd name="T73" fmla="*/ 2147483647 h 644"/>
              <a:gd name="T74" fmla="*/ 2147483647 w 584"/>
              <a:gd name="T75" fmla="*/ 2147483647 h 644"/>
              <a:gd name="T76" fmla="*/ 2147483647 w 584"/>
              <a:gd name="T77" fmla="*/ 2147483647 h 644"/>
              <a:gd name="T78" fmla="*/ 2147483647 w 584"/>
              <a:gd name="T79" fmla="*/ 2147483647 h 644"/>
              <a:gd name="T80" fmla="*/ 2147483647 w 584"/>
              <a:gd name="T81" fmla="*/ 2147483647 h 644"/>
              <a:gd name="T82" fmla="*/ 2147483647 w 584"/>
              <a:gd name="T83" fmla="*/ 2147483647 h 644"/>
              <a:gd name="T84" fmla="*/ 2147483647 w 584"/>
              <a:gd name="T85" fmla="*/ 2147483647 h 644"/>
              <a:gd name="T86" fmla="*/ 2147483647 w 584"/>
              <a:gd name="T87" fmla="*/ 2147483647 h 644"/>
              <a:gd name="T88" fmla="*/ 2147483647 w 584"/>
              <a:gd name="T89" fmla="*/ 2147483647 h 644"/>
              <a:gd name="T90" fmla="*/ 2147483647 w 584"/>
              <a:gd name="T91" fmla="*/ 2147483647 h 644"/>
              <a:gd name="T92" fmla="*/ 2147483647 w 584"/>
              <a:gd name="T93" fmla="*/ 2147483647 h 644"/>
              <a:gd name="T94" fmla="*/ 2147483647 w 584"/>
              <a:gd name="T95" fmla="*/ 2147483647 h 644"/>
              <a:gd name="T96" fmla="*/ 2147483647 w 584"/>
              <a:gd name="T97" fmla="*/ 2147483647 h 644"/>
              <a:gd name="T98" fmla="*/ 2147483647 w 584"/>
              <a:gd name="T99" fmla="*/ 2147483647 h 644"/>
              <a:gd name="T100" fmla="*/ 2147483647 w 584"/>
              <a:gd name="T101" fmla="*/ 2147483647 h 644"/>
              <a:gd name="T102" fmla="*/ 2147483647 w 584"/>
              <a:gd name="T103" fmla="*/ 2147483647 h 644"/>
              <a:gd name="T104" fmla="*/ 2147483647 w 584"/>
              <a:gd name="T105" fmla="*/ 2147483647 h 644"/>
              <a:gd name="T106" fmla="*/ 2147483647 w 584"/>
              <a:gd name="T107" fmla="*/ 2147483647 h 644"/>
              <a:gd name="T108" fmla="*/ 2147483647 w 584"/>
              <a:gd name="T109" fmla="*/ 2147483647 h 644"/>
              <a:gd name="T110" fmla="*/ 2147483647 w 584"/>
              <a:gd name="T111" fmla="*/ 2147483647 h 644"/>
              <a:gd name="T112" fmla="*/ 2147483647 w 584"/>
              <a:gd name="T113" fmla="*/ 2147483647 h 644"/>
              <a:gd name="T114" fmla="*/ 2147483647 w 584"/>
              <a:gd name="T115" fmla="*/ 2147483647 h 644"/>
              <a:gd name="T116" fmla="*/ 2147483647 w 584"/>
              <a:gd name="T117" fmla="*/ 2147483647 h 644"/>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584"/>
              <a:gd name="T178" fmla="*/ 0 h 644"/>
              <a:gd name="T179" fmla="*/ 584 w 584"/>
              <a:gd name="T180" fmla="*/ 644 h 644"/>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584" h="644">
                <a:moveTo>
                  <a:pt x="92" y="625"/>
                </a:moveTo>
                <a:lnTo>
                  <a:pt x="89" y="617"/>
                </a:lnTo>
                <a:lnTo>
                  <a:pt x="87" y="610"/>
                </a:lnTo>
                <a:lnTo>
                  <a:pt x="87" y="601"/>
                </a:lnTo>
                <a:lnTo>
                  <a:pt x="89" y="592"/>
                </a:lnTo>
                <a:lnTo>
                  <a:pt x="90" y="576"/>
                </a:lnTo>
                <a:lnTo>
                  <a:pt x="93" y="561"/>
                </a:lnTo>
                <a:lnTo>
                  <a:pt x="95" y="548"/>
                </a:lnTo>
                <a:lnTo>
                  <a:pt x="93" y="540"/>
                </a:lnTo>
                <a:lnTo>
                  <a:pt x="90" y="537"/>
                </a:lnTo>
                <a:lnTo>
                  <a:pt x="87" y="537"/>
                </a:lnTo>
                <a:lnTo>
                  <a:pt x="81" y="539"/>
                </a:lnTo>
                <a:lnTo>
                  <a:pt x="75" y="543"/>
                </a:lnTo>
                <a:lnTo>
                  <a:pt x="66" y="548"/>
                </a:lnTo>
                <a:lnTo>
                  <a:pt x="59" y="551"/>
                </a:lnTo>
                <a:lnTo>
                  <a:pt x="53" y="552"/>
                </a:lnTo>
                <a:lnTo>
                  <a:pt x="46" y="552"/>
                </a:lnTo>
                <a:lnTo>
                  <a:pt x="40" y="552"/>
                </a:lnTo>
                <a:lnTo>
                  <a:pt x="35" y="551"/>
                </a:lnTo>
                <a:lnTo>
                  <a:pt x="29" y="549"/>
                </a:lnTo>
                <a:lnTo>
                  <a:pt x="25" y="546"/>
                </a:lnTo>
                <a:lnTo>
                  <a:pt x="21" y="543"/>
                </a:lnTo>
                <a:lnTo>
                  <a:pt x="18" y="539"/>
                </a:lnTo>
                <a:lnTo>
                  <a:pt x="15" y="535"/>
                </a:lnTo>
                <a:lnTo>
                  <a:pt x="13" y="530"/>
                </a:lnTo>
                <a:lnTo>
                  <a:pt x="12" y="524"/>
                </a:lnTo>
                <a:lnTo>
                  <a:pt x="12" y="518"/>
                </a:lnTo>
                <a:lnTo>
                  <a:pt x="12" y="512"/>
                </a:lnTo>
                <a:lnTo>
                  <a:pt x="13" y="506"/>
                </a:lnTo>
                <a:lnTo>
                  <a:pt x="16" y="493"/>
                </a:lnTo>
                <a:lnTo>
                  <a:pt x="21" y="478"/>
                </a:lnTo>
                <a:lnTo>
                  <a:pt x="24" y="462"/>
                </a:lnTo>
                <a:lnTo>
                  <a:pt x="26" y="446"/>
                </a:lnTo>
                <a:lnTo>
                  <a:pt x="26" y="428"/>
                </a:lnTo>
                <a:lnTo>
                  <a:pt x="25" y="410"/>
                </a:lnTo>
                <a:lnTo>
                  <a:pt x="22" y="401"/>
                </a:lnTo>
                <a:lnTo>
                  <a:pt x="21" y="392"/>
                </a:lnTo>
                <a:lnTo>
                  <a:pt x="16" y="383"/>
                </a:lnTo>
                <a:lnTo>
                  <a:pt x="12" y="375"/>
                </a:lnTo>
                <a:lnTo>
                  <a:pt x="7" y="366"/>
                </a:lnTo>
                <a:lnTo>
                  <a:pt x="3" y="357"/>
                </a:lnTo>
                <a:lnTo>
                  <a:pt x="1" y="348"/>
                </a:lnTo>
                <a:lnTo>
                  <a:pt x="0" y="341"/>
                </a:lnTo>
                <a:lnTo>
                  <a:pt x="0" y="327"/>
                </a:lnTo>
                <a:lnTo>
                  <a:pt x="3" y="314"/>
                </a:lnTo>
                <a:lnTo>
                  <a:pt x="7" y="301"/>
                </a:lnTo>
                <a:lnTo>
                  <a:pt x="10" y="289"/>
                </a:lnTo>
                <a:lnTo>
                  <a:pt x="15" y="278"/>
                </a:lnTo>
                <a:lnTo>
                  <a:pt x="15" y="266"/>
                </a:lnTo>
                <a:lnTo>
                  <a:pt x="15" y="252"/>
                </a:lnTo>
                <a:lnTo>
                  <a:pt x="13" y="234"/>
                </a:lnTo>
                <a:lnTo>
                  <a:pt x="12" y="215"/>
                </a:lnTo>
                <a:lnTo>
                  <a:pt x="10" y="194"/>
                </a:lnTo>
                <a:lnTo>
                  <a:pt x="10" y="175"/>
                </a:lnTo>
                <a:lnTo>
                  <a:pt x="13" y="158"/>
                </a:lnTo>
                <a:lnTo>
                  <a:pt x="15" y="152"/>
                </a:lnTo>
                <a:lnTo>
                  <a:pt x="18" y="147"/>
                </a:lnTo>
                <a:lnTo>
                  <a:pt x="22" y="142"/>
                </a:lnTo>
                <a:lnTo>
                  <a:pt x="26" y="141"/>
                </a:lnTo>
                <a:lnTo>
                  <a:pt x="38" y="136"/>
                </a:lnTo>
                <a:lnTo>
                  <a:pt x="49" y="133"/>
                </a:lnTo>
                <a:lnTo>
                  <a:pt x="61" y="129"/>
                </a:lnTo>
                <a:lnTo>
                  <a:pt x="69" y="124"/>
                </a:lnTo>
                <a:lnTo>
                  <a:pt x="78" y="120"/>
                </a:lnTo>
                <a:lnTo>
                  <a:pt x="84" y="115"/>
                </a:lnTo>
                <a:lnTo>
                  <a:pt x="87" y="112"/>
                </a:lnTo>
                <a:lnTo>
                  <a:pt x="89" y="109"/>
                </a:lnTo>
                <a:lnTo>
                  <a:pt x="89" y="107"/>
                </a:lnTo>
                <a:lnTo>
                  <a:pt x="89" y="104"/>
                </a:lnTo>
                <a:lnTo>
                  <a:pt x="87" y="98"/>
                </a:lnTo>
                <a:lnTo>
                  <a:pt x="84" y="89"/>
                </a:lnTo>
                <a:lnTo>
                  <a:pt x="80" y="80"/>
                </a:lnTo>
                <a:lnTo>
                  <a:pt x="77" y="69"/>
                </a:lnTo>
                <a:lnTo>
                  <a:pt x="74" y="59"/>
                </a:lnTo>
                <a:lnTo>
                  <a:pt x="74" y="49"/>
                </a:lnTo>
                <a:lnTo>
                  <a:pt x="75" y="44"/>
                </a:lnTo>
                <a:lnTo>
                  <a:pt x="77" y="40"/>
                </a:lnTo>
                <a:lnTo>
                  <a:pt x="80" y="35"/>
                </a:lnTo>
                <a:lnTo>
                  <a:pt x="84" y="31"/>
                </a:lnTo>
                <a:lnTo>
                  <a:pt x="89" y="27"/>
                </a:lnTo>
                <a:lnTo>
                  <a:pt x="95" y="24"/>
                </a:lnTo>
                <a:lnTo>
                  <a:pt x="100" y="21"/>
                </a:lnTo>
                <a:lnTo>
                  <a:pt x="108" y="19"/>
                </a:lnTo>
                <a:lnTo>
                  <a:pt x="123" y="15"/>
                </a:lnTo>
                <a:lnTo>
                  <a:pt x="139" y="13"/>
                </a:lnTo>
                <a:lnTo>
                  <a:pt x="157" y="13"/>
                </a:lnTo>
                <a:lnTo>
                  <a:pt x="171" y="13"/>
                </a:lnTo>
                <a:lnTo>
                  <a:pt x="186" y="15"/>
                </a:lnTo>
                <a:lnTo>
                  <a:pt x="198" y="18"/>
                </a:lnTo>
                <a:lnTo>
                  <a:pt x="210" y="21"/>
                </a:lnTo>
                <a:lnTo>
                  <a:pt x="225" y="22"/>
                </a:lnTo>
                <a:lnTo>
                  <a:pt x="241" y="24"/>
                </a:lnTo>
                <a:lnTo>
                  <a:pt x="259" y="24"/>
                </a:lnTo>
                <a:lnTo>
                  <a:pt x="276" y="24"/>
                </a:lnTo>
                <a:lnTo>
                  <a:pt x="291" y="21"/>
                </a:lnTo>
                <a:lnTo>
                  <a:pt x="305" y="18"/>
                </a:lnTo>
                <a:lnTo>
                  <a:pt x="315" y="13"/>
                </a:lnTo>
                <a:lnTo>
                  <a:pt x="324" y="7"/>
                </a:lnTo>
                <a:lnTo>
                  <a:pt x="334" y="6"/>
                </a:lnTo>
                <a:lnTo>
                  <a:pt x="345" y="3"/>
                </a:lnTo>
                <a:lnTo>
                  <a:pt x="356" y="3"/>
                </a:lnTo>
                <a:lnTo>
                  <a:pt x="367" y="3"/>
                </a:lnTo>
                <a:lnTo>
                  <a:pt x="379" y="3"/>
                </a:lnTo>
                <a:lnTo>
                  <a:pt x="389" y="3"/>
                </a:lnTo>
                <a:lnTo>
                  <a:pt x="398" y="3"/>
                </a:lnTo>
                <a:lnTo>
                  <a:pt x="411" y="1"/>
                </a:lnTo>
                <a:lnTo>
                  <a:pt x="432" y="0"/>
                </a:lnTo>
                <a:lnTo>
                  <a:pt x="460" y="0"/>
                </a:lnTo>
                <a:lnTo>
                  <a:pt x="489" y="1"/>
                </a:lnTo>
                <a:lnTo>
                  <a:pt x="506" y="3"/>
                </a:lnTo>
                <a:lnTo>
                  <a:pt x="521" y="4"/>
                </a:lnTo>
                <a:lnTo>
                  <a:pt x="534" y="7"/>
                </a:lnTo>
                <a:lnTo>
                  <a:pt x="547" y="10"/>
                </a:lnTo>
                <a:lnTo>
                  <a:pt x="558" y="15"/>
                </a:lnTo>
                <a:lnTo>
                  <a:pt x="566" y="19"/>
                </a:lnTo>
                <a:lnTo>
                  <a:pt x="574" y="25"/>
                </a:lnTo>
                <a:lnTo>
                  <a:pt x="578" y="32"/>
                </a:lnTo>
                <a:lnTo>
                  <a:pt x="583" y="46"/>
                </a:lnTo>
                <a:lnTo>
                  <a:pt x="584" y="56"/>
                </a:lnTo>
                <a:lnTo>
                  <a:pt x="583" y="64"/>
                </a:lnTo>
                <a:lnTo>
                  <a:pt x="581" y="69"/>
                </a:lnTo>
                <a:lnTo>
                  <a:pt x="578" y="75"/>
                </a:lnTo>
                <a:lnTo>
                  <a:pt x="575" y="80"/>
                </a:lnTo>
                <a:lnTo>
                  <a:pt x="572" y="87"/>
                </a:lnTo>
                <a:lnTo>
                  <a:pt x="572" y="95"/>
                </a:lnTo>
                <a:lnTo>
                  <a:pt x="572" y="101"/>
                </a:lnTo>
                <a:lnTo>
                  <a:pt x="571" y="105"/>
                </a:lnTo>
                <a:lnTo>
                  <a:pt x="568" y="111"/>
                </a:lnTo>
                <a:lnTo>
                  <a:pt x="565" y="117"/>
                </a:lnTo>
                <a:lnTo>
                  <a:pt x="556" y="130"/>
                </a:lnTo>
                <a:lnTo>
                  <a:pt x="546" y="142"/>
                </a:lnTo>
                <a:lnTo>
                  <a:pt x="535" y="155"/>
                </a:lnTo>
                <a:lnTo>
                  <a:pt x="525" y="169"/>
                </a:lnTo>
                <a:lnTo>
                  <a:pt x="518" y="181"/>
                </a:lnTo>
                <a:lnTo>
                  <a:pt x="515" y="191"/>
                </a:lnTo>
                <a:lnTo>
                  <a:pt x="513" y="204"/>
                </a:lnTo>
                <a:lnTo>
                  <a:pt x="510" y="222"/>
                </a:lnTo>
                <a:lnTo>
                  <a:pt x="509" y="244"/>
                </a:lnTo>
                <a:lnTo>
                  <a:pt x="506" y="269"/>
                </a:lnTo>
                <a:lnTo>
                  <a:pt x="503" y="293"/>
                </a:lnTo>
                <a:lnTo>
                  <a:pt x="500" y="315"/>
                </a:lnTo>
                <a:lnTo>
                  <a:pt x="497" y="335"/>
                </a:lnTo>
                <a:lnTo>
                  <a:pt x="494" y="349"/>
                </a:lnTo>
                <a:lnTo>
                  <a:pt x="488" y="366"/>
                </a:lnTo>
                <a:lnTo>
                  <a:pt x="476" y="391"/>
                </a:lnTo>
                <a:lnTo>
                  <a:pt x="461" y="420"/>
                </a:lnTo>
                <a:lnTo>
                  <a:pt x="442" y="452"/>
                </a:lnTo>
                <a:lnTo>
                  <a:pt x="424" y="481"/>
                </a:lnTo>
                <a:lnTo>
                  <a:pt x="405" y="508"/>
                </a:lnTo>
                <a:lnTo>
                  <a:pt x="398" y="520"/>
                </a:lnTo>
                <a:lnTo>
                  <a:pt x="389" y="529"/>
                </a:lnTo>
                <a:lnTo>
                  <a:pt x="383" y="535"/>
                </a:lnTo>
                <a:lnTo>
                  <a:pt x="377" y="537"/>
                </a:lnTo>
                <a:lnTo>
                  <a:pt x="367" y="540"/>
                </a:lnTo>
                <a:lnTo>
                  <a:pt x="355" y="543"/>
                </a:lnTo>
                <a:lnTo>
                  <a:pt x="345" y="545"/>
                </a:lnTo>
                <a:lnTo>
                  <a:pt x="334" y="546"/>
                </a:lnTo>
                <a:lnTo>
                  <a:pt x="325" y="548"/>
                </a:lnTo>
                <a:lnTo>
                  <a:pt x="315" y="549"/>
                </a:lnTo>
                <a:lnTo>
                  <a:pt x="306" y="552"/>
                </a:lnTo>
                <a:lnTo>
                  <a:pt x="299" y="557"/>
                </a:lnTo>
                <a:lnTo>
                  <a:pt x="287" y="563"/>
                </a:lnTo>
                <a:lnTo>
                  <a:pt x="269" y="573"/>
                </a:lnTo>
                <a:lnTo>
                  <a:pt x="247" y="586"/>
                </a:lnTo>
                <a:lnTo>
                  <a:pt x="222" y="601"/>
                </a:lnTo>
                <a:lnTo>
                  <a:pt x="198" y="614"/>
                </a:lnTo>
                <a:lnTo>
                  <a:pt x="176" y="626"/>
                </a:lnTo>
                <a:lnTo>
                  <a:pt x="157" y="637"/>
                </a:lnTo>
                <a:lnTo>
                  <a:pt x="146" y="643"/>
                </a:lnTo>
                <a:lnTo>
                  <a:pt x="139" y="643"/>
                </a:lnTo>
                <a:lnTo>
                  <a:pt x="133" y="644"/>
                </a:lnTo>
                <a:lnTo>
                  <a:pt x="124" y="644"/>
                </a:lnTo>
                <a:lnTo>
                  <a:pt x="117" y="643"/>
                </a:lnTo>
                <a:lnTo>
                  <a:pt x="108" y="641"/>
                </a:lnTo>
                <a:lnTo>
                  <a:pt x="102" y="638"/>
                </a:lnTo>
                <a:lnTo>
                  <a:pt x="96" y="632"/>
                </a:lnTo>
                <a:lnTo>
                  <a:pt x="92" y="62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55" name="Freeform 6"/>
          <p:cNvSpPr>
            <a:spLocks/>
          </p:cNvSpPr>
          <p:nvPr/>
        </p:nvSpPr>
        <p:spPr bwMode="auto">
          <a:xfrm>
            <a:off x="6140451" y="4008439"/>
            <a:ext cx="825500" cy="1022351"/>
          </a:xfrm>
          <a:custGeom>
            <a:avLst/>
            <a:gdLst>
              <a:gd name="T0" fmla="*/ 2147483647 w 584"/>
              <a:gd name="T1" fmla="*/ 2147483647 h 644"/>
              <a:gd name="T2" fmla="*/ 2147483647 w 584"/>
              <a:gd name="T3" fmla="*/ 2147483647 h 644"/>
              <a:gd name="T4" fmla="*/ 2147483647 w 584"/>
              <a:gd name="T5" fmla="*/ 2147483647 h 644"/>
              <a:gd name="T6" fmla="*/ 2147483647 w 584"/>
              <a:gd name="T7" fmla="*/ 2147483647 h 644"/>
              <a:gd name="T8" fmla="*/ 2147483647 w 584"/>
              <a:gd name="T9" fmla="*/ 2147483647 h 644"/>
              <a:gd name="T10" fmla="*/ 2147483647 w 584"/>
              <a:gd name="T11" fmla="*/ 2147483647 h 644"/>
              <a:gd name="T12" fmla="*/ 2147483647 w 584"/>
              <a:gd name="T13" fmla="*/ 2147483647 h 644"/>
              <a:gd name="T14" fmla="*/ 2147483647 w 584"/>
              <a:gd name="T15" fmla="*/ 2147483647 h 644"/>
              <a:gd name="T16" fmla="*/ 2147483647 w 584"/>
              <a:gd name="T17" fmla="*/ 2147483647 h 644"/>
              <a:gd name="T18" fmla="*/ 2147483647 w 584"/>
              <a:gd name="T19" fmla="*/ 2147483647 h 644"/>
              <a:gd name="T20" fmla="*/ 2147483647 w 584"/>
              <a:gd name="T21" fmla="*/ 2147483647 h 644"/>
              <a:gd name="T22" fmla="*/ 2147483647 w 584"/>
              <a:gd name="T23" fmla="*/ 2147483647 h 644"/>
              <a:gd name="T24" fmla="*/ 2147483647 w 584"/>
              <a:gd name="T25" fmla="*/ 2147483647 h 644"/>
              <a:gd name="T26" fmla="*/ 2147483647 w 584"/>
              <a:gd name="T27" fmla="*/ 2147483647 h 644"/>
              <a:gd name="T28" fmla="*/ 2147483647 w 584"/>
              <a:gd name="T29" fmla="*/ 2147483647 h 644"/>
              <a:gd name="T30" fmla="*/ 2147483647 w 584"/>
              <a:gd name="T31" fmla="*/ 2147483647 h 644"/>
              <a:gd name="T32" fmla="*/ 2147483647 w 584"/>
              <a:gd name="T33" fmla="*/ 2147483647 h 644"/>
              <a:gd name="T34" fmla="*/ 2147483647 w 584"/>
              <a:gd name="T35" fmla="*/ 2147483647 h 644"/>
              <a:gd name="T36" fmla="*/ 2147483647 w 584"/>
              <a:gd name="T37" fmla="*/ 2147483647 h 644"/>
              <a:gd name="T38" fmla="*/ 2147483647 w 584"/>
              <a:gd name="T39" fmla="*/ 2147483647 h 644"/>
              <a:gd name="T40" fmla="*/ 2147483647 w 584"/>
              <a:gd name="T41" fmla="*/ 2147483647 h 644"/>
              <a:gd name="T42" fmla="*/ 2147483647 w 584"/>
              <a:gd name="T43" fmla="*/ 2147483647 h 644"/>
              <a:gd name="T44" fmla="*/ 2147483647 w 584"/>
              <a:gd name="T45" fmla="*/ 2147483647 h 644"/>
              <a:gd name="T46" fmla="*/ 2147483647 w 584"/>
              <a:gd name="T47" fmla="*/ 2147483647 h 644"/>
              <a:gd name="T48" fmla="*/ 2147483647 w 584"/>
              <a:gd name="T49" fmla="*/ 2147483647 h 644"/>
              <a:gd name="T50" fmla="*/ 2147483647 w 584"/>
              <a:gd name="T51" fmla="*/ 2147483647 h 644"/>
              <a:gd name="T52" fmla="*/ 2147483647 w 584"/>
              <a:gd name="T53" fmla="*/ 2147483647 h 644"/>
              <a:gd name="T54" fmla="*/ 2147483647 w 584"/>
              <a:gd name="T55" fmla="*/ 2147483647 h 644"/>
              <a:gd name="T56" fmla="*/ 2147483647 w 584"/>
              <a:gd name="T57" fmla="*/ 2147483647 h 644"/>
              <a:gd name="T58" fmla="*/ 2147483647 w 584"/>
              <a:gd name="T59" fmla="*/ 2147483647 h 644"/>
              <a:gd name="T60" fmla="*/ 2147483647 w 584"/>
              <a:gd name="T61" fmla="*/ 2147483647 h 644"/>
              <a:gd name="T62" fmla="*/ 2147483647 w 584"/>
              <a:gd name="T63" fmla="*/ 2147483647 h 644"/>
              <a:gd name="T64" fmla="*/ 2147483647 w 584"/>
              <a:gd name="T65" fmla="*/ 2147483647 h 644"/>
              <a:gd name="T66" fmla="*/ 2147483647 w 584"/>
              <a:gd name="T67" fmla="*/ 2147483647 h 644"/>
              <a:gd name="T68" fmla="*/ 2147483647 w 584"/>
              <a:gd name="T69" fmla="*/ 2147483647 h 644"/>
              <a:gd name="T70" fmla="*/ 2147483647 w 584"/>
              <a:gd name="T71" fmla="*/ 0 h 644"/>
              <a:gd name="T72" fmla="*/ 2147483647 w 584"/>
              <a:gd name="T73" fmla="*/ 2147483647 h 644"/>
              <a:gd name="T74" fmla="*/ 2147483647 w 584"/>
              <a:gd name="T75" fmla="*/ 2147483647 h 644"/>
              <a:gd name="T76" fmla="*/ 2147483647 w 584"/>
              <a:gd name="T77" fmla="*/ 2147483647 h 644"/>
              <a:gd name="T78" fmla="*/ 2147483647 w 584"/>
              <a:gd name="T79" fmla="*/ 2147483647 h 644"/>
              <a:gd name="T80" fmla="*/ 2147483647 w 584"/>
              <a:gd name="T81" fmla="*/ 2147483647 h 644"/>
              <a:gd name="T82" fmla="*/ 2147483647 w 584"/>
              <a:gd name="T83" fmla="*/ 2147483647 h 644"/>
              <a:gd name="T84" fmla="*/ 2147483647 w 584"/>
              <a:gd name="T85" fmla="*/ 2147483647 h 644"/>
              <a:gd name="T86" fmla="*/ 2147483647 w 584"/>
              <a:gd name="T87" fmla="*/ 2147483647 h 644"/>
              <a:gd name="T88" fmla="*/ 2147483647 w 584"/>
              <a:gd name="T89" fmla="*/ 2147483647 h 644"/>
              <a:gd name="T90" fmla="*/ 2147483647 w 584"/>
              <a:gd name="T91" fmla="*/ 2147483647 h 644"/>
              <a:gd name="T92" fmla="*/ 2147483647 w 584"/>
              <a:gd name="T93" fmla="*/ 2147483647 h 644"/>
              <a:gd name="T94" fmla="*/ 2147483647 w 584"/>
              <a:gd name="T95" fmla="*/ 2147483647 h 644"/>
              <a:gd name="T96" fmla="*/ 2147483647 w 584"/>
              <a:gd name="T97" fmla="*/ 2147483647 h 644"/>
              <a:gd name="T98" fmla="*/ 2147483647 w 584"/>
              <a:gd name="T99" fmla="*/ 2147483647 h 644"/>
              <a:gd name="T100" fmla="*/ 2147483647 w 584"/>
              <a:gd name="T101" fmla="*/ 2147483647 h 644"/>
              <a:gd name="T102" fmla="*/ 2147483647 w 584"/>
              <a:gd name="T103" fmla="*/ 2147483647 h 644"/>
              <a:gd name="T104" fmla="*/ 2147483647 w 584"/>
              <a:gd name="T105" fmla="*/ 2147483647 h 644"/>
              <a:gd name="T106" fmla="*/ 2147483647 w 584"/>
              <a:gd name="T107" fmla="*/ 2147483647 h 644"/>
              <a:gd name="T108" fmla="*/ 2147483647 w 584"/>
              <a:gd name="T109" fmla="*/ 2147483647 h 644"/>
              <a:gd name="T110" fmla="*/ 2147483647 w 584"/>
              <a:gd name="T111" fmla="*/ 2147483647 h 644"/>
              <a:gd name="T112" fmla="*/ 2147483647 w 584"/>
              <a:gd name="T113" fmla="*/ 2147483647 h 644"/>
              <a:gd name="T114" fmla="*/ 2147483647 w 584"/>
              <a:gd name="T115" fmla="*/ 2147483647 h 644"/>
              <a:gd name="T116" fmla="*/ 2147483647 w 584"/>
              <a:gd name="T117" fmla="*/ 2147483647 h 644"/>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584"/>
              <a:gd name="T178" fmla="*/ 0 h 644"/>
              <a:gd name="T179" fmla="*/ 584 w 584"/>
              <a:gd name="T180" fmla="*/ 644 h 644"/>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584" h="644">
                <a:moveTo>
                  <a:pt x="92" y="625"/>
                </a:moveTo>
                <a:lnTo>
                  <a:pt x="89" y="617"/>
                </a:lnTo>
                <a:lnTo>
                  <a:pt x="87" y="610"/>
                </a:lnTo>
                <a:lnTo>
                  <a:pt x="87" y="601"/>
                </a:lnTo>
                <a:lnTo>
                  <a:pt x="89" y="592"/>
                </a:lnTo>
                <a:lnTo>
                  <a:pt x="90" y="576"/>
                </a:lnTo>
                <a:lnTo>
                  <a:pt x="93" y="561"/>
                </a:lnTo>
                <a:lnTo>
                  <a:pt x="95" y="548"/>
                </a:lnTo>
                <a:lnTo>
                  <a:pt x="93" y="540"/>
                </a:lnTo>
                <a:lnTo>
                  <a:pt x="90" y="537"/>
                </a:lnTo>
                <a:lnTo>
                  <a:pt x="87" y="537"/>
                </a:lnTo>
                <a:lnTo>
                  <a:pt x="81" y="539"/>
                </a:lnTo>
                <a:lnTo>
                  <a:pt x="75" y="543"/>
                </a:lnTo>
                <a:lnTo>
                  <a:pt x="66" y="548"/>
                </a:lnTo>
                <a:lnTo>
                  <a:pt x="59" y="551"/>
                </a:lnTo>
                <a:lnTo>
                  <a:pt x="53" y="552"/>
                </a:lnTo>
                <a:lnTo>
                  <a:pt x="46" y="552"/>
                </a:lnTo>
                <a:lnTo>
                  <a:pt x="40" y="552"/>
                </a:lnTo>
                <a:lnTo>
                  <a:pt x="35" y="551"/>
                </a:lnTo>
                <a:lnTo>
                  <a:pt x="29" y="549"/>
                </a:lnTo>
                <a:lnTo>
                  <a:pt x="25" y="546"/>
                </a:lnTo>
                <a:lnTo>
                  <a:pt x="21" y="543"/>
                </a:lnTo>
                <a:lnTo>
                  <a:pt x="18" y="539"/>
                </a:lnTo>
                <a:lnTo>
                  <a:pt x="15" y="535"/>
                </a:lnTo>
                <a:lnTo>
                  <a:pt x="13" y="530"/>
                </a:lnTo>
                <a:lnTo>
                  <a:pt x="12" y="524"/>
                </a:lnTo>
                <a:lnTo>
                  <a:pt x="12" y="518"/>
                </a:lnTo>
                <a:lnTo>
                  <a:pt x="12" y="512"/>
                </a:lnTo>
                <a:lnTo>
                  <a:pt x="13" y="506"/>
                </a:lnTo>
                <a:lnTo>
                  <a:pt x="16" y="493"/>
                </a:lnTo>
                <a:lnTo>
                  <a:pt x="21" y="478"/>
                </a:lnTo>
                <a:lnTo>
                  <a:pt x="24" y="462"/>
                </a:lnTo>
                <a:lnTo>
                  <a:pt x="26" y="446"/>
                </a:lnTo>
                <a:lnTo>
                  <a:pt x="26" y="428"/>
                </a:lnTo>
                <a:lnTo>
                  <a:pt x="25" y="410"/>
                </a:lnTo>
                <a:lnTo>
                  <a:pt x="22" y="401"/>
                </a:lnTo>
                <a:lnTo>
                  <a:pt x="21" y="392"/>
                </a:lnTo>
                <a:lnTo>
                  <a:pt x="16" y="383"/>
                </a:lnTo>
                <a:lnTo>
                  <a:pt x="12" y="375"/>
                </a:lnTo>
                <a:lnTo>
                  <a:pt x="7" y="366"/>
                </a:lnTo>
                <a:lnTo>
                  <a:pt x="3" y="357"/>
                </a:lnTo>
                <a:lnTo>
                  <a:pt x="1" y="348"/>
                </a:lnTo>
                <a:lnTo>
                  <a:pt x="0" y="341"/>
                </a:lnTo>
                <a:lnTo>
                  <a:pt x="0" y="327"/>
                </a:lnTo>
                <a:lnTo>
                  <a:pt x="3" y="314"/>
                </a:lnTo>
                <a:lnTo>
                  <a:pt x="7" y="301"/>
                </a:lnTo>
                <a:lnTo>
                  <a:pt x="10" y="289"/>
                </a:lnTo>
                <a:lnTo>
                  <a:pt x="15" y="278"/>
                </a:lnTo>
                <a:lnTo>
                  <a:pt x="15" y="266"/>
                </a:lnTo>
                <a:lnTo>
                  <a:pt x="15" y="252"/>
                </a:lnTo>
                <a:lnTo>
                  <a:pt x="13" y="234"/>
                </a:lnTo>
                <a:lnTo>
                  <a:pt x="12" y="215"/>
                </a:lnTo>
                <a:lnTo>
                  <a:pt x="10" y="194"/>
                </a:lnTo>
                <a:lnTo>
                  <a:pt x="10" y="175"/>
                </a:lnTo>
                <a:lnTo>
                  <a:pt x="13" y="158"/>
                </a:lnTo>
                <a:lnTo>
                  <a:pt x="15" y="152"/>
                </a:lnTo>
                <a:lnTo>
                  <a:pt x="18" y="147"/>
                </a:lnTo>
                <a:lnTo>
                  <a:pt x="22" y="142"/>
                </a:lnTo>
                <a:lnTo>
                  <a:pt x="26" y="141"/>
                </a:lnTo>
                <a:lnTo>
                  <a:pt x="38" y="136"/>
                </a:lnTo>
                <a:lnTo>
                  <a:pt x="49" y="133"/>
                </a:lnTo>
                <a:lnTo>
                  <a:pt x="61" y="129"/>
                </a:lnTo>
                <a:lnTo>
                  <a:pt x="69" y="124"/>
                </a:lnTo>
                <a:lnTo>
                  <a:pt x="78" y="120"/>
                </a:lnTo>
                <a:lnTo>
                  <a:pt x="84" y="115"/>
                </a:lnTo>
                <a:lnTo>
                  <a:pt x="87" y="112"/>
                </a:lnTo>
                <a:lnTo>
                  <a:pt x="89" y="109"/>
                </a:lnTo>
                <a:lnTo>
                  <a:pt x="89" y="107"/>
                </a:lnTo>
                <a:lnTo>
                  <a:pt x="89" y="104"/>
                </a:lnTo>
                <a:lnTo>
                  <a:pt x="87" y="98"/>
                </a:lnTo>
                <a:lnTo>
                  <a:pt x="84" y="89"/>
                </a:lnTo>
                <a:lnTo>
                  <a:pt x="80" y="80"/>
                </a:lnTo>
                <a:lnTo>
                  <a:pt x="77" y="69"/>
                </a:lnTo>
                <a:lnTo>
                  <a:pt x="74" y="59"/>
                </a:lnTo>
                <a:lnTo>
                  <a:pt x="74" y="49"/>
                </a:lnTo>
                <a:lnTo>
                  <a:pt x="75" y="44"/>
                </a:lnTo>
                <a:lnTo>
                  <a:pt x="77" y="40"/>
                </a:lnTo>
                <a:lnTo>
                  <a:pt x="80" y="35"/>
                </a:lnTo>
                <a:lnTo>
                  <a:pt x="84" y="31"/>
                </a:lnTo>
                <a:lnTo>
                  <a:pt x="89" y="27"/>
                </a:lnTo>
                <a:lnTo>
                  <a:pt x="95" y="24"/>
                </a:lnTo>
                <a:lnTo>
                  <a:pt x="100" y="21"/>
                </a:lnTo>
                <a:lnTo>
                  <a:pt x="108" y="19"/>
                </a:lnTo>
                <a:lnTo>
                  <a:pt x="123" y="15"/>
                </a:lnTo>
                <a:lnTo>
                  <a:pt x="139" y="13"/>
                </a:lnTo>
                <a:lnTo>
                  <a:pt x="157" y="13"/>
                </a:lnTo>
                <a:lnTo>
                  <a:pt x="171" y="13"/>
                </a:lnTo>
                <a:lnTo>
                  <a:pt x="186" y="15"/>
                </a:lnTo>
                <a:lnTo>
                  <a:pt x="198" y="18"/>
                </a:lnTo>
                <a:lnTo>
                  <a:pt x="210" y="21"/>
                </a:lnTo>
                <a:lnTo>
                  <a:pt x="225" y="22"/>
                </a:lnTo>
                <a:lnTo>
                  <a:pt x="241" y="24"/>
                </a:lnTo>
                <a:lnTo>
                  <a:pt x="259" y="24"/>
                </a:lnTo>
                <a:lnTo>
                  <a:pt x="276" y="24"/>
                </a:lnTo>
                <a:lnTo>
                  <a:pt x="291" y="21"/>
                </a:lnTo>
                <a:lnTo>
                  <a:pt x="305" y="18"/>
                </a:lnTo>
                <a:lnTo>
                  <a:pt x="315" y="13"/>
                </a:lnTo>
                <a:lnTo>
                  <a:pt x="324" y="7"/>
                </a:lnTo>
                <a:lnTo>
                  <a:pt x="334" y="6"/>
                </a:lnTo>
                <a:lnTo>
                  <a:pt x="345" y="3"/>
                </a:lnTo>
                <a:lnTo>
                  <a:pt x="356" y="3"/>
                </a:lnTo>
                <a:lnTo>
                  <a:pt x="367" y="3"/>
                </a:lnTo>
                <a:lnTo>
                  <a:pt x="379" y="3"/>
                </a:lnTo>
                <a:lnTo>
                  <a:pt x="389" y="3"/>
                </a:lnTo>
                <a:lnTo>
                  <a:pt x="398" y="3"/>
                </a:lnTo>
                <a:lnTo>
                  <a:pt x="411" y="1"/>
                </a:lnTo>
                <a:lnTo>
                  <a:pt x="432" y="0"/>
                </a:lnTo>
                <a:lnTo>
                  <a:pt x="460" y="0"/>
                </a:lnTo>
                <a:lnTo>
                  <a:pt x="489" y="1"/>
                </a:lnTo>
                <a:lnTo>
                  <a:pt x="506" y="3"/>
                </a:lnTo>
                <a:lnTo>
                  <a:pt x="521" y="4"/>
                </a:lnTo>
                <a:lnTo>
                  <a:pt x="534" y="7"/>
                </a:lnTo>
                <a:lnTo>
                  <a:pt x="547" y="10"/>
                </a:lnTo>
                <a:lnTo>
                  <a:pt x="558" y="15"/>
                </a:lnTo>
                <a:lnTo>
                  <a:pt x="566" y="19"/>
                </a:lnTo>
                <a:lnTo>
                  <a:pt x="574" y="25"/>
                </a:lnTo>
                <a:lnTo>
                  <a:pt x="578" y="32"/>
                </a:lnTo>
                <a:lnTo>
                  <a:pt x="583" y="46"/>
                </a:lnTo>
                <a:lnTo>
                  <a:pt x="584" y="56"/>
                </a:lnTo>
                <a:lnTo>
                  <a:pt x="583" y="64"/>
                </a:lnTo>
                <a:lnTo>
                  <a:pt x="581" y="69"/>
                </a:lnTo>
                <a:lnTo>
                  <a:pt x="578" y="75"/>
                </a:lnTo>
                <a:lnTo>
                  <a:pt x="575" y="80"/>
                </a:lnTo>
                <a:lnTo>
                  <a:pt x="572" y="87"/>
                </a:lnTo>
                <a:lnTo>
                  <a:pt x="572" y="95"/>
                </a:lnTo>
                <a:lnTo>
                  <a:pt x="572" y="101"/>
                </a:lnTo>
                <a:lnTo>
                  <a:pt x="571" y="105"/>
                </a:lnTo>
                <a:lnTo>
                  <a:pt x="568" y="111"/>
                </a:lnTo>
                <a:lnTo>
                  <a:pt x="565" y="117"/>
                </a:lnTo>
                <a:lnTo>
                  <a:pt x="556" y="130"/>
                </a:lnTo>
                <a:lnTo>
                  <a:pt x="546" y="142"/>
                </a:lnTo>
                <a:lnTo>
                  <a:pt x="535" y="155"/>
                </a:lnTo>
                <a:lnTo>
                  <a:pt x="525" y="169"/>
                </a:lnTo>
                <a:lnTo>
                  <a:pt x="518" y="181"/>
                </a:lnTo>
                <a:lnTo>
                  <a:pt x="515" y="191"/>
                </a:lnTo>
                <a:lnTo>
                  <a:pt x="513" y="204"/>
                </a:lnTo>
                <a:lnTo>
                  <a:pt x="510" y="222"/>
                </a:lnTo>
                <a:lnTo>
                  <a:pt x="509" y="244"/>
                </a:lnTo>
                <a:lnTo>
                  <a:pt x="506" y="269"/>
                </a:lnTo>
                <a:lnTo>
                  <a:pt x="503" y="293"/>
                </a:lnTo>
                <a:lnTo>
                  <a:pt x="500" y="315"/>
                </a:lnTo>
                <a:lnTo>
                  <a:pt x="497" y="335"/>
                </a:lnTo>
                <a:lnTo>
                  <a:pt x="494" y="349"/>
                </a:lnTo>
                <a:lnTo>
                  <a:pt x="488" y="366"/>
                </a:lnTo>
                <a:lnTo>
                  <a:pt x="476" y="391"/>
                </a:lnTo>
                <a:lnTo>
                  <a:pt x="461" y="420"/>
                </a:lnTo>
                <a:lnTo>
                  <a:pt x="442" y="452"/>
                </a:lnTo>
                <a:lnTo>
                  <a:pt x="424" y="481"/>
                </a:lnTo>
                <a:lnTo>
                  <a:pt x="405" y="508"/>
                </a:lnTo>
                <a:lnTo>
                  <a:pt x="398" y="520"/>
                </a:lnTo>
                <a:lnTo>
                  <a:pt x="389" y="529"/>
                </a:lnTo>
                <a:lnTo>
                  <a:pt x="383" y="535"/>
                </a:lnTo>
                <a:lnTo>
                  <a:pt x="377" y="537"/>
                </a:lnTo>
                <a:lnTo>
                  <a:pt x="367" y="540"/>
                </a:lnTo>
                <a:lnTo>
                  <a:pt x="355" y="543"/>
                </a:lnTo>
                <a:lnTo>
                  <a:pt x="345" y="545"/>
                </a:lnTo>
                <a:lnTo>
                  <a:pt x="334" y="546"/>
                </a:lnTo>
                <a:lnTo>
                  <a:pt x="325" y="548"/>
                </a:lnTo>
                <a:lnTo>
                  <a:pt x="315" y="549"/>
                </a:lnTo>
                <a:lnTo>
                  <a:pt x="306" y="552"/>
                </a:lnTo>
                <a:lnTo>
                  <a:pt x="299" y="557"/>
                </a:lnTo>
                <a:lnTo>
                  <a:pt x="287" y="563"/>
                </a:lnTo>
                <a:lnTo>
                  <a:pt x="269" y="573"/>
                </a:lnTo>
                <a:lnTo>
                  <a:pt x="247" y="586"/>
                </a:lnTo>
                <a:lnTo>
                  <a:pt x="222" y="601"/>
                </a:lnTo>
                <a:lnTo>
                  <a:pt x="198" y="614"/>
                </a:lnTo>
                <a:lnTo>
                  <a:pt x="176" y="626"/>
                </a:lnTo>
                <a:lnTo>
                  <a:pt x="157" y="637"/>
                </a:lnTo>
                <a:lnTo>
                  <a:pt x="146" y="643"/>
                </a:lnTo>
                <a:lnTo>
                  <a:pt x="139" y="643"/>
                </a:lnTo>
                <a:lnTo>
                  <a:pt x="133" y="644"/>
                </a:lnTo>
                <a:lnTo>
                  <a:pt x="124" y="644"/>
                </a:lnTo>
                <a:lnTo>
                  <a:pt x="117" y="643"/>
                </a:lnTo>
                <a:lnTo>
                  <a:pt x="108" y="641"/>
                </a:lnTo>
                <a:lnTo>
                  <a:pt x="102" y="638"/>
                </a:lnTo>
                <a:lnTo>
                  <a:pt x="96" y="632"/>
                </a:lnTo>
                <a:lnTo>
                  <a:pt x="92" y="625"/>
                </a:lnTo>
              </a:path>
            </a:pathLst>
          </a:custGeom>
          <a:solidFill>
            <a:schemeClr val="hlink"/>
          </a:solidFill>
          <a:ln w="6350">
            <a:solidFill>
              <a:srgbClr val="FF6666"/>
            </a:solidFill>
            <a:round/>
            <a:headEnd/>
            <a:tailEnd/>
          </a:ln>
        </p:spPr>
        <p:txBody>
          <a:bodyPr/>
          <a:lstStyle/>
          <a:p>
            <a:endParaRPr lang="en-US"/>
          </a:p>
        </p:txBody>
      </p:sp>
      <p:sp>
        <p:nvSpPr>
          <p:cNvPr id="53256" name="Freeform 7"/>
          <p:cNvSpPr>
            <a:spLocks/>
          </p:cNvSpPr>
          <p:nvPr/>
        </p:nvSpPr>
        <p:spPr bwMode="auto">
          <a:xfrm>
            <a:off x="6286501" y="4741865"/>
            <a:ext cx="280988" cy="263525"/>
          </a:xfrm>
          <a:custGeom>
            <a:avLst/>
            <a:gdLst>
              <a:gd name="T0" fmla="*/ 2147483647 w 199"/>
              <a:gd name="T1" fmla="*/ 2147483647 h 166"/>
              <a:gd name="T2" fmla="*/ 2147483647 w 199"/>
              <a:gd name="T3" fmla="*/ 2147483647 h 166"/>
              <a:gd name="T4" fmla="*/ 2147483647 w 199"/>
              <a:gd name="T5" fmla="*/ 2147483647 h 166"/>
              <a:gd name="T6" fmla="*/ 2147483647 w 199"/>
              <a:gd name="T7" fmla="*/ 2147483647 h 166"/>
              <a:gd name="T8" fmla="*/ 2147483647 w 199"/>
              <a:gd name="T9" fmla="*/ 2147483647 h 166"/>
              <a:gd name="T10" fmla="*/ 2147483647 w 199"/>
              <a:gd name="T11" fmla="*/ 2147483647 h 166"/>
              <a:gd name="T12" fmla="*/ 2147483647 w 199"/>
              <a:gd name="T13" fmla="*/ 2147483647 h 166"/>
              <a:gd name="T14" fmla="*/ 2147483647 w 199"/>
              <a:gd name="T15" fmla="*/ 2147483647 h 166"/>
              <a:gd name="T16" fmla="*/ 2147483647 w 199"/>
              <a:gd name="T17" fmla="*/ 2147483647 h 166"/>
              <a:gd name="T18" fmla="*/ 2147483647 w 199"/>
              <a:gd name="T19" fmla="*/ 2147483647 h 166"/>
              <a:gd name="T20" fmla="*/ 2147483647 w 199"/>
              <a:gd name="T21" fmla="*/ 2147483647 h 166"/>
              <a:gd name="T22" fmla="*/ 2147483647 w 199"/>
              <a:gd name="T23" fmla="*/ 2147483647 h 166"/>
              <a:gd name="T24" fmla="*/ 2147483647 w 199"/>
              <a:gd name="T25" fmla="*/ 2147483647 h 166"/>
              <a:gd name="T26" fmla="*/ 2147483647 w 199"/>
              <a:gd name="T27" fmla="*/ 2147483647 h 166"/>
              <a:gd name="T28" fmla="*/ 2147483647 w 199"/>
              <a:gd name="T29" fmla="*/ 2147483647 h 166"/>
              <a:gd name="T30" fmla="*/ 2147483647 w 199"/>
              <a:gd name="T31" fmla="*/ 2147483647 h 166"/>
              <a:gd name="T32" fmla="*/ 2147483647 w 199"/>
              <a:gd name="T33" fmla="*/ 2147483647 h 166"/>
              <a:gd name="T34" fmla="*/ 2147483647 w 199"/>
              <a:gd name="T35" fmla="*/ 2147483647 h 166"/>
              <a:gd name="T36" fmla="*/ 2147483647 w 199"/>
              <a:gd name="T37" fmla="*/ 2147483647 h 166"/>
              <a:gd name="T38" fmla="*/ 2147483647 w 199"/>
              <a:gd name="T39" fmla="*/ 2147483647 h 166"/>
              <a:gd name="T40" fmla="*/ 2147483647 w 199"/>
              <a:gd name="T41" fmla="*/ 2147483647 h 166"/>
              <a:gd name="T42" fmla="*/ 2147483647 w 199"/>
              <a:gd name="T43" fmla="*/ 2147483647 h 166"/>
              <a:gd name="T44" fmla="*/ 2147483647 w 199"/>
              <a:gd name="T45" fmla="*/ 2147483647 h 166"/>
              <a:gd name="T46" fmla="*/ 2147483647 w 199"/>
              <a:gd name="T47" fmla="*/ 2147483647 h 166"/>
              <a:gd name="T48" fmla="*/ 2147483647 w 199"/>
              <a:gd name="T49" fmla="*/ 2147483647 h 166"/>
              <a:gd name="T50" fmla="*/ 2147483647 w 199"/>
              <a:gd name="T51" fmla="*/ 2147483647 h 166"/>
              <a:gd name="T52" fmla="*/ 2147483647 w 199"/>
              <a:gd name="T53" fmla="*/ 2147483647 h 166"/>
              <a:gd name="T54" fmla="*/ 2147483647 w 199"/>
              <a:gd name="T55" fmla="*/ 2147483647 h 166"/>
              <a:gd name="T56" fmla="*/ 2147483647 w 199"/>
              <a:gd name="T57" fmla="*/ 2147483647 h 166"/>
              <a:gd name="T58" fmla="*/ 2147483647 w 199"/>
              <a:gd name="T59" fmla="*/ 2147483647 h 166"/>
              <a:gd name="T60" fmla="*/ 2147483647 w 199"/>
              <a:gd name="T61" fmla="*/ 2147483647 h 166"/>
              <a:gd name="T62" fmla="*/ 2147483647 w 199"/>
              <a:gd name="T63" fmla="*/ 2147483647 h 166"/>
              <a:gd name="T64" fmla="*/ 2147483647 w 199"/>
              <a:gd name="T65" fmla="*/ 2147483647 h 166"/>
              <a:gd name="T66" fmla="*/ 2147483647 w 199"/>
              <a:gd name="T67" fmla="*/ 2147483647 h 166"/>
              <a:gd name="T68" fmla="*/ 2147483647 w 199"/>
              <a:gd name="T69" fmla="*/ 2147483647 h 166"/>
              <a:gd name="T70" fmla="*/ 2147483647 w 199"/>
              <a:gd name="T71" fmla="*/ 2147483647 h 166"/>
              <a:gd name="T72" fmla="*/ 2147483647 w 199"/>
              <a:gd name="T73" fmla="*/ 0 h 166"/>
              <a:gd name="T74" fmla="*/ 2147483647 w 199"/>
              <a:gd name="T75" fmla="*/ 2147483647 h 166"/>
              <a:gd name="T76" fmla="*/ 2147483647 w 199"/>
              <a:gd name="T77" fmla="*/ 2147483647 h 166"/>
              <a:gd name="T78" fmla="*/ 2147483647 w 199"/>
              <a:gd name="T79" fmla="*/ 2147483647 h 166"/>
              <a:gd name="T80" fmla="*/ 2147483647 w 199"/>
              <a:gd name="T81" fmla="*/ 2147483647 h 166"/>
              <a:gd name="T82" fmla="*/ 2147483647 w 199"/>
              <a:gd name="T83" fmla="*/ 2147483647 h 166"/>
              <a:gd name="T84" fmla="*/ 2147483647 w 199"/>
              <a:gd name="T85" fmla="*/ 2147483647 h 166"/>
              <a:gd name="T86" fmla="*/ 2147483647 w 199"/>
              <a:gd name="T87" fmla="*/ 2147483647 h 166"/>
              <a:gd name="T88" fmla="*/ 2147483647 w 199"/>
              <a:gd name="T89" fmla="*/ 2147483647 h 16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99"/>
              <a:gd name="T136" fmla="*/ 0 h 166"/>
              <a:gd name="T137" fmla="*/ 199 w 199"/>
              <a:gd name="T138" fmla="*/ 166 h 16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99" h="166">
                <a:moveTo>
                  <a:pt x="30" y="70"/>
                </a:moveTo>
                <a:lnTo>
                  <a:pt x="27" y="83"/>
                </a:lnTo>
                <a:lnTo>
                  <a:pt x="24" y="93"/>
                </a:lnTo>
                <a:lnTo>
                  <a:pt x="20" y="104"/>
                </a:lnTo>
                <a:lnTo>
                  <a:pt x="14" y="113"/>
                </a:lnTo>
                <a:lnTo>
                  <a:pt x="9" y="121"/>
                </a:lnTo>
                <a:lnTo>
                  <a:pt x="5" y="130"/>
                </a:lnTo>
                <a:lnTo>
                  <a:pt x="2" y="142"/>
                </a:lnTo>
                <a:lnTo>
                  <a:pt x="0" y="155"/>
                </a:lnTo>
                <a:lnTo>
                  <a:pt x="3" y="160"/>
                </a:lnTo>
                <a:lnTo>
                  <a:pt x="8" y="163"/>
                </a:lnTo>
                <a:lnTo>
                  <a:pt x="12" y="164"/>
                </a:lnTo>
                <a:lnTo>
                  <a:pt x="17" y="166"/>
                </a:lnTo>
                <a:lnTo>
                  <a:pt x="27" y="166"/>
                </a:lnTo>
                <a:lnTo>
                  <a:pt x="37" y="164"/>
                </a:lnTo>
                <a:lnTo>
                  <a:pt x="48" y="160"/>
                </a:lnTo>
                <a:lnTo>
                  <a:pt x="58" y="155"/>
                </a:lnTo>
                <a:lnTo>
                  <a:pt x="68" y="151"/>
                </a:lnTo>
                <a:lnTo>
                  <a:pt x="77" y="148"/>
                </a:lnTo>
                <a:lnTo>
                  <a:pt x="83" y="147"/>
                </a:lnTo>
                <a:lnTo>
                  <a:pt x="89" y="144"/>
                </a:lnTo>
                <a:lnTo>
                  <a:pt x="95" y="141"/>
                </a:lnTo>
                <a:lnTo>
                  <a:pt x="101" y="138"/>
                </a:lnTo>
                <a:lnTo>
                  <a:pt x="107" y="135"/>
                </a:lnTo>
                <a:lnTo>
                  <a:pt x="113" y="132"/>
                </a:lnTo>
                <a:lnTo>
                  <a:pt x="119" y="130"/>
                </a:lnTo>
                <a:lnTo>
                  <a:pt x="126" y="127"/>
                </a:lnTo>
                <a:lnTo>
                  <a:pt x="129" y="124"/>
                </a:lnTo>
                <a:lnTo>
                  <a:pt x="132" y="121"/>
                </a:lnTo>
                <a:lnTo>
                  <a:pt x="135" y="118"/>
                </a:lnTo>
                <a:lnTo>
                  <a:pt x="138" y="115"/>
                </a:lnTo>
                <a:lnTo>
                  <a:pt x="141" y="111"/>
                </a:lnTo>
                <a:lnTo>
                  <a:pt x="144" y="108"/>
                </a:lnTo>
                <a:lnTo>
                  <a:pt x="147" y="105"/>
                </a:lnTo>
                <a:lnTo>
                  <a:pt x="150" y="104"/>
                </a:lnTo>
                <a:lnTo>
                  <a:pt x="157" y="102"/>
                </a:lnTo>
                <a:lnTo>
                  <a:pt x="163" y="99"/>
                </a:lnTo>
                <a:lnTo>
                  <a:pt x="171" y="96"/>
                </a:lnTo>
                <a:lnTo>
                  <a:pt x="176" y="93"/>
                </a:lnTo>
                <a:lnTo>
                  <a:pt x="182" y="90"/>
                </a:lnTo>
                <a:lnTo>
                  <a:pt x="188" y="87"/>
                </a:lnTo>
                <a:lnTo>
                  <a:pt x="194" y="81"/>
                </a:lnTo>
                <a:lnTo>
                  <a:pt x="199" y="77"/>
                </a:lnTo>
                <a:lnTo>
                  <a:pt x="199" y="75"/>
                </a:lnTo>
                <a:lnTo>
                  <a:pt x="199" y="73"/>
                </a:lnTo>
                <a:lnTo>
                  <a:pt x="199" y="70"/>
                </a:lnTo>
                <a:lnTo>
                  <a:pt x="199" y="65"/>
                </a:lnTo>
                <a:lnTo>
                  <a:pt x="199" y="61"/>
                </a:lnTo>
                <a:lnTo>
                  <a:pt x="197" y="56"/>
                </a:lnTo>
                <a:lnTo>
                  <a:pt x="196" y="52"/>
                </a:lnTo>
                <a:lnTo>
                  <a:pt x="193" y="49"/>
                </a:lnTo>
                <a:lnTo>
                  <a:pt x="190" y="44"/>
                </a:lnTo>
                <a:lnTo>
                  <a:pt x="187" y="40"/>
                </a:lnTo>
                <a:lnTo>
                  <a:pt x="182" y="35"/>
                </a:lnTo>
                <a:lnTo>
                  <a:pt x="179" y="31"/>
                </a:lnTo>
                <a:lnTo>
                  <a:pt x="175" y="25"/>
                </a:lnTo>
                <a:lnTo>
                  <a:pt x="171" y="22"/>
                </a:lnTo>
                <a:lnTo>
                  <a:pt x="166" y="18"/>
                </a:lnTo>
                <a:lnTo>
                  <a:pt x="162" y="15"/>
                </a:lnTo>
                <a:lnTo>
                  <a:pt x="160" y="15"/>
                </a:lnTo>
                <a:lnTo>
                  <a:pt x="153" y="15"/>
                </a:lnTo>
                <a:lnTo>
                  <a:pt x="142" y="15"/>
                </a:lnTo>
                <a:lnTo>
                  <a:pt x="132" y="15"/>
                </a:lnTo>
                <a:lnTo>
                  <a:pt x="122" y="15"/>
                </a:lnTo>
                <a:lnTo>
                  <a:pt x="113" y="15"/>
                </a:lnTo>
                <a:lnTo>
                  <a:pt x="108" y="15"/>
                </a:lnTo>
                <a:lnTo>
                  <a:pt x="110" y="13"/>
                </a:lnTo>
                <a:lnTo>
                  <a:pt x="104" y="13"/>
                </a:lnTo>
                <a:lnTo>
                  <a:pt x="98" y="12"/>
                </a:lnTo>
                <a:lnTo>
                  <a:pt x="92" y="9"/>
                </a:lnTo>
                <a:lnTo>
                  <a:pt x="85" y="4"/>
                </a:lnTo>
                <a:lnTo>
                  <a:pt x="77" y="3"/>
                </a:lnTo>
                <a:lnTo>
                  <a:pt x="71" y="0"/>
                </a:lnTo>
                <a:lnTo>
                  <a:pt x="64" y="0"/>
                </a:lnTo>
                <a:lnTo>
                  <a:pt x="58" y="1"/>
                </a:lnTo>
                <a:lnTo>
                  <a:pt x="51" y="4"/>
                </a:lnTo>
                <a:lnTo>
                  <a:pt x="45" y="9"/>
                </a:lnTo>
                <a:lnTo>
                  <a:pt x="40" y="13"/>
                </a:lnTo>
                <a:lnTo>
                  <a:pt x="34" y="18"/>
                </a:lnTo>
                <a:lnTo>
                  <a:pt x="31" y="24"/>
                </a:lnTo>
                <a:lnTo>
                  <a:pt x="29" y="30"/>
                </a:lnTo>
                <a:lnTo>
                  <a:pt x="26" y="37"/>
                </a:lnTo>
                <a:lnTo>
                  <a:pt x="26" y="43"/>
                </a:lnTo>
                <a:lnTo>
                  <a:pt x="26" y="47"/>
                </a:lnTo>
                <a:lnTo>
                  <a:pt x="27" y="50"/>
                </a:lnTo>
                <a:lnTo>
                  <a:pt x="29" y="55"/>
                </a:lnTo>
                <a:lnTo>
                  <a:pt x="29" y="58"/>
                </a:lnTo>
                <a:lnTo>
                  <a:pt x="30" y="61"/>
                </a:lnTo>
                <a:lnTo>
                  <a:pt x="31" y="62"/>
                </a:lnTo>
                <a:lnTo>
                  <a:pt x="31" y="67"/>
                </a:lnTo>
                <a:lnTo>
                  <a:pt x="30" y="7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57" name="Freeform 8"/>
          <p:cNvSpPr>
            <a:spLocks/>
          </p:cNvSpPr>
          <p:nvPr/>
        </p:nvSpPr>
        <p:spPr bwMode="auto">
          <a:xfrm>
            <a:off x="6299203" y="4929190"/>
            <a:ext cx="47625" cy="66675"/>
          </a:xfrm>
          <a:custGeom>
            <a:avLst/>
            <a:gdLst>
              <a:gd name="T0" fmla="*/ 2147483647 w 34"/>
              <a:gd name="T1" fmla="*/ 2147483647 h 42"/>
              <a:gd name="T2" fmla="*/ 2147483647 w 34"/>
              <a:gd name="T3" fmla="*/ 2147483647 h 42"/>
              <a:gd name="T4" fmla="*/ 2147483647 w 34"/>
              <a:gd name="T5" fmla="*/ 2147483647 h 42"/>
              <a:gd name="T6" fmla="*/ 2147483647 w 34"/>
              <a:gd name="T7" fmla="*/ 2147483647 h 42"/>
              <a:gd name="T8" fmla="*/ 0 w 34"/>
              <a:gd name="T9" fmla="*/ 2147483647 h 42"/>
              <a:gd name="T10" fmla="*/ 0 w 34"/>
              <a:gd name="T11" fmla="*/ 2147483647 h 42"/>
              <a:gd name="T12" fmla="*/ 2147483647 w 34"/>
              <a:gd name="T13" fmla="*/ 2147483647 h 42"/>
              <a:gd name="T14" fmla="*/ 2147483647 w 34"/>
              <a:gd name="T15" fmla="*/ 2147483647 h 42"/>
              <a:gd name="T16" fmla="*/ 2147483647 w 34"/>
              <a:gd name="T17" fmla="*/ 2147483647 h 42"/>
              <a:gd name="T18" fmla="*/ 2147483647 w 34"/>
              <a:gd name="T19" fmla="*/ 2147483647 h 42"/>
              <a:gd name="T20" fmla="*/ 2147483647 w 34"/>
              <a:gd name="T21" fmla="*/ 2147483647 h 42"/>
              <a:gd name="T22" fmla="*/ 2147483647 w 34"/>
              <a:gd name="T23" fmla="*/ 2147483647 h 42"/>
              <a:gd name="T24" fmla="*/ 2147483647 w 34"/>
              <a:gd name="T25" fmla="*/ 2147483647 h 42"/>
              <a:gd name="T26" fmla="*/ 2147483647 w 34"/>
              <a:gd name="T27" fmla="*/ 2147483647 h 42"/>
              <a:gd name="T28" fmla="*/ 2147483647 w 34"/>
              <a:gd name="T29" fmla="*/ 2147483647 h 42"/>
              <a:gd name="T30" fmla="*/ 2147483647 w 34"/>
              <a:gd name="T31" fmla="*/ 2147483647 h 42"/>
              <a:gd name="T32" fmla="*/ 2147483647 w 34"/>
              <a:gd name="T33" fmla="*/ 2147483647 h 42"/>
              <a:gd name="T34" fmla="*/ 2147483647 w 34"/>
              <a:gd name="T35" fmla="*/ 2147483647 h 42"/>
              <a:gd name="T36" fmla="*/ 2147483647 w 34"/>
              <a:gd name="T37" fmla="*/ 2147483647 h 42"/>
              <a:gd name="T38" fmla="*/ 2147483647 w 34"/>
              <a:gd name="T39" fmla="*/ 2147483647 h 42"/>
              <a:gd name="T40" fmla="*/ 2147483647 w 34"/>
              <a:gd name="T41" fmla="*/ 2147483647 h 42"/>
              <a:gd name="T42" fmla="*/ 2147483647 w 34"/>
              <a:gd name="T43" fmla="*/ 2147483647 h 42"/>
              <a:gd name="T44" fmla="*/ 2147483647 w 34"/>
              <a:gd name="T45" fmla="*/ 2147483647 h 42"/>
              <a:gd name="T46" fmla="*/ 2147483647 w 34"/>
              <a:gd name="T47" fmla="*/ 2147483647 h 42"/>
              <a:gd name="T48" fmla="*/ 2147483647 w 34"/>
              <a:gd name="T49" fmla="*/ 2147483647 h 42"/>
              <a:gd name="T50" fmla="*/ 2147483647 w 34"/>
              <a:gd name="T51" fmla="*/ 2147483647 h 42"/>
              <a:gd name="T52" fmla="*/ 2147483647 w 34"/>
              <a:gd name="T53" fmla="*/ 2147483647 h 42"/>
              <a:gd name="T54" fmla="*/ 2147483647 w 34"/>
              <a:gd name="T55" fmla="*/ 2147483647 h 42"/>
              <a:gd name="T56" fmla="*/ 2147483647 w 34"/>
              <a:gd name="T57" fmla="*/ 2147483647 h 42"/>
              <a:gd name="T58" fmla="*/ 2147483647 w 34"/>
              <a:gd name="T59" fmla="*/ 2147483647 h 42"/>
              <a:gd name="T60" fmla="*/ 2147483647 w 34"/>
              <a:gd name="T61" fmla="*/ 2147483647 h 42"/>
              <a:gd name="T62" fmla="*/ 2147483647 w 34"/>
              <a:gd name="T63" fmla="*/ 0 h 42"/>
              <a:gd name="T64" fmla="*/ 2147483647 w 34"/>
              <a:gd name="T65" fmla="*/ 0 h 42"/>
              <a:gd name="T66" fmla="*/ 2147483647 w 34"/>
              <a:gd name="T67" fmla="*/ 2147483647 h 42"/>
              <a:gd name="T68" fmla="*/ 2147483647 w 34"/>
              <a:gd name="T69" fmla="*/ 2147483647 h 42"/>
              <a:gd name="T70" fmla="*/ 2147483647 w 34"/>
              <a:gd name="T71" fmla="*/ 2147483647 h 42"/>
              <a:gd name="T72" fmla="*/ 2147483647 w 34"/>
              <a:gd name="T73" fmla="*/ 2147483647 h 42"/>
              <a:gd name="T74" fmla="*/ 2147483647 w 34"/>
              <a:gd name="T75" fmla="*/ 2147483647 h 42"/>
              <a:gd name="T76" fmla="*/ 2147483647 w 34"/>
              <a:gd name="T77" fmla="*/ 2147483647 h 42"/>
              <a:gd name="T78" fmla="*/ 2147483647 w 34"/>
              <a:gd name="T79" fmla="*/ 2147483647 h 42"/>
              <a:gd name="T80" fmla="*/ 2147483647 w 34"/>
              <a:gd name="T81" fmla="*/ 2147483647 h 42"/>
              <a:gd name="T82" fmla="*/ 2147483647 w 34"/>
              <a:gd name="T83" fmla="*/ 2147483647 h 42"/>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34"/>
              <a:gd name="T127" fmla="*/ 0 h 42"/>
              <a:gd name="T128" fmla="*/ 34 w 34"/>
              <a:gd name="T129" fmla="*/ 42 h 42"/>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34" h="42">
                <a:moveTo>
                  <a:pt x="6" y="11"/>
                </a:moveTo>
                <a:lnTo>
                  <a:pt x="5" y="15"/>
                </a:lnTo>
                <a:lnTo>
                  <a:pt x="3" y="18"/>
                </a:lnTo>
                <a:lnTo>
                  <a:pt x="2" y="23"/>
                </a:lnTo>
                <a:lnTo>
                  <a:pt x="0" y="27"/>
                </a:lnTo>
                <a:lnTo>
                  <a:pt x="0" y="32"/>
                </a:lnTo>
                <a:lnTo>
                  <a:pt x="2" y="34"/>
                </a:lnTo>
                <a:lnTo>
                  <a:pt x="5" y="37"/>
                </a:lnTo>
                <a:lnTo>
                  <a:pt x="8" y="40"/>
                </a:lnTo>
                <a:lnTo>
                  <a:pt x="11" y="40"/>
                </a:lnTo>
                <a:lnTo>
                  <a:pt x="14" y="42"/>
                </a:lnTo>
                <a:lnTo>
                  <a:pt x="17" y="42"/>
                </a:lnTo>
                <a:lnTo>
                  <a:pt x="18" y="40"/>
                </a:lnTo>
                <a:lnTo>
                  <a:pt x="21" y="40"/>
                </a:lnTo>
                <a:lnTo>
                  <a:pt x="24" y="39"/>
                </a:lnTo>
                <a:lnTo>
                  <a:pt x="25" y="39"/>
                </a:lnTo>
                <a:lnTo>
                  <a:pt x="28" y="37"/>
                </a:lnTo>
                <a:lnTo>
                  <a:pt x="31" y="36"/>
                </a:lnTo>
                <a:lnTo>
                  <a:pt x="33" y="34"/>
                </a:lnTo>
                <a:lnTo>
                  <a:pt x="33" y="33"/>
                </a:lnTo>
                <a:lnTo>
                  <a:pt x="34" y="30"/>
                </a:lnTo>
                <a:lnTo>
                  <a:pt x="33" y="27"/>
                </a:lnTo>
                <a:lnTo>
                  <a:pt x="33" y="24"/>
                </a:lnTo>
                <a:lnTo>
                  <a:pt x="31" y="21"/>
                </a:lnTo>
                <a:lnTo>
                  <a:pt x="31" y="18"/>
                </a:lnTo>
                <a:lnTo>
                  <a:pt x="31" y="15"/>
                </a:lnTo>
                <a:lnTo>
                  <a:pt x="31" y="12"/>
                </a:lnTo>
                <a:lnTo>
                  <a:pt x="31" y="8"/>
                </a:lnTo>
                <a:lnTo>
                  <a:pt x="30" y="5"/>
                </a:lnTo>
                <a:lnTo>
                  <a:pt x="27" y="2"/>
                </a:lnTo>
                <a:lnTo>
                  <a:pt x="24" y="0"/>
                </a:lnTo>
                <a:lnTo>
                  <a:pt x="20" y="0"/>
                </a:lnTo>
                <a:lnTo>
                  <a:pt x="15" y="2"/>
                </a:lnTo>
                <a:lnTo>
                  <a:pt x="12" y="5"/>
                </a:lnTo>
                <a:lnTo>
                  <a:pt x="9" y="8"/>
                </a:lnTo>
                <a:lnTo>
                  <a:pt x="6" y="11"/>
                </a:lnTo>
                <a:lnTo>
                  <a:pt x="5" y="14"/>
                </a:lnTo>
                <a:lnTo>
                  <a:pt x="3" y="17"/>
                </a:lnTo>
                <a:lnTo>
                  <a:pt x="2" y="20"/>
                </a:lnTo>
                <a:lnTo>
                  <a:pt x="2" y="21"/>
                </a:lnTo>
                <a:lnTo>
                  <a:pt x="6" y="11"/>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58" name="Freeform 9"/>
          <p:cNvSpPr>
            <a:spLocks/>
          </p:cNvSpPr>
          <p:nvPr/>
        </p:nvSpPr>
        <p:spPr bwMode="auto">
          <a:xfrm>
            <a:off x="6299203" y="4929190"/>
            <a:ext cx="47625" cy="66675"/>
          </a:xfrm>
          <a:custGeom>
            <a:avLst/>
            <a:gdLst>
              <a:gd name="T0" fmla="*/ 2147483647 w 34"/>
              <a:gd name="T1" fmla="*/ 2147483647 h 42"/>
              <a:gd name="T2" fmla="*/ 2147483647 w 34"/>
              <a:gd name="T3" fmla="*/ 2147483647 h 42"/>
              <a:gd name="T4" fmla="*/ 2147483647 w 34"/>
              <a:gd name="T5" fmla="*/ 2147483647 h 42"/>
              <a:gd name="T6" fmla="*/ 2147483647 w 34"/>
              <a:gd name="T7" fmla="*/ 2147483647 h 42"/>
              <a:gd name="T8" fmla="*/ 0 w 34"/>
              <a:gd name="T9" fmla="*/ 2147483647 h 42"/>
              <a:gd name="T10" fmla="*/ 0 w 34"/>
              <a:gd name="T11" fmla="*/ 2147483647 h 42"/>
              <a:gd name="T12" fmla="*/ 2147483647 w 34"/>
              <a:gd name="T13" fmla="*/ 2147483647 h 42"/>
              <a:gd name="T14" fmla="*/ 2147483647 w 34"/>
              <a:gd name="T15" fmla="*/ 2147483647 h 42"/>
              <a:gd name="T16" fmla="*/ 2147483647 w 34"/>
              <a:gd name="T17" fmla="*/ 2147483647 h 42"/>
              <a:gd name="T18" fmla="*/ 2147483647 w 34"/>
              <a:gd name="T19" fmla="*/ 2147483647 h 42"/>
              <a:gd name="T20" fmla="*/ 2147483647 w 34"/>
              <a:gd name="T21" fmla="*/ 2147483647 h 42"/>
              <a:gd name="T22" fmla="*/ 2147483647 w 34"/>
              <a:gd name="T23" fmla="*/ 2147483647 h 42"/>
              <a:gd name="T24" fmla="*/ 2147483647 w 34"/>
              <a:gd name="T25" fmla="*/ 2147483647 h 42"/>
              <a:gd name="T26" fmla="*/ 2147483647 w 34"/>
              <a:gd name="T27" fmla="*/ 2147483647 h 42"/>
              <a:gd name="T28" fmla="*/ 2147483647 w 34"/>
              <a:gd name="T29" fmla="*/ 2147483647 h 42"/>
              <a:gd name="T30" fmla="*/ 2147483647 w 34"/>
              <a:gd name="T31" fmla="*/ 2147483647 h 42"/>
              <a:gd name="T32" fmla="*/ 2147483647 w 34"/>
              <a:gd name="T33" fmla="*/ 2147483647 h 42"/>
              <a:gd name="T34" fmla="*/ 2147483647 w 34"/>
              <a:gd name="T35" fmla="*/ 2147483647 h 42"/>
              <a:gd name="T36" fmla="*/ 2147483647 w 34"/>
              <a:gd name="T37" fmla="*/ 2147483647 h 42"/>
              <a:gd name="T38" fmla="*/ 2147483647 w 34"/>
              <a:gd name="T39" fmla="*/ 2147483647 h 42"/>
              <a:gd name="T40" fmla="*/ 2147483647 w 34"/>
              <a:gd name="T41" fmla="*/ 2147483647 h 42"/>
              <a:gd name="T42" fmla="*/ 2147483647 w 34"/>
              <a:gd name="T43" fmla="*/ 2147483647 h 42"/>
              <a:gd name="T44" fmla="*/ 2147483647 w 34"/>
              <a:gd name="T45" fmla="*/ 2147483647 h 42"/>
              <a:gd name="T46" fmla="*/ 2147483647 w 34"/>
              <a:gd name="T47" fmla="*/ 2147483647 h 42"/>
              <a:gd name="T48" fmla="*/ 2147483647 w 34"/>
              <a:gd name="T49" fmla="*/ 2147483647 h 42"/>
              <a:gd name="T50" fmla="*/ 2147483647 w 34"/>
              <a:gd name="T51" fmla="*/ 2147483647 h 42"/>
              <a:gd name="T52" fmla="*/ 2147483647 w 34"/>
              <a:gd name="T53" fmla="*/ 2147483647 h 42"/>
              <a:gd name="T54" fmla="*/ 2147483647 w 34"/>
              <a:gd name="T55" fmla="*/ 2147483647 h 42"/>
              <a:gd name="T56" fmla="*/ 2147483647 w 34"/>
              <a:gd name="T57" fmla="*/ 2147483647 h 42"/>
              <a:gd name="T58" fmla="*/ 2147483647 w 34"/>
              <a:gd name="T59" fmla="*/ 2147483647 h 42"/>
              <a:gd name="T60" fmla="*/ 2147483647 w 34"/>
              <a:gd name="T61" fmla="*/ 2147483647 h 42"/>
              <a:gd name="T62" fmla="*/ 2147483647 w 34"/>
              <a:gd name="T63" fmla="*/ 0 h 42"/>
              <a:gd name="T64" fmla="*/ 2147483647 w 34"/>
              <a:gd name="T65" fmla="*/ 0 h 42"/>
              <a:gd name="T66" fmla="*/ 2147483647 w 34"/>
              <a:gd name="T67" fmla="*/ 2147483647 h 42"/>
              <a:gd name="T68" fmla="*/ 2147483647 w 34"/>
              <a:gd name="T69" fmla="*/ 2147483647 h 42"/>
              <a:gd name="T70" fmla="*/ 2147483647 w 34"/>
              <a:gd name="T71" fmla="*/ 2147483647 h 42"/>
              <a:gd name="T72" fmla="*/ 2147483647 w 34"/>
              <a:gd name="T73" fmla="*/ 2147483647 h 42"/>
              <a:gd name="T74" fmla="*/ 2147483647 w 34"/>
              <a:gd name="T75" fmla="*/ 2147483647 h 42"/>
              <a:gd name="T76" fmla="*/ 2147483647 w 34"/>
              <a:gd name="T77" fmla="*/ 2147483647 h 42"/>
              <a:gd name="T78" fmla="*/ 2147483647 w 34"/>
              <a:gd name="T79" fmla="*/ 2147483647 h 42"/>
              <a:gd name="T80" fmla="*/ 2147483647 w 34"/>
              <a:gd name="T81" fmla="*/ 2147483647 h 42"/>
              <a:gd name="T82" fmla="*/ 2147483647 w 34"/>
              <a:gd name="T83" fmla="*/ 2147483647 h 42"/>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34"/>
              <a:gd name="T127" fmla="*/ 0 h 42"/>
              <a:gd name="T128" fmla="*/ 34 w 34"/>
              <a:gd name="T129" fmla="*/ 42 h 42"/>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34" h="42">
                <a:moveTo>
                  <a:pt x="6" y="11"/>
                </a:moveTo>
                <a:lnTo>
                  <a:pt x="5" y="15"/>
                </a:lnTo>
                <a:lnTo>
                  <a:pt x="3" y="18"/>
                </a:lnTo>
                <a:lnTo>
                  <a:pt x="2" y="23"/>
                </a:lnTo>
                <a:lnTo>
                  <a:pt x="0" y="27"/>
                </a:lnTo>
                <a:lnTo>
                  <a:pt x="0" y="32"/>
                </a:lnTo>
                <a:lnTo>
                  <a:pt x="2" y="34"/>
                </a:lnTo>
                <a:lnTo>
                  <a:pt x="5" y="37"/>
                </a:lnTo>
                <a:lnTo>
                  <a:pt x="8" y="40"/>
                </a:lnTo>
                <a:lnTo>
                  <a:pt x="11" y="40"/>
                </a:lnTo>
                <a:lnTo>
                  <a:pt x="14" y="42"/>
                </a:lnTo>
                <a:lnTo>
                  <a:pt x="17" y="42"/>
                </a:lnTo>
                <a:lnTo>
                  <a:pt x="18" y="40"/>
                </a:lnTo>
                <a:lnTo>
                  <a:pt x="21" y="40"/>
                </a:lnTo>
                <a:lnTo>
                  <a:pt x="24" y="39"/>
                </a:lnTo>
                <a:lnTo>
                  <a:pt x="25" y="39"/>
                </a:lnTo>
                <a:lnTo>
                  <a:pt x="28" y="37"/>
                </a:lnTo>
                <a:lnTo>
                  <a:pt x="31" y="36"/>
                </a:lnTo>
                <a:lnTo>
                  <a:pt x="33" y="34"/>
                </a:lnTo>
                <a:lnTo>
                  <a:pt x="33" y="33"/>
                </a:lnTo>
                <a:lnTo>
                  <a:pt x="34" y="30"/>
                </a:lnTo>
                <a:lnTo>
                  <a:pt x="33" y="27"/>
                </a:lnTo>
                <a:lnTo>
                  <a:pt x="33" y="24"/>
                </a:lnTo>
                <a:lnTo>
                  <a:pt x="31" y="21"/>
                </a:lnTo>
                <a:lnTo>
                  <a:pt x="31" y="18"/>
                </a:lnTo>
                <a:lnTo>
                  <a:pt x="31" y="15"/>
                </a:lnTo>
                <a:lnTo>
                  <a:pt x="31" y="12"/>
                </a:lnTo>
                <a:lnTo>
                  <a:pt x="31" y="8"/>
                </a:lnTo>
                <a:lnTo>
                  <a:pt x="30" y="5"/>
                </a:lnTo>
                <a:lnTo>
                  <a:pt x="27" y="2"/>
                </a:lnTo>
                <a:lnTo>
                  <a:pt x="24" y="0"/>
                </a:lnTo>
                <a:lnTo>
                  <a:pt x="20" y="0"/>
                </a:lnTo>
                <a:lnTo>
                  <a:pt x="15" y="2"/>
                </a:lnTo>
                <a:lnTo>
                  <a:pt x="12" y="5"/>
                </a:lnTo>
                <a:lnTo>
                  <a:pt x="9" y="8"/>
                </a:lnTo>
                <a:lnTo>
                  <a:pt x="6" y="11"/>
                </a:lnTo>
                <a:lnTo>
                  <a:pt x="5" y="14"/>
                </a:lnTo>
                <a:lnTo>
                  <a:pt x="3" y="17"/>
                </a:lnTo>
                <a:lnTo>
                  <a:pt x="2" y="20"/>
                </a:lnTo>
                <a:lnTo>
                  <a:pt x="2" y="21"/>
                </a:lnTo>
                <a:lnTo>
                  <a:pt x="6" y="11"/>
                </a:lnTo>
              </a:path>
            </a:pathLst>
          </a:custGeom>
          <a:solidFill>
            <a:srgbClr val="FFFF00"/>
          </a:solidFill>
          <a:ln w="1588">
            <a:solidFill>
              <a:srgbClr val="990000"/>
            </a:solidFill>
            <a:round/>
            <a:headEnd/>
            <a:tailEnd/>
          </a:ln>
        </p:spPr>
        <p:txBody>
          <a:bodyPr/>
          <a:lstStyle/>
          <a:p>
            <a:endParaRPr lang="en-US"/>
          </a:p>
        </p:txBody>
      </p:sp>
      <p:sp>
        <p:nvSpPr>
          <p:cNvPr id="53259" name="Freeform 10"/>
          <p:cNvSpPr>
            <a:spLocks/>
          </p:cNvSpPr>
          <p:nvPr/>
        </p:nvSpPr>
        <p:spPr bwMode="auto">
          <a:xfrm>
            <a:off x="6299203" y="4929190"/>
            <a:ext cx="47625" cy="66675"/>
          </a:xfrm>
          <a:custGeom>
            <a:avLst/>
            <a:gdLst>
              <a:gd name="T0" fmla="*/ 2147483647 w 34"/>
              <a:gd name="T1" fmla="*/ 2147483647 h 42"/>
              <a:gd name="T2" fmla="*/ 2147483647 w 34"/>
              <a:gd name="T3" fmla="*/ 2147483647 h 42"/>
              <a:gd name="T4" fmla="*/ 2147483647 w 34"/>
              <a:gd name="T5" fmla="*/ 2147483647 h 42"/>
              <a:gd name="T6" fmla="*/ 2147483647 w 34"/>
              <a:gd name="T7" fmla="*/ 2147483647 h 42"/>
              <a:gd name="T8" fmla="*/ 0 w 34"/>
              <a:gd name="T9" fmla="*/ 2147483647 h 42"/>
              <a:gd name="T10" fmla="*/ 0 w 34"/>
              <a:gd name="T11" fmla="*/ 2147483647 h 42"/>
              <a:gd name="T12" fmla="*/ 2147483647 w 34"/>
              <a:gd name="T13" fmla="*/ 2147483647 h 42"/>
              <a:gd name="T14" fmla="*/ 2147483647 w 34"/>
              <a:gd name="T15" fmla="*/ 2147483647 h 42"/>
              <a:gd name="T16" fmla="*/ 2147483647 w 34"/>
              <a:gd name="T17" fmla="*/ 2147483647 h 42"/>
              <a:gd name="T18" fmla="*/ 2147483647 w 34"/>
              <a:gd name="T19" fmla="*/ 2147483647 h 42"/>
              <a:gd name="T20" fmla="*/ 2147483647 w 34"/>
              <a:gd name="T21" fmla="*/ 2147483647 h 42"/>
              <a:gd name="T22" fmla="*/ 2147483647 w 34"/>
              <a:gd name="T23" fmla="*/ 2147483647 h 42"/>
              <a:gd name="T24" fmla="*/ 2147483647 w 34"/>
              <a:gd name="T25" fmla="*/ 2147483647 h 42"/>
              <a:gd name="T26" fmla="*/ 2147483647 w 34"/>
              <a:gd name="T27" fmla="*/ 2147483647 h 42"/>
              <a:gd name="T28" fmla="*/ 2147483647 w 34"/>
              <a:gd name="T29" fmla="*/ 2147483647 h 42"/>
              <a:gd name="T30" fmla="*/ 2147483647 w 34"/>
              <a:gd name="T31" fmla="*/ 2147483647 h 42"/>
              <a:gd name="T32" fmla="*/ 2147483647 w 34"/>
              <a:gd name="T33" fmla="*/ 2147483647 h 42"/>
              <a:gd name="T34" fmla="*/ 2147483647 w 34"/>
              <a:gd name="T35" fmla="*/ 2147483647 h 42"/>
              <a:gd name="T36" fmla="*/ 2147483647 w 34"/>
              <a:gd name="T37" fmla="*/ 2147483647 h 42"/>
              <a:gd name="T38" fmla="*/ 2147483647 w 34"/>
              <a:gd name="T39" fmla="*/ 2147483647 h 42"/>
              <a:gd name="T40" fmla="*/ 2147483647 w 34"/>
              <a:gd name="T41" fmla="*/ 2147483647 h 42"/>
              <a:gd name="T42" fmla="*/ 2147483647 w 34"/>
              <a:gd name="T43" fmla="*/ 2147483647 h 42"/>
              <a:gd name="T44" fmla="*/ 2147483647 w 34"/>
              <a:gd name="T45" fmla="*/ 2147483647 h 42"/>
              <a:gd name="T46" fmla="*/ 2147483647 w 34"/>
              <a:gd name="T47" fmla="*/ 2147483647 h 42"/>
              <a:gd name="T48" fmla="*/ 2147483647 w 34"/>
              <a:gd name="T49" fmla="*/ 2147483647 h 42"/>
              <a:gd name="T50" fmla="*/ 2147483647 w 34"/>
              <a:gd name="T51" fmla="*/ 2147483647 h 42"/>
              <a:gd name="T52" fmla="*/ 2147483647 w 34"/>
              <a:gd name="T53" fmla="*/ 2147483647 h 42"/>
              <a:gd name="T54" fmla="*/ 2147483647 w 34"/>
              <a:gd name="T55" fmla="*/ 2147483647 h 42"/>
              <a:gd name="T56" fmla="*/ 2147483647 w 34"/>
              <a:gd name="T57" fmla="*/ 2147483647 h 42"/>
              <a:gd name="T58" fmla="*/ 2147483647 w 34"/>
              <a:gd name="T59" fmla="*/ 2147483647 h 42"/>
              <a:gd name="T60" fmla="*/ 2147483647 w 34"/>
              <a:gd name="T61" fmla="*/ 2147483647 h 42"/>
              <a:gd name="T62" fmla="*/ 2147483647 w 34"/>
              <a:gd name="T63" fmla="*/ 0 h 42"/>
              <a:gd name="T64" fmla="*/ 2147483647 w 34"/>
              <a:gd name="T65" fmla="*/ 0 h 42"/>
              <a:gd name="T66" fmla="*/ 2147483647 w 34"/>
              <a:gd name="T67" fmla="*/ 2147483647 h 42"/>
              <a:gd name="T68" fmla="*/ 2147483647 w 34"/>
              <a:gd name="T69" fmla="*/ 2147483647 h 42"/>
              <a:gd name="T70" fmla="*/ 2147483647 w 34"/>
              <a:gd name="T71" fmla="*/ 2147483647 h 42"/>
              <a:gd name="T72" fmla="*/ 2147483647 w 34"/>
              <a:gd name="T73" fmla="*/ 2147483647 h 42"/>
              <a:gd name="T74" fmla="*/ 2147483647 w 34"/>
              <a:gd name="T75" fmla="*/ 2147483647 h 42"/>
              <a:gd name="T76" fmla="*/ 2147483647 w 34"/>
              <a:gd name="T77" fmla="*/ 2147483647 h 42"/>
              <a:gd name="T78" fmla="*/ 2147483647 w 34"/>
              <a:gd name="T79" fmla="*/ 2147483647 h 42"/>
              <a:gd name="T80" fmla="*/ 2147483647 w 34"/>
              <a:gd name="T81" fmla="*/ 2147483647 h 42"/>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4"/>
              <a:gd name="T124" fmla="*/ 0 h 42"/>
              <a:gd name="T125" fmla="*/ 34 w 34"/>
              <a:gd name="T126" fmla="*/ 42 h 42"/>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4" h="42">
                <a:moveTo>
                  <a:pt x="6" y="11"/>
                </a:moveTo>
                <a:lnTo>
                  <a:pt x="5" y="15"/>
                </a:lnTo>
                <a:lnTo>
                  <a:pt x="3" y="18"/>
                </a:lnTo>
                <a:lnTo>
                  <a:pt x="2" y="23"/>
                </a:lnTo>
                <a:lnTo>
                  <a:pt x="0" y="27"/>
                </a:lnTo>
                <a:lnTo>
                  <a:pt x="0" y="32"/>
                </a:lnTo>
                <a:lnTo>
                  <a:pt x="2" y="34"/>
                </a:lnTo>
                <a:lnTo>
                  <a:pt x="5" y="37"/>
                </a:lnTo>
                <a:lnTo>
                  <a:pt x="8" y="40"/>
                </a:lnTo>
                <a:lnTo>
                  <a:pt x="11" y="40"/>
                </a:lnTo>
                <a:lnTo>
                  <a:pt x="14" y="42"/>
                </a:lnTo>
                <a:lnTo>
                  <a:pt x="17" y="42"/>
                </a:lnTo>
                <a:lnTo>
                  <a:pt x="18" y="40"/>
                </a:lnTo>
                <a:lnTo>
                  <a:pt x="21" y="40"/>
                </a:lnTo>
                <a:lnTo>
                  <a:pt x="24" y="39"/>
                </a:lnTo>
                <a:lnTo>
                  <a:pt x="25" y="39"/>
                </a:lnTo>
                <a:lnTo>
                  <a:pt x="28" y="37"/>
                </a:lnTo>
                <a:lnTo>
                  <a:pt x="31" y="36"/>
                </a:lnTo>
                <a:lnTo>
                  <a:pt x="33" y="34"/>
                </a:lnTo>
                <a:lnTo>
                  <a:pt x="33" y="33"/>
                </a:lnTo>
                <a:lnTo>
                  <a:pt x="34" y="30"/>
                </a:lnTo>
                <a:lnTo>
                  <a:pt x="33" y="27"/>
                </a:lnTo>
                <a:lnTo>
                  <a:pt x="33" y="24"/>
                </a:lnTo>
                <a:lnTo>
                  <a:pt x="31" y="21"/>
                </a:lnTo>
                <a:lnTo>
                  <a:pt x="31" y="18"/>
                </a:lnTo>
                <a:lnTo>
                  <a:pt x="31" y="15"/>
                </a:lnTo>
                <a:lnTo>
                  <a:pt x="31" y="12"/>
                </a:lnTo>
                <a:lnTo>
                  <a:pt x="31" y="8"/>
                </a:lnTo>
                <a:lnTo>
                  <a:pt x="30" y="5"/>
                </a:lnTo>
                <a:lnTo>
                  <a:pt x="27" y="2"/>
                </a:lnTo>
                <a:lnTo>
                  <a:pt x="24" y="0"/>
                </a:lnTo>
                <a:lnTo>
                  <a:pt x="20" y="0"/>
                </a:lnTo>
                <a:lnTo>
                  <a:pt x="15" y="2"/>
                </a:lnTo>
                <a:lnTo>
                  <a:pt x="12" y="5"/>
                </a:lnTo>
                <a:lnTo>
                  <a:pt x="9" y="8"/>
                </a:lnTo>
                <a:lnTo>
                  <a:pt x="6" y="11"/>
                </a:lnTo>
                <a:lnTo>
                  <a:pt x="5" y="14"/>
                </a:lnTo>
                <a:lnTo>
                  <a:pt x="3" y="17"/>
                </a:lnTo>
                <a:lnTo>
                  <a:pt x="2" y="20"/>
                </a:lnTo>
                <a:lnTo>
                  <a:pt x="2" y="21"/>
                </a:lnTo>
              </a:path>
            </a:pathLst>
          </a:custGeom>
          <a:solidFill>
            <a:srgbClr val="FFFF00"/>
          </a:solidFill>
          <a:ln w="4763">
            <a:solidFill>
              <a:srgbClr val="990000"/>
            </a:solidFill>
            <a:round/>
            <a:headEnd/>
            <a:tailEnd/>
          </a:ln>
        </p:spPr>
        <p:txBody>
          <a:bodyPr/>
          <a:lstStyle/>
          <a:p>
            <a:endParaRPr lang="en-US"/>
          </a:p>
        </p:txBody>
      </p:sp>
      <p:sp>
        <p:nvSpPr>
          <p:cNvPr id="53260" name="Freeform 11"/>
          <p:cNvSpPr>
            <a:spLocks/>
          </p:cNvSpPr>
          <p:nvPr/>
        </p:nvSpPr>
        <p:spPr bwMode="auto">
          <a:xfrm>
            <a:off x="6332539" y="4830765"/>
            <a:ext cx="42863" cy="85725"/>
          </a:xfrm>
          <a:custGeom>
            <a:avLst/>
            <a:gdLst>
              <a:gd name="T0" fmla="*/ 2147483647 w 30"/>
              <a:gd name="T1" fmla="*/ 2147483647 h 54"/>
              <a:gd name="T2" fmla="*/ 2147483647 w 30"/>
              <a:gd name="T3" fmla="*/ 2147483647 h 54"/>
              <a:gd name="T4" fmla="*/ 2147483647 w 30"/>
              <a:gd name="T5" fmla="*/ 2147483647 h 54"/>
              <a:gd name="T6" fmla="*/ 2147483647 w 30"/>
              <a:gd name="T7" fmla="*/ 2147483647 h 54"/>
              <a:gd name="T8" fmla="*/ 0 w 30"/>
              <a:gd name="T9" fmla="*/ 2147483647 h 54"/>
              <a:gd name="T10" fmla="*/ 0 w 30"/>
              <a:gd name="T11" fmla="*/ 2147483647 h 54"/>
              <a:gd name="T12" fmla="*/ 0 w 30"/>
              <a:gd name="T13" fmla="*/ 2147483647 h 54"/>
              <a:gd name="T14" fmla="*/ 0 w 30"/>
              <a:gd name="T15" fmla="*/ 2147483647 h 54"/>
              <a:gd name="T16" fmla="*/ 2147483647 w 30"/>
              <a:gd name="T17" fmla="*/ 2147483647 h 54"/>
              <a:gd name="T18" fmla="*/ 2147483647 w 30"/>
              <a:gd name="T19" fmla="*/ 2147483647 h 54"/>
              <a:gd name="T20" fmla="*/ 2147483647 w 30"/>
              <a:gd name="T21" fmla="*/ 2147483647 h 54"/>
              <a:gd name="T22" fmla="*/ 2147483647 w 30"/>
              <a:gd name="T23" fmla="*/ 2147483647 h 54"/>
              <a:gd name="T24" fmla="*/ 2147483647 w 30"/>
              <a:gd name="T25" fmla="*/ 2147483647 h 54"/>
              <a:gd name="T26" fmla="*/ 2147483647 w 30"/>
              <a:gd name="T27" fmla="*/ 2147483647 h 54"/>
              <a:gd name="T28" fmla="*/ 2147483647 w 30"/>
              <a:gd name="T29" fmla="*/ 2147483647 h 54"/>
              <a:gd name="T30" fmla="*/ 2147483647 w 30"/>
              <a:gd name="T31" fmla="*/ 2147483647 h 54"/>
              <a:gd name="T32" fmla="*/ 2147483647 w 30"/>
              <a:gd name="T33" fmla="*/ 2147483647 h 54"/>
              <a:gd name="T34" fmla="*/ 2147483647 w 30"/>
              <a:gd name="T35" fmla="*/ 2147483647 h 54"/>
              <a:gd name="T36" fmla="*/ 2147483647 w 30"/>
              <a:gd name="T37" fmla="*/ 2147483647 h 54"/>
              <a:gd name="T38" fmla="*/ 2147483647 w 30"/>
              <a:gd name="T39" fmla="*/ 2147483647 h 54"/>
              <a:gd name="T40" fmla="*/ 2147483647 w 30"/>
              <a:gd name="T41" fmla="*/ 2147483647 h 54"/>
              <a:gd name="T42" fmla="*/ 2147483647 w 30"/>
              <a:gd name="T43" fmla="*/ 2147483647 h 54"/>
              <a:gd name="T44" fmla="*/ 2147483647 w 30"/>
              <a:gd name="T45" fmla="*/ 2147483647 h 54"/>
              <a:gd name="T46" fmla="*/ 2147483647 w 30"/>
              <a:gd name="T47" fmla="*/ 2147483647 h 54"/>
              <a:gd name="T48" fmla="*/ 2147483647 w 30"/>
              <a:gd name="T49" fmla="*/ 2147483647 h 54"/>
              <a:gd name="T50" fmla="*/ 2147483647 w 30"/>
              <a:gd name="T51" fmla="*/ 2147483647 h 54"/>
              <a:gd name="T52" fmla="*/ 2147483647 w 30"/>
              <a:gd name="T53" fmla="*/ 0 h 54"/>
              <a:gd name="T54" fmla="*/ 2147483647 w 30"/>
              <a:gd name="T55" fmla="*/ 2147483647 h 54"/>
              <a:gd name="T56" fmla="*/ 2147483647 w 30"/>
              <a:gd name="T57" fmla="*/ 2147483647 h 54"/>
              <a:gd name="T58" fmla="*/ 2147483647 w 30"/>
              <a:gd name="T59" fmla="*/ 2147483647 h 54"/>
              <a:gd name="T60" fmla="*/ 2147483647 w 30"/>
              <a:gd name="T61" fmla="*/ 2147483647 h 54"/>
              <a:gd name="T62" fmla="*/ 2147483647 w 30"/>
              <a:gd name="T63" fmla="*/ 2147483647 h 54"/>
              <a:gd name="T64" fmla="*/ 2147483647 w 30"/>
              <a:gd name="T65" fmla="*/ 2147483647 h 54"/>
              <a:gd name="T66" fmla="*/ 2147483647 w 30"/>
              <a:gd name="T67" fmla="*/ 2147483647 h 54"/>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30"/>
              <a:gd name="T103" fmla="*/ 0 h 54"/>
              <a:gd name="T104" fmla="*/ 30 w 30"/>
              <a:gd name="T105" fmla="*/ 54 h 54"/>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30" h="54">
                <a:moveTo>
                  <a:pt x="4" y="8"/>
                </a:moveTo>
                <a:lnTo>
                  <a:pt x="3" y="14"/>
                </a:lnTo>
                <a:lnTo>
                  <a:pt x="3" y="18"/>
                </a:lnTo>
                <a:lnTo>
                  <a:pt x="1" y="22"/>
                </a:lnTo>
                <a:lnTo>
                  <a:pt x="0" y="28"/>
                </a:lnTo>
                <a:lnTo>
                  <a:pt x="0" y="33"/>
                </a:lnTo>
                <a:lnTo>
                  <a:pt x="0" y="39"/>
                </a:lnTo>
                <a:lnTo>
                  <a:pt x="0" y="43"/>
                </a:lnTo>
                <a:lnTo>
                  <a:pt x="1" y="48"/>
                </a:lnTo>
                <a:lnTo>
                  <a:pt x="1" y="51"/>
                </a:lnTo>
                <a:lnTo>
                  <a:pt x="3" y="52"/>
                </a:lnTo>
                <a:lnTo>
                  <a:pt x="4" y="54"/>
                </a:lnTo>
                <a:lnTo>
                  <a:pt x="6" y="54"/>
                </a:lnTo>
                <a:lnTo>
                  <a:pt x="7" y="54"/>
                </a:lnTo>
                <a:lnTo>
                  <a:pt x="9" y="54"/>
                </a:lnTo>
                <a:lnTo>
                  <a:pt x="10" y="52"/>
                </a:lnTo>
                <a:lnTo>
                  <a:pt x="12" y="51"/>
                </a:lnTo>
                <a:lnTo>
                  <a:pt x="16" y="45"/>
                </a:lnTo>
                <a:lnTo>
                  <a:pt x="21" y="40"/>
                </a:lnTo>
                <a:lnTo>
                  <a:pt x="24" y="34"/>
                </a:lnTo>
                <a:lnTo>
                  <a:pt x="28" y="28"/>
                </a:lnTo>
                <a:lnTo>
                  <a:pt x="30" y="21"/>
                </a:lnTo>
                <a:lnTo>
                  <a:pt x="30" y="15"/>
                </a:lnTo>
                <a:lnTo>
                  <a:pt x="28" y="9"/>
                </a:lnTo>
                <a:lnTo>
                  <a:pt x="22" y="5"/>
                </a:lnTo>
                <a:lnTo>
                  <a:pt x="19" y="2"/>
                </a:lnTo>
                <a:lnTo>
                  <a:pt x="16" y="0"/>
                </a:lnTo>
                <a:lnTo>
                  <a:pt x="13" y="2"/>
                </a:lnTo>
                <a:lnTo>
                  <a:pt x="10" y="2"/>
                </a:lnTo>
                <a:lnTo>
                  <a:pt x="9" y="3"/>
                </a:lnTo>
                <a:lnTo>
                  <a:pt x="6" y="6"/>
                </a:lnTo>
                <a:lnTo>
                  <a:pt x="4" y="8"/>
                </a:lnTo>
                <a:lnTo>
                  <a:pt x="4" y="11"/>
                </a:lnTo>
                <a:lnTo>
                  <a:pt x="4" y="8"/>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61" name="Freeform 12"/>
          <p:cNvSpPr>
            <a:spLocks/>
          </p:cNvSpPr>
          <p:nvPr/>
        </p:nvSpPr>
        <p:spPr bwMode="auto">
          <a:xfrm>
            <a:off x="6332539" y="4830765"/>
            <a:ext cx="42863" cy="85725"/>
          </a:xfrm>
          <a:custGeom>
            <a:avLst/>
            <a:gdLst>
              <a:gd name="T0" fmla="*/ 2147483647 w 30"/>
              <a:gd name="T1" fmla="*/ 2147483647 h 54"/>
              <a:gd name="T2" fmla="*/ 2147483647 w 30"/>
              <a:gd name="T3" fmla="*/ 2147483647 h 54"/>
              <a:gd name="T4" fmla="*/ 2147483647 w 30"/>
              <a:gd name="T5" fmla="*/ 2147483647 h 54"/>
              <a:gd name="T6" fmla="*/ 2147483647 w 30"/>
              <a:gd name="T7" fmla="*/ 2147483647 h 54"/>
              <a:gd name="T8" fmla="*/ 0 w 30"/>
              <a:gd name="T9" fmla="*/ 2147483647 h 54"/>
              <a:gd name="T10" fmla="*/ 0 w 30"/>
              <a:gd name="T11" fmla="*/ 2147483647 h 54"/>
              <a:gd name="T12" fmla="*/ 0 w 30"/>
              <a:gd name="T13" fmla="*/ 2147483647 h 54"/>
              <a:gd name="T14" fmla="*/ 0 w 30"/>
              <a:gd name="T15" fmla="*/ 2147483647 h 54"/>
              <a:gd name="T16" fmla="*/ 2147483647 w 30"/>
              <a:gd name="T17" fmla="*/ 2147483647 h 54"/>
              <a:gd name="T18" fmla="*/ 2147483647 w 30"/>
              <a:gd name="T19" fmla="*/ 2147483647 h 54"/>
              <a:gd name="T20" fmla="*/ 2147483647 w 30"/>
              <a:gd name="T21" fmla="*/ 2147483647 h 54"/>
              <a:gd name="T22" fmla="*/ 2147483647 w 30"/>
              <a:gd name="T23" fmla="*/ 2147483647 h 54"/>
              <a:gd name="T24" fmla="*/ 2147483647 w 30"/>
              <a:gd name="T25" fmla="*/ 2147483647 h 54"/>
              <a:gd name="T26" fmla="*/ 2147483647 w 30"/>
              <a:gd name="T27" fmla="*/ 2147483647 h 54"/>
              <a:gd name="T28" fmla="*/ 2147483647 w 30"/>
              <a:gd name="T29" fmla="*/ 2147483647 h 54"/>
              <a:gd name="T30" fmla="*/ 2147483647 w 30"/>
              <a:gd name="T31" fmla="*/ 2147483647 h 54"/>
              <a:gd name="T32" fmla="*/ 2147483647 w 30"/>
              <a:gd name="T33" fmla="*/ 2147483647 h 54"/>
              <a:gd name="T34" fmla="*/ 2147483647 w 30"/>
              <a:gd name="T35" fmla="*/ 2147483647 h 54"/>
              <a:gd name="T36" fmla="*/ 2147483647 w 30"/>
              <a:gd name="T37" fmla="*/ 2147483647 h 54"/>
              <a:gd name="T38" fmla="*/ 2147483647 w 30"/>
              <a:gd name="T39" fmla="*/ 2147483647 h 54"/>
              <a:gd name="T40" fmla="*/ 2147483647 w 30"/>
              <a:gd name="T41" fmla="*/ 2147483647 h 54"/>
              <a:gd name="T42" fmla="*/ 2147483647 w 30"/>
              <a:gd name="T43" fmla="*/ 2147483647 h 54"/>
              <a:gd name="T44" fmla="*/ 2147483647 w 30"/>
              <a:gd name="T45" fmla="*/ 2147483647 h 54"/>
              <a:gd name="T46" fmla="*/ 2147483647 w 30"/>
              <a:gd name="T47" fmla="*/ 2147483647 h 54"/>
              <a:gd name="T48" fmla="*/ 2147483647 w 30"/>
              <a:gd name="T49" fmla="*/ 2147483647 h 54"/>
              <a:gd name="T50" fmla="*/ 2147483647 w 30"/>
              <a:gd name="T51" fmla="*/ 2147483647 h 54"/>
              <a:gd name="T52" fmla="*/ 2147483647 w 30"/>
              <a:gd name="T53" fmla="*/ 0 h 54"/>
              <a:gd name="T54" fmla="*/ 2147483647 w 30"/>
              <a:gd name="T55" fmla="*/ 2147483647 h 54"/>
              <a:gd name="T56" fmla="*/ 2147483647 w 30"/>
              <a:gd name="T57" fmla="*/ 2147483647 h 54"/>
              <a:gd name="T58" fmla="*/ 2147483647 w 30"/>
              <a:gd name="T59" fmla="*/ 2147483647 h 54"/>
              <a:gd name="T60" fmla="*/ 2147483647 w 30"/>
              <a:gd name="T61" fmla="*/ 2147483647 h 54"/>
              <a:gd name="T62" fmla="*/ 2147483647 w 30"/>
              <a:gd name="T63" fmla="*/ 2147483647 h 54"/>
              <a:gd name="T64" fmla="*/ 2147483647 w 30"/>
              <a:gd name="T65" fmla="*/ 2147483647 h 54"/>
              <a:gd name="T66" fmla="*/ 2147483647 w 30"/>
              <a:gd name="T67" fmla="*/ 2147483647 h 54"/>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30"/>
              <a:gd name="T103" fmla="*/ 0 h 54"/>
              <a:gd name="T104" fmla="*/ 30 w 30"/>
              <a:gd name="T105" fmla="*/ 54 h 54"/>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30" h="54">
                <a:moveTo>
                  <a:pt x="4" y="8"/>
                </a:moveTo>
                <a:lnTo>
                  <a:pt x="3" y="14"/>
                </a:lnTo>
                <a:lnTo>
                  <a:pt x="3" y="18"/>
                </a:lnTo>
                <a:lnTo>
                  <a:pt x="1" y="22"/>
                </a:lnTo>
                <a:lnTo>
                  <a:pt x="0" y="28"/>
                </a:lnTo>
                <a:lnTo>
                  <a:pt x="0" y="33"/>
                </a:lnTo>
                <a:lnTo>
                  <a:pt x="0" y="39"/>
                </a:lnTo>
                <a:lnTo>
                  <a:pt x="0" y="43"/>
                </a:lnTo>
                <a:lnTo>
                  <a:pt x="1" y="48"/>
                </a:lnTo>
                <a:lnTo>
                  <a:pt x="1" y="51"/>
                </a:lnTo>
                <a:lnTo>
                  <a:pt x="3" y="52"/>
                </a:lnTo>
                <a:lnTo>
                  <a:pt x="4" y="54"/>
                </a:lnTo>
                <a:lnTo>
                  <a:pt x="6" y="54"/>
                </a:lnTo>
                <a:lnTo>
                  <a:pt x="7" y="54"/>
                </a:lnTo>
                <a:lnTo>
                  <a:pt x="9" y="54"/>
                </a:lnTo>
                <a:lnTo>
                  <a:pt x="10" y="52"/>
                </a:lnTo>
                <a:lnTo>
                  <a:pt x="12" y="51"/>
                </a:lnTo>
                <a:lnTo>
                  <a:pt x="16" y="45"/>
                </a:lnTo>
                <a:lnTo>
                  <a:pt x="21" y="40"/>
                </a:lnTo>
                <a:lnTo>
                  <a:pt x="24" y="34"/>
                </a:lnTo>
                <a:lnTo>
                  <a:pt x="28" y="28"/>
                </a:lnTo>
                <a:lnTo>
                  <a:pt x="30" y="21"/>
                </a:lnTo>
                <a:lnTo>
                  <a:pt x="30" y="15"/>
                </a:lnTo>
                <a:lnTo>
                  <a:pt x="28" y="9"/>
                </a:lnTo>
                <a:lnTo>
                  <a:pt x="22" y="5"/>
                </a:lnTo>
                <a:lnTo>
                  <a:pt x="19" y="2"/>
                </a:lnTo>
                <a:lnTo>
                  <a:pt x="16" y="0"/>
                </a:lnTo>
                <a:lnTo>
                  <a:pt x="13" y="2"/>
                </a:lnTo>
                <a:lnTo>
                  <a:pt x="10" y="2"/>
                </a:lnTo>
                <a:lnTo>
                  <a:pt x="9" y="3"/>
                </a:lnTo>
                <a:lnTo>
                  <a:pt x="6" y="6"/>
                </a:lnTo>
                <a:lnTo>
                  <a:pt x="4" y="8"/>
                </a:lnTo>
                <a:lnTo>
                  <a:pt x="4" y="11"/>
                </a:lnTo>
                <a:lnTo>
                  <a:pt x="4" y="8"/>
                </a:lnTo>
              </a:path>
            </a:pathLst>
          </a:custGeom>
          <a:solidFill>
            <a:srgbClr val="FFFF00"/>
          </a:solidFill>
          <a:ln w="1588">
            <a:solidFill>
              <a:srgbClr val="990000"/>
            </a:solidFill>
            <a:round/>
            <a:headEnd/>
            <a:tailEnd/>
          </a:ln>
        </p:spPr>
        <p:txBody>
          <a:bodyPr/>
          <a:lstStyle/>
          <a:p>
            <a:endParaRPr lang="en-US"/>
          </a:p>
        </p:txBody>
      </p:sp>
      <p:sp>
        <p:nvSpPr>
          <p:cNvPr id="53262" name="Freeform 13"/>
          <p:cNvSpPr>
            <a:spLocks/>
          </p:cNvSpPr>
          <p:nvPr/>
        </p:nvSpPr>
        <p:spPr bwMode="auto">
          <a:xfrm>
            <a:off x="6332539" y="4830765"/>
            <a:ext cx="42863" cy="85725"/>
          </a:xfrm>
          <a:custGeom>
            <a:avLst/>
            <a:gdLst>
              <a:gd name="T0" fmla="*/ 2147483647 w 30"/>
              <a:gd name="T1" fmla="*/ 2147483647 h 54"/>
              <a:gd name="T2" fmla="*/ 2147483647 w 30"/>
              <a:gd name="T3" fmla="*/ 2147483647 h 54"/>
              <a:gd name="T4" fmla="*/ 2147483647 w 30"/>
              <a:gd name="T5" fmla="*/ 2147483647 h 54"/>
              <a:gd name="T6" fmla="*/ 2147483647 w 30"/>
              <a:gd name="T7" fmla="*/ 2147483647 h 54"/>
              <a:gd name="T8" fmla="*/ 0 w 30"/>
              <a:gd name="T9" fmla="*/ 2147483647 h 54"/>
              <a:gd name="T10" fmla="*/ 0 w 30"/>
              <a:gd name="T11" fmla="*/ 2147483647 h 54"/>
              <a:gd name="T12" fmla="*/ 0 w 30"/>
              <a:gd name="T13" fmla="*/ 2147483647 h 54"/>
              <a:gd name="T14" fmla="*/ 0 w 30"/>
              <a:gd name="T15" fmla="*/ 2147483647 h 54"/>
              <a:gd name="T16" fmla="*/ 2147483647 w 30"/>
              <a:gd name="T17" fmla="*/ 2147483647 h 54"/>
              <a:gd name="T18" fmla="*/ 2147483647 w 30"/>
              <a:gd name="T19" fmla="*/ 2147483647 h 54"/>
              <a:gd name="T20" fmla="*/ 2147483647 w 30"/>
              <a:gd name="T21" fmla="*/ 2147483647 h 54"/>
              <a:gd name="T22" fmla="*/ 2147483647 w 30"/>
              <a:gd name="T23" fmla="*/ 2147483647 h 54"/>
              <a:gd name="T24" fmla="*/ 2147483647 w 30"/>
              <a:gd name="T25" fmla="*/ 2147483647 h 54"/>
              <a:gd name="T26" fmla="*/ 2147483647 w 30"/>
              <a:gd name="T27" fmla="*/ 2147483647 h 54"/>
              <a:gd name="T28" fmla="*/ 2147483647 w 30"/>
              <a:gd name="T29" fmla="*/ 2147483647 h 54"/>
              <a:gd name="T30" fmla="*/ 2147483647 w 30"/>
              <a:gd name="T31" fmla="*/ 2147483647 h 54"/>
              <a:gd name="T32" fmla="*/ 2147483647 w 30"/>
              <a:gd name="T33" fmla="*/ 2147483647 h 54"/>
              <a:gd name="T34" fmla="*/ 2147483647 w 30"/>
              <a:gd name="T35" fmla="*/ 2147483647 h 54"/>
              <a:gd name="T36" fmla="*/ 2147483647 w 30"/>
              <a:gd name="T37" fmla="*/ 2147483647 h 54"/>
              <a:gd name="T38" fmla="*/ 2147483647 w 30"/>
              <a:gd name="T39" fmla="*/ 2147483647 h 54"/>
              <a:gd name="T40" fmla="*/ 2147483647 w 30"/>
              <a:gd name="T41" fmla="*/ 2147483647 h 54"/>
              <a:gd name="T42" fmla="*/ 2147483647 w 30"/>
              <a:gd name="T43" fmla="*/ 2147483647 h 54"/>
              <a:gd name="T44" fmla="*/ 2147483647 w 30"/>
              <a:gd name="T45" fmla="*/ 2147483647 h 54"/>
              <a:gd name="T46" fmla="*/ 2147483647 w 30"/>
              <a:gd name="T47" fmla="*/ 2147483647 h 54"/>
              <a:gd name="T48" fmla="*/ 2147483647 w 30"/>
              <a:gd name="T49" fmla="*/ 2147483647 h 54"/>
              <a:gd name="T50" fmla="*/ 2147483647 w 30"/>
              <a:gd name="T51" fmla="*/ 2147483647 h 54"/>
              <a:gd name="T52" fmla="*/ 2147483647 w 30"/>
              <a:gd name="T53" fmla="*/ 0 h 54"/>
              <a:gd name="T54" fmla="*/ 2147483647 w 30"/>
              <a:gd name="T55" fmla="*/ 2147483647 h 54"/>
              <a:gd name="T56" fmla="*/ 2147483647 w 30"/>
              <a:gd name="T57" fmla="*/ 2147483647 h 54"/>
              <a:gd name="T58" fmla="*/ 2147483647 w 30"/>
              <a:gd name="T59" fmla="*/ 2147483647 h 54"/>
              <a:gd name="T60" fmla="*/ 2147483647 w 30"/>
              <a:gd name="T61" fmla="*/ 2147483647 h 54"/>
              <a:gd name="T62" fmla="*/ 2147483647 w 30"/>
              <a:gd name="T63" fmla="*/ 2147483647 h 54"/>
              <a:gd name="T64" fmla="*/ 2147483647 w 30"/>
              <a:gd name="T65" fmla="*/ 2147483647 h 5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0"/>
              <a:gd name="T100" fmla="*/ 0 h 54"/>
              <a:gd name="T101" fmla="*/ 30 w 30"/>
              <a:gd name="T102" fmla="*/ 54 h 54"/>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0" h="54">
                <a:moveTo>
                  <a:pt x="4" y="8"/>
                </a:moveTo>
                <a:lnTo>
                  <a:pt x="3" y="14"/>
                </a:lnTo>
                <a:lnTo>
                  <a:pt x="3" y="18"/>
                </a:lnTo>
                <a:lnTo>
                  <a:pt x="1" y="22"/>
                </a:lnTo>
                <a:lnTo>
                  <a:pt x="0" y="28"/>
                </a:lnTo>
                <a:lnTo>
                  <a:pt x="0" y="33"/>
                </a:lnTo>
                <a:lnTo>
                  <a:pt x="0" y="39"/>
                </a:lnTo>
                <a:lnTo>
                  <a:pt x="0" y="43"/>
                </a:lnTo>
                <a:lnTo>
                  <a:pt x="1" y="48"/>
                </a:lnTo>
                <a:lnTo>
                  <a:pt x="1" y="51"/>
                </a:lnTo>
                <a:lnTo>
                  <a:pt x="3" y="52"/>
                </a:lnTo>
                <a:lnTo>
                  <a:pt x="4" y="54"/>
                </a:lnTo>
                <a:lnTo>
                  <a:pt x="6" y="54"/>
                </a:lnTo>
                <a:lnTo>
                  <a:pt x="7" y="54"/>
                </a:lnTo>
                <a:lnTo>
                  <a:pt x="9" y="54"/>
                </a:lnTo>
                <a:lnTo>
                  <a:pt x="10" y="52"/>
                </a:lnTo>
                <a:lnTo>
                  <a:pt x="12" y="51"/>
                </a:lnTo>
                <a:lnTo>
                  <a:pt x="16" y="45"/>
                </a:lnTo>
                <a:lnTo>
                  <a:pt x="21" y="40"/>
                </a:lnTo>
                <a:lnTo>
                  <a:pt x="24" y="34"/>
                </a:lnTo>
                <a:lnTo>
                  <a:pt x="28" y="28"/>
                </a:lnTo>
                <a:lnTo>
                  <a:pt x="30" y="21"/>
                </a:lnTo>
                <a:lnTo>
                  <a:pt x="30" y="15"/>
                </a:lnTo>
                <a:lnTo>
                  <a:pt x="28" y="9"/>
                </a:lnTo>
                <a:lnTo>
                  <a:pt x="22" y="5"/>
                </a:lnTo>
                <a:lnTo>
                  <a:pt x="19" y="2"/>
                </a:lnTo>
                <a:lnTo>
                  <a:pt x="16" y="0"/>
                </a:lnTo>
                <a:lnTo>
                  <a:pt x="13" y="2"/>
                </a:lnTo>
                <a:lnTo>
                  <a:pt x="10" y="2"/>
                </a:lnTo>
                <a:lnTo>
                  <a:pt x="9" y="3"/>
                </a:lnTo>
                <a:lnTo>
                  <a:pt x="6" y="6"/>
                </a:lnTo>
                <a:lnTo>
                  <a:pt x="4" y="8"/>
                </a:lnTo>
                <a:lnTo>
                  <a:pt x="4" y="11"/>
                </a:lnTo>
              </a:path>
            </a:pathLst>
          </a:custGeom>
          <a:solidFill>
            <a:srgbClr val="FFFF00"/>
          </a:solidFill>
          <a:ln w="4763">
            <a:solidFill>
              <a:srgbClr val="990000"/>
            </a:solidFill>
            <a:round/>
            <a:headEnd/>
            <a:tailEnd/>
          </a:ln>
        </p:spPr>
        <p:txBody>
          <a:bodyPr/>
          <a:lstStyle/>
          <a:p>
            <a:endParaRPr lang="en-US"/>
          </a:p>
        </p:txBody>
      </p:sp>
      <p:sp>
        <p:nvSpPr>
          <p:cNvPr id="53263" name="Freeform 14"/>
          <p:cNvSpPr>
            <a:spLocks/>
          </p:cNvSpPr>
          <p:nvPr/>
        </p:nvSpPr>
        <p:spPr bwMode="auto">
          <a:xfrm>
            <a:off x="6350000" y="4913315"/>
            <a:ext cx="65088" cy="68263"/>
          </a:xfrm>
          <a:custGeom>
            <a:avLst/>
            <a:gdLst>
              <a:gd name="T0" fmla="*/ 0 w 46"/>
              <a:gd name="T1" fmla="*/ 2147483647 h 43"/>
              <a:gd name="T2" fmla="*/ 2147483647 w 46"/>
              <a:gd name="T3" fmla="*/ 2147483647 h 43"/>
              <a:gd name="T4" fmla="*/ 2147483647 w 46"/>
              <a:gd name="T5" fmla="*/ 2147483647 h 43"/>
              <a:gd name="T6" fmla="*/ 2147483647 w 46"/>
              <a:gd name="T7" fmla="*/ 2147483647 h 43"/>
              <a:gd name="T8" fmla="*/ 2147483647 w 46"/>
              <a:gd name="T9" fmla="*/ 2147483647 h 43"/>
              <a:gd name="T10" fmla="*/ 2147483647 w 46"/>
              <a:gd name="T11" fmla="*/ 2147483647 h 43"/>
              <a:gd name="T12" fmla="*/ 2147483647 w 46"/>
              <a:gd name="T13" fmla="*/ 2147483647 h 43"/>
              <a:gd name="T14" fmla="*/ 2147483647 w 46"/>
              <a:gd name="T15" fmla="*/ 2147483647 h 43"/>
              <a:gd name="T16" fmla="*/ 2147483647 w 46"/>
              <a:gd name="T17" fmla="*/ 2147483647 h 43"/>
              <a:gd name="T18" fmla="*/ 2147483647 w 46"/>
              <a:gd name="T19" fmla="*/ 2147483647 h 43"/>
              <a:gd name="T20" fmla="*/ 2147483647 w 46"/>
              <a:gd name="T21" fmla="*/ 2147483647 h 43"/>
              <a:gd name="T22" fmla="*/ 2147483647 w 46"/>
              <a:gd name="T23" fmla="*/ 2147483647 h 43"/>
              <a:gd name="T24" fmla="*/ 2147483647 w 46"/>
              <a:gd name="T25" fmla="*/ 2147483647 h 43"/>
              <a:gd name="T26" fmla="*/ 2147483647 w 46"/>
              <a:gd name="T27" fmla="*/ 2147483647 h 43"/>
              <a:gd name="T28" fmla="*/ 2147483647 w 46"/>
              <a:gd name="T29" fmla="*/ 2147483647 h 43"/>
              <a:gd name="T30" fmla="*/ 2147483647 w 46"/>
              <a:gd name="T31" fmla="*/ 2147483647 h 43"/>
              <a:gd name="T32" fmla="*/ 2147483647 w 46"/>
              <a:gd name="T33" fmla="*/ 2147483647 h 43"/>
              <a:gd name="T34" fmla="*/ 2147483647 w 46"/>
              <a:gd name="T35" fmla="*/ 2147483647 h 43"/>
              <a:gd name="T36" fmla="*/ 2147483647 w 46"/>
              <a:gd name="T37" fmla="*/ 2147483647 h 43"/>
              <a:gd name="T38" fmla="*/ 2147483647 w 46"/>
              <a:gd name="T39" fmla="*/ 2147483647 h 43"/>
              <a:gd name="T40" fmla="*/ 2147483647 w 46"/>
              <a:gd name="T41" fmla="*/ 2147483647 h 43"/>
              <a:gd name="T42" fmla="*/ 2147483647 w 46"/>
              <a:gd name="T43" fmla="*/ 2147483647 h 43"/>
              <a:gd name="T44" fmla="*/ 2147483647 w 46"/>
              <a:gd name="T45" fmla="*/ 2147483647 h 43"/>
              <a:gd name="T46" fmla="*/ 2147483647 w 46"/>
              <a:gd name="T47" fmla="*/ 2147483647 h 43"/>
              <a:gd name="T48" fmla="*/ 2147483647 w 46"/>
              <a:gd name="T49" fmla="*/ 2147483647 h 43"/>
              <a:gd name="T50" fmla="*/ 2147483647 w 46"/>
              <a:gd name="T51" fmla="*/ 2147483647 h 43"/>
              <a:gd name="T52" fmla="*/ 2147483647 w 46"/>
              <a:gd name="T53" fmla="*/ 2147483647 h 43"/>
              <a:gd name="T54" fmla="*/ 2147483647 w 46"/>
              <a:gd name="T55" fmla="*/ 0 h 43"/>
              <a:gd name="T56" fmla="*/ 2147483647 w 46"/>
              <a:gd name="T57" fmla="*/ 0 h 43"/>
              <a:gd name="T58" fmla="*/ 2147483647 w 46"/>
              <a:gd name="T59" fmla="*/ 2147483647 h 43"/>
              <a:gd name="T60" fmla="*/ 2147483647 w 46"/>
              <a:gd name="T61" fmla="*/ 2147483647 h 43"/>
              <a:gd name="T62" fmla="*/ 2147483647 w 46"/>
              <a:gd name="T63" fmla="*/ 2147483647 h 4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46"/>
              <a:gd name="T97" fmla="*/ 0 h 43"/>
              <a:gd name="T98" fmla="*/ 46 w 46"/>
              <a:gd name="T99" fmla="*/ 43 h 43"/>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46" h="43">
                <a:moveTo>
                  <a:pt x="0" y="13"/>
                </a:moveTo>
                <a:lnTo>
                  <a:pt x="0" y="15"/>
                </a:lnTo>
                <a:lnTo>
                  <a:pt x="0" y="16"/>
                </a:lnTo>
                <a:lnTo>
                  <a:pt x="1" y="18"/>
                </a:lnTo>
                <a:lnTo>
                  <a:pt x="1" y="19"/>
                </a:lnTo>
                <a:lnTo>
                  <a:pt x="3" y="21"/>
                </a:lnTo>
                <a:lnTo>
                  <a:pt x="3" y="22"/>
                </a:lnTo>
                <a:lnTo>
                  <a:pt x="3" y="24"/>
                </a:lnTo>
                <a:lnTo>
                  <a:pt x="4" y="24"/>
                </a:lnTo>
                <a:lnTo>
                  <a:pt x="4" y="22"/>
                </a:lnTo>
                <a:lnTo>
                  <a:pt x="4" y="25"/>
                </a:lnTo>
                <a:lnTo>
                  <a:pt x="4" y="28"/>
                </a:lnTo>
                <a:lnTo>
                  <a:pt x="4" y="31"/>
                </a:lnTo>
                <a:lnTo>
                  <a:pt x="4" y="34"/>
                </a:lnTo>
                <a:lnTo>
                  <a:pt x="6" y="37"/>
                </a:lnTo>
                <a:lnTo>
                  <a:pt x="7" y="39"/>
                </a:lnTo>
                <a:lnTo>
                  <a:pt x="9" y="42"/>
                </a:lnTo>
                <a:lnTo>
                  <a:pt x="10" y="42"/>
                </a:lnTo>
                <a:lnTo>
                  <a:pt x="12" y="43"/>
                </a:lnTo>
                <a:lnTo>
                  <a:pt x="13" y="42"/>
                </a:lnTo>
                <a:lnTo>
                  <a:pt x="15" y="42"/>
                </a:lnTo>
                <a:lnTo>
                  <a:pt x="16" y="42"/>
                </a:lnTo>
                <a:lnTo>
                  <a:pt x="18" y="40"/>
                </a:lnTo>
                <a:lnTo>
                  <a:pt x="20" y="39"/>
                </a:lnTo>
                <a:lnTo>
                  <a:pt x="22" y="37"/>
                </a:lnTo>
                <a:lnTo>
                  <a:pt x="23" y="36"/>
                </a:lnTo>
                <a:lnTo>
                  <a:pt x="26" y="34"/>
                </a:lnTo>
                <a:lnTo>
                  <a:pt x="29" y="31"/>
                </a:lnTo>
                <a:lnTo>
                  <a:pt x="32" y="30"/>
                </a:lnTo>
                <a:lnTo>
                  <a:pt x="35" y="28"/>
                </a:lnTo>
                <a:lnTo>
                  <a:pt x="38" y="28"/>
                </a:lnTo>
                <a:lnTo>
                  <a:pt x="40" y="27"/>
                </a:lnTo>
                <a:lnTo>
                  <a:pt x="41" y="25"/>
                </a:lnTo>
                <a:lnTo>
                  <a:pt x="43" y="24"/>
                </a:lnTo>
                <a:lnTo>
                  <a:pt x="44" y="21"/>
                </a:lnTo>
                <a:lnTo>
                  <a:pt x="46" y="18"/>
                </a:lnTo>
                <a:lnTo>
                  <a:pt x="44" y="15"/>
                </a:lnTo>
                <a:lnTo>
                  <a:pt x="43" y="13"/>
                </a:lnTo>
                <a:lnTo>
                  <a:pt x="41" y="10"/>
                </a:lnTo>
                <a:lnTo>
                  <a:pt x="38" y="9"/>
                </a:lnTo>
                <a:lnTo>
                  <a:pt x="35" y="7"/>
                </a:lnTo>
                <a:lnTo>
                  <a:pt x="32" y="7"/>
                </a:lnTo>
                <a:lnTo>
                  <a:pt x="29" y="6"/>
                </a:lnTo>
                <a:lnTo>
                  <a:pt x="28" y="6"/>
                </a:lnTo>
                <a:lnTo>
                  <a:pt x="25" y="5"/>
                </a:lnTo>
                <a:lnTo>
                  <a:pt x="23" y="3"/>
                </a:lnTo>
                <a:lnTo>
                  <a:pt x="20" y="3"/>
                </a:lnTo>
                <a:lnTo>
                  <a:pt x="19" y="2"/>
                </a:lnTo>
                <a:lnTo>
                  <a:pt x="16" y="0"/>
                </a:lnTo>
                <a:lnTo>
                  <a:pt x="15" y="0"/>
                </a:lnTo>
                <a:lnTo>
                  <a:pt x="12" y="0"/>
                </a:lnTo>
                <a:lnTo>
                  <a:pt x="9" y="0"/>
                </a:lnTo>
                <a:lnTo>
                  <a:pt x="7" y="2"/>
                </a:lnTo>
                <a:lnTo>
                  <a:pt x="4" y="3"/>
                </a:lnTo>
                <a:lnTo>
                  <a:pt x="3" y="6"/>
                </a:lnTo>
                <a:lnTo>
                  <a:pt x="1" y="7"/>
                </a:lnTo>
                <a:lnTo>
                  <a:pt x="1" y="10"/>
                </a:lnTo>
                <a:lnTo>
                  <a:pt x="0" y="13"/>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64" name="Freeform 15"/>
          <p:cNvSpPr>
            <a:spLocks/>
          </p:cNvSpPr>
          <p:nvPr/>
        </p:nvSpPr>
        <p:spPr bwMode="auto">
          <a:xfrm>
            <a:off x="6350000" y="4913315"/>
            <a:ext cx="65088" cy="68263"/>
          </a:xfrm>
          <a:custGeom>
            <a:avLst/>
            <a:gdLst>
              <a:gd name="T0" fmla="*/ 0 w 46"/>
              <a:gd name="T1" fmla="*/ 2147483647 h 43"/>
              <a:gd name="T2" fmla="*/ 2147483647 w 46"/>
              <a:gd name="T3" fmla="*/ 2147483647 h 43"/>
              <a:gd name="T4" fmla="*/ 2147483647 w 46"/>
              <a:gd name="T5" fmla="*/ 2147483647 h 43"/>
              <a:gd name="T6" fmla="*/ 2147483647 w 46"/>
              <a:gd name="T7" fmla="*/ 2147483647 h 43"/>
              <a:gd name="T8" fmla="*/ 2147483647 w 46"/>
              <a:gd name="T9" fmla="*/ 2147483647 h 43"/>
              <a:gd name="T10" fmla="*/ 2147483647 w 46"/>
              <a:gd name="T11" fmla="*/ 2147483647 h 43"/>
              <a:gd name="T12" fmla="*/ 2147483647 w 46"/>
              <a:gd name="T13" fmla="*/ 2147483647 h 43"/>
              <a:gd name="T14" fmla="*/ 2147483647 w 46"/>
              <a:gd name="T15" fmla="*/ 2147483647 h 43"/>
              <a:gd name="T16" fmla="*/ 2147483647 w 46"/>
              <a:gd name="T17" fmla="*/ 2147483647 h 43"/>
              <a:gd name="T18" fmla="*/ 2147483647 w 46"/>
              <a:gd name="T19" fmla="*/ 2147483647 h 43"/>
              <a:gd name="T20" fmla="*/ 2147483647 w 46"/>
              <a:gd name="T21" fmla="*/ 2147483647 h 43"/>
              <a:gd name="T22" fmla="*/ 2147483647 w 46"/>
              <a:gd name="T23" fmla="*/ 2147483647 h 43"/>
              <a:gd name="T24" fmla="*/ 2147483647 w 46"/>
              <a:gd name="T25" fmla="*/ 2147483647 h 43"/>
              <a:gd name="T26" fmla="*/ 2147483647 w 46"/>
              <a:gd name="T27" fmla="*/ 2147483647 h 43"/>
              <a:gd name="T28" fmla="*/ 2147483647 w 46"/>
              <a:gd name="T29" fmla="*/ 2147483647 h 43"/>
              <a:gd name="T30" fmla="*/ 2147483647 w 46"/>
              <a:gd name="T31" fmla="*/ 2147483647 h 43"/>
              <a:gd name="T32" fmla="*/ 2147483647 w 46"/>
              <a:gd name="T33" fmla="*/ 2147483647 h 43"/>
              <a:gd name="T34" fmla="*/ 2147483647 w 46"/>
              <a:gd name="T35" fmla="*/ 2147483647 h 43"/>
              <a:gd name="T36" fmla="*/ 2147483647 w 46"/>
              <a:gd name="T37" fmla="*/ 2147483647 h 43"/>
              <a:gd name="T38" fmla="*/ 2147483647 w 46"/>
              <a:gd name="T39" fmla="*/ 2147483647 h 43"/>
              <a:gd name="T40" fmla="*/ 2147483647 w 46"/>
              <a:gd name="T41" fmla="*/ 2147483647 h 43"/>
              <a:gd name="T42" fmla="*/ 2147483647 w 46"/>
              <a:gd name="T43" fmla="*/ 2147483647 h 43"/>
              <a:gd name="T44" fmla="*/ 2147483647 w 46"/>
              <a:gd name="T45" fmla="*/ 2147483647 h 43"/>
              <a:gd name="T46" fmla="*/ 2147483647 w 46"/>
              <a:gd name="T47" fmla="*/ 2147483647 h 43"/>
              <a:gd name="T48" fmla="*/ 2147483647 w 46"/>
              <a:gd name="T49" fmla="*/ 2147483647 h 43"/>
              <a:gd name="T50" fmla="*/ 2147483647 w 46"/>
              <a:gd name="T51" fmla="*/ 2147483647 h 43"/>
              <a:gd name="T52" fmla="*/ 2147483647 w 46"/>
              <a:gd name="T53" fmla="*/ 2147483647 h 43"/>
              <a:gd name="T54" fmla="*/ 2147483647 w 46"/>
              <a:gd name="T55" fmla="*/ 0 h 43"/>
              <a:gd name="T56" fmla="*/ 2147483647 w 46"/>
              <a:gd name="T57" fmla="*/ 0 h 43"/>
              <a:gd name="T58" fmla="*/ 2147483647 w 46"/>
              <a:gd name="T59" fmla="*/ 2147483647 h 43"/>
              <a:gd name="T60" fmla="*/ 2147483647 w 46"/>
              <a:gd name="T61" fmla="*/ 2147483647 h 43"/>
              <a:gd name="T62" fmla="*/ 2147483647 w 46"/>
              <a:gd name="T63" fmla="*/ 2147483647 h 4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46"/>
              <a:gd name="T97" fmla="*/ 0 h 43"/>
              <a:gd name="T98" fmla="*/ 46 w 46"/>
              <a:gd name="T99" fmla="*/ 43 h 43"/>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46" h="43">
                <a:moveTo>
                  <a:pt x="0" y="13"/>
                </a:moveTo>
                <a:lnTo>
                  <a:pt x="0" y="15"/>
                </a:lnTo>
                <a:lnTo>
                  <a:pt x="0" y="16"/>
                </a:lnTo>
                <a:lnTo>
                  <a:pt x="1" y="18"/>
                </a:lnTo>
                <a:lnTo>
                  <a:pt x="1" y="19"/>
                </a:lnTo>
                <a:lnTo>
                  <a:pt x="3" y="21"/>
                </a:lnTo>
                <a:lnTo>
                  <a:pt x="3" y="22"/>
                </a:lnTo>
                <a:lnTo>
                  <a:pt x="3" y="24"/>
                </a:lnTo>
                <a:lnTo>
                  <a:pt x="4" y="24"/>
                </a:lnTo>
                <a:lnTo>
                  <a:pt x="4" y="22"/>
                </a:lnTo>
                <a:lnTo>
                  <a:pt x="4" y="25"/>
                </a:lnTo>
                <a:lnTo>
                  <a:pt x="4" y="28"/>
                </a:lnTo>
                <a:lnTo>
                  <a:pt x="4" y="31"/>
                </a:lnTo>
                <a:lnTo>
                  <a:pt x="4" y="34"/>
                </a:lnTo>
                <a:lnTo>
                  <a:pt x="6" y="37"/>
                </a:lnTo>
                <a:lnTo>
                  <a:pt x="7" y="39"/>
                </a:lnTo>
                <a:lnTo>
                  <a:pt x="9" y="42"/>
                </a:lnTo>
                <a:lnTo>
                  <a:pt x="10" y="42"/>
                </a:lnTo>
                <a:lnTo>
                  <a:pt x="12" y="43"/>
                </a:lnTo>
                <a:lnTo>
                  <a:pt x="13" y="42"/>
                </a:lnTo>
                <a:lnTo>
                  <a:pt x="15" y="42"/>
                </a:lnTo>
                <a:lnTo>
                  <a:pt x="16" y="42"/>
                </a:lnTo>
                <a:lnTo>
                  <a:pt x="18" y="40"/>
                </a:lnTo>
                <a:lnTo>
                  <a:pt x="20" y="39"/>
                </a:lnTo>
                <a:lnTo>
                  <a:pt x="22" y="37"/>
                </a:lnTo>
                <a:lnTo>
                  <a:pt x="23" y="36"/>
                </a:lnTo>
                <a:lnTo>
                  <a:pt x="26" y="34"/>
                </a:lnTo>
                <a:lnTo>
                  <a:pt x="29" y="31"/>
                </a:lnTo>
                <a:lnTo>
                  <a:pt x="32" y="30"/>
                </a:lnTo>
                <a:lnTo>
                  <a:pt x="35" y="28"/>
                </a:lnTo>
                <a:lnTo>
                  <a:pt x="38" y="28"/>
                </a:lnTo>
                <a:lnTo>
                  <a:pt x="40" y="27"/>
                </a:lnTo>
                <a:lnTo>
                  <a:pt x="41" y="25"/>
                </a:lnTo>
                <a:lnTo>
                  <a:pt x="43" y="24"/>
                </a:lnTo>
                <a:lnTo>
                  <a:pt x="44" y="21"/>
                </a:lnTo>
                <a:lnTo>
                  <a:pt x="46" y="18"/>
                </a:lnTo>
                <a:lnTo>
                  <a:pt x="44" y="15"/>
                </a:lnTo>
                <a:lnTo>
                  <a:pt x="43" y="13"/>
                </a:lnTo>
                <a:lnTo>
                  <a:pt x="41" y="10"/>
                </a:lnTo>
                <a:lnTo>
                  <a:pt x="38" y="9"/>
                </a:lnTo>
                <a:lnTo>
                  <a:pt x="35" y="7"/>
                </a:lnTo>
                <a:lnTo>
                  <a:pt x="32" y="7"/>
                </a:lnTo>
                <a:lnTo>
                  <a:pt x="29" y="6"/>
                </a:lnTo>
                <a:lnTo>
                  <a:pt x="28" y="6"/>
                </a:lnTo>
                <a:lnTo>
                  <a:pt x="25" y="5"/>
                </a:lnTo>
                <a:lnTo>
                  <a:pt x="23" y="3"/>
                </a:lnTo>
                <a:lnTo>
                  <a:pt x="20" y="3"/>
                </a:lnTo>
                <a:lnTo>
                  <a:pt x="19" y="2"/>
                </a:lnTo>
                <a:lnTo>
                  <a:pt x="16" y="0"/>
                </a:lnTo>
                <a:lnTo>
                  <a:pt x="15" y="0"/>
                </a:lnTo>
                <a:lnTo>
                  <a:pt x="12" y="0"/>
                </a:lnTo>
                <a:lnTo>
                  <a:pt x="9" y="0"/>
                </a:lnTo>
                <a:lnTo>
                  <a:pt x="7" y="2"/>
                </a:lnTo>
                <a:lnTo>
                  <a:pt x="4" y="3"/>
                </a:lnTo>
                <a:lnTo>
                  <a:pt x="3" y="6"/>
                </a:lnTo>
                <a:lnTo>
                  <a:pt x="1" y="7"/>
                </a:lnTo>
                <a:lnTo>
                  <a:pt x="1" y="10"/>
                </a:lnTo>
                <a:lnTo>
                  <a:pt x="0" y="13"/>
                </a:lnTo>
              </a:path>
            </a:pathLst>
          </a:custGeom>
          <a:solidFill>
            <a:srgbClr val="FFFF00"/>
          </a:solidFill>
          <a:ln w="4763">
            <a:solidFill>
              <a:srgbClr val="990000"/>
            </a:solidFill>
            <a:round/>
            <a:headEnd/>
            <a:tailEnd/>
          </a:ln>
        </p:spPr>
        <p:txBody>
          <a:bodyPr/>
          <a:lstStyle/>
          <a:p>
            <a:endParaRPr lang="en-US"/>
          </a:p>
        </p:txBody>
      </p:sp>
      <p:sp>
        <p:nvSpPr>
          <p:cNvPr id="53265" name="Freeform 16"/>
          <p:cNvSpPr>
            <a:spLocks/>
          </p:cNvSpPr>
          <p:nvPr/>
        </p:nvSpPr>
        <p:spPr bwMode="auto">
          <a:xfrm>
            <a:off x="6369051" y="4833942"/>
            <a:ext cx="76200" cy="79375"/>
          </a:xfrm>
          <a:custGeom>
            <a:avLst/>
            <a:gdLst>
              <a:gd name="T0" fmla="*/ 2147483647 w 55"/>
              <a:gd name="T1" fmla="*/ 2147483647 h 50"/>
              <a:gd name="T2" fmla="*/ 2147483647 w 55"/>
              <a:gd name="T3" fmla="*/ 2147483647 h 50"/>
              <a:gd name="T4" fmla="*/ 2147483647 w 55"/>
              <a:gd name="T5" fmla="*/ 2147483647 h 50"/>
              <a:gd name="T6" fmla="*/ 2147483647 w 55"/>
              <a:gd name="T7" fmla="*/ 2147483647 h 50"/>
              <a:gd name="T8" fmla="*/ 2147483647 w 55"/>
              <a:gd name="T9" fmla="*/ 2147483647 h 50"/>
              <a:gd name="T10" fmla="*/ 2147483647 w 55"/>
              <a:gd name="T11" fmla="*/ 2147483647 h 50"/>
              <a:gd name="T12" fmla="*/ 2147483647 w 55"/>
              <a:gd name="T13" fmla="*/ 2147483647 h 50"/>
              <a:gd name="T14" fmla="*/ 0 w 55"/>
              <a:gd name="T15" fmla="*/ 2147483647 h 50"/>
              <a:gd name="T16" fmla="*/ 2147483647 w 55"/>
              <a:gd name="T17" fmla="*/ 2147483647 h 50"/>
              <a:gd name="T18" fmla="*/ 2147483647 w 55"/>
              <a:gd name="T19" fmla="*/ 2147483647 h 50"/>
              <a:gd name="T20" fmla="*/ 2147483647 w 55"/>
              <a:gd name="T21" fmla="*/ 2147483647 h 50"/>
              <a:gd name="T22" fmla="*/ 2147483647 w 55"/>
              <a:gd name="T23" fmla="*/ 2147483647 h 50"/>
              <a:gd name="T24" fmla="*/ 2147483647 w 55"/>
              <a:gd name="T25" fmla="*/ 2147483647 h 50"/>
              <a:gd name="T26" fmla="*/ 2147483647 w 55"/>
              <a:gd name="T27" fmla="*/ 2147483647 h 50"/>
              <a:gd name="T28" fmla="*/ 2147483647 w 55"/>
              <a:gd name="T29" fmla="*/ 2147483647 h 50"/>
              <a:gd name="T30" fmla="*/ 2147483647 w 55"/>
              <a:gd name="T31" fmla="*/ 2147483647 h 50"/>
              <a:gd name="T32" fmla="*/ 2147483647 w 55"/>
              <a:gd name="T33" fmla="*/ 2147483647 h 50"/>
              <a:gd name="T34" fmla="*/ 2147483647 w 55"/>
              <a:gd name="T35" fmla="*/ 2147483647 h 50"/>
              <a:gd name="T36" fmla="*/ 2147483647 w 55"/>
              <a:gd name="T37" fmla="*/ 2147483647 h 50"/>
              <a:gd name="T38" fmla="*/ 2147483647 w 55"/>
              <a:gd name="T39" fmla="*/ 2147483647 h 50"/>
              <a:gd name="T40" fmla="*/ 2147483647 w 55"/>
              <a:gd name="T41" fmla="*/ 2147483647 h 50"/>
              <a:gd name="T42" fmla="*/ 2147483647 w 55"/>
              <a:gd name="T43" fmla="*/ 2147483647 h 50"/>
              <a:gd name="T44" fmla="*/ 2147483647 w 55"/>
              <a:gd name="T45" fmla="*/ 2147483647 h 50"/>
              <a:gd name="T46" fmla="*/ 2147483647 w 55"/>
              <a:gd name="T47" fmla="*/ 2147483647 h 50"/>
              <a:gd name="T48" fmla="*/ 2147483647 w 55"/>
              <a:gd name="T49" fmla="*/ 2147483647 h 50"/>
              <a:gd name="T50" fmla="*/ 2147483647 w 55"/>
              <a:gd name="T51" fmla="*/ 2147483647 h 50"/>
              <a:gd name="T52" fmla="*/ 2147483647 w 55"/>
              <a:gd name="T53" fmla="*/ 2147483647 h 50"/>
              <a:gd name="T54" fmla="*/ 2147483647 w 55"/>
              <a:gd name="T55" fmla="*/ 2147483647 h 50"/>
              <a:gd name="T56" fmla="*/ 2147483647 w 55"/>
              <a:gd name="T57" fmla="*/ 2147483647 h 50"/>
              <a:gd name="T58" fmla="*/ 2147483647 w 55"/>
              <a:gd name="T59" fmla="*/ 2147483647 h 50"/>
              <a:gd name="T60" fmla="*/ 2147483647 w 55"/>
              <a:gd name="T61" fmla="*/ 2147483647 h 50"/>
              <a:gd name="T62" fmla="*/ 2147483647 w 55"/>
              <a:gd name="T63" fmla="*/ 2147483647 h 50"/>
              <a:gd name="T64" fmla="*/ 2147483647 w 55"/>
              <a:gd name="T65" fmla="*/ 2147483647 h 50"/>
              <a:gd name="T66" fmla="*/ 2147483647 w 55"/>
              <a:gd name="T67" fmla="*/ 0 h 50"/>
              <a:gd name="T68" fmla="*/ 2147483647 w 55"/>
              <a:gd name="T69" fmla="*/ 0 h 50"/>
              <a:gd name="T70" fmla="*/ 2147483647 w 55"/>
              <a:gd name="T71" fmla="*/ 2147483647 h 50"/>
              <a:gd name="T72" fmla="*/ 2147483647 w 55"/>
              <a:gd name="T73" fmla="*/ 2147483647 h 50"/>
              <a:gd name="T74" fmla="*/ 2147483647 w 55"/>
              <a:gd name="T75" fmla="*/ 2147483647 h 50"/>
              <a:gd name="T76" fmla="*/ 2147483647 w 55"/>
              <a:gd name="T77" fmla="*/ 2147483647 h 50"/>
              <a:gd name="T78" fmla="*/ 2147483647 w 55"/>
              <a:gd name="T79" fmla="*/ 2147483647 h 50"/>
              <a:gd name="T80" fmla="*/ 2147483647 w 55"/>
              <a:gd name="T81" fmla="*/ 2147483647 h 5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5"/>
              <a:gd name="T124" fmla="*/ 0 h 50"/>
              <a:gd name="T125" fmla="*/ 55 w 55"/>
              <a:gd name="T126" fmla="*/ 50 h 50"/>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5" h="50">
                <a:moveTo>
                  <a:pt x="15" y="22"/>
                </a:moveTo>
                <a:lnTo>
                  <a:pt x="12" y="26"/>
                </a:lnTo>
                <a:lnTo>
                  <a:pt x="9" y="29"/>
                </a:lnTo>
                <a:lnTo>
                  <a:pt x="6" y="31"/>
                </a:lnTo>
                <a:lnTo>
                  <a:pt x="5" y="34"/>
                </a:lnTo>
                <a:lnTo>
                  <a:pt x="2" y="35"/>
                </a:lnTo>
                <a:lnTo>
                  <a:pt x="2" y="38"/>
                </a:lnTo>
                <a:lnTo>
                  <a:pt x="0" y="40"/>
                </a:lnTo>
                <a:lnTo>
                  <a:pt x="2" y="43"/>
                </a:lnTo>
                <a:lnTo>
                  <a:pt x="5" y="46"/>
                </a:lnTo>
                <a:lnTo>
                  <a:pt x="7" y="49"/>
                </a:lnTo>
                <a:lnTo>
                  <a:pt x="10" y="50"/>
                </a:lnTo>
                <a:lnTo>
                  <a:pt x="15" y="50"/>
                </a:lnTo>
                <a:lnTo>
                  <a:pt x="19" y="50"/>
                </a:lnTo>
                <a:lnTo>
                  <a:pt x="22" y="50"/>
                </a:lnTo>
                <a:lnTo>
                  <a:pt x="27" y="49"/>
                </a:lnTo>
                <a:lnTo>
                  <a:pt x="30" y="47"/>
                </a:lnTo>
                <a:lnTo>
                  <a:pt x="34" y="46"/>
                </a:lnTo>
                <a:lnTo>
                  <a:pt x="39" y="43"/>
                </a:lnTo>
                <a:lnTo>
                  <a:pt x="42" y="41"/>
                </a:lnTo>
                <a:lnTo>
                  <a:pt x="46" y="38"/>
                </a:lnTo>
                <a:lnTo>
                  <a:pt x="50" y="35"/>
                </a:lnTo>
                <a:lnTo>
                  <a:pt x="53" y="32"/>
                </a:lnTo>
                <a:lnTo>
                  <a:pt x="55" y="28"/>
                </a:lnTo>
                <a:lnTo>
                  <a:pt x="55" y="23"/>
                </a:lnTo>
                <a:lnTo>
                  <a:pt x="55" y="20"/>
                </a:lnTo>
                <a:lnTo>
                  <a:pt x="53" y="17"/>
                </a:lnTo>
                <a:lnTo>
                  <a:pt x="53" y="13"/>
                </a:lnTo>
                <a:lnTo>
                  <a:pt x="52" y="10"/>
                </a:lnTo>
                <a:lnTo>
                  <a:pt x="50" y="7"/>
                </a:lnTo>
                <a:lnTo>
                  <a:pt x="47" y="6"/>
                </a:lnTo>
                <a:lnTo>
                  <a:pt x="46" y="3"/>
                </a:lnTo>
                <a:lnTo>
                  <a:pt x="43" y="1"/>
                </a:lnTo>
                <a:lnTo>
                  <a:pt x="39" y="0"/>
                </a:lnTo>
                <a:lnTo>
                  <a:pt x="33" y="0"/>
                </a:lnTo>
                <a:lnTo>
                  <a:pt x="30" y="1"/>
                </a:lnTo>
                <a:lnTo>
                  <a:pt x="25" y="3"/>
                </a:lnTo>
                <a:lnTo>
                  <a:pt x="21" y="7"/>
                </a:lnTo>
                <a:lnTo>
                  <a:pt x="18" y="12"/>
                </a:lnTo>
                <a:lnTo>
                  <a:pt x="16" y="16"/>
                </a:lnTo>
                <a:lnTo>
                  <a:pt x="15" y="22"/>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66" name="Freeform 17"/>
          <p:cNvSpPr>
            <a:spLocks/>
          </p:cNvSpPr>
          <p:nvPr/>
        </p:nvSpPr>
        <p:spPr bwMode="auto">
          <a:xfrm>
            <a:off x="6369051" y="4833942"/>
            <a:ext cx="76200" cy="79375"/>
          </a:xfrm>
          <a:custGeom>
            <a:avLst/>
            <a:gdLst>
              <a:gd name="T0" fmla="*/ 2147483647 w 55"/>
              <a:gd name="T1" fmla="*/ 2147483647 h 50"/>
              <a:gd name="T2" fmla="*/ 2147483647 w 55"/>
              <a:gd name="T3" fmla="*/ 2147483647 h 50"/>
              <a:gd name="T4" fmla="*/ 2147483647 w 55"/>
              <a:gd name="T5" fmla="*/ 2147483647 h 50"/>
              <a:gd name="T6" fmla="*/ 2147483647 w 55"/>
              <a:gd name="T7" fmla="*/ 2147483647 h 50"/>
              <a:gd name="T8" fmla="*/ 2147483647 w 55"/>
              <a:gd name="T9" fmla="*/ 2147483647 h 50"/>
              <a:gd name="T10" fmla="*/ 2147483647 w 55"/>
              <a:gd name="T11" fmla="*/ 2147483647 h 50"/>
              <a:gd name="T12" fmla="*/ 2147483647 w 55"/>
              <a:gd name="T13" fmla="*/ 2147483647 h 50"/>
              <a:gd name="T14" fmla="*/ 0 w 55"/>
              <a:gd name="T15" fmla="*/ 2147483647 h 50"/>
              <a:gd name="T16" fmla="*/ 2147483647 w 55"/>
              <a:gd name="T17" fmla="*/ 2147483647 h 50"/>
              <a:gd name="T18" fmla="*/ 2147483647 w 55"/>
              <a:gd name="T19" fmla="*/ 2147483647 h 50"/>
              <a:gd name="T20" fmla="*/ 2147483647 w 55"/>
              <a:gd name="T21" fmla="*/ 2147483647 h 50"/>
              <a:gd name="T22" fmla="*/ 2147483647 w 55"/>
              <a:gd name="T23" fmla="*/ 2147483647 h 50"/>
              <a:gd name="T24" fmla="*/ 2147483647 w 55"/>
              <a:gd name="T25" fmla="*/ 2147483647 h 50"/>
              <a:gd name="T26" fmla="*/ 2147483647 w 55"/>
              <a:gd name="T27" fmla="*/ 2147483647 h 50"/>
              <a:gd name="T28" fmla="*/ 2147483647 w 55"/>
              <a:gd name="T29" fmla="*/ 2147483647 h 50"/>
              <a:gd name="T30" fmla="*/ 2147483647 w 55"/>
              <a:gd name="T31" fmla="*/ 2147483647 h 50"/>
              <a:gd name="T32" fmla="*/ 2147483647 w 55"/>
              <a:gd name="T33" fmla="*/ 2147483647 h 50"/>
              <a:gd name="T34" fmla="*/ 2147483647 w 55"/>
              <a:gd name="T35" fmla="*/ 2147483647 h 50"/>
              <a:gd name="T36" fmla="*/ 2147483647 w 55"/>
              <a:gd name="T37" fmla="*/ 2147483647 h 50"/>
              <a:gd name="T38" fmla="*/ 2147483647 w 55"/>
              <a:gd name="T39" fmla="*/ 2147483647 h 50"/>
              <a:gd name="T40" fmla="*/ 2147483647 w 55"/>
              <a:gd name="T41" fmla="*/ 2147483647 h 50"/>
              <a:gd name="T42" fmla="*/ 2147483647 w 55"/>
              <a:gd name="T43" fmla="*/ 2147483647 h 50"/>
              <a:gd name="T44" fmla="*/ 2147483647 w 55"/>
              <a:gd name="T45" fmla="*/ 2147483647 h 50"/>
              <a:gd name="T46" fmla="*/ 2147483647 w 55"/>
              <a:gd name="T47" fmla="*/ 2147483647 h 50"/>
              <a:gd name="T48" fmla="*/ 2147483647 w 55"/>
              <a:gd name="T49" fmla="*/ 2147483647 h 50"/>
              <a:gd name="T50" fmla="*/ 2147483647 w 55"/>
              <a:gd name="T51" fmla="*/ 2147483647 h 50"/>
              <a:gd name="T52" fmla="*/ 2147483647 w 55"/>
              <a:gd name="T53" fmla="*/ 2147483647 h 50"/>
              <a:gd name="T54" fmla="*/ 2147483647 w 55"/>
              <a:gd name="T55" fmla="*/ 2147483647 h 50"/>
              <a:gd name="T56" fmla="*/ 2147483647 w 55"/>
              <a:gd name="T57" fmla="*/ 2147483647 h 50"/>
              <a:gd name="T58" fmla="*/ 2147483647 w 55"/>
              <a:gd name="T59" fmla="*/ 2147483647 h 50"/>
              <a:gd name="T60" fmla="*/ 2147483647 w 55"/>
              <a:gd name="T61" fmla="*/ 2147483647 h 50"/>
              <a:gd name="T62" fmla="*/ 2147483647 w 55"/>
              <a:gd name="T63" fmla="*/ 2147483647 h 50"/>
              <a:gd name="T64" fmla="*/ 2147483647 w 55"/>
              <a:gd name="T65" fmla="*/ 2147483647 h 50"/>
              <a:gd name="T66" fmla="*/ 2147483647 w 55"/>
              <a:gd name="T67" fmla="*/ 0 h 50"/>
              <a:gd name="T68" fmla="*/ 2147483647 w 55"/>
              <a:gd name="T69" fmla="*/ 0 h 50"/>
              <a:gd name="T70" fmla="*/ 2147483647 w 55"/>
              <a:gd name="T71" fmla="*/ 2147483647 h 50"/>
              <a:gd name="T72" fmla="*/ 2147483647 w 55"/>
              <a:gd name="T73" fmla="*/ 2147483647 h 50"/>
              <a:gd name="T74" fmla="*/ 2147483647 w 55"/>
              <a:gd name="T75" fmla="*/ 2147483647 h 50"/>
              <a:gd name="T76" fmla="*/ 2147483647 w 55"/>
              <a:gd name="T77" fmla="*/ 2147483647 h 50"/>
              <a:gd name="T78" fmla="*/ 2147483647 w 55"/>
              <a:gd name="T79" fmla="*/ 2147483647 h 50"/>
              <a:gd name="T80" fmla="*/ 2147483647 w 55"/>
              <a:gd name="T81" fmla="*/ 2147483647 h 5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5"/>
              <a:gd name="T124" fmla="*/ 0 h 50"/>
              <a:gd name="T125" fmla="*/ 55 w 55"/>
              <a:gd name="T126" fmla="*/ 50 h 50"/>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5" h="50">
                <a:moveTo>
                  <a:pt x="15" y="22"/>
                </a:moveTo>
                <a:lnTo>
                  <a:pt x="12" y="26"/>
                </a:lnTo>
                <a:lnTo>
                  <a:pt x="9" y="29"/>
                </a:lnTo>
                <a:lnTo>
                  <a:pt x="6" y="31"/>
                </a:lnTo>
                <a:lnTo>
                  <a:pt x="5" y="34"/>
                </a:lnTo>
                <a:lnTo>
                  <a:pt x="2" y="35"/>
                </a:lnTo>
                <a:lnTo>
                  <a:pt x="2" y="38"/>
                </a:lnTo>
                <a:lnTo>
                  <a:pt x="0" y="40"/>
                </a:lnTo>
                <a:lnTo>
                  <a:pt x="2" y="43"/>
                </a:lnTo>
                <a:lnTo>
                  <a:pt x="5" y="46"/>
                </a:lnTo>
                <a:lnTo>
                  <a:pt x="7" y="49"/>
                </a:lnTo>
                <a:lnTo>
                  <a:pt x="10" y="50"/>
                </a:lnTo>
                <a:lnTo>
                  <a:pt x="15" y="50"/>
                </a:lnTo>
                <a:lnTo>
                  <a:pt x="19" y="50"/>
                </a:lnTo>
                <a:lnTo>
                  <a:pt x="22" y="50"/>
                </a:lnTo>
                <a:lnTo>
                  <a:pt x="27" y="49"/>
                </a:lnTo>
                <a:lnTo>
                  <a:pt x="30" y="47"/>
                </a:lnTo>
                <a:lnTo>
                  <a:pt x="34" y="46"/>
                </a:lnTo>
                <a:lnTo>
                  <a:pt x="39" y="43"/>
                </a:lnTo>
                <a:lnTo>
                  <a:pt x="42" y="41"/>
                </a:lnTo>
                <a:lnTo>
                  <a:pt x="46" y="38"/>
                </a:lnTo>
                <a:lnTo>
                  <a:pt x="50" y="35"/>
                </a:lnTo>
                <a:lnTo>
                  <a:pt x="53" y="32"/>
                </a:lnTo>
                <a:lnTo>
                  <a:pt x="55" y="28"/>
                </a:lnTo>
                <a:lnTo>
                  <a:pt x="55" y="23"/>
                </a:lnTo>
                <a:lnTo>
                  <a:pt x="55" y="20"/>
                </a:lnTo>
                <a:lnTo>
                  <a:pt x="53" y="17"/>
                </a:lnTo>
                <a:lnTo>
                  <a:pt x="53" y="13"/>
                </a:lnTo>
                <a:lnTo>
                  <a:pt x="52" y="10"/>
                </a:lnTo>
                <a:lnTo>
                  <a:pt x="50" y="7"/>
                </a:lnTo>
                <a:lnTo>
                  <a:pt x="47" y="6"/>
                </a:lnTo>
                <a:lnTo>
                  <a:pt x="46" y="3"/>
                </a:lnTo>
                <a:lnTo>
                  <a:pt x="43" y="1"/>
                </a:lnTo>
                <a:lnTo>
                  <a:pt x="39" y="0"/>
                </a:lnTo>
                <a:lnTo>
                  <a:pt x="33" y="0"/>
                </a:lnTo>
                <a:lnTo>
                  <a:pt x="30" y="1"/>
                </a:lnTo>
                <a:lnTo>
                  <a:pt x="25" y="3"/>
                </a:lnTo>
                <a:lnTo>
                  <a:pt x="21" y="7"/>
                </a:lnTo>
                <a:lnTo>
                  <a:pt x="18" y="12"/>
                </a:lnTo>
                <a:lnTo>
                  <a:pt x="16" y="16"/>
                </a:lnTo>
                <a:lnTo>
                  <a:pt x="15" y="22"/>
                </a:lnTo>
              </a:path>
            </a:pathLst>
          </a:custGeom>
          <a:solidFill>
            <a:srgbClr val="FFFF00"/>
          </a:solidFill>
          <a:ln w="1588">
            <a:solidFill>
              <a:srgbClr val="990000"/>
            </a:solidFill>
            <a:round/>
            <a:headEnd/>
            <a:tailEnd/>
          </a:ln>
        </p:spPr>
        <p:txBody>
          <a:bodyPr/>
          <a:lstStyle/>
          <a:p>
            <a:endParaRPr lang="en-US"/>
          </a:p>
        </p:txBody>
      </p:sp>
      <p:sp>
        <p:nvSpPr>
          <p:cNvPr id="53267" name="Freeform 18"/>
          <p:cNvSpPr>
            <a:spLocks/>
          </p:cNvSpPr>
          <p:nvPr/>
        </p:nvSpPr>
        <p:spPr bwMode="auto">
          <a:xfrm>
            <a:off x="6369051" y="4833942"/>
            <a:ext cx="76200" cy="79375"/>
          </a:xfrm>
          <a:custGeom>
            <a:avLst/>
            <a:gdLst>
              <a:gd name="T0" fmla="*/ 2147483647 w 55"/>
              <a:gd name="T1" fmla="*/ 2147483647 h 50"/>
              <a:gd name="T2" fmla="*/ 2147483647 w 55"/>
              <a:gd name="T3" fmla="*/ 2147483647 h 50"/>
              <a:gd name="T4" fmla="*/ 2147483647 w 55"/>
              <a:gd name="T5" fmla="*/ 2147483647 h 50"/>
              <a:gd name="T6" fmla="*/ 2147483647 w 55"/>
              <a:gd name="T7" fmla="*/ 2147483647 h 50"/>
              <a:gd name="T8" fmla="*/ 2147483647 w 55"/>
              <a:gd name="T9" fmla="*/ 2147483647 h 50"/>
              <a:gd name="T10" fmla="*/ 2147483647 w 55"/>
              <a:gd name="T11" fmla="*/ 2147483647 h 50"/>
              <a:gd name="T12" fmla="*/ 2147483647 w 55"/>
              <a:gd name="T13" fmla="*/ 2147483647 h 50"/>
              <a:gd name="T14" fmla="*/ 0 w 55"/>
              <a:gd name="T15" fmla="*/ 2147483647 h 50"/>
              <a:gd name="T16" fmla="*/ 2147483647 w 55"/>
              <a:gd name="T17" fmla="*/ 2147483647 h 50"/>
              <a:gd name="T18" fmla="*/ 2147483647 w 55"/>
              <a:gd name="T19" fmla="*/ 2147483647 h 50"/>
              <a:gd name="T20" fmla="*/ 2147483647 w 55"/>
              <a:gd name="T21" fmla="*/ 2147483647 h 50"/>
              <a:gd name="T22" fmla="*/ 2147483647 w 55"/>
              <a:gd name="T23" fmla="*/ 2147483647 h 50"/>
              <a:gd name="T24" fmla="*/ 2147483647 w 55"/>
              <a:gd name="T25" fmla="*/ 2147483647 h 50"/>
              <a:gd name="T26" fmla="*/ 2147483647 w 55"/>
              <a:gd name="T27" fmla="*/ 2147483647 h 50"/>
              <a:gd name="T28" fmla="*/ 2147483647 w 55"/>
              <a:gd name="T29" fmla="*/ 2147483647 h 50"/>
              <a:gd name="T30" fmla="*/ 2147483647 w 55"/>
              <a:gd name="T31" fmla="*/ 2147483647 h 50"/>
              <a:gd name="T32" fmla="*/ 2147483647 w 55"/>
              <a:gd name="T33" fmla="*/ 2147483647 h 50"/>
              <a:gd name="T34" fmla="*/ 2147483647 w 55"/>
              <a:gd name="T35" fmla="*/ 2147483647 h 50"/>
              <a:gd name="T36" fmla="*/ 2147483647 w 55"/>
              <a:gd name="T37" fmla="*/ 2147483647 h 50"/>
              <a:gd name="T38" fmla="*/ 2147483647 w 55"/>
              <a:gd name="T39" fmla="*/ 2147483647 h 50"/>
              <a:gd name="T40" fmla="*/ 2147483647 w 55"/>
              <a:gd name="T41" fmla="*/ 2147483647 h 50"/>
              <a:gd name="T42" fmla="*/ 2147483647 w 55"/>
              <a:gd name="T43" fmla="*/ 2147483647 h 50"/>
              <a:gd name="T44" fmla="*/ 2147483647 w 55"/>
              <a:gd name="T45" fmla="*/ 2147483647 h 50"/>
              <a:gd name="T46" fmla="*/ 2147483647 w 55"/>
              <a:gd name="T47" fmla="*/ 2147483647 h 50"/>
              <a:gd name="T48" fmla="*/ 2147483647 w 55"/>
              <a:gd name="T49" fmla="*/ 2147483647 h 50"/>
              <a:gd name="T50" fmla="*/ 2147483647 w 55"/>
              <a:gd name="T51" fmla="*/ 2147483647 h 50"/>
              <a:gd name="T52" fmla="*/ 2147483647 w 55"/>
              <a:gd name="T53" fmla="*/ 2147483647 h 50"/>
              <a:gd name="T54" fmla="*/ 2147483647 w 55"/>
              <a:gd name="T55" fmla="*/ 2147483647 h 50"/>
              <a:gd name="T56" fmla="*/ 2147483647 w 55"/>
              <a:gd name="T57" fmla="*/ 2147483647 h 50"/>
              <a:gd name="T58" fmla="*/ 2147483647 w 55"/>
              <a:gd name="T59" fmla="*/ 2147483647 h 50"/>
              <a:gd name="T60" fmla="*/ 2147483647 w 55"/>
              <a:gd name="T61" fmla="*/ 2147483647 h 50"/>
              <a:gd name="T62" fmla="*/ 2147483647 w 55"/>
              <a:gd name="T63" fmla="*/ 2147483647 h 50"/>
              <a:gd name="T64" fmla="*/ 2147483647 w 55"/>
              <a:gd name="T65" fmla="*/ 2147483647 h 50"/>
              <a:gd name="T66" fmla="*/ 2147483647 w 55"/>
              <a:gd name="T67" fmla="*/ 0 h 50"/>
              <a:gd name="T68" fmla="*/ 2147483647 w 55"/>
              <a:gd name="T69" fmla="*/ 0 h 50"/>
              <a:gd name="T70" fmla="*/ 2147483647 w 55"/>
              <a:gd name="T71" fmla="*/ 2147483647 h 50"/>
              <a:gd name="T72" fmla="*/ 2147483647 w 55"/>
              <a:gd name="T73" fmla="*/ 2147483647 h 50"/>
              <a:gd name="T74" fmla="*/ 2147483647 w 55"/>
              <a:gd name="T75" fmla="*/ 2147483647 h 50"/>
              <a:gd name="T76" fmla="*/ 2147483647 w 55"/>
              <a:gd name="T77" fmla="*/ 2147483647 h 50"/>
              <a:gd name="T78" fmla="*/ 2147483647 w 55"/>
              <a:gd name="T79" fmla="*/ 2147483647 h 50"/>
              <a:gd name="T80" fmla="*/ 2147483647 w 55"/>
              <a:gd name="T81" fmla="*/ 2147483647 h 5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5"/>
              <a:gd name="T124" fmla="*/ 0 h 50"/>
              <a:gd name="T125" fmla="*/ 55 w 55"/>
              <a:gd name="T126" fmla="*/ 50 h 50"/>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5" h="50">
                <a:moveTo>
                  <a:pt x="15" y="22"/>
                </a:moveTo>
                <a:lnTo>
                  <a:pt x="12" y="26"/>
                </a:lnTo>
                <a:lnTo>
                  <a:pt x="9" y="29"/>
                </a:lnTo>
                <a:lnTo>
                  <a:pt x="6" y="31"/>
                </a:lnTo>
                <a:lnTo>
                  <a:pt x="5" y="34"/>
                </a:lnTo>
                <a:lnTo>
                  <a:pt x="2" y="35"/>
                </a:lnTo>
                <a:lnTo>
                  <a:pt x="2" y="38"/>
                </a:lnTo>
                <a:lnTo>
                  <a:pt x="0" y="40"/>
                </a:lnTo>
                <a:lnTo>
                  <a:pt x="2" y="43"/>
                </a:lnTo>
                <a:lnTo>
                  <a:pt x="5" y="46"/>
                </a:lnTo>
                <a:lnTo>
                  <a:pt x="7" y="49"/>
                </a:lnTo>
                <a:lnTo>
                  <a:pt x="10" y="50"/>
                </a:lnTo>
                <a:lnTo>
                  <a:pt x="15" y="50"/>
                </a:lnTo>
                <a:lnTo>
                  <a:pt x="19" y="50"/>
                </a:lnTo>
                <a:lnTo>
                  <a:pt x="22" y="50"/>
                </a:lnTo>
                <a:lnTo>
                  <a:pt x="27" y="49"/>
                </a:lnTo>
                <a:lnTo>
                  <a:pt x="30" y="47"/>
                </a:lnTo>
                <a:lnTo>
                  <a:pt x="34" y="46"/>
                </a:lnTo>
                <a:lnTo>
                  <a:pt x="39" y="43"/>
                </a:lnTo>
                <a:lnTo>
                  <a:pt x="42" y="41"/>
                </a:lnTo>
                <a:lnTo>
                  <a:pt x="46" y="38"/>
                </a:lnTo>
                <a:lnTo>
                  <a:pt x="50" y="35"/>
                </a:lnTo>
                <a:lnTo>
                  <a:pt x="53" y="32"/>
                </a:lnTo>
                <a:lnTo>
                  <a:pt x="55" y="28"/>
                </a:lnTo>
                <a:lnTo>
                  <a:pt x="55" y="23"/>
                </a:lnTo>
                <a:lnTo>
                  <a:pt x="55" y="20"/>
                </a:lnTo>
                <a:lnTo>
                  <a:pt x="53" y="17"/>
                </a:lnTo>
                <a:lnTo>
                  <a:pt x="53" y="13"/>
                </a:lnTo>
                <a:lnTo>
                  <a:pt x="52" y="10"/>
                </a:lnTo>
                <a:lnTo>
                  <a:pt x="50" y="7"/>
                </a:lnTo>
                <a:lnTo>
                  <a:pt x="47" y="6"/>
                </a:lnTo>
                <a:lnTo>
                  <a:pt x="46" y="3"/>
                </a:lnTo>
                <a:lnTo>
                  <a:pt x="43" y="1"/>
                </a:lnTo>
                <a:lnTo>
                  <a:pt x="39" y="0"/>
                </a:lnTo>
                <a:lnTo>
                  <a:pt x="33" y="0"/>
                </a:lnTo>
                <a:lnTo>
                  <a:pt x="30" y="1"/>
                </a:lnTo>
                <a:lnTo>
                  <a:pt x="25" y="3"/>
                </a:lnTo>
                <a:lnTo>
                  <a:pt x="21" y="7"/>
                </a:lnTo>
                <a:lnTo>
                  <a:pt x="18" y="12"/>
                </a:lnTo>
                <a:lnTo>
                  <a:pt x="16" y="16"/>
                </a:lnTo>
                <a:lnTo>
                  <a:pt x="15" y="22"/>
                </a:lnTo>
              </a:path>
            </a:pathLst>
          </a:custGeom>
          <a:solidFill>
            <a:srgbClr val="FFFF00"/>
          </a:solidFill>
          <a:ln w="4763">
            <a:solidFill>
              <a:srgbClr val="990000"/>
            </a:solidFill>
            <a:round/>
            <a:headEnd/>
            <a:tailEnd/>
          </a:ln>
        </p:spPr>
        <p:txBody>
          <a:bodyPr/>
          <a:lstStyle/>
          <a:p>
            <a:endParaRPr lang="en-US"/>
          </a:p>
        </p:txBody>
      </p:sp>
      <p:sp>
        <p:nvSpPr>
          <p:cNvPr id="53268" name="Freeform 19"/>
          <p:cNvSpPr>
            <a:spLocks/>
          </p:cNvSpPr>
          <p:nvPr/>
        </p:nvSpPr>
        <p:spPr bwMode="auto">
          <a:xfrm>
            <a:off x="6338889" y="4756154"/>
            <a:ext cx="95251" cy="79375"/>
          </a:xfrm>
          <a:custGeom>
            <a:avLst/>
            <a:gdLst>
              <a:gd name="T0" fmla="*/ 2147483647 w 68"/>
              <a:gd name="T1" fmla="*/ 2147483647 h 50"/>
              <a:gd name="T2" fmla="*/ 2147483647 w 68"/>
              <a:gd name="T3" fmla="*/ 2147483647 h 50"/>
              <a:gd name="T4" fmla="*/ 2147483647 w 68"/>
              <a:gd name="T5" fmla="*/ 2147483647 h 50"/>
              <a:gd name="T6" fmla="*/ 2147483647 w 68"/>
              <a:gd name="T7" fmla="*/ 2147483647 h 50"/>
              <a:gd name="T8" fmla="*/ 2147483647 w 68"/>
              <a:gd name="T9" fmla="*/ 2147483647 h 50"/>
              <a:gd name="T10" fmla="*/ 2147483647 w 68"/>
              <a:gd name="T11" fmla="*/ 2147483647 h 50"/>
              <a:gd name="T12" fmla="*/ 2147483647 w 68"/>
              <a:gd name="T13" fmla="*/ 2147483647 h 50"/>
              <a:gd name="T14" fmla="*/ 2147483647 w 68"/>
              <a:gd name="T15" fmla="*/ 2147483647 h 50"/>
              <a:gd name="T16" fmla="*/ 2147483647 w 68"/>
              <a:gd name="T17" fmla="*/ 2147483647 h 50"/>
              <a:gd name="T18" fmla="*/ 2147483647 w 68"/>
              <a:gd name="T19" fmla="*/ 2147483647 h 50"/>
              <a:gd name="T20" fmla="*/ 2147483647 w 68"/>
              <a:gd name="T21" fmla="*/ 2147483647 h 50"/>
              <a:gd name="T22" fmla="*/ 2147483647 w 68"/>
              <a:gd name="T23" fmla="*/ 2147483647 h 50"/>
              <a:gd name="T24" fmla="*/ 2147483647 w 68"/>
              <a:gd name="T25" fmla="*/ 2147483647 h 50"/>
              <a:gd name="T26" fmla="*/ 2147483647 w 68"/>
              <a:gd name="T27" fmla="*/ 2147483647 h 50"/>
              <a:gd name="T28" fmla="*/ 2147483647 w 68"/>
              <a:gd name="T29" fmla="*/ 2147483647 h 50"/>
              <a:gd name="T30" fmla="*/ 2147483647 w 68"/>
              <a:gd name="T31" fmla="*/ 2147483647 h 50"/>
              <a:gd name="T32" fmla="*/ 2147483647 w 68"/>
              <a:gd name="T33" fmla="*/ 2147483647 h 50"/>
              <a:gd name="T34" fmla="*/ 2147483647 w 68"/>
              <a:gd name="T35" fmla="*/ 2147483647 h 50"/>
              <a:gd name="T36" fmla="*/ 2147483647 w 68"/>
              <a:gd name="T37" fmla="*/ 2147483647 h 50"/>
              <a:gd name="T38" fmla="*/ 2147483647 w 68"/>
              <a:gd name="T39" fmla="*/ 2147483647 h 50"/>
              <a:gd name="T40" fmla="*/ 2147483647 w 68"/>
              <a:gd name="T41" fmla="*/ 2147483647 h 50"/>
              <a:gd name="T42" fmla="*/ 2147483647 w 68"/>
              <a:gd name="T43" fmla="*/ 2147483647 h 50"/>
              <a:gd name="T44" fmla="*/ 2147483647 w 68"/>
              <a:gd name="T45" fmla="*/ 2147483647 h 50"/>
              <a:gd name="T46" fmla="*/ 2147483647 w 68"/>
              <a:gd name="T47" fmla="*/ 2147483647 h 50"/>
              <a:gd name="T48" fmla="*/ 2147483647 w 68"/>
              <a:gd name="T49" fmla="*/ 2147483647 h 50"/>
              <a:gd name="T50" fmla="*/ 2147483647 w 68"/>
              <a:gd name="T51" fmla="*/ 2147483647 h 50"/>
              <a:gd name="T52" fmla="*/ 2147483647 w 68"/>
              <a:gd name="T53" fmla="*/ 2147483647 h 50"/>
              <a:gd name="T54" fmla="*/ 2147483647 w 68"/>
              <a:gd name="T55" fmla="*/ 2147483647 h 50"/>
              <a:gd name="T56" fmla="*/ 2147483647 w 68"/>
              <a:gd name="T57" fmla="*/ 2147483647 h 50"/>
              <a:gd name="T58" fmla="*/ 2147483647 w 68"/>
              <a:gd name="T59" fmla="*/ 2147483647 h 50"/>
              <a:gd name="T60" fmla="*/ 2147483647 w 68"/>
              <a:gd name="T61" fmla="*/ 2147483647 h 50"/>
              <a:gd name="T62" fmla="*/ 2147483647 w 68"/>
              <a:gd name="T63" fmla="*/ 2147483647 h 50"/>
              <a:gd name="T64" fmla="*/ 2147483647 w 68"/>
              <a:gd name="T65" fmla="*/ 0 h 50"/>
              <a:gd name="T66" fmla="*/ 2147483647 w 68"/>
              <a:gd name="T67" fmla="*/ 0 h 50"/>
              <a:gd name="T68" fmla="*/ 2147483647 w 68"/>
              <a:gd name="T69" fmla="*/ 0 h 50"/>
              <a:gd name="T70" fmla="*/ 2147483647 w 68"/>
              <a:gd name="T71" fmla="*/ 2147483647 h 50"/>
              <a:gd name="T72" fmla="*/ 2147483647 w 68"/>
              <a:gd name="T73" fmla="*/ 2147483647 h 50"/>
              <a:gd name="T74" fmla="*/ 2147483647 w 68"/>
              <a:gd name="T75" fmla="*/ 2147483647 h 50"/>
              <a:gd name="T76" fmla="*/ 2147483647 w 68"/>
              <a:gd name="T77" fmla="*/ 2147483647 h 50"/>
              <a:gd name="T78" fmla="*/ 0 w 68"/>
              <a:gd name="T79" fmla="*/ 2147483647 h 50"/>
              <a:gd name="T80" fmla="*/ 0 w 68"/>
              <a:gd name="T81" fmla="*/ 2147483647 h 50"/>
              <a:gd name="T82" fmla="*/ 2147483647 w 68"/>
              <a:gd name="T83" fmla="*/ 2147483647 h 50"/>
              <a:gd name="T84" fmla="*/ 2147483647 w 68"/>
              <a:gd name="T85" fmla="*/ 2147483647 h 50"/>
              <a:gd name="T86" fmla="*/ 2147483647 w 68"/>
              <a:gd name="T87" fmla="*/ 2147483647 h 5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68"/>
              <a:gd name="T133" fmla="*/ 0 h 50"/>
              <a:gd name="T134" fmla="*/ 68 w 68"/>
              <a:gd name="T135" fmla="*/ 50 h 50"/>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68" h="50">
                <a:moveTo>
                  <a:pt x="6" y="28"/>
                </a:moveTo>
                <a:lnTo>
                  <a:pt x="5" y="29"/>
                </a:lnTo>
                <a:lnTo>
                  <a:pt x="3" y="31"/>
                </a:lnTo>
                <a:lnTo>
                  <a:pt x="2" y="32"/>
                </a:lnTo>
                <a:lnTo>
                  <a:pt x="2" y="34"/>
                </a:lnTo>
                <a:lnTo>
                  <a:pt x="2" y="35"/>
                </a:lnTo>
                <a:lnTo>
                  <a:pt x="2" y="37"/>
                </a:lnTo>
                <a:lnTo>
                  <a:pt x="3" y="38"/>
                </a:lnTo>
                <a:lnTo>
                  <a:pt x="3" y="40"/>
                </a:lnTo>
                <a:lnTo>
                  <a:pt x="5" y="41"/>
                </a:lnTo>
                <a:lnTo>
                  <a:pt x="6" y="43"/>
                </a:lnTo>
                <a:lnTo>
                  <a:pt x="8" y="43"/>
                </a:lnTo>
                <a:lnTo>
                  <a:pt x="9" y="43"/>
                </a:lnTo>
                <a:lnTo>
                  <a:pt x="11" y="43"/>
                </a:lnTo>
                <a:lnTo>
                  <a:pt x="11" y="44"/>
                </a:lnTo>
                <a:lnTo>
                  <a:pt x="12" y="44"/>
                </a:lnTo>
                <a:lnTo>
                  <a:pt x="14" y="44"/>
                </a:lnTo>
                <a:lnTo>
                  <a:pt x="15" y="44"/>
                </a:lnTo>
                <a:lnTo>
                  <a:pt x="17" y="44"/>
                </a:lnTo>
                <a:lnTo>
                  <a:pt x="18" y="44"/>
                </a:lnTo>
                <a:lnTo>
                  <a:pt x="20" y="44"/>
                </a:lnTo>
                <a:lnTo>
                  <a:pt x="21" y="44"/>
                </a:lnTo>
                <a:lnTo>
                  <a:pt x="23" y="44"/>
                </a:lnTo>
                <a:lnTo>
                  <a:pt x="24" y="44"/>
                </a:lnTo>
                <a:lnTo>
                  <a:pt x="26" y="46"/>
                </a:lnTo>
                <a:lnTo>
                  <a:pt x="27" y="46"/>
                </a:lnTo>
                <a:lnTo>
                  <a:pt x="27" y="47"/>
                </a:lnTo>
                <a:lnTo>
                  <a:pt x="28" y="49"/>
                </a:lnTo>
                <a:lnTo>
                  <a:pt x="30" y="50"/>
                </a:lnTo>
                <a:lnTo>
                  <a:pt x="31" y="50"/>
                </a:lnTo>
                <a:lnTo>
                  <a:pt x="33" y="50"/>
                </a:lnTo>
                <a:lnTo>
                  <a:pt x="36" y="49"/>
                </a:lnTo>
                <a:lnTo>
                  <a:pt x="39" y="46"/>
                </a:lnTo>
                <a:lnTo>
                  <a:pt x="43" y="44"/>
                </a:lnTo>
                <a:lnTo>
                  <a:pt x="46" y="43"/>
                </a:lnTo>
                <a:lnTo>
                  <a:pt x="49" y="41"/>
                </a:lnTo>
                <a:lnTo>
                  <a:pt x="54" y="40"/>
                </a:lnTo>
                <a:lnTo>
                  <a:pt x="57" y="37"/>
                </a:lnTo>
                <a:lnTo>
                  <a:pt x="60" y="35"/>
                </a:lnTo>
                <a:lnTo>
                  <a:pt x="61" y="34"/>
                </a:lnTo>
                <a:lnTo>
                  <a:pt x="61" y="31"/>
                </a:lnTo>
                <a:lnTo>
                  <a:pt x="63" y="28"/>
                </a:lnTo>
                <a:lnTo>
                  <a:pt x="64" y="26"/>
                </a:lnTo>
                <a:lnTo>
                  <a:pt x="64" y="24"/>
                </a:lnTo>
                <a:lnTo>
                  <a:pt x="65" y="21"/>
                </a:lnTo>
                <a:lnTo>
                  <a:pt x="65" y="18"/>
                </a:lnTo>
                <a:lnTo>
                  <a:pt x="68" y="16"/>
                </a:lnTo>
                <a:lnTo>
                  <a:pt x="68" y="15"/>
                </a:lnTo>
                <a:lnTo>
                  <a:pt x="68" y="13"/>
                </a:lnTo>
                <a:lnTo>
                  <a:pt x="68" y="12"/>
                </a:lnTo>
                <a:lnTo>
                  <a:pt x="67" y="10"/>
                </a:lnTo>
                <a:lnTo>
                  <a:pt x="64" y="7"/>
                </a:lnTo>
                <a:lnTo>
                  <a:pt x="60" y="6"/>
                </a:lnTo>
                <a:lnTo>
                  <a:pt x="55" y="4"/>
                </a:lnTo>
                <a:lnTo>
                  <a:pt x="51" y="3"/>
                </a:lnTo>
                <a:lnTo>
                  <a:pt x="48" y="3"/>
                </a:lnTo>
                <a:lnTo>
                  <a:pt x="43" y="3"/>
                </a:lnTo>
                <a:lnTo>
                  <a:pt x="39" y="1"/>
                </a:lnTo>
                <a:lnTo>
                  <a:pt x="34" y="0"/>
                </a:lnTo>
                <a:lnTo>
                  <a:pt x="33" y="0"/>
                </a:lnTo>
                <a:lnTo>
                  <a:pt x="30" y="0"/>
                </a:lnTo>
                <a:lnTo>
                  <a:pt x="28" y="0"/>
                </a:lnTo>
                <a:lnTo>
                  <a:pt x="26" y="0"/>
                </a:lnTo>
                <a:lnTo>
                  <a:pt x="24" y="0"/>
                </a:lnTo>
                <a:lnTo>
                  <a:pt x="23" y="1"/>
                </a:lnTo>
                <a:lnTo>
                  <a:pt x="20" y="1"/>
                </a:lnTo>
                <a:lnTo>
                  <a:pt x="18" y="3"/>
                </a:lnTo>
                <a:lnTo>
                  <a:pt x="15" y="4"/>
                </a:lnTo>
                <a:lnTo>
                  <a:pt x="12" y="6"/>
                </a:lnTo>
                <a:lnTo>
                  <a:pt x="9" y="7"/>
                </a:lnTo>
                <a:lnTo>
                  <a:pt x="6" y="10"/>
                </a:lnTo>
                <a:lnTo>
                  <a:pt x="5" y="12"/>
                </a:lnTo>
                <a:lnTo>
                  <a:pt x="2" y="15"/>
                </a:lnTo>
                <a:lnTo>
                  <a:pt x="0" y="18"/>
                </a:lnTo>
                <a:lnTo>
                  <a:pt x="0" y="22"/>
                </a:lnTo>
                <a:lnTo>
                  <a:pt x="0" y="24"/>
                </a:lnTo>
                <a:lnTo>
                  <a:pt x="2" y="24"/>
                </a:lnTo>
                <a:lnTo>
                  <a:pt x="3" y="25"/>
                </a:lnTo>
                <a:lnTo>
                  <a:pt x="5" y="26"/>
                </a:lnTo>
                <a:lnTo>
                  <a:pt x="5" y="28"/>
                </a:lnTo>
                <a:lnTo>
                  <a:pt x="6" y="28"/>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69" name="Freeform 20"/>
          <p:cNvSpPr>
            <a:spLocks/>
          </p:cNvSpPr>
          <p:nvPr/>
        </p:nvSpPr>
        <p:spPr bwMode="auto">
          <a:xfrm>
            <a:off x="6338889" y="4756154"/>
            <a:ext cx="95251" cy="79375"/>
          </a:xfrm>
          <a:custGeom>
            <a:avLst/>
            <a:gdLst>
              <a:gd name="T0" fmla="*/ 2147483647 w 68"/>
              <a:gd name="T1" fmla="*/ 2147483647 h 50"/>
              <a:gd name="T2" fmla="*/ 2147483647 w 68"/>
              <a:gd name="T3" fmla="*/ 2147483647 h 50"/>
              <a:gd name="T4" fmla="*/ 2147483647 w 68"/>
              <a:gd name="T5" fmla="*/ 2147483647 h 50"/>
              <a:gd name="T6" fmla="*/ 2147483647 w 68"/>
              <a:gd name="T7" fmla="*/ 2147483647 h 50"/>
              <a:gd name="T8" fmla="*/ 2147483647 w 68"/>
              <a:gd name="T9" fmla="*/ 2147483647 h 50"/>
              <a:gd name="T10" fmla="*/ 2147483647 w 68"/>
              <a:gd name="T11" fmla="*/ 2147483647 h 50"/>
              <a:gd name="T12" fmla="*/ 2147483647 w 68"/>
              <a:gd name="T13" fmla="*/ 2147483647 h 50"/>
              <a:gd name="T14" fmla="*/ 2147483647 w 68"/>
              <a:gd name="T15" fmla="*/ 2147483647 h 50"/>
              <a:gd name="T16" fmla="*/ 2147483647 w 68"/>
              <a:gd name="T17" fmla="*/ 2147483647 h 50"/>
              <a:gd name="T18" fmla="*/ 2147483647 w 68"/>
              <a:gd name="T19" fmla="*/ 2147483647 h 50"/>
              <a:gd name="T20" fmla="*/ 2147483647 w 68"/>
              <a:gd name="T21" fmla="*/ 2147483647 h 50"/>
              <a:gd name="T22" fmla="*/ 2147483647 w 68"/>
              <a:gd name="T23" fmla="*/ 2147483647 h 50"/>
              <a:gd name="T24" fmla="*/ 2147483647 w 68"/>
              <a:gd name="T25" fmla="*/ 2147483647 h 50"/>
              <a:gd name="T26" fmla="*/ 2147483647 w 68"/>
              <a:gd name="T27" fmla="*/ 2147483647 h 50"/>
              <a:gd name="T28" fmla="*/ 2147483647 w 68"/>
              <a:gd name="T29" fmla="*/ 2147483647 h 50"/>
              <a:gd name="T30" fmla="*/ 2147483647 w 68"/>
              <a:gd name="T31" fmla="*/ 2147483647 h 50"/>
              <a:gd name="T32" fmla="*/ 2147483647 w 68"/>
              <a:gd name="T33" fmla="*/ 2147483647 h 50"/>
              <a:gd name="T34" fmla="*/ 2147483647 w 68"/>
              <a:gd name="T35" fmla="*/ 2147483647 h 50"/>
              <a:gd name="T36" fmla="*/ 2147483647 w 68"/>
              <a:gd name="T37" fmla="*/ 2147483647 h 50"/>
              <a:gd name="T38" fmla="*/ 2147483647 w 68"/>
              <a:gd name="T39" fmla="*/ 2147483647 h 50"/>
              <a:gd name="T40" fmla="*/ 2147483647 w 68"/>
              <a:gd name="T41" fmla="*/ 2147483647 h 50"/>
              <a:gd name="T42" fmla="*/ 2147483647 w 68"/>
              <a:gd name="T43" fmla="*/ 2147483647 h 50"/>
              <a:gd name="T44" fmla="*/ 2147483647 w 68"/>
              <a:gd name="T45" fmla="*/ 2147483647 h 50"/>
              <a:gd name="T46" fmla="*/ 2147483647 w 68"/>
              <a:gd name="T47" fmla="*/ 2147483647 h 50"/>
              <a:gd name="T48" fmla="*/ 2147483647 w 68"/>
              <a:gd name="T49" fmla="*/ 2147483647 h 50"/>
              <a:gd name="T50" fmla="*/ 2147483647 w 68"/>
              <a:gd name="T51" fmla="*/ 2147483647 h 50"/>
              <a:gd name="T52" fmla="*/ 2147483647 w 68"/>
              <a:gd name="T53" fmla="*/ 2147483647 h 50"/>
              <a:gd name="T54" fmla="*/ 2147483647 w 68"/>
              <a:gd name="T55" fmla="*/ 2147483647 h 50"/>
              <a:gd name="T56" fmla="*/ 2147483647 w 68"/>
              <a:gd name="T57" fmla="*/ 2147483647 h 50"/>
              <a:gd name="T58" fmla="*/ 2147483647 w 68"/>
              <a:gd name="T59" fmla="*/ 2147483647 h 50"/>
              <a:gd name="T60" fmla="*/ 2147483647 w 68"/>
              <a:gd name="T61" fmla="*/ 2147483647 h 50"/>
              <a:gd name="T62" fmla="*/ 2147483647 w 68"/>
              <a:gd name="T63" fmla="*/ 2147483647 h 50"/>
              <a:gd name="T64" fmla="*/ 2147483647 w 68"/>
              <a:gd name="T65" fmla="*/ 0 h 50"/>
              <a:gd name="T66" fmla="*/ 2147483647 w 68"/>
              <a:gd name="T67" fmla="*/ 0 h 50"/>
              <a:gd name="T68" fmla="*/ 2147483647 w 68"/>
              <a:gd name="T69" fmla="*/ 0 h 50"/>
              <a:gd name="T70" fmla="*/ 2147483647 w 68"/>
              <a:gd name="T71" fmla="*/ 2147483647 h 50"/>
              <a:gd name="T72" fmla="*/ 2147483647 w 68"/>
              <a:gd name="T73" fmla="*/ 2147483647 h 50"/>
              <a:gd name="T74" fmla="*/ 2147483647 w 68"/>
              <a:gd name="T75" fmla="*/ 2147483647 h 50"/>
              <a:gd name="T76" fmla="*/ 2147483647 w 68"/>
              <a:gd name="T77" fmla="*/ 2147483647 h 50"/>
              <a:gd name="T78" fmla="*/ 0 w 68"/>
              <a:gd name="T79" fmla="*/ 2147483647 h 50"/>
              <a:gd name="T80" fmla="*/ 0 w 68"/>
              <a:gd name="T81" fmla="*/ 2147483647 h 50"/>
              <a:gd name="T82" fmla="*/ 2147483647 w 68"/>
              <a:gd name="T83" fmla="*/ 2147483647 h 50"/>
              <a:gd name="T84" fmla="*/ 2147483647 w 68"/>
              <a:gd name="T85" fmla="*/ 2147483647 h 50"/>
              <a:gd name="T86" fmla="*/ 2147483647 w 68"/>
              <a:gd name="T87" fmla="*/ 2147483647 h 5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68"/>
              <a:gd name="T133" fmla="*/ 0 h 50"/>
              <a:gd name="T134" fmla="*/ 68 w 68"/>
              <a:gd name="T135" fmla="*/ 50 h 50"/>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68" h="50">
                <a:moveTo>
                  <a:pt x="6" y="28"/>
                </a:moveTo>
                <a:lnTo>
                  <a:pt x="5" y="29"/>
                </a:lnTo>
                <a:lnTo>
                  <a:pt x="3" y="31"/>
                </a:lnTo>
                <a:lnTo>
                  <a:pt x="2" y="32"/>
                </a:lnTo>
                <a:lnTo>
                  <a:pt x="2" y="34"/>
                </a:lnTo>
                <a:lnTo>
                  <a:pt x="2" y="35"/>
                </a:lnTo>
                <a:lnTo>
                  <a:pt x="2" y="37"/>
                </a:lnTo>
                <a:lnTo>
                  <a:pt x="3" y="38"/>
                </a:lnTo>
                <a:lnTo>
                  <a:pt x="3" y="40"/>
                </a:lnTo>
                <a:lnTo>
                  <a:pt x="5" y="41"/>
                </a:lnTo>
                <a:lnTo>
                  <a:pt x="6" y="43"/>
                </a:lnTo>
                <a:lnTo>
                  <a:pt x="8" y="43"/>
                </a:lnTo>
                <a:lnTo>
                  <a:pt x="9" y="43"/>
                </a:lnTo>
                <a:lnTo>
                  <a:pt x="11" y="43"/>
                </a:lnTo>
                <a:lnTo>
                  <a:pt x="11" y="44"/>
                </a:lnTo>
                <a:lnTo>
                  <a:pt x="12" y="44"/>
                </a:lnTo>
                <a:lnTo>
                  <a:pt x="14" y="44"/>
                </a:lnTo>
                <a:lnTo>
                  <a:pt x="15" y="44"/>
                </a:lnTo>
                <a:lnTo>
                  <a:pt x="17" y="44"/>
                </a:lnTo>
                <a:lnTo>
                  <a:pt x="18" y="44"/>
                </a:lnTo>
                <a:lnTo>
                  <a:pt x="20" y="44"/>
                </a:lnTo>
                <a:lnTo>
                  <a:pt x="21" y="44"/>
                </a:lnTo>
                <a:lnTo>
                  <a:pt x="23" y="44"/>
                </a:lnTo>
                <a:lnTo>
                  <a:pt x="24" y="44"/>
                </a:lnTo>
                <a:lnTo>
                  <a:pt x="26" y="46"/>
                </a:lnTo>
                <a:lnTo>
                  <a:pt x="27" y="46"/>
                </a:lnTo>
                <a:lnTo>
                  <a:pt x="27" y="47"/>
                </a:lnTo>
                <a:lnTo>
                  <a:pt x="28" y="49"/>
                </a:lnTo>
                <a:lnTo>
                  <a:pt x="30" y="50"/>
                </a:lnTo>
                <a:lnTo>
                  <a:pt x="31" y="50"/>
                </a:lnTo>
                <a:lnTo>
                  <a:pt x="33" y="50"/>
                </a:lnTo>
                <a:lnTo>
                  <a:pt x="36" y="49"/>
                </a:lnTo>
                <a:lnTo>
                  <a:pt x="39" y="46"/>
                </a:lnTo>
                <a:lnTo>
                  <a:pt x="43" y="44"/>
                </a:lnTo>
                <a:lnTo>
                  <a:pt x="46" y="43"/>
                </a:lnTo>
                <a:lnTo>
                  <a:pt x="49" y="41"/>
                </a:lnTo>
                <a:lnTo>
                  <a:pt x="54" y="40"/>
                </a:lnTo>
                <a:lnTo>
                  <a:pt x="57" y="37"/>
                </a:lnTo>
                <a:lnTo>
                  <a:pt x="60" y="35"/>
                </a:lnTo>
                <a:lnTo>
                  <a:pt x="61" y="34"/>
                </a:lnTo>
                <a:lnTo>
                  <a:pt x="61" y="31"/>
                </a:lnTo>
                <a:lnTo>
                  <a:pt x="63" y="28"/>
                </a:lnTo>
                <a:lnTo>
                  <a:pt x="64" y="26"/>
                </a:lnTo>
                <a:lnTo>
                  <a:pt x="64" y="24"/>
                </a:lnTo>
                <a:lnTo>
                  <a:pt x="65" y="21"/>
                </a:lnTo>
                <a:lnTo>
                  <a:pt x="65" y="18"/>
                </a:lnTo>
                <a:lnTo>
                  <a:pt x="68" y="16"/>
                </a:lnTo>
                <a:lnTo>
                  <a:pt x="68" y="15"/>
                </a:lnTo>
                <a:lnTo>
                  <a:pt x="68" y="13"/>
                </a:lnTo>
                <a:lnTo>
                  <a:pt x="68" y="12"/>
                </a:lnTo>
                <a:lnTo>
                  <a:pt x="67" y="10"/>
                </a:lnTo>
                <a:lnTo>
                  <a:pt x="64" y="7"/>
                </a:lnTo>
                <a:lnTo>
                  <a:pt x="60" y="6"/>
                </a:lnTo>
                <a:lnTo>
                  <a:pt x="55" y="4"/>
                </a:lnTo>
                <a:lnTo>
                  <a:pt x="51" y="3"/>
                </a:lnTo>
                <a:lnTo>
                  <a:pt x="48" y="3"/>
                </a:lnTo>
                <a:lnTo>
                  <a:pt x="43" y="3"/>
                </a:lnTo>
                <a:lnTo>
                  <a:pt x="39" y="1"/>
                </a:lnTo>
                <a:lnTo>
                  <a:pt x="34" y="0"/>
                </a:lnTo>
                <a:lnTo>
                  <a:pt x="33" y="0"/>
                </a:lnTo>
                <a:lnTo>
                  <a:pt x="30" y="0"/>
                </a:lnTo>
                <a:lnTo>
                  <a:pt x="28" y="0"/>
                </a:lnTo>
                <a:lnTo>
                  <a:pt x="26" y="0"/>
                </a:lnTo>
                <a:lnTo>
                  <a:pt x="24" y="0"/>
                </a:lnTo>
                <a:lnTo>
                  <a:pt x="23" y="1"/>
                </a:lnTo>
                <a:lnTo>
                  <a:pt x="20" y="1"/>
                </a:lnTo>
                <a:lnTo>
                  <a:pt x="18" y="3"/>
                </a:lnTo>
                <a:lnTo>
                  <a:pt x="15" y="4"/>
                </a:lnTo>
                <a:lnTo>
                  <a:pt x="12" y="6"/>
                </a:lnTo>
                <a:lnTo>
                  <a:pt x="9" y="7"/>
                </a:lnTo>
                <a:lnTo>
                  <a:pt x="6" y="10"/>
                </a:lnTo>
                <a:lnTo>
                  <a:pt x="5" y="12"/>
                </a:lnTo>
                <a:lnTo>
                  <a:pt x="2" y="15"/>
                </a:lnTo>
                <a:lnTo>
                  <a:pt x="0" y="18"/>
                </a:lnTo>
                <a:lnTo>
                  <a:pt x="0" y="22"/>
                </a:lnTo>
                <a:lnTo>
                  <a:pt x="0" y="24"/>
                </a:lnTo>
                <a:lnTo>
                  <a:pt x="2" y="24"/>
                </a:lnTo>
                <a:lnTo>
                  <a:pt x="3" y="25"/>
                </a:lnTo>
                <a:lnTo>
                  <a:pt x="5" y="26"/>
                </a:lnTo>
                <a:lnTo>
                  <a:pt x="5" y="28"/>
                </a:lnTo>
                <a:lnTo>
                  <a:pt x="6" y="28"/>
                </a:lnTo>
              </a:path>
            </a:pathLst>
          </a:custGeom>
          <a:solidFill>
            <a:srgbClr val="FFFF00"/>
          </a:solidFill>
          <a:ln w="4763">
            <a:solidFill>
              <a:srgbClr val="990000"/>
            </a:solidFill>
            <a:round/>
            <a:headEnd/>
            <a:tailEnd/>
          </a:ln>
        </p:spPr>
        <p:txBody>
          <a:bodyPr/>
          <a:lstStyle/>
          <a:p>
            <a:endParaRPr lang="en-US"/>
          </a:p>
        </p:txBody>
      </p:sp>
      <p:sp>
        <p:nvSpPr>
          <p:cNvPr id="53270" name="Freeform 21"/>
          <p:cNvSpPr>
            <a:spLocks/>
          </p:cNvSpPr>
          <p:nvPr/>
        </p:nvSpPr>
        <p:spPr bwMode="auto">
          <a:xfrm>
            <a:off x="6419850" y="4897441"/>
            <a:ext cx="58739" cy="46037"/>
          </a:xfrm>
          <a:custGeom>
            <a:avLst/>
            <a:gdLst>
              <a:gd name="T0" fmla="*/ 0 w 41"/>
              <a:gd name="T1" fmla="*/ 2147483647 h 29"/>
              <a:gd name="T2" fmla="*/ 2147483647 w 41"/>
              <a:gd name="T3" fmla="*/ 2147483647 h 29"/>
              <a:gd name="T4" fmla="*/ 2147483647 w 41"/>
              <a:gd name="T5" fmla="*/ 2147483647 h 29"/>
              <a:gd name="T6" fmla="*/ 2147483647 w 41"/>
              <a:gd name="T7" fmla="*/ 2147483647 h 29"/>
              <a:gd name="T8" fmla="*/ 2147483647 w 41"/>
              <a:gd name="T9" fmla="*/ 2147483647 h 29"/>
              <a:gd name="T10" fmla="*/ 2147483647 w 41"/>
              <a:gd name="T11" fmla="*/ 2147483647 h 29"/>
              <a:gd name="T12" fmla="*/ 2147483647 w 41"/>
              <a:gd name="T13" fmla="*/ 2147483647 h 29"/>
              <a:gd name="T14" fmla="*/ 2147483647 w 41"/>
              <a:gd name="T15" fmla="*/ 2147483647 h 29"/>
              <a:gd name="T16" fmla="*/ 2147483647 w 41"/>
              <a:gd name="T17" fmla="*/ 2147483647 h 29"/>
              <a:gd name="T18" fmla="*/ 2147483647 w 41"/>
              <a:gd name="T19" fmla="*/ 2147483647 h 29"/>
              <a:gd name="T20" fmla="*/ 2147483647 w 41"/>
              <a:gd name="T21" fmla="*/ 2147483647 h 29"/>
              <a:gd name="T22" fmla="*/ 2147483647 w 41"/>
              <a:gd name="T23" fmla="*/ 2147483647 h 29"/>
              <a:gd name="T24" fmla="*/ 2147483647 w 41"/>
              <a:gd name="T25" fmla="*/ 2147483647 h 29"/>
              <a:gd name="T26" fmla="*/ 2147483647 w 41"/>
              <a:gd name="T27" fmla="*/ 2147483647 h 29"/>
              <a:gd name="T28" fmla="*/ 2147483647 w 41"/>
              <a:gd name="T29" fmla="*/ 2147483647 h 29"/>
              <a:gd name="T30" fmla="*/ 2147483647 w 41"/>
              <a:gd name="T31" fmla="*/ 2147483647 h 29"/>
              <a:gd name="T32" fmla="*/ 2147483647 w 41"/>
              <a:gd name="T33" fmla="*/ 2147483647 h 29"/>
              <a:gd name="T34" fmla="*/ 2147483647 w 41"/>
              <a:gd name="T35" fmla="*/ 2147483647 h 29"/>
              <a:gd name="T36" fmla="*/ 2147483647 w 41"/>
              <a:gd name="T37" fmla="*/ 2147483647 h 29"/>
              <a:gd name="T38" fmla="*/ 2147483647 w 41"/>
              <a:gd name="T39" fmla="*/ 2147483647 h 29"/>
              <a:gd name="T40" fmla="*/ 2147483647 w 41"/>
              <a:gd name="T41" fmla="*/ 2147483647 h 29"/>
              <a:gd name="T42" fmla="*/ 2147483647 w 41"/>
              <a:gd name="T43" fmla="*/ 2147483647 h 29"/>
              <a:gd name="T44" fmla="*/ 2147483647 w 41"/>
              <a:gd name="T45" fmla="*/ 2147483647 h 29"/>
              <a:gd name="T46" fmla="*/ 2147483647 w 41"/>
              <a:gd name="T47" fmla="*/ 2147483647 h 29"/>
              <a:gd name="T48" fmla="*/ 2147483647 w 41"/>
              <a:gd name="T49" fmla="*/ 0 h 29"/>
              <a:gd name="T50" fmla="*/ 2147483647 w 41"/>
              <a:gd name="T51" fmla="*/ 0 h 29"/>
              <a:gd name="T52" fmla="*/ 2147483647 w 41"/>
              <a:gd name="T53" fmla="*/ 0 h 29"/>
              <a:gd name="T54" fmla="*/ 2147483647 w 41"/>
              <a:gd name="T55" fmla="*/ 0 h 29"/>
              <a:gd name="T56" fmla="*/ 2147483647 w 41"/>
              <a:gd name="T57" fmla="*/ 0 h 29"/>
              <a:gd name="T58" fmla="*/ 2147483647 w 41"/>
              <a:gd name="T59" fmla="*/ 2147483647 h 29"/>
              <a:gd name="T60" fmla="*/ 2147483647 w 41"/>
              <a:gd name="T61" fmla="*/ 2147483647 h 29"/>
              <a:gd name="T62" fmla="*/ 2147483647 w 41"/>
              <a:gd name="T63" fmla="*/ 2147483647 h 29"/>
              <a:gd name="T64" fmla="*/ 2147483647 w 41"/>
              <a:gd name="T65" fmla="*/ 2147483647 h 29"/>
              <a:gd name="T66" fmla="*/ 2147483647 w 41"/>
              <a:gd name="T67" fmla="*/ 2147483647 h 29"/>
              <a:gd name="T68" fmla="*/ 2147483647 w 41"/>
              <a:gd name="T69" fmla="*/ 2147483647 h 29"/>
              <a:gd name="T70" fmla="*/ 2147483647 w 41"/>
              <a:gd name="T71" fmla="*/ 2147483647 h 29"/>
              <a:gd name="T72" fmla="*/ 2147483647 w 41"/>
              <a:gd name="T73" fmla="*/ 2147483647 h 29"/>
              <a:gd name="T74" fmla="*/ 2147483647 w 41"/>
              <a:gd name="T75" fmla="*/ 2147483647 h 29"/>
              <a:gd name="T76" fmla="*/ 2147483647 w 41"/>
              <a:gd name="T77" fmla="*/ 2147483647 h 29"/>
              <a:gd name="T78" fmla="*/ 2147483647 w 41"/>
              <a:gd name="T79" fmla="*/ 2147483647 h 29"/>
              <a:gd name="T80" fmla="*/ 0 w 41"/>
              <a:gd name="T81" fmla="*/ 2147483647 h 29"/>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1"/>
              <a:gd name="T124" fmla="*/ 0 h 29"/>
              <a:gd name="T125" fmla="*/ 41 w 41"/>
              <a:gd name="T126" fmla="*/ 29 h 29"/>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1" h="29">
                <a:moveTo>
                  <a:pt x="0" y="15"/>
                </a:moveTo>
                <a:lnTo>
                  <a:pt x="2" y="16"/>
                </a:lnTo>
                <a:lnTo>
                  <a:pt x="2" y="17"/>
                </a:lnTo>
                <a:lnTo>
                  <a:pt x="2" y="20"/>
                </a:lnTo>
                <a:lnTo>
                  <a:pt x="3" y="22"/>
                </a:lnTo>
                <a:lnTo>
                  <a:pt x="3" y="23"/>
                </a:lnTo>
                <a:lnTo>
                  <a:pt x="3" y="25"/>
                </a:lnTo>
                <a:lnTo>
                  <a:pt x="5" y="26"/>
                </a:lnTo>
                <a:lnTo>
                  <a:pt x="5" y="28"/>
                </a:lnTo>
                <a:lnTo>
                  <a:pt x="10" y="29"/>
                </a:lnTo>
                <a:lnTo>
                  <a:pt x="15" y="29"/>
                </a:lnTo>
                <a:lnTo>
                  <a:pt x="21" y="28"/>
                </a:lnTo>
                <a:lnTo>
                  <a:pt x="25" y="26"/>
                </a:lnTo>
                <a:lnTo>
                  <a:pt x="30" y="23"/>
                </a:lnTo>
                <a:lnTo>
                  <a:pt x="34" y="20"/>
                </a:lnTo>
                <a:lnTo>
                  <a:pt x="39" y="16"/>
                </a:lnTo>
                <a:lnTo>
                  <a:pt x="40" y="12"/>
                </a:lnTo>
                <a:lnTo>
                  <a:pt x="41" y="10"/>
                </a:lnTo>
                <a:lnTo>
                  <a:pt x="41" y="7"/>
                </a:lnTo>
                <a:lnTo>
                  <a:pt x="41" y="6"/>
                </a:lnTo>
                <a:lnTo>
                  <a:pt x="40" y="4"/>
                </a:lnTo>
                <a:lnTo>
                  <a:pt x="40" y="3"/>
                </a:lnTo>
                <a:lnTo>
                  <a:pt x="39" y="1"/>
                </a:lnTo>
                <a:lnTo>
                  <a:pt x="37" y="1"/>
                </a:lnTo>
                <a:lnTo>
                  <a:pt x="37" y="0"/>
                </a:lnTo>
                <a:lnTo>
                  <a:pt x="34" y="0"/>
                </a:lnTo>
                <a:lnTo>
                  <a:pt x="31" y="0"/>
                </a:lnTo>
                <a:lnTo>
                  <a:pt x="28" y="0"/>
                </a:lnTo>
                <a:lnTo>
                  <a:pt x="25" y="0"/>
                </a:lnTo>
                <a:lnTo>
                  <a:pt x="22" y="1"/>
                </a:lnTo>
                <a:lnTo>
                  <a:pt x="21" y="1"/>
                </a:lnTo>
                <a:lnTo>
                  <a:pt x="18" y="3"/>
                </a:lnTo>
                <a:lnTo>
                  <a:pt x="15" y="4"/>
                </a:lnTo>
                <a:lnTo>
                  <a:pt x="13" y="6"/>
                </a:lnTo>
                <a:lnTo>
                  <a:pt x="10" y="6"/>
                </a:lnTo>
                <a:lnTo>
                  <a:pt x="9" y="7"/>
                </a:lnTo>
                <a:lnTo>
                  <a:pt x="7" y="9"/>
                </a:lnTo>
                <a:lnTo>
                  <a:pt x="6" y="9"/>
                </a:lnTo>
                <a:lnTo>
                  <a:pt x="5" y="10"/>
                </a:lnTo>
                <a:lnTo>
                  <a:pt x="2" y="12"/>
                </a:lnTo>
                <a:lnTo>
                  <a:pt x="0" y="1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71" name="Freeform 22"/>
          <p:cNvSpPr>
            <a:spLocks/>
          </p:cNvSpPr>
          <p:nvPr/>
        </p:nvSpPr>
        <p:spPr bwMode="auto">
          <a:xfrm>
            <a:off x="6419850" y="4897441"/>
            <a:ext cx="58739" cy="46037"/>
          </a:xfrm>
          <a:custGeom>
            <a:avLst/>
            <a:gdLst>
              <a:gd name="T0" fmla="*/ 0 w 41"/>
              <a:gd name="T1" fmla="*/ 2147483647 h 29"/>
              <a:gd name="T2" fmla="*/ 2147483647 w 41"/>
              <a:gd name="T3" fmla="*/ 2147483647 h 29"/>
              <a:gd name="T4" fmla="*/ 2147483647 w 41"/>
              <a:gd name="T5" fmla="*/ 2147483647 h 29"/>
              <a:gd name="T6" fmla="*/ 2147483647 w 41"/>
              <a:gd name="T7" fmla="*/ 2147483647 h 29"/>
              <a:gd name="T8" fmla="*/ 2147483647 w 41"/>
              <a:gd name="T9" fmla="*/ 2147483647 h 29"/>
              <a:gd name="T10" fmla="*/ 2147483647 w 41"/>
              <a:gd name="T11" fmla="*/ 2147483647 h 29"/>
              <a:gd name="T12" fmla="*/ 2147483647 w 41"/>
              <a:gd name="T13" fmla="*/ 2147483647 h 29"/>
              <a:gd name="T14" fmla="*/ 2147483647 w 41"/>
              <a:gd name="T15" fmla="*/ 2147483647 h 29"/>
              <a:gd name="T16" fmla="*/ 2147483647 w 41"/>
              <a:gd name="T17" fmla="*/ 2147483647 h 29"/>
              <a:gd name="T18" fmla="*/ 2147483647 w 41"/>
              <a:gd name="T19" fmla="*/ 2147483647 h 29"/>
              <a:gd name="T20" fmla="*/ 2147483647 w 41"/>
              <a:gd name="T21" fmla="*/ 2147483647 h 29"/>
              <a:gd name="T22" fmla="*/ 2147483647 w 41"/>
              <a:gd name="T23" fmla="*/ 2147483647 h 29"/>
              <a:gd name="T24" fmla="*/ 2147483647 w 41"/>
              <a:gd name="T25" fmla="*/ 2147483647 h 29"/>
              <a:gd name="T26" fmla="*/ 2147483647 w 41"/>
              <a:gd name="T27" fmla="*/ 2147483647 h 29"/>
              <a:gd name="T28" fmla="*/ 2147483647 w 41"/>
              <a:gd name="T29" fmla="*/ 2147483647 h 29"/>
              <a:gd name="T30" fmla="*/ 2147483647 w 41"/>
              <a:gd name="T31" fmla="*/ 2147483647 h 29"/>
              <a:gd name="T32" fmla="*/ 2147483647 w 41"/>
              <a:gd name="T33" fmla="*/ 2147483647 h 29"/>
              <a:gd name="T34" fmla="*/ 2147483647 w 41"/>
              <a:gd name="T35" fmla="*/ 2147483647 h 29"/>
              <a:gd name="T36" fmla="*/ 2147483647 w 41"/>
              <a:gd name="T37" fmla="*/ 2147483647 h 29"/>
              <a:gd name="T38" fmla="*/ 2147483647 w 41"/>
              <a:gd name="T39" fmla="*/ 2147483647 h 29"/>
              <a:gd name="T40" fmla="*/ 2147483647 w 41"/>
              <a:gd name="T41" fmla="*/ 2147483647 h 29"/>
              <a:gd name="T42" fmla="*/ 2147483647 w 41"/>
              <a:gd name="T43" fmla="*/ 2147483647 h 29"/>
              <a:gd name="T44" fmla="*/ 2147483647 w 41"/>
              <a:gd name="T45" fmla="*/ 2147483647 h 29"/>
              <a:gd name="T46" fmla="*/ 2147483647 w 41"/>
              <a:gd name="T47" fmla="*/ 2147483647 h 29"/>
              <a:gd name="T48" fmla="*/ 2147483647 w 41"/>
              <a:gd name="T49" fmla="*/ 0 h 29"/>
              <a:gd name="T50" fmla="*/ 2147483647 w 41"/>
              <a:gd name="T51" fmla="*/ 0 h 29"/>
              <a:gd name="T52" fmla="*/ 2147483647 w 41"/>
              <a:gd name="T53" fmla="*/ 0 h 29"/>
              <a:gd name="T54" fmla="*/ 2147483647 w 41"/>
              <a:gd name="T55" fmla="*/ 0 h 29"/>
              <a:gd name="T56" fmla="*/ 2147483647 w 41"/>
              <a:gd name="T57" fmla="*/ 0 h 29"/>
              <a:gd name="T58" fmla="*/ 2147483647 w 41"/>
              <a:gd name="T59" fmla="*/ 2147483647 h 29"/>
              <a:gd name="T60" fmla="*/ 2147483647 w 41"/>
              <a:gd name="T61" fmla="*/ 2147483647 h 29"/>
              <a:gd name="T62" fmla="*/ 2147483647 w 41"/>
              <a:gd name="T63" fmla="*/ 2147483647 h 29"/>
              <a:gd name="T64" fmla="*/ 2147483647 w 41"/>
              <a:gd name="T65" fmla="*/ 2147483647 h 29"/>
              <a:gd name="T66" fmla="*/ 2147483647 w 41"/>
              <a:gd name="T67" fmla="*/ 2147483647 h 29"/>
              <a:gd name="T68" fmla="*/ 2147483647 w 41"/>
              <a:gd name="T69" fmla="*/ 2147483647 h 29"/>
              <a:gd name="T70" fmla="*/ 2147483647 w 41"/>
              <a:gd name="T71" fmla="*/ 2147483647 h 29"/>
              <a:gd name="T72" fmla="*/ 2147483647 w 41"/>
              <a:gd name="T73" fmla="*/ 2147483647 h 29"/>
              <a:gd name="T74" fmla="*/ 2147483647 w 41"/>
              <a:gd name="T75" fmla="*/ 2147483647 h 29"/>
              <a:gd name="T76" fmla="*/ 2147483647 w 41"/>
              <a:gd name="T77" fmla="*/ 2147483647 h 29"/>
              <a:gd name="T78" fmla="*/ 2147483647 w 41"/>
              <a:gd name="T79" fmla="*/ 2147483647 h 29"/>
              <a:gd name="T80" fmla="*/ 0 w 41"/>
              <a:gd name="T81" fmla="*/ 2147483647 h 29"/>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1"/>
              <a:gd name="T124" fmla="*/ 0 h 29"/>
              <a:gd name="T125" fmla="*/ 41 w 41"/>
              <a:gd name="T126" fmla="*/ 29 h 29"/>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1" h="29">
                <a:moveTo>
                  <a:pt x="0" y="15"/>
                </a:moveTo>
                <a:lnTo>
                  <a:pt x="2" y="16"/>
                </a:lnTo>
                <a:lnTo>
                  <a:pt x="2" y="17"/>
                </a:lnTo>
                <a:lnTo>
                  <a:pt x="2" y="20"/>
                </a:lnTo>
                <a:lnTo>
                  <a:pt x="3" y="22"/>
                </a:lnTo>
                <a:lnTo>
                  <a:pt x="3" y="23"/>
                </a:lnTo>
                <a:lnTo>
                  <a:pt x="3" y="25"/>
                </a:lnTo>
                <a:lnTo>
                  <a:pt x="5" y="26"/>
                </a:lnTo>
                <a:lnTo>
                  <a:pt x="5" y="28"/>
                </a:lnTo>
                <a:lnTo>
                  <a:pt x="10" y="29"/>
                </a:lnTo>
                <a:lnTo>
                  <a:pt x="15" y="29"/>
                </a:lnTo>
                <a:lnTo>
                  <a:pt x="21" y="28"/>
                </a:lnTo>
                <a:lnTo>
                  <a:pt x="25" y="26"/>
                </a:lnTo>
                <a:lnTo>
                  <a:pt x="30" y="23"/>
                </a:lnTo>
                <a:lnTo>
                  <a:pt x="34" y="20"/>
                </a:lnTo>
                <a:lnTo>
                  <a:pt x="39" y="16"/>
                </a:lnTo>
                <a:lnTo>
                  <a:pt x="40" y="12"/>
                </a:lnTo>
                <a:lnTo>
                  <a:pt x="41" y="10"/>
                </a:lnTo>
                <a:lnTo>
                  <a:pt x="41" y="7"/>
                </a:lnTo>
                <a:lnTo>
                  <a:pt x="41" y="6"/>
                </a:lnTo>
                <a:lnTo>
                  <a:pt x="40" y="4"/>
                </a:lnTo>
                <a:lnTo>
                  <a:pt x="40" y="3"/>
                </a:lnTo>
                <a:lnTo>
                  <a:pt x="39" y="1"/>
                </a:lnTo>
                <a:lnTo>
                  <a:pt x="37" y="1"/>
                </a:lnTo>
                <a:lnTo>
                  <a:pt x="37" y="0"/>
                </a:lnTo>
                <a:lnTo>
                  <a:pt x="34" y="0"/>
                </a:lnTo>
                <a:lnTo>
                  <a:pt x="31" y="0"/>
                </a:lnTo>
                <a:lnTo>
                  <a:pt x="28" y="0"/>
                </a:lnTo>
                <a:lnTo>
                  <a:pt x="25" y="0"/>
                </a:lnTo>
                <a:lnTo>
                  <a:pt x="22" y="1"/>
                </a:lnTo>
                <a:lnTo>
                  <a:pt x="21" y="1"/>
                </a:lnTo>
                <a:lnTo>
                  <a:pt x="18" y="3"/>
                </a:lnTo>
                <a:lnTo>
                  <a:pt x="15" y="4"/>
                </a:lnTo>
                <a:lnTo>
                  <a:pt x="13" y="6"/>
                </a:lnTo>
                <a:lnTo>
                  <a:pt x="10" y="6"/>
                </a:lnTo>
                <a:lnTo>
                  <a:pt x="9" y="7"/>
                </a:lnTo>
                <a:lnTo>
                  <a:pt x="7" y="9"/>
                </a:lnTo>
                <a:lnTo>
                  <a:pt x="6" y="9"/>
                </a:lnTo>
                <a:lnTo>
                  <a:pt x="5" y="10"/>
                </a:lnTo>
                <a:lnTo>
                  <a:pt x="2" y="12"/>
                </a:lnTo>
                <a:lnTo>
                  <a:pt x="0" y="15"/>
                </a:lnTo>
              </a:path>
            </a:pathLst>
          </a:custGeom>
          <a:solidFill>
            <a:srgbClr val="FFFF00"/>
          </a:solidFill>
          <a:ln w="1588">
            <a:solidFill>
              <a:srgbClr val="990000"/>
            </a:solidFill>
            <a:round/>
            <a:headEnd/>
            <a:tailEnd/>
          </a:ln>
        </p:spPr>
        <p:txBody>
          <a:bodyPr/>
          <a:lstStyle/>
          <a:p>
            <a:endParaRPr lang="en-US"/>
          </a:p>
        </p:txBody>
      </p:sp>
      <p:sp>
        <p:nvSpPr>
          <p:cNvPr id="53272" name="Freeform 23"/>
          <p:cNvSpPr>
            <a:spLocks/>
          </p:cNvSpPr>
          <p:nvPr/>
        </p:nvSpPr>
        <p:spPr bwMode="auto">
          <a:xfrm>
            <a:off x="6419850" y="4897441"/>
            <a:ext cx="58739" cy="46037"/>
          </a:xfrm>
          <a:custGeom>
            <a:avLst/>
            <a:gdLst>
              <a:gd name="T0" fmla="*/ 0 w 41"/>
              <a:gd name="T1" fmla="*/ 2147483647 h 29"/>
              <a:gd name="T2" fmla="*/ 2147483647 w 41"/>
              <a:gd name="T3" fmla="*/ 2147483647 h 29"/>
              <a:gd name="T4" fmla="*/ 2147483647 w 41"/>
              <a:gd name="T5" fmla="*/ 2147483647 h 29"/>
              <a:gd name="T6" fmla="*/ 2147483647 w 41"/>
              <a:gd name="T7" fmla="*/ 2147483647 h 29"/>
              <a:gd name="T8" fmla="*/ 2147483647 w 41"/>
              <a:gd name="T9" fmla="*/ 2147483647 h 29"/>
              <a:gd name="T10" fmla="*/ 2147483647 w 41"/>
              <a:gd name="T11" fmla="*/ 2147483647 h 29"/>
              <a:gd name="T12" fmla="*/ 2147483647 w 41"/>
              <a:gd name="T13" fmla="*/ 2147483647 h 29"/>
              <a:gd name="T14" fmla="*/ 2147483647 w 41"/>
              <a:gd name="T15" fmla="*/ 2147483647 h 29"/>
              <a:gd name="T16" fmla="*/ 2147483647 w 41"/>
              <a:gd name="T17" fmla="*/ 2147483647 h 29"/>
              <a:gd name="T18" fmla="*/ 2147483647 w 41"/>
              <a:gd name="T19" fmla="*/ 2147483647 h 29"/>
              <a:gd name="T20" fmla="*/ 2147483647 w 41"/>
              <a:gd name="T21" fmla="*/ 2147483647 h 29"/>
              <a:gd name="T22" fmla="*/ 2147483647 w 41"/>
              <a:gd name="T23" fmla="*/ 2147483647 h 29"/>
              <a:gd name="T24" fmla="*/ 2147483647 w 41"/>
              <a:gd name="T25" fmla="*/ 2147483647 h 29"/>
              <a:gd name="T26" fmla="*/ 2147483647 w 41"/>
              <a:gd name="T27" fmla="*/ 2147483647 h 29"/>
              <a:gd name="T28" fmla="*/ 2147483647 w 41"/>
              <a:gd name="T29" fmla="*/ 2147483647 h 29"/>
              <a:gd name="T30" fmla="*/ 2147483647 w 41"/>
              <a:gd name="T31" fmla="*/ 2147483647 h 29"/>
              <a:gd name="T32" fmla="*/ 2147483647 w 41"/>
              <a:gd name="T33" fmla="*/ 2147483647 h 29"/>
              <a:gd name="T34" fmla="*/ 2147483647 w 41"/>
              <a:gd name="T35" fmla="*/ 2147483647 h 29"/>
              <a:gd name="T36" fmla="*/ 2147483647 w 41"/>
              <a:gd name="T37" fmla="*/ 2147483647 h 29"/>
              <a:gd name="T38" fmla="*/ 2147483647 w 41"/>
              <a:gd name="T39" fmla="*/ 2147483647 h 29"/>
              <a:gd name="T40" fmla="*/ 2147483647 w 41"/>
              <a:gd name="T41" fmla="*/ 2147483647 h 29"/>
              <a:gd name="T42" fmla="*/ 2147483647 w 41"/>
              <a:gd name="T43" fmla="*/ 2147483647 h 29"/>
              <a:gd name="T44" fmla="*/ 2147483647 w 41"/>
              <a:gd name="T45" fmla="*/ 2147483647 h 29"/>
              <a:gd name="T46" fmla="*/ 2147483647 w 41"/>
              <a:gd name="T47" fmla="*/ 2147483647 h 29"/>
              <a:gd name="T48" fmla="*/ 2147483647 w 41"/>
              <a:gd name="T49" fmla="*/ 0 h 29"/>
              <a:gd name="T50" fmla="*/ 2147483647 w 41"/>
              <a:gd name="T51" fmla="*/ 0 h 29"/>
              <a:gd name="T52" fmla="*/ 2147483647 w 41"/>
              <a:gd name="T53" fmla="*/ 0 h 29"/>
              <a:gd name="T54" fmla="*/ 2147483647 w 41"/>
              <a:gd name="T55" fmla="*/ 0 h 29"/>
              <a:gd name="T56" fmla="*/ 2147483647 w 41"/>
              <a:gd name="T57" fmla="*/ 0 h 29"/>
              <a:gd name="T58" fmla="*/ 2147483647 w 41"/>
              <a:gd name="T59" fmla="*/ 2147483647 h 29"/>
              <a:gd name="T60" fmla="*/ 2147483647 w 41"/>
              <a:gd name="T61" fmla="*/ 2147483647 h 29"/>
              <a:gd name="T62" fmla="*/ 2147483647 w 41"/>
              <a:gd name="T63" fmla="*/ 2147483647 h 29"/>
              <a:gd name="T64" fmla="*/ 2147483647 w 41"/>
              <a:gd name="T65" fmla="*/ 2147483647 h 29"/>
              <a:gd name="T66" fmla="*/ 2147483647 w 41"/>
              <a:gd name="T67" fmla="*/ 2147483647 h 29"/>
              <a:gd name="T68" fmla="*/ 2147483647 w 41"/>
              <a:gd name="T69" fmla="*/ 2147483647 h 29"/>
              <a:gd name="T70" fmla="*/ 2147483647 w 41"/>
              <a:gd name="T71" fmla="*/ 2147483647 h 29"/>
              <a:gd name="T72" fmla="*/ 2147483647 w 41"/>
              <a:gd name="T73" fmla="*/ 2147483647 h 29"/>
              <a:gd name="T74" fmla="*/ 2147483647 w 41"/>
              <a:gd name="T75" fmla="*/ 2147483647 h 29"/>
              <a:gd name="T76" fmla="*/ 2147483647 w 41"/>
              <a:gd name="T77" fmla="*/ 2147483647 h 29"/>
              <a:gd name="T78" fmla="*/ 2147483647 w 41"/>
              <a:gd name="T79" fmla="*/ 2147483647 h 29"/>
              <a:gd name="T80" fmla="*/ 0 w 41"/>
              <a:gd name="T81" fmla="*/ 2147483647 h 29"/>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1"/>
              <a:gd name="T124" fmla="*/ 0 h 29"/>
              <a:gd name="T125" fmla="*/ 41 w 41"/>
              <a:gd name="T126" fmla="*/ 29 h 29"/>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1" h="29">
                <a:moveTo>
                  <a:pt x="0" y="15"/>
                </a:moveTo>
                <a:lnTo>
                  <a:pt x="2" y="16"/>
                </a:lnTo>
                <a:lnTo>
                  <a:pt x="2" y="17"/>
                </a:lnTo>
                <a:lnTo>
                  <a:pt x="2" y="20"/>
                </a:lnTo>
                <a:lnTo>
                  <a:pt x="3" y="22"/>
                </a:lnTo>
                <a:lnTo>
                  <a:pt x="3" y="23"/>
                </a:lnTo>
                <a:lnTo>
                  <a:pt x="3" y="25"/>
                </a:lnTo>
                <a:lnTo>
                  <a:pt x="5" y="26"/>
                </a:lnTo>
                <a:lnTo>
                  <a:pt x="5" y="28"/>
                </a:lnTo>
                <a:lnTo>
                  <a:pt x="10" y="29"/>
                </a:lnTo>
                <a:lnTo>
                  <a:pt x="15" y="29"/>
                </a:lnTo>
                <a:lnTo>
                  <a:pt x="21" y="28"/>
                </a:lnTo>
                <a:lnTo>
                  <a:pt x="25" y="26"/>
                </a:lnTo>
                <a:lnTo>
                  <a:pt x="30" y="23"/>
                </a:lnTo>
                <a:lnTo>
                  <a:pt x="34" y="20"/>
                </a:lnTo>
                <a:lnTo>
                  <a:pt x="39" y="16"/>
                </a:lnTo>
                <a:lnTo>
                  <a:pt x="40" y="12"/>
                </a:lnTo>
                <a:lnTo>
                  <a:pt x="41" y="10"/>
                </a:lnTo>
                <a:lnTo>
                  <a:pt x="41" y="7"/>
                </a:lnTo>
                <a:lnTo>
                  <a:pt x="41" y="6"/>
                </a:lnTo>
                <a:lnTo>
                  <a:pt x="40" y="4"/>
                </a:lnTo>
                <a:lnTo>
                  <a:pt x="40" y="3"/>
                </a:lnTo>
                <a:lnTo>
                  <a:pt x="39" y="1"/>
                </a:lnTo>
                <a:lnTo>
                  <a:pt x="37" y="1"/>
                </a:lnTo>
                <a:lnTo>
                  <a:pt x="37" y="0"/>
                </a:lnTo>
                <a:lnTo>
                  <a:pt x="34" y="0"/>
                </a:lnTo>
                <a:lnTo>
                  <a:pt x="31" y="0"/>
                </a:lnTo>
                <a:lnTo>
                  <a:pt x="28" y="0"/>
                </a:lnTo>
                <a:lnTo>
                  <a:pt x="25" y="0"/>
                </a:lnTo>
                <a:lnTo>
                  <a:pt x="22" y="1"/>
                </a:lnTo>
                <a:lnTo>
                  <a:pt x="21" y="1"/>
                </a:lnTo>
                <a:lnTo>
                  <a:pt x="18" y="3"/>
                </a:lnTo>
                <a:lnTo>
                  <a:pt x="15" y="4"/>
                </a:lnTo>
                <a:lnTo>
                  <a:pt x="13" y="6"/>
                </a:lnTo>
                <a:lnTo>
                  <a:pt x="10" y="6"/>
                </a:lnTo>
                <a:lnTo>
                  <a:pt x="9" y="7"/>
                </a:lnTo>
                <a:lnTo>
                  <a:pt x="7" y="9"/>
                </a:lnTo>
                <a:lnTo>
                  <a:pt x="6" y="9"/>
                </a:lnTo>
                <a:lnTo>
                  <a:pt x="5" y="10"/>
                </a:lnTo>
                <a:lnTo>
                  <a:pt x="2" y="12"/>
                </a:lnTo>
                <a:lnTo>
                  <a:pt x="0" y="15"/>
                </a:lnTo>
              </a:path>
            </a:pathLst>
          </a:custGeom>
          <a:solidFill>
            <a:srgbClr val="FFFF00"/>
          </a:solidFill>
          <a:ln w="4763">
            <a:solidFill>
              <a:srgbClr val="990000"/>
            </a:solidFill>
            <a:round/>
            <a:headEnd/>
            <a:tailEnd/>
          </a:ln>
        </p:spPr>
        <p:txBody>
          <a:bodyPr/>
          <a:lstStyle/>
          <a:p>
            <a:endParaRPr lang="en-US"/>
          </a:p>
        </p:txBody>
      </p:sp>
      <p:sp>
        <p:nvSpPr>
          <p:cNvPr id="53273" name="Freeform 24"/>
          <p:cNvSpPr>
            <a:spLocks/>
          </p:cNvSpPr>
          <p:nvPr/>
        </p:nvSpPr>
        <p:spPr bwMode="auto">
          <a:xfrm>
            <a:off x="6489701" y="4816475"/>
            <a:ext cx="69851" cy="77788"/>
          </a:xfrm>
          <a:custGeom>
            <a:avLst/>
            <a:gdLst>
              <a:gd name="T0" fmla="*/ 0 w 50"/>
              <a:gd name="T1" fmla="*/ 2147483647 h 49"/>
              <a:gd name="T2" fmla="*/ 2147483647 w 50"/>
              <a:gd name="T3" fmla="*/ 2147483647 h 49"/>
              <a:gd name="T4" fmla="*/ 2147483647 w 50"/>
              <a:gd name="T5" fmla="*/ 2147483647 h 49"/>
              <a:gd name="T6" fmla="*/ 2147483647 w 50"/>
              <a:gd name="T7" fmla="*/ 2147483647 h 49"/>
              <a:gd name="T8" fmla="*/ 2147483647 w 50"/>
              <a:gd name="T9" fmla="*/ 2147483647 h 49"/>
              <a:gd name="T10" fmla="*/ 2147483647 w 50"/>
              <a:gd name="T11" fmla="*/ 2147483647 h 49"/>
              <a:gd name="T12" fmla="*/ 2147483647 w 50"/>
              <a:gd name="T13" fmla="*/ 2147483647 h 49"/>
              <a:gd name="T14" fmla="*/ 2147483647 w 50"/>
              <a:gd name="T15" fmla="*/ 2147483647 h 49"/>
              <a:gd name="T16" fmla="*/ 2147483647 w 50"/>
              <a:gd name="T17" fmla="*/ 0 h 49"/>
              <a:gd name="T18" fmla="*/ 2147483647 w 50"/>
              <a:gd name="T19" fmla="*/ 0 h 49"/>
              <a:gd name="T20" fmla="*/ 2147483647 w 50"/>
              <a:gd name="T21" fmla="*/ 2147483647 h 49"/>
              <a:gd name="T22" fmla="*/ 2147483647 w 50"/>
              <a:gd name="T23" fmla="*/ 2147483647 h 49"/>
              <a:gd name="T24" fmla="*/ 2147483647 w 50"/>
              <a:gd name="T25" fmla="*/ 2147483647 h 49"/>
              <a:gd name="T26" fmla="*/ 2147483647 w 50"/>
              <a:gd name="T27" fmla="*/ 2147483647 h 49"/>
              <a:gd name="T28" fmla="*/ 2147483647 w 50"/>
              <a:gd name="T29" fmla="*/ 2147483647 h 49"/>
              <a:gd name="T30" fmla="*/ 2147483647 w 50"/>
              <a:gd name="T31" fmla="*/ 2147483647 h 49"/>
              <a:gd name="T32" fmla="*/ 2147483647 w 50"/>
              <a:gd name="T33" fmla="*/ 2147483647 h 49"/>
              <a:gd name="T34" fmla="*/ 2147483647 w 50"/>
              <a:gd name="T35" fmla="*/ 2147483647 h 49"/>
              <a:gd name="T36" fmla="*/ 2147483647 w 50"/>
              <a:gd name="T37" fmla="*/ 2147483647 h 49"/>
              <a:gd name="T38" fmla="*/ 2147483647 w 50"/>
              <a:gd name="T39" fmla="*/ 2147483647 h 49"/>
              <a:gd name="T40" fmla="*/ 2147483647 w 50"/>
              <a:gd name="T41" fmla="*/ 2147483647 h 49"/>
              <a:gd name="T42" fmla="*/ 2147483647 w 50"/>
              <a:gd name="T43" fmla="*/ 2147483647 h 49"/>
              <a:gd name="T44" fmla="*/ 2147483647 w 50"/>
              <a:gd name="T45" fmla="*/ 2147483647 h 49"/>
              <a:gd name="T46" fmla="*/ 2147483647 w 50"/>
              <a:gd name="T47" fmla="*/ 2147483647 h 49"/>
              <a:gd name="T48" fmla="*/ 2147483647 w 50"/>
              <a:gd name="T49" fmla="*/ 2147483647 h 49"/>
              <a:gd name="T50" fmla="*/ 2147483647 w 50"/>
              <a:gd name="T51" fmla="*/ 2147483647 h 49"/>
              <a:gd name="T52" fmla="*/ 2147483647 w 50"/>
              <a:gd name="T53" fmla="*/ 2147483647 h 49"/>
              <a:gd name="T54" fmla="*/ 2147483647 w 50"/>
              <a:gd name="T55" fmla="*/ 2147483647 h 49"/>
              <a:gd name="T56" fmla="*/ 2147483647 w 50"/>
              <a:gd name="T57" fmla="*/ 2147483647 h 49"/>
              <a:gd name="T58" fmla="*/ 2147483647 w 50"/>
              <a:gd name="T59" fmla="*/ 2147483647 h 49"/>
              <a:gd name="T60" fmla="*/ 2147483647 w 50"/>
              <a:gd name="T61" fmla="*/ 2147483647 h 49"/>
              <a:gd name="T62" fmla="*/ 2147483647 w 50"/>
              <a:gd name="T63" fmla="*/ 2147483647 h 49"/>
              <a:gd name="T64" fmla="*/ 2147483647 w 50"/>
              <a:gd name="T65" fmla="*/ 2147483647 h 49"/>
              <a:gd name="T66" fmla="*/ 2147483647 w 50"/>
              <a:gd name="T67" fmla="*/ 2147483647 h 49"/>
              <a:gd name="T68" fmla="*/ 2147483647 w 50"/>
              <a:gd name="T69" fmla="*/ 2147483647 h 49"/>
              <a:gd name="T70" fmla="*/ 2147483647 w 50"/>
              <a:gd name="T71" fmla="*/ 2147483647 h 49"/>
              <a:gd name="T72" fmla="*/ 2147483647 w 50"/>
              <a:gd name="T73" fmla="*/ 2147483647 h 49"/>
              <a:gd name="T74" fmla="*/ 2147483647 w 50"/>
              <a:gd name="T75" fmla="*/ 2147483647 h 49"/>
              <a:gd name="T76" fmla="*/ 2147483647 w 50"/>
              <a:gd name="T77" fmla="*/ 2147483647 h 49"/>
              <a:gd name="T78" fmla="*/ 2147483647 w 50"/>
              <a:gd name="T79" fmla="*/ 2147483647 h 49"/>
              <a:gd name="T80" fmla="*/ 2147483647 w 50"/>
              <a:gd name="T81" fmla="*/ 2147483647 h 49"/>
              <a:gd name="T82" fmla="*/ 2147483647 w 50"/>
              <a:gd name="T83" fmla="*/ 2147483647 h 49"/>
              <a:gd name="T84" fmla="*/ 2147483647 w 50"/>
              <a:gd name="T85" fmla="*/ 2147483647 h 49"/>
              <a:gd name="T86" fmla="*/ 2147483647 w 50"/>
              <a:gd name="T87" fmla="*/ 2147483647 h 49"/>
              <a:gd name="T88" fmla="*/ 2147483647 w 50"/>
              <a:gd name="T89" fmla="*/ 2147483647 h 49"/>
              <a:gd name="T90" fmla="*/ 2147483647 w 50"/>
              <a:gd name="T91" fmla="*/ 2147483647 h 49"/>
              <a:gd name="T92" fmla="*/ 2147483647 w 50"/>
              <a:gd name="T93" fmla="*/ 2147483647 h 49"/>
              <a:gd name="T94" fmla="*/ 0 w 50"/>
              <a:gd name="T95" fmla="*/ 2147483647 h 49"/>
              <a:gd name="T96" fmla="*/ 0 w 50"/>
              <a:gd name="T97" fmla="*/ 2147483647 h 4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50"/>
              <a:gd name="T148" fmla="*/ 0 h 49"/>
              <a:gd name="T149" fmla="*/ 50 w 50"/>
              <a:gd name="T150" fmla="*/ 49 h 49"/>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50" h="49">
                <a:moveTo>
                  <a:pt x="0" y="46"/>
                </a:moveTo>
                <a:lnTo>
                  <a:pt x="4" y="40"/>
                </a:lnTo>
                <a:lnTo>
                  <a:pt x="7" y="33"/>
                </a:lnTo>
                <a:lnTo>
                  <a:pt x="10" y="26"/>
                </a:lnTo>
                <a:lnTo>
                  <a:pt x="15" y="20"/>
                </a:lnTo>
                <a:lnTo>
                  <a:pt x="18" y="12"/>
                </a:lnTo>
                <a:lnTo>
                  <a:pt x="22" y="8"/>
                </a:lnTo>
                <a:lnTo>
                  <a:pt x="28" y="3"/>
                </a:lnTo>
                <a:lnTo>
                  <a:pt x="35" y="0"/>
                </a:lnTo>
                <a:lnTo>
                  <a:pt x="38" y="0"/>
                </a:lnTo>
                <a:lnTo>
                  <a:pt x="41" y="2"/>
                </a:lnTo>
                <a:lnTo>
                  <a:pt x="46" y="3"/>
                </a:lnTo>
                <a:lnTo>
                  <a:pt x="47" y="8"/>
                </a:lnTo>
                <a:lnTo>
                  <a:pt x="50" y="11"/>
                </a:lnTo>
                <a:lnTo>
                  <a:pt x="50" y="15"/>
                </a:lnTo>
                <a:lnTo>
                  <a:pt x="50" y="20"/>
                </a:lnTo>
                <a:lnTo>
                  <a:pt x="49" y="24"/>
                </a:lnTo>
                <a:lnTo>
                  <a:pt x="47" y="28"/>
                </a:lnTo>
                <a:lnTo>
                  <a:pt x="44" y="31"/>
                </a:lnTo>
                <a:lnTo>
                  <a:pt x="41" y="34"/>
                </a:lnTo>
                <a:lnTo>
                  <a:pt x="40" y="36"/>
                </a:lnTo>
                <a:lnTo>
                  <a:pt x="37" y="39"/>
                </a:lnTo>
                <a:lnTo>
                  <a:pt x="32" y="40"/>
                </a:lnTo>
                <a:lnTo>
                  <a:pt x="29" y="42"/>
                </a:lnTo>
                <a:lnTo>
                  <a:pt x="25" y="43"/>
                </a:lnTo>
                <a:lnTo>
                  <a:pt x="24" y="43"/>
                </a:lnTo>
                <a:lnTo>
                  <a:pt x="22" y="43"/>
                </a:lnTo>
                <a:lnTo>
                  <a:pt x="21" y="43"/>
                </a:lnTo>
                <a:lnTo>
                  <a:pt x="19" y="43"/>
                </a:lnTo>
                <a:lnTo>
                  <a:pt x="16" y="43"/>
                </a:lnTo>
                <a:lnTo>
                  <a:pt x="15" y="43"/>
                </a:lnTo>
                <a:lnTo>
                  <a:pt x="13" y="43"/>
                </a:lnTo>
                <a:lnTo>
                  <a:pt x="12" y="43"/>
                </a:lnTo>
                <a:lnTo>
                  <a:pt x="10" y="45"/>
                </a:lnTo>
                <a:lnTo>
                  <a:pt x="9" y="45"/>
                </a:lnTo>
                <a:lnTo>
                  <a:pt x="9" y="46"/>
                </a:lnTo>
                <a:lnTo>
                  <a:pt x="7" y="48"/>
                </a:lnTo>
                <a:lnTo>
                  <a:pt x="7" y="49"/>
                </a:lnTo>
                <a:lnTo>
                  <a:pt x="6" y="49"/>
                </a:lnTo>
                <a:lnTo>
                  <a:pt x="4" y="49"/>
                </a:lnTo>
                <a:lnTo>
                  <a:pt x="3" y="49"/>
                </a:lnTo>
                <a:lnTo>
                  <a:pt x="3" y="48"/>
                </a:lnTo>
                <a:lnTo>
                  <a:pt x="1" y="48"/>
                </a:lnTo>
                <a:lnTo>
                  <a:pt x="0" y="48"/>
                </a:lnTo>
                <a:lnTo>
                  <a:pt x="0" y="46"/>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74" name="Freeform 25"/>
          <p:cNvSpPr>
            <a:spLocks/>
          </p:cNvSpPr>
          <p:nvPr/>
        </p:nvSpPr>
        <p:spPr bwMode="auto">
          <a:xfrm>
            <a:off x="6489701" y="4816475"/>
            <a:ext cx="69851" cy="77788"/>
          </a:xfrm>
          <a:custGeom>
            <a:avLst/>
            <a:gdLst>
              <a:gd name="T0" fmla="*/ 0 w 50"/>
              <a:gd name="T1" fmla="*/ 2147483647 h 49"/>
              <a:gd name="T2" fmla="*/ 2147483647 w 50"/>
              <a:gd name="T3" fmla="*/ 2147483647 h 49"/>
              <a:gd name="T4" fmla="*/ 2147483647 w 50"/>
              <a:gd name="T5" fmla="*/ 2147483647 h 49"/>
              <a:gd name="T6" fmla="*/ 2147483647 w 50"/>
              <a:gd name="T7" fmla="*/ 2147483647 h 49"/>
              <a:gd name="T8" fmla="*/ 2147483647 w 50"/>
              <a:gd name="T9" fmla="*/ 2147483647 h 49"/>
              <a:gd name="T10" fmla="*/ 2147483647 w 50"/>
              <a:gd name="T11" fmla="*/ 2147483647 h 49"/>
              <a:gd name="T12" fmla="*/ 2147483647 w 50"/>
              <a:gd name="T13" fmla="*/ 2147483647 h 49"/>
              <a:gd name="T14" fmla="*/ 2147483647 w 50"/>
              <a:gd name="T15" fmla="*/ 2147483647 h 49"/>
              <a:gd name="T16" fmla="*/ 2147483647 w 50"/>
              <a:gd name="T17" fmla="*/ 0 h 49"/>
              <a:gd name="T18" fmla="*/ 2147483647 w 50"/>
              <a:gd name="T19" fmla="*/ 0 h 49"/>
              <a:gd name="T20" fmla="*/ 2147483647 w 50"/>
              <a:gd name="T21" fmla="*/ 2147483647 h 49"/>
              <a:gd name="T22" fmla="*/ 2147483647 w 50"/>
              <a:gd name="T23" fmla="*/ 2147483647 h 49"/>
              <a:gd name="T24" fmla="*/ 2147483647 w 50"/>
              <a:gd name="T25" fmla="*/ 2147483647 h 49"/>
              <a:gd name="T26" fmla="*/ 2147483647 w 50"/>
              <a:gd name="T27" fmla="*/ 2147483647 h 49"/>
              <a:gd name="T28" fmla="*/ 2147483647 w 50"/>
              <a:gd name="T29" fmla="*/ 2147483647 h 49"/>
              <a:gd name="T30" fmla="*/ 2147483647 w 50"/>
              <a:gd name="T31" fmla="*/ 2147483647 h 49"/>
              <a:gd name="T32" fmla="*/ 2147483647 w 50"/>
              <a:gd name="T33" fmla="*/ 2147483647 h 49"/>
              <a:gd name="T34" fmla="*/ 2147483647 w 50"/>
              <a:gd name="T35" fmla="*/ 2147483647 h 49"/>
              <a:gd name="T36" fmla="*/ 2147483647 w 50"/>
              <a:gd name="T37" fmla="*/ 2147483647 h 49"/>
              <a:gd name="T38" fmla="*/ 2147483647 w 50"/>
              <a:gd name="T39" fmla="*/ 2147483647 h 49"/>
              <a:gd name="T40" fmla="*/ 2147483647 w 50"/>
              <a:gd name="T41" fmla="*/ 2147483647 h 49"/>
              <a:gd name="T42" fmla="*/ 2147483647 w 50"/>
              <a:gd name="T43" fmla="*/ 2147483647 h 49"/>
              <a:gd name="T44" fmla="*/ 2147483647 w 50"/>
              <a:gd name="T45" fmla="*/ 2147483647 h 49"/>
              <a:gd name="T46" fmla="*/ 2147483647 w 50"/>
              <a:gd name="T47" fmla="*/ 2147483647 h 49"/>
              <a:gd name="T48" fmla="*/ 2147483647 w 50"/>
              <a:gd name="T49" fmla="*/ 2147483647 h 49"/>
              <a:gd name="T50" fmla="*/ 2147483647 w 50"/>
              <a:gd name="T51" fmla="*/ 2147483647 h 49"/>
              <a:gd name="T52" fmla="*/ 2147483647 w 50"/>
              <a:gd name="T53" fmla="*/ 2147483647 h 49"/>
              <a:gd name="T54" fmla="*/ 2147483647 w 50"/>
              <a:gd name="T55" fmla="*/ 2147483647 h 49"/>
              <a:gd name="T56" fmla="*/ 2147483647 w 50"/>
              <a:gd name="T57" fmla="*/ 2147483647 h 49"/>
              <a:gd name="T58" fmla="*/ 2147483647 w 50"/>
              <a:gd name="T59" fmla="*/ 2147483647 h 49"/>
              <a:gd name="T60" fmla="*/ 2147483647 w 50"/>
              <a:gd name="T61" fmla="*/ 2147483647 h 49"/>
              <a:gd name="T62" fmla="*/ 2147483647 w 50"/>
              <a:gd name="T63" fmla="*/ 2147483647 h 49"/>
              <a:gd name="T64" fmla="*/ 2147483647 w 50"/>
              <a:gd name="T65" fmla="*/ 2147483647 h 49"/>
              <a:gd name="T66" fmla="*/ 2147483647 w 50"/>
              <a:gd name="T67" fmla="*/ 2147483647 h 49"/>
              <a:gd name="T68" fmla="*/ 2147483647 w 50"/>
              <a:gd name="T69" fmla="*/ 2147483647 h 49"/>
              <a:gd name="T70" fmla="*/ 2147483647 w 50"/>
              <a:gd name="T71" fmla="*/ 2147483647 h 49"/>
              <a:gd name="T72" fmla="*/ 2147483647 w 50"/>
              <a:gd name="T73" fmla="*/ 2147483647 h 49"/>
              <a:gd name="T74" fmla="*/ 2147483647 w 50"/>
              <a:gd name="T75" fmla="*/ 2147483647 h 49"/>
              <a:gd name="T76" fmla="*/ 2147483647 w 50"/>
              <a:gd name="T77" fmla="*/ 2147483647 h 49"/>
              <a:gd name="T78" fmla="*/ 2147483647 w 50"/>
              <a:gd name="T79" fmla="*/ 2147483647 h 49"/>
              <a:gd name="T80" fmla="*/ 2147483647 w 50"/>
              <a:gd name="T81" fmla="*/ 2147483647 h 49"/>
              <a:gd name="T82" fmla="*/ 2147483647 w 50"/>
              <a:gd name="T83" fmla="*/ 2147483647 h 49"/>
              <a:gd name="T84" fmla="*/ 2147483647 w 50"/>
              <a:gd name="T85" fmla="*/ 2147483647 h 49"/>
              <a:gd name="T86" fmla="*/ 2147483647 w 50"/>
              <a:gd name="T87" fmla="*/ 2147483647 h 49"/>
              <a:gd name="T88" fmla="*/ 2147483647 w 50"/>
              <a:gd name="T89" fmla="*/ 2147483647 h 49"/>
              <a:gd name="T90" fmla="*/ 2147483647 w 50"/>
              <a:gd name="T91" fmla="*/ 2147483647 h 49"/>
              <a:gd name="T92" fmla="*/ 2147483647 w 50"/>
              <a:gd name="T93" fmla="*/ 2147483647 h 49"/>
              <a:gd name="T94" fmla="*/ 0 w 50"/>
              <a:gd name="T95" fmla="*/ 2147483647 h 49"/>
              <a:gd name="T96" fmla="*/ 0 w 50"/>
              <a:gd name="T97" fmla="*/ 2147483647 h 4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50"/>
              <a:gd name="T148" fmla="*/ 0 h 49"/>
              <a:gd name="T149" fmla="*/ 50 w 50"/>
              <a:gd name="T150" fmla="*/ 49 h 49"/>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50" h="49">
                <a:moveTo>
                  <a:pt x="0" y="46"/>
                </a:moveTo>
                <a:lnTo>
                  <a:pt x="4" y="40"/>
                </a:lnTo>
                <a:lnTo>
                  <a:pt x="7" y="33"/>
                </a:lnTo>
                <a:lnTo>
                  <a:pt x="10" y="26"/>
                </a:lnTo>
                <a:lnTo>
                  <a:pt x="15" y="20"/>
                </a:lnTo>
                <a:lnTo>
                  <a:pt x="18" y="12"/>
                </a:lnTo>
                <a:lnTo>
                  <a:pt x="22" y="8"/>
                </a:lnTo>
                <a:lnTo>
                  <a:pt x="28" y="3"/>
                </a:lnTo>
                <a:lnTo>
                  <a:pt x="35" y="0"/>
                </a:lnTo>
                <a:lnTo>
                  <a:pt x="38" y="0"/>
                </a:lnTo>
                <a:lnTo>
                  <a:pt x="41" y="2"/>
                </a:lnTo>
                <a:lnTo>
                  <a:pt x="46" y="3"/>
                </a:lnTo>
                <a:lnTo>
                  <a:pt x="47" y="8"/>
                </a:lnTo>
                <a:lnTo>
                  <a:pt x="50" y="11"/>
                </a:lnTo>
                <a:lnTo>
                  <a:pt x="50" y="15"/>
                </a:lnTo>
                <a:lnTo>
                  <a:pt x="50" y="20"/>
                </a:lnTo>
                <a:lnTo>
                  <a:pt x="49" y="24"/>
                </a:lnTo>
                <a:lnTo>
                  <a:pt x="47" y="28"/>
                </a:lnTo>
                <a:lnTo>
                  <a:pt x="44" y="31"/>
                </a:lnTo>
                <a:lnTo>
                  <a:pt x="41" y="34"/>
                </a:lnTo>
                <a:lnTo>
                  <a:pt x="40" y="36"/>
                </a:lnTo>
                <a:lnTo>
                  <a:pt x="37" y="39"/>
                </a:lnTo>
                <a:lnTo>
                  <a:pt x="32" y="40"/>
                </a:lnTo>
                <a:lnTo>
                  <a:pt x="29" y="42"/>
                </a:lnTo>
                <a:lnTo>
                  <a:pt x="25" y="43"/>
                </a:lnTo>
                <a:lnTo>
                  <a:pt x="24" y="43"/>
                </a:lnTo>
                <a:lnTo>
                  <a:pt x="22" y="43"/>
                </a:lnTo>
                <a:lnTo>
                  <a:pt x="21" y="43"/>
                </a:lnTo>
                <a:lnTo>
                  <a:pt x="19" y="43"/>
                </a:lnTo>
                <a:lnTo>
                  <a:pt x="16" y="43"/>
                </a:lnTo>
                <a:lnTo>
                  <a:pt x="15" y="43"/>
                </a:lnTo>
                <a:lnTo>
                  <a:pt x="13" y="43"/>
                </a:lnTo>
                <a:lnTo>
                  <a:pt x="12" y="43"/>
                </a:lnTo>
                <a:lnTo>
                  <a:pt x="10" y="45"/>
                </a:lnTo>
                <a:lnTo>
                  <a:pt x="9" y="45"/>
                </a:lnTo>
                <a:lnTo>
                  <a:pt x="9" y="46"/>
                </a:lnTo>
                <a:lnTo>
                  <a:pt x="7" y="48"/>
                </a:lnTo>
                <a:lnTo>
                  <a:pt x="7" y="49"/>
                </a:lnTo>
                <a:lnTo>
                  <a:pt x="6" y="49"/>
                </a:lnTo>
                <a:lnTo>
                  <a:pt x="4" y="49"/>
                </a:lnTo>
                <a:lnTo>
                  <a:pt x="3" y="49"/>
                </a:lnTo>
                <a:lnTo>
                  <a:pt x="3" y="48"/>
                </a:lnTo>
                <a:lnTo>
                  <a:pt x="1" y="48"/>
                </a:lnTo>
                <a:lnTo>
                  <a:pt x="0" y="48"/>
                </a:lnTo>
                <a:lnTo>
                  <a:pt x="0" y="46"/>
                </a:lnTo>
              </a:path>
            </a:pathLst>
          </a:custGeom>
          <a:solidFill>
            <a:srgbClr val="FFFF00"/>
          </a:solidFill>
          <a:ln w="4763">
            <a:solidFill>
              <a:srgbClr val="990000"/>
            </a:solidFill>
            <a:round/>
            <a:headEnd/>
            <a:tailEnd/>
          </a:ln>
        </p:spPr>
        <p:txBody>
          <a:bodyPr/>
          <a:lstStyle/>
          <a:p>
            <a:endParaRPr lang="en-US"/>
          </a:p>
        </p:txBody>
      </p:sp>
      <p:sp>
        <p:nvSpPr>
          <p:cNvPr id="53275" name="Freeform 26"/>
          <p:cNvSpPr>
            <a:spLocks/>
          </p:cNvSpPr>
          <p:nvPr/>
        </p:nvSpPr>
        <p:spPr bwMode="auto">
          <a:xfrm>
            <a:off x="6442075" y="4816476"/>
            <a:ext cx="52388" cy="71439"/>
          </a:xfrm>
          <a:custGeom>
            <a:avLst/>
            <a:gdLst>
              <a:gd name="T0" fmla="*/ 2147483647 w 37"/>
              <a:gd name="T1" fmla="*/ 2147483647 h 45"/>
              <a:gd name="T2" fmla="*/ 2147483647 w 37"/>
              <a:gd name="T3" fmla="*/ 2147483647 h 45"/>
              <a:gd name="T4" fmla="*/ 2147483647 w 37"/>
              <a:gd name="T5" fmla="*/ 2147483647 h 45"/>
              <a:gd name="T6" fmla="*/ 2147483647 w 37"/>
              <a:gd name="T7" fmla="*/ 2147483647 h 45"/>
              <a:gd name="T8" fmla="*/ 2147483647 w 37"/>
              <a:gd name="T9" fmla="*/ 2147483647 h 45"/>
              <a:gd name="T10" fmla="*/ 2147483647 w 37"/>
              <a:gd name="T11" fmla="*/ 2147483647 h 45"/>
              <a:gd name="T12" fmla="*/ 2147483647 w 37"/>
              <a:gd name="T13" fmla="*/ 2147483647 h 45"/>
              <a:gd name="T14" fmla="*/ 2147483647 w 37"/>
              <a:gd name="T15" fmla="*/ 2147483647 h 45"/>
              <a:gd name="T16" fmla="*/ 2147483647 w 37"/>
              <a:gd name="T17" fmla="*/ 2147483647 h 45"/>
              <a:gd name="T18" fmla="*/ 2147483647 w 37"/>
              <a:gd name="T19" fmla="*/ 2147483647 h 45"/>
              <a:gd name="T20" fmla="*/ 2147483647 w 37"/>
              <a:gd name="T21" fmla="*/ 2147483647 h 45"/>
              <a:gd name="T22" fmla="*/ 2147483647 w 37"/>
              <a:gd name="T23" fmla="*/ 2147483647 h 45"/>
              <a:gd name="T24" fmla="*/ 2147483647 w 37"/>
              <a:gd name="T25" fmla="*/ 2147483647 h 45"/>
              <a:gd name="T26" fmla="*/ 2147483647 w 37"/>
              <a:gd name="T27" fmla="*/ 2147483647 h 45"/>
              <a:gd name="T28" fmla="*/ 2147483647 w 37"/>
              <a:gd name="T29" fmla="*/ 2147483647 h 45"/>
              <a:gd name="T30" fmla="*/ 2147483647 w 37"/>
              <a:gd name="T31" fmla="*/ 2147483647 h 45"/>
              <a:gd name="T32" fmla="*/ 2147483647 w 37"/>
              <a:gd name="T33" fmla="*/ 2147483647 h 45"/>
              <a:gd name="T34" fmla="*/ 2147483647 w 37"/>
              <a:gd name="T35" fmla="*/ 2147483647 h 45"/>
              <a:gd name="T36" fmla="*/ 2147483647 w 37"/>
              <a:gd name="T37" fmla="*/ 2147483647 h 45"/>
              <a:gd name="T38" fmla="*/ 2147483647 w 37"/>
              <a:gd name="T39" fmla="*/ 2147483647 h 45"/>
              <a:gd name="T40" fmla="*/ 2147483647 w 37"/>
              <a:gd name="T41" fmla="*/ 2147483647 h 45"/>
              <a:gd name="T42" fmla="*/ 2147483647 w 37"/>
              <a:gd name="T43" fmla="*/ 2147483647 h 45"/>
              <a:gd name="T44" fmla="*/ 2147483647 w 37"/>
              <a:gd name="T45" fmla="*/ 2147483647 h 45"/>
              <a:gd name="T46" fmla="*/ 2147483647 w 37"/>
              <a:gd name="T47" fmla="*/ 2147483647 h 45"/>
              <a:gd name="T48" fmla="*/ 2147483647 w 37"/>
              <a:gd name="T49" fmla="*/ 2147483647 h 45"/>
              <a:gd name="T50" fmla="*/ 2147483647 w 37"/>
              <a:gd name="T51" fmla="*/ 2147483647 h 45"/>
              <a:gd name="T52" fmla="*/ 2147483647 w 37"/>
              <a:gd name="T53" fmla="*/ 2147483647 h 45"/>
              <a:gd name="T54" fmla="*/ 2147483647 w 37"/>
              <a:gd name="T55" fmla="*/ 0 h 45"/>
              <a:gd name="T56" fmla="*/ 2147483647 w 37"/>
              <a:gd name="T57" fmla="*/ 2147483647 h 45"/>
              <a:gd name="T58" fmla="*/ 2147483647 w 37"/>
              <a:gd name="T59" fmla="*/ 2147483647 h 45"/>
              <a:gd name="T60" fmla="*/ 2147483647 w 37"/>
              <a:gd name="T61" fmla="*/ 2147483647 h 45"/>
              <a:gd name="T62" fmla="*/ 2147483647 w 37"/>
              <a:gd name="T63" fmla="*/ 2147483647 h 45"/>
              <a:gd name="T64" fmla="*/ 0 w 37"/>
              <a:gd name="T65" fmla="*/ 2147483647 h 45"/>
              <a:gd name="T66" fmla="*/ 0 w 37"/>
              <a:gd name="T67" fmla="*/ 2147483647 h 45"/>
              <a:gd name="T68" fmla="*/ 0 w 37"/>
              <a:gd name="T69" fmla="*/ 2147483647 h 45"/>
              <a:gd name="T70" fmla="*/ 2147483647 w 37"/>
              <a:gd name="T71" fmla="*/ 2147483647 h 45"/>
              <a:gd name="T72" fmla="*/ 2147483647 w 37"/>
              <a:gd name="T73" fmla="*/ 2147483647 h 45"/>
              <a:gd name="T74" fmla="*/ 2147483647 w 37"/>
              <a:gd name="T75" fmla="*/ 2147483647 h 45"/>
              <a:gd name="T76" fmla="*/ 2147483647 w 37"/>
              <a:gd name="T77" fmla="*/ 2147483647 h 45"/>
              <a:gd name="T78" fmla="*/ 2147483647 w 37"/>
              <a:gd name="T79" fmla="*/ 2147483647 h 45"/>
              <a:gd name="T80" fmla="*/ 2147483647 w 37"/>
              <a:gd name="T81" fmla="*/ 2147483647 h 45"/>
              <a:gd name="T82" fmla="*/ 2147483647 w 37"/>
              <a:gd name="T83" fmla="*/ 2147483647 h 45"/>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37"/>
              <a:gd name="T127" fmla="*/ 0 h 45"/>
              <a:gd name="T128" fmla="*/ 37 w 37"/>
              <a:gd name="T129" fmla="*/ 45 h 45"/>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37" h="45">
                <a:moveTo>
                  <a:pt x="6" y="21"/>
                </a:moveTo>
                <a:lnTo>
                  <a:pt x="7" y="26"/>
                </a:lnTo>
                <a:lnTo>
                  <a:pt x="9" y="27"/>
                </a:lnTo>
                <a:lnTo>
                  <a:pt x="9" y="30"/>
                </a:lnTo>
                <a:lnTo>
                  <a:pt x="9" y="31"/>
                </a:lnTo>
                <a:lnTo>
                  <a:pt x="7" y="34"/>
                </a:lnTo>
                <a:lnTo>
                  <a:pt x="7" y="36"/>
                </a:lnTo>
                <a:lnTo>
                  <a:pt x="9" y="37"/>
                </a:lnTo>
                <a:lnTo>
                  <a:pt x="10" y="40"/>
                </a:lnTo>
                <a:lnTo>
                  <a:pt x="10" y="42"/>
                </a:lnTo>
                <a:lnTo>
                  <a:pt x="12" y="42"/>
                </a:lnTo>
                <a:lnTo>
                  <a:pt x="13" y="43"/>
                </a:lnTo>
                <a:lnTo>
                  <a:pt x="15" y="45"/>
                </a:lnTo>
                <a:lnTo>
                  <a:pt x="16" y="45"/>
                </a:lnTo>
                <a:lnTo>
                  <a:pt x="19" y="45"/>
                </a:lnTo>
                <a:lnTo>
                  <a:pt x="21" y="45"/>
                </a:lnTo>
                <a:lnTo>
                  <a:pt x="22" y="43"/>
                </a:lnTo>
                <a:lnTo>
                  <a:pt x="25" y="40"/>
                </a:lnTo>
                <a:lnTo>
                  <a:pt x="29" y="36"/>
                </a:lnTo>
                <a:lnTo>
                  <a:pt x="32" y="31"/>
                </a:lnTo>
                <a:lnTo>
                  <a:pt x="35" y="27"/>
                </a:lnTo>
                <a:lnTo>
                  <a:pt x="37" y="23"/>
                </a:lnTo>
                <a:lnTo>
                  <a:pt x="37" y="18"/>
                </a:lnTo>
                <a:lnTo>
                  <a:pt x="37" y="14"/>
                </a:lnTo>
                <a:lnTo>
                  <a:pt x="35" y="9"/>
                </a:lnTo>
                <a:lnTo>
                  <a:pt x="32" y="5"/>
                </a:lnTo>
                <a:lnTo>
                  <a:pt x="29" y="2"/>
                </a:lnTo>
                <a:lnTo>
                  <a:pt x="24" y="0"/>
                </a:lnTo>
                <a:lnTo>
                  <a:pt x="18" y="2"/>
                </a:lnTo>
                <a:lnTo>
                  <a:pt x="13" y="2"/>
                </a:lnTo>
                <a:lnTo>
                  <a:pt x="7" y="5"/>
                </a:lnTo>
                <a:lnTo>
                  <a:pt x="3" y="8"/>
                </a:lnTo>
                <a:lnTo>
                  <a:pt x="0" y="11"/>
                </a:lnTo>
                <a:lnTo>
                  <a:pt x="0" y="12"/>
                </a:lnTo>
                <a:lnTo>
                  <a:pt x="1" y="14"/>
                </a:lnTo>
                <a:lnTo>
                  <a:pt x="1" y="15"/>
                </a:lnTo>
                <a:lnTo>
                  <a:pt x="3" y="15"/>
                </a:lnTo>
                <a:lnTo>
                  <a:pt x="4" y="17"/>
                </a:lnTo>
                <a:lnTo>
                  <a:pt x="4" y="18"/>
                </a:lnTo>
                <a:lnTo>
                  <a:pt x="6" y="20"/>
                </a:lnTo>
                <a:lnTo>
                  <a:pt x="6" y="21"/>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76" name="Freeform 27"/>
          <p:cNvSpPr>
            <a:spLocks/>
          </p:cNvSpPr>
          <p:nvPr/>
        </p:nvSpPr>
        <p:spPr bwMode="auto">
          <a:xfrm>
            <a:off x="6442075" y="4816476"/>
            <a:ext cx="52388" cy="71439"/>
          </a:xfrm>
          <a:custGeom>
            <a:avLst/>
            <a:gdLst>
              <a:gd name="T0" fmla="*/ 2147483647 w 37"/>
              <a:gd name="T1" fmla="*/ 2147483647 h 45"/>
              <a:gd name="T2" fmla="*/ 2147483647 w 37"/>
              <a:gd name="T3" fmla="*/ 2147483647 h 45"/>
              <a:gd name="T4" fmla="*/ 2147483647 w 37"/>
              <a:gd name="T5" fmla="*/ 2147483647 h 45"/>
              <a:gd name="T6" fmla="*/ 2147483647 w 37"/>
              <a:gd name="T7" fmla="*/ 2147483647 h 45"/>
              <a:gd name="T8" fmla="*/ 2147483647 w 37"/>
              <a:gd name="T9" fmla="*/ 2147483647 h 45"/>
              <a:gd name="T10" fmla="*/ 2147483647 w 37"/>
              <a:gd name="T11" fmla="*/ 2147483647 h 45"/>
              <a:gd name="T12" fmla="*/ 2147483647 w 37"/>
              <a:gd name="T13" fmla="*/ 2147483647 h 45"/>
              <a:gd name="T14" fmla="*/ 2147483647 w 37"/>
              <a:gd name="T15" fmla="*/ 2147483647 h 45"/>
              <a:gd name="T16" fmla="*/ 2147483647 w 37"/>
              <a:gd name="T17" fmla="*/ 2147483647 h 45"/>
              <a:gd name="T18" fmla="*/ 2147483647 w 37"/>
              <a:gd name="T19" fmla="*/ 2147483647 h 45"/>
              <a:gd name="T20" fmla="*/ 2147483647 w 37"/>
              <a:gd name="T21" fmla="*/ 2147483647 h 45"/>
              <a:gd name="T22" fmla="*/ 2147483647 w 37"/>
              <a:gd name="T23" fmla="*/ 2147483647 h 45"/>
              <a:gd name="T24" fmla="*/ 2147483647 w 37"/>
              <a:gd name="T25" fmla="*/ 2147483647 h 45"/>
              <a:gd name="T26" fmla="*/ 2147483647 w 37"/>
              <a:gd name="T27" fmla="*/ 2147483647 h 45"/>
              <a:gd name="T28" fmla="*/ 2147483647 w 37"/>
              <a:gd name="T29" fmla="*/ 2147483647 h 45"/>
              <a:gd name="T30" fmla="*/ 2147483647 w 37"/>
              <a:gd name="T31" fmla="*/ 2147483647 h 45"/>
              <a:gd name="T32" fmla="*/ 2147483647 w 37"/>
              <a:gd name="T33" fmla="*/ 2147483647 h 45"/>
              <a:gd name="T34" fmla="*/ 2147483647 w 37"/>
              <a:gd name="T35" fmla="*/ 2147483647 h 45"/>
              <a:gd name="T36" fmla="*/ 2147483647 w 37"/>
              <a:gd name="T37" fmla="*/ 2147483647 h 45"/>
              <a:gd name="T38" fmla="*/ 2147483647 w 37"/>
              <a:gd name="T39" fmla="*/ 2147483647 h 45"/>
              <a:gd name="T40" fmla="*/ 2147483647 w 37"/>
              <a:gd name="T41" fmla="*/ 2147483647 h 45"/>
              <a:gd name="T42" fmla="*/ 2147483647 w 37"/>
              <a:gd name="T43" fmla="*/ 2147483647 h 45"/>
              <a:gd name="T44" fmla="*/ 2147483647 w 37"/>
              <a:gd name="T45" fmla="*/ 2147483647 h 45"/>
              <a:gd name="T46" fmla="*/ 2147483647 w 37"/>
              <a:gd name="T47" fmla="*/ 2147483647 h 45"/>
              <a:gd name="T48" fmla="*/ 2147483647 w 37"/>
              <a:gd name="T49" fmla="*/ 2147483647 h 45"/>
              <a:gd name="T50" fmla="*/ 2147483647 w 37"/>
              <a:gd name="T51" fmla="*/ 2147483647 h 45"/>
              <a:gd name="T52" fmla="*/ 2147483647 w 37"/>
              <a:gd name="T53" fmla="*/ 2147483647 h 45"/>
              <a:gd name="T54" fmla="*/ 2147483647 w 37"/>
              <a:gd name="T55" fmla="*/ 0 h 45"/>
              <a:gd name="T56" fmla="*/ 2147483647 w 37"/>
              <a:gd name="T57" fmla="*/ 2147483647 h 45"/>
              <a:gd name="T58" fmla="*/ 2147483647 w 37"/>
              <a:gd name="T59" fmla="*/ 2147483647 h 45"/>
              <a:gd name="T60" fmla="*/ 2147483647 w 37"/>
              <a:gd name="T61" fmla="*/ 2147483647 h 45"/>
              <a:gd name="T62" fmla="*/ 2147483647 w 37"/>
              <a:gd name="T63" fmla="*/ 2147483647 h 45"/>
              <a:gd name="T64" fmla="*/ 0 w 37"/>
              <a:gd name="T65" fmla="*/ 2147483647 h 45"/>
              <a:gd name="T66" fmla="*/ 0 w 37"/>
              <a:gd name="T67" fmla="*/ 2147483647 h 45"/>
              <a:gd name="T68" fmla="*/ 0 w 37"/>
              <a:gd name="T69" fmla="*/ 2147483647 h 45"/>
              <a:gd name="T70" fmla="*/ 2147483647 w 37"/>
              <a:gd name="T71" fmla="*/ 2147483647 h 45"/>
              <a:gd name="T72" fmla="*/ 2147483647 w 37"/>
              <a:gd name="T73" fmla="*/ 2147483647 h 45"/>
              <a:gd name="T74" fmla="*/ 2147483647 w 37"/>
              <a:gd name="T75" fmla="*/ 2147483647 h 45"/>
              <a:gd name="T76" fmla="*/ 2147483647 w 37"/>
              <a:gd name="T77" fmla="*/ 2147483647 h 45"/>
              <a:gd name="T78" fmla="*/ 2147483647 w 37"/>
              <a:gd name="T79" fmla="*/ 2147483647 h 45"/>
              <a:gd name="T80" fmla="*/ 2147483647 w 37"/>
              <a:gd name="T81" fmla="*/ 2147483647 h 45"/>
              <a:gd name="T82" fmla="*/ 2147483647 w 37"/>
              <a:gd name="T83" fmla="*/ 2147483647 h 45"/>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37"/>
              <a:gd name="T127" fmla="*/ 0 h 45"/>
              <a:gd name="T128" fmla="*/ 37 w 37"/>
              <a:gd name="T129" fmla="*/ 45 h 45"/>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37" h="45">
                <a:moveTo>
                  <a:pt x="6" y="21"/>
                </a:moveTo>
                <a:lnTo>
                  <a:pt x="7" y="26"/>
                </a:lnTo>
                <a:lnTo>
                  <a:pt x="9" y="27"/>
                </a:lnTo>
                <a:lnTo>
                  <a:pt x="9" y="30"/>
                </a:lnTo>
                <a:lnTo>
                  <a:pt x="9" y="31"/>
                </a:lnTo>
                <a:lnTo>
                  <a:pt x="7" y="34"/>
                </a:lnTo>
                <a:lnTo>
                  <a:pt x="7" y="36"/>
                </a:lnTo>
                <a:lnTo>
                  <a:pt x="9" y="37"/>
                </a:lnTo>
                <a:lnTo>
                  <a:pt x="10" y="40"/>
                </a:lnTo>
                <a:lnTo>
                  <a:pt x="10" y="42"/>
                </a:lnTo>
                <a:lnTo>
                  <a:pt x="12" y="42"/>
                </a:lnTo>
                <a:lnTo>
                  <a:pt x="13" y="43"/>
                </a:lnTo>
                <a:lnTo>
                  <a:pt x="15" y="45"/>
                </a:lnTo>
                <a:lnTo>
                  <a:pt x="16" y="45"/>
                </a:lnTo>
                <a:lnTo>
                  <a:pt x="19" y="45"/>
                </a:lnTo>
                <a:lnTo>
                  <a:pt x="21" y="45"/>
                </a:lnTo>
                <a:lnTo>
                  <a:pt x="22" y="43"/>
                </a:lnTo>
                <a:lnTo>
                  <a:pt x="25" y="40"/>
                </a:lnTo>
                <a:lnTo>
                  <a:pt x="29" y="36"/>
                </a:lnTo>
                <a:lnTo>
                  <a:pt x="32" y="31"/>
                </a:lnTo>
                <a:lnTo>
                  <a:pt x="35" y="27"/>
                </a:lnTo>
                <a:lnTo>
                  <a:pt x="37" y="23"/>
                </a:lnTo>
                <a:lnTo>
                  <a:pt x="37" y="18"/>
                </a:lnTo>
                <a:lnTo>
                  <a:pt x="37" y="14"/>
                </a:lnTo>
                <a:lnTo>
                  <a:pt x="35" y="9"/>
                </a:lnTo>
                <a:lnTo>
                  <a:pt x="32" y="5"/>
                </a:lnTo>
                <a:lnTo>
                  <a:pt x="29" y="2"/>
                </a:lnTo>
                <a:lnTo>
                  <a:pt x="24" y="0"/>
                </a:lnTo>
                <a:lnTo>
                  <a:pt x="18" y="2"/>
                </a:lnTo>
                <a:lnTo>
                  <a:pt x="13" y="2"/>
                </a:lnTo>
                <a:lnTo>
                  <a:pt x="7" y="5"/>
                </a:lnTo>
                <a:lnTo>
                  <a:pt x="3" y="8"/>
                </a:lnTo>
                <a:lnTo>
                  <a:pt x="0" y="11"/>
                </a:lnTo>
                <a:lnTo>
                  <a:pt x="0" y="12"/>
                </a:lnTo>
                <a:lnTo>
                  <a:pt x="1" y="14"/>
                </a:lnTo>
                <a:lnTo>
                  <a:pt x="1" y="15"/>
                </a:lnTo>
                <a:lnTo>
                  <a:pt x="3" y="15"/>
                </a:lnTo>
                <a:lnTo>
                  <a:pt x="4" y="17"/>
                </a:lnTo>
                <a:lnTo>
                  <a:pt x="4" y="18"/>
                </a:lnTo>
                <a:lnTo>
                  <a:pt x="6" y="20"/>
                </a:lnTo>
                <a:lnTo>
                  <a:pt x="6" y="21"/>
                </a:lnTo>
              </a:path>
            </a:pathLst>
          </a:custGeom>
          <a:solidFill>
            <a:srgbClr val="FFFF00"/>
          </a:solidFill>
          <a:ln w="1588">
            <a:solidFill>
              <a:srgbClr val="990000"/>
            </a:solidFill>
            <a:round/>
            <a:headEnd/>
            <a:tailEnd/>
          </a:ln>
        </p:spPr>
        <p:txBody>
          <a:bodyPr/>
          <a:lstStyle/>
          <a:p>
            <a:endParaRPr lang="en-US"/>
          </a:p>
        </p:txBody>
      </p:sp>
      <p:sp>
        <p:nvSpPr>
          <p:cNvPr id="53277" name="Freeform 28"/>
          <p:cNvSpPr>
            <a:spLocks/>
          </p:cNvSpPr>
          <p:nvPr/>
        </p:nvSpPr>
        <p:spPr bwMode="auto">
          <a:xfrm>
            <a:off x="6442075" y="4816476"/>
            <a:ext cx="52388" cy="71439"/>
          </a:xfrm>
          <a:custGeom>
            <a:avLst/>
            <a:gdLst>
              <a:gd name="T0" fmla="*/ 2147483647 w 37"/>
              <a:gd name="T1" fmla="*/ 2147483647 h 45"/>
              <a:gd name="T2" fmla="*/ 2147483647 w 37"/>
              <a:gd name="T3" fmla="*/ 2147483647 h 45"/>
              <a:gd name="T4" fmla="*/ 2147483647 w 37"/>
              <a:gd name="T5" fmla="*/ 2147483647 h 45"/>
              <a:gd name="T6" fmla="*/ 2147483647 w 37"/>
              <a:gd name="T7" fmla="*/ 2147483647 h 45"/>
              <a:gd name="T8" fmla="*/ 2147483647 w 37"/>
              <a:gd name="T9" fmla="*/ 2147483647 h 45"/>
              <a:gd name="T10" fmla="*/ 2147483647 w 37"/>
              <a:gd name="T11" fmla="*/ 2147483647 h 45"/>
              <a:gd name="T12" fmla="*/ 2147483647 w 37"/>
              <a:gd name="T13" fmla="*/ 2147483647 h 45"/>
              <a:gd name="T14" fmla="*/ 2147483647 w 37"/>
              <a:gd name="T15" fmla="*/ 2147483647 h 45"/>
              <a:gd name="T16" fmla="*/ 2147483647 w 37"/>
              <a:gd name="T17" fmla="*/ 2147483647 h 45"/>
              <a:gd name="T18" fmla="*/ 2147483647 w 37"/>
              <a:gd name="T19" fmla="*/ 2147483647 h 45"/>
              <a:gd name="T20" fmla="*/ 2147483647 w 37"/>
              <a:gd name="T21" fmla="*/ 2147483647 h 45"/>
              <a:gd name="T22" fmla="*/ 2147483647 w 37"/>
              <a:gd name="T23" fmla="*/ 2147483647 h 45"/>
              <a:gd name="T24" fmla="*/ 2147483647 w 37"/>
              <a:gd name="T25" fmla="*/ 2147483647 h 45"/>
              <a:gd name="T26" fmla="*/ 2147483647 w 37"/>
              <a:gd name="T27" fmla="*/ 2147483647 h 45"/>
              <a:gd name="T28" fmla="*/ 2147483647 w 37"/>
              <a:gd name="T29" fmla="*/ 2147483647 h 45"/>
              <a:gd name="T30" fmla="*/ 2147483647 w 37"/>
              <a:gd name="T31" fmla="*/ 2147483647 h 45"/>
              <a:gd name="T32" fmla="*/ 2147483647 w 37"/>
              <a:gd name="T33" fmla="*/ 2147483647 h 45"/>
              <a:gd name="T34" fmla="*/ 2147483647 w 37"/>
              <a:gd name="T35" fmla="*/ 2147483647 h 45"/>
              <a:gd name="T36" fmla="*/ 2147483647 w 37"/>
              <a:gd name="T37" fmla="*/ 2147483647 h 45"/>
              <a:gd name="T38" fmla="*/ 2147483647 w 37"/>
              <a:gd name="T39" fmla="*/ 2147483647 h 45"/>
              <a:gd name="T40" fmla="*/ 2147483647 w 37"/>
              <a:gd name="T41" fmla="*/ 2147483647 h 45"/>
              <a:gd name="T42" fmla="*/ 2147483647 w 37"/>
              <a:gd name="T43" fmla="*/ 2147483647 h 45"/>
              <a:gd name="T44" fmla="*/ 2147483647 w 37"/>
              <a:gd name="T45" fmla="*/ 2147483647 h 45"/>
              <a:gd name="T46" fmla="*/ 2147483647 w 37"/>
              <a:gd name="T47" fmla="*/ 2147483647 h 45"/>
              <a:gd name="T48" fmla="*/ 2147483647 w 37"/>
              <a:gd name="T49" fmla="*/ 2147483647 h 45"/>
              <a:gd name="T50" fmla="*/ 2147483647 w 37"/>
              <a:gd name="T51" fmla="*/ 2147483647 h 45"/>
              <a:gd name="T52" fmla="*/ 2147483647 w 37"/>
              <a:gd name="T53" fmla="*/ 2147483647 h 45"/>
              <a:gd name="T54" fmla="*/ 2147483647 w 37"/>
              <a:gd name="T55" fmla="*/ 0 h 45"/>
              <a:gd name="T56" fmla="*/ 2147483647 w 37"/>
              <a:gd name="T57" fmla="*/ 2147483647 h 45"/>
              <a:gd name="T58" fmla="*/ 2147483647 w 37"/>
              <a:gd name="T59" fmla="*/ 2147483647 h 45"/>
              <a:gd name="T60" fmla="*/ 2147483647 w 37"/>
              <a:gd name="T61" fmla="*/ 2147483647 h 45"/>
              <a:gd name="T62" fmla="*/ 2147483647 w 37"/>
              <a:gd name="T63" fmla="*/ 2147483647 h 45"/>
              <a:gd name="T64" fmla="*/ 0 w 37"/>
              <a:gd name="T65" fmla="*/ 2147483647 h 45"/>
              <a:gd name="T66" fmla="*/ 0 w 37"/>
              <a:gd name="T67" fmla="*/ 2147483647 h 45"/>
              <a:gd name="T68" fmla="*/ 0 w 37"/>
              <a:gd name="T69" fmla="*/ 2147483647 h 45"/>
              <a:gd name="T70" fmla="*/ 2147483647 w 37"/>
              <a:gd name="T71" fmla="*/ 2147483647 h 45"/>
              <a:gd name="T72" fmla="*/ 2147483647 w 37"/>
              <a:gd name="T73" fmla="*/ 2147483647 h 45"/>
              <a:gd name="T74" fmla="*/ 2147483647 w 37"/>
              <a:gd name="T75" fmla="*/ 2147483647 h 45"/>
              <a:gd name="T76" fmla="*/ 2147483647 w 37"/>
              <a:gd name="T77" fmla="*/ 2147483647 h 45"/>
              <a:gd name="T78" fmla="*/ 2147483647 w 37"/>
              <a:gd name="T79" fmla="*/ 2147483647 h 45"/>
              <a:gd name="T80" fmla="*/ 2147483647 w 37"/>
              <a:gd name="T81" fmla="*/ 2147483647 h 4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7"/>
              <a:gd name="T124" fmla="*/ 0 h 45"/>
              <a:gd name="T125" fmla="*/ 37 w 37"/>
              <a:gd name="T126" fmla="*/ 45 h 45"/>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7" h="45">
                <a:moveTo>
                  <a:pt x="6" y="21"/>
                </a:moveTo>
                <a:lnTo>
                  <a:pt x="7" y="26"/>
                </a:lnTo>
                <a:lnTo>
                  <a:pt x="9" y="27"/>
                </a:lnTo>
                <a:lnTo>
                  <a:pt x="9" y="30"/>
                </a:lnTo>
                <a:lnTo>
                  <a:pt x="9" y="31"/>
                </a:lnTo>
                <a:lnTo>
                  <a:pt x="7" y="34"/>
                </a:lnTo>
                <a:lnTo>
                  <a:pt x="7" y="36"/>
                </a:lnTo>
                <a:lnTo>
                  <a:pt x="9" y="37"/>
                </a:lnTo>
                <a:lnTo>
                  <a:pt x="10" y="40"/>
                </a:lnTo>
                <a:lnTo>
                  <a:pt x="10" y="42"/>
                </a:lnTo>
                <a:lnTo>
                  <a:pt x="12" y="42"/>
                </a:lnTo>
                <a:lnTo>
                  <a:pt x="13" y="43"/>
                </a:lnTo>
                <a:lnTo>
                  <a:pt x="15" y="45"/>
                </a:lnTo>
                <a:lnTo>
                  <a:pt x="16" y="45"/>
                </a:lnTo>
                <a:lnTo>
                  <a:pt x="19" y="45"/>
                </a:lnTo>
                <a:lnTo>
                  <a:pt x="21" y="45"/>
                </a:lnTo>
                <a:lnTo>
                  <a:pt x="22" y="43"/>
                </a:lnTo>
                <a:lnTo>
                  <a:pt x="25" y="40"/>
                </a:lnTo>
                <a:lnTo>
                  <a:pt x="29" y="36"/>
                </a:lnTo>
                <a:lnTo>
                  <a:pt x="32" y="31"/>
                </a:lnTo>
                <a:lnTo>
                  <a:pt x="35" y="27"/>
                </a:lnTo>
                <a:lnTo>
                  <a:pt x="37" y="23"/>
                </a:lnTo>
                <a:lnTo>
                  <a:pt x="37" y="18"/>
                </a:lnTo>
                <a:lnTo>
                  <a:pt x="37" y="14"/>
                </a:lnTo>
                <a:lnTo>
                  <a:pt x="35" y="9"/>
                </a:lnTo>
                <a:lnTo>
                  <a:pt x="32" y="5"/>
                </a:lnTo>
                <a:lnTo>
                  <a:pt x="29" y="2"/>
                </a:lnTo>
                <a:lnTo>
                  <a:pt x="24" y="0"/>
                </a:lnTo>
                <a:lnTo>
                  <a:pt x="18" y="2"/>
                </a:lnTo>
                <a:lnTo>
                  <a:pt x="13" y="2"/>
                </a:lnTo>
                <a:lnTo>
                  <a:pt x="7" y="5"/>
                </a:lnTo>
                <a:lnTo>
                  <a:pt x="3" y="8"/>
                </a:lnTo>
                <a:lnTo>
                  <a:pt x="0" y="11"/>
                </a:lnTo>
                <a:lnTo>
                  <a:pt x="0" y="12"/>
                </a:lnTo>
                <a:lnTo>
                  <a:pt x="1" y="14"/>
                </a:lnTo>
                <a:lnTo>
                  <a:pt x="1" y="15"/>
                </a:lnTo>
                <a:lnTo>
                  <a:pt x="3" y="15"/>
                </a:lnTo>
                <a:lnTo>
                  <a:pt x="4" y="17"/>
                </a:lnTo>
                <a:lnTo>
                  <a:pt x="4" y="18"/>
                </a:lnTo>
                <a:lnTo>
                  <a:pt x="6" y="20"/>
                </a:lnTo>
              </a:path>
            </a:pathLst>
          </a:custGeom>
          <a:solidFill>
            <a:srgbClr val="FFFF00"/>
          </a:solidFill>
          <a:ln w="4763">
            <a:solidFill>
              <a:srgbClr val="990000"/>
            </a:solidFill>
            <a:round/>
            <a:headEnd/>
            <a:tailEnd/>
          </a:ln>
        </p:spPr>
        <p:txBody>
          <a:bodyPr/>
          <a:lstStyle/>
          <a:p>
            <a:endParaRPr lang="en-US"/>
          </a:p>
        </p:txBody>
      </p:sp>
      <p:sp>
        <p:nvSpPr>
          <p:cNvPr id="53278" name="Freeform 29"/>
          <p:cNvSpPr>
            <a:spLocks/>
          </p:cNvSpPr>
          <p:nvPr/>
        </p:nvSpPr>
        <p:spPr bwMode="auto">
          <a:xfrm>
            <a:off x="6437315" y="4770439"/>
            <a:ext cx="93663" cy="49212"/>
          </a:xfrm>
          <a:custGeom>
            <a:avLst/>
            <a:gdLst>
              <a:gd name="T0" fmla="*/ 2147483647 w 66"/>
              <a:gd name="T1" fmla="*/ 2147483647 h 31"/>
              <a:gd name="T2" fmla="*/ 2147483647 w 66"/>
              <a:gd name="T3" fmla="*/ 2147483647 h 31"/>
              <a:gd name="T4" fmla="*/ 2147483647 w 66"/>
              <a:gd name="T5" fmla="*/ 2147483647 h 31"/>
              <a:gd name="T6" fmla="*/ 2147483647 w 66"/>
              <a:gd name="T7" fmla="*/ 2147483647 h 31"/>
              <a:gd name="T8" fmla="*/ 0 w 66"/>
              <a:gd name="T9" fmla="*/ 2147483647 h 31"/>
              <a:gd name="T10" fmla="*/ 0 w 66"/>
              <a:gd name="T11" fmla="*/ 2147483647 h 31"/>
              <a:gd name="T12" fmla="*/ 2147483647 w 66"/>
              <a:gd name="T13" fmla="*/ 2147483647 h 31"/>
              <a:gd name="T14" fmla="*/ 2147483647 w 66"/>
              <a:gd name="T15" fmla="*/ 2147483647 h 31"/>
              <a:gd name="T16" fmla="*/ 2147483647 w 66"/>
              <a:gd name="T17" fmla="*/ 2147483647 h 31"/>
              <a:gd name="T18" fmla="*/ 2147483647 w 66"/>
              <a:gd name="T19" fmla="*/ 2147483647 h 31"/>
              <a:gd name="T20" fmla="*/ 2147483647 w 66"/>
              <a:gd name="T21" fmla="*/ 2147483647 h 31"/>
              <a:gd name="T22" fmla="*/ 2147483647 w 66"/>
              <a:gd name="T23" fmla="*/ 2147483647 h 31"/>
              <a:gd name="T24" fmla="*/ 2147483647 w 66"/>
              <a:gd name="T25" fmla="*/ 2147483647 h 31"/>
              <a:gd name="T26" fmla="*/ 2147483647 w 66"/>
              <a:gd name="T27" fmla="*/ 2147483647 h 31"/>
              <a:gd name="T28" fmla="*/ 2147483647 w 66"/>
              <a:gd name="T29" fmla="*/ 2147483647 h 31"/>
              <a:gd name="T30" fmla="*/ 2147483647 w 66"/>
              <a:gd name="T31" fmla="*/ 2147483647 h 31"/>
              <a:gd name="T32" fmla="*/ 2147483647 w 66"/>
              <a:gd name="T33" fmla="*/ 2147483647 h 31"/>
              <a:gd name="T34" fmla="*/ 2147483647 w 66"/>
              <a:gd name="T35" fmla="*/ 2147483647 h 31"/>
              <a:gd name="T36" fmla="*/ 2147483647 w 66"/>
              <a:gd name="T37" fmla="*/ 2147483647 h 31"/>
              <a:gd name="T38" fmla="*/ 2147483647 w 66"/>
              <a:gd name="T39" fmla="*/ 2147483647 h 31"/>
              <a:gd name="T40" fmla="*/ 2147483647 w 66"/>
              <a:gd name="T41" fmla="*/ 2147483647 h 31"/>
              <a:gd name="T42" fmla="*/ 2147483647 w 66"/>
              <a:gd name="T43" fmla="*/ 2147483647 h 31"/>
              <a:gd name="T44" fmla="*/ 2147483647 w 66"/>
              <a:gd name="T45" fmla="*/ 2147483647 h 31"/>
              <a:gd name="T46" fmla="*/ 2147483647 w 66"/>
              <a:gd name="T47" fmla="*/ 2147483647 h 31"/>
              <a:gd name="T48" fmla="*/ 2147483647 w 66"/>
              <a:gd name="T49" fmla="*/ 2147483647 h 31"/>
              <a:gd name="T50" fmla="*/ 2147483647 w 66"/>
              <a:gd name="T51" fmla="*/ 2147483647 h 31"/>
              <a:gd name="T52" fmla="*/ 2147483647 w 66"/>
              <a:gd name="T53" fmla="*/ 2147483647 h 31"/>
              <a:gd name="T54" fmla="*/ 2147483647 w 66"/>
              <a:gd name="T55" fmla="*/ 2147483647 h 31"/>
              <a:gd name="T56" fmla="*/ 2147483647 w 66"/>
              <a:gd name="T57" fmla="*/ 2147483647 h 31"/>
              <a:gd name="T58" fmla="*/ 2147483647 w 66"/>
              <a:gd name="T59" fmla="*/ 2147483647 h 31"/>
              <a:gd name="T60" fmla="*/ 2147483647 w 66"/>
              <a:gd name="T61" fmla="*/ 2147483647 h 31"/>
              <a:gd name="T62" fmla="*/ 2147483647 w 66"/>
              <a:gd name="T63" fmla="*/ 0 h 31"/>
              <a:gd name="T64" fmla="*/ 2147483647 w 66"/>
              <a:gd name="T65" fmla="*/ 0 h 31"/>
              <a:gd name="T66" fmla="*/ 2147483647 w 66"/>
              <a:gd name="T67" fmla="*/ 2147483647 h 31"/>
              <a:gd name="T68" fmla="*/ 2147483647 w 66"/>
              <a:gd name="T69" fmla="*/ 2147483647 h 31"/>
              <a:gd name="T70" fmla="*/ 2147483647 w 66"/>
              <a:gd name="T71" fmla="*/ 2147483647 h 3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66"/>
              <a:gd name="T109" fmla="*/ 0 h 31"/>
              <a:gd name="T110" fmla="*/ 66 w 66"/>
              <a:gd name="T111" fmla="*/ 31 h 31"/>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66" h="31">
                <a:moveTo>
                  <a:pt x="10" y="3"/>
                </a:moveTo>
                <a:lnTo>
                  <a:pt x="9" y="6"/>
                </a:lnTo>
                <a:lnTo>
                  <a:pt x="7" y="7"/>
                </a:lnTo>
                <a:lnTo>
                  <a:pt x="6" y="10"/>
                </a:lnTo>
                <a:lnTo>
                  <a:pt x="4" y="12"/>
                </a:lnTo>
                <a:lnTo>
                  <a:pt x="4" y="15"/>
                </a:lnTo>
                <a:lnTo>
                  <a:pt x="3" y="16"/>
                </a:lnTo>
                <a:lnTo>
                  <a:pt x="1" y="19"/>
                </a:lnTo>
                <a:lnTo>
                  <a:pt x="0" y="20"/>
                </a:lnTo>
                <a:lnTo>
                  <a:pt x="0" y="22"/>
                </a:lnTo>
                <a:lnTo>
                  <a:pt x="0" y="25"/>
                </a:lnTo>
                <a:lnTo>
                  <a:pt x="0" y="26"/>
                </a:lnTo>
                <a:lnTo>
                  <a:pt x="1" y="28"/>
                </a:lnTo>
                <a:lnTo>
                  <a:pt x="3" y="28"/>
                </a:lnTo>
                <a:lnTo>
                  <a:pt x="4" y="29"/>
                </a:lnTo>
                <a:lnTo>
                  <a:pt x="7" y="29"/>
                </a:lnTo>
                <a:lnTo>
                  <a:pt x="9" y="28"/>
                </a:lnTo>
                <a:lnTo>
                  <a:pt x="12" y="28"/>
                </a:lnTo>
                <a:lnTo>
                  <a:pt x="13" y="26"/>
                </a:lnTo>
                <a:lnTo>
                  <a:pt x="16" y="25"/>
                </a:lnTo>
                <a:lnTo>
                  <a:pt x="18" y="23"/>
                </a:lnTo>
                <a:lnTo>
                  <a:pt x="19" y="22"/>
                </a:lnTo>
                <a:lnTo>
                  <a:pt x="22" y="20"/>
                </a:lnTo>
                <a:lnTo>
                  <a:pt x="24" y="20"/>
                </a:lnTo>
                <a:lnTo>
                  <a:pt x="27" y="20"/>
                </a:lnTo>
                <a:lnTo>
                  <a:pt x="29" y="20"/>
                </a:lnTo>
                <a:lnTo>
                  <a:pt x="32" y="22"/>
                </a:lnTo>
                <a:lnTo>
                  <a:pt x="34" y="23"/>
                </a:lnTo>
                <a:lnTo>
                  <a:pt x="37" y="25"/>
                </a:lnTo>
                <a:lnTo>
                  <a:pt x="40" y="26"/>
                </a:lnTo>
                <a:lnTo>
                  <a:pt x="41" y="28"/>
                </a:lnTo>
                <a:lnTo>
                  <a:pt x="44" y="29"/>
                </a:lnTo>
                <a:lnTo>
                  <a:pt x="47" y="29"/>
                </a:lnTo>
                <a:lnTo>
                  <a:pt x="49" y="31"/>
                </a:lnTo>
                <a:lnTo>
                  <a:pt x="52" y="31"/>
                </a:lnTo>
                <a:lnTo>
                  <a:pt x="55" y="31"/>
                </a:lnTo>
                <a:lnTo>
                  <a:pt x="56" y="29"/>
                </a:lnTo>
                <a:lnTo>
                  <a:pt x="59" y="29"/>
                </a:lnTo>
                <a:lnTo>
                  <a:pt x="61" y="28"/>
                </a:lnTo>
                <a:lnTo>
                  <a:pt x="64" y="26"/>
                </a:lnTo>
                <a:lnTo>
                  <a:pt x="65" y="25"/>
                </a:lnTo>
                <a:lnTo>
                  <a:pt x="65" y="23"/>
                </a:lnTo>
                <a:lnTo>
                  <a:pt x="66" y="20"/>
                </a:lnTo>
                <a:lnTo>
                  <a:pt x="66" y="19"/>
                </a:lnTo>
                <a:lnTo>
                  <a:pt x="66" y="16"/>
                </a:lnTo>
                <a:lnTo>
                  <a:pt x="66" y="15"/>
                </a:lnTo>
                <a:lnTo>
                  <a:pt x="65" y="12"/>
                </a:lnTo>
                <a:lnTo>
                  <a:pt x="64" y="10"/>
                </a:lnTo>
                <a:lnTo>
                  <a:pt x="62" y="9"/>
                </a:lnTo>
                <a:lnTo>
                  <a:pt x="61" y="9"/>
                </a:lnTo>
                <a:lnTo>
                  <a:pt x="59" y="7"/>
                </a:lnTo>
                <a:lnTo>
                  <a:pt x="58" y="6"/>
                </a:lnTo>
                <a:lnTo>
                  <a:pt x="56" y="6"/>
                </a:lnTo>
                <a:lnTo>
                  <a:pt x="55" y="4"/>
                </a:lnTo>
                <a:lnTo>
                  <a:pt x="53" y="4"/>
                </a:lnTo>
                <a:lnTo>
                  <a:pt x="52" y="3"/>
                </a:lnTo>
                <a:lnTo>
                  <a:pt x="50" y="3"/>
                </a:lnTo>
                <a:lnTo>
                  <a:pt x="46" y="3"/>
                </a:lnTo>
                <a:lnTo>
                  <a:pt x="41" y="3"/>
                </a:lnTo>
                <a:lnTo>
                  <a:pt x="37" y="1"/>
                </a:lnTo>
                <a:lnTo>
                  <a:pt x="32" y="1"/>
                </a:lnTo>
                <a:lnTo>
                  <a:pt x="28" y="1"/>
                </a:lnTo>
                <a:lnTo>
                  <a:pt x="22" y="1"/>
                </a:lnTo>
                <a:lnTo>
                  <a:pt x="18" y="0"/>
                </a:lnTo>
                <a:lnTo>
                  <a:pt x="13" y="0"/>
                </a:lnTo>
                <a:lnTo>
                  <a:pt x="12" y="0"/>
                </a:lnTo>
                <a:lnTo>
                  <a:pt x="12" y="1"/>
                </a:lnTo>
                <a:lnTo>
                  <a:pt x="10" y="1"/>
                </a:lnTo>
                <a:lnTo>
                  <a:pt x="10" y="3"/>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79" name="Freeform 30"/>
          <p:cNvSpPr>
            <a:spLocks/>
          </p:cNvSpPr>
          <p:nvPr/>
        </p:nvSpPr>
        <p:spPr bwMode="auto">
          <a:xfrm>
            <a:off x="6437315" y="4770439"/>
            <a:ext cx="93663" cy="49212"/>
          </a:xfrm>
          <a:custGeom>
            <a:avLst/>
            <a:gdLst>
              <a:gd name="T0" fmla="*/ 2147483647 w 66"/>
              <a:gd name="T1" fmla="*/ 2147483647 h 31"/>
              <a:gd name="T2" fmla="*/ 2147483647 w 66"/>
              <a:gd name="T3" fmla="*/ 2147483647 h 31"/>
              <a:gd name="T4" fmla="*/ 2147483647 w 66"/>
              <a:gd name="T5" fmla="*/ 2147483647 h 31"/>
              <a:gd name="T6" fmla="*/ 2147483647 w 66"/>
              <a:gd name="T7" fmla="*/ 2147483647 h 31"/>
              <a:gd name="T8" fmla="*/ 0 w 66"/>
              <a:gd name="T9" fmla="*/ 2147483647 h 31"/>
              <a:gd name="T10" fmla="*/ 0 w 66"/>
              <a:gd name="T11" fmla="*/ 2147483647 h 31"/>
              <a:gd name="T12" fmla="*/ 2147483647 w 66"/>
              <a:gd name="T13" fmla="*/ 2147483647 h 31"/>
              <a:gd name="T14" fmla="*/ 2147483647 w 66"/>
              <a:gd name="T15" fmla="*/ 2147483647 h 31"/>
              <a:gd name="T16" fmla="*/ 2147483647 w 66"/>
              <a:gd name="T17" fmla="*/ 2147483647 h 31"/>
              <a:gd name="T18" fmla="*/ 2147483647 w 66"/>
              <a:gd name="T19" fmla="*/ 2147483647 h 31"/>
              <a:gd name="T20" fmla="*/ 2147483647 w 66"/>
              <a:gd name="T21" fmla="*/ 2147483647 h 31"/>
              <a:gd name="T22" fmla="*/ 2147483647 w 66"/>
              <a:gd name="T23" fmla="*/ 2147483647 h 31"/>
              <a:gd name="T24" fmla="*/ 2147483647 w 66"/>
              <a:gd name="T25" fmla="*/ 2147483647 h 31"/>
              <a:gd name="T26" fmla="*/ 2147483647 w 66"/>
              <a:gd name="T27" fmla="*/ 2147483647 h 31"/>
              <a:gd name="T28" fmla="*/ 2147483647 w 66"/>
              <a:gd name="T29" fmla="*/ 2147483647 h 31"/>
              <a:gd name="T30" fmla="*/ 2147483647 w 66"/>
              <a:gd name="T31" fmla="*/ 2147483647 h 31"/>
              <a:gd name="T32" fmla="*/ 2147483647 w 66"/>
              <a:gd name="T33" fmla="*/ 2147483647 h 31"/>
              <a:gd name="T34" fmla="*/ 2147483647 w 66"/>
              <a:gd name="T35" fmla="*/ 2147483647 h 31"/>
              <a:gd name="T36" fmla="*/ 2147483647 w 66"/>
              <a:gd name="T37" fmla="*/ 2147483647 h 31"/>
              <a:gd name="T38" fmla="*/ 2147483647 w 66"/>
              <a:gd name="T39" fmla="*/ 2147483647 h 31"/>
              <a:gd name="T40" fmla="*/ 2147483647 w 66"/>
              <a:gd name="T41" fmla="*/ 2147483647 h 31"/>
              <a:gd name="T42" fmla="*/ 2147483647 w 66"/>
              <a:gd name="T43" fmla="*/ 2147483647 h 31"/>
              <a:gd name="T44" fmla="*/ 2147483647 w 66"/>
              <a:gd name="T45" fmla="*/ 2147483647 h 31"/>
              <a:gd name="T46" fmla="*/ 2147483647 w 66"/>
              <a:gd name="T47" fmla="*/ 2147483647 h 31"/>
              <a:gd name="T48" fmla="*/ 2147483647 w 66"/>
              <a:gd name="T49" fmla="*/ 2147483647 h 31"/>
              <a:gd name="T50" fmla="*/ 2147483647 w 66"/>
              <a:gd name="T51" fmla="*/ 2147483647 h 31"/>
              <a:gd name="T52" fmla="*/ 2147483647 w 66"/>
              <a:gd name="T53" fmla="*/ 2147483647 h 31"/>
              <a:gd name="T54" fmla="*/ 2147483647 w 66"/>
              <a:gd name="T55" fmla="*/ 2147483647 h 31"/>
              <a:gd name="T56" fmla="*/ 2147483647 w 66"/>
              <a:gd name="T57" fmla="*/ 2147483647 h 31"/>
              <a:gd name="T58" fmla="*/ 2147483647 w 66"/>
              <a:gd name="T59" fmla="*/ 2147483647 h 31"/>
              <a:gd name="T60" fmla="*/ 2147483647 w 66"/>
              <a:gd name="T61" fmla="*/ 2147483647 h 31"/>
              <a:gd name="T62" fmla="*/ 2147483647 w 66"/>
              <a:gd name="T63" fmla="*/ 0 h 31"/>
              <a:gd name="T64" fmla="*/ 2147483647 w 66"/>
              <a:gd name="T65" fmla="*/ 0 h 31"/>
              <a:gd name="T66" fmla="*/ 2147483647 w 66"/>
              <a:gd name="T67" fmla="*/ 2147483647 h 31"/>
              <a:gd name="T68" fmla="*/ 2147483647 w 66"/>
              <a:gd name="T69" fmla="*/ 2147483647 h 31"/>
              <a:gd name="T70" fmla="*/ 2147483647 w 66"/>
              <a:gd name="T71" fmla="*/ 2147483647 h 3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66"/>
              <a:gd name="T109" fmla="*/ 0 h 31"/>
              <a:gd name="T110" fmla="*/ 66 w 66"/>
              <a:gd name="T111" fmla="*/ 31 h 31"/>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66" h="31">
                <a:moveTo>
                  <a:pt x="10" y="3"/>
                </a:moveTo>
                <a:lnTo>
                  <a:pt x="9" y="6"/>
                </a:lnTo>
                <a:lnTo>
                  <a:pt x="7" y="7"/>
                </a:lnTo>
                <a:lnTo>
                  <a:pt x="6" y="10"/>
                </a:lnTo>
                <a:lnTo>
                  <a:pt x="4" y="12"/>
                </a:lnTo>
                <a:lnTo>
                  <a:pt x="4" y="15"/>
                </a:lnTo>
                <a:lnTo>
                  <a:pt x="3" y="16"/>
                </a:lnTo>
                <a:lnTo>
                  <a:pt x="1" y="19"/>
                </a:lnTo>
                <a:lnTo>
                  <a:pt x="0" y="20"/>
                </a:lnTo>
                <a:lnTo>
                  <a:pt x="0" y="22"/>
                </a:lnTo>
                <a:lnTo>
                  <a:pt x="0" y="25"/>
                </a:lnTo>
                <a:lnTo>
                  <a:pt x="0" y="26"/>
                </a:lnTo>
                <a:lnTo>
                  <a:pt x="1" y="28"/>
                </a:lnTo>
                <a:lnTo>
                  <a:pt x="3" y="28"/>
                </a:lnTo>
                <a:lnTo>
                  <a:pt x="4" y="29"/>
                </a:lnTo>
                <a:lnTo>
                  <a:pt x="7" y="29"/>
                </a:lnTo>
                <a:lnTo>
                  <a:pt x="9" y="28"/>
                </a:lnTo>
                <a:lnTo>
                  <a:pt x="12" y="28"/>
                </a:lnTo>
                <a:lnTo>
                  <a:pt x="13" y="26"/>
                </a:lnTo>
                <a:lnTo>
                  <a:pt x="16" y="25"/>
                </a:lnTo>
                <a:lnTo>
                  <a:pt x="18" y="23"/>
                </a:lnTo>
                <a:lnTo>
                  <a:pt x="19" y="22"/>
                </a:lnTo>
                <a:lnTo>
                  <a:pt x="22" y="20"/>
                </a:lnTo>
                <a:lnTo>
                  <a:pt x="24" y="20"/>
                </a:lnTo>
                <a:lnTo>
                  <a:pt x="27" y="20"/>
                </a:lnTo>
                <a:lnTo>
                  <a:pt x="29" y="20"/>
                </a:lnTo>
                <a:lnTo>
                  <a:pt x="32" y="22"/>
                </a:lnTo>
                <a:lnTo>
                  <a:pt x="34" y="23"/>
                </a:lnTo>
                <a:lnTo>
                  <a:pt x="37" y="25"/>
                </a:lnTo>
                <a:lnTo>
                  <a:pt x="40" y="26"/>
                </a:lnTo>
                <a:lnTo>
                  <a:pt x="41" y="28"/>
                </a:lnTo>
                <a:lnTo>
                  <a:pt x="44" y="29"/>
                </a:lnTo>
                <a:lnTo>
                  <a:pt x="47" y="29"/>
                </a:lnTo>
                <a:lnTo>
                  <a:pt x="49" y="31"/>
                </a:lnTo>
                <a:lnTo>
                  <a:pt x="52" y="31"/>
                </a:lnTo>
                <a:lnTo>
                  <a:pt x="55" y="31"/>
                </a:lnTo>
                <a:lnTo>
                  <a:pt x="56" y="29"/>
                </a:lnTo>
                <a:lnTo>
                  <a:pt x="59" y="29"/>
                </a:lnTo>
                <a:lnTo>
                  <a:pt x="61" y="28"/>
                </a:lnTo>
                <a:lnTo>
                  <a:pt x="64" y="26"/>
                </a:lnTo>
                <a:lnTo>
                  <a:pt x="65" y="25"/>
                </a:lnTo>
                <a:lnTo>
                  <a:pt x="65" y="23"/>
                </a:lnTo>
                <a:lnTo>
                  <a:pt x="66" y="20"/>
                </a:lnTo>
                <a:lnTo>
                  <a:pt x="66" y="19"/>
                </a:lnTo>
                <a:lnTo>
                  <a:pt x="66" y="16"/>
                </a:lnTo>
                <a:lnTo>
                  <a:pt x="66" y="15"/>
                </a:lnTo>
                <a:lnTo>
                  <a:pt x="65" y="12"/>
                </a:lnTo>
                <a:lnTo>
                  <a:pt x="64" y="10"/>
                </a:lnTo>
                <a:lnTo>
                  <a:pt x="62" y="9"/>
                </a:lnTo>
                <a:lnTo>
                  <a:pt x="61" y="9"/>
                </a:lnTo>
                <a:lnTo>
                  <a:pt x="59" y="7"/>
                </a:lnTo>
                <a:lnTo>
                  <a:pt x="58" y="6"/>
                </a:lnTo>
                <a:lnTo>
                  <a:pt x="56" y="6"/>
                </a:lnTo>
                <a:lnTo>
                  <a:pt x="55" y="4"/>
                </a:lnTo>
                <a:lnTo>
                  <a:pt x="53" y="4"/>
                </a:lnTo>
                <a:lnTo>
                  <a:pt x="52" y="3"/>
                </a:lnTo>
                <a:lnTo>
                  <a:pt x="50" y="3"/>
                </a:lnTo>
                <a:lnTo>
                  <a:pt x="46" y="3"/>
                </a:lnTo>
                <a:lnTo>
                  <a:pt x="41" y="3"/>
                </a:lnTo>
                <a:lnTo>
                  <a:pt x="37" y="1"/>
                </a:lnTo>
                <a:lnTo>
                  <a:pt x="32" y="1"/>
                </a:lnTo>
                <a:lnTo>
                  <a:pt x="28" y="1"/>
                </a:lnTo>
                <a:lnTo>
                  <a:pt x="22" y="1"/>
                </a:lnTo>
                <a:lnTo>
                  <a:pt x="18" y="0"/>
                </a:lnTo>
                <a:lnTo>
                  <a:pt x="13" y="0"/>
                </a:lnTo>
                <a:lnTo>
                  <a:pt x="12" y="0"/>
                </a:lnTo>
                <a:lnTo>
                  <a:pt x="12" y="1"/>
                </a:lnTo>
                <a:lnTo>
                  <a:pt x="10" y="1"/>
                </a:lnTo>
                <a:lnTo>
                  <a:pt x="10" y="3"/>
                </a:lnTo>
              </a:path>
            </a:pathLst>
          </a:custGeom>
          <a:solidFill>
            <a:srgbClr val="FFFF00"/>
          </a:solidFill>
          <a:ln w="4763">
            <a:solidFill>
              <a:srgbClr val="990000"/>
            </a:solidFill>
            <a:round/>
            <a:headEnd/>
            <a:tailEnd/>
          </a:ln>
        </p:spPr>
        <p:txBody>
          <a:bodyPr/>
          <a:lstStyle/>
          <a:p>
            <a:endParaRPr lang="en-US"/>
          </a:p>
        </p:txBody>
      </p:sp>
      <p:sp>
        <p:nvSpPr>
          <p:cNvPr id="53280" name="Freeform 31"/>
          <p:cNvSpPr>
            <a:spLocks/>
          </p:cNvSpPr>
          <p:nvPr/>
        </p:nvSpPr>
        <p:spPr bwMode="auto">
          <a:xfrm>
            <a:off x="6432554" y="4502154"/>
            <a:ext cx="358775" cy="347663"/>
          </a:xfrm>
          <a:custGeom>
            <a:avLst/>
            <a:gdLst>
              <a:gd name="T0" fmla="*/ 2147483647 w 254"/>
              <a:gd name="T1" fmla="*/ 2147483647 h 219"/>
              <a:gd name="T2" fmla="*/ 2147483647 w 254"/>
              <a:gd name="T3" fmla="*/ 2147483647 h 219"/>
              <a:gd name="T4" fmla="*/ 2147483647 w 254"/>
              <a:gd name="T5" fmla="*/ 2147483647 h 219"/>
              <a:gd name="T6" fmla="*/ 2147483647 w 254"/>
              <a:gd name="T7" fmla="*/ 2147483647 h 219"/>
              <a:gd name="T8" fmla="*/ 0 w 254"/>
              <a:gd name="T9" fmla="*/ 2147483647 h 219"/>
              <a:gd name="T10" fmla="*/ 2147483647 w 254"/>
              <a:gd name="T11" fmla="*/ 2147483647 h 219"/>
              <a:gd name="T12" fmla="*/ 2147483647 w 254"/>
              <a:gd name="T13" fmla="*/ 2147483647 h 219"/>
              <a:gd name="T14" fmla="*/ 2147483647 w 254"/>
              <a:gd name="T15" fmla="*/ 2147483647 h 219"/>
              <a:gd name="T16" fmla="*/ 2147483647 w 254"/>
              <a:gd name="T17" fmla="*/ 2147483647 h 219"/>
              <a:gd name="T18" fmla="*/ 2147483647 w 254"/>
              <a:gd name="T19" fmla="*/ 2147483647 h 219"/>
              <a:gd name="T20" fmla="*/ 2147483647 w 254"/>
              <a:gd name="T21" fmla="*/ 2147483647 h 219"/>
              <a:gd name="T22" fmla="*/ 2147483647 w 254"/>
              <a:gd name="T23" fmla="*/ 2147483647 h 219"/>
              <a:gd name="T24" fmla="*/ 2147483647 w 254"/>
              <a:gd name="T25" fmla="*/ 2147483647 h 219"/>
              <a:gd name="T26" fmla="*/ 2147483647 w 254"/>
              <a:gd name="T27" fmla="*/ 2147483647 h 219"/>
              <a:gd name="T28" fmla="*/ 2147483647 w 254"/>
              <a:gd name="T29" fmla="*/ 2147483647 h 219"/>
              <a:gd name="T30" fmla="*/ 2147483647 w 254"/>
              <a:gd name="T31" fmla="*/ 2147483647 h 219"/>
              <a:gd name="T32" fmla="*/ 2147483647 w 254"/>
              <a:gd name="T33" fmla="*/ 2147483647 h 219"/>
              <a:gd name="T34" fmla="*/ 2147483647 w 254"/>
              <a:gd name="T35" fmla="*/ 2147483647 h 219"/>
              <a:gd name="T36" fmla="*/ 2147483647 w 254"/>
              <a:gd name="T37" fmla="*/ 2147483647 h 219"/>
              <a:gd name="T38" fmla="*/ 2147483647 w 254"/>
              <a:gd name="T39" fmla="*/ 2147483647 h 219"/>
              <a:gd name="T40" fmla="*/ 2147483647 w 254"/>
              <a:gd name="T41" fmla="*/ 2147483647 h 219"/>
              <a:gd name="T42" fmla="*/ 2147483647 w 254"/>
              <a:gd name="T43" fmla="*/ 2147483647 h 219"/>
              <a:gd name="T44" fmla="*/ 2147483647 w 254"/>
              <a:gd name="T45" fmla="*/ 2147483647 h 219"/>
              <a:gd name="T46" fmla="*/ 2147483647 w 254"/>
              <a:gd name="T47" fmla="*/ 2147483647 h 219"/>
              <a:gd name="T48" fmla="*/ 2147483647 w 254"/>
              <a:gd name="T49" fmla="*/ 2147483647 h 219"/>
              <a:gd name="T50" fmla="*/ 2147483647 w 254"/>
              <a:gd name="T51" fmla="*/ 2147483647 h 219"/>
              <a:gd name="T52" fmla="*/ 2147483647 w 254"/>
              <a:gd name="T53" fmla="*/ 2147483647 h 219"/>
              <a:gd name="T54" fmla="*/ 2147483647 w 254"/>
              <a:gd name="T55" fmla="*/ 2147483647 h 219"/>
              <a:gd name="T56" fmla="*/ 2147483647 w 254"/>
              <a:gd name="T57" fmla="*/ 2147483647 h 219"/>
              <a:gd name="T58" fmla="*/ 2147483647 w 254"/>
              <a:gd name="T59" fmla="*/ 2147483647 h 219"/>
              <a:gd name="T60" fmla="*/ 2147483647 w 254"/>
              <a:gd name="T61" fmla="*/ 2147483647 h 219"/>
              <a:gd name="T62" fmla="*/ 2147483647 w 254"/>
              <a:gd name="T63" fmla="*/ 2147483647 h 219"/>
              <a:gd name="T64" fmla="*/ 2147483647 w 254"/>
              <a:gd name="T65" fmla="*/ 2147483647 h 219"/>
              <a:gd name="T66" fmla="*/ 2147483647 w 254"/>
              <a:gd name="T67" fmla="*/ 2147483647 h 219"/>
              <a:gd name="T68" fmla="*/ 2147483647 w 254"/>
              <a:gd name="T69" fmla="*/ 2147483647 h 219"/>
              <a:gd name="T70" fmla="*/ 2147483647 w 254"/>
              <a:gd name="T71" fmla="*/ 2147483647 h 219"/>
              <a:gd name="T72" fmla="*/ 2147483647 w 254"/>
              <a:gd name="T73" fmla="*/ 2147483647 h 219"/>
              <a:gd name="T74" fmla="*/ 2147483647 w 254"/>
              <a:gd name="T75" fmla="*/ 2147483647 h 219"/>
              <a:gd name="T76" fmla="*/ 2147483647 w 254"/>
              <a:gd name="T77" fmla="*/ 2147483647 h 219"/>
              <a:gd name="T78" fmla="*/ 2147483647 w 254"/>
              <a:gd name="T79" fmla="*/ 2147483647 h 219"/>
              <a:gd name="T80" fmla="*/ 2147483647 w 254"/>
              <a:gd name="T81" fmla="*/ 2147483647 h 219"/>
              <a:gd name="T82" fmla="*/ 2147483647 w 254"/>
              <a:gd name="T83" fmla="*/ 2147483647 h 219"/>
              <a:gd name="T84" fmla="*/ 2147483647 w 254"/>
              <a:gd name="T85" fmla="*/ 2147483647 h 219"/>
              <a:gd name="T86" fmla="*/ 2147483647 w 254"/>
              <a:gd name="T87" fmla="*/ 2147483647 h 219"/>
              <a:gd name="T88" fmla="*/ 2147483647 w 254"/>
              <a:gd name="T89" fmla="*/ 2147483647 h 219"/>
              <a:gd name="T90" fmla="*/ 2147483647 w 254"/>
              <a:gd name="T91" fmla="*/ 2147483647 h 219"/>
              <a:gd name="T92" fmla="*/ 2147483647 w 254"/>
              <a:gd name="T93" fmla="*/ 2147483647 h 219"/>
              <a:gd name="T94" fmla="*/ 2147483647 w 254"/>
              <a:gd name="T95" fmla="*/ 2147483647 h 219"/>
              <a:gd name="T96" fmla="*/ 2147483647 w 254"/>
              <a:gd name="T97" fmla="*/ 0 h 219"/>
              <a:gd name="T98" fmla="*/ 2147483647 w 254"/>
              <a:gd name="T99" fmla="*/ 2147483647 h 219"/>
              <a:gd name="T100" fmla="*/ 2147483647 w 254"/>
              <a:gd name="T101" fmla="*/ 2147483647 h 219"/>
              <a:gd name="T102" fmla="*/ 2147483647 w 254"/>
              <a:gd name="T103" fmla="*/ 2147483647 h 219"/>
              <a:gd name="T104" fmla="*/ 2147483647 w 254"/>
              <a:gd name="T105" fmla="*/ 2147483647 h 219"/>
              <a:gd name="T106" fmla="*/ 2147483647 w 254"/>
              <a:gd name="T107" fmla="*/ 2147483647 h 219"/>
              <a:gd name="T108" fmla="*/ 2147483647 w 254"/>
              <a:gd name="T109" fmla="*/ 2147483647 h 219"/>
              <a:gd name="T110" fmla="*/ 2147483647 w 254"/>
              <a:gd name="T111" fmla="*/ 2147483647 h 219"/>
              <a:gd name="T112" fmla="*/ 2147483647 w 254"/>
              <a:gd name="T113" fmla="*/ 2147483647 h 219"/>
              <a:gd name="T114" fmla="*/ 2147483647 w 254"/>
              <a:gd name="T115" fmla="*/ 2147483647 h 219"/>
              <a:gd name="T116" fmla="*/ 2147483647 w 254"/>
              <a:gd name="T117" fmla="*/ 2147483647 h 219"/>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254"/>
              <a:gd name="T178" fmla="*/ 0 h 219"/>
              <a:gd name="T179" fmla="*/ 254 w 254"/>
              <a:gd name="T180" fmla="*/ 219 h 219"/>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254" h="219">
                <a:moveTo>
                  <a:pt x="27" y="90"/>
                </a:moveTo>
                <a:lnTo>
                  <a:pt x="22" y="95"/>
                </a:lnTo>
                <a:lnTo>
                  <a:pt x="21" y="98"/>
                </a:lnTo>
                <a:lnTo>
                  <a:pt x="18" y="101"/>
                </a:lnTo>
                <a:lnTo>
                  <a:pt x="15" y="105"/>
                </a:lnTo>
                <a:lnTo>
                  <a:pt x="12" y="109"/>
                </a:lnTo>
                <a:lnTo>
                  <a:pt x="9" y="115"/>
                </a:lnTo>
                <a:lnTo>
                  <a:pt x="6" y="123"/>
                </a:lnTo>
                <a:lnTo>
                  <a:pt x="1" y="133"/>
                </a:lnTo>
                <a:lnTo>
                  <a:pt x="0" y="138"/>
                </a:lnTo>
                <a:lnTo>
                  <a:pt x="0" y="142"/>
                </a:lnTo>
                <a:lnTo>
                  <a:pt x="1" y="145"/>
                </a:lnTo>
                <a:lnTo>
                  <a:pt x="3" y="148"/>
                </a:lnTo>
                <a:lnTo>
                  <a:pt x="7" y="152"/>
                </a:lnTo>
                <a:lnTo>
                  <a:pt x="15" y="155"/>
                </a:lnTo>
                <a:lnTo>
                  <a:pt x="24" y="155"/>
                </a:lnTo>
                <a:lnTo>
                  <a:pt x="34" y="155"/>
                </a:lnTo>
                <a:lnTo>
                  <a:pt x="43" y="155"/>
                </a:lnTo>
                <a:lnTo>
                  <a:pt x="52" y="155"/>
                </a:lnTo>
                <a:lnTo>
                  <a:pt x="55" y="157"/>
                </a:lnTo>
                <a:lnTo>
                  <a:pt x="58" y="158"/>
                </a:lnTo>
                <a:lnTo>
                  <a:pt x="59" y="158"/>
                </a:lnTo>
                <a:lnTo>
                  <a:pt x="61" y="160"/>
                </a:lnTo>
                <a:lnTo>
                  <a:pt x="62" y="161"/>
                </a:lnTo>
                <a:lnTo>
                  <a:pt x="64" y="163"/>
                </a:lnTo>
                <a:lnTo>
                  <a:pt x="65" y="163"/>
                </a:lnTo>
                <a:lnTo>
                  <a:pt x="75" y="167"/>
                </a:lnTo>
                <a:lnTo>
                  <a:pt x="83" y="175"/>
                </a:lnTo>
                <a:lnTo>
                  <a:pt x="89" y="182"/>
                </a:lnTo>
                <a:lnTo>
                  <a:pt x="95" y="191"/>
                </a:lnTo>
                <a:lnTo>
                  <a:pt x="101" y="198"/>
                </a:lnTo>
                <a:lnTo>
                  <a:pt x="108" y="206"/>
                </a:lnTo>
                <a:lnTo>
                  <a:pt x="115" y="213"/>
                </a:lnTo>
                <a:lnTo>
                  <a:pt x="124" y="218"/>
                </a:lnTo>
                <a:lnTo>
                  <a:pt x="129" y="219"/>
                </a:lnTo>
                <a:lnTo>
                  <a:pt x="133" y="219"/>
                </a:lnTo>
                <a:lnTo>
                  <a:pt x="139" y="219"/>
                </a:lnTo>
                <a:lnTo>
                  <a:pt x="143" y="218"/>
                </a:lnTo>
                <a:lnTo>
                  <a:pt x="152" y="213"/>
                </a:lnTo>
                <a:lnTo>
                  <a:pt x="161" y="207"/>
                </a:lnTo>
                <a:lnTo>
                  <a:pt x="169" y="200"/>
                </a:lnTo>
                <a:lnTo>
                  <a:pt x="174" y="189"/>
                </a:lnTo>
                <a:lnTo>
                  <a:pt x="176" y="185"/>
                </a:lnTo>
                <a:lnTo>
                  <a:pt x="177" y="181"/>
                </a:lnTo>
                <a:lnTo>
                  <a:pt x="177" y="175"/>
                </a:lnTo>
                <a:lnTo>
                  <a:pt x="177" y="169"/>
                </a:lnTo>
                <a:lnTo>
                  <a:pt x="183" y="167"/>
                </a:lnTo>
                <a:lnTo>
                  <a:pt x="189" y="166"/>
                </a:lnTo>
                <a:lnTo>
                  <a:pt x="195" y="163"/>
                </a:lnTo>
                <a:lnTo>
                  <a:pt x="200" y="160"/>
                </a:lnTo>
                <a:lnTo>
                  <a:pt x="206" y="155"/>
                </a:lnTo>
                <a:lnTo>
                  <a:pt x="210" y="151"/>
                </a:lnTo>
                <a:lnTo>
                  <a:pt x="213" y="145"/>
                </a:lnTo>
                <a:lnTo>
                  <a:pt x="217" y="139"/>
                </a:lnTo>
                <a:lnTo>
                  <a:pt x="217" y="138"/>
                </a:lnTo>
                <a:lnTo>
                  <a:pt x="219" y="135"/>
                </a:lnTo>
                <a:lnTo>
                  <a:pt x="219" y="133"/>
                </a:lnTo>
                <a:lnTo>
                  <a:pt x="219" y="130"/>
                </a:lnTo>
                <a:lnTo>
                  <a:pt x="219" y="129"/>
                </a:lnTo>
                <a:lnTo>
                  <a:pt x="219" y="126"/>
                </a:lnTo>
                <a:lnTo>
                  <a:pt x="219" y="124"/>
                </a:lnTo>
                <a:lnTo>
                  <a:pt x="220" y="123"/>
                </a:lnTo>
                <a:lnTo>
                  <a:pt x="226" y="117"/>
                </a:lnTo>
                <a:lnTo>
                  <a:pt x="234" y="109"/>
                </a:lnTo>
                <a:lnTo>
                  <a:pt x="240" y="102"/>
                </a:lnTo>
                <a:lnTo>
                  <a:pt x="245" y="95"/>
                </a:lnTo>
                <a:lnTo>
                  <a:pt x="250" y="87"/>
                </a:lnTo>
                <a:lnTo>
                  <a:pt x="253" y="80"/>
                </a:lnTo>
                <a:lnTo>
                  <a:pt x="254" y="71"/>
                </a:lnTo>
                <a:lnTo>
                  <a:pt x="253" y="62"/>
                </a:lnTo>
                <a:lnTo>
                  <a:pt x="251" y="56"/>
                </a:lnTo>
                <a:lnTo>
                  <a:pt x="247" y="52"/>
                </a:lnTo>
                <a:lnTo>
                  <a:pt x="241" y="49"/>
                </a:lnTo>
                <a:lnTo>
                  <a:pt x="235" y="46"/>
                </a:lnTo>
                <a:lnTo>
                  <a:pt x="229" y="44"/>
                </a:lnTo>
                <a:lnTo>
                  <a:pt x="222" y="41"/>
                </a:lnTo>
                <a:lnTo>
                  <a:pt x="216" y="40"/>
                </a:lnTo>
                <a:lnTo>
                  <a:pt x="210" y="38"/>
                </a:lnTo>
                <a:lnTo>
                  <a:pt x="201" y="35"/>
                </a:lnTo>
                <a:lnTo>
                  <a:pt x="195" y="31"/>
                </a:lnTo>
                <a:lnTo>
                  <a:pt x="188" y="27"/>
                </a:lnTo>
                <a:lnTo>
                  <a:pt x="182" y="22"/>
                </a:lnTo>
                <a:lnTo>
                  <a:pt x="176" y="18"/>
                </a:lnTo>
                <a:lnTo>
                  <a:pt x="170" y="13"/>
                </a:lnTo>
                <a:lnTo>
                  <a:pt x="163" y="9"/>
                </a:lnTo>
                <a:lnTo>
                  <a:pt x="155" y="4"/>
                </a:lnTo>
                <a:lnTo>
                  <a:pt x="151" y="3"/>
                </a:lnTo>
                <a:lnTo>
                  <a:pt x="145" y="1"/>
                </a:lnTo>
                <a:lnTo>
                  <a:pt x="140" y="1"/>
                </a:lnTo>
                <a:lnTo>
                  <a:pt x="135" y="1"/>
                </a:lnTo>
                <a:lnTo>
                  <a:pt x="130" y="1"/>
                </a:lnTo>
                <a:lnTo>
                  <a:pt x="126" y="3"/>
                </a:lnTo>
                <a:lnTo>
                  <a:pt x="121" y="3"/>
                </a:lnTo>
                <a:lnTo>
                  <a:pt x="118" y="1"/>
                </a:lnTo>
                <a:lnTo>
                  <a:pt x="112" y="1"/>
                </a:lnTo>
                <a:lnTo>
                  <a:pt x="105" y="0"/>
                </a:lnTo>
                <a:lnTo>
                  <a:pt x="96" y="0"/>
                </a:lnTo>
                <a:lnTo>
                  <a:pt x="87" y="1"/>
                </a:lnTo>
                <a:lnTo>
                  <a:pt x="78" y="4"/>
                </a:lnTo>
                <a:lnTo>
                  <a:pt x="71" y="9"/>
                </a:lnTo>
                <a:lnTo>
                  <a:pt x="65" y="15"/>
                </a:lnTo>
                <a:lnTo>
                  <a:pt x="61" y="22"/>
                </a:lnTo>
                <a:lnTo>
                  <a:pt x="59" y="27"/>
                </a:lnTo>
                <a:lnTo>
                  <a:pt x="56" y="30"/>
                </a:lnTo>
                <a:lnTo>
                  <a:pt x="53" y="32"/>
                </a:lnTo>
                <a:lnTo>
                  <a:pt x="50" y="35"/>
                </a:lnTo>
                <a:lnTo>
                  <a:pt x="49" y="38"/>
                </a:lnTo>
                <a:lnTo>
                  <a:pt x="46" y="41"/>
                </a:lnTo>
                <a:lnTo>
                  <a:pt x="44" y="44"/>
                </a:lnTo>
                <a:lnTo>
                  <a:pt x="44" y="47"/>
                </a:lnTo>
                <a:lnTo>
                  <a:pt x="43" y="50"/>
                </a:lnTo>
                <a:lnTo>
                  <a:pt x="41" y="56"/>
                </a:lnTo>
                <a:lnTo>
                  <a:pt x="37" y="65"/>
                </a:lnTo>
                <a:lnTo>
                  <a:pt x="34" y="72"/>
                </a:lnTo>
                <a:lnTo>
                  <a:pt x="30" y="81"/>
                </a:lnTo>
                <a:lnTo>
                  <a:pt x="27" y="87"/>
                </a:lnTo>
                <a:lnTo>
                  <a:pt x="25" y="90"/>
                </a:lnTo>
                <a:lnTo>
                  <a:pt x="27" y="9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81" name="Freeform 32"/>
          <p:cNvSpPr>
            <a:spLocks/>
          </p:cNvSpPr>
          <p:nvPr/>
        </p:nvSpPr>
        <p:spPr bwMode="auto">
          <a:xfrm>
            <a:off x="6575428" y="4738690"/>
            <a:ext cx="100013" cy="82551"/>
          </a:xfrm>
          <a:custGeom>
            <a:avLst/>
            <a:gdLst>
              <a:gd name="T0" fmla="*/ 2147483647 w 71"/>
              <a:gd name="T1" fmla="*/ 2147483647 h 52"/>
              <a:gd name="T2" fmla="*/ 2147483647 w 71"/>
              <a:gd name="T3" fmla="*/ 2147483647 h 52"/>
              <a:gd name="T4" fmla="*/ 2147483647 w 71"/>
              <a:gd name="T5" fmla="*/ 2147483647 h 52"/>
              <a:gd name="T6" fmla="*/ 2147483647 w 71"/>
              <a:gd name="T7" fmla="*/ 2147483647 h 52"/>
              <a:gd name="T8" fmla="*/ 2147483647 w 71"/>
              <a:gd name="T9" fmla="*/ 2147483647 h 52"/>
              <a:gd name="T10" fmla="*/ 2147483647 w 71"/>
              <a:gd name="T11" fmla="*/ 2147483647 h 52"/>
              <a:gd name="T12" fmla="*/ 2147483647 w 71"/>
              <a:gd name="T13" fmla="*/ 2147483647 h 52"/>
              <a:gd name="T14" fmla="*/ 2147483647 w 71"/>
              <a:gd name="T15" fmla="*/ 2147483647 h 52"/>
              <a:gd name="T16" fmla="*/ 2147483647 w 71"/>
              <a:gd name="T17" fmla="*/ 2147483647 h 52"/>
              <a:gd name="T18" fmla="*/ 2147483647 w 71"/>
              <a:gd name="T19" fmla="*/ 2147483647 h 52"/>
              <a:gd name="T20" fmla="*/ 2147483647 w 71"/>
              <a:gd name="T21" fmla="*/ 2147483647 h 52"/>
              <a:gd name="T22" fmla="*/ 2147483647 w 71"/>
              <a:gd name="T23" fmla="*/ 2147483647 h 52"/>
              <a:gd name="T24" fmla="*/ 2147483647 w 71"/>
              <a:gd name="T25" fmla="*/ 2147483647 h 52"/>
              <a:gd name="T26" fmla="*/ 2147483647 w 71"/>
              <a:gd name="T27" fmla="*/ 2147483647 h 52"/>
              <a:gd name="T28" fmla="*/ 2147483647 w 71"/>
              <a:gd name="T29" fmla="*/ 2147483647 h 52"/>
              <a:gd name="T30" fmla="*/ 2147483647 w 71"/>
              <a:gd name="T31" fmla="*/ 2147483647 h 52"/>
              <a:gd name="T32" fmla="*/ 2147483647 w 71"/>
              <a:gd name="T33" fmla="*/ 2147483647 h 52"/>
              <a:gd name="T34" fmla="*/ 2147483647 w 71"/>
              <a:gd name="T35" fmla="*/ 2147483647 h 52"/>
              <a:gd name="T36" fmla="*/ 2147483647 w 71"/>
              <a:gd name="T37" fmla="*/ 2147483647 h 52"/>
              <a:gd name="T38" fmla="*/ 2147483647 w 71"/>
              <a:gd name="T39" fmla="*/ 2147483647 h 52"/>
              <a:gd name="T40" fmla="*/ 2147483647 w 71"/>
              <a:gd name="T41" fmla="*/ 2147483647 h 52"/>
              <a:gd name="T42" fmla="*/ 2147483647 w 71"/>
              <a:gd name="T43" fmla="*/ 2147483647 h 52"/>
              <a:gd name="T44" fmla="*/ 2147483647 w 71"/>
              <a:gd name="T45" fmla="*/ 2147483647 h 52"/>
              <a:gd name="T46" fmla="*/ 2147483647 w 71"/>
              <a:gd name="T47" fmla="*/ 2147483647 h 52"/>
              <a:gd name="T48" fmla="*/ 2147483647 w 71"/>
              <a:gd name="T49" fmla="*/ 2147483647 h 52"/>
              <a:gd name="T50" fmla="*/ 2147483647 w 71"/>
              <a:gd name="T51" fmla="*/ 2147483647 h 52"/>
              <a:gd name="T52" fmla="*/ 2147483647 w 71"/>
              <a:gd name="T53" fmla="*/ 2147483647 h 52"/>
              <a:gd name="T54" fmla="*/ 2147483647 w 71"/>
              <a:gd name="T55" fmla="*/ 2147483647 h 52"/>
              <a:gd name="T56" fmla="*/ 2147483647 w 71"/>
              <a:gd name="T57" fmla="*/ 2147483647 h 52"/>
              <a:gd name="T58" fmla="*/ 2147483647 w 71"/>
              <a:gd name="T59" fmla="*/ 2147483647 h 52"/>
              <a:gd name="T60" fmla="*/ 2147483647 w 71"/>
              <a:gd name="T61" fmla="*/ 2147483647 h 52"/>
              <a:gd name="T62" fmla="*/ 2147483647 w 71"/>
              <a:gd name="T63" fmla="*/ 2147483647 h 52"/>
              <a:gd name="T64" fmla="*/ 2147483647 w 71"/>
              <a:gd name="T65" fmla="*/ 2147483647 h 52"/>
              <a:gd name="T66" fmla="*/ 2147483647 w 71"/>
              <a:gd name="T67" fmla="*/ 0 h 52"/>
              <a:gd name="T68" fmla="*/ 2147483647 w 71"/>
              <a:gd name="T69" fmla="*/ 0 h 52"/>
              <a:gd name="T70" fmla="*/ 2147483647 w 71"/>
              <a:gd name="T71" fmla="*/ 0 h 52"/>
              <a:gd name="T72" fmla="*/ 2147483647 w 71"/>
              <a:gd name="T73" fmla="*/ 0 h 52"/>
              <a:gd name="T74" fmla="*/ 2147483647 w 71"/>
              <a:gd name="T75" fmla="*/ 0 h 52"/>
              <a:gd name="T76" fmla="*/ 2147483647 w 71"/>
              <a:gd name="T77" fmla="*/ 2147483647 h 52"/>
              <a:gd name="T78" fmla="*/ 2147483647 w 71"/>
              <a:gd name="T79" fmla="*/ 2147483647 h 52"/>
              <a:gd name="T80" fmla="*/ 2147483647 w 71"/>
              <a:gd name="T81" fmla="*/ 2147483647 h 52"/>
              <a:gd name="T82" fmla="*/ 2147483647 w 71"/>
              <a:gd name="T83" fmla="*/ 2147483647 h 52"/>
              <a:gd name="T84" fmla="*/ 2147483647 w 71"/>
              <a:gd name="T85" fmla="*/ 2147483647 h 52"/>
              <a:gd name="T86" fmla="*/ 2147483647 w 71"/>
              <a:gd name="T87" fmla="*/ 2147483647 h 52"/>
              <a:gd name="T88" fmla="*/ 2147483647 w 71"/>
              <a:gd name="T89" fmla="*/ 2147483647 h 52"/>
              <a:gd name="T90" fmla="*/ 2147483647 w 71"/>
              <a:gd name="T91" fmla="*/ 2147483647 h 52"/>
              <a:gd name="T92" fmla="*/ 0 w 71"/>
              <a:gd name="T93" fmla="*/ 2147483647 h 52"/>
              <a:gd name="T94" fmla="*/ 2147483647 w 71"/>
              <a:gd name="T95" fmla="*/ 2147483647 h 52"/>
              <a:gd name="T96" fmla="*/ 2147483647 w 71"/>
              <a:gd name="T97" fmla="*/ 2147483647 h 52"/>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71"/>
              <a:gd name="T148" fmla="*/ 0 h 52"/>
              <a:gd name="T149" fmla="*/ 71 w 71"/>
              <a:gd name="T150" fmla="*/ 52 h 52"/>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71" h="52">
                <a:moveTo>
                  <a:pt x="2" y="29"/>
                </a:moveTo>
                <a:lnTo>
                  <a:pt x="8" y="33"/>
                </a:lnTo>
                <a:lnTo>
                  <a:pt x="14" y="37"/>
                </a:lnTo>
                <a:lnTo>
                  <a:pt x="20" y="42"/>
                </a:lnTo>
                <a:lnTo>
                  <a:pt x="28" y="46"/>
                </a:lnTo>
                <a:lnTo>
                  <a:pt x="35" y="51"/>
                </a:lnTo>
                <a:lnTo>
                  <a:pt x="42" y="52"/>
                </a:lnTo>
                <a:lnTo>
                  <a:pt x="50" y="52"/>
                </a:lnTo>
                <a:lnTo>
                  <a:pt x="59" y="49"/>
                </a:lnTo>
                <a:lnTo>
                  <a:pt x="63" y="45"/>
                </a:lnTo>
                <a:lnTo>
                  <a:pt x="66" y="42"/>
                </a:lnTo>
                <a:lnTo>
                  <a:pt x="69" y="36"/>
                </a:lnTo>
                <a:lnTo>
                  <a:pt x="69" y="32"/>
                </a:lnTo>
                <a:lnTo>
                  <a:pt x="71" y="27"/>
                </a:lnTo>
                <a:lnTo>
                  <a:pt x="69" y="21"/>
                </a:lnTo>
                <a:lnTo>
                  <a:pt x="68" y="17"/>
                </a:lnTo>
                <a:lnTo>
                  <a:pt x="66" y="12"/>
                </a:lnTo>
                <a:lnTo>
                  <a:pt x="66" y="11"/>
                </a:lnTo>
                <a:lnTo>
                  <a:pt x="65" y="11"/>
                </a:lnTo>
                <a:lnTo>
                  <a:pt x="65" y="9"/>
                </a:lnTo>
                <a:lnTo>
                  <a:pt x="63" y="9"/>
                </a:lnTo>
                <a:lnTo>
                  <a:pt x="63" y="8"/>
                </a:lnTo>
                <a:lnTo>
                  <a:pt x="62" y="8"/>
                </a:lnTo>
                <a:lnTo>
                  <a:pt x="60" y="6"/>
                </a:lnTo>
                <a:lnTo>
                  <a:pt x="57" y="5"/>
                </a:lnTo>
                <a:lnTo>
                  <a:pt x="53" y="5"/>
                </a:lnTo>
                <a:lnTo>
                  <a:pt x="48" y="3"/>
                </a:lnTo>
                <a:lnTo>
                  <a:pt x="45" y="3"/>
                </a:lnTo>
                <a:lnTo>
                  <a:pt x="41" y="3"/>
                </a:lnTo>
                <a:lnTo>
                  <a:pt x="37" y="3"/>
                </a:lnTo>
                <a:lnTo>
                  <a:pt x="34" y="2"/>
                </a:lnTo>
                <a:lnTo>
                  <a:pt x="29" y="2"/>
                </a:lnTo>
                <a:lnTo>
                  <a:pt x="26" y="0"/>
                </a:lnTo>
                <a:lnTo>
                  <a:pt x="25" y="0"/>
                </a:lnTo>
                <a:lnTo>
                  <a:pt x="22" y="0"/>
                </a:lnTo>
                <a:lnTo>
                  <a:pt x="19" y="0"/>
                </a:lnTo>
                <a:lnTo>
                  <a:pt x="16" y="0"/>
                </a:lnTo>
                <a:lnTo>
                  <a:pt x="14" y="2"/>
                </a:lnTo>
                <a:lnTo>
                  <a:pt x="11" y="2"/>
                </a:lnTo>
                <a:lnTo>
                  <a:pt x="8" y="3"/>
                </a:lnTo>
                <a:lnTo>
                  <a:pt x="7" y="5"/>
                </a:lnTo>
                <a:lnTo>
                  <a:pt x="5" y="8"/>
                </a:lnTo>
                <a:lnTo>
                  <a:pt x="4" y="11"/>
                </a:lnTo>
                <a:lnTo>
                  <a:pt x="2" y="14"/>
                </a:lnTo>
                <a:lnTo>
                  <a:pt x="1" y="17"/>
                </a:lnTo>
                <a:lnTo>
                  <a:pt x="0" y="21"/>
                </a:lnTo>
                <a:lnTo>
                  <a:pt x="1" y="26"/>
                </a:lnTo>
                <a:lnTo>
                  <a:pt x="2" y="29"/>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82" name="Freeform 33"/>
          <p:cNvSpPr>
            <a:spLocks/>
          </p:cNvSpPr>
          <p:nvPr/>
        </p:nvSpPr>
        <p:spPr bwMode="auto">
          <a:xfrm>
            <a:off x="6575428" y="4738690"/>
            <a:ext cx="100013" cy="82551"/>
          </a:xfrm>
          <a:custGeom>
            <a:avLst/>
            <a:gdLst>
              <a:gd name="T0" fmla="*/ 2147483647 w 71"/>
              <a:gd name="T1" fmla="*/ 2147483647 h 52"/>
              <a:gd name="T2" fmla="*/ 2147483647 w 71"/>
              <a:gd name="T3" fmla="*/ 2147483647 h 52"/>
              <a:gd name="T4" fmla="*/ 2147483647 w 71"/>
              <a:gd name="T5" fmla="*/ 2147483647 h 52"/>
              <a:gd name="T6" fmla="*/ 2147483647 w 71"/>
              <a:gd name="T7" fmla="*/ 2147483647 h 52"/>
              <a:gd name="T8" fmla="*/ 2147483647 w 71"/>
              <a:gd name="T9" fmla="*/ 2147483647 h 52"/>
              <a:gd name="T10" fmla="*/ 2147483647 w 71"/>
              <a:gd name="T11" fmla="*/ 2147483647 h 52"/>
              <a:gd name="T12" fmla="*/ 2147483647 w 71"/>
              <a:gd name="T13" fmla="*/ 2147483647 h 52"/>
              <a:gd name="T14" fmla="*/ 2147483647 w 71"/>
              <a:gd name="T15" fmla="*/ 2147483647 h 52"/>
              <a:gd name="T16" fmla="*/ 2147483647 w 71"/>
              <a:gd name="T17" fmla="*/ 2147483647 h 52"/>
              <a:gd name="T18" fmla="*/ 2147483647 w 71"/>
              <a:gd name="T19" fmla="*/ 2147483647 h 52"/>
              <a:gd name="T20" fmla="*/ 2147483647 w 71"/>
              <a:gd name="T21" fmla="*/ 2147483647 h 52"/>
              <a:gd name="T22" fmla="*/ 2147483647 w 71"/>
              <a:gd name="T23" fmla="*/ 2147483647 h 52"/>
              <a:gd name="T24" fmla="*/ 2147483647 w 71"/>
              <a:gd name="T25" fmla="*/ 2147483647 h 52"/>
              <a:gd name="T26" fmla="*/ 2147483647 w 71"/>
              <a:gd name="T27" fmla="*/ 2147483647 h 52"/>
              <a:gd name="T28" fmla="*/ 2147483647 w 71"/>
              <a:gd name="T29" fmla="*/ 2147483647 h 52"/>
              <a:gd name="T30" fmla="*/ 2147483647 w 71"/>
              <a:gd name="T31" fmla="*/ 2147483647 h 52"/>
              <a:gd name="T32" fmla="*/ 2147483647 w 71"/>
              <a:gd name="T33" fmla="*/ 2147483647 h 52"/>
              <a:gd name="T34" fmla="*/ 2147483647 w 71"/>
              <a:gd name="T35" fmla="*/ 2147483647 h 52"/>
              <a:gd name="T36" fmla="*/ 2147483647 w 71"/>
              <a:gd name="T37" fmla="*/ 2147483647 h 52"/>
              <a:gd name="T38" fmla="*/ 2147483647 w 71"/>
              <a:gd name="T39" fmla="*/ 2147483647 h 52"/>
              <a:gd name="T40" fmla="*/ 2147483647 w 71"/>
              <a:gd name="T41" fmla="*/ 2147483647 h 52"/>
              <a:gd name="T42" fmla="*/ 2147483647 w 71"/>
              <a:gd name="T43" fmla="*/ 2147483647 h 52"/>
              <a:gd name="T44" fmla="*/ 2147483647 w 71"/>
              <a:gd name="T45" fmla="*/ 2147483647 h 52"/>
              <a:gd name="T46" fmla="*/ 2147483647 w 71"/>
              <a:gd name="T47" fmla="*/ 2147483647 h 52"/>
              <a:gd name="T48" fmla="*/ 2147483647 w 71"/>
              <a:gd name="T49" fmla="*/ 2147483647 h 52"/>
              <a:gd name="T50" fmla="*/ 2147483647 w 71"/>
              <a:gd name="T51" fmla="*/ 2147483647 h 52"/>
              <a:gd name="T52" fmla="*/ 2147483647 w 71"/>
              <a:gd name="T53" fmla="*/ 2147483647 h 52"/>
              <a:gd name="T54" fmla="*/ 2147483647 w 71"/>
              <a:gd name="T55" fmla="*/ 2147483647 h 52"/>
              <a:gd name="T56" fmla="*/ 2147483647 w 71"/>
              <a:gd name="T57" fmla="*/ 2147483647 h 52"/>
              <a:gd name="T58" fmla="*/ 2147483647 w 71"/>
              <a:gd name="T59" fmla="*/ 2147483647 h 52"/>
              <a:gd name="T60" fmla="*/ 2147483647 w 71"/>
              <a:gd name="T61" fmla="*/ 2147483647 h 52"/>
              <a:gd name="T62" fmla="*/ 2147483647 w 71"/>
              <a:gd name="T63" fmla="*/ 2147483647 h 52"/>
              <a:gd name="T64" fmla="*/ 2147483647 w 71"/>
              <a:gd name="T65" fmla="*/ 2147483647 h 52"/>
              <a:gd name="T66" fmla="*/ 2147483647 w 71"/>
              <a:gd name="T67" fmla="*/ 0 h 52"/>
              <a:gd name="T68" fmla="*/ 2147483647 w 71"/>
              <a:gd name="T69" fmla="*/ 0 h 52"/>
              <a:gd name="T70" fmla="*/ 2147483647 w 71"/>
              <a:gd name="T71" fmla="*/ 0 h 52"/>
              <a:gd name="T72" fmla="*/ 2147483647 w 71"/>
              <a:gd name="T73" fmla="*/ 0 h 52"/>
              <a:gd name="T74" fmla="*/ 2147483647 w 71"/>
              <a:gd name="T75" fmla="*/ 0 h 52"/>
              <a:gd name="T76" fmla="*/ 2147483647 w 71"/>
              <a:gd name="T77" fmla="*/ 2147483647 h 52"/>
              <a:gd name="T78" fmla="*/ 2147483647 w 71"/>
              <a:gd name="T79" fmla="*/ 2147483647 h 52"/>
              <a:gd name="T80" fmla="*/ 2147483647 w 71"/>
              <a:gd name="T81" fmla="*/ 2147483647 h 52"/>
              <a:gd name="T82" fmla="*/ 2147483647 w 71"/>
              <a:gd name="T83" fmla="*/ 2147483647 h 52"/>
              <a:gd name="T84" fmla="*/ 2147483647 w 71"/>
              <a:gd name="T85" fmla="*/ 2147483647 h 52"/>
              <a:gd name="T86" fmla="*/ 2147483647 w 71"/>
              <a:gd name="T87" fmla="*/ 2147483647 h 52"/>
              <a:gd name="T88" fmla="*/ 2147483647 w 71"/>
              <a:gd name="T89" fmla="*/ 2147483647 h 52"/>
              <a:gd name="T90" fmla="*/ 2147483647 w 71"/>
              <a:gd name="T91" fmla="*/ 2147483647 h 52"/>
              <a:gd name="T92" fmla="*/ 0 w 71"/>
              <a:gd name="T93" fmla="*/ 2147483647 h 52"/>
              <a:gd name="T94" fmla="*/ 2147483647 w 71"/>
              <a:gd name="T95" fmla="*/ 2147483647 h 52"/>
              <a:gd name="T96" fmla="*/ 2147483647 w 71"/>
              <a:gd name="T97" fmla="*/ 2147483647 h 52"/>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71"/>
              <a:gd name="T148" fmla="*/ 0 h 52"/>
              <a:gd name="T149" fmla="*/ 71 w 71"/>
              <a:gd name="T150" fmla="*/ 52 h 52"/>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71" h="52">
                <a:moveTo>
                  <a:pt x="2" y="29"/>
                </a:moveTo>
                <a:lnTo>
                  <a:pt x="8" y="33"/>
                </a:lnTo>
                <a:lnTo>
                  <a:pt x="14" y="37"/>
                </a:lnTo>
                <a:lnTo>
                  <a:pt x="20" y="42"/>
                </a:lnTo>
                <a:lnTo>
                  <a:pt x="28" y="46"/>
                </a:lnTo>
                <a:lnTo>
                  <a:pt x="35" y="51"/>
                </a:lnTo>
                <a:lnTo>
                  <a:pt x="42" y="52"/>
                </a:lnTo>
                <a:lnTo>
                  <a:pt x="50" y="52"/>
                </a:lnTo>
                <a:lnTo>
                  <a:pt x="59" y="49"/>
                </a:lnTo>
                <a:lnTo>
                  <a:pt x="63" y="45"/>
                </a:lnTo>
                <a:lnTo>
                  <a:pt x="66" y="42"/>
                </a:lnTo>
                <a:lnTo>
                  <a:pt x="69" y="36"/>
                </a:lnTo>
                <a:lnTo>
                  <a:pt x="69" y="32"/>
                </a:lnTo>
                <a:lnTo>
                  <a:pt x="71" y="27"/>
                </a:lnTo>
                <a:lnTo>
                  <a:pt x="69" y="21"/>
                </a:lnTo>
                <a:lnTo>
                  <a:pt x="68" y="17"/>
                </a:lnTo>
                <a:lnTo>
                  <a:pt x="66" y="12"/>
                </a:lnTo>
                <a:lnTo>
                  <a:pt x="66" y="11"/>
                </a:lnTo>
                <a:lnTo>
                  <a:pt x="65" y="11"/>
                </a:lnTo>
                <a:lnTo>
                  <a:pt x="65" y="9"/>
                </a:lnTo>
                <a:lnTo>
                  <a:pt x="63" y="9"/>
                </a:lnTo>
                <a:lnTo>
                  <a:pt x="63" y="8"/>
                </a:lnTo>
                <a:lnTo>
                  <a:pt x="62" y="8"/>
                </a:lnTo>
                <a:lnTo>
                  <a:pt x="60" y="6"/>
                </a:lnTo>
                <a:lnTo>
                  <a:pt x="57" y="5"/>
                </a:lnTo>
                <a:lnTo>
                  <a:pt x="53" y="5"/>
                </a:lnTo>
                <a:lnTo>
                  <a:pt x="48" y="3"/>
                </a:lnTo>
                <a:lnTo>
                  <a:pt x="45" y="3"/>
                </a:lnTo>
                <a:lnTo>
                  <a:pt x="41" y="3"/>
                </a:lnTo>
                <a:lnTo>
                  <a:pt x="37" y="3"/>
                </a:lnTo>
                <a:lnTo>
                  <a:pt x="34" y="2"/>
                </a:lnTo>
                <a:lnTo>
                  <a:pt x="29" y="2"/>
                </a:lnTo>
                <a:lnTo>
                  <a:pt x="26" y="0"/>
                </a:lnTo>
                <a:lnTo>
                  <a:pt x="25" y="0"/>
                </a:lnTo>
                <a:lnTo>
                  <a:pt x="22" y="0"/>
                </a:lnTo>
                <a:lnTo>
                  <a:pt x="19" y="0"/>
                </a:lnTo>
                <a:lnTo>
                  <a:pt x="16" y="0"/>
                </a:lnTo>
                <a:lnTo>
                  <a:pt x="14" y="2"/>
                </a:lnTo>
                <a:lnTo>
                  <a:pt x="11" y="2"/>
                </a:lnTo>
                <a:lnTo>
                  <a:pt x="8" y="3"/>
                </a:lnTo>
                <a:lnTo>
                  <a:pt x="7" y="5"/>
                </a:lnTo>
                <a:lnTo>
                  <a:pt x="5" y="8"/>
                </a:lnTo>
                <a:lnTo>
                  <a:pt x="4" y="11"/>
                </a:lnTo>
                <a:lnTo>
                  <a:pt x="2" y="14"/>
                </a:lnTo>
                <a:lnTo>
                  <a:pt x="1" y="17"/>
                </a:lnTo>
                <a:lnTo>
                  <a:pt x="0" y="21"/>
                </a:lnTo>
                <a:lnTo>
                  <a:pt x="1" y="26"/>
                </a:lnTo>
                <a:lnTo>
                  <a:pt x="2" y="29"/>
                </a:lnTo>
              </a:path>
            </a:pathLst>
          </a:custGeom>
          <a:solidFill>
            <a:srgbClr val="FFFF00"/>
          </a:solidFill>
          <a:ln w="1588">
            <a:solidFill>
              <a:srgbClr val="990000"/>
            </a:solidFill>
            <a:round/>
            <a:headEnd/>
            <a:tailEnd/>
          </a:ln>
        </p:spPr>
        <p:txBody>
          <a:bodyPr/>
          <a:lstStyle/>
          <a:p>
            <a:endParaRPr lang="en-US"/>
          </a:p>
        </p:txBody>
      </p:sp>
      <p:sp>
        <p:nvSpPr>
          <p:cNvPr id="53283" name="Freeform 34"/>
          <p:cNvSpPr>
            <a:spLocks/>
          </p:cNvSpPr>
          <p:nvPr/>
        </p:nvSpPr>
        <p:spPr bwMode="auto">
          <a:xfrm>
            <a:off x="6575428" y="4738690"/>
            <a:ext cx="100013" cy="82551"/>
          </a:xfrm>
          <a:custGeom>
            <a:avLst/>
            <a:gdLst>
              <a:gd name="T0" fmla="*/ 2147483647 w 71"/>
              <a:gd name="T1" fmla="*/ 2147483647 h 52"/>
              <a:gd name="T2" fmla="*/ 2147483647 w 71"/>
              <a:gd name="T3" fmla="*/ 2147483647 h 52"/>
              <a:gd name="T4" fmla="*/ 2147483647 w 71"/>
              <a:gd name="T5" fmla="*/ 2147483647 h 52"/>
              <a:gd name="T6" fmla="*/ 2147483647 w 71"/>
              <a:gd name="T7" fmla="*/ 2147483647 h 52"/>
              <a:gd name="T8" fmla="*/ 2147483647 w 71"/>
              <a:gd name="T9" fmla="*/ 2147483647 h 52"/>
              <a:gd name="T10" fmla="*/ 2147483647 w 71"/>
              <a:gd name="T11" fmla="*/ 2147483647 h 52"/>
              <a:gd name="T12" fmla="*/ 2147483647 w 71"/>
              <a:gd name="T13" fmla="*/ 2147483647 h 52"/>
              <a:gd name="T14" fmla="*/ 2147483647 w 71"/>
              <a:gd name="T15" fmla="*/ 2147483647 h 52"/>
              <a:gd name="T16" fmla="*/ 2147483647 w 71"/>
              <a:gd name="T17" fmla="*/ 2147483647 h 52"/>
              <a:gd name="T18" fmla="*/ 2147483647 w 71"/>
              <a:gd name="T19" fmla="*/ 2147483647 h 52"/>
              <a:gd name="T20" fmla="*/ 2147483647 w 71"/>
              <a:gd name="T21" fmla="*/ 2147483647 h 52"/>
              <a:gd name="T22" fmla="*/ 2147483647 w 71"/>
              <a:gd name="T23" fmla="*/ 2147483647 h 52"/>
              <a:gd name="T24" fmla="*/ 2147483647 w 71"/>
              <a:gd name="T25" fmla="*/ 2147483647 h 52"/>
              <a:gd name="T26" fmla="*/ 2147483647 w 71"/>
              <a:gd name="T27" fmla="*/ 2147483647 h 52"/>
              <a:gd name="T28" fmla="*/ 2147483647 w 71"/>
              <a:gd name="T29" fmla="*/ 2147483647 h 52"/>
              <a:gd name="T30" fmla="*/ 2147483647 w 71"/>
              <a:gd name="T31" fmla="*/ 2147483647 h 52"/>
              <a:gd name="T32" fmla="*/ 2147483647 w 71"/>
              <a:gd name="T33" fmla="*/ 2147483647 h 52"/>
              <a:gd name="T34" fmla="*/ 2147483647 w 71"/>
              <a:gd name="T35" fmla="*/ 2147483647 h 52"/>
              <a:gd name="T36" fmla="*/ 2147483647 w 71"/>
              <a:gd name="T37" fmla="*/ 2147483647 h 52"/>
              <a:gd name="T38" fmla="*/ 2147483647 w 71"/>
              <a:gd name="T39" fmla="*/ 2147483647 h 52"/>
              <a:gd name="T40" fmla="*/ 2147483647 w 71"/>
              <a:gd name="T41" fmla="*/ 2147483647 h 52"/>
              <a:gd name="T42" fmla="*/ 2147483647 w 71"/>
              <a:gd name="T43" fmla="*/ 2147483647 h 52"/>
              <a:gd name="T44" fmla="*/ 2147483647 w 71"/>
              <a:gd name="T45" fmla="*/ 2147483647 h 52"/>
              <a:gd name="T46" fmla="*/ 2147483647 w 71"/>
              <a:gd name="T47" fmla="*/ 2147483647 h 52"/>
              <a:gd name="T48" fmla="*/ 2147483647 w 71"/>
              <a:gd name="T49" fmla="*/ 2147483647 h 52"/>
              <a:gd name="T50" fmla="*/ 2147483647 w 71"/>
              <a:gd name="T51" fmla="*/ 2147483647 h 52"/>
              <a:gd name="T52" fmla="*/ 2147483647 w 71"/>
              <a:gd name="T53" fmla="*/ 2147483647 h 52"/>
              <a:gd name="T54" fmla="*/ 2147483647 w 71"/>
              <a:gd name="T55" fmla="*/ 2147483647 h 52"/>
              <a:gd name="T56" fmla="*/ 2147483647 w 71"/>
              <a:gd name="T57" fmla="*/ 2147483647 h 52"/>
              <a:gd name="T58" fmla="*/ 2147483647 w 71"/>
              <a:gd name="T59" fmla="*/ 2147483647 h 52"/>
              <a:gd name="T60" fmla="*/ 2147483647 w 71"/>
              <a:gd name="T61" fmla="*/ 2147483647 h 52"/>
              <a:gd name="T62" fmla="*/ 2147483647 w 71"/>
              <a:gd name="T63" fmla="*/ 2147483647 h 52"/>
              <a:gd name="T64" fmla="*/ 2147483647 w 71"/>
              <a:gd name="T65" fmla="*/ 2147483647 h 52"/>
              <a:gd name="T66" fmla="*/ 2147483647 w 71"/>
              <a:gd name="T67" fmla="*/ 0 h 52"/>
              <a:gd name="T68" fmla="*/ 2147483647 w 71"/>
              <a:gd name="T69" fmla="*/ 0 h 52"/>
              <a:gd name="T70" fmla="*/ 2147483647 w 71"/>
              <a:gd name="T71" fmla="*/ 0 h 52"/>
              <a:gd name="T72" fmla="*/ 2147483647 w 71"/>
              <a:gd name="T73" fmla="*/ 0 h 52"/>
              <a:gd name="T74" fmla="*/ 2147483647 w 71"/>
              <a:gd name="T75" fmla="*/ 0 h 52"/>
              <a:gd name="T76" fmla="*/ 2147483647 w 71"/>
              <a:gd name="T77" fmla="*/ 2147483647 h 52"/>
              <a:gd name="T78" fmla="*/ 2147483647 w 71"/>
              <a:gd name="T79" fmla="*/ 2147483647 h 52"/>
              <a:gd name="T80" fmla="*/ 2147483647 w 71"/>
              <a:gd name="T81" fmla="*/ 2147483647 h 52"/>
              <a:gd name="T82" fmla="*/ 2147483647 w 71"/>
              <a:gd name="T83" fmla="*/ 2147483647 h 52"/>
              <a:gd name="T84" fmla="*/ 2147483647 w 71"/>
              <a:gd name="T85" fmla="*/ 2147483647 h 52"/>
              <a:gd name="T86" fmla="*/ 2147483647 w 71"/>
              <a:gd name="T87" fmla="*/ 2147483647 h 52"/>
              <a:gd name="T88" fmla="*/ 2147483647 w 71"/>
              <a:gd name="T89" fmla="*/ 2147483647 h 52"/>
              <a:gd name="T90" fmla="*/ 2147483647 w 71"/>
              <a:gd name="T91" fmla="*/ 2147483647 h 52"/>
              <a:gd name="T92" fmla="*/ 0 w 71"/>
              <a:gd name="T93" fmla="*/ 2147483647 h 52"/>
              <a:gd name="T94" fmla="*/ 2147483647 w 71"/>
              <a:gd name="T95" fmla="*/ 2147483647 h 52"/>
              <a:gd name="T96" fmla="*/ 2147483647 w 71"/>
              <a:gd name="T97" fmla="*/ 2147483647 h 52"/>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71"/>
              <a:gd name="T148" fmla="*/ 0 h 52"/>
              <a:gd name="T149" fmla="*/ 71 w 71"/>
              <a:gd name="T150" fmla="*/ 52 h 52"/>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71" h="52">
                <a:moveTo>
                  <a:pt x="2" y="29"/>
                </a:moveTo>
                <a:lnTo>
                  <a:pt x="8" y="33"/>
                </a:lnTo>
                <a:lnTo>
                  <a:pt x="14" y="37"/>
                </a:lnTo>
                <a:lnTo>
                  <a:pt x="20" y="42"/>
                </a:lnTo>
                <a:lnTo>
                  <a:pt x="28" y="46"/>
                </a:lnTo>
                <a:lnTo>
                  <a:pt x="35" y="51"/>
                </a:lnTo>
                <a:lnTo>
                  <a:pt x="42" y="52"/>
                </a:lnTo>
                <a:lnTo>
                  <a:pt x="50" y="52"/>
                </a:lnTo>
                <a:lnTo>
                  <a:pt x="59" y="49"/>
                </a:lnTo>
                <a:lnTo>
                  <a:pt x="63" y="45"/>
                </a:lnTo>
                <a:lnTo>
                  <a:pt x="66" y="42"/>
                </a:lnTo>
                <a:lnTo>
                  <a:pt x="69" y="36"/>
                </a:lnTo>
                <a:lnTo>
                  <a:pt x="69" y="32"/>
                </a:lnTo>
                <a:lnTo>
                  <a:pt x="71" y="27"/>
                </a:lnTo>
                <a:lnTo>
                  <a:pt x="69" y="21"/>
                </a:lnTo>
                <a:lnTo>
                  <a:pt x="68" y="17"/>
                </a:lnTo>
                <a:lnTo>
                  <a:pt x="66" y="12"/>
                </a:lnTo>
                <a:lnTo>
                  <a:pt x="66" y="11"/>
                </a:lnTo>
                <a:lnTo>
                  <a:pt x="65" y="11"/>
                </a:lnTo>
                <a:lnTo>
                  <a:pt x="65" y="9"/>
                </a:lnTo>
                <a:lnTo>
                  <a:pt x="63" y="9"/>
                </a:lnTo>
                <a:lnTo>
                  <a:pt x="63" y="8"/>
                </a:lnTo>
                <a:lnTo>
                  <a:pt x="62" y="8"/>
                </a:lnTo>
                <a:lnTo>
                  <a:pt x="60" y="6"/>
                </a:lnTo>
                <a:lnTo>
                  <a:pt x="57" y="5"/>
                </a:lnTo>
                <a:lnTo>
                  <a:pt x="53" y="5"/>
                </a:lnTo>
                <a:lnTo>
                  <a:pt x="48" y="3"/>
                </a:lnTo>
                <a:lnTo>
                  <a:pt x="45" y="3"/>
                </a:lnTo>
                <a:lnTo>
                  <a:pt x="41" y="3"/>
                </a:lnTo>
                <a:lnTo>
                  <a:pt x="37" y="3"/>
                </a:lnTo>
                <a:lnTo>
                  <a:pt x="34" y="2"/>
                </a:lnTo>
                <a:lnTo>
                  <a:pt x="29" y="2"/>
                </a:lnTo>
                <a:lnTo>
                  <a:pt x="26" y="0"/>
                </a:lnTo>
                <a:lnTo>
                  <a:pt x="25" y="0"/>
                </a:lnTo>
                <a:lnTo>
                  <a:pt x="22" y="0"/>
                </a:lnTo>
                <a:lnTo>
                  <a:pt x="19" y="0"/>
                </a:lnTo>
                <a:lnTo>
                  <a:pt x="16" y="0"/>
                </a:lnTo>
                <a:lnTo>
                  <a:pt x="14" y="2"/>
                </a:lnTo>
                <a:lnTo>
                  <a:pt x="11" y="2"/>
                </a:lnTo>
                <a:lnTo>
                  <a:pt x="8" y="3"/>
                </a:lnTo>
                <a:lnTo>
                  <a:pt x="7" y="5"/>
                </a:lnTo>
                <a:lnTo>
                  <a:pt x="5" y="8"/>
                </a:lnTo>
                <a:lnTo>
                  <a:pt x="4" y="11"/>
                </a:lnTo>
                <a:lnTo>
                  <a:pt x="2" y="14"/>
                </a:lnTo>
                <a:lnTo>
                  <a:pt x="1" y="17"/>
                </a:lnTo>
                <a:lnTo>
                  <a:pt x="0" y="21"/>
                </a:lnTo>
                <a:lnTo>
                  <a:pt x="1" y="26"/>
                </a:lnTo>
                <a:lnTo>
                  <a:pt x="2" y="29"/>
                </a:lnTo>
              </a:path>
            </a:pathLst>
          </a:custGeom>
          <a:solidFill>
            <a:srgbClr val="FFFF00"/>
          </a:solidFill>
          <a:ln w="4763">
            <a:solidFill>
              <a:srgbClr val="990000"/>
            </a:solidFill>
            <a:round/>
            <a:headEnd/>
            <a:tailEnd/>
          </a:ln>
        </p:spPr>
        <p:txBody>
          <a:bodyPr/>
          <a:lstStyle/>
          <a:p>
            <a:endParaRPr lang="en-US"/>
          </a:p>
        </p:txBody>
      </p:sp>
      <p:sp>
        <p:nvSpPr>
          <p:cNvPr id="53284" name="Freeform 35"/>
          <p:cNvSpPr>
            <a:spLocks/>
          </p:cNvSpPr>
          <p:nvPr/>
        </p:nvSpPr>
        <p:spPr bwMode="auto">
          <a:xfrm>
            <a:off x="6510341" y="4684716"/>
            <a:ext cx="66675" cy="77787"/>
          </a:xfrm>
          <a:custGeom>
            <a:avLst/>
            <a:gdLst>
              <a:gd name="T0" fmla="*/ 2147483647 w 47"/>
              <a:gd name="T1" fmla="*/ 2147483647 h 49"/>
              <a:gd name="T2" fmla="*/ 2147483647 w 47"/>
              <a:gd name="T3" fmla="*/ 2147483647 h 49"/>
              <a:gd name="T4" fmla="*/ 2147483647 w 47"/>
              <a:gd name="T5" fmla="*/ 2147483647 h 49"/>
              <a:gd name="T6" fmla="*/ 2147483647 w 47"/>
              <a:gd name="T7" fmla="*/ 2147483647 h 49"/>
              <a:gd name="T8" fmla="*/ 2147483647 w 47"/>
              <a:gd name="T9" fmla="*/ 2147483647 h 49"/>
              <a:gd name="T10" fmla="*/ 2147483647 w 47"/>
              <a:gd name="T11" fmla="*/ 2147483647 h 49"/>
              <a:gd name="T12" fmla="*/ 2147483647 w 47"/>
              <a:gd name="T13" fmla="*/ 2147483647 h 49"/>
              <a:gd name="T14" fmla="*/ 2147483647 w 47"/>
              <a:gd name="T15" fmla="*/ 2147483647 h 49"/>
              <a:gd name="T16" fmla="*/ 2147483647 w 47"/>
              <a:gd name="T17" fmla="*/ 2147483647 h 49"/>
              <a:gd name="T18" fmla="*/ 2147483647 w 47"/>
              <a:gd name="T19" fmla="*/ 2147483647 h 49"/>
              <a:gd name="T20" fmla="*/ 2147483647 w 47"/>
              <a:gd name="T21" fmla="*/ 2147483647 h 49"/>
              <a:gd name="T22" fmla="*/ 2147483647 w 47"/>
              <a:gd name="T23" fmla="*/ 2147483647 h 49"/>
              <a:gd name="T24" fmla="*/ 2147483647 w 47"/>
              <a:gd name="T25" fmla="*/ 2147483647 h 49"/>
              <a:gd name="T26" fmla="*/ 2147483647 w 47"/>
              <a:gd name="T27" fmla="*/ 2147483647 h 49"/>
              <a:gd name="T28" fmla="*/ 2147483647 w 47"/>
              <a:gd name="T29" fmla="*/ 2147483647 h 49"/>
              <a:gd name="T30" fmla="*/ 2147483647 w 47"/>
              <a:gd name="T31" fmla="*/ 2147483647 h 49"/>
              <a:gd name="T32" fmla="*/ 2147483647 w 47"/>
              <a:gd name="T33" fmla="*/ 2147483647 h 49"/>
              <a:gd name="T34" fmla="*/ 2147483647 w 47"/>
              <a:gd name="T35" fmla="*/ 2147483647 h 49"/>
              <a:gd name="T36" fmla="*/ 2147483647 w 47"/>
              <a:gd name="T37" fmla="*/ 2147483647 h 49"/>
              <a:gd name="T38" fmla="*/ 2147483647 w 47"/>
              <a:gd name="T39" fmla="*/ 2147483647 h 49"/>
              <a:gd name="T40" fmla="*/ 2147483647 w 47"/>
              <a:gd name="T41" fmla="*/ 2147483647 h 49"/>
              <a:gd name="T42" fmla="*/ 2147483647 w 47"/>
              <a:gd name="T43" fmla="*/ 2147483647 h 49"/>
              <a:gd name="T44" fmla="*/ 2147483647 w 47"/>
              <a:gd name="T45" fmla="*/ 2147483647 h 49"/>
              <a:gd name="T46" fmla="*/ 2147483647 w 47"/>
              <a:gd name="T47" fmla="*/ 2147483647 h 49"/>
              <a:gd name="T48" fmla="*/ 2147483647 w 47"/>
              <a:gd name="T49" fmla="*/ 2147483647 h 49"/>
              <a:gd name="T50" fmla="*/ 2147483647 w 47"/>
              <a:gd name="T51" fmla="*/ 2147483647 h 49"/>
              <a:gd name="T52" fmla="*/ 2147483647 w 47"/>
              <a:gd name="T53" fmla="*/ 2147483647 h 49"/>
              <a:gd name="T54" fmla="*/ 2147483647 w 47"/>
              <a:gd name="T55" fmla="*/ 2147483647 h 49"/>
              <a:gd name="T56" fmla="*/ 2147483647 w 47"/>
              <a:gd name="T57" fmla="*/ 2147483647 h 49"/>
              <a:gd name="T58" fmla="*/ 2147483647 w 47"/>
              <a:gd name="T59" fmla="*/ 2147483647 h 49"/>
              <a:gd name="T60" fmla="*/ 2147483647 w 47"/>
              <a:gd name="T61" fmla="*/ 2147483647 h 49"/>
              <a:gd name="T62" fmla="*/ 2147483647 w 47"/>
              <a:gd name="T63" fmla="*/ 2147483647 h 49"/>
              <a:gd name="T64" fmla="*/ 2147483647 w 47"/>
              <a:gd name="T65" fmla="*/ 2147483647 h 49"/>
              <a:gd name="T66" fmla="*/ 2147483647 w 47"/>
              <a:gd name="T67" fmla="*/ 2147483647 h 49"/>
              <a:gd name="T68" fmla="*/ 2147483647 w 47"/>
              <a:gd name="T69" fmla="*/ 2147483647 h 49"/>
              <a:gd name="T70" fmla="*/ 2147483647 w 47"/>
              <a:gd name="T71" fmla="*/ 2147483647 h 49"/>
              <a:gd name="T72" fmla="*/ 2147483647 w 47"/>
              <a:gd name="T73" fmla="*/ 2147483647 h 49"/>
              <a:gd name="T74" fmla="*/ 2147483647 w 47"/>
              <a:gd name="T75" fmla="*/ 2147483647 h 49"/>
              <a:gd name="T76" fmla="*/ 2147483647 w 47"/>
              <a:gd name="T77" fmla="*/ 0 h 49"/>
              <a:gd name="T78" fmla="*/ 2147483647 w 47"/>
              <a:gd name="T79" fmla="*/ 0 h 49"/>
              <a:gd name="T80" fmla="*/ 2147483647 w 47"/>
              <a:gd name="T81" fmla="*/ 2147483647 h 49"/>
              <a:gd name="T82" fmla="*/ 2147483647 w 47"/>
              <a:gd name="T83" fmla="*/ 2147483647 h 49"/>
              <a:gd name="T84" fmla="*/ 2147483647 w 47"/>
              <a:gd name="T85" fmla="*/ 2147483647 h 49"/>
              <a:gd name="T86" fmla="*/ 2147483647 w 47"/>
              <a:gd name="T87" fmla="*/ 2147483647 h 49"/>
              <a:gd name="T88" fmla="*/ 2147483647 w 47"/>
              <a:gd name="T89" fmla="*/ 2147483647 h 49"/>
              <a:gd name="T90" fmla="*/ 0 w 47"/>
              <a:gd name="T91" fmla="*/ 2147483647 h 49"/>
              <a:gd name="T92" fmla="*/ 0 w 47"/>
              <a:gd name="T93" fmla="*/ 2147483647 h 49"/>
              <a:gd name="T94" fmla="*/ 2147483647 w 47"/>
              <a:gd name="T95" fmla="*/ 2147483647 h 49"/>
              <a:gd name="T96" fmla="*/ 2147483647 w 47"/>
              <a:gd name="T97" fmla="*/ 2147483647 h 4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7"/>
              <a:gd name="T148" fmla="*/ 0 h 49"/>
              <a:gd name="T149" fmla="*/ 47 w 47"/>
              <a:gd name="T150" fmla="*/ 49 h 49"/>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7" h="49">
                <a:moveTo>
                  <a:pt x="1" y="23"/>
                </a:moveTo>
                <a:lnTo>
                  <a:pt x="3" y="26"/>
                </a:lnTo>
                <a:lnTo>
                  <a:pt x="4" y="29"/>
                </a:lnTo>
                <a:lnTo>
                  <a:pt x="6" y="32"/>
                </a:lnTo>
                <a:lnTo>
                  <a:pt x="9" y="34"/>
                </a:lnTo>
                <a:lnTo>
                  <a:pt x="12" y="37"/>
                </a:lnTo>
                <a:lnTo>
                  <a:pt x="14" y="40"/>
                </a:lnTo>
                <a:lnTo>
                  <a:pt x="17" y="42"/>
                </a:lnTo>
                <a:lnTo>
                  <a:pt x="20" y="43"/>
                </a:lnTo>
                <a:lnTo>
                  <a:pt x="23" y="45"/>
                </a:lnTo>
                <a:lnTo>
                  <a:pt x="26" y="46"/>
                </a:lnTo>
                <a:lnTo>
                  <a:pt x="29" y="48"/>
                </a:lnTo>
                <a:lnTo>
                  <a:pt x="32" y="49"/>
                </a:lnTo>
                <a:lnTo>
                  <a:pt x="35" y="49"/>
                </a:lnTo>
                <a:lnTo>
                  <a:pt x="38" y="49"/>
                </a:lnTo>
                <a:lnTo>
                  <a:pt x="41" y="48"/>
                </a:lnTo>
                <a:lnTo>
                  <a:pt x="44" y="45"/>
                </a:lnTo>
                <a:lnTo>
                  <a:pt x="44" y="43"/>
                </a:lnTo>
                <a:lnTo>
                  <a:pt x="44" y="42"/>
                </a:lnTo>
                <a:lnTo>
                  <a:pt x="44" y="40"/>
                </a:lnTo>
                <a:lnTo>
                  <a:pt x="44" y="39"/>
                </a:lnTo>
                <a:lnTo>
                  <a:pt x="46" y="36"/>
                </a:lnTo>
                <a:lnTo>
                  <a:pt x="47" y="32"/>
                </a:lnTo>
                <a:lnTo>
                  <a:pt x="47" y="29"/>
                </a:lnTo>
                <a:lnTo>
                  <a:pt x="47" y="24"/>
                </a:lnTo>
                <a:lnTo>
                  <a:pt x="46" y="21"/>
                </a:lnTo>
                <a:lnTo>
                  <a:pt x="44" y="18"/>
                </a:lnTo>
                <a:lnTo>
                  <a:pt x="41" y="17"/>
                </a:lnTo>
                <a:lnTo>
                  <a:pt x="38" y="14"/>
                </a:lnTo>
                <a:lnTo>
                  <a:pt x="34" y="11"/>
                </a:lnTo>
                <a:lnTo>
                  <a:pt x="29" y="9"/>
                </a:lnTo>
                <a:lnTo>
                  <a:pt x="26" y="6"/>
                </a:lnTo>
                <a:lnTo>
                  <a:pt x="22" y="3"/>
                </a:lnTo>
                <a:lnTo>
                  <a:pt x="17" y="2"/>
                </a:lnTo>
                <a:lnTo>
                  <a:pt x="13" y="0"/>
                </a:lnTo>
                <a:lnTo>
                  <a:pt x="10" y="0"/>
                </a:lnTo>
                <a:lnTo>
                  <a:pt x="6" y="2"/>
                </a:lnTo>
                <a:lnTo>
                  <a:pt x="4" y="3"/>
                </a:lnTo>
                <a:lnTo>
                  <a:pt x="3" y="5"/>
                </a:lnTo>
                <a:lnTo>
                  <a:pt x="1" y="8"/>
                </a:lnTo>
                <a:lnTo>
                  <a:pt x="1" y="11"/>
                </a:lnTo>
                <a:lnTo>
                  <a:pt x="0" y="14"/>
                </a:lnTo>
                <a:lnTo>
                  <a:pt x="0" y="17"/>
                </a:lnTo>
                <a:lnTo>
                  <a:pt x="1" y="20"/>
                </a:lnTo>
                <a:lnTo>
                  <a:pt x="1" y="23"/>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85" name="Freeform 36"/>
          <p:cNvSpPr>
            <a:spLocks/>
          </p:cNvSpPr>
          <p:nvPr/>
        </p:nvSpPr>
        <p:spPr bwMode="auto">
          <a:xfrm>
            <a:off x="6510341" y="4684716"/>
            <a:ext cx="66675" cy="77787"/>
          </a:xfrm>
          <a:custGeom>
            <a:avLst/>
            <a:gdLst>
              <a:gd name="T0" fmla="*/ 2147483647 w 47"/>
              <a:gd name="T1" fmla="*/ 2147483647 h 49"/>
              <a:gd name="T2" fmla="*/ 2147483647 w 47"/>
              <a:gd name="T3" fmla="*/ 2147483647 h 49"/>
              <a:gd name="T4" fmla="*/ 2147483647 w 47"/>
              <a:gd name="T5" fmla="*/ 2147483647 h 49"/>
              <a:gd name="T6" fmla="*/ 2147483647 w 47"/>
              <a:gd name="T7" fmla="*/ 2147483647 h 49"/>
              <a:gd name="T8" fmla="*/ 2147483647 w 47"/>
              <a:gd name="T9" fmla="*/ 2147483647 h 49"/>
              <a:gd name="T10" fmla="*/ 2147483647 w 47"/>
              <a:gd name="T11" fmla="*/ 2147483647 h 49"/>
              <a:gd name="T12" fmla="*/ 2147483647 w 47"/>
              <a:gd name="T13" fmla="*/ 2147483647 h 49"/>
              <a:gd name="T14" fmla="*/ 2147483647 w 47"/>
              <a:gd name="T15" fmla="*/ 2147483647 h 49"/>
              <a:gd name="T16" fmla="*/ 2147483647 w 47"/>
              <a:gd name="T17" fmla="*/ 2147483647 h 49"/>
              <a:gd name="T18" fmla="*/ 2147483647 w 47"/>
              <a:gd name="T19" fmla="*/ 2147483647 h 49"/>
              <a:gd name="T20" fmla="*/ 2147483647 w 47"/>
              <a:gd name="T21" fmla="*/ 2147483647 h 49"/>
              <a:gd name="T22" fmla="*/ 2147483647 w 47"/>
              <a:gd name="T23" fmla="*/ 2147483647 h 49"/>
              <a:gd name="T24" fmla="*/ 2147483647 w 47"/>
              <a:gd name="T25" fmla="*/ 2147483647 h 49"/>
              <a:gd name="T26" fmla="*/ 2147483647 w 47"/>
              <a:gd name="T27" fmla="*/ 2147483647 h 49"/>
              <a:gd name="T28" fmla="*/ 2147483647 w 47"/>
              <a:gd name="T29" fmla="*/ 2147483647 h 49"/>
              <a:gd name="T30" fmla="*/ 2147483647 w 47"/>
              <a:gd name="T31" fmla="*/ 2147483647 h 49"/>
              <a:gd name="T32" fmla="*/ 2147483647 w 47"/>
              <a:gd name="T33" fmla="*/ 2147483647 h 49"/>
              <a:gd name="T34" fmla="*/ 2147483647 w 47"/>
              <a:gd name="T35" fmla="*/ 2147483647 h 49"/>
              <a:gd name="T36" fmla="*/ 2147483647 w 47"/>
              <a:gd name="T37" fmla="*/ 2147483647 h 49"/>
              <a:gd name="T38" fmla="*/ 2147483647 w 47"/>
              <a:gd name="T39" fmla="*/ 2147483647 h 49"/>
              <a:gd name="T40" fmla="*/ 2147483647 w 47"/>
              <a:gd name="T41" fmla="*/ 2147483647 h 49"/>
              <a:gd name="T42" fmla="*/ 2147483647 w 47"/>
              <a:gd name="T43" fmla="*/ 2147483647 h 49"/>
              <a:gd name="T44" fmla="*/ 2147483647 w 47"/>
              <a:gd name="T45" fmla="*/ 2147483647 h 49"/>
              <a:gd name="T46" fmla="*/ 2147483647 w 47"/>
              <a:gd name="T47" fmla="*/ 2147483647 h 49"/>
              <a:gd name="T48" fmla="*/ 2147483647 w 47"/>
              <a:gd name="T49" fmla="*/ 2147483647 h 49"/>
              <a:gd name="T50" fmla="*/ 2147483647 w 47"/>
              <a:gd name="T51" fmla="*/ 2147483647 h 49"/>
              <a:gd name="T52" fmla="*/ 2147483647 w 47"/>
              <a:gd name="T53" fmla="*/ 2147483647 h 49"/>
              <a:gd name="T54" fmla="*/ 2147483647 w 47"/>
              <a:gd name="T55" fmla="*/ 2147483647 h 49"/>
              <a:gd name="T56" fmla="*/ 2147483647 w 47"/>
              <a:gd name="T57" fmla="*/ 2147483647 h 49"/>
              <a:gd name="T58" fmla="*/ 2147483647 w 47"/>
              <a:gd name="T59" fmla="*/ 2147483647 h 49"/>
              <a:gd name="T60" fmla="*/ 2147483647 w 47"/>
              <a:gd name="T61" fmla="*/ 2147483647 h 49"/>
              <a:gd name="T62" fmla="*/ 2147483647 w 47"/>
              <a:gd name="T63" fmla="*/ 2147483647 h 49"/>
              <a:gd name="T64" fmla="*/ 2147483647 w 47"/>
              <a:gd name="T65" fmla="*/ 2147483647 h 49"/>
              <a:gd name="T66" fmla="*/ 2147483647 w 47"/>
              <a:gd name="T67" fmla="*/ 2147483647 h 49"/>
              <a:gd name="T68" fmla="*/ 2147483647 w 47"/>
              <a:gd name="T69" fmla="*/ 2147483647 h 49"/>
              <a:gd name="T70" fmla="*/ 2147483647 w 47"/>
              <a:gd name="T71" fmla="*/ 2147483647 h 49"/>
              <a:gd name="T72" fmla="*/ 2147483647 w 47"/>
              <a:gd name="T73" fmla="*/ 2147483647 h 49"/>
              <a:gd name="T74" fmla="*/ 2147483647 w 47"/>
              <a:gd name="T75" fmla="*/ 2147483647 h 49"/>
              <a:gd name="T76" fmla="*/ 2147483647 w 47"/>
              <a:gd name="T77" fmla="*/ 0 h 49"/>
              <a:gd name="T78" fmla="*/ 2147483647 w 47"/>
              <a:gd name="T79" fmla="*/ 0 h 49"/>
              <a:gd name="T80" fmla="*/ 2147483647 w 47"/>
              <a:gd name="T81" fmla="*/ 2147483647 h 49"/>
              <a:gd name="T82" fmla="*/ 2147483647 w 47"/>
              <a:gd name="T83" fmla="*/ 2147483647 h 49"/>
              <a:gd name="T84" fmla="*/ 2147483647 w 47"/>
              <a:gd name="T85" fmla="*/ 2147483647 h 49"/>
              <a:gd name="T86" fmla="*/ 2147483647 w 47"/>
              <a:gd name="T87" fmla="*/ 2147483647 h 49"/>
              <a:gd name="T88" fmla="*/ 2147483647 w 47"/>
              <a:gd name="T89" fmla="*/ 2147483647 h 49"/>
              <a:gd name="T90" fmla="*/ 0 w 47"/>
              <a:gd name="T91" fmla="*/ 2147483647 h 49"/>
              <a:gd name="T92" fmla="*/ 0 w 47"/>
              <a:gd name="T93" fmla="*/ 2147483647 h 49"/>
              <a:gd name="T94" fmla="*/ 2147483647 w 47"/>
              <a:gd name="T95" fmla="*/ 2147483647 h 49"/>
              <a:gd name="T96" fmla="*/ 2147483647 w 47"/>
              <a:gd name="T97" fmla="*/ 2147483647 h 4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7"/>
              <a:gd name="T148" fmla="*/ 0 h 49"/>
              <a:gd name="T149" fmla="*/ 47 w 47"/>
              <a:gd name="T150" fmla="*/ 49 h 49"/>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7" h="49">
                <a:moveTo>
                  <a:pt x="1" y="23"/>
                </a:moveTo>
                <a:lnTo>
                  <a:pt x="3" y="26"/>
                </a:lnTo>
                <a:lnTo>
                  <a:pt x="4" y="29"/>
                </a:lnTo>
                <a:lnTo>
                  <a:pt x="6" y="32"/>
                </a:lnTo>
                <a:lnTo>
                  <a:pt x="9" y="34"/>
                </a:lnTo>
                <a:lnTo>
                  <a:pt x="12" y="37"/>
                </a:lnTo>
                <a:lnTo>
                  <a:pt x="14" y="40"/>
                </a:lnTo>
                <a:lnTo>
                  <a:pt x="17" y="42"/>
                </a:lnTo>
                <a:lnTo>
                  <a:pt x="20" y="43"/>
                </a:lnTo>
                <a:lnTo>
                  <a:pt x="23" y="45"/>
                </a:lnTo>
                <a:lnTo>
                  <a:pt x="26" y="46"/>
                </a:lnTo>
                <a:lnTo>
                  <a:pt x="29" y="48"/>
                </a:lnTo>
                <a:lnTo>
                  <a:pt x="32" y="49"/>
                </a:lnTo>
                <a:lnTo>
                  <a:pt x="35" y="49"/>
                </a:lnTo>
                <a:lnTo>
                  <a:pt x="38" y="49"/>
                </a:lnTo>
                <a:lnTo>
                  <a:pt x="41" y="48"/>
                </a:lnTo>
                <a:lnTo>
                  <a:pt x="44" y="45"/>
                </a:lnTo>
                <a:lnTo>
                  <a:pt x="44" y="43"/>
                </a:lnTo>
                <a:lnTo>
                  <a:pt x="44" y="42"/>
                </a:lnTo>
                <a:lnTo>
                  <a:pt x="44" y="40"/>
                </a:lnTo>
                <a:lnTo>
                  <a:pt x="44" y="39"/>
                </a:lnTo>
                <a:lnTo>
                  <a:pt x="46" y="36"/>
                </a:lnTo>
                <a:lnTo>
                  <a:pt x="47" y="32"/>
                </a:lnTo>
                <a:lnTo>
                  <a:pt x="47" y="29"/>
                </a:lnTo>
                <a:lnTo>
                  <a:pt x="47" y="24"/>
                </a:lnTo>
                <a:lnTo>
                  <a:pt x="46" y="21"/>
                </a:lnTo>
                <a:lnTo>
                  <a:pt x="44" y="18"/>
                </a:lnTo>
                <a:lnTo>
                  <a:pt x="41" y="17"/>
                </a:lnTo>
                <a:lnTo>
                  <a:pt x="38" y="14"/>
                </a:lnTo>
                <a:lnTo>
                  <a:pt x="34" y="11"/>
                </a:lnTo>
                <a:lnTo>
                  <a:pt x="29" y="9"/>
                </a:lnTo>
                <a:lnTo>
                  <a:pt x="26" y="6"/>
                </a:lnTo>
                <a:lnTo>
                  <a:pt x="22" y="3"/>
                </a:lnTo>
                <a:lnTo>
                  <a:pt x="17" y="2"/>
                </a:lnTo>
                <a:lnTo>
                  <a:pt x="13" y="0"/>
                </a:lnTo>
                <a:lnTo>
                  <a:pt x="10" y="0"/>
                </a:lnTo>
                <a:lnTo>
                  <a:pt x="6" y="2"/>
                </a:lnTo>
                <a:lnTo>
                  <a:pt x="4" y="3"/>
                </a:lnTo>
                <a:lnTo>
                  <a:pt x="3" y="5"/>
                </a:lnTo>
                <a:lnTo>
                  <a:pt x="1" y="8"/>
                </a:lnTo>
                <a:lnTo>
                  <a:pt x="1" y="11"/>
                </a:lnTo>
                <a:lnTo>
                  <a:pt x="0" y="14"/>
                </a:lnTo>
                <a:lnTo>
                  <a:pt x="0" y="17"/>
                </a:lnTo>
                <a:lnTo>
                  <a:pt x="1" y="20"/>
                </a:lnTo>
                <a:lnTo>
                  <a:pt x="1" y="23"/>
                </a:lnTo>
              </a:path>
            </a:pathLst>
          </a:custGeom>
          <a:solidFill>
            <a:srgbClr val="FFFF00"/>
          </a:solidFill>
          <a:ln w="4763">
            <a:solidFill>
              <a:srgbClr val="990000"/>
            </a:solidFill>
            <a:round/>
            <a:headEnd/>
            <a:tailEnd/>
          </a:ln>
        </p:spPr>
        <p:txBody>
          <a:bodyPr/>
          <a:lstStyle/>
          <a:p>
            <a:endParaRPr lang="en-US"/>
          </a:p>
        </p:txBody>
      </p:sp>
      <p:sp>
        <p:nvSpPr>
          <p:cNvPr id="53286" name="Freeform 37"/>
          <p:cNvSpPr>
            <a:spLocks/>
          </p:cNvSpPr>
          <p:nvPr/>
        </p:nvSpPr>
        <p:spPr bwMode="auto">
          <a:xfrm>
            <a:off x="6445251" y="4662488"/>
            <a:ext cx="57151" cy="76200"/>
          </a:xfrm>
          <a:custGeom>
            <a:avLst/>
            <a:gdLst>
              <a:gd name="T0" fmla="*/ 2147483647 w 40"/>
              <a:gd name="T1" fmla="*/ 2147483647 h 48"/>
              <a:gd name="T2" fmla="*/ 2147483647 w 40"/>
              <a:gd name="T3" fmla="*/ 2147483647 h 48"/>
              <a:gd name="T4" fmla="*/ 2147483647 w 40"/>
              <a:gd name="T5" fmla="*/ 2147483647 h 48"/>
              <a:gd name="T6" fmla="*/ 2147483647 w 40"/>
              <a:gd name="T7" fmla="*/ 2147483647 h 48"/>
              <a:gd name="T8" fmla="*/ 0 w 40"/>
              <a:gd name="T9" fmla="*/ 2147483647 h 48"/>
              <a:gd name="T10" fmla="*/ 0 w 40"/>
              <a:gd name="T11" fmla="*/ 2147483647 h 48"/>
              <a:gd name="T12" fmla="*/ 0 w 40"/>
              <a:gd name="T13" fmla="*/ 2147483647 h 48"/>
              <a:gd name="T14" fmla="*/ 2147483647 w 40"/>
              <a:gd name="T15" fmla="*/ 2147483647 h 48"/>
              <a:gd name="T16" fmla="*/ 2147483647 w 40"/>
              <a:gd name="T17" fmla="*/ 2147483647 h 48"/>
              <a:gd name="T18" fmla="*/ 2147483647 w 40"/>
              <a:gd name="T19" fmla="*/ 2147483647 h 48"/>
              <a:gd name="T20" fmla="*/ 2147483647 w 40"/>
              <a:gd name="T21" fmla="*/ 2147483647 h 48"/>
              <a:gd name="T22" fmla="*/ 2147483647 w 40"/>
              <a:gd name="T23" fmla="*/ 2147483647 h 48"/>
              <a:gd name="T24" fmla="*/ 2147483647 w 40"/>
              <a:gd name="T25" fmla="*/ 2147483647 h 48"/>
              <a:gd name="T26" fmla="*/ 2147483647 w 40"/>
              <a:gd name="T27" fmla="*/ 2147483647 h 48"/>
              <a:gd name="T28" fmla="*/ 2147483647 w 40"/>
              <a:gd name="T29" fmla="*/ 2147483647 h 48"/>
              <a:gd name="T30" fmla="*/ 2147483647 w 40"/>
              <a:gd name="T31" fmla="*/ 2147483647 h 48"/>
              <a:gd name="T32" fmla="*/ 2147483647 w 40"/>
              <a:gd name="T33" fmla="*/ 2147483647 h 48"/>
              <a:gd name="T34" fmla="*/ 2147483647 w 40"/>
              <a:gd name="T35" fmla="*/ 2147483647 h 48"/>
              <a:gd name="T36" fmla="*/ 2147483647 w 40"/>
              <a:gd name="T37" fmla="*/ 2147483647 h 48"/>
              <a:gd name="T38" fmla="*/ 2147483647 w 40"/>
              <a:gd name="T39" fmla="*/ 2147483647 h 48"/>
              <a:gd name="T40" fmla="*/ 2147483647 w 40"/>
              <a:gd name="T41" fmla="*/ 2147483647 h 48"/>
              <a:gd name="T42" fmla="*/ 2147483647 w 40"/>
              <a:gd name="T43" fmla="*/ 2147483647 h 48"/>
              <a:gd name="T44" fmla="*/ 2147483647 w 40"/>
              <a:gd name="T45" fmla="*/ 2147483647 h 48"/>
              <a:gd name="T46" fmla="*/ 2147483647 w 40"/>
              <a:gd name="T47" fmla="*/ 2147483647 h 48"/>
              <a:gd name="T48" fmla="*/ 2147483647 w 40"/>
              <a:gd name="T49" fmla="*/ 2147483647 h 48"/>
              <a:gd name="T50" fmla="*/ 2147483647 w 40"/>
              <a:gd name="T51" fmla="*/ 2147483647 h 48"/>
              <a:gd name="T52" fmla="*/ 2147483647 w 40"/>
              <a:gd name="T53" fmla="*/ 2147483647 h 48"/>
              <a:gd name="T54" fmla="*/ 2147483647 w 40"/>
              <a:gd name="T55" fmla="*/ 2147483647 h 48"/>
              <a:gd name="T56" fmla="*/ 2147483647 w 40"/>
              <a:gd name="T57" fmla="*/ 2147483647 h 48"/>
              <a:gd name="T58" fmla="*/ 2147483647 w 40"/>
              <a:gd name="T59" fmla="*/ 2147483647 h 48"/>
              <a:gd name="T60" fmla="*/ 2147483647 w 40"/>
              <a:gd name="T61" fmla="*/ 2147483647 h 48"/>
              <a:gd name="T62" fmla="*/ 2147483647 w 40"/>
              <a:gd name="T63" fmla="*/ 2147483647 h 48"/>
              <a:gd name="T64" fmla="*/ 2147483647 w 40"/>
              <a:gd name="T65" fmla="*/ 2147483647 h 48"/>
              <a:gd name="T66" fmla="*/ 2147483647 w 40"/>
              <a:gd name="T67" fmla="*/ 0 h 48"/>
              <a:gd name="T68" fmla="*/ 2147483647 w 40"/>
              <a:gd name="T69" fmla="*/ 0 h 48"/>
              <a:gd name="T70" fmla="*/ 2147483647 w 40"/>
              <a:gd name="T71" fmla="*/ 0 h 48"/>
              <a:gd name="T72" fmla="*/ 2147483647 w 40"/>
              <a:gd name="T73" fmla="*/ 2147483647 h 48"/>
              <a:gd name="T74" fmla="*/ 2147483647 w 40"/>
              <a:gd name="T75" fmla="*/ 2147483647 h 48"/>
              <a:gd name="T76" fmla="*/ 2147483647 w 40"/>
              <a:gd name="T77" fmla="*/ 2147483647 h 48"/>
              <a:gd name="T78" fmla="*/ 2147483647 w 40"/>
              <a:gd name="T79" fmla="*/ 2147483647 h 48"/>
              <a:gd name="T80" fmla="*/ 2147483647 w 40"/>
              <a:gd name="T81" fmla="*/ 2147483647 h 48"/>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0"/>
              <a:gd name="T124" fmla="*/ 0 h 48"/>
              <a:gd name="T125" fmla="*/ 40 w 40"/>
              <a:gd name="T126" fmla="*/ 48 h 48"/>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0" h="48">
                <a:moveTo>
                  <a:pt x="10" y="11"/>
                </a:moveTo>
                <a:lnTo>
                  <a:pt x="7" y="16"/>
                </a:lnTo>
                <a:lnTo>
                  <a:pt x="4" y="22"/>
                </a:lnTo>
                <a:lnTo>
                  <a:pt x="1" y="26"/>
                </a:lnTo>
                <a:lnTo>
                  <a:pt x="0" y="32"/>
                </a:lnTo>
                <a:lnTo>
                  <a:pt x="0" y="37"/>
                </a:lnTo>
                <a:lnTo>
                  <a:pt x="0" y="41"/>
                </a:lnTo>
                <a:lnTo>
                  <a:pt x="3" y="44"/>
                </a:lnTo>
                <a:lnTo>
                  <a:pt x="7" y="47"/>
                </a:lnTo>
                <a:lnTo>
                  <a:pt x="12" y="48"/>
                </a:lnTo>
                <a:lnTo>
                  <a:pt x="15" y="48"/>
                </a:lnTo>
                <a:lnTo>
                  <a:pt x="19" y="48"/>
                </a:lnTo>
                <a:lnTo>
                  <a:pt x="23" y="47"/>
                </a:lnTo>
                <a:lnTo>
                  <a:pt x="26" y="47"/>
                </a:lnTo>
                <a:lnTo>
                  <a:pt x="31" y="46"/>
                </a:lnTo>
                <a:lnTo>
                  <a:pt x="34" y="44"/>
                </a:lnTo>
                <a:lnTo>
                  <a:pt x="38" y="41"/>
                </a:lnTo>
                <a:lnTo>
                  <a:pt x="38" y="40"/>
                </a:lnTo>
                <a:lnTo>
                  <a:pt x="40" y="40"/>
                </a:lnTo>
                <a:lnTo>
                  <a:pt x="40" y="38"/>
                </a:lnTo>
                <a:lnTo>
                  <a:pt x="40" y="37"/>
                </a:lnTo>
                <a:lnTo>
                  <a:pt x="40" y="35"/>
                </a:lnTo>
                <a:lnTo>
                  <a:pt x="40" y="34"/>
                </a:lnTo>
                <a:lnTo>
                  <a:pt x="38" y="31"/>
                </a:lnTo>
                <a:lnTo>
                  <a:pt x="37" y="26"/>
                </a:lnTo>
                <a:lnTo>
                  <a:pt x="37" y="22"/>
                </a:lnTo>
                <a:lnTo>
                  <a:pt x="37" y="19"/>
                </a:lnTo>
                <a:lnTo>
                  <a:pt x="35" y="14"/>
                </a:lnTo>
                <a:lnTo>
                  <a:pt x="34" y="10"/>
                </a:lnTo>
                <a:lnTo>
                  <a:pt x="32" y="7"/>
                </a:lnTo>
                <a:lnTo>
                  <a:pt x="31" y="3"/>
                </a:lnTo>
                <a:lnTo>
                  <a:pt x="28" y="0"/>
                </a:lnTo>
                <a:lnTo>
                  <a:pt x="25" y="0"/>
                </a:lnTo>
                <a:lnTo>
                  <a:pt x="22" y="0"/>
                </a:lnTo>
                <a:lnTo>
                  <a:pt x="19" y="1"/>
                </a:lnTo>
                <a:lnTo>
                  <a:pt x="16" y="4"/>
                </a:lnTo>
                <a:lnTo>
                  <a:pt x="13" y="7"/>
                </a:lnTo>
                <a:lnTo>
                  <a:pt x="12" y="10"/>
                </a:lnTo>
                <a:lnTo>
                  <a:pt x="10" y="11"/>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87" name="Freeform 38"/>
          <p:cNvSpPr>
            <a:spLocks/>
          </p:cNvSpPr>
          <p:nvPr/>
        </p:nvSpPr>
        <p:spPr bwMode="auto">
          <a:xfrm>
            <a:off x="6445251" y="4662488"/>
            <a:ext cx="57151" cy="76200"/>
          </a:xfrm>
          <a:custGeom>
            <a:avLst/>
            <a:gdLst>
              <a:gd name="T0" fmla="*/ 2147483647 w 40"/>
              <a:gd name="T1" fmla="*/ 2147483647 h 48"/>
              <a:gd name="T2" fmla="*/ 2147483647 w 40"/>
              <a:gd name="T3" fmla="*/ 2147483647 h 48"/>
              <a:gd name="T4" fmla="*/ 2147483647 w 40"/>
              <a:gd name="T5" fmla="*/ 2147483647 h 48"/>
              <a:gd name="T6" fmla="*/ 2147483647 w 40"/>
              <a:gd name="T7" fmla="*/ 2147483647 h 48"/>
              <a:gd name="T8" fmla="*/ 0 w 40"/>
              <a:gd name="T9" fmla="*/ 2147483647 h 48"/>
              <a:gd name="T10" fmla="*/ 0 w 40"/>
              <a:gd name="T11" fmla="*/ 2147483647 h 48"/>
              <a:gd name="T12" fmla="*/ 0 w 40"/>
              <a:gd name="T13" fmla="*/ 2147483647 h 48"/>
              <a:gd name="T14" fmla="*/ 2147483647 w 40"/>
              <a:gd name="T15" fmla="*/ 2147483647 h 48"/>
              <a:gd name="T16" fmla="*/ 2147483647 w 40"/>
              <a:gd name="T17" fmla="*/ 2147483647 h 48"/>
              <a:gd name="T18" fmla="*/ 2147483647 w 40"/>
              <a:gd name="T19" fmla="*/ 2147483647 h 48"/>
              <a:gd name="T20" fmla="*/ 2147483647 w 40"/>
              <a:gd name="T21" fmla="*/ 2147483647 h 48"/>
              <a:gd name="T22" fmla="*/ 2147483647 w 40"/>
              <a:gd name="T23" fmla="*/ 2147483647 h 48"/>
              <a:gd name="T24" fmla="*/ 2147483647 w 40"/>
              <a:gd name="T25" fmla="*/ 2147483647 h 48"/>
              <a:gd name="T26" fmla="*/ 2147483647 w 40"/>
              <a:gd name="T27" fmla="*/ 2147483647 h 48"/>
              <a:gd name="T28" fmla="*/ 2147483647 w 40"/>
              <a:gd name="T29" fmla="*/ 2147483647 h 48"/>
              <a:gd name="T30" fmla="*/ 2147483647 w 40"/>
              <a:gd name="T31" fmla="*/ 2147483647 h 48"/>
              <a:gd name="T32" fmla="*/ 2147483647 w 40"/>
              <a:gd name="T33" fmla="*/ 2147483647 h 48"/>
              <a:gd name="T34" fmla="*/ 2147483647 w 40"/>
              <a:gd name="T35" fmla="*/ 2147483647 h 48"/>
              <a:gd name="T36" fmla="*/ 2147483647 w 40"/>
              <a:gd name="T37" fmla="*/ 2147483647 h 48"/>
              <a:gd name="T38" fmla="*/ 2147483647 w 40"/>
              <a:gd name="T39" fmla="*/ 2147483647 h 48"/>
              <a:gd name="T40" fmla="*/ 2147483647 w 40"/>
              <a:gd name="T41" fmla="*/ 2147483647 h 48"/>
              <a:gd name="T42" fmla="*/ 2147483647 w 40"/>
              <a:gd name="T43" fmla="*/ 2147483647 h 48"/>
              <a:gd name="T44" fmla="*/ 2147483647 w 40"/>
              <a:gd name="T45" fmla="*/ 2147483647 h 48"/>
              <a:gd name="T46" fmla="*/ 2147483647 w 40"/>
              <a:gd name="T47" fmla="*/ 2147483647 h 48"/>
              <a:gd name="T48" fmla="*/ 2147483647 w 40"/>
              <a:gd name="T49" fmla="*/ 2147483647 h 48"/>
              <a:gd name="T50" fmla="*/ 2147483647 w 40"/>
              <a:gd name="T51" fmla="*/ 2147483647 h 48"/>
              <a:gd name="T52" fmla="*/ 2147483647 w 40"/>
              <a:gd name="T53" fmla="*/ 2147483647 h 48"/>
              <a:gd name="T54" fmla="*/ 2147483647 w 40"/>
              <a:gd name="T55" fmla="*/ 2147483647 h 48"/>
              <a:gd name="T56" fmla="*/ 2147483647 w 40"/>
              <a:gd name="T57" fmla="*/ 2147483647 h 48"/>
              <a:gd name="T58" fmla="*/ 2147483647 w 40"/>
              <a:gd name="T59" fmla="*/ 2147483647 h 48"/>
              <a:gd name="T60" fmla="*/ 2147483647 w 40"/>
              <a:gd name="T61" fmla="*/ 2147483647 h 48"/>
              <a:gd name="T62" fmla="*/ 2147483647 w 40"/>
              <a:gd name="T63" fmla="*/ 2147483647 h 48"/>
              <a:gd name="T64" fmla="*/ 2147483647 w 40"/>
              <a:gd name="T65" fmla="*/ 2147483647 h 48"/>
              <a:gd name="T66" fmla="*/ 2147483647 w 40"/>
              <a:gd name="T67" fmla="*/ 0 h 48"/>
              <a:gd name="T68" fmla="*/ 2147483647 w 40"/>
              <a:gd name="T69" fmla="*/ 0 h 48"/>
              <a:gd name="T70" fmla="*/ 2147483647 w 40"/>
              <a:gd name="T71" fmla="*/ 0 h 48"/>
              <a:gd name="T72" fmla="*/ 2147483647 w 40"/>
              <a:gd name="T73" fmla="*/ 2147483647 h 48"/>
              <a:gd name="T74" fmla="*/ 2147483647 w 40"/>
              <a:gd name="T75" fmla="*/ 2147483647 h 48"/>
              <a:gd name="T76" fmla="*/ 2147483647 w 40"/>
              <a:gd name="T77" fmla="*/ 2147483647 h 48"/>
              <a:gd name="T78" fmla="*/ 2147483647 w 40"/>
              <a:gd name="T79" fmla="*/ 2147483647 h 48"/>
              <a:gd name="T80" fmla="*/ 2147483647 w 40"/>
              <a:gd name="T81" fmla="*/ 2147483647 h 48"/>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0"/>
              <a:gd name="T124" fmla="*/ 0 h 48"/>
              <a:gd name="T125" fmla="*/ 40 w 40"/>
              <a:gd name="T126" fmla="*/ 48 h 48"/>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0" h="48">
                <a:moveTo>
                  <a:pt x="10" y="11"/>
                </a:moveTo>
                <a:lnTo>
                  <a:pt x="7" y="16"/>
                </a:lnTo>
                <a:lnTo>
                  <a:pt x="4" y="22"/>
                </a:lnTo>
                <a:lnTo>
                  <a:pt x="1" y="26"/>
                </a:lnTo>
                <a:lnTo>
                  <a:pt x="0" y="32"/>
                </a:lnTo>
                <a:lnTo>
                  <a:pt x="0" y="37"/>
                </a:lnTo>
                <a:lnTo>
                  <a:pt x="0" y="41"/>
                </a:lnTo>
                <a:lnTo>
                  <a:pt x="3" y="44"/>
                </a:lnTo>
                <a:lnTo>
                  <a:pt x="7" y="47"/>
                </a:lnTo>
                <a:lnTo>
                  <a:pt x="12" y="48"/>
                </a:lnTo>
                <a:lnTo>
                  <a:pt x="15" y="48"/>
                </a:lnTo>
                <a:lnTo>
                  <a:pt x="19" y="48"/>
                </a:lnTo>
                <a:lnTo>
                  <a:pt x="23" y="47"/>
                </a:lnTo>
                <a:lnTo>
                  <a:pt x="26" y="47"/>
                </a:lnTo>
                <a:lnTo>
                  <a:pt x="31" y="46"/>
                </a:lnTo>
                <a:lnTo>
                  <a:pt x="34" y="44"/>
                </a:lnTo>
                <a:lnTo>
                  <a:pt x="38" y="41"/>
                </a:lnTo>
                <a:lnTo>
                  <a:pt x="38" y="40"/>
                </a:lnTo>
                <a:lnTo>
                  <a:pt x="40" y="40"/>
                </a:lnTo>
                <a:lnTo>
                  <a:pt x="40" y="38"/>
                </a:lnTo>
                <a:lnTo>
                  <a:pt x="40" y="37"/>
                </a:lnTo>
                <a:lnTo>
                  <a:pt x="40" y="35"/>
                </a:lnTo>
                <a:lnTo>
                  <a:pt x="40" y="34"/>
                </a:lnTo>
                <a:lnTo>
                  <a:pt x="38" y="31"/>
                </a:lnTo>
                <a:lnTo>
                  <a:pt x="37" y="26"/>
                </a:lnTo>
                <a:lnTo>
                  <a:pt x="37" y="22"/>
                </a:lnTo>
                <a:lnTo>
                  <a:pt x="37" y="19"/>
                </a:lnTo>
                <a:lnTo>
                  <a:pt x="35" y="14"/>
                </a:lnTo>
                <a:lnTo>
                  <a:pt x="34" y="10"/>
                </a:lnTo>
                <a:lnTo>
                  <a:pt x="32" y="7"/>
                </a:lnTo>
                <a:lnTo>
                  <a:pt x="31" y="3"/>
                </a:lnTo>
                <a:lnTo>
                  <a:pt x="28" y="0"/>
                </a:lnTo>
                <a:lnTo>
                  <a:pt x="25" y="0"/>
                </a:lnTo>
                <a:lnTo>
                  <a:pt x="22" y="0"/>
                </a:lnTo>
                <a:lnTo>
                  <a:pt x="19" y="1"/>
                </a:lnTo>
                <a:lnTo>
                  <a:pt x="16" y="4"/>
                </a:lnTo>
                <a:lnTo>
                  <a:pt x="13" y="7"/>
                </a:lnTo>
                <a:lnTo>
                  <a:pt x="12" y="10"/>
                </a:lnTo>
                <a:lnTo>
                  <a:pt x="10" y="11"/>
                </a:lnTo>
              </a:path>
            </a:pathLst>
          </a:custGeom>
          <a:solidFill>
            <a:srgbClr val="FFFF00"/>
          </a:solidFill>
          <a:ln w="4763">
            <a:solidFill>
              <a:srgbClr val="990000"/>
            </a:solidFill>
            <a:round/>
            <a:headEnd/>
            <a:tailEnd/>
          </a:ln>
        </p:spPr>
        <p:txBody>
          <a:bodyPr/>
          <a:lstStyle/>
          <a:p>
            <a:endParaRPr lang="en-US"/>
          </a:p>
        </p:txBody>
      </p:sp>
      <p:sp>
        <p:nvSpPr>
          <p:cNvPr id="53288" name="Freeform 39"/>
          <p:cNvSpPr>
            <a:spLocks/>
          </p:cNvSpPr>
          <p:nvPr/>
        </p:nvSpPr>
        <p:spPr bwMode="auto">
          <a:xfrm>
            <a:off x="6667503" y="4668839"/>
            <a:ext cx="68263" cy="87312"/>
          </a:xfrm>
          <a:custGeom>
            <a:avLst/>
            <a:gdLst>
              <a:gd name="T0" fmla="*/ 2147483647 w 48"/>
              <a:gd name="T1" fmla="*/ 2147483647 h 55"/>
              <a:gd name="T2" fmla="*/ 0 w 48"/>
              <a:gd name="T3" fmla="*/ 2147483647 h 55"/>
              <a:gd name="T4" fmla="*/ 0 w 48"/>
              <a:gd name="T5" fmla="*/ 2147483647 h 55"/>
              <a:gd name="T6" fmla="*/ 0 w 48"/>
              <a:gd name="T7" fmla="*/ 2147483647 h 55"/>
              <a:gd name="T8" fmla="*/ 2147483647 w 48"/>
              <a:gd name="T9" fmla="*/ 2147483647 h 55"/>
              <a:gd name="T10" fmla="*/ 2147483647 w 48"/>
              <a:gd name="T11" fmla="*/ 2147483647 h 55"/>
              <a:gd name="T12" fmla="*/ 2147483647 w 48"/>
              <a:gd name="T13" fmla="*/ 2147483647 h 55"/>
              <a:gd name="T14" fmla="*/ 2147483647 w 48"/>
              <a:gd name="T15" fmla="*/ 2147483647 h 55"/>
              <a:gd name="T16" fmla="*/ 2147483647 w 48"/>
              <a:gd name="T17" fmla="*/ 2147483647 h 55"/>
              <a:gd name="T18" fmla="*/ 2147483647 w 48"/>
              <a:gd name="T19" fmla="*/ 2147483647 h 55"/>
              <a:gd name="T20" fmla="*/ 2147483647 w 48"/>
              <a:gd name="T21" fmla="*/ 2147483647 h 55"/>
              <a:gd name="T22" fmla="*/ 2147483647 w 48"/>
              <a:gd name="T23" fmla="*/ 2147483647 h 55"/>
              <a:gd name="T24" fmla="*/ 2147483647 w 48"/>
              <a:gd name="T25" fmla="*/ 2147483647 h 55"/>
              <a:gd name="T26" fmla="*/ 2147483647 w 48"/>
              <a:gd name="T27" fmla="*/ 2147483647 h 55"/>
              <a:gd name="T28" fmla="*/ 2147483647 w 48"/>
              <a:gd name="T29" fmla="*/ 2147483647 h 55"/>
              <a:gd name="T30" fmla="*/ 2147483647 w 48"/>
              <a:gd name="T31" fmla="*/ 2147483647 h 55"/>
              <a:gd name="T32" fmla="*/ 2147483647 w 48"/>
              <a:gd name="T33" fmla="*/ 2147483647 h 55"/>
              <a:gd name="T34" fmla="*/ 2147483647 w 48"/>
              <a:gd name="T35" fmla="*/ 2147483647 h 55"/>
              <a:gd name="T36" fmla="*/ 2147483647 w 48"/>
              <a:gd name="T37" fmla="*/ 2147483647 h 55"/>
              <a:gd name="T38" fmla="*/ 2147483647 w 48"/>
              <a:gd name="T39" fmla="*/ 2147483647 h 55"/>
              <a:gd name="T40" fmla="*/ 2147483647 w 48"/>
              <a:gd name="T41" fmla="*/ 2147483647 h 55"/>
              <a:gd name="T42" fmla="*/ 2147483647 w 48"/>
              <a:gd name="T43" fmla="*/ 2147483647 h 55"/>
              <a:gd name="T44" fmla="*/ 2147483647 w 48"/>
              <a:gd name="T45" fmla="*/ 2147483647 h 55"/>
              <a:gd name="T46" fmla="*/ 2147483647 w 48"/>
              <a:gd name="T47" fmla="*/ 2147483647 h 55"/>
              <a:gd name="T48" fmla="*/ 2147483647 w 48"/>
              <a:gd name="T49" fmla="*/ 2147483647 h 55"/>
              <a:gd name="T50" fmla="*/ 2147483647 w 48"/>
              <a:gd name="T51" fmla="*/ 2147483647 h 55"/>
              <a:gd name="T52" fmla="*/ 2147483647 w 48"/>
              <a:gd name="T53" fmla="*/ 2147483647 h 55"/>
              <a:gd name="T54" fmla="*/ 2147483647 w 48"/>
              <a:gd name="T55" fmla="*/ 2147483647 h 55"/>
              <a:gd name="T56" fmla="*/ 2147483647 w 48"/>
              <a:gd name="T57" fmla="*/ 2147483647 h 55"/>
              <a:gd name="T58" fmla="*/ 2147483647 w 48"/>
              <a:gd name="T59" fmla="*/ 2147483647 h 55"/>
              <a:gd name="T60" fmla="*/ 2147483647 w 48"/>
              <a:gd name="T61" fmla="*/ 2147483647 h 55"/>
              <a:gd name="T62" fmla="*/ 2147483647 w 48"/>
              <a:gd name="T63" fmla="*/ 2147483647 h 55"/>
              <a:gd name="T64" fmla="*/ 2147483647 w 48"/>
              <a:gd name="T65" fmla="*/ 0 h 55"/>
              <a:gd name="T66" fmla="*/ 2147483647 w 48"/>
              <a:gd name="T67" fmla="*/ 0 h 55"/>
              <a:gd name="T68" fmla="*/ 2147483647 w 48"/>
              <a:gd name="T69" fmla="*/ 2147483647 h 55"/>
              <a:gd name="T70" fmla="*/ 2147483647 w 48"/>
              <a:gd name="T71" fmla="*/ 2147483647 h 55"/>
              <a:gd name="T72" fmla="*/ 2147483647 w 48"/>
              <a:gd name="T73" fmla="*/ 2147483647 h 55"/>
              <a:gd name="T74" fmla="*/ 2147483647 w 48"/>
              <a:gd name="T75" fmla="*/ 2147483647 h 55"/>
              <a:gd name="T76" fmla="*/ 2147483647 w 48"/>
              <a:gd name="T77" fmla="*/ 2147483647 h 55"/>
              <a:gd name="T78" fmla="*/ 2147483647 w 48"/>
              <a:gd name="T79" fmla="*/ 2147483647 h 55"/>
              <a:gd name="T80" fmla="*/ 2147483647 w 48"/>
              <a:gd name="T81" fmla="*/ 2147483647 h 55"/>
              <a:gd name="T82" fmla="*/ 2147483647 w 48"/>
              <a:gd name="T83" fmla="*/ 2147483647 h 55"/>
              <a:gd name="T84" fmla="*/ 2147483647 w 48"/>
              <a:gd name="T85" fmla="*/ 2147483647 h 55"/>
              <a:gd name="T86" fmla="*/ 2147483647 w 48"/>
              <a:gd name="T87" fmla="*/ 2147483647 h 55"/>
              <a:gd name="T88" fmla="*/ 2147483647 w 48"/>
              <a:gd name="T89" fmla="*/ 2147483647 h 55"/>
              <a:gd name="T90" fmla="*/ 2147483647 w 48"/>
              <a:gd name="T91" fmla="*/ 2147483647 h 55"/>
              <a:gd name="T92" fmla="*/ 2147483647 w 48"/>
              <a:gd name="T93" fmla="*/ 2147483647 h 55"/>
              <a:gd name="T94" fmla="*/ 2147483647 w 48"/>
              <a:gd name="T95" fmla="*/ 2147483647 h 55"/>
              <a:gd name="T96" fmla="*/ 2147483647 w 48"/>
              <a:gd name="T97" fmla="*/ 2147483647 h 55"/>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8"/>
              <a:gd name="T148" fmla="*/ 0 h 55"/>
              <a:gd name="T149" fmla="*/ 48 w 48"/>
              <a:gd name="T150" fmla="*/ 55 h 55"/>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8" h="55">
                <a:moveTo>
                  <a:pt x="1" y="24"/>
                </a:moveTo>
                <a:lnTo>
                  <a:pt x="0" y="28"/>
                </a:lnTo>
                <a:lnTo>
                  <a:pt x="0" y="33"/>
                </a:lnTo>
                <a:lnTo>
                  <a:pt x="0" y="36"/>
                </a:lnTo>
                <a:lnTo>
                  <a:pt x="1" y="40"/>
                </a:lnTo>
                <a:lnTo>
                  <a:pt x="3" y="43"/>
                </a:lnTo>
                <a:lnTo>
                  <a:pt x="6" y="47"/>
                </a:lnTo>
                <a:lnTo>
                  <a:pt x="8" y="50"/>
                </a:lnTo>
                <a:lnTo>
                  <a:pt x="11" y="53"/>
                </a:lnTo>
                <a:lnTo>
                  <a:pt x="14" y="55"/>
                </a:lnTo>
                <a:lnTo>
                  <a:pt x="16" y="55"/>
                </a:lnTo>
                <a:lnTo>
                  <a:pt x="19" y="55"/>
                </a:lnTo>
                <a:lnTo>
                  <a:pt x="20" y="55"/>
                </a:lnTo>
                <a:lnTo>
                  <a:pt x="23" y="53"/>
                </a:lnTo>
                <a:lnTo>
                  <a:pt x="25" y="53"/>
                </a:lnTo>
                <a:lnTo>
                  <a:pt x="26" y="52"/>
                </a:lnTo>
                <a:lnTo>
                  <a:pt x="28" y="50"/>
                </a:lnTo>
                <a:lnTo>
                  <a:pt x="31" y="47"/>
                </a:lnTo>
                <a:lnTo>
                  <a:pt x="34" y="44"/>
                </a:lnTo>
                <a:lnTo>
                  <a:pt x="37" y="42"/>
                </a:lnTo>
                <a:lnTo>
                  <a:pt x="40" y="39"/>
                </a:lnTo>
                <a:lnTo>
                  <a:pt x="43" y="34"/>
                </a:lnTo>
                <a:lnTo>
                  <a:pt x="44" y="31"/>
                </a:lnTo>
                <a:lnTo>
                  <a:pt x="47" y="27"/>
                </a:lnTo>
                <a:lnTo>
                  <a:pt x="47" y="22"/>
                </a:lnTo>
                <a:lnTo>
                  <a:pt x="48" y="18"/>
                </a:lnTo>
                <a:lnTo>
                  <a:pt x="47" y="13"/>
                </a:lnTo>
                <a:lnTo>
                  <a:pt x="45" y="10"/>
                </a:lnTo>
                <a:lnTo>
                  <a:pt x="43" y="7"/>
                </a:lnTo>
                <a:lnTo>
                  <a:pt x="38" y="6"/>
                </a:lnTo>
                <a:lnTo>
                  <a:pt x="35" y="4"/>
                </a:lnTo>
                <a:lnTo>
                  <a:pt x="31" y="2"/>
                </a:lnTo>
                <a:lnTo>
                  <a:pt x="28" y="0"/>
                </a:lnTo>
                <a:lnTo>
                  <a:pt x="23" y="0"/>
                </a:lnTo>
                <a:lnTo>
                  <a:pt x="19" y="2"/>
                </a:lnTo>
                <a:lnTo>
                  <a:pt x="14" y="3"/>
                </a:lnTo>
                <a:lnTo>
                  <a:pt x="11" y="6"/>
                </a:lnTo>
                <a:lnTo>
                  <a:pt x="8" y="10"/>
                </a:lnTo>
                <a:lnTo>
                  <a:pt x="6" y="15"/>
                </a:lnTo>
                <a:lnTo>
                  <a:pt x="3" y="19"/>
                </a:lnTo>
                <a:lnTo>
                  <a:pt x="1" y="24"/>
                </a:lnTo>
                <a:lnTo>
                  <a:pt x="1" y="25"/>
                </a:lnTo>
                <a:lnTo>
                  <a:pt x="1" y="24"/>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89" name="Freeform 40"/>
          <p:cNvSpPr>
            <a:spLocks/>
          </p:cNvSpPr>
          <p:nvPr/>
        </p:nvSpPr>
        <p:spPr bwMode="auto">
          <a:xfrm>
            <a:off x="6667503" y="4668839"/>
            <a:ext cx="68263" cy="87312"/>
          </a:xfrm>
          <a:custGeom>
            <a:avLst/>
            <a:gdLst>
              <a:gd name="T0" fmla="*/ 2147483647 w 48"/>
              <a:gd name="T1" fmla="*/ 2147483647 h 55"/>
              <a:gd name="T2" fmla="*/ 0 w 48"/>
              <a:gd name="T3" fmla="*/ 2147483647 h 55"/>
              <a:gd name="T4" fmla="*/ 0 w 48"/>
              <a:gd name="T5" fmla="*/ 2147483647 h 55"/>
              <a:gd name="T6" fmla="*/ 0 w 48"/>
              <a:gd name="T7" fmla="*/ 2147483647 h 55"/>
              <a:gd name="T8" fmla="*/ 2147483647 w 48"/>
              <a:gd name="T9" fmla="*/ 2147483647 h 55"/>
              <a:gd name="T10" fmla="*/ 2147483647 w 48"/>
              <a:gd name="T11" fmla="*/ 2147483647 h 55"/>
              <a:gd name="T12" fmla="*/ 2147483647 w 48"/>
              <a:gd name="T13" fmla="*/ 2147483647 h 55"/>
              <a:gd name="T14" fmla="*/ 2147483647 w 48"/>
              <a:gd name="T15" fmla="*/ 2147483647 h 55"/>
              <a:gd name="T16" fmla="*/ 2147483647 w 48"/>
              <a:gd name="T17" fmla="*/ 2147483647 h 55"/>
              <a:gd name="T18" fmla="*/ 2147483647 w 48"/>
              <a:gd name="T19" fmla="*/ 2147483647 h 55"/>
              <a:gd name="T20" fmla="*/ 2147483647 w 48"/>
              <a:gd name="T21" fmla="*/ 2147483647 h 55"/>
              <a:gd name="T22" fmla="*/ 2147483647 w 48"/>
              <a:gd name="T23" fmla="*/ 2147483647 h 55"/>
              <a:gd name="T24" fmla="*/ 2147483647 w 48"/>
              <a:gd name="T25" fmla="*/ 2147483647 h 55"/>
              <a:gd name="T26" fmla="*/ 2147483647 w 48"/>
              <a:gd name="T27" fmla="*/ 2147483647 h 55"/>
              <a:gd name="T28" fmla="*/ 2147483647 w 48"/>
              <a:gd name="T29" fmla="*/ 2147483647 h 55"/>
              <a:gd name="T30" fmla="*/ 2147483647 w 48"/>
              <a:gd name="T31" fmla="*/ 2147483647 h 55"/>
              <a:gd name="T32" fmla="*/ 2147483647 w 48"/>
              <a:gd name="T33" fmla="*/ 2147483647 h 55"/>
              <a:gd name="T34" fmla="*/ 2147483647 w 48"/>
              <a:gd name="T35" fmla="*/ 2147483647 h 55"/>
              <a:gd name="T36" fmla="*/ 2147483647 w 48"/>
              <a:gd name="T37" fmla="*/ 2147483647 h 55"/>
              <a:gd name="T38" fmla="*/ 2147483647 w 48"/>
              <a:gd name="T39" fmla="*/ 2147483647 h 55"/>
              <a:gd name="T40" fmla="*/ 2147483647 w 48"/>
              <a:gd name="T41" fmla="*/ 2147483647 h 55"/>
              <a:gd name="T42" fmla="*/ 2147483647 w 48"/>
              <a:gd name="T43" fmla="*/ 2147483647 h 55"/>
              <a:gd name="T44" fmla="*/ 2147483647 w 48"/>
              <a:gd name="T45" fmla="*/ 2147483647 h 55"/>
              <a:gd name="T46" fmla="*/ 2147483647 w 48"/>
              <a:gd name="T47" fmla="*/ 2147483647 h 55"/>
              <a:gd name="T48" fmla="*/ 2147483647 w 48"/>
              <a:gd name="T49" fmla="*/ 2147483647 h 55"/>
              <a:gd name="T50" fmla="*/ 2147483647 w 48"/>
              <a:gd name="T51" fmla="*/ 2147483647 h 55"/>
              <a:gd name="T52" fmla="*/ 2147483647 w 48"/>
              <a:gd name="T53" fmla="*/ 2147483647 h 55"/>
              <a:gd name="T54" fmla="*/ 2147483647 w 48"/>
              <a:gd name="T55" fmla="*/ 2147483647 h 55"/>
              <a:gd name="T56" fmla="*/ 2147483647 w 48"/>
              <a:gd name="T57" fmla="*/ 2147483647 h 55"/>
              <a:gd name="T58" fmla="*/ 2147483647 w 48"/>
              <a:gd name="T59" fmla="*/ 2147483647 h 55"/>
              <a:gd name="T60" fmla="*/ 2147483647 w 48"/>
              <a:gd name="T61" fmla="*/ 2147483647 h 55"/>
              <a:gd name="T62" fmla="*/ 2147483647 w 48"/>
              <a:gd name="T63" fmla="*/ 2147483647 h 55"/>
              <a:gd name="T64" fmla="*/ 2147483647 w 48"/>
              <a:gd name="T65" fmla="*/ 0 h 55"/>
              <a:gd name="T66" fmla="*/ 2147483647 w 48"/>
              <a:gd name="T67" fmla="*/ 0 h 55"/>
              <a:gd name="T68" fmla="*/ 2147483647 w 48"/>
              <a:gd name="T69" fmla="*/ 2147483647 h 55"/>
              <a:gd name="T70" fmla="*/ 2147483647 w 48"/>
              <a:gd name="T71" fmla="*/ 2147483647 h 55"/>
              <a:gd name="T72" fmla="*/ 2147483647 w 48"/>
              <a:gd name="T73" fmla="*/ 2147483647 h 55"/>
              <a:gd name="T74" fmla="*/ 2147483647 w 48"/>
              <a:gd name="T75" fmla="*/ 2147483647 h 55"/>
              <a:gd name="T76" fmla="*/ 2147483647 w 48"/>
              <a:gd name="T77" fmla="*/ 2147483647 h 55"/>
              <a:gd name="T78" fmla="*/ 2147483647 w 48"/>
              <a:gd name="T79" fmla="*/ 2147483647 h 55"/>
              <a:gd name="T80" fmla="*/ 2147483647 w 48"/>
              <a:gd name="T81" fmla="*/ 2147483647 h 55"/>
              <a:gd name="T82" fmla="*/ 2147483647 w 48"/>
              <a:gd name="T83" fmla="*/ 2147483647 h 55"/>
              <a:gd name="T84" fmla="*/ 2147483647 w 48"/>
              <a:gd name="T85" fmla="*/ 2147483647 h 55"/>
              <a:gd name="T86" fmla="*/ 2147483647 w 48"/>
              <a:gd name="T87" fmla="*/ 2147483647 h 55"/>
              <a:gd name="T88" fmla="*/ 2147483647 w 48"/>
              <a:gd name="T89" fmla="*/ 2147483647 h 55"/>
              <a:gd name="T90" fmla="*/ 2147483647 w 48"/>
              <a:gd name="T91" fmla="*/ 2147483647 h 55"/>
              <a:gd name="T92" fmla="*/ 2147483647 w 48"/>
              <a:gd name="T93" fmla="*/ 2147483647 h 55"/>
              <a:gd name="T94" fmla="*/ 2147483647 w 48"/>
              <a:gd name="T95" fmla="*/ 2147483647 h 55"/>
              <a:gd name="T96" fmla="*/ 2147483647 w 48"/>
              <a:gd name="T97" fmla="*/ 2147483647 h 55"/>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8"/>
              <a:gd name="T148" fmla="*/ 0 h 55"/>
              <a:gd name="T149" fmla="*/ 48 w 48"/>
              <a:gd name="T150" fmla="*/ 55 h 55"/>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8" h="55">
                <a:moveTo>
                  <a:pt x="1" y="24"/>
                </a:moveTo>
                <a:lnTo>
                  <a:pt x="0" y="28"/>
                </a:lnTo>
                <a:lnTo>
                  <a:pt x="0" y="33"/>
                </a:lnTo>
                <a:lnTo>
                  <a:pt x="0" y="36"/>
                </a:lnTo>
                <a:lnTo>
                  <a:pt x="1" y="40"/>
                </a:lnTo>
                <a:lnTo>
                  <a:pt x="3" y="43"/>
                </a:lnTo>
                <a:lnTo>
                  <a:pt x="6" y="47"/>
                </a:lnTo>
                <a:lnTo>
                  <a:pt x="8" y="50"/>
                </a:lnTo>
                <a:lnTo>
                  <a:pt x="11" y="53"/>
                </a:lnTo>
                <a:lnTo>
                  <a:pt x="14" y="55"/>
                </a:lnTo>
                <a:lnTo>
                  <a:pt x="16" y="55"/>
                </a:lnTo>
                <a:lnTo>
                  <a:pt x="19" y="55"/>
                </a:lnTo>
                <a:lnTo>
                  <a:pt x="20" y="55"/>
                </a:lnTo>
                <a:lnTo>
                  <a:pt x="23" y="53"/>
                </a:lnTo>
                <a:lnTo>
                  <a:pt x="25" y="53"/>
                </a:lnTo>
                <a:lnTo>
                  <a:pt x="26" y="52"/>
                </a:lnTo>
                <a:lnTo>
                  <a:pt x="28" y="50"/>
                </a:lnTo>
                <a:lnTo>
                  <a:pt x="31" y="47"/>
                </a:lnTo>
                <a:lnTo>
                  <a:pt x="34" y="44"/>
                </a:lnTo>
                <a:lnTo>
                  <a:pt x="37" y="42"/>
                </a:lnTo>
                <a:lnTo>
                  <a:pt x="40" y="39"/>
                </a:lnTo>
                <a:lnTo>
                  <a:pt x="43" y="34"/>
                </a:lnTo>
                <a:lnTo>
                  <a:pt x="44" y="31"/>
                </a:lnTo>
                <a:lnTo>
                  <a:pt x="47" y="27"/>
                </a:lnTo>
                <a:lnTo>
                  <a:pt x="47" y="22"/>
                </a:lnTo>
                <a:lnTo>
                  <a:pt x="48" y="18"/>
                </a:lnTo>
                <a:lnTo>
                  <a:pt x="47" y="13"/>
                </a:lnTo>
                <a:lnTo>
                  <a:pt x="45" y="10"/>
                </a:lnTo>
                <a:lnTo>
                  <a:pt x="43" y="7"/>
                </a:lnTo>
                <a:lnTo>
                  <a:pt x="38" y="6"/>
                </a:lnTo>
                <a:lnTo>
                  <a:pt x="35" y="4"/>
                </a:lnTo>
                <a:lnTo>
                  <a:pt x="31" y="2"/>
                </a:lnTo>
                <a:lnTo>
                  <a:pt x="28" y="0"/>
                </a:lnTo>
                <a:lnTo>
                  <a:pt x="23" y="0"/>
                </a:lnTo>
                <a:lnTo>
                  <a:pt x="19" y="2"/>
                </a:lnTo>
                <a:lnTo>
                  <a:pt x="14" y="3"/>
                </a:lnTo>
                <a:lnTo>
                  <a:pt x="11" y="6"/>
                </a:lnTo>
                <a:lnTo>
                  <a:pt x="8" y="10"/>
                </a:lnTo>
                <a:lnTo>
                  <a:pt x="6" y="15"/>
                </a:lnTo>
                <a:lnTo>
                  <a:pt x="3" y="19"/>
                </a:lnTo>
                <a:lnTo>
                  <a:pt x="1" y="24"/>
                </a:lnTo>
                <a:lnTo>
                  <a:pt x="1" y="25"/>
                </a:lnTo>
                <a:lnTo>
                  <a:pt x="1" y="24"/>
                </a:lnTo>
              </a:path>
            </a:pathLst>
          </a:custGeom>
          <a:solidFill>
            <a:srgbClr val="FFFF00"/>
          </a:solidFill>
          <a:ln w="4763">
            <a:solidFill>
              <a:srgbClr val="990000"/>
            </a:solidFill>
            <a:round/>
            <a:headEnd/>
            <a:tailEnd/>
          </a:ln>
        </p:spPr>
        <p:txBody>
          <a:bodyPr/>
          <a:lstStyle/>
          <a:p>
            <a:endParaRPr lang="en-US"/>
          </a:p>
        </p:txBody>
      </p:sp>
      <p:sp>
        <p:nvSpPr>
          <p:cNvPr id="53290" name="Freeform 41"/>
          <p:cNvSpPr>
            <a:spLocks/>
          </p:cNvSpPr>
          <p:nvPr/>
        </p:nvSpPr>
        <p:spPr bwMode="auto">
          <a:xfrm>
            <a:off x="6704014" y="4581528"/>
            <a:ext cx="74612" cy="85725"/>
          </a:xfrm>
          <a:custGeom>
            <a:avLst/>
            <a:gdLst>
              <a:gd name="T0" fmla="*/ 2147483647 w 53"/>
              <a:gd name="T1" fmla="*/ 2147483647 h 54"/>
              <a:gd name="T2" fmla="*/ 2147483647 w 53"/>
              <a:gd name="T3" fmla="*/ 2147483647 h 54"/>
              <a:gd name="T4" fmla="*/ 2147483647 w 53"/>
              <a:gd name="T5" fmla="*/ 2147483647 h 54"/>
              <a:gd name="T6" fmla="*/ 2147483647 w 53"/>
              <a:gd name="T7" fmla="*/ 2147483647 h 54"/>
              <a:gd name="T8" fmla="*/ 0 w 53"/>
              <a:gd name="T9" fmla="*/ 2147483647 h 54"/>
              <a:gd name="T10" fmla="*/ 0 w 53"/>
              <a:gd name="T11" fmla="*/ 2147483647 h 54"/>
              <a:gd name="T12" fmla="*/ 2147483647 w 53"/>
              <a:gd name="T13" fmla="*/ 2147483647 h 54"/>
              <a:gd name="T14" fmla="*/ 2147483647 w 53"/>
              <a:gd name="T15" fmla="*/ 2147483647 h 54"/>
              <a:gd name="T16" fmla="*/ 2147483647 w 53"/>
              <a:gd name="T17" fmla="*/ 2147483647 h 54"/>
              <a:gd name="T18" fmla="*/ 2147483647 w 53"/>
              <a:gd name="T19" fmla="*/ 2147483647 h 54"/>
              <a:gd name="T20" fmla="*/ 2147483647 w 53"/>
              <a:gd name="T21" fmla="*/ 2147483647 h 54"/>
              <a:gd name="T22" fmla="*/ 2147483647 w 53"/>
              <a:gd name="T23" fmla="*/ 2147483647 h 54"/>
              <a:gd name="T24" fmla="*/ 2147483647 w 53"/>
              <a:gd name="T25" fmla="*/ 2147483647 h 54"/>
              <a:gd name="T26" fmla="*/ 2147483647 w 53"/>
              <a:gd name="T27" fmla="*/ 2147483647 h 54"/>
              <a:gd name="T28" fmla="*/ 2147483647 w 53"/>
              <a:gd name="T29" fmla="*/ 2147483647 h 54"/>
              <a:gd name="T30" fmla="*/ 2147483647 w 53"/>
              <a:gd name="T31" fmla="*/ 2147483647 h 54"/>
              <a:gd name="T32" fmla="*/ 2147483647 w 53"/>
              <a:gd name="T33" fmla="*/ 2147483647 h 54"/>
              <a:gd name="T34" fmla="*/ 2147483647 w 53"/>
              <a:gd name="T35" fmla="*/ 2147483647 h 54"/>
              <a:gd name="T36" fmla="*/ 2147483647 w 53"/>
              <a:gd name="T37" fmla="*/ 2147483647 h 54"/>
              <a:gd name="T38" fmla="*/ 2147483647 w 53"/>
              <a:gd name="T39" fmla="*/ 2147483647 h 54"/>
              <a:gd name="T40" fmla="*/ 2147483647 w 53"/>
              <a:gd name="T41" fmla="*/ 2147483647 h 54"/>
              <a:gd name="T42" fmla="*/ 2147483647 w 53"/>
              <a:gd name="T43" fmla="*/ 2147483647 h 54"/>
              <a:gd name="T44" fmla="*/ 2147483647 w 53"/>
              <a:gd name="T45" fmla="*/ 2147483647 h 54"/>
              <a:gd name="T46" fmla="*/ 2147483647 w 53"/>
              <a:gd name="T47" fmla="*/ 2147483647 h 54"/>
              <a:gd name="T48" fmla="*/ 2147483647 w 53"/>
              <a:gd name="T49" fmla="*/ 2147483647 h 54"/>
              <a:gd name="T50" fmla="*/ 2147483647 w 53"/>
              <a:gd name="T51" fmla="*/ 2147483647 h 54"/>
              <a:gd name="T52" fmla="*/ 2147483647 w 53"/>
              <a:gd name="T53" fmla="*/ 2147483647 h 54"/>
              <a:gd name="T54" fmla="*/ 2147483647 w 53"/>
              <a:gd name="T55" fmla="*/ 2147483647 h 54"/>
              <a:gd name="T56" fmla="*/ 2147483647 w 53"/>
              <a:gd name="T57" fmla="*/ 2147483647 h 54"/>
              <a:gd name="T58" fmla="*/ 2147483647 w 53"/>
              <a:gd name="T59" fmla="*/ 2147483647 h 54"/>
              <a:gd name="T60" fmla="*/ 2147483647 w 53"/>
              <a:gd name="T61" fmla="*/ 2147483647 h 54"/>
              <a:gd name="T62" fmla="*/ 2147483647 w 53"/>
              <a:gd name="T63" fmla="*/ 0 h 54"/>
              <a:gd name="T64" fmla="*/ 2147483647 w 53"/>
              <a:gd name="T65" fmla="*/ 0 h 54"/>
              <a:gd name="T66" fmla="*/ 2147483647 w 53"/>
              <a:gd name="T67" fmla="*/ 0 h 54"/>
              <a:gd name="T68" fmla="*/ 2147483647 w 53"/>
              <a:gd name="T69" fmla="*/ 2147483647 h 54"/>
              <a:gd name="T70" fmla="*/ 2147483647 w 53"/>
              <a:gd name="T71" fmla="*/ 2147483647 h 54"/>
              <a:gd name="T72" fmla="*/ 2147483647 w 53"/>
              <a:gd name="T73" fmla="*/ 2147483647 h 54"/>
              <a:gd name="T74" fmla="*/ 2147483647 w 53"/>
              <a:gd name="T75" fmla="*/ 2147483647 h 54"/>
              <a:gd name="T76" fmla="*/ 2147483647 w 53"/>
              <a:gd name="T77" fmla="*/ 2147483647 h 54"/>
              <a:gd name="T78" fmla="*/ 2147483647 w 53"/>
              <a:gd name="T79" fmla="*/ 2147483647 h 54"/>
              <a:gd name="T80" fmla="*/ 2147483647 w 53"/>
              <a:gd name="T81" fmla="*/ 2147483647 h 5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3"/>
              <a:gd name="T124" fmla="*/ 0 h 54"/>
              <a:gd name="T125" fmla="*/ 53 w 53"/>
              <a:gd name="T126" fmla="*/ 54 h 54"/>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3" h="54">
                <a:moveTo>
                  <a:pt x="5" y="17"/>
                </a:moveTo>
                <a:lnTo>
                  <a:pt x="3" y="21"/>
                </a:lnTo>
                <a:lnTo>
                  <a:pt x="2" y="27"/>
                </a:lnTo>
                <a:lnTo>
                  <a:pt x="2" y="31"/>
                </a:lnTo>
                <a:lnTo>
                  <a:pt x="0" y="36"/>
                </a:lnTo>
                <a:lnTo>
                  <a:pt x="0" y="40"/>
                </a:lnTo>
                <a:lnTo>
                  <a:pt x="2" y="45"/>
                </a:lnTo>
                <a:lnTo>
                  <a:pt x="5" y="48"/>
                </a:lnTo>
                <a:lnTo>
                  <a:pt x="9" y="49"/>
                </a:lnTo>
                <a:lnTo>
                  <a:pt x="12" y="51"/>
                </a:lnTo>
                <a:lnTo>
                  <a:pt x="15" y="52"/>
                </a:lnTo>
                <a:lnTo>
                  <a:pt x="18" y="52"/>
                </a:lnTo>
                <a:lnTo>
                  <a:pt x="22" y="54"/>
                </a:lnTo>
                <a:lnTo>
                  <a:pt x="25" y="54"/>
                </a:lnTo>
                <a:lnTo>
                  <a:pt x="28" y="54"/>
                </a:lnTo>
                <a:lnTo>
                  <a:pt x="31" y="54"/>
                </a:lnTo>
                <a:lnTo>
                  <a:pt x="34" y="52"/>
                </a:lnTo>
                <a:lnTo>
                  <a:pt x="39" y="51"/>
                </a:lnTo>
                <a:lnTo>
                  <a:pt x="42" y="48"/>
                </a:lnTo>
                <a:lnTo>
                  <a:pt x="45" y="45"/>
                </a:lnTo>
                <a:lnTo>
                  <a:pt x="48" y="42"/>
                </a:lnTo>
                <a:lnTo>
                  <a:pt x="51" y="39"/>
                </a:lnTo>
                <a:lnTo>
                  <a:pt x="52" y="36"/>
                </a:lnTo>
                <a:lnTo>
                  <a:pt x="53" y="33"/>
                </a:lnTo>
                <a:lnTo>
                  <a:pt x="53" y="28"/>
                </a:lnTo>
                <a:lnTo>
                  <a:pt x="53" y="22"/>
                </a:lnTo>
                <a:lnTo>
                  <a:pt x="52" y="17"/>
                </a:lnTo>
                <a:lnTo>
                  <a:pt x="49" y="12"/>
                </a:lnTo>
                <a:lnTo>
                  <a:pt x="46" y="8"/>
                </a:lnTo>
                <a:lnTo>
                  <a:pt x="42" y="3"/>
                </a:lnTo>
                <a:lnTo>
                  <a:pt x="37" y="2"/>
                </a:lnTo>
                <a:lnTo>
                  <a:pt x="31" y="0"/>
                </a:lnTo>
                <a:lnTo>
                  <a:pt x="27" y="0"/>
                </a:lnTo>
                <a:lnTo>
                  <a:pt x="24" y="0"/>
                </a:lnTo>
                <a:lnTo>
                  <a:pt x="21" y="2"/>
                </a:lnTo>
                <a:lnTo>
                  <a:pt x="18" y="5"/>
                </a:lnTo>
                <a:lnTo>
                  <a:pt x="15" y="6"/>
                </a:lnTo>
                <a:lnTo>
                  <a:pt x="12" y="9"/>
                </a:lnTo>
                <a:lnTo>
                  <a:pt x="9" y="12"/>
                </a:lnTo>
                <a:lnTo>
                  <a:pt x="6" y="15"/>
                </a:lnTo>
                <a:lnTo>
                  <a:pt x="5" y="17"/>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91" name="Freeform 42"/>
          <p:cNvSpPr>
            <a:spLocks/>
          </p:cNvSpPr>
          <p:nvPr/>
        </p:nvSpPr>
        <p:spPr bwMode="auto">
          <a:xfrm>
            <a:off x="6704014" y="4581528"/>
            <a:ext cx="74612" cy="85725"/>
          </a:xfrm>
          <a:custGeom>
            <a:avLst/>
            <a:gdLst>
              <a:gd name="T0" fmla="*/ 2147483647 w 53"/>
              <a:gd name="T1" fmla="*/ 2147483647 h 54"/>
              <a:gd name="T2" fmla="*/ 2147483647 w 53"/>
              <a:gd name="T3" fmla="*/ 2147483647 h 54"/>
              <a:gd name="T4" fmla="*/ 2147483647 w 53"/>
              <a:gd name="T5" fmla="*/ 2147483647 h 54"/>
              <a:gd name="T6" fmla="*/ 2147483647 w 53"/>
              <a:gd name="T7" fmla="*/ 2147483647 h 54"/>
              <a:gd name="T8" fmla="*/ 0 w 53"/>
              <a:gd name="T9" fmla="*/ 2147483647 h 54"/>
              <a:gd name="T10" fmla="*/ 0 w 53"/>
              <a:gd name="T11" fmla="*/ 2147483647 h 54"/>
              <a:gd name="T12" fmla="*/ 2147483647 w 53"/>
              <a:gd name="T13" fmla="*/ 2147483647 h 54"/>
              <a:gd name="T14" fmla="*/ 2147483647 w 53"/>
              <a:gd name="T15" fmla="*/ 2147483647 h 54"/>
              <a:gd name="T16" fmla="*/ 2147483647 w 53"/>
              <a:gd name="T17" fmla="*/ 2147483647 h 54"/>
              <a:gd name="T18" fmla="*/ 2147483647 w 53"/>
              <a:gd name="T19" fmla="*/ 2147483647 h 54"/>
              <a:gd name="T20" fmla="*/ 2147483647 w 53"/>
              <a:gd name="T21" fmla="*/ 2147483647 h 54"/>
              <a:gd name="T22" fmla="*/ 2147483647 w 53"/>
              <a:gd name="T23" fmla="*/ 2147483647 h 54"/>
              <a:gd name="T24" fmla="*/ 2147483647 w 53"/>
              <a:gd name="T25" fmla="*/ 2147483647 h 54"/>
              <a:gd name="T26" fmla="*/ 2147483647 w 53"/>
              <a:gd name="T27" fmla="*/ 2147483647 h 54"/>
              <a:gd name="T28" fmla="*/ 2147483647 w 53"/>
              <a:gd name="T29" fmla="*/ 2147483647 h 54"/>
              <a:gd name="T30" fmla="*/ 2147483647 w 53"/>
              <a:gd name="T31" fmla="*/ 2147483647 h 54"/>
              <a:gd name="T32" fmla="*/ 2147483647 w 53"/>
              <a:gd name="T33" fmla="*/ 2147483647 h 54"/>
              <a:gd name="T34" fmla="*/ 2147483647 w 53"/>
              <a:gd name="T35" fmla="*/ 2147483647 h 54"/>
              <a:gd name="T36" fmla="*/ 2147483647 w 53"/>
              <a:gd name="T37" fmla="*/ 2147483647 h 54"/>
              <a:gd name="T38" fmla="*/ 2147483647 w 53"/>
              <a:gd name="T39" fmla="*/ 2147483647 h 54"/>
              <a:gd name="T40" fmla="*/ 2147483647 w 53"/>
              <a:gd name="T41" fmla="*/ 2147483647 h 54"/>
              <a:gd name="T42" fmla="*/ 2147483647 w 53"/>
              <a:gd name="T43" fmla="*/ 2147483647 h 54"/>
              <a:gd name="T44" fmla="*/ 2147483647 w 53"/>
              <a:gd name="T45" fmla="*/ 2147483647 h 54"/>
              <a:gd name="T46" fmla="*/ 2147483647 w 53"/>
              <a:gd name="T47" fmla="*/ 2147483647 h 54"/>
              <a:gd name="T48" fmla="*/ 2147483647 w 53"/>
              <a:gd name="T49" fmla="*/ 2147483647 h 54"/>
              <a:gd name="T50" fmla="*/ 2147483647 w 53"/>
              <a:gd name="T51" fmla="*/ 2147483647 h 54"/>
              <a:gd name="T52" fmla="*/ 2147483647 w 53"/>
              <a:gd name="T53" fmla="*/ 2147483647 h 54"/>
              <a:gd name="T54" fmla="*/ 2147483647 w 53"/>
              <a:gd name="T55" fmla="*/ 2147483647 h 54"/>
              <a:gd name="T56" fmla="*/ 2147483647 w 53"/>
              <a:gd name="T57" fmla="*/ 2147483647 h 54"/>
              <a:gd name="T58" fmla="*/ 2147483647 w 53"/>
              <a:gd name="T59" fmla="*/ 2147483647 h 54"/>
              <a:gd name="T60" fmla="*/ 2147483647 w 53"/>
              <a:gd name="T61" fmla="*/ 2147483647 h 54"/>
              <a:gd name="T62" fmla="*/ 2147483647 w 53"/>
              <a:gd name="T63" fmla="*/ 0 h 54"/>
              <a:gd name="T64" fmla="*/ 2147483647 w 53"/>
              <a:gd name="T65" fmla="*/ 0 h 54"/>
              <a:gd name="T66" fmla="*/ 2147483647 w 53"/>
              <a:gd name="T67" fmla="*/ 0 h 54"/>
              <a:gd name="T68" fmla="*/ 2147483647 w 53"/>
              <a:gd name="T69" fmla="*/ 2147483647 h 54"/>
              <a:gd name="T70" fmla="*/ 2147483647 w 53"/>
              <a:gd name="T71" fmla="*/ 2147483647 h 54"/>
              <a:gd name="T72" fmla="*/ 2147483647 w 53"/>
              <a:gd name="T73" fmla="*/ 2147483647 h 54"/>
              <a:gd name="T74" fmla="*/ 2147483647 w 53"/>
              <a:gd name="T75" fmla="*/ 2147483647 h 54"/>
              <a:gd name="T76" fmla="*/ 2147483647 w 53"/>
              <a:gd name="T77" fmla="*/ 2147483647 h 54"/>
              <a:gd name="T78" fmla="*/ 2147483647 w 53"/>
              <a:gd name="T79" fmla="*/ 2147483647 h 54"/>
              <a:gd name="T80" fmla="*/ 2147483647 w 53"/>
              <a:gd name="T81" fmla="*/ 2147483647 h 5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3"/>
              <a:gd name="T124" fmla="*/ 0 h 54"/>
              <a:gd name="T125" fmla="*/ 53 w 53"/>
              <a:gd name="T126" fmla="*/ 54 h 54"/>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3" h="54">
                <a:moveTo>
                  <a:pt x="5" y="17"/>
                </a:moveTo>
                <a:lnTo>
                  <a:pt x="3" y="21"/>
                </a:lnTo>
                <a:lnTo>
                  <a:pt x="2" y="27"/>
                </a:lnTo>
                <a:lnTo>
                  <a:pt x="2" y="31"/>
                </a:lnTo>
                <a:lnTo>
                  <a:pt x="0" y="36"/>
                </a:lnTo>
                <a:lnTo>
                  <a:pt x="0" y="40"/>
                </a:lnTo>
                <a:lnTo>
                  <a:pt x="2" y="45"/>
                </a:lnTo>
                <a:lnTo>
                  <a:pt x="5" y="48"/>
                </a:lnTo>
                <a:lnTo>
                  <a:pt x="9" y="49"/>
                </a:lnTo>
                <a:lnTo>
                  <a:pt x="12" y="51"/>
                </a:lnTo>
                <a:lnTo>
                  <a:pt x="15" y="52"/>
                </a:lnTo>
                <a:lnTo>
                  <a:pt x="18" y="52"/>
                </a:lnTo>
                <a:lnTo>
                  <a:pt x="22" y="54"/>
                </a:lnTo>
                <a:lnTo>
                  <a:pt x="25" y="54"/>
                </a:lnTo>
                <a:lnTo>
                  <a:pt x="28" y="54"/>
                </a:lnTo>
                <a:lnTo>
                  <a:pt x="31" y="54"/>
                </a:lnTo>
                <a:lnTo>
                  <a:pt x="34" y="52"/>
                </a:lnTo>
                <a:lnTo>
                  <a:pt x="39" y="51"/>
                </a:lnTo>
                <a:lnTo>
                  <a:pt x="42" y="48"/>
                </a:lnTo>
                <a:lnTo>
                  <a:pt x="45" y="45"/>
                </a:lnTo>
                <a:lnTo>
                  <a:pt x="48" y="42"/>
                </a:lnTo>
                <a:lnTo>
                  <a:pt x="51" y="39"/>
                </a:lnTo>
                <a:lnTo>
                  <a:pt x="52" y="36"/>
                </a:lnTo>
                <a:lnTo>
                  <a:pt x="53" y="33"/>
                </a:lnTo>
                <a:lnTo>
                  <a:pt x="53" y="28"/>
                </a:lnTo>
                <a:lnTo>
                  <a:pt x="53" y="22"/>
                </a:lnTo>
                <a:lnTo>
                  <a:pt x="52" y="17"/>
                </a:lnTo>
                <a:lnTo>
                  <a:pt x="49" y="12"/>
                </a:lnTo>
                <a:lnTo>
                  <a:pt x="46" y="8"/>
                </a:lnTo>
                <a:lnTo>
                  <a:pt x="42" y="3"/>
                </a:lnTo>
                <a:lnTo>
                  <a:pt x="37" y="2"/>
                </a:lnTo>
                <a:lnTo>
                  <a:pt x="31" y="0"/>
                </a:lnTo>
                <a:lnTo>
                  <a:pt x="27" y="0"/>
                </a:lnTo>
                <a:lnTo>
                  <a:pt x="24" y="0"/>
                </a:lnTo>
                <a:lnTo>
                  <a:pt x="21" y="2"/>
                </a:lnTo>
                <a:lnTo>
                  <a:pt x="18" y="5"/>
                </a:lnTo>
                <a:lnTo>
                  <a:pt x="15" y="6"/>
                </a:lnTo>
                <a:lnTo>
                  <a:pt x="12" y="9"/>
                </a:lnTo>
                <a:lnTo>
                  <a:pt x="9" y="12"/>
                </a:lnTo>
                <a:lnTo>
                  <a:pt x="6" y="15"/>
                </a:lnTo>
                <a:lnTo>
                  <a:pt x="5" y="17"/>
                </a:lnTo>
              </a:path>
            </a:pathLst>
          </a:custGeom>
          <a:solidFill>
            <a:srgbClr val="FFFF00"/>
          </a:solidFill>
          <a:ln w="4763">
            <a:solidFill>
              <a:srgbClr val="990000"/>
            </a:solidFill>
            <a:round/>
            <a:headEnd/>
            <a:tailEnd/>
          </a:ln>
        </p:spPr>
        <p:txBody>
          <a:bodyPr/>
          <a:lstStyle/>
          <a:p>
            <a:endParaRPr lang="en-US"/>
          </a:p>
        </p:txBody>
      </p:sp>
      <p:sp>
        <p:nvSpPr>
          <p:cNvPr id="53292" name="Freeform 43"/>
          <p:cNvSpPr>
            <a:spLocks/>
          </p:cNvSpPr>
          <p:nvPr/>
        </p:nvSpPr>
        <p:spPr bwMode="auto">
          <a:xfrm>
            <a:off x="6629403" y="4521203"/>
            <a:ext cx="87313" cy="68263"/>
          </a:xfrm>
          <a:custGeom>
            <a:avLst/>
            <a:gdLst>
              <a:gd name="T0" fmla="*/ 0 w 62"/>
              <a:gd name="T1" fmla="*/ 2147483647 h 43"/>
              <a:gd name="T2" fmla="*/ 2147483647 w 62"/>
              <a:gd name="T3" fmla="*/ 2147483647 h 43"/>
              <a:gd name="T4" fmla="*/ 2147483647 w 62"/>
              <a:gd name="T5" fmla="*/ 2147483647 h 43"/>
              <a:gd name="T6" fmla="*/ 2147483647 w 62"/>
              <a:gd name="T7" fmla="*/ 2147483647 h 43"/>
              <a:gd name="T8" fmla="*/ 2147483647 w 62"/>
              <a:gd name="T9" fmla="*/ 2147483647 h 43"/>
              <a:gd name="T10" fmla="*/ 2147483647 w 62"/>
              <a:gd name="T11" fmla="*/ 2147483647 h 43"/>
              <a:gd name="T12" fmla="*/ 2147483647 w 62"/>
              <a:gd name="T13" fmla="*/ 2147483647 h 43"/>
              <a:gd name="T14" fmla="*/ 2147483647 w 62"/>
              <a:gd name="T15" fmla="*/ 2147483647 h 43"/>
              <a:gd name="T16" fmla="*/ 2147483647 w 62"/>
              <a:gd name="T17" fmla="*/ 2147483647 h 43"/>
              <a:gd name="T18" fmla="*/ 2147483647 w 62"/>
              <a:gd name="T19" fmla="*/ 2147483647 h 43"/>
              <a:gd name="T20" fmla="*/ 2147483647 w 62"/>
              <a:gd name="T21" fmla="*/ 2147483647 h 43"/>
              <a:gd name="T22" fmla="*/ 2147483647 w 62"/>
              <a:gd name="T23" fmla="*/ 2147483647 h 43"/>
              <a:gd name="T24" fmla="*/ 2147483647 w 62"/>
              <a:gd name="T25" fmla="*/ 2147483647 h 43"/>
              <a:gd name="T26" fmla="*/ 2147483647 w 62"/>
              <a:gd name="T27" fmla="*/ 2147483647 h 43"/>
              <a:gd name="T28" fmla="*/ 2147483647 w 62"/>
              <a:gd name="T29" fmla="*/ 2147483647 h 43"/>
              <a:gd name="T30" fmla="*/ 2147483647 w 62"/>
              <a:gd name="T31" fmla="*/ 2147483647 h 43"/>
              <a:gd name="T32" fmla="*/ 2147483647 w 62"/>
              <a:gd name="T33" fmla="*/ 2147483647 h 43"/>
              <a:gd name="T34" fmla="*/ 2147483647 w 62"/>
              <a:gd name="T35" fmla="*/ 2147483647 h 43"/>
              <a:gd name="T36" fmla="*/ 2147483647 w 62"/>
              <a:gd name="T37" fmla="*/ 2147483647 h 43"/>
              <a:gd name="T38" fmla="*/ 2147483647 w 62"/>
              <a:gd name="T39" fmla="*/ 2147483647 h 43"/>
              <a:gd name="T40" fmla="*/ 2147483647 w 62"/>
              <a:gd name="T41" fmla="*/ 2147483647 h 43"/>
              <a:gd name="T42" fmla="*/ 2147483647 w 62"/>
              <a:gd name="T43" fmla="*/ 2147483647 h 43"/>
              <a:gd name="T44" fmla="*/ 2147483647 w 62"/>
              <a:gd name="T45" fmla="*/ 2147483647 h 43"/>
              <a:gd name="T46" fmla="*/ 2147483647 w 62"/>
              <a:gd name="T47" fmla="*/ 2147483647 h 43"/>
              <a:gd name="T48" fmla="*/ 2147483647 w 62"/>
              <a:gd name="T49" fmla="*/ 2147483647 h 43"/>
              <a:gd name="T50" fmla="*/ 2147483647 w 62"/>
              <a:gd name="T51" fmla="*/ 2147483647 h 43"/>
              <a:gd name="T52" fmla="*/ 2147483647 w 62"/>
              <a:gd name="T53" fmla="*/ 2147483647 h 43"/>
              <a:gd name="T54" fmla="*/ 2147483647 w 62"/>
              <a:gd name="T55" fmla="*/ 2147483647 h 43"/>
              <a:gd name="T56" fmla="*/ 2147483647 w 62"/>
              <a:gd name="T57" fmla="*/ 0 h 43"/>
              <a:gd name="T58" fmla="*/ 2147483647 w 62"/>
              <a:gd name="T59" fmla="*/ 0 h 43"/>
              <a:gd name="T60" fmla="*/ 2147483647 w 62"/>
              <a:gd name="T61" fmla="*/ 2147483647 h 43"/>
              <a:gd name="T62" fmla="*/ 2147483647 w 62"/>
              <a:gd name="T63" fmla="*/ 2147483647 h 43"/>
              <a:gd name="T64" fmla="*/ 0 w 62"/>
              <a:gd name="T65" fmla="*/ 2147483647 h 4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62"/>
              <a:gd name="T100" fmla="*/ 0 h 43"/>
              <a:gd name="T101" fmla="*/ 62 w 62"/>
              <a:gd name="T102" fmla="*/ 43 h 4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62" h="43">
                <a:moveTo>
                  <a:pt x="0" y="9"/>
                </a:moveTo>
                <a:lnTo>
                  <a:pt x="3" y="16"/>
                </a:lnTo>
                <a:lnTo>
                  <a:pt x="6" y="23"/>
                </a:lnTo>
                <a:lnTo>
                  <a:pt x="10" y="28"/>
                </a:lnTo>
                <a:lnTo>
                  <a:pt x="16" y="32"/>
                </a:lnTo>
                <a:lnTo>
                  <a:pt x="24" y="37"/>
                </a:lnTo>
                <a:lnTo>
                  <a:pt x="30" y="38"/>
                </a:lnTo>
                <a:lnTo>
                  <a:pt x="38" y="41"/>
                </a:lnTo>
                <a:lnTo>
                  <a:pt x="46" y="43"/>
                </a:lnTo>
                <a:lnTo>
                  <a:pt x="49" y="43"/>
                </a:lnTo>
                <a:lnTo>
                  <a:pt x="50" y="43"/>
                </a:lnTo>
                <a:lnTo>
                  <a:pt x="53" y="43"/>
                </a:lnTo>
                <a:lnTo>
                  <a:pt x="56" y="41"/>
                </a:lnTo>
                <a:lnTo>
                  <a:pt x="58" y="40"/>
                </a:lnTo>
                <a:lnTo>
                  <a:pt x="59" y="38"/>
                </a:lnTo>
                <a:lnTo>
                  <a:pt x="61" y="37"/>
                </a:lnTo>
                <a:lnTo>
                  <a:pt x="62" y="34"/>
                </a:lnTo>
                <a:lnTo>
                  <a:pt x="56" y="32"/>
                </a:lnTo>
                <a:lnTo>
                  <a:pt x="52" y="29"/>
                </a:lnTo>
                <a:lnTo>
                  <a:pt x="47" y="25"/>
                </a:lnTo>
                <a:lnTo>
                  <a:pt x="43" y="22"/>
                </a:lnTo>
                <a:lnTo>
                  <a:pt x="38" y="18"/>
                </a:lnTo>
                <a:lnTo>
                  <a:pt x="34" y="13"/>
                </a:lnTo>
                <a:lnTo>
                  <a:pt x="31" y="10"/>
                </a:lnTo>
                <a:lnTo>
                  <a:pt x="27" y="6"/>
                </a:lnTo>
                <a:lnTo>
                  <a:pt x="24" y="4"/>
                </a:lnTo>
                <a:lnTo>
                  <a:pt x="19" y="3"/>
                </a:lnTo>
                <a:lnTo>
                  <a:pt x="15" y="1"/>
                </a:lnTo>
                <a:lnTo>
                  <a:pt x="10" y="0"/>
                </a:lnTo>
                <a:lnTo>
                  <a:pt x="7" y="0"/>
                </a:lnTo>
                <a:lnTo>
                  <a:pt x="4" y="1"/>
                </a:lnTo>
                <a:lnTo>
                  <a:pt x="1" y="4"/>
                </a:lnTo>
                <a:lnTo>
                  <a:pt x="0" y="9"/>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93" name="Freeform 44"/>
          <p:cNvSpPr>
            <a:spLocks/>
          </p:cNvSpPr>
          <p:nvPr/>
        </p:nvSpPr>
        <p:spPr bwMode="auto">
          <a:xfrm>
            <a:off x="6629403" y="4521203"/>
            <a:ext cx="87313" cy="68263"/>
          </a:xfrm>
          <a:custGeom>
            <a:avLst/>
            <a:gdLst>
              <a:gd name="T0" fmla="*/ 0 w 62"/>
              <a:gd name="T1" fmla="*/ 2147483647 h 43"/>
              <a:gd name="T2" fmla="*/ 2147483647 w 62"/>
              <a:gd name="T3" fmla="*/ 2147483647 h 43"/>
              <a:gd name="T4" fmla="*/ 2147483647 w 62"/>
              <a:gd name="T5" fmla="*/ 2147483647 h 43"/>
              <a:gd name="T6" fmla="*/ 2147483647 w 62"/>
              <a:gd name="T7" fmla="*/ 2147483647 h 43"/>
              <a:gd name="T8" fmla="*/ 2147483647 w 62"/>
              <a:gd name="T9" fmla="*/ 2147483647 h 43"/>
              <a:gd name="T10" fmla="*/ 2147483647 w 62"/>
              <a:gd name="T11" fmla="*/ 2147483647 h 43"/>
              <a:gd name="T12" fmla="*/ 2147483647 w 62"/>
              <a:gd name="T13" fmla="*/ 2147483647 h 43"/>
              <a:gd name="T14" fmla="*/ 2147483647 w 62"/>
              <a:gd name="T15" fmla="*/ 2147483647 h 43"/>
              <a:gd name="T16" fmla="*/ 2147483647 w 62"/>
              <a:gd name="T17" fmla="*/ 2147483647 h 43"/>
              <a:gd name="T18" fmla="*/ 2147483647 w 62"/>
              <a:gd name="T19" fmla="*/ 2147483647 h 43"/>
              <a:gd name="T20" fmla="*/ 2147483647 w 62"/>
              <a:gd name="T21" fmla="*/ 2147483647 h 43"/>
              <a:gd name="T22" fmla="*/ 2147483647 w 62"/>
              <a:gd name="T23" fmla="*/ 2147483647 h 43"/>
              <a:gd name="T24" fmla="*/ 2147483647 w 62"/>
              <a:gd name="T25" fmla="*/ 2147483647 h 43"/>
              <a:gd name="T26" fmla="*/ 2147483647 w 62"/>
              <a:gd name="T27" fmla="*/ 2147483647 h 43"/>
              <a:gd name="T28" fmla="*/ 2147483647 w 62"/>
              <a:gd name="T29" fmla="*/ 2147483647 h 43"/>
              <a:gd name="T30" fmla="*/ 2147483647 w 62"/>
              <a:gd name="T31" fmla="*/ 2147483647 h 43"/>
              <a:gd name="T32" fmla="*/ 2147483647 w 62"/>
              <a:gd name="T33" fmla="*/ 2147483647 h 43"/>
              <a:gd name="T34" fmla="*/ 2147483647 w 62"/>
              <a:gd name="T35" fmla="*/ 2147483647 h 43"/>
              <a:gd name="T36" fmla="*/ 2147483647 w 62"/>
              <a:gd name="T37" fmla="*/ 2147483647 h 43"/>
              <a:gd name="T38" fmla="*/ 2147483647 w 62"/>
              <a:gd name="T39" fmla="*/ 2147483647 h 43"/>
              <a:gd name="T40" fmla="*/ 2147483647 w 62"/>
              <a:gd name="T41" fmla="*/ 2147483647 h 43"/>
              <a:gd name="T42" fmla="*/ 2147483647 w 62"/>
              <a:gd name="T43" fmla="*/ 2147483647 h 43"/>
              <a:gd name="T44" fmla="*/ 2147483647 w 62"/>
              <a:gd name="T45" fmla="*/ 2147483647 h 43"/>
              <a:gd name="T46" fmla="*/ 2147483647 w 62"/>
              <a:gd name="T47" fmla="*/ 2147483647 h 43"/>
              <a:gd name="T48" fmla="*/ 2147483647 w 62"/>
              <a:gd name="T49" fmla="*/ 2147483647 h 43"/>
              <a:gd name="T50" fmla="*/ 2147483647 w 62"/>
              <a:gd name="T51" fmla="*/ 2147483647 h 43"/>
              <a:gd name="T52" fmla="*/ 2147483647 w 62"/>
              <a:gd name="T53" fmla="*/ 2147483647 h 43"/>
              <a:gd name="T54" fmla="*/ 2147483647 w 62"/>
              <a:gd name="T55" fmla="*/ 2147483647 h 43"/>
              <a:gd name="T56" fmla="*/ 2147483647 w 62"/>
              <a:gd name="T57" fmla="*/ 0 h 43"/>
              <a:gd name="T58" fmla="*/ 2147483647 w 62"/>
              <a:gd name="T59" fmla="*/ 0 h 43"/>
              <a:gd name="T60" fmla="*/ 2147483647 w 62"/>
              <a:gd name="T61" fmla="*/ 2147483647 h 43"/>
              <a:gd name="T62" fmla="*/ 2147483647 w 62"/>
              <a:gd name="T63" fmla="*/ 2147483647 h 43"/>
              <a:gd name="T64" fmla="*/ 0 w 62"/>
              <a:gd name="T65" fmla="*/ 2147483647 h 4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62"/>
              <a:gd name="T100" fmla="*/ 0 h 43"/>
              <a:gd name="T101" fmla="*/ 62 w 62"/>
              <a:gd name="T102" fmla="*/ 43 h 4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62" h="43">
                <a:moveTo>
                  <a:pt x="0" y="9"/>
                </a:moveTo>
                <a:lnTo>
                  <a:pt x="3" y="16"/>
                </a:lnTo>
                <a:lnTo>
                  <a:pt x="6" y="23"/>
                </a:lnTo>
                <a:lnTo>
                  <a:pt x="10" y="28"/>
                </a:lnTo>
                <a:lnTo>
                  <a:pt x="16" y="32"/>
                </a:lnTo>
                <a:lnTo>
                  <a:pt x="24" y="37"/>
                </a:lnTo>
                <a:lnTo>
                  <a:pt x="30" y="38"/>
                </a:lnTo>
                <a:lnTo>
                  <a:pt x="38" y="41"/>
                </a:lnTo>
                <a:lnTo>
                  <a:pt x="46" y="43"/>
                </a:lnTo>
                <a:lnTo>
                  <a:pt x="49" y="43"/>
                </a:lnTo>
                <a:lnTo>
                  <a:pt x="50" y="43"/>
                </a:lnTo>
                <a:lnTo>
                  <a:pt x="53" y="43"/>
                </a:lnTo>
                <a:lnTo>
                  <a:pt x="56" y="41"/>
                </a:lnTo>
                <a:lnTo>
                  <a:pt x="58" y="40"/>
                </a:lnTo>
                <a:lnTo>
                  <a:pt x="59" y="38"/>
                </a:lnTo>
                <a:lnTo>
                  <a:pt x="61" y="37"/>
                </a:lnTo>
                <a:lnTo>
                  <a:pt x="62" y="34"/>
                </a:lnTo>
                <a:lnTo>
                  <a:pt x="56" y="32"/>
                </a:lnTo>
                <a:lnTo>
                  <a:pt x="52" y="29"/>
                </a:lnTo>
                <a:lnTo>
                  <a:pt x="47" y="25"/>
                </a:lnTo>
                <a:lnTo>
                  <a:pt x="43" y="22"/>
                </a:lnTo>
                <a:lnTo>
                  <a:pt x="38" y="18"/>
                </a:lnTo>
                <a:lnTo>
                  <a:pt x="34" y="13"/>
                </a:lnTo>
                <a:lnTo>
                  <a:pt x="31" y="10"/>
                </a:lnTo>
                <a:lnTo>
                  <a:pt x="27" y="6"/>
                </a:lnTo>
                <a:lnTo>
                  <a:pt x="24" y="4"/>
                </a:lnTo>
                <a:lnTo>
                  <a:pt x="19" y="3"/>
                </a:lnTo>
                <a:lnTo>
                  <a:pt x="15" y="1"/>
                </a:lnTo>
                <a:lnTo>
                  <a:pt x="10" y="0"/>
                </a:lnTo>
                <a:lnTo>
                  <a:pt x="7" y="0"/>
                </a:lnTo>
                <a:lnTo>
                  <a:pt x="4" y="1"/>
                </a:lnTo>
                <a:lnTo>
                  <a:pt x="1" y="4"/>
                </a:lnTo>
                <a:lnTo>
                  <a:pt x="0" y="9"/>
                </a:lnTo>
              </a:path>
            </a:pathLst>
          </a:custGeom>
          <a:solidFill>
            <a:srgbClr val="FFFF00"/>
          </a:solidFill>
          <a:ln w="1588">
            <a:solidFill>
              <a:srgbClr val="990000"/>
            </a:solidFill>
            <a:round/>
            <a:headEnd/>
            <a:tailEnd/>
          </a:ln>
        </p:spPr>
        <p:txBody>
          <a:bodyPr/>
          <a:lstStyle/>
          <a:p>
            <a:endParaRPr lang="en-US"/>
          </a:p>
        </p:txBody>
      </p:sp>
      <p:sp>
        <p:nvSpPr>
          <p:cNvPr id="53294" name="Freeform 45"/>
          <p:cNvSpPr>
            <a:spLocks/>
          </p:cNvSpPr>
          <p:nvPr/>
        </p:nvSpPr>
        <p:spPr bwMode="auto">
          <a:xfrm>
            <a:off x="6629403" y="4521203"/>
            <a:ext cx="87313" cy="68263"/>
          </a:xfrm>
          <a:custGeom>
            <a:avLst/>
            <a:gdLst>
              <a:gd name="T0" fmla="*/ 0 w 62"/>
              <a:gd name="T1" fmla="*/ 2147483647 h 43"/>
              <a:gd name="T2" fmla="*/ 2147483647 w 62"/>
              <a:gd name="T3" fmla="*/ 2147483647 h 43"/>
              <a:gd name="T4" fmla="*/ 2147483647 w 62"/>
              <a:gd name="T5" fmla="*/ 2147483647 h 43"/>
              <a:gd name="T6" fmla="*/ 2147483647 w 62"/>
              <a:gd name="T7" fmla="*/ 2147483647 h 43"/>
              <a:gd name="T8" fmla="*/ 2147483647 w 62"/>
              <a:gd name="T9" fmla="*/ 2147483647 h 43"/>
              <a:gd name="T10" fmla="*/ 2147483647 w 62"/>
              <a:gd name="T11" fmla="*/ 2147483647 h 43"/>
              <a:gd name="T12" fmla="*/ 2147483647 w 62"/>
              <a:gd name="T13" fmla="*/ 2147483647 h 43"/>
              <a:gd name="T14" fmla="*/ 2147483647 w 62"/>
              <a:gd name="T15" fmla="*/ 2147483647 h 43"/>
              <a:gd name="T16" fmla="*/ 2147483647 w 62"/>
              <a:gd name="T17" fmla="*/ 2147483647 h 43"/>
              <a:gd name="T18" fmla="*/ 2147483647 w 62"/>
              <a:gd name="T19" fmla="*/ 2147483647 h 43"/>
              <a:gd name="T20" fmla="*/ 2147483647 w 62"/>
              <a:gd name="T21" fmla="*/ 2147483647 h 43"/>
              <a:gd name="T22" fmla="*/ 2147483647 w 62"/>
              <a:gd name="T23" fmla="*/ 2147483647 h 43"/>
              <a:gd name="T24" fmla="*/ 2147483647 w 62"/>
              <a:gd name="T25" fmla="*/ 2147483647 h 43"/>
              <a:gd name="T26" fmla="*/ 2147483647 w 62"/>
              <a:gd name="T27" fmla="*/ 2147483647 h 43"/>
              <a:gd name="T28" fmla="*/ 2147483647 w 62"/>
              <a:gd name="T29" fmla="*/ 2147483647 h 43"/>
              <a:gd name="T30" fmla="*/ 2147483647 w 62"/>
              <a:gd name="T31" fmla="*/ 2147483647 h 43"/>
              <a:gd name="T32" fmla="*/ 2147483647 w 62"/>
              <a:gd name="T33" fmla="*/ 2147483647 h 43"/>
              <a:gd name="T34" fmla="*/ 2147483647 w 62"/>
              <a:gd name="T35" fmla="*/ 2147483647 h 43"/>
              <a:gd name="T36" fmla="*/ 2147483647 w 62"/>
              <a:gd name="T37" fmla="*/ 2147483647 h 43"/>
              <a:gd name="T38" fmla="*/ 2147483647 w 62"/>
              <a:gd name="T39" fmla="*/ 2147483647 h 43"/>
              <a:gd name="T40" fmla="*/ 2147483647 w 62"/>
              <a:gd name="T41" fmla="*/ 2147483647 h 43"/>
              <a:gd name="T42" fmla="*/ 2147483647 w 62"/>
              <a:gd name="T43" fmla="*/ 2147483647 h 43"/>
              <a:gd name="T44" fmla="*/ 2147483647 w 62"/>
              <a:gd name="T45" fmla="*/ 2147483647 h 43"/>
              <a:gd name="T46" fmla="*/ 2147483647 w 62"/>
              <a:gd name="T47" fmla="*/ 2147483647 h 43"/>
              <a:gd name="T48" fmla="*/ 2147483647 w 62"/>
              <a:gd name="T49" fmla="*/ 2147483647 h 43"/>
              <a:gd name="T50" fmla="*/ 2147483647 w 62"/>
              <a:gd name="T51" fmla="*/ 2147483647 h 43"/>
              <a:gd name="T52" fmla="*/ 2147483647 w 62"/>
              <a:gd name="T53" fmla="*/ 2147483647 h 43"/>
              <a:gd name="T54" fmla="*/ 2147483647 w 62"/>
              <a:gd name="T55" fmla="*/ 2147483647 h 43"/>
              <a:gd name="T56" fmla="*/ 2147483647 w 62"/>
              <a:gd name="T57" fmla="*/ 0 h 43"/>
              <a:gd name="T58" fmla="*/ 2147483647 w 62"/>
              <a:gd name="T59" fmla="*/ 0 h 43"/>
              <a:gd name="T60" fmla="*/ 2147483647 w 62"/>
              <a:gd name="T61" fmla="*/ 2147483647 h 43"/>
              <a:gd name="T62" fmla="*/ 2147483647 w 62"/>
              <a:gd name="T63" fmla="*/ 2147483647 h 43"/>
              <a:gd name="T64" fmla="*/ 0 w 62"/>
              <a:gd name="T65" fmla="*/ 2147483647 h 4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62"/>
              <a:gd name="T100" fmla="*/ 0 h 43"/>
              <a:gd name="T101" fmla="*/ 62 w 62"/>
              <a:gd name="T102" fmla="*/ 43 h 4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62" h="43">
                <a:moveTo>
                  <a:pt x="0" y="9"/>
                </a:moveTo>
                <a:lnTo>
                  <a:pt x="3" y="16"/>
                </a:lnTo>
                <a:lnTo>
                  <a:pt x="6" y="23"/>
                </a:lnTo>
                <a:lnTo>
                  <a:pt x="10" y="28"/>
                </a:lnTo>
                <a:lnTo>
                  <a:pt x="16" y="32"/>
                </a:lnTo>
                <a:lnTo>
                  <a:pt x="24" y="37"/>
                </a:lnTo>
                <a:lnTo>
                  <a:pt x="30" y="38"/>
                </a:lnTo>
                <a:lnTo>
                  <a:pt x="38" y="41"/>
                </a:lnTo>
                <a:lnTo>
                  <a:pt x="46" y="43"/>
                </a:lnTo>
                <a:lnTo>
                  <a:pt x="49" y="43"/>
                </a:lnTo>
                <a:lnTo>
                  <a:pt x="50" y="43"/>
                </a:lnTo>
                <a:lnTo>
                  <a:pt x="53" y="43"/>
                </a:lnTo>
                <a:lnTo>
                  <a:pt x="56" y="41"/>
                </a:lnTo>
                <a:lnTo>
                  <a:pt x="58" y="40"/>
                </a:lnTo>
                <a:lnTo>
                  <a:pt x="59" y="38"/>
                </a:lnTo>
                <a:lnTo>
                  <a:pt x="61" y="37"/>
                </a:lnTo>
                <a:lnTo>
                  <a:pt x="62" y="34"/>
                </a:lnTo>
                <a:lnTo>
                  <a:pt x="56" y="32"/>
                </a:lnTo>
                <a:lnTo>
                  <a:pt x="52" y="29"/>
                </a:lnTo>
                <a:lnTo>
                  <a:pt x="47" y="25"/>
                </a:lnTo>
                <a:lnTo>
                  <a:pt x="43" y="22"/>
                </a:lnTo>
                <a:lnTo>
                  <a:pt x="38" y="18"/>
                </a:lnTo>
                <a:lnTo>
                  <a:pt x="34" y="13"/>
                </a:lnTo>
                <a:lnTo>
                  <a:pt x="31" y="10"/>
                </a:lnTo>
                <a:lnTo>
                  <a:pt x="27" y="6"/>
                </a:lnTo>
                <a:lnTo>
                  <a:pt x="24" y="4"/>
                </a:lnTo>
                <a:lnTo>
                  <a:pt x="19" y="3"/>
                </a:lnTo>
                <a:lnTo>
                  <a:pt x="15" y="1"/>
                </a:lnTo>
                <a:lnTo>
                  <a:pt x="10" y="0"/>
                </a:lnTo>
                <a:lnTo>
                  <a:pt x="7" y="0"/>
                </a:lnTo>
                <a:lnTo>
                  <a:pt x="4" y="1"/>
                </a:lnTo>
                <a:lnTo>
                  <a:pt x="1" y="4"/>
                </a:lnTo>
                <a:lnTo>
                  <a:pt x="0" y="9"/>
                </a:lnTo>
              </a:path>
            </a:pathLst>
          </a:custGeom>
          <a:solidFill>
            <a:srgbClr val="FFFF00"/>
          </a:solidFill>
          <a:ln w="4763">
            <a:solidFill>
              <a:srgbClr val="990000"/>
            </a:solidFill>
            <a:round/>
            <a:headEnd/>
            <a:tailEnd/>
          </a:ln>
        </p:spPr>
        <p:txBody>
          <a:bodyPr/>
          <a:lstStyle/>
          <a:p>
            <a:endParaRPr lang="en-US"/>
          </a:p>
        </p:txBody>
      </p:sp>
      <p:sp>
        <p:nvSpPr>
          <p:cNvPr id="53295" name="Freeform 46"/>
          <p:cNvSpPr>
            <a:spLocks/>
          </p:cNvSpPr>
          <p:nvPr/>
        </p:nvSpPr>
        <p:spPr bwMode="auto">
          <a:xfrm>
            <a:off x="6623053" y="4576767"/>
            <a:ext cx="55563" cy="53975"/>
          </a:xfrm>
          <a:custGeom>
            <a:avLst/>
            <a:gdLst>
              <a:gd name="T0" fmla="*/ 2147483647 w 39"/>
              <a:gd name="T1" fmla="*/ 2147483647 h 34"/>
              <a:gd name="T2" fmla="*/ 2147483647 w 39"/>
              <a:gd name="T3" fmla="*/ 2147483647 h 34"/>
              <a:gd name="T4" fmla="*/ 2147483647 w 39"/>
              <a:gd name="T5" fmla="*/ 2147483647 h 34"/>
              <a:gd name="T6" fmla="*/ 2147483647 w 39"/>
              <a:gd name="T7" fmla="*/ 2147483647 h 34"/>
              <a:gd name="T8" fmla="*/ 2147483647 w 39"/>
              <a:gd name="T9" fmla="*/ 2147483647 h 34"/>
              <a:gd name="T10" fmla="*/ 2147483647 w 39"/>
              <a:gd name="T11" fmla="*/ 2147483647 h 34"/>
              <a:gd name="T12" fmla="*/ 2147483647 w 39"/>
              <a:gd name="T13" fmla="*/ 2147483647 h 34"/>
              <a:gd name="T14" fmla="*/ 2147483647 w 39"/>
              <a:gd name="T15" fmla="*/ 2147483647 h 34"/>
              <a:gd name="T16" fmla="*/ 2147483647 w 39"/>
              <a:gd name="T17" fmla="*/ 2147483647 h 34"/>
              <a:gd name="T18" fmla="*/ 2147483647 w 39"/>
              <a:gd name="T19" fmla="*/ 2147483647 h 34"/>
              <a:gd name="T20" fmla="*/ 2147483647 w 39"/>
              <a:gd name="T21" fmla="*/ 2147483647 h 34"/>
              <a:gd name="T22" fmla="*/ 2147483647 w 39"/>
              <a:gd name="T23" fmla="*/ 2147483647 h 34"/>
              <a:gd name="T24" fmla="*/ 2147483647 w 39"/>
              <a:gd name="T25" fmla="*/ 2147483647 h 34"/>
              <a:gd name="T26" fmla="*/ 2147483647 w 39"/>
              <a:gd name="T27" fmla="*/ 2147483647 h 34"/>
              <a:gd name="T28" fmla="*/ 2147483647 w 39"/>
              <a:gd name="T29" fmla="*/ 2147483647 h 34"/>
              <a:gd name="T30" fmla="*/ 2147483647 w 39"/>
              <a:gd name="T31" fmla="*/ 2147483647 h 34"/>
              <a:gd name="T32" fmla="*/ 2147483647 w 39"/>
              <a:gd name="T33" fmla="*/ 2147483647 h 34"/>
              <a:gd name="T34" fmla="*/ 2147483647 w 39"/>
              <a:gd name="T35" fmla="*/ 2147483647 h 34"/>
              <a:gd name="T36" fmla="*/ 2147483647 w 39"/>
              <a:gd name="T37" fmla="*/ 2147483647 h 34"/>
              <a:gd name="T38" fmla="*/ 2147483647 w 39"/>
              <a:gd name="T39" fmla="*/ 2147483647 h 34"/>
              <a:gd name="T40" fmla="*/ 2147483647 w 39"/>
              <a:gd name="T41" fmla="*/ 2147483647 h 34"/>
              <a:gd name="T42" fmla="*/ 2147483647 w 39"/>
              <a:gd name="T43" fmla="*/ 2147483647 h 34"/>
              <a:gd name="T44" fmla="*/ 2147483647 w 39"/>
              <a:gd name="T45" fmla="*/ 2147483647 h 34"/>
              <a:gd name="T46" fmla="*/ 2147483647 w 39"/>
              <a:gd name="T47" fmla="*/ 2147483647 h 34"/>
              <a:gd name="T48" fmla="*/ 2147483647 w 39"/>
              <a:gd name="T49" fmla="*/ 2147483647 h 34"/>
              <a:gd name="T50" fmla="*/ 2147483647 w 39"/>
              <a:gd name="T51" fmla="*/ 2147483647 h 34"/>
              <a:gd name="T52" fmla="*/ 2147483647 w 39"/>
              <a:gd name="T53" fmla="*/ 2147483647 h 34"/>
              <a:gd name="T54" fmla="*/ 2147483647 w 39"/>
              <a:gd name="T55" fmla="*/ 2147483647 h 34"/>
              <a:gd name="T56" fmla="*/ 2147483647 w 39"/>
              <a:gd name="T57" fmla="*/ 2147483647 h 34"/>
              <a:gd name="T58" fmla="*/ 2147483647 w 39"/>
              <a:gd name="T59" fmla="*/ 2147483647 h 34"/>
              <a:gd name="T60" fmla="*/ 2147483647 w 39"/>
              <a:gd name="T61" fmla="*/ 2147483647 h 34"/>
              <a:gd name="T62" fmla="*/ 2147483647 w 39"/>
              <a:gd name="T63" fmla="*/ 2147483647 h 34"/>
              <a:gd name="T64" fmla="*/ 2147483647 w 39"/>
              <a:gd name="T65" fmla="*/ 2147483647 h 34"/>
              <a:gd name="T66" fmla="*/ 2147483647 w 39"/>
              <a:gd name="T67" fmla="*/ 0 h 34"/>
              <a:gd name="T68" fmla="*/ 2147483647 w 39"/>
              <a:gd name="T69" fmla="*/ 0 h 34"/>
              <a:gd name="T70" fmla="*/ 2147483647 w 39"/>
              <a:gd name="T71" fmla="*/ 0 h 34"/>
              <a:gd name="T72" fmla="*/ 2147483647 w 39"/>
              <a:gd name="T73" fmla="*/ 0 h 34"/>
              <a:gd name="T74" fmla="*/ 2147483647 w 39"/>
              <a:gd name="T75" fmla="*/ 0 h 34"/>
              <a:gd name="T76" fmla="*/ 2147483647 w 39"/>
              <a:gd name="T77" fmla="*/ 0 h 34"/>
              <a:gd name="T78" fmla="*/ 2147483647 w 39"/>
              <a:gd name="T79" fmla="*/ 0 h 34"/>
              <a:gd name="T80" fmla="*/ 2147483647 w 39"/>
              <a:gd name="T81" fmla="*/ 2147483647 h 34"/>
              <a:gd name="T82" fmla="*/ 0 w 39"/>
              <a:gd name="T83" fmla="*/ 2147483647 h 34"/>
              <a:gd name="T84" fmla="*/ 0 w 39"/>
              <a:gd name="T85" fmla="*/ 2147483647 h 34"/>
              <a:gd name="T86" fmla="*/ 0 w 39"/>
              <a:gd name="T87" fmla="*/ 2147483647 h 34"/>
              <a:gd name="T88" fmla="*/ 0 w 39"/>
              <a:gd name="T89" fmla="*/ 2147483647 h 34"/>
              <a:gd name="T90" fmla="*/ 0 w 39"/>
              <a:gd name="T91" fmla="*/ 2147483647 h 34"/>
              <a:gd name="T92" fmla="*/ 2147483647 w 39"/>
              <a:gd name="T93" fmla="*/ 2147483647 h 34"/>
              <a:gd name="T94" fmla="*/ 2147483647 w 39"/>
              <a:gd name="T95" fmla="*/ 2147483647 h 34"/>
              <a:gd name="T96" fmla="*/ 2147483647 w 39"/>
              <a:gd name="T97" fmla="*/ 2147483647 h 34"/>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39"/>
              <a:gd name="T148" fmla="*/ 0 h 34"/>
              <a:gd name="T149" fmla="*/ 39 w 39"/>
              <a:gd name="T150" fmla="*/ 34 h 34"/>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39" h="34">
                <a:moveTo>
                  <a:pt x="3" y="15"/>
                </a:moveTo>
                <a:lnTo>
                  <a:pt x="4" y="18"/>
                </a:lnTo>
                <a:lnTo>
                  <a:pt x="5" y="21"/>
                </a:lnTo>
                <a:lnTo>
                  <a:pt x="7" y="24"/>
                </a:lnTo>
                <a:lnTo>
                  <a:pt x="8" y="27"/>
                </a:lnTo>
                <a:lnTo>
                  <a:pt x="10" y="30"/>
                </a:lnTo>
                <a:lnTo>
                  <a:pt x="11" y="31"/>
                </a:lnTo>
                <a:lnTo>
                  <a:pt x="14" y="33"/>
                </a:lnTo>
                <a:lnTo>
                  <a:pt x="17" y="34"/>
                </a:lnTo>
                <a:lnTo>
                  <a:pt x="20" y="33"/>
                </a:lnTo>
                <a:lnTo>
                  <a:pt x="25" y="33"/>
                </a:lnTo>
                <a:lnTo>
                  <a:pt x="28" y="33"/>
                </a:lnTo>
                <a:lnTo>
                  <a:pt x="31" y="31"/>
                </a:lnTo>
                <a:lnTo>
                  <a:pt x="34" y="30"/>
                </a:lnTo>
                <a:lnTo>
                  <a:pt x="37" y="28"/>
                </a:lnTo>
                <a:lnTo>
                  <a:pt x="38" y="27"/>
                </a:lnTo>
                <a:lnTo>
                  <a:pt x="39" y="24"/>
                </a:lnTo>
                <a:lnTo>
                  <a:pt x="39" y="20"/>
                </a:lnTo>
                <a:lnTo>
                  <a:pt x="38" y="18"/>
                </a:lnTo>
                <a:lnTo>
                  <a:pt x="35" y="15"/>
                </a:lnTo>
                <a:lnTo>
                  <a:pt x="32" y="14"/>
                </a:lnTo>
                <a:lnTo>
                  <a:pt x="28" y="12"/>
                </a:lnTo>
                <a:lnTo>
                  <a:pt x="25" y="11"/>
                </a:lnTo>
                <a:lnTo>
                  <a:pt x="20" y="9"/>
                </a:lnTo>
                <a:lnTo>
                  <a:pt x="17" y="9"/>
                </a:lnTo>
                <a:lnTo>
                  <a:pt x="16" y="8"/>
                </a:lnTo>
                <a:lnTo>
                  <a:pt x="14" y="8"/>
                </a:lnTo>
                <a:lnTo>
                  <a:pt x="14" y="6"/>
                </a:lnTo>
                <a:lnTo>
                  <a:pt x="13" y="6"/>
                </a:lnTo>
                <a:lnTo>
                  <a:pt x="11" y="5"/>
                </a:lnTo>
                <a:lnTo>
                  <a:pt x="11" y="3"/>
                </a:lnTo>
                <a:lnTo>
                  <a:pt x="10" y="2"/>
                </a:lnTo>
                <a:lnTo>
                  <a:pt x="8" y="2"/>
                </a:lnTo>
                <a:lnTo>
                  <a:pt x="8" y="0"/>
                </a:lnTo>
                <a:lnTo>
                  <a:pt x="7" y="0"/>
                </a:lnTo>
                <a:lnTo>
                  <a:pt x="5" y="0"/>
                </a:lnTo>
                <a:lnTo>
                  <a:pt x="4" y="0"/>
                </a:lnTo>
                <a:lnTo>
                  <a:pt x="3" y="0"/>
                </a:lnTo>
                <a:lnTo>
                  <a:pt x="1" y="0"/>
                </a:lnTo>
                <a:lnTo>
                  <a:pt x="1" y="2"/>
                </a:lnTo>
                <a:lnTo>
                  <a:pt x="0" y="3"/>
                </a:lnTo>
                <a:lnTo>
                  <a:pt x="0" y="5"/>
                </a:lnTo>
                <a:lnTo>
                  <a:pt x="0" y="6"/>
                </a:lnTo>
                <a:lnTo>
                  <a:pt x="0" y="8"/>
                </a:lnTo>
                <a:lnTo>
                  <a:pt x="0" y="9"/>
                </a:lnTo>
                <a:lnTo>
                  <a:pt x="1" y="12"/>
                </a:lnTo>
                <a:lnTo>
                  <a:pt x="3" y="14"/>
                </a:lnTo>
                <a:lnTo>
                  <a:pt x="3" y="1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96" name="Freeform 47"/>
          <p:cNvSpPr>
            <a:spLocks/>
          </p:cNvSpPr>
          <p:nvPr/>
        </p:nvSpPr>
        <p:spPr bwMode="auto">
          <a:xfrm>
            <a:off x="6623053" y="4576767"/>
            <a:ext cx="55563" cy="53975"/>
          </a:xfrm>
          <a:custGeom>
            <a:avLst/>
            <a:gdLst>
              <a:gd name="T0" fmla="*/ 2147483647 w 39"/>
              <a:gd name="T1" fmla="*/ 2147483647 h 34"/>
              <a:gd name="T2" fmla="*/ 2147483647 w 39"/>
              <a:gd name="T3" fmla="*/ 2147483647 h 34"/>
              <a:gd name="T4" fmla="*/ 2147483647 w 39"/>
              <a:gd name="T5" fmla="*/ 2147483647 h 34"/>
              <a:gd name="T6" fmla="*/ 2147483647 w 39"/>
              <a:gd name="T7" fmla="*/ 2147483647 h 34"/>
              <a:gd name="T8" fmla="*/ 2147483647 w 39"/>
              <a:gd name="T9" fmla="*/ 2147483647 h 34"/>
              <a:gd name="T10" fmla="*/ 2147483647 w 39"/>
              <a:gd name="T11" fmla="*/ 2147483647 h 34"/>
              <a:gd name="T12" fmla="*/ 2147483647 w 39"/>
              <a:gd name="T13" fmla="*/ 2147483647 h 34"/>
              <a:gd name="T14" fmla="*/ 2147483647 w 39"/>
              <a:gd name="T15" fmla="*/ 2147483647 h 34"/>
              <a:gd name="T16" fmla="*/ 2147483647 w 39"/>
              <a:gd name="T17" fmla="*/ 2147483647 h 34"/>
              <a:gd name="T18" fmla="*/ 2147483647 w 39"/>
              <a:gd name="T19" fmla="*/ 2147483647 h 34"/>
              <a:gd name="T20" fmla="*/ 2147483647 w 39"/>
              <a:gd name="T21" fmla="*/ 2147483647 h 34"/>
              <a:gd name="T22" fmla="*/ 2147483647 w 39"/>
              <a:gd name="T23" fmla="*/ 2147483647 h 34"/>
              <a:gd name="T24" fmla="*/ 2147483647 w 39"/>
              <a:gd name="T25" fmla="*/ 2147483647 h 34"/>
              <a:gd name="T26" fmla="*/ 2147483647 w 39"/>
              <a:gd name="T27" fmla="*/ 2147483647 h 34"/>
              <a:gd name="T28" fmla="*/ 2147483647 w 39"/>
              <a:gd name="T29" fmla="*/ 2147483647 h 34"/>
              <a:gd name="T30" fmla="*/ 2147483647 w 39"/>
              <a:gd name="T31" fmla="*/ 2147483647 h 34"/>
              <a:gd name="T32" fmla="*/ 2147483647 w 39"/>
              <a:gd name="T33" fmla="*/ 2147483647 h 34"/>
              <a:gd name="T34" fmla="*/ 2147483647 w 39"/>
              <a:gd name="T35" fmla="*/ 2147483647 h 34"/>
              <a:gd name="T36" fmla="*/ 2147483647 w 39"/>
              <a:gd name="T37" fmla="*/ 2147483647 h 34"/>
              <a:gd name="T38" fmla="*/ 2147483647 w 39"/>
              <a:gd name="T39" fmla="*/ 2147483647 h 34"/>
              <a:gd name="T40" fmla="*/ 2147483647 w 39"/>
              <a:gd name="T41" fmla="*/ 2147483647 h 34"/>
              <a:gd name="T42" fmla="*/ 2147483647 w 39"/>
              <a:gd name="T43" fmla="*/ 2147483647 h 34"/>
              <a:gd name="T44" fmla="*/ 2147483647 w 39"/>
              <a:gd name="T45" fmla="*/ 2147483647 h 34"/>
              <a:gd name="T46" fmla="*/ 2147483647 w 39"/>
              <a:gd name="T47" fmla="*/ 2147483647 h 34"/>
              <a:gd name="T48" fmla="*/ 2147483647 w 39"/>
              <a:gd name="T49" fmla="*/ 2147483647 h 34"/>
              <a:gd name="T50" fmla="*/ 2147483647 w 39"/>
              <a:gd name="T51" fmla="*/ 2147483647 h 34"/>
              <a:gd name="T52" fmla="*/ 2147483647 w 39"/>
              <a:gd name="T53" fmla="*/ 2147483647 h 34"/>
              <a:gd name="T54" fmla="*/ 2147483647 w 39"/>
              <a:gd name="T55" fmla="*/ 2147483647 h 34"/>
              <a:gd name="T56" fmla="*/ 2147483647 w 39"/>
              <a:gd name="T57" fmla="*/ 2147483647 h 34"/>
              <a:gd name="T58" fmla="*/ 2147483647 w 39"/>
              <a:gd name="T59" fmla="*/ 2147483647 h 34"/>
              <a:gd name="T60" fmla="*/ 2147483647 w 39"/>
              <a:gd name="T61" fmla="*/ 2147483647 h 34"/>
              <a:gd name="T62" fmla="*/ 2147483647 w 39"/>
              <a:gd name="T63" fmla="*/ 2147483647 h 34"/>
              <a:gd name="T64" fmla="*/ 2147483647 w 39"/>
              <a:gd name="T65" fmla="*/ 2147483647 h 34"/>
              <a:gd name="T66" fmla="*/ 2147483647 w 39"/>
              <a:gd name="T67" fmla="*/ 0 h 34"/>
              <a:gd name="T68" fmla="*/ 2147483647 w 39"/>
              <a:gd name="T69" fmla="*/ 0 h 34"/>
              <a:gd name="T70" fmla="*/ 2147483647 w 39"/>
              <a:gd name="T71" fmla="*/ 0 h 34"/>
              <a:gd name="T72" fmla="*/ 2147483647 w 39"/>
              <a:gd name="T73" fmla="*/ 0 h 34"/>
              <a:gd name="T74" fmla="*/ 2147483647 w 39"/>
              <a:gd name="T75" fmla="*/ 0 h 34"/>
              <a:gd name="T76" fmla="*/ 2147483647 w 39"/>
              <a:gd name="T77" fmla="*/ 0 h 34"/>
              <a:gd name="T78" fmla="*/ 2147483647 w 39"/>
              <a:gd name="T79" fmla="*/ 0 h 34"/>
              <a:gd name="T80" fmla="*/ 2147483647 w 39"/>
              <a:gd name="T81" fmla="*/ 2147483647 h 34"/>
              <a:gd name="T82" fmla="*/ 0 w 39"/>
              <a:gd name="T83" fmla="*/ 2147483647 h 34"/>
              <a:gd name="T84" fmla="*/ 0 w 39"/>
              <a:gd name="T85" fmla="*/ 2147483647 h 34"/>
              <a:gd name="T86" fmla="*/ 0 w 39"/>
              <a:gd name="T87" fmla="*/ 2147483647 h 34"/>
              <a:gd name="T88" fmla="*/ 0 w 39"/>
              <a:gd name="T89" fmla="*/ 2147483647 h 34"/>
              <a:gd name="T90" fmla="*/ 0 w 39"/>
              <a:gd name="T91" fmla="*/ 2147483647 h 34"/>
              <a:gd name="T92" fmla="*/ 2147483647 w 39"/>
              <a:gd name="T93" fmla="*/ 2147483647 h 34"/>
              <a:gd name="T94" fmla="*/ 2147483647 w 39"/>
              <a:gd name="T95" fmla="*/ 2147483647 h 34"/>
              <a:gd name="T96" fmla="*/ 2147483647 w 39"/>
              <a:gd name="T97" fmla="*/ 2147483647 h 34"/>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39"/>
              <a:gd name="T148" fmla="*/ 0 h 34"/>
              <a:gd name="T149" fmla="*/ 39 w 39"/>
              <a:gd name="T150" fmla="*/ 34 h 34"/>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39" h="34">
                <a:moveTo>
                  <a:pt x="3" y="15"/>
                </a:moveTo>
                <a:lnTo>
                  <a:pt x="4" y="18"/>
                </a:lnTo>
                <a:lnTo>
                  <a:pt x="5" y="21"/>
                </a:lnTo>
                <a:lnTo>
                  <a:pt x="7" y="24"/>
                </a:lnTo>
                <a:lnTo>
                  <a:pt x="8" y="27"/>
                </a:lnTo>
                <a:lnTo>
                  <a:pt x="10" y="30"/>
                </a:lnTo>
                <a:lnTo>
                  <a:pt x="11" y="31"/>
                </a:lnTo>
                <a:lnTo>
                  <a:pt x="14" y="33"/>
                </a:lnTo>
                <a:lnTo>
                  <a:pt x="17" y="34"/>
                </a:lnTo>
                <a:lnTo>
                  <a:pt x="20" y="33"/>
                </a:lnTo>
                <a:lnTo>
                  <a:pt x="25" y="33"/>
                </a:lnTo>
                <a:lnTo>
                  <a:pt x="28" y="33"/>
                </a:lnTo>
                <a:lnTo>
                  <a:pt x="31" y="31"/>
                </a:lnTo>
                <a:lnTo>
                  <a:pt x="34" y="30"/>
                </a:lnTo>
                <a:lnTo>
                  <a:pt x="37" y="28"/>
                </a:lnTo>
                <a:lnTo>
                  <a:pt x="38" y="27"/>
                </a:lnTo>
                <a:lnTo>
                  <a:pt x="39" y="24"/>
                </a:lnTo>
                <a:lnTo>
                  <a:pt x="39" y="20"/>
                </a:lnTo>
                <a:lnTo>
                  <a:pt x="38" y="18"/>
                </a:lnTo>
                <a:lnTo>
                  <a:pt x="35" y="15"/>
                </a:lnTo>
                <a:lnTo>
                  <a:pt x="32" y="14"/>
                </a:lnTo>
                <a:lnTo>
                  <a:pt x="28" y="12"/>
                </a:lnTo>
                <a:lnTo>
                  <a:pt x="25" y="11"/>
                </a:lnTo>
                <a:lnTo>
                  <a:pt x="20" y="9"/>
                </a:lnTo>
                <a:lnTo>
                  <a:pt x="17" y="9"/>
                </a:lnTo>
                <a:lnTo>
                  <a:pt x="16" y="8"/>
                </a:lnTo>
                <a:lnTo>
                  <a:pt x="14" y="8"/>
                </a:lnTo>
                <a:lnTo>
                  <a:pt x="14" y="6"/>
                </a:lnTo>
                <a:lnTo>
                  <a:pt x="13" y="6"/>
                </a:lnTo>
                <a:lnTo>
                  <a:pt x="11" y="5"/>
                </a:lnTo>
                <a:lnTo>
                  <a:pt x="11" y="3"/>
                </a:lnTo>
                <a:lnTo>
                  <a:pt x="10" y="2"/>
                </a:lnTo>
                <a:lnTo>
                  <a:pt x="8" y="2"/>
                </a:lnTo>
                <a:lnTo>
                  <a:pt x="8" y="0"/>
                </a:lnTo>
                <a:lnTo>
                  <a:pt x="7" y="0"/>
                </a:lnTo>
                <a:lnTo>
                  <a:pt x="5" y="0"/>
                </a:lnTo>
                <a:lnTo>
                  <a:pt x="4" y="0"/>
                </a:lnTo>
                <a:lnTo>
                  <a:pt x="3" y="0"/>
                </a:lnTo>
                <a:lnTo>
                  <a:pt x="1" y="0"/>
                </a:lnTo>
                <a:lnTo>
                  <a:pt x="1" y="2"/>
                </a:lnTo>
                <a:lnTo>
                  <a:pt x="0" y="3"/>
                </a:lnTo>
                <a:lnTo>
                  <a:pt x="0" y="5"/>
                </a:lnTo>
                <a:lnTo>
                  <a:pt x="0" y="6"/>
                </a:lnTo>
                <a:lnTo>
                  <a:pt x="0" y="8"/>
                </a:lnTo>
                <a:lnTo>
                  <a:pt x="0" y="9"/>
                </a:lnTo>
                <a:lnTo>
                  <a:pt x="1" y="12"/>
                </a:lnTo>
                <a:lnTo>
                  <a:pt x="3" y="14"/>
                </a:lnTo>
                <a:lnTo>
                  <a:pt x="3" y="15"/>
                </a:lnTo>
              </a:path>
            </a:pathLst>
          </a:custGeom>
          <a:solidFill>
            <a:srgbClr val="FFFF00"/>
          </a:solidFill>
          <a:ln w="4763">
            <a:solidFill>
              <a:srgbClr val="990000"/>
            </a:solidFill>
            <a:round/>
            <a:headEnd/>
            <a:tailEnd/>
          </a:ln>
        </p:spPr>
        <p:txBody>
          <a:bodyPr/>
          <a:lstStyle/>
          <a:p>
            <a:endParaRPr lang="en-US"/>
          </a:p>
        </p:txBody>
      </p:sp>
      <p:sp>
        <p:nvSpPr>
          <p:cNvPr id="53297" name="Freeform 48"/>
          <p:cNvSpPr>
            <a:spLocks/>
          </p:cNvSpPr>
          <p:nvPr/>
        </p:nvSpPr>
        <p:spPr bwMode="auto">
          <a:xfrm>
            <a:off x="6661151" y="4614866"/>
            <a:ext cx="38100" cy="58737"/>
          </a:xfrm>
          <a:custGeom>
            <a:avLst/>
            <a:gdLst>
              <a:gd name="T0" fmla="*/ 2147483647 w 27"/>
              <a:gd name="T1" fmla="*/ 2147483647 h 37"/>
              <a:gd name="T2" fmla="*/ 2147483647 w 27"/>
              <a:gd name="T3" fmla="*/ 2147483647 h 37"/>
              <a:gd name="T4" fmla="*/ 0 w 27"/>
              <a:gd name="T5" fmla="*/ 2147483647 h 37"/>
              <a:gd name="T6" fmla="*/ 0 w 27"/>
              <a:gd name="T7" fmla="*/ 2147483647 h 37"/>
              <a:gd name="T8" fmla="*/ 0 w 27"/>
              <a:gd name="T9" fmla="*/ 2147483647 h 37"/>
              <a:gd name="T10" fmla="*/ 2147483647 w 27"/>
              <a:gd name="T11" fmla="*/ 2147483647 h 37"/>
              <a:gd name="T12" fmla="*/ 2147483647 w 27"/>
              <a:gd name="T13" fmla="*/ 2147483647 h 37"/>
              <a:gd name="T14" fmla="*/ 2147483647 w 27"/>
              <a:gd name="T15" fmla="*/ 2147483647 h 37"/>
              <a:gd name="T16" fmla="*/ 2147483647 w 27"/>
              <a:gd name="T17" fmla="*/ 2147483647 h 37"/>
              <a:gd name="T18" fmla="*/ 2147483647 w 27"/>
              <a:gd name="T19" fmla="*/ 2147483647 h 37"/>
              <a:gd name="T20" fmla="*/ 2147483647 w 27"/>
              <a:gd name="T21" fmla="*/ 2147483647 h 37"/>
              <a:gd name="T22" fmla="*/ 2147483647 w 27"/>
              <a:gd name="T23" fmla="*/ 2147483647 h 37"/>
              <a:gd name="T24" fmla="*/ 2147483647 w 27"/>
              <a:gd name="T25" fmla="*/ 2147483647 h 37"/>
              <a:gd name="T26" fmla="*/ 2147483647 w 27"/>
              <a:gd name="T27" fmla="*/ 2147483647 h 37"/>
              <a:gd name="T28" fmla="*/ 2147483647 w 27"/>
              <a:gd name="T29" fmla="*/ 2147483647 h 37"/>
              <a:gd name="T30" fmla="*/ 2147483647 w 27"/>
              <a:gd name="T31" fmla="*/ 2147483647 h 37"/>
              <a:gd name="T32" fmla="*/ 2147483647 w 27"/>
              <a:gd name="T33" fmla="*/ 2147483647 h 37"/>
              <a:gd name="T34" fmla="*/ 2147483647 w 27"/>
              <a:gd name="T35" fmla="*/ 2147483647 h 37"/>
              <a:gd name="T36" fmla="*/ 2147483647 w 27"/>
              <a:gd name="T37" fmla="*/ 2147483647 h 37"/>
              <a:gd name="T38" fmla="*/ 2147483647 w 27"/>
              <a:gd name="T39" fmla="*/ 2147483647 h 37"/>
              <a:gd name="T40" fmla="*/ 2147483647 w 27"/>
              <a:gd name="T41" fmla="*/ 2147483647 h 37"/>
              <a:gd name="T42" fmla="*/ 2147483647 w 27"/>
              <a:gd name="T43" fmla="*/ 2147483647 h 37"/>
              <a:gd name="T44" fmla="*/ 2147483647 w 27"/>
              <a:gd name="T45" fmla="*/ 2147483647 h 37"/>
              <a:gd name="T46" fmla="*/ 2147483647 w 27"/>
              <a:gd name="T47" fmla="*/ 2147483647 h 37"/>
              <a:gd name="T48" fmla="*/ 2147483647 w 27"/>
              <a:gd name="T49" fmla="*/ 2147483647 h 37"/>
              <a:gd name="T50" fmla="*/ 2147483647 w 27"/>
              <a:gd name="T51" fmla="*/ 2147483647 h 37"/>
              <a:gd name="T52" fmla="*/ 2147483647 w 27"/>
              <a:gd name="T53" fmla="*/ 2147483647 h 37"/>
              <a:gd name="T54" fmla="*/ 2147483647 w 27"/>
              <a:gd name="T55" fmla="*/ 2147483647 h 37"/>
              <a:gd name="T56" fmla="*/ 2147483647 w 27"/>
              <a:gd name="T57" fmla="*/ 2147483647 h 37"/>
              <a:gd name="T58" fmla="*/ 2147483647 w 27"/>
              <a:gd name="T59" fmla="*/ 2147483647 h 37"/>
              <a:gd name="T60" fmla="*/ 2147483647 w 27"/>
              <a:gd name="T61" fmla="*/ 2147483647 h 37"/>
              <a:gd name="T62" fmla="*/ 2147483647 w 27"/>
              <a:gd name="T63" fmla="*/ 2147483647 h 37"/>
              <a:gd name="T64" fmla="*/ 2147483647 w 27"/>
              <a:gd name="T65" fmla="*/ 0 h 37"/>
              <a:gd name="T66" fmla="*/ 2147483647 w 27"/>
              <a:gd name="T67" fmla="*/ 0 h 37"/>
              <a:gd name="T68" fmla="*/ 2147483647 w 27"/>
              <a:gd name="T69" fmla="*/ 2147483647 h 37"/>
              <a:gd name="T70" fmla="*/ 2147483647 w 27"/>
              <a:gd name="T71" fmla="*/ 2147483647 h 37"/>
              <a:gd name="T72" fmla="*/ 2147483647 w 27"/>
              <a:gd name="T73" fmla="*/ 2147483647 h 37"/>
              <a:gd name="T74" fmla="*/ 2147483647 w 27"/>
              <a:gd name="T75" fmla="*/ 2147483647 h 37"/>
              <a:gd name="T76" fmla="*/ 2147483647 w 27"/>
              <a:gd name="T77" fmla="*/ 2147483647 h 37"/>
              <a:gd name="T78" fmla="*/ 2147483647 w 27"/>
              <a:gd name="T79" fmla="*/ 2147483647 h 37"/>
              <a:gd name="T80" fmla="*/ 2147483647 w 27"/>
              <a:gd name="T81" fmla="*/ 2147483647 h 37"/>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27"/>
              <a:gd name="T124" fmla="*/ 0 h 37"/>
              <a:gd name="T125" fmla="*/ 27 w 27"/>
              <a:gd name="T126" fmla="*/ 37 h 37"/>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27" h="37">
                <a:moveTo>
                  <a:pt x="3" y="19"/>
                </a:moveTo>
                <a:lnTo>
                  <a:pt x="2" y="21"/>
                </a:lnTo>
                <a:lnTo>
                  <a:pt x="0" y="24"/>
                </a:lnTo>
                <a:lnTo>
                  <a:pt x="0" y="27"/>
                </a:lnTo>
                <a:lnTo>
                  <a:pt x="0" y="30"/>
                </a:lnTo>
                <a:lnTo>
                  <a:pt x="2" y="33"/>
                </a:lnTo>
                <a:lnTo>
                  <a:pt x="3" y="34"/>
                </a:lnTo>
                <a:lnTo>
                  <a:pt x="5" y="36"/>
                </a:lnTo>
                <a:lnTo>
                  <a:pt x="6" y="37"/>
                </a:lnTo>
                <a:lnTo>
                  <a:pt x="9" y="37"/>
                </a:lnTo>
                <a:lnTo>
                  <a:pt x="11" y="37"/>
                </a:lnTo>
                <a:lnTo>
                  <a:pt x="13" y="36"/>
                </a:lnTo>
                <a:lnTo>
                  <a:pt x="15" y="34"/>
                </a:lnTo>
                <a:lnTo>
                  <a:pt x="16" y="31"/>
                </a:lnTo>
                <a:lnTo>
                  <a:pt x="18" y="30"/>
                </a:lnTo>
                <a:lnTo>
                  <a:pt x="19" y="27"/>
                </a:lnTo>
                <a:lnTo>
                  <a:pt x="19" y="25"/>
                </a:lnTo>
                <a:lnTo>
                  <a:pt x="21" y="24"/>
                </a:lnTo>
                <a:lnTo>
                  <a:pt x="22" y="24"/>
                </a:lnTo>
                <a:lnTo>
                  <a:pt x="24" y="24"/>
                </a:lnTo>
                <a:lnTo>
                  <a:pt x="25" y="22"/>
                </a:lnTo>
                <a:lnTo>
                  <a:pt x="25" y="19"/>
                </a:lnTo>
                <a:lnTo>
                  <a:pt x="25" y="16"/>
                </a:lnTo>
                <a:lnTo>
                  <a:pt x="25" y="12"/>
                </a:lnTo>
                <a:lnTo>
                  <a:pt x="27" y="9"/>
                </a:lnTo>
                <a:lnTo>
                  <a:pt x="27" y="6"/>
                </a:lnTo>
                <a:lnTo>
                  <a:pt x="27" y="3"/>
                </a:lnTo>
                <a:lnTo>
                  <a:pt x="25" y="1"/>
                </a:lnTo>
                <a:lnTo>
                  <a:pt x="24" y="0"/>
                </a:lnTo>
                <a:lnTo>
                  <a:pt x="22" y="0"/>
                </a:lnTo>
                <a:lnTo>
                  <a:pt x="19" y="1"/>
                </a:lnTo>
                <a:lnTo>
                  <a:pt x="18" y="3"/>
                </a:lnTo>
                <a:lnTo>
                  <a:pt x="15" y="7"/>
                </a:lnTo>
                <a:lnTo>
                  <a:pt x="12" y="12"/>
                </a:lnTo>
                <a:lnTo>
                  <a:pt x="9" y="15"/>
                </a:lnTo>
                <a:lnTo>
                  <a:pt x="6" y="18"/>
                </a:lnTo>
                <a:lnTo>
                  <a:pt x="3" y="19"/>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98" name="Freeform 49"/>
          <p:cNvSpPr>
            <a:spLocks/>
          </p:cNvSpPr>
          <p:nvPr/>
        </p:nvSpPr>
        <p:spPr bwMode="auto">
          <a:xfrm>
            <a:off x="6661151" y="4614866"/>
            <a:ext cx="38100" cy="58737"/>
          </a:xfrm>
          <a:custGeom>
            <a:avLst/>
            <a:gdLst>
              <a:gd name="T0" fmla="*/ 2147483647 w 27"/>
              <a:gd name="T1" fmla="*/ 2147483647 h 37"/>
              <a:gd name="T2" fmla="*/ 2147483647 w 27"/>
              <a:gd name="T3" fmla="*/ 2147483647 h 37"/>
              <a:gd name="T4" fmla="*/ 0 w 27"/>
              <a:gd name="T5" fmla="*/ 2147483647 h 37"/>
              <a:gd name="T6" fmla="*/ 0 w 27"/>
              <a:gd name="T7" fmla="*/ 2147483647 h 37"/>
              <a:gd name="T8" fmla="*/ 0 w 27"/>
              <a:gd name="T9" fmla="*/ 2147483647 h 37"/>
              <a:gd name="T10" fmla="*/ 2147483647 w 27"/>
              <a:gd name="T11" fmla="*/ 2147483647 h 37"/>
              <a:gd name="T12" fmla="*/ 2147483647 w 27"/>
              <a:gd name="T13" fmla="*/ 2147483647 h 37"/>
              <a:gd name="T14" fmla="*/ 2147483647 w 27"/>
              <a:gd name="T15" fmla="*/ 2147483647 h 37"/>
              <a:gd name="T16" fmla="*/ 2147483647 w 27"/>
              <a:gd name="T17" fmla="*/ 2147483647 h 37"/>
              <a:gd name="T18" fmla="*/ 2147483647 w 27"/>
              <a:gd name="T19" fmla="*/ 2147483647 h 37"/>
              <a:gd name="T20" fmla="*/ 2147483647 w 27"/>
              <a:gd name="T21" fmla="*/ 2147483647 h 37"/>
              <a:gd name="T22" fmla="*/ 2147483647 w 27"/>
              <a:gd name="T23" fmla="*/ 2147483647 h 37"/>
              <a:gd name="T24" fmla="*/ 2147483647 w 27"/>
              <a:gd name="T25" fmla="*/ 2147483647 h 37"/>
              <a:gd name="T26" fmla="*/ 2147483647 w 27"/>
              <a:gd name="T27" fmla="*/ 2147483647 h 37"/>
              <a:gd name="T28" fmla="*/ 2147483647 w 27"/>
              <a:gd name="T29" fmla="*/ 2147483647 h 37"/>
              <a:gd name="T30" fmla="*/ 2147483647 w 27"/>
              <a:gd name="T31" fmla="*/ 2147483647 h 37"/>
              <a:gd name="T32" fmla="*/ 2147483647 w 27"/>
              <a:gd name="T33" fmla="*/ 2147483647 h 37"/>
              <a:gd name="T34" fmla="*/ 2147483647 w 27"/>
              <a:gd name="T35" fmla="*/ 2147483647 h 37"/>
              <a:gd name="T36" fmla="*/ 2147483647 w 27"/>
              <a:gd name="T37" fmla="*/ 2147483647 h 37"/>
              <a:gd name="T38" fmla="*/ 2147483647 w 27"/>
              <a:gd name="T39" fmla="*/ 2147483647 h 37"/>
              <a:gd name="T40" fmla="*/ 2147483647 w 27"/>
              <a:gd name="T41" fmla="*/ 2147483647 h 37"/>
              <a:gd name="T42" fmla="*/ 2147483647 w 27"/>
              <a:gd name="T43" fmla="*/ 2147483647 h 37"/>
              <a:gd name="T44" fmla="*/ 2147483647 w 27"/>
              <a:gd name="T45" fmla="*/ 2147483647 h 37"/>
              <a:gd name="T46" fmla="*/ 2147483647 w 27"/>
              <a:gd name="T47" fmla="*/ 2147483647 h 37"/>
              <a:gd name="T48" fmla="*/ 2147483647 w 27"/>
              <a:gd name="T49" fmla="*/ 2147483647 h 37"/>
              <a:gd name="T50" fmla="*/ 2147483647 w 27"/>
              <a:gd name="T51" fmla="*/ 2147483647 h 37"/>
              <a:gd name="T52" fmla="*/ 2147483647 w 27"/>
              <a:gd name="T53" fmla="*/ 2147483647 h 37"/>
              <a:gd name="T54" fmla="*/ 2147483647 w 27"/>
              <a:gd name="T55" fmla="*/ 2147483647 h 37"/>
              <a:gd name="T56" fmla="*/ 2147483647 w 27"/>
              <a:gd name="T57" fmla="*/ 2147483647 h 37"/>
              <a:gd name="T58" fmla="*/ 2147483647 w 27"/>
              <a:gd name="T59" fmla="*/ 2147483647 h 37"/>
              <a:gd name="T60" fmla="*/ 2147483647 w 27"/>
              <a:gd name="T61" fmla="*/ 2147483647 h 37"/>
              <a:gd name="T62" fmla="*/ 2147483647 w 27"/>
              <a:gd name="T63" fmla="*/ 2147483647 h 37"/>
              <a:gd name="T64" fmla="*/ 2147483647 w 27"/>
              <a:gd name="T65" fmla="*/ 0 h 37"/>
              <a:gd name="T66" fmla="*/ 2147483647 w 27"/>
              <a:gd name="T67" fmla="*/ 0 h 37"/>
              <a:gd name="T68" fmla="*/ 2147483647 w 27"/>
              <a:gd name="T69" fmla="*/ 2147483647 h 37"/>
              <a:gd name="T70" fmla="*/ 2147483647 w 27"/>
              <a:gd name="T71" fmla="*/ 2147483647 h 37"/>
              <a:gd name="T72" fmla="*/ 2147483647 w 27"/>
              <a:gd name="T73" fmla="*/ 2147483647 h 37"/>
              <a:gd name="T74" fmla="*/ 2147483647 w 27"/>
              <a:gd name="T75" fmla="*/ 2147483647 h 37"/>
              <a:gd name="T76" fmla="*/ 2147483647 w 27"/>
              <a:gd name="T77" fmla="*/ 2147483647 h 37"/>
              <a:gd name="T78" fmla="*/ 2147483647 w 27"/>
              <a:gd name="T79" fmla="*/ 2147483647 h 37"/>
              <a:gd name="T80" fmla="*/ 2147483647 w 27"/>
              <a:gd name="T81" fmla="*/ 2147483647 h 37"/>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27"/>
              <a:gd name="T124" fmla="*/ 0 h 37"/>
              <a:gd name="T125" fmla="*/ 27 w 27"/>
              <a:gd name="T126" fmla="*/ 37 h 37"/>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27" h="37">
                <a:moveTo>
                  <a:pt x="3" y="19"/>
                </a:moveTo>
                <a:lnTo>
                  <a:pt x="2" y="21"/>
                </a:lnTo>
                <a:lnTo>
                  <a:pt x="0" y="24"/>
                </a:lnTo>
                <a:lnTo>
                  <a:pt x="0" y="27"/>
                </a:lnTo>
                <a:lnTo>
                  <a:pt x="0" y="30"/>
                </a:lnTo>
                <a:lnTo>
                  <a:pt x="2" y="33"/>
                </a:lnTo>
                <a:lnTo>
                  <a:pt x="3" y="34"/>
                </a:lnTo>
                <a:lnTo>
                  <a:pt x="5" y="36"/>
                </a:lnTo>
                <a:lnTo>
                  <a:pt x="6" y="37"/>
                </a:lnTo>
                <a:lnTo>
                  <a:pt x="9" y="37"/>
                </a:lnTo>
                <a:lnTo>
                  <a:pt x="11" y="37"/>
                </a:lnTo>
                <a:lnTo>
                  <a:pt x="13" y="36"/>
                </a:lnTo>
                <a:lnTo>
                  <a:pt x="15" y="34"/>
                </a:lnTo>
                <a:lnTo>
                  <a:pt x="16" y="31"/>
                </a:lnTo>
                <a:lnTo>
                  <a:pt x="18" y="30"/>
                </a:lnTo>
                <a:lnTo>
                  <a:pt x="19" y="27"/>
                </a:lnTo>
                <a:lnTo>
                  <a:pt x="19" y="25"/>
                </a:lnTo>
                <a:lnTo>
                  <a:pt x="21" y="24"/>
                </a:lnTo>
                <a:lnTo>
                  <a:pt x="22" y="24"/>
                </a:lnTo>
                <a:lnTo>
                  <a:pt x="24" y="24"/>
                </a:lnTo>
                <a:lnTo>
                  <a:pt x="25" y="22"/>
                </a:lnTo>
                <a:lnTo>
                  <a:pt x="25" y="19"/>
                </a:lnTo>
                <a:lnTo>
                  <a:pt x="25" y="16"/>
                </a:lnTo>
                <a:lnTo>
                  <a:pt x="25" y="12"/>
                </a:lnTo>
                <a:lnTo>
                  <a:pt x="27" y="9"/>
                </a:lnTo>
                <a:lnTo>
                  <a:pt x="27" y="6"/>
                </a:lnTo>
                <a:lnTo>
                  <a:pt x="27" y="3"/>
                </a:lnTo>
                <a:lnTo>
                  <a:pt x="25" y="1"/>
                </a:lnTo>
                <a:lnTo>
                  <a:pt x="24" y="0"/>
                </a:lnTo>
                <a:lnTo>
                  <a:pt x="22" y="0"/>
                </a:lnTo>
                <a:lnTo>
                  <a:pt x="19" y="1"/>
                </a:lnTo>
                <a:lnTo>
                  <a:pt x="18" y="3"/>
                </a:lnTo>
                <a:lnTo>
                  <a:pt x="15" y="7"/>
                </a:lnTo>
                <a:lnTo>
                  <a:pt x="12" y="12"/>
                </a:lnTo>
                <a:lnTo>
                  <a:pt x="9" y="15"/>
                </a:lnTo>
                <a:lnTo>
                  <a:pt x="6" y="18"/>
                </a:lnTo>
                <a:lnTo>
                  <a:pt x="3" y="19"/>
                </a:lnTo>
              </a:path>
            </a:pathLst>
          </a:custGeom>
          <a:solidFill>
            <a:srgbClr val="FFFF00"/>
          </a:solidFill>
          <a:ln w="1588">
            <a:solidFill>
              <a:srgbClr val="990000"/>
            </a:solidFill>
            <a:round/>
            <a:headEnd/>
            <a:tailEnd/>
          </a:ln>
        </p:spPr>
        <p:txBody>
          <a:bodyPr/>
          <a:lstStyle/>
          <a:p>
            <a:endParaRPr lang="en-US"/>
          </a:p>
        </p:txBody>
      </p:sp>
      <p:sp>
        <p:nvSpPr>
          <p:cNvPr id="53299" name="Freeform 50"/>
          <p:cNvSpPr>
            <a:spLocks/>
          </p:cNvSpPr>
          <p:nvPr/>
        </p:nvSpPr>
        <p:spPr bwMode="auto">
          <a:xfrm>
            <a:off x="6661151" y="4614866"/>
            <a:ext cx="38100" cy="58737"/>
          </a:xfrm>
          <a:custGeom>
            <a:avLst/>
            <a:gdLst>
              <a:gd name="T0" fmla="*/ 2147483647 w 27"/>
              <a:gd name="T1" fmla="*/ 2147483647 h 37"/>
              <a:gd name="T2" fmla="*/ 2147483647 w 27"/>
              <a:gd name="T3" fmla="*/ 2147483647 h 37"/>
              <a:gd name="T4" fmla="*/ 0 w 27"/>
              <a:gd name="T5" fmla="*/ 2147483647 h 37"/>
              <a:gd name="T6" fmla="*/ 0 w 27"/>
              <a:gd name="T7" fmla="*/ 2147483647 h 37"/>
              <a:gd name="T8" fmla="*/ 0 w 27"/>
              <a:gd name="T9" fmla="*/ 2147483647 h 37"/>
              <a:gd name="T10" fmla="*/ 2147483647 w 27"/>
              <a:gd name="T11" fmla="*/ 2147483647 h 37"/>
              <a:gd name="T12" fmla="*/ 2147483647 w 27"/>
              <a:gd name="T13" fmla="*/ 2147483647 h 37"/>
              <a:gd name="T14" fmla="*/ 2147483647 w 27"/>
              <a:gd name="T15" fmla="*/ 2147483647 h 37"/>
              <a:gd name="T16" fmla="*/ 2147483647 w 27"/>
              <a:gd name="T17" fmla="*/ 2147483647 h 37"/>
              <a:gd name="T18" fmla="*/ 2147483647 w 27"/>
              <a:gd name="T19" fmla="*/ 2147483647 h 37"/>
              <a:gd name="T20" fmla="*/ 2147483647 w 27"/>
              <a:gd name="T21" fmla="*/ 2147483647 h 37"/>
              <a:gd name="T22" fmla="*/ 2147483647 w 27"/>
              <a:gd name="T23" fmla="*/ 2147483647 h 37"/>
              <a:gd name="T24" fmla="*/ 2147483647 w 27"/>
              <a:gd name="T25" fmla="*/ 2147483647 h 37"/>
              <a:gd name="T26" fmla="*/ 2147483647 w 27"/>
              <a:gd name="T27" fmla="*/ 2147483647 h 37"/>
              <a:gd name="T28" fmla="*/ 2147483647 w 27"/>
              <a:gd name="T29" fmla="*/ 2147483647 h 37"/>
              <a:gd name="T30" fmla="*/ 2147483647 w 27"/>
              <a:gd name="T31" fmla="*/ 2147483647 h 37"/>
              <a:gd name="T32" fmla="*/ 2147483647 w 27"/>
              <a:gd name="T33" fmla="*/ 2147483647 h 37"/>
              <a:gd name="T34" fmla="*/ 2147483647 w 27"/>
              <a:gd name="T35" fmla="*/ 2147483647 h 37"/>
              <a:gd name="T36" fmla="*/ 2147483647 w 27"/>
              <a:gd name="T37" fmla="*/ 2147483647 h 37"/>
              <a:gd name="T38" fmla="*/ 2147483647 w 27"/>
              <a:gd name="T39" fmla="*/ 2147483647 h 37"/>
              <a:gd name="T40" fmla="*/ 2147483647 w 27"/>
              <a:gd name="T41" fmla="*/ 2147483647 h 37"/>
              <a:gd name="T42" fmla="*/ 2147483647 w 27"/>
              <a:gd name="T43" fmla="*/ 2147483647 h 37"/>
              <a:gd name="T44" fmla="*/ 2147483647 w 27"/>
              <a:gd name="T45" fmla="*/ 2147483647 h 37"/>
              <a:gd name="T46" fmla="*/ 2147483647 w 27"/>
              <a:gd name="T47" fmla="*/ 2147483647 h 37"/>
              <a:gd name="T48" fmla="*/ 2147483647 w 27"/>
              <a:gd name="T49" fmla="*/ 2147483647 h 37"/>
              <a:gd name="T50" fmla="*/ 2147483647 w 27"/>
              <a:gd name="T51" fmla="*/ 2147483647 h 37"/>
              <a:gd name="T52" fmla="*/ 2147483647 w 27"/>
              <a:gd name="T53" fmla="*/ 2147483647 h 37"/>
              <a:gd name="T54" fmla="*/ 2147483647 w 27"/>
              <a:gd name="T55" fmla="*/ 2147483647 h 37"/>
              <a:gd name="T56" fmla="*/ 2147483647 w 27"/>
              <a:gd name="T57" fmla="*/ 2147483647 h 37"/>
              <a:gd name="T58" fmla="*/ 2147483647 w 27"/>
              <a:gd name="T59" fmla="*/ 2147483647 h 37"/>
              <a:gd name="T60" fmla="*/ 2147483647 w 27"/>
              <a:gd name="T61" fmla="*/ 2147483647 h 37"/>
              <a:gd name="T62" fmla="*/ 2147483647 w 27"/>
              <a:gd name="T63" fmla="*/ 2147483647 h 37"/>
              <a:gd name="T64" fmla="*/ 2147483647 w 27"/>
              <a:gd name="T65" fmla="*/ 0 h 37"/>
              <a:gd name="T66" fmla="*/ 2147483647 w 27"/>
              <a:gd name="T67" fmla="*/ 0 h 37"/>
              <a:gd name="T68" fmla="*/ 2147483647 w 27"/>
              <a:gd name="T69" fmla="*/ 2147483647 h 37"/>
              <a:gd name="T70" fmla="*/ 2147483647 w 27"/>
              <a:gd name="T71" fmla="*/ 2147483647 h 37"/>
              <a:gd name="T72" fmla="*/ 2147483647 w 27"/>
              <a:gd name="T73" fmla="*/ 2147483647 h 37"/>
              <a:gd name="T74" fmla="*/ 2147483647 w 27"/>
              <a:gd name="T75" fmla="*/ 2147483647 h 37"/>
              <a:gd name="T76" fmla="*/ 2147483647 w 27"/>
              <a:gd name="T77" fmla="*/ 2147483647 h 37"/>
              <a:gd name="T78" fmla="*/ 2147483647 w 27"/>
              <a:gd name="T79" fmla="*/ 2147483647 h 37"/>
              <a:gd name="T80" fmla="*/ 2147483647 w 27"/>
              <a:gd name="T81" fmla="*/ 2147483647 h 37"/>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27"/>
              <a:gd name="T124" fmla="*/ 0 h 37"/>
              <a:gd name="T125" fmla="*/ 27 w 27"/>
              <a:gd name="T126" fmla="*/ 37 h 37"/>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27" h="37">
                <a:moveTo>
                  <a:pt x="3" y="19"/>
                </a:moveTo>
                <a:lnTo>
                  <a:pt x="2" y="21"/>
                </a:lnTo>
                <a:lnTo>
                  <a:pt x="0" y="24"/>
                </a:lnTo>
                <a:lnTo>
                  <a:pt x="0" y="27"/>
                </a:lnTo>
                <a:lnTo>
                  <a:pt x="0" y="30"/>
                </a:lnTo>
                <a:lnTo>
                  <a:pt x="2" y="33"/>
                </a:lnTo>
                <a:lnTo>
                  <a:pt x="3" y="34"/>
                </a:lnTo>
                <a:lnTo>
                  <a:pt x="5" y="36"/>
                </a:lnTo>
                <a:lnTo>
                  <a:pt x="6" y="37"/>
                </a:lnTo>
                <a:lnTo>
                  <a:pt x="9" y="37"/>
                </a:lnTo>
                <a:lnTo>
                  <a:pt x="11" y="37"/>
                </a:lnTo>
                <a:lnTo>
                  <a:pt x="13" y="36"/>
                </a:lnTo>
                <a:lnTo>
                  <a:pt x="15" y="34"/>
                </a:lnTo>
                <a:lnTo>
                  <a:pt x="16" y="31"/>
                </a:lnTo>
                <a:lnTo>
                  <a:pt x="18" y="30"/>
                </a:lnTo>
                <a:lnTo>
                  <a:pt x="19" y="27"/>
                </a:lnTo>
                <a:lnTo>
                  <a:pt x="19" y="25"/>
                </a:lnTo>
                <a:lnTo>
                  <a:pt x="21" y="24"/>
                </a:lnTo>
                <a:lnTo>
                  <a:pt x="22" y="24"/>
                </a:lnTo>
                <a:lnTo>
                  <a:pt x="24" y="24"/>
                </a:lnTo>
                <a:lnTo>
                  <a:pt x="25" y="22"/>
                </a:lnTo>
                <a:lnTo>
                  <a:pt x="25" y="19"/>
                </a:lnTo>
                <a:lnTo>
                  <a:pt x="25" y="16"/>
                </a:lnTo>
                <a:lnTo>
                  <a:pt x="25" y="12"/>
                </a:lnTo>
                <a:lnTo>
                  <a:pt x="27" y="9"/>
                </a:lnTo>
                <a:lnTo>
                  <a:pt x="27" y="6"/>
                </a:lnTo>
                <a:lnTo>
                  <a:pt x="27" y="3"/>
                </a:lnTo>
                <a:lnTo>
                  <a:pt x="25" y="1"/>
                </a:lnTo>
                <a:lnTo>
                  <a:pt x="24" y="0"/>
                </a:lnTo>
                <a:lnTo>
                  <a:pt x="22" y="0"/>
                </a:lnTo>
                <a:lnTo>
                  <a:pt x="19" y="1"/>
                </a:lnTo>
                <a:lnTo>
                  <a:pt x="18" y="3"/>
                </a:lnTo>
                <a:lnTo>
                  <a:pt x="15" y="7"/>
                </a:lnTo>
                <a:lnTo>
                  <a:pt x="12" y="12"/>
                </a:lnTo>
                <a:lnTo>
                  <a:pt x="9" y="15"/>
                </a:lnTo>
                <a:lnTo>
                  <a:pt x="6" y="18"/>
                </a:lnTo>
                <a:lnTo>
                  <a:pt x="3" y="19"/>
                </a:lnTo>
              </a:path>
            </a:pathLst>
          </a:custGeom>
          <a:solidFill>
            <a:srgbClr val="FFFF00"/>
          </a:solidFill>
          <a:ln w="4763">
            <a:solidFill>
              <a:srgbClr val="990000"/>
            </a:solidFill>
            <a:round/>
            <a:headEnd/>
            <a:tailEnd/>
          </a:ln>
        </p:spPr>
        <p:txBody>
          <a:bodyPr/>
          <a:lstStyle/>
          <a:p>
            <a:endParaRPr lang="en-US"/>
          </a:p>
        </p:txBody>
      </p:sp>
      <p:sp>
        <p:nvSpPr>
          <p:cNvPr id="53300" name="Freeform 51"/>
          <p:cNvSpPr>
            <a:spLocks/>
          </p:cNvSpPr>
          <p:nvPr/>
        </p:nvSpPr>
        <p:spPr bwMode="auto">
          <a:xfrm>
            <a:off x="6586542" y="4643441"/>
            <a:ext cx="73025" cy="92075"/>
          </a:xfrm>
          <a:custGeom>
            <a:avLst/>
            <a:gdLst>
              <a:gd name="T0" fmla="*/ 2147483647 w 51"/>
              <a:gd name="T1" fmla="*/ 2147483647 h 58"/>
              <a:gd name="T2" fmla="*/ 2147483647 w 51"/>
              <a:gd name="T3" fmla="*/ 2147483647 h 58"/>
              <a:gd name="T4" fmla="*/ 2147483647 w 51"/>
              <a:gd name="T5" fmla="*/ 2147483647 h 58"/>
              <a:gd name="T6" fmla="*/ 2147483647 w 51"/>
              <a:gd name="T7" fmla="*/ 2147483647 h 58"/>
              <a:gd name="T8" fmla="*/ 2147483647 w 51"/>
              <a:gd name="T9" fmla="*/ 2147483647 h 58"/>
              <a:gd name="T10" fmla="*/ 2147483647 w 51"/>
              <a:gd name="T11" fmla="*/ 2147483647 h 58"/>
              <a:gd name="T12" fmla="*/ 0 w 51"/>
              <a:gd name="T13" fmla="*/ 2147483647 h 58"/>
              <a:gd name="T14" fmla="*/ 0 w 51"/>
              <a:gd name="T15" fmla="*/ 2147483647 h 58"/>
              <a:gd name="T16" fmla="*/ 2147483647 w 51"/>
              <a:gd name="T17" fmla="*/ 2147483647 h 58"/>
              <a:gd name="T18" fmla="*/ 2147483647 w 51"/>
              <a:gd name="T19" fmla="*/ 2147483647 h 58"/>
              <a:gd name="T20" fmla="*/ 2147483647 w 51"/>
              <a:gd name="T21" fmla="*/ 2147483647 h 58"/>
              <a:gd name="T22" fmla="*/ 2147483647 w 51"/>
              <a:gd name="T23" fmla="*/ 2147483647 h 58"/>
              <a:gd name="T24" fmla="*/ 2147483647 w 51"/>
              <a:gd name="T25" fmla="*/ 2147483647 h 58"/>
              <a:gd name="T26" fmla="*/ 2147483647 w 51"/>
              <a:gd name="T27" fmla="*/ 2147483647 h 58"/>
              <a:gd name="T28" fmla="*/ 2147483647 w 51"/>
              <a:gd name="T29" fmla="*/ 2147483647 h 58"/>
              <a:gd name="T30" fmla="*/ 2147483647 w 51"/>
              <a:gd name="T31" fmla="*/ 2147483647 h 58"/>
              <a:gd name="T32" fmla="*/ 2147483647 w 51"/>
              <a:gd name="T33" fmla="*/ 2147483647 h 58"/>
              <a:gd name="T34" fmla="*/ 2147483647 w 51"/>
              <a:gd name="T35" fmla="*/ 2147483647 h 58"/>
              <a:gd name="T36" fmla="*/ 2147483647 w 51"/>
              <a:gd name="T37" fmla="*/ 2147483647 h 58"/>
              <a:gd name="T38" fmla="*/ 2147483647 w 51"/>
              <a:gd name="T39" fmla="*/ 2147483647 h 58"/>
              <a:gd name="T40" fmla="*/ 2147483647 w 51"/>
              <a:gd name="T41" fmla="*/ 2147483647 h 58"/>
              <a:gd name="T42" fmla="*/ 2147483647 w 51"/>
              <a:gd name="T43" fmla="*/ 2147483647 h 58"/>
              <a:gd name="T44" fmla="*/ 2147483647 w 51"/>
              <a:gd name="T45" fmla="*/ 2147483647 h 58"/>
              <a:gd name="T46" fmla="*/ 2147483647 w 51"/>
              <a:gd name="T47" fmla="*/ 2147483647 h 58"/>
              <a:gd name="T48" fmla="*/ 2147483647 w 51"/>
              <a:gd name="T49" fmla="*/ 2147483647 h 58"/>
              <a:gd name="T50" fmla="*/ 2147483647 w 51"/>
              <a:gd name="T51" fmla="*/ 2147483647 h 58"/>
              <a:gd name="T52" fmla="*/ 2147483647 w 51"/>
              <a:gd name="T53" fmla="*/ 2147483647 h 58"/>
              <a:gd name="T54" fmla="*/ 2147483647 w 51"/>
              <a:gd name="T55" fmla="*/ 2147483647 h 58"/>
              <a:gd name="T56" fmla="*/ 2147483647 w 51"/>
              <a:gd name="T57" fmla="*/ 2147483647 h 58"/>
              <a:gd name="T58" fmla="*/ 2147483647 w 51"/>
              <a:gd name="T59" fmla="*/ 2147483647 h 58"/>
              <a:gd name="T60" fmla="*/ 2147483647 w 51"/>
              <a:gd name="T61" fmla="*/ 2147483647 h 58"/>
              <a:gd name="T62" fmla="*/ 2147483647 w 51"/>
              <a:gd name="T63" fmla="*/ 2147483647 h 58"/>
              <a:gd name="T64" fmla="*/ 2147483647 w 51"/>
              <a:gd name="T65" fmla="*/ 2147483647 h 58"/>
              <a:gd name="T66" fmla="*/ 2147483647 w 51"/>
              <a:gd name="T67" fmla="*/ 2147483647 h 58"/>
              <a:gd name="T68" fmla="*/ 2147483647 w 51"/>
              <a:gd name="T69" fmla="*/ 2147483647 h 58"/>
              <a:gd name="T70" fmla="*/ 2147483647 w 51"/>
              <a:gd name="T71" fmla="*/ 0 h 58"/>
              <a:gd name="T72" fmla="*/ 2147483647 w 51"/>
              <a:gd name="T73" fmla="*/ 0 h 58"/>
              <a:gd name="T74" fmla="*/ 2147483647 w 51"/>
              <a:gd name="T75" fmla="*/ 2147483647 h 58"/>
              <a:gd name="T76" fmla="*/ 2147483647 w 51"/>
              <a:gd name="T77" fmla="*/ 2147483647 h 58"/>
              <a:gd name="T78" fmla="*/ 2147483647 w 51"/>
              <a:gd name="T79" fmla="*/ 2147483647 h 58"/>
              <a:gd name="T80" fmla="*/ 2147483647 w 51"/>
              <a:gd name="T81" fmla="*/ 2147483647 h 58"/>
              <a:gd name="T82" fmla="*/ 2147483647 w 51"/>
              <a:gd name="T83" fmla="*/ 2147483647 h 58"/>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51"/>
              <a:gd name="T127" fmla="*/ 0 h 58"/>
              <a:gd name="T128" fmla="*/ 51 w 51"/>
              <a:gd name="T129" fmla="*/ 58 h 58"/>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51" h="58">
                <a:moveTo>
                  <a:pt x="11" y="18"/>
                </a:moveTo>
                <a:lnTo>
                  <a:pt x="9" y="19"/>
                </a:lnTo>
                <a:lnTo>
                  <a:pt x="6" y="20"/>
                </a:lnTo>
                <a:lnTo>
                  <a:pt x="5" y="23"/>
                </a:lnTo>
                <a:lnTo>
                  <a:pt x="3" y="25"/>
                </a:lnTo>
                <a:lnTo>
                  <a:pt x="2" y="28"/>
                </a:lnTo>
                <a:lnTo>
                  <a:pt x="0" y="31"/>
                </a:lnTo>
                <a:lnTo>
                  <a:pt x="0" y="34"/>
                </a:lnTo>
                <a:lnTo>
                  <a:pt x="2" y="37"/>
                </a:lnTo>
                <a:lnTo>
                  <a:pt x="5" y="44"/>
                </a:lnTo>
                <a:lnTo>
                  <a:pt x="9" y="49"/>
                </a:lnTo>
                <a:lnTo>
                  <a:pt x="15" y="52"/>
                </a:lnTo>
                <a:lnTo>
                  <a:pt x="21" y="53"/>
                </a:lnTo>
                <a:lnTo>
                  <a:pt x="27" y="55"/>
                </a:lnTo>
                <a:lnTo>
                  <a:pt x="33" y="55"/>
                </a:lnTo>
                <a:lnTo>
                  <a:pt x="39" y="56"/>
                </a:lnTo>
                <a:lnTo>
                  <a:pt x="46" y="58"/>
                </a:lnTo>
                <a:lnTo>
                  <a:pt x="48" y="53"/>
                </a:lnTo>
                <a:lnTo>
                  <a:pt x="49" y="49"/>
                </a:lnTo>
                <a:lnTo>
                  <a:pt x="51" y="44"/>
                </a:lnTo>
                <a:lnTo>
                  <a:pt x="51" y="38"/>
                </a:lnTo>
                <a:lnTo>
                  <a:pt x="51" y="34"/>
                </a:lnTo>
                <a:lnTo>
                  <a:pt x="49" y="29"/>
                </a:lnTo>
                <a:lnTo>
                  <a:pt x="48" y="25"/>
                </a:lnTo>
                <a:lnTo>
                  <a:pt x="45" y="20"/>
                </a:lnTo>
                <a:lnTo>
                  <a:pt x="43" y="19"/>
                </a:lnTo>
                <a:lnTo>
                  <a:pt x="43" y="18"/>
                </a:lnTo>
                <a:lnTo>
                  <a:pt x="43" y="16"/>
                </a:lnTo>
                <a:lnTo>
                  <a:pt x="45" y="15"/>
                </a:lnTo>
                <a:lnTo>
                  <a:pt x="45" y="13"/>
                </a:lnTo>
                <a:lnTo>
                  <a:pt x="45" y="12"/>
                </a:lnTo>
                <a:lnTo>
                  <a:pt x="45" y="10"/>
                </a:lnTo>
                <a:lnTo>
                  <a:pt x="45" y="9"/>
                </a:lnTo>
                <a:lnTo>
                  <a:pt x="42" y="4"/>
                </a:lnTo>
                <a:lnTo>
                  <a:pt x="39" y="1"/>
                </a:lnTo>
                <a:lnTo>
                  <a:pt x="34" y="0"/>
                </a:lnTo>
                <a:lnTo>
                  <a:pt x="30" y="0"/>
                </a:lnTo>
                <a:lnTo>
                  <a:pt x="26" y="1"/>
                </a:lnTo>
                <a:lnTo>
                  <a:pt x="21" y="3"/>
                </a:lnTo>
                <a:lnTo>
                  <a:pt x="18" y="6"/>
                </a:lnTo>
                <a:lnTo>
                  <a:pt x="15" y="9"/>
                </a:lnTo>
                <a:lnTo>
                  <a:pt x="11" y="18"/>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01" name="Freeform 52"/>
          <p:cNvSpPr>
            <a:spLocks/>
          </p:cNvSpPr>
          <p:nvPr/>
        </p:nvSpPr>
        <p:spPr bwMode="auto">
          <a:xfrm>
            <a:off x="6586542" y="4643441"/>
            <a:ext cx="73025" cy="92075"/>
          </a:xfrm>
          <a:custGeom>
            <a:avLst/>
            <a:gdLst>
              <a:gd name="T0" fmla="*/ 2147483647 w 51"/>
              <a:gd name="T1" fmla="*/ 2147483647 h 58"/>
              <a:gd name="T2" fmla="*/ 2147483647 w 51"/>
              <a:gd name="T3" fmla="*/ 2147483647 h 58"/>
              <a:gd name="T4" fmla="*/ 2147483647 w 51"/>
              <a:gd name="T5" fmla="*/ 2147483647 h 58"/>
              <a:gd name="T6" fmla="*/ 2147483647 w 51"/>
              <a:gd name="T7" fmla="*/ 2147483647 h 58"/>
              <a:gd name="T8" fmla="*/ 2147483647 w 51"/>
              <a:gd name="T9" fmla="*/ 2147483647 h 58"/>
              <a:gd name="T10" fmla="*/ 2147483647 w 51"/>
              <a:gd name="T11" fmla="*/ 2147483647 h 58"/>
              <a:gd name="T12" fmla="*/ 0 w 51"/>
              <a:gd name="T13" fmla="*/ 2147483647 h 58"/>
              <a:gd name="T14" fmla="*/ 0 w 51"/>
              <a:gd name="T15" fmla="*/ 2147483647 h 58"/>
              <a:gd name="T16" fmla="*/ 2147483647 w 51"/>
              <a:gd name="T17" fmla="*/ 2147483647 h 58"/>
              <a:gd name="T18" fmla="*/ 2147483647 w 51"/>
              <a:gd name="T19" fmla="*/ 2147483647 h 58"/>
              <a:gd name="T20" fmla="*/ 2147483647 w 51"/>
              <a:gd name="T21" fmla="*/ 2147483647 h 58"/>
              <a:gd name="T22" fmla="*/ 2147483647 w 51"/>
              <a:gd name="T23" fmla="*/ 2147483647 h 58"/>
              <a:gd name="T24" fmla="*/ 2147483647 w 51"/>
              <a:gd name="T25" fmla="*/ 2147483647 h 58"/>
              <a:gd name="T26" fmla="*/ 2147483647 w 51"/>
              <a:gd name="T27" fmla="*/ 2147483647 h 58"/>
              <a:gd name="T28" fmla="*/ 2147483647 w 51"/>
              <a:gd name="T29" fmla="*/ 2147483647 h 58"/>
              <a:gd name="T30" fmla="*/ 2147483647 w 51"/>
              <a:gd name="T31" fmla="*/ 2147483647 h 58"/>
              <a:gd name="T32" fmla="*/ 2147483647 w 51"/>
              <a:gd name="T33" fmla="*/ 2147483647 h 58"/>
              <a:gd name="T34" fmla="*/ 2147483647 w 51"/>
              <a:gd name="T35" fmla="*/ 2147483647 h 58"/>
              <a:gd name="T36" fmla="*/ 2147483647 w 51"/>
              <a:gd name="T37" fmla="*/ 2147483647 h 58"/>
              <a:gd name="T38" fmla="*/ 2147483647 w 51"/>
              <a:gd name="T39" fmla="*/ 2147483647 h 58"/>
              <a:gd name="T40" fmla="*/ 2147483647 w 51"/>
              <a:gd name="T41" fmla="*/ 2147483647 h 58"/>
              <a:gd name="T42" fmla="*/ 2147483647 w 51"/>
              <a:gd name="T43" fmla="*/ 2147483647 h 58"/>
              <a:gd name="T44" fmla="*/ 2147483647 w 51"/>
              <a:gd name="T45" fmla="*/ 2147483647 h 58"/>
              <a:gd name="T46" fmla="*/ 2147483647 w 51"/>
              <a:gd name="T47" fmla="*/ 2147483647 h 58"/>
              <a:gd name="T48" fmla="*/ 2147483647 w 51"/>
              <a:gd name="T49" fmla="*/ 2147483647 h 58"/>
              <a:gd name="T50" fmla="*/ 2147483647 w 51"/>
              <a:gd name="T51" fmla="*/ 2147483647 h 58"/>
              <a:gd name="T52" fmla="*/ 2147483647 w 51"/>
              <a:gd name="T53" fmla="*/ 2147483647 h 58"/>
              <a:gd name="T54" fmla="*/ 2147483647 w 51"/>
              <a:gd name="T55" fmla="*/ 2147483647 h 58"/>
              <a:gd name="T56" fmla="*/ 2147483647 w 51"/>
              <a:gd name="T57" fmla="*/ 2147483647 h 58"/>
              <a:gd name="T58" fmla="*/ 2147483647 w 51"/>
              <a:gd name="T59" fmla="*/ 2147483647 h 58"/>
              <a:gd name="T60" fmla="*/ 2147483647 w 51"/>
              <a:gd name="T61" fmla="*/ 2147483647 h 58"/>
              <a:gd name="T62" fmla="*/ 2147483647 w 51"/>
              <a:gd name="T63" fmla="*/ 2147483647 h 58"/>
              <a:gd name="T64" fmla="*/ 2147483647 w 51"/>
              <a:gd name="T65" fmla="*/ 2147483647 h 58"/>
              <a:gd name="T66" fmla="*/ 2147483647 w 51"/>
              <a:gd name="T67" fmla="*/ 2147483647 h 58"/>
              <a:gd name="T68" fmla="*/ 2147483647 w 51"/>
              <a:gd name="T69" fmla="*/ 2147483647 h 58"/>
              <a:gd name="T70" fmla="*/ 2147483647 w 51"/>
              <a:gd name="T71" fmla="*/ 0 h 58"/>
              <a:gd name="T72" fmla="*/ 2147483647 w 51"/>
              <a:gd name="T73" fmla="*/ 0 h 58"/>
              <a:gd name="T74" fmla="*/ 2147483647 w 51"/>
              <a:gd name="T75" fmla="*/ 2147483647 h 58"/>
              <a:gd name="T76" fmla="*/ 2147483647 w 51"/>
              <a:gd name="T77" fmla="*/ 2147483647 h 58"/>
              <a:gd name="T78" fmla="*/ 2147483647 w 51"/>
              <a:gd name="T79" fmla="*/ 2147483647 h 58"/>
              <a:gd name="T80" fmla="*/ 2147483647 w 51"/>
              <a:gd name="T81" fmla="*/ 2147483647 h 58"/>
              <a:gd name="T82" fmla="*/ 2147483647 w 51"/>
              <a:gd name="T83" fmla="*/ 2147483647 h 58"/>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51"/>
              <a:gd name="T127" fmla="*/ 0 h 58"/>
              <a:gd name="T128" fmla="*/ 51 w 51"/>
              <a:gd name="T129" fmla="*/ 58 h 58"/>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51" h="58">
                <a:moveTo>
                  <a:pt x="11" y="18"/>
                </a:moveTo>
                <a:lnTo>
                  <a:pt x="9" y="19"/>
                </a:lnTo>
                <a:lnTo>
                  <a:pt x="6" y="20"/>
                </a:lnTo>
                <a:lnTo>
                  <a:pt x="5" y="23"/>
                </a:lnTo>
                <a:lnTo>
                  <a:pt x="3" y="25"/>
                </a:lnTo>
                <a:lnTo>
                  <a:pt x="2" y="28"/>
                </a:lnTo>
                <a:lnTo>
                  <a:pt x="0" y="31"/>
                </a:lnTo>
                <a:lnTo>
                  <a:pt x="0" y="34"/>
                </a:lnTo>
                <a:lnTo>
                  <a:pt x="2" y="37"/>
                </a:lnTo>
                <a:lnTo>
                  <a:pt x="5" y="44"/>
                </a:lnTo>
                <a:lnTo>
                  <a:pt x="9" y="49"/>
                </a:lnTo>
                <a:lnTo>
                  <a:pt x="15" y="52"/>
                </a:lnTo>
                <a:lnTo>
                  <a:pt x="21" y="53"/>
                </a:lnTo>
                <a:lnTo>
                  <a:pt x="27" y="55"/>
                </a:lnTo>
                <a:lnTo>
                  <a:pt x="33" y="55"/>
                </a:lnTo>
                <a:lnTo>
                  <a:pt x="39" y="56"/>
                </a:lnTo>
                <a:lnTo>
                  <a:pt x="46" y="58"/>
                </a:lnTo>
                <a:lnTo>
                  <a:pt x="48" y="53"/>
                </a:lnTo>
                <a:lnTo>
                  <a:pt x="49" y="49"/>
                </a:lnTo>
                <a:lnTo>
                  <a:pt x="51" y="44"/>
                </a:lnTo>
                <a:lnTo>
                  <a:pt x="51" y="38"/>
                </a:lnTo>
                <a:lnTo>
                  <a:pt x="51" y="34"/>
                </a:lnTo>
                <a:lnTo>
                  <a:pt x="49" y="29"/>
                </a:lnTo>
                <a:lnTo>
                  <a:pt x="48" y="25"/>
                </a:lnTo>
                <a:lnTo>
                  <a:pt x="45" y="20"/>
                </a:lnTo>
                <a:lnTo>
                  <a:pt x="43" y="19"/>
                </a:lnTo>
                <a:lnTo>
                  <a:pt x="43" y="18"/>
                </a:lnTo>
                <a:lnTo>
                  <a:pt x="43" y="16"/>
                </a:lnTo>
                <a:lnTo>
                  <a:pt x="45" y="15"/>
                </a:lnTo>
                <a:lnTo>
                  <a:pt x="45" y="13"/>
                </a:lnTo>
                <a:lnTo>
                  <a:pt x="45" y="12"/>
                </a:lnTo>
                <a:lnTo>
                  <a:pt x="45" y="10"/>
                </a:lnTo>
                <a:lnTo>
                  <a:pt x="45" y="9"/>
                </a:lnTo>
                <a:lnTo>
                  <a:pt x="42" y="4"/>
                </a:lnTo>
                <a:lnTo>
                  <a:pt x="39" y="1"/>
                </a:lnTo>
                <a:lnTo>
                  <a:pt x="34" y="0"/>
                </a:lnTo>
                <a:lnTo>
                  <a:pt x="30" y="0"/>
                </a:lnTo>
                <a:lnTo>
                  <a:pt x="26" y="1"/>
                </a:lnTo>
                <a:lnTo>
                  <a:pt x="21" y="3"/>
                </a:lnTo>
                <a:lnTo>
                  <a:pt x="18" y="6"/>
                </a:lnTo>
                <a:lnTo>
                  <a:pt x="15" y="9"/>
                </a:lnTo>
                <a:lnTo>
                  <a:pt x="11" y="18"/>
                </a:lnTo>
              </a:path>
            </a:pathLst>
          </a:custGeom>
          <a:solidFill>
            <a:srgbClr val="FFFF00"/>
          </a:solidFill>
          <a:ln w="4763">
            <a:solidFill>
              <a:srgbClr val="990000"/>
            </a:solidFill>
            <a:round/>
            <a:headEnd/>
            <a:tailEnd/>
          </a:ln>
        </p:spPr>
        <p:txBody>
          <a:bodyPr/>
          <a:lstStyle/>
          <a:p>
            <a:endParaRPr lang="en-US"/>
          </a:p>
        </p:txBody>
      </p:sp>
      <p:sp>
        <p:nvSpPr>
          <p:cNvPr id="53302" name="Freeform 53"/>
          <p:cNvSpPr>
            <a:spLocks/>
          </p:cNvSpPr>
          <p:nvPr/>
        </p:nvSpPr>
        <p:spPr bwMode="auto">
          <a:xfrm>
            <a:off x="6491291" y="4594226"/>
            <a:ext cx="98425" cy="88900"/>
          </a:xfrm>
          <a:custGeom>
            <a:avLst/>
            <a:gdLst>
              <a:gd name="T0" fmla="*/ 2147483647 w 70"/>
              <a:gd name="T1" fmla="*/ 2147483647 h 56"/>
              <a:gd name="T2" fmla="*/ 2147483647 w 70"/>
              <a:gd name="T3" fmla="*/ 2147483647 h 56"/>
              <a:gd name="T4" fmla="*/ 0 w 70"/>
              <a:gd name="T5" fmla="*/ 2147483647 h 56"/>
              <a:gd name="T6" fmla="*/ 2147483647 w 70"/>
              <a:gd name="T7" fmla="*/ 2147483647 h 56"/>
              <a:gd name="T8" fmla="*/ 2147483647 w 70"/>
              <a:gd name="T9" fmla="*/ 2147483647 h 56"/>
              <a:gd name="T10" fmla="*/ 2147483647 w 70"/>
              <a:gd name="T11" fmla="*/ 2147483647 h 56"/>
              <a:gd name="T12" fmla="*/ 2147483647 w 70"/>
              <a:gd name="T13" fmla="*/ 2147483647 h 56"/>
              <a:gd name="T14" fmla="*/ 2147483647 w 70"/>
              <a:gd name="T15" fmla="*/ 2147483647 h 56"/>
              <a:gd name="T16" fmla="*/ 2147483647 w 70"/>
              <a:gd name="T17" fmla="*/ 2147483647 h 56"/>
              <a:gd name="T18" fmla="*/ 2147483647 w 70"/>
              <a:gd name="T19" fmla="*/ 2147483647 h 56"/>
              <a:gd name="T20" fmla="*/ 2147483647 w 70"/>
              <a:gd name="T21" fmla="*/ 2147483647 h 56"/>
              <a:gd name="T22" fmla="*/ 2147483647 w 70"/>
              <a:gd name="T23" fmla="*/ 2147483647 h 56"/>
              <a:gd name="T24" fmla="*/ 2147483647 w 70"/>
              <a:gd name="T25" fmla="*/ 2147483647 h 56"/>
              <a:gd name="T26" fmla="*/ 2147483647 w 70"/>
              <a:gd name="T27" fmla="*/ 2147483647 h 56"/>
              <a:gd name="T28" fmla="*/ 2147483647 w 70"/>
              <a:gd name="T29" fmla="*/ 2147483647 h 56"/>
              <a:gd name="T30" fmla="*/ 2147483647 w 70"/>
              <a:gd name="T31" fmla="*/ 2147483647 h 56"/>
              <a:gd name="T32" fmla="*/ 2147483647 w 70"/>
              <a:gd name="T33" fmla="*/ 2147483647 h 56"/>
              <a:gd name="T34" fmla="*/ 2147483647 w 70"/>
              <a:gd name="T35" fmla="*/ 2147483647 h 56"/>
              <a:gd name="T36" fmla="*/ 2147483647 w 70"/>
              <a:gd name="T37" fmla="*/ 2147483647 h 56"/>
              <a:gd name="T38" fmla="*/ 2147483647 w 70"/>
              <a:gd name="T39" fmla="*/ 2147483647 h 56"/>
              <a:gd name="T40" fmla="*/ 2147483647 w 70"/>
              <a:gd name="T41" fmla="*/ 2147483647 h 56"/>
              <a:gd name="T42" fmla="*/ 2147483647 w 70"/>
              <a:gd name="T43" fmla="*/ 2147483647 h 56"/>
              <a:gd name="T44" fmla="*/ 2147483647 w 70"/>
              <a:gd name="T45" fmla="*/ 2147483647 h 56"/>
              <a:gd name="T46" fmla="*/ 2147483647 w 70"/>
              <a:gd name="T47" fmla="*/ 2147483647 h 56"/>
              <a:gd name="T48" fmla="*/ 2147483647 w 70"/>
              <a:gd name="T49" fmla="*/ 2147483647 h 56"/>
              <a:gd name="T50" fmla="*/ 2147483647 w 70"/>
              <a:gd name="T51" fmla="*/ 2147483647 h 56"/>
              <a:gd name="T52" fmla="*/ 2147483647 w 70"/>
              <a:gd name="T53" fmla="*/ 2147483647 h 56"/>
              <a:gd name="T54" fmla="*/ 2147483647 w 70"/>
              <a:gd name="T55" fmla="*/ 2147483647 h 56"/>
              <a:gd name="T56" fmla="*/ 2147483647 w 70"/>
              <a:gd name="T57" fmla="*/ 2147483647 h 56"/>
              <a:gd name="T58" fmla="*/ 2147483647 w 70"/>
              <a:gd name="T59" fmla="*/ 0 h 56"/>
              <a:gd name="T60" fmla="*/ 2147483647 w 70"/>
              <a:gd name="T61" fmla="*/ 2147483647 h 56"/>
              <a:gd name="T62" fmla="*/ 2147483647 w 70"/>
              <a:gd name="T63" fmla="*/ 2147483647 h 56"/>
              <a:gd name="T64" fmla="*/ 2147483647 w 70"/>
              <a:gd name="T65" fmla="*/ 2147483647 h 5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70"/>
              <a:gd name="T100" fmla="*/ 0 h 56"/>
              <a:gd name="T101" fmla="*/ 70 w 70"/>
              <a:gd name="T102" fmla="*/ 56 h 5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70" h="56">
                <a:moveTo>
                  <a:pt x="6" y="14"/>
                </a:moveTo>
                <a:lnTo>
                  <a:pt x="3" y="17"/>
                </a:lnTo>
                <a:lnTo>
                  <a:pt x="2" y="20"/>
                </a:lnTo>
                <a:lnTo>
                  <a:pt x="2" y="25"/>
                </a:lnTo>
                <a:lnTo>
                  <a:pt x="0" y="28"/>
                </a:lnTo>
                <a:lnTo>
                  <a:pt x="0" y="31"/>
                </a:lnTo>
                <a:lnTo>
                  <a:pt x="2" y="34"/>
                </a:lnTo>
                <a:lnTo>
                  <a:pt x="3" y="38"/>
                </a:lnTo>
                <a:lnTo>
                  <a:pt x="5" y="40"/>
                </a:lnTo>
                <a:lnTo>
                  <a:pt x="8" y="44"/>
                </a:lnTo>
                <a:lnTo>
                  <a:pt x="12" y="47"/>
                </a:lnTo>
                <a:lnTo>
                  <a:pt x="17" y="49"/>
                </a:lnTo>
                <a:lnTo>
                  <a:pt x="21" y="49"/>
                </a:lnTo>
                <a:lnTo>
                  <a:pt x="27" y="50"/>
                </a:lnTo>
                <a:lnTo>
                  <a:pt x="31" y="50"/>
                </a:lnTo>
                <a:lnTo>
                  <a:pt x="37" y="50"/>
                </a:lnTo>
                <a:lnTo>
                  <a:pt x="43" y="50"/>
                </a:lnTo>
                <a:lnTo>
                  <a:pt x="45" y="50"/>
                </a:lnTo>
                <a:lnTo>
                  <a:pt x="46" y="50"/>
                </a:lnTo>
                <a:lnTo>
                  <a:pt x="46" y="51"/>
                </a:lnTo>
                <a:lnTo>
                  <a:pt x="48" y="53"/>
                </a:lnTo>
                <a:lnTo>
                  <a:pt x="49" y="53"/>
                </a:lnTo>
                <a:lnTo>
                  <a:pt x="51" y="54"/>
                </a:lnTo>
                <a:lnTo>
                  <a:pt x="52" y="54"/>
                </a:lnTo>
                <a:lnTo>
                  <a:pt x="54" y="54"/>
                </a:lnTo>
                <a:lnTo>
                  <a:pt x="57" y="56"/>
                </a:lnTo>
                <a:lnTo>
                  <a:pt x="60" y="54"/>
                </a:lnTo>
                <a:lnTo>
                  <a:pt x="62" y="54"/>
                </a:lnTo>
                <a:lnTo>
                  <a:pt x="65" y="53"/>
                </a:lnTo>
                <a:lnTo>
                  <a:pt x="67" y="51"/>
                </a:lnTo>
                <a:lnTo>
                  <a:pt x="68" y="49"/>
                </a:lnTo>
                <a:lnTo>
                  <a:pt x="70" y="46"/>
                </a:lnTo>
                <a:lnTo>
                  <a:pt x="70" y="43"/>
                </a:lnTo>
                <a:lnTo>
                  <a:pt x="68" y="43"/>
                </a:lnTo>
                <a:lnTo>
                  <a:pt x="68" y="41"/>
                </a:lnTo>
                <a:lnTo>
                  <a:pt x="68" y="40"/>
                </a:lnTo>
                <a:lnTo>
                  <a:pt x="67" y="38"/>
                </a:lnTo>
                <a:lnTo>
                  <a:pt x="65" y="35"/>
                </a:lnTo>
                <a:lnTo>
                  <a:pt x="62" y="32"/>
                </a:lnTo>
                <a:lnTo>
                  <a:pt x="61" y="31"/>
                </a:lnTo>
                <a:lnTo>
                  <a:pt x="58" y="29"/>
                </a:lnTo>
                <a:lnTo>
                  <a:pt x="55" y="26"/>
                </a:lnTo>
                <a:lnTo>
                  <a:pt x="52" y="25"/>
                </a:lnTo>
                <a:lnTo>
                  <a:pt x="49" y="23"/>
                </a:lnTo>
                <a:lnTo>
                  <a:pt x="46" y="20"/>
                </a:lnTo>
                <a:lnTo>
                  <a:pt x="45" y="19"/>
                </a:lnTo>
                <a:lnTo>
                  <a:pt x="43" y="16"/>
                </a:lnTo>
                <a:lnTo>
                  <a:pt x="43" y="14"/>
                </a:lnTo>
                <a:lnTo>
                  <a:pt x="42" y="11"/>
                </a:lnTo>
                <a:lnTo>
                  <a:pt x="40" y="10"/>
                </a:lnTo>
                <a:lnTo>
                  <a:pt x="40" y="7"/>
                </a:lnTo>
                <a:lnTo>
                  <a:pt x="39" y="6"/>
                </a:lnTo>
                <a:lnTo>
                  <a:pt x="36" y="4"/>
                </a:lnTo>
                <a:lnTo>
                  <a:pt x="33" y="1"/>
                </a:lnTo>
                <a:lnTo>
                  <a:pt x="30" y="0"/>
                </a:lnTo>
                <a:lnTo>
                  <a:pt x="27" y="0"/>
                </a:lnTo>
                <a:lnTo>
                  <a:pt x="23" y="1"/>
                </a:lnTo>
                <a:lnTo>
                  <a:pt x="20" y="3"/>
                </a:lnTo>
                <a:lnTo>
                  <a:pt x="17" y="4"/>
                </a:lnTo>
                <a:lnTo>
                  <a:pt x="15" y="7"/>
                </a:lnTo>
                <a:lnTo>
                  <a:pt x="12" y="10"/>
                </a:lnTo>
                <a:lnTo>
                  <a:pt x="6" y="14"/>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03" name="Freeform 54"/>
          <p:cNvSpPr>
            <a:spLocks/>
          </p:cNvSpPr>
          <p:nvPr/>
        </p:nvSpPr>
        <p:spPr bwMode="auto">
          <a:xfrm>
            <a:off x="6491291" y="4594226"/>
            <a:ext cx="98425" cy="88900"/>
          </a:xfrm>
          <a:custGeom>
            <a:avLst/>
            <a:gdLst>
              <a:gd name="T0" fmla="*/ 2147483647 w 70"/>
              <a:gd name="T1" fmla="*/ 2147483647 h 56"/>
              <a:gd name="T2" fmla="*/ 2147483647 w 70"/>
              <a:gd name="T3" fmla="*/ 2147483647 h 56"/>
              <a:gd name="T4" fmla="*/ 0 w 70"/>
              <a:gd name="T5" fmla="*/ 2147483647 h 56"/>
              <a:gd name="T6" fmla="*/ 2147483647 w 70"/>
              <a:gd name="T7" fmla="*/ 2147483647 h 56"/>
              <a:gd name="T8" fmla="*/ 2147483647 w 70"/>
              <a:gd name="T9" fmla="*/ 2147483647 h 56"/>
              <a:gd name="T10" fmla="*/ 2147483647 w 70"/>
              <a:gd name="T11" fmla="*/ 2147483647 h 56"/>
              <a:gd name="T12" fmla="*/ 2147483647 w 70"/>
              <a:gd name="T13" fmla="*/ 2147483647 h 56"/>
              <a:gd name="T14" fmla="*/ 2147483647 w 70"/>
              <a:gd name="T15" fmla="*/ 2147483647 h 56"/>
              <a:gd name="T16" fmla="*/ 2147483647 w 70"/>
              <a:gd name="T17" fmla="*/ 2147483647 h 56"/>
              <a:gd name="T18" fmla="*/ 2147483647 w 70"/>
              <a:gd name="T19" fmla="*/ 2147483647 h 56"/>
              <a:gd name="T20" fmla="*/ 2147483647 w 70"/>
              <a:gd name="T21" fmla="*/ 2147483647 h 56"/>
              <a:gd name="T22" fmla="*/ 2147483647 w 70"/>
              <a:gd name="T23" fmla="*/ 2147483647 h 56"/>
              <a:gd name="T24" fmla="*/ 2147483647 w 70"/>
              <a:gd name="T25" fmla="*/ 2147483647 h 56"/>
              <a:gd name="T26" fmla="*/ 2147483647 w 70"/>
              <a:gd name="T27" fmla="*/ 2147483647 h 56"/>
              <a:gd name="T28" fmla="*/ 2147483647 w 70"/>
              <a:gd name="T29" fmla="*/ 2147483647 h 56"/>
              <a:gd name="T30" fmla="*/ 2147483647 w 70"/>
              <a:gd name="T31" fmla="*/ 2147483647 h 56"/>
              <a:gd name="T32" fmla="*/ 2147483647 w 70"/>
              <a:gd name="T33" fmla="*/ 2147483647 h 56"/>
              <a:gd name="T34" fmla="*/ 2147483647 w 70"/>
              <a:gd name="T35" fmla="*/ 2147483647 h 56"/>
              <a:gd name="T36" fmla="*/ 2147483647 w 70"/>
              <a:gd name="T37" fmla="*/ 2147483647 h 56"/>
              <a:gd name="T38" fmla="*/ 2147483647 w 70"/>
              <a:gd name="T39" fmla="*/ 2147483647 h 56"/>
              <a:gd name="T40" fmla="*/ 2147483647 w 70"/>
              <a:gd name="T41" fmla="*/ 2147483647 h 56"/>
              <a:gd name="T42" fmla="*/ 2147483647 w 70"/>
              <a:gd name="T43" fmla="*/ 2147483647 h 56"/>
              <a:gd name="T44" fmla="*/ 2147483647 w 70"/>
              <a:gd name="T45" fmla="*/ 2147483647 h 56"/>
              <a:gd name="T46" fmla="*/ 2147483647 w 70"/>
              <a:gd name="T47" fmla="*/ 2147483647 h 56"/>
              <a:gd name="T48" fmla="*/ 2147483647 w 70"/>
              <a:gd name="T49" fmla="*/ 2147483647 h 56"/>
              <a:gd name="T50" fmla="*/ 2147483647 w 70"/>
              <a:gd name="T51" fmla="*/ 2147483647 h 56"/>
              <a:gd name="T52" fmla="*/ 2147483647 w 70"/>
              <a:gd name="T53" fmla="*/ 2147483647 h 56"/>
              <a:gd name="T54" fmla="*/ 2147483647 w 70"/>
              <a:gd name="T55" fmla="*/ 2147483647 h 56"/>
              <a:gd name="T56" fmla="*/ 2147483647 w 70"/>
              <a:gd name="T57" fmla="*/ 2147483647 h 56"/>
              <a:gd name="T58" fmla="*/ 2147483647 w 70"/>
              <a:gd name="T59" fmla="*/ 0 h 56"/>
              <a:gd name="T60" fmla="*/ 2147483647 w 70"/>
              <a:gd name="T61" fmla="*/ 2147483647 h 56"/>
              <a:gd name="T62" fmla="*/ 2147483647 w 70"/>
              <a:gd name="T63" fmla="*/ 2147483647 h 56"/>
              <a:gd name="T64" fmla="*/ 2147483647 w 70"/>
              <a:gd name="T65" fmla="*/ 2147483647 h 5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70"/>
              <a:gd name="T100" fmla="*/ 0 h 56"/>
              <a:gd name="T101" fmla="*/ 70 w 70"/>
              <a:gd name="T102" fmla="*/ 56 h 5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70" h="56">
                <a:moveTo>
                  <a:pt x="6" y="14"/>
                </a:moveTo>
                <a:lnTo>
                  <a:pt x="3" y="17"/>
                </a:lnTo>
                <a:lnTo>
                  <a:pt x="2" y="20"/>
                </a:lnTo>
                <a:lnTo>
                  <a:pt x="2" y="25"/>
                </a:lnTo>
                <a:lnTo>
                  <a:pt x="0" y="28"/>
                </a:lnTo>
                <a:lnTo>
                  <a:pt x="0" y="31"/>
                </a:lnTo>
                <a:lnTo>
                  <a:pt x="2" y="34"/>
                </a:lnTo>
                <a:lnTo>
                  <a:pt x="3" y="38"/>
                </a:lnTo>
                <a:lnTo>
                  <a:pt x="5" y="40"/>
                </a:lnTo>
                <a:lnTo>
                  <a:pt x="8" y="44"/>
                </a:lnTo>
                <a:lnTo>
                  <a:pt x="12" y="47"/>
                </a:lnTo>
                <a:lnTo>
                  <a:pt x="17" y="49"/>
                </a:lnTo>
                <a:lnTo>
                  <a:pt x="21" y="49"/>
                </a:lnTo>
                <a:lnTo>
                  <a:pt x="27" y="50"/>
                </a:lnTo>
                <a:lnTo>
                  <a:pt x="31" y="50"/>
                </a:lnTo>
                <a:lnTo>
                  <a:pt x="37" y="50"/>
                </a:lnTo>
                <a:lnTo>
                  <a:pt x="43" y="50"/>
                </a:lnTo>
                <a:lnTo>
                  <a:pt x="45" y="50"/>
                </a:lnTo>
                <a:lnTo>
                  <a:pt x="46" y="50"/>
                </a:lnTo>
                <a:lnTo>
                  <a:pt x="46" y="51"/>
                </a:lnTo>
                <a:lnTo>
                  <a:pt x="48" y="53"/>
                </a:lnTo>
                <a:lnTo>
                  <a:pt x="49" y="53"/>
                </a:lnTo>
                <a:lnTo>
                  <a:pt x="51" y="54"/>
                </a:lnTo>
                <a:lnTo>
                  <a:pt x="52" y="54"/>
                </a:lnTo>
                <a:lnTo>
                  <a:pt x="54" y="54"/>
                </a:lnTo>
                <a:lnTo>
                  <a:pt x="57" y="56"/>
                </a:lnTo>
                <a:lnTo>
                  <a:pt x="60" y="54"/>
                </a:lnTo>
                <a:lnTo>
                  <a:pt x="62" y="54"/>
                </a:lnTo>
                <a:lnTo>
                  <a:pt x="65" y="53"/>
                </a:lnTo>
                <a:lnTo>
                  <a:pt x="67" y="51"/>
                </a:lnTo>
                <a:lnTo>
                  <a:pt x="68" y="49"/>
                </a:lnTo>
                <a:lnTo>
                  <a:pt x="70" y="46"/>
                </a:lnTo>
                <a:lnTo>
                  <a:pt x="70" y="43"/>
                </a:lnTo>
                <a:lnTo>
                  <a:pt x="68" y="43"/>
                </a:lnTo>
                <a:lnTo>
                  <a:pt x="68" y="41"/>
                </a:lnTo>
                <a:lnTo>
                  <a:pt x="68" y="40"/>
                </a:lnTo>
                <a:lnTo>
                  <a:pt x="67" y="38"/>
                </a:lnTo>
                <a:lnTo>
                  <a:pt x="65" y="35"/>
                </a:lnTo>
                <a:lnTo>
                  <a:pt x="62" y="32"/>
                </a:lnTo>
                <a:lnTo>
                  <a:pt x="61" y="31"/>
                </a:lnTo>
                <a:lnTo>
                  <a:pt x="58" y="29"/>
                </a:lnTo>
                <a:lnTo>
                  <a:pt x="55" y="26"/>
                </a:lnTo>
                <a:lnTo>
                  <a:pt x="52" y="25"/>
                </a:lnTo>
                <a:lnTo>
                  <a:pt x="49" y="23"/>
                </a:lnTo>
                <a:lnTo>
                  <a:pt x="46" y="20"/>
                </a:lnTo>
                <a:lnTo>
                  <a:pt x="45" y="19"/>
                </a:lnTo>
                <a:lnTo>
                  <a:pt x="43" y="16"/>
                </a:lnTo>
                <a:lnTo>
                  <a:pt x="43" y="14"/>
                </a:lnTo>
                <a:lnTo>
                  <a:pt x="42" y="11"/>
                </a:lnTo>
                <a:lnTo>
                  <a:pt x="40" y="10"/>
                </a:lnTo>
                <a:lnTo>
                  <a:pt x="40" y="7"/>
                </a:lnTo>
                <a:lnTo>
                  <a:pt x="39" y="6"/>
                </a:lnTo>
                <a:lnTo>
                  <a:pt x="36" y="4"/>
                </a:lnTo>
                <a:lnTo>
                  <a:pt x="33" y="1"/>
                </a:lnTo>
                <a:lnTo>
                  <a:pt x="30" y="0"/>
                </a:lnTo>
                <a:lnTo>
                  <a:pt x="27" y="0"/>
                </a:lnTo>
                <a:lnTo>
                  <a:pt x="23" y="1"/>
                </a:lnTo>
                <a:lnTo>
                  <a:pt x="20" y="3"/>
                </a:lnTo>
                <a:lnTo>
                  <a:pt x="17" y="4"/>
                </a:lnTo>
                <a:lnTo>
                  <a:pt x="15" y="7"/>
                </a:lnTo>
                <a:lnTo>
                  <a:pt x="12" y="10"/>
                </a:lnTo>
                <a:lnTo>
                  <a:pt x="6" y="14"/>
                </a:lnTo>
              </a:path>
            </a:pathLst>
          </a:custGeom>
          <a:solidFill>
            <a:srgbClr val="FFFF00"/>
          </a:solidFill>
          <a:ln w="4763">
            <a:solidFill>
              <a:srgbClr val="990000"/>
            </a:solidFill>
            <a:round/>
            <a:headEnd/>
            <a:tailEnd/>
          </a:ln>
        </p:spPr>
        <p:txBody>
          <a:bodyPr/>
          <a:lstStyle/>
          <a:p>
            <a:endParaRPr lang="en-US"/>
          </a:p>
        </p:txBody>
      </p:sp>
      <p:sp>
        <p:nvSpPr>
          <p:cNvPr id="53304" name="Freeform 55"/>
          <p:cNvSpPr>
            <a:spLocks/>
          </p:cNvSpPr>
          <p:nvPr/>
        </p:nvSpPr>
        <p:spPr bwMode="auto">
          <a:xfrm>
            <a:off x="6507166" y="4541838"/>
            <a:ext cx="47625" cy="44451"/>
          </a:xfrm>
          <a:custGeom>
            <a:avLst/>
            <a:gdLst>
              <a:gd name="T0" fmla="*/ 2147483647 w 34"/>
              <a:gd name="T1" fmla="*/ 2147483647 h 28"/>
              <a:gd name="T2" fmla="*/ 2147483647 w 34"/>
              <a:gd name="T3" fmla="*/ 2147483647 h 28"/>
              <a:gd name="T4" fmla="*/ 2147483647 w 34"/>
              <a:gd name="T5" fmla="*/ 2147483647 h 28"/>
              <a:gd name="T6" fmla="*/ 2147483647 w 34"/>
              <a:gd name="T7" fmla="*/ 2147483647 h 28"/>
              <a:gd name="T8" fmla="*/ 2147483647 w 34"/>
              <a:gd name="T9" fmla="*/ 2147483647 h 28"/>
              <a:gd name="T10" fmla="*/ 0 w 34"/>
              <a:gd name="T11" fmla="*/ 2147483647 h 28"/>
              <a:gd name="T12" fmla="*/ 0 w 34"/>
              <a:gd name="T13" fmla="*/ 2147483647 h 28"/>
              <a:gd name="T14" fmla="*/ 0 w 34"/>
              <a:gd name="T15" fmla="*/ 2147483647 h 28"/>
              <a:gd name="T16" fmla="*/ 0 w 34"/>
              <a:gd name="T17" fmla="*/ 2147483647 h 28"/>
              <a:gd name="T18" fmla="*/ 0 w 34"/>
              <a:gd name="T19" fmla="*/ 2147483647 h 28"/>
              <a:gd name="T20" fmla="*/ 2147483647 w 34"/>
              <a:gd name="T21" fmla="*/ 2147483647 h 28"/>
              <a:gd name="T22" fmla="*/ 2147483647 w 34"/>
              <a:gd name="T23" fmla="*/ 2147483647 h 28"/>
              <a:gd name="T24" fmla="*/ 2147483647 w 34"/>
              <a:gd name="T25" fmla="*/ 2147483647 h 28"/>
              <a:gd name="T26" fmla="*/ 2147483647 w 34"/>
              <a:gd name="T27" fmla="*/ 2147483647 h 28"/>
              <a:gd name="T28" fmla="*/ 2147483647 w 34"/>
              <a:gd name="T29" fmla="*/ 2147483647 h 28"/>
              <a:gd name="T30" fmla="*/ 2147483647 w 34"/>
              <a:gd name="T31" fmla="*/ 2147483647 h 28"/>
              <a:gd name="T32" fmla="*/ 2147483647 w 34"/>
              <a:gd name="T33" fmla="*/ 2147483647 h 28"/>
              <a:gd name="T34" fmla="*/ 2147483647 w 34"/>
              <a:gd name="T35" fmla="*/ 2147483647 h 28"/>
              <a:gd name="T36" fmla="*/ 2147483647 w 34"/>
              <a:gd name="T37" fmla="*/ 2147483647 h 28"/>
              <a:gd name="T38" fmla="*/ 2147483647 w 34"/>
              <a:gd name="T39" fmla="*/ 2147483647 h 28"/>
              <a:gd name="T40" fmla="*/ 2147483647 w 34"/>
              <a:gd name="T41" fmla="*/ 2147483647 h 28"/>
              <a:gd name="T42" fmla="*/ 2147483647 w 34"/>
              <a:gd name="T43" fmla="*/ 2147483647 h 28"/>
              <a:gd name="T44" fmla="*/ 2147483647 w 34"/>
              <a:gd name="T45" fmla="*/ 2147483647 h 28"/>
              <a:gd name="T46" fmla="*/ 2147483647 w 34"/>
              <a:gd name="T47" fmla="*/ 2147483647 h 28"/>
              <a:gd name="T48" fmla="*/ 2147483647 w 34"/>
              <a:gd name="T49" fmla="*/ 2147483647 h 28"/>
              <a:gd name="T50" fmla="*/ 2147483647 w 34"/>
              <a:gd name="T51" fmla="*/ 2147483647 h 28"/>
              <a:gd name="T52" fmla="*/ 2147483647 w 34"/>
              <a:gd name="T53" fmla="*/ 2147483647 h 28"/>
              <a:gd name="T54" fmla="*/ 2147483647 w 34"/>
              <a:gd name="T55" fmla="*/ 2147483647 h 28"/>
              <a:gd name="T56" fmla="*/ 2147483647 w 34"/>
              <a:gd name="T57" fmla="*/ 2147483647 h 28"/>
              <a:gd name="T58" fmla="*/ 2147483647 w 34"/>
              <a:gd name="T59" fmla="*/ 2147483647 h 28"/>
              <a:gd name="T60" fmla="*/ 2147483647 w 34"/>
              <a:gd name="T61" fmla="*/ 2147483647 h 28"/>
              <a:gd name="T62" fmla="*/ 2147483647 w 34"/>
              <a:gd name="T63" fmla="*/ 2147483647 h 28"/>
              <a:gd name="T64" fmla="*/ 2147483647 w 34"/>
              <a:gd name="T65" fmla="*/ 2147483647 h 28"/>
              <a:gd name="T66" fmla="*/ 2147483647 w 34"/>
              <a:gd name="T67" fmla="*/ 2147483647 h 28"/>
              <a:gd name="T68" fmla="*/ 2147483647 w 34"/>
              <a:gd name="T69" fmla="*/ 2147483647 h 28"/>
              <a:gd name="T70" fmla="*/ 2147483647 w 34"/>
              <a:gd name="T71" fmla="*/ 2147483647 h 28"/>
              <a:gd name="T72" fmla="*/ 2147483647 w 34"/>
              <a:gd name="T73" fmla="*/ 2147483647 h 28"/>
              <a:gd name="T74" fmla="*/ 2147483647 w 34"/>
              <a:gd name="T75" fmla="*/ 2147483647 h 28"/>
              <a:gd name="T76" fmla="*/ 2147483647 w 34"/>
              <a:gd name="T77" fmla="*/ 2147483647 h 28"/>
              <a:gd name="T78" fmla="*/ 2147483647 w 34"/>
              <a:gd name="T79" fmla="*/ 2147483647 h 28"/>
              <a:gd name="T80" fmla="*/ 2147483647 w 34"/>
              <a:gd name="T81" fmla="*/ 2147483647 h 28"/>
              <a:gd name="T82" fmla="*/ 2147483647 w 34"/>
              <a:gd name="T83" fmla="*/ 0 h 28"/>
              <a:gd name="T84" fmla="*/ 2147483647 w 34"/>
              <a:gd name="T85" fmla="*/ 0 h 28"/>
              <a:gd name="T86" fmla="*/ 2147483647 w 34"/>
              <a:gd name="T87" fmla="*/ 2147483647 h 28"/>
              <a:gd name="T88" fmla="*/ 2147483647 w 34"/>
              <a:gd name="T89" fmla="*/ 2147483647 h 28"/>
              <a:gd name="T90" fmla="*/ 2147483647 w 34"/>
              <a:gd name="T91" fmla="*/ 2147483647 h 28"/>
              <a:gd name="T92" fmla="*/ 2147483647 w 34"/>
              <a:gd name="T93" fmla="*/ 2147483647 h 28"/>
              <a:gd name="T94" fmla="*/ 2147483647 w 34"/>
              <a:gd name="T95" fmla="*/ 2147483647 h 28"/>
              <a:gd name="T96" fmla="*/ 2147483647 w 34"/>
              <a:gd name="T97" fmla="*/ 2147483647 h 28"/>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34"/>
              <a:gd name="T148" fmla="*/ 0 h 28"/>
              <a:gd name="T149" fmla="*/ 34 w 34"/>
              <a:gd name="T150" fmla="*/ 28 h 28"/>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34" h="28">
                <a:moveTo>
                  <a:pt x="9" y="6"/>
                </a:moveTo>
                <a:lnTo>
                  <a:pt x="7" y="9"/>
                </a:lnTo>
                <a:lnTo>
                  <a:pt x="4" y="10"/>
                </a:lnTo>
                <a:lnTo>
                  <a:pt x="3" y="13"/>
                </a:lnTo>
                <a:lnTo>
                  <a:pt x="1" y="16"/>
                </a:lnTo>
                <a:lnTo>
                  <a:pt x="0" y="19"/>
                </a:lnTo>
                <a:lnTo>
                  <a:pt x="0" y="21"/>
                </a:lnTo>
                <a:lnTo>
                  <a:pt x="0" y="24"/>
                </a:lnTo>
                <a:lnTo>
                  <a:pt x="0" y="27"/>
                </a:lnTo>
                <a:lnTo>
                  <a:pt x="0" y="28"/>
                </a:lnTo>
                <a:lnTo>
                  <a:pt x="1" y="28"/>
                </a:lnTo>
                <a:lnTo>
                  <a:pt x="3" y="28"/>
                </a:lnTo>
                <a:lnTo>
                  <a:pt x="4" y="28"/>
                </a:lnTo>
                <a:lnTo>
                  <a:pt x="6" y="28"/>
                </a:lnTo>
                <a:lnTo>
                  <a:pt x="9" y="28"/>
                </a:lnTo>
                <a:lnTo>
                  <a:pt x="10" y="28"/>
                </a:lnTo>
                <a:lnTo>
                  <a:pt x="12" y="28"/>
                </a:lnTo>
                <a:lnTo>
                  <a:pt x="13" y="27"/>
                </a:lnTo>
                <a:lnTo>
                  <a:pt x="15" y="27"/>
                </a:lnTo>
                <a:lnTo>
                  <a:pt x="17" y="27"/>
                </a:lnTo>
                <a:lnTo>
                  <a:pt x="19" y="27"/>
                </a:lnTo>
                <a:lnTo>
                  <a:pt x="20" y="28"/>
                </a:lnTo>
                <a:lnTo>
                  <a:pt x="22" y="28"/>
                </a:lnTo>
                <a:lnTo>
                  <a:pt x="25" y="28"/>
                </a:lnTo>
                <a:lnTo>
                  <a:pt x="26" y="28"/>
                </a:lnTo>
                <a:lnTo>
                  <a:pt x="28" y="28"/>
                </a:lnTo>
                <a:lnTo>
                  <a:pt x="29" y="28"/>
                </a:lnTo>
                <a:lnTo>
                  <a:pt x="31" y="27"/>
                </a:lnTo>
                <a:lnTo>
                  <a:pt x="32" y="27"/>
                </a:lnTo>
                <a:lnTo>
                  <a:pt x="34" y="22"/>
                </a:lnTo>
                <a:lnTo>
                  <a:pt x="34" y="18"/>
                </a:lnTo>
                <a:lnTo>
                  <a:pt x="32" y="15"/>
                </a:lnTo>
                <a:lnTo>
                  <a:pt x="31" y="10"/>
                </a:lnTo>
                <a:lnTo>
                  <a:pt x="29" y="7"/>
                </a:lnTo>
                <a:lnTo>
                  <a:pt x="26" y="5"/>
                </a:lnTo>
                <a:lnTo>
                  <a:pt x="23" y="3"/>
                </a:lnTo>
                <a:lnTo>
                  <a:pt x="20" y="2"/>
                </a:lnTo>
                <a:lnTo>
                  <a:pt x="19" y="0"/>
                </a:lnTo>
                <a:lnTo>
                  <a:pt x="17" y="0"/>
                </a:lnTo>
                <a:lnTo>
                  <a:pt x="16" y="2"/>
                </a:lnTo>
                <a:lnTo>
                  <a:pt x="15" y="2"/>
                </a:lnTo>
                <a:lnTo>
                  <a:pt x="13" y="3"/>
                </a:lnTo>
                <a:lnTo>
                  <a:pt x="12" y="3"/>
                </a:lnTo>
                <a:lnTo>
                  <a:pt x="10" y="5"/>
                </a:lnTo>
                <a:lnTo>
                  <a:pt x="9" y="6"/>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05" name="Freeform 56"/>
          <p:cNvSpPr>
            <a:spLocks/>
          </p:cNvSpPr>
          <p:nvPr/>
        </p:nvSpPr>
        <p:spPr bwMode="auto">
          <a:xfrm>
            <a:off x="6507166" y="4541838"/>
            <a:ext cx="47625" cy="44451"/>
          </a:xfrm>
          <a:custGeom>
            <a:avLst/>
            <a:gdLst>
              <a:gd name="T0" fmla="*/ 2147483647 w 34"/>
              <a:gd name="T1" fmla="*/ 2147483647 h 28"/>
              <a:gd name="T2" fmla="*/ 2147483647 w 34"/>
              <a:gd name="T3" fmla="*/ 2147483647 h 28"/>
              <a:gd name="T4" fmla="*/ 2147483647 w 34"/>
              <a:gd name="T5" fmla="*/ 2147483647 h 28"/>
              <a:gd name="T6" fmla="*/ 2147483647 w 34"/>
              <a:gd name="T7" fmla="*/ 2147483647 h 28"/>
              <a:gd name="T8" fmla="*/ 2147483647 w 34"/>
              <a:gd name="T9" fmla="*/ 2147483647 h 28"/>
              <a:gd name="T10" fmla="*/ 0 w 34"/>
              <a:gd name="T11" fmla="*/ 2147483647 h 28"/>
              <a:gd name="T12" fmla="*/ 0 w 34"/>
              <a:gd name="T13" fmla="*/ 2147483647 h 28"/>
              <a:gd name="T14" fmla="*/ 0 w 34"/>
              <a:gd name="T15" fmla="*/ 2147483647 h 28"/>
              <a:gd name="T16" fmla="*/ 0 w 34"/>
              <a:gd name="T17" fmla="*/ 2147483647 h 28"/>
              <a:gd name="T18" fmla="*/ 0 w 34"/>
              <a:gd name="T19" fmla="*/ 2147483647 h 28"/>
              <a:gd name="T20" fmla="*/ 2147483647 w 34"/>
              <a:gd name="T21" fmla="*/ 2147483647 h 28"/>
              <a:gd name="T22" fmla="*/ 2147483647 w 34"/>
              <a:gd name="T23" fmla="*/ 2147483647 h 28"/>
              <a:gd name="T24" fmla="*/ 2147483647 w 34"/>
              <a:gd name="T25" fmla="*/ 2147483647 h 28"/>
              <a:gd name="T26" fmla="*/ 2147483647 w 34"/>
              <a:gd name="T27" fmla="*/ 2147483647 h 28"/>
              <a:gd name="T28" fmla="*/ 2147483647 w 34"/>
              <a:gd name="T29" fmla="*/ 2147483647 h 28"/>
              <a:gd name="T30" fmla="*/ 2147483647 w 34"/>
              <a:gd name="T31" fmla="*/ 2147483647 h 28"/>
              <a:gd name="T32" fmla="*/ 2147483647 w 34"/>
              <a:gd name="T33" fmla="*/ 2147483647 h 28"/>
              <a:gd name="T34" fmla="*/ 2147483647 w 34"/>
              <a:gd name="T35" fmla="*/ 2147483647 h 28"/>
              <a:gd name="T36" fmla="*/ 2147483647 w 34"/>
              <a:gd name="T37" fmla="*/ 2147483647 h 28"/>
              <a:gd name="T38" fmla="*/ 2147483647 w 34"/>
              <a:gd name="T39" fmla="*/ 2147483647 h 28"/>
              <a:gd name="T40" fmla="*/ 2147483647 w 34"/>
              <a:gd name="T41" fmla="*/ 2147483647 h 28"/>
              <a:gd name="T42" fmla="*/ 2147483647 w 34"/>
              <a:gd name="T43" fmla="*/ 2147483647 h 28"/>
              <a:gd name="T44" fmla="*/ 2147483647 w 34"/>
              <a:gd name="T45" fmla="*/ 2147483647 h 28"/>
              <a:gd name="T46" fmla="*/ 2147483647 w 34"/>
              <a:gd name="T47" fmla="*/ 2147483647 h 28"/>
              <a:gd name="T48" fmla="*/ 2147483647 w 34"/>
              <a:gd name="T49" fmla="*/ 2147483647 h 28"/>
              <a:gd name="T50" fmla="*/ 2147483647 w 34"/>
              <a:gd name="T51" fmla="*/ 2147483647 h 28"/>
              <a:gd name="T52" fmla="*/ 2147483647 w 34"/>
              <a:gd name="T53" fmla="*/ 2147483647 h 28"/>
              <a:gd name="T54" fmla="*/ 2147483647 w 34"/>
              <a:gd name="T55" fmla="*/ 2147483647 h 28"/>
              <a:gd name="T56" fmla="*/ 2147483647 w 34"/>
              <a:gd name="T57" fmla="*/ 2147483647 h 28"/>
              <a:gd name="T58" fmla="*/ 2147483647 w 34"/>
              <a:gd name="T59" fmla="*/ 2147483647 h 28"/>
              <a:gd name="T60" fmla="*/ 2147483647 w 34"/>
              <a:gd name="T61" fmla="*/ 2147483647 h 28"/>
              <a:gd name="T62" fmla="*/ 2147483647 w 34"/>
              <a:gd name="T63" fmla="*/ 2147483647 h 28"/>
              <a:gd name="T64" fmla="*/ 2147483647 w 34"/>
              <a:gd name="T65" fmla="*/ 2147483647 h 28"/>
              <a:gd name="T66" fmla="*/ 2147483647 w 34"/>
              <a:gd name="T67" fmla="*/ 2147483647 h 28"/>
              <a:gd name="T68" fmla="*/ 2147483647 w 34"/>
              <a:gd name="T69" fmla="*/ 2147483647 h 28"/>
              <a:gd name="T70" fmla="*/ 2147483647 w 34"/>
              <a:gd name="T71" fmla="*/ 2147483647 h 28"/>
              <a:gd name="T72" fmla="*/ 2147483647 w 34"/>
              <a:gd name="T73" fmla="*/ 2147483647 h 28"/>
              <a:gd name="T74" fmla="*/ 2147483647 w 34"/>
              <a:gd name="T75" fmla="*/ 2147483647 h 28"/>
              <a:gd name="T76" fmla="*/ 2147483647 w 34"/>
              <a:gd name="T77" fmla="*/ 2147483647 h 28"/>
              <a:gd name="T78" fmla="*/ 2147483647 w 34"/>
              <a:gd name="T79" fmla="*/ 2147483647 h 28"/>
              <a:gd name="T80" fmla="*/ 2147483647 w 34"/>
              <a:gd name="T81" fmla="*/ 2147483647 h 28"/>
              <a:gd name="T82" fmla="*/ 2147483647 w 34"/>
              <a:gd name="T83" fmla="*/ 0 h 28"/>
              <a:gd name="T84" fmla="*/ 2147483647 w 34"/>
              <a:gd name="T85" fmla="*/ 0 h 28"/>
              <a:gd name="T86" fmla="*/ 2147483647 w 34"/>
              <a:gd name="T87" fmla="*/ 2147483647 h 28"/>
              <a:gd name="T88" fmla="*/ 2147483647 w 34"/>
              <a:gd name="T89" fmla="*/ 2147483647 h 28"/>
              <a:gd name="T90" fmla="*/ 2147483647 w 34"/>
              <a:gd name="T91" fmla="*/ 2147483647 h 28"/>
              <a:gd name="T92" fmla="*/ 2147483647 w 34"/>
              <a:gd name="T93" fmla="*/ 2147483647 h 28"/>
              <a:gd name="T94" fmla="*/ 2147483647 w 34"/>
              <a:gd name="T95" fmla="*/ 2147483647 h 28"/>
              <a:gd name="T96" fmla="*/ 2147483647 w 34"/>
              <a:gd name="T97" fmla="*/ 2147483647 h 28"/>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34"/>
              <a:gd name="T148" fmla="*/ 0 h 28"/>
              <a:gd name="T149" fmla="*/ 34 w 34"/>
              <a:gd name="T150" fmla="*/ 28 h 28"/>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34" h="28">
                <a:moveTo>
                  <a:pt x="9" y="6"/>
                </a:moveTo>
                <a:lnTo>
                  <a:pt x="7" y="9"/>
                </a:lnTo>
                <a:lnTo>
                  <a:pt x="4" y="10"/>
                </a:lnTo>
                <a:lnTo>
                  <a:pt x="3" y="13"/>
                </a:lnTo>
                <a:lnTo>
                  <a:pt x="1" y="16"/>
                </a:lnTo>
                <a:lnTo>
                  <a:pt x="0" y="19"/>
                </a:lnTo>
                <a:lnTo>
                  <a:pt x="0" y="21"/>
                </a:lnTo>
                <a:lnTo>
                  <a:pt x="0" y="24"/>
                </a:lnTo>
                <a:lnTo>
                  <a:pt x="0" y="27"/>
                </a:lnTo>
                <a:lnTo>
                  <a:pt x="0" y="28"/>
                </a:lnTo>
                <a:lnTo>
                  <a:pt x="1" y="28"/>
                </a:lnTo>
                <a:lnTo>
                  <a:pt x="3" y="28"/>
                </a:lnTo>
                <a:lnTo>
                  <a:pt x="4" y="28"/>
                </a:lnTo>
                <a:lnTo>
                  <a:pt x="6" y="28"/>
                </a:lnTo>
                <a:lnTo>
                  <a:pt x="9" y="28"/>
                </a:lnTo>
                <a:lnTo>
                  <a:pt x="10" y="28"/>
                </a:lnTo>
                <a:lnTo>
                  <a:pt x="12" y="28"/>
                </a:lnTo>
                <a:lnTo>
                  <a:pt x="13" y="27"/>
                </a:lnTo>
                <a:lnTo>
                  <a:pt x="15" y="27"/>
                </a:lnTo>
                <a:lnTo>
                  <a:pt x="17" y="27"/>
                </a:lnTo>
                <a:lnTo>
                  <a:pt x="19" y="27"/>
                </a:lnTo>
                <a:lnTo>
                  <a:pt x="20" y="28"/>
                </a:lnTo>
                <a:lnTo>
                  <a:pt x="22" y="28"/>
                </a:lnTo>
                <a:lnTo>
                  <a:pt x="25" y="28"/>
                </a:lnTo>
                <a:lnTo>
                  <a:pt x="26" y="28"/>
                </a:lnTo>
                <a:lnTo>
                  <a:pt x="28" y="28"/>
                </a:lnTo>
                <a:lnTo>
                  <a:pt x="29" y="28"/>
                </a:lnTo>
                <a:lnTo>
                  <a:pt x="31" y="27"/>
                </a:lnTo>
                <a:lnTo>
                  <a:pt x="32" y="27"/>
                </a:lnTo>
                <a:lnTo>
                  <a:pt x="34" y="22"/>
                </a:lnTo>
                <a:lnTo>
                  <a:pt x="34" y="18"/>
                </a:lnTo>
                <a:lnTo>
                  <a:pt x="32" y="15"/>
                </a:lnTo>
                <a:lnTo>
                  <a:pt x="31" y="10"/>
                </a:lnTo>
                <a:lnTo>
                  <a:pt x="29" y="7"/>
                </a:lnTo>
                <a:lnTo>
                  <a:pt x="26" y="5"/>
                </a:lnTo>
                <a:lnTo>
                  <a:pt x="23" y="3"/>
                </a:lnTo>
                <a:lnTo>
                  <a:pt x="20" y="2"/>
                </a:lnTo>
                <a:lnTo>
                  <a:pt x="19" y="0"/>
                </a:lnTo>
                <a:lnTo>
                  <a:pt x="17" y="0"/>
                </a:lnTo>
                <a:lnTo>
                  <a:pt x="16" y="2"/>
                </a:lnTo>
                <a:lnTo>
                  <a:pt x="15" y="2"/>
                </a:lnTo>
                <a:lnTo>
                  <a:pt x="13" y="3"/>
                </a:lnTo>
                <a:lnTo>
                  <a:pt x="12" y="3"/>
                </a:lnTo>
                <a:lnTo>
                  <a:pt x="10" y="5"/>
                </a:lnTo>
                <a:lnTo>
                  <a:pt x="9" y="6"/>
                </a:lnTo>
              </a:path>
            </a:pathLst>
          </a:custGeom>
          <a:solidFill>
            <a:srgbClr val="FFFF00"/>
          </a:solidFill>
          <a:ln w="4763">
            <a:solidFill>
              <a:srgbClr val="990000"/>
            </a:solidFill>
            <a:round/>
            <a:headEnd/>
            <a:tailEnd/>
          </a:ln>
        </p:spPr>
        <p:txBody>
          <a:bodyPr/>
          <a:lstStyle/>
          <a:p>
            <a:endParaRPr lang="en-US"/>
          </a:p>
        </p:txBody>
      </p:sp>
      <p:sp>
        <p:nvSpPr>
          <p:cNvPr id="53306" name="Freeform 57"/>
          <p:cNvSpPr>
            <a:spLocks/>
          </p:cNvSpPr>
          <p:nvPr/>
        </p:nvSpPr>
        <p:spPr bwMode="auto">
          <a:xfrm>
            <a:off x="6538914" y="4508503"/>
            <a:ext cx="80963" cy="61913"/>
          </a:xfrm>
          <a:custGeom>
            <a:avLst/>
            <a:gdLst>
              <a:gd name="T0" fmla="*/ 2147483647 w 57"/>
              <a:gd name="T1" fmla="*/ 2147483647 h 39"/>
              <a:gd name="T2" fmla="*/ 2147483647 w 57"/>
              <a:gd name="T3" fmla="*/ 2147483647 h 39"/>
              <a:gd name="T4" fmla="*/ 2147483647 w 57"/>
              <a:gd name="T5" fmla="*/ 2147483647 h 39"/>
              <a:gd name="T6" fmla="*/ 2147483647 w 57"/>
              <a:gd name="T7" fmla="*/ 2147483647 h 39"/>
              <a:gd name="T8" fmla="*/ 2147483647 w 57"/>
              <a:gd name="T9" fmla="*/ 2147483647 h 39"/>
              <a:gd name="T10" fmla="*/ 2147483647 w 57"/>
              <a:gd name="T11" fmla="*/ 2147483647 h 39"/>
              <a:gd name="T12" fmla="*/ 2147483647 w 57"/>
              <a:gd name="T13" fmla="*/ 2147483647 h 39"/>
              <a:gd name="T14" fmla="*/ 0 w 57"/>
              <a:gd name="T15" fmla="*/ 2147483647 h 39"/>
              <a:gd name="T16" fmla="*/ 0 w 57"/>
              <a:gd name="T17" fmla="*/ 2147483647 h 39"/>
              <a:gd name="T18" fmla="*/ 0 w 57"/>
              <a:gd name="T19" fmla="*/ 2147483647 h 39"/>
              <a:gd name="T20" fmla="*/ 0 w 57"/>
              <a:gd name="T21" fmla="*/ 2147483647 h 39"/>
              <a:gd name="T22" fmla="*/ 0 w 57"/>
              <a:gd name="T23" fmla="*/ 2147483647 h 39"/>
              <a:gd name="T24" fmla="*/ 2147483647 w 57"/>
              <a:gd name="T25" fmla="*/ 2147483647 h 39"/>
              <a:gd name="T26" fmla="*/ 2147483647 w 57"/>
              <a:gd name="T27" fmla="*/ 2147483647 h 39"/>
              <a:gd name="T28" fmla="*/ 2147483647 w 57"/>
              <a:gd name="T29" fmla="*/ 2147483647 h 39"/>
              <a:gd name="T30" fmla="*/ 2147483647 w 57"/>
              <a:gd name="T31" fmla="*/ 2147483647 h 39"/>
              <a:gd name="T32" fmla="*/ 2147483647 w 57"/>
              <a:gd name="T33" fmla="*/ 2147483647 h 39"/>
              <a:gd name="T34" fmla="*/ 2147483647 w 57"/>
              <a:gd name="T35" fmla="*/ 2147483647 h 39"/>
              <a:gd name="T36" fmla="*/ 2147483647 w 57"/>
              <a:gd name="T37" fmla="*/ 2147483647 h 39"/>
              <a:gd name="T38" fmla="*/ 2147483647 w 57"/>
              <a:gd name="T39" fmla="*/ 2147483647 h 39"/>
              <a:gd name="T40" fmla="*/ 2147483647 w 57"/>
              <a:gd name="T41" fmla="*/ 2147483647 h 39"/>
              <a:gd name="T42" fmla="*/ 2147483647 w 57"/>
              <a:gd name="T43" fmla="*/ 2147483647 h 39"/>
              <a:gd name="T44" fmla="*/ 2147483647 w 57"/>
              <a:gd name="T45" fmla="*/ 2147483647 h 39"/>
              <a:gd name="T46" fmla="*/ 2147483647 w 57"/>
              <a:gd name="T47" fmla="*/ 2147483647 h 39"/>
              <a:gd name="T48" fmla="*/ 2147483647 w 57"/>
              <a:gd name="T49" fmla="*/ 2147483647 h 39"/>
              <a:gd name="T50" fmla="*/ 2147483647 w 57"/>
              <a:gd name="T51" fmla="*/ 2147483647 h 39"/>
              <a:gd name="T52" fmla="*/ 2147483647 w 57"/>
              <a:gd name="T53" fmla="*/ 2147483647 h 39"/>
              <a:gd name="T54" fmla="*/ 2147483647 w 57"/>
              <a:gd name="T55" fmla="*/ 2147483647 h 39"/>
              <a:gd name="T56" fmla="*/ 2147483647 w 57"/>
              <a:gd name="T57" fmla="*/ 2147483647 h 39"/>
              <a:gd name="T58" fmla="*/ 2147483647 w 57"/>
              <a:gd name="T59" fmla="*/ 2147483647 h 39"/>
              <a:gd name="T60" fmla="*/ 2147483647 w 57"/>
              <a:gd name="T61" fmla="*/ 2147483647 h 39"/>
              <a:gd name="T62" fmla="*/ 2147483647 w 57"/>
              <a:gd name="T63" fmla="*/ 2147483647 h 39"/>
              <a:gd name="T64" fmla="*/ 2147483647 w 57"/>
              <a:gd name="T65" fmla="*/ 2147483647 h 39"/>
              <a:gd name="T66" fmla="*/ 2147483647 w 57"/>
              <a:gd name="T67" fmla="*/ 2147483647 h 39"/>
              <a:gd name="T68" fmla="*/ 2147483647 w 57"/>
              <a:gd name="T69" fmla="*/ 2147483647 h 39"/>
              <a:gd name="T70" fmla="*/ 2147483647 w 57"/>
              <a:gd name="T71" fmla="*/ 2147483647 h 39"/>
              <a:gd name="T72" fmla="*/ 2147483647 w 57"/>
              <a:gd name="T73" fmla="*/ 2147483647 h 39"/>
              <a:gd name="T74" fmla="*/ 2147483647 w 57"/>
              <a:gd name="T75" fmla="*/ 2147483647 h 39"/>
              <a:gd name="T76" fmla="*/ 2147483647 w 57"/>
              <a:gd name="T77" fmla="*/ 2147483647 h 39"/>
              <a:gd name="T78" fmla="*/ 2147483647 w 57"/>
              <a:gd name="T79" fmla="*/ 2147483647 h 39"/>
              <a:gd name="T80" fmla="*/ 2147483647 w 57"/>
              <a:gd name="T81" fmla="*/ 2147483647 h 39"/>
              <a:gd name="T82" fmla="*/ 2147483647 w 57"/>
              <a:gd name="T83" fmla="*/ 2147483647 h 39"/>
              <a:gd name="T84" fmla="*/ 2147483647 w 57"/>
              <a:gd name="T85" fmla="*/ 2147483647 h 39"/>
              <a:gd name="T86" fmla="*/ 2147483647 w 57"/>
              <a:gd name="T87" fmla="*/ 2147483647 h 39"/>
              <a:gd name="T88" fmla="*/ 2147483647 w 57"/>
              <a:gd name="T89" fmla="*/ 2147483647 h 39"/>
              <a:gd name="T90" fmla="*/ 2147483647 w 57"/>
              <a:gd name="T91" fmla="*/ 2147483647 h 39"/>
              <a:gd name="T92" fmla="*/ 2147483647 w 57"/>
              <a:gd name="T93" fmla="*/ 2147483647 h 39"/>
              <a:gd name="T94" fmla="*/ 2147483647 w 57"/>
              <a:gd name="T95" fmla="*/ 2147483647 h 39"/>
              <a:gd name="T96" fmla="*/ 2147483647 w 57"/>
              <a:gd name="T97" fmla="*/ 0 h 39"/>
              <a:gd name="T98" fmla="*/ 2147483647 w 57"/>
              <a:gd name="T99" fmla="*/ 0 h 39"/>
              <a:gd name="T100" fmla="*/ 2147483647 w 57"/>
              <a:gd name="T101" fmla="*/ 0 h 39"/>
              <a:gd name="T102" fmla="*/ 2147483647 w 57"/>
              <a:gd name="T103" fmla="*/ 0 h 39"/>
              <a:gd name="T104" fmla="*/ 2147483647 w 57"/>
              <a:gd name="T105" fmla="*/ 0 h 39"/>
              <a:gd name="T106" fmla="*/ 2147483647 w 57"/>
              <a:gd name="T107" fmla="*/ 2147483647 h 39"/>
              <a:gd name="T108" fmla="*/ 2147483647 w 57"/>
              <a:gd name="T109" fmla="*/ 2147483647 h 39"/>
              <a:gd name="T110" fmla="*/ 2147483647 w 57"/>
              <a:gd name="T111" fmla="*/ 2147483647 h 39"/>
              <a:gd name="T112" fmla="*/ 2147483647 w 57"/>
              <a:gd name="T113" fmla="*/ 2147483647 h 39"/>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7"/>
              <a:gd name="T172" fmla="*/ 0 h 39"/>
              <a:gd name="T173" fmla="*/ 57 w 57"/>
              <a:gd name="T174" fmla="*/ 39 h 39"/>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7" h="39">
                <a:moveTo>
                  <a:pt x="9" y="3"/>
                </a:moveTo>
                <a:lnTo>
                  <a:pt x="8" y="3"/>
                </a:lnTo>
                <a:lnTo>
                  <a:pt x="6" y="3"/>
                </a:lnTo>
                <a:lnTo>
                  <a:pt x="5" y="3"/>
                </a:lnTo>
                <a:lnTo>
                  <a:pt x="3" y="5"/>
                </a:lnTo>
                <a:lnTo>
                  <a:pt x="2" y="5"/>
                </a:lnTo>
                <a:lnTo>
                  <a:pt x="2" y="6"/>
                </a:lnTo>
                <a:lnTo>
                  <a:pt x="0" y="6"/>
                </a:lnTo>
                <a:lnTo>
                  <a:pt x="0" y="8"/>
                </a:lnTo>
                <a:lnTo>
                  <a:pt x="0" y="9"/>
                </a:lnTo>
                <a:lnTo>
                  <a:pt x="0" y="11"/>
                </a:lnTo>
                <a:lnTo>
                  <a:pt x="0" y="14"/>
                </a:lnTo>
                <a:lnTo>
                  <a:pt x="2" y="15"/>
                </a:lnTo>
                <a:lnTo>
                  <a:pt x="2" y="17"/>
                </a:lnTo>
                <a:lnTo>
                  <a:pt x="3" y="18"/>
                </a:lnTo>
                <a:lnTo>
                  <a:pt x="5" y="20"/>
                </a:lnTo>
                <a:lnTo>
                  <a:pt x="8" y="21"/>
                </a:lnTo>
                <a:lnTo>
                  <a:pt x="11" y="23"/>
                </a:lnTo>
                <a:lnTo>
                  <a:pt x="15" y="24"/>
                </a:lnTo>
                <a:lnTo>
                  <a:pt x="18" y="27"/>
                </a:lnTo>
                <a:lnTo>
                  <a:pt x="21" y="28"/>
                </a:lnTo>
                <a:lnTo>
                  <a:pt x="26" y="30"/>
                </a:lnTo>
                <a:lnTo>
                  <a:pt x="28" y="33"/>
                </a:lnTo>
                <a:lnTo>
                  <a:pt x="31" y="34"/>
                </a:lnTo>
                <a:lnTo>
                  <a:pt x="36" y="36"/>
                </a:lnTo>
                <a:lnTo>
                  <a:pt x="39" y="36"/>
                </a:lnTo>
                <a:lnTo>
                  <a:pt x="40" y="37"/>
                </a:lnTo>
                <a:lnTo>
                  <a:pt x="43" y="37"/>
                </a:lnTo>
                <a:lnTo>
                  <a:pt x="46" y="39"/>
                </a:lnTo>
                <a:lnTo>
                  <a:pt x="49" y="39"/>
                </a:lnTo>
                <a:lnTo>
                  <a:pt x="52" y="37"/>
                </a:lnTo>
                <a:lnTo>
                  <a:pt x="54" y="36"/>
                </a:lnTo>
                <a:lnTo>
                  <a:pt x="55" y="34"/>
                </a:lnTo>
                <a:lnTo>
                  <a:pt x="57" y="31"/>
                </a:lnTo>
                <a:lnTo>
                  <a:pt x="55" y="28"/>
                </a:lnTo>
                <a:lnTo>
                  <a:pt x="55" y="26"/>
                </a:lnTo>
                <a:lnTo>
                  <a:pt x="54" y="21"/>
                </a:lnTo>
                <a:lnTo>
                  <a:pt x="52" y="18"/>
                </a:lnTo>
                <a:lnTo>
                  <a:pt x="52" y="15"/>
                </a:lnTo>
                <a:lnTo>
                  <a:pt x="52" y="12"/>
                </a:lnTo>
                <a:lnTo>
                  <a:pt x="54" y="9"/>
                </a:lnTo>
                <a:lnTo>
                  <a:pt x="49" y="8"/>
                </a:lnTo>
                <a:lnTo>
                  <a:pt x="46" y="5"/>
                </a:lnTo>
                <a:lnTo>
                  <a:pt x="43" y="5"/>
                </a:lnTo>
                <a:lnTo>
                  <a:pt x="39" y="3"/>
                </a:lnTo>
                <a:lnTo>
                  <a:pt x="36" y="3"/>
                </a:lnTo>
                <a:lnTo>
                  <a:pt x="33" y="2"/>
                </a:lnTo>
                <a:lnTo>
                  <a:pt x="28" y="2"/>
                </a:lnTo>
                <a:lnTo>
                  <a:pt x="24" y="0"/>
                </a:lnTo>
                <a:lnTo>
                  <a:pt x="23" y="0"/>
                </a:lnTo>
                <a:lnTo>
                  <a:pt x="21" y="0"/>
                </a:lnTo>
                <a:lnTo>
                  <a:pt x="20" y="0"/>
                </a:lnTo>
                <a:lnTo>
                  <a:pt x="17" y="0"/>
                </a:lnTo>
                <a:lnTo>
                  <a:pt x="15" y="2"/>
                </a:lnTo>
                <a:lnTo>
                  <a:pt x="14" y="2"/>
                </a:lnTo>
                <a:lnTo>
                  <a:pt x="11" y="2"/>
                </a:lnTo>
                <a:lnTo>
                  <a:pt x="9" y="3"/>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07" name="Freeform 58"/>
          <p:cNvSpPr>
            <a:spLocks/>
          </p:cNvSpPr>
          <p:nvPr/>
        </p:nvSpPr>
        <p:spPr bwMode="auto">
          <a:xfrm>
            <a:off x="6538914" y="4508503"/>
            <a:ext cx="80963" cy="61913"/>
          </a:xfrm>
          <a:custGeom>
            <a:avLst/>
            <a:gdLst>
              <a:gd name="T0" fmla="*/ 2147483647 w 57"/>
              <a:gd name="T1" fmla="*/ 2147483647 h 39"/>
              <a:gd name="T2" fmla="*/ 2147483647 w 57"/>
              <a:gd name="T3" fmla="*/ 2147483647 h 39"/>
              <a:gd name="T4" fmla="*/ 2147483647 w 57"/>
              <a:gd name="T5" fmla="*/ 2147483647 h 39"/>
              <a:gd name="T6" fmla="*/ 2147483647 w 57"/>
              <a:gd name="T7" fmla="*/ 2147483647 h 39"/>
              <a:gd name="T8" fmla="*/ 2147483647 w 57"/>
              <a:gd name="T9" fmla="*/ 2147483647 h 39"/>
              <a:gd name="T10" fmla="*/ 2147483647 w 57"/>
              <a:gd name="T11" fmla="*/ 2147483647 h 39"/>
              <a:gd name="T12" fmla="*/ 2147483647 w 57"/>
              <a:gd name="T13" fmla="*/ 2147483647 h 39"/>
              <a:gd name="T14" fmla="*/ 0 w 57"/>
              <a:gd name="T15" fmla="*/ 2147483647 h 39"/>
              <a:gd name="T16" fmla="*/ 0 w 57"/>
              <a:gd name="T17" fmla="*/ 2147483647 h 39"/>
              <a:gd name="T18" fmla="*/ 0 w 57"/>
              <a:gd name="T19" fmla="*/ 2147483647 h 39"/>
              <a:gd name="T20" fmla="*/ 0 w 57"/>
              <a:gd name="T21" fmla="*/ 2147483647 h 39"/>
              <a:gd name="T22" fmla="*/ 0 w 57"/>
              <a:gd name="T23" fmla="*/ 2147483647 h 39"/>
              <a:gd name="T24" fmla="*/ 2147483647 w 57"/>
              <a:gd name="T25" fmla="*/ 2147483647 h 39"/>
              <a:gd name="T26" fmla="*/ 2147483647 w 57"/>
              <a:gd name="T27" fmla="*/ 2147483647 h 39"/>
              <a:gd name="T28" fmla="*/ 2147483647 w 57"/>
              <a:gd name="T29" fmla="*/ 2147483647 h 39"/>
              <a:gd name="T30" fmla="*/ 2147483647 w 57"/>
              <a:gd name="T31" fmla="*/ 2147483647 h 39"/>
              <a:gd name="T32" fmla="*/ 2147483647 w 57"/>
              <a:gd name="T33" fmla="*/ 2147483647 h 39"/>
              <a:gd name="T34" fmla="*/ 2147483647 w 57"/>
              <a:gd name="T35" fmla="*/ 2147483647 h 39"/>
              <a:gd name="T36" fmla="*/ 2147483647 w 57"/>
              <a:gd name="T37" fmla="*/ 2147483647 h 39"/>
              <a:gd name="T38" fmla="*/ 2147483647 w 57"/>
              <a:gd name="T39" fmla="*/ 2147483647 h 39"/>
              <a:gd name="T40" fmla="*/ 2147483647 w 57"/>
              <a:gd name="T41" fmla="*/ 2147483647 h 39"/>
              <a:gd name="T42" fmla="*/ 2147483647 w 57"/>
              <a:gd name="T43" fmla="*/ 2147483647 h 39"/>
              <a:gd name="T44" fmla="*/ 2147483647 w 57"/>
              <a:gd name="T45" fmla="*/ 2147483647 h 39"/>
              <a:gd name="T46" fmla="*/ 2147483647 w 57"/>
              <a:gd name="T47" fmla="*/ 2147483647 h 39"/>
              <a:gd name="T48" fmla="*/ 2147483647 w 57"/>
              <a:gd name="T49" fmla="*/ 2147483647 h 39"/>
              <a:gd name="T50" fmla="*/ 2147483647 w 57"/>
              <a:gd name="T51" fmla="*/ 2147483647 h 39"/>
              <a:gd name="T52" fmla="*/ 2147483647 w 57"/>
              <a:gd name="T53" fmla="*/ 2147483647 h 39"/>
              <a:gd name="T54" fmla="*/ 2147483647 w 57"/>
              <a:gd name="T55" fmla="*/ 2147483647 h 39"/>
              <a:gd name="T56" fmla="*/ 2147483647 w 57"/>
              <a:gd name="T57" fmla="*/ 2147483647 h 39"/>
              <a:gd name="T58" fmla="*/ 2147483647 w 57"/>
              <a:gd name="T59" fmla="*/ 2147483647 h 39"/>
              <a:gd name="T60" fmla="*/ 2147483647 w 57"/>
              <a:gd name="T61" fmla="*/ 2147483647 h 39"/>
              <a:gd name="T62" fmla="*/ 2147483647 w 57"/>
              <a:gd name="T63" fmla="*/ 2147483647 h 39"/>
              <a:gd name="T64" fmla="*/ 2147483647 w 57"/>
              <a:gd name="T65" fmla="*/ 2147483647 h 39"/>
              <a:gd name="T66" fmla="*/ 2147483647 w 57"/>
              <a:gd name="T67" fmla="*/ 2147483647 h 39"/>
              <a:gd name="T68" fmla="*/ 2147483647 w 57"/>
              <a:gd name="T69" fmla="*/ 2147483647 h 39"/>
              <a:gd name="T70" fmla="*/ 2147483647 w 57"/>
              <a:gd name="T71" fmla="*/ 2147483647 h 39"/>
              <a:gd name="T72" fmla="*/ 2147483647 w 57"/>
              <a:gd name="T73" fmla="*/ 2147483647 h 39"/>
              <a:gd name="T74" fmla="*/ 2147483647 w 57"/>
              <a:gd name="T75" fmla="*/ 2147483647 h 39"/>
              <a:gd name="T76" fmla="*/ 2147483647 w 57"/>
              <a:gd name="T77" fmla="*/ 2147483647 h 39"/>
              <a:gd name="T78" fmla="*/ 2147483647 w 57"/>
              <a:gd name="T79" fmla="*/ 2147483647 h 39"/>
              <a:gd name="T80" fmla="*/ 2147483647 w 57"/>
              <a:gd name="T81" fmla="*/ 2147483647 h 39"/>
              <a:gd name="T82" fmla="*/ 2147483647 w 57"/>
              <a:gd name="T83" fmla="*/ 2147483647 h 39"/>
              <a:gd name="T84" fmla="*/ 2147483647 w 57"/>
              <a:gd name="T85" fmla="*/ 2147483647 h 39"/>
              <a:gd name="T86" fmla="*/ 2147483647 w 57"/>
              <a:gd name="T87" fmla="*/ 2147483647 h 39"/>
              <a:gd name="T88" fmla="*/ 2147483647 w 57"/>
              <a:gd name="T89" fmla="*/ 2147483647 h 39"/>
              <a:gd name="T90" fmla="*/ 2147483647 w 57"/>
              <a:gd name="T91" fmla="*/ 2147483647 h 39"/>
              <a:gd name="T92" fmla="*/ 2147483647 w 57"/>
              <a:gd name="T93" fmla="*/ 2147483647 h 39"/>
              <a:gd name="T94" fmla="*/ 2147483647 w 57"/>
              <a:gd name="T95" fmla="*/ 2147483647 h 39"/>
              <a:gd name="T96" fmla="*/ 2147483647 w 57"/>
              <a:gd name="T97" fmla="*/ 0 h 39"/>
              <a:gd name="T98" fmla="*/ 2147483647 w 57"/>
              <a:gd name="T99" fmla="*/ 0 h 39"/>
              <a:gd name="T100" fmla="*/ 2147483647 w 57"/>
              <a:gd name="T101" fmla="*/ 0 h 39"/>
              <a:gd name="T102" fmla="*/ 2147483647 w 57"/>
              <a:gd name="T103" fmla="*/ 0 h 39"/>
              <a:gd name="T104" fmla="*/ 2147483647 w 57"/>
              <a:gd name="T105" fmla="*/ 0 h 39"/>
              <a:gd name="T106" fmla="*/ 2147483647 w 57"/>
              <a:gd name="T107" fmla="*/ 2147483647 h 39"/>
              <a:gd name="T108" fmla="*/ 2147483647 w 57"/>
              <a:gd name="T109" fmla="*/ 2147483647 h 39"/>
              <a:gd name="T110" fmla="*/ 2147483647 w 57"/>
              <a:gd name="T111" fmla="*/ 2147483647 h 39"/>
              <a:gd name="T112" fmla="*/ 2147483647 w 57"/>
              <a:gd name="T113" fmla="*/ 2147483647 h 39"/>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7"/>
              <a:gd name="T172" fmla="*/ 0 h 39"/>
              <a:gd name="T173" fmla="*/ 57 w 57"/>
              <a:gd name="T174" fmla="*/ 39 h 39"/>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7" h="39">
                <a:moveTo>
                  <a:pt x="9" y="3"/>
                </a:moveTo>
                <a:lnTo>
                  <a:pt x="8" y="3"/>
                </a:lnTo>
                <a:lnTo>
                  <a:pt x="6" y="3"/>
                </a:lnTo>
                <a:lnTo>
                  <a:pt x="5" y="3"/>
                </a:lnTo>
                <a:lnTo>
                  <a:pt x="3" y="5"/>
                </a:lnTo>
                <a:lnTo>
                  <a:pt x="2" y="5"/>
                </a:lnTo>
                <a:lnTo>
                  <a:pt x="2" y="6"/>
                </a:lnTo>
                <a:lnTo>
                  <a:pt x="0" y="6"/>
                </a:lnTo>
                <a:lnTo>
                  <a:pt x="0" y="8"/>
                </a:lnTo>
                <a:lnTo>
                  <a:pt x="0" y="9"/>
                </a:lnTo>
                <a:lnTo>
                  <a:pt x="0" y="11"/>
                </a:lnTo>
                <a:lnTo>
                  <a:pt x="0" y="14"/>
                </a:lnTo>
                <a:lnTo>
                  <a:pt x="2" y="15"/>
                </a:lnTo>
                <a:lnTo>
                  <a:pt x="2" y="17"/>
                </a:lnTo>
                <a:lnTo>
                  <a:pt x="3" y="18"/>
                </a:lnTo>
                <a:lnTo>
                  <a:pt x="5" y="20"/>
                </a:lnTo>
                <a:lnTo>
                  <a:pt x="8" y="21"/>
                </a:lnTo>
                <a:lnTo>
                  <a:pt x="11" y="23"/>
                </a:lnTo>
                <a:lnTo>
                  <a:pt x="15" y="24"/>
                </a:lnTo>
                <a:lnTo>
                  <a:pt x="18" y="27"/>
                </a:lnTo>
                <a:lnTo>
                  <a:pt x="21" y="28"/>
                </a:lnTo>
                <a:lnTo>
                  <a:pt x="26" y="30"/>
                </a:lnTo>
                <a:lnTo>
                  <a:pt x="28" y="33"/>
                </a:lnTo>
                <a:lnTo>
                  <a:pt x="31" y="34"/>
                </a:lnTo>
                <a:lnTo>
                  <a:pt x="36" y="36"/>
                </a:lnTo>
                <a:lnTo>
                  <a:pt x="39" y="36"/>
                </a:lnTo>
                <a:lnTo>
                  <a:pt x="40" y="37"/>
                </a:lnTo>
                <a:lnTo>
                  <a:pt x="43" y="37"/>
                </a:lnTo>
                <a:lnTo>
                  <a:pt x="46" y="39"/>
                </a:lnTo>
                <a:lnTo>
                  <a:pt x="49" y="39"/>
                </a:lnTo>
                <a:lnTo>
                  <a:pt x="52" y="37"/>
                </a:lnTo>
                <a:lnTo>
                  <a:pt x="54" y="36"/>
                </a:lnTo>
                <a:lnTo>
                  <a:pt x="55" y="34"/>
                </a:lnTo>
                <a:lnTo>
                  <a:pt x="57" y="31"/>
                </a:lnTo>
                <a:lnTo>
                  <a:pt x="55" y="28"/>
                </a:lnTo>
                <a:lnTo>
                  <a:pt x="55" y="26"/>
                </a:lnTo>
                <a:lnTo>
                  <a:pt x="54" y="21"/>
                </a:lnTo>
                <a:lnTo>
                  <a:pt x="52" y="18"/>
                </a:lnTo>
                <a:lnTo>
                  <a:pt x="52" y="15"/>
                </a:lnTo>
                <a:lnTo>
                  <a:pt x="52" y="12"/>
                </a:lnTo>
                <a:lnTo>
                  <a:pt x="54" y="9"/>
                </a:lnTo>
                <a:lnTo>
                  <a:pt x="49" y="8"/>
                </a:lnTo>
                <a:lnTo>
                  <a:pt x="46" y="5"/>
                </a:lnTo>
                <a:lnTo>
                  <a:pt x="43" y="5"/>
                </a:lnTo>
                <a:lnTo>
                  <a:pt x="39" y="3"/>
                </a:lnTo>
                <a:lnTo>
                  <a:pt x="36" y="3"/>
                </a:lnTo>
                <a:lnTo>
                  <a:pt x="33" y="2"/>
                </a:lnTo>
                <a:lnTo>
                  <a:pt x="28" y="2"/>
                </a:lnTo>
                <a:lnTo>
                  <a:pt x="24" y="0"/>
                </a:lnTo>
                <a:lnTo>
                  <a:pt x="23" y="0"/>
                </a:lnTo>
                <a:lnTo>
                  <a:pt x="21" y="0"/>
                </a:lnTo>
                <a:lnTo>
                  <a:pt x="20" y="0"/>
                </a:lnTo>
                <a:lnTo>
                  <a:pt x="17" y="0"/>
                </a:lnTo>
                <a:lnTo>
                  <a:pt x="15" y="2"/>
                </a:lnTo>
                <a:lnTo>
                  <a:pt x="14" y="2"/>
                </a:lnTo>
                <a:lnTo>
                  <a:pt x="11" y="2"/>
                </a:lnTo>
                <a:lnTo>
                  <a:pt x="9" y="3"/>
                </a:lnTo>
              </a:path>
            </a:pathLst>
          </a:custGeom>
          <a:solidFill>
            <a:srgbClr val="FFFF00"/>
          </a:solidFill>
          <a:ln w="4763">
            <a:solidFill>
              <a:srgbClr val="990000"/>
            </a:solidFill>
            <a:round/>
            <a:headEnd/>
            <a:tailEnd/>
          </a:ln>
        </p:spPr>
        <p:txBody>
          <a:bodyPr/>
          <a:lstStyle/>
          <a:p>
            <a:endParaRPr lang="en-US"/>
          </a:p>
        </p:txBody>
      </p:sp>
      <p:sp>
        <p:nvSpPr>
          <p:cNvPr id="53308" name="Freeform 59"/>
          <p:cNvSpPr>
            <a:spLocks/>
          </p:cNvSpPr>
          <p:nvPr/>
        </p:nvSpPr>
        <p:spPr bwMode="auto">
          <a:xfrm>
            <a:off x="6559551" y="4570414"/>
            <a:ext cx="63500" cy="74612"/>
          </a:xfrm>
          <a:custGeom>
            <a:avLst/>
            <a:gdLst>
              <a:gd name="T0" fmla="*/ 0 w 45"/>
              <a:gd name="T1" fmla="*/ 2147483647 h 47"/>
              <a:gd name="T2" fmla="*/ 0 w 45"/>
              <a:gd name="T3" fmla="*/ 2147483647 h 47"/>
              <a:gd name="T4" fmla="*/ 2147483647 w 45"/>
              <a:gd name="T5" fmla="*/ 2147483647 h 47"/>
              <a:gd name="T6" fmla="*/ 2147483647 w 45"/>
              <a:gd name="T7" fmla="*/ 2147483647 h 47"/>
              <a:gd name="T8" fmla="*/ 2147483647 w 45"/>
              <a:gd name="T9" fmla="*/ 2147483647 h 47"/>
              <a:gd name="T10" fmla="*/ 2147483647 w 45"/>
              <a:gd name="T11" fmla="*/ 2147483647 h 47"/>
              <a:gd name="T12" fmla="*/ 2147483647 w 45"/>
              <a:gd name="T13" fmla="*/ 2147483647 h 47"/>
              <a:gd name="T14" fmla="*/ 2147483647 w 45"/>
              <a:gd name="T15" fmla="*/ 2147483647 h 47"/>
              <a:gd name="T16" fmla="*/ 2147483647 w 45"/>
              <a:gd name="T17" fmla="*/ 2147483647 h 47"/>
              <a:gd name="T18" fmla="*/ 2147483647 w 45"/>
              <a:gd name="T19" fmla="*/ 2147483647 h 47"/>
              <a:gd name="T20" fmla="*/ 2147483647 w 45"/>
              <a:gd name="T21" fmla="*/ 2147483647 h 47"/>
              <a:gd name="T22" fmla="*/ 2147483647 w 45"/>
              <a:gd name="T23" fmla="*/ 2147483647 h 47"/>
              <a:gd name="T24" fmla="*/ 2147483647 w 45"/>
              <a:gd name="T25" fmla="*/ 2147483647 h 47"/>
              <a:gd name="T26" fmla="*/ 2147483647 w 45"/>
              <a:gd name="T27" fmla="*/ 2147483647 h 47"/>
              <a:gd name="T28" fmla="*/ 2147483647 w 45"/>
              <a:gd name="T29" fmla="*/ 2147483647 h 47"/>
              <a:gd name="T30" fmla="*/ 2147483647 w 45"/>
              <a:gd name="T31" fmla="*/ 2147483647 h 47"/>
              <a:gd name="T32" fmla="*/ 2147483647 w 45"/>
              <a:gd name="T33" fmla="*/ 2147483647 h 47"/>
              <a:gd name="T34" fmla="*/ 2147483647 w 45"/>
              <a:gd name="T35" fmla="*/ 2147483647 h 47"/>
              <a:gd name="T36" fmla="*/ 2147483647 w 45"/>
              <a:gd name="T37" fmla="*/ 2147483647 h 47"/>
              <a:gd name="T38" fmla="*/ 2147483647 w 45"/>
              <a:gd name="T39" fmla="*/ 2147483647 h 47"/>
              <a:gd name="T40" fmla="*/ 2147483647 w 45"/>
              <a:gd name="T41" fmla="*/ 2147483647 h 47"/>
              <a:gd name="T42" fmla="*/ 2147483647 w 45"/>
              <a:gd name="T43" fmla="*/ 2147483647 h 47"/>
              <a:gd name="T44" fmla="*/ 2147483647 w 45"/>
              <a:gd name="T45" fmla="*/ 2147483647 h 47"/>
              <a:gd name="T46" fmla="*/ 2147483647 w 45"/>
              <a:gd name="T47" fmla="*/ 2147483647 h 47"/>
              <a:gd name="T48" fmla="*/ 2147483647 w 45"/>
              <a:gd name="T49" fmla="*/ 0 h 47"/>
              <a:gd name="T50" fmla="*/ 2147483647 w 45"/>
              <a:gd name="T51" fmla="*/ 0 h 47"/>
              <a:gd name="T52" fmla="*/ 2147483647 w 45"/>
              <a:gd name="T53" fmla="*/ 0 h 47"/>
              <a:gd name="T54" fmla="*/ 2147483647 w 45"/>
              <a:gd name="T55" fmla="*/ 2147483647 h 47"/>
              <a:gd name="T56" fmla="*/ 2147483647 w 45"/>
              <a:gd name="T57" fmla="*/ 2147483647 h 47"/>
              <a:gd name="T58" fmla="*/ 2147483647 w 45"/>
              <a:gd name="T59" fmla="*/ 2147483647 h 47"/>
              <a:gd name="T60" fmla="*/ 2147483647 w 45"/>
              <a:gd name="T61" fmla="*/ 2147483647 h 47"/>
              <a:gd name="T62" fmla="*/ 2147483647 w 45"/>
              <a:gd name="T63" fmla="*/ 2147483647 h 47"/>
              <a:gd name="T64" fmla="*/ 0 w 45"/>
              <a:gd name="T65" fmla="*/ 2147483647 h 4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5"/>
              <a:gd name="T100" fmla="*/ 0 h 47"/>
              <a:gd name="T101" fmla="*/ 45 w 45"/>
              <a:gd name="T102" fmla="*/ 47 h 4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5" h="47">
                <a:moveTo>
                  <a:pt x="0" y="12"/>
                </a:moveTo>
                <a:lnTo>
                  <a:pt x="0" y="18"/>
                </a:lnTo>
                <a:lnTo>
                  <a:pt x="2" y="22"/>
                </a:lnTo>
                <a:lnTo>
                  <a:pt x="5" y="26"/>
                </a:lnTo>
                <a:lnTo>
                  <a:pt x="8" y="31"/>
                </a:lnTo>
                <a:lnTo>
                  <a:pt x="11" y="35"/>
                </a:lnTo>
                <a:lnTo>
                  <a:pt x="15" y="38"/>
                </a:lnTo>
                <a:lnTo>
                  <a:pt x="19" y="43"/>
                </a:lnTo>
                <a:lnTo>
                  <a:pt x="24" y="46"/>
                </a:lnTo>
                <a:lnTo>
                  <a:pt x="25" y="47"/>
                </a:lnTo>
                <a:lnTo>
                  <a:pt x="28" y="47"/>
                </a:lnTo>
                <a:lnTo>
                  <a:pt x="31" y="47"/>
                </a:lnTo>
                <a:lnTo>
                  <a:pt x="34" y="47"/>
                </a:lnTo>
                <a:lnTo>
                  <a:pt x="37" y="44"/>
                </a:lnTo>
                <a:lnTo>
                  <a:pt x="40" y="43"/>
                </a:lnTo>
                <a:lnTo>
                  <a:pt x="42" y="41"/>
                </a:lnTo>
                <a:lnTo>
                  <a:pt x="43" y="38"/>
                </a:lnTo>
                <a:lnTo>
                  <a:pt x="45" y="31"/>
                </a:lnTo>
                <a:lnTo>
                  <a:pt x="45" y="24"/>
                </a:lnTo>
                <a:lnTo>
                  <a:pt x="42" y="18"/>
                </a:lnTo>
                <a:lnTo>
                  <a:pt x="37" y="12"/>
                </a:lnTo>
                <a:lnTo>
                  <a:pt x="31" y="7"/>
                </a:lnTo>
                <a:lnTo>
                  <a:pt x="25" y="3"/>
                </a:lnTo>
                <a:lnTo>
                  <a:pt x="18" y="1"/>
                </a:lnTo>
                <a:lnTo>
                  <a:pt x="11" y="0"/>
                </a:lnTo>
                <a:lnTo>
                  <a:pt x="9" y="0"/>
                </a:lnTo>
                <a:lnTo>
                  <a:pt x="6" y="0"/>
                </a:lnTo>
                <a:lnTo>
                  <a:pt x="6" y="1"/>
                </a:lnTo>
                <a:lnTo>
                  <a:pt x="5" y="3"/>
                </a:lnTo>
                <a:lnTo>
                  <a:pt x="3" y="6"/>
                </a:lnTo>
                <a:lnTo>
                  <a:pt x="3" y="7"/>
                </a:lnTo>
                <a:lnTo>
                  <a:pt x="2" y="9"/>
                </a:lnTo>
                <a:lnTo>
                  <a:pt x="0" y="12"/>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09" name="Freeform 60"/>
          <p:cNvSpPr>
            <a:spLocks/>
          </p:cNvSpPr>
          <p:nvPr/>
        </p:nvSpPr>
        <p:spPr bwMode="auto">
          <a:xfrm>
            <a:off x="6559551" y="4570414"/>
            <a:ext cx="63500" cy="74612"/>
          </a:xfrm>
          <a:custGeom>
            <a:avLst/>
            <a:gdLst>
              <a:gd name="T0" fmla="*/ 0 w 45"/>
              <a:gd name="T1" fmla="*/ 2147483647 h 47"/>
              <a:gd name="T2" fmla="*/ 0 w 45"/>
              <a:gd name="T3" fmla="*/ 2147483647 h 47"/>
              <a:gd name="T4" fmla="*/ 2147483647 w 45"/>
              <a:gd name="T5" fmla="*/ 2147483647 h 47"/>
              <a:gd name="T6" fmla="*/ 2147483647 w 45"/>
              <a:gd name="T7" fmla="*/ 2147483647 h 47"/>
              <a:gd name="T8" fmla="*/ 2147483647 w 45"/>
              <a:gd name="T9" fmla="*/ 2147483647 h 47"/>
              <a:gd name="T10" fmla="*/ 2147483647 w 45"/>
              <a:gd name="T11" fmla="*/ 2147483647 h 47"/>
              <a:gd name="T12" fmla="*/ 2147483647 w 45"/>
              <a:gd name="T13" fmla="*/ 2147483647 h 47"/>
              <a:gd name="T14" fmla="*/ 2147483647 w 45"/>
              <a:gd name="T15" fmla="*/ 2147483647 h 47"/>
              <a:gd name="T16" fmla="*/ 2147483647 w 45"/>
              <a:gd name="T17" fmla="*/ 2147483647 h 47"/>
              <a:gd name="T18" fmla="*/ 2147483647 w 45"/>
              <a:gd name="T19" fmla="*/ 2147483647 h 47"/>
              <a:gd name="T20" fmla="*/ 2147483647 w 45"/>
              <a:gd name="T21" fmla="*/ 2147483647 h 47"/>
              <a:gd name="T22" fmla="*/ 2147483647 w 45"/>
              <a:gd name="T23" fmla="*/ 2147483647 h 47"/>
              <a:gd name="T24" fmla="*/ 2147483647 w 45"/>
              <a:gd name="T25" fmla="*/ 2147483647 h 47"/>
              <a:gd name="T26" fmla="*/ 2147483647 w 45"/>
              <a:gd name="T27" fmla="*/ 2147483647 h 47"/>
              <a:gd name="T28" fmla="*/ 2147483647 w 45"/>
              <a:gd name="T29" fmla="*/ 2147483647 h 47"/>
              <a:gd name="T30" fmla="*/ 2147483647 w 45"/>
              <a:gd name="T31" fmla="*/ 2147483647 h 47"/>
              <a:gd name="T32" fmla="*/ 2147483647 w 45"/>
              <a:gd name="T33" fmla="*/ 2147483647 h 47"/>
              <a:gd name="T34" fmla="*/ 2147483647 w 45"/>
              <a:gd name="T35" fmla="*/ 2147483647 h 47"/>
              <a:gd name="T36" fmla="*/ 2147483647 w 45"/>
              <a:gd name="T37" fmla="*/ 2147483647 h 47"/>
              <a:gd name="T38" fmla="*/ 2147483647 w 45"/>
              <a:gd name="T39" fmla="*/ 2147483647 h 47"/>
              <a:gd name="T40" fmla="*/ 2147483647 w 45"/>
              <a:gd name="T41" fmla="*/ 2147483647 h 47"/>
              <a:gd name="T42" fmla="*/ 2147483647 w 45"/>
              <a:gd name="T43" fmla="*/ 2147483647 h 47"/>
              <a:gd name="T44" fmla="*/ 2147483647 w 45"/>
              <a:gd name="T45" fmla="*/ 2147483647 h 47"/>
              <a:gd name="T46" fmla="*/ 2147483647 w 45"/>
              <a:gd name="T47" fmla="*/ 2147483647 h 47"/>
              <a:gd name="T48" fmla="*/ 2147483647 w 45"/>
              <a:gd name="T49" fmla="*/ 0 h 47"/>
              <a:gd name="T50" fmla="*/ 2147483647 w 45"/>
              <a:gd name="T51" fmla="*/ 0 h 47"/>
              <a:gd name="T52" fmla="*/ 2147483647 w 45"/>
              <a:gd name="T53" fmla="*/ 0 h 47"/>
              <a:gd name="T54" fmla="*/ 2147483647 w 45"/>
              <a:gd name="T55" fmla="*/ 2147483647 h 47"/>
              <a:gd name="T56" fmla="*/ 2147483647 w 45"/>
              <a:gd name="T57" fmla="*/ 2147483647 h 47"/>
              <a:gd name="T58" fmla="*/ 2147483647 w 45"/>
              <a:gd name="T59" fmla="*/ 2147483647 h 47"/>
              <a:gd name="T60" fmla="*/ 2147483647 w 45"/>
              <a:gd name="T61" fmla="*/ 2147483647 h 47"/>
              <a:gd name="T62" fmla="*/ 2147483647 w 45"/>
              <a:gd name="T63" fmla="*/ 2147483647 h 47"/>
              <a:gd name="T64" fmla="*/ 0 w 45"/>
              <a:gd name="T65" fmla="*/ 2147483647 h 4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5"/>
              <a:gd name="T100" fmla="*/ 0 h 47"/>
              <a:gd name="T101" fmla="*/ 45 w 45"/>
              <a:gd name="T102" fmla="*/ 47 h 4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5" h="47">
                <a:moveTo>
                  <a:pt x="0" y="12"/>
                </a:moveTo>
                <a:lnTo>
                  <a:pt x="0" y="18"/>
                </a:lnTo>
                <a:lnTo>
                  <a:pt x="2" y="22"/>
                </a:lnTo>
                <a:lnTo>
                  <a:pt x="5" y="26"/>
                </a:lnTo>
                <a:lnTo>
                  <a:pt x="8" y="31"/>
                </a:lnTo>
                <a:lnTo>
                  <a:pt x="11" y="35"/>
                </a:lnTo>
                <a:lnTo>
                  <a:pt x="15" y="38"/>
                </a:lnTo>
                <a:lnTo>
                  <a:pt x="19" y="43"/>
                </a:lnTo>
                <a:lnTo>
                  <a:pt x="24" y="46"/>
                </a:lnTo>
                <a:lnTo>
                  <a:pt x="25" y="47"/>
                </a:lnTo>
                <a:lnTo>
                  <a:pt x="28" y="47"/>
                </a:lnTo>
                <a:lnTo>
                  <a:pt x="31" y="47"/>
                </a:lnTo>
                <a:lnTo>
                  <a:pt x="34" y="47"/>
                </a:lnTo>
                <a:lnTo>
                  <a:pt x="37" y="44"/>
                </a:lnTo>
                <a:lnTo>
                  <a:pt x="40" y="43"/>
                </a:lnTo>
                <a:lnTo>
                  <a:pt x="42" y="41"/>
                </a:lnTo>
                <a:lnTo>
                  <a:pt x="43" y="38"/>
                </a:lnTo>
                <a:lnTo>
                  <a:pt x="45" y="31"/>
                </a:lnTo>
                <a:lnTo>
                  <a:pt x="45" y="24"/>
                </a:lnTo>
                <a:lnTo>
                  <a:pt x="42" y="18"/>
                </a:lnTo>
                <a:lnTo>
                  <a:pt x="37" y="12"/>
                </a:lnTo>
                <a:lnTo>
                  <a:pt x="31" y="7"/>
                </a:lnTo>
                <a:lnTo>
                  <a:pt x="25" y="3"/>
                </a:lnTo>
                <a:lnTo>
                  <a:pt x="18" y="1"/>
                </a:lnTo>
                <a:lnTo>
                  <a:pt x="11" y="0"/>
                </a:lnTo>
                <a:lnTo>
                  <a:pt x="9" y="0"/>
                </a:lnTo>
                <a:lnTo>
                  <a:pt x="6" y="0"/>
                </a:lnTo>
                <a:lnTo>
                  <a:pt x="6" y="1"/>
                </a:lnTo>
                <a:lnTo>
                  <a:pt x="5" y="3"/>
                </a:lnTo>
                <a:lnTo>
                  <a:pt x="3" y="6"/>
                </a:lnTo>
                <a:lnTo>
                  <a:pt x="3" y="7"/>
                </a:lnTo>
                <a:lnTo>
                  <a:pt x="2" y="9"/>
                </a:lnTo>
                <a:lnTo>
                  <a:pt x="0" y="12"/>
                </a:lnTo>
              </a:path>
            </a:pathLst>
          </a:custGeom>
          <a:solidFill>
            <a:srgbClr val="FFFF00"/>
          </a:solidFill>
          <a:ln w="1588">
            <a:solidFill>
              <a:srgbClr val="990000"/>
            </a:solidFill>
            <a:round/>
            <a:headEnd/>
            <a:tailEnd/>
          </a:ln>
        </p:spPr>
        <p:txBody>
          <a:bodyPr/>
          <a:lstStyle/>
          <a:p>
            <a:endParaRPr lang="en-US"/>
          </a:p>
        </p:txBody>
      </p:sp>
      <p:sp>
        <p:nvSpPr>
          <p:cNvPr id="53310" name="Freeform 61"/>
          <p:cNvSpPr>
            <a:spLocks/>
          </p:cNvSpPr>
          <p:nvPr/>
        </p:nvSpPr>
        <p:spPr bwMode="auto">
          <a:xfrm>
            <a:off x="6559551" y="4570414"/>
            <a:ext cx="63500" cy="74612"/>
          </a:xfrm>
          <a:custGeom>
            <a:avLst/>
            <a:gdLst>
              <a:gd name="T0" fmla="*/ 0 w 45"/>
              <a:gd name="T1" fmla="*/ 2147483647 h 47"/>
              <a:gd name="T2" fmla="*/ 0 w 45"/>
              <a:gd name="T3" fmla="*/ 2147483647 h 47"/>
              <a:gd name="T4" fmla="*/ 2147483647 w 45"/>
              <a:gd name="T5" fmla="*/ 2147483647 h 47"/>
              <a:gd name="T6" fmla="*/ 2147483647 w 45"/>
              <a:gd name="T7" fmla="*/ 2147483647 h 47"/>
              <a:gd name="T8" fmla="*/ 2147483647 w 45"/>
              <a:gd name="T9" fmla="*/ 2147483647 h 47"/>
              <a:gd name="T10" fmla="*/ 2147483647 w 45"/>
              <a:gd name="T11" fmla="*/ 2147483647 h 47"/>
              <a:gd name="T12" fmla="*/ 2147483647 w 45"/>
              <a:gd name="T13" fmla="*/ 2147483647 h 47"/>
              <a:gd name="T14" fmla="*/ 2147483647 w 45"/>
              <a:gd name="T15" fmla="*/ 2147483647 h 47"/>
              <a:gd name="T16" fmla="*/ 2147483647 w 45"/>
              <a:gd name="T17" fmla="*/ 2147483647 h 47"/>
              <a:gd name="T18" fmla="*/ 2147483647 w 45"/>
              <a:gd name="T19" fmla="*/ 2147483647 h 47"/>
              <a:gd name="T20" fmla="*/ 2147483647 w 45"/>
              <a:gd name="T21" fmla="*/ 2147483647 h 47"/>
              <a:gd name="T22" fmla="*/ 2147483647 w 45"/>
              <a:gd name="T23" fmla="*/ 2147483647 h 47"/>
              <a:gd name="T24" fmla="*/ 2147483647 w 45"/>
              <a:gd name="T25" fmla="*/ 2147483647 h 47"/>
              <a:gd name="T26" fmla="*/ 2147483647 w 45"/>
              <a:gd name="T27" fmla="*/ 2147483647 h 47"/>
              <a:gd name="T28" fmla="*/ 2147483647 w 45"/>
              <a:gd name="T29" fmla="*/ 2147483647 h 47"/>
              <a:gd name="T30" fmla="*/ 2147483647 w 45"/>
              <a:gd name="T31" fmla="*/ 2147483647 h 47"/>
              <a:gd name="T32" fmla="*/ 2147483647 w 45"/>
              <a:gd name="T33" fmla="*/ 2147483647 h 47"/>
              <a:gd name="T34" fmla="*/ 2147483647 w 45"/>
              <a:gd name="T35" fmla="*/ 2147483647 h 47"/>
              <a:gd name="T36" fmla="*/ 2147483647 w 45"/>
              <a:gd name="T37" fmla="*/ 2147483647 h 47"/>
              <a:gd name="T38" fmla="*/ 2147483647 w 45"/>
              <a:gd name="T39" fmla="*/ 2147483647 h 47"/>
              <a:gd name="T40" fmla="*/ 2147483647 w 45"/>
              <a:gd name="T41" fmla="*/ 2147483647 h 47"/>
              <a:gd name="T42" fmla="*/ 2147483647 w 45"/>
              <a:gd name="T43" fmla="*/ 2147483647 h 47"/>
              <a:gd name="T44" fmla="*/ 2147483647 w 45"/>
              <a:gd name="T45" fmla="*/ 2147483647 h 47"/>
              <a:gd name="T46" fmla="*/ 2147483647 w 45"/>
              <a:gd name="T47" fmla="*/ 2147483647 h 47"/>
              <a:gd name="T48" fmla="*/ 2147483647 w 45"/>
              <a:gd name="T49" fmla="*/ 0 h 47"/>
              <a:gd name="T50" fmla="*/ 2147483647 w 45"/>
              <a:gd name="T51" fmla="*/ 0 h 47"/>
              <a:gd name="T52" fmla="*/ 2147483647 w 45"/>
              <a:gd name="T53" fmla="*/ 0 h 47"/>
              <a:gd name="T54" fmla="*/ 2147483647 w 45"/>
              <a:gd name="T55" fmla="*/ 2147483647 h 47"/>
              <a:gd name="T56" fmla="*/ 2147483647 w 45"/>
              <a:gd name="T57" fmla="*/ 2147483647 h 47"/>
              <a:gd name="T58" fmla="*/ 2147483647 w 45"/>
              <a:gd name="T59" fmla="*/ 2147483647 h 47"/>
              <a:gd name="T60" fmla="*/ 2147483647 w 45"/>
              <a:gd name="T61" fmla="*/ 2147483647 h 47"/>
              <a:gd name="T62" fmla="*/ 2147483647 w 45"/>
              <a:gd name="T63" fmla="*/ 2147483647 h 47"/>
              <a:gd name="T64" fmla="*/ 0 w 45"/>
              <a:gd name="T65" fmla="*/ 2147483647 h 4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5"/>
              <a:gd name="T100" fmla="*/ 0 h 47"/>
              <a:gd name="T101" fmla="*/ 45 w 45"/>
              <a:gd name="T102" fmla="*/ 47 h 4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5" h="47">
                <a:moveTo>
                  <a:pt x="0" y="12"/>
                </a:moveTo>
                <a:lnTo>
                  <a:pt x="0" y="18"/>
                </a:lnTo>
                <a:lnTo>
                  <a:pt x="2" y="22"/>
                </a:lnTo>
                <a:lnTo>
                  <a:pt x="5" y="26"/>
                </a:lnTo>
                <a:lnTo>
                  <a:pt x="8" y="31"/>
                </a:lnTo>
                <a:lnTo>
                  <a:pt x="11" y="35"/>
                </a:lnTo>
                <a:lnTo>
                  <a:pt x="15" y="38"/>
                </a:lnTo>
                <a:lnTo>
                  <a:pt x="19" y="43"/>
                </a:lnTo>
                <a:lnTo>
                  <a:pt x="24" y="46"/>
                </a:lnTo>
                <a:lnTo>
                  <a:pt x="25" y="47"/>
                </a:lnTo>
                <a:lnTo>
                  <a:pt x="28" y="47"/>
                </a:lnTo>
                <a:lnTo>
                  <a:pt x="31" y="47"/>
                </a:lnTo>
                <a:lnTo>
                  <a:pt x="34" y="47"/>
                </a:lnTo>
                <a:lnTo>
                  <a:pt x="37" y="44"/>
                </a:lnTo>
                <a:lnTo>
                  <a:pt x="40" y="43"/>
                </a:lnTo>
                <a:lnTo>
                  <a:pt x="42" y="41"/>
                </a:lnTo>
                <a:lnTo>
                  <a:pt x="43" y="38"/>
                </a:lnTo>
                <a:lnTo>
                  <a:pt x="45" y="31"/>
                </a:lnTo>
                <a:lnTo>
                  <a:pt x="45" y="24"/>
                </a:lnTo>
                <a:lnTo>
                  <a:pt x="42" y="18"/>
                </a:lnTo>
                <a:lnTo>
                  <a:pt x="37" y="12"/>
                </a:lnTo>
                <a:lnTo>
                  <a:pt x="31" y="7"/>
                </a:lnTo>
                <a:lnTo>
                  <a:pt x="25" y="3"/>
                </a:lnTo>
                <a:lnTo>
                  <a:pt x="18" y="1"/>
                </a:lnTo>
                <a:lnTo>
                  <a:pt x="11" y="0"/>
                </a:lnTo>
                <a:lnTo>
                  <a:pt x="9" y="0"/>
                </a:lnTo>
                <a:lnTo>
                  <a:pt x="6" y="0"/>
                </a:lnTo>
                <a:lnTo>
                  <a:pt x="6" y="1"/>
                </a:lnTo>
                <a:lnTo>
                  <a:pt x="5" y="3"/>
                </a:lnTo>
                <a:lnTo>
                  <a:pt x="3" y="6"/>
                </a:lnTo>
                <a:lnTo>
                  <a:pt x="3" y="7"/>
                </a:lnTo>
                <a:lnTo>
                  <a:pt x="2" y="9"/>
                </a:lnTo>
                <a:lnTo>
                  <a:pt x="0" y="12"/>
                </a:lnTo>
              </a:path>
            </a:pathLst>
          </a:custGeom>
          <a:solidFill>
            <a:srgbClr val="FFFF00"/>
          </a:solidFill>
          <a:ln w="4763">
            <a:solidFill>
              <a:srgbClr val="990000"/>
            </a:solidFill>
            <a:round/>
            <a:headEnd/>
            <a:tailEnd/>
          </a:ln>
        </p:spPr>
        <p:txBody>
          <a:bodyPr/>
          <a:lstStyle/>
          <a:p>
            <a:endParaRPr lang="en-US"/>
          </a:p>
        </p:txBody>
      </p:sp>
      <p:sp>
        <p:nvSpPr>
          <p:cNvPr id="53311" name="Freeform 62"/>
          <p:cNvSpPr>
            <a:spLocks/>
          </p:cNvSpPr>
          <p:nvPr/>
        </p:nvSpPr>
        <p:spPr bwMode="auto">
          <a:xfrm>
            <a:off x="6527803" y="4227513"/>
            <a:ext cx="315913" cy="330200"/>
          </a:xfrm>
          <a:custGeom>
            <a:avLst/>
            <a:gdLst>
              <a:gd name="T0" fmla="*/ 2147483647 w 224"/>
              <a:gd name="T1" fmla="*/ 2147483647 h 208"/>
              <a:gd name="T2" fmla="*/ 2147483647 w 224"/>
              <a:gd name="T3" fmla="*/ 2147483647 h 208"/>
              <a:gd name="T4" fmla="*/ 2147483647 w 224"/>
              <a:gd name="T5" fmla="*/ 2147483647 h 208"/>
              <a:gd name="T6" fmla="*/ 2147483647 w 224"/>
              <a:gd name="T7" fmla="*/ 2147483647 h 208"/>
              <a:gd name="T8" fmla="*/ 2147483647 w 224"/>
              <a:gd name="T9" fmla="*/ 2147483647 h 208"/>
              <a:gd name="T10" fmla="*/ 2147483647 w 224"/>
              <a:gd name="T11" fmla="*/ 2147483647 h 208"/>
              <a:gd name="T12" fmla="*/ 2147483647 w 224"/>
              <a:gd name="T13" fmla="*/ 2147483647 h 208"/>
              <a:gd name="T14" fmla="*/ 2147483647 w 224"/>
              <a:gd name="T15" fmla="*/ 2147483647 h 208"/>
              <a:gd name="T16" fmla="*/ 2147483647 w 224"/>
              <a:gd name="T17" fmla="*/ 2147483647 h 208"/>
              <a:gd name="T18" fmla="*/ 2147483647 w 224"/>
              <a:gd name="T19" fmla="*/ 2147483647 h 208"/>
              <a:gd name="T20" fmla="*/ 2147483647 w 224"/>
              <a:gd name="T21" fmla="*/ 2147483647 h 208"/>
              <a:gd name="T22" fmla="*/ 2147483647 w 224"/>
              <a:gd name="T23" fmla="*/ 2147483647 h 208"/>
              <a:gd name="T24" fmla="*/ 2147483647 w 224"/>
              <a:gd name="T25" fmla="*/ 2147483647 h 208"/>
              <a:gd name="T26" fmla="*/ 2147483647 w 224"/>
              <a:gd name="T27" fmla="*/ 2147483647 h 208"/>
              <a:gd name="T28" fmla="*/ 2147483647 w 224"/>
              <a:gd name="T29" fmla="*/ 2147483647 h 208"/>
              <a:gd name="T30" fmla="*/ 2147483647 w 224"/>
              <a:gd name="T31" fmla="*/ 2147483647 h 208"/>
              <a:gd name="T32" fmla="*/ 2147483647 w 224"/>
              <a:gd name="T33" fmla="*/ 2147483647 h 208"/>
              <a:gd name="T34" fmla="*/ 2147483647 w 224"/>
              <a:gd name="T35" fmla="*/ 2147483647 h 208"/>
              <a:gd name="T36" fmla="*/ 2147483647 w 224"/>
              <a:gd name="T37" fmla="*/ 2147483647 h 208"/>
              <a:gd name="T38" fmla="*/ 2147483647 w 224"/>
              <a:gd name="T39" fmla="*/ 2147483647 h 208"/>
              <a:gd name="T40" fmla="*/ 2147483647 w 224"/>
              <a:gd name="T41" fmla="*/ 2147483647 h 208"/>
              <a:gd name="T42" fmla="*/ 2147483647 w 224"/>
              <a:gd name="T43" fmla="*/ 2147483647 h 208"/>
              <a:gd name="T44" fmla="*/ 2147483647 w 224"/>
              <a:gd name="T45" fmla="*/ 2147483647 h 208"/>
              <a:gd name="T46" fmla="*/ 2147483647 w 224"/>
              <a:gd name="T47" fmla="*/ 2147483647 h 208"/>
              <a:gd name="T48" fmla="*/ 2147483647 w 224"/>
              <a:gd name="T49" fmla="*/ 2147483647 h 208"/>
              <a:gd name="T50" fmla="*/ 2147483647 w 224"/>
              <a:gd name="T51" fmla="*/ 2147483647 h 208"/>
              <a:gd name="T52" fmla="*/ 2147483647 w 224"/>
              <a:gd name="T53" fmla="*/ 2147483647 h 208"/>
              <a:gd name="T54" fmla="*/ 2147483647 w 224"/>
              <a:gd name="T55" fmla="*/ 2147483647 h 208"/>
              <a:gd name="T56" fmla="*/ 2147483647 w 224"/>
              <a:gd name="T57" fmla="*/ 2147483647 h 208"/>
              <a:gd name="T58" fmla="*/ 2147483647 w 224"/>
              <a:gd name="T59" fmla="*/ 2147483647 h 208"/>
              <a:gd name="T60" fmla="*/ 2147483647 w 224"/>
              <a:gd name="T61" fmla="*/ 2147483647 h 208"/>
              <a:gd name="T62" fmla="*/ 2147483647 w 224"/>
              <a:gd name="T63" fmla="*/ 2147483647 h 208"/>
              <a:gd name="T64" fmla="*/ 2147483647 w 224"/>
              <a:gd name="T65" fmla="*/ 2147483647 h 208"/>
              <a:gd name="T66" fmla="*/ 2147483647 w 224"/>
              <a:gd name="T67" fmla="*/ 2147483647 h 208"/>
              <a:gd name="T68" fmla="*/ 2147483647 w 224"/>
              <a:gd name="T69" fmla="*/ 2147483647 h 208"/>
              <a:gd name="T70" fmla="*/ 2147483647 w 224"/>
              <a:gd name="T71" fmla="*/ 2147483647 h 208"/>
              <a:gd name="T72" fmla="*/ 2147483647 w 224"/>
              <a:gd name="T73" fmla="*/ 2147483647 h 208"/>
              <a:gd name="T74" fmla="*/ 2147483647 w 224"/>
              <a:gd name="T75" fmla="*/ 0 h 208"/>
              <a:gd name="T76" fmla="*/ 2147483647 w 224"/>
              <a:gd name="T77" fmla="*/ 2147483647 h 208"/>
              <a:gd name="T78" fmla="*/ 2147483647 w 224"/>
              <a:gd name="T79" fmla="*/ 2147483647 h 208"/>
              <a:gd name="T80" fmla="*/ 2147483647 w 224"/>
              <a:gd name="T81" fmla="*/ 2147483647 h 208"/>
              <a:gd name="T82" fmla="*/ 2147483647 w 224"/>
              <a:gd name="T83" fmla="*/ 2147483647 h 208"/>
              <a:gd name="T84" fmla="*/ 2147483647 w 224"/>
              <a:gd name="T85" fmla="*/ 2147483647 h 208"/>
              <a:gd name="T86" fmla="*/ 2147483647 w 224"/>
              <a:gd name="T87" fmla="*/ 2147483647 h 208"/>
              <a:gd name="T88" fmla="*/ 2147483647 w 224"/>
              <a:gd name="T89" fmla="*/ 2147483647 h 208"/>
              <a:gd name="T90" fmla="*/ 2147483647 w 224"/>
              <a:gd name="T91" fmla="*/ 2147483647 h 208"/>
              <a:gd name="T92" fmla="*/ 2147483647 w 224"/>
              <a:gd name="T93" fmla="*/ 2147483647 h 208"/>
              <a:gd name="T94" fmla="*/ 2147483647 w 224"/>
              <a:gd name="T95" fmla="*/ 2147483647 h 208"/>
              <a:gd name="T96" fmla="*/ 0 w 224"/>
              <a:gd name="T97" fmla="*/ 2147483647 h 208"/>
              <a:gd name="T98" fmla="*/ 2147483647 w 224"/>
              <a:gd name="T99" fmla="*/ 2147483647 h 208"/>
              <a:gd name="T100" fmla="*/ 2147483647 w 224"/>
              <a:gd name="T101" fmla="*/ 2147483647 h 208"/>
              <a:gd name="T102" fmla="*/ 2147483647 w 224"/>
              <a:gd name="T103" fmla="*/ 2147483647 h 208"/>
              <a:gd name="T104" fmla="*/ 2147483647 w 224"/>
              <a:gd name="T105" fmla="*/ 2147483647 h 208"/>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224"/>
              <a:gd name="T160" fmla="*/ 0 h 208"/>
              <a:gd name="T161" fmla="*/ 224 w 224"/>
              <a:gd name="T162" fmla="*/ 208 h 208"/>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224" h="208">
                <a:moveTo>
                  <a:pt x="31" y="130"/>
                </a:moveTo>
                <a:lnTo>
                  <a:pt x="35" y="133"/>
                </a:lnTo>
                <a:lnTo>
                  <a:pt x="42" y="136"/>
                </a:lnTo>
                <a:lnTo>
                  <a:pt x="53" y="142"/>
                </a:lnTo>
                <a:lnTo>
                  <a:pt x="65" y="149"/>
                </a:lnTo>
                <a:lnTo>
                  <a:pt x="78" y="158"/>
                </a:lnTo>
                <a:lnTo>
                  <a:pt x="91" y="167"/>
                </a:lnTo>
                <a:lnTo>
                  <a:pt x="106" y="176"/>
                </a:lnTo>
                <a:lnTo>
                  <a:pt x="119" y="186"/>
                </a:lnTo>
                <a:lnTo>
                  <a:pt x="121" y="186"/>
                </a:lnTo>
                <a:lnTo>
                  <a:pt x="124" y="186"/>
                </a:lnTo>
                <a:lnTo>
                  <a:pt x="127" y="188"/>
                </a:lnTo>
                <a:lnTo>
                  <a:pt x="131" y="189"/>
                </a:lnTo>
                <a:lnTo>
                  <a:pt x="134" y="189"/>
                </a:lnTo>
                <a:lnTo>
                  <a:pt x="137" y="191"/>
                </a:lnTo>
                <a:lnTo>
                  <a:pt x="140" y="191"/>
                </a:lnTo>
                <a:lnTo>
                  <a:pt x="146" y="194"/>
                </a:lnTo>
                <a:lnTo>
                  <a:pt x="153" y="197"/>
                </a:lnTo>
                <a:lnTo>
                  <a:pt x="159" y="200"/>
                </a:lnTo>
                <a:lnTo>
                  <a:pt x="164" y="203"/>
                </a:lnTo>
                <a:lnTo>
                  <a:pt x="170" y="205"/>
                </a:lnTo>
                <a:lnTo>
                  <a:pt x="176" y="208"/>
                </a:lnTo>
                <a:lnTo>
                  <a:pt x="181" y="208"/>
                </a:lnTo>
                <a:lnTo>
                  <a:pt x="189" y="208"/>
                </a:lnTo>
                <a:lnTo>
                  <a:pt x="195" y="205"/>
                </a:lnTo>
                <a:lnTo>
                  <a:pt x="199" y="203"/>
                </a:lnTo>
                <a:lnTo>
                  <a:pt x="204" y="197"/>
                </a:lnTo>
                <a:lnTo>
                  <a:pt x="207" y="191"/>
                </a:lnTo>
                <a:lnTo>
                  <a:pt x="210" y="185"/>
                </a:lnTo>
                <a:lnTo>
                  <a:pt x="211" y="177"/>
                </a:lnTo>
                <a:lnTo>
                  <a:pt x="213" y="170"/>
                </a:lnTo>
                <a:lnTo>
                  <a:pt x="214" y="164"/>
                </a:lnTo>
                <a:lnTo>
                  <a:pt x="215" y="163"/>
                </a:lnTo>
                <a:lnTo>
                  <a:pt x="217" y="161"/>
                </a:lnTo>
                <a:lnTo>
                  <a:pt x="217" y="160"/>
                </a:lnTo>
                <a:lnTo>
                  <a:pt x="218" y="157"/>
                </a:lnTo>
                <a:lnTo>
                  <a:pt x="220" y="155"/>
                </a:lnTo>
                <a:lnTo>
                  <a:pt x="221" y="154"/>
                </a:lnTo>
                <a:lnTo>
                  <a:pt x="223" y="152"/>
                </a:lnTo>
                <a:lnTo>
                  <a:pt x="223" y="149"/>
                </a:lnTo>
                <a:lnTo>
                  <a:pt x="221" y="146"/>
                </a:lnTo>
                <a:lnTo>
                  <a:pt x="221" y="142"/>
                </a:lnTo>
                <a:lnTo>
                  <a:pt x="220" y="136"/>
                </a:lnTo>
                <a:lnTo>
                  <a:pt x="218" y="128"/>
                </a:lnTo>
                <a:lnTo>
                  <a:pt x="217" y="123"/>
                </a:lnTo>
                <a:lnTo>
                  <a:pt x="215" y="117"/>
                </a:lnTo>
                <a:lnTo>
                  <a:pt x="213" y="112"/>
                </a:lnTo>
                <a:lnTo>
                  <a:pt x="218" y="108"/>
                </a:lnTo>
                <a:lnTo>
                  <a:pt x="223" y="103"/>
                </a:lnTo>
                <a:lnTo>
                  <a:pt x="224" y="96"/>
                </a:lnTo>
                <a:lnTo>
                  <a:pt x="224" y="88"/>
                </a:lnTo>
                <a:lnTo>
                  <a:pt x="224" y="81"/>
                </a:lnTo>
                <a:lnTo>
                  <a:pt x="223" y="72"/>
                </a:lnTo>
                <a:lnTo>
                  <a:pt x="221" y="65"/>
                </a:lnTo>
                <a:lnTo>
                  <a:pt x="220" y="59"/>
                </a:lnTo>
                <a:lnTo>
                  <a:pt x="220" y="56"/>
                </a:lnTo>
                <a:lnTo>
                  <a:pt x="218" y="54"/>
                </a:lnTo>
                <a:lnTo>
                  <a:pt x="217" y="53"/>
                </a:lnTo>
                <a:lnTo>
                  <a:pt x="215" y="51"/>
                </a:lnTo>
                <a:lnTo>
                  <a:pt x="213" y="50"/>
                </a:lnTo>
                <a:lnTo>
                  <a:pt x="211" y="48"/>
                </a:lnTo>
                <a:lnTo>
                  <a:pt x="210" y="47"/>
                </a:lnTo>
                <a:lnTo>
                  <a:pt x="208" y="46"/>
                </a:lnTo>
                <a:lnTo>
                  <a:pt x="207" y="38"/>
                </a:lnTo>
                <a:lnTo>
                  <a:pt x="204" y="32"/>
                </a:lnTo>
                <a:lnTo>
                  <a:pt x="199" y="26"/>
                </a:lnTo>
                <a:lnTo>
                  <a:pt x="196" y="20"/>
                </a:lnTo>
                <a:lnTo>
                  <a:pt x="192" y="16"/>
                </a:lnTo>
                <a:lnTo>
                  <a:pt x="186" y="11"/>
                </a:lnTo>
                <a:lnTo>
                  <a:pt x="181" y="7"/>
                </a:lnTo>
                <a:lnTo>
                  <a:pt x="176" y="4"/>
                </a:lnTo>
                <a:lnTo>
                  <a:pt x="170" y="1"/>
                </a:lnTo>
                <a:lnTo>
                  <a:pt x="164" y="0"/>
                </a:lnTo>
                <a:lnTo>
                  <a:pt x="158" y="0"/>
                </a:lnTo>
                <a:lnTo>
                  <a:pt x="152" y="0"/>
                </a:lnTo>
                <a:lnTo>
                  <a:pt x="143" y="3"/>
                </a:lnTo>
                <a:lnTo>
                  <a:pt x="133" y="7"/>
                </a:lnTo>
                <a:lnTo>
                  <a:pt x="124" y="13"/>
                </a:lnTo>
                <a:lnTo>
                  <a:pt x="115" y="19"/>
                </a:lnTo>
                <a:lnTo>
                  <a:pt x="105" y="25"/>
                </a:lnTo>
                <a:lnTo>
                  <a:pt x="96" y="29"/>
                </a:lnTo>
                <a:lnTo>
                  <a:pt x="85" y="32"/>
                </a:lnTo>
                <a:lnTo>
                  <a:pt x="76" y="37"/>
                </a:lnTo>
                <a:lnTo>
                  <a:pt x="68" y="40"/>
                </a:lnTo>
                <a:lnTo>
                  <a:pt x="60" y="44"/>
                </a:lnTo>
                <a:lnTo>
                  <a:pt x="51" y="48"/>
                </a:lnTo>
                <a:lnTo>
                  <a:pt x="45" y="53"/>
                </a:lnTo>
                <a:lnTo>
                  <a:pt x="38" y="56"/>
                </a:lnTo>
                <a:lnTo>
                  <a:pt x="34" y="60"/>
                </a:lnTo>
                <a:lnTo>
                  <a:pt x="28" y="65"/>
                </a:lnTo>
                <a:lnTo>
                  <a:pt x="22" y="68"/>
                </a:lnTo>
                <a:lnTo>
                  <a:pt x="17" y="72"/>
                </a:lnTo>
                <a:lnTo>
                  <a:pt x="11" y="75"/>
                </a:lnTo>
                <a:lnTo>
                  <a:pt x="7" y="81"/>
                </a:lnTo>
                <a:lnTo>
                  <a:pt x="2" y="86"/>
                </a:lnTo>
                <a:lnTo>
                  <a:pt x="0" y="91"/>
                </a:lnTo>
                <a:lnTo>
                  <a:pt x="0" y="99"/>
                </a:lnTo>
                <a:lnTo>
                  <a:pt x="1" y="106"/>
                </a:lnTo>
                <a:lnTo>
                  <a:pt x="5" y="114"/>
                </a:lnTo>
                <a:lnTo>
                  <a:pt x="10" y="120"/>
                </a:lnTo>
                <a:lnTo>
                  <a:pt x="16" y="124"/>
                </a:lnTo>
                <a:lnTo>
                  <a:pt x="20" y="127"/>
                </a:lnTo>
                <a:lnTo>
                  <a:pt x="25" y="128"/>
                </a:lnTo>
                <a:lnTo>
                  <a:pt x="29" y="130"/>
                </a:lnTo>
                <a:lnTo>
                  <a:pt x="31" y="13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12" name="Freeform 63"/>
          <p:cNvSpPr>
            <a:spLocks/>
          </p:cNvSpPr>
          <p:nvPr/>
        </p:nvSpPr>
        <p:spPr bwMode="auto">
          <a:xfrm>
            <a:off x="6538916" y="4337054"/>
            <a:ext cx="71437" cy="87313"/>
          </a:xfrm>
          <a:custGeom>
            <a:avLst/>
            <a:gdLst>
              <a:gd name="T0" fmla="*/ 2147483647 w 51"/>
              <a:gd name="T1" fmla="*/ 2147483647 h 55"/>
              <a:gd name="T2" fmla="*/ 2147483647 w 51"/>
              <a:gd name="T3" fmla="*/ 2147483647 h 55"/>
              <a:gd name="T4" fmla="*/ 2147483647 w 51"/>
              <a:gd name="T5" fmla="*/ 2147483647 h 55"/>
              <a:gd name="T6" fmla="*/ 2147483647 w 51"/>
              <a:gd name="T7" fmla="*/ 2147483647 h 55"/>
              <a:gd name="T8" fmla="*/ 2147483647 w 51"/>
              <a:gd name="T9" fmla="*/ 2147483647 h 55"/>
              <a:gd name="T10" fmla="*/ 2147483647 w 51"/>
              <a:gd name="T11" fmla="*/ 2147483647 h 55"/>
              <a:gd name="T12" fmla="*/ 2147483647 w 51"/>
              <a:gd name="T13" fmla="*/ 2147483647 h 55"/>
              <a:gd name="T14" fmla="*/ 2147483647 w 51"/>
              <a:gd name="T15" fmla="*/ 2147483647 h 55"/>
              <a:gd name="T16" fmla="*/ 2147483647 w 51"/>
              <a:gd name="T17" fmla="*/ 2147483647 h 55"/>
              <a:gd name="T18" fmla="*/ 2147483647 w 51"/>
              <a:gd name="T19" fmla="*/ 2147483647 h 55"/>
              <a:gd name="T20" fmla="*/ 2147483647 w 51"/>
              <a:gd name="T21" fmla="*/ 2147483647 h 55"/>
              <a:gd name="T22" fmla="*/ 2147483647 w 51"/>
              <a:gd name="T23" fmla="*/ 2147483647 h 55"/>
              <a:gd name="T24" fmla="*/ 2147483647 w 51"/>
              <a:gd name="T25" fmla="*/ 2147483647 h 55"/>
              <a:gd name="T26" fmla="*/ 2147483647 w 51"/>
              <a:gd name="T27" fmla="*/ 2147483647 h 55"/>
              <a:gd name="T28" fmla="*/ 2147483647 w 51"/>
              <a:gd name="T29" fmla="*/ 2147483647 h 55"/>
              <a:gd name="T30" fmla="*/ 2147483647 w 51"/>
              <a:gd name="T31" fmla="*/ 2147483647 h 55"/>
              <a:gd name="T32" fmla="*/ 2147483647 w 51"/>
              <a:gd name="T33" fmla="*/ 2147483647 h 55"/>
              <a:gd name="T34" fmla="*/ 2147483647 w 51"/>
              <a:gd name="T35" fmla="*/ 2147483647 h 55"/>
              <a:gd name="T36" fmla="*/ 2147483647 w 51"/>
              <a:gd name="T37" fmla="*/ 2147483647 h 55"/>
              <a:gd name="T38" fmla="*/ 2147483647 w 51"/>
              <a:gd name="T39" fmla="*/ 2147483647 h 55"/>
              <a:gd name="T40" fmla="*/ 2147483647 w 51"/>
              <a:gd name="T41" fmla="*/ 2147483647 h 55"/>
              <a:gd name="T42" fmla="*/ 2147483647 w 51"/>
              <a:gd name="T43" fmla="*/ 2147483647 h 55"/>
              <a:gd name="T44" fmla="*/ 2147483647 w 51"/>
              <a:gd name="T45" fmla="*/ 2147483647 h 55"/>
              <a:gd name="T46" fmla="*/ 2147483647 w 51"/>
              <a:gd name="T47" fmla="*/ 2147483647 h 55"/>
              <a:gd name="T48" fmla="*/ 2147483647 w 51"/>
              <a:gd name="T49" fmla="*/ 2147483647 h 55"/>
              <a:gd name="T50" fmla="*/ 2147483647 w 51"/>
              <a:gd name="T51" fmla="*/ 2147483647 h 55"/>
              <a:gd name="T52" fmla="*/ 2147483647 w 51"/>
              <a:gd name="T53" fmla="*/ 2147483647 h 55"/>
              <a:gd name="T54" fmla="*/ 2147483647 w 51"/>
              <a:gd name="T55" fmla="*/ 2147483647 h 55"/>
              <a:gd name="T56" fmla="*/ 2147483647 w 51"/>
              <a:gd name="T57" fmla="*/ 2147483647 h 55"/>
              <a:gd name="T58" fmla="*/ 2147483647 w 51"/>
              <a:gd name="T59" fmla="*/ 2147483647 h 55"/>
              <a:gd name="T60" fmla="*/ 2147483647 w 51"/>
              <a:gd name="T61" fmla="*/ 2147483647 h 55"/>
              <a:gd name="T62" fmla="*/ 2147483647 w 51"/>
              <a:gd name="T63" fmla="*/ 2147483647 h 55"/>
              <a:gd name="T64" fmla="*/ 2147483647 w 51"/>
              <a:gd name="T65" fmla="*/ 2147483647 h 55"/>
              <a:gd name="T66" fmla="*/ 2147483647 w 51"/>
              <a:gd name="T67" fmla="*/ 0 h 55"/>
              <a:gd name="T68" fmla="*/ 2147483647 w 51"/>
              <a:gd name="T69" fmla="*/ 0 h 55"/>
              <a:gd name="T70" fmla="*/ 2147483647 w 51"/>
              <a:gd name="T71" fmla="*/ 0 h 55"/>
              <a:gd name="T72" fmla="*/ 2147483647 w 51"/>
              <a:gd name="T73" fmla="*/ 2147483647 h 55"/>
              <a:gd name="T74" fmla="*/ 2147483647 w 51"/>
              <a:gd name="T75" fmla="*/ 2147483647 h 55"/>
              <a:gd name="T76" fmla="*/ 2147483647 w 51"/>
              <a:gd name="T77" fmla="*/ 2147483647 h 55"/>
              <a:gd name="T78" fmla="*/ 2147483647 w 51"/>
              <a:gd name="T79" fmla="*/ 2147483647 h 55"/>
              <a:gd name="T80" fmla="*/ 2147483647 w 51"/>
              <a:gd name="T81" fmla="*/ 2147483647 h 55"/>
              <a:gd name="T82" fmla="*/ 2147483647 w 51"/>
              <a:gd name="T83" fmla="*/ 2147483647 h 55"/>
              <a:gd name="T84" fmla="*/ 2147483647 w 51"/>
              <a:gd name="T85" fmla="*/ 2147483647 h 55"/>
              <a:gd name="T86" fmla="*/ 2147483647 w 51"/>
              <a:gd name="T87" fmla="*/ 2147483647 h 55"/>
              <a:gd name="T88" fmla="*/ 2147483647 w 51"/>
              <a:gd name="T89" fmla="*/ 2147483647 h 55"/>
              <a:gd name="T90" fmla="*/ 2147483647 w 51"/>
              <a:gd name="T91" fmla="*/ 2147483647 h 55"/>
              <a:gd name="T92" fmla="*/ 2147483647 w 51"/>
              <a:gd name="T93" fmla="*/ 2147483647 h 55"/>
              <a:gd name="T94" fmla="*/ 2147483647 w 51"/>
              <a:gd name="T95" fmla="*/ 2147483647 h 55"/>
              <a:gd name="T96" fmla="*/ 2147483647 w 51"/>
              <a:gd name="T97" fmla="*/ 2147483647 h 55"/>
              <a:gd name="T98" fmla="*/ 2147483647 w 51"/>
              <a:gd name="T99" fmla="*/ 2147483647 h 55"/>
              <a:gd name="T100" fmla="*/ 2147483647 w 51"/>
              <a:gd name="T101" fmla="*/ 2147483647 h 55"/>
              <a:gd name="T102" fmla="*/ 2147483647 w 51"/>
              <a:gd name="T103" fmla="*/ 2147483647 h 55"/>
              <a:gd name="T104" fmla="*/ 0 w 51"/>
              <a:gd name="T105" fmla="*/ 2147483647 h 55"/>
              <a:gd name="T106" fmla="*/ 0 w 51"/>
              <a:gd name="T107" fmla="*/ 2147483647 h 55"/>
              <a:gd name="T108" fmla="*/ 0 w 51"/>
              <a:gd name="T109" fmla="*/ 2147483647 h 55"/>
              <a:gd name="T110" fmla="*/ 2147483647 w 51"/>
              <a:gd name="T111" fmla="*/ 2147483647 h 55"/>
              <a:gd name="T112" fmla="*/ 2147483647 w 51"/>
              <a:gd name="T113" fmla="*/ 2147483647 h 5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1"/>
              <a:gd name="T172" fmla="*/ 0 h 55"/>
              <a:gd name="T173" fmla="*/ 51 w 51"/>
              <a:gd name="T174" fmla="*/ 55 h 55"/>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1" h="55">
                <a:moveTo>
                  <a:pt x="2" y="31"/>
                </a:moveTo>
                <a:lnTo>
                  <a:pt x="3" y="36"/>
                </a:lnTo>
                <a:lnTo>
                  <a:pt x="6" y="40"/>
                </a:lnTo>
                <a:lnTo>
                  <a:pt x="9" y="46"/>
                </a:lnTo>
                <a:lnTo>
                  <a:pt x="14" y="51"/>
                </a:lnTo>
                <a:lnTo>
                  <a:pt x="17" y="54"/>
                </a:lnTo>
                <a:lnTo>
                  <a:pt x="21" y="55"/>
                </a:lnTo>
                <a:lnTo>
                  <a:pt x="26" y="55"/>
                </a:lnTo>
                <a:lnTo>
                  <a:pt x="30" y="52"/>
                </a:lnTo>
                <a:lnTo>
                  <a:pt x="31" y="51"/>
                </a:lnTo>
                <a:lnTo>
                  <a:pt x="33" y="49"/>
                </a:lnTo>
                <a:lnTo>
                  <a:pt x="33" y="48"/>
                </a:lnTo>
                <a:lnTo>
                  <a:pt x="34" y="46"/>
                </a:lnTo>
                <a:lnTo>
                  <a:pt x="34" y="45"/>
                </a:lnTo>
                <a:lnTo>
                  <a:pt x="36" y="42"/>
                </a:lnTo>
                <a:lnTo>
                  <a:pt x="36" y="40"/>
                </a:lnTo>
                <a:lnTo>
                  <a:pt x="37" y="39"/>
                </a:lnTo>
                <a:lnTo>
                  <a:pt x="39" y="36"/>
                </a:lnTo>
                <a:lnTo>
                  <a:pt x="40" y="34"/>
                </a:lnTo>
                <a:lnTo>
                  <a:pt x="43" y="33"/>
                </a:lnTo>
                <a:lnTo>
                  <a:pt x="45" y="31"/>
                </a:lnTo>
                <a:lnTo>
                  <a:pt x="48" y="30"/>
                </a:lnTo>
                <a:lnTo>
                  <a:pt x="49" y="27"/>
                </a:lnTo>
                <a:lnTo>
                  <a:pt x="51" y="25"/>
                </a:lnTo>
                <a:lnTo>
                  <a:pt x="51" y="22"/>
                </a:lnTo>
                <a:lnTo>
                  <a:pt x="51" y="19"/>
                </a:lnTo>
                <a:lnTo>
                  <a:pt x="51" y="17"/>
                </a:lnTo>
                <a:lnTo>
                  <a:pt x="51" y="14"/>
                </a:lnTo>
                <a:lnTo>
                  <a:pt x="49" y="11"/>
                </a:lnTo>
                <a:lnTo>
                  <a:pt x="49" y="8"/>
                </a:lnTo>
                <a:lnTo>
                  <a:pt x="48" y="6"/>
                </a:lnTo>
                <a:lnTo>
                  <a:pt x="46" y="3"/>
                </a:lnTo>
                <a:lnTo>
                  <a:pt x="43" y="2"/>
                </a:lnTo>
                <a:lnTo>
                  <a:pt x="40" y="0"/>
                </a:lnTo>
                <a:lnTo>
                  <a:pt x="37" y="0"/>
                </a:lnTo>
                <a:lnTo>
                  <a:pt x="34" y="0"/>
                </a:lnTo>
                <a:lnTo>
                  <a:pt x="31" y="2"/>
                </a:lnTo>
                <a:lnTo>
                  <a:pt x="28" y="3"/>
                </a:lnTo>
                <a:lnTo>
                  <a:pt x="26" y="5"/>
                </a:lnTo>
                <a:lnTo>
                  <a:pt x="23" y="6"/>
                </a:lnTo>
                <a:lnTo>
                  <a:pt x="20" y="8"/>
                </a:lnTo>
                <a:lnTo>
                  <a:pt x="18" y="9"/>
                </a:lnTo>
                <a:lnTo>
                  <a:pt x="15" y="11"/>
                </a:lnTo>
                <a:lnTo>
                  <a:pt x="14" y="12"/>
                </a:lnTo>
                <a:lnTo>
                  <a:pt x="12" y="12"/>
                </a:lnTo>
                <a:lnTo>
                  <a:pt x="9" y="14"/>
                </a:lnTo>
                <a:lnTo>
                  <a:pt x="8" y="15"/>
                </a:lnTo>
                <a:lnTo>
                  <a:pt x="5" y="17"/>
                </a:lnTo>
                <a:lnTo>
                  <a:pt x="3" y="18"/>
                </a:lnTo>
                <a:lnTo>
                  <a:pt x="3" y="19"/>
                </a:lnTo>
                <a:lnTo>
                  <a:pt x="2" y="21"/>
                </a:lnTo>
                <a:lnTo>
                  <a:pt x="2" y="22"/>
                </a:lnTo>
                <a:lnTo>
                  <a:pt x="0" y="24"/>
                </a:lnTo>
                <a:lnTo>
                  <a:pt x="0" y="25"/>
                </a:lnTo>
                <a:lnTo>
                  <a:pt x="0" y="27"/>
                </a:lnTo>
                <a:lnTo>
                  <a:pt x="2" y="28"/>
                </a:lnTo>
                <a:lnTo>
                  <a:pt x="2" y="31"/>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13" name="Freeform 64"/>
          <p:cNvSpPr>
            <a:spLocks/>
          </p:cNvSpPr>
          <p:nvPr/>
        </p:nvSpPr>
        <p:spPr bwMode="auto">
          <a:xfrm>
            <a:off x="6858002" y="4343403"/>
            <a:ext cx="71439" cy="87313"/>
          </a:xfrm>
          <a:custGeom>
            <a:avLst/>
            <a:gdLst>
              <a:gd name="T0" fmla="*/ 2147483647 w 51"/>
              <a:gd name="T1" fmla="*/ 2147483647 h 55"/>
              <a:gd name="T2" fmla="*/ 2147483647 w 51"/>
              <a:gd name="T3" fmla="*/ 2147483647 h 55"/>
              <a:gd name="T4" fmla="*/ 2147483647 w 51"/>
              <a:gd name="T5" fmla="*/ 2147483647 h 55"/>
              <a:gd name="T6" fmla="*/ 2147483647 w 51"/>
              <a:gd name="T7" fmla="*/ 2147483647 h 55"/>
              <a:gd name="T8" fmla="*/ 2147483647 w 51"/>
              <a:gd name="T9" fmla="*/ 2147483647 h 55"/>
              <a:gd name="T10" fmla="*/ 2147483647 w 51"/>
              <a:gd name="T11" fmla="*/ 2147483647 h 55"/>
              <a:gd name="T12" fmla="*/ 2147483647 w 51"/>
              <a:gd name="T13" fmla="*/ 2147483647 h 55"/>
              <a:gd name="T14" fmla="*/ 2147483647 w 51"/>
              <a:gd name="T15" fmla="*/ 2147483647 h 55"/>
              <a:gd name="T16" fmla="*/ 2147483647 w 51"/>
              <a:gd name="T17" fmla="*/ 2147483647 h 55"/>
              <a:gd name="T18" fmla="*/ 2147483647 w 51"/>
              <a:gd name="T19" fmla="*/ 2147483647 h 55"/>
              <a:gd name="T20" fmla="*/ 2147483647 w 51"/>
              <a:gd name="T21" fmla="*/ 2147483647 h 55"/>
              <a:gd name="T22" fmla="*/ 2147483647 w 51"/>
              <a:gd name="T23" fmla="*/ 2147483647 h 55"/>
              <a:gd name="T24" fmla="*/ 2147483647 w 51"/>
              <a:gd name="T25" fmla="*/ 2147483647 h 55"/>
              <a:gd name="T26" fmla="*/ 2147483647 w 51"/>
              <a:gd name="T27" fmla="*/ 2147483647 h 55"/>
              <a:gd name="T28" fmla="*/ 2147483647 w 51"/>
              <a:gd name="T29" fmla="*/ 2147483647 h 55"/>
              <a:gd name="T30" fmla="*/ 2147483647 w 51"/>
              <a:gd name="T31" fmla="*/ 2147483647 h 55"/>
              <a:gd name="T32" fmla="*/ 2147483647 w 51"/>
              <a:gd name="T33" fmla="*/ 2147483647 h 55"/>
              <a:gd name="T34" fmla="*/ 2147483647 w 51"/>
              <a:gd name="T35" fmla="*/ 2147483647 h 55"/>
              <a:gd name="T36" fmla="*/ 2147483647 w 51"/>
              <a:gd name="T37" fmla="*/ 2147483647 h 55"/>
              <a:gd name="T38" fmla="*/ 2147483647 w 51"/>
              <a:gd name="T39" fmla="*/ 2147483647 h 55"/>
              <a:gd name="T40" fmla="*/ 2147483647 w 51"/>
              <a:gd name="T41" fmla="*/ 2147483647 h 55"/>
              <a:gd name="T42" fmla="*/ 2147483647 w 51"/>
              <a:gd name="T43" fmla="*/ 2147483647 h 55"/>
              <a:gd name="T44" fmla="*/ 2147483647 w 51"/>
              <a:gd name="T45" fmla="*/ 2147483647 h 55"/>
              <a:gd name="T46" fmla="*/ 2147483647 w 51"/>
              <a:gd name="T47" fmla="*/ 2147483647 h 55"/>
              <a:gd name="T48" fmla="*/ 2147483647 w 51"/>
              <a:gd name="T49" fmla="*/ 2147483647 h 55"/>
              <a:gd name="T50" fmla="*/ 2147483647 w 51"/>
              <a:gd name="T51" fmla="*/ 2147483647 h 55"/>
              <a:gd name="T52" fmla="*/ 2147483647 w 51"/>
              <a:gd name="T53" fmla="*/ 2147483647 h 55"/>
              <a:gd name="T54" fmla="*/ 2147483647 w 51"/>
              <a:gd name="T55" fmla="*/ 2147483647 h 55"/>
              <a:gd name="T56" fmla="*/ 2147483647 w 51"/>
              <a:gd name="T57" fmla="*/ 2147483647 h 55"/>
              <a:gd name="T58" fmla="*/ 2147483647 w 51"/>
              <a:gd name="T59" fmla="*/ 2147483647 h 55"/>
              <a:gd name="T60" fmla="*/ 2147483647 w 51"/>
              <a:gd name="T61" fmla="*/ 2147483647 h 55"/>
              <a:gd name="T62" fmla="*/ 2147483647 w 51"/>
              <a:gd name="T63" fmla="*/ 2147483647 h 55"/>
              <a:gd name="T64" fmla="*/ 2147483647 w 51"/>
              <a:gd name="T65" fmla="*/ 2147483647 h 55"/>
              <a:gd name="T66" fmla="*/ 2147483647 w 51"/>
              <a:gd name="T67" fmla="*/ 0 h 55"/>
              <a:gd name="T68" fmla="*/ 2147483647 w 51"/>
              <a:gd name="T69" fmla="*/ 0 h 55"/>
              <a:gd name="T70" fmla="*/ 2147483647 w 51"/>
              <a:gd name="T71" fmla="*/ 0 h 55"/>
              <a:gd name="T72" fmla="*/ 2147483647 w 51"/>
              <a:gd name="T73" fmla="*/ 2147483647 h 55"/>
              <a:gd name="T74" fmla="*/ 2147483647 w 51"/>
              <a:gd name="T75" fmla="*/ 2147483647 h 55"/>
              <a:gd name="T76" fmla="*/ 2147483647 w 51"/>
              <a:gd name="T77" fmla="*/ 2147483647 h 55"/>
              <a:gd name="T78" fmla="*/ 2147483647 w 51"/>
              <a:gd name="T79" fmla="*/ 2147483647 h 55"/>
              <a:gd name="T80" fmla="*/ 2147483647 w 51"/>
              <a:gd name="T81" fmla="*/ 2147483647 h 55"/>
              <a:gd name="T82" fmla="*/ 2147483647 w 51"/>
              <a:gd name="T83" fmla="*/ 2147483647 h 55"/>
              <a:gd name="T84" fmla="*/ 2147483647 w 51"/>
              <a:gd name="T85" fmla="*/ 2147483647 h 55"/>
              <a:gd name="T86" fmla="*/ 2147483647 w 51"/>
              <a:gd name="T87" fmla="*/ 2147483647 h 55"/>
              <a:gd name="T88" fmla="*/ 2147483647 w 51"/>
              <a:gd name="T89" fmla="*/ 2147483647 h 55"/>
              <a:gd name="T90" fmla="*/ 2147483647 w 51"/>
              <a:gd name="T91" fmla="*/ 2147483647 h 55"/>
              <a:gd name="T92" fmla="*/ 2147483647 w 51"/>
              <a:gd name="T93" fmla="*/ 2147483647 h 55"/>
              <a:gd name="T94" fmla="*/ 2147483647 w 51"/>
              <a:gd name="T95" fmla="*/ 2147483647 h 55"/>
              <a:gd name="T96" fmla="*/ 2147483647 w 51"/>
              <a:gd name="T97" fmla="*/ 2147483647 h 55"/>
              <a:gd name="T98" fmla="*/ 2147483647 w 51"/>
              <a:gd name="T99" fmla="*/ 2147483647 h 55"/>
              <a:gd name="T100" fmla="*/ 2147483647 w 51"/>
              <a:gd name="T101" fmla="*/ 2147483647 h 55"/>
              <a:gd name="T102" fmla="*/ 2147483647 w 51"/>
              <a:gd name="T103" fmla="*/ 2147483647 h 55"/>
              <a:gd name="T104" fmla="*/ 0 w 51"/>
              <a:gd name="T105" fmla="*/ 2147483647 h 55"/>
              <a:gd name="T106" fmla="*/ 0 w 51"/>
              <a:gd name="T107" fmla="*/ 2147483647 h 55"/>
              <a:gd name="T108" fmla="*/ 0 w 51"/>
              <a:gd name="T109" fmla="*/ 2147483647 h 55"/>
              <a:gd name="T110" fmla="*/ 2147483647 w 51"/>
              <a:gd name="T111" fmla="*/ 2147483647 h 55"/>
              <a:gd name="T112" fmla="*/ 2147483647 w 51"/>
              <a:gd name="T113" fmla="*/ 2147483647 h 5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1"/>
              <a:gd name="T172" fmla="*/ 0 h 55"/>
              <a:gd name="T173" fmla="*/ 51 w 51"/>
              <a:gd name="T174" fmla="*/ 55 h 55"/>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1" h="55">
                <a:moveTo>
                  <a:pt x="2" y="31"/>
                </a:moveTo>
                <a:lnTo>
                  <a:pt x="3" y="36"/>
                </a:lnTo>
                <a:lnTo>
                  <a:pt x="6" y="40"/>
                </a:lnTo>
                <a:lnTo>
                  <a:pt x="9" y="46"/>
                </a:lnTo>
                <a:lnTo>
                  <a:pt x="14" y="51"/>
                </a:lnTo>
                <a:lnTo>
                  <a:pt x="17" y="54"/>
                </a:lnTo>
                <a:lnTo>
                  <a:pt x="21" y="55"/>
                </a:lnTo>
                <a:lnTo>
                  <a:pt x="26" y="55"/>
                </a:lnTo>
                <a:lnTo>
                  <a:pt x="30" y="52"/>
                </a:lnTo>
                <a:lnTo>
                  <a:pt x="31" y="51"/>
                </a:lnTo>
                <a:lnTo>
                  <a:pt x="33" y="49"/>
                </a:lnTo>
                <a:lnTo>
                  <a:pt x="33" y="48"/>
                </a:lnTo>
                <a:lnTo>
                  <a:pt x="34" y="46"/>
                </a:lnTo>
                <a:lnTo>
                  <a:pt x="34" y="45"/>
                </a:lnTo>
                <a:lnTo>
                  <a:pt x="36" y="42"/>
                </a:lnTo>
                <a:lnTo>
                  <a:pt x="36" y="40"/>
                </a:lnTo>
                <a:lnTo>
                  <a:pt x="37" y="39"/>
                </a:lnTo>
                <a:lnTo>
                  <a:pt x="39" y="36"/>
                </a:lnTo>
                <a:lnTo>
                  <a:pt x="40" y="34"/>
                </a:lnTo>
                <a:lnTo>
                  <a:pt x="43" y="33"/>
                </a:lnTo>
                <a:lnTo>
                  <a:pt x="45" y="31"/>
                </a:lnTo>
                <a:lnTo>
                  <a:pt x="48" y="30"/>
                </a:lnTo>
                <a:lnTo>
                  <a:pt x="49" y="27"/>
                </a:lnTo>
                <a:lnTo>
                  <a:pt x="51" y="25"/>
                </a:lnTo>
                <a:lnTo>
                  <a:pt x="51" y="22"/>
                </a:lnTo>
                <a:lnTo>
                  <a:pt x="51" y="19"/>
                </a:lnTo>
                <a:lnTo>
                  <a:pt x="51" y="17"/>
                </a:lnTo>
                <a:lnTo>
                  <a:pt x="51" y="14"/>
                </a:lnTo>
                <a:lnTo>
                  <a:pt x="49" y="11"/>
                </a:lnTo>
                <a:lnTo>
                  <a:pt x="49" y="8"/>
                </a:lnTo>
                <a:lnTo>
                  <a:pt x="48" y="6"/>
                </a:lnTo>
                <a:lnTo>
                  <a:pt x="46" y="3"/>
                </a:lnTo>
                <a:lnTo>
                  <a:pt x="43" y="2"/>
                </a:lnTo>
                <a:lnTo>
                  <a:pt x="40" y="0"/>
                </a:lnTo>
                <a:lnTo>
                  <a:pt x="37" y="0"/>
                </a:lnTo>
                <a:lnTo>
                  <a:pt x="34" y="0"/>
                </a:lnTo>
                <a:lnTo>
                  <a:pt x="31" y="2"/>
                </a:lnTo>
                <a:lnTo>
                  <a:pt x="28" y="3"/>
                </a:lnTo>
                <a:lnTo>
                  <a:pt x="26" y="5"/>
                </a:lnTo>
                <a:lnTo>
                  <a:pt x="23" y="6"/>
                </a:lnTo>
                <a:lnTo>
                  <a:pt x="20" y="8"/>
                </a:lnTo>
                <a:lnTo>
                  <a:pt x="18" y="9"/>
                </a:lnTo>
                <a:lnTo>
                  <a:pt x="15" y="11"/>
                </a:lnTo>
                <a:lnTo>
                  <a:pt x="14" y="12"/>
                </a:lnTo>
                <a:lnTo>
                  <a:pt x="12" y="12"/>
                </a:lnTo>
                <a:lnTo>
                  <a:pt x="9" y="14"/>
                </a:lnTo>
                <a:lnTo>
                  <a:pt x="8" y="15"/>
                </a:lnTo>
                <a:lnTo>
                  <a:pt x="5" y="17"/>
                </a:lnTo>
                <a:lnTo>
                  <a:pt x="3" y="18"/>
                </a:lnTo>
                <a:lnTo>
                  <a:pt x="3" y="19"/>
                </a:lnTo>
                <a:lnTo>
                  <a:pt x="2" y="21"/>
                </a:lnTo>
                <a:lnTo>
                  <a:pt x="2" y="22"/>
                </a:lnTo>
                <a:lnTo>
                  <a:pt x="0" y="24"/>
                </a:lnTo>
                <a:lnTo>
                  <a:pt x="0" y="25"/>
                </a:lnTo>
                <a:lnTo>
                  <a:pt x="0" y="27"/>
                </a:lnTo>
                <a:lnTo>
                  <a:pt x="2" y="28"/>
                </a:lnTo>
                <a:lnTo>
                  <a:pt x="2" y="31"/>
                </a:lnTo>
              </a:path>
            </a:pathLst>
          </a:custGeom>
          <a:solidFill>
            <a:srgbClr val="FFFF00"/>
          </a:solidFill>
          <a:ln w="4763">
            <a:solidFill>
              <a:srgbClr val="990000"/>
            </a:solidFill>
            <a:round/>
            <a:headEnd/>
            <a:tailEnd/>
          </a:ln>
        </p:spPr>
        <p:txBody>
          <a:bodyPr/>
          <a:lstStyle/>
          <a:p>
            <a:endParaRPr lang="en-US"/>
          </a:p>
        </p:txBody>
      </p:sp>
      <p:sp>
        <p:nvSpPr>
          <p:cNvPr id="53314" name="Freeform 65"/>
          <p:cNvSpPr>
            <a:spLocks/>
          </p:cNvSpPr>
          <p:nvPr/>
        </p:nvSpPr>
        <p:spPr bwMode="auto">
          <a:xfrm>
            <a:off x="6596064" y="4354515"/>
            <a:ext cx="80963" cy="93663"/>
          </a:xfrm>
          <a:custGeom>
            <a:avLst/>
            <a:gdLst>
              <a:gd name="T0" fmla="*/ 0 w 58"/>
              <a:gd name="T1" fmla="*/ 2147483647 h 59"/>
              <a:gd name="T2" fmla="*/ 2147483647 w 58"/>
              <a:gd name="T3" fmla="*/ 2147483647 h 59"/>
              <a:gd name="T4" fmla="*/ 2147483647 w 58"/>
              <a:gd name="T5" fmla="*/ 2147483647 h 59"/>
              <a:gd name="T6" fmla="*/ 2147483647 w 58"/>
              <a:gd name="T7" fmla="*/ 2147483647 h 59"/>
              <a:gd name="T8" fmla="*/ 2147483647 w 58"/>
              <a:gd name="T9" fmla="*/ 2147483647 h 59"/>
              <a:gd name="T10" fmla="*/ 2147483647 w 58"/>
              <a:gd name="T11" fmla="*/ 2147483647 h 59"/>
              <a:gd name="T12" fmla="*/ 2147483647 w 58"/>
              <a:gd name="T13" fmla="*/ 2147483647 h 59"/>
              <a:gd name="T14" fmla="*/ 2147483647 w 58"/>
              <a:gd name="T15" fmla="*/ 2147483647 h 59"/>
              <a:gd name="T16" fmla="*/ 2147483647 w 58"/>
              <a:gd name="T17" fmla="*/ 2147483647 h 59"/>
              <a:gd name="T18" fmla="*/ 2147483647 w 58"/>
              <a:gd name="T19" fmla="*/ 2147483647 h 59"/>
              <a:gd name="T20" fmla="*/ 2147483647 w 58"/>
              <a:gd name="T21" fmla="*/ 2147483647 h 59"/>
              <a:gd name="T22" fmla="*/ 2147483647 w 58"/>
              <a:gd name="T23" fmla="*/ 2147483647 h 59"/>
              <a:gd name="T24" fmla="*/ 2147483647 w 58"/>
              <a:gd name="T25" fmla="*/ 2147483647 h 59"/>
              <a:gd name="T26" fmla="*/ 2147483647 w 58"/>
              <a:gd name="T27" fmla="*/ 2147483647 h 59"/>
              <a:gd name="T28" fmla="*/ 2147483647 w 58"/>
              <a:gd name="T29" fmla="*/ 2147483647 h 59"/>
              <a:gd name="T30" fmla="*/ 2147483647 w 58"/>
              <a:gd name="T31" fmla="*/ 2147483647 h 59"/>
              <a:gd name="T32" fmla="*/ 2147483647 w 58"/>
              <a:gd name="T33" fmla="*/ 2147483647 h 59"/>
              <a:gd name="T34" fmla="*/ 2147483647 w 58"/>
              <a:gd name="T35" fmla="*/ 2147483647 h 59"/>
              <a:gd name="T36" fmla="*/ 2147483647 w 58"/>
              <a:gd name="T37" fmla="*/ 2147483647 h 59"/>
              <a:gd name="T38" fmla="*/ 2147483647 w 58"/>
              <a:gd name="T39" fmla="*/ 2147483647 h 59"/>
              <a:gd name="T40" fmla="*/ 2147483647 w 58"/>
              <a:gd name="T41" fmla="*/ 2147483647 h 59"/>
              <a:gd name="T42" fmla="*/ 2147483647 w 58"/>
              <a:gd name="T43" fmla="*/ 2147483647 h 59"/>
              <a:gd name="T44" fmla="*/ 2147483647 w 58"/>
              <a:gd name="T45" fmla="*/ 2147483647 h 59"/>
              <a:gd name="T46" fmla="*/ 2147483647 w 58"/>
              <a:gd name="T47" fmla="*/ 2147483647 h 59"/>
              <a:gd name="T48" fmla="*/ 2147483647 w 58"/>
              <a:gd name="T49" fmla="*/ 2147483647 h 59"/>
              <a:gd name="T50" fmla="*/ 2147483647 w 58"/>
              <a:gd name="T51" fmla="*/ 2147483647 h 59"/>
              <a:gd name="T52" fmla="*/ 2147483647 w 58"/>
              <a:gd name="T53" fmla="*/ 2147483647 h 59"/>
              <a:gd name="T54" fmla="*/ 2147483647 w 58"/>
              <a:gd name="T55" fmla="*/ 2147483647 h 59"/>
              <a:gd name="T56" fmla="*/ 2147483647 w 58"/>
              <a:gd name="T57" fmla="*/ 2147483647 h 59"/>
              <a:gd name="T58" fmla="*/ 2147483647 w 58"/>
              <a:gd name="T59" fmla="*/ 2147483647 h 59"/>
              <a:gd name="T60" fmla="*/ 2147483647 w 58"/>
              <a:gd name="T61" fmla="*/ 2147483647 h 59"/>
              <a:gd name="T62" fmla="*/ 2147483647 w 58"/>
              <a:gd name="T63" fmla="*/ 2147483647 h 59"/>
              <a:gd name="T64" fmla="*/ 2147483647 w 58"/>
              <a:gd name="T65" fmla="*/ 2147483647 h 59"/>
              <a:gd name="T66" fmla="*/ 2147483647 w 58"/>
              <a:gd name="T67" fmla="*/ 2147483647 h 59"/>
              <a:gd name="T68" fmla="*/ 2147483647 w 58"/>
              <a:gd name="T69" fmla="*/ 2147483647 h 59"/>
              <a:gd name="T70" fmla="*/ 2147483647 w 58"/>
              <a:gd name="T71" fmla="*/ 2147483647 h 59"/>
              <a:gd name="T72" fmla="*/ 2147483647 w 58"/>
              <a:gd name="T73" fmla="*/ 2147483647 h 59"/>
              <a:gd name="T74" fmla="*/ 2147483647 w 58"/>
              <a:gd name="T75" fmla="*/ 2147483647 h 59"/>
              <a:gd name="T76" fmla="*/ 2147483647 w 58"/>
              <a:gd name="T77" fmla="*/ 2147483647 h 59"/>
              <a:gd name="T78" fmla="*/ 2147483647 w 58"/>
              <a:gd name="T79" fmla="*/ 2147483647 h 59"/>
              <a:gd name="T80" fmla="*/ 2147483647 w 58"/>
              <a:gd name="T81" fmla="*/ 2147483647 h 59"/>
              <a:gd name="T82" fmla="*/ 2147483647 w 58"/>
              <a:gd name="T83" fmla="*/ 2147483647 h 59"/>
              <a:gd name="T84" fmla="*/ 2147483647 w 58"/>
              <a:gd name="T85" fmla="*/ 2147483647 h 59"/>
              <a:gd name="T86" fmla="*/ 2147483647 w 58"/>
              <a:gd name="T87" fmla="*/ 2147483647 h 59"/>
              <a:gd name="T88" fmla="*/ 2147483647 w 58"/>
              <a:gd name="T89" fmla="*/ 0 h 59"/>
              <a:gd name="T90" fmla="*/ 2147483647 w 58"/>
              <a:gd name="T91" fmla="*/ 0 h 59"/>
              <a:gd name="T92" fmla="*/ 2147483647 w 58"/>
              <a:gd name="T93" fmla="*/ 2147483647 h 59"/>
              <a:gd name="T94" fmla="*/ 2147483647 w 58"/>
              <a:gd name="T95" fmla="*/ 2147483647 h 59"/>
              <a:gd name="T96" fmla="*/ 2147483647 w 58"/>
              <a:gd name="T97" fmla="*/ 2147483647 h 59"/>
              <a:gd name="T98" fmla="*/ 2147483647 w 58"/>
              <a:gd name="T99" fmla="*/ 2147483647 h 59"/>
              <a:gd name="T100" fmla="*/ 2147483647 w 58"/>
              <a:gd name="T101" fmla="*/ 2147483647 h 59"/>
              <a:gd name="T102" fmla="*/ 2147483647 w 58"/>
              <a:gd name="T103" fmla="*/ 2147483647 h 59"/>
              <a:gd name="T104" fmla="*/ 2147483647 w 58"/>
              <a:gd name="T105" fmla="*/ 2147483647 h 59"/>
              <a:gd name="T106" fmla="*/ 2147483647 w 58"/>
              <a:gd name="T107" fmla="*/ 2147483647 h 59"/>
              <a:gd name="T108" fmla="*/ 2147483647 w 58"/>
              <a:gd name="T109" fmla="*/ 2147483647 h 59"/>
              <a:gd name="T110" fmla="*/ 2147483647 w 58"/>
              <a:gd name="T111" fmla="*/ 2147483647 h 59"/>
              <a:gd name="T112" fmla="*/ 0 w 58"/>
              <a:gd name="T113" fmla="*/ 2147483647 h 59"/>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8"/>
              <a:gd name="T172" fmla="*/ 0 h 59"/>
              <a:gd name="T173" fmla="*/ 58 w 58"/>
              <a:gd name="T174" fmla="*/ 59 h 59"/>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8" h="59">
                <a:moveTo>
                  <a:pt x="0" y="46"/>
                </a:moveTo>
                <a:lnTo>
                  <a:pt x="3" y="50"/>
                </a:lnTo>
                <a:lnTo>
                  <a:pt x="8" y="53"/>
                </a:lnTo>
                <a:lnTo>
                  <a:pt x="11" y="56"/>
                </a:lnTo>
                <a:lnTo>
                  <a:pt x="15" y="57"/>
                </a:lnTo>
                <a:lnTo>
                  <a:pt x="20" y="57"/>
                </a:lnTo>
                <a:lnTo>
                  <a:pt x="24" y="59"/>
                </a:lnTo>
                <a:lnTo>
                  <a:pt x="28" y="59"/>
                </a:lnTo>
                <a:lnTo>
                  <a:pt x="33" y="57"/>
                </a:lnTo>
                <a:lnTo>
                  <a:pt x="36" y="57"/>
                </a:lnTo>
                <a:lnTo>
                  <a:pt x="37" y="56"/>
                </a:lnTo>
                <a:lnTo>
                  <a:pt x="40" y="54"/>
                </a:lnTo>
                <a:lnTo>
                  <a:pt x="42" y="51"/>
                </a:lnTo>
                <a:lnTo>
                  <a:pt x="43" y="50"/>
                </a:lnTo>
                <a:lnTo>
                  <a:pt x="45" y="47"/>
                </a:lnTo>
                <a:lnTo>
                  <a:pt x="48" y="44"/>
                </a:lnTo>
                <a:lnTo>
                  <a:pt x="49" y="43"/>
                </a:lnTo>
                <a:lnTo>
                  <a:pt x="51" y="41"/>
                </a:lnTo>
                <a:lnTo>
                  <a:pt x="52" y="41"/>
                </a:lnTo>
                <a:lnTo>
                  <a:pt x="54" y="41"/>
                </a:lnTo>
                <a:lnTo>
                  <a:pt x="57" y="38"/>
                </a:lnTo>
                <a:lnTo>
                  <a:pt x="58" y="34"/>
                </a:lnTo>
                <a:lnTo>
                  <a:pt x="58" y="29"/>
                </a:lnTo>
                <a:lnTo>
                  <a:pt x="57" y="25"/>
                </a:lnTo>
                <a:lnTo>
                  <a:pt x="55" y="20"/>
                </a:lnTo>
                <a:lnTo>
                  <a:pt x="54" y="17"/>
                </a:lnTo>
                <a:lnTo>
                  <a:pt x="49" y="13"/>
                </a:lnTo>
                <a:lnTo>
                  <a:pt x="45" y="10"/>
                </a:lnTo>
                <a:lnTo>
                  <a:pt x="45" y="8"/>
                </a:lnTo>
                <a:lnTo>
                  <a:pt x="45" y="7"/>
                </a:lnTo>
                <a:lnTo>
                  <a:pt x="45" y="6"/>
                </a:lnTo>
                <a:lnTo>
                  <a:pt x="43" y="4"/>
                </a:lnTo>
                <a:lnTo>
                  <a:pt x="42" y="3"/>
                </a:lnTo>
                <a:lnTo>
                  <a:pt x="40" y="1"/>
                </a:lnTo>
                <a:lnTo>
                  <a:pt x="39" y="1"/>
                </a:lnTo>
                <a:lnTo>
                  <a:pt x="36" y="0"/>
                </a:lnTo>
                <a:lnTo>
                  <a:pt x="34" y="0"/>
                </a:lnTo>
                <a:lnTo>
                  <a:pt x="31" y="1"/>
                </a:lnTo>
                <a:lnTo>
                  <a:pt x="30" y="1"/>
                </a:lnTo>
                <a:lnTo>
                  <a:pt x="28" y="3"/>
                </a:lnTo>
                <a:lnTo>
                  <a:pt x="24" y="7"/>
                </a:lnTo>
                <a:lnTo>
                  <a:pt x="20" y="11"/>
                </a:lnTo>
                <a:lnTo>
                  <a:pt x="14" y="17"/>
                </a:lnTo>
                <a:lnTo>
                  <a:pt x="11" y="23"/>
                </a:lnTo>
                <a:lnTo>
                  <a:pt x="6" y="31"/>
                </a:lnTo>
                <a:lnTo>
                  <a:pt x="3" y="37"/>
                </a:lnTo>
                <a:lnTo>
                  <a:pt x="2" y="41"/>
                </a:lnTo>
                <a:lnTo>
                  <a:pt x="0" y="46"/>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15" name="Freeform 66"/>
          <p:cNvSpPr>
            <a:spLocks/>
          </p:cNvSpPr>
          <p:nvPr/>
        </p:nvSpPr>
        <p:spPr bwMode="auto">
          <a:xfrm>
            <a:off x="6596064" y="4354515"/>
            <a:ext cx="80963" cy="93663"/>
          </a:xfrm>
          <a:custGeom>
            <a:avLst/>
            <a:gdLst>
              <a:gd name="T0" fmla="*/ 0 w 58"/>
              <a:gd name="T1" fmla="*/ 2147483647 h 59"/>
              <a:gd name="T2" fmla="*/ 2147483647 w 58"/>
              <a:gd name="T3" fmla="*/ 2147483647 h 59"/>
              <a:gd name="T4" fmla="*/ 2147483647 w 58"/>
              <a:gd name="T5" fmla="*/ 2147483647 h 59"/>
              <a:gd name="T6" fmla="*/ 2147483647 w 58"/>
              <a:gd name="T7" fmla="*/ 2147483647 h 59"/>
              <a:gd name="T8" fmla="*/ 2147483647 w 58"/>
              <a:gd name="T9" fmla="*/ 2147483647 h 59"/>
              <a:gd name="T10" fmla="*/ 2147483647 w 58"/>
              <a:gd name="T11" fmla="*/ 2147483647 h 59"/>
              <a:gd name="T12" fmla="*/ 2147483647 w 58"/>
              <a:gd name="T13" fmla="*/ 2147483647 h 59"/>
              <a:gd name="T14" fmla="*/ 2147483647 w 58"/>
              <a:gd name="T15" fmla="*/ 2147483647 h 59"/>
              <a:gd name="T16" fmla="*/ 2147483647 w 58"/>
              <a:gd name="T17" fmla="*/ 2147483647 h 59"/>
              <a:gd name="T18" fmla="*/ 2147483647 w 58"/>
              <a:gd name="T19" fmla="*/ 2147483647 h 59"/>
              <a:gd name="T20" fmla="*/ 2147483647 w 58"/>
              <a:gd name="T21" fmla="*/ 2147483647 h 59"/>
              <a:gd name="T22" fmla="*/ 2147483647 w 58"/>
              <a:gd name="T23" fmla="*/ 2147483647 h 59"/>
              <a:gd name="T24" fmla="*/ 2147483647 w 58"/>
              <a:gd name="T25" fmla="*/ 2147483647 h 59"/>
              <a:gd name="T26" fmla="*/ 2147483647 w 58"/>
              <a:gd name="T27" fmla="*/ 2147483647 h 59"/>
              <a:gd name="T28" fmla="*/ 2147483647 w 58"/>
              <a:gd name="T29" fmla="*/ 2147483647 h 59"/>
              <a:gd name="T30" fmla="*/ 2147483647 w 58"/>
              <a:gd name="T31" fmla="*/ 2147483647 h 59"/>
              <a:gd name="T32" fmla="*/ 2147483647 w 58"/>
              <a:gd name="T33" fmla="*/ 2147483647 h 59"/>
              <a:gd name="T34" fmla="*/ 2147483647 w 58"/>
              <a:gd name="T35" fmla="*/ 2147483647 h 59"/>
              <a:gd name="T36" fmla="*/ 2147483647 w 58"/>
              <a:gd name="T37" fmla="*/ 2147483647 h 59"/>
              <a:gd name="T38" fmla="*/ 2147483647 w 58"/>
              <a:gd name="T39" fmla="*/ 2147483647 h 59"/>
              <a:gd name="T40" fmla="*/ 2147483647 w 58"/>
              <a:gd name="T41" fmla="*/ 2147483647 h 59"/>
              <a:gd name="T42" fmla="*/ 2147483647 w 58"/>
              <a:gd name="T43" fmla="*/ 2147483647 h 59"/>
              <a:gd name="T44" fmla="*/ 2147483647 w 58"/>
              <a:gd name="T45" fmla="*/ 2147483647 h 59"/>
              <a:gd name="T46" fmla="*/ 2147483647 w 58"/>
              <a:gd name="T47" fmla="*/ 2147483647 h 59"/>
              <a:gd name="T48" fmla="*/ 2147483647 w 58"/>
              <a:gd name="T49" fmla="*/ 2147483647 h 59"/>
              <a:gd name="T50" fmla="*/ 2147483647 w 58"/>
              <a:gd name="T51" fmla="*/ 2147483647 h 59"/>
              <a:gd name="T52" fmla="*/ 2147483647 w 58"/>
              <a:gd name="T53" fmla="*/ 2147483647 h 59"/>
              <a:gd name="T54" fmla="*/ 2147483647 w 58"/>
              <a:gd name="T55" fmla="*/ 2147483647 h 59"/>
              <a:gd name="T56" fmla="*/ 2147483647 w 58"/>
              <a:gd name="T57" fmla="*/ 2147483647 h 59"/>
              <a:gd name="T58" fmla="*/ 2147483647 w 58"/>
              <a:gd name="T59" fmla="*/ 2147483647 h 59"/>
              <a:gd name="T60" fmla="*/ 2147483647 w 58"/>
              <a:gd name="T61" fmla="*/ 2147483647 h 59"/>
              <a:gd name="T62" fmla="*/ 2147483647 w 58"/>
              <a:gd name="T63" fmla="*/ 2147483647 h 59"/>
              <a:gd name="T64" fmla="*/ 2147483647 w 58"/>
              <a:gd name="T65" fmla="*/ 2147483647 h 59"/>
              <a:gd name="T66" fmla="*/ 2147483647 w 58"/>
              <a:gd name="T67" fmla="*/ 2147483647 h 59"/>
              <a:gd name="T68" fmla="*/ 2147483647 w 58"/>
              <a:gd name="T69" fmla="*/ 2147483647 h 59"/>
              <a:gd name="T70" fmla="*/ 2147483647 w 58"/>
              <a:gd name="T71" fmla="*/ 2147483647 h 59"/>
              <a:gd name="T72" fmla="*/ 2147483647 w 58"/>
              <a:gd name="T73" fmla="*/ 2147483647 h 59"/>
              <a:gd name="T74" fmla="*/ 2147483647 w 58"/>
              <a:gd name="T75" fmla="*/ 2147483647 h 59"/>
              <a:gd name="T76" fmla="*/ 2147483647 w 58"/>
              <a:gd name="T77" fmla="*/ 2147483647 h 59"/>
              <a:gd name="T78" fmla="*/ 2147483647 w 58"/>
              <a:gd name="T79" fmla="*/ 2147483647 h 59"/>
              <a:gd name="T80" fmla="*/ 2147483647 w 58"/>
              <a:gd name="T81" fmla="*/ 2147483647 h 59"/>
              <a:gd name="T82" fmla="*/ 2147483647 w 58"/>
              <a:gd name="T83" fmla="*/ 2147483647 h 59"/>
              <a:gd name="T84" fmla="*/ 2147483647 w 58"/>
              <a:gd name="T85" fmla="*/ 2147483647 h 59"/>
              <a:gd name="T86" fmla="*/ 2147483647 w 58"/>
              <a:gd name="T87" fmla="*/ 2147483647 h 59"/>
              <a:gd name="T88" fmla="*/ 2147483647 w 58"/>
              <a:gd name="T89" fmla="*/ 0 h 59"/>
              <a:gd name="T90" fmla="*/ 2147483647 w 58"/>
              <a:gd name="T91" fmla="*/ 0 h 59"/>
              <a:gd name="T92" fmla="*/ 2147483647 w 58"/>
              <a:gd name="T93" fmla="*/ 2147483647 h 59"/>
              <a:gd name="T94" fmla="*/ 2147483647 w 58"/>
              <a:gd name="T95" fmla="*/ 2147483647 h 59"/>
              <a:gd name="T96" fmla="*/ 2147483647 w 58"/>
              <a:gd name="T97" fmla="*/ 2147483647 h 59"/>
              <a:gd name="T98" fmla="*/ 2147483647 w 58"/>
              <a:gd name="T99" fmla="*/ 2147483647 h 59"/>
              <a:gd name="T100" fmla="*/ 2147483647 w 58"/>
              <a:gd name="T101" fmla="*/ 2147483647 h 59"/>
              <a:gd name="T102" fmla="*/ 2147483647 w 58"/>
              <a:gd name="T103" fmla="*/ 2147483647 h 59"/>
              <a:gd name="T104" fmla="*/ 2147483647 w 58"/>
              <a:gd name="T105" fmla="*/ 2147483647 h 59"/>
              <a:gd name="T106" fmla="*/ 2147483647 w 58"/>
              <a:gd name="T107" fmla="*/ 2147483647 h 59"/>
              <a:gd name="T108" fmla="*/ 2147483647 w 58"/>
              <a:gd name="T109" fmla="*/ 2147483647 h 59"/>
              <a:gd name="T110" fmla="*/ 2147483647 w 58"/>
              <a:gd name="T111" fmla="*/ 2147483647 h 59"/>
              <a:gd name="T112" fmla="*/ 0 w 58"/>
              <a:gd name="T113" fmla="*/ 2147483647 h 59"/>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8"/>
              <a:gd name="T172" fmla="*/ 0 h 59"/>
              <a:gd name="T173" fmla="*/ 58 w 58"/>
              <a:gd name="T174" fmla="*/ 59 h 59"/>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8" h="59">
                <a:moveTo>
                  <a:pt x="0" y="46"/>
                </a:moveTo>
                <a:lnTo>
                  <a:pt x="3" y="50"/>
                </a:lnTo>
                <a:lnTo>
                  <a:pt x="8" y="53"/>
                </a:lnTo>
                <a:lnTo>
                  <a:pt x="11" y="56"/>
                </a:lnTo>
                <a:lnTo>
                  <a:pt x="15" y="57"/>
                </a:lnTo>
                <a:lnTo>
                  <a:pt x="20" y="57"/>
                </a:lnTo>
                <a:lnTo>
                  <a:pt x="24" y="59"/>
                </a:lnTo>
                <a:lnTo>
                  <a:pt x="28" y="59"/>
                </a:lnTo>
                <a:lnTo>
                  <a:pt x="33" y="57"/>
                </a:lnTo>
                <a:lnTo>
                  <a:pt x="36" y="57"/>
                </a:lnTo>
                <a:lnTo>
                  <a:pt x="37" y="56"/>
                </a:lnTo>
                <a:lnTo>
                  <a:pt x="40" y="54"/>
                </a:lnTo>
                <a:lnTo>
                  <a:pt x="42" y="51"/>
                </a:lnTo>
                <a:lnTo>
                  <a:pt x="43" y="50"/>
                </a:lnTo>
                <a:lnTo>
                  <a:pt x="45" y="47"/>
                </a:lnTo>
                <a:lnTo>
                  <a:pt x="48" y="44"/>
                </a:lnTo>
                <a:lnTo>
                  <a:pt x="49" y="43"/>
                </a:lnTo>
                <a:lnTo>
                  <a:pt x="51" y="41"/>
                </a:lnTo>
                <a:lnTo>
                  <a:pt x="52" y="41"/>
                </a:lnTo>
                <a:lnTo>
                  <a:pt x="54" y="41"/>
                </a:lnTo>
                <a:lnTo>
                  <a:pt x="57" y="38"/>
                </a:lnTo>
                <a:lnTo>
                  <a:pt x="58" y="34"/>
                </a:lnTo>
                <a:lnTo>
                  <a:pt x="58" y="29"/>
                </a:lnTo>
                <a:lnTo>
                  <a:pt x="57" y="25"/>
                </a:lnTo>
                <a:lnTo>
                  <a:pt x="55" y="20"/>
                </a:lnTo>
                <a:lnTo>
                  <a:pt x="54" y="17"/>
                </a:lnTo>
                <a:lnTo>
                  <a:pt x="49" y="13"/>
                </a:lnTo>
                <a:lnTo>
                  <a:pt x="45" y="10"/>
                </a:lnTo>
                <a:lnTo>
                  <a:pt x="45" y="8"/>
                </a:lnTo>
                <a:lnTo>
                  <a:pt x="45" y="7"/>
                </a:lnTo>
                <a:lnTo>
                  <a:pt x="45" y="6"/>
                </a:lnTo>
                <a:lnTo>
                  <a:pt x="43" y="4"/>
                </a:lnTo>
                <a:lnTo>
                  <a:pt x="42" y="3"/>
                </a:lnTo>
                <a:lnTo>
                  <a:pt x="40" y="1"/>
                </a:lnTo>
                <a:lnTo>
                  <a:pt x="39" y="1"/>
                </a:lnTo>
                <a:lnTo>
                  <a:pt x="36" y="0"/>
                </a:lnTo>
                <a:lnTo>
                  <a:pt x="34" y="0"/>
                </a:lnTo>
                <a:lnTo>
                  <a:pt x="31" y="1"/>
                </a:lnTo>
                <a:lnTo>
                  <a:pt x="30" y="1"/>
                </a:lnTo>
                <a:lnTo>
                  <a:pt x="28" y="3"/>
                </a:lnTo>
                <a:lnTo>
                  <a:pt x="24" y="7"/>
                </a:lnTo>
                <a:lnTo>
                  <a:pt x="20" y="11"/>
                </a:lnTo>
                <a:lnTo>
                  <a:pt x="14" y="17"/>
                </a:lnTo>
                <a:lnTo>
                  <a:pt x="11" y="23"/>
                </a:lnTo>
                <a:lnTo>
                  <a:pt x="6" y="31"/>
                </a:lnTo>
                <a:lnTo>
                  <a:pt x="3" y="37"/>
                </a:lnTo>
                <a:lnTo>
                  <a:pt x="2" y="41"/>
                </a:lnTo>
                <a:lnTo>
                  <a:pt x="0" y="46"/>
                </a:lnTo>
              </a:path>
            </a:pathLst>
          </a:custGeom>
          <a:solidFill>
            <a:srgbClr val="FFFF00"/>
          </a:solidFill>
          <a:ln w="1588">
            <a:solidFill>
              <a:srgbClr val="990000"/>
            </a:solidFill>
            <a:round/>
            <a:headEnd/>
            <a:tailEnd/>
          </a:ln>
        </p:spPr>
        <p:txBody>
          <a:bodyPr/>
          <a:lstStyle/>
          <a:p>
            <a:endParaRPr lang="en-US"/>
          </a:p>
        </p:txBody>
      </p:sp>
      <p:sp>
        <p:nvSpPr>
          <p:cNvPr id="53316" name="Freeform 67"/>
          <p:cNvSpPr>
            <a:spLocks/>
          </p:cNvSpPr>
          <p:nvPr/>
        </p:nvSpPr>
        <p:spPr bwMode="auto">
          <a:xfrm>
            <a:off x="6596064" y="4354515"/>
            <a:ext cx="80963" cy="93663"/>
          </a:xfrm>
          <a:custGeom>
            <a:avLst/>
            <a:gdLst>
              <a:gd name="T0" fmla="*/ 0 w 58"/>
              <a:gd name="T1" fmla="*/ 2147483647 h 59"/>
              <a:gd name="T2" fmla="*/ 2147483647 w 58"/>
              <a:gd name="T3" fmla="*/ 2147483647 h 59"/>
              <a:gd name="T4" fmla="*/ 2147483647 w 58"/>
              <a:gd name="T5" fmla="*/ 2147483647 h 59"/>
              <a:gd name="T6" fmla="*/ 2147483647 w 58"/>
              <a:gd name="T7" fmla="*/ 2147483647 h 59"/>
              <a:gd name="T8" fmla="*/ 2147483647 w 58"/>
              <a:gd name="T9" fmla="*/ 2147483647 h 59"/>
              <a:gd name="T10" fmla="*/ 2147483647 w 58"/>
              <a:gd name="T11" fmla="*/ 2147483647 h 59"/>
              <a:gd name="T12" fmla="*/ 2147483647 w 58"/>
              <a:gd name="T13" fmla="*/ 2147483647 h 59"/>
              <a:gd name="T14" fmla="*/ 2147483647 w 58"/>
              <a:gd name="T15" fmla="*/ 2147483647 h 59"/>
              <a:gd name="T16" fmla="*/ 2147483647 w 58"/>
              <a:gd name="T17" fmla="*/ 2147483647 h 59"/>
              <a:gd name="T18" fmla="*/ 2147483647 w 58"/>
              <a:gd name="T19" fmla="*/ 2147483647 h 59"/>
              <a:gd name="T20" fmla="*/ 2147483647 w 58"/>
              <a:gd name="T21" fmla="*/ 2147483647 h 59"/>
              <a:gd name="T22" fmla="*/ 2147483647 w 58"/>
              <a:gd name="T23" fmla="*/ 2147483647 h 59"/>
              <a:gd name="T24" fmla="*/ 2147483647 w 58"/>
              <a:gd name="T25" fmla="*/ 2147483647 h 59"/>
              <a:gd name="T26" fmla="*/ 2147483647 w 58"/>
              <a:gd name="T27" fmla="*/ 2147483647 h 59"/>
              <a:gd name="T28" fmla="*/ 2147483647 w 58"/>
              <a:gd name="T29" fmla="*/ 2147483647 h 59"/>
              <a:gd name="T30" fmla="*/ 2147483647 w 58"/>
              <a:gd name="T31" fmla="*/ 2147483647 h 59"/>
              <a:gd name="T32" fmla="*/ 2147483647 w 58"/>
              <a:gd name="T33" fmla="*/ 2147483647 h 59"/>
              <a:gd name="T34" fmla="*/ 2147483647 w 58"/>
              <a:gd name="T35" fmla="*/ 2147483647 h 59"/>
              <a:gd name="T36" fmla="*/ 2147483647 w 58"/>
              <a:gd name="T37" fmla="*/ 2147483647 h 59"/>
              <a:gd name="T38" fmla="*/ 2147483647 w 58"/>
              <a:gd name="T39" fmla="*/ 2147483647 h 59"/>
              <a:gd name="T40" fmla="*/ 2147483647 w 58"/>
              <a:gd name="T41" fmla="*/ 2147483647 h 59"/>
              <a:gd name="T42" fmla="*/ 2147483647 w 58"/>
              <a:gd name="T43" fmla="*/ 2147483647 h 59"/>
              <a:gd name="T44" fmla="*/ 2147483647 w 58"/>
              <a:gd name="T45" fmla="*/ 2147483647 h 59"/>
              <a:gd name="T46" fmla="*/ 2147483647 w 58"/>
              <a:gd name="T47" fmla="*/ 2147483647 h 59"/>
              <a:gd name="T48" fmla="*/ 2147483647 w 58"/>
              <a:gd name="T49" fmla="*/ 2147483647 h 59"/>
              <a:gd name="T50" fmla="*/ 2147483647 w 58"/>
              <a:gd name="T51" fmla="*/ 2147483647 h 59"/>
              <a:gd name="T52" fmla="*/ 2147483647 w 58"/>
              <a:gd name="T53" fmla="*/ 2147483647 h 59"/>
              <a:gd name="T54" fmla="*/ 2147483647 w 58"/>
              <a:gd name="T55" fmla="*/ 2147483647 h 59"/>
              <a:gd name="T56" fmla="*/ 2147483647 w 58"/>
              <a:gd name="T57" fmla="*/ 2147483647 h 59"/>
              <a:gd name="T58" fmla="*/ 2147483647 w 58"/>
              <a:gd name="T59" fmla="*/ 2147483647 h 59"/>
              <a:gd name="T60" fmla="*/ 2147483647 w 58"/>
              <a:gd name="T61" fmla="*/ 2147483647 h 59"/>
              <a:gd name="T62" fmla="*/ 2147483647 w 58"/>
              <a:gd name="T63" fmla="*/ 2147483647 h 59"/>
              <a:gd name="T64" fmla="*/ 2147483647 w 58"/>
              <a:gd name="T65" fmla="*/ 2147483647 h 59"/>
              <a:gd name="T66" fmla="*/ 2147483647 w 58"/>
              <a:gd name="T67" fmla="*/ 2147483647 h 59"/>
              <a:gd name="T68" fmla="*/ 2147483647 w 58"/>
              <a:gd name="T69" fmla="*/ 2147483647 h 59"/>
              <a:gd name="T70" fmla="*/ 2147483647 w 58"/>
              <a:gd name="T71" fmla="*/ 2147483647 h 59"/>
              <a:gd name="T72" fmla="*/ 2147483647 w 58"/>
              <a:gd name="T73" fmla="*/ 2147483647 h 59"/>
              <a:gd name="T74" fmla="*/ 2147483647 w 58"/>
              <a:gd name="T75" fmla="*/ 2147483647 h 59"/>
              <a:gd name="T76" fmla="*/ 2147483647 w 58"/>
              <a:gd name="T77" fmla="*/ 2147483647 h 59"/>
              <a:gd name="T78" fmla="*/ 2147483647 w 58"/>
              <a:gd name="T79" fmla="*/ 2147483647 h 59"/>
              <a:gd name="T80" fmla="*/ 2147483647 w 58"/>
              <a:gd name="T81" fmla="*/ 2147483647 h 59"/>
              <a:gd name="T82" fmla="*/ 2147483647 w 58"/>
              <a:gd name="T83" fmla="*/ 2147483647 h 59"/>
              <a:gd name="T84" fmla="*/ 2147483647 w 58"/>
              <a:gd name="T85" fmla="*/ 2147483647 h 59"/>
              <a:gd name="T86" fmla="*/ 2147483647 w 58"/>
              <a:gd name="T87" fmla="*/ 2147483647 h 59"/>
              <a:gd name="T88" fmla="*/ 2147483647 w 58"/>
              <a:gd name="T89" fmla="*/ 0 h 59"/>
              <a:gd name="T90" fmla="*/ 2147483647 w 58"/>
              <a:gd name="T91" fmla="*/ 0 h 59"/>
              <a:gd name="T92" fmla="*/ 2147483647 w 58"/>
              <a:gd name="T93" fmla="*/ 2147483647 h 59"/>
              <a:gd name="T94" fmla="*/ 2147483647 w 58"/>
              <a:gd name="T95" fmla="*/ 2147483647 h 59"/>
              <a:gd name="T96" fmla="*/ 2147483647 w 58"/>
              <a:gd name="T97" fmla="*/ 2147483647 h 59"/>
              <a:gd name="T98" fmla="*/ 2147483647 w 58"/>
              <a:gd name="T99" fmla="*/ 2147483647 h 59"/>
              <a:gd name="T100" fmla="*/ 2147483647 w 58"/>
              <a:gd name="T101" fmla="*/ 2147483647 h 59"/>
              <a:gd name="T102" fmla="*/ 2147483647 w 58"/>
              <a:gd name="T103" fmla="*/ 2147483647 h 59"/>
              <a:gd name="T104" fmla="*/ 2147483647 w 58"/>
              <a:gd name="T105" fmla="*/ 2147483647 h 59"/>
              <a:gd name="T106" fmla="*/ 2147483647 w 58"/>
              <a:gd name="T107" fmla="*/ 2147483647 h 59"/>
              <a:gd name="T108" fmla="*/ 2147483647 w 58"/>
              <a:gd name="T109" fmla="*/ 2147483647 h 59"/>
              <a:gd name="T110" fmla="*/ 2147483647 w 58"/>
              <a:gd name="T111" fmla="*/ 2147483647 h 59"/>
              <a:gd name="T112" fmla="*/ 0 w 58"/>
              <a:gd name="T113" fmla="*/ 2147483647 h 59"/>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8"/>
              <a:gd name="T172" fmla="*/ 0 h 59"/>
              <a:gd name="T173" fmla="*/ 58 w 58"/>
              <a:gd name="T174" fmla="*/ 59 h 59"/>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8" h="59">
                <a:moveTo>
                  <a:pt x="0" y="46"/>
                </a:moveTo>
                <a:lnTo>
                  <a:pt x="3" y="50"/>
                </a:lnTo>
                <a:lnTo>
                  <a:pt x="8" y="53"/>
                </a:lnTo>
                <a:lnTo>
                  <a:pt x="11" y="56"/>
                </a:lnTo>
                <a:lnTo>
                  <a:pt x="15" y="57"/>
                </a:lnTo>
                <a:lnTo>
                  <a:pt x="20" y="57"/>
                </a:lnTo>
                <a:lnTo>
                  <a:pt x="24" y="59"/>
                </a:lnTo>
                <a:lnTo>
                  <a:pt x="28" y="59"/>
                </a:lnTo>
                <a:lnTo>
                  <a:pt x="33" y="57"/>
                </a:lnTo>
                <a:lnTo>
                  <a:pt x="36" y="57"/>
                </a:lnTo>
                <a:lnTo>
                  <a:pt x="37" y="56"/>
                </a:lnTo>
                <a:lnTo>
                  <a:pt x="40" y="54"/>
                </a:lnTo>
                <a:lnTo>
                  <a:pt x="42" y="51"/>
                </a:lnTo>
                <a:lnTo>
                  <a:pt x="43" y="50"/>
                </a:lnTo>
                <a:lnTo>
                  <a:pt x="45" y="47"/>
                </a:lnTo>
                <a:lnTo>
                  <a:pt x="48" y="44"/>
                </a:lnTo>
                <a:lnTo>
                  <a:pt x="49" y="43"/>
                </a:lnTo>
                <a:lnTo>
                  <a:pt x="51" y="41"/>
                </a:lnTo>
                <a:lnTo>
                  <a:pt x="52" y="41"/>
                </a:lnTo>
                <a:lnTo>
                  <a:pt x="54" y="41"/>
                </a:lnTo>
                <a:lnTo>
                  <a:pt x="57" y="38"/>
                </a:lnTo>
                <a:lnTo>
                  <a:pt x="58" y="34"/>
                </a:lnTo>
                <a:lnTo>
                  <a:pt x="58" y="29"/>
                </a:lnTo>
                <a:lnTo>
                  <a:pt x="57" y="25"/>
                </a:lnTo>
                <a:lnTo>
                  <a:pt x="55" y="20"/>
                </a:lnTo>
                <a:lnTo>
                  <a:pt x="54" y="17"/>
                </a:lnTo>
                <a:lnTo>
                  <a:pt x="49" y="13"/>
                </a:lnTo>
                <a:lnTo>
                  <a:pt x="45" y="10"/>
                </a:lnTo>
                <a:lnTo>
                  <a:pt x="45" y="8"/>
                </a:lnTo>
                <a:lnTo>
                  <a:pt x="45" y="7"/>
                </a:lnTo>
                <a:lnTo>
                  <a:pt x="45" y="6"/>
                </a:lnTo>
                <a:lnTo>
                  <a:pt x="43" y="4"/>
                </a:lnTo>
                <a:lnTo>
                  <a:pt x="42" y="3"/>
                </a:lnTo>
                <a:lnTo>
                  <a:pt x="40" y="1"/>
                </a:lnTo>
                <a:lnTo>
                  <a:pt x="39" y="1"/>
                </a:lnTo>
                <a:lnTo>
                  <a:pt x="36" y="0"/>
                </a:lnTo>
                <a:lnTo>
                  <a:pt x="34" y="0"/>
                </a:lnTo>
                <a:lnTo>
                  <a:pt x="31" y="1"/>
                </a:lnTo>
                <a:lnTo>
                  <a:pt x="30" y="1"/>
                </a:lnTo>
                <a:lnTo>
                  <a:pt x="28" y="3"/>
                </a:lnTo>
                <a:lnTo>
                  <a:pt x="24" y="7"/>
                </a:lnTo>
                <a:lnTo>
                  <a:pt x="20" y="11"/>
                </a:lnTo>
                <a:lnTo>
                  <a:pt x="14" y="17"/>
                </a:lnTo>
                <a:lnTo>
                  <a:pt x="11" y="23"/>
                </a:lnTo>
                <a:lnTo>
                  <a:pt x="6" y="31"/>
                </a:lnTo>
                <a:lnTo>
                  <a:pt x="3" y="37"/>
                </a:lnTo>
                <a:lnTo>
                  <a:pt x="2" y="41"/>
                </a:lnTo>
                <a:lnTo>
                  <a:pt x="0" y="46"/>
                </a:lnTo>
              </a:path>
            </a:pathLst>
          </a:custGeom>
          <a:solidFill>
            <a:srgbClr val="FFFF00"/>
          </a:solidFill>
          <a:ln w="4763">
            <a:solidFill>
              <a:srgbClr val="990000"/>
            </a:solidFill>
            <a:round/>
            <a:headEnd/>
            <a:tailEnd/>
          </a:ln>
        </p:spPr>
        <p:txBody>
          <a:bodyPr/>
          <a:lstStyle/>
          <a:p>
            <a:endParaRPr lang="en-US"/>
          </a:p>
        </p:txBody>
      </p:sp>
      <p:sp>
        <p:nvSpPr>
          <p:cNvPr id="53317" name="Freeform 68"/>
          <p:cNvSpPr>
            <a:spLocks/>
          </p:cNvSpPr>
          <p:nvPr/>
        </p:nvSpPr>
        <p:spPr bwMode="auto">
          <a:xfrm>
            <a:off x="6610351" y="4273551"/>
            <a:ext cx="76200" cy="77788"/>
          </a:xfrm>
          <a:custGeom>
            <a:avLst/>
            <a:gdLst>
              <a:gd name="T0" fmla="*/ 2147483647 w 53"/>
              <a:gd name="T1" fmla="*/ 2147483647 h 49"/>
              <a:gd name="T2" fmla="*/ 2147483647 w 53"/>
              <a:gd name="T3" fmla="*/ 2147483647 h 49"/>
              <a:gd name="T4" fmla="*/ 0 w 53"/>
              <a:gd name="T5" fmla="*/ 2147483647 h 49"/>
              <a:gd name="T6" fmla="*/ 2147483647 w 53"/>
              <a:gd name="T7" fmla="*/ 2147483647 h 49"/>
              <a:gd name="T8" fmla="*/ 2147483647 w 53"/>
              <a:gd name="T9" fmla="*/ 2147483647 h 49"/>
              <a:gd name="T10" fmla="*/ 2147483647 w 53"/>
              <a:gd name="T11" fmla="*/ 2147483647 h 49"/>
              <a:gd name="T12" fmla="*/ 2147483647 w 53"/>
              <a:gd name="T13" fmla="*/ 2147483647 h 49"/>
              <a:gd name="T14" fmla="*/ 2147483647 w 53"/>
              <a:gd name="T15" fmla="*/ 2147483647 h 49"/>
              <a:gd name="T16" fmla="*/ 2147483647 w 53"/>
              <a:gd name="T17" fmla="*/ 2147483647 h 49"/>
              <a:gd name="T18" fmla="*/ 2147483647 w 53"/>
              <a:gd name="T19" fmla="*/ 2147483647 h 49"/>
              <a:gd name="T20" fmla="*/ 2147483647 w 53"/>
              <a:gd name="T21" fmla="*/ 2147483647 h 49"/>
              <a:gd name="T22" fmla="*/ 2147483647 w 53"/>
              <a:gd name="T23" fmla="*/ 2147483647 h 49"/>
              <a:gd name="T24" fmla="*/ 2147483647 w 53"/>
              <a:gd name="T25" fmla="*/ 2147483647 h 49"/>
              <a:gd name="T26" fmla="*/ 2147483647 w 53"/>
              <a:gd name="T27" fmla="*/ 2147483647 h 49"/>
              <a:gd name="T28" fmla="*/ 2147483647 w 53"/>
              <a:gd name="T29" fmla="*/ 2147483647 h 49"/>
              <a:gd name="T30" fmla="*/ 2147483647 w 53"/>
              <a:gd name="T31" fmla="*/ 2147483647 h 49"/>
              <a:gd name="T32" fmla="*/ 2147483647 w 53"/>
              <a:gd name="T33" fmla="*/ 2147483647 h 49"/>
              <a:gd name="T34" fmla="*/ 2147483647 w 53"/>
              <a:gd name="T35" fmla="*/ 2147483647 h 49"/>
              <a:gd name="T36" fmla="*/ 2147483647 w 53"/>
              <a:gd name="T37" fmla="*/ 2147483647 h 49"/>
              <a:gd name="T38" fmla="*/ 2147483647 w 53"/>
              <a:gd name="T39" fmla="*/ 2147483647 h 49"/>
              <a:gd name="T40" fmla="*/ 2147483647 w 53"/>
              <a:gd name="T41" fmla="*/ 0 h 49"/>
              <a:gd name="T42" fmla="*/ 2147483647 w 53"/>
              <a:gd name="T43" fmla="*/ 0 h 49"/>
              <a:gd name="T44" fmla="*/ 2147483647 w 53"/>
              <a:gd name="T45" fmla="*/ 0 h 49"/>
              <a:gd name="T46" fmla="*/ 2147483647 w 53"/>
              <a:gd name="T47" fmla="*/ 2147483647 h 49"/>
              <a:gd name="T48" fmla="*/ 2147483647 w 53"/>
              <a:gd name="T49" fmla="*/ 2147483647 h 49"/>
              <a:gd name="T50" fmla="*/ 2147483647 w 53"/>
              <a:gd name="T51" fmla="*/ 2147483647 h 49"/>
              <a:gd name="T52" fmla="*/ 2147483647 w 53"/>
              <a:gd name="T53" fmla="*/ 2147483647 h 49"/>
              <a:gd name="T54" fmla="*/ 2147483647 w 53"/>
              <a:gd name="T55" fmla="*/ 2147483647 h 49"/>
              <a:gd name="T56" fmla="*/ 2147483647 w 53"/>
              <a:gd name="T57" fmla="*/ 2147483647 h 49"/>
              <a:gd name="T58" fmla="*/ 2147483647 w 53"/>
              <a:gd name="T59" fmla="*/ 2147483647 h 49"/>
              <a:gd name="T60" fmla="*/ 2147483647 w 53"/>
              <a:gd name="T61" fmla="*/ 2147483647 h 49"/>
              <a:gd name="T62" fmla="*/ 2147483647 w 53"/>
              <a:gd name="T63" fmla="*/ 2147483647 h 49"/>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53"/>
              <a:gd name="T97" fmla="*/ 0 h 49"/>
              <a:gd name="T98" fmla="*/ 53 w 53"/>
              <a:gd name="T99" fmla="*/ 49 h 49"/>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53" h="49">
                <a:moveTo>
                  <a:pt x="7" y="22"/>
                </a:moveTo>
                <a:lnTo>
                  <a:pt x="6" y="25"/>
                </a:lnTo>
                <a:lnTo>
                  <a:pt x="3" y="28"/>
                </a:lnTo>
                <a:lnTo>
                  <a:pt x="1" y="33"/>
                </a:lnTo>
                <a:lnTo>
                  <a:pt x="0" y="37"/>
                </a:lnTo>
                <a:lnTo>
                  <a:pt x="0" y="40"/>
                </a:lnTo>
                <a:lnTo>
                  <a:pt x="0" y="43"/>
                </a:lnTo>
                <a:lnTo>
                  <a:pt x="3" y="46"/>
                </a:lnTo>
                <a:lnTo>
                  <a:pt x="7" y="46"/>
                </a:lnTo>
                <a:lnTo>
                  <a:pt x="9" y="46"/>
                </a:lnTo>
                <a:lnTo>
                  <a:pt x="10" y="48"/>
                </a:lnTo>
                <a:lnTo>
                  <a:pt x="12" y="48"/>
                </a:lnTo>
                <a:lnTo>
                  <a:pt x="13" y="49"/>
                </a:lnTo>
                <a:lnTo>
                  <a:pt x="14" y="49"/>
                </a:lnTo>
                <a:lnTo>
                  <a:pt x="16" y="49"/>
                </a:lnTo>
                <a:lnTo>
                  <a:pt x="17" y="49"/>
                </a:lnTo>
                <a:lnTo>
                  <a:pt x="20" y="48"/>
                </a:lnTo>
                <a:lnTo>
                  <a:pt x="25" y="46"/>
                </a:lnTo>
                <a:lnTo>
                  <a:pt x="28" y="46"/>
                </a:lnTo>
                <a:lnTo>
                  <a:pt x="32" y="46"/>
                </a:lnTo>
                <a:lnTo>
                  <a:pt x="35" y="45"/>
                </a:lnTo>
                <a:lnTo>
                  <a:pt x="38" y="43"/>
                </a:lnTo>
                <a:lnTo>
                  <a:pt x="40" y="42"/>
                </a:lnTo>
                <a:lnTo>
                  <a:pt x="43" y="37"/>
                </a:lnTo>
                <a:lnTo>
                  <a:pt x="43" y="34"/>
                </a:lnTo>
                <a:lnTo>
                  <a:pt x="44" y="30"/>
                </a:lnTo>
                <a:lnTo>
                  <a:pt x="46" y="25"/>
                </a:lnTo>
                <a:lnTo>
                  <a:pt x="46" y="22"/>
                </a:lnTo>
                <a:lnTo>
                  <a:pt x="47" y="18"/>
                </a:lnTo>
                <a:lnTo>
                  <a:pt x="48" y="14"/>
                </a:lnTo>
                <a:lnTo>
                  <a:pt x="50" y="11"/>
                </a:lnTo>
                <a:lnTo>
                  <a:pt x="51" y="8"/>
                </a:lnTo>
                <a:lnTo>
                  <a:pt x="51" y="6"/>
                </a:lnTo>
                <a:lnTo>
                  <a:pt x="53" y="6"/>
                </a:lnTo>
                <a:lnTo>
                  <a:pt x="53" y="5"/>
                </a:lnTo>
                <a:lnTo>
                  <a:pt x="51" y="5"/>
                </a:lnTo>
                <a:lnTo>
                  <a:pt x="51" y="3"/>
                </a:lnTo>
                <a:lnTo>
                  <a:pt x="51" y="2"/>
                </a:lnTo>
                <a:lnTo>
                  <a:pt x="50" y="0"/>
                </a:lnTo>
                <a:lnTo>
                  <a:pt x="48" y="0"/>
                </a:lnTo>
                <a:lnTo>
                  <a:pt x="47" y="0"/>
                </a:lnTo>
                <a:lnTo>
                  <a:pt x="46" y="0"/>
                </a:lnTo>
                <a:lnTo>
                  <a:pt x="44" y="0"/>
                </a:lnTo>
                <a:lnTo>
                  <a:pt x="43" y="2"/>
                </a:lnTo>
                <a:lnTo>
                  <a:pt x="41" y="2"/>
                </a:lnTo>
                <a:lnTo>
                  <a:pt x="40" y="3"/>
                </a:lnTo>
                <a:lnTo>
                  <a:pt x="37" y="6"/>
                </a:lnTo>
                <a:lnTo>
                  <a:pt x="32" y="11"/>
                </a:lnTo>
                <a:lnTo>
                  <a:pt x="29" y="12"/>
                </a:lnTo>
                <a:lnTo>
                  <a:pt x="25" y="15"/>
                </a:lnTo>
                <a:lnTo>
                  <a:pt x="20" y="18"/>
                </a:lnTo>
                <a:lnTo>
                  <a:pt x="16" y="19"/>
                </a:lnTo>
                <a:lnTo>
                  <a:pt x="12" y="21"/>
                </a:lnTo>
                <a:lnTo>
                  <a:pt x="7" y="22"/>
                </a:lnTo>
                <a:lnTo>
                  <a:pt x="9" y="22"/>
                </a:lnTo>
                <a:lnTo>
                  <a:pt x="7" y="22"/>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18" name="Freeform 69"/>
          <p:cNvSpPr>
            <a:spLocks/>
          </p:cNvSpPr>
          <p:nvPr/>
        </p:nvSpPr>
        <p:spPr bwMode="auto">
          <a:xfrm>
            <a:off x="6610351" y="4273551"/>
            <a:ext cx="76200" cy="77788"/>
          </a:xfrm>
          <a:custGeom>
            <a:avLst/>
            <a:gdLst>
              <a:gd name="T0" fmla="*/ 2147483647 w 53"/>
              <a:gd name="T1" fmla="*/ 2147483647 h 49"/>
              <a:gd name="T2" fmla="*/ 2147483647 w 53"/>
              <a:gd name="T3" fmla="*/ 2147483647 h 49"/>
              <a:gd name="T4" fmla="*/ 0 w 53"/>
              <a:gd name="T5" fmla="*/ 2147483647 h 49"/>
              <a:gd name="T6" fmla="*/ 2147483647 w 53"/>
              <a:gd name="T7" fmla="*/ 2147483647 h 49"/>
              <a:gd name="T8" fmla="*/ 2147483647 w 53"/>
              <a:gd name="T9" fmla="*/ 2147483647 h 49"/>
              <a:gd name="T10" fmla="*/ 2147483647 w 53"/>
              <a:gd name="T11" fmla="*/ 2147483647 h 49"/>
              <a:gd name="T12" fmla="*/ 2147483647 w 53"/>
              <a:gd name="T13" fmla="*/ 2147483647 h 49"/>
              <a:gd name="T14" fmla="*/ 2147483647 w 53"/>
              <a:gd name="T15" fmla="*/ 2147483647 h 49"/>
              <a:gd name="T16" fmla="*/ 2147483647 w 53"/>
              <a:gd name="T17" fmla="*/ 2147483647 h 49"/>
              <a:gd name="T18" fmla="*/ 2147483647 w 53"/>
              <a:gd name="T19" fmla="*/ 2147483647 h 49"/>
              <a:gd name="T20" fmla="*/ 2147483647 w 53"/>
              <a:gd name="T21" fmla="*/ 2147483647 h 49"/>
              <a:gd name="T22" fmla="*/ 2147483647 w 53"/>
              <a:gd name="T23" fmla="*/ 2147483647 h 49"/>
              <a:gd name="T24" fmla="*/ 2147483647 w 53"/>
              <a:gd name="T25" fmla="*/ 2147483647 h 49"/>
              <a:gd name="T26" fmla="*/ 2147483647 w 53"/>
              <a:gd name="T27" fmla="*/ 2147483647 h 49"/>
              <a:gd name="T28" fmla="*/ 2147483647 w 53"/>
              <a:gd name="T29" fmla="*/ 2147483647 h 49"/>
              <a:gd name="T30" fmla="*/ 2147483647 w 53"/>
              <a:gd name="T31" fmla="*/ 2147483647 h 49"/>
              <a:gd name="T32" fmla="*/ 2147483647 w 53"/>
              <a:gd name="T33" fmla="*/ 2147483647 h 49"/>
              <a:gd name="T34" fmla="*/ 2147483647 w 53"/>
              <a:gd name="T35" fmla="*/ 2147483647 h 49"/>
              <a:gd name="T36" fmla="*/ 2147483647 w 53"/>
              <a:gd name="T37" fmla="*/ 2147483647 h 49"/>
              <a:gd name="T38" fmla="*/ 2147483647 w 53"/>
              <a:gd name="T39" fmla="*/ 2147483647 h 49"/>
              <a:gd name="T40" fmla="*/ 2147483647 w 53"/>
              <a:gd name="T41" fmla="*/ 0 h 49"/>
              <a:gd name="T42" fmla="*/ 2147483647 w 53"/>
              <a:gd name="T43" fmla="*/ 0 h 49"/>
              <a:gd name="T44" fmla="*/ 2147483647 w 53"/>
              <a:gd name="T45" fmla="*/ 0 h 49"/>
              <a:gd name="T46" fmla="*/ 2147483647 w 53"/>
              <a:gd name="T47" fmla="*/ 2147483647 h 49"/>
              <a:gd name="T48" fmla="*/ 2147483647 w 53"/>
              <a:gd name="T49" fmla="*/ 2147483647 h 49"/>
              <a:gd name="T50" fmla="*/ 2147483647 w 53"/>
              <a:gd name="T51" fmla="*/ 2147483647 h 49"/>
              <a:gd name="T52" fmla="*/ 2147483647 w 53"/>
              <a:gd name="T53" fmla="*/ 2147483647 h 49"/>
              <a:gd name="T54" fmla="*/ 2147483647 w 53"/>
              <a:gd name="T55" fmla="*/ 2147483647 h 49"/>
              <a:gd name="T56" fmla="*/ 2147483647 w 53"/>
              <a:gd name="T57" fmla="*/ 2147483647 h 49"/>
              <a:gd name="T58" fmla="*/ 2147483647 w 53"/>
              <a:gd name="T59" fmla="*/ 2147483647 h 49"/>
              <a:gd name="T60" fmla="*/ 2147483647 w 53"/>
              <a:gd name="T61" fmla="*/ 2147483647 h 49"/>
              <a:gd name="T62" fmla="*/ 2147483647 w 53"/>
              <a:gd name="T63" fmla="*/ 2147483647 h 49"/>
              <a:gd name="T64" fmla="*/ 2147483647 w 53"/>
              <a:gd name="T65" fmla="*/ 2147483647 h 4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53"/>
              <a:gd name="T100" fmla="*/ 0 h 49"/>
              <a:gd name="T101" fmla="*/ 53 w 53"/>
              <a:gd name="T102" fmla="*/ 49 h 49"/>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53" h="49">
                <a:moveTo>
                  <a:pt x="7" y="22"/>
                </a:moveTo>
                <a:lnTo>
                  <a:pt x="6" y="25"/>
                </a:lnTo>
                <a:lnTo>
                  <a:pt x="3" y="28"/>
                </a:lnTo>
                <a:lnTo>
                  <a:pt x="1" y="33"/>
                </a:lnTo>
                <a:lnTo>
                  <a:pt x="0" y="37"/>
                </a:lnTo>
                <a:lnTo>
                  <a:pt x="0" y="40"/>
                </a:lnTo>
                <a:lnTo>
                  <a:pt x="0" y="43"/>
                </a:lnTo>
                <a:lnTo>
                  <a:pt x="3" y="46"/>
                </a:lnTo>
                <a:lnTo>
                  <a:pt x="7" y="46"/>
                </a:lnTo>
                <a:lnTo>
                  <a:pt x="9" y="46"/>
                </a:lnTo>
                <a:lnTo>
                  <a:pt x="10" y="48"/>
                </a:lnTo>
                <a:lnTo>
                  <a:pt x="12" y="48"/>
                </a:lnTo>
                <a:lnTo>
                  <a:pt x="13" y="49"/>
                </a:lnTo>
                <a:lnTo>
                  <a:pt x="14" y="49"/>
                </a:lnTo>
                <a:lnTo>
                  <a:pt x="16" y="49"/>
                </a:lnTo>
                <a:lnTo>
                  <a:pt x="17" y="49"/>
                </a:lnTo>
                <a:lnTo>
                  <a:pt x="20" y="48"/>
                </a:lnTo>
                <a:lnTo>
                  <a:pt x="25" y="46"/>
                </a:lnTo>
                <a:lnTo>
                  <a:pt x="28" y="46"/>
                </a:lnTo>
                <a:lnTo>
                  <a:pt x="32" y="46"/>
                </a:lnTo>
                <a:lnTo>
                  <a:pt x="35" y="45"/>
                </a:lnTo>
                <a:lnTo>
                  <a:pt x="38" y="43"/>
                </a:lnTo>
                <a:lnTo>
                  <a:pt x="40" y="42"/>
                </a:lnTo>
                <a:lnTo>
                  <a:pt x="43" y="37"/>
                </a:lnTo>
                <a:lnTo>
                  <a:pt x="43" y="34"/>
                </a:lnTo>
                <a:lnTo>
                  <a:pt x="44" y="30"/>
                </a:lnTo>
                <a:lnTo>
                  <a:pt x="46" y="25"/>
                </a:lnTo>
                <a:lnTo>
                  <a:pt x="46" y="22"/>
                </a:lnTo>
                <a:lnTo>
                  <a:pt x="47" y="18"/>
                </a:lnTo>
                <a:lnTo>
                  <a:pt x="48" y="14"/>
                </a:lnTo>
                <a:lnTo>
                  <a:pt x="50" y="11"/>
                </a:lnTo>
                <a:lnTo>
                  <a:pt x="51" y="8"/>
                </a:lnTo>
                <a:lnTo>
                  <a:pt x="51" y="6"/>
                </a:lnTo>
                <a:lnTo>
                  <a:pt x="53" y="6"/>
                </a:lnTo>
                <a:lnTo>
                  <a:pt x="53" y="5"/>
                </a:lnTo>
                <a:lnTo>
                  <a:pt x="51" y="5"/>
                </a:lnTo>
                <a:lnTo>
                  <a:pt x="51" y="3"/>
                </a:lnTo>
                <a:lnTo>
                  <a:pt x="51" y="2"/>
                </a:lnTo>
                <a:lnTo>
                  <a:pt x="50" y="0"/>
                </a:lnTo>
                <a:lnTo>
                  <a:pt x="48" y="0"/>
                </a:lnTo>
                <a:lnTo>
                  <a:pt x="47" y="0"/>
                </a:lnTo>
                <a:lnTo>
                  <a:pt x="46" y="0"/>
                </a:lnTo>
                <a:lnTo>
                  <a:pt x="44" y="0"/>
                </a:lnTo>
                <a:lnTo>
                  <a:pt x="43" y="2"/>
                </a:lnTo>
                <a:lnTo>
                  <a:pt x="41" y="2"/>
                </a:lnTo>
                <a:lnTo>
                  <a:pt x="40" y="3"/>
                </a:lnTo>
                <a:lnTo>
                  <a:pt x="37" y="6"/>
                </a:lnTo>
                <a:lnTo>
                  <a:pt x="32" y="11"/>
                </a:lnTo>
                <a:lnTo>
                  <a:pt x="29" y="12"/>
                </a:lnTo>
                <a:lnTo>
                  <a:pt x="25" y="15"/>
                </a:lnTo>
                <a:lnTo>
                  <a:pt x="20" y="18"/>
                </a:lnTo>
                <a:lnTo>
                  <a:pt x="16" y="19"/>
                </a:lnTo>
                <a:lnTo>
                  <a:pt x="12" y="21"/>
                </a:lnTo>
                <a:lnTo>
                  <a:pt x="7" y="22"/>
                </a:lnTo>
                <a:lnTo>
                  <a:pt x="9" y="22"/>
                </a:lnTo>
                <a:lnTo>
                  <a:pt x="7" y="22"/>
                </a:lnTo>
              </a:path>
            </a:pathLst>
          </a:custGeom>
          <a:solidFill>
            <a:srgbClr val="FFFF00"/>
          </a:solidFill>
          <a:ln w="4763">
            <a:solidFill>
              <a:srgbClr val="990000"/>
            </a:solidFill>
            <a:round/>
            <a:headEnd/>
            <a:tailEnd/>
          </a:ln>
        </p:spPr>
        <p:txBody>
          <a:bodyPr/>
          <a:lstStyle/>
          <a:p>
            <a:endParaRPr lang="en-US"/>
          </a:p>
        </p:txBody>
      </p:sp>
      <p:sp>
        <p:nvSpPr>
          <p:cNvPr id="53319" name="Freeform 70"/>
          <p:cNvSpPr>
            <a:spLocks/>
          </p:cNvSpPr>
          <p:nvPr/>
        </p:nvSpPr>
        <p:spPr bwMode="auto">
          <a:xfrm>
            <a:off x="6654803" y="4424366"/>
            <a:ext cx="79375" cy="84137"/>
          </a:xfrm>
          <a:custGeom>
            <a:avLst/>
            <a:gdLst>
              <a:gd name="T0" fmla="*/ 2147483647 w 56"/>
              <a:gd name="T1" fmla="*/ 2147483647 h 53"/>
              <a:gd name="T2" fmla="*/ 2147483647 w 56"/>
              <a:gd name="T3" fmla="*/ 2147483647 h 53"/>
              <a:gd name="T4" fmla="*/ 2147483647 w 56"/>
              <a:gd name="T5" fmla="*/ 2147483647 h 53"/>
              <a:gd name="T6" fmla="*/ 2147483647 w 56"/>
              <a:gd name="T7" fmla="*/ 2147483647 h 53"/>
              <a:gd name="T8" fmla="*/ 2147483647 w 56"/>
              <a:gd name="T9" fmla="*/ 2147483647 h 53"/>
              <a:gd name="T10" fmla="*/ 2147483647 w 56"/>
              <a:gd name="T11" fmla="*/ 2147483647 h 53"/>
              <a:gd name="T12" fmla="*/ 2147483647 w 56"/>
              <a:gd name="T13" fmla="*/ 2147483647 h 53"/>
              <a:gd name="T14" fmla="*/ 2147483647 w 56"/>
              <a:gd name="T15" fmla="*/ 2147483647 h 53"/>
              <a:gd name="T16" fmla="*/ 2147483647 w 56"/>
              <a:gd name="T17" fmla="*/ 2147483647 h 53"/>
              <a:gd name="T18" fmla="*/ 2147483647 w 56"/>
              <a:gd name="T19" fmla="*/ 2147483647 h 53"/>
              <a:gd name="T20" fmla="*/ 2147483647 w 56"/>
              <a:gd name="T21" fmla="*/ 2147483647 h 53"/>
              <a:gd name="T22" fmla="*/ 2147483647 w 56"/>
              <a:gd name="T23" fmla="*/ 2147483647 h 53"/>
              <a:gd name="T24" fmla="*/ 2147483647 w 56"/>
              <a:gd name="T25" fmla="*/ 2147483647 h 53"/>
              <a:gd name="T26" fmla="*/ 2147483647 w 56"/>
              <a:gd name="T27" fmla="*/ 2147483647 h 53"/>
              <a:gd name="T28" fmla="*/ 2147483647 w 56"/>
              <a:gd name="T29" fmla="*/ 2147483647 h 53"/>
              <a:gd name="T30" fmla="*/ 2147483647 w 56"/>
              <a:gd name="T31" fmla="*/ 2147483647 h 53"/>
              <a:gd name="T32" fmla="*/ 2147483647 w 56"/>
              <a:gd name="T33" fmla="*/ 2147483647 h 53"/>
              <a:gd name="T34" fmla="*/ 2147483647 w 56"/>
              <a:gd name="T35" fmla="*/ 2147483647 h 53"/>
              <a:gd name="T36" fmla="*/ 2147483647 w 56"/>
              <a:gd name="T37" fmla="*/ 2147483647 h 53"/>
              <a:gd name="T38" fmla="*/ 2147483647 w 56"/>
              <a:gd name="T39" fmla="*/ 2147483647 h 53"/>
              <a:gd name="T40" fmla="*/ 2147483647 w 56"/>
              <a:gd name="T41" fmla="*/ 2147483647 h 53"/>
              <a:gd name="T42" fmla="*/ 2147483647 w 56"/>
              <a:gd name="T43" fmla="*/ 2147483647 h 53"/>
              <a:gd name="T44" fmla="*/ 2147483647 w 56"/>
              <a:gd name="T45" fmla="*/ 2147483647 h 53"/>
              <a:gd name="T46" fmla="*/ 2147483647 w 56"/>
              <a:gd name="T47" fmla="*/ 2147483647 h 53"/>
              <a:gd name="T48" fmla="*/ 2147483647 w 56"/>
              <a:gd name="T49" fmla="*/ 2147483647 h 53"/>
              <a:gd name="T50" fmla="*/ 2147483647 w 56"/>
              <a:gd name="T51" fmla="*/ 2147483647 h 53"/>
              <a:gd name="T52" fmla="*/ 2147483647 w 56"/>
              <a:gd name="T53" fmla="*/ 2147483647 h 53"/>
              <a:gd name="T54" fmla="*/ 2147483647 w 56"/>
              <a:gd name="T55" fmla="*/ 2147483647 h 53"/>
              <a:gd name="T56" fmla="*/ 2147483647 w 56"/>
              <a:gd name="T57" fmla="*/ 2147483647 h 53"/>
              <a:gd name="T58" fmla="*/ 2147483647 w 56"/>
              <a:gd name="T59" fmla="*/ 2147483647 h 53"/>
              <a:gd name="T60" fmla="*/ 2147483647 w 56"/>
              <a:gd name="T61" fmla="*/ 2147483647 h 53"/>
              <a:gd name="T62" fmla="*/ 2147483647 w 56"/>
              <a:gd name="T63" fmla="*/ 2147483647 h 53"/>
              <a:gd name="T64" fmla="*/ 2147483647 w 56"/>
              <a:gd name="T65" fmla="*/ 2147483647 h 53"/>
              <a:gd name="T66" fmla="*/ 2147483647 w 56"/>
              <a:gd name="T67" fmla="*/ 2147483647 h 53"/>
              <a:gd name="T68" fmla="*/ 2147483647 w 56"/>
              <a:gd name="T69" fmla="*/ 0 h 53"/>
              <a:gd name="T70" fmla="*/ 2147483647 w 56"/>
              <a:gd name="T71" fmla="*/ 2147483647 h 53"/>
              <a:gd name="T72" fmla="*/ 2147483647 w 56"/>
              <a:gd name="T73" fmla="*/ 2147483647 h 53"/>
              <a:gd name="T74" fmla="*/ 2147483647 w 56"/>
              <a:gd name="T75" fmla="*/ 2147483647 h 53"/>
              <a:gd name="T76" fmla="*/ 2147483647 w 56"/>
              <a:gd name="T77" fmla="*/ 2147483647 h 53"/>
              <a:gd name="T78" fmla="*/ 2147483647 w 56"/>
              <a:gd name="T79" fmla="*/ 2147483647 h 53"/>
              <a:gd name="T80" fmla="*/ 2147483647 w 56"/>
              <a:gd name="T81" fmla="*/ 2147483647 h 53"/>
              <a:gd name="T82" fmla="*/ 2147483647 w 56"/>
              <a:gd name="T83" fmla="*/ 2147483647 h 53"/>
              <a:gd name="T84" fmla="*/ 2147483647 w 56"/>
              <a:gd name="T85" fmla="*/ 2147483647 h 53"/>
              <a:gd name="T86" fmla="*/ 2147483647 w 56"/>
              <a:gd name="T87" fmla="*/ 2147483647 h 53"/>
              <a:gd name="T88" fmla="*/ 2147483647 w 56"/>
              <a:gd name="T89" fmla="*/ 2147483647 h 53"/>
              <a:gd name="T90" fmla="*/ 0 w 56"/>
              <a:gd name="T91" fmla="*/ 2147483647 h 53"/>
              <a:gd name="T92" fmla="*/ 0 w 56"/>
              <a:gd name="T93" fmla="*/ 2147483647 h 53"/>
              <a:gd name="T94" fmla="*/ 0 w 56"/>
              <a:gd name="T95" fmla="*/ 2147483647 h 53"/>
              <a:gd name="T96" fmla="*/ 2147483647 w 56"/>
              <a:gd name="T97" fmla="*/ 2147483647 h 53"/>
              <a:gd name="T98" fmla="*/ 2147483647 w 56"/>
              <a:gd name="T99" fmla="*/ 2147483647 h 53"/>
              <a:gd name="T100" fmla="*/ 2147483647 w 56"/>
              <a:gd name="T101" fmla="*/ 2147483647 h 53"/>
              <a:gd name="T102" fmla="*/ 2147483647 w 56"/>
              <a:gd name="T103" fmla="*/ 2147483647 h 53"/>
              <a:gd name="T104" fmla="*/ 2147483647 w 56"/>
              <a:gd name="T105" fmla="*/ 2147483647 h 53"/>
              <a:gd name="T106" fmla="*/ 2147483647 w 56"/>
              <a:gd name="T107" fmla="*/ 2147483647 h 53"/>
              <a:gd name="T108" fmla="*/ 2147483647 w 56"/>
              <a:gd name="T109" fmla="*/ 2147483647 h 53"/>
              <a:gd name="T110" fmla="*/ 2147483647 w 56"/>
              <a:gd name="T111" fmla="*/ 2147483647 h 53"/>
              <a:gd name="T112" fmla="*/ 2147483647 w 56"/>
              <a:gd name="T113" fmla="*/ 2147483647 h 53"/>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6"/>
              <a:gd name="T172" fmla="*/ 0 h 53"/>
              <a:gd name="T173" fmla="*/ 56 w 56"/>
              <a:gd name="T174" fmla="*/ 53 h 53"/>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6" h="53">
                <a:moveTo>
                  <a:pt x="3" y="28"/>
                </a:moveTo>
                <a:lnTo>
                  <a:pt x="7" y="31"/>
                </a:lnTo>
                <a:lnTo>
                  <a:pt x="10" y="34"/>
                </a:lnTo>
                <a:lnTo>
                  <a:pt x="13" y="37"/>
                </a:lnTo>
                <a:lnTo>
                  <a:pt x="16" y="39"/>
                </a:lnTo>
                <a:lnTo>
                  <a:pt x="19" y="41"/>
                </a:lnTo>
                <a:lnTo>
                  <a:pt x="22" y="44"/>
                </a:lnTo>
                <a:lnTo>
                  <a:pt x="26" y="47"/>
                </a:lnTo>
                <a:lnTo>
                  <a:pt x="29" y="50"/>
                </a:lnTo>
                <a:lnTo>
                  <a:pt x="35" y="53"/>
                </a:lnTo>
                <a:lnTo>
                  <a:pt x="40" y="53"/>
                </a:lnTo>
                <a:lnTo>
                  <a:pt x="44" y="50"/>
                </a:lnTo>
                <a:lnTo>
                  <a:pt x="47" y="46"/>
                </a:lnTo>
                <a:lnTo>
                  <a:pt x="50" y="40"/>
                </a:lnTo>
                <a:lnTo>
                  <a:pt x="53" y="36"/>
                </a:lnTo>
                <a:lnTo>
                  <a:pt x="54" y="30"/>
                </a:lnTo>
                <a:lnTo>
                  <a:pt x="56" y="24"/>
                </a:lnTo>
                <a:lnTo>
                  <a:pt x="54" y="21"/>
                </a:lnTo>
                <a:lnTo>
                  <a:pt x="53" y="16"/>
                </a:lnTo>
                <a:lnTo>
                  <a:pt x="52" y="13"/>
                </a:lnTo>
                <a:lnTo>
                  <a:pt x="49" y="10"/>
                </a:lnTo>
                <a:lnTo>
                  <a:pt x="44" y="9"/>
                </a:lnTo>
                <a:lnTo>
                  <a:pt x="40" y="7"/>
                </a:lnTo>
                <a:lnTo>
                  <a:pt x="35" y="7"/>
                </a:lnTo>
                <a:lnTo>
                  <a:pt x="29" y="6"/>
                </a:lnTo>
                <a:lnTo>
                  <a:pt x="28" y="6"/>
                </a:lnTo>
                <a:lnTo>
                  <a:pt x="28" y="4"/>
                </a:lnTo>
                <a:lnTo>
                  <a:pt x="28" y="3"/>
                </a:lnTo>
                <a:lnTo>
                  <a:pt x="26" y="3"/>
                </a:lnTo>
                <a:lnTo>
                  <a:pt x="23" y="2"/>
                </a:lnTo>
                <a:lnTo>
                  <a:pt x="22" y="0"/>
                </a:lnTo>
                <a:lnTo>
                  <a:pt x="19" y="2"/>
                </a:lnTo>
                <a:lnTo>
                  <a:pt x="16" y="3"/>
                </a:lnTo>
                <a:lnTo>
                  <a:pt x="13" y="4"/>
                </a:lnTo>
                <a:lnTo>
                  <a:pt x="12" y="6"/>
                </a:lnTo>
                <a:lnTo>
                  <a:pt x="9" y="9"/>
                </a:lnTo>
                <a:lnTo>
                  <a:pt x="7" y="10"/>
                </a:lnTo>
                <a:lnTo>
                  <a:pt x="6" y="12"/>
                </a:lnTo>
                <a:lnTo>
                  <a:pt x="3" y="15"/>
                </a:lnTo>
                <a:lnTo>
                  <a:pt x="1" y="16"/>
                </a:lnTo>
                <a:lnTo>
                  <a:pt x="1" y="18"/>
                </a:lnTo>
                <a:lnTo>
                  <a:pt x="0" y="19"/>
                </a:lnTo>
                <a:lnTo>
                  <a:pt x="0" y="22"/>
                </a:lnTo>
                <a:lnTo>
                  <a:pt x="0" y="24"/>
                </a:lnTo>
                <a:lnTo>
                  <a:pt x="1" y="27"/>
                </a:lnTo>
                <a:lnTo>
                  <a:pt x="1" y="28"/>
                </a:lnTo>
                <a:lnTo>
                  <a:pt x="3" y="28"/>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20" name="Freeform 71"/>
          <p:cNvSpPr>
            <a:spLocks/>
          </p:cNvSpPr>
          <p:nvPr/>
        </p:nvSpPr>
        <p:spPr bwMode="auto">
          <a:xfrm>
            <a:off x="6654803" y="4424366"/>
            <a:ext cx="79375" cy="84137"/>
          </a:xfrm>
          <a:custGeom>
            <a:avLst/>
            <a:gdLst>
              <a:gd name="T0" fmla="*/ 2147483647 w 56"/>
              <a:gd name="T1" fmla="*/ 2147483647 h 53"/>
              <a:gd name="T2" fmla="*/ 2147483647 w 56"/>
              <a:gd name="T3" fmla="*/ 2147483647 h 53"/>
              <a:gd name="T4" fmla="*/ 2147483647 w 56"/>
              <a:gd name="T5" fmla="*/ 2147483647 h 53"/>
              <a:gd name="T6" fmla="*/ 2147483647 w 56"/>
              <a:gd name="T7" fmla="*/ 2147483647 h 53"/>
              <a:gd name="T8" fmla="*/ 2147483647 w 56"/>
              <a:gd name="T9" fmla="*/ 2147483647 h 53"/>
              <a:gd name="T10" fmla="*/ 2147483647 w 56"/>
              <a:gd name="T11" fmla="*/ 2147483647 h 53"/>
              <a:gd name="T12" fmla="*/ 2147483647 w 56"/>
              <a:gd name="T13" fmla="*/ 2147483647 h 53"/>
              <a:gd name="T14" fmla="*/ 2147483647 w 56"/>
              <a:gd name="T15" fmla="*/ 2147483647 h 53"/>
              <a:gd name="T16" fmla="*/ 2147483647 w 56"/>
              <a:gd name="T17" fmla="*/ 2147483647 h 53"/>
              <a:gd name="T18" fmla="*/ 2147483647 w 56"/>
              <a:gd name="T19" fmla="*/ 2147483647 h 53"/>
              <a:gd name="T20" fmla="*/ 2147483647 w 56"/>
              <a:gd name="T21" fmla="*/ 2147483647 h 53"/>
              <a:gd name="T22" fmla="*/ 2147483647 w 56"/>
              <a:gd name="T23" fmla="*/ 2147483647 h 53"/>
              <a:gd name="T24" fmla="*/ 2147483647 w 56"/>
              <a:gd name="T25" fmla="*/ 2147483647 h 53"/>
              <a:gd name="T26" fmla="*/ 2147483647 w 56"/>
              <a:gd name="T27" fmla="*/ 2147483647 h 53"/>
              <a:gd name="T28" fmla="*/ 2147483647 w 56"/>
              <a:gd name="T29" fmla="*/ 2147483647 h 53"/>
              <a:gd name="T30" fmla="*/ 2147483647 w 56"/>
              <a:gd name="T31" fmla="*/ 2147483647 h 53"/>
              <a:gd name="T32" fmla="*/ 2147483647 w 56"/>
              <a:gd name="T33" fmla="*/ 2147483647 h 53"/>
              <a:gd name="T34" fmla="*/ 2147483647 w 56"/>
              <a:gd name="T35" fmla="*/ 2147483647 h 53"/>
              <a:gd name="T36" fmla="*/ 2147483647 w 56"/>
              <a:gd name="T37" fmla="*/ 2147483647 h 53"/>
              <a:gd name="T38" fmla="*/ 2147483647 w 56"/>
              <a:gd name="T39" fmla="*/ 2147483647 h 53"/>
              <a:gd name="T40" fmla="*/ 2147483647 w 56"/>
              <a:gd name="T41" fmla="*/ 2147483647 h 53"/>
              <a:gd name="T42" fmla="*/ 2147483647 w 56"/>
              <a:gd name="T43" fmla="*/ 2147483647 h 53"/>
              <a:gd name="T44" fmla="*/ 2147483647 w 56"/>
              <a:gd name="T45" fmla="*/ 2147483647 h 53"/>
              <a:gd name="T46" fmla="*/ 2147483647 w 56"/>
              <a:gd name="T47" fmla="*/ 2147483647 h 53"/>
              <a:gd name="T48" fmla="*/ 2147483647 w 56"/>
              <a:gd name="T49" fmla="*/ 2147483647 h 53"/>
              <a:gd name="T50" fmla="*/ 2147483647 w 56"/>
              <a:gd name="T51" fmla="*/ 2147483647 h 53"/>
              <a:gd name="T52" fmla="*/ 2147483647 w 56"/>
              <a:gd name="T53" fmla="*/ 2147483647 h 53"/>
              <a:gd name="T54" fmla="*/ 2147483647 w 56"/>
              <a:gd name="T55" fmla="*/ 2147483647 h 53"/>
              <a:gd name="T56" fmla="*/ 2147483647 w 56"/>
              <a:gd name="T57" fmla="*/ 2147483647 h 53"/>
              <a:gd name="T58" fmla="*/ 2147483647 w 56"/>
              <a:gd name="T59" fmla="*/ 2147483647 h 53"/>
              <a:gd name="T60" fmla="*/ 2147483647 w 56"/>
              <a:gd name="T61" fmla="*/ 2147483647 h 53"/>
              <a:gd name="T62" fmla="*/ 2147483647 w 56"/>
              <a:gd name="T63" fmla="*/ 2147483647 h 53"/>
              <a:gd name="T64" fmla="*/ 2147483647 w 56"/>
              <a:gd name="T65" fmla="*/ 2147483647 h 53"/>
              <a:gd name="T66" fmla="*/ 2147483647 w 56"/>
              <a:gd name="T67" fmla="*/ 2147483647 h 53"/>
              <a:gd name="T68" fmla="*/ 2147483647 w 56"/>
              <a:gd name="T69" fmla="*/ 0 h 53"/>
              <a:gd name="T70" fmla="*/ 2147483647 w 56"/>
              <a:gd name="T71" fmla="*/ 2147483647 h 53"/>
              <a:gd name="T72" fmla="*/ 2147483647 w 56"/>
              <a:gd name="T73" fmla="*/ 2147483647 h 53"/>
              <a:gd name="T74" fmla="*/ 2147483647 w 56"/>
              <a:gd name="T75" fmla="*/ 2147483647 h 53"/>
              <a:gd name="T76" fmla="*/ 2147483647 w 56"/>
              <a:gd name="T77" fmla="*/ 2147483647 h 53"/>
              <a:gd name="T78" fmla="*/ 2147483647 w 56"/>
              <a:gd name="T79" fmla="*/ 2147483647 h 53"/>
              <a:gd name="T80" fmla="*/ 2147483647 w 56"/>
              <a:gd name="T81" fmla="*/ 2147483647 h 53"/>
              <a:gd name="T82" fmla="*/ 2147483647 w 56"/>
              <a:gd name="T83" fmla="*/ 2147483647 h 53"/>
              <a:gd name="T84" fmla="*/ 2147483647 w 56"/>
              <a:gd name="T85" fmla="*/ 2147483647 h 53"/>
              <a:gd name="T86" fmla="*/ 2147483647 w 56"/>
              <a:gd name="T87" fmla="*/ 2147483647 h 53"/>
              <a:gd name="T88" fmla="*/ 2147483647 w 56"/>
              <a:gd name="T89" fmla="*/ 2147483647 h 53"/>
              <a:gd name="T90" fmla="*/ 0 w 56"/>
              <a:gd name="T91" fmla="*/ 2147483647 h 53"/>
              <a:gd name="T92" fmla="*/ 0 w 56"/>
              <a:gd name="T93" fmla="*/ 2147483647 h 53"/>
              <a:gd name="T94" fmla="*/ 0 w 56"/>
              <a:gd name="T95" fmla="*/ 2147483647 h 53"/>
              <a:gd name="T96" fmla="*/ 2147483647 w 56"/>
              <a:gd name="T97" fmla="*/ 2147483647 h 53"/>
              <a:gd name="T98" fmla="*/ 2147483647 w 56"/>
              <a:gd name="T99" fmla="*/ 2147483647 h 53"/>
              <a:gd name="T100" fmla="*/ 2147483647 w 56"/>
              <a:gd name="T101" fmla="*/ 2147483647 h 53"/>
              <a:gd name="T102" fmla="*/ 2147483647 w 56"/>
              <a:gd name="T103" fmla="*/ 2147483647 h 53"/>
              <a:gd name="T104" fmla="*/ 2147483647 w 56"/>
              <a:gd name="T105" fmla="*/ 2147483647 h 53"/>
              <a:gd name="T106" fmla="*/ 2147483647 w 56"/>
              <a:gd name="T107" fmla="*/ 2147483647 h 53"/>
              <a:gd name="T108" fmla="*/ 2147483647 w 56"/>
              <a:gd name="T109" fmla="*/ 2147483647 h 53"/>
              <a:gd name="T110" fmla="*/ 2147483647 w 56"/>
              <a:gd name="T111" fmla="*/ 2147483647 h 53"/>
              <a:gd name="T112" fmla="*/ 2147483647 w 56"/>
              <a:gd name="T113" fmla="*/ 2147483647 h 53"/>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6"/>
              <a:gd name="T172" fmla="*/ 0 h 53"/>
              <a:gd name="T173" fmla="*/ 56 w 56"/>
              <a:gd name="T174" fmla="*/ 53 h 53"/>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6" h="53">
                <a:moveTo>
                  <a:pt x="3" y="28"/>
                </a:moveTo>
                <a:lnTo>
                  <a:pt x="7" y="31"/>
                </a:lnTo>
                <a:lnTo>
                  <a:pt x="10" y="34"/>
                </a:lnTo>
                <a:lnTo>
                  <a:pt x="13" y="37"/>
                </a:lnTo>
                <a:lnTo>
                  <a:pt x="16" y="39"/>
                </a:lnTo>
                <a:lnTo>
                  <a:pt x="19" y="41"/>
                </a:lnTo>
                <a:lnTo>
                  <a:pt x="22" y="44"/>
                </a:lnTo>
                <a:lnTo>
                  <a:pt x="26" y="47"/>
                </a:lnTo>
                <a:lnTo>
                  <a:pt x="29" y="50"/>
                </a:lnTo>
                <a:lnTo>
                  <a:pt x="35" y="53"/>
                </a:lnTo>
                <a:lnTo>
                  <a:pt x="40" y="53"/>
                </a:lnTo>
                <a:lnTo>
                  <a:pt x="44" y="50"/>
                </a:lnTo>
                <a:lnTo>
                  <a:pt x="47" y="46"/>
                </a:lnTo>
                <a:lnTo>
                  <a:pt x="50" y="40"/>
                </a:lnTo>
                <a:lnTo>
                  <a:pt x="53" y="36"/>
                </a:lnTo>
                <a:lnTo>
                  <a:pt x="54" y="30"/>
                </a:lnTo>
                <a:lnTo>
                  <a:pt x="56" y="24"/>
                </a:lnTo>
                <a:lnTo>
                  <a:pt x="54" y="21"/>
                </a:lnTo>
                <a:lnTo>
                  <a:pt x="53" y="16"/>
                </a:lnTo>
                <a:lnTo>
                  <a:pt x="52" y="13"/>
                </a:lnTo>
                <a:lnTo>
                  <a:pt x="49" y="10"/>
                </a:lnTo>
                <a:lnTo>
                  <a:pt x="44" y="9"/>
                </a:lnTo>
                <a:lnTo>
                  <a:pt x="40" y="7"/>
                </a:lnTo>
                <a:lnTo>
                  <a:pt x="35" y="7"/>
                </a:lnTo>
                <a:lnTo>
                  <a:pt x="29" y="6"/>
                </a:lnTo>
                <a:lnTo>
                  <a:pt x="28" y="6"/>
                </a:lnTo>
                <a:lnTo>
                  <a:pt x="28" y="4"/>
                </a:lnTo>
                <a:lnTo>
                  <a:pt x="28" y="3"/>
                </a:lnTo>
                <a:lnTo>
                  <a:pt x="26" y="3"/>
                </a:lnTo>
                <a:lnTo>
                  <a:pt x="23" y="2"/>
                </a:lnTo>
                <a:lnTo>
                  <a:pt x="22" y="0"/>
                </a:lnTo>
                <a:lnTo>
                  <a:pt x="19" y="2"/>
                </a:lnTo>
                <a:lnTo>
                  <a:pt x="16" y="3"/>
                </a:lnTo>
                <a:lnTo>
                  <a:pt x="13" y="4"/>
                </a:lnTo>
                <a:lnTo>
                  <a:pt x="12" y="6"/>
                </a:lnTo>
                <a:lnTo>
                  <a:pt x="9" y="9"/>
                </a:lnTo>
                <a:lnTo>
                  <a:pt x="7" y="10"/>
                </a:lnTo>
                <a:lnTo>
                  <a:pt x="6" y="12"/>
                </a:lnTo>
                <a:lnTo>
                  <a:pt x="3" y="15"/>
                </a:lnTo>
                <a:lnTo>
                  <a:pt x="1" y="16"/>
                </a:lnTo>
                <a:lnTo>
                  <a:pt x="1" y="18"/>
                </a:lnTo>
                <a:lnTo>
                  <a:pt x="0" y="19"/>
                </a:lnTo>
                <a:lnTo>
                  <a:pt x="0" y="22"/>
                </a:lnTo>
                <a:lnTo>
                  <a:pt x="0" y="24"/>
                </a:lnTo>
                <a:lnTo>
                  <a:pt x="1" y="27"/>
                </a:lnTo>
                <a:lnTo>
                  <a:pt x="1" y="28"/>
                </a:lnTo>
                <a:lnTo>
                  <a:pt x="3" y="28"/>
                </a:lnTo>
              </a:path>
            </a:pathLst>
          </a:custGeom>
          <a:solidFill>
            <a:srgbClr val="FFFF00"/>
          </a:solidFill>
          <a:ln w="1588">
            <a:solidFill>
              <a:srgbClr val="990000"/>
            </a:solidFill>
            <a:round/>
            <a:headEnd/>
            <a:tailEnd/>
          </a:ln>
        </p:spPr>
        <p:txBody>
          <a:bodyPr/>
          <a:lstStyle/>
          <a:p>
            <a:endParaRPr lang="en-US"/>
          </a:p>
        </p:txBody>
      </p:sp>
      <p:sp>
        <p:nvSpPr>
          <p:cNvPr id="53321" name="Freeform 72"/>
          <p:cNvSpPr>
            <a:spLocks/>
          </p:cNvSpPr>
          <p:nvPr/>
        </p:nvSpPr>
        <p:spPr bwMode="auto">
          <a:xfrm>
            <a:off x="6654803" y="4424366"/>
            <a:ext cx="79375" cy="84137"/>
          </a:xfrm>
          <a:custGeom>
            <a:avLst/>
            <a:gdLst>
              <a:gd name="T0" fmla="*/ 2147483647 w 56"/>
              <a:gd name="T1" fmla="*/ 2147483647 h 53"/>
              <a:gd name="T2" fmla="*/ 2147483647 w 56"/>
              <a:gd name="T3" fmla="*/ 2147483647 h 53"/>
              <a:gd name="T4" fmla="*/ 2147483647 w 56"/>
              <a:gd name="T5" fmla="*/ 2147483647 h 53"/>
              <a:gd name="T6" fmla="*/ 2147483647 w 56"/>
              <a:gd name="T7" fmla="*/ 2147483647 h 53"/>
              <a:gd name="T8" fmla="*/ 2147483647 w 56"/>
              <a:gd name="T9" fmla="*/ 2147483647 h 53"/>
              <a:gd name="T10" fmla="*/ 2147483647 w 56"/>
              <a:gd name="T11" fmla="*/ 2147483647 h 53"/>
              <a:gd name="T12" fmla="*/ 2147483647 w 56"/>
              <a:gd name="T13" fmla="*/ 2147483647 h 53"/>
              <a:gd name="T14" fmla="*/ 2147483647 w 56"/>
              <a:gd name="T15" fmla="*/ 2147483647 h 53"/>
              <a:gd name="T16" fmla="*/ 2147483647 w 56"/>
              <a:gd name="T17" fmla="*/ 2147483647 h 53"/>
              <a:gd name="T18" fmla="*/ 2147483647 w 56"/>
              <a:gd name="T19" fmla="*/ 2147483647 h 53"/>
              <a:gd name="T20" fmla="*/ 2147483647 w 56"/>
              <a:gd name="T21" fmla="*/ 2147483647 h 53"/>
              <a:gd name="T22" fmla="*/ 2147483647 w 56"/>
              <a:gd name="T23" fmla="*/ 2147483647 h 53"/>
              <a:gd name="T24" fmla="*/ 2147483647 w 56"/>
              <a:gd name="T25" fmla="*/ 2147483647 h 53"/>
              <a:gd name="T26" fmla="*/ 2147483647 w 56"/>
              <a:gd name="T27" fmla="*/ 2147483647 h 53"/>
              <a:gd name="T28" fmla="*/ 2147483647 w 56"/>
              <a:gd name="T29" fmla="*/ 2147483647 h 53"/>
              <a:gd name="T30" fmla="*/ 2147483647 w 56"/>
              <a:gd name="T31" fmla="*/ 2147483647 h 53"/>
              <a:gd name="T32" fmla="*/ 2147483647 w 56"/>
              <a:gd name="T33" fmla="*/ 2147483647 h 53"/>
              <a:gd name="T34" fmla="*/ 2147483647 w 56"/>
              <a:gd name="T35" fmla="*/ 2147483647 h 53"/>
              <a:gd name="T36" fmla="*/ 2147483647 w 56"/>
              <a:gd name="T37" fmla="*/ 2147483647 h 53"/>
              <a:gd name="T38" fmla="*/ 2147483647 w 56"/>
              <a:gd name="T39" fmla="*/ 2147483647 h 53"/>
              <a:gd name="T40" fmla="*/ 2147483647 w 56"/>
              <a:gd name="T41" fmla="*/ 2147483647 h 53"/>
              <a:gd name="T42" fmla="*/ 2147483647 w 56"/>
              <a:gd name="T43" fmla="*/ 2147483647 h 53"/>
              <a:gd name="T44" fmla="*/ 2147483647 w 56"/>
              <a:gd name="T45" fmla="*/ 2147483647 h 53"/>
              <a:gd name="T46" fmla="*/ 2147483647 w 56"/>
              <a:gd name="T47" fmla="*/ 2147483647 h 53"/>
              <a:gd name="T48" fmla="*/ 2147483647 w 56"/>
              <a:gd name="T49" fmla="*/ 2147483647 h 53"/>
              <a:gd name="T50" fmla="*/ 2147483647 w 56"/>
              <a:gd name="T51" fmla="*/ 2147483647 h 53"/>
              <a:gd name="T52" fmla="*/ 2147483647 w 56"/>
              <a:gd name="T53" fmla="*/ 2147483647 h 53"/>
              <a:gd name="T54" fmla="*/ 2147483647 w 56"/>
              <a:gd name="T55" fmla="*/ 2147483647 h 53"/>
              <a:gd name="T56" fmla="*/ 2147483647 w 56"/>
              <a:gd name="T57" fmla="*/ 2147483647 h 53"/>
              <a:gd name="T58" fmla="*/ 2147483647 w 56"/>
              <a:gd name="T59" fmla="*/ 2147483647 h 53"/>
              <a:gd name="T60" fmla="*/ 2147483647 w 56"/>
              <a:gd name="T61" fmla="*/ 2147483647 h 53"/>
              <a:gd name="T62" fmla="*/ 2147483647 w 56"/>
              <a:gd name="T63" fmla="*/ 2147483647 h 53"/>
              <a:gd name="T64" fmla="*/ 2147483647 w 56"/>
              <a:gd name="T65" fmla="*/ 2147483647 h 53"/>
              <a:gd name="T66" fmla="*/ 2147483647 w 56"/>
              <a:gd name="T67" fmla="*/ 2147483647 h 53"/>
              <a:gd name="T68" fmla="*/ 2147483647 w 56"/>
              <a:gd name="T69" fmla="*/ 0 h 53"/>
              <a:gd name="T70" fmla="*/ 2147483647 w 56"/>
              <a:gd name="T71" fmla="*/ 2147483647 h 53"/>
              <a:gd name="T72" fmla="*/ 2147483647 w 56"/>
              <a:gd name="T73" fmla="*/ 2147483647 h 53"/>
              <a:gd name="T74" fmla="*/ 2147483647 w 56"/>
              <a:gd name="T75" fmla="*/ 2147483647 h 53"/>
              <a:gd name="T76" fmla="*/ 2147483647 w 56"/>
              <a:gd name="T77" fmla="*/ 2147483647 h 53"/>
              <a:gd name="T78" fmla="*/ 2147483647 w 56"/>
              <a:gd name="T79" fmla="*/ 2147483647 h 53"/>
              <a:gd name="T80" fmla="*/ 2147483647 w 56"/>
              <a:gd name="T81" fmla="*/ 2147483647 h 53"/>
              <a:gd name="T82" fmla="*/ 2147483647 w 56"/>
              <a:gd name="T83" fmla="*/ 2147483647 h 53"/>
              <a:gd name="T84" fmla="*/ 2147483647 w 56"/>
              <a:gd name="T85" fmla="*/ 2147483647 h 53"/>
              <a:gd name="T86" fmla="*/ 2147483647 w 56"/>
              <a:gd name="T87" fmla="*/ 2147483647 h 53"/>
              <a:gd name="T88" fmla="*/ 2147483647 w 56"/>
              <a:gd name="T89" fmla="*/ 2147483647 h 53"/>
              <a:gd name="T90" fmla="*/ 0 w 56"/>
              <a:gd name="T91" fmla="*/ 2147483647 h 53"/>
              <a:gd name="T92" fmla="*/ 0 w 56"/>
              <a:gd name="T93" fmla="*/ 2147483647 h 53"/>
              <a:gd name="T94" fmla="*/ 0 w 56"/>
              <a:gd name="T95" fmla="*/ 2147483647 h 53"/>
              <a:gd name="T96" fmla="*/ 2147483647 w 56"/>
              <a:gd name="T97" fmla="*/ 2147483647 h 53"/>
              <a:gd name="T98" fmla="*/ 2147483647 w 56"/>
              <a:gd name="T99" fmla="*/ 2147483647 h 53"/>
              <a:gd name="T100" fmla="*/ 2147483647 w 56"/>
              <a:gd name="T101" fmla="*/ 2147483647 h 53"/>
              <a:gd name="T102" fmla="*/ 2147483647 w 56"/>
              <a:gd name="T103" fmla="*/ 2147483647 h 53"/>
              <a:gd name="T104" fmla="*/ 2147483647 w 56"/>
              <a:gd name="T105" fmla="*/ 2147483647 h 53"/>
              <a:gd name="T106" fmla="*/ 2147483647 w 56"/>
              <a:gd name="T107" fmla="*/ 2147483647 h 53"/>
              <a:gd name="T108" fmla="*/ 2147483647 w 56"/>
              <a:gd name="T109" fmla="*/ 2147483647 h 53"/>
              <a:gd name="T110" fmla="*/ 2147483647 w 56"/>
              <a:gd name="T111" fmla="*/ 2147483647 h 53"/>
              <a:gd name="T112" fmla="*/ 2147483647 w 56"/>
              <a:gd name="T113" fmla="*/ 2147483647 h 53"/>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6"/>
              <a:gd name="T172" fmla="*/ 0 h 53"/>
              <a:gd name="T173" fmla="*/ 56 w 56"/>
              <a:gd name="T174" fmla="*/ 53 h 53"/>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6" h="53">
                <a:moveTo>
                  <a:pt x="3" y="28"/>
                </a:moveTo>
                <a:lnTo>
                  <a:pt x="7" y="31"/>
                </a:lnTo>
                <a:lnTo>
                  <a:pt x="10" y="34"/>
                </a:lnTo>
                <a:lnTo>
                  <a:pt x="13" y="37"/>
                </a:lnTo>
                <a:lnTo>
                  <a:pt x="16" y="39"/>
                </a:lnTo>
                <a:lnTo>
                  <a:pt x="19" y="41"/>
                </a:lnTo>
                <a:lnTo>
                  <a:pt x="22" y="44"/>
                </a:lnTo>
                <a:lnTo>
                  <a:pt x="26" y="47"/>
                </a:lnTo>
                <a:lnTo>
                  <a:pt x="29" y="50"/>
                </a:lnTo>
                <a:lnTo>
                  <a:pt x="35" y="53"/>
                </a:lnTo>
                <a:lnTo>
                  <a:pt x="40" y="53"/>
                </a:lnTo>
                <a:lnTo>
                  <a:pt x="44" y="50"/>
                </a:lnTo>
                <a:lnTo>
                  <a:pt x="47" y="46"/>
                </a:lnTo>
                <a:lnTo>
                  <a:pt x="50" y="40"/>
                </a:lnTo>
                <a:lnTo>
                  <a:pt x="53" y="36"/>
                </a:lnTo>
                <a:lnTo>
                  <a:pt x="54" y="30"/>
                </a:lnTo>
                <a:lnTo>
                  <a:pt x="56" y="24"/>
                </a:lnTo>
                <a:lnTo>
                  <a:pt x="54" y="21"/>
                </a:lnTo>
                <a:lnTo>
                  <a:pt x="53" y="16"/>
                </a:lnTo>
                <a:lnTo>
                  <a:pt x="52" y="13"/>
                </a:lnTo>
                <a:lnTo>
                  <a:pt x="49" y="10"/>
                </a:lnTo>
                <a:lnTo>
                  <a:pt x="44" y="9"/>
                </a:lnTo>
                <a:lnTo>
                  <a:pt x="40" y="7"/>
                </a:lnTo>
                <a:lnTo>
                  <a:pt x="35" y="7"/>
                </a:lnTo>
                <a:lnTo>
                  <a:pt x="29" y="6"/>
                </a:lnTo>
                <a:lnTo>
                  <a:pt x="28" y="6"/>
                </a:lnTo>
                <a:lnTo>
                  <a:pt x="28" y="4"/>
                </a:lnTo>
                <a:lnTo>
                  <a:pt x="28" y="3"/>
                </a:lnTo>
                <a:lnTo>
                  <a:pt x="26" y="3"/>
                </a:lnTo>
                <a:lnTo>
                  <a:pt x="23" y="2"/>
                </a:lnTo>
                <a:lnTo>
                  <a:pt x="22" y="0"/>
                </a:lnTo>
                <a:lnTo>
                  <a:pt x="19" y="2"/>
                </a:lnTo>
                <a:lnTo>
                  <a:pt x="16" y="3"/>
                </a:lnTo>
                <a:lnTo>
                  <a:pt x="13" y="4"/>
                </a:lnTo>
                <a:lnTo>
                  <a:pt x="12" y="6"/>
                </a:lnTo>
                <a:lnTo>
                  <a:pt x="9" y="9"/>
                </a:lnTo>
                <a:lnTo>
                  <a:pt x="7" y="10"/>
                </a:lnTo>
                <a:lnTo>
                  <a:pt x="6" y="12"/>
                </a:lnTo>
                <a:lnTo>
                  <a:pt x="3" y="15"/>
                </a:lnTo>
                <a:lnTo>
                  <a:pt x="1" y="16"/>
                </a:lnTo>
                <a:lnTo>
                  <a:pt x="1" y="18"/>
                </a:lnTo>
                <a:lnTo>
                  <a:pt x="0" y="19"/>
                </a:lnTo>
                <a:lnTo>
                  <a:pt x="0" y="22"/>
                </a:lnTo>
                <a:lnTo>
                  <a:pt x="0" y="24"/>
                </a:lnTo>
                <a:lnTo>
                  <a:pt x="1" y="27"/>
                </a:lnTo>
                <a:lnTo>
                  <a:pt x="1" y="28"/>
                </a:lnTo>
                <a:lnTo>
                  <a:pt x="3" y="28"/>
                </a:lnTo>
              </a:path>
            </a:pathLst>
          </a:custGeom>
          <a:solidFill>
            <a:srgbClr val="FFFF00"/>
          </a:solidFill>
          <a:ln w="4763">
            <a:solidFill>
              <a:srgbClr val="990000"/>
            </a:solidFill>
            <a:round/>
            <a:headEnd/>
            <a:tailEnd/>
          </a:ln>
        </p:spPr>
        <p:txBody>
          <a:bodyPr/>
          <a:lstStyle/>
          <a:p>
            <a:endParaRPr lang="en-US"/>
          </a:p>
        </p:txBody>
      </p:sp>
      <p:sp>
        <p:nvSpPr>
          <p:cNvPr id="53322" name="Freeform 73"/>
          <p:cNvSpPr>
            <a:spLocks/>
          </p:cNvSpPr>
          <p:nvPr/>
        </p:nvSpPr>
        <p:spPr bwMode="auto">
          <a:xfrm>
            <a:off x="6735766" y="4476750"/>
            <a:ext cx="84137" cy="69851"/>
          </a:xfrm>
          <a:custGeom>
            <a:avLst/>
            <a:gdLst>
              <a:gd name="T0" fmla="*/ 2147483647 w 60"/>
              <a:gd name="T1" fmla="*/ 2147483647 h 44"/>
              <a:gd name="T2" fmla="*/ 2147483647 w 60"/>
              <a:gd name="T3" fmla="*/ 2147483647 h 44"/>
              <a:gd name="T4" fmla="*/ 2147483647 w 60"/>
              <a:gd name="T5" fmla="*/ 2147483647 h 44"/>
              <a:gd name="T6" fmla="*/ 2147483647 w 60"/>
              <a:gd name="T7" fmla="*/ 2147483647 h 44"/>
              <a:gd name="T8" fmla="*/ 2147483647 w 60"/>
              <a:gd name="T9" fmla="*/ 2147483647 h 44"/>
              <a:gd name="T10" fmla="*/ 0 w 60"/>
              <a:gd name="T11" fmla="*/ 2147483647 h 44"/>
              <a:gd name="T12" fmla="*/ 0 w 60"/>
              <a:gd name="T13" fmla="*/ 2147483647 h 44"/>
              <a:gd name="T14" fmla="*/ 2147483647 w 60"/>
              <a:gd name="T15" fmla="*/ 2147483647 h 44"/>
              <a:gd name="T16" fmla="*/ 2147483647 w 60"/>
              <a:gd name="T17" fmla="*/ 2147483647 h 44"/>
              <a:gd name="T18" fmla="*/ 2147483647 w 60"/>
              <a:gd name="T19" fmla="*/ 2147483647 h 44"/>
              <a:gd name="T20" fmla="*/ 2147483647 w 60"/>
              <a:gd name="T21" fmla="*/ 2147483647 h 44"/>
              <a:gd name="T22" fmla="*/ 2147483647 w 60"/>
              <a:gd name="T23" fmla="*/ 2147483647 h 44"/>
              <a:gd name="T24" fmla="*/ 2147483647 w 60"/>
              <a:gd name="T25" fmla="*/ 2147483647 h 44"/>
              <a:gd name="T26" fmla="*/ 2147483647 w 60"/>
              <a:gd name="T27" fmla="*/ 2147483647 h 44"/>
              <a:gd name="T28" fmla="*/ 2147483647 w 60"/>
              <a:gd name="T29" fmla="*/ 2147483647 h 44"/>
              <a:gd name="T30" fmla="*/ 2147483647 w 60"/>
              <a:gd name="T31" fmla="*/ 2147483647 h 44"/>
              <a:gd name="T32" fmla="*/ 2147483647 w 60"/>
              <a:gd name="T33" fmla="*/ 2147483647 h 44"/>
              <a:gd name="T34" fmla="*/ 2147483647 w 60"/>
              <a:gd name="T35" fmla="*/ 2147483647 h 44"/>
              <a:gd name="T36" fmla="*/ 2147483647 w 60"/>
              <a:gd name="T37" fmla="*/ 2147483647 h 44"/>
              <a:gd name="T38" fmla="*/ 2147483647 w 60"/>
              <a:gd name="T39" fmla="*/ 2147483647 h 44"/>
              <a:gd name="T40" fmla="*/ 2147483647 w 60"/>
              <a:gd name="T41" fmla="*/ 2147483647 h 44"/>
              <a:gd name="T42" fmla="*/ 2147483647 w 60"/>
              <a:gd name="T43" fmla="*/ 2147483647 h 44"/>
              <a:gd name="T44" fmla="*/ 2147483647 w 60"/>
              <a:gd name="T45" fmla="*/ 2147483647 h 44"/>
              <a:gd name="T46" fmla="*/ 2147483647 w 60"/>
              <a:gd name="T47" fmla="*/ 2147483647 h 44"/>
              <a:gd name="T48" fmla="*/ 2147483647 w 60"/>
              <a:gd name="T49" fmla="*/ 2147483647 h 44"/>
              <a:gd name="T50" fmla="*/ 2147483647 w 60"/>
              <a:gd name="T51" fmla="*/ 2147483647 h 44"/>
              <a:gd name="T52" fmla="*/ 2147483647 w 60"/>
              <a:gd name="T53" fmla="*/ 2147483647 h 44"/>
              <a:gd name="T54" fmla="*/ 2147483647 w 60"/>
              <a:gd name="T55" fmla="*/ 2147483647 h 44"/>
              <a:gd name="T56" fmla="*/ 2147483647 w 60"/>
              <a:gd name="T57" fmla="*/ 2147483647 h 44"/>
              <a:gd name="T58" fmla="*/ 2147483647 w 60"/>
              <a:gd name="T59" fmla="*/ 2147483647 h 44"/>
              <a:gd name="T60" fmla="*/ 2147483647 w 60"/>
              <a:gd name="T61" fmla="*/ 2147483647 h 44"/>
              <a:gd name="T62" fmla="*/ 2147483647 w 60"/>
              <a:gd name="T63" fmla="*/ 2147483647 h 44"/>
              <a:gd name="T64" fmla="*/ 2147483647 w 60"/>
              <a:gd name="T65" fmla="*/ 2147483647 h 44"/>
              <a:gd name="T66" fmla="*/ 2147483647 w 60"/>
              <a:gd name="T67" fmla="*/ 2147483647 h 44"/>
              <a:gd name="T68" fmla="*/ 2147483647 w 60"/>
              <a:gd name="T69" fmla="*/ 2147483647 h 44"/>
              <a:gd name="T70" fmla="*/ 2147483647 w 60"/>
              <a:gd name="T71" fmla="*/ 0 h 44"/>
              <a:gd name="T72" fmla="*/ 2147483647 w 60"/>
              <a:gd name="T73" fmla="*/ 0 h 44"/>
              <a:gd name="T74" fmla="*/ 2147483647 w 60"/>
              <a:gd name="T75" fmla="*/ 0 h 44"/>
              <a:gd name="T76" fmla="*/ 2147483647 w 60"/>
              <a:gd name="T77" fmla="*/ 0 h 44"/>
              <a:gd name="T78" fmla="*/ 2147483647 w 60"/>
              <a:gd name="T79" fmla="*/ 2147483647 h 44"/>
              <a:gd name="T80" fmla="*/ 2147483647 w 60"/>
              <a:gd name="T81" fmla="*/ 2147483647 h 4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60"/>
              <a:gd name="T124" fmla="*/ 0 h 44"/>
              <a:gd name="T125" fmla="*/ 60 w 60"/>
              <a:gd name="T126" fmla="*/ 44 h 44"/>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60" h="44">
                <a:moveTo>
                  <a:pt x="8" y="4"/>
                </a:moveTo>
                <a:lnTo>
                  <a:pt x="6" y="6"/>
                </a:lnTo>
                <a:lnTo>
                  <a:pt x="5" y="10"/>
                </a:lnTo>
                <a:lnTo>
                  <a:pt x="3" y="13"/>
                </a:lnTo>
                <a:lnTo>
                  <a:pt x="2" y="17"/>
                </a:lnTo>
                <a:lnTo>
                  <a:pt x="0" y="20"/>
                </a:lnTo>
                <a:lnTo>
                  <a:pt x="0" y="23"/>
                </a:lnTo>
                <a:lnTo>
                  <a:pt x="2" y="26"/>
                </a:lnTo>
                <a:lnTo>
                  <a:pt x="5" y="28"/>
                </a:lnTo>
                <a:lnTo>
                  <a:pt x="9" y="31"/>
                </a:lnTo>
                <a:lnTo>
                  <a:pt x="15" y="34"/>
                </a:lnTo>
                <a:lnTo>
                  <a:pt x="20" y="37"/>
                </a:lnTo>
                <a:lnTo>
                  <a:pt x="26" y="40"/>
                </a:lnTo>
                <a:lnTo>
                  <a:pt x="30" y="43"/>
                </a:lnTo>
                <a:lnTo>
                  <a:pt x="36" y="44"/>
                </a:lnTo>
                <a:lnTo>
                  <a:pt x="42" y="44"/>
                </a:lnTo>
                <a:lnTo>
                  <a:pt x="48" y="41"/>
                </a:lnTo>
                <a:lnTo>
                  <a:pt x="51" y="40"/>
                </a:lnTo>
                <a:lnTo>
                  <a:pt x="54" y="37"/>
                </a:lnTo>
                <a:lnTo>
                  <a:pt x="57" y="32"/>
                </a:lnTo>
                <a:lnTo>
                  <a:pt x="58" y="28"/>
                </a:lnTo>
                <a:lnTo>
                  <a:pt x="60" y="23"/>
                </a:lnTo>
                <a:lnTo>
                  <a:pt x="60" y="19"/>
                </a:lnTo>
                <a:lnTo>
                  <a:pt x="60" y="14"/>
                </a:lnTo>
                <a:lnTo>
                  <a:pt x="60" y="8"/>
                </a:lnTo>
                <a:lnTo>
                  <a:pt x="60" y="7"/>
                </a:lnTo>
                <a:lnTo>
                  <a:pt x="58" y="6"/>
                </a:lnTo>
                <a:lnTo>
                  <a:pt x="57" y="6"/>
                </a:lnTo>
                <a:lnTo>
                  <a:pt x="55" y="4"/>
                </a:lnTo>
                <a:lnTo>
                  <a:pt x="49" y="3"/>
                </a:lnTo>
                <a:lnTo>
                  <a:pt x="43" y="1"/>
                </a:lnTo>
                <a:lnTo>
                  <a:pt x="37" y="0"/>
                </a:lnTo>
                <a:lnTo>
                  <a:pt x="30" y="0"/>
                </a:lnTo>
                <a:lnTo>
                  <a:pt x="24" y="0"/>
                </a:lnTo>
                <a:lnTo>
                  <a:pt x="18" y="0"/>
                </a:lnTo>
                <a:lnTo>
                  <a:pt x="12" y="1"/>
                </a:lnTo>
                <a:lnTo>
                  <a:pt x="8" y="4"/>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23" name="Freeform 74"/>
          <p:cNvSpPr>
            <a:spLocks/>
          </p:cNvSpPr>
          <p:nvPr/>
        </p:nvSpPr>
        <p:spPr bwMode="auto">
          <a:xfrm>
            <a:off x="6735766" y="4476750"/>
            <a:ext cx="84137" cy="69851"/>
          </a:xfrm>
          <a:custGeom>
            <a:avLst/>
            <a:gdLst>
              <a:gd name="T0" fmla="*/ 2147483647 w 60"/>
              <a:gd name="T1" fmla="*/ 2147483647 h 44"/>
              <a:gd name="T2" fmla="*/ 2147483647 w 60"/>
              <a:gd name="T3" fmla="*/ 2147483647 h 44"/>
              <a:gd name="T4" fmla="*/ 2147483647 w 60"/>
              <a:gd name="T5" fmla="*/ 2147483647 h 44"/>
              <a:gd name="T6" fmla="*/ 2147483647 w 60"/>
              <a:gd name="T7" fmla="*/ 2147483647 h 44"/>
              <a:gd name="T8" fmla="*/ 2147483647 w 60"/>
              <a:gd name="T9" fmla="*/ 2147483647 h 44"/>
              <a:gd name="T10" fmla="*/ 0 w 60"/>
              <a:gd name="T11" fmla="*/ 2147483647 h 44"/>
              <a:gd name="T12" fmla="*/ 0 w 60"/>
              <a:gd name="T13" fmla="*/ 2147483647 h 44"/>
              <a:gd name="T14" fmla="*/ 2147483647 w 60"/>
              <a:gd name="T15" fmla="*/ 2147483647 h 44"/>
              <a:gd name="T16" fmla="*/ 2147483647 w 60"/>
              <a:gd name="T17" fmla="*/ 2147483647 h 44"/>
              <a:gd name="T18" fmla="*/ 2147483647 w 60"/>
              <a:gd name="T19" fmla="*/ 2147483647 h 44"/>
              <a:gd name="T20" fmla="*/ 2147483647 w 60"/>
              <a:gd name="T21" fmla="*/ 2147483647 h 44"/>
              <a:gd name="T22" fmla="*/ 2147483647 w 60"/>
              <a:gd name="T23" fmla="*/ 2147483647 h 44"/>
              <a:gd name="T24" fmla="*/ 2147483647 w 60"/>
              <a:gd name="T25" fmla="*/ 2147483647 h 44"/>
              <a:gd name="T26" fmla="*/ 2147483647 w 60"/>
              <a:gd name="T27" fmla="*/ 2147483647 h 44"/>
              <a:gd name="T28" fmla="*/ 2147483647 w 60"/>
              <a:gd name="T29" fmla="*/ 2147483647 h 44"/>
              <a:gd name="T30" fmla="*/ 2147483647 w 60"/>
              <a:gd name="T31" fmla="*/ 2147483647 h 44"/>
              <a:gd name="T32" fmla="*/ 2147483647 w 60"/>
              <a:gd name="T33" fmla="*/ 2147483647 h 44"/>
              <a:gd name="T34" fmla="*/ 2147483647 w 60"/>
              <a:gd name="T35" fmla="*/ 2147483647 h 44"/>
              <a:gd name="T36" fmla="*/ 2147483647 w 60"/>
              <a:gd name="T37" fmla="*/ 2147483647 h 44"/>
              <a:gd name="T38" fmla="*/ 2147483647 w 60"/>
              <a:gd name="T39" fmla="*/ 2147483647 h 44"/>
              <a:gd name="T40" fmla="*/ 2147483647 w 60"/>
              <a:gd name="T41" fmla="*/ 2147483647 h 44"/>
              <a:gd name="T42" fmla="*/ 2147483647 w 60"/>
              <a:gd name="T43" fmla="*/ 2147483647 h 44"/>
              <a:gd name="T44" fmla="*/ 2147483647 w 60"/>
              <a:gd name="T45" fmla="*/ 2147483647 h 44"/>
              <a:gd name="T46" fmla="*/ 2147483647 w 60"/>
              <a:gd name="T47" fmla="*/ 2147483647 h 44"/>
              <a:gd name="T48" fmla="*/ 2147483647 w 60"/>
              <a:gd name="T49" fmla="*/ 2147483647 h 44"/>
              <a:gd name="T50" fmla="*/ 2147483647 w 60"/>
              <a:gd name="T51" fmla="*/ 2147483647 h 44"/>
              <a:gd name="T52" fmla="*/ 2147483647 w 60"/>
              <a:gd name="T53" fmla="*/ 2147483647 h 44"/>
              <a:gd name="T54" fmla="*/ 2147483647 w 60"/>
              <a:gd name="T55" fmla="*/ 2147483647 h 44"/>
              <a:gd name="T56" fmla="*/ 2147483647 w 60"/>
              <a:gd name="T57" fmla="*/ 2147483647 h 44"/>
              <a:gd name="T58" fmla="*/ 2147483647 w 60"/>
              <a:gd name="T59" fmla="*/ 2147483647 h 44"/>
              <a:gd name="T60" fmla="*/ 2147483647 w 60"/>
              <a:gd name="T61" fmla="*/ 2147483647 h 44"/>
              <a:gd name="T62" fmla="*/ 2147483647 w 60"/>
              <a:gd name="T63" fmla="*/ 2147483647 h 44"/>
              <a:gd name="T64" fmla="*/ 2147483647 w 60"/>
              <a:gd name="T65" fmla="*/ 2147483647 h 44"/>
              <a:gd name="T66" fmla="*/ 2147483647 w 60"/>
              <a:gd name="T67" fmla="*/ 2147483647 h 44"/>
              <a:gd name="T68" fmla="*/ 2147483647 w 60"/>
              <a:gd name="T69" fmla="*/ 2147483647 h 44"/>
              <a:gd name="T70" fmla="*/ 2147483647 w 60"/>
              <a:gd name="T71" fmla="*/ 0 h 44"/>
              <a:gd name="T72" fmla="*/ 2147483647 w 60"/>
              <a:gd name="T73" fmla="*/ 0 h 44"/>
              <a:gd name="T74" fmla="*/ 2147483647 w 60"/>
              <a:gd name="T75" fmla="*/ 0 h 44"/>
              <a:gd name="T76" fmla="*/ 2147483647 w 60"/>
              <a:gd name="T77" fmla="*/ 0 h 44"/>
              <a:gd name="T78" fmla="*/ 2147483647 w 60"/>
              <a:gd name="T79" fmla="*/ 2147483647 h 44"/>
              <a:gd name="T80" fmla="*/ 2147483647 w 60"/>
              <a:gd name="T81" fmla="*/ 2147483647 h 44"/>
              <a:gd name="T82" fmla="*/ 2147483647 w 60"/>
              <a:gd name="T83" fmla="*/ 2147483647 h 4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60"/>
              <a:gd name="T127" fmla="*/ 0 h 44"/>
              <a:gd name="T128" fmla="*/ 60 w 60"/>
              <a:gd name="T129" fmla="*/ 44 h 44"/>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60" h="44">
                <a:moveTo>
                  <a:pt x="8" y="4"/>
                </a:moveTo>
                <a:lnTo>
                  <a:pt x="6" y="6"/>
                </a:lnTo>
                <a:lnTo>
                  <a:pt x="5" y="10"/>
                </a:lnTo>
                <a:lnTo>
                  <a:pt x="3" y="13"/>
                </a:lnTo>
                <a:lnTo>
                  <a:pt x="2" y="17"/>
                </a:lnTo>
                <a:lnTo>
                  <a:pt x="0" y="20"/>
                </a:lnTo>
                <a:lnTo>
                  <a:pt x="0" y="23"/>
                </a:lnTo>
                <a:lnTo>
                  <a:pt x="2" y="26"/>
                </a:lnTo>
                <a:lnTo>
                  <a:pt x="5" y="28"/>
                </a:lnTo>
                <a:lnTo>
                  <a:pt x="9" y="31"/>
                </a:lnTo>
                <a:lnTo>
                  <a:pt x="15" y="34"/>
                </a:lnTo>
                <a:lnTo>
                  <a:pt x="20" y="37"/>
                </a:lnTo>
                <a:lnTo>
                  <a:pt x="26" y="40"/>
                </a:lnTo>
                <a:lnTo>
                  <a:pt x="30" y="43"/>
                </a:lnTo>
                <a:lnTo>
                  <a:pt x="36" y="44"/>
                </a:lnTo>
                <a:lnTo>
                  <a:pt x="42" y="44"/>
                </a:lnTo>
                <a:lnTo>
                  <a:pt x="48" y="41"/>
                </a:lnTo>
                <a:lnTo>
                  <a:pt x="51" y="40"/>
                </a:lnTo>
                <a:lnTo>
                  <a:pt x="54" y="37"/>
                </a:lnTo>
                <a:lnTo>
                  <a:pt x="57" y="32"/>
                </a:lnTo>
                <a:lnTo>
                  <a:pt x="58" y="28"/>
                </a:lnTo>
                <a:lnTo>
                  <a:pt x="60" y="23"/>
                </a:lnTo>
                <a:lnTo>
                  <a:pt x="60" y="19"/>
                </a:lnTo>
                <a:lnTo>
                  <a:pt x="60" y="14"/>
                </a:lnTo>
                <a:lnTo>
                  <a:pt x="60" y="8"/>
                </a:lnTo>
                <a:lnTo>
                  <a:pt x="60" y="7"/>
                </a:lnTo>
                <a:lnTo>
                  <a:pt x="58" y="6"/>
                </a:lnTo>
                <a:lnTo>
                  <a:pt x="57" y="6"/>
                </a:lnTo>
                <a:lnTo>
                  <a:pt x="55" y="4"/>
                </a:lnTo>
                <a:lnTo>
                  <a:pt x="49" y="3"/>
                </a:lnTo>
                <a:lnTo>
                  <a:pt x="43" y="1"/>
                </a:lnTo>
                <a:lnTo>
                  <a:pt x="37" y="0"/>
                </a:lnTo>
                <a:lnTo>
                  <a:pt x="30" y="0"/>
                </a:lnTo>
                <a:lnTo>
                  <a:pt x="24" y="0"/>
                </a:lnTo>
                <a:lnTo>
                  <a:pt x="18" y="0"/>
                </a:lnTo>
                <a:lnTo>
                  <a:pt x="12" y="1"/>
                </a:lnTo>
                <a:lnTo>
                  <a:pt x="8" y="4"/>
                </a:lnTo>
              </a:path>
            </a:pathLst>
          </a:custGeom>
          <a:solidFill>
            <a:srgbClr val="FFFF00"/>
          </a:solidFill>
          <a:ln w="4763">
            <a:solidFill>
              <a:srgbClr val="990000"/>
            </a:solidFill>
            <a:round/>
            <a:headEnd/>
            <a:tailEnd/>
          </a:ln>
        </p:spPr>
        <p:txBody>
          <a:bodyPr/>
          <a:lstStyle/>
          <a:p>
            <a:endParaRPr lang="en-US"/>
          </a:p>
        </p:txBody>
      </p:sp>
      <p:sp>
        <p:nvSpPr>
          <p:cNvPr id="53324" name="Freeform 75"/>
          <p:cNvSpPr>
            <a:spLocks/>
          </p:cNvSpPr>
          <p:nvPr/>
        </p:nvSpPr>
        <p:spPr bwMode="auto">
          <a:xfrm>
            <a:off x="6777042" y="4400551"/>
            <a:ext cx="53975" cy="71439"/>
          </a:xfrm>
          <a:custGeom>
            <a:avLst/>
            <a:gdLst>
              <a:gd name="T0" fmla="*/ 2147483647 w 38"/>
              <a:gd name="T1" fmla="*/ 2147483647 h 45"/>
              <a:gd name="T2" fmla="*/ 2147483647 w 38"/>
              <a:gd name="T3" fmla="*/ 2147483647 h 45"/>
              <a:gd name="T4" fmla="*/ 2147483647 w 38"/>
              <a:gd name="T5" fmla="*/ 2147483647 h 45"/>
              <a:gd name="T6" fmla="*/ 2147483647 w 38"/>
              <a:gd name="T7" fmla="*/ 2147483647 h 45"/>
              <a:gd name="T8" fmla="*/ 2147483647 w 38"/>
              <a:gd name="T9" fmla="*/ 2147483647 h 45"/>
              <a:gd name="T10" fmla="*/ 2147483647 w 38"/>
              <a:gd name="T11" fmla="*/ 2147483647 h 45"/>
              <a:gd name="T12" fmla="*/ 2147483647 w 38"/>
              <a:gd name="T13" fmla="*/ 2147483647 h 45"/>
              <a:gd name="T14" fmla="*/ 2147483647 w 38"/>
              <a:gd name="T15" fmla="*/ 2147483647 h 45"/>
              <a:gd name="T16" fmla="*/ 2147483647 w 38"/>
              <a:gd name="T17" fmla="*/ 2147483647 h 45"/>
              <a:gd name="T18" fmla="*/ 2147483647 w 38"/>
              <a:gd name="T19" fmla="*/ 2147483647 h 45"/>
              <a:gd name="T20" fmla="*/ 2147483647 w 38"/>
              <a:gd name="T21" fmla="*/ 2147483647 h 45"/>
              <a:gd name="T22" fmla="*/ 2147483647 w 38"/>
              <a:gd name="T23" fmla="*/ 2147483647 h 45"/>
              <a:gd name="T24" fmla="*/ 2147483647 w 38"/>
              <a:gd name="T25" fmla="*/ 2147483647 h 45"/>
              <a:gd name="T26" fmla="*/ 2147483647 w 38"/>
              <a:gd name="T27" fmla="*/ 2147483647 h 45"/>
              <a:gd name="T28" fmla="*/ 2147483647 w 38"/>
              <a:gd name="T29" fmla="*/ 2147483647 h 45"/>
              <a:gd name="T30" fmla="*/ 2147483647 w 38"/>
              <a:gd name="T31" fmla="*/ 2147483647 h 45"/>
              <a:gd name="T32" fmla="*/ 2147483647 w 38"/>
              <a:gd name="T33" fmla="*/ 2147483647 h 45"/>
              <a:gd name="T34" fmla="*/ 2147483647 w 38"/>
              <a:gd name="T35" fmla="*/ 2147483647 h 45"/>
              <a:gd name="T36" fmla="*/ 2147483647 w 38"/>
              <a:gd name="T37" fmla="*/ 2147483647 h 45"/>
              <a:gd name="T38" fmla="*/ 2147483647 w 38"/>
              <a:gd name="T39" fmla="*/ 2147483647 h 45"/>
              <a:gd name="T40" fmla="*/ 2147483647 w 38"/>
              <a:gd name="T41" fmla="*/ 2147483647 h 45"/>
              <a:gd name="T42" fmla="*/ 2147483647 w 38"/>
              <a:gd name="T43" fmla="*/ 2147483647 h 45"/>
              <a:gd name="T44" fmla="*/ 2147483647 w 38"/>
              <a:gd name="T45" fmla="*/ 2147483647 h 45"/>
              <a:gd name="T46" fmla="*/ 2147483647 w 38"/>
              <a:gd name="T47" fmla="*/ 2147483647 h 45"/>
              <a:gd name="T48" fmla="*/ 2147483647 w 38"/>
              <a:gd name="T49" fmla="*/ 2147483647 h 45"/>
              <a:gd name="T50" fmla="*/ 2147483647 w 38"/>
              <a:gd name="T51" fmla="*/ 2147483647 h 45"/>
              <a:gd name="T52" fmla="*/ 2147483647 w 38"/>
              <a:gd name="T53" fmla="*/ 2147483647 h 45"/>
              <a:gd name="T54" fmla="*/ 2147483647 w 38"/>
              <a:gd name="T55" fmla="*/ 2147483647 h 45"/>
              <a:gd name="T56" fmla="*/ 2147483647 w 38"/>
              <a:gd name="T57" fmla="*/ 0 h 45"/>
              <a:gd name="T58" fmla="*/ 2147483647 w 38"/>
              <a:gd name="T59" fmla="*/ 0 h 45"/>
              <a:gd name="T60" fmla="*/ 2147483647 w 38"/>
              <a:gd name="T61" fmla="*/ 0 h 45"/>
              <a:gd name="T62" fmla="*/ 2147483647 w 38"/>
              <a:gd name="T63" fmla="*/ 0 h 45"/>
              <a:gd name="T64" fmla="*/ 2147483647 w 38"/>
              <a:gd name="T65" fmla="*/ 2147483647 h 45"/>
              <a:gd name="T66" fmla="*/ 2147483647 w 38"/>
              <a:gd name="T67" fmla="*/ 2147483647 h 45"/>
              <a:gd name="T68" fmla="*/ 2147483647 w 38"/>
              <a:gd name="T69" fmla="*/ 2147483647 h 45"/>
              <a:gd name="T70" fmla="*/ 2147483647 w 38"/>
              <a:gd name="T71" fmla="*/ 2147483647 h 45"/>
              <a:gd name="T72" fmla="*/ 2147483647 w 38"/>
              <a:gd name="T73" fmla="*/ 2147483647 h 45"/>
              <a:gd name="T74" fmla="*/ 0 w 38"/>
              <a:gd name="T75" fmla="*/ 2147483647 h 45"/>
              <a:gd name="T76" fmla="*/ 2147483647 w 38"/>
              <a:gd name="T77" fmla="*/ 2147483647 h 45"/>
              <a:gd name="T78" fmla="*/ 2147483647 w 38"/>
              <a:gd name="T79" fmla="*/ 2147483647 h 45"/>
              <a:gd name="T80" fmla="*/ 2147483647 w 38"/>
              <a:gd name="T81" fmla="*/ 2147483647 h 4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8"/>
              <a:gd name="T124" fmla="*/ 0 h 45"/>
              <a:gd name="T125" fmla="*/ 38 w 38"/>
              <a:gd name="T126" fmla="*/ 45 h 45"/>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8" h="45">
                <a:moveTo>
                  <a:pt x="4" y="21"/>
                </a:moveTo>
                <a:lnTo>
                  <a:pt x="3" y="25"/>
                </a:lnTo>
                <a:lnTo>
                  <a:pt x="4" y="30"/>
                </a:lnTo>
                <a:lnTo>
                  <a:pt x="6" y="34"/>
                </a:lnTo>
                <a:lnTo>
                  <a:pt x="10" y="37"/>
                </a:lnTo>
                <a:lnTo>
                  <a:pt x="15" y="40"/>
                </a:lnTo>
                <a:lnTo>
                  <a:pt x="19" y="43"/>
                </a:lnTo>
                <a:lnTo>
                  <a:pt x="25" y="43"/>
                </a:lnTo>
                <a:lnTo>
                  <a:pt x="30" y="45"/>
                </a:lnTo>
                <a:lnTo>
                  <a:pt x="33" y="43"/>
                </a:lnTo>
                <a:lnTo>
                  <a:pt x="34" y="42"/>
                </a:lnTo>
                <a:lnTo>
                  <a:pt x="36" y="40"/>
                </a:lnTo>
                <a:lnTo>
                  <a:pt x="37" y="37"/>
                </a:lnTo>
                <a:lnTo>
                  <a:pt x="38" y="34"/>
                </a:lnTo>
                <a:lnTo>
                  <a:pt x="38" y="31"/>
                </a:lnTo>
                <a:lnTo>
                  <a:pt x="38" y="28"/>
                </a:lnTo>
                <a:lnTo>
                  <a:pt x="37" y="25"/>
                </a:lnTo>
                <a:lnTo>
                  <a:pt x="37" y="22"/>
                </a:lnTo>
                <a:lnTo>
                  <a:pt x="36" y="21"/>
                </a:lnTo>
                <a:lnTo>
                  <a:pt x="36" y="18"/>
                </a:lnTo>
                <a:lnTo>
                  <a:pt x="34" y="15"/>
                </a:lnTo>
                <a:lnTo>
                  <a:pt x="34" y="14"/>
                </a:lnTo>
                <a:lnTo>
                  <a:pt x="33" y="11"/>
                </a:lnTo>
                <a:lnTo>
                  <a:pt x="33" y="9"/>
                </a:lnTo>
                <a:lnTo>
                  <a:pt x="31" y="8"/>
                </a:lnTo>
                <a:lnTo>
                  <a:pt x="30" y="5"/>
                </a:lnTo>
                <a:lnTo>
                  <a:pt x="27" y="2"/>
                </a:lnTo>
                <a:lnTo>
                  <a:pt x="24" y="2"/>
                </a:lnTo>
                <a:lnTo>
                  <a:pt x="21" y="0"/>
                </a:lnTo>
                <a:lnTo>
                  <a:pt x="16" y="0"/>
                </a:lnTo>
                <a:lnTo>
                  <a:pt x="13" y="0"/>
                </a:lnTo>
                <a:lnTo>
                  <a:pt x="10" y="0"/>
                </a:lnTo>
                <a:lnTo>
                  <a:pt x="7" y="2"/>
                </a:lnTo>
                <a:lnTo>
                  <a:pt x="6" y="3"/>
                </a:lnTo>
                <a:lnTo>
                  <a:pt x="3" y="5"/>
                </a:lnTo>
                <a:lnTo>
                  <a:pt x="1" y="8"/>
                </a:lnTo>
                <a:lnTo>
                  <a:pt x="1" y="11"/>
                </a:lnTo>
                <a:lnTo>
                  <a:pt x="0" y="14"/>
                </a:lnTo>
                <a:lnTo>
                  <a:pt x="1" y="17"/>
                </a:lnTo>
                <a:lnTo>
                  <a:pt x="1" y="18"/>
                </a:lnTo>
                <a:lnTo>
                  <a:pt x="4" y="21"/>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25" name="Freeform 76"/>
          <p:cNvSpPr>
            <a:spLocks/>
          </p:cNvSpPr>
          <p:nvPr/>
        </p:nvSpPr>
        <p:spPr bwMode="auto">
          <a:xfrm>
            <a:off x="6777042" y="4400551"/>
            <a:ext cx="53975" cy="71439"/>
          </a:xfrm>
          <a:custGeom>
            <a:avLst/>
            <a:gdLst>
              <a:gd name="T0" fmla="*/ 2147483647 w 38"/>
              <a:gd name="T1" fmla="*/ 2147483647 h 45"/>
              <a:gd name="T2" fmla="*/ 2147483647 w 38"/>
              <a:gd name="T3" fmla="*/ 2147483647 h 45"/>
              <a:gd name="T4" fmla="*/ 2147483647 w 38"/>
              <a:gd name="T5" fmla="*/ 2147483647 h 45"/>
              <a:gd name="T6" fmla="*/ 2147483647 w 38"/>
              <a:gd name="T7" fmla="*/ 2147483647 h 45"/>
              <a:gd name="T8" fmla="*/ 2147483647 w 38"/>
              <a:gd name="T9" fmla="*/ 2147483647 h 45"/>
              <a:gd name="T10" fmla="*/ 2147483647 w 38"/>
              <a:gd name="T11" fmla="*/ 2147483647 h 45"/>
              <a:gd name="T12" fmla="*/ 2147483647 w 38"/>
              <a:gd name="T13" fmla="*/ 2147483647 h 45"/>
              <a:gd name="T14" fmla="*/ 2147483647 w 38"/>
              <a:gd name="T15" fmla="*/ 2147483647 h 45"/>
              <a:gd name="T16" fmla="*/ 2147483647 w 38"/>
              <a:gd name="T17" fmla="*/ 2147483647 h 45"/>
              <a:gd name="T18" fmla="*/ 2147483647 w 38"/>
              <a:gd name="T19" fmla="*/ 2147483647 h 45"/>
              <a:gd name="T20" fmla="*/ 2147483647 w 38"/>
              <a:gd name="T21" fmla="*/ 2147483647 h 45"/>
              <a:gd name="T22" fmla="*/ 2147483647 w 38"/>
              <a:gd name="T23" fmla="*/ 2147483647 h 45"/>
              <a:gd name="T24" fmla="*/ 2147483647 w 38"/>
              <a:gd name="T25" fmla="*/ 2147483647 h 45"/>
              <a:gd name="T26" fmla="*/ 2147483647 w 38"/>
              <a:gd name="T27" fmla="*/ 2147483647 h 45"/>
              <a:gd name="T28" fmla="*/ 2147483647 w 38"/>
              <a:gd name="T29" fmla="*/ 2147483647 h 45"/>
              <a:gd name="T30" fmla="*/ 2147483647 w 38"/>
              <a:gd name="T31" fmla="*/ 2147483647 h 45"/>
              <a:gd name="T32" fmla="*/ 2147483647 w 38"/>
              <a:gd name="T33" fmla="*/ 2147483647 h 45"/>
              <a:gd name="T34" fmla="*/ 2147483647 w 38"/>
              <a:gd name="T35" fmla="*/ 2147483647 h 45"/>
              <a:gd name="T36" fmla="*/ 2147483647 w 38"/>
              <a:gd name="T37" fmla="*/ 2147483647 h 45"/>
              <a:gd name="T38" fmla="*/ 2147483647 w 38"/>
              <a:gd name="T39" fmla="*/ 2147483647 h 45"/>
              <a:gd name="T40" fmla="*/ 2147483647 w 38"/>
              <a:gd name="T41" fmla="*/ 2147483647 h 45"/>
              <a:gd name="T42" fmla="*/ 2147483647 w 38"/>
              <a:gd name="T43" fmla="*/ 2147483647 h 45"/>
              <a:gd name="T44" fmla="*/ 2147483647 w 38"/>
              <a:gd name="T45" fmla="*/ 2147483647 h 45"/>
              <a:gd name="T46" fmla="*/ 2147483647 w 38"/>
              <a:gd name="T47" fmla="*/ 2147483647 h 45"/>
              <a:gd name="T48" fmla="*/ 2147483647 w 38"/>
              <a:gd name="T49" fmla="*/ 2147483647 h 45"/>
              <a:gd name="T50" fmla="*/ 2147483647 w 38"/>
              <a:gd name="T51" fmla="*/ 2147483647 h 45"/>
              <a:gd name="T52" fmla="*/ 2147483647 w 38"/>
              <a:gd name="T53" fmla="*/ 2147483647 h 45"/>
              <a:gd name="T54" fmla="*/ 2147483647 w 38"/>
              <a:gd name="T55" fmla="*/ 2147483647 h 45"/>
              <a:gd name="T56" fmla="*/ 2147483647 w 38"/>
              <a:gd name="T57" fmla="*/ 0 h 45"/>
              <a:gd name="T58" fmla="*/ 2147483647 w 38"/>
              <a:gd name="T59" fmla="*/ 0 h 45"/>
              <a:gd name="T60" fmla="*/ 2147483647 w 38"/>
              <a:gd name="T61" fmla="*/ 0 h 45"/>
              <a:gd name="T62" fmla="*/ 2147483647 w 38"/>
              <a:gd name="T63" fmla="*/ 0 h 45"/>
              <a:gd name="T64" fmla="*/ 2147483647 w 38"/>
              <a:gd name="T65" fmla="*/ 2147483647 h 45"/>
              <a:gd name="T66" fmla="*/ 2147483647 w 38"/>
              <a:gd name="T67" fmla="*/ 2147483647 h 45"/>
              <a:gd name="T68" fmla="*/ 2147483647 w 38"/>
              <a:gd name="T69" fmla="*/ 2147483647 h 45"/>
              <a:gd name="T70" fmla="*/ 2147483647 w 38"/>
              <a:gd name="T71" fmla="*/ 2147483647 h 45"/>
              <a:gd name="T72" fmla="*/ 2147483647 w 38"/>
              <a:gd name="T73" fmla="*/ 2147483647 h 45"/>
              <a:gd name="T74" fmla="*/ 0 w 38"/>
              <a:gd name="T75" fmla="*/ 2147483647 h 45"/>
              <a:gd name="T76" fmla="*/ 2147483647 w 38"/>
              <a:gd name="T77" fmla="*/ 2147483647 h 45"/>
              <a:gd name="T78" fmla="*/ 2147483647 w 38"/>
              <a:gd name="T79" fmla="*/ 2147483647 h 45"/>
              <a:gd name="T80" fmla="*/ 2147483647 w 38"/>
              <a:gd name="T81" fmla="*/ 2147483647 h 4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8"/>
              <a:gd name="T124" fmla="*/ 0 h 45"/>
              <a:gd name="T125" fmla="*/ 38 w 38"/>
              <a:gd name="T126" fmla="*/ 45 h 45"/>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8" h="45">
                <a:moveTo>
                  <a:pt x="4" y="21"/>
                </a:moveTo>
                <a:lnTo>
                  <a:pt x="3" y="25"/>
                </a:lnTo>
                <a:lnTo>
                  <a:pt x="4" y="30"/>
                </a:lnTo>
                <a:lnTo>
                  <a:pt x="6" y="34"/>
                </a:lnTo>
                <a:lnTo>
                  <a:pt x="10" y="37"/>
                </a:lnTo>
                <a:lnTo>
                  <a:pt x="15" y="40"/>
                </a:lnTo>
                <a:lnTo>
                  <a:pt x="19" y="43"/>
                </a:lnTo>
                <a:lnTo>
                  <a:pt x="25" y="43"/>
                </a:lnTo>
                <a:lnTo>
                  <a:pt x="30" y="45"/>
                </a:lnTo>
                <a:lnTo>
                  <a:pt x="33" y="43"/>
                </a:lnTo>
                <a:lnTo>
                  <a:pt x="34" y="42"/>
                </a:lnTo>
                <a:lnTo>
                  <a:pt x="36" y="40"/>
                </a:lnTo>
                <a:lnTo>
                  <a:pt x="37" y="37"/>
                </a:lnTo>
                <a:lnTo>
                  <a:pt x="38" y="34"/>
                </a:lnTo>
                <a:lnTo>
                  <a:pt x="38" y="31"/>
                </a:lnTo>
                <a:lnTo>
                  <a:pt x="38" y="28"/>
                </a:lnTo>
                <a:lnTo>
                  <a:pt x="37" y="25"/>
                </a:lnTo>
                <a:lnTo>
                  <a:pt x="37" y="22"/>
                </a:lnTo>
                <a:lnTo>
                  <a:pt x="36" y="21"/>
                </a:lnTo>
                <a:lnTo>
                  <a:pt x="36" y="18"/>
                </a:lnTo>
                <a:lnTo>
                  <a:pt x="34" y="15"/>
                </a:lnTo>
                <a:lnTo>
                  <a:pt x="34" y="14"/>
                </a:lnTo>
                <a:lnTo>
                  <a:pt x="33" y="11"/>
                </a:lnTo>
                <a:lnTo>
                  <a:pt x="33" y="9"/>
                </a:lnTo>
                <a:lnTo>
                  <a:pt x="31" y="8"/>
                </a:lnTo>
                <a:lnTo>
                  <a:pt x="30" y="5"/>
                </a:lnTo>
                <a:lnTo>
                  <a:pt x="27" y="2"/>
                </a:lnTo>
                <a:lnTo>
                  <a:pt x="24" y="2"/>
                </a:lnTo>
                <a:lnTo>
                  <a:pt x="21" y="0"/>
                </a:lnTo>
                <a:lnTo>
                  <a:pt x="16" y="0"/>
                </a:lnTo>
                <a:lnTo>
                  <a:pt x="13" y="0"/>
                </a:lnTo>
                <a:lnTo>
                  <a:pt x="10" y="0"/>
                </a:lnTo>
                <a:lnTo>
                  <a:pt x="7" y="2"/>
                </a:lnTo>
                <a:lnTo>
                  <a:pt x="6" y="3"/>
                </a:lnTo>
                <a:lnTo>
                  <a:pt x="3" y="5"/>
                </a:lnTo>
                <a:lnTo>
                  <a:pt x="1" y="8"/>
                </a:lnTo>
                <a:lnTo>
                  <a:pt x="1" y="11"/>
                </a:lnTo>
                <a:lnTo>
                  <a:pt x="0" y="14"/>
                </a:lnTo>
                <a:lnTo>
                  <a:pt x="1" y="17"/>
                </a:lnTo>
                <a:lnTo>
                  <a:pt x="1" y="18"/>
                </a:lnTo>
                <a:lnTo>
                  <a:pt x="4" y="21"/>
                </a:lnTo>
              </a:path>
            </a:pathLst>
          </a:custGeom>
          <a:solidFill>
            <a:srgbClr val="FFFF00"/>
          </a:solidFill>
          <a:ln w="4763">
            <a:solidFill>
              <a:srgbClr val="990000"/>
            </a:solidFill>
            <a:round/>
            <a:headEnd/>
            <a:tailEnd/>
          </a:ln>
        </p:spPr>
        <p:txBody>
          <a:bodyPr/>
          <a:lstStyle/>
          <a:p>
            <a:endParaRPr lang="en-US"/>
          </a:p>
        </p:txBody>
      </p:sp>
      <p:sp>
        <p:nvSpPr>
          <p:cNvPr id="53326" name="Freeform 77"/>
          <p:cNvSpPr>
            <a:spLocks/>
          </p:cNvSpPr>
          <p:nvPr/>
        </p:nvSpPr>
        <p:spPr bwMode="auto">
          <a:xfrm>
            <a:off x="6724653" y="4321175"/>
            <a:ext cx="66675" cy="128588"/>
          </a:xfrm>
          <a:custGeom>
            <a:avLst/>
            <a:gdLst>
              <a:gd name="T0" fmla="*/ 2147483647 w 47"/>
              <a:gd name="T1" fmla="*/ 2147483647 h 81"/>
              <a:gd name="T2" fmla="*/ 0 w 47"/>
              <a:gd name="T3" fmla="*/ 2147483647 h 81"/>
              <a:gd name="T4" fmla="*/ 0 w 47"/>
              <a:gd name="T5" fmla="*/ 2147483647 h 81"/>
              <a:gd name="T6" fmla="*/ 2147483647 w 47"/>
              <a:gd name="T7" fmla="*/ 2147483647 h 81"/>
              <a:gd name="T8" fmla="*/ 2147483647 w 47"/>
              <a:gd name="T9" fmla="*/ 2147483647 h 81"/>
              <a:gd name="T10" fmla="*/ 2147483647 w 47"/>
              <a:gd name="T11" fmla="*/ 2147483647 h 81"/>
              <a:gd name="T12" fmla="*/ 2147483647 w 47"/>
              <a:gd name="T13" fmla="*/ 2147483647 h 81"/>
              <a:gd name="T14" fmla="*/ 2147483647 w 47"/>
              <a:gd name="T15" fmla="*/ 2147483647 h 81"/>
              <a:gd name="T16" fmla="*/ 2147483647 w 47"/>
              <a:gd name="T17" fmla="*/ 2147483647 h 81"/>
              <a:gd name="T18" fmla="*/ 2147483647 w 47"/>
              <a:gd name="T19" fmla="*/ 2147483647 h 81"/>
              <a:gd name="T20" fmla="*/ 2147483647 w 47"/>
              <a:gd name="T21" fmla="*/ 2147483647 h 81"/>
              <a:gd name="T22" fmla="*/ 2147483647 w 47"/>
              <a:gd name="T23" fmla="*/ 2147483647 h 81"/>
              <a:gd name="T24" fmla="*/ 2147483647 w 47"/>
              <a:gd name="T25" fmla="*/ 2147483647 h 81"/>
              <a:gd name="T26" fmla="*/ 2147483647 w 47"/>
              <a:gd name="T27" fmla="*/ 2147483647 h 81"/>
              <a:gd name="T28" fmla="*/ 2147483647 w 47"/>
              <a:gd name="T29" fmla="*/ 2147483647 h 81"/>
              <a:gd name="T30" fmla="*/ 2147483647 w 47"/>
              <a:gd name="T31" fmla="*/ 2147483647 h 81"/>
              <a:gd name="T32" fmla="*/ 2147483647 w 47"/>
              <a:gd name="T33" fmla="*/ 2147483647 h 81"/>
              <a:gd name="T34" fmla="*/ 2147483647 w 47"/>
              <a:gd name="T35" fmla="*/ 2147483647 h 81"/>
              <a:gd name="T36" fmla="*/ 2147483647 w 47"/>
              <a:gd name="T37" fmla="*/ 2147483647 h 81"/>
              <a:gd name="T38" fmla="*/ 2147483647 w 47"/>
              <a:gd name="T39" fmla="*/ 2147483647 h 81"/>
              <a:gd name="T40" fmla="*/ 2147483647 w 47"/>
              <a:gd name="T41" fmla="*/ 2147483647 h 81"/>
              <a:gd name="T42" fmla="*/ 2147483647 w 47"/>
              <a:gd name="T43" fmla="*/ 2147483647 h 81"/>
              <a:gd name="T44" fmla="*/ 2147483647 w 47"/>
              <a:gd name="T45" fmla="*/ 2147483647 h 81"/>
              <a:gd name="T46" fmla="*/ 2147483647 w 47"/>
              <a:gd name="T47" fmla="*/ 2147483647 h 81"/>
              <a:gd name="T48" fmla="*/ 2147483647 w 47"/>
              <a:gd name="T49" fmla="*/ 2147483647 h 81"/>
              <a:gd name="T50" fmla="*/ 2147483647 w 47"/>
              <a:gd name="T51" fmla="*/ 2147483647 h 81"/>
              <a:gd name="T52" fmla="*/ 2147483647 w 47"/>
              <a:gd name="T53" fmla="*/ 2147483647 h 81"/>
              <a:gd name="T54" fmla="*/ 2147483647 w 47"/>
              <a:gd name="T55" fmla="*/ 2147483647 h 81"/>
              <a:gd name="T56" fmla="*/ 2147483647 w 47"/>
              <a:gd name="T57" fmla="*/ 2147483647 h 81"/>
              <a:gd name="T58" fmla="*/ 2147483647 w 47"/>
              <a:gd name="T59" fmla="*/ 2147483647 h 81"/>
              <a:gd name="T60" fmla="*/ 2147483647 w 47"/>
              <a:gd name="T61" fmla="*/ 2147483647 h 81"/>
              <a:gd name="T62" fmla="*/ 2147483647 w 47"/>
              <a:gd name="T63" fmla="*/ 2147483647 h 81"/>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47"/>
              <a:gd name="T97" fmla="*/ 0 h 81"/>
              <a:gd name="T98" fmla="*/ 47 w 47"/>
              <a:gd name="T99" fmla="*/ 81 h 81"/>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47" h="81">
                <a:moveTo>
                  <a:pt x="3" y="38"/>
                </a:moveTo>
                <a:lnTo>
                  <a:pt x="2" y="41"/>
                </a:lnTo>
                <a:lnTo>
                  <a:pt x="0" y="46"/>
                </a:lnTo>
                <a:lnTo>
                  <a:pt x="0" y="49"/>
                </a:lnTo>
                <a:lnTo>
                  <a:pt x="0" y="53"/>
                </a:lnTo>
                <a:lnTo>
                  <a:pt x="0" y="56"/>
                </a:lnTo>
                <a:lnTo>
                  <a:pt x="0" y="59"/>
                </a:lnTo>
                <a:lnTo>
                  <a:pt x="2" y="62"/>
                </a:lnTo>
                <a:lnTo>
                  <a:pt x="4" y="65"/>
                </a:lnTo>
                <a:lnTo>
                  <a:pt x="6" y="68"/>
                </a:lnTo>
                <a:lnTo>
                  <a:pt x="7" y="71"/>
                </a:lnTo>
                <a:lnTo>
                  <a:pt x="10" y="72"/>
                </a:lnTo>
                <a:lnTo>
                  <a:pt x="12" y="75"/>
                </a:lnTo>
                <a:lnTo>
                  <a:pt x="15" y="77"/>
                </a:lnTo>
                <a:lnTo>
                  <a:pt x="18" y="78"/>
                </a:lnTo>
                <a:lnTo>
                  <a:pt x="21" y="80"/>
                </a:lnTo>
                <a:lnTo>
                  <a:pt x="24" y="81"/>
                </a:lnTo>
                <a:lnTo>
                  <a:pt x="27" y="81"/>
                </a:lnTo>
                <a:lnTo>
                  <a:pt x="28" y="80"/>
                </a:lnTo>
                <a:lnTo>
                  <a:pt x="30" y="80"/>
                </a:lnTo>
                <a:lnTo>
                  <a:pt x="30" y="78"/>
                </a:lnTo>
                <a:lnTo>
                  <a:pt x="31" y="77"/>
                </a:lnTo>
                <a:lnTo>
                  <a:pt x="33" y="74"/>
                </a:lnTo>
                <a:lnTo>
                  <a:pt x="33" y="72"/>
                </a:lnTo>
                <a:lnTo>
                  <a:pt x="34" y="71"/>
                </a:lnTo>
                <a:lnTo>
                  <a:pt x="34" y="69"/>
                </a:lnTo>
                <a:lnTo>
                  <a:pt x="34" y="68"/>
                </a:lnTo>
                <a:lnTo>
                  <a:pt x="34" y="67"/>
                </a:lnTo>
                <a:lnTo>
                  <a:pt x="34" y="65"/>
                </a:lnTo>
                <a:lnTo>
                  <a:pt x="33" y="64"/>
                </a:lnTo>
                <a:lnTo>
                  <a:pt x="33" y="62"/>
                </a:lnTo>
                <a:lnTo>
                  <a:pt x="33" y="61"/>
                </a:lnTo>
                <a:lnTo>
                  <a:pt x="33" y="59"/>
                </a:lnTo>
                <a:lnTo>
                  <a:pt x="34" y="53"/>
                </a:lnTo>
                <a:lnTo>
                  <a:pt x="37" y="49"/>
                </a:lnTo>
                <a:lnTo>
                  <a:pt x="38" y="43"/>
                </a:lnTo>
                <a:lnTo>
                  <a:pt x="41" y="38"/>
                </a:lnTo>
                <a:lnTo>
                  <a:pt x="44" y="34"/>
                </a:lnTo>
                <a:lnTo>
                  <a:pt x="46" y="28"/>
                </a:lnTo>
                <a:lnTo>
                  <a:pt x="47" y="22"/>
                </a:lnTo>
                <a:lnTo>
                  <a:pt x="46" y="16"/>
                </a:lnTo>
                <a:lnTo>
                  <a:pt x="44" y="12"/>
                </a:lnTo>
                <a:lnTo>
                  <a:pt x="41" y="9"/>
                </a:lnTo>
                <a:lnTo>
                  <a:pt x="37" y="6"/>
                </a:lnTo>
                <a:lnTo>
                  <a:pt x="33" y="3"/>
                </a:lnTo>
                <a:lnTo>
                  <a:pt x="28" y="1"/>
                </a:lnTo>
                <a:lnTo>
                  <a:pt x="24" y="0"/>
                </a:lnTo>
                <a:lnTo>
                  <a:pt x="19" y="1"/>
                </a:lnTo>
                <a:lnTo>
                  <a:pt x="16" y="3"/>
                </a:lnTo>
                <a:lnTo>
                  <a:pt x="13" y="4"/>
                </a:lnTo>
                <a:lnTo>
                  <a:pt x="13" y="6"/>
                </a:lnTo>
                <a:lnTo>
                  <a:pt x="12" y="7"/>
                </a:lnTo>
                <a:lnTo>
                  <a:pt x="12" y="10"/>
                </a:lnTo>
                <a:lnTo>
                  <a:pt x="12" y="13"/>
                </a:lnTo>
                <a:lnTo>
                  <a:pt x="10" y="16"/>
                </a:lnTo>
                <a:lnTo>
                  <a:pt x="10" y="18"/>
                </a:lnTo>
                <a:lnTo>
                  <a:pt x="10" y="21"/>
                </a:lnTo>
                <a:lnTo>
                  <a:pt x="9" y="24"/>
                </a:lnTo>
                <a:lnTo>
                  <a:pt x="7" y="25"/>
                </a:lnTo>
                <a:lnTo>
                  <a:pt x="7" y="27"/>
                </a:lnTo>
                <a:lnTo>
                  <a:pt x="6" y="29"/>
                </a:lnTo>
                <a:lnTo>
                  <a:pt x="4" y="31"/>
                </a:lnTo>
                <a:lnTo>
                  <a:pt x="4" y="34"/>
                </a:lnTo>
                <a:lnTo>
                  <a:pt x="3" y="35"/>
                </a:lnTo>
                <a:lnTo>
                  <a:pt x="3" y="38"/>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27" name="Freeform 78"/>
          <p:cNvSpPr>
            <a:spLocks/>
          </p:cNvSpPr>
          <p:nvPr/>
        </p:nvSpPr>
        <p:spPr bwMode="auto">
          <a:xfrm>
            <a:off x="6724653" y="4321175"/>
            <a:ext cx="66675" cy="128588"/>
          </a:xfrm>
          <a:custGeom>
            <a:avLst/>
            <a:gdLst>
              <a:gd name="T0" fmla="*/ 2147483647 w 47"/>
              <a:gd name="T1" fmla="*/ 2147483647 h 81"/>
              <a:gd name="T2" fmla="*/ 0 w 47"/>
              <a:gd name="T3" fmla="*/ 2147483647 h 81"/>
              <a:gd name="T4" fmla="*/ 0 w 47"/>
              <a:gd name="T5" fmla="*/ 2147483647 h 81"/>
              <a:gd name="T6" fmla="*/ 2147483647 w 47"/>
              <a:gd name="T7" fmla="*/ 2147483647 h 81"/>
              <a:gd name="T8" fmla="*/ 2147483647 w 47"/>
              <a:gd name="T9" fmla="*/ 2147483647 h 81"/>
              <a:gd name="T10" fmla="*/ 2147483647 w 47"/>
              <a:gd name="T11" fmla="*/ 2147483647 h 81"/>
              <a:gd name="T12" fmla="*/ 2147483647 w 47"/>
              <a:gd name="T13" fmla="*/ 2147483647 h 81"/>
              <a:gd name="T14" fmla="*/ 2147483647 w 47"/>
              <a:gd name="T15" fmla="*/ 2147483647 h 81"/>
              <a:gd name="T16" fmla="*/ 2147483647 w 47"/>
              <a:gd name="T17" fmla="*/ 2147483647 h 81"/>
              <a:gd name="T18" fmla="*/ 2147483647 w 47"/>
              <a:gd name="T19" fmla="*/ 2147483647 h 81"/>
              <a:gd name="T20" fmla="*/ 2147483647 w 47"/>
              <a:gd name="T21" fmla="*/ 2147483647 h 81"/>
              <a:gd name="T22" fmla="*/ 2147483647 w 47"/>
              <a:gd name="T23" fmla="*/ 2147483647 h 81"/>
              <a:gd name="T24" fmla="*/ 2147483647 w 47"/>
              <a:gd name="T25" fmla="*/ 2147483647 h 81"/>
              <a:gd name="T26" fmla="*/ 2147483647 w 47"/>
              <a:gd name="T27" fmla="*/ 2147483647 h 81"/>
              <a:gd name="T28" fmla="*/ 2147483647 w 47"/>
              <a:gd name="T29" fmla="*/ 2147483647 h 81"/>
              <a:gd name="T30" fmla="*/ 2147483647 w 47"/>
              <a:gd name="T31" fmla="*/ 2147483647 h 81"/>
              <a:gd name="T32" fmla="*/ 2147483647 w 47"/>
              <a:gd name="T33" fmla="*/ 2147483647 h 81"/>
              <a:gd name="T34" fmla="*/ 2147483647 w 47"/>
              <a:gd name="T35" fmla="*/ 2147483647 h 81"/>
              <a:gd name="T36" fmla="*/ 2147483647 w 47"/>
              <a:gd name="T37" fmla="*/ 2147483647 h 81"/>
              <a:gd name="T38" fmla="*/ 2147483647 w 47"/>
              <a:gd name="T39" fmla="*/ 2147483647 h 81"/>
              <a:gd name="T40" fmla="*/ 2147483647 w 47"/>
              <a:gd name="T41" fmla="*/ 2147483647 h 81"/>
              <a:gd name="T42" fmla="*/ 2147483647 w 47"/>
              <a:gd name="T43" fmla="*/ 2147483647 h 81"/>
              <a:gd name="T44" fmla="*/ 2147483647 w 47"/>
              <a:gd name="T45" fmla="*/ 2147483647 h 81"/>
              <a:gd name="T46" fmla="*/ 2147483647 w 47"/>
              <a:gd name="T47" fmla="*/ 2147483647 h 81"/>
              <a:gd name="T48" fmla="*/ 2147483647 w 47"/>
              <a:gd name="T49" fmla="*/ 2147483647 h 81"/>
              <a:gd name="T50" fmla="*/ 2147483647 w 47"/>
              <a:gd name="T51" fmla="*/ 2147483647 h 81"/>
              <a:gd name="T52" fmla="*/ 2147483647 w 47"/>
              <a:gd name="T53" fmla="*/ 2147483647 h 81"/>
              <a:gd name="T54" fmla="*/ 2147483647 w 47"/>
              <a:gd name="T55" fmla="*/ 2147483647 h 81"/>
              <a:gd name="T56" fmla="*/ 2147483647 w 47"/>
              <a:gd name="T57" fmla="*/ 2147483647 h 81"/>
              <a:gd name="T58" fmla="*/ 2147483647 w 47"/>
              <a:gd name="T59" fmla="*/ 2147483647 h 81"/>
              <a:gd name="T60" fmla="*/ 2147483647 w 47"/>
              <a:gd name="T61" fmla="*/ 2147483647 h 81"/>
              <a:gd name="T62" fmla="*/ 2147483647 w 47"/>
              <a:gd name="T63" fmla="*/ 2147483647 h 81"/>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47"/>
              <a:gd name="T97" fmla="*/ 0 h 81"/>
              <a:gd name="T98" fmla="*/ 47 w 47"/>
              <a:gd name="T99" fmla="*/ 81 h 81"/>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47" h="81">
                <a:moveTo>
                  <a:pt x="3" y="38"/>
                </a:moveTo>
                <a:lnTo>
                  <a:pt x="2" y="41"/>
                </a:lnTo>
                <a:lnTo>
                  <a:pt x="0" y="46"/>
                </a:lnTo>
                <a:lnTo>
                  <a:pt x="0" y="49"/>
                </a:lnTo>
                <a:lnTo>
                  <a:pt x="0" y="53"/>
                </a:lnTo>
                <a:lnTo>
                  <a:pt x="0" y="56"/>
                </a:lnTo>
                <a:lnTo>
                  <a:pt x="0" y="59"/>
                </a:lnTo>
                <a:lnTo>
                  <a:pt x="2" y="62"/>
                </a:lnTo>
                <a:lnTo>
                  <a:pt x="4" y="65"/>
                </a:lnTo>
                <a:lnTo>
                  <a:pt x="6" y="68"/>
                </a:lnTo>
                <a:lnTo>
                  <a:pt x="7" y="71"/>
                </a:lnTo>
                <a:lnTo>
                  <a:pt x="10" y="72"/>
                </a:lnTo>
                <a:lnTo>
                  <a:pt x="12" y="75"/>
                </a:lnTo>
                <a:lnTo>
                  <a:pt x="15" y="77"/>
                </a:lnTo>
                <a:lnTo>
                  <a:pt x="18" y="78"/>
                </a:lnTo>
                <a:lnTo>
                  <a:pt x="21" y="80"/>
                </a:lnTo>
                <a:lnTo>
                  <a:pt x="24" y="81"/>
                </a:lnTo>
                <a:lnTo>
                  <a:pt x="27" y="81"/>
                </a:lnTo>
                <a:lnTo>
                  <a:pt x="28" y="80"/>
                </a:lnTo>
                <a:lnTo>
                  <a:pt x="30" y="80"/>
                </a:lnTo>
                <a:lnTo>
                  <a:pt x="30" y="78"/>
                </a:lnTo>
                <a:lnTo>
                  <a:pt x="31" y="77"/>
                </a:lnTo>
                <a:lnTo>
                  <a:pt x="33" y="74"/>
                </a:lnTo>
                <a:lnTo>
                  <a:pt x="33" y="72"/>
                </a:lnTo>
                <a:lnTo>
                  <a:pt x="34" y="71"/>
                </a:lnTo>
                <a:lnTo>
                  <a:pt x="34" y="69"/>
                </a:lnTo>
                <a:lnTo>
                  <a:pt x="34" y="68"/>
                </a:lnTo>
                <a:lnTo>
                  <a:pt x="34" y="67"/>
                </a:lnTo>
                <a:lnTo>
                  <a:pt x="34" y="65"/>
                </a:lnTo>
                <a:lnTo>
                  <a:pt x="33" y="64"/>
                </a:lnTo>
                <a:lnTo>
                  <a:pt x="33" y="62"/>
                </a:lnTo>
                <a:lnTo>
                  <a:pt x="33" y="61"/>
                </a:lnTo>
                <a:lnTo>
                  <a:pt x="33" y="59"/>
                </a:lnTo>
                <a:lnTo>
                  <a:pt x="34" y="53"/>
                </a:lnTo>
                <a:lnTo>
                  <a:pt x="37" y="49"/>
                </a:lnTo>
                <a:lnTo>
                  <a:pt x="38" y="43"/>
                </a:lnTo>
                <a:lnTo>
                  <a:pt x="41" y="38"/>
                </a:lnTo>
                <a:lnTo>
                  <a:pt x="44" y="34"/>
                </a:lnTo>
                <a:lnTo>
                  <a:pt x="46" y="28"/>
                </a:lnTo>
                <a:lnTo>
                  <a:pt x="47" y="22"/>
                </a:lnTo>
                <a:lnTo>
                  <a:pt x="46" y="16"/>
                </a:lnTo>
                <a:lnTo>
                  <a:pt x="44" y="12"/>
                </a:lnTo>
                <a:lnTo>
                  <a:pt x="41" y="9"/>
                </a:lnTo>
                <a:lnTo>
                  <a:pt x="37" y="6"/>
                </a:lnTo>
                <a:lnTo>
                  <a:pt x="33" y="3"/>
                </a:lnTo>
                <a:lnTo>
                  <a:pt x="28" y="1"/>
                </a:lnTo>
                <a:lnTo>
                  <a:pt x="24" y="0"/>
                </a:lnTo>
                <a:lnTo>
                  <a:pt x="19" y="1"/>
                </a:lnTo>
                <a:lnTo>
                  <a:pt x="16" y="3"/>
                </a:lnTo>
                <a:lnTo>
                  <a:pt x="13" y="4"/>
                </a:lnTo>
                <a:lnTo>
                  <a:pt x="13" y="6"/>
                </a:lnTo>
                <a:lnTo>
                  <a:pt x="12" y="7"/>
                </a:lnTo>
                <a:lnTo>
                  <a:pt x="12" y="10"/>
                </a:lnTo>
                <a:lnTo>
                  <a:pt x="12" y="13"/>
                </a:lnTo>
                <a:lnTo>
                  <a:pt x="10" y="16"/>
                </a:lnTo>
                <a:lnTo>
                  <a:pt x="10" y="18"/>
                </a:lnTo>
                <a:lnTo>
                  <a:pt x="10" y="21"/>
                </a:lnTo>
                <a:lnTo>
                  <a:pt x="9" y="24"/>
                </a:lnTo>
                <a:lnTo>
                  <a:pt x="7" y="25"/>
                </a:lnTo>
                <a:lnTo>
                  <a:pt x="7" y="27"/>
                </a:lnTo>
                <a:lnTo>
                  <a:pt x="6" y="29"/>
                </a:lnTo>
                <a:lnTo>
                  <a:pt x="4" y="31"/>
                </a:lnTo>
                <a:lnTo>
                  <a:pt x="4" y="34"/>
                </a:lnTo>
                <a:lnTo>
                  <a:pt x="3" y="35"/>
                </a:lnTo>
                <a:lnTo>
                  <a:pt x="3" y="38"/>
                </a:lnTo>
              </a:path>
            </a:pathLst>
          </a:custGeom>
          <a:solidFill>
            <a:srgbClr val="FFFF00"/>
          </a:solidFill>
          <a:ln w="4763">
            <a:solidFill>
              <a:srgbClr val="990000"/>
            </a:solidFill>
            <a:round/>
            <a:headEnd/>
            <a:tailEnd/>
          </a:ln>
        </p:spPr>
        <p:txBody>
          <a:bodyPr/>
          <a:lstStyle/>
          <a:p>
            <a:endParaRPr lang="en-US"/>
          </a:p>
        </p:txBody>
      </p:sp>
      <p:sp>
        <p:nvSpPr>
          <p:cNvPr id="53328" name="Freeform 79"/>
          <p:cNvSpPr>
            <a:spLocks/>
          </p:cNvSpPr>
          <p:nvPr/>
        </p:nvSpPr>
        <p:spPr bwMode="auto">
          <a:xfrm>
            <a:off x="6686553" y="4375150"/>
            <a:ext cx="30163" cy="44451"/>
          </a:xfrm>
          <a:custGeom>
            <a:avLst/>
            <a:gdLst>
              <a:gd name="T0" fmla="*/ 2147483647 w 21"/>
              <a:gd name="T1" fmla="*/ 2147483647 h 28"/>
              <a:gd name="T2" fmla="*/ 0 w 21"/>
              <a:gd name="T3" fmla="*/ 2147483647 h 28"/>
              <a:gd name="T4" fmla="*/ 2147483647 w 21"/>
              <a:gd name="T5" fmla="*/ 2147483647 h 28"/>
              <a:gd name="T6" fmla="*/ 2147483647 w 21"/>
              <a:gd name="T7" fmla="*/ 2147483647 h 28"/>
              <a:gd name="T8" fmla="*/ 2147483647 w 21"/>
              <a:gd name="T9" fmla="*/ 2147483647 h 28"/>
              <a:gd name="T10" fmla="*/ 2147483647 w 21"/>
              <a:gd name="T11" fmla="*/ 2147483647 h 28"/>
              <a:gd name="T12" fmla="*/ 2147483647 w 21"/>
              <a:gd name="T13" fmla="*/ 2147483647 h 28"/>
              <a:gd name="T14" fmla="*/ 2147483647 w 21"/>
              <a:gd name="T15" fmla="*/ 2147483647 h 28"/>
              <a:gd name="T16" fmla="*/ 2147483647 w 21"/>
              <a:gd name="T17" fmla="*/ 2147483647 h 28"/>
              <a:gd name="T18" fmla="*/ 2147483647 w 21"/>
              <a:gd name="T19" fmla="*/ 2147483647 h 28"/>
              <a:gd name="T20" fmla="*/ 2147483647 w 21"/>
              <a:gd name="T21" fmla="*/ 2147483647 h 28"/>
              <a:gd name="T22" fmla="*/ 2147483647 w 21"/>
              <a:gd name="T23" fmla="*/ 2147483647 h 28"/>
              <a:gd name="T24" fmla="*/ 2147483647 w 21"/>
              <a:gd name="T25" fmla="*/ 2147483647 h 28"/>
              <a:gd name="T26" fmla="*/ 2147483647 w 21"/>
              <a:gd name="T27" fmla="*/ 2147483647 h 28"/>
              <a:gd name="T28" fmla="*/ 2147483647 w 21"/>
              <a:gd name="T29" fmla="*/ 2147483647 h 28"/>
              <a:gd name="T30" fmla="*/ 2147483647 w 21"/>
              <a:gd name="T31" fmla="*/ 2147483647 h 28"/>
              <a:gd name="T32" fmla="*/ 2147483647 w 21"/>
              <a:gd name="T33" fmla="*/ 2147483647 h 28"/>
              <a:gd name="T34" fmla="*/ 2147483647 w 21"/>
              <a:gd name="T35" fmla="*/ 0 h 28"/>
              <a:gd name="T36" fmla="*/ 2147483647 w 21"/>
              <a:gd name="T37" fmla="*/ 0 h 28"/>
              <a:gd name="T38" fmla="*/ 2147483647 w 21"/>
              <a:gd name="T39" fmla="*/ 0 h 28"/>
              <a:gd name="T40" fmla="*/ 2147483647 w 21"/>
              <a:gd name="T41" fmla="*/ 0 h 28"/>
              <a:gd name="T42" fmla="*/ 2147483647 w 21"/>
              <a:gd name="T43" fmla="*/ 2147483647 h 28"/>
              <a:gd name="T44" fmla="*/ 2147483647 w 21"/>
              <a:gd name="T45" fmla="*/ 2147483647 h 28"/>
              <a:gd name="T46" fmla="*/ 2147483647 w 21"/>
              <a:gd name="T47" fmla="*/ 2147483647 h 28"/>
              <a:gd name="T48" fmla="*/ 2147483647 w 21"/>
              <a:gd name="T49" fmla="*/ 2147483647 h 28"/>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1"/>
              <a:gd name="T76" fmla="*/ 0 h 28"/>
              <a:gd name="T77" fmla="*/ 21 w 21"/>
              <a:gd name="T78" fmla="*/ 28 h 28"/>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1" h="28">
                <a:moveTo>
                  <a:pt x="2" y="10"/>
                </a:moveTo>
                <a:lnTo>
                  <a:pt x="0" y="13"/>
                </a:lnTo>
                <a:lnTo>
                  <a:pt x="2" y="18"/>
                </a:lnTo>
                <a:lnTo>
                  <a:pt x="2" y="21"/>
                </a:lnTo>
                <a:lnTo>
                  <a:pt x="3" y="24"/>
                </a:lnTo>
                <a:lnTo>
                  <a:pt x="6" y="25"/>
                </a:lnTo>
                <a:lnTo>
                  <a:pt x="8" y="27"/>
                </a:lnTo>
                <a:lnTo>
                  <a:pt x="11" y="28"/>
                </a:lnTo>
                <a:lnTo>
                  <a:pt x="14" y="28"/>
                </a:lnTo>
                <a:lnTo>
                  <a:pt x="17" y="27"/>
                </a:lnTo>
                <a:lnTo>
                  <a:pt x="20" y="25"/>
                </a:lnTo>
                <a:lnTo>
                  <a:pt x="21" y="22"/>
                </a:lnTo>
                <a:lnTo>
                  <a:pt x="21" y="18"/>
                </a:lnTo>
                <a:lnTo>
                  <a:pt x="21" y="13"/>
                </a:lnTo>
                <a:lnTo>
                  <a:pt x="20" y="9"/>
                </a:lnTo>
                <a:lnTo>
                  <a:pt x="20" y="4"/>
                </a:lnTo>
                <a:lnTo>
                  <a:pt x="18" y="1"/>
                </a:lnTo>
                <a:lnTo>
                  <a:pt x="17" y="0"/>
                </a:lnTo>
                <a:lnTo>
                  <a:pt x="15" y="0"/>
                </a:lnTo>
                <a:lnTo>
                  <a:pt x="12" y="0"/>
                </a:lnTo>
                <a:lnTo>
                  <a:pt x="9" y="0"/>
                </a:lnTo>
                <a:lnTo>
                  <a:pt x="6" y="1"/>
                </a:lnTo>
                <a:lnTo>
                  <a:pt x="5" y="4"/>
                </a:lnTo>
                <a:lnTo>
                  <a:pt x="2" y="7"/>
                </a:lnTo>
                <a:lnTo>
                  <a:pt x="2" y="1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29" name="Freeform 80"/>
          <p:cNvSpPr>
            <a:spLocks/>
          </p:cNvSpPr>
          <p:nvPr/>
        </p:nvSpPr>
        <p:spPr bwMode="auto">
          <a:xfrm>
            <a:off x="6686553" y="4375150"/>
            <a:ext cx="30163" cy="44451"/>
          </a:xfrm>
          <a:custGeom>
            <a:avLst/>
            <a:gdLst>
              <a:gd name="T0" fmla="*/ 2147483647 w 21"/>
              <a:gd name="T1" fmla="*/ 2147483647 h 28"/>
              <a:gd name="T2" fmla="*/ 0 w 21"/>
              <a:gd name="T3" fmla="*/ 2147483647 h 28"/>
              <a:gd name="T4" fmla="*/ 2147483647 w 21"/>
              <a:gd name="T5" fmla="*/ 2147483647 h 28"/>
              <a:gd name="T6" fmla="*/ 2147483647 w 21"/>
              <a:gd name="T7" fmla="*/ 2147483647 h 28"/>
              <a:gd name="T8" fmla="*/ 2147483647 w 21"/>
              <a:gd name="T9" fmla="*/ 2147483647 h 28"/>
              <a:gd name="T10" fmla="*/ 2147483647 w 21"/>
              <a:gd name="T11" fmla="*/ 2147483647 h 28"/>
              <a:gd name="T12" fmla="*/ 2147483647 w 21"/>
              <a:gd name="T13" fmla="*/ 2147483647 h 28"/>
              <a:gd name="T14" fmla="*/ 2147483647 w 21"/>
              <a:gd name="T15" fmla="*/ 2147483647 h 28"/>
              <a:gd name="T16" fmla="*/ 2147483647 w 21"/>
              <a:gd name="T17" fmla="*/ 2147483647 h 28"/>
              <a:gd name="T18" fmla="*/ 2147483647 w 21"/>
              <a:gd name="T19" fmla="*/ 2147483647 h 28"/>
              <a:gd name="T20" fmla="*/ 2147483647 w 21"/>
              <a:gd name="T21" fmla="*/ 2147483647 h 28"/>
              <a:gd name="T22" fmla="*/ 2147483647 w 21"/>
              <a:gd name="T23" fmla="*/ 2147483647 h 28"/>
              <a:gd name="T24" fmla="*/ 2147483647 w 21"/>
              <a:gd name="T25" fmla="*/ 2147483647 h 28"/>
              <a:gd name="T26" fmla="*/ 2147483647 w 21"/>
              <a:gd name="T27" fmla="*/ 2147483647 h 28"/>
              <a:gd name="T28" fmla="*/ 2147483647 w 21"/>
              <a:gd name="T29" fmla="*/ 2147483647 h 28"/>
              <a:gd name="T30" fmla="*/ 2147483647 w 21"/>
              <a:gd name="T31" fmla="*/ 2147483647 h 28"/>
              <a:gd name="T32" fmla="*/ 2147483647 w 21"/>
              <a:gd name="T33" fmla="*/ 2147483647 h 28"/>
              <a:gd name="T34" fmla="*/ 2147483647 w 21"/>
              <a:gd name="T35" fmla="*/ 0 h 28"/>
              <a:gd name="T36" fmla="*/ 2147483647 w 21"/>
              <a:gd name="T37" fmla="*/ 0 h 28"/>
              <a:gd name="T38" fmla="*/ 2147483647 w 21"/>
              <a:gd name="T39" fmla="*/ 0 h 28"/>
              <a:gd name="T40" fmla="*/ 2147483647 w 21"/>
              <a:gd name="T41" fmla="*/ 0 h 28"/>
              <a:gd name="T42" fmla="*/ 2147483647 w 21"/>
              <a:gd name="T43" fmla="*/ 2147483647 h 28"/>
              <a:gd name="T44" fmla="*/ 2147483647 w 21"/>
              <a:gd name="T45" fmla="*/ 2147483647 h 28"/>
              <a:gd name="T46" fmla="*/ 2147483647 w 21"/>
              <a:gd name="T47" fmla="*/ 2147483647 h 28"/>
              <a:gd name="T48" fmla="*/ 2147483647 w 21"/>
              <a:gd name="T49" fmla="*/ 2147483647 h 28"/>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1"/>
              <a:gd name="T76" fmla="*/ 0 h 28"/>
              <a:gd name="T77" fmla="*/ 21 w 21"/>
              <a:gd name="T78" fmla="*/ 28 h 28"/>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1" h="28">
                <a:moveTo>
                  <a:pt x="2" y="10"/>
                </a:moveTo>
                <a:lnTo>
                  <a:pt x="0" y="13"/>
                </a:lnTo>
                <a:lnTo>
                  <a:pt x="2" y="18"/>
                </a:lnTo>
                <a:lnTo>
                  <a:pt x="2" y="21"/>
                </a:lnTo>
                <a:lnTo>
                  <a:pt x="3" y="24"/>
                </a:lnTo>
                <a:lnTo>
                  <a:pt x="6" y="25"/>
                </a:lnTo>
                <a:lnTo>
                  <a:pt x="8" y="27"/>
                </a:lnTo>
                <a:lnTo>
                  <a:pt x="11" y="28"/>
                </a:lnTo>
                <a:lnTo>
                  <a:pt x="14" y="28"/>
                </a:lnTo>
                <a:lnTo>
                  <a:pt x="17" y="27"/>
                </a:lnTo>
                <a:lnTo>
                  <a:pt x="20" y="25"/>
                </a:lnTo>
                <a:lnTo>
                  <a:pt x="21" y="22"/>
                </a:lnTo>
                <a:lnTo>
                  <a:pt x="21" y="18"/>
                </a:lnTo>
                <a:lnTo>
                  <a:pt x="21" y="13"/>
                </a:lnTo>
                <a:lnTo>
                  <a:pt x="20" y="9"/>
                </a:lnTo>
                <a:lnTo>
                  <a:pt x="20" y="4"/>
                </a:lnTo>
                <a:lnTo>
                  <a:pt x="18" y="1"/>
                </a:lnTo>
                <a:lnTo>
                  <a:pt x="17" y="0"/>
                </a:lnTo>
                <a:lnTo>
                  <a:pt x="15" y="0"/>
                </a:lnTo>
                <a:lnTo>
                  <a:pt x="12" y="0"/>
                </a:lnTo>
                <a:lnTo>
                  <a:pt x="9" y="0"/>
                </a:lnTo>
                <a:lnTo>
                  <a:pt x="6" y="1"/>
                </a:lnTo>
                <a:lnTo>
                  <a:pt x="5" y="4"/>
                </a:lnTo>
                <a:lnTo>
                  <a:pt x="2" y="7"/>
                </a:lnTo>
                <a:lnTo>
                  <a:pt x="2" y="10"/>
                </a:lnTo>
              </a:path>
            </a:pathLst>
          </a:custGeom>
          <a:solidFill>
            <a:srgbClr val="FFFF00"/>
          </a:solidFill>
          <a:ln w="4763">
            <a:solidFill>
              <a:srgbClr val="990000"/>
            </a:solidFill>
            <a:round/>
            <a:headEnd/>
            <a:tailEnd/>
          </a:ln>
        </p:spPr>
        <p:txBody>
          <a:bodyPr/>
          <a:lstStyle/>
          <a:p>
            <a:endParaRPr lang="en-US"/>
          </a:p>
        </p:txBody>
      </p:sp>
      <p:sp>
        <p:nvSpPr>
          <p:cNvPr id="53330" name="Freeform 81"/>
          <p:cNvSpPr>
            <a:spLocks/>
          </p:cNvSpPr>
          <p:nvPr/>
        </p:nvSpPr>
        <p:spPr bwMode="auto">
          <a:xfrm>
            <a:off x="6677028" y="4268788"/>
            <a:ext cx="60325" cy="101600"/>
          </a:xfrm>
          <a:custGeom>
            <a:avLst/>
            <a:gdLst>
              <a:gd name="T0" fmla="*/ 2147483647 w 43"/>
              <a:gd name="T1" fmla="*/ 2147483647 h 64"/>
              <a:gd name="T2" fmla="*/ 2147483647 w 43"/>
              <a:gd name="T3" fmla="*/ 2147483647 h 64"/>
              <a:gd name="T4" fmla="*/ 2147483647 w 43"/>
              <a:gd name="T5" fmla="*/ 2147483647 h 64"/>
              <a:gd name="T6" fmla="*/ 2147483647 w 43"/>
              <a:gd name="T7" fmla="*/ 2147483647 h 64"/>
              <a:gd name="T8" fmla="*/ 0 w 43"/>
              <a:gd name="T9" fmla="*/ 2147483647 h 64"/>
              <a:gd name="T10" fmla="*/ 0 w 43"/>
              <a:gd name="T11" fmla="*/ 2147483647 h 64"/>
              <a:gd name="T12" fmla="*/ 2147483647 w 43"/>
              <a:gd name="T13" fmla="*/ 2147483647 h 64"/>
              <a:gd name="T14" fmla="*/ 2147483647 w 43"/>
              <a:gd name="T15" fmla="*/ 2147483647 h 64"/>
              <a:gd name="T16" fmla="*/ 2147483647 w 43"/>
              <a:gd name="T17" fmla="*/ 2147483647 h 64"/>
              <a:gd name="T18" fmla="*/ 2147483647 w 43"/>
              <a:gd name="T19" fmla="*/ 2147483647 h 64"/>
              <a:gd name="T20" fmla="*/ 2147483647 w 43"/>
              <a:gd name="T21" fmla="*/ 2147483647 h 64"/>
              <a:gd name="T22" fmla="*/ 2147483647 w 43"/>
              <a:gd name="T23" fmla="*/ 2147483647 h 64"/>
              <a:gd name="T24" fmla="*/ 2147483647 w 43"/>
              <a:gd name="T25" fmla="*/ 2147483647 h 64"/>
              <a:gd name="T26" fmla="*/ 2147483647 w 43"/>
              <a:gd name="T27" fmla="*/ 2147483647 h 64"/>
              <a:gd name="T28" fmla="*/ 2147483647 w 43"/>
              <a:gd name="T29" fmla="*/ 2147483647 h 64"/>
              <a:gd name="T30" fmla="*/ 2147483647 w 43"/>
              <a:gd name="T31" fmla="*/ 2147483647 h 64"/>
              <a:gd name="T32" fmla="*/ 2147483647 w 43"/>
              <a:gd name="T33" fmla="*/ 2147483647 h 64"/>
              <a:gd name="T34" fmla="*/ 2147483647 w 43"/>
              <a:gd name="T35" fmla="*/ 2147483647 h 64"/>
              <a:gd name="T36" fmla="*/ 2147483647 w 43"/>
              <a:gd name="T37" fmla="*/ 2147483647 h 64"/>
              <a:gd name="T38" fmla="*/ 2147483647 w 43"/>
              <a:gd name="T39" fmla="*/ 2147483647 h 64"/>
              <a:gd name="T40" fmla="*/ 2147483647 w 43"/>
              <a:gd name="T41" fmla="*/ 2147483647 h 64"/>
              <a:gd name="T42" fmla="*/ 2147483647 w 43"/>
              <a:gd name="T43" fmla="*/ 2147483647 h 64"/>
              <a:gd name="T44" fmla="*/ 2147483647 w 43"/>
              <a:gd name="T45" fmla="*/ 2147483647 h 64"/>
              <a:gd name="T46" fmla="*/ 2147483647 w 43"/>
              <a:gd name="T47" fmla="*/ 2147483647 h 64"/>
              <a:gd name="T48" fmla="*/ 2147483647 w 43"/>
              <a:gd name="T49" fmla="*/ 2147483647 h 64"/>
              <a:gd name="T50" fmla="*/ 2147483647 w 43"/>
              <a:gd name="T51" fmla="*/ 2147483647 h 64"/>
              <a:gd name="T52" fmla="*/ 2147483647 w 43"/>
              <a:gd name="T53" fmla="*/ 0 h 64"/>
              <a:gd name="T54" fmla="*/ 2147483647 w 43"/>
              <a:gd name="T55" fmla="*/ 0 h 64"/>
              <a:gd name="T56" fmla="*/ 2147483647 w 43"/>
              <a:gd name="T57" fmla="*/ 2147483647 h 64"/>
              <a:gd name="T58" fmla="*/ 2147483647 w 43"/>
              <a:gd name="T59" fmla="*/ 2147483647 h 64"/>
              <a:gd name="T60" fmla="*/ 2147483647 w 43"/>
              <a:gd name="T61" fmla="*/ 2147483647 h 64"/>
              <a:gd name="T62" fmla="*/ 2147483647 w 43"/>
              <a:gd name="T63" fmla="*/ 2147483647 h 6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43"/>
              <a:gd name="T97" fmla="*/ 0 h 64"/>
              <a:gd name="T98" fmla="*/ 43 w 43"/>
              <a:gd name="T99" fmla="*/ 64 h 6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43" h="64">
                <a:moveTo>
                  <a:pt x="13" y="14"/>
                </a:moveTo>
                <a:lnTo>
                  <a:pt x="10" y="18"/>
                </a:lnTo>
                <a:lnTo>
                  <a:pt x="9" y="24"/>
                </a:lnTo>
                <a:lnTo>
                  <a:pt x="7" y="28"/>
                </a:lnTo>
                <a:lnTo>
                  <a:pt x="6" y="33"/>
                </a:lnTo>
                <a:lnTo>
                  <a:pt x="4" y="37"/>
                </a:lnTo>
                <a:lnTo>
                  <a:pt x="3" y="43"/>
                </a:lnTo>
                <a:lnTo>
                  <a:pt x="1" y="48"/>
                </a:lnTo>
                <a:lnTo>
                  <a:pt x="0" y="52"/>
                </a:lnTo>
                <a:lnTo>
                  <a:pt x="0" y="54"/>
                </a:lnTo>
                <a:lnTo>
                  <a:pt x="0" y="55"/>
                </a:lnTo>
                <a:lnTo>
                  <a:pt x="0" y="57"/>
                </a:lnTo>
                <a:lnTo>
                  <a:pt x="1" y="58"/>
                </a:lnTo>
                <a:lnTo>
                  <a:pt x="3" y="60"/>
                </a:lnTo>
                <a:lnTo>
                  <a:pt x="3" y="61"/>
                </a:lnTo>
                <a:lnTo>
                  <a:pt x="4" y="61"/>
                </a:lnTo>
                <a:lnTo>
                  <a:pt x="7" y="62"/>
                </a:lnTo>
                <a:lnTo>
                  <a:pt x="9" y="64"/>
                </a:lnTo>
                <a:lnTo>
                  <a:pt x="12" y="64"/>
                </a:lnTo>
                <a:lnTo>
                  <a:pt x="15" y="64"/>
                </a:lnTo>
                <a:lnTo>
                  <a:pt x="18" y="62"/>
                </a:lnTo>
                <a:lnTo>
                  <a:pt x="21" y="62"/>
                </a:lnTo>
                <a:lnTo>
                  <a:pt x="24" y="61"/>
                </a:lnTo>
                <a:lnTo>
                  <a:pt x="25" y="60"/>
                </a:lnTo>
                <a:lnTo>
                  <a:pt x="30" y="58"/>
                </a:lnTo>
                <a:lnTo>
                  <a:pt x="31" y="55"/>
                </a:lnTo>
                <a:lnTo>
                  <a:pt x="33" y="51"/>
                </a:lnTo>
                <a:lnTo>
                  <a:pt x="34" y="48"/>
                </a:lnTo>
                <a:lnTo>
                  <a:pt x="36" y="43"/>
                </a:lnTo>
                <a:lnTo>
                  <a:pt x="37" y="39"/>
                </a:lnTo>
                <a:lnTo>
                  <a:pt x="38" y="36"/>
                </a:lnTo>
                <a:lnTo>
                  <a:pt x="41" y="31"/>
                </a:lnTo>
                <a:lnTo>
                  <a:pt x="41" y="30"/>
                </a:lnTo>
                <a:lnTo>
                  <a:pt x="41" y="28"/>
                </a:lnTo>
                <a:lnTo>
                  <a:pt x="41" y="27"/>
                </a:lnTo>
                <a:lnTo>
                  <a:pt x="41" y="25"/>
                </a:lnTo>
                <a:lnTo>
                  <a:pt x="43" y="24"/>
                </a:lnTo>
                <a:lnTo>
                  <a:pt x="40" y="22"/>
                </a:lnTo>
                <a:lnTo>
                  <a:pt x="38" y="21"/>
                </a:lnTo>
                <a:lnTo>
                  <a:pt x="38" y="18"/>
                </a:lnTo>
                <a:lnTo>
                  <a:pt x="37" y="15"/>
                </a:lnTo>
                <a:lnTo>
                  <a:pt x="37" y="12"/>
                </a:lnTo>
                <a:lnTo>
                  <a:pt x="37" y="11"/>
                </a:lnTo>
                <a:lnTo>
                  <a:pt x="36" y="8"/>
                </a:lnTo>
                <a:lnTo>
                  <a:pt x="36" y="5"/>
                </a:lnTo>
                <a:lnTo>
                  <a:pt x="34" y="3"/>
                </a:lnTo>
                <a:lnTo>
                  <a:pt x="33" y="2"/>
                </a:lnTo>
                <a:lnTo>
                  <a:pt x="31" y="2"/>
                </a:lnTo>
                <a:lnTo>
                  <a:pt x="28" y="0"/>
                </a:lnTo>
                <a:lnTo>
                  <a:pt x="27" y="0"/>
                </a:lnTo>
                <a:lnTo>
                  <a:pt x="25" y="0"/>
                </a:lnTo>
                <a:lnTo>
                  <a:pt x="22" y="0"/>
                </a:lnTo>
                <a:lnTo>
                  <a:pt x="21" y="2"/>
                </a:lnTo>
                <a:lnTo>
                  <a:pt x="19" y="2"/>
                </a:lnTo>
                <a:lnTo>
                  <a:pt x="18" y="3"/>
                </a:lnTo>
                <a:lnTo>
                  <a:pt x="16" y="5"/>
                </a:lnTo>
                <a:lnTo>
                  <a:pt x="16" y="6"/>
                </a:lnTo>
                <a:lnTo>
                  <a:pt x="15" y="9"/>
                </a:lnTo>
                <a:lnTo>
                  <a:pt x="15" y="11"/>
                </a:lnTo>
                <a:lnTo>
                  <a:pt x="13" y="12"/>
                </a:lnTo>
                <a:lnTo>
                  <a:pt x="13" y="14"/>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31" name="Freeform 82"/>
          <p:cNvSpPr>
            <a:spLocks/>
          </p:cNvSpPr>
          <p:nvPr/>
        </p:nvSpPr>
        <p:spPr bwMode="auto">
          <a:xfrm>
            <a:off x="6677028" y="4268788"/>
            <a:ext cx="60325" cy="101600"/>
          </a:xfrm>
          <a:custGeom>
            <a:avLst/>
            <a:gdLst>
              <a:gd name="T0" fmla="*/ 2147483647 w 43"/>
              <a:gd name="T1" fmla="*/ 2147483647 h 64"/>
              <a:gd name="T2" fmla="*/ 2147483647 w 43"/>
              <a:gd name="T3" fmla="*/ 2147483647 h 64"/>
              <a:gd name="T4" fmla="*/ 2147483647 w 43"/>
              <a:gd name="T5" fmla="*/ 2147483647 h 64"/>
              <a:gd name="T6" fmla="*/ 2147483647 w 43"/>
              <a:gd name="T7" fmla="*/ 2147483647 h 64"/>
              <a:gd name="T8" fmla="*/ 0 w 43"/>
              <a:gd name="T9" fmla="*/ 2147483647 h 64"/>
              <a:gd name="T10" fmla="*/ 0 w 43"/>
              <a:gd name="T11" fmla="*/ 2147483647 h 64"/>
              <a:gd name="T12" fmla="*/ 2147483647 w 43"/>
              <a:gd name="T13" fmla="*/ 2147483647 h 64"/>
              <a:gd name="T14" fmla="*/ 2147483647 w 43"/>
              <a:gd name="T15" fmla="*/ 2147483647 h 64"/>
              <a:gd name="T16" fmla="*/ 2147483647 w 43"/>
              <a:gd name="T17" fmla="*/ 2147483647 h 64"/>
              <a:gd name="T18" fmla="*/ 2147483647 w 43"/>
              <a:gd name="T19" fmla="*/ 2147483647 h 64"/>
              <a:gd name="T20" fmla="*/ 2147483647 w 43"/>
              <a:gd name="T21" fmla="*/ 2147483647 h 64"/>
              <a:gd name="T22" fmla="*/ 2147483647 w 43"/>
              <a:gd name="T23" fmla="*/ 2147483647 h 64"/>
              <a:gd name="T24" fmla="*/ 2147483647 w 43"/>
              <a:gd name="T25" fmla="*/ 2147483647 h 64"/>
              <a:gd name="T26" fmla="*/ 2147483647 w 43"/>
              <a:gd name="T27" fmla="*/ 2147483647 h 64"/>
              <a:gd name="T28" fmla="*/ 2147483647 w 43"/>
              <a:gd name="T29" fmla="*/ 2147483647 h 64"/>
              <a:gd name="T30" fmla="*/ 2147483647 w 43"/>
              <a:gd name="T31" fmla="*/ 2147483647 h 64"/>
              <a:gd name="T32" fmla="*/ 2147483647 w 43"/>
              <a:gd name="T33" fmla="*/ 2147483647 h 64"/>
              <a:gd name="T34" fmla="*/ 2147483647 w 43"/>
              <a:gd name="T35" fmla="*/ 2147483647 h 64"/>
              <a:gd name="T36" fmla="*/ 2147483647 w 43"/>
              <a:gd name="T37" fmla="*/ 2147483647 h 64"/>
              <a:gd name="T38" fmla="*/ 2147483647 w 43"/>
              <a:gd name="T39" fmla="*/ 2147483647 h 64"/>
              <a:gd name="T40" fmla="*/ 2147483647 w 43"/>
              <a:gd name="T41" fmla="*/ 2147483647 h 64"/>
              <a:gd name="T42" fmla="*/ 2147483647 w 43"/>
              <a:gd name="T43" fmla="*/ 2147483647 h 64"/>
              <a:gd name="T44" fmla="*/ 2147483647 w 43"/>
              <a:gd name="T45" fmla="*/ 2147483647 h 64"/>
              <a:gd name="T46" fmla="*/ 2147483647 w 43"/>
              <a:gd name="T47" fmla="*/ 2147483647 h 64"/>
              <a:gd name="T48" fmla="*/ 2147483647 w 43"/>
              <a:gd name="T49" fmla="*/ 2147483647 h 64"/>
              <a:gd name="T50" fmla="*/ 2147483647 w 43"/>
              <a:gd name="T51" fmla="*/ 2147483647 h 64"/>
              <a:gd name="T52" fmla="*/ 2147483647 w 43"/>
              <a:gd name="T53" fmla="*/ 0 h 64"/>
              <a:gd name="T54" fmla="*/ 2147483647 w 43"/>
              <a:gd name="T55" fmla="*/ 0 h 64"/>
              <a:gd name="T56" fmla="*/ 2147483647 w 43"/>
              <a:gd name="T57" fmla="*/ 2147483647 h 64"/>
              <a:gd name="T58" fmla="*/ 2147483647 w 43"/>
              <a:gd name="T59" fmla="*/ 2147483647 h 64"/>
              <a:gd name="T60" fmla="*/ 2147483647 w 43"/>
              <a:gd name="T61" fmla="*/ 2147483647 h 64"/>
              <a:gd name="T62" fmla="*/ 2147483647 w 43"/>
              <a:gd name="T63" fmla="*/ 2147483647 h 6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43"/>
              <a:gd name="T97" fmla="*/ 0 h 64"/>
              <a:gd name="T98" fmla="*/ 43 w 43"/>
              <a:gd name="T99" fmla="*/ 64 h 6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43" h="64">
                <a:moveTo>
                  <a:pt x="13" y="14"/>
                </a:moveTo>
                <a:lnTo>
                  <a:pt x="10" y="18"/>
                </a:lnTo>
                <a:lnTo>
                  <a:pt x="9" y="24"/>
                </a:lnTo>
                <a:lnTo>
                  <a:pt x="7" y="28"/>
                </a:lnTo>
                <a:lnTo>
                  <a:pt x="6" y="33"/>
                </a:lnTo>
                <a:lnTo>
                  <a:pt x="4" y="37"/>
                </a:lnTo>
                <a:lnTo>
                  <a:pt x="3" y="43"/>
                </a:lnTo>
                <a:lnTo>
                  <a:pt x="1" y="48"/>
                </a:lnTo>
                <a:lnTo>
                  <a:pt x="0" y="52"/>
                </a:lnTo>
                <a:lnTo>
                  <a:pt x="0" y="54"/>
                </a:lnTo>
                <a:lnTo>
                  <a:pt x="0" y="55"/>
                </a:lnTo>
                <a:lnTo>
                  <a:pt x="0" y="57"/>
                </a:lnTo>
                <a:lnTo>
                  <a:pt x="1" y="58"/>
                </a:lnTo>
                <a:lnTo>
                  <a:pt x="3" y="60"/>
                </a:lnTo>
                <a:lnTo>
                  <a:pt x="3" y="61"/>
                </a:lnTo>
                <a:lnTo>
                  <a:pt x="4" y="61"/>
                </a:lnTo>
                <a:lnTo>
                  <a:pt x="7" y="62"/>
                </a:lnTo>
                <a:lnTo>
                  <a:pt x="9" y="64"/>
                </a:lnTo>
                <a:lnTo>
                  <a:pt x="12" y="64"/>
                </a:lnTo>
                <a:lnTo>
                  <a:pt x="15" y="64"/>
                </a:lnTo>
                <a:lnTo>
                  <a:pt x="18" y="62"/>
                </a:lnTo>
                <a:lnTo>
                  <a:pt x="21" y="62"/>
                </a:lnTo>
                <a:lnTo>
                  <a:pt x="24" y="61"/>
                </a:lnTo>
                <a:lnTo>
                  <a:pt x="25" y="60"/>
                </a:lnTo>
                <a:lnTo>
                  <a:pt x="30" y="58"/>
                </a:lnTo>
                <a:lnTo>
                  <a:pt x="31" y="55"/>
                </a:lnTo>
                <a:lnTo>
                  <a:pt x="33" y="51"/>
                </a:lnTo>
                <a:lnTo>
                  <a:pt x="34" y="48"/>
                </a:lnTo>
                <a:lnTo>
                  <a:pt x="36" y="43"/>
                </a:lnTo>
                <a:lnTo>
                  <a:pt x="37" y="39"/>
                </a:lnTo>
                <a:lnTo>
                  <a:pt x="38" y="36"/>
                </a:lnTo>
                <a:lnTo>
                  <a:pt x="41" y="31"/>
                </a:lnTo>
                <a:lnTo>
                  <a:pt x="41" y="30"/>
                </a:lnTo>
                <a:lnTo>
                  <a:pt x="41" y="28"/>
                </a:lnTo>
                <a:lnTo>
                  <a:pt x="41" y="27"/>
                </a:lnTo>
                <a:lnTo>
                  <a:pt x="41" y="25"/>
                </a:lnTo>
                <a:lnTo>
                  <a:pt x="43" y="24"/>
                </a:lnTo>
                <a:lnTo>
                  <a:pt x="40" y="22"/>
                </a:lnTo>
                <a:lnTo>
                  <a:pt x="38" y="21"/>
                </a:lnTo>
                <a:lnTo>
                  <a:pt x="38" y="18"/>
                </a:lnTo>
                <a:lnTo>
                  <a:pt x="37" y="15"/>
                </a:lnTo>
                <a:lnTo>
                  <a:pt x="37" y="12"/>
                </a:lnTo>
                <a:lnTo>
                  <a:pt x="37" y="11"/>
                </a:lnTo>
                <a:lnTo>
                  <a:pt x="36" y="8"/>
                </a:lnTo>
                <a:lnTo>
                  <a:pt x="36" y="5"/>
                </a:lnTo>
                <a:lnTo>
                  <a:pt x="34" y="3"/>
                </a:lnTo>
                <a:lnTo>
                  <a:pt x="33" y="2"/>
                </a:lnTo>
                <a:lnTo>
                  <a:pt x="31" y="2"/>
                </a:lnTo>
                <a:lnTo>
                  <a:pt x="28" y="0"/>
                </a:lnTo>
                <a:lnTo>
                  <a:pt x="27" y="0"/>
                </a:lnTo>
                <a:lnTo>
                  <a:pt x="25" y="0"/>
                </a:lnTo>
                <a:lnTo>
                  <a:pt x="22" y="0"/>
                </a:lnTo>
                <a:lnTo>
                  <a:pt x="21" y="2"/>
                </a:lnTo>
                <a:lnTo>
                  <a:pt x="19" y="2"/>
                </a:lnTo>
                <a:lnTo>
                  <a:pt x="18" y="3"/>
                </a:lnTo>
                <a:lnTo>
                  <a:pt x="16" y="5"/>
                </a:lnTo>
                <a:lnTo>
                  <a:pt x="16" y="6"/>
                </a:lnTo>
                <a:lnTo>
                  <a:pt x="15" y="9"/>
                </a:lnTo>
                <a:lnTo>
                  <a:pt x="15" y="11"/>
                </a:lnTo>
                <a:lnTo>
                  <a:pt x="13" y="12"/>
                </a:lnTo>
                <a:lnTo>
                  <a:pt x="13" y="14"/>
                </a:lnTo>
              </a:path>
            </a:pathLst>
          </a:custGeom>
          <a:solidFill>
            <a:srgbClr val="FFFF00"/>
          </a:solidFill>
          <a:ln w="4763">
            <a:solidFill>
              <a:srgbClr val="990000"/>
            </a:solidFill>
            <a:round/>
            <a:headEnd/>
            <a:tailEnd/>
          </a:ln>
        </p:spPr>
        <p:txBody>
          <a:bodyPr/>
          <a:lstStyle/>
          <a:p>
            <a:endParaRPr lang="en-US"/>
          </a:p>
        </p:txBody>
      </p:sp>
      <p:sp>
        <p:nvSpPr>
          <p:cNvPr id="53332" name="Freeform 83"/>
          <p:cNvSpPr>
            <a:spLocks/>
          </p:cNvSpPr>
          <p:nvPr/>
        </p:nvSpPr>
        <p:spPr bwMode="auto">
          <a:xfrm>
            <a:off x="6727828" y="4238628"/>
            <a:ext cx="79375" cy="79375"/>
          </a:xfrm>
          <a:custGeom>
            <a:avLst/>
            <a:gdLst>
              <a:gd name="T0" fmla="*/ 0 w 56"/>
              <a:gd name="T1" fmla="*/ 2147483647 h 50"/>
              <a:gd name="T2" fmla="*/ 2147483647 w 56"/>
              <a:gd name="T3" fmla="*/ 2147483647 h 50"/>
              <a:gd name="T4" fmla="*/ 2147483647 w 56"/>
              <a:gd name="T5" fmla="*/ 2147483647 h 50"/>
              <a:gd name="T6" fmla="*/ 2147483647 w 56"/>
              <a:gd name="T7" fmla="*/ 2147483647 h 50"/>
              <a:gd name="T8" fmla="*/ 2147483647 w 56"/>
              <a:gd name="T9" fmla="*/ 2147483647 h 50"/>
              <a:gd name="T10" fmla="*/ 2147483647 w 56"/>
              <a:gd name="T11" fmla="*/ 2147483647 h 50"/>
              <a:gd name="T12" fmla="*/ 2147483647 w 56"/>
              <a:gd name="T13" fmla="*/ 2147483647 h 50"/>
              <a:gd name="T14" fmla="*/ 2147483647 w 56"/>
              <a:gd name="T15" fmla="*/ 2147483647 h 50"/>
              <a:gd name="T16" fmla="*/ 2147483647 w 56"/>
              <a:gd name="T17" fmla="*/ 2147483647 h 50"/>
              <a:gd name="T18" fmla="*/ 2147483647 w 56"/>
              <a:gd name="T19" fmla="*/ 2147483647 h 50"/>
              <a:gd name="T20" fmla="*/ 2147483647 w 56"/>
              <a:gd name="T21" fmla="*/ 2147483647 h 50"/>
              <a:gd name="T22" fmla="*/ 2147483647 w 56"/>
              <a:gd name="T23" fmla="*/ 2147483647 h 50"/>
              <a:gd name="T24" fmla="*/ 2147483647 w 56"/>
              <a:gd name="T25" fmla="*/ 2147483647 h 50"/>
              <a:gd name="T26" fmla="*/ 2147483647 w 56"/>
              <a:gd name="T27" fmla="*/ 2147483647 h 50"/>
              <a:gd name="T28" fmla="*/ 2147483647 w 56"/>
              <a:gd name="T29" fmla="*/ 2147483647 h 50"/>
              <a:gd name="T30" fmla="*/ 2147483647 w 56"/>
              <a:gd name="T31" fmla="*/ 2147483647 h 50"/>
              <a:gd name="T32" fmla="*/ 2147483647 w 56"/>
              <a:gd name="T33" fmla="*/ 2147483647 h 50"/>
              <a:gd name="T34" fmla="*/ 2147483647 w 56"/>
              <a:gd name="T35" fmla="*/ 2147483647 h 50"/>
              <a:gd name="T36" fmla="*/ 2147483647 w 56"/>
              <a:gd name="T37" fmla="*/ 2147483647 h 50"/>
              <a:gd name="T38" fmla="*/ 2147483647 w 56"/>
              <a:gd name="T39" fmla="*/ 2147483647 h 50"/>
              <a:gd name="T40" fmla="*/ 2147483647 w 56"/>
              <a:gd name="T41" fmla="*/ 2147483647 h 50"/>
              <a:gd name="T42" fmla="*/ 2147483647 w 56"/>
              <a:gd name="T43" fmla="*/ 2147483647 h 50"/>
              <a:gd name="T44" fmla="*/ 2147483647 w 56"/>
              <a:gd name="T45" fmla="*/ 2147483647 h 50"/>
              <a:gd name="T46" fmla="*/ 2147483647 w 56"/>
              <a:gd name="T47" fmla="*/ 2147483647 h 50"/>
              <a:gd name="T48" fmla="*/ 2147483647 w 56"/>
              <a:gd name="T49" fmla="*/ 2147483647 h 50"/>
              <a:gd name="T50" fmla="*/ 2147483647 w 56"/>
              <a:gd name="T51" fmla="*/ 2147483647 h 50"/>
              <a:gd name="T52" fmla="*/ 2147483647 w 56"/>
              <a:gd name="T53" fmla="*/ 2147483647 h 50"/>
              <a:gd name="T54" fmla="*/ 2147483647 w 56"/>
              <a:gd name="T55" fmla="*/ 2147483647 h 50"/>
              <a:gd name="T56" fmla="*/ 2147483647 w 56"/>
              <a:gd name="T57" fmla="*/ 2147483647 h 50"/>
              <a:gd name="T58" fmla="*/ 2147483647 w 56"/>
              <a:gd name="T59" fmla="*/ 2147483647 h 50"/>
              <a:gd name="T60" fmla="*/ 2147483647 w 56"/>
              <a:gd name="T61" fmla="*/ 2147483647 h 50"/>
              <a:gd name="T62" fmla="*/ 2147483647 w 56"/>
              <a:gd name="T63" fmla="*/ 2147483647 h 50"/>
              <a:gd name="T64" fmla="*/ 2147483647 w 56"/>
              <a:gd name="T65" fmla="*/ 2147483647 h 50"/>
              <a:gd name="T66" fmla="*/ 2147483647 w 56"/>
              <a:gd name="T67" fmla="*/ 2147483647 h 50"/>
              <a:gd name="T68" fmla="*/ 2147483647 w 56"/>
              <a:gd name="T69" fmla="*/ 2147483647 h 50"/>
              <a:gd name="T70" fmla="*/ 2147483647 w 56"/>
              <a:gd name="T71" fmla="*/ 2147483647 h 50"/>
              <a:gd name="T72" fmla="*/ 2147483647 w 56"/>
              <a:gd name="T73" fmla="*/ 2147483647 h 50"/>
              <a:gd name="T74" fmla="*/ 2147483647 w 56"/>
              <a:gd name="T75" fmla="*/ 2147483647 h 50"/>
              <a:gd name="T76" fmla="*/ 2147483647 w 56"/>
              <a:gd name="T77" fmla="*/ 2147483647 h 50"/>
              <a:gd name="T78" fmla="*/ 2147483647 w 56"/>
              <a:gd name="T79" fmla="*/ 2147483647 h 50"/>
              <a:gd name="T80" fmla="*/ 2147483647 w 56"/>
              <a:gd name="T81" fmla="*/ 2147483647 h 50"/>
              <a:gd name="T82" fmla="*/ 2147483647 w 56"/>
              <a:gd name="T83" fmla="*/ 2147483647 h 50"/>
              <a:gd name="T84" fmla="*/ 2147483647 w 56"/>
              <a:gd name="T85" fmla="*/ 2147483647 h 50"/>
              <a:gd name="T86" fmla="*/ 2147483647 w 56"/>
              <a:gd name="T87" fmla="*/ 2147483647 h 50"/>
              <a:gd name="T88" fmla="*/ 2147483647 w 56"/>
              <a:gd name="T89" fmla="*/ 0 h 50"/>
              <a:gd name="T90" fmla="*/ 2147483647 w 56"/>
              <a:gd name="T91" fmla="*/ 0 h 50"/>
              <a:gd name="T92" fmla="*/ 2147483647 w 56"/>
              <a:gd name="T93" fmla="*/ 0 h 50"/>
              <a:gd name="T94" fmla="*/ 2147483647 w 56"/>
              <a:gd name="T95" fmla="*/ 0 h 50"/>
              <a:gd name="T96" fmla="*/ 2147483647 w 56"/>
              <a:gd name="T97" fmla="*/ 0 h 50"/>
              <a:gd name="T98" fmla="*/ 2147483647 w 56"/>
              <a:gd name="T99" fmla="*/ 0 h 50"/>
              <a:gd name="T100" fmla="*/ 2147483647 w 56"/>
              <a:gd name="T101" fmla="*/ 2147483647 h 50"/>
              <a:gd name="T102" fmla="*/ 2147483647 w 56"/>
              <a:gd name="T103" fmla="*/ 2147483647 h 50"/>
              <a:gd name="T104" fmla="*/ 2147483647 w 56"/>
              <a:gd name="T105" fmla="*/ 2147483647 h 50"/>
              <a:gd name="T106" fmla="*/ 2147483647 w 56"/>
              <a:gd name="T107" fmla="*/ 2147483647 h 50"/>
              <a:gd name="T108" fmla="*/ 2147483647 w 56"/>
              <a:gd name="T109" fmla="*/ 2147483647 h 50"/>
              <a:gd name="T110" fmla="*/ 2147483647 w 56"/>
              <a:gd name="T111" fmla="*/ 2147483647 h 50"/>
              <a:gd name="T112" fmla="*/ 0 w 56"/>
              <a:gd name="T113" fmla="*/ 2147483647 h 5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6"/>
              <a:gd name="T172" fmla="*/ 0 h 50"/>
              <a:gd name="T173" fmla="*/ 56 w 56"/>
              <a:gd name="T174" fmla="*/ 50 h 50"/>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6" h="50">
                <a:moveTo>
                  <a:pt x="0" y="6"/>
                </a:moveTo>
                <a:lnTo>
                  <a:pt x="1" y="13"/>
                </a:lnTo>
                <a:lnTo>
                  <a:pt x="4" y="21"/>
                </a:lnTo>
                <a:lnTo>
                  <a:pt x="7" y="27"/>
                </a:lnTo>
                <a:lnTo>
                  <a:pt x="10" y="34"/>
                </a:lnTo>
                <a:lnTo>
                  <a:pt x="14" y="39"/>
                </a:lnTo>
                <a:lnTo>
                  <a:pt x="20" y="43"/>
                </a:lnTo>
                <a:lnTo>
                  <a:pt x="26" y="46"/>
                </a:lnTo>
                <a:lnTo>
                  <a:pt x="34" y="44"/>
                </a:lnTo>
                <a:lnTo>
                  <a:pt x="35" y="46"/>
                </a:lnTo>
                <a:lnTo>
                  <a:pt x="35" y="47"/>
                </a:lnTo>
                <a:lnTo>
                  <a:pt x="36" y="47"/>
                </a:lnTo>
                <a:lnTo>
                  <a:pt x="38" y="47"/>
                </a:lnTo>
                <a:lnTo>
                  <a:pt x="39" y="49"/>
                </a:lnTo>
                <a:lnTo>
                  <a:pt x="41" y="49"/>
                </a:lnTo>
                <a:lnTo>
                  <a:pt x="44" y="50"/>
                </a:lnTo>
                <a:lnTo>
                  <a:pt x="47" y="49"/>
                </a:lnTo>
                <a:lnTo>
                  <a:pt x="50" y="47"/>
                </a:lnTo>
                <a:lnTo>
                  <a:pt x="51" y="46"/>
                </a:lnTo>
                <a:lnTo>
                  <a:pt x="53" y="43"/>
                </a:lnTo>
                <a:lnTo>
                  <a:pt x="54" y="40"/>
                </a:lnTo>
                <a:lnTo>
                  <a:pt x="56" y="37"/>
                </a:lnTo>
                <a:lnTo>
                  <a:pt x="56" y="34"/>
                </a:lnTo>
                <a:lnTo>
                  <a:pt x="56" y="33"/>
                </a:lnTo>
                <a:lnTo>
                  <a:pt x="56" y="30"/>
                </a:lnTo>
                <a:lnTo>
                  <a:pt x="54" y="28"/>
                </a:lnTo>
                <a:lnTo>
                  <a:pt x="54" y="25"/>
                </a:lnTo>
                <a:lnTo>
                  <a:pt x="53" y="22"/>
                </a:lnTo>
                <a:lnTo>
                  <a:pt x="51" y="21"/>
                </a:lnTo>
                <a:lnTo>
                  <a:pt x="50" y="19"/>
                </a:lnTo>
                <a:lnTo>
                  <a:pt x="48" y="18"/>
                </a:lnTo>
                <a:lnTo>
                  <a:pt x="47" y="16"/>
                </a:lnTo>
                <a:lnTo>
                  <a:pt x="44" y="15"/>
                </a:lnTo>
                <a:lnTo>
                  <a:pt x="42" y="12"/>
                </a:lnTo>
                <a:lnTo>
                  <a:pt x="41" y="10"/>
                </a:lnTo>
                <a:lnTo>
                  <a:pt x="39" y="9"/>
                </a:lnTo>
                <a:lnTo>
                  <a:pt x="38" y="7"/>
                </a:lnTo>
                <a:lnTo>
                  <a:pt x="36" y="4"/>
                </a:lnTo>
                <a:lnTo>
                  <a:pt x="36" y="3"/>
                </a:lnTo>
                <a:lnTo>
                  <a:pt x="35" y="3"/>
                </a:lnTo>
                <a:lnTo>
                  <a:pt x="32" y="2"/>
                </a:lnTo>
                <a:lnTo>
                  <a:pt x="31" y="2"/>
                </a:lnTo>
                <a:lnTo>
                  <a:pt x="28" y="0"/>
                </a:lnTo>
                <a:lnTo>
                  <a:pt x="25" y="0"/>
                </a:lnTo>
                <a:lnTo>
                  <a:pt x="23" y="0"/>
                </a:lnTo>
                <a:lnTo>
                  <a:pt x="20" y="0"/>
                </a:lnTo>
                <a:lnTo>
                  <a:pt x="19" y="0"/>
                </a:lnTo>
                <a:lnTo>
                  <a:pt x="17" y="0"/>
                </a:lnTo>
                <a:lnTo>
                  <a:pt x="16" y="2"/>
                </a:lnTo>
                <a:lnTo>
                  <a:pt x="13" y="2"/>
                </a:lnTo>
                <a:lnTo>
                  <a:pt x="10" y="2"/>
                </a:lnTo>
                <a:lnTo>
                  <a:pt x="7" y="3"/>
                </a:lnTo>
                <a:lnTo>
                  <a:pt x="4" y="3"/>
                </a:lnTo>
                <a:lnTo>
                  <a:pt x="2" y="4"/>
                </a:lnTo>
                <a:lnTo>
                  <a:pt x="0" y="6"/>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33" name="Freeform 84"/>
          <p:cNvSpPr>
            <a:spLocks/>
          </p:cNvSpPr>
          <p:nvPr/>
        </p:nvSpPr>
        <p:spPr bwMode="auto">
          <a:xfrm>
            <a:off x="6727828" y="4238628"/>
            <a:ext cx="79375" cy="79375"/>
          </a:xfrm>
          <a:custGeom>
            <a:avLst/>
            <a:gdLst>
              <a:gd name="T0" fmla="*/ 0 w 56"/>
              <a:gd name="T1" fmla="*/ 2147483647 h 50"/>
              <a:gd name="T2" fmla="*/ 2147483647 w 56"/>
              <a:gd name="T3" fmla="*/ 2147483647 h 50"/>
              <a:gd name="T4" fmla="*/ 2147483647 w 56"/>
              <a:gd name="T5" fmla="*/ 2147483647 h 50"/>
              <a:gd name="T6" fmla="*/ 2147483647 w 56"/>
              <a:gd name="T7" fmla="*/ 2147483647 h 50"/>
              <a:gd name="T8" fmla="*/ 2147483647 w 56"/>
              <a:gd name="T9" fmla="*/ 2147483647 h 50"/>
              <a:gd name="T10" fmla="*/ 2147483647 w 56"/>
              <a:gd name="T11" fmla="*/ 2147483647 h 50"/>
              <a:gd name="T12" fmla="*/ 2147483647 w 56"/>
              <a:gd name="T13" fmla="*/ 2147483647 h 50"/>
              <a:gd name="T14" fmla="*/ 2147483647 w 56"/>
              <a:gd name="T15" fmla="*/ 2147483647 h 50"/>
              <a:gd name="T16" fmla="*/ 2147483647 w 56"/>
              <a:gd name="T17" fmla="*/ 2147483647 h 50"/>
              <a:gd name="T18" fmla="*/ 2147483647 w 56"/>
              <a:gd name="T19" fmla="*/ 2147483647 h 50"/>
              <a:gd name="T20" fmla="*/ 2147483647 w 56"/>
              <a:gd name="T21" fmla="*/ 2147483647 h 50"/>
              <a:gd name="T22" fmla="*/ 2147483647 w 56"/>
              <a:gd name="T23" fmla="*/ 2147483647 h 50"/>
              <a:gd name="T24" fmla="*/ 2147483647 w 56"/>
              <a:gd name="T25" fmla="*/ 2147483647 h 50"/>
              <a:gd name="T26" fmla="*/ 2147483647 w 56"/>
              <a:gd name="T27" fmla="*/ 2147483647 h 50"/>
              <a:gd name="T28" fmla="*/ 2147483647 w 56"/>
              <a:gd name="T29" fmla="*/ 2147483647 h 50"/>
              <a:gd name="T30" fmla="*/ 2147483647 w 56"/>
              <a:gd name="T31" fmla="*/ 2147483647 h 50"/>
              <a:gd name="T32" fmla="*/ 2147483647 w 56"/>
              <a:gd name="T33" fmla="*/ 2147483647 h 50"/>
              <a:gd name="T34" fmla="*/ 2147483647 w 56"/>
              <a:gd name="T35" fmla="*/ 2147483647 h 50"/>
              <a:gd name="T36" fmla="*/ 2147483647 w 56"/>
              <a:gd name="T37" fmla="*/ 2147483647 h 50"/>
              <a:gd name="T38" fmla="*/ 2147483647 w 56"/>
              <a:gd name="T39" fmla="*/ 2147483647 h 50"/>
              <a:gd name="T40" fmla="*/ 2147483647 w 56"/>
              <a:gd name="T41" fmla="*/ 2147483647 h 50"/>
              <a:gd name="T42" fmla="*/ 2147483647 w 56"/>
              <a:gd name="T43" fmla="*/ 2147483647 h 50"/>
              <a:gd name="T44" fmla="*/ 2147483647 w 56"/>
              <a:gd name="T45" fmla="*/ 2147483647 h 50"/>
              <a:gd name="T46" fmla="*/ 2147483647 w 56"/>
              <a:gd name="T47" fmla="*/ 2147483647 h 50"/>
              <a:gd name="T48" fmla="*/ 2147483647 w 56"/>
              <a:gd name="T49" fmla="*/ 2147483647 h 50"/>
              <a:gd name="T50" fmla="*/ 2147483647 w 56"/>
              <a:gd name="T51" fmla="*/ 2147483647 h 50"/>
              <a:gd name="T52" fmla="*/ 2147483647 w 56"/>
              <a:gd name="T53" fmla="*/ 2147483647 h 50"/>
              <a:gd name="T54" fmla="*/ 2147483647 w 56"/>
              <a:gd name="T55" fmla="*/ 2147483647 h 50"/>
              <a:gd name="T56" fmla="*/ 2147483647 w 56"/>
              <a:gd name="T57" fmla="*/ 2147483647 h 50"/>
              <a:gd name="T58" fmla="*/ 2147483647 w 56"/>
              <a:gd name="T59" fmla="*/ 2147483647 h 50"/>
              <a:gd name="T60" fmla="*/ 2147483647 w 56"/>
              <a:gd name="T61" fmla="*/ 2147483647 h 50"/>
              <a:gd name="T62" fmla="*/ 2147483647 w 56"/>
              <a:gd name="T63" fmla="*/ 2147483647 h 50"/>
              <a:gd name="T64" fmla="*/ 2147483647 w 56"/>
              <a:gd name="T65" fmla="*/ 2147483647 h 50"/>
              <a:gd name="T66" fmla="*/ 2147483647 w 56"/>
              <a:gd name="T67" fmla="*/ 2147483647 h 50"/>
              <a:gd name="T68" fmla="*/ 2147483647 w 56"/>
              <a:gd name="T69" fmla="*/ 2147483647 h 50"/>
              <a:gd name="T70" fmla="*/ 2147483647 w 56"/>
              <a:gd name="T71" fmla="*/ 2147483647 h 50"/>
              <a:gd name="T72" fmla="*/ 2147483647 w 56"/>
              <a:gd name="T73" fmla="*/ 2147483647 h 50"/>
              <a:gd name="T74" fmla="*/ 2147483647 w 56"/>
              <a:gd name="T75" fmla="*/ 2147483647 h 50"/>
              <a:gd name="T76" fmla="*/ 2147483647 w 56"/>
              <a:gd name="T77" fmla="*/ 2147483647 h 50"/>
              <a:gd name="T78" fmla="*/ 2147483647 w 56"/>
              <a:gd name="T79" fmla="*/ 2147483647 h 50"/>
              <a:gd name="T80" fmla="*/ 2147483647 w 56"/>
              <a:gd name="T81" fmla="*/ 2147483647 h 50"/>
              <a:gd name="T82" fmla="*/ 2147483647 w 56"/>
              <a:gd name="T83" fmla="*/ 2147483647 h 50"/>
              <a:gd name="T84" fmla="*/ 2147483647 w 56"/>
              <a:gd name="T85" fmla="*/ 2147483647 h 50"/>
              <a:gd name="T86" fmla="*/ 2147483647 w 56"/>
              <a:gd name="T87" fmla="*/ 2147483647 h 50"/>
              <a:gd name="T88" fmla="*/ 2147483647 w 56"/>
              <a:gd name="T89" fmla="*/ 0 h 50"/>
              <a:gd name="T90" fmla="*/ 2147483647 w 56"/>
              <a:gd name="T91" fmla="*/ 0 h 50"/>
              <a:gd name="T92" fmla="*/ 2147483647 w 56"/>
              <a:gd name="T93" fmla="*/ 0 h 50"/>
              <a:gd name="T94" fmla="*/ 2147483647 w 56"/>
              <a:gd name="T95" fmla="*/ 0 h 50"/>
              <a:gd name="T96" fmla="*/ 2147483647 w 56"/>
              <a:gd name="T97" fmla="*/ 0 h 50"/>
              <a:gd name="T98" fmla="*/ 2147483647 w 56"/>
              <a:gd name="T99" fmla="*/ 0 h 50"/>
              <a:gd name="T100" fmla="*/ 2147483647 w 56"/>
              <a:gd name="T101" fmla="*/ 2147483647 h 50"/>
              <a:gd name="T102" fmla="*/ 2147483647 w 56"/>
              <a:gd name="T103" fmla="*/ 2147483647 h 50"/>
              <a:gd name="T104" fmla="*/ 2147483647 w 56"/>
              <a:gd name="T105" fmla="*/ 2147483647 h 50"/>
              <a:gd name="T106" fmla="*/ 2147483647 w 56"/>
              <a:gd name="T107" fmla="*/ 2147483647 h 50"/>
              <a:gd name="T108" fmla="*/ 2147483647 w 56"/>
              <a:gd name="T109" fmla="*/ 2147483647 h 50"/>
              <a:gd name="T110" fmla="*/ 2147483647 w 56"/>
              <a:gd name="T111" fmla="*/ 2147483647 h 50"/>
              <a:gd name="T112" fmla="*/ 0 w 56"/>
              <a:gd name="T113" fmla="*/ 2147483647 h 5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6"/>
              <a:gd name="T172" fmla="*/ 0 h 50"/>
              <a:gd name="T173" fmla="*/ 56 w 56"/>
              <a:gd name="T174" fmla="*/ 50 h 50"/>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6" h="50">
                <a:moveTo>
                  <a:pt x="0" y="6"/>
                </a:moveTo>
                <a:lnTo>
                  <a:pt x="1" y="13"/>
                </a:lnTo>
                <a:lnTo>
                  <a:pt x="4" y="21"/>
                </a:lnTo>
                <a:lnTo>
                  <a:pt x="7" y="27"/>
                </a:lnTo>
                <a:lnTo>
                  <a:pt x="10" y="34"/>
                </a:lnTo>
                <a:lnTo>
                  <a:pt x="14" y="39"/>
                </a:lnTo>
                <a:lnTo>
                  <a:pt x="20" y="43"/>
                </a:lnTo>
                <a:lnTo>
                  <a:pt x="26" y="46"/>
                </a:lnTo>
                <a:lnTo>
                  <a:pt x="34" y="44"/>
                </a:lnTo>
                <a:lnTo>
                  <a:pt x="35" y="46"/>
                </a:lnTo>
                <a:lnTo>
                  <a:pt x="35" y="47"/>
                </a:lnTo>
                <a:lnTo>
                  <a:pt x="36" y="47"/>
                </a:lnTo>
                <a:lnTo>
                  <a:pt x="38" y="47"/>
                </a:lnTo>
                <a:lnTo>
                  <a:pt x="39" y="49"/>
                </a:lnTo>
                <a:lnTo>
                  <a:pt x="41" y="49"/>
                </a:lnTo>
                <a:lnTo>
                  <a:pt x="44" y="50"/>
                </a:lnTo>
                <a:lnTo>
                  <a:pt x="47" y="49"/>
                </a:lnTo>
                <a:lnTo>
                  <a:pt x="50" y="47"/>
                </a:lnTo>
                <a:lnTo>
                  <a:pt x="51" y="46"/>
                </a:lnTo>
                <a:lnTo>
                  <a:pt x="53" y="43"/>
                </a:lnTo>
                <a:lnTo>
                  <a:pt x="54" y="40"/>
                </a:lnTo>
                <a:lnTo>
                  <a:pt x="56" y="37"/>
                </a:lnTo>
                <a:lnTo>
                  <a:pt x="56" y="34"/>
                </a:lnTo>
                <a:lnTo>
                  <a:pt x="56" y="33"/>
                </a:lnTo>
                <a:lnTo>
                  <a:pt x="56" y="30"/>
                </a:lnTo>
                <a:lnTo>
                  <a:pt x="54" y="28"/>
                </a:lnTo>
                <a:lnTo>
                  <a:pt x="54" y="25"/>
                </a:lnTo>
                <a:lnTo>
                  <a:pt x="53" y="22"/>
                </a:lnTo>
                <a:lnTo>
                  <a:pt x="51" y="21"/>
                </a:lnTo>
                <a:lnTo>
                  <a:pt x="50" y="19"/>
                </a:lnTo>
                <a:lnTo>
                  <a:pt x="48" y="18"/>
                </a:lnTo>
                <a:lnTo>
                  <a:pt x="47" y="16"/>
                </a:lnTo>
                <a:lnTo>
                  <a:pt x="44" y="15"/>
                </a:lnTo>
                <a:lnTo>
                  <a:pt x="42" y="12"/>
                </a:lnTo>
                <a:lnTo>
                  <a:pt x="41" y="10"/>
                </a:lnTo>
                <a:lnTo>
                  <a:pt x="39" y="9"/>
                </a:lnTo>
                <a:lnTo>
                  <a:pt x="38" y="7"/>
                </a:lnTo>
                <a:lnTo>
                  <a:pt x="36" y="4"/>
                </a:lnTo>
                <a:lnTo>
                  <a:pt x="36" y="3"/>
                </a:lnTo>
                <a:lnTo>
                  <a:pt x="35" y="3"/>
                </a:lnTo>
                <a:lnTo>
                  <a:pt x="32" y="2"/>
                </a:lnTo>
                <a:lnTo>
                  <a:pt x="31" y="2"/>
                </a:lnTo>
                <a:lnTo>
                  <a:pt x="28" y="0"/>
                </a:lnTo>
                <a:lnTo>
                  <a:pt x="25" y="0"/>
                </a:lnTo>
                <a:lnTo>
                  <a:pt x="23" y="0"/>
                </a:lnTo>
                <a:lnTo>
                  <a:pt x="20" y="0"/>
                </a:lnTo>
                <a:lnTo>
                  <a:pt x="19" y="0"/>
                </a:lnTo>
                <a:lnTo>
                  <a:pt x="17" y="0"/>
                </a:lnTo>
                <a:lnTo>
                  <a:pt x="16" y="2"/>
                </a:lnTo>
                <a:lnTo>
                  <a:pt x="13" y="2"/>
                </a:lnTo>
                <a:lnTo>
                  <a:pt x="10" y="2"/>
                </a:lnTo>
                <a:lnTo>
                  <a:pt x="7" y="3"/>
                </a:lnTo>
                <a:lnTo>
                  <a:pt x="4" y="3"/>
                </a:lnTo>
                <a:lnTo>
                  <a:pt x="2" y="4"/>
                </a:lnTo>
                <a:lnTo>
                  <a:pt x="0" y="6"/>
                </a:lnTo>
              </a:path>
            </a:pathLst>
          </a:custGeom>
          <a:solidFill>
            <a:srgbClr val="FFFF00"/>
          </a:solidFill>
          <a:ln w="4763">
            <a:solidFill>
              <a:srgbClr val="990000"/>
            </a:solidFill>
            <a:round/>
            <a:headEnd/>
            <a:tailEnd/>
          </a:ln>
        </p:spPr>
        <p:txBody>
          <a:bodyPr/>
          <a:lstStyle/>
          <a:p>
            <a:endParaRPr lang="en-US"/>
          </a:p>
        </p:txBody>
      </p:sp>
      <p:sp>
        <p:nvSpPr>
          <p:cNvPr id="53334" name="Freeform 85"/>
          <p:cNvSpPr>
            <a:spLocks/>
          </p:cNvSpPr>
          <p:nvPr/>
        </p:nvSpPr>
        <p:spPr bwMode="auto">
          <a:xfrm>
            <a:off x="6796091" y="4308476"/>
            <a:ext cx="39687" cy="82551"/>
          </a:xfrm>
          <a:custGeom>
            <a:avLst/>
            <a:gdLst>
              <a:gd name="T0" fmla="*/ 2147483647 w 28"/>
              <a:gd name="T1" fmla="*/ 2147483647 h 52"/>
              <a:gd name="T2" fmla="*/ 2147483647 w 28"/>
              <a:gd name="T3" fmla="*/ 2147483647 h 52"/>
              <a:gd name="T4" fmla="*/ 2147483647 w 28"/>
              <a:gd name="T5" fmla="*/ 2147483647 h 52"/>
              <a:gd name="T6" fmla="*/ 2147483647 w 28"/>
              <a:gd name="T7" fmla="*/ 2147483647 h 52"/>
              <a:gd name="T8" fmla="*/ 2147483647 w 28"/>
              <a:gd name="T9" fmla="*/ 2147483647 h 52"/>
              <a:gd name="T10" fmla="*/ 2147483647 w 28"/>
              <a:gd name="T11" fmla="*/ 2147483647 h 52"/>
              <a:gd name="T12" fmla="*/ 0 w 28"/>
              <a:gd name="T13" fmla="*/ 2147483647 h 52"/>
              <a:gd name="T14" fmla="*/ 2147483647 w 28"/>
              <a:gd name="T15" fmla="*/ 2147483647 h 52"/>
              <a:gd name="T16" fmla="*/ 2147483647 w 28"/>
              <a:gd name="T17" fmla="*/ 2147483647 h 52"/>
              <a:gd name="T18" fmla="*/ 2147483647 w 28"/>
              <a:gd name="T19" fmla="*/ 2147483647 h 52"/>
              <a:gd name="T20" fmla="*/ 2147483647 w 28"/>
              <a:gd name="T21" fmla="*/ 2147483647 h 52"/>
              <a:gd name="T22" fmla="*/ 2147483647 w 28"/>
              <a:gd name="T23" fmla="*/ 2147483647 h 52"/>
              <a:gd name="T24" fmla="*/ 2147483647 w 28"/>
              <a:gd name="T25" fmla="*/ 2147483647 h 52"/>
              <a:gd name="T26" fmla="*/ 2147483647 w 28"/>
              <a:gd name="T27" fmla="*/ 2147483647 h 52"/>
              <a:gd name="T28" fmla="*/ 2147483647 w 28"/>
              <a:gd name="T29" fmla="*/ 2147483647 h 52"/>
              <a:gd name="T30" fmla="*/ 2147483647 w 28"/>
              <a:gd name="T31" fmla="*/ 2147483647 h 52"/>
              <a:gd name="T32" fmla="*/ 2147483647 w 28"/>
              <a:gd name="T33" fmla="*/ 2147483647 h 52"/>
              <a:gd name="T34" fmla="*/ 2147483647 w 28"/>
              <a:gd name="T35" fmla="*/ 2147483647 h 52"/>
              <a:gd name="T36" fmla="*/ 2147483647 w 28"/>
              <a:gd name="T37" fmla="*/ 2147483647 h 52"/>
              <a:gd name="T38" fmla="*/ 2147483647 w 28"/>
              <a:gd name="T39" fmla="*/ 2147483647 h 52"/>
              <a:gd name="T40" fmla="*/ 2147483647 w 28"/>
              <a:gd name="T41" fmla="*/ 2147483647 h 52"/>
              <a:gd name="T42" fmla="*/ 2147483647 w 28"/>
              <a:gd name="T43" fmla="*/ 2147483647 h 52"/>
              <a:gd name="T44" fmla="*/ 2147483647 w 28"/>
              <a:gd name="T45" fmla="*/ 2147483647 h 52"/>
              <a:gd name="T46" fmla="*/ 2147483647 w 28"/>
              <a:gd name="T47" fmla="*/ 2147483647 h 52"/>
              <a:gd name="T48" fmla="*/ 2147483647 w 28"/>
              <a:gd name="T49" fmla="*/ 2147483647 h 52"/>
              <a:gd name="T50" fmla="*/ 2147483647 w 28"/>
              <a:gd name="T51" fmla="*/ 2147483647 h 52"/>
              <a:gd name="T52" fmla="*/ 2147483647 w 28"/>
              <a:gd name="T53" fmla="*/ 2147483647 h 52"/>
              <a:gd name="T54" fmla="*/ 2147483647 w 28"/>
              <a:gd name="T55" fmla="*/ 2147483647 h 52"/>
              <a:gd name="T56" fmla="*/ 2147483647 w 28"/>
              <a:gd name="T57" fmla="*/ 2147483647 h 52"/>
              <a:gd name="T58" fmla="*/ 2147483647 w 28"/>
              <a:gd name="T59" fmla="*/ 2147483647 h 52"/>
              <a:gd name="T60" fmla="*/ 2147483647 w 28"/>
              <a:gd name="T61" fmla="*/ 2147483647 h 52"/>
              <a:gd name="T62" fmla="*/ 2147483647 w 28"/>
              <a:gd name="T63" fmla="*/ 2147483647 h 52"/>
              <a:gd name="T64" fmla="*/ 2147483647 w 28"/>
              <a:gd name="T65" fmla="*/ 2147483647 h 52"/>
              <a:gd name="T66" fmla="*/ 2147483647 w 28"/>
              <a:gd name="T67" fmla="*/ 0 h 52"/>
              <a:gd name="T68" fmla="*/ 2147483647 w 28"/>
              <a:gd name="T69" fmla="*/ 0 h 52"/>
              <a:gd name="T70" fmla="*/ 2147483647 w 28"/>
              <a:gd name="T71" fmla="*/ 0 h 52"/>
              <a:gd name="T72" fmla="*/ 2147483647 w 28"/>
              <a:gd name="T73" fmla="*/ 0 h 52"/>
              <a:gd name="T74" fmla="*/ 2147483647 w 28"/>
              <a:gd name="T75" fmla="*/ 0 h 52"/>
              <a:gd name="T76" fmla="*/ 2147483647 w 28"/>
              <a:gd name="T77" fmla="*/ 0 h 52"/>
              <a:gd name="T78" fmla="*/ 2147483647 w 28"/>
              <a:gd name="T79" fmla="*/ 0 h 52"/>
              <a:gd name="T80" fmla="*/ 2147483647 w 28"/>
              <a:gd name="T81" fmla="*/ 2147483647 h 52"/>
              <a:gd name="T82" fmla="*/ 2147483647 w 28"/>
              <a:gd name="T83" fmla="*/ 2147483647 h 52"/>
              <a:gd name="T84" fmla="*/ 2147483647 w 28"/>
              <a:gd name="T85" fmla="*/ 2147483647 h 52"/>
              <a:gd name="T86" fmla="*/ 2147483647 w 28"/>
              <a:gd name="T87" fmla="*/ 2147483647 h 52"/>
              <a:gd name="T88" fmla="*/ 2147483647 w 28"/>
              <a:gd name="T89" fmla="*/ 2147483647 h 52"/>
              <a:gd name="T90" fmla="*/ 2147483647 w 28"/>
              <a:gd name="T91" fmla="*/ 2147483647 h 52"/>
              <a:gd name="T92" fmla="*/ 2147483647 w 28"/>
              <a:gd name="T93" fmla="*/ 2147483647 h 52"/>
              <a:gd name="T94" fmla="*/ 2147483647 w 28"/>
              <a:gd name="T95" fmla="*/ 2147483647 h 52"/>
              <a:gd name="T96" fmla="*/ 2147483647 w 28"/>
              <a:gd name="T97" fmla="*/ 2147483647 h 52"/>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28"/>
              <a:gd name="T148" fmla="*/ 0 h 52"/>
              <a:gd name="T149" fmla="*/ 28 w 28"/>
              <a:gd name="T150" fmla="*/ 52 h 52"/>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28" h="52">
                <a:moveTo>
                  <a:pt x="3" y="18"/>
                </a:moveTo>
                <a:lnTo>
                  <a:pt x="3" y="21"/>
                </a:lnTo>
                <a:lnTo>
                  <a:pt x="3" y="26"/>
                </a:lnTo>
                <a:lnTo>
                  <a:pt x="3" y="30"/>
                </a:lnTo>
                <a:lnTo>
                  <a:pt x="2" y="35"/>
                </a:lnTo>
                <a:lnTo>
                  <a:pt x="2" y="37"/>
                </a:lnTo>
                <a:lnTo>
                  <a:pt x="0" y="42"/>
                </a:lnTo>
                <a:lnTo>
                  <a:pt x="2" y="45"/>
                </a:lnTo>
                <a:lnTo>
                  <a:pt x="3" y="48"/>
                </a:lnTo>
                <a:lnTo>
                  <a:pt x="5" y="48"/>
                </a:lnTo>
                <a:lnTo>
                  <a:pt x="6" y="49"/>
                </a:lnTo>
                <a:lnTo>
                  <a:pt x="9" y="49"/>
                </a:lnTo>
                <a:lnTo>
                  <a:pt x="11" y="49"/>
                </a:lnTo>
                <a:lnTo>
                  <a:pt x="12" y="49"/>
                </a:lnTo>
                <a:lnTo>
                  <a:pt x="15" y="49"/>
                </a:lnTo>
                <a:lnTo>
                  <a:pt x="18" y="51"/>
                </a:lnTo>
                <a:lnTo>
                  <a:pt x="20" y="52"/>
                </a:lnTo>
                <a:lnTo>
                  <a:pt x="21" y="52"/>
                </a:lnTo>
                <a:lnTo>
                  <a:pt x="23" y="52"/>
                </a:lnTo>
                <a:lnTo>
                  <a:pt x="24" y="51"/>
                </a:lnTo>
                <a:lnTo>
                  <a:pt x="25" y="49"/>
                </a:lnTo>
                <a:lnTo>
                  <a:pt x="27" y="48"/>
                </a:lnTo>
                <a:lnTo>
                  <a:pt x="28" y="46"/>
                </a:lnTo>
                <a:lnTo>
                  <a:pt x="28" y="45"/>
                </a:lnTo>
                <a:lnTo>
                  <a:pt x="28" y="42"/>
                </a:lnTo>
                <a:lnTo>
                  <a:pt x="28" y="37"/>
                </a:lnTo>
                <a:lnTo>
                  <a:pt x="28" y="32"/>
                </a:lnTo>
                <a:lnTo>
                  <a:pt x="28" y="26"/>
                </a:lnTo>
                <a:lnTo>
                  <a:pt x="28" y="21"/>
                </a:lnTo>
                <a:lnTo>
                  <a:pt x="27" y="15"/>
                </a:lnTo>
                <a:lnTo>
                  <a:pt x="24" y="11"/>
                </a:lnTo>
                <a:lnTo>
                  <a:pt x="23" y="6"/>
                </a:lnTo>
                <a:lnTo>
                  <a:pt x="18" y="2"/>
                </a:lnTo>
                <a:lnTo>
                  <a:pt x="17" y="0"/>
                </a:lnTo>
                <a:lnTo>
                  <a:pt x="15" y="0"/>
                </a:lnTo>
                <a:lnTo>
                  <a:pt x="14" y="0"/>
                </a:lnTo>
                <a:lnTo>
                  <a:pt x="12" y="0"/>
                </a:lnTo>
                <a:lnTo>
                  <a:pt x="11" y="0"/>
                </a:lnTo>
                <a:lnTo>
                  <a:pt x="9" y="0"/>
                </a:lnTo>
                <a:lnTo>
                  <a:pt x="9" y="2"/>
                </a:lnTo>
                <a:lnTo>
                  <a:pt x="8" y="3"/>
                </a:lnTo>
                <a:lnTo>
                  <a:pt x="6" y="5"/>
                </a:lnTo>
                <a:lnTo>
                  <a:pt x="5" y="6"/>
                </a:lnTo>
                <a:lnTo>
                  <a:pt x="5" y="8"/>
                </a:lnTo>
                <a:lnTo>
                  <a:pt x="3" y="11"/>
                </a:lnTo>
                <a:lnTo>
                  <a:pt x="3" y="12"/>
                </a:lnTo>
                <a:lnTo>
                  <a:pt x="3" y="15"/>
                </a:lnTo>
                <a:lnTo>
                  <a:pt x="3" y="18"/>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35" name="Freeform 86"/>
          <p:cNvSpPr>
            <a:spLocks/>
          </p:cNvSpPr>
          <p:nvPr/>
        </p:nvSpPr>
        <p:spPr bwMode="auto">
          <a:xfrm>
            <a:off x="6796091" y="4308476"/>
            <a:ext cx="39687" cy="82551"/>
          </a:xfrm>
          <a:custGeom>
            <a:avLst/>
            <a:gdLst>
              <a:gd name="T0" fmla="*/ 2147483647 w 28"/>
              <a:gd name="T1" fmla="*/ 2147483647 h 52"/>
              <a:gd name="T2" fmla="*/ 2147483647 w 28"/>
              <a:gd name="T3" fmla="*/ 2147483647 h 52"/>
              <a:gd name="T4" fmla="*/ 2147483647 w 28"/>
              <a:gd name="T5" fmla="*/ 2147483647 h 52"/>
              <a:gd name="T6" fmla="*/ 2147483647 w 28"/>
              <a:gd name="T7" fmla="*/ 2147483647 h 52"/>
              <a:gd name="T8" fmla="*/ 2147483647 w 28"/>
              <a:gd name="T9" fmla="*/ 2147483647 h 52"/>
              <a:gd name="T10" fmla="*/ 2147483647 w 28"/>
              <a:gd name="T11" fmla="*/ 2147483647 h 52"/>
              <a:gd name="T12" fmla="*/ 0 w 28"/>
              <a:gd name="T13" fmla="*/ 2147483647 h 52"/>
              <a:gd name="T14" fmla="*/ 2147483647 w 28"/>
              <a:gd name="T15" fmla="*/ 2147483647 h 52"/>
              <a:gd name="T16" fmla="*/ 2147483647 w 28"/>
              <a:gd name="T17" fmla="*/ 2147483647 h 52"/>
              <a:gd name="T18" fmla="*/ 2147483647 w 28"/>
              <a:gd name="T19" fmla="*/ 2147483647 h 52"/>
              <a:gd name="T20" fmla="*/ 2147483647 w 28"/>
              <a:gd name="T21" fmla="*/ 2147483647 h 52"/>
              <a:gd name="T22" fmla="*/ 2147483647 w 28"/>
              <a:gd name="T23" fmla="*/ 2147483647 h 52"/>
              <a:gd name="T24" fmla="*/ 2147483647 w 28"/>
              <a:gd name="T25" fmla="*/ 2147483647 h 52"/>
              <a:gd name="T26" fmla="*/ 2147483647 w 28"/>
              <a:gd name="T27" fmla="*/ 2147483647 h 52"/>
              <a:gd name="T28" fmla="*/ 2147483647 w 28"/>
              <a:gd name="T29" fmla="*/ 2147483647 h 52"/>
              <a:gd name="T30" fmla="*/ 2147483647 w 28"/>
              <a:gd name="T31" fmla="*/ 2147483647 h 52"/>
              <a:gd name="T32" fmla="*/ 2147483647 w 28"/>
              <a:gd name="T33" fmla="*/ 2147483647 h 52"/>
              <a:gd name="T34" fmla="*/ 2147483647 w 28"/>
              <a:gd name="T35" fmla="*/ 2147483647 h 52"/>
              <a:gd name="T36" fmla="*/ 2147483647 w 28"/>
              <a:gd name="T37" fmla="*/ 2147483647 h 52"/>
              <a:gd name="T38" fmla="*/ 2147483647 w 28"/>
              <a:gd name="T39" fmla="*/ 2147483647 h 52"/>
              <a:gd name="T40" fmla="*/ 2147483647 w 28"/>
              <a:gd name="T41" fmla="*/ 2147483647 h 52"/>
              <a:gd name="T42" fmla="*/ 2147483647 w 28"/>
              <a:gd name="T43" fmla="*/ 2147483647 h 52"/>
              <a:gd name="T44" fmla="*/ 2147483647 w 28"/>
              <a:gd name="T45" fmla="*/ 2147483647 h 52"/>
              <a:gd name="T46" fmla="*/ 2147483647 w 28"/>
              <a:gd name="T47" fmla="*/ 2147483647 h 52"/>
              <a:gd name="T48" fmla="*/ 2147483647 w 28"/>
              <a:gd name="T49" fmla="*/ 2147483647 h 52"/>
              <a:gd name="T50" fmla="*/ 2147483647 w 28"/>
              <a:gd name="T51" fmla="*/ 2147483647 h 52"/>
              <a:gd name="T52" fmla="*/ 2147483647 w 28"/>
              <a:gd name="T53" fmla="*/ 2147483647 h 52"/>
              <a:gd name="T54" fmla="*/ 2147483647 w 28"/>
              <a:gd name="T55" fmla="*/ 2147483647 h 52"/>
              <a:gd name="T56" fmla="*/ 2147483647 w 28"/>
              <a:gd name="T57" fmla="*/ 2147483647 h 52"/>
              <a:gd name="T58" fmla="*/ 2147483647 w 28"/>
              <a:gd name="T59" fmla="*/ 2147483647 h 52"/>
              <a:gd name="T60" fmla="*/ 2147483647 w 28"/>
              <a:gd name="T61" fmla="*/ 2147483647 h 52"/>
              <a:gd name="T62" fmla="*/ 2147483647 w 28"/>
              <a:gd name="T63" fmla="*/ 2147483647 h 52"/>
              <a:gd name="T64" fmla="*/ 2147483647 w 28"/>
              <a:gd name="T65" fmla="*/ 2147483647 h 52"/>
              <a:gd name="T66" fmla="*/ 2147483647 w 28"/>
              <a:gd name="T67" fmla="*/ 0 h 52"/>
              <a:gd name="T68" fmla="*/ 2147483647 w 28"/>
              <a:gd name="T69" fmla="*/ 0 h 52"/>
              <a:gd name="T70" fmla="*/ 2147483647 w 28"/>
              <a:gd name="T71" fmla="*/ 0 h 52"/>
              <a:gd name="T72" fmla="*/ 2147483647 w 28"/>
              <a:gd name="T73" fmla="*/ 0 h 52"/>
              <a:gd name="T74" fmla="*/ 2147483647 w 28"/>
              <a:gd name="T75" fmla="*/ 0 h 52"/>
              <a:gd name="T76" fmla="*/ 2147483647 w 28"/>
              <a:gd name="T77" fmla="*/ 0 h 52"/>
              <a:gd name="T78" fmla="*/ 2147483647 w 28"/>
              <a:gd name="T79" fmla="*/ 0 h 52"/>
              <a:gd name="T80" fmla="*/ 2147483647 w 28"/>
              <a:gd name="T81" fmla="*/ 2147483647 h 52"/>
              <a:gd name="T82" fmla="*/ 2147483647 w 28"/>
              <a:gd name="T83" fmla="*/ 2147483647 h 52"/>
              <a:gd name="T84" fmla="*/ 2147483647 w 28"/>
              <a:gd name="T85" fmla="*/ 2147483647 h 52"/>
              <a:gd name="T86" fmla="*/ 2147483647 w 28"/>
              <a:gd name="T87" fmla="*/ 2147483647 h 52"/>
              <a:gd name="T88" fmla="*/ 2147483647 w 28"/>
              <a:gd name="T89" fmla="*/ 2147483647 h 52"/>
              <a:gd name="T90" fmla="*/ 2147483647 w 28"/>
              <a:gd name="T91" fmla="*/ 2147483647 h 52"/>
              <a:gd name="T92" fmla="*/ 2147483647 w 28"/>
              <a:gd name="T93" fmla="*/ 2147483647 h 52"/>
              <a:gd name="T94" fmla="*/ 2147483647 w 28"/>
              <a:gd name="T95" fmla="*/ 2147483647 h 52"/>
              <a:gd name="T96" fmla="*/ 2147483647 w 28"/>
              <a:gd name="T97" fmla="*/ 2147483647 h 52"/>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28"/>
              <a:gd name="T148" fmla="*/ 0 h 52"/>
              <a:gd name="T149" fmla="*/ 28 w 28"/>
              <a:gd name="T150" fmla="*/ 52 h 52"/>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28" h="52">
                <a:moveTo>
                  <a:pt x="3" y="18"/>
                </a:moveTo>
                <a:lnTo>
                  <a:pt x="3" y="21"/>
                </a:lnTo>
                <a:lnTo>
                  <a:pt x="3" y="26"/>
                </a:lnTo>
                <a:lnTo>
                  <a:pt x="3" y="30"/>
                </a:lnTo>
                <a:lnTo>
                  <a:pt x="2" y="35"/>
                </a:lnTo>
                <a:lnTo>
                  <a:pt x="2" y="37"/>
                </a:lnTo>
                <a:lnTo>
                  <a:pt x="0" y="42"/>
                </a:lnTo>
                <a:lnTo>
                  <a:pt x="2" y="45"/>
                </a:lnTo>
                <a:lnTo>
                  <a:pt x="3" y="48"/>
                </a:lnTo>
                <a:lnTo>
                  <a:pt x="5" y="48"/>
                </a:lnTo>
                <a:lnTo>
                  <a:pt x="6" y="49"/>
                </a:lnTo>
                <a:lnTo>
                  <a:pt x="9" y="49"/>
                </a:lnTo>
                <a:lnTo>
                  <a:pt x="11" y="49"/>
                </a:lnTo>
                <a:lnTo>
                  <a:pt x="12" y="49"/>
                </a:lnTo>
                <a:lnTo>
                  <a:pt x="15" y="49"/>
                </a:lnTo>
                <a:lnTo>
                  <a:pt x="18" y="51"/>
                </a:lnTo>
                <a:lnTo>
                  <a:pt x="20" y="52"/>
                </a:lnTo>
                <a:lnTo>
                  <a:pt x="21" y="52"/>
                </a:lnTo>
                <a:lnTo>
                  <a:pt x="23" y="52"/>
                </a:lnTo>
                <a:lnTo>
                  <a:pt x="24" y="51"/>
                </a:lnTo>
                <a:lnTo>
                  <a:pt x="25" y="49"/>
                </a:lnTo>
                <a:lnTo>
                  <a:pt x="27" y="48"/>
                </a:lnTo>
                <a:lnTo>
                  <a:pt x="28" y="46"/>
                </a:lnTo>
                <a:lnTo>
                  <a:pt x="28" y="45"/>
                </a:lnTo>
                <a:lnTo>
                  <a:pt x="28" y="42"/>
                </a:lnTo>
                <a:lnTo>
                  <a:pt x="28" y="37"/>
                </a:lnTo>
                <a:lnTo>
                  <a:pt x="28" y="32"/>
                </a:lnTo>
                <a:lnTo>
                  <a:pt x="28" y="26"/>
                </a:lnTo>
                <a:lnTo>
                  <a:pt x="28" y="21"/>
                </a:lnTo>
                <a:lnTo>
                  <a:pt x="27" y="15"/>
                </a:lnTo>
                <a:lnTo>
                  <a:pt x="24" y="11"/>
                </a:lnTo>
                <a:lnTo>
                  <a:pt x="23" y="6"/>
                </a:lnTo>
                <a:lnTo>
                  <a:pt x="18" y="2"/>
                </a:lnTo>
                <a:lnTo>
                  <a:pt x="17" y="0"/>
                </a:lnTo>
                <a:lnTo>
                  <a:pt x="15" y="0"/>
                </a:lnTo>
                <a:lnTo>
                  <a:pt x="14" y="0"/>
                </a:lnTo>
                <a:lnTo>
                  <a:pt x="12" y="0"/>
                </a:lnTo>
                <a:lnTo>
                  <a:pt x="11" y="0"/>
                </a:lnTo>
                <a:lnTo>
                  <a:pt x="9" y="0"/>
                </a:lnTo>
                <a:lnTo>
                  <a:pt x="9" y="2"/>
                </a:lnTo>
                <a:lnTo>
                  <a:pt x="8" y="3"/>
                </a:lnTo>
                <a:lnTo>
                  <a:pt x="6" y="5"/>
                </a:lnTo>
                <a:lnTo>
                  <a:pt x="5" y="6"/>
                </a:lnTo>
                <a:lnTo>
                  <a:pt x="5" y="8"/>
                </a:lnTo>
                <a:lnTo>
                  <a:pt x="3" y="11"/>
                </a:lnTo>
                <a:lnTo>
                  <a:pt x="3" y="12"/>
                </a:lnTo>
                <a:lnTo>
                  <a:pt x="3" y="15"/>
                </a:lnTo>
                <a:lnTo>
                  <a:pt x="3" y="18"/>
                </a:lnTo>
              </a:path>
            </a:pathLst>
          </a:custGeom>
          <a:solidFill>
            <a:srgbClr val="FFFF00"/>
          </a:solidFill>
          <a:ln w="4763">
            <a:solidFill>
              <a:srgbClr val="990000"/>
            </a:solidFill>
            <a:round/>
            <a:headEnd/>
            <a:tailEnd/>
          </a:ln>
        </p:spPr>
        <p:txBody>
          <a:bodyPr/>
          <a:lstStyle/>
          <a:p>
            <a:endParaRPr lang="en-US"/>
          </a:p>
        </p:txBody>
      </p:sp>
      <p:sp>
        <p:nvSpPr>
          <p:cNvPr id="53336" name="Freeform 87"/>
          <p:cNvSpPr>
            <a:spLocks/>
          </p:cNvSpPr>
          <p:nvPr/>
        </p:nvSpPr>
        <p:spPr bwMode="auto">
          <a:xfrm>
            <a:off x="6262688" y="4038603"/>
            <a:ext cx="685800" cy="239713"/>
          </a:xfrm>
          <a:custGeom>
            <a:avLst/>
            <a:gdLst>
              <a:gd name="T0" fmla="*/ 2147483647 w 486"/>
              <a:gd name="T1" fmla="*/ 2147483647 h 151"/>
              <a:gd name="T2" fmla="*/ 2147483647 w 486"/>
              <a:gd name="T3" fmla="*/ 2147483647 h 151"/>
              <a:gd name="T4" fmla="*/ 2147483647 w 486"/>
              <a:gd name="T5" fmla="*/ 2147483647 h 151"/>
              <a:gd name="T6" fmla="*/ 2147483647 w 486"/>
              <a:gd name="T7" fmla="*/ 2147483647 h 151"/>
              <a:gd name="T8" fmla="*/ 2147483647 w 486"/>
              <a:gd name="T9" fmla="*/ 2147483647 h 151"/>
              <a:gd name="T10" fmla="*/ 2147483647 w 486"/>
              <a:gd name="T11" fmla="*/ 2147483647 h 151"/>
              <a:gd name="T12" fmla="*/ 2147483647 w 486"/>
              <a:gd name="T13" fmla="*/ 2147483647 h 151"/>
              <a:gd name="T14" fmla="*/ 2147483647 w 486"/>
              <a:gd name="T15" fmla="*/ 2147483647 h 151"/>
              <a:gd name="T16" fmla="*/ 2147483647 w 486"/>
              <a:gd name="T17" fmla="*/ 2147483647 h 151"/>
              <a:gd name="T18" fmla="*/ 2147483647 w 486"/>
              <a:gd name="T19" fmla="*/ 2147483647 h 151"/>
              <a:gd name="T20" fmla="*/ 2147483647 w 486"/>
              <a:gd name="T21" fmla="*/ 2147483647 h 151"/>
              <a:gd name="T22" fmla="*/ 2147483647 w 486"/>
              <a:gd name="T23" fmla="*/ 2147483647 h 151"/>
              <a:gd name="T24" fmla="*/ 2147483647 w 486"/>
              <a:gd name="T25" fmla="*/ 2147483647 h 151"/>
              <a:gd name="T26" fmla="*/ 0 w 486"/>
              <a:gd name="T27" fmla="*/ 2147483647 h 151"/>
              <a:gd name="T28" fmla="*/ 2147483647 w 486"/>
              <a:gd name="T29" fmla="*/ 2147483647 h 151"/>
              <a:gd name="T30" fmla="*/ 2147483647 w 486"/>
              <a:gd name="T31" fmla="*/ 2147483647 h 151"/>
              <a:gd name="T32" fmla="*/ 2147483647 w 486"/>
              <a:gd name="T33" fmla="*/ 2147483647 h 151"/>
              <a:gd name="T34" fmla="*/ 2147483647 w 486"/>
              <a:gd name="T35" fmla="*/ 2147483647 h 151"/>
              <a:gd name="T36" fmla="*/ 2147483647 w 486"/>
              <a:gd name="T37" fmla="*/ 2147483647 h 151"/>
              <a:gd name="T38" fmla="*/ 2147483647 w 486"/>
              <a:gd name="T39" fmla="*/ 2147483647 h 151"/>
              <a:gd name="T40" fmla="*/ 2147483647 w 486"/>
              <a:gd name="T41" fmla="*/ 2147483647 h 151"/>
              <a:gd name="T42" fmla="*/ 2147483647 w 486"/>
              <a:gd name="T43" fmla="*/ 2147483647 h 151"/>
              <a:gd name="T44" fmla="*/ 2147483647 w 486"/>
              <a:gd name="T45" fmla="*/ 2147483647 h 151"/>
              <a:gd name="T46" fmla="*/ 2147483647 w 486"/>
              <a:gd name="T47" fmla="*/ 2147483647 h 151"/>
              <a:gd name="T48" fmla="*/ 2147483647 w 486"/>
              <a:gd name="T49" fmla="*/ 2147483647 h 151"/>
              <a:gd name="T50" fmla="*/ 2147483647 w 486"/>
              <a:gd name="T51" fmla="*/ 2147483647 h 151"/>
              <a:gd name="T52" fmla="*/ 2147483647 w 486"/>
              <a:gd name="T53" fmla="*/ 2147483647 h 151"/>
              <a:gd name="T54" fmla="*/ 2147483647 w 486"/>
              <a:gd name="T55" fmla="*/ 2147483647 h 151"/>
              <a:gd name="T56" fmla="*/ 2147483647 w 486"/>
              <a:gd name="T57" fmla="*/ 2147483647 h 151"/>
              <a:gd name="T58" fmla="*/ 2147483647 w 486"/>
              <a:gd name="T59" fmla="*/ 2147483647 h 151"/>
              <a:gd name="T60" fmla="*/ 2147483647 w 486"/>
              <a:gd name="T61" fmla="*/ 2147483647 h 151"/>
              <a:gd name="T62" fmla="*/ 2147483647 w 486"/>
              <a:gd name="T63" fmla="*/ 2147483647 h 151"/>
              <a:gd name="T64" fmla="*/ 2147483647 w 486"/>
              <a:gd name="T65" fmla="*/ 2147483647 h 151"/>
              <a:gd name="T66" fmla="*/ 2147483647 w 486"/>
              <a:gd name="T67" fmla="*/ 2147483647 h 151"/>
              <a:gd name="T68" fmla="*/ 2147483647 w 486"/>
              <a:gd name="T69" fmla="*/ 2147483647 h 151"/>
              <a:gd name="T70" fmla="*/ 2147483647 w 486"/>
              <a:gd name="T71" fmla="*/ 2147483647 h 151"/>
              <a:gd name="T72" fmla="*/ 2147483647 w 486"/>
              <a:gd name="T73" fmla="*/ 2147483647 h 151"/>
              <a:gd name="T74" fmla="*/ 2147483647 w 486"/>
              <a:gd name="T75" fmla="*/ 2147483647 h 151"/>
              <a:gd name="T76" fmla="*/ 2147483647 w 486"/>
              <a:gd name="T77" fmla="*/ 2147483647 h 151"/>
              <a:gd name="T78" fmla="*/ 2147483647 w 486"/>
              <a:gd name="T79" fmla="*/ 2147483647 h 151"/>
              <a:gd name="T80" fmla="*/ 2147483647 w 486"/>
              <a:gd name="T81" fmla="*/ 2147483647 h 151"/>
              <a:gd name="T82" fmla="*/ 2147483647 w 486"/>
              <a:gd name="T83" fmla="*/ 2147483647 h 151"/>
              <a:gd name="T84" fmla="*/ 2147483647 w 486"/>
              <a:gd name="T85" fmla="*/ 2147483647 h 151"/>
              <a:gd name="T86" fmla="*/ 2147483647 w 486"/>
              <a:gd name="T87" fmla="*/ 2147483647 h 151"/>
              <a:gd name="T88" fmla="*/ 2147483647 w 486"/>
              <a:gd name="T89" fmla="*/ 2147483647 h 151"/>
              <a:gd name="T90" fmla="*/ 2147483647 w 486"/>
              <a:gd name="T91" fmla="*/ 2147483647 h 151"/>
              <a:gd name="T92" fmla="*/ 2147483647 w 486"/>
              <a:gd name="T93" fmla="*/ 2147483647 h 151"/>
              <a:gd name="T94" fmla="*/ 2147483647 w 486"/>
              <a:gd name="T95" fmla="*/ 2147483647 h 151"/>
              <a:gd name="T96" fmla="*/ 2147483647 w 486"/>
              <a:gd name="T97" fmla="*/ 2147483647 h 151"/>
              <a:gd name="T98" fmla="*/ 2147483647 w 486"/>
              <a:gd name="T99" fmla="*/ 0 h 151"/>
              <a:gd name="T100" fmla="*/ 2147483647 w 486"/>
              <a:gd name="T101" fmla="*/ 0 h 151"/>
              <a:gd name="T102" fmla="*/ 2147483647 w 486"/>
              <a:gd name="T103" fmla="*/ 2147483647 h 151"/>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486"/>
              <a:gd name="T157" fmla="*/ 0 h 151"/>
              <a:gd name="T158" fmla="*/ 486 w 486"/>
              <a:gd name="T159" fmla="*/ 151 h 151"/>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486" h="151">
                <a:moveTo>
                  <a:pt x="253" y="5"/>
                </a:moveTo>
                <a:lnTo>
                  <a:pt x="248" y="8"/>
                </a:lnTo>
                <a:lnTo>
                  <a:pt x="244" y="11"/>
                </a:lnTo>
                <a:lnTo>
                  <a:pt x="239" y="13"/>
                </a:lnTo>
                <a:lnTo>
                  <a:pt x="233" y="16"/>
                </a:lnTo>
                <a:lnTo>
                  <a:pt x="229" y="18"/>
                </a:lnTo>
                <a:lnTo>
                  <a:pt x="224" y="19"/>
                </a:lnTo>
                <a:lnTo>
                  <a:pt x="219" y="19"/>
                </a:lnTo>
                <a:lnTo>
                  <a:pt x="214" y="19"/>
                </a:lnTo>
                <a:lnTo>
                  <a:pt x="207" y="19"/>
                </a:lnTo>
                <a:lnTo>
                  <a:pt x="199" y="19"/>
                </a:lnTo>
                <a:lnTo>
                  <a:pt x="190" y="18"/>
                </a:lnTo>
                <a:lnTo>
                  <a:pt x="183" y="16"/>
                </a:lnTo>
                <a:lnTo>
                  <a:pt x="174" y="16"/>
                </a:lnTo>
                <a:lnTo>
                  <a:pt x="167" y="15"/>
                </a:lnTo>
                <a:lnTo>
                  <a:pt x="159" y="15"/>
                </a:lnTo>
                <a:lnTo>
                  <a:pt x="151" y="13"/>
                </a:lnTo>
                <a:lnTo>
                  <a:pt x="149" y="15"/>
                </a:lnTo>
                <a:lnTo>
                  <a:pt x="148" y="15"/>
                </a:lnTo>
                <a:lnTo>
                  <a:pt x="145" y="15"/>
                </a:lnTo>
                <a:lnTo>
                  <a:pt x="143" y="16"/>
                </a:lnTo>
                <a:lnTo>
                  <a:pt x="142" y="18"/>
                </a:lnTo>
                <a:lnTo>
                  <a:pt x="139" y="18"/>
                </a:lnTo>
                <a:lnTo>
                  <a:pt x="137" y="19"/>
                </a:lnTo>
                <a:lnTo>
                  <a:pt x="134" y="21"/>
                </a:lnTo>
                <a:lnTo>
                  <a:pt x="128" y="22"/>
                </a:lnTo>
                <a:lnTo>
                  <a:pt x="122" y="22"/>
                </a:lnTo>
                <a:lnTo>
                  <a:pt x="117" y="21"/>
                </a:lnTo>
                <a:lnTo>
                  <a:pt x="111" y="19"/>
                </a:lnTo>
                <a:lnTo>
                  <a:pt x="105" y="16"/>
                </a:lnTo>
                <a:lnTo>
                  <a:pt x="99" y="15"/>
                </a:lnTo>
                <a:lnTo>
                  <a:pt x="91" y="13"/>
                </a:lnTo>
                <a:lnTo>
                  <a:pt x="85" y="13"/>
                </a:lnTo>
                <a:lnTo>
                  <a:pt x="81" y="15"/>
                </a:lnTo>
                <a:lnTo>
                  <a:pt x="77" y="16"/>
                </a:lnTo>
                <a:lnTo>
                  <a:pt x="72" y="19"/>
                </a:lnTo>
                <a:lnTo>
                  <a:pt x="69" y="22"/>
                </a:lnTo>
                <a:lnTo>
                  <a:pt x="65" y="24"/>
                </a:lnTo>
                <a:lnTo>
                  <a:pt x="60" y="25"/>
                </a:lnTo>
                <a:lnTo>
                  <a:pt x="56" y="27"/>
                </a:lnTo>
                <a:lnTo>
                  <a:pt x="51" y="25"/>
                </a:lnTo>
                <a:lnTo>
                  <a:pt x="48" y="24"/>
                </a:lnTo>
                <a:lnTo>
                  <a:pt x="44" y="24"/>
                </a:lnTo>
                <a:lnTo>
                  <a:pt x="41" y="22"/>
                </a:lnTo>
                <a:lnTo>
                  <a:pt x="37" y="22"/>
                </a:lnTo>
                <a:lnTo>
                  <a:pt x="34" y="21"/>
                </a:lnTo>
                <a:lnTo>
                  <a:pt x="31" y="21"/>
                </a:lnTo>
                <a:lnTo>
                  <a:pt x="26" y="21"/>
                </a:lnTo>
                <a:lnTo>
                  <a:pt x="23" y="21"/>
                </a:lnTo>
                <a:lnTo>
                  <a:pt x="19" y="21"/>
                </a:lnTo>
                <a:lnTo>
                  <a:pt x="14" y="22"/>
                </a:lnTo>
                <a:lnTo>
                  <a:pt x="10" y="22"/>
                </a:lnTo>
                <a:lnTo>
                  <a:pt x="7" y="25"/>
                </a:lnTo>
                <a:lnTo>
                  <a:pt x="4" y="27"/>
                </a:lnTo>
                <a:lnTo>
                  <a:pt x="1" y="31"/>
                </a:lnTo>
                <a:lnTo>
                  <a:pt x="0" y="36"/>
                </a:lnTo>
                <a:lnTo>
                  <a:pt x="0" y="40"/>
                </a:lnTo>
                <a:lnTo>
                  <a:pt x="1" y="46"/>
                </a:lnTo>
                <a:lnTo>
                  <a:pt x="3" y="52"/>
                </a:lnTo>
                <a:lnTo>
                  <a:pt x="4" y="56"/>
                </a:lnTo>
                <a:lnTo>
                  <a:pt x="7" y="61"/>
                </a:lnTo>
                <a:lnTo>
                  <a:pt x="11" y="65"/>
                </a:lnTo>
                <a:lnTo>
                  <a:pt x="14" y="70"/>
                </a:lnTo>
                <a:lnTo>
                  <a:pt x="19" y="73"/>
                </a:lnTo>
                <a:lnTo>
                  <a:pt x="25" y="76"/>
                </a:lnTo>
                <a:lnTo>
                  <a:pt x="29" y="77"/>
                </a:lnTo>
                <a:lnTo>
                  <a:pt x="35" y="77"/>
                </a:lnTo>
                <a:lnTo>
                  <a:pt x="40" y="77"/>
                </a:lnTo>
                <a:lnTo>
                  <a:pt x="44" y="76"/>
                </a:lnTo>
                <a:lnTo>
                  <a:pt x="48" y="74"/>
                </a:lnTo>
                <a:lnTo>
                  <a:pt x="53" y="73"/>
                </a:lnTo>
                <a:lnTo>
                  <a:pt x="57" y="73"/>
                </a:lnTo>
                <a:lnTo>
                  <a:pt x="62" y="74"/>
                </a:lnTo>
                <a:lnTo>
                  <a:pt x="68" y="77"/>
                </a:lnTo>
                <a:lnTo>
                  <a:pt x="74" y="80"/>
                </a:lnTo>
                <a:lnTo>
                  <a:pt x="81" y="83"/>
                </a:lnTo>
                <a:lnTo>
                  <a:pt x="87" y="86"/>
                </a:lnTo>
                <a:lnTo>
                  <a:pt x="93" y="89"/>
                </a:lnTo>
                <a:lnTo>
                  <a:pt x="100" y="90"/>
                </a:lnTo>
                <a:lnTo>
                  <a:pt x="106" y="93"/>
                </a:lnTo>
                <a:lnTo>
                  <a:pt x="112" y="95"/>
                </a:lnTo>
                <a:lnTo>
                  <a:pt x="115" y="95"/>
                </a:lnTo>
                <a:lnTo>
                  <a:pt x="118" y="95"/>
                </a:lnTo>
                <a:lnTo>
                  <a:pt x="121" y="93"/>
                </a:lnTo>
                <a:lnTo>
                  <a:pt x="125" y="92"/>
                </a:lnTo>
                <a:lnTo>
                  <a:pt x="128" y="89"/>
                </a:lnTo>
                <a:lnTo>
                  <a:pt x="131" y="89"/>
                </a:lnTo>
                <a:lnTo>
                  <a:pt x="134" y="89"/>
                </a:lnTo>
                <a:lnTo>
                  <a:pt x="137" y="89"/>
                </a:lnTo>
                <a:lnTo>
                  <a:pt x="142" y="92"/>
                </a:lnTo>
                <a:lnTo>
                  <a:pt x="146" y="95"/>
                </a:lnTo>
                <a:lnTo>
                  <a:pt x="151" y="98"/>
                </a:lnTo>
                <a:lnTo>
                  <a:pt x="155" y="101"/>
                </a:lnTo>
                <a:lnTo>
                  <a:pt x="159" y="104"/>
                </a:lnTo>
                <a:lnTo>
                  <a:pt x="164" y="108"/>
                </a:lnTo>
                <a:lnTo>
                  <a:pt x="170" y="111"/>
                </a:lnTo>
                <a:lnTo>
                  <a:pt x="174" y="116"/>
                </a:lnTo>
                <a:lnTo>
                  <a:pt x="180" y="122"/>
                </a:lnTo>
                <a:lnTo>
                  <a:pt x="186" y="128"/>
                </a:lnTo>
                <a:lnTo>
                  <a:pt x="190" y="133"/>
                </a:lnTo>
                <a:lnTo>
                  <a:pt x="196" y="139"/>
                </a:lnTo>
                <a:lnTo>
                  <a:pt x="202" y="145"/>
                </a:lnTo>
                <a:lnTo>
                  <a:pt x="208" y="148"/>
                </a:lnTo>
                <a:lnTo>
                  <a:pt x="216" y="150"/>
                </a:lnTo>
                <a:lnTo>
                  <a:pt x="223" y="148"/>
                </a:lnTo>
                <a:lnTo>
                  <a:pt x="227" y="147"/>
                </a:lnTo>
                <a:lnTo>
                  <a:pt x="230" y="145"/>
                </a:lnTo>
                <a:lnTo>
                  <a:pt x="235" y="144"/>
                </a:lnTo>
                <a:lnTo>
                  <a:pt x="238" y="144"/>
                </a:lnTo>
                <a:lnTo>
                  <a:pt x="241" y="142"/>
                </a:lnTo>
                <a:lnTo>
                  <a:pt x="244" y="142"/>
                </a:lnTo>
                <a:lnTo>
                  <a:pt x="247" y="141"/>
                </a:lnTo>
                <a:lnTo>
                  <a:pt x="250" y="141"/>
                </a:lnTo>
                <a:lnTo>
                  <a:pt x="254" y="138"/>
                </a:lnTo>
                <a:lnTo>
                  <a:pt x="257" y="135"/>
                </a:lnTo>
                <a:lnTo>
                  <a:pt x="259" y="132"/>
                </a:lnTo>
                <a:lnTo>
                  <a:pt x="261" y="129"/>
                </a:lnTo>
                <a:lnTo>
                  <a:pt x="264" y="125"/>
                </a:lnTo>
                <a:lnTo>
                  <a:pt x="267" y="122"/>
                </a:lnTo>
                <a:lnTo>
                  <a:pt x="269" y="117"/>
                </a:lnTo>
                <a:lnTo>
                  <a:pt x="272" y="114"/>
                </a:lnTo>
                <a:lnTo>
                  <a:pt x="276" y="111"/>
                </a:lnTo>
                <a:lnTo>
                  <a:pt x="279" y="110"/>
                </a:lnTo>
                <a:lnTo>
                  <a:pt x="284" y="111"/>
                </a:lnTo>
                <a:lnTo>
                  <a:pt x="288" y="113"/>
                </a:lnTo>
                <a:lnTo>
                  <a:pt x="293" y="114"/>
                </a:lnTo>
                <a:lnTo>
                  <a:pt x="297" y="117"/>
                </a:lnTo>
                <a:lnTo>
                  <a:pt x="301" y="119"/>
                </a:lnTo>
                <a:lnTo>
                  <a:pt x="307" y="119"/>
                </a:lnTo>
                <a:lnTo>
                  <a:pt x="313" y="117"/>
                </a:lnTo>
                <a:lnTo>
                  <a:pt x="319" y="116"/>
                </a:lnTo>
                <a:lnTo>
                  <a:pt x="325" y="114"/>
                </a:lnTo>
                <a:lnTo>
                  <a:pt x="332" y="111"/>
                </a:lnTo>
                <a:lnTo>
                  <a:pt x="338" y="110"/>
                </a:lnTo>
                <a:lnTo>
                  <a:pt x="346" y="108"/>
                </a:lnTo>
                <a:lnTo>
                  <a:pt x="353" y="108"/>
                </a:lnTo>
                <a:lnTo>
                  <a:pt x="361" y="108"/>
                </a:lnTo>
                <a:lnTo>
                  <a:pt x="369" y="110"/>
                </a:lnTo>
                <a:lnTo>
                  <a:pt x="377" y="114"/>
                </a:lnTo>
                <a:lnTo>
                  <a:pt x="381" y="119"/>
                </a:lnTo>
                <a:lnTo>
                  <a:pt x="387" y="126"/>
                </a:lnTo>
                <a:lnTo>
                  <a:pt x="392" y="133"/>
                </a:lnTo>
                <a:lnTo>
                  <a:pt x="398" y="139"/>
                </a:lnTo>
                <a:lnTo>
                  <a:pt x="403" y="147"/>
                </a:lnTo>
                <a:lnTo>
                  <a:pt x="412" y="151"/>
                </a:lnTo>
                <a:lnTo>
                  <a:pt x="415" y="151"/>
                </a:lnTo>
                <a:lnTo>
                  <a:pt x="418" y="150"/>
                </a:lnTo>
                <a:lnTo>
                  <a:pt x="423" y="147"/>
                </a:lnTo>
                <a:lnTo>
                  <a:pt x="427" y="144"/>
                </a:lnTo>
                <a:lnTo>
                  <a:pt x="433" y="139"/>
                </a:lnTo>
                <a:lnTo>
                  <a:pt x="437" y="136"/>
                </a:lnTo>
                <a:lnTo>
                  <a:pt x="440" y="132"/>
                </a:lnTo>
                <a:lnTo>
                  <a:pt x="443" y="129"/>
                </a:lnTo>
                <a:lnTo>
                  <a:pt x="446" y="126"/>
                </a:lnTo>
                <a:lnTo>
                  <a:pt x="449" y="120"/>
                </a:lnTo>
                <a:lnTo>
                  <a:pt x="454" y="114"/>
                </a:lnTo>
                <a:lnTo>
                  <a:pt x="458" y="107"/>
                </a:lnTo>
                <a:lnTo>
                  <a:pt x="463" y="99"/>
                </a:lnTo>
                <a:lnTo>
                  <a:pt x="466" y="92"/>
                </a:lnTo>
                <a:lnTo>
                  <a:pt x="469" y="88"/>
                </a:lnTo>
                <a:lnTo>
                  <a:pt x="470" y="83"/>
                </a:lnTo>
                <a:lnTo>
                  <a:pt x="470" y="80"/>
                </a:lnTo>
                <a:lnTo>
                  <a:pt x="470" y="76"/>
                </a:lnTo>
                <a:lnTo>
                  <a:pt x="470" y="71"/>
                </a:lnTo>
                <a:lnTo>
                  <a:pt x="472" y="68"/>
                </a:lnTo>
                <a:lnTo>
                  <a:pt x="472" y="64"/>
                </a:lnTo>
                <a:lnTo>
                  <a:pt x="472" y="61"/>
                </a:lnTo>
                <a:lnTo>
                  <a:pt x="473" y="58"/>
                </a:lnTo>
                <a:lnTo>
                  <a:pt x="474" y="55"/>
                </a:lnTo>
                <a:lnTo>
                  <a:pt x="476" y="52"/>
                </a:lnTo>
                <a:lnTo>
                  <a:pt x="480" y="48"/>
                </a:lnTo>
                <a:lnTo>
                  <a:pt x="483" y="45"/>
                </a:lnTo>
                <a:lnTo>
                  <a:pt x="485" y="40"/>
                </a:lnTo>
                <a:lnTo>
                  <a:pt x="486" y="34"/>
                </a:lnTo>
                <a:lnTo>
                  <a:pt x="485" y="28"/>
                </a:lnTo>
                <a:lnTo>
                  <a:pt x="480" y="22"/>
                </a:lnTo>
                <a:lnTo>
                  <a:pt x="472" y="13"/>
                </a:lnTo>
                <a:lnTo>
                  <a:pt x="466" y="11"/>
                </a:lnTo>
                <a:lnTo>
                  <a:pt x="460" y="8"/>
                </a:lnTo>
                <a:lnTo>
                  <a:pt x="452" y="6"/>
                </a:lnTo>
                <a:lnTo>
                  <a:pt x="445" y="5"/>
                </a:lnTo>
                <a:lnTo>
                  <a:pt x="437" y="5"/>
                </a:lnTo>
                <a:lnTo>
                  <a:pt x="430" y="5"/>
                </a:lnTo>
                <a:lnTo>
                  <a:pt x="421" y="6"/>
                </a:lnTo>
                <a:lnTo>
                  <a:pt x="415" y="6"/>
                </a:lnTo>
                <a:lnTo>
                  <a:pt x="402" y="8"/>
                </a:lnTo>
                <a:lnTo>
                  <a:pt x="390" y="6"/>
                </a:lnTo>
                <a:lnTo>
                  <a:pt x="378" y="5"/>
                </a:lnTo>
                <a:lnTo>
                  <a:pt x="366" y="3"/>
                </a:lnTo>
                <a:lnTo>
                  <a:pt x="355" y="2"/>
                </a:lnTo>
                <a:lnTo>
                  <a:pt x="343" y="2"/>
                </a:lnTo>
                <a:lnTo>
                  <a:pt x="331" y="2"/>
                </a:lnTo>
                <a:lnTo>
                  <a:pt x="319" y="5"/>
                </a:lnTo>
                <a:lnTo>
                  <a:pt x="313" y="5"/>
                </a:lnTo>
                <a:lnTo>
                  <a:pt x="306" y="6"/>
                </a:lnTo>
                <a:lnTo>
                  <a:pt x="300" y="5"/>
                </a:lnTo>
                <a:lnTo>
                  <a:pt x="293" y="5"/>
                </a:lnTo>
                <a:lnTo>
                  <a:pt x="285" y="3"/>
                </a:lnTo>
                <a:lnTo>
                  <a:pt x="279" y="2"/>
                </a:lnTo>
                <a:lnTo>
                  <a:pt x="272" y="0"/>
                </a:lnTo>
                <a:lnTo>
                  <a:pt x="264" y="0"/>
                </a:lnTo>
                <a:lnTo>
                  <a:pt x="263" y="0"/>
                </a:lnTo>
                <a:lnTo>
                  <a:pt x="261" y="0"/>
                </a:lnTo>
                <a:lnTo>
                  <a:pt x="260" y="0"/>
                </a:lnTo>
                <a:lnTo>
                  <a:pt x="259" y="0"/>
                </a:lnTo>
                <a:lnTo>
                  <a:pt x="257" y="2"/>
                </a:lnTo>
                <a:lnTo>
                  <a:pt x="256" y="2"/>
                </a:lnTo>
                <a:lnTo>
                  <a:pt x="254" y="3"/>
                </a:lnTo>
                <a:lnTo>
                  <a:pt x="253" y="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37" name="Freeform 88"/>
          <p:cNvSpPr>
            <a:spLocks/>
          </p:cNvSpPr>
          <p:nvPr/>
        </p:nvSpPr>
        <p:spPr bwMode="auto">
          <a:xfrm>
            <a:off x="6276976" y="4083054"/>
            <a:ext cx="69851" cy="68263"/>
          </a:xfrm>
          <a:custGeom>
            <a:avLst/>
            <a:gdLst>
              <a:gd name="T0" fmla="*/ 0 w 50"/>
              <a:gd name="T1" fmla="*/ 2147483647 h 43"/>
              <a:gd name="T2" fmla="*/ 2147483647 w 50"/>
              <a:gd name="T3" fmla="*/ 2147483647 h 43"/>
              <a:gd name="T4" fmla="*/ 2147483647 w 50"/>
              <a:gd name="T5" fmla="*/ 2147483647 h 43"/>
              <a:gd name="T6" fmla="*/ 2147483647 w 50"/>
              <a:gd name="T7" fmla="*/ 2147483647 h 43"/>
              <a:gd name="T8" fmla="*/ 2147483647 w 50"/>
              <a:gd name="T9" fmla="*/ 2147483647 h 43"/>
              <a:gd name="T10" fmla="*/ 2147483647 w 50"/>
              <a:gd name="T11" fmla="*/ 2147483647 h 43"/>
              <a:gd name="T12" fmla="*/ 2147483647 w 50"/>
              <a:gd name="T13" fmla="*/ 2147483647 h 43"/>
              <a:gd name="T14" fmla="*/ 2147483647 w 50"/>
              <a:gd name="T15" fmla="*/ 2147483647 h 43"/>
              <a:gd name="T16" fmla="*/ 2147483647 w 50"/>
              <a:gd name="T17" fmla="*/ 2147483647 h 43"/>
              <a:gd name="T18" fmla="*/ 2147483647 w 50"/>
              <a:gd name="T19" fmla="*/ 2147483647 h 43"/>
              <a:gd name="T20" fmla="*/ 2147483647 w 50"/>
              <a:gd name="T21" fmla="*/ 2147483647 h 43"/>
              <a:gd name="T22" fmla="*/ 2147483647 w 50"/>
              <a:gd name="T23" fmla="*/ 2147483647 h 43"/>
              <a:gd name="T24" fmla="*/ 2147483647 w 50"/>
              <a:gd name="T25" fmla="*/ 2147483647 h 43"/>
              <a:gd name="T26" fmla="*/ 2147483647 w 50"/>
              <a:gd name="T27" fmla="*/ 2147483647 h 43"/>
              <a:gd name="T28" fmla="*/ 2147483647 w 50"/>
              <a:gd name="T29" fmla="*/ 2147483647 h 43"/>
              <a:gd name="T30" fmla="*/ 2147483647 w 50"/>
              <a:gd name="T31" fmla="*/ 2147483647 h 43"/>
              <a:gd name="T32" fmla="*/ 2147483647 w 50"/>
              <a:gd name="T33" fmla="*/ 2147483647 h 43"/>
              <a:gd name="T34" fmla="*/ 2147483647 w 50"/>
              <a:gd name="T35" fmla="*/ 2147483647 h 43"/>
              <a:gd name="T36" fmla="*/ 2147483647 w 50"/>
              <a:gd name="T37" fmla="*/ 2147483647 h 43"/>
              <a:gd name="T38" fmla="*/ 2147483647 w 50"/>
              <a:gd name="T39" fmla="*/ 2147483647 h 43"/>
              <a:gd name="T40" fmla="*/ 2147483647 w 50"/>
              <a:gd name="T41" fmla="*/ 2147483647 h 43"/>
              <a:gd name="T42" fmla="*/ 2147483647 w 50"/>
              <a:gd name="T43" fmla="*/ 2147483647 h 43"/>
              <a:gd name="T44" fmla="*/ 2147483647 w 50"/>
              <a:gd name="T45" fmla="*/ 2147483647 h 43"/>
              <a:gd name="T46" fmla="*/ 2147483647 w 50"/>
              <a:gd name="T47" fmla="*/ 2147483647 h 43"/>
              <a:gd name="T48" fmla="*/ 2147483647 w 50"/>
              <a:gd name="T49" fmla="*/ 2147483647 h 43"/>
              <a:gd name="T50" fmla="*/ 2147483647 w 50"/>
              <a:gd name="T51" fmla="*/ 2147483647 h 43"/>
              <a:gd name="T52" fmla="*/ 2147483647 w 50"/>
              <a:gd name="T53" fmla="*/ 2147483647 h 43"/>
              <a:gd name="T54" fmla="*/ 2147483647 w 50"/>
              <a:gd name="T55" fmla="*/ 2147483647 h 43"/>
              <a:gd name="T56" fmla="*/ 2147483647 w 50"/>
              <a:gd name="T57" fmla="*/ 2147483647 h 43"/>
              <a:gd name="T58" fmla="*/ 2147483647 w 50"/>
              <a:gd name="T59" fmla="*/ 2147483647 h 43"/>
              <a:gd name="T60" fmla="*/ 2147483647 w 50"/>
              <a:gd name="T61" fmla="*/ 2147483647 h 43"/>
              <a:gd name="T62" fmla="*/ 2147483647 w 50"/>
              <a:gd name="T63" fmla="*/ 2147483647 h 43"/>
              <a:gd name="T64" fmla="*/ 2147483647 w 50"/>
              <a:gd name="T65" fmla="*/ 2147483647 h 43"/>
              <a:gd name="T66" fmla="*/ 2147483647 w 50"/>
              <a:gd name="T67" fmla="*/ 2147483647 h 43"/>
              <a:gd name="T68" fmla="*/ 2147483647 w 50"/>
              <a:gd name="T69" fmla="*/ 2147483647 h 43"/>
              <a:gd name="T70" fmla="*/ 2147483647 w 50"/>
              <a:gd name="T71" fmla="*/ 0 h 43"/>
              <a:gd name="T72" fmla="*/ 2147483647 w 50"/>
              <a:gd name="T73" fmla="*/ 0 h 43"/>
              <a:gd name="T74" fmla="*/ 2147483647 w 50"/>
              <a:gd name="T75" fmla="*/ 0 h 43"/>
              <a:gd name="T76" fmla="*/ 2147483647 w 50"/>
              <a:gd name="T77" fmla="*/ 2147483647 h 43"/>
              <a:gd name="T78" fmla="*/ 0 w 50"/>
              <a:gd name="T79" fmla="*/ 2147483647 h 43"/>
              <a:gd name="T80" fmla="*/ 0 w 50"/>
              <a:gd name="T81" fmla="*/ 2147483647 h 43"/>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0"/>
              <a:gd name="T124" fmla="*/ 0 h 43"/>
              <a:gd name="T125" fmla="*/ 50 w 50"/>
              <a:gd name="T126" fmla="*/ 43 h 43"/>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0" h="43">
                <a:moveTo>
                  <a:pt x="0" y="14"/>
                </a:moveTo>
                <a:lnTo>
                  <a:pt x="1" y="17"/>
                </a:lnTo>
                <a:lnTo>
                  <a:pt x="1" y="20"/>
                </a:lnTo>
                <a:lnTo>
                  <a:pt x="3" y="22"/>
                </a:lnTo>
                <a:lnTo>
                  <a:pt x="4" y="25"/>
                </a:lnTo>
                <a:lnTo>
                  <a:pt x="6" y="28"/>
                </a:lnTo>
                <a:lnTo>
                  <a:pt x="7" y="31"/>
                </a:lnTo>
                <a:lnTo>
                  <a:pt x="9" y="34"/>
                </a:lnTo>
                <a:lnTo>
                  <a:pt x="12" y="36"/>
                </a:lnTo>
                <a:lnTo>
                  <a:pt x="15" y="39"/>
                </a:lnTo>
                <a:lnTo>
                  <a:pt x="19" y="40"/>
                </a:lnTo>
                <a:lnTo>
                  <a:pt x="22" y="42"/>
                </a:lnTo>
                <a:lnTo>
                  <a:pt x="27" y="43"/>
                </a:lnTo>
                <a:lnTo>
                  <a:pt x="31" y="43"/>
                </a:lnTo>
                <a:lnTo>
                  <a:pt x="36" y="43"/>
                </a:lnTo>
                <a:lnTo>
                  <a:pt x="40" y="42"/>
                </a:lnTo>
                <a:lnTo>
                  <a:pt x="44" y="39"/>
                </a:lnTo>
                <a:lnTo>
                  <a:pt x="46" y="36"/>
                </a:lnTo>
                <a:lnTo>
                  <a:pt x="47" y="34"/>
                </a:lnTo>
                <a:lnTo>
                  <a:pt x="47" y="31"/>
                </a:lnTo>
                <a:lnTo>
                  <a:pt x="49" y="30"/>
                </a:lnTo>
                <a:lnTo>
                  <a:pt x="49" y="27"/>
                </a:lnTo>
                <a:lnTo>
                  <a:pt x="50" y="24"/>
                </a:lnTo>
                <a:lnTo>
                  <a:pt x="49" y="21"/>
                </a:lnTo>
                <a:lnTo>
                  <a:pt x="49" y="18"/>
                </a:lnTo>
                <a:lnTo>
                  <a:pt x="47" y="17"/>
                </a:lnTo>
                <a:lnTo>
                  <a:pt x="46" y="15"/>
                </a:lnTo>
                <a:lnTo>
                  <a:pt x="44" y="14"/>
                </a:lnTo>
                <a:lnTo>
                  <a:pt x="43" y="12"/>
                </a:lnTo>
                <a:lnTo>
                  <a:pt x="43" y="11"/>
                </a:lnTo>
                <a:lnTo>
                  <a:pt x="41" y="9"/>
                </a:lnTo>
                <a:lnTo>
                  <a:pt x="38" y="9"/>
                </a:lnTo>
                <a:lnTo>
                  <a:pt x="37" y="8"/>
                </a:lnTo>
                <a:lnTo>
                  <a:pt x="33" y="5"/>
                </a:lnTo>
                <a:lnTo>
                  <a:pt x="25" y="2"/>
                </a:lnTo>
                <a:lnTo>
                  <a:pt x="19" y="0"/>
                </a:lnTo>
                <a:lnTo>
                  <a:pt x="13" y="0"/>
                </a:lnTo>
                <a:lnTo>
                  <a:pt x="7" y="0"/>
                </a:lnTo>
                <a:lnTo>
                  <a:pt x="3" y="3"/>
                </a:lnTo>
                <a:lnTo>
                  <a:pt x="0" y="8"/>
                </a:lnTo>
                <a:lnTo>
                  <a:pt x="0" y="14"/>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38" name="Freeform 89"/>
          <p:cNvSpPr>
            <a:spLocks/>
          </p:cNvSpPr>
          <p:nvPr/>
        </p:nvSpPr>
        <p:spPr bwMode="auto">
          <a:xfrm>
            <a:off x="6276976" y="4083054"/>
            <a:ext cx="69851" cy="68263"/>
          </a:xfrm>
          <a:custGeom>
            <a:avLst/>
            <a:gdLst>
              <a:gd name="T0" fmla="*/ 0 w 50"/>
              <a:gd name="T1" fmla="*/ 2147483647 h 43"/>
              <a:gd name="T2" fmla="*/ 2147483647 w 50"/>
              <a:gd name="T3" fmla="*/ 2147483647 h 43"/>
              <a:gd name="T4" fmla="*/ 2147483647 w 50"/>
              <a:gd name="T5" fmla="*/ 2147483647 h 43"/>
              <a:gd name="T6" fmla="*/ 2147483647 w 50"/>
              <a:gd name="T7" fmla="*/ 2147483647 h 43"/>
              <a:gd name="T8" fmla="*/ 2147483647 w 50"/>
              <a:gd name="T9" fmla="*/ 2147483647 h 43"/>
              <a:gd name="T10" fmla="*/ 2147483647 w 50"/>
              <a:gd name="T11" fmla="*/ 2147483647 h 43"/>
              <a:gd name="T12" fmla="*/ 2147483647 w 50"/>
              <a:gd name="T13" fmla="*/ 2147483647 h 43"/>
              <a:gd name="T14" fmla="*/ 2147483647 w 50"/>
              <a:gd name="T15" fmla="*/ 2147483647 h 43"/>
              <a:gd name="T16" fmla="*/ 2147483647 w 50"/>
              <a:gd name="T17" fmla="*/ 2147483647 h 43"/>
              <a:gd name="T18" fmla="*/ 2147483647 w 50"/>
              <a:gd name="T19" fmla="*/ 2147483647 h 43"/>
              <a:gd name="T20" fmla="*/ 2147483647 w 50"/>
              <a:gd name="T21" fmla="*/ 2147483647 h 43"/>
              <a:gd name="T22" fmla="*/ 2147483647 w 50"/>
              <a:gd name="T23" fmla="*/ 2147483647 h 43"/>
              <a:gd name="T24" fmla="*/ 2147483647 w 50"/>
              <a:gd name="T25" fmla="*/ 2147483647 h 43"/>
              <a:gd name="T26" fmla="*/ 2147483647 w 50"/>
              <a:gd name="T27" fmla="*/ 2147483647 h 43"/>
              <a:gd name="T28" fmla="*/ 2147483647 w 50"/>
              <a:gd name="T29" fmla="*/ 2147483647 h 43"/>
              <a:gd name="T30" fmla="*/ 2147483647 w 50"/>
              <a:gd name="T31" fmla="*/ 2147483647 h 43"/>
              <a:gd name="T32" fmla="*/ 2147483647 w 50"/>
              <a:gd name="T33" fmla="*/ 2147483647 h 43"/>
              <a:gd name="T34" fmla="*/ 2147483647 w 50"/>
              <a:gd name="T35" fmla="*/ 2147483647 h 43"/>
              <a:gd name="T36" fmla="*/ 2147483647 w 50"/>
              <a:gd name="T37" fmla="*/ 2147483647 h 43"/>
              <a:gd name="T38" fmla="*/ 2147483647 w 50"/>
              <a:gd name="T39" fmla="*/ 2147483647 h 43"/>
              <a:gd name="T40" fmla="*/ 2147483647 w 50"/>
              <a:gd name="T41" fmla="*/ 2147483647 h 43"/>
              <a:gd name="T42" fmla="*/ 2147483647 w 50"/>
              <a:gd name="T43" fmla="*/ 2147483647 h 43"/>
              <a:gd name="T44" fmla="*/ 2147483647 w 50"/>
              <a:gd name="T45" fmla="*/ 2147483647 h 43"/>
              <a:gd name="T46" fmla="*/ 2147483647 w 50"/>
              <a:gd name="T47" fmla="*/ 2147483647 h 43"/>
              <a:gd name="T48" fmla="*/ 2147483647 w 50"/>
              <a:gd name="T49" fmla="*/ 2147483647 h 43"/>
              <a:gd name="T50" fmla="*/ 2147483647 w 50"/>
              <a:gd name="T51" fmla="*/ 2147483647 h 43"/>
              <a:gd name="T52" fmla="*/ 2147483647 w 50"/>
              <a:gd name="T53" fmla="*/ 2147483647 h 43"/>
              <a:gd name="T54" fmla="*/ 2147483647 w 50"/>
              <a:gd name="T55" fmla="*/ 2147483647 h 43"/>
              <a:gd name="T56" fmla="*/ 2147483647 w 50"/>
              <a:gd name="T57" fmla="*/ 2147483647 h 43"/>
              <a:gd name="T58" fmla="*/ 2147483647 w 50"/>
              <a:gd name="T59" fmla="*/ 2147483647 h 43"/>
              <a:gd name="T60" fmla="*/ 2147483647 w 50"/>
              <a:gd name="T61" fmla="*/ 2147483647 h 43"/>
              <a:gd name="T62" fmla="*/ 2147483647 w 50"/>
              <a:gd name="T63" fmla="*/ 2147483647 h 43"/>
              <a:gd name="T64" fmla="*/ 2147483647 w 50"/>
              <a:gd name="T65" fmla="*/ 2147483647 h 43"/>
              <a:gd name="T66" fmla="*/ 2147483647 w 50"/>
              <a:gd name="T67" fmla="*/ 2147483647 h 43"/>
              <a:gd name="T68" fmla="*/ 2147483647 w 50"/>
              <a:gd name="T69" fmla="*/ 2147483647 h 43"/>
              <a:gd name="T70" fmla="*/ 2147483647 w 50"/>
              <a:gd name="T71" fmla="*/ 0 h 43"/>
              <a:gd name="T72" fmla="*/ 2147483647 w 50"/>
              <a:gd name="T73" fmla="*/ 0 h 43"/>
              <a:gd name="T74" fmla="*/ 2147483647 w 50"/>
              <a:gd name="T75" fmla="*/ 0 h 43"/>
              <a:gd name="T76" fmla="*/ 2147483647 w 50"/>
              <a:gd name="T77" fmla="*/ 2147483647 h 43"/>
              <a:gd name="T78" fmla="*/ 0 w 50"/>
              <a:gd name="T79" fmla="*/ 2147483647 h 43"/>
              <a:gd name="T80" fmla="*/ 0 w 50"/>
              <a:gd name="T81" fmla="*/ 2147483647 h 43"/>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0"/>
              <a:gd name="T124" fmla="*/ 0 h 43"/>
              <a:gd name="T125" fmla="*/ 50 w 50"/>
              <a:gd name="T126" fmla="*/ 43 h 43"/>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0" h="43">
                <a:moveTo>
                  <a:pt x="0" y="14"/>
                </a:moveTo>
                <a:lnTo>
                  <a:pt x="1" y="17"/>
                </a:lnTo>
                <a:lnTo>
                  <a:pt x="1" y="20"/>
                </a:lnTo>
                <a:lnTo>
                  <a:pt x="3" y="22"/>
                </a:lnTo>
                <a:lnTo>
                  <a:pt x="4" y="25"/>
                </a:lnTo>
                <a:lnTo>
                  <a:pt x="6" y="28"/>
                </a:lnTo>
                <a:lnTo>
                  <a:pt x="7" y="31"/>
                </a:lnTo>
                <a:lnTo>
                  <a:pt x="9" y="34"/>
                </a:lnTo>
                <a:lnTo>
                  <a:pt x="12" y="36"/>
                </a:lnTo>
                <a:lnTo>
                  <a:pt x="15" y="39"/>
                </a:lnTo>
                <a:lnTo>
                  <a:pt x="19" y="40"/>
                </a:lnTo>
                <a:lnTo>
                  <a:pt x="22" y="42"/>
                </a:lnTo>
                <a:lnTo>
                  <a:pt x="27" y="43"/>
                </a:lnTo>
                <a:lnTo>
                  <a:pt x="31" y="43"/>
                </a:lnTo>
                <a:lnTo>
                  <a:pt x="36" y="43"/>
                </a:lnTo>
                <a:lnTo>
                  <a:pt x="40" y="42"/>
                </a:lnTo>
                <a:lnTo>
                  <a:pt x="44" y="39"/>
                </a:lnTo>
                <a:lnTo>
                  <a:pt x="46" y="36"/>
                </a:lnTo>
                <a:lnTo>
                  <a:pt x="47" y="34"/>
                </a:lnTo>
                <a:lnTo>
                  <a:pt x="47" y="31"/>
                </a:lnTo>
                <a:lnTo>
                  <a:pt x="49" y="30"/>
                </a:lnTo>
                <a:lnTo>
                  <a:pt x="49" y="27"/>
                </a:lnTo>
                <a:lnTo>
                  <a:pt x="50" y="24"/>
                </a:lnTo>
                <a:lnTo>
                  <a:pt x="49" y="21"/>
                </a:lnTo>
                <a:lnTo>
                  <a:pt x="49" y="18"/>
                </a:lnTo>
                <a:lnTo>
                  <a:pt x="47" y="17"/>
                </a:lnTo>
                <a:lnTo>
                  <a:pt x="46" y="15"/>
                </a:lnTo>
                <a:lnTo>
                  <a:pt x="44" y="14"/>
                </a:lnTo>
                <a:lnTo>
                  <a:pt x="43" y="12"/>
                </a:lnTo>
                <a:lnTo>
                  <a:pt x="43" y="11"/>
                </a:lnTo>
                <a:lnTo>
                  <a:pt x="41" y="9"/>
                </a:lnTo>
                <a:lnTo>
                  <a:pt x="38" y="9"/>
                </a:lnTo>
                <a:lnTo>
                  <a:pt x="37" y="8"/>
                </a:lnTo>
                <a:lnTo>
                  <a:pt x="33" y="5"/>
                </a:lnTo>
                <a:lnTo>
                  <a:pt x="25" y="2"/>
                </a:lnTo>
                <a:lnTo>
                  <a:pt x="19" y="0"/>
                </a:lnTo>
                <a:lnTo>
                  <a:pt x="13" y="0"/>
                </a:lnTo>
                <a:lnTo>
                  <a:pt x="7" y="0"/>
                </a:lnTo>
                <a:lnTo>
                  <a:pt x="3" y="3"/>
                </a:lnTo>
                <a:lnTo>
                  <a:pt x="0" y="8"/>
                </a:lnTo>
                <a:lnTo>
                  <a:pt x="0" y="14"/>
                </a:lnTo>
              </a:path>
            </a:pathLst>
          </a:custGeom>
          <a:solidFill>
            <a:srgbClr val="FFFF00"/>
          </a:solidFill>
          <a:ln w="4763">
            <a:solidFill>
              <a:srgbClr val="990000"/>
            </a:solidFill>
            <a:round/>
            <a:headEnd/>
            <a:tailEnd/>
          </a:ln>
        </p:spPr>
        <p:txBody>
          <a:bodyPr/>
          <a:lstStyle/>
          <a:p>
            <a:endParaRPr lang="en-US"/>
          </a:p>
        </p:txBody>
      </p:sp>
      <p:sp>
        <p:nvSpPr>
          <p:cNvPr id="53339" name="Freeform 90"/>
          <p:cNvSpPr>
            <a:spLocks/>
          </p:cNvSpPr>
          <p:nvPr/>
        </p:nvSpPr>
        <p:spPr bwMode="auto">
          <a:xfrm>
            <a:off x="6362701" y="4102102"/>
            <a:ext cx="88900" cy="71439"/>
          </a:xfrm>
          <a:custGeom>
            <a:avLst/>
            <a:gdLst>
              <a:gd name="T0" fmla="*/ 2147483647 w 63"/>
              <a:gd name="T1" fmla="*/ 2147483647 h 45"/>
              <a:gd name="T2" fmla="*/ 2147483647 w 63"/>
              <a:gd name="T3" fmla="*/ 2147483647 h 45"/>
              <a:gd name="T4" fmla="*/ 2147483647 w 63"/>
              <a:gd name="T5" fmla="*/ 2147483647 h 45"/>
              <a:gd name="T6" fmla="*/ 2147483647 w 63"/>
              <a:gd name="T7" fmla="*/ 2147483647 h 45"/>
              <a:gd name="T8" fmla="*/ 2147483647 w 63"/>
              <a:gd name="T9" fmla="*/ 2147483647 h 45"/>
              <a:gd name="T10" fmla="*/ 2147483647 w 63"/>
              <a:gd name="T11" fmla="*/ 2147483647 h 45"/>
              <a:gd name="T12" fmla="*/ 0 w 63"/>
              <a:gd name="T13" fmla="*/ 2147483647 h 45"/>
              <a:gd name="T14" fmla="*/ 0 w 63"/>
              <a:gd name="T15" fmla="*/ 2147483647 h 45"/>
              <a:gd name="T16" fmla="*/ 2147483647 w 63"/>
              <a:gd name="T17" fmla="*/ 2147483647 h 45"/>
              <a:gd name="T18" fmla="*/ 2147483647 w 63"/>
              <a:gd name="T19" fmla="*/ 2147483647 h 45"/>
              <a:gd name="T20" fmla="*/ 2147483647 w 63"/>
              <a:gd name="T21" fmla="*/ 2147483647 h 45"/>
              <a:gd name="T22" fmla="*/ 2147483647 w 63"/>
              <a:gd name="T23" fmla="*/ 2147483647 h 45"/>
              <a:gd name="T24" fmla="*/ 2147483647 w 63"/>
              <a:gd name="T25" fmla="*/ 2147483647 h 45"/>
              <a:gd name="T26" fmla="*/ 2147483647 w 63"/>
              <a:gd name="T27" fmla="*/ 2147483647 h 45"/>
              <a:gd name="T28" fmla="*/ 2147483647 w 63"/>
              <a:gd name="T29" fmla="*/ 2147483647 h 45"/>
              <a:gd name="T30" fmla="*/ 2147483647 w 63"/>
              <a:gd name="T31" fmla="*/ 2147483647 h 45"/>
              <a:gd name="T32" fmla="*/ 2147483647 w 63"/>
              <a:gd name="T33" fmla="*/ 2147483647 h 45"/>
              <a:gd name="T34" fmla="*/ 2147483647 w 63"/>
              <a:gd name="T35" fmla="*/ 2147483647 h 45"/>
              <a:gd name="T36" fmla="*/ 2147483647 w 63"/>
              <a:gd name="T37" fmla="*/ 2147483647 h 45"/>
              <a:gd name="T38" fmla="*/ 2147483647 w 63"/>
              <a:gd name="T39" fmla="*/ 2147483647 h 45"/>
              <a:gd name="T40" fmla="*/ 2147483647 w 63"/>
              <a:gd name="T41" fmla="*/ 2147483647 h 45"/>
              <a:gd name="T42" fmla="*/ 2147483647 w 63"/>
              <a:gd name="T43" fmla="*/ 2147483647 h 45"/>
              <a:gd name="T44" fmla="*/ 2147483647 w 63"/>
              <a:gd name="T45" fmla="*/ 2147483647 h 45"/>
              <a:gd name="T46" fmla="*/ 2147483647 w 63"/>
              <a:gd name="T47" fmla="*/ 2147483647 h 45"/>
              <a:gd name="T48" fmla="*/ 2147483647 w 63"/>
              <a:gd name="T49" fmla="*/ 2147483647 h 45"/>
              <a:gd name="T50" fmla="*/ 2147483647 w 63"/>
              <a:gd name="T51" fmla="*/ 2147483647 h 45"/>
              <a:gd name="T52" fmla="*/ 2147483647 w 63"/>
              <a:gd name="T53" fmla="*/ 2147483647 h 45"/>
              <a:gd name="T54" fmla="*/ 2147483647 w 63"/>
              <a:gd name="T55" fmla="*/ 2147483647 h 45"/>
              <a:gd name="T56" fmla="*/ 2147483647 w 63"/>
              <a:gd name="T57" fmla="*/ 2147483647 h 45"/>
              <a:gd name="T58" fmla="*/ 2147483647 w 63"/>
              <a:gd name="T59" fmla="*/ 2147483647 h 45"/>
              <a:gd name="T60" fmla="*/ 2147483647 w 63"/>
              <a:gd name="T61" fmla="*/ 2147483647 h 45"/>
              <a:gd name="T62" fmla="*/ 2147483647 w 63"/>
              <a:gd name="T63" fmla="*/ 2147483647 h 45"/>
              <a:gd name="T64" fmla="*/ 2147483647 w 63"/>
              <a:gd name="T65" fmla="*/ 2147483647 h 45"/>
              <a:gd name="T66" fmla="*/ 2147483647 w 63"/>
              <a:gd name="T67" fmla="*/ 2147483647 h 45"/>
              <a:gd name="T68" fmla="*/ 2147483647 w 63"/>
              <a:gd name="T69" fmla="*/ 2147483647 h 45"/>
              <a:gd name="T70" fmla="*/ 2147483647 w 63"/>
              <a:gd name="T71" fmla="*/ 0 h 45"/>
              <a:gd name="T72" fmla="*/ 2147483647 w 63"/>
              <a:gd name="T73" fmla="*/ 0 h 45"/>
              <a:gd name="T74" fmla="*/ 2147483647 w 63"/>
              <a:gd name="T75" fmla="*/ 2147483647 h 45"/>
              <a:gd name="T76" fmla="*/ 2147483647 w 63"/>
              <a:gd name="T77" fmla="*/ 2147483647 h 45"/>
              <a:gd name="T78" fmla="*/ 2147483647 w 63"/>
              <a:gd name="T79" fmla="*/ 2147483647 h 45"/>
              <a:gd name="T80" fmla="*/ 2147483647 w 63"/>
              <a:gd name="T81" fmla="*/ 2147483647 h 45"/>
              <a:gd name="T82" fmla="*/ 2147483647 w 63"/>
              <a:gd name="T83" fmla="*/ 2147483647 h 45"/>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63"/>
              <a:gd name="T127" fmla="*/ 0 h 45"/>
              <a:gd name="T128" fmla="*/ 63 w 63"/>
              <a:gd name="T129" fmla="*/ 45 h 45"/>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63" h="45">
                <a:moveTo>
                  <a:pt x="11" y="12"/>
                </a:moveTo>
                <a:lnTo>
                  <a:pt x="9" y="13"/>
                </a:lnTo>
                <a:lnTo>
                  <a:pt x="7" y="15"/>
                </a:lnTo>
                <a:lnTo>
                  <a:pt x="4" y="16"/>
                </a:lnTo>
                <a:lnTo>
                  <a:pt x="3" y="19"/>
                </a:lnTo>
                <a:lnTo>
                  <a:pt x="1" y="21"/>
                </a:lnTo>
                <a:lnTo>
                  <a:pt x="0" y="24"/>
                </a:lnTo>
                <a:lnTo>
                  <a:pt x="0" y="25"/>
                </a:lnTo>
                <a:lnTo>
                  <a:pt x="1" y="27"/>
                </a:lnTo>
                <a:lnTo>
                  <a:pt x="3" y="30"/>
                </a:lnTo>
                <a:lnTo>
                  <a:pt x="6" y="33"/>
                </a:lnTo>
                <a:lnTo>
                  <a:pt x="9" y="34"/>
                </a:lnTo>
                <a:lnTo>
                  <a:pt x="11" y="37"/>
                </a:lnTo>
                <a:lnTo>
                  <a:pt x="14" y="39"/>
                </a:lnTo>
                <a:lnTo>
                  <a:pt x="19" y="40"/>
                </a:lnTo>
                <a:lnTo>
                  <a:pt x="22" y="42"/>
                </a:lnTo>
                <a:lnTo>
                  <a:pt x="25" y="43"/>
                </a:lnTo>
                <a:lnTo>
                  <a:pt x="29" y="45"/>
                </a:lnTo>
                <a:lnTo>
                  <a:pt x="32" y="45"/>
                </a:lnTo>
                <a:lnTo>
                  <a:pt x="37" y="45"/>
                </a:lnTo>
                <a:lnTo>
                  <a:pt x="40" y="45"/>
                </a:lnTo>
                <a:lnTo>
                  <a:pt x="44" y="45"/>
                </a:lnTo>
                <a:lnTo>
                  <a:pt x="47" y="45"/>
                </a:lnTo>
                <a:lnTo>
                  <a:pt x="51" y="43"/>
                </a:lnTo>
                <a:lnTo>
                  <a:pt x="54" y="42"/>
                </a:lnTo>
                <a:lnTo>
                  <a:pt x="60" y="37"/>
                </a:lnTo>
                <a:lnTo>
                  <a:pt x="63" y="33"/>
                </a:lnTo>
                <a:lnTo>
                  <a:pt x="63" y="28"/>
                </a:lnTo>
                <a:lnTo>
                  <a:pt x="62" y="22"/>
                </a:lnTo>
                <a:lnTo>
                  <a:pt x="59" y="16"/>
                </a:lnTo>
                <a:lnTo>
                  <a:pt x="56" y="12"/>
                </a:lnTo>
                <a:lnTo>
                  <a:pt x="51" y="8"/>
                </a:lnTo>
                <a:lnTo>
                  <a:pt x="48" y="5"/>
                </a:lnTo>
                <a:lnTo>
                  <a:pt x="46" y="2"/>
                </a:lnTo>
                <a:lnTo>
                  <a:pt x="41" y="2"/>
                </a:lnTo>
                <a:lnTo>
                  <a:pt x="35" y="0"/>
                </a:lnTo>
                <a:lnTo>
                  <a:pt x="31" y="0"/>
                </a:lnTo>
                <a:lnTo>
                  <a:pt x="26" y="2"/>
                </a:lnTo>
                <a:lnTo>
                  <a:pt x="20" y="5"/>
                </a:lnTo>
                <a:lnTo>
                  <a:pt x="16" y="6"/>
                </a:lnTo>
                <a:lnTo>
                  <a:pt x="13" y="10"/>
                </a:lnTo>
                <a:lnTo>
                  <a:pt x="11" y="12"/>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40" name="Freeform 91"/>
          <p:cNvSpPr>
            <a:spLocks/>
          </p:cNvSpPr>
          <p:nvPr/>
        </p:nvSpPr>
        <p:spPr bwMode="auto">
          <a:xfrm>
            <a:off x="6362701" y="4102102"/>
            <a:ext cx="88900" cy="71439"/>
          </a:xfrm>
          <a:custGeom>
            <a:avLst/>
            <a:gdLst>
              <a:gd name="T0" fmla="*/ 2147483647 w 63"/>
              <a:gd name="T1" fmla="*/ 2147483647 h 45"/>
              <a:gd name="T2" fmla="*/ 2147483647 w 63"/>
              <a:gd name="T3" fmla="*/ 2147483647 h 45"/>
              <a:gd name="T4" fmla="*/ 2147483647 w 63"/>
              <a:gd name="T5" fmla="*/ 2147483647 h 45"/>
              <a:gd name="T6" fmla="*/ 2147483647 w 63"/>
              <a:gd name="T7" fmla="*/ 2147483647 h 45"/>
              <a:gd name="T8" fmla="*/ 2147483647 w 63"/>
              <a:gd name="T9" fmla="*/ 2147483647 h 45"/>
              <a:gd name="T10" fmla="*/ 2147483647 w 63"/>
              <a:gd name="T11" fmla="*/ 2147483647 h 45"/>
              <a:gd name="T12" fmla="*/ 0 w 63"/>
              <a:gd name="T13" fmla="*/ 2147483647 h 45"/>
              <a:gd name="T14" fmla="*/ 0 w 63"/>
              <a:gd name="T15" fmla="*/ 2147483647 h 45"/>
              <a:gd name="T16" fmla="*/ 2147483647 w 63"/>
              <a:gd name="T17" fmla="*/ 2147483647 h 45"/>
              <a:gd name="T18" fmla="*/ 2147483647 w 63"/>
              <a:gd name="T19" fmla="*/ 2147483647 h 45"/>
              <a:gd name="T20" fmla="*/ 2147483647 w 63"/>
              <a:gd name="T21" fmla="*/ 2147483647 h 45"/>
              <a:gd name="T22" fmla="*/ 2147483647 w 63"/>
              <a:gd name="T23" fmla="*/ 2147483647 h 45"/>
              <a:gd name="T24" fmla="*/ 2147483647 w 63"/>
              <a:gd name="T25" fmla="*/ 2147483647 h 45"/>
              <a:gd name="T26" fmla="*/ 2147483647 w 63"/>
              <a:gd name="T27" fmla="*/ 2147483647 h 45"/>
              <a:gd name="T28" fmla="*/ 2147483647 w 63"/>
              <a:gd name="T29" fmla="*/ 2147483647 h 45"/>
              <a:gd name="T30" fmla="*/ 2147483647 w 63"/>
              <a:gd name="T31" fmla="*/ 2147483647 h 45"/>
              <a:gd name="T32" fmla="*/ 2147483647 w 63"/>
              <a:gd name="T33" fmla="*/ 2147483647 h 45"/>
              <a:gd name="T34" fmla="*/ 2147483647 w 63"/>
              <a:gd name="T35" fmla="*/ 2147483647 h 45"/>
              <a:gd name="T36" fmla="*/ 2147483647 w 63"/>
              <a:gd name="T37" fmla="*/ 2147483647 h 45"/>
              <a:gd name="T38" fmla="*/ 2147483647 w 63"/>
              <a:gd name="T39" fmla="*/ 2147483647 h 45"/>
              <a:gd name="T40" fmla="*/ 2147483647 w 63"/>
              <a:gd name="T41" fmla="*/ 2147483647 h 45"/>
              <a:gd name="T42" fmla="*/ 2147483647 w 63"/>
              <a:gd name="T43" fmla="*/ 2147483647 h 45"/>
              <a:gd name="T44" fmla="*/ 2147483647 w 63"/>
              <a:gd name="T45" fmla="*/ 2147483647 h 45"/>
              <a:gd name="T46" fmla="*/ 2147483647 w 63"/>
              <a:gd name="T47" fmla="*/ 2147483647 h 45"/>
              <a:gd name="T48" fmla="*/ 2147483647 w 63"/>
              <a:gd name="T49" fmla="*/ 2147483647 h 45"/>
              <a:gd name="T50" fmla="*/ 2147483647 w 63"/>
              <a:gd name="T51" fmla="*/ 2147483647 h 45"/>
              <a:gd name="T52" fmla="*/ 2147483647 w 63"/>
              <a:gd name="T53" fmla="*/ 2147483647 h 45"/>
              <a:gd name="T54" fmla="*/ 2147483647 w 63"/>
              <a:gd name="T55" fmla="*/ 2147483647 h 45"/>
              <a:gd name="T56" fmla="*/ 2147483647 w 63"/>
              <a:gd name="T57" fmla="*/ 2147483647 h 45"/>
              <a:gd name="T58" fmla="*/ 2147483647 w 63"/>
              <a:gd name="T59" fmla="*/ 2147483647 h 45"/>
              <a:gd name="T60" fmla="*/ 2147483647 w 63"/>
              <a:gd name="T61" fmla="*/ 2147483647 h 45"/>
              <a:gd name="T62" fmla="*/ 2147483647 w 63"/>
              <a:gd name="T63" fmla="*/ 2147483647 h 45"/>
              <a:gd name="T64" fmla="*/ 2147483647 w 63"/>
              <a:gd name="T65" fmla="*/ 2147483647 h 45"/>
              <a:gd name="T66" fmla="*/ 2147483647 w 63"/>
              <a:gd name="T67" fmla="*/ 2147483647 h 45"/>
              <a:gd name="T68" fmla="*/ 2147483647 w 63"/>
              <a:gd name="T69" fmla="*/ 2147483647 h 45"/>
              <a:gd name="T70" fmla="*/ 2147483647 w 63"/>
              <a:gd name="T71" fmla="*/ 0 h 45"/>
              <a:gd name="T72" fmla="*/ 2147483647 w 63"/>
              <a:gd name="T73" fmla="*/ 0 h 45"/>
              <a:gd name="T74" fmla="*/ 2147483647 w 63"/>
              <a:gd name="T75" fmla="*/ 2147483647 h 45"/>
              <a:gd name="T76" fmla="*/ 2147483647 w 63"/>
              <a:gd name="T77" fmla="*/ 2147483647 h 45"/>
              <a:gd name="T78" fmla="*/ 2147483647 w 63"/>
              <a:gd name="T79" fmla="*/ 2147483647 h 45"/>
              <a:gd name="T80" fmla="*/ 2147483647 w 63"/>
              <a:gd name="T81" fmla="*/ 2147483647 h 45"/>
              <a:gd name="T82" fmla="*/ 2147483647 w 63"/>
              <a:gd name="T83" fmla="*/ 2147483647 h 45"/>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63"/>
              <a:gd name="T127" fmla="*/ 0 h 45"/>
              <a:gd name="T128" fmla="*/ 63 w 63"/>
              <a:gd name="T129" fmla="*/ 45 h 45"/>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63" h="45">
                <a:moveTo>
                  <a:pt x="11" y="12"/>
                </a:moveTo>
                <a:lnTo>
                  <a:pt x="9" y="13"/>
                </a:lnTo>
                <a:lnTo>
                  <a:pt x="7" y="15"/>
                </a:lnTo>
                <a:lnTo>
                  <a:pt x="4" y="16"/>
                </a:lnTo>
                <a:lnTo>
                  <a:pt x="3" y="19"/>
                </a:lnTo>
                <a:lnTo>
                  <a:pt x="1" y="21"/>
                </a:lnTo>
                <a:lnTo>
                  <a:pt x="0" y="24"/>
                </a:lnTo>
                <a:lnTo>
                  <a:pt x="0" y="25"/>
                </a:lnTo>
                <a:lnTo>
                  <a:pt x="1" y="27"/>
                </a:lnTo>
                <a:lnTo>
                  <a:pt x="3" y="30"/>
                </a:lnTo>
                <a:lnTo>
                  <a:pt x="6" y="33"/>
                </a:lnTo>
                <a:lnTo>
                  <a:pt x="9" y="34"/>
                </a:lnTo>
                <a:lnTo>
                  <a:pt x="11" y="37"/>
                </a:lnTo>
                <a:lnTo>
                  <a:pt x="14" y="39"/>
                </a:lnTo>
                <a:lnTo>
                  <a:pt x="19" y="40"/>
                </a:lnTo>
                <a:lnTo>
                  <a:pt x="22" y="42"/>
                </a:lnTo>
                <a:lnTo>
                  <a:pt x="25" y="43"/>
                </a:lnTo>
                <a:lnTo>
                  <a:pt x="29" y="45"/>
                </a:lnTo>
                <a:lnTo>
                  <a:pt x="32" y="45"/>
                </a:lnTo>
                <a:lnTo>
                  <a:pt x="37" y="45"/>
                </a:lnTo>
                <a:lnTo>
                  <a:pt x="40" y="45"/>
                </a:lnTo>
                <a:lnTo>
                  <a:pt x="44" y="45"/>
                </a:lnTo>
                <a:lnTo>
                  <a:pt x="47" y="45"/>
                </a:lnTo>
                <a:lnTo>
                  <a:pt x="51" y="43"/>
                </a:lnTo>
                <a:lnTo>
                  <a:pt x="54" y="42"/>
                </a:lnTo>
                <a:lnTo>
                  <a:pt x="60" y="37"/>
                </a:lnTo>
                <a:lnTo>
                  <a:pt x="63" y="33"/>
                </a:lnTo>
                <a:lnTo>
                  <a:pt x="63" y="28"/>
                </a:lnTo>
                <a:lnTo>
                  <a:pt x="62" y="22"/>
                </a:lnTo>
                <a:lnTo>
                  <a:pt x="59" y="16"/>
                </a:lnTo>
                <a:lnTo>
                  <a:pt x="56" y="12"/>
                </a:lnTo>
                <a:lnTo>
                  <a:pt x="51" y="8"/>
                </a:lnTo>
                <a:lnTo>
                  <a:pt x="48" y="5"/>
                </a:lnTo>
                <a:lnTo>
                  <a:pt x="46" y="2"/>
                </a:lnTo>
                <a:lnTo>
                  <a:pt x="41" y="2"/>
                </a:lnTo>
                <a:lnTo>
                  <a:pt x="35" y="0"/>
                </a:lnTo>
                <a:lnTo>
                  <a:pt x="31" y="0"/>
                </a:lnTo>
                <a:lnTo>
                  <a:pt x="26" y="2"/>
                </a:lnTo>
                <a:lnTo>
                  <a:pt x="20" y="5"/>
                </a:lnTo>
                <a:lnTo>
                  <a:pt x="16" y="6"/>
                </a:lnTo>
                <a:lnTo>
                  <a:pt x="13" y="10"/>
                </a:lnTo>
                <a:lnTo>
                  <a:pt x="11" y="12"/>
                </a:lnTo>
              </a:path>
            </a:pathLst>
          </a:custGeom>
          <a:solidFill>
            <a:srgbClr val="FFFF00"/>
          </a:solidFill>
          <a:ln w="1588">
            <a:solidFill>
              <a:srgbClr val="990000"/>
            </a:solidFill>
            <a:round/>
            <a:headEnd/>
            <a:tailEnd/>
          </a:ln>
        </p:spPr>
        <p:txBody>
          <a:bodyPr/>
          <a:lstStyle/>
          <a:p>
            <a:endParaRPr lang="en-US"/>
          </a:p>
        </p:txBody>
      </p:sp>
      <p:sp>
        <p:nvSpPr>
          <p:cNvPr id="53341" name="Freeform 92"/>
          <p:cNvSpPr>
            <a:spLocks/>
          </p:cNvSpPr>
          <p:nvPr/>
        </p:nvSpPr>
        <p:spPr bwMode="auto">
          <a:xfrm>
            <a:off x="6362701" y="4102102"/>
            <a:ext cx="88900" cy="71439"/>
          </a:xfrm>
          <a:custGeom>
            <a:avLst/>
            <a:gdLst>
              <a:gd name="T0" fmla="*/ 2147483647 w 63"/>
              <a:gd name="T1" fmla="*/ 2147483647 h 45"/>
              <a:gd name="T2" fmla="*/ 2147483647 w 63"/>
              <a:gd name="T3" fmla="*/ 2147483647 h 45"/>
              <a:gd name="T4" fmla="*/ 2147483647 w 63"/>
              <a:gd name="T5" fmla="*/ 2147483647 h 45"/>
              <a:gd name="T6" fmla="*/ 2147483647 w 63"/>
              <a:gd name="T7" fmla="*/ 2147483647 h 45"/>
              <a:gd name="T8" fmla="*/ 2147483647 w 63"/>
              <a:gd name="T9" fmla="*/ 2147483647 h 45"/>
              <a:gd name="T10" fmla="*/ 2147483647 w 63"/>
              <a:gd name="T11" fmla="*/ 2147483647 h 45"/>
              <a:gd name="T12" fmla="*/ 0 w 63"/>
              <a:gd name="T13" fmla="*/ 2147483647 h 45"/>
              <a:gd name="T14" fmla="*/ 0 w 63"/>
              <a:gd name="T15" fmla="*/ 2147483647 h 45"/>
              <a:gd name="T16" fmla="*/ 2147483647 w 63"/>
              <a:gd name="T17" fmla="*/ 2147483647 h 45"/>
              <a:gd name="T18" fmla="*/ 2147483647 w 63"/>
              <a:gd name="T19" fmla="*/ 2147483647 h 45"/>
              <a:gd name="T20" fmla="*/ 2147483647 w 63"/>
              <a:gd name="T21" fmla="*/ 2147483647 h 45"/>
              <a:gd name="T22" fmla="*/ 2147483647 w 63"/>
              <a:gd name="T23" fmla="*/ 2147483647 h 45"/>
              <a:gd name="T24" fmla="*/ 2147483647 w 63"/>
              <a:gd name="T25" fmla="*/ 2147483647 h 45"/>
              <a:gd name="T26" fmla="*/ 2147483647 w 63"/>
              <a:gd name="T27" fmla="*/ 2147483647 h 45"/>
              <a:gd name="T28" fmla="*/ 2147483647 w 63"/>
              <a:gd name="T29" fmla="*/ 2147483647 h 45"/>
              <a:gd name="T30" fmla="*/ 2147483647 w 63"/>
              <a:gd name="T31" fmla="*/ 2147483647 h 45"/>
              <a:gd name="T32" fmla="*/ 2147483647 w 63"/>
              <a:gd name="T33" fmla="*/ 2147483647 h 45"/>
              <a:gd name="T34" fmla="*/ 2147483647 w 63"/>
              <a:gd name="T35" fmla="*/ 2147483647 h 45"/>
              <a:gd name="T36" fmla="*/ 2147483647 w 63"/>
              <a:gd name="T37" fmla="*/ 2147483647 h 45"/>
              <a:gd name="T38" fmla="*/ 2147483647 w 63"/>
              <a:gd name="T39" fmla="*/ 2147483647 h 45"/>
              <a:gd name="T40" fmla="*/ 2147483647 w 63"/>
              <a:gd name="T41" fmla="*/ 2147483647 h 45"/>
              <a:gd name="T42" fmla="*/ 2147483647 w 63"/>
              <a:gd name="T43" fmla="*/ 2147483647 h 45"/>
              <a:gd name="T44" fmla="*/ 2147483647 w 63"/>
              <a:gd name="T45" fmla="*/ 2147483647 h 45"/>
              <a:gd name="T46" fmla="*/ 2147483647 w 63"/>
              <a:gd name="T47" fmla="*/ 2147483647 h 45"/>
              <a:gd name="T48" fmla="*/ 2147483647 w 63"/>
              <a:gd name="T49" fmla="*/ 2147483647 h 45"/>
              <a:gd name="T50" fmla="*/ 2147483647 w 63"/>
              <a:gd name="T51" fmla="*/ 2147483647 h 45"/>
              <a:gd name="T52" fmla="*/ 2147483647 w 63"/>
              <a:gd name="T53" fmla="*/ 2147483647 h 45"/>
              <a:gd name="T54" fmla="*/ 2147483647 w 63"/>
              <a:gd name="T55" fmla="*/ 2147483647 h 45"/>
              <a:gd name="T56" fmla="*/ 2147483647 w 63"/>
              <a:gd name="T57" fmla="*/ 2147483647 h 45"/>
              <a:gd name="T58" fmla="*/ 2147483647 w 63"/>
              <a:gd name="T59" fmla="*/ 2147483647 h 45"/>
              <a:gd name="T60" fmla="*/ 2147483647 w 63"/>
              <a:gd name="T61" fmla="*/ 2147483647 h 45"/>
              <a:gd name="T62" fmla="*/ 2147483647 w 63"/>
              <a:gd name="T63" fmla="*/ 2147483647 h 45"/>
              <a:gd name="T64" fmla="*/ 2147483647 w 63"/>
              <a:gd name="T65" fmla="*/ 2147483647 h 45"/>
              <a:gd name="T66" fmla="*/ 2147483647 w 63"/>
              <a:gd name="T67" fmla="*/ 2147483647 h 45"/>
              <a:gd name="T68" fmla="*/ 2147483647 w 63"/>
              <a:gd name="T69" fmla="*/ 2147483647 h 45"/>
              <a:gd name="T70" fmla="*/ 2147483647 w 63"/>
              <a:gd name="T71" fmla="*/ 0 h 45"/>
              <a:gd name="T72" fmla="*/ 2147483647 w 63"/>
              <a:gd name="T73" fmla="*/ 0 h 45"/>
              <a:gd name="T74" fmla="*/ 2147483647 w 63"/>
              <a:gd name="T75" fmla="*/ 2147483647 h 45"/>
              <a:gd name="T76" fmla="*/ 2147483647 w 63"/>
              <a:gd name="T77" fmla="*/ 2147483647 h 45"/>
              <a:gd name="T78" fmla="*/ 2147483647 w 63"/>
              <a:gd name="T79" fmla="*/ 2147483647 h 45"/>
              <a:gd name="T80" fmla="*/ 2147483647 w 63"/>
              <a:gd name="T81" fmla="*/ 2147483647 h 4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63"/>
              <a:gd name="T124" fmla="*/ 0 h 45"/>
              <a:gd name="T125" fmla="*/ 63 w 63"/>
              <a:gd name="T126" fmla="*/ 45 h 45"/>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63" h="45">
                <a:moveTo>
                  <a:pt x="11" y="12"/>
                </a:moveTo>
                <a:lnTo>
                  <a:pt x="9" y="13"/>
                </a:lnTo>
                <a:lnTo>
                  <a:pt x="7" y="15"/>
                </a:lnTo>
                <a:lnTo>
                  <a:pt x="4" y="16"/>
                </a:lnTo>
                <a:lnTo>
                  <a:pt x="3" y="19"/>
                </a:lnTo>
                <a:lnTo>
                  <a:pt x="1" y="21"/>
                </a:lnTo>
                <a:lnTo>
                  <a:pt x="0" y="24"/>
                </a:lnTo>
                <a:lnTo>
                  <a:pt x="0" y="25"/>
                </a:lnTo>
                <a:lnTo>
                  <a:pt x="1" y="27"/>
                </a:lnTo>
                <a:lnTo>
                  <a:pt x="3" y="30"/>
                </a:lnTo>
                <a:lnTo>
                  <a:pt x="6" y="33"/>
                </a:lnTo>
                <a:lnTo>
                  <a:pt x="9" y="34"/>
                </a:lnTo>
                <a:lnTo>
                  <a:pt x="11" y="37"/>
                </a:lnTo>
                <a:lnTo>
                  <a:pt x="14" y="39"/>
                </a:lnTo>
                <a:lnTo>
                  <a:pt x="19" y="40"/>
                </a:lnTo>
                <a:lnTo>
                  <a:pt x="22" y="42"/>
                </a:lnTo>
                <a:lnTo>
                  <a:pt x="25" y="43"/>
                </a:lnTo>
                <a:lnTo>
                  <a:pt x="29" y="45"/>
                </a:lnTo>
                <a:lnTo>
                  <a:pt x="32" y="45"/>
                </a:lnTo>
                <a:lnTo>
                  <a:pt x="37" y="45"/>
                </a:lnTo>
                <a:lnTo>
                  <a:pt x="40" y="45"/>
                </a:lnTo>
                <a:lnTo>
                  <a:pt x="44" y="45"/>
                </a:lnTo>
                <a:lnTo>
                  <a:pt x="47" y="45"/>
                </a:lnTo>
                <a:lnTo>
                  <a:pt x="51" y="43"/>
                </a:lnTo>
                <a:lnTo>
                  <a:pt x="54" y="42"/>
                </a:lnTo>
                <a:lnTo>
                  <a:pt x="60" y="37"/>
                </a:lnTo>
                <a:lnTo>
                  <a:pt x="63" y="33"/>
                </a:lnTo>
                <a:lnTo>
                  <a:pt x="63" y="28"/>
                </a:lnTo>
                <a:lnTo>
                  <a:pt x="62" y="22"/>
                </a:lnTo>
                <a:lnTo>
                  <a:pt x="59" y="16"/>
                </a:lnTo>
                <a:lnTo>
                  <a:pt x="56" y="12"/>
                </a:lnTo>
                <a:lnTo>
                  <a:pt x="51" y="8"/>
                </a:lnTo>
                <a:lnTo>
                  <a:pt x="48" y="5"/>
                </a:lnTo>
                <a:lnTo>
                  <a:pt x="46" y="2"/>
                </a:lnTo>
                <a:lnTo>
                  <a:pt x="41" y="2"/>
                </a:lnTo>
                <a:lnTo>
                  <a:pt x="35" y="0"/>
                </a:lnTo>
                <a:lnTo>
                  <a:pt x="31" y="0"/>
                </a:lnTo>
                <a:lnTo>
                  <a:pt x="26" y="2"/>
                </a:lnTo>
                <a:lnTo>
                  <a:pt x="20" y="5"/>
                </a:lnTo>
                <a:lnTo>
                  <a:pt x="16" y="6"/>
                </a:lnTo>
                <a:lnTo>
                  <a:pt x="13" y="10"/>
                </a:lnTo>
              </a:path>
            </a:pathLst>
          </a:custGeom>
          <a:solidFill>
            <a:srgbClr val="FFFF00"/>
          </a:solidFill>
          <a:ln w="4763">
            <a:solidFill>
              <a:srgbClr val="990000"/>
            </a:solidFill>
            <a:round/>
            <a:headEnd/>
            <a:tailEnd/>
          </a:ln>
        </p:spPr>
        <p:txBody>
          <a:bodyPr/>
          <a:lstStyle/>
          <a:p>
            <a:endParaRPr lang="en-US"/>
          </a:p>
        </p:txBody>
      </p:sp>
      <p:sp>
        <p:nvSpPr>
          <p:cNvPr id="53342" name="Freeform 93"/>
          <p:cNvSpPr>
            <a:spLocks/>
          </p:cNvSpPr>
          <p:nvPr/>
        </p:nvSpPr>
        <p:spPr bwMode="auto">
          <a:xfrm>
            <a:off x="6354764" y="4073526"/>
            <a:ext cx="57151" cy="33339"/>
          </a:xfrm>
          <a:custGeom>
            <a:avLst/>
            <a:gdLst>
              <a:gd name="T0" fmla="*/ 0 w 41"/>
              <a:gd name="T1" fmla="*/ 2147483647 h 21"/>
              <a:gd name="T2" fmla="*/ 2147483647 w 41"/>
              <a:gd name="T3" fmla="*/ 2147483647 h 21"/>
              <a:gd name="T4" fmla="*/ 2147483647 w 41"/>
              <a:gd name="T5" fmla="*/ 2147483647 h 21"/>
              <a:gd name="T6" fmla="*/ 2147483647 w 41"/>
              <a:gd name="T7" fmla="*/ 2147483647 h 21"/>
              <a:gd name="T8" fmla="*/ 2147483647 w 41"/>
              <a:gd name="T9" fmla="*/ 2147483647 h 21"/>
              <a:gd name="T10" fmla="*/ 2147483647 w 41"/>
              <a:gd name="T11" fmla="*/ 2147483647 h 21"/>
              <a:gd name="T12" fmla="*/ 2147483647 w 41"/>
              <a:gd name="T13" fmla="*/ 2147483647 h 21"/>
              <a:gd name="T14" fmla="*/ 2147483647 w 41"/>
              <a:gd name="T15" fmla="*/ 2147483647 h 21"/>
              <a:gd name="T16" fmla="*/ 2147483647 w 41"/>
              <a:gd name="T17" fmla="*/ 2147483647 h 21"/>
              <a:gd name="T18" fmla="*/ 2147483647 w 41"/>
              <a:gd name="T19" fmla="*/ 2147483647 h 21"/>
              <a:gd name="T20" fmla="*/ 2147483647 w 41"/>
              <a:gd name="T21" fmla="*/ 2147483647 h 21"/>
              <a:gd name="T22" fmla="*/ 2147483647 w 41"/>
              <a:gd name="T23" fmla="*/ 2147483647 h 21"/>
              <a:gd name="T24" fmla="*/ 2147483647 w 41"/>
              <a:gd name="T25" fmla="*/ 2147483647 h 21"/>
              <a:gd name="T26" fmla="*/ 2147483647 w 41"/>
              <a:gd name="T27" fmla="*/ 2147483647 h 21"/>
              <a:gd name="T28" fmla="*/ 2147483647 w 41"/>
              <a:gd name="T29" fmla="*/ 2147483647 h 21"/>
              <a:gd name="T30" fmla="*/ 2147483647 w 41"/>
              <a:gd name="T31" fmla="*/ 2147483647 h 21"/>
              <a:gd name="T32" fmla="*/ 2147483647 w 41"/>
              <a:gd name="T33" fmla="*/ 2147483647 h 21"/>
              <a:gd name="T34" fmla="*/ 2147483647 w 41"/>
              <a:gd name="T35" fmla="*/ 2147483647 h 21"/>
              <a:gd name="T36" fmla="*/ 2147483647 w 41"/>
              <a:gd name="T37" fmla="*/ 2147483647 h 21"/>
              <a:gd name="T38" fmla="*/ 2147483647 w 41"/>
              <a:gd name="T39" fmla="*/ 2147483647 h 21"/>
              <a:gd name="T40" fmla="*/ 2147483647 w 41"/>
              <a:gd name="T41" fmla="*/ 2147483647 h 21"/>
              <a:gd name="T42" fmla="*/ 2147483647 w 41"/>
              <a:gd name="T43" fmla="*/ 2147483647 h 21"/>
              <a:gd name="T44" fmla="*/ 2147483647 w 41"/>
              <a:gd name="T45" fmla="*/ 2147483647 h 21"/>
              <a:gd name="T46" fmla="*/ 2147483647 w 41"/>
              <a:gd name="T47" fmla="*/ 0 h 21"/>
              <a:gd name="T48" fmla="*/ 2147483647 w 41"/>
              <a:gd name="T49" fmla="*/ 2147483647 h 21"/>
              <a:gd name="T50" fmla="*/ 2147483647 w 41"/>
              <a:gd name="T51" fmla="*/ 2147483647 h 21"/>
              <a:gd name="T52" fmla="*/ 2147483647 w 41"/>
              <a:gd name="T53" fmla="*/ 2147483647 h 21"/>
              <a:gd name="T54" fmla="*/ 2147483647 w 41"/>
              <a:gd name="T55" fmla="*/ 2147483647 h 21"/>
              <a:gd name="T56" fmla="*/ 2147483647 w 41"/>
              <a:gd name="T57" fmla="*/ 2147483647 h 21"/>
              <a:gd name="T58" fmla="*/ 2147483647 w 41"/>
              <a:gd name="T59" fmla="*/ 2147483647 h 21"/>
              <a:gd name="T60" fmla="*/ 2147483647 w 41"/>
              <a:gd name="T61" fmla="*/ 2147483647 h 21"/>
              <a:gd name="T62" fmla="*/ 2147483647 w 41"/>
              <a:gd name="T63" fmla="*/ 2147483647 h 21"/>
              <a:gd name="T64" fmla="*/ 0 w 41"/>
              <a:gd name="T65" fmla="*/ 2147483647 h 2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1"/>
              <a:gd name="T100" fmla="*/ 0 h 21"/>
              <a:gd name="T101" fmla="*/ 41 w 41"/>
              <a:gd name="T102" fmla="*/ 21 h 21"/>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1" h="21">
                <a:moveTo>
                  <a:pt x="0" y="14"/>
                </a:moveTo>
                <a:lnTo>
                  <a:pt x="1" y="15"/>
                </a:lnTo>
                <a:lnTo>
                  <a:pt x="1" y="17"/>
                </a:lnTo>
                <a:lnTo>
                  <a:pt x="3" y="18"/>
                </a:lnTo>
                <a:lnTo>
                  <a:pt x="4" y="18"/>
                </a:lnTo>
                <a:lnTo>
                  <a:pt x="6" y="20"/>
                </a:lnTo>
                <a:lnTo>
                  <a:pt x="7" y="21"/>
                </a:lnTo>
                <a:lnTo>
                  <a:pt x="9" y="21"/>
                </a:lnTo>
                <a:lnTo>
                  <a:pt x="10" y="21"/>
                </a:lnTo>
                <a:lnTo>
                  <a:pt x="15" y="21"/>
                </a:lnTo>
                <a:lnTo>
                  <a:pt x="19" y="20"/>
                </a:lnTo>
                <a:lnTo>
                  <a:pt x="22" y="18"/>
                </a:lnTo>
                <a:lnTo>
                  <a:pt x="26" y="17"/>
                </a:lnTo>
                <a:lnTo>
                  <a:pt x="29" y="14"/>
                </a:lnTo>
                <a:lnTo>
                  <a:pt x="34" y="12"/>
                </a:lnTo>
                <a:lnTo>
                  <a:pt x="37" y="11"/>
                </a:lnTo>
                <a:lnTo>
                  <a:pt x="41" y="8"/>
                </a:lnTo>
                <a:lnTo>
                  <a:pt x="38" y="8"/>
                </a:lnTo>
                <a:lnTo>
                  <a:pt x="37" y="6"/>
                </a:lnTo>
                <a:lnTo>
                  <a:pt x="34" y="5"/>
                </a:lnTo>
                <a:lnTo>
                  <a:pt x="31" y="3"/>
                </a:lnTo>
                <a:lnTo>
                  <a:pt x="28" y="2"/>
                </a:lnTo>
                <a:lnTo>
                  <a:pt x="26" y="2"/>
                </a:lnTo>
                <a:lnTo>
                  <a:pt x="23" y="0"/>
                </a:lnTo>
                <a:lnTo>
                  <a:pt x="20" y="2"/>
                </a:lnTo>
                <a:lnTo>
                  <a:pt x="17" y="2"/>
                </a:lnTo>
                <a:lnTo>
                  <a:pt x="15" y="3"/>
                </a:lnTo>
                <a:lnTo>
                  <a:pt x="12" y="5"/>
                </a:lnTo>
                <a:lnTo>
                  <a:pt x="10" y="6"/>
                </a:lnTo>
                <a:lnTo>
                  <a:pt x="7" y="8"/>
                </a:lnTo>
                <a:lnTo>
                  <a:pt x="4" y="9"/>
                </a:lnTo>
                <a:lnTo>
                  <a:pt x="3" y="11"/>
                </a:lnTo>
                <a:lnTo>
                  <a:pt x="0" y="14"/>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43" name="Freeform 94"/>
          <p:cNvSpPr>
            <a:spLocks/>
          </p:cNvSpPr>
          <p:nvPr/>
        </p:nvSpPr>
        <p:spPr bwMode="auto">
          <a:xfrm>
            <a:off x="6354764" y="4073526"/>
            <a:ext cx="57151" cy="33339"/>
          </a:xfrm>
          <a:custGeom>
            <a:avLst/>
            <a:gdLst>
              <a:gd name="T0" fmla="*/ 0 w 41"/>
              <a:gd name="T1" fmla="*/ 2147483647 h 21"/>
              <a:gd name="T2" fmla="*/ 2147483647 w 41"/>
              <a:gd name="T3" fmla="*/ 2147483647 h 21"/>
              <a:gd name="T4" fmla="*/ 2147483647 w 41"/>
              <a:gd name="T5" fmla="*/ 2147483647 h 21"/>
              <a:gd name="T6" fmla="*/ 2147483647 w 41"/>
              <a:gd name="T7" fmla="*/ 2147483647 h 21"/>
              <a:gd name="T8" fmla="*/ 2147483647 w 41"/>
              <a:gd name="T9" fmla="*/ 2147483647 h 21"/>
              <a:gd name="T10" fmla="*/ 2147483647 w 41"/>
              <a:gd name="T11" fmla="*/ 2147483647 h 21"/>
              <a:gd name="T12" fmla="*/ 2147483647 w 41"/>
              <a:gd name="T13" fmla="*/ 2147483647 h 21"/>
              <a:gd name="T14" fmla="*/ 2147483647 w 41"/>
              <a:gd name="T15" fmla="*/ 2147483647 h 21"/>
              <a:gd name="T16" fmla="*/ 2147483647 w 41"/>
              <a:gd name="T17" fmla="*/ 2147483647 h 21"/>
              <a:gd name="T18" fmla="*/ 2147483647 w 41"/>
              <a:gd name="T19" fmla="*/ 2147483647 h 21"/>
              <a:gd name="T20" fmla="*/ 2147483647 w 41"/>
              <a:gd name="T21" fmla="*/ 2147483647 h 21"/>
              <a:gd name="T22" fmla="*/ 2147483647 w 41"/>
              <a:gd name="T23" fmla="*/ 2147483647 h 21"/>
              <a:gd name="T24" fmla="*/ 2147483647 w 41"/>
              <a:gd name="T25" fmla="*/ 2147483647 h 21"/>
              <a:gd name="T26" fmla="*/ 2147483647 w 41"/>
              <a:gd name="T27" fmla="*/ 2147483647 h 21"/>
              <a:gd name="T28" fmla="*/ 2147483647 w 41"/>
              <a:gd name="T29" fmla="*/ 2147483647 h 21"/>
              <a:gd name="T30" fmla="*/ 2147483647 w 41"/>
              <a:gd name="T31" fmla="*/ 2147483647 h 21"/>
              <a:gd name="T32" fmla="*/ 2147483647 w 41"/>
              <a:gd name="T33" fmla="*/ 2147483647 h 21"/>
              <a:gd name="T34" fmla="*/ 2147483647 w 41"/>
              <a:gd name="T35" fmla="*/ 2147483647 h 21"/>
              <a:gd name="T36" fmla="*/ 2147483647 w 41"/>
              <a:gd name="T37" fmla="*/ 2147483647 h 21"/>
              <a:gd name="T38" fmla="*/ 2147483647 w 41"/>
              <a:gd name="T39" fmla="*/ 2147483647 h 21"/>
              <a:gd name="T40" fmla="*/ 2147483647 w 41"/>
              <a:gd name="T41" fmla="*/ 2147483647 h 21"/>
              <a:gd name="T42" fmla="*/ 2147483647 w 41"/>
              <a:gd name="T43" fmla="*/ 2147483647 h 21"/>
              <a:gd name="T44" fmla="*/ 2147483647 w 41"/>
              <a:gd name="T45" fmla="*/ 2147483647 h 21"/>
              <a:gd name="T46" fmla="*/ 2147483647 w 41"/>
              <a:gd name="T47" fmla="*/ 0 h 21"/>
              <a:gd name="T48" fmla="*/ 2147483647 w 41"/>
              <a:gd name="T49" fmla="*/ 2147483647 h 21"/>
              <a:gd name="T50" fmla="*/ 2147483647 w 41"/>
              <a:gd name="T51" fmla="*/ 2147483647 h 21"/>
              <a:gd name="T52" fmla="*/ 2147483647 w 41"/>
              <a:gd name="T53" fmla="*/ 2147483647 h 21"/>
              <a:gd name="T54" fmla="*/ 2147483647 w 41"/>
              <a:gd name="T55" fmla="*/ 2147483647 h 21"/>
              <a:gd name="T56" fmla="*/ 2147483647 w 41"/>
              <a:gd name="T57" fmla="*/ 2147483647 h 21"/>
              <a:gd name="T58" fmla="*/ 2147483647 w 41"/>
              <a:gd name="T59" fmla="*/ 2147483647 h 21"/>
              <a:gd name="T60" fmla="*/ 2147483647 w 41"/>
              <a:gd name="T61" fmla="*/ 2147483647 h 21"/>
              <a:gd name="T62" fmla="*/ 2147483647 w 41"/>
              <a:gd name="T63" fmla="*/ 2147483647 h 21"/>
              <a:gd name="T64" fmla="*/ 0 w 41"/>
              <a:gd name="T65" fmla="*/ 2147483647 h 2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1"/>
              <a:gd name="T100" fmla="*/ 0 h 21"/>
              <a:gd name="T101" fmla="*/ 41 w 41"/>
              <a:gd name="T102" fmla="*/ 21 h 21"/>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1" h="21">
                <a:moveTo>
                  <a:pt x="0" y="14"/>
                </a:moveTo>
                <a:lnTo>
                  <a:pt x="1" y="15"/>
                </a:lnTo>
                <a:lnTo>
                  <a:pt x="1" y="17"/>
                </a:lnTo>
                <a:lnTo>
                  <a:pt x="3" y="18"/>
                </a:lnTo>
                <a:lnTo>
                  <a:pt x="4" y="18"/>
                </a:lnTo>
                <a:lnTo>
                  <a:pt x="6" y="20"/>
                </a:lnTo>
                <a:lnTo>
                  <a:pt x="7" y="21"/>
                </a:lnTo>
                <a:lnTo>
                  <a:pt x="9" y="21"/>
                </a:lnTo>
                <a:lnTo>
                  <a:pt x="10" y="21"/>
                </a:lnTo>
                <a:lnTo>
                  <a:pt x="15" y="21"/>
                </a:lnTo>
                <a:lnTo>
                  <a:pt x="19" y="20"/>
                </a:lnTo>
                <a:lnTo>
                  <a:pt x="22" y="18"/>
                </a:lnTo>
                <a:lnTo>
                  <a:pt x="26" y="17"/>
                </a:lnTo>
                <a:lnTo>
                  <a:pt x="29" y="14"/>
                </a:lnTo>
                <a:lnTo>
                  <a:pt x="34" y="12"/>
                </a:lnTo>
                <a:lnTo>
                  <a:pt x="37" y="11"/>
                </a:lnTo>
                <a:lnTo>
                  <a:pt x="41" y="8"/>
                </a:lnTo>
                <a:lnTo>
                  <a:pt x="38" y="8"/>
                </a:lnTo>
                <a:lnTo>
                  <a:pt x="37" y="6"/>
                </a:lnTo>
                <a:lnTo>
                  <a:pt x="34" y="5"/>
                </a:lnTo>
                <a:lnTo>
                  <a:pt x="31" y="3"/>
                </a:lnTo>
                <a:lnTo>
                  <a:pt x="28" y="2"/>
                </a:lnTo>
                <a:lnTo>
                  <a:pt x="26" y="2"/>
                </a:lnTo>
                <a:lnTo>
                  <a:pt x="23" y="0"/>
                </a:lnTo>
                <a:lnTo>
                  <a:pt x="20" y="2"/>
                </a:lnTo>
                <a:lnTo>
                  <a:pt x="17" y="2"/>
                </a:lnTo>
                <a:lnTo>
                  <a:pt x="15" y="3"/>
                </a:lnTo>
                <a:lnTo>
                  <a:pt x="12" y="5"/>
                </a:lnTo>
                <a:lnTo>
                  <a:pt x="10" y="6"/>
                </a:lnTo>
                <a:lnTo>
                  <a:pt x="7" y="8"/>
                </a:lnTo>
                <a:lnTo>
                  <a:pt x="4" y="9"/>
                </a:lnTo>
                <a:lnTo>
                  <a:pt x="3" y="11"/>
                </a:lnTo>
                <a:lnTo>
                  <a:pt x="0" y="14"/>
                </a:lnTo>
              </a:path>
            </a:pathLst>
          </a:custGeom>
          <a:solidFill>
            <a:srgbClr val="FFFF00"/>
          </a:solidFill>
          <a:ln w="4763">
            <a:solidFill>
              <a:srgbClr val="990000"/>
            </a:solidFill>
            <a:round/>
            <a:headEnd/>
            <a:tailEnd/>
          </a:ln>
        </p:spPr>
        <p:txBody>
          <a:bodyPr/>
          <a:lstStyle/>
          <a:p>
            <a:endParaRPr lang="en-US"/>
          </a:p>
        </p:txBody>
      </p:sp>
      <p:sp>
        <p:nvSpPr>
          <p:cNvPr id="53344" name="Freeform 95"/>
          <p:cNvSpPr>
            <a:spLocks/>
          </p:cNvSpPr>
          <p:nvPr/>
        </p:nvSpPr>
        <p:spPr bwMode="auto">
          <a:xfrm>
            <a:off x="6450014" y="4071939"/>
            <a:ext cx="80963" cy="74612"/>
          </a:xfrm>
          <a:custGeom>
            <a:avLst/>
            <a:gdLst>
              <a:gd name="T0" fmla="*/ 2147483647 w 57"/>
              <a:gd name="T1" fmla="*/ 2147483647 h 47"/>
              <a:gd name="T2" fmla="*/ 2147483647 w 57"/>
              <a:gd name="T3" fmla="*/ 2147483647 h 47"/>
              <a:gd name="T4" fmla="*/ 2147483647 w 57"/>
              <a:gd name="T5" fmla="*/ 2147483647 h 47"/>
              <a:gd name="T6" fmla="*/ 2147483647 w 57"/>
              <a:gd name="T7" fmla="*/ 2147483647 h 47"/>
              <a:gd name="T8" fmla="*/ 2147483647 w 57"/>
              <a:gd name="T9" fmla="*/ 2147483647 h 47"/>
              <a:gd name="T10" fmla="*/ 2147483647 w 57"/>
              <a:gd name="T11" fmla="*/ 2147483647 h 47"/>
              <a:gd name="T12" fmla="*/ 2147483647 w 57"/>
              <a:gd name="T13" fmla="*/ 2147483647 h 47"/>
              <a:gd name="T14" fmla="*/ 2147483647 w 57"/>
              <a:gd name="T15" fmla="*/ 2147483647 h 47"/>
              <a:gd name="T16" fmla="*/ 2147483647 w 57"/>
              <a:gd name="T17" fmla="*/ 2147483647 h 47"/>
              <a:gd name="T18" fmla="*/ 2147483647 w 57"/>
              <a:gd name="T19" fmla="*/ 2147483647 h 47"/>
              <a:gd name="T20" fmla="*/ 2147483647 w 57"/>
              <a:gd name="T21" fmla="*/ 2147483647 h 47"/>
              <a:gd name="T22" fmla="*/ 2147483647 w 57"/>
              <a:gd name="T23" fmla="*/ 2147483647 h 47"/>
              <a:gd name="T24" fmla="*/ 2147483647 w 57"/>
              <a:gd name="T25" fmla="*/ 2147483647 h 47"/>
              <a:gd name="T26" fmla="*/ 2147483647 w 57"/>
              <a:gd name="T27" fmla="*/ 2147483647 h 47"/>
              <a:gd name="T28" fmla="*/ 2147483647 w 57"/>
              <a:gd name="T29" fmla="*/ 2147483647 h 47"/>
              <a:gd name="T30" fmla="*/ 2147483647 w 57"/>
              <a:gd name="T31" fmla="*/ 2147483647 h 47"/>
              <a:gd name="T32" fmla="*/ 2147483647 w 57"/>
              <a:gd name="T33" fmla="*/ 2147483647 h 47"/>
              <a:gd name="T34" fmla="*/ 2147483647 w 57"/>
              <a:gd name="T35" fmla="*/ 2147483647 h 47"/>
              <a:gd name="T36" fmla="*/ 2147483647 w 57"/>
              <a:gd name="T37" fmla="*/ 2147483647 h 47"/>
              <a:gd name="T38" fmla="*/ 2147483647 w 57"/>
              <a:gd name="T39" fmla="*/ 2147483647 h 47"/>
              <a:gd name="T40" fmla="*/ 2147483647 w 57"/>
              <a:gd name="T41" fmla="*/ 2147483647 h 47"/>
              <a:gd name="T42" fmla="*/ 2147483647 w 57"/>
              <a:gd name="T43" fmla="*/ 2147483647 h 47"/>
              <a:gd name="T44" fmla="*/ 2147483647 w 57"/>
              <a:gd name="T45" fmla="*/ 2147483647 h 47"/>
              <a:gd name="T46" fmla="*/ 2147483647 w 57"/>
              <a:gd name="T47" fmla="*/ 2147483647 h 47"/>
              <a:gd name="T48" fmla="*/ 2147483647 w 57"/>
              <a:gd name="T49" fmla="*/ 2147483647 h 47"/>
              <a:gd name="T50" fmla="*/ 2147483647 w 57"/>
              <a:gd name="T51" fmla="*/ 0 h 47"/>
              <a:gd name="T52" fmla="*/ 2147483647 w 57"/>
              <a:gd name="T53" fmla="*/ 2147483647 h 47"/>
              <a:gd name="T54" fmla="*/ 2147483647 w 57"/>
              <a:gd name="T55" fmla="*/ 2147483647 h 47"/>
              <a:gd name="T56" fmla="*/ 0 w 57"/>
              <a:gd name="T57" fmla="*/ 2147483647 h 47"/>
              <a:gd name="T58" fmla="*/ 2147483647 w 57"/>
              <a:gd name="T59" fmla="*/ 2147483647 h 47"/>
              <a:gd name="T60" fmla="*/ 2147483647 w 57"/>
              <a:gd name="T61" fmla="*/ 2147483647 h 47"/>
              <a:gd name="T62" fmla="*/ 2147483647 w 57"/>
              <a:gd name="T63" fmla="*/ 2147483647 h 47"/>
              <a:gd name="T64" fmla="*/ 0 w 57"/>
              <a:gd name="T65" fmla="*/ 2147483647 h 4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57"/>
              <a:gd name="T100" fmla="*/ 0 h 47"/>
              <a:gd name="T101" fmla="*/ 57 w 57"/>
              <a:gd name="T102" fmla="*/ 47 h 4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57" h="47">
                <a:moveTo>
                  <a:pt x="0" y="10"/>
                </a:moveTo>
                <a:lnTo>
                  <a:pt x="1" y="13"/>
                </a:lnTo>
                <a:lnTo>
                  <a:pt x="3" y="15"/>
                </a:lnTo>
                <a:lnTo>
                  <a:pt x="3" y="18"/>
                </a:lnTo>
                <a:lnTo>
                  <a:pt x="3" y="22"/>
                </a:lnTo>
                <a:lnTo>
                  <a:pt x="4" y="25"/>
                </a:lnTo>
                <a:lnTo>
                  <a:pt x="6" y="29"/>
                </a:lnTo>
                <a:lnTo>
                  <a:pt x="7" y="32"/>
                </a:lnTo>
                <a:lnTo>
                  <a:pt x="9" y="35"/>
                </a:lnTo>
                <a:lnTo>
                  <a:pt x="12" y="38"/>
                </a:lnTo>
                <a:lnTo>
                  <a:pt x="15" y="41"/>
                </a:lnTo>
                <a:lnTo>
                  <a:pt x="18" y="44"/>
                </a:lnTo>
                <a:lnTo>
                  <a:pt x="20" y="46"/>
                </a:lnTo>
                <a:lnTo>
                  <a:pt x="25" y="47"/>
                </a:lnTo>
                <a:lnTo>
                  <a:pt x="29" y="47"/>
                </a:lnTo>
                <a:lnTo>
                  <a:pt x="34" y="47"/>
                </a:lnTo>
                <a:lnTo>
                  <a:pt x="38" y="47"/>
                </a:lnTo>
                <a:lnTo>
                  <a:pt x="43" y="46"/>
                </a:lnTo>
                <a:lnTo>
                  <a:pt x="47" y="44"/>
                </a:lnTo>
                <a:lnTo>
                  <a:pt x="52" y="41"/>
                </a:lnTo>
                <a:lnTo>
                  <a:pt x="56" y="38"/>
                </a:lnTo>
                <a:lnTo>
                  <a:pt x="56" y="37"/>
                </a:lnTo>
                <a:lnTo>
                  <a:pt x="57" y="35"/>
                </a:lnTo>
                <a:lnTo>
                  <a:pt x="57" y="34"/>
                </a:lnTo>
                <a:lnTo>
                  <a:pt x="56" y="31"/>
                </a:lnTo>
                <a:lnTo>
                  <a:pt x="56" y="29"/>
                </a:lnTo>
                <a:lnTo>
                  <a:pt x="55" y="27"/>
                </a:lnTo>
                <a:lnTo>
                  <a:pt x="53" y="24"/>
                </a:lnTo>
                <a:lnTo>
                  <a:pt x="53" y="22"/>
                </a:lnTo>
                <a:lnTo>
                  <a:pt x="53" y="21"/>
                </a:lnTo>
                <a:lnTo>
                  <a:pt x="53" y="19"/>
                </a:lnTo>
                <a:lnTo>
                  <a:pt x="53" y="18"/>
                </a:lnTo>
                <a:lnTo>
                  <a:pt x="53" y="16"/>
                </a:lnTo>
                <a:lnTo>
                  <a:pt x="55" y="15"/>
                </a:lnTo>
                <a:lnTo>
                  <a:pt x="55" y="13"/>
                </a:lnTo>
                <a:lnTo>
                  <a:pt x="56" y="12"/>
                </a:lnTo>
                <a:lnTo>
                  <a:pt x="55" y="12"/>
                </a:lnTo>
                <a:lnTo>
                  <a:pt x="53" y="10"/>
                </a:lnTo>
                <a:lnTo>
                  <a:pt x="52" y="9"/>
                </a:lnTo>
                <a:lnTo>
                  <a:pt x="50" y="7"/>
                </a:lnTo>
                <a:lnTo>
                  <a:pt x="49" y="7"/>
                </a:lnTo>
                <a:lnTo>
                  <a:pt x="49" y="6"/>
                </a:lnTo>
                <a:lnTo>
                  <a:pt x="47" y="6"/>
                </a:lnTo>
                <a:lnTo>
                  <a:pt x="41" y="3"/>
                </a:lnTo>
                <a:lnTo>
                  <a:pt x="35" y="1"/>
                </a:lnTo>
                <a:lnTo>
                  <a:pt x="28" y="0"/>
                </a:lnTo>
                <a:lnTo>
                  <a:pt x="22" y="0"/>
                </a:lnTo>
                <a:lnTo>
                  <a:pt x="16" y="1"/>
                </a:lnTo>
                <a:lnTo>
                  <a:pt x="10" y="3"/>
                </a:lnTo>
                <a:lnTo>
                  <a:pt x="4" y="6"/>
                </a:lnTo>
                <a:lnTo>
                  <a:pt x="0" y="10"/>
                </a:lnTo>
                <a:lnTo>
                  <a:pt x="1" y="10"/>
                </a:lnTo>
                <a:lnTo>
                  <a:pt x="1" y="12"/>
                </a:lnTo>
                <a:lnTo>
                  <a:pt x="3" y="12"/>
                </a:lnTo>
                <a:lnTo>
                  <a:pt x="3" y="13"/>
                </a:lnTo>
                <a:lnTo>
                  <a:pt x="0" y="1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45" name="Freeform 96"/>
          <p:cNvSpPr>
            <a:spLocks/>
          </p:cNvSpPr>
          <p:nvPr/>
        </p:nvSpPr>
        <p:spPr bwMode="auto">
          <a:xfrm>
            <a:off x="6450014" y="4071939"/>
            <a:ext cx="80963" cy="74612"/>
          </a:xfrm>
          <a:custGeom>
            <a:avLst/>
            <a:gdLst>
              <a:gd name="T0" fmla="*/ 2147483647 w 57"/>
              <a:gd name="T1" fmla="*/ 2147483647 h 47"/>
              <a:gd name="T2" fmla="*/ 2147483647 w 57"/>
              <a:gd name="T3" fmla="*/ 2147483647 h 47"/>
              <a:gd name="T4" fmla="*/ 2147483647 w 57"/>
              <a:gd name="T5" fmla="*/ 2147483647 h 47"/>
              <a:gd name="T6" fmla="*/ 2147483647 w 57"/>
              <a:gd name="T7" fmla="*/ 2147483647 h 47"/>
              <a:gd name="T8" fmla="*/ 2147483647 w 57"/>
              <a:gd name="T9" fmla="*/ 2147483647 h 47"/>
              <a:gd name="T10" fmla="*/ 2147483647 w 57"/>
              <a:gd name="T11" fmla="*/ 2147483647 h 47"/>
              <a:gd name="T12" fmla="*/ 2147483647 w 57"/>
              <a:gd name="T13" fmla="*/ 2147483647 h 47"/>
              <a:gd name="T14" fmla="*/ 2147483647 w 57"/>
              <a:gd name="T15" fmla="*/ 2147483647 h 47"/>
              <a:gd name="T16" fmla="*/ 2147483647 w 57"/>
              <a:gd name="T17" fmla="*/ 2147483647 h 47"/>
              <a:gd name="T18" fmla="*/ 2147483647 w 57"/>
              <a:gd name="T19" fmla="*/ 2147483647 h 47"/>
              <a:gd name="T20" fmla="*/ 2147483647 w 57"/>
              <a:gd name="T21" fmla="*/ 2147483647 h 47"/>
              <a:gd name="T22" fmla="*/ 2147483647 w 57"/>
              <a:gd name="T23" fmla="*/ 2147483647 h 47"/>
              <a:gd name="T24" fmla="*/ 2147483647 w 57"/>
              <a:gd name="T25" fmla="*/ 2147483647 h 47"/>
              <a:gd name="T26" fmla="*/ 2147483647 w 57"/>
              <a:gd name="T27" fmla="*/ 2147483647 h 47"/>
              <a:gd name="T28" fmla="*/ 2147483647 w 57"/>
              <a:gd name="T29" fmla="*/ 2147483647 h 47"/>
              <a:gd name="T30" fmla="*/ 2147483647 w 57"/>
              <a:gd name="T31" fmla="*/ 2147483647 h 47"/>
              <a:gd name="T32" fmla="*/ 2147483647 w 57"/>
              <a:gd name="T33" fmla="*/ 2147483647 h 47"/>
              <a:gd name="T34" fmla="*/ 2147483647 w 57"/>
              <a:gd name="T35" fmla="*/ 2147483647 h 47"/>
              <a:gd name="T36" fmla="*/ 2147483647 w 57"/>
              <a:gd name="T37" fmla="*/ 2147483647 h 47"/>
              <a:gd name="T38" fmla="*/ 2147483647 w 57"/>
              <a:gd name="T39" fmla="*/ 2147483647 h 47"/>
              <a:gd name="T40" fmla="*/ 2147483647 w 57"/>
              <a:gd name="T41" fmla="*/ 2147483647 h 47"/>
              <a:gd name="T42" fmla="*/ 2147483647 w 57"/>
              <a:gd name="T43" fmla="*/ 2147483647 h 47"/>
              <a:gd name="T44" fmla="*/ 2147483647 w 57"/>
              <a:gd name="T45" fmla="*/ 2147483647 h 47"/>
              <a:gd name="T46" fmla="*/ 2147483647 w 57"/>
              <a:gd name="T47" fmla="*/ 2147483647 h 47"/>
              <a:gd name="T48" fmla="*/ 2147483647 w 57"/>
              <a:gd name="T49" fmla="*/ 2147483647 h 47"/>
              <a:gd name="T50" fmla="*/ 2147483647 w 57"/>
              <a:gd name="T51" fmla="*/ 0 h 47"/>
              <a:gd name="T52" fmla="*/ 2147483647 w 57"/>
              <a:gd name="T53" fmla="*/ 2147483647 h 47"/>
              <a:gd name="T54" fmla="*/ 2147483647 w 57"/>
              <a:gd name="T55" fmla="*/ 2147483647 h 47"/>
              <a:gd name="T56" fmla="*/ 0 w 57"/>
              <a:gd name="T57" fmla="*/ 2147483647 h 47"/>
              <a:gd name="T58" fmla="*/ 2147483647 w 57"/>
              <a:gd name="T59" fmla="*/ 2147483647 h 47"/>
              <a:gd name="T60" fmla="*/ 2147483647 w 57"/>
              <a:gd name="T61" fmla="*/ 2147483647 h 47"/>
              <a:gd name="T62" fmla="*/ 2147483647 w 57"/>
              <a:gd name="T63" fmla="*/ 2147483647 h 47"/>
              <a:gd name="T64" fmla="*/ 0 w 57"/>
              <a:gd name="T65" fmla="*/ 2147483647 h 4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57"/>
              <a:gd name="T100" fmla="*/ 0 h 47"/>
              <a:gd name="T101" fmla="*/ 57 w 57"/>
              <a:gd name="T102" fmla="*/ 47 h 4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57" h="47">
                <a:moveTo>
                  <a:pt x="0" y="10"/>
                </a:moveTo>
                <a:lnTo>
                  <a:pt x="1" y="13"/>
                </a:lnTo>
                <a:lnTo>
                  <a:pt x="3" y="15"/>
                </a:lnTo>
                <a:lnTo>
                  <a:pt x="3" y="18"/>
                </a:lnTo>
                <a:lnTo>
                  <a:pt x="3" y="22"/>
                </a:lnTo>
                <a:lnTo>
                  <a:pt x="4" y="25"/>
                </a:lnTo>
                <a:lnTo>
                  <a:pt x="6" y="29"/>
                </a:lnTo>
                <a:lnTo>
                  <a:pt x="7" y="32"/>
                </a:lnTo>
                <a:lnTo>
                  <a:pt x="9" y="35"/>
                </a:lnTo>
                <a:lnTo>
                  <a:pt x="12" y="38"/>
                </a:lnTo>
                <a:lnTo>
                  <a:pt x="15" y="41"/>
                </a:lnTo>
                <a:lnTo>
                  <a:pt x="18" y="44"/>
                </a:lnTo>
                <a:lnTo>
                  <a:pt x="20" y="46"/>
                </a:lnTo>
                <a:lnTo>
                  <a:pt x="25" y="47"/>
                </a:lnTo>
                <a:lnTo>
                  <a:pt x="29" y="47"/>
                </a:lnTo>
                <a:lnTo>
                  <a:pt x="34" y="47"/>
                </a:lnTo>
                <a:lnTo>
                  <a:pt x="38" y="47"/>
                </a:lnTo>
                <a:lnTo>
                  <a:pt x="43" y="46"/>
                </a:lnTo>
                <a:lnTo>
                  <a:pt x="47" y="44"/>
                </a:lnTo>
                <a:lnTo>
                  <a:pt x="52" y="41"/>
                </a:lnTo>
                <a:lnTo>
                  <a:pt x="56" y="38"/>
                </a:lnTo>
                <a:lnTo>
                  <a:pt x="56" y="37"/>
                </a:lnTo>
                <a:lnTo>
                  <a:pt x="57" y="35"/>
                </a:lnTo>
                <a:lnTo>
                  <a:pt x="57" y="34"/>
                </a:lnTo>
                <a:lnTo>
                  <a:pt x="56" y="31"/>
                </a:lnTo>
                <a:lnTo>
                  <a:pt x="56" y="29"/>
                </a:lnTo>
                <a:lnTo>
                  <a:pt x="55" y="27"/>
                </a:lnTo>
                <a:lnTo>
                  <a:pt x="53" y="24"/>
                </a:lnTo>
                <a:lnTo>
                  <a:pt x="53" y="22"/>
                </a:lnTo>
                <a:lnTo>
                  <a:pt x="53" y="21"/>
                </a:lnTo>
                <a:lnTo>
                  <a:pt x="53" y="19"/>
                </a:lnTo>
                <a:lnTo>
                  <a:pt x="53" y="18"/>
                </a:lnTo>
                <a:lnTo>
                  <a:pt x="53" y="16"/>
                </a:lnTo>
                <a:lnTo>
                  <a:pt x="55" y="15"/>
                </a:lnTo>
                <a:lnTo>
                  <a:pt x="55" y="13"/>
                </a:lnTo>
                <a:lnTo>
                  <a:pt x="56" y="12"/>
                </a:lnTo>
                <a:lnTo>
                  <a:pt x="55" y="12"/>
                </a:lnTo>
                <a:lnTo>
                  <a:pt x="53" y="10"/>
                </a:lnTo>
                <a:lnTo>
                  <a:pt x="52" y="9"/>
                </a:lnTo>
                <a:lnTo>
                  <a:pt x="50" y="7"/>
                </a:lnTo>
                <a:lnTo>
                  <a:pt x="49" y="7"/>
                </a:lnTo>
                <a:lnTo>
                  <a:pt x="49" y="6"/>
                </a:lnTo>
                <a:lnTo>
                  <a:pt x="47" y="6"/>
                </a:lnTo>
                <a:lnTo>
                  <a:pt x="41" y="3"/>
                </a:lnTo>
                <a:lnTo>
                  <a:pt x="35" y="1"/>
                </a:lnTo>
                <a:lnTo>
                  <a:pt x="28" y="0"/>
                </a:lnTo>
                <a:lnTo>
                  <a:pt x="22" y="0"/>
                </a:lnTo>
                <a:lnTo>
                  <a:pt x="16" y="1"/>
                </a:lnTo>
                <a:lnTo>
                  <a:pt x="10" y="3"/>
                </a:lnTo>
                <a:lnTo>
                  <a:pt x="4" y="6"/>
                </a:lnTo>
                <a:lnTo>
                  <a:pt x="0" y="10"/>
                </a:lnTo>
                <a:lnTo>
                  <a:pt x="1" y="10"/>
                </a:lnTo>
                <a:lnTo>
                  <a:pt x="1" y="12"/>
                </a:lnTo>
                <a:lnTo>
                  <a:pt x="3" y="12"/>
                </a:lnTo>
                <a:lnTo>
                  <a:pt x="3" y="13"/>
                </a:lnTo>
                <a:lnTo>
                  <a:pt x="0" y="10"/>
                </a:lnTo>
              </a:path>
            </a:pathLst>
          </a:custGeom>
          <a:solidFill>
            <a:srgbClr val="FFFF00"/>
          </a:solidFill>
          <a:ln w="1588">
            <a:solidFill>
              <a:srgbClr val="990000"/>
            </a:solidFill>
            <a:round/>
            <a:headEnd/>
            <a:tailEnd/>
          </a:ln>
        </p:spPr>
        <p:txBody>
          <a:bodyPr/>
          <a:lstStyle/>
          <a:p>
            <a:endParaRPr lang="en-US"/>
          </a:p>
        </p:txBody>
      </p:sp>
      <p:sp>
        <p:nvSpPr>
          <p:cNvPr id="53346" name="Freeform 97"/>
          <p:cNvSpPr>
            <a:spLocks/>
          </p:cNvSpPr>
          <p:nvPr/>
        </p:nvSpPr>
        <p:spPr bwMode="auto">
          <a:xfrm>
            <a:off x="6450014" y="4071939"/>
            <a:ext cx="80963" cy="74612"/>
          </a:xfrm>
          <a:custGeom>
            <a:avLst/>
            <a:gdLst>
              <a:gd name="T0" fmla="*/ 2147483647 w 57"/>
              <a:gd name="T1" fmla="*/ 2147483647 h 47"/>
              <a:gd name="T2" fmla="*/ 2147483647 w 57"/>
              <a:gd name="T3" fmla="*/ 2147483647 h 47"/>
              <a:gd name="T4" fmla="*/ 2147483647 w 57"/>
              <a:gd name="T5" fmla="*/ 2147483647 h 47"/>
              <a:gd name="T6" fmla="*/ 2147483647 w 57"/>
              <a:gd name="T7" fmla="*/ 2147483647 h 47"/>
              <a:gd name="T8" fmla="*/ 2147483647 w 57"/>
              <a:gd name="T9" fmla="*/ 2147483647 h 47"/>
              <a:gd name="T10" fmla="*/ 2147483647 w 57"/>
              <a:gd name="T11" fmla="*/ 2147483647 h 47"/>
              <a:gd name="T12" fmla="*/ 2147483647 w 57"/>
              <a:gd name="T13" fmla="*/ 2147483647 h 47"/>
              <a:gd name="T14" fmla="*/ 2147483647 w 57"/>
              <a:gd name="T15" fmla="*/ 2147483647 h 47"/>
              <a:gd name="T16" fmla="*/ 2147483647 w 57"/>
              <a:gd name="T17" fmla="*/ 2147483647 h 47"/>
              <a:gd name="T18" fmla="*/ 2147483647 w 57"/>
              <a:gd name="T19" fmla="*/ 2147483647 h 47"/>
              <a:gd name="T20" fmla="*/ 2147483647 w 57"/>
              <a:gd name="T21" fmla="*/ 2147483647 h 47"/>
              <a:gd name="T22" fmla="*/ 2147483647 w 57"/>
              <a:gd name="T23" fmla="*/ 2147483647 h 47"/>
              <a:gd name="T24" fmla="*/ 2147483647 w 57"/>
              <a:gd name="T25" fmla="*/ 2147483647 h 47"/>
              <a:gd name="T26" fmla="*/ 2147483647 w 57"/>
              <a:gd name="T27" fmla="*/ 2147483647 h 47"/>
              <a:gd name="T28" fmla="*/ 2147483647 w 57"/>
              <a:gd name="T29" fmla="*/ 2147483647 h 47"/>
              <a:gd name="T30" fmla="*/ 2147483647 w 57"/>
              <a:gd name="T31" fmla="*/ 2147483647 h 47"/>
              <a:gd name="T32" fmla="*/ 2147483647 w 57"/>
              <a:gd name="T33" fmla="*/ 2147483647 h 47"/>
              <a:gd name="T34" fmla="*/ 2147483647 w 57"/>
              <a:gd name="T35" fmla="*/ 2147483647 h 47"/>
              <a:gd name="T36" fmla="*/ 2147483647 w 57"/>
              <a:gd name="T37" fmla="*/ 2147483647 h 47"/>
              <a:gd name="T38" fmla="*/ 2147483647 w 57"/>
              <a:gd name="T39" fmla="*/ 2147483647 h 47"/>
              <a:gd name="T40" fmla="*/ 2147483647 w 57"/>
              <a:gd name="T41" fmla="*/ 2147483647 h 47"/>
              <a:gd name="T42" fmla="*/ 2147483647 w 57"/>
              <a:gd name="T43" fmla="*/ 2147483647 h 47"/>
              <a:gd name="T44" fmla="*/ 2147483647 w 57"/>
              <a:gd name="T45" fmla="*/ 2147483647 h 47"/>
              <a:gd name="T46" fmla="*/ 2147483647 w 57"/>
              <a:gd name="T47" fmla="*/ 2147483647 h 47"/>
              <a:gd name="T48" fmla="*/ 2147483647 w 57"/>
              <a:gd name="T49" fmla="*/ 2147483647 h 47"/>
              <a:gd name="T50" fmla="*/ 2147483647 w 57"/>
              <a:gd name="T51" fmla="*/ 0 h 47"/>
              <a:gd name="T52" fmla="*/ 2147483647 w 57"/>
              <a:gd name="T53" fmla="*/ 2147483647 h 47"/>
              <a:gd name="T54" fmla="*/ 2147483647 w 57"/>
              <a:gd name="T55" fmla="*/ 2147483647 h 47"/>
              <a:gd name="T56" fmla="*/ 0 w 57"/>
              <a:gd name="T57" fmla="*/ 2147483647 h 47"/>
              <a:gd name="T58" fmla="*/ 2147483647 w 57"/>
              <a:gd name="T59" fmla="*/ 2147483647 h 47"/>
              <a:gd name="T60" fmla="*/ 2147483647 w 57"/>
              <a:gd name="T61" fmla="*/ 2147483647 h 47"/>
              <a:gd name="T62" fmla="*/ 2147483647 w 57"/>
              <a:gd name="T63" fmla="*/ 2147483647 h 47"/>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57"/>
              <a:gd name="T97" fmla="*/ 0 h 47"/>
              <a:gd name="T98" fmla="*/ 57 w 57"/>
              <a:gd name="T99" fmla="*/ 47 h 47"/>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57" h="47">
                <a:moveTo>
                  <a:pt x="0" y="10"/>
                </a:moveTo>
                <a:lnTo>
                  <a:pt x="1" y="13"/>
                </a:lnTo>
                <a:lnTo>
                  <a:pt x="3" y="15"/>
                </a:lnTo>
                <a:lnTo>
                  <a:pt x="3" y="18"/>
                </a:lnTo>
                <a:lnTo>
                  <a:pt x="3" y="22"/>
                </a:lnTo>
                <a:lnTo>
                  <a:pt x="4" y="25"/>
                </a:lnTo>
                <a:lnTo>
                  <a:pt x="6" y="29"/>
                </a:lnTo>
                <a:lnTo>
                  <a:pt x="7" y="32"/>
                </a:lnTo>
                <a:lnTo>
                  <a:pt x="9" y="35"/>
                </a:lnTo>
                <a:lnTo>
                  <a:pt x="12" y="38"/>
                </a:lnTo>
                <a:lnTo>
                  <a:pt x="15" y="41"/>
                </a:lnTo>
                <a:lnTo>
                  <a:pt x="18" y="44"/>
                </a:lnTo>
                <a:lnTo>
                  <a:pt x="20" y="46"/>
                </a:lnTo>
                <a:lnTo>
                  <a:pt x="25" y="47"/>
                </a:lnTo>
                <a:lnTo>
                  <a:pt x="29" y="47"/>
                </a:lnTo>
                <a:lnTo>
                  <a:pt x="34" y="47"/>
                </a:lnTo>
                <a:lnTo>
                  <a:pt x="38" y="47"/>
                </a:lnTo>
                <a:lnTo>
                  <a:pt x="43" y="46"/>
                </a:lnTo>
                <a:lnTo>
                  <a:pt x="47" y="44"/>
                </a:lnTo>
                <a:lnTo>
                  <a:pt x="52" y="41"/>
                </a:lnTo>
                <a:lnTo>
                  <a:pt x="56" y="38"/>
                </a:lnTo>
                <a:lnTo>
                  <a:pt x="56" y="37"/>
                </a:lnTo>
                <a:lnTo>
                  <a:pt x="57" y="35"/>
                </a:lnTo>
                <a:lnTo>
                  <a:pt x="57" y="34"/>
                </a:lnTo>
                <a:lnTo>
                  <a:pt x="56" y="31"/>
                </a:lnTo>
                <a:lnTo>
                  <a:pt x="56" y="29"/>
                </a:lnTo>
                <a:lnTo>
                  <a:pt x="55" y="27"/>
                </a:lnTo>
                <a:lnTo>
                  <a:pt x="53" y="24"/>
                </a:lnTo>
                <a:lnTo>
                  <a:pt x="53" y="22"/>
                </a:lnTo>
                <a:lnTo>
                  <a:pt x="53" y="21"/>
                </a:lnTo>
                <a:lnTo>
                  <a:pt x="53" y="19"/>
                </a:lnTo>
                <a:lnTo>
                  <a:pt x="53" y="18"/>
                </a:lnTo>
                <a:lnTo>
                  <a:pt x="53" y="16"/>
                </a:lnTo>
                <a:lnTo>
                  <a:pt x="55" y="15"/>
                </a:lnTo>
                <a:lnTo>
                  <a:pt x="55" y="13"/>
                </a:lnTo>
                <a:lnTo>
                  <a:pt x="56" y="12"/>
                </a:lnTo>
                <a:lnTo>
                  <a:pt x="55" y="12"/>
                </a:lnTo>
                <a:lnTo>
                  <a:pt x="53" y="10"/>
                </a:lnTo>
                <a:lnTo>
                  <a:pt x="52" y="9"/>
                </a:lnTo>
                <a:lnTo>
                  <a:pt x="50" y="7"/>
                </a:lnTo>
                <a:lnTo>
                  <a:pt x="49" y="7"/>
                </a:lnTo>
                <a:lnTo>
                  <a:pt x="49" y="6"/>
                </a:lnTo>
                <a:lnTo>
                  <a:pt x="47" y="6"/>
                </a:lnTo>
                <a:lnTo>
                  <a:pt x="41" y="3"/>
                </a:lnTo>
                <a:lnTo>
                  <a:pt x="35" y="1"/>
                </a:lnTo>
                <a:lnTo>
                  <a:pt x="28" y="0"/>
                </a:lnTo>
                <a:lnTo>
                  <a:pt x="22" y="0"/>
                </a:lnTo>
                <a:lnTo>
                  <a:pt x="16" y="1"/>
                </a:lnTo>
                <a:lnTo>
                  <a:pt x="10" y="3"/>
                </a:lnTo>
                <a:lnTo>
                  <a:pt x="4" y="6"/>
                </a:lnTo>
                <a:lnTo>
                  <a:pt x="0" y="10"/>
                </a:lnTo>
                <a:lnTo>
                  <a:pt x="1" y="10"/>
                </a:lnTo>
                <a:lnTo>
                  <a:pt x="1" y="12"/>
                </a:lnTo>
                <a:lnTo>
                  <a:pt x="3" y="12"/>
                </a:lnTo>
                <a:lnTo>
                  <a:pt x="3" y="13"/>
                </a:lnTo>
              </a:path>
            </a:pathLst>
          </a:custGeom>
          <a:solidFill>
            <a:srgbClr val="FFFF00"/>
          </a:solidFill>
          <a:ln w="4763">
            <a:solidFill>
              <a:srgbClr val="990000"/>
            </a:solidFill>
            <a:round/>
            <a:headEnd/>
            <a:tailEnd/>
          </a:ln>
        </p:spPr>
        <p:txBody>
          <a:bodyPr/>
          <a:lstStyle/>
          <a:p>
            <a:endParaRPr lang="en-US"/>
          </a:p>
        </p:txBody>
      </p:sp>
      <p:sp>
        <p:nvSpPr>
          <p:cNvPr id="53347" name="Freeform 98"/>
          <p:cNvSpPr>
            <a:spLocks/>
          </p:cNvSpPr>
          <p:nvPr/>
        </p:nvSpPr>
        <p:spPr bwMode="auto">
          <a:xfrm>
            <a:off x="6472239" y="4154489"/>
            <a:ext cx="100012" cy="55563"/>
          </a:xfrm>
          <a:custGeom>
            <a:avLst/>
            <a:gdLst>
              <a:gd name="T0" fmla="*/ 2147483647 w 70"/>
              <a:gd name="T1" fmla="*/ 2147483647 h 35"/>
              <a:gd name="T2" fmla="*/ 2147483647 w 70"/>
              <a:gd name="T3" fmla="*/ 2147483647 h 35"/>
              <a:gd name="T4" fmla="*/ 2147483647 w 70"/>
              <a:gd name="T5" fmla="*/ 2147483647 h 35"/>
              <a:gd name="T6" fmla="*/ 2147483647 w 70"/>
              <a:gd name="T7" fmla="*/ 2147483647 h 35"/>
              <a:gd name="T8" fmla="*/ 2147483647 w 70"/>
              <a:gd name="T9" fmla="*/ 2147483647 h 35"/>
              <a:gd name="T10" fmla="*/ 2147483647 w 70"/>
              <a:gd name="T11" fmla="*/ 2147483647 h 35"/>
              <a:gd name="T12" fmla="*/ 2147483647 w 70"/>
              <a:gd name="T13" fmla="*/ 2147483647 h 35"/>
              <a:gd name="T14" fmla="*/ 2147483647 w 70"/>
              <a:gd name="T15" fmla="*/ 2147483647 h 35"/>
              <a:gd name="T16" fmla="*/ 2147483647 w 70"/>
              <a:gd name="T17" fmla="*/ 2147483647 h 35"/>
              <a:gd name="T18" fmla="*/ 0 w 70"/>
              <a:gd name="T19" fmla="*/ 2147483647 h 35"/>
              <a:gd name="T20" fmla="*/ 0 w 70"/>
              <a:gd name="T21" fmla="*/ 2147483647 h 35"/>
              <a:gd name="T22" fmla="*/ 2147483647 w 70"/>
              <a:gd name="T23" fmla="*/ 2147483647 h 35"/>
              <a:gd name="T24" fmla="*/ 2147483647 w 70"/>
              <a:gd name="T25" fmla="*/ 2147483647 h 35"/>
              <a:gd name="T26" fmla="*/ 2147483647 w 70"/>
              <a:gd name="T27" fmla="*/ 2147483647 h 35"/>
              <a:gd name="T28" fmla="*/ 2147483647 w 70"/>
              <a:gd name="T29" fmla="*/ 2147483647 h 35"/>
              <a:gd name="T30" fmla="*/ 2147483647 w 70"/>
              <a:gd name="T31" fmla="*/ 2147483647 h 35"/>
              <a:gd name="T32" fmla="*/ 2147483647 w 70"/>
              <a:gd name="T33" fmla="*/ 2147483647 h 35"/>
              <a:gd name="T34" fmla="*/ 2147483647 w 70"/>
              <a:gd name="T35" fmla="*/ 2147483647 h 35"/>
              <a:gd name="T36" fmla="*/ 2147483647 w 70"/>
              <a:gd name="T37" fmla="*/ 2147483647 h 35"/>
              <a:gd name="T38" fmla="*/ 2147483647 w 70"/>
              <a:gd name="T39" fmla="*/ 2147483647 h 35"/>
              <a:gd name="T40" fmla="*/ 2147483647 w 70"/>
              <a:gd name="T41" fmla="*/ 2147483647 h 35"/>
              <a:gd name="T42" fmla="*/ 2147483647 w 70"/>
              <a:gd name="T43" fmla="*/ 2147483647 h 35"/>
              <a:gd name="T44" fmla="*/ 2147483647 w 70"/>
              <a:gd name="T45" fmla="*/ 2147483647 h 35"/>
              <a:gd name="T46" fmla="*/ 2147483647 w 70"/>
              <a:gd name="T47" fmla="*/ 2147483647 h 35"/>
              <a:gd name="T48" fmla="*/ 2147483647 w 70"/>
              <a:gd name="T49" fmla="*/ 2147483647 h 35"/>
              <a:gd name="T50" fmla="*/ 2147483647 w 70"/>
              <a:gd name="T51" fmla="*/ 2147483647 h 35"/>
              <a:gd name="T52" fmla="*/ 2147483647 w 70"/>
              <a:gd name="T53" fmla="*/ 2147483647 h 35"/>
              <a:gd name="T54" fmla="*/ 2147483647 w 70"/>
              <a:gd name="T55" fmla="*/ 2147483647 h 35"/>
              <a:gd name="T56" fmla="*/ 2147483647 w 70"/>
              <a:gd name="T57" fmla="*/ 2147483647 h 35"/>
              <a:gd name="T58" fmla="*/ 2147483647 w 70"/>
              <a:gd name="T59" fmla="*/ 2147483647 h 35"/>
              <a:gd name="T60" fmla="*/ 2147483647 w 70"/>
              <a:gd name="T61" fmla="*/ 2147483647 h 35"/>
              <a:gd name="T62" fmla="*/ 2147483647 w 70"/>
              <a:gd name="T63" fmla="*/ 2147483647 h 35"/>
              <a:gd name="T64" fmla="*/ 2147483647 w 70"/>
              <a:gd name="T65" fmla="*/ 2147483647 h 35"/>
              <a:gd name="T66" fmla="*/ 2147483647 w 70"/>
              <a:gd name="T67" fmla="*/ 0 h 35"/>
              <a:gd name="T68" fmla="*/ 2147483647 w 70"/>
              <a:gd name="T69" fmla="*/ 0 h 35"/>
              <a:gd name="T70" fmla="*/ 2147483647 w 70"/>
              <a:gd name="T71" fmla="*/ 0 h 35"/>
              <a:gd name="T72" fmla="*/ 2147483647 w 70"/>
              <a:gd name="T73" fmla="*/ 2147483647 h 35"/>
              <a:gd name="T74" fmla="*/ 2147483647 w 70"/>
              <a:gd name="T75" fmla="*/ 2147483647 h 35"/>
              <a:gd name="T76" fmla="*/ 2147483647 w 70"/>
              <a:gd name="T77" fmla="*/ 2147483647 h 35"/>
              <a:gd name="T78" fmla="*/ 2147483647 w 70"/>
              <a:gd name="T79" fmla="*/ 2147483647 h 35"/>
              <a:gd name="T80" fmla="*/ 2147483647 w 70"/>
              <a:gd name="T81" fmla="*/ 2147483647 h 35"/>
              <a:gd name="T82" fmla="*/ 2147483647 w 70"/>
              <a:gd name="T83" fmla="*/ 2147483647 h 35"/>
              <a:gd name="T84" fmla="*/ 2147483647 w 70"/>
              <a:gd name="T85" fmla="*/ 2147483647 h 35"/>
              <a:gd name="T86" fmla="*/ 2147483647 w 70"/>
              <a:gd name="T87" fmla="*/ 2147483647 h 35"/>
              <a:gd name="T88" fmla="*/ 2147483647 w 70"/>
              <a:gd name="T89" fmla="*/ 2147483647 h 35"/>
              <a:gd name="T90" fmla="*/ 2147483647 w 70"/>
              <a:gd name="T91" fmla="*/ 2147483647 h 35"/>
              <a:gd name="T92" fmla="*/ 2147483647 w 70"/>
              <a:gd name="T93" fmla="*/ 2147483647 h 35"/>
              <a:gd name="T94" fmla="*/ 2147483647 w 70"/>
              <a:gd name="T95" fmla="*/ 2147483647 h 35"/>
              <a:gd name="T96" fmla="*/ 2147483647 w 70"/>
              <a:gd name="T97" fmla="*/ 2147483647 h 35"/>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70"/>
              <a:gd name="T148" fmla="*/ 0 h 35"/>
              <a:gd name="T149" fmla="*/ 70 w 70"/>
              <a:gd name="T150" fmla="*/ 35 h 35"/>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70" h="35">
                <a:moveTo>
                  <a:pt x="24" y="7"/>
                </a:moveTo>
                <a:lnTo>
                  <a:pt x="21" y="7"/>
                </a:lnTo>
                <a:lnTo>
                  <a:pt x="19" y="7"/>
                </a:lnTo>
                <a:lnTo>
                  <a:pt x="16" y="7"/>
                </a:lnTo>
                <a:lnTo>
                  <a:pt x="13" y="6"/>
                </a:lnTo>
                <a:lnTo>
                  <a:pt x="10" y="6"/>
                </a:lnTo>
                <a:lnTo>
                  <a:pt x="7" y="6"/>
                </a:lnTo>
                <a:lnTo>
                  <a:pt x="4" y="6"/>
                </a:lnTo>
                <a:lnTo>
                  <a:pt x="3" y="7"/>
                </a:lnTo>
                <a:lnTo>
                  <a:pt x="0" y="9"/>
                </a:lnTo>
                <a:lnTo>
                  <a:pt x="0" y="12"/>
                </a:lnTo>
                <a:lnTo>
                  <a:pt x="3" y="15"/>
                </a:lnTo>
                <a:lnTo>
                  <a:pt x="7" y="19"/>
                </a:lnTo>
                <a:lnTo>
                  <a:pt x="13" y="22"/>
                </a:lnTo>
                <a:lnTo>
                  <a:pt x="19" y="25"/>
                </a:lnTo>
                <a:lnTo>
                  <a:pt x="24" y="29"/>
                </a:lnTo>
                <a:lnTo>
                  <a:pt x="28" y="32"/>
                </a:lnTo>
                <a:lnTo>
                  <a:pt x="33" y="34"/>
                </a:lnTo>
                <a:lnTo>
                  <a:pt x="37" y="35"/>
                </a:lnTo>
                <a:lnTo>
                  <a:pt x="41" y="34"/>
                </a:lnTo>
                <a:lnTo>
                  <a:pt x="46" y="32"/>
                </a:lnTo>
                <a:lnTo>
                  <a:pt x="50" y="29"/>
                </a:lnTo>
                <a:lnTo>
                  <a:pt x="55" y="26"/>
                </a:lnTo>
                <a:lnTo>
                  <a:pt x="59" y="22"/>
                </a:lnTo>
                <a:lnTo>
                  <a:pt x="64" y="19"/>
                </a:lnTo>
                <a:lnTo>
                  <a:pt x="65" y="17"/>
                </a:lnTo>
                <a:lnTo>
                  <a:pt x="67" y="15"/>
                </a:lnTo>
                <a:lnTo>
                  <a:pt x="68" y="12"/>
                </a:lnTo>
                <a:lnTo>
                  <a:pt x="70" y="9"/>
                </a:lnTo>
                <a:lnTo>
                  <a:pt x="70" y="6"/>
                </a:lnTo>
                <a:lnTo>
                  <a:pt x="70" y="4"/>
                </a:lnTo>
                <a:lnTo>
                  <a:pt x="68" y="1"/>
                </a:lnTo>
                <a:lnTo>
                  <a:pt x="65" y="1"/>
                </a:lnTo>
                <a:lnTo>
                  <a:pt x="61" y="0"/>
                </a:lnTo>
                <a:lnTo>
                  <a:pt x="58" y="0"/>
                </a:lnTo>
                <a:lnTo>
                  <a:pt x="55" y="0"/>
                </a:lnTo>
                <a:lnTo>
                  <a:pt x="52" y="1"/>
                </a:lnTo>
                <a:lnTo>
                  <a:pt x="49" y="1"/>
                </a:lnTo>
                <a:lnTo>
                  <a:pt x="44" y="3"/>
                </a:lnTo>
                <a:lnTo>
                  <a:pt x="41" y="3"/>
                </a:lnTo>
                <a:lnTo>
                  <a:pt x="37" y="3"/>
                </a:lnTo>
                <a:lnTo>
                  <a:pt x="36" y="3"/>
                </a:lnTo>
                <a:lnTo>
                  <a:pt x="34" y="4"/>
                </a:lnTo>
                <a:lnTo>
                  <a:pt x="33" y="4"/>
                </a:lnTo>
                <a:lnTo>
                  <a:pt x="31" y="6"/>
                </a:lnTo>
                <a:lnTo>
                  <a:pt x="28" y="6"/>
                </a:lnTo>
                <a:lnTo>
                  <a:pt x="27" y="7"/>
                </a:lnTo>
                <a:lnTo>
                  <a:pt x="25" y="7"/>
                </a:lnTo>
                <a:lnTo>
                  <a:pt x="24" y="7"/>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48" name="Freeform 99"/>
          <p:cNvSpPr>
            <a:spLocks/>
          </p:cNvSpPr>
          <p:nvPr/>
        </p:nvSpPr>
        <p:spPr bwMode="auto">
          <a:xfrm>
            <a:off x="6472239" y="4154489"/>
            <a:ext cx="100012" cy="55563"/>
          </a:xfrm>
          <a:custGeom>
            <a:avLst/>
            <a:gdLst>
              <a:gd name="T0" fmla="*/ 2147483647 w 70"/>
              <a:gd name="T1" fmla="*/ 2147483647 h 35"/>
              <a:gd name="T2" fmla="*/ 2147483647 w 70"/>
              <a:gd name="T3" fmla="*/ 2147483647 h 35"/>
              <a:gd name="T4" fmla="*/ 2147483647 w 70"/>
              <a:gd name="T5" fmla="*/ 2147483647 h 35"/>
              <a:gd name="T6" fmla="*/ 2147483647 w 70"/>
              <a:gd name="T7" fmla="*/ 2147483647 h 35"/>
              <a:gd name="T8" fmla="*/ 2147483647 w 70"/>
              <a:gd name="T9" fmla="*/ 2147483647 h 35"/>
              <a:gd name="T10" fmla="*/ 2147483647 w 70"/>
              <a:gd name="T11" fmla="*/ 2147483647 h 35"/>
              <a:gd name="T12" fmla="*/ 2147483647 w 70"/>
              <a:gd name="T13" fmla="*/ 2147483647 h 35"/>
              <a:gd name="T14" fmla="*/ 2147483647 w 70"/>
              <a:gd name="T15" fmla="*/ 2147483647 h 35"/>
              <a:gd name="T16" fmla="*/ 2147483647 w 70"/>
              <a:gd name="T17" fmla="*/ 2147483647 h 35"/>
              <a:gd name="T18" fmla="*/ 0 w 70"/>
              <a:gd name="T19" fmla="*/ 2147483647 h 35"/>
              <a:gd name="T20" fmla="*/ 0 w 70"/>
              <a:gd name="T21" fmla="*/ 2147483647 h 35"/>
              <a:gd name="T22" fmla="*/ 2147483647 w 70"/>
              <a:gd name="T23" fmla="*/ 2147483647 h 35"/>
              <a:gd name="T24" fmla="*/ 2147483647 w 70"/>
              <a:gd name="T25" fmla="*/ 2147483647 h 35"/>
              <a:gd name="T26" fmla="*/ 2147483647 w 70"/>
              <a:gd name="T27" fmla="*/ 2147483647 h 35"/>
              <a:gd name="T28" fmla="*/ 2147483647 w 70"/>
              <a:gd name="T29" fmla="*/ 2147483647 h 35"/>
              <a:gd name="T30" fmla="*/ 2147483647 w 70"/>
              <a:gd name="T31" fmla="*/ 2147483647 h 35"/>
              <a:gd name="T32" fmla="*/ 2147483647 w 70"/>
              <a:gd name="T33" fmla="*/ 2147483647 h 35"/>
              <a:gd name="T34" fmla="*/ 2147483647 w 70"/>
              <a:gd name="T35" fmla="*/ 2147483647 h 35"/>
              <a:gd name="T36" fmla="*/ 2147483647 w 70"/>
              <a:gd name="T37" fmla="*/ 2147483647 h 35"/>
              <a:gd name="T38" fmla="*/ 2147483647 w 70"/>
              <a:gd name="T39" fmla="*/ 2147483647 h 35"/>
              <a:gd name="T40" fmla="*/ 2147483647 w 70"/>
              <a:gd name="T41" fmla="*/ 2147483647 h 35"/>
              <a:gd name="T42" fmla="*/ 2147483647 w 70"/>
              <a:gd name="T43" fmla="*/ 2147483647 h 35"/>
              <a:gd name="T44" fmla="*/ 2147483647 w 70"/>
              <a:gd name="T45" fmla="*/ 2147483647 h 35"/>
              <a:gd name="T46" fmla="*/ 2147483647 w 70"/>
              <a:gd name="T47" fmla="*/ 2147483647 h 35"/>
              <a:gd name="T48" fmla="*/ 2147483647 w 70"/>
              <a:gd name="T49" fmla="*/ 2147483647 h 35"/>
              <a:gd name="T50" fmla="*/ 2147483647 w 70"/>
              <a:gd name="T51" fmla="*/ 2147483647 h 35"/>
              <a:gd name="T52" fmla="*/ 2147483647 w 70"/>
              <a:gd name="T53" fmla="*/ 2147483647 h 35"/>
              <a:gd name="T54" fmla="*/ 2147483647 w 70"/>
              <a:gd name="T55" fmla="*/ 2147483647 h 35"/>
              <a:gd name="T56" fmla="*/ 2147483647 w 70"/>
              <a:gd name="T57" fmla="*/ 2147483647 h 35"/>
              <a:gd name="T58" fmla="*/ 2147483647 w 70"/>
              <a:gd name="T59" fmla="*/ 2147483647 h 35"/>
              <a:gd name="T60" fmla="*/ 2147483647 w 70"/>
              <a:gd name="T61" fmla="*/ 2147483647 h 35"/>
              <a:gd name="T62" fmla="*/ 2147483647 w 70"/>
              <a:gd name="T63" fmla="*/ 2147483647 h 35"/>
              <a:gd name="T64" fmla="*/ 2147483647 w 70"/>
              <a:gd name="T65" fmla="*/ 2147483647 h 35"/>
              <a:gd name="T66" fmla="*/ 2147483647 w 70"/>
              <a:gd name="T67" fmla="*/ 0 h 35"/>
              <a:gd name="T68" fmla="*/ 2147483647 w 70"/>
              <a:gd name="T69" fmla="*/ 0 h 35"/>
              <a:gd name="T70" fmla="*/ 2147483647 w 70"/>
              <a:gd name="T71" fmla="*/ 0 h 35"/>
              <a:gd name="T72" fmla="*/ 2147483647 w 70"/>
              <a:gd name="T73" fmla="*/ 2147483647 h 35"/>
              <a:gd name="T74" fmla="*/ 2147483647 w 70"/>
              <a:gd name="T75" fmla="*/ 2147483647 h 35"/>
              <a:gd name="T76" fmla="*/ 2147483647 w 70"/>
              <a:gd name="T77" fmla="*/ 2147483647 h 35"/>
              <a:gd name="T78" fmla="*/ 2147483647 w 70"/>
              <a:gd name="T79" fmla="*/ 2147483647 h 35"/>
              <a:gd name="T80" fmla="*/ 2147483647 w 70"/>
              <a:gd name="T81" fmla="*/ 2147483647 h 35"/>
              <a:gd name="T82" fmla="*/ 2147483647 w 70"/>
              <a:gd name="T83" fmla="*/ 2147483647 h 35"/>
              <a:gd name="T84" fmla="*/ 2147483647 w 70"/>
              <a:gd name="T85" fmla="*/ 2147483647 h 35"/>
              <a:gd name="T86" fmla="*/ 2147483647 w 70"/>
              <a:gd name="T87" fmla="*/ 2147483647 h 35"/>
              <a:gd name="T88" fmla="*/ 2147483647 w 70"/>
              <a:gd name="T89" fmla="*/ 2147483647 h 35"/>
              <a:gd name="T90" fmla="*/ 2147483647 w 70"/>
              <a:gd name="T91" fmla="*/ 2147483647 h 35"/>
              <a:gd name="T92" fmla="*/ 2147483647 w 70"/>
              <a:gd name="T93" fmla="*/ 2147483647 h 35"/>
              <a:gd name="T94" fmla="*/ 2147483647 w 70"/>
              <a:gd name="T95" fmla="*/ 2147483647 h 35"/>
              <a:gd name="T96" fmla="*/ 2147483647 w 70"/>
              <a:gd name="T97" fmla="*/ 2147483647 h 35"/>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70"/>
              <a:gd name="T148" fmla="*/ 0 h 35"/>
              <a:gd name="T149" fmla="*/ 70 w 70"/>
              <a:gd name="T150" fmla="*/ 35 h 35"/>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70" h="35">
                <a:moveTo>
                  <a:pt x="24" y="7"/>
                </a:moveTo>
                <a:lnTo>
                  <a:pt x="21" y="7"/>
                </a:lnTo>
                <a:lnTo>
                  <a:pt x="19" y="7"/>
                </a:lnTo>
                <a:lnTo>
                  <a:pt x="16" y="7"/>
                </a:lnTo>
                <a:lnTo>
                  <a:pt x="13" y="6"/>
                </a:lnTo>
                <a:lnTo>
                  <a:pt x="10" y="6"/>
                </a:lnTo>
                <a:lnTo>
                  <a:pt x="7" y="6"/>
                </a:lnTo>
                <a:lnTo>
                  <a:pt x="4" y="6"/>
                </a:lnTo>
                <a:lnTo>
                  <a:pt x="3" y="7"/>
                </a:lnTo>
                <a:lnTo>
                  <a:pt x="0" y="9"/>
                </a:lnTo>
                <a:lnTo>
                  <a:pt x="0" y="12"/>
                </a:lnTo>
                <a:lnTo>
                  <a:pt x="3" y="15"/>
                </a:lnTo>
                <a:lnTo>
                  <a:pt x="7" y="19"/>
                </a:lnTo>
                <a:lnTo>
                  <a:pt x="13" y="22"/>
                </a:lnTo>
                <a:lnTo>
                  <a:pt x="19" y="25"/>
                </a:lnTo>
                <a:lnTo>
                  <a:pt x="24" y="29"/>
                </a:lnTo>
                <a:lnTo>
                  <a:pt x="28" y="32"/>
                </a:lnTo>
                <a:lnTo>
                  <a:pt x="33" y="34"/>
                </a:lnTo>
                <a:lnTo>
                  <a:pt x="37" y="35"/>
                </a:lnTo>
                <a:lnTo>
                  <a:pt x="41" y="34"/>
                </a:lnTo>
                <a:lnTo>
                  <a:pt x="46" y="32"/>
                </a:lnTo>
                <a:lnTo>
                  <a:pt x="50" y="29"/>
                </a:lnTo>
                <a:lnTo>
                  <a:pt x="55" y="26"/>
                </a:lnTo>
                <a:lnTo>
                  <a:pt x="59" y="22"/>
                </a:lnTo>
                <a:lnTo>
                  <a:pt x="64" y="19"/>
                </a:lnTo>
                <a:lnTo>
                  <a:pt x="65" y="17"/>
                </a:lnTo>
                <a:lnTo>
                  <a:pt x="67" y="15"/>
                </a:lnTo>
                <a:lnTo>
                  <a:pt x="68" y="12"/>
                </a:lnTo>
                <a:lnTo>
                  <a:pt x="70" y="9"/>
                </a:lnTo>
                <a:lnTo>
                  <a:pt x="70" y="6"/>
                </a:lnTo>
                <a:lnTo>
                  <a:pt x="70" y="4"/>
                </a:lnTo>
                <a:lnTo>
                  <a:pt x="68" y="1"/>
                </a:lnTo>
                <a:lnTo>
                  <a:pt x="65" y="1"/>
                </a:lnTo>
                <a:lnTo>
                  <a:pt x="61" y="0"/>
                </a:lnTo>
                <a:lnTo>
                  <a:pt x="58" y="0"/>
                </a:lnTo>
                <a:lnTo>
                  <a:pt x="55" y="0"/>
                </a:lnTo>
                <a:lnTo>
                  <a:pt x="52" y="1"/>
                </a:lnTo>
                <a:lnTo>
                  <a:pt x="49" y="1"/>
                </a:lnTo>
                <a:lnTo>
                  <a:pt x="44" y="3"/>
                </a:lnTo>
                <a:lnTo>
                  <a:pt x="41" y="3"/>
                </a:lnTo>
                <a:lnTo>
                  <a:pt x="37" y="3"/>
                </a:lnTo>
                <a:lnTo>
                  <a:pt x="36" y="3"/>
                </a:lnTo>
                <a:lnTo>
                  <a:pt x="34" y="4"/>
                </a:lnTo>
                <a:lnTo>
                  <a:pt x="33" y="4"/>
                </a:lnTo>
                <a:lnTo>
                  <a:pt x="31" y="6"/>
                </a:lnTo>
                <a:lnTo>
                  <a:pt x="28" y="6"/>
                </a:lnTo>
                <a:lnTo>
                  <a:pt x="27" y="7"/>
                </a:lnTo>
                <a:lnTo>
                  <a:pt x="25" y="7"/>
                </a:lnTo>
                <a:lnTo>
                  <a:pt x="24" y="7"/>
                </a:lnTo>
              </a:path>
            </a:pathLst>
          </a:custGeom>
          <a:solidFill>
            <a:srgbClr val="FFFF00"/>
          </a:solidFill>
          <a:ln w="1588">
            <a:solidFill>
              <a:srgbClr val="990000"/>
            </a:solidFill>
            <a:round/>
            <a:headEnd/>
            <a:tailEnd/>
          </a:ln>
        </p:spPr>
        <p:txBody>
          <a:bodyPr/>
          <a:lstStyle/>
          <a:p>
            <a:endParaRPr lang="en-US"/>
          </a:p>
        </p:txBody>
      </p:sp>
      <p:sp>
        <p:nvSpPr>
          <p:cNvPr id="53349" name="Freeform 100"/>
          <p:cNvSpPr>
            <a:spLocks/>
          </p:cNvSpPr>
          <p:nvPr/>
        </p:nvSpPr>
        <p:spPr bwMode="auto">
          <a:xfrm>
            <a:off x="6472239" y="4154489"/>
            <a:ext cx="100012" cy="55563"/>
          </a:xfrm>
          <a:custGeom>
            <a:avLst/>
            <a:gdLst>
              <a:gd name="T0" fmla="*/ 2147483647 w 70"/>
              <a:gd name="T1" fmla="*/ 2147483647 h 35"/>
              <a:gd name="T2" fmla="*/ 2147483647 w 70"/>
              <a:gd name="T3" fmla="*/ 2147483647 h 35"/>
              <a:gd name="T4" fmla="*/ 2147483647 w 70"/>
              <a:gd name="T5" fmla="*/ 2147483647 h 35"/>
              <a:gd name="T6" fmla="*/ 2147483647 w 70"/>
              <a:gd name="T7" fmla="*/ 2147483647 h 35"/>
              <a:gd name="T8" fmla="*/ 2147483647 w 70"/>
              <a:gd name="T9" fmla="*/ 2147483647 h 35"/>
              <a:gd name="T10" fmla="*/ 2147483647 w 70"/>
              <a:gd name="T11" fmla="*/ 2147483647 h 35"/>
              <a:gd name="T12" fmla="*/ 2147483647 w 70"/>
              <a:gd name="T13" fmla="*/ 2147483647 h 35"/>
              <a:gd name="T14" fmla="*/ 2147483647 w 70"/>
              <a:gd name="T15" fmla="*/ 2147483647 h 35"/>
              <a:gd name="T16" fmla="*/ 2147483647 w 70"/>
              <a:gd name="T17" fmla="*/ 2147483647 h 35"/>
              <a:gd name="T18" fmla="*/ 0 w 70"/>
              <a:gd name="T19" fmla="*/ 2147483647 h 35"/>
              <a:gd name="T20" fmla="*/ 0 w 70"/>
              <a:gd name="T21" fmla="*/ 2147483647 h 35"/>
              <a:gd name="T22" fmla="*/ 2147483647 w 70"/>
              <a:gd name="T23" fmla="*/ 2147483647 h 35"/>
              <a:gd name="T24" fmla="*/ 2147483647 w 70"/>
              <a:gd name="T25" fmla="*/ 2147483647 h 35"/>
              <a:gd name="T26" fmla="*/ 2147483647 w 70"/>
              <a:gd name="T27" fmla="*/ 2147483647 h 35"/>
              <a:gd name="T28" fmla="*/ 2147483647 w 70"/>
              <a:gd name="T29" fmla="*/ 2147483647 h 35"/>
              <a:gd name="T30" fmla="*/ 2147483647 w 70"/>
              <a:gd name="T31" fmla="*/ 2147483647 h 35"/>
              <a:gd name="T32" fmla="*/ 2147483647 w 70"/>
              <a:gd name="T33" fmla="*/ 2147483647 h 35"/>
              <a:gd name="T34" fmla="*/ 2147483647 w 70"/>
              <a:gd name="T35" fmla="*/ 2147483647 h 35"/>
              <a:gd name="T36" fmla="*/ 2147483647 w 70"/>
              <a:gd name="T37" fmla="*/ 2147483647 h 35"/>
              <a:gd name="T38" fmla="*/ 2147483647 w 70"/>
              <a:gd name="T39" fmla="*/ 2147483647 h 35"/>
              <a:gd name="T40" fmla="*/ 2147483647 w 70"/>
              <a:gd name="T41" fmla="*/ 2147483647 h 35"/>
              <a:gd name="T42" fmla="*/ 2147483647 w 70"/>
              <a:gd name="T43" fmla="*/ 2147483647 h 35"/>
              <a:gd name="T44" fmla="*/ 2147483647 w 70"/>
              <a:gd name="T45" fmla="*/ 2147483647 h 35"/>
              <a:gd name="T46" fmla="*/ 2147483647 w 70"/>
              <a:gd name="T47" fmla="*/ 2147483647 h 35"/>
              <a:gd name="T48" fmla="*/ 2147483647 w 70"/>
              <a:gd name="T49" fmla="*/ 2147483647 h 35"/>
              <a:gd name="T50" fmla="*/ 2147483647 w 70"/>
              <a:gd name="T51" fmla="*/ 2147483647 h 35"/>
              <a:gd name="T52" fmla="*/ 2147483647 w 70"/>
              <a:gd name="T53" fmla="*/ 2147483647 h 35"/>
              <a:gd name="T54" fmla="*/ 2147483647 w 70"/>
              <a:gd name="T55" fmla="*/ 2147483647 h 35"/>
              <a:gd name="T56" fmla="*/ 2147483647 w 70"/>
              <a:gd name="T57" fmla="*/ 2147483647 h 35"/>
              <a:gd name="T58" fmla="*/ 2147483647 w 70"/>
              <a:gd name="T59" fmla="*/ 2147483647 h 35"/>
              <a:gd name="T60" fmla="*/ 2147483647 w 70"/>
              <a:gd name="T61" fmla="*/ 2147483647 h 35"/>
              <a:gd name="T62" fmla="*/ 2147483647 w 70"/>
              <a:gd name="T63" fmla="*/ 2147483647 h 35"/>
              <a:gd name="T64" fmla="*/ 2147483647 w 70"/>
              <a:gd name="T65" fmla="*/ 2147483647 h 35"/>
              <a:gd name="T66" fmla="*/ 2147483647 w 70"/>
              <a:gd name="T67" fmla="*/ 0 h 35"/>
              <a:gd name="T68" fmla="*/ 2147483647 w 70"/>
              <a:gd name="T69" fmla="*/ 0 h 35"/>
              <a:gd name="T70" fmla="*/ 2147483647 w 70"/>
              <a:gd name="T71" fmla="*/ 0 h 35"/>
              <a:gd name="T72" fmla="*/ 2147483647 w 70"/>
              <a:gd name="T73" fmla="*/ 2147483647 h 35"/>
              <a:gd name="T74" fmla="*/ 2147483647 w 70"/>
              <a:gd name="T75" fmla="*/ 2147483647 h 35"/>
              <a:gd name="T76" fmla="*/ 2147483647 w 70"/>
              <a:gd name="T77" fmla="*/ 2147483647 h 35"/>
              <a:gd name="T78" fmla="*/ 2147483647 w 70"/>
              <a:gd name="T79" fmla="*/ 2147483647 h 35"/>
              <a:gd name="T80" fmla="*/ 2147483647 w 70"/>
              <a:gd name="T81" fmla="*/ 2147483647 h 35"/>
              <a:gd name="T82" fmla="*/ 2147483647 w 70"/>
              <a:gd name="T83" fmla="*/ 2147483647 h 35"/>
              <a:gd name="T84" fmla="*/ 2147483647 w 70"/>
              <a:gd name="T85" fmla="*/ 2147483647 h 35"/>
              <a:gd name="T86" fmla="*/ 2147483647 w 70"/>
              <a:gd name="T87" fmla="*/ 2147483647 h 35"/>
              <a:gd name="T88" fmla="*/ 2147483647 w 70"/>
              <a:gd name="T89" fmla="*/ 2147483647 h 35"/>
              <a:gd name="T90" fmla="*/ 2147483647 w 70"/>
              <a:gd name="T91" fmla="*/ 2147483647 h 35"/>
              <a:gd name="T92" fmla="*/ 2147483647 w 70"/>
              <a:gd name="T93" fmla="*/ 2147483647 h 35"/>
              <a:gd name="T94" fmla="*/ 2147483647 w 70"/>
              <a:gd name="T95" fmla="*/ 2147483647 h 35"/>
              <a:gd name="T96" fmla="*/ 2147483647 w 70"/>
              <a:gd name="T97" fmla="*/ 2147483647 h 35"/>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70"/>
              <a:gd name="T148" fmla="*/ 0 h 35"/>
              <a:gd name="T149" fmla="*/ 70 w 70"/>
              <a:gd name="T150" fmla="*/ 35 h 35"/>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70" h="35">
                <a:moveTo>
                  <a:pt x="24" y="7"/>
                </a:moveTo>
                <a:lnTo>
                  <a:pt x="21" y="7"/>
                </a:lnTo>
                <a:lnTo>
                  <a:pt x="19" y="7"/>
                </a:lnTo>
                <a:lnTo>
                  <a:pt x="16" y="7"/>
                </a:lnTo>
                <a:lnTo>
                  <a:pt x="13" y="6"/>
                </a:lnTo>
                <a:lnTo>
                  <a:pt x="10" y="6"/>
                </a:lnTo>
                <a:lnTo>
                  <a:pt x="7" y="6"/>
                </a:lnTo>
                <a:lnTo>
                  <a:pt x="4" y="6"/>
                </a:lnTo>
                <a:lnTo>
                  <a:pt x="3" y="7"/>
                </a:lnTo>
                <a:lnTo>
                  <a:pt x="0" y="9"/>
                </a:lnTo>
                <a:lnTo>
                  <a:pt x="0" y="12"/>
                </a:lnTo>
                <a:lnTo>
                  <a:pt x="3" y="15"/>
                </a:lnTo>
                <a:lnTo>
                  <a:pt x="7" y="19"/>
                </a:lnTo>
                <a:lnTo>
                  <a:pt x="13" y="22"/>
                </a:lnTo>
                <a:lnTo>
                  <a:pt x="19" y="25"/>
                </a:lnTo>
                <a:lnTo>
                  <a:pt x="24" y="29"/>
                </a:lnTo>
                <a:lnTo>
                  <a:pt x="28" y="32"/>
                </a:lnTo>
                <a:lnTo>
                  <a:pt x="33" y="34"/>
                </a:lnTo>
                <a:lnTo>
                  <a:pt x="37" y="35"/>
                </a:lnTo>
                <a:lnTo>
                  <a:pt x="41" y="34"/>
                </a:lnTo>
                <a:lnTo>
                  <a:pt x="46" y="32"/>
                </a:lnTo>
                <a:lnTo>
                  <a:pt x="50" y="29"/>
                </a:lnTo>
                <a:lnTo>
                  <a:pt x="55" y="26"/>
                </a:lnTo>
                <a:lnTo>
                  <a:pt x="59" y="22"/>
                </a:lnTo>
                <a:lnTo>
                  <a:pt x="64" y="19"/>
                </a:lnTo>
                <a:lnTo>
                  <a:pt x="65" y="17"/>
                </a:lnTo>
                <a:lnTo>
                  <a:pt x="67" y="15"/>
                </a:lnTo>
                <a:lnTo>
                  <a:pt x="68" y="12"/>
                </a:lnTo>
                <a:lnTo>
                  <a:pt x="70" y="9"/>
                </a:lnTo>
                <a:lnTo>
                  <a:pt x="70" y="6"/>
                </a:lnTo>
                <a:lnTo>
                  <a:pt x="70" y="4"/>
                </a:lnTo>
                <a:lnTo>
                  <a:pt x="68" y="1"/>
                </a:lnTo>
                <a:lnTo>
                  <a:pt x="65" y="1"/>
                </a:lnTo>
                <a:lnTo>
                  <a:pt x="61" y="0"/>
                </a:lnTo>
                <a:lnTo>
                  <a:pt x="58" y="0"/>
                </a:lnTo>
                <a:lnTo>
                  <a:pt x="55" y="0"/>
                </a:lnTo>
                <a:lnTo>
                  <a:pt x="52" y="1"/>
                </a:lnTo>
                <a:lnTo>
                  <a:pt x="49" y="1"/>
                </a:lnTo>
                <a:lnTo>
                  <a:pt x="44" y="3"/>
                </a:lnTo>
                <a:lnTo>
                  <a:pt x="41" y="3"/>
                </a:lnTo>
                <a:lnTo>
                  <a:pt x="37" y="3"/>
                </a:lnTo>
                <a:lnTo>
                  <a:pt x="36" y="3"/>
                </a:lnTo>
                <a:lnTo>
                  <a:pt x="34" y="4"/>
                </a:lnTo>
                <a:lnTo>
                  <a:pt x="33" y="4"/>
                </a:lnTo>
                <a:lnTo>
                  <a:pt x="31" y="6"/>
                </a:lnTo>
                <a:lnTo>
                  <a:pt x="28" y="6"/>
                </a:lnTo>
                <a:lnTo>
                  <a:pt x="27" y="7"/>
                </a:lnTo>
                <a:lnTo>
                  <a:pt x="25" y="7"/>
                </a:lnTo>
                <a:lnTo>
                  <a:pt x="24" y="7"/>
                </a:lnTo>
              </a:path>
            </a:pathLst>
          </a:custGeom>
          <a:solidFill>
            <a:srgbClr val="FFFF00"/>
          </a:solidFill>
          <a:ln w="4763">
            <a:solidFill>
              <a:srgbClr val="990000"/>
            </a:solidFill>
            <a:round/>
            <a:headEnd/>
            <a:tailEnd/>
          </a:ln>
        </p:spPr>
        <p:txBody>
          <a:bodyPr/>
          <a:lstStyle/>
          <a:p>
            <a:endParaRPr lang="en-US"/>
          </a:p>
        </p:txBody>
      </p:sp>
      <p:sp>
        <p:nvSpPr>
          <p:cNvPr id="53350" name="Freeform 101"/>
          <p:cNvSpPr>
            <a:spLocks/>
          </p:cNvSpPr>
          <p:nvPr/>
        </p:nvSpPr>
        <p:spPr bwMode="auto">
          <a:xfrm>
            <a:off x="6527801" y="4194177"/>
            <a:ext cx="63500" cy="74613"/>
          </a:xfrm>
          <a:custGeom>
            <a:avLst/>
            <a:gdLst>
              <a:gd name="T0" fmla="*/ 0 w 45"/>
              <a:gd name="T1" fmla="*/ 2147483647 h 47"/>
              <a:gd name="T2" fmla="*/ 2147483647 w 45"/>
              <a:gd name="T3" fmla="*/ 2147483647 h 47"/>
              <a:gd name="T4" fmla="*/ 2147483647 w 45"/>
              <a:gd name="T5" fmla="*/ 2147483647 h 47"/>
              <a:gd name="T6" fmla="*/ 2147483647 w 45"/>
              <a:gd name="T7" fmla="*/ 2147483647 h 47"/>
              <a:gd name="T8" fmla="*/ 2147483647 w 45"/>
              <a:gd name="T9" fmla="*/ 2147483647 h 47"/>
              <a:gd name="T10" fmla="*/ 2147483647 w 45"/>
              <a:gd name="T11" fmla="*/ 2147483647 h 47"/>
              <a:gd name="T12" fmla="*/ 2147483647 w 45"/>
              <a:gd name="T13" fmla="*/ 2147483647 h 47"/>
              <a:gd name="T14" fmla="*/ 2147483647 w 45"/>
              <a:gd name="T15" fmla="*/ 2147483647 h 47"/>
              <a:gd name="T16" fmla="*/ 2147483647 w 45"/>
              <a:gd name="T17" fmla="*/ 2147483647 h 47"/>
              <a:gd name="T18" fmla="*/ 2147483647 w 45"/>
              <a:gd name="T19" fmla="*/ 2147483647 h 47"/>
              <a:gd name="T20" fmla="*/ 2147483647 w 45"/>
              <a:gd name="T21" fmla="*/ 2147483647 h 47"/>
              <a:gd name="T22" fmla="*/ 2147483647 w 45"/>
              <a:gd name="T23" fmla="*/ 2147483647 h 47"/>
              <a:gd name="T24" fmla="*/ 2147483647 w 45"/>
              <a:gd name="T25" fmla="*/ 2147483647 h 47"/>
              <a:gd name="T26" fmla="*/ 2147483647 w 45"/>
              <a:gd name="T27" fmla="*/ 2147483647 h 47"/>
              <a:gd name="T28" fmla="*/ 2147483647 w 45"/>
              <a:gd name="T29" fmla="*/ 2147483647 h 47"/>
              <a:gd name="T30" fmla="*/ 2147483647 w 45"/>
              <a:gd name="T31" fmla="*/ 2147483647 h 47"/>
              <a:gd name="T32" fmla="*/ 2147483647 w 45"/>
              <a:gd name="T33" fmla="*/ 2147483647 h 47"/>
              <a:gd name="T34" fmla="*/ 2147483647 w 45"/>
              <a:gd name="T35" fmla="*/ 2147483647 h 47"/>
              <a:gd name="T36" fmla="*/ 2147483647 w 45"/>
              <a:gd name="T37" fmla="*/ 2147483647 h 47"/>
              <a:gd name="T38" fmla="*/ 2147483647 w 45"/>
              <a:gd name="T39" fmla="*/ 2147483647 h 47"/>
              <a:gd name="T40" fmla="*/ 2147483647 w 45"/>
              <a:gd name="T41" fmla="*/ 2147483647 h 47"/>
              <a:gd name="T42" fmla="*/ 2147483647 w 45"/>
              <a:gd name="T43" fmla="*/ 2147483647 h 47"/>
              <a:gd name="T44" fmla="*/ 2147483647 w 45"/>
              <a:gd name="T45" fmla="*/ 2147483647 h 47"/>
              <a:gd name="T46" fmla="*/ 2147483647 w 45"/>
              <a:gd name="T47" fmla="*/ 2147483647 h 47"/>
              <a:gd name="T48" fmla="*/ 2147483647 w 45"/>
              <a:gd name="T49" fmla="*/ 2147483647 h 47"/>
              <a:gd name="T50" fmla="*/ 2147483647 w 45"/>
              <a:gd name="T51" fmla="*/ 2147483647 h 47"/>
              <a:gd name="T52" fmla="*/ 2147483647 w 45"/>
              <a:gd name="T53" fmla="*/ 2147483647 h 47"/>
              <a:gd name="T54" fmla="*/ 2147483647 w 45"/>
              <a:gd name="T55" fmla="*/ 2147483647 h 47"/>
              <a:gd name="T56" fmla="*/ 2147483647 w 45"/>
              <a:gd name="T57" fmla="*/ 2147483647 h 47"/>
              <a:gd name="T58" fmla="*/ 2147483647 w 45"/>
              <a:gd name="T59" fmla="*/ 2147483647 h 47"/>
              <a:gd name="T60" fmla="*/ 2147483647 w 45"/>
              <a:gd name="T61" fmla="*/ 2147483647 h 47"/>
              <a:gd name="T62" fmla="*/ 2147483647 w 45"/>
              <a:gd name="T63" fmla="*/ 2147483647 h 47"/>
              <a:gd name="T64" fmla="*/ 2147483647 w 45"/>
              <a:gd name="T65" fmla="*/ 0 h 47"/>
              <a:gd name="T66" fmla="*/ 2147483647 w 45"/>
              <a:gd name="T67" fmla="*/ 0 h 47"/>
              <a:gd name="T68" fmla="*/ 2147483647 w 45"/>
              <a:gd name="T69" fmla="*/ 0 h 47"/>
              <a:gd name="T70" fmla="*/ 2147483647 w 45"/>
              <a:gd name="T71" fmla="*/ 2147483647 h 47"/>
              <a:gd name="T72" fmla="*/ 2147483647 w 45"/>
              <a:gd name="T73" fmla="*/ 2147483647 h 47"/>
              <a:gd name="T74" fmla="*/ 2147483647 w 45"/>
              <a:gd name="T75" fmla="*/ 2147483647 h 47"/>
              <a:gd name="T76" fmla="*/ 2147483647 w 45"/>
              <a:gd name="T77" fmla="*/ 2147483647 h 47"/>
              <a:gd name="T78" fmla="*/ 2147483647 w 45"/>
              <a:gd name="T79" fmla="*/ 2147483647 h 47"/>
              <a:gd name="T80" fmla="*/ 0 w 45"/>
              <a:gd name="T81" fmla="*/ 2147483647 h 47"/>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5"/>
              <a:gd name="T124" fmla="*/ 0 h 47"/>
              <a:gd name="T125" fmla="*/ 45 w 45"/>
              <a:gd name="T126" fmla="*/ 47 h 47"/>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5" h="47">
                <a:moveTo>
                  <a:pt x="0" y="22"/>
                </a:moveTo>
                <a:lnTo>
                  <a:pt x="2" y="24"/>
                </a:lnTo>
                <a:lnTo>
                  <a:pt x="4" y="25"/>
                </a:lnTo>
                <a:lnTo>
                  <a:pt x="5" y="28"/>
                </a:lnTo>
                <a:lnTo>
                  <a:pt x="7" y="30"/>
                </a:lnTo>
                <a:lnTo>
                  <a:pt x="8" y="32"/>
                </a:lnTo>
                <a:lnTo>
                  <a:pt x="8" y="34"/>
                </a:lnTo>
                <a:lnTo>
                  <a:pt x="10" y="35"/>
                </a:lnTo>
                <a:lnTo>
                  <a:pt x="13" y="38"/>
                </a:lnTo>
                <a:lnTo>
                  <a:pt x="16" y="40"/>
                </a:lnTo>
                <a:lnTo>
                  <a:pt x="20" y="43"/>
                </a:lnTo>
                <a:lnTo>
                  <a:pt x="25" y="44"/>
                </a:lnTo>
                <a:lnTo>
                  <a:pt x="29" y="46"/>
                </a:lnTo>
                <a:lnTo>
                  <a:pt x="34" y="47"/>
                </a:lnTo>
                <a:lnTo>
                  <a:pt x="36" y="46"/>
                </a:lnTo>
                <a:lnTo>
                  <a:pt x="39" y="43"/>
                </a:lnTo>
                <a:lnTo>
                  <a:pt x="39" y="38"/>
                </a:lnTo>
                <a:lnTo>
                  <a:pt x="39" y="35"/>
                </a:lnTo>
                <a:lnTo>
                  <a:pt x="39" y="31"/>
                </a:lnTo>
                <a:lnTo>
                  <a:pt x="39" y="28"/>
                </a:lnTo>
                <a:lnTo>
                  <a:pt x="41" y="25"/>
                </a:lnTo>
                <a:lnTo>
                  <a:pt x="41" y="21"/>
                </a:lnTo>
                <a:lnTo>
                  <a:pt x="41" y="18"/>
                </a:lnTo>
                <a:lnTo>
                  <a:pt x="42" y="13"/>
                </a:lnTo>
                <a:lnTo>
                  <a:pt x="44" y="9"/>
                </a:lnTo>
                <a:lnTo>
                  <a:pt x="45" y="7"/>
                </a:lnTo>
                <a:lnTo>
                  <a:pt x="45" y="6"/>
                </a:lnTo>
                <a:lnTo>
                  <a:pt x="45" y="4"/>
                </a:lnTo>
                <a:lnTo>
                  <a:pt x="44" y="3"/>
                </a:lnTo>
                <a:lnTo>
                  <a:pt x="44" y="1"/>
                </a:lnTo>
                <a:lnTo>
                  <a:pt x="42" y="0"/>
                </a:lnTo>
                <a:lnTo>
                  <a:pt x="36" y="0"/>
                </a:lnTo>
                <a:lnTo>
                  <a:pt x="32" y="0"/>
                </a:lnTo>
                <a:lnTo>
                  <a:pt x="26" y="3"/>
                </a:lnTo>
                <a:lnTo>
                  <a:pt x="19" y="6"/>
                </a:lnTo>
                <a:lnTo>
                  <a:pt x="13" y="10"/>
                </a:lnTo>
                <a:lnTo>
                  <a:pt x="8" y="13"/>
                </a:lnTo>
                <a:lnTo>
                  <a:pt x="4" y="18"/>
                </a:lnTo>
                <a:lnTo>
                  <a:pt x="0" y="22"/>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51" name="Freeform 102"/>
          <p:cNvSpPr>
            <a:spLocks/>
          </p:cNvSpPr>
          <p:nvPr/>
        </p:nvSpPr>
        <p:spPr bwMode="auto">
          <a:xfrm>
            <a:off x="6527801" y="4194177"/>
            <a:ext cx="63500" cy="74613"/>
          </a:xfrm>
          <a:custGeom>
            <a:avLst/>
            <a:gdLst>
              <a:gd name="T0" fmla="*/ 0 w 45"/>
              <a:gd name="T1" fmla="*/ 2147483647 h 47"/>
              <a:gd name="T2" fmla="*/ 2147483647 w 45"/>
              <a:gd name="T3" fmla="*/ 2147483647 h 47"/>
              <a:gd name="T4" fmla="*/ 2147483647 w 45"/>
              <a:gd name="T5" fmla="*/ 2147483647 h 47"/>
              <a:gd name="T6" fmla="*/ 2147483647 w 45"/>
              <a:gd name="T7" fmla="*/ 2147483647 h 47"/>
              <a:gd name="T8" fmla="*/ 2147483647 w 45"/>
              <a:gd name="T9" fmla="*/ 2147483647 h 47"/>
              <a:gd name="T10" fmla="*/ 2147483647 w 45"/>
              <a:gd name="T11" fmla="*/ 2147483647 h 47"/>
              <a:gd name="T12" fmla="*/ 2147483647 w 45"/>
              <a:gd name="T13" fmla="*/ 2147483647 h 47"/>
              <a:gd name="T14" fmla="*/ 2147483647 w 45"/>
              <a:gd name="T15" fmla="*/ 2147483647 h 47"/>
              <a:gd name="T16" fmla="*/ 2147483647 w 45"/>
              <a:gd name="T17" fmla="*/ 2147483647 h 47"/>
              <a:gd name="T18" fmla="*/ 2147483647 w 45"/>
              <a:gd name="T19" fmla="*/ 2147483647 h 47"/>
              <a:gd name="T20" fmla="*/ 2147483647 w 45"/>
              <a:gd name="T21" fmla="*/ 2147483647 h 47"/>
              <a:gd name="T22" fmla="*/ 2147483647 w 45"/>
              <a:gd name="T23" fmla="*/ 2147483647 h 47"/>
              <a:gd name="T24" fmla="*/ 2147483647 w 45"/>
              <a:gd name="T25" fmla="*/ 2147483647 h 47"/>
              <a:gd name="T26" fmla="*/ 2147483647 w 45"/>
              <a:gd name="T27" fmla="*/ 2147483647 h 47"/>
              <a:gd name="T28" fmla="*/ 2147483647 w 45"/>
              <a:gd name="T29" fmla="*/ 2147483647 h 47"/>
              <a:gd name="T30" fmla="*/ 2147483647 w 45"/>
              <a:gd name="T31" fmla="*/ 2147483647 h 47"/>
              <a:gd name="T32" fmla="*/ 2147483647 w 45"/>
              <a:gd name="T33" fmla="*/ 2147483647 h 47"/>
              <a:gd name="T34" fmla="*/ 2147483647 w 45"/>
              <a:gd name="T35" fmla="*/ 2147483647 h 47"/>
              <a:gd name="T36" fmla="*/ 2147483647 w 45"/>
              <a:gd name="T37" fmla="*/ 2147483647 h 47"/>
              <a:gd name="T38" fmla="*/ 2147483647 w 45"/>
              <a:gd name="T39" fmla="*/ 2147483647 h 47"/>
              <a:gd name="T40" fmla="*/ 2147483647 w 45"/>
              <a:gd name="T41" fmla="*/ 2147483647 h 47"/>
              <a:gd name="T42" fmla="*/ 2147483647 w 45"/>
              <a:gd name="T43" fmla="*/ 2147483647 h 47"/>
              <a:gd name="T44" fmla="*/ 2147483647 w 45"/>
              <a:gd name="T45" fmla="*/ 2147483647 h 47"/>
              <a:gd name="T46" fmla="*/ 2147483647 w 45"/>
              <a:gd name="T47" fmla="*/ 2147483647 h 47"/>
              <a:gd name="T48" fmla="*/ 2147483647 w 45"/>
              <a:gd name="T49" fmla="*/ 2147483647 h 47"/>
              <a:gd name="T50" fmla="*/ 2147483647 w 45"/>
              <a:gd name="T51" fmla="*/ 2147483647 h 47"/>
              <a:gd name="T52" fmla="*/ 2147483647 w 45"/>
              <a:gd name="T53" fmla="*/ 2147483647 h 47"/>
              <a:gd name="T54" fmla="*/ 2147483647 w 45"/>
              <a:gd name="T55" fmla="*/ 2147483647 h 47"/>
              <a:gd name="T56" fmla="*/ 2147483647 w 45"/>
              <a:gd name="T57" fmla="*/ 2147483647 h 47"/>
              <a:gd name="T58" fmla="*/ 2147483647 w 45"/>
              <a:gd name="T59" fmla="*/ 2147483647 h 47"/>
              <a:gd name="T60" fmla="*/ 2147483647 w 45"/>
              <a:gd name="T61" fmla="*/ 2147483647 h 47"/>
              <a:gd name="T62" fmla="*/ 2147483647 w 45"/>
              <a:gd name="T63" fmla="*/ 2147483647 h 47"/>
              <a:gd name="T64" fmla="*/ 2147483647 w 45"/>
              <a:gd name="T65" fmla="*/ 0 h 47"/>
              <a:gd name="T66" fmla="*/ 2147483647 w 45"/>
              <a:gd name="T67" fmla="*/ 0 h 47"/>
              <a:gd name="T68" fmla="*/ 2147483647 w 45"/>
              <a:gd name="T69" fmla="*/ 0 h 47"/>
              <a:gd name="T70" fmla="*/ 2147483647 w 45"/>
              <a:gd name="T71" fmla="*/ 2147483647 h 47"/>
              <a:gd name="T72" fmla="*/ 2147483647 w 45"/>
              <a:gd name="T73" fmla="*/ 2147483647 h 47"/>
              <a:gd name="T74" fmla="*/ 2147483647 w 45"/>
              <a:gd name="T75" fmla="*/ 2147483647 h 47"/>
              <a:gd name="T76" fmla="*/ 2147483647 w 45"/>
              <a:gd name="T77" fmla="*/ 2147483647 h 47"/>
              <a:gd name="T78" fmla="*/ 2147483647 w 45"/>
              <a:gd name="T79" fmla="*/ 2147483647 h 47"/>
              <a:gd name="T80" fmla="*/ 0 w 45"/>
              <a:gd name="T81" fmla="*/ 2147483647 h 47"/>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5"/>
              <a:gd name="T124" fmla="*/ 0 h 47"/>
              <a:gd name="T125" fmla="*/ 45 w 45"/>
              <a:gd name="T126" fmla="*/ 47 h 47"/>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5" h="47">
                <a:moveTo>
                  <a:pt x="0" y="22"/>
                </a:moveTo>
                <a:lnTo>
                  <a:pt x="2" y="24"/>
                </a:lnTo>
                <a:lnTo>
                  <a:pt x="4" y="25"/>
                </a:lnTo>
                <a:lnTo>
                  <a:pt x="5" y="28"/>
                </a:lnTo>
                <a:lnTo>
                  <a:pt x="7" y="30"/>
                </a:lnTo>
                <a:lnTo>
                  <a:pt x="8" y="32"/>
                </a:lnTo>
                <a:lnTo>
                  <a:pt x="8" y="34"/>
                </a:lnTo>
                <a:lnTo>
                  <a:pt x="10" y="35"/>
                </a:lnTo>
                <a:lnTo>
                  <a:pt x="13" y="38"/>
                </a:lnTo>
                <a:lnTo>
                  <a:pt x="16" y="40"/>
                </a:lnTo>
                <a:lnTo>
                  <a:pt x="20" y="43"/>
                </a:lnTo>
                <a:lnTo>
                  <a:pt x="25" y="44"/>
                </a:lnTo>
                <a:lnTo>
                  <a:pt x="29" y="46"/>
                </a:lnTo>
                <a:lnTo>
                  <a:pt x="34" y="47"/>
                </a:lnTo>
                <a:lnTo>
                  <a:pt x="36" y="46"/>
                </a:lnTo>
                <a:lnTo>
                  <a:pt x="39" y="43"/>
                </a:lnTo>
                <a:lnTo>
                  <a:pt x="39" y="38"/>
                </a:lnTo>
                <a:lnTo>
                  <a:pt x="39" y="35"/>
                </a:lnTo>
                <a:lnTo>
                  <a:pt x="39" y="31"/>
                </a:lnTo>
                <a:lnTo>
                  <a:pt x="39" y="28"/>
                </a:lnTo>
                <a:lnTo>
                  <a:pt x="41" y="25"/>
                </a:lnTo>
                <a:lnTo>
                  <a:pt x="41" y="21"/>
                </a:lnTo>
                <a:lnTo>
                  <a:pt x="41" y="18"/>
                </a:lnTo>
                <a:lnTo>
                  <a:pt x="42" y="13"/>
                </a:lnTo>
                <a:lnTo>
                  <a:pt x="44" y="9"/>
                </a:lnTo>
                <a:lnTo>
                  <a:pt x="45" y="7"/>
                </a:lnTo>
                <a:lnTo>
                  <a:pt x="45" y="6"/>
                </a:lnTo>
                <a:lnTo>
                  <a:pt x="45" y="4"/>
                </a:lnTo>
                <a:lnTo>
                  <a:pt x="44" y="3"/>
                </a:lnTo>
                <a:lnTo>
                  <a:pt x="44" y="1"/>
                </a:lnTo>
                <a:lnTo>
                  <a:pt x="42" y="0"/>
                </a:lnTo>
                <a:lnTo>
                  <a:pt x="36" y="0"/>
                </a:lnTo>
                <a:lnTo>
                  <a:pt x="32" y="0"/>
                </a:lnTo>
                <a:lnTo>
                  <a:pt x="26" y="3"/>
                </a:lnTo>
                <a:lnTo>
                  <a:pt x="19" y="6"/>
                </a:lnTo>
                <a:lnTo>
                  <a:pt x="13" y="10"/>
                </a:lnTo>
                <a:lnTo>
                  <a:pt x="8" y="13"/>
                </a:lnTo>
                <a:lnTo>
                  <a:pt x="4" y="18"/>
                </a:lnTo>
                <a:lnTo>
                  <a:pt x="0" y="22"/>
                </a:lnTo>
              </a:path>
            </a:pathLst>
          </a:custGeom>
          <a:solidFill>
            <a:srgbClr val="FFFF00"/>
          </a:solidFill>
          <a:ln w="1588">
            <a:solidFill>
              <a:srgbClr val="990000"/>
            </a:solidFill>
            <a:round/>
            <a:headEnd/>
            <a:tailEnd/>
          </a:ln>
        </p:spPr>
        <p:txBody>
          <a:bodyPr/>
          <a:lstStyle/>
          <a:p>
            <a:endParaRPr lang="en-US"/>
          </a:p>
        </p:txBody>
      </p:sp>
      <p:sp>
        <p:nvSpPr>
          <p:cNvPr id="53352" name="Freeform 103"/>
          <p:cNvSpPr>
            <a:spLocks/>
          </p:cNvSpPr>
          <p:nvPr/>
        </p:nvSpPr>
        <p:spPr bwMode="auto">
          <a:xfrm>
            <a:off x="6527801" y="4194177"/>
            <a:ext cx="63500" cy="74613"/>
          </a:xfrm>
          <a:custGeom>
            <a:avLst/>
            <a:gdLst>
              <a:gd name="T0" fmla="*/ 0 w 45"/>
              <a:gd name="T1" fmla="*/ 2147483647 h 47"/>
              <a:gd name="T2" fmla="*/ 2147483647 w 45"/>
              <a:gd name="T3" fmla="*/ 2147483647 h 47"/>
              <a:gd name="T4" fmla="*/ 2147483647 w 45"/>
              <a:gd name="T5" fmla="*/ 2147483647 h 47"/>
              <a:gd name="T6" fmla="*/ 2147483647 w 45"/>
              <a:gd name="T7" fmla="*/ 2147483647 h 47"/>
              <a:gd name="T8" fmla="*/ 2147483647 w 45"/>
              <a:gd name="T9" fmla="*/ 2147483647 h 47"/>
              <a:gd name="T10" fmla="*/ 2147483647 w 45"/>
              <a:gd name="T11" fmla="*/ 2147483647 h 47"/>
              <a:gd name="T12" fmla="*/ 2147483647 w 45"/>
              <a:gd name="T13" fmla="*/ 2147483647 h 47"/>
              <a:gd name="T14" fmla="*/ 2147483647 w 45"/>
              <a:gd name="T15" fmla="*/ 2147483647 h 47"/>
              <a:gd name="T16" fmla="*/ 2147483647 w 45"/>
              <a:gd name="T17" fmla="*/ 2147483647 h 47"/>
              <a:gd name="T18" fmla="*/ 2147483647 w 45"/>
              <a:gd name="T19" fmla="*/ 2147483647 h 47"/>
              <a:gd name="T20" fmla="*/ 2147483647 w 45"/>
              <a:gd name="T21" fmla="*/ 2147483647 h 47"/>
              <a:gd name="T22" fmla="*/ 2147483647 w 45"/>
              <a:gd name="T23" fmla="*/ 2147483647 h 47"/>
              <a:gd name="T24" fmla="*/ 2147483647 w 45"/>
              <a:gd name="T25" fmla="*/ 2147483647 h 47"/>
              <a:gd name="T26" fmla="*/ 2147483647 w 45"/>
              <a:gd name="T27" fmla="*/ 2147483647 h 47"/>
              <a:gd name="T28" fmla="*/ 2147483647 w 45"/>
              <a:gd name="T29" fmla="*/ 2147483647 h 47"/>
              <a:gd name="T30" fmla="*/ 2147483647 w 45"/>
              <a:gd name="T31" fmla="*/ 2147483647 h 47"/>
              <a:gd name="T32" fmla="*/ 2147483647 w 45"/>
              <a:gd name="T33" fmla="*/ 2147483647 h 47"/>
              <a:gd name="T34" fmla="*/ 2147483647 w 45"/>
              <a:gd name="T35" fmla="*/ 2147483647 h 47"/>
              <a:gd name="T36" fmla="*/ 2147483647 w 45"/>
              <a:gd name="T37" fmla="*/ 2147483647 h 47"/>
              <a:gd name="T38" fmla="*/ 2147483647 w 45"/>
              <a:gd name="T39" fmla="*/ 2147483647 h 47"/>
              <a:gd name="T40" fmla="*/ 2147483647 w 45"/>
              <a:gd name="T41" fmla="*/ 2147483647 h 47"/>
              <a:gd name="T42" fmla="*/ 2147483647 w 45"/>
              <a:gd name="T43" fmla="*/ 2147483647 h 47"/>
              <a:gd name="T44" fmla="*/ 2147483647 w 45"/>
              <a:gd name="T45" fmla="*/ 2147483647 h 47"/>
              <a:gd name="T46" fmla="*/ 2147483647 w 45"/>
              <a:gd name="T47" fmla="*/ 2147483647 h 47"/>
              <a:gd name="T48" fmla="*/ 2147483647 w 45"/>
              <a:gd name="T49" fmla="*/ 2147483647 h 47"/>
              <a:gd name="T50" fmla="*/ 2147483647 w 45"/>
              <a:gd name="T51" fmla="*/ 2147483647 h 47"/>
              <a:gd name="T52" fmla="*/ 2147483647 w 45"/>
              <a:gd name="T53" fmla="*/ 2147483647 h 47"/>
              <a:gd name="T54" fmla="*/ 2147483647 w 45"/>
              <a:gd name="T55" fmla="*/ 2147483647 h 47"/>
              <a:gd name="T56" fmla="*/ 2147483647 w 45"/>
              <a:gd name="T57" fmla="*/ 2147483647 h 47"/>
              <a:gd name="T58" fmla="*/ 2147483647 w 45"/>
              <a:gd name="T59" fmla="*/ 2147483647 h 47"/>
              <a:gd name="T60" fmla="*/ 2147483647 w 45"/>
              <a:gd name="T61" fmla="*/ 2147483647 h 47"/>
              <a:gd name="T62" fmla="*/ 2147483647 w 45"/>
              <a:gd name="T63" fmla="*/ 2147483647 h 47"/>
              <a:gd name="T64" fmla="*/ 2147483647 w 45"/>
              <a:gd name="T65" fmla="*/ 0 h 47"/>
              <a:gd name="T66" fmla="*/ 2147483647 w 45"/>
              <a:gd name="T67" fmla="*/ 0 h 47"/>
              <a:gd name="T68" fmla="*/ 2147483647 w 45"/>
              <a:gd name="T69" fmla="*/ 0 h 47"/>
              <a:gd name="T70" fmla="*/ 2147483647 w 45"/>
              <a:gd name="T71" fmla="*/ 2147483647 h 47"/>
              <a:gd name="T72" fmla="*/ 2147483647 w 45"/>
              <a:gd name="T73" fmla="*/ 2147483647 h 47"/>
              <a:gd name="T74" fmla="*/ 2147483647 w 45"/>
              <a:gd name="T75" fmla="*/ 2147483647 h 47"/>
              <a:gd name="T76" fmla="*/ 2147483647 w 45"/>
              <a:gd name="T77" fmla="*/ 2147483647 h 47"/>
              <a:gd name="T78" fmla="*/ 2147483647 w 45"/>
              <a:gd name="T79" fmla="*/ 2147483647 h 47"/>
              <a:gd name="T80" fmla="*/ 0 w 45"/>
              <a:gd name="T81" fmla="*/ 2147483647 h 47"/>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5"/>
              <a:gd name="T124" fmla="*/ 0 h 47"/>
              <a:gd name="T125" fmla="*/ 45 w 45"/>
              <a:gd name="T126" fmla="*/ 47 h 47"/>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5" h="47">
                <a:moveTo>
                  <a:pt x="0" y="22"/>
                </a:moveTo>
                <a:lnTo>
                  <a:pt x="2" y="24"/>
                </a:lnTo>
                <a:lnTo>
                  <a:pt x="4" y="25"/>
                </a:lnTo>
                <a:lnTo>
                  <a:pt x="5" y="28"/>
                </a:lnTo>
                <a:lnTo>
                  <a:pt x="7" y="30"/>
                </a:lnTo>
                <a:lnTo>
                  <a:pt x="8" y="32"/>
                </a:lnTo>
                <a:lnTo>
                  <a:pt x="8" y="34"/>
                </a:lnTo>
                <a:lnTo>
                  <a:pt x="10" y="35"/>
                </a:lnTo>
                <a:lnTo>
                  <a:pt x="13" y="38"/>
                </a:lnTo>
                <a:lnTo>
                  <a:pt x="16" y="40"/>
                </a:lnTo>
                <a:lnTo>
                  <a:pt x="20" y="43"/>
                </a:lnTo>
                <a:lnTo>
                  <a:pt x="25" y="44"/>
                </a:lnTo>
                <a:lnTo>
                  <a:pt x="29" y="46"/>
                </a:lnTo>
                <a:lnTo>
                  <a:pt x="34" y="47"/>
                </a:lnTo>
                <a:lnTo>
                  <a:pt x="36" y="46"/>
                </a:lnTo>
                <a:lnTo>
                  <a:pt x="39" y="43"/>
                </a:lnTo>
                <a:lnTo>
                  <a:pt x="39" y="38"/>
                </a:lnTo>
                <a:lnTo>
                  <a:pt x="39" y="35"/>
                </a:lnTo>
                <a:lnTo>
                  <a:pt x="39" y="31"/>
                </a:lnTo>
                <a:lnTo>
                  <a:pt x="39" y="28"/>
                </a:lnTo>
                <a:lnTo>
                  <a:pt x="41" y="25"/>
                </a:lnTo>
                <a:lnTo>
                  <a:pt x="41" y="21"/>
                </a:lnTo>
                <a:lnTo>
                  <a:pt x="41" y="18"/>
                </a:lnTo>
                <a:lnTo>
                  <a:pt x="42" y="13"/>
                </a:lnTo>
                <a:lnTo>
                  <a:pt x="44" y="9"/>
                </a:lnTo>
                <a:lnTo>
                  <a:pt x="45" y="7"/>
                </a:lnTo>
                <a:lnTo>
                  <a:pt x="45" y="6"/>
                </a:lnTo>
                <a:lnTo>
                  <a:pt x="45" y="4"/>
                </a:lnTo>
                <a:lnTo>
                  <a:pt x="44" y="3"/>
                </a:lnTo>
                <a:lnTo>
                  <a:pt x="44" y="1"/>
                </a:lnTo>
                <a:lnTo>
                  <a:pt x="42" y="0"/>
                </a:lnTo>
                <a:lnTo>
                  <a:pt x="36" y="0"/>
                </a:lnTo>
                <a:lnTo>
                  <a:pt x="32" y="0"/>
                </a:lnTo>
                <a:lnTo>
                  <a:pt x="26" y="3"/>
                </a:lnTo>
                <a:lnTo>
                  <a:pt x="19" y="6"/>
                </a:lnTo>
                <a:lnTo>
                  <a:pt x="13" y="10"/>
                </a:lnTo>
                <a:lnTo>
                  <a:pt x="8" y="13"/>
                </a:lnTo>
                <a:lnTo>
                  <a:pt x="4" y="18"/>
                </a:lnTo>
                <a:lnTo>
                  <a:pt x="0" y="22"/>
                </a:lnTo>
              </a:path>
            </a:pathLst>
          </a:custGeom>
          <a:solidFill>
            <a:srgbClr val="FFFF00"/>
          </a:solidFill>
          <a:ln w="4763">
            <a:solidFill>
              <a:srgbClr val="990000"/>
            </a:solidFill>
            <a:round/>
            <a:headEnd/>
            <a:tailEnd/>
          </a:ln>
        </p:spPr>
        <p:txBody>
          <a:bodyPr/>
          <a:lstStyle/>
          <a:p>
            <a:endParaRPr lang="en-US"/>
          </a:p>
        </p:txBody>
      </p:sp>
      <p:sp>
        <p:nvSpPr>
          <p:cNvPr id="53353" name="Freeform 104"/>
          <p:cNvSpPr>
            <a:spLocks/>
          </p:cNvSpPr>
          <p:nvPr/>
        </p:nvSpPr>
        <p:spPr bwMode="auto">
          <a:xfrm>
            <a:off x="6534151" y="4071939"/>
            <a:ext cx="103188" cy="74612"/>
          </a:xfrm>
          <a:custGeom>
            <a:avLst/>
            <a:gdLst>
              <a:gd name="T0" fmla="*/ 2147483647 w 73"/>
              <a:gd name="T1" fmla="*/ 2147483647 h 47"/>
              <a:gd name="T2" fmla="*/ 2147483647 w 73"/>
              <a:gd name="T3" fmla="*/ 2147483647 h 47"/>
              <a:gd name="T4" fmla="*/ 2147483647 w 73"/>
              <a:gd name="T5" fmla="*/ 2147483647 h 47"/>
              <a:gd name="T6" fmla="*/ 2147483647 w 73"/>
              <a:gd name="T7" fmla="*/ 2147483647 h 47"/>
              <a:gd name="T8" fmla="*/ 2147483647 w 73"/>
              <a:gd name="T9" fmla="*/ 2147483647 h 47"/>
              <a:gd name="T10" fmla="*/ 2147483647 w 73"/>
              <a:gd name="T11" fmla="*/ 2147483647 h 47"/>
              <a:gd name="T12" fmla="*/ 2147483647 w 73"/>
              <a:gd name="T13" fmla="*/ 2147483647 h 47"/>
              <a:gd name="T14" fmla="*/ 2147483647 w 73"/>
              <a:gd name="T15" fmla="*/ 2147483647 h 47"/>
              <a:gd name="T16" fmla="*/ 2147483647 w 73"/>
              <a:gd name="T17" fmla="*/ 2147483647 h 47"/>
              <a:gd name="T18" fmla="*/ 2147483647 w 73"/>
              <a:gd name="T19" fmla="*/ 2147483647 h 47"/>
              <a:gd name="T20" fmla="*/ 2147483647 w 73"/>
              <a:gd name="T21" fmla="*/ 2147483647 h 47"/>
              <a:gd name="T22" fmla="*/ 2147483647 w 73"/>
              <a:gd name="T23" fmla="*/ 2147483647 h 47"/>
              <a:gd name="T24" fmla="*/ 2147483647 w 73"/>
              <a:gd name="T25" fmla="*/ 2147483647 h 47"/>
              <a:gd name="T26" fmla="*/ 2147483647 w 73"/>
              <a:gd name="T27" fmla="*/ 2147483647 h 47"/>
              <a:gd name="T28" fmla="*/ 2147483647 w 73"/>
              <a:gd name="T29" fmla="*/ 2147483647 h 47"/>
              <a:gd name="T30" fmla="*/ 2147483647 w 73"/>
              <a:gd name="T31" fmla="*/ 2147483647 h 47"/>
              <a:gd name="T32" fmla="*/ 2147483647 w 73"/>
              <a:gd name="T33" fmla="*/ 2147483647 h 47"/>
              <a:gd name="T34" fmla="*/ 2147483647 w 73"/>
              <a:gd name="T35" fmla="*/ 2147483647 h 47"/>
              <a:gd name="T36" fmla="*/ 2147483647 w 73"/>
              <a:gd name="T37" fmla="*/ 2147483647 h 47"/>
              <a:gd name="T38" fmla="*/ 2147483647 w 73"/>
              <a:gd name="T39" fmla="*/ 2147483647 h 47"/>
              <a:gd name="T40" fmla="*/ 2147483647 w 73"/>
              <a:gd name="T41" fmla="*/ 2147483647 h 47"/>
              <a:gd name="T42" fmla="*/ 2147483647 w 73"/>
              <a:gd name="T43" fmla="*/ 2147483647 h 47"/>
              <a:gd name="T44" fmla="*/ 2147483647 w 73"/>
              <a:gd name="T45" fmla="*/ 2147483647 h 47"/>
              <a:gd name="T46" fmla="*/ 2147483647 w 73"/>
              <a:gd name="T47" fmla="*/ 2147483647 h 47"/>
              <a:gd name="T48" fmla="*/ 2147483647 w 73"/>
              <a:gd name="T49" fmla="*/ 2147483647 h 47"/>
              <a:gd name="T50" fmla="*/ 2147483647 w 73"/>
              <a:gd name="T51" fmla="*/ 2147483647 h 47"/>
              <a:gd name="T52" fmla="*/ 2147483647 w 73"/>
              <a:gd name="T53" fmla="*/ 2147483647 h 47"/>
              <a:gd name="T54" fmla="*/ 2147483647 w 73"/>
              <a:gd name="T55" fmla="*/ 2147483647 h 47"/>
              <a:gd name="T56" fmla="*/ 2147483647 w 73"/>
              <a:gd name="T57" fmla="*/ 0 h 47"/>
              <a:gd name="T58" fmla="*/ 2147483647 w 73"/>
              <a:gd name="T59" fmla="*/ 2147483647 h 47"/>
              <a:gd name="T60" fmla="*/ 2147483647 w 73"/>
              <a:gd name="T61" fmla="*/ 2147483647 h 47"/>
              <a:gd name="T62" fmla="*/ 2147483647 w 73"/>
              <a:gd name="T63" fmla="*/ 2147483647 h 47"/>
              <a:gd name="T64" fmla="*/ 2147483647 w 73"/>
              <a:gd name="T65" fmla="*/ 2147483647 h 47"/>
              <a:gd name="T66" fmla="*/ 2147483647 w 73"/>
              <a:gd name="T67" fmla="*/ 2147483647 h 47"/>
              <a:gd name="T68" fmla="*/ 2147483647 w 73"/>
              <a:gd name="T69" fmla="*/ 2147483647 h 47"/>
              <a:gd name="T70" fmla="*/ 2147483647 w 73"/>
              <a:gd name="T71" fmla="*/ 2147483647 h 47"/>
              <a:gd name="T72" fmla="*/ 2147483647 w 73"/>
              <a:gd name="T73" fmla="*/ 2147483647 h 47"/>
              <a:gd name="T74" fmla="*/ 2147483647 w 73"/>
              <a:gd name="T75" fmla="*/ 2147483647 h 47"/>
              <a:gd name="T76" fmla="*/ 0 w 73"/>
              <a:gd name="T77" fmla="*/ 2147483647 h 47"/>
              <a:gd name="T78" fmla="*/ 2147483647 w 73"/>
              <a:gd name="T79" fmla="*/ 2147483647 h 47"/>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73"/>
              <a:gd name="T121" fmla="*/ 0 h 47"/>
              <a:gd name="T122" fmla="*/ 73 w 73"/>
              <a:gd name="T123" fmla="*/ 47 h 47"/>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73" h="47">
                <a:moveTo>
                  <a:pt x="3" y="25"/>
                </a:moveTo>
                <a:lnTo>
                  <a:pt x="3" y="25"/>
                </a:lnTo>
                <a:lnTo>
                  <a:pt x="3" y="27"/>
                </a:lnTo>
                <a:lnTo>
                  <a:pt x="3" y="28"/>
                </a:lnTo>
                <a:lnTo>
                  <a:pt x="3" y="31"/>
                </a:lnTo>
                <a:lnTo>
                  <a:pt x="5" y="34"/>
                </a:lnTo>
                <a:lnTo>
                  <a:pt x="6" y="37"/>
                </a:lnTo>
                <a:lnTo>
                  <a:pt x="8" y="38"/>
                </a:lnTo>
                <a:lnTo>
                  <a:pt x="11" y="40"/>
                </a:lnTo>
                <a:lnTo>
                  <a:pt x="14" y="41"/>
                </a:lnTo>
                <a:lnTo>
                  <a:pt x="17" y="41"/>
                </a:lnTo>
                <a:lnTo>
                  <a:pt x="18" y="43"/>
                </a:lnTo>
                <a:lnTo>
                  <a:pt x="21" y="44"/>
                </a:lnTo>
                <a:lnTo>
                  <a:pt x="23" y="44"/>
                </a:lnTo>
                <a:lnTo>
                  <a:pt x="24" y="44"/>
                </a:lnTo>
                <a:lnTo>
                  <a:pt x="24" y="46"/>
                </a:lnTo>
                <a:lnTo>
                  <a:pt x="26" y="46"/>
                </a:lnTo>
                <a:lnTo>
                  <a:pt x="27" y="47"/>
                </a:lnTo>
                <a:lnTo>
                  <a:pt x="29" y="47"/>
                </a:lnTo>
                <a:lnTo>
                  <a:pt x="30" y="47"/>
                </a:lnTo>
                <a:lnTo>
                  <a:pt x="33" y="47"/>
                </a:lnTo>
                <a:lnTo>
                  <a:pt x="36" y="47"/>
                </a:lnTo>
                <a:lnTo>
                  <a:pt x="37" y="47"/>
                </a:lnTo>
                <a:lnTo>
                  <a:pt x="39" y="47"/>
                </a:lnTo>
                <a:lnTo>
                  <a:pt x="40" y="46"/>
                </a:lnTo>
                <a:lnTo>
                  <a:pt x="42" y="44"/>
                </a:lnTo>
                <a:lnTo>
                  <a:pt x="45" y="43"/>
                </a:lnTo>
                <a:lnTo>
                  <a:pt x="46" y="41"/>
                </a:lnTo>
                <a:lnTo>
                  <a:pt x="48" y="40"/>
                </a:lnTo>
                <a:lnTo>
                  <a:pt x="51" y="38"/>
                </a:lnTo>
                <a:lnTo>
                  <a:pt x="52" y="38"/>
                </a:lnTo>
                <a:lnTo>
                  <a:pt x="55" y="37"/>
                </a:lnTo>
                <a:lnTo>
                  <a:pt x="57" y="37"/>
                </a:lnTo>
                <a:lnTo>
                  <a:pt x="60" y="37"/>
                </a:lnTo>
                <a:lnTo>
                  <a:pt x="63" y="37"/>
                </a:lnTo>
                <a:lnTo>
                  <a:pt x="64" y="35"/>
                </a:lnTo>
                <a:lnTo>
                  <a:pt x="67" y="34"/>
                </a:lnTo>
                <a:lnTo>
                  <a:pt x="70" y="31"/>
                </a:lnTo>
                <a:lnTo>
                  <a:pt x="71" y="28"/>
                </a:lnTo>
                <a:lnTo>
                  <a:pt x="73" y="25"/>
                </a:lnTo>
                <a:lnTo>
                  <a:pt x="73" y="22"/>
                </a:lnTo>
                <a:lnTo>
                  <a:pt x="73" y="19"/>
                </a:lnTo>
                <a:lnTo>
                  <a:pt x="73" y="15"/>
                </a:lnTo>
                <a:lnTo>
                  <a:pt x="71" y="12"/>
                </a:lnTo>
                <a:lnTo>
                  <a:pt x="70" y="10"/>
                </a:lnTo>
                <a:lnTo>
                  <a:pt x="68" y="7"/>
                </a:lnTo>
                <a:lnTo>
                  <a:pt x="67" y="6"/>
                </a:lnTo>
                <a:lnTo>
                  <a:pt x="66" y="4"/>
                </a:lnTo>
                <a:lnTo>
                  <a:pt x="63" y="3"/>
                </a:lnTo>
                <a:lnTo>
                  <a:pt x="61" y="1"/>
                </a:lnTo>
                <a:lnTo>
                  <a:pt x="58" y="1"/>
                </a:lnTo>
                <a:lnTo>
                  <a:pt x="57" y="0"/>
                </a:lnTo>
                <a:lnTo>
                  <a:pt x="52" y="0"/>
                </a:lnTo>
                <a:lnTo>
                  <a:pt x="49" y="0"/>
                </a:lnTo>
                <a:lnTo>
                  <a:pt x="46" y="1"/>
                </a:lnTo>
                <a:lnTo>
                  <a:pt x="43" y="3"/>
                </a:lnTo>
                <a:lnTo>
                  <a:pt x="40" y="4"/>
                </a:lnTo>
                <a:lnTo>
                  <a:pt x="37" y="6"/>
                </a:lnTo>
                <a:lnTo>
                  <a:pt x="34" y="7"/>
                </a:lnTo>
                <a:lnTo>
                  <a:pt x="31" y="7"/>
                </a:lnTo>
                <a:lnTo>
                  <a:pt x="29" y="7"/>
                </a:lnTo>
                <a:lnTo>
                  <a:pt x="26" y="7"/>
                </a:lnTo>
                <a:lnTo>
                  <a:pt x="23" y="6"/>
                </a:lnTo>
                <a:lnTo>
                  <a:pt x="20" y="6"/>
                </a:lnTo>
                <a:lnTo>
                  <a:pt x="17" y="6"/>
                </a:lnTo>
                <a:lnTo>
                  <a:pt x="15" y="6"/>
                </a:lnTo>
                <a:lnTo>
                  <a:pt x="12" y="7"/>
                </a:lnTo>
                <a:lnTo>
                  <a:pt x="9" y="7"/>
                </a:lnTo>
                <a:lnTo>
                  <a:pt x="8" y="9"/>
                </a:lnTo>
                <a:lnTo>
                  <a:pt x="5" y="12"/>
                </a:lnTo>
                <a:lnTo>
                  <a:pt x="3" y="13"/>
                </a:lnTo>
                <a:lnTo>
                  <a:pt x="2" y="16"/>
                </a:lnTo>
                <a:lnTo>
                  <a:pt x="0" y="18"/>
                </a:lnTo>
                <a:lnTo>
                  <a:pt x="0" y="21"/>
                </a:lnTo>
                <a:lnTo>
                  <a:pt x="2" y="22"/>
                </a:lnTo>
                <a:lnTo>
                  <a:pt x="3" y="2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54" name="Freeform 105"/>
          <p:cNvSpPr>
            <a:spLocks/>
          </p:cNvSpPr>
          <p:nvPr/>
        </p:nvSpPr>
        <p:spPr bwMode="auto">
          <a:xfrm>
            <a:off x="6534151" y="4071939"/>
            <a:ext cx="103188" cy="74612"/>
          </a:xfrm>
          <a:custGeom>
            <a:avLst/>
            <a:gdLst>
              <a:gd name="T0" fmla="*/ 2147483647 w 73"/>
              <a:gd name="T1" fmla="*/ 2147483647 h 47"/>
              <a:gd name="T2" fmla="*/ 2147483647 w 73"/>
              <a:gd name="T3" fmla="*/ 2147483647 h 47"/>
              <a:gd name="T4" fmla="*/ 2147483647 w 73"/>
              <a:gd name="T5" fmla="*/ 2147483647 h 47"/>
              <a:gd name="T6" fmla="*/ 2147483647 w 73"/>
              <a:gd name="T7" fmla="*/ 2147483647 h 47"/>
              <a:gd name="T8" fmla="*/ 2147483647 w 73"/>
              <a:gd name="T9" fmla="*/ 2147483647 h 47"/>
              <a:gd name="T10" fmla="*/ 2147483647 w 73"/>
              <a:gd name="T11" fmla="*/ 2147483647 h 47"/>
              <a:gd name="T12" fmla="*/ 2147483647 w 73"/>
              <a:gd name="T13" fmla="*/ 2147483647 h 47"/>
              <a:gd name="T14" fmla="*/ 2147483647 w 73"/>
              <a:gd name="T15" fmla="*/ 2147483647 h 47"/>
              <a:gd name="T16" fmla="*/ 2147483647 w 73"/>
              <a:gd name="T17" fmla="*/ 2147483647 h 47"/>
              <a:gd name="T18" fmla="*/ 2147483647 w 73"/>
              <a:gd name="T19" fmla="*/ 2147483647 h 47"/>
              <a:gd name="T20" fmla="*/ 2147483647 w 73"/>
              <a:gd name="T21" fmla="*/ 2147483647 h 47"/>
              <a:gd name="T22" fmla="*/ 2147483647 w 73"/>
              <a:gd name="T23" fmla="*/ 2147483647 h 47"/>
              <a:gd name="T24" fmla="*/ 2147483647 w 73"/>
              <a:gd name="T25" fmla="*/ 2147483647 h 47"/>
              <a:gd name="T26" fmla="*/ 2147483647 w 73"/>
              <a:gd name="T27" fmla="*/ 2147483647 h 47"/>
              <a:gd name="T28" fmla="*/ 2147483647 w 73"/>
              <a:gd name="T29" fmla="*/ 2147483647 h 47"/>
              <a:gd name="T30" fmla="*/ 2147483647 w 73"/>
              <a:gd name="T31" fmla="*/ 2147483647 h 47"/>
              <a:gd name="T32" fmla="*/ 2147483647 w 73"/>
              <a:gd name="T33" fmla="*/ 2147483647 h 47"/>
              <a:gd name="T34" fmla="*/ 2147483647 w 73"/>
              <a:gd name="T35" fmla="*/ 2147483647 h 47"/>
              <a:gd name="T36" fmla="*/ 2147483647 w 73"/>
              <a:gd name="T37" fmla="*/ 2147483647 h 47"/>
              <a:gd name="T38" fmla="*/ 2147483647 w 73"/>
              <a:gd name="T39" fmla="*/ 2147483647 h 47"/>
              <a:gd name="T40" fmla="*/ 2147483647 w 73"/>
              <a:gd name="T41" fmla="*/ 2147483647 h 47"/>
              <a:gd name="T42" fmla="*/ 2147483647 w 73"/>
              <a:gd name="T43" fmla="*/ 2147483647 h 47"/>
              <a:gd name="T44" fmla="*/ 2147483647 w 73"/>
              <a:gd name="T45" fmla="*/ 2147483647 h 47"/>
              <a:gd name="T46" fmla="*/ 2147483647 w 73"/>
              <a:gd name="T47" fmla="*/ 2147483647 h 47"/>
              <a:gd name="T48" fmla="*/ 2147483647 w 73"/>
              <a:gd name="T49" fmla="*/ 2147483647 h 47"/>
              <a:gd name="T50" fmla="*/ 2147483647 w 73"/>
              <a:gd name="T51" fmla="*/ 2147483647 h 47"/>
              <a:gd name="T52" fmla="*/ 2147483647 w 73"/>
              <a:gd name="T53" fmla="*/ 2147483647 h 47"/>
              <a:gd name="T54" fmla="*/ 2147483647 w 73"/>
              <a:gd name="T55" fmla="*/ 2147483647 h 47"/>
              <a:gd name="T56" fmla="*/ 2147483647 w 73"/>
              <a:gd name="T57" fmla="*/ 0 h 47"/>
              <a:gd name="T58" fmla="*/ 2147483647 w 73"/>
              <a:gd name="T59" fmla="*/ 2147483647 h 47"/>
              <a:gd name="T60" fmla="*/ 2147483647 w 73"/>
              <a:gd name="T61" fmla="*/ 2147483647 h 47"/>
              <a:gd name="T62" fmla="*/ 2147483647 w 73"/>
              <a:gd name="T63" fmla="*/ 2147483647 h 47"/>
              <a:gd name="T64" fmla="*/ 2147483647 w 73"/>
              <a:gd name="T65" fmla="*/ 2147483647 h 47"/>
              <a:gd name="T66" fmla="*/ 2147483647 w 73"/>
              <a:gd name="T67" fmla="*/ 2147483647 h 47"/>
              <a:gd name="T68" fmla="*/ 2147483647 w 73"/>
              <a:gd name="T69" fmla="*/ 2147483647 h 47"/>
              <a:gd name="T70" fmla="*/ 2147483647 w 73"/>
              <a:gd name="T71" fmla="*/ 2147483647 h 47"/>
              <a:gd name="T72" fmla="*/ 2147483647 w 73"/>
              <a:gd name="T73" fmla="*/ 2147483647 h 47"/>
              <a:gd name="T74" fmla="*/ 2147483647 w 73"/>
              <a:gd name="T75" fmla="*/ 2147483647 h 47"/>
              <a:gd name="T76" fmla="*/ 0 w 73"/>
              <a:gd name="T77" fmla="*/ 2147483647 h 47"/>
              <a:gd name="T78" fmla="*/ 2147483647 w 73"/>
              <a:gd name="T79" fmla="*/ 2147483647 h 47"/>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73"/>
              <a:gd name="T121" fmla="*/ 0 h 47"/>
              <a:gd name="T122" fmla="*/ 73 w 73"/>
              <a:gd name="T123" fmla="*/ 47 h 47"/>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73" h="47">
                <a:moveTo>
                  <a:pt x="3" y="25"/>
                </a:moveTo>
                <a:lnTo>
                  <a:pt x="3" y="25"/>
                </a:lnTo>
                <a:lnTo>
                  <a:pt x="3" y="27"/>
                </a:lnTo>
                <a:lnTo>
                  <a:pt x="3" y="28"/>
                </a:lnTo>
                <a:lnTo>
                  <a:pt x="3" y="31"/>
                </a:lnTo>
                <a:lnTo>
                  <a:pt x="5" y="34"/>
                </a:lnTo>
                <a:lnTo>
                  <a:pt x="6" y="37"/>
                </a:lnTo>
                <a:lnTo>
                  <a:pt x="8" y="38"/>
                </a:lnTo>
                <a:lnTo>
                  <a:pt x="11" y="40"/>
                </a:lnTo>
                <a:lnTo>
                  <a:pt x="14" y="41"/>
                </a:lnTo>
                <a:lnTo>
                  <a:pt x="17" y="41"/>
                </a:lnTo>
                <a:lnTo>
                  <a:pt x="18" y="43"/>
                </a:lnTo>
                <a:lnTo>
                  <a:pt x="21" y="44"/>
                </a:lnTo>
                <a:lnTo>
                  <a:pt x="23" y="44"/>
                </a:lnTo>
                <a:lnTo>
                  <a:pt x="24" y="44"/>
                </a:lnTo>
                <a:lnTo>
                  <a:pt x="24" y="46"/>
                </a:lnTo>
                <a:lnTo>
                  <a:pt x="26" y="46"/>
                </a:lnTo>
                <a:lnTo>
                  <a:pt x="27" y="47"/>
                </a:lnTo>
                <a:lnTo>
                  <a:pt x="29" y="47"/>
                </a:lnTo>
                <a:lnTo>
                  <a:pt x="30" y="47"/>
                </a:lnTo>
                <a:lnTo>
                  <a:pt x="33" y="47"/>
                </a:lnTo>
                <a:lnTo>
                  <a:pt x="36" y="47"/>
                </a:lnTo>
                <a:lnTo>
                  <a:pt x="37" y="47"/>
                </a:lnTo>
                <a:lnTo>
                  <a:pt x="39" y="47"/>
                </a:lnTo>
                <a:lnTo>
                  <a:pt x="40" y="46"/>
                </a:lnTo>
                <a:lnTo>
                  <a:pt x="42" y="44"/>
                </a:lnTo>
                <a:lnTo>
                  <a:pt x="45" y="43"/>
                </a:lnTo>
                <a:lnTo>
                  <a:pt x="46" y="41"/>
                </a:lnTo>
                <a:lnTo>
                  <a:pt x="48" y="40"/>
                </a:lnTo>
                <a:lnTo>
                  <a:pt x="51" y="38"/>
                </a:lnTo>
                <a:lnTo>
                  <a:pt x="52" y="38"/>
                </a:lnTo>
                <a:lnTo>
                  <a:pt x="55" y="37"/>
                </a:lnTo>
                <a:lnTo>
                  <a:pt x="57" y="37"/>
                </a:lnTo>
                <a:lnTo>
                  <a:pt x="60" y="37"/>
                </a:lnTo>
                <a:lnTo>
                  <a:pt x="63" y="37"/>
                </a:lnTo>
                <a:lnTo>
                  <a:pt x="64" y="35"/>
                </a:lnTo>
                <a:lnTo>
                  <a:pt x="67" y="34"/>
                </a:lnTo>
                <a:lnTo>
                  <a:pt x="70" y="31"/>
                </a:lnTo>
                <a:lnTo>
                  <a:pt x="71" y="28"/>
                </a:lnTo>
                <a:lnTo>
                  <a:pt x="73" y="25"/>
                </a:lnTo>
                <a:lnTo>
                  <a:pt x="73" y="22"/>
                </a:lnTo>
                <a:lnTo>
                  <a:pt x="73" y="19"/>
                </a:lnTo>
                <a:lnTo>
                  <a:pt x="73" y="15"/>
                </a:lnTo>
                <a:lnTo>
                  <a:pt x="71" y="12"/>
                </a:lnTo>
                <a:lnTo>
                  <a:pt x="70" y="10"/>
                </a:lnTo>
                <a:lnTo>
                  <a:pt x="68" y="7"/>
                </a:lnTo>
                <a:lnTo>
                  <a:pt x="67" y="6"/>
                </a:lnTo>
                <a:lnTo>
                  <a:pt x="66" y="4"/>
                </a:lnTo>
                <a:lnTo>
                  <a:pt x="63" y="3"/>
                </a:lnTo>
                <a:lnTo>
                  <a:pt x="61" y="1"/>
                </a:lnTo>
                <a:lnTo>
                  <a:pt x="58" y="1"/>
                </a:lnTo>
                <a:lnTo>
                  <a:pt x="57" y="0"/>
                </a:lnTo>
                <a:lnTo>
                  <a:pt x="52" y="0"/>
                </a:lnTo>
                <a:lnTo>
                  <a:pt x="49" y="0"/>
                </a:lnTo>
                <a:lnTo>
                  <a:pt x="46" y="1"/>
                </a:lnTo>
                <a:lnTo>
                  <a:pt x="43" y="3"/>
                </a:lnTo>
                <a:lnTo>
                  <a:pt x="40" y="4"/>
                </a:lnTo>
                <a:lnTo>
                  <a:pt x="37" y="6"/>
                </a:lnTo>
                <a:lnTo>
                  <a:pt x="34" y="7"/>
                </a:lnTo>
                <a:lnTo>
                  <a:pt x="31" y="7"/>
                </a:lnTo>
                <a:lnTo>
                  <a:pt x="29" y="7"/>
                </a:lnTo>
                <a:lnTo>
                  <a:pt x="26" y="7"/>
                </a:lnTo>
                <a:lnTo>
                  <a:pt x="23" y="6"/>
                </a:lnTo>
                <a:lnTo>
                  <a:pt x="20" y="6"/>
                </a:lnTo>
                <a:lnTo>
                  <a:pt x="17" y="6"/>
                </a:lnTo>
                <a:lnTo>
                  <a:pt x="15" y="6"/>
                </a:lnTo>
                <a:lnTo>
                  <a:pt x="12" y="7"/>
                </a:lnTo>
                <a:lnTo>
                  <a:pt x="9" y="7"/>
                </a:lnTo>
                <a:lnTo>
                  <a:pt x="8" y="9"/>
                </a:lnTo>
                <a:lnTo>
                  <a:pt x="5" y="12"/>
                </a:lnTo>
                <a:lnTo>
                  <a:pt x="3" y="13"/>
                </a:lnTo>
                <a:lnTo>
                  <a:pt x="2" y="16"/>
                </a:lnTo>
                <a:lnTo>
                  <a:pt x="0" y="18"/>
                </a:lnTo>
                <a:lnTo>
                  <a:pt x="0" y="21"/>
                </a:lnTo>
                <a:lnTo>
                  <a:pt x="2" y="22"/>
                </a:lnTo>
                <a:lnTo>
                  <a:pt x="3" y="25"/>
                </a:lnTo>
              </a:path>
            </a:pathLst>
          </a:custGeom>
          <a:solidFill>
            <a:srgbClr val="FFFF00"/>
          </a:solidFill>
          <a:ln w="1588">
            <a:solidFill>
              <a:srgbClr val="990000"/>
            </a:solidFill>
            <a:round/>
            <a:headEnd/>
            <a:tailEnd/>
          </a:ln>
        </p:spPr>
        <p:txBody>
          <a:bodyPr/>
          <a:lstStyle/>
          <a:p>
            <a:endParaRPr lang="en-US"/>
          </a:p>
        </p:txBody>
      </p:sp>
      <p:sp>
        <p:nvSpPr>
          <p:cNvPr id="53355" name="Freeform 106"/>
          <p:cNvSpPr>
            <a:spLocks/>
          </p:cNvSpPr>
          <p:nvPr/>
        </p:nvSpPr>
        <p:spPr bwMode="auto">
          <a:xfrm>
            <a:off x="6534151" y="4071939"/>
            <a:ext cx="103188" cy="74612"/>
          </a:xfrm>
          <a:custGeom>
            <a:avLst/>
            <a:gdLst>
              <a:gd name="T0" fmla="*/ 2147483647 w 73"/>
              <a:gd name="T1" fmla="*/ 2147483647 h 47"/>
              <a:gd name="T2" fmla="*/ 2147483647 w 73"/>
              <a:gd name="T3" fmla="*/ 2147483647 h 47"/>
              <a:gd name="T4" fmla="*/ 2147483647 w 73"/>
              <a:gd name="T5" fmla="*/ 2147483647 h 47"/>
              <a:gd name="T6" fmla="*/ 2147483647 w 73"/>
              <a:gd name="T7" fmla="*/ 2147483647 h 47"/>
              <a:gd name="T8" fmla="*/ 2147483647 w 73"/>
              <a:gd name="T9" fmla="*/ 2147483647 h 47"/>
              <a:gd name="T10" fmla="*/ 2147483647 w 73"/>
              <a:gd name="T11" fmla="*/ 2147483647 h 47"/>
              <a:gd name="T12" fmla="*/ 2147483647 w 73"/>
              <a:gd name="T13" fmla="*/ 2147483647 h 47"/>
              <a:gd name="T14" fmla="*/ 2147483647 w 73"/>
              <a:gd name="T15" fmla="*/ 2147483647 h 47"/>
              <a:gd name="T16" fmla="*/ 2147483647 w 73"/>
              <a:gd name="T17" fmla="*/ 2147483647 h 47"/>
              <a:gd name="T18" fmla="*/ 2147483647 w 73"/>
              <a:gd name="T19" fmla="*/ 2147483647 h 47"/>
              <a:gd name="T20" fmla="*/ 2147483647 w 73"/>
              <a:gd name="T21" fmla="*/ 2147483647 h 47"/>
              <a:gd name="T22" fmla="*/ 2147483647 w 73"/>
              <a:gd name="T23" fmla="*/ 2147483647 h 47"/>
              <a:gd name="T24" fmla="*/ 2147483647 w 73"/>
              <a:gd name="T25" fmla="*/ 2147483647 h 47"/>
              <a:gd name="T26" fmla="*/ 2147483647 w 73"/>
              <a:gd name="T27" fmla="*/ 2147483647 h 47"/>
              <a:gd name="T28" fmla="*/ 2147483647 w 73"/>
              <a:gd name="T29" fmla="*/ 2147483647 h 47"/>
              <a:gd name="T30" fmla="*/ 2147483647 w 73"/>
              <a:gd name="T31" fmla="*/ 2147483647 h 47"/>
              <a:gd name="T32" fmla="*/ 2147483647 w 73"/>
              <a:gd name="T33" fmla="*/ 2147483647 h 47"/>
              <a:gd name="T34" fmla="*/ 2147483647 w 73"/>
              <a:gd name="T35" fmla="*/ 2147483647 h 47"/>
              <a:gd name="T36" fmla="*/ 2147483647 w 73"/>
              <a:gd name="T37" fmla="*/ 2147483647 h 47"/>
              <a:gd name="T38" fmla="*/ 2147483647 w 73"/>
              <a:gd name="T39" fmla="*/ 2147483647 h 47"/>
              <a:gd name="T40" fmla="*/ 2147483647 w 73"/>
              <a:gd name="T41" fmla="*/ 2147483647 h 47"/>
              <a:gd name="T42" fmla="*/ 2147483647 w 73"/>
              <a:gd name="T43" fmla="*/ 2147483647 h 47"/>
              <a:gd name="T44" fmla="*/ 2147483647 w 73"/>
              <a:gd name="T45" fmla="*/ 2147483647 h 47"/>
              <a:gd name="T46" fmla="*/ 2147483647 w 73"/>
              <a:gd name="T47" fmla="*/ 2147483647 h 47"/>
              <a:gd name="T48" fmla="*/ 2147483647 w 73"/>
              <a:gd name="T49" fmla="*/ 2147483647 h 47"/>
              <a:gd name="T50" fmla="*/ 2147483647 w 73"/>
              <a:gd name="T51" fmla="*/ 2147483647 h 47"/>
              <a:gd name="T52" fmla="*/ 2147483647 w 73"/>
              <a:gd name="T53" fmla="*/ 2147483647 h 47"/>
              <a:gd name="T54" fmla="*/ 2147483647 w 73"/>
              <a:gd name="T55" fmla="*/ 2147483647 h 47"/>
              <a:gd name="T56" fmla="*/ 2147483647 w 73"/>
              <a:gd name="T57" fmla="*/ 0 h 47"/>
              <a:gd name="T58" fmla="*/ 2147483647 w 73"/>
              <a:gd name="T59" fmla="*/ 2147483647 h 47"/>
              <a:gd name="T60" fmla="*/ 2147483647 w 73"/>
              <a:gd name="T61" fmla="*/ 2147483647 h 47"/>
              <a:gd name="T62" fmla="*/ 2147483647 w 73"/>
              <a:gd name="T63" fmla="*/ 2147483647 h 47"/>
              <a:gd name="T64" fmla="*/ 2147483647 w 73"/>
              <a:gd name="T65" fmla="*/ 2147483647 h 47"/>
              <a:gd name="T66" fmla="*/ 2147483647 w 73"/>
              <a:gd name="T67" fmla="*/ 2147483647 h 47"/>
              <a:gd name="T68" fmla="*/ 2147483647 w 73"/>
              <a:gd name="T69" fmla="*/ 2147483647 h 47"/>
              <a:gd name="T70" fmla="*/ 2147483647 w 73"/>
              <a:gd name="T71" fmla="*/ 2147483647 h 47"/>
              <a:gd name="T72" fmla="*/ 2147483647 w 73"/>
              <a:gd name="T73" fmla="*/ 2147483647 h 47"/>
              <a:gd name="T74" fmla="*/ 2147483647 w 73"/>
              <a:gd name="T75" fmla="*/ 2147483647 h 47"/>
              <a:gd name="T76" fmla="*/ 0 w 73"/>
              <a:gd name="T77" fmla="*/ 2147483647 h 47"/>
              <a:gd name="T78" fmla="*/ 2147483647 w 73"/>
              <a:gd name="T79" fmla="*/ 2147483647 h 47"/>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73"/>
              <a:gd name="T121" fmla="*/ 0 h 47"/>
              <a:gd name="T122" fmla="*/ 73 w 73"/>
              <a:gd name="T123" fmla="*/ 47 h 47"/>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73" h="47">
                <a:moveTo>
                  <a:pt x="3" y="25"/>
                </a:moveTo>
                <a:lnTo>
                  <a:pt x="3" y="25"/>
                </a:lnTo>
                <a:lnTo>
                  <a:pt x="3" y="27"/>
                </a:lnTo>
                <a:lnTo>
                  <a:pt x="3" y="28"/>
                </a:lnTo>
                <a:lnTo>
                  <a:pt x="3" y="31"/>
                </a:lnTo>
                <a:lnTo>
                  <a:pt x="5" y="34"/>
                </a:lnTo>
                <a:lnTo>
                  <a:pt x="6" y="37"/>
                </a:lnTo>
                <a:lnTo>
                  <a:pt x="8" y="38"/>
                </a:lnTo>
                <a:lnTo>
                  <a:pt x="11" y="40"/>
                </a:lnTo>
                <a:lnTo>
                  <a:pt x="14" y="41"/>
                </a:lnTo>
                <a:lnTo>
                  <a:pt x="17" y="41"/>
                </a:lnTo>
                <a:lnTo>
                  <a:pt x="18" y="43"/>
                </a:lnTo>
                <a:lnTo>
                  <a:pt x="21" y="44"/>
                </a:lnTo>
                <a:lnTo>
                  <a:pt x="23" y="44"/>
                </a:lnTo>
                <a:lnTo>
                  <a:pt x="24" y="44"/>
                </a:lnTo>
                <a:lnTo>
                  <a:pt x="24" y="46"/>
                </a:lnTo>
                <a:lnTo>
                  <a:pt x="26" y="46"/>
                </a:lnTo>
                <a:lnTo>
                  <a:pt x="27" y="47"/>
                </a:lnTo>
                <a:lnTo>
                  <a:pt x="29" y="47"/>
                </a:lnTo>
                <a:lnTo>
                  <a:pt x="30" y="47"/>
                </a:lnTo>
                <a:lnTo>
                  <a:pt x="33" y="47"/>
                </a:lnTo>
                <a:lnTo>
                  <a:pt x="36" y="47"/>
                </a:lnTo>
                <a:lnTo>
                  <a:pt x="37" y="47"/>
                </a:lnTo>
                <a:lnTo>
                  <a:pt x="39" y="47"/>
                </a:lnTo>
                <a:lnTo>
                  <a:pt x="40" y="46"/>
                </a:lnTo>
                <a:lnTo>
                  <a:pt x="42" y="44"/>
                </a:lnTo>
                <a:lnTo>
                  <a:pt x="45" y="43"/>
                </a:lnTo>
                <a:lnTo>
                  <a:pt x="46" y="41"/>
                </a:lnTo>
                <a:lnTo>
                  <a:pt x="48" y="40"/>
                </a:lnTo>
                <a:lnTo>
                  <a:pt x="51" y="38"/>
                </a:lnTo>
                <a:lnTo>
                  <a:pt x="52" y="38"/>
                </a:lnTo>
                <a:lnTo>
                  <a:pt x="55" y="37"/>
                </a:lnTo>
                <a:lnTo>
                  <a:pt x="57" y="37"/>
                </a:lnTo>
                <a:lnTo>
                  <a:pt x="60" y="37"/>
                </a:lnTo>
                <a:lnTo>
                  <a:pt x="63" y="37"/>
                </a:lnTo>
                <a:lnTo>
                  <a:pt x="64" y="35"/>
                </a:lnTo>
                <a:lnTo>
                  <a:pt x="67" y="34"/>
                </a:lnTo>
                <a:lnTo>
                  <a:pt x="70" y="31"/>
                </a:lnTo>
                <a:lnTo>
                  <a:pt x="71" y="28"/>
                </a:lnTo>
                <a:lnTo>
                  <a:pt x="73" y="25"/>
                </a:lnTo>
                <a:lnTo>
                  <a:pt x="73" y="22"/>
                </a:lnTo>
                <a:lnTo>
                  <a:pt x="73" y="19"/>
                </a:lnTo>
                <a:lnTo>
                  <a:pt x="73" y="15"/>
                </a:lnTo>
                <a:lnTo>
                  <a:pt x="71" y="12"/>
                </a:lnTo>
                <a:lnTo>
                  <a:pt x="70" y="10"/>
                </a:lnTo>
                <a:lnTo>
                  <a:pt x="68" y="7"/>
                </a:lnTo>
                <a:lnTo>
                  <a:pt x="67" y="6"/>
                </a:lnTo>
                <a:lnTo>
                  <a:pt x="66" y="4"/>
                </a:lnTo>
                <a:lnTo>
                  <a:pt x="63" y="3"/>
                </a:lnTo>
                <a:lnTo>
                  <a:pt x="61" y="1"/>
                </a:lnTo>
                <a:lnTo>
                  <a:pt x="58" y="1"/>
                </a:lnTo>
                <a:lnTo>
                  <a:pt x="57" y="0"/>
                </a:lnTo>
                <a:lnTo>
                  <a:pt x="52" y="0"/>
                </a:lnTo>
                <a:lnTo>
                  <a:pt x="49" y="0"/>
                </a:lnTo>
                <a:lnTo>
                  <a:pt x="46" y="1"/>
                </a:lnTo>
                <a:lnTo>
                  <a:pt x="43" y="3"/>
                </a:lnTo>
                <a:lnTo>
                  <a:pt x="40" y="4"/>
                </a:lnTo>
                <a:lnTo>
                  <a:pt x="37" y="6"/>
                </a:lnTo>
                <a:lnTo>
                  <a:pt x="34" y="7"/>
                </a:lnTo>
                <a:lnTo>
                  <a:pt x="31" y="7"/>
                </a:lnTo>
                <a:lnTo>
                  <a:pt x="29" y="7"/>
                </a:lnTo>
                <a:lnTo>
                  <a:pt x="26" y="7"/>
                </a:lnTo>
                <a:lnTo>
                  <a:pt x="23" y="6"/>
                </a:lnTo>
                <a:lnTo>
                  <a:pt x="20" y="6"/>
                </a:lnTo>
                <a:lnTo>
                  <a:pt x="17" y="6"/>
                </a:lnTo>
                <a:lnTo>
                  <a:pt x="15" y="6"/>
                </a:lnTo>
                <a:lnTo>
                  <a:pt x="12" y="7"/>
                </a:lnTo>
                <a:lnTo>
                  <a:pt x="9" y="7"/>
                </a:lnTo>
                <a:lnTo>
                  <a:pt x="8" y="9"/>
                </a:lnTo>
                <a:lnTo>
                  <a:pt x="5" y="12"/>
                </a:lnTo>
                <a:lnTo>
                  <a:pt x="3" y="13"/>
                </a:lnTo>
                <a:lnTo>
                  <a:pt x="2" y="16"/>
                </a:lnTo>
                <a:lnTo>
                  <a:pt x="0" y="18"/>
                </a:lnTo>
                <a:lnTo>
                  <a:pt x="0" y="21"/>
                </a:lnTo>
                <a:lnTo>
                  <a:pt x="2" y="22"/>
                </a:lnTo>
                <a:lnTo>
                  <a:pt x="3" y="25"/>
                </a:lnTo>
              </a:path>
            </a:pathLst>
          </a:custGeom>
          <a:solidFill>
            <a:srgbClr val="FFFF00"/>
          </a:solidFill>
          <a:ln w="4763">
            <a:solidFill>
              <a:srgbClr val="990000"/>
            </a:solidFill>
            <a:round/>
            <a:headEnd/>
            <a:tailEnd/>
          </a:ln>
        </p:spPr>
        <p:txBody>
          <a:bodyPr/>
          <a:lstStyle/>
          <a:p>
            <a:endParaRPr lang="en-US"/>
          </a:p>
        </p:txBody>
      </p:sp>
      <p:sp>
        <p:nvSpPr>
          <p:cNvPr id="53356" name="Freeform 107"/>
          <p:cNvSpPr>
            <a:spLocks/>
          </p:cNvSpPr>
          <p:nvPr/>
        </p:nvSpPr>
        <p:spPr bwMode="auto">
          <a:xfrm>
            <a:off x="6577013" y="4156075"/>
            <a:ext cx="25400" cy="25400"/>
          </a:xfrm>
          <a:custGeom>
            <a:avLst/>
            <a:gdLst>
              <a:gd name="T0" fmla="*/ 2147483647 w 18"/>
              <a:gd name="T1" fmla="*/ 2147483647 h 16"/>
              <a:gd name="T2" fmla="*/ 2147483647 w 18"/>
              <a:gd name="T3" fmla="*/ 2147483647 h 16"/>
              <a:gd name="T4" fmla="*/ 2147483647 w 18"/>
              <a:gd name="T5" fmla="*/ 2147483647 h 16"/>
              <a:gd name="T6" fmla="*/ 2147483647 w 18"/>
              <a:gd name="T7" fmla="*/ 2147483647 h 16"/>
              <a:gd name="T8" fmla="*/ 2147483647 w 18"/>
              <a:gd name="T9" fmla="*/ 2147483647 h 16"/>
              <a:gd name="T10" fmla="*/ 2147483647 w 18"/>
              <a:gd name="T11" fmla="*/ 2147483647 h 16"/>
              <a:gd name="T12" fmla="*/ 2147483647 w 18"/>
              <a:gd name="T13" fmla="*/ 2147483647 h 16"/>
              <a:gd name="T14" fmla="*/ 0 w 18"/>
              <a:gd name="T15" fmla="*/ 2147483647 h 16"/>
              <a:gd name="T16" fmla="*/ 0 w 18"/>
              <a:gd name="T17" fmla="*/ 2147483647 h 16"/>
              <a:gd name="T18" fmla="*/ 2147483647 w 18"/>
              <a:gd name="T19" fmla="*/ 2147483647 h 16"/>
              <a:gd name="T20" fmla="*/ 2147483647 w 18"/>
              <a:gd name="T21" fmla="*/ 2147483647 h 16"/>
              <a:gd name="T22" fmla="*/ 2147483647 w 18"/>
              <a:gd name="T23" fmla="*/ 2147483647 h 16"/>
              <a:gd name="T24" fmla="*/ 2147483647 w 18"/>
              <a:gd name="T25" fmla="*/ 2147483647 h 16"/>
              <a:gd name="T26" fmla="*/ 2147483647 w 18"/>
              <a:gd name="T27" fmla="*/ 2147483647 h 16"/>
              <a:gd name="T28" fmla="*/ 2147483647 w 18"/>
              <a:gd name="T29" fmla="*/ 2147483647 h 16"/>
              <a:gd name="T30" fmla="*/ 2147483647 w 18"/>
              <a:gd name="T31" fmla="*/ 2147483647 h 16"/>
              <a:gd name="T32" fmla="*/ 2147483647 w 18"/>
              <a:gd name="T33" fmla="*/ 2147483647 h 16"/>
              <a:gd name="T34" fmla="*/ 2147483647 w 18"/>
              <a:gd name="T35" fmla="*/ 2147483647 h 16"/>
              <a:gd name="T36" fmla="*/ 2147483647 w 18"/>
              <a:gd name="T37" fmla="*/ 2147483647 h 16"/>
              <a:gd name="T38" fmla="*/ 2147483647 w 18"/>
              <a:gd name="T39" fmla="*/ 2147483647 h 16"/>
              <a:gd name="T40" fmla="*/ 2147483647 w 18"/>
              <a:gd name="T41" fmla="*/ 2147483647 h 16"/>
              <a:gd name="T42" fmla="*/ 2147483647 w 18"/>
              <a:gd name="T43" fmla="*/ 2147483647 h 16"/>
              <a:gd name="T44" fmla="*/ 2147483647 w 18"/>
              <a:gd name="T45" fmla="*/ 2147483647 h 16"/>
              <a:gd name="T46" fmla="*/ 2147483647 w 18"/>
              <a:gd name="T47" fmla="*/ 2147483647 h 16"/>
              <a:gd name="T48" fmla="*/ 2147483647 w 18"/>
              <a:gd name="T49" fmla="*/ 2147483647 h 16"/>
              <a:gd name="T50" fmla="*/ 2147483647 w 18"/>
              <a:gd name="T51" fmla="*/ 2147483647 h 16"/>
              <a:gd name="T52" fmla="*/ 2147483647 w 18"/>
              <a:gd name="T53" fmla="*/ 2147483647 h 16"/>
              <a:gd name="T54" fmla="*/ 2147483647 w 18"/>
              <a:gd name="T55" fmla="*/ 2147483647 h 16"/>
              <a:gd name="T56" fmla="*/ 2147483647 w 18"/>
              <a:gd name="T57" fmla="*/ 2147483647 h 16"/>
              <a:gd name="T58" fmla="*/ 2147483647 w 18"/>
              <a:gd name="T59" fmla="*/ 2147483647 h 16"/>
              <a:gd name="T60" fmla="*/ 2147483647 w 18"/>
              <a:gd name="T61" fmla="*/ 2147483647 h 16"/>
              <a:gd name="T62" fmla="*/ 2147483647 w 18"/>
              <a:gd name="T63" fmla="*/ 2147483647 h 16"/>
              <a:gd name="T64" fmla="*/ 2147483647 w 18"/>
              <a:gd name="T65" fmla="*/ 0 h 16"/>
              <a:gd name="T66" fmla="*/ 2147483647 w 18"/>
              <a:gd name="T67" fmla="*/ 0 h 16"/>
              <a:gd name="T68" fmla="*/ 2147483647 w 18"/>
              <a:gd name="T69" fmla="*/ 0 h 16"/>
              <a:gd name="T70" fmla="*/ 2147483647 w 18"/>
              <a:gd name="T71" fmla="*/ 0 h 16"/>
              <a:gd name="T72" fmla="*/ 2147483647 w 18"/>
              <a:gd name="T73" fmla="*/ 0 h 16"/>
              <a:gd name="T74" fmla="*/ 2147483647 w 18"/>
              <a:gd name="T75" fmla="*/ 2147483647 h 16"/>
              <a:gd name="T76" fmla="*/ 2147483647 w 18"/>
              <a:gd name="T77" fmla="*/ 2147483647 h 16"/>
              <a:gd name="T78" fmla="*/ 2147483647 w 18"/>
              <a:gd name="T79" fmla="*/ 2147483647 h 16"/>
              <a:gd name="T80" fmla="*/ 2147483647 w 18"/>
              <a:gd name="T81" fmla="*/ 2147483647 h 1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8"/>
              <a:gd name="T124" fmla="*/ 0 h 16"/>
              <a:gd name="T125" fmla="*/ 18 w 18"/>
              <a:gd name="T126" fmla="*/ 16 h 1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8" h="16">
                <a:moveTo>
                  <a:pt x="7" y="5"/>
                </a:moveTo>
                <a:lnTo>
                  <a:pt x="6" y="5"/>
                </a:lnTo>
                <a:lnTo>
                  <a:pt x="4" y="6"/>
                </a:lnTo>
                <a:lnTo>
                  <a:pt x="3" y="6"/>
                </a:lnTo>
                <a:lnTo>
                  <a:pt x="1" y="8"/>
                </a:lnTo>
                <a:lnTo>
                  <a:pt x="1" y="9"/>
                </a:lnTo>
                <a:lnTo>
                  <a:pt x="1" y="11"/>
                </a:lnTo>
                <a:lnTo>
                  <a:pt x="0" y="11"/>
                </a:lnTo>
                <a:lnTo>
                  <a:pt x="0" y="12"/>
                </a:lnTo>
                <a:lnTo>
                  <a:pt x="1" y="14"/>
                </a:lnTo>
                <a:lnTo>
                  <a:pt x="1" y="15"/>
                </a:lnTo>
                <a:lnTo>
                  <a:pt x="4" y="15"/>
                </a:lnTo>
                <a:lnTo>
                  <a:pt x="6" y="16"/>
                </a:lnTo>
                <a:lnTo>
                  <a:pt x="7" y="16"/>
                </a:lnTo>
                <a:lnTo>
                  <a:pt x="10" y="16"/>
                </a:lnTo>
                <a:lnTo>
                  <a:pt x="12" y="15"/>
                </a:lnTo>
                <a:lnTo>
                  <a:pt x="13" y="15"/>
                </a:lnTo>
                <a:lnTo>
                  <a:pt x="15" y="15"/>
                </a:lnTo>
                <a:lnTo>
                  <a:pt x="15" y="14"/>
                </a:lnTo>
                <a:lnTo>
                  <a:pt x="16" y="14"/>
                </a:lnTo>
                <a:lnTo>
                  <a:pt x="16" y="12"/>
                </a:lnTo>
                <a:lnTo>
                  <a:pt x="18" y="11"/>
                </a:lnTo>
                <a:lnTo>
                  <a:pt x="16" y="11"/>
                </a:lnTo>
                <a:lnTo>
                  <a:pt x="16" y="9"/>
                </a:lnTo>
                <a:lnTo>
                  <a:pt x="16" y="8"/>
                </a:lnTo>
                <a:lnTo>
                  <a:pt x="16" y="6"/>
                </a:lnTo>
                <a:lnTo>
                  <a:pt x="16" y="5"/>
                </a:lnTo>
                <a:lnTo>
                  <a:pt x="16" y="3"/>
                </a:lnTo>
                <a:lnTo>
                  <a:pt x="16" y="2"/>
                </a:lnTo>
                <a:lnTo>
                  <a:pt x="16" y="0"/>
                </a:lnTo>
                <a:lnTo>
                  <a:pt x="15" y="0"/>
                </a:lnTo>
                <a:lnTo>
                  <a:pt x="13" y="0"/>
                </a:lnTo>
                <a:lnTo>
                  <a:pt x="12" y="0"/>
                </a:lnTo>
                <a:lnTo>
                  <a:pt x="10" y="0"/>
                </a:lnTo>
                <a:lnTo>
                  <a:pt x="10" y="2"/>
                </a:lnTo>
                <a:lnTo>
                  <a:pt x="9" y="3"/>
                </a:lnTo>
                <a:lnTo>
                  <a:pt x="7" y="3"/>
                </a:lnTo>
                <a:lnTo>
                  <a:pt x="7" y="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57" name="Freeform 108"/>
          <p:cNvSpPr>
            <a:spLocks/>
          </p:cNvSpPr>
          <p:nvPr/>
        </p:nvSpPr>
        <p:spPr bwMode="auto">
          <a:xfrm>
            <a:off x="6577013" y="4156075"/>
            <a:ext cx="25400" cy="25400"/>
          </a:xfrm>
          <a:custGeom>
            <a:avLst/>
            <a:gdLst>
              <a:gd name="T0" fmla="*/ 2147483647 w 18"/>
              <a:gd name="T1" fmla="*/ 2147483647 h 16"/>
              <a:gd name="T2" fmla="*/ 2147483647 w 18"/>
              <a:gd name="T3" fmla="*/ 2147483647 h 16"/>
              <a:gd name="T4" fmla="*/ 2147483647 w 18"/>
              <a:gd name="T5" fmla="*/ 2147483647 h 16"/>
              <a:gd name="T6" fmla="*/ 2147483647 w 18"/>
              <a:gd name="T7" fmla="*/ 2147483647 h 16"/>
              <a:gd name="T8" fmla="*/ 2147483647 w 18"/>
              <a:gd name="T9" fmla="*/ 2147483647 h 16"/>
              <a:gd name="T10" fmla="*/ 2147483647 w 18"/>
              <a:gd name="T11" fmla="*/ 2147483647 h 16"/>
              <a:gd name="T12" fmla="*/ 2147483647 w 18"/>
              <a:gd name="T13" fmla="*/ 2147483647 h 16"/>
              <a:gd name="T14" fmla="*/ 0 w 18"/>
              <a:gd name="T15" fmla="*/ 2147483647 h 16"/>
              <a:gd name="T16" fmla="*/ 0 w 18"/>
              <a:gd name="T17" fmla="*/ 2147483647 h 16"/>
              <a:gd name="T18" fmla="*/ 2147483647 w 18"/>
              <a:gd name="T19" fmla="*/ 2147483647 h 16"/>
              <a:gd name="T20" fmla="*/ 2147483647 w 18"/>
              <a:gd name="T21" fmla="*/ 2147483647 h 16"/>
              <a:gd name="T22" fmla="*/ 2147483647 w 18"/>
              <a:gd name="T23" fmla="*/ 2147483647 h 16"/>
              <a:gd name="T24" fmla="*/ 2147483647 w 18"/>
              <a:gd name="T25" fmla="*/ 2147483647 h 16"/>
              <a:gd name="T26" fmla="*/ 2147483647 w 18"/>
              <a:gd name="T27" fmla="*/ 2147483647 h 16"/>
              <a:gd name="T28" fmla="*/ 2147483647 w 18"/>
              <a:gd name="T29" fmla="*/ 2147483647 h 16"/>
              <a:gd name="T30" fmla="*/ 2147483647 w 18"/>
              <a:gd name="T31" fmla="*/ 2147483647 h 16"/>
              <a:gd name="T32" fmla="*/ 2147483647 w 18"/>
              <a:gd name="T33" fmla="*/ 2147483647 h 16"/>
              <a:gd name="T34" fmla="*/ 2147483647 w 18"/>
              <a:gd name="T35" fmla="*/ 2147483647 h 16"/>
              <a:gd name="T36" fmla="*/ 2147483647 w 18"/>
              <a:gd name="T37" fmla="*/ 2147483647 h 16"/>
              <a:gd name="T38" fmla="*/ 2147483647 w 18"/>
              <a:gd name="T39" fmla="*/ 2147483647 h 16"/>
              <a:gd name="T40" fmla="*/ 2147483647 w 18"/>
              <a:gd name="T41" fmla="*/ 2147483647 h 16"/>
              <a:gd name="T42" fmla="*/ 2147483647 w 18"/>
              <a:gd name="T43" fmla="*/ 2147483647 h 16"/>
              <a:gd name="T44" fmla="*/ 2147483647 w 18"/>
              <a:gd name="T45" fmla="*/ 2147483647 h 16"/>
              <a:gd name="T46" fmla="*/ 2147483647 w 18"/>
              <a:gd name="T47" fmla="*/ 2147483647 h 16"/>
              <a:gd name="T48" fmla="*/ 2147483647 w 18"/>
              <a:gd name="T49" fmla="*/ 2147483647 h 16"/>
              <a:gd name="T50" fmla="*/ 2147483647 w 18"/>
              <a:gd name="T51" fmla="*/ 2147483647 h 16"/>
              <a:gd name="T52" fmla="*/ 2147483647 w 18"/>
              <a:gd name="T53" fmla="*/ 2147483647 h 16"/>
              <a:gd name="T54" fmla="*/ 2147483647 w 18"/>
              <a:gd name="T55" fmla="*/ 2147483647 h 16"/>
              <a:gd name="T56" fmla="*/ 2147483647 w 18"/>
              <a:gd name="T57" fmla="*/ 2147483647 h 16"/>
              <a:gd name="T58" fmla="*/ 2147483647 w 18"/>
              <a:gd name="T59" fmla="*/ 2147483647 h 16"/>
              <a:gd name="T60" fmla="*/ 2147483647 w 18"/>
              <a:gd name="T61" fmla="*/ 2147483647 h 16"/>
              <a:gd name="T62" fmla="*/ 2147483647 w 18"/>
              <a:gd name="T63" fmla="*/ 2147483647 h 16"/>
              <a:gd name="T64" fmla="*/ 2147483647 w 18"/>
              <a:gd name="T65" fmla="*/ 0 h 16"/>
              <a:gd name="T66" fmla="*/ 2147483647 w 18"/>
              <a:gd name="T67" fmla="*/ 0 h 16"/>
              <a:gd name="T68" fmla="*/ 2147483647 w 18"/>
              <a:gd name="T69" fmla="*/ 0 h 16"/>
              <a:gd name="T70" fmla="*/ 2147483647 w 18"/>
              <a:gd name="T71" fmla="*/ 0 h 16"/>
              <a:gd name="T72" fmla="*/ 2147483647 w 18"/>
              <a:gd name="T73" fmla="*/ 0 h 16"/>
              <a:gd name="T74" fmla="*/ 2147483647 w 18"/>
              <a:gd name="T75" fmla="*/ 2147483647 h 16"/>
              <a:gd name="T76" fmla="*/ 2147483647 w 18"/>
              <a:gd name="T77" fmla="*/ 2147483647 h 16"/>
              <a:gd name="T78" fmla="*/ 2147483647 w 18"/>
              <a:gd name="T79" fmla="*/ 2147483647 h 16"/>
              <a:gd name="T80" fmla="*/ 2147483647 w 18"/>
              <a:gd name="T81" fmla="*/ 2147483647 h 1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8"/>
              <a:gd name="T124" fmla="*/ 0 h 16"/>
              <a:gd name="T125" fmla="*/ 18 w 18"/>
              <a:gd name="T126" fmla="*/ 16 h 1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8" h="16">
                <a:moveTo>
                  <a:pt x="7" y="5"/>
                </a:moveTo>
                <a:lnTo>
                  <a:pt x="6" y="5"/>
                </a:lnTo>
                <a:lnTo>
                  <a:pt x="4" y="6"/>
                </a:lnTo>
                <a:lnTo>
                  <a:pt x="3" y="6"/>
                </a:lnTo>
                <a:lnTo>
                  <a:pt x="1" y="8"/>
                </a:lnTo>
                <a:lnTo>
                  <a:pt x="1" y="9"/>
                </a:lnTo>
                <a:lnTo>
                  <a:pt x="1" y="11"/>
                </a:lnTo>
                <a:lnTo>
                  <a:pt x="0" y="11"/>
                </a:lnTo>
                <a:lnTo>
                  <a:pt x="0" y="12"/>
                </a:lnTo>
                <a:lnTo>
                  <a:pt x="1" y="14"/>
                </a:lnTo>
                <a:lnTo>
                  <a:pt x="1" y="15"/>
                </a:lnTo>
                <a:lnTo>
                  <a:pt x="4" y="15"/>
                </a:lnTo>
                <a:lnTo>
                  <a:pt x="6" y="16"/>
                </a:lnTo>
                <a:lnTo>
                  <a:pt x="7" y="16"/>
                </a:lnTo>
                <a:lnTo>
                  <a:pt x="10" y="16"/>
                </a:lnTo>
                <a:lnTo>
                  <a:pt x="12" y="15"/>
                </a:lnTo>
                <a:lnTo>
                  <a:pt x="13" y="15"/>
                </a:lnTo>
                <a:lnTo>
                  <a:pt x="15" y="15"/>
                </a:lnTo>
                <a:lnTo>
                  <a:pt x="15" y="14"/>
                </a:lnTo>
                <a:lnTo>
                  <a:pt x="16" y="14"/>
                </a:lnTo>
                <a:lnTo>
                  <a:pt x="16" y="12"/>
                </a:lnTo>
                <a:lnTo>
                  <a:pt x="18" y="11"/>
                </a:lnTo>
                <a:lnTo>
                  <a:pt x="16" y="11"/>
                </a:lnTo>
                <a:lnTo>
                  <a:pt x="16" y="9"/>
                </a:lnTo>
                <a:lnTo>
                  <a:pt x="16" y="8"/>
                </a:lnTo>
                <a:lnTo>
                  <a:pt x="16" y="6"/>
                </a:lnTo>
                <a:lnTo>
                  <a:pt x="16" y="5"/>
                </a:lnTo>
                <a:lnTo>
                  <a:pt x="16" y="3"/>
                </a:lnTo>
                <a:lnTo>
                  <a:pt x="16" y="2"/>
                </a:lnTo>
                <a:lnTo>
                  <a:pt x="16" y="0"/>
                </a:lnTo>
                <a:lnTo>
                  <a:pt x="15" y="0"/>
                </a:lnTo>
                <a:lnTo>
                  <a:pt x="13" y="0"/>
                </a:lnTo>
                <a:lnTo>
                  <a:pt x="12" y="0"/>
                </a:lnTo>
                <a:lnTo>
                  <a:pt x="10" y="0"/>
                </a:lnTo>
                <a:lnTo>
                  <a:pt x="10" y="2"/>
                </a:lnTo>
                <a:lnTo>
                  <a:pt x="9" y="3"/>
                </a:lnTo>
                <a:lnTo>
                  <a:pt x="7" y="3"/>
                </a:lnTo>
                <a:lnTo>
                  <a:pt x="7" y="5"/>
                </a:lnTo>
              </a:path>
            </a:pathLst>
          </a:custGeom>
          <a:solidFill>
            <a:srgbClr val="FFFF00"/>
          </a:solidFill>
          <a:ln w="4763">
            <a:solidFill>
              <a:srgbClr val="990000"/>
            </a:solidFill>
            <a:round/>
            <a:headEnd/>
            <a:tailEnd/>
          </a:ln>
        </p:spPr>
        <p:txBody>
          <a:bodyPr/>
          <a:lstStyle/>
          <a:p>
            <a:endParaRPr lang="en-US"/>
          </a:p>
        </p:txBody>
      </p:sp>
      <p:sp>
        <p:nvSpPr>
          <p:cNvPr id="53358" name="Freeform 109"/>
          <p:cNvSpPr>
            <a:spLocks/>
          </p:cNvSpPr>
          <p:nvPr/>
        </p:nvSpPr>
        <p:spPr bwMode="auto">
          <a:xfrm>
            <a:off x="6591301" y="4175126"/>
            <a:ext cx="52388" cy="77788"/>
          </a:xfrm>
          <a:custGeom>
            <a:avLst/>
            <a:gdLst>
              <a:gd name="T0" fmla="*/ 2147483647 w 37"/>
              <a:gd name="T1" fmla="*/ 2147483647 h 49"/>
              <a:gd name="T2" fmla="*/ 2147483647 w 37"/>
              <a:gd name="T3" fmla="*/ 2147483647 h 49"/>
              <a:gd name="T4" fmla="*/ 2147483647 w 37"/>
              <a:gd name="T5" fmla="*/ 2147483647 h 49"/>
              <a:gd name="T6" fmla="*/ 2147483647 w 37"/>
              <a:gd name="T7" fmla="*/ 2147483647 h 49"/>
              <a:gd name="T8" fmla="*/ 2147483647 w 37"/>
              <a:gd name="T9" fmla="*/ 2147483647 h 49"/>
              <a:gd name="T10" fmla="*/ 2147483647 w 37"/>
              <a:gd name="T11" fmla="*/ 2147483647 h 49"/>
              <a:gd name="T12" fmla="*/ 2147483647 w 37"/>
              <a:gd name="T13" fmla="*/ 2147483647 h 49"/>
              <a:gd name="T14" fmla="*/ 2147483647 w 37"/>
              <a:gd name="T15" fmla="*/ 2147483647 h 49"/>
              <a:gd name="T16" fmla="*/ 2147483647 w 37"/>
              <a:gd name="T17" fmla="*/ 2147483647 h 49"/>
              <a:gd name="T18" fmla="*/ 2147483647 w 37"/>
              <a:gd name="T19" fmla="*/ 2147483647 h 49"/>
              <a:gd name="T20" fmla="*/ 2147483647 w 37"/>
              <a:gd name="T21" fmla="*/ 2147483647 h 49"/>
              <a:gd name="T22" fmla="*/ 2147483647 w 37"/>
              <a:gd name="T23" fmla="*/ 2147483647 h 49"/>
              <a:gd name="T24" fmla="*/ 0 w 37"/>
              <a:gd name="T25" fmla="*/ 2147483647 h 49"/>
              <a:gd name="T26" fmla="*/ 0 w 37"/>
              <a:gd name="T27" fmla="*/ 2147483647 h 49"/>
              <a:gd name="T28" fmla="*/ 0 w 37"/>
              <a:gd name="T29" fmla="*/ 2147483647 h 49"/>
              <a:gd name="T30" fmla="*/ 0 w 37"/>
              <a:gd name="T31" fmla="*/ 2147483647 h 49"/>
              <a:gd name="T32" fmla="*/ 2147483647 w 37"/>
              <a:gd name="T33" fmla="*/ 2147483647 h 49"/>
              <a:gd name="T34" fmla="*/ 2147483647 w 37"/>
              <a:gd name="T35" fmla="*/ 2147483647 h 49"/>
              <a:gd name="T36" fmla="*/ 2147483647 w 37"/>
              <a:gd name="T37" fmla="*/ 2147483647 h 49"/>
              <a:gd name="T38" fmla="*/ 2147483647 w 37"/>
              <a:gd name="T39" fmla="*/ 2147483647 h 49"/>
              <a:gd name="T40" fmla="*/ 2147483647 w 37"/>
              <a:gd name="T41" fmla="*/ 2147483647 h 49"/>
              <a:gd name="T42" fmla="*/ 2147483647 w 37"/>
              <a:gd name="T43" fmla="*/ 2147483647 h 49"/>
              <a:gd name="T44" fmla="*/ 2147483647 w 37"/>
              <a:gd name="T45" fmla="*/ 2147483647 h 49"/>
              <a:gd name="T46" fmla="*/ 2147483647 w 37"/>
              <a:gd name="T47" fmla="*/ 2147483647 h 49"/>
              <a:gd name="T48" fmla="*/ 2147483647 w 37"/>
              <a:gd name="T49" fmla="*/ 2147483647 h 49"/>
              <a:gd name="T50" fmla="*/ 2147483647 w 37"/>
              <a:gd name="T51" fmla="*/ 2147483647 h 49"/>
              <a:gd name="T52" fmla="*/ 2147483647 w 37"/>
              <a:gd name="T53" fmla="*/ 2147483647 h 49"/>
              <a:gd name="T54" fmla="*/ 2147483647 w 37"/>
              <a:gd name="T55" fmla="*/ 2147483647 h 49"/>
              <a:gd name="T56" fmla="*/ 2147483647 w 37"/>
              <a:gd name="T57" fmla="*/ 2147483647 h 49"/>
              <a:gd name="T58" fmla="*/ 2147483647 w 37"/>
              <a:gd name="T59" fmla="*/ 2147483647 h 49"/>
              <a:gd name="T60" fmla="*/ 2147483647 w 37"/>
              <a:gd name="T61" fmla="*/ 2147483647 h 49"/>
              <a:gd name="T62" fmla="*/ 2147483647 w 37"/>
              <a:gd name="T63" fmla="*/ 2147483647 h 49"/>
              <a:gd name="T64" fmla="*/ 2147483647 w 37"/>
              <a:gd name="T65" fmla="*/ 2147483647 h 49"/>
              <a:gd name="T66" fmla="*/ 2147483647 w 37"/>
              <a:gd name="T67" fmla="*/ 2147483647 h 49"/>
              <a:gd name="T68" fmla="*/ 2147483647 w 37"/>
              <a:gd name="T69" fmla="*/ 2147483647 h 49"/>
              <a:gd name="T70" fmla="*/ 2147483647 w 37"/>
              <a:gd name="T71" fmla="*/ 2147483647 h 49"/>
              <a:gd name="T72" fmla="*/ 2147483647 w 37"/>
              <a:gd name="T73" fmla="*/ 2147483647 h 49"/>
              <a:gd name="T74" fmla="*/ 2147483647 w 37"/>
              <a:gd name="T75" fmla="*/ 2147483647 h 49"/>
              <a:gd name="T76" fmla="*/ 2147483647 w 37"/>
              <a:gd name="T77" fmla="*/ 2147483647 h 49"/>
              <a:gd name="T78" fmla="*/ 2147483647 w 37"/>
              <a:gd name="T79" fmla="*/ 2147483647 h 49"/>
              <a:gd name="T80" fmla="*/ 2147483647 w 37"/>
              <a:gd name="T81" fmla="*/ 2147483647 h 49"/>
              <a:gd name="T82" fmla="*/ 2147483647 w 37"/>
              <a:gd name="T83" fmla="*/ 2147483647 h 49"/>
              <a:gd name="T84" fmla="*/ 2147483647 w 37"/>
              <a:gd name="T85" fmla="*/ 0 h 49"/>
              <a:gd name="T86" fmla="*/ 2147483647 w 37"/>
              <a:gd name="T87" fmla="*/ 0 h 49"/>
              <a:gd name="T88" fmla="*/ 2147483647 w 37"/>
              <a:gd name="T89" fmla="*/ 0 h 49"/>
              <a:gd name="T90" fmla="*/ 2147483647 w 37"/>
              <a:gd name="T91" fmla="*/ 0 h 49"/>
              <a:gd name="T92" fmla="*/ 2147483647 w 37"/>
              <a:gd name="T93" fmla="*/ 2147483647 h 49"/>
              <a:gd name="T94" fmla="*/ 2147483647 w 37"/>
              <a:gd name="T95" fmla="*/ 2147483647 h 49"/>
              <a:gd name="T96" fmla="*/ 2147483647 w 37"/>
              <a:gd name="T97" fmla="*/ 2147483647 h 49"/>
              <a:gd name="T98" fmla="*/ 2147483647 w 37"/>
              <a:gd name="T99" fmla="*/ 2147483647 h 49"/>
              <a:gd name="T100" fmla="*/ 2147483647 w 37"/>
              <a:gd name="T101" fmla="*/ 2147483647 h 49"/>
              <a:gd name="T102" fmla="*/ 2147483647 w 37"/>
              <a:gd name="T103" fmla="*/ 2147483647 h 49"/>
              <a:gd name="T104" fmla="*/ 2147483647 w 37"/>
              <a:gd name="T105" fmla="*/ 2147483647 h 49"/>
              <a:gd name="T106" fmla="*/ 2147483647 w 37"/>
              <a:gd name="T107" fmla="*/ 2147483647 h 49"/>
              <a:gd name="T108" fmla="*/ 2147483647 w 37"/>
              <a:gd name="T109" fmla="*/ 2147483647 h 49"/>
              <a:gd name="T110" fmla="*/ 2147483647 w 37"/>
              <a:gd name="T111" fmla="*/ 2147483647 h 49"/>
              <a:gd name="T112" fmla="*/ 2147483647 w 37"/>
              <a:gd name="T113" fmla="*/ 2147483647 h 49"/>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37"/>
              <a:gd name="T172" fmla="*/ 0 h 49"/>
              <a:gd name="T173" fmla="*/ 37 w 37"/>
              <a:gd name="T174" fmla="*/ 49 h 49"/>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37" h="49">
                <a:moveTo>
                  <a:pt x="9" y="18"/>
                </a:moveTo>
                <a:lnTo>
                  <a:pt x="9" y="19"/>
                </a:lnTo>
                <a:lnTo>
                  <a:pt x="9" y="21"/>
                </a:lnTo>
                <a:lnTo>
                  <a:pt x="8" y="22"/>
                </a:lnTo>
                <a:lnTo>
                  <a:pt x="6" y="24"/>
                </a:lnTo>
                <a:lnTo>
                  <a:pt x="5" y="24"/>
                </a:lnTo>
                <a:lnTo>
                  <a:pt x="3" y="24"/>
                </a:lnTo>
                <a:lnTo>
                  <a:pt x="3" y="25"/>
                </a:lnTo>
                <a:lnTo>
                  <a:pt x="3" y="28"/>
                </a:lnTo>
                <a:lnTo>
                  <a:pt x="2" y="31"/>
                </a:lnTo>
                <a:lnTo>
                  <a:pt x="2" y="33"/>
                </a:lnTo>
                <a:lnTo>
                  <a:pt x="0" y="36"/>
                </a:lnTo>
                <a:lnTo>
                  <a:pt x="0" y="39"/>
                </a:lnTo>
                <a:lnTo>
                  <a:pt x="0" y="42"/>
                </a:lnTo>
                <a:lnTo>
                  <a:pt x="0" y="43"/>
                </a:lnTo>
                <a:lnTo>
                  <a:pt x="2" y="44"/>
                </a:lnTo>
                <a:lnTo>
                  <a:pt x="3" y="46"/>
                </a:lnTo>
                <a:lnTo>
                  <a:pt x="6" y="47"/>
                </a:lnTo>
                <a:lnTo>
                  <a:pt x="8" y="47"/>
                </a:lnTo>
                <a:lnTo>
                  <a:pt x="11" y="49"/>
                </a:lnTo>
                <a:lnTo>
                  <a:pt x="12" y="49"/>
                </a:lnTo>
                <a:lnTo>
                  <a:pt x="15" y="47"/>
                </a:lnTo>
                <a:lnTo>
                  <a:pt x="17" y="46"/>
                </a:lnTo>
                <a:lnTo>
                  <a:pt x="18" y="44"/>
                </a:lnTo>
                <a:lnTo>
                  <a:pt x="21" y="42"/>
                </a:lnTo>
                <a:lnTo>
                  <a:pt x="24" y="39"/>
                </a:lnTo>
                <a:lnTo>
                  <a:pt x="26" y="36"/>
                </a:lnTo>
                <a:lnTo>
                  <a:pt x="27" y="33"/>
                </a:lnTo>
                <a:lnTo>
                  <a:pt x="30" y="30"/>
                </a:lnTo>
                <a:lnTo>
                  <a:pt x="31" y="27"/>
                </a:lnTo>
                <a:lnTo>
                  <a:pt x="33" y="22"/>
                </a:lnTo>
                <a:lnTo>
                  <a:pt x="36" y="19"/>
                </a:lnTo>
                <a:lnTo>
                  <a:pt x="36" y="16"/>
                </a:lnTo>
                <a:lnTo>
                  <a:pt x="37" y="15"/>
                </a:lnTo>
                <a:lnTo>
                  <a:pt x="37" y="12"/>
                </a:lnTo>
                <a:lnTo>
                  <a:pt x="37" y="9"/>
                </a:lnTo>
                <a:lnTo>
                  <a:pt x="36" y="7"/>
                </a:lnTo>
                <a:lnTo>
                  <a:pt x="34" y="4"/>
                </a:lnTo>
                <a:lnTo>
                  <a:pt x="33" y="3"/>
                </a:lnTo>
                <a:lnTo>
                  <a:pt x="30" y="2"/>
                </a:lnTo>
                <a:lnTo>
                  <a:pt x="28" y="2"/>
                </a:lnTo>
                <a:lnTo>
                  <a:pt x="27" y="0"/>
                </a:lnTo>
                <a:lnTo>
                  <a:pt x="24" y="0"/>
                </a:lnTo>
                <a:lnTo>
                  <a:pt x="23" y="0"/>
                </a:lnTo>
                <a:lnTo>
                  <a:pt x="21" y="0"/>
                </a:lnTo>
                <a:lnTo>
                  <a:pt x="18" y="2"/>
                </a:lnTo>
                <a:lnTo>
                  <a:pt x="17" y="2"/>
                </a:lnTo>
                <a:lnTo>
                  <a:pt x="15" y="3"/>
                </a:lnTo>
                <a:lnTo>
                  <a:pt x="14" y="4"/>
                </a:lnTo>
                <a:lnTo>
                  <a:pt x="12" y="6"/>
                </a:lnTo>
                <a:lnTo>
                  <a:pt x="11" y="9"/>
                </a:lnTo>
                <a:lnTo>
                  <a:pt x="9" y="10"/>
                </a:lnTo>
                <a:lnTo>
                  <a:pt x="9" y="12"/>
                </a:lnTo>
                <a:lnTo>
                  <a:pt x="8" y="13"/>
                </a:lnTo>
                <a:lnTo>
                  <a:pt x="8" y="15"/>
                </a:lnTo>
                <a:lnTo>
                  <a:pt x="9" y="18"/>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59" name="Freeform 110"/>
          <p:cNvSpPr>
            <a:spLocks/>
          </p:cNvSpPr>
          <p:nvPr/>
        </p:nvSpPr>
        <p:spPr bwMode="auto">
          <a:xfrm>
            <a:off x="6591301" y="4175126"/>
            <a:ext cx="52388" cy="77788"/>
          </a:xfrm>
          <a:custGeom>
            <a:avLst/>
            <a:gdLst>
              <a:gd name="T0" fmla="*/ 2147483647 w 37"/>
              <a:gd name="T1" fmla="*/ 2147483647 h 49"/>
              <a:gd name="T2" fmla="*/ 2147483647 w 37"/>
              <a:gd name="T3" fmla="*/ 2147483647 h 49"/>
              <a:gd name="T4" fmla="*/ 2147483647 w 37"/>
              <a:gd name="T5" fmla="*/ 2147483647 h 49"/>
              <a:gd name="T6" fmla="*/ 2147483647 w 37"/>
              <a:gd name="T7" fmla="*/ 2147483647 h 49"/>
              <a:gd name="T8" fmla="*/ 2147483647 w 37"/>
              <a:gd name="T9" fmla="*/ 2147483647 h 49"/>
              <a:gd name="T10" fmla="*/ 2147483647 w 37"/>
              <a:gd name="T11" fmla="*/ 2147483647 h 49"/>
              <a:gd name="T12" fmla="*/ 2147483647 w 37"/>
              <a:gd name="T13" fmla="*/ 2147483647 h 49"/>
              <a:gd name="T14" fmla="*/ 2147483647 w 37"/>
              <a:gd name="T15" fmla="*/ 2147483647 h 49"/>
              <a:gd name="T16" fmla="*/ 2147483647 w 37"/>
              <a:gd name="T17" fmla="*/ 2147483647 h 49"/>
              <a:gd name="T18" fmla="*/ 2147483647 w 37"/>
              <a:gd name="T19" fmla="*/ 2147483647 h 49"/>
              <a:gd name="T20" fmla="*/ 2147483647 w 37"/>
              <a:gd name="T21" fmla="*/ 2147483647 h 49"/>
              <a:gd name="T22" fmla="*/ 2147483647 w 37"/>
              <a:gd name="T23" fmla="*/ 2147483647 h 49"/>
              <a:gd name="T24" fmla="*/ 0 w 37"/>
              <a:gd name="T25" fmla="*/ 2147483647 h 49"/>
              <a:gd name="T26" fmla="*/ 0 w 37"/>
              <a:gd name="T27" fmla="*/ 2147483647 h 49"/>
              <a:gd name="T28" fmla="*/ 0 w 37"/>
              <a:gd name="T29" fmla="*/ 2147483647 h 49"/>
              <a:gd name="T30" fmla="*/ 0 w 37"/>
              <a:gd name="T31" fmla="*/ 2147483647 h 49"/>
              <a:gd name="T32" fmla="*/ 2147483647 w 37"/>
              <a:gd name="T33" fmla="*/ 2147483647 h 49"/>
              <a:gd name="T34" fmla="*/ 2147483647 w 37"/>
              <a:gd name="T35" fmla="*/ 2147483647 h 49"/>
              <a:gd name="T36" fmla="*/ 2147483647 w 37"/>
              <a:gd name="T37" fmla="*/ 2147483647 h 49"/>
              <a:gd name="T38" fmla="*/ 2147483647 w 37"/>
              <a:gd name="T39" fmla="*/ 2147483647 h 49"/>
              <a:gd name="T40" fmla="*/ 2147483647 w 37"/>
              <a:gd name="T41" fmla="*/ 2147483647 h 49"/>
              <a:gd name="T42" fmla="*/ 2147483647 w 37"/>
              <a:gd name="T43" fmla="*/ 2147483647 h 49"/>
              <a:gd name="T44" fmla="*/ 2147483647 w 37"/>
              <a:gd name="T45" fmla="*/ 2147483647 h 49"/>
              <a:gd name="T46" fmla="*/ 2147483647 w 37"/>
              <a:gd name="T47" fmla="*/ 2147483647 h 49"/>
              <a:gd name="T48" fmla="*/ 2147483647 w 37"/>
              <a:gd name="T49" fmla="*/ 2147483647 h 49"/>
              <a:gd name="T50" fmla="*/ 2147483647 w 37"/>
              <a:gd name="T51" fmla="*/ 2147483647 h 49"/>
              <a:gd name="T52" fmla="*/ 2147483647 w 37"/>
              <a:gd name="T53" fmla="*/ 2147483647 h 49"/>
              <a:gd name="T54" fmla="*/ 2147483647 w 37"/>
              <a:gd name="T55" fmla="*/ 2147483647 h 49"/>
              <a:gd name="T56" fmla="*/ 2147483647 w 37"/>
              <a:gd name="T57" fmla="*/ 2147483647 h 49"/>
              <a:gd name="T58" fmla="*/ 2147483647 w 37"/>
              <a:gd name="T59" fmla="*/ 2147483647 h 49"/>
              <a:gd name="T60" fmla="*/ 2147483647 w 37"/>
              <a:gd name="T61" fmla="*/ 2147483647 h 49"/>
              <a:gd name="T62" fmla="*/ 2147483647 w 37"/>
              <a:gd name="T63" fmla="*/ 2147483647 h 49"/>
              <a:gd name="T64" fmla="*/ 2147483647 w 37"/>
              <a:gd name="T65" fmla="*/ 2147483647 h 49"/>
              <a:gd name="T66" fmla="*/ 2147483647 w 37"/>
              <a:gd name="T67" fmla="*/ 2147483647 h 49"/>
              <a:gd name="T68" fmla="*/ 2147483647 w 37"/>
              <a:gd name="T69" fmla="*/ 2147483647 h 49"/>
              <a:gd name="T70" fmla="*/ 2147483647 w 37"/>
              <a:gd name="T71" fmla="*/ 2147483647 h 49"/>
              <a:gd name="T72" fmla="*/ 2147483647 w 37"/>
              <a:gd name="T73" fmla="*/ 2147483647 h 49"/>
              <a:gd name="T74" fmla="*/ 2147483647 w 37"/>
              <a:gd name="T75" fmla="*/ 2147483647 h 49"/>
              <a:gd name="T76" fmla="*/ 2147483647 w 37"/>
              <a:gd name="T77" fmla="*/ 2147483647 h 49"/>
              <a:gd name="T78" fmla="*/ 2147483647 w 37"/>
              <a:gd name="T79" fmla="*/ 2147483647 h 49"/>
              <a:gd name="T80" fmla="*/ 2147483647 w 37"/>
              <a:gd name="T81" fmla="*/ 2147483647 h 49"/>
              <a:gd name="T82" fmla="*/ 2147483647 w 37"/>
              <a:gd name="T83" fmla="*/ 2147483647 h 49"/>
              <a:gd name="T84" fmla="*/ 2147483647 w 37"/>
              <a:gd name="T85" fmla="*/ 0 h 49"/>
              <a:gd name="T86" fmla="*/ 2147483647 w 37"/>
              <a:gd name="T87" fmla="*/ 0 h 49"/>
              <a:gd name="T88" fmla="*/ 2147483647 w 37"/>
              <a:gd name="T89" fmla="*/ 0 h 49"/>
              <a:gd name="T90" fmla="*/ 2147483647 w 37"/>
              <a:gd name="T91" fmla="*/ 0 h 49"/>
              <a:gd name="T92" fmla="*/ 2147483647 w 37"/>
              <a:gd name="T93" fmla="*/ 2147483647 h 49"/>
              <a:gd name="T94" fmla="*/ 2147483647 w 37"/>
              <a:gd name="T95" fmla="*/ 2147483647 h 49"/>
              <a:gd name="T96" fmla="*/ 2147483647 w 37"/>
              <a:gd name="T97" fmla="*/ 2147483647 h 49"/>
              <a:gd name="T98" fmla="*/ 2147483647 w 37"/>
              <a:gd name="T99" fmla="*/ 2147483647 h 49"/>
              <a:gd name="T100" fmla="*/ 2147483647 w 37"/>
              <a:gd name="T101" fmla="*/ 2147483647 h 49"/>
              <a:gd name="T102" fmla="*/ 2147483647 w 37"/>
              <a:gd name="T103" fmla="*/ 2147483647 h 49"/>
              <a:gd name="T104" fmla="*/ 2147483647 w 37"/>
              <a:gd name="T105" fmla="*/ 2147483647 h 49"/>
              <a:gd name="T106" fmla="*/ 2147483647 w 37"/>
              <a:gd name="T107" fmla="*/ 2147483647 h 49"/>
              <a:gd name="T108" fmla="*/ 2147483647 w 37"/>
              <a:gd name="T109" fmla="*/ 2147483647 h 49"/>
              <a:gd name="T110" fmla="*/ 2147483647 w 37"/>
              <a:gd name="T111" fmla="*/ 2147483647 h 49"/>
              <a:gd name="T112" fmla="*/ 2147483647 w 37"/>
              <a:gd name="T113" fmla="*/ 2147483647 h 49"/>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37"/>
              <a:gd name="T172" fmla="*/ 0 h 49"/>
              <a:gd name="T173" fmla="*/ 37 w 37"/>
              <a:gd name="T174" fmla="*/ 49 h 49"/>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37" h="49">
                <a:moveTo>
                  <a:pt x="9" y="18"/>
                </a:moveTo>
                <a:lnTo>
                  <a:pt x="9" y="19"/>
                </a:lnTo>
                <a:lnTo>
                  <a:pt x="9" y="21"/>
                </a:lnTo>
                <a:lnTo>
                  <a:pt x="8" y="22"/>
                </a:lnTo>
                <a:lnTo>
                  <a:pt x="6" y="24"/>
                </a:lnTo>
                <a:lnTo>
                  <a:pt x="5" y="24"/>
                </a:lnTo>
                <a:lnTo>
                  <a:pt x="3" y="24"/>
                </a:lnTo>
                <a:lnTo>
                  <a:pt x="3" y="25"/>
                </a:lnTo>
                <a:lnTo>
                  <a:pt x="3" y="28"/>
                </a:lnTo>
                <a:lnTo>
                  <a:pt x="2" y="31"/>
                </a:lnTo>
                <a:lnTo>
                  <a:pt x="2" y="33"/>
                </a:lnTo>
                <a:lnTo>
                  <a:pt x="0" y="36"/>
                </a:lnTo>
                <a:lnTo>
                  <a:pt x="0" y="39"/>
                </a:lnTo>
                <a:lnTo>
                  <a:pt x="0" y="42"/>
                </a:lnTo>
                <a:lnTo>
                  <a:pt x="0" y="43"/>
                </a:lnTo>
                <a:lnTo>
                  <a:pt x="2" y="44"/>
                </a:lnTo>
                <a:lnTo>
                  <a:pt x="3" y="46"/>
                </a:lnTo>
                <a:lnTo>
                  <a:pt x="6" y="47"/>
                </a:lnTo>
                <a:lnTo>
                  <a:pt x="8" y="47"/>
                </a:lnTo>
                <a:lnTo>
                  <a:pt x="11" y="49"/>
                </a:lnTo>
                <a:lnTo>
                  <a:pt x="12" y="49"/>
                </a:lnTo>
                <a:lnTo>
                  <a:pt x="15" y="47"/>
                </a:lnTo>
                <a:lnTo>
                  <a:pt x="17" y="46"/>
                </a:lnTo>
                <a:lnTo>
                  <a:pt x="18" y="44"/>
                </a:lnTo>
                <a:lnTo>
                  <a:pt x="21" y="42"/>
                </a:lnTo>
                <a:lnTo>
                  <a:pt x="24" y="39"/>
                </a:lnTo>
                <a:lnTo>
                  <a:pt x="26" y="36"/>
                </a:lnTo>
                <a:lnTo>
                  <a:pt x="27" y="33"/>
                </a:lnTo>
                <a:lnTo>
                  <a:pt x="30" y="30"/>
                </a:lnTo>
                <a:lnTo>
                  <a:pt x="31" y="27"/>
                </a:lnTo>
                <a:lnTo>
                  <a:pt x="33" y="22"/>
                </a:lnTo>
                <a:lnTo>
                  <a:pt x="36" y="19"/>
                </a:lnTo>
                <a:lnTo>
                  <a:pt x="36" y="16"/>
                </a:lnTo>
                <a:lnTo>
                  <a:pt x="37" y="15"/>
                </a:lnTo>
                <a:lnTo>
                  <a:pt x="37" y="12"/>
                </a:lnTo>
                <a:lnTo>
                  <a:pt x="37" y="9"/>
                </a:lnTo>
                <a:lnTo>
                  <a:pt x="36" y="7"/>
                </a:lnTo>
                <a:lnTo>
                  <a:pt x="34" y="4"/>
                </a:lnTo>
                <a:lnTo>
                  <a:pt x="33" y="3"/>
                </a:lnTo>
                <a:lnTo>
                  <a:pt x="30" y="2"/>
                </a:lnTo>
                <a:lnTo>
                  <a:pt x="28" y="2"/>
                </a:lnTo>
                <a:lnTo>
                  <a:pt x="27" y="0"/>
                </a:lnTo>
                <a:lnTo>
                  <a:pt x="24" y="0"/>
                </a:lnTo>
                <a:lnTo>
                  <a:pt x="23" y="0"/>
                </a:lnTo>
                <a:lnTo>
                  <a:pt x="21" y="0"/>
                </a:lnTo>
                <a:lnTo>
                  <a:pt x="18" y="2"/>
                </a:lnTo>
                <a:lnTo>
                  <a:pt x="17" y="2"/>
                </a:lnTo>
                <a:lnTo>
                  <a:pt x="15" y="3"/>
                </a:lnTo>
                <a:lnTo>
                  <a:pt x="14" y="4"/>
                </a:lnTo>
                <a:lnTo>
                  <a:pt x="12" y="6"/>
                </a:lnTo>
                <a:lnTo>
                  <a:pt x="11" y="9"/>
                </a:lnTo>
                <a:lnTo>
                  <a:pt x="9" y="10"/>
                </a:lnTo>
                <a:lnTo>
                  <a:pt x="9" y="12"/>
                </a:lnTo>
                <a:lnTo>
                  <a:pt x="8" y="13"/>
                </a:lnTo>
                <a:lnTo>
                  <a:pt x="8" y="15"/>
                </a:lnTo>
                <a:lnTo>
                  <a:pt x="9" y="18"/>
                </a:lnTo>
              </a:path>
            </a:pathLst>
          </a:custGeom>
          <a:solidFill>
            <a:srgbClr val="FFFF00"/>
          </a:solidFill>
          <a:ln w="4763">
            <a:solidFill>
              <a:srgbClr val="990000"/>
            </a:solidFill>
            <a:round/>
            <a:headEnd/>
            <a:tailEnd/>
          </a:ln>
        </p:spPr>
        <p:txBody>
          <a:bodyPr/>
          <a:lstStyle/>
          <a:p>
            <a:endParaRPr lang="en-US"/>
          </a:p>
        </p:txBody>
      </p:sp>
      <p:sp>
        <p:nvSpPr>
          <p:cNvPr id="53360" name="Freeform 111"/>
          <p:cNvSpPr>
            <a:spLocks/>
          </p:cNvSpPr>
          <p:nvPr/>
        </p:nvSpPr>
        <p:spPr bwMode="auto">
          <a:xfrm>
            <a:off x="6615113" y="4110039"/>
            <a:ext cx="101600" cy="68263"/>
          </a:xfrm>
          <a:custGeom>
            <a:avLst/>
            <a:gdLst>
              <a:gd name="T0" fmla="*/ 2147483647 w 72"/>
              <a:gd name="T1" fmla="*/ 2147483647 h 43"/>
              <a:gd name="T2" fmla="*/ 2147483647 w 72"/>
              <a:gd name="T3" fmla="*/ 2147483647 h 43"/>
              <a:gd name="T4" fmla="*/ 2147483647 w 72"/>
              <a:gd name="T5" fmla="*/ 2147483647 h 43"/>
              <a:gd name="T6" fmla="*/ 2147483647 w 72"/>
              <a:gd name="T7" fmla="*/ 2147483647 h 43"/>
              <a:gd name="T8" fmla="*/ 2147483647 w 72"/>
              <a:gd name="T9" fmla="*/ 2147483647 h 43"/>
              <a:gd name="T10" fmla="*/ 2147483647 w 72"/>
              <a:gd name="T11" fmla="*/ 2147483647 h 43"/>
              <a:gd name="T12" fmla="*/ 2147483647 w 72"/>
              <a:gd name="T13" fmla="*/ 2147483647 h 43"/>
              <a:gd name="T14" fmla="*/ 2147483647 w 72"/>
              <a:gd name="T15" fmla="*/ 2147483647 h 43"/>
              <a:gd name="T16" fmla="*/ 0 w 72"/>
              <a:gd name="T17" fmla="*/ 2147483647 h 43"/>
              <a:gd name="T18" fmla="*/ 0 w 72"/>
              <a:gd name="T19" fmla="*/ 2147483647 h 43"/>
              <a:gd name="T20" fmla="*/ 0 w 72"/>
              <a:gd name="T21" fmla="*/ 2147483647 h 43"/>
              <a:gd name="T22" fmla="*/ 2147483647 w 72"/>
              <a:gd name="T23" fmla="*/ 2147483647 h 43"/>
              <a:gd name="T24" fmla="*/ 2147483647 w 72"/>
              <a:gd name="T25" fmla="*/ 2147483647 h 43"/>
              <a:gd name="T26" fmla="*/ 2147483647 w 72"/>
              <a:gd name="T27" fmla="*/ 2147483647 h 43"/>
              <a:gd name="T28" fmla="*/ 2147483647 w 72"/>
              <a:gd name="T29" fmla="*/ 2147483647 h 43"/>
              <a:gd name="T30" fmla="*/ 2147483647 w 72"/>
              <a:gd name="T31" fmla="*/ 2147483647 h 43"/>
              <a:gd name="T32" fmla="*/ 2147483647 w 72"/>
              <a:gd name="T33" fmla="*/ 2147483647 h 43"/>
              <a:gd name="T34" fmla="*/ 2147483647 w 72"/>
              <a:gd name="T35" fmla="*/ 2147483647 h 43"/>
              <a:gd name="T36" fmla="*/ 2147483647 w 72"/>
              <a:gd name="T37" fmla="*/ 2147483647 h 43"/>
              <a:gd name="T38" fmla="*/ 2147483647 w 72"/>
              <a:gd name="T39" fmla="*/ 2147483647 h 43"/>
              <a:gd name="T40" fmla="*/ 2147483647 w 72"/>
              <a:gd name="T41" fmla="*/ 2147483647 h 43"/>
              <a:gd name="T42" fmla="*/ 2147483647 w 72"/>
              <a:gd name="T43" fmla="*/ 2147483647 h 43"/>
              <a:gd name="T44" fmla="*/ 2147483647 w 72"/>
              <a:gd name="T45" fmla="*/ 2147483647 h 43"/>
              <a:gd name="T46" fmla="*/ 2147483647 w 72"/>
              <a:gd name="T47" fmla="*/ 2147483647 h 43"/>
              <a:gd name="T48" fmla="*/ 2147483647 w 72"/>
              <a:gd name="T49" fmla="*/ 2147483647 h 43"/>
              <a:gd name="T50" fmla="*/ 2147483647 w 72"/>
              <a:gd name="T51" fmla="*/ 2147483647 h 43"/>
              <a:gd name="T52" fmla="*/ 2147483647 w 72"/>
              <a:gd name="T53" fmla="*/ 2147483647 h 43"/>
              <a:gd name="T54" fmla="*/ 2147483647 w 72"/>
              <a:gd name="T55" fmla="*/ 2147483647 h 43"/>
              <a:gd name="T56" fmla="*/ 2147483647 w 72"/>
              <a:gd name="T57" fmla="*/ 2147483647 h 43"/>
              <a:gd name="T58" fmla="*/ 2147483647 w 72"/>
              <a:gd name="T59" fmla="*/ 2147483647 h 43"/>
              <a:gd name="T60" fmla="*/ 2147483647 w 72"/>
              <a:gd name="T61" fmla="*/ 2147483647 h 43"/>
              <a:gd name="T62" fmla="*/ 2147483647 w 72"/>
              <a:gd name="T63" fmla="*/ 2147483647 h 43"/>
              <a:gd name="T64" fmla="*/ 2147483647 w 72"/>
              <a:gd name="T65" fmla="*/ 2147483647 h 43"/>
              <a:gd name="T66" fmla="*/ 2147483647 w 72"/>
              <a:gd name="T67" fmla="*/ 2147483647 h 43"/>
              <a:gd name="T68" fmla="*/ 2147483647 w 72"/>
              <a:gd name="T69" fmla="*/ 2147483647 h 43"/>
              <a:gd name="T70" fmla="*/ 2147483647 w 72"/>
              <a:gd name="T71" fmla="*/ 2147483647 h 43"/>
              <a:gd name="T72" fmla="*/ 2147483647 w 72"/>
              <a:gd name="T73" fmla="*/ 2147483647 h 43"/>
              <a:gd name="T74" fmla="*/ 2147483647 w 72"/>
              <a:gd name="T75" fmla="*/ 2147483647 h 43"/>
              <a:gd name="T76" fmla="*/ 2147483647 w 72"/>
              <a:gd name="T77" fmla="*/ 2147483647 h 43"/>
              <a:gd name="T78" fmla="*/ 2147483647 w 72"/>
              <a:gd name="T79" fmla="*/ 2147483647 h 43"/>
              <a:gd name="T80" fmla="*/ 2147483647 w 72"/>
              <a:gd name="T81" fmla="*/ 2147483647 h 43"/>
              <a:gd name="T82" fmla="*/ 2147483647 w 72"/>
              <a:gd name="T83" fmla="*/ 2147483647 h 43"/>
              <a:gd name="T84" fmla="*/ 2147483647 w 72"/>
              <a:gd name="T85" fmla="*/ 2147483647 h 43"/>
              <a:gd name="T86" fmla="*/ 2147483647 w 72"/>
              <a:gd name="T87" fmla="*/ 2147483647 h 43"/>
              <a:gd name="T88" fmla="*/ 2147483647 w 72"/>
              <a:gd name="T89" fmla="*/ 2147483647 h 43"/>
              <a:gd name="T90" fmla="*/ 2147483647 w 72"/>
              <a:gd name="T91" fmla="*/ 2147483647 h 43"/>
              <a:gd name="T92" fmla="*/ 2147483647 w 72"/>
              <a:gd name="T93" fmla="*/ 2147483647 h 43"/>
              <a:gd name="T94" fmla="*/ 2147483647 w 72"/>
              <a:gd name="T95" fmla="*/ 0 h 43"/>
              <a:gd name="T96" fmla="*/ 2147483647 w 72"/>
              <a:gd name="T97" fmla="*/ 0 h 43"/>
              <a:gd name="T98" fmla="*/ 2147483647 w 72"/>
              <a:gd name="T99" fmla="*/ 2147483647 h 43"/>
              <a:gd name="T100" fmla="*/ 2147483647 w 72"/>
              <a:gd name="T101" fmla="*/ 2147483647 h 43"/>
              <a:gd name="T102" fmla="*/ 2147483647 w 72"/>
              <a:gd name="T103" fmla="*/ 2147483647 h 43"/>
              <a:gd name="T104" fmla="*/ 2147483647 w 72"/>
              <a:gd name="T105" fmla="*/ 2147483647 h 43"/>
              <a:gd name="T106" fmla="*/ 2147483647 w 72"/>
              <a:gd name="T107" fmla="*/ 2147483647 h 43"/>
              <a:gd name="T108" fmla="*/ 2147483647 w 72"/>
              <a:gd name="T109" fmla="*/ 2147483647 h 43"/>
              <a:gd name="T110" fmla="*/ 2147483647 w 72"/>
              <a:gd name="T111" fmla="*/ 2147483647 h 43"/>
              <a:gd name="T112" fmla="*/ 2147483647 w 72"/>
              <a:gd name="T113" fmla="*/ 2147483647 h 43"/>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72"/>
              <a:gd name="T172" fmla="*/ 0 h 43"/>
              <a:gd name="T173" fmla="*/ 72 w 72"/>
              <a:gd name="T174" fmla="*/ 43 h 43"/>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72" h="43">
                <a:moveTo>
                  <a:pt x="13" y="17"/>
                </a:moveTo>
                <a:lnTo>
                  <a:pt x="11" y="17"/>
                </a:lnTo>
                <a:lnTo>
                  <a:pt x="9" y="19"/>
                </a:lnTo>
                <a:lnTo>
                  <a:pt x="7" y="19"/>
                </a:lnTo>
                <a:lnTo>
                  <a:pt x="6" y="20"/>
                </a:lnTo>
                <a:lnTo>
                  <a:pt x="3" y="22"/>
                </a:lnTo>
                <a:lnTo>
                  <a:pt x="1" y="23"/>
                </a:lnTo>
                <a:lnTo>
                  <a:pt x="1" y="25"/>
                </a:lnTo>
                <a:lnTo>
                  <a:pt x="0" y="26"/>
                </a:lnTo>
                <a:lnTo>
                  <a:pt x="0" y="28"/>
                </a:lnTo>
                <a:lnTo>
                  <a:pt x="1" y="29"/>
                </a:lnTo>
                <a:lnTo>
                  <a:pt x="1" y="31"/>
                </a:lnTo>
                <a:lnTo>
                  <a:pt x="3" y="31"/>
                </a:lnTo>
                <a:lnTo>
                  <a:pt x="3" y="32"/>
                </a:lnTo>
                <a:lnTo>
                  <a:pt x="4" y="32"/>
                </a:lnTo>
                <a:lnTo>
                  <a:pt x="6" y="32"/>
                </a:lnTo>
                <a:lnTo>
                  <a:pt x="11" y="35"/>
                </a:lnTo>
                <a:lnTo>
                  <a:pt x="17" y="38"/>
                </a:lnTo>
                <a:lnTo>
                  <a:pt x="25" y="41"/>
                </a:lnTo>
                <a:lnTo>
                  <a:pt x="31" y="43"/>
                </a:lnTo>
                <a:lnTo>
                  <a:pt x="37" y="43"/>
                </a:lnTo>
                <a:lnTo>
                  <a:pt x="44" y="43"/>
                </a:lnTo>
                <a:lnTo>
                  <a:pt x="50" y="41"/>
                </a:lnTo>
                <a:lnTo>
                  <a:pt x="54" y="37"/>
                </a:lnTo>
                <a:lnTo>
                  <a:pt x="57" y="35"/>
                </a:lnTo>
                <a:lnTo>
                  <a:pt x="59" y="34"/>
                </a:lnTo>
                <a:lnTo>
                  <a:pt x="60" y="32"/>
                </a:lnTo>
                <a:lnTo>
                  <a:pt x="62" y="31"/>
                </a:lnTo>
                <a:lnTo>
                  <a:pt x="65" y="29"/>
                </a:lnTo>
                <a:lnTo>
                  <a:pt x="66" y="28"/>
                </a:lnTo>
                <a:lnTo>
                  <a:pt x="68" y="26"/>
                </a:lnTo>
                <a:lnTo>
                  <a:pt x="69" y="25"/>
                </a:lnTo>
                <a:lnTo>
                  <a:pt x="71" y="22"/>
                </a:lnTo>
                <a:lnTo>
                  <a:pt x="71" y="19"/>
                </a:lnTo>
                <a:lnTo>
                  <a:pt x="72" y="17"/>
                </a:lnTo>
                <a:lnTo>
                  <a:pt x="71" y="14"/>
                </a:lnTo>
                <a:lnTo>
                  <a:pt x="71" y="11"/>
                </a:lnTo>
                <a:lnTo>
                  <a:pt x="69" y="10"/>
                </a:lnTo>
                <a:lnTo>
                  <a:pt x="68" y="8"/>
                </a:lnTo>
                <a:lnTo>
                  <a:pt x="65" y="7"/>
                </a:lnTo>
                <a:lnTo>
                  <a:pt x="62" y="5"/>
                </a:lnTo>
                <a:lnTo>
                  <a:pt x="57" y="5"/>
                </a:lnTo>
                <a:lnTo>
                  <a:pt x="54" y="4"/>
                </a:lnTo>
                <a:lnTo>
                  <a:pt x="51" y="3"/>
                </a:lnTo>
                <a:lnTo>
                  <a:pt x="48" y="1"/>
                </a:lnTo>
                <a:lnTo>
                  <a:pt x="44" y="1"/>
                </a:lnTo>
                <a:lnTo>
                  <a:pt x="41" y="0"/>
                </a:lnTo>
                <a:lnTo>
                  <a:pt x="38" y="0"/>
                </a:lnTo>
                <a:lnTo>
                  <a:pt x="34" y="1"/>
                </a:lnTo>
                <a:lnTo>
                  <a:pt x="31" y="3"/>
                </a:lnTo>
                <a:lnTo>
                  <a:pt x="28" y="4"/>
                </a:lnTo>
                <a:lnTo>
                  <a:pt x="25" y="7"/>
                </a:lnTo>
                <a:lnTo>
                  <a:pt x="22" y="8"/>
                </a:lnTo>
                <a:lnTo>
                  <a:pt x="19" y="11"/>
                </a:lnTo>
                <a:lnTo>
                  <a:pt x="16" y="14"/>
                </a:lnTo>
                <a:lnTo>
                  <a:pt x="13" y="17"/>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61" name="Freeform 112"/>
          <p:cNvSpPr>
            <a:spLocks/>
          </p:cNvSpPr>
          <p:nvPr/>
        </p:nvSpPr>
        <p:spPr bwMode="auto">
          <a:xfrm>
            <a:off x="6615113" y="4110039"/>
            <a:ext cx="101600" cy="68263"/>
          </a:xfrm>
          <a:custGeom>
            <a:avLst/>
            <a:gdLst>
              <a:gd name="T0" fmla="*/ 2147483647 w 72"/>
              <a:gd name="T1" fmla="*/ 2147483647 h 43"/>
              <a:gd name="T2" fmla="*/ 2147483647 w 72"/>
              <a:gd name="T3" fmla="*/ 2147483647 h 43"/>
              <a:gd name="T4" fmla="*/ 2147483647 w 72"/>
              <a:gd name="T5" fmla="*/ 2147483647 h 43"/>
              <a:gd name="T6" fmla="*/ 2147483647 w 72"/>
              <a:gd name="T7" fmla="*/ 2147483647 h 43"/>
              <a:gd name="T8" fmla="*/ 2147483647 w 72"/>
              <a:gd name="T9" fmla="*/ 2147483647 h 43"/>
              <a:gd name="T10" fmla="*/ 2147483647 w 72"/>
              <a:gd name="T11" fmla="*/ 2147483647 h 43"/>
              <a:gd name="T12" fmla="*/ 2147483647 w 72"/>
              <a:gd name="T13" fmla="*/ 2147483647 h 43"/>
              <a:gd name="T14" fmla="*/ 2147483647 w 72"/>
              <a:gd name="T15" fmla="*/ 2147483647 h 43"/>
              <a:gd name="T16" fmla="*/ 0 w 72"/>
              <a:gd name="T17" fmla="*/ 2147483647 h 43"/>
              <a:gd name="T18" fmla="*/ 0 w 72"/>
              <a:gd name="T19" fmla="*/ 2147483647 h 43"/>
              <a:gd name="T20" fmla="*/ 0 w 72"/>
              <a:gd name="T21" fmla="*/ 2147483647 h 43"/>
              <a:gd name="T22" fmla="*/ 2147483647 w 72"/>
              <a:gd name="T23" fmla="*/ 2147483647 h 43"/>
              <a:gd name="T24" fmla="*/ 2147483647 w 72"/>
              <a:gd name="T25" fmla="*/ 2147483647 h 43"/>
              <a:gd name="T26" fmla="*/ 2147483647 w 72"/>
              <a:gd name="T27" fmla="*/ 2147483647 h 43"/>
              <a:gd name="T28" fmla="*/ 2147483647 w 72"/>
              <a:gd name="T29" fmla="*/ 2147483647 h 43"/>
              <a:gd name="T30" fmla="*/ 2147483647 w 72"/>
              <a:gd name="T31" fmla="*/ 2147483647 h 43"/>
              <a:gd name="T32" fmla="*/ 2147483647 w 72"/>
              <a:gd name="T33" fmla="*/ 2147483647 h 43"/>
              <a:gd name="T34" fmla="*/ 2147483647 w 72"/>
              <a:gd name="T35" fmla="*/ 2147483647 h 43"/>
              <a:gd name="T36" fmla="*/ 2147483647 w 72"/>
              <a:gd name="T37" fmla="*/ 2147483647 h 43"/>
              <a:gd name="T38" fmla="*/ 2147483647 w 72"/>
              <a:gd name="T39" fmla="*/ 2147483647 h 43"/>
              <a:gd name="T40" fmla="*/ 2147483647 w 72"/>
              <a:gd name="T41" fmla="*/ 2147483647 h 43"/>
              <a:gd name="T42" fmla="*/ 2147483647 w 72"/>
              <a:gd name="T43" fmla="*/ 2147483647 h 43"/>
              <a:gd name="T44" fmla="*/ 2147483647 w 72"/>
              <a:gd name="T45" fmla="*/ 2147483647 h 43"/>
              <a:gd name="T46" fmla="*/ 2147483647 w 72"/>
              <a:gd name="T47" fmla="*/ 2147483647 h 43"/>
              <a:gd name="T48" fmla="*/ 2147483647 w 72"/>
              <a:gd name="T49" fmla="*/ 2147483647 h 43"/>
              <a:gd name="T50" fmla="*/ 2147483647 w 72"/>
              <a:gd name="T51" fmla="*/ 2147483647 h 43"/>
              <a:gd name="T52" fmla="*/ 2147483647 w 72"/>
              <a:gd name="T53" fmla="*/ 2147483647 h 43"/>
              <a:gd name="T54" fmla="*/ 2147483647 w 72"/>
              <a:gd name="T55" fmla="*/ 2147483647 h 43"/>
              <a:gd name="T56" fmla="*/ 2147483647 w 72"/>
              <a:gd name="T57" fmla="*/ 2147483647 h 43"/>
              <a:gd name="T58" fmla="*/ 2147483647 w 72"/>
              <a:gd name="T59" fmla="*/ 2147483647 h 43"/>
              <a:gd name="T60" fmla="*/ 2147483647 w 72"/>
              <a:gd name="T61" fmla="*/ 2147483647 h 43"/>
              <a:gd name="T62" fmla="*/ 2147483647 w 72"/>
              <a:gd name="T63" fmla="*/ 2147483647 h 43"/>
              <a:gd name="T64" fmla="*/ 2147483647 w 72"/>
              <a:gd name="T65" fmla="*/ 2147483647 h 43"/>
              <a:gd name="T66" fmla="*/ 2147483647 w 72"/>
              <a:gd name="T67" fmla="*/ 2147483647 h 43"/>
              <a:gd name="T68" fmla="*/ 2147483647 w 72"/>
              <a:gd name="T69" fmla="*/ 2147483647 h 43"/>
              <a:gd name="T70" fmla="*/ 2147483647 w 72"/>
              <a:gd name="T71" fmla="*/ 2147483647 h 43"/>
              <a:gd name="T72" fmla="*/ 2147483647 w 72"/>
              <a:gd name="T73" fmla="*/ 2147483647 h 43"/>
              <a:gd name="T74" fmla="*/ 2147483647 w 72"/>
              <a:gd name="T75" fmla="*/ 2147483647 h 43"/>
              <a:gd name="T76" fmla="*/ 2147483647 w 72"/>
              <a:gd name="T77" fmla="*/ 2147483647 h 43"/>
              <a:gd name="T78" fmla="*/ 2147483647 w 72"/>
              <a:gd name="T79" fmla="*/ 2147483647 h 43"/>
              <a:gd name="T80" fmla="*/ 2147483647 w 72"/>
              <a:gd name="T81" fmla="*/ 2147483647 h 43"/>
              <a:gd name="T82" fmla="*/ 2147483647 w 72"/>
              <a:gd name="T83" fmla="*/ 2147483647 h 43"/>
              <a:gd name="T84" fmla="*/ 2147483647 w 72"/>
              <a:gd name="T85" fmla="*/ 2147483647 h 43"/>
              <a:gd name="T86" fmla="*/ 2147483647 w 72"/>
              <a:gd name="T87" fmla="*/ 2147483647 h 43"/>
              <a:gd name="T88" fmla="*/ 2147483647 w 72"/>
              <a:gd name="T89" fmla="*/ 2147483647 h 43"/>
              <a:gd name="T90" fmla="*/ 2147483647 w 72"/>
              <a:gd name="T91" fmla="*/ 2147483647 h 43"/>
              <a:gd name="T92" fmla="*/ 2147483647 w 72"/>
              <a:gd name="T93" fmla="*/ 2147483647 h 43"/>
              <a:gd name="T94" fmla="*/ 2147483647 w 72"/>
              <a:gd name="T95" fmla="*/ 0 h 43"/>
              <a:gd name="T96" fmla="*/ 2147483647 w 72"/>
              <a:gd name="T97" fmla="*/ 0 h 43"/>
              <a:gd name="T98" fmla="*/ 2147483647 w 72"/>
              <a:gd name="T99" fmla="*/ 2147483647 h 43"/>
              <a:gd name="T100" fmla="*/ 2147483647 w 72"/>
              <a:gd name="T101" fmla="*/ 2147483647 h 43"/>
              <a:gd name="T102" fmla="*/ 2147483647 w 72"/>
              <a:gd name="T103" fmla="*/ 2147483647 h 43"/>
              <a:gd name="T104" fmla="*/ 2147483647 w 72"/>
              <a:gd name="T105" fmla="*/ 2147483647 h 43"/>
              <a:gd name="T106" fmla="*/ 2147483647 w 72"/>
              <a:gd name="T107" fmla="*/ 2147483647 h 43"/>
              <a:gd name="T108" fmla="*/ 2147483647 w 72"/>
              <a:gd name="T109" fmla="*/ 2147483647 h 43"/>
              <a:gd name="T110" fmla="*/ 2147483647 w 72"/>
              <a:gd name="T111" fmla="*/ 2147483647 h 43"/>
              <a:gd name="T112" fmla="*/ 2147483647 w 72"/>
              <a:gd name="T113" fmla="*/ 2147483647 h 43"/>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72"/>
              <a:gd name="T172" fmla="*/ 0 h 43"/>
              <a:gd name="T173" fmla="*/ 72 w 72"/>
              <a:gd name="T174" fmla="*/ 43 h 43"/>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72" h="43">
                <a:moveTo>
                  <a:pt x="13" y="17"/>
                </a:moveTo>
                <a:lnTo>
                  <a:pt x="11" y="17"/>
                </a:lnTo>
                <a:lnTo>
                  <a:pt x="9" y="19"/>
                </a:lnTo>
                <a:lnTo>
                  <a:pt x="7" y="19"/>
                </a:lnTo>
                <a:lnTo>
                  <a:pt x="6" y="20"/>
                </a:lnTo>
                <a:lnTo>
                  <a:pt x="3" y="22"/>
                </a:lnTo>
                <a:lnTo>
                  <a:pt x="1" y="23"/>
                </a:lnTo>
                <a:lnTo>
                  <a:pt x="1" y="25"/>
                </a:lnTo>
                <a:lnTo>
                  <a:pt x="0" y="26"/>
                </a:lnTo>
                <a:lnTo>
                  <a:pt x="0" y="28"/>
                </a:lnTo>
                <a:lnTo>
                  <a:pt x="1" y="29"/>
                </a:lnTo>
                <a:lnTo>
                  <a:pt x="1" y="31"/>
                </a:lnTo>
                <a:lnTo>
                  <a:pt x="3" y="31"/>
                </a:lnTo>
                <a:lnTo>
                  <a:pt x="3" y="32"/>
                </a:lnTo>
                <a:lnTo>
                  <a:pt x="4" y="32"/>
                </a:lnTo>
                <a:lnTo>
                  <a:pt x="6" y="32"/>
                </a:lnTo>
                <a:lnTo>
                  <a:pt x="11" y="35"/>
                </a:lnTo>
                <a:lnTo>
                  <a:pt x="17" y="38"/>
                </a:lnTo>
                <a:lnTo>
                  <a:pt x="25" y="41"/>
                </a:lnTo>
                <a:lnTo>
                  <a:pt x="31" y="43"/>
                </a:lnTo>
                <a:lnTo>
                  <a:pt x="37" y="43"/>
                </a:lnTo>
                <a:lnTo>
                  <a:pt x="44" y="43"/>
                </a:lnTo>
                <a:lnTo>
                  <a:pt x="50" y="41"/>
                </a:lnTo>
                <a:lnTo>
                  <a:pt x="54" y="37"/>
                </a:lnTo>
                <a:lnTo>
                  <a:pt x="57" y="35"/>
                </a:lnTo>
                <a:lnTo>
                  <a:pt x="59" y="34"/>
                </a:lnTo>
                <a:lnTo>
                  <a:pt x="60" y="32"/>
                </a:lnTo>
                <a:lnTo>
                  <a:pt x="62" y="31"/>
                </a:lnTo>
                <a:lnTo>
                  <a:pt x="65" y="29"/>
                </a:lnTo>
                <a:lnTo>
                  <a:pt x="66" y="28"/>
                </a:lnTo>
                <a:lnTo>
                  <a:pt x="68" y="26"/>
                </a:lnTo>
                <a:lnTo>
                  <a:pt x="69" y="25"/>
                </a:lnTo>
                <a:lnTo>
                  <a:pt x="71" y="22"/>
                </a:lnTo>
                <a:lnTo>
                  <a:pt x="71" y="19"/>
                </a:lnTo>
                <a:lnTo>
                  <a:pt x="72" y="17"/>
                </a:lnTo>
                <a:lnTo>
                  <a:pt x="71" y="14"/>
                </a:lnTo>
                <a:lnTo>
                  <a:pt x="71" y="11"/>
                </a:lnTo>
                <a:lnTo>
                  <a:pt x="69" y="10"/>
                </a:lnTo>
                <a:lnTo>
                  <a:pt x="68" y="8"/>
                </a:lnTo>
                <a:lnTo>
                  <a:pt x="65" y="7"/>
                </a:lnTo>
                <a:lnTo>
                  <a:pt x="62" y="5"/>
                </a:lnTo>
                <a:lnTo>
                  <a:pt x="57" y="5"/>
                </a:lnTo>
                <a:lnTo>
                  <a:pt x="54" y="4"/>
                </a:lnTo>
                <a:lnTo>
                  <a:pt x="51" y="3"/>
                </a:lnTo>
                <a:lnTo>
                  <a:pt x="48" y="1"/>
                </a:lnTo>
                <a:lnTo>
                  <a:pt x="44" y="1"/>
                </a:lnTo>
                <a:lnTo>
                  <a:pt x="41" y="0"/>
                </a:lnTo>
                <a:lnTo>
                  <a:pt x="38" y="0"/>
                </a:lnTo>
                <a:lnTo>
                  <a:pt x="34" y="1"/>
                </a:lnTo>
                <a:lnTo>
                  <a:pt x="31" y="3"/>
                </a:lnTo>
                <a:lnTo>
                  <a:pt x="28" y="4"/>
                </a:lnTo>
                <a:lnTo>
                  <a:pt x="25" y="7"/>
                </a:lnTo>
                <a:lnTo>
                  <a:pt x="22" y="8"/>
                </a:lnTo>
                <a:lnTo>
                  <a:pt x="19" y="11"/>
                </a:lnTo>
                <a:lnTo>
                  <a:pt x="16" y="14"/>
                </a:lnTo>
                <a:lnTo>
                  <a:pt x="13" y="17"/>
                </a:lnTo>
              </a:path>
            </a:pathLst>
          </a:custGeom>
          <a:solidFill>
            <a:srgbClr val="FFFF00"/>
          </a:solidFill>
          <a:ln w="4763">
            <a:solidFill>
              <a:srgbClr val="990000"/>
            </a:solidFill>
            <a:round/>
            <a:headEnd/>
            <a:tailEnd/>
          </a:ln>
        </p:spPr>
        <p:txBody>
          <a:bodyPr/>
          <a:lstStyle/>
          <a:p>
            <a:endParaRPr lang="en-US"/>
          </a:p>
        </p:txBody>
      </p:sp>
      <p:sp>
        <p:nvSpPr>
          <p:cNvPr id="53362" name="Freeform 113"/>
          <p:cNvSpPr>
            <a:spLocks/>
          </p:cNvSpPr>
          <p:nvPr/>
        </p:nvSpPr>
        <p:spPr bwMode="auto">
          <a:xfrm>
            <a:off x="6664328" y="4140203"/>
            <a:ext cx="100013" cy="74613"/>
          </a:xfrm>
          <a:custGeom>
            <a:avLst/>
            <a:gdLst>
              <a:gd name="T0" fmla="*/ 2147483647 w 71"/>
              <a:gd name="T1" fmla="*/ 2147483647 h 47"/>
              <a:gd name="T2" fmla="*/ 2147483647 w 71"/>
              <a:gd name="T3" fmla="*/ 2147483647 h 47"/>
              <a:gd name="T4" fmla="*/ 2147483647 w 71"/>
              <a:gd name="T5" fmla="*/ 2147483647 h 47"/>
              <a:gd name="T6" fmla="*/ 2147483647 w 71"/>
              <a:gd name="T7" fmla="*/ 2147483647 h 47"/>
              <a:gd name="T8" fmla="*/ 2147483647 w 71"/>
              <a:gd name="T9" fmla="*/ 2147483647 h 47"/>
              <a:gd name="T10" fmla="*/ 2147483647 w 71"/>
              <a:gd name="T11" fmla="*/ 2147483647 h 47"/>
              <a:gd name="T12" fmla="*/ 2147483647 w 71"/>
              <a:gd name="T13" fmla="*/ 2147483647 h 47"/>
              <a:gd name="T14" fmla="*/ 0 w 71"/>
              <a:gd name="T15" fmla="*/ 2147483647 h 47"/>
              <a:gd name="T16" fmla="*/ 0 w 71"/>
              <a:gd name="T17" fmla="*/ 2147483647 h 47"/>
              <a:gd name="T18" fmla="*/ 2147483647 w 71"/>
              <a:gd name="T19" fmla="*/ 2147483647 h 47"/>
              <a:gd name="T20" fmla="*/ 2147483647 w 71"/>
              <a:gd name="T21" fmla="*/ 2147483647 h 47"/>
              <a:gd name="T22" fmla="*/ 2147483647 w 71"/>
              <a:gd name="T23" fmla="*/ 2147483647 h 47"/>
              <a:gd name="T24" fmla="*/ 2147483647 w 71"/>
              <a:gd name="T25" fmla="*/ 2147483647 h 47"/>
              <a:gd name="T26" fmla="*/ 2147483647 w 71"/>
              <a:gd name="T27" fmla="*/ 2147483647 h 47"/>
              <a:gd name="T28" fmla="*/ 2147483647 w 71"/>
              <a:gd name="T29" fmla="*/ 2147483647 h 47"/>
              <a:gd name="T30" fmla="*/ 2147483647 w 71"/>
              <a:gd name="T31" fmla="*/ 2147483647 h 47"/>
              <a:gd name="T32" fmla="*/ 2147483647 w 71"/>
              <a:gd name="T33" fmla="*/ 2147483647 h 47"/>
              <a:gd name="T34" fmla="*/ 2147483647 w 71"/>
              <a:gd name="T35" fmla="*/ 2147483647 h 47"/>
              <a:gd name="T36" fmla="*/ 2147483647 w 71"/>
              <a:gd name="T37" fmla="*/ 2147483647 h 47"/>
              <a:gd name="T38" fmla="*/ 2147483647 w 71"/>
              <a:gd name="T39" fmla="*/ 2147483647 h 47"/>
              <a:gd name="T40" fmla="*/ 2147483647 w 71"/>
              <a:gd name="T41" fmla="*/ 2147483647 h 47"/>
              <a:gd name="T42" fmla="*/ 2147483647 w 71"/>
              <a:gd name="T43" fmla="*/ 2147483647 h 47"/>
              <a:gd name="T44" fmla="*/ 2147483647 w 71"/>
              <a:gd name="T45" fmla="*/ 2147483647 h 47"/>
              <a:gd name="T46" fmla="*/ 2147483647 w 71"/>
              <a:gd name="T47" fmla="*/ 2147483647 h 47"/>
              <a:gd name="T48" fmla="*/ 2147483647 w 71"/>
              <a:gd name="T49" fmla="*/ 2147483647 h 47"/>
              <a:gd name="T50" fmla="*/ 2147483647 w 71"/>
              <a:gd name="T51" fmla="*/ 2147483647 h 47"/>
              <a:gd name="T52" fmla="*/ 2147483647 w 71"/>
              <a:gd name="T53" fmla="*/ 2147483647 h 47"/>
              <a:gd name="T54" fmla="*/ 2147483647 w 71"/>
              <a:gd name="T55" fmla="*/ 2147483647 h 47"/>
              <a:gd name="T56" fmla="*/ 2147483647 w 71"/>
              <a:gd name="T57" fmla="*/ 2147483647 h 47"/>
              <a:gd name="T58" fmla="*/ 2147483647 w 71"/>
              <a:gd name="T59" fmla="*/ 2147483647 h 47"/>
              <a:gd name="T60" fmla="*/ 2147483647 w 71"/>
              <a:gd name="T61" fmla="*/ 2147483647 h 47"/>
              <a:gd name="T62" fmla="*/ 2147483647 w 71"/>
              <a:gd name="T63" fmla="*/ 2147483647 h 47"/>
              <a:gd name="T64" fmla="*/ 2147483647 w 71"/>
              <a:gd name="T65" fmla="*/ 2147483647 h 47"/>
              <a:gd name="T66" fmla="*/ 2147483647 w 71"/>
              <a:gd name="T67" fmla="*/ 2147483647 h 47"/>
              <a:gd name="T68" fmla="*/ 2147483647 w 71"/>
              <a:gd name="T69" fmla="*/ 2147483647 h 47"/>
              <a:gd name="T70" fmla="*/ 2147483647 w 71"/>
              <a:gd name="T71" fmla="*/ 2147483647 h 47"/>
              <a:gd name="T72" fmla="*/ 2147483647 w 71"/>
              <a:gd name="T73" fmla="*/ 2147483647 h 47"/>
              <a:gd name="T74" fmla="*/ 2147483647 w 71"/>
              <a:gd name="T75" fmla="*/ 2147483647 h 47"/>
              <a:gd name="T76" fmla="*/ 2147483647 w 71"/>
              <a:gd name="T77" fmla="*/ 0 h 47"/>
              <a:gd name="T78" fmla="*/ 2147483647 w 71"/>
              <a:gd name="T79" fmla="*/ 0 h 47"/>
              <a:gd name="T80" fmla="*/ 2147483647 w 71"/>
              <a:gd name="T81" fmla="*/ 2147483647 h 47"/>
              <a:gd name="T82" fmla="*/ 2147483647 w 71"/>
              <a:gd name="T83" fmla="*/ 2147483647 h 47"/>
              <a:gd name="T84" fmla="*/ 2147483647 w 71"/>
              <a:gd name="T85" fmla="*/ 2147483647 h 47"/>
              <a:gd name="T86" fmla="*/ 2147483647 w 71"/>
              <a:gd name="T87" fmla="*/ 2147483647 h 47"/>
              <a:gd name="T88" fmla="*/ 2147483647 w 71"/>
              <a:gd name="T89" fmla="*/ 2147483647 h 47"/>
              <a:gd name="T90" fmla="*/ 2147483647 w 71"/>
              <a:gd name="T91" fmla="*/ 2147483647 h 47"/>
              <a:gd name="T92" fmla="*/ 2147483647 w 71"/>
              <a:gd name="T93" fmla="*/ 2147483647 h 47"/>
              <a:gd name="T94" fmla="*/ 2147483647 w 71"/>
              <a:gd name="T95" fmla="*/ 2147483647 h 47"/>
              <a:gd name="T96" fmla="*/ 2147483647 w 71"/>
              <a:gd name="T97" fmla="*/ 2147483647 h 47"/>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71"/>
              <a:gd name="T148" fmla="*/ 0 h 47"/>
              <a:gd name="T149" fmla="*/ 71 w 71"/>
              <a:gd name="T150" fmla="*/ 47 h 47"/>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71" h="47">
                <a:moveTo>
                  <a:pt x="22" y="26"/>
                </a:moveTo>
                <a:lnTo>
                  <a:pt x="21" y="28"/>
                </a:lnTo>
                <a:lnTo>
                  <a:pt x="16" y="28"/>
                </a:lnTo>
                <a:lnTo>
                  <a:pt x="12" y="28"/>
                </a:lnTo>
                <a:lnTo>
                  <a:pt x="9" y="28"/>
                </a:lnTo>
                <a:lnTo>
                  <a:pt x="5" y="29"/>
                </a:lnTo>
                <a:lnTo>
                  <a:pt x="2" y="31"/>
                </a:lnTo>
                <a:lnTo>
                  <a:pt x="0" y="32"/>
                </a:lnTo>
                <a:lnTo>
                  <a:pt x="0" y="35"/>
                </a:lnTo>
                <a:lnTo>
                  <a:pt x="2" y="40"/>
                </a:lnTo>
                <a:lnTo>
                  <a:pt x="5" y="43"/>
                </a:lnTo>
                <a:lnTo>
                  <a:pt x="8" y="44"/>
                </a:lnTo>
                <a:lnTo>
                  <a:pt x="12" y="46"/>
                </a:lnTo>
                <a:lnTo>
                  <a:pt x="16" y="47"/>
                </a:lnTo>
                <a:lnTo>
                  <a:pt x="21" y="47"/>
                </a:lnTo>
                <a:lnTo>
                  <a:pt x="24" y="46"/>
                </a:lnTo>
                <a:lnTo>
                  <a:pt x="28" y="44"/>
                </a:lnTo>
                <a:lnTo>
                  <a:pt x="34" y="41"/>
                </a:lnTo>
                <a:lnTo>
                  <a:pt x="39" y="40"/>
                </a:lnTo>
                <a:lnTo>
                  <a:pt x="45" y="37"/>
                </a:lnTo>
                <a:lnTo>
                  <a:pt x="49" y="35"/>
                </a:lnTo>
                <a:lnTo>
                  <a:pt x="55" y="32"/>
                </a:lnTo>
                <a:lnTo>
                  <a:pt x="59" y="29"/>
                </a:lnTo>
                <a:lnTo>
                  <a:pt x="65" y="28"/>
                </a:lnTo>
                <a:lnTo>
                  <a:pt x="70" y="25"/>
                </a:lnTo>
                <a:lnTo>
                  <a:pt x="70" y="24"/>
                </a:lnTo>
                <a:lnTo>
                  <a:pt x="71" y="24"/>
                </a:lnTo>
                <a:lnTo>
                  <a:pt x="71" y="22"/>
                </a:lnTo>
                <a:lnTo>
                  <a:pt x="71" y="21"/>
                </a:lnTo>
                <a:lnTo>
                  <a:pt x="71" y="19"/>
                </a:lnTo>
                <a:lnTo>
                  <a:pt x="71" y="18"/>
                </a:lnTo>
                <a:lnTo>
                  <a:pt x="68" y="13"/>
                </a:lnTo>
                <a:lnTo>
                  <a:pt x="65" y="10"/>
                </a:lnTo>
                <a:lnTo>
                  <a:pt x="62" y="7"/>
                </a:lnTo>
                <a:lnTo>
                  <a:pt x="59" y="4"/>
                </a:lnTo>
                <a:lnTo>
                  <a:pt x="56" y="1"/>
                </a:lnTo>
                <a:lnTo>
                  <a:pt x="52" y="0"/>
                </a:lnTo>
                <a:lnTo>
                  <a:pt x="49" y="0"/>
                </a:lnTo>
                <a:lnTo>
                  <a:pt x="45" y="1"/>
                </a:lnTo>
                <a:lnTo>
                  <a:pt x="40" y="4"/>
                </a:lnTo>
                <a:lnTo>
                  <a:pt x="37" y="7"/>
                </a:lnTo>
                <a:lnTo>
                  <a:pt x="36" y="10"/>
                </a:lnTo>
                <a:lnTo>
                  <a:pt x="33" y="13"/>
                </a:lnTo>
                <a:lnTo>
                  <a:pt x="31" y="18"/>
                </a:lnTo>
                <a:lnTo>
                  <a:pt x="28" y="21"/>
                </a:lnTo>
                <a:lnTo>
                  <a:pt x="25" y="24"/>
                </a:lnTo>
                <a:lnTo>
                  <a:pt x="22" y="26"/>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63" name="Freeform 114"/>
          <p:cNvSpPr>
            <a:spLocks/>
          </p:cNvSpPr>
          <p:nvPr/>
        </p:nvSpPr>
        <p:spPr bwMode="auto">
          <a:xfrm>
            <a:off x="6664328" y="4140203"/>
            <a:ext cx="100013" cy="74613"/>
          </a:xfrm>
          <a:custGeom>
            <a:avLst/>
            <a:gdLst>
              <a:gd name="T0" fmla="*/ 2147483647 w 71"/>
              <a:gd name="T1" fmla="*/ 2147483647 h 47"/>
              <a:gd name="T2" fmla="*/ 2147483647 w 71"/>
              <a:gd name="T3" fmla="*/ 2147483647 h 47"/>
              <a:gd name="T4" fmla="*/ 2147483647 w 71"/>
              <a:gd name="T5" fmla="*/ 2147483647 h 47"/>
              <a:gd name="T6" fmla="*/ 2147483647 w 71"/>
              <a:gd name="T7" fmla="*/ 2147483647 h 47"/>
              <a:gd name="T8" fmla="*/ 2147483647 w 71"/>
              <a:gd name="T9" fmla="*/ 2147483647 h 47"/>
              <a:gd name="T10" fmla="*/ 2147483647 w 71"/>
              <a:gd name="T11" fmla="*/ 2147483647 h 47"/>
              <a:gd name="T12" fmla="*/ 2147483647 w 71"/>
              <a:gd name="T13" fmla="*/ 2147483647 h 47"/>
              <a:gd name="T14" fmla="*/ 0 w 71"/>
              <a:gd name="T15" fmla="*/ 2147483647 h 47"/>
              <a:gd name="T16" fmla="*/ 0 w 71"/>
              <a:gd name="T17" fmla="*/ 2147483647 h 47"/>
              <a:gd name="T18" fmla="*/ 2147483647 w 71"/>
              <a:gd name="T19" fmla="*/ 2147483647 h 47"/>
              <a:gd name="T20" fmla="*/ 2147483647 w 71"/>
              <a:gd name="T21" fmla="*/ 2147483647 h 47"/>
              <a:gd name="T22" fmla="*/ 2147483647 w 71"/>
              <a:gd name="T23" fmla="*/ 2147483647 h 47"/>
              <a:gd name="T24" fmla="*/ 2147483647 w 71"/>
              <a:gd name="T25" fmla="*/ 2147483647 h 47"/>
              <a:gd name="T26" fmla="*/ 2147483647 w 71"/>
              <a:gd name="T27" fmla="*/ 2147483647 h 47"/>
              <a:gd name="T28" fmla="*/ 2147483647 w 71"/>
              <a:gd name="T29" fmla="*/ 2147483647 h 47"/>
              <a:gd name="T30" fmla="*/ 2147483647 w 71"/>
              <a:gd name="T31" fmla="*/ 2147483647 h 47"/>
              <a:gd name="T32" fmla="*/ 2147483647 w 71"/>
              <a:gd name="T33" fmla="*/ 2147483647 h 47"/>
              <a:gd name="T34" fmla="*/ 2147483647 w 71"/>
              <a:gd name="T35" fmla="*/ 2147483647 h 47"/>
              <a:gd name="T36" fmla="*/ 2147483647 w 71"/>
              <a:gd name="T37" fmla="*/ 2147483647 h 47"/>
              <a:gd name="T38" fmla="*/ 2147483647 w 71"/>
              <a:gd name="T39" fmla="*/ 2147483647 h 47"/>
              <a:gd name="T40" fmla="*/ 2147483647 w 71"/>
              <a:gd name="T41" fmla="*/ 2147483647 h 47"/>
              <a:gd name="T42" fmla="*/ 2147483647 w 71"/>
              <a:gd name="T43" fmla="*/ 2147483647 h 47"/>
              <a:gd name="T44" fmla="*/ 2147483647 w 71"/>
              <a:gd name="T45" fmla="*/ 2147483647 h 47"/>
              <a:gd name="T46" fmla="*/ 2147483647 w 71"/>
              <a:gd name="T47" fmla="*/ 2147483647 h 47"/>
              <a:gd name="T48" fmla="*/ 2147483647 w 71"/>
              <a:gd name="T49" fmla="*/ 2147483647 h 47"/>
              <a:gd name="T50" fmla="*/ 2147483647 w 71"/>
              <a:gd name="T51" fmla="*/ 2147483647 h 47"/>
              <a:gd name="T52" fmla="*/ 2147483647 w 71"/>
              <a:gd name="T53" fmla="*/ 2147483647 h 47"/>
              <a:gd name="T54" fmla="*/ 2147483647 w 71"/>
              <a:gd name="T55" fmla="*/ 2147483647 h 47"/>
              <a:gd name="T56" fmla="*/ 2147483647 w 71"/>
              <a:gd name="T57" fmla="*/ 2147483647 h 47"/>
              <a:gd name="T58" fmla="*/ 2147483647 w 71"/>
              <a:gd name="T59" fmla="*/ 2147483647 h 47"/>
              <a:gd name="T60" fmla="*/ 2147483647 w 71"/>
              <a:gd name="T61" fmla="*/ 2147483647 h 47"/>
              <a:gd name="T62" fmla="*/ 2147483647 w 71"/>
              <a:gd name="T63" fmla="*/ 2147483647 h 47"/>
              <a:gd name="T64" fmla="*/ 2147483647 w 71"/>
              <a:gd name="T65" fmla="*/ 2147483647 h 47"/>
              <a:gd name="T66" fmla="*/ 2147483647 w 71"/>
              <a:gd name="T67" fmla="*/ 2147483647 h 47"/>
              <a:gd name="T68" fmla="*/ 2147483647 w 71"/>
              <a:gd name="T69" fmla="*/ 2147483647 h 47"/>
              <a:gd name="T70" fmla="*/ 2147483647 w 71"/>
              <a:gd name="T71" fmla="*/ 2147483647 h 47"/>
              <a:gd name="T72" fmla="*/ 2147483647 w 71"/>
              <a:gd name="T73" fmla="*/ 2147483647 h 47"/>
              <a:gd name="T74" fmla="*/ 2147483647 w 71"/>
              <a:gd name="T75" fmla="*/ 2147483647 h 47"/>
              <a:gd name="T76" fmla="*/ 2147483647 w 71"/>
              <a:gd name="T77" fmla="*/ 0 h 47"/>
              <a:gd name="T78" fmla="*/ 2147483647 w 71"/>
              <a:gd name="T79" fmla="*/ 0 h 47"/>
              <a:gd name="T80" fmla="*/ 2147483647 w 71"/>
              <a:gd name="T81" fmla="*/ 2147483647 h 47"/>
              <a:gd name="T82" fmla="*/ 2147483647 w 71"/>
              <a:gd name="T83" fmla="*/ 2147483647 h 47"/>
              <a:gd name="T84" fmla="*/ 2147483647 w 71"/>
              <a:gd name="T85" fmla="*/ 2147483647 h 47"/>
              <a:gd name="T86" fmla="*/ 2147483647 w 71"/>
              <a:gd name="T87" fmla="*/ 2147483647 h 47"/>
              <a:gd name="T88" fmla="*/ 2147483647 w 71"/>
              <a:gd name="T89" fmla="*/ 2147483647 h 47"/>
              <a:gd name="T90" fmla="*/ 2147483647 w 71"/>
              <a:gd name="T91" fmla="*/ 2147483647 h 47"/>
              <a:gd name="T92" fmla="*/ 2147483647 w 71"/>
              <a:gd name="T93" fmla="*/ 2147483647 h 47"/>
              <a:gd name="T94" fmla="*/ 2147483647 w 71"/>
              <a:gd name="T95" fmla="*/ 2147483647 h 47"/>
              <a:gd name="T96" fmla="*/ 2147483647 w 71"/>
              <a:gd name="T97" fmla="*/ 2147483647 h 47"/>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71"/>
              <a:gd name="T148" fmla="*/ 0 h 47"/>
              <a:gd name="T149" fmla="*/ 71 w 71"/>
              <a:gd name="T150" fmla="*/ 47 h 47"/>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71" h="47">
                <a:moveTo>
                  <a:pt x="22" y="26"/>
                </a:moveTo>
                <a:lnTo>
                  <a:pt x="21" y="28"/>
                </a:lnTo>
                <a:lnTo>
                  <a:pt x="16" y="28"/>
                </a:lnTo>
                <a:lnTo>
                  <a:pt x="12" y="28"/>
                </a:lnTo>
                <a:lnTo>
                  <a:pt x="9" y="28"/>
                </a:lnTo>
                <a:lnTo>
                  <a:pt x="5" y="29"/>
                </a:lnTo>
                <a:lnTo>
                  <a:pt x="2" y="31"/>
                </a:lnTo>
                <a:lnTo>
                  <a:pt x="0" y="32"/>
                </a:lnTo>
                <a:lnTo>
                  <a:pt x="0" y="35"/>
                </a:lnTo>
                <a:lnTo>
                  <a:pt x="2" y="40"/>
                </a:lnTo>
                <a:lnTo>
                  <a:pt x="5" y="43"/>
                </a:lnTo>
                <a:lnTo>
                  <a:pt x="8" y="44"/>
                </a:lnTo>
                <a:lnTo>
                  <a:pt x="12" y="46"/>
                </a:lnTo>
                <a:lnTo>
                  <a:pt x="16" y="47"/>
                </a:lnTo>
                <a:lnTo>
                  <a:pt x="21" y="47"/>
                </a:lnTo>
                <a:lnTo>
                  <a:pt x="24" y="46"/>
                </a:lnTo>
                <a:lnTo>
                  <a:pt x="28" y="44"/>
                </a:lnTo>
                <a:lnTo>
                  <a:pt x="34" y="41"/>
                </a:lnTo>
                <a:lnTo>
                  <a:pt x="39" y="40"/>
                </a:lnTo>
                <a:lnTo>
                  <a:pt x="45" y="37"/>
                </a:lnTo>
                <a:lnTo>
                  <a:pt x="49" y="35"/>
                </a:lnTo>
                <a:lnTo>
                  <a:pt x="55" y="32"/>
                </a:lnTo>
                <a:lnTo>
                  <a:pt x="59" y="29"/>
                </a:lnTo>
                <a:lnTo>
                  <a:pt x="65" y="28"/>
                </a:lnTo>
                <a:lnTo>
                  <a:pt x="70" y="25"/>
                </a:lnTo>
                <a:lnTo>
                  <a:pt x="70" y="24"/>
                </a:lnTo>
                <a:lnTo>
                  <a:pt x="71" y="24"/>
                </a:lnTo>
                <a:lnTo>
                  <a:pt x="71" y="22"/>
                </a:lnTo>
                <a:lnTo>
                  <a:pt x="71" y="21"/>
                </a:lnTo>
                <a:lnTo>
                  <a:pt x="71" y="19"/>
                </a:lnTo>
                <a:lnTo>
                  <a:pt x="71" y="18"/>
                </a:lnTo>
                <a:lnTo>
                  <a:pt x="68" y="13"/>
                </a:lnTo>
                <a:lnTo>
                  <a:pt x="65" y="10"/>
                </a:lnTo>
                <a:lnTo>
                  <a:pt x="62" y="7"/>
                </a:lnTo>
                <a:lnTo>
                  <a:pt x="59" y="4"/>
                </a:lnTo>
                <a:lnTo>
                  <a:pt x="56" y="1"/>
                </a:lnTo>
                <a:lnTo>
                  <a:pt x="52" y="0"/>
                </a:lnTo>
                <a:lnTo>
                  <a:pt x="49" y="0"/>
                </a:lnTo>
                <a:lnTo>
                  <a:pt x="45" y="1"/>
                </a:lnTo>
                <a:lnTo>
                  <a:pt x="40" y="4"/>
                </a:lnTo>
                <a:lnTo>
                  <a:pt x="37" y="7"/>
                </a:lnTo>
                <a:lnTo>
                  <a:pt x="36" y="10"/>
                </a:lnTo>
                <a:lnTo>
                  <a:pt x="33" y="13"/>
                </a:lnTo>
                <a:lnTo>
                  <a:pt x="31" y="18"/>
                </a:lnTo>
                <a:lnTo>
                  <a:pt x="28" y="21"/>
                </a:lnTo>
                <a:lnTo>
                  <a:pt x="25" y="24"/>
                </a:lnTo>
                <a:lnTo>
                  <a:pt x="22" y="26"/>
                </a:lnTo>
              </a:path>
            </a:pathLst>
          </a:custGeom>
          <a:solidFill>
            <a:srgbClr val="FFFF00"/>
          </a:solidFill>
          <a:ln w="4763">
            <a:solidFill>
              <a:srgbClr val="990000"/>
            </a:solidFill>
            <a:round/>
            <a:headEnd/>
            <a:tailEnd/>
          </a:ln>
        </p:spPr>
        <p:txBody>
          <a:bodyPr/>
          <a:lstStyle/>
          <a:p>
            <a:endParaRPr lang="en-US"/>
          </a:p>
        </p:txBody>
      </p:sp>
      <p:sp>
        <p:nvSpPr>
          <p:cNvPr id="53364" name="Freeform 115"/>
          <p:cNvSpPr>
            <a:spLocks/>
          </p:cNvSpPr>
          <p:nvPr/>
        </p:nvSpPr>
        <p:spPr bwMode="auto">
          <a:xfrm>
            <a:off x="6634163" y="4057654"/>
            <a:ext cx="100012" cy="47625"/>
          </a:xfrm>
          <a:custGeom>
            <a:avLst/>
            <a:gdLst>
              <a:gd name="T0" fmla="*/ 2147483647 w 71"/>
              <a:gd name="T1" fmla="*/ 0 h 30"/>
              <a:gd name="T2" fmla="*/ 2147483647 w 71"/>
              <a:gd name="T3" fmla="*/ 0 h 30"/>
              <a:gd name="T4" fmla="*/ 2147483647 w 71"/>
              <a:gd name="T5" fmla="*/ 2147483647 h 30"/>
              <a:gd name="T6" fmla="*/ 0 w 71"/>
              <a:gd name="T7" fmla="*/ 2147483647 h 30"/>
              <a:gd name="T8" fmla="*/ 2147483647 w 71"/>
              <a:gd name="T9" fmla="*/ 2147483647 h 30"/>
              <a:gd name="T10" fmla="*/ 2147483647 w 71"/>
              <a:gd name="T11" fmla="*/ 2147483647 h 30"/>
              <a:gd name="T12" fmla="*/ 2147483647 w 71"/>
              <a:gd name="T13" fmla="*/ 2147483647 h 30"/>
              <a:gd name="T14" fmla="*/ 2147483647 w 71"/>
              <a:gd name="T15" fmla="*/ 2147483647 h 30"/>
              <a:gd name="T16" fmla="*/ 2147483647 w 71"/>
              <a:gd name="T17" fmla="*/ 2147483647 h 30"/>
              <a:gd name="T18" fmla="*/ 2147483647 w 71"/>
              <a:gd name="T19" fmla="*/ 2147483647 h 30"/>
              <a:gd name="T20" fmla="*/ 2147483647 w 71"/>
              <a:gd name="T21" fmla="*/ 2147483647 h 30"/>
              <a:gd name="T22" fmla="*/ 2147483647 w 71"/>
              <a:gd name="T23" fmla="*/ 2147483647 h 30"/>
              <a:gd name="T24" fmla="*/ 2147483647 w 71"/>
              <a:gd name="T25" fmla="*/ 2147483647 h 30"/>
              <a:gd name="T26" fmla="*/ 2147483647 w 71"/>
              <a:gd name="T27" fmla="*/ 2147483647 h 30"/>
              <a:gd name="T28" fmla="*/ 2147483647 w 71"/>
              <a:gd name="T29" fmla="*/ 2147483647 h 30"/>
              <a:gd name="T30" fmla="*/ 2147483647 w 71"/>
              <a:gd name="T31" fmla="*/ 2147483647 h 30"/>
              <a:gd name="T32" fmla="*/ 2147483647 w 71"/>
              <a:gd name="T33" fmla="*/ 2147483647 h 30"/>
              <a:gd name="T34" fmla="*/ 2147483647 w 71"/>
              <a:gd name="T35" fmla="*/ 2147483647 h 30"/>
              <a:gd name="T36" fmla="*/ 2147483647 w 71"/>
              <a:gd name="T37" fmla="*/ 2147483647 h 30"/>
              <a:gd name="T38" fmla="*/ 2147483647 w 71"/>
              <a:gd name="T39" fmla="*/ 2147483647 h 30"/>
              <a:gd name="T40" fmla="*/ 2147483647 w 71"/>
              <a:gd name="T41" fmla="*/ 2147483647 h 30"/>
              <a:gd name="T42" fmla="*/ 2147483647 w 71"/>
              <a:gd name="T43" fmla="*/ 2147483647 h 30"/>
              <a:gd name="T44" fmla="*/ 2147483647 w 71"/>
              <a:gd name="T45" fmla="*/ 2147483647 h 30"/>
              <a:gd name="T46" fmla="*/ 2147483647 w 71"/>
              <a:gd name="T47" fmla="*/ 0 h 30"/>
              <a:gd name="T48" fmla="*/ 2147483647 w 71"/>
              <a:gd name="T49" fmla="*/ 2147483647 h 30"/>
              <a:gd name="T50" fmla="*/ 2147483647 w 71"/>
              <a:gd name="T51" fmla="*/ 2147483647 h 30"/>
              <a:gd name="T52" fmla="*/ 2147483647 w 71"/>
              <a:gd name="T53" fmla="*/ 2147483647 h 30"/>
              <a:gd name="T54" fmla="*/ 2147483647 w 71"/>
              <a:gd name="T55" fmla="*/ 2147483647 h 30"/>
              <a:gd name="T56" fmla="*/ 2147483647 w 71"/>
              <a:gd name="T57" fmla="*/ 2147483647 h 30"/>
              <a:gd name="T58" fmla="*/ 2147483647 w 71"/>
              <a:gd name="T59" fmla="*/ 2147483647 h 30"/>
              <a:gd name="T60" fmla="*/ 2147483647 w 71"/>
              <a:gd name="T61" fmla="*/ 2147483647 h 30"/>
              <a:gd name="T62" fmla="*/ 2147483647 w 71"/>
              <a:gd name="T63" fmla="*/ 0 h 30"/>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71"/>
              <a:gd name="T97" fmla="*/ 0 h 30"/>
              <a:gd name="T98" fmla="*/ 71 w 71"/>
              <a:gd name="T99" fmla="*/ 30 h 30"/>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71" h="30">
                <a:moveTo>
                  <a:pt x="12" y="0"/>
                </a:moveTo>
                <a:lnTo>
                  <a:pt x="9" y="0"/>
                </a:lnTo>
                <a:lnTo>
                  <a:pt x="6" y="0"/>
                </a:lnTo>
                <a:lnTo>
                  <a:pt x="4" y="0"/>
                </a:lnTo>
                <a:lnTo>
                  <a:pt x="3" y="1"/>
                </a:lnTo>
                <a:lnTo>
                  <a:pt x="1" y="3"/>
                </a:lnTo>
                <a:lnTo>
                  <a:pt x="0" y="4"/>
                </a:lnTo>
                <a:lnTo>
                  <a:pt x="0" y="6"/>
                </a:lnTo>
                <a:lnTo>
                  <a:pt x="0" y="9"/>
                </a:lnTo>
                <a:lnTo>
                  <a:pt x="3" y="12"/>
                </a:lnTo>
                <a:lnTo>
                  <a:pt x="6" y="16"/>
                </a:lnTo>
                <a:lnTo>
                  <a:pt x="9" y="21"/>
                </a:lnTo>
                <a:lnTo>
                  <a:pt x="13" y="24"/>
                </a:lnTo>
                <a:lnTo>
                  <a:pt x="18" y="27"/>
                </a:lnTo>
                <a:lnTo>
                  <a:pt x="22" y="28"/>
                </a:lnTo>
                <a:lnTo>
                  <a:pt x="27" y="28"/>
                </a:lnTo>
                <a:lnTo>
                  <a:pt x="32" y="27"/>
                </a:lnTo>
                <a:lnTo>
                  <a:pt x="35" y="27"/>
                </a:lnTo>
                <a:lnTo>
                  <a:pt x="38" y="27"/>
                </a:lnTo>
                <a:lnTo>
                  <a:pt x="41" y="27"/>
                </a:lnTo>
                <a:lnTo>
                  <a:pt x="44" y="28"/>
                </a:lnTo>
                <a:lnTo>
                  <a:pt x="47" y="30"/>
                </a:lnTo>
                <a:lnTo>
                  <a:pt x="50" y="30"/>
                </a:lnTo>
                <a:lnTo>
                  <a:pt x="52" y="30"/>
                </a:lnTo>
                <a:lnTo>
                  <a:pt x="55" y="30"/>
                </a:lnTo>
                <a:lnTo>
                  <a:pt x="58" y="30"/>
                </a:lnTo>
                <a:lnTo>
                  <a:pt x="59" y="28"/>
                </a:lnTo>
                <a:lnTo>
                  <a:pt x="61" y="27"/>
                </a:lnTo>
                <a:lnTo>
                  <a:pt x="64" y="25"/>
                </a:lnTo>
                <a:lnTo>
                  <a:pt x="65" y="24"/>
                </a:lnTo>
                <a:lnTo>
                  <a:pt x="67" y="22"/>
                </a:lnTo>
                <a:lnTo>
                  <a:pt x="68" y="19"/>
                </a:lnTo>
                <a:lnTo>
                  <a:pt x="69" y="18"/>
                </a:lnTo>
                <a:lnTo>
                  <a:pt x="69" y="16"/>
                </a:lnTo>
                <a:lnTo>
                  <a:pt x="69" y="15"/>
                </a:lnTo>
                <a:lnTo>
                  <a:pt x="71" y="13"/>
                </a:lnTo>
                <a:lnTo>
                  <a:pt x="71" y="12"/>
                </a:lnTo>
                <a:lnTo>
                  <a:pt x="71" y="10"/>
                </a:lnTo>
                <a:lnTo>
                  <a:pt x="71" y="9"/>
                </a:lnTo>
                <a:lnTo>
                  <a:pt x="69" y="7"/>
                </a:lnTo>
                <a:lnTo>
                  <a:pt x="69" y="6"/>
                </a:lnTo>
                <a:lnTo>
                  <a:pt x="68" y="4"/>
                </a:lnTo>
                <a:lnTo>
                  <a:pt x="67" y="3"/>
                </a:lnTo>
                <a:lnTo>
                  <a:pt x="65" y="1"/>
                </a:lnTo>
                <a:lnTo>
                  <a:pt x="64" y="1"/>
                </a:lnTo>
                <a:lnTo>
                  <a:pt x="62" y="0"/>
                </a:lnTo>
                <a:lnTo>
                  <a:pt x="61" y="0"/>
                </a:lnTo>
                <a:lnTo>
                  <a:pt x="58" y="0"/>
                </a:lnTo>
                <a:lnTo>
                  <a:pt x="56" y="1"/>
                </a:lnTo>
                <a:lnTo>
                  <a:pt x="53" y="1"/>
                </a:lnTo>
                <a:lnTo>
                  <a:pt x="50" y="1"/>
                </a:lnTo>
                <a:lnTo>
                  <a:pt x="47" y="1"/>
                </a:lnTo>
                <a:lnTo>
                  <a:pt x="46" y="3"/>
                </a:lnTo>
                <a:lnTo>
                  <a:pt x="43" y="3"/>
                </a:lnTo>
                <a:lnTo>
                  <a:pt x="40" y="3"/>
                </a:lnTo>
                <a:lnTo>
                  <a:pt x="38" y="3"/>
                </a:lnTo>
                <a:lnTo>
                  <a:pt x="34" y="3"/>
                </a:lnTo>
                <a:lnTo>
                  <a:pt x="31" y="3"/>
                </a:lnTo>
                <a:lnTo>
                  <a:pt x="28" y="3"/>
                </a:lnTo>
                <a:lnTo>
                  <a:pt x="25" y="1"/>
                </a:lnTo>
                <a:lnTo>
                  <a:pt x="22" y="1"/>
                </a:lnTo>
                <a:lnTo>
                  <a:pt x="18" y="0"/>
                </a:lnTo>
                <a:lnTo>
                  <a:pt x="15" y="0"/>
                </a:lnTo>
                <a:lnTo>
                  <a:pt x="12" y="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65" name="Freeform 116"/>
          <p:cNvSpPr>
            <a:spLocks/>
          </p:cNvSpPr>
          <p:nvPr/>
        </p:nvSpPr>
        <p:spPr bwMode="auto">
          <a:xfrm>
            <a:off x="6634163" y="4057654"/>
            <a:ext cx="100012" cy="47625"/>
          </a:xfrm>
          <a:custGeom>
            <a:avLst/>
            <a:gdLst>
              <a:gd name="T0" fmla="*/ 2147483647 w 71"/>
              <a:gd name="T1" fmla="*/ 0 h 30"/>
              <a:gd name="T2" fmla="*/ 2147483647 w 71"/>
              <a:gd name="T3" fmla="*/ 0 h 30"/>
              <a:gd name="T4" fmla="*/ 2147483647 w 71"/>
              <a:gd name="T5" fmla="*/ 2147483647 h 30"/>
              <a:gd name="T6" fmla="*/ 0 w 71"/>
              <a:gd name="T7" fmla="*/ 2147483647 h 30"/>
              <a:gd name="T8" fmla="*/ 2147483647 w 71"/>
              <a:gd name="T9" fmla="*/ 2147483647 h 30"/>
              <a:gd name="T10" fmla="*/ 2147483647 w 71"/>
              <a:gd name="T11" fmla="*/ 2147483647 h 30"/>
              <a:gd name="T12" fmla="*/ 2147483647 w 71"/>
              <a:gd name="T13" fmla="*/ 2147483647 h 30"/>
              <a:gd name="T14" fmla="*/ 2147483647 w 71"/>
              <a:gd name="T15" fmla="*/ 2147483647 h 30"/>
              <a:gd name="T16" fmla="*/ 2147483647 w 71"/>
              <a:gd name="T17" fmla="*/ 2147483647 h 30"/>
              <a:gd name="T18" fmla="*/ 2147483647 w 71"/>
              <a:gd name="T19" fmla="*/ 2147483647 h 30"/>
              <a:gd name="T20" fmla="*/ 2147483647 w 71"/>
              <a:gd name="T21" fmla="*/ 2147483647 h 30"/>
              <a:gd name="T22" fmla="*/ 2147483647 w 71"/>
              <a:gd name="T23" fmla="*/ 2147483647 h 30"/>
              <a:gd name="T24" fmla="*/ 2147483647 w 71"/>
              <a:gd name="T25" fmla="*/ 2147483647 h 30"/>
              <a:gd name="T26" fmla="*/ 2147483647 w 71"/>
              <a:gd name="T27" fmla="*/ 2147483647 h 30"/>
              <a:gd name="T28" fmla="*/ 2147483647 w 71"/>
              <a:gd name="T29" fmla="*/ 2147483647 h 30"/>
              <a:gd name="T30" fmla="*/ 2147483647 w 71"/>
              <a:gd name="T31" fmla="*/ 2147483647 h 30"/>
              <a:gd name="T32" fmla="*/ 2147483647 w 71"/>
              <a:gd name="T33" fmla="*/ 2147483647 h 30"/>
              <a:gd name="T34" fmla="*/ 2147483647 w 71"/>
              <a:gd name="T35" fmla="*/ 2147483647 h 30"/>
              <a:gd name="T36" fmla="*/ 2147483647 w 71"/>
              <a:gd name="T37" fmla="*/ 2147483647 h 30"/>
              <a:gd name="T38" fmla="*/ 2147483647 w 71"/>
              <a:gd name="T39" fmla="*/ 2147483647 h 30"/>
              <a:gd name="T40" fmla="*/ 2147483647 w 71"/>
              <a:gd name="T41" fmla="*/ 2147483647 h 30"/>
              <a:gd name="T42" fmla="*/ 2147483647 w 71"/>
              <a:gd name="T43" fmla="*/ 2147483647 h 30"/>
              <a:gd name="T44" fmla="*/ 2147483647 w 71"/>
              <a:gd name="T45" fmla="*/ 2147483647 h 30"/>
              <a:gd name="T46" fmla="*/ 2147483647 w 71"/>
              <a:gd name="T47" fmla="*/ 0 h 30"/>
              <a:gd name="T48" fmla="*/ 2147483647 w 71"/>
              <a:gd name="T49" fmla="*/ 2147483647 h 30"/>
              <a:gd name="T50" fmla="*/ 2147483647 w 71"/>
              <a:gd name="T51" fmla="*/ 2147483647 h 30"/>
              <a:gd name="T52" fmla="*/ 2147483647 w 71"/>
              <a:gd name="T53" fmla="*/ 2147483647 h 30"/>
              <a:gd name="T54" fmla="*/ 2147483647 w 71"/>
              <a:gd name="T55" fmla="*/ 2147483647 h 30"/>
              <a:gd name="T56" fmla="*/ 2147483647 w 71"/>
              <a:gd name="T57" fmla="*/ 2147483647 h 30"/>
              <a:gd name="T58" fmla="*/ 2147483647 w 71"/>
              <a:gd name="T59" fmla="*/ 2147483647 h 30"/>
              <a:gd name="T60" fmla="*/ 2147483647 w 71"/>
              <a:gd name="T61" fmla="*/ 2147483647 h 30"/>
              <a:gd name="T62" fmla="*/ 2147483647 w 71"/>
              <a:gd name="T63" fmla="*/ 0 h 30"/>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71"/>
              <a:gd name="T97" fmla="*/ 0 h 30"/>
              <a:gd name="T98" fmla="*/ 71 w 71"/>
              <a:gd name="T99" fmla="*/ 30 h 30"/>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71" h="30">
                <a:moveTo>
                  <a:pt x="12" y="0"/>
                </a:moveTo>
                <a:lnTo>
                  <a:pt x="9" y="0"/>
                </a:lnTo>
                <a:lnTo>
                  <a:pt x="6" y="0"/>
                </a:lnTo>
                <a:lnTo>
                  <a:pt x="4" y="0"/>
                </a:lnTo>
                <a:lnTo>
                  <a:pt x="3" y="1"/>
                </a:lnTo>
                <a:lnTo>
                  <a:pt x="1" y="3"/>
                </a:lnTo>
                <a:lnTo>
                  <a:pt x="0" y="4"/>
                </a:lnTo>
                <a:lnTo>
                  <a:pt x="0" y="6"/>
                </a:lnTo>
                <a:lnTo>
                  <a:pt x="0" y="9"/>
                </a:lnTo>
                <a:lnTo>
                  <a:pt x="3" y="12"/>
                </a:lnTo>
                <a:lnTo>
                  <a:pt x="6" y="16"/>
                </a:lnTo>
                <a:lnTo>
                  <a:pt x="9" y="21"/>
                </a:lnTo>
                <a:lnTo>
                  <a:pt x="13" y="24"/>
                </a:lnTo>
                <a:lnTo>
                  <a:pt x="18" y="27"/>
                </a:lnTo>
                <a:lnTo>
                  <a:pt x="22" y="28"/>
                </a:lnTo>
                <a:lnTo>
                  <a:pt x="27" y="28"/>
                </a:lnTo>
                <a:lnTo>
                  <a:pt x="32" y="27"/>
                </a:lnTo>
                <a:lnTo>
                  <a:pt x="35" y="27"/>
                </a:lnTo>
                <a:lnTo>
                  <a:pt x="38" y="27"/>
                </a:lnTo>
                <a:lnTo>
                  <a:pt x="41" y="27"/>
                </a:lnTo>
                <a:lnTo>
                  <a:pt x="44" y="28"/>
                </a:lnTo>
                <a:lnTo>
                  <a:pt x="47" y="30"/>
                </a:lnTo>
                <a:lnTo>
                  <a:pt x="50" y="30"/>
                </a:lnTo>
                <a:lnTo>
                  <a:pt x="52" y="30"/>
                </a:lnTo>
                <a:lnTo>
                  <a:pt x="55" y="30"/>
                </a:lnTo>
                <a:lnTo>
                  <a:pt x="58" y="30"/>
                </a:lnTo>
                <a:lnTo>
                  <a:pt x="59" y="28"/>
                </a:lnTo>
                <a:lnTo>
                  <a:pt x="61" y="27"/>
                </a:lnTo>
                <a:lnTo>
                  <a:pt x="64" y="25"/>
                </a:lnTo>
                <a:lnTo>
                  <a:pt x="65" y="24"/>
                </a:lnTo>
                <a:lnTo>
                  <a:pt x="67" y="22"/>
                </a:lnTo>
                <a:lnTo>
                  <a:pt x="68" y="19"/>
                </a:lnTo>
                <a:lnTo>
                  <a:pt x="69" y="18"/>
                </a:lnTo>
                <a:lnTo>
                  <a:pt x="69" y="16"/>
                </a:lnTo>
                <a:lnTo>
                  <a:pt x="69" y="15"/>
                </a:lnTo>
                <a:lnTo>
                  <a:pt x="71" y="13"/>
                </a:lnTo>
                <a:lnTo>
                  <a:pt x="71" y="12"/>
                </a:lnTo>
                <a:lnTo>
                  <a:pt x="71" y="10"/>
                </a:lnTo>
                <a:lnTo>
                  <a:pt x="71" y="9"/>
                </a:lnTo>
                <a:lnTo>
                  <a:pt x="69" y="7"/>
                </a:lnTo>
                <a:lnTo>
                  <a:pt x="69" y="6"/>
                </a:lnTo>
                <a:lnTo>
                  <a:pt x="68" y="4"/>
                </a:lnTo>
                <a:lnTo>
                  <a:pt x="67" y="3"/>
                </a:lnTo>
                <a:lnTo>
                  <a:pt x="65" y="1"/>
                </a:lnTo>
                <a:lnTo>
                  <a:pt x="64" y="1"/>
                </a:lnTo>
                <a:lnTo>
                  <a:pt x="62" y="0"/>
                </a:lnTo>
                <a:lnTo>
                  <a:pt x="61" y="0"/>
                </a:lnTo>
                <a:lnTo>
                  <a:pt x="58" y="0"/>
                </a:lnTo>
                <a:lnTo>
                  <a:pt x="56" y="1"/>
                </a:lnTo>
                <a:lnTo>
                  <a:pt x="53" y="1"/>
                </a:lnTo>
                <a:lnTo>
                  <a:pt x="50" y="1"/>
                </a:lnTo>
                <a:lnTo>
                  <a:pt x="47" y="1"/>
                </a:lnTo>
                <a:lnTo>
                  <a:pt x="46" y="3"/>
                </a:lnTo>
                <a:lnTo>
                  <a:pt x="43" y="3"/>
                </a:lnTo>
                <a:lnTo>
                  <a:pt x="40" y="3"/>
                </a:lnTo>
                <a:lnTo>
                  <a:pt x="38" y="3"/>
                </a:lnTo>
                <a:lnTo>
                  <a:pt x="34" y="3"/>
                </a:lnTo>
                <a:lnTo>
                  <a:pt x="31" y="3"/>
                </a:lnTo>
                <a:lnTo>
                  <a:pt x="28" y="3"/>
                </a:lnTo>
                <a:lnTo>
                  <a:pt x="25" y="1"/>
                </a:lnTo>
                <a:lnTo>
                  <a:pt x="22" y="1"/>
                </a:lnTo>
                <a:lnTo>
                  <a:pt x="18" y="0"/>
                </a:lnTo>
                <a:lnTo>
                  <a:pt x="15" y="0"/>
                </a:lnTo>
                <a:lnTo>
                  <a:pt x="12" y="0"/>
                </a:lnTo>
              </a:path>
            </a:pathLst>
          </a:custGeom>
          <a:solidFill>
            <a:srgbClr val="FFFF00"/>
          </a:solidFill>
          <a:ln w="4763">
            <a:solidFill>
              <a:srgbClr val="990000"/>
            </a:solidFill>
            <a:round/>
            <a:headEnd/>
            <a:tailEnd/>
          </a:ln>
        </p:spPr>
        <p:txBody>
          <a:bodyPr/>
          <a:lstStyle/>
          <a:p>
            <a:endParaRPr lang="en-US"/>
          </a:p>
        </p:txBody>
      </p:sp>
      <p:sp>
        <p:nvSpPr>
          <p:cNvPr id="53366" name="Freeform 117"/>
          <p:cNvSpPr>
            <a:spLocks/>
          </p:cNvSpPr>
          <p:nvPr/>
        </p:nvSpPr>
        <p:spPr bwMode="auto">
          <a:xfrm>
            <a:off x="6727829" y="4073529"/>
            <a:ext cx="98425" cy="73025"/>
          </a:xfrm>
          <a:custGeom>
            <a:avLst/>
            <a:gdLst>
              <a:gd name="T0" fmla="*/ 2147483647 w 69"/>
              <a:gd name="T1" fmla="*/ 2147483647 h 46"/>
              <a:gd name="T2" fmla="*/ 2147483647 w 69"/>
              <a:gd name="T3" fmla="*/ 2147483647 h 46"/>
              <a:gd name="T4" fmla="*/ 2147483647 w 69"/>
              <a:gd name="T5" fmla="*/ 2147483647 h 46"/>
              <a:gd name="T6" fmla="*/ 2147483647 w 69"/>
              <a:gd name="T7" fmla="*/ 2147483647 h 46"/>
              <a:gd name="T8" fmla="*/ 0 w 69"/>
              <a:gd name="T9" fmla="*/ 2147483647 h 46"/>
              <a:gd name="T10" fmla="*/ 0 w 69"/>
              <a:gd name="T11" fmla="*/ 2147483647 h 46"/>
              <a:gd name="T12" fmla="*/ 0 w 69"/>
              <a:gd name="T13" fmla="*/ 2147483647 h 46"/>
              <a:gd name="T14" fmla="*/ 0 w 69"/>
              <a:gd name="T15" fmla="*/ 2147483647 h 46"/>
              <a:gd name="T16" fmla="*/ 0 w 69"/>
              <a:gd name="T17" fmla="*/ 2147483647 h 46"/>
              <a:gd name="T18" fmla="*/ 2147483647 w 69"/>
              <a:gd name="T19" fmla="*/ 2147483647 h 46"/>
              <a:gd name="T20" fmla="*/ 2147483647 w 69"/>
              <a:gd name="T21" fmla="*/ 2147483647 h 46"/>
              <a:gd name="T22" fmla="*/ 2147483647 w 69"/>
              <a:gd name="T23" fmla="*/ 2147483647 h 46"/>
              <a:gd name="T24" fmla="*/ 2147483647 w 69"/>
              <a:gd name="T25" fmla="*/ 2147483647 h 46"/>
              <a:gd name="T26" fmla="*/ 2147483647 w 69"/>
              <a:gd name="T27" fmla="*/ 2147483647 h 46"/>
              <a:gd name="T28" fmla="*/ 2147483647 w 69"/>
              <a:gd name="T29" fmla="*/ 2147483647 h 46"/>
              <a:gd name="T30" fmla="*/ 2147483647 w 69"/>
              <a:gd name="T31" fmla="*/ 2147483647 h 46"/>
              <a:gd name="T32" fmla="*/ 2147483647 w 69"/>
              <a:gd name="T33" fmla="*/ 2147483647 h 46"/>
              <a:gd name="T34" fmla="*/ 2147483647 w 69"/>
              <a:gd name="T35" fmla="*/ 2147483647 h 46"/>
              <a:gd name="T36" fmla="*/ 2147483647 w 69"/>
              <a:gd name="T37" fmla="*/ 2147483647 h 46"/>
              <a:gd name="T38" fmla="*/ 2147483647 w 69"/>
              <a:gd name="T39" fmla="*/ 2147483647 h 46"/>
              <a:gd name="T40" fmla="*/ 2147483647 w 69"/>
              <a:gd name="T41" fmla="*/ 2147483647 h 46"/>
              <a:gd name="T42" fmla="*/ 2147483647 w 69"/>
              <a:gd name="T43" fmla="*/ 2147483647 h 46"/>
              <a:gd name="T44" fmla="*/ 2147483647 w 69"/>
              <a:gd name="T45" fmla="*/ 2147483647 h 46"/>
              <a:gd name="T46" fmla="*/ 2147483647 w 69"/>
              <a:gd name="T47" fmla="*/ 2147483647 h 46"/>
              <a:gd name="T48" fmla="*/ 2147483647 w 69"/>
              <a:gd name="T49" fmla="*/ 2147483647 h 46"/>
              <a:gd name="T50" fmla="*/ 2147483647 w 69"/>
              <a:gd name="T51" fmla="*/ 2147483647 h 46"/>
              <a:gd name="T52" fmla="*/ 2147483647 w 69"/>
              <a:gd name="T53" fmla="*/ 2147483647 h 46"/>
              <a:gd name="T54" fmla="*/ 2147483647 w 69"/>
              <a:gd name="T55" fmla="*/ 2147483647 h 46"/>
              <a:gd name="T56" fmla="*/ 2147483647 w 69"/>
              <a:gd name="T57" fmla="*/ 2147483647 h 46"/>
              <a:gd name="T58" fmla="*/ 2147483647 w 69"/>
              <a:gd name="T59" fmla="*/ 2147483647 h 46"/>
              <a:gd name="T60" fmla="*/ 2147483647 w 69"/>
              <a:gd name="T61" fmla="*/ 2147483647 h 46"/>
              <a:gd name="T62" fmla="*/ 2147483647 w 69"/>
              <a:gd name="T63" fmla="*/ 2147483647 h 46"/>
              <a:gd name="T64" fmla="*/ 2147483647 w 69"/>
              <a:gd name="T65" fmla="*/ 2147483647 h 46"/>
              <a:gd name="T66" fmla="*/ 2147483647 w 69"/>
              <a:gd name="T67" fmla="*/ 2147483647 h 46"/>
              <a:gd name="T68" fmla="*/ 2147483647 w 69"/>
              <a:gd name="T69" fmla="*/ 2147483647 h 46"/>
              <a:gd name="T70" fmla="*/ 2147483647 w 69"/>
              <a:gd name="T71" fmla="*/ 2147483647 h 46"/>
              <a:gd name="T72" fmla="*/ 2147483647 w 69"/>
              <a:gd name="T73" fmla="*/ 2147483647 h 46"/>
              <a:gd name="T74" fmla="*/ 2147483647 w 69"/>
              <a:gd name="T75" fmla="*/ 2147483647 h 46"/>
              <a:gd name="T76" fmla="*/ 2147483647 w 69"/>
              <a:gd name="T77" fmla="*/ 2147483647 h 46"/>
              <a:gd name="T78" fmla="*/ 2147483647 w 69"/>
              <a:gd name="T79" fmla="*/ 2147483647 h 46"/>
              <a:gd name="T80" fmla="*/ 2147483647 w 69"/>
              <a:gd name="T81" fmla="*/ 2147483647 h 46"/>
              <a:gd name="T82" fmla="*/ 2147483647 w 69"/>
              <a:gd name="T83" fmla="*/ 2147483647 h 46"/>
              <a:gd name="T84" fmla="*/ 2147483647 w 69"/>
              <a:gd name="T85" fmla="*/ 2147483647 h 46"/>
              <a:gd name="T86" fmla="*/ 2147483647 w 69"/>
              <a:gd name="T87" fmla="*/ 2147483647 h 46"/>
              <a:gd name="T88" fmla="*/ 2147483647 w 69"/>
              <a:gd name="T89" fmla="*/ 2147483647 h 46"/>
              <a:gd name="T90" fmla="*/ 2147483647 w 69"/>
              <a:gd name="T91" fmla="*/ 2147483647 h 46"/>
              <a:gd name="T92" fmla="*/ 2147483647 w 69"/>
              <a:gd name="T93" fmla="*/ 2147483647 h 46"/>
              <a:gd name="T94" fmla="*/ 2147483647 w 69"/>
              <a:gd name="T95" fmla="*/ 2147483647 h 46"/>
              <a:gd name="T96" fmla="*/ 2147483647 w 69"/>
              <a:gd name="T97" fmla="*/ 0 h 46"/>
              <a:gd name="T98" fmla="*/ 2147483647 w 69"/>
              <a:gd name="T99" fmla="*/ 0 h 46"/>
              <a:gd name="T100" fmla="*/ 2147483647 w 69"/>
              <a:gd name="T101" fmla="*/ 0 h 46"/>
              <a:gd name="T102" fmla="*/ 2147483647 w 69"/>
              <a:gd name="T103" fmla="*/ 2147483647 h 46"/>
              <a:gd name="T104" fmla="*/ 2147483647 w 69"/>
              <a:gd name="T105" fmla="*/ 2147483647 h 46"/>
              <a:gd name="T106" fmla="*/ 2147483647 w 69"/>
              <a:gd name="T107" fmla="*/ 2147483647 h 46"/>
              <a:gd name="T108" fmla="*/ 2147483647 w 69"/>
              <a:gd name="T109" fmla="*/ 2147483647 h 46"/>
              <a:gd name="T110" fmla="*/ 2147483647 w 69"/>
              <a:gd name="T111" fmla="*/ 2147483647 h 46"/>
              <a:gd name="T112" fmla="*/ 2147483647 w 69"/>
              <a:gd name="T113" fmla="*/ 2147483647 h 4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69"/>
              <a:gd name="T172" fmla="*/ 0 h 46"/>
              <a:gd name="T173" fmla="*/ 69 w 69"/>
              <a:gd name="T174" fmla="*/ 46 h 4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69" h="46">
                <a:moveTo>
                  <a:pt x="4" y="17"/>
                </a:moveTo>
                <a:lnTo>
                  <a:pt x="2" y="18"/>
                </a:lnTo>
                <a:lnTo>
                  <a:pt x="1" y="20"/>
                </a:lnTo>
                <a:lnTo>
                  <a:pt x="0" y="21"/>
                </a:lnTo>
                <a:lnTo>
                  <a:pt x="0" y="23"/>
                </a:lnTo>
                <a:lnTo>
                  <a:pt x="0" y="24"/>
                </a:lnTo>
                <a:lnTo>
                  <a:pt x="0" y="26"/>
                </a:lnTo>
                <a:lnTo>
                  <a:pt x="0" y="27"/>
                </a:lnTo>
                <a:lnTo>
                  <a:pt x="2" y="31"/>
                </a:lnTo>
                <a:lnTo>
                  <a:pt x="7" y="34"/>
                </a:lnTo>
                <a:lnTo>
                  <a:pt x="10" y="39"/>
                </a:lnTo>
                <a:lnTo>
                  <a:pt x="16" y="42"/>
                </a:lnTo>
                <a:lnTo>
                  <a:pt x="20" y="43"/>
                </a:lnTo>
                <a:lnTo>
                  <a:pt x="26" y="45"/>
                </a:lnTo>
                <a:lnTo>
                  <a:pt x="31" y="46"/>
                </a:lnTo>
                <a:lnTo>
                  <a:pt x="36" y="46"/>
                </a:lnTo>
                <a:lnTo>
                  <a:pt x="41" y="45"/>
                </a:lnTo>
                <a:lnTo>
                  <a:pt x="45" y="45"/>
                </a:lnTo>
                <a:lnTo>
                  <a:pt x="50" y="45"/>
                </a:lnTo>
                <a:lnTo>
                  <a:pt x="53" y="45"/>
                </a:lnTo>
                <a:lnTo>
                  <a:pt x="57" y="43"/>
                </a:lnTo>
                <a:lnTo>
                  <a:pt x="60" y="42"/>
                </a:lnTo>
                <a:lnTo>
                  <a:pt x="63" y="39"/>
                </a:lnTo>
                <a:lnTo>
                  <a:pt x="66" y="36"/>
                </a:lnTo>
                <a:lnTo>
                  <a:pt x="68" y="34"/>
                </a:lnTo>
                <a:lnTo>
                  <a:pt x="69" y="31"/>
                </a:lnTo>
                <a:lnTo>
                  <a:pt x="69" y="28"/>
                </a:lnTo>
                <a:lnTo>
                  <a:pt x="69" y="26"/>
                </a:lnTo>
                <a:lnTo>
                  <a:pt x="69" y="23"/>
                </a:lnTo>
                <a:lnTo>
                  <a:pt x="69" y="20"/>
                </a:lnTo>
                <a:lnTo>
                  <a:pt x="69" y="17"/>
                </a:lnTo>
                <a:lnTo>
                  <a:pt x="69" y="15"/>
                </a:lnTo>
                <a:lnTo>
                  <a:pt x="69" y="12"/>
                </a:lnTo>
                <a:lnTo>
                  <a:pt x="69" y="11"/>
                </a:lnTo>
                <a:lnTo>
                  <a:pt x="69" y="9"/>
                </a:lnTo>
                <a:lnTo>
                  <a:pt x="68" y="6"/>
                </a:lnTo>
                <a:lnTo>
                  <a:pt x="68" y="5"/>
                </a:lnTo>
                <a:lnTo>
                  <a:pt x="66" y="5"/>
                </a:lnTo>
                <a:lnTo>
                  <a:pt x="65" y="3"/>
                </a:lnTo>
                <a:lnTo>
                  <a:pt x="63" y="3"/>
                </a:lnTo>
                <a:lnTo>
                  <a:pt x="59" y="2"/>
                </a:lnTo>
                <a:lnTo>
                  <a:pt x="54" y="2"/>
                </a:lnTo>
                <a:lnTo>
                  <a:pt x="50" y="2"/>
                </a:lnTo>
                <a:lnTo>
                  <a:pt x="45" y="2"/>
                </a:lnTo>
                <a:lnTo>
                  <a:pt x="41" y="2"/>
                </a:lnTo>
                <a:lnTo>
                  <a:pt x="36" y="2"/>
                </a:lnTo>
                <a:lnTo>
                  <a:pt x="32" y="2"/>
                </a:lnTo>
                <a:lnTo>
                  <a:pt x="28" y="0"/>
                </a:lnTo>
                <a:lnTo>
                  <a:pt x="25" y="0"/>
                </a:lnTo>
                <a:lnTo>
                  <a:pt x="20" y="0"/>
                </a:lnTo>
                <a:lnTo>
                  <a:pt x="16" y="2"/>
                </a:lnTo>
                <a:lnTo>
                  <a:pt x="13" y="3"/>
                </a:lnTo>
                <a:lnTo>
                  <a:pt x="10" y="6"/>
                </a:lnTo>
                <a:lnTo>
                  <a:pt x="7" y="9"/>
                </a:lnTo>
                <a:lnTo>
                  <a:pt x="5" y="12"/>
                </a:lnTo>
                <a:lnTo>
                  <a:pt x="4" y="17"/>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67" name="Freeform 118"/>
          <p:cNvSpPr>
            <a:spLocks/>
          </p:cNvSpPr>
          <p:nvPr/>
        </p:nvSpPr>
        <p:spPr bwMode="auto">
          <a:xfrm>
            <a:off x="6727829" y="4073529"/>
            <a:ext cx="98425" cy="73025"/>
          </a:xfrm>
          <a:custGeom>
            <a:avLst/>
            <a:gdLst>
              <a:gd name="T0" fmla="*/ 2147483647 w 69"/>
              <a:gd name="T1" fmla="*/ 2147483647 h 46"/>
              <a:gd name="T2" fmla="*/ 2147483647 w 69"/>
              <a:gd name="T3" fmla="*/ 2147483647 h 46"/>
              <a:gd name="T4" fmla="*/ 2147483647 w 69"/>
              <a:gd name="T5" fmla="*/ 2147483647 h 46"/>
              <a:gd name="T6" fmla="*/ 2147483647 w 69"/>
              <a:gd name="T7" fmla="*/ 2147483647 h 46"/>
              <a:gd name="T8" fmla="*/ 0 w 69"/>
              <a:gd name="T9" fmla="*/ 2147483647 h 46"/>
              <a:gd name="T10" fmla="*/ 0 w 69"/>
              <a:gd name="T11" fmla="*/ 2147483647 h 46"/>
              <a:gd name="T12" fmla="*/ 0 w 69"/>
              <a:gd name="T13" fmla="*/ 2147483647 h 46"/>
              <a:gd name="T14" fmla="*/ 0 w 69"/>
              <a:gd name="T15" fmla="*/ 2147483647 h 46"/>
              <a:gd name="T16" fmla="*/ 0 w 69"/>
              <a:gd name="T17" fmla="*/ 2147483647 h 46"/>
              <a:gd name="T18" fmla="*/ 2147483647 w 69"/>
              <a:gd name="T19" fmla="*/ 2147483647 h 46"/>
              <a:gd name="T20" fmla="*/ 2147483647 w 69"/>
              <a:gd name="T21" fmla="*/ 2147483647 h 46"/>
              <a:gd name="T22" fmla="*/ 2147483647 w 69"/>
              <a:gd name="T23" fmla="*/ 2147483647 h 46"/>
              <a:gd name="T24" fmla="*/ 2147483647 w 69"/>
              <a:gd name="T25" fmla="*/ 2147483647 h 46"/>
              <a:gd name="T26" fmla="*/ 2147483647 w 69"/>
              <a:gd name="T27" fmla="*/ 2147483647 h 46"/>
              <a:gd name="T28" fmla="*/ 2147483647 w 69"/>
              <a:gd name="T29" fmla="*/ 2147483647 h 46"/>
              <a:gd name="T30" fmla="*/ 2147483647 w 69"/>
              <a:gd name="T31" fmla="*/ 2147483647 h 46"/>
              <a:gd name="T32" fmla="*/ 2147483647 w 69"/>
              <a:gd name="T33" fmla="*/ 2147483647 h 46"/>
              <a:gd name="T34" fmla="*/ 2147483647 w 69"/>
              <a:gd name="T35" fmla="*/ 2147483647 h 46"/>
              <a:gd name="T36" fmla="*/ 2147483647 w 69"/>
              <a:gd name="T37" fmla="*/ 2147483647 h 46"/>
              <a:gd name="T38" fmla="*/ 2147483647 w 69"/>
              <a:gd name="T39" fmla="*/ 2147483647 h 46"/>
              <a:gd name="T40" fmla="*/ 2147483647 w 69"/>
              <a:gd name="T41" fmla="*/ 2147483647 h 46"/>
              <a:gd name="T42" fmla="*/ 2147483647 w 69"/>
              <a:gd name="T43" fmla="*/ 2147483647 h 46"/>
              <a:gd name="T44" fmla="*/ 2147483647 w 69"/>
              <a:gd name="T45" fmla="*/ 2147483647 h 46"/>
              <a:gd name="T46" fmla="*/ 2147483647 w 69"/>
              <a:gd name="T47" fmla="*/ 2147483647 h 46"/>
              <a:gd name="T48" fmla="*/ 2147483647 w 69"/>
              <a:gd name="T49" fmla="*/ 2147483647 h 46"/>
              <a:gd name="T50" fmla="*/ 2147483647 w 69"/>
              <a:gd name="T51" fmla="*/ 2147483647 h 46"/>
              <a:gd name="T52" fmla="*/ 2147483647 w 69"/>
              <a:gd name="T53" fmla="*/ 2147483647 h 46"/>
              <a:gd name="T54" fmla="*/ 2147483647 w 69"/>
              <a:gd name="T55" fmla="*/ 2147483647 h 46"/>
              <a:gd name="T56" fmla="*/ 2147483647 w 69"/>
              <a:gd name="T57" fmla="*/ 2147483647 h 46"/>
              <a:gd name="T58" fmla="*/ 2147483647 w 69"/>
              <a:gd name="T59" fmla="*/ 2147483647 h 46"/>
              <a:gd name="T60" fmla="*/ 2147483647 w 69"/>
              <a:gd name="T61" fmla="*/ 2147483647 h 46"/>
              <a:gd name="T62" fmla="*/ 2147483647 w 69"/>
              <a:gd name="T63" fmla="*/ 2147483647 h 46"/>
              <a:gd name="T64" fmla="*/ 2147483647 w 69"/>
              <a:gd name="T65" fmla="*/ 2147483647 h 46"/>
              <a:gd name="T66" fmla="*/ 2147483647 w 69"/>
              <a:gd name="T67" fmla="*/ 2147483647 h 46"/>
              <a:gd name="T68" fmla="*/ 2147483647 w 69"/>
              <a:gd name="T69" fmla="*/ 2147483647 h 46"/>
              <a:gd name="T70" fmla="*/ 2147483647 w 69"/>
              <a:gd name="T71" fmla="*/ 2147483647 h 46"/>
              <a:gd name="T72" fmla="*/ 2147483647 w 69"/>
              <a:gd name="T73" fmla="*/ 2147483647 h 46"/>
              <a:gd name="T74" fmla="*/ 2147483647 w 69"/>
              <a:gd name="T75" fmla="*/ 2147483647 h 46"/>
              <a:gd name="T76" fmla="*/ 2147483647 w 69"/>
              <a:gd name="T77" fmla="*/ 2147483647 h 46"/>
              <a:gd name="T78" fmla="*/ 2147483647 w 69"/>
              <a:gd name="T79" fmla="*/ 2147483647 h 46"/>
              <a:gd name="T80" fmla="*/ 2147483647 w 69"/>
              <a:gd name="T81" fmla="*/ 2147483647 h 46"/>
              <a:gd name="T82" fmla="*/ 2147483647 w 69"/>
              <a:gd name="T83" fmla="*/ 2147483647 h 46"/>
              <a:gd name="T84" fmla="*/ 2147483647 w 69"/>
              <a:gd name="T85" fmla="*/ 2147483647 h 46"/>
              <a:gd name="T86" fmla="*/ 2147483647 w 69"/>
              <a:gd name="T87" fmla="*/ 2147483647 h 46"/>
              <a:gd name="T88" fmla="*/ 2147483647 w 69"/>
              <a:gd name="T89" fmla="*/ 2147483647 h 46"/>
              <a:gd name="T90" fmla="*/ 2147483647 w 69"/>
              <a:gd name="T91" fmla="*/ 2147483647 h 46"/>
              <a:gd name="T92" fmla="*/ 2147483647 w 69"/>
              <a:gd name="T93" fmla="*/ 2147483647 h 46"/>
              <a:gd name="T94" fmla="*/ 2147483647 w 69"/>
              <a:gd name="T95" fmla="*/ 2147483647 h 46"/>
              <a:gd name="T96" fmla="*/ 2147483647 w 69"/>
              <a:gd name="T97" fmla="*/ 0 h 46"/>
              <a:gd name="T98" fmla="*/ 2147483647 w 69"/>
              <a:gd name="T99" fmla="*/ 0 h 46"/>
              <a:gd name="T100" fmla="*/ 2147483647 w 69"/>
              <a:gd name="T101" fmla="*/ 0 h 46"/>
              <a:gd name="T102" fmla="*/ 2147483647 w 69"/>
              <a:gd name="T103" fmla="*/ 2147483647 h 46"/>
              <a:gd name="T104" fmla="*/ 2147483647 w 69"/>
              <a:gd name="T105" fmla="*/ 2147483647 h 46"/>
              <a:gd name="T106" fmla="*/ 2147483647 w 69"/>
              <a:gd name="T107" fmla="*/ 2147483647 h 46"/>
              <a:gd name="T108" fmla="*/ 2147483647 w 69"/>
              <a:gd name="T109" fmla="*/ 2147483647 h 46"/>
              <a:gd name="T110" fmla="*/ 2147483647 w 69"/>
              <a:gd name="T111" fmla="*/ 2147483647 h 46"/>
              <a:gd name="T112" fmla="*/ 2147483647 w 69"/>
              <a:gd name="T113" fmla="*/ 2147483647 h 4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69"/>
              <a:gd name="T172" fmla="*/ 0 h 46"/>
              <a:gd name="T173" fmla="*/ 69 w 69"/>
              <a:gd name="T174" fmla="*/ 46 h 4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69" h="46">
                <a:moveTo>
                  <a:pt x="4" y="17"/>
                </a:moveTo>
                <a:lnTo>
                  <a:pt x="2" y="18"/>
                </a:lnTo>
                <a:lnTo>
                  <a:pt x="1" y="20"/>
                </a:lnTo>
                <a:lnTo>
                  <a:pt x="0" y="21"/>
                </a:lnTo>
                <a:lnTo>
                  <a:pt x="0" y="23"/>
                </a:lnTo>
                <a:lnTo>
                  <a:pt x="0" y="24"/>
                </a:lnTo>
                <a:lnTo>
                  <a:pt x="0" y="26"/>
                </a:lnTo>
                <a:lnTo>
                  <a:pt x="0" y="27"/>
                </a:lnTo>
                <a:lnTo>
                  <a:pt x="2" y="31"/>
                </a:lnTo>
                <a:lnTo>
                  <a:pt x="7" y="34"/>
                </a:lnTo>
                <a:lnTo>
                  <a:pt x="10" y="39"/>
                </a:lnTo>
                <a:lnTo>
                  <a:pt x="16" y="42"/>
                </a:lnTo>
                <a:lnTo>
                  <a:pt x="20" y="43"/>
                </a:lnTo>
                <a:lnTo>
                  <a:pt x="26" y="45"/>
                </a:lnTo>
                <a:lnTo>
                  <a:pt x="31" y="46"/>
                </a:lnTo>
                <a:lnTo>
                  <a:pt x="36" y="46"/>
                </a:lnTo>
                <a:lnTo>
                  <a:pt x="41" y="45"/>
                </a:lnTo>
                <a:lnTo>
                  <a:pt x="45" y="45"/>
                </a:lnTo>
                <a:lnTo>
                  <a:pt x="50" y="45"/>
                </a:lnTo>
                <a:lnTo>
                  <a:pt x="53" y="45"/>
                </a:lnTo>
                <a:lnTo>
                  <a:pt x="57" y="43"/>
                </a:lnTo>
                <a:lnTo>
                  <a:pt x="60" y="42"/>
                </a:lnTo>
                <a:lnTo>
                  <a:pt x="63" y="39"/>
                </a:lnTo>
                <a:lnTo>
                  <a:pt x="66" y="36"/>
                </a:lnTo>
                <a:lnTo>
                  <a:pt x="68" y="34"/>
                </a:lnTo>
                <a:lnTo>
                  <a:pt x="69" y="31"/>
                </a:lnTo>
                <a:lnTo>
                  <a:pt x="69" y="28"/>
                </a:lnTo>
                <a:lnTo>
                  <a:pt x="69" y="26"/>
                </a:lnTo>
                <a:lnTo>
                  <a:pt x="69" y="23"/>
                </a:lnTo>
                <a:lnTo>
                  <a:pt x="69" y="20"/>
                </a:lnTo>
                <a:lnTo>
                  <a:pt x="69" y="17"/>
                </a:lnTo>
                <a:lnTo>
                  <a:pt x="69" y="15"/>
                </a:lnTo>
                <a:lnTo>
                  <a:pt x="69" y="12"/>
                </a:lnTo>
                <a:lnTo>
                  <a:pt x="69" y="11"/>
                </a:lnTo>
                <a:lnTo>
                  <a:pt x="69" y="9"/>
                </a:lnTo>
                <a:lnTo>
                  <a:pt x="68" y="6"/>
                </a:lnTo>
                <a:lnTo>
                  <a:pt x="68" y="5"/>
                </a:lnTo>
                <a:lnTo>
                  <a:pt x="66" y="5"/>
                </a:lnTo>
                <a:lnTo>
                  <a:pt x="65" y="3"/>
                </a:lnTo>
                <a:lnTo>
                  <a:pt x="63" y="3"/>
                </a:lnTo>
                <a:lnTo>
                  <a:pt x="59" y="2"/>
                </a:lnTo>
                <a:lnTo>
                  <a:pt x="54" y="2"/>
                </a:lnTo>
                <a:lnTo>
                  <a:pt x="50" y="2"/>
                </a:lnTo>
                <a:lnTo>
                  <a:pt x="45" y="2"/>
                </a:lnTo>
                <a:lnTo>
                  <a:pt x="41" y="2"/>
                </a:lnTo>
                <a:lnTo>
                  <a:pt x="36" y="2"/>
                </a:lnTo>
                <a:lnTo>
                  <a:pt x="32" y="2"/>
                </a:lnTo>
                <a:lnTo>
                  <a:pt x="28" y="0"/>
                </a:lnTo>
                <a:lnTo>
                  <a:pt x="25" y="0"/>
                </a:lnTo>
                <a:lnTo>
                  <a:pt x="20" y="0"/>
                </a:lnTo>
                <a:lnTo>
                  <a:pt x="16" y="2"/>
                </a:lnTo>
                <a:lnTo>
                  <a:pt x="13" y="3"/>
                </a:lnTo>
                <a:lnTo>
                  <a:pt x="10" y="6"/>
                </a:lnTo>
                <a:lnTo>
                  <a:pt x="7" y="9"/>
                </a:lnTo>
                <a:lnTo>
                  <a:pt x="5" y="12"/>
                </a:lnTo>
                <a:lnTo>
                  <a:pt x="4" y="17"/>
                </a:lnTo>
              </a:path>
            </a:pathLst>
          </a:custGeom>
          <a:solidFill>
            <a:srgbClr val="FFFF00"/>
          </a:solidFill>
          <a:ln w="1588">
            <a:solidFill>
              <a:srgbClr val="990000"/>
            </a:solidFill>
            <a:round/>
            <a:headEnd/>
            <a:tailEnd/>
          </a:ln>
        </p:spPr>
        <p:txBody>
          <a:bodyPr/>
          <a:lstStyle/>
          <a:p>
            <a:endParaRPr lang="en-US"/>
          </a:p>
        </p:txBody>
      </p:sp>
      <p:sp>
        <p:nvSpPr>
          <p:cNvPr id="53368" name="Freeform 119"/>
          <p:cNvSpPr>
            <a:spLocks/>
          </p:cNvSpPr>
          <p:nvPr/>
        </p:nvSpPr>
        <p:spPr bwMode="auto">
          <a:xfrm>
            <a:off x="6727829" y="4073529"/>
            <a:ext cx="98425" cy="73025"/>
          </a:xfrm>
          <a:custGeom>
            <a:avLst/>
            <a:gdLst>
              <a:gd name="T0" fmla="*/ 2147483647 w 69"/>
              <a:gd name="T1" fmla="*/ 2147483647 h 46"/>
              <a:gd name="T2" fmla="*/ 2147483647 w 69"/>
              <a:gd name="T3" fmla="*/ 2147483647 h 46"/>
              <a:gd name="T4" fmla="*/ 2147483647 w 69"/>
              <a:gd name="T5" fmla="*/ 2147483647 h 46"/>
              <a:gd name="T6" fmla="*/ 2147483647 w 69"/>
              <a:gd name="T7" fmla="*/ 2147483647 h 46"/>
              <a:gd name="T8" fmla="*/ 0 w 69"/>
              <a:gd name="T9" fmla="*/ 2147483647 h 46"/>
              <a:gd name="T10" fmla="*/ 0 w 69"/>
              <a:gd name="T11" fmla="*/ 2147483647 h 46"/>
              <a:gd name="T12" fmla="*/ 0 w 69"/>
              <a:gd name="T13" fmla="*/ 2147483647 h 46"/>
              <a:gd name="T14" fmla="*/ 0 w 69"/>
              <a:gd name="T15" fmla="*/ 2147483647 h 46"/>
              <a:gd name="T16" fmla="*/ 0 w 69"/>
              <a:gd name="T17" fmla="*/ 2147483647 h 46"/>
              <a:gd name="T18" fmla="*/ 2147483647 w 69"/>
              <a:gd name="T19" fmla="*/ 2147483647 h 46"/>
              <a:gd name="T20" fmla="*/ 2147483647 w 69"/>
              <a:gd name="T21" fmla="*/ 2147483647 h 46"/>
              <a:gd name="T22" fmla="*/ 2147483647 w 69"/>
              <a:gd name="T23" fmla="*/ 2147483647 h 46"/>
              <a:gd name="T24" fmla="*/ 2147483647 w 69"/>
              <a:gd name="T25" fmla="*/ 2147483647 h 46"/>
              <a:gd name="T26" fmla="*/ 2147483647 w 69"/>
              <a:gd name="T27" fmla="*/ 2147483647 h 46"/>
              <a:gd name="T28" fmla="*/ 2147483647 w 69"/>
              <a:gd name="T29" fmla="*/ 2147483647 h 46"/>
              <a:gd name="T30" fmla="*/ 2147483647 w 69"/>
              <a:gd name="T31" fmla="*/ 2147483647 h 46"/>
              <a:gd name="T32" fmla="*/ 2147483647 w 69"/>
              <a:gd name="T33" fmla="*/ 2147483647 h 46"/>
              <a:gd name="T34" fmla="*/ 2147483647 w 69"/>
              <a:gd name="T35" fmla="*/ 2147483647 h 46"/>
              <a:gd name="T36" fmla="*/ 2147483647 w 69"/>
              <a:gd name="T37" fmla="*/ 2147483647 h 46"/>
              <a:gd name="T38" fmla="*/ 2147483647 w 69"/>
              <a:gd name="T39" fmla="*/ 2147483647 h 46"/>
              <a:gd name="T40" fmla="*/ 2147483647 w 69"/>
              <a:gd name="T41" fmla="*/ 2147483647 h 46"/>
              <a:gd name="T42" fmla="*/ 2147483647 w 69"/>
              <a:gd name="T43" fmla="*/ 2147483647 h 46"/>
              <a:gd name="T44" fmla="*/ 2147483647 w 69"/>
              <a:gd name="T45" fmla="*/ 2147483647 h 46"/>
              <a:gd name="T46" fmla="*/ 2147483647 w 69"/>
              <a:gd name="T47" fmla="*/ 2147483647 h 46"/>
              <a:gd name="T48" fmla="*/ 2147483647 w 69"/>
              <a:gd name="T49" fmla="*/ 2147483647 h 46"/>
              <a:gd name="T50" fmla="*/ 2147483647 w 69"/>
              <a:gd name="T51" fmla="*/ 2147483647 h 46"/>
              <a:gd name="T52" fmla="*/ 2147483647 w 69"/>
              <a:gd name="T53" fmla="*/ 2147483647 h 46"/>
              <a:gd name="T54" fmla="*/ 2147483647 w 69"/>
              <a:gd name="T55" fmla="*/ 2147483647 h 46"/>
              <a:gd name="T56" fmla="*/ 2147483647 w 69"/>
              <a:gd name="T57" fmla="*/ 2147483647 h 46"/>
              <a:gd name="T58" fmla="*/ 2147483647 w 69"/>
              <a:gd name="T59" fmla="*/ 2147483647 h 46"/>
              <a:gd name="T60" fmla="*/ 2147483647 w 69"/>
              <a:gd name="T61" fmla="*/ 2147483647 h 46"/>
              <a:gd name="T62" fmla="*/ 2147483647 w 69"/>
              <a:gd name="T63" fmla="*/ 2147483647 h 46"/>
              <a:gd name="T64" fmla="*/ 2147483647 w 69"/>
              <a:gd name="T65" fmla="*/ 2147483647 h 46"/>
              <a:gd name="T66" fmla="*/ 2147483647 w 69"/>
              <a:gd name="T67" fmla="*/ 2147483647 h 46"/>
              <a:gd name="T68" fmla="*/ 2147483647 w 69"/>
              <a:gd name="T69" fmla="*/ 2147483647 h 46"/>
              <a:gd name="T70" fmla="*/ 2147483647 w 69"/>
              <a:gd name="T71" fmla="*/ 2147483647 h 46"/>
              <a:gd name="T72" fmla="*/ 2147483647 w 69"/>
              <a:gd name="T73" fmla="*/ 2147483647 h 46"/>
              <a:gd name="T74" fmla="*/ 2147483647 w 69"/>
              <a:gd name="T75" fmla="*/ 2147483647 h 46"/>
              <a:gd name="T76" fmla="*/ 2147483647 w 69"/>
              <a:gd name="T77" fmla="*/ 2147483647 h 46"/>
              <a:gd name="T78" fmla="*/ 2147483647 w 69"/>
              <a:gd name="T79" fmla="*/ 2147483647 h 46"/>
              <a:gd name="T80" fmla="*/ 2147483647 w 69"/>
              <a:gd name="T81" fmla="*/ 2147483647 h 46"/>
              <a:gd name="T82" fmla="*/ 2147483647 w 69"/>
              <a:gd name="T83" fmla="*/ 2147483647 h 46"/>
              <a:gd name="T84" fmla="*/ 2147483647 w 69"/>
              <a:gd name="T85" fmla="*/ 2147483647 h 46"/>
              <a:gd name="T86" fmla="*/ 2147483647 w 69"/>
              <a:gd name="T87" fmla="*/ 2147483647 h 46"/>
              <a:gd name="T88" fmla="*/ 2147483647 w 69"/>
              <a:gd name="T89" fmla="*/ 2147483647 h 46"/>
              <a:gd name="T90" fmla="*/ 2147483647 w 69"/>
              <a:gd name="T91" fmla="*/ 2147483647 h 46"/>
              <a:gd name="T92" fmla="*/ 2147483647 w 69"/>
              <a:gd name="T93" fmla="*/ 2147483647 h 46"/>
              <a:gd name="T94" fmla="*/ 2147483647 w 69"/>
              <a:gd name="T95" fmla="*/ 2147483647 h 46"/>
              <a:gd name="T96" fmla="*/ 2147483647 w 69"/>
              <a:gd name="T97" fmla="*/ 0 h 46"/>
              <a:gd name="T98" fmla="*/ 2147483647 w 69"/>
              <a:gd name="T99" fmla="*/ 0 h 46"/>
              <a:gd name="T100" fmla="*/ 2147483647 w 69"/>
              <a:gd name="T101" fmla="*/ 0 h 46"/>
              <a:gd name="T102" fmla="*/ 2147483647 w 69"/>
              <a:gd name="T103" fmla="*/ 2147483647 h 46"/>
              <a:gd name="T104" fmla="*/ 2147483647 w 69"/>
              <a:gd name="T105" fmla="*/ 2147483647 h 46"/>
              <a:gd name="T106" fmla="*/ 2147483647 w 69"/>
              <a:gd name="T107" fmla="*/ 2147483647 h 46"/>
              <a:gd name="T108" fmla="*/ 2147483647 w 69"/>
              <a:gd name="T109" fmla="*/ 2147483647 h 46"/>
              <a:gd name="T110" fmla="*/ 2147483647 w 69"/>
              <a:gd name="T111" fmla="*/ 2147483647 h 46"/>
              <a:gd name="T112" fmla="*/ 2147483647 w 69"/>
              <a:gd name="T113" fmla="*/ 2147483647 h 4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69"/>
              <a:gd name="T172" fmla="*/ 0 h 46"/>
              <a:gd name="T173" fmla="*/ 69 w 69"/>
              <a:gd name="T174" fmla="*/ 46 h 4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69" h="46">
                <a:moveTo>
                  <a:pt x="4" y="17"/>
                </a:moveTo>
                <a:lnTo>
                  <a:pt x="2" y="18"/>
                </a:lnTo>
                <a:lnTo>
                  <a:pt x="1" y="20"/>
                </a:lnTo>
                <a:lnTo>
                  <a:pt x="0" y="21"/>
                </a:lnTo>
                <a:lnTo>
                  <a:pt x="0" y="23"/>
                </a:lnTo>
                <a:lnTo>
                  <a:pt x="0" y="24"/>
                </a:lnTo>
                <a:lnTo>
                  <a:pt x="0" y="26"/>
                </a:lnTo>
                <a:lnTo>
                  <a:pt x="0" y="27"/>
                </a:lnTo>
                <a:lnTo>
                  <a:pt x="2" y="31"/>
                </a:lnTo>
                <a:lnTo>
                  <a:pt x="7" y="34"/>
                </a:lnTo>
                <a:lnTo>
                  <a:pt x="10" y="39"/>
                </a:lnTo>
                <a:lnTo>
                  <a:pt x="16" y="42"/>
                </a:lnTo>
                <a:lnTo>
                  <a:pt x="20" y="43"/>
                </a:lnTo>
                <a:lnTo>
                  <a:pt x="26" y="45"/>
                </a:lnTo>
                <a:lnTo>
                  <a:pt x="31" y="46"/>
                </a:lnTo>
                <a:lnTo>
                  <a:pt x="36" y="46"/>
                </a:lnTo>
                <a:lnTo>
                  <a:pt x="41" y="45"/>
                </a:lnTo>
                <a:lnTo>
                  <a:pt x="45" y="45"/>
                </a:lnTo>
                <a:lnTo>
                  <a:pt x="50" y="45"/>
                </a:lnTo>
                <a:lnTo>
                  <a:pt x="53" y="45"/>
                </a:lnTo>
                <a:lnTo>
                  <a:pt x="57" y="43"/>
                </a:lnTo>
                <a:lnTo>
                  <a:pt x="60" y="42"/>
                </a:lnTo>
                <a:lnTo>
                  <a:pt x="63" y="39"/>
                </a:lnTo>
                <a:lnTo>
                  <a:pt x="66" y="36"/>
                </a:lnTo>
                <a:lnTo>
                  <a:pt x="68" y="34"/>
                </a:lnTo>
                <a:lnTo>
                  <a:pt x="69" y="31"/>
                </a:lnTo>
                <a:lnTo>
                  <a:pt x="69" y="28"/>
                </a:lnTo>
                <a:lnTo>
                  <a:pt x="69" y="26"/>
                </a:lnTo>
                <a:lnTo>
                  <a:pt x="69" y="23"/>
                </a:lnTo>
                <a:lnTo>
                  <a:pt x="69" y="20"/>
                </a:lnTo>
                <a:lnTo>
                  <a:pt x="69" y="17"/>
                </a:lnTo>
                <a:lnTo>
                  <a:pt x="69" y="15"/>
                </a:lnTo>
                <a:lnTo>
                  <a:pt x="69" y="12"/>
                </a:lnTo>
                <a:lnTo>
                  <a:pt x="69" y="11"/>
                </a:lnTo>
                <a:lnTo>
                  <a:pt x="69" y="9"/>
                </a:lnTo>
                <a:lnTo>
                  <a:pt x="68" y="6"/>
                </a:lnTo>
                <a:lnTo>
                  <a:pt x="68" y="5"/>
                </a:lnTo>
                <a:lnTo>
                  <a:pt x="66" y="5"/>
                </a:lnTo>
                <a:lnTo>
                  <a:pt x="65" y="3"/>
                </a:lnTo>
                <a:lnTo>
                  <a:pt x="63" y="3"/>
                </a:lnTo>
                <a:lnTo>
                  <a:pt x="59" y="2"/>
                </a:lnTo>
                <a:lnTo>
                  <a:pt x="54" y="2"/>
                </a:lnTo>
                <a:lnTo>
                  <a:pt x="50" y="2"/>
                </a:lnTo>
                <a:lnTo>
                  <a:pt x="45" y="2"/>
                </a:lnTo>
                <a:lnTo>
                  <a:pt x="41" y="2"/>
                </a:lnTo>
                <a:lnTo>
                  <a:pt x="36" y="2"/>
                </a:lnTo>
                <a:lnTo>
                  <a:pt x="32" y="2"/>
                </a:lnTo>
                <a:lnTo>
                  <a:pt x="28" y="0"/>
                </a:lnTo>
                <a:lnTo>
                  <a:pt x="25" y="0"/>
                </a:lnTo>
                <a:lnTo>
                  <a:pt x="20" y="0"/>
                </a:lnTo>
                <a:lnTo>
                  <a:pt x="16" y="2"/>
                </a:lnTo>
                <a:lnTo>
                  <a:pt x="13" y="3"/>
                </a:lnTo>
                <a:lnTo>
                  <a:pt x="10" y="6"/>
                </a:lnTo>
                <a:lnTo>
                  <a:pt x="7" y="9"/>
                </a:lnTo>
                <a:lnTo>
                  <a:pt x="5" y="12"/>
                </a:lnTo>
                <a:lnTo>
                  <a:pt x="4" y="17"/>
                </a:lnTo>
              </a:path>
            </a:pathLst>
          </a:custGeom>
          <a:solidFill>
            <a:srgbClr val="FFFF00"/>
          </a:solidFill>
          <a:ln w="4763">
            <a:solidFill>
              <a:srgbClr val="990000"/>
            </a:solidFill>
            <a:round/>
            <a:headEnd/>
            <a:tailEnd/>
          </a:ln>
        </p:spPr>
        <p:txBody>
          <a:bodyPr/>
          <a:lstStyle/>
          <a:p>
            <a:endParaRPr lang="en-US"/>
          </a:p>
        </p:txBody>
      </p:sp>
      <p:sp>
        <p:nvSpPr>
          <p:cNvPr id="53369" name="Freeform 120"/>
          <p:cNvSpPr>
            <a:spLocks/>
          </p:cNvSpPr>
          <p:nvPr/>
        </p:nvSpPr>
        <p:spPr bwMode="auto">
          <a:xfrm>
            <a:off x="6735764" y="4048126"/>
            <a:ext cx="68263" cy="19051"/>
          </a:xfrm>
          <a:custGeom>
            <a:avLst/>
            <a:gdLst>
              <a:gd name="T0" fmla="*/ 2147483647 w 49"/>
              <a:gd name="T1" fmla="*/ 0 h 12"/>
              <a:gd name="T2" fmla="*/ 2147483647 w 49"/>
              <a:gd name="T3" fmla="*/ 0 h 12"/>
              <a:gd name="T4" fmla="*/ 2147483647 w 49"/>
              <a:gd name="T5" fmla="*/ 0 h 12"/>
              <a:gd name="T6" fmla="*/ 2147483647 w 49"/>
              <a:gd name="T7" fmla="*/ 0 h 12"/>
              <a:gd name="T8" fmla="*/ 2147483647 w 49"/>
              <a:gd name="T9" fmla="*/ 0 h 12"/>
              <a:gd name="T10" fmla="*/ 2147483647 w 49"/>
              <a:gd name="T11" fmla="*/ 0 h 12"/>
              <a:gd name="T12" fmla="*/ 2147483647 w 49"/>
              <a:gd name="T13" fmla="*/ 2147483647 h 12"/>
              <a:gd name="T14" fmla="*/ 2147483647 w 49"/>
              <a:gd name="T15" fmla="*/ 2147483647 h 12"/>
              <a:gd name="T16" fmla="*/ 2147483647 w 49"/>
              <a:gd name="T17" fmla="*/ 2147483647 h 12"/>
              <a:gd name="T18" fmla="*/ 2147483647 w 49"/>
              <a:gd name="T19" fmla="*/ 2147483647 h 12"/>
              <a:gd name="T20" fmla="*/ 2147483647 w 49"/>
              <a:gd name="T21" fmla="*/ 2147483647 h 12"/>
              <a:gd name="T22" fmla="*/ 2147483647 w 49"/>
              <a:gd name="T23" fmla="*/ 2147483647 h 12"/>
              <a:gd name="T24" fmla="*/ 2147483647 w 49"/>
              <a:gd name="T25" fmla="*/ 2147483647 h 12"/>
              <a:gd name="T26" fmla="*/ 0 w 49"/>
              <a:gd name="T27" fmla="*/ 2147483647 h 12"/>
              <a:gd name="T28" fmla="*/ 2147483647 w 49"/>
              <a:gd name="T29" fmla="*/ 2147483647 h 12"/>
              <a:gd name="T30" fmla="*/ 0 w 49"/>
              <a:gd name="T31" fmla="*/ 2147483647 h 12"/>
              <a:gd name="T32" fmla="*/ 0 w 49"/>
              <a:gd name="T33" fmla="*/ 2147483647 h 12"/>
              <a:gd name="T34" fmla="*/ 2147483647 w 49"/>
              <a:gd name="T35" fmla="*/ 2147483647 h 12"/>
              <a:gd name="T36" fmla="*/ 2147483647 w 49"/>
              <a:gd name="T37" fmla="*/ 2147483647 h 12"/>
              <a:gd name="T38" fmla="*/ 2147483647 w 49"/>
              <a:gd name="T39" fmla="*/ 2147483647 h 12"/>
              <a:gd name="T40" fmla="*/ 2147483647 w 49"/>
              <a:gd name="T41" fmla="*/ 2147483647 h 12"/>
              <a:gd name="T42" fmla="*/ 2147483647 w 49"/>
              <a:gd name="T43" fmla="*/ 2147483647 h 12"/>
              <a:gd name="T44" fmla="*/ 2147483647 w 49"/>
              <a:gd name="T45" fmla="*/ 2147483647 h 12"/>
              <a:gd name="T46" fmla="*/ 2147483647 w 49"/>
              <a:gd name="T47" fmla="*/ 2147483647 h 12"/>
              <a:gd name="T48" fmla="*/ 2147483647 w 49"/>
              <a:gd name="T49" fmla="*/ 2147483647 h 12"/>
              <a:gd name="T50" fmla="*/ 2147483647 w 49"/>
              <a:gd name="T51" fmla="*/ 2147483647 h 12"/>
              <a:gd name="T52" fmla="*/ 2147483647 w 49"/>
              <a:gd name="T53" fmla="*/ 2147483647 h 12"/>
              <a:gd name="T54" fmla="*/ 2147483647 w 49"/>
              <a:gd name="T55" fmla="*/ 2147483647 h 12"/>
              <a:gd name="T56" fmla="*/ 2147483647 w 49"/>
              <a:gd name="T57" fmla="*/ 2147483647 h 12"/>
              <a:gd name="T58" fmla="*/ 2147483647 w 49"/>
              <a:gd name="T59" fmla="*/ 2147483647 h 12"/>
              <a:gd name="T60" fmla="*/ 2147483647 w 49"/>
              <a:gd name="T61" fmla="*/ 2147483647 h 12"/>
              <a:gd name="T62" fmla="*/ 2147483647 w 49"/>
              <a:gd name="T63" fmla="*/ 2147483647 h 12"/>
              <a:gd name="T64" fmla="*/ 2147483647 w 49"/>
              <a:gd name="T65" fmla="*/ 0 h 1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9"/>
              <a:gd name="T100" fmla="*/ 0 h 12"/>
              <a:gd name="T101" fmla="*/ 49 w 49"/>
              <a:gd name="T102" fmla="*/ 12 h 1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9" h="12">
                <a:moveTo>
                  <a:pt x="12" y="0"/>
                </a:moveTo>
                <a:lnTo>
                  <a:pt x="11" y="0"/>
                </a:lnTo>
                <a:lnTo>
                  <a:pt x="9" y="0"/>
                </a:lnTo>
                <a:lnTo>
                  <a:pt x="8" y="0"/>
                </a:lnTo>
                <a:lnTo>
                  <a:pt x="6" y="0"/>
                </a:lnTo>
                <a:lnTo>
                  <a:pt x="5" y="0"/>
                </a:lnTo>
                <a:lnTo>
                  <a:pt x="5" y="2"/>
                </a:lnTo>
                <a:lnTo>
                  <a:pt x="3" y="2"/>
                </a:lnTo>
                <a:lnTo>
                  <a:pt x="2" y="3"/>
                </a:lnTo>
                <a:lnTo>
                  <a:pt x="2" y="5"/>
                </a:lnTo>
                <a:lnTo>
                  <a:pt x="0" y="5"/>
                </a:lnTo>
                <a:lnTo>
                  <a:pt x="2" y="6"/>
                </a:lnTo>
                <a:lnTo>
                  <a:pt x="0" y="6"/>
                </a:lnTo>
                <a:lnTo>
                  <a:pt x="0" y="7"/>
                </a:lnTo>
                <a:lnTo>
                  <a:pt x="6" y="7"/>
                </a:lnTo>
                <a:lnTo>
                  <a:pt x="12" y="9"/>
                </a:lnTo>
                <a:lnTo>
                  <a:pt x="18" y="10"/>
                </a:lnTo>
                <a:lnTo>
                  <a:pt x="24" y="10"/>
                </a:lnTo>
                <a:lnTo>
                  <a:pt x="30" y="12"/>
                </a:lnTo>
                <a:lnTo>
                  <a:pt x="36" y="12"/>
                </a:lnTo>
                <a:lnTo>
                  <a:pt x="43" y="12"/>
                </a:lnTo>
                <a:lnTo>
                  <a:pt x="49" y="12"/>
                </a:lnTo>
                <a:lnTo>
                  <a:pt x="45" y="9"/>
                </a:lnTo>
                <a:lnTo>
                  <a:pt x="40" y="6"/>
                </a:lnTo>
                <a:lnTo>
                  <a:pt x="36" y="6"/>
                </a:lnTo>
                <a:lnTo>
                  <a:pt x="31" y="5"/>
                </a:lnTo>
                <a:lnTo>
                  <a:pt x="26" y="5"/>
                </a:lnTo>
                <a:lnTo>
                  <a:pt x="21" y="3"/>
                </a:lnTo>
                <a:lnTo>
                  <a:pt x="17" y="3"/>
                </a:lnTo>
                <a:lnTo>
                  <a:pt x="12" y="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70" name="Freeform 121"/>
          <p:cNvSpPr>
            <a:spLocks/>
          </p:cNvSpPr>
          <p:nvPr/>
        </p:nvSpPr>
        <p:spPr bwMode="auto">
          <a:xfrm>
            <a:off x="6735764" y="4048126"/>
            <a:ext cx="68263" cy="19051"/>
          </a:xfrm>
          <a:custGeom>
            <a:avLst/>
            <a:gdLst>
              <a:gd name="T0" fmla="*/ 2147483647 w 49"/>
              <a:gd name="T1" fmla="*/ 0 h 12"/>
              <a:gd name="T2" fmla="*/ 2147483647 w 49"/>
              <a:gd name="T3" fmla="*/ 0 h 12"/>
              <a:gd name="T4" fmla="*/ 2147483647 w 49"/>
              <a:gd name="T5" fmla="*/ 0 h 12"/>
              <a:gd name="T6" fmla="*/ 2147483647 w 49"/>
              <a:gd name="T7" fmla="*/ 0 h 12"/>
              <a:gd name="T8" fmla="*/ 2147483647 w 49"/>
              <a:gd name="T9" fmla="*/ 0 h 12"/>
              <a:gd name="T10" fmla="*/ 2147483647 w 49"/>
              <a:gd name="T11" fmla="*/ 0 h 12"/>
              <a:gd name="T12" fmla="*/ 2147483647 w 49"/>
              <a:gd name="T13" fmla="*/ 2147483647 h 12"/>
              <a:gd name="T14" fmla="*/ 2147483647 w 49"/>
              <a:gd name="T15" fmla="*/ 2147483647 h 12"/>
              <a:gd name="T16" fmla="*/ 2147483647 w 49"/>
              <a:gd name="T17" fmla="*/ 2147483647 h 12"/>
              <a:gd name="T18" fmla="*/ 2147483647 w 49"/>
              <a:gd name="T19" fmla="*/ 2147483647 h 12"/>
              <a:gd name="T20" fmla="*/ 2147483647 w 49"/>
              <a:gd name="T21" fmla="*/ 2147483647 h 12"/>
              <a:gd name="T22" fmla="*/ 2147483647 w 49"/>
              <a:gd name="T23" fmla="*/ 2147483647 h 12"/>
              <a:gd name="T24" fmla="*/ 2147483647 w 49"/>
              <a:gd name="T25" fmla="*/ 2147483647 h 12"/>
              <a:gd name="T26" fmla="*/ 0 w 49"/>
              <a:gd name="T27" fmla="*/ 2147483647 h 12"/>
              <a:gd name="T28" fmla="*/ 2147483647 w 49"/>
              <a:gd name="T29" fmla="*/ 2147483647 h 12"/>
              <a:gd name="T30" fmla="*/ 0 w 49"/>
              <a:gd name="T31" fmla="*/ 2147483647 h 12"/>
              <a:gd name="T32" fmla="*/ 0 w 49"/>
              <a:gd name="T33" fmla="*/ 2147483647 h 12"/>
              <a:gd name="T34" fmla="*/ 2147483647 w 49"/>
              <a:gd name="T35" fmla="*/ 2147483647 h 12"/>
              <a:gd name="T36" fmla="*/ 2147483647 w 49"/>
              <a:gd name="T37" fmla="*/ 2147483647 h 12"/>
              <a:gd name="T38" fmla="*/ 2147483647 w 49"/>
              <a:gd name="T39" fmla="*/ 2147483647 h 12"/>
              <a:gd name="T40" fmla="*/ 2147483647 w 49"/>
              <a:gd name="T41" fmla="*/ 2147483647 h 12"/>
              <a:gd name="T42" fmla="*/ 2147483647 w 49"/>
              <a:gd name="T43" fmla="*/ 2147483647 h 12"/>
              <a:gd name="T44" fmla="*/ 2147483647 w 49"/>
              <a:gd name="T45" fmla="*/ 2147483647 h 12"/>
              <a:gd name="T46" fmla="*/ 2147483647 w 49"/>
              <a:gd name="T47" fmla="*/ 2147483647 h 12"/>
              <a:gd name="T48" fmla="*/ 2147483647 w 49"/>
              <a:gd name="T49" fmla="*/ 2147483647 h 12"/>
              <a:gd name="T50" fmla="*/ 2147483647 w 49"/>
              <a:gd name="T51" fmla="*/ 2147483647 h 12"/>
              <a:gd name="T52" fmla="*/ 2147483647 w 49"/>
              <a:gd name="T53" fmla="*/ 2147483647 h 12"/>
              <a:gd name="T54" fmla="*/ 2147483647 w 49"/>
              <a:gd name="T55" fmla="*/ 2147483647 h 12"/>
              <a:gd name="T56" fmla="*/ 2147483647 w 49"/>
              <a:gd name="T57" fmla="*/ 2147483647 h 12"/>
              <a:gd name="T58" fmla="*/ 2147483647 w 49"/>
              <a:gd name="T59" fmla="*/ 2147483647 h 12"/>
              <a:gd name="T60" fmla="*/ 2147483647 w 49"/>
              <a:gd name="T61" fmla="*/ 2147483647 h 12"/>
              <a:gd name="T62" fmla="*/ 2147483647 w 49"/>
              <a:gd name="T63" fmla="*/ 2147483647 h 12"/>
              <a:gd name="T64" fmla="*/ 2147483647 w 49"/>
              <a:gd name="T65" fmla="*/ 0 h 1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9"/>
              <a:gd name="T100" fmla="*/ 0 h 12"/>
              <a:gd name="T101" fmla="*/ 49 w 49"/>
              <a:gd name="T102" fmla="*/ 12 h 1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9" h="12">
                <a:moveTo>
                  <a:pt x="12" y="0"/>
                </a:moveTo>
                <a:lnTo>
                  <a:pt x="11" y="0"/>
                </a:lnTo>
                <a:lnTo>
                  <a:pt x="9" y="0"/>
                </a:lnTo>
                <a:lnTo>
                  <a:pt x="8" y="0"/>
                </a:lnTo>
                <a:lnTo>
                  <a:pt x="6" y="0"/>
                </a:lnTo>
                <a:lnTo>
                  <a:pt x="5" y="0"/>
                </a:lnTo>
                <a:lnTo>
                  <a:pt x="5" y="2"/>
                </a:lnTo>
                <a:lnTo>
                  <a:pt x="3" y="2"/>
                </a:lnTo>
                <a:lnTo>
                  <a:pt x="2" y="3"/>
                </a:lnTo>
                <a:lnTo>
                  <a:pt x="2" y="5"/>
                </a:lnTo>
                <a:lnTo>
                  <a:pt x="0" y="5"/>
                </a:lnTo>
                <a:lnTo>
                  <a:pt x="2" y="6"/>
                </a:lnTo>
                <a:lnTo>
                  <a:pt x="0" y="6"/>
                </a:lnTo>
                <a:lnTo>
                  <a:pt x="0" y="7"/>
                </a:lnTo>
                <a:lnTo>
                  <a:pt x="6" y="7"/>
                </a:lnTo>
                <a:lnTo>
                  <a:pt x="12" y="9"/>
                </a:lnTo>
                <a:lnTo>
                  <a:pt x="18" y="10"/>
                </a:lnTo>
                <a:lnTo>
                  <a:pt x="24" y="10"/>
                </a:lnTo>
                <a:lnTo>
                  <a:pt x="30" y="12"/>
                </a:lnTo>
                <a:lnTo>
                  <a:pt x="36" y="12"/>
                </a:lnTo>
                <a:lnTo>
                  <a:pt x="43" y="12"/>
                </a:lnTo>
                <a:lnTo>
                  <a:pt x="49" y="12"/>
                </a:lnTo>
                <a:lnTo>
                  <a:pt x="45" y="9"/>
                </a:lnTo>
                <a:lnTo>
                  <a:pt x="40" y="6"/>
                </a:lnTo>
                <a:lnTo>
                  <a:pt x="36" y="6"/>
                </a:lnTo>
                <a:lnTo>
                  <a:pt x="31" y="5"/>
                </a:lnTo>
                <a:lnTo>
                  <a:pt x="26" y="5"/>
                </a:lnTo>
                <a:lnTo>
                  <a:pt x="21" y="3"/>
                </a:lnTo>
                <a:lnTo>
                  <a:pt x="17" y="3"/>
                </a:lnTo>
                <a:lnTo>
                  <a:pt x="12" y="0"/>
                </a:lnTo>
              </a:path>
            </a:pathLst>
          </a:custGeom>
          <a:solidFill>
            <a:srgbClr val="FFFF00"/>
          </a:solidFill>
          <a:ln w="4763">
            <a:solidFill>
              <a:srgbClr val="990000"/>
            </a:solidFill>
            <a:round/>
            <a:headEnd/>
            <a:tailEnd/>
          </a:ln>
        </p:spPr>
        <p:txBody>
          <a:bodyPr/>
          <a:lstStyle/>
          <a:p>
            <a:endParaRPr lang="en-US"/>
          </a:p>
        </p:txBody>
      </p:sp>
      <p:sp>
        <p:nvSpPr>
          <p:cNvPr id="53371" name="Freeform 122"/>
          <p:cNvSpPr>
            <a:spLocks/>
          </p:cNvSpPr>
          <p:nvPr/>
        </p:nvSpPr>
        <p:spPr bwMode="auto">
          <a:xfrm>
            <a:off x="6773864" y="4146554"/>
            <a:ext cx="55563" cy="42863"/>
          </a:xfrm>
          <a:custGeom>
            <a:avLst/>
            <a:gdLst>
              <a:gd name="T0" fmla="*/ 2147483647 w 40"/>
              <a:gd name="T1" fmla="*/ 2147483647 h 27"/>
              <a:gd name="T2" fmla="*/ 2147483647 w 40"/>
              <a:gd name="T3" fmla="*/ 2147483647 h 27"/>
              <a:gd name="T4" fmla="*/ 2147483647 w 40"/>
              <a:gd name="T5" fmla="*/ 2147483647 h 27"/>
              <a:gd name="T6" fmla="*/ 2147483647 w 40"/>
              <a:gd name="T7" fmla="*/ 2147483647 h 27"/>
              <a:gd name="T8" fmla="*/ 2147483647 w 40"/>
              <a:gd name="T9" fmla="*/ 2147483647 h 27"/>
              <a:gd name="T10" fmla="*/ 2147483647 w 40"/>
              <a:gd name="T11" fmla="*/ 2147483647 h 27"/>
              <a:gd name="T12" fmla="*/ 2147483647 w 40"/>
              <a:gd name="T13" fmla="*/ 2147483647 h 27"/>
              <a:gd name="T14" fmla="*/ 2147483647 w 40"/>
              <a:gd name="T15" fmla="*/ 2147483647 h 27"/>
              <a:gd name="T16" fmla="*/ 2147483647 w 40"/>
              <a:gd name="T17" fmla="*/ 2147483647 h 27"/>
              <a:gd name="T18" fmla="*/ 2147483647 w 40"/>
              <a:gd name="T19" fmla="*/ 2147483647 h 27"/>
              <a:gd name="T20" fmla="*/ 0 w 40"/>
              <a:gd name="T21" fmla="*/ 2147483647 h 27"/>
              <a:gd name="T22" fmla="*/ 0 w 40"/>
              <a:gd name="T23" fmla="*/ 2147483647 h 27"/>
              <a:gd name="T24" fmla="*/ 0 w 40"/>
              <a:gd name="T25" fmla="*/ 2147483647 h 27"/>
              <a:gd name="T26" fmla="*/ 0 w 40"/>
              <a:gd name="T27" fmla="*/ 2147483647 h 27"/>
              <a:gd name="T28" fmla="*/ 0 w 40"/>
              <a:gd name="T29" fmla="*/ 2147483647 h 27"/>
              <a:gd name="T30" fmla="*/ 0 w 40"/>
              <a:gd name="T31" fmla="*/ 2147483647 h 27"/>
              <a:gd name="T32" fmla="*/ 2147483647 w 40"/>
              <a:gd name="T33" fmla="*/ 2147483647 h 27"/>
              <a:gd name="T34" fmla="*/ 2147483647 w 40"/>
              <a:gd name="T35" fmla="*/ 2147483647 h 27"/>
              <a:gd name="T36" fmla="*/ 2147483647 w 40"/>
              <a:gd name="T37" fmla="*/ 2147483647 h 27"/>
              <a:gd name="T38" fmla="*/ 2147483647 w 40"/>
              <a:gd name="T39" fmla="*/ 2147483647 h 27"/>
              <a:gd name="T40" fmla="*/ 2147483647 w 40"/>
              <a:gd name="T41" fmla="*/ 2147483647 h 27"/>
              <a:gd name="T42" fmla="*/ 2147483647 w 40"/>
              <a:gd name="T43" fmla="*/ 2147483647 h 27"/>
              <a:gd name="T44" fmla="*/ 2147483647 w 40"/>
              <a:gd name="T45" fmla="*/ 2147483647 h 27"/>
              <a:gd name="T46" fmla="*/ 2147483647 w 40"/>
              <a:gd name="T47" fmla="*/ 2147483647 h 27"/>
              <a:gd name="T48" fmla="*/ 2147483647 w 40"/>
              <a:gd name="T49" fmla="*/ 2147483647 h 27"/>
              <a:gd name="T50" fmla="*/ 2147483647 w 40"/>
              <a:gd name="T51" fmla="*/ 2147483647 h 27"/>
              <a:gd name="T52" fmla="*/ 2147483647 w 40"/>
              <a:gd name="T53" fmla="*/ 2147483647 h 27"/>
              <a:gd name="T54" fmla="*/ 2147483647 w 40"/>
              <a:gd name="T55" fmla="*/ 2147483647 h 27"/>
              <a:gd name="T56" fmla="*/ 2147483647 w 40"/>
              <a:gd name="T57" fmla="*/ 2147483647 h 27"/>
              <a:gd name="T58" fmla="*/ 2147483647 w 40"/>
              <a:gd name="T59" fmla="*/ 2147483647 h 27"/>
              <a:gd name="T60" fmla="*/ 2147483647 w 40"/>
              <a:gd name="T61" fmla="*/ 2147483647 h 27"/>
              <a:gd name="T62" fmla="*/ 2147483647 w 40"/>
              <a:gd name="T63" fmla="*/ 2147483647 h 27"/>
              <a:gd name="T64" fmla="*/ 2147483647 w 40"/>
              <a:gd name="T65" fmla="*/ 2147483647 h 27"/>
              <a:gd name="T66" fmla="*/ 2147483647 w 40"/>
              <a:gd name="T67" fmla="*/ 2147483647 h 27"/>
              <a:gd name="T68" fmla="*/ 2147483647 w 40"/>
              <a:gd name="T69" fmla="*/ 2147483647 h 27"/>
              <a:gd name="T70" fmla="*/ 2147483647 w 40"/>
              <a:gd name="T71" fmla="*/ 2147483647 h 27"/>
              <a:gd name="T72" fmla="*/ 2147483647 w 40"/>
              <a:gd name="T73" fmla="*/ 2147483647 h 27"/>
              <a:gd name="T74" fmla="*/ 2147483647 w 40"/>
              <a:gd name="T75" fmla="*/ 2147483647 h 27"/>
              <a:gd name="T76" fmla="*/ 2147483647 w 40"/>
              <a:gd name="T77" fmla="*/ 2147483647 h 27"/>
              <a:gd name="T78" fmla="*/ 2147483647 w 40"/>
              <a:gd name="T79" fmla="*/ 2147483647 h 27"/>
              <a:gd name="T80" fmla="*/ 2147483647 w 40"/>
              <a:gd name="T81" fmla="*/ 0 h 27"/>
              <a:gd name="T82" fmla="*/ 2147483647 w 40"/>
              <a:gd name="T83" fmla="*/ 2147483647 h 27"/>
              <a:gd name="T84" fmla="*/ 2147483647 w 40"/>
              <a:gd name="T85" fmla="*/ 2147483647 h 27"/>
              <a:gd name="T86" fmla="*/ 2147483647 w 40"/>
              <a:gd name="T87" fmla="*/ 2147483647 h 27"/>
              <a:gd name="T88" fmla="*/ 2147483647 w 40"/>
              <a:gd name="T89" fmla="*/ 2147483647 h 27"/>
              <a:gd name="T90" fmla="*/ 2147483647 w 40"/>
              <a:gd name="T91" fmla="*/ 2147483647 h 27"/>
              <a:gd name="T92" fmla="*/ 2147483647 w 40"/>
              <a:gd name="T93" fmla="*/ 2147483647 h 27"/>
              <a:gd name="T94" fmla="*/ 2147483647 w 40"/>
              <a:gd name="T95" fmla="*/ 2147483647 h 27"/>
              <a:gd name="T96" fmla="*/ 2147483647 w 40"/>
              <a:gd name="T97" fmla="*/ 2147483647 h 27"/>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0"/>
              <a:gd name="T148" fmla="*/ 0 h 27"/>
              <a:gd name="T149" fmla="*/ 40 w 40"/>
              <a:gd name="T150" fmla="*/ 27 h 27"/>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0" h="27">
                <a:moveTo>
                  <a:pt x="19" y="5"/>
                </a:moveTo>
                <a:lnTo>
                  <a:pt x="16" y="5"/>
                </a:lnTo>
                <a:lnTo>
                  <a:pt x="15" y="5"/>
                </a:lnTo>
                <a:lnTo>
                  <a:pt x="12" y="6"/>
                </a:lnTo>
                <a:lnTo>
                  <a:pt x="10" y="6"/>
                </a:lnTo>
                <a:lnTo>
                  <a:pt x="7" y="8"/>
                </a:lnTo>
                <a:lnTo>
                  <a:pt x="6" y="8"/>
                </a:lnTo>
                <a:lnTo>
                  <a:pt x="4" y="9"/>
                </a:lnTo>
                <a:lnTo>
                  <a:pt x="2" y="11"/>
                </a:lnTo>
                <a:lnTo>
                  <a:pt x="2" y="12"/>
                </a:lnTo>
                <a:lnTo>
                  <a:pt x="0" y="12"/>
                </a:lnTo>
                <a:lnTo>
                  <a:pt x="0" y="14"/>
                </a:lnTo>
                <a:lnTo>
                  <a:pt x="0" y="15"/>
                </a:lnTo>
                <a:lnTo>
                  <a:pt x="0" y="17"/>
                </a:lnTo>
                <a:lnTo>
                  <a:pt x="2" y="18"/>
                </a:lnTo>
                <a:lnTo>
                  <a:pt x="4" y="20"/>
                </a:lnTo>
                <a:lnTo>
                  <a:pt x="6" y="21"/>
                </a:lnTo>
                <a:lnTo>
                  <a:pt x="10" y="21"/>
                </a:lnTo>
                <a:lnTo>
                  <a:pt x="13" y="22"/>
                </a:lnTo>
                <a:lnTo>
                  <a:pt x="16" y="22"/>
                </a:lnTo>
                <a:lnTo>
                  <a:pt x="19" y="24"/>
                </a:lnTo>
                <a:lnTo>
                  <a:pt x="22" y="25"/>
                </a:lnTo>
                <a:lnTo>
                  <a:pt x="25" y="27"/>
                </a:lnTo>
                <a:lnTo>
                  <a:pt x="27" y="27"/>
                </a:lnTo>
                <a:lnTo>
                  <a:pt x="28" y="27"/>
                </a:lnTo>
                <a:lnTo>
                  <a:pt x="30" y="27"/>
                </a:lnTo>
                <a:lnTo>
                  <a:pt x="31" y="27"/>
                </a:lnTo>
                <a:lnTo>
                  <a:pt x="31" y="25"/>
                </a:lnTo>
                <a:lnTo>
                  <a:pt x="33" y="25"/>
                </a:lnTo>
                <a:lnTo>
                  <a:pt x="34" y="22"/>
                </a:lnTo>
                <a:lnTo>
                  <a:pt x="36" y="20"/>
                </a:lnTo>
                <a:lnTo>
                  <a:pt x="37" y="17"/>
                </a:lnTo>
                <a:lnTo>
                  <a:pt x="37" y="14"/>
                </a:lnTo>
                <a:lnTo>
                  <a:pt x="37" y="11"/>
                </a:lnTo>
                <a:lnTo>
                  <a:pt x="39" y="6"/>
                </a:lnTo>
                <a:lnTo>
                  <a:pt x="39" y="3"/>
                </a:lnTo>
                <a:lnTo>
                  <a:pt x="40" y="0"/>
                </a:lnTo>
                <a:lnTo>
                  <a:pt x="37" y="2"/>
                </a:lnTo>
                <a:lnTo>
                  <a:pt x="36" y="2"/>
                </a:lnTo>
                <a:lnTo>
                  <a:pt x="33" y="2"/>
                </a:lnTo>
                <a:lnTo>
                  <a:pt x="30" y="2"/>
                </a:lnTo>
                <a:lnTo>
                  <a:pt x="27" y="2"/>
                </a:lnTo>
                <a:lnTo>
                  <a:pt x="24" y="3"/>
                </a:lnTo>
                <a:lnTo>
                  <a:pt x="21" y="3"/>
                </a:lnTo>
                <a:lnTo>
                  <a:pt x="19" y="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72" name="Freeform 123"/>
          <p:cNvSpPr>
            <a:spLocks/>
          </p:cNvSpPr>
          <p:nvPr/>
        </p:nvSpPr>
        <p:spPr bwMode="auto">
          <a:xfrm>
            <a:off x="6773864" y="4146554"/>
            <a:ext cx="55563" cy="42863"/>
          </a:xfrm>
          <a:custGeom>
            <a:avLst/>
            <a:gdLst>
              <a:gd name="T0" fmla="*/ 2147483647 w 40"/>
              <a:gd name="T1" fmla="*/ 2147483647 h 27"/>
              <a:gd name="T2" fmla="*/ 2147483647 w 40"/>
              <a:gd name="T3" fmla="*/ 2147483647 h 27"/>
              <a:gd name="T4" fmla="*/ 2147483647 w 40"/>
              <a:gd name="T5" fmla="*/ 2147483647 h 27"/>
              <a:gd name="T6" fmla="*/ 2147483647 w 40"/>
              <a:gd name="T7" fmla="*/ 2147483647 h 27"/>
              <a:gd name="T8" fmla="*/ 2147483647 w 40"/>
              <a:gd name="T9" fmla="*/ 2147483647 h 27"/>
              <a:gd name="T10" fmla="*/ 2147483647 w 40"/>
              <a:gd name="T11" fmla="*/ 2147483647 h 27"/>
              <a:gd name="T12" fmla="*/ 2147483647 w 40"/>
              <a:gd name="T13" fmla="*/ 2147483647 h 27"/>
              <a:gd name="T14" fmla="*/ 2147483647 w 40"/>
              <a:gd name="T15" fmla="*/ 2147483647 h 27"/>
              <a:gd name="T16" fmla="*/ 2147483647 w 40"/>
              <a:gd name="T17" fmla="*/ 2147483647 h 27"/>
              <a:gd name="T18" fmla="*/ 2147483647 w 40"/>
              <a:gd name="T19" fmla="*/ 2147483647 h 27"/>
              <a:gd name="T20" fmla="*/ 0 w 40"/>
              <a:gd name="T21" fmla="*/ 2147483647 h 27"/>
              <a:gd name="T22" fmla="*/ 0 w 40"/>
              <a:gd name="T23" fmla="*/ 2147483647 h 27"/>
              <a:gd name="T24" fmla="*/ 0 w 40"/>
              <a:gd name="T25" fmla="*/ 2147483647 h 27"/>
              <a:gd name="T26" fmla="*/ 0 w 40"/>
              <a:gd name="T27" fmla="*/ 2147483647 h 27"/>
              <a:gd name="T28" fmla="*/ 0 w 40"/>
              <a:gd name="T29" fmla="*/ 2147483647 h 27"/>
              <a:gd name="T30" fmla="*/ 0 w 40"/>
              <a:gd name="T31" fmla="*/ 2147483647 h 27"/>
              <a:gd name="T32" fmla="*/ 2147483647 w 40"/>
              <a:gd name="T33" fmla="*/ 2147483647 h 27"/>
              <a:gd name="T34" fmla="*/ 2147483647 w 40"/>
              <a:gd name="T35" fmla="*/ 2147483647 h 27"/>
              <a:gd name="T36" fmla="*/ 2147483647 w 40"/>
              <a:gd name="T37" fmla="*/ 2147483647 h 27"/>
              <a:gd name="T38" fmla="*/ 2147483647 w 40"/>
              <a:gd name="T39" fmla="*/ 2147483647 h 27"/>
              <a:gd name="T40" fmla="*/ 2147483647 w 40"/>
              <a:gd name="T41" fmla="*/ 2147483647 h 27"/>
              <a:gd name="T42" fmla="*/ 2147483647 w 40"/>
              <a:gd name="T43" fmla="*/ 2147483647 h 27"/>
              <a:gd name="T44" fmla="*/ 2147483647 w 40"/>
              <a:gd name="T45" fmla="*/ 2147483647 h 27"/>
              <a:gd name="T46" fmla="*/ 2147483647 w 40"/>
              <a:gd name="T47" fmla="*/ 2147483647 h 27"/>
              <a:gd name="T48" fmla="*/ 2147483647 w 40"/>
              <a:gd name="T49" fmla="*/ 2147483647 h 27"/>
              <a:gd name="T50" fmla="*/ 2147483647 w 40"/>
              <a:gd name="T51" fmla="*/ 2147483647 h 27"/>
              <a:gd name="T52" fmla="*/ 2147483647 w 40"/>
              <a:gd name="T53" fmla="*/ 2147483647 h 27"/>
              <a:gd name="T54" fmla="*/ 2147483647 w 40"/>
              <a:gd name="T55" fmla="*/ 2147483647 h 27"/>
              <a:gd name="T56" fmla="*/ 2147483647 w 40"/>
              <a:gd name="T57" fmla="*/ 2147483647 h 27"/>
              <a:gd name="T58" fmla="*/ 2147483647 w 40"/>
              <a:gd name="T59" fmla="*/ 2147483647 h 27"/>
              <a:gd name="T60" fmla="*/ 2147483647 w 40"/>
              <a:gd name="T61" fmla="*/ 2147483647 h 27"/>
              <a:gd name="T62" fmla="*/ 2147483647 w 40"/>
              <a:gd name="T63" fmla="*/ 2147483647 h 27"/>
              <a:gd name="T64" fmla="*/ 2147483647 w 40"/>
              <a:gd name="T65" fmla="*/ 2147483647 h 27"/>
              <a:gd name="T66" fmla="*/ 2147483647 w 40"/>
              <a:gd name="T67" fmla="*/ 2147483647 h 27"/>
              <a:gd name="T68" fmla="*/ 2147483647 w 40"/>
              <a:gd name="T69" fmla="*/ 2147483647 h 27"/>
              <a:gd name="T70" fmla="*/ 2147483647 w 40"/>
              <a:gd name="T71" fmla="*/ 2147483647 h 27"/>
              <a:gd name="T72" fmla="*/ 2147483647 w 40"/>
              <a:gd name="T73" fmla="*/ 2147483647 h 27"/>
              <a:gd name="T74" fmla="*/ 2147483647 w 40"/>
              <a:gd name="T75" fmla="*/ 2147483647 h 27"/>
              <a:gd name="T76" fmla="*/ 2147483647 w 40"/>
              <a:gd name="T77" fmla="*/ 2147483647 h 27"/>
              <a:gd name="T78" fmla="*/ 2147483647 w 40"/>
              <a:gd name="T79" fmla="*/ 2147483647 h 27"/>
              <a:gd name="T80" fmla="*/ 2147483647 w 40"/>
              <a:gd name="T81" fmla="*/ 0 h 27"/>
              <a:gd name="T82" fmla="*/ 2147483647 w 40"/>
              <a:gd name="T83" fmla="*/ 2147483647 h 27"/>
              <a:gd name="T84" fmla="*/ 2147483647 w 40"/>
              <a:gd name="T85" fmla="*/ 2147483647 h 27"/>
              <a:gd name="T86" fmla="*/ 2147483647 w 40"/>
              <a:gd name="T87" fmla="*/ 2147483647 h 27"/>
              <a:gd name="T88" fmla="*/ 2147483647 w 40"/>
              <a:gd name="T89" fmla="*/ 2147483647 h 27"/>
              <a:gd name="T90" fmla="*/ 2147483647 w 40"/>
              <a:gd name="T91" fmla="*/ 2147483647 h 27"/>
              <a:gd name="T92" fmla="*/ 2147483647 w 40"/>
              <a:gd name="T93" fmla="*/ 2147483647 h 27"/>
              <a:gd name="T94" fmla="*/ 2147483647 w 40"/>
              <a:gd name="T95" fmla="*/ 2147483647 h 27"/>
              <a:gd name="T96" fmla="*/ 2147483647 w 40"/>
              <a:gd name="T97" fmla="*/ 2147483647 h 27"/>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0"/>
              <a:gd name="T148" fmla="*/ 0 h 27"/>
              <a:gd name="T149" fmla="*/ 40 w 40"/>
              <a:gd name="T150" fmla="*/ 27 h 27"/>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0" h="27">
                <a:moveTo>
                  <a:pt x="19" y="5"/>
                </a:moveTo>
                <a:lnTo>
                  <a:pt x="16" y="5"/>
                </a:lnTo>
                <a:lnTo>
                  <a:pt x="15" y="5"/>
                </a:lnTo>
                <a:lnTo>
                  <a:pt x="12" y="6"/>
                </a:lnTo>
                <a:lnTo>
                  <a:pt x="10" y="6"/>
                </a:lnTo>
                <a:lnTo>
                  <a:pt x="7" y="8"/>
                </a:lnTo>
                <a:lnTo>
                  <a:pt x="6" y="8"/>
                </a:lnTo>
                <a:lnTo>
                  <a:pt x="4" y="9"/>
                </a:lnTo>
                <a:lnTo>
                  <a:pt x="2" y="11"/>
                </a:lnTo>
                <a:lnTo>
                  <a:pt x="2" y="12"/>
                </a:lnTo>
                <a:lnTo>
                  <a:pt x="0" y="12"/>
                </a:lnTo>
                <a:lnTo>
                  <a:pt x="0" y="14"/>
                </a:lnTo>
                <a:lnTo>
                  <a:pt x="0" y="15"/>
                </a:lnTo>
                <a:lnTo>
                  <a:pt x="0" y="17"/>
                </a:lnTo>
                <a:lnTo>
                  <a:pt x="2" y="18"/>
                </a:lnTo>
                <a:lnTo>
                  <a:pt x="4" y="20"/>
                </a:lnTo>
                <a:lnTo>
                  <a:pt x="6" y="21"/>
                </a:lnTo>
                <a:lnTo>
                  <a:pt x="10" y="21"/>
                </a:lnTo>
                <a:lnTo>
                  <a:pt x="13" y="22"/>
                </a:lnTo>
                <a:lnTo>
                  <a:pt x="16" y="22"/>
                </a:lnTo>
                <a:lnTo>
                  <a:pt x="19" y="24"/>
                </a:lnTo>
                <a:lnTo>
                  <a:pt x="22" y="25"/>
                </a:lnTo>
                <a:lnTo>
                  <a:pt x="25" y="27"/>
                </a:lnTo>
                <a:lnTo>
                  <a:pt x="27" y="27"/>
                </a:lnTo>
                <a:lnTo>
                  <a:pt x="28" y="27"/>
                </a:lnTo>
                <a:lnTo>
                  <a:pt x="30" y="27"/>
                </a:lnTo>
                <a:lnTo>
                  <a:pt x="31" y="27"/>
                </a:lnTo>
                <a:lnTo>
                  <a:pt x="31" y="25"/>
                </a:lnTo>
                <a:lnTo>
                  <a:pt x="33" y="25"/>
                </a:lnTo>
                <a:lnTo>
                  <a:pt x="34" y="22"/>
                </a:lnTo>
                <a:lnTo>
                  <a:pt x="36" y="20"/>
                </a:lnTo>
                <a:lnTo>
                  <a:pt x="37" y="17"/>
                </a:lnTo>
                <a:lnTo>
                  <a:pt x="37" y="14"/>
                </a:lnTo>
                <a:lnTo>
                  <a:pt x="37" y="11"/>
                </a:lnTo>
                <a:lnTo>
                  <a:pt x="39" y="6"/>
                </a:lnTo>
                <a:lnTo>
                  <a:pt x="39" y="3"/>
                </a:lnTo>
                <a:lnTo>
                  <a:pt x="40" y="0"/>
                </a:lnTo>
                <a:lnTo>
                  <a:pt x="37" y="2"/>
                </a:lnTo>
                <a:lnTo>
                  <a:pt x="36" y="2"/>
                </a:lnTo>
                <a:lnTo>
                  <a:pt x="33" y="2"/>
                </a:lnTo>
                <a:lnTo>
                  <a:pt x="30" y="2"/>
                </a:lnTo>
                <a:lnTo>
                  <a:pt x="27" y="2"/>
                </a:lnTo>
                <a:lnTo>
                  <a:pt x="24" y="3"/>
                </a:lnTo>
                <a:lnTo>
                  <a:pt x="21" y="3"/>
                </a:lnTo>
                <a:lnTo>
                  <a:pt x="19" y="5"/>
                </a:lnTo>
              </a:path>
            </a:pathLst>
          </a:custGeom>
          <a:solidFill>
            <a:srgbClr val="FFFF00"/>
          </a:solidFill>
          <a:ln w="4763">
            <a:solidFill>
              <a:srgbClr val="990000"/>
            </a:solidFill>
            <a:round/>
            <a:headEnd/>
            <a:tailEnd/>
          </a:ln>
        </p:spPr>
        <p:txBody>
          <a:bodyPr/>
          <a:lstStyle/>
          <a:p>
            <a:endParaRPr lang="en-US"/>
          </a:p>
        </p:txBody>
      </p:sp>
      <p:sp>
        <p:nvSpPr>
          <p:cNvPr id="53373" name="Freeform 124"/>
          <p:cNvSpPr>
            <a:spLocks/>
          </p:cNvSpPr>
          <p:nvPr/>
        </p:nvSpPr>
        <p:spPr bwMode="auto">
          <a:xfrm>
            <a:off x="6838954" y="4156076"/>
            <a:ext cx="73025" cy="57151"/>
          </a:xfrm>
          <a:custGeom>
            <a:avLst/>
            <a:gdLst>
              <a:gd name="T0" fmla="*/ 2147483647 w 52"/>
              <a:gd name="T1" fmla="*/ 2147483647 h 36"/>
              <a:gd name="T2" fmla="*/ 2147483647 w 52"/>
              <a:gd name="T3" fmla="*/ 2147483647 h 36"/>
              <a:gd name="T4" fmla="*/ 2147483647 w 52"/>
              <a:gd name="T5" fmla="*/ 2147483647 h 36"/>
              <a:gd name="T6" fmla="*/ 2147483647 w 52"/>
              <a:gd name="T7" fmla="*/ 2147483647 h 36"/>
              <a:gd name="T8" fmla="*/ 2147483647 w 52"/>
              <a:gd name="T9" fmla="*/ 2147483647 h 36"/>
              <a:gd name="T10" fmla="*/ 0 w 52"/>
              <a:gd name="T11" fmla="*/ 2147483647 h 36"/>
              <a:gd name="T12" fmla="*/ 0 w 52"/>
              <a:gd name="T13" fmla="*/ 2147483647 h 36"/>
              <a:gd name="T14" fmla="*/ 0 w 52"/>
              <a:gd name="T15" fmla="*/ 2147483647 h 36"/>
              <a:gd name="T16" fmla="*/ 0 w 52"/>
              <a:gd name="T17" fmla="*/ 2147483647 h 36"/>
              <a:gd name="T18" fmla="*/ 2147483647 w 52"/>
              <a:gd name="T19" fmla="*/ 2147483647 h 36"/>
              <a:gd name="T20" fmla="*/ 2147483647 w 52"/>
              <a:gd name="T21" fmla="*/ 2147483647 h 36"/>
              <a:gd name="T22" fmla="*/ 2147483647 w 52"/>
              <a:gd name="T23" fmla="*/ 2147483647 h 36"/>
              <a:gd name="T24" fmla="*/ 2147483647 w 52"/>
              <a:gd name="T25" fmla="*/ 2147483647 h 36"/>
              <a:gd name="T26" fmla="*/ 2147483647 w 52"/>
              <a:gd name="T27" fmla="*/ 2147483647 h 36"/>
              <a:gd name="T28" fmla="*/ 2147483647 w 52"/>
              <a:gd name="T29" fmla="*/ 2147483647 h 36"/>
              <a:gd name="T30" fmla="*/ 2147483647 w 52"/>
              <a:gd name="T31" fmla="*/ 2147483647 h 36"/>
              <a:gd name="T32" fmla="*/ 2147483647 w 52"/>
              <a:gd name="T33" fmla="*/ 2147483647 h 36"/>
              <a:gd name="T34" fmla="*/ 2147483647 w 52"/>
              <a:gd name="T35" fmla="*/ 2147483647 h 36"/>
              <a:gd name="T36" fmla="*/ 2147483647 w 52"/>
              <a:gd name="T37" fmla="*/ 2147483647 h 36"/>
              <a:gd name="T38" fmla="*/ 2147483647 w 52"/>
              <a:gd name="T39" fmla="*/ 2147483647 h 36"/>
              <a:gd name="T40" fmla="*/ 2147483647 w 52"/>
              <a:gd name="T41" fmla="*/ 2147483647 h 36"/>
              <a:gd name="T42" fmla="*/ 2147483647 w 52"/>
              <a:gd name="T43" fmla="*/ 2147483647 h 36"/>
              <a:gd name="T44" fmla="*/ 2147483647 w 52"/>
              <a:gd name="T45" fmla="*/ 2147483647 h 36"/>
              <a:gd name="T46" fmla="*/ 2147483647 w 52"/>
              <a:gd name="T47" fmla="*/ 2147483647 h 36"/>
              <a:gd name="T48" fmla="*/ 2147483647 w 52"/>
              <a:gd name="T49" fmla="*/ 2147483647 h 36"/>
              <a:gd name="T50" fmla="*/ 2147483647 w 52"/>
              <a:gd name="T51" fmla="*/ 2147483647 h 36"/>
              <a:gd name="T52" fmla="*/ 2147483647 w 52"/>
              <a:gd name="T53" fmla="*/ 2147483647 h 36"/>
              <a:gd name="T54" fmla="*/ 2147483647 w 52"/>
              <a:gd name="T55" fmla="*/ 2147483647 h 36"/>
              <a:gd name="T56" fmla="*/ 2147483647 w 52"/>
              <a:gd name="T57" fmla="*/ 2147483647 h 36"/>
              <a:gd name="T58" fmla="*/ 2147483647 w 52"/>
              <a:gd name="T59" fmla="*/ 2147483647 h 36"/>
              <a:gd name="T60" fmla="*/ 2147483647 w 52"/>
              <a:gd name="T61" fmla="*/ 2147483647 h 36"/>
              <a:gd name="T62" fmla="*/ 2147483647 w 52"/>
              <a:gd name="T63" fmla="*/ 2147483647 h 36"/>
              <a:gd name="T64" fmla="*/ 2147483647 w 52"/>
              <a:gd name="T65" fmla="*/ 2147483647 h 36"/>
              <a:gd name="T66" fmla="*/ 2147483647 w 52"/>
              <a:gd name="T67" fmla="*/ 2147483647 h 36"/>
              <a:gd name="T68" fmla="*/ 2147483647 w 52"/>
              <a:gd name="T69" fmla="*/ 2147483647 h 36"/>
              <a:gd name="T70" fmla="*/ 2147483647 w 52"/>
              <a:gd name="T71" fmla="*/ 2147483647 h 36"/>
              <a:gd name="T72" fmla="*/ 2147483647 w 52"/>
              <a:gd name="T73" fmla="*/ 0 h 36"/>
              <a:gd name="T74" fmla="*/ 2147483647 w 52"/>
              <a:gd name="T75" fmla="*/ 0 h 36"/>
              <a:gd name="T76" fmla="*/ 2147483647 w 52"/>
              <a:gd name="T77" fmla="*/ 0 h 36"/>
              <a:gd name="T78" fmla="*/ 2147483647 w 52"/>
              <a:gd name="T79" fmla="*/ 2147483647 h 36"/>
              <a:gd name="T80" fmla="*/ 2147483647 w 52"/>
              <a:gd name="T81" fmla="*/ 2147483647 h 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2"/>
              <a:gd name="T124" fmla="*/ 0 h 36"/>
              <a:gd name="T125" fmla="*/ 52 w 52"/>
              <a:gd name="T126" fmla="*/ 36 h 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2" h="36">
                <a:moveTo>
                  <a:pt x="9" y="3"/>
                </a:moveTo>
                <a:lnTo>
                  <a:pt x="7" y="5"/>
                </a:lnTo>
                <a:lnTo>
                  <a:pt x="4" y="6"/>
                </a:lnTo>
                <a:lnTo>
                  <a:pt x="3" y="8"/>
                </a:lnTo>
                <a:lnTo>
                  <a:pt x="1" y="9"/>
                </a:lnTo>
                <a:lnTo>
                  <a:pt x="0" y="12"/>
                </a:lnTo>
                <a:lnTo>
                  <a:pt x="0" y="14"/>
                </a:lnTo>
                <a:lnTo>
                  <a:pt x="0" y="15"/>
                </a:lnTo>
                <a:lnTo>
                  <a:pt x="0" y="16"/>
                </a:lnTo>
                <a:lnTo>
                  <a:pt x="3" y="21"/>
                </a:lnTo>
                <a:lnTo>
                  <a:pt x="7" y="25"/>
                </a:lnTo>
                <a:lnTo>
                  <a:pt x="10" y="28"/>
                </a:lnTo>
                <a:lnTo>
                  <a:pt x="15" y="31"/>
                </a:lnTo>
                <a:lnTo>
                  <a:pt x="18" y="34"/>
                </a:lnTo>
                <a:lnTo>
                  <a:pt x="22" y="36"/>
                </a:lnTo>
                <a:lnTo>
                  <a:pt x="27" y="36"/>
                </a:lnTo>
                <a:lnTo>
                  <a:pt x="32" y="36"/>
                </a:lnTo>
                <a:lnTo>
                  <a:pt x="35" y="34"/>
                </a:lnTo>
                <a:lnTo>
                  <a:pt x="38" y="33"/>
                </a:lnTo>
                <a:lnTo>
                  <a:pt x="41" y="31"/>
                </a:lnTo>
                <a:lnTo>
                  <a:pt x="43" y="28"/>
                </a:lnTo>
                <a:lnTo>
                  <a:pt x="46" y="25"/>
                </a:lnTo>
                <a:lnTo>
                  <a:pt x="47" y="22"/>
                </a:lnTo>
                <a:lnTo>
                  <a:pt x="50" y="19"/>
                </a:lnTo>
                <a:lnTo>
                  <a:pt x="52" y="16"/>
                </a:lnTo>
                <a:lnTo>
                  <a:pt x="52" y="14"/>
                </a:lnTo>
                <a:lnTo>
                  <a:pt x="52" y="11"/>
                </a:lnTo>
                <a:lnTo>
                  <a:pt x="50" y="9"/>
                </a:lnTo>
                <a:lnTo>
                  <a:pt x="49" y="8"/>
                </a:lnTo>
                <a:lnTo>
                  <a:pt x="46" y="6"/>
                </a:lnTo>
                <a:lnTo>
                  <a:pt x="44" y="5"/>
                </a:lnTo>
                <a:lnTo>
                  <a:pt x="41" y="3"/>
                </a:lnTo>
                <a:lnTo>
                  <a:pt x="40" y="3"/>
                </a:lnTo>
                <a:lnTo>
                  <a:pt x="35" y="3"/>
                </a:lnTo>
                <a:lnTo>
                  <a:pt x="32" y="2"/>
                </a:lnTo>
                <a:lnTo>
                  <a:pt x="28" y="2"/>
                </a:lnTo>
                <a:lnTo>
                  <a:pt x="25" y="0"/>
                </a:lnTo>
                <a:lnTo>
                  <a:pt x="21" y="0"/>
                </a:lnTo>
                <a:lnTo>
                  <a:pt x="16" y="0"/>
                </a:lnTo>
                <a:lnTo>
                  <a:pt x="13" y="2"/>
                </a:lnTo>
                <a:lnTo>
                  <a:pt x="9" y="3"/>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74" name="Freeform 125"/>
          <p:cNvSpPr>
            <a:spLocks/>
          </p:cNvSpPr>
          <p:nvPr/>
        </p:nvSpPr>
        <p:spPr bwMode="auto">
          <a:xfrm>
            <a:off x="6838954" y="4156076"/>
            <a:ext cx="73025" cy="57151"/>
          </a:xfrm>
          <a:custGeom>
            <a:avLst/>
            <a:gdLst>
              <a:gd name="T0" fmla="*/ 2147483647 w 52"/>
              <a:gd name="T1" fmla="*/ 2147483647 h 36"/>
              <a:gd name="T2" fmla="*/ 2147483647 w 52"/>
              <a:gd name="T3" fmla="*/ 2147483647 h 36"/>
              <a:gd name="T4" fmla="*/ 2147483647 w 52"/>
              <a:gd name="T5" fmla="*/ 2147483647 h 36"/>
              <a:gd name="T6" fmla="*/ 2147483647 w 52"/>
              <a:gd name="T7" fmla="*/ 2147483647 h 36"/>
              <a:gd name="T8" fmla="*/ 2147483647 w 52"/>
              <a:gd name="T9" fmla="*/ 2147483647 h 36"/>
              <a:gd name="T10" fmla="*/ 0 w 52"/>
              <a:gd name="T11" fmla="*/ 2147483647 h 36"/>
              <a:gd name="T12" fmla="*/ 0 w 52"/>
              <a:gd name="T13" fmla="*/ 2147483647 h 36"/>
              <a:gd name="T14" fmla="*/ 0 w 52"/>
              <a:gd name="T15" fmla="*/ 2147483647 h 36"/>
              <a:gd name="T16" fmla="*/ 0 w 52"/>
              <a:gd name="T17" fmla="*/ 2147483647 h 36"/>
              <a:gd name="T18" fmla="*/ 2147483647 w 52"/>
              <a:gd name="T19" fmla="*/ 2147483647 h 36"/>
              <a:gd name="T20" fmla="*/ 2147483647 w 52"/>
              <a:gd name="T21" fmla="*/ 2147483647 h 36"/>
              <a:gd name="T22" fmla="*/ 2147483647 w 52"/>
              <a:gd name="T23" fmla="*/ 2147483647 h 36"/>
              <a:gd name="T24" fmla="*/ 2147483647 w 52"/>
              <a:gd name="T25" fmla="*/ 2147483647 h 36"/>
              <a:gd name="T26" fmla="*/ 2147483647 w 52"/>
              <a:gd name="T27" fmla="*/ 2147483647 h 36"/>
              <a:gd name="T28" fmla="*/ 2147483647 w 52"/>
              <a:gd name="T29" fmla="*/ 2147483647 h 36"/>
              <a:gd name="T30" fmla="*/ 2147483647 w 52"/>
              <a:gd name="T31" fmla="*/ 2147483647 h 36"/>
              <a:gd name="T32" fmla="*/ 2147483647 w 52"/>
              <a:gd name="T33" fmla="*/ 2147483647 h 36"/>
              <a:gd name="T34" fmla="*/ 2147483647 w 52"/>
              <a:gd name="T35" fmla="*/ 2147483647 h 36"/>
              <a:gd name="T36" fmla="*/ 2147483647 w 52"/>
              <a:gd name="T37" fmla="*/ 2147483647 h 36"/>
              <a:gd name="T38" fmla="*/ 2147483647 w 52"/>
              <a:gd name="T39" fmla="*/ 2147483647 h 36"/>
              <a:gd name="T40" fmla="*/ 2147483647 w 52"/>
              <a:gd name="T41" fmla="*/ 2147483647 h 36"/>
              <a:gd name="T42" fmla="*/ 2147483647 w 52"/>
              <a:gd name="T43" fmla="*/ 2147483647 h 36"/>
              <a:gd name="T44" fmla="*/ 2147483647 w 52"/>
              <a:gd name="T45" fmla="*/ 2147483647 h 36"/>
              <a:gd name="T46" fmla="*/ 2147483647 w 52"/>
              <a:gd name="T47" fmla="*/ 2147483647 h 36"/>
              <a:gd name="T48" fmla="*/ 2147483647 w 52"/>
              <a:gd name="T49" fmla="*/ 2147483647 h 36"/>
              <a:gd name="T50" fmla="*/ 2147483647 w 52"/>
              <a:gd name="T51" fmla="*/ 2147483647 h 36"/>
              <a:gd name="T52" fmla="*/ 2147483647 w 52"/>
              <a:gd name="T53" fmla="*/ 2147483647 h 36"/>
              <a:gd name="T54" fmla="*/ 2147483647 w 52"/>
              <a:gd name="T55" fmla="*/ 2147483647 h 36"/>
              <a:gd name="T56" fmla="*/ 2147483647 w 52"/>
              <a:gd name="T57" fmla="*/ 2147483647 h 36"/>
              <a:gd name="T58" fmla="*/ 2147483647 w 52"/>
              <a:gd name="T59" fmla="*/ 2147483647 h 36"/>
              <a:gd name="T60" fmla="*/ 2147483647 w 52"/>
              <a:gd name="T61" fmla="*/ 2147483647 h 36"/>
              <a:gd name="T62" fmla="*/ 2147483647 w 52"/>
              <a:gd name="T63" fmla="*/ 2147483647 h 36"/>
              <a:gd name="T64" fmla="*/ 2147483647 w 52"/>
              <a:gd name="T65" fmla="*/ 2147483647 h 36"/>
              <a:gd name="T66" fmla="*/ 2147483647 w 52"/>
              <a:gd name="T67" fmla="*/ 2147483647 h 36"/>
              <a:gd name="T68" fmla="*/ 2147483647 w 52"/>
              <a:gd name="T69" fmla="*/ 2147483647 h 36"/>
              <a:gd name="T70" fmla="*/ 2147483647 w 52"/>
              <a:gd name="T71" fmla="*/ 2147483647 h 36"/>
              <a:gd name="T72" fmla="*/ 2147483647 w 52"/>
              <a:gd name="T73" fmla="*/ 0 h 36"/>
              <a:gd name="T74" fmla="*/ 2147483647 w 52"/>
              <a:gd name="T75" fmla="*/ 0 h 36"/>
              <a:gd name="T76" fmla="*/ 2147483647 w 52"/>
              <a:gd name="T77" fmla="*/ 0 h 36"/>
              <a:gd name="T78" fmla="*/ 2147483647 w 52"/>
              <a:gd name="T79" fmla="*/ 2147483647 h 36"/>
              <a:gd name="T80" fmla="*/ 2147483647 w 52"/>
              <a:gd name="T81" fmla="*/ 2147483647 h 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2"/>
              <a:gd name="T124" fmla="*/ 0 h 36"/>
              <a:gd name="T125" fmla="*/ 52 w 52"/>
              <a:gd name="T126" fmla="*/ 36 h 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2" h="36">
                <a:moveTo>
                  <a:pt x="9" y="3"/>
                </a:moveTo>
                <a:lnTo>
                  <a:pt x="7" y="5"/>
                </a:lnTo>
                <a:lnTo>
                  <a:pt x="4" y="6"/>
                </a:lnTo>
                <a:lnTo>
                  <a:pt x="3" y="8"/>
                </a:lnTo>
                <a:lnTo>
                  <a:pt x="1" y="9"/>
                </a:lnTo>
                <a:lnTo>
                  <a:pt x="0" y="12"/>
                </a:lnTo>
                <a:lnTo>
                  <a:pt x="0" y="14"/>
                </a:lnTo>
                <a:lnTo>
                  <a:pt x="0" y="15"/>
                </a:lnTo>
                <a:lnTo>
                  <a:pt x="0" y="16"/>
                </a:lnTo>
                <a:lnTo>
                  <a:pt x="3" y="21"/>
                </a:lnTo>
                <a:lnTo>
                  <a:pt x="7" y="25"/>
                </a:lnTo>
                <a:lnTo>
                  <a:pt x="10" y="28"/>
                </a:lnTo>
                <a:lnTo>
                  <a:pt x="15" y="31"/>
                </a:lnTo>
                <a:lnTo>
                  <a:pt x="18" y="34"/>
                </a:lnTo>
                <a:lnTo>
                  <a:pt x="22" y="36"/>
                </a:lnTo>
                <a:lnTo>
                  <a:pt x="27" y="36"/>
                </a:lnTo>
                <a:lnTo>
                  <a:pt x="32" y="36"/>
                </a:lnTo>
                <a:lnTo>
                  <a:pt x="35" y="34"/>
                </a:lnTo>
                <a:lnTo>
                  <a:pt x="38" y="33"/>
                </a:lnTo>
                <a:lnTo>
                  <a:pt x="41" y="31"/>
                </a:lnTo>
                <a:lnTo>
                  <a:pt x="43" y="28"/>
                </a:lnTo>
                <a:lnTo>
                  <a:pt x="46" y="25"/>
                </a:lnTo>
                <a:lnTo>
                  <a:pt x="47" y="22"/>
                </a:lnTo>
                <a:lnTo>
                  <a:pt x="50" y="19"/>
                </a:lnTo>
                <a:lnTo>
                  <a:pt x="52" y="16"/>
                </a:lnTo>
                <a:lnTo>
                  <a:pt x="52" y="14"/>
                </a:lnTo>
                <a:lnTo>
                  <a:pt x="52" y="11"/>
                </a:lnTo>
                <a:lnTo>
                  <a:pt x="50" y="9"/>
                </a:lnTo>
                <a:lnTo>
                  <a:pt x="49" y="8"/>
                </a:lnTo>
                <a:lnTo>
                  <a:pt x="46" y="6"/>
                </a:lnTo>
                <a:lnTo>
                  <a:pt x="44" y="5"/>
                </a:lnTo>
                <a:lnTo>
                  <a:pt x="41" y="3"/>
                </a:lnTo>
                <a:lnTo>
                  <a:pt x="40" y="3"/>
                </a:lnTo>
                <a:lnTo>
                  <a:pt x="35" y="3"/>
                </a:lnTo>
                <a:lnTo>
                  <a:pt x="32" y="2"/>
                </a:lnTo>
                <a:lnTo>
                  <a:pt x="28" y="2"/>
                </a:lnTo>
                <a:lnTo>
                  <a:pt x="25" y="0"/>
                </a:lnTo>
                <a:lnTo>
                  <a:pt x="21" y="0"/>
                </a:lnTo>
                <a:lnTo>
                  <a:pt x="16" y="0"/>
                </a:lnTo>
                <a:lnTo>
                  <a:pt x="13" y="2"/>
                </a:lnTo>
                <a:lnTo>
                  <a:pt x="9" y="3"/>
                </a:lnTo>
              </a:path>
            </a:pathLst>
          </a:custGeom>
          <a:solidFill>
            <a:srgbClr val="FFFF00"/>
          </a:solidFill>
          <a:ln w="4763">
            <a:solidFill>
              <a:srgbClr val="990000"/>
            </a:solidFill>
            <a:round/>
            <a:headEnd/>
            <a:tailEnd/>
          </a:ln>
        </p:spPr>
        <p:txBody>
          <a:bodyPr/>
          <a:lstStyle/>
          <a:p>
            <a:endParaRPr lang="en-US"/>
          </a:p>
        </p:txBody>
      </p:sp>
      <p:sp>
        <p:nvSpPr>
          <p:cNvPr id="53375" name="Freeform 126"/>
          <p:cNvSpPr>
            <a:spLocks/>
          </p:cNvSpPr>
          <p:nvPr/>
        </p:nvSpPr>
        <p:spPr bwMode="auto">
          <a:xfrm>
            <a:off x="6834190" y="4105278"/>
            <a:ext cx="52387" cy="36513"/>
          </a:xfrm>
          <a:custGeom>
            <a:avLst/>
            <a:gdLst>
              <a:gd name="T0" fmla="*/ 2147483647 w 37"/>
              <a:gd name="T1" fmla="*/ 0 h 23"/>
              <a:gd name="T2" fmla="*/ 2147483647 w 37"/>
              <a:gd name="T3" fmla="*/ 2147483647 h 23"/>
              <a:gd name="T4" fmla="*/ 2147483647 w 37"/>
              <a:gd name="T5" fmla="*/ 2147483647 h 23"/>
              <a:gd name="T6" fmla="*/ 2147483647 w 37"/>
              <a:gd name="T7" fmla="*/ 2147483647 h 23"/>
              <a:gd name="T8" fmla="*/ 2147483647 w 37"/>
              <a:gd name="T9" fmla="*/ 2147483647 h 23"/>
              <a:gd name="T10" fmla="*/ 0 w 37"/>
              <a:gd name="T11" fmla="*/ 2147483647 h 23"/>
              <a:gd name="T12" fmla="*/ 0 w 37"/>
              <a:gd name="T13" fmla="*/ 2147483647 h 23"/>
              <a:gd name="T14" fmla="*/ 0 w 37"/>
              <a:gd name="T15" fmla="*/ 2147483647 h 23"/>
              <a:gd name="T16" fmla="*/ 0 w 37"/>
              <a:gd name="T17" fmla="*/ 2147483647 h 23"/>
              <a:gd name="T18" fmla="*/ 2147483647 w 37"/>
              <a:gd name="T19" fmla="*/ 2147483647 h 23"/>
              <a:gd name="T20" fmla="*/ 2147483647 w 37"/>
              <a:gd name="T21" fmla="*/ 2147483647 h 23"/>
              <a:gd name="T22" fmla="*/ 2147483647 w 37"/>
              <a:gd name="T23" fmla="*/ 2147483647 h 23"/>
              <a:gd name="T24" fmla="*/ 2147483647 w 37"/>
              <a:gd name="T25" fmla="*/ 2147483647 h 23"/>
              <a:gd name="T26" fmla="*/ 2147483647 w 37"/>
              <a:gd name="T27" fmla="*/ 2147483647 h 23"/>
              <a:gd name="T28" fmla="*/ 2147483647 w 37"/>
              <a:gd name="T29" fmla="*/ 2147483647 h 23"/>
              <a:gd name="T30" fmla="*/ 2147483647 w 37"/>
              <a:gd name="T31" fmla="*/ 2147483647 h 23"/>
              <a:gd name="T32" fmla="*/ 2147483647 w 37"/>
              <a:gd name="T33" fmla="*/ 2147483647 h 23"/>
              <a:gd name="T34" fmla="*/ 2147483647 w 37"/>
              <a:gd name="T35" fmla="*/ 2147483647 h 23"/>
              <a:gd name="T36" fmla="*/ 2147483647 w 37"/>
              <a:gd name="T37" fmla="*/ 2147483647 h 23"/>
              <a:gd name="T38" fmla="*/ 2147483647 w 37"/>
              <a:gd name="T39" fmla="*/ 2147483647 h 23"/>
              <a:gd name="T40" fmla="*/ 2147483647 w 37"/>
              <a:gd name="T41" fmla="*/ 2147483647 h 23"/>
              <a:gd name="T42" fmla="*/ 2147483647 w 37"/>
              <a:gd name="T43" fmla="*/ 2147483647 h 23"/>
              <a:gd name="T44" fmla="*/ 2147483647 w 37"/>
              <a:gd name="T45" fmla="*/ 2147483647 h 23"/>
              <a:gd name="T46" fmla="*/ 2147483647 w 37"/>
              <a:gd name="T47" fmla="*/ 2147483647 h 23"/>
              <a:gd name="T48" fmla="*/ 2147483647 w 37"/>
              <a:gd name="T49" fmla="*/ 2147483647 h 23"/>
              <a:gd name="T50" fmla="*/ 2147483647 w 37"/>
              <a:gd name="T51" fmla="*/ 2147483647 h 23"/>
              <a:gd name="T52" fmla="*/ 2147483647 w 37"/>
              <a:gd name="T53" fmla="*/ 2147483647 h 23"/>
              <a:gd name="T54" fmla="*/ 2147483647 w 37"/>
              <a:gd name="T55" fmla="*/ 2147483647 h 23"/>
              <a:gd name="T56" fmla="*/ 2147483647 w 37"/>
              <a:gd name="T57" fmla="*/ 2147483647 h 23"/>
              <a:gd name="T58" fmla="*/ 2147483647 w 37"/>
              <a:gd name="T59" fmla="*/ 2147483647 h 23"/>
              <a:gd name="T60" fmla="*/ 2147483647 w 37"/>
              <a:gd name="T61" fmla="*/ 2147483647 h 23"/>
              <a:gd name="T62" fmla="*/ 2147483647 w 37"/>
              <a:gd name="T63" fmla="*/ 2147483647 h 23"/>
              <a:gd name="T64" fmla="*/ 2147483647 w 37"/>
              <a:gd name="T65" fmla="*/ 2147483647 h 23"/>
              <a:gd name="T66" fmla="*/ 2147483647 w 37"/>
              <a:gd name="T67" fmla="*/ 2147483647 h 23"/>
              <a:gd name="T68" fmla="*/ 2147483647 w 37"/>
              <a:gd name="T69" fmla="*/ 2147483647 h 23"/>
              <a:gd name="T70" fmla="*/ 2147483647 w 37"/>
              <a:gd name="T71" fmla="*/ 2147483647 h 23"/>
              <a:gd name="T72" fmla="*/ 2147483647 w 37"/>
              <a:gd name="T73" fmla="*/ 2147483647 h 23"/>
              <a:gd name="T74" fmla="*/ 2147483647 w 37"/>
              <a:gd name="T75" fmla="*/ 2147483647 h 23"/>
              <a:gd name="T76" fmla="*/ 2147483647 w 37"/>
              <a:gd name="T77" fmla="*/ 2147483647 h 23"/>
              <a:gd name="T78" fmla="*/ 2147483647 w 37"/>
              <a:gd name="T79" fmla="*/ 2147483647 h 23"/>
              <a:gd name="T80" fmla="*/ 2147483647 w 37"/>
              <a:gd name="T81" fmla="*/ 2147483647 h 23"/>
              <a:gd name="T82" fmla="*/ 2147483647 w 37"/>
              <a:gd name="T83" fmla="*/ 0 h 23"/>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37"/>
              <a:gd name="T127" fmla="*/ 0 h 23"/>
              <a:gd name="T128" fmla="*/ 37 w 37"/>
              <a:gd name="T129" fmla="*/ 23 h 23"/>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37" h="23">
                <a:moveTo>
                  <a:pt x="10" y="0"/>
                </a:moveTo>
                <a:lnTo>
                  <a:pt x="7" y="1"/>
                </a:lnTo>
                <a:lnTo>
                  <a:pt x="4" y="3"/>
                </a:lnTo>
                <a:lnTo>
                  <a:pt x="3" y="4"/>
                </a:lnTo>
                <a:lnTo>
                  <a:pt x="1" y="7"/>
                </a:lnTo>
                <a:lnTo>
                  <a:pt x="0" y="10"/>
                </a:lnTo>
                <a:lnTo>
                  <a:pt x="0" y="13"/>
                </a:lnTo>
                <a:lnTo>
                  <a:pt x="0" y="16"/>
                </a:lnTo>
                <a:lnTo>
                  <a:pt x="0" y="19"/>
                </a:lnTo>
                <a:lnTo>
                  <a:pt x="1" y="20"/>
                </a:lnTo>
                <a:lnTo>
                  <a:pt x="3" y="20"/>
                </a:lnTo>
                <a:lnTo>
                  <a:pt x="3" y="22"/>
                </a:lnTo>
                <a:lnTo>
                  <a:pt x="4" y="22"/>
                </a:lnTo>
                <a:lnTo>
                  <a:pt x="7" y="22"/>
                </a:lnTo>
                <a:lnTo>
                  <a:pt x="9" y="23"/>
                </a:lnTo>
                <a:lnTo>
                  <a:pt x="10" y="23"/>
                </a:lnTo>
                <a:lnTo>
                  <a:pt x="12" y="23"/>
                </a:lnTo>
                <a:lnTo>
                  <a:pt x="13" y="23"/>
                </a:lnTo>
                <a:lnTo>
                  <a:pt x="13" y="22"/>
                </a:lnTo>
                <a:lnTo>
                  <a:pt x="15" y="22"/>
                </a:lnTo>
                <a:lnTo>
                  <a:pt x="16" y="22"/>
                </a:lnTo>
                <a:lnTo>
                  <a:pt x="16" y="20"/>
                </a:lnTo>
                <a:lnTo>
                  <a:pt x="18" y="20"/>
                </a:lnTo>
                <a:lnTo>
                  <a:pt x="19" y="19"/>
                </a:lnTo>
                <a:lnTo>
                  <a:pt x="22" y="19"/>
                </a:lnTo>
                <a:lnTo>
                  <a:pt x="25" y="19"/>
                </a:lnTo>
                <a:lnTo>
                  <a:pt x="28" y="19"/>
                </a:lnTo>
                <a:lnTo>
                  <a:pt x="32" y="19"/>
                </a:lnTo>
                <a:lnTo>
                  <a:pt x="34" y="17"/>
                </a:lnTo>
                <a:lnTo>
                  <a:pt x="37" y="16"/>
                </a:lnTo>
                <a:lnTo>
                  <a:pt x="37" y="13"/>
                </a:lnTo>
                <a:lnTo>
                  <a:pt x="37" y="8"/>
                </a:lnTo>
                <a:lnTo>
                  <a:pt x="35" y="6"/>
                </a:lnTo>
                <a:lnTo>
                  <a:pt x="34" y="4"/>
                </a:lnTo>
                <a:lnTo>
                  <a:pt x="31" y="3"/>
                </a:lnTo>
                <a:lnTo>
                  <a:pt x="27" y="3"/>
                </a:lnTo>
                <a:lnTo>
                  <a:pt x="24" y="3"/>
                </a:lnTo>
                <a:lnTo>
                  <a:pt x="19" y="3"/>
                </a:lnTo>
                <a:lnTo>
                  <a:pt x="16" y="1"/>
                </a:lnTo>
                <a:lnTo>
                  <a:pt x="12" y="1"/>
                </a:lnTo>
                <a:lnTo>
                  <a:pt x="10" y="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76" name="Freeform 127"/>
          <p:cNvSpPr>
            <a:spLocks/>
          </p:cNvSpPr>
          <p:nvPr/>
        </p:nvSpPr>
        <p:spPr bwMode="auto">
          <a:xfrm>
            <a:off x="6834190" y="4105278"/>
            <a:ext cx="52387" cy="36513"/>
          </a:xfrm>
          <a:custGeom>
            <a:avLst/>
            <a:gdLst>
              <a:gd name="T0" fmla="*/ 2147483647 w 37"/>
              <a:gd name="T1" fmla="*/ 0 h 23"/>
              <a:gd name="T2" fmla="*/ 2147483647 w 37"/>
              <a:gd name="T3" fmla="*/ 2147483647 h 23"/>
              <a:gd name="T4" fmla="*/ 2147483647 w 37"/>
              <a:gd name="T5" fmla="*/ 2147483647 h 23"/>
              <a:gd name="T6" fmla="*/ 2147483647 w 37"/>
              <a:gd name="T7" fmla="*/ 2147483647 h 23"/>
              <a:gd name="T8" fmla="*/ 2147483647 w 37"/>
              <a:gd name="T9" fmla="*/ 2147483647 h 23"/>
              <a:gd name="T10" fmla="*/ 0 w 37"/>
              <a:gd name="T11" fmla="*/ 2147483647 h 23"/>
              <a:gd name="T12" fmla="*/ 0 w 37"/>
              <a:gd name="T13" fmla="*/ 2147483647 h 23"/>
              <a:gd name="T14" fmla="*/ 0 w 37"/>
              <a:gd name="T15" fmla="*/ 2147483647 h 23"/>
              <a:gd name="T16" fmla="*/ 0 w 37"/>
              <a:gd name="T17" fmla="*/ 2147483647 h 23"/>
              <a:gd name="T18" fmla="*/ 2147483647 w 37"/>
              <a:gd name="T19" fmla="*/ 2147483647 h 23"/>
              <a:gd name="T20" fmla="*/ 2147483647 w 37"/>
              <a:gd name="T21" fmla="*/ 2147483647 h 23"/>
              <a:gd name="T22" fmla="*/ 2147483647 w 37"/>
              <a:gd name="T23" fmla="*/ 2147483647 h 23"/>
              <a:gd name="T24" fmla="*/ 2147483647 w 37"/>
              <a:gd name="T25" fmla="*/ 2147483647 h 23"/>
              <a:gd name="T26" fmla="*/ 2147483647 w 37"/>
              <a:gd name="T27" fmla="*/ 2147483647 h 23"/>
              <a:gd name="T28" fmla="*/ 2147483647 w 37"/>
              <a:gd name="T29" fmla="*/ 2147483647 h 23"/>
              <a:gd name="T30" fmla="*/ 2147483647 w 37"/>
              <a:gd name="T31" fmla="*/ 2147483647 h 23"/>
              <a:gd name="T32" fmla="*/ 2147483647 w 37"/>
              <a:gd name="T33" fmla="*/ 2147483647 h 23"/>
              <a:gd name="T34" fmla="*/ 2147483647 w 37"/>
              <a:gd name="T35" fmla="*/ 2147483647 h 23"/>
              <a:gd name="T36" fmla="*/ 2147483647 w 37"/>
              <a:gd name="T37" fmla="*/ 2147483647 h 23"/>
              <a:gd name="T38" fmla="*/ 2147483647 w 37"/>
              <a:gd name="T39" fmla="*/ 2147483647 h 23"/>
              <a:gd name="T40" fmla="*/ 2147483647 w 37"/>
              <a:gd name="T41" fmla="*/ 2147483647 h 23"/>
              <a:gd name="T42" fmla="*/ 2147483647 w 37"/>
              <a:gd name="T43" fmla="*/ 2147483647 h 23"/>
              <a:gd name="T44" fmla="*/ 2147483647 w 37"/>
              <a:gd name="T45" fmla="*/ 2147483647 h 23"/>
              <a:gd name="T46" fmla="*/ 2147483647 w 37"/>
              <a:gd name="T47" fmla="*/ 2147483647 h 23"/>
              <a:gd name="T48" fmla="*/ 2147483647 w 37"/>
              <a:gd name="T49" fmla="*/ 2147483647 h 23"/>
              <a:gd name="T50" fmla="*/ 2147483647 w 37"/>
              <a:gd name="T51" fmla="*/ 2147483647 h 23"/>
              <a:gd name="T52" fmla="*/ 2147483647 w 37"/>
              <a:gd name="T53" fmla="*/ 2147483647 h 23"/>
              <a:gd name="T54" fmla="*/ 2147483647 w 37"/>
              <a:gd name="T55" fmla="*/ 2147483647 h 23"/>
              <a:gd name="T56" fmla="*/ 2147483647 w 37"/>
              <a:gd name="T57" fmla="*/ 2147483647 h 23"/>
              <a:gd name="T58" fmla="*/ 2147483647 w 37"/>
              <a:gd name="T59" fmla="*/ 2147483647 h 23"/>
              <a:gd name="T60" fmla="*/ 2147483647 w 37"/>
              <a:gd name="T61" fmla="*/ 2147483647 h 23"/>
              <a:gd name="T62" fmla="*/ 2147483647 w 37"/>
              <a:gd name="T63" fmla="*/ 2147483647 h 23"/>
              <a:gd name="T64" fmla="*/ 2147483647 w 37"/>
              <a:gd name="T65" fmla="*/ 2147483647 h 23"/>
              <a:gd name="T66" fmla="*/ 2147483647 w 37"/>
              <a:gd name="T67" fmla="*/ 2147483647 h 23"/>
              <a:gd name="T68" fmla="*/ 2147483647 w 37"/>
              <a:gd name="T69" fmla="*/ 2147483647 h 23"/>
              <a:gd name="T70" fmla="*/ 2147483647 w 37"/>
              <a:gd name="T71" fmla="*/ 2147483647 h 23"/>
              <a:gd name="T72" fmla="*/ 2147483647 w 37"/>
              <a:gd name="T73" fmla="*/ 2147483647 h 23"/>
              <a:gd name="T74" fmla="*/ 2147483647 w 37"/>
              <a:gd name="T75" fmla="*/ 2147483647 h 23"/>
              <a:gd name="T76" fmla="*/ 2147483647 w 37"/>
              <a:gd name="T77" fmla="*/ 2147483647 h 23"/>
              <a:gd name="T78" fmla="*/ 2147483647 w 37"/>
              <a:gd name="T79" fmla="*/ 2147483647 h 23"/>
              <a:gd name="T80" fmla="*/ 2147483647 w 37"/>
              <a:gd name="T81" fmla="*/ 2147483647 h 23"/>
              <a:gd name="T82" fmla="*/ 2147483647 w 37"/>
              <a:gd name="T83" fmla="*/ 0 h 23"/>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37"/>
              <a:gd name="T127" fmla="*/ 0 h 23"/>
              <a:gd name="T128" fmla="*/ 37 w 37"/>
              <a:gd name="T129" fmla="*/ 23 h 23"/>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37" h="23">
                <a:moveTo>
                  <a:pt x="10" y="0"/>
                </a:moveTo>
                <a:lnTo>
                  <a:pt x="7" y="1"/>
                </a:lnTo>
                <a:lnTo>
                  <a:pt x="4" y="3"/>
                </a:lnTo>
                <a:lnTo>
                  <a:pt x="3" y="4"/>
                </a:lnTo>
                <a:lnTo>
                  <a:pt x="1" y="7"/>
                </a:lnTo>
                <a:lnTo>
                  <a:pt x="0" y="10"/>
                </a:lnTo>
                <a:lnTo>
                  <a:pt x="0" y="13"/>
                </a:lnTo>
                <a:lnTo>
                  <a:pt x="0" y="16"/>
                </a:lnTo>
                <a:lnTo>
                  <a:pt x="0" y="19"/>
                </a:lnTo>
                <a:lnTo>
                  <a:pt x="1" y="20"/>
                </a:lnTo>
                <a:lnTo>
                  <a:pt x="3" y="20"/>
                </a:lnTo>
                <a:lnTo>
                  <a:pt x="3" y="22"/>
                </a:lnTo>
                <a:lnTo>
                  <a:pt x="4" y="22"/>
                </a:lnTo>
                <a:lnTo>
                  <a:pt x="7" y="22"/>
                </a:lnTo>
                <a:lnTo>
                  <a:pt x="9" y="23"/>
                </a:lnTo>
                <a:lnTo>
                  <a:pt x="10" y="23"/>
                </a:lnTo>
                <a:lnTo>
                  <a:pt x="12" y="23"/>
                </a:lnTo>
                <a:lnTo>
                  <a:pt x="13" y="23"/>
                </a:lnTo>
                <a:lnTo>
                  <a:pt x="13" y="22"/>
                </a:lnTo>
                <a:lnTo>
                  <a:pt x="15" y="22"/>
                </a:lnTo>
                <a:lnTo>
                  <a:pt x="16" y="22"/>
                </a:lnTo>
                <a:lnTo>
                  <a:pt x="16" y="20"/>
                </a:lnTo>
                <a:lnTo>
                  <a:pt x="18" y="20"/>
                </a:lnTo>
                <a:lnTo>
                  <a:pt x="19" y="19"/>
                </a:lnTo>
                <a:lnTo>
                  <a:pt x="22" y="19"/>
                </a:lnTo>
                <a:lnTo>
                  <a:pt x="25" y="19"/>
                </a:lnTo>
                <a:lnTo>
                  <a:pt x="28" y="19"/>
                </a:lnTo>
                <a:lnTo>
                  <a:pt x="32" y="19"/>
                </a:lnTo>
                <a:lnTo>
                  <a:pt x="34" y="17"/>
                </a:lnTo>
                <a:lnTo>
                  <a:pt x="37" y="16"/>
                </a:lnTo>
                <a:lnTo>
                  <a:pt x="37" y="13"/>
                </a:lnTo>
                <a:lnTo>
                  <a:pt x="37" y="8"/>
                </a:lnTo>
                <a:lnTo>
                  <a:pt x="35" y="6"/>
                </a:lnTo>
                <a:lnTo>
                  <a:pt x="34" y="4"/>
                </a:lnTo>
                <a:lnTo>
                  <a:pt x="31" y="3"/>
                </a:lnTo>
                <a:lnTo>
                  <a:pt x="27" y="3"/>
                </a:lnTo>
                <a:lnTo>
                  <a:pt x="24" y="3"/>
                </a:lnTo>
                <a:lnTo>
                  <a:pt x="19" y="3"/>
                </a:lnTo>
                <a:lnTo>
                  <a:pt x="16" y="1"/>
                </a:lnTo>
                <a:lnTo>
                  <a:pt x="12" y="1"/>
                </a:lnTo>
                <a:lnTo>
                  <a:pt x="10" y="0"/>
                </a:lnTo>
              </a:path>
            </a:pathLst>
          </a:custGeom>
          <a:solidFill>
            <a:srgbClr val="FFFF00"/>
          </a:solidFill>
          <a:ln w="1588">
            <a:solidFill>
              <a:srgbClr val="990000"/>
            </a:solidFill>
            <a:round/>
            <a:headEnd/>
            <a:tailEnd/>
          </a:ln>
        </p:spPr>
        <p:txBody>
          <a:bodyPr/>
          <a:lstStyle/>
          <a:p>
            <a:endParaRPr lang="en-US"/>
          </a:p>
        </p:txBody>
      </p:sp>
      <p:sp>
        <p:nvSpPr>
          <p:cNvPr id="53377" name="Freeform 128"/>
          <p:cNvSpPr>
            <a:spLocks/>
          </p:cNvSpPr>
          <p:nvPr/>
        </p:nvSpPr>
        <p:spPr bwMode="auto">
          <a:xfrm>
            <a:off x="6834190" y="4105278"/>
            <a:ext cx="52387" cy="36513"/>
          </a:xfrm>
          <a:custGeom>
            <a:avLst/>
            <a:gdLst>
              <a:gd name="T0" fmla="*/ 2147483647 w 37"/>
              <a:gd name="T1" fmla="*/ 0 h 23"/>
              <a:gd name="T2" fmla="*/ 2147483647 w 37"/>
              <a:gd name="T3" fmla="*/ 2147483647 h 23"/>
              <a:gd name="T4" fmla="*/ 2147483647 w 37"/>
              <a:gd name="T5" fmla="*/ 2147483647 h 23"/>
              <a:gd name="T6" fmla="*/ 2147483647 w 37"/>
              <a:gd name="T7" fmla="*/ 2147483647 h 23"/>
              <a:gd name="T8" fmla="*/ 2147483647 w 37"/>
              <a:gd name="T9" fmla="*/ 2147483647 h 23"/>
              <a:gd name="T10" fmla="*/ 0 w 37"/>
              <a:gd name="T11" fmla="*/ 2147483647 h 23"/>
              <a:gd name="T12" fmla="*/ 0 w 37"/>
              <a:gd name="T13" fmla="*/ 2147483647 h 23"/>
              <a:gd name="T14" fmla="*/ 0 w 37"/>
              <a:gd name="T15" fmla="*/ 2147483647 h 23"/>
              <a:gd name="T16" fmla="*/ 0 w 37"/>
              <a:gd name="T17" fmla="*/ 2147483647 h 23"/>
              <a:gd name="T18" fmla="*/ 2147483647 w 37"/>
              <a:gd name="T19" fmla="*/ 2147483647 h 23"/>
              <a:gd name="T20" fmla="*/ 2147483647 w 37"/>
              <a:gd name="T21" fmla="*/ 2147483647 h 23"/>
              <a:gd name="T22" fmla="*/ 2147483647 w 37"/>
              <a:gd name="T23" fmla="*/ 2147483647 h 23"/>
              <a:gd name="T24" fmla="*/ 2147483647 w 37"/>
              <a:gd name="T25" fmla="*/ 2147483647 h 23"/>
              <a:gd name="T26" fmla="*/ 2147483647 w 37"/>
              <a:gd name="T27" fmla="*/ 2147483647 h 23"/>
              <a:gd name="T28" fmla="*/ 2147483647 w 37"/>
              <a:gd name="T29" fmla="*/ 2147483647 h 23"/>
              <a:gd name="T30" fmla="*/ 2147483647 w 37"/>
              <a:gd name="T31" fmla="*/ 2147483647 h 23"/>
              <a:gd name="T32" fmla="*/ 2147483647 w 37"/>
              <a:gd name="T33" fmla="*/ 2147483647 h 23"/>
              <a:gd name="T34" fmla="*/ 2147483647 w 37"/>
              <a:gd name="T35" fmla="*/ 2147483647 h 23"/>
              <a:gd name="T36" fmla="*/ 2147483647 w 37"/>
              <a:gd name="T37" fmla="*/ 2147483647 h 23"/>
              <a:gd name="T38" fmla="*/ 2147483647 w 37"/>
              <a:gd name="T39" fmla="*/ 2147483647 h 23"/>
              <a:gd name="T40" fmla="*/ 2147483647 w 37"/>
              <a:gd name="T41" fmla="*/ 2147483647 h 23"/>
              <a:gd name="T42" fmla="*/ 2147483647 w 37"/>
              <a:gd name="T43" fmla="*/ 2147483647 h 23"/>
              <a:gd name="T44" fmla="*/ 2147483647 w 37"/>
              <a:gd name="T45" fmla="*/ 2147483647 h 23"/>
              <a:gd name="T46" fmla="*/ 2147483647 w 37"/>
              <a:gd name="T47" fmla="*/ 2147483647 h 23"/>
              <a:gd name="T48" fmla="*/ 2147483647 w 37"/>
              <a:gd name="T49" fmla="*/ 2147483647 h 23"/>
              <a:gd name="T50" fmla="*/ 2147483647 w 37"/>
              <a:gd name="T51" fmla="*/ 2147483647 h 23"/>
              <a:gd name="T52" fmla="*/ 2147483647 w 37"/>
              <a:gd name="T53" fmla="*/ 2147483647 h 23"/>
              <a:gd name="T54" fmla="*/ 2147483647 w 37"/>
              <a:gd name="T55" fmla="*/ 2147483647 h 23"/>
              <a:gd name="T56" fmla="*/ 2147483647 w 37"/>
              <a:gd name="T57" fmla="*/ 2147483647 h 23"/>
              <a:gd name="T58" fmla="*/ 2147483647 w 37"/>
              <a:gd name="T59" fmla="*/ 2147483647 h 23"/>
              <a:gd name="T60" fmla="*/ 2147483647 w 37"/>
              <a:gd name="T61" fmla="*/ 2147483647 h 23"/>
              <a:gd name="T62" fmla="*/ 2147483647 w 37"/>
              <a:gd name="T63" fmla="*/ 2147483647 h 23"/>
              <a:gd name="T64" fmla="*/ 2147483647 w 37"/>
              <a:gd name="T65" fmla="*/ 2147483647 h 23"/>
              <a:gd name="T66" fmla="*/ 2147483647 w 37"/>
              <a:gd name="T67" fmla="*/ 2147483647 h 23"/>
              <a:gd name="T68" fmla="*/ 2147483647 w 37"/>
              <a:gd name="T69" fmla="*/ 2147483647 h 23"/>
              <a:gd name="T70" fmla="*/ 2147483647 w 37"/>
              <a:gd name="T71" fmla="*/ 2147483647 h 23"/>
              <a:gd name="T72" fmla="*/ 2147483647 w 37"/>
              <a:gd name="T73" fmla="*/ 2147483647 h 23"/>
              <a:gd name="T74" fmla="*/ 2147483647 w 37"/>
              <a:gd name="T75" fmla="*/ 2147483647 h 23"/>
              <a:gd name="T76" fmla="*/ 2147483647 w 37"/>
              <a:gd name="T77" fmla="*/ 2147483647 h 23"/>
              <a:gd name="T78" fmla="*/ 2147483647 w 37"/>
              <a:gd name="T79" fmla="*/ 2147483647 h 23"/>
              <a:gd name="T80" fmla="*/ 2147483647 w 37"/>
              <a:gd name="T81" fmla="*/ 2147483647 h 23"/>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7"/>
              <a:gd name="T124" fmla="*/ 0 h 23"/>
              <a:gd name="T125" fmla="*/ 37 w 37"/>
              <a:gd name="T126" fmla="*/ 23 h 23"/>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7" h="23">
                <a:moveTo>
                  <a:pt x="10" y="0"/>
                </a:moveTo>
                <a:lnTo>
                  <a:pt x="7" y="1"/>
                </a:lnTo>
                <a:lnTo>
                  <a:pt x="4" y="3"/>
                </a:lnTo>
                <a:lnTo>
                  <a:pt x="3" y="4"/>
                </a:lnTo>
                <a:lnTo>
                  <a:pt x="1" y="7"/>
                </a:lnTo>
                <a:lnTo>
                  <a:pt x="0" y="10"/>
                </a:lnTo>
                <a:lnTo>
                  <a:pt x="0" y="13"/>
                </a:lnTo>
                <a:lnTo>
                  <a:pt x="0" y="16"/>
                </a:lnTo>
                <a:lnTo>
                  <a:pt x="0" y="19"/>
                </a:lnTo>
                <a:lnTo>
                  <a:pt x="1" y="20"/>
                </a:lnTo>
                <a:lnTo>
                  <a:pt x="3" y="20"/>
                </a:lnTo>
                <a:lnTo>
                  <a:pt x="3" y="22"/>
                </a:lnTo>
                <a:lnTo>
                  <a:pt x="4" y="22"/>
                </a:lnTo>
                <a:lnTo>
                  <a:pt x="7" y="22"/>
                </a:lnTo>
                <a:lnTo>
                  <a:pt x="9" y="23"/>
                </a:lnTo>
                <a:lnTo>
                  <a:pt x="10" y="23"/>
                </a:lnTo>
                <a:lnTo>
                  <a:pt x="12" y="23"/>
                </a:lnTo>
                <a:lnTo>
                  <a:pt x="13" y="23"/>
                </a:lnTo>
                <a:lnTo>
                  <a:pt x="13" y="22"/>
                </a:lnTo>
                <a:lnTo>
                  <a:pt x="15" y="22"/>
                </a:lnTo>
                <a:lnTo>
                  <a:pt x="16" y="22"/>
                </a:lnTo>
                <a:lnTo>
                  <a:pt x="16" y="20"/>
                </a:lnTo>
                <a:lnTo>
                  <a:pt x="18" y="20"/>
                </a:lnTo>
                <a:lnTo>
                  <a:pt x="19" y="19"/>
                </a:lnTo>
                <a:lnTo>
                  <a:pt x="22" y="19"/>
                </a:lnTo>
                <a:lnTo>
                  <a:pt x="25" y="19"/>
                </a:lnTo>
                <a:lnTo>
                  <a:pt x="28" y="19"/>
                </a:lnTo>
                <a:lnTo>
                  <a:pt x="32" y="19"/>
                </a:lnTo>
                <a:lnTo>
                  <a:pt x="34" y="17"/>
                </a:lnTo>
                <a:lnTo>
                  <a:pt x="37" y="16"/>
                </a:lnTo>
                <a:lnTo>
                  <a:pt x="37" y="13"/>
                </a:lnTo>
                <a:lnTo>
                  <a:pt x="37" y="8"/>
                </a:lnTo>
                <a:lnTo>
                  <a:pt x="35" y="6"/>
                </a:lnTo>
                <a:lnTo>
                  <a:pt x="34" y="4"/>
                </a:lnTo>
                <a:lnTo>
                  <a:pt x="31" y="3"/>
                </a:lnTo>
                <a:lnTo>
                  <a:pt x="27" y="3"/>
                </a:lnTo>
                <a:lnTo>
                  <a:pt x="24" y="3"/>
                </a:lnTo>
                <a:lnTo>
                  <a:pt x="19" y="3"/>
                </a:lnTo>
                <a:lnTo>
                  <a:pt x="16" y="1"/>
                </a:lnTo>
                <a:lnTo>
                  <a:pt x="12" y="1"/>
                </a:lnTo>
              </a:path>
            </a:pathLst>
          </a:custGeom>
          <a:solidFill>
            <a:srgbClr val="FFFF00"/>
          </a:solidFill>
          <a:ln w="4763">
            <a:solidFill>
              <a:srgbClr val="990000"/>
            </a:solidFill>
            <a:round/>
            <a:headEnd/>
            <a:tailEnd/>
          </a:ln>
        </p:spPr>
        <p:txBody>
          <a:bodyPr/>
          <a:lstStyle/>
          <a:p>
            <a:endParaRPr lang="en-US"/>
          </a:p>
        </p:txBody>
      </p:sp>
      <p:sp>
        <p:nvSpPr>
          <p:cNvPr id="53378" name="Freeform 129"/>
          <p:cNvSpPr>
            <a:spLocks/>
          </p:cNvSpPr>
          <p:nvPr/>
        </p:nvSpPr>
        <p:spPr bwMode="auto">
          <a:xfrm>
            <a:off x="6838951" y="4057654"/>
            <a:ext cx="88900" cy="47625"/>
          </a:xfrm>
          <a:custGeom>
            <a:avLst/>
            <a:gdLst>
              <a:gd name="T0" fmla="*/ 2147483647 w 64"/>
              <a:gd name="T1" fmla="*/ 2147483647 h 30"/>
              <a:gd name="T2" fmla="*/ 2147483647 w 64"/>
              <a:gd name="T3" fmla="*/ 0 h 30"/>
              <a:gd name="T4" fmla="*/ 2147483647 w 64"/>
              <a:gd name="T5" fmla="*/ 0 h 30"/>
              <a:gd name="T6" fmla="*/ 2147483647 w 64"/>
              <a:gd name="T7" fmla="*/ 2147483647 h 30"/>
              <a:gd name="T8" fmla="*/ 2147483647 w 64"/>
              <a:gd name="T9" fmla="*/ 2147483647 h 30"/>
              <a:gd name="T10" fmla="*/ 2147483647 w 64"/>
              <a:gd name="T11" fmla="*/ 2147483647 h 30"/>
              <a:gd name="T12" fmla="*/ 2147483647 w 64"/>
              <a:gd name="T13" fmla="*/ 2147483647 h 30"/>
              <a:gd name="T14" fmla="*/ 2147483647 w 64"/>
              <a:gd name="T15" fmla="*/ 2147483647 h 30"/>
              <a:gd name="T16" fmla="*/ 0 w 64"/>
              <a:gd name="T17" fmla="*/ 2147483647 h 30"/>
              <a:gd name="T18" fmla="*/ 0 w 64"/>
              <a:gd name="T19" fmla="*/ 2147483647 h 30"/>
              <a:gd name="T20" fmla="*/ 0 w 64"/>
              <a:gd name="T21" fmla="*/ 2147483647 h 30"/>
              <a:gd name="T22" fmla="*/ 0 w 64"/>
              <a:gd name="T23" fmla="*/ 2147483647 h 30"/>
              <a:gd name="T24" fmla="*/ 2147483647 w 64"/>
              <a:gd name="T25" fmla="*/ 2147483647 h 30"/>
              <a:gd name="T26" fmla="*/ 2147483647 w 64"/>
              <a:gd name="T27" fmla="*/ 2147483647 h 30"/>
              <a:gd name="T28" fmla="*/ 2147483647 w 64"/>
              <a:gd name="T29" fmla="*/ 2147483647 h 30"/>
              <a:gd name="T30" fmla="*/ 2147483647 w 64"/>
              <a:gd name="T31" fmla="*/ 2147483647 h 30"/>
              <a:gd name="T32" fmla="*/ 2147483647 w 64"/>
              <a:gd name="T33" fmla="*/ 2147483647 h 30"/>
              <a:gd name="T34" fmla="*/ 2147483647 w 64"/>
              <a:gd name="T35" fmla="*/ 2147483647 h 30"/>
              <a:gd name="T36" fmla="*/ 2147483647 w 64"/>
              <a:gd name="T37" fmla="*/ 2147483647 h 30"/>
              <a:gd name="T38" fmla="*/ 2147483647 w 64"/>
              <a:gd name="T39" fmla="*/ 2147483647 h 30"/>
              <a:gd name="T40" fmla="*/ 2147483647 w 64"/>
              <a:gd name="T41" fmla="*/ 2147483647 h 30"/>
              <a:gd name="T42" fmla="*/ 2147483647 w 64"/>
              <a:gd name="T43" fmla="*/ 2147483647 h 30"/>
              <a:gd name="T44" fmla="*/ 2147483647 w 64"/>
              <a:gd name="T45" fmla="*/ 2147483647 h 30"/>
              <a:gd name="T46" fmla="*/ 2147483647 w 64"/>
              <a:gd name="T47" fmla="*/ 2147483647 h 30"/>
              <a:gd name="T48" fmla="*/ 2147483647 w 64"/>
              <a:gd name="T49" fmla="*/ 2147483647 h 30"/>
              <a:gd name="T50" fmla="*/ 2147483647 w 64"/>
              <a:gd name="T51" fmla="*/ 2147483647 h 30"/>
              <a:gd name="T52" fmla="*/ 2147483647 w 64"/>
              <a:gd name="T53" fmla="*/ 2147483647 h 30"/>
              <a:gd name="T54" fmla="*/ 2147483647 w 64"/>
              <a:gd name="T55" fmla="*/ 2147483647 h 30"/>
              <a:gd name="T56" fmla="*/ 2147483647 w 64"/>
              <a:gd name="T57" fmla="*/ 2147483647 h 30"/>
              <a:gd name="T58" fmla="*/ 2147483647 w 64"/>
              <a:gd name="T59" fmla="*/ 2147483647 h 30"/>
              <a:gd name="T60" fmla="*/ 2147483647 w 64"/>
              <a:gd name="T61" fmla="*/ 2147483647 h 30"/>
              <a:gd name="T62" fmla="*/ 2147483647 w 64"/>
              <a:gd name="T63" fmla="*/ 2147483647 h 30"/>
              <a:gd name="T64" fmla="*/ 2147483647 w 64"/>
              <a:gd name="T65" fmla="*/ 2147483647 h 30"/>
              <a:gd name="T66" fmla="*/ 2147483647 w 64"/>
              <a:gd name="T67" fmla="*/ 2147483647 h 30"/>
              <a:gd name="T68" fmla="*/ 2147483647 w 64"/>
              <a:gd name="T69" fmla="*/ 2147483647 h 30"/>
              <a:gd name="T70" fmla="*/ 2147483647 w 64"/>
              <a:gd name="T71" fmla="*/ 2147483647 h 30"/>
              <a:gd name="T72" fmla="*/ 2147483647 w 64"/>
              <a:gd name="T73" fmla="*/ 2147483647 h 30"/>
              <a:gd name="T74" fmla="*/ 2147483647 w 64"/>
              <a:gd name="T75" fmla="*/ 2147483647 h 30"/>
              <a:gd name="T76" fmla="*/ 2147483647 w 64"/>
              <a:gd name="T77" fmla="*/ 2147483647 h 30"/>
              <a:gd name="T78" fmla="*/ 2147483647 w 64"/>
              <a:gd name="T79" fmla="*/ 2147483647 h 30"/>
              <a:gd name="T80" fmla="*/ 2147483647 w 64"/>
              <a:gd name="T81" fmla="*/ 2147483647 h 30"/>
              <a:gd name="T82" fmla="*/ 2147483647 w 64"/>
              <a:gd name="T83" fmla="*/ 2147483647 h 30"/>
              <a:gd name="T84" fmla="*/ 2147483647 w 64"/>
              <a:gd name="T85" fmla="*/ 2147483647 h 30"/>
              <a:gd name="T86" fmla="*/ 2147483647 w 64"/>
              <a:gd name="T87" fmla="*/ 2147483647 h 30"/>
              <a:gd name="T88" fmla="*/ 2147483647 w 64"/>
              <a:gd name="T89" fmla="*/ 2147483647 h 30"/>
              <a:gd name="T90" fmla="*/ 2147483647 w 64"/>
              <a:gd name="T91" fmla="*/ 2147483647 h 30"/>
              <a:gd name="T92" fmla="*/ 2147483647 w 64"/>
              <a:gd name="T93" fmla="*/ 2147483647 h 30"/>
              <a:gd name="T94" fmla="*/ 2147483647 w 64"/>
              <a:gd name="T95" fmla="*/ 2147483647 h 30"/>
              <a:gd name="T96" fmla="*/ 2147483647 w 64"/>
              <a:gd name="T97" fmla="*/ 2147483647 h 30"/>
              <a:gd name="T98" fmla="*/ 2147483647 w 64"/>
              <a:gd name="T99" fmla="*/ 2147483647 h 30"/>
              <a:gd name="T100" fmla="*/ 2147483647 w 64"/>
              <a:gd name="T101" fmla="*/ 2147483647 h 30"/>
              <a:gd name="T102" fmla="*/ 2147483647 w 64"/>
              <a:gd name="T103" fmla="*/ 2147483647 h 30"/>
              <a:gd name="T104" fmla="*/ 2147483647 w 64"/>
              <a:gd name="T105" fmla="*/ 2147483647 h 30"/>
              <a:gd name="T106" fmla="*/ 2147483647 w 64"/>
              <a:gd name="T107" fmla="*/ 2147483647 h 30"/>
              <a:gd name="T108" fmla="*/ 2147483647 w 64"/>
              <a:gd name="T109" fmla="*/ 2147483647 h 30"/>
              <a:gd name="T110" fmla="*/ 2147483647 w 64"/>
              <a:gd name="T111" fmla="*/ 2147483647 h 30"/>
              <a:gd name="T112" fmla="*/ 2147483647 w 64"/>
              <a:gd name="T113" fmla="*/ 2147483647 h 3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64"/>
              <a:gd name="T172" fmla="*/ 0 h 30"/>
              <a:gd name="T173" fmla="*/ 64 w 64"/>
              <a:gd name="T174" fmla="*/ 30 h 30"/>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64" h="30">
                <a:moveTo>
                  <a:pt x="28" y="1"/>
                </a:moveTo>
                <a:lnTo>
                  <a:pt x="24" y="0"/>
                </a:lnTo>
                <a:lnTo>
                  <a:pt x="19" y="0"/>
                </a:lnTo>
                <a:lnTo>
                  <a:pt x="15" y="1"/>
                </a:lnTo>
                <a:lnTo>
                  <a:pt x="10" y="1"/>
                </a:lnTo>
                <a:lnTo>
                  <a:pt x="6" y="3"/>
                </a:lnTo>
                <a:lnTo>
                  <a:pt x="3" y="6"/>
                </a:lnTo>
                <a:lnTo>
                  <a:pt x="1" y="9"/>
                </a:lnTo>
                <a:lnTo>
                  <a:pt x="0" y="13"/>
                </a:lnTo>
                <a:lnTo>
                  <a:pt x="0" y="15"/>
                </a:lnTo>
                <a:lnTo>
                  <a:pt x="0" y="16"/>
                </a:lnTo>
                <a:lnTo>
                  <a:pt x="0" y="18"/>
                </a:lnTo>
                <a:lnTo>
                  <a:pt x="1" y="19"/>
                </a:lnTo>
                <a:lnTo>
                  <a:pt x="3" y="21"/>
                </a:lnTo>
                <a:lnTo>
                  <a:pt x="4" y="21"/>
                </a:lnTo>
                <a:lnTo>
                  <a:pt x="6" y="22"/>
                </a:lnTo>
                <a:lnTo>
                  <a:pt x="7" y="22"/>
                </a:lnTo>
                <a:lnTo>
                  <a:pt x="12" y="24"/>
                </a:lnTo>
                <a:lnTo>
                  <a:pt x="18" y="25"/>
                </a:lnTo>
                <a:lnTo>
                  <a:pt x="22" y="25"/>
                </a:lnTo>
                <a:lnTo>
                  <a:pt x="27" y="27"/>
                </a:lnTo>
                <a:lnTo>
                  <a:pt x="31" y="27"/>
                </a:lnTo>
                <a:lnTo>
                  <a:pt x="35" y="28"/>
                </a:lnTo>
                <a:lnTo>
                  <a:pt x="40" y="28"/>
                </a:lnTo>
                <a:lnTo>
                  <a:pt x="44" y="30"/>
                </a:lnTo>
                <a:lnTo>
                  <a:pt x="47" y="30"/>
                </a:lnTo>
                <a:lnTo>
                  <a:pt x="50" y="28"/>
                </a:lnTo>
                <a:lnTo>
                  <a:pt x="53" y="28"/>
                </a:lnTo>
                <a:lnTo>
                  <a:pt x="56" y="27"/>
                </a:lnTo>
                <a:lnTo>
                  <a:pt x="58" y="25"/>
                </a:lnTo>
                <a:lnTo>
                  <a:pt x="61" y="24"/>
                </a:lnTo>
                <a:lnTo>
                  <a:pt x="62" y="21"/>
                </a:lnTo>
                <a:lnTo>
                  <a:pt x="62" y="19"/>
                </a:lnTo>
                <a:lnTo>
                  <a:pt x="64" y="18"/>
                </a:lnTo>
                <a:lnTo>
                  <a:pt x="64" y="16"/>
                </a:lnTo>
                <a:lnTo>
                  <a:pt x="64" y="15"/>
                </a:lnTo>
                <a:lnTo>
                  <a:pt x="62" y="13"/>
                </a:lnTo>
                <a:lnTo>
                  <a:pt x="62" y="12"/>
                </a:lnTo>
                <a:lnTo>
                  <a:pt x="61" y="12"/>
                </a:lnTo>
                <a:lnTo>
                  <a:pt x="59" y="12"/>
                </a:lnTo>
                <a:lnTo>
                  <a:pt x="58" y="12"/>
                </a:lnTo>
                <a:lnTo>
                  <a:pt x="56" y="12"/>
                </a:lnTo>
                <a:lnTo>
                  <a:pt x="55" y="12"/>
                </a:lnTo>
                <a:lnTo>
                  <a:pt x="53" y="12"/>
                </a:lnTo>
                <a:lnTo>
                  <a:pt x="50" y="12"/>
                </a:lnTo>
                <a:lnTo>
                  <a:pt x="49" y="12"/>
                </a:lnTo>
                <a:lnTo>
                  <a:pt x="47" y="10"/>
                </a:lnTo>
                <a:lnTo>
                  <a:pt x="46" y="10"/>
                </a:lnTo>
                <a:lnTo>
                  <a:pt x="44" y="9"/>
                </a:lnTo>
                <a:lnTo>
                  <a:pt x="41" y="7"/>
                </a:lnTo>
                <a:lnTo>
                  <a:pt x="40" y="6"/>
                </a:lnTo>
                <a:lnTo>
                  <a:pt x="38" y="4"/>
                </a:lnTo>
                <a:lnTo>
                  <a:pt x="35" y="3"/>
                </a:lnTo>
                <a:lnTo>
                  <a:pt x="34" y="1"/>
                </a:lnTo>
                <a:lnTo>
                  <a:pt x="31" y="1"/>
                </a:lnTo>
                <a:lnTo>
                  <a:pt x="28" y="1"/>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79" name="Freeform 130"/>
          <p:cNvSpPr>
            <a:spLocks/>
          </p:cNvSpPr>
          <p:nvPr/>
        </p:nvSpPr>
        <p:spPr bwMode="auto">
          <a:xfrm>
            <a:off x="6838951" y="4057654"/>
            <a:ext cx="88900" cy="47625"/>
          </a:xfrm>
          <a:custGeom>
            <a:avLst/>
            <a:gdLst>
              <a:gd name="T0" fmla="*/ 2147483647 w 64"/>
              <a:gd name="T1" fmla="*/ 2147483647 h 30"/>
              <a:gd name="T2" fmla="*/ 2147483647 w 64"/>
              <a:gd name="T3" fmla="*/ 0 h 30"/>
              <a:gd name="T4" fmla="*/ 2147483647 w 64"/>
              <a:gd name="T5" fmla="*/ 0 h 30"/>
              <a:gd name="T6" fmla="*/ 2147483647 w 64"/>
              <a:gd name="T7" fmla="*/ 2147483647 h 30"/>
              <a:gd name="T8" fmla="*/ 2147483647 w 64"/>
              <a:gd name="T9" fmla="*/ 2147483647 h 30"/>
              <a:gd name="T10" fmla="*/ 2147483647 w 64"/>
              <a:gd name="T11" fmla="*/ 2147483647 h 30"/>
              <a:gd name="T12" fmla="*/ 2147483647 w 64"/>
              <a:gd name="T13" fmla="*/ 2147483647 h 30"/>
              <a:gd name="T14" fmla="*/ 2147483647 w 64"/>
              <a:gd name="T15" fmla="*/ 2147483647 h 30"/>
              <a:gd name="T16" fmla="*/ 0 w 64"/>
              <a:gd name="T17" fmla="*/ 2147483647 h 30"/>
              <a:gd name="T18" fmla="*/ 0 w 64"/>
              <a:gd name="T19" fmla="*/ 2147483647 h 30"/>
              <a:gd name="T20" fmla="*/ 0 w 64"/>
              <a:gd name="T21" fmla="*/ 2147483647 h 30"/>
              <a:gd name="T22" fmla="*/ 0 w 64"/>
              <a:gd name="T23" fmla="*/ 2147483647 h 30"/>
              <a:gd name="T24" fmla="*/ 2147483647 w 64"/>
              <a:gd name="T25" fmla="*/ 2147483647 h 30"/>
              <a:gd name="T26" fmla="*/ 2147483647 w 64"/>
              <a:gd name="T27" fmla="*/ 2147483647 h 30"/>
              <a:gd name="T28" fmla="*/ 2147483647 w 64"/>
              <a:gd name="T29" fmla="*/ 2147483647 h 30"/>
              <a:gd name="T30" fmla="*/ 2147483647 w 64"/>
              <a:gd name="T31" fmla="*/ 2147483647 h 30"/>
              <a:gd name="T32" fmla="*/ 2147483647 w 64"/>
              <a:gd name="T33" fmla="*/ 2147483647 h 30"/>
              <a:gd name="T34" fmla="*/ 2147483647 w 64"/>
              <a:gd name="T35" fmla="*/ 2147483647 h 30"/>
              <a:gd name="T36" fmla="*/ 2147483647 w 64"/>
              <a:gd name="T37" fmla="*/ 2147483647 h 30"/>
              <a:gd name="T38" fmla="*/ 2147483647 w 64"/>
              <a:gd name="T39" fmla="*/ 2147483647 h 30"/>
              <a:gd name="T40" fmla="*/ 2147483647 w 64"/>
              <a:gd name="T41" fmla="*/ 2147483647 h 30"/>
              <a:gd name="T42" fmla="*/ 2147483647 w 64"/>
              <a:gd name="T43" fmla="*/ 2147483647 h 30"/>
              <a:gd name="T44" fmla="*/ 2147483647 w 64"/>
              <a:gd name="T45" fmla="*/ 2147483647 h 30"/>
              <a:gd name="T46" fmla="*/ 2147483647 w 64"/>
              <a:gd name="T47" fmla="*/ 2147483647 h 30"/>
              <a:gd name="T48" fmla="*/ 2147483647 w 64"/>
              <a:gd name="T49" fmla="*/ 2147483647 h 30"/>
              <a:gd name="T50" fmla="*/ 2147483647 w 64"/>
              <a:gd name="T51" fmla="*/ 2147483647 h 30"/>
              <a:gd name="T52" fmla="*/ 2147483647 w 64"/>
              <a:gd name="T53" fmla="*/ 2147483647 h 30"/>
              <a:gd name="T54" fmla="*/ 2147483647 w 64"/>
              <a:gd name="T55" fmla="*/ 2147483647 h 30"/>
              <a:gd name="T56" fmla="*/ 2147483647 w 64"/>
              <a:gd name="T57" fmla="*/ 2147483647 h 30"/>
              <a:gd name="T58" fmla="*/ 2147483647 w 64"/>
              <a:gd name="T59" fmla="*/ 2147483647 h 30"/>
              <a:gd name="T60" fmla="*/ 2147483647 w 64"/>
              <a:gd name="T61" fmla="*/ 2147483647 h 30"/>
              <a:gd name="T62" fmla="*/ 2147483647 w 64"/>
              <a:gd name="T63" fmla="*/ 2147483647 h 30"/>
              <a:gd name="T64" fmla="*/ 2147483647 w 64"/>
              <a:gd name="T65" fmla="*/ 2147483647 h 30"/>
              <a:gd name="T66" fmla="*/ 2147483647 w 64"/>
              <a:gd name="T67" fmla="*/ 2147483647 h 30"/>
              <a:gd name="T68" fmla="*/ 2147483647 w 64"/>
              <a:gd name="T69" fmla="*/ 2147483647 h 30"/>
              <a:gd name="T70" fmla="*/ 2147483647 w 64"/>
              <a:gd name="T71" fmla="*/ 2147483647 h 30"/>
              <a:gd name="T72" fmla="*/ 2147483647 w 64"/>
              <a:gd name="T73" fmla="*/ 2147483647 h 30"/>
              <a:gd name="T74" fmla="*/ 2147483647 w 64"/>
              <a:gd name="T75" fmla="*/ 2147483647 h 30"/>
              <a:gd name="T76" fmla="*/ 2147483647 w 64"/>
              <a:gd name="T77" fmla="*/ 2147483647 h 30"/>
              <a:gd name="T78" fmla="*/ 2147483647 w 64"/>
              <a:gd name="T79" fmla="*/ 2147483647 h 30"/>
              <a:gd name="T80" fmla="*/ 2147483647 w 64"/>
              <a:gd name="T81" fmla="*/ 2147483647 h 30"/>
              <a:gd name="T82" fmla="*/ 2147483647 w 64"/>
              <a:gd name="T83" fmla="*/ 2147483647 h 30"/>
              <a:gd name="T84" fmla="*/ 2147483647 w 64"/>
              <a:gd name="T85" fmla="*/ 2147483647 h 30"/>
              <a:gd name="T86" fmla="*/ 2147483647 w 64"/>
              <a:gd name="T87" fmla="*/ 2147483647 h 30"/>
              <a:gd name="T88" fmla="*/ 2147483647 w 64"/>
              <a:gd name="T89" fmla="*/ 2147483647 h 30"/>
              <a:gd name="T90" fmla="*/ 2147483647 w 64"/>
              <a:gd name="T91" fmla="*/ 2147483647 h 30"/>
              <a:gd name="T92" fmla="*/ 2147483647 w 64"/>
              <a:gd name="T93" fmla="*/ 2147483647 h 30"/>
              <a:gd name="T94" fmla="*/ 2147483647 w 64"/>
              <a:gd name="T95" fmla="*/ 2147483647 h 30"/>
              <a:gd name="T96" fmla="*/ 2147483647 w 64"/>
              <a:gd name="T97" fmla="*/ 2147483647 h 30"/>
              <a:gd name="T98" fmla="*/ 2147483647 w 64"/>
              <a:gd name="T99" fmla="*/ 2147483647 h 30"/>
              <a:gd name="T100" fmla="*/ 2147483647 w 64"/>
              <a:gd name="T101" fmla="*/ 2147483647 h 30"/>
              <a:gd name="T102" fmla="*/ 2147483647 w 64"/>
              <a:gd name="T103" fmla="*/ 2147483647 h 30"/>
              <a:gd name="T104" fmla="*/ 2147483647 w 64"/>
              <a:gd name="T105" fmla="*/ 2147483647 h 30"/>
              <a:gd name="T106" fmla="*/ 2147483647 w 64"/>
              <a:gd name="T107" fmla="*/ 2147483647 h 30"/>
              <a:gd name="T108" fmla="*/ 2147483647 w 64"/>
              <a:gd name="T109" fmla="*/ 2147483647 h 30"/>
              <a:gd name="T110" fmla="*/ 2147483647 w 64"/>
              <a:gd name="T111" fmla="*/ 2147483647 h 30"/>
              <a:gd name="T112" fmla="*/ 2147483647 w 64"/>
              <a:gd name="T113" fmla="*/ 2147483647 h 3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64"/>
              <a:gd name="T172" fmla="*/ 0 h 30"/>
              <a:gd name="T173" fmla="*/ 64 w 64"/>
              <a:gd name="T174" fmla="*/ 30 h 30"/>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64" h="30">
                <a:moveTo>
                  <a:pt x="28" y="1"/>
                </a:moveTo>
                <a:lnTo>
                  <a:pt x="24" y="0"/>
                </a:lnTo>
                <a:lnTo>
                  <a:pt x="19" y="0"/>
                </a:lnTo>
                <a:lnTo>
                  <a:pt x="15" y="1"/>
                </a:lnTo>
                <a:lnTo>
                  <a:pt x="10" y="1"/>
                </a:lnTo>
                <a:lnTo>
                  <a:pt x="6" y="3"/>
                </a:lnTo>
                <a:lnTo>
                  <a:pt x="3" y="6"/>
                </a:lnTo>
                <a:lnTo>
                  <a:pt x="1" y="9"/>
                </a:lnTo>
                <a:lnTo>
                  <a:pt x="0" y="13"/>
                </a:lnTo>
                <a:lnTo>
                  <a:pt x="0" y="15"/>
                </a:lnTo>
                <a:lnTo>
                  <a:pt x="0" y="16"/>
                </a:lnTo>
                <a:lnTo>
                  <a:pt x="0" y="18"/>
                </a:lnTo>
                <a:lnTo>
                  <a:pt x="1" y="19"/>
                </a:lnTo>
                <a:lnTo>
                  <a:pt x="3" y="21"/>
                </a:lnTo>
                <a:lnTo>
                  <a:pt x="4" y="21"/>
                </a:lnTo>
                <a:lnTo>
                  <a:pt x="6" y="22"/>
                </a:lnTo>
                <a:lnTo>
                  <a:pt x="7" y="22"/>
                </a:lnTo>
                <a:lnTo>
                  <a:pt x="12" y="24"/>
                </a:lnTo>
                <a:lnTo>
                  <a:pt x="18" y="25"/>
                </a:lnTo>
                <a:lnTo>
                  <a:pt x="22" y="25"/>
                </a:lnTo>
                <a:lnTo>
                  <a:pt x="27" y="27"/>
                </a:lnTo>
                <a:lnTo>
                  <a:pt x="31" y="27"/>
                </a:lnTo>
                <a:lnTo>
                  <a:pt x="35" y="28"/>
                </a:lnTo>
                <a:lnTo>
                  <a:pt x="40" y="28"/>
                </a:lnTo>
                <a:lnTo>
                  <a:pt x="44" y="30"/>
                </a:lnTo>
                <a:lnTo>
                  <a:pt x="47" y="30"/>
                </a:lnTo>
                <a:lnTo>
                  <a:pt x="50" y="28"/>
                </a:lnTo>
                <a:lnTo>
                  <a:pt x="53" y="28"/>
                </a:lnTo>
                <a:lnTo>
                  <a:pt x="56" y="27"/>
                </a:lnTo>
                <a:lnTo>
                  <a:pt x="58" y="25"/>
                </a:lnTo>
                <a:lnTo>
                  <a:pt x="61" y="24"/>
                </a:lnTo>
                <a:lnTo>
                  <a:pt x="62" y="21"/>
                </a:lnTo>
                <a:lnTo>
                  <a:pt x="62" y="19"/>
                </a:lnTo>
                <a:lnTo>
                  <a:pt x="64" y="18"/>
                </a:lnTo>
                <a:lnTo>
                  <a:pt x="64" y="16"/>
                </a:lnTo>
                <a:lnTo>
                  <a:pt x="64" y="15"/>
                </a:lnTo>
                <a:lnTo>
                  <a:pt x="62" y="13"/>
                </a:lnTo>
                <a:lnTo>
                  <a:pt x="62" y="12"/>
                </a:lnTo>
                <a:lnTo>
                  <a:pt x="61" y="12"/>
                </a:lnTo>
                <a:lnTo>
                  <a:pt x="59" y="12"/>
                </a:lnTo>
                <a:lnTo>
                  <a:pt x="58" y="12"/>
                </a:lnTo>
                <a:lnTo>
                  <a:pt x="56" y="12"/>
                </a:lnTo>
                <a:lnTo>
                  <a:pt x="55" y="12"/>
                </a:lnTo>
                <a:lnTo>
                  <a:pt x="53" y="12"/>
                </a:lnTo>
                <a:lnTo>
                  <a:pt x="50" y="12"/>
                </a:lnTo>
                <a:lnTo>
                  <a:pt x="49" y="12"/>
                </a:lnTo>
                <a:lnTo>
                  <a:pt x="47" y="10"/>
                </a:lnTo>
                <a:lnTo>
                  <a:pt x="46" y="10"/>
                </a:lnTo>
                <a:lnTo>
                  <a:pt x="44" y="9"/>
                </a:lnTo>
                <a:lnTo>
                  <a:pt x="41" y="7"/>
                </a:lnTo>
                <a:lnTo>
                  <a:pt x="40" y="6"/>
                </a:lnTo>
                <a:lnTo>
                  <a:pt x="38" y="4"/>
                </a:lnTo>
                <a:lnTo>
                  <a:pt x="35" y="3"/>
                </a:lnTo>
                <a:lnTo>
                  <a:pt x="34" y="1"/>
                </a:lnTo>
                <a:lnTo>
                  <a:pt x="31" y="1"/>
                </a:lnTo>
                <a:lnTo>
                  <a:pt x="28" y="1"/>
                </a:lnTo>
              </a:path>
            </a:pathLst>
          </a:custGeom>
          <a:solidFill>
            <a:srgbClr val="FFFF00"/>
          </a:solidFill>
          <a:ln w="4763">
            <a:solidFill>
              <a:srgbClr val="990000"/>
            </a:solidFill>
            <a:round/>
            <a:headEnd/>
            <a:tailEnd/>
          </a:ln>
        </p:spPr>
        <p:txBody>
          <a:bodyPr/>
          <a:lstStyle/>
          <a:p>
            <a:endParaRPr lang="en-US"/>
          </a:p>
        </p:txBody>
      </p:sp>
      <p:sp>
        <p:nvSpPr>
          <p:cNvPr id="53380" name="Freeform 131"/>
          <p:cNvSpPr>
            <a:spLocks/>
          </p:cNvSpPr>
          <p:nvPr/>
        </p:nvSpPr>
        <p:spPr bwMode="auto">
          <a:xfrm>
            <a:off x="6896102" y="4110039"/>
            <a:ext cx="31751" cy="36512"/>
          </a:xfrm>
          <a:custGeom>
            <a:avLst/>
            <a:gdLst>
              <a:gd name="T0" fmla="*/ 2147483647 w 23"/>
              <a:gd name="T1" fmla="*/ 0 h 23"/>
              <a:gd name="T2" fmla="*/ 2147483647 w 23"/>
              <a:gd name="T3" fmla="*/ 2147483647 h 23"/>
              <a:gd name="T4" fmla="*/ 2147483647 w 23"/>
              <a:gd name="T5" fmla="*/ 2147483647 h 23"/>
              <a:gd name="T6" fmla="*/ 2147483647 w 23"/>
              <a:gd name="T7" fmla="*/ 2147483647 h 23"/>
              <a:gd name="T8" fmla="*/ 2147483647 w 23"/>
              <a:gd name="T9" fmla="*/ 2147483647 h 23"/>
              <a:gd name="T10" fmla="*/ 0 w 23"/>
              <a:gd name="T11" fmla="*/ 2147483647 h 23"/>
              <a:gd name="T12" fmla="*/ 0 w 23"/>
              <a:gd name="T13" fmla="*/ 2147483647 h 23"/>
              <a:gd name="T14" fmla="*/ 0 w 23"/>
              <a:gd name="T15" fmla="*/ 2147483647 h 23"/>
              <a:gd name="T16" fmla="*/ 0 w 23"/>
              <a:gd name="T17" fmla="*/ 2147483647 h 23"/>
              <a:gd name="T18" fmla="*/ 2147483647 w 23"/>
              <a:gd name="T19" fmla="*/ 2147483647 h 23"/>
              <a:gd name="T20" fmla="*/ 2147483647 w 23"/>
              <a:gd name="T21" fmla="*/ 2147483647 h 23"/>
              <a:gd name="T22" fmla="*/ 2147483647 w 23"/>
              <a:gd name="T23" fmla="*/ 2147483647 h 23"/>
              <a:gd name="T24" fmla="*/ 2147483647 w 23"/>
              <a:gd name="T25" fmla="*/ 2147483647 h 23"/>
              <a:gd name="T26" fmla="*/ 2147483647 w 23"/>
              <a:gd name="T27" fmla="*/ 2147483647 h 23"/>
              <a:gd name="T28" fmla="*/ 2147483647 w 23"/>
              <a:gd name="T29" fmla="*/ 2147483647 h 23"/>
              <a:gd name="T30" fmla="*/ 2147483647 w 23"/>
              <a:gd name="T31" fmla="*/ 2147483647 h 23"/>
              <a:gd name="T32" fmla="*/ 2147483647 w 23"/>
              <a:gd name="T33" fmla="*/ 2147483647 h 23"/>
              <a:gd name="T34" fmla="*/ 2147483647 w 23"/>
              <a:gd name="T35" fmla="*/ 2147483647 h 23"/>
              <a:gd name="T36" fmla="*/ 2147483647 w 23"/>
              <a:gd name="T37" fmla="*/ 2147483647 h 23"/>
              <a:gd name="T38" fmla="*/ 2147483647 w 23"/>
              <a:gd name="T39" fmla="*/ 2147483647 h 23"/>
              <a:gd name="T40" fmla="*/ 2147483647 w 23"/>
              <a:gd name="T41" fmla="*/ 2147483647 h 23"/>
              <a:gd name="T42" fmla="*/ 2147483647 w 23"/>
              <a:gd name="T43" fmla="*/ 2147483647 h 23"/>
              <a:gd name="T44" fmla="*/ 2147483647 w 23"/>
              <a:gd name="T45" fmla="*/ 2147483647 h 23"/>
              <a:gd name="T46" fmla="*/ 2147483647 w 23"/>
              <a:gd name="T47" fmla="*/ 2147483647 h 23"/>
              <a:gd name="T48" fmla="*/ 2147483647 w 23"/>
              <a:gd name="T49" fmla="*/ 2147483647 h 23"/>
              <a:gd name="T50" fmla="*/ 2147483647 w 23"/>
              <a:gd name="T51" fmla="*/ 2147483647 h 23"/>
              <a:gd name="T52" fmla="*/ 2147483647 w 23"/>
              <a:gd name="T53" fmla="*/ 0 h 23"/>
              <a:gd name="T54" fmla="*/ 2147483647 w 23"/>
              <a:gd name="T55" fmla="*/ 0 h 23"/>
              <a:gd name="T56" fmla="*/ 2147483647 w 23"/>
              <a:gd name="T57" fmla="*/ 0 h 23"/>
              <a:gd name="T58" fmla="*/ 2147483647 w 23"/>
              <a:gd name="T59" fmla="*/ 0 h 23"/>
              <a:gd name="T60" fmla="*/ 2147483647 w 23"/>
              <a:gd name="T61" fmla="*/ 0 h 23"/>
              <a:gd name="T62" fmla="*/ 2147483647 w 23"/>
              <a:gd name="T63" fmla="*/ 0 h 23"/>
              <a:gd name="T64" fmla="*/ 2147483647 w 23"/>
              <a:gd name="T65" fmla="*/ 0 h 2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3"/>
              <a:gd name="T100" fmla="*/ 0 h 23"/>
              <a:gd name="T101" fmla="*/ 23 w 23"/>
              <a:gd name="T102" fmla="*/ 23 h 2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3" h="23">
                <a:moveTo>
                  <a:pt x="8" y="0"/>
                </a:moveTo>
                <a:lnTo>
                  <a:pt x="6" y="1"/>
                </a:lnTo>
                <a:lnTo>
                  <a:pt x="3" y="3"/>
                </a:lnTo>
                <a:lnTo>
                  <a:pt x="2" y="4"/>
                </a:lnTo>
                <a:lnTo>
                  <a:pt x="2" y="5"/>
                </a:lnTo>
                <a:lnTo>
                  <a:pt x="0" y="8"/>
                </a:lnTo>
                <a:lnTo>
                  <a:pt x="0" y="11"/>
                </a:lnTo>
                <a:lnTo>
                  <a:pt x="0" y="13"/>
                </a:lnTo>
                <a:lnTo>
                  <a:pt x="0" y="16"/>
                </a:lnTo>
                <a:lnTo>
                  <a:pt x="2" y="19"/>
                </a:lnTo>
                <a:lnTo>
                  <a:pt x="3" y="20"/>
                </a:lnTo>
                <a:lnTo>
                  <a:pt x="5" y="22"/>
                </a:lnTo>
                <a:lnTo>
                  <a:pt x="6" y="23"/>
                </a:lnTo>
                <a:lnTo>
                  <a:pt x="8" y="23"/>
                </a:lnTo>
                <a:lnTo>
                  <a:pt x="11" y="23"/>
                </a:lnTo>
                <a:lnTo>
                  <a:pt x="12" y="22"/>
                </a:lnTo>
                <a:lnTo>
                  <a:pt x="15" y="19"/>
                </a:lnTo>
                <a:lnTo>
                  <a:pt x="17" y="16"/>
                </a:lnTo>
                <a:lnTo>
                  <a:pt x="18" y="14"/>
                </a:lnTo>
                <a:lnTo>
                  <a:pt x="20" y="13"/>
                </a:lnTo>
                <a:lnTo>
                  <a:pt x="21" y="10"/>
                </a:lnTo>
                <a:lnTo>
                  <a:pt x="23" y="7"/>
                </a:lnTo>
                <a:lnTo>
                  <a:pt x="23" y="5"/>
                </a:lnTo>
                <a:lnTo>
                  <a:pt x="23" y="4"/>
                </a:lnTo>
                <a:lnTo>
                  <a:pt x="21" y="1"/>
                </a:lnTo>
                <a:lnTo>
                  <a:pt x="20" y="0"/>
                </a:lnTo>
                <a:lnTo>
                  <a:pt x="18" y="0"/>
                </a:lnTo>
                <a:lnTo>
                  <a:pt x="17" y="0"/>
                </a:lnTo>
                <a:lnTo>
                  <a:pt x="14" y="0"/>
                </a:lnTo>
                <a:lnTo>
                  <a:pt x="12" y="0"/>
                </a:lnTo>
                <a:lnTo>
                  <a:pt x="9" y="0"/>
                </a:lnTo>
                <a:lnTo>
                  <a:pt x="8" y="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81" name="Freeform 132"/>
          <p:cNvSpPr>
            <a:spLocks/>
          </p:cNvSpPr>
          <p:nvPr/>
        </p:nvSpPr>
        <p:spPr bwMode="auto">
          <a:xfrm>
            <a:off x="6896102" y="4110039"/>
            <a:ext cx="31751" cy="36512"/>
          </a:xfrm>
          <a:custGeom>
            <a:avLst/>
            <a:gdLst>
              <a:gd name="T0" fmla="*/ 2147483647 w 23"/>
              <a:gd name="T1" fmla="*/ 0 h 23"/>
              <a:gd name="T2" fmla="*/ 2147483647 w 23"/>
              <a:gd name="T3" fmla="*/ 2147483647 h 23"/>
              <a:gd name="T4" fmla="*/ 2147483647 w 23"/>
              <a:gd name="T5" fmla="*/ 2147483647 h 23"/>
              <a:gd name="T6" fmla="*/ 2147483647 w 23"/>
              <a:gd name="T7" fmla="*/ 2147483647 h 23"/>
              <a:gd name="T8" fmla="*/ 2147483647 w 23"/>
              <a:gd name="T9" fmla="*/ 2147483647 h 23"/>
              <a:gd name="T10" fmla="*/ 0 w 23"/>
              <a:gd name="T11" fmla="*/ 2147483647 h 23"/>
              <a:gd name="T12" fmla="*/ 0 w 23"/>
              <a:gd name="T13" fmla="*/ 2147483647 h 23"/>
              <a:gd name="T14" fmla="*/ 0 w 23"/>
              <a:gd name="T15" fmla="*/ 2147483647 h 23"/>
              <a:gd name="T16" fmla="*/ 0 w 23"/>
              <a:gd name="T17" fmla="*/ 2147483647 h 23"/>
              <a:gd name="T18" fmla="*/ 2147483647 w 23"/>
              <a:gd name="T19" fmla="*/ 2147483647 h 23"/>
              <a:gd name="T20" fmla="*/ 2147483647 w 23"/>
              <a:gd name="T21" fmla="*/ 2147483647 h 23"/>
              <a:gd name="T22" fmla="*/ 2147483647 w 23"/>
              <a:gd name="T23" fmla="*/ 2147483647 h 23"/>
              <a:gd name="T24" fmla="*/ 2147483647 w 23"/>
              <a:gd name="T25" fmla="*/ 2147483647 h 23"/>
              <a:gd name="T26" fmla="*/ 2147483647 w 23"/>
              <a:gd name="T27" fmla="*/ 2147483647 h 23"/>
              <a:gd name="T28" fmla="*/ 2147483647 w 23"/>
              <a:gd name="T29" fmla="*/ 2147483647 h 23"/>
              <a:gd name="T30" fmla="*/ 2147483647 w 23"/>
              <a:gd name="T31" fmla="*/ 2147483647 h 23"/>
              <a:gd name="T32" fmla="*/ 2147483647 w 23"/>
              <a:gd name="T33" fmla="*/ 2147483647 h 23"/>
              <a:gd name="T34" fmla="*/ 2147483647 w 23"/>
              <a:gd name="T35" fmla="*/ 2147483647 h 23"/>
              <a:gd name="T36" fmla="*/ 2147483647 w 23"/>
              <a:gd name="T37" fmla="*/ 2147483647 h 23"/>
              <a:gd name="T38" fmla="*/ 2147483647 w 23"/>
              <a:gd name="T39" fmla="*/ 2147483647 h 23"/>
              <a:gd name="T40" fmla="*/ 2147483647 w 23"/>
              <a:gd name="T41" fmla="*/ 2147483647 h 23"/>
              <a:gd name="T42" fmla="*/ 2147483647 w 23"/>
              <a:gd name="T43" fmla="*/ 2147483647 h 23"/>
              <a:gd name="T44" fmla="*/ 2147483647 w 23"/>
              <a:gd name="T45" fmla="*/ 2147483647 h 23"/>
              <a:gd name="T46" fmla="*/ 2147483647 w 23"/>
              <a:gd name="T47" fmla="*/ 2147483647 h 23"/>
              <a:gd name="T48" fmla="*/ 2147483647 w 23"/>
              <a:gd name="T49" fmla="*/ 2147483647 h 23"/>
              <a:gd name="T50" fmla="*/ 2147483647 w 23"/>
              <a:gd name="T51" fmla="*/ 2147483647 h 23"/>
              <a:gd name="T52" fmla="*/ 2147483647 w 23"/>
              <a:gd name="T53" fmla="*/ 0 h 23"/>
              <a:gd name="T54" fmla="*/ 2147483647 w 23"/>
              <a:gd name="T55" fmla="*/ 0 h 23"/>
              <a:gd name="T56" fmla="*/ 2147483647 w 23"/>
              <a:gd name="T57" fmla="*/ 0 h 23"/>
              <a:gd name="T58" fmla="*/ 2147483647 w 23"/>
              <a:gd name="T59" fmla="*/ 0 h 23"/>
              <a:gd name="T60" fmla="*/ 2147483647 w 23"/>
              <a:gd name="T61" fmla="*/ 0 h 23"/>
              <a:gd name="T62" fmla="*/ 2147483647 w 23"/>
              <a:gd name="T63" fmla="*/ 0 h 23"/>
              <a:gd name="T64" fmla="*/ 2147483647 w 23"/>
              <a:gd name="T65" fmla="*/ 0 h 2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3"/>
              <a:gd name="T100" fmla="*/ 0 h 23"/>
              <a:gd name="T101" fmla="*/ 23 w 23"/>
              <a:gd name="T102" fmla="*/ 23 h 2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3" h="23">
                <a:moveTo>
                  <a:pt x="8" y="0"/>
                </a:moveTo>
                <a:lnTo>
                  <a:pt x="6" y="1"/>
                </a:lnTo>
                <a:lnTo>
                  <a:pt x="3" y="3"/>
                </a:lnTo>
                <a:lnTo>
                  <a:pt x="2" y="4"/>
                </a:lnTo>
                <a:lnTo>
                  <a:pt x="2" y="5"/>
                </a:lnTo>
                <a:lnTo>
                  <a:pt x="0" y="8"/>
                </a:lnTo>
                <a:lnTo>
                  <a:pt x="0" y="11"/>
                </a:lnTo>
                <a:lnTo>
                  <a:pt x="0" y="13"/>
                </a:lnTo>
                <a:lnTo>
                  <a:pt x="0" y="16"/>
                </a:lnTo>
                <a:lnTo>
                  <a:pt x="2" y="19"/>
                </a:lnTo>
                <a:lnTo>
                  <a:pt x="3" y="20"/>
                </a:lnTo>
                <a:lnTo>
                  <a:pt x="5" y="22"/>
                </a:lnTo>
                <a:lnTo>
                  <a:pt x="6" y="23"/>
                </a:lnTo>
                <a:lnTo>
                  <a:pt x="8" y="23"/>
                </a:lnTo>
                <a:lnTo>
                  <a:pt x="11" y="23"/>
                </a:lnTo>
                <a:lnTo>
                  <a:pt x="12" y="22"/>
                </a:lnTo>
                <a:lnTo>
                  <a:pt x="15" y="19"/>
                </a:lnTo>
                <a:lnTo>
                  <a:pt x="17" y="16"/>
                </a:lnTo>
                <a:lnTo>
                  <a:pt x="18" y="14"/>
                </a:lnTo>
                <a:lnTo>
                  <a:pt x="20" y="13"/>
                </a:lnTo>
                <a:lnTo>
                  <a:pt x="21" y="10"/>
                </a:lnTo>
                <a:lnTo>
                  <a:pt x="23" y="7"/>
                </a:lnTo>
                <a:lnTo>
                  <a:pt x="23" y="5"/>
                </a:lnTo>
                <a:lnTo>
                  <a:pt x="23" y="4"/>
                </a:lnTo>
                <a:lnTo>
                  <a:pt x="21" y="1"/>
                </a:lnTo>
                <a:lnTo>
                  <a:pt x="20" y="0"/>
                </a:lnTo>
                <a:lnTo>
                  <a:pt x="18" y="0"/>
                </a:lnTo>
                <a:lnTo>
                  <a:pt x="17" y="0"/>
                </a:lnTo>
                <a:lnTo>
                  <a:pt x="14" y="0"/>
                </a:lnTo>
                <a:lnTo>
                  <a:pt x="12" y="0"/>
                </a:lnTo>
                <a:lnTo>
                  <a:pt x="9" y="0"/>
                </a:lnTo>
                <a:lnTo>
                  <a:pt x="8" y="0"/>
                </a:lnTo>
              </a:path>
            </a:pathLst>
          </a:custGeom>
          <a:solidFill>
            <a:srgbClr val="FFFF00"/>
          </a:solidFill>
          <a:ln w="4763">
            <a:solidFill>
              <a:srgbClr val="990000"/>
            </a:solidFill>
            <a:round/>
            <a:headEnd/>
            <a:tailEnd/>
          </a:ln>
        </p:spPr>
        <p:txBody>
          <a:bodyPr/>
          <a:lstStyle/>
          <a:p>
            <a:endParaRPr lang="en-US"/>
          </a:p>
        </p:txBody>
      </p:sp>
      <p:sp>
        <p:nvSpPr>
          <p:cNvPr id="53382" name="Freeform 133"/>
          <p:cNvSpPr>
            <a:spLocks/>
          </p:cNvSpPr>
          <p:nvPr/>
        </p:nvSpPr>
        <p:spPr bwMode="auto">
          <a:xfrm>
            <a:off x="6813553" y="4195767"/>
            <a:ext cx="55563" cy="53975"/>
          </a:xfrm>
          <a:custGeom>
            <a:avLst/>
            <a:gdLst>
              <a:gd name="T0" fmla="*/ 2147483647 w 40"/>
              <a:gd name="T1" fmla="*/ 2147483647 h 34"/>
              <a:gd name="T2" fmla="*/ 2147483647 w 40"/>
              <a:gd name="T3" fmla="*/ 2147483647 h 34"/>
              <a:gd name="T4" fmla="*/ 2147483647 w 40"/>
              <a:gd name="T5" fmla="*/ 2147483647 h 34"/>
              <a:gd name="T6" fmla="*/ 2147483647 w 40"/>
              <a:gd name="T7" fmla="*/ 0 h 34"/>
              <a:gd name="T8" fmla="*/ 2147483647 w 40"/>
              <a:gd name="T9" fmla="*/ 0 h 34"/>
              <a:gd name="T10" fmla="*/ 2147483647 w 40"/>
              <a:gd name="T11" fmla="*/ 0 h 34"/>
              <a:gd name="T12" fmla="*/ 2147483647 w 40"/>
              <a:gd name="T13" fmla="*/ 0 h 34"/>
              <a:gd name="T14" fmla="*/ 2147483647 w 40"/>
              <a:gd name="T15" fmla="*/ 2147483647 h 34"/>
              <a:gd name="T16" fmla="*/ 2147483647 w 40"/>
              <a:gd name="T17" fmla="*/ 2147483647 h 34"/>
              <a:gd name="T18" fmla="*/ 2147483647 w 40"/>
              <a:gd name="T19" fmla="*/ 2147483647 h 34"/>
              <a:gd name="T20" fmla="*/ 0 w 40"/>
              <a:gd name="T21" fmla="*/ 2147483647 h 34"/>
              <a:gd name="T22" fmla="*/ 0 w 40"/>
              <a:gd name="T23" fmla="*/ 2147483647 h 34"/>
              <a:gd name="T24" fmla="*/ 0 w 40"/>
              <a:gd name="T25" fmla="*/ 2147483647 h 34"/>
              <a:gd name="T26" fmla="*/ 0 w 40"/>
              <a:gd name="T27" fmla="*/ 2147483647 h 34"/>
              <a:gd name="T28" fmla="*/ 0 w 40"/>
              <a:gd name="T29" fmla="*/ 2147483647 h 34"/>
              <a:gd name="T30" fmla="*/ 0 w 40"/>
              <a:gd name="T31" fmla="*/ 2147483647 h 34"/>
              <a:gd name="T32" fmla="*/ 0 w 40"/>
              <a:gd name="T33" fmla="*/ 2147483647 h 34"/>
              <a:gd name="T34" fmla="*/ 2147483647 w 40"/>
              <a:gd name="T35" fmla="*/ 2147483647 h 34"/>
              <a:gd name="T36" fmla="*/ 2147483647 w 40"/>
              <a:gd name="T37" fmla="*/ 2147483647 h 34"/>
              <a:gd name="T38" fmla="*/ 2147483647 w 40"/>
              <a:gd name="T39" fmla="*/ 2147483647 h 34"/>
              <a:gd name="T40" fmla="*/ 2147483647 w 40"/>
              <a:gd name="T41" fmla="*/ 2147483647 h 34"/>
              <a:gd name="T42" fmla="*/ 2147483647 w 40"/>
              <a:gd name="T43" fmla="*/ 2147483647 h 34"/>
              <a:gd name="T44" fmla="*/ 2147483647 w 40"/>
              <a:gd name="T45" fmla="*/ 2147483647 h 34"/>
              <a:gd name="T46" fmla="*/ 2147483647 w 40"/>
              <a:gd name="T47" fmla="*/ 2147483647 h 34"/>
              <a:gd name="T48" fmla="*/ 2147483647 w 40"/>
              <a:gd name="T49" fmla="*/ 2147483647 h 34"/>
              <a:gd name="T50" fmla="*/ 2147483647 w 40"/>
              <a:gd name="T51" fmla="*/ 2147483647 h 34"/>
              <a:gd name="T52" fmla="*/ 2147483647 w 40"/>
              <a:gd name="T53" fmla="*/ 2147483647 h 34"/>
              <a:gd name="T54" fmla="*/ 2147483647 w 40"/>
              <a:gd name="T55" fmla="*/ 2147483647 h 34"/>
              <a:gd name="T56" fmla="*/ 2147483647 w 40"/>
              <a:gd name="T57" fmla="*/ 2147483647 h 34"/>
              <a:gd name="T58" fmla="*/ 2147483647 w 40"/>
              <a:gd name="T59" fmla="*/ 2147483647 h 34"/>
              <a:gd name="T60" fmla="*/ 2147483647 w 40"/>
              <a:gd name="T61" fmla="*/ 2147483647 h 34"/>
              <a:gd name="T62" fmla="*/ 2147483647 w 40"/>
              <a:gd name="T63" fmla="*/ 2147483647 h 34"/>
              <a:gd name="T64" fmla="*/ 2147483647 w 40"/>
              <a:gd name="T65" fmla="*/ 2147483647 h 34"/>
              <a:gd name="T66" fmla="*/ 2147483647 w 40"/>
              <a:gd name="T67" fmla="*/ 2147483647 h 34"/>
              <a:gd name="T68" fmla="*/ 2147483647 w 40"/>
              <a:gd name="T69" fmla="*/ 2147483647 h 34"/>
              <a:gd name="T70" fmla="*/ 2147483647 w 40"/>
              <a:gd name="T71" fmla="*/ 2147483647 h 34"/>
              <a:gd name="T72" fmla="*/ 2147483647 w 40"/>
              <a:gd name="T73" fmla="*/ 2147483647 h 34"/>
              <a:gd name="T74" fmla="*/ 2147483647 w 40"/>
              <a:gd name="T75" fmla="*/ 2147483647 h 34"/>
              <a:gd name="T76" fmla="*/ 2147483647 w 40"/>
              <a:gd name="T77" fmla="*/ 2147483647 h 34"/>
              <a:gd name="T78" fmla="*/ 2147483647 w 40"/>
              <a:gd name="T79" fmla="*/ 2147483647 h 34"/>
              <a:gd name="T80" fmla="*/ 2147483647 w 40"/>
              <a:gd name="T81" fmla="*/ 2147483647 h 34"/>
              <a:gd name="T82" fmla="*/ 2147483647 w 40"/>
              <a:gd name="T83" fmla="*/ 2147483647 h 34"/>
              <a:gd name="T84" fmla="*/ 2147483647 w 40"/>
              <a:gd name="T85" fmla="*/ 2147483647 h 34"/>
              <a:gd name="T86" fmla="*/ 2147483647 w 40"/>
              <a:gd name="T87" fmla="*/ 2147483647 h 34"/>
              <a:gd name="T88" fmla="*/ 2147483647 w 40"/>
              <a:gd name="T89" fmla="*/ 2147483647 h 34"/>
              <a:gd name="T90" fmla="*/ 2147483647 w 40"/>
              <a:gd name="T91" fmla="*/ 2147483647 h 34"/>
              <a:gd name="T92" fmla="*/ 2147483647 w 40"/>
              <a:gd name="T93" fmla="*/ 2147483647 h 34"/>
              <a:gd name="T94" fmla="*/ 2147483647 w 40"/>
              <a:gd name="T95" fmla="*/ 2147483647 h 34"/>
              <a:gd name="T96" fmla="*/ 2147483647 w 40"/>
              <a:gd name="T97" fmla="*/ 2147483647 h 34"/>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0"/>
              <a:gd name="T148" fmla="*/ 0 h 34"/>
              <a:gd name="T149" fmla="*/ 40 w 40"/>
              <a:gd name="T150" fmla="*/ 34 h 34"/>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0" h="34">
                <a:moveTo>
                  <a:pt x="19" y="5"/>
                </a:moveTo>
                <a:lnTo>
                  <a:pt x="16" y="3"/>
                </a:lnTo>
                <a:lnTo>
                  <a:pt x="15" y="2"/>
                </a:lnTo>
                <a:lnTo>
                  <a:pt x="12" y="0"/>
                </a:lnTo>
                <a:lnTo>
                  <a:pt x="11" y="0"/>
                </a:lnTo>
                <a:lnTo>
                  <a:pt x="8" y="0"/>
                </a:lnTo>
                <a:lnTo>
                  <a:pt x="6" y="0"/>
                </a:lnTo>
                <a:lnTo>
                  <a:pt x="5" y="2"/>
                </a:lnTo>
                <a:lnTo>
                  <a:pt x="3" y="5"/>
                </a:lnTo>
                <a:lnTo>
                  <a:pt x="2" y="6"/>
                </a:lnTo>
                <a:lnTo>
                  <a:pt x="0" y="8"/>
                </a:lnTo>
                <a:lnTo>
                  <a:pt x="0" y="11"/>
                </a:lnTo>
                <a:lnTo>
                  <a:pt x="0" y="12"/>
                </a:lnTo>
                <a:lnTo>
                  <a:pt x="0" y="15"/>
                </a:lnTo>
                <a:lnTo>
                  <a:pt x="0" y="17"/>
                </a:lnTo>
                <a:lnTo>
                  <a:pt x="0" y="20"/>
                </a:lnTo>
                <a:lnTo>
                  <a:pt x="0" y="21"/>
                </a:lnTo>
                <a:lnTo>
                  <a:pt x="2" y="23"/>
                </a:lnTo>
                <a:lnTo>
                  <a:pt x="2" y="24"/>
                </a:lnTo>
                <a:lnTo>
                  <a:pt x="3" y="26"/>
                </a:lnTo>
                <a:lnTo>
                  <a:pt x="3" y="27"/>
                </a:lnTo>
                <a:lnTo>
                  <a:pt x="5" y="27"/>
                </a:lnTo>
                <a:lnTo>
                  <a:pt x="6" y="27"/>
                </a:lnTo>
                <a:lnTo>
                  <a:pt x="6" y="29"/>
                </a:lnTo>
                <a:lnTo>
                  <a:pt x="8" y="29"/>
                </a:lnTo>
                <a:lnTo>
                  <a:pt x="12" y="29"/>
                </a:lnTo>
                <a:lnTo>
                  <a:pt x="16" y="30"/>
                </a:lnTo>
                <a:lnTo>
                  <a:pt x="22" y="31"/>
                </a:lnTo>
                <a:lnTo>
                  <a:pt x="27" y="33"/>
                </a:lnTo>
                <a:lnTo>
                  <a:pt x="30" y="34"/>
                </a:lnTo>
                <a:lnTo>
                  <a:pt x="34" y="34"/>
                </a:lnTo>
                <a:lnTo>
                  <a:pt x="37" y="33"/>
                </a:lnTo>
                <a:lnTo>
                  <a:pt x="40" y="30"/>
                </a:lnTo>
                <a:lnTo>
                  <a:pt x="40" y="27"/>
                </a:lnTo>
                <a:lnTo>
                  <a:pt x="39" y="24"/>
                </a:lnTo>
                <a:lnTo>
                  <a:pt x="37" y="21"/>
                </a:lnTo>
                <a:lnTo>
                  <a:pt x="34" y="18"/>
                </a:lnTo>
                <a:lnTo>
                  <a:pt x="30" y="14"/>
                </a:lnTo>
                <a:lnTo>
                  <a:pt x="27" y="11"/>
                </a:lnTo>
                <a:lnTo>
                  <a:pt x="22" y="8"/>
                </a:lnTo>
                <a:lnTo>
                  <a:pt x="19" y="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83" name="Freeform 134"/>
          <p:cNvSpPr>
            <a:spLocks/>
          </p:cNvSpPr>
          <p:nvPr/>
        </p:nvSpPr>
        <p:spPr bwMode="auto">
          <a:xfrm>
            <a:off x="6813553" y="4195767"/>
            <a:ext cx="55563" cy="53975"/>
          </a:xfrm>
          <a:custGeom>
            <a:avLst/>
            <a:gdLst>
              <a:gd name="T0" fmla="*/ 2147483647 w 40"/>
              <a:gd name="T1" fmla="*/ 2147483647 h 34"/>
              <a:gd name="T2" fmla="*/ 2147483647 w 40"/>
              <a:gd name="T3" fmla="*/ 2147483647 h 34"/>
              <a:gd name="T4" fmla="*/ 2147483647 w 40"/>
              <a:gd name="T5" fmla="*/ 2147483647 h 34"/>
              <a:gd name="T6" fmla="*/ 2147483647 w 40"/>
              <a:gd name="T7" fmla="*/ 0 h 34"/>
              <a:gd name="T8" fmla="*/ 2147483647 w 40"/>
              <a:gd name="T9" fmla="*/ 0 h 34"/>
              <a:gd name="T10" fmla="*/ 2147483647 w 40"/>
              <a:gd name="T11" fmla="*/ 0 h 34"/>
              <a:gd name="T12" fmla="*/ 2147483647 w 40"/>
              <a:gd name="T13" fmla="*/ 0 h 34"/>
              <a:gd name="T14" fmla="*/ 2147483647 w 40"/>
              <a:gd name="T15" fmla="*/ 2147483647 h 34"/>
              <a:gd name="T16" fmla="*/ 2147483647 w 40"/>
              <a:gd name="T17" fmla="*/ 2147483647 h 34"/>
              <a:gd name="T18" fmla="*/ 2147483647 w 40"/>
              <a:gd name="T19" fmla="*/ 2147483647 h 34"/>
              <a:gd name="T20" fmla="*/ 0 w 40"/>
              <a:gd name="T21" fmla="*/ 2147483647 h 34"/>
              <a:gd name="T22" fmla="*/ 0 w 40"/>
              <a:gd name="T23" fmla="*/ 2147483647 h 34"/>
              <a:gd name="T24" fmla="*/ 0 w 40"/>
              <a:gd name="T25" fmla="*/ 2147483647 h 34"/>
              <a:gd name="T26" fmla="*/ 0 w 40"/>
              <a:gd name="T27" fmla="*/ 2147483647 h 34"/>
              <a:gd name="T28" fmla="*/ 0 w 40"/>
              <a:gd name="T29" fmla="*/ 2147483647 h 34"/>
              <a:gd name="T30" fmla="*/ 0 w 40"/>
              <a:gd name="T31" fmla="*/ 2147483647 h 34"/>
              <a:gd name="T32" fmla="*/ 0 w 40"/>
              <a:gd name="T33" fmla="*/ 2147483647 h 34"/>
              <a:gd name="T34" fmla="*/ 2147483647 w 40"/>
              <a:gd name="T35" fmla="*/ 2147483647 h 34"/>
              <a:gd name="T36" fmla="*/ 2147483647 w 40"/>
              <a:gd name="T37" fmla="*/ 2147483647 h 34"/>
              <a:gd name="T38" fmla="*/ 2147483647 w 40"/>
              <a:gd name="T39" fmla="*/ 2147483647 h 34"/>
              <a:gd name="T40" fmla="*/ 2147483647 w 40"/>
              <a:gd name="T41" fmla="*/ 2147483647 h 34"/>
              <a:gd name="T42" fmla="*/ 2147483647 w 40"/>
              <a:gd name="T43" fmla="*/ 2147483647 h 34"/>
              <a:gd name="T44" fmla="*/ 2147483647 w 40"/>
              <a:gd name="T45" fmla="*/ 2147483647 h 34"/>
              <a:gd name="T46" fmla="*/ 2147483647 w 40"/>
              <a:gd name="T47" fmla="*/ 2147483647 h 34"/>
              <a:gd name="T48" fmla="*/ 2147483647 w 40"/>
              <a:gd name="T49" fmla="*/ 2147483647 h 34"/>
              <a:gd name="T50" fmla="*/ 2147483647 w 40"/>
              <a:gd name="T51" fmla="*/ 2147483647 h 34"/>
              <a:gd name="T52" fmla="*/ 2147483647 w 40"/>
              <a:gd name="T53" fmla="*/ 2147483647 h 34"/>
              <a:gd name="T54" fmla="*/ 2147483647 w 40"/>
              <a:gd name="T55" fmla="*/ 2147483647 h 34"/>
              <a:gd name="T56" fmla="*/ 2147483647 w 40"/>
              <a:gd name="T57" fmla="*/ 2147483647 h 34"/>
              <a:gd name="T58" fmla="*/ 2147483647 w 40"/>
              <a:gd name="T59" fmla="*/ 2147483647 h 34"/>
              <a:gd name="T60" fmla="*/ 2147483647 w 40"/>
              <a:gd name="T61" fmla="*/ 2147483647 h 34"/>
              <a:gd name="T62" fmla="*/ 2147483647 w 40"/>
              <a:gd name="T63" fmla="*/ 2147483647 h 34"/>
              <a:gd name="T64" fmla="*/ 2147483647 w 40"/>
              <a:gd name="T65" fmla="*/ 2147483647 h 34"/>
              <a:gd name="T66" fmla="*/ 2147483647 w 40"/>
              <a:gd name="T67" fmla="*/ 2147483647 h 34"/>
              <a:gd name="T68" fmla="*/ 2147483647 w 40"/>
              <a:gd name="T69" fmla="*/ 2147483647 h 34"/>
              <a:gd name="T70" fmla="*/ 2147483647 w 40"/>
              <a:gd name="T71" fmla="*/ 2147483647 h 34"/>
              <a:gd name="T72" fmla="*/ 2147483647 w 40"/>
              <a:gd name="T73" fmla="*/ 2147483647 h 34"/>
              <a:gd name="T74" fmla="*/ 2147483647 w 40"/>
              <a:gd name="T75" fmla="*/ 2147483647 h 34"/>
              <a:gd name="T76" fmla="*/ 2147483647 w 40"/>
              <a:gd name="T77" fmla="*/ 2147483647 h 34"/>
              <a:gd name="T78" fmla="*/ 2147483647 w 40"/>
              <a:gd name="T79" fmla="*/ 2147483647 h 34"/>
              <a:gd name="T80" fmla="*/ 2147483647 w 40"/>
              <a:gd name="T81" fmla="*/ 2147483647 h 34"/>
              <a:gd name="T82" fmla="*/ 2147483647 w 40"/>
              <a:gd name="T83" fmla="*/ 2147483647 h 34"/>
              <a:gd name="T84" fmla="*/ 2147483647 w 40"/>
              <a:gd name="T85" fmla="*/ 2147483647 h 34"/>
              <a:gd name="T86" fmla="*/ 2147483647 w 40"/>
              <a:gd name="T87" fmla="*/ 2147483647 h 34"/>
              <a:gd name="T88" fmla="*/ 2147483647 w 40"/>
              <a:gd name="T89" fmla="*/ 2147483647 h 34"/>
              <a:gd name="T90" fmla="*/ 2147483647 w 40"/>
              <a:gd name="T91" fmla="*/ 2147483647 h 34"/>
              <a:gd name="T92" fmla="*/ 2147483647 w 40"/>
              <a:gd name="T93" fmla="*/ 2147483647 h 34"/>
              <a:gd name="T94" fmla="*/ 2147483647 w 40"/>
              <a:gd name="T95" fmla="*/ 2147483647 h 34"/>
              <a:gd name="T96" fmla="*/ 2147483647 w 40"/>
              <a:gd name="T97" fmla="*/ 2147483647 h 34"/>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0"/>
              <a:gd name="T148" fmla="*/ 0 h 34"/>
              <a:gd name="T149" fmla="*/ 40 w 40"/>
              <a:gd name="T150" fmla="*/ 34 h 34"/>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0" h="34">
                <a:moveTo>
                  <a:pt x="19" y="5"/>
                </a:moveTo>
                <a:lnTo>
                  <a:pt x="16" y="3"/>
                </a:lnTo>
                <a:lnTo>
                  <a:pt x="15" y="2"/>
                </a:lnTo>
                <a:lnTo>
                  <a:pt x="12" y="0"/>
                </a:lnTo>
                <a:lnTo>
                  <a:pt x="11" y="0"/>
                </a:lnTo>
                <a:lnTo>
                  <a:pt x="8" y="0"/>
                </a:lnTo>
                <a:lnTo>
                  <a:pt x="6" y="0"/>
                </a:lnTo>
                <a:lnTo>
                  <a:pt x="5" y="2"/>
                </a:lnTo>
                <a:lnTo>
                  <a:pt x="3" y="5"/>
                </a:lnTo>
                <a:lnTo>
                  <a:pt x="2" y="6"/>
                </a:lnTo>
                <a:lnTo>
                  <a:pt x="0" y="8"/>
                </a:lnTo>
                <a:lnTo>
                  <a:pt x="0" y="11"/>
                </a:lnTo>
                <a:lnTo>
                  <a:pt x="0" y="12"/>
                </a:lnTo>
                <a:lnTo>
                  <a:pt x="0" y="15"/>
                </a:lnTo>
                <a:lnTo>
                  <a:pt x="0" y="17"/>
                </a:lnTo>
                <a:lnTo>
                  <a:pt x="0" y="20"/>
                </a:lnTo>
                <a:lnTo>
                  <a:pt x="0" y="21"/>
                </a:lnTo>
                <a:lnTo>
                  <a:pt x="2" y="23"/>
                </a:lnTo>
                <a:lnTo>
                  <a:pt x="2" y="24"/>
                </a:lnTo>
                <a:lnTo>
                  <a:pt x="3" y="26"/>
                </a:lnTo>
                <a:lnTo>
                  <a:pt x="3" y="27"/>
                </a:lnTo>
                <a:lnTo>
                  <a:pt x="5" y="27"/>
                </a:lnTo>
                <a:lnTo>
                  <a:pt x="6" y="27"/>
                </a:lnTo>
                <a:lnTo>
                  <a:pt x="6" y="29"/>
                </a:lnTo>
                <a:lnTo>
                  <a:pt x="8" y="29"/>
                </a:lnTo>
                <a:lnTo>
                  <a:pt x="12" y="29"/>
                </a:lnTo>
                <a:lnTo>
                  <a:pt x="16" y="30"/>
                </a:lnTo>
                <a:lnTo>
                  <a:pt x="22" y="31"/>
                </a:lnTo>
                <a:lnTo>
                  <a:pt x="27" y="33"/>
                </a:lnTo>
                <a:lnTo>
                  <a:pt x="30" y="34"/>
                </a:lnTo>
                <a:lnTo>
                  <a:pt x="34" y="34"/>
                </a:lnTo>
                <a:lnTo>
                  <a:pt x="37" y="33"/>
                </a:lnTo>
                <a:lnTo>
                  <a:pt x="40" y="30"/>
                </a:lnTo>
                <a:lnTo>
                  <a:pt x="40" y="27"/>
                </a:lnTo>
                <a:lnTo>
                  <a:pt x="39" y="24"/>
                </a:lnTo>
                <a:lnTo>
                  <a:pt x="37" y="21"/>
                </a:lnTo>
                <a:lnTo>
                  <a:pt x="34" y="18"/>
                </a:lnTo>
                <a:lnTo>
                  <a:pt x="30" y="14"/>
                </a:lnTo>
                <a:lnTo>
                  <a:pt x="27" y="11"/>
                </a:lnTo>
                <a:lnTo>
                  <a:pt x="22" y="8"/>
                </a:lnTo>
                <a:lnTo>
                  <a:pt x="19" y="5"/>
                </a:lnTo>
              </a:path>
            </a:pathLst>
          </a:custGeom>
          <a:solidFill>
            <a:srgbClr val="FFFF00"/>
          </a:solidFill>
          <a:ln w="4763">
            <a:solidFill>
              <a:srgbClr val="990000"/>
            </a:solidFill>
            <a:round/>
            <a:headEnd/>
            <a:tailEnd/>
          </a:ln>
        </p:spPr>
        <p:txBody>
          <a:bodyPr/>
          <a:lstStyle/>
          <a:p>
            <a:endParaRPr lang="en-US"/>
          </a:p>
        </p:txBody>
      </p:sp>
      <p:sp>
        <p:nvSpPr>
          <p:cNvPr id="53384" name="Freeform 135"/>
          <p:cNvSpPr>
            <a:spLocks/>
          </p:cNvSpPr>
          <p:nvPr/>
        </p:nvSpPr>
        <p:spPr bwMode="auto">
          <a:xfrm>
            <a:off x="6151566" y="4497391"/>
            <a:ext cx="331787" cy="363537"/>
          </a:xfrm>
          <a:custGeom>
            <a:avLst/>
            <a:gdLst>
              <a:gd name="T0" fmla="*/ 2147483647 w 235"/>
              <a:gd name="T1" fmla="*/ 2147483647 h 229"/>
              <a:gd name="T2" fmla="*/ 2147483647 w 235"/>
              <a:gd name="T3" fmla="*/ 2147483647 h 229"/>
              <a:gd name="T4" fmla="*/ 2147483647 w 235"/>
              <a:gd name="T5" fmla="*/ 2147483647 h 229"/>
              <a:gd name="T6" fmla="*/ 2147483647 w 235"/>
              <a:gd name="T7" fmla="*/ 2147483647 h 229"/>
              <a:gd name="T8" fmla="*/ 2147483647 w 235"/>
              <a:gd name="T9" fmla="*/ 2147483647 h 229"/>
              <a:gd name="T10" fmla="*/ 2147483647 w 235"/>
              <a:gd name="T11" fmla="*/ 2147483647 h 229"/>
              <a:gd name="T12" fmla="*/ 2147483647 w 235"/>
              <a:gd name="T13" fmla="*/ 2147483647 h 229"/>
              <a:gd name="T14" fmla="*/ 2147483647 w 235"/>
              <a:gd name="T15" fmla="*/ 2147483647 h 229"/>
              <a:gd name="T16" fmla="*/ 2147483647 w 235"/>
              <a:gd name="T17" fmla="*/ 2147483647 h 229"/>
              <a:gd name="T18" fmla="*/ 2147483647 w 235"/>
              <a:gd name="T19" fmla="*/ 2147483647 h 229"/>
              <a:gd name="T20" fmla="*/ 2147483647 w 235"/>
              <a:gd name="T21" fmla="*/ 2147483647 h 229"/>
              <a:gd name="T22" fmla="*/ 2147483647 w 235"/>
              <a:gd name="T23" fmla="*/ 2147483647 h 229"/>
              <a:gd name="T24" fmla="*/ 2147483647 w 235"/>
              <a:gd name="T25" fmla="*/ 2147483647 h 229"/>
              <a:gd name="T26" fmla="*/ 2147483647 w 235"/>
              <a:gd name="T27" fmla="*/ 2147483647 h 229"/>
              <a:gd name="T28" fmla="*/ 2147483647 w 235"/>
              <a:gd name="T29" fmla="*/ 2147483647 h 229"/>
              <a:gd name="T30" fmla="*/ 2147483647 w 235"/>
              <a:gd name="T31" fmla="*/ 2147483647 h 229"/>
              <a:gd name="T32" fmla="*/ 2147483647 w 235"/>
              <a:gd name="T33" fmla="*/ 2147483647 h 229"/>
              <a:gd name="T34" fmla="*/ 2147483647 w 235"/>
              <a:gd name="T35" fmla="*/ 2147483647 h 229"/>
              <a:gd name="T36" fmla="*/ 2147483647 w 235"/>
              <a:gd name="T37" fmla="*/ 2147483647 h 229"/>
              <a:gd name="T38" fmla="*/ 2147483647 w 235"/>
              <a:gd name="T39" fmla="*/ 2147483647 h 229"/>
              <a:gd name="T40" fmla="*/ 2147483647 w 235"/>
              <a:gd name="T41" fmla="*/ 2147483647 h 229"/>
              <a:gd name="T42" fmla="*/ 2147483647 w 235"/>
              <a:gd name="T43" fmla="*/ 2147483647 h 229"/>
              <a:gd name="T44" fmla="*/ 2147483647 w 235"/>
              <a:gd name="T45" fmla="*/ 2147483647 h 229"/>
              <a:gd name="T46" fmla="*/ 2147483647 w 235"/>
              <a:gd name="T47" fmla="*/ 2147483647 h 229"/>
              <a:gd name="T48" fmla="*/ 2147483647 w 235"/>
              <a:gd name="T49" fmla="*/ 2147483647 h 229"/>
              <a:gd name="T50" fmla="*/ 2147483647 w 235"/>
              <a:gd name="T51" fmla="*/ 2147483647 h 229"/>
              <a:gd name="T52" fmla="*/ 2147483647 w 235"/>
              <a:gd name="T53" fmla="*/ 2147483647 h 229"/>
              <a:gd name="T54" fmla="*/ 2147483647 w 235"/>
              <a:gd name="T55" fmla="*/ 2147483647 h 229"/>
              <a:gd name="T56" fmla="*/ 2147483647 w 235"/>
              <a:gd name="T57" fmla="*/ 2147483647 h 229"/>
              <a:gd name="T58" fmla="*/ 2147483647 w 235"/>
              <a:gd name="T59" fmla="*/ 2147483647 h 229"/>
              <a:gd name="T60" fmla="*/ 2147483647 w 235"/>
              <a:gd name="T61" fmla="*/ 2147483647 h 229"/>
              <a:gd name="T62" fmla="*/ 2147483647 w 235"/>
              <a:gd name="T63" fmla="*/ 2147483647 h 229"/>
              <a:gd name="T64" fmla="*/ 2147483647 w 235"/>
              <a:gd name="T65" fmla="*/ 2147483647 h 229"/>
              <a:gd name="T66" fmla="*/ 2147483647 w 235"/>
              <a:gd name="T67" fmla="*/ 2147483647 h 229"/>
              <a:gd name="T68" fmla="*/ 2147483647 w 235"/>
              <a:gd name="T69" fmla="*/ 2147483647 h 229"/>
              <a:gd name="T70" fmla="*/ 2147483647 w 235"/>
              <a:gd name="T71" fmla="*/ 2147483647 h 229"/>
              <a:gd name="T72" fmla="*/ 2147483647 w 235"/>
              <a:gd name="T73" fmla="*/ 2147483647 h 229"/>
              <a:gd name="T74" fmla="*/ 2147483647 w 235"/>
              <a:gd name="T75" fmla="*/ 2147483647 h 229"/>
              <a:gd name="T76" fmla="*/ 2147483647 w 235"/>
              <a:gd name="T77" fmla="*/ 2147483647 h 229"/>
              <a:gd name="T78" fmla="*/ 2147483647 w 235"/>
              <a:gd name="T79" fmla="*/ 2147483647 h 229"/>
              <a:gd name="T80" fmla="*/ 2147483647 w 235"/>
              <a:gd name="T81" fmla="*/ 2147483647 h 229"/>
              <a:gd name="T82" fmla="*/ 2147483647 w 235"/>
              <a:gd name="T83" fmla="*/ 2147483647 h 229"/>
              <a:gd name="T84" fmla="*/ 2147483647 w 235"/>
              <a:gd name="T85" fmla="*/ 2147483647 h 229"/>
              <a:gd name="T86" fmla="*/ 2147483647 w 235"/>
              <a:gd name="T87" fmla="*/ 2147483647 h 229"/>
              <a:gd name="T88" fmla="*/ 0 w 235"/>
              <a:gd name="T89" fmla="*/ 2147483647 h 229"/>
              <a:gd name="T90" fmla="*/ 2147483647 w 235"/>
              <a:gd name="T91" fmla="*/ 2147483647 h 229"/>
              <a:gd name="T92" fmla="*/ 2147483647 w 235"/>
              <a:gd name="T93" fmla="*/ 2147483647 h 229"/>
              <a:gd name="T94" fmla="*/ 2147483647 w 235"/>
              <a:gd name="T95" fmla="*/ 2147483647 h 229"/>
              <a:gd name="T96" fmla="*/ 2147483647 w 235"/>
              <a:gd name="T97" fmla="*/ 2147483647 h 229"/>
              <a:gd name="T98" fmla="*/ 2147483647 w 235"/>
              <a:gd name="T99" fmla="*/ 2147483647 h 229"/>
              <a:gd name="T100" fmla="*/ 2147483647 w 235"/>
              <a:gd name="T101" fmla="*/ 2147483647 h 229"/>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235"/>
              <a:gd name="T154" fmla="*/ 0 h 229"/>
              <a:gd name="T155" fmla="*/ 235 w 235"/>
              <a:gd name="T156" fmla="*/ 229 h 229"/>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235" h="229">
                <a:moveTo>
                  <a:pt x="12" y="59"/>
                </a:moveTo>
                <a:lnTo>
                  <a:pt x="15" y="62"/>
                </a:lnTo>
                <a:lnTo>
                  <a:pt x="17" y="67"/>
                </a:lnTo>
                <a:lnTo>
                  <a:pt x="19" y="70"/>
                </a:lnTo>
                <a:lnTo>
                  <a:pt x="22" y="72"/>
                </a:lnTo>
                <a:lnTo>
                  <a:pt x="25" y="77"/>
                </a:lnTo>
                <a:lnTo>
                  <a:pt x="28" y="80"/>
                </a:lnTo>
                <a:lnTo>
                  <a:pt x="30" y="83"/>
                </a:lnTo>
                <a:lnTo>
                  <a:pt x="30" y="87"/>
                </a:lnTo>
                <a:lnTo>
                  <a:pt x="30" y="96"/>
                </a:lnTo>
                <a:lnTo>
                  <a:pt x="28" y="105"/>
                </a:lnTo>
                <a:lnTo>
                  <a:pt x="28" y="112"/>
                </a:lnTo>
                <a:lnTo>
                  <a:pt x="28" y="121"/>
                </a:lnTo>
                <a:lnTo>
                  <a:pt x="27" y="130"/>
                </a:lnTo>
                <a:lnTo>
                  <a:pt x="27" y="139"/>
                </a:lnTo>
                <a:lnTo>
                  <a:pt x="27" y="147"/>
                </a:lnTo>
                <a:lnTo>
                  <a:pt x="27" y="155"/>
                </a:lnTo>
                <a:lnTo>
                  <a:pt x="28" y="158"/>
                </a:lnTo>
                <a:lnTo>
                  <a:pt x="30" y="160"/>
                </a:lnTo>
                <a:lnTo>
                  <a:pt x="30" y="163"/>
                </a:lnTo>
                <a:lnTo>
                  <a:pt x="31" y="164"/>
                </a:lnTo>
                <a:lnTo>
                  <a:pt x="33" y="167"/>
                </a:lnTo>
                <a:lnTo>
                  <a:pt x="34" y="169"/>
                </a:lnTo>
                <a:lnTo>
                  <a:pt x="36" y="172"/>
                </a:lnTo>
                <a:lnTo>
                  <a:pt x="36" y="173"/>
                </a:lnTo>
                <a:lnTo>
                  <a:pt x="34" y="179"/>
                </a:lnTo>
                <a:lnTo>
                  <a:pt x="31" y="184"/>
                </a:lnTo>
                <a:lnTo>
                  <a:pt x="28" y="188"/>
                </a:lnTo>
                <a:lnTo>
                  <a:pt x="25" y="194"/>
                </a:lnTo>
                <a:lnTo>
                  <a:pt x="22" y="198"/>
                </a:lnTo>
                <a:lnTo>
                  <a:pt x="21" y="203"/>
                </a:lnTo>
                <a:lnTo>
                  <a:pt x="19" y="209"/>
                </a:lnTo>
                <a:lnTo>
                  <a:pt x="19" y="213"/>
                </a:lnTo>
                <a:lnTo>
                  <a:pt x="22" y="219"/>
                </a:lnTo>
                <a:lnTo>
                  <a:pt x="25" y="222"/>
                </a:lnTo>
                <a:lnTo>
                  <a:pt x="30" y="227"/>
                </a:lnTo>
                <a:lnTo>
                  <a:pt x="36" y="228"/>
                </a:lnTo>
                <a:lnTo>
                  <a:pt x="42" y="229"/>
                </a:lnTo>
                <a:lnTo>
                  <a:pt x="48" y="229"/>
                </a:lnTo>
                <a:lnTo>
                  <a:pt x="54" y="227"/>
                </a:lnTo>
                <a:lnTo>
                  <a:pt x="59" y="224"/>
                </a:lnTo>
                <a:lnTo>
                  <a:pt x="65" y="218"/>
                </a:lnTo>
                <a:lnTo>
                  <a:pt x="71" y="212"/>
                </a:lnTo>
                <a:lnTo>
                  <a:pt x="77" y="207"/>
                </a:lnTo>
                <a:lnTo>
                  <a:pt x="83" y="203"/>
                </a:lnTo>
                <a:lnTo>
                  <a:pt x="89" y="198"/>
                </a:lnTo>
                <a:lnTo>
                  <a:pt x="95" y="194"/>
                </a:lnTo>
                <a:lnTo>
                  <a:pt x="101" y="189"/>
                </a:lnTo>
                <a:lnTo>
                  <a:pt x="108" y="185"/>
                </a:lnTo>
                <a:lnTo>
                  <a:pt x="113" y="181"/>
                </a:lnTo>
                <a:lnTo>
                  <a:pt x="117" y="176"/>
                </a:lnTo>
                <a:lnTo>
                  <a:pt x="122" y="170"/>
                </a:lnTo>
                <a:lnTo>
                  <a:pt x="125" y="166"/>
                </a:lnTo>
                <a:lnTo>
                  <a:pt x="127" y="160"/>
                </a:lnTo>
                <a:lnTo>
                  <a:pt x="130" y="154"/>
                </a:lnTo>
                <a:lnTo>
                  <a:pt x="133" y="148"/>
                </a:lnTo>
                <a:lnTo>
                  <a:pt x="136" y="144"/>
                </a:lnTo>
                <a:lnTo>
                  <a:pt x="141" y="139"/>
                </a:lnTo>
                <a:lnTo>
                  <a:pt x="145" y="136"/>
                </a:lnTo>
                <a:lnTo>
                  <a:pt x="150" y="133"/>
                </a:lnTo>
                <a:lnTo>
                  <a:pt x="156" y="132"/>
                </a:lnTo>
                <a:lnTo>
                  <a:pt x="161" y="129"/>
                </a:lnTo>
                <a:lnTo>
                  <a:pt x="166" y="127"/>
                </a:lnTo>
                <a:lnTo>
                  <a:pt x="172" y="124"/>
                </a:lnTo>
                <a:lnTo>
                  <a:pt x="176" y="121"/>
                </a:lnTo>
                <a:lnTo>
                  <a:pt x="181" y="117"/>
                </a:lnTo>
                <a:lnTo>
                  <a:pt x="182" y="111"/>
                </a:lnTo>
                <a:lnTo>
                  <a:pt x="184" y="105"/>
                </a:lnTo>
                <a:lnTo>
                  <a:pt x="185" y="99"/>
                </a:lnTo>
                <a:lnTo>
                  <a:pt x="187" y="93"/>
                </a:lnTo>
                <a:lnTo>
                  <a:pt x="188" y="87"/>
                </a:lnTo>
                <a:lnTo>
                  <a:pt x="191" y="83"/>
                </a:lnTo>
                <a:lnTo>
                  <a:pt x="196" y="80"/>
                </a:lnTo>
                <a:lnTo>
                  <a:pt x="200" y="78"/>
                </a:lnTo>
                <a:lnTo>
                  <a:pt x="204" y="77"/>
                </a:lnTo>
                <a:lnTo>
                  <a:pt x="207" y="75"/>
                </a:lnTo>
                <a:lnTo>
                  <a:pt x="212" y="74"/>
                </a:lnTo>
                <a:lnTo>
                  <a:pt x="216" y="71"/>
                </a:lnTo>
                <a:lnTo>
                  <a:pt x="221" y="68"/>
                </a:lnTo>
                <a:lnTo>
                  <a:pt x="224" y="65"/>
                </a:lnTo>
                <a:lnTo>
                  <a:pt x="225" y="61"/>
                </a:lnTo>
                <a:lnTo>
                  <a:pt x="228" y="55"/>
                </a:lnTo>
                <a:lnTo>
                  <a:pt x="231" y="50"/>
                </a:lnTo>
                <a:lnTo>
                  <a:pt x="232" y="44"/>
                </a:lnTo>
                <a:lnTo>
                  <a:pt x="234" y="40"/>
                </a:lnTo>
                <a:lnTo>
                  <a:pt x="235" y="34"/>
                </a:lnTo>
                <a:lnTo>
                  <a:pt x="234" y="30"/>
                </a:lnTo>
                <a:lnTo>
                  <a:pt x="231" y="25"/>
                </a:lnTo>
                <a:lnTo>
                  <a:pt x="227" y="22"/>
                </a:lnTo>
                <a:lnTo>
                  <a:pt x="222" y="19"/>
                </a:lnTo>
                <a:lnTo>
                  <a:pt x="218" y="18"/>
                </a:lnTo>
                <a:lnTo>
                  <a:pt x="213" y="18"/>
                </a:lnTo>
                <a:lnTo>
                  <a:pt x="209" y="19"/>
                </a:lnTo>
                <a:lnTo>
                  <a:pt x="201" y="22"/>
                </a:lnTo>
                <a:lnTo>
                  <a:pt x="196" y="28"/>
                </a:lnTo>
                <a:lnTo>
                  <a:pt x="188" y="35"/>
                </a:lnTo>
                <a:lnTo>
                  <a:pt x="182" y="43"/>
                </a:lnTo>
                <a:lnTo>
                  <a:pt x="176" y="49"/>
                </a:lnTo>
                <a:lnTo>
                  <a:pt x="169" y="53"/>
                </a:lnTo>
                <a:lnTo>
                  <a:pt x="163" y="55"/>
                </a:lnTo>
                <a:lnTo>
                  <a:pt x="156" y="56"/>
                </a:lnTo>
                <a:lnTo>
                  <a:pt x="150" y="55"/>
                </a:lnTo>
                <a:lnTo>
                  <a:pt x="142" y="55"/>
                </a:lnTo>
                <a:lnTo>
                  <a:pt x="136" y="52"/>
                </a:lnTo>
                <a:lnTo>
                  <a:pt x="129" y="50"/>
                </a:lnTo>
                <a:lnTo>
                  <a:pt x="122" y="47"/>
                </a:lnTo>
                <a:lnTo>
                  <a:pt x="116" y="44"/>
                </a:lnTo>
                <a:lnTo>
                  <a:pt x="111" y="43"/>
                </a:lnTo>
                <a:lnTo>
                  <a:pt x="108" y="40"/>
                </a:lnTo>
                <a:lnTo>
                  <a:pt x="105" y="37"/>
                </a:lnTo>
                <a:lnTo>
                  <a:pt x="101" y="34"/>
                </a:lnTo>
                <a:lnTo>
                  <a:pt x="98" y="33"/>
                </a:lnTo>
                <a:lnTo>
                  <a:pt x="95" y="30"/>
                </a:lnTo>
                <a:lnTo>
                  <a:pt x="90" y="27"/>
                </a:lnTo>
                <a:lnTo>
                  <a:pt x="88" y="24"/>
                </a:lnTo>
                <a:lnTo>
                  <a:pt x="85" y="22"/>
                </a:lnTo>
                <a:lnTo>
                  <a:pt x="82" y="22"/>
                </a:lnTo>
                <a:lnTo>
                  <a:pt x="80" y="22"/>
                </a:lnTo>
                <a:lnTo>
                  <a:pt x="77" y="22"/>
                </a:lnTo>
                <a:lnTo>
                  <a:pt x="76" y="24"/>
                </a:lnTo>
                <a:lnTo>
                  <a:pt x="73" y="24"/>
                </a:lnTo>
                <a:lnTo>
                  <a:pt x="71" y="24"/>
                </a:lnTo>
                <a:lnTo>
                  <a:pt x="70" y="24"/>
                </a:lnTo>
                <a:lnTo>
                  <a:pt x="67" y="22"/>
                </a:lnTo>
                <a:lnTo>
                  <a:pt x="61" y="19"/>
                </a:lnTo>
                <a:lnTo>
                  <a:pt x="54" y="15"/>
                </a:lnTo>
                <a:lnTo>
                  <a:pt x="43" y="10"/>
                </a:lnTo>
                <a:lnTo>
                  <a:pt x="34" y="6"/>
                </a:lnTo>
                <a:lnTo>
                  <a:pt x="25" y="3"/>
                </a:lnTo>
                <a:lnTo>
                  <a:pt x="18" y="0"/>
                </a:lnTo>
                <a:lnTo>
                  <a:pt x="14" y="0"/>
                </a:lnTo>
                <a:lnTo>
                  <a:pt x="8" y="4"/>
                </a:lnTo>
                <a:lnTo>
                  <a:pt x="3" y="9"/>
                </a:lnTo>
                <a:lnTo>
                  <a:pt x="0" y="16"/>
                </a:lnTo>
                <a:lnTo>
                  <a:pt x="0" y="22"/>
                </a:lnTo>
                <a:lnTo>
                  <a:pt x="0" y="30"/>
                </a:lnTo>
                <a:lnTo>
                  <a:pt x="3" y="38"/>
                </a:lnTo>
                <a:lnTo>
                  <a:pt x="6" y="46"/>
                </a:lnTo>
                <a:lnTo>
                  <a:pt x="11" y="52"/>
                </a:lnTo>
                <a:lnTo>
                  <a:pt x="11" y="53"/>
                </a:lnTo>
                <a:lnTo>
                  <a:pt x="11" y="55"/>
                </a:lnTo>
                <a:lnTo>
                  <a:pt x="11" y="56"/>
                </a:lnTo>
                <a:lnTo>
                  <a:pt x="12" y="58"/>
                </a:lnTo>
                <a:lnTo>
                  <a:pt x="12" y="59"/>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85" name="Freeform 136"/>
          <p:cNvSpPr>
            <a:spLocks/>
          </p:cNvSpPr>
          <p:nvPr/>
        </p:nvSpPr>
        <p:spPr bwMode="auto">
          <a:xfrm>
            <a:off x="6245229" y="4679953"/>
            <a:ext cx="87313" cy="111125"/>
          </a:xfrm>
          <a:custGeom>
            <a:avLst/>
            <a:gdLst>
              <a:gd name="T0" fmla="*/ 2147483647 w 62"/>
              <a:gd name="T1" fmla="*/ 2147483647 h 70"/>
              <a:gd name="T2" fmla="*/ 2147483647 w 62"/>
              <a:gd name="T3" fmla="*/ 2147483647 h 70"/>
              <a:gd name="T4" fmla="*/ 2147483647 w 62"/>
              <a:gd name="T5" fmla="*/ 2147483647 h 70"/>
              <a:gd name="T6" fmla="*/ 2147483647 w 62"/>
              <a:gd name="T7" fmla="*/ 2147483647 h 70"/>
              <a:gd name="T8" fmla="*/ 2147483647 w 62"/>
              <a:gd name="T9" fmla="*/ 2147483647 h 70"/>
              <a:gd name="T10" fmla="*/ 2147483647 w 62"/>
              <a:gd name="T11" fmla="*/ 2147483647 h 70"/>
              <a:gd name="T12" fmla="*/ 2147483647 w 62"/>
              <a:gd name="T13" fmla="*/ 2147483647 h 70"/>
              <a:gd name="T14" fmla="*/ 2147483647 w 62"/>
              <a:gd name="T15" fmla="*/ 2147483647 h 70"/>
              <a:gd name="T16" fmla="*/ 2147483647 w 62"/>
              <a:gd name="T17" fmla="*/ 2147483647 h 70"/>
              <a:gd name="T18" fmla="*/ 2147483647 w 62"/>
              <a:gd name="T19" fmla="*/ 2147483647 h 70"/>
              <a:gd name="T20" fmla="*/ 2147483647 w 62"/>
              <a:gd name="T21" fmla="*/ 2147483647 h 70"/>
              <a:gd name="T22" fmla="*/ 2147483647 w 62"/>
              <a:gd name="T23" fmla="*/ 2147483647 h 70"/>
              <a:gd name="T24" fmla="*/ 2147483647 w 62"/>
              <a:gd name="T25" fmla="*/ 2147483647 h 70"/>
              <a:gd name="T26" fmla="*/ 2147483647 w 62"/>
              <a:gd name="T27" fmla="*/ 2147483647 h 70"/>
              <a:gd name="T28" fmla="*/ 2147483647 w 62"/>
              <a:gd name="T29" fmla="*/ 2147483647 h 70"/>
              <a:gd name="T30" fmla="*/ 2147483647 w 62"/>
              <a:gd name="T31" fmla="*/ 2147483647 h 70"/>
              <a:gd name="T32" fmla="*/ 2147483647 w 62"/>
              <a:gd name="T33" fmla="*/ 2147483647 h 70"/>
              <a:gd name="T34" fmla="*/ 2147483647 w 62"/>
              <a:gd name="T35" fmla="*/ 2147483647 h 70"/>
              <a:gd name="T36" fmla="*/ 2147483647 w 62"/>
              <a:gd name="T37" fmla="*/ 2147483647 h 70"/>
              <a:gd name="T38" fmla="*/ 2147483647 w 62"/>
              <a:gd name="T39" fmla="*/ 2147483647 h 70"/>
              <a:gd name="T40" fmla="*/ 2147483647 w 62"/>
              <a:gd name="T41" fmla="*/ 2147483647 h 70"/>
              <a:gd name="T42" fmla="*/ 2147483647 w 62"/>
              <a:gd name="T43" fmla="*/ 2147483647 h 70"/>
              <a:gd name="T44" fmla="*/ 2147483647 w 62"/>
              <a:gd name="T45" fmla="*/ 2147483647 h 70"/>
              <a:gd name="T46" fmla="*/ 2147483647 w 62"/>
              <a:gd name="T47" fmla="*/ 2147483647 h 70"/>
              <a:gd name="T48" fmla="*/ 2147483647 w 62"/>
              <a:gd name="T49" fmla="*/ 2147483647 h 70"/>
              <a:gd name="T50" fmla="*/ 2147483647 w 62"/>
              <a:gd name="T51" fmla="*/ 2147483647 h 70"/>
              <a:gd name="T52" fmla="*/ 2147483647 w 62"/>
              <a:gd name="T53" fmla="*/ 2147483647 h 70"/>
              <a:gd name="T54" fmla="*/ 2147483647 w 62"/>
              <a:gd name="T55" fmla="*/ 2147483647 h 70"/>
              <a:gd name="T56" fmla="*/ 2147483647 w 62"/>
              <a:gd name="T57" fmla="*/ 2147483647 h 70"/>
              <a:gd name="T58" fmla="*/ 2147483647 w 62"/>
              <a:gd name="T59" fmla="*/ 2147483647 h 70"/>
              <a:gd name="T60" fmla="*/ 2147483647 w 62"/>
              <a:gd name="T61" fmla="*/ 2147483647 h 70"/>
              <a:gd name="T62" fmla="*/ 2147483647 w 62"/>
              <a:gd name="T63" fmla="*/ 2147483647 h 70"/>
              <a:gd name="T64" fmla="*/ 2147483647 w 62"/>
              <a:gd name="T65" fmla="*/ 2147483647 h 70"/>
              <a:gd name="T66" fmla="*/ 2147483647 w 62"/>
              <a:gd name="T67" fmla="*/ 0 h 70"/>
              <a:gd name="T68" fmla="*/ 2147483647 w 62"/>
              <a:gd name="T69" fmla="*/ 0 h 70"/>
              <a:gd name="T70" fmla="*/ 2147483647 w 62"/>
              <a:gd name="T71" fmla="*/ 2147483647 h 70"/>
              <a:gd name="T72" fmla="*/ 2147483647 w 62"/>
              <a:gd name="T73" fmla="*/ 2147483647 h 70"/>
              <a:gd name="T74" fmla="*/ 2147483647 w 62"/>
              <a:gd name="T75" fmla="*/ 2147483647 h 70"/>
              <a:gd name="T76" fmla="*/ 2147483647 w 62"/>
              <a:gd name="T77" fmla="*/ 2147483647 h 70"/>
              <a:gd name="T78" fmla="*/ 2147483647 w 62"/>
              <a:gd name="T79" fmla="*/ 2147483647 h 70"/>
              <a:gd name="T80" fmla="*/ 2147483647 w 62"/>
              <a:gd name="T81" fmla="*/ 2147483647 h 70"/>
              <a:gd name="T82" fmla="*/ 2147483647 w 62"/>
              <a:gd name="T83" fmla="*/ 2147483647 h 70"/>
              <a:gd name="T84" fmla="*/ 2147483647 w 62"/>
              <a:gd name="T85" fmla="*/ 2147483647 h 70"/>
              <a:gd name="T86" fmla="*/ 2147483647 w 62"/>
              <a:gd name="T87" fmla="*/ 2147483647 h 70"/>
              <a:gd name="T88" fmla="*/ 0 w 62"/>
              <a:gd name="T89" fmla="*/ 2147483647 h 70"/>
              <a:gd name="T90" fmla="*/ 0 w 62"/>
              <a:gd name="T91" fmla="*/ 2147483647 h 70"/>
              <a:gd name="T92" fmla="*/ 2147483647 w 62"/>
              <a:gd name="T93" fmla="*/ 2147483647 h 70"/>
              <a:gd name="T94" fmla="*/ 2147483647 w 62"/>
              <a:gd name="T95" fmla="*/ 2147483647 h 70"/>
              <a:gd name="T96" fmla="*/ 2147483647 w 62"/>
              <a:gd name="T97" fmla="*/ 2147483647 h 7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62"/>
              <a:gd name="T148" fmla="*/ 0 h 70"/>
              <a:gd name="T149" fmla="*/ 62 w 62"/>
              <a:gd name="T150" fmla="*/ 70 h 7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62" h="70">
                <a:moveTo>
                  <a:pt x="6" y="58"/>
                </a:moveTo>
                <a:lnTo>
                  <a:pt x="6" y="61"/>
                </a:lnTo>
                <a:lnTo>
                  <a:pt x="7" y="64"/>
                </a:lnTo>
                <a:lnTo>
                  <a:pt x="9" y="67"/>
                </a:lnTo>
                <a:lnTo>
                  <a:pt x="12" y="69"/>
                </a:lnTo>
                <a:lnTo>
                  <a:pt x="15" y="70"/>
                </a:lnTo>
                <a:lnTo>
                  <a:pt x="18" y="70"/>
                </a:lnTo>
                <a:lnTo>
                  <a:pt x="21" y="70"/>
                </a:lnTo>
                <a:lnTo>
                  <a:pt x="23" y="70"/>
                </a:lnTo>
                <a:lnTo>
                  <a:pt x="28" y="69"/>
                </a:lnTo>
                <a:lnTo>
                  <a:pt x="32" y="66"/>
                </a:lnTo>
                <a:lnTo>
                  <a:pt x="35" y="63"/>
                </a:lnTo>
                <a:lnTo>
                  <a:pt x="38" y="60"/>
                </a:lnTo>
                <a:lnTo>
                  <a:pt x="40" y="55"/>
                </a:lnTo>
                <a:lnTo>
                  <a:pt x="43" y="52"/>
                </a:lnTo>
                <a:lnTo>
                  <a:pt x="46" y="48"/>
                </a:lnTo>
                <a:lnTo>
                  <a:pt x="47" y="43"/>
                </a:lnTo>
                <a:lnTo>
                  <a:pt x="49" y="40"/>
                </a:lnTo>
                <a:lnTo>
                  <a:pt x="52" y="39"/>
                </a:lnTo>
                <a:lnTo>
                  <a:pt x="53" y="36"/>
                </a:lnTo>
                <a:lnTo>
                  <a:pt x="56" y="33"/>
                </a:lnTo>
                <a:lnTo>
                  <a:pt x="58" y="30"/>
                </a:lnTo>
                <a:lnTo>
                  <a:pt x="59" y="27"/>
                </a:lnTo>
                <a:lnTo>
                  <a:pt x="60" y="24"/>
                </a:lnTo>
                <a:lnTo>
                  <a:pt x="62" y="21"/>
                </a:lnTo>
                <a:lnTo>
                  <a:pt x="60" y="18"/>
                </a:lnTo>
                <a:lnTo>
                  <a:pt x="60" y="15"/>
                </a:lnTo>
                <a:lnTo>
                  <a:pt x="59" y="12"/>
                </a:lnTo>
                <a:lnTo>
                  <a:pt x="59" y="9"/>
                </a:lnTo>
                <a:lnTo>
                  <a:pt x="58" y="8"/>
                </a:lnTo>
                <a:lnTo>
                  <a:pt x="56" y="5"/>
                </a:lnTo>
                <a:lnTo>
                  <a:pt x="53" y="3"/>
                </a:lnTo>
                <a:lnTo>
                  <a:pt x="52" y="2"/>
                </a:lnTo>
                <a:lnTo>
                  <a:pt x="46" y="0"/>
                </a:lnTo>
                <a:lnTo>
                  <a:pt x="40" y="0"/>
                </a:lnTo>
                <a:lnTo>
                  <a:pt x="34" y="3"/>
                </a:lnTo>
                <a:lnTo>
                  <a:pt x="29" y="5"/>
                </a:lnTo>
                <a:lnTo>
                  <a:pt x="23" y="8"/>
                </a:lnTo>
                <a:lnTo>
                  <a:pt x="19" y="12"/>
                </a:lnTo>
                <a:lnTo>
                  <a:pt x="13" y="15"/>
                </a:lnTo>
                <a:lnTo>
                  <a:pt x="9" y="18"/>
                </a:lnTo>
                <a:lnTo>
                  <a:pt x="6" y="21"/>
                </a:lnTo>
                <a:lnTo>
                  <a:pt x="3" y="26"/>
                </a:lnTo>
                <a:lnTo>
                  <a:pt x="1" y="30"/>
                </a:lnTo>
                <a:lnTo>
                  <a:pt x="0" y="36"/>
                </a:lnTo>
                <a:lnTo>
                  <a:pt x="0" y="42"/>
                </a:lnTo>
                <a:lnTo>
                  <a:pt x="1" y="48"/>
                </a:lnTo>
                <a:lnTo>
                  <a:pt x="3" y="54"/>
                </a:lnTo>
                <a:lnTo>
                  <a:pt x="6" y="58"/>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86" name="Freeform 137"/>
          <p:cNvSpPr>
            <a:spLocks/>
          </p:cNvSpPr>
          <p:nvPr/>
        </p:nvSpPr>
        <p:spPr bwMode="auto">
          <a:xfrm>
            <a:off x="6245229" y="4679953"/>
            <a:ext cx="87313" cy="111125"/>
          </a:xfrm>
          <a:custGeom>
            <a:avLst/>
            <a:gdLst>
              <a:gd name="T0" fmla="*/ 2147483647 w 62"/>
              <a:gd name="T1" fmla="*/ 2147483647 h 70"/>
              <a:gd name="T2" fmla="*/ 2147483647 w 62"/>
              <a:gd name="T3" fmla="*/ 2147483647 h 70"/>
              <a:gd name="T4" fmla="*/ 2147483647 w 62"/>
              <a:gd name="T5" fmla="*/ 2147483647 h 70"/>
              <a:gd name="T6" fmla="*/ 2147483647 w 62"/>
              <a:gd name="T7" fmla="*/ 2147483647 h 70"/>
              <a:gd name="T8" fmla="*/ 2147483647 w 62"/>
              <a:gd name="T9" fmla="*/ 2147483647 h 70"/>
              <a:gd name="T10" fmla="*/ 2147483647 w 62"/>
              <a:gd name="T11" fmla="*/ 2147483647 h 70"/>
              <a:gd name="T12" fmla="*/ 2147483647 w 62"/>
              <a:gd name="T13" fmla="*/ 2147483647 h 70"/>
              <a:gd name="T14" fmla="*/ 2147483647 w 62"/>
              <a:gd name="T15" fmla="*/ 2147483647 h 70"/>
              <a:gd name="T16" fmla="*/ 2147483647 w 62"/>
              <a:gd name="T17" fmla="*/ 2147483647 h 70"/>
              <a:gd name="T18" fmla="*/ 2147483647 w 62"/>
              <a:gd name="T19" fmla="*/ 2147483647 h 70"/>
              <a:gd name="T20" fmla="*/ 2147483647 w 62"/>
              <a:gd name="T21" fmla="*/ 2147483647 h 70"/>
              <a:gd name="T22" fmla="*/ 2147483647 w 62"/>
              <a:gd name="T23" fmla="*/ 2147483647 h 70"/>
              <a:gd name="T24" fmla="*/ 2147483647 w 62"/>
              <a:gd name="T25" fmla="*/ 2147483647 h 70"/>
              <a:gd name="T26" fmla="*/ 2147483647 w 62"/>
              <a:gd name="T27" fmla="*/ 2147483647 h 70"/>
              <a:gd name="T28" fmla="*/ 2147483647 w 62"/>
              <a:gd name="T29" fmla="*/ 2147483647 h 70"/>
              <a:gd name="T30" fmla="*/ 2147483647 w 62"/>
              <a:gd name="T31" fmla="*/ 2147483647 h 70"/>
              <a:gd name="T32" fmla="*/ 2147483647 w 62"/>
              <a:gd name="T33" fmla="*/ 2147483647 h 70"/>
              <a:gd name="T34" fmla="*/ 2147483647 w 62"/>
              <a:gd name="T35" fmla="*/ 2147483647 h 70"/>
              <a:gd name="T36" fmla="*/ 2147483647 w 62"/>
              <a:gd name="T37" fmla="*/ 2147483647 h 70"/>
              <a:gd name="T38" fmla="*/ 2147483647 w 62"/>
              <a:gd name="T39" fmla="*/ 2147483647 h 70"/>
              <a:gd name="T40" fmla="*/ 2147483647 w 62"/>
              <a:gd name="T41" fmla="*/ 2147483647 h 70"/>
              <a:gd name="T42" fmla="*/ 2147483647 w 62"/>
              <a:gd name="T43" fmla="*/ 2147483647 h 70"/>
              <a:gd name="T44" fmla="*/ 2147483647 w 62"/>
              <a:gd name="T45" fmla="*/ 2147483647 h 70"/>
              <a:gd name="T46" fmla="*/ 2147483647 w 62"/>
              <a:gd name="T47" fmla="*/ 2147483647 h 70"/>
              <a:gd name="T48" fmla="*/ 2147483647 w 62"/>
              <a:gd name="T49" fmla="*/ 2147483647 h 70"/>
              <a:gd name="T50" fmla="*/ 2147483647 w 62"/>
              <a:gd name="T51" fmla="*/ 2147483647 h 70"/>
              <a:gd name="T52" fmla="*/ 2147483647 w 62"/>
              <a:gd name="T53" fmla="*/ 2147483647 h 70"/>
              <a:gd name="T54" fmla="*/ 2147483647 w 62"/>
              <a:gd name="T55" fmla="*/ 2147483647 h 70"/>
              <a:gd name="T56" fmla="*/ 2147483647 w 62"/>
              <a:gd name="T57" fmla="*/ 2147483647 h 70"/>
              <a:gd name="T58" fmla="*/ 2147483647 w 62"/>
              <a:gd name="T59" fmla="*/ 2147483647 h 70"/>
              <a:gd name="T60" fmla="*/ 2147483647 w 62"/>
              <a:gd name="T61" fmla="*/ 2147483647 h 70"/>
              <a:gd name="T62" fmla="*/ 2147483647 w 62"/>
              <a:gd name="T63" fmla="*/ 2147483647 h 70"/>
              <a:gd name="T64" fmla="*/ 2147483647 w 62"/>
              <a:gd name="T65" fmla="*/ 2147483647 h 70"/>
              <a:gd name="T66" fmla="*/ 2147483647 w 62"/>
              <a:gd name="T67" fmla="*/ 0 h 70"/>
              <a:gd name="T68" fmla="*/ 2147483647 w 62"/>
              <a:gd name="T69" fmla="*/ 0 h 70"/>
              <a:gd name="T70" fmla="*/ 2147483647 w 62"/>
              <a:gd name="T71" fmla="*/ 2147483647 h 70"/>
              <a:gd name="T72" fmla="*/ 2147483647 w 62"/>
              <a:gd name="T73" fmla="*/ 2147483647 h 70"/>
              <a:gd name="T74" fmla="*/ 2147483647 w 62"/>
              <a:gd name="T75" fmla="*/ 2147483647 h 70"/>
              <a:gd name="T76" fmla="*/ 2147483647 w 62"/>
              <a:gd name="T77" fmla="*/ 2147483647 h 70"/>
              <a:gd name="T78" fmla="*/ 2147483647 w 62"/>
              <a:gd name="T79" fmla="*/ 2147483647 h 70"/>
              <a:gd name="T80" fmla="*/ 2147483647 w 62"/>
              <a:gd name="T81" fmla="*/ 2147483647 h 70"/>
              <a:gd name="T82" fmla="*/ 2147483647 w 62"/>
              <a:gd name="T83" fmla="*/ 2147483647 h 70"/>
              <a:gd name="T84" fmla="*/ 2147483647 w 62"/>
              <a:gd name="T85" fmla="*/ 2147483647 h 70"/>
              <a:gd name="T86" fmla="*/ 2147483647 w 62"/>
              <a:gd name="T87" fmla="*/ 2147483647 h 70"/>
              <a:gd name="T88" fmla="*/ 0 w 62"/>
              <a:gd name="T89" fmla="*/ 2147483647 h 70"/>
              <a:gd name="T90" fmla="*/ 0 w 62"/>
              <a:gd name="T91" fmla="*/ 2147483647 h 70"/>
              <a:gd name="T92" fmla="*/ 2147483647 w 62"/>
              <a:gd name="T93" fmla="*/ 2147483647 h 70"/>
              <a:gd name="T94" fmla="*/ 2147483647 w 62"/>
              <a:gd name="T95" fmla="*/ 2147483647 h 70"/>
              <a:gd name="T96" fmla="*/ 2147483647 w 62"/>
              <a:gd name="T97" fmla="*/ 2147483647 h 7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62"/>
              <a:gd name="T148" fmla="*/ 0 h 70"/>
              <a:gd name="T149" fmla="*/ 62 w 62"/>
              <a:gd name="T150" fmla="*/ 70 h 7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62" h="70">
                <a:moveTo>
                  <a:pt x="6" y="58"/>
                </a:moveTo>
                <a:lnTo>
                  <a:pt x="6" y="61"/>
                </a:lnTo>
                <a:lnTo>
                  <a:pt x="7" y="64"/>
                </a:lnTo>
                <a:lnTo>
                  <a:pt x="9" y="67"/>
                </a:lnTo>
                <a:lnTo>
                  <a:pt x="12" y="69"/>
                </a:lnTo>
                <a:lnTo>
                  <a:pt x="15" y="70"/>
                </a:lnTo>
                <a:lnTo>
                  <a:pt x="18" y="70"/>
                </a:lnTo>
                <a:lnTo>
                  <a:pt x="21" y="70"/>
                </a:lnTo>
                <a:lnTo>
                  <a:pt x="23" y="70"/>
                </a:lnTo>
                <a:lnTo>
                  <a:pt x="28" y="69"/>
                </a:lnTo>
                <a:lnTo>
                  <a:pt x="32" y="66"/>
                </a:lnTo>
                <a:lnTo>
                  <a:pt x="35" y="63"/>
                </a:lnTo>
                <a:lnTo>
                  <a:pt x="38" y="60"/>
                </a:lnTo>
                <a:lnTo>
                  <a:pt x="40" y="55"/>
                </a:lnTo>
                <a:lnTo>
                  <a:pt x="43" y="52"/>
                </a:lnTo>
                <a:lnTo>
                  <a:pt x="46" y="48"/>
                </a:lnTo>
                <a:lnTo>
                  <a:pt x="47" y="43"/>
                </a:lnTo>
                <a:lnTo>
                  <a:pt x="49" y="40"/>
                </a:lnTo>
                <a:lnTo>
                  <a:pt x="52" y="39"/>
                </a:lnTo>
                <a:lnTo>
                  <a:pt x="53" y="36"/>
                </a:lnTo>
                <a:lnTo>
                  <a:pt x="56" y="33"/>
                </a:lnTo>
                <a:lnTo>
                  <a:pt x="58" y="30"/>
                </a:lnTo>
                <a:lnTo>
                  <a:pt x="59" y="27"/>
                </a:lnTo>
                <a:lnTo>
                  <a:pt x="60" y="24"/>
                </a:lnTo>
                <a:lnTo>
                  <a:pt x="62" y="21"/>
                </a:lnTo>
                <a:lnTo>
                  <a:pt x="60" y="18"/>
                </a:lnTo>
                <a:lnTo>
                  <a:pt x="60" y="15"/>
                </a:lnTo>
                <a:lnTo>
                  <a:pt x="59" y="12"/>
                </a:lnTo>
                <a:lnTo>
                  <a:pt x="59" y="9"/>
                </a:lnTo>
                <a:lnTo>
                  <a:pt x="58" y="8"/>
                </a:lnTo>
                <a:lnTo>
                  <a:pt x="56" y="5"/>
                </a:lnTo>
                <a:lnTo>
                  <a:pt x="53" y="3"/>
                </a:lnTo>
                <a:lnTo>
                  <a:pt x="52" y="2"/>
                </a:lnTo>
                <a:lnTo>
                  <a:pt x="46" y="0"/>
                </a:lnTo>
                <a:lnTo>
                  <a:pt x="40" y="0"/>
                </a:lnTo>
                <a:lnTo>
                  <a:pt x="34" y="3"/>
                </a:lnTo>
                <a:lnTo>
                  <a:pt x="29" y="5"/>
                </a:lnTo>
                <a:lnTo>
                  <a:pt x="23" y="8"/>
                </a:lnTo>
                <a:lnTo>
                  <a:pt x="19" y="12"/>
                </a:lnTo>
                <a:lnTo>
                  <a:pt x="13" y="15"/>
                </a:lnTo>
                <a:lnTo>
                  <a:pt x="9" y="18"/>
                </a:lnTo>
                <a:lnTo>
                  <a:pt x="6" y="21"/>
                </a:lnTo>
                <a:lnTo>
                  <a:pt x="3" y="26"/>
                </a:lnTo>
                <a:lnTo>
                  <a:pt x="1" y="30"/>
                </a:lnTo>
                <a:lnTo>
                  <a:pt x="0" y="36"/>
                </a:lnTo>
                <a:lnTo>
                  <a:pt x="0" y="42"/>
                </a:lnTo>
                <a:lnTo>
                  <a:pt x="1" y="48"/>
                </a:lnTo>
                <a:lnTo>
                  <a:pt x="3" y="54"/>
                </a:lnTo>
                <a:lnTo>
                  <a:pt x="6" y="58"/>
                </a:lnTo>
              </a:path>
            </a:pathLst>
          </a:custGeom>
          <a:solidFill>
            <a:srgbClr val="FFFF00"/>
          </a:solidFill>
          <a:ln w="1588">
            <a:solidFill>
              <a:srgbClr val="990000"/>
            </a:solidFill>
            <a:round/>
            <a:headEnd/>
            <a:tailEnd/>
          </a:ln>
        </p:spPr>
        <p:txBody>
          <a:bodyPr/>
          <a:lstStyle/>
          <a:p>
            <a:endParaRPr lang="en-US"/>
          </a:p>
        </p:txBody>
      </p:sp>
      <p:sp>
        <p:nvSpPr>
          <p:cNvPr id="53387" name="Freeform 138"/>
          <p:cNvSpPr>
            <a:spLocks/>
          </p:cNvSpPr>
          <p:nvPr/>
        </p:nvSpPr>
        <p:spPr bwMode="auto">
          <a:xfrm>
            <a:off x="6245229" y="4679953"/>
            <a:ext cx="87313" cy="111125"/>
          </a:xfrm>
          <a:custGeom>
            <a:avLst/>
            <a:gdLst>
              <a:gd name="T0" fmla="*/ 2147483647 w 62"/>
              <a:gd name="T1" fmla="*/ 2147483647 h 70"/>
              <a:gd name="T2" fmla="*/ 2147483647 w 62"/>
              <a:gd name="T3" fmla="*/ 2147483647 h 70"/>
              <a:gd name="T4" fmla="*/ 2147483647 w 62"/>
              <a:gd name="T5" fmla="*/ 2147483647 h 70"/>
              <a:gd name="T6" fmla="*/ 2147483647 w 62"/>
              <a:gd name="T7" fmla="*/ 2147483647 h 70"/>
              <a:gd name="T8" fmla="*/ 2147483647 w 62"/>
              <a:gd name="T9" fmla="*/ 2147483647 h 70"/>
              <a:gd name="T10" fmla="*/ 2147483647 w 62"/>
              <a:gd name="T11" fmla="*/ 2147483647 h 70"/>
              <a:gd name="T12" fmla="*/ 2147483647 w 62"/>
              <a:gd name="T13" fmla="*/ 2147483647 h 70"/>
              <a:gd name="T14" fmla="*/ 2147483647 w 62"/>
              <a:gd name="T15" fmla="*/ 2147483647 h 70"/>
              <a:gd name="T16" fmla="*/ 2147483647 w 62"/>
              <a:gd name="T17" fmla="*/ 2147483647 h 70"/>
              <a:gd name="T18" fmla="*/ 2147483647 w 62"/>
              <a:gd name="T19" fmla="*/ 2147483647 h 70"/>
              <a:gd name="T20" fmla="*/ 2147483647 w 62"/>
              <a:gd name="T21" fmla="*/ 2147483647 h 70"/>
              <a:gd name="T22" fmla="*/ 2147483647 w 62"/>
              <a:gd name="T23" fmla="*/ 2147483647 h 70"/>
              <a:gd name="T24" fmla="*/ 2147483647 w 62"/>
              <a:gd name="T25" fmla="*/ 2147483647 h 70"/>
              <a:gd name="T26" fmla="*/ 2147483647 w 62"/>
              <a:gd name="T27" fmla="*/ 2147483647 h 70"/>
              <a:gd name="T28" fmla="*/ 2147483647 w 62"/>
              <a:gd name="T29" fmla="*/ 2147483647 h 70"/>
              <a:gd name="T30" fmla="*/ 2147483647 w 62"/>
              <a:gd name="T31" fmla="*/ 2147483647 h 70"/>
              <a:gd name="T32" fmla="*/ 2147483647 w 62"/>
              <a:gd name="T33" fmla="*/ 2147483647 h 70"/>
              <a:gd name="T34" fmla="*/ 2147483647 w 62"/>
              <a:gd name="T35" fmla="*/ 2147483647 h 70"/>
              <a:gd name="T36" fmla="*/ 2147483647 w 62"/>
              <a:gd name="T37" fmla="*/ 2147483647 h 70"/>
              <a:gd name="T38" fmla="*/ 2147483647 w 62"/>
              <a:gd name="T39" fmla="*/ 2147483647 h 70"/>
              <a:gd name="T40" fmla="*/ 2147483647 w 62"/>
              <a:gd name="T41" fmla="*/ 2147483647 h 70"/>
              <a:gd name="T42" fmla="*/ 2147483647 w 62"/>
              <a:gd name="T43" fmla="*/ 2147483647 h 70"/>
              <a:gd name="T44" fmla="*/ 2147483647 w 62"/>
              <a:gd name="T45" fmla="*/ 2147483647 h 70"/>
              <a:gd name="T46" fmla="*/ 2147483647 w 62"/>
              <a:gd name="T47" fmla="*/ 2147483647 h 70"/>
              <a:gd name="T48" fmla="*/ 2147483647 w 62"/>
              <a:gd name="T49" fmla="*/ 2147483647 h 70"/>
              <a:gd name="T50" fmla="*/ 2147483647 w 62"/>
              <a:gd name="T51" fmla="*/ 2147483647 h 70"/>
              <a:gd name="T52" fmla="*/ 2147483647 w 62"/>
              <a:gd name="T53" fmla="*/ 2147483647 h 70"/>
              <a:gd name="T54" fmla="*/ 2147483647 w 62"/>
              <a:gd name="T55" fmla="*/ 2147483647 h 70"/>
              <a:gd name="T56" fmla="*/ 2147483647 w 62"/>
              <a:gd name="T57" fmla="*/ 2147483647 h 70"/>
              <a:gd name="T58" fmla="*/ 2147483647 w 62"/>
              <a:gd name="T59" fmla="*/ 2147483647 h 70"/>
              <a:gd name="T60" fmla="*/ 2147483647 w 62"/>
              <a:gd name="T61" fmla="*/ 2147483647 h 70"/>
              <a:gd name="T62" fmla="*/ 2147483647 w 62"/>
              <a:gd name="T63" fmla="*/ 2147483647 h 70"/>
              <a:gd name="T64" fmla="*/ 2147483647 w 62"/>
              <a:gd name="T65" fmla="*/ 2147483647 h 70"/>
              <a:gd name="T66" fmla="*/ 2147483647 w 62"/>
              <a:gd name="T67" fmla="*/ 0 h 70"/>
              <a:gd name="T68" fmla="*/ 2147483647 w 62"/>
              <a:gd name="T69" fmla="*/ 0 h 70"/>
              <a:gd name="T70" fmla="*/ 2147483647 w 62"/>
              <a:gd name="T71" fmla="*/ 2147483647 h 70"/>
              <a:gd name="T72" fmla="*/ 2147483647 w 62"/>
              <a:gd name="T73" fmla="*/ 2147483647 h 70"/>
              <a:gd name="T74" fmla="*/ 2147483647 w 62"/>
              <a:gd name="T75" fmla="*/ 2147483647 h 70"/>
              <a:gd name="T76" fmla="*/ 2147483647 w 62"/>
              <a:gd name="T77" fmla="*/ 2147483647 h 70"/>
              <a:gd name="T78" fmla="*/ 2147483647 w 62"/>
              <a:gd name="T79" fmla="*/ 2147483647 h 70"/>
              <a:gd name="T80" fmla="*/ 2147483647 w 62"/>
              <a:gd name="T81" fmla="*/ 2147483647 h 70"/>
              <a:gd name="T82" fmla="*/ 2147483647 w 62"/>
              <a:gd name="T83" fmla="*/ 2147483647 h 70"/>
              <a:gd name="T84" fmla="*/ 2147483647 w 62"/>
              <a:gd name="T85" fmla="*/ 2147483647 h 70"/>
              <a:gd name="T86" fmla="*/ 2147483647 w 62"/>
              <a:gd name="T87" fmla="*/ 2147483647 h 70"/>
              <a:gd name="T88" fmla="*/ 0 w 62"/>
              <a:gd name="T89" fmla="*/ 2147483647 h 70"/>
              <a:gd name="T90" fmla="*/ 0 w 62"/>
              <a:gd name="T91" fmla="*/ 2147483647 h 70"/>
              <a:gd name="T92" fmla="*/ 2147483647 w 62"/>
              <a:gd name="T93" fmla="*/ 2147483647 h 70"/>
              <a:gd name="T94" fmla="*/ 2147483647 w 62"/>
              <a:gd name="T95" fmla="*/ 2147483647 h 70"/>
              <a:gd name="T96" fmla="*/ 2147483647 w 62"/>
              <a:gd name="T97" fmla="*/ 2147483647 h 7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62"/>
              <a:gd name="T148" fmla="*/ 0 h 70"/>
              <a:gd name="T149" fmla="*/ 62 w 62"/>
              <a:gd name="T150" fmla="*/ 70 h 7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62" h="70">
                <a:moveTo>
                  <a:pt x="6" y="58"/>
                </a:moveTo>
                <a:lnTo>
                  <a:pt x="6" y="61"/>
                </a:lnTo>
                <a:lnTo>
                  <a:pt x="7" y="64"/>
                </a:lnTo>
                <a:lnTo>
                  <a:pt x="9" y="67"/>
                </a:lnTo>
                <a:lnTo>
                  <a:pt x="12" y="69"/>
                </a:lnTo>
                <a:lnTo>
                  <a:pt x="15" y="70"/>
                </a:lnTo>
                <a:lnTo>
                  <a:pt x="18" y="70"/>
                </a:lnTo>
                <a:lnTo>
                  <a:pt x="21" y="70"/>
                </a:lnTo>
                <a:lnTo>
                  <a:pt x="23" y="70"/>
                </a:lnTo>
                <a:lnTo>
                  <a:pt x="28" y="69"/>
                </a:lnTo>
                <a:lnTo>
                  <a:pt x="32" y="66"/>
                </a:lnTo>
                <a:lnTo>
                  <a:pt x="35" y="63"/>
                </a:lnTo>
                <a:lnTo>
                  <a:pt x="38" y="60"/>
                </a:lnTo>
                <a:lnTo>
                  <a:pt x="40" y="55"/>
                </a:lnTo>
                <a:lnTo>
                  <a:pt x="43" y="52"/>
                </a:lnTo>
                <a:lnTo>
                  <a:pt x="46" y="48"/>
                </a:lnTo>
                <a:lnTo>
                  <a:pt x="47" y="43"/>
                </a:lnTo>
                <a:lnTo>
                  <a:pt x="49" y="40"/>
                </a:lnTo>
                <a:lnTo>
                  <a:pt x="52" y="39"/>
                </a:lnTo>
                <a:lnTo>
                  <a:pt x="53" y="36"/>
                </a:lnTo>
                <a:lnTo>
                  <a:pt x="56" y="33"/>
                </a:lnTo>
                <a:lnTo>
                  <a:pt x="58" y="30"/>
                </a:lnTo>
                <a:lnTo>
                  <a:pt x="59" y="27"/>
                </a:lnTo>
                <a:lnTo>
                  <a:pt x="60" y="24"/>
                </a:lnTo>
                <a:lnTo>
                  <a:pt x="62" y="21"/>
                </a:lnTo>
                <a:lnTo>
                  <a:pt x="60" y="18"/>
                </a:lnTo>
                <a:lnTo>
                  <a:pt x="60" y="15"/>
                </a:lnTo>
                <a:lnTo>
                  <a:pt x="59" y="12"/>
                </a:lnTo>
                <a:lnTo>
                  <a:pt x="59" y="9"/>
                </a:lnTo>
                <a:lnTo>
                  <a:pt x="58" y="8"/>
                </a:lnTo>
                <a:lnTo>
                  <a:pt x="56" y="5"/>
                </a:lnTo>
                <a:lnTo>
                  <a:pt x="53" y="3"/>
                </a:lnTo>
                <a:lnTo>
                  <a:pt x="52" y="2"/>
                </a:lnTo>
                <a:lnTo>
                  <a:pt x="46" y="0"/>
                </a:lnTo>
                <a:lnTo>
                  <a:pt x="40" y="0"/>
                </a:lnTo>
                <a:lnTo>
                  <a:pt x="34" y="3"/>
                </a:lnTo>
                <a:lnTo>
                  <a:pt x="29" y="5"/>
                </a:lnTo>
                <a:lnTo>
                  <a:pt x="23" y="8"/>
                </a:lnTo>
                <a:lnTo>
                  <a:pt x="19" y="12"/>
                </a:lnTo>
                <a:lnTo>
                  <a:pt x="13" y="15"/>
                </a:lnTo>
                <a:lnTo>
                  <a:pt x="9" y="18"/>
                </a:lnTo>
                <a:lnTo>
                  <a:pt x="6" y="21"/>
                </a:lnTo>
                <a:lnTo>
                  <a:pt x="3" y="26"/>
                </a:lnTo>
                <a:lnTo>
                  <a:pt x="1" y="30"/>
                </a:lnTo>
                <a:lnTo>
                  <a:pt x="0" y="36"/>
                </a:lnTo>
                <a:lnTo>
                  <a:pt x="0" y="42"/>
                </a:lnTo>
                <a:lnTo>
                  <a:pt x="1" y="48"/>
                </a:lnTo>
                <a:lnTo>
                  <a:pt x="3" y="54"/>
                </a:lnTo>
                <a:lnTo>
                  <a:pt x="6" y="58"/>
                </a:lnTo>
              </a:path>
            </a:pathLst>
          </a:custGeom>
          <a:solidFill>
            <a:srgbClr val="FFFF00"/>
          </a:solidFill>
          <a:ln w="4763">
            <a:solidFill>
              <a:srgbClr val="990000"/>
            </a:solidFill>
            <a:round/>
            <a:headEnd/>
            <a:tailEnd/>
          </a:ln>
        </p:spPr>
        <p:txBody>
          <a:bodyPr/>
          <a:lstStyle/>
          <a:p>
            <a:endParaRPr lang="en-US"/>
          </a:p>
        </p:txBody>
      </p:sp>
      <p:sp>
        <p:nvSpPr>
          <p:cNvPr id="53388" name="Freeform 139"/>
          <p:cNvSpPr>
            <a:spLocks/>
          </p:cNvSpPr>
          <p:nvPr/>
        </p:nvSpPr>
        <p:spPr bwMode="auto">
          <a:xfrm>
            <a:off x="6202364" y="4652963"/>
            <a:ext cx="55563" cy="100012"/>
          </a:xfrm>
          <a:custGeom>
            <a:avLst/>
            <a:gdLst>
              <a:gd name="T0" fmla="*/ 0 w 40"/>
              <a:gd name="T1" fmla="*/ 2147483647 h 63"/>
              <a:gd name="T2" fmla="*/ 2147483647 w 40"/>
              <a:gd name="T3" fmla="*/ 2147483647 h 63"/>
              <a:gd name="T4" fmla="*/ 2147483647 w 40"/>
              <a:gd name="T5" fmla="*/ 2147483647 h 63"/>
              <a:gd name="T6" fmla="*/ 2147483647 w 40"/>
              <a:gd name="T7" fmla="*/ 2147483647 h 63"/>
              <a:gd name="T8" fmla="*/ 2147483647 w 40"/>
              <a:gd name="T9" fmla="*/ 2147483647 h 63"/>
              <a:gd name="T10" fmla="*/ 2147483647 w 40"/>
              <a:gd name="T11" fmla="*/ 2147483647 h 63"/>
              <a:gd name="T12" fmla="*/ 2147483647 w 40"/>
              <a:gd name="T13" fmla="*/ 2147483647 h 63"/>
              <a:gd name="T14" fmla="*/ 2147483647 w 40"/>
              <a:gd name="T15" fmla="*/ 2147483647 h 63"/>
              <a:gd name="T16" fmla="*/ 2147483647 w 40"/>
              <a:gd name="T17" fmla="*/ 2147483647 h 63"/>
              <a:gd name="T18" fmla="*/ 2147483647 w 40"/>
              <a:gd name="T19" fmla="*/ 2147483647 h 63"/>
              <a:gd name="T20" fmla="*/ 2147483647 w 40"/>
              <a:gd name="T21" fmla="*/ 2147483647 h 63"/>
              <a:gd name="T22" fmla="*/ 2147483647 w 40"/>
              <a:gd name="T23" fmla="*/ 2147483647 h 63"/>
              <a:gd name="T24" fmla="*/ 2147483647 w 40"/>
              <a:gd name="T25" fmla="*/ 2147483647 h 63"/>
              <a:gd name="T26" fmla="*/ 2147483647 w 40"/>
              <a:gd name="T27" fmla="*/ 2147483647 h 63"/>
              <a:gd name="T28" fmla="*/ 2147483647 w 40"/>
              <a:gd name="T29" fmla="*/ 2147483647 h 63"/>
              <a:gd name="T30" fmla="*/ 2147483647 w 40"/>
              <a:gd name="T31" fmla="*/ 2147483647 h 63"/>
              <a:gd name="T32" fmla="*/ 2147483647 w 40"/>
              <a:gd name="T33" fmla="*/ 2147483647 h 63"/>
              <a:gd name="T34" fmla="*/ 2147483647 w 40"/>
              <a:gd name="T35" fmla="*/ 2147483647 h 63"/>
              <a:gd name="T36" fmla="*/ 2147483647 w 40"/>
              <a:gd name="T37" fmla="*/ 2147483647 h 63"/>
              <a:gd name="T38" fmla="*/ 2147483647 w 40"/>
              <a:gd name="T39" fmla="*/ 2147483647 h 63"/>
              <a:gd name="T40" fmla="*/ 2147483647 w 40"/>
              <a:gd name="T41" fmla="*/ 2147483647 h 63"/>
              <a:gd name="T42" fmla="*/ 2147483647 w 40"/>
              <a:gd name="T43" fmla="*/ 2147483647 h 63"/>
              <a:gd name="T44" fmla="*/ 2147483647 w 40"/>
              <a:gd name="T45" fmla="*/ 2147483647 h 63"/>
              <a:gd name="T46" fmla="*/ 2147483647 w 40"/>
              <a:gd name="T47" fmla="*/ 2147483647 h 63"/>
              <a:gd name="T48" fmla="*/ 2147483647 w 40"/>
              <a:gd name="T49" fmla="*/ 2147483647 h 63"/>
              <a:gd name="T50" fmla="*/ 2147483647 w 40"/>
              <a:gd name="T51" fmla="*/ 2147483647 h 63"/>
              <a:gd name="T52" fmla="*/ 2147483647 w 40"/>
              <a:gd name="T53" fmla="*/ 2147483647 h 63"/>
              <a:gd name="T54" fmla="*/ 2147483647 w 40"/>
              <a:gd name="T55" fmla="*/ 2147483647 h 63"/>
              <a:gd name="T56" fmla="*/ 2147483647 w 40"/>
              <a:gd name="T57" fmla="*/ 2147483647 h 63"/>
              <a:gd name="T58" fmla="*/ 2147483647 w 40"/>
              <a:gd name="T59" fmla="*/ 2147483647 h 63"/>
              <a:gd name="T60" fmla="*/ 2147483647 w 40"/>
              <a:gd name="T61" fmla="*/ 2147483647 h 63"/>
              <a:gd name="T62" fmla="*/ 2147483647 w 40"/>
              <a:gd name="T63" fmla="*/ 2147483647 h 63"/>
              <a:gd name="T64" fmla="*/ 2147483647 w 40"/>
              <a:gd name="T65" fmla="*/ 0 h 63"/>
              <a:gd name="T66" fmla="*/ 2147483647 w 40"/>
              <a:gd name="T67" fmla="*/ 0 h 63"/>
              <a:gd name="T68" fmla="*/ 2147483647 w 40"/>
              <a:gd name="T69" fmla="*/ 2147483647 h 63"/>
              <a:gd name="T70" fmla="*/ 2147483647 w 40"/>
              <a:gd name="T71" fmla="*/ 2147483647 h 63"/>
              <a:gd name="T72" fmla="*/ 2147483647 w 40"/>
              <a:gd name="T73" fmla="*/ 2147483647 h 63"/>
              <a:gd name="T74" fmla="*/ 2147483647 w 40"/>
              <a:gd name="T75" fmla="*/ 2147483647 h 63"/>
              <a:gd name="T76" fmla="*/ 2147483647 w 40"/>
              <a:gd name="T77" fmla="*/ 2147483647 h 63"/>
              <a:gd name="T78" fmla="*/ 2147483647 w 40"/>
              <a:gd name="T79" fmla="*/ 2147483647 h 63"/>
              <a:gd name="T80" fmla="*/ 2147483647 w 40"/>
              <a:gd name="T81" fmla="*/ 2147483647 h 63"/>
              <a:gd name="T82" fmla="*/ 2147483647 w 40"/>
              <a:gd name="T83" fmla="*/ 2147483647 h 63"/>
              <a:gd name="T84" fmla="*/ 0 w 40"/>
              <a:gd name="T85" fmla="*/ 2147483647 h 63"/>
              <a:gd name="T86" fmla="*/ 0 w 40"/>
              <a:gd name="T87" fmla="*/ 2147483647 h 63"/>
              <a:gd name="T88" fmla="*/ 0 w 40"/>
              <a:gd name="T89" fmla="*/ 2147483647 h 63"/>
              <a:gd name="T90" fmla="*/ 2147483647 w 40"/>
              <a:gd name="T91" fmla="*/ 2147483647 h 63"/>
              <a:gd name="T92" fmla="*/ 2147483647 w 40"/>
              <a:gd name="T93" fmla="*/ 2147483647 h 63"/>
              <a:gd name="T94" fmla="*/ 2147483647 w 40"/>
              <a:gd name="T95" fmla="*/ 2147483647 h 63"/>
              <a:gd name="T96" fmla="*/ 0 w 40"/>
              <a:gd name="T97" fmla="*/ 2147483647 h 6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0"/>
              <a:gd name="T148" fmla="*/ 0 h 63"/>
              <a:gd name="T149" fmla="*/ 40 w 40"/>
              <a:gd name="T150" fmla="*/ 63 h 63"/>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0" h="63">
                <a:moveTo>
                  <a:pt x="0" y="59"/>
                </a:moveTo>
                <a:lnTo>
                  <a:pt x="1" y="60"/>
                </a:lnTo>
                <a:lnTo>
                  <a:pt x="4" y="62"/>
                </a:lnTo>
                <a:lnTo>
                  <a:pt x="7" y="62"/>
                </a:lnTo>
                <a:lnTo>
                  <a:pt x="9" y="63"/>
                </a:lnTo>
                <a:lnTo>
                  <a:pt x="12" y="63"/>
                </a:lnTo>
                <a:lnTo>
                  <a:pt x="15" y="63"/>
                </a:lnTo>
                <a:lnTo>
                  <a:pt x="16" y="63"/>
                </a:lnTo>
                <a:lnTo>
                  <a:pt x="19" y="62"/>
                </a:lnTo>
                <a:lnTo>
                  <a:pt x="20" y="60"/>
                </a:lnTo>
                <a:lnTo>
                  <a:pt x="22" y="57"/>
                </a:lnTo>
                <a:lnTo>
                  <a:pt x="22" y="56"/>
                </a:lnTo>
                <a:lnTo>
                  <a:pt x="22" y="53"/>
                </a:lnTo>
                <a:lnTo>
                  <a:pt x="23" y="50"/>
                </a:lnTo>
                <a:lnTo>
                  <a:pt x="23" y="47"/>
                </a:lnTo>
                <a:lnTo>
                  <a:pt x="23" y="44"/>
                </a:lnTo>
                <a:lnTo>
                  <a:pt x="25" y="41"/>
                </a:lnTo>
                <a:lnTo>
                  <a:pt x="26" y="40"/>
                </a:lnTo>
                <a:lnTo>
                  <a:pt x="28" y="37"/>
                </a:lnTo>
                <a:lnTo>
                  <a:pt x="29" y="35"/>
                </a:lnTo>
                <a:lnTo>
                  <a:pt x="32" y="32"/>
                </a:lnTo>
                <a:lnTo>
                  <a:pt x="34" y="31"/>
                </a:lnTo>
                <a:lnTo>
                  <a:pt x="35" y="29"/>
                </a:lnTo>
                <a:lnTo>
                  <a:pt x="37" y="26"/>
                </a:lnTo>
                <a:lnTo>
                  <a:pt x="38" y="23"/>
                </a:lnTo>
                <a:lnTo>
                  <a:pt x="40" y="20"/>
                </a:lnTo>
                <a:lnTo>
                  <a:pt x="40" y="16"/>
                </a:lnTo>
                <a:lnTo>
                  <a:pt x="40" y="12"/>
                </a:lnTo>
                <a:lnTo>
                  <a:pt x="38" y="9"/>
                </a:lnTo>
                <a:lnTo>
                  <a:pt x="35" y="6"/>
                </a:lnTo>
                <a:lnTo>
                  <a:pt x="32" y="3"/>
                </a:lnTo>
                <a:lnTo>
                  <a:pt x="28" y="1"/>
                </a:lnTo>
                <a:lnTo>
                  <a:pt x="23" y="0"/>
                </a:lnTo>
                <a:lnTo>
                  <a:pt x="22" y="0"/>
                </a:lnTo>
                <a:lnTo>
                  <a:pt x="19" y="1"/>
                </a:lnTo>
                <a:lnTo>
                  <a:pt x="16" y="1"/>
                </a:lnTo>
                <a:lnTo>
                  <a:pt x="15" y="3"/>
                </a:lnTo>
                <a:lnTo>
                  <a:pt x="12" y="4"/>
                </a:lnTo>
                <a:lnTo>
                  <a:pt x="10" y="6"/>
                </a:lnTo>
                <a:lnTo>
                  <a:pt x="9" y="9"/>
                </a:lnTo>
                <a:lnTo>
                  <a:pt x="6" y="10"/>
                </a:lnTo>
                <a:lnTo>
                  <a:pt x="3" y="14"/>
                </a:lnTo>
                <a:lnTo>
                  <a:pt x="0" y="20"/>
                </a:lnTo>
                <a:lnTo>
                  <a:pt x="0" y="26"/>
                </a:lnTo>
                <a:lnTo>
                  <a:pt x="0" y="34"/>
                </a:lnTo>
                <a:lnTo>
                  <a:pt x="1" y="40"/>
                </a:lnTo>
                <a:lnTo>
                  <a:pt x="1" y="47"/>
                </a:lnTo>
                <a:lnTo>
                  <a:pt x="1" y="53"/>
                </a:lnTo>
                <a:lnTo>
                  <a:pt x="0" y="59"/>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89" name="Freeform 140"/>
          <p:cNvSpPr>
            <a:spLocks/>
          </p:cNvSpPr>
          <p:nvPr/>
        </p:nvSpPr>
        <p:spPr bwMode="auto">
          <a:xfrm>
            <a:off x="6202364" y="4652963"/>
            <a:ext cx="55563" cy="100012"/>
          </a:xfrm>
          <a:custGeom>
            <a:avLst/>
            <a:gdLst>
              <a:gd name="T0" fmla="*/ 0 w 40"/>
              <a:gd name="T1" fmla="*/ 2147483647 h 63"/>
              <a:gd name="T2" fmla="*/ 2147483647 w 40"/>
              <a:gd name="T3" fmla="*/ 2147483647 h 63"/>
              <a:gd name="T4" fmla="*/ 2147483647 w 40"/>
              <a:gd name="T5" fmla="*/ 2147483647 h 63"/>
              <a:gd name="T6" fmla="*/ 2147483647 w 40"/>
              <a:gd name="T7" fmla="*/ 2147483647 h 63"/>
              <a:gd name="T8" fmla="*/ 2147483647 w 40"/>
              <a:gd name="T9" fmla="*/ 2147483647 h 63"/>
              <a:gd name="T10" fmla="*/ 2147483647 w 40"/>
              <a:gd name="T11" fmla="*/ 2147483647 h 63"/>
              <a:gd name="T12" fmla="*/ 2147483647 w 40"/>
              <a:gd name="T13" fmla="*/ 2147483647 h 63"/>
              <a:gd name="T14" fmla="*/ 2147483647 w 40"/>
              <a:gd name="T15" fmla="*/ 2147483647 h 63"/>
              <a:gd name="T16" fmla="*/ 2147483647 w 40"/>
              <a:gd name="T17" fmla="*/ 2147483647 h 63"/>
              <a:gd name="T18" fmla="*/ 2147483647 w 40"/>
              <a:gd name="T19" fmla="*/ 2147483647 h 63"/>
              <a:gd name="T20" fmla="*/ 2147483647 w 40"/>
              <a:gd name="T21" fmla="*/ 2147483647 h 63"/>
              <a:gd name="T22" fmla="*/ 2147483647 w 40"/>
              <a:gd name="T23" fmla="*/ 2147483647 h 63"/>
              <a:gd name="T24" fmla="*/ 2147483647 w 40"/>
              <a:gd name="T25" fmla="*/ 2147483647 h 63"/>
              <a:gd name="T26" fmla="*/ 2147483647 w 40"/>
              <a:gd name="T27" fmla="*/ 2147483647 h 63"/>
              <a:gd name="T28" fmla="*/ 2147483647 w 40"/>
              <a:gd name="T29" fmla="*/ 2147483647 h 63"/>
              <a:gd name="T30" fmla="*/ 2147483647 w 40"/>
              <a:gd name="T31" fmla="*/ 2147483647 h 63"/>
              <a:gd name="T32" fmla="*/ 2147483647 w 40"/>
              <a:gd name="T33" fmla="*/ 2147483647 h 63"/>
              <a:gd name="T34" fmla="*/ 2147483647 w 40"/>
              <a:gd name="T35" fmla="*/ 2147483647 h 63"/>
              <a:gd name="T36" fmla="*/ 2147483647 w 40"/>
              <a:gd name="T37" fmla="*/ 2147483647 h 63"/>
              <a:gd name="T38" fmla="*/ 2147483647 w 40"/>
              <a:gd name="T39" fmla="*/ 2147483647 h 63"/>
              <a:gd name="T40" fmla="*/ 2147483647 w 40"/>
              <a:gd name="T41" fmla="*/ 2147483647 h 63"/>
              <a:gd name="T42" fmla="*/ 2147483647 w 40"/>
              <a:gd name="T43" fmla="*/ 2147483647 h 63"/>
              <a:gd name="T44" fmla="*/ 2147483647 w 40"/>
              <a:gd name="T45" fmla="*/ 2147483647 h 63"/>
              <a:gd name="T46" fmla="*/ 2147483647 w 40"/>
              <a:gd name="T47" fmla="*/ 2147483647 h 63"/>
              <a:gd name="T48" fmla="*/ 2147483647 w 40"/>
              <a:gd name="T49" fmla="*/ 2147483647 h 63"/>
              <a:gd name="T50" fmla="*/ 2147483647 w 40"/>
              <a:gd name="T51" fmla="*/ 2147483647 h 63"/>
              <a:gd name="T52" fmla="*/ 2147483647 w 40"/>
              <a:gd name="T53" fmla="*/ 2147483647 h 63"/>
              <a:gd name="T54" fmla="*/ 2147483647 w 40"/>
              <a:gd name="T55" fmla="*/ 2147483647 h 63"/>
              <a:gd name="T56" fmla="*/ 2147483647 w 40"/>
              <a:gd name="T57" fmla="*/ 2147483647 h 63"/>
              <a:gd name="T58" fmla="*/ 2147483647 w 40"/>
              <a:gd name="T59" fmla="*/ 2147483647 h 63"/>
              <a:gd name="T60" fmla="*/ 2147483647 w 40"/>
              <a:gd name="T61" fmla="*/ 2147483647 h 63"/>
              <a:gd name="T62" fmla="*/ 2147483647 w 40"/>
              <a:gd name="T63" fmla="*/ 2147483647 h 63"/>
              <a:gd name="T64" fmla="*/ 2147483647 w 40"/>
              <a:gd name="T65" fmla="*/ 0 h 63"/>
              <a:gd name="T66" fmla="*/ 2147483647 w 40"/>
              <a:gd name="T67" fmla="*/ 0 h 63"/>
              <a:gd name="T68" fmla="*/ 2147483647 w 40"/>
              <a:gd name="T69" fmla="*/ 2147483647 h 63"/>
              <a:gd name="T70" fmla="*/ 2147483647 w 40"/>
              <a:gd name="T71" fmla="*/ 2147483647 h 63"/>
              <a:gd name="T72" fmla="*/ 2147483647 w 40"/>
              <a:gd name="T73" fmla="*/ 2147483647 h 63"/>
              <a:gd name="T74" fmla="*/ 2147483647 w 40"/>
              <a:gd name="T75" fmla="*/ 2147483647 h 63"/>
              <a:gd name="T76" fmla="*/ 2147483647 w 40"/>
              <a:gd name="T77" fmla="*/ 2147483647 h 63"/>
              <a:gd name="T78" fmla="*/ 2147483647 w 40"/>
              <a:gd name="T79" fmla="*/ 2147483647 h 63"/>
              <a:gd name="T80" fmla="*/ 2147483647 w 40"/>
              <a:gd name="T81" fmla="*/ 2147483647 h 63"/>
              <a:gd name="T82" fmla="*/ 2147483647 w 40"/>
              <a:gd name="T83" fmla="*/ 2147483647 h 63"/>
              <a:gd name="T84" fmla="*/ 0 w 40"/>
              <a:gd name="T85" fmla="*/ 2147483647 h 63"/>
              <a:gd name="T86" fmla="*/ 0 w 40"/>
              <a:gd name="T87" fmla="*/ 2147483647 h 63"/>
              <a:gd name="T88" fmla="*/ 0 w 40"/>
              <a:gd name="T89" fmla="*/ 2147483647 h 63"/>
              <a:gd name="T90" fmla="*/ 2147483647 w 40"/>
              <a:gd name="T91" fmla="*/ 2147483647 h 63"/>
              <a:gd name="T92" fmla="*/ 2147483647 w 40"/>
              <a:gd name="T93" fmla="*/ 2147483647 h 63"/>
              <a:gd name="T94" fmla="*/ 2147483647 w 40"/>
              <a:gd name="T95" fmla="*/ 2147483647 h 63"/>
              <a:gd name="T96" fmla="*/ 0 w 40"/>
              <a:gd name="T97" fmla="*/ 2147483647 h 6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0"/>
              <a:gd name="T148" fmla="*/ 0 h 63"/>
              <a:gd name="T149" fmla="*/ 40 w 40"/>
              <a:gd name="T150" fmla="*/ 63 h 63"/>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0" h="63">
                <a:moveTo>
                  <a:pt x="0" y="59"/>
                </a:moveTo>
                <a:lnTo>
                  <a:pt x="1" y="60"/>
                </a:lnTo>
                <a:lnTo>
                  <a:pt x="4" y="62"/>
                </a:lnTo>
                <a:lnTo>
                  <a:pt x="7" y="62"/>
                </a:lnTo>
                <a:lnTo>
                  <a:pt x="9" y="63"/>
                </a:lnTo>
                <a:lnTo>
                  <a:pt x="12" y="63"/>
                </a:lnTo>
                <a:lnTo>
                  <a:pt x="15" y="63"/>
                </a:lnTo>
                <a:lnTo>
                  <a:pt x="16" y="63"/>
                </a:lnTo>
                <a:lnTo>
                  <a:pt x="19" y="62"/>
                </a:lnTo>
                <a:lnTo>
                  <a:pt x="20" y="60"/>
                </a:lnTo>
                <a:lnTo>
                  <a:pt x="22" y="57"/>
                </a:lnTo>
                <a:lnTo>
                  <a:pt x="22" y="56"/>
                </a:lnTo>
                <a:lnTo>
                  <a:pt x="22" y="53"/>
                </a:lnTo>
                <a:lnTo>
                  <a:pt x="23" y="50"/>
                </a:lnTo>
                <a:lnTo>
                  <a:pt x="23" y="47"/>
                </a:lnTo>
                <a:lnTo>
                  <a:pt x="23" y="44"/>
                </a:lnTo>
                <a:lnTo>
                  <a:pt x="25" y="41"/>
                </a:lnTo>
                <a:lnTo>
                  <a:pt x="26" y="40"/>
                </a:lnTo>
                <a:lnTo>
                  <a:pt x="28" y="37"/>
                </a:lnTo>
                <a:lnTo>
                  <a:pt x="29" y="35"/>
                </a:lnTo>
                <a:lnTo>
                  <a:pt x="32" y="32"/>
                </a:lnTo>
                <a:lnTo>
                  <a:pt x="34" y="31"/>
                </a:lnTo>
                <a:lnTo>
                  <a:pt x="35" y="29"/>
                </a:lnTo>
                <a:lnTo>
                  <a:pt x="37" y="26"/>
                </a:lnTo>
                <a:lnTo>
                  <a:pt x="38" y="23"/>
                </a:lnTo>
                <a:lnTo>
                  <a:pt x="40" y="20"/>
                </a:lnTo>
                <a:lnTo>
                  <a:pt x="40" y="16"/>
                </a:lnTo>
                <a:lnTo>
                  <a:pt x="40" y="12"/>
                </a:lnTo>
                <a:lnTo>
                  <a:pt x="38" y="9"/>
                </a:lnTo>
                <a:lnTo>
                  <a:pt x="35" y="6"/>
                </a:lnTo>
                <a:lnTo>
                  <a:pt x="32" y="3"/>
                </a:lnTo>
                <a:lnTo>
                  <a:pt x="28" y="1"/>
                </a:lnTo>
                <a:lnTo>
                  <a:pt x="23" y="0"/>
                </a:lnTo>
                <a:lnTo>
                  <a:pt x="22" y="0"/>
                </a:lnTo>
                <a:lnTo>
                  <a:pt x="19" y="1"/>
                </a:lnTo>
                <a:lnTo>
                  <a:pt x="16" y="1"/>
                </a:lnTo>
                <a:lnTo>
                  <a:pt x="15" y="3"/>
                </a:lnTo>
                <a:lnTo>
                  <a:pt x="12" y="4"/>
                </a:lnTo>
                <a:lnTo>
                  <a:pt x="10" y="6"/>
                </a:lnTo>
                <a:lnTo>
                  <a:pt x="9" y="9"/>
                </a:lnTo>
                <a:lnTo>
                  <a:pt x="6" y="10"/>
                </a:lnTo>
                <a:lnTo>
                  <a:pt x="3" y="14"/>
                </a:lnTo>
                <a:lnTo>
                  <a:pt x="0" y="20"/>
                </a:lnTo>
                <a:lnTo>
                  <a:pt x="0" y="26"/>
                </a:lnTo>
                <a:lnTo>
                  <a:pt x="0" y="34"/>
                </a:lnTo>
                <a:lnTo>
                  <a:pt x="1" y="40"/>
                </a:lnTo>
                <a:lnTo>
                  <a:pt x="1" y="47"/>
                </a:lnTo>
                <a:lnTo>
                  <a:pt x="1" y="53"/>
                </a:lnTo>
                <a:lnTo>
                  <a:pt x="0" y="59"/>
                </a:lnTo>
              </a:path>
            </a:pathLst>
          </a:custGeom>
          <a:solidFill>
            <a:srgbClr val="FFFF00"/>
          </a:solidFill>
          <a:ln w="1588">
            <a:solidFill>
              <a:srgbClr val="990000"/>
            </a:solidFill>
            <a:round/>
            <a:headEnd/>
            <a:tailEnd/>
          </a:ln>
        </p:spPr>
        <p:txBody>
          <a:bodyPr/>
          <a:lstStyle/>
          <a:p>
            <a:endParaRPr lang="en-US"/>
          </a:p>
        </p:txBody>
      </p:sp>
      <p:sp>
        <p:nvSpPr>
          <p:cNvPr id="53390" name="Freeform 141"/>
          <p:cNvSpPr>
            <a:spLocks/>
          </p:cNvSpPr>
          <p:nvPr/>
        </p:nvSpPr>
        <p:spPr bwMode="auto">
          <a:xfrm>
            <a:off x="6202364" y="4652963"/>
            <a:ext cx="55563" cy="100012"/>
          </a:xfrm>
          <a:custGeom>
            <a:avLst/>
            <a:gdLst>
              <a:gd name="T0" fmla="*/ 0 w 40"/>
              <a:gd name="T1" fmla="*/ 2147483647 h 63"/>
              <a:gd name="T2" fmla="*/ 2147483647 w 40"/>
              <a:gd name="T3" fmla="*/ 2147483647 h 63"/>
              <a:gd name="T4" fmla="*/ 2147483647 w 40"/>
              <a:gd name="T5" fmla="*/ 2147483647 h 63"/>
              <a:gd name="T6" fmla="*/ 2147483647 w 40"/>
              <a:gd name="T7" fmla="*/ 2147483647 h 63"/>
              <a:gd name="T8" fmla="*/ 2147483647 w 40"/>
              <a:gd name="T9" fmla="*/ 2147483647 h 63"/>
              <a:gd name="T10" fmla="*/ 2147483647 w 40"/>
              <a:gd name="T11" fmla="*/ 2147483647 h 63"/>
              <a:gd name="T12" fmla="*/ 2147483647 w 40"/>
              <a:gd name="T13" fmla="*/ 2147483647 h 63"/>
              <a:gd name="T14" fmla="*/ 2147483647 w 40"/>
              <a:gd name="T15" fmla="*/ 2147483647 h 63"/>
              <a:gd name="T16" fmla="*/ 2147483647 w 40"/>
              <a:gd name="T17" fmla="*/ 2147483647 h 63"/>
              <a:gd name="T18" fmla="*/ 2147483647 w 40"/>
              <a:gd name="T19" fmla="*/ 2147483647 h 63"/>
              <a:gd name="T20" fmla="*/ 2147483647 w 40"/>
              <a:gd name="T21" fmla="*/ 2147483647 h 63"/>
              <a:gd name="T22" fmla="*/ 2147483647 w 40"/>
              <a:gd name="T23" fmla="*/ 2147483647 h 63"/>
              <a:gd name="T24" fmla="*/ 2147483647 w 40"/>
              <a:gd name="T25" fmla="*/ 2147483647 h 63"/>
              <a:gd name="T26" fmla="*/ 2147483647 w 40"/>
              <a:gd name="T27" fmla="*/ 2147483647 h 63"/>
              <a:gd name="T28" fmla="*/ 2147483647 w 40"/>
              <a:gd name="T29" fmla="*/ 2147483647 h 63"/>
              <a:gd name="T30" fmla="*/ 2147483647 w 40"/>
              <a:gd name="T31" fmla="*/ 2147483647 h 63"/>
              <a:gd name="T32" fmla="*/ 2147483647 w 40"/>
              <a:gd name="T33" fmla="*/ 2147483647 h 63"/>
              <a:gd name="T34" fmla="*/ 2147483647 w 40"/>
              <a:gd name="T35" fmla="*/ 2147483647 h 63"/>
              <a:gd name="T36" fmla="*/ 2147483647 w 40"/>
              <a:gd name="T37" fmla="*/ 2147483647 h 63"/>
              <a:gd name="T38" fmla="*/ 2147483647 w 40"/>
              <a:gd name="T39" fmla="*/ 2147483647 h 63"/>
              <a:gd name="T40" fmla="*/ 2147483647 w 40"/>
              <a:gd name="T41" fmla="*/ 2147483647 h 63"/>
              <a:gd name="T42" fmla="*/ 2147483647 w 40"/>
              <a:gd name="T43" fmla="*/ 2147483647 h 63"/>
              <a:gd name="T44" fmla="*/ 2147483647 w 40"/>
              <a:gd name="T45" fmla="*/ 2147483647 h 63"/>
              <a:gd name="T46" fmla="*/ 2147483647 w 40"/>
              <a:gd name="T47" fmla="*/ 2147483647 h 63"/>
              <a:gd name="T48" fmla="*/ 2147483647 w 40"/>
              <a:gd name="T49" fmla="*/ 2147483647 h 63"/>
              <a:gd name="T50" fmla="*/ 2147483647 w 40"/>
              <a:gd name="T51" fmla="*/ 2147483647 h 63"/>
              <a:gd name="T52" fmla="*/ 2147483647 w 40"/>
              <a:gd name="T53" fmla="*/ 2147483647 h 63"/>
              <a:gd name="T54" fmla="*/ 2147483647 w 40"/>
              <a:gd name="T55" fmla="*/ 2147483647 h 63"/>
              <a:gd name="T56" fmla="*/ 2147483647 w 40"/>
              <a:gd name="T57" fmla="*/ 2147483647 h 63"/>
              <a:gd name="T58" fmla="*/ 2147483647 w 40"/>
              <a:gd name="T59" fmla="*/ 2147483647 h 63"/>
              <a:gd name="T60" fmla="*/ 2147483647 w 40"/>
              <a:gd name="T61" fmla="*/ 2147483647 h 63"/>
              <a:gd name="T62" fmla="*/ 2147483647 w 40"/>
              <a:gd name="T63" fmla="*/ 2147483647 h 63"/>
              <a:gd name="T64" fmla="*/ 2147483647 w 40"/>
              <a:gd name="T65" fmla="*/ 0 h 63"/>
              <a:gd name="T66" fmla="*/ 2147483647 w 40"/>
              <a:gd name="T67" fmla="*/ 0 h 63"/>
              <a:gd name="T68" fmla="*/ 2147483647 w 40"/>
              <a:gd name="T69" fmla="*/ 2147483647 h 63"/>
              <a:gd name="T70" fmla="*/ 2147483647 w 40"/>
              <a:gd name="T71" fmla="*/ 2147483647 h 63"/>
              <a:gd name="T72" fmla="*/ 2147483647 w 40"/>
              <a:gd name="T73" fmla="*/ 2147483647 h 63"/>
              <a:gd name="T74" fmla="*/ 2147483647 w 40"/>
              <a:gd name="T75" fmla="*/ 2147483647 h 63"/>
              <a:gd name="T76" fmla="*/ 2147483647 w 40"/>
              <a:gd name="T77" fmla="*/ 2147483647 h 63"/>
              <a:gd name="T78" fmla="*/ 2147483647 w 40"/>
              <a:gd name="T79" fmla="*/ 2147483647 h 63"/>
              <a:gd name="T80" fmla="*/ 2147483647 w 40"/>
              <a:gd name="T81" fmla="*/ 2147483647 h 63"/>
              <a:gd name="T82" fmla="*/ 2147483647 w 40"/>
              <a:gd name="T83" fmla="*/ 2147483647 h 63"/>
              <a:gd name="T84" fmla="*/ 0 w 40"/>
              <a:gd name="T85" fmla="*/ 2147483647 h 63"/>
              <a:gd name="T86" fmla="*/ 0 w 40"/>
              <a:gd name="T87" fmla="*/ 2147483647 h 63"/>
              <a:gd name="T88" fmla="*/ 0 w 40"/>
              <a:gd name="T89" fmla="*/ 2147483647 h 63"/>
              <a:gd name="T90" fmla="*/ 2147483647 w 40"/>
              <a:gd name="T91" fmla="*/ 2147483647 h 63"/>
              <a:gd name="T92" fmla="*/ 2147483647 w 40"/>
              <a:gd name="T93" fmla="*/ 2147483647 h 63"/>
              <a:gd name="T94" fmla="*/ 2147483647 w 40"/>
              <a:gd name="T95" fmla="*/ 2147483647 h 63"/>
              <a:gd name="T96" fmla="*/ 0 w 40"/>
              <a:gd name="T97" fmla="*/ 2147483647 h 6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0"/>
              <a:gd name="T148" fmla="*/ 0 h 63"/>
              <a:gd name="T149" fmla="*/ 40 w 40"/>
              <a:gd name="T150" fmla="*/ 63 h 63"/>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0" h="63">
                <a:moveTo>
                  <a:pt x="0" y="59"/>
                </a:moveTo>
                <a:lnTo>
                  <a:pt x="1" y="60"/>
                </a:lnTo>
                <a:lnTo>
                  <a:pt x="4" y="62"/>
                </a:lnTo>
                <a:lnTo>
                  <a:pt x="7" y="62"/>
                </a:lnTo>
                <a:lnTo>
                  <a:pt x="9" y="63"/>
                </a:lnTo>
                <a:lnTo>
                  <a:pt x="12" y="63"/>
                </a:lnTo>
                <a:lnTo>
                  <a:pt x="15" y="63"/>
                </a:lnTo>
                <a:lnTo>
                  <a:pt x="16" y="63"/>
                </a:lnTo>
                <a:lnTo>
                  <a:pt x="19" y="62"/>
                </a:lnTo>
                <a:lnTo>
                  <a:pt x="20" y="60"/>
                </a:lnTo>
                <a:lnTo>
                  <a:pt x="22" y="57"/>
                </a:lnTo>
                <a:lnTo>
                  <a:pt x="22" y="56"/>
                </a:lnTo>
                <a:lnTo>
                  <a:pt x="22" y="53"/>
                </a:lnTo>
                <a:lnTo>
                  <a:pt x="23" y="50"/>
                </a:lnTo>
                <a:lnTo>
                  <a:pt x="23" y="47"/>
                </a:lnTo>
                <a:lnTo>
                  <a:pt x="23" y="44"/>
                </a:lnTo>
                <a:lnTo>
                  <a:pt x="25" y="41"/>
                </a:lnTo>
                <a:lnTo>
                  <a:pt x="26" y="40"/>
                </a:lnTo>
                <a:lnTo>
                  <a:pt x="28" y="37"/>
                </a:lnTo>
                <a:lnTo>
                  <a:pt x="29" y="35"/>
                </a:lnTo>
                <a:lnTo>
                  <a:pt x="32" y="32"/>
                </a:lnTo>
                <a:lnTo>
                  <a:pt x="34" y="31"/>
                </a:lnTo>
                <a:lnTo>
                  <a:pt x="35" y="29"/>
                </a:lnTo>
                <a:lnTo>
                  <a:pt x="37" y="26"/>
                </a:lnTo>
                <a:lnTo>
                  <a:pt x="38" y="23"/>
                </a:lnTo>
                <a:lnTo>
                  <a:pt x="40" y="20"/>
                </a:lnTo>
                <a:lnTo>
                  <a:pt x="40" y="16"/>
                </a:lnTo>
                <a:lnTo>
                  <a:pt x="40" y="12"/>
                </a:lnTo>
                <a:lnTo>
                  <a:pt x="38" y="9"/>
                </a:lnTo>
                <a:lnTo>
                  <a:pt x="35" y="6"/>
                </a:lnTo>
                <a:lnTo>
                  <a:pt x="32" y="3"/>
                </a:lnTo>
                <a:lnTo>
                  <a:pt x="28" y="1"/>
                </a:lnTo>
                <a:lnTo>
                  <a:pt x="23" y="0"/>
                </a:lnTo>
                <a:lnTo>
                  <a:pt x="22" y="0"/>
                </a:lnTo>
                <a:lnTo>
                  <a:pt x="19" y="1"/>
                </a:lnTo>
                <a:lnTo>
                  <a:pt x="16" y="1"/>
                </a:lnTo>
                <a:lnTo>
                  <a:pt x="15" y="3"/>
                </a:lnTo>
                <a:lnTo>
                  <a:pt x="12" y="4"/>
                </a:lnTo>
                <a:lnTo>
                  <a:pt x="10" y="6"/>
                </a:lnTo>
                <a:lnTo>
                  <a:pt x="9" y="9"/>
                </a:lnTo>
                <a:lnTo>
                  <a:pt x="6" y="10"/>
                </a:lnTo>
                <a:lnTo>
                  <a:pt x="3" y="14"/>
                </a:lnTo>
                <a:lnTo>
                  <a:pt x="0" y="20"/>
                </a:lnTo>
                <a:lnTo>
                  <a:pt x="0" y="26"/>
                </a:lnTo>
                <a:lnTo>
                  <a:pt x="0" y="34"/>
                </a:lnTo>
                <a:lnTo>
                  <a:pt x="1" y="40"/>
                </a:lnTo>
                <a:lnTo>
                  <a:pt x="1" y="47"/>
                </a:lnTo>
                <a:lnTo>
                  <a:pt x="1" y="53"/>
                </a:lnTo>
                <a:lnTo>
                  <a:pt x="0" y="59"/>
                </a:lnTo>
              </a:path>
            </a:pathLst>
          </a:custGeom>
          <a:solidFill>
            <a:srgbClr val="FFFF00"/>
          </a:solidFill>
          <a:ln w="4763">
            <a:solidFill>
              <a:srgbClr val="990000"/>
            </a:solidFill>
            <a:round/>
            <a:headEnd/>
            <a:tailEnd/>
          </a:ln>
        </p:spPr>
        <p:txBody>
          <a:bodyPr/>
          <a:lstStyle/>
          <a:p>
            <a:endParaRPr lang="en-US"/>
          </a:p>
        </p:txBody>
      </p:sp>
      <p:sp>
        <p:nvSpPr>
          <p:cNvPr id="53391" name="Freeform 142"/>
          <p:cNvSpPr>
            <a:spLocks/>
          </p:cNvSpPr>
          <p:nvPr/>
        </p:nvSpPr>
        <p:spPr bwMode="auto">
          <a:xfrm>
            <a:off x="6181728" y="4576764"/>
            <a:ext cx="60325" cy="80963"/>
          </a:xfrm>
          <a:custGeom>
            <a:avLst/>
            <a:gdLst>
              <a:gd name="T0" fmla="*/ 2147483647 w 43"/>
              <a:gd name="T1" fmla="*/ 2147483647 h 51"/>
              <a:gd name="T2" fmla="*/ 2147483647 w 43"/>
              <a:gd name="T3" fmla="*/ 2147483647 h 51"/>
              <a:gd name="T4" fmla="*/ 2147483647 w 43"/>
              <a:gd name="T5" fmla="*/ 2147483647 h 51"/>
              <a:gd name="T6" fmla="*/ 2147483647 w 43"/>
              <a:gd name="T7" fmla="*/ 2147483647 h 51"/>
              <a:gd name="T8" fmla="*/ 2147483647 w 43"/>
              <a:gd name="T9" fmla="*/ 2147483647 h 51"/>
              <a:gd name="T10" fmla="*/ 2147483647 w 43"/>
              <a:gd name="T11" fmla="*/ 2147483647 h 51"/>
              <a:gd name="T12" fmla="*/ 2147483647 w 43"/>
              <a:gd name="T13" fmla="*/ 2147483647 h 51"/>
              <a:gd name="T14" fmla="*/ 2147483647 w 43"/>
              <a:gd name="T15" fmla="*/ 2147483647 h 51"/>
              <a:gd name="T16" fmla="*/ 2147483647 w 43"/>
              <a:gd name="T17" fmla="*/ 2147483647 h 51"/>
              <a:gd name="T18" fmla="*/ 2147483647 w 43"/>
              <a:gd name="T19" fmla="*/ 2147483647 h 51"/>
              <a:gd name="T20" fmla="*/ 2147483647 w 43"/>
              <a:gd name="T21" fmla="*/ 2147483647 h 51"/>
              <a:gd name="T22" fmla="*/ 2147483647 w 43"/>
              <a:gd name="T23" fmla="*/ 2147483647 h 51"/>
              <a:gd name="T24" fmla="*/ 2147483647 w 43"/>
              <a:gd name="T25" fmla="*/ 2147483647 h 51"/>
              <a:gd name="T26" fmla="*/ 2147483647 w 43"/>
              <a:gd name="T27" fmla="*/ 2147483647 h 51"/>
              <a:gd name="T28" fmla="*/ 2147483647 w 43"/>
              <a:gd name="T29" fmla="*/ 2147483647 h 51"/>
              <a:gd name="T30" fmla="*/ 2147483647 w 43"/>
              <a:gd name="T31" fmla="*/ 2147483647 h 51"/>
              <a:gd name="T32" fmla="*/ 2147483647 w 43"/>
              <a:gd name="T33" fmla="*/ 2147483647 h 51"/>
              <a:gd name="T34" fmla="*/ 2147483647 w 43"/>
              <a:gd name="T35" fmla="*/ 2147483647 h 51"/>
              <a:gd name="T36" fmla="*/ 2147483647 w 43"/>
              <a:gd name="T37" fmla="*/ 2147483647 h 51"/>
              <a:gd name="T38" fmla="*/ 2147483647 w 43"/>
              <a:gd name="T39" fmla="*/ 2147483647 h 51"/>
              <a:gd name="T40" fmla="*/ 2147483647 w 43"/>
              <a:gd name="T41" fmla="*/ 2147483647 h 51"/>
              <a:gd name="T42" fmla="*/ 2147483647 w 43"/>
              <a:gd name="T43" fmla="*/ 2147483647 h 51"/>
              <a:gd name="T44" fmla="*/ 2147483647 w 43"/>
              <a:gd name="T45" fmla="*/ 0 h 51"/>
              <a:gd name="T46" fmla="*/ 2147483647 w 43"/>
              <a:gd name="T47" fmla="*/ 0 h 51"/>
              <a:gd name="T48" fmla="*/ 2147483647 w 43"/>
              <a:gd name="T49" fmla="*/ 2147483647 h 51"/>
              <a:gd name="T50" fmla="*/ 0 w 43"/>
              <a:gd name="T51" fmla="*/ 2147483647 h 51"/>
              <a:gd name="T52" fmla="*/ 0 w 43"/>
              <a:gd name="T53" fmla="*/ 2147483647 h 51"/>
              <a:gd name="T54" fmla="*/ 0 w 43"/>
              <a:gd name="T55" fmla="*/ 2147483647 h 51"/>
              <a:gd name="T56" fmla="*/ 2147483647 w 43"/>
              <a:gd name="T57" fmla="*/ 2147483647 h 51"/>
              <a:gd name="T58" fmla="*/ 2147483647 w 43"/>
              <a:gd name="T59" fmla="*/ 2147483647 h 51"/>
              <a:gd name="T60" fmla="*/ 2147483647 w 43"/>
              <a:gd name="T61" fmla="*/ 2147483647 h 51"/>
              <a:gd name="T62" fmla="*/ 2147483647 w 43"/>
              <a:gd name="T63" fmla="*/ 2147483647 h 51"/>
              <a:gd name="T64" fmla="*/ 2147483647 w 43"/>
              <a:gd name="T65" fmla="*/ 2147483647 h 51"/>
              <a:gd name="T66" fmla="*/ 2147483647 w 43"/>
              <a:gd name="T67" fmla="*/ 2147483647 h 51"/>
              <a:gd name="T68" fmla="*/ 2147483647 w 43"/>
              <a:gd name="T69" fmla="*/ 2147483647 h 51"/>
              <a:gd name="T70" fmla="*/ 2147483647 w 43"/>
              <a:gd name="T71" fmla="*/ 2147483647 h 51"/>
              <a:gd name="T72" fmla="*/ 2147483647 w 43"/>
              <a:gd name="T73" fmla="*/ 2147483647 h 51"/>
              <a:gd name="T74" fmla="*/ 2147483647 w 43"/>
              <a:gd name="T75" fmla="*/ 2147483647 h 51"/>
              <a:gd name="T76" fmla="*/ 2147483647 w 43"/>
              <a:gd name="T77" fmla="*/ 2147483647 h 51"/>
              <a:gd name="T78" fmla="*/ 2147483647 w 43"/>
              <a:gd name="T79" fmla="*/ 2147483647 h 51"/>
              <a:gd name="T80" fmla="*/ 2147483647 w 43"/>
              <a:gd name="T81" fmla="*/ 2147483647 h 51"/>
              <a:gd name="T82" fmla="*/ 2147483647 w 43"/>
              <a:gd name="T83" fmla="*/ 2147483647 h 51"/>
              <a:gd name="T84" fmla="*/ 2147483647 w 43"/>
              <a:gd name="T85" fmla="*/ 2147483647 h 51"/>
              <a:gd name="T86" fmla="*/ 2147483647 w 43"/>
              <a:gd name="T87" fmla="*/ 2147483647 h 51"/>
              <a:gd name="T88" fmla="*/ 2147483647 w 43"/>
              <a:gd name="T89" fmla="*/ 2147483647 h 51"/>
              <a:gd name="T90" fmla="*/ 2147483647 w 43"/>
              <a:gd name="T91" fmla="*/ 2147483647 h 51"/>
              <a:gd name="T92" fmla="*/ 2147483647 w 43"/>
              <a:gd name="T93" fmla="*/ 2147483647 h 51"/>
              <a:gd name="T94" fmla="*/ 2147483647 w 43"/>
              <a:gd name="T95" fmla="*/ 2147483647 h 51"/>
              <a:gd name="T96" fmla="*/ 2147483647 w 43"/>
              <a:gd name="T97" fmla="*/ 2147483647 h 51"/>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3"/>
              <a:gd name="T148" fmla="*/ 0 h 51"/>
              <a:gd name="T149" fmla="*/ 43 w 43"/>
              <a:gd name="T150" fmla="*/ 51 h 51"/>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3" h="51">
                <a:moveTo>
                  <a:pt x="18" y="49"/>
                </a:moveTo>
                <a:lnTo>
                  <a:pt x="18" y="49"/>
                </a:lnTo>
                <a:lnTo>
                  <a:pt x="18" y="48"/>
                </a:lnTo>
                <a:lnTo>
                  <a:pt x="18" y="46"/>
                </a:lnTo>
                <a:lnTo>
                  <a:pt x="20" y="46"/>
                </a:lnTo>
                <a:lnTo>
                  <a:pt x="20" y="45"/>
                </a:lnTo>
                <a:lnTo>
                  <a:pt x="21" y="43"/>
                </a:lnTo>
                <a:lnTo>
                  <a:pt x="26" y="42"/>
                </a:lnTo>
                <a:lnTo>
                  <a:pt x="29" y="40"/>
                </a:lnTo>
                <a:lnTo>
                  <a:pt x="33" y="39"/>
                </a:lnTo>
                <a:lnTo>
                  <a:pt x="37" y="37"/>
                </a:lnTo>
                <a:lnTo>
                  <a:pt x="40" y="36"/>
                </a:lnTo>
                <a:lnTo>
                  <a:pt x="42" y="33"/>
                </a:lnTo>
                <a:lnTo>
                  <a:pt x="43" y="30"/>
                </a:lnTo>
                <a:lnTo>
                  <a:pt x="43" y="27"/>
                </a:lnTo>
                <a:lnTo>
                  <a:pt x="42" y="20"/>
                </a:lnTo>
                <a:lnTo>
                  <a:pt x="39" y="14"/>
                </a:lnTo>
                <a:lnTo>
                  <a:pt x="34" y="9"/>
                </a:lnTo>
                <a:lnTo>
                  <a:pt x="30" y="5"/>
                </a:lnTo>
                <a:lnTo>
                  <a:pt x="24" y="2"/>
                </a:lnTo>
                <a:lnTo>
                  <a:pt x="17" y="0"/>
                </a:lnTo>
                <a:lnTo>
                  <a:pt x="9" y="0"/>
                </a:lnTo>
                <a:lnTo>
                  <a:pt x="3" y="3"/>
                </a:lnTo>
                <a:lnTo>
                  <a:pt x="0" y="5"/>
                </a:lnTo>
                <a:lnTo>
                  <a:pt x="0" y="6"/>
                </a:lnTo>
                <a:lnTo>
                  <a:pt x="0" y="9"/>
                </a:lnTo>
                <a:lnTo>
                  <a:pt x="2" y="12"/>
                </a:lnTo>
                <a:lnTo>
                  <a:pt x="3" y="15"/>
                </a:lnTo>
                <a:lnTo>
                  <a:pt x="5" y="18"/>
                </a:lnTo>
                <a:lnTo>
                  <a:pt x="6" y="20"/>
                </a:lnTo>
                <a:lnTo>
                  <a:pt x="9" y="22"/>
                </a:lnTo>
                <a:lnTo>
                  <a:pt x="11" y="25"/>
                </a:lnTo>
                <a:lnTo>
                  <a:pt x="12" y="28"/>
                </a:lnTo>
                <a:lnTo>
                  <a:pt x="14" y="31"/>
                </a:lnTo>
                <a:lnTo>
                  <a:pt x="14" y="34"/>
                </a:lnTo>
                <a:lnTo>
                  <a:pt x="14" y="39"/>
                </a:lnTo>
                <a:lnTo>
                  <a:pt x="14" y="42"/>
                </a:lnTo>
                <a:lnTo>
                  <a:pt x="14" y="46"/>
                </a:lnTo>
                <a:lnTo>
                  <a:pt x="14" y="51"/>
                </a:lnTo>
                <a:lnTo>
                  <a:pt x="15" y="51"/>
                </a:lnTo>
                <a:lnTo>
                  <a:pt x="17" y="51"/>
                </a:lnTo>
                <a:lnTo>
                  <a:pt x="18" y="51"/>
                </a:lnTo>
                <a:lnTo>
                  <a:pt x="18" y="49"/>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92" name="Freeform 143"/>
          <p:cNvSpPr>
            <a:spLocks/>
          </p:cNvSpPr>
          <p:nvPr/>
        </p:nvSpPr>
        <p:spPr bwMode="auto">
          <a:xfrm>
            <a:off x="6181728" y="4576764"/>
            <a:ext cx="60325" cy="80963"/>
          </a:xfrm>
          <a:custGeom>
            <a:avLst/>
            <a:gdLst>
              <a:gd name="T0" fmla="*/ 2147483647 w 43"/>
              <a:gd name="T1" fmla="*/ 2147483647 h 51"/>
              <a:gd name="T2" fmla="*/ 2147483647 w 43"/>
              <a:gd name="T3" fmla="*/ 2147483647 h 51"/>
              <a:gd name="T4" fmla="*/ 2147483647 w 43"/>
              <a:gd name="T5" fmla="*/ 2147483647 h 51"/>
              <a:gd name="T6" fmla="*/ 2147483647 w 43"/>
              <a:gd name="T7" fmla="*/ 2147483647 h 51"/>
              <a:gd name="T8" fmla="*/ 2147483647 w 43"/>
              <a:gd name="T9" fmla="*/ 2147483647 h 51"/>
              <a:gd name="T10" fmla="*/ 2147483647 w 43"/>
              <a:gd name="T11" fmla="*/ 2147483647 h 51"/>
              <a:gd name="T12" fmla="*/ 2147483647 w 43"/>
              <a:gd name="T13" fmla="*/ 2147483647 h 51"/>
              <a:gd name="T14" fmla="*/ 2147483647 w 43"/>
              <a:gd name="T15" fmla="*/ 2147483647 h 51"/>
              <a:gd name="T16" fmla="*/ 2147483647 w 43"/>
              <a:gd name="T17" fmla="*/ 2147483647 h 51"/>
              <a:gd name="T18" fmla="*/ 2147483647 w 43"/>
              <a:gd name="T19" fmla="*/ 2147483647 h 51"/>
              <a:gd name="T20" fmla="*/ 2147483647 w 43"/>
              <a:gd name="T21" fmla="*/ 2147483647 h 51"/>
              <a:gd name="T22" fmla="*/ 2147483647 w 43"/>
              <a:gd name="T23" fmla="*/ 2147483647 h 51"/>
              <a:gd name="T24" fmla="*/ 2147483647 w 43"/>
              <a:gd name="T25" fmla="*/ 2147483647 h 51"/>
              <a:gd name="T26" fmla="*/ 2147483647 w 43"/>
              <a:gd name="T27" fmla="*/ 2147483647 h 51"/>
              <a:gd name="T28" fmla="*/ 2147483647 w 43"/>
              <a:gd name="T29" fmla="*/ 2147483647 h 51"/>
              <a:gd name="T30" fmla="*/ 2147483647 w 43"/>
              <a:gd name="T31" fmla="*/ 2147483647 h 51"/>
              <a:gd name="T32" fmla="*/ 2147483647 w 43"/>
              <a:gd name="T33" fmla="*/ 2147483647 h 51"/>
              <a:gd name="T34" fmla="*/ 2147483647 w 43"/>
              <a:gd name="T35" fmla="*/ 2147483647 h 51"/>
              <a:gd name="T36" fmla="*/ 2147483647 w 43"/>
              <a:gd name="T37" fmla="*/ 2147483647 h 51"/>
              <a:gd name="T38" fmla="*/ 2147483647 w 43"/>
              <a:gd name="T39" fmla="*/ 2147483647 h 51"/>
              <a:gd name="T40" fmla="*/ 2147483647 w 43"/>
              <a:gd name="T41" fmla="*/ 2147483647 h 51"/>
              <a:gd name="T42" fmla="*/ 2147483647 w 43"/>
              <a:gd name="T43" fmla="*/ 2147483647 h 51"/>
              <a:gd name="T44" fmla="*/ 2147483647 w 43"/>
              <a:gd name="T45" fmla="*/ 0 h 51"/>
              <a:gd name="T46" fmla="*/ 2147483647 w 43"/>
              <a:gd name="T47" fmla="*/ 0 h 51"/>
              <a:gd name="T48" fmla="*/ 2147483647 w 43"/>
              <a:gd name="T49" fmla="*/ 2147483647 h 51"/>
              <a:gd name="T50" fmla="*/ 0 w 43"/>
              <a:gd name="T51" fmla="*/ 2147483647 h 51"/>
              <a:gd name="T52" fmla="*/ 0 w 43"/>
              <a:gd name="T53" fmla="*/ 2147483647 h 51"/>
              <a:gd name="T54" fmla="*/ 0 w 43"/>
              <a:gd name="T55" fmla="*/ 2147483647 h 51"/>
              <a:gd name="T56" fmla="*/ 2147483647 w 43"/>
              <a:gd name="T57" fmla="*/ 2147483647 h 51"/>
              <a:gd name="T58" fmla="*/ 2147483647 w 43"/>
              <a:gd name="T59" fmla="*/ 2147483647 h 51"/>
              <a:gd name="T60" fmla="*/ 2147483647 w 43"/>
              <a:gd name="T61" fmla="*/ 2147483647 h 51"/>
              <a:gd name="T62" fmla="*/ 2147483647 w 43"/>
              <a:gd name="T63" fmla="*/ 2147483647 h 51"/>
              <a:gd name="T64" fmla="*/ 2147483647 w 43"/>
              <a:gd name="T65" fmla="*/ 2147483647 h 51"/>
              <a:gd name="T66" fmla="*/ 2147483647 w 43"/>
              <a:gd name="T67" fmla="*/ 2147483647 h 51"/>
              <a:gd name="T68" fmla="*/ 2147483647 w 43"/>
              <a:gd name="T69" fmla="*/ 2147483647 h 51"/>
              <a:gd name="T70" fmla="*/ 2147483647 w 43"/>
              <a:gd name="T71" fmla="*/ 2147483647 h 51"/>
              <a:gd name="T72" fmla="*/ 2147483647 w 43"/>
              <a:gd name="T73" fmla="*/ 2147483647 h 51"/>
              <a:gd name="T74" fmla="*/ 2147483647 w 43"/>
              <a:gd name="T75" fmla="*/ 2147483647 h 51"/>
              <a:gd name="T76" fmla="*/ 2147483647 w 43"/>
              <a:gd name="T77" fmla="*/ 2147483647 h 51"/>
              <a:gd name="T78" fmla="*/ 2147483647 w 43"/>
              <a:gd name="T79" fmla="*/ 2147483647 h 51"/>
              <a:gd name="T80" fmla="*/ 2147483647 w 43"/>
              <a:gd name="T81" fmla="*/ 2147483647 h 51"/>
              <a:gd name="T82" fmla="*/ 2147483647 w 43"/>
              <a:gd name="T83" fmla="*/ 2147483647 h 51"/>
              <a:gd name="T84" fmla="*/ 2147483647 w 43"/>
              <a:gd name="T85" fmla="*/ 2147483647 h 51"/>
              <a:gd name="T86" fmla="*/ 2147483647 w 43"/>
              <a:gd name="T87" fmla="*/ 2147483647 h 51"/>
              <a:gd name="T88" fmla="*/ 2147483647 w 43"/>
              <a:gd name="T89" fmla="*/ 2147483647 h 51"/>
              <a:gd name="T90" fmla="*/ 2147483647 w 43"/>
              <a:gd name="T91" fmla="*/ 2147483647 h 51"/>
              <a:gd name="T92" fmla="*/ 2147483647 w 43"/>
              <a:gd name="T93" fmla="*/ 2147483647 h 51"/>
              <a:gd name="T94" fmla="*/ 2147483647 w 43"/>
              <a:gd name="T95" fmla="*/ 2147483647 h 51"/>
              <a:gd name="T96" fmla="*/ 2147483647 w 43"/>
              <a:gd name="T97" fmla="*/ 2147483647 h 51"/>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3"/>
              <a:gd name="T148" fmla="*/ 0 h 51"/>
              <a:gd name="T149" fmla="*/ 43 w 43"/>
              <a:gd name="T150" fmla="*/ 51 h 51"/>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3" h="51">
                <a:moveTo>
                  <a:pt x="18" y="49"/>
                </a:moveTo>
                <a:lnTo>
                  <a:pt x="18" y="49"/>
                </a:lnTo>
                <a:lnTo>
                  <a:pt x="18" y="48"/>
                </a:lnTo>
                <a:lnTo>
                  <a:pt x="18" y="46"/>
                </a:lnTo>
                <a:lnTo>
                  <a:pt x="20" y="46"/>
                </a:lnTo>
                <a:lnTo>
                  <a:pt x="20" y="45"/>
                </a:lnTo>
                <a:lnTo>
                  <a:pt x="21" y="43"/>
                </a:lnTo>
                <a:lnTo>
                  <a:pt x="26" y="42"/>
                </a:lnTo>
                <a:lnTo>
                  <a:pt x="29" y="40"/>
                </a:lnTo>
                <a:lnTo>
                  <a:pt x="33" y="39"/>
                </a:lnTo>
                <a:lnTo>
                  <a:pt x="37" y="37"/>
                </a:lnTo>
                <a:lnTo>
                  <a:pt x="40" y="36"/>
                </a:lnTo>
                <a:lnTo>
                  <a:pt x="42" y="33"/>
                </a:lnTo>
                <a:lnTo>
                  <a:pt x="43" y="30"/>
                </a:lnTo>
                <a:lnTo>
                  <a:pt x="43" y="27"/>
                </a:lnTo>
                <a:lnTo>
                  <a:pt x="42" y="20"/>
                </a:lnTo>
                <a:lnTo>
                  <a:pt x="39" y="14"/>
                </a:lnTo>
                <a:lnTo>
                  <a:pt x="34" y="9"/>
                </a:lnTo>
                <a:lnTo>
                  <a:pt x="30" y="5"/>
                </a:lnTo>
                <a:lnTo>
                  <a:pt x="24" y="2"/>
                </a:lnTo>
                <a:lnTo>
                  <a:pt x="17" y="0"/>
                </a:lnTo>
                <a:lnTo>
                  <a:pt x="9" y="0"/>
                </a:lnTo>
                <a:lnTo>
                  <a:pt x="3" y="3"/>
                </a:lnTo>
                <a:lnTo>
                  <a:pt x="0" y="5"/>
                </a:lnTo>
                <a:lnTo>
                  <a:pt x="0" y="6"/>
                </a:lnTo>
                <a:lnTo>
                  <a:pt x="0" y="9"/>
                </a:lnTo>
                <a:lnTo>
                  <a:pt x="2" y="12"/>
                </a:lnTo>
                <a:lnTo>
                  <a:pt x="3" y="15"/>
                </a:lnTo>
                <a:lnTo>
                  <a:pt x="5" y="18"/>
                </a:lnTo>
                <a:lnTo>
                  <a:pt x="6" y="20"/>
                </a:lnTo>
                <a:lnTo>
                  <a:pt x="9" y="22"/>
                </a:lnTo>
                <a:lnTo>
                  <a:pt x="11" y="25"/>
                </a:lnTo>
                <a:lnTo>
                  <a:pt x="12" y="28"/>
                </a:lnTo>
                <a:lnTo>
                  <a:pt x="14" y="31"/>
                </a:lnTo>
                <a:lnTo>
                  <a:pt x="14" y="34"/>
                </a:lnTo>
                <a:lnTo>
                  <a:pt x="14" y="39"/>
                </a:lnTo>
                <a:lnTo>
                  <a:pt x="14" y="42"/>
                </a:lnTo>
                <a:lnTo>
                  <a:pt x="14" y="46"/>
                </a:lnTo>
                <a:lnTo>
                  <a:pt x="14" y="51"/>
                </a:lnTo>
                <a:lnTo>
                  <a:pt x="15" y="51"/>
                </a:lnTo>
                <a:lnTo>
                  <a:pt x="17" y="51"/>
                </a:lnTo>
                <a:lnTo>
                  <a:pt x="18" y="51"/>
                </a:lnTo>
                <a:lnTo>
                  <a:pt x="18" y="49"/>
                </a:lnTo>
              </a:path>
            </a:pathLst>
          </a:custGeom>
          <a:solidFill>
            <a:srgbClr val="FFFF00"/>
          </a:solidFill>
          <a:ln w="4763">
            <a:solidFill>
              <a:srgbClr val="990000"/>
            </a:solidFill>
            <a:round/>
            <a:headEnd/>
            <a:tailEnd/>
          </a:ln>
        </p:spPr>
        <p:txBody>
          <a:bodyPr/>
          <a:lstStyle/>
          <a:p>
            <a:endParaRPr lang="en-US"/>
          </a:p>
        </p:txBody>
      </p:sp>
      <p:sp>
        <p:nvSpPr>
          <p:cNvPr id="53393" name="Freeform 144"/>
          <p:cNvSpPr>
            <a:spLocks/>
          </p:cNvSpPr>
          <p:nvPr/>
        </p:nvSpPr>
        <p:spPr bwMode="auto">
          <a:xfrm>
            <a:off x="6329366" y="4611689"/>
            <a:ext cx="73025" cy="80963"/>
          </a:xfrm>
          <a:custGeom>
            <a:avLst/>
            <a:gdLst>
              <a:gd name="T0" fmla="*/ 2147483647 w 52"/>
              <a:gd name="T1" fmla="*/ 2147483647 h 51"/>
              <a:gd name="T2" fmla="*/ 2147483647 w 52"/>
              <a:gd name="T3" fmla="*/ 2147483647 h 51"/>
              <a:gd name="T4" fmla="*/ 2147483647 w 52"/>
              <a:gd name="T5" fmla="*/ 2147483647 h 51"/>
              <a:gd name="T6" fmla="*/ 2147483647 w 52"/>
              <a:gd name="T7" fmla="*/ 2147483647 h 51"/>
              <a:gd name="T8" fmla="*/ 2147483647 w 52"/>
              <a:gd name="T9" fmla="*/ 2147483647 h 51"/>
              <a:gd name="T10" fmla="*/ 2147483647 w 52"/>
              <a:gd name="T11" fmla="*/ 2147483647 h 51"/>
              <a:gd name="T12" fmla="*/ 2147483647 w 52"/>
              <a:gd name="T13" fmla="*/ 2147483647 h 51"/>
              <a:gd name="T14" fmla="*/ 2147483647 w 52"/>
              <a:gd name="T15" fmla="*/ 2147483647 h 51"/>
              <a:gd name="T16" fmla="*/ 2147483647 w 52"/>
              <a:gd name="T17" fmla="*/ 2147483647 h 51"/>
              <a:gd name="T18" fmla="*/ 2147483647 w 52"/>
              <a:gd name="T19" fmla="*/ 2147483647 h 51"/>
              <a:gd name="T20" fmla="*/ 2147483647 w 52"/>
              <a:gd name="T21" fmla="*/ 2147483647 h 51"/>
              <a:gd name="T22" fmla="*/ 2147483647 w 52"/>
              <a:gd name="T23" fmla="*/ 2147483647 h 51"/>
              <a:gd name="T24" fmla="*/ 2147483647 w 52"/>
              <a:gd name="T25" fmla="*/ 2147483647 h 51"/>
              <a:gd name="T26" fmla="*/ 2147483647 w 52"/>
              <a:gd name="T27" fmla="*/ 2147483647 h 51"/>
              <a:gd name="T28" fmla="*/ 2147483647 w 52"/>
              <a:gd name="T29" fmla="*/ 2147483647 h 51"/>
              <a:gd name="T30" fmla="*/ 2147483647 w 52"/>
              <a:gd name="T31" fmla="*/ 2147483647 h 51"/>
              <a:gd name="T32" fmla="*/ 2147483647 w 52"/>
              <a:gd name="T33" fmla="*/ 2147483647 h 51"/>
              <a:gd name="T34" fmla="*/ 2147483647 w 52"/>
              <a:gd name="T35" fmla="*/ 2147483647 h 51"/>
              <a:gd name="T36" fmla="*/ 2147483647 w 52"/>
              <a:gd name="T37" fmla="*/ 2147483647 h 51"/>
              <a:gd name="T38" fmla="*/ 2147483647 w 52"/>
              <a:gd name="T39" fmla="*/ 2147483647 h 51"/>
              <a:gd name="T40" fmla="*/ 2147483647 w 52"/>
              <a:gd name="T41" fmla="*/ 2147483647 h 51"/>
              <a:gd name="T42" fmla="*/ 2147483647 w 52"/>
              <a:gd name="T43" fmla="*/ 2147483647 h 51"/>
              <a:gd name="T44" fmla="*/ 2147483647 w 52"/>
              <a:gd name="T45" fmla="*/ 2147483647 h 51"/>
              <a:gd name="T46" fmla="*/ 2147483647 w 52"/>
              <a:gd name="T47" fmla="*/ 0 h 51"/>
              <a:gd name="T48" fmla="*/ 2147483647 w 52"/>
              <a:gd name="T49" fmla="*/ 0 h 51"/>
              <a:gd name="T50" fmla="*/ 2147483647 w 52"/>
              <a:gd name="T51" fmla="*/ 0 h 51"/>
              <a:gd name="T52" fmla="*/ 2147483647 w 52"/>
              <a:gd name="T53" fmla="*/ 0 h 51"/>
              <a:gd name="T54" fmla="*/ 2147483647 w 52"/>
              <a:gd name="T55" fmla="*/ 0 h 51"/>
              <a:gd name="T56" fmla="*/ 2147483647 w 52"/>
              <a:gd name="T57" fmla="*/ 0 h 51"/>
              <a:gd name="T58" fmla="*/ 2147483647 w 52"/>
              <a:gd name="T59" fmla="*/ 0 h 51"/>
              <a:gd name="T60" fmla="*/ 2147483647 w 52"/>
              <a:gd name="T61" fmla="*/ 0 h 51"/>
              <a:gd name="T62" fmla="*/ 2147483647 w 52"/>
              <a:gd name="T63" fmla="*/ 0 h 51"/>
              <a:gd name="T64" fmla="*/ 2147483647 w 52"/>
              <a:gd name="T65" fmla="*/ 2147483647 h 51"/>
              <a:gd name="T66" fmla="*/ 2147483647 w 52"/>
              <a:gd name="T67" fmla="*/ 2147483647 h 51"/>
              <a:gd name="T68" fmla="*/ 2147483647 w 52"/>
              <a:gd name="T69" fmla="*/ 2147483647 h 51"/>
              <a:gd name="T70" fmla="*/ 2147483647 w 52"/>
              <a:gd name="T71" fmla="*/ 2147483647 h 51"/>
              <a:gd name="T72" fmla="*/ 2147483647 w 52"/>
              <a:gd name="T73" fmla="*/ 2147483647 h 51"/>
              <a:gd name="T74" fmla="*/ 2147483647 w 52"/>
              <a:gd name="T75" fmla="*/ 2147483647 h 51"/>
              <a:gd name="T76" fmla="*/ 2147483647 w 52"/>
              <a:gd name="T77" fmla="*/ 2147483647 h 51"/>
              <a:gd name="T78" fmla="*/ 2147483647 w 52"/>
              <a:gd name="T79" fmla="*/ 2147483647 h 51"/>
              <a:gd name="T80" fmla="*/ 2147483647 w 52"/>
              <a:gd name="T81" fmla="*/ 2147483647 h 51"/>
              <a:gd name="T82" fmla="*/ 2147483647 w 52"/>
              <a:gd name="T83" fmla="*/ 2147483647 h 51"/>
              <a:gd name="T84" fmla="*/ 2147483647 w 52"/>
              <a:gd name="T85" fmla="*/ 2147483647 h 51"/>
              <a:gd name="T86" fmla="*/ 2147483647 w 52"/>
              <a:gd name="T87" fmla="*/ 2147483647 h 51"/>
              <a:gd name="T88" fmla="*/ 2147483647 w 52"/>
              <a:gd name="T89" fmla="*/ 2147483647 h 51"/>
              <a:gd name="T90" fmla="*/ 0 w 52"/>
              <a:gd name="T91" fmla="*/ 2147483647 h 51"/>
              <a:gd name="T92" fmla="*/ 0 w 52"/>
              <a:gd name="T93" fmla="*/ 2147483647 h 51"/>
              <a:gd name="T94" fmla="*/ 0 w 52"/>
              <a:gd name="T95" fmla="*/ 2147483647 h 51"/>
              <a:gd name="T96" fmla="*/ 0 w 52"/>
              <a:gd name="T97" fmla="*/ 2147483647 h 51"/>
              <a:gd name="T98" fmla="*/ 2147483647 w 52"/>
              <a:gd name="T99" fmla="*/ 2147483647 h 51"/>
              <a:gd name="T100" fmla="*/ 2147483647 w 52"/>
              <a:gd name="T101" fmla="*/ 2147483647 h 51"/>
              <a:gd name="T102" fmla="*/ 2147483647 w 52"/>
              <a:gd name="T103" fmla="*/ 2147483647 h 51"/>
              <a:gd name="T104" fmla="*/ 2147483647 w 52"/>
              <a:gd name="T105" fmla="*/ 2147483647 h 51"/>
              <a:gd name="T106" fmla="*/ 2147483647 w 52"/>
              <a:gd name="T107" fmla="*/ 2147483647 h 51"/>
              <a:gd name="T108" fmla="*/ 2147483647 w 52"/>
              <a:gd name="T109" fmla="*/ 2147483647 h 51"/>
              <a:gd name="T110" fmla="*/ 2147483647 w 52"/>
              <a:gd name="T111" fmla="*/ 2147483647 h 51"/>
              <a:gd name="T112" fmla="*/ 2147483647 w 52"/>
              <a:gd name="T113" fmla="*/ 2147483647 h 51"/>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2"/>
              <a:gd name="T172" fmla="*/ 0 h 51"/>
              <a:gd name="T173" fmla="*/ 52 w 52"/>
              <a:gd name="T174" fmla="*/ 51 h 51"/>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2" h="51">
                <a:moveTo>
                  <a:pt x="13" y="49"/>
                </a:moveTo>
                <a:lnTo>
                  <a:pt x="18" y="51"/>
                </a:lnTo>
                <a:lnTo>
                  <a:pt x="24" y="51"/>
                </a:lnTo>
                <a:lnTo>
                  <a:pt x="28" y="51"/>
                </a:lnTo>
                <a:lnTo>
                  <a:pt x="34" y="48"/>
                </a:lnTo>
                <a:lnTo>
                  <a:pt x="38" y="45"/>
                </a:lnTo>
                <a:lnTo>
                  <a:pt x="43" y="42"/>
                </a:lnTo>
                <a:lnTo>
                  <a:pt x="46" y="38"/>
                </a:lnTo>
                <a:lnTo>
                  <a:pt x="49" y="33"/>
                </a:lnTo>
                <a:lnTo>
                  <a:pt x="50" y="30"/>
                </a:lnTo>
                <a:lnTo>
                  <a:pt x="52" y="27"/>
                </a:lnTo>
                <a:lnTo>
                  <a:pt x="52" y="24"/>
                </a:lnTo>
                <a:lnTo>
                  <a:pt x="52" y="21"/>
                </a:lnTo>
                <a:lnTo>
                  <a:pt x="52" y="18"/>
                </a:lnTo>
                <a:lnTo>
                  <a:pt x="52" y="14"/>
                </a:lnTo>
                <a:lnTo>
                  <a:pt x="52" y="11"/>
                </a:lnTo>
                <a:lnTo>
                  <a:pt x="52" y="8"/>
                </a:lnTo>
                <a:lnTo>
                  <a:pt x="52" y="6"/>
                </a:lnTo>
                <a:lnTo>
                  <a:pt x="52" y="5"/>
                </a:lnTo>
                <a:lnTo>
                  <a:pt x="52" y="3"/>
                </a:lnTo>
                <a:lnTo>
                  <a:pt x="52" y="2"/>
                </a:lnTo>
                <a:lnTo>
                  <a:pt x="50" y="0"/>
                </a:lnTo>
                <a:lnTo>
                  <a:pt x="49" y="0"/>
                </a:lnTo>
                <a:lnTo>
                  <a:pt x="47" y="0"/>
                </a:lnTo>
                <a:lnTo>
                  <a:pt x="46" y="0"/>
                </a:lnTo>
                <a:lnTo>
                  <a:pt x="44" y="0"/>
                </a:lnTo>
                <a:lnTo>
                  <a:pt x="43" y="0"/>
                </a:lnTo>
                <a:lnTo>
                  <a:pt x="41" y="0"/>
                </a:lnTo>
                <a:lnTo>
                  <a:pt x="40" y="0"/>
                </a:lnTo>
                <a:lnTo>
                  <a:pt x="38" y="2"/>
                </a:lnTo>
                <a:lnTo>
                  <a:pt x="35" y="6"/>
                </a:lnTo>
                <a:lnTo>
                  <a:pt x="31" y="9"/>
                </a:lnTo>
                <a:lnTo>
                  <a:pt x="28" y="12"/>
                </a:lnTo>
                <a:lnTo>
                  <a:pt x="24" y="17"/>
                </a:lnTo>
                <a:lnTo>
                  <a:pt x="21" y="20"/>
                </a:lnTo>
                <a:lnTo>
                  <a:pt x="16" y="23"/>
                </a:lnTo>
                <a:lnTo>
                  <a:pt x="12" y="24"/>
                </a:lnTo>
                <a:lnTo>
                  <a:pt x="6" y="27"/>
                </a:lnTo>
                <a:lnTo>
                  <a:pt x="4" y="29"/>
                </a:lnTo>
                <a:lnTo>
                  <a:pt x="3" y="29"/>
                </a:lnTo>
                <a:lnTo>
                  <a:pt x="1" y="30"/>
                </a:lnTo>
                <a:lnTo>
                  <a:pt x="1" y="32"/>
                </a:lnTo>
                <a:lnTo>
                  <a:pt x="0" y="33"/>
                </a:lnTo>
                <a:lnTo>
                  <a:pt x="0" y="36"/>
                </a:lnTo>
                <a:lnTo>
                  <a:pt x="0" y="38"/>
                </a:lnTo>
                <a:lnTo>
                  <a:pt x="0" y="39"/>
                </a:lnTo>
                <a:lnTo>
                  <a:pt x="1" y="40"/>
                </a:lnTo>
                <a:lnTo>
                  <a:pt x="1" y="42"/>
                </a:lnTo>
                <a:lnTo>
                  <a:pt x="3" y="43"/>
                </a:lnTo>
                <a:lnTo>
                  <a:pt x="4" y="45"/>
                </a:lnTo>
                <a:lnTo>
                  <a:pt x="7" y="48"/>
                </a:lnTo>
                <a:lnTo>
                  <a:pt x="9" y="48"/>
                </a:lnTo>
                <a:lnTo>
                  <a:pt x="10" y="49"/>
                </a:lnTo>
                <a:lnTo>
                  <a:pt x="13" y="49"/>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94" name="Freeform 145"/>
          <p:cNvSpPr>
            <a:spLocks/>
          </p:cNvSpPr>
          <p:nvPr/>
        </p:nvSpPr>
        <p:spPr bwMode="auto">
          <a:xfrm>
            <a:off x="6329366" y="4611689"/>
            <a:ext cx="73025" cy="80963"/>
          </a:xfrm>
          <a:custGeom>
            <a:avLst/>
            <a:gdLst>
              <a:gd name="T0" fmla="*/ 2147483647 w 52"/>
              <a:gd name="T1" fmla="*/ 2147483647 h 51"/>
              <a:gd name="T2" fmla="*/ 2147483647 w 52"/>
              <a:gd name="T3" fmla="*/ 2147483647 h 51"/>
              <a:gd name="T4" fmla="*/ 2147483647 w 52"/>
              <a:gd name="T5" fmla="*/ 2147483647 h 51"/>
              <a:gd name="T6" fmla="*/ 2147483647 w 52"/>
              <a:gd name="T7" fmla="*/ 2147483647 h 51"/>
              <a:gd name="T8" fmla="*/ 2147483647 w 52"/>
              <a:gd name="T9" fmla="*/ 2147483647 h 51"/>
              <a:gd name="T10" fmla="*/ 2147483647 w 52"/>
              <a:gd name="T11" fmla="*/ 2147483647 h 51"/>
              <a:gd name="T12" fmla="*/ 2147483647 w 52"/>
              <a:gd name="T13" fmla="*/ 2147483647 h 51"/>
              <a:gd name="T14" fmla="*/ 2147483647 w 52"/>
              <a:gd name="T15" fmla="*/ 2147483647 h 51"/>
              <a:gd name="T16" fmla="*/ 2147483647 w 52"/>
              <a:gd name="T17" fmla="*/ 2147483647 h 51"/>
              <a:gd name="T18" fmla="*/ 2147483647 w 52"/>
              <a:gd name="T19" fmla="*/ 2147483647 h 51"/>
              <a:gd name="T20" fmla="*/ 2147483647 w 52"/>
              <a:gd name="T21" fmla="*/ 2147483647 h 51"/>
              <a:gd name="T22" fmla="*/ 2147483647 w 52"/>
              <a:gd name="T23" fmla="*/ 2147483647 h 51"/>
              <a:gd name="T24" fmla="*/ 2147483647 w 52"/>
              <a:gd name="T25" fmla="*/ 2147483647 h 51"/>
              <a:gd name="T26" fmla="*/ 2147483647 w 52"/>
              <a:gd name="T27" fmla="*/ 2147483647 h 51"/>
              <a:gd name="T28" fmla="*/ 2147483647 w 52"/>
              <a:gd name="T29" fmla="*/ 2147483647 h 51"/>
              <a:gd name="T30" fmla="*/ 2147483647 w 52"/>
              <a:gd name="T31" fmla="*/ 2147483647 h 51"/>
              <a:gd name="T32" fmla="*/ 2147483647 w 52"/>
              <a:gd name="T33" fmla="*/ 2147483647 h 51"/>
              <a:gd name="T34" fmla="*/ 2147483647 w 52"/>
              <a:gd name="T35" fmla="*/ 2147483647 h 51"/>
              <a:gd name="T36" fmla="*/ 2147483647 w 52"/>
              <a:gd name="T37" fmla="*/ 2147483647 h 51"/>
              <a:gd name="T38" fmla="*/ 2147483647 w 52"/>
              <a:gd name="T39" fmla="*/ 2147483647 h 51"/>
              <a:gd name="T40" fmla="*/ 2147483647 w 52"/>
              <a:gd name="T41" fmla="*/ 2147483647 h 51"/>
              <a:gd name="T42" fmla="*/ 2147483647 w 52"/>
              <a:gd name="T43" fmla="*/ 2147483647 h 51"/>
              <a:gd name="T44" fmla="*/ 2147483647 w 52"/>
              <a:gd name="T45" fmla="*/ 2147483647 h 51"/>
              <a:gd name="T46" fmla="*/ 2147483647 w 52"/>
              <a:gd name="T47" fmla="*/ 0 h 51"/>
              <a:gd name="T48" fmla="*/ 2147483647 w 52"/>
              <a:gd name="T49" fmla="*/ 0 h 51"/>
              <a:gd name="T50" fmla="*/ 2147483647 w 52"/>
              <a:gd name="T51" fmla="*/ 0 h 51"/>
              <a:gd name="T52" fmla="*/ 2147483647 w 52"/>
              <a:gd name="T53" fmla="*/ 0 h 51"/>
              <a:gd name="T54" fmla="*/ 2147483647 w 52"/>
              <a:gd name="T55" fmla="*/ 0 h 51"/>
              <a:gd name="T56" fmla="*/ 2147483647 w 52"/>
              <a:gd name="T57" fmla="*/ 0 h 51"/>
              <a:gd name="T58" fmla="*/ 2147483647 w 52"/>
              <a:gd name="T59" fmla="*/ 0 h 51"/>
              <a:gd name="T60" fmla="*/ 2147483647 w 52"/>
              <a:gd name="T61" fmla="*/ 0 h 51"/>
              <a:gd name="T62" fmla="*/ 2147483647 w 52"/>
              <a:gd name="T63" fmla="*/ 0 h 51"/>
              <a:gd name="T64" fmla="*/ 2147483647 w 52"/>
              <a:gd name="T65" fmla="*/ 2147483647 h 51"/>
              <a:gd name="T66" fmla="*/ 2147483647 w 52"/>
              <a:gd name="T67" fmla="*/ 2147483647 h 51"/>
              <a:gd name="T68" fmla="*/ 2147483647 w 52"/>
              <a:gd name="T69" fmla="*/ 2147483647 h 51"/>
              <a:gd name="T70" fmla="*/ 2147483647 w 52"/>
              <a:gd name="T71" fmla="*/ 2147483647 h 51"/>
              <a:gd name="T72" fmla="*/ 2147483647 w 52"/>
              <a:gd name="T73" fmla="*/ 2147483647 h 51"/>
              <a:gd name="T74" fmla="*/ 2147483647 w 52"/>
              <a:gd name="T75" fmla="*/ 2147483647 h 51"/>
              <a:gd name="T76" fmla="*/ 2147483647 w 52"/>
              <a:gd name="T77" fmla="*/ 2147483647 h 51"/>
              <a:gd name="T78" fmla="*/ 2147483647 w 52"/>
              <a:gd name="T79" fmla="*/ 2147483647 h 51"/>
              <a:gd name="T80" fmla="*/ 2147483647 w 52"/>
              <a:gd name="T81" fmla="*/ 2147483647 h 51"/>
              <a:gd name="T82" fmla="*/ 2147483647 w 52"/>
              <a:gd name="T83" fmla="*/ 2147483647 h 51"/>
              <a:gd name="T84" fmla="*/ 2147483647 w 52"/>
              <a:gd name="T85" fmla="*/ 2147483647 h 51"/>
              <a:gd name="T86" fmla="*/ 2147483647 w 52"/>
              <a:gd name="T87" fmla="*/ 2147483647 h 51"/>
              <a:gd name="T88" fmla="*/ 2147483647 w 52"/>
              <a:gd name="T89" fmla="*/ 2147483647 h 51"/>
              <a:gd name="T90" fmla="*/ 0 w 52"/>
              <a:gd name="T91" fmla="*/ 2147483647 h 51"/>
              <a:gd name="T92" fmla="*/ 0 w 52"/>
              <a:gd name="T93" fmla="*/ 2147483647 h 51"/>
              <a:gd name="T94" fmla="*/ 0 w 52"/>
              <a:gd name="T95" fmla="*/ 2147483647 h 51"/>
              <a:gd name="T96" fmla="*/ 0 w 52"/>
              <a:gd name="T97" fmla="*/ 2147483647 h 51"/>
              <a:gd name="T98" fmla="*/ 2147483647 w 52"/>
              <a:gd name="T99" fmla="*/ 2147483647 h 51"/>
              <a:gd name="T100" fmla="*/ 2147483647 w 52"/>
              <a:gd name="T101" fmla="*/ 2147483647 h 51"/>
              <a:gd name="T102" fmla="*/ 2147483647 w 52"/>
              <a:gd name="T103" fmla="*/ 2147483647 h 51"/>
              <a:gd name="T104" fmla="*/ 2147483647 w 52"/>
              <a:gd name="T105" fmla="*/ 2147483647 h 51"/>
              <a:gd name="T106" fmla="*/ 2147483647 w 52"/>
              <a:gd name="T107" fmla="*/ 2147483647 h 51"/>
              <a:gd name="T108" fmla="*/ 2147483647 w 52"/>
              <a:gd name="T109" fmla="*/ 2147483647 h 51"/>
              <a:gd name="T110" fmla="*/ 2147483647 w 52"/>
              <a:gd name="T111" fmla="*/ 2147483647 h 51"/>
              <a:gd name="T112" fmla="*/ 2147483647 w 52"/>
              <a:gd name="T113" fmla="*/ 2147483647 h 51"/>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2"/>
              <a:gd name="T172" fmla="*/ 0 h 51"/>
              <a:gd name="T173" fmla="*/ 52 w 52"/>
              <a:gd name="T174" fmla="*/ 51 h 51"/>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2" h="51">
                <a:moveTo>
                  <a:pt x="13" y="49"/>
                </a:moveTo>
                <a:lnTo>
                  <a:pt x="18" y="51"/>
                </a:lnTo>
                <a:lnTo>
                  <a:pt x="24" y="51"/>
                </a:lnTo>
                <a:lnTo>
                  <a:pt x="28" y="51"/>
                </a:lnTo>
                <a:lnTo>
                  <a:pt x="34" y="48"/>
                </a:lnTo>
                <a:lnTo>
                  <a:pt x="38" y="45"/>
                </a:lnTo>
                <a:lnTo>
                  <a:pt x="43" y="42"/>
                </a:lnTo>
                <a:lnTo>
                  <a:pt x="46" y="38"/>
                </a:lnTo>
                <a:lnTo>
                  <a:pt x="49" y="33"/>
                </a:lnTo>
                <a:lnTo>
                  <a:pt x="50" y="30"/>
                </a:lnTo>
                <a:lnTo>
                  <a:pt x="52" y="27"/>
                </a:lnTo>
                <a:lnTo>
                  <a:pt x="52" y="24"/>
                </a:lnTo>
                <a:lnTo>
                  <a:pt x="52" y="21"/>
                </a:lnTo>
                <a:lnTo>
                  <a:pt x="52" y="18"/>
                </a:lnTo>
                <a:lnTo>
                  <a:pt x="52" y="14"/>
                </a:lnTo>
                <a:lnTo>
                  <a:pt x="52" y="11"/>
                </a:lnTo>
                <a:lnTo>
                  <a:pt x="52" y="8"/>
                </a:lnTo>
                <a:lnTo>
                  <a:pt x="52" y="6"/>
                </a:lnTo>
                <a:lnTo>
                  <a:pt x="52" y="5"/>
                </a:lnTo>
                <a:lnTo>
                  <a:pt x="52" y="3"/>
                </a:lnTo>
                <a:lnTo>
                  <a:pt x="52" y="2"/>
                </a:lnTo>
                <a:lnTo>
                  <a:pt x="50" y="0"/>
                </a:lnTo>
                <a:lnTo>
                  <a:pt x="49" y="0"/>
                </a:lnTo>
                <a:lnTo>
                  <a:pt x="47" y="0"/>
                </a:lnTo>
                <a:lnTo>
                  <a:pt x="46" y="0"/>
                </a:lnTo>
                <a:lnTo>
                  <a:pt x="44" y="0"/>
                </a:lnTo>
                <a:lnTo>
                  <a:pt x="43" y="0"/>
                </a:lnTo>
                <a:lnTo>
                  <a:pt x="41" y="0"/>
                </a:lnTo>
                <a:lnTo>
                  <a:pt x="40" y="0"/>
                </a:lnTo>
                <a:lnTo>
                  <a:pt x="38" y="2"/>
                </a:lnTo>
                <a:lnTo>
                  <a:pt x="35" y="6"/>
                </a:lnTo>
                <a:lnTo>
                  <a:pt x="31" y="9"/>
                </a:lnTo>
                <a:lnTo>
                  <a:pt x="28" y="12"/>
                </a:lnTo>
                <a:lnTo>
                  <a:pt x="24" y="17"/>
                </a:lnTo>
                <a:lnTo>
                  <a:pt x="21" y="20"/>
                </a:lnTo>
                <a:lnTo>
                  <a:pt x="16" y="23"/>
                </a:lnTo>
                <a:lnTo>
                  <a:pt x="12" y="24"/>
                </a:lnTo>
                <a:lnTo>
                  <a:pt x="6" y="27"/>
                </a:lnTo>
                <a:lnTo>
                  <a:pt x="4" y="29"/>
                </a:lnTo>
                <a:lnTo>
                  <a:pt x="3" y="29"/>
                </a:lnTo>
                <a:lnTo>
                  <a:pt x="1" y="30"/>
                </a:lnTo>
                <a:lnTo>
                  <a:pt x="1" y="32"/>
                </a:lnTo>
                <a:lnTo>
                  <a:pt x="0" y="33"/>
                </a:lnTo>
                <a:lnTo>
                  <a:pt x="0" y="36"/>
                </a:lnTo>
                <a:lnTo>
                  <a:pt x="0" y="38"/>
                </a:lnTo>
                <a:lnTo>
                  <a:pt x="0" y="39"/>
                </a:lnTo>
                <a:lnTo>
                  <a:pt x="1" y="40"/>
                </a:lnTo>
                <a:lnTo>
                  <a:pt x="1" y="42"/>
                </a:lnTo>
                <a:lnTo>
                  <a:pt x="3" y="43"/>
                </a:lnTo>
                <a:lnTo>
                  <a:pt x="4" y="45"/>
                </a:lnTo>
                <a:lnTo>
                  <a:pt x="7" y="48"/>
                </a:lnTo>
                <a:lnTo>
                  <a:pt x="9" y="48"/>
                </a:lnTo>
                <a:lnTo>
                  <a:pt x="10" y="49"/>
                </a:lnTo>
                <a:lnTo>
                  <a:pt x="13" y="49"/>
                </a:lnTo>
              </a:path>
            </a:pathLst>
          </a:custGeom>
          <a:solidFill>
            <a:srgbClr val="FFFF00"/>
          </a:solidFill>
          <a:ln w="1588">
            <a:solidFill>
              <a:srgbClr val="990000"/>
            </a:solidFill>
            <a:round/>
            <a:headEnd/>
            <a:tailEnd/>
          </a:ln>
        </p:spPr>
        <p:txBody>
          <a:bodyPr/>
          <a:lstStyle/>
          <a:p>
            <a:endParaRPr lang="en-US"/>
          </a:p>
        </p:txBody>
      </p:sp>
      <p:sp>
        <p:nvSpPr>
          <p:cNvPr id="53395" name="Freeform 146"/>
          <p:cNvSpPr>
            <a:spLocks/>
          </p:cNvSpPr>
          <p:nvPr/>
        </p:nvSpPr>
        <p:spPr bwMode="auto">
          <a:xfrm>
            <a:off x="6329366" y="4611689"/>
            <a:ext cx="73025" cy="80963"/>
          </a:xfrm>
          <a:custGeom>
            <a:avLst/>
            <a:gdLst>
              <a:gd name="T0" fmla="*/ 2147483647 w 52"/>
              <a:gd name="T1" fmla="*/ 2147483647 h 51"/>
              <a:gd name="T2" fmla="*/ 2147483647 w 52"/>
              <a:gd name="T3" fmla="*/ 2147483647 h 51"/>
              <a:gd name="T4" fmla="*/ 2147483647 w 52"/>
              <a:gd name="T5" fmla="*/ 2147483647 h 51"/>
              <a:gd name="T6" fmla="*/ 2147483647 w 52"/>
              <a:gd name="T7" fmla="*/ 2147483647 h 51"/>
              <a:gd name="T8" fmla="*/ 2147483647 w 52"/>
              <a:gd name="T9" fmla="*/ 2147483647 h 51"/>
              <a:gd name="T10" fmla="*/ 2147483647 w 52"/>
              <a:gd name="T11" fmla="*/ 2147483647 h 51"/>
              <a:gd name="T12" fmla="*/ 2147483647 w 52"/>
              <a:gd name="T13" fmla="*/ 2147483647 h 51"/>
              <a:gd name="T14" fmla="*/ 2147483647 w 52"/>
              <a:gd name="T15" fmla="*/ 2147483647 h 51"/>
              <a:gd name="T16" fmla="*/ 2147483647 w 52"/>
              <a:gd name="T17" fmla="*/ 2147483647 h 51"/>
              <a:gd name="T18" fmla="*/ 2147483647 w 52"/>
              <a:gd name="T19" fmla="*/ 2147483647 h 51"/>
              <a:gd name="T20" fmla="*/ 2147483647 w 52"/>
              <a:gd name="T21" fmla="*/ 2147483647 h 51"/>
              <a:gd name="T22" fmla="*/ 2147483647 w 52"/>
              <a:gd name="T23" fmla="*/ 2147483647 h 51"/>
              <a:gd name="T24" fmla="*/ 2147483647 w 52"/>
              <a:gd name="T25" fmla="*/ 2147483647 h 51"/>
              <a:gd name="T26" fmla="*/ 2147483647 w 52"/>
              <a:gd name="T27" fmla="*/ 2147483647 h 51"/>
              <a:gd name="T28" fmla="*/ 2147483647 w 52"/>
              <a:gd name="T29" fmla="*/ 2147483647 h 51"/>
              <a:gd name="T30" fmla="*/ 2147483647 w 52"/>
              <a:gd name="T31" fmla="*/ 2147483647 h 51"/>
              <a:gd name="T32" fmla="*/ 2147483647 w 52"/>
              <a:gd name="T33" fmla="*/ 2147483647 h 51"/>
              <a:gd name="T34" fmla="*/ 2147483647 w 52"/>
              <a:gd name="T35" fmla="*/ 2147483647 h 51"/>
              <a:gd name="T36" fmla="*/ 2147483647 w 52"/>
              <a:gd name="T37" fmla="*/ 2147483647 h 51"/>
              <a:gd name="T38" fmla="*/ 2147483647 w 52"/>
              <a:gd name="T39" fmla="*/ 2147483647 h 51"/>
              <a:gd name="T40" fmla="*/ 2147483647 w 52"/>
              <a:gd name="T41" fmla="*/ 2147483647 h 51"/>
              <a:gd name="T42" fmla="*/ 2147483647 w 52"/>
              <a:gd name="T43" fmla="*/ 2147483647 h 51"/>
              <a:gd name="T44" fmla="*/ 2147483647 w 52"/>
              <a:gd name="T45" fmla="*/ 2147483647 h 51"/>
              <a:gd name="T46" fmla="*/ 2147483647 w 52"/>
              <a:gd name="T47" fmla="*/ 0 h 51"/>
              <a:gd name="T48" fmla="*/ 2147483647 w 52"/>
              <a:gd name="T49" fmla="*/ 0 h 51"/>
              <a:gd name="T50" fmla="*/ 2147483647 w 52"/>
              <a:gd name="T51" fmla="*/ 0 h 51"/>
              <a:gd name="T52" fmla="*/ 2147483647 w 52"/>
              <a:gd name="T53" fmla="*/ 0 h 51"/>
              <a:gd name="T54" fmla="*/ 2147483647 w 52"/>
              <a:gd name="T55" fmla="*/ 0 h 51"/>
              <a:gd name="T56" fmla="*/ 2147483647 w 52"/>
              <a:gd name="T57" fmla="*/ 0 h 51"/>
              <a:gd name="T58" fmla="*/ 2147483647 w 52"/>
              <a:gd name="T59" fmla="*/ 0 h 51"/>
              <a:gd name="T60" fmla="*/ 2147483647 w 52"/>
              <a:gd name="T61" fmla="*/ 0 h 51"/>
              <a:gd name="T62" fmla="*/ 2147483647 w 52"/>
              <a:gd name="T63" fmla="*/ 0 h 51"/>
              <a:gd name="T64" fmla="*/ 2147483647 w 52"/>
              <a:gd name="T65" fmla="*/ 2147483647 h 51"/>
              <a:gd name="T66" fmla="*/ 2147483647 w 52"/>
              <a:gd name="T67" fmla="*/ 2147483647 h 51"/>
              <a:gd name="T68" fmla="*/ 2147483647 w 52"/>
              <a:gd name="T69" fmla="*/ 2147483647 h 51"/>
              <a:gd name="T70" fmla="*/ 2147483647 w 52"/>
              <a:gd name="T71" fmla="*/ 2147483647 h 51"/>
              <a:gd name="T72" fmla="*/ 2147483647 w 52"/>
              <a:gd name="T73" fmla="*/ 2147483647 h 51"/>
              <a:gd name="T74" fmla="*/ 2147483647 w 52"/>
              <a:gd name="T75" fmla="*/ 2147483647 h 51"/>
              <a:gd name="T76" fmla="*/ 2147483647 w 52"/>
              <a:gd name="T77" fmla="*/ 2147483647 h 51"/>
              <a:gd name="T78" fmla="*/ 2147483647 w 52"/>
              <a:gd name="T79" fmla="*/ 2147483647 h 51"/>
              <a:gd name="T80" fmla="*/ 2147483647 w 52"/>
              <a:gd name="T81" fmla="*/ 2147483647 h 51"/>
              <a:gd name="T82" fmla="*/ 2147483647 w 52"/>
              <a:gd name="T83" fmla="*/ 2147483647 h 51"/>
              <a:gd name="T84" fmla="*/ 2147483647 w 52"/>
              <a:gd name="T85" fmla="*/ 2147483647 h 51"/>
              <a:gd name="T86" fmla="*/ 2147483647 w 52"/>
              <a:gd name="T87" fmla="*/ 2147483647 h 51"/>
              <a:gd name="T88" fmla="*/ 2147483647 w 52"/>
              <a:gd name="T89" fmla="*/ 2147483647 h 51"/>
              <a:gd name="T90" fmla="*/ 0 w 52"/>
              <a:gd name="T91" fmla="*/ 2147483647 h 51"/>
              <a:gd name="T92" fmla="*/ 0 w 52"/>
              <a:gd name="T93" fmla="*/ 2147483647 h 51"/>
              <a:gd name="T94" fmla="*/ 0 w 52"/>
              <a:gd name="T95" fmla="*/ 2147483647 h 51"/>
              <a:gd name="T96" fmla="*/ 0 w 52"/>
              <a:gd name="T97" fmla="*/ 2147483647 h 51"/>
              <a:gd name="T98" fmla="*/ 2147483647 w 52"/>
              <a:gd name="T99" fmla="*/ 2147483647 h 51"/>
              <a:gd name="T100" fmla="*/ 2147483647 w 52"/>
              <a:gd name="T101" fmla="*/ 2147483647 h 51"/>
              <a:gd name="T102" fmla="*/ 2147483647 w 52"/>
              <a:gd name="T103" fmla="*/ 2147483647 h 51"/>
              <a:gd name="T104" fmla="*/ 2147483647 w 52"/>
              <a:gd name="T105" fmla="*/ 2147483647 h 51"/>
              <a:gd name="T106" fmla="*/ 2147483647 w 52"/>
              <a:gd name="T107" fmla="*/ 2147483647 h 51"/>
              <a:gd name="T108" fmla="*/ 2147483647 w 52"/>
              <a:gd name="T109" fmla="*/ 2147483647 h 51"/>
              <a:gd name="T110" fmla="*/ 2147483647 w 52"/>
              <a:gd name="T111" fmla="*/ 2147483647 h 51"/>
              <a:gd name="T112" fmla="*/ 2147483647 w 52"/>
              <a:gd name="T113" fmla="*/ 2147483647 h 51"/>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2"/>
              <a:gd name="T172" fmla="*/ 0 h 51"/>
              <a:gd name="T173" fmla="*/ 52 w 52"/>
              <a:gd name="T174" fmla="*/ 51 h 51"/>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2" h="51">
                <a:moveTo>
                  <a:pt x="13" y="49"/>
                </a:moveTo>
                <a:lnTo>
                  <a:pt x="18" y="51"/>
                </a:lnTo>
                <a:lnTo>
                  <a:pt x="24" y="51"/>
                </a:lnTo>
                <a:lnTo>
                  <a:pt x="28" y="51"/>
                </a:lnTo>
                <a:lnTo>
                  <a:pt x="34" y="48"/>
                </a:lnTo>
                <a:lnTo>
                  <a:pt x="38" y="45"/>
                </a:lnTo>
                <a:lnTo>
                  <a:pt x="43" y="42"/>
                </a:lnTo>
                <a:lnTo>
                  <a:pt x="46" y="38"/>
                </a:lnTo>
                <a:lnTo>
                  <a:pt x="49" y="33"/>
                </a:lnTo>
                <a:lnTo>
                  <a:pt x="50" y="30"/>
                </a:lnTo>
                <a:lnTo>
                  <a:pt x="52" y="27"/>
                </a:lnTo>
                <a:lnTo>
                  <a:pt x="52" y="24"/>
                </a:lnTo>
                <a:lnTo>
                  <a:pt x="52" y="21"/>
                </a:lnTo>
                <a:lnTo>
                  <a:pt x="52" y="18"/>
                </a:lnTo>
                <a:lnTo>
                  <a:pt x="52" y="14"/>
                </a:lnTo>
                <a:lnTo>
                  <a:pt x="52" y="11"/>
                </a:lnTo>
                <a:lnTo>
                  <a:pt x="52" y="8"/>
                </a:lnTo>
                <a:lnTo>
                  <a:pt x="52" y="6"/>
                </a:lnTo>
                <a:lnTo>
                  <a:pt x="52" y="5"/>
                </a:lnTo>
                <a:lnTo>
                  <a:pt x="52" y="3"/>
                </a:lnTo>
                <a:lnTo>
                  <a:pt x="52" y="2"/>
                </a:lnTo>
                <a:lnTo>
                  <a:pt x="50" y="0"/>
                </a:lnTo>
                <a:lnTo>
                  <a:pt x="49" y="0"/>
                </a:lnTo>
                <a:lnTo>
                  <a:pt x="47" y="0"/>
                </a:lnTo>
                <a:lnTo>
                  <a:pt x="46" y="0"/>
                </a:lnTo>
                <a:lnTo>
                  <a:pt x="44" y="0"/>
                </a:lnTo>
                <a:lnTo>
                  <a:pt x="43" y="0"/>
                </a:lnTo>
                <a:lnTo>
                  <a:pt x="41" y="0"/>
                </a:lnTo>
                <a:lnTo>
                  <a:pt x="40" y="0"/>
                </a:lnTo>
                <a:lnTo>
                  <a:pt x="38" y="2"/>
                </a:lnTo>
                <a:lnTo>
                  <a:pt x="35" y="6"/>
                </a:lnTo>
                <a:lnTo>
                  <a:pt x="31" y="9"/>
                </a:lnTo>
                <a:lnTo>
                  <a:pt x="28" y="12"/>
                </a:lnTo>
                <a:lnTo>
                  <a:pt x="24" y="17"/>
                </a:lnTo>
                <a:lnTo>
                  <a:pt x="21" y="20"/>
                </a:lnTo>
                <a:lnTo>
                  <a:pt x="16" y="23"/>
                </a:lnTo>
                <a:lnTo>
                  <a:pt x="12" y="24"/>
                </a:lnTo>
                <a:lnTo>
                  <a:pt x="6" y="27"/>
                </a:lnTo>
                <a:lnTo>
                  <a:pt x="4" y="29"/>
                </a:lnTo>
                <a:lnTo>
                  <a:pt x="3" y="29"/>
                </a:lnTo>
                <a:lnTo>
                  <a:pt x="1" y="30"/>
                </a:lnTo>
                <a:lnTo>
                  <a:pt x="1" y="32"/>
                </a:lnTo>
                <a:lnTo>
                  <a:pt x="0" y="33"/>
                </a:lnTo>
                <a:lnTo>
                  <a:pt x="0" y="36"/>
                </a:lnTo>
                <a:lnTo>
                  <a:pt x="0" y="38"/>
                </a:lnTo>
                <a:lnTo>
                  <a:pt x="0" y="39"/>
                </a:lnTo>
                <a:lnTo>
                  <a:pt x="1" y="40"/>
                </a:lnTo>
                <a:lnTo>
                  <a:pt x="1" y="42"/>
                </a:lnTo>
                <a:lnTo>
                  <a:pt x="3" y="43"/>
                </a:lnTo>
                <a:lnTo>
                  <a:pt x="4" y="45"/>
                </a:lnTo>
                <a:lnTo>
                  <a:pt x="7" y="48"/>
                </a:lnTo>
                <a:lnTo>
                  <a:pt x="9" y="48"/>
                </a:lnTo>
                <a:lnTo>
                  <a:pt x="10" y="49"/>
                </a:lnTo>
                <a:lnTo>
                  <a:pt x="13" y="49"/>
                </a:lnTo>
              </a:path>
            </a:pathLst>
          </a:custGeom>
          <a:solidFill>
            <a:srgbClr val="FFFF00"/>
          </a:solidFill>
          <a:ln w="4763">
            <a:solidFill>
              <a:srgbClr val="990000"/>
            </a:solidFill>
            <a:round/>
            <a:headEnd/>
            <a:tailEnd/>
          </a:ln>
        </p:spPr>
        <p:txBody>
          <a:bodyPr/>
          <a:lstStyle/>
          <a:p>
            <a:endParaRPr lang="en-US"/>
          </a:p>
        </p:txBody>
      </p:sp>
      <p:sp>
        <p:nvSpPr>
          <p:cNvPr id="53396" name="Freeform 147"/>
          <p:cNvSpPr>
            <a:spLocks/>
          </p:cNvSpPr>
          <p:nvPr/>
        </p:nvSpPr>
        <p:spPr bwMode="auto">
          <a:xfrm>
            <a:off x="6249989" y="4594228"/>
            <a:ext cx="80963" cy="79375"/>
          </a:xfrm>
          <a:custGeom>
            <a:avLst/>
            <a:gdLst>
              <a:gd name="T0" fmla="*/ 0 w 57"/>
              <a:gd name="T1" fmla="*/ 2147483647 h 50"/>
              <a:gd name="T2" fmla="*/ 2147483647 w 57"/>
              <a:gd name="T3" fmla="*/ 2147483647 h 50"/>
              <a:gd name="T4" fmla="*/ 2147483647 w 57"/>
              <a:gd name="T5" fmla="*/ 2147483647 h 50"/>
              <a:gd name="T6" fmla="*/ 2147483647 w 57"/>
              <a:gd name="T7" fmla="*/ 2147483647 h 50"/>
              <a:gd name="T8" fmla="*/ 2147483647 w 57"/>
              <a:gd name="T9" fmla="*/ 2147483647 h 50"/>
              <a:gd name="T10" fmla="*/ 2147483647 w 57"/>
              <a:gd name="T11" fmla="*/ 2147483647 h 50"/>
              <a:gd name="T12" fmla="*/ 2147483647 w 57"/>
              <a:gd name="T13" fmla="*/ 2147483647 h 50"/>
              <a:gd name="T14" fmla="*/ 2147483647 w 57"/>
              <a:gd name="T15" fmla="*/ 2147483647 h 50"/>
              <a:gd name="T16" fmla="*/ 2147483647 w 57"/>
              <a:gd name="T17" fmla="*/ 2147483647 h 50"/>
              <a:gd name="T18" fmla="*/ 2147483647 w 57"/>
              <a:gd name="T19" fmla="*/ 2147483647 h 50"/>
              <a:gd name="T20" fmla="*/ 2147483647 w 57"/>
              <a:gd name="T21" fmla="*/ 2147483647 h 50"/>
              <a:gd name="T22" fmla="*/ 2147483647 w 57"/>
              <a:gd name="T23" fmla="*/ 2147483647 h 50"/>
              <a:gd name="T24" fmla="*/ 2147483647 w 57"/>
              <a:gd name="T25" fmla="*/ 2147483647 h 50"/>
              <a:gd name="T26" fmla="*/ 2147483647 w 57"/>
              <a:gd name="T27" fmla="*/ 2147483647 h 50"/>
              <a:gd name="T28" fmla="*/ 2147483647 w 57"/>
              <a:gd name="T29" fmla="*/ 2147483647 h 50"/>
              <a:gd name="T30" fmla="*/ 2147483647 w 57"/>
              <a:gd name="T31" fmla="*/ 2147483647 h 50"/>
              <a:gd name="T32" fmla="*/ 2147483647 w 57"/>
              <a:gd name="T33" fmla="*/ 2147483647 h 50"/>
              <a:gd name="T34" fmla="*/ 2147483647 w 57"/>
              <a:gd name="T35" fmla="*/ 2147483647 h 50"/>
              <a:gd name="T36" fmla="*/ 2147483647 w 57"/>
              <a:gd name="T37" fmla="*/ 2147483647 h 50"/>
              <a:gd name="T38" fmla="*/ 2147483647 w 57"/>
              <a:gd name="T39" fmla="*/ 2147483647 h 50"/>
              <a:gd name="T40" fmla="*/ 2147483647 w 57"/>
              <a:gd name="T41" fmla="*/ 2147483647 h 50"/>
              <a:gd name="T42" fmla="*/ 2147483647 w 57"/>
              <a:gd name="T43" fmla="*/ 2147483647 h 50"/>
              <a:gd name="T44" fmla="*/ 2147483647 w 57"/>
              <a:gd name="T45" fmla="*/ 2147483647 h 50"/>
              <a:gd name="T46" fmla="*/ 2147483647 w 57"/>
              <a:gd name="T47" fmla="*/ 2147483647 h 50"/>
              <a:gd name="T48" fmla="*/ 2147483647 w 57"/>
              <a:gd name="T49" fmla="*/ 2147483647 h 50"/>
              <a:gd name="T50" fmla="*/ 2147483647 w 57"/>
              <a:gd name="T51" fmla="*/ 2147483647 h 50"/>
              <a:gd name="T52" fmla="*/ 2147483647 w 57"/>
              <a:gd name="T53" fmla="*/ 2147483647 h 50"/>
              <a:gd name="T54" fmla="*/ 2147483647 w 57"/>
              <a:gd name="T55" fmla="*/ 2147483647 h 50"/>
              <a:gd name="T56" fmla="*/ 2147483647 w 57"/>
              <a:gd name="T57" fmla="*/ 2147483647 h 50"/>
              <a:gd name="T58" fmla="*/ 2147483647 w 57"/>
              <a:gd name="T59" fmla="*/ 2147483647 h 50"/>
              <a:gd name="T60" fmla="*/ 2147483647 w 57"/>
              <a:gd name="T61" fmla="*/ 2147483647 h 50"/>
              <a:gd name="T62" fmla="*/ 2147483647 w 57"/>
              <a:gd name="T63" fmla="*/ 2147483647 h 50"/>
              <a:gd name="T64" fmla="*/ 2147483647 w 57"/>
              <a:gd name="T65" fmla="*/ 2147483647 h 50"/>
              <a:gd name="T66" fmla="*/ 2147483647 w 57"/>
              <a:gd name="T67" fmla="*/ 2147483647 h 50"/>
              <a:gd name="T68" fmla="*/ 2147483647 w 57"/>
              <a:gd name="T69" fmla="*/ 2147483647 h 50"/>
              <a:gd name="T70" fmla="*/ 2147483647 w 57"/>
              <a:gd name="T71" fmla="*/ 2147483647 h 50"/>
              <a:gd name="T72" fmla="*/ 2147483647 w 57"/>
              <a:gd name="T73" fmla="*/ 2147483647 h 50"/>
              <a:gd name="T74" fmla="*/ 2147483647 w 57"/>
              <a:gd name="T75" fmla="*/ 2147483647 h 50"/>
              <a:gd name="T76" fmla="*/ 2147483647 w 57"/>
              <a:gd name="T77" fmla="*/ 2147483647 h 50"/>
              <a:gd name="T78" fmla="*/ 2147483647 w 57"/>
              <a:gd name="T79" fmla="*/ 2147483647 h 50"/>
              <a:gd name="T80" fmla="*/ 2147483647 w 57"/>
              <a:gd name="T81" fmla="*/ 2147483647 h 50"/>
              <a:gd name="T82" fmla="*/ 2147483647 w 57"/>
              <a:gd name="T83" fmla="*/ 2147483647 h 50"/>
              <a:gd name="T84" fmla="*/ 2147483647 w 57"/>
              <a:gd name="T85" fmla="*/ 2147483647 h 50"/>
              <a:gd name="T86" fmla="*/ 2147483647 w 57"/>
              <a:gd name="T87" fmla="*/ 2147483647 h 50"/>
              <a:gd name="T88" fmla="*/ 2147483647 w 57"/>
              <a:gd name="T89" fmla="*/ 2147483647 h 50"/>
              <a:gd name="T90" fmla="*/ 2147483647 w 57"/>
              <a:gd name="T91" fmla="*/ 2147483647 h 50"/>
              <a:gd name="T92" fmla="*/ 2147483647 w 57"/>
              <a:gd name="T93" fmla="*/ 0 h 50"/>
              <a:gd name="T94" fmla="*/ 2147483647 w 57"/>
              <a:gd name="T95" fmla="*/ 0 h 50"/>
              <a:gd name="T96" fmla="*/ 2147483647 w 57"/>
              <a:gd name="T97" fmla="*/ 2147483647 h 50"/>
              <a:gd name="T98" fmla="*/ 2147483647 w 57"/>
              <a:gd name="T99" fmla="*/ 2147483647 h 50"/>
              <a:gd name="T100" fmla="*/ 2147483647 w 57"/>
              <a:gd name="T101" fmla="*/ 2147483647 h 50"/>
              <a:gd name="T102" fmla="*/ 2147483647 w 57"/>
              <a:gd name="T103" fmla="*/ 2147483647 h 50"/>
              <a:gd name="T104" fmla="*/ 2147483647 w 57"/>
              <a:gd name="T105" fmla="*/ 2147483647 h 50"/>
              <a:gd name="T106" fmla="*/ 2147483647 w 57"/>
              <a:gd name="T107" fmla="*/ 2147483647 h 50"/>
              <a:gd name="T108" fmla="*/ 2147483647 w 57"/>
              <a:gd name="T109" fmla="*/ 2147483647 h 50"/>
              <a:gd name="T110" fmla="*/ 2147483647 w 57"/>
              <a:gd name="T111" fmla="*/ 2147483647 h 50"/>
              <a:gd name="T112" fmla="*/ 0 w 57"/>
              <a:gd name="T113" fmla="*/ 2147483647 h 5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7"/>
              <a:gd name="T172" fmla="*/ 0 h 50"/>
              <a:gd name="T173" fmla="*/ 57 w 57"/>
              <a:gd name="T174" fmla="*/ 50 h 50"/>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7" h="50">
                <a:moveTo>
                  <a:pt x="0" y="28"/>
                </a:moveTo>
                <a:lnTo>
                  <a:pt x="3" y="31"/>
                </a:lnTo>
                <a:lnTo>
                  <a:pt x="6" y="32"/>
                </a:lnTo>
                <a:lnTo>
                  <a:pt x="9" y="35"/>
                </a:lnTo>
                <a:lnTo>
                  <a:pt x="10" y="40"/>
                </a:lnTo>
                <a:lnTo>
                  <a:pt x="12" y="43"/>
                </a:lnTo>
                <a:lnTo>
                  <a:pt x="15" y="46"/>
                </a:lnTo>
                <a:lnTo>
                  <a:pt x="16" y="49"/>
                </a:lnTo>
                <a:lnTo>
                  <a:pt x="20" y="50"/>
                </a:lnTo>
                <a:lnTo>
                  <a:pt x="22" y="50"/>
                </a:lnTo>
                <a:lnTo>
                  <a:pt x="23" y="50"/>
                </a:lnTo>
                <a:lnTo>
                  <a:pt x="25" y="50"/>
                </a:lnTo>
                <a:lnTo>
                  <a:pt x="25" y="49"/>
                </a:lnTo>
                <a:lnTo>
                  <a:pt x="26" y="49"/>
                </a:lnTo>
                <a:lnTo>
                  <a:pt x="29" y="50"/>
                </a:lnTo>
                <a:lnTo>
                  <a:pt x="32" y="49"/>
                </a:lnTo>
                <a:lnTo>
                  <a:pt x="35" y="49"/>
                </a:lnTo>
                <a:lnTo>
                  <a:pt x="37" y="49"/>
                </a:lnTo>
                <a:lnTo>
                  <a:pt x="40" y="47"/>
                </a:lnTo>
                <a:lnTo>
                  <a:pt x="43" y="46"/>
                </a:lnTo>
                <a:lnTo>
                  <a:pt x="44" y="44"/>
                </a:lnTo>
                <a:lnTo>
                  <a:pt x="47" y="43"/>
                </a:lnTo>
                <a:lnTo>
                  <a:pt x="49" y="41"/>
                </a:lnTo>
                <a:lnTo>
                  <a:pt x="49" y="40"/>
                </a:lnTo>
                <a:lnTo>
                  <a:pt x="49" y="38"/>
                </a:lnTo>
                <a:lnTo>
                  <a:pt x="50" y="35"/>
                </a:lnTo>
                <a:lnTo>
                  <a:pt x="52" y="34"/>
                </a:lnTo>
                <a:lnTo>
                  <a:pt x="55" y="34"/>
                </a:lnTo>
                <a:lnTo>
                  <a:pt x="56" y="32"/>
                </a:lnTo>
                <a:lnTo>
                  <a:pt x="57" y="31"/>
                </a:lnTo>
                <a:lnTo>
                  <a:pt x="57" y="29"/>
                </a:lnTo>
                <a:lnTo>
                  <a:pt x="57" y="28"/>
                </a:lnTo>
                <a:lnTo>
                  <a:pt x="57" y="26"/>
                </a:lnTo>
                <a:lnTo>
                  <a:pt x="53" y="20"/>
                </a:lnTo>
                <a:lnTo>
                  <a:pt x="49" y="14"/>
                </a:lnTo>
                <a:lnTo>
                  <a:pt x="43" y="9"/>
                </a:lnTo>
                <a:lnTo>
                  <a:pt x="37" y="4"/>
                </a:lnTo>
                <a:lnTo>
                  <a:pt x="29" y="1"/>
                </a:lnTo>
                <a:lnTo>
                  <a:pt x="22" y="0"/>
                </a:lnTo>
                <a:lnTo>
                  <a:pt x="16" y="0"/>
                </a:lnTo>
                <a:lnTo>
                  <a:pt x="9" y="3"/>
                </a:lnTo>
                <a:lnTo>
                  <a:pt x="7" y="4"/>
                </a:lnTo>
                <a:lnTo>
                  <a:pt x="6" y="7"/>
                </a:lnTo>
                <a:lnTo>
                  <a:pt x="4" y="10"/>
                </a:lnTo>
                <a:lnTo>
                  <a:pt x="4" y="13"/>
                </a:lnTo>
                <a:lnTo>
                  <a:pt x="4" y="17"/>
                </a:lnTo>
                <a:lnTo>
                  <a:pt x="3" y="20"/>
                </a:lnTo>
                <a:lnTo>
                  <a:pt x="1" y="25"/>
                </a:lnTo>
                <a:lnTo>
                  <a:pt x="0" y="28"/>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97" name="Freeform 148"/>
          <p:cNvSpPr>
            <a:spLocks/>
          </p:cNvSpPr>
          <p:nvPr/>
        </p:nvSpPr>
        <p:spPr bwMode="auto">
          <a:xfrm>
            <a:off x="6249989" y="4594228"/>
            <a:ext cx="80963" cy="79375"/>
          </a:xfrm>
          <a:custGeom>
            <a:avLst/>
            <a:gdLst>
              <a:gd name="T0" fmla="*/ 0 w 57"/>
              <a:gd name="T1" fmla="*/ 2147483647 h 50"/>
              <a:gd name="T2" fmla="*/ 2147483647 w 57"/>
              <a:gd name="T3" fmla="*/ 2147483647 h 50"/>
              <a:gd name="T4" fmla="*/ 2147483647 w 57"/>
              <a:gd name="T5" fmla="*/ 2147483647 h 50"/>
              <a:gd name="T6" fmla="*/ 2147483647 w 57"/>
              <a:gd name="T7" fmla="*/ 2147483647 h 50"/>
              <a:gd name="T8" fmla="*/ 2147483647 w 57"/>
              <a:gd name="T9" fmla="*/ 2147483647 h 50"/>
              <a:gd name="T10" fmla="*/ 2147483647 w 57"/>
              <a:gd name="T11" fmla="*/ 2147483647 h 50"/>
              <a:gd name="T12" fmla="*/ 2147483647 w 57"/>
              <a:gd name="T13" fmla="*/ 2147483647 h 50"/>
              <a:gd name="T14" fmla="*/ 2147483647 w 57"/>
              <a:gd name="T15" fmla="*/ 2147483647 h 50"/>
              <a:gd name="T16" fmla="*/ 2147483647 w 57"/>
              <a:gd name="T17" fmla="*/ 2147483647 h 50"/>
              <a:gd name="T18" fmla="*/ 2147483647 w 57"/>
              <a:gd name="T19" fmla="*/ 2147483647 h 50"/>
              <a:gd name="T20" fmla="*/ 2147483647 w 57"/>
              <a:gd name="T21" fmla="*/ 2147483647 h 50"/>
              <a:gd name="T22" fmla="*/ 2147483647 w 57"/>
              <a:gd name="T23" fmla="*/ 2147483647 h 50"/>
              <a:gd name="T24" fmla="*/ 2147483647 w 57"/>
              <a:gd name="T25" fmla="*/ 2147483647 h 50"/>
              <a:gd name="T26" fmla="*/ 2147483647 w 57"/>
              <a:gd name="T27" fmla="*/ 2147483647 h 50"/>
              <a:gd name="T28" fmla="*/ 2147483647 w 57"/>
              <a:gd name="T29" fmla="*/ 2147483647 h 50"/>
              <a:gd name="T30" fmla="*/ 2147483647 w 57"/>
              <a:gd name="T31" fmla="*/ 2147483647 h 50"/>
              <a:gd name="T32" fmla="*/ 2147483647 w 57"/>
              <a:gd name="T33" fmla="*/ 2147483647 h 50"/>
              <a:gd name="T34" fmla="*/ 2147483647 w 57"/>
              <a:gd name="T35" fmla="*/ 2147483647 h 50"/>
              <a:gd name="T36" fmla="*/ 2147483647 w 57"/>
              <a:gd name="T37" fmla="*/ 2147483647 h 50"/>
              <a:gd name="T38" fmla="*/ 2147483647 w 57"/>
              <a:gd name="T39" fmla="*/ 2147483647 h 50"/>
              <a:gd name="T40" fmla="*/ 2147483647 w 57"/>
              <a:gd name="T41" fmla="*/ 2147483647 h 50"/>
              <a:gd name="T42" fmla="*/ 2147483647 w 57"/>
              <a:gd name="T43" fmla="*/ 2147483647 h 50"/>
              <a:gd name="T44" fmla="*/ 2147483647 w 57"/>
              <a:gd name="T45" fmla="*/ 2147483647 h 50"/>
              <a:gd name="T46" fmla="*/ 2147483647 w 57"/>
              <a:gd name="T47" fmla="*/ 2147483647 h 50"/>
              <a:gd name="T48" fmla="*/ 2147483647 w 57"/>
              <a:gd name="T49" fmla="*/ 2147483647 h 50"/>
              <a:gd name="T50" fmla="*/ 2147483647 w 57"/>
              <a:gd name="T51" fmla="*/ 2147483647 h 50"/>
              <a:gd name="T52" fmla="*/ 2147483647 w 57"/>
              <a:gd name="T53" fmla="*/ 2147483647 h 50"/>
              <a:gd name="T54" fmla="*/ 2147483647 w 57"/>
              <a:gd name="T55" fmla="*/ 2147483647 h 50"/>
              <a:gd name="T56" fmla="*/ 2147483647 w 57"/>
              <a:gd name="T57" fmla="*/ 2147483647 h 50"/>
              <a:gd name="T58" fmla="*/ 2147483647 w 57"/>
              <a:gd name="T59" fmla="*/ 2147483647 h 50"/>
              <a:gd name="T60" fmla="*/ 2147483647 w 57"/>
              <a:gd name="T61" fmla="*/ 2147483647 h 50"/>
              <a:gd name="T62" fmla="*/ 2147483647 w 57"/>
              <a:gd name="T63" fmla="*/ 2147483647 h 50"/>
              <a:gd name="T64" fmla="*/ 2147483647 w 57"/>
              <a:gd name="T65" fmla="*/ 2147483647 h 50"/>
              <a:gd name="T66" fmla="*/ 2147483647 w 57"/>
              <a:gd name="T67" fmla="*/ 2147483647 h 50"/>
              <a:gd name="T68" fmla="*/ 2147483647 w 57"/>
              <a:gd name="T69" fmla="*/ 2147483647 h 50"/>
              <a:gd name="T70" fmla="*/ 2147483647 w 57"/>
              <a:gd name="T71" fmla="*/ 2147483647 h 50"/>
              <a:gd name="T72" fmla="*/ 2147483647 w 57"/>
              <a:gd name="T73" fmla="*/ 2147483647 h 50"/>
              <a:gd name="T74" fmla="*/ 2147483647 w 57"/>
              <a:gd name="T75" fmla="*/ 2147483647 h 50"/>
              <a:gd name="T76" fmla="*/ 2147483647 w 57"/>
              <a:gd name="T77" fmla="*/ 2147483647 h 50"/>
              <a:gd name="T78" fmla="*/ 2147483647 w 57"/>
              <a:gd name="T79" fmla="*/ 2147483647 h 50"/>
              <a:gd name="T80" fmla="*/ 2147483647 w 57"/>
              <a:gd name="T81" fmla="*/ 2147483647 h 50"/>
              <a:gd name="T82" fmla="*/ 2147483647 w 57"/>
              <a:gd name="T83" fmla="*/ 2147483647 h 50"/>
              <a:gd name="T84" fmla="*/ 2147483647 w 57"/>
              <a:gd name="T85" fmla="*/ 2147483647 h 50"/>
              <a:gd name="T86" fmla="*/ 2147483647 w 57"/>
              <a:gd name="T87" fmla="*/ 2147483647 h 50"/>
              <a:gd name="T88" fmla="*/ 2147483647 w 57"/>
              <a:gd name="T89" fmla="*/ 2147483647 h 50"/>
              <a:gd name="T90" fmla="*/ 2147483647 w 57"/>
              <a:gd name="T91" fmla="*/ 2147483647 h 50"/>
              <a:gd name="T92" fmla="*/ 2147483647 w 57"/>
              <a:gd name="T93" fmla="*/ 0 h 50"/>
              <a:gd name="T94" fmla="*/ 2147483647 w 57"/>
              <a:gd name="T95" fmla="*/ 0 h 50"/>
              <a:gd name="T96" fmla="*/ 2147483647 w 57"/>
              <a:gd name="T97" fmla="*/ 2147483647 h 50"/>
              <a:gd name="T98" fmla="*/ 2147483647 w 57"/>
              <a:gd name="T99" fmla="*/ 2147483647 h 50"/>
              <a:gd name="T100" fmla="*/ 2147483647 w 57"/>
              <a:gd name="T101" fmla="*/ 2147483647 h 50"/>
              <a:gd name="T102" fmla="*/ 2147483647 w 57"/>
              <a:gd name="T103" fmla="*/ 2147483647 h 50"/>
              <a:gd name="T104" fmla="*/ 2147483647 w 57"/>
              <a:gd name="T105" fmla="*/ 2147483647 h 50"/>
              <a:gd name="T106" fmla="*/ 2147483647 w 57"/>
              <a:gd name="T107" fmla="*/ 2147483647 h 50"/>
              <a:gd name="T108" fmla="*/ 2147483647 w 57"/>
              <a:gd name="T109" fmla="*/ 2147483647 h 50"/>
              <a:gd name="T110" fmla="*/ 2147483647 w 57"/>
              <a:gd name="T111" fmla="*/ 2147483647 h 50"/>
              <a:gd name="T112" fmla="*/ 0 w 57"/>
              <a:gd name="T113" fmla="*/ 2147483647 h 5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7"/>
              <a:gd name="T172" fmla="*/ 0 h 50"/>
              <a:gd name="T173" fmla="*/ 57 w 57"/>
              <a:gd name="T174" fmla="*/ 50 h 50"/>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7" h="50">
                <a:moveTo>
                  <a:pt x="0" y="28"/>
                </a:moveTo>
                <a:lnTo>
                  <a:pt x="3" y="31"/>
                </a:lnTo>
                <a:lnTo>
                  <a:pt x="6" y="32"/>
                </a:lnTo>
                <a:lnTo>
                  <a:pt x="9" y="35"/>
                </a:lnTo>
                <a:lnTo>
                  <a:pt x="10" y="40"/>
                </a:lnTo>
                <a:lnTo>
                  <a:pt x="12" y="43"/>
                </a:lnTo>
                <a:lnTo>
                  <a:pt x="15" y="46"/>
                </a:lnTo>
                <a:lnTo>
                  <a:pt x="16" y="49"/>
                </a:lnTo>
                <a:lnTo>
                  <a:pt x="20" y="50"/>
                </a:lnTo>
                <a:lnTo>
                  <a:pt x="22" y="50"/>
                </a:lnTo>
                <a:lnTo>
                  <a:pt x="23" y="50"/>
                </a:lnTo>
                <a:lnTo>
                  <a:pt x="25" y="50"/>
                </a:lnTo>
                <a:lnTo>
                  <a:pt x="25" y="49"/>
                </a:lnTo>
                <a:lnTo>
                  <a:pt x="26" y="49"/>
                </a:lnTo>
                <a:lnTo>
                  <a:pt x="29" y="50"/>
                </a:lnTo>
                <a:lnTo>
                  <a:pt x="32" y="49"/>
                </a:lnTo>
                <a:lnTo>
                  <a:pt x="35" y="49"/>
                </a:lnTo>
                <a:lnTo>
                  <a:pt x="37" y="49"/>
                </a:lnTo>
                <a:lnTo>
                  <a:pt x="40" y="47"/>
                </a:lnTo>
                <a:lnTo>
                  <a:pt x="43" y="46"/>
                </a:lnTo>
                <a:lnTo>
                  <a:pt x="44" y="44"/>
                </a:lnTo>
                <a:lnTo>
                  <a:pt x="47" y="43"/>
                </a:lnTo>
                <a:lnTo>
                  <a:pt x="49" y="41"/>
                </a:lnTo>
                <a:lnTo>
                  <a:pt x="49" y="40"/>
                </a:lnTo>
                <a:lnTo>
                  <a:pt x="49" y="38"/>
                </a:lnTo>
                <a:lnTo>
                  <a:pt x="50" y="35"/>
                </a:lnTo>
                <a:lnTo>
                  <a:pt x="52" y="34"/>
                </a:lnTo>
                <a:lnTo>
                  <a:pt x="55" y="34"/>
                </a:lnTo>
                <a:lnTo>
                  <a:pt x="56" y="32"/>
                </a:lnTo>
                <a:lnTo>
                  <a:pt x="57" y="31"/>
                </a:lnTo>
                <a:lnTo>
                  <a:pt x="57" y="29"/>
                </a:lnTo>
                <a:lnTo>
                  <a:pt x="57" y="28"/>
                </a:lnTo>
                <a:lnTo>
                  <a:pt x="57" y="26"/>
                </a:lnTo>
                <a:lnTo>
                  <a:pt x="53" y="20"/>
                </a:lnTo>
                <a:lnTo>
                  <a:pt x="49" y="14"/>
                </a:lnTo>
                <a:lnTo>
                  <a:pt x="43" y="9"/>
                </a:lnTo>
                <a:lnTo>
                  <a:pt x="37" y="4"/>
                </a:lnTo>
                <a:lnTo>
                  <a:pt x="29" y="1"/>
                </a:lnTo>
                <a:lnTo>
                  <a:pt x="22" y="0"/>
                </a:lnTo>
                <a:lnTo>
                  <a:pt x="16" y="0"/>
                </a:lnTo>
                <a:lnTo>
                  <a:pt x="9" y="3"/>
                </a:lnTo>
                <a:lnTo>
                  <a:pt x="7" y="4"/>
                </a:lnTo>
                <a:lnTo>
                  <a:pt x="6" y="7"/>
                </a:lnTo>
                <a:lnTo>
                  <a:pt x="4" y="10"/>
                </a:lnTo>
                <a:lnTo>
                  <a:pt x="4" y="13"/>
                </a:lnTo>
                <a:lnTo>
                  <a:pt x="4" y="17"/>
                </a:lnTo>
                <a:lnTo>
                  <a:pt x="3" y="20"/>
                </a:lnTo>
                <a:lnTo>
                  <a:pt x="1" y="25"/>
                </a:lnTo>
                <a:lnTo>
                  <a:pt x="0" y="28"/>
                </a:lnTo>
              </a:path>
            </a:pathLst>
          </a:custGeom>
          <a:solidFill>
            <a:srgbClr val="FFFF00"/>
          </a:solidFill>
          <a:ln w="1588">
            <a:solidFill>
              <a:srgbClr val="990000"/>
            </a:solidFill>
            <a:round/>
            <a:headEnd/>
            <a:tailEnd/>
          </a:ln>
        </p:spPr>
        <p:txBody>
          <a:bodyPr/>
          <a:lstStyle/>
          <a:p>
            <a:endParaRPr lang="en-US"/>
          </a:p>
        </p:txBody>
      </p:sp>
      <p:sp>
        <p:nvSpPr>
          <p:cNvPr id="53398" name="Freeform 149"/>
          <p:cNvSpPr>
            <a:spLocks/>
          </p:cNvSpPr>
          <p:nvPr/>
        </p:nvSpPr>
        <p:spPr bwMode="auto">
          <a:xfrm>
            <a:off x="6249989" y="4594228"/>
            <a:ext cx="80963" cy="79375"/>
          </a:xfrm>
          <a:custGeom>
            <a:avLst/>
            <a:gdLst>
              <a:gd name="T0" fmla="*/ 0 w 57"/>
              <a:gd name="T1" fmla="*/ 2147483647 h 50"/>
              <a:gd name="T2" fmla="*/ 2147483647 w 57"/>
              <a:gd name="T3" fmla="*/ 2147483647 h 50"/>
              <a:gd name="T4" fmla="*/ 2147483647 w 57"/>
              <a:gd name="T5" fmla="*/ 2147483647 h 50"/>
              <a:gd name="T6" fmla="*/ 2147483647 w 57"/>
              <a:gd name="T7" fmla="*/ 2147483647 h 50"/>
              <a:gd name="T8" fmla="*/ 2147483647 w 57"/>
              <a:gd name="T9" fmla="*/ 2147483647 h 50"/>
              <a:gd name="T10" fmla="*/ 2147483647 w 57"/>
              <a:gd name="T11" fmla="*/ 2147483647 h 50"/>
              <a:gd name="T12" fmla="*/ 2147483647 w 57"/>
              <a:gd name="T13" fmla="*/ 2147483647 h 50"/>
              <a:gd name="T14" fmla="*/ 2147483647 w 57"/>
              <a:gd name="T15" fmla="*/ 2147483647 h 50"/>
              <a:gd name="T16" fmla="*/ 2147483647 w 57"/>
              <a:gd name="T17" fmla="*/ 2147483647 h 50"/>
              <a:gd name="T18" fmla="*/ 2147483647 w 57"/>
              <a:gd name="T19" fmla="*/ 2147483647 h 50"/>
              <a:gd name="T20" fmla="*/ 2147483647 w 57"/>
              <a:gd name="T21" fmla="*/ 2147483647 h 50"/>
              <a:gd name="T22" fmla="*/ 2147483647 w 57"/>
              <a:gd name="T23" fmla="*/ 2147483647 h 50"/>
              <a:gd name="T24" fmla="*/ 2147483647 w 57"/>
              <a:gd name="T25" fmla="*/ 2147483647 h 50"/>
              <a:gd name="T26" fmla="*/ 2147483647 w 57"/>
              <a:gd name="T27" fmla="*/ 2147483647 h 50"/>
              <a:gd name="T28" fmla="*/ 2147483647 w 57"/>
              <a:gd name="T29" fmla="*/ 2147483647 h 50"/>
              <a:gd name="T30" fmla="*/ 2147483647 w 57"/>
              <a:gd name="T31" fmla="*/ 2147483647 h 50"/>
              <a:gd name="T32" fmla="*/ 2147483647 w 57"/>
              <a:gd name="T33" fmla="*/ 2147483647 h 50"/>
              <a:gd name="T34" fmla="*/ 2147483647 w 57"/>
              <a:gd name="T35" fmla="*/ 2147483647 h 50"/>
              <a:gd name="T36" fmla="*/ 2147483647 w 57"/>
              <a:gd name="T37" fmla="*/ 2147483647 h 50"/>
              <a:gd name="T38" fmla="*/ 2147483647 w 57"/>
              <a:gd name="T39" fmla="*/ 2147483647 h 50"/>
              <a:gd name="T40" fmla="*/ 2147483647 w 57"/>
              <a:gd name="T41" fmla="*/ 2147483647 h 50"/>
              <a:gd name="T42" fmla="*/ 2147483647 w 57"/>
              <a:gd name="T43" fmla="*/ 2147483647 h 50"/>
              <a:gd name="T44" fmla="*/ 2147483647 w 57"/>
              <a:gd name="T45" fmla="*/ 2147483647 h 50"/>
              <a:gd name="T46" fmla="*/ 2147483647 w 57"/>
              <a:gd name="T47" fmla="*/ 2147483647 h 50"/>
              <a:gd name="T48" fmla="*/ 2147483647 w 57"/>
              <a:gd name="T49" fmla="*/ 2147483647 h 50"/>
              <a:gd name="T50" fmla="*/ 2147483647 w 57"/>
              <a:gd name="T51" fmla="*/ 2147483647 h 50"/>
              <a:gd name="T52" fmla="*/ 2147483647 w 57"/>
              <a:gd name="T53" fmla="*/ 2147483647 h 50"/>
              <a:gd name="T54" fmla="*/ 2147483647 w 57"/>
              <a:gd name="T55" fmla="*/ 2147483647 h 50"/>
              <a:gd name="T56" fmla="*/ 2147483647 w 57"/>
              <a:gd name="T57" fmla="*/ 2147483647 h 50"/>
              <a:gd name="T58" fmla="*/ 2147483647 w 57"/>
              <a:gd name="T59" fmla="*/ 2147483647 h 50"/>
              <a:gd name="T60" fmla="*/ 2147483647 w 57"/>
              <a:gd name="T61" fmla="*/ 2147483647 h 50"/>
              <a:gd name="T62" fmla="*/ 2147483647 w 57"/>
              <a:gd name="T63" fmla="*/ 2147483647 h 50"/>
              <a:gd name="T64" fmla="*/ 2147483647 w 57"/>
              <a:gd name="T65" fmla="*/ 2147483647 h 50"/>
              <a:gd name="T66" fmla="*/ 2147483647 w 57"/>
              <a:gd name="T67" fmla="*/ 2147483647 h 50"/>
              <a:gd name="T68" fmla="*/ 2147483647 w 57"/>
              <a:gd name="T69" fmla="*/ 2147483647 h 50"/>
              <a:gd name="T70" fmla="*/ 2147483647 w 57"/>
              <a:gd name="T71" fmla="*/ 2147483647 h 50"/>
              <a:gd name="T72" fmla="*/ 2147483647 w 57"/>
              <a:gd name="T73" fmla="*/ 2147483647 h 50"/>
              <a:gd name="T74" fmla="*/ 2147483647 w 57"/>
              <a:gd name="T75" fmla="*/ 2147483647 h 50"/>
              <a:gd name="T76" fmla="*/ 2147483647 w 57"/>
              <a:gd name="T77" fmla="*/ 2147483647 h 50"/>
              <a:gd name="T78" fmla="*/ 2147483647 w 57"/>
              <a:gd name="T79" fmla="*/ 2147483647 h 50"/>
              <a:gd name="T80" fmla="*/ 2147483647 w 57"/>
              <a:gd name="T81" fmla="*/ 2147483647 h 50"/>
              <a:gd name="T82" fmla="*/ 2147483647 w 57"/>
              <a:gd name="T83" fmla="*/ 2147483647 h 50"/>
              <a:gd name="T84" fmla="*/ 2147483647 w 57"/>
              <a:gd name="T85" fmla="*/ 2147483647 h 50"/>
              <a:gd name="T86" fmla="*/ 2147483647 w 57"/>
              <a:gd name="T87" fmla="*/ 2147483647 h 50"/>
              <a:gd name="T88" fmla="*/ 2147483647 w 57"/>
              <a:gd name="T89" fmla="*/ 2147483647 h 50"/>
              <a:gd name="T90" fmla="*/ 2147483647 w 57"/>
              <a:gd name="T91" fmla="*/ 2147483647 h 50"/>
              <a:gd name="T92" fmla="*/ 2147483647 w 57"/>
              <a:gd name="T93" fmla="*/ 0 h 50"/>
              <a:gd name="T94" fmla="*/ 2147483647 w 57"/>
              <a:gd name="T95" fmla="*/ 0 h 50"/>
              <a:gd name="T96" fmla="*/ 2147483647 w 57"/>
              <a:gd name="T97" fmla="*/ 2147483647 h 50"/>
              <a:gd name="T98" fmla="*/ 2147483647 w 57"/>
              <a:gd name="T99" fmla="*/ 2147483647 h 50"/>
              <a:gd name="T100" fmla="*/ 2147483647 w 57"/>
              <a:gd name="T101" fmla="*/ 2147483647 h 50"/>
              <a:gd name="T102" fmla="*/ 2147483647 w 57"/>
              <a:gd name="T103" fmla="*/ 2147483647 h 50"/>
              <a:gd name="T104" fmla="*/ 2147483647 w 57"/>
              <a:gd name="T105" fmla="*/ 2147483647 h 50"/>
              <a:gd name="T106" fmla="*/ 2147483647 w 57"/>
              <a:gd name="T107" fmla="*/ 2147483647 h 50"/>
              <a:gd name="T108" fmla="*/ 2147483647 w 57"/>
              <a:gd name="T109" fmla="*/ 2147483647 h 50"/>
              <a:gd name="T110" fmla="*/ 2147483647 w 57"/>
              <a:gd name="T111" fmla="*/ 2147483647 h 50"/>
              <a:gd name="T112" fmla="*/ 0 w 57"/>
              <a:gd name="T113" fmla="*/ 2147483647 h 5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7"/>
              <a:gd name="T172" fmla="*/ 0 h 50"/>
              <a:gd name="T173" fmla="*/ 57 w 57"/>
              <a:gd name="T174" fmla="*/ 50 h 50"/>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7" h="50">
                <a:moveTo>
                  <a:pt x="0" y="28"/>
                </a:moveTo>
                <a:lnTo>
                  <a:pt x="3" y="31"/>
                </a:lnTo>
                <a:lnTo>
                  <a:pt x="6" y="32"/>
                </a:lnTo>
                <a:lnTo>
                  <a:pt x="9" y="35"/>
                </a:lnTo>
                <a:lnTo>
                  <a:pt x="10" y="40"/>
                </a:lnTo>
                <a:lnTo>
                  <a:pt x="12" y="43"/>
                </a:lnTo>
                <a:lnTo>
                  <a:pt x="15" y="46"/>
                </a:lnTo>
                <a:lnTo>
                  <a:pt x="16" y="49"/>
                </a:lnTo>
                <a:lnTo>
                  <a:pt x="20" y="50"/>
                </a:lnTo>
                <a:lnTo>
                  <a:pt x="22" y="50"/>
                </a:lnTo>
                <a:lnTo>
                  <a:pt x="23" y="50"/>
                </a:lnTo>
                <a:lnTo>
                  <a:pt x="25" y="50"/>
                </a:lnTo>
                <a:lnTo>
                  <a:pt x="25" y="49"/>
                </a:lnTo>
                <a:lnTo>
                  <a:pt x="26" y="49"/>
                </a:lnTo>
                <a:lnTo>
                  <a:pt x="29" y="50"/>
                </a:lnTo>
                <a:lnTo>
                  <a:pt x="32" y="49"/>
                </a:lnTo>
                <a:lnTo>
                  <a:pt x="35" y="49"/>
                </a:lnTo>
                <a:lnTo>
                  <a:pt x="37" y="49"/>
                </a:lnTo>
                <a:lnTo>
                  <a:pt x="40" y="47"/>
                </a:lnTo>
                <a:lnTo>
                  <a:pt x="43" y="46"/>
                </a:lnTo>
                <a:lnTo>
                  <a:pt x="44" y="44"/>
                </a:lnTo>
                <a:lnTo>
                  <a:pt x="47" y="43"/>
                </a:lnTo>
                <a:lnTo>
                  <a:pt x="49" y="41"/>
                </a:lnTo>
                <a:lnTo>
                  <a:pt x="49" y="40"/>
                </a:lnTo>
                <a:lnTo>
                  <a:pt x="49" y="38"/>
                </a:lnTo>
                <a:lnTo>
                  <a:pt x="50" y="35"/>
                </a:lnTo>
                <a:lnTo>
                  <a:pt x="52" y="34"/>
                </a:lnTo>
                <a:lnTo>
                  <a:pt x="55" y="34"/>
                </a:lnTo>
                <a:lnTo>
                  <a:pt x="56" y="32"/>
                </a:lnTo>
                <a:lnTo>
                  <a:pt x="57" y="31"/>
                </a:lnTo>
                <a:lnTo>
                  <a:pt x="57" y="29"/>
                </a:lnTo>
                <a:lnTo>
                  <a:pt x="57" y="28"/>
                </a:lnTo>
                <a:lnTo>
                  <a:pt x="57" y="26"/>
                </a:lnTo>
                <a:lnTo>
                  <a:pt x="53" y="20"/>
                </a:lnTo>
                <a:lnTo>
                  <a:pt x="49" y="14"/>
                </a:lnTo>
                <a:lnTo>
                  <a:pt x="43" y="9"/>
                </a:lnTo>
                <a:lnTo>
                  <a:pt x="37" y="4"/>
                </a:lnTo>
                <a:lnTo>
                  <a:pt x="29" y="1"/>
                </a:lnTo>
                <a:lnTo>
                  <a:pt x="22" y="0"/>
                </a:lnTo>
                <a:lnTo>
                  <a:pt x="16" y="0"/>
                </a:lnTo>
                <a:lnTo>
                  <a:pt x="9" y="3"/>
                </a:lnTo>
                <a:lnTo>
                  <a:pt x="7" y="4"/>
                </a:lnTo>
                <a:lnTo>
                  <a:pt x="6" y="7"/>
                </a:lnTo>
                <a:lnTo>
                  <a:pt x="4" y="10"/>
                </a:lnTo>
                <a:lnTo>
                  <a:pt x="4" y="13"/>
                </a:lnTo>
                <a:lnTo>
                  <a:pt x="4" y="17"/>
                </a:lnTo>
                <a:lnTo>
                  <a:pt x="3" y="20"/>
                </a:lnTo>
                <a:lnTo>
                  <a:pt x="1" y="25"/>
                </a:lnTo>
                <a:lnTo>
                  <a:pt x="0" y="28"/>
                </a:lnTo>
              </a:path>
            </a:pathLst>
          </a:custGeom>
          <a:solidFill>
            <a:srgbClr val="FFFF00"/>
          </a:solidFill>
          <a:ln w="4763">
            <a:solidFill>
              <a:srgbClr val="990000"/>
            </a:solidFill>
            <a:round/>
            <a:headEnd/>
            <a:tailEnd/>
          </a:ln>
        </p:spPr>
        <p:txBody>
          <a:bodyPr/>
          <a:lstStyle/>
          <a:p>
            <a:endParaRPr lang="en-US"/>
          </a:p>
        </p:txBody>
      </p:sp>
      <p:sp>
        <p:nvSpPr>
          <p:cNvPr id="53399" name="Freeform 150"/>
          <p:cNvSpPr>
            <a:spLocks/>
          </p:cNvSpPr>
          <p:nvPr/>
        </p:nvSpPr>
        <p:spPr bwMode="auto">
          <a:xfrm>
            <a:off x="6407151" y="4540250"/>
            <a:ext cx="63500" cy="69851"/>
          </a:xfrm>
          <a:custGeom>
            <a:avLst/>
            <a:gdLst>
              <a:gd name="T0" fmla="*/ 2147483647 w 46"/>
              <a:gd name="T1" fmla="*/ 2147483647 h 44"/>
              <a:gd name="T2" fmla="*/ 2147483647 w 46"/>
              <a:gd name="T3" fmla="*/ 2147483647 h 44"/>
              <a:gd name="T4" fmla="*/ 2147483647 w 46"/>
              <a:gd name="T5" fmla="*/ 2147483647 h 44"/>
              <a:gd name="T6" fmla="*/ 2147483647 w 46"/>
              <a:gd name="T7" fmla="*/ 2147483647 h 44"/>
              <a:gd name="T8" fmla="*/ 2147483647 w 46"/>
              <a:gd name="T9" fmla="*/ 2147483647 h 44"/>
              <a:gd name="T10" fmla="*/ 2147483647 w 46"/>
              <a:gd name="T11" fmla="*/ 2147483647 h 44"/>
              <a:gd name="T12" fmla="*/ 2147483647 w 46"/>
              <a:gd name="T13" fmla="*/ 2147483647 h 44"/>
              <a:gd name="T14" fmla="*/ 2147483647 w 46"/>
              <a:gd name="T15" fmla="*/ 2147483647 h 44"/>
              <a:gd name="T16" fmla="*/ 2147483647 w 46"/>
              <a:gd name="T17" fmla="*/ 2147483647 h 44"/>
              <a:gd name="T18" fmla="*/ 2147483647 w 46"/>
              <a:gd name="T19" fmla="*/ 2147483647 h 44"/>
              <a:gd name="T20" fmla="*/ 2147483647 w 46"/>
              <a:gd name="T21" fmla="*/ 2147483647 h 44"/>
              <a:gd name="T22" fmla="*/ 2147483647 w 46"/>
              <a:gd name="T23" fmla="*/ 2147483647 h 44"/>
              <a:gd name="T24" fmla="*/ 2147483647 w 46"/>
              <a:gd name="T25" fmla="*/ 2147483647 h 44"/>
              <a:gd name="T26" fmla="*/ 2147483647 w 46"/>
              <a:gd name="T27" fmla="*/ 2147483647 h 44"/>
              <a:gd name="T28" fmla="*/ 2147483647 w 46"/>
              <a:gd name="T29" fmla="*/ 0 h 44"/>
              <a:gd name="T30" fmla="*/ 2147483647 w 46"/>
              <a:gd name="T31" fmla="*/ 0 h 44"/>
              <a:gd name="T32" fmla="*/ 2147483647 w 46"/>
              <a:gd name="T33" fmla="*/ 2147483647 h 44"/>
              <a:gd name="T34" fmla="*/ 2147483647 w 46"/>
              <a:gd name="T35" fmla="*/ 2147483647 h 44"/>
              <a:gd name="T36" fmla="*/ 2147483647 w 46"/>
              <a:gd name="T37" fmla="*/ 2147483647 h 44"/>
              <a:gd name="T38" fmla="*/ 2147483647 w 46"/>
              <a:gd name="T39" fmla="*/ 2147483647 h 44"/>
              <a:gd name="T40" fmla="*/ 2147483647 w 46"/>
              <a:gd name="T41" fmla="*/ 2147483647 h 44"/>
              <a:gd name="T42" fmla="*/ 2147483647 w 46"/>
              <a:gd name="T43" fmla="*/ 2147483647 h 44"/>
              <a:gd name="T44" fmla="*/ 2147483647 w 46"/>
              <a:gd name="T45" fmla="*/ 2147483647 h 44"/>
              <a:gd name="T46" fmla="*/ 2147483647 w 46"/>
              <a:gd name="T47" fmla="*/ 2147483647 h 44"/>
              <a:gd name="T48" fmla="*/ 0 w 46"/>
              <a:gd name="T49" fmla="*/ 2147483647 h 44"/>
              <a:gd name="T50" fmla="*/ 0 w 46"/>
              <a:gd name="T51" fmla="*/ 2147483647 h 44"/>
              <a:gd name="T52" fmla="*/ 2147483647 w 46"/>
              <a:gd name="T53" fmla="*/ 2147483647 h 44"/>
              <a:gd name="T54" fmla="*/ 2147483647 w 46"/>
              <a:gd name="T55" fmla="*/ 2147483647 h 44"/>
              <a:gd name="T56" fmla="*/ 2147483647 w 46"/>
              <a:gd name="T57" fmla="*/ 2147483647 h 44"/>
              <a:gd name="T58" fmla="*/ 2147483647 w 46"/>
              <a:gd name="T59" fmla="*/ 2147483647 h 44"/>
              <a:gd name="T60" fmla="*/ 2147483647 w 46"/>
              <a:gd name="T61" fmla="*/ 2147483647 h 44"/>
              <a:gd name="T62" fmla="*/ 2147483647 w 46"/>
              <a:gd name="T63" fmla="*/ 2147483647 h 4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46"/>
              <a:gd name="T97" fmla="*/ 0 h 44"/>
              <a:gd name="T98" fmla="*/ 46 w 46"/>
              <a:gd name="T99" fmla="*/ 44 h 4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46" h="44">
                <a:moveTo>
                  <a:pt x="1" y="41"/>
                </a:moveTo>
                <a:lnTo>
                  <a:pt x="3" y="41"/>
                </a:lnTo>
                <a:lnTo>
                  <a:pt x="4" y="43"/>
                </a:lnTo>
                <a:lnTo>
                  <a:pt x="6" y="43"/>
                </a:lnTo>
                <a:lnTo>
                  <a:pt x="7" y="43"/>
                </a:lnTo>
                <a:lnTo>
                  <a:pt x="9" y="44"/>
                </a:lnTo>
                <a:lnTo>
                  <a:pt x="12" y="44"/>
                </a:lnTo>
                <a:lnTo>
                  <a:pt x="13" y="44"/>
                </a:lnTo>
                <a:lnTo>
                  <a:pt x="15" y="44"/>
                </a:lnTo>
                <a:lnTo>
                  <a:pt x="17" y="43"/>
                </a:lnTo>
                <a:lnTo>
                  <a:pt x="20" y="43"/>
                </a:lnTo>
                <a:lnTo>
                  <a:pt x="25" y="41"/>
                </a:lnTo>
                <a:lnTo>
                  <a:pt x="28" y="40"/>
                </a:lnTo>
                <a:lnTo>
                  <a:pt x="31" y="38"/>
                </a:lnTo>
                <a:lnTo>
                  <a:pt x="34" y="37"/>
                </a:lnTo>
                <a:lnTo>
                  <a:pt x="35" y="34"/>
                </a:lnTo>
                <a:lnTo>
                  <a:pt x="38" y="32"/>
                </a:lnTo>
                <a:lnTo>
                  <a:pt x="40" y="29"/>
                </a:lnTo>
                <a:lnTo>
                  <a:pt x="41" y="26"/>
                </a:lnTo>
                <a:lnTo>
                  <a:pt x="43" y="23"/>
                </a:lnTo>
                <a:lnTo>
                  <a:pt x="43" y="20"/>
                </a:lnTo>
                <a:lnTo>
                  <a:pt x="44" y="17"/>
                </a:lnTo>
                <a:lnTo>
                  <a:pt x="46" y="14"/>
                </a:lnTo>
                <a:lnTo>
                  <a:pt x="46" y="10"/>
                </a:lnTo>
                <a:lnTo>
                  <a:pt x="46" y="7"/>
                </a:lnTo>
                <a:lnTo>
                  <a:pt x="46" y="4"/>
                </a:lnTo>
                <a:lnTo>
                  <a:pt x="44" y="3"/>
                </a:lnTo>
                <a:lnTo>
                  <a:pt x="41" y="1"/>
                </a:lnTo>
                <a:lnTo>
                  <a:pt x="40" y="0"/>
                </a:lnTo>
                <a:lnTo>
                  <a:pt x="37" y="0"/>
                </a:lnTo>
                <a:lnTo>
                  <a:pt x="34" y="0"/>
                </a:lnTo>
                <a:lnTo>
                  <a:pt x="31" y="0"/>
                </a:lnTo>
                <a:lnTo>
                  <a:pt x="28" y="0"/>
                </a:lnTo>
                <a:lnTo>
                  <a:pt x="25" y="1"/>
                </a:lnTo>
                <a:lnTo>
                  <a:pt x="22" y="3"/>
                </a:lnTo>
                <a:lnTo>
                  <a:pt x="19" y="4"/>
                </a:lnTo>
                <a:lnTo>
                  <a:pt x="17" y="6"/>
                </a:lnTo>
                <a:lnTo>
                  <a:pt x="16" y="7"/>
                </a:lnTo>
                <a:lnTo>
                  <a:pt x="15" y="10"/>
                </a:lnTo>
                <a:lnTo>
                  <a:pt x="12" y="11"/>
                </a:lnTo>
                <a:lnTo>
                  <a:pt x="10" y="14"/>
                </a:lnTo>
                <a:lnTo>
                  <a:pt x="9" y="16"/>
                </a:lnTo>
                <a:lnTo>
                  <a:pt x="9" y="17"/>
                </a:lnTo>
                <a:lnTo>
                  <a:pt x="7" y="20"/>
                </a:lnTo>
                <a:lnTo>
                  <a:pt x="6" y="23"/>
                </a:lnTo>
                <a:lnTo>
                  <a:pt x="6" y="26"/>
                </a:lnTo>
                <a:lnTo>
                  <a:pt x="4" y="28"/>
                </a:lnTo>
                <a:lnTo>
                  <a:pt x="3" y="31"/>
                </a:lnTo>
                <a:lnTo>
                  <a:pt x="1" y="32"/>
                </a:lnTo>
                <a:lnTo>
                  <a:pt x="0" y="32"/>
                </a:lnTo>
                <a:lnTo>
                  <a:pt x="0" y="34"/>
                </a:lnTo>
                <a:lnTo>
                  <a:pt x="1" y="34"/>
                </a:lnTo>
                <a:lnTo>
                  <a:pt x="1" y="32"/>
                </a:lnTo>
                <a:lnTo>
                  <a:pt x="1" y="34"/>
                </a:lnTo>
                <a:lnTo>
                  <a:pt x="1" y="35"/>
                </a:lnTo>
                <a:lnTo>
                  <a:pt x="1" y="37"/>
                </a:lnTo>
                <a:lnTo>
                  <a:pt x="1" y="38"/>
                </a:lnTo>
                <a:lnTo>
                  <a:pt x="1" y="40"/>
                </a:lnTo>
                <a:lnTo>
                  <a:pt x="1" y="41"/>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00" name="Freeform 151"/>
          <p:cNvSpPr>
            <a:spLocks/>
          </p:cNvSpPr>
          <p:nvPr/>
        </p:nvSpPr>
        <p:spPr bwMode="auto">
          <a:xfrm>
            <a:off x="6407151" y="4540250"/>
            <a:ext cx="63500" cy="69851"/>
          </a:xfrm>
          <a:custGeom>
            <a:avLst/>
            <a:gdLst>
              <a:gd name="T0" fmla="*/ 2147483647 w 46"/>
              <a:gd name="T1" fmla="*/ 2147483647 h 44"/>
              <a:gd name="T2" fmla="*/ 2147483647 w 46"/>
              <a:gd name="T3" fmla="*/ 2147483647 h 44"/>
              <a:gd name="T4" fmla="*/ 2147483647 w 46"/>
              <a:gd name="T5" fmla="*/ 2147483647 h 44"/>
              <a:gd name="T6" fmla="*/ 2147483647 w 46"/>
              <a:gd name="T7" fmla="*/ 2147483647 h 44"/>
              <a:gd name="T8" fmla="*/ 2147483647 w 46"/>
              <a:gd name="T9" fmla="*/ 2147483647 h 44"/>
              <a:gd name="T10" fmla="*/ 2147483647 w 46"/>
              <a:gd name="T11" fmla="*/ 2147483647 h 44"/>
              <a:gd name="T12" fmla="*/ 2147483647 w 46"/>
              <a:gd name="T13" fmla="*/ 2147483647 h 44"/>
              <a:gd name="T14" fmla="*/ 2147483647 w 46"/>
              <a:gd name="T15" fmla="*/ 2147483647 h 44"/>
              <a:gd name="T16" fmla="*/ 2147483647 w 46"/>
              <a:gd name="T17" fmla="*/ 2147483647 h 44"/>
              <a:gd name="T18" fmla="*/ 2147483647 w 46"/>
              <a:gd name="T19" fmla="*/ 2147483647 h 44"/>
              <a:gd name="T20" fmla="*/ 2147483647 w 46"/>
              <a:gd name="T21" fmla="*/ 2147483647 h 44"/>
              <a:gd name="T22" fmla="*/ 2147483647 w 46"/>
              <a:gd name="T23" fmla="*/ 2147483647 h 44"/>
              <a:gd name="T24" fmla="*/ 2147483647 w 46"/>
              <a:gd name="T25" fmla="*/ 2147483647 h 44"/>
              <a:gd name="T26" fmla="*/ 2147483647 w 46"/>
              <a:gd name="T27" fmla="*/ 2147483647 h 44"/>
              <a:gd name="T28" fmla="*/ 2147483647 w 46"/>
              <a:gd name="T29" fmla="*/ 0 h 44"/>
              <a:gd name="T30" fmla="*/ 2147483647 w 46"/>
              <a:gd name="T31" fmla="*/ 0 h 44"/>
              <a:gd name="T32" fmla="*/ 2147483647 w 46"/>
              <a:gd name="T33" fmla="*/ 2147483647 h 44"/>
              <a:gd name="T34" fmla="*/ 2147483647 w 46"/>
              <a:gd name="T35" fmla="*/ 2147483647 h 44"/>
              <a:gd name="T36" fmla="*/ 2147483647 w 46"/>
              <a:gd name="T37" fmla="*/ 2147483647 h 44"/>
              <a:gd name="T38" fmla="*/ 2147483647 w 46"/>
              <a:gd name="T39" fmla="*/ 2147483647 h 44"/>
              <a:gd name="T40" fmla="*/ 2147483647 w 46"/>
              <a:gd name="T41" fmla="*/ 2147483647 h 44"/>
              <a:gd name="T42" fmla="*/ 2147483647 w 46"/>
              <a:gd name="T43" fmla="*/ 2147483647 h 44"/>
              <a:gd name="T44" fmla="*/ 2147483647 w 46"/>
              <a:gd name="T45" fmla="*/ 2147483647 h 44"/>
              <a:gd name="T46" fmla="*/ 2147483647 w 46"/>
              <a:gd name="T47" fmla="*/ 2147483647 h 44"/>
              <a:gd name="T48" fmla="*/ 0 w 46"/>
              <a:gd name="T49" fmla="*/ 2147483647 h 44"/>
              <a:gd name="T50" fmla="*/ 0 w 46"/>
              <a:gd name="T51" fmla="*/ 2147483647 h 44"/>
              <a:gd name="T52" fmla="*/ 2147483647 w 46"/>
              <a:gd name="T53" fmla="*/ 2147483647 h 44"/>
              <a:gd name="T54" fmla="*/ 2147483647 w 46"/>
              <a:gd name="T55" fmla="*/ 2147483647 h 44"/>
              <a:gd name="T56" fmla="*/ 2147483647 w 46"/>
              <a:gd name="T57" fmla="*/ 2147483647 h 44"/>
              <a:gd name="T58" fmla="*/ 2147483647 w 46"/>
              <a:gd name="T59" fmla="*/ 2147483647 h 44"/>
              <a:gd name="T60" fmla="*/ 2147483647 w 46"/>
              <a:gd name="T61" fmla="*/ 2147483647 h 44"/>
              <a:gd name="T62" fmla="*/ 2147483647 w 46"/>
              <a:gd name="T63" fmla="*/ 2147483647 h 4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46"/>
              <a:gd name="T97" fmla="*/ 0 h 44"/>
              <a:gd name="T98" fmla="*/ 46 w 46"/>
              <a:gd name="T99" fmla="*/ 44 h 4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46" h="44">
                <a:moveTo>
                  <a:pt x="1" y="41"/>
                </a:moveTo>
                <a:lnTo>
                  <a:pt x="3" y="41"/>
                </a:lnTo>
                <a:lnTo>
                  <a:pt x="4" y="43"/>
                </a:lnTo>
                <a:lnTo>
                  <a:pt x="6" y="43"/>
                </a:lnTo>
                <a:lnTo>
                  <a:pt x="7" y="43"/>
                </a:lnTo>
                <a:lnTo>
                  <a:pt x="9" y="44"/>
                </a:lnTo>
                <a:lnTo>
                  <a:pt x="12" y="44"/>
                </a:lnTo>
                <a:lnTo>
                  <a:pt x="13" y="44"/>
                </a:lnTo>
                <a:lnTo>
                  <a:pt x="15" y="44"/>
                </a:lnTo>
                <a:lnTo>
                  <a:pt x="17" y="43"/>
                </a:lnTo>
                <a:lnTo>
                  <a:pt x="20" y="43"/>
                </a:lnTo>
                <a:lnTo>
                  <a:pt x="25" y="41"/>
                </a:lnTo>
                <a:lnTo>
                  <a:pt x="28" y="40"/>
                </a:lnTo>
                <a:lnTo>
                  <a:pt x="31" y="38"/>
                </a:lnTo>
                <a:lnTo>
                  <a:pt x="34" y="37"/>
                </a:lnTo>
                <a:lnTo>
                  <a:pt x="35" y="34"/>
                </a:lnTo>
                <a:lnTo>
                  <a:pt x="38" y="32"/>
                </a:lnTo>
                <a:lnTo>
                  <a:pt x="40" y="29"/>
                </a:lnTo>
                <a:lnTo>
                  <a:pt x="41" y="26"/>
                </a:lnTo>
                <a:lnTo>
                  <a:pt x="43" y="23"/>
                </a:lnTo>
                <a:lnTo>
                  <a:pt x="43" y="20"/>
                </a:lnTo>
                <a:lnTo>
                  <a:pt x="44" y="17"/>
                </a:lnTo>
                <a:lnTo>
                  <a:pt x="46" y="14"/>
                </a:lnTo>
                <a:lnTo>
                  <a:pt x="46" y="10"/>
                </a:lnTo>
                <a:lnTo>
                  <a:pt x="46" y="7"/>
                </a:lnTo>
                <a:lnTo>
                  <a:pt x="46" y="4"/>
                </a:lnTo>
                <a:lnTo>
                  <a:pt x="44" y="3"/>
                </a:lnTo>
                <a:lnTo>
                  <a:pt x="41" y="1"/>
                </a:lnTo>
                <a:lnTo>
                  <a:pt x="40" y="0"/>
                </a:lnTo>
                <a:lnTo>
                  <a:pt x="37" y="0"/>
                </a:lnTo>
                <a:lnTo>
                  <a:pt x="34" y="0"/>
                </a:lnTo>
                <a:lnTo>
                  <a:pt x="31" y="0"/>
                </a:lnTo>
                <a:lnTo>
                  <a:pt x="28" y="0"/>
                </a:lnTo>
                <a:lnTo>
                  <a:pt x="25" y="1"/>
                </a:lnTo>
                <a:lnTo>
                  <a:pt x="22" y="3"/>
                </a:lnTo>
                <a:lnTo>
                  <a:pt x="19" y="4"/>
                </a:lnTo>
                <a:lnTo>
                  <a:pt x="17" y="6"/>
                </a:lnTo>
                <a:lnTo>
                  <a:pt x="16" y="7"/>
                </a:lnTo>
                <a:lnTo>
                  <a:pt x="15" y="10"/>
                </a:lnTo>
                <a:lnTo>
                  <a:pt x="12" y="11"/>
                </a:lnTo>
                <a:lnTo>
                  <a:pt x="10" y="14"/>
                </a:lnTo>
                <a:lnTo>
                  <a:pt x="9" y="16"/>
                </a:lnTo>
                <a:lnTo>
                  <a:pt x="9" y="17"/>
                </a:lnTo>
                <a:lnTo>
                  <a:pt x="7" y="20"/>
                </a:lnTo>
                <a:lnTo>
                  <a:pt x="6" y="23"/>
                </a:lnTo>
                <a:lnTo>
                  <a:pt x="6" y="26"/>
                </a:lnTo>
                <a:lnTo>
                  <a:pt x="4" y="28"/>
                </a:lnTo>
                <a:lnTo>
                  <a:pt x="3" y="31"/>
                </a:lnTo>
                <a:lnTo>
                  <a:pt x="1" y="32"/>
                </a:lnTo>
                <a:lnTo>
                  <a:pt x="0" y="32"/>
                </a:lnTo>
                <a:lnTo>
                  <a:pt x="0" y="34"/>
                </a:lnTo>
                <a:lnTo>
                  <a:pt x="1" y="34"/>
                </a:lnTo>
                <a:lnTo>
                  <a:pt x="1" y="32"/>
                </a:lnTo>
                <a:lnTo>
                  <a:pt x="1" y="34"/>
                </a:lnTo>
                <a:lnTo>
                  <a:pt x="1" y="35"/>
                </a:lnTo>
                <a:lnTo>
                  <a:pt x="1" y="37"/>
                </a:lnTo>
                <a:lnTo>
                  <a:pt x="1" y="38"/>
                </a:lnTo>
                <a:lnTo>
                  <a:pt x="1" y="40"/>
                </a:lnTo>
                <a:lnTo>
                  <a:pt x="1" y="41"/>
                </a:lnTo>
              </a:path>
            </a:pathLst>
          </a:custGeom>
          <a:solidFill>
            <a:srgbClr val="FFFF00"/>
          </a:solidFill>
          <a:ln w="4763">
            <a:solidFill>
              <a:srgbClr val="990000"/>
            </a:solidFill>
            <a:round/>
            <a:headEnd/>
            <a:tailEnd/>
          </a:ln>
        </p:spPr>
        <p:txBody>
          <a:bodyPr/>
          <a:lstStyle/>
          <a:p>
            <a:endParaRPr lang="en-US"/>
          </a:p>
        </p:txBody>
      </p:sp>
      <p:sp>
        <p:nvSpPr>
          <p:cNvPr id="53401" name="Freeform 152"/>
          <p:cNvSpPr>
            <a:spLocks/>
          </p:cNvSpPr>
          <p:nvPr/>
        </p:nvSpPr>
        <p:spPr bwMode="auto">
          <a:xfrm>
            <a:off x="6310316" y="4576766"/>
            <a:ext cx="60325" cy="47625"/>
          </a:xfrm>
          <a:custGeom>
            <a:avLst/>
            <a:gdLst>
              <a:gd name="T0" fmla="*/ 2147483647 w 43"/>
              <a:gd name="T1" fmla="*/ 2147483647 h 30"/>
              <a:gd name="T2" fmla="*/ 2147483647 w 43"/>
              <a:gd name="T3" fmla="*/ 2147483647 h 30"/>
              <a:gd name="T4" fmla="*/ 2147483647 w 43"/>
              <a:gd name="T5" fmla="*/ 2147483647 h 30"/>
              <a:gd name="T6" fmla="*/ 2147483647 w 43"/>
              <a:gd name="T7" fmla="*/ 2147483647 h 30"/>
              <a:gd name="T8" fmla="*/ 2147483647 w 43"/>
              <a:gd name="T9" fmla="*/ 2147483647 h 30"/>
              <a:gd name="T10" fmla="*/ 2147483647 w 43"/>
              <a:gd name="T11" fmla="*/ 2147483647 h 30"/>
              <a:gd name="T12" fmla="*/ 2147483647 w 43"/>
              <a:gd name="T13" fmla="*/ 2147483647 h 30"/>
              <a:gd name="T14" fmla="*/ 2147483647 w 43"/>
              <a:gd name="T15" fmla="*/ 2147483647 h 30"/>
              <a:gd name="T16" fmla="*/ 2147483647 w 43"/>
              <a:gd name="T17" fmla="*/ 2147483647 h 30"/>
              <a:gd name="T18" fmla="*/ 2147483647 w 43"/>
              <a:gd name="T19" fmla="*/ 2147483647 h 30"/>
              <a:gd name="T20" fmla="*/ 2147483647 w 43"/>
              <a:gd name="T21" fmla="*/ 2147483647 h 30"/>
              <a:gd name="T22" fmla="*/ 2147483647 w 43"/>
              <a:gd name="T23" fmla="*/ 2147483647 h 30"/>
              <a:gd name="T24" fmla="*/ 2147483647 w 43"/>
              <a:gd name="T25" fmla="*/ 2147483647 h 30"/>
              <a:gd name="T26" fmla="*/ 2147483647 w 43"/>
              <a:gd name="T27" fmla="*/ 2147483647 h 30"/>
              <a:gd name="T28" fmla="*/ 2147483647 w 43"/>
              <a:gd name="T29" fmla="*/ 2147483647 h 30"/>
              <a:gd name="T30" fmla="*/ 2147483647 w 43"/>
              <a:gd name="T31" fmla="*/ 2147483647 h 30"/>
              <a:gd name="T32" fmla="*/ 2147483647 w 43"/>
              <a:gd name="T33" fmla="*/ 2147483647 h 30"/>
              <a:gd name="T34" fmla="*/ 2147483647 w 43"/>
              <a:gd name="T35" fmla="*/ 2147483647 h 30"/>
              <a:gd name="T36" fmla="*/ 2147483647 w 43"/>
              <a:gd name="T37" fmla="*/ 2147483647 h 30"/>
              <a:gd name="T38" fmla="*/ 2147483647 w 43"/>
              <a:gd name="T39" fmla="*/ 2147483647 h 30"/>
              <a:gd name="T40" fmla="*/ 2147483647 w 43"/>
              <a:gd name="T41" fmla="*/ 2147483647 h 30"/>
              <a:gd name="T42" fmla="*/ 2147483647 w 43"/>
              <a:gd name="T43" fmla="*/ 2147483647 h 30"/>
              <a:gd name="T44" fmla="*/ 2147483647 w 43"/>
              <a:gd name="T45" fmla="*/ 2147483647 h 30"/>
              <a:gd name="T46" fmla="*/ 2147483647 w 43"/>
              <a:gd name="T47" fmla="*/ 2147483647 h 30"/>
              <a:gd name="T48" fmla="*/ 2147483647 w 43"/>
              <a:gd name="T49" fmla="*/ 0 h 30"/>
              <a:gd name="T50" fmla="*/ 2147483647 w 43"/>
              <a:gd name="T51" fmla="*/ 2147483647 h 30"/>
              <a:gd name="T52" fmla="*/ 2147483647 w 43"/>
              <a:gd name="T53" fmla="*/ 2147483647 h 30"/>
              <a:gd name="T54" fmla="*/ 2147483647 w 43"/>
              <a:gd name="T55" fmla="*/ 2147483647 h 30"/>
              <a:gd name="T56" fmla="*/ 2147483647 w 43"/>
              <a:gd name="T57" fmla="*/ 2147483647 h 30"/>
              <a:gd name="T58" fmla="*/ 2147483647 w 43"/>
              <a:gd name="T59" fmla="*/ 2147483647 h 30"/>
              <a:gd name="T60" fmla="*/ 0 w 43"/>
              <a:gd name="T61" fmla="*/ 2147483647 h 30"/>
              <a:gd name="T62" fmla="*/ 0 w 43"/>
              <a:gd name="T63" fmla="*/ 2147483647 h 30"/>
              <a:gd name="T64" fmla="*/ 2147483647 w 43"/>
              <a:gd name="T65" fmla="*/ 2147483647 h 30"/>
              <a:gd name="T66" fmla="*/ 2147483647 w 43"/>
              <a:gd name="T67" fmla="*/ 2147483647 h 30"/>
              <a:gd name="T68" fmla="*/ 2147483647 w 43"/>
              <a:gd name="T69" fmla="*/ 2147483647 h 30"/>
              <a:gd name="T70" fmla="*/ 2147483647 w 43"/>
              <a:gd name="T71" fmla="*/ 2147483647 h 30"/>
              <a:gd name="T72" fmla="*/ 2147483647 w 43"/>
              <a:gd name="T73" fmla="*/ 2147483647 h 30"/>
              <a:gd name="T74" fmla="*/ 2147483647 w 43"/>
              <a:gd name="T75" fmla="*/ 2147483647 h 30"/>
              <a:gd name="T76" fmla="*/ 2147483647 w 43"/>
              <a:gd name="T77" fmla="*/ 2147483647 h 30"/>
              <a:gd name="T78" fmla="*/ 2147483647 w 43"/>
              <a:gd name="T79" fmla="*/ 2147483647 h 30"/>
              <a:gd name="T80" fmla="*/ 2147483647 w 43"/>
              <a:gd name="T81" fmla="*/ 2147483647 h 30"/>
              <a:gd name="T82" fmla="*/ 2147483647 w 43"/>
              <a:gd name="T83" fmla="*/ 2147483647 h 30"/>
              <a:gd name="T84" fmla="*/ 2147483647 w 43"/>
              <a:gd name="T85" fmla="*/ 2147483647 h 30"/>
              <a:gd name="T86" fmla="*/ 2147483647 w 43"/>
              <a:gd name="T87" fmla="*/ 2147483647 h 30"/>
              <a:gd name="T88" fmla="*/ 2147483647 w 43"/>
              <a:gd name="T89" fmla="*/ 2147483647 h 30"/>
              <a:gd name="T90" fmla="*/ 2147483647 w 43"/>
              <a:gd name="T91" fmla="*/ 2147483647 h 30"/>
              <a:gd name="T92" fmla="*/ 2147483647 w 43"/>
              <a:gd name="T93" fmla="*/ 2147483647 h 30"/>
              <a:gd name="T94" fmla="*/ 2147483647 w 43"/>
              <a:gd name="T95" fmla="*/ 2147483647 h 30"/>
              <a:gd name="T96" fmla="*/ 2147483647 w 43"/>
              <a:gd name="T97" fmla="*/ 2147483647 h 3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3"/>
              <a:gd name="T148" fmla="*/ 0 h 30"/>
              <a:gd name="T149" fmla="*/ 43 w 43"/>
              <a:gd name="T150" fmla="*/ 30 h 3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3" h="30">
                <a:moveTo>
                  <a:pt x="14" y="25"/>
                </a:moveTo>
                <a:lnTo>
                  <a:pt x="17" y="27"/>
                </a:lnTo>
                <a:lnTo>
                  <a:pt x="20" y="28"/>
                </a:lnTo>
                <a:lnTo>
                  <a:pt x="23" y="30"/>
                </a:lnTo>
                <a:lnTo>
                  <a:pt x="28" y="30"/>
                </a:lnTo>
                <a:lnTo>
                  <a:pt x="31" y="30"/>
                </a:lnTo>
                <a:lnTo>
                  <a:pt x="34" y="28"/>
                </a:lnTo>
                <a:lnTo>
                  <a:pt x="37" y="27"/>
                </a:lnTo>
                <a:lnTo>
                  <a:pt x="40" y="25"/>
                </a:lnTo>
                <a:lnTo>
                  <a:pt x="41" y="24"/>
                </a:lnTo>
                <a:lnTo>
                  <a:pt x="41" y="22"/>
                </a:lnTo>
                <a:lnTo>
                  <a:pt x="43" y="21"/>
                </a:lnTo>
                <a:lnTo>
                  <a:pt x="43" y="20"/>
                </a:lnTo>
                <a:lnTo>
                  <a:pt x="43" y="18"/>
                </a:lnTo>
                <a:lnTo>
                  <a:pt x="43" y="17"/>
                </a:lnTo>
                <a:lnTo>
                  <a:pt x="43" y="15"/>
                </a:lnTo>
                <a:lnTo>
                  <a:pt x="41" y="15"/>
                </a:lnTo>
                <a:lnTo>
                  <a:pt x="37" y="14"/>
                </a:lnTo>
                <a:lnTo>
                  <a:pt x="32" y="12"/>
                </a:lnTo>
                <a:lnTo>
                  <a:pt x="28" y="9"/>
                </a:lnTo>
                <a:lnTo>
                  <a:pt x="23" y="6"/>
                </a:lnTo>
                <a:lnTo>
                  <a:pt x="17" y="5"/>
                </a:lnTo>
                <a:lnTo>
                  <a:pt x="13" y="3"/>
                </a:lnTo>
                <a:lnTo>
                  <a:pt x="9" y="2"/>
                </a:lnTo>
                <a:lnTo>
                  <a:pt x="3" y="0"/>
                </a:lnTo>
                <a:lnTo>
                  <a:pt x="3" y="2"/>
                </a:lnTo>
                <a:lnTo>
                  <a:pt x="1" y="2"/>
                </a:lnTo>
                <a:lnTo>
                  <a:pt x="1" y="3"/>
                </a:lnTo>
                <a:lnTo>
                  <a:pt x="0" y="3"/>
                </a:lnTo>
                <a:lnTo>
                  <a:pt x="0" y="5"/>
                </a:lnTo>
                <a:lnTo>
                  <a:pt x="1" y="5"/>
                </a:lnTo>
                <a:lnTo>
                  <a:pt x="3" y="8"/>
                </a:lnTo>
                <a:lnTo>
                  <a:pt x="4" y="11"/>
                </a:lnTo>
                <a:lnTo>
                  <a:pt x="6" y="12"/>
                </a:lnTo>
                <a:lnTo>
                  <a:pt x="9" y="15"/>
                </a:lnTo>
                <a:lnTo>
                  <a:pt x="10" y="17"/>
                </a:lnTo>
                <a:lnTo>
                  <a:pt x="13" y="20"/>
                </a:lnTo>
                <a:lnTo>
                  <a:pt x="14" y="21"/>
                </a:lnTo>
                <a:lnTo>
                  <a:pt x="14" y="24"/>
                </a:lnTo>
                <a:lnTo>
                  <a:pt x="16" y="25"/>
                </a:lnTo>
                <a:lnTo>
                  <a:pt x="16" y="27"/>
                </a:lnTo>
                <a:lnTo>
                  <a:pt x="16" y="25"/>
                </a:lnTo>
                <a:lnTo>
                  <a:pt x="14" y="2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02" name="Freeform 153"/>
          <p:cNvSpPr>
            <a:spLocks/>
          </p:cNvSpPr>
          <p:nvPr/>
        </p:nvSpPr>
        <p:spPr bwMode="auto">
          <a:xfrm>
            <a:off x="6310316" y="4576766"/>
            <a:ext cx="60325" cy="47625"/>
          </a:xfrm>
          <a:custGeom>
            <a:avLst/>
            <a:gdLst>
              <a:gd name="T0" fmla="*/ 2147483647 w 43"/>
              <a:gd name="T1" fmla="*/ 2147483647 h 30"/>
              <a:gd name="T2" fmla="*/ 2147483647 w 43"/>
              <a:gd name="T3" fmla="*/ 2147483647 h 30"/>
              <a:gd name="T4" fmla="*/ 2147483647 w 43"/>
              <a:gd name="T5" fmla="*/ 2147483647 h 30"/>
              <a:gd name="T6" fmla="*/ 2147483647 w 43"/>
              <a:gd name="T7" fmla="*/ 2147483647 h 30"/>
              <a:gd name="T8" fmla="*/ 2147483647 w 43"/>
              <a:gd name="T9" fmla="*/ 2147483647 h 30"/>
              <a:gd name="T10" fmla="*/ 2147483647 w 43"/>
              <a:gd name="T11" fmla="*/ 2147483647 h 30"/>
              <a:gd name="T12" fmla="*/ 2147483647 w 43"/>
              <a:gd name="T13" fmla="*/ 2147483647 h 30"/>
              <a:gd name="T14" fmla="*/ 2147483647 w 43"/>
              <a:gd name="T15" fmla="*/ 2147483647 h 30"/>
              <a:gd name="T16" fmla="*/ 2147483647 w 43"/>
              <a:gd name="T17" fmla="*/ 2147483647 h 30"/>
              <a:gd name="T18" fmla="*/ 2147483647 w 43"/>
              <a:gd name="T19" fmla="*/ 2147483647 h 30"/>
              <a:gd name="T20" fmla="*/ 2147483647 w 43"/>
              <a:gd name="T21" fmla="*/ 2147483647 h 30"/>
              <a:gd name="T22" fmla="*/ 2147483647 w 43"/>
              <a:gd name="T23" fmla="*/ 2147483647 h 30"/>
              <a:gd name="T24" fmla="*/ 2147483647 w 43"/>
              <a:gd name="T25" fmla="*/ 2147483647 h 30"/>
              <a:gd name="T26" fmla="*/ 2147483647 w 43"/>
              <a:gd name="T27" fmla="*/ 2147483647 h 30"/>
              <a:gd name="T28" fmla="*/ 2147483647 w 43"/>
              <a:gd name="T29" fmla="*/ 2147483647 h 30"/>
              <a:gd name="T30" fmla="*/ 2147483647 w 43"/>
              <a:gd name="T31" fmla="*/ 2147483647 h 30"/>
              <a:gd name="T32" fmla="*/ 2147483647 w 43"/>
              <a:gd name="T33" fmla="*/ 2147483647 h 30"/>
              <a:gd name="T34" fmla="*/ 2147483647 w 43"/>
              <a:gd name="T35" fmla="*/ 2147483647 h 30"/>
              <a:gd name="T36" fmla="*/ 2147483647 w 43"/>
              <a:gd name="T37" fmla="*/ 2147483647 h 30"/>
              <a:gd name="T38" fmla="*/ 2147483647 w 43"/>
              <a:gd name="T39" fmla="*/ 2147483647 h 30"/>
              <a:gd name="T40" fmla="*/ 2147483647 w 43"/>
              <a:gd name="T41" fmla="*/ 2147483647 h 30"/>
              <a:gd name="T42" fmla="*/ 2147483647 w 43"/>
              <a:gd name="T43" fmla="*/ 2147483647 h 30"/>
              <a:gd name="T44" fmla="*/ 2147483647 w 43"/>
              <a:gd name="T45" fmla="*/ 2147483647 h 30"/>
              <a:gd name="T46" fmla="*/ 2147483647 w 43"/>
              <a:gd name="T47" fmla="*/ 2147483647 h 30"/>
              <a:gd name="T48" fmla="*/ 2147483647 w 43"/>
              <a:gd name="T49" fmla="*/ 0 h 30"/>
              <a:gd name="T50" fmla="*/ 2147483647 w 43"/>
              <a:gd name="T51" fmla="*/ 2147483647 h 30"/>
              <a:gd name="T52" fmla="*/ 2147483647 w 43"/>
              <a:gd name="T53" fmla="*/ 2147483647 h 30"/>
              <a:gd name="T54" fmla="*/ 2147483647 w 43"/>
              <a:gd name="T55" fmla="*/ 2147483647 h 30"/>
              <a:gd name="T56" fmla="*/ 2147483647 w 43"/>
              <a:gd name="T57" fmla="*/ 2147483647 h 30"/>
              <a:gd name="T58" fmla="*/ 2147483647 w 43"/>
              <a:gd name="T59" fmla="*/ 2147483647 h 30"/>
              <a:gd name="T60" fmla="*/ 0 w 43"/>
              <a:gd name="T61" fmla="*/ 2147483647 h 30"/>
              <a:gd name="T62" fmla="*/ 0 w 43"/>
              <a:gd name="T63" fmla="*/ 2147483647 h 30"/>
              <a:gd name="T64" fmla="*/ 2147483647 w 43"/>
              <a:gd name="T65" fmla="*/ 2147483647 h 30"/>
              <a:gd name="T66" fmla="*/ 2147483647 w 43"/>
              <a:gd name="T67" fmla="*/ 2147483647 h 30"/>
              <a:gd name="T68" fmla="*/ 2147483647 w 43"/>
              <a:gd name="T69" fmla="*/ 2147483647 h 30"/>
              <a:gd name="T70" fmla="*/ 2147483647 w 43"/>
              <a:gd name="T71" fmla="*/ 2147483647 h 30"/>
              <a:gd name="T72" fmla="*/ 2147483647 w 43"/>
              <a:gd name="T73" fmla="*/ 2147483647 h 30"/>
              <a:gd name="T74" fmla="*/ 2147483647 w 43"/>
              <a:gd name="T75" fmla="*/ 2147483647 h 30"/>
              <a:gd name="T76" fmla="*/ 2147483647 w 43"/>
              <a:gd name="T77" fmla="*/ 2147483647 h 30"/>
              <a:gd name="T78" fmla="*/ 2147483647 w 43"/>
              <a:gd name="T79" fmla="*/ 2147483647 h 30"/>
              <a:gd name="T80" fmla="*/ 2147483647 w 43"/>
              <a:gd name="T81" fmla="*/ 2147483647 h 30"/>
              <a:gd name="T82" fmla="*/ 2147483647 w 43"/>
              <a:gd name="T83" fmla="*/ 2147483647 h 30"/>
              <a:gd name="T84" fmla="*/ 2147483647 w 43"/>
              <a:gd name="T85" fmla="*/ 2147483647 h 30"/>
              <a:gd name="T86" fmla="*/ 2147483647 w 43"/>
              <a:gd name="T87" fmla="*/ 2147483647 h 30"/>
              <a:gd name="T88" fmla="*/ 2147483647 w 43"/>
              <a:gd name="T89" fmla="*/ 2147483647 h 30"/>
              <a:gd name="T90" fmla="*/ 2147483647 w 43"/>
              <a:gd name="T91" fmla="*/ 2147483647 h 30"/>
              <a:gd name="T92" fmla="*/ 2147483647 w 43"/>
              <a:gd name="T93" fmla="*/ 2147483647 h 30"/>
              <a:gd name="T94" fmla="*/ 2147483647 w 43"/>
              <a:gd name="T95" fmla="*/ 2147483647 h 30"/>
              <a:gd name="T96" fmla="*/ 2147483647 w 43"/>
              <a:gd name="T97" fmla="*/ 2147483647 h 3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3"/>
              <a:gd name="T148" fmla="*/ 0 h 30"/>
              <a:gd name="T149" fmla="*/ 43 w 43"/>
              <a:gd name="T150" fmla="*/ 30 h 3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3" h="30">
                <a:moveTo>
                  <a:pt x="14" y="25"/>
                </a:moveTo>
                <a:lnTo>
                  <a:pt x="17" y="27"/>
                </a:lnTo>
                <a:lnTo>
                  <a:pt x="20" y="28"/>
                </a:lnTo>
                <a:lnTo>
                  <a:pt x="23" y="30"/>
                </a:lnTo>
                <a:lnTo>
                  <a:pt x="28" y="30"/>
                </a:lnTo>
                <a:lnTo>
                  <a:pt x="31" y="30"/>
                </a:lnTo>
                <a:lnTo>
                  <a:pt x="34" y="28"/>
                </a:lnTo>
                <a:lnTo>
                  <a:pt x="37" y="27"/>
                </a:lnTo>
                <a:lnTo>
                  <a:pt x="40" y="25"/>
                </a:lnTo>
                <a:lnTo>
                  <a:pt x="41" y="24"/>
                </a:lnTo>
                <a:lnTo>
                  <a:pt x="41" y="22"/>
                </a:lnTo>
                <a:lnTo>
                  <a:pt x="43" y="21"/>
                </a:lnTo>
                <a:lnTo>
                  <a:pt x="43" y="20"/>
                </a:lnTo>
                <a:lnTo>
                  <a:pt x="43" y="18"/>
                </a:lnTo>
                <a:lnTo>
                  <a:pt x="43" y="17"/>
                </a:lnTo>
                <a:lnTo>
                  <a:pt x="43" y="15"/>
                </a:lnTo>
                <a:lnTo>
                  <a:pt x="41" y="15"/>
                </a:lnTo>
                <a:lnTo>
                  <a:pt x="37" y="14"/>
                </a:lnTo>
                <a:lnTo>
                  <a:pt x="32" y="12"/>
                </a:lnTo>
                <a:lnTo>
                  <a:pt x="28" y="9"/>
                </a:lnTo>
                <a:lnTo>
                  <a:pt x="23" y="6"/>
                </a:lnTo>
                <a:lnTo>
                  <a:pt x="17" y="5"/>
                </a:lnTo>
                <a:lnTo>
                  <a:pt x="13" y="3"/>
                </a:lnTo>
                <a:lnTo>
                  <a:pt x="9" y="2"/>
                </a:lnTo>
                <a:lnTo>
                  <a:pt x="3" y="0"/>
                </a:lnTo>
                <a:lnTo>
                  <a:pt x="3" y="2"/>
                </a:lnTo>
                <a:lnTo>
                  <a:pt x="1" y="2"/>
                </a:lnTo>
                <a:lnTo>
                  <a:pt x="1" y="3"/>
                </a:lnTo>
                <a:lnTo>
                  <a:pt x="0" y="3"/>
                </a:lnTo>
                <a:lnTo>
                  <a:pt x="0" y="5"/>
                </a:lnTo>
                <a:lnTo>
                  <a:pt x="1" y="5"/>
                </a:lnTo>
                <a:lnTo>
                  <a:pt x="3" y="8"/>
                </a:lnTo>
                <a:lnTo>
                  <a:pt x="4" y="11"/>
                </a:lnTo>
                <a:lnTo>
                  <a:pt x="6" y="12"/>
                </a:lnTo>
                <a:lnTo>
                  <a:pt x="9" y="15"/>
                </a:lnTo>
                <a:lnTo>
                  <a:pt x="10" y="17"/>
                </a:lnTo>
                <a:lnTo>
                  <a:pt x="13" y="20"/>
                </a:lnTo>
                <a:lnTo>
                  <a:pt x="14" y="21"/>
                </a:lnTo>
                <a:lnTo>
                  <a:pt x="14" y="24"/>
                </a:lnTo>
                <a:lnTo>
                  <a:pt x="16" y="25"/>
                </a:lnTo>
                <a:lnTo>
                  <a:pt x="16" y="27"/>
                </a:lnTo>
                <a:lnTo>
                  <a:pt x="16" y="25"/>
                </a:lnTo>
                <a:lnTo>
                  <a:pt x="14" y="25"/>
                </a:lnTo>
              </a:path>
            </a:pathLst>
          </a:custGeom>
          <a:solidFill>
            <a:srgbClr val="FFFF00"/>
          </a:solidFill>
          <a:ln w="4763">
            <a:solidFill>
              <a:srgbClr val="990000"/>
            </a:solidFill>
            <a:round/>
            <a:headEnd/>
            <a:tailEnd/>
          </a:ln>
        </p:spPr>
        <p:txBody>
          <a:bodyPr/>
          <a:lstStyle/>
          <a:p>
            <a:endParaRPr lang="en-US"/>
          </a:p>
        </p:txBody>
      </p:sp>
      <p:sp>
        <p:nvSpPr>
          <p:cNvPr id="53403" name="Freeform 154"/>
          <p:cNvSpPr>
            <a:spLocks/>
          </p:cNvSpPr>
          <p:nvPr/>
        </p:nvSpPr>
        <p:spPr bwMode="auto">
          <a:xfrm>
            <a:off x="6234116" y="4541842"/>
            <a:ext cx="60325" cy="47625"/>
          </a:xfrm>
          <a:custGeom>
            <a:avLst/>
            <a:gdLst>
              <a:gd name="T0" fmla="*/ 0 w 43"/>
              <a:gd name="T1" fmla="*/ 2147483647 h 30"/>
              <a:gd name="T2" fmla="*/ 2147483647 w 43"/>
              <a:gd name="T3" fmla="*/ 2147483647 h 30"/>
              <a:gd name="T4" fmla="*/ 2147483647 w 43"/>
              <a:gd name="T5" fmla="*/ 2147483647 h 30"/>
              <a:gd name="T6" fmla="*/ 2147483647 w 43"/>
              <a:gd name="T7" fmla="*/ 2147483647 h 30"/>
              <a:gd name="T8" fmla="*/ 2147483647 w 43"/>
              <a:gd name="T9" fmla="*/ 2147483647 h 30"/>
              <a:gd name="T10" fmla="*/ 2147483647 w 43"/>
              <a:gd name="T11" fmla="*/ 2147483647 h 30"/>
              <a:gd name="T12" fmla="*/ 2147483647 w 43"/>
              <a:gd name="T13" fmla="*/ 2147483647 h 30"/>
              <a:gd name="T14" fmla="*/ 2147483647 w 43"/>
              <a:gd name="T15" fmla="*/ 2147483647 h 30"/>
              <a:gd name="T16" fmla="*/ 2147483647 w 43"/>
              <a:gd name="T17" fmla="*/ 2147483647 h 30"/>
              <a:gd name="T18" fmla="*/ 2147483647 w 43"/>
              <a:gd name="T19" fmla="*/ 2147483647 h 30"/>
              <a:gd name="T20" fmla="*/ 2147483647 w 43"/>
              <a:gd name="T21" fmla="*/ 2147483647 h 30"/>
              <a:gd name="T22" fmla="*/ 2147483647 w 43"/>
              <a:gd name="T23" fmla="*/ 2147483647 h 30"/>
              <a:gd name="T24" fmla="*/ 2147483647 w 43"/>
              <a:gd name="T25" fmla="*/ 2147483647 h 30"/>
              <a:gd name="T26" fmla="*/ 2147483647 w 43"/>
              <a:gd name="T27" fmla="*/ 2147483647 h 30"/>
              <a:gd name="T28" fmla="*/ 2147483647 w 43"/>
              <a:gd name="T29" fmla="*/ 2147483647 h 30"/>
              <a:gd name="T30" fmla="*/ 2147483647 w 43"/>
              <a:gd name="T31" fmla="*/ 2147483647 h 30"/>
              <a:gd name="T32" fmla="*/ 2147483647 w 43"/>
              <a:gd name="T33" fmla="*/ 2147483647 h 30"/>
              <a:gd name="T34" fmla="*/ 2147483647 w 43"/>
              <a:gd name="T35" fmla="*/ 2147483647 h 30"/>
              <a:gd name="T36" fmla="*/ 2147483647 w 43"/>
              <a:gd name="T37" fmla="*/ 2147483647 h 30"/>
              <a:gd name="T38" fmla="*/ 2147483647 w 43"/>
              <a:gd name="T39" fmla="*/ 2147483647 h 30"/>
              <a:gd name="T40" fmla="*/ 2147483647 w 43"/>
              <a:gd name="T41" fmla="*/ 2147483647 h 30"/>
              <a:gd name="T42" fmla="*/ 2147483647 w 43"/>
              <a:gd name="T43" fmla="*/ 2147483647 h 30"/>
              <a:gd name="T44" fmla="*/ 2147483647 w 43"/>
              <a:gd name="T45" fmla="*/ 2147483647 h 30"/>
              <a:gd name="T46" fmla="*/ 2147483647 w 43"/>
              <a:gd name="T47" fmla="*/ 2147483647 h 30"/>
              <a:gd name="T48" fmla="*/ 2147483647 w 43"/>
              <a:gd name="T49" fmla="*/ 2147483647 h 30"/>
              <a:gd name="T50" fmla="*/ 2147483647 w 43"/>
              <a:gd name="T51" fmla="*/ 2147483647 h 30"/>
              <a:gd name="T52" fmla="*/ 2147483647 w 43"/>
              <a:gd name="T53" fmla="*/ 2147483647 h 30"/>
              <a:gd name="T54" fmla="*/ 2147483647 w 43"/>
              <a:gd name="T55" fmla="*/ 2147483647 h 30"/>
              <a:gd name="T56" fmla="*/ 2147483647 w 43"/>
              <a:gd name="T57" fmla="*/ 2147483647 h 30"/>
              <a:gd name="T58" fmla="*/ 2147483647 w 43"/>
              <a:gd name="T59" fmla="*/ 2147483647 h 30"/>
              <a:gd name="T60" fmla="*/ 2147483647 w 43"/>
              <a:gd name="T61" fmla="*/ 2147483647 h 30"/>
              <a:gd name="T62" fmla="*/ 2147483647 w 43"/>
              <a:gd name="T63" fmla="*/ 0 h 30"/>
              <a:gd name="T64" fmla="*/ 2147483647 w 43"/>
              <a:gd name="T65" fmla="*/ 2147483647 h 30"/>
              <a:gd name="T66" fmla="*/ 2147483647 w 43"/>
              <a:gd name="T67" fmla="*/ 2147483647 h 30"/>
              <a:gd name="T68" fmla="*/ 2147483647 w 43"/>
              <a:gd name="T69" fmla="*/ 2147483647 h 30"/>
              <a:gd name="T70" fmla="*/ 2147483647 w 43"/>
              <a:gd name="T71" fmla="*/ 2147483647 h 30"/>
              <a:gd name="T72" fmla="*/ 2147483647 w 43"/>
              <a:gd name="T73" fmla="*/ 2147483647 h 30"/>
              <a:gd name="T74" fmla="*/ 2147483647 w 43"/>
              <a:gd name="T75" fmla="*/ 2147483647 h 30"/>
              <a:gd name="T76" fmla="*/ 2147483647 w 43"/>
              <a:gd name="T77" fmla="*/ 2147483647 h 30"/>
              <a:gd name="T78" fmla="*/ 0 w 43"/>
              <a:gd name="T79" fmla="*/ 2147483647 h 30"/>
              <a:gd name="T80" fmla="*/ 0 w 43"/>
              <a:gd name="T81" fmla="*/ 2147483647 h 3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3"/>
              <a:gd name="T124" fmla="*/ 0 h 30"/>
              <a:gd name="T125" fmla="*/ 43 w 43"/>
              <a:gd name="T126" fmla="*/ 30 h 30"/>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3" h="30">
                <a:moveTo>
                  <a:pt x="0" y="21"/>
                </a:moveTo>
                <a:lnTo>
                  <a:pt x="2" y="21"/>
                </a:lnTo>
                <a:lnTo>
                  <a:pt x="2" y="22"/>
                </a:lnTo>
                <a:lnTo>
                  <a:pt x="3" y="24"/>
                </a:lnTo>
                <a:lnTo>
                  <a:pt x="3" y="25"/>
                </a:lnTo>
                <a:lnTo>
                  <a:pt x="5" y="25"/>
                </a:lnTo>
                <a:lnTo>
                  <a:pt x="5" y="27"/>
                </a:lnTo>
                <a:lnTo>
                  <a:pt x="6" y="27"/>
                </a:lnTo>
                <a:lnTo>
                  <a:pt x="8" y="28"/>
                </a:lnTo>
                <a:lnTo>
                  <a:pt x="11" y="28"/>
                </a:lnTo>
                <a:lnTo>
                  <a:pt x="14" y="30"/>
                </a:lnTo>
                <a:lnTo>
                  <a:pt x="17" y="28"/>
                </a:lnTo>
                <a:lnTo>
                  <a:pt x="21" y="28"/>
                </a:lnTo>
                <a:lnTo>
                  <a:pt x="24" y="27"/>
                </a:lnTo>
                <a:lnTo>
                  <a:pt x="27" y="27"/>
                </a:lnTo>
                <a:lnTo>
                  <a:pt x="31" y="25"/>
                </a:lnTo>
                <a:lnTo>
                  <a:pt x="36" y="25"/>
                </a:lnTo>
                <a:lnTo>
                  <a:pt x="37" y="25"/>
                </a:lnTo>
                <a:lnTo>
                  <a:pt x="39" y="25"/>
                </a:lnTo>
                <a:lnTo>
                  <a:pt x="40" y="24"/>
                </a:lnTo>
                <a:lnTo>
                  <a:pt x="42" y="22"/>
                </a:lnTo>
                <a:lnTo>
                  <a:pt x="42" y="21"/>
                </a:lnTo>
                <a:lnTo>
                  <a:pt x="43" y="19"/>
                </a:lnTo>
                <a:lnTo>
                  <a:pt x="43" y="18"/>
                </a:lnTo>
                <a:lnTo>
                  <a:pt x="42" y="13"/>
                </a:lnTo>
                <a:lnTo>
                  <a:pt x="39" y="10"/>
                </a:lnTo>
                <a:lnTo>
                  <a:pt x="36" y="7"/>
                </a:lnTo>
                <a:lnTo>
                  <a:pt x="33" y="5"/>
                </a:lnTo>
                <a:lnTo>
                  <a:pt x="30" y="2"/>
                </a:lnTo>
                <a:lnTo>
                  <a:pt x="26" y="2"/>
                </a:lnTo>
                <a:lnTo>
                  <a:pt x="21" y="0"/>
                </a:lnTo>
                <a:lnTo>
                  <a:pt x="18" y="2"/>
                </a:lnTo>
                <a:lnTo>
                  <a:pt x="15" y="3"/>
                </a:lnTo>
                <a:lnTo>
                  <a:pt x="11" y="5"/>
                </a:lnTo>
                <a:lnTo>
                  <a:pt x="8" y="6"/>
                </a:lnTo>
                <a:lnTo>
                  <a:pt x="5" y="9"/>
                </a:lnTo>
                <a:lnTo>
                  <a:pt x="3" y="10"/>
                </a:lnTo>
                <a:lnTo>
                  <a:pt x="2" y="13"/>
                </a:lnTo>
                <a:lnTo>
                  <a:pt x="0" y="16"/>
                </a:lnTo>
                <a:lnTo>
                  <a:pt x="0" y="21"/>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04" name="Freeform 155"/>
          <p:cNvSpPr>
            <a:spLocks/>
          </p:cNvSpPr>
          <p:nvPr/>
        </p:nvSpPr>
        <p:spPr bwMode="auto">
          <a:xfrm>
            <a:off x="6234116" y="4541842"/>
            <a:ext cx="60325" cy="47625"/>
          </a:xfrm>
          <a:custGeom>
            <a:avLst/>
            <a:gdLst>
              <a:gd name="T0" fmla="*/ 0 w 43"/>
              <a:gd name="T1" fmla="*/ 2147483647 h 30"/>
              <a:gd name="T2" fmla="*/ 2147483647 w 43"/>
              <a:gd name="T3" fmla="*/ 2147483647 h 30"/>
              <a:gd name="T4" fmla="*/ 2147483647 w 43"/>
              <a:gd name="T5" fmla="*/ 2147483647 h 30"/>
              <a:gd name="T6" fmla="*/ 2147483647 w 43"/>
              <a:gd name="T7" fmla="*/ 2147483647 h 30"/>
              <a:gd name="T8" fmla="*/ 2147483647 w 43"/>
              <a:gd name="T9" fmla="*/ 2147483647 h 30"/>
              <a:gd name="T10" fmla="*/ 2147483647 w 43"/>
              <a:gd name="T11" fmla="*/ 2147483647 h 30"/>
              <a:gd name="T12" fmla="*/ 2147483647 w 43"/>
              <a:gd name="T13" fmla="*/ 2147483647 h 30"/>
              <a:gd name="T14" fmla="*/ 2147483647 w 43"/>
              <a:gd name="T15" fmla="*/ 2147483647 h 30"/>
              <a:gd name="T16" fmla="*/ 2147483647 w 43"/>
              <a:gd name="T17" fmla="*/ 2147483647 h 30"/>
              <a:gd name="T18" fmla="*/ 2147483647 w 43"/>
              <a:gd name="T19" fmla="*/ 2147483647 h 30"/>
              <a:gd name="T20" fmla="*/ 2147483647 w 43"/>
              <a:gd name="T21" fmla="*/ 2147483647 h 30"/>
              <a:gd name="T22" fmla="*/ 2147483647 w 43"/>
              <a:gd name="T23" fmla="*/ 2147483647 h 30"/>
              <a:gd name="T24" fmla="*/ 2147483647 w 43"/>
              <a:gd name="T25" fmla="*/ 2147483647 h 30"/>
              <a:gd name="T26" fmla="*/ 2147483647 w 43"/>
              <a:gd name="T27" fmla="*/ 2147483647 h 30"/>
              <a:gd name="T28" fmla="*/ 2147483647 w 43"/>
              <a:gd name="T29" fmla="*/ 2147483647 h 30"/>
              <a:gd name="T30" fmla="*/ 2147483647 w 43"/>
              <a:gd name="T31" fmla="*/ 2147483647 h 30"/>
              <a:gd name="T32" fmla="*/ 2147483647 w 43"/>
              <a:gd name="T33" fmla="*/ 2147483647 h 30"/>
              <a:gd name="T34" fmla="*/ 2147483647 w 43"/>
              <a:gd name="T35" fmla="*/ 2147483647 h 30"/>
              <a:gd name="T36" fmla="*/ 2147483647 w 43"/>
              <a:gd name="T37" fmla="*/ 2147483647 h 30"/>
              <a:gd name="T38" fmla="*/ 2147483647 w 43"/>
              <a:gd name="T39" fmla="*/ 2147483647 h 30"/>
              <a:gd name="T40" fmla="*/ 2147483647 w 43"/>
              <a:gd name="T41" fmla="*/ 2147483647 h 30"/>
              <a:gd name="T42" fmla="*/ 2147483647 w 43"/>
              <a:gd name="T43" fmla="*/ 2147483647 h 30"/>
              <a:gd name="T44" fmla="*/ 2147483647 w 43"/>
              <a:gd name="T45" fmla="*/ 2147483647 h 30"/>
              <a:gd name="T46" fmla="*/ 2147483647 w 43"/>
              <a:gd name="T47" fmla="*/ 2147483647 h 30"/>
              <a:gd name="T48" fmla="*/ 2147483647 w 43"/>
              <a:gd name="T49" fmla="*/ 2147483647 h 30"/>
              <a:gd name="T50" fmla="*/ 2147483647 w 43"/>
              <a:gd name="T51" fmla="*/ 2147483647 h 30"/>
              <a:gd name="T52" fmla="*/ 2147483647 w 43"/>
              <a:gd name="T53" fmla="*/ 2147483647 h 30"/>
              <a:gd name="T54" fmla="*/ 2147483647 w 43"/>
              <a:gd name="T55" fmla="*/ 2147483647 h 30"/>
              <a:gd name="T56" fmla="*/ 2147483647 w 43"/>
              <a:gd name="T57" fmla="*/ 2147483647 h 30"/>
              <a:gd name="T58" fmla="*/ 2147483647 w 43"/>
              <a:gd name="T59" fmla="*/ 2147483647 h 30"/>
              <a:gd name="T60" fmla="*/ 2147483647 w 43"/>
              <a:gd name="T61" fmla="*/ 2147483647 h 30"/>
              <a:gd name="T62" fmla="*/ 2147483647 w 43"/>
              <a:gd name="T63" fmla="*/ 0 h 30"/>
              <a:gd name="T64" fmla="*/ 2147483647 w 43"/>
              <a:gd name="T65" fmla="*/ 2147483647 h 30"/>
              <a:gd name="T66" fmla="*/ 2147483647 w 43"/>
              <a:gd name="T67" fmla="*/ 2147483647 h 30"/>
              <a:gd name="T68" fmla="*/ 2147483647 w 43"/>
              <a:gd name="T69" fmla="*/ 2147483647 h 30"/>
              <a:gd name="T70" fmla="*/ 2147483647 w 43"/>
              <a:gd name="T71" fmla="*/ 2147483647 h 30"/>
              <a:gd name="T72" fmla="*/ 2147483647 w 43"/>
              <a:gd name="T73" fmla="*/ 2147483647 h 30"/>
              <a:gd name="T74" fmla="*/ 2147483647 w 43"/>
              <a:gd name="T75" fmla="*/ 2147483647 h 30"/>
              <a:gd name="T76" fmla="*/ 2147483647 w 43"/>
              <a:gd name="T77" fmla="*/ 2147483647 h 30"/>
              <a:gd name="T78" fmla="*/ 0 w 43"/>
              <a:gd name="T79" fmla="*/ 2147483647 h 30"/>
              <a:gd name="T80" fmla="*/ 0 w 43"/>
              <a:gd name="T81" fmla="*/ 2147483647 h 3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3"/>
              <a:gd name="T124" fmla="*/ 0 h 30"/>
              <a:gd name="T125" fmla="*/ 43 w 43"/>
              <a:gd name="T126" fmla="*/ 30 h 30"/>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3" h="30">
                <a:moveTo>
                  <a:pt x="0" y="21"/>
                </a:moveTo>
                <a:lnTo>
                  <a:pt x="2" y="21"/>
                </a:lnTo>
                <a:lnTo>
                  <a:pt x="2" y="22"/>
                </a:lnTo>
                <a:lnTo>
                  <a:pt x="3" y="24"/>
                </a:lnTo>
                <a:lnTo>
                  <a:pt x="3" y="25"/>
                </a:lnTo>
                <a:lnTo>
                  <a:pt x="5" y="25"/>
                </a:lnTo>
                <a:lnTo>
                  <a:pt x="5" y="27"/>
                </a:lnTo>
                <a:lnTo>
                  <a:pt x="6" y="27"/>
                </a:lnTo>
                <a:lnTo>
                  <a:pt x="8" y="28"/>
                </a:lnTo>
                <a:lnTo>
                  <a:pt x="11" y="28"/>
                </a:lnTo>
                <a:lnTo>
                  <a:pt x="14" y="30"/>
                </a:lnTo>
                <a:lnTo>
                  <a:pt x="17" y="28"/>
                </a:lnTo>
                <a:lnTo>
                  <a:pt x="21" y="28"/>
                </a:lnTo>
                <a:lnTo>
                  <a:pt x="24" y="27"/>
                </a:lnTo>
                <a:lnTo>
                  <a:pt x="27" y="27"/>
                </a:lnTo>
                <a:lnTo>
                  <a:pt x="31" y="25"/>
                </a:lnTo>
                <a:lnTo>
                  <a:pt x="36" y="25"/>
                </a:lnTo>
                <a:lnTo>
                  <a:pt x="37" y="25"/>
                </a:lnTo>
                <a:lnTo>
                  <a:pt x="39" y="25"/>
                </a:lnTo>
                <a:lnTo>
                  <a:pt x="40" y="24"/>
                </a:lnTo>
                <a:lnTo>
                  <a:pt x="42" y="22"/>
                </a:lnTo>
                <a:lnTo>
                  <a:pt x="42" y="21"/>
                </a:lnTo>
                <a:lnTo>
                  <a:pt x="43" y="19"/>
                </a:lnTo>
                <a:lnTo>
                  <a:pt x="43" y="18"/>
                </a:lnTo>
                <a:lnTo>
                  <a:pt x="42" y="13"/>
                </a:lnTo>
                <a:lnTo>
                  <a:pt x="39" y="10"/>
                </a:lnTo>
                <a:lnTo>
                  <a:pt x="36" y="7"/>
                </a:lnTo>
                <a:lnTo>
                  <a:pt x="33" y="5"/>
                </a:lnTo>
                <a:lnTo>
                  <a:pt x="30" y="2"/>
                </a:lnTo>
                <a:lnTo>
                  <a:pt x="26" y="2"/>
                </a:lnTo>
                <a:lnTo>
                  <a:pt x="21" y="0"/>
                </a:lnTo>
                <a:lnTo>
                  <a:pt x="18" y="2"/>
                </a:lnTo>
                <a:lnTo>
                  <a:pt x="15" y="3"/>
                </a:lnTo>
                <a:lnTo>
                  <a:pt x="11" y="5"/>
                </a:lnTo>
                <a:lnTo>
                  <a:pt x="8" y="6"/>
                </a:lnTo>
                <a:lnTo>
                  <a:pt x="5" y="9"/>
                </a:lnTo>
                <a:lnTo>
                  <a:pt x="3" y="10"/>
                </a:lnTo>
                <a:lnTo>
                  <a:pt x="2" y="13"/>
                </a:lnTo>
                <a:lnTo>
                  <a:pt x="0" y="16"/>
                </a:lnTo>
                <a:lnTo>
                  <a:pt x="0" y="21"/>
                </a:lnTo>
              </a:path>
            </a:pathLst>
          </a:custGeom>
          <a:solidFill>
            <a:srgbClr val="FFFF00"/>
          </a:solidFill>
          <a:ln w="4763">
            <a:solidFill>
              <a:srgbClr val="990000"/>
            </a:solidFill>
            <a:round/>
            <a:headEnd/>
            <a:tailEnd/>
          </a:ln>
        </p:spPr>
        <p:txBody>
          <a:bodyPr/>
          <a:lstStyle/>
          <a:p>
            <a:endParaRPr lang="en-US"/>
          </a:p>
        </p:txBody>
      </p:sp>
      <p:sp>
        <p:nvSpPr>
          <p:cNvPr id="53405" name="Freeform 156"/>
          <p:cNvSpPr>
            <a:spLocks/>
          </p:cNvSpPr>
          <p:nvPr/>
        </p:nvSpPr>
        <p:spPr bwMode="auto">
          <a:xfrm>
            <a:off x="6157913" y="4516442"/>
            <a:ext cx="76200" cy="53975"/>
          </a:xfrm>
          <a:custGeom>
            <a:avLst/>
            <a:gdLst>
              <a:gd name="T0" fmla="*/ 2147483647 w 54"/>
              <a:gd name="T1" fmla="*/ 2147483647 h 34"/>
              <a:gd name="T2" fmla="*/ 2147483647 w 54"/>
              <a:gd name="T3" fmla="*/ 2147483647 h 34"/>
              <a:gd name="T4" fmla="*/ 2147483647 w 54"/>
              <a:gd name="T5" fmla="*/ 2147483647 h 34"/>
              <a:gd name="T6" fmla="*/ 2147483647 w 54"/>
              <a:gd name="T7" fmla="*/ 2147483647 h 34"/>
              <a:gd name="T8" fmla="*/ 2147483647 w 54"/>
              <a:gd name="T9" fmla="*/ 2147483647 h 34"/>
              <a:gd name="T10" fmla="*/ 2147483647 w 54"/>
              <a:gd name="T11" fmla="*/ 2147483647 h 34"/>
              <a:gd name="T12" fmla="*/ 2147483647 w 54"/>
              <a:gd name="T13" fmla="*/ 2147483647 h 34"/>
              <a:gd name="T14" fmla="*/ 2147483647 w 54"/>
              <a:gd name="T15" fmla="*/ 2147483647 h 34"/>
              <a:gd name="T16" fmla="*/ 2147483647 w 54"/>
              <a:gd name="T17" fmla="*/ 2147483647 h 34"/>
              <a:gd name="T18" fmla="*/ 2147483647 w 54"/>
              <a:gd name="T19" fmla="*/ 2147483647 h 34"/>
              <a:gd name="T20" fmla="*/ 2147483647 w 54"/>
              <a:gd name="T21" fmla="*/ 2147483647 h 34"/>
              <a:gd name="T22" fmla="*/ 2147483647 w 54"/>
              <a:gd name="T23" fmla="*/ 2147483647 h 34"/>
              <a:gd name="T24" fmla="*/ 2147483647 w 54"/>
              <a:gd name="T25" fmla="*/ 2147483647 h 34"/>
              <a:gd name="T26" fmla="*/ 2147483647 w 54"/>
              <a:gd name="T27" fmla="*/ 2147483647 h 34"/>
              <a:gd name="T28" fmla="*/ 2147483647 w 54"/>
              <a:gd name="T29" fmla="*/ 2147483647 h 34"/>
              <a:gd name="T30" fmla="*/ 2147483647 w 54"/>
              <a:gd name="T31" fmla="*/ 2147483647 h 34"/>
              <a:gd name="T32" fmla="*/ 2147483647 w 54"/>
              <a:gd name="T33" fmla="*/ 2147483647 h 34"/>
              <a:gd name="T34" fmla="*/ 2147483647 w 54"/>
              <a:gd name="T35" fmla="*/ 2147483647 h 34"/>
              <a:gd name="T36" fmla="*/ 2147483647 w 54"/>
              <a:gd name="T37" fmla="*/ 2147483647 h 34"/>
              <a:gd name="T38" fmla="*/ 2147483647 w 54"/>
              <a:gd name="T39" fmla="*/ 2147483647 h 34"/>
              <a:gd name="T40" fmla="*/ 2147483647 w 54"/>
              <a:gd name="T41" fmla="*/ 2147483647 h 34"/>
              <a:gd name="T42" fmla="*/ 2147483647 w 54"/>
              <a:gd name="T43" fmla="*/ 2147483647 h 34"/>
              <a:gd name="T44" fmla="*/ 2147483647 w 54"/>
              <a:gd name="T45" fmla="*/ 2147483647 h 34"/>
              <a:gd name="T46" fmla="*/ 2147483647 w 54"/>
              <a:gd name="T47" fmla="*/ 2147483647 h 34"/>
              <a:gd name="T48" fmla="*/ 2147483647 w 54"/>
              <a:gd name="T49" fmla="*/ 0 h 34"/>
              <a:gd name="T50" fmla="*/ 2147483647 w 54"/>
              <a:gd name="T51" fmla="*/ 2147483647 h 34"/>
              <a:gd name="T52" fmla="*/ 2147483647 w 54"/>
              <a:gd name="T53" fmla="*/ 2147483647 h 34"/>
              <a:gd name="T54" fmla="*/ 2147483647 w 54"/>
              <a:gd name="T55" fmla="*/ 2147483647 h 34"/>
              <a:gd name="T56" fmla="*/ 2147483647 w 54"/>
              <a:gd name="T57" fmla="*/ 2147483647 h 34"/>
              <a:gd name="T58" fmla="*/ 0 w 54"/>
              <a:gd name="T59" fmla="*/ 2147483647 h 34"/>
              <a:gd name="T60" fmla="*/ 0 w 54"/>
              <a:gd name="T61" fmla="*/ 2147483647 h 34"/>
              <a:gd name="T62" fmla="*/ 0 w 54"/>
              <a:gd name="T63" fmla="*/ 2147483647 h 34"/>
              <a:gd name="T64" fmla="*/ 0 w 54"/>
              <a:gd name="T65" fmla="*/ 2147483647 h 34"/>
              <a:gd name="T66" fmla="*/ 2147483647 w 54"/>
              <a:gd name="T67" fmla="*/ 2147483647 h 34"/>
              <a:gd name="T68" fmla="*/ 2147483647 w 54"/>
              <a:gd name="T69" fmla="*/ 2147483647 h 34"/>
              <a:gd name="T70" fmla="*/ 2147483647 w 54"/>
              <a:gd name="T71" fmla="*/ 2147483647 h 34"/>
              <a:gd name="T72" fmla="*/ 2147483647 w 54"/>
              <a:gd name="T73" fmla="*/ 2147483647 h 34"/>
              <a:gd name="T74" fmla="*/ 2147483647 w 54"/>
              <a:gd name="T75" fmla="*/ 2147483647 h 34"/>
              <a:gd name="T76" fmla="*/ 2147483647 w 54"/>
              <a:gd name="T77" fmla="*/ 2147483647 h 34"/>
              <a:gd name="T78" fmla="*/ 2147483647 w 54"/>
              <a:gd name="T79" fmla="*/ 2147483647 h 34"/>
              <a:gd name="T80" fmla="*/ 2147483647 w 54"/>
              <a:gd name="T81" fmla="*/ 2147483647 h 3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4"/>
              <a:gd name="T124" fmla="*/ 0 h 34"/>
              <a:gd name="T125" fmla="*/ 54 w 54"/>
              <a:gd name="T126" fmla="*/ 34 h 34"/>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4" h="34">
                <a:moveTo>
                  <a:pt x="14" y="34"/>
                </a:moveTo>
                <a:lnTo>
                  <a:pt x="19" y="32"/>
                </a:lnTo>
                <a:lnTo>
                  <a:pt x="22" y="32"/>
                </a:lnTo>
                <a:lnTo>
                  <a:pt x="26" y="31"/>
                </a:lnTo>
                <a:lnTo>
                  <a:pt x="31" y="31"/>
                </a:lnTo>
                <a:lnTo>
                  <a:pt x="34" y="31"/>
                </a:lnTo>
                <a:lnTo>
                  <a:pt x="38" y="31"/>
                </a:lnTo>
                <a:lnTo>
                  <a:pt x="43" y="31"/>
                </a:lnTo>
                <a:lnTo>
                  <a:pt x="46" y="29"/>
                </a:lnTo>
                <a:lnTo>
                  <a:pt x="49" y="29"/>
                </a:lnTo>
                <a:lnTo>
                  <a:pt x="50" y="28"/>
                </a:lnTo>
                <a:lnTo>
                  <a:pt x="51" y="26"/>
                </a:lnTo>
                <a:lnTo>
                  <a:pt x="53" y="23"/>
                </a:lnTo>
                <a:lnTo>
                  <a:pt x="53" y="22"/>
                </a:lnTo>
                <a:lnTo>
                  <a:pt x="54" y="21"/>
                </a:lnTo>
                <a:lnTo>
                  <a:pt x="54" y="18"/>
                </a:lnTo>
                <a:lnTo>
                  <a:pt x="54" y="16"/>
                </a:lnTo>
                <a:lnTo>
                  <a:pt x="53" y="16"/>
                </a:lnTo>
                <a:lnTo>
                  <a:pt x="50" y="13"/>
                </a:lnTo>
                <a:lnTo>
                  <a:pt x="46" y="12"/>
                </a:lnTo>
                <a:lnTo>
                  <a:pt x="40" y="9"/>
                </a:lnTo>
                <a:lnTo>
                  <a:pt x="34" y="6"/>
                </a:lnTo>
                <a:lnTo>
                  <a:pt x="26" y="3"/>
                </a:lnTo>
                <a:lnTo>
                  <a:pt x="19" y="1"/>
                </a:lnTo>
                <a:lnTo>
                  <a:pt x="13" y="0"/>
                </a:lnTo>
                <a:lnTo>
                  <a:pt x="9" y="1"/>
                </a:lnTo>
                <a:lnTo>
                  <a:pt x="6" y="1"/>
                </a:lnTo>
                <a:lnTo>
                  <a:pt x="3" y="4"/>
                </a:lnTo>
                <a:lnTo>
                  <a:pt x="1" y="6"/>
                </a:lnTo>
                <a:lnTo>
                  <a:pt x="0" y="9"/>
                </a:lnTo>
                <a:lnTo>
                  <a:pt x="0" y="12"/>
                </a:lnTo>
                <a:lnTo>
                  <a:pt x="0" y="16"/>
                </a:lnTo>
                <a:lnTo>
                  <a:pt x="0" y="19"/>
                </a:lnTo>
                <a:lnTo>
                  <a:pt x="1" y="22"/>
                </a:lnTo>
                <a:lnTo>
                  <a:pt x="3" y="25"/>
                </a:lnTo>
                <a:lnTo>
                  <a:pt x="4" y="28"/>
                </a:lnTo>
                <a:lnTo>
                  <a:pt x="6" y="31"/>
                </a:lnTo>
                <a:lnTo>
                  <a:pt x="9" y="32"/>
                </a:lnTo>
                <a:lnTo>
                  <a:pt x="10" y="34"/>
                </a:lnTo>
                <a:lnTo>
                  <a:pt x="13" y="34"/>
                </a:lnTo>
                <a:lnTo>
                  <a:pt x="14" y="34"/>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06" name="Freeform 157"/>
          <p:cNvSpPr>
            <a:spLocks/>
          </p:cNvSpPr>
          <p:nvPr/>
        </p:nvSpPr>
        <p:spPr bwMode="auto">
          <a:xfrm>
            <a:off x="6157913" y="4516442"/>
            <a:ext cx="76200" cy="53975"/>
          </a:xfrm>
          <a:custGeom>
            <a:avLst/>
            <a:gdLst>
              <a:gd name="T0" fmla="*/ 2147483647 w 54"/>
              <a:gd name="T1" fmla="*/ 2147483647 h 34"/>
              <a:gd name="T2" fmla="*/ 2147483647 w 54"/>
              <a:gd name="T3" fmla="*/ 2147483647 h 34"/>
              <a:gd name="T4" fmla="*/ 2147483647 w 54"/>
              <a:gd name="T5" fmla="*/ 2147483647 h 34"/>
              <a:gd name="T6" fmla="*/ 2147483647 w 54"/>
              <a:gd name="T7" fmla="*/ 2147483647 h 34"/>
              <a:gd name="T8" fmla="*/ 2147483647 w 54"/>
              <a:gd name="T9" fmla="*/ 2147483647 h 34"/>
              <a:gd name="T10" fmla="*/ 2147483647 w 54"/>
              <a:gd name="T11" fmla="*/ 2147483647 h 34"/>
              <a:gd name="T12" fmla="*/ 2147483647 w 54"/>
              <a:gd name="T13" fmla="*/ 2147483647 h 34"/>
              <a:gd name="T14" fmla="*/ 2147483647 w 54"/>
              <a:gd name="T15" fmla="*/ 2147483647 h 34"/>
              <a:gd name="T16" fmla="*/ 2147483647 w 54"/>
              <a:gd name="T17" fmla="*/ 2147483647 h 34"/>
              <a:gd name="T18" fmla="*/ 2147483647 w 54"/>
              <a:gd name="T19" fmla="*/ 2147483647 h 34"/>
              <a:gd name="T20" fmla="*/ 2147483647 w 54"/>
              <a:gd name="T21" fmla="*/ 2147483647 h 34"/>
              <a:gd name="T22" fmla="*/ 2147483647 w 54"/>
              <a:gd name="T23" fmla="*/ 2147483647 h 34"/>
              <a:gd name="T24" fmla="*/ 2147483647 w 54"/>
              <a:gd name="T25" fmla="*/ 2147483647 h 34"/>
              <a:gd name="T26" fmla="*/ 2147483647 w 54"/>
              <a:gd name="T27" fmla="*/ 2147483647 h 34"/>
              <a:gd name="T28" fmla="*/ 2147483647 w 54"/>
              <a:gd name="T29" fmla="*/ 2147483647 h 34"/>
              <a:gd name="T30" fmla="*/ 2147483647 w 54"/>
              <a:gd name="T31" fmla="*/ 2147483647 h 34"/>
              <a:gd name="T32" fmla="*/ 2147483647 w 54"/>
              <a:gd name="T33" fmla="*/ 2147483647 h 34"/>
              <a:gd name="T34" fmla="*/ 2147483647 w 54"/>
              <a:gd name="T35" fmla="*/ 2147483647 h 34"/>
              <a:gd name="T36" fmla="*/ 2147483647 w 54"/>
              <a:gd name="T37" fmla="*/ 2147483647 h 34"/>
              <a:gd name="T38" fmla="*/ 2147483647 w 54"/>
              <a:gd name="T39" fmla="*/ 2147483647 h 34"/>
              <a:gd name="T40" fmla="*/ 2147483647 w 54"/>
              <a:gd name="T41" fmla="*/ 2147483647 h 34"/>
              <a:gd name="T42" fmla="*/ 2147483647 w 54"/>
              <a:gd name="T43" fmla="*/ 2147483647 h 34"/>
              <a:gd name="T44" fmla="*/ 2147483647 w 54"/>
              <a:gd name="T45" fmla="*/ 2147483647 h 34"/>
              <a:gd name="T46" fmla="*/ 2147483647 w 54"/>
              <a:gd name="T47" fmla="*/ 2147483647 h 34"/>
              <a:gd name="T48" fmla="*/ 2147483647 w 54"/>
              <a:gd name="T49" fmla="*/ 0 h 34"/>
              <a:gd name="T50" fmla="*/ 2147483647 w 54"/>
              <a:gd name="T51" fmla="*/ 2147483647 h 34"/>
              <a:gd name="T52" fmla="*/ 2147483647 w 54"/>
              <a:gd name="T53" fmla="*/ 2147483647 h 34"/>
              <a:gd name="T54" fmla="*/ 2147483647 w 54"/>
              <a:gd name="T55" fmla="*/ 2147483647 h 34"/>
              <a:gd name="T56" fmla="*/ 2147483647 w 54"/>
              <a:gd name="T57" fmla="*/ 2147483647 h 34"/>
              <a:gd name="T58" fmla="*/ 0 w 54"/>
              <a:gd name="T59" fmla="*/ 2147483647 h 34"/>
              <a:gd name="T60" fmla="*/ 0 w 54"/>
              <a:gd name="T61" fmla="*/ 2147483647 h 34"/>
              <a:gd name="T62" fmla="*/ 0 w 54"/>
              <a:gd name="T63" fmla="*/ 2147483647 h 34"/>
              <a:gd name="T64" fmla="*/ 0 w 54"/>
              <a:gd name="T65" fmla="*/ 2147483647 h 34"/>
              <a:gd name="T66" fmla="*/ 2147483647 w 54"/>
              <a:gd name="T67" fmla="*/ 2147483647 h 34"/>
              <a:gd name="T68" fmla="*/ 2147483647 w 54"/>
              <a:gd name="T69" fmla="*/ 2147483647 h 34"/>
              <a:gd name="T70" fmla="*/ 2147483647 w 54"/>
              <a:gd name="T71" fmla="*/ 2147483647 h 34"/>
              <a:gd name="T72" fmla="*/ 2147483647 w 54"/>
              <a:gd name="T73" fmla="*/ 2147483647 h 34"/>
              <a:gd name="T74" fmla="*/ 2147483647 w 54"/>
              <a:gd name="T75" fmla="*/ 2147483647 h 34"/>
              <a:gd name="T76" fmla="*/ 2147483647 w 54"/>
              <a:gd name="T77" fmla="*/ 2147483647 h 34"/>
              <a:gd name="T78" fmla="*/ 2147483647 w 54"/>
              <a:gd name="T79" fmla="*/ 2147483647 h 34"/>
              <a:gd name="T80" fmla="*/ 2147483647 w 54"/>
              <a:gd name="T81" fmla="*/ 2147483647 h 3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4"/>
              <a:gd name="T124" fmla="*/ 0 h 34"/>
              <a:gd name="T125" fmla="*/ 54 w 54"/>
              <a:gd name="T126" fmla="*/ 34 h 34"/>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4" h="34">
                <a:moveTo>
                  <a:pt x="14" y="34"/>
                </a:moveTo>
                <a:lnTo>
                  <a:pt x="19" y="32"/>
                </a:lnTo>
                <a:lnTo>
                  <a:pt x="22" y="32"/>
                </a:lnTo>
                <a:lnTo>
                  <a:pt x="26" y="31"/>
                </a:lnTo>
                <a:lnTo>
                  <a:pt x="31" y="31"/>
                </a:lnTo>
                <a:lnTo>
                  <a:pt x="34" y="31"/>
                </a:lnTo>
                <a:lnTo>
                  <a:pt x="38" y="31"/>
                </a:lnTo>
                <a:lnTo>
                  <a:pt x="43" y="31"/>
                </a:lnTo>
                <a:lnTo>
                  <a:pt x="46" y="29"/>
                </a:lnTo>
                <a:lnTo>
                  <a:pt x="49" y="29"/>
                </a:lnTo>
                <a:lnTo>
                  <a:pt x="50" y="28"/>
                </a:lnTo>
                <a:lnTo>
                  <a:pt x="51" y="26"/>
                </a:lnTo>
                <a:lnTo>
                  <a:pt x="53" y="23"/>
                </a:lnTo>
                <a:lnTo>
                  <a:pt x="53" y="22"/>
                </a:lnTo>
                <a:lnTo>
                  <a:pt x="54" y="21"/>
                </a:lnTo>
                <a:lnTo>
                  <a:pt x="54" y="18"/>
                </a:lnTo>
                <a:lnTo>
                  <a:pt x="54" y="16"/>
                </a:lnTo>
                <a:lnTo>
                  <a:pt x="53" y="16"/>
                </a:lnTo>
                <a:lnTo>
                  <a:pt x="50" y="13"/>
                </a:lnTo>
                <a:lnTo>
                  <a:pt x="46" y="12"/>
                </a:lnTo>
                <a:lnTo>
                  <a:pt x="40" y="9"/>
                </a:lnTo>
                <a:lnTo>
                  <a:pt x="34" y="6"/>
                </a:lnTo>
                <a:lnTo>
                  <a:pt x="26" y="3"/>
                </a:lnTo>
                <a:lnTo>
                  <a:pt x="19" y="1"/>
                </a:lnTo>
                <a:lnTo>
                  <a:pt x="13" y="0"/>
                </a:lnTo>
                <a:lnTo>
                  <a:pt x="9" y="1"/>
                </a:lnTo>
                <a:lnTo>
                  <a:pt x="6" y="1"/>
                </a:lnTo>
                <a:lnTo>
                  <a:pt x="3" y="4"/>
                </a:lnTo>
                <a:lnTo>
                  <a:pt x="1" y="6"/>
                </a:lnTo>
                <a:lnTo>
                  <a:pt x="0" y="9"/>
                </a:lnTo>
                <a:lnTo>
                  <a:pt x="0" y="12"/>
                </a:lnTo>
                <a:lnTo>
                  <a:pt x="0" y="16"/>
                </a:lnTo>
                <a:lnTo>
                  <a:pt x="0" y="19"/>
                </a:lnTo>
                <a:lnTo>
                  <a:pt x="1" y="22"/>
                </a:lnTo>
                <a:lnTo>
                  <a:pt x="3" y="25"/>
                </a:lnTo>
                <a:lnTo>
                  <a:pt x="4" y="28"/>
                </a:lnTo>
                <a:lnTo>
                  <a:pt x="6" y="31"/>
                </a:lnTo>
                <a:lnTo>
                  <a:pt x="9" y="32"/>
                </a:lnTo>
                <a:lnTo>
                  <a:pt x="10" y="34"/>
                </a:lnTo>
                <a:lnTo>
                  <a:pt x="13" y="34"/>
                </a:lnTo>
                <a:lnTo>
                  <a:pt x="14" y="34"/>
                </a:lnTo>
              </a:path>
            </a:pathLst>
          </a:custGeom>
          <a:solidFill>
            <a:srgbClr val="FFFF00"/>
          </a:solidFill>
          <a:ln w="4763">
            <a:solidFill>
              <a:srgbClr val="990000"/>
            </a:solidFill>
            <a:round/>
            <a:headEnd/>
            <a:tailEnd/>
          </a:ln>
        </p:spPr>
        <p:txBody>
          <a:bodyPr/>
          <a:lstStyle/>
          <a:p>
            <a:endParaRPr lang="en-US"/>
          </a:p>
        </p:txBody>
      </p:sp>
      <p:sp>
        <p:nvSpPr>
          <p:cNvPr id="53407" name="Freeform 158"/>
          <p:cNvSpPr>
            <a:spLocks/>
          </p:cNvSpPr>
          <p:nvPr/>
        </p:nvSpPr>
        <p:spPr bwMode="auto">
          <a:xfrm>
            <a:off x="6192841" y="4775203"/>
            <a:ext cx="46037" cy="73025"/>
          </a:xfrm>
          <a:custGeom>
            <a:avLst/>
            <a:gdLst>
              <a:gd name="T0" fmla="*/ 2147483647 w 32"/>
              <a:gd name="T1" fmla="*/ 2147483647 h 46"/>
              <a:gd name="T2" fmla="*/ 2147483647 w 32"/>
              <a:gd name="T3" fmla="*/ 2147483647 h 46"/>
              <a:gd name="T4" fmla="*/ 2147483647 w 32"/>
              <a:gd name="T5" fmla="*/ 2147483647 h 46"/>
              <a:gd name="T6" fmla="*/ 2147483647 w 32"/>
              <a:gd name="T7" fmla="*/ 2147483647 h 46"/>
              <a:gd name="T8" fmla="*/ 2147483647 w 32"/>
              <a:gd name="T9" fmla="*/ 2147483647 h 46"/>
              <a:gd name="T10" fmla="*/ 2147483647 w 32"/>
              <a:gd name="T11" fmla="*/ 2147483647 h 46"/>
              <a:gd name="T12" fmla="*/ 2147483647 w 32"/>
              <a:gd name="T13" fmla="*/ 2147483647 h 46"/>
              <a:gd name="T14" fmla="*/ 2147483647 w 32"/>
              <a:gd name="T15" fmla="*/ 2147483647 h 46"/>
              <a:gd name="T16" fmla="*/ 2147483647 w 32"/>
              <a:gd name="T17" fmla="*/ 2147483647 h 46"/>
              <a:gd name="T18" fmla="*/ 2147483647 w 32"/>
              <a:gd name="T19" fmla="*/ 2147483647 h 46"/>
              <a:gd name="T20" fmla="*/ 2147483647 w 32"/>
              <a:gd name="T21" fmla="*/ 2147483647 h 46"/>
              <a:gd name="T22" fmla="*/ 2147483647 w 32"/>
              <a:gd name="T23" fmla="*/ 2147483647 h 46"/>
              <a:gd name="T24" fmla="*/ 2147483647 w 32"/>
              <a:gd name="T25" fmla="*/ 2147483647 h 46"/>
              <a:gd name="T26" fmla="*/ 2147483647 w 32"/>
              <a:gd name="T27" fmla="*/ 2147483647 h 46"/>
              <a:gd name="T28" fmla="*/ 2147483647 w 32"/>
              <a:gd name="T29" fmla="*/ 2147483647 h 46"/>
              <a:gd name="T30" fmla="*/ 2147483647 w 32"/>
              <a:gd name="T31" fmla="*/ 2147483647 h 46"/>
              <a:gd name="T32" fmla="*/ 2147483647 w 32"/>
              <a:gd name="T33" fmla="*/ 2147483647 h 46"/>
              <a:gd name="T34" fmla="*/ 2147483647 w 32"/>
              <a:gd name="T35" fmla="*/ 2147483647 h 46"/>
              <a:gd name="T36" fmla="*/ 2147483647 w 32"/>
              <a:gd name="T37" fmla="*/ 2147483647 h 46"/>
              <a:gd name="T38" fmla="*/ 2147483647 w 32"/>
              <a:gd name="T39" fmla="*/ 2147483647 h 46"/>
              <a:gd name="T40" fmla="*/ 2147483647 w 32"/>
              <a:gd name="T41" fmla="*/ 2147483647 h 46"/>
              <a:gd name="T42" fmla="*/ 2147483647 w 32"/>
              <a:gd name="T43" fmla="*/ 2147483647 h 46"/>
              <a:gd name="T44" fmla="*/ 2147483647 w 32"/>
              <a:gd name="T45" fmla="*/ 2147483647 h 46"/>
              <a:gd name="T46" fmla="*/ 2147483647 w 32"/>
              <a:gd name="T47" fmla="*/ 2147483647 h 46"/>
              <a:gd name="T48" fmla="*/ 2147483647 w 32"/>
              <a:gd name="T49" fmla="*/ 0 h 46"/>
              <a:gd name="T50" fmla="*/ 2147483647 w 32"/>
              <a:gd name="T51" fmla="*/ 0 h 46"/>
              <a:gd name="T52" fmla="*/ 2147483647 w 32"/>
              <a:gd name="T53" fmla="*/ 0 h 46"/>
              <a:gd name="T54" fmla="*/ 2147483647 w 32"/>
              <a:gd name="T55" fmla="*/ 2147483647 h 46"/>
              <a:gd name="T56" fmla="*/ 2147483647 w 32"/>
              <a:gd name="T57" fmla="*/ 2147483647 h 46"/>
              <a:gd name="T58" fmla="*/ 2147483647 w 32"/>
              <a:gd name="T59" fmla="*/ 2147483647 h 46"/>
              <a:gd name="T60" fmla="*/ 2147483647 w 32"/>
              <a:gd name="T61" fmla="*/ 2147483647 h 46"/>
              <a:gd name="T62" fmla="*/ 2147483647 w 32"/>
              <a:gd name="T63" fmla="*/ 2147483647 h 46"/>
              <a:gd name="T64" fmla="*/ 2147483647 w 32"/>
              <a:gd name="T65" fmla="*/ 2147483647 h 46"/>
              <a:gd name="T66" fmla="*/ 2147483647 w 32"/>
              <a:gd name="T67" fmla="*/ 2147483647 h 46"/>
              <a:gd name="T68" fmla="*/ 2147483647 w 32"/>
              <a:gd name="T69" fmla="*/ 2147483647 h 46"/>
              <a:gd name="T70" fmla="*/ 2147483647 w 32"/>
              <a:gd name="T71" fmla="*/ 2147483647 h 46"/>
              <a:gd name="T72" fmla="*/ 2147483647 w 32"/>
              <a:gd name="T73" fmla="*/ 2147483647 h 46"/>
              <a:gd name="T74" fmla="*/ 2147483647 w 32"/>
              <a:gd name="T75" fmla="*/ 2147483647 h 46"/>
              <a:gd name="T76" fmla="*/ 2147483647 w 32"/>
              <a:gd name="T77" fmla="*/ 2147483647 h 46"/>
              <a:gd name="T78" fmla="*/ 2147483647 w 32"/>
              <a:gd name="T79" fmla="*/ 2147483647 h 46"/>
              <a:gd name="T80" fmla="*/ 0 w 32"/>
              <a:gd name="T81" fmla="*/ 2147483647 h 46"/>
              <a:gd name="T82" fmla="*/ 0 w 32"/>
              <a:gd name="T83" fmla="*/ 2147483647 h 46"/>
              <a:gd name="T84" fmla="*/ 2147483647 w 32"/>
              <a:gd name="T85" fmla="*/ 2147483647 h 46"/>
              <a:gd name="T86" fmla="*/ 2147483647 w 32"/>
              <a:gd name="T87" fmla="*/ 2147483647 h 46"/>
              <a:gd name="T88" fmla="*/ 2147483647 w 32"/>
              <a:gd name="T89" fmla="*/ 2147483647 h 46"/>
              <a:gd name="T90" fmla="*/ 2147483647 w 32"/>
              <a:gd name="T91" fmla="*/ 2147483647 h 46"/>
              <a:gd name="T92" fmla="*/ 2147483647 w 32"/>
              <a:gd name="T93" fmla="*/ 2147483647 h 46"/>
              <a:gd name="T94" fmla="*/ 2147483647 w 32"/>
              <a:gd name="T95" fmla="*/ 2147483647 h 46"/>
              <a:gd name="T96" fmla="*/ 2147483647 w 32"/>
              <a:gd name="T97" fmla="*/ 2147483647 h 4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32"/>
              <a:gd name="T148" fmla="*/ 0 h 46"/>
              <a:gd name="T149" fmla="*/ 32 w 32"/>
              <a:gd name="T150" fmla="*/ 46 h 4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32" h="46">
                <a:moveTo>
                  <a:pt x="10" y="28"/>
                </a:moveTo>
                <a:lnTo>
                  <a:pt x="12" y="29"/>
                </a:lnTo>
                <a:lnTo>
                  <a:pt x="12" y="32"/>
                </a:lnTo>
                <a:lnTo>
                  <a:pt x="13" y="34"/>
                </a:lnTo>
                <a:lnTo>
                  <a:pt x="15" y="37"/>
                </a:lnTo>
                <a:lnTo>
                  <a:pt x="15" y="38"/>
                </a:lnTo>
                <a:lnTo>
                  <a:pt x="16" y="40"/>
                </a:lnTo>
                <a:lnTo>
                  <a:pt x="18" y="43"/>
                </a:lnTo>
                <a:lnTo>
                  <a:pt x="18" y="44"/>
                </a:lnTo>
                <a:lnTo>
                  <a:pt x="19" y="44"/>
                </a:lnTo>
                <a:lnTo>
                  <a:pt x="19" y="46"/>
                </a:lnTo>
                <a:lnTo>
                  <a:pt x="21" y="46"/>
                </a:lnTo>
                <a:lnTo>
                  <a:pt x="22" y="46"/>
                </a:lnTo>
                <a:lnTo>
                  <a:pt x="22" y="44"/>
                </a:lnTo>
                <a:lnTo>
                  <a:pt x="26" y="40"/>
                </a:lnTo>
                <a:lnTo>
                  <a:pt x="29" y="34"/>
                </a:lnTo>
                <a:lnTo>
                  <a:pt x="32" y="28"/>
                </a:lnTo>
                <a:lnTo>
                  <a:pt x="32" y="20"/>
                </a:lnTo>
                <a:lnTo>
                  <a:pt x="31" y="14"/>
                </a:lnTo>
                <a:lnTo>
                  <a:pt x="29" y="9"/>
                </a:lnTo>
                <a:lnTo>
                  <a:pt x="25" y="4"/>
                </a:lnTo>
                <a:lnTo>
                  <a:pt x="21" y="0"/>
                </a:lnTo>
                <a:lnTo>
                  <a:pt x="19" y="0"/>
                </a:lnTo>
                <a:lnTo>
                  <a:pt x="18" y="0"/>
                </a:lnTo>
                <a:lnTo>
                  <a:pt x="16" y="1"/>
                </a:lnTo>
                <a:lnTo>
                  <a:pt x="15" y="3"/>
                </a:lnTo>
                <a:lnTo>
                  <a:pt x="13" y="4"/>
                </a:lnTo>
                <a:lnTo>
                  <a:pt x="12" y="6"/>
                </a:lnTo>
                <a:lnTo>
                  <a:pt x="10" y="7"/>
                </a:lnTo>
                <a:lnTo>
                  <a:pt x="10" y="9"/>
                </a:lnTo>
                <a:lnTo>
                  <a:pt x="9" y="10"/>
                </a:lnTo>
                <a:lnTo>
                  <a:pt x="7" y="10"/>
                </a:lnTo>
                <a:lnTo>
                  <a:pt x="6" y="10"/>
                </a:lnTo>
                <a:lnTo>
                  <a:pt x="4" y="10"/>
                </a:lnTo>
                <a:lnTo>
                  <a:pt x="3" y="10"/>
                </a:lnTo>
                <a:lnTo>
                  <a:pt x="1" y="10"/>
                </a:lnTo>
                <a:lnTo>
                  <a:pt x="0" y="12"/>
                </a:lnTo>
                <a:lnTo>
                  <a:pt x="0" y="13"/>
                </a:lnTo>
                <a:lnTo>
                  <a:pt x="1" y="16"/>
                </a:lnTo>
                <a:lnTo>
                  <a:pt x="3" y="17"/>
                </a:lnTo>
                <a:lnTo>
                  <a:pt x="4" y="20"/>
                </a:lnTo>
                <a:lnTo>
                  <a:pt x="6" y="22"/>
                </a:lnTo>
                <a:lnTo>
                  <a:pt x="7" y="23"/>
                </a:lnTo>
                <a:lnTo>
                  <a:pt x="9" y="26"/>
                </a:lnTo>
                <a:lnTo>
                  <a:pt x="10" y="28"/>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08" name="Freeform 159"/>
          <p:cNvSpPr>
            <a:spLocks/>
          </p:cNvSpPr>
          <p:nvPr/>
        </p:nvSpPr>
        <p:spPr bwMode="auto">
          <a:xfrm>
            <a:off x="6192841" y="4775203"/>
            <a:ext cx="46037" cy="73025"/>
          </a:xfrm>
          <a:custGeom>
            <a:avLst/>
            <a:gdLst>
              <a:gd name="T0" fmla="*/ 2147483647 w 32"/>
              <a:gd name="T1" fmla="*/ 2147483647 h 46"/>
              <a:gd name="T2" fmla="*/ 2147483647 w 32"/>
              <a:gd name="T3" fmla="*/ 2147483647 h 46"/>
              <a:gd name="T4" fmla="*/ 2147483647 w 32"/>
              <a:gd name="T5" fmla="*/ 2147483647 h 46"/>
              <a:gd name="T6" fmla="*/ 2147483647 w 32"/>
              <a:gd name="T7" fmla="*/ 2147483647 h 46"/>
              <a:gd name="T8" fmla="*/ 2147483647 w 32"/>
              <a:gd name="T9" fmla="*/ 2147483647 h 46"/>
              <a:gd name="T10" fmla="*/ 2147483647 w 32"/>
              <a:gd name="T11" fmla="*/ 2147483647 h 46"/>
              <a:gd name="T12" fmla="*/ 2147483647 w 32"/>
              <a:gd name="T13" fmla="*/ 2147483647 h 46"/>
              <a:gd name="T14" fmla="*/ 2147483647 w 32"/>
              <a:gd name="T15" fmla="*/ 2147483647 h 46"/>
              <a:gd name="T16" fmla="*/ 2147483647 w 32"/>
              <a:gd name="T17" fmla="*/ 2147483647 h 46"/>
              <a:gd name="T18" fmla="*/ 2147483647 w 32"/>
              <a:gd name="T19" fmla="*/ 2147483647 h 46"/>
              <a:gd name="T20" fmla="*/ 2147483647 w 32"/>
              <a:gd name="T21" fmla="*/ 2147483647 h 46"/>
              <a:gd name="T22" fmla="*/ 2147483647 w 32"/>
              <a:gd name="T23" fmla="*/ 2147483647 h 46"/>
              <a:gd name="T24" fmla="*/ 2147483647 w 32"/>
              <a:gd name="T25" fmla="*/ 2147483647 h 46"/>
              <a:gd name="T26" fmla="*/ 2147483647 w 32"/>
              <a:gd name="T27" fmla="*/ 2147483647 h 46"/>
              <a:gd name="T28" fmla="*/ 2147483647 w 32"/>
              <a:gd name="T29" fmla="*/ 2147483647 h 46"/>
              <a:gd name="T30" fmla="*/ 2147483647 w 32"/>
              <a:gd name="T31" fmla="*/ 2147483647 h 46"/>
              <a:gd name="T32" fmla="*/ 2147483647 w 32"/>
              <a:gd name="T33" fmla="*/ 2147483647 h 46"/>
              <a:gd name="T34" fmla="*/ 2147483647 w 32"/>
              <a:gd name="T35" fmla="*/ 2147483647 h 46"/>
              <a:gd name="T36" fmla="*/ 2147483647 w 32"/>
              <a:gd name="T37" fmla="*/ 2147483647 h 46"/>
              <a:gd name="T38" fmla="*/ 2147483647 w 32"/>
              <a:gd name="T39" fmla="*/ 2147483647 h 46"/>
              <a:gd name="T40" fmla="*/ 2147483647 w 32"/>
              <a:gd name="T41" fmla="*/ 2147483647 h 46"/>
              <a:gd name="T42" fmla="*/ 2147483647 w 32"/>
              <a:gd name="T43" fmla="*/ 2147483647 h 46"/>
              <a:gd name="T44" fmla="*/ 2147483647 w 32"/>
              <a:gd name="T45" fmla="*/ 2147483647 h 46"/>
              <a:gd name="T46" fmla="*/ 2147483647 w 32"/>
              <a:gd name="T47" fmla="*/ 2147483647 h 46"/>
              <a:gd name="T48" fmla="*/ 2147483647 w 32"/>
              <a:gd name="T49" fmla="*/ 0 h 46"/>
              <a:gd name="T50" fmla="*/ 2147483647 w 32"/>
              <a:gd name="T51" fmla="*/ 0 h 46"/>
              <a:gd name="T52" fmla="*/ 2147483647 w 32"/>
              <a:gd name="T53" fmla="*/ 0 h 46"/>
              <a:gd name="T54" fmla="*/ 2147483647 w 32"/>
              <a:gd name="T55" fmla="*/ 2147483647 h 46"/>
              <a:gd name="T56" fmla="*/ 2147483647 w 32"/>
              <a:gd name="T57" fmla="*/ 2147483647 h 46"/>
              <a:gd name="T58" fmla="*/ 2147483647 w 32"/>
              <a:gd name="T59" fmla="*/ 2147483647 h 46"/>
              <a:gd name="T60" fmla="*/ 2147483647 w 32"/>
              <a:gd name="T61" fmla="*/ 2147483647 h 46"/>
              <a:gd name="T62" fmla="*/ 2147483647 w 32"/>
              <a:gd name="T63" fmla="*/ 2147483647 h 46"/>
              <a:gd name="T64" fmla="*/ 2147483647 w 32"/>
              <a:gd name="T65" fmla="*/ 2147483647 h 46"/>
              <a:gd name="T66" fmla="*/ 2147483647 w 32"/>
              <a:gd name="T67" fmla="*/ 2147483647 h 46"/>
              <a:gd name="T68" fmla="*/ 2147483647 w 32"/>
              <a:gd name="T69" fmla="*/ 2147483647 h 46"/>
              <a:gd name="T70" fmla="*/ 2147483647 w 32"/>
              <a:gd name="T71" fmla="*/ 2147483647 h 46"/>
              <a:gd name="T72" fmla="*/ 2147483647 w 32"/>
              <a:gd name="T73" fmla="*/ 2147483647 h 46"/>
              <a:gd name="T74" fmla="*/ 2147483647 w 32"/>
              <a:gd name="T75" fmla="*/ 2147483647 h 46"/>
              <a:gd name="T76" fmla="*/ 2147483647 w 32"/>
              <a:gd name="T77" fmla="*/ 2147483647 h 46"/>
              <a:gd name="T78" fmla="*/ 2147483647 w 32"/>
              <a:gd name="T79" fmla="*/ 2147483647 h 46"/>
              <a:gd name="T80" fmla="*/ 0 w 32"/>
              <a:gd name="T81" fmla="*/ 2147483647 h 46"/>
              <a:gd name="T82" fmla="*/ 0 w 32"/>
              <a:gd name="T83" fmla="*/ 2147483647 h 46"/>
              <a:gd name="T84" fmla="*/ 2147483647 w 32"/>
              <a:gd name="T85" fmla="*/ 2147483647 h 46"/>
              <a:gd name="T86" fmla="*/ 2147483647 w 32"/>
              <a:gd name="T87" fmla="*/ 2147483647 h 46"/>
              <a:gd name="T88" fmla="*/ 2147483647 w 32"/>
              <a:gd name="T89" fmla="*/ 2147483647 h 46"/>
              <a:gd name="T90" fmla="*/ 2147483647 w 32"/>
              <a:gd name="T91" fmla="*/ 2147483647 h 46"/>
              <a:gd name="T92" fmla="*/ 2147483647 w 32"/>
              <a:gd name="T93" fmla="*/ 2147483647 h 46"/>
              <a:gd name="T94" fmla="*/ 2147483647 w 32"/>
              <a:gd name="T95" fmla="*/ 2147483647 h 46"/>
              <a:gd name="T96" fmla="*/ 2147483647 w 32"/>
              <a:gd name="T97" fmla="*/ 2147483647 h 4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32"/>
              <a:gd name="T148" fmla="*/ 0 h 46"/>
              <a:gd name="T149" fmla="*/ 32 w 32"/>
              <a:gd name="T150" fmla="*/ 46 h 4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32" h="46">
                <a:moveTo>
                  <a:pt x="10" y="28"/>
                </a:moveTo>
                <a:lnTo>
                  <a:pt x="12" y="29"/>
                </a:lnTo>
                <a:lnTo>
                  <a:pt x="12" y="32"/>
                </a:lnTo>
                <a:lnTo>
                  <a:pt x="13" y="34"/>
                </a:lnTo>
                <a:lnTo>
                  <a:pt x="15" y="37"/>
                </a:lnTo>
                <a:lnTo>
                  <a:pt x="15" y="38"/>
                </a:lnTo>
                <a:lnTo>
                  <a:pt x="16" y="40"/>
                </a:lnTo>
                <a:lnTo>
                  <a:pt x="18" y="43"/>
                </a:lnTo>
                <a:lnTo>
                  <a:pt x="18" y="44"/>
                </a:lnTo>
                <a:lnTo>
                  <a:pt x="19" y="44"/>
                </a:lnTo>
                <a:lnTo>
                  <a:pt x="19" y="46"/>
                </a:lnTo>
                <a:lnTo>
                  <a:pt x="21" y="46"/>
                </a:lnTo>
                <a:lnTo>
                  <a:pt x="22" y="46"/>
                </a:lnTo>
                <a:lnTo>
                  <a:pt x="22" y="44"/>
                </a:lnTo>
                <a:lnTo>
                  <a:pt x="26" y="40"/>
                </a:lnTo>
                <a:lnTo>
                  <a:pt x="29" y="34"/>
                </a:lnTo>
                <a:lnTo>
                  <a:pt x="32" y="28"/>
                </a:lnTo>
                <a:lnTo>
                  <a:pt x="32" y="20"/>
                </a:lnTo>
                <a:lnTo>
                  <a:pt x="31" y="14"/>
                </a:lnTo>
                <a:lnTo>
                  <a:pt x="29" y="9"/>
                </a:lnTo>
                <a:lnTo>
                  <a:pt x="25" y="4"/>
                </a:lnTo>
                <a:lnTo>
                  <a:pt x="21" y="0"/>
                </a:lnTo>
                <a:lnTo>
                  <a:pt x="19" y="0"/>
                </a:lnTo>
                <a:lnTo>
                  <a:pt x="18" y="0"/>
                </a:lnTo>
                <a:lnTo>
                  <a:pt x="16" y="1"/>
                </a:lnTo>
                <a:lnTo>
                  <a:pt x="15" y="3"/>
                </a:lnTo>
                <a:lnTo>
                  <a:pt x="13" y="4"/>
                </a:lnTo>
                <a:lnTo>
                  <a:pt x="12" y="6"/>
                </a:lnTo>
                <a:lnTo>
                  <a:pt x="10" y="7"/>
                </a:lnTo>
                <a:lnTo>
                  <a:pt x="10" y="9"/>
                </a:lnTo>
                <a:lnTo>
                  <a:pt x="9" y="10"/>
                </a:lnTo>
                <a:lnTo>
                  <a:pt x="7" y="10"/>
                </a:lnTo>
                <a:lnTo>
                  <a:pt x="6" y="10"/>
                </a:lnTo>
                <a:lnTo>
                  <a:pt x="4" y="10"/>
                </a:lnTo>
                <a:lnTo>
                  <a:pt x="3" y="10"/>
                </a:lnTo>
                <a:lnTo>
                  <a:pt x="1" y="10"/>
                </a:lnTo>
                <a:lnTo>
                  <a:pt x="0" y="12"/>
                </a:lnTo>
                <a:lnTo>
                  <a:pt x="0" y="13"/>
                </a:lnTo>
                <a:lnTo>
                  <a:pt x="1" y="16"/>
                </a:lnTo>
                <a:lnTo>
                  <a:pt x="3" y="17"/>
                </a:lnTo>
                <a:lnTo>
                  <a:pt x="4" y="20"/>
                </a:lnTo>
                <a:lnTo>
                  <a:pt x="6" y="22"/>
                </a:lnTo>
                <a:lnTo>
                  <a:pt x="7" y="23"/>
                </a:lnTo>
                <a:lnTo>
                  <a:pt x="9" y="26"/>
                </a:lnTo>
                <a:lnTo>
                  <a:pt x="10" y="28"/>
                </a:lnTo>
              </a:path>
            </a:pathLst>
          </a:custGeom>
          <a:solidFill>
            <a:srgbClr val="FFFF00"/>
          </a:solidFill>
          <a:ln w="1588">
            <a:solidFill>
              <a:srgbClr val="990000"/>
            </a:solidFill>
            <a:round/>
            <a:headEnd/>
            <a:tailEnd/>
          </a:ln>
        </p:spPr>
        <p:txBody>
          <a:bodyPr/>
          <a:lstStyle/>
          <a:p>
            <a:endParaRPr lang="en-US"/>
          </a:p>
        </p:txBody>
      </p:sp>
      <p:sp>
        <p:nvSpPr>
          <p:cNvPr id="53409" name="Freeform 160"/>
          <p:cNvSpPr>
            <a:spLocks/>
          </p:cNvSpPr>
          <p:nvPr/>
        </p:nvSpPr>
        <p:spPr bwMode="auto">
          <a:xfrm>
            <a:off x="6192841" y="4775203"/>
            <a:ext cx="46037" cy="73025"/>
          </a:xfrm>
          <a:custGeom>
            <a:avLst/>
            <a:gdLst>
              <a:gd name="T0" fmla="*/ 2147483647 w 32"/>
              <a:gd name="T1" fmla="*/ 2147483647 h 46"/>
              <a:gd name="T2" fmla="*/ 2147483647 w 32"/>
              <a:gd name="T3" fmla="*/ 2147483647 h 46"/>
              <a:gd name="T4" fmla="*/ 2147483647 w 32"/>
              <a:gd name="T5" fmla="*/ 2147483647 h 46"/>
              <a:gd name="T6" fmla="*/ 2147483647 w 32"/>
              <a:gd name="T7" fmla="*/ 2147483647 h 46"/>
              <a:gd name="T8" fmla="*/ 2147483647 w 32"/>
              <a:gd name="T9" fmla="*/ 2147483647 h 46"/>
              <a:gd name="T10" fmla="*/ 2147483647 w 32"/>
              <a:gd name="T11" fmla="*/ 2147483647 h 46"/>
              <a:gd name="T12" fmla="*/ 2147483647 w 32"/>
              <a:gd name="T13" fmla="*/ 2147483647 h 46"/>
              <a:gd name="T14" fmla="*/ 2147483647 w 32"/>
              <a:gd name="T15" fmla="*/ 2147483647 h 46"/>
              <a:gd name="T16" fmla="*/ 2147483647 w 32"/>
              <a:gd name="T17" fmla="*/ 2147483647 h 46"/>
              <a:gd name="T18" fmla="*/ 2147483647 w 32"/>
              <a:gd name="T19" fmla="*/ 2147483647 h 46"/>
              <a:gd name="T20" fmla="*/ 2147483647 w 32"/>
              <a:gd name="T21" fmla="*/ 2147483647 h 46"/>
              <a:gd name="T22" fmla="*/ 2147483647 w 32"/>
              <a:gd name="T23" fmla="*/ 2147483647 h 46"/>
              <a:gd name="T24" fmla="*/ 2147483647 w 32"/>
              <a:gd name="T25" fmla="*/ 2147483647 h 46"/>
              <a:gd name="T26" fmla="*/ 2147483647 w 32"/>
              <a:gd name="T27" fmla="*/ 2147483647 h 46"/>
              <a:gd name="T28" fmla="*/ 2147483647 w 32"/>
              <a:gd name="T29" fmla="*/ 2147483647 h 46"/>
              <a:gd name="T30" fmla="*/ 2147483647 w 32"/>
              <a:gd name="T31" fmla="*/ 2147483647 h 46"/>
              <a:gd name="T32" fmla="*/ 2147483647 w 32"/>
              <a:gd name="T33" fmla="*/ 2147483647 h 46"/>
              <a:gd name="T34" fmla="*/ 2147483647 w 32"/>
              <a:gd name="T35" fmla="*/ 2147483647 h 46"/>
              <a:gd name="T36" fmla="*/ 2147483647 w 32"/>
              <a:gd name="T37" fmla="*/ 2147483647 h 46"/>
              <a:gd name="T38" fmla="*/ 2147483647 w 32"/>
              <a:gd name="T39" fmla="*/ 2147483647 h 46"/>
              <a:gd name="T40" fmla="*/ 2147483647 w 32"/>
              <a:gd name="T41" fmla="*/ 2147483647 h 46"/>
              <a:gd name="T42" fmla="*/ 2147483647 w 32"/>
              <a:gd name="T43" fmla="*/ 2147483647 h 46"/>
              <a:gd name="T44" fmla="*/ 2147483647 w 32"/>
              <a:gd name="T45" fmla="*/ 2147483647 h 46"/>
              <a:gd name="T46" fmla="*/ 2147483647 w 32"/>
              <a:gd name="T47" fmla="*/ 2147483647 h 46"/>
              <a:gd name="T48" fmla="*/ 2147483647 w 32"/>
              <a:gd name="T49" fmla="*/ 0 h 46"/>
              <a:gd name="T50" fmla="*/ 2147483647 w 32"/>
              <a:gd name="T51" fmla="*/ 0 h 46"/>
              <a:gd name="T52" fmla="*/ 2147483647 w 32"/>
              <a:gd name="T53" fmla="*/ 0 h 46"/>
              <a:gd name="T54" fmla="*/ 2147483647 w 32"/>
              <a:gd name="T55" fmla="*/ 2147483647 h 46"/>
              <a:gd name="T56" fmla="*/ 2147483647 w 32"/>
              <a:gd name="T57" fmla="*/ 2147483647 h 46"/>
              <a:gd name="T58" fmla="*/ 2147483647 w 32"/>
              <a:gd name="T59" fmla="*/ 2147483647 h 46"/>
              <a:gd name="T60" fmla="*/ 2147483647 w 32"/>
              <a:gd name="T61" fmla="*/ 2147483647 h 46"/>
              <a:gd name="T62" fmla="*/ 2147483647 w 32"/>
              <a:gd name="T63" fmla="*/ 2147483647 h 46"/>
              <a:gd name="T64" fmla="*/ 2147483647 w 32"/>
              <a:gd name="T65" fmla="*/ 2147483647 h 46"/>
              <a:gd name="T66" fmla="*/ 2147483647 w 32"/>
              <a:gd name="T67" fmla="*/ 2147483647 h 46"/>
              <a:gd name="T68" fmla="*/ 2147483647 w 32"/>
              <a:gd name="T69" fmla="*/ 2147483647 h 46"/>
              <a:gd name="T70" fmla="*/ 2147483647 w 32"/>
              <a:gd name="T71" fmla="*/ 2147483647 h 46"/>
              <a:gd name="T72" fmla="*/ 2147483647 w 32"/>
              <a:gd name="T73" fmla="*/ 2147483647 h 46"/>
              <a:gd name="T74" fmla="*/ 2147483647 w 32"/>
              <a:gd name="T75" fmla="*/ 2147483647 h 46"/>
              <a:gd name="T76" fmla="*/ 2147483647 w 32"/>
              <a:gd name="T77" fmla="*/ 2147483647 h 46"/>
              <a:gd name="T78" fmla="*/ 2147483647 w 32"/>
              <a:gd name="T79" fmla="*/ 2147483647 h 46"/>
              <a:gd name="T80" fmla="*/ 0 w 32"/>
              <a:gd name="T81" fmla="*/ 2147483647 h 46"/>
              <a:gd name="T82" fmla="*/ 0 w 32"/>
              <a:gd name="T83" fmla="*/ 2147483647 h 46"/>
              <a:gd name="T84" fmla="*/ 2147483647 w 32"/>
              <a:gd name="T85" fmla="*/ 2147483647 h 46"/>
              <a:gd name="T86" fmla="*/ 2147483647 w 32"/>
              <a:gd name="T87" fmla="*/ 2147483647 h 46"/>
              <a:gd name="T88" fmla="*/ 2147483647 w 32"/>
              <a:gd name="T89" fmla="*/ 2147483647 h 46"/>
              <a:gd name="T90" fmla="*/ 2147483647 w 32"/>
              <a:gd name="T91" fmla="*/ 2147483647 h 46"/>
              <a:gd name="T92" fmla="*/ 2147483647 w 32"/>
              <a:gd name="T93" fmla="*/ 2147483647 h 46"/>
              <a:gd name="T94" fmla="*/ 2147483647 w 32"/>
              <a:gd name="T95" fmla="*/ 2147483647 h 46"/>
              <a:gd name="T96" fmla="*/ 2147483647 w 32"/>
              <a:gd name="T97" fmla="*/ 2147483647 h 4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32"/>
              <a:gd name="T148" fmla="*/ 0 h 46"/>
              <a:gd name="T149" fmla="*/ 32 w 32"/>
              <a:gd name="T150" fmla="*/ 46 h 4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32" h="46">
                <a:moveTo>
                  <a:pt x="10" y="28"/>
                </a:moveTo>
                <a:lnTo>
                  <a:pt x="12" y="29"/>
                </a:lnTo>
                <a:lnTo>
                  <a:pt x="12" y="32"/>
                </a:lnTo>
                <a:lnTo>
                  <a:pt x="13" y="34"/>
                </a:lnTo>
                <a:lnTo>
                  <a:pt x="15" y="37"/>
                </a:lnTo>
                <a:lnTo>
                  <a:pt x="15" y="38"/>
                </a:lnTo>
                <a:lnTo>
                  <a:pt x="16" y="40"/>
                </a:lnTo>
                <a:lnTo>
                  <a:pt x="18" y="43"/>
                </a:lnTo>
                <a:lnTo>
                  <a:pt x="18" y="44"/>
                </a:lnTo>
                <a:lnTo>
                  <a:pt x="19" y="44"/>
                </a:lnTo>
                <a:lnTo>
                  <a:pt x="19" y="46"/>
                </a:lnTo>
                <a:lnTo>
                  <a:pt x="21" y="46"/>
                </a:lnTo>
                <a:lnTo>
                  <a:pt x="22" y="46"/>
                </a:lnTo>
                <a:lnTo>
                  <a:pt x="22" y="44"/>
                </a:lnTo>
                <a:lnTo>
                  <a:pt x="26" y="40"/>
                </a:lnTo>
                <a:lnTo>
                  <a:pt x="29" y="34"/>
                </a:lnTo>
                <a:lnTo>
                  <a:pt x="32" y="28"/>
                </a:lnTo>
                <a:lnTo>
                  <a:pt x="32" y="20"/>
                </a:lnTo>
                <a:lnTo>
                  <a:pt x="31" y="14"/>
                </a:lnTo>
                <a:lnTo>
                  <a:pt x="29" y="9"/>
                </a:lnTo>
                <a:lnTo>
                  <a:pt x="25" y="4"/>
                </a:lnTo>
                <a:lnTo>
                  <a:pt x="21" y="0"/>
                </a:lnTo>
                <a:lnTo>
                  <a:pt x="19" y="0"/>
                </a:lnTo>
                <a:lnTo>
                  <a:pt x="18" y="0"/>
                </a:lnTo>
                <a:lnTo>
                  <a:pt x="16" y="1"/>
                </a:lnTo>
                <a:lnTo>
                  <a:pt x="15" y="3"/>
                </a:lnTo>
                <a:lnTo>
                  <a:pt x="13" y="4"/>
                </a:lnTo>
                <a:lnTo>
                  <a:pt x="12" y="6"/>
                </a:lnTo>
                <a:lnTo>
                  <a:pt x="10" y="7"/>
                </a:lnTo>
                <a:lnTo>
                  <a:pt x="10" y="9"/>
                </a:lnTo>
                <a:lnTo>
                  <a:pt x="9" y="10"/>
                </a:lnTo>
                <a:lnTo>
                  <a:pt x="7" y="10"/>
                </a:lnTo>
                <a:lnTo>
                  <a:pt x="6" y="10"/>
                </a:lnTo>
                <a:lnTo>
                  <a:pt x="4" y="10"/>
                </a:lnTo>
                <a:lnTo>
                  <a:pt x="3" y="10"/>
                </a:lnTo>
                <a:lnTo>
                  <a:pt x="1" y="10"/>
                </a:lnTo>
                <a:lnTo>
                  <a:pt x="0" y="12"/>
                </a:lnTo>
                <a:lnTo>
                  <a:pt x="0" y="13"/>
                </a:lnTo>
                <a:lnTo>
                  <a:pt x="1" y="16"/>
                </a:lnTo>
                <a:lnTo>
                  <a:pt x="3" y="17"/>
                </a:lnTo>
                <a:lnTo>
                  <a:pt x="4" y="20"/>
                </a:lnTo>
                <a:lnTo>
                  <a:pt x="6" y="22"/>
                </a:lnTo>
                <a:lnTo>
                  <a:pt x="7" y="23"/>
                </a:lnTo>
                <a:lnTo>
                  <a:pt x="9" y="26"/>
                </a:lnTo>
                <a:lnTo>
                  <a:pt x="10" y="28"/>
                </a:lnTo>
              </a:path>
            </a:pathLst>
          </a:custGeom>
          <a:solidFill>
            <a:srgbClr val="FFFF00"/>
          </a:solidFill>
          <a:ln w="4763">
            <a:solidFill>
              <a:srgbClr val="990000"/>
            </a:solidFill>
            <a:round/>
            <a:headEnd/>
            <a:tailEnd/>
          </a:ln>
        </p:spPr>
        <p:txBody>
          <a:bodyPr/>
          <a:lstStyle/>
          <a:p>
            <a:endParaRPr lang="en-US"/>
          </a:p>
        </p:txBody>
      </p:sp>
      <p:sp>
        <p:nvSpPr>
          <p:cNvPr id="53410" name="Freeform 161"/>
          <p:cNvSpPr>
            <a:spLocks/>
          </p:cNvSpPr>
          <p:nvPr/>
        </p:nvSpPr>
        <p:spPr bwMode="auto">
          <a:xfrm>
            <a:off x="6175376" y="4181475"/>
            <a:ext cx="374651" cy="369888"/>
          </a:xfrm>
          <a:custGeom>
            <a:avLst/>
            <a:gdLst>
              <a:gd name="T0" fmla="*/ 2147483647 w 266"/>
              <a:gd name="T1" fmla="*/ 2147483647 h 233"/>
              <a:gd name="T2" fmla="*/ 2147483647 w 266"/>
              <a:gd name="T3" fmla="*/ 2147483647 h 233"/>
              <a:gd name="T4" fmla="*/ 2147483647 w 266"/>
              <a:gd name="T5" fmla="*/ 2147483647 h 233"/>
              <a:gd name="T6" fmla="*/ 2147483647 w 266"/>
              <a:gd name="T7" fmla="*/ 2147483647 h 233"/>
              <a:gd name="T8" fmla="*/ 2147483647 w 266"/>
              <a:gd name="T9" fmla="*/ 2147483647 h 233"/>
              <a:gd name="T10" fmla="*/ 2147483647 w 266"/>
              <a:gd name="T11" fmla="*/ 2147483647 h 233"/>
              <a:gd name="T12" fmla="*/ 2147483647 w 266"/>
              <a:gd name="T13" fmla="*/ 2147483647 h 233"/>
              <a:gd name="T14" fmla="*/ 2147483647 w 266"/>
              <a:gd name="T15" fmla="*/ 2147483647 h 233"/>
              <a:gd name="T16" fmla="*/ 2147483647 w 266"/>
              <a:gd name="T17" fmla="*/ 2147483647 h 233"/>
              <a:gd name="T18" fmla="*/ 2147483647 w 266"/>
              <a:gd name="T19" fmla="*/ 2147483647 h 233"/>
              <a:gd name="T20" fmla="*/ 2147483647 w 266"/>
              <a:gd name="T21" fmla="*/ 2147483647 h 233"/>
              <a:gd name="T22" fmla="*/ 2147483647 w 266"/>
              <a:gd name="T23" fmla="*/ 2147483647 h 233"/>
              <a:gd name="T24" fmla="*/ 2147483647 w 266"/>
              <a:gd name="T25" fmla="*/ 2147483647 h 233"/>
              <a:gd name="T26" fmla="*/ 2147483647 w 266"/>
              <a:gd name="T27" fmla="*/ 2147483647 h 233"/>
              <a:gd name="T28" fmla="*/ 2147483647 w 266"/>
              <a:gd name="T29" fmla="*/ 2147483647 h 233"/>
              <a:gd name="T30" fmla="*/ 2147483647 w 266"/>
              <a:gd name="T31" fmla="*/ 2147483647 h 233"/>
              <a:gd name="T32" fmla="*/ 2147483647 w 266"/>
              <a:gd name="T33" fmla="*/ 2147483647 h 233"/>
              <a:gd name="T34" fmla="*/ 2147483647 w 266"/>
              <a:gd name="T35" fmla="*/ 2147483647 h 233"/>
              <a:gd name="T36" fmla="*/ 2147483647 w 266"/>
              <a:gd name="T37" fmla="*/ 2147483647 h 233"/>
              <a:gd name="T38" fmla="*/ 2147483647 w 266"/>
              <a:gd name="T39" fmla="*/ 2147483647 h 233"/>
              <a:gd name="T40" fmla="*/ 2147483647 w 266"/>
              <a:gd name="T41" fmla="*/ 2147483647 h 233"/>
              <a:gd name="T42" fmla="*/ 2147483647 w 266"/>
              <a:gd name="T43" fmla="*/ 2147483647 h 233"/>
              <a:gd name="T44" fmla="*/ 2147483647 w 266"/>
              <a:gd name="T45" fmla="*/ 2147483647 h 233"/>
              <a:gd name="T46" fmla="*/ 2147483647 w 266"/>
              <a:gd name="T47" fmla="*/ 2147483647 h 233"/>
              <a:gd name="T48" fmla="*/ 2147483647 w 266"/>
              <a:gd name="T49" fmla="*/ 2147483647 h 233"/>
              <a:gd name="T50" fmla="*/ 2147483647 w 266"/>
              <a:gd name="T51" fmla="*/ 2147483647 h 233"/>
              <a:gd name="T52" fmla="*/ 2147483647 w 266"/>
              <a:gd name="T53" fmla="*/ 2147483647 h 233"/>
              <a:gd name="T54" fmla="*/ 2147483647 w 266"/>
              <a:gd name="T55" fmla="*/ 2147483647 h 233"/>
              <a:gd name="T56" fmla="*/ 2147483647 w 266"/>
              <a:gd name="T57" fmla="*/ 2147483647 h 233"/>
              <a:gd name="T58" fmla="*/ 2147483647 w 266"/>
              <a:gd name="T59" fmla="*/ 2147483647 h 233"/>
              <a:gd name="T60" fmla="*/ 2147483647 w 266"/>
              <a:gd name="T61" fmla="*/ 2147483647 h 233"/>
              <a:gd name="T62" fmla="*/ 2147483647 w 266"/>
              <a:gd name="T63" fmla="*/ 2147483647 h 233"/>
              <a:gd name="T64" fmla="*/ 2147483647 w 266"/>
              <a:gd name="T65" fmla="*/ 2147483647 h 233"/>
              <a:gd name="T66" fmla="*/ 2147483647 w 266"/>
              <a:gd name="T67" fmla="*/ 0 h 233"/>
              <a:gd name="T68" fmla="*/ 2147483647 w 266"/>
              <a:gd name="T69" fmla="*/ 2147483647 h 233"/>
              <a:gd name="T70" fmla="*/ 2147483647 w 266"/>
              <a:gd name="T71" fmla="*/ 2147483647 h 233"/>
              <a:gd name="T72" fmla="*/ 2147483647 w 266"/>
              <a:gd name="T73" fmla="*/ 2147483647 h 233"/>
              <a:gd name="T74" fmla="*/ 2147483647 w 266"/>
              <a:gd name="T75" fmla="*/ 2147483647 h 233"/>
              <a:gd name="T76" fmla="*/ 2147483647 w 266"/>
              <a:gd name="T77" fmla="*/ 2147483647 h 233"/>
              <a:gd name="T78" fmla="*/ 2147483647 w 266"/>
              <a:gd name="T79" fmla="*/ 2147483647 h 233"/>
              <a:gd name="T80" fmla="*/ 0 w 266"/>
              <a:gd name="T81" fmla="*/ 2147483647 h 233"/>
              <a:gd name="T82" fmla="*/ 2147483647 w 266"/>
              <a:gd name="T83" fmla="*/ 2147483647 h 233"/>
              <a:gd name="T84" fmla="*/ 2147483647 w 266"/>
              <a:gd name="T85" fmla="*/ 2147483647 h 233"/>
              <a:gd name="T86" fmla="*/ 2147483647 w 266"/>
              <a:gd name="T87" fmla="*/ 2147483647 h 233"/>
              <a:gd name="T88" fmla="*/ 2147483647 w 266"/>
              <a:gd name="T89" fmla="*/ 2147483647 h 233"/>
              <a:gd name="T90" fmla="*/ 2147483647 w 266"/>
              <a:gd name="T91" fmla="*/ 2147483647 h 233"/>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266"/>
              <a:gd name="T139" fmla="*/ 0 h 233"/>
              <a:gd name="T140" fmla="*/ 266 w 266"/>
              <a:gd name="T141" fmla="*/ 233 h 233"/>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266" h="233">
                <a:moveTo>
                  <a:pt x="78" y="190"/>
                </a:moveTo>
                <a:lnTo>
                  <a:pt x="82" y="194"/>
                </a:lnTo>
                <a:lnTo>
                  <a:pt x="85" y="197"/>
                </a:lnTo>
                <a:lnTo>
                  <a:pt x="87" y="202"/>
                </a:lnTo>
                <a:lnTo>
                  <a:pt x="87" y="205"/>
                </a:lnTo>
                <a:lnTo>
                  <a:pt x="90" y="208"/>
                </a:lnTo>
                <a:lnTo>
                  <a:pt x="94" y="212"/>
                </a:lnTo>
                <a:lnTo>
                  <a:pt x="103" y="218"/>
                </a:lnTo>
                <a:lnTo>
                  <a:pt x="116" y="227"/>
                </a:lnTo>
                <a:lnTo>
                  <a:pt x="119" y="229"/>
                </a:lnTo>
                <a:lnTo>
                  <a:pt x="122" y="229"/>
                </a:lnTo>
                <a:lnTo>
                  <a:pt x="125" y="230"/>
                </a:lnTo>
                <a:lnTo>
                  <a:pt x="130" y="232"/>
                </a:lnTo>
                <a:lnTo>
                  <a:pt x="133" y="233"/>
                </a:lnTo>
                <a:lnTo>
                  <a:pt x="139" y="233"/>
                </a:lnTo>
                <a:lnTo>
                  <a:pt x="143" y="233"/>
                </a:lnTo>
                <a:lnTo>
                  <a:pt x="149" y="233"/>
                </a:lnTo>
                <a:lnTo>
                  <a:pt x="152" y="233"/>
                </a:lnTo>
                <a:lnTo>
                  <a:pt x="158" y="232"/>
                </a:lnTo>
                <a:lnTo>
                  <a:pt x="162" y="229"/>
                </a:lnTo>
                <a:lnTo>
                  <a:pt x="168" y="226"/>
                </a:lnTo>
                <a:lnTo>
                  <a:pt x="173" y="224"/>
                </a:lnTo>
                <a:lnTo>
                  <a:pt x="177" y="221"/>
                </a:lnTo>
                <a:lnTo>
                  <a:pt x="181" y="218"/>
                </a:lnTo>
                <a:lnTo>
                  <a:pt x="186" y="217"/>
                </a:lnTo>
                <a:lnTo>
                  <a:pt x="187" y="215"/>
                </a:lnTo>
                <a:lnTo>
                  <a:pt x="187" y="214"/>
                </a:lnTo>
                <a:lnTo>
                  <a:pt x="189" y="212"/>
                </a:lnTo>
                <a:lnTo>
                  <a:pt x="190" y="211"/>
                </a:lnTo>
                <a:lnTo>
                  <a:pt x="190" y="209"/>
                </a:lnTo>
                <a:lnTo>
                  <a:pt x="192" y="208"/>
                </a:lnTo>
                <a:lnTo>
                  <a:pt x="193" y="206"/>
                </a:lnTo>
                <a:lnTo>
                  <a:pt x="201" y="203"/>
                </a:lnTo>
                <a:lnTo>
                  <a:pt x="208" y="202"/>
                </a:lnTo>
                <a:lnTo>
                  <a:pt x="215" y="202"/>
                </a:lnTo>
                <a:lnTo>
                  <a:pt x="224" y="202"/>
                </a:lnTo>
                <a:lnTo>
                  <a:pt x="232" y="203"/>
                </a:lnTo>
                <a:lnTo>
                  <a:pt x="239" y="202"/>
                </a:lnTo>
                <a:lnTo>
                  <a:pt x="247" y="200"/>
                </a:lnTo>
                <a:lnTo>
                  <a:pt x="254" y="197"/>
                </a:lnTo>
                <a:lnTo>
                  <a:pt x="257" y="194"/>
                </a:lnTo>
                <a:lnTo>
                  <a:pt x="260" y="192"/>
                </a:lnTo>
                <a:lnTo>
                  <a:pt x="263" y="189"/>
                </a:lnTo>
                <a:lnTo>
                  <a:pt x="264" y="184"/>
                </a:lnTo>
                <a:lnTo>
                  <a:pt x="266" y="180"/>
                </a:lnTo>
                <a:lnTo>
                  <a:pt x="266" y="175"/>
                </a:lnTo>
                <a:lnTo>
                  <a:pt x="266" y="172"/>
                </a:lnTo>
                <a:lnTo>
                  <a:pt x="264" y="168"/>
                </a:lnTo>
                <a:lnTo>
                  <a:pt x="261" y="163"/>
                </a:lnTo>
                <a:lnTo>
                  <a:pt x="258" y="159"/>
                </a:lnTo>
                <a:lnTo>
                  <a:pt x="254" y="155"/>
                </a:lnTo>
                <a:lnTo>
                  <a:pt x="251" y="152"/>
                </a:lnTo>
                <a:lnTo>
                  <a:pt x="247" y="149"/>
                </a:lnTo>
                <a:lnTo>
                  <a:pt x="244" y="144"/>
                </a:lnTo>
                <a:lnTo>
                  <a:pt x="241" y="141"/>
                </a:lnTo>
                <a:lnTo>
                  <a:pt x="238" y="138"/>
                </a:lnTo>
                <a:lnTo>
                  <a:pt x="236" y="134"/>
                </a:lnTo>
                <a:lnTo>
                  <a:pt x="236" y="129"/>
                </a:lnTo>
                <a:lnTo>
                  <a:pt x="236" y="125"/>
                </a:lnTo>
                <a:lnTo>
                  <a:pt x="238" y="120"/>
                </a:lnTo>
                <a:lnTo>
                  <a:pt x="241" y="113"/>
                </a:lnTo>
                <a:lnTo>
                  <a:pt x="245" y="104"/>
                </a:lnTo>
                <a:lnTo>
                  <a:pt x="250" y="95"/>
                </a:lnTo>
                <a:lnTo>
                  <a:pt x="252" y="88"/>
                </a:lnTo>
                <a:lnTo>
                  <a:pt x="254" y="83"/>
                </a:lnTo>
                <a:lnTo>
                  <a:pt x="254" y="79"/>
                </a:lnTo>
                <a:lnTo>
                  <a:pt x="252" y="75"/>
                </a:lnTo>
                <a:lnTo>
                  <a:pt x="251" y="69"/>
                </a:lnTo>
                <a:lnTo>
                  <a:pt x="250" y="67"/>
                </a:lnTo>
                <a:lnTo>
                  <a:pt x="248" y="66"/>
                </a:lnTo>
                <a:lnTo>
                  <a:pt x="247" y="64"/>
                </a:lnTo>
                <a:lnTo>
                  <a:pt x="244" y="64"/>
                </a:lnTo>
                <a:lnTo>
                  <a:pt x="242" y="63"/>
                </a:lnTo>
                <a:lnTo>
                  <a:pt x="239" y="63"/>
                </a:lnTo>
                <a:lnTo>
                  <a:pt x="236" y="63"/>
                </a:lnTo>
                <a:lnTo>
                  <a:pt x="233" y="61"/>
                </a:lnTo>
                <a:lnTo>
                  <a:pt x="230" y="60"/>
                </a:lnTo>
                <a:lnTo>
                  <a:pt x="227" y="58"/>
                </a:lnTo>
                <a:lnTo>
                  <a:pt x="226" y="57"/>
                </a:lnTo>
                <a:lnTo>
                  <a:pt x="226" y="55"/>
                </a:lnTo>
                <a:lnTo>
                  <a:pt x="224" y="54"/>
                </a:lnTo>
                <a:lnTo>
                  <a:pt x="224" y="52"/>
                </a:lnTo>
                <a:lnTo>
                  <a:pt x="224" y="49"/>
                </a:lnTo>
                <a:lnTo>
                  <a:pt x="224" y="46"/>
                </a:lnTo>
                <a:lnTo>
                  <a:pt x="223" y="42"/>
                </a:lnTo>
                <a:lnTo>
                  <a:pt x="220" y="36"/>
                </a:lnTo>
                <a:lnTo>
                  <a:pt x="215" y="32"/>
                </a:lnTo>
                <a:lnTo>
                  <a:pt x="211" y="27"/>
                </a:lnTo>
                <a:lnTo>
                  <a:pt x="204" y="24"/>
                </a:lnTo>
                <a:lnTo>
                  <a:pt x="198" y="21"/>
                </a:lnTo>
                <a:lnTo>
                  <a:pt x="190" y="21"/>
                </a:lnTo>
                <a:lnTo>
                  <a:pt x="184" y="21"/>
                </a:lnTo>
                <a:lnTo>
                  <a:pt x="176" y="21"/>
                </a:lnTo>
                <a:lnTo>
                  <a:pt x="167" y="20"/>
                </a:lnTo>
                <a:lnTo>
                  <a:pt x="159" y="15"/>
                </a:lnTo>
                <a:lnTo>
                  <a:pt x="150" y="11"/>
                </a:lnTo>
                <a:lnTo>
                  <a:pt x="142" y="5"/>
                </a:lnTo>
                <a:lnTo>
                  <a:pt x="133" y="2"/>
                </a:lnTo>
                <a:lnTo>
                  <a:pt x="128" y="0"/>
                </a:lnTo>
                <a:lnTo>
                  <a:pt x="122" y="0"/>
                </a:lnTo>
                <a:lnTo>
                  <a:pt x="118" y="0"/>
                </a:lnTo>
                <a:lnTo>
                  <a:pt x="113" y="2"/>
                </a:lnTo>
                <a:lnTo>
                  <a:pt x="109" y="3"/>
                </a:lnTo>
                <a:lnTo>
                  <a:pt x="108" y="6"/>
                </a:lnTo>
                <a:lnTo>
                  <a:pt x="105" y="9"/>
                </a:lnTo>
                <a:lnTo>
                  <a:pt x="102" y="12"/>
                </a:lnTo>
                <a:lnTo>
                  <a:pt x="100" y="17"/>
                </a:lnTo>
                <a:lnTo>
                  <a:pt x="97" y="20"/>
                </a:lnTo>
                <a:lnTo>
                  <a:pt x="96" y="21"/>
                </a:lnTo>
                <a:lnTo>
                  <a:pt x="94" y="23"/>
                </a:lnTo>
                <a:lnTo>
                  <a:pt x="82" y="27"/>
                </a:lnTo>
                <a:lnTo>
                  <a:pt x="71" y="29"/>
                </a:lnTo>
                <a:lnTo>
                  <a:pt x="57" y="30"/>
                </a:lnTo>
                <a:lnTo>
                  <a:pt x="44" y="30"/>
                </a:lnTo>
                <a:lnTo>
                  <a:pt x="32" y="32"/>
                </a:lnTo>
                <a:lnTo>
                  <a:pt x="20" y="33"/>
                </a:lnTo>
                <a:lnTo>
                  <a:pt x="16" y="36"/>
                </a:lnTo>
                <a:lnTo>
                  <a:pt x="10" y="39"/>
                </a:lnTo>
                <a:lnTo>
                  <a:pt x="7" y="42"/>
                </a:lnTo>
                <a:lnTo>
                  <a:pt x="4" y="46"/>
                </a:lnTo>
                <a:lnTo>
                  <a:pt x="1" y="55"/>
                </a:lnTo>
                <a:lnTo>
                  <a:pt x="0" y="70"/>
                </a:lnTo>
                <a:lnTo>
                  <a:pt x="0" y="86"/>
                </a:lnTo>
                <a:lnTo>
                  <a:pt x="0" y="106"/>
                </a:lnTo>
                <a:lnTo>
                  <a:pt x="1" y="125"/>
                </a:lnTo>
                <a:lnTo>
                  <a:pt x="4" y="143"/>
                </a:lnTo>
                <a:lnTo>
                  <a:pt x="7" y="156"/>
                </a:lnTo>
                <a:lnTo>
                  <a:pt x="10" y="165"/>
                </a:lnTo>
                <a:lnTo>
                  <a:pt x="14" y="171"/>
                </a:lnTo>
                <a:lnTo>
                  <a:pt x="20" y="177"/>
                </a:lnTo>
                <a:lnTo>
                  <a:pt x="29" y="183"/>
                </a:lnTo>
                <a:lnTo>
                  <a:pt x="39" y="187"/>
                </a:lnTo>
                <a:lnTo>
                  <a:pt x="50" y="190"/>
                </a:lnTo>
                <a:lnTo>
                  <a:pt x="60" y="193"/>
                </a:lnTo>
                <a:lnTo>
                  <a:pt x="65" y="193"/>
                </a:lnTo>
                <a:lnTo>
                  <a:pt x="71" y="193"/>
                </a:lnTo>
                <a:lnTo>
                  <a:pt x="73" y="192"/>
                </a:lnTo>
                <a:lnTo>
                  <a:pt x="78" y="19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11" name="Freeform 162"/>
          <p:cNvSpPr>
            <a:spLocks/>
          </p:cNvSpPr>
          <p:nvPr/>
        </p:nvSpPr>
        <p:spPr bwMode="auto">
          <a:xfrm>
            <a:off x="6445253" y="4405314"/>
            <a:ext cx="92075" cy="88900"/>
          </a:xfrm>
          <a:custGeom>
            <a:avLst/>
            <a:gdLst>
              <a:gd name="T0" fmla="*/ 0 w 65"/>
              <a:gd name="T1" fmla="*/ 2147483647 h 56"/>
              <a:gd name="T2" fmla="*/ 2147483647 w 65"/>
              <a:gd name="T3" fmla="*/ 2147483647 h 56"/>
              <a:gd name="T4" fmla="*/ 2147483647 w 65"/>
              <a:gd name="T5" fmla="*/ 2147483647 h 56"/>
              <a:gd name="T6" fmla="*/ 2147483647 w 65"/>
              <a:gd name="T7" fmla="*/ 2147483647 h 56"/>
              <a:gd name="T8" fmla="*/ 2147483647 w 65"/>
              <a:gd name="T9" fmla="*/ 2147483647 h 56"/>
              <a:gd name="T10" fmla="*/ 2147483647 w 65"/>
              <a:gd name="T11" fmla="*/ 2147483647 h 56"/>
              <a:gd name="T12" fmla="*/ 2147483647 w 65"/>
              <a:gd name="T13" fmla="*/ 2147483647 h 56"/>
              <a:gd name="T14" fmla="*/ 2147483647 w 65"/>
              <a:gd name="T15" fmla="*/ 2147483647 h 56"/>
              <a:gd name="T16" fmla="*/ 2147483647 w 65"/>
              <a:gd name="T17" fmla="*/ 2147483647 h 56"/>
              <a:gd name="T18" fmla="*/ 2147483647 w 65"/>
              <a:gd name="T19" fmla="*/ 2147483647 h 56"/>
              <a:gd name="T20" fmla="*/ 2147483647 w 65"/>
              <a:gd name="T21" fmla="*/ 2147483647 h 56"/>
              <a:gd name="T22" fmla="*/ 2147483647 w 65"/>
              <a:gd name="T23" fmla="*/ 2147483647 h 56"/>
              <a:gd name="T24" fmla="*/ 2147483647 w 65"/>
              <a:gd name="T25" fmla="*/ 2147483647 h 56"/>
              <a:gd name="T26" fmla="*/ 2147483647 w 65"/>
              <a:gd name="T27" fmla="*/ 2147483647 h 56"/>
              <a:gd name="T28" fmla="*/ 2147483647 w 65"/>
              <a:gd name="T29" fmla="*/ 2147483647 h 56"/>
              <a:gd name="T30" fmla="*/ 2147483647 w 65"/>
              <a:gd name="T31" fmla="*/ 2147483647 h 56"/>
              <a:gd name="T32" fmla="*/ 2147483647 w 65"/>
              <a:gd name="T33" fmla="*/ 2147483647 h 56"/>
              <a:gd name="T34" fmla="*/ 2147483647 w 65"/>
              <a:gd name="T35" fmla="*/ 2147483647 h 56"/>
              <a:gd name="T36" fmla="*/ 2147483647 w 65"/>
              <a:gd name="T37" fmla="*/ 2147483647 h 56"/>
              <a:gd name="T38" fmla="*/ 2147483647 w 65"/>
              <a:gd name="T39" fmla="*/ 2147483647 h 56"/>
              <a:gd name="T40" fmla="*/ 2147483647 w 65"/>
              <a:gd name="T41" fmla="*/ 2147483647 h 56"/>
              <a:gd name="T42" fmla="*/ 2147483647 w 65"/>
              <a:gd name="T43" fmla="*/ 2147483647 h 56"/>
              <a:gd name="T44" fmla="*/ 2147483647 w 65"/>
              <a:gd name="T45" fmla="*/ 2147483647 h 56"/>
              <a:gd name="T46" fmla="*/ 2147483647 w 65"/>
              <a:gd name="T47" fmla="*/ 2147483647 h 56"/>
              <a:gd name="T48" fmla="*/ 2147483647 w 65"/>
              <a:gd name="T49" fmla="*/ 2147483647 h 56"/>
              <a:gd name="T50" fmla="*/ 2147483647 w 65"/>
              <a:gd name="T51" fmla="*/ 2147483647 h 56"/>
              <a:gd name="T52" fmla="*/ 2147483647 w 65"/>
              <a:gd name="T53" fmla="*/ 2147483647 h 56"/>
              <a:gd name="T54" fmla="*/ 2147483647 w 65"/>
              <a:gd name="T55" fmla="*/ 2147483647 h 56"/>
              <a:gd name="T56" fmla="*/ 2147483647 w 65"/>
              <a:gd name="T57" fmla="*/ 2147483647 h 56"/>
              <a:gd name="T58" fmla="*/ 2147483647 w 65"/>
              <a:gd name="T59" fmla="*/ 2147483647 h 56"/>
              <a:gd name="T60" fmla="*/ 2147483647 w 65"/>
              <a:gd name="T61" fmla="*/ 2147483647 h 56"/>
              <a:gd name="T62" fmla="*/ 2147483647 w 65"/>
              <a:gd name="T63" fmla="*/ 2147483647 h 56"/>
              <a:gd name="T64" fmla="*/ 2147483647 w 65"/>
              <a:gd name="T65" fmla="*/ 2147483647 h 56"/>
              <a:gd name="T66" fmla="*/ 2147483647 w 65"/>
              <a:gd name="T67" fmla="*/ 0 h 56"/>
              <a:gd name="T68" fmla="*/ 2147483647 w 65"/>
              <a:gd name="T69" fmla="*/ 2147483647 h 56"/>
              <a:gd name="T70" fmla="*/ 2147483647 w 65"/>
              <a:gd name="T71" fmla="*/ 2147483647 h 56"/>
              <a:gd name="T72" fmla="*/ 2147483647 w 65"/>
              <a:gd name="T73" fmla="*/ 2147483647 h 56"/>
              <a:gd name="T74" fmla="*/ 2147483647 w 65"/>
              <a:gd name="T75" fmla="*/ 2147483647 h 56"/>
              <a:gd name="T76" fmla="*/ 2147483647 w 65"/>
              <a:gd name="T77" fmla="*/ 2147483647 h 56"/>
              <a:gd name="T78" fmla="*/ 2147483647 w 65"/>
              <a:gd name="T79" fmla="*/ 2147483647 h 56"/>
              <a:gd name="T80" fmla="*/ 0 w 65"/>
              <a:gd name="T81" fmla="*/ 2147483647 h 56"/>
              <a:gd name="T82" fmla="*/ 0 w 65"/>
              <a:gd name="T83" fmla="*/ 2147483647 h 5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65"/>
              <a:gd name="T127" fmla="*/ 0 h 56"/>
              <a:gd name="T128" fmla="*/ 65 w 65"/>
              <a:gd name="T129" fmla="*/ 56 h 5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65" h="56">
                <a:moveTo>
                  <a:pt x="0" y="33"/>
                </a:moveTo>
                <a:lnTo>
                  <a:pt x="1" y="36"/>
                </a:lnTo>
                <a:lnTo>
                  <a:pt x="3" y="40"/>
                </a:lnTo>
                <a:lnTo>
                  <a:pt x="4" y="43"/>
                </a:lnTo>
                <a:lnTo>
                  <a:pt x="6" y="46"/>
                </a:lnTo>
                <a:lnTo>
                  <a:pt x="7" y="49"/>
                </a:lnTo>
                <a:lnTo>
                  <a:pt x="10" y="51"/>
                </a:lnTo>
                <a:lnTo>
                  <a:pt x="13" y="53"/>
                </a:lnTo>
                <a:lnTo>
                  <a:pt x="16" y="53"/>
                </a:lnTo>
                <a:lnTo>
                  <a:pt x="22" y="55"/>
                </a:lnTo>
                <a:lnTo>
                  <a:pt x="29" y="56"/>
                </a:lnTo>
                <a:lnTo>
                  <a:pt x="37" y="55"/>
                </a:lnTo>
                <a:lnTo>
                  <a:pt x="43" y="55"/>
                </a:lnTo>
                <a:lnTo>
                  <a:pt x="50" y="53"/>
                </a:lnTo>
                <a:lnTo>
                  <a:pt x="55" y="51"/>
                </a:lnTo>
                <a:lnTo>
                  <a:pt x="59" y="48"/>
                </a:lnTo>
                <a:lnTo>
                  <a:pt x="62" y="43"/>
                </a:lnTo>
                <a:lnTo>
                  <a:pt x="63" y="40"/>
                </a:lnTo>
                <a:lnTo>
                  <a:pt x="65" y="37"/>
                </a:lnTo>
                <a:lnTo>
                  <a:pt x="65" y="33"/>
                </a:lnTo>
                <a:lnTo>
                  <a:pt x="65" y="30"/>
                </a:lnTo>
                <a:lnTo>
                  <a:pt x="65" y="27"/>
                </a:lnTo>
                <a:lnTo>
                  <a:pt x="63" y="24"/>
                </a:lnTo>
                <a:lnTo>
                  <a:pt x="62" y="22"/>
                </a:lnTo>
                <a:lnTo>
                  <a:pt x="59" y="19"/>
                </a:lnTo>
                <a:lnTo>
                  <a:pt x="58" y="19"/>
                </a:lnTo>
                <a:lnTo>
                  <a:pt x="56" y="16"/>
                </a:lnTo>
                <a:lnTo>
                  <a:pt x="53" y="14"/>
                </a:lnTo>
                <a:lnTo>
                  <a:pt x="49" y="11"/>
                </a:lnTo>
                <a:lnTo>
                  <a:pt x="46" y="8"/>
                </a:lnTo>
                <a:lnTo>
                  <a:pt x="43" y="6"/>
                </a:lnTo>
                <a:lnTo>
                  <a:pt x="38" y="3"/>
                </a:lnTo>
                <a:lnTo>
                  <a:pt x="35" y="2"/>
                </a:lnTo>
                <a:lnTo>
                  <a:pt x="29" y="0"/>
                </a:lnTo>
                <a:lnTo>
                  <a:pt x="23" y="2"/>
                </a:lnTo>
                <a:lnTo>
                  <a:pt x="18" y="5"/>
                </a:lnTo>
                <a:lnTo>
                  <a:pt x="13" y="9"/>
                </a:lnTo>
                <a:lnTo>
                  <a:pt x="9" y="14"/>
                </a:lnTo>
                <a:lnTo>
                  <a:pt x="4" y="19"/>
                </a:lnTo>
                <a:lnTo>
                  <a:pt x="1" y="25"/>
                </a:lnTo>
                <a:lnTo>
                  <a:pt x="0" y="31"/>
                </a:lnTo>
                <a:lnTo>
                  <a:pt x="0" y="33"/>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12" name="Freeform 163"/>
          <p:cNvSpPr>
            <a:spLocks/>
          </p:cNvSpPr>
          <p:nvPr/>
        </p:nvSpPr>
        <p:spPr bwMode="auto">
          <a:xfrm>
            <a:off x="6445253" y="4405314"/>
            <a:ext cx="92075" cy="88900"/>
          </a:xfrm>
          <a:custGeom>
            <a:avLst/>
            <a:gdLst>
              <a:gd name="T0" fmla="*/ 0 w 65"/>
              <a:gd name="T1" fmla="*/ 2147483647 h 56"/>
              <a:gd name="T2" fmla="*/ 2147483647 w 65"/>
              <a:gd name="T3" fmla="*/ 2147483647 h 56"/>
              <a:gd name="T4" fmla="*/ 2147483647 w 65"/>
              <a:gd name="T5" fmla="*/ 2147483647 h 56"/>
              <a:gd name="T6" fmla="*/ 2147483647 w 65"/>
              <a:gd name="T7" fmla="*/ 2147483647 h 56"/>
              <a:gd name="T8" fmla="*/ 2147483647 w 65"/>
              <a:gd name="T9" fmla="*/ 2147483647 h 56"/>
              <a:gd name="T10" fmla="*/ 2147483647 w 65"/>
              <a:gd name="T11" fmla="*/ 2147483647 h 56"/>
              <a:gd name="T12" fmla="*/ 2147483647 w 65"/>
              <a:gd name="T13" fmla="*/ 2147483647 h 56"/>
              <a:gd name="T14" fmla="*/ 2147483647 w 65"/>
              <a:gd name="T15" fmla="*/ 2147483647 h 56"/>
              <a:gd name="T16" fmla="*/ 2147483647 w 65"/>
              <a:gd name="T17" fmla="*/ 2147483647 h 56"/>
              <a:gd name="T18" fmla="*/ 2147483647 w 65"/>
              <a:gd name="T19" fmla="*/ 2147483647 h 56"/>
              <a:gd name="T20" fmla="*/ 2147483647 w 65"/>
              <a:gd name="T21" fmla="*/ 2147483647 h 56"/>
              <a:gd name="T22" fmla="*/ 2147483647 w 65"/>
              <a:gd name="T23" fmla="*/ 2147483647 h 56"/>
              <a:gd name="T24" fmla="*/ 2147483647 w 65"/>
              <a:gd name="T25" fmla="*/ 2147483647 h 56"/>
              <a:gd name="T26" fmla="*/ 2147483647 w 65"/>
              <a:gd name="T27" fmla="*/ 2147483647 h 56"/>
              <a:gd name="T28" fmla="*/ 2147483647 w 65"/>
              <a:gd name="T29" fmla="*/ 2147483647 h 56"/>
              <a:gd name="T30" fmla="*/ 2147483647 w 65"/>
              <a:gd name="T31" fmla="*/ 2147483647 h 56"/>
              <a:gd name="T32" fmla="*/ 2147483647 w 65"/>
              <a:gd name="T33" fmla="*/ 2147483647 h 56"/>
              <a:gd name="T34" fmla="*/ 2147483647 w 65"/>
              <a:gd name="T35" fmla="*/ 2147483647 h 56"/>
              <a:gd name="T36" fmla="*/ 2147483647 w 65"/>
              <a:gd name="T37" fmla="*/ 2147483647 h 56"/>
              <a:gd name="T38" fmla="*/ 2147483647 w 65"/>
              <a:gd name="T39" fmla="*/ 2147483647 h 56"/>
              <a:gd name="T40" fmla="*/ 2147483647 w 65"/>
              <a:gd name="T41" fmla="*/ 2147483647 h 56"/>
              <a:gd name="T42" fmla="*/ 2147483647 w 65"/>
              <a:gd name="T43" fmla="*/ 2147483647 h 56"/>
              <a:gd name="T44" fmla="*/ 2147483647 w 65"/>
              <a:gd name="T45" fmla="*/ 2147483647 h 56"/>
              <a:gd name="T46" fmla="*/ 2147483647 w 65"/>
              <a:gd name="T47" fmla="*/ 2147483647 h 56"/>
              <a:gd name="T48" fmla="*/ 2147483647 w 65"/>
              <a:gd name="T49" fmla="*/ 2147483647 h 56"/>
              <a:gd name="T50" fmla="*/ 2147483647 w 65"/>
              <a:gd name="T51" fmla="*/ 2147483647 h 56"/>
              <a:gd name="T52" fmla="*/ 2147483647 w 65"/>
              <a:gd name="T53" fmla="*/ 2147483647 h 56"/>
              <a:gd name="T54" fmla="*/ 2147483647 w 65"/>
              <a:gd name="T55" fmla="*/ 2147483647 h 56"/>
              <a:gd name="T56" fmla="*/ 2147483647 w 65"/>
              <a:gd name="T57" fmla="*/ 2147483647 h 56"/>
              <a:gd name="T58" fmla="*/ 2147483647 w 65"/>
              <a:gd name="T59" fmla="*/ 2147483647 h 56"/>
              <a:gd name="T60" fmla="*/ 2147483647 w 65"/>
              <a:gd name="T61" fmla="*/ 2147483647 h 56"/>
              <a:gd name="T62" fmla="*/ 2147483647 w 65"/>
              <a:gd name="T63" fmla="*/ 2147483647 h 56"/>
              <a:gd name="T64" fmla="*/ 2147483647 w 65"/>
              <a:gd name="T65" fmla="*/ 2147483647 h 56"/>
              <a:gd name="T66" fmla="*/ 2147483647 w 65"/>
              <a:gd name="T67" fmla="*/ 0 h 56"/>
              <a:gd name="T68" fmla="*/ 2147483647 w 65"/>
              <a:gd name="T69" fmla="*/ 2147483647 h 56"/>
              <a:gd name="T70" fmla="*/ 2147483647 w 65"/>
              <a:gd name="T71" fmla="*/ 2147483647 h 56"/>
              <a:gd name="T72" fmla="*/ 2147483647 w 65"/>
              <a:gd name="T73" fmla="*/ 2147483647 h 56"/>
              <a:gd name="T74" fmla="*/ 2147483647 w 65"/>
              <a:gd name="T75" fmla="*/ 2147483647 h 56"/>
              <a:gd name="T76" fmla="*/ 2147483647 w 65"/>
              <a:gd name="T77" fmla="*/ 2147483647 h 56"/>
              <a:gd name="T78" fmla="*/ 2147483647 w 65"/>
              <a:gd name="T79" fmla="*/ 2147483647 h 56"/>
              <a:gd name="T80" fmla="*/ 0 w 65"/>
              <a:gd name="T81" fmla="*/ 2147483647 h 56"/>
              <a:gd name="T82" fmla="*/ 0 w 65"/>
              <a:gd name="T83" fmla="*/ 2147483647 h 5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65"/>
              <a:gd name="T127" fmla="*/ 0 h 56"/>
              <a:gd name="T128" fmla="*/ 65 w 65"/>
              <a:gd name="T129" fmla="*/ 56 h 5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65" h="56">
                <a:moveTo>
                  <a:pt x="0" y="33"/>
                </a:moveTo>
                <a:lnTo>
                  <a:pt x="1" y="36"/>
                </a:lnTo>
                <a:lnTo>
                  <a:pt x="3" y="40"/>
                </a:lnTo>
                <a:lnTo>
                  <a:pt x="4" y="43"/>
                </a:lnTo>
                <a:lnTo>
                  <a:pt x="6" y="46"/>
                </a:lnTo>
                <a:lnTo>
                  <a:pt x="7" y="49"/>
                </a:lnTo>
                <a:lnTo>
                  <a:pt x="10" y="51"/>
                </a:lnTo>
                <a:lnTo>
                  <a:pt x="13" y="53"/>
                </a:lnTo>
                <a:lnTo>
                  <a:pt x="16" y="53"/>
                </a:lnTo>
                <a:lnTo>
                  <a:pt x="22" y="55"/>
                </a:lnTo>
                <a:lnTo>
                  <a:pt x="29" y="56"/>
                </a:lnTo>
                <a:lnTo>
                  <a:pt x="37" y="55"/>
                </a:lnTo>
                <a:lnTo>
                  <a:pt x="43" y="55"/>
                </a:lnTo>
                <a:lnTo>
                  <a:pt x="50" y="53"/>
                </a:lnTo>
                <a:lnTo>
                  <a:pt x="55" y="51"/>
                </a:lnTo>
                <a:lnTo>
                  <a:pt x="59" y="48"/>
                </a:lnTo>
                <a:lnTo>
                  <a:pt x="62" y="43"/>
                </a:lnTo>
                <a:lnTo>
                  <a:pt x="63" y="40"/>
                </a:lnTo>
                <a:lnTo>
                  <a:pt x="65" y="37"/>
                </a:lnTo>
                <a:lnTo>
                  <a:pt x="65" y="33"/>
                </a:lnTo>
                <a:lnTo>
                  <a:pt x="65" y="30"/>
                </a:lnTo>
                <a:lnTo>
                  <a:pt x="65" y="27"/>
                </a:lnTo>
                <a:lnTo>
                  <a:pt x="63" y="24"/>
                </a:lnTo>
                <a:lnTo>
                  <a:pt x="62" y="22"/>
                </a:lnTo>
                <a:lnTo>
                  <a:pt x="59" y="19"/>
                </a:lnTo>
                <a:lnTo>
                  <a:pt x="58" y="19"/>
                </a:lnTo>
                <a:lnTo>
                  <a:pt x="56" y="16"/>
                </a:lnTo>
                <a:lnTo>
                  <a:pt x="53" y="14"/>
                </a:lnTo>
                <a:lnTo>
                  <a:pt x="49" y="11"/>
                </a:lnTo>
                <a:lnTo>
                  <a:pt x="46" y="8"/>
                </a:lnTo>
                <a:lnTo>
                  <a:pt x="43" y="6"/>
                </a:lnTo>
                <a:lnTo>
                  <a:pt x="38" y="3"/>
                </a:lnTo>
                <a:lnTo>
                  <a:pt x="35" y="2"/>
                </a:lnTo>
                <a:lnTo>
                  <a:pt x="29" y="0"/>
                </a:lnTo>
                <a:lnTo>
                  <a:pt x="23" y="2"/>
                </a:lnTo>
                <a:lnTo>
                  <a:pt x="18" y="5"/>
                </a:lnTo>
                <a:lnTo>
                  <a:pt x="13" y="9"/>
                </a:lnTo>
                <a:lnTo>
                  <a:pt x="9" y="14"/>
                </a:lnTo>
                <a:lnTo>
                  <a:pt x="4" y="19"/>
                </a:lnTo>
                <a:lnTo>
                  <a:pt x="1" y="25"/>
                </a:lnTo>
                <a:lnTo>
                  <a:pt x="0" y="31"/>
                </a:lnTo>
                <a:lnTo>
                  <a:pt x="0" y="33"/>
                </a:lnTo>
              </a:path>
            </a:pathLst>
          </a:custGeom>
          <a:solidFill>
            <a:srgbClr val="FFFF00"/>
          </a:solidFill>
          <a:ln w="4763">
            <a:solidFill>
              <a:srgbClr val="990000"/>
            </a:solidFill>
            <a:round/>
            <a:headEnd/>
            <a:tailEnd/>
          </a:ln>
        </p:spPr>
        <p:txBody>
          <a:bodyPr/>
          <a:lstStyle/>
          <a:p>
            <a:endParaRPr lang="en-US"/>
          </a:p>
        </p:txBody>
      </p:sp>
      <p:sp>
        <p:nvSpPr>
          <p:cNvPr id="53413" name="Freeform 164"/>
          <p:cNvSpPr>
            <a:spLocks/>
          </p:cNvSpPr>
          <p:nvPr/>
        </p:nvSpPr>
        <p:spPr bwMode="auto">
          <a:xfrm>
            <a:off x="6445253" y="4405314"/>
            <a:ext cx="92075" cy="88900"/>
          </a:xfrm>
          <a:custGeom>
            <a:avLst/>
            <a:gdLst>
              <a:gd name="T0" fmla="*/ 0 w 65"/>
              <a:gd name="T1" fmla="*/ 2147483647 h 56"/>
              <a:gd name="T2" fmla="*/ 2147483647 w 65"/>
              <a:gd name="T3" fmla="*/ 2147483647 h 56"/>
              <a:gd name="T4" fmla="*/ 2147483647 w 65"/>
              <a:gd name="T5" fmla="*/ 2147483647 h 56"/>
              <a:gd name="T6" fmla="*/ 2147483647 w 65"/>
              <a:gd name="T7" fmla="*/ 2147483647 h 56"/>
              <a:gd name="T8" fmla="*/ 2147483647 w 65"/>
              <a:gd name="T9" fmla="*/ 2147483647 h 56"/>
              <a:gd name="T10" fmla="*/ 2147483647 w 65"/>
              <a:gd name="T11" fmla="*/ 2147483647 h 56"/>
              <a:gd name="T12" fmla="*/ 2147483647 w 65"/>
              <a:gd name="T13" fmla="*/ 2147483647 h 56"/>
              <a:gd name="T14" fmla="*/ 2147483647 w 65"/>
              <a:gd name="T15" fmla="*/ 2147483647 h 56"/>
              <a:gd name="T16" fmla="*/ 2147483647 w 65"/>
              <a:gd name="T17" fmla="*/ 2147483647 h 56"/>
              <a:gd name="T18" fmla="*/ 2147483647 w 65"/>
              <a:gd name="T19" fmla="*/ 2147483647 h 56"/>
              <a:gd name="T20" fmla="*/ 2147483647 w 65"/>
              <a:gd name="T21" fmla="*/ 2147483647 h 56"/>
              <a:gd name="T22" fmla="*/ 2147483647 w 65"/>
              <a:gd name="T23" fmla="*/ 2147483647 h 56"/>
              <a:gd name="T24" fmla="*/ 2147483647 w 65"/>
              <a:gd name="T25" fmla="*/ 2147483647 h 56"/>
              <a:gd name="T26" fmla="*/ 2147483647 w 65"/>
              <a:gd name="T27" fmla="*/ 2147483647 h 56"/>
              <a:gd name="T28" fmla="*/ 2147483647 w 65"/>
              <a:gd name="T29" fmla="*/ 2147483647 h 56"/>
              <a:gd name="T30" fmla="*/ 2147483647 w 65"/>
              <a:gd name="T31" fmla="*/ 2147483647 h 56"/>
              <a:gd name="T32" fmla="*/ 2147483647 w 65"/>
              <a:gd name="T33" fmla="*/ 2147483647 h 56"/>
              <a:gd name="T34" fmla="*/ 2147483647 w 65"/>
              <a:gd name="T35" fmla="*/ 2147483647 h 56"/>
              <a:gd name="T36" fmla="*/ 2147483647 w 65"/>
              <a:gd name="T37" fmla="*/ 2147483647 h 56"/>
              <a:gd name="T38" fmla="*/ 2147483647 w 65"/>
              <a:gd name="T39" fmla="*/ 2147483647 h 56"/>
              <a:gd name="T40" fmla="*/ 2147483647 w 65"/>
              <a:gd name="T41" fmla="*/ 2147483647 h 56"/>
              <a:gd name="T42" fmla="*/ 2147483647 w 65"/>
              <a:gd name="T43" fmla="*/ 2147483647 h 56"/>
              <a:gd name="T44" fmla="*/ 2147483647 w 65"/>
              <a:gd name="T45" fmla="*/ 2147483647 h 56"/>
              <a:gd name="T46" fmla="*/ 2147483647 w 65"/>
              <a:gd name="T47" fmla="*/ 2147483647 h 56"/>
              <a:gd name="T48" fmla="*/ 2147483647 w 65"/>
              <a:gd name="T49" fmla="*/ 2147483647 h 56"/>
              <a:gd name="T50" fmla="*/ 2147483647 w 65"/>
              <a:gd name="T51" fmla="*/ 2147483647 h 56"/>
              <a:gd name="T52" fmla="*/ 2147483647 w 65"/>
              <a:gd name="T53" fmla="*/ 2147483647 h 56"/>
              <a:gd name="T54" fmla="*/ 2147483647 w 65"/>
              <a:gd name="T55" fmla="*/ 2147483647 h 56"/>
              <a:gd name="T56" fmla="*/ 2147483647 w 65"/>
              <a:gd name="T57" fmla="*/ 2147483647 h 56"/>
              <a:gd name="T58" fmla="*/ 2147483647 w 65"/>
              <a:gd name="T59" fmla="*/ 2147483647 h 56"/>
              <a:gd name="T60" fmla="*/ 2147483647 w 65"/>
              <a:gd name="T61" fmla="*/ 2147483647 h 56"/>
              <a:gd name="T62" fmla="*/ 2147483647 w 65"/>
              <a:gd name="T63" fmla="*/ 2147483647 h 56"/>
              <a:gd name="T64" fmla="*/ 2147483647 w 65"/>
              <a:gd name="T65" fmla="*/ 2147483647 h 56"/>
              <a:gd name="T66" fmla="*/ 2147483647 w 65"/>
              <a:gd name="T67" fmla="*/ 0 h 56"/>
              <a:gd name="T68" fmla="*/ 2147483647 w 65"/>
              <a:gd name="T69" fmla="*/ 2147483647 h 56"/>
              <a:gd name="T70" fmla="*/ 2147483647 w 65"/>
              <a:gd name="T71" fmla="*/ 2147483647 h 56"/>
              <a:gd name="T72" fmla="*/ 2147483647 w 65"/>
              <a:gd name="T73" fmla="*/ 2147483647 h 56"/>
              <a:gd name="T74" fmla="*/ 2147483647 w 65"/>
              <a:gd name="T75" fmla="*/ 2147483647 h 56"/>
              <a:gd name="T76" fmla="*/ 2147483647 w 65"/>
              <a:gd name="T77" fmla="*/ 2147483647 h 56"/>
              <a:gd name="T78" fmla="*/ 2147483647 w 65"/>
              <a:gd name="T79" fmla="*/ 2147483647 h 56"/>
              <a:gd name="T80" fmla="*/ 0 w 65"/>
              <a:gd name="T81" fmla="*/ 2147483647 h 5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65"/>
              <a:gd name="T124" fmla="*/ 0 h 56"/>
              <a:gd name="T125" fmla="*/ 65 w 65"/>
              <a:gd name="T126" fmla="*/ 56 h 5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65" h="56">
                <a:moveTo>
                  <a:pt x="0" y="33"/>
                </a:moveTo>
                <a:lnTo>
                  <a:pt x="1" y="36"/>
                </a:lnTo>
                <a:lnTo>
                  <a:pt x="3" y="40"/>
                </a:lnTo>
                <a:lnTo>
                  <a:pt x="4" y="43"/>
                </a:lnTo>
                <a:lnTo>
                  <a:pt x="6" y="46"/>
                </a:lnTo>
                <a:lnTo>
                  <a:pt x="7" y="49"/>
                </a:lnTo>
                <a:lnTo>
                  <a:pt x="10" y="51"/>
                </a:lnTo>
                <a:lnTo>
                  <a:pt x="13" y="53"/>
                </a:lnTo>
                <a:lnTo>
                  <a:pt x="16" y="53"/>
                </a:lnTo>
                <a:lnTo>
                  <a:pt x="22" y="55"/>
                </a:lnTo>
                <a:lnTo>
                  <a:pt x="29" y="56"/>
                </a:lnTo>
                <a:lnTo>
                  <a:pt x="37" y="55"/>
                </a:lnTo>
                <a:lnTo>
                  <a:pt x="43" y="55"/>
                </a:lnTo>
                <a:lnTo>
                  <a:pt x="50" y="53"/>
                </a:lnTo>
                <a:lnTo>
                  <a:pt x="55" y="51"/>
                </a:lnTo>
                <a:lnTo>
                  <a:pt x="59" y="48"/>
                </a:lnTo>
                <a:lnTo>
                  <a:pt x="62" y="43"/>
                </a:lnTo>
                <a:lnTo>
                  <a:pt x="63" y="40"/>
                </a:lnTo>
                <a:lnTo>
                  <a:pt x="65" y="37"/>
                </a:lnTo>
                <a:lnTo>
                  <a:pt x="65" y="33"/>
                </a:lnTo>
                <a:lnTo>
                  <a:pt x="65" y="30"/>
                </a:lnTo>
                <a:lnTo>
                  <a:pt x="65" y="27"/>
                </a:lnTo>
                <a:lnTo>
                  <a:pt x="63" y="24"/>
                </a:lnTo>
                <a:lnTo>
                  <a:pt x="62" y="22"/>
                </a:lnTo>
                <a:lnTo>
                  <a:pt x="59" y="19"/>
                </a:lnTo>
                <a:lnTo>
                  <a:pt x="58" y="19"/>
                </a:lnTo>
                <a:lnTo>
                  <a:pt x="56" y="16"/>
                </a:lnTo>
                <a:lnTo>
                  <a:pt x="53" y="14"/>
                </a:lnTo>
                <a:lnTo>
                  <a:pt x="49" y="11"/>
                </a:lnTo>
                <a:lnTo>
                  <a:pt x="46" y="8"/>
                </a:lnTo>
                <a:lnTo>
                  <a:pt x="43" y="6"/>
                </a:lnTo>
                <a:lnTo>
                  <a:pt x="38" y="3"/>
                </a:lnTo>
                <a:lnTo>
                  <a:pt x="35" y="2"/>
                </a:lnTo>
                <a:lnTo>
                  <a:pt x="29" y="0"/>
                </a:lnTo>
                <a:lnTo>
                  <a:pt x="23" y="2"/>
                </a:lnTo>
                <a:lnTo>
                  <a:pt x="18" y="5"/>
                </a:lnTo>
                <a:lnTo>
                  <a:pt x="13" y="9"/>
                </a:lnTo>
                <a:lnTo>
                  <a:pt x="9" y="14"/>
                </a:lnTo>
                <a:lnTo>
                  <a:pt x="4" y="19"/>
                </a:lnTo>
                <a:lnTo>
                  <a:pt x="1" y="25"/>
                </a:lnTo>
                <a:lnTo>
                  <a:pt x="0" y="31"/>
                </a:lnTo>
              </a:path>
            </a:pathLst>
          </a:custGeom>
          <a:solidFill>
            <a:srgbClr val="FFFF00"/>
          </a:solidFill>
          <a:ln w="4763">
            <a:solidFill>
              <a:srgbClr val="990000"/>
            </a:solidFill>
            <a:round/>
            <a:headEnd/>
            <a:tailEnd/>
          </a:ln>
        </p:spPr>
        <p:txBody>
          <a:bodyPr/>
          <a:lstStyle/>
          <a:p>
            <a:endParaRPr lang="en-US"/>
          </a:p>
        </p:txBody>
      </p:sp>
      <p:sp>
        <p:nvSpPr>
          <p:cNvPr id="53414" name="Freeform 165"/>
          <p:cNvSpPr>
            <a:spLocks/>
          </p:cNvSpPr>
          <p:nvPr/>
        </p:nvSpPr>
        <p:spPr bwMode="auto">
          <a:xfrm>
            <a:off x="6423028" y="4303713"/>
            <a:ext cx="74613" cy="87312"/>
          </a:xfrm>
          <a:custGeom>
            <a:avLst/>
            <a:gdLst>
              <a:gd name="T0" fmla="*/ 2147483647 w 53"/>
              <a:gd name="T1" fmla="*/ 2147483647 h 55"/>
              <a:gd name="T2" fmla="*/ 2147483647 w 53"/>
              <a:gd name="T3" fmla="*/ 2147483647 h 55"/>
              <a:gd name="T4" fmla="*/ 2147483647 w 53"/>
              <a:gd name="T5" fmla="*/ 2147483647 h 55"/>
              <a:gd name="T6" fmla="*/ 2147483647 w 53"/>
              <a:gd name="T7" fmla="*/ 2147483647 h 55"/>
              <a:gd name="T8" fmla="*/ 2147483647 w 53"/>
              <a:gd name="T9" fmla="*/ 2147483647 h 55"/>
              <a:gd name="T10" fmla="*/ 2147483647 w 53"/>
              <a:gd name="T11" fmla="*/ 2147483647 h 55"/>
              <a:gd name="T12" fmla="*/ 2147483647 w 53"/>
              <a:gd name="T13" fmla="*/ 2147483647 h 55"/>
              <a:gd name="T14" fmla="*/ 2147483647 w 53"/>
              <a:gd name="T15" fmla="*/ 2147483647 h 55"/>
              <a:gd name="T16" fmla="*/ 2147483647 w 53"/>
              <a:gd name="T17" fmla="*/ 2147483647 h 55"/>
              <a:gd name="T18" fmla="*/ 2147483647 w 53"/>
              <a:gd name="T19" fmla="*/ 2147483647 h 55"/>
              <a:gd name="T20" fmla="*/ 2147483647 w 53"/>
              <a:gd name="T21" fmla="*/ 2147483647 h 55"/>
              <a:gd name="T22" fmla="*/ 2147483647 w 53"/>
              <a:gd name="T23" fmla="*/ 2147483647 h 55"/>
              <a:gd name="T24" fmla="*/ 2147483647 w 53"/>
              <a:gd name="T25" fmla="*/ 2147483647 h 55"/>
              <a:gd name="T26" fmla="*/ 2147483647 w 53"/>
              <a:gd name="T27" fmla="*/ 2147483647 h 55"/>
              <a:gd name="T28" fmla="*/ 2147483647 w 53"/>
              <a:gd name="T29" fmla="*/ 2147483647 h 55"/>
              <a:gd name="T30" fmla="*/ 2147483647 w 53"/>
              <a:gd name="T31" fmla="*/ 2147483647 h 55"/>
              <a:gd name="T32" fmla="*/ 2147483647 w 53"/>
              <a:gd name="T33" fmla="*/ 2147483647 h 55"/>
              <a:gd name="T34" fmla="*/ 2147483647 w 53"/>
              <a:gd name="T35" fmla="*/ 2147483647 h 55"/>
              <a:gd name="T36" fmla="*/ 2147483647 w 53"/>
              <a:gd name="T37" fmla="*/ 2147483647 h 55"/>
              <a:gd name="T38" fmla="*/ 2147483647 w 53"/>
              <a:gd name="T39" fmla="*/ 2147483647 h 55"/>
              <a:gd name="T40" fmla="*/ 2147483647 w 53"/>
              <a:gd name="T41" fmla="*/ 2147483647 h 55"/>
              <a:gd name="T42" fmla="*/ 2147483647 w 53"/>
              <a:gd name="T43" fmla="*/ 2147483647 h 55"/>
              <a:gd name="T44" fmla="*/ 2147483647 w 53"/>
              <a:gd name="T45" fmla="*/ 2147483647 h 55"/>
              <a:gd name="T46" fmla="*/ 2147483647 w 53"/>
              <a:gd name="T47" fmla="*/ 2147483647 h 55"/>
              <a:gd name="T48" fmla="*/ 2147483647 w 53"/>
              <a:gd name="T49" fmla="*/ 2147483647 h 55"/>
              <a:gd name="T50" fmla="*/ 2147483647 w 53"/>
              <a:gd name="T51" fmla="*/ 0 h 55"/>
              <a:gd name="T52" fmla="*/ 2147483647 w 53"/>
              <a:gd name="T53" fmla="*/ 0 h 55"/>
              <a:gd name="T54" fmla="*/ 2147483647 w 53"/>
              <a:gd name="T55" fmla="*/ 2147483647 h 55"/>
              <a:gd name="T56" fmla="*/ 2147483647 w 53"/>
              <a:gd name="T57" fmla="*/ 2147483647 h 55"/>
              <a:gd name="T58" fmla="*/ 2147483647 w 53"/>
              <a:gd name="T59" fmla="*/ 2147483647 h 55"/>
              <a:gd name="T60" fmla="*/ 2147483647 w 53"/>
              <a:gd name="T61" fmla="*/ 2147483647 h 55"/>
              <a:gd name="T62" fmla="*/ 2147483647 w 53"/>
              <a:gd name="T63" fmla="*/ 2147483647 h 55"/>
              <a:gd name="T64" fmla="*/ 2147483647 w 53"/>
              <a:gd name="T65" fmla="*/ 2147483647 h 55"/>
              <a:gd name="T66" fmla="*/ 0 w 53"/>
              <a:gd name="T67" fmla="*/ 2147483647 h 55"/>
              <a:gd name="T68" fmla="*/ 0 w 53"/>
              <a:gd name="T69" fmla="*/ 2147483647 h 55"/>
              <a:gd name="T70" fmla="*/ 2147483647 w 53"/>
              <a:gd name="T71" fmla="*/ 2147483647 h 55"/>
              <a:gd name="T72" fmla="*/ 2147483647 w 53"/>
              <a:gd name="T73" fmla="*/ 2147483647 h 55"/>
              <a:gd name="T74" fmla="*/ 2147483647 w 53"/>
              <a:gd name="T75" fmla="*/ 2147483647 h 55"/>
              <a:gd name="T76" fmla="*/ 2147483647 w 53"/>
              <a:gd name="T77" fmla="*/ 2147483647 h 55"/>
              <a:gd name="T78" fmla="*/ 2147483647 w 53"/>
              <a:gd name="T79" fmla="*/ 2147483647 h 55"/>
              <a:gd name="T80" fmla="*/ 2147483647 w 53"/>
              <a:gd name="T81" fmla="*/ 2147483647 h 5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3"/>
              <a:gd name="T124" fmla="*/ 0 h 55"/>
              <a:gd name="T125" fmla="*/ 53 w 53"/>
              <a:gd name="T126" fmla="*/ 55 h 55"/>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3" h="55">
                <a:moveTo>
                  <a:pt x="14" y="35"/>
                </a:moveTo>
                <a:lnTo>
                  <a:pt x="19" y="39"/>
                </a:lnTo>
                <a:lnTo>
                  <a:pt x="23" y="43"/>
                </a:lnTo>
                <a:lnTo>
                  <a:pt x="26" y="48"/>
                </a:lnTo>
                <a:lnTo>
                  <a:pt x="28" y="51"/>
                </a:lnTo>
                <a:lnTo>
                  <a:pt x="31" y="52"/>
                </a:lnTo>
                <a:lnTo>
                  <a:pt x="35" y="54"/>
                </a:lnTo>
                <a:lnTo>
                  <a:pt x="38" y="55"/>
                </a:lnTo>
                <a:lnTo>
                  <a:pt x="44" y="55"/>
                </a:lnTo>
                <a:lnTo>
                  <a:pt x="45" y="54"/>
                </a:lnTo>
                <a:lnTo>
                  <a:pt x="47" y="54"/>
                </a:lnTo>
                <a:lnTo>
                  <a:pt x="48" y="52"/>
                </a:lnTo>
                <a:lnTo>
                  <a:pt x="50" y="51"/>
                </a:lnTo>
                <a:lnTo>
                  <a:pt x="51" y="49"/>
                </a:lnTo>
                <a:lnTo>
                  <a:pt x="53" y="48"/>
                </a:lnTo>
                <a:lnTo>
                  <a:pt x="53" y="46"/>
                </a:lnTo>
                <a:lnTo>
                  <a:pt x="53" y="43"/>
                </a:lnTo>
                <a:lnTo>
                  <a:pt x="53" y="38"/>
                </a:lnTo>
                <a:lnTo>
                  <a:pt x="50" y="32"/>
                </a:lnTo>
                <a:lnTo>
                  <a:pt x="48" y="26"/>
                </a:lnTo>
                <a:lnTo>
                  <a:pt x="44" y="20"/>
                </a:lnTo>
                <a:lnTo>
                  <a:pt x="39" y="15"/>
                </a:lnTo>
                <a:lnTo>
                  <a:pt x="35" y="11"/>
                </a:lnTo>
                <a:lnTo>
                  <a:pt x="31" y="6"/>
                </a:lnTo>
                <a:lnTo>
                  <a:pt x="25" y="2"/>
                </a:lnTo>
                <a:lnTo>
                  <a:pt x="22" y="0"/>
                </a:lnTo>
                <a:lnTo>
                  <a:pt x="19" y="0"/>
                </a:lnTo>
                <a:lnTo>
                  <a:pt x="16" y="2"/>
                </a:lnTo>
                <a:lnTo>
                  <a:pt x="11" y="3"/>
                </a:lnTo>
                <a:lnTo>
                  <a:pt x="8" y="5"/>
                </a:lnTo>
                <a:lnTo>
                  <a:pt x="5" y="8"/>
                </a:lnTo>
                <a:lnTo>
                  <a:pt x="3" y="11"/>
                </a:lnTo>
                <a:lnTo>
                  <a:pt x="1" y="15"/>
                </a:lnTo>
                <a:lnTo>
                  <a:pt x="0" y="18"/>
                </a:lnTo>
                <a:lnTo>
                  <a:pt x="0" y="23"/>
                </a:lnTo>
                <a:lnTo>
                  <a:pt x="1" y="26"/>
                </a:lnTo>
                <a:lnTo>
                  <a:pt x="3" y="29"/>
                </a:lnTo>
                <a:lnTo>
                  <a:pt x="4" y="32"/>
                </a:lnTo>
                <a:lnTo>
                  <a:pt x="7" y="33"/>
                </a:lnTo>
                <a:lnTo>
                  <a:pt x="10" y="35"/>
                </a:lnTo>
                <a:lnTo>
                  <a:pt x="14" y="3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15" name="Freeform 166"/>
          <p:cNvSpPr>
            <a:spLocks/>
          </p:cNvSpPr>
          <p:nvPr/>
        </p:nvSpPr>
        <p:spPr bwMode="auto">
          <a:xfrm>
            <a:off x="6423028" y="4303713"/>
            <a:ext cx="74613" cy="87312"/>
          </a:xfrm>
          <a:custGeom>
            <a:avLst/>
            <a:gdLst>
              <a:gd name="T0" fmla="*/ 2147483647 w 53"/>
              <a:gd name="T1" fmla="*/ 2147483647 h 55"/>
              <a:gd name="T2" fmla="*/ 2147483647 w 53"/>
              <a:gd name="T3" fmla="*/ 2147483647 h 55"/>
              <a:gd name="T4" fmla="*/ 2147483647 w 53"/>
              <a:gd name="T5" fmla="*/ 2147483647 h 55"/>
              <a:gd name="T6" fmla="*/ 2147483647 w 53"/>
              <a:gd name="T7" fmla="*/ 2147483647 h 55"/>
              <a:gd name="T8" fmla="*/ 2147483647 w 53"/>
              <a:gd name="T9" fmla="*/ 2147483647 h 55"/>
              <a:gd name="T10" fmla="*/ 2147483647 w 53"/>
              <a:gd name="T11" fmla="*/ 2147483647 h 55"/>
              <a:gd name="T12" fmla="*/ 2147483647 w 53"/>
              <a:gd name="T13" fmla="*/ 2147483647 h 55"/>
              <a:gd name="T14" fmla="*/ 2147483647 w 53"/>
              <a:gd name="T15" fmla="*/ 2147483647 h 55"/>
              <a:gd name="T16" fmla="*/ 2147483647 w 53"/>
              <a:gd name="T17" fmla="*/ 2147483647 h 55"/>
              <a:gd name="T18" fmla="*/ 2147483647 w 53"/>
              <a:gd name="T19" fmla="*/ 2147483647 h 55"/>
              <a:gd name="T20" fmla="*/ 2147483647 w 53"/>
              <a:gd name="T21" fmla="*/ 2147483647 h 55"/>
              <a:gd name="T22" fmla="*/ 2147483647 w 53"/>
              <a:gd name="T23" fmla="*/ 2147483647 h 55"/>
              <a:gd name="T24" fmla="*/ 2147483647 w 53"/>
              <a:gd name="T25" fmla="*/ 2147483647 h 55"/>
              <a:gd name="T26" fmla="*/ 2147483647 w 53"/>
              <a:gd name="T27" fmla="*/ 2147483647 h 55"/>
              <a:gd name="T28" fmla="*/ 2147483647 w 53"/>
              <a:gd name="T29" fmla="*/ 2147483647 h 55"/>
              <a:gd name="T30" fmla="*/ 2147483647 w 53"/>
              <a:gd name="T31" fmla="*/ 2147483647 h 55"/>
              <a:gd name="T32" fmla="*/ 2147483647 w 53"/>
              <a:gd name="T33" fmla="*/ 2147483647 h 55"/>
              <a:gd name="T34" fmla="*/ 2147483647 w 53"/>
              <a:gd name="T35" fmla="*/ 2147483647 h 55"/>
              <a:gd name="T36" fmla="*/ 2147483647 w 53"/>
              <a:gd name="T37" fmla="*/ 2147483647 h 55"/>
              <a:gd name="T38" fmla="*/ 2147483647 w 53"/>
              <a:gd name="T39" fmla="*/ 2147483647 h 55"/>
              <a:gd name="T40" fmla="*/ 2147483647 w 53"/>
              <a:gd name="T41" fmla="*/ 2147483647 h 55"/>
              <a:gd name="T42" fmla="*/ 2147483647 w 53"/>
              <a:gd name="T43" fmla="*/ 2147483647 h 55"/>
              <a:gd name="T44" fmla="*/ 2147483647 w 53"/>
              <a:gd name="T45" fmla="*/ 2147483647 h 55"/>
              <a:gd name="T46" fmla="*/ 2147483647 w 53"/>
              <a:gd name="T47" fmla="*/ 2147483647 h 55"/>
              <a:gd name="T48" fmla="*/ 2147483647 w 53"/>
              <a:gd name="T49" fmla="*/ 2147483647 h 55"/>
              <a:gd name="T50" fmla="*/ 2147483647 w 53"/>
              <a:gd name="T51" fmla="*/ 0 h 55"/>
              <a:gd name="T52" fmla="*/ 2147483647 w 53"/>
              <a:gd name="T53" fmla="*/ 0 h 55"/>
              <a:gd name="T54" fmla="*/ 2147483647 w 53"/>
              <a:gd name="T55" fmla="*/ 2147483647 h 55"/>
              <a:gd name="T56" fmla="*/ 2147483647 w 53"/>
              <a:gd name="T57" fmla="*/ 2147483647 h 55"/>
              <a:gd name="T58" fmla="*/ 2147483647 w 53"/>
              <a:gd name="T59" fmla="*/ 2147483647 h 55"/>
              <a:gd name="T60" fmla="*/ 2147483647 w 53"/>
              <a:gd name="T61" fmla="*/ 2147483647 h 55"/>
              <a:gd name="T62" fmla="*/ 2147483647 w 53"/>
              <a:gd name="T63" fmla="*/ 2147483647 h 55"/>
              <a:gd name="T64" fmla="*/ 2147483647 w 53"/>
              <a:gd name="T65" fmla="*/ 2147483647 h 55"/>
              <a:gd name="T66" fmla="*/ 0 w 53"/>
              <a:gd name="T67" fmla="*/ 2147483647 h 55"/>
              <a:gd name="T68" fmla="*/ 0 w 53"/>
              <a:gd name="T69" fmla="*/ 2147483647 h 55"/>
              <a:gd name="T70" fmla="*/ 2147483647 w 53"/>
              <a:gd name="T71" fmla="*/ 2147483647 h 55"/>
              <a:gd name="T72" fmla="*/ 2147483647 w 53"/>
              <a:gd name="T73" fmla="*/ 2147483647 h 55"/>
              <a:gd name="T74" fmla="*/ 2147483647 w 53"/>
              <a:gd name="T75" fmla="*/ 2147483647 h 55"/>
              <a:gd name="T76" fmla="*/ 2147483647 w 53"/>
              <a:gd name="T77" fmla="*/ 2147483647 h 55"/>
              <a:gd name="T78" fmla="*/ 2147483647 w 53"/>
              <a:gd name="T79" fmla="*/ 2147483647 h 55"/>
              <a:gd name="T80" fmla="*/ 2147483647 w 53"/>
              <a:gd name="T81" fmla="*/ 2147483647 h 5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3"/>
              <a:gd name="T124" fmla="*/ 0 h 55"/>
              <a:gd name="T125" fmla="*/ 53 w 53"/>
              <a:gd name="T126" fmla="*/ 55 h 55"/>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3" h="55">
                <a:moveTo>
                  <a:pt x="14" y="35"/>
                </a:moveTo>
                <a:lnTo>
                  <a:pt x="19" y="39"/>
                </a:lnTo>
                <a:lnTo>
                  <a:pt x="23" y="43"/>
                </a:lnTo>
                <a:lnTo>
                  <a:pt x="26" y="48"/>
                </a:lnTo>
                <a:lnTo>
                  <a:pt x="28" y="51"/>
                </a:lnTo>
                <a:lnTo>
                  <a:pt x="31" y="52"/>
                </a:lnTo>
                <a:lnTo>
                  <a:pt x="35" y="54"/>
                </a:lnTo>
                <a:lnTo>
                  <a:pt x="38" y="55"/>
                </a:lnTo>
                <a:lnTo>
                  <a:pt x="44" y="55"/>
                </a:lnTo>
                <a:lnTo>
                  <a:pt x="45" y="54"/>
                </a:lnTo>
                <a:lnTo>
                  <a:pt x="47" y="54"/>
                </a:lnTo>
                <a:lnTo>
                  <a:pt x="48" y="52"/>
                </a:lnTo>
                <a:lnTo>
                  <a:pt x="50" y="51"/>
                </a:lnTo>
                <a:lnTo>
                  <a:pt x="51" y="49"/>
                </a:lnTo>
                <a:lnTo>
                  <a:pt x="53" y="48"/>
                </a:lnTo>
                <a:lnTo>
                  <a:pt x="53" y="46"/>
                </a:lnTo>
                <a:lnTo>
                  <a:pt x="53" y="43"/>
                </a:lnTo>
                <a:lnTo>
                  <a:pt x="53" y="38"/>
                </a:lnTo>
                <a:lnTo>
                  <a:pt x="50" y="32"/>
                </a:lnTo>
                <a:lnTo>
                  <a:pt x="48" y="26"/>
                </a:lnTo>
                <a:lnTo>
                  <a:pt x="44" y="20"/>
                </a:lnTo>
                <a:lnTo>
                  <a:pt x="39" y="15"/>
                </a:lnTo>
                <a:lnTo>
                  <a:pt x="35" y="11"/>
                </a:lnTo>
                <a:lnTo>
                  <a:pt x="31" y="6"/>
                </a:lnTo>
                <a:lnTo>
                  <a:pt x="25" y="2"/>
                </a:lnTo>
                <a:lnTo>
                  <a:pt x="22" y="0"/>
                </a:lnTo>
                <a:lnTo>
                  <a:pt x="19" y="0"/>
                </a:lnTo>
                <a:lnTo>
                  <a:pt x="16" y="2"/>
                </a:lnTo>
                <a:lnTo>
                  <a:pt x="11" y="3"/>
                </a:lnTo>
                <a:lnTo>
                  <a:pt x="8" y="5"/>
                </a:lnTo>
                <a:lnTo>
                  <a:pt x="5" y="8"/>
                </a:lnTo>
                <a:lnTo>
                  <a:pt x="3" y="11"/>
                </a:lnTo>
                <a:lnTo>
                  <a:pt x="1" y="15"/>
                </a:lnTo>
                <a:lnTo>
                  <a:pt x="0" y="18"/>
                </a:lnTo>
                <a:lnTo>
                  <a:pt x="0" y="23"/>
                </a:lnTo>
                <a:lnTo>
                  <a:pt x="1" y="26"/>
                </a:lnTo>
                <a:lnTo>
                  <a:pt x="3" y="29"/>
                </a:lnTo>
                <a:lnTo>
                  <a:pt x="4" y="32"/>
                </a:lnTo>
                <a:lnTo>
                  <a:pt x="7" y="33"/>
                </a:lnTo>
                <a:lnTo>
                  <a:pt x="10" y="35"/>
                </a:lnTo>
                <a:lnTo>
                  <a:pt x="14" y="35"/>
                </a:lnTo>
              </a:path>
            </a:pathLst>
          </a:custGeom>
          <a:solidFill>
            <a:srgbClr val="FFFF00"/>
          </a:solidFill>
          <a:ln w="4763">
            <a:solidFill>
              <a:srgbClr val="990000"/>
            </a:solidFill>
            <a:round/>
            <a:headEnd/>
            <a:tailEnd/>
          </a:ln>
        </p:spPr>
        <p:txBody>
          <a:bodyPr/>
          <a:lstStyle/>
          <a:p>
            <a:endParaRPr lang="en-US"/>
          </a:p>
        </p:txBody>
      </p:sp>
      <p:sp>
        <p:nvSpPr>
          <p:cNvPr id="53416" name="Freeform 167"/>
          <p:cNvSpPr>
            <a:spLocks/>
          </p:cNvSpPr>
          <p:nvPr/>
        </p:nvSpPr>
        <p:spPr bwMode="auto">
          <a:xfrm>
            <a:off x="6423028" y="4303713"/>
            <a:ext cx="74613" cy="87312"/>
          </a:xfrm>
          <a:custGeom>
            <a:avLst/>
            <a:gdLst>
              <a:gd name="T0" fmla="*/ 2147483647 w 53"/>
              <a:gd name="T1" fmla="*/ 2147483647 h 55"/>
              <a:gd name="T2" fmla="*/ 2147483647 w 53"/>
              <a:gd name="T3" fmla="*/ 2147483647 h 55"/>
              <a:gd name="T4" fmla="*/ 2147483647 w 53"/>
              <a:gd name="T5" fmla="*/ 2147483647 h 55"/>
              <a:gd name="T6" fmla="*/ 2147483647 w 53"/>
              <a:gd name="T7" fmla="*/ 2147483647 h 55"/>
              <a:gd name="T8" fmla="*/ 2147483647 w 53"/>
              <a:gd name="T9" fmla="*/ 2147483647 h 55"/>
              <a:gd name="T10" fmla="*/ 2147483647 w 53"/>
              <a:gd name="T11" fmla="*/ 2147483647 h 55"/>
              <a:gd name="T12" fmla="*/ 2147483647 w 53"/>
              <a:gd name="T13" fmla="*/ 2147483647 h 55"/>
              <a:gd name="T14" fmla="*/ 2147483647 w 53"/>
              <a:gd name="T15" fmla="*/ 2147483647 h 55"/>
              <a:gd name="T16" fmla="*/ 2147483647 w 53"/>
              <a:gd name="T17" fmla="*/ 2147483647 h 55"/>
              <a:gd name="T18" fmla="*/ 2147483647 w 53"/>
              <a:gd name="T19" fmla="*/ 2147483647 h 55"/>
              <a:gd name="T20" fmla="*/ 2147483647 w 53"/>
              <a:gd name="T21" fmla="*/ 2147483647 h 55"/>
              <a:gd name="T22" fmla="*/ 2147483647 w 53"/>
              <a:gd name="T23" fmla="*/ 2147483647 h 55"/>
              <a:gd name="T24" fmla="*/ 2147483647 w 53"/>
              <a:gd name="T25" fmla="*/ 2147483647 h 55"/>
              <a:gd name="T26" fmla="*/ 2147483647 w 53"/>
              <a:gd name="T27" fmla="*/ 2147483647 h 55"/>
              <a:gd name="T28" fmla="*/ 2147483647 w 53"/>
              <a:gd name="T29" fmla="*/ 2147483647 h 55"/>
              <a:gd name="T30" fmla="*/ 2147483647 w 53"/>
              <a:gd name="T31" fmla="*/ 2147483647 h 55"/>
              <a:gd name="T32" fmla="*/ 2147483647 w 53"/>
              <a:gd name="T33" fmla="*/ 2147483647 h 55"/>
              <a:gd name="T34" fmla="*/ 2147483647 w 53"/>
              <a:gd name="T35" fmla="*/ 2147483647 h 55"/>
              <a:gd name="T36" fmla="*/ 2147483647 w 53"/>
              <a:gd name="T37" fmla="*/ 2147483647 h 55"/>
              <a:gd name="T38" fmla="*/ 2147483647 w 53"/>
              <a:gd name="T39" fmla="*/ 2147483647 h 55"/>
              <a:gd name="T40" fmla="*/ 2147483647 w 53"/>
              <a:gd name="T41" fmla="*/ 2147483647 h 55"/>
              <a:gd name="T42" fmla="*/ 2147483647 w 53"/>
              <a:gd name="T43" fmla="*/ 2147483647 h 55"/>
              <a:gd name="T44" fmla="*/ 2147483647 w 53"/>
              <a:gd name="T45" fmla="*/ 2147483647 h 55"/>
              <a:gd name="T46" fmla="*/ 2147483647 w 53"/>
              <a:gd name="T47" fmla="*/ 2147483647 h 55"/>
              <a:gd name="T48" fmla="*/ 2147483647 w 53"/>
              <a:gd name="T49" fmla="*/ 2147483647 h 55"/>
              <a:gd name="T50" fmla="*/ 2147483647 w 53"/>
              <a:gd name="T51" fmla="*/ 0 h 55"/>
              <a:gd name="T52" fmla="*/ 2147483647 w 53"/>
              <a:gd name="T53" fmla="*/ 0 h 55"/>
              <a:gd name="T54" fmla="*/ 2147483647 w 53"/>
              <a:gd name="T55" fmla="*/ 2147483647 h 55"/>
              <a:gd name="T56" fmla="*/ 2147483647 w 53"/>
              <a:gd name="T57" fmla="*/ 2147483647 h 55"/>
              <a:gd name="T58" fmla="*/ 2147483647 w 53"/>
              <a:gd name="T59" fmla="*/ 2147483647 h 55"/>
              <a:gd name="T60" fmla="*/ 2147483647 w 53"/>
              <a:gd name="T61" fmla="*/ 2147483647 h 55"/>
              <a:gd name="T62" fmla="*/ 2147483647 w 53"/>
              <a:gd name="T63" fmla="*/ 2147483647 h 55"/>
              <a:gd name="T64" fmla="*/ 2147483647 w 53"/>
              <a:gd name="T65" fmla="*/ 2147483647 h 55"/>
              <a:gd name="T66" fmla="*/ 0 w 53"/>
              <a:gd name="T67" fmla="*/ 2147483647 h 55"/>
              <a:gd name="T68" fmla="*/ 0 w 53"/>
              <a:gd name="T69" fmla="*/ 2147483647 h 55"/>
              <a:gd name="T70" fmla="*/ 2147483647 w 53"/>
              <a:gd name="T71" fmla="*/ 2147483647 h 55"/>
              <a:gd name="T72" fmla="*/ 2147483647 w 53"/>
              <a:gd name="T73" fmla="*/ 2147483647 h 55"/>
              <a:gd name="T74" fmla="*/ 2147483647 w 53"/>
              <a:gd name="T75" fmla="*/ 2147483647 h 55"/>
              <a:gd name="T76" fmla="*/ 2147483647 w 53"/>
              <a:gd name="T77" fmla="*/ 2147483647 h 55"/>
              <a:gd name="T78" fmla="*/ 2147483647 w 53"/>
              <a:gd name="T79" fmla="*/ 2147483647 h 55"/>
              <a:gd name="T80" fmla="*/ 2147483647 w 53"/>
              <a:gd name="T81" fmla="*/ 2147483647 h 5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3"/>
              <a:gd name="T124" fmla="*/ 0 h 55"/>
              <a:gd name="T125" fmla="*/ 53 w 53"/>
              <a:gd name="T126" fmla="*/ 55 h 55"/>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3" h="55">
                <a:moveTo>
                  <a:pt x="14" y="35"/>
                </a:moveTo>
                <a:lnTo>
                  <a:pt x="19" y="39"/>
                </a:lnTo>
                <a:lnTo>
                  <a:pt x="23" y="43"/>
                </a:lnTo>
                <a:lnTo>
                  <a:pt x="26" y="48"/>
                </a:lnTo>
                <a:lnTo>
                  <a:pt x="28" y="51"/>
                </a:lnTo>
                <a:lnTo>
                  <a:pt x="31" y="52"/>
                </a:lnTo>
                <a:lnTo>
                  <a:pt x="35" y="54"/>
                </a:lnTo>
                <a:lnTo>
                  <a:pt x="38" y="55"/>
                </a:lnTo>
                <a:lnTo>
                  <a:pt x="44" y="55"/>
                </a:lnTo>
                <a:lnTo>
                  <a:pt x="45" y="54"/>
                </a:lnTo>
                <a:lnTo>
                  <a:pt x="47" y="54"/>
                </a:lnTo>
                <a:lnTo>
                  <a:pt x="48" y="52"/>
                </a:lnTo>
                <a:lnTo>
                  <a:pt x="50" y="51"/>
                </a:lnTo>
                <a:lnTo>
                  <a:pt x="51" y="49"/>
                </a:lnTo>
                <a:lnTo>
                  <a:pt x="53" y="48"/>
                </a:lnTo>
                <a:lnTo>
                  <a:pt x="53" y="46"/>
                </a:lnTo>
                <a:lnTo>
                  <a:pt x="53" y="43"/>
                </a:lnTo>
                <a:lnTo>
                  <a:pt x="53" y="38"/>
                </a:lnTo>
                <a:lnTo>
                  <a:pt x="50" y="32"/>
                </a:lnTo>
                <a:lnTo>
                  <a:pt x="48" y="26"/>
                </a:lnTo>
                <a:lnTo>
                  <a:pt x="44" y="20"/>
                </a:lnTo>
                <a:lnTo>
                  <a:pt x="39" y="15"/>
                </a:lnTo>
                <a:lnTo>
                  <a:pt x="35" y="11"/>
                </a:lnTo>
                <a:lnTo>
                  <a:pt x="31" y="6"/>
                </a:lnTo>
                <a:lnTo>
                  <a:pt x="25" y="2"/>
                </a:lnTo>
                <a:lnTo>
                  <a:pt x="22" y="0"/>
                </a:lnTo>
                <a:lnTo>
                  <a:pt x="19" y="0"/>
                </a:lnTo>
                <a:lnTo>
                  <a:pt x="16" y="2"/>
                </a:lnTo>
                <a:lnTo>
                  <a:pt x="11" y="3"/>
                </a:lnTo>
                <a:lnTo>
                  <a:pt x="8" y="5"/>
                </a:lnTo>
                <a:lnTo>
                  <a:pt x="5" y="8"/>
                </a:lnTo>
                <a:lnTo>
                  <a:pt x="3" y="11"/>
                </a:lnTo>
                <a:lnTo>
                  <a:pt x="1" y="15"/>
                </a:lnTo>
                <a:lnTo>
                  <a:pt x="0" y="18"/>
                </a:lnTo>
                <a:lnTo>
                  <a:pt x="0" y="23"/>
                </a:lnTo>
                <a:lnTo>
                  <a:pt x="1" y="26"/>
                </a:lnTo>
                <a:lnTo>
                  <a:pt x="3" y="29"/>
                </a:lnTo>
                <a:lnTo>
                  <a:pt x="4" y="32"/>
                </a:lnTo>
                <a:lnTo>
                  <a:pt x="7" y="33"/>
                </a:lnTo>
                <a:lnTo>
                  <a:pt x="10" y="35"/>
                </a:lnTo>
                <a:lnTo>
                  <a:pt x="14" y="35"/>
                </a:lnTo>
              </a:path>
            </a:pathLst>
          </a:custGeom>
          <a:solidFill>
            <a:srgbClr val="FFFF00"/>
          </a:solidFill>
          <a:ln w="4763">
            <a:solidFill>
              <a:srgbClr val="990000"/>
            </a:solidFill>
            <a:round/>
            <a:headEnd/>
            <a:tailEnd/>
          </a:ln>
        </p:spPr>
        <p:txBody>
          <a:bodyPr/>
          <a:lstStyle/>
          <a:p>
            <a:endParaRPr lang="en-US"/>
          </a:p>
        </p:txBody>
      </p:sp>
      <p:sp>
        <p:nvSpPr>
          <p:cNvPr id="53417" name="Freeform 168"/>
          <p:cNvSpPr>
            <a:spLocks/>
          </p:cNvSpPr>
          <p:nvPr/>
        </p:nvSpPr>
        <p:spPr bwMode="auto">
          <a:xfrm>
            <a:off x="6369053" y="4340229"/>
            <a:ext cx="85725" cy="87313"/>
          </a:xfrm>
          <a:custGeom>
            <a:avLst/>
            <a:gdLst>
              <a:gd name="T0" fmla="*/ 2147483647 w 61"/>
              <a:gd name="T1" fmla="*/ 2147483647 h 55"/>
              <a:gd name="T2" fmla="*/ 0 w 61"/>
              <a:gd name="T3" fmla="*/ 2147483647 h 55"/>
              <a:gd name="T4" fmla="*/ 2147483647 w 61"/>
              <a:gd name="T5" fmla="*/ 2147483647 h 55"/>
              <a:gd name="T6" fmla="*/ 2147483647 w 61"/>
              <a:gd name="T7" fmla="*/ 2147483647 h 55"/>
              <a:gd name="T8" fmla="*/ 2147483647 w 61"/>
              <a:gd name="T9" fmla="*/ 2147483647 h 55"/>
              <a:gd name="T10" fmla="*/ 2147483647 w 61"/>
              <a:gd name="T11" fmla="*/ 2147483647 h 55"/>
              <a:gd name="T12" fmla="*/ 2147483647 w 61"/>
              <a:gd name="T13" fmla="*/ 2147483647 h 55"/>
              <a:gd name="T14" fmla="*/ 2147483647 w 61"/>
              <a:gd name="T15" fmla="*/ 2147483647 h 55"/>
              <a:gd name="T16" fmla="*/ 2147483647 w 61"/>
              <a:gd name="T17" fmla="*/ 2147483647 h 55"/>
              <a:gd name="T18" fmla="*/ 2147483647 w 61"/>
              <a:gd name="T19" fmla="*/ 2147483647 h 55"/>
              <a:gd name="T20" fmla="*/ 2147483647 w 61"/>
              <a:gd name="T21" fmla="*/ 2147483647 h 55"/>
              <a:gd name="T22" fmla="*/ 2147483647 w 61"/>
              <a:gd name="T23" fmla="*/ 2147483647 h 55"/>
              <a:gd name="T24" fmla="*/ 2147483647 w 61"/>
              <a:gd name="T25" fmla="*/ 2147483647 h 55"/>
              <a:gd name="T26" fmla="*/ 2147483647 w 61"/>
              <a:gd name="T27" fmla="*/ 2147483647 h 55"/>
              <a:gd name="T28" fmla="*/ 2147483647 w 61"/>
              <a:gd name="T29" fmla="*/ 2147483647 h 55"/>
              <a:gd name="T30" fmla="*/ 2147483647 w 61"/>
              <a:gd name="T31" fmla="*/ 2147483647 h 55"/>
              <a:gd name="T32" fmla="*/ 2147483647 w 61"/>
              <a:gd name="T33" fmla="*/ 2147483647 h 55"/>
              <a:gd name="T34" fmla="*/ 2147483647 w 61"/>
              <a:gd name="T35" fmla="*/ 2147483647 h 55"/>
              <a:gd name="T36" fmla="*/ 2147483647 w 61"/>
              <a:gd name="T37" fmla="*/ 2147483647 h 55"/>
              <a:gd name="T38" fmla="*/ 2147483647 w 61"/>
              <a:gd name="T39" fmla="*/ 2147483647 h 55"/>
              <a:gd name="T40" fmla="*/ 2147483647 w 61"/>
              <a:gd name="T41" fmla="*/ 2147483647 h 55"/>
              <a:gd name="T42" fmla="*/ 2147483647 w 61"/>
              <a:gd name="T43" fmla="*/ 2147483647 h 55"/>
              <a:gd name="T44" fmla="*/ 2147483647 w 61"/>
              <a:gd name="T45" fmla="*/ 2147483647 h 55"/>
              <a:gd name="T46" fmla="*/ 2147483647 w 61"/>
              <a:gd name="T47" fmla="*/ 2147483647 h 55"/>
              <a:gd name="T48" fmla="*/ 2147483647 w 61"/>
              <a:gd name="T49" fmla="*/ 2147483647 h 55"/>
              <a:gd name="T50" fmla="*/ 2147483647 w 61"/>
              <a:gd name="T51" fmla="*/ 2147483647 h 55"/>
              <a:gd name="T52" fmla="*/ 2147483647 w 61"/>
              <a:gd name="T53" fmla="*/ 2147483647 h 55"/>
              <a:gd name="T54" fmla="*/ 2147483647 w 61"/>
              <a:gd name="T55" fmla="*/ 2147483647 h 55"/>
              <a:gd name="T56" fmla="*/ 2147483647 w 61"/>
              <a:gd name="T57" fmla="*/ 2147483647 h 55"/>
              <a:gd name="T58" fmla="*/ 2147483647 w 61"/>
              <a:gd name="T59" fmla="*/ 2147483647 h 55"/>
              <a:gd name="T60" fmla="*/ 2147483647 w 61"/>
              <a:gd name="T61" fmla="*/ 2147483647 h 55"/>
              <a:gd name="T62" fmla="*/ 2147483647 w 61"/>
              <a:gd name="T63" fmla="*/ 2147483647 h 55"/>
              <a:gd name="T64" fmla="*/ 2147483647 w 61"/>
              <a:gd name="T65" fmla="*/ 2147483647 h 55"/>
              <a:gd name="T66" fmla="*/ 2147483647 w 61"/>
              <a:gd name="T67" fmla="*/ 2147483647 h 55"/>
              <a:gd name="T68" fmla="*/ 2147483647 w 61"/>
              <a:gd name="T69" fmla="*/ 2147483647 h 55"/>
              <a:gd name="T70" fmla="*/ 2147483647 w 61"/>
              <a:gd name="T71" fmla="*/ 2147483647 h 55"/>
              <a:gd name="T72" fmla="*/ 2147483647 w 61"/>
              <a:gd name="T73" fmla="*/ 2147483647 h 55"/>
              <a:gd name="T74" fmla="*/ 2147483647 w 61"/>
              <a:gd name="T75" fmla="*/ 2147483647 h 55"/>
              <a:gd name="T76" fmla="*/ 2147483647 w 61"/>
              <a:gd name="T77" fmla="*/ 2147483647 h 55"/>
              <a:gd name="T78" fmla="*/ 2147483647 w 61"/>
              <a:gd name="T79" fmla="*/ 2147483647 h 55"/>
              <a:gd name="T80" fmla="*/ 2147483647 w 61"/>
              <a:gd name="T81" fmla="*/ 2147483647 h 55"/>
              <a:gd name="T82" fmla="*/ 2147483647 w 61"/>
              <a:gd name="T83" fmla="*/ 0 h 55"/>
              <a:gd name="T84" fmla="*/ 2147483647 w 61"/>
              <a:gd name="T85" fmla="*/ 0 h 55"/>
              <a:gd name="T86" fmla="*/ 2147483647 w 61"/>
              <a:gd name="T87" fmla="*/ 0 h 55"/>
              <a:gd name="T88" fmla="*/ 2147483647 w 61"/>
              <a:gd name="T89" fmla="*/ 2147483647 h 55"/>
              <a:gd name="T90" fmla="*/ 2147483647 w 61"/>
              <a:gd name="T91" fmla="*/ 2147483647 h 55"/>
              <a:gd name="T92" fmla="*/ 2147483647 w 61"/>
              <a:gd name="T93" fmla="*/ 2147483647 h 55"/>
              <a:gd name="T94" fmla="*/ 2147483647 w 61"/>
              <a:gd name="T95" fmla="*/ 2147483647 h 55"/>
              <a:gd name="T96" fmla="*/ 2147483647 w 61"/>
              <a:gd name="T97" fmla="*/ 2147483647 h 55"/>
              <a:gd name="T98" fmla="*/ 2147483647 w 61"/>
              <a:gd name="T99" fmla="*/ 2147483647 h 55"/>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61"/>
              <a:gd name="T151" fmla="*/ 0 h 55"/>
              <a:gd name="T152" fmla="*/ 61 w 61"/>
              <a:gd name="T153" fmla="*/ 55 h 55"/>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61" h="55">
                <a:moveTo>
                  <a:pt x="2" y="19"/>
                </a:moveTo>
                <a:lnTo>
                  <a:pt x="0" y="23"/>
                </a:lnTo>
                <a:lnTo>
                  <a:pt x="2" y="28"/>
                </a:lnTo>
                <a:lnTo>
                  <a:pt x="3" y="32"/>
                </a:lnTo>
                <a:lnTo>
                  <a:pt x="6" y="37"/>
                </a:lnTo>
                <a:lnTo>
                  <a:pt x="10" y="40"/>
                </a:lnTo>
                <a:lnTo>
                  <a:pt x="15" y="41"/>
                </a:lnTo>
                <a:lnTo>
                  <a:pt x="19" y="44"/>
                </a:lnTo>
                <a:lnTo>
                  <a:pt x="22" y="46"/>
                </a:lnTo>
                <a:lnTo>
                  <a:pt x="27" y="47"/>
                </a:lnTo>
                <a:lnTo>
                  <a:pt x="30" y="49"/>
                </a:lnTo>
                <a:lnTo>
                  <a:pt x="33" y="49"/>
                </a:lnTo>
                <a:lnTo>
                  <a:pt x="36" y="50"/>
                </a:lnTo>
                <a:lnTo>
                  <a:pt x="37" y="50"/>
                </a:lnTo>
                <a:lnTo>
                  <a:pt x="40" y="52"/>
                </a:lnTo>
                <a:lnTo>
                  <a:pt x="43" y="52"/>
                </a:lnTo>
                <a:lnTo>
                  <a:pt x="46" y="53"/>
                </a:lnTo>
                <a:lnTo>
                  <a:pt x="49" y="55"/>
                </a:lnTo>
                <a:lnTo>
                  <a:pt x="50" y="55"/>
                </a:lnTo>
                <a:lnTo>
                  <a:pt x="52" y="55"/>
                </a:lnTo>
                <a:lnTo>
                  <a:pt x="53" y="55"/>
                </a:lnTo>
                <a:lnTo>
                  <a:pt x="53" y="53"/>
                </a:lnTo>
                <a:lnTo>
                  <a:pt x="55" y="52"/>
                </a:lnTo>
                <a:lnTo>
                  <a:pt x="56" y="50"/>
                </a:lnTo>
                <a:lnTo>
                  <a:pt x="58" y="47"/>
                </a:lnTo>
                <a:lnTo>
                  <a:pt x="59" y="44"/>
                </a:lnTo>
                <a:lnTo>
                  <a:pt x="61" y="41"/>
                </a:lnTo>
                <a:lnTo>
                  <a:pt x="61" y="38"/>
                </a:lnTo>
                <a:lnTo>
                  <a:pt x="61" y="35"/>
                </a:lnTo>
                <a:lnTo>
                  <a:pt x="59" y="32"/>
                </a:lnTo>
                <a:lnTo>
                  <a:pt x="58" y="29"/>
                </a:lnTo>
                <a:lnTo>
                  <a:pt x="56" y="28"/>
                </a:lnTo>
                <a:lnTo>
                  <a:pt x="52" y="23"/>
                </a:lnTo>
                <a:lnTo>
                  <a:pt x="47" y="20"/>
                </a:lnTo>
                <a:lnTo>
                  <a:pt x="44" y="17"/>
                </a:lnTo>
                <a:lnTo>
                  <a:pt x="42" y="15"/>
                </a:lnTo>
                <a:lnTo>
                  <a:pt x="37" y="12"/>
                </a:lnTo>
                <a:lnTo>
                  <a:pt x="34" y="9"/>
                </a:lnTo>
                <a:lnTo>
                  <a:pt x="30" y="6"/>
                </a:lnTo>
                <a:lnTo>
                  <a:pt x="25" y="3"/>
                </a:lnTo>
                <a:lnTo>
                  <a:pt x="22" y="0"/>
                </a:lnTo>
                <a:lnTo>
                  <a:pt x="19" y="0"/>
                </a:lnTo>
                <a:lnTo>
                  <a:pt x="15" y="0"/>
                </a:lnTo>
                <a:lnTo>
                  <a:pt x="12" y="1"/>
                </a:lnTo>
                <a:lnTo>
                  <a:pt x="9" y="4"/>
                </a:lnTo>
                <a:lnTo>
                  <a:pt x="6" y="7"/>
                </a:lnTo>
                <a:lnTo>
                  <a:pt x="5" y="12"/>
                </a:lnTo>
                <a:lnTo>
                  <a:pt x="3" y="17"/>
                </a:lnTo>
                <a:lnTo>
                  <a:pt x="2" y="19"/>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18" name="Freeform 169"/>
          <p:cNvSpPr>
            <a:spLocks/>
          </p:cNvSpPr>
          <p:nvPr/>
        </p:nvSpPr>
        <p:spPr bwMode="auto">
          <a:xfrm>
            <a:off x="6369053" y="4340229"/>
            <a:ext cx="85725" cy="87313"/>
          </a:xfrm>
          <a:custGeom>
            <a:avLst/>
            <a:gdLst>
              <a:gd name="T0" fmla="*/ 2147483647 w 61"/>
              <a:gd name="T1" fmla="*/ 2147483647 h 55"/>
              <a:gd name="T2" fmla="*/ 0 w 61"/>
              <a:gd name="T3" fmla="*/ 2147483647 h 55"/>
              <a:gd name="T4" fmla="*/ 2147483647 w 61"/>
              <a:gd name="T5" fmla="*/ 2147483647 h 55"/>
              <a:gd name="T6" fmla="*/ 2147483647 w 61"/>
              <a:gd name="T7" fmla="*/ 2147483647 h 55"/>
              <a:gd name="T8" fmla="*/ 2147483647 w 61"/>
              <a:gd name="T9" fmla="*/ 2147483647 h 55"/>
              <a:gd name="T10" fmla="*/ 2147483647 w 61"/>
              <a:gd name="T11" fmla="*/ 2147483647 h 55"/>
              <a:gd name="T12" fmla="*/ 2147483647 w 61"/>
              <a:gd name="T13" fmla="*/ 2147483647 h 55"/>
              <a:gd name="T14" fmla="*/ 2147483647 w 61"/>
              <a:gd name="T15" fmla="*/ 2147483647 h 55"/>
              <a:gd name="T16" fmla="*/ 2147483647 w 61"/>
              <a:gd name="T17" fmla="*/ 2147483647 h 55"/>
              <a:gd name="T18" fmla="*/ 2147483647 w 61"/>
              <a:gd name="T19" fmla="*/ 2147483647 h 55"/>
              <a:gd name="T20" fmla="*/ 2147483647 w 61"/>
              <a:gd name="T21" fmla="*/ 2147483647 h 55"/>
              <a:gd name="T22" fmla="*/ 2147483647 w 61"/>
              <a:gd name="T23" fmla="*/ 2147483647 h 55"/>
              <a:gd name="T24" fmla="*/ 2147483647 w 61"/>
              <a:gd name="T25" fmla="*/ 2147483647 h 55"/>
              <a:gd name="T26" fmla="*/ 2147483647 w 61"/>
              <a:gd name="T27" fmla="*/ 2147483647 h 55"/>
              <a:gd name="T28" fmla="*/ 2147483647 w 61"/>
              <a:gd name="T29" fmla="*/ 2147483647 h 55"/>
              <a:gd name="T30" fmla="*/ 2147483647 w 61"/>
              <a:gd name="T31" fmla="*/ 2147483647 h 55"/>
              <a:gd name="T32" fmla="*/ 2147483647 w 61"/>
              <a:gd name="T33" fmla="*/ 2147483647 h 55"/>
              <a:gd name="T34" fmla="*/ 2147483647 w 61"/>
              <a:gd name="T35" fmla="*/ 2147483647 h 55"/>
              <a:gd name="T36" fmla="*/ 2147483647 w 61"/>
              <a:gd name="T37" fmla="*/ 2147483647 h 55"/>
              <a:gd name="T38" fmla="*/ 2147483647 w 61"/>
              <a:gd name="T39" fmla="*/ 2147483647 h 55"/>
              <a:gd name="T40" fmla="*/ 2147483647 w 61"/>
              <a:gd name="T41" fmla="*/ 2147483647 h 55"/>
              <a:gd name="T42" fmla="*/ 2147483647 w 61"/>
              <a:gd name="T43" fmla="*/ 2147483647 h 55"/>
              <a:gd name="T44" fmla="*/ 2147483647 w 61"/>
              <a:gd name="T45" fmla="*/ 2147483647 h 55"/>
              <a:gd name="T46" fmla="*/ 2147483647 w 61"/>
              <a:gd name="T47" fmla="*/ 2147483647 h 55"/>
              <a:gd name="T48" fmla="*/ 2147483647 w 61"/>
              <a:gd name="T49" fmla="*/ 2147483647 h 55"/>
              <a:gd name="T50" fmla="*/ 2147483647 w 61"/>
              <a:gd name="T51" fmla="*/ 2147483647 h 55"/>
              <a:gd name="T52" fmla="*/ 2147483647 w 61"/>
              <a:gd name="T53" fmla="*/ 2147483647 h 55"/>
              <a:gd name="T54" fmla="*/ 2147483647 w 61"/>
              <a:gd name="T55" fmla="*/ 2147483647 h 55"/>
              <a:gd name="T56" fmla="*/ 2147483647 w 61"/>
              <a:gd name="T57" fmla="*/ 2147483647 h 55"/>
              <a:gd name="T58" fmla="*/ 2147483647 w 61"/>
              <a:gd name="T59" fmla="*/ 2147483647 h 55"/>
              <a:gd name="T60" fmla="*/ 2147483647 w 61"/>
              <a:gd name="T61" fmla="*/ 2147483647 h 55"/>
              <a:gd name="T62" fmla="*/ 2147483647 w 61"/>
              <a:gd name="T63" fmla="*/ 2147483647 h 55"/>
              <a:gd name="T64" fmla="*/ 2147483647 w 61"/>
              <a:gd name="T65" fmla="*/ 2147483647 h 55"/>
              <a:gd name="T66" fmla="*/ 2147483647 w 61"/>
              <a:gd name="T67" fmla="*/ 2147483647 h 55"/>
              <a:gd name="T68" fmla="*/ 2147483647 w 61"/>
              <a:gd name="T69" fmla="*/ 2147483647 h 55"/>
              <a:gd name="T70" fmla="*/ 2147483647 w 61"/>
              <a:gd name="T71" fmla="*/ 2147483647 h 55"/>
              <a:gd name="T72" fmla="*/ 2147483647 w 61"/>
              <a:gd name="T73" fmla="*/ 2147483647 h 55"/>
              <a:gd name="T74" fmla="*/ 2147483647 w 61"/>
              <a:gd name="T75" fmla="*/ 2147483647 h 55"/>
              <a:gd name="T76" fmla="*/ 2147483647 w 61"/>
              <a:gd name="T77" fmla="*/ 2147483647 h 55"/>
              <a:gd name="T78" fmla="*/ 2147483647 w 61"/>
              <a:gd name="T79" fmla="*/ 2147483647 h 55"/>
              <a:gd name="T80" fmla="*/ 2147483647 w 61"/>
              <a:gd name="T81" fmla="*/ 2147483647 h 55"/>
              <a:gd name="T82" fmla="*/ 2147483647 w 61"/>
              <a:gd name="T83" fmla="*/ 0 h 55"/>
              <a:gd name="T84" fmla="*/ 2147483647 w 61"/>
              <a:gd name="T85" fmla="*/ 0 h 55"/>
              <a:gd name="T86" fmla="*/ 2147483647 w 61"/>
              <a:gd name="T87" fmla="*/ 0 h 55"/>
              <a:gd name="T88" fmla="*/ 2147483647 w 61"/>
              <a:gd name="T89" fmla="*/ 2147483647 h 55"/>
              <a:gd name="T90" fmla="*/ 2147483647 w 61"/>
              <a:gd name="T91" fmla="*/ 2147483647 h 55"/>
              <a:gd name="T92" fmla="*/ 2147483647 w 61"/>
              <a:gd name="T93" fmla="*/ 2147483647 h 55"/>
              <a:gd name="T94" fmla="*/ 2147483647 w 61"/>
              <a:gd name="T95" fmla="*/ 2147483647 h 55"/>
              <a:gd name="T96" fmla="*/ 2147483647 w 61"/>
              <a:gd name="T97" fmla="*/ 2147483647 h 55"/>
              <a:gd name="T98" fmla="*/ 2147483647 w 61"/>
              <a:gd name="T99" fmla="*/ 2147483647 h 55"/>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61"/>
              <a:gd name="T151" fmla="*/ 0 h 55"/>
              <a:gd name="T152" fmla="*/ 61 w 61"/>
              <a:gd name="T153" fmla="*/ 55 h 55"/>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61" h="55">
                <a:moveTo>
                  <a:pt x="2" y="19"/>
                </a:moveTo>
                <a:lnTo>
                  <a:pt x="0" y="23"/>
                </a:lnTo>
                <a:lnTo>
                  <a:pt x="2" y="28"/>
                </a:lnTo>
                <a:lnTo>
                  <a:pt x="3" y="32"/>
                </a:lnTo>
                <a:lnTo>
                  <a:pt x="6" y="37"/>
                </a:lnTo>
                <a:lnTo>
                  <a:pt x="10" y="40"/>
                </a:lnTo>
                <a:lnTo>
                  <a:pt x="15" y="41"/>
                </a:lnTo>
                <a:lnTo>
                  <a:pt x="19" y="44"/>
                </a:lnTo>
                <a:lnTo>
                  <a:pt x="22" y="46"/>
                </a:lnTo>
                <a:lnTo>
                  <a:pt x="27" y="47"/>
                </a:lnTo>
                <a:lnTo>
                  <a:pt x="30" y="49"/>
                </a:lnTo>
                <a:lnTo>
                  <a:pt x="33" y="49"/>
                </a:lnTo>
                <a:lnTo>
                  <a:pt x="36" y="50"/>
                </a:lnTo>
                <a:lnTo>
                  <a:pt x="37" y="50"/>
                </a:lnTo>
                <a:lnTo>
                  <a:pt x="40" y="52"/>
                </a:lnTo>
                <a:lnTo>
                  <a:pt x="43" y="52"/>
                </a:lnTo>
                <a:lnTo>
                  <a:pt x="46" y="53"/>
                </a:lnTo>
                <a:lnTo>
                  <a:pt x="49" y="55"/>
                </a:lnTo>
                <a:lnTo>
                  <a:pt x="50" y="55"/>
                </a:lnTo>
                <a:lnTo>
                  <a:pt x="52" y="55"/>
                </a:lnTo>
                <a:lnTo>
                  <a:pt x="53" y="55"/>
                </a:lnTo>
                <a:lnTo>
                  <a:pt x="53" y="53"/>
                </a:lnTo>
                <a:lnTo>
                  <a:pt x="55" y="52"/>
                </a:lnTo>
                <a:lnTo>
                  <a:pt x="56" y="50"/>
                </a:lnTo>
                <a:lnTo>
                  <a:pt x="58" y="47"/>
                </a:lnTo>
                <a:lnTo>
                  <a:pt x="59" y="44"/>
                </a:lnTo>
                <a:lnTo>
                  <a:pt x="61" y="41"/>
                </a:lnTo>
                <a:lnTo>
                  <a:pt x="61" y="38"/>
                </a:lnTo>
                <a:lnTo>
                  <a:pt x="61" y="35"/>
                </a:lnTo>
                <a:lnTo>
                  <a:pt x="59" y="32"/>
                </a:lnTo>
                <a:lnTo>
                  <a:pt x="58" y="29"/>
                </a:lnTo>
                <a:lnTo>
                  <a:pt x="56" y="28"/>
                </a:lnTo>
                <a:lnTo>
                  <a:pt x="52" y="23"/>
                </a:lnTo>
                <a:lnTo>
                  <a:pt x="47" y="20"/>
                </a:lnTo>
                <a:lnTo>
                  <a:pt x="44" y="17"/>
                </a:lnTo>
                <a:lnTo>
                  <a:pt x="42" y="15"/>
                </a:lnTo>
                <a:lnTo>
                  <a:pt x="37" y="12"/>
                </a:lnTo>
                <a:lnTo>
                  <a:pt x="34" y="9"/>
                </a:lnTo>
                <a:lnTo>
                  <a:pt x="30" y="6"/>
                </a:lnTo>
                <a:lnTo>
                  <a:pt x="25" y="3"/>
                </a:lnTo>
                <a:lnTo>
                  <a:pt x="22" y="0"/>
                </a:lnTo>
                <a:lnTo>
                  <a:pt x="19" y="0"/>
                </a:lnTo>
                <a:lnTo>
                  <a:pt x="15" y="0"/>
                </a:lnTo>
                <a:lnTo>
                  <a:pt x="12" y="1"/>
                </a:lnTo>
                <a:lnTo>
                  <a:pt x="9" y="4"/>
                </a:lnTo>
                <a:lnTo>
                  <a:pt x="6" y="7"/>
                </a:lnTo>
                <a:lnTo>
                  <a:pt x="5" y="12"/>
                </a:lnTo>
                <a:lnTo>
                  <a:pt x="3" y="17"/>
                </a:lnTo>
                <a:lnTo>
                  <a:pt x="2" y="19"/>
                </a:lnTo>
              </a:path>
            </a:pathLst>
          </a:custGeom>
          <a:solidFill>
            <a:srgbClr val="FFFF00"/>
          </a:solidFill>
          <a:ln w="4763">
            <a:solidFill>
              <a:srgbClr val="990000"/>
            </a:solidFill>
            <a:round/>
            <a:headEnd/>
            <a:tailEnd/>
          </a:ln>
        </p:spPr>
        <p:txBody>
          <a:bodyPr/>
          <a:lstStyle/>
          <a:p>
            <a:endParaRPr lang="en-US"/>
          </a:p>
        </p:txBody>
      </p:sp>
      <p:sp>
        <p:nvSpPr>
          <p:cNvPr id="53419" name="Freeform 170"/>
          <p:cNvSpPr>
            <a:spLocks/>
          </p:cNvSpPr>
          <p:nvPr/>
        </p:nvSpPr>
        <p:spPr bwMode="auto">
          <a:xfrm>
            <a:off x="6369053" y="4340229"/>
            <a:ext cx="85725" cy="87313"/>
          </a:xfrm>
          <a:custGeom>
            <a:avLst/>
            <a:gdLst>
              <a:gd name="T0" fmla="*/ 2147483647 w 61"/>
              <a:gd name="T1" fmla="*/ 2147483647 h 55"/>
              <a:gd name="T2" fmla="*/ 0 w 61"/>
              <a:gd name="T3" fmla="*/ 2147483647 h 55"/>
              <a:gd name="T4" fmla="*/ 2147483647 w 61"/>
              <a:gd name="T5" fmla="*/ 2147483647 h 55"/>
              <a:gd name="T6" fmla="*/ 2147483647 w 61"/>
              <a:gd name="T7" fmla="*/ 2147483647 h 55"/>
              <a:gd name="T8" fmla="*/ 2147483647 w 61"/>
              <a:gd name="T9" fmla="*/ 2147483647 h 55"/>
              <a:gd name="T10" fmla="*/ 2147483647 w 61"/>
              <a:gd name="T11" fmla="*/ 2147483647 h 55"/>
              <a:gd name="T12" fmla="*/ 2147483647 w 61"/>
              <a:gd name="T13" fmla="*/ 2147483647 h 55"/>
              <a:gd name="T14" fmla="*/ 2147483647 w 61"/>
              <a:gd name="T15" fmla="*/ 2147483647 h 55"/>
              <a:gd name="T16" fmla="*/ 2147483647 w 61"/>
              <a:gd name="T17" fmla="*/ 2147483647 h 55"/>
              <a:gd name="T18" fmla="*/ 2147483647 w 61"/>
              <a:gd name="T19" fmla="*/ 2147483647 h 55"/>
              <a:gd name="T20" fmla="*/ 2147483647 w 61"/>
              <a:gd name="T21" fmla="*/ 2147483647 h 55"/>
              <a:gd name="T22" fmla="*/ 2147483647 w 61"/>
              <a:gd name="T23" fmla="*/ 2147483647 h 55"/>
              <a:gd name="T24" fmla="*/ 2147483647 w 61"/>
              <a:gd name="T25" fmla="*/ 2147483647 h 55"/>
              <a:gd name="T26" fmla="*/ 2147483647 w 61"/>
              <a:gd name="T27" fmla="*/ 2147483647 h 55"/>
              <a:gd name="T28" fmla="*/ 2147483647 w 61"/>
              <a:gd name="T29" fmla="*/ 2147483647 h 55"/>
              <a:gd name="T30" fmla="*/ 2147483647 w 61"/>
              <a:gd name="T31" fmla="*/ 2147483647 h 55"/>
              <a:gd name="T32" fmla="*/ 2147483647 w 61"/>
              <a:gd name="T33" fmla="*/ 2147483647 h 55"/>
              <a:gd name="T34" fmla="*/ 2147483647 w 61"/>
              <a:gd name="T35" fmla="*/ 2147483647 h 55"/>
              <a:gd name="T36" fmla="*/ 2147483647 w 61"/>
              <a:gd name="T37" fmla="*/ 2147483647 h 55"/>
              <a:gd name="T38" fmla="*/ 2147483647 w 61"/>
              <a:gd name="T39" fmla="*/ 2147483647 h 55"/>
              <a:gd name="T40" fmla="*/ 2147483647 w 61"/>
              <a:gd name="T41" fmla="*/ 2147483647 h 55"/>
              <a:gd name="T42" fmla="*/ 2147483647 w 61"/>
              <a:gd name="T43" fmla="*/ 2147483647 h 55"/>
              <a:gd name="T44" fmla="*/ 2147483647 w 61"/>
              <a:gd name="T45" fmla="*/ 2147483647 h 55"/>
              <a:gd name="T46" fmla="*/ 2147483647 w 61"/>
              <a:gd name="T47" fmla="*/ 2147483647 h 55"/>
              <a:gd name="T48" fmla="*/ 2147483647 w 61"/>
              <a:gd name="T49" fmla="*/ 2147483647 h 55"/>
              <a:gd name="T50" fmla="*/ 2147483647 w 61"/>
              <a:gd name="T51" fmla="*/ 2147483647 h 55"/>
              <a:gd name="T52" fmla="*/ 2147483647 w 61"/>
              <a:gd name="T53" fmla="*/ 2147483647 h 55"/>
              <a:gd name="T54" fmla="*/ 2147483647 w 61"/>
              <a:gd name="T55" fmla="*/ 2147483647 h 55"/>
              <a:gd name="T56" fmla="*/ 2147483647 w 61"/>
              <a:gd name="T57" fmla="*/ 2147483647 h 55"/>
              <a:gd name="T58" fmla="*/ 2147483647 w 61"/>
              <a:gd name="T59" fmla="*/ 2147483647 h 55"/>
              <a:gd name="T60" fmla="*/ 2147483647 w 61"/>
              <a:gd name="T61" fmla="*/ 2147483647 h 55"/>
              <a:gd name="T62" fmla="*/ 2147483647 w 61"/>
              <a:gd name="T63" fmla="*/ 2147483647 h 55"/>
              <a:gd name="T64" fmla="*/ 2147483647 w 61"/>
              <a:gd name="T65" fmla="*/ 2147483647 h 55"/>
              <a:gd name="T66" fmla="*/ 2147483647 w 61"/>
              <a:gd name="T67" fmla="*/ 2147483647 h 55"/>
              <a:gd name="T68" fmla="*/ 2147483647 w 61"/>
              <a:gd name="T69" fmla="*/ 2147483647 h 55"/>
              <a:gd name="T70" fmla="*/ 2147483647 w 61"/>
              <a:gd name="T71" fmla="*/ 2147483647 h 55"/>
              <a:gd name="T72" fmla="*/ 2147483647 w 61"/>
              <a:gd name="T73" fmla="*/ 2147483647 h 55"/>
              <a:gd name="T74" fmla="*/ 2147483647 w 61"/>
              <a:gd name="T75" fmla="*/ 2147483647 h 55"/>
              <a:gd name="T76" fmla="*/ 2147483647 w 61"/>
              <a:gd name="T77" fmla="*/ 2147483647 h 55"/>
              <a:gd name="T78" fmla="*/ 2147483647 w 61"/>
              <a:gd name="T79" fmla="*/ 2147483647 h 55"/>
              <a:gd name="T80" fmla="*/ 2147483647 w 61"/>
              <a:gd name="T81" fmla="*/ 2147483647 h 55"/>
              <a:gd name="T82" fmla="*/ 2147483647 w 61"/>
              <a:gd name="T83" fmla="*/ 0 h 55"/>
              <a:gd name="T84" fmla="*/ 2147483647 w 61"/>
              <a:gd name="T85" fmla="*/ 0 h 55"/>
              <a:gd name="T86" fmla="*/ 2147483647 w 61"/>
              <a:gd name="T87" fmla="*/ 0 h 55"/>
              <a:gd name="T88" fmla="*/ 2147483647 w 61"/>
              <a:gd name="T89" fmla="*/ 2147483647 h 55"/>
              <a:gd name="T90" fmla="*/ 2147483647 w 61"/>
              <a:gd name="T91" fmla="*/ 2147483647 h 55"/>
              <a:gd name="T92" fmla="*/ 2147483647 w 61"/>
              <a:gd name="T93" fmla="*/ 2147483647 h 55"/>
              <a:gd name="T94" fmla="*/ 2147483647 w 61"/>
              <a:gd name="T95" fmla="*/ 2147483647 h 55"/>
              <a:gd name="T96" fmla="*/ 2147483647 w 61"/>
              <a:gd name="T97" fmla="*/ 2147483647 h 55"/>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61"/>
              <a:gd name="T148" fmla="*/ 0 h 55"/>
              <a:gd name="T149" fmla="*/ 61 w 61"/>
              <a:gd name="T150" fmla="*/ 55 h 55"/>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61" h="55">
                <a:moveTo>
                  <a:pt x="2" y="19"/>
                </a:moveTo>
                <a:lnTo>
                  <a:pt x="0" y="23"/>
                </a:lnTo>
                <a:lnTo>
                  <a:pt x="2" y="28"/>
                </a:lnTo>
                <a:lnTo>
                  <a:pt x="3" y="32"/>
                </a:lnTo>
                <a:lnTo>
                  <a:pt x="6" y="37"/>
                </a:lnTo>
                <a:lnTo>
                  <a:pt x="10" y="40"/>
                </a:lnTo>
                <a:lnTo>
                  <a:pt x="15" y="41"/>
                </a:lnTo>
                <a:lnTo>
                  <a:pt x="19" y="44"/>
                </a:lnTo>
                <a:lnTo>
                  <a:pt x="22" y="46"/>
                </a:lnTo>
                <a:lnTo>
                  <a:pt x="27" y="47"/>
                </a:lnTo>
                <a:lnTo>
                  <a:pt x="30" y="49"/>
                </a:lnTo>
                <a:lnTo>
                  <a:pt x="33" y="49"/>
                </a:lnTo>
                <a:lnTo>
                  <a:pt x="36" y="50"/>
                </a:lnTo>
                <a:lnTo>
                  <a:pt x="37" y="50"/>
                </a:lnTo>
                <a:lnTo>
                  <a:pt x="40" y="52"/>
                </a:lnTo>
                <a:lnTo>
                  <a:pt x="43" y="52"/>
                </a:lnTo>
                <a:lnTo>
                  <a:pt x="46" y="53"/>
                </a:lnTo>
                <a:lnTo>
                  <a:pt x="49" y="55"/>
                </a:lnTo>
                <a:lnTo>
                  <a:pt x="50" y="55"/>
                </a:lnTo>
                <a:lnTo>
                  <a:pt x="52" y="55"/>
                </a:lnTo>
                <a:lnTo>
                  <a:pt x="53" y="55"/>
                </a:lnTo>
                <a:lnTo>
                  <a:pt x="53" y="53"/>
                </a:lnTo>
                <a:lnTo>
                  <a:pt x="55" y="52"/>
                </a:lnTo>
                <a:lnTo>
                  <a:pt x="56" y="50"/>
                </a:lnTo>
                <a:lnTo>
                  <a:pt x="58" y="47"/>
                </a:lnTo>
                <a:lnTo>
                  <a:pt x="59" y="44"/>
                </a:lnTo>
                <a:lnTo>
                  <a:pt x="61" y="41"/>
                </a:lnTo>
                <a:lnTo>
                  <a:pt x="61" y="38"/>
                </a:lnTo>
                <a:lnTo>
                  <a:pt x="61" y="35"/>
                </a:lnTo>
                <a:lnTo>
                  <a:pt x="59" y="32"/>
                </a:lnTo>
                <a:lnTo>
                  <a:pt x="58" y="29"/>
                </a:lnTo>
                <a:lnTo>
                  <a:pt x="56" y="28"/>
                </a:lnTo>
                <a:lnTo>
                  <a:pt x="52" y="23"/>
                </a:lnTo>
                <a:lnTo>
                  <a:pt x="47" y="20"/>
                </a:lnTo>
                <a:lnTo>
                  <a:pt x="44" y="17"/>
                </a:lnTo>
                <a:lnTo>
                  <a:pt x="42" y="15"/>
                </a:lnTo>
                <a:lnTo>
                  <a:pt x="37" y="12"/>
                </a:lnTo>
                <a:lnTo>
                  <a:pt x="34" y="9"/>
                </a:lnTo>
                <a:lnTo>
                  <a:pt x="30" y="6"/>
                </a:lnTo>
                <a:lnTo>
                  <a:pt x="25" y="3"/>
                </a:lnTo>
                <a:lnTo>
                  <a:pt x="22" y="0"/>
                </a:lnTo>
                <a:lnTo>
                  <a:pt x="19" y="0"/>
                </a:lnTo>
                <a:lnTo>
                  <a:pt x="15" y="0"/>
                </a:lnTo>
                <a:lnTo>
                  <a:pt x="12" y="1"/>
                </a:lnTo>
                <a:lnTo>
                  <a:pt x="9" y="4"/>
                </a:lnTo>
                <a:lnTo>
                  <a:pt x="6" y="7"/>
                </a:lnTo>
                <a:lnTo>
                  <a:pt x="5" y="12"/>
                </a:lnTo>
                <a:lnTo>
                  <a:pt x="3" y="17"/>
                </a:lnTo>
              </a:path>
            </a:pathLst>
          </a:custGeom>
          <a:solidFill>
            <a:srgbClr val="FFFF00"/>
          </a:solidFill>
          <a:ln w="4763">
            <a:solidFill>
              <a:srgbClr val="990000"/>
            </a:solidFill>
            <a:round/>
            <a:headEnd/>
            <a:tailEnd/>
          </a:ln>
        </p:spPr>
        <p:txBody>
          <a:bodyPr/>
          <a:lstStyle/>
          <a:p>
            <a:endParaRPr lang="en-US"/>
          </a:p>
        </p:txBody>
      </p:sp>
      <p:sp>
        <p:nvSpPr>
          <p:cNvPr id="53420" name="Freeform 171"/>
          <p:cNvSpPr>
            <a:spLocks/>
          </p:cNvSpPr>
          <p:nvPr/>
        </p:nvSpPr>
        <p:spPr bwMode="auto">
          <a:xfrm>
            <a:off x="6469066" y="4286254"/>
            <a:ext cx="47625" cy="53975"/>
          </a:xfrm>
          <a:custGeom>
            <a:avLst/>
            <a:gdLst>
              <a:gd name="T0" fmla="*/ 2147483647 w 34"/>
              <a:gd name="T1" fmla="*/ 2147483647 h 34"/>
              <a:gd name="T2" fmla="*/ 2147483647 w 34"/>
              <a:gd name="T3" fmla="*/ 2147483647 h 34"/>
              <a:gd name="T4" fmla="*/ 2147483647 w 34"/>
              <a:gd name="T5" fmla="*/ 2147483647 h 34"/>
              <a:gd name="T6" fmla="*/ 2147483647 w 34"/>
              <a:gd name="T7" fmla="*/ 2147483647 h 34"/>
              <a:gd name="T8" fmla="*/ 2147483647 w 34"/>
              <a:gd name="T9" fmla="*/ 2147483647 h 34"/>
              <a:gd name="T10" fmla="*/ 2147483647 w 34"/>
              <a:gd name="T11" fmla="*/ 2147483647 h 34"/>
              <a:gd name="T12" fmla="*/ 2147483647 w 34"/>
              <a:gd name="T13" fmla="*/ 2147483647 h 34"/>
              <a:gd name="T14" fmla="*/ 2147483647 w 34"/>
              <a:gd name="T15" fmla="*/ 2147483647 h 34"/>
              <a:gd name="T16" fmla="*/ 2147483647 w 34"/>
              <a:gd name="T17" fmla="*/ 2147483647 h 34"/>
              <a:gd name="T18" fmla="*/ 2147483647 w 34"/>
              <a:gd name="T19" fmla="*/ 2147483647 h 34"/>
              <a:gd name="T20" fmla="*/ 2147483647 w 34"/>
              <a:gd name="T21" fmla="*/ 2147483647 h 34"/>
              <a:gd name="T22" fmla="*/ 2147483647 w 34"/>
              <a:gd name="T23" fmla="*/ 2147483647 h 34"/>
              <a:gd name="T24" fmla="*/ 2147483647 w 34"/>
              <a:gd name="T25" fmla="*/ 2147483647 h 34"/>
              <a:gd name="T26" fmla="*/ 2147483647 w 34"/>
              <a:gd name="T27" fmla="*/ 2147483647 h 34"/>
              <a:gd name="T28" fmla="*/ 2147483647 w 34"/>
              <a:gd name="T29" fmla="*/ 2147483647 h 34"/>
              <a:gd name="T30" fmla="*/ 2147483647 w 34"/>
              <a:gd name="T31" fmla="*/ 2147483647 h 34"/>
              <a:gd name="T32" fmla="*/ 2147483647 w 34"/>
              <a:gd name="T33" fmla="*/ 2147483647 h 34"/>
              <a:gd name="T34" fmla="*/ 2147483647 w 34"/>
              <a:gd name="T35" fmla="*/ 2147483647 h 34"/>
              <a:gd name="T36" fmla="*/ 2147483647 w 34"/>
              <a:gd name="T37" fmla="*/ 2147483647 h 34"/>
              <a:gd name="T38" fmla="*/ 2147483647 w 34"/>
              <a:gd name="T39" fmla="*/ 2147483647 h 34"/>
              <a:gd name="T40" fmla="*/ 2147483647 w 34"/>
              <a:gd name="T41" fmla="*/ 2147483647 h 34"/>
              <a:gd name="T42" fmla="*/ 2147483647 w 34"/>
              <a:gd name="T43" fmla="*/ 2147483647 h 34"/>
              <a:gd name="T44" fmla="*/ 2147483647 w 34"/>
              <a:gd name="T45" fmla="*/ 2147483647 h 34"/>
              <a:gd name="T46" fmla="*/ 2147483647 w 34"/>
              <a:gd name="T47" fmla="*/ 0 h 34"/>
              <a:gd name="T48" fmla="*/ 2147483647 w 34"/>
              <a:gd name="T49" fmla="*/ 0 h 34"/>
              <a:gd name="T50" fmla="*/ 2147483647 w 34"/>
              <a:gd name="T51" fmla="*/ 2147483647 h 34"/>
              <a:gd name="T52" fmla="*/ 2147483647 w 34"/>
              <a:gd name="T53" fmla="*/ 2147483647 h 34"/>
              <a:gd name="T54" fmla="*/ 0 w 34"/>
              <a:gd name="T55" fmla="*/ 2147483647 h 34"/>
              <a:gd name="T56" fmla="*/ 2147483647 w 34"/>
              <a:gd name="T57" fmla="*/ 2147483647 h 34"/>
              <a:gd name="T58" fmla="*/ 2147483647 w 34"/>
              <a:gd name="T59" fmla="*/ 2147483647 h 34"/>
              <a:gd name="T60" fmla="*/ 2147483647 w 34"/>
              <a:gd name="T61" fmla="*/ 2147483647 h 34"/>
              <a:gd name="T62" fmla="*/ 2147483647 w 34"/>
              <a:gd name="T63" fmla="*/ 2147483647 h 34"/>
              <a:gd name="T64" fmla="*/ 2147483647 w 34"/>
              <a:gd name="T65" fmla="*/ 2147483647 h 34"/>
              <a:gd name="T66" fmla="*/ 2147483647 w 34"/>
              <a:gd name="T67" fmla="*/ 2147483647 h 34"/>
              <a:gd name="T68" fmla="*/ 2147483647 w 34"/>
              <a:gd name="T69" fmla="*/ 2147483647 h 34"/>
              <a:gd name="T70" fmla="*/ 2147483647 w 34"/>
              <a:gd name="T71" fmla="*/ 2147483647 h 34"/>
              <a:gd name="T72" fmla="*/ 2147483647 w 34"/>
              <a:gd name="T73" fmla="*/ 2147483647 h 34"/>
              <a:gd name="T74" fmla="*/ 2147483647 w 34"/>
              <a:gd name="T75" fmla="*/ 2147483647 h 34"/>
              <a:gd name="T76" fmla="*/ 2147483647 w 34"/>
              <a:gd name="T77" fmla="*/ 2147483647 h 34"/>
              <a:gd name="T78" fmla="*/ 2147483647 w 34"/>
              <a:gd name="T79" fmla="*/ 2147483647 h 34"/>
              <a:gd name="T80" fmla="*/ 2147483647 w 34"/>
              <a:gd name="T81" fmla="*/ 2147483647 h 3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4"/>
              <a:gd name="T124" fmla="*/ 0 h 34"/>
              <a:gd name="T125" fmla="*/ 34 w 34"/>
              <a:gd name="T126" fmla="*/ 34 h 34"/>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4" h="34">
                <a:moveTo>
                  <a:pt x="5" y="16"/>
                </a:moveTo>
                <a:lnTo>
                  <a:pt x="6" y="17"/>
                </a:lnTo>
                <a:lnTo>
                  <a:pt x="9" y="19"/>
                </a:lnTo>
                <a:lnTo>
                  <a:pt x="10" y="22"/>
                </a:lnTo>
                <a:lnTo>
                  <a:pt x="12" y="23"/>
                </a:lnTo>
                <a:lnTo>
                  <a:pt x="13" y="25"/>
                </a:lnTo>
                <a:lnTo>
                  <a:pt x="15" y="28"/>
                </a:lnTo>
                <a:lnTo>
                  <a:pt x="16" y="29"/>
                </a:lnTo>
                <a:lnTo>
                  <a:pt x="18" y="32"/>
                </a:lnTo>
                <a:lnTo>
                  <a:pt x="19" y="34"/>
                </a:lnTo>
                <a:lnTo>
                  <a:pt x="21" y="34"/>
                </a:lnTo>
                <a:lnTo>
                  <a:pt x="24" y="34"/>
                </a:lnTo>
                <a:lnTo>
                  <a:pt x="25" y="34"/>
                </a:lnTo>
                <a:lnTo>
                  <a:pt x="27" y="32"/>
                </a:lnTo>
                <a:lnTo>
                  <a:pt x="30" y="32"/>
                </a:lnTo>
                <a:lnTo>
                  <a:pt x="31" y="31"/>
                </a:lnTo>
                <a:lnTo>
                  <a:pt x="33" y="28"/>
                </a:lnTo>
                <a:lnTo>
                  <a:pt x="34" y="22"/>
                </a:lnTo>
                <a:lnTo>
                  <a:pt x="34" y="16"/>
                </a:lnTo>
                <a:lnTo>
                  <a:pt x="31" y="10"/>
                </a:lnTo>
                <a:lnTo>
                  <a:pt x="27" y="6"/>
                </a:lnTo>
                <a:lnTo>
                  <a:pt x="21" y="3"/>
                </a:lnTo>
                <a:lnTo>
                  <a:pt x="15" y="1"/>
                </a:lnTo>
                <a:lnTo>
                  <a:pt x="9" y="0"/>
                </a:lnTo>
                <a:lnTo>
                  <a:pt x="3" y="0"/>
                </a:lnTo>
                <a:lnTo>
                  <a:pt x="2" y="1"/>
                </a:lnTo>
                <a:lnTo>
                  <a:pt x="2" y="3"/>
                </a:lnTo>
                <a:lnTo>
                  <a:pt x="0" y="4"/>
                </a:lnTo>
                <a:lnTo>
                  <a:pt x="2" y="6"/>
                </a:lnTo>
                <a:lnTo>
                  <a:pt x="2" y="9"/>
                </a:lnTo>
                <a:lnTo>
                  <a:pt x="3" y="11"/>
                </a:lnTo>
                <a:lnTo>
                  <a:pt x="5" y="13"/>
                </a:lnTo>
                <a:lnTo>
                  <a:pt x="5" y="16"/>
                </a:lnTo>
                <a:lnTo>
                  <a:pt x="6" y="16"/>
                </a:lnTo>
                <a:lnTo>
                  <a:pt x="5" y="16"/>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21" name="Freeform 172"/>
          <p:cNvSpPr>
            <a:spLocks/>
          </p:cNvSpPr>
          <p:nvPr/>
        </p:nvSpPr>
        <p:spPr bwMode="auto">
          <a:xfrm>
            <a:off x="6469066" y="4286254"/>
            <a:ext cx="47625" cy="53975"/>
          </a:xfrm>
          <a:custGeom>
            <a:avLst/>
            <a:gdLst>
              <a:gd name="T0" fmla="*/ 2147483647 w 34"/>
              <a:gd name="T1" fmla="*/ 2147483647 h 34"/>
              <a:gd name="T2" fmla="*/ 2147483647 w 34"/>
              <a:gd name="T3" fmla="*/ 2147483647 h 34"/>
              <a:gd name="T4" fmla="*/ 2147483647 w 34"/>
              <a:gd name="T5" fmla="*/ 2147483647 h 34"/>
              <a:gd name="T6" fmla="*/ 2147483647 w 34"/>
              <a:gd name="T7" fmla="*/ 2147483647 h 34"/>
              <a:gd name="T8" fmla="*/ 2147483647 w 34"/>
              <a:gd name="T9" fmla="*/ 2147483647 h 34"/>
              <a:gd name="T10" fmla="*/ 2147483647 w 34"/>
              <a:gd name="T11" fmla="*/ 2147483647 h 34"/>
              <a:gd name="T12" fmla="*/ 2147483647 w 34"/>
              <a:gd name="T13" fmla="*/ 2147483647 h 34"/>
              <a:gd name="T14" fmla="*/ 2147483647 w 34"/>
              <a:gd name="T15" fmla="*/ 2147483647 h 34"/>
              <a:gd name="T16" fmla="*/ 2147483647 w 34"/>
              <a:gd name="T17" fmla="*/ 2147483647 h 34"/>
              <a:gd name="T18" fmla="*/ 2147483647 w 34"/>
              <a:gd name="T19" fmla="*/ 2147483647 h 34"/>
              <a:gd name="T20" fmla="*/ 2147483647 w 34"/>
              <a:gd name="T21" fmla="*/ 2147483647 h 34"/>
              <a:gd name="T22" fmla="*/ 2147483647 w 34"/>
              <a:gd name="T23" fmla="*/ 2147483647 h 34"/>
              <a:gd name="T24" fmla="*/ 2147483647 w 34"/>
              <a:gd name="T25" fmla="*/ 2147483647 h 34"/>
              <a:gd name="T26" fmla="*/ 2147483647 w 34"/>
              <a:gd name="T27" fmla="*/ 2147483647 h 34"/>
              <a:gd name="T28" fmla="*/ 2147483647 w 34"/>
              <a:gd name="T29" fmla="*/ 2147483647 h 34"/>
              <a:gd name="T30" fmla="*/ 2147483647 w 34"/>
              <a:gd name="T31" fmla="*/ 2147483647 h 34"/>
              <a:gd name="T32" fmla="*/ 2147483647 w 34"/>
              <a:gd name="T33" fmla="*/ 2147483647 h 34"/>
              <a:gd name="T34" fmla="*/ 2147483647 w 34"/>
              <a:gd name="T35" fmla="*/ 2147483647 h 34"/>
              <a:gd name="T36" fmla="*/ 2147483647 w 34"/>
              <a:gd name="T37" fmla="*/ 2147483647 h 34"/>
              <a:gd name="T38" fmla="*/ 2147483647 w 34"/>
              <a:gd name="T39" fmla="*/ 2147483647 h 34"/>
              <a:gd name="T40" fmla="*/ 2147483647 w 34"/>
              <a:gd name="T41" fmla="*/ 2147483647 h 34"/>
              <a:gd name="T42" fmla="*/ 2147483647 w 34"/>
              <a:gd name="T43" fmla="*/ 2147483647 h 34"/>
              <a:gd name="T44" fmla="*/ 2147483647 w 34"/>
              <a:gd name="T45" fmla="*/ 2147483647 h 34"/>
              <a:gd name="T46" fmla="*/ 2147483647 w 34"/>
              <a:gd name="T47" fmla="*/ 0 h 34"/>
              <a:gd name="T48" fmla="*/ 2147483647 w 34"/>
              <a:gd name="T49" fmla="*/ 0 h 34"/>
              <a:gd name="T50" fmla="*/ 2147483647 w 34"/>
              <a:gd name="T51" fmla="*/ 2147483647 h 34"/>
              <a:gd name="T52" fmla="*/ 2147483647 w 34"/>
              <a:gd name="T53" fmla="*/ 2147483647 h 34"/>
              <a:gd name="T54" fmla="*/ 0 w 34"/>
              <a:gd name="T55" fmla="*/ 2147483647 h 34"/>
              <a:gd name="T56" fmla="*/ 2147483647 w 34"/>
              <a:gd name="T57" fmla="*/ 2147483647 h 34"/>
              <a:gd name="T58" fmla="*/ 2147483647 w 34"/>
              <a:gd name="T59" fmla="*/ 2147483647 h 34"/>
              <a:gd name="T60" fmla="*/ 2147483647 w 34"/>
              <a:gd name="T61" fmla="*/ 2147483647 h 34"/>
              <a:gd name="T62" fmla="*/ 2147483647 w 34"/>
              <a:gd name="T63" fmla="*/ 2147483647 h 34"/>
              <a:gd name="T64" fmla="*/ 2147483647 w 34"/>
              <a:gd name="T65" fmla="*/ 2147483647 h 34"/>
              <a:gd name="T66" fmla="*/ 2147483647 w 34"/>
              <a:gd name="T67" fmla="*/ 2147483647 h 34"/>
              <a:gd name="T68" fmla="*/ 2147483647 w 34"/>
              <a:gd name="T69" fmla="*/ 2147483647 h 34"/>
              <a:gd name="T70" fmla="*/ 2147483647 w 34"/>
              <a:gd name="T71" fmla="*/ 2147483647 h 34"/>
              <a:gd name="T72" fmla="*/ 2147483647 w 34"/>
              <a:gd name="T73" fmla="*/ 2147483647 h 34"/>
              <a:gd name="T74" fmla="*/ 2147483647 w 34"/>
              <a:gd name="T75" fmla="*/ 2147483647 h 34"/>
              <a:gd name="T76" fmla="*/ 2147483647 w 34"/>
              <a:gd name="T77" fmla="*/ 2147483647 h 34"/>
              <a:gd name="T78" fmla="*/ 2147483647 w 34"/>
              <a:gd name="T79" fmla="*/ 2147483647 h 34"/>
              <a:gd name="T80" fmla="*/ 2147483647 w 34"/>
              <a:gd name="T81" fmla="*/ 2147483647 h 3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4"/>
              <a:gd name="T124" fmla="*/ 0 h 34"/>
              <a:gd name="T125" fmla="*/ 34 w 34"/>
              <a:gd name="T126" fmla="*/ 34 h 34"/>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4" h="34">
                <a:moveTo>
                  <a:pt x="5" y="16"/>
                </a:moveTo>
                <a:lnTo>
                  <a:pt x="6" y="17"/>
                </a:lnTo>
                <a:lnTo>
                  <a:pt x="9" y="19"/>
                </a:lnTo>
                <a:lnTo>
                  <a:pt x="10" y="22"/>
                </a:lnTo>
                <a:lnTo>
                  <a:pt x="12" y="23"/>
                </a:lnTo>
                <a:lnTo>
                  <a:pt x="13" y="25"/>
                </a:lnTo>
                <a:lnTo>
                  <a:pt x="15" y="28"/>
                </a:lnTo>
                <a:lnTo>
                  <a:pt x="16" y="29"/>
                </a:lnTo>
                <a:lnTo>
                  <a:pt x="18" y="32"/>
                </a:lnTo>
                <a:lnTo>
                  <a:pt x="19" y="34"/>
                </a:lnTo>
                <a:lnTo>
                  <a:pt x="21" y="34"/>
                </a:lnTo>
                <a:lnTo>
                  <a:pt x="24" y="34"/>
                </a:lnTo>
                <a:lnTo>
                  <a:pt x="25" y="34"/>
                </a:lnTo>
                <a:lnTo>
                  <a:pt x="27" y="32"/>
                </a:lnTo>
                <a:lnTo>
                  <a:pt x="30" y="32"/>
                </a:lnTo>
                <a:lnTo>
                  <a:pt x="31" y="31"/>
                </a:lnTo>
                <a:lnTo>
                  <a:pt x="33" y="28"/>
                </a:lnTo>
                <a:lnTo>
                  <a:pt x="34" y="22"/>
                </a:lnTo>
                <a:lnTo>
                  <a:pt x="34" y="16"/>
                </a:lnTo>
                <a:lnTo>
                  <a:pt x="31" y="10"/>
                </a:lnTo>
                <a:lnTo>
                  <a:pt x="27" y="6"/>
                </a:lnTo>
                <a:lnTo>
                  <a:pt x="21" y="3"/>
                </a:lnTo>
                <a:lnTo>
                  <a:pt x="15" y="1"/>
                </a:lnTo>
                <a:lnTo>
                  <a:pt x="9" y="0"/>
                </a:lnTo>
                <a:lnTo>
                  <a:pt x="3" y="0"/>
                </a:lnTo>
                <a:lnTo>
                  <a:pt x="2" y="1"/>
                </a:lnTo>
                <a:lnTo>
                  <a:pt x="2" y="3"/>
                </a:lnTo>
                <a:lnTo>
                  <a:pt x="0" y="4"/>
                </a:lnTo>
                <a:lnTo>
                  <a:pt x="2" y="6"/>
                </a:lnTo>
                <a:lnTo>
                  <a:pt x="2" y="9"/>
                </a:lnTo>
                <a:lnTo>
                  <a:pt x="3" y="11"/>
                </a:lnTo>
                <a:lnTo>
                  <a:pt x="5" y="13"/>
                </a:lnTo>
                <a:lnTo>
                  <a:pt x="5" y="16"/>
                </a:lnTo>
                <a:lnTo>
                  <a:pt x="6" y="16"/>
                </a:lnTo>
                <a:lnTo>
                  <a:pt x="5" y="16"/>
                </a:lnTo>
              </a:path>
            </a:pathLst>
          </a:custGeom>
          <a:solidFill>
            <a:srgbClr val="FFFF00"/>
          </a:solidFill>
          <a:ln w="4763">
            <a:solidFill>
              <a:srgbClr val="990000"/>
            </a:solidFill>
            <a:round/>
            <a:headEnd/>
            <a:tailEnd/>
          </a:ln>
        </p:spPr>
        <p:txBody>
          <a:bodyPr/>
          <a:lstStyle/>
          <a:p>
            <a:endParaRPr lang="en-US"/>
          </a:p>
        </p:txBody>
      </p:sp>
      <p:sp>
        <p:nvSpPr>
          <p:cNvPr id="53422" name="Freeform 173"/>
          <p:cNvSpPr>
            <a:spLocks/>
          </p:cNvSpPr>
          <p:nvPr/>
        </p:nvSpPr>
        <p:spPr bwMode="auto">
          <a:xfrm>
            <a:off x="6469066" y="4286254"/>
            <a:ext cx="47625" cy="53975"/>
          </a:xfrm>
          <a:custGeom>
            <a:avLst/>
            <a:gdLst>
              <a:gd name="T0" fmla="*/ 2147483647 w 34"/>
              <a:gd name="T1" fmla="*/ 2147483647 h 34"/>
              <a:gd name="T2" fmla="*/ 2147483647 w 34"/>
              <a:gd name="T3" fmla="*/ 2147483647 h 34"/>
              <a:gd name="T4" fmla="*/ 2147483647 w 34"/>
              <a:gd name="T5" fmla="*/ 2147483647 h 34"/>
              <a:gd name="T6" fmla="*/ 2147483647 w 34"/>
              <a:gd name="T7" fmla="*/ 2147483647 h 34"/>
              <a:gd name="T8" fmla="*/ 2147483647 w 34"/>
              <a:gd name="T9" fmla="*/ 2147483647 h 34"/>
              <a:gd name="T10" fmla="*/ 2147483647 w 34"/>
              <a:gd name="T11" fmla="*/ 2147483647 h 34"/>
              <a:gd name="T12" fmla="*/ 2147483647 w 34"/>
              <a:gd name="T13" fmla="*/ 2147483647 h 34"/>
              <a:gd name="T14" fmla="*/ 2147483647 w 34"/>
              <a:gd name="T15" fmla="*/ 2147483647 h 34"/>
              <a:gd name="T16" fmla="*/ 2147483647 w 34"/>
              <a:gd name="T17" fmla="*/ 2147483647 h 34"/>
              <a:gd name="T18" fmla="*/ 2147483647 w 34"/>
              <a:gd name="T19" fmla="*/ 2147483647 h 34"/>
              <a:gd name="T20" fmla="*/ 2147483647 w 34"/>
              <a:gd name="T21" fmla="*/ 2147483647 h 34"/>
              <a:gd name="T22" fmla="*/ 2147483647 w 34"/>
              <a:gd name="T23" fmla="*/ 2147483647 h 34"/>
              <a:gd name="T24" fmla="*/ 2147483647 w 34"/>
              <a:gd name="T25" fmla="*/ 2147483647 h 34"/>
              <a:gd name="T26" fmla="*/ 2147483647 w 34"/>
              <a:gd name="T27" fmla="*/ 2147483647 h 34"/>
              <a:gd name="T28" fmla="*/ 2147483647 w 34"/>
              <a:gd name="T29" fmla="*/ 2147483647 h 34"/>
              <a:gd name="T30" fmla="*/ 2147483647 w 34"/>
              <a:gd name="T31" fmla="*/ 2147483647 h 34"/>
              <a:gd name="T32" fmla="*/ 2147483647 w 34"/>
              <a:gd name="T33" fmla="*/ 2147483647 h 34"/>
              <a:gd name="T34" fmla="*/ 2147483647 w 34"/>
              <a:gd name="T35" fmla="*/ 2147483647 h 34"/>
              <a:gd name="T36" fmla="*/ 2147483647 w 34"/>
              <a:gd name="T37" fmla="*/ 2147483647 h 34"/>
              <a:gd name="T38" fmla="*/ 2147483647 w 34"/>
              <a:gd name="T39" fmla="*/ 2147483647 h 34"/>
              <a:gd name="T40" fmla="*/ 2147483647 w 34"/>
              <a:gd name="T41" fmla="*/ 2147483647 h 34"/>
              <a:gd name="T42" fmla="*/ 2147483647 w 34"/>
              <a:gd name="T43" fmla="*/ 2147483647 h 34"/>
              <a:gd name="T44" fmla="*/ 2147483647 w 34"/>
              <a:gd name="T45" fmla="*/ 2147483647 h 34"/>
              <a:gd name="T46" fmla="*/ 2147483647 w 34"/>
              <a:gd name="T47" fmla="*/ 0 h 34"/>
              <a:gd name="T48" fmla="*/ 2147483647 w 34"/>
              <a:gd name="T49" fmla="*/ 0 h 34"/>
              <a:gd name="T50" fmla="*/ 2147483647 w 34"/>
              <a:gd name="T51" fmla="*/ 2147483647 h 34"/>
              <a:gd name="T52" fmla="*/ 2147483647 w 34"/>
              <a:gd name="T53" fmla="*/ 2147483647 h 34"/>
              <a:gd name="T54" fmla="*/ 0 w 34"/>
              <a:gd name="T55" fmla="*/ 2147483647 h 34"/>
              <a:gd name="T56" fmla="*/ 2147483647 w 34"/>
              <a:gd name="T57" fmla="*/ 2147483647 h 34"/>
              <a:gd name="T58" fmla="*/ 2147483647 w 34"/>
              <a:gd name="T59" fmla="*/ 2147483647 h 34"/>
              <a:gd name="T60" fmla="*/ 2147483647 w 34"/>
              <a:gd name="T61" fmla="*/ 2147483647 h 34"/>
              <a:gd name="T62" fmla="*/ 2147483647 w 34"/>
              <a:gd name="T63" fmla="*/ 2147483647 h 34"/>
              <a:gd name="T64" fmla="*/ 2147483647 w 34"/>
              <a:gd name="T65" fmla="*/ 2147483647 h 34"/>
              <a:gd name="T66" fmla="*/ 2147483647 w 34"/>
              <a:gd name="T67" fmla="*/ 2147483647 h 34"/>
              <a:gd name="T68" fmla="*/ 2147483647 w 34"/>
              <a:gd name="T69" fmla="*/ 2147483647 h 34"/>
              <a:gd name="T70" fmla="*/ 2147483647 w 34"/>
              <a:gd name="T71" fmla="*/ 2147483647 h 34"/>
              <a:gd name="T72" fmla="*/ 2147483647 w 34"/>
              <a:gd name="T73" fmla="*/ 2147483647 h 34"/>
              <a:gd name="T74" fmla="*/ 2147483647 w 34"/>
              <a:gd name="T75" fmla="*/ 2147483647 h 34"/>
              <a:gd name="T76" fmla="*/ 2147483647 w 34"/>
              <a:gd name="T77" fmla="*/ 2147483647 h 34"/>
              <a:gd name="T78" fmla="*/ 2147483647 w 34"/>
              <a:gd name="T79" fmla="*/ 2147483647 h 34"/>
              <a:gd name="T80" fmla="*/ 2147483647 w 34"/>
              <a:gd name="T81" fmla="*/ 2147483647 h 3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4"/>
              <a:gd name="T124" fmla="*/ 0 h 34"/>
              <a:gd name="T125" fmla="*/ 34 w 34"/>
              <a:gd name="T126" fmla="*/ 34 h 34"/>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4" h="34">
                <a:moveTo>
                  <a:pt x="5" y="16"/>
                </a:moveTo>
                <a:lnTo>
                  <a:pt x="6" y="17"/>
                </a:lnTo>
                <a:lnTo>
                  <a:pt x="9" y="19"/>
                </a:lnTo>
                <a:lnTo>
                  <a:pt x="10" y="22"/>
                </a:lnTo>
                <a:lnTo>
                  <a:pt x="12" y="23"/>
                </a:lnTo>
                <a:lnTo>
                  <a:pt x="13" y="25"/>
                </a:lnTo>
                <a:lnTo>
                  <a:pt x="15" y="28"/>
                </a:lnTo>
                <a:lnTo>
                  <a:pt x="16" y="29"/>
                </a:lnTo>
                <a:lnTo>
                  <a:pt x="18" y="32"/>
                </a:lnTo>
                <a:lnTo>
                  <a:pt x="19" y="34"/>
                </a:lnTo>
                <a:lnTo>
                  <a:pt x="21" y="34"/>
                </a:lnTo>
                <a:lnTo>
                  <a:pt x="24" y="34"/>
                </a:lnTo>
                <a:lnTo>
                  <a:pt x="25" y="34"/>
                </a:lnTo>
                <a:lnTo>
                  <a:pt x="27" y="32"/>
                </a:lnTo>
                <a:lnTo>
                  <a:pt x="30" y="32"/>
                </a:lnTo>
                <a:lnTo>
                  <a:pt x="31" y="31"/>
                </a:lnTo>
                <a:lnTo>
                  <a:pt x="33" y="28"/>
                </a:lnTo>
                <a:lnTo>
                  <a:pt x="34" y="22"/>
                </a:lnTo>
                <a:lnTo>
                  <a:pt x="34" y="16"/>
                </a:lnTo>
                <a:lnTo>
                  <a:pt x="31" y="10"/>
                </a:lnTo>
                <a:lnTo>
                  <a:pt x="27" y="6"/>
                </a:lnTo>
                <a:lnTo>
                  <a:pt x="21" y="3"/>
                </a:lnTo>
                <a:lnTo>
                  <a:pt x="15" y="1"/>
                </a:lnTo>
                <a:lnTo>
                  <a:pt x="9" y="0"/>
                </a:lnTo>
                <a:lnTo>
                  <a:pt x="3" y="0"/>
                </a:lnTo>
                <a:lnTo>
                  <a:pt x="2" y="1"/>
                </a:lnTo>
                <a:lnTo>
                  <a:pt x="2" y="3"/>
                </a:lnTo>
                <a:lnTo>
                  <a:pt x="0" y="4"/>
                </a:lnTo>
                <a:lnTo>
                  <a:pt x="2" y="6"/>
                </a:lnTo>
                <a:lnTo>
                  <a:pt x="2" y="9"/>
                </a:lnTo>
                <a:lnTo>
                  <a:pt x="3" y="11"/>
                </a:lnTo>
                <a:lnTo>
                  <a:pt x="5" y="13"/>
                </a:lnTo>
                <a:lnTo>
                  <a:pt x="5" y="16"/>
                </a:lnTo>
                <a:lnTo>
                  <a:pt x="6" y="16"/>
                </a:lnTo>
                <a:lnTo>
                  <a:pt x="5" y="16"/>
                </a:lnTo>
              </a:path>
            </a:pathLst>
          </a:custGeom>
          <a:solidFill>
            <a:srgbClr val="FFFF00"/>
          </a:solidFill>
          <a:ln w="4763">
            <a:solidFill>
              <a:srgbClr val="990000"/>
            </a:solidFill>
            <a:round/>
            <a:headEnd/>
            <a:tailEnd/>
          </a:ln>
        </p:spPr>
        <p:txBody>
          <a:bodyPr/>
          <a:lstStyle/>
          <a:p>
            <a:endParaRPr lang="en-US"/>
          </a:p>
        </p:txBody>
      </p:sp>
      <p:sp>
        <p:nvSpPr>
          <p:cNvPr id="53423" name="Freeform 174"/>
          <p:cNvSpPr>
            <a:spLocks/>
          </p:cNvSpPr>
          <p:nvPr/>
        </p:nvSpPr>
        <p:spPr bwMode="auto">
          <a:xfrm>
            <a:off x="6429375" y="4224339"/>
            <a:ext cx="52388" cy="49212"/>
          </a:xfrm>
          <a:custGeom>
            <a:avLst/>
            <a:gdLst>
              <a:gd name="T0" fmla="*/ 2147483647 w 37"/>
              <a:gd name="T1" fmla="*/ 2147483647 h 31"/>
              <a:gd name="T2" fmla="*/ 0 w 37"/>
              <a:gd name="T3" fmla="*/ 2147483647 h 31"/>
              <a:gd name="T4" fmla="*/ 0 w 37"/>
              <a:gd name="T5" fmla="*/ 2147483647 h 31"/>
              <a:gd name="T6" fmla="*/ 0 w 37"/>
              <a:gd name="T7" fmla="*/ 2147483647 h 31"/>
              <a:gd name="T8" fmla="*/ 0 w 37"/>
              <a:gd name="T9" fmla="*/ 2147483647 h 31"/>
              <a:gd name="T10" fmla="*/ 2147483647 w 37"/>
              <a:gd name="T11" fmla="*/ 2147483647 h 31"/>
              <a:gd name="T12" fmla="*/ 2147483647 w 37"/>
              <a:gd name="T13" fmla="*/ 2147483647 h 31"/>
              <a:gd name="T14" fmla="*/ 2147483647 w 37"/>
              <a:gd name="T15" fmla="*/ 2147483647 h 31"/>
              <a:gd name="T16" fmla="*/ 2147483647 w 37"/>
              <a:gd name="T17" fmla="*/ 2147483647 h 31"/>
              <a:gd name="T18" fmla="*/ 2147483647 w 37"/>
              <a:gd name="T19" fmla="*/ 2147483647 h 31"/>
              <a:gd name="T20" fmla="*/ 2147483647 w 37"/>
              <a:gd name="T21" fmla="*/ 2147483647 h 31"/>
              <a:gd name="T22" fmla="*/ 2147483647 w 37"/>
              <a:gd name="T23" fmla="*/ 2147483647 h 31"/>
              <a:gd name="T24" fmla="*/ 2147483647 w 37"/>
              <a:gd name="T25" fmla="*/ 2147483647 h 31"/>
              <a:gd name="T26" fmla="*/ 2147483647 w 37"/>
              <a:gd name="T27" fmla="*/ 2147483647 h 31"/>
              <a:gd name="T28" fmla="*/ 2147483647 w 37"/>
              <a:gd name="T29" fmla="*/ 2147483647 h 31"/>
              <a:gd name="T30" fmla="*/ 2147483647 w 37"/>
              <a:gd name="T31" fmla="*/ 2147483647 h 31"/>
              <a:gd name="T32" fmla="*/ 2147483647 w 37"/>
              <a:gd name="T33" fmla="*/ 2147483647 h 31"/>
              <a:gd name="T34" fmla="*/ 2147483647 w 37"/>
              <a:gd name="T35" fmla="*/ 2147483647 h 31"/>
              <a:gd name="T36" fmla="*/ 2147483647 w 37"/>
              <a:gd name="T37" fmla="*/ 2147483647 h 31"/>
              <a:gd name="T38" fmla="*/ 2147483647 w 37"/>
              <a:gd name="T39" fmla="*/ 2147483647 h 31"/>
              <a:gd name="T40" fmla="*/ 2147483647 w 37"/>
              <a:gd name="T41" fmla="*/ 2147483647 h 31"/>
              <a:gd name="T42" fmla="*/ 2147483647 w 37"/>
              <a:gd name="T43" fmla="*/ 2147483647 h 31"/>
              <a:gd name="T44" fmla="*/ 2147483647 w 37"/>
              <a:gd name="T45" fmla="*/ 2147483647 h 31"/>
              <a:gd name="T46" fmla="*/ 2147483647 w 37"/>
              <a:gd name="T47" fmla="*/ 2147483647 h 31"/>
              <a:gd name="T48" fmla="*/ 2147483647 w 37"/>
              <a:gd name="T49" fmla="*/ 2147483647 h 31"/>
              <a:gd name="T50" fmla="*/ 2147483647 w 37"/>
              <a:gd name="T51" fmla="*/ 2147483647 h 31"/>
              <a:gd name="T52" fmla="*/ 2147483647 w 37"/>
              <a:gd name="T53" fmla="*/ 2147483647 h 31"/>
              <a:gd name="T54" fmla="*/ 2147483647 w 37"/>
              <a:gd name="T55" fmla="*/ 2147483647 h 31"/>
              <a:gd name="T56" fmla="*/ 2147483647 w 37"/>
              <a:gd name="T57" fmla="*/ 2147483647 h 31"/>
              <a:gd name="T58" fmla="*/ 2147483647 w 37"/>
              <a:gd name="T59" fmla="*/ 0 h 31"/>
              <a:gd name="T60" fmla="*/ 2147483647 w 37"/>
              <a:gd name="T61" fmla="*/ 0 h 31"/>
              <a:gd name="T62" fmla="*/ 2147483647 w 37"/>
              <a:gd name="T63" fmla="*/ 2147483647 h 31"/>
              <a:gd name="T64" fmla="*/ 2147483647 w 37"/>
              <a:gd name="T65" fmla="*/ 2147483647 h 3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7"/>
              <a:gd name="T100" fmla="*/ 0 h 31"/>
              <a:gd name="T101" fmla="*/ 37 w 37"/>
              <a:gd name="T102" fmla="*/ 31 h 31"/>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7" h="31">
                <a:moveTo>
                  <a:pt x="1" y="5"/>
                </a:moveTo>
                <a:lnTo>
                  <a:pt x="0" y="8"/>
                </a:lnTo>
                <a:lnTo>
                  <a:pt x="0" y="9"/>
                </a:lnTo>
                <a:lnTo>
                  <a:pt x="0" y="12"/>
                </a:lnTo>
                <a:lnTo>
                  <a:pt x="0" y="15"/>
                </a:lnTo>
                <a:lnTo>
                  <a:pt x="1" y="16"/>
                </a:lnTo>
                <a:lnTo>
                  <a:pt x="3" y="19"/>
                </a:lnTo>
                <a:lnTo>
                  <a:pt x="3" y="22"/>
                </a:lnTo>
                <a:lnTo>
                  <a:pt x="4" y="24"/>
                </a:lnTo>
                <a:lnTo>
                  <a:pt x="7" y="27"/>
                </a:lnTo>
                <a:lnTo>
                  <a:pt x="9" y="28"/>
                </a:lnTo>
                <a:lnTo>
                  <a:pt x="13" y="30"/>
                </a:lnTo>
                <a:lnTo>
                  <a:pt x="16" y="31"/>
                </a:lnTo>
                <a:lnTo>
                  <a:pt x="19" y="31"/>
                </a:lnTo>
                <a:lnTo>
                  <a:pt x="24" y="31"/>
                </a:lnTo>
                <a:lnTo>
                  <a:pt x="27" y="31"/>
                </a:lnTo>
                <a:lnTo>
                  <a:pt x="31" y="30"/>
                </a:lnTo>
                <a:lnTo>
                  <a:pt x="34" y="30"/>
                </a:lnTo>
                <a:lnTo>
                  <a:pt x="35" y="28"/>
                </a:lnTo>
                <a:lnTo>
                  <a:pt x="37" y="25"/>
                </a:lnTo>
                <a:lnTo>
                  <a:pt x="37" y="24"/>
                </a:lnTo>
                <a:lnTo>
                  <a:pt x="37" y="21"/>
                </a:lnTo>
                <a:lnTo>
                  <a:pt x="37" y="18"/>
                </a:lnTo>
                <a:lnTo>
                  <a:pt x="37" y="16"/>
                </a:lnTo>
                <a:lnTo>
                  <a:pt x="35" y="13"/>
                </a:lnTo>
                <a:lnTo>
                  <a:pt x="33" y="11"/>
                </a:lnTo>
                <a:lnTo>
                  <a:pt x="28" y="6"/>
                </a:lnTo>
                <a:lnTo>
                  <a:pt x="24" y="5"/>
                </a:lnTo>
                <a:lnTo>
                  <a:pt x="19" y="2"/>
                </a:lnTo>
                <a:lnTo>
                  <a:pt x="15" y="0"/>
                </a:lnTo>
                <a:lnTo>
                  <a:pt x="10" y="0"/>
                </a:lnTo>
                <a:lnTo>
                  <a:pt x="6" y="2"/>
                </a:lnTo>
                <a:lnTo>
                  <a:pt x="1" y="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24" name="Freeform 175"/>
          <p:cNvSpPr>
            <a:spLocks/>
          </p:cNvSpPr>
          <p:nvPr/>
        </p:nvSpPr>
        <p:spPr bwMode="auto">
          <a:xfrm>
            <a:off x="6429375" y="4224339"/>
            <a:ext cx="52388" cy="49212"/>
          </a:xfrm>
          <a:custGeom>
            <a:avLst/>
            <a:gdLst>
              <a:gd name="T0" fmla="*/ 2147483647 w 37"/>
              <a:gd name="T1" fmla="*/ 2147483647 h 31"/>
              <a:gd name="T2" fmla="*/ 0 w 37"/>
              <a:gd name="T3" fmla="*/ 2147483647 h 31"/>
              <a:gd name="T4" fmla="*/ 0 w 37"/>
              <a:gd name="T5" fmla="*/ 2147483647 h 31"/>
              <a:gd name="T6" fmla="*/ 0 w 37"/>
              <a:gd name="T7" fmla="*/ 2147483647 h 31"/>
              <a:gd name="T8" fmla="*/ 0 w 37"/>
              <a:gd name="T9" fmla="*/ 2147483647 h 31"/>
              <a:gd name="T10" fmla="*/ 2147483647 w 37"/>
              <a:gd name="T11" fmla="*/ 2147483647 h 31"/>
              <a:gd name="T12" fmla="*/ 2147483647 w 37"/>
              <a:gd name="T13" fmla="*/ 2147483647 h 31"/>
              <a:gd name="T14" fmla="*/ 2147483647 w 37"/>
              <a:gd name="T15" fmla="*/ 2147483647 h 31"/>
              <a:gd name="T16" fmla="*/ 2147483647 w 37"/>
              <a:gd name="T17" fmla="*/ 2147483647 h 31"/>
              <a:gd name="T18" fmla="*/ 2147483647 w 37"/>
              <a:gd name="T19" fmla="*/ 2147483647 h 31"/>
              <a:gd name="T20" fmla="*/ 2147483647 w 37"/>
              <a:gd name="T21" fmla="*/ 2147483647 h 31"/>
              <a:gd name="T22" fmla="*/ 2147483647 w 37"/>
              <a:gd name="T23" fmla="*/ 2147483647 h 31"/>
              <a:gd name="T24" fmla="*/ 2147483647 w 37"/>
              <a:gd name="T25" fmla="*/ 2147483647 h 31"/>
              <a:gd name="T26" fmla="*/ 2147483647 w 37"/>
              <a:gd name="T27" fmla="*/ 2147483647 h 31"/>
              <a:gd name="T28" fmla="*/ 2147483647 w 37"/>
              <a:gd name="T29" fmla="*/ 2147483647 h 31"/>
              <a:gd name="T30" fmla="*/ 2147483647 w 37"/>
              <a:gd name="T31" fmla="*/ 2147483647 h 31"/>
              <a:gd name="T32" fmla="*/ 2147483647 w 37"/>
              <a:gd name="T33" fmla="*/ 2147483647 h 31"/>
              <a:gd name="T34" fmla="*/ 2147483647 w 37"/>
              <a:gd name="T35" fmla="*/ 2147483647 h 31"/>
              <a:gd name="T36" fmla="*/ 2147483647 w 37"/>
              <a:gd name="T37" fmla="*/ 2147483647 h 31"/>
              <a:gd name="T38" fmla="*/ 2147483647 w 37"/>
              <a:gd name="T39" fmla="*/ 2147483647 h 31"/>
              <a:gd name="T40" fmla="*/ 2147483647 w 37"/>
              <a:gd name="T41" fmla="*/ 2147483647 h 31"/>
              <a:gd name="T42" fmla="*/ 2147483647 w 37"/>
              <a:gd name="T43" fmla="*/ 2147483647 h 31"/>
              <a:gd name="T44" fmla="*/ 2147483647 w 37"/>
              <a:gd name="T45" fmla="*/ 2147483647 h 31"/>
              <a:gd name="T46" fmla="*/ 2147483647 w 37"/>
              <a:gd name="T47" fmla="*/ 2147483647 h 31"/>
              <a:gd name="T48" fmla="*/ 2147483647 w 37"/>
              <a:gd name="T49" fmla="*/ 2147483647 h 31"/>
              <a:gd name="T50" fmla="*/ 2147483647 w 37"/>
              <a:gd name="T51" fmla="*/ 2147483647 h 31"/>
              <a:gd name="T52" fmla="*/ 2147483647 w 37"/>
              <a:gd name="T53" fmla="*/ 2147483647 h 31"/>
              <a:gd name="T54" fmla="*/ 2147483647 w 37"/>
              <a:gd name="T55" fmla="*/ 2147483647 h 31"/>
              <a:gd name="T56" fmla="*/ 2147483647 w 37"/>
              <a:gd name="T57" fmla="*/ 2147483647 h 31"/>
              <a:gd name="T58" fmla="*/ 2147483647 w 37"/>
              <a:gd name="T59" fmla="*/ 0 h 31"/>
              <a:gd name="T60" fmla="*/ 2147483647 w 37"/>
              <a:gd name="T61" fmla="*/ 0 h 31"/>
              <a:gd name="T62" fmla="*/ 2147483647 w 37"/>
              <a:gd name="T63" fmla="*/ 2147483647 h 31"/>
              <a:gd name="T64" fmla="*/ 2147483647 w 37"/>
              <a:gd name="T65" fmla="*/ 2147483647 h 3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7"/>
              <a:gd name="T100" fmla="*/ 0 h 31"/>
              <a:gd name="T101" fmla="*/ 37 w 37"/>
              <a:gd name="T102" fmla="*/ 31 h 31"/>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7" h="31">
                <a:moveTo>
                  <a:pt x="1" y="5"/>
                </a:moveTo>
                <a:lnTo>
                  <a:pt x="0" y="8"/>
                </a:lnTo>
                <a:lnTo>
                  <a:pt x="0" y="9"/>
                </a:lnTo>
                <a:lnTo>
                  <a:pt x="0" y="12"/>
                </a:lnTo>
                <a:lnTo>
                  <a:pt x="0" y="15"/>
                </a:lnTo>
                <a:lnTo>
                  <a:pt x="1" y="16"/>
                </a:lnTo>
                <a:lnTo>
                  <a:pt x="3" y="19"/>
                </a:lnTo>
                <a:lnTo>
                  <a:pt x="3" y="22"/>
                </a:lnTo>
                <a:lnTo>
                  <a:pt x="4" y="24"/>
                </a:lnTo>
                <a:lnTo>
                  <a:pt x="7" y="27"/>
                </a:lnTo>
                <a:lnTo>
                  <a:pt x="9" y="28"/>
                </a:lnTo>
                <a:lnTo>
                  <a:pt x="13" y="30"/>
                </a:lnTo>
                <a:lnTo>
                  <a:pt x="16" y="31"/>
                </a:lnTo>
                <a:lnTo>
                  <a:pt x="19" y="31"/>
                </a:lnTo>
                <a:lnTo>
                  <a:pt x="24" y="31"/>
                </a:lnTo>
                <a:lnTo>
                  <a:pt x="27" y="31"/>
                </a:lnTo>
                <a:lnTo>
                  <a:pt x="31" y="30"/>
                </a:lnTo>
                <a:lnTo>
                  <a:pt x="34" y="30"/>
                </a:lnTo>
                <a:lnTo>
                  <a:pt x="35" y="28"/>
                </a:lnTo>
                <a:lnTo>
                  <a:pt x="37" y="25"/>
                </a:lnTo>
                <a:lnTo>
                  <a:pt x="37" y="24"/>
                </a:lnTo>
                <a:lnTo>
                  <a:pt x="37" y="21"/>
                </a:lnTo>
                <a:lnTo>
                  <a:pt x="37" y="18"/>
                </a:lnTo>
                <a:lnTo>
                  <a:pt x="37" y="16"/>
                </a:lnTo>
                <a:lnTo>
                  <a:pt x="35" y="13"/>
                </a:lnTo>
                <a:lnTo>
                  <a:pt x="33" y="11"/>
                </a:lnTo>
                <a:lnTo>
                  <a:pt x="28" y="6"/>
                </a:lnTo>
                <a:lnTo>
                  <a:pt x="24" y="5"/>
                </a:lnTo>
                <a:lnTo>
                  <a:pt x="19" y="2"/>
                </a:lnTo>
                <a:lnTo>
                  <a:pt x="15" y="0"/>
                </a:lnTo>
                <a:lnTo>
                  <a:pt x="10" y="0"/>
                </a:lnTo>
                <a:lnTo>
                  <a:pt x="6" y="2"/>
                </a:lnTo>
                <a:lnTo>
                  <a:pt x="1" y="5"/>
                </a:lnTo>
              </a:path>
            </a:pathLst>
          </a:custGeom>
          <a:solidFill>
            <a:srgbClr val="FFFF00"/>
          </a:solidFill>
          <a:ln w="4763">
            <a:solidFill>
              <a:srgbClr val="990000"/>
            </a:solidFill>
            <a:round/>
            <a:headEnd/>
            <a:tailEnd/>
          </a:ln>
        </p:spPr>
        <p:txBody>
          <a:bodyPr/>
          <a:lstStyle/>
          <a:p>
            <a:endParaRPr lang="en-US"/>
          </a:p>
        </p:txBody>
      </p:sp>
      <p:sp>
        <p:nvSpPr>
          <p:cNvPr id="53425" name="Freeform 176"/>
          <p:cNvSpPr>
            <a:spLocks/>
          </p:cNvSpPr>
          <p:nvPr/>
        </p:nvSpPr>
        <p:spPr bwMode="auto">
          <a:xfrm>
            <a:off x="6351589" y="4241801"/>
            <a:ext cx="80963" cy="88900"/>
          </a:xfrm>
          <a:custGeom>
            <a:avLst/>
            <a:gdLst>
              <a:gd name="T0" fmla="*/ 2147483647 w 58"/>
              <a:gd name="T1" fmla="*/ 2147483647 h 56"/>
              <a:gd name="T2" fmla="*/ 2147483647 w 58"/>
              <a:gd name="T3" fmla="*/ 2147483647 h 56"/>
              <a:gd name="T4" fmla="*/ 0 w 58"/>
              <a:gd name="T5" fmla="*/ 2147483647 h 56"/>
              <a:gd name="T6" fmla="*/ 0 w 58"/>
              <a:gd name="T7" fmla="*/ 2147483647 h 56"/>
              <a:gd name="T8" fmla="*/ 2147483647 w 58"/>
              <a:gd name="T9" fmla="*/ 2147483647 h 56"/>
              <a:gd name="T10" fmla="*/ 2147483647 w 58"/>
              <a:gd name="T11" fmla="*/ 2147483647 h 56"/>
              <a:gd name="T12" fmla="*/ 2147483647 w 58"/>
              <a:gd name="T13" fmla="*/ 2147483647 h 56"/>
              <a:gd name="T14" fmla="*/ 2147483647 w 58"/>
              <a:gd name="T15" fmla="*/ 2147483647 h 56"/>
              <a:gd name="T16" fmla="*/ 2147483647 w 58"/>
              <a:gd name="T17" fmla="*/ 2147483647 h 56"/>
              <a:gd name="T18" fmla="*/ 2147483647 w 58"/>
              <a:gd name="T19" fmla="*/ 2147483647 h 56"/>
              <a:gd name="T20" fmla="*/ 2147483647 w 58"/>
              <a:gd name="T21" fmla="*/ 2147483647 h 56"/>
              <a:gd name="T22" fmla="*/ 2147483647 w 58"/>
              <a:gd name="T23" fmla="*/ 2147483647 h 56"/>
              <a:gd name="T24" fmla="*/ 2147483647 w 58"/>
              <a:gd name="T25" fmla="*/ 2147483647 h 56"/>
              <a:gd name="T26" fmla="*/ 2147483647 w 58"/>
              <a:gd name="T27" fmla="*/ 2147483647 h 56"/>
              <a:gd name="T28" fmla="*/ 2147483647 w 58"/>
              <a:gd name="T29" fmla="*/ 2147483647 h 56"/>
              <a:gd name="T30" fmla="*/ 2147483647 w 58"/>
              <a:gd name="T31" fmla="*/ 2147483647 h 56"/>
              <a:gd name="T32" fmla="*/ 2147483647 w 58"/>
              <a:gd name="T33" fmla="*/ 2147483647 h 56"/>
              <a:gd name="T34" fmla="*/ 2147483647 w 58"/>
              <a:gd name="T35" fmla="*/ 2147483647 h 56"/>
              <a:gd name="T36" fmla="*/ 2147483647 w 58"/>
              <a:gd name="T37" fmla="*/ 2147483647 h 56"/>
              <a:gd name="T38" fmla="*/ 2147483647 w 58"/>
              <a:gd name="T39" fmla="*/ 2147483647 h 56"/>
              <a:gd name="T40" fmla="*/ 2147483647 w 58"/>
              <a:gd name="T41" fmla="*/ 2147483647 h 56"/>
              <a:gd name="T42" fmla="*/ 2147483647 w 58"/>
              <a:gd name="T43" fmla="*/ 2147483647 h 56"/>
              <a:gd name="T44" fmla="*/ 2147483647 w 58"/>
              <a:gd name="T45" fmla="*/ 2147483647 h 56"/>
              <a:gd name="T46" fmla="*/ 2147483647 w 58"/>
              <a:gd name="T47" fmla="*/ 2147483647 h 56"/>
              <a:gd name="T48" fmla="*/ 2147483647 w 58"/>
              <a:gd name="T49" fmla="*/ 2147483647 h 56"/>
              <a:gd name="T50" fmla="*/ 2147483647 w 58"/>
              <a:gd name="T51" fmla="*/ 2147483647 h 56"/>
              <a:gd name="T52" fmla="*/ 2147483647 w 58"/>
              <a:gd name="T53" fmla="*/ 2147483647 h 56"/>
              <a:gd name="T54" fmla="*/ 2147483647 w 58"/>
              <a:gd name="T55" fmla="*/ 2147483647 h 56"/>
              <a:gd name="T56" fmla="*/ 2147483647 w 58"/>
              <a:gd name="T57" fmla="*/ 0 h 56"/>
              <a:gd name="T58" fmla="*/ 2147483647 w 58"/>
              <a:gd name="T59" fmla="*/ 0 h 56"/>
              <a:gd name="T60" fmla="*/ 2147483647 w 58"/>
              <a:gd name="T61" fmla="*/ 2147483647 h 56"/>
              <a:gd name="T62" fmla="*/ 2147483647 w 58"/>
              <a:gd name="T63" fmla="*/ 2147483647 h 5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58"/>
              <a:gd name="T97" fmla="*/ 0 h 56"/>
              <a:gd name="T98" fmla="*/ 58 w 58"/>
              <a:gd name="T99" fmla="*/ 56 h 5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58" h="56">
                <a:moveTo>
                  <a:pt x="8" y="13"/>
                </a:moveTo>
                <a:lnTo>
                  <a:pt x="5" y="16"/>
                </a:lnTo>
                <a:lnTo>
                  <a:pt x="3" y="19"/>
                </a:lnTo>
                <a:lnTo>
                  <a:pt x="2" y="23"/>
                </a:lnTo>
                <a:lnTo>
                  <a:pt x="0" y="28"/>
                </a:lnTo>
                <a:lnTo>
                  <a:pt x="0" y="32"/>
                </a:lnTo>
                <a:lnTo>
                  <a:pt x="0" y="35"/>
                </a:lnTo>
                <a:lnTo>
                  <a:pt x="0" y="39"/>
                </a:lnTo>
                <a:lnTo>
                  <a:pt x="2" y="44"/>
                </a:lnTo>
                <a:lnTo>
                  <a:pt x="2" y="45"/>
                </a:lnTo>
                <a:lnTo>
                  <a:pt x="3" y="45"/>
                </a:lnTo>
                <a:lnTo>
                  <a:pt x="3" y="47"/>
                </a:lnTo>
                <a:lnTo>
                  <a:pt x="5" y="47"/>
                </a:lnTo>
                <a:lnTo>
                  <a:pt x="6" y="48"/>
                </a:lnTo>
                <a:lnTo>
                  <a:pt x="8" y="48"/>
                </a:lnTo>
                <a:lnTo>
                  <a:pt x="8" y="50"/>
                </a:lnTo>
                <a:lnTo>
                  <a:pt x="9" y="50"/>
                </a:lnTo>
                <a:lnTo>
                  <a:pt x="14" y="51"/>
                </a:lnTo>
                <a:lnTo>
                  <a:pt x="18" y="53"/>
                </a:lnTo>
                <a:lnTo>
                  <a:pt x="21" y="54"/>
                </a:lnTo>
                <a:lnTo>
                  <a:pt x="25" y="56"/>
                </a:lnTo>
                <a:lnTo>
                  <a:pt x="30" y="56"/>
                </a:lnTo>
                <a:lnTo>
                  <a:pt x="33" y="56"/>
                </a:lnTo>
                <a:lnTo>
                  <a:pt x="37" y="56"/>
                </a:lnTo>
                <a:lnTo>
                  <a:pt x="40" y="56"/>
                </a:lnTo>
                <a:lnTo>
                  <a:pt x="42" y="54"/>
                </a:lnTo>
                <a:lnTo>
                  <a:pt x="43" y="53"/>
                </a:lnTo>
                <a:lnTo>
                  <a:pt x="45" y="51"/>
                </a:lnTo>
                <a:lnTo>
                  <a:pt x="45" y="48"/>
                </a:lnTo>
                <a:lnTo>
                  <a:pt x="45" y="47"/>
                </a:lnTo>
                <a:lnTo>
                  <a:pt x="46" y="44"/>
                </a:lnTo>
                <a:lnTo>
                  <a:pt x="46" y="42"/>
                </a:lnTo>
                <a:lnTo>
                  <a:pt x="48" y="41"/>
                </a:lnTo>
                <a:lnTo>
                  <a:pt x="49" y="39"/>
                </a:lnTo>
                <a:lnTo>
                  <a:pt x="51" y="38"/>
                </a:lnTo>
                <a:lnTo>
                  <a:pt x="52" y="35"/>
                </a:lnTo>
                <a:lnTo>
                  <a:pt x="54" y="34"/>
                </a:lnTo>
                <a:lnTo>
                  <a:pt x="55" y="32"/>
                </a:lnTo>
                <a:lnTo>
                  <a:pt x="56" y="31"/>
                </a:lnTo>
                <a:lnTo>
                  <a:pt x="56" y="28"/>
                </a:lnTo>
                <a:lnTo>
                  <a:pt x="58" y="26"/>
                </a:lnTo>
                <a:lnTo>
                  <a:pt x="58" y="23"/>
                </a:lnTo>
                <a:lnTo>
                  <a:pt x="56" y="20"/>
                </a:lnTo>
                <a:lnTo>
                  <a:pt x="55" y="17"/>
                </a:lnTo>
                <a:lnTo>
                  <a:pt x="54" y="16"/>
                </a:lnTo>
                <a:lnTo>
                  <a:pt x="52" y="13"/>
                </a:lnTo>
                <a:lnTo>
                  <a:pt x="49" y="11"/>
                </a:lnTo>
                <a:lnTo>
                  <a:pt x="46" y="10"/>
                </a:lnTo>
                <a:lnTo>
                  <a:pt x="42" y="7"/>
                </a:lnTo>
                <a:lnTo>
                  <a:pt x="40" y="5"/>
                </a:lnTo>
                <a:lnTo>
                  <a:pt x="40" y="4"/>
                </a:lnTo>
                <a:lnTo>
                  <a:pt x="40" y="2"/>
                </a:lnTo>
                <a:lnTo>
                  <a:pt x="39" y="2"/>
                </a:lnTo>
                <a:lnTo>
                  <a:pt x="39" y="1"/>
                </a:lnTo>
                <a:lnTo>
                  <a:pt x="36" y="0"/>
                </a:lnTo>
                <a:lnTo>
                  <a:pt x="31" y="0"/>
                </a:lnTo>
                <a:lnTo>
                  <a:pt x="28" y="0"/>
                </a:lnTo>
                <a:lnTo>
                  <a:pt x="24" y="1"/>
                </a:lnTo>
                <a:lnTo>
                  <a:pt x="19" y="2"/>
                </a:lnTo>
                <a:lnTo>
                  <a:pt x="15" y="5"/>
                </a:lnTo>
                <a:lnTo>
                  <a:pt x="12" y="8"/>
                </a:lnTo>
                <a:lnTo>
                  <a:pt x="8" y="13"/>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26" name="Freeform 177"/>
          <p:cNvSpPr>
            <a:spLocks/>
          </p:cNvSpPr>
          <p:nvPr/>
        </p:nvSpPr>
        <p:spPr bwMode="auto">
          <a:xfrm>
            <a:off x="6351589" y="4241801"/>
            <a:ext cx="80963" cy="88900"/>
          </a:xfrm>
          <a:custGeom>
            <a:avLst/>
            <a:gdLst>
              <a:gd name="T0" fmla="*/ 2147483647 w 58"/>
              <a:gd name="T1" fmla="*/ 2147483647 h 56"/>
              <a:gd name="T2" fmla="*/ 2147483647 w 58"/>
              <a:gd name="T3" fmla="*/ 2147483647 h 56"/>
              <a:gd name="T4" fmla="*/ 0 w 58"/>
              <a:gd name="T5" fmla="*/ 2147483647 h 56"/>
              <a:gd name="T6" fmla="*/ 0 w 58"/>
              <a:gd name="T7" fmla="*/ 2147483647 h 56"/>
              <a:gd name="T8" fmla="*/ 2147483647 w 58"/>
              <a:gd name="T9" fmla="*/ 2147483647 h 56"/>
              <a:gd name="T10" fmla="*/ 2147483647 w 58"/>
              <a:gd name="T11" fmla="*/ 2147483647 h 56"/>
              <a:gd name="T12" fmla="*/ 2147483647 w 58"/>
              <a:gd name="T13" fmla="*/ 2147483647 h 56"/>
              <a:gd name="T14" fmla="*/ 2147483647 w 58"/>
              <a:gd name="T15" fmla="*/ 2147483647 h 56"/>
              <a:gd name="T16" fmla="*/ 2147483647 w 58"/>
              <a:gd name="T17" fmla="*/ 2147483647 h 56"/>
              <a:gd name="T18" fmla="*/ 2147483647 w 58"/>
              <a:gd name="T19" fmla="*/ 2147483647 h 56"/>
              <a:gd name="T20" fmla="*/ 2147483647 w 58"/>
              <a:gd name="T21" fmla="*/ 2147483647 h 56"/>
              <a:gd name="T22" fmla="*/ 2147483647 w 58"/>
              <a:gd name="T23" fmla="*/ 2147483647 h 56"/>
              <a:gd name="T24" fmla="*/ 2147483647 w 58"/>
              <a:gd name="T25" fmla="*/ 2147483647 h 56"/>
              <a:gd name="T26" fmla="*/ 2147483647 w 58"/>
              <a:gd name="T27" fmla="*/ 2147483647 h 56"/>
              <a:gd name="T28" fmla="*/ 2147483647 w 58"/>
              <a:gd name="T29" fmla="*/ 2147483647 h 56"/>
              <a:gd name="T30" fmla="*/ 2147483647 w 58"/>
              <a:gd name="T31" fmla="*/ 2147483647 h 56"/>
              <a:gd name="T32" fmla="*/ 2147483647 w 58"/>
              <a:gd name="T33" fmla="*/ 2147483647 h 56"/>
              <a:gd name="T34" fmla="*/ 2147483647 w 58"/>
              <a:gd name="T35" fmla="*/ 2147483647 h 56"/>
              <a:gd name="T36" fmla="*/ 2147483647 w 58"/>
              <a:gd name="T37" fmla="*/ 2147483647 h 56"/>
              <a:gd name="T38" fmla="*/ 2147483647 w 58"/>
              <a:gd name="T39" fmla="*/ 2147483647 h 56"/>
              <a:gd name="T40" fmla="*/ 2147483647 w 58"/>
              <a:gd name="T41" fmla="*/ 2147483647 h 56"/>
              <a:gd name="T42" fmla="*/ 2147483647 w 58"/>
              <a:gd name="T43" fmla="*/ 2147483647 h 56"/>
              <a:gd name="T44" fmla="*/ 2147483647 w 58"/>
              <a:gd name="T45" fmla="*/ 2147483647 h 56"/>
              <a:gd name="T46" fmla="*/ 2147483647 w 58"/>
              <a:gd name="T47" fmla="*/ 2147483647 h 56"/>
              <a:gd name="T48" fmla="*/ 2147483647 w 58"/>
              <a:gd name="T49" fmla="*/ 2147483647 h 56"/>
              <a:gd name="T50" fmla="*/ 2147483647 w 58"/>
              <a:gd name="T51" fmla="*/ 2147483647 h 56"/>
              <a:gd name="T52" fmla="*/ 2147483647 w 58"/>
              <a:gd name="T53" fmla="*/ 2147483647 h 56"/>
              <a:gd name="T54" fmla="*/ 2147483647 w 58"/>
              <a:gd name="T55" fmla="*/ 2147483647 h 56"/>
              <a:gd name="T56" fmla="*/ 2147483647 w 58"/>
              <a:gd name="T57" fmla="*/ 0 h 56"/>
              <a:gd name="T58" fmla="*/ 2147483647 w 58"/>
              <a:gd name="T59" fmla="*/ 0 h 56"/>
              <a:gd name="T60" fmla="*/ 2147483647 w 58"/>
              <a:gd name="T61" fmla="*/ 2147483647 h 56"/>
              <a:gd name="T62" fmla="*/ 2147483647 w 58"/>
              <a:gd name="T63" fmla="*/ 2147483647 h 5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58"/>
              <a:gd name="T97" fmla="*/ 0 h 56"/>
              <a:gd name="T98" fmla="*/ 58 w 58"/>
              <a:gd name="T99" fmla="*/ 56 h 5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58" h="56">
                <a:moveTo>
                  <a:pt x="8" y="13"/>
                </a:moveTo>
                <a:lnTo>
                  <a:pt x="5" y="16"/>
                </a:lnTo>
                <a:lnTo>
                  <a:pt x="3" y="19"/>
                </a:lnTo>
                <a:lnTo>
                  <a:pt x="2" y="23"/>
                </a:lnTo>
                <a:lnTo>
                  <a:pt x="0" y="28"/>
                </a:lnTo>
                <a:lnTo>
                  <a:pt x="0" y="32"/>
                </a:lnTo>
                <a:lnTo>
                  <a:pt x="0" y="35"/>
                </a:lnTo>
                <a:lnTo>
                  <a:pt x="0" y="39"/>
                </a:lnTo>
                <a:lnTo>
                  <a:pt x="2" y="44"/>
                </a:lnTo>
                <a:lnTo>
                  <a:pt x="2" y="45"/>
                </a:lnTo>
                <a:lnTo>
                  <a:pt x="3" y="45"/>
                </a:lnTo>
                <a:lnTo>
                  <a:pt x="3" y="47"/>
                </a:lnTo>
                <a:lnTo>
                  <a:pt x="5" y="47"/>
                </a:lnTo>
                <a:lnTo>
                  <a:pt x="6" y="48"/>
                </a:lnTo>
                <a:lnTo>
                  <a:pt x="8" y="48"/>
                </a:lnTo>
                <a:lnTo>
                  <a:pt x="8" y="50"/>
                </a:lnTo>
                <a:lnTo>
                  <a:pt x="9" y="50"/>
                </a:lnTo>
                <a:lnTo>
                  <a:pt x="14" y="51"/>
                </a:lnTo>
                <a:lnTo>
                  <a:pt x="18" y="53"/>
                </a:lnTo>
                <a:lnTo>
                  <a:pt x="21" y="54"/>
                </a:lnTo>
                <a:lnTo>
                  <a:pt x="25" y="56"/>
                </a:lnTo>
                <a:lnTo>
                  <a:pt x="30" y="56"/>
                </a:lnTo>
                <a:lnTo>
                  <a:pt x="33" y="56"/>
                </a:lnTo>
                <a:lnTo>
                  <a:pt x="37" y="56"/>
                </a:lnTo>
                <a:lnTo>
                  <a:pt x="40" y="56"/>
                </a:lnTo>
                <a:lnTo>
                  <a:pt x="42" y="54"/>
                </a:lnTo>
                <a:lnTo>
                  <a:pt x="43" y="53"/>
                </a:lnTo>
                <a:lnTo>
                  <a:pt x="45" y="51"/>
                </a:lnTo>
                <a:lnTo>
                  <a:pt x="45" y="48"/>
                </a:lnTo>
                <a:lnTo>
                  <a:pt x="45" y="47"/>
                </a:lnTo>
                <a:lnTo>
                  <a:pt x="46" y="44"/>
                </a:lnTo>
                <a:lnTo>
                  <a:pt x="46" y="42"/>
                </a:lnTo>
                <a:lnTo>
                  <a:pt x="48" y="41"/>
                </a:lnTo>
                <a:lnTo>
                  <a:pt x="49" y="39"/>
                </a:lnTo>
                <a:lnTo>
                  <a:pt x="51" y="38"/>
                </a:lnTo>
                <a:lnTo>
                  <a:pt x="52" y="35"/>
                </a:lnTo>
                <a:lnTo>
                  <a:pt x="54" y="34"/>
                </a:lnTo>
                <a:lnTo>
                  <a:pt x="55" y="32"/>
                </a:lnTo>
                <a:lnTo>
                  <a:pt x="56" y="31"/>
                </a:lnTo>
                <a:lnTo>
                  <a:pt x="56" y="28"/>
                </a:lnTo>
                <a:lnTo>
                  <a:pt x="58" y="26"/>
                </a:lnTo>
                <a:lnTo>
                  <a:pt x="58" y="23"/>
                </a:lnTo>
                <a:lnTo>
                  <a:pt x="56" y="20"/>
                </a:lnTo>
                <a:lnTo>
                  <a:pt x="55" y="17"/>
                </a:lnTo>
                <a:lnTo>
                  <a:pt x="54" y="16"/>
                </a:lnTo>
                <a:lnTo>
                  <a:pt x="52" y="13"/>
                </a:lnTo>
                <a:lnTo>
                  <a:pt x="49" y="11"/>
                </a:lnTo>
                <a:lnTo>
                  <a:pt x="46" y="10"/>
                </a:lnTo>
                <a:lnTo>
                  <a:pt x="42" y="7"/>
                </a:lnTo>
                <a:lnTo>
                  <a:pt x="40" y="5"/>
                </a:lnTo>
                <a:lnTo>
                  <a:pt x="40" y="4"/>
                </a:lnTo>
                <a:lnTo>
                  <a:pt x="40" y="2"/>
                </a:lnTo>
                <a:lnTo>
                  <a:pt x="39" y="2"/>
                </a:lnTo>
                <a:lnTo>
                  <a:pt x="39" y="1"/>
                </a:lnTo>
                <a:lnTo>
                  <a:pt x="36" y="0"/>
                </a:lnTo>
                <a:lnTo>
                  <a:pt x="31" y="0"/>
                </a:lnTo>
                <a:lnTo>
                  <a:pt x="28" y="0"/>
                </a:lnTo>
                <a:lnTo>
                  <a:pt x="24" y="1"/>
                </a:lnTo>
                <a:lnTo>
                  <a:pt x="19" y="2"/>
                </a:lnTo>
                <a:lnTo>
                  <a:pt x="15" y="5"/>
                </a:lnTo>
                <a:lnTo>
                  <a:pt x="12" y="8"/>
                </a:lnTo>
                <a:lnTo>
                  <a:pt x="8" y="13"/>
                </a:lnTo>
              </a:path>
            </a:pathLst>
          </a:custGeom>
          <a:solidFill>
            <a:srgbClr val="FFFF00"/>
          </a:solidFill>
          <a:ln w="4763">
            <a:solidFill>
              <a:srgbClr val="990000"/>
            </a:solidFill>
            <a:round/>
            <a:headEnd/>
            <a:tailEnd/>
          </a:ln>
        </p:spPr>
        <p:txBody>
          <a:bodyPr/>
          <a:lstStyle/>
          <a:p>
            <a:endParaRPr lang="en-US"/>
          </a:p>
        </p:txBody>
      </p:sp>
      <p:sp>
        <p:nvSpPr>
          <p:cNvPr id="53427" name="Freeform 178"/>
          <p:cNvSpPr>
            <a:spLocks/>
          </p:cNvSpPr>
          <p:nvPr/>
        </p:nvSpPr>
        <p:spPr bwMode="auto">
          <a:xfrm>
            <a:off x="6351589" y="4241801"/>
            <a:ext cx="80963" cy="88900"/>
          </a:xfrm>
          <a:custGeom>
            <a:avLst/>
            <a:gdLst>
              <a:gd name="T0" fmla="*/ 2147483647 w 58"/>
              <a:gd name="T1" fmla="*/ 2147483647 h 56"/>
              <a:gd name="T2" fmla="*/ 2147483647 w 58"/>
              <a:gd name="T3" fmla="*/ 2147483647 h 56"/>
              <a:gd name="T4" fmla="*/ 0 w 58"/>
              <a:gd name="T5" fmla="*/ 2147483647 h 56"/>
              <a:gd name="T6" fmla="*/ 0 w 58"/>
              <a:gd name="T7" fmla="*/ 2147483647 h 56"/>
              <a:gd name="T8" fmla="*/ 2147483647 w 58"/>
              <a:gd name="T9" fmla="*/ 2147483647 h 56"/>
              <a:gd name="T10" fmla="*/ 2147483647 w 58"/>
              <a:gd name="T11" fmla="*/ 2147483647 h 56"/>
              <a:gd name="T12" fmla="*/ 2147483647 w 58"/>
              <a:gd name="T13" fmla="*/ 2147483647 h 56"/>
              <a:gd name="T14" fmla="*/ 2147483647 w 58"/>
              <a:gd name="T15" fmla="*/ 2147483647 h 56"/>
              <a:gd name="T16" fmla="*/ 2147483647 w 58"/>
              <a:gd name="T17" fmla="*/ 2147483647 h 56"/>
              <a:gd name="T18" fmla="*/ 2147483647 w 58"/>
              <a:gd name="T19" fmla="*/ 2147483647 h 56"/>
              <a:gd name="T20" fmla="*/ 2147483647 w 58"/>
              <a:gd name="T21" fmla="*/ 2147483647 h 56"/>
              <a:gd name="T22" fmla="*/ 2147483647 w 58"/>
              <a:gd name="T23" fmla="*/ 2147483647 h 56"/>
              <a:gd name="T24" fmla="*/ 2147483647 w 58"/>
              <a:gd name="T25" fmla="*/ 2147483647 h 56"/>
              <a:gd name="T26" fmla="*/ 2147483647 w 58"/>
              <a:gd name="T27" fmla="*/ 2147483647 h 56"/>
              <a:gd name="T28" fmla="*/ 2147483647 w 58"/>
              <a:gd name="T29" fmla="*/ 2147483647 h 56"/>
              <a:gd name="T30" fmla="*/ 2147483647 w 58"/>
              <a:gd name="T31" fmla="*/ 2147483647 h 56"/>
              <a:gd name="T32" fmla="*/ 2147483647 w 58"/>
              <a:gd name="T33" fmla="*/ 2147483647 h 56"/>
              <a:gd name="T34" fmla="*/ 2147483647 w 58"/>
              <a:gd name="T35" fmla="*/ 2147483647 h 56"/>
              <a:gd name="T36" fmla="*/ 2147483647 w 58"/>
              <a:gd name="T37" fmla="*/ 2147483647 h 56"/>
              <a:gd name="T38" fmla="*/ 2147483647 w 58"/>
              <a:gd name="T39" fmla="*/ 2147483647 h 56"/>
              <a:gd name="T40" fmla="*/ 2147483647 w 58"/>
              <a:gd name="T41" fmla="*/ 2147483647 h 56"/>
              <a:gd name="T42" fmla="*/ 2147483647 w 58"/>
              <a:gd name="T43" fmla="*/ 2147483647 h 56"/>
              <a:gd name="T44" fmla="*/ 2147483647 w 58"/>
              <a:gd name="T45" fmla="*/ 2147483647 h 56"/>
              <a:gd name="T46" fmla="*/ 2147483647 w 58"/>
              <a:gd name="T47" fmla="*/ 2147483647 h 56"/>
              <a:gd name="T48" fmla="*/ 2147483647 w 58"/>
              <a:gd name="T49" fmla="*/ 2147483647 h 56"/>
              <a:gd name="T50" fmla="*/ 2147483647 w 58"/>
              <a:gd name="T51" fmla="*/ 2147483647 h 56"/>
              <a:gd name="T52" fmla="*/ 2147483647 w 58"/>
              <a:gd name="T53" fmla="*/ 2147483647 h 56"/>
              <a:gd name="T54" fmla="*/ 2147483647 w 58"/>
              <a:gd name="T55" fmla="*/ 2147483647 h 56"/>
              <a:gd name="T56" fmla="*/ 2147483647 w 58"/>
              <a:gd name="T57" fmla="*/ 0 h 56"/>
              <a:gd name="T58" fmla="*/ 2147483647 w 58"/>
              <a:gd name="T59" fmla="*/ 0 h 56"/>
              <a:gd name="T60" fmla="*/ 2147483647 w 58"/>
              <a:gd name="T61" fmla="*/ 2147483647 h 56"/>
              <a:gd name="T62" fmla="*/ 2147483647 w 58"/>
              <a:gd name="T63" fmla="*/ 2147483647 h 5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58"/>
              <a:gd name="T97" fmla="*/ 0 h 56"/>
              <a:gd name="T98" fmla="*/ 58 w 58"/>
              <a:gd name="T99" fmla="*/ 56 h 5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58" h="56">
                <a:moveTo>
                  <a:pt x="8" y="13"/>
                </a:moveTo>
                <a:lnTo>
                  <a:pt x="5" y="16"/>
                </a:lnTo>
                <a:lnTo>
                  <a:pt x="3" y="19"/>
                </a:lnTo>
                <a:lnTo>
                  <a:pt x="2" y="23"/>
                </a:lnTo>
                <a:lnTo>
                  <a:pt x="0" y="28"/>
                </a:lnTo>
                <a:lnTo>
                  <a:pt x="0" y="32"/>
                </a:lnTo>
                <a:lnTo>
                  <a:pt x="0" y="35"/>
                </a:lnTo>
                <a:lnTo>
                  <a:pt x="0" y="39"/>
                </a:lnTo>
                <a:lnTo>
                  <a:pt x="2" y="44"/>
                </a:lnTo>
                <a:lnTo>
                  <a:pt x="2" y="45"/>
                </a:lnTo>
                <a:lnTo>
                  <a:pt x="3" y="45"/>
                </a:lnTo>
                <a:lnTo>
                  <a:pt x="3" y="47"/>
                </a:lnTo>
                <a:lnTo>
                  <a:pt x="5" y="47"/>
                </a:lnTo>
                <a:lnTo>
                  <a:pt x="6" y="48"/>
                </a:lnTo>
                <a:lnTo>
                  <a:pt x="8" y="48"/>
                </a:lnTo>
                <a:lnTo>
                  <a:pt x="8" y="50"/>
                </a:lnTo>
                <a:lnTo>
                  <a:pt x="9" y="50"/>
                </a:lnTo>
                <a:lnTo>
                  <a:pt x="14" y="51"/>
                </a:lnTo>
                <a:lnTo>
                  <a:pt x="18" y="53"/>
                </a:lnTo>
                <a:lnTo>
                  <a:pt x="21" y="54"/>
                </a:lnTo>
                <a:lnTo>
                  <a:pt x="25" y="56"/>
                </a:lnTo>
                <a:lnTo>
                  <a:pt x="30" y="56"/>
                </a:lnTo>
                <a:lnTo>
                  <a:pt x="33" y="56"/>
                </a:lnTo>
                <a:lnTo>
                  <a:pt x="37" y="56"/>
                </a:lnTo>
                <a:lnTo>
                  <a:pt x="40" y="56"/>
                </a:lnTo>
                <a:lnTo>
                  <a:pt x="42" y="54"/>
                </a:lnTo>
                <a:lnTo>
                  <a:pt x="43" y="53"/>
                </a:lnTo>
                <a:lnTo>
                  <a:pt x="45" y="51"/>
                </a:lnTo>
                <a:lnTo>
                  <a:pt x="45" y="48"/>
                </a:lnTo>
                <a:lnTo>
                  <a:pt x="45" y="47"/>
                </a:lnTo>
                <a:lnTo>
                  <a:pt x="46" y="44"/>
                </a:lnTo>
                <a:lnTo>
                  <a:pt x="46" y="42"/>
                </a:lnTo>
                <a:lnTo>
                  <a:pt x="48" y="41"/>
                </a:lnTo>
                <a:lnTo>
                  <a:pt x="49" y="39"/>
                </a:lnTo>
                <a:lnTo>
                  <a:pt x="51" y="38"/>
                </a:lnTo>
                <a:lnTo>
                  <a:pt x="52" y="35"/>
                </a:lnTo>
                <a:lnTo>
                  <a:pt x="54" y="34"/>
                </a:lnTo>
                <a:lnTo>
                  <a:pt x="55" y="32"/>
                </a:lnTo>
                <a:lnTo>
                  <a:pt x="56" y="31"/>
                </a:lnTo>
                <a:lnTo>
                  <a:pt x="56" y="28"/>
                </a:lnTo>
                <a:lnTo>
                  <a:pt x="58" y="26"/>
                </a:lnTo>
                <a:lnTo>
                  <a:pt x="58" y="23"/>
                </a:lnTo>
                <a:lnTo>
                  <a:pt x="56" y="20"/>
                </a:lnTo>
                <a:lnTo>
                  <a:pt x="55" y="17"/>
                </a:lnTo>
                <a:lnTo>
                  <a:pt x="54" y="16"/>
                </a:lnTo>
                <a:lnTo>
                  <a:pt x="52" y="13"/>
                </a:lnTo>
                <a:lnTo>
                  <a:pt x="49" y="11"/>
                </a:lnTo>
                <a:lnTo>
                  <a:pt x="46" y="10"/>
                </a:lnTo>
                <a:lnTo>
                  <a:pt x="42" y="7"/>
                </a:lnTo>
                <a:lnTo>
                  <a:pt x="40" y="5"/>
                </a:lnTo>
                <a:lnTo>
                  <a:pt x="40" y="4"/>
                </a:lnTo>
                <a:lnTo>
                  <a:pt x="40" y="2"/>
                </a:lnTo>
                <a:lnTo>
                  <a:pt x="39" y="2"/>
                </a:lnTo>
                <a:lnTo>
                  <a:pt x="39" y="1"/>
                </a:lnTo>
                <a:lnTo>
                  <a:pt x="36" y="0"/>
                </a:lnTo>
                <a:lnTo>
                  <a:pt x="31" y="0"/>
                </a:lnTo>
                <a:lnTo>
                  <a:pt x="28" y="0"/>
                </a:lnTo>
                <a:lnTo>
                  <a:pt x="24" y="1"/>
                </a:lnTo>
                <a:lnTo>
                  <a:pt x="19" y="2"/>
                </a:lnTo>
                <a:lnTo>
                  <a:pt x="15" y="5"/>
                </a:lnTo>
                <a:lnTo>
                  <a:pt x="12" y="8"/>
                </a:lnTo>
                <a:lnTo>
                  <a:pt x="8" y="13"/>
                </a:lnTo>
              </a:path>
            </a:pathLst>
          </a:custGeom>
          <a:solidFill>
            <a:srgbClr val="FFFF00"/>
          </a:solidFill>
          <a:ln w="4763">
            <a:solidFill>
              <a:srgbClr val="990000"/>
            </a:solidFill>
            <a:round/>
            <a:headEnd/>
            <a:tailEnd/>
          </a:ln>
        </p:spPr>
        <p:txBody>
          <a:bodyPr/>
          <a:lstStyle/>
          <a:p>
            <a:endParaRPr lang="en-US"/>
          </a:p>
        </p:txBody>
      </p:sp>
      <p:sp>
        <p:nvSpPr>
          <p:cNvPr id="53428" name="Freeform 179"/>
          <p:cNvSpPr>
            <a:spLocks/>
          </p:cNvSpPr>
          <p:nvPr/>
        </p:nvSpPr>
        <p:spPr bwMode="auto">
          <a:xfrm>
            <a:off x="6375403" y="4205289"/>
            <a:ext cx="36513" cy="23812"/>
          </a:xfrm>
          <a:custGeom>
            <a:avLst/>
            <a:gdLst>
              <a:gd name="T0" fmla="*/ 0 w 26"/>
              <a:gd name="T1" fmla="*/ 2147483647 h 15"/>
              <a:gd name="T2" fmla="*/ 2147483647 w 26"/>
              <a:gd name="T3" fmla="*/ 2147483647 h 15"/>
              <a:gd name="T4" fmla="*/ 2147483647 w 26"/>
              <a:gd name="T5" fmla="*/ 2147483647 h 15"/>
              <a:gd name="T6" fmla="*/ 2147483647 w 26"/>
              <a:gd name="T7" fmla="*/ 2147483647 h 15"/>
              <a:gd name="T8" fmla="*/ 2147483647 w 26"/>
              <a:gd name="T9" fmla="*/ 2147483647 h 15"/>
              <a:gd name="T10" fmla="*/ 2147483647 w 26"/>
              <a:gd name="T11" fmla="*/ 2147483647 h 15"/>
              <a:gd name="T12" fmla="*/ 2147483647 w 26"/>
              <a:gd name="T13" fmla="*/ 2147483647 h 15"/>
              <a:gd name="T14" fmla="*/ 2147483647 w 26"/>
              <a:gd name="T15" fmla="*/ 2147483647 h 15"/>
              <a:gd name="T16" fmla="*/ 2147483647 w 26"/>
              <a:gd name="T17" fmla="*/ 2147483647 h 15"/>
              <a:gd name="T18" fmla="*/ 2147483647 w 26"/>
              <a:gd name="T19" fmla="*/ 2147483647 h 15"/>
              <a:gd name="T20" fmla="*/ 2147483647 w 26"/>
              <a:gd name="T21" fmla="*/ 2147483647 h 15"/>
              <a:gd name="T22" fmla="*/ 2147483647 w 26"/>
              <a:gd name="T23" fmla="*/ 2147483647 h 15"/>
              <a:gd name="T24" fmla="*/ 2147483647 w 26"/>
              <a:gd name="T25" fmla="*/ 2147483647 h 15"/>
              <a:gd name="T26" fmla="*/ 2147483647 w 26"/>
              <a:gd name="T27" fmla="*/ 2147483647 h 15"/>
              <a:gd name="T28" fmla="*/ 2147483647 w 26"/>
              <a:gd name="T29" fmla="*/ 2147483647 h 15"/>
              <a:gd name="T30" fmla="*/ 2147483647 w 26"/>
              <a:gd name="T31" fmla="*/ 2147483647 h 15"/>
              <a:gd name="T32" fmla="*/ 2147483647 w 26"/>
              <a:gd name="T33" fmla="*/ 2147483647 h 15"/>
              <a:gd name="T34" fmla="*/ 2147483647 w 26"/>
              <a:gd name="T35" fmla="*/ 2147483647 h 15"/>
              <a:gd name="T36" fmla="*/ 2147483647 w 26"/>
              <a:gd name="T37" fmla="*/ 2147483647 h 15"/>
              <a:gd name="T38" fmla="*/ 2147483647 w 26"/>
              <a:gd name="T39" fmla="*/ 2147483647 h 15"/>
              <a:gd name="T40" fmla="*/ 2147483647 w 26"/>
              <a:gd name="T41" fmla="*/ 2147483647 h 15"/>
              <a:gd name="T42" fmla="*/ 2147483647 w 26"/>
              <a:gd name="T43" fmla="*/ 2147483647 h 15"/>
              <a:gd name="T44" fmla="*/ 2147483647 w 26"/>
              <a:gd name="T45" fmla="*/ 0 h 15"/>
              <a:gd name="T46" fmla="*/ 2147483647 w 26"/>
              <a:gd name="T47" fmla="*/ 0 h 15"/>
              <a:gd name="T48" fmla="*/ 0 w 26"/>
              <a:gd name="T49" fmla="*/ 0 h 15"/>
              <a:gd name="T50" fmla="*/ 0 w 26"/>
              <a:gd name="T51" fmla="*/ 2147483647 h 15"/>
              <a:gd name="T52" fmla="*/ 0 w 26"/>
              <a:gd name="T53" fmla="*/ 2147483647 h 15"/>
              <a:gd name="T54" fmla="*/ 0 w 26"/>
              <a:gd name="T55" fmla="*/ 2147483647 h 15"/>
              <a:gd name="T56" fmla="*/ 0 w 26"/>
              <a:gd name="T57" fmla="*/ 2147483647 h 15"/>
              <a:gd name="T58" fmla="*/ 0 w 26"/>
              <a:gd name="T59" fmla="*/ 2147483647 h 15"/>
              <a:gd name="T60" fmla="*/ 0 w 26"/>
              <a:gd name="T61" fmla="*/ 2147483647 h 15"/>
              <a:gd name="T62" fmla="*/ 0 w 26"/>
              <a:gd name="T63" fmla="*/ 2147483647 h 15"/>
              <a:gd name="T64" fmla="*/ 0 w 26"/>
              <a:gd name="T65" fmla="*/ 2147483647 h 1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6"/>
              <a:gd name="T100" fmla="*/ 0 h 15"/>
              <a:gd name="T101" fmla="*/ 26 w 26"/>
              <a:gd name="T102" fmla="*/ 15 h 15"/>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6" h="15">
                <a:moveTo>
                  <a:pt x="0" y="5"/>
                </a:moveTo>
                <a:lnTo>
                  <a:pt x="1" y="8"/>
                </a:lnTo>
                <a:lnTo>
                  <a:pt x="4" y="11"/>
                </a:lnTo>
                <a:lnTo>
                  <a:pt x="7" y="12"/>
                </a:lnTo>
                <a:lnTo>
                  <a:pt x="11" y="14"/>
                </a:lnTo>
                <a:lnTo>
                  <a:pt x="14" y="14"/>
                </a:lnTo>
                <a:lnTo>
                  <a:pt x="19" y="15"/>
                </a:lnTo>
                <a:lnTo>
                  <a:pt x="22" y="15"/>
                </a:lnTo>
                <a:lnTo>
                  <a:pt x="26" y="15"/>
                </a:lnTo>
                <a:lnTo>
                  <a:pt x="26" y="14"/>
                </a:lnTo>
                <a:lnTo>
                  <a:pt x="25" y="12"/>
                </a:lnTo>
                <a:lnTo>
                  <a:pt x="25" y="11"/>
                </a:lnTo>
                <a:lnTo>
                  <a:pt x="23" y="11"/>
                </a:lnTo>
                <a:lnTo>
                  <a:pt x="23" y="9"/>
                </a:lnTo>
                <a:lnTo>
                  <a:pt x="22" y="9"/>
                </a:lnTo>
                <a:lnTo>
                  <a:pt x="22" y="8"/>
                </a:lnTo>
                <a:lnTo>
                  <a:pt x="19" y="8"/>
                </a:lnTo>
                <a:lnTo>
                  <a:pt x="17" y="5"/>
                </a:lnTo>
                <a:lnTo>
                  <a:pt x="14" y="3"/>
                </a:lnTo>
                <a:lnTo>
                  <a:pt x="11" y="2"/>
                </a:lnTo>
                <a:lnTo>
                  <a:pt x="8" y="2"/>
                </a:lnTo>
                <a:lnTo>
                  <a:pt x="5" y="0"/>
                </a:lnTo>
                <a:lnTo>
                  <a:pt x="2" y="0"/>
                </a:lnTo>
                <a:lnTo>
                  <a:pt x="0" y="0"/>
                </a:lnTo>
                <a:lnTo>
                  <a:pt x="0" y="2"/>
                </a:lnTo>
                <a:lnTo>
                  <a:pt x="0" y="3"/>
                </a:lnTo>
                <a:lnTo>
                  <a:pt x="0" y="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29" name="Freeform 180"/>
          <p:cNvSpPr>
            <a:spLocks/>
          </p:cNvSpPr>
          <p:nvPr/>
        </p:nvSpPr>
        <p:spPr bwMode="auto">
          <a:xfrm>
            <a:off x="6375403" y="4205289"/>
            <a:ext cx="36513" cy="23812"/>
          </a:xfrm>
          <a:custGeom>
            <a:avLst/>
            <a:gdLst>
              <a:gd name="T0" fmla="*/ 0 w 26"/>
              <a:gd name="T1" fmla="*/ 2147483647 h 15"/>
              <a:gd name="T2" fmla="*/ 2147483647 w 26"/>
              <a:gd name="T3" fmla="*/ 2147483647 h 15"/>
              <a:gd name="T4" fmla="*/ 2147483647 w 26"/>
              <a:gd name="T5" fmla="*/ 2147483647 h 15"/>
              <a:gd name="T6" fmla="*/ 2147483647 w 26"/>
              <a:gd name="T7" fmla="*/ 2147483647 h 15"/>
              <a:gd name="T8" fmla="*/ 2147483647 w 26"/>
              <a:gd name="T9" fmla="*/ 2147483647 h 15"/>
              <a:gd name="T10" fmla="*/ 2147483647 w 26"/>
              <a:gd name="T11" fmla="*/ 2147483647 h 15"/>
              <a:gd name="T12" fmla="*/ 2147483647 w 26"/>
              <a:gd name="T13" fmla="*/ 2147483647 h 15"/>
              <a:gd name="T14" fmla="*/ 2147483647 w 26"/>
              <a:gd name="T15" fmla="*/ 2147483647 h 15"/>
              <a:gd name="T16" fmla="*/ 2147483647 w 26"/>
              <a:gd name="T17" fmla="*/ 2147483647 h 15"/>
              <a:gd name="T18" fmla="*/ 2147483647 w 26"/>
              <a:gd name="T19" fmla="*/ 2147483647 h 15"/>
              <a:gd name="T20" fmla="*/ 2147483647 w 26"/>
              <a:gd name="T21" fmla="*/ 2147483647 h 15"/>
              <a:gd name="T22" fmla="*/ 2147483647 w 26"/>
              <a:gd name="T23" fmla="*/ 2147483647 h 15"/>
              <a:gd name="T24" fmla="*/ 2147483647 w 26"/>
              <a:gd name="T25" fmla="*/ 2147483647 h 15"/>
              <a:gd name="T26" fmla="*/ 2147483647 w 26"/>
              <a:gd name="T27" fmla="*/ 2147483647 h 15"/>
              <a:gd name="T28" fmla="*/ 2147483647 w 26"/>
              <a:gd name="T29" fmla="*/ 2147483647 h 15"/>
              <a:gd name="T30" fmla="*/ 2147483647 w 26"/>
              <a:gd name="T31" fmla="*/ 2147483647 h 15"/>
              <a:gd name="T32" fmla="*/ 2147483647 w 26"/>
              <a:gd name="T33" fmla="*/ 2147483647 h 15"/>
              <a:gd name="T34" fmla="*/ 2147483647 w 26"/>
              <a:gd name="T35" fmla="*/ 2147483647 h 15"/>
              <a:gd name="T36" fmla="*/ 2147483647 w 26"/>
              <a:gd name="T37" fmla="*/ 2147483647 h 15"/>
              <a:gd name="T38" fmla="*/ 2147483647 w 26"/>
              <a:gd name="T39" fmla="*/ 2147483647 h 15"/>
              <a:gd name="T40" fmla="*/ 2147483647 w 26"/>
              <a:gd name="T41" fmla="*/ 2147483647 h 15"/>
              <a:gd name="T42" fmla="*/ 2147483647 w 26"/>
              <a:gd name="T43" fmla="*/ 2147483647 h 15"/>
              <a:gd name="T44" fmla="*/ 2147483647 w 26"/>
              <a:gd name="T45" fmla="*/ 0 h 15"/>
              <a:gd name="T46" fmla="*/ 2147483647 w 26"/>
              <a:gd name="T47" fmla="*/ 0 h 15"/>
              <a:gd name="T48" fmla="*/ 0 w 26"/>
              <a:gd name="T49" fmla="*/ 0 h 15"/>
              <a:gd name="T50" fmla="*/ 0 w 26"/>
              <a:gd name="T51" fmla="*/ 2147483647 h 15"/>
              <a:gd name="T52" fmla="*/ 0 w 26"/>
              <a:gd name="T53" fmla="*/ 2147483647 h 15"/>
              <a:gd name="T54" fmla="*/ 0 w 26"/>
              <a:gd name="T55" fmla="*/ 2147483647 h 15"/>
              <a:gd name="T56" fmla="*/ 0 w 26"/>
              <a:gd name="T57" fmla="*/ 2147483647 h 15"/>
              <a:gd name="T58" fmla="*/ 0 w 26"/>
              <a:gd name="T59" fmla="*/ 2147483647 h 15"/>
              <a:gd name="T60" fmla="*/ 0 w 26"/>
              <a:gd name="T61" fmla="*/ 2147483647 h 15"/>
              <a:gd name="T62" fmla="*/ 0 w 26"/>
              <a:gd name="T63" fmla="*/ 2147483647 h 15"/>
              <a:gd name="T64" fmla="*/ 0 w 26"/>
              <a:gd name="T65" fmla="*/ 2147483647 h 1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6"/>
              <a:gd name="T100" fmla="*/ 0 h 15"/>
              <a:gd name="T101" fmla="*/ 26 w 26"/>
              <a:gd name="T102" fmla="*/ 15 h 15"/>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6" h="15">
                <a:moveTo>
                  <a:pt x="0" y="5"/>
                </a:moveTo>
                <a:lnTo>
                  <a:pt x="1" y="8"/>
                </a:lnTo>
                <a:lnTo>
                  <a:pt x="4" y="11"/>
                </a:lnTo>
                <a:lnTo>
                  <a:pt x="7" y="12"/>
                </a:lnTo>
                <a:lnTo>
                  <a:pt x="11" y="14"/>
                </a:lnTo>
                <a:lnTo>
                  <a:pt x="14" y="14"/>
                </a:lnTo>
                <a:lnTo>
                  <a:pt x="19" y="15"/>
                </a:lnTo>
                <a:lnTo>
                  <a:pt x="22" y="15"/>
                </a:lnTo>
                <a:lnTo>
                  <a:pt x="26" y="15"/>
                </a:lnTo>
                <a:lnTo>
                  <a:pt x="26" y="14"/>
                </a:lnTo>
                <a:lnTo>
                  <a:pt x="25" y="12"/>
                </a:lnTo>
                <a:lnTo>
                  <a:pt x="25" y="11"/>
                </a:lnTo>
                <a:lnTo>
                  <a:pt x="23" y="11"/>
                </a:lnTo>
                <a:lnTo>
                  <a:pt x="23" y="9"/>
                </a:lnTo>
                <a:lnTo>
                  <a:pt x="22" y="9"/>
                </a:lnTo>
                <a:lnTo>
                  <a:pt x="22" y="8"/>
                </a:lnTo>
                <a:lnTo>
                  <a:pt x="19" y="8"/>
                </a:lnTo>
                <a:lnTo>
                  <a:pt x="17" y="5"/>
                </a:lnTo>
                <a:lnTo>
                  <a:pt x="14" y="3"/>
                </a:lnTo>
                <a:lnTo>
                  <a:pt x="11" y="2"/>
                </a:lnTo>
                <a:lnTo>
                  <a:pt x="8" y="2"/>
                </a:lnTo>
                <a:lnTo>
                  <a:pt x="5" y="0"/>
                </a:lnTo>
                <a:lnTo>
                  <a:pt x="2" y="0"/>
                </a:lnTo>
                <a:lnTo>
                  <a:pt x="0" y="0"/>
                </a:lnTo>
                <a:lnTo>
                  <a:pt x="0" y="2"/>
                </a:lnTo>
                <a:lnTo>
                  <a:pt x="0" y="3"/>
                </a:lnTo>
                <a:lnTo>
                  <a:pt x="0" y="5"/>
                </a:lnTo>
              </a:path>
            </a:pathLst>
          </a:custGeom>
          <a:solidFill>
            <a:srgbClr val="FFFF00"/>
          </a:solidFill>
          <a:ln w="4763">
            <a:solidFill>
              <a:srgbClr val="990000"/>
            </a:solidFill>
            <a:round/>
            <a:headEnd/>
            <a:tailEnd/>
          </a:ln>
        </p:spPr>
        <p:txBody>
          <a:bodyPr/>
          <a:lstStyle/>
          <a:p>
            <a:endParaRPr lang="en-US"/>
          </a:p>
        </p:txBody>
      </p:sp>
      <p:sp>
        <p:nvSpPr>
          <p:cNvPr id="53430" name="Freeform 181"/>
          <p:cNvSpPr>
            <a:spLocks/>
          </p:cNvSpPr>
          <p:nvPr/>
        </p:nvSpPr>
        <p:spPr bwMode="auto">
          <a:xfrm>
            <a:off x="6189664" y="4286251"/>
            <a:ext cx="107951" cy="90488"/>
          </a:xfrm>
          <a:custGeom>
            <a:avLst/>
            <a:gdLst>
              <a:gd name="T0" fmla="*/ 2147483647 w 77"/>
              <a:gd name="T1" fmla="*/ 2147483647 h 57"/>
              <a:gd name="T2" fmla="*/ 0 w 77"/>
              <a:gd name="T3" fmla="*/ 2147483647 h 57"/>
              <a:gd name="T4" fmla="*/ 0 w 77"/>
              <a:gd name="T5" fmla="*/ 2147483647 h 57"/>
              <a:gd name="T6" fmla="*/ 2147483647 w 77"/>
              <a:gd name="T7" fmla="*/ 2147483647 h 57"/>
              <a:gd name="T8" fmla="*/ 2147483647 w 77"/>
              <a:gd name="T9" fmla="*/ 2147483647 h 57"/>
              <a:gd name="T10" fmla="*/ 2147483647 w 77"/>
              <a:gd name="T11" fmla="*/ 2147483647 h 57"/>
              <a:gd name="T12" fmla="*/ 2147483647 w 77"/>
              <a:gd name="T13" fmla="*/ 2147483647 h 57"/>
              <a:gd name="T14" fmla="*/ 2147483647 w 77"/>
              <a:gd name="T15" fmla="*/ 2147483647 h 57"/>
              <a:gd name="T16" fmla="*/ 2147483647 w 77"/>
              <a:gd name="T17" fmla="*/ 2147483647 h 57"/>
              <a:gd name="T18" fmla="*/ 2147483647 w 77"/>
              <a:gd name="T19" fmla="*/ 2147483647 h 57"/>
              <a:gd name="T20" fmla="*/ 2147483647 w 77"/>
              <a:gd name="T21" fmla="*/ 2147483647 h 57"/>
              <a:gd name="T22" fmla="*/ 2147483647 w 77"/>
              <a:gd name="T23" fmla="*/ 2147483647 h 57"/>
              <a:gd name="T24" fmla="*/ 2147483647 w 77"/>
              <a:gd name="T25" fmla="*/ 2147483647 h 57"/>
              <a:gd name="T26" fmla="*/ 2147483647 w 77"/>
              <a:gd name="T27" fmla="*/ 2147483647 h 57"/>
              <a:gd name="T28" fmla="*/ 2147483647 w 77"/>
              <a:gd name="T29" fmla="*/ 2147483647 h 57"/>
              <a:gd name="T30" fmla="*/ 2147483647 w 77"/>
              <a:gd name="T31" fmla="*/ 2147483647 h 57"/>
              <a:gd name="T32" fmla="*/ 2147483647 w 77"/>
              <a:gd name="T33" fmla="*/ 2147483647 h 57"/>
              <a:gd name="T34" fmla="*/ 2147483647 w 77"/>
              <a:gd name="T35" fmla="*/ 2147483647 h 57"/>
              <a:gd name="T36" fmla="*/ 2147483647 w 77"/>
              <a:gd name="T37" fmla="*/ 2147483647 h 57"/>
              <a:gd name="T38" fmla="*/ 2147483647 w 77"/>
              <a:gd name="T39" fmla="*/ 2147483647 h 57"/>
              <a:gd name="T40" fmla="*/ 2147483647 w 77"/>
              <a:gd name="T41" fmla="*/ 2147483647 h 57"/>
              <a:gd name="T42" fmla="*/ 2147483647 w 77"/>
              <a:gd name="T43" fmla="*/ 2147483647 h 57"/>
              <a:gd name="T44" fmla="*/ 2147483647 w 77"/>
              <a:gd name="T45" fmla="*/ 2147483647 h 57"/>
              <a:gd name="T46" fmla="*/ 2147483647 w 77"/>
              <a:gd name="T47" fmla="*/ 2147483647 h 57"/>
              <a:gd name="T48" fmla="*/ 2147483647 w 77"/>
              <a:gd name="T49" fmla="*/ 2147483647 h 57"/>
              <a:gd name="T50" fmla="*/ 2147483647 w 77"/>
              <a:gd name="T51" fmla="*/ 2147483647 h 57"/>
              <a:gd name="T52" fmla="*/ 2147483647 w 77"/>
              <a:gd name="T53" fmla="*/ 2147483647 h 57"/>
              <a:gd name="T54" fmla="*/ 2147483647 w 77"/>
              <a:gd name="T55" fmla="*/ 2147483647 h 57"/>
              <a:gd name="T56" fmla="*/ 2147483647 w 77"/>
              <a:gd name="T57" fmla="*/ 2147483647 h 57"/>
              <a:gd name="T58" fmla="*/ 2147483647 w 77"/>
              <a:gd name="T59" fmla="*/ 2147483647 h 57"/>
              <a:gd name="T60" fmla="*/ 2147483647 w 77"/>
              <a:gd name="T61" fmla="*/ 2147483647 h 57"/>
              <a:gd name="T62" fmla="*/ 2147483647 w 77"/>
              <a:gd name="T63" fmla="*/ 2147483647 h 57"/>
              <a:gd name="T64" fmla="*/ 2147483647 w 77"/>
              <a:gd name="T65" fmla="*/ 2147483647 h 57"/>
              <a:gd name="T66" fmla="*/ 2147483647 w 77"/>
              <a:gd name="T67" fmla="*/ 2147483647 h 57"/>
              <a:gd name="T68" fmla="*/ 2147483647 w 77"/>
              <a:gd name="T69" fmla="*/ 2147483647 h 57"/>
              <a:gd name="T70" fmla="*/ 2147483647 w 77"/>
              <a:gd name="T71" fmla="*/ 2147483647 h 57"/>
              <a:gd name="T72" fmla="*/ 2147483647 w 77"/>
              <a:gd name="T73" fmla="*/ 2147483647 h 57"/>
              <a:gd name="T74" fmla="*/ 2147483647 w 77"/>
              <a:gd name="T75" fmla="*/ 2147483647 h 57"/>
              <a:gd name="T76" fmla="*/ 2147483647 w 77"/>
              <a:gd name="T77" fmla="*/ 2147483647 h 57"/>
              <a:gd name="T78" fmla="*/ 2147483647 w 77"/>
              <a:gd name="T79" fmla="*/ 2147483647 h 57"/>
              <a:gd name="T80" fmla="*/ 2147483647 w 77"/>
              <a:gd name="T81" fmla="*/ 2147483647 h 57"/>
              <a:gd name="T82" fmla="*/ 2147483647 w 77"/>
              <a:gd name="T83" fmla="*/ 2147483647 h 57"/>
              <a:gd name="T84" fmla="*/ 2147483647 w 77"/>
              <a:gd name="T85" fmla="*/ 2147483647 h 57"/>
              <a:gd name="T86" fmla="*/ 2147483647 w 77"/>
              <a:gd name="T87" fmla="*/ 2147483647 h 57"/>
              <a:gd name="T88" fmla="*/ 2147483647 w 77"/>
              <a:gd name="T89" fmla="*/ 2147483647 h 57"/>
              <a:gd name="T90" fmla="*/ 2147483647 w 77"/>
              <a:gd name="T91" fmla="*/ 2147483647 h 57"/>
              <a:gd name="T92" fmla="*/ 2147483647 w 77"/>
              <a:gd name="T93" fmla="*/ 2147483647 h 57"/>
              <a:gd name="T94" fmla="*/ 2147483647 w 77"/>
              <a:gd name="T95" fmla="*/ 2147483647 h 57"/>
              <a:gd name="T96" fmla="*/ 2147483647 w 77"/>
              <a:gd name="T97" fmla="*/ 0 h 57"/>
              <a:gd name="T98" fmla="*/ 2147483647 w 77"/>
              <a:gd name="T99" fmla="*/ 0 h 57"/>
              <a:gd name="T100" fmla="*/ 2147483647 w 77"/>
              <a:gd name="T101" fmla="*/ 0 h 57"/>
              <a:gd name="T102" fmla="*/ 2147483647 w 77"/>
              <a:gd name="T103" fmla="*/ 0 h 57"/>
              <a:gd name="T104" fmla="*/ 2147483647 w 77"/>
              <a:gd name="T105" fmla="*/ 2147483647 h 57"/>
              <a:gd name="T106" fmla="*/ 2147483647 w 77"/>
              <a:gd name="T107" fmla="*/ 2147483647 h 57"/>
              <a:gd name="T108" fmla="*/ 2147483647 w 77"/>
              <a:gd name="T109" fmla="*/ 2147483647 h 57"/>
              <a:gd name="T110" fmla="*/ 2147483647 w 77"/>
              <a:gd name="T111" fmla="*/ 2147483647 h 57"/>
              <a:gd name="T112" fmla="*/ 2147483647 w 77"/>
              <a:gd name="T113" fmla="*/ 2147483647 h 57"/>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77"/>
              <a:gd name="T172" fmla="*/ 0 h 57"/>
              <a:gd name="T173" fmla="*/ 77 w 77"/>
              <a:gd name="T174" fmla="*/ 57 h 57"/>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77" h="57">
                <a:moveTo>
                  <a:pt x="1" y="7"/>
                </a:moveTo>
                <a:lnTo>
                  <a:pt x="0" y="10"/>
                </a:lnTo>
                <a:lnTo>
                  <a:pt x="0" y="13"/>
                </a:lnTo>
                <a:lnTo>
                  <a:pt x="1" y="17"/>
                </a:lnTo>
                <a:lnTo>
                  <a:pt x="1" y="20"/>
                </a:lnTo>
                <a:lnTo>
                  <a:pt x="1" y="25"/>
                </a:lnTo>
                <a:lnTo>
                  <a:pt x="3" y="29"/>
                </a:lnTo>
                <a:lnTo>
                  <a:pt x="3" y="32"/>
                </a:lnTo>
                <a:lnTo>
                  <a:pt x="4" y="35"/>
                </a:lnTo>
                <a:lnTo>
                  <a:pt x="7" y="40"/>
                </a:lnTo>
                <a:lnTo>
                  <a:pt x="12" y="43"/>
                </a:lnTo>
                <a:lnTo>
                  <a:pt x="15" y="46"/>
                </a:lnTo>
                <a:lnTo>
                  <a:pt x="19" y="47"/>
                </a:lnTo>
                <a:lnTo>
                  <a:pt x="24" y="49"/>
                </a:lnTo>
                <a:lnTo>
                  <a:pt x="29" y="49"/>
                </a:lnTo>
                <a:lnTo>
                  <a:pt x="34" y="47"/>
                </a:lnTo>
                <a:lnTo>
                  <a:pt x="38" y="44"/>
                </a:lnTo>
                <a:lnTo>
                  <a:pt x="41" y="44"/>
                </a:lnTo>
                <a:lnTo>
                  <a:pt x="44" y="46"/>
                </a:lnTo>
                <a:lnTo>
                  <a:pt x="50" y="47"/>
                </a:lnTo>
                <a:lnTo>
                  <a:pt x="55" y="50"/>
                </a:lnTo>
                <a:lnTo>
                  <a:pt x="61" y="53"/>
                </a:lnTo>
                <a:lnTo>
                  <a:pt x="66" y="54"/>
                </a:lnTo>
                <a:lnTo>
                  <a:pt x="71" y="57"/>
                </a:lnTo>
                <a:lnTo>
                  <a:pt x="72" y="57"/>
                </a:lnTo>
                <a:lnTo>
                  <a:pt x="74" y="57"/>
                </a:lnTo>
                <a:lnTo>
                  <a:pt x="75" y="56"/>
                </a:lnTo>
                <a:lnTo>
                  <a:pt x="77" y="56"/>
                </a:lnTo>
                <a:lnTo>
                  <a:pt x="77" y="54"/>
                </a:lnTo>
                <a:lnTo>
                  <a:pt x="75" y="51"/>
                </a:lnTo>
                <a:lnTo>
                  <a:pt x="72" y="47"/>
                </a:lnTo>
                <a:lnTo>
                  <a:pt x="68" y="41"/>
                </a:lnTo>
                <a:lnTo>
                  <a:pt x="63" y="37"/>
                </a:lnTo>
                <a:lnTo>
                  <a:pt x="58" y="31"/>
                </a:lnTo>
                <a:lnTo>
                  <a:pt x="52" y="26"/>
                </a:lnTo>
                <a:lnTo>
                  <a:pt x="47" y="23"/>
                </a:lnTo>
                <a:lnTo>
                  <a:pt x="43" y="22"/>
                </a:lnTo>
                <a:lnTo>
                  <a:pt x="38" y="20"/>
                </a:lnTo>
                <a:lnTo>
                  <a:pt x="34" y="17"/>
                </a:lnTo>
                <a:lnTo>
                  <a:pt x="31" y="14"/>
                </a:lnTo>
                <a:lnTo>
                  <a:pt x="28" y="11"/>
                </a:lnTo>
                <a:lnTo>
                  <a:pt x="24" y="9"/>
                </a:lnTo>
                <a:lnTo>
                  <a:pt x="21" y="6"/>
                </a:lnTo>
                <a:lnTo>
                  <a:pt x="16" y="3"/>
                </a:lnTo>
                <a:lnTo>
                  <a:pt x="12" y="0"/>
                </a:lnTo>
                <a:lnTo>
                  <a:pt x="10" y="0"/>
                </a:lnTo>
                <a:lnTo>
                  <a:pt x="9" y="0"/>
                </a:lnTo>
                <a:lnTo>
                  <a:pt x="7" y="0"/>
                </a:lnTo>
                <a:lnTo>
                  <a:pt x="6" y="1"/>
                </a:lnTo>
                <a:lnTo>
                  <a:pt x="4" y="1"/>
                </a:lnTo>
                <a:lnTo>
                  <a:pt x="3" y="3"/>
                </a:lnTo>
                <a:lnTo>
                  <a:pt x="1" y="4"/>
                </a:lnTo>
                <a:lnTo>
                  <a:pt x="1" y="7"/>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31" name="Freeform 182"/>
          <p:cNvSpPr>
            <a:spLocks/>
          </p:cNvSpPr>
          <p:nvPr/>
        </p:nvSpPr>
        <p:spPr bwMode="auto">
          <a:xfrm>
            <a:off x="6189664" y="4286251"/>
            <a:ext cx="107951" cy="90488"/>
          </a:xfrm>
          <a:custGeom>
            <a:avLst/>
            <a:gdLst>
              <a:gd name="T0" fmla="*/ 2147483647 w 77"/>
              <a:gd name="T1" fmla="*/ 2147483647 h 57"/>
              <a:gd name="T2" fmla="*/ 0 w 77"/>
              <a:gd name="T3" fmla="*/ 2147483647 h 57"/>
              <a:gd name="T4" fmla="*/ 0 w 77"/>
              <a:gd name="T5" fmla="*/ 2147483647 h 57"/>
              <a:gd name="T6" fmla="*/ 2147483647 w 77"/>
              <a:gd name="T7" fmla="*/ 2147483647 h 57"/>
              <a:gd name="T8" fmla="*/ 2147483647 w 77"/>
              <a:gd name="T9" fmla="*/ 2147483647 h 57"/>
              <a:gd name="T10" fmla="*/ 2147483647 w 77"/>
              <a:gd name="T11" fmla="*/ 2147483647 h 57"/>
              <a:gd name="T12" fmla="*/ 2147483647 w 77"/>
              <a:gd name="T13" fmla="*/ 2147483647 h 57"/>
              <a:gd name="T14" fmla="*/ 2147483647 w 77"/>
              <a:gd name="T15" fmla="*/ 2147483647 h 57"/>
              <a:gd name="T16" fmla="*/ 2147483647 w 77"/>
              <a:gd name="T17" fmla="*/ 2147483647 h 57"/>
              <a:gd name="T18" fmla="*/ 2147483647 w 77"/>
              <a:gd name="T19" fmla="*/ 2147483647 h 57"/>
              <a:gd name="T20" fmla="*/ 2147483647 w 77"/>
              <a:gd name="T21" fmla="*/ 2147483647 h 57"/>
              <a:gd name="T22" fmla="*/ 2147483647 w 77"/>
              <a:gd name="T23" fmla="*/ 2147483647 h 57"/>
              <a:gd name="T24" fmla="*/ 2147483647 w 77"/>
              <a:gd name="T25" fmla="*/ 2147483647 h 57"/>
              <a:gd name="T26" fmla="*/ 2147483647 w 77"/>
              <a:gd name="T27" fmla="*/ 2147483647 h 57"/>
              <a:gd name="T28" fmla="*/ 2147483647 w 77"/>
              <a:gd name="T29" fmla="*/ 2147483647 h 57"/>
              <a:gd name="T30" fmla="*/ 2147483647 w 77"/>
              <a:gd name="T31" fmla="*/ 2147483647 h 57"/>
              <a:gd name="T32" fmla="*/ 2147483647 w 77"/>
              <a:gd name="T33" fmla="*/ 2147483647 h 57"/>
              <a:gd name="T34" fmla="*/ 2147483647 w 77"/>
              <a:gd name="T35" fmla="*/ 2147483647 h 57"/>
              <a:gd name="T36" fmla="*/ 2147483647 w 77"/>
              <a:gd name="T37" fmla="*/ 2147483647 h 57"/>
              <a:gd name="T38" fmla="*/ 2147483647 w 77"/>
              <a:gd name="T39" fmla="*/ 2147483647 h 57"/>
              <a:gd name="T40" fmla="*/ 2147483647 w 77"/>
              <a:gd name="T41" fmla="*/ 2147483647 h 57"/>
              <a:gd name="T42" fmla="*/ 2147483647 w 77"/>
              <a:gd name="T43" fmla="*/ 2147483647 h 57"/>
              <a:gd name="T44" fmla="*/ 2147483647 w 77"/>
              <a:gd name="T45" fmla="*/ 2147483647 h 57"/>
              <a:gd name="T46" fmla="*/ 2147483647 w 77"/>
              <a:gd name="T47" fmla="*/ 2147483647 h 57"/>
              <a:gd name="T48" fmla="*/ 2147483647 w 77"/>
              <a:gd name="T49" fmla="*/ 2147483647 h 57"/>
              <a:gd name="T50" fmla="*/ 2147483647 w 77"/>
              <a:gd name="T51" fmla="*/ 2147483647 h 57"/>
              <a:gd name="T52" fmla="*/ 2147483647 w 77"/>
              <a:gd name="T53" fmla="*/ 2147483647 h 57"/>
              <a:gd name="T54" fmla="*/ 2147483647 w 77"/>
              <a:gd name="T55" fmla="*/ 2147483647 h 57"/>
              <a:gd name="T56" fmla="*/ 2147483647 w 77"/>
              <a:gd name="T57" fmla="*/ 2147483647 h 57"/>
              <a:gd name="T58" fmla="*/ 2147483647 w 77"/>
              <a:gd name="T59" fmla="*/ 2147483647 h 57"/>
              <a:gd name="T60" fmla="*/ 2147483647 w 77"/>
              <a:gd name="T61" fmla="*/ 2147483647 h 57"/>
              <a:gd name="T62" fmla="*/ 2147483647 w 77"/>
              <a:gd name="T63" fmla="*/ 2147483647 h 57"/>
              <a:gd name="T64" fmla="*/ 2147483647 w 77"/>
              <a:gd name="T65" fmla="*/ 2147483647 h 57"/>
              <a:gd name="T66" fmla="*/ 2147483647 w 77"/>
              <a:gd name="T67" fmla="*/ 2147483647 h 57"/>
              <a:gd name="T68" fmla="*/ 2147483647 w 77"/>
              <a:gd name="T69" fmla="*/ 2147483647 h 57"/>
              <a:gd name="T70" fmla="*/ 2147483647 w 77"/>
              <a:gd name="T71" fmla="*/ 2147483647 h 57"/>
              <a:gd name="T72" fmla="*/ 2147483647 w 77"/>
              <a:gd name="T73" fmla="*/ 2147483647 h 57"/>
              <a:gd name="T74" fmla="*/ 2147483647 w 77"/>
              <a:gd name="T75" fmla="*/ 2147483647 h 57"/>
              <a:gd name="T76" fmla="*/ 2147483647 w 77"/>
              <a:gd name="T77" fmla="*/ 2147483647 h 57"/>
              <a:gd name="T78" fmla="*/ 2147483647 w 77"/>
              <a:gd name="T79" fmla="*/ 2147483647 h 57"/>
              <a:gd name="T80" fmla="*/ 2147483647 w 77"/>
              <a:gd name="T81" fmla="*/ 2147483647 h 57"/>
              <a:gd name="T82" fmla="*/ 2147483647 w 77"/>
              <a:gd name="T83" fmla="*/ 2147483647 h 57"/>
              <a:gd name="T84" fmla="*/ 2147483647 w 77"/>
              <a:gd name="T85" fmla="*/ 2147483647 h 57"/>
              <a:gd name="T86" fmla="*/ 2147483647 w 77"/>
              <a:gd name="T87" fmla="*/ 2147483647 h 57"/>
              <a:gd name="T88" fmla="*/ 2147483647 w 77"/>
              <a:gd name="T89" fmla="*/ 2147483647 h 57"/>
              <a:gd name="T90" fmla="*/ 2147483647 w 77"/>
              <a:gd name="T91" fmla="*/ 2147483647 h 57"/>
              <a:gd name="T92" fmla="*/ 2147483647 w 77"/>
              <a:gd name="T93" fmla="*/ 2147483647 h 57"/>
              <a:gd name="T94" fmla="*/ 2147483647 w 77"/>
              <a:gd name="T95" fmla="*/ 2147483647 h 57"/>
              <a:gd name="T96" fmla="*/ 2147483647 w 77"/>
              <a:gd name="T97" fmla="*/ 0 h 57"/>
              <a:gd name="T98" fmla="*/ 2147483647 w 77"/>
              <a:gd name="T99" fmla="*/ 0 h 57"/>
              <a:gd name="T100" fmla="*/ 2147483647 w 77"/>
              <a:gd name="T101" fmla="*/ 0 h 57"/>
              <a:gd name="T102" fmla="*/ 2147483647 w 77"/>
              <a:gd name="T103" fmla="*/ 0 h 57"/>
              <a:gd name="T104" fmla="*/ 2147483647 w 77"/>
              <a:gd name="T105" fmla="*/ 2147483647 h 57"/>
              <a:gd name="T106" fmla="*/ 2147483647 w 77"/>
              <a:gd name="T107" fmla="*/ 2147483647 h 57"/>
              <a:gd name="T108" fmla="*/ 2147483647 w 77"/>
              <a:gd name="T109" fmla="*/ 2147483647 h 57"/>
              <a:gd name="T110" fmla="*/ 2147483647 w 77"/>
              <a:gd name="T111" fmla="*/ 2147483647 h 57"/>
              <a:gd name="T112" fmla="*/ 2147483647 w 77"/>
              <a:gd name="T113" fmla="*/ 2147483647 h 57"/>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77"/>
              <a:gd name="T172" fmla="*/ 0 h 57"/>
              <a:gd name="T173" fmla="*/ 77 w 77"/>
              <a:gd name="T174" fmla="*/ 57 h 57"/>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77" h="57">
                <a:moveTo>
                  <a:pt x="1" y="7"/>
                </a:moveTo>
                <a:lnTo>
                  <a:pt x="0" y="10"/>
                </a:lnTo>
                <a:lnTo>
                  <a:pt x="0" y="13"/>
                </a:lnTo>
                <a:lnTo>
                  <a:pt x="1" y="17"/>
                </a:lnTo>
                <a:lnTo>
                  <a:pt x="1" y="20"/>
                </a:lnTo>
                <a:lnTo>
                  <a:pt x="1" y="25"/>
                </a:lnTo>
                <a:lnTo>
                  <a:pt x="3" y="29"/>
                </a:lnTo>
                <a:lnTo>
                  <a:pt x="3" y="32"/>
                </a:lnTo>
                <a:lnTo>
                  <a:pt x="4" y="35"/>
                </a:lnTo>
                <a:lnTo>
                  <a:pt x="7" y="40"/>
                </a:lnTo>
                <a:lnTo>
                  <a:pt x="12" y="43"/>
                </a:lnTo>
                <a:lnTo>
                  <a:pt x="15" y="46"/>
                </a:lnTo>
                <a:lnTo>
                  <a:pt x="19" y="47"/>
                </a:lnTo>
                <a:lnTo>
                  <a:pt x="24" y="49"/>
                </a:lnTo>
                <a:lnTo>
                  <a:pt x="29" y="49"/>
                </a:lnTo>
                <a:lnTo>
                  <a:pt x="34" y="47"/>
                </a:lnTo>
                <a:lnTo>
                  <a:pt x="38" y="44"/>
                </a:lnTo>
                <a:lnTo>
                  <a:pt x="41" y="44"/>
                </a:lnTo>
                <a:lnTo>
                  <a:pt x="44" y="46"/>
                </a:lnTo>
                <a:lnTo>
                  <a:pt x="50" y="47"/>
                </a:lnTo>
                <a:lnTo>
                  <a:pt x="55" y="50"/>
                </a:lnTo>
                <a:lnTo>
                  <a:pt x="61" y="53"/>
                </a:lnTo>
                <a:lnTo>
                  <a:pt x="66" y="54"/>
                </a:lnTo>
                <a:lnTo>
                  <a:pt x="71" y="57"/>
                </a:lnTo>
                <a:lnTo>
                  <a:pt x="72" y="57"/>
                </a:lnTo>
                <a:lnTo>
                  <a:pt x="74" y="57"/>
                </a:lnTo>
                <a:lnTo>
                  <a:pt x="75" y="56"/>
                </a:lnTo>
                <a:lnTo>
                  <a:pt x="77" y="56"/>
                </a:lnTo>
                <a:lnTo>
                  <a:pt x="77" y="54"/>
                </a:lnTo>
                <a:lnTo>
                  <a:pt x="75" y="51"/>
                </a:lnTo>
                <a:lnTo>
                  <a:pt x="72" y="47"/>
                </a:lnTo>
                <a:lnTo>
                  <a:pt x="68" y="41"/>
                </a:lnTo>
                <a:lnTo>
                  <a:pt x="63" y="37"/>
                </a:lnTo>
                <a:lnTo>
                  <a:pt x="58" y="31"/>
                </a:lnTo>
                <a:lnTo>
                  <a:pt x="52" y="26"/>
                </a:lnTo>
                <a:lnTo>
                  <a:pt x="47" y="23"/>
                </a:lnTo>
                <a:lnTo>
                  <a:pt x="43" y="22"/>
                </a:lnTo>
                <a:lnTo>
                  <a:pt x="38" y="20"/>
                </a:lnTo>
                <a:lnTo>
                  <a:pt x="34" y="17"/>
                </a:lnTo>
                <a:lnTo>
                  <a:pt x="31" y="14"/>
                </a:lnTo>
                <a:lnTo>
                  <a:pt x="28" y="11"/>
                </a:lnTo>
                <a:lnTo>
                  <a:pt x="24" y="9"/>
                </a:lnTo>
                <a:lnTo>
                  <a:pt x="21" y="6"/>
                </a:lnTo>
                <a:lnTo>
                  <a:pt x="16" y="3"/>
                </a:lnTo>
                <a:lnTo>
                  <a:pt x="12" y="0"/>
                </a:lnTo>
                <a:lnTo>
                  <a:pt x="10" y="0"/>
                </a:lnTo>
                <a:lnTo>
                  <a:pt x="9" y="0"/>
                </a:lnTo>
                <a:lnTo>
                  <a:pt x="7" y="0"/>
                </a:lnTo>
                <a:lnTo>
                  <a:pt x="6" y="1"/>
                </a:lnTo>
                <a:lnTo>
                  <a:pt x="4" y="1"/>
                </a:lnTo>
                <a:lnTo>
                  <a:pt x="3" y="3"/>
                </a:lnTo>
                <a:lnTo>
                  <a:pt x="1" y="4"/>
                </a:lnTo>
                <a:lnTo>
                  <a:pt x="1" y="7"/>
                </a:lnTo>
              </a:path>
            </a:pathLst>
          </a:custGeom>
          <a:solidFill>
            <a:srgbClr val="FFFF00"/>
          </a:solidFill>
          <a:ln w="4763">
            <a:solidFill>
              <a:srgbClr val="990000"/>
            </a:solidFill>
            <a:round/>
            <a:headEnd/>
            <a:tailEnd/>
          </a:ln>
        </p:spPr>
        <p:txBody>
          <a:bodyPr/>
          <a:lstStyle/>
          <a:p>
            <a:endParaRPr lang="en-US"/>
          </a:p>
        </p:txBody>
      </p:sp>
      <p:sp>
        <p:nvSpPr>
          <p:cNvPr id="53432" name="Freeform 183"/>
          <p:cNvSpPr>
            <a:spLocks/>
          </p:cNvSpPr>
          <p:nvPr/>
        </p:nvSpPr>
        <p:spPr bwMode="auto">
          <a:xfrm>
            <a:off x="6189664" y="4286251"/>
            <a:ext cx="107951" cy="90488"/>
          </a:xfrm>
          <a:custGeom>
            <a:avLst/>
            <a:gdLst>
              <a:gd name="T0" fmla="*/ 2147483647 w 77"/>
              <a:gd name="T1" fmla="*/ 2147483647 h 57"/>
              <a:gd name="T2" fmla="*/ 0 w 77"/>
              <a:gd name="T3" fmla="*/ 2147483647 h 57"/>
              <a:gd name="T4" fmla="*/ 0 w 77"/>
              <a:gd name="T5" fmla="*/ 2147483647 h 57"/>
              <a:gd name="T6" fmla="*/ 2147483647 w 77"/>
              <a:gd name="T7" fmla="*/ 2147483647 h 57"/>
              <a:gd name="T8" fmla="*/ 2147483647 w 77"/>
              <a:gd name="T9" fmla="*/ 2147483647 h 57"/>
              <a:gd name="T10" fmla="*/ 2147483647 w 77"/>
              <a:gd name="T11" fmla="*/ 2147483647 h 57"/>
              <a:gd name="T12" fmla="*/ 2147483647 w 77"/>
              <a:gd name="T13" fmla="*/ 2147483647 h 57"/>
              <a:gd name="T14" fmla="*/ 2147483647 w 77"/>
              <a:gd name="T15" fmla="*/ 2147483647 h 57"/>
              <a:gd name="T16" fmla="*/ 2147483647 w 77"/>
              <a:gd name="T17" fmla="*/ 2147483647 h 57"/>
              <a:gd name="T18" fmla="*/ 2147483647 w 77"/>
              <a:gd name="T19" fmla="*/ 2147483647 h 57"/>
              <a:gd name="T20" fmla="*/ 2147483647 w 77"/>
              <a:gd name="T21" fmla="*/ 2147483647 h 57"/>
              <a:gd name="T22" fmla="*/ 2147483647 w 77"/>
              <a:gd name="T23" fmla="*/ 2147483647 h 57"/>
              <a:gd name="T24" fmla="*/ 2147483647 w 77"/>
              <a:gd name="T25" fmla="*/ 2147483647 h 57"/>
              <a:gd name="T26" fmla="*/ 2147483647 w 77"/>
              <a:gd name="T27" fmla="*/ 2147483647 h 57"/>
              <a:gd name="T28" fmla="*/ 2147483647 w 77"/>
              <a:gd name="T29" fmla="*/ 2147483647 h 57"/>
              <a:gd name="T30" fmla="*/ 2147483647 w 77"/>
              <a:gd name="T31" fmla="*/ 2147483647 h 57"/>
              <a:gd name="T32" fmla="*/ 2147483647 w 77"/>
              <a:gd name="T33" fmla="*/ 2147483647 h 57"/>
              <a:gd name="T34" fmla="*/ 2147483647 w 77"/>
              <a:gd name="T35" fmla="*/ 2147483647 h 57"/>
              <a:gd name="T36" fmla="*/ 2147483647 w 77"/>
              <a:gd name="T37" fmla="*/ 2147483647 h 57"/>
              <a:gd name="T38" fmla="*/ 2147483647 w 77"/>
              <a:gd name="T39" fmla="*/ 2147483647 h 57"/>
              <a:gd name="T40" fmla="*/ 2147483647 w 77"/>
              <a:gd name="T41" fmla="*/ 2147483647 h 57"/>
              <a:gd name="T42" fmla="*/ 2147483647 w 77"/>
              <a:gd name="T43" fmla="*/ 2147483647 h 57"/>
              <a:gd name="T44" fmla="*/ 2147483647 w 77"/>
              <a:gd name="T45" fmla="*/ 2147483647 h 57"/>
              <a:gd name="T46" fmla="*/ 2147483647 w 77"/>
              <a:gd name="T47" fmla="*/ 2147483647 h 57"/>
              <a:gd name="T48" fmla="*/ 2147483647 w 77"/>
              <a:gd name="T49" fmla="*/ 2147483647 h 57"/>
              <a:gd name="T50" fmla="*/ 2147483647 w 77"/>
              <a:gd name="T51" fmla="*/ 2147483647 h 57"/>
              <a:gd name="T52" fmla="*/ 2147483647 w 77"/>
              <a:gd name="T53" fmla="*/ 2147483647 h 57"/>
              <a:gd name="T54" fmla="*/ 2147483647 w 77"/>
              <a:gd name="T55" fmla="*/ 2147483647 h 57"/>
              <a:gd name="T56" fmla="*/ 2147483647 w 77"/>
              <a:gd name="T57" fmla="*/ 2147483647 h 57"/>
              <a:gd name="T58" fmla="*/ 2147483647 w 77"/>
              <a:gd name="T59" fmla="*/ 2147483647 h 57"/>
              <a:gd name="T60" fmla="*/ 2147483647 w 77"/>
              <a:gd name="T61" fmla="*/ 2147483647 h 57"/>
              <a:gd name="T62" fmla="*/ 2147483647 w 77"/>
              <a:gd name="T63" fmla="*/ 2147483647 h 57"/>
              <a:gd name="T64" fmla="*/ 2147483647 w 77"/>
              <a:gd name="T65" fmla="*/ 2147483647 h 57"/>
              <a:gd name="T66" fmla="*/ 2147483647 w 77"/>
              <a:gd name="T67" fmla="*/ 2147483647 h 57"/>
              <a:gd name="T68" fmla="*/ 2147483647 w 77"/>
              <a:gd name="T69" fmla="*/ 2147483647 h 57"/>
              <a:gd name="T70" fmla="*/ 2147483647 w 77"/>
              <a:gd name="T71" fmla="*/ 2147483647 h 57"/>
              <a:gd name="T72" fmla="*/ 2147483647 w 77"/>
              <a:gd name="T73" fmla="*/ 2147483647 h 57"/>
              <a:gd name="T74" fmla="*/ 2147483647 w 77"/>
              <a:gd name="T75" fmla="*/ 2147483647 h 57"/>
              <a:gd name="T76" fmla="*/ 2147483647 w 77"/>
              <a:gd name="T77" fmla="*/ 2147483647 h 57"/>
              <a:gd name="T78" fmla="*/ 2147483647 w 77"/>
              <a:gd name="T79" fmla="*/ 2147483647 h 57"/>
              <a:gd name="T80" fmla="*/ 2147483647 w 77"/>
              <a:gd name="T81" fmla="*/ 2147483647 h 57"/>
              <a:gd name="T82" fmla="*/ 2147483647 w 77"/>
              <a:gd name="T83" fmla="*/ 2147483647 h 57"/>
              <a:gd name="T84" fmla="*/ 2147483647 w 77"/>
              <a:gd name="T85" fmla="*/ 2147483647 h 57"/>
              <a:gd name="T86" fmla="*/ 2147483647 w 77"/>
              <a:gd name="T87" fmla="*/ 2147483647 h 57"/>
              <a:gd name="T88" fmla="*/ 2147483647 w 77"/>
              <a:gd name="T89" fmla="*/ 2147483647 h 57"/>
              <a:gd name="T90" fmla="*/ 2147483647 w 77"/>
              <a:gd name="T91" fmla="*/ 2147483647 h 57"/>
              <a:gd name="T92" fmla="*/ 2147483647 w 77"/>
              <a:gd name="T93" fmla="*/ 2147483647 h 57"/>
              <a:gd name="T94" fmla="*/ 2147483647 w 77"/>
              <a:gd name="T95" fmla="*/ 2147483647 h 57"/>
              <a:gd name="T96" fmla="*/ 2147483647 w 77"/>
              <a:gd name="T97" fmla="*/ 0 h 57"/>
              <a:gd name="T98" fmla="*/ 2147483647 w 77"/>
              <a:gd name="T99" fmla="*/ 0 h 57"/>
              <a:gd name="T100" fmla="*/ 2147483647 w 77"/>
              <a:gd name="T101" fmla="*/ 0 h 57"/>
              <a:gd name="T102" fmla="*/ 2147483647 w 77"/>
              <a:gd name="T103" fmla="*/ 0 h 57"/>
              <a:gd name="T104" fmla="*/ 2147483647 w 77"/>
              <a:gd name="T105" fmla="*/ 2147483647 h 57"/>
              <a:gd name="T106" fmla="*/ 2147483647 w 77"/>
              <a:gd name="T107" fmla="*/ 2147483647 h 57"/>
              <a:gd name="T108" fmla="*/ 2147483647 w 77"/>
              <a:gd name="T109" fmla="*/ 2147483647 h 57"/>
              <a:gd name="T110" fmla="*/ 2147483647 w 77"/>
              <a:gd name="T111" fmla="*/ 2147483647 h 57"/>
              <a:gd name="T112" fmla="*/ 2147483647 w 77"/>
              <a:gd name="T113" fmla="*/ 2147483647 h 57"/>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77"/>
              <a:gd name="T172" fmla="*/ 0 h 57"/>
              <a:gd name="T173" fmla="*/ 77 w 77"/>
              <a:gd name="T174" fmla="*/ 57 h 57"/>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77" h="57">
                <a:moveTo>
                  <a:pt x="1" y="7"/>
                </a:moveTo>
                <a:lnTo>
                  <a:pt x="0" y="10"/>
                </a:lnTo>
                <a:lnTo>
                  <a:pt x="0" y="13"/>
                </a:lnTo>
                <a:lnTo>
                  <a:pt x="1" y="17"/>
                </a:lnTo>
                <a:lnTo>
                  <a:pt x="1" y="20"/>
                </a:lnTo>
                <a:lnTo>
                  <a:pt x="1" y="25"/>
                </a:lnTo>
                <a:lnTo>
                  <a:pt x="3" y="29"/>
                </a:lnTo>
                <a:lnTo>
                  <a:pt x="3" y="32"/>
                </a:lnTo>
                <a:lnTo>
                  <a:pt x="4" y="35"/>
                </a:lnTo>
                <a:lnTo>
                  <a:pt x="7" y="40"/>
                </a:lnTo>
                <a:lnTo>
                  <a:pt x="12" y="43"/>
                </a:lnTo>
                <a:lnTo>
                  <a:pt x="15" y="46"/>
                </a:lnTo>
                <a:lnTo>
                  <a:pt x="19" y="47"/>
                </a:lnTo>
                <a:lnTo>
                  <a:pt x="24" y="49"/>
                </a:lnTo>
                <a:lnTo>
                  <a:pt x="29" y="49"/>
                </a:lnTo>
                <a:lnTo>
                  <a:pt x="34" y="47"/>
                </a:lnTo>
                <a:lnTo>
                  <a:pt x="38" y="44"/>
                </a:lnTo>
                <a:lnTo>
                  <a:pt x="41" y="44"/>
                </a:lnTo>
                <a:lnTo>
                  <a:pt x="44" y="46"/>
                </a:lnTo>
                <a:lnTo>
                  <a:pt x="50" y="47"/>
                </a:lnTo>
                <a:lnTo>
                  <a:pt x="55" y="50"/>
                </a:lnTo>
                <a:lnTo>
                  <a:pt x="61" y="53"/>
                </a:lnTo>
                <a:lnTo>
                  <a:pt x="66" y="54"/>
                </a:lnTo>
                <a:lnTo>
                  <a:pt x="71" y="57"/>
                </a:lnTo>
                <a:lnTo>
                  <a:pt x="72" y="57"/>
                </a:lnTo>
                <a:lnTo>
                  <a:pt x="74" y="57"/>
                </a:lnTo>
                <a:lnTo>
                  <a:pt x="75" y="56"/>
                </a:lnTo>
                <a:lnTo>
                  <a:pt x="77" y="56"/>
                </a:lnTo>
                <a:lnTo>
                  <a:pt x="77" y="54"/>
                </a:lnTo>
                <a:lnTo>
                  <a:pt x="75" y="51"/>
                </a:lnTo>
                <a:lnTo>
                  <a:pt x="72" y="47"/>
                </a:lnTo>
                <a:lnTo>
                  <a:pt x="68" y="41"/>
                </a:lnTo>
                <a:lnTo>
                  <a:pt x="63" y="37"/>
                </a:lnTo>
                <a:lnTo>
                  <a:pt x="58" y="31"/>
                </a:lnTo>
                <a:lnTo>
                  <a:pt x="52" y="26"/>
                </a:lnTo>
                <a:lnTo>
                  <a:pt x="47" y="23"/>
                </a:lnTo>
                <a:lnTo>
                  <a:pt x="43" y="22"/>
                </a:lnTo>
                <a:lnTo>
                  <a:pt x="38" y="20"/>
                </a:lnTo>
                <a:lnTo>
                  <a:pt x="34" y="17"/>
                </a:lnTo>
                <a:lnTo>
                  <a:pt x="31" y="14"/>
                </a:lnTo>
                <a:lnTo>
                  <a:pt x="28" y="11"/>
                </a:lnTo>
                <a:lnTo>
                  <a:pt x="24" y="9"/>
                </a:lnTo>
                <a:lnTo>
                  <a:pt x="21" y="6"/>
                </a:lnTo>
                <a:lnTo>
                  <a:pt x="16" y="3"/>
                </a:lnTo>
                <a:lnTo>
                  <a:pt x="12" y="0"/>
                </a:lnTo>
                <a:lnTo>
                  <a:pt x="10" y="0"/>
                </a:lnTo>
                <a:lnTo>
                  <a:pt x="9" y="0"/>
                </a:lnTo>
                <a:lnTo>
                  <a:pt x="7" y="0"/>
                </a:lnTo>
                <a:lnTo>
                  <a:pt x="6" y="1"/>
                </a:lnTo>
                <a:lnTo>
                  <a:pt x="4" y="1"/>
                </a:lnTo>
                <a:lnTo>
                  <a:pt x="3" y="3"/>
                </a:lnTo>
                <a:lnTo>
                  <a:pt x="1" y="4"/>
                </a:lnTo>
                <a:lnTo>
                  <a:pt x="1" y="7"/>
                </a:lnTo>
              </a:path>
            </a:pathLst>
          </a:custGeom>
          <a:solidFill>
            <a:srgbClr val="FFFF00"/>
          </a:solidFill>
          <a:ln w="4763">
            <a:solidFill>
              <a:srgbClr val="990000"/>
            </a:solidFill>
            <a:round/>
            <a:headEnd/>
            <a:tailEnd/>
          </a:ln>
        </p:spPr>
        <p:txBody>
          <a:bodyPr/>
          <a:lstStyle/>
          <a:p>
            <a:endParaRPr lang="en-US"/>
          </a:p>
        </p:txBody>
      </p:sp>
      <p:sp>
        <p:nvSpPr>
          <p:cNvPr id="53433" name="Freeform 184"/>
          <p:cNvSpPr>
            <a:spLocks/>
          </p:cNvSpPr>
          <p:nvPr/>
        </p:nvSpPr>
        <p:spPr bwMode="auto">
          <a:xfrm>
            <a:off x="6199188" y="4233864"/>
            <a:ext cx="112712" cy="57151"/>
          </a:xfrm>
          <a:custGeom>
            <a:avLst/>
            <a:gdLst>
              <a:gd name="T0" fmla="*/ 2147483647 w 80"/>
              <a:gd name="T1" fmla="*/ 2147483647 h 36"/>
              <a:gd name="T2" fmla="*/ 2147483647 w 80"/>
              <a:gd name="T3" fmla="*/ 2147483647 h 36"/>
              <a:gd name="T4" fmla="*/ 2147483647 w 80"/>
              <a:gd name="T5" fmla="*/ 2147483647 h 36"/>
              <a:gd name="T6" fmla="*/ 2147483647 w 80"/>
              <a:gd name="T7" fmla="*/ 2147483647 h 36"/>
              <a:gd name="T8" fmla="*/ 2147483647 w 80"/>
              <a:gd name="T9" fmla="*/ 2147483647 h 36"/>
              <a:gd name="T10" fmla="*/ 2147483647 w 80"/>
              <a:gd name="T11" fmla="*/ 2147483647 h 36"/>
              <a:gd name="T12" fmla="*/ 2147483647 w 80"/>
              <a:gd name="T13" fmla="*/ 2147483647 h 36"/>
              <a:gd name="T14" fmla="*/ 0 w 80"/>
              <a:gd name="T15" fmla="*/ 2147483647 h 36"/>
              <a:gd name="T16" fmla="*/ 0 w 80"/>
              <a:gd name="T17" fmla="*/ 2147483647 h 36"/>
              <a:gd name="T18" fmla="*/ 2147483647 w 80"/>
              <a:gd name="T19" fmla="*/ 2147483647 h 36"/>
              <a:gd name="T20" fmla="*/ 2147483647 w 80"/>
              <a:gd name="T21" fmla="*/ 2147483647 h 36"/>
              <a:gd name="T22" fmla="*/ 2147483647 w 80"/>
              <a:gd name="T23" fmla="*/ 2147483647 h 36"/>
              <a:gd name="T24" fmla="*/ 2147483647 w 80"/>
              <a:gd name="T25" fmla="*/ 2147483647 h 36"/>
              <a:gd name="T26" fmla="*/ 2147483647 w 80"/>
              <a:gd name="T27" fmla="*/ 2147483647 h 36"/>
              <a:gd name="T28" fmla="*/ 2147483647 w 80"/>
              <a:gd name="T29" fmla="*/ 2147483647 h 36"/>
              <a:gd name="T30" fmla="*/ 2147483647 w 80"/>
              <a:gd name="T31" fmla="*/ 2147483647 h 36"/>
              <a:gd name="T32" fmla="*/ 2147483647 w 80"/>
              <a:gd name="T33" fmla="*/ 2147483647 h 36"/>
              <a:gd name="T34" fmla="*/ 2147483647 w 80"/>
              <a:gd name="T35" fmla="*/ 2147483647 h 36"/>
              <a:gd name="T36" fmla="*/ 2147483647 w 80"/>
              <a:gd name="T37" fmla="*/ 2147483647 h 36"/>
              <a:gd name="T38" fmla="*/ 2147483647 w 80"/>
              <a:gd name="T39" fmla="*/ 2147483647 h 36"/>
              <a:gd name="T40" fmla="*/ 2147483647 w 80"/>
              <a:gd name="T41" fmla="*/ 2147483647 h 36"/>
              <a:gd name="T42" fmla="*/ 2147483647 w 80"/>
              <a:gd name="T43" fmla="*/ 2147483647 h 36"/>
              <a:gd name="T44" fmla="*/ 2147483647 w 80"/>
              <a:gd name="T45" fmla="*/ 2147483647 h 36"/>
              <a:gd name="T46" fmla="*/ 2147483647 w 80"/>
              <a:gd name="T47" fmla="*/ 2147483647 h 36"/>
              <a:gd name="T48" fmla="*/ 2147483647 w 80"/>
              <a:gd name="T49" fmla="*/ 2147483647 h 36"/>
              <a:gd name="T50" fmla="*/ 2147483647 w 80"/>
              <a:gd name="T51" fmla="*/ 2147483647 h 36"/>
              <a:gd name="T52" fmla="*/ 2147483647 w 80"/>
              <a:gd name="T53" fmla="*/ 2147483647 h 36"/>
              <a:gd name="T54" fmla="*/ 2147483647 w 80"/>
              <a:gd name="T55" fmla="*/ 2147483647 h 36"/>
              <a:gd name="T56" fmla="*/ 2147483647 w 80"/>
              <a:gd name="T57" fmla="*/ 2147483647 h 36"/>
              <a:gd name="T58" fmla="*/ 2147483647 w 80"/>
              <a:gd name="T59" fmla="*/ 2147483647 h 36"/>
              <a:gd name="T60" fmla="*/ 2147483647 w 80"/>
              <a:gd name="T61" fmla="*/ 2147483647 h 36"/>
              <a:gd name="T62" fmla="*/ 2147483647 w 80"/>
              <a:gd name="T63" fmla="*/ 2147483647 h 36"/>
              <a:gd name="T64" fmla="*/ 2147483647 w 80"/>
              <a:gd name="T65" fmla="*/ 2147483647 h 36"/>
              <a:gd name="T66" fmla="*/ 2147483647 w 80"/>
              <a:gd name="T67" fmla="*/ 2147483647 h 36"/>
              <a:gd name="T68" fmla="*/ 2147483647 w 80"/>
              <a:gd name="T69" fmla="*/ 2147483647 h 36"/>
              <a:gd name="T70" fmla="*/ 2147483647 w 80"/>
              <a:gd name="T71" fmla="*/ 2147483647 h 36"/>
              <a:gd name="T72" fmla="*/ 2147483647 w 80"/>
              <a:gd name="T73" fmla="*/ 2147483647 h 36"/>
              <a:gd name="T74" fmla="*/ 2147483647 w 80"/>
              <a:gd name="T75" fmla="*/ 0 h 36"/>
              <a:gd name="T76" fmla="*/ 2147483647 w 80"/>
              <a:gd name="T77" fmla="*/ 0 h 36"/>
              <a:gd name="T78" fmla="*/ 2147483647 w 80"/>
              <a:gd name="T79" fmla="*/ 0 h 36"/>
              <a:gd name="T80" fmla="*/ 2147483647 w 80"/>
              <a:gd name="T81" fmla="*/ 2147483647 h 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80"/>
              <a:gd name="T124" fmla="*/ 0 h 36"/>
              <a:gd name="T125" fmla="*/ 80 w 80"/>
              <a:gd name="T126" fmla="*/ 36 h 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80" h="36">
                <a:moveTo>
                  <a:pt x="12" y="3"/>
                </a:moveTo>
                <a:lnTo>
                  <a:pt x="9" y="5"/>
                </a:lnTo>
                <a:lnTo>
                  <a:pt x="8" y="6"/>
                </a:lnTo>
                <a:lnTo>
                  <a:pt x="6" y="6"/>
                </a:lnTo>
                <a:lnTo>
                  <a:pt x="5" y="7"/>
                </a:lnTo>
                <a:lnTo>
                  <a:pt x="2" y="9"/>
                </a:lnTo>
                <a:lnTo>
                  <a:pt x="0" y="10"/>
                </a:lnTo>
                <a:lnTo>
                  <a:pt x="2" y="15"/>
                </a:lnTo>
                <a:lnTo>
                  <a:pt x="5" y="18"/>
                </a:lnTo>
                <a:lnTo>
                  <a:pt x="6" y="22"/>
                </a:lnTo>
                <a:lnTo>
                  <a:pt x="11" y="25"/>
                </a:lnTo>
                <a:lnTo>
                  <a:pt x="14" y="28"/>
                </a:lnTo>
                <a:lnTo>
                  <a:pt x="18" y="31"/>
                </a:lnTo>
                <a:lnTo>
                  <a:pt x="21" y="33"/>
                </a:lnTo>
                <a:lnTo>
                  <a:pt x="25" y="33"/>
                </a:lnTo>
                <a:lnTo>
                  <a:pt x="31" y="33"/>
                </a:lnTo>
                <a:lnTo>
                  <a:pt x="37" y="34"/>
                </a:lnTo>
                <a:lnTo>
                  <a:pt x="45" y="34"/>
                </a:lnTo>
                <a:lnTo>
                  <a:pt x="52" y="36"/>
                </a:lnTo>
                <a:lnTo>
                  <a:pt x="59" y="36"/>
                </a:lnTo>
                <a:lnTo>
                  <a:pt x="67" y="36"/>
                </a:lnTo>
                <a:lnTo>
                  <a:pt x="73" y="36"/>
                </a:lnTo>
                <a:lnTo>
                  <a:pt x="77" y="34"/>
                </a:lnTo>
                <a:lnTo>
                  <a:pt x="79" y="33"/>
                </a:lnTo>
                <a:lnTo>
                  <a:pt x="80" y="30"/>
                </a:lnTo>
                <a:lnTo>
                  <a:pt x="80" y="25"/>
                </a:lnTo>
                <a:lnTo>
                  <a:pt x="80" y="22"/>
                </a:lnTo>
                <a:lnTo>
                  <a:pt x="79" y="19"/>
                </a:lnTo>
                <a:lnTo>
                  <a:pt x="77" y="15"/>
                </a:lnTo>
                <a:lnTo>
                  <a:pt x="76" y="13"/>
                </a:lnTo>
                <a:lnTo>
                  <a:pt x="71" y="12"/>
                </a:lnTo>
                <a:lnTo>
                  <a:pt x="65" y="9"/>
                </a:lnTo>
                <a:lnTo>
                  <a:pt x="58" y="7"/>
                </a:lnTo>
                <a:lnTo>
                  <a:pt x="51" y="5"/>
                </a:lnTo>
                <a:lnTo>
                  <a:pt x="42" y="2"/>
                </a:lnTo>
                <a:lnTo>
                  <a:pt x="33" y="0"/>
                </a:lnTo>
                <a:lnTo>
                  <a:pt x="25" y="0"/>
                </a:lnTo>
                <a:lnTo>
                  <a:pt x="18" y="0"/>
                </a:lnTo>
                <a:lnTo>
                  <a:pt x="12" y="3"/>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34" name="Freeform 185"/>
          <p:cNvSpPr>
            <a:spLocks/>
          </p:cNvSpPr>
          <p:nvPr/>
        </p:nvSpPr>
        <p:spPr bwMode="auto">
          <a:xfrm>
            <a:off x="6199188" y="4233864"/>
            <a:ext cx="112712" cy="57151"/>
          </a:xfrm>
          <a:custGeom>
            <a:avLst/>
            <a:gdLst>
              <a:gd name="T0" fmla="*/ 2147483647 w 80"/>
              <a:gd name="T1" fmla="*/ 2147483647 h 36"/>
              <a:gd name="T2" fmla="*/ 2147483647 w 80"/>
              <a:gd name="T3" fmla="*/ 2147483647 h 36"/>
              <a:gd name="T4" fmla="*/ 2147483647 w 80"/>
              <a:gd name="T5" fmla="*/ 2147483647 h 36"/>
              <a:gd name="T6" fmla="*/ 2147483647 w 80"/>
              <a:gd name="T7" fmla="*/ 2147483647 h 36"/>
              <a:gd name="T8" fmla="*/ 2147483647 w 80"/>
              <a:gd name="T9" fmla="*/ 2147483647 h 36"/>
              <a:gd name="T10" fmla="*/ 2147483647 w 80"/>
              <a:gd name="T11" fmla="*/ 2147483647 h 36"/>
              <a:gd name="T12" fmla="*/ 2147483647 w 80"/>
              <a:gd name="T13" fmla="*/ 2147483647 h 36"/>
              <a:gd name="T14" fmla="*/ 0 w 80"/>
              <a:gd name="T15" fmla="*/ 2147483647 h 36"/>
              <a:gd name="T16" fmla="*/ 0 w 80"/>
              <a:gd name="T17" fmla="*/ 2147483647 h 36"/>
              <a:gd name="T18" fmla="*/ 2147483647 w 80"/>
              <a:gd name="T19" fmla="*/ 2147483647 h 36"/>
              <a:gd name="T20" fmla="*/ 2147483647 w 80"/>
              <a:gd name="T21" fmla="*/ 2147483647 h 36"/>
              <a:gd name="T22" fmla="*/ 2147483647 w 80"/>
              <a:gd name="T23" fmla="*/ 2147483647 h 36"/>
              <a:gd name="T24" fmla="*/ 2147483647 w 80"/>
              <a:gd name="T25" fmla="*/ 2147483647 h 36"/>
              <a:gd name="T26" fmla="*/ 2147483647 w 80"/>
              <a:gd name="T27" fmla="*/ 2147483647 h 36"/>
              <a:gd name="T28" fmla="*/ 2147483647 w 80"/>
              <a:gd name="T29" fmla="*/ 2147483647 h 36"/>
              <a:gd name="T30" fmla="*/ 2147483647 w 80"/>
              <a:gd name="T31" fmla="*/ 2147483647 h 36"/>
              <a:gd name="T32" fmla="*/ 2147483647 w 80"/>
              <a:gd name="T33" fmla="*/ 2147483647 h 36"/>
              <a:gd name="T34" fmla="*/ 2147483647 w 80"/>
              <a:gd name="T35" fmla="*/ 2147483647 h 36"/>
              <a:gd name="T36" fmla="*/ 2147483647 w 80"/>
              <a:gd name="T37" fmla="*/ 2147483647 h 36"/>
              <a:gd name="T38" fmla="*/ 2147483647 w 80"/>
              <a:gd name="T39" fmla="*/ 2147483647 h 36"/>
              <a:gd name="T40" fmla="*/ 2147483647 w 80"/>
              <a:gd name="T41" fmla="*/ 2147483647 h 36"/>
              <a:gd name="T42" fmla="*/ 2147483647 w 80"/>
              <a:gd name="T43" fmla="*/ 2147483647 h 36"/>
              <a:gd name="T44" fmla="*/ 2147483647 w 80"/>
              <a:gd name="T45" fmla="*/ 2147483647 h 36"/>
              <a:gd name="T46" fmla="*/ 2147483647 w 80"/>
              <a:gd name="T47" fmla="*/ 2147483647 h 36"/>
              <a:gd name="T48" fmla="*/ 2147483647 w 80"/>
              <a:gd name="T49" fmla="*/ 2147483647 h 36"/>
              <a:gd name="T50" fmla="*/ 2147483647 w 80"/>
              <a:gd name="T51" fmla="*/ 2147483647 h 36"/>
              <a:gd name="T52" fmla="*/ 2147483647 w 80"/>
              <a:gd name="T53" fmla="*/ 2147483647 h 36"/>
              <a:gd name="T54" fmla="*/ 2147483647 w 80"/>
              <a:gd name="T55" fmla="*/ 2147483647 h 36"/>
              <a:gd name="T56" fmla="*/ 2147483647 w 80"/>
              <a:gd name="T57" fmla="*/ 2147483647 h 36"/>
              <a:gd name="T58" fmla="*/ 2147483647 w 80"/>
              <a:gd name="T59" fmla="*/ 2147483647 h 36"/>
              <a:gd name="T60" fmla="*/ 2147483647 w 80"/>
              <a:gd name="T61" fmla="*/ 2147483647 h 36"/>
              <a:gd name="T62" fmla="*/ 2147483647 w 80"/>
              <a:gd name="T63" fmla="*/ 2147483647 h 36"/>
              <a:gd name="T64" fmla="*/ 2147483647 w 80"/>
              <a:gd name="T65" fmla="*/ 2147483647 h 36"/>
              <a:gd name="T66" fmla="*/ 2147483647 w 80"/>
              <a:gd name="T67" fmla="*/ 2147483647 h 36"/>
              <a:gd name="T68" fmla="*/ 2147483647 w 80"/>
              <a:gd name="T69" fmla="*/ 2147483647 h 36"/>
              <a:gd name="T70" fmla="*/ 2147483647 w 80"/>
              <a:gd name="T71" fmla="*/ 2147483647 h 36"/>
              <a:gd name="T72" fmla="*/ 2147483647 w 80"/>
              <a:gd name="T73" fmla="*/ 2147483647 h 36"/>
              <a:gd name="T74" fmla="*/ 2147483647 w 80"/>
              <a:gd name="T75" fmla="*/ 0 h 36"/>
              <a:gd name="T76" fmla="*/ 2147483647 w 80"/>
              <a:gd name="T77" fmla="*/ 0 h 36"/>
              <a:gd name="T78" fmla="*/ 2147483647 w 80"/>
              <a:gd name="T79" fmla="*/ 0 h 36"/>
              <a:gd name="T80" fmla="*/ 2147483647 w 80"/>
              <a:gd name="T81" fmla="*/ 2147483647 h 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80"/>
              <a:gd name="T124" fmla="*/ 0 h 36"/>
              <a:gd name="T125" fmla="*/ 80 w 80"/>
              <a:gd name="T126" fmla="*/ 36 h 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80" h="36">
                <a:moveTo>
                  <a:pt x="12" y="3"/>
                </a:moveTo>
                <a:lnTo>
                  <a:pt x="9" y="5"/>
                </a:lnTo>
                <a:lnTo>
                  <a:pt x="8" y="6"/>
                </a:lnTo>
                <a:lnTo>
                  <a:pt x="6" y="6"/>
                </a:lnTo>
                <a:lnTo>
                  <a:pt x="5" y="7"/>
                </a:lnTo>
                <a:lnTo>
                  <a:pt x="2" y="9"/>
                </a:lnTo>
                <a:lnTo>
                  <a:pt x="0" y="10"/>
                </a:lnTo>
                <a:lnTo>
                  <a:pt x="2" y="15"/>
                </a:lnTo>
                <a:lnTo>
                  <a:pt x="5" y="18"/>
                </a:lnTo>
                <a:lnTo>
                  <a:pt x="6" y="22"/>
                </a:lnTo>
                <a:lnTo>
                  <a:pt x="11" y="25"/>
                </a:lnTo>
                <a:lnTo>
                  <a:pt x="14" y="28"/>
                </a:lnTo>
                <a:lnTo>
                  <a:pt x="18" y="31"/>
                </a:lnTo>
                <a:lnTo>
                  <a:pt x="21" y="33"/>
                </a:lnTo>
                <a:lnTo>
                  <a:pt x="25" y="33"/>
                </a:lnTo>
                <a:lnTo>
                  <a:pt x="31" y="33"/>
                </a:lnTo>
                <a:lnTo>
                  <a:pt x="37" y="34"/>
                </a:lnTo>
                <a:lnTo>
                  <a:pt x="45" y="34"/>
                </a:lnTo>
                <a:lnTo>
                  <a:pt x="52" y="36"/>
                </a:lnTo>
                <a:lnTo>
                  <a:pt x="59" y="36"/>
                </a:lnTo>
                <a:lnTo>
                  <a:pt x="67" y="36"/>
                </a:lnTo>
                <a:lnTo>
                  <a:pt x="73" y="36"/>
                </a:lnTo>
                <a:lnTo>
                  <a:pt x="77" y="34"/>
                </a:lnTo>
                <a:lnTo>
                  <a:pt x="79" y="33"/>
                </a:lnTo>
                <a:lnTo>
                  <a:pt x="80" y="30"/>
                </a:lnTo>
                <a:lnTo>
                  <a:pt x="80" y="25"/>
                </a:lnTo>
                <a:lnTo>
                  <a:pt x="80" y="22"/>
                </a:lnTo>
                <a:lnTo>
                  <a:pt x="79" y="19"/>
                </a:lnTo>
                <a:lnTo>
                  <a:pt x="77" y="15"/>
                </a:lnTo>
                <a:lnTo>
                  <a:pt x="76" y="13"/>
                </a:lnTo>
                <a:lnTo>
                  <a:pt x="71" y="12"/>
                </a:lnTo>
                <a:lnTo>
                  <a:pt x="65" y="9"/>
                </a:lnTo>
                <a:lnTo>
                  <a:pt x="58" y="7"/>
                </a:lnTo>
                <a:lnTo>
                  <a:pt x="51" y="5"/>
                </a:lnTo>
                <a:lnTo>
                  <a:pt x="42" y="2"/>
                </a:lnTo>
                <a:lnTo>
                  <a:pt x="33" y="0"/>
                </a:lnTo>
                <a:lnTo>
                  <a:pt x="25" y="0"/>
                </a:lnTo>
                <a:lnTo>
                  <a:pt x="18" y="0"/>
                </a:lnTo>
                <a:lnTo>
                  <a:pt x="12" y="3"/>
                </a:lnTo>
              </a:path>
            </a:pathLst>
          </a:custGeom>
          <a:solidFill>
            <a:srgbClr val="FFFF00"/>
          </a:solidFill>
          <a:ln w="4763">
            <a:solidFill>
              <a:srgbClr val="990000"/>
            </a:solidFill>
            <a:round/>
            <a:headEnd/>
            <a:tailEnd/>
          </a:ln>
        </p:spPr>
        <p:txBody>
          <a:bodyPr/>
          <a:lstStyle/>
          <a:p>
            <a:endParaRPr lang="en-US"/>
          </a:p>
        </p:txBody>
      </p:sp>
      <p:sp>
        <p:nvSpPr>
          <p:cNvPr id="53435" name="Freeform 186"/>
          <p:cNvSpPr>
            <a:spLocks/>
          </p:cNvSpPr>
          <p:nvPr/>
        </p:nvSpPr>
        <p:spPr bwMode="auto">
          <a:xfrm>
            <a:off x="6310315" y="4198941"/>
            <a:ext cx="57151" cy="77787"/>
          </a:xfrm>
          <a:custGeom>
            <a:avLst/>
            <a:gdLst>
              <a:gd name="T0" fmla="*/ 2147483647 w 40"/>
              <a:gd name="T1" fmla="*/ 2147483647 h 49"/>
              <a:gd name="T2" fmla="*/ 2147483647 w 40"/>
              <a:gd name="T3" fmla="*/ 2147483647 h 49"/>
              <a:gd name="T4" fmla="*/ 2147483647 w 40"/>
              <a:gd name="T5" fmla="*/ 2147483647 h 49"/>
              <a:gd name="T6" fmla="*/ 0 w 40"/>
              <a:gd name="T7" fmla="*/ 2147483647 h 49"/>
              <a:gd name="T8" fmla="*/ 0 w 40"/>
              <a:gd name="T9" fmla="*/ 2147483647 h 49"/>
              <a:gd name="T10" fmla="*/ 0 w 40"/>
              <a:gd name="T11" fmla="*/ 2147483647 h 49"/>
              <a:gd name="T12" fmla="*/ 0 w 40"/>
              <a:gd name="T13" fmla="*/ 2147483647 h 49"/>
              <a:gd name="T14" fmla="*/ 0 w 40"/>
              <a:gd name="T15" fmla="*/ 2147483647 h 49"/>
              <a:gd name="T16" fmla="*/ 2147483647 w 40"/>
              <a:gd name="T17" fmla="*/ 2147483647 h 49"/>
              <a:gd name="T18" fmla="*/ 2147483647 w 40"/>
              <a:gd name="T19" fmla="*/ 2147483647 h 49"/>
              <a:gd name="T20" fmla="*/ 2147483647 w 40"/>
              <a:gd name="T21" fmla="*/ 2147483647 h 49"/>
              <a:gd name="T22" fmla="*/ 2147483647 w 40"/>
              <a:gd name="T23" fmla="*/ 2147483647 h 49"/>
              <a:gd name="T24" fmla="*/ 2147483647 w 40"/>
              <a:gd name="T25" fmla="*/ 2147483647 h 49"/>
              <a:gd name="T26" fmla="*/ 2147483647 w 40"/>
              <a:gd name="T27" fmla="*/ 2147483647 h 49"/>
              <a:gd name="T28" fmla="*/ 2147483647 w 40"/>
              <a:gd name="T29" fmla="*/ 2147483647 h 49"/>
              <a:gd name="T30" fmla="*/ 2147483647 w 40"/>
              <a:gd name="T31" fmla="*/ 2147483647 h 49"/>
              <a:gd name="T32" fmla="*/ 2147483647 w 40"/>
              <a:gd name="T33" fmla="*/ 2147483647 h 49"/>
              <a:gd name="T34" fmla="*/ 2147483647 w 40"/>
              <a:gd name="T35" fmla="*/ 2147483647 h 49"/>
              <a:gd name="T36" fmla="*/ 2147483647 w 40"/>
              <a:gd name="T37" fmla="*/ 2147483647 h 49"/>
              <a:gd name="T38" fmla="*/ 2147483647 w 40"/>
              <a:gd name="T39" fmla="*/ 2147483647 h 49"/>
              <a:gd name="T40" fmla="*/ 2147483647 w 40"/>
              <a:gd name="T41" fmla="*/ 2147483647 h 49"/>
              <a:gd name="T42" fmla="*/ 2147483647 w 40"/>
              <a:gd name="T43" fmla="*/ 2147483647 h 49"/>
              <a:gd name="T44" fmla="*/ 2147483647 w 40"/>
              <a:gd name="T45" fmla="*/ 2147483647 h 49"/>
              <a:gd name="T46" fmla="*/ 2147483647 w 40"/>
              <a:gd name="T47" fmla="*/ 2147483647 h 49"/>
              <a:gd name="T48" fmla="*/ 2147483647 w 40"/>
              <a:gd name="T49" fmla="*/ 2147483647 h 49"/>
              <a:gd name="T50" fmla="*/ 2147483647 w 40"/>
              <a:gd name="T51" fmla="*/ 2147483647 h 49"/>
              <a:gd name="T52" fmla="*/ 2147483647 w 40"/>
              <a:gd name="T53" fmla="*/ 2147483647 h 49"/>
              <a:gd name="T54" fmla="*/ 2147483647 w 40"/>
              <a:gd name="T55" fmla="*/ 2147483647 h 49"/>
              <a:gd name="T56" fmla="*/ 2147483647 w 40"/>
              <a:gd name="T57" fmla="*/ 2147483647 h 49"/>
              <a:gd name="T58" fmla="*/ 2147483647 w 40"/>
              <a:gd name="T59" fmla="*/ 2147483647 h 49"/>
              <a:gd name="T60" fmla="*/ 2147483647 w 40"/>
              <a:gd name="T61" fmla="*/ 2147483647 h 49"/>
              <a:gd name="T62" fmla="*/ 2147483647 w 40"/>
              <a:gd name="T63" fmla="*/ 2147483647 h 49"/>
              <a:gd name="T64" fmla="*/ 2147483647 w 40"/>
              <a:gd name="T65" fmla="*/ 2147483647 h 49"/>
              <a:gd name="T66" fmla="*/ 2147483647 w 40"/>
              <a:gd name="T67" fmla="*/ 2147483647 h 49"/>
              <a:gd name="T68" fmla="*/ 2147483647 w 40"/>
              <a:gd name="T69" fmla="*/ 2147483647 h 49"/>
              <a:gd name="T70" fmla="*/ 2147483647 w 40"/>
              <a:gd name="T71" fmla="*/ 2147483647 h 49"/>
              <a:gd name="T72" fmla="*/ 2147483647 w 40"/>
              <a:gd name="T73" fmla="*/ 2147483647 h 49"/>
              <a:gd name="T74" fmla="*/ 2147483647 w 40"/>
              <a:gd name="T75" fmla="*/ 2147483647 h 49"/>
              <a:gd name="T76" fmla="*/ 2147483647 w 40"/>
              <a:gd name="T77" fmla="*/ 2147483647 h 49"/>
              <a:gd name="T78" fmla="*/ 2147483647 w 40"/>
              <a:gd name="T79" fmla="*/ 2147483647 h 49"/>
              <a:gd name="T80" fmla="*/ 2147483647 w 40"/>
              <a:gd name="T81" fmla="*/ 2147483647 h 49"/>
              <a:gd name="T82" fmla="*/ 2147483647 w 40"/>
              <a:gd name="T83" fmla="*/ 0 h 49"/>
              <a:gd name="T84" fmla="*/ 2147483647 w 40"/>
              <a:gd name="T85" fmla="*/ 2147483647 h 49"/>
              <a:gd name="T86" fmla="*/ 2147483647 w 40"/>
              <a:gd name="T87" fmla="*/ 2147483647 h 49"/>
              <a:gd name="T88" fmla="*/ 2147483647 w 40"/>
              <a:gd name="T89" fmla="*/ 2147483647 h 49"/>
              <a:gd name="T90" fmla="*/ 2147483647 w 40"/>
              <a:gd name="T91" fmla="*/ 2147483647 h 49"/>
              <a:gd name="T92" fmla="*/ 2147483647 w 40"/>
              <a:gd name="T93" fmla="*/ 2147483647 h 49"/>
              <a:gd name="T94" fmla="*/ 2147483647 w 40"/>
              <a:gd name="T95" fmla="*/ 2147483647 h 49"/>
              <a:gd name="T96" fmla="*/ 2147483647 w 40"/>
              <a:gd name="T97" fmla="*/ 2147483647 h 4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0"/>
              <a:gd name="T148" fmla="*/ 0 h 49"/>
              <a:gd name="T149" fmla="*/ 40 w 40"/>
              <a:gd name="T150" fmla="*/ 49 h 49"/>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0" h="49">
                <a:moveTo>
                  <a:pt x="4" y="19"/>
                </a:moveTo>
                <a:lnTo>
                  <a:pt x="3" y="21"/>
                </a:lnTo>
                <a:lnTo>
                  <a:pt x="1" y="22"/>
                </a:lnTo>
                <a:lnTo>
                  <a:pt x="0" y="24"/>
                </a:lnTo>
                <a:lnTo>
                  <a:pt x="0" y="25"/>
                </a:lnTo>
                <a:lnTo>
                  <a:pt x="0" y="27"/>
                </a:lnTo>
                <a:lnTo>
                  <a:pt x="0" y="28"/>
                </a:lnTo>
                <a:lnTo>
                  <a:pt x="0" y="29"/>
                </a:lnTo>
                <a:lnTo>
                  <a:pt x="1" y="31"/>
                </a:lnTo>
                <a:lnTo>
                  <a:pt x="3" y="32"/>
                </a:lnTo>
                <a:lnTo>
                  <a:pt x="4" y="35"/>
                </a:lnTo>
                <a:lnTo>
                  <a:pt x="4" y="37"/>
                </a:lnTo>
                <a:lnTo>
                  <a:pt x="4" y="40"/>
                </a:lnTo>
                <a:lnTo>
                  <a:pt x="6" y="43"/>
                </a:lnTo>
                <a:lnTo>
                  <a:pt x="6" y="44"/>
                </a:lnTo>
                <a:lnTo>
                  <a:pt x="7" y="46"/>
                </a:lnTo>
                <a:lnTo>
                  <a:pt x="9" y="47"/>
                </a:lnTo>
                <a:lnTo>
                  <a:pt x="13" y="49"/>
                </a:lnTo>
                <a:lnTo>
                  <a:pt x="17" y="49"/>
                </a:lnTo>
                <a:lnTo>
                  <a:pt x="22" y="46"/>
                </a:lnTo>
                <a:lnTo>
                  <a:pt x="25" y="43"/>
                </a:lnTo>
                <a:lnTo>
                  <a:pt x="29" y="38"/>
                </a:lnTo>
                <a:lnTo>
                  <a:pt x="32" y="32"/>
                </a:lnTo>
                <a:lnTo>
                  <a:pt x="35" y="28"/>
                </a:lnTo>
                <a:lnTo>
                  <a:pt x="38" y="24"/>
                </a:lnTo>
                <a:lnTo>
                  <a:pt x="40" y="22"/>
                </a:lnTo>
                <a:lnTo>
                  <a:pt x="40" y="19"/>
                </a:lnTo>
                <a:lnTo>
                  <a:pt x="40" y="18"/>
                </a:lnTo>
                <a:lnTo>
                  <a:pt x="38" y="16"/>
                </a:lnTo>
                <a:lnTo>
                  <a:pt x="37" y="15"/>
                </a:lnTo>
                <a:lnTo>
                  <a:pt x="35" y="13"/>
                </a:lnTo>
                <a:lnTo>
                  <a:pt x="35" y="12"/>
                </a:lnTo>
                <a:lnTo>
                  <a:pt x="35" y="9"/>
                </a:lnTo>
                <a:lnTo>
                  <a:pt x="35" y="7"/>
                </a:lnTo>
                <a:lnTo>
                  <a:pt x="37" y="6"/>
                </a:lnTo>
                <a:lnTo>
                  <a:pt x="37" y="4"/>
                </a:lnTo>
                <a:lnTo>
                  <a:pt x="37" y="3"/>
                </a:lnTo>
                <a:lnTo>
                  <a:pt x="37" y="1"/>
                </a:lnTo>
                <a:lnTo>
                  <a:pt x="31" y="0"/>
                </a:lnTo>
                <a:lnTo>
                  <a:pt x="25" y="1"/>
                </a:lnTo>
                <a:lnTo>
                  <a:pt x="22" y="1"/>
                </a:lnTo>
                <a:lnTo>
                  <a:pt x="17" y="4"/>
                </a:lnTo>
                <a:lnTo>
                  <a:pt x="14" y="7"/>
                </a:lnTo>
                <a:lnTo>
                  <a:pt x="10" y="12"/>
                </a:lnTo>
                <a:lnTo>
                  <a:pt x="7" y="16"/>
                </a:lnTo>
                <a:lnTo>
                  <a:pt x="4" y="19"/>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36" name="Freeform 187"/>
          <p:cNvSpPr>
            <a:spLocks/>
          </p:cNvSpPr>
          <p:nvPr/>
        </p:nvSpPr>
        <p:spPr bwMode="auto">
          <a:xfrm>
            <a:off x="6310315" y="4198941"/>
            <a:ext cx="57151" cy="77787"/>
          </a:xfrm>
          <a:custGeom>
            <a:avLst/>
            <a:gdLst>
              <a:gd name="T0" fmla="*/ 2147483647 w 40"/>
              <a:gd name="T1" fmla="*/ 2147483647 h 49"/>
              <a:gd name="T2" fmla="*/ 2147483647 w 40"/>
              <a:gd name="T3" fmla="*/ 2147483647 h 49"/>
              <a:gd name="T4" fmla="*/ 2147483647 w 40"/>
              <a:gd name="T5" fmla="*/ 2147483647 h 49"/>
              <a:gd name="T6" fmla="*/ 0 w 40"/>
              <a:gd name="T7" fmla="*/ 2147483647 h 49"/>
              <a:gd name="T8" fmla="*/ 0 w 40"/>
              <a:gd name="T9" fmla="*/ 2147483647 h 49"/>
              <a:gd name="T10" fmla="*/ 0 w 40"/>
              <a:gd name="T11" fmla="*/ 2147483647 h 49"/>
              <a:gd name="T12" fmla="*/ 0 w 40"/>
              <a:gd name="T13" fmla="*/ 2147483647 h 49"/>
              <a:gd name="T14" fmla="*/ 0 w 40"/>
              <a:gd name="T15" fmla="*/ 2147483647 h 49"/>
              <a:gd name="T16" fmla="*/ 2147483647 w 40"/>
              <a:gd name="T17" fmla="*/ 2147483647 h 49"/>
              <a:gd name="T18" fmla="*/ 2147483647 w 40"/>
              <a:gd name="T19" fmla="*/ 2147483647 h 49"/>
              <a:gd name="T20" fmla="*/ 2147483647 w 40"/>
              <a:gd name="T21" fmla="*/ 2147483647 h 49"/>
              <a:gd name="T22" fmla="*/ 2147483647 w 40"/>
              <a:gd name="T23" fmla="*/ 2147483647 h 49"/>
              <a:gd name="T24" fmla="*/ 2147483647 w 40"/>
              <a:gd name="T25" fmla="*/ 2147483647 h 49"/>
              <a:gd name="T26" fmla="*/ 2147483647 w 40"/>
              <a:gd name="T27" fmla="*/ 2147483647 h 49"/>
              <a:gd name="T28" fmla="*/ 2147483647 w 40"/>
              <a:gd name="T29" fmla="*/ 2147483647 h 49"/>
              <a:gd name="T30" fmla="*/ 2147483647 w 40"/>
              <a:gd name="T31" fmla="*/ 2147483647 h 49"/>
              <a:gd name="T32" fmla="*/ 2147483647 w 40"/>
              <a:gd name="T33" fmla="*/ 2147483647 h 49"/>
              <a:gd name="T34" fmla="*/ 2147483647 w 40"/>
              <a:gd name="T35" fmla="*/ 2147483647 h 49"/>
              <a:gd name="T36" fmla="*/ 2147483647 w 40"/>
              <a:gd name="T37" fmla="*/ 2147483647 h 49"/>
              <a:gd name="T38" fmla="*/ 2147483647 w 40"/>
              <a:gd name="T39" fmla="*/ 2147483647 h 49"/>
              <a:gd name="T40" fmla="*/ 2147483647 w 40"/>
              <a:gd name="T41" fmla="*/ 2147483647 h 49"/>
              <a:gd name="T42" fmla="*/ 2147483647 w 40"/>
              <a:gd name="T43" fmla="*/ 2147483647 h 49"/>
              <a:gd name="T44" fmla="*/ 2147483647 w 40"/>
              <a:gd name="T45" fmla="*/ 2147483647 h 49"/>
              <a:gd name="T46" fmla="*/ 2147483647 w 40"/>
              <a:gd name="T47" fmla="*/ 2147483647 h 49"/>
              <a:gd name="T48" fmla="*/ 2147483647 w 40"/>
              <a:gd name="T49" fmla="*/ 2147483647 h 49"/>
              <a:gd name="T50" fmla="*/ 2147483647 w 40"/>
              <a:gd name="T51" fmla="*/ 2147483647 h 49"/>
              <a:gd name="T52" fmla="*/ 2147483647 w 40"/>
              <a:gd name="T53" fmla="*/ 2147483647 h 49"/>
              <a:gd name="T54" fmla="*/ 2147483647 w 40"/>
              <a:gd name="T55" fmla="*/ 2147483647 h 49"/>
              <a:gd name="T56" fmla="*/ 2147483647 w 40"/>
              <a:gd name="T57" fmla="*/ 2147483647 h 49"/>
              <a:gd name="T58" fmla="*/ 2147483647 w 40"/>
              <a:gd name="T59" fmla="*/ 2147483647 h 49"/>
              <a:gd name="T60" fmla="*/ 2147483647 w 40"/>
              <a:gd name="T61" fmla="*/ 2147483647 h 49"/>
              <a:gd name="T62" fmla="*/ 2147483647 w 40"/>
              <a:gd name="T63" fmla="*/ 2147483647 h 49"/>
              <a:gd name="T64" fmla="*/ 2147483647 w 40"/>
              <a:gd name="T65" fmla="*/ 2147483647 h 49"/>
              <a:gd name="T66" fmla="*/ 2147483647 w 40"/>
              <a:gd name="T67" fmla="*/ 2147483647 h 49"/>
              <a:gd name="T68" fmla="*/ 2147483647 w 40"/>
              <a:gd name="T69" fmla="*/ 2147483647 h 49"/>
              <a:gd name="T70" fmla="*/ 2147483647 w 40"/>
              <a:gd name="T71" fmla="*/ 2147483647 h 49"/>
              <a:gd name="T72" fmla="*/ 2147483647 w 40"/>
              <a:gd name="T73" fmla="*/ 2147483647 h 49"/>
              <a:gd name="T74" fmla="*/ 2147483647 w 40"/>
              <a:gd name="T75" fmla="*/ 2147483647 h 49"/>
              <a:gd name="T76" fmla="*/ 2147483647 w 40"/>
              <a:gd name="T77" fmla="*/ 2147483647 h 49"/>
              <a:gd name="T78" fmla="*/ 2147483647 w 40"/>
              <a:gd name="T79" fmla="*/ 2147483647 h 49"/>
              <a:gd name="T80" fmla="*/ 2147483647 w 40"/>
              <a:gd name="T81" fmla="*/ 2147483647 h 49"/>
              <a:gd name="T82" fmla="*/ 2147483647 w 40"/>
              <a:gd name="T83" fmla="*/ 0 h 49"/>
              <a:gd name="T84" fmla="*/ 2147483647 w 40"/>
              <a:gd name="T85" fmla="*/ 2147483647 h 49"/>
              <a:gd name="T86" fmla="*/ 2147483647 w 40"/>
              <a:gd name="T87" fmla="*/ 2147483647 h 49"/>
              <a:gd name="T88" fmla="*/ 2147483647 w 40"/>
              <a:gd name="T89" fmla="*/ 2147483647 h 49"/>
              <a:gd name="T90" fmla="*/ 2147483647 w 40"/>
              <a:gd name="T91" fmla="*/ 2147483647 h 49"/>
              <a:gd name="T92" fmla="*/ 2147483647 w 40"/>
              <a:gd name="T93" fmla="*/ 2147483647 h 49"/>
              <a:gd name="T94" fmla="*/ 2147483647 w 40"/>
              <a:gd name="T95" fmla="*/ 2147483647 h 49"/>
              <a:gd name="T96" fmla="*/ 2147483647 w 40"/>
              <a:gd name="T97" fmla="*/ 2147483647 h 4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0"/>
              <a:gd name="T148" fmla="*/ 0 h 49"/>
              <a:gd name="T149" fmla="*/ 40 w 40"/>
              <a:gd name="T150" fmla="*/ 49 h 49"/>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0" h="49">
                <a:moveTo>
                  <a:pt x="4" y="19"/>
                </a:moveTo>
                <a:lnTo>
                  <a:pt x="3" y="21"/>
                </a:lnTo>
                <a:lnTo>
                  <a:pt x="1" y="22"/>
                </a:lnTo>
                <a:lnTo>
                  <a:pt x="0" y="24"/>
                </a:lnTo>
                <a:lnTo>
                  <a:pt x="0" y="25"/>
                </a:lnTo>
                <a:lnTo>
                  <a:pt x="0" y="27"/>
                </a:lnTo>
                <a:lnTo>
                  <a:pt x="0" y="28"/>
                </a:lnTo>
                <a:lnTo>
                  <a:pt x="0" y="29"/>
                </a:lnTo>
                <a:lnTo>
                  <a:pt x="1" y="31"/>
                </a:lnTo>
                <a:lnTo>
                  <a:pt x="3" y="32"/>
                </a:lnTo>
                <a:lnTo>
                  <a:pt x="4" y="35"/>
                </a:lnTo>
                <a:lnTo>
                  <a:pt x="4" y="37"/>
                </a:lnTo>
                <a:lnTo>
                  <a:pt x="4" y="40"/>
                </a:lnTo>
                <a:lnTo>
                  <a:pt x="6" y="43"/>
                </a:lnTo>
                <a:lnTo>
                  <a:pt x="6" y="44"/>
                </a:lnTo>
                <a:lnTo>
                  <a:pt x="7" y="46"/>
                </a:lnTo>
                <a:lnTo>
                  <a:pt x="9" y="47"/>
                </a:lnTo>
                <a:lnTo>
                  <a:pt x="13" y="49"/>
                </a:lnTo>
                <a:lnTo>
                  <a:pt x="17" y="49"/>
                </a:lnTo>
                <a:lnTo>
                  <a:pt x="22" y="46"/>
                </a:lnTo>
                <a:lnTo>
                  <a:pt x="25" y="43"/>
                </a:lnTo>
                <a:lnTo>
                  <a:pt x="29" y="38"/>
                </a:lnTo>
                <a:lnTo>
                  <a:pt x="32" y="32"/>
                </a:lnTo>
                <a:lnTo>
                  <a:pt x="35" y="28"/>
                </a:lnTo>
                <a:lnTo>
                  <a:pt x="38" y="24"/>
                </a:lnTo>
                <a:lnTo>
                  <a:pt x="40" y="22"/>
                </a:lnTo>
                <a:lnTo>
                  <a:pt x="40" y="19"/>
                </a:lnTo>
                <a:lnTo>
                  <a:pt x="40" y="18"/>
                </a:lnTo>
                <a:lnTo>
                  <a:pt x="38" y="16"/>
                </a:lnTo>
                <a:lnTo>
                  <a:pt x="37" y="15"/>
                </a:lnTo>
                <a:lnTo>
                  <a:pt x="35" y="13"/>
                </a:lnTo>
                <a:lnTo>
                  <a:pt x="35" y="12"/>
                </a:lnTo>
                <a:lnTo>
                  <a:pt x="35" y="9"/>
                </a:lnTo>
                <a:lnTo>
                  <a:pt x="35" y="7"/>
                </a:lnTo>
                <a:lnTo>
                  <a:pt x="37" y="6"/>
                </a:lnTo>
                <a:lnTo>
                  <a:pt x="37" y="4"/>
                </a:lnTo>
                <a:lnTo>
                  <a:pt x="37" y="3"/>
                </a:lnTo>
                <a:lnTo>
                  <a:pt x="37" y="1"/>
                </a:lnTo>
                <a:lnTo>
                  <a:pt x="31" y="0"/>
                </a:lnTo>
                <a:lnTo>
                  <a:pt x="25" y="1"/>
                </a:lnTo>
                <a:lnTo>
                  <a:pt x="22" y="1"/>
                </a:lnTo>
                <a:lnTo>
                  <a:pt x="17" y="4"/>
                </a:lnTo>
                <a:lnTo>
                  <a:pt x="14" y="7"/>
                </a:lnTo>
                <a:lnTo>
                  <a:pt x="10" y="12"/>
                </a:lnTo>
                <a:lnTo>
                  <a:pt x="7" y="16"/>
                </a:lnTo>
                <a:lnTo>
                  <a:pt x="4" y="19"/>
                </a:lnTo>
              </a:path>
            </a:pathLst>
          </a:custGeom>
          <a:solidFill>
            <a:srgbClr val="FFFF00"/>
          </a:solidFill>
          <a:ln w="4763">
            <a:solidFill>
              <a:srgbClr val="990000"/>
            </a:solidFill>
            <a:round/>
            <a:headEnd/>
            <a:tailEnd/>
          </a:ln>
        </p:spPr>
        <p:txBody>
          <a:bodyPr/>
          <a:lstStyle/>
          <a:p>
            <a:endParaRPr lang="en-US"/>
          </a:p>
        </p:txBody>
      </p:sp>
      <p:sp>
        <p:nvSpPr>
          <p:cNvPr id="53437" name="Freeform 188"/>
          <p:cNvSpPr>
            <a:spLocks/>
          </p:cNvSpPr>
          <p:nvPr/>
        </p:nvSpPr>
        <p:spPr bwMode="auto">
          <a:xfrm>
            <a:off x="6310315" y="4198941"/>
            <a:ext cx="57151" cy="77787"/>
          </a:xfrm>
          <a:custGeom>
            <a:avLst/>
            <a:gdLst>
              <a:gd name="T0" fmla="*/ 2147483647 w 40"/>
              <a:gd name="T1" fmla="*/ 2147483647 h 49"/>
              <a:gd name="T2" fmla="*/ 2147483647 w 40"/>
              <a:gd name="T3" fmla="*/ 2147483647 h 49"/>
              <a:gd name="T4" fmla="*/ 2147483647 w 40"/>
              <a:gd name="T5" fmla="*/ 2147483647 h 49"/>
              <a:gd name="T6" fmla="*/ 0 w 40"/>
              <a:gd name="T7" fmla="*/ 2147483647 h 49"/>
              <a:gd name="T8" fmla="*/ 0 w 40"/>
              <a:gd name="T9" fmla="*/ 2147483647 h 49"/>
              <a:gd name="T10" fmla="*/ 0 w 40"/>
              <a:gd name="T11" fmla="*/ 2147483647 h 49"/>
              <a:gd name="T12" fmla="*/ 0 w 40"/>
              <a:gd name="T13" fmla="*/ 2147483647 h 49"/>
              <a:gd name="T14" fmla="*/ 0 w 40"/>
              <a:gd name="T15" fmla="*/ 2147483647 h 49"/>
              <a:gd name="T16" fmla="*/ 2147483647 w 40"/>
              <a:gd name="T17" fmla="*/ 2147483647 h 49"/>
              <a:gd name="T18" fmla="*/ 2147483647 w 40"/>
              <a:gd name="T19" fmla="*/ 2147483647 h 49"/>
              <a:gd name="T20" fmla="*/ 2147483647 w 40"/>
              <a:gd name="T21" fmla="*/ 2147483647 h 49"/>
              <a:gd name="T22" fmla="*/ 2147483647 w 40"/>
              <a:gd name="T23" fmla="*/ 2147483647 h 49"/>
              <a:gd name="T24" fmla="*/ 2147483647 w 40"/>
              <a:gd name="T25" fmla="*/ 2147483647 h 49"/>
              <a:gd name="T26" fmla="*/ 2147483647 w 40"/>
              <a:gd name="T27" fmla="*/ 2147483647 h 49"/>
              <a:gd name="T28" fmla="*/ 2147483647 w 40"/>
              <a:gd name="T29" fmla="*/ 2147483647 h 49"/>
              <a:gd name="T30" fmla="*/ 2147483647 w 40"/>
              <a:gd name="T31" fmla="*/ 2147483647 h 49"/>
              <a:gd name="T32" fmla="*/ 2147483647 w 40"/>
              <a:gd name="T33" fmla="*/ 2147483647 h 49"/>
              <a:gd name="T34" fmla="*/ 2147483647 w 40"/>
              <a:gd name="T35" fmla="*/ 2147483647 h 49"/>
              <a:gd name="T36" fmla="*/ 2147483647 w 40"/>
              <a:gd name="T37" fmla="*/ 2147483647 h 49"/>
              <a:gd name="T38" fmla="*/ 2147483647 w 40"/>
              <a:gd name="T39" fmla="*/ 2147483647 h 49"/>
              <a:gd name="T40" fmla="*/ 2147483647 w 40"/>
              <a:gd name="T41" fmla="*/ 2147483647 h 49"/>
              <a:gd name="T42" fmla="*/ 2147483647 w 40"/>
              <a:gd name="T43" fmla="*/ 2147483647 h 49"/>
              <a:gd name="T44" fmla="*/ 2147483647 w 40"/>
              <a:gd name="T45" fmla="*/ 2147483647 h 49"/>
              <a:gd name="T46" fmla="*/ 2147483647 w 40"/>
              <a:gd name="T47" fmla="*/ 2147483647 h 49"/>
              <a:gd name="T48" fmla="*/ 2147483647 w 40"/>
              <a:gd name="T49" fmla="*/ 2147483647 h 49"/>
              <a:gd name="T50" fmla="*/ 2147483647 w 40"/>
              <a:gd name="T51" fmla="*/ 2147483647 h 49"/>
              <a:gd name="T52" fmla="*/ 2147483647 w 40"/>
              <a:gd name="T53" fmla="*/ 2147483647 h 49"/>
              <a:gd name="T54" fmla="*/ 2147483647 w 40"/>
              <a:gd name="T55" fmla="*/ 2147483647 h 49"/>
              <a:gd name="T56" fmla="*/ 2147483647 w 40"/>
              <a:gd name="T57" fmla="*/ 2147483647 h 49"/>
              <a:gd name="T58" fmla="*/ 2147483647 w 40"/>
              <a:gd name="T59" fmla="*/ 2147483647 h 49"/>
              <a:gd name="T60" fmla="*/ 2147483647 w 40"/>
              <a:gd name="T61" fmla="*/ 2147483647 h 49"/>
              <a:gd name="T62" fmla="*/ 2147483647 w 40"/>
              <a:gd name="T63" fmla="*/ 2147483647 h 49"/>
              <a:gd name="T64" fmla="*/ 2147483647 w 40"/>
              <a:gd name="T65" fmla="*/ 2147483647 h 49"/>
              <a:gd name="T66" fmla="*/ 2147483647 w 40"/>
              <a:gd name="T67" fmla="*/ 2147483647 h 49"/>
              <a:gd name="T68" fmla="*/ 2147483647 w 40"/>
              <a:gd name="T69" fmla="*/ 2147483647 h 49"/>
              <a:gd name="T70" fmla="*/ 2147483647 w 40"/>
              <a:gd name="T71" fmla="*/ 2147483647 h 49"/>
              <a:gd name="T72" fmla="*/ 2147483647 w 40"/>
              <a:gd name="T73" fmla="*/ 2147483647 h 49"/>
              <a:gd name="T74" fmla="*/ 2147483647 w 40"/>
              <a:gd name="T75" fmla="*/ 2147483647 h 49"/>
              <a:gd name="T76" fmla="*/ 2147483647 w 40"/>
              <a:gd name="T77" fmla="*/ 2147483647 h 49"/>
              <a:gd name="T78" fmla="*/ 2147483647 w 40"/>
              <a:gd name="T79" fmla="*/ 2147483647 h 49"/>
              <a:gd name="T80" fmla="*/ 2147483647 w 40"/>
              <a:gd name="T81" fmla="*/ 2147483647 h 49"/>
              <a:gd name="T82" fmla="*/ 2147483647 w 40"/>
              <a:gd name="T83" fmla="*/ 0 h 49"/>
              <a:gd name="T84" fmla="*/ 2147483647 w 40"/>
              <a:gd name="T85" fmla="*/ 2147483647 h 49"/>
              <a:gd name="T86" fmla="*/ 2147483647 w 40"/>
              <a:gd name="T87" fmla="*/ 2147483647 h 49"/>
              <a:gd name="T88" fmla="*/ 2147483647 w 40"/>
              <a:gd name="T89" fmla="*/ 2147483647 h 49"/>
              <a:gd name="T90" fmla="*/ 2147483647 w 40"/>
              <a:gd name="T91" fmla="*/ 2147483647 h 49"/>
              <a:gd name="T92" fmla="*/ 2147483647 w 40"/>
              <a:gd name="T93" fmla="*/ 2147483647 h 49"/>
              <a:gd name="T94" fmla="*/ 2147483647 w 40"/>
              <a:gd name="T95" fmla="*/ 2147483647 h 49"/>
              <a:gd name="T96" fmla="*/ 2147483647 w 40"/>
              <a:gd name="T97" fmla="*/ 2147483647 h 4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0"/>
              <a:gd name="T148" fmla="*/ 0 h 49"/>
              <a:gd name="T149" fmla="*/ 40 w 40"/>
              <a:gd name="T150" fmla="*/ 49 h 49"/>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0" h="49">
                <a:moveTo>
                  <a:pt x="4" y="19"/>
                </a:moveTo>
                <a:lnTo>
                  <a:pt x="3" y="21"/>
                </a:lnTo>
                <a:lnTo>
                  <a:pt x="1" y="22"/>
                </a:lnTo>
                <a:lnTo>
                  <a:pt x="0" y="24"/>
                </a:lnTo>
                <a:lnTo>
                  <a:pt x="0" y="25"/>
                </a:lnTo>
                <a:lnTo>
                  <a:pt x="0" y="27"/>
                </a:lnTo>
                <a:lnTo>
                  <a:pt x="0" y="28"/>
                </a:lnTo>
                <a:lnTo>
                  <a:pt x="0" y="29"/>
                </a:lnTo>
                <a:lnTo>
                  <a:pt x="1" y="31"/>
                </a:lnTo>
                <a:lnTo>
                  <a:pt x="3" y="32"/>
                </a:lnTo>
                <a:lnTo>
                  <a:pt x="4" y="35"/>
                </a:lnTo>
                <a:lnTo>
                  <a:pt x="4" y="37"/>
                </a:lnTo>
                <a:lnTo>
                  <a:pt x="4" y="40"/>
                </a:lnTo>
                <a:lnTo>
                  <a:pt x="6" y="43"/>
                </a:lnTo>
                <a:lnTo>
                  <a:pt x="6" y="44"/>
                </a:lnTo>
                <a:lnTo>
                  <a:pt x="7" y="46"/>
                </a:lnTo>
                <a:lnTo>
                  <a:pt x="9" y="47"/>
                </a:lnTo>
                <a:lnTo>
                  <a:pt x="13" y="49"/>
                </a:lnTo>
                <a:lnTo>
                  <a:pt x="17" y="49"/>
                </a:lnTo>
                <a:lnTo>
                  <a:pt x="22" y="46"/>
                </a:lnTo>
                <a:lnTo>
                  <a:pt x="25" y="43"/>
                </a:lnTo>
                <a:lnTo>
                  <a:pt x="29" y="38"/>
                </a:lnTo>
                <a:lnTo>
                  <a:pt x="32" y="32"/>
                </a:lnTo>
                <a:lnTo>
                  <a:pt x="35" y="28"/>
                </a:lnTo>
                <a:lnTo>
                  <a:pt x="38" y="24"/>
                </a:lnTo>
                <a:lnTo>
                  <a:pt x="40" y="22"/>
                </a:lnTo>
                <a:lnTo>
                  <a:pt x="40" y="19"/>
                </a:lnTo>
                <a:lnTo>
                  <a:pt x="40" y="18"/>
                </a:lnTo>
                <a:lnTo>
                  <a:pt x="38" y="16"/>
                </a:lnTo>
                <a:lnTo>
                  <a:pt x="37" y="15"/>
                </a:lnTo>
                <a:lnTo>
                  <a:pt x="35" y="13"/>
                </a:lnTo>
                <a:lnTo>
                  <a:pt x="35" y="12"/>
                </a:lnTo>
                <a:lnTo>
                  <a:pt x="35" y="9"/>
                </a:lnTo>
                <a:lnTo>
                  <a:pt x="35" y="7"/>
                </a:lnTo>
                <a:lnTo>
                  <a:pt x="37" y="6"/>
                </a:lnTo>
                <a:lnTo>
                  <a:pt x="37" y="4"/>
                </a:lnTo>
                <a:lnTo>
                  <a:pt x="37" y="3"/>
                </a:lnTo>
                <a:lnTo>
                  <a:pt x="37" y="1"/>
                </a:lnTo>
                <a:lnTo>
                  <a:pt x="31" y="0"/>
                </a:lnTo>
                <a:lnTo>
                  <a:pt x="25" y="1"/>
                </a:lnTo>
                <a:lnTo>
                  <a:pt x="22" y="1"/>
                </a:lnTo>
                <a:lnTo>
                  <a:pt x="17" y="4"/>
                </a:lnTo>
                <a:lnTo>
                  <a:pt x="14" y="7"/>
                </a:lnTo>
                <a:lnTo>
                  <a:pt x="10" y="12"/>
                </a:lnTo>
                <a:lnTo>
                  <a:pt x="7" y="16"/>
                </a:lnTo>
                <a:lnTo>
                  <a:pt x="4" y="19"/>
                </a:lnTo>
              </a:path>
            </a:pathLst>
          </a:custGeom>
          <a:solidFill>
            <a:srgbClr val="FFFF00"/>
          </a:solidFill>
          <a:ln w="4763">
            <a:solidFill>
              <a:srgbClr val="990000"/>
            </a:solidFill>
            <a:round/>
            <a:headEnd/>
            <a:tailEnd/>
          </a:ln>
        </p:spPr>
        <p:txBody>
          <a:bodyPr/>
          <a:lstStyle/>
          <a:p>
            <a:endParaRPr lang="en-US"/>
          </a:p>
        </p:txBody>
      </p:sp>
      <p:sp>
        <p:nvSpPr>
          <p:cNvPr id="53438" name="Freeform 189"/>
          <p:cNvSpPr>
            <a:spLocks/>
          </p:cNvSpPr>
          <p:nvPr/>
        </p:nvSpPr>
        <p:spPr bwMode="auto">
          <a:xfrm>
            <a:off x="6249989" y="4287839"/>
            <a:ext cx="114300" cy="88900"/>
          </a:xfrm>
          <a:custGeom>
            <a:avLst/>
            <a:gdLst>
              <a:gd name="T0" fmla="*/ 2147483647 w 81"/>
              <a:gd name="T1" fmla="*/ 2147483647 h 56"/>
              <a:gd name="T2" fmla="*/ 2147483647 w 81"/>
              <a:gd name="T3" fmla="*/ 2147483647 h 56"/>
              <a:gd name="T4" fmla="*/ 2147483647 w 81"/>
              <a:gd name="T5" fmla="*/ 2147483647 h 56"/>
              <a:gd name="T6" fmla="*/ 2147483647 w 81"/>
              <a:gd name="T7" fmla="*/ 2147483647 h 56"/>
              <a:gd name="T8" fmla="*/ 2147483647 w 81"/>
              <a:gd name="T9" fmla="*/ 2147483647 h 56"/>
              <a:gd name="T10" fmla="*/ 2147483647 w 81"/>
              <a:gd name="T11" fmla="*/ 2147483647 h 56"/>
              <a:gd name="T12" fmla="*/ 2147483647 w 81"/>
              <a:gd name="T13" fmla="*/ 2147483647 h 56"/>
              <a:gd name="T14" fmla="*/ 2147483647 w 81"/>
              <a:gd name="T15" fmla="*/ 2147483647 h 56"/>
              <a:gd name="T16" fmla="*/ 2147483647 w 81"/>
              <a:gd name="T17" fmla="*/ 2147483647 h 56"/>
              <a:gd name="T18" fmla="*/ 2147483647 w 81"/>
              <a:gd name="T19" fmla="*/ 2147483647 h 56"/>
              <a:gd name="T20" fmla="*/ 2147483647 w 81"/>
              <a:gd name="T21" fmla="*/ 2147483647 h 56"/>
              <a:gd name="T22" fmla="*/ 2147483647 w 81"/>
              <a:gd name="T23" fmla="*/ 2147483647 h 56"/>
              <a:gd name="T24" fmla="*/ 2147483647 w 81"/>
              <a:gd name="T25" fmla="*/ 2147483647 h 56"/>
              <a:gd name="T26" fmla="*/ 2147483647 w 81"/>
              <a:gd name="T27" fmla="*/ 2147483647 h 56"/>
              <a:gd name="T28" fmla="*/ 2147483647 w 81"/>
              <a:gd name="T29" fmla="*/ 2147483647 h 56"/>
              <a:gd name="T30" fmla="*/ 2147483647 w 81"/>
              <a:gd name="T31" fmla="*/ 2147483647 h 56"/>
              <a:gd name="T32" fmla="*/ 2147483647 w 81"/>
              <a:gd name="T33" fmla="*/ 2147483647 h 56"/>
              <a:gd name="T34" fmla="*/ 2147483647 w 81"/>
              <a:gd name="T35" fmla="*/ 2147483647 h 56"/>
              <a:gd name="T36" fmla="*/ 2147483647 w 81"/>
              <a:gd name="T37" fmla="*/ 2147483647 h 56"/>
              <a:gd name="T38" fmla="*/ 2147483647 w 81"/>
              <a:gd name="T39" fmla="*/ 2147483647 h 56"/>
              <a:gd name="T40" fmla="*/ 2147483647 w 81"/>
              <a:gd name="T41" fmla="*/ 2147483647 h 56"/>
              <a:gd name="T42" fmla="*/ 2147483647 w 81"/>
              <a:gd name="T43" fmla="*/ 2147483647 h 56"/>
              <a:gd name="T44" fmla="*/ 2147483647 w 81"/>
              <a:gd name="T45" fmla="*/ 2147483647 h 56"/>
              <a:gd name="T46" fmla="*/ 2147483647 w 81"/>
              <a:gd name="T47" fmla="*/ 2147483647 h 56"/>
              <a:gd name="T48" fmla="*/ 2147483647 w 81"/>
              <a:gd name="T49" fmla="*/ 2147483647 h 56"/>
              <a:gd name="T50" fmla="*/ 2147483647 w 81"/>
              <a:gd name="T51" fmla="*/ 2147483647 h 56"/>
              <a:gd name="T52" fmla="*/ 2147483647 w 81"/>
              <a:gd name="T53" fmla="*/ 2147483647 h 56"/>
              <a:gd name="T54" fmla="*/ 2147483647 w 81"/>
              <a:gd name="T55" fmla="*/ 2147483647 h 56"/>
              <a:gd name="T56" fmla="*/ 2147483647 w 81"/>
              <a:gd name="T57" fmla="*/ 2147483647 h 56"/>
              <a:gd name="T58" fmla="*/ 2147483647 w 81"/>
              <a:gd name="T59" fmla="*/ 2147483647 h 56"/>
              <a:gd name="T60" fmla="*/ 2147483647 w 81"/>
              <a:gd name="T61" fmla="*/ 2147483647 h 56"/>
              <a:gd name="T62" fmla="*/ 2147483647 w 81"/>
              <a:gd name="T63" fmla="*/ 2147483647 h 56"/>
              <a:gd name="T64" fmla="*/ 2147483647 w 81"/>
              <a:gd name="T65" fmla="*/ 2147483647 h 56"/>
              <a:gd name="T66" fmla="*/ 2147483647 w 81"/>
              <a:gd name="T67" fmla="*/ 2147483647 h 56"/>
              <a:gd name="T68" fmla="*/ 2147483647 w 81"/>
              <a:gd name="T69" fmla="*/ 2147483647 h 56"/>
              <a:gd name="T70" fmla="*/ 2147483647 w 81"/>
              <a:gd name="T71" fmla="*/ 2147483647 h 56"/>
              <a:gd name="T72" fmla="*/ 2147483647 w 81"/>
              <a:gd name="T73" fmla="*/ 2147483647 h 56"/>
              <a:gd name="T74" fmla="*/ 2147483647 w 81"/>
              <a:gd name="T75" fmla="*/ 2147483647 h 56"/>
              <a:gd name="T76" fmla="*/ 2147483647 w 81"/>
              <a:gd name="T77" fmla="*/ 2147483647 h 56"/>
              <a:gd name="T78" fmla="*/ 2147483647 w 81"/>
              <a:gd name="T79" fmla="*/ 2147483647 h 56"/>
              <a:gd name="T80" fmla="*/ 2147483647 w 81"/>
              <a:gd name="T81" fmla="*/ 2147483647 h 56"/>
              <a:gd name="T82" fmla="*/ 2147483647 w 81"/>
              <a:gd name="T83" fmla="*/ 2147483647 h 56"/>
              <a:gd name="T84" fmla="*/ 2147483647 w 81"/>
              <a:gd name="T85" fmla="*/ 2147483647 h 56"/>
              <a:gd name="T86" fmla="*/ 2147483647 w 81"/>
              <a:gd name="T87" fmla="*/ 2147483647 h 56"/>
              <a:gd name="T88" fmla="*/ 2147483647 w 81"/>
              <a:gd name="T89" fmla="*/ 0 h 56"/>
              <a:gd name="T90" fmla="*/ 2147483647 w 81"/>
              <a:gd name="T91" fmla="*/ 0 h 56"/>
              <a:gd name="T92" fmla="*/ 2147483647 w 81"/>
              <a:gd name="T93" fmla="*/ 2147483647 h 56"/>
              <a:gd name="T94" fmla="*/ 2147483647 w 81"/>
              <a:gd name="T95" fmla="*/ 2147483647 h 56"/>
              <a:gd name="T96" fmla="*/ 0 w 81"/>
              <a:gd name="T97" fmla="*/ 2147483647 h 56"/>
              <a:gd name="T98" fmla="*/ 0 w 81"/>
              <a:gd name="T99" fmla="*/ 2147483647 h 56"/>
              <a:gd name="T100" fmla="*/ 2147483647 w 81"/>
              <a:gd name="T101" fmla="*/ 2147483647 h 56"/>
              <a:gd name="T102" fmla="*/ 2147483647 w 81"/>
              <a:gd name="T103" fmla="*/ 2147483647 h 56"/>
              <a:gd name="T104" fmla="*/ 2147483647 w 81"/>
              <a:gd name="T105" fmla="*/ 2147483647 h 56"/>
              <a:gd name="T106" fmla="*/ 2147483647 w 81"/>
              <a:gd name="T107" fmla="*/ 2147483647 h 56"/>
              <a:gd name="T108" fmla="*/ 2147483647 w 81"/>
              <a:gd name="T109" fmla="*/ 2147483647 h 56"/>
              <a:gd name="T110" fmla="*/ 2147483647 w 81"/>
              <a:gd name="T111" fmla="*/ 2147483647 h 56"/>
              <a:gd name="T112" fmla="*/ 2147483647 w 81"/>
              <a:gd name="T113" fmla="*/ 2147483647 h 5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81"/>
              <a:gd name="T172" fmla="*/ 0 h 56"/>
              <a:gd name="T173" fmla="*/ 81 w 81"/>
              <a:gd name="T174" fmla="*/ 56 h 5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81" h="56">
                <a:moveTo>
                  <a:pt x="22" y="24"/>
                </a:moveTo>
                <a:lnTo>
                  <a:pt x="23" y="25"/>
                </a:lnTo>
                <a:lnTo>
                  <a:pt x="25" y="27"/>
                </a:lnTo>
                <a:lnTo>
                  <a:pt x="26" y="28"/>
                </a:lnTo>
                <a:lnTo>
                  <a:pt x="29" y="30"/>
                </a:lnTo>
                <a:lnTo>
                  <a:pt x="31" y="30"/>
                </a:lnTo>
                <a:lnTo>
                  <a:pt x="32" y="31"/>
                </a:lnTo>
                <a:lnTo>
                  <a:pt x="32" y="33"/>
                </a:lnTo>
                <a:lnTo>
                  <a:pt x="34" y="34"/>
                </a:lnTo>
                <a:lnTo>
                  <a:pt x="35" y="40"/>
                </a:lnTo>
                <a:lnTo>
                  <a:pt x="40" y="45"/>
                </a:lnTo>
                <a:lnTo>
                  <a:pt x="44" y="48"/>
                </a:lnTo>
                <a:lnTo>
                  <a:pt x="50" y="49"/>
                </a:lnTo>
                <a:lnTo>
                  <a:pt x="56" y="50"/>
                </a:lnTo>
                <a:lnTo>
                  <a:pt x="62" y="52"/>
                </a:lnTo>
                <a:lnTo>
                  <a:pt x="68" y="53"/>
                </a:lnTo>
                <a:lnTo>
                  <a:pt x="72" y="56"/>
                </a:lnTo>
                <a:lnTo>
                  <a:pt x="75" y="53"/>
                </a:lnTo>
                <a:lnTo>
                  <a:pt x="78" y="49"/>
                </a:lnTo>
                <a:lnTo>
                  <a:pt x="80" y="46"/>
                </a:lnTo>
                <a:lnTo>
                  <a:pt x="80" y="43"/>
                </a:lnTo>
                <a:lnTo>
                  <a:pt x="81" y="40"/>
                </a:lnTo>
                <a:lnTo>
                  <a:pt x="81" y="37"/>
                </a:lnTo>
                <a:lnTo>
                  <a:pt x="81" y="33"/>
                </a:lnTo>
                <a:lnTo>
                  <a:pt x="81" y="28"/>
                </a:lnTo>
                <a:lnTo>
                  <a:pt x="81" y="27"/>
                </a:lnTo>
                <a:lnTo>
                  <a:pt x="81" y="25"/>
                </a:lnTo>
                <a:lnTo>
                  <a:pt x="80" y="24"/>
                </a:lnTo>
                <a:lnTo>
                  <a:pt x="80" y="22"/>
                </a:lnTo>
                <a:lnTo>
                  <a:pt x="78" y="22"/>
                </a:lnTo>
                <a:lnTo>
                  <a:pt x="77" y="21"/>
                </a:lnTo>
                <a:lnTo>
                  <a:pt x="75" y="19"/>
                </a:lnTo>
                <a:lnTo>
                  <a:pt x="74" y="19"/>
                </a:lnTo>
                <a:lnTo>
                  <a:pt x="71" y="18"/>
                </a:lnTo>
                <a:lnTo>
                  <a:pt x="66" y="16"/>
                </a:lnTo>
                <a:lnTo>
                  <a:pt x="63" y="15"/>
                </a:lnTo>
                <a:lnTo>
                  <a:pt x="60" y="12"/>
                </a:lnTo>
                <a:lnTo>
                  <a:pt x="59" y="9"/>
                </a:lnTo>
                <a:lnTo>
                  <a:pt x="56" y="8"/>
                </a:lnTo>
                <a:lnTo>
                  <a:pt x="53" y="6"/>
                </a:lnTo>
                <a:lnTo>
                  <a:pt x="50" y="5"/>
                </a:lnTo>
                <a:lnTo>
                  <a:pt x="44" y="3"/>
                </a:lnTo>
                <a:lnTo>
                  <a:pt x="38" y="3"/>
                </a:lnTo>
                <a:lnTo>
                  <a:pt x="31" y="2"/>
                </a:lnTo>
                <a:lnTo>
                  <a:pt x="23" y="0"/>
                </a:lnTo>
                <a:lnTo>
                  <a:pt x="16" y="0"/>
                </a:lnTo>
                <a:lnTo>
                  <a:pt x="9" y="2"/>
                </a:lnTo>
                <a:lnTo>
                  <a:pt x="3" y="2"/>
                </a:lnTo>
                <a:lnTo>
                  <a:pt x="0" y="5"/>
                </a:lnTo>
                <a:lnTo>
                  <a:pt x="0" y="6"/>
                </a:lnTo>
                <a:lnTo>
                  <a:pt x="1" y="8"/>
                </a:lnTo>
                <a:lnTo>
                  <a:pt x="4" y="10"/>
                </a:lnTo>
                <a:lnTo>
                  <a:pt x="9" y="15"/>
                </a:lnTo>
                <a:lnTo>
                  <a:pt x="13" y="18"/>
                </a:lnTo>
                <a:lnTo>
                  <a:pt x="18" y="21"/>
                </a:lnTo>
                <a:lnTo>
                  <a:pt x="20" y="22"/>
                </a:lnTo>
                <a:lnTo>
                  <a:pt x="22" y="24"/>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39" name="Freeform 190"/>
          <p:cNvSpPr>
            <a:spLocks/>
          </p:cNvSpPr>
          <p:nvPr/>
        </p:nvSpPr>
        <p:spPr bwMode="auto">
          <a:xfrm>
            <a:off x="6249989" y="4287839"/>
            <a:ext cx="114300" cy="88900"/>
          </a:xfrm>
          <a:custGeom>
            <a:avLst/>
            <a:gdLst>
              <a:gd name="T0" fmla="*/ 2147483647 w 81"/>
              <a:gd name="T1" fmla="*/ 2147483647 h 56"/>
              <a:gd name="T2" fmla="*/ 2147483647 w 81"/>
              <a:gd name="T3" fmla="*/ 2147483647 h 56"/>
              <a:gd name="T4" fmla="*/ 2147483647 w 81"/>
              <a:gd name="T5" fmla="*/ 2147483647 h 56"/>
              <a:gd name="T6" fmla="*/ 2147483647 w 81"/>
              <a:gd name="T7" fmla="*/ 2147483647 h 56"/>
              <a:gd name="T8" fmla="*/ 2147483647 w 81"/>
              <a:gd name="T9" fmla="*/ 2147483647 h 56"/>
              <a:gd name="T10" fmla="*/ 2147483647 w 81"/>
              <a:gd name="T11" fmla="*/ 2147483647 h 56"/>
              <a:gd name="T12" fmla="*/ 2147483647 w 81"/>
              <a:gd name="T13" fmla="*/ 2147483647 h 56"/>
              <a:gd name="T14" fmla="*/ 2147483647 w 81"/>
              <a:gd name="T15" fmla="*/ 2147483647 h 56"/>
              <a:gd name="T16" fmla="*/ 2147483647 w 81"/>
              <a:gd name="T17" fmla="*/ 2147483647 h 56"/>
              <a:gd name="T18" fmla="*/ 2147483647 w 81"/>
              <a:gd name="T19" fmla="*/ 2147483647 h 56"/>
              <a:gd name="T20" fmla="*/ 2147483647 w 81"/>
              <a:gd name="T21" fmla="*/ 2147483647 h 56"/>
              <a:gd name="T22" fmla="*/ 2147483647 w 81"/>
              <a:gd name="T23" fmla="*/ 2147483647 h 56"/>
              <a:gd name="T24" fmla="*/ 2147483647 w 81"/>
              <a:gd name="T25" fmla="*/ 2147483647 h 56"/>
              <a:gd name="T26" fmla="*/ 2147483647 w 81"/>
              <a:gd name="T27" fmla="*/ 2147483647 h 56"/>
              <a:gd name="T28" fmla="*/ 2147483647 w 81"/>
              <a:gd name="T29" fmla="*/ 2147483647 h 56"/>
              <a:gd name="T30" fmla="*/ 2147483647 w 81"/>
              <a:gd name="T31" fmla="*/ 2147483647 h 56"/>
              <a:gd name="T32" fmla="*/ 2147483647 w 81"/>
              <a:gd name="T33" fmla="*/ 2147483647 h 56"/>
              <a:gd name="T34" fmla="*/ 2147483647 w 81"/>
              <a:gd name="T35" fmla="*/ 2147483647 h 56"/>
              <a:gd name="T36" fmla="*/ 2147483647 w 81"/>
              <a:gd name="T37" fmla="*/ 2147483647 h 56"/>
              <a:gd name="T38" fmla="*/ 2147483647 w 81"/>
              <a:gd name="T39" fmla="*/ 2147483647 h 56"/>
              <a:gd name="T40" fmla="*/ 2147483647 w 81"/>
              <a:gd name="T41" fmla="*/ 2147483647 h 56"/>
              <a:gd name="T42" fmla="*/ 2147483647 w 81"/>
              <a:gd name="T43" fmla="*/ 2147483647 h 56"/>
              <a:gd name="T44" fmla="*/ 2147483647 w 81"/>
              <a:gd name="T45" fmla="*/ 2147483647 h 56"/>
              <a:gd name="T46" fmla="*/ 2147483647 w 81"/>
              <a:gd name="T47" fmla="*/ 2147483647 h 56"/>
              <a:gd name="T48" fmla="*/ 2147483647 w 81"/>
              <a:gd name="T49" fmla="*/ 2147483647 h 56"/>
              <a:gd name="T50" fmla="*/ 2147483647 w 81"/>
              <a:gd name="T51" fmla="*/ 2147483647 h 56"/>
              <a:gd name="T52" fmla="*/ 2147483647 w 81"/>
              <a:gd name="T53" fmla="*/ 2147483647 h 56"/>
              <a:gd name="T54" fmla="*/ 2147483647 w 81"/>
              <a:gd name="T55" fmla="*/ 2147483647 h 56"/>
              <a:gd name="T56" fmla="*/ 2147483647 w 81"/>
              <a:gd name="T57" fmla="*/ 2147483647 h 56"/>
              <a:gd name="T58" fmla="*/ 2147483647 w 81"/>
              <a:gd name="T59" fmla="*/ 2147483647 h 56"/>
              <a:gd name="T60" fmla="*/ 2147483647 w 81"/>
              <a:gd name="T61" fmla="*/ 2147483647 h 56"/>
              <a:gd name="T62" fmla="*/ 2147483647 w 81"/>
              <a:gd name="T63" fmla="*/ 2147483647 h 56"/>
              <a:gd name="T64" fmla="*/ 2147483647 w 81"/>
              <a:gd name="T65" fmla="*/ 2147483647 h 56"/>
              <a:gd name="T66" fmla="*/ 2147483647 w 81"/>
              <a:gd name="T67" fmla="*/ 2147483647 h 56"/>
              <a:gd name="T68" fmla="*/ 2147483647 w 81"/>
              <a:gd name="T69" fmla="*/ 2147483647 h 56"/>
              <a:gd name="T70" fmla="*/ 2147483647 w 81"/>
              <a:gd name="T71" fmla="*/ 2147483647 h 56"/>
              <a:gd name="T72" fmla="*/ 2147483647 w 81"/>
              <a:gd name="T73" fmla="*/ 2147483647 h 56"/>
              <a:gd name="T74" fmla="*/ 2147483647 w 81"/>
              <a:gd name="T75" fmla="*/ 2147483647 h 56"/>
              <a:gd name="T76" fmla="*/ 2147483647 w 81"/>
              <a:gd name="T77" fmla="*/ 2147483647 h 56"/>
              <a:gd name="T78" fmla="*/ 2147483647 w 81"/>
              <a:gd name="T79" fmla="*/ 2147483647 h 56"/>
              <a:gd name="T80" fmla="*/ 2147483647 w 81"/>
              <a:gd name="T81" fmla="*/ 2147483647 h 56"/>
              <a:gd name="T82" fmla="*/ 2147483647 w 81"/>
              <a:gd name="T83" fmla="*/ 2147483647 h 56"/>
              <a:gd name="T84" fmla="*/ 2147483647 w 81"/>
              <a:gd name="T85" fmla="*/ 2147483647 h 56"/>
              <a:gd name="T86" fmla="*/ 2147483647 w 81"/>
              <a:gd name="T87" fmla="*/ 2147483647 h 56"/>
              <a:gd name="T88" fmla="*/ 2147483647 w 81"/>
              <a:gd name="T89" fmla="*/ 0 h 56"/>
              <a:gd name="T90" fmla="*/ 2147483647 w 81"/>
              <a:gd name="T91" fmla="*/ 0 h 56"/>
              <a:gd name="T92" fmla="*/ 2147483647 w 81"/>
              <a:gd name="T93" fmla="*/ 2147483647 h 56"/>
              <a:gd name="T94" fmla="*/ 2147483647 w 81"/>
              <a:gd name="T95" fmla="*/ 2147483647 h 56"/>
              <a:gd name="T96" fmla="*/ 0 w 81"/>
              <a:gd name="T97" fmla="*/ 2147483647 h 56"/>
              <a:gd name="T98" fmla="*/ 0 w 81"/>
              <a:gd name="T99" fmla="*/ 2147483647 h 56"/>
              <a:gd name="T100" fmla="*/ 2147483647 w 81"/>
              <a:gd name="T101" fmla="*/ 2147483647 h 56"/>
              <a:gd name="T102" fmla="*/ 2147483647 w 81"/>
              <a:gd name="T103" fmla="*/ 2147483647 h 56"/>
              <a:gd name="T104" fmla="*/ 2147483647 w 81"/>
              <a:gd name="T105" fmla="*/ 2147483647 h 56"/>
              <a:gd name="T106" fmla="*/ 2147483647 w 81"/>
              <a:gd name="T107" fmla="*/ 2147483647 h 56"/>
              <a:gd name="T108" fmla="*/ 2147483647 w 81"/>
              <a:gd name="T109" fmla="*/ 2147483647 h 56"/>
              <a:gd name="T110" fmla="*/ 2147483647 w 81"/>
              <a:gd name="T111" fmla="*/ 2147483647 h 56"/>
              <a:gd name="T112" fmla="*/ 2147483647 w 81"/>
              <a:gd name="T113" fmla="*/ 2147483647 h 5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81"/>
              <a:gd name="T172" fmla="*/ 0 h 56"/>
              <a:gd name="T173" fmla="*/ 81 w 81"/>
              <a:gd name="T174" fmla="*/ 56 h 5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81" h="56">
                <a:moveTo>
                  <a:pt x="22" y="24"/>
                </a:moveTo>
                <a:lnTo>
                  <a:pt x="23" y="25"/>
                </a:lnTo>
                <a:lnTo>
                  <a:pt x="25" y="27"/>
                </a:lnTo>
                <a:lnTo>
                  <a:pt x="26" y="28"/>
                </a:lnTo>
                <a:lnTo>
                  <a:pt x="29" y="30"/>
                </a:lnTo>
                <a:lnTo>
                  <a:pt x="31" y="30"/>
                </a:lnTo>
                <a:lnTo>
                  <a:pt x="32" y="31"/>
                </a:lnTo>
                <a:lnTo>
                  <a:pt x="32" y="33"/>
                </a:lnTo>
                <a:lnTo>
                  <a:pt x="34" y="34"/>
                </a:lnTo>
                <a:lnTo>
                  <a:pt x="35" y="40"/>
                </a:lnTo>
                <a:lnTo>
                  <a:pt x="40" y="45"/>
                </a:lnTo>
                <a:lnTo>
                  <a:pt x="44" y="48"/>
                </a:lnTo>
                <a:lnTo>
                  <a:pt x="50" y="49"/>
                </a:lnTo>
                <a:lnTo>
                  <a:pt x="56" y="50"/>
                </a:lnTo>
                <a:lnTo>
                  <a:pt x="62" y="52"/>
                </a:lnTo>
                <a:lnTo>
                  <a:pt x="68" y="53"/>
                </a:lnTo>
                <a:lnTo>
                  <a:pt x="72" y="56"/>
                </a:lnTo>
                <a:lnTo>
                  <a:pt x="75" y="53"/>
                </a:lnTo>
                <a:lnTo>
                  <a:pt x="78" y="49"/>
                </a:lnTo>
                <a:lnTo>
                  <a:pt x="80" y="46"/>
                </a:lnTo>
                <a:lnTo>
                  <a:pt x="80" y="43"/>
                </a:lnTo>
                <a:lnTo>
                  <a:pt x="81" y="40"/>
                </a:lnTo>
                <a:lnTo>
                  <a:pt x="81" y="37"/>
                </a:lnTo>
                <a:lnTo>
                  <a:pt x="81" y="33"/>
                </a:lnTo>
                <a:lnTo>
                  <a:pt x="81" y="28"/>
                </a:lnTo>
                <a:lnTo>
                  <a:pt x="81" y="27"/>
                </a:lnTo>
                <a:lnTo>
                  <a:pt x="81" y="25"/>
                </a:lnTo>
                <a:lnTo>
                  <a:pt x="80" y="24"/>
                </a:lnTo>
                <a:lnTo>
                  <a:pt x="80" y="22"/>
                </a:lnTo>
                <a:lnTo>
                  <a:pt x="78" y="22"/>
                </a:lnTo>
                <a:lnTo>
                  <a:pt x="77" y="21"/>
                </a:lnTo>
                <a:lnTo>
                  <a:pt x="75" y="19"/>
                </a:lnTo>
                <a:lnTo>
                  <a:pt x="74" y="19"/>
                </a:lnTo>
                <a:lnTo>
                  <a:pt x="71" y="18"/>
                </a:lnTo>
                <a:lnTo>
                  <a:pt x="66" y="16"/>
                </a:lnTo>
                <a:lnTo>
                  <a:pt x="63" y="15"/>
                </a:lnTo>
                <a:lnTo>
                  <a:pt x="60" y="12"/>
                </a:lnTo>
                <a:lnTo>
                  <a:pt x="59" y="9"/>
                </a:lnTo>
                <a:lnTo>
                  <a:pt x="56" y="8"/>
                </a:lnTo>
                <a:lnTo>
                  <a:pt x="53" y="6"/>
                </a:lnTo>
                <a:lnTo>
                  <a:pt x="50" y="5"/>
                </a:lnTo>
                <a:lnTo>
                  <a:pt x="44" y="3"/>
                </a:lnTo>
                <a:lnTo>
                  <a:pt x="38" y="3"/>
                </a:lnTo>
                <a:lnTo>
                  <a:pt x="31" y="2"/>
                </a:lnTo>
                <a:lnTo>
                  <a:pt x="23" y="0"/>
                </a:lnTo>
                <a:lnTo>
                  <a:pt x="16" y="0"/>
                </a:lnTo>
                <a:lnTo>
                  <a:pt x="9" y="2"/>
                </a:lnTo>
                <a:lnTo>
                  <a:pt x="3" y="2"/>
                </a:lnTo>
                <a:lnTo>
                  <a:pt x="0" y="5"/>
                </a:lnTo>
                <a:lnTo>
                  <a:pt x="0" y="6"/>
                </a:lnTo>
                <a:lnTo>
                  <a:pt x="1" y="8"/>
                </a:lnTo>
                <a:lnTo>
                  <a:pt x="4" y="10"/>
                </a:lnTo>
                <a:lnTo>
                  <a:pt x="9" y="15"/>
                </a:lnTo>
                <a:lnTo>
                  <a:pt x="13" y="18"/>
                </a:lnTo>
                <a:lnTo>
                  <a:pt x="18" y="21"/>
                </a:lnTo>
                <a:lnTo>
                  <a:pt x="20" y="22"/>
                </a:lnTo>
                <a:lnTo>
                  <a:pt x="22" y="24"/>
                </a:lnTo>
              </a:path>
            </a:pathLst>
          </a:custGeom>
          <a:solidFill>
            <a:srgbClr val="FFFF00"/>
          </a:solidFill>
          <a:ln w="4763">
            <a:solidFill>
              <a:srgbClr val="990000"/>
            </a:solidFill>
            <a:round/>
            <a:headEnd/>
            <a:tailEnd/>
          </a:ln>
        </p:spPr>
        <p:txBody>
          <a:bodyPr/>
          <a:lstStyle/>
          <a:p>
            <a:endParaRPr lang="en-US"/>
          </a:p>
        </p:txBody>
      </p:sp>
      <p:sp>
        <p:nvSpPr>
          <p:cNvPr id="53440" name="Freeform 191"/>
          <p:cNvSpPr>
            <a:spLocks/>
          </p:cNvSpPr>
          <p:nvPr/>
        </p:nvSpPr>
        <p:spPr bwMode="auto">
          <a:xfrm>
            <a:off x="6302377" y="4379914"/>
            <a:ext cx="74613" cy="55563"/>
          </a:xfrm>
          <a:custGeom>
            <a:avLst/>
            <a:gdLst>
              <a:gd name="T0" fmla="*/ 2147483647 w 53"/>
              <a:gd name="T1" fmla="*/ 2147483647 h 35"/>
              <a:gd name="T2" fmla="*/ 2147483647 w 53"/>
              <a:gd name="T3" fmla="*/ 2147483647 h 35"/>
              <a:gd name="T4" fmla="*/ 2147483647 w 53"/>
              <a:gd name="T5" fmla="*/ 2147483647 h 35"/>
              <a:gd name="T6" fmla="*/ 2147483647 w 53"/>
              <a:gd name="T7" fmla="*/ 2147483647 h 35"/>
              <a:gd name="T8" fmla="*/ 2147483647 w 53"/>
              <a:gd name="T9" fmla="*/ 2147483647 h 35"/>
              <a:gd name="T10" fmla="*/ 2147483647 w 53"/>
              <a:gd name="T11" fmla="*/ 2147483647 h 35"/>
              <a:gd name="T12" fmla="*/ 2147483647 w 53"/>
              <a:gd name="T13" fmla="*/ 2147483647 h 35"/>
              <a:gd name="T14" fmla="*/ 2147483647 w 53"/>
              <a:gd name="T15" fmla="*/ 2147483647 h 35"/>
              <a:gd name="T16" fmla="*/ 2147483647 w 53"/>
              <a:gd name="T17" fmla="*/ 2147483647 h 35"/>
              <a:gd name="T18" fmla="*/ 2147483647 w 53"/>
              <a:gd name="T19" fmla="*/ 2147483647 h 35"/>
              <a:gd name="T20" fmla="*/ 2147483647 w 53"/>
              <a:gd name="T21" fmla="*/ 2147483647 h 35"/>
              <a:gd name="T22" fmla="*/ 2147483647 w 53"/>
              <a:gd name="T23" fmla="*/ 2147483647 h 35"/>
              <a:gd name="T24" fmla="*/ 2147483647 w 53"/>
              <a:gd name="T25" fmla="*/ 2147483647 h 35"/>
              <a:gd name="T26" fmla="*/ 2147483647 w 53"/>
              <a:gd name="T27" fmla="*/ 2147483647 h 35"/>
              <a:gd name="T28" fmla="*/ 2147483647 w 53"/>
              <a:gd name="T29" fmla="*/ 2147483647 h 35"/>
              <a:gd name="T30" fmla="*/ 2147483647 w 53"/>
              <a:gd name="T31" fmla="*/ 2147483647 h 35"/>
              <a:gd name="T32" fmla="*/ 2147483647 w 53"/>
              <a:gd name="T33" fmla="*/ 2147483647 h 35"/>
              <a:gd name="T34" fmla="*/ 2147483647 w 53"/>
              <a:gd name="T35" fmla="*/ 2147483647 h 35"/>
              <a:gd name="T36" fmla="*/ 2147483647 w 53"/>
              <a:gd name="T37" fmla="*/ 2147483647 h 35"/>
              <a:gd name="T38" fmla="*/ 2147483647 w 53"/>
              <a:gd name="T39" fmla="*/ 2147483647 h 35"/>
              <a:gd name="T40" fmla="*/ 2147483647 w 53"/>
              <a:gd name="T41" fmla="*/ 2147483647 h 35"/>
              <a:gd name="T42" fmla="*/ 2147483647 w 53"/>
              <a:gd name="T43" fmla="*/ 2147483647 h 35"/>
              <a:gd name="T44" fmla="*/ 2147483647 w 53"/>
              <a:gd name="T45" fmla="*/ 2147483647 h 35"/>
              <a:gd name="T46" fmla="*/ 2147483647 w 53"/>
              <a:gd name="T47" fmla="*/ 2147483647 h 35"/>
              <a:gd name="T48" fmla="*/ 2147483647 w 53"/>
              <a:gd name="T49" fmla="*/ 2147483647 h 35"/>
              <a:gd name="T50" fmla="*/ 2147483647 w 53"/>
              <a:gd name="T51" fmla="*/ 2147483647 h 35"/>
              <a:gd name="T52" fmla="*/ 2147483647 w 53"/>
              <a:gd name="T53" fmla="*/ 2147483647 h 35"/>
              <a:gd name="T54" fmla="*/ 2147483647 w 53"/>
              <a:gd name="T55" fmla="*/ 2147483647 h 35"/>
              <a:gd name="T56" fmla="*/ 2147483647 w 53"/>
              <a:gd name="T57" fmla="*/ 2147483647 h 35"/>
              <a:gd name="T58" fmla="*/ 2147483647 w 53"/>
              <a:gd name="T59" fmla="*/ 2147483647 h 35"/>
              <a:gd name="T60" fmla="*/ 2147483647 w 53"/>
              <a:gd name="T61" fmla="*/ 2147483647 h 35"/>
              <a:gd name="T62" fmla="*/ 2147483647 w 53"/>
              <a:gd name="T63" fmla="*/ 2147483647 h 35"/>
              <a:gd name="T64" fmla="*/ 2147483647 w 53"/>
              <a:gd name="T65" fmla="*/ 2147483647 h 35"/>
              <a:gd name="T66" fmla="*/ 2147483647 w 53"/>
              <a:gd name="T67" fmla="*/ 2147483647 h 35"/>
              <a:gd name="T68" fmla="*/ 2147483647 w 53"/>
              <a:gd name="T69" fmla="*/ 2147483647 h 35"/>
              <a:gd name="T70" fmla="*/ 2147483647 w 53"/>
              <a:gd name="T71" fmla="*/ 2147483647 h 35"/>
              <a:gd name="T72" fmla="*/ 2147483647 w 53"/>
              <a:gd name="T73" fmla="*/ 2147483647 h 35"/>
              <a:gd name="T74" fmla="*/ 2147483647 w 53"/>
              <a:gd name="T75" fmla="*/ 2147483647 h 35"/>
              <a:gd name="T76" fmla="*/ 2147483647 w 53"/>
              <a:gd name="T77" fmla="*/ 2147483647 h 35"/>
              <a:gd name="T78" fmla="*/ 2147483647 w 53"/>
              <a:gd name="T79" fmla="*/ 2147483647 h 35"/>
              <a:gd name="T80" fmla="*/ 2147483647 w 53"/>
              <a:gd name="T81" fmla="*/ 2147483647 h 35"/>
              <a:gd name="T82" fmla="*/ 2147483647 w 53"/>
              <a:gd name="T83" fmla="*/ 2147483647 h 35"/>
              <a:gd name="T84" fmla="*/ 2147483647 w 53"/>
              <a:gd name="T85" fmla="*/ 2147483647 h 35"/>
              <a:gd name="T86" fmla="*/ 2147483647 w 53"/>
              <a:gd name="T87" fmla="*/ 2147483647 h 35"/>
              <a:gd name="T88" fmla="*/ 2147483647 w 53"/>
              <a:gd name="T89" fmla="*/ 2147483647 h 35"/>
              <a:gd name="T90" fmla="*/ 2147483647 w 53"/>
              <a:gd name="T91" fmla="*/ 2147483647 h 35"/>
              <a:gd name="T92" fmla="*/ 2147483647 w 53"/>
              <a:gd name="T93" fmla="*/ 0 h 35"/>
              <a:gd name="T94" fmla="*/ 2147483647 w 53"/>
              <a:gd name="T95" fmla="*/ 0 h 35"/>
              <a:gd name="T96" fmla="*/ 2147483647 w 53"/>
              <a:gd name="T97" fmla="*/ 0 h 35"/>
              <a:gd name="T98" fmla="*/ 0 w 53"/>
              <a:gd name="T99" fmla="*/ 0 h 35"/>
              <a:gd name="T100" fmla="*/ 0 w 53"/>
              <a:gd name="T101" fmla="*/ 2147483647 h 35"/>
              <a:gd name="T102" fmla="*/ 0 w 53"/>
              <a:gd name="T103" fmla="*/ 2147483647 h 35"/>
              <a:gd name="T104" fmla="*/ 0 w 53"/>
              <a:gd name="T105" fmla="*/ 2147483647 h 35"/>
              <a:gd name="T106" fmla="*/ 0 w 53"/>
              <a:gd name="T107" fmla="*/ 2147483647 h 35"/>
              <a:gd name="T108" fmla="*/ 0 w 53"/>
              <a:gd name="T109" fmla="*/ 2147483647 h 35"/>
              <a:gd name="T110" fmla="*/ 0 w 53"/>
              <a:gd name="T111" fmla="*/ 2147483647 h 35"/>
              <a:gd name="T112" fmla="*/ 2147483647 w 53"/>
              <a:gd name="T113" fmla="*/ 2147483647 h 3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3"/>
              <a:gd name="T172" fmla="*/ 0 h 35"/>
              <a:gd name="T173" fmla="*/ 53 w 53"/>
              <a:gd name="T174" fmla="*/ 35 h 35"/>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3" h="35">
                <a:moveTo>
                  <a:pt x="1" y="4"/>
                </a:moveTo>
                <a:lnTo>
                  <a:pt x="1" y="9"/>
                </a:lnTo>
                <a:lnTo>
                  <a:pt x="3" y="13"/>
                </a:lnTo>
                <a:lnTo>
                  <a:pt x="6" y="16"/>
                </a:lnTo>
                <a:lnTo>
                  <a:pt x="10" y="18"/>
                </a:lnTo>
                <a:lnTo>
                  <a:pt x="15" y="21"/>
                </a:lnTo>
                <a:lnTo>
                  <a:pt x="19" y="22"/>
                </a:lnTo>
                <a:lnTo>
                  <a:pt x="23" y="24"/>
                </a:lnTo>
                <a:lnTo>
                  <a:pt x="26" y="25"/>
                </a:lnTo>
                <a:lnTo>
                  <a:pt x="29" y="27"/>
                </a:lnTo>
                <a:lnTo>
                  <a:pt x="31" y="27"/>
                </a:lnTo>
                <a:lnTo>
                  <a:pt x="31" y="28"/>
                </a:lnTo>
                <a:lnTo>
                  <a:pt x="32" y="30"/>
                </a:lnTo>
                <a:lnTo>
                  <a:pt x="34" y="31"/>
                </a:lnTo>
                <a:lnTo>
                  <a:pt x="35" y="32"/>
                </a:lnTo>
                <a:lnTo>
                  <a:pt x="37" y="34"/>
                </a:lnTo>
                <a:lnTo>
                  <a:pt x="38" y="34"/>
                </a:lnTo>
                <a:lnTo>
                  <a:pt x="40" y="34"/>
                </a:lnTo>
                <a:lnTo>
                  <a:pt x="41" y="35"/>
                </a:lnTo>
                <a:lnTo>
                  <a:pt x="43" y="35"/>
                </a:lnTo>
                <a:lnTo>
                  <a:pt x="44" y="35"/>
                </a:lnTo>
                <a:lnTo>
                  <a:pt x="46" y="35"/>
                </a:lnTo>
                <a:lnTo>
                  <a:pt x="47" y="34"/>
                </a:lnTo>
                <a:lnTo>
                  <a:pt x="49" y="32"/>
                </a:lnTo>
                <a:lnTo>
                  <a:pt x="50" y="31"/>
                </a:lnTo>
                <a:lnTo>
                  <a:pt x="52" y="30"/>
                </a:lnTo>
                <a:lnTo>
                  <a:pt x="52" y="28"/>
                </a:lnTo>
                <a:lnTo>
                  <a:pt x="53" y="27"/>
                </a:lnTo>
                <a:lnTo>
                  <a:pt x="53" y="25"/>
                </a:lnTo>
                <a:lnTo>
                  <a:pt x="53" y="24"/>
                </a:lnTo>
                <a:lnTo>
                  <a:pt x="52" y="22"/>
                </a:lnTo>
                <a:lnTo>
                  <a:pt x="50" y="19"/>
                </a:lnTo>
                <a:lnTo>
                  <a:pt x="49" y="16"/>
                </a:lnTo>
                <a:lnTo>
                  <a:pt x="47" y="15"/>
                </a:lnTo>
                <a:lnTo>
                  <a:pt x="46" y="13"/>
                </a:lnTo>
                <a:lnTo>
                  <a:pt x="44" y="12"/>
                </a:lnTo>
                <a:lnTo>
                  <a:pt x="43" y="10"/>
                </a:lnTo>
                <a:lnTo>
                  <a:pt x="40" y="10"/>
                </a:lnTo>
                <a:lnTo>
                  <a:pt x="37" y="10"/>
                </a:lnTo>
                <a:lnTo>
                  <a:pt x="34" y="10"/>
                </a:lnTo>
                <a:lnTo>
                  <a:pt x="29" y="9"/>
                </a:lnTo>
                <a:lnTo>
                  <a:pt x="25" y="7"/>
                </a:lnTo>
                <a:lnTo>
                  <a:pt x="20" y="6"/>
                </a:lnTo>
                <a:lnTo>
                  <a:pt x="18" y="4"/>
                </a:lnTo>
                <a:lnTo>
                  <a:pt x="13" y="1"/>
                </a:lnTo>
                <a:lnTo>
                  <a:pt x="9" y="0"/>
                </a:lnTo>
                <a:lnTo>
                  <a:pt x="4" y="0"/>
                </a:lnTo>
                <a:lnTo>
                  <a:pt x="1" y="0"/>
                </a:lnTo>
                <a:lnTo>
                  <a:pt x="0" y="0"/>
                </a:lnTo>
                <a:lnTo>
                  <a:pt x="0" y="1"/>
                </a:lnTo>
                <a:lnTo>
                  <a:pt x="0" y="3"/>
                </a:lnTo>
                <a:lnTo>
                  <a:pt x="0" y="4"/>
                </a:lnTo>
                <a:lnTo>
                  <a:pt x="1" y="4"/>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41" name="Freeform 192"/>
          <p:cNvSpPr>
            <a:spLocks/>
          </p:cNvSpPr>
          <p:nvPr/>
        </p:nvSpPr>
        <p:spPr bwMode="auto">
          <a:xfrm>
            <a:off x="6302377" y="4379914"/>
            <a:ext cx="74613" cy="55563"/>
          </a:xfrm>
          <a:custGeom>
            <a:avLst/>
            <a:gdLst>
              <a:gd name="T0" fmla="*/ 2147483647 w 53"/>
              <a:gd name="T1" fmla="*/ 2147483647 h 35"/>
              <a:gd name="T2" fmla="*/ 2147483647 w 53"/>
              <a:gd name="T3" fmla="*/ 2147483647 h 35"/>
              <a:gd name="T4" fmla="*/ 2147483647 w 53"/>
              <a:gd name="T5" fmla="*/ 2147483647 h 35"/>
              <a:gd name="T6" fmla="*/ 2147483647 w 53"/>
              <a:gd name="T7" fmla="*/ 2147483647 h 35"/>
              <a:gd name="T8" fmla="*/ 2147483647 w 53"/>
              <a:gd name="T9" fmla="*/ 2147483647 h 35"/>
              <a:gd name="T10" fmla="*/ 2147483647 w 53"/>
              <a:gd name="T11" fmla="*/ 2147483647 h 35"/>
              <a:gd name="T12" fmla="*/ 2147483647 w 53"/>
              <a:gd name="T13" fmla="*/ 2147483647 h 35"/>
              <a:gd name="T14" fmla="*/ 2147483647 w 53"/>
              <a:gd name="T15" fmla="*/ 2147483647 h 35"/>
              <a:gd name="T16" fmla="*/ 2147483647 w 53"/>
              <a:gd name="T17" fmla="*/ 2147483647 h 35"/>
              <a:gd name="T18" fmla="*/ 2147483647 w 53"/>
              <a:gd name="T19" fmla="*/ 2147483647 h 35"/>
              <a:gd name="T20" fmla="*/ 2147483647 w 53"/>
              <a:gd name="T21" fmla="*/ 2147483647 h 35"/>
              <a:gd name="T22" fmla="*/ 2147483647 w 53"/>
              <a:gd name="T23" fmla="*/ 2147483647 h 35"/>
              <a:gd name="T24" fmla="*/ 2147483647 w 53"/>
              <a:gd name="T25" fmla="*/ 2147483647 h 35"/>
              <a:gd name="T26" fmla="*/ 2147483647 w 53"/>
              <a:gd name="T27" fmla="*/ 2147483647 h 35"/>
              <a:gd name="T28" fmla="*/ 2147483647 w 53"/>
              <a:gd name="T29" fmla="*/ 2147483647 h 35"/>
              <a:gd name="T30" fmla="*/ 2147483647 w 53"/>
              <a:gd name="T31" fmla="*/ 2147483647 h 35"/>
              <a:gd name="T32" fmla="*/ 2147483647 w 53"/>
              <a:gd name="T33" fmla="*/ 2147483647 h 35"/>
              <a:gd name="T34" fmla="*/ 2147483647 w 53"/>
              <a:gd name="T35" fmla="*/ 2147483647 h 35"/>
              <a:gd name="T36" fmla="*/ 2147483647 w 53"/>
              <a:gd name="T37" fmla="*/ 2147483647 h 35"/>
              <a:gd name="T38" fmla="*/ 2147483647 w 53"/>
              <a:gd name="T39" fmla="*/ 2147483647 h 35"/>
              <a:gd name="T40" fmla="*/ 2147483647 w 53"/>
              <a:gd name="T41" fmla="*/ 2147483647 h 35"/>
              <a:gd name="T42" fmla="*/ 2147483647 w 53"/>
              <a:gd name="T43" fmla="*/ 2147483647 h 35"/>
              <a:gd name="T44" fmla="*/ 2147483647 w 53"/>
              <a:gd name="T45" fmla="*/ 2147483647 h 35"/>
              <a:gd name="T46" fmla="*/ 2147483647 w 53"/>
              <a:gd name="T47" fmla="*/ 2147483647 h 35"/>
              <a:gd name="T48" fmla="*/ 2147483647 w 53"/>
              <a:gd name="T49" fmla="*/ 2147483647 h 35"/>
              <a:gd name="T50" fmla="*/ 2147483647 w 53"/>
              <a:gd name="T51" fmla="*/ 2147483647 h 35"/>
              <a:gd name="T52" fmla="*/ 2147483647 w 53"/>
              <a:gd name="T53" fmla="*/ 2147483647 h 35"/>
              <a:gd name="T54" fmla="*/ 2147483647 w 53"/>
              <a:gd name="T55" fmla="*/ 2147483647 h 35"/>
              <a:gd name="T56" fmla="*/ 2147483647 w 53"/>
              <a:gd name="T57" fmla="*/ 2147483647 h 35"/>
              <a:gd name="T58" fmla="*/ 2147483647 w 53"/>
              <a:gd name="T59" fmla="*/ 2147483647 h 35"/>
              <a:gd name="T60" fmla="*/ 2147483647 w 53"/>
              <a:gd name="T61" fmla="*/ 2147483647 h 35"/>
              <a:gd name="T62" fmla="*/ 2147483647 w 53"/>
              <a:gd name="T63" fmla="*/ 2147483647 h 35"/>
              <a:gd name="T64" fmla="*/ 2147483647 w 53"/>
              <a:gd name="T65" fmla="*/ 2147483647 h 35"/>
              <a:gd name="T66" fmla="*/ 2147483647 w 53"/>
              <a:gd name="T67" fmla="*/ 2147483647 h 35"/>
              <a:gd name="T68" fmla="*/ 2147483647 w 53"/>
              <a:gd name="T69" fmla="*/ 2147483647 h 35"/>
              <a:gd name="T70" fmla="*/ 2147483647 w 53"/>
              <a:gd name="T71" fmla="*/ 2147483647 h 35"/>
              <a:gd name="T72" fmla="*/ 2147483647 w 53"/>
              <a:gd name="T73" fmla="*/ 2147483647 h 35"/>
              <a:gd name="T74" fmla="*/ 2147483647 w 53"/>
              <a:gd name="T75" fmla="*/ 2147483647 h 35"/>
              <a:gd name="T76" fmla="*/ 2147483647 w 53"/>
              <a:gd name="T77" fmla="*/ 2147483647 h 35"/>
              <a:gd name="T78" fmla="*/ 2147483647 w 53"/>
              <a:gd name="T79" fmla="*/ 2147483647 h 35"/>
              <a:gd name="T80" fmla="*/ 2147483647 w 53"/>
              <a:gd name="T81" fmla="*/ 2147483647 h 35"/>
              <a:gd name="T82" fmla="*/ 2147483647 w 53"/>
              <a:gd name="T83" fmla="*/ 2147483647 h 35"/>
              <a:gd name="T84" fmla="*/ 2147483647 w 53"/>
              <a:gd name="T85" fmla="*/ 2147483647 h 35"/>
              <a:gd name="T86" fmla="*/ 2147483647 w 53"/>
              <a:gd name="T87" fmla="*/ 2147483647 h 35"/>
              <a:gd name="T88" fmla="*/ 2147483647 w 53"/>
              <a:gd name="T89" fmla="*/ 2147483647 h 35"/>
              <a:gd name="T90" fmla="*/ 2147483647 w 53"/>
              <a:gd name="T91" fmla="*/ 2147483647 h 35"/>
              <a:gd name="T92" fmla="*/ 2147483647 w 53"/>
              <a:gd name="T93" fmla="*/ 0 h 35"/>
              <a:gd name="T94" fmla="*/ 2147483647 w 53"/>
              <a:gd name="T95" fmla="*/ 0 h 35"/>
              <a:gd name="T96" fmla="*/ 2147483647 w 53"/>
              <a:gd name="T97" fmla="*/ 0 h 35"/>
              <a:gd name="T98" fmla="*/ 0 w 53"/>
              <a:gd name="T99" fmla="*/ 0 h 35"/>
              <a:gd name="T100" fmla="*/ 0 w 53"/>
              <a:gd name="T101" fmla="*/ 2147483647 h 35"/>
              <a:gd name="T102" fmla="*/ 0 w 53"/>
              <a:gd name="T103" fmla="*/ 2147483647 h 35"/>
              <a:gd name="T104" fmla="*/ 0 w 53"/>
              <a:gd name="T105" fmla="*/ 2147483647 h 35"/>
              <a:gd name="T106" fmla="*/ 0 w 53"/>
              <a:gd name="T107" fmla="*/ 2147483647 h 35"/>
              <a:gd name="T108" fmla="*/ 0 w 53"/>
              <a:gd name="T109" fmla="*/ 2147483647 h 35"/>
              <a:gd name="T110" fmla="*/ 0 w 53"/>
              <a:gd name="T111" fmla="*/ 2147483647 h 35"/>
              <a:gd name="T112" fmla="*/ 2147483647 w 53"/>
              <a:gd name="T113" fmla="*/ 2147483647 h 3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3"/>
              <a:gd name="T172" fmla="*/ 0 h 35"/>
              <a:gd name="T173" fmla="*/ 53 w 53"/>
              <a:gd name="T174" fmla="*/ 35 h 35"/>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3" h="35">
                <a:moveTo>
                  <a:pt x="1" y="4"/>
                </a:moveTo>
                <a:lnTo>
                  <a:pt x="1" y="9"/>
                </a:lnTo>
                <a:lnTo>
                  <a:pt x="3" y="13"/>
                </a:lnTo>
                <a:lnTo>
                  <a:pt x="6" y="16"/>
                </a:lnTo>
                <a:lnTo>
                  <a:pt x="10" y="18"/>
                </a:lnTo>
                <a:lnTo>
                  <a:pt x="15" y="21"/>
                </a:lnTo>
                <a:lnTo>
                  <a:pt x="19" y="22"/>
                </a:lnTo>
                <a:lnTo>
                  <a:pt x="23" y="24"/>
                </a:lnTo>
                <a:lnTo>
                  <a:pt x="26" y="25"/>
                </a:lnTo>
                <a:lnTo>
                  <a:pt x="29" y="27"/>
                </a:lnTo>
                <a:lnTo>
                  <a:pt x="31" y="27"/>
                </a:lnTo>
                <a:lnTo>
                  <a:pt x="31" y="28"/>
                </a:lnTo>
                <a:lnTo>
                  <a:pt x="32" y="30"/>
                </a:lnTo>
                <a:lnTo>
                  <a:pt x="34" y="31"/>
                </a:lnTo>
                <a:lnTo>
                  <a:pt x="35" y="32"/>
                </a:lnTo>
                <a:lnTo>
                  <a:pt x="37" y="34"/>
                </a:lnTo>
                <a:lnTo>
                  <a:pt x="38" y="34"/>
                </a:lnTo>
                <a:lnTo>
                  <a:pt x="40" y="34"/>
                </a:lnTo>
                <a:lnTo>
                  <a:pt x="41" y="35"/>
                </a:lnTo>
                <a:lnTo>
                  <a:pt x="43" y="35"/>
                </a:lnTo>
                <a:lnTo>
                  <a:pt x="44" y="35"/>
                </a:lnTo>
                <a:lnTo>
                  <a:pt x="46" y="35"/>
                </a:lnTo>
                <a:lnTo>
                  <a:pt x="47" y="34"/>
                </a:lnTo>
                <a:lnTo>
                  <a:pt x="49" y="32"/>
                </a:lnTo>
                <a:lnTo>
                  <a:pt x="50" y="31"/>
                </a:lnTo>
                <a:lnTo>
                  <a:pt x="52" y="30"/>
                </a:lnTo>
                <a:lnTo>
                  <a:pt x="52" y="28"/>
                </a:lnTo>
                <a:lnTo>
                  <a:pt x="53" y="27"/>
                </a:lnTo>
                <a:lnTo>
                  <a:pt x="53" y="25"/>
                </a:lnTo>
                <a:lnTo>
                  <a:pt x="53" y="24"/>
                </a:lnTo>
                <a:lnTo>
                  <a:pt x="52" y="22"/>
                </a:lnTo>
                <a:lnTo>
                  <a:pt x="50" y="19"/>
                </a:lnTo>
                <a:lnTo>
                  <a:pt x="49" y="16"/>
                </a:lnTo>
                <a:lnTo>
                  <a:pt x="47" y="15"/>
                </a:lnTo>
                <a:lnTo>
                  <a:pt x="46" y="13"/>
                </a:lnTo>
                <a:lnTo>
                  <a:pt x="44" y="12"/>
                </a:lnTo>
                <a:lnTo>
                  <a:pt x="43" y="10"/>
                </a:lnTo>
                <a:lnTo>
                  <a:pt x="40" y="10"/>
                </a:lnTo>
                <a:lnTo>
                  <a:pt x="37" y="10"/>
                </a:lnTo>
                <a:lnTo>
                  <a:pt x="34" y="10"/>
                </a:lnTo>
                <a:lnTo>
                  <a:pt x="29" y="9"/>
                </a:lnTo>
                <a:lnTo>
                  <a:pt x="25" y="7"/>
                </a:lnTo>
                <a:lnTo>
                  <a:pt x="20" y="6"/>
                </a:lnTo>
                <a:lnTo>
                  <a:pt x="18" y="4"/>
                </a:lnTo>
                <a:lnTo>
                  <a:pt x="13" y="1"/>
                </a:lnTo>
                <a:lnTo>
                  <a:pt x="9" y="0"/>
                </a:lnTo>
                <a:lnTo>
                  <a:pt x="4" y="0"/>
                </a:lnTo>
                <a:lnTo>
                  <a:pt x="1" y="0"/>
                </a:lnTo>
                <a:lnTo>
                  <a:pt x="0" y="0"/>
                </a:lnTo>
                <a:lnTo>
                  <a:pt x="0" y="1"/>
                </a:lnTo>
                <a:lnTo>
                  <a:pt x="0" y="3"/>
                </a:lnTo>
                <a:lnTo>
                  <a:pt x="0" y="4"/>
                </a:lnTo>
                <a:lnTo>
                  <a:pt x="1" y="4"/>
                </a:lnTo>
              </a:path>
            </a:pathLst>
          </a:custGeom>
          <a:solidFill>
            <a:srgbClr val="FFFF00"/>
          </a:solidFill>
          <a:ln w="4763">
            <a:solidFill>
              <a:srgbClr val="990000"/>
            </a:solidFill>
            <a:round/>
            <a:headEnd/>
            <a:tailEnd/>
          </a:ln>
        </p:spPr>
        <p:txBody>
          <a:bodyPr/>
          <a:lstStyle/>
          <a:p>
            <a:endParaRPr lang="en-US"/>
          </a:p>
        </p:txBody>
      </p:sp>
      <p:sp>
        <p:nvSpPr>
          <p:cNvPr id="53442" name="Freeform 193"/>
          <p:cNvSpPr>
            <a:spLocks/>
          </p:cNvSpPr>
          <p:nvPr/>
        </p:nvSpPr>
        <p:spPr bwMode="auto">
          <a:xfrm>
            <a:off x="6378575" y="4433891"/>
            <a:ext cx="65088" cy="73025"/>
          </a:xfrm>
          <a:custGeom>
            <a:avLst/>
            <a:gdLst>
              <a:gd name="T0" fmla="*/ 2147483647 w 46"/>
              <a:gd name="T1" fmla="*/ 2147483647 h 46"/>
              <a:gd name="T2" fmla="*/ 2147483647 w 46"/>
              <a:gd name="T3" fmla="*/ 2147483647 h 46"/>
              <a:gd name="T4" fmla="*/ 2147483647 w 46"/>
              <a:gd name="T5" fmla="*/ 2147483647 h 46"/>
              <a:gd name="T6" fmla="*/ 2147483647 w 46"/>
              <a:gd name="T7" fmla="*/ 2147483647 h 46"/>
              <a:gd name="T8" fmla="*/ 2147483647 w 46"/>
              <a:gd name="T9" fmla="*/ 2147483647 h 46"/>
              <a:gd name="T10" fmla="*/ 2147483647 w 46"/>
              <a:gd name="T11" fmla="*/ 2147483647 h 46"/>
              <a:gd name="T12" fmla="*/ 2147483647 w 46"/>
              <a:gd name="T13" fmla="*/ 2147483647 h 46"/>
              <a:gd name="T14" fmla="*/ 2147483647 w 46"/>
              <a:gd name="T15" fmla="*/ 2147483647 h 46"/>
              <a:gd name="T16" fmla="*/ 2147483647 w 46"/>
              <a:gd name="T17" fmla="*/ 2147483647 h 46"/>
              <a:gd name="T18" fmla="*/ 2147483647 w 46"/>
              <a:gd name="T19" fmla="*/ 2147483647 h 46"/>
              <a:gd name="T20" fmla="*/ 2147483647 w 46"/>
              <a:gd name="T21" fmla="*/ 2147483647 h 46"/>
              <a:gd name="T22" fmla="*/ 2147483647 w 46"/>
              <a:gd name="T23" fmla="*/ 2147483647 h 46"/>
              <a:gd name="T24" fmla="*/ 2147483647 w 46"/>
              <a:gd name="T25" fmla="*/ 2147483647 h 46"/>
              <a:gd name="T26" fmla="*/ 2147483647 w 46"/>
              <a:gd name="T27" fmla="*/ 2147483647 h 46"/>
              <a:gd name="T28" fmla="*/ 2147483647 w 46"/>
              <a:gd name="T29" fmla="*/ 2147483647 h 46"/>
              <a:gd name="T30" fmla="*/ 2147483647 w 46"/>
              <a:gd name="T31" fmla="*/ 2147483647 h 46"/>
              <a:gd name="T32" fmla="*/ 2147483647 w 46"/>
              <a:gd name="T33" fmla="*/ 2147483647 h 46"/>
              <a:gd name="T34" fmla="*/ 2147483647 w 46"/>
              <a:gd name="T35" fmla="*/ 2147483647 h 46"/>
              <a:gd name="T36" fmla="*/ 2147483647 w 46"/>
              <a:gd name="T37" fmla="*/ 2147483647 h 46"/>
              <a:gd name="T38" fmla="*/ 2147483647 w 46"/>
              <a:gd name="T39" fmla="*/ 2147483647 h 46"/>
              <a:gd name="T40" fmla="*/ 2147483647 w 46"/>
              <a:gd name="T41" fmla="*/ 2147483647 h 46"/>
              <a:gd name="T42" fmla="*/ 2147483647 w 46"/>
              <a:gd name="T43" fmla="*/ 2147483647 h 46"/>
              <a:gd name="T44" fmla="*/ 2147483647 w 46"/>
              <a:gd name="T45" fmla="*/ 2147483647 h 46"/>
              <a:gd name="T46" fmla="*/ 2147483647 w 46"/>
              <a:gd name="T47" fmla="*/ 2147483647 h 46"/>
              <a:gd name="T48" fmla="*/ 2147483647 w 46"/>
              <a:gd name="T49" fmla="*/ 2147483647 h 46"/>
              <a:gd name="T50" fmla="*/ 2147483647 w 46"/>
              <a:gd name="T51" fmla="*/ 2147483647 h 46"/>
              <a:gd name="T52" fmla="*/ 2147483647 w 46"/>
              <a:gd name="T53" fmla="*/ 2147483647 h 46"/>
              <a:gd name="T54" fmla="*/ 2147483647 w 46"/>
              <a:gd name="T55" fmla="*/ 2147483647 h 46"/>
              <a:gd name="T56" fmla="*/ 2147483647 w 46"/>
              <a:gd name="T57" fmla="*/ 2147483647 h 46"/>
              <a:gd name="T58" fmla="*/ 2147483647 w 46"/>
              <a:gd name="T59" fmla="*/ 2147483647 h 46"/>
              <a:gd name="T60" fmla="*/ 2147483647 w 46"/>
              <a:gd name="T61" fmla="*/ 2147483647 h 46"/>
              <a:gd name="T62" fmla="*/ 2147483647 w 46"/>
              <a:gd name="T63" fmla="*/ 2147483647 h 46"/>
              <a:gd name="T64" fmla="*/ 2147483647 w 46"/>
              <a:gd name="T65" fmla="*/ 2147483647 h 46"/>
              <a:gd name="T66" fmla="*/ 2147483647 w 46"/>
              <a:gd name="T67" fmla="*/ 2147483647 h 46"/>
              <a:gd name="T68" fmla="*/ 2147483647 w 46"/>
              <a:gd name="T69" fmla="*/ 2147483647 h 46"/>
              <a:gd name="T70" fmla="*/ 2147483647 w 46"/>
              <a:gd name="T71" fmla="*/ 0 h 46"/>
              <a:gd name="T72" fmla="*/ 2147483647 w 46"/>
              <a:gd name="T73" fmla="*/ 0 h 46"/>
              <a:gd name="T74" fmla="*/ 2147483647 w 46"/>
              <a:gd name="T75" fmla="*/ 0 h 46"/>
              <a:gd name="T76" fmla="*/ 2147483647 w 46"/>
              <a:gd name="T77" fmla="*/ 0 h 46"/>
              <a:gd name="T78" fmla="*/ 2147483647 w 46"/>
              <a:gd name="T79" fmla="*/ 0 h 46"/>
              <a:gd name="T80" fmla="*/ 2147483647 w 46"/>
              <a:gd name="T81" fmla="*/ 2147483647 h 46"/>
              <a:gd name="T82" fmla="*/ 2147483647 w 46"/>
              <a:gd name="T83" fmla="*/ 2147483647 h 46"/>
              <a:gd name="T84" fmla="*/ 2147483647 w 46"/>
              <a:gd name="T85" fmla="*/ 2147483647 h 46"/>
              <a:gd name="T86" fmla="*/ 2147483647 w 46"/>
              <a:gd name="T87" fmla="*/ 2147483647 h 46"/>
              <a:gd name="T88" fmla="*/ 0 w 46"/>
              <a:gd name="T89" fmla="*/ 2147483647 h 46"/>
              <a:gd name="T90" fmla="*/ 0 w 46"/>
              <a:gd name="T91" fmla="*/ 2147483647 h 46"/>
              <a:gd name="T92" fmla="*/ 0 w 46"/>
              <a:gd name="T93" fmla="*/ 2147483647 h 46"/>
              <a:gd name="T94" fmla="*/ 0 w 46"/>
              <a:gd name="T95" fmla="*/ 2147483647 h 46"/>
              <a:gd name="T96" fmla="*/ 2147483647 w 46"/>
              <a:gd name="T97" fmla="*/ 2147483647 h 4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6"/>
              <a:gd name="T148" fmla="*/ 0 h 46"/>
              <a:gd name="T149" fmla="*/ 46 w 46"/>
              <a:gd name="T150" fmla="*/ 46 h 4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6" h="46">
                <a:moveTo>
                  <a:pt x="2" y="15"/>
                </a:moveTo>
                <a:lnTo>
                  <a:pt x="5" y="18"/>
                </a:lnTo>
                <a:lnTo>
                  <a:pt x="8" y="19"/>
                </a:lnTo>
                <a:lnTo>
                  <a:pt x="9" y="22"/>
                </a:lnTo>
                <a:lnTo>
                  <a:pt x="11" y="25"/>
                </a:lnTo>
                <a:lnTo>
                  <a:pt x="12" y="28"/>
                </a:lnTo>
                <a:lnTo>
                  <a:pt x="14" y="31"/>
                </a:lnTo>
                <a:lnTo>
                  <a:pt x="15" y="34"/>
                </a:lnTo>
                <a:lnTo>
                  <a:pt x="17" y="37"/>
                </a:lnTo>
                <a:lnTo>
                  <a:pt x="20" y="38"/>
                </a:lnTo>
                <a:lnTo>
                  <a:pt x="21" y="40"/>
                </a:lnTo>
                <a:lnTo>
                  <a:pt x="24" y="43"/>
                </a:lnTo>
                <a:lnTo>
                  <a:pt x="26" y="44"/>
                </a:lnTo>
                <a:lnTo>
                  <a:pt x="29" y="46"/>
                </a:lnTo>
                <a:lnTo>
                  <a:pt x="32" y="46"/>
                </a:lnTo>
                <a:lnTo>
                  <a:pt x="35" y="46"/>
                </a:lnTo>
                <a:lnTo>
                  <a:pt x="37" y="46"/>
                </a:lnTo>
                <a:lnTo>
                  <a:pt x="39" y="44"/>
                </a:lnTo>
                <a:lnTo>
                  <a:pt x="42" y="43"/>
                </a:lnTo>
                <a:lnTo>
                  <a:pt x="43" y="41"/>
                </a:lnTo>
                <a:lnTo>
                  <a:pt x="45" y="38"/>
                </a:lnTo>
                <a:lnTo>
                  <a:pt x="45" y="37"/>
                </a:lnTo>
                <a:lnTo>
                  <a:pt x="46" y="34"/>
                </a:lnTo>
                <a:lnTo>
                  <a:pt x="46" y="31"/>
                </a:lnTo>
                <a:lnTo>
                  <a:pt x="46" y="30"/>
                </a:lnTo>
                <a:lnTo>
                  <a:pt x="45" y="27"/>
                </a:lnTo>
                <a:lnTo>
                  <a:pt x="43" y="24"/>
                </a:lnTo>
                <a:lnTo>
                  <a:pt x="42" y="21"/>
                </a:lnTo>
                <a:lnTo>
                  <a:pt x="40" y="18"/>
                </a:lnTo>
                <a:lnTo>
                  <a:pt x="37" y="15"/>
                </a:lnTo>
                <a:lnTo>
                  <a:pt x="36" y="13"/>
                </a:lnTo>
                <a:lnTo>
                  <a:pt x="35" y="10"/>
                </a:lnTo>
                <a:lnTo>
                  <a:pt x="33" y="7"/>
                </a:lnTo>
                <a:lnTo>
                  <a:pt x="32" y="4"/>
                </a:lnTo>
                <a:lnTo>
                  <a:pt x="29" y="1"/>
                </a:lnTo>
                <a:lnTo>
                  <a:pt x="26" y="0"/>
                </a:lnTo>
                <a:lnTo>
                  <a:pt x="23" y="0"/>
                </a:lnTo>
                <a:lnTo>
                  <a:pt x="18" y="0"/>
                </a:lnTo>
                <a:lnTo>
                  <a:pt x="15" y="0"/>
                </a:lnTo>
                <a:lnTo>
                  <a:pt x="11" y="0"/>
                </a:lnTo>
                <a:lnTo>
                  <a:pt x="6" y="1"/>
                </a:lnTo>
                <a:lnTo>
                  <a:pt x="5" y="1"/>
                </a:lnTo>
                <a:lnTo>
                  <a:pt x="3" y="3"/>
                </a:lnTo>
                <a:lnTo>
                  <a:pt x="2" y="4"/>
                </a:lnTo>
                <a:lnTo>
                  <a:pt x="0" y="6"/>
                </a:lnTo>
                <a:lnTo>
                  <a:pt x="0" y="9"/>
                </a:lnTo>
                <a:lnTo>
                  <a:pt x="0" y="10"/>
                </a:lnTo>
                <a:lnTo>
                  <a:pt x="0" y="13"/>
                </a:lnTo>
                <a:lnTo>
                  <a:pt x="2" y="1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43" name="Freeform 194"/>
          <p:cNvSpPr>
            <a:spLocks/>
          </p:cNvSpPr>
          <p:nvPr/>
        </p:nvSpPr>
        <p:spPr bwMode="auto">
          <a:xfrm>
            <a:off x="6378575" y="4433891"/>
            <a:ext cx="65088" cy="73025"/>
          </a:xfrm>
          <a:custGeom>
            <a:avLst/>
            <a:gdLst>
              <a:gd name="T0" fmla="*/ 2147483647 w 46"/>
              <a:gd name="T1" fmla="*/ 2147483647 h 46"/>
              <a:gd name="T2" fmla="*/ 2147483647 w 46"/>
              <a:gd name="T3" fmla="*/ 2147483647 h 46"/>
              <a:gd name="T4" fmla="*/ 2147483647 w 46"/>
              <a:gd name="T5" fmla="*/ 2147483647 h 46"/>
              <a:gd name="T6" fmla="*/ 2147483647 w 46"/>
              <a:gd name="T7" fmla="*/ 2147483647 h 46"/>
              <a:gd name="T8" fmla="*/ 2147483647 w 46"/>
              <a:gd name="T9" fmla="*/ 2147483647 h 46"/>
              <a:gd name="T10" fmla="*/ 2147483647 w 46"/>
              <a:gd name="T11" fmla="*/ 2147483647 h 46"/>
              <a:gd name="T12" fmla="*/ 2147483647 w 46"/>
              <a:gd name="T13" fmla="*/ 2147483647 h 46"/>
              <a:gd name="T14" fmla="*/ 2147483647 w 46"/>
              <a:gd name="T15" fmla="*/ 2147483647 h 46"/>
              <a:gd name="T16" fmla="*/ 2147483647 w 46"/>
              <a:gd name="T17" fmla="*/ 2147483647 h 46"/>
              <a:gd name="T18" fmla="*/ 2147483647 w 46"/>
              <a:gd name="T19" fmla="*/ 2147483647 h 46"/>
              <a:gd name="T20" fmla="*/ 2147483647 w 46"/>
              <a:gd name="T21" fmla="*/ 2147483647 h 46"/>
              <a:gd name="T22" fmla="*/ 2147483647 w 46"/>
              <a:gd name="T23" fmla="*/ 2147483647 h 46"/>
              <a:gd name="T24" fmla="*/ 2147483647 w 46"/>
              <a:gd name="T25" fmla="*/ 2147483647 h 46"/>
              <a:gd name="T26" fmla="*/ 2147483647 w 46"/>
              <a:gd name="T27" fmla="*/ 2147483647 h 46"/>
              <a:gd name="T28" fmla="*/ 2147483647 w 46"/>
              <a:gd name="T29" fmla="*/ 2147483647 h 46"/>
              <a:gd name="T30" fmla="*/ 2147483647 w 46"/>
              <a:gd name="T31" fmla="*/ 2147483647 h 46"/>
              <a:gd name="T32" fmla="*/ 2147483647 w 46"/>
              <a:gd name="T33" fmla="*/ 2147483647 h 46"/>
              <a:gd name="T34" fmla="*/ 2147483647 w 46"/>
              <a:gd name="T35" fmla="*/ 2147483647 h 46"/>
              <a:gd name="T36" fmla="*/ 2147483647 w 46"/>
              <a:gd name="T37" fmla="*/ 2147483647 h 46"/>
              <a:gd name="T38" fmla="*/ 2147483647 w 46"/>
              <a:gd name="T39" fmla="*/ 2147483647 h 46"/>
              <a:gd name="T40" fmla="*/ 2147483647 w 46"/>
              <a:gd name="T41" fmla="*/ 2147483647 h 46"/>
              <a:gd name="T42" fmla="*/ 2147483647 w 46"/>
              <a:gd name="T43" fmla="*/ 2147483647 h 46"/>
              <a:gd name="T44" fmla="*/ 2147483647 w 46"/>
              <a:gd name="T45" fmla="*/ 2147483647 h 46"/>
              <a:gd name="T46" fmla="*/ 2147483647 w 46"/>
              <a:gd name="T47" fmla="*/ 2147483647 h 46"/>
              <a:gd name="T48" fmla="*/ 2147483647 w 46"/>
              <a:gd name="T49" fmla="*/ 2147483647 h 46"/>
              <a:gd name="T50" fmla="*/ 2147483647 w 46"/>
              <a:gd name="T51" fmla="*/ 2147483647 h 46"/>
              <a:gd name="T52" fmla="*/ 2147483647 w 46"/>
              <a:gd name="T53" fmla="*/ 2147483647 h 46"/>
              <a:gd name="T54" fmla="*/ 2147483647 w 46"/>
              <a:gd name="T55" fmla="*/ 2147483647 h 46"/>
              <a:gd name="T56" fmla="*/ 2147483647 w 46"/>
              <a:gd name="T57" fmla="*/ 2147483647 h 46"/>
              <a:gd name="T58" fmla="*/ 2147483647 w 46"/>
              <a:gd name="T59" fmla="*/ 2147483647 h 46"/>
              <a:gd name="T60" fmla="*/ 2147483647 w 46"/>
              <a:gd name="T61" fmla="*/ 2147483647 h 46"/>
              <a:gd name="T62" fmla="*/ 2147483647 w 46"/>
              <a:gd name="T63" fmla="*/ 2147483647 h 46"/>
              <a:gd name="T64" fmla="*/ 2147483647 w 46"/>
              <a:gd name="T65" fmla="*/ 2147483647 h 46"/>
              <a:gd name="T66" fmla="*/ 2147483647 w 46"/>
              <a:gd name="T67" fmla="*/ 2147483647 h 46"/>
              <a:gd name="T68" fmla="*/ 2147483647 w 46"/>
              <a:gd name="T69" fmla="*/ 2147483647 h 46"/>
              <a:gd name="T70" fmla="*/ 2147483647 w 46"/>
              <a:gd name="T71" fmla="*/ 0 h 46"/>
              <a:gd name="T72" fmla="*/ 2147483647 w 46"/>
              <a:gd name="T73" fmla="*/ 0 h 46"/>
              <a:gd name="T74" fmla="*/ 2147483647 w 46"/>
              <a:gd name="T75" fmla="*/ 0 h 46"/>
              <a:gd name="T76" fmla="*/ 2147483647 w 46"/>
              <a:gd name="T77" fmla="*/ 0 h 46"/>
              <a:gd name="T78" fmla="*/ 2147483647 w 46"/>
              <a:gd name="T79" fmla="*/ 0 h 46"/>
              <a:gd name="T80" fmla="*/ 2147483647 w 46"/>
              <a:gd name="T81" fmla="*/ 2147483647 h 46"/>
              <a:gd name="T82" fmla="*/ 2147483647 w 46"/>
              <a:gd name="T83" fmla="*/ 2147483647 h 46"/>
              <a:gd name="T84" fmla="*/ 2147483647 w 46"/>
              <a:gd name="T85" fmla="*/ 2147483647 h 46"/>
              <a:gd name="T86" fmla="*/ 2147483647 w 46"/>
              <a:gd name="T87" fmla="*/ 2147483647 h 46"/>
              <a:gd name="T88" fmla="*/ 0 w 46"/>
              <a:gd name="T89" fmla="*/ 2147483647 h 46"/>
              <a:gd name="T90" fmla="*/ 0 w 46"/>
              <a:gd name="T91" fmla="*/ 2147483647 h 46"/>
              <a:gd name="T92" fmla="*/ 0 w 46"/>
              <a:gd name="T93" fmla="*/ 2147483647 h 46"/>
              <a:gd name="T94" fmla="*/ 0 w 46"/>
              <a:gd name="T95" fmla="*/ 2147483647 h 46"/>
              <a:gd name="T96" fmla="*/ 2147483647 w 46"/>
              <a:gd name="T97" fmla="*/ 2147483647 h 4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6"/>
              <a:gd name="T148" fmla="*/ 0 h 46"/>
              <a:gd name="T149" fmla="*/ 46 w 46"/>
              <a:gd name="T150" fmla="*/ 46 h 4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6" h="46">
                <a:moveTo>
                  <a:pt x="2" y="15"/>
                </a:moveTo>
                <a:lnTo>
                  <a:pt x="5" y="18"/>
                </a:lnTo>
                <a:lnTo>
                  <a:pt x="8" y="19"/>
                </a:lnTo>
                <a:lnTo>
                  <a:pt x="9" y="22"/>
                </a:lnTo>
                <a:lnTo>
                  <a:pt x="11" y="25"/>
                </a:lnTo>
                <a:lnTo>
                  <a:pt x="12" y="28"/>
                </a:lnTo>
                <a:lnTo>
                  <a:pt x="14" y="31"/>
                </a:lnTo>
                <a:lnTo>
                  <a:pt x="15" y="34"/>
                </a:lnTo>
                <a:lnTo>
                  <a:pt x="17" y="37"/>
                </a:lnTo>
                <a:lnTo>
                  <a:pt x="20" y="38"/>
                </a:lnTo>
                <a:lnTo>
                  <a:pt x="21" y="40"/>
                </a:lnTo>
                <a:lnTo>
                  <a:pt x="24" y="43"/>
                </a:lnTo>
                <a:lnTo>
                  <a:pt x="26" y="44"/>
                </a:lnTo>
                <a:lnTo>
                  <a:pt x="29" y="46"/>
                </a:lnTo>
                <a:lnTo>
                  <a:pt x="32" y="46"/>
                </a:lnTo>
                <a:lnTo>
                  <a:pt x="35" y="46"/>
                </a:lnTo>
                <a:lnTo>
                  <a:pt x="37" y="46"/>
                </a:lnTo>
                <a:lnTo>
                  <a:pt x="39" y="44"/>
                </a:lnTo>
                <a:lnTo>
                  <a:pt x="42" y="43"/>
                </a:lnTo>
                <a:lnTo>
                  <a:pt x="43" y="41"/>
                </a:lnTo>
                <a:lnTo>
                  <a:pt x="45" y="38"/>
                </a:lnTo>
                <a:lnTo>
                  <a:pt x="45" y="37"/>
                </a:lnTo>
                <a:lnTo>
                  <a:pt x="46" y="34"/>
                </a:lnTo>
                <a:lnTo>
                  <a:pt x="46" y="31"/>
                </a:lnTo>
                <a:lnTo>
                  <a:pt x="46" y="30"/>
                </a:lnTo>
                <a:lnTo>
                  <a:pt x="45" y="27"/>
                </a:lnTo>
                <a:lnTo>
                  <a:pt x="43" y="24"/>
                </a:lnTo>
                <a:lnTo>
                  <a:pt x="42" y="21"/>
                </a:lnTo>
                <a:lnTo>
                  <a:pt x="40" y="18"/>
                </a:lnTo>
                <a:lnTo>
                  <a:pt x="37" y="15"/>
                </a:lnTo>
                <a:lnTo>
                  <a:pt x="36" y="13"/>
                </a:lnTo>
                <a:lnTo>
                  <a:pt x="35" y="10"/>
                </a:lnTo>
                <a:lnTo>
                  <a:pt x="33" y="7"/>
                </a:lnTo>
                <a:lnTo>
                  <a:pt x="32" y="4"/>
                </a:lnTo>
                <a:lnTo>
                  <a:pt x="29" y="1"/>
                </a:lnTo>
                <a:lnTo>
                  <a:pt x="26" y="0"/>
                </a:lnTo>
                <a:lnTo>
                  <a:pt x="23" y="0"/>
                </a:lnTo>
                <a:lnTo>
                  <a:pt x="18" y="0"/>
                </a:lnTo>
                <a:lnTo>
                  <a:pt x="15" y="0"/>
                </a:lnTo>
                <a:lnTo>
                  <a:pt x="11" y="0"/>
                </a:lnTo>
                <a:lnTo>
                  <a:pt x="6" y="1"/>
                </a:lnTo>
                <a:lnTo>
                  <a:pt x="5" y="1"/>
                </a:lnTo>
                <a:lnTo>
                  <a:pt x="3" y="3"/>
                </a:lnTo>
                <a:lnTo>
                  <a:pt x="2" y="4"/>
                </a:lnTo>
                <a:lnTo>
                  <a:pt x="0" y="6"/>
                </a:lnTo>
                <a:lnTo>
                  <a:pt x="0" y="9"/>
                </a:lnTo>
                <a:lnTo>
                  <a:pt x="0" y="10"/>
                </a:lnTo>
                <a:lnTo>
                  <a:pt x="0" y="13"/>
                </a:lnTo>
                <a:lnTo>
                  <a:pt x="2" y="15"/>
                </a:lnTo>
              </a:path>
            </a:pathLst>
          </a:custGeom>
          <a:solidFill>
            <a:srgbClr val="FFFF00"/>
          </a:solidFill>
          <a:ln w="4763">
            <a:solidFill>
              <a:srgbClr val="990000"/>
            </a:solidFill>
            <a:round/>
            <a:headEnd/>
            <a:tailEnd/>
          </a:ln>
        </p:spPr>
        <p:txBody>
          <a:bodyPr/>
          <a:lstStyle/>
          <a:p>
            <a:endParaRPr lang="en-US"/>
          </a:p>
        </p:txBody>
      </p:sp>
      <p:sp>
        <p:nvSpPr>
          <p:cNvPr id="53444" name="Freeform 195"/>
          <p:cNvSpPr>
            <a:spLocks/>
          </p:cNvSpPr>
          <p:nvPr/>
        </p:nvSpPr>
        <p:spPr bwMode="auto">
          <a:xfrm>
            <a:off x="6532563" y="4433891"/>
            <a:ext cx="65088" cy="73025"/>
          </a:xfrm>
          <a:custGeom>
            <a:avLst/>
            <a:gdLst>
              <a:gd name="T0" fmla="*/ 2147483647 w 46"/>
              <a:gd name="T1" fmla="*/ 2147483647 h 46"/>
              <a:gd name="T2" fmla="*/ 2147483647 w 46"/>
              <a:gd name="T3" fmla="*/ 2147483647 h 46"/>
              <a:gd name="T4" fmla="*/ 2147483647 w 46"/>
              <a:gd name="T5" fmla="*/ 2147483647 h 46"/>
              <a:gd name="T6" fmla="*/ 2147483647 w 46"/>
              <a:gd name="T7" fmla="*/ 2147483647 h 46"/>
              <a:gd name="T8" fmla="*/ 2147483647 w 46"/>
              <a:gd name="T9" fmla="*/ 2147483647 h 46"/>
              <a:gd name="T10" fmla="*/ 2147483647 w 46"/>
              <a:gd name="T11" fmla="*/ 2147483647 h 46"/>
              <a:gd name="T12" fmla="*/ 2147483647 w 46"/>
              <a:gd name="T13" fmla="*/ 2147483647 h 46"/>
              <a:gd name="T14" fmla="*/ 2147483647 w 46"/>
              <a:gd name="T15" fmla="*/ 2147483647 h 46"/>
              <a:gd name="T16" fmla="*/ 2147483647 w 46"/>
              <a:gd name="T17" fmla="*/ 2147483647 h 46"/>
              <a:gd name="T18" fmla="*/ 2147483647 w 46"/>
              <a:gd name="T19" fmla="*/ 2147483647 h 46"/>
              <a:gd name="T20" fmla="*/ 2147483647 w 46"/>
              <a:gd name="T21" fmla="*/ 2147483647 h 46"/>
              <a:gd name="T22" fmla="*/ 2147483647 w 46"/>
              <a:gd name="T23" fmla="*/ 2147483647 h 46"/>
              <a:gd name="T24" fmla="*/ 2147483647 w 46"/>
              <a:gd name="T25" fmla="*/ 2147483647 h 46"/>
              <a:gd name="T26" fmla="*/ 2147483647 w 46"/>
              <a:gd name="T27" fmla="*/ 2147483647 h 46"/>
              <a:gd name="T28" fmla="*/ 2147483647 w 46"/>
              <a:gd name="T29" fmla="*/ 2147483647 h 46"/>
              <a:gd name="T30" fmla="*/ 2147483647 w 46"/>
              <a:gd name="T31" fmla="*/ 2147483647 h 46"/>
              <a:gd name="T32" fmla="*/ 2147483647 w 46"/>
              <a:gd name="T33" fmla="*/ 2147483647 h 46"/>
              <a:gd name="T34" fmla="*/ 2147483647 w 46"/>
              <a:gd name="T35" fmla="*/ 2147483647 h 46"/>
              <a:gd name="T36" fmla="*/ 2147483647 w 46"/>
              <a:gd name="T37" fmla="*/ 2147483647 h 46"/>
              <a:gd name="T38" fmla="*/ 2147483647 w 46"/>
              <a:gd name="T39" fmla="*/ 2147483647 h 46"/>
              <a:gd name="T40" fmla="*/ 2147483647 w 46"/>
              <a:gd name="T41" fmla="*/ 2147483647 h 46"/>
              <a:gd name="T42" fmla="*/ 2147483647 w 46"/>
              <a:gd name="T43" fmla="*/ 2147483647 h 46"/>
              <a:gd name="T44" fmla="*/ 2147483647 w 46"/>
              <a:gd name="T45" fmla="*/ 2147483647 h 46"/>
              <a:gd name="T46" fmla="*/ 2147483647 w 46"/>
              <a:gd name="T47" fmla="*/ 2147483647 h 46"/>
              <a:gd name="T48" fmla="*/ 2147483647 w 46"/>
              <a:gd name="T49" fmla="*/ 2147483647 h 46"/>
              <a:gd name="T50" fmla="*/ 2147483647 w 46"/>
              <a:gd name="T51" fmla="*/ 2147483647 h 46"/>
              <a:gd name="T52" fmla="*/ 2147483647 w 46"/>
              <a:gd name="T53" fmla="*/ 2147483647 h 46"/>
              <a:gd name="T54" fmla="*/ 2147483647 w 46"/>
              <a:gd name="T55" fmla="*/ 2147483647 h 46"/>
              <a:gd name="T56" fmla="*/ 2147483647 w 46"/>
              <a:gd name="T57" fmla="*/ 2147483647 h 46"/>
              <a:gd name="T58" fmla="*/ 2147483647 w 46"/>
              <a:gd name="T59" fmla="*/ 2147483647 h 46"/>
              <a:gd name="T60" fmla="*/ 2147483647 w 46"/>
              <a:gd name="T61" fmla="*/ 2147483647 h 46"/>
              <a:gd name="T62" fmla="*/ 2147483647 w 46"/>
              <a:gd name="T63" fmla="*/ 2147483647 h 46"/>
              <a:gd name="T64" fmla="*/ 2147483647 w 46"/>
              <a:gd name="T65" fmla="*/ 2147483647 h 46"/>
              <a:gd name="T66" fmla="*/ 2147483647 w 46"/>
              <a:gd name="T67" fmla="*/ 2147483647 h 46"/>
              <a:gd name="T68" fmla="*/ 2147483647 w 46"/>
              <a:gd name="T69" fmla="*/ 2147483647 h 46"/>
              <a:gd name="T70" fmla="*/ 2147483647 w 46"/>
              <a:gd name="T71" fmla="*/ 0 h 46"/>
              <a:gd name="T72" fmla="*/ 2147483647 w 46"/>
              <a:gd name="T73" fmla="*/ 0 h 46"/>
              <a:gd name="T74" fmla="*/ 2147483647 w 46"/>
              <a:gd name="T75" fmla="*/ 0 h 46"/>
              <a:gd name="T76" fmla="*/ 2147483647 w 46"/>
              <a:gd name="T77" fmla="*/ 0 h 46"/>
              <a:gd name="T78" fmla="*/ 2147483647 w 46"/>
              <a:gd name="T79" fmla="*/ 0 h 46"/>
              <a:gd name="T80" fmla="*/ 2147483647 w 46"/>
              <a:gd name="T81" fmla="*/ 2147483647 h 46"/>
              <a:gd name="T82" fmla="*/ 2147483647 w 46"/>
              <a:gd name="T83" fmla="*/ 2147483647 h 46"/>
              <a:gd name="T84" fmla="*/ 2147483647 w 46"/>
              <a:gd name="T85" fmla="*/ 2147483647 h 46"/>
              <a:gd name="T86" fmla="*/ 2147483647 w 46"/>
              <a:gd name="T87" fmla="*/ 2147483647 h 46"/>
              <a:gd name="T88" fmla="*/ 0 w 46"/>
              <a:gd name="T89" fmla="*/ 2147483647 h 46"/>
              <a:gd name="T90" fmla="*/ 0 w 46"/>
              <a:gd name="T91" fmla="*/ 2147483647 h 46"/>
              <a:gd name="T92" fmla="*/ 0 w 46"/>
              <a:gd name="T93" fmla="*/ 2147483647 h 46"/>
              <a:gd name="T94" fmla="*/ 0 w 46"/>
              <a:gd name="T95" fmla="*/ 2147483647 h 46"/>
              <a:gd name="T96" fmla="*/ 2147483647 w 46"/>
              <a:gd name="T97" fmla="*/ 2147483647 h 4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6"/>
              <a:gd name="T148" fmla="*/ 0 h 46"/>
              <a:gd name="T149" fmla="*/ 46 w 46"/>
              <a:gd name="T150" fmla="*/ 46 h 4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6" h="46">
                <a:moveTo>
                  <a:pt x="2" y="15"/>
                </a:moveTo>
                <a:lnTo>
                  <a:pt x="5" y="18"/>
                </a:lnTo>
                <a:lnTo>
                  <a:pt x="8" y="19"/>
                </a:lnTo>
                <a:lnTo>
                  <a:pt x="9" y="22"/>
                </a:lnTo>
                <a:lnTo>
                  <a:pt x="11" y="25"/>
                </a:lnTo>
                <a:lnTo>
                  <a:pt x="12" y="28"/>
                </a:lnTo>
                <a:lnTo>
                  <a:pt x="14" y="31"/>
                </a:lnTo>
                <a:lnTo>
                  <a:pt x="15" y="34"/>
                </a:lnTo>
                <a:lnTo>
                  <a:pt x="17" y="37"/>
                </a:lnTo>
                <a:lnTo>
                  <a:pt x="20" y="38"/>
                </a:lnTo>
                <a:lnTo>
                  <a:pt x="21" y="40"/>
                </a:lnTo>
                <a:lnTo>
                  <a:pt x="24" y="43"/>
                </a:lnTo>
                <a:lnTo>
                  <a:pt x="26" y="44"/>
                </a:lnTo>
                <a:lnTo>
                  <a:pt x="29" y="46"/>
                </a:lnTo>
                <a:lnTo>
                  <a:pt x="32" y="46"/>
                </a:lnTo>
                <a:lnTo>
                  <a:pt x="35" y="46"/>
                </a:lnTo>
                <a:lnTo>
                  <a:pt x="37" y="46"/>
                </a:lnTo>
                <a:lnTo>
                  <a:pt x="39" y="44"/>
                </a:lnTo>
                <a:lnTo>
                  <a:pt x="42" y="43"/>
                </a:lnTo>
                <a:lnTo>
                  <a:pt x="43" y="41"/>
                </a:lnTo>
                <a:lnTo>
                  <a:pt x="45" y="38"/>
                </a:lnTo>
                <a:lnTo>
                  <a:pt x="45" y="37"/>
                </a:lnTo>
                <a:lnTo>
                  <a:pt x="46" y="34"/>
                </a:lnTo>
                <a:lnTo>
                  <a:pt x="46" y="31"/>
                </a:lnTo>
                <a:lnTo>
                  <a:pt x="46" y="30"/>
                </a:lnTo>
                <a:lnTo>
                  <a:pt x="45" y="27"/>
                </a:lnTo>
                <a:lnTo>
                  <a:pt x="43" y="24"/>
                </a:lnTo>
                <a:lnTo>
                  <a:pt x="42" y="21"/>
                </a:lnTo>
                <a:lnTo>
                  <a:pt x="40" y="18"/>
                </a:lnTo>
                <a:lnTo>
                  <a:pt x="37" y="15"/>
                </a:lnTo>
                <a:lnTo>
                  <a:pt x="36" y="13"/>
                </a:lnTo>
                <a:lnTo>
                  <a:pt x="35" y="10"/>
                </a:lnTo>
                <a:lnTo>
                  <a:pt x="33" y="7"/>
                </a:lnTo>
                <a:lnTo>
                  <a:pt x="32" y="4"/>
                </a:lnTo>
                <a:lnTo>
                  <a:pt x="29" y="1"/>
                </a:lnTo>
                <a:lnTo>
                  <a:pt x="26" y="0"/>
                </a:lnTo>
                <a:lnTo>
                  <a:pt x="23" y="0"/>
                </a:lnTo>
                <a:lnTo>
                  <a:pt x="18" y="0"/>
                </a:lnTo>
                <a:lnTo>
                  <a:pt x="15" y="0"/>
                </a:lnTo>
                <a:lnTo>
                  <a:pt x="11" y="0"/>
                </a:lnTo>
                <a:lnTo>
                  <a:pt x="6" y="1"/>
                </a:lnTo>
                <a:lnTo>
                  <a:pt x="5" y="1"/>
                </a:lnTo>
                <a:lnTo>
                  <a:pt x="3" y="3"/>
                </a:lnTo>
                <a:lnTo>
                  <a:pt x="2" y="4"/>
                </a:lnTo>
                <a:lnTo>
                  <a:pt x="0" y="6"/>
                </a:lnTo>
                <a:lnTo>
                  <a:pt x="0" y="9"/>
                </a:lnTo>
                <a:lnTo>
                  <a:pt x="0" y="10"/>
                </a:lnTo>
                <a:lnTo>
                  <a:pt x="0" y="13"/>
                </a:lnTo>
                <a:lnTo>
                  <a:pt x="2" y="15"/>
                </a:lnTo>
              </a:path>
            </a:pathLst>
          </a:custGeom>
          <a:solidFill>
            <a:srgbClr val="FFFF00"/>
          </a:solidFill>
          <a:ln w="4763">
            <a:solidFill>
              <a:srgbClr val="990000"/>
            </a:solidFill>
            <a:round/>
            <a:headEnd/>
            <a:tailEnd/>
          </a:ln>
        </p:spPr>
        <p:txBody>
          <a:bodyPr/>
          <a:lstStyle/>
          <a:p>
            <a:endParaRPr lang="en-US"/>
          </a:p>
        </p:txBody>
      </p:sp>
      <p:sp>
        <p:nvSpPr>
          <p:cNvPr id="53445" name="Freeform 196"/>
          <p:cNvSpPr>
            <a:spLocks/>
          </p:cNvSpPr>
          <p:nvPr/>
        </p:nvSpPr>
        <p:spPr bwMode="auto">
          <a:xfrm>
            <a:off x="6303963" y="4438654"/>
            <a:ext cx="87312" cy="98425"/>
          </a:xfrm>
          <a:custGeom>
            <a:avLst/>
            <a:gdLst>
              <a:gd name="T0" fmla="*/ 2147483647 w 62"/>
              <a:gd name="T1" fmla="*/ 2147483647 h 62"/>
              <a:gd name="T2" fmla="*/ 2147483647 w 62"/>
              <a:gd name="T3" fmla="*/ 2147483647 h 62"/>
              <a:gd name="T4" fmla="*/ 2147483647 w 62"/>
              <a:gd name="T5" fmla="*/ 2147483647 h 62"/>
              <a:gd name="T6" fmla="*/ 2147483647 w 62"/>
              <a:gd name="T7" fmla="*/ 2147483647 h 62"/>
              <a:gd name="T8" fmla="*/ 2147483647 w 62"/>
              <a:gd name="T9" fmla="*/ 2147483647 h 62"/>
              <a:gd name="T10" fmla="*/ 2147483647 w 62"/>
              <a:gd name="T11" fmla="*/ 2147483647 h 62"/>
              <a:gd name="T12" fmla="*/ 2147483647 w 62"/>
              <a:gd name="T13" fmla="*/ 2147483647 h 62"/>
              <a:gd name="T14" fmla="*/ 2147483647 w 62"/>
              <a:gd name="T15" fmla="*/ 2147483647 h 62"/>
              <a:gd name="T16" fmla="*/ 2147483647 w 62"/>
              <a:gd name="T17" fmla="*/ 2147483647 h 62"/>
              <a:gd name="T18" fmla="*/ 2147483647 w 62"/>
              <a:gd name="T19" fmla="*/ 2147483647 h 62"/>
              <a:gd name="T20" fmla="*/ 2147483647 w 62"/>
              <a:gd name="T21" fmla="*/ 2147483647 h 62"/>
              <a:gd name="T22" fmla="*/ 2147483647 w 62"/>
              <a:gd name="T23" fmla="*/ 2147483647 h 62"/>
              <a:gd name="T24" fmla="*/ 2147483647 w 62"/>
              <a:gd name="T25" fmla="*/ 2147483647 h 62"/>
              <a:gd name="T26" fmla="*/ 2147483647 w 62"/>
              <a:gd name="T27" fmla="*/ 2147483647 h 62"/>
              <a:gd name="T28" fmla="*/ 2147483647 w 62"/>
              <a:gd name="T29" fmla="*/ 2147483647 h 62"/>
              <a:gd name="T30" fmla="*/ 2147483647 w 62"/>
              <a:gd name="T31" fmla="*/ 2147483647 h 62"/>
              <a:gd name="T32" fmla="*/ 2147483647 w 62"/>
              <a:gd name="T33" fmla="*/ 2147483647 h 62"/>
              <a:gd name="T34" fmla="*/ 2147483647 w 62"/>
              <a:gd name="T35" fmla="*/ 2147483647 h 62"/>
              <a:gd name="T36" fmla="*/ 2147483647 w 62"/>
              <a:gd name="T37" fmla="*/ 2147483647 h 62"/>
              <a:gd name="T38" fmla="*/ 2147483647 w 62"/>
              <a:gd name="T39" fmla="*/ 2147483647 h 62"/>
              <a:gd name="T40" fmla="*/ 2147483647 w 62"/>
              <a:gd name="T41" fmla="*/ 0 h 62"/>
              <a:gd name="T42" fmla="*/ 2147483647 w 62"/>
              <a:gd name="T43" fmla="*/ 2147483647 h 62"/>
              <a:gd name="T44" fmla="*/ 2147483647 w 62"/>
              <a:gd name="T45" fmla="*/ 2147483647 h 62"/>
              <a:gd name="T46" fmla="*/ 2147483647 w 62"/>
              <a:gd name="T47" fmla="*/ 2147483647 h 62"/>
              <a:gd name="T48" fmla="*/ 2147483647 w 62"/>
              <a:gd name="T49" fmla="*/ 2147483647 h 62"/>
              <a:gd name="T50" fmla="*/ 2147483647 w 62"/>
              <a:gd name="T51" fmla="*/ 2147483647 h 62"/>
              <a:gd name="T52" fmla="*/ 2147483647 w 62"/>
              <a:gd name="T53" fmla="*/ 2147483647 h 62"/>
              <a:gd name="T54" fmla="*/ 2147483647 w 62"/>
              <a:gd name="T55" fmla="*/ 2147483647 h 62"/>
              <a:gd name="T56" fmla="*/ 2147483647 w 62"/>
              <a:gd name="T57" fmla="*/ 2147483647 h 62"/>
              <a:gd name="T58" fmla="*/ 2147483647 w 62"/>
              <a:gd name="T59" fmla="*/ 2147483647 h 62"/>
              <a:gd name="T60" fmla="*/ 2147483647 w 62"/>
              <a:gd name="T61" fmla="*/ 2147483647 h 62"/>
              <a:gd name="T62" fmla="*/ 2147483647 w 62"/>
              <a:gd name="T63" fmla="*/ 2147483647 h 6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62"/>
              <a:gd name="T97" fmla="*/ 0 h 62"/>
              <a:gd name="T98" fmla="*/ 62 w 62"/>
              <a:gd name="T99" fmla="*/ 62 h 6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62" h="62">
                <a:moveTo>
                  <a:pt x="5" y="24"/>
                </a:moveTo>
                <a:lnTo>
                  <a:pt x="5" y="24"/>
                </a:lnTo>
                <a:lnTo>
                  <a:pt x="6" y="25"/>
                </a:lnTo>
                <a:lnTo>
                  <a:pt x="8" y="28"/>
                </a:lnTo>
                <a:lnTo>
                  <a:pt x="9" y="31"/>
                </a:lnTo>
                <a:lnTo>
                  <a:pt x="11" y="35"/>
                </a:lnTo>
                <a:lnTo>
                  <a:pt x="14" y="41"/>
                </a:lnTo>
                <a:lnTo>
                  <a:pt x="18" y="47"/>
                </a:lnTo>
                <a:lnTo>
                  <a:pt x="22" y="55"/>
                </a:lnTo>
                <a:lnTo>
                  <a:pt x="24" y="56"/>
                </a:lnTo>
                <a:lnTo>
                  <a:pt x="25" y="58"/>
                </a:lnTo>
                <a:lnTo>
                  <a:pt x="27" y="59"/>
                </a:lnTo>
                <a:lnTo>
                  <a:pt x="28" y="61"/>
                </a:lnTo>
                <a:lnTo>
                  <a:pt x="30" y="62"/>
                </a:lnTo>
                <a:lnTo>
                  <a:pt x="31" y="62"/>
                </a:lnTo>
                <a:lnTo>
                  <a:pt x="33" y="62"/>
                </a:lnTo>
                <a:lnTo>
                  <a:pt x="34" y="62"/>
                </a:lnTo>
                <a:lnTo>
                  <a:pt x="39" y="61"/>
                </a:lnTo>
                <a:lnTo>
                  <a:pt x="42" y="59"/>
                </a:lnTo>
                <a:lnTo>
                  <a:pt x="46" y="58"/>
                </a:lnTo>
                <a:lnTo>
                  <a:pt x="51" y="56"/>
                </a:lnTo>
                <a:lnTo>
                  <a:pt x="55" y="55"/>
                </a:lnTo>
                <a:lnTo>
                  <a:pt x="58" y="52"/>
                </a:lnTo>
                <a:lnTo>
                  <a:pt x="61" y="49"/>
                </a:lnTo>
                <a:lnTo>
                  <a:pt x="62" y="46"/>
                </a:lnTo>
                <a:lnTo>
                  <a:pt x="62" y="41"/>
                </a:lnTo>
                <a:lnTo>
                  <a:pt x="62" y="38"/>
                </a:lnTo>
                <a:lnTo>
                  <a:pt x="62" y="35"/>
                </a:lnTo>
                <a:lnTo>
                  <a:pt x="61" y="32"/>
                </a:lnTo>
                <a:lnTo>
                  <a:pt x="58" y="28"/>
                </a:lnTo>
                <a:lnTo>
                  <a:pt x="56" y="25"/>
                </a:lnTo>
                <a:lnTo>
                  <a:pt x="53" y="22"/>
                </a:lnTo>
                <a:lnTo>
                  <a:pt x="51" y="19"/>
                </a:lnTo>
                <a:lnTo>
                  <a:pt x="46" y="16"/>
                </a:lnTo>
                <a:lnTo>
                  <a:pt x="43" y="13"/>
                </a:lnTo>
                <a:lnTo>
                  <a:pt x="39" y="12"/>
                </a:lnTo>
                <a:lnTo>
                  <a:pt x="34" y="9"/>
                </a:lnTo>
                <a:lnTo>
                  <a:pt x="30" y="7"/>
                </a:lnTo>
                <a:lnTo>
                  <a:pt x="25" y="4"/>
                </a:lnTo>
                <a:lnTo>
                  <a:pt x="21" y="3"/>
                </a:lnTo>
                <a:lnTo>
                  <a:pt x="17" y="1"/>
                </a:lnTo>
                <a:lnTo>
                  <a:pt x="14" y="0"/>
                </a:lnTo>
                <a:lnTo>
                  <a:pt x="11" y="1"/>
                </a:lnTo>
                <a:lnTo>
                  <a:pt x="9" y="3"/>
                </a:lnTo>
                <a:lnTo>
                  <a:pt x="6" y="4"/>
                </a:lnTo>
                <a:lnTo>
                  <a:pt x="5" y="7"/>
                </a:lnTo>
                <a:lnTo>
                  <a:pt x="3" y="9"/>
                </a:lnTo>
                <a:lnTo>
                  <a:pt x="2" y="12"/>
                </a:lnTo>
                <a:lnTo>
                  <a:pt x="0" y="15"/>
                </a:lnTo>
                <a:lnTo>
                  <a:pt x="2" y="15"/>
                </a:lnTo>
                <a:lnTo>
                  <a:pt x="2" y="16"/>
                </a:lnTo>
                <a:lnTo>
                  <a:pt x="3" y="18"/>
                </a:lnTo>
                <a:lnTo>
                  <a:pt x="3" y="19"/>
                </a:lnTo>
                <a:lnTo>
                  <a:pt x="3" y="21"/>
                </a:lnTo>
                <a:lnTo>
                  <a:pt x="3" y="22"/>
                </a:lnTo>
                <a:lnTo>
                  <a:pt x="5" y="24"/>
                </a:lnTo>
                <a:lnTo>
                  <a:pt x="3" y="24"/>
                </a:lnTo>
                <a:lnTo>
                  <a:pt x="5" y="24"/>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46" name="Freeform 197"/>
          <p:cNvSpPr>
            <a:spLocks/>
          </p:cNvSpPr>
          <p:nvPr/>
        </p:nvSpPr>
        <p:spPr bwMode="auto">
          <a:xfrm>
            <a:off x="6303963" y="4438654"/>
            <a:ext cx="87312" cy="98425"/>
          </a:xfrm>
          <a:custGeom>
            <a:avLst/>
            <a:gdLst>
              <a:gd name="T0" fmla="*/ 2147483647 w 62"/>
              <a:gd name="T1" fmla="*/ 2147483647 h 62"/>
              <a:gd name="T2" fmla="*/ 2147483647 w 62"/>
              <a:gd name="T3" fmla="*/ 2147483647 h 62"/>
              <a:gd name="T4" fmla="*/ 2147483647 w 62"/>
              <a:gd name="T5" fmla="*/ 2147483647 h 62"/>
              <a:gd name="T6" fmla="*/ 2147483647 w 62"/>
              <a:gd name="T7" fmla="*/ 2147483647 h 62"/>
              <a:gd name="T8" fmla="*/ 2147483647 w 62"/>
              <a:gd name="T9" fmla="*/ 2147483647 h 62"/>
              <a:gd name="T10" fmla="*/ 2147483647 w 62"/>
              <a:gd name="T11" fmla="*/ 2147483647 h 62"/>
              <a:gd name="T12" fmla="*/ 2147483647 w 62"/>
              <a:gd name="T13" fmla="*/ 2147483647 h 62"/>
              <a:gd name="T14" fmla="*/ 2147483647 w 62"/>
              <a:gd name="T15" fmla="*/ 2147483647 h 62"/>
              <a:gd name="T16" fmla="*/ 2147483647 w 62"/>
              <a:gd name="T17" fmla="*/ 2147483647 h 62"/>
              <a:gd name="T18" fmla="*/ 2147483647 w 62"/>
              <a:gd name="T19" fmla="*/ 2147483647 h 62"/>
              <a:gd name="T20" fmla="*/ 2147483647 w 62"/>
              <a:gd name="T21" fmla="*/ 2147483647 h 62"/>
              <a:gd name="T22" fmla="*/ 2147483647 w 62"/>
              <a:gd name="T23" fmla="*/ 2147483647 h 62"/>
              <a:gd name="T24" fmla="*/ 2147483647 w 62"/>
              <a:gd name="T25" fmla="*/ 2147483647 h 62"/>
              <a:gd name="T26" fmla="*/ 2147483647 w 62"/>
              <a:gd name="T27" fmla="*/ 2147483647 h 62"/>
              <a:gd name="T28" fmla="*/ 2147483647 w 62"/>
              <a:gd name="T29" fmla="*/ 2147483647 h 62"/>
              <a:gd name="T30" fmla="*/ 2147483647 w 62"/>
              <a:gd name="T31" fmla="*/ 2147483647 h 62"/>
              <a:gd name="T32" fmla="*/ 2147483647 w 62"/>
              <a:gd name="T33" fmla="*/ 2147483647 h 62"/>
              <a:gd name="T34" fmla="*/ 2147483647 w 62"/>
              <a:gd name="T35" fmla="*/ 2147483647 h 62"/>
              <a:gd name="T36" fmla="*/ 2147483647 w 62"/>
              <a:gd name="T37" fmla="*/ 2147483647 h 62"/>
              <a:gd name="T38" fmla="*/ 2147483647 w 62"/>
              <a:gd name="T39" fmla="*/ 2147483647 h 62"/>
              <a:gd name="T40" fmla="*/ 2147483647 w 62"/>
              <a:gd name="T41" fmla="*/ 0 h 62"/>
              <a:gd name="T42" fmla="*/ 2147483647 w 62"/>
              <a:gd name="T43" fmla="*/ 2147483647 h 62"/>
              <a:gd name="T44" fmla="*/ 2147483647 w 62"/>
              <a:gd name="T45" fmla="*/ 2147483647 h 62"/>
              <a:gd name="T46" fmla="*/ 2147483647 w 62"/>
              <a:gd name="T47" fmla="*/ 2147483647 h 62"/>
              <a:gd name="T48" fmla="*/ 2147483647 w 62"/>
              <a:gd name="T49" fmla="*/ 2147483647 h 62"/>
              <a:gd name="T50" fmla="*/ 2147483647 w 62"/>
              <a:gd name="T51" fmla="*/ 2147483647 h 62"/>
              <a:gd name="T52" fmla="*/ 2147483647 w 62"/>
              <a:gd name="T53" fmla="*/ 2147483647 h 62"/>
              <a:gd name="T54" fmla="*/ 2147483647 w 62"/>
              <a:gd name="T55" fmla="*/ 2147483647 h 62"/>
              <a:gd name="T56" fmla="*/ 2147483647 w 62"/>
              <a:gd name="T57" fmla="*/ 2147483647 h 62"/>
              <a:gd name="T58" fmla="*/ 2147483647 w 62"/>
              <a:gd name="T59" fmla="*/ 2147483647 h 62"/>
              <a:gd name="T60" fmla="*/ 2147483647 w 62"/>
              <a:gd name="T61" fmla="*/ 2147483647 h 62"/>
              <a:gd name="T62" fmla="*/ 2147483647 w 62"/>
              <a:gd name="T63" fmla="*/ 2147483647 h 6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62"/>
              <a:gd name="T97" fmla="*/ 0 h 62"/>
              <a:gd name="T98" fmla="*/ 62 w 62"/>
              <a:gd name="T99" fmla="*/ 62 h 6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62" h="62">
                <a:moveTo>
                  <a:pt x="5" y="24"/>
                </a:moveTo>
                <a:lnTo>
                  <a:pt x="5" y="24"/>
                </a:lnTo>
                <a:lnTo>
                  <a:pt x="6" y="25"/>
                </a:lnTo>
                <a:lnTo>
                  <a:pt x="8" y="28"/>
                </a:lnTo>
                <a:lnTo>
                  <a:pt x="9" y="31"/>
                </a:lnTo>
                <a:lnTo>
                  <a:pt x="11" y="35"/>
                </a:lnTo>
                <a:lnTo>
                  <a:pt x="14" y="41"/>
                </a:lnTo>
                <a:lnTo>
                  <a:pt x="18" y="47"/>
                </a:lnTo>
                <a:lnTo>
                  <a:pt x="22" y="55"/>
                </a:lnTo>
                <a:lnTo>
                  <a:pt x="24" y="56"/>
                </a:lnTo>
                <a:lnTo>
                  <a:pt x="25" y="58"/>
                </a:lnTo>
                <a:lnTo>
                  <a:pt x="27" y="59"/>
                </a:lnTo>
                <a:lnTo>
                  <a:pt x="28" y="61"/>
                </a:lnTo>
                <a:lnTo>
                  <a:pt x="30" y="62"/>
                </a:lnTo>
                <a:lnTo>
                  <a:pt x="31" y="62"/>
                </a:lnTo>
                <a:lnTo>
                  <a:pt x="33" y="62"/>
                </a:lnTo>
                <a:lnTo>
                  <a:pt x="34" y="62"/>
                </a:lnTo>
                <a:lnTo>
                  <a:pt x="39" y="61"/>
                </a:lnTo>
                <a:lnTo>
                  <a:pt x="42" y="59"/>
                </a:lnTo>
                <a:lnTo>
                  <a:pt x="46" y="58"/>
                </a:lnTo>
                <a:lnTo>
                  <a:pt x="51" y="56"/>
                </a:lnTo>
                <a:lnTo>
                  <a:pt x="55" y="55"/>
                </a:lnTo>
                <a:lnTo>
                  <a:pt x="58" y="52"/>
                </a:lnTo>
                <a:lnTo>
                  <a:pt x="61" y="49"/>
                </a:lnTo>
                <a:lnTo>
                  <a:pt x="62" y="46"/>
                </a:lnTo>
                <a:lnTo>
                  <a:pt x="62" y="41"/>
                </a:lnTo>
                <a:lnTo>
                  <a:pt x="62" y="38"/>
                </a:lnTo>
                <a:lnTo>
                  <a:pt x="62" y="35"/>
                </a:lnTo>
                <a:lnTo>
                  <a:pt x="61" y="32"/>
                </a:lnTo>
                <a:lnTo>
                  <a:pt x="58" y="28"/>
                </a:lnTo>
                <a:lnTo>
                  <a:pt x="56" y="25"/>
                </a:lnTo>
                <a:lnTo>
                  <a:pt x="53" y="22"/>
                </a:lnTo>
                <a:lnTo>
                  <a:pt x="51" y="19"/>
                </a:lnTo>
                <a:lnTo>
                  <a:pt x="46" y="16"/>
                </a:lnTo>
                <a:lnTo>
                  <a:pt x="43" y="13"/>
                </a:lnTo>
                <a:lnTo>
                  <a:pt x="39" y="12"/>
                </a:lnTo>
                <a:lnTo>
                  <a:pt x="34" y="9"/>
                </a:lnTo>
                <a:lnTo>
                  <a:pt x="30" y="7"/>
                </a:lnTo>
                <a:lnTo>
                  <a:pt x="25" y="4"/>
                </a:lnTo>
                <a:lnTo>
                  <a:pt x="21" y="3"/>
                </a:lnTo>
                <a:lnTo>
                  <a:pt x="17" y="1"/>
                </a:lnTo>
                <a:lnTo>
                  <a:pt x="14" y="0"/>
                </a:lnTo>
                <a:lnTo>
                  <a:pt x="11" y="1"/>
                </a:lnTo>
                <a:lnTo>
                  <a:pt x="9" y="3"/>
                </a:lnTo>
                <a:lnTo>
                  <a:pt x="6" y="4"/>
                </a:lnTo>
                <a:lnTo>
                  <a:pt x="5" y="7"/>
                </a:lnTo>
                <a:lnTo>
                  <a:pt x="3" y="9"/>
                </a:lnTo>
                <a:lnTo>
                  <a:pt x="2" y="12"/>
                </a:lnTo>
                <a:lnTo>
                  <a:pt x="0" y="15"/>
                </a:lnTo>
                <a:lnTo>
                  <a:pt x="2" y="15"/>
                </a:lnTo>
                <a:lnTo>
                  <a:pt x="2" y="16"/>
                </a:lnTo>
                <a:lnTo>
                  <a:pt x="3" y="18"/>
                </a:lnTo>
                <a:lnTo>
                  <a:pt x="3" y="19"/>
                </a:lnTo>
                <a:lnTo>
                  <a:pt x="3" y="21"/>
                </a:lnTo>
                <a:lnTo>
                  <a:pt x="3" y="22"/>
                </a:lnTo>
                <a:lnTo>
                  <a:pt x="5" y="24"/>
                </a:lnTo>
                <a:lnTo>
                  <a:pt x="3" y="24"/>
                </a:lnTo>
                <a:lnTo>
                  <a:pt x="5" y="24"/>
                </a:lnTo>
              </a:path>
            </a:pathLst>
          </a:custGeom>
          <a:solidFill>
            <a:srgbClr val="FFFF00"/>
          </a:solidFill>
          <a:ln w="4763">
            <a:solidFill>
              <a:srgbClr val="990000"/>
            </a:solidFill>
            <a:round/>
            <a:headEnd/>
            <a:tailEnd/>
          </a:ln>
        </p:spPr>
        <p:txBody>
          <a:bodyPr/>
          <a:lstStyle/>
          <a:p>
            <a:endParaRPr lang="en-US"/>
          </a:p>
        </p:txBody>
      </p:sp>
      <p:sp>
        <p:nvSpPr>
          <p:cNvPr id="53447" name="Freeform 198"/>
          <p:cNvSpPr>
            <a:spLocks/>
          </p:cNvSpPr>
          <p:nvPr/>
        </p:nvSpPr>
        <p:spPr bwMode="auto">
          <a:xfrm>
            <a:off x="6303963" y="4438654"/>
            <a:ext cx="87312" cy="98425"/>
          </a:xfrm>
          <a:custGeom>
            <a:avLst/>
            <a:gdLst>
              <a:gd name="T0" fmla="*/ 2147483647 w 62"/>
              <a:gd name="T1" fmla="*/ 2147483647 h 62"/>
              <a:gd name="T2" fmla="*/ 2147483647 w 62"/>
              <a:gd name="T3" fmla="*/ 2147483647 h 62"/>
              <a:gd name="T4" fmla="*/ 2147483647 w 62"/>
              <a:gd name="T5" fmla="*/ 2147483647 h 62"/>
              <a:gd name="T6" fmla="*/ 2147483647 w 62"/>
              <a:gd name="T7" fmla="*/ 2147483647 h 62"/>
              <a:gd name="T8" fmla="*/ 2147483647 w 62"/>
              <a:gd name="T9" fmla="*/ 2147483647 h 62"/>
              <a:gd name="T10" fmla="*/ 2147483647 w 62"/>
              <a:gd name="T11" fmla="*/ 2147483647 h 62"/>
              <a:gd name="T12" fmla="*/ 2147483647 w 62"/>
              <a:gd name="T13" fmla="*/ 2147483647 h 62"/>
              <a:gd name="T14" fmla="*/ 2147483647 w 62"/>
              <a:gd name="T15" fmla="*/ 2147483647 h 62"/>
              <a:gd name="T16" fmla="*/ 2147483647 w 62"/>
              <a:gd name="T17" fmla="*/ 2147483647 h 62"/>
              <a:gd name="T18" fmla="*/ 2147483647 w 62"/>
              <a:gd name="T19" fmla="*/ 2147483647 h 62"/>
              <a:gd name="T20" fmla="*/ 2147483647 w 62"/>
              <a:gd name="T21" fmla="*/ 2147483647 h 62"/>
              <a:gd name="T22" fmla="*/ 2147483647 w 62"/>
              <a:gd name="T23" fmla="*/ 2147483647 h 62"/>
              <a:gd name="T24" fmla="*/ 2147483647 w 62"/>
              <a:gd name="T25" fmla="*/ 2147483647 h 62"/>
              <a:gd name="T26" fmla="*/ 2147483647 w 62"/>
              <a:gd name="T27" fmla="*/ 2147483647 h 62"/>
              <a:gd name="T28" fmla="*/ 2147483647 w 62"/>
              <a:gd name="T29" fmla="*/ 2147483647 h 62"/>
              <a:gd name="T30" fmla="*/ 2147483647 w 62"/>
              <a:gd name="T31" fmla="*/ 2147483647 h 62"/>
              <a:gd name="T32" fmla="*/ 2147483647 w 62"/>
              <a:gd name="T33" fmla="*/ 2147483647 h 62"/>
              <a:gd name="T34" fmla="*/ 2147483647 w 62"/>
              <a:gd name="T35" fmla="*/ 2147483647 h 62"/>
              <a:gd name="T36" fmla="*/ 2147483647 w 62"/>
              <a:gd name="T37" fmla="*/ 2147483647 h 62"/>
              <a:gd name="T38" fmla="*/ 2147483647 w 62"/>
              <a:gd name="T39" fmla="*/ 2147483647 h 62"/>
              <a:gd name="T40" fmla="*/ 2147483647 w 62"/>
              <a:gd name="T41" fmla="*/ 0 h 62"/>
              <a:gd name="T42" fmla="*/ 2147483647 w 62"/>
              <a:gd name="T43" fmla="*/ 2147483647 h 62"/>
              <a:gd name="T44" fmla="*/ 2147483647 w 62"/>
              <a:gd name="T45" fmla="*/ 2147483647 h 62"/>
              <a:gd name="T46" fmla="*/ 2147483647 w 62"/>
              <a:gd name="T47" fmla="*/ 2147483647 h 62"/>
              <a:gd name="T48" fmla="*/ 2147483647 w 62"/>
              <a:gd name="T49" fmla="*/ 2147483647 h 62"/>
              <a:gd name="T50" fmla="*/ 2147483647 w 62"/>
              <a:gd name="T51" fmla="*/ 2147483647 h 62"/>
              <a:gd name="T52" fmla="*/ 2147483647 w 62"/>
              <a:gd name="T53" fmla="*/ 2147483647 h 62"/>
              <a:gd name="T54" fmla="*/ 2147483647 w 62"/>
              <a:gd name="T55" fmla="*/ 2147483647 h 62"/>
              <a:gd name="T56" fmla="*/ 2147483647 w 62"/>
              <a:gd name="T57" fmla="*/ 2147483647 h 62"/>
              <a:gd name="T58" fmla="*/ 2147483647 w 62"/>
              <a:gd name="T59" fmla="*/ 2147483647 h 62"/>
              <a:gd name="T60" fmla="*/ 2147483647 w 62"/>
              <a:gd name="T61" fmla="*/ 2147483647 h 62"/>
              <a:gd name="T62" fmla="*/ 2147483647 w 62"/>
              <a:gd name="T63" fmla="*/ 2147483647 h 6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62"/>
              <a:gd name="T97" fmla="*/ 0 h 62"/>
              <a:gd name="T98" fmla="*/ 62 w 62"/>
              <a:gd name="T99" fmla="*/ 62 h 6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62" h="62">
                <a:moveTo>
                  <a:pt x="5" y="24"/>
                </a:moveTo>
                <a:lnTo>
                  <a:pt x="5" y="24"/>
                </a:lnTo>
                <a:lnTo>
                  <a:pt x="6" y="25"/>
                </a:lnTo>
                <a:lnTo>
                  <a:pt x="8" y="28"/>
                </a:lnTo>
                <a:lnTo>
                  <a:pt x="9" y="31"/>
                </a:lnTo>
                <a:lnTo>
                  <a:pt x="11" y="35"/>
                </a:lnTo>
                <a:lnTo>
                  <a:pt x="14" y="41"/>
                </a:lnTo>
                <a:lnTo>
                  <a:pt x="18" y="47"/>
                </a:lnTo>
                <a:lnTo>
                  <a:pt x="22" y="55"/>
                </a:lnTo>
                <a:lnTo>
                  <a:pt x="24" y="56"/>
                </a:lnTo>
                <a:lnTo>
                  <a:pt x="25" y="58"/>
                </a:lnTo>
                <a:lnTo>
                  <a:pt x="27" y="59"/>
                </a:lnTo>
                <a:lnTo>
                  <a:pt x="28" y="61"/>
                </a:lnTo>
                <a:lnTo>
                  <a:pt x="30" y="62"/>
                </a:lnTo>
                <a:lnTo>
                  <a:pt x="31" y="62"/>
                </a:lnTo>
                <a:lnTo>
                  <a:pt x="33" y="62"/>
                </a:lnTo>
                <a:lnTo>
                  <a:pt x="34" y="62"/>
                </a:lnTo>
                <a:lnTo>
                  <a:pt x="39" y="61"/>
                </a:lnTo>
                <a:lnTo>
                  <a:pt x="42" y="59"/>
                </a:lnTo>
                <a:lnTo>
                  <a:pt x="46" y="58"/>
                </a:lnTo>
                <a:lnTo>
                  <a:pt x="51" y="56"/>
                </a:lnTo>
                <a:lnTo>
                  <a:pt x="55" y="55"/>
                </a:lnTo>
                <a:lnTo>
                  <a:pt x="58" y="52"/>
                </a:lnTo>
                <a:lnTo>
                  <a:pt x="61" y="49"/>
                </a:lnTo>
                <a:lnTo>
                  <a:pt x="62" y="46"/>
                </a:lnTo>
                <a:lnTo>
                  <a:pt x="62" y="41"/>
                </a:lnTo>
                <a:lnTo>
                  <a:pt x="62" y="38"/>
                </a:lnTo>
                <a:lnTo>
                  <a:pt x="62" y="35"/>
                </a:lnTo>
                <a:lnTo>
                  <a:pt x="61" y="32"/>
                </a:lnTo>
                <a:lnTo>
                  <a:pt x="58" y="28"/>
                </a:lnTo>
                <a:lnTo>
                  <a:pt x="56" y="25"/>
                </a:lnTo>
                <a:lnTo>
                  <a:pt x="53" y="22"/>
                </a:lnTo>
                <a:lnTo>
                  <a:pt x="51" y="19"/>
                </a:lnTo>
                <a:lnTo>
                  <a:pt x="46" y="16"/>
                </a:lnTo>
                <a:lnTo>
                  <a:pt x="43" y="13"/>
                </a:lnTo>
                <a:lnTo>
                  <a:pt x="39" y="12"/>
                </a:lnTo>
                <a:lnTo>
                  <a:pt x="34" y="9"/>
                </a:lnTo>
                <a:lnTo>
                  <a:pt x="30" y="7"/>
                </a:lnTo>
                <a:lnTo>
                  <a:pt x="25" y="4"/>
                </a:lnTo>
                <a:lnTo>
                  <a:pt x="21" y="3"/>
                </a:lnTo>
                <a:lnTo>
                  <a:pt x="17" y="1"/>
                </a:lnTo>
                <a:lnTo>
                  <a:pt x="14" y="0"/>
                </a:lnTo>
                <a:lnTo>
                  <a:pt x="11" y="1"/>
                </a:lnTo>
                <a:lnTo>
                  <a:pt x="9" y="3"/>
                </a:lnTo>
                <a:lnTo>
                  <a:pt x="6" y="4"/>
                </a:lnTo>
                <a:lnTo>
                  <a:pt x="5" y="7"/>
                </a:lnTo>
                <a:lnTo>
                  <a:pt x="3" y="9"/>
                </a:lnTo>
                <a:lnTo>
                  <a:pt x="2" y="12"/>
                </a:lnTo>
                <a:lnTo>
                  <a:pt x="0" y="15"/>
                </a:lnTo>
                <a:lnTo>
                  <a:pt x="2" y="15"/>
                </a:lnTo>
                <a:lnTo>
                  <a:pt x="2" y="16"/>
                </a:lnTo>
                <a:lnTo>
                  <a:pt x="3" y="18"/>
                </a:lnTo>
                <a:lnTo>
                  <a:pt x="3" y="19"/>
                </a:lnTo>
                <a:lnTo>
                  <a:pt x="3" y="21"/>
                </a:lnTo>
                <a:lnTo>
                  <a:pt x="3" y="22"/>
                </a:lnTo>
                <a:lnTo>
                  <a:pt x="5" y="24"/>
                </a:lnTo>
                <a:lnTo>
                  <a:pt x="3" y="24"/>
                </a:lnTo>
                <a:lnTo>
                  <a:pt x="5" y="24"/>
                </a:lnTo>
              </a:path>
            </a:pathLst>
          </a:custGeom>
          <a:solidFill>
            <a:srgbClr val="FFFF00"/>
          </a:solidFill>
          <a:ln w="4763">
            <a:solidFill>
              <a:srgbClr val="990000"/>
            </a:solidFill>
            <a:round/>
            <a:headEnd/>
            <a:tailEnd/>
          </a:ln>
        </p:spPr>
        <p:txBody>
          <a:bodyPr/>
          <a:lstStyle/>
          <a:p>
            <a:endParaRPr lang="en-US"/>
          </a:p>
        </p:txBody>
      </p:sp>
      <p:sp>
        <p:nvSpPr>
          <p:cNvPr id="53448" name="Freeform 199"/>
          <p:cNvSpPr>
            <a:spLocks/>
          </p:cNvSpPr>
          <p:nvPr/>
        </p:nvSpPr>
        <p:spPr bwMode="auto">
          <a:xfrm>
            <a:off x="6242050" y="4386263"/>
            <a:ext cx="69851" cy="63500"/>
          </a:xfrm>
          <a:custGeom>
            <a:avLst/>
            <a:gdLst>
              <a:gd name="T0" fmla="*/ 2147483647 w 50"/>
              <a:gd name="T1" fmla="*/ 2147483647 h 40"/>
              <a:gd name="T2" fmla="*/ 2147483647 w 50"/>
              <a:gd name="T3" fmla="*/ 2147483647 h 40"/>
              <a:gd name="T4" fmla="*/ 2147483647 w 50"/>
              <a:gd name="T5" fmla="*/ 2147483647 h 40"/>
              <a:gd name="T6" fmla="*/ 2147483647 w 50"/>
              <a:gd name="T7" fmla="*/ 2147483647 h 40"/>
              <a:gd name="T8" fmla="*/ 2147483647 w 50"/>
              <a:gd name="T9" fmla="*/ 2147483647 h 40"/>
              <a:gd name="T10" fmla="*/ 2147483647 w 50"/>
              <a:gd name="T11" fmla="*/ 2147483647 h 40"/>
              <a:gd name="T12" fmla="*/ 2147483647 w 50"/>
              <a:gd name="T13" fmla="*/ 2147483647 h 40"/>
              <a:gd name="T14" fmla="*/ 2147483647 w 50"/>
              <a:gd name="T15" fmla="*/ 2147483647 h 40"/>
              <a:gd name="T16" fmla="*/ 2147483647 w 50"/>
              <a:gd name="T17" fmla="*/ 2147483647 h 40"/>
              <a:gd name="T18" fmla="*/ 2147483647 w 50"/>
              <a:gd name="T19" fmla="*/ 2147483647 h 40"/>
              <a:gd name="T20" fmla="*/ 2147483647 w 50"/>
              <a:gd name="T21" fmla="*/ 2147483647 h 40"/>
              <a:gd name="T22" fmla="*/ 2147483647 w 50"/>
              <a:gd name="T23" fmla="*/ 2147483647 h 40"/>
              <a:gd name="T24" fmla="*/ 2147483647 w 50"/>
              <a:gd name="T25" fmla="*/ 2147483647 h 40"/>
              <a:gd name="T26" fmla="*/ 2147483647 w 50"/>
              <a:gd name="T27" fmla="*/ 2147483647 h 40"/>
              <a:gd name="T28" fmla="*/ 2147483647 w 50"/>
              <a:gd name="T29" fmla="*/ 2147483647 h 40"/>
              <a:gd name="T30" fmla="*/ 2147483647 w 50"/>
              <a:gd name="T31" fmla="*/ 2147483647 h 40"/>
              <a:gd name="T32" fmla="*/ 2147483647 w 50"/>
              <a:gd name="T33" fmla="*/ 2147483647 h 40"/>
              <a:gd name="T34" fmla="*/ 2147483647 w 50"/>
              <a:gd name="T35" fmla="*/ 2147483647 h 40"/>
              <a:gd name="T36" fmla="*/ 2147483647 w 50"/>
              <a:gd name="T37" fmla="*/ 2147483647 h 40"/>
              <a:gd name="T38" fmla="*/ 2147483647 w 50"/>
              <a:gd name="T39" fmla="*/ 2147483647 h 40"/>
              <a:gd name="T40" fmla="*/ 2147483647 w 50"/>
              <a:gd name="T41" fmla="*/ 2147483647 h 40"/>
              <a:gd name="T42" fmla="*/ 2147483647 w 50"/>
              <a:gd name="T43" fmla="*/ 2147483647 h 40"/>
              <a:gd name="T44" fmla="*/ 2147483647 w 50"/>
              <a:gd name="T45" fmla="*/ 2147483647 h 40"/>
              <a:gd name="T46" fmla="*/ 2147483647 w 50"/>
              <a:gd name="T47" fmla="*/ 2147483647 h 40"/>
              <a:gd name="T48" fmla="*/ 2147483647 w 50"/>
              <a:gd name="T49" fmla="*/ 2147483647 h 40"/>
              <a:gd name="T50" fmla="*/ 2147483647 w 50"/>
              <a:gd name="T51" fmla="*/ 2147483647 h 40"/>
              <a:gd name="T52" fmla="*/ 2147483647 w 50"/>
              <a:gd name="T53" fmla="*/ 2147483647 h 40"/>
              <a:gd name="T54" fmla="*/ 2147483647 w 50"/>
              <a:gd name="T55" fmla="*/ 2147483647 h 40"/>
              <a:gd name="T56" fmla="*/ 2147483647 w 50"/>
              <a:gd name="T57" fmla="*/ 2147483647 h 40"/>
              <a:gd name="T58" fmla="*/ 2147483647 w 50"/>
              <a:gd name="T59" fmla="*/ 2147483647 h 40"/>
              <a:gd name="T60" fmla="*/ 2147483647 w 50"/>
              <a:gd name="T61" fmla="*/ 2147483647 h 40"/>
              <a:gd name="T62" fmla="*/ 2147483647 w 50"/>
              <a:gd name="T63" fmla="*/ 2147483647 h 40"/>
              <a:gd name="T64" fmla="*/ 2147483647 w 50"/>
              <a:gd name="T65" fmla="*/ 2147483647 h 40"/>
              <a:gd name="T66" fmla="*/ 2147483647 w 50"/>
              <a:gd name="T67" fmla="*/ 2147483647 h 40"/>
              <a:gd name="T68" fmla="*/ 2147483647 w 50"/>
              <a:gd name="T69" fmla="*/ 2147483647 h 40"/>
              <a:gd name="T70" fmla="*/ 2147483647 w 50"/>
              <a:gd name="T71" fmla="*/ 2147483647 h 40"/>
              <a:gd name="T72" fmla="*/ 2147483647 w 50"/>
              <a:gd name="T73" fmla="*/ 2147483647 h 40"/>
              <a:gd name="T74" fmla="*/ 2147483647 w 50"/>
              <a:gd name="T75" fmla="*/ 0 h 40"/>
              <a:gd name="T76" fmla="*/ 2147483647 w 50"/>
              <a:gd name="T77" fmla="*/ 0 h 40"/>
              <a:gd name="T78" fmla="*/ 2147483647 w 50"/>
              <a:gd name="T79" fmla="*/ 0 h 40"/>
              <a:gd name="T80" fmla="*/ 2147483647 w 50"/>
              <a:gd name="T81" fmla="*/ 2147483647 h 40"/>
              <a:gd name="T82" fmla="*/ 2147483647 w 50"/>
              <a:gd name="T83" fmla="*/ 2147483647 h 40"/>
              <a:gd name="T84" fmla="*/ 2147483647 w 50"/>
              <a:gd name="T85" fmla="*/ 2147483647 h 40"/>
              <a:gd name="T86" fmla="*/ 0 w 50"/>
              <a:gd name="T87" fmla="*/ 2147483647 h 40"/>
              <a:gd name="T88" fmla="*/ 0 w 50"/>
              <a:gd name="T89" fmla="*/ 2147483647 h 40"/>
              <a:gd name="T90" fmla="*/ 0 w 50"/>
              <a:gd name="T91" fmla="*/ 2147483647 h 40"/>
              <a:gd name="T92" fmla="*/ 2147483647 w 50"/>
              <a:gd name="T93" fmla="*/ 2147483647 h 40"/>
              <a:gd name="T94" fmla="*/ 2147483647 w 50"/>
              <a:gd name="T95" fmla="*/ 2147483647 h 40"/>
              <a:gd name="T96" fmla="*/ 2147483647 w 50"/>
              <a:gd name="T97" fmla="*/ 2147483647 h 4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50"/>
              <a:gd name="T148" fmla="*/ 0 h 40"/>
              <a:gd name="T149" fmla="*/ 50 w 50"/>
              <a:gd name="T150" fmla="*/ 40 h 4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50" h="40">
                <a:moveTo>
                  <a:pt x="6" y="30"/>
                </a:moveTo>
                <a:lnTo>
                  <a:pt x="10" y="33"/>
                </a:lnTo>
                <a:lnTo>
                  <a:pt x="13" y="34"/>
                </a:lnTo>
                <a:lnTo>
                  <a:pt x="18" y="37"/>
                </a:lnTo>
                <a:lnTo>
                  <a:pt x="21" y="39"/>
                </a:lnTo>
                <a:lnTo>
                  <a:pt x="25" y="40"/>
                </a:lnTo>
                <a:lnTo>
                  <a:pt x="28" y="40"/>
                </a:lnTo>
                <a:lnTo>
                  <a:pt x="32" y="40"/>
                </a:lnTo>
                <a:lnTo>
                  <a:pt x="37" y="39"/>
                </a:lnTo>
                <a:lnTo>
                  <a:pt x="40" y="37"/>
                </a:lnTo>
                <a:lnTo>
                  <a:pt x="43" y="34"/>
                </a:lnTo>
                <a:lnTo>
                  <a:pt x="43" y="33"/>
                </a:lnTo>
                <a:lnTo>
                  <a:pt x="44" y="30"/>
                </a:lnTo>
                <a:lnTo>
                  <a:pt x="44" y="27"/>
                </a:lnTo>
                <a:lnTo>
                  <a:pt x="46" y="24"/>
                </a:lnTo>
                <a:lnTo>
                  <a:pt x="46" y="21"/>
                </a:lnTo>
                <a:lnTo>
                  <a:pt x="47" y="18"/>
                </a:lnTo>
                <a:lnTo>
                  <a:pt x="49" y="17"/>
                </a:lnTo>
                <a:lnTo>
                  <a:pt x="49" y="15"/>
                </a:lnTo>
                <a:lnTo>
                  <a:pt x="50" y="14"/>
                </a:lnTo>
                <a:lnTo>
                  <a:pt x="50" y="11"/>
                </a:lnTo>
                <a:lnTo>
                  <a:pt x="49" y="9"/>
                </a:lnTo>
                <a:lnTo>
                  <a:pt x="49" y="8"/>
                </a:lnTo>
                <a:lnTo>
                  <a:pt x="47" y="6"/>
                </a:lnTo>
                <a:lnTo>
                  <a:pt x="46" y="5"/>
                </a:lnTo>
                <a:lnTo>
                  <a:pt x="44" y="3"/>
                </a:lnTo>
                <a:lnTo>
                  <a:pt x="43" y="3"/>
                </a:lnTo>
                <a:lnTo>
                  <a:pt x="40" y="3"/>
                </a:lnTo>
                <a:lnTo>
                  <a:pt x="38" y="3"/>
                </a:lnTo>
                <a:lnTo>
                  <a:pt x="37" y="3"/>
                </a:lnTo>
                <a:lnTo>
                  <a:pt x="34" y="5"/>
                </a:lnTo>
                <a:lnTo>
                  <a:pt x="32" y="5"/>
                </a:lnTo>
                <a:lnTo>
                  <a:pt x="31" y="5"/>
                </a:lnTo>
                <a:lnTo>
                  <a:pt x="28" y="3"/>
                </a:lnTo>
                <a:lnTo>
                  <a:pt x="25" y="3"/>
                </a:lnTo>
                <a:lnTo>
                  <a:pt x="22" y="2"/>
                </a:lnTo>
                <a:lnTo>
                  <a:pt x="21" y="2"/>
                </a:lnTo>
                <a:lnTo>
                  <a:pt x="18" y="0"/>
                </a:lnTo>
                <a:lnTo>
                  <a:pt x="15" y="0"/>
                </a:lnTo>
                <a:lnTo>
                  <a:pt x="12" y="0"/>
                </a:lnTo>
                <a:lnTo>
                  <a:pt x="10" y="2"/>
                </a:lnTo>
                <a:lnTo>
                  <a:pt x="6" y="3"/>
                </a:lnTo>
                <a:lnTo>
                  <a:pt x="3" y="8"/>
                </a:lnTo>
                <a:lnTo>
                  <a:pt x="0" y="11"/>
                </a:lnTo>
                <a:lnTo>
                  <a:pt x="0" y="15"/>
                </a:lnTo>
                <a:lnTo>
                  <a:pt x="0" y="20"/>
                </a:lnTo>
                <a:lnTo>
                  <a:pt x="1" y="24"/>
                </a:lnTo>
                <a:lnTo>
                  <a:pt x="3" y="27"/>
                </a:lnTo>
                <a:lnTo>
                  <a:pt x="6" y="3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49" name="Freeform 200"/>
          <p:cNvSpPr>
            <a:spLocks/>
          </p:cNvSpPr>
          <p:nvPr/>
        </p:nvSpPr>
        <p:spPr bwMode="auto">
          <a:xfrm>
            <a:off x="6242050" y="4386263"/>
            <a:ext cx="69851" cy="63500"/>
          </a:xfrm>
          <a:custGeom>
            <a:avLst/>
            <a:gdLst>
              <a:gd name="T0" fmla="*/ 2147483647 w 50"/>
              <a:gd name="T1" fmla="*/ 2147483647 h 40"/>
              <a:gd name="T2" fmla="*/ 2147483647 w 50"/>
              <a:gd name="T3" fmla="*/ 2147483647 h 40"/>
              <a:gd name="T4" fmla="*/ 2147483647 w 50"/>
              <a:gd name="T5" fmla="*/ 2147483647 h 40"/>
              <a:gd name="T6" fmla="*/ 2147483647 w 50"/>
              <a:gd name="T7" fmla="*/ 2147483647 h 40"/>
              <a:gd name="T8" fmla="*/ 2147483647 w 50"/>
              <a:gd name="T9" fmla="*/ 2147483647 h 40"/>
              <a:gd name="T10" fmla="*/ 2147483647 w 50"/>
              <a:gd name="T11" fmla="*/ 2147483647 h 40"/>
              <a:gd name="T12" fmla="*/ 2147483647 w 50"/>
              <a:gd name="T13" fmla="*/ 2147483647 h 40"/>
              <a:gd name="T14" fmla="*/ 2147483647 w 50"/>
              <a:gd name="T15" fmla="*/ 2147483647 h 40"/>
              <a:gd name="T16" fmla="*/ 2147483647 w 50"/>
              <a:gd name="T17" fmla="*/ 2147483647 h 40"/>
              <a:gd name="T18" fmla="*/ 2147483647 w 50"/>
              <a:gd name="T19" fmla="*/ 2147483647 h 40"/>
              <a:gd name="T20" fmla="*/ 2147483647 w 50"/>
              <a:gd name="T21" fmla="*/ 2147483647 h 40"/>
              <a:gd name="T22" fmla="*/ 2147483647 w 50"/>
              <a:gd name="T23" fmla="*/ 2147483647 h 40"/>
              <a:gd name="T24" fmla="*/ 2147483647 w 50"/>
              <a:gd name="T25" fmla="*/ 2147483647 h 40"/>
              <a:gd name="T26" fmla="*/ 2147483647 w 50"/>
              <a:gd name="T27" fmla="*/ 2147483647 h 40"/>
              <a:gd name="T28" fmla="*/ 2147483647 w 50"/>
              <a:gd name="T29" fmla="*/ 2147483647 h 40"/>
              <a:gd name="T30" fmla="*/ 2147483647 w 50"/>
              <a:gd name="T31" fmla="*/ 2147483647 h 40"/>
              <a:gd name="T32" fmla="*/ 2147483647 w 50"/>
              <a:gd name="T33" fmla="*/ 2147483647 h 40"/>
              <a:gd name="T34" fmla="*/ 2147483647 w 50"/>
              <a:gd name="T35" fmla="*/ 2147483647 h 40"/>
              <a:gd name="T36" fmla="*/ 2147483647 w 50"/>
              <a:gd name="T37" fmla="*/ 2147483647 h 40"/>
              <a:gd name="T38" fmla="*/ 2147483647 w 50"/>
              <a:gd name="T39" fmla="*/ 2147483647 h 40"/>
              <a:gd name="T40" fmla="*/ 2147483647 w 50"/>
              <a:gd name="T41" fmla="*/ 2147483647 h 40"/>
              <a:gd name="T42" fmla="*/ 2147483647 w 50"/>
              <a:gd name="T43" fmla="*/ 2147483647 h 40"/>
              <a:gd name="T44" fmla="*/ 2147483647 w 50"/>
              <a:gd name="T45" fmla="*/ 2147483647 h 40"/>
              <a:gd name="T46" fmla="*/ 2147483647 w 50"/>
              <a:gd name="T47" fmla="*/ 2147483647 h 40"/>
              <a:gd name="T48" fmla="*/ 2147483647 w 50"/>
              <a:gd name="T49" fmla="*/ 2147483647 h 40"/>
              <a:gd name="T50" fmla="*/ 2147483647 w 50"/>
              <a:gd name="T51" fmla="*/ 2147483647 h 40"/>
              <a:gd name="T52" fmla="*/ 2147483647 w 50"/>
              <a:gd name="T53" fmla="*/ 2147483647 h 40"/>
              <a:gd name="T54" fmla="*/ 2147483647 w 50"/>
              <a:gd name="T55" fmla="*/ 2147483647 h 40"/>
              <a:gd name="T56" fmla="*/ 2147483647 w 50"/>
              <a:gd name="T57" fmla="*/ 2147483647 h 40"/>
              <a:gd name="T58" fmla="*/ 2147483647 w 50"/>
              <a:gd name="T59" fmla="*/ 2147483647 h 40"/>
              <a:gd name="T60" fmla="*/ 2147483647 w 50"/>
              <a:gd name="T61" fmla="*/ 2147483647 h 40"/>
              <a:gd name="T62" fmla="*/ 2147483647 w 50"/>
              <a:gd name="T63" fmla="*/ 2147483647 h 40"/>
              <a:gd name="T64" fmla="*/ 2147483647 w 50"/>
              <a:gd name="T65" fmla="*/ 2147483647 h 40"/>
              <a:gd name="T66" fmla="*/ 2147483647 w 50"/>
              <a:gd name="T67" fmla="*/ 2147483647 h 40"/>
              <a:gd name="T68" fmla="*/ 2147483647 w 50"/>
              <a:gd name="T69" fmla="*/ 2147483647 h 40"/>
              <a:gd name="T70" fmla="*/ 2147483647 w 50"/>
              <a:gd name="T71" fmla="*/ 2147483647 h 40"/>
              <a:gd name="T72" fmla="*/ 2147483647 w 50"/>
              <a:gd name="T73" fmla="*/ 2147483647 h 40"/>
              <a:gd name="T74" fmla="*/ 2147483647 w 50"/>
              <a:gd name="T75" fmla="*/ 0 h 40"/>
              <a:gd name="T76" fmla="*/ 2147483647 w 50"/>
              <a:gd name="T77" fmla="*/ 0 h 40"/>
              <a:gd name="T78" fmla="*/ 2147483647 w 50"/>
              <a:gd name="T79" fmla="*/ 0 h 40"/>
              <a:gd name="T80" fmla="*/ 2147483647 w 50"/>
              <a:gd name="T81" fmla="*/ 2147483647 h 40"/>
              <a:gd name="T82" fmla="*/ 2147483647 w 50"/>
              <a:gd name="T83" fmla="*/ 2147483647 h 40"/>
              <a:gd name="T84" fmla="*/ 2147483647 w 50"/>
              <a:gd name="T85" fmla="*/ 2147483647 h 40"/>
              <a:gd name="T86" fmla="*/ 0 w 50"/>
              <a:gd name="T87" fmla="*/ 2147483647 h 40"/>
              <a:gd name="T88" fmla="*/ 0 w 50"/>
              <a:gd name="T89" fmla="*/ 2147483647 h 40"/>
              <a:gd name="T90" fmla="*/ 0 w 50"/>
              <a:gd name="T91" fmla="*/ 2147483647 h 40"/>
              <a:gd name="T92" fmla="*/ 2147483647 w 50"/>
              <a:gd name="T93" fmla="*/ 2147483647 h 40"/>
              <a:gd name="T94" fmla="*/ 2147483647 w 50"/>
              <a:gd name="T95" fmla="*/ 2147483647 h 40"/>
              <a:gd name="T96" fmla="*/ 2147483647 w 50"/>
              <a:gd name="T97" fmla="*/ 2147483647 h 4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50"/>
              <a:gd name="T148" fmla="*/ 0 h 40"/>
              <a:gd name="T149" fmla="*/ 50 w 50"/>
              <a:gd name="T150" fmla="*/ 40 h 4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50" h="40">
                <a:moveTo>
                  <a:pt x="6" y="30"/>
                </a:moveTo>
                <a:lnTo>
                  <a:pt x="10" y="33"/>
                </a:lnTo>
                <a:lnTo>
                  <a:pt x="13" y="34"/>
                </a:lnTo>
                <a:lnTo>
                  <a:pt x="18" y="37"/>
                </a:lnTo>
                <a:lnTo>
                  <a:pt x="21" y="39"/>
                </a:lnTo>
                <a:lnTo>
                  <a:pt x="25" y="40"/>
                </a:lnTo>
                <a:lnTo>
                  <a:pt x="28" y="40"/>
                </a:lnTo>
                <a:lnTo>
                  <a:pt x="32" y="40"/>
                </a:lnTo>
                <a:lnTo>
                  <a:pt x="37" y="39"/>
                </a:lnTo>
                <a:lnTo>
                  <a:pt x="40" y="37"/>
                </a:lnTo>
                <a:lnTo>
                  <a:pt x="43" y="34"/>
                </a:lnTo>
                <a:lnTo>
                  <a:pt x="43" y="33"/>
                </a:lnTo>
                <a:lnTo>
                  <a:pt x="44" y="30"/>
                </a:lnTo>
                <a:lnTo>
                  <a:pt x="44" y="27"/>
                </a:lnTo>
                <a:lnTo>
                  <a:pt x="46" y="24"/>
                </a:lnTo>
                <a:lnTo>
                  <a:pt x="46" y="21"/>
                </a:lnTo>
                <a:lnTo>
                  <a:pt x="47" y="18"/>
                </a:lnTo>
                <a:lnTo>
                  <a:pt x="49" y="17"/>
                </a:lnTo>
                <a:lnTo>
                  <a:pt x="49" y="15"/>
                </a:lnTo>
                <a:lnTo>
                  <a:pt x="50" y="14"/>
                </a:lnTo>
                <a:lnTo>
                  <a:pt x="50" y="11"/>
                </a:lnTo>
                <a:lnTo>
                  <a:pt x="49" y="9"/>
                </a:lnTo>
                <a:lnTo>
                  <a:pt x="49" y="8"/>
                </a:lnTo>
                <a:lnTo>
                  <a:pt x="47" y="6"/>
                </a:lnTo>
                <a:lnTo>
                  <a:pt x="46" y="5"/>
                </a:lnTo>
                <a:lnTo>
                  <a:pt x="44" y="3"/>
                </a:lnTo>
                <a:lnTo>
                  <a:pt x="43" y="3"/>
                </a:lnTo>
                <a:lnTo>
                  <a:pt x="40" y="3"/>
                </a:lnTo>
                <a:lnTo>
                  <a:pt x="38" y="3"/>
                </a:lnTo>
                <a:lnTo>
                  <a:pt x="37" y="3"/>
                </a:lnTo>
                <a:lnTo>
                  <a:pt x="34" y="5"/>
                </a:lnTo>
                <a:lnTo>
                  <a:pt x="32" y="5"/>
                </a:lnTo>
                <a:lnTo>
                  <a:pt x="31" y="5"/>
                </a:lnTo>
                <a:lnTo>
                  <a:pt x="28" y="3"/>
                </a:lnTo>
                <a:lnTo>
                  <a:pt x="25" y="3"/>
                </a:lnTo>
                <a:lnTo>
                  <a:pt x="22" y="2"/>
                </a:lnTo>
                <a:lnTo>
                  <a:pt x="21" y="2"/>
                </a:lnTo>
                <a:lnTo>
                  <a:pt x="18" y="0"/>
                </a:lnTo>
                <a:lnTo>
                  <a:pt x="15" y="0"/>
                </a:lnTo>
                <a:lnTo>
                  <a:pt x="12" y="0"/>
                </a:lnTo>
                <a:lnTo>
                  <a:pt x="10" y="2"/>
                </a:lnTo>
                <a:lnTo>
                  <a:pt x="6" y="3"/>
                </a:lnTo>
                <a:lnTo>
                  <a:pt x="3" y="8"/>
                </a:lnTo>
                <a:lnTo>
                  <a:pt x="0" y="11"/>
                </a:lnTo>
                <a:lnTo>
                  <a:pt x="0" y="15"/>
                </a:lnTo>
                <a:lnTo>
                  <a:pt x="0" y="20"/>
                </a:lnTo>
                <a:lnTo>
                  <a:pt x="1" y="24"/>
                </a:lnTo>
                <a:lnTo>
                  <a:pt x="3" y="27"/>
                </a:lnTo>
                <a:lnTo>
                  <a:pt x="6" y="30"/>
                </a:lnTo>
              </a:path>
            </a:pathLst>
          </a:custGeom>
          <a:solidFill>
            <a:srgbClr val="FFFF00"/>
          </a:solidFill>
          <a:ln w="4763">
            <a:solidFill>
              <a:srgbClr val="990000"/>
            </a:solidFill>
            <a:round/>
            <a:headEnd/>
            <a:tailEnd/>
          </a:ln>
        </p:spPr>
        <p:txBody>
          <a:bodyPr/>
          <a:lstStyle/>
          <a:p>
            <a:endParaRPr lang="en-US"/>
          </a:p>
        </p:txBody>
      </p:sp>
      <p:sp>
        <p:nvSpPr>
          <p:cNvPr id="53450" name="Freeform 201"/>
          <p:cNvSpPr>
            <a:spLocks/>
          </p:cNvSpPr>
          <p:nvPr/>
        </p:nvSpPr>
        <p:spPr bwMode="auto">
          <a:xfrm>
            <a:off x="6189667" y="4370389"/>
            <a:ext cx="39687" cy="74612"/>
          </a:xfrm>
          <a:custGeom>
            <a:avLst/>
            <a:gdLst>
              <a:gd name="T0" fmla="*/ 0 w 28"/>
              <a:gd name="T1" fmla="*/ 2147483647 h 47"/>
              <a:gd name="T2" fmla="*/ 0 w 28"/>
              <a:gd name="T3" fmla="*/ 2147483647 h 47"/>
              <a:gd name="T4" fmla="*/ 0 w 28"/>
              <a:gd name="T5" fmla="*/ 2147483647 h 47"/>
              <a:gd name="T6" fmla="*/ 2147483647 w 28"/>
              <a:gd name="T7" fmla="*/ 2147483647 h 47"/>
              <a:gd name="T8" fmla="*/ 2147483647 w 28"/>
              <a:gd name="T9" fmla="*/ 2147483647 h 47"/>
              <a:gd name="T10" fmla="*/ 2147483647 w 28"/>
              <a:gd name="T11" fmla="*/ 2147483647 h 47"/>
              <a:gd name="T12" fmla="*/ 2147483647 w 28"/>
              <a:gd name="T13" fmla="*/ 2147483647 h 47"/>
              <a:gd name="T14" fmla="*/ 2147483647 w 28"/>
              <a:gd name="T15" fmla="*/ 2147483647 h 47"/>
              <a:gd name="T16" fmla="*/ 2147483647 w 28"/>
              <a:gd name="T17" fmla="*/ 2147483647 h 47"/>
              <a:gd name="T18" fmla="*/ 2147483647 w 28"/>
              <a:gd name="T19" fmla="*/ 2147483647 h 47"/>
              <a:gd name="T20" fmla="*/ 2147483647 w 28"/>
              <a:gd name="T21" fmla="*/ 2147483647 h 47"/>
              <a:gd name="T22" fmla="*/ 2147483647 w 28"/>
              <a:gd name="T23" fmla="*/ 2147483647 h 47"/>
              <a:gd name="T24" fmla="*/ 2147483647 w 28"/>
              <a:gd name="T25" fmla="*/ 2147483647 h 47"/>
              <a:gd name="T26" fmla="*/ 2147483647 w 28"/>
              <a:gd name="T27" fmla="*/ 2147483647 h 47"/>
              <a:gd name="T28" fmla="*/ 2147483647 w 28"/>
              <a:gd name="T29" fmla="*/ 2147483647 h 47"/>
              <a:gd name="T30" fmla="*/ 2147483647 w 28"/>
              <a:gd name="T31" fmla="*/ 2147483647 h 47"/>
              <a:gd name="T32" fmla="*/ 2147483647 w 28"/>
              <a:gd name="T33" fmla="*/ 2147483647 h 47"/>
              <a:gd name="T34" fmla="*/ 2147483647 w 28"/>
              <a:gd name="T35" fmla="*/ 0 h 47"/>
              <a:gd name="T36" fmla="*/ 2147483647 w 28"/>
              <a:gd name="T37" fmla="*/ 0 h 47"/>
              <a:gd name="T38" fmla="*/ 2147483647 w 28"/>
              <a:gd name="T39" fmla="*/ 2147483647 h 47"/>
              <a:gd name="T40" fmla="*/ 2147483647 w 28"/>
              <a:gd name="T41" fmla="*/ 2147483647 h 47"/>
              <a:gd name="T42" fmla="*/ 0 w 28"/>
              <a:gd name="T43" fmla="*/ 2147483647 h 47"/>
              <a:gd name="T44" fmla="*/ 0 w 28"/>
              <a:gd name="T45" fmla="*/ 2147483647 h 47"/>
              <a:gd name="T46" fmla="*/ 0 w 28"/>
              <a:gd name="T47" fmla="*/ 2147483647 h 47"/>
              <a:gd name="T48" fmla="*/ 0 w 28"/>
              <a:gd name="T49" fmla="*/ 2147483647 h 47"/>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8"/>
              <a:gd name="T76" fmla="*/ 0 h 47"/>
              <a:gd name="T77" fmla="*/ 28 w 28"/>
              <a:gd name="T78" fmla="*/ 47 h 47"/>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8" h="47">
                <a:moveTo>
                  <a:pt x="0" y="18"/>
                </a:moveTo>
                <a:lnTo>
                  <a:pt x="0" y="25"/>
                </a:lnTo>
                <a:lnTo>
                  <a:pt x="0" y="31"/>
                </a:lnTo>
                <a:lnTo>
                  <a:pt x="3" y="37"/>
                </a:lnTo>
                <a:lnTo>
                  <a:pt x="6" y="41"/>
                </a:lnTo>
                <a:lnTo>
                  <a:pt x="9" y="44"/>
                </a:lnTo>
                <a:lnTo>
                  <a:pt x="13" y="47"/>
                </a:lnTo>
                <a:lnTo>
                  <a:pt x="16" y="47"/>
                </a:lnTo>
                <a:lnTo>
                  <a:pt x="21" y="44"/>
                </a:lnTo>
                <a:lnTo>
                  <a:pt x="25" y="40"/>
                </a:lnTo>
                <a:lnTo>
                  <a:pt x="28" y="34"/>
                </a:lnTo>
                <a:lnTo>
                  <a:pt x="28" y="30"/>
                </a:lnTo>
                <a:lnTo>
                  <a:pt x="27" y="24"/>
                </a:lnTo>
                <a:lnTo>
                  <a:pt x="24" y="18"/>
                </a:lnTo>
                <a:lnTo>
                  <a:pt x="21" y="12"/>
                </a:lnTo>
                <a:lnTo>
                  <a:pt x="16" y="7"/>
                </a:lnTo>
                <a:lnTo>
                  <a:pt x="12" y="1"/>
                </a:lnTo>
                <a:lnTo>
                  <a:pt x="7" y="0"/>
                </a:lnTo>
                <a:lnTo>
                  <a:pt x="6" y="0"/>
                </a:lnTo>
                <a:lnTo>
                  <a:pt x="3" y="1"/>
                </a:lnTo>
                <a:lnTo>
                  <a:pt x="1" y="4"/>
                </a:lnTo>
                <a:lnTo>
                  <a:pt x="0" y="9"/>
                </a:lnTo>
                <a:lnTo>
                  <a:pt x="0" y="12"/>
                </a:lnTo>
                <a:lnTo>
                  <a:pt x="0" y="15"/>
                </a:lnTo>
                <a:lnTo>
                  <a:pt x="0" y="18"/>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51" name="Freeform 202"/>
          <p:cNvSpPr>
            <a:spLocks/>
          </p:cNvSpPr>
          <p:nvPr/>
        </p:nvSpPr>
        <p:spPr bwMode="auto">
          <a:xfrm>
            <a:off x="6189667" y="4370389"/>
            <a:ext cx="39687" cy="74612"/>
          </a:xfrm>
          <a:custGeom>
            <a:avLst/>
            <a:gdLst>
              <a:gd name="T0" fmla="*/ 0 w 28"/>
              <a:gd name="T1" fmla="*/ 2147483647 h 47"/>
              <a:gd name="T2" fmla="*/ 0 w 28"/>
              <a:gd name="T3" fmla="*/ 2147483647 h 47"/>
              <a:gd name="T4" fmla="*/ 0 w 28"/>
              <a:gd name="T5" fmla="*/ 2147483647 h 47"/>
              <a:gd name="T6" fmla="*/ 2147483647 w 28"/>
              <a:gd name="T7" fmla="*/ 2147483647 h 47"/>
              <a:gd name="T8" fmla="*/ 2147483647 w 28"/>
              <a:gd name="T9" fmla="*/ 2147483647 h 47"/>
              <a:gd name="T10" fmla="*/ 2147483647 w 28"/>
              <a:gd name="T11" fmla="*/ 2147483647 h 47"/>
              <a:gd name="T12" fmla="*/ 2147483647 w 28"/>
              <a:gd name="T13" fmla="*/ 2147483647 h 47"/>
              <a:gd name="T14" fmla="*/ 2147483647 w 28"/>
              <a:gd name="T15" fmla="*/ 2147483647 h 47"/>
              <a:gd name="T16" fmla="*/ 2147483647 w 28"/>
              <a:gd name="T17" fmla="*/ 2147483647 h 47"/>
              <a:gd name="T18" fmla="*/ 2147483647 w 28"/>
              <a:gd name="T19" fmla="*/ 2147483647 h 47"/>
              <a:gd name="T20" fmla="*/ 2147483647 w 28"/>
              <a:gd name="T21" fmla="*/ 2147483647 h 47"/>
              <a:gd name="T22" fmla="*/ 2147483647 w 28"/>
              <a:gd name="T23" fmla="*/ 2147483647 h 47"/>
              <a:gd name="T24" fmla="*/ 2147483647 w 28"/>
              <a:gd name="T25" fmla="*/ 2147483647 h 47"/>
              <a:gd name="T26" fmla="*/ 2147483647 w 28"/>
              <a:gd name="T27" fmla="*/ 2147483647 h 47"/>
              <a:gd name="T28" fmla="*/ 2147483647 w 28"/>
              <a:gd name="T29" fmla="*/ 2147483647 h 47"/>
              <a:gd name="T30" fmla="*/ 2147483647 w 28"/>
              <a:gd name="T31" fmla="*/ 2147483647 h 47"/>
              <a:gd name="T32" fmla="*/ 2147483647 w 28"/>
              <a:gd name="T33" fmla="*/ 2147483647 h 47"/>
              <a:gd name="T34" fmla="*/ 2147483647 w 28"/>
              <a:gd name="T35" fmla="*/ 0 h 47"/>
              <a:gd name="T36" fmla="*/ 2147483647 w 28"/>
              <a:gd name="T37" fmla="*/ 0 h 47"/>
              <a:gd name="T38" fmla="*/ 2147483647 w 28"/>
              <a:gd name="T39" fmla="*/ 2147483647 h 47"/>
              <a:gd name="T40" fmla="*/ 2147483647 w 28"/>
              <a:gd name="T41" fmla="*/ 2147483647 h 47"/>
              <a:gd name="T42" fmla="*/ 0 w 28"/>
              <a:gd name="T43" fmla="*/ 2147483647 h 47"/>
              <a:gd name="T44" fmla="*/ 0 w 28"/>
              <a:gd name="T45" fmla="*/ 2147483647 h 47"/>
              <a:gd name="T46" fmla="*/ 0 w 28"/>
              <a:gd name="T47" fmla="*/ 2147483647 h 47"/>
              <a:gd name="T48" fmla="*/ 0 w 28"/>
              <a:gd name="T49" fmla="*/ 2147483647 h 47"/>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8"/>
              <a:gd name="T76" fmla="*/ 0 h 47"/>
              <a:gd name="T77" fmla="*/ 28 w 28"/>
              <a:gd name="T78" fmla="*/ 47 h 47"/>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8" h="47">
                <a:moveTo>
                  <a:pt x="0" y="18"/>
                </a:moveTo>
                <a:lnTo>
                  <a:pt x="0" y="25"/>
                </a:lnTo>
                <a:lnTo>
                  <a:pt x="0" y="31"/>
                </a:lnTo>
                <a:lnTo>
                  <a:pt x="3" y="37"/>
                </a:lnTo>
                <a:lnTo>
                  <a:pt x="6" y="41"/>
                </a:lnTo>
                <a:lnTo>
                  <a:pt x="9" y="44"/>
                </a:lnTo>
                <a:lnTo>
                  <a:pt x="13" y="47"/>
                </a:lnTo>
                <a:lnTo>
                  <a:pt x="16" y="47"/>
                </a:lnTo>
                <a:lnTo>
                  <a:pt x="21" y="44"/>
                </a:lnTo>
                <a:lnTo>
                  <a:pt x="25" y="40"/>
                </a:lnTo>
                <a:lnTo>
                  <a:pt x="28" y="34"/>
                </a:lnTo>
                <a:lnTo>
                  <a:pt x="28" y="30"/>
                </a:lnTo>
                <a:lnTo>
                  <a:pt x="27" y="24"/>
                </a:lnTo>
                <a:lnTo>
                  <a:pt x="24" y="18"/>
                </a:lnTo>
                <a:lnTo>
                  <a:pt x="21" y="12"/>
                </a:lnTo>
                <a:lnTo>
                  <a:pt x="16" y="7"/>
                </a:lnTo>
                <a:lnTo>
                  <a:pt x="12" y="1"/>
                </a:lnTo>
                <a:lnTo>
                  <a:pt x="7" y="0"/>
                </a:lnTo>
                <a:lnTo>
                  <a:pt x="6" y="0"/>
                </a:lnTo>
                <a:lnTo>
                  <a:pt x="3" y="1"/>
                </a:lnTo>
                <a:lnTo>
                  <a:pt x="1" y="4"/>
                </a:lnTo>
                <a:lnTo>
                  <a:pt x="0" y="9"/>
                </a:lnTo>
                <a:lnTo>
                  <a:pt x="0" y="12"/>
                </a:lnTo>
                <a:lnTo>
                  <a:pt x="0" y="15"/>
                </a:lnTo>
                <a:lnTo>
                  <a:pt x="0" y="18"/>
                </a:lnTo>
              </a:path>
            </a:pathLst>
          </a:custGeom>
          <a:solidFill>
            <a:srgbClr val="FFFF00"/>
          </a:solidFill>
          <a:ln w="4763">
            <a:solidFill>
              <a:srgbClr val="990000"/>
            </a:solidFill>
            <a:round/>
            <a:headEnd/>
            <a:tailEnd/>
          </a:ln>
        </p:spPr>
        <p:txBody>
          <a:bodyPr/>
          <a:lstStyle/>
          <a:p>
            <a:endParaRPr lang="en-US"/>
          </a:p>
        </p:txBody>
      </p:sp>
      <p:pic>
        <p:nvPicPr>
          <p:cNvPr id="53452" name="Picture 203"/>
          <p:cNvPicPr>
            <a:picLocks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177668" y="4675984"/>
            <a:ext cx="1797051" cy="1457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1290444" name="Rectangle 204"/>
          <p:cNvSpPr>
            <a:spLocks noChangeArrowheads="1"/>
          </p:cNvSpPr>
          <p:nvPr/>
        </p:nvSpPr>
        <p:spPr bwMode="white">
          <a:xfrm>
            <a:off x="1828803" y="3351056"/>
            <a:ext cx="1978025"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nchorCtr="1">
            <a:spAutoFit/>
          </a:bodyPr>
          <a:lstStyle/>
          <a:p>
            <a:pPr algn="ctr"/>
            <a:r>
              <a:rPr lang="en-US" sz="1600" b="1" dirty="0">
                <a:latin typeface="Helvetica" pitchFamily="34" charset="0"/>
              </a:rPr>
              <a:t>Increased glucagon secretion </a:t>
            </a:r>
          </a:p>
        </p:txBody>
      </p:sp>
      <p:pic>
        <p:nvPicPr>
          <p:cNvPr id="53454" name="Picture 205"/>
          <p:cNvPicPr>
            <a:picLocks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953000" y="2362201"/>
            <a:ext cx="1524000" cy="1423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53455" name="Picture 206"/>
          <p:cNvPicPr>
            <a:picLocks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572002" y="1295401"/>
            <a:ext cx="1620839" cy="8064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53456" name="Rectangle 207"/>
          <p:cNvSpPr>
            <a:spLocks noChangeArrowheads="1"/>
          </p:cNvSpPr>
          <p:nvPr/>
        </p:nvSpPr>
        <p:spPr bwMode="white">
          <a:xfrm>
            <a:off x="5181603" y="2514601"/>
            <a:ext cx="1039813" cy="2744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1" rIns="90488" bIns="44451">
            <a:spAutoFit/>
          </a:bodyPr>
          <a:lstStyle/>
          <a:p>
            <a:endParaRPr lang="en-US" sz="1200" b="1">
              <a:latin typeface="Helvetica" pitchFamily="34" charset="0"/>
            </a:endParaRPr>
          </a:p>
        </p:txBody>
      </p:sp>
      <p:sp>
        <p:nvSpPr>
          <p:cNvPr id="1290458" name="Rectangle 218"/>
          <p:cNvSpPr>
            <a:spLocks noChangeArrowheads="1"/>
          </p:cNvSpPr>
          <p:nvPr/>
        </p:nvSpPr>
        <p:spPr bwMode="auto">
          <a:xfrm>
            <a:off x="3094833" y="2031206"/>
            <a:ext cx="2442977" cy="8284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1" rIns="90488" bIns="44451">
            <a:spAutoFit/>
          </a:bodyPr>
          <a:lstStyle/>
          <a:p>
            <a:r>
              <a:rPr lang="en-US" sz="1600" b="1" dirty="0">
                <a:latin typeface="Helvetica" pitchFamily="34" charset="0"/>
              </a:rPr>
              <a:t>     Decreased </a:t>
            </a:r>
            <a:br>
              <a:rPr lang="en-US" sz="1600" b="1" dirty="0">
                <a:latin typeface="Helvetica" pitchFamily="34" charset="0"/>
              </a:rPr>
            </a:br>
            <a:r>
              <a:rPr lang="en-US" sz="1600" b="1" dirty="0">
                <a:latin typeface="Helvetica" pitchFamily="34" charset="0"/>
              </a:rPr>
              <a:t>amylin, </a:t>
            </a:r>
            <a:r>
              <a:rPr lang="en-GB" sz="1600" dirty="0">
                <a:latin typeface="Helvetica" pitchFamily="34" charset="0"/>
                <a:sym typeface="Symbol" pitchFamily="18" charset="2"/>
              </a:rPr>
              <a:t></a:t>
            </a:r>
            <a:r>
              <a:rPr lang="en-US" sz="1600" b="1" dirty="0">
                <a:latin typeface="Helvetica" pitchFamily="34" charset="0"/>
                <a:sym typeface="Symbol" pitchFamily="18" charset="2"/>
              </a:rPr>
              <a:t>-</a:t>
            </a:r>
            <a:r>
              <a:rPr lang="en-US" sz="1600" b="1" dirty="0">
                <a:latin typeface="Helvetica" pitchFamily="34" charset="0"/>
              </a:rPr>
              <a:t>cell secretion</a:t>
            </a:r>
          </a:p>
          <a:p>
            <a:r>
              <a:rPr lang="en-US" sz="1600" b="1" dirty="0">
                <a:latin typeface="Helvetica" pitchFamily="34" charset="0"/>
              </a:rPr>
              <a:t>80% loss at dx</a:t>
            </a:r>
          </a:p>
        </p:txBody>
      </p:sp>
      <p:sp>
        <p:nvSpPr>
          <p:cNvPr id="53458" name="AutoShape 219"/>
          <p:cNvSpPr>
            <a:spLocks noChangeArrowheads="1"/>
          </p:cNvSpPr>
          <p:nvPr/>
        </p:nvSpPr>
        <p:spPr bwMode="auto">
          <a:xfrm rot="-1584972">
            <a:off x="4430713" y="1876428"/>
            <a:ext cx="533400" cy="257175"/>
          </a:xfrm>
          <a:prstGeom prst="rightArrow">
            <a:avLst>
              <a:gd name="adj1" fmla="val 50000"/>
              <a:gd name="adj2" fmla="val 103723"/>
            </a:avLst>
          </a:prstGeom>
          <a:solidFill>
            <a:schemeClr val="tx1"/>
          </a:solidFill>
          <a:ln w="12700">
            <a:solidFill>
              <a:schemeClr val="tx1"/>
            </a:solidFill>
            <a:miter lim="800000"/>
            <a:headEnd/>
            <a:tailEnd/>
          </a:ln>
        </p:spPr>
        <p:txBody>
          <a:bodyPr wrap="none" anchor="ctr"/>
          <a:lstStyle/>
          <a:p>
            <a:endParaRPr lang="en-US"/>
          </a:p>
        </p:txBody>
      </p:sp>
      <p:sp>
        <p:nvSpPr>
          <p:cNvPr id="1290460" name="Rectangle 220"/>
          <p:cNvSpPr>
            <a:spLocks noChangeArrowheads="1"/>
          </p:cNvSpPr>
          <p:nvPr/>
        </p:nvSpPr>
        <p:spPr bwMode="auto">
          <a:xfrm>
            <a:off x="609600" y="5357815"/>
            <a:ext cx="1447800" cy="8284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1" rIns="90488" bIns="44451">
            <a:spAutoFit/>
          </a:bodyPr>
          <a:lstStyle/>
          <a:p>
            <a:r>
              <a:rPr lang="en-US" sz="1600" b="1">
                <a:latin typeface="Helvetica" pitchFamily="34" charset="0"/>
              </a:rPr>
              <a:t>Increase glucose</a:t>
            </a:r>
          </a:p>
          <a:p>
            <a:r>
              <a:rPr lang="en-US" sz="1600" b="1">
                <a:latin typeface="Helvetica" pitchFamily="34" charset="0"/>
              </a:rPr>
              <a:t>production</a:t>
            </a:r>
          </a:p>
        </p:txBody>
      </p:sp>
      <p:sp>
        <p:nvSpPr>
          <p:cNvPr id="53460" name="AutoShape 221"/>
          <p:cNvSpPr>
            <a:spLocks noChangeArrowheads="1"/>
          </p:cNvSpPr>
          <p:nvPr/>
        </p:nvSpPr>
        <p:spPr bwMode="auto">
          <a:xfrm>
            <a:off x="1685925" y="5465767"/>
            <a:ext cx="750888" cy="257175"/>
          </a:xfrm>
          <a:prstGeom prst="rightArrow">
            <a:avLst>
              <a:gd name="adj1" fmla="val 50000"/>
              <a:gd name="adj2" fmla="val 146015"/>
            </a:avLst>
          </a:prstGeom>
          <a:solidFill>
            <a:schemeClr val="tx1"/>
          </a:solidFill>
          <a:ln w="12700">
            <a:solidFill>
              <a:schemeClr val="tx1"/>
            </a:solidFill>
            <a:miter lim="800000"/>
            <a:headEnd/>
            <a:tailEnd/>
          </a:ln>
        </p:spPr>
        <p:txBody>
          <a:bodyPr wrap="none" anchor="ctr"/>
          <a:lstStyle/>
          <a:p>
            <a:endParaRPr lang="en-US"/>
          </a:p>
        </p:txBody>
      </p:sp>
      <p:sp>
        <p:nvSpPr>
          <p:cNvPr id="1290462" name="Rectangle 222"/>
          <p:cNvSpPr>
            <a:spLocks noChangeArrowheads="1"/>
          </p:cNvSpPr>
          <p:nvPr/>
        </p:nvSpPr>
        <p:spPr bwMode="auto">
          <a:xfrm>
            <a:off x="7543801" y="4343402"/>
            <a:ext cx="1570892" cy="582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90488" tIns="44451" rIns="90488" bIns="44451">
            <a:spAutoFit/>
          </a:bodyPr>
          <a:lstStyle/>
          <a:p>
            <a:r>
              <a:rPr lang="en-US" sz="1600" b="1" dirty="0">
                <a:latin typeface="Helvetica" pitchFamily="34" charset="0"/>
              </a:rPr>
              <a:t>Increased lipolysis</a:t>
            </a:r>
          </a:p>
        </p:txBody>
      </p:sp>
      <p:sp>
        <p:nvSpPr>
          <p:cNvPr id="53462" name="AutoShape 223"/>
          <p:cNvSpPr>
            <a:spLocks noChangeArrowheads="1"/>
          </p:cNvSpPr>
          <p:nvPr/>
        </p:nvSpPr>
        <p:spPr bwMode="auto">
          <a:xfrm rot="10612423">
            <a:off x="5638802" y="3352801"/>
            <a:ext cx="1209675" cy="211139"/>
          </a:xfrm>
          <a:prstGeom prst="rightArrow">
            <a:avLst>
              <a:gd name="adj1" fmla="val 50000"/>
              <a:gd name="adj2" fmla="val 286519"/>
            </a:avLst>
          </a:prstGeom>
          <a:solidFill>
            <a:schemeClr val="tx1"/>
          </a:solidFill>
          <a:ln w="12700">
            <a:solidFill>
              <a:schemeClr val="tx1"/>
            </a:solidFill>
            <a:miter lim="800000"/>
            <a:headEnd/>
            <a:tailEnd/>
          </a:ln>
        </p:spPr>
        <p:txBody>
          <a:bodyPr wrap="none" anchor="ctr"/>
          <a:lstStyle/>
          <a:p>
            <a:endParaRPr lang="en-US"/>
          </a:p>
        </p:txBody>
      </p:sp>
      <p:sp>
        <p:nvSpPr>
          <p:cNvPr id="53463" name="AutoShape 228"/>
          <p:cNvSpPr>
            <a:spLocks noChangeArrowheads="1"/>
          </p:cNvSpPr>
          <p:nvPr/>
        </p:nvSpPr>
        <p:spPr bwMode="auto">
          <a:xfrm rot="201389" flipH="1">
            <a:off x="5943600" y="5943603"/>
            <a:ext cx="914400" cy="163513"/>
          </a:xfrm>
          <a:prstGeom prst="rightArrow">
            <a:avLst>
              <a:gd name="adj1" fmla="val 50000"/>
              <a:gd name="adj2" fmla="val 279663"/>
            </a:avLst>
          </a:prstGeom>
          <a:solidFill>
            <a:schemeClr val="tx1"/>
          </a:solidFill>
          <a:ln w="12700">
            <a:solidFill>
              <a:schemeClr val="tx1"/>
            </a:solidFill>
            <a:miter lim="800000"/>
            <a:headEnd/>
            <a:tailEnd/>
          </a:ln>
        </p:spPr>
        <p:txBody>
          <a:bodyPr wrap="none" anchor="ctr"/>
          <a:lstStyle/>
          <a:p>
            <a:endParaRPr lang="en-US"/>
          </a:p>
        </p:txBody>
      </p:sp>
      <p:sp>
        <p:nvSpPr>
          <p:cNvPr id="1290469" name="Rectangle 229"/>
          <p:cNvSpPr>
            <a:spLocks noChangeArrowheads="1"/>
          </p:cNvSpPr>
          <p:nvPr/>
        </p:nvSpPr>
        <p:spPr bwMode="auto">
          <a:xfrm>
            <a:off x="6934200" y="5791202"/>
            <a:ext cx="2209800" cy="582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1" rIns="90488" bIns="44451">
            <a:spAutoFit/>
          </a:bodyPr>
          <a:lstStyle/>
          <a:p>
            <a:r>
              <a:rPr lang="en-US" sz="1600" b="1">
                <a:latin typeface="Helvetica" pitchFamily="34" charset="0"/>
              </a:rPr>
              <a:t>Decreased glucose</a:t>
            </a:r>
          </a:p>
          <a:p>
            <a:r>
              <a:rPr lang="en-US" sz="1600" b="1">
                <a:latin typeface="Helvetica" pitchFamily="34" charset="0"/>
              </a:rPr>
              <a:t>         uptake</a:t>
            </a:r>
          </a:p>
        </p:txBody>
      </p:sp>
      <p:sp>
        <p:nvSpPr>
          <p:cNvPr id="53465" name="Freeform 231"/>
          <p:cNvSpPr>
            <a:spLocks/>
          </p:cNvSpPr>
          <p:nvPr/>
        </p:nvSpPr>
        <p:spPr bwMode="auto">
          <a:xfrm>
            <a:off x="4945066" y="3259141"/>
            <a:ext cx="1285875" cy="1163637"/>
          </a:xfrm>
          <a:custGeom>
            <a:avLst/>
            <a:gdLst>
              <a:gd name="T0" fmla="*/ 2147483647 w 891"/>
              <a:gd name="T1" fmla="*/ 2147483647 h 806"/>
              <a:gd name="T2" fmla="*/ 2147483647 w 891"/>
              <a:gd name="T3" fmla="*/ 2147483647 h 806"/>
              <a:gd name="T4" fmla="*/ 2147483647 w 891"/>
              <a:gd name="T5" fmla="*/ 2147483647 h 806"/>
              <a:gd name="T6" fmla="*/ 2147483647 w 891"/>
              <a:gd name="T7" fmla="*/ 2147483647 h 806"/>
              <a:gd name="T8" fmla="*/ 2147483647 w 891"/>
              <a:gd name="T9" fmla="*/ 2147483647 h 806"/>
              <a:gd name="T10" fmla="*/ 2147483647 w 891"/>
              <a:gd name="T11" fmla="*/ 2147483647 h 806"/>
              <a:gd name="T12" fmla="*/ 2147483647 w 891"/>
              <a:gd name="T13" fmla="*/ 2147483647 h 806"/>
              <a:gd name="T14" fmla="*/ 2147483647 w 891"/>
              <a:gd name="T15" fmla="*/ 2147483647 h 806"/>
              <a:gd name="T16" fmla="*/ 2147483647 w 891"/>
              <a:gd name="T17" fmla="*/ 2147483647 h 806"/>
              <a:gd name="T18" fmla="*/ 2147483647 w 891"/>
              <a:gd name="T19" fmla="*/ 2147483647 h 806"/>
              <a:gd name="T20" fmla="*/ 2147483647 w 891"/>
              <a:gd name="T21" fmla="*/ 2147483647 h 806"/>
              <a:gd name="T22" fmla="*/ 2147483647 w 891"/>
              <a:gd name="T23" fmla="*/ 2147483647 h 806"/>
              <a:gd name="T24" fmla="*/ 2147483647 w 891"/>
              <a:gd name="T25" fmla="*/ 2147483647 h 806"/>
              <a:gd name="T26" fmla="*/ 2147483647 w 891"/>
              <a:gd name="T27" fmla="*/ 2147483647 h 806"/>
              <a:gd name="T28" fmla="*/ 2147483647 w 891"/>
              <a:gd name="T29" fmla="*/ 2147483647 h 806"/>
              <a:gd name="T30" fmla="*/ 2147483647 w 891"/>
              <a:gd name="T31" fmla="*/ 2147483647 h 806"/>
              <a:gd name="T32" fmla="*/ 0 w 891"/>
              <a:gd name="T33" fmla="*/ 2147483647 h 806"/>
              <a:gd name="T34" fmla="*/ 2147483647 w 891"/>
              <a:gd name="T35" fmla="*/ 2147483647 h 806"/>
              <a:gd name="T36" fmla="*/ 2147483647 w 891"/>
              <a:gd name="T37" fmla="*/ 2147483647 h 806"/>
              <a:gd name="T38" fmla="*/ 2147483647 w 891"/>
              <a:gd name="T39" fmla="*/ 2147483647 h 806"/>
              <a:gd name="T40" fmla="*/ 2147483647 w 891"/>
              <a:gd name="T41" fmla="*/ 2147483647 h 806"/>
              <a:gd name="T42" fmla="*/ 2147483647 w 891"/>
              <a:gd name="T43" fmla="*/ 2147483647 h 806"/>
              <a:gd name="T44" fmla="*/ 2147483647 w 891"/>
              <a:gd name="T45" fmla="*/ 2147483647 h 806"/>
              <a:gd name="T46" fmla="*/ 2147483647 w 891"/>
              <a:gd name="T47" fmla="*/ 2147483647 h 806"/>
              <a:gd name="T48" fmla="*/ 2147483647 w 891"/>
              <a:gd name="T49" fmla="*/ 2147483647 h 806"/>
              <a:gd name="T50" fmla="*/ 2147483647 w 891"/>
              <a:gd name="T51" fmla="*/ 2147483647 h 806"/>
              <a:gd name="T52" fmla="*/ 2147483647 w 891"/>
              <a:gd name="T53" fmla="*/ 2147483647 h 806"/>
              <a:gd name="T54" fmla="*/ 2147483647 w 891"/>
              <a:gd name="T55" fmla="*/ 2147483647 h 806"/>
              <a:gd name="T56" fmla="*/ 2147483647 w 891"/>
              <a:gd name="T57" fmla="*/ 2147483647 h 806"/>
              <a:gd name="T58" fmla="*/ 2147483647 w 891"/>
              <a:gd name="T59" fmla="*/ 2147483647 h 806"/>
              <a:gd name="T60" fmla="*/ 2147483647 w 891"/>
              <a:gd name="T61" fmla="*/ 2147483647 h 806"/>
              <a:gd name="T62" fmla="*/ 2147483647 w 891"/>
              <a:gd name="T63" fmla="*/ 2147483647 h 806"/>
              <a:gd name="T64" fmla="*/ 2147483647 w 891"/>
              <a:gd name="T65" fmla="*/ 2147483647 h 80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891"/>
              <a:gd name="T100" fmla="*/ 0 h 806"/>
              <a:gd name="T101" fmla="*/ 891 w 891"/>
              <a:gd name="T102" fmla="*/ 806 h 80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891" h="806">
                <a:moveTo>
                  <a:pt x="890" y="795"/>
                </a:moveTo>
                <a:lnTo>
                  <a:pt x="806" y="782"/>
                </a:lnTo>
                <a:lnTo>
                  <a:pt x="729" y="767"/>
                </a:lnTo>
                <a:lnTo>
                  <a:pt x="659" y="750"/>
                </a:lnTo>
                <a:lnTo>
                  <a:pt x="594" y="729"/>
                </a:lnTo>
                <a:lnTo>
                  <a:pt x="534" y="708"/>
                </a:lnTo>
                <a:lnTo>
                  <a:pt x="482" y="684"/>
                </a:lnTo>
                <a:lnTo>
                  <a:pt x="433" y="659"/>
                </a:lnTo>
                <a:lnTo>
                  <a:pt x="390" y="632"/>
                </a:lnTo>
                <a:lnTo>
                  <a:pt x="351" y="604"/>
                </a:lnTo>
                <a:lnTo>
                  <a:pt x="316" y="573"/>
                </a:lnTo>
                <a:lnTo>
                  <a:pt x="287" y="543"/>
                </a:lnTo>
                <a:lnTo>
                  <a:pt x="260" y="512"/>
                </a:lnTo>
                <a:lnTo>
                  <a:pt x="235" y="480"/>
                </a:lnTo>
                <a:lnTo>
                  <a:pt x="215" y="447"/>
                </a:lnTo>
                <a:lnTo>
                  <a:pt x="197" y="414"/>
                </a:lnTo>
                <a:lnTo>
                  <a:pt x="182" y="382"/>
                </a:lnTo>
                <a:lnTo>
                  <a:pt x="168" y="350"/>
                </a:lnTo>
                <a:lnTo>
                  <a:pt x="156" y="318"/>
                </a:lnTo>
                <a:lnTo>
                  <a:pt x="147" y="284"/>
                </a:lnTo>
                <a:lnTo>
                  <a:pt x="138" y="254"/>
                </a:lnTo>
                <a:lnTo>
                  <a:pt x="130" y="223"/>
                </a:lnTo>
                <a:lnTo>
                  <a:pt x="122" y="194"/>
                </a:lnTo>
                <a:lnTo>
                  <a:pt x="113" y="166"/>
                </a:lnTo>
                <a:lnTo>
                  <a:pt x="106" y="140"/>
                </a:lnTo>
                <a:lnTo>
                  <a:pt x="98" y="115"/>
                </a:lnTo>
                <a:lnTo>
                  <a:pt x="89" y="91"/>
                </a:lnTo>
                <a:lnTo>
                  <a:pt x="80" y="70"/>
                </a:lnTo>
                <a:lnTo>
                  <a:pt x="70" y="51"/>
                </a:lnTo>
                <a:lnTo>
                  <a:pt x="57" y="34"/>
                </a:lnTo>
                <a:lnTo>
                  <a:pt x="42" y="20"/>
                </a:lnTo>
                <a:lnTo>
                  <a:pt x="24" y="8"/>
                </a:lnTo>
                <a:lnTo>
                  <a:pt x="4" y="0"/>
                </a:lnTo>
                <a:lnTo>
                  <a:pt x="0" y="8"/>
                </a:lnTo>
                <a:lnTo>
                  <a:pt x="17" y="16"/>
                </a:lnTo>
                <a:lnTo>
                  <a:pt x="33" y="26"/>
                </a:lnTo>
                <a:lnTo>
                  <a:pt x="46" y="40"/>
                </a:lnTo>
                <a:lnTo>
                  <a:pt x="58" y="55"/>
                </a:lnTo>
                <a:lnTo>
                  <a:pt x="69" y="74"/>
                </a:lnTo>
                <a:lnTo>
                  <a:pt x="78" y="94"/>
                </a:lnTo>
                <a:lnTo>
                  <a:pt x="87" y="117"/>
                </a:lnTo>
                <a:lnTo>
                  <a:pt x="95" y="142"/>
                </a:lnTo>
                <a:lnTo>
                  <a:pt x="102" y="168"/>
                </a:lnTo>
                <a:lnTo>
                  <a:pt x="110" y="197"/>
                </a:lnTo>
                <a:lnTo>
                  <a:pt x="116" y="226"/>
                </a:lnTo>
                <a:lnTo>
                  <a:pt x="125" y="256"/>
                </a:lnTo>
                <a:lnTo>
                  <a:pt x="134" y="287"/>
                </a:lnTo>
                <a:lnTo>
                  <a:pt x="144" y="320"/>
                </a:lnTo>
                <a:lnTo>
                  <a:pt x="156" y="352"/>
                </a:lnTo>
                <a:lnTo>
                  <a:pt x="170" y="386"/>
                </a:lnTo>
                <a:lnTo>
                  <a:pt x="186" y="419"/>
                </a:lnTo>
                <a:lnTo>
                  <a:pt x="204" y="452"/>
                </a:lnTo>
                <a:lnTo>
                  <a:pt x="225" y="484"/>
                </a:lnTo>
                <a:lnTo>
                  <a:pt x="249" y="518"/>
                </a:lnTo>
                <a:lnTo>
                  <a:pt x="277" y="549"/>
                </a:lnTo>
                <a:lnTo>
                  <a:pt x="307" y="580"/>
                </a:lnTo>
                <a:lnTo>
                  <a:pt x="342" y="611"/>
                </a:lnTo>
                <a:lnTo>
                  <a:pt x="382" y="639"/>
                </a:lnTo>
                <a:lnTo>
                  <a:pt x="427" y="667"/>
                </a:lnTo>
                <a:lnTo>
                  <a:pt x="475" y="693"/>
                </a:lnTo>
                <a:lnTo>
                  <a:pt x="529" y="718"/>
                </a:lnTo>
                <a:lnTo>
                  <a:pt x="589" y="740"/>
                </a:lnTo>
                <a:lnTo>
                  <a:pt x="655" y="759"/>
                </a:lnTo>
                <a:lnTo>
                  <a:pt x="726" y="777"/>
                </a:lnTo>
                <a:lnTo>
                  <a:pt x="803" y="792"/>
                </a:lnTo>
                <a:lnTo>
                  <a:pt x="888" y="805"/>
                </a:lnTo>
                <a:lnTo>
                  <a:pt x="890" y="795"/>
                </a:lnTo>
              </a:path>
            </a:pathLst>
          </a:custGeom>
          <a:solidFill>
            <a:srgbClr val="790015"/>
          </a:solidFill>
          <a:ln w="12700" cap="rnd">
            <a:solidFill>
              <a:srgbClr val="FC0128"/>
            </a:solidFill>
            <a:round/>
            <a:headEnd/>
            <a:tailEnd/>
          </a:ln>
        </p:spPr>
        <p:txBody>
          <a:bodyPr/>
          <a:lstStyle/>
          <a:p>
            <a:endParaRPr lang="en-US"/>
          </a:p>
        </p:txBody>
      </p:sp>
      <p:sp>
        <p:nvSpPr>
          <p:cNvPr id="53466" name="Freeform 232"/>
          <p:cNvSpPr>
            <a:spLocks/>
          </p:cNvSpPr>
          <p:nvPr/>
        </p:nvSpPr>
        <p:spPr bwMode="auto">
          <a:xfrm>
            <a:off x="5156202" y="4068763"/>
            <a:ext cx="971551" cy="468312"/>
          </a:xfrm>
          <a:custGeom>
            <a:avLst/>
            <a:gdLst>
              <a:gd name="T0" fmla="*/ 2147483647 w 674"/>
              <a:gd name="T1" fmla="*/ 2147483647 h 324"/>
              <a:gd name="T2" fmla="*/ 2147483647 w 674"/>
              <a:gd name="T3" fmla="*/ 2147483647 h 324"/>
              <a:gd name="T4" fmla="*/ 2147483647 w 674"/>
              <a:gd name="T5" fmla="*/ 2147483647 h 324"/>
              <a:gd name="T6" fmla="*/ 2147483647 w 674"/>
              <a:gd name="T7" fmla="*/ 2147483647 h 324"/>
              <a:gd name="T8" fmla="*/ 2147483647 w 674"/>
              <a:gd name="T9" fmla="*/ 2147483647 h 324"/>
              <a:gd name="T10" fmla="*/ 2147483647 w 674"/>
              <a:gd name="T11" fmla="*/ 2147483647 h 324"/>
              <a:gd name="T12" fmla="*/ 2147483647 w 674"/>
              <a:gd name="T13" fmla="*/ 2147483647 h 324"/>
              <a:gd name="T14" fmla="*/ 2147483647 w 674"/>
              <a:gd name="T15" fmla="*/ 2147483647 h 324"/>
              <a:gd name="T16" fmla="*/ 2147483647 w 674"/>
              <a:gd name="T17" fmla="*/ 2147483647 h 324"/>
              <a:gd name="T18" fmla="*/ 2147483647 w 674"/>
              <a:gd name="T19" fmla="*/ 2147483647 h 324"/>
              <a:gd name="T20" fmla="*/ 2147483647 w 674"/>
              <a:gd name="T21" fmla="*/ 2147483647 h 324"/>
              <a:gd name="T22" fmla="*/ 2147483647 w 674"/>
              <a:gd name="T23" fmla="*/ 2147483647 h 324"/>
              <a:gd name="T24" fmla="*/ 2147483647 w 674"/>
              <a:gd name="T25" fmla="*/ 2147483647 h 324"/>
              <a:gd name="T26" fmla="*/ 2147483647 w 674"/>
              <a:gd name="T27" fmla="*/ 2147483647 h 324"/>
              <a:gd name="T28" fmla="*/ 2147483647 w 674"/>
              <a:gd name="T29" fmla="*/ 2147483647 h 324"/>
              <a:gd name="T30" fmla="*/ 2147483647 w 674"/>
              <a:gd name="T31" fmla="*/ 2147483647 h 324"/>
              <a:gd name="T32" fmla="*/ 2147483647 w 674"/>
              <a:gd name="T33" fmla="*/ 2147483647 h 324"/>
              <a:gd name="T34" fmla="*/ 2147483647 w 674"/>
              <a:gd name="T35" fmla="*/ 2147483647 h 324"/>
              <a:gd name="T36" fmla="*/ 2147483647 w 674"/>
              <a:gd name="T37" fmla="*/ 2147483647 h 324"/>
              <a:gd name="T38" fmla="*/ 2147483647 w 674"/>
              <a:gd name="T39" fmla="*/ 2147483647 h 324"/>
              <a:gd name="T40" fmla="*/ 2147483647 w 674"/>
              <a:gd name="T41" fmla="*/ 2147483647 h 324"/>
              <a:gd name="T42" fmla="*/ 2147483647 w 674"/>
              <a:gd name="T43" fmla="*/ 2147483647 h 324"/>
              <a:gd name="T44" fmla="*/ 2147483647 w 674"/>
              <a:gd name="T45" fmla="*/ 2147483647 h 324"/>
              <a:gd name="T46" fmla="*/ 2147483647 w 674"/>
              <a:gd name="T47" fmla="*/ 2147483647 h 324"/>
              <a:gd name="T48" fmla="*/ 2147483647 w 674"/>
              <a:gd name="T49" fmla="*/ 2147483647 h 324"/>
              <a:gd name="T50" fmla="*/ 2147483647 w 674"/>
              <a:gd name="T51" fmla="*/ 2147483647 h 324"/>
              <a:gd name="T52" fmla="*/ 2147483647 w 674"/>
              <a:gd name="T53" fmla="*/ 2147483647 h 324"/>
              <a:gd name="T54" fmla="*/ 2147483647 w 674"/>
              <a:gd name="T55" fmla="*/ 2147483647 h 324"/>
              <a:gd name="T56" fmla="*/ 2147483647 w 674"/>
              <a:gd name="T57" fmla="*/ 2147483647 h 324"/>
              <a:gd name="T58" fmla="*/ 2147483647 w 674"/>
              <a:gd name="T59" fmla="*/ 2147483647 h 324"/>
              <a:gd name="T60" fmla="*/ 2147483647 w 674"/>
              <a:gd name="T61" fmla="*/ 2147483647 h 324"/>
              <a:gd name="T62" fmla="*/ 2147483647 w 674"/>
              <a:gd name="T63" fmla="*/ 2147483647 h 324"/>
              <a:gd name="T64" fmla="*/ 2147483647 w 674"/>
              <a:gd name="T65" fmla="*/ 2147483647 h 324"/>
              <a:gd name="T66" fmla="*/ 2147483647 w 674"/>
              <a:gd name="T67" fmla="*/ 2147483647 h 324"/>
              <a:gd name="T68" fmla="*/ 0 w 674"/>
              <a:gd name="T69" fmla="*/ 0 h 324"/>
              <a:gd name="T70" fmla="*/ 2147483647 w 674"/>
              <a:gd name="T71" fmla="*/ 2147483647 h 324"/>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674"/>
              <a:gd name="T109" fmla="*/ 0 h 324"/>
              <a:gd name="T110" fmla="*/ 674 w 674"/>
              <a:gd name="T111" fmla="*/ 324 h 324"/>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674" h="324">
                <a:moveTo>
                  <a:pt x="13" y="19"/>
                </a:moveTo>
                <a:lnTo>
                  <a:pt x="3" y="22"/>
                </a:lnTo>
                <a:lnTo>
                  <a:pt x="16" y="40"/>
                </a:lnTo>
                <a:lnTo>
                  <a:pt x="31" y="58"/>
                </a:lnTo>
                <a:lnTo>
                  <a:pt x="47" y="75"/>
                </a:lnTo>
                <a:lnTo>
                  <a:pt x="62" y="90"/>
                </a:lnTo>
                <a:lnTo>
                  <a:pt x="78" y="105"/>
                </a:lnTo>
                <a:lnTo>
                  <a:pt x="95" y="120"/>
                </a:lnTo>
                <a:lnTo>
                  <a:pt x="113" y="133"/>
                </a:lnTo>
                <a:lnTo>
                  <a:pt x="131" y="147"/>
                </a:lnTo>
                <a:lnTo>
                  <a:pt x="149" y="159"/>
                </a:lnTo>
                <a:lnTo>
                  <a:pt x="167" y="170"/>
                </a:lnTo>
                <a:lnTo>
                  <a:pt x="187" y="182"/>
                </a:lnTo>
                <a:lnTo>
                  <a:pt x="206" y="193"/>
                </a:lnTo>
                <a:lnTo>
                  <a:pt x="226" y="203"/>
                </a:lnTo>
                <a:lnTo>
                  <a:pt x="247" y="212"/>
                </a:lnTo>
                <a:lnTo>
                  <a:pt x="268" y="221"/>
                </a:lnTo>
                <a:lnTo>
                  <a:pt x="289" y="231"/>
                </a:lnTo>
                <a:lnTo>
                  <a:pt x="311" y="238"/>
                </a:lnTo>
                <a:lnTo>
                  <a:pt x="333" y="246"/>
                </a:lnTo>
                <a:lnTo>
                  <a:pt x="355" y="253"/>
                </a:lnTo>
                <a:lnTo>
                  <a:pt x="378" y="260"/>
                </a:lnTo>
                <a:lnTo>
                  <a:pt x="401" y="267"/>
                </a:lnTo>
                <a:lnTo>
                  <a:pt x="423" y="273"/>
                </a:lnTo>
                <a:lnTo>
                  <a:pt x="447" y="279"/>
                </a:lnTo>
                <a:lnTo>
                  <a:pt x="471" y="284"/>
                </a:lnTo>
                <a:lnTo>
                  <a:pt x="495" y="290"/>
                </a:lnTo>
                <a:lnTo>
                  <a:pt x="520" y="295"/>
                </a:lnTo>
                <a:lnTo>
                  <a:pt x="544" y="300"/>
                </a:lnTo>
                <a:lnTo>
                  <a:pt x="569" y="305"/>
                </a:lnTo>
                <a:lnTo>
                  <a:pt x="594" y="309"/>
                </a:lnTo>
                <a:lnTo>
                  <a:pt x="619" y="315"/>
                </a:lnTo>
                <a:lnTo>
                  <a:pt x="644" y="319"/>
                </a:lnTo>
                <a:lnTo>
                  <a:pt x="670" y="323"/>
                </a:lnTo>
                <a:lnTo>
                  <a:pt x="673" y="314"/>
                </a:lnTo>
                <a:lnTo>
                  <a:pt x="648" y="309"/>
                </a:lnTo>
                <a:lnTo>
                  <a:pt x="622" y="304"/>
                </a:lnTo>
                <a:lnTo>
                  <a:pt x="597" y="300"/>
                </a:lnTo>
                <a:lnTo>
                  <a:pt x="571" y="295"/>
                </a:lnTo>
                <a:lnTo>
                  <a:pt x="548" y="290"/>
                </a:lnTo>
                <a:lnTo>
                  <a:pt x="523" y="285"/>
                </a:lnTo>
                <a:lnTo>
                  <a:pt x="498" y="281"/>
                </a:lnTo>
                <a:lnTo>
                  <a:pt x="475" y="275"/>
                </a:lnTo>
                <a:lnTo>
                  <a:pt x="451" y="270"/>
                </a:lnTo>
                <a:lnTo>
                  <a:pt x="428" y="264"/>
                </a:lnTo>
                <a:lnTo>
                  <a:pt x="405" y="257"/>
                </a:lnTo>
                <a:lnTo>
                  <a:pt x="382" y="250"/>
                </a:lnTo>
                <a:lnTo>
                  <a:pt x="360" y="243"/>
                </a:lnTo>
                <a:lnTo>
                  <a:pt x="337" y="237"/>
                </a:lnTo>
                <a:lnTo>
                  <a:pt x="315" y="229"/>
                </a:lnTo>
                <a:lnTo>
                  <a:pt x="294" y="221"/>
                </a:lnTo>
                <a:lnTo>
                  <a:pt x="274" y="212"/>
                </a:lnTo>
                <a:lnTo>
                  <a:pt x="252" y="203"/>
                </a:lnTo>
                <a:lnTo>
                  <a:pt x="233" y="195"/>
                </a:lnTo>
                <a:lnTo>
                  <a:pt x="213" y="185"/>
                </a:lnTo>
                <a:lnTo>
                  <a:pt x="194" y="174"/>
                </a:lnTo>
                <a:lnTo>
                  <a:pt x="175" y="163"/>
                </a:lnTo>
                <a:lnTo>
                  <a:pt x="157" y="152"/>
                </a:lnTo>
                <a:lnTo>
                  <a:pt x="139" y="139"/>
                </a:lnTo>
                <a:lnTo>
                  <a:pt x="121" y="126"/>
                </a:lnTo>
                <a:lnTo>
                  <a:pt x="104" y="114"/>
                </a:lnTo>
                <a:lnTo>
                  <a:pt x="88" y="98"/>
                </a:lnTo>
                <a:lnTo>
                  <a:pt x="72" y="83"/>
                </a:lnTo>
                <a:lnTo>
                  <a:pt x="56" y="69"/>
                </a:lnTo>
                <a:lnTo>
                  <a:pt x="41" y="52"/>
                </a:lnTo>
                <a:lnTo>
                  <a:pt x="26" y="35"/>
                </a:lnTo>
                <a:lnTo>
                  <a:pt x="13" y="17"/>
                </a:lnTo>
                <a:lnTo>
                  <a:pt x="2" y="19"/>
                </a:lnTo>
                <a:lnTo>
                  <a:pt x="13" y="17"/>
                </a:lnTo>
                <a:lnTo>
                  <a:pt x="0" y="0"/>
                </a:lnTo>
                <a:lnTo>
                  <a:pt x="2" y="19"/>
                </a:lnTo>
                <a:lnTo>
                  <a:pt x="13" y="19"/>
                </a:lnTo>
              </a:path>
            </a:pathLst>
          </a:custGeom>
          <a:solidFill>
            <a:srgbClr val="790015"/>
          </a:solidFill>
          <a:ln w="12700" cap="rnd">
            <a:solidFill>
              <a:srgbClr val="FC0128"/>
            </a:solidFill>
            <a:round/>
            <a:headEnd/>
            <a:tailEnd/>
          </a:ln>
        </p:spPr>
        <p:txBody>
          <a:bodyPr/>
          <a:lstStyle/>
          <a:p>
            <a:endParaRPr lang="en-US"/>
          </a:p>
        </p:txBody>
      </p:sp>
      <p:sp>
        <p:nvSpPr>
          <p:cNvPr id="53467" name="Freeform 233"/>
          <p:cNvSpPr>
            <a:spLocks/>
          </p:cNvSpPr>
          <p:nvPr/>
        </p:nvSpPr>
        <p:spPr bwMode="auto">
          <a:xfrm>
            <a:off x="5181603" y="4114802"/>
            <a:ext cx="144463" cy="461963"/>
          </a:xfrm>
          <a:custGeom>
            <a:avLst/>
            <a:gdLst>
              <a:gd name="T0" fmla="*/ 2147483647 w 101"/>
              <a:gd name="T1" fmla="*/ 2147483647 h 320"/>
              <a:gd name="T2" fmla="*/ 2147483647 w 101"/>
              <a:gd name="T3" fmla="*/ 2147483647 h 320"/>
              <a:gd name="T4" fmla="*/ 2147483647 w 101"/>
              <a:gd name="T5" fmla="*/ 2147483647 h 320"/>
              <a:gd name="T6" fmla="*/ 2147483647 w 101"/>
              <a:gd name="T7" fmla="*/ 2147483647 h 320"/>
              <a:gd name="T8" fmla="*/ 2147483647 w 101"/>
              <a:gd name="T9" fmla="*/ 2147483647 h 320"/>
              <a:gd name="T10" fmla="*/ 2147483647 w 101"/>
              <a:gd name="T11" fmla="*/ 2147483647 h 320"/>
              <a:gd name="T12" fmla="*/ 2147483647 w 101"/>
              <a:gd name="T13" fmla="*/ 2147483647 h 320"/>
              <a:gd name="T14" fmla="*/ 2147483647 w 101"/>
              <a:gd name="T15" fmla="*/ 2147483647 h 320"/>
              <a:gd name="T16" fmla="*/ 2147483647 w 101"/>
              <a:gd name="T17" fmla="*/ 2147483647 h 320"/>
              <a:gd name="T18" fmla="*/ 2147483647 w 101"/>
              <a:gd name="T19" fmla="*/ 2147483647 h 320"/>
              <a:gd name="T20" fmla="*/ 2147483647 w 101"/>
              <a:gd name="T21" fmla="*/ 2147483647 h 320"/>
              <a:gd name="T22" fmla="*/ 2147483647 w 101"/>
              <a:gd name="T23" fmla="*/ 2147483647 h 320"/>
              <a:gd name="T24" fmla="*/ 2147483647 w 101"/>
              <a:gd name="T25" fmla="*/ 2147483647 h 320"/>
              <a:gd name="T26" fmla="*/ 2147483647 w 101"/>
              <a:gd name="T27" fmla="*/ 2147483647 h 320"/>
              <a:gd name="T28" fmla="*/ 2147483647 w 101"/>
              <a:gd name="T29" fmla="*/ 2147483647 h 320"/>
              <a:gd name="T30" fmla="*/ 2147483647 w 101"/>
              <a:gd name="T31" fmla="*/ 2147483647 h 320"/>
              <a:gd name="T32" fmla="*/ 2147483647 w 101"/>
              <a:gd name="T33" fmla="*/ 0 h 320"/>
              <a:gd name="T34" fmla="*/ 2147483647 w 101"/>
              <a:gd name="T35" fmla="*/ 2147483647 h 320"/>
              <a:gd name="T36" fmla="*/ 2147483647 w 101"/>
              <a:gd name="T37" fmla="*/ 2147483647 h 320"/>
              <a:gd name="T38" fmla="*/ 2147483647 w 101"/>
              <a:gd name="T39" fmla="*/ 2147483647 h 320"/>
              <a:gd name="T40" fmla="*/ 2147483647 w 101"/>
              <a:gd name="T41" fmla="*/ 2147483647 h 320"/>
              <a:gd name="T42" fmla="*/ 2147483647 w 101"/>
              <a:gd name="T43" fmla="*/ 2147483647 h 320"/>
              <a:gd name="T44" fmla="*/ 2147483647 w 101"/>
              <a:gd name="T45" fmla="*/ 2147483647 h 320"/>
              <a:gd name="T46" fmla="*/ 2147483647 w 101"/>
              <a:gd name="T47" fmla="*/ 2147483647 h 320"/>
              <a:gd name="T48" fmla="*/ 2147483647 w 101"/>
              <a:gd name="T49" fmla="*/ 2147483647 h 320"/>
              <a:gd name="T50" fmla="*/ 2147483647 w 101"/>
              <a:gd name="T51" fmla="*/ 2147483647 h 320"/>
              <a:gd name="T52" fmla="*/ 2147483647 w 101"/>
              <a:gd name="T53" fmla="*/ 2147483647 h 320"/>
              <a:gd name="T54" fmla="*/ 2147483647 w 101"/>
              <a:gd name="T55" fmla="*/ 2147483647 h 320"/>
              <a:gd name="T56" fmla="*/ 2147483647 w 101"/>
              <a:gd name="T57" fmla="*/ 2147483647 h 320"/>
              <a:gd name="T58" fmla="*/ 2147483647 w 101"/>
              <a:gd name="T59" fmla="*/ 2147483647 h 320"/>
              <a:gd name="T60" fmla="*/ 2147483647 w 101"/>
              <a:gd name="T61" fmla="*/ 2147483647 h 320"/>
              <a:gd name="T62" fmla="*/ 2147483647 w 101"/>
              <a:gd name="T63" fmla="*/ 2147483647 h 320"/>
              <a:gd name="T64" fmla="*/ 2147483647 w 101"/>
              <a:gd name="T65" fmla="*/ 2147483647 h 320"/>
              <a:gd name="T66" fmla="*/ 2147483647 w 101"/>
              <a:gd name="T67" fmla="*/ 2147483647 h 320"/>
              <a:gd name="T68" fmla="*/ 2147483647 w 101"/>
              <a:gd name="T69" fmla="*/ 2147483647 h 320"/>
              <a:gd name="T70" fmla="*/ 2147483647 w 101"/>
              <a:gd name="T71" fmla="*/ 2147483647 h 320"/>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01"/>
              <a:gd name="T109" fmla="*/ 0 h 320"/>
              <a:gd name="T110" fmla="*/ 101 w 101"/>
              <a:gd name="T111" fmla="*/ 320 h 320"/>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01" h="320">
                <a:moveTo>
                  <a:pt x="98" y="313"/>
                </a:moveTo>
                <a:lnTo>
                  <a:pt x="100" y="314"/>
                </a:lnTo>
                <a:lnTo>
                  <a:pt x="96" y="305"/>
                </a:lnTo>
                <a:lnTo>
                  <a:pt x="92" y="294"/>
                </a:lnTo>
                <a:lnTo>
                  <a:pt x="87" y="284"/>
                </a:lnTo>
                <a:lnTo>
                  <a:pt x="83" y="276"/>
                </a:lnTo>
                <a:lnTo>
                  <a:pt x="79" y="265"/>
                </a:lnTo>
                <a:lnTo>
                  <a:pt x="76" y="256"/>
                </a:lnTo>
                <a:lnTo>
                  <a:pt x="71" y="246"/>
                </a:lnTo>
                <a:lnTo>
                  <a:pt x="68" y="236"/>
                </a:lnTo>
                <a:lnTo>
                  <a:pt x="65" y="227"/>
                </a:lnTo>
                <a:lnTo>
                  <a:pt x="61" y="217"/>
                </a:lnTo>
                <a:lnTo>
                  <a:pt x="58" y="207"/>
                </a:lnTo>
                <a:lnTo>
                  <a:pt x="54" y="198"/>
                </a:lnTo>
                <a:lnTo>
                  <a:pt x="51" y="188"/>
                </a:lnTo>
                <a:lnTo>
                  <a:pt x="48" y="178"/>
                </a:lnTo>
                <a:lnTo>
                  <a:pt x="46" y="168"/>
                </a:lnTo>
                <a:lnTo>
                  <a:pt x="42" y="158"/>
                </a:lnTo>
                <a:lnTo>
                  <a:pt x="39" y="149"/>
                </a:lnTo>
                <a:lnTo>
                  <a:pt x="38" y="139"/>
                </a:lnTo>
                <a:lnTo>
                  <a:pt x="34" y="128"/>
                </a:lnTo>
                <a:lnTo>
                  <a:pt x="32" y="119"/>
                </a:lnTo>
                <a:lnTo>
                  <a:pt x="29" y="109"/>
                </a:lnTo>
                <a:lnTo>
                  <a:pt x="28" y="100"/>
                </a:lnTo>
                <a:lnTo>
                  <a:pt x="25" y="89"/>
                </a:lnTo>
                <a:lnTo>
                  <a:pt x="23" y="79"/>
                </a:lnTo>
                <a:lnTo>
                  <a:pt x="21" y="70"/>
                </a:lnTo>
                <a:lnTo>
                  <a:pt x="20" y="60"/>
                </a:lnTo>
                <a:lnTo>
                  <a:pt x="19" y="49"/>
                </a:lnTo>
                <a:lnTo>
                  <a:pt x="16" y="39"/>
                </a:lnTo>
                <a:lnTo>
                  <a:pt x="15" y="30"/>
                </a:lnTo>
                <a:lnTo>
                  <a:pt x="13" y="20"/>
                </a:lnTo>
                <a:lnTo>
                  <a:pt x="13" y="9"/>
                </a:lnTo>
                <a:lnTo>
                  <a:pt x="12" y="0"/>
                </a:lnTo>
                <a:lnTo>
                  <a:pt x="0" y="0"/>
                </a:lnTo>
                <a:lnTo>
                  <a:pt x="1" y="10"/>
                </a:lnTo>
                <a:lnTo>
                  <a:pt x="2" y="20"/>
                </a:lnTo>
                <a:lnTo>
                  <a:pt x="3" y="31"/>
                </a:lnTo>
                <a:lnTo>
                  <a:pt x="4" y="40"/>
                </a:lnTo>
                <a:lnTo>
                  <a:pt x="5" y="51"/>
                </a:lnTo>
                <a:lnTo>
                  <a:pt x="7" y="61"/>
                </a:lnTo>
                <a:lnTo>
                  <a:pt x="10" y="71"/>
                </a:lnTo>
                <a:lnTo>
                  <a:pt x="12" y="81"/>
                </a:lnTo>
                <a:lnTo>
                  <a:pt x="13" y="91"/>
                </a:lnTo>
                <a:lnTo>
                  <a:pt x="15" y="101"/>
                </a:lnTo>
                <a:lnTo>
                  <a:pt x="17" y="111"/>
                </a:lnTo>
                <a:lnTo>
                  <a:pt x="20" y="121"/>
                </a:lnTo>
                <a:lnTo>
                  <a:pt x="22" y="131"/>
                </a:lnTo>
                <a:lnTo>
                  <a:pt x="25" y="140"/>
                </a:lnTo>
                <a:lnTo>
                  <a:pt x="28" y="151"/>
                </a:lnTo>
                <a:lnTo>
                  <a:pt x="30" y="160"/>
                </a:lnTo>
                <a:lnTo>
                  <a:pt x="33" y="170"/>
                </a:lnTo>
                <a:lnTo>
                  <a:pt x="37" y="180"/>
                </a:lnTo>
                <a:lnTo>
                  <a:pt x="39" y="191"/>
                </a:lnTo>
                <a:lnTo>
                  <a:pt x="42" y="200"/>
                </a:lnTo>
                <a:lnTo>
                  <a:pt x="46" y="210"/>
                </a:lnTo>
                <a:lnTo>
                  <a:pt x="49" y="219"/>
                </a:lnTo>
                <a:lnTo>
                  <a:pt x="53" y="230"/>
                </a:lnTo>
                <a:lnTo>
                  <a:pt x="56" y="239"/>
                </a:lnTo>
                <a:lnTo>
                  <a:pt x="60" y="248"/>
                </a:lnTo>
                <a:lnTo>
                  <a:pt x="64" y="259"/>
                </a:lnTo>
                <a:lnTo>
                  <a:pt x="68" y="269"/>
                </a:lnTo>
                <a:lnTo>
                  <a:pt x="71" y="279"/>
                </a:lnTo>
                <a:lnTo>
                  <a:pt x="76" y="288"/>
                </a:lnTo>
                <a:lnTo>
                  <a:pt x="79" y="298"/>
                </a:lnTo>
                <a:lnTo>
                  <a:pt x="84" y="308"/>
                </a:lnTo>
                <a:lnTo>
                  <a:pt x="88" y="317"/>
                </a:lnTo>
                <a:lnTo>
                  <a:pt x="88" y="319"/>
                </a:lnTo>
                <a:lnTo>
                  <a:pt x="88" y="317"/>
                </a:lnTo>
                <a:lnTo>
                  <a:pt x="88" y="318"/>
                </a:lnTo>
                <a:lnTo>
                  <a:pt x="88" y="319"/>
                </a:lnTo>
                <a:lnTo>
                  <a:pt x="98" y="313"/>
                </a:lnTo>
              </a:path>
            </a:pathLst>
          </a:custGeom>
          <a:solidFill>
            <a:srgbClr val="790015"/>
          </a:solidFill>
          <a:ln w="12700" cap="rnd">
            <a:solidFill>
              <a:srgbClr val="FC0128"/>
            </a:solidFill>
            <a:round/>
            <a:headEnd/>
            <a:tailEnd/>
          </a:ln>
        </p:spPr>
        <p:txBody>
          <a:bodyPr/>
          <a:lstStyle/>
          <a:p>
            <a:endParaRPr lang="en-US"/>
          </a:p>
        </p:txBody>
      </p:sp>
      <p:sp>
        <p:nvSpPr>
          <p:cNvPr id="53468" name="Freeform 234"/>
          <p:cNvSpPr>
            <a:spLocks/>
          </p:cNvSpPr>
          <p:nvPr/>
        </p:nvSpPr>
        <p:spPr bwMode="auto">
          <a:xfrm>
            <a:off x="5289553" y="4549775"/>
            <a:ext cx="157163" cy="1030288"/>
          </a:xfrm>
          <a:custGeom>
            <a:avLst/>
            <a:gdLst>
              <a:gd name="T0" fmla="*/ 2147483647 w 110"/>
              <a:gd name="T1" fmla="*/ 2147483647 h 714"/>
              <a:gd name="T2" fmla="*/ 2147483647 w 110"/>
              <a:gd name="T3" fmla="*/ 2147483647 h 714"/>
              <a:gd name="T4" fmla="*/ 2147483647 w 110"/>
              <a:gd name="T5" fmla="*/ 2147483647 h 714"/>
              <a:gd name="T6" fmla="*/ 2147483647 w 110"/>
              <a:gd name="T7" fmla="*/ 2147483647 h 714"/>
              <a:gd name="T8" fmla="*/ 2147483647 w 110"/>
              <a:gd name="T9" fmla="*/ 2147483647 h 714"/>
              <a:gd name="T10" fmla="*/ 2147483647 w 110"/>
              <a:gd name="T11" fmla="*/ 2147483647 h 714"/>
              <a:gd name="T12" fmla="*/ 2147483647 w 110"/>
              <a:gd name="T13" fmla="*/ 2147483647 h 714"/>
              <a:gd name="T14" fmla="*/ 2147483647 w 110"/>
              <a:gd name="T15" fmla="*/ 2147483647 h 714"/>
              <a:gd name="T16" fmla="*/ 2147483647 w 110"/>
              <a:gd name="T17" fmla="*/ 2147483647 h 714"/>
              <a:gd name="T18" fmla="*/ 2147483647 w 110"/>
              <a:gd name="T19" fmla="*/ 2147483647 h 714"/>
              <a:gd name="T20" fmla="*/ 2147483647 w 110"/>
              <a:gd name="T21" fmla="*/ 2147483647 h 714"/>
              <a:gd name="T22" fmla="*/ 2147483647 w 110"/>
              <a:gd name="T23" fmla="*/ 2147483647 h 714"/>
              <a:gd name="T24" fmla="*/ 2147483647 w 110"/>
              <a:gd name="T25" fmla="*/ 2147483647 h 714"/>
              <a:gd name="T26" fmla="*/ 2147483647 w 110"/>
              <a:gd name="T27" fmla="*/ 2147483647 h 714"/>
              <a:gd name="T28" fmla="*/ 2147483647 w 110"/>
              <a:gd name="T29" fmla="*/ 2147483647 h 714"/>
              <a:gd name="T30" fmla="*/ 2147483647 w 110"/>
              <a:gd name="T31" fmla="*/ 2147483647 h 714"/>
              <a:gd name="T32" fmla="*/ 0 w 110"/>
              <a:gd name="T33" fmla="*/ 2147483647 h 714"/>
              <a:gd name="T34" fmla="*/ 2147483647 w 110"/>
              <a:gd name="T35" fmla="*/ 2147483647 h 714"/>
              <a:gd name="T36" fmla="*/ 2147483647 w 110"/>
              <a:gd name="T37" fmla="*/ 2147483647 h 714"/>
              <a:gd name="T38" fmla="*/ 2147483647 w 110"/>
              <a:gd name="T39" fmla="*/ 2147483647 h 714"/>
              <a:gd name="T40" fmla="*/ 2147483647 w 110"/>
              <a:gd name="T41" fmla="*/ 2147483647 h 714"/>
              <a:gd name="T42" fmla="*/ 2147483647 w 110"/>
              <a:gd name="T43" fmla="*/ 2147483647 h 714"/>
              <a:gd name="T44" fmla="*/ 2147483647 w 110"/>
              <a:gd name="T45" fmla="*/ 2147483647 h 714"/>
              <a:gd name="T46" fmla="*/ 2147483647 w 110"/>
              <a:gd name="T47" fmla="*/ 2147483647 h 714"/>
              <a:gd name="T48" fmla="*/ 2147483647 w 110"/>
              <a:gd name="T49" fmla="*/ 2147483647 h 714"/>
              <a:gd name="T50" fmla="*/ 2147483647 w 110"/>
              <a:gd name="T51" fmla="*/ 2147483647 h 714"/>
              <a:gd name="T52" fmla="*/ 2147483647 w 110"/>
              <a:gd name="T53" fmla="*/ 2147483647 h 714"/>
              <a:gd name="T54" fmla="*/ 2147483647 w 110"/>
              <a:gd name="T55" fmla="*/ 2147483647 h 714"/>
              <a:gd name="T56" fmla="*/ 2147483647 w 110"/>
              <a:gd name="T57" fmla="*/ 2147483647 h 714"/>
              <a:gd name="T58" fmla="*/ 2147483647 w 110"/>
              <a:gd name="T59" fmla="*/ 2147483647 h 714"/>
              <a:gd name="T60" fmla="*/ 2147483647 w 110"/>
              <a:gd name="T61" fmla="*/ 2147483647 h 714"/>
              <a:gd name="T62" fmla="*/ 2147483647 w 110"/>
              <a:gd name="T63" fmla="*/ 2147483647 h 714"/>
              <a:gd name="T64" fmla="*/ 2147483647 w 110"/>
              <a:gd name="T65" fmla="*/ 2147483647 h 71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10"/>
              <a:gd name="T100" fmla="*/ 0 h 714"/>
              <a:gd name="T101" fmla="*/ 110 w 110"/>
              <a:gd name="T102" fmla="*/ 714 h 714"/>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10" h="714">
                <a:moveTo>
                  <a:pt x="96" y="713"/>
                </a:moveTo>
                <a:lnTo>
                  <a:pt x="96" y="689"/>
                </a:lnTo>
                <a:lnTo>
                  <a:pt x="97" y="667"/>
                </a:lnTo>
                <a:lnTo>
                  <a:pt x="98" y="643"/>
                </a:lnTo>
                <a:lnTo>
                  <a:pt x="100" y="621"/>
                </a:lnTo>
                <a:lnTo>
                  <a:pt x="101" y="596"/>
                </a:lnTo>
                <a:lnTo>
                  <a:pt x="102" y="572"/>
                </a:lnTo>
                <a:lnTo>
                  <a:pt x="103" y="547"/>
                </a:lnTo>
                <a:lnTo>
                  <a:pt x="104" y="523"/>
                </a:lnTo>
                <a:lnTo>
                  <a:pt x="105" y="499"/>
                </a:lnTo>
                <a:lnTo>
                  <a:pt x="106" y="473"/>
                </a:lnTo>
                <a:lnTo>
                  <a:pt x="107" y="448"/>
                </a:lnTo>
                <a:lnTo>
                  <a:pt x="107" y="423"/>
                </a:lnTo>
                <a:lnTo>
                  <a:pt x="109" y="398"/>
                </a:lnTo>
                <a:lnTo>
                  <a:pt x="109" y="375"/>
                </a:lnTo>
                <a:lnTo>
                  <a:pt x="109" y="349"/>
                </a:lnTo>
                <a:lnTo>
                  <a:pt x="107" y="326"/>
                </a:lnTo>
                <a:lnTo>
                  <a:pt x="106" y="301"/>
                </a:lnTo>
                <a:lnTo>
                  <a:pt x="105" y="277"/>
                </a:lnTo>
                <a:lnTo>
                  <a:pt x="104" y="253"/>
                </a:lnTo>
                <a:lnTo>
                  <a:pt x="101" y="231"/>
                </a:lnTo>
                <a:lnTo>
                  <a:pt x="97" y="209"/>
                </a:lnTo>
                <a:lnTo>
                  <a:pt x="94" y="186"/>
                </a:lnTo>
                <a:lnTo>
                  <a:pt x="89" y="164"/>
                </a:lnTo>
                <a:lnTo>
                  <a:pt x="85" y="142"/>
                </a:lnTo>
                <a:lnTo>
                  <a:pt x="79" y="123"/>
                </a:lnTo>
                <a:lnTo>
                  <a:pt x="71" y="103"/>
                </a:lnTo>
                <a:lnTo>
                  <a:pt x="64" y="83"/>
                </a:lnTo>
                <a:lnTo>
                  <a:pt x="55" y="64"/>
                </a:lnTo>
                <a:lnTo>
                  <a:pt x="46" y="47"/>
                </a:lnTo>
                <a:lnTo>
                  <a:pt x="34" y="31"/>
                </a:lnTo>
                <a:lnTo>
                  <a:pt x="22" y="14"/>
                </a:lnTo>
                <a:lnTo>
                  <a:pt x="10" y="0"/>
                </a:lnTo>
                <a:lnTo>
                  <a:pt x="0" y="5"/>
                </a:lnTo>
                <a:lnTo>
                  <a:pt x="13" y="19"/>
                </a:lnTo>
                <a:lnTo>
                  <a:pt x="24" y="36"/>
                </a:lnTo>
                <a:lnTo>
                  <a:pt x="34" y="51"/>
                </a:lnTo>
                <a:lnTo>
                  <a:pt x="43" y="69"/>
                </a:lnTo>
                <a:lnTo>
                  <a:pt x="52" y="86"/>
                </a:lnTo>
                <a:lnTo>
                  <a:pt x="60" y="105"/>
                </a:lnTo>
                <a:lnTo>
                  <a:pt x="66" y="125"/>
                </a:lnTo>
                <a:lnTo>
                  <a:pt x="73" y="145"/>
                </a:lnTo>
                <a:lnTo>
                  <a:pt x="78" y="166"/>
                </a:lnTo>
                <a:lnTo>
                  <a:pt x="82" y="187"/>
                </a:lnTo>
                <a:lnTo>
                  <a:pt x="86" y="209"/>
                </a:lnTo>
                <a:lnTo>
                  <a:pt x="88" y="231"/>
                </a:lnTo>
                <a:lnTo>
                  <a:pt x="91" y="254"/>
                </a:lnTo>
                <a:lnTo>
                  <a:pt x="93" y="278"/>
                </a:lnTo>
                <a:lnTo>
                  <a:pt x="95" y="301"/>
                </a:lnTo>
                <a:lnTo>
                  <a:pt x="96" y="326"/>
                </a:lnTo>
                <a:lnTo>
                  <a:pt x="96" y="349"/>
                </a:lnTo>
                <a:lnTo>
                  <a:pt x="96" y="375"/>
                </a:lnTo>
                <a:lnTo>
                  <a:pt x="96" y="398"/>
                </a:lnTo>
                <a:lnTo>
                  <a:pt x="96" y="423"/>
                </a:lnTo>
                <a:lnTo>
                  <a:pt x="95" y="448"/>
                </a:lnTo>
                <a:lnTo>
                  <a:pt x="94" y="473"/>
                </a:lnTo>
                <a:lnTo>
                  <a:pt x="93" y="499"/>
                </a:lnTo>
                <a:lnTo>
                  <a:pt x="92" y="522"/>
                </a:lnTo>
                <a:lnTo>
                  <a:pt x="91" y="547"/>
                </a:lnTo>
                <a:lnTo>
                  <a:pt x="88" y="571"/>
                </a:lnTo>
                <a:lnTo>
                  <a:pt x="88" y="596"/>
                </a:lnTo>
                <a:lnTo>
                  <a:pt x="87" y="620"/>
                </a:lnTo>
                <a:lnTo>
                  <a:pt x="86" y="643"/>
                </a:lnTo>
                <a:lnTo>
                  <a:pt x="85" y="667"/>
                </a:lnTo>
                <a:lnTo>
                  <a:pt x="85" y="689"/>
                </a:lnTo>
                <a:lnTo>
                  <a:pt x="85" y="713"/>
                </a:lnTo>
                <a:lnTo>
                  <a:pt x="96" y="713"/>
                </a:lnTo>
              </a:path>
            </a:pathLst>
          </a:custGeom>
          <a:solidFill>
            <a:srgbClr val="790015"/>
          </a:solidFill>
          <a:ln w="12700" cap="rnd">
            <a:solidFill>
              <a:srgbClr val="FC0128"/>
            </a:solidFill>
            <a:round/>
            <a:headEnd/>
            <a:tailEnd/>
          </a:ln>
        </p:spPr>
        <p:txBody>
          <a:bodyPr/>
          <a:lstStyle/>
          <a:p>
            <a:endParaRPr lang="en-US"/>
          </a:p>
        </p:txBody>
      </p:sp>
      <p:sp>
        <p:nvSpPr>
          <p:cNvPr id="53469" name="Freeform 235"/>
          <p:cNvSpPr>
            <a:spLocks/>
          </p:cNvSpPr>
          <p:nvPr/>
        </p:nvSpPr>
        <p:spPr bwMode="auto">
          <a:xfrm>
            <a:off x="5230815" y="4891090"/>
            <a:ext cx="57151" cy="768351"/>
          </a:xfrm>
          <a:custGeom>
            <a:avLst/>
            <a:gdLst>
              <a:gd name="T0" fmla="*/ 2147483647 w 39"/>
              <a:gd name="T1" fmla="*/ 2147483647 h 532"/>
              <a:gd name="T2" fmla="*/ 2147483647 w 39"/>
              <a:gd name="T3" fmla="*/ 2147483647 h 532"/>
              <a:gd name="T4" fmla="*/ 2147483647 w 39"/>
              <a:gd name="T5" fmla="*/ 2147483647 h 532"/>
              <a:gd name="T6" fmla="*/ 2147483647 w 39"/>
              <a:gd name="T7" fmla="*/ 2147483647 h 532"/>
              <a:gd name="T8" fmla="*/ 2147483647 w 39"/>
              <a:gd name="T9" fmla="*/ 2147483647 h 532"/>
              <a:gd name="T10" fmla="*/ 2147483647 w 39"/>
              <a:gd name="T11" fmla="*/ 2147483647 h 532"/>
              <a:gd name="T12" fmla="*/ 2147483647 w 39"/>
              <a:gd name="T13" fmla="*/ 2147483647 h 532"/>
              <a:gd name="T14" fmla="*/ 2147483647 w 39"/>
              <a:gd name="T15" fmla="*/ 2147483647 h 532"/>
              <a:gd name="T16" fmla="*/ 2147483647 w 39"/>
              <a:gd name="T17" fmla="*/ 2147483647 h 532"/>
              <a:gd name="T18" fmla="*/ 2147483647 w 39"/>
              <a:gd name="T19" fmla="*/ 2147483647 h 532"/>
              <a:gd name="T20" fmla="*/ 2147483647 w 39"/>
              <a:gd name="T21" fmla="*/ 2147483647 h 532"/>
              <a:gd name="T22" fmla="*/ 2147483647 w 39"/>
              <a:gd name="T23" fmla="*/ 2147483647 h 532"/>
              <a:gd name="T24" fmla="*/ 2147483647 w 39"/>
              <a:gd name="T25" fmla="*/ 2147483647 h 532"/>
              <a:gd name="T26" fmla="*/ 2147483647 w 39"/>
              <a:gd name="T27" fmla="*/ 2147483647 h 532"/>
              <a:gd name="T28" fmla="*/ 2147483647 w 39"/>
              <a:gd name="T29" fmla="*/ 2147483647 h 532"/>
              <a:gd name="T30" fmla="*/ 2147483647 w 39"/>
              <a:gd name="T31" fmla="*/ 2147483647 h 532"/>
              <a:gd name="T32" fmla="*/ 2147483647 w 39"/>
              <a:gd name="T33" fmla="*/ 2147483647 h 532"/>
              <a:gd name="T34" fmla="*/ 2147483647 w 39"/>
              <a:gd name="T35" fmla="*/ 2147483647 h 532"/>
              <a:gd name="T36" fmla="*/ 2147483647 w 39"/>
              <a:gd name="T37" fmla="*/ 2147483647 h 532"/>
              <a:gd name="T38" fmla="*/ 2147483647 w 39"/>
              <a:gd name="T39" fmla="*/ 2147483647 h 532"/>
              <a:gd name="T40" fmla="*/ 2147483647 w 39"/>
              <a:gd name="T41" fmla="*/ 2147483647 h 532"/>
              <a:gd name="T42" fmla="*/ 2147483647 w 39"/>
              <a:gd name="T43" fmla="*/ 2147483647 h 532"/>
              <a:gd name="T44" fmla="*/ 2147483647 w 39"/>
              <a:gd name="T45" fmla="*/ 2147483647 h 532"/>
              <a:gd name="T46" fmla="*/ 2147483647 w 39"/>
              <a:gd name="T47" fmla="*/ 2147483647 h 532"/>
              <a:gd name="T48" fmla="*/ 2147483647 w 39"/>
              <a:gd name="T49" fmla="*/ 2147483647 h 532"/>
              <a:gd name="T50" fmla="*/ 2147483647 w 39"/>
              <a:gd name="T51" fmla="*/ 2147483647 h 532"/>
              <a:gd name="T52" fmla="*/ 2147483647 w 39"/>
              <a:gd name="T53" fmla="*/ 2147483647 h 532"/>
              <a:gd name="T54" fmla="*/ 2147483647 w 39"/>
              <a:gd name="T55" fmla="*/ 2147483647 h 532"/>
              <a:gd name="T56" fmla="*/ 2147483647 w 39"/>
              <a:gd name="T57" fmla="*/ 2147483647 h 532"/>
              <a:gd name="T58" fmla="*/ 2147483647 w 39"/>
              <a:gd name="T59" fmla="*/ 2147483647 h 532"/>
              <a:gd name="T60" fmla="*/ 2147483647 w 39"/>
              <a:gd name="T61" fmla="*/ 2147483647 h 532"/>
              <a:gd name="T62" fmla="*/ 2147483647 w 39"/>
              <a:gd name="T63" fmla="*/ 2147483647 h 532"/>
              <a:gd name="T64" fmla="*/ 2147483647 w 39"/>
              <a:gd name="T65" fmla="*/ 0 h 53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9"/>
              <a:gd name="T100" fmla="*/ 0 h 532"/>
              <a:gd name="T101" fmla="*/ 39 w 39"/>
              <a:gd name="T102" fmla="*/ 532 h 53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9" h="532">
                <a:moveTo>
                  <a:pt x="16" y="0"/>
                </a:moveTo>
                <a:lnTo>
                  <a:pt x="17" y="18"/>
                </a:lnTo>
                <a:lnTo>
                  <a:pt x="19" y="35"/>
                </a:lnTo>
                <a:lnTo>
                  <a:pt x="21" y="51"/>
                </a:lnTo>
                <a:lnTo>
                  <a:pt x="22" y="69"/>
                </a:lnTo>
                <a:lnTo>
                  <a:pt x="23" y="85"/>
                </a:lnTo>
                <a:lnTo>
                  <a:pt x="23" y="102"/>
                </a:lnTo>
                <a:lnTo>
                  <a:pt x="24" y="120"/>
                </a:lnTo>
                <a:lnTo>
                  <a:pt x="24" y="136"/>
                </a:lnTo>
                <a:lnTo>
                  <a:pt x="24" y="153"/>
                </a:lnTo>
                <a:lnTo>
                  <a:pt x="25" y="169"/>
                </a:lnTo>
                <a:lnTo>
                  <a:pt x="25" y="186"/>
                </a:lnTo>
                <a:lnTo>
                  <a:pt x="25" y="203"/>
                </a:lnTo>
                <a:lnTo>
                  <a:pt x="25" y="219"/>
                </a:lnTo>
                <a:lnTo>
                  <a:pt x="25" y="235"/>
                </a:lnTo>
                <a:lnTo>
                  <a:pt x="24" y="251"/>
                </a:lnTo>
                <a:lnTo>
                  <a:pt x="24" y="268"/>
                </a:lnTo>
                <a:lnTo>
                  <a:pt x="24" y="285"/>
                </a:lnTo>
                <a:lnTo>
                  <a:pt x="23" y="301"/>
                </a:lnTo>
                <a:lnTo>
                  <a:pt x="23" y="318"/>
                </a:lnTo>
                <a:lnTo>
                  <a:pt x="22" y="334"/>
                </a:lnTo>
                <a:lnTo>
                  <a:pt x="21" y="350"/>
                </a:lnTo>
                <a:lnTo>
                  <a:pt x="19" y="367"/>
                </a:lnTo>
                <a:lnTo>
                  <a:pt x="17" y="382"/>
                </a:lnTo>
                <a:lnTo>
                  <a:pt x="16" y="399"/>
                </a:lnTo>
                <a:lnTo>
                  <a:pt x="14" y="415"/>
                </a:lnTo>
                <a:lnTo>
                  <a:pt x="13" y="432"/>
                </a:lnTo>
                <a:lnTo>
                  <a:pt x="11" y="449"/>
                </a:lnTo>
                <a:lnTo>
                  <a:pt x="8" y="464"/>
                </a:lnTo>
                <a:lnTo>
                  <a:pt x="6" y="481"/>
                </a:lnTo>
                <a:lnTo>
                  <a:pt x="5" y="496"/>
                </a:lnTo>
                <a:lnTo>
                  <a:pt x="2" y="513"/>
                </a:lnTo>
                <a:lnTo>
                  <a:pt x="0" y="530"/>
                </a:lnTo>
                <a:lnTo>
                  <a:pt x="13" y="531"/>
                </a:lnTo>
                <a:lnTo>
                  <a:pt x="14" y="514"/>
                </a:lnTo>
                <a:lnTo>
                  <a:pt x="16" y="498"/>
                </a:lnTo>
                <a:lnTo>
                  <a:pt x="20" y="482"/>
                </a:lnTo>
                <a:lnTo>
                  <a:pt x="22" y="465"/>
                </a:lnTo>
                <a:lnTo>
                  <a:pt x="24" y="449"/>
                </a:lnTo>
                <a:lnTo>
                  <a:pt x="25" y="432"/>
                </a:lnTo>
                <a:lnTo>
                  <a:pt x="26" y="415"/>
                </a:lnTo>
                <a:lnTo>
                  <a:pt x="29" y="400"/>
                </a:lnTo>
                <a:lnTo>
                  <a:pt x="31" y="383"/>
                </a:lnTo>
                <a:lnTo>
                  <a:pt x="32" y="367"/>
                </a:lnTo>
                <a:lnTo>
                  <a:pt x="33" y="351"/>
                </a:lnTo>
                <a:lnTo>
                  <a:pt x="33" y="334"/>
                </a:lnTo>
                <a:lnTo>
                  <a:pt x="34" y="318"/>
                </a:lnTo>
                <a:lnTo>
                  <a:pt x="35" y="302"/>
                </a:lnTo>
                <a:lnTo>
                  <a:pt x="36" y="285"/>
                </a:lnTo>
                <a:lnTo>
                  <a:pt x="36" y="268"/>
                </a:lnTo>
                <a:lnTo>
                  <a:pt x="38" y="251"/>
                </a:lnTo>
                <a:lnTo>
                  <a:pt x="38" y="235"/>
                </a:lnTo>
                <a:lnTo>
                  <a:pt x="38" y="219"/>
                </a:lnTo>
                <a:lnTo>
                  <a:pt x="38" y="203"/>
                </a:lnTo>
                <a:lnTo>
                  <a:pt x="38" y="186"/>
                </a:lnTo>
                <a:lnTo>
                  <a:pt x="38" y="169"/>
                </a:lnTo>
                <a:lnTo>
                  <a:pt x="38" y="152"/>
                </a:lnTo>
                <a:lnTo>
                  <a:pt x="36" y="135"/>
                </a:lnTo>
                <a:lnTo>
                  <a:pt x="36" y="119"/>
                </a:lnTo>
                <a:lnTo>
                  <a:pt x="35" y="102"/>
                </a:lnTo>
                <a:lnTo>
                  <a:pt x="34" y="85"/>
                </a:lnTo>
                <a:lnTo>
                  <a:pt x="33" y="68"/>
                </a:lnTo>
                <a:lnTo>
                  <a:pt x="33" y="51"/>
                </a:lnTo>
                <a:lnTo>
                  <a:pt x="32" y="34"/>
                </a:lnTo>
                <a:lnTo>
                  <a:pt x="31" y="17"/>
                </a:lnTo>
                <a:lnTo>
                  <a:pt x="29" y="0"/>
                </a:lnTo>
                <a:lnTo>
                  <a:pt x="16" y="0"/>
                </a:lnTo>
              </a:path>
            </a:pathLst>
          </a:custGeom>
          <a:solidFill>
            <a:srgbClr val="790015"/>
          </a:solidFill>
          <a:ln w="12700" cap="rnd">
            <a:solidFill>
              <a:srgbClr val="FC0128"/>
            </a:solidFill>
            <a:round/>
            <a:headEnd/>
            <a:tailEnd/>
          </a:ln>
        </p:spPr>
        <p:txBody>
          <a:bodyPr/>
          <a:lstStyle/>
          <a:p>
            <a:endParaRPr lang="en-US"/>
          </a:p>
        </p:txBody>
      </p:sp>
      <p:sp>
        <p:nvSpPr>
          <p:cNvPr id="53470" name="Freeform 236"/>
          <p:cNvSpPr>
            <a:spLocks/>
          </p:cNvSpPr>
          <p:nvPr/>
        </p:nvSpPr>
        <p:spPr bwMode="auto">
          <a:xfrm>
            <a:off x="5075242" y="4443414"/>
            <a:ext cx="200025" cy="450851"/>
          </a:xfrm>
          <a:custGeom>
            <a:avLst/>
            <a:gdLst>
              <a:gd name="T0" fmla="*/ 2147483647 w 137"/>
              <a:gd name="T1" fmla="*/ 2147483647 h 313"/>
              <a:gd name="T2" fmla="*/ 2147483647 w 137"/>
              <a:gd name="T3" fmla="*/ 2147483647 h 313"/>
              <a:gd name="T4" fmla="*/ 2147483647 w 137"/>
              <a:gd name="T5" fmla="*/ 2147483647 h 313"/>
              <a:gd name="T6" fmla="*/ 2147483647 w 137"/>
              <a:gd name="T7" fmla="*/ 2147483647 h 313"/>
              <a:gd name="T8" fmla="*/ 2147483647 w 137"/>
              <a:gd name="T9" fmla="*/ 2147483647 h 313"/>
              <a:gd name="T10" fmla="*/ 2147483647 w 137"/>
              <a:gd name="T11" fmla="*/ 2147483647 h 313"/>
              <a:gd name="T12" fmla="*/ 2147483647 w 137"/>
              <a:gd name="T13" fmla="*/ 2147483647 h 313"/>
              <a:gd name="T14" fmla="*/ 2147483647 w 137"/>
              <a:gd name="T15" fmla="*/ 2147483647 h 313"/>
              <a:gd name="T16" fmla="*/ 2147483647 w 137"/>
              <a:gd name="T17" fmla="*/ 2147483647 h 313"/>
              <a:gd name="T18" fmla="*/ 2147483647 w 137"/>
              <a:gd name="T19" fmla="*/ 2147483647 h 313"/>
              <a:gd name="T20" fmla="*/ 2147483647 w 137"/>
              <a:gd name="T21" fmla="*/ 2147483647 h 313"/>
              <a:gd name="T22" fmla="*/ 2147483647 w 137"/>
              <a:gd name="T23" fmla="*/ 2147483647 h 313"/>
              <a:gd name="T24" fmla="*/ 2147483647 w 137"/>
              <a:gd name="T25" fmla="*/ 2147483647 h 313"/>
              <a:gd name="T26" fmla="*/ 2147483647 w 137"/>
              <a:gd name="T27" fmla="*/ 2147483647 h 313"/>
              <a:gd name="T28" fmla="*/ 2147483647 w 137"/>
              <a:gd name="T29" fmla="*/ 2147483647 h 313"/>
              <a:gd name="T30" fmla="*/ 2147483647 w 137"/>
              <a:gd name="T31" fmla="*/ 2147483647 h 313"/>
              <a:gd name="T32" fmla="*/ 2147483647 w 137"/>
              <a:gd name="T33" fmla="*/ 2147483647 h 313"/>
              <a:gd name="T34" fmla="*/ 2147483647 w 137"/>
              <a:gd name="T35" fmla="*/ 2147483647 h 313"/>
              <a:gd name="T36" fmla="*/ 2147483647 w 137"/>
              <a:gd name="T37" fmla="*/ 2147483647 h 313"/>
              <a:gd name="T38" fmla="*/ 2147483647 w 137"/>
              <a:gd name="T39" fmla="*/ 2147483647 h 313"/>
              <a:gd name="T40" fmla="*/ 2147483647 w 137"/>
              <a:gd name="T41" fmla="*/ 2147483647 h 313"/>
              <a:gd name="T42" fmla="*/ 2147483647 w 137"/>
              <a:gd name="T43" fmla="*/ 2147483647 h 313"/>
              <a:gd name="T44" fmla="*/ 2147483647 w 137"/>
              <a:gd name="T45" fmla="*/ 2147483647 h 313"/>
              <a:gd name="T46" fmla="*/ 2147483647 w 137"/>
              <a:gd name="T47" fmla="*/ 2147483647 h 313"/>
              <a:gd name="T48" fmla="*/ 2147483647 w 137"/>
              <a:gd name="T49" fmla="*/ 2147483647 h 313"/>
              <a:gd name="T50" fmla="*/ 2147483647 w 137"/>
              <a:gd name="T51" fmla="*/ 2147483647 h 313"/>
              <a:gd name="T52" fmla="*/ 2147483647 w 137"/>
              <a:gd name="T53" fmla="*/ 2147483647 h 313"/>
              <a:gd name="T54" fmla="*/ 2147483647 w 137"/>
              <a:gd name="T55" fmla="*/ 2147483647 h 313"/>
              <a:gd name="T56" fmla="*/ 2147483647 w 137"/>
              <a:gd name="T57" fmla="*/ 2147483647 h 313"/>
              <a:gd name="T58" fmla="*/ 2147483647 w 137"/>
              <a:gd name="T59" fmla="*/ 2147483647 h 313"/>
              <a:gd name="T60" fmla="*/ 2147483647 w 137"/>
              <a:gd name="T61" fmla="*/ 2147483647 h 313"/>
              <a:gd name="T62" fmla="*/ 2147483647 w 137"/>
              <a:gd name="T63" fmla="*/ 2147483647 h 313"/>
              <a:gd name="T64" fmla="*/ 2147483647 w 137"/>
              <a:gd name="T65" fmla="*/ 0 h 31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37"/>
              <a:gd name="T100" fmla="*/ 0 h 313"/>
              <a:gd name="T101" fmla="*/ 137 w 137"/>
              <a:gd name="T102" fmla="*/ 313 h 31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37" h="313">
                <a:moveTo>
                  <a:pt x="0" y="3"/>
                </a:moveTo>
                <a:lnTo>
                  <a:pt x="4" y="13"/>
                </a:lnTo>
                <a:lnTo>
                  <a:pt x="8" y="22"/>
                </a:lnTo>
                <a:lnTo>
                  <a:pt x="13" y="31"/>
                </a:lnTo>
                <a:lnTo>
                  <a:pt x="19" y="41"/>
                </a:lnTo>
                <a:lnTo>
                  <a:pt x="22" y="50"/>
                </a:lnTo>
                <a:lnTo>
                  <a:pt x="28" y="59"/>
                </a:lnTo>
                <a:lnTo>
                  <a:pt x="32" y="68"/>
                </a:lnTo>
                <a:lnTo>
                  <a:pt x="37" y="77"/>
                </a:lnTo>
                <a:lnTo>
                  <a:pt x="41" y="86"/>
                </a:lnTo>
                <a:lnTo>
                  <a:pt x="47" y="95"/>
                </a:lnTo>
                <a:lnTo>
                  <a:pt x="50" y="103"/>
                </a:lnTo>
                <a:lnTo>
                  <a:pt x="55" y="112"/>
                </a:lnTo>
                <a:lnTo>
                  <a:pt x="59" y="122"/>
                </a:lnTo>
                <a:lnTo>
                  <a:pt x="64" y="130"/>
                </a:lnTo>
                <a:lnTo>
                  <a:pt x="68" y="139"/>
                </a:lnTo>
                <a:lnTo>
                  <a:pt x="72" y="148"/>
                </a:lnTo>
                <a:lnTo>
                  <a:pt x="76" y="157"/>
                </a:lnTo>
                <a:lnTo>
                  <a:pt x="80" y="167"/>
                </a:lnTo>
                <a:lnTo>
                  <a:pt x="84" y="176"/>
                </a:lnTo>
                <a:lnTo>
                  <a:pt x="88" y="184"/>
                </a:lnTo>
                <a:lnTo>
                  <a:pt x="91" y="194"/>
                </a:lnTo>
                <a:lnTo>
                  <a:pt x="95" y="204"/>
                </a:lnTo>
                <a:lnTo>
                  <a:pt x="98" y="214"/>
                </a:lnTo>
                <a:lnTo>
                  <a:pt x="102" y="223"/>
                </a:lnTo>
                <a:lnTo>
                  <a:pt x="105" y="233"/>
                </a:lnTo>
                <a:lnTo>
                  <a:pt x="107" y="244"/>
                </a:lnTo>
                <a:lnTo>
                  <a:pt x="111" y="255"/>
                </a:lnTo>
                <a:lnTo>
                  <a:pt x="114" y="266"/>
                </a:lnTo>
                <a:lnTo>
                  <a:pt x="116" y="276"/>
                </a:lnTo>
                <a:lnTo>
                  <a:pt x="119" y="288"/>
                </a:lnTo>
                <a:lnTo>
                  <a:pt x="121" y="300"/>
                </a:lnTo>
                <a:lnTo>
                  <a:pt x="123" y="312"/>
                </a:lnTo>
                <a:lnTo>
                  <a:pt x="136" y="311"/>
                </a:lnTo>
                <a:lnTo>
                  <a:pt x="133" y="298"/>
                </a:lnTo>
                <a:lnTo>
                  <a:pt x="132" y="287"/>
                </a:lnTo>
                <a:lnTo>
                  <a:pt x="129" y="275"/>
                </a:lnTo>
                <a:lnTo>
                  <a:pt x="125" y="265"/>
                </a:lnTo>
                <a:lnTo>
                  <a:pt x="123" y="253"/>
                </a:lnTo>
                <a:lnTo>
                  <a:pt x="120" y="242"/>
                </a:lnTo>
                <a:lnTo>
                  <a:pt x="116" y="231"/>
                </a:lnTo>
                <a:lnTo>
                  <a:pt x="114" y="222"/>
                </a:lnTo>
                <a:lnTo>
                  <a:pt x="111" y="211"/>
                </a:lnTo>
                <a:lnTo>
                  <a:pt x="106" y="201"/>
                </a:lnTo>
                <a:lnTo>
                  <a:pt x="103" y="191"/>
                </a:lnTo>
                <a:lnTo>
                  <a:pt x="100" y="181"/>
                </a:lnTo>
                <a:lnTo>
                  <a:pt x="96" y="172"/>
                </a:lnTo>
                <a:lnTo>
                  <a:pt x="92" y="163"/>
                </a:lnTo>
                <a:lnTo>
                  <a:pt x="88" y="154"/>
                </a:lnTo>
                <a:lnTo>
                  <a:pt x="84" y="144"/>
                </a:lnTo>
                <a:lnTo>
                  <a:pt x="79" y="135"/>
                </a:lnTo>
                <a:lnTo>
                  <a:pt x="75" y="127"/>
                </a:lnTo>
                <a:lnTo>
                  <a:pt x="71" y="118"/>
                </a:lnTo>
                <a:lnTo>
                  <a:pt x="66" y="108"/>
                </a:lnTo>
                <a:lnTo>
                  <a:pt x="62" y="100"/>
                </a:lnTo>
                <a:lnTo>
                  <a:pt x="57" y="90"/>
                </a:lnTo>
                <a:lnTo>
                  <a:pt x="53" y="82"/>
                </a:lnTo>
                <a:lnTo>
                  <a:pt x="48" y="73"/>
                </a:lnTo>
                <a:lnTo>
                  <a:pt x="43" y="64"/>
                </a:lnTo>
                <a:lnTo>
                  <a:pt x="39" y="55"/>
                </a:lnTo>
                <a:lnTo>
                  <a:pt x="34" y="46"/>
                </a:lnTo>
                <a:lnTo>
                  <a:pt x="30" y="37"/>
                </a:lnTo>
                <a:lnTo>
                  <a:pt x="25" y="28"/>
                </a:lnTo>
                <a:lnTo>
                  <a:pt x="21" y="19"/>
                </a:lnTo>
                <a:lnTo>
                  <a:pt x="15" y="9"/>
                </a:lnTo>
                <a:lnTo>
                  <a:pt x="11" y="0"/>
                </a:lnTo>
                <a:lnTo>
                  <a:pt x="0" y="3"/>
                </a:lnTo>
              </a:path>
            </a:pathLst>
          </a:custGeom>
          <a:solidFill>
            <a:srgbClr val="790015"/>
          </a:solidFill>
          <a:ln w="12700" cap="rnd">
            <a:solidFill>
              <a:srgbClr val="FC0128"/>
            </a:solidFill>
            <a:round/>
            <a:headEnd/>
            <a:tailEnd/>
          </a:ln>
        </p:spPr>
        <p:txBody>
          <a:bodyPr/>
          <a:lstStyle/>
          <a:p>
            <a:endParaRPr lang="en-US"/>
          </a:p>
        </p:txBody>
      </p:sp>
      <p:sp>
        <p:nvSpPr>
          <p:cNvPr id="53471" name="Freeform 237"/>
          <p:cNvSpPr>
            <a:spLocks/>
          </p:cNvSpPr>
          <p:nvPr/>
        </p:nvSpPr>
        <p:spPr bwMode="auto">
          <a:xfrm>
            <a:off x="4010028" y="5275263"/>
            <a:ext cx="506413" cy="341312"/>
          </a:xfrm>
          <a:custGeom>
            <a:avLst/>
            <a:gdLst>
              <a:gd name="T0" fmla="*/ 2147483647 w 350"/>
              <a:gd name="T1" fmla="*/ 2147483647 h 236"/>
              <a:gd name="T2" fmla="*/ 2147483647 w 350"/>
              <a:gd name="T3" fmla="*/ 2147483647 h 236"/>
              <a:gd name="T4" fmla="*/ 2147483647 w 350"/>
              <a:gd name="T5" fmla="*/ 2147483647 h 236"/>
              <a:gd name="T6" fmla="*/ 2147483647 w 350"/>
              <a:gd name="T7" fmla="*/ 2147483647 h 236"/>
              <a:gd name="T8" fmla="*/ 2147483647 w 350"/>
              <a:gd name="T9" fmla="*/ 2147483647 h 236"/>
              <a:gd name="T10" fmla="*/ 2147483647 w 350"/>
              <a:gd name="T11" fmla="*/ 2147483647 h 236"/>
              <a:gd name="T12" fmla="*/ 2147483647 w 350"/>
              <a:gd name="T13" fmla="*/ 2147483647 h 236"/>
              <a:gd name="T14" fmla="*/ 2147483647 w 350"/>
              <a:gd name="T15" fmla="*/ 2147483647 h 236"/>
              <a:gd name="T16" fmla="*/ 2147483647 w 350"/>
              <a:gd name="T17" fmla="*/ 2147483647 h 236"/>
              <a:gd name="T18" fmla="*/ 2147483647 w 350"/>
              <a:gd name="T19" fmla="*/ 2147483647 h 236"/>
              <a:gd name="T20" fmla="*/ 2147483647 w 350"/>
              <a:gd name="T21" fmla="*/ 2147483647 h 236"/>
              <a:gd name="T22" fmla="*/ 2147483647 w 350"/>
              <a:gd name="T23" fmla="*/ 2147483647 h 236"/>
              <a:gd name="T24" fmla="*/ 2147483647 w 350"/>
              <a:gd name="T25" fmla="*/ 2147483647 h 236"/>
              <a:gd name="T26" fmla="*/ 2147483647 w 350"/>
              <a:gd name="T27" fmla="*/ 2147483647 h 236"/>
              <a:gd name="T28" fmla="*/ 2147483647 w 350"/>
              <a:gd name="T29" fmla="*/ 2147483647 h 236"/>
              <a:gd name="T30" fmla="*/ 2147483647 w 350"/>
              <a:gd name="T31" fmla="*/ 2147483647 h 236"/>
              <a:gd name="T32" fmla="*/ 2147483647 w 350"/>
              <a:gd name="T33" fmla="*/ 2147483647 h 236"/>
              <a:gd name="T34" fmla="*/ 2147483647 w 350"/>
              <a:gd name="T35" fmla="*/ 2147483647 h 236"/>
              <a:gd name="T36" fmla="*/ 2147483647 w 350"/>
              <a:gd name="T37" fmla="*/ 2147483647 h 236"/>
              <a:gd name="T38" fmla="*/ 2147483647 w 350"/>
              <a:gd name="T39" fmla="*/ 2147483647 h 236"/>
              <a:gd name="T40" fmla="*/ 2147483647 w 350"/>
              <a:gd name="T41" fmla="*/ 2147483647 h 236"/>
              <a:gd name="T42" fmla="*/ 2147483647 w 350"/>
              <a:gd name="T43" fmla="*/ 2147483647 h 236"/>
              <a:gd name="T44" fmla="*/ 2147483647 w 350"/>
              <a:gd name="T45" fmla="*/ 2147483647 h 236"/>
              <a:gd name="T46" fmla="*/ 2147483647 w 350"/>
              <a:gd name="T47" fmla="*/ 2147483647 h 236"/>
              <a:gd name="T48" fmla="*/ 2147483647 w 350"/>
              <a:gd name="T49" fmla="*/ 2147483647 h 236"/>
              <a:gd name="T50" fmla="*/ 2147483647 w 350"/>
              <a:gd name="T51" fmla="*/ 2147483647 h 236"/>
              <a:gd name="T52" fmla="*/ 2147483647 w 350"/>
              <a:gd name="T53" fmla="*/ 2147483647 h 236"/>
              <a:gd name="T54" fmla="*/ 2147483647 w 350"/>
              <a:gd name="T55" fmla="*/ 2147483647 h 236"/>
              <a:gd name="T56" fmla="*/ 2147483647 w 350"/>
              <a:gd name="T57" fmla="*/ 2147483647 h 236"/>
              <a:gd name="T58" fmla="*/ 2147483647 w 350"/>
              <a:gd name="T59" fmla="*/ 2147483647 h 236"/>
              <a:gd name="T60" fmla="*/ 2147483647 w 350"/>
              <a:gd name="T61" fmla="*/ 2147483647 h 236"/>
              <a:gd name="T62" fmla="*/ 2147483647 w 350"/>
              <a:gd name="T63" fmla="*/ 2147483647 h 236"/>
              <a:gd name="T64" fmla="*/ 2147483647 w 350"/>
              <a:gd name="T65" fmla="*/ 2147483647 h 2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50"/>
              <a:gd name="T100" fmla="*/ 0 h 236"/>
              <a:gd name="T101" fmla="*/ 350 w 350"/>
              <a:gd name="T102" fmla="*/ 236 h 2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50" h="236">
                <a:moveTo>
                  <a:pt x="337" y="0"/>
                </a:moveTo>
                <a:lnTo>
                  <a:pt x="333" y="8"/>
                </a:lnTo>
                <a:lnTo>
                  <a:pt x="327" y="16"/>
                </a:lnTo>
                <a:lnTo>
                  <a:pt x="322" y="26"/>
                </a:lnTo>
                <a:lnTo>
                  <a:pt x="316" y="35"/>
                </a:lnTo>
                <a:lnTo>
                  <a:pt x="309" y="43"/>
                </a:lnTo>
                <a:lnTo>
                  <a:pt x="302" y="53"/>
                </a:lnTo>
                <a:lnTo>
                  <a:pt x="295" y="62"/>
                </a:lnTo>
                <a:lnTo>
                  <a:pt x="287" y="72"/>
                </a:lnTo>
                <a:lnTo>
                  <a:pt x="279" y="80"/>
                </a:lnTo>
                <a:lnTo>
                  <a:pt x="271" y="89"/>
                </a:lnTo>
                <a:lnTo>
                  <a:pt x="262" y="99"/>
                </a:lnTo>
                <a:lnTo>
                  <a:pt x="253" y="108"/>
                </a:lnTo>
                <a:lnTo>
                  <a:pt x="245" y="117"/>
                </a:lnTo>
                <a:lnTo>
                  <a:pt x="235" y="125"/>
                </a:lnTo>
                <a:lnTo>
                  <a:pt x="225" y="134"/>
                </a:lnTo>
                <a:lnTo>
                  <a:pt x="213" y="142"/>
                </a:lnTo>
                <a:lnTo>
                  <a:pt x="203" y="151"/>
                </a:lnTo>
                <a:lnTo>
                  <a:pt x="192" y="158"/>
                </a:lnTo>
                <a:lnTo>
                  <a:pt x="180" y="165"/>
                </a:lnTo>
                <a:lnTo>
                  <a:pt x="168" y="172"/>
                </a:lnTo>
                <a:lnTo>
                  <a:pt x="156" y="180"/>
                </a:lnTo>
                <a:lnTo>
                  <a:pt x="144" y="186"/>
                </a:lnTo>
                <a:lnTo>
                  <a:pt x="130" y="192"/>
                </a:lnTo>
                <a:lnTo>
                  <a:pt x="118" y="198"/>
                </a:lnTo>
                <a:lnTo>
                  <a:pt x="104" y="203"/>
                </a:lnTo>
                <a:lnTo>
                  <a:pt x="90" y="207"/>
                </a:lnTo>
                <a:lnTo>
                  <a:pt x="76" y="212"/>
                </a:lnTo>
                <a:lnTo>
                  <a:pt x="61" y="215"/>
                </a:lnTo>
                <a:lnTo>
                  <a:pt x="46" y="219"/>
                </a:lnTo>
                <a:lnTo>
                  <a:pt x="31" y="221"/>
                </a:lnTo>
                <a:lnTo>
                  <a:pt x="15" y="223"/>
                </a:lnTo>
                <a:lnTo>
                  <a:pt x="0" y="225"/>
                </a:lnTo>
                <a:lnTo>
                  <a:pt x="1" y="235"/>
                </a:lnTo>
                <a:lnTo>
                  <a:pt x="17" y="233"/>
                </a:lnTo>
                <a:lnTo>
                  <a:pt x="33" y="232"/>
                </a:lnTo>
                <a:lnTo>
                  <a:pt x="49" y="228"/>
                </a:lnTo>
                <a:lnTo>
                  <a:pt x="65" y="225"/>
                </a:lnTo>
                <a:lnTo>
                  <a:pt x="79" y="221"/>
                </a:lnTo>
                <a:lnTo>
                  <a:pt x="95" y="217"/>
                </a:lnTo>
                <a:lnTo>
                  <a:pt x="109" y="212"/>
                </a:lnTo>
                <a:lnTo>
                  <a:pt x="122" y="206"/>
                </a:lnTo>
                <a:lnTo>
                  <a:pt x="137" y="200"/>
                </a:lnTo>
                <a:lnTo>
                  <a:pt x="150" y="195"/>
                </a:lnTo>
                <a:lnTo>
                  <a:pt x="163" y="188"/>
                </a:lnTo>
                <a:lnTo>
                  <a:pt x="176" y="181"/>
                </a:lnTo>
                <a:lnTo>
                  <a:pt x="188" y="173"/>
                </a:lnTo>
                <a:lnTo>
                  <a:pt x="200" y="165"/>
                </a:lnTo>
                <a:lnTo>
                  <a:pt x="211" y="158"/>
                </a:lnTo>
                <a:lnTo>
                  <a:pt x="222" y="150"/>
                </a:lnTo>
                <a:lnTo>
                  <a:pt x="234" y="140"/>
                </a:lnTo>
                <a:lnTo>
                  <a:pt x="244" y="132"/>
                </a:lnTo>
                <a:lnTo>
                  <a:pt x="253" y="123"/>
                </a:lnTo>
                <a:lnTo>
                  <a:pt x="263" y="114"/>
                </a:lnTo>
                <a:lnTo>
                  <a:pt x="272" y="105"/>
                </a:lnTo>
                <a:lnTo>
                  <a:pt x="281" y="95"/>
                </a:lnTo>
                <a:lnTo>
                  <a:pt x="290" y="86"/>
                </a:lnTo>
                <a:lnTo>
                  <a:pt x="298" y="77"/>
                </a:lnTo>
                <a:lnTo>
                  <a:pt x="305" y="67"/>
                </a:lnTo>
                <a:lnTo>
                  <a:pt x="313" y="58"/>
                </a:lnTo>
                <a:lnTo>
                  <a:pt x="320" y="49"/>
                </a:lnTo>
                <a:lnTo>
                  <a:pt x="326" y="39"/>
                </a:lnTo>
                <a:lnTo>
                  <a:pt x="333" y="31"/>
                </a:lnTo>
                <a:lnTo>
                  <a:pt x="338" y="21"/>
                </a:lnTo>
                <a:lnTo>
                  <a:pt x="344" y="12"/>
                </a:lnTo>
                <a:lnTo>
                  <a:pt x="349" y="3"/>
                </a:lnTo>
                <a:lnTo>
                  <a:pt x="337" y="0"/>
                </a:lnTo>
              </a:path>
            </a:pathLst>
          </a:custGeom>
          <a:solidFill>
            <a:srgbClr val="790015"/>
          </a:solidFill>
          <a:ln w="12700" cap="rnd">
            <a:solidFill>
              <a:srgbClr val="FC0128"/>
            </a:solidFill>
            <a:round/>
            <a:headEnd/>
            <a:tailEnd/>
          </a:ln>
        </p:spPr>
        <p:txBody>
          <a:bodyPr/>
          <a:lstStyle/>
          <a:p>
            <a:endParaRPr lang="en-US"/>
          </a:p>
        </p:txBody>
      </p:sp>
      <p:sp>
        <p:nvSpPr>
          <p:cNvPr id="53472" name="Freeform 238"/>
          <p:cNvSpPr>
            <a:spLocks/>
          </p:cNvSpPr>
          <p:nvPr/>
        </p:nvSpPr>
        <p:spPr bwMode="auto">
          <a:xfrm>
            <a:off x="4497389" y="5021265"/>
            <a:ext cx="171451" cy="263525"/>
          </a:xfrm>
          <a:custGeom>
            <a:avLst/>
            <a:gdLst>
              <a:gd name="T0" fmla="*/ 2147483647 w 119"/>
              <a:gd name="T1" fmla="*/ 2147483647 h 182"/>
              <a:gd name="T2" fmla="*/ 2147483647 w 119"/>
              <a:gd name="T3" fmla="*/ 2147483647 h 182"/>
              <a:gd name="T4" fmla="*/ 2147483647 w 119"/>
              <a:gd name="T5" fmla="*/ 2147483647 h 182"/>
              <a:gd name="T6" fmla="*/ 2147483647 w 119"/>
              <a:gd name="T7" fmla="*/ 2147483647 h 182"/>
              <a:gd name="T8" fmla="*/ 2147483647 w 119"/>
              <a:gd name="T9" fmla="*/ 2147483647 h 182"/>
              <a:gd name="T10" fmla="*/ 2147483647 w 119"/>
              <a:gd name="T11" fmla="*/ 2147483647 h 182"/>
              <a:gd name="T12" fmla="*/ 2147483647 w 119"/>
              <a:gd name="T13" fmla="*/ 2147483647 h 182"/>
              <a:gd name="T14" fmla="*/ 2147483647 w 119"/>
              <a:gd name="T15" fmla="*/ 2147483647 h 182"/>
              <a:gd name="T16" fmla="*/ 2147483647 w 119"/>
              <a:gd name="T17" fmla="*/ 2147483647 h 182"/>
              <a:gd name="T18" fmla="*/ 2147483647 w 119"/>
              <a:gd name="T19" fmla="*/ 2147483647 h 182"/>
              <a:gd name="T20" fmla="*/ 2147483647 w 119"/>
              <a:gd name="T21" fmla="*/ 2147483647 h 182"/>
              <a:gd name="T22" fmla="*/ 2147483647 w 119"/>
              <a:gd name="T23" fmla="*/ 2147483647 h 182"/>
              <a:gd name="T24" fmla="*/ 2147483647 w 119"/>
              <a:gd name="T25" fmla="*/ 2147483647 h 182"/>
              <a:gd name="T26" fmla="*/ 2147483647 w 119"/>
              <a:gd name="T27" fmla="*/ 2147483647 h 182"/>
              <a:gd name="T28" fmla="*/ 2147483647 w 119"/>
              <a:gd name="T29" fmla="*/ 2147483647 h 182"/>
              <a:gd name="T30" fmla="*/ 2147483647 w 119"/>
              <a:gd name="T31" fmla="*/ 2147483647 h 182"/>
              <a:gd name="T32" fmla="*/ 2147483647 w 119"/>
              <a:gd name="T33" fmla="*/ 2147483647 h 182"/>
              <a:gd name="T34" fmla="*/ 2147483647 w 119"/>
              <a:gd name="T35" fmla="*/ 2147483647 h 182"/>
              <a:gd name="T36" fmla="*/ 2147483647 w 119"/>
              <a:gd name="T37" fmla="*/ 2147483647 h 182"/>
              <a:gd name="T38" fmla="*/ 2147483647 w 119"/>
              <a:gd name="T39" fmla="*/ 2147483647 h 182"/>
              <a:gd name="T40" fmla="*/ 2147483647 w 119"/>
              <a:gd name="T41" fmla="*/ 2147483647 h 182"/>
              <a:gd name="T42" fmla="*/ 2147483647 w 119"/>
              <a:gd name="T43" fmla="*/ 2147483647 h 182"/>
              <a:gd name="T44" fmla="*/ 2147483647 w 119"/>
              <a:gd name="T45" fmla="*/ 2147483647 h 182"/>
              <a:gd name="T46" fmla="*/ 2147483647 w 119"/>
              <a:gd name="T47" fmla="*/ 2147483647 h 182"/>
              <a:gd name="T48" fmla="*/ 2147483647 w 119"/>
              <a:gd name="T49" fmla="*/ 2147483647 h 182"/>
              <a:gd name="T50" fmla="*/ 2147483647 w 119"/>
              <a:gd name="T51" fmla="*/ 2147483647 h 182"/>
              <a:gd name="T52" fmla="*/ 2147483647 w 119"/>
              <a:gd name="T53" fmla="*/ 2147483647 h 182"/>
              <a:gd name="T54" fmla="*/ 2147483647 w 119"/>
              <a:gd name="T55" fmla="*/ 2147483647 h 182"/>
              <a:gd name="T56" fmla="*/ 2147483647 w 119"/>
              <a:gd name="T57" fmla="*/ 2147483647 h 182"/>
              <a:gd name="T58" fmla="*/ 2147483647 w 119"/>
              <a:gd name="T59" fmla="*/ 2147483647 h 182"/>
              <a:gd name="T60" fmla="*/ 2147483647 w 119"/>
              <a:gd name="T61" fmla="*/ 2147483647 h 182"/>
              <a:gd name="T62" fmla="*/ 2147483647 w 119"/>
              <a:gd name="T63" fmla="*/ 2147483647 h 182"/>
              <a:gd name="T64" fmla="*/ 2147483647 w 119"/>
              <a:gd name="T65" fmla="*/ 2147483647 h 18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19"/>
              <a:gd name="T100" fmla="*/ 0 h 182"/>
              <a:gd name="T101" fmla="*/ 119 w 119"/>
              <a:gd name="T102" fmla="*/ 182 h 18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19" h="182">
                <a:moveTo>
                  <a:pt x="107" y="0"/>
                </a:moveTo>
                <a:lnTo>
                  <a:pt x="103" y="5"/>
                </a:lnTo>
                <a:lnTo>
                  <a:pt x="98" y="10"/>
                </a:lnTo>
                <a:lnTo>
                  <a:pt x="93" y="15"/>
                </a:lnTo>
                <a:lnTo>
                  <a:pt x="88" y="20"/>
                </a:lnTo>
                <a:lnTo>
                  <a:pt x="84" y="26"/>
                </a:lnTo>
                <a:lnTo>
                  <a:pt x="80" y="32"/>
                </a:lnTo>
                <a:lnTo>
                  <a:pt x="76" y="38"/>
                </a:lnTo>
                <a:lnTo>
                  <a:pt x="73" y="43"/>
                </a:lnTo>
                <a:lnTo>
                  <a:pt x="68" y="47"/>
                </a:lnTo>
                <a:lnTo>
                  <a:pt x="65" y="53"/>
                </a:lnTo>
                <a:lnTo>
                  <a:pt x="61" y="59"/>
                </a:lnTo>
                <a:lnTo>
                  <a:pt x="58" y="64"/>
                </a:lnTo>
                <a:lnTo>
                  <a:pt x="55" y="70"/>
                </a:lnTo>
                <a:lnTo>
                  <a:pt x="51" y="75"/>
                </a:lnTo>
                <a:lnTo>
                  <a:pt x="48" y="81"/>
                </a:lnTo>
                <a:lnTo>
                  <a:pt x="44" y="87"/>
                </a:lnTo>
                <a:lnTo>
                  <a:pt x="42" y="91"/>
                </a:lnTo>
                <a:lnTo>
                  <a:pt x="39" y="97"/>
                </a:lnTo>
                <a:lnTo>
                  <a:pt x="36" y="103"/>
                </a:lnTo>
                <a:lnTo>
                  <a:pt x="34" y="109"/>
                </a:lnTo>
                <a:lnTo>
                  <a:pt x="31" y="114"/>
                </a:lnTo>
                <a:lnTo>
                  <a:pt x="28" y="120"/>
                </a:lnTo>
                <a:lnTo>
                  <a:pt x="25" y="126"/>
                </a:lnTo>
                <a:lnTo>
                  <a:pt x="23" y="132"/>
                </a:lnTo>
                <a:lnTo>
                  <a:pt x="20" y="137"/>
                </a:lnTo>
                <a:lnTo>
                  <a:pt x="17" y="143"/>
                </a:lnTo>
                <a:lnTo>
                  <a:pt x="14" y="149"/>
                </a:lnTo>
                <a:lnTo>
                  <a:pt x="12" y="155"/>
                </a:lnTo>
                <a:lnTo>
                  <a:pt x="8" y="160"/>
                </a:lnTo>
                <a:lnTo>
                  <a:pt x="5" y="166"/>
                </a:lnTo>
                <a:lnTo>
                  <a:pt x="4" y="172"/>
                </a:lnTo>
                <a:lnTo>
                  <a:pt x="0" y="178"/>
                </a:lnTo>
                <a:lnTo>
                  <a:pt x="12" y="181"/>
                </a:lnTo>
                <a:lnTo>
                  <a:pt x="14" y="175"/>
                </a:lnTo>
                <a:lnTo>
                  <a:pt x="17" y="170"/>
                </a:lnTo>
                <a:lnTo>
                  <a:pt x="20" y="164"/>
                </a:lnTo>
                <a:lnTo>
                  <a:pt x="23" y="158"/>
                </a:lnTo>
                <a:lnTo>
                  <a:pt x="26" y="152"/>
                </a:lnTo>
                <a:lnTo>
                  <a:pt x="29" y="146"/>
                </a:lnTo>
                <a:lnTo>
                  <a:pt x="31" y="141"/>
                </a:lnTo>
                <a:lnTo>
                  <a:pt x="34" y="136"/>
                </a:lnTo>
                <a:lnTo>
                  <a:pt x="37" y="130"/>
                </a:lnTo>
                <a:lnTo>
                  <a:pt x="40" y="124"/>
                </a:lnTo>
                <a:lnTo>
                  <a:pt x="43" y="119"/>
                </a:lnTo>
                <a:lnTo>
                  <a:pt x="44" y="113"/>
                </a:lnTo>
                <a:lnTo>
                  <a:pt x="48" y="107"/>
                </a:lnTo>
                <a:lnTo>
                  <a:pt x="51" y="102"/>
                </a:lnTo>
                <a:lnTo>
                  <a:pt x="53" y="96"/>
                </a:lnTo>
                <a:lnTo>
                  <a:pt x="57" y="91"/>
                </a:lnTo>
                <a:lnTo>
                  <a:pt x="59" y="85"/>
                </a:lnTo>
                <a:lnTo>
                  <a:pt x="62" y="79"/>
                </a:lnTo>
                <a:lnTo>
                  <a:pt x="66" y="74"/>
                </a:lnTo>
                <a:lnTo>
                  <a:pt x="68" y="68"/>
                </a:lnTo>
                <a:lnTo>
                  <a:pt x="73" y="63"/>
                </a:lnTo>
                <a:lnTo>
                  <a:pt x="75" y="58"/>
                </a:lnTo>
                <a:lnTo>
                  <a:pt x="79" y="52"/>
                </a:lnTo>
                <a:lnTo>
                  <a:pt x="83" y="47"/>
                </a:lnTo>
                <a:lnTo>
                  <a:pt x="86" y="43"/>
                </a:lnTo>
                <a:lnTo>
                  <a:pt x="90" y="38"/>
                </a:lnTo>
                <a:lnTo>
                  <a:pt x="95" y="32"/>
                </a:lnTo>
                <a:lnTo>
                  <a:pt x="98" y="26"/>
                </a:lnTo>
                <a:lnTo>
                  <a:pt x="103" y="21"/>
                </a:lnTo>
                <a:lnTo>
                  <a:pt x="107" y="16"/>
                </a:lnTo>
                <a:lnTo>
                  <a:pt x="113" y="11"/>
                </a:lnTo>
                <a:lnTo>
                  <a:pt x="118" y="6"/>
                </a:lnTo>
                <a:lnTo>
                  <a:pt x="107" y="0"/>
                </a:lnTo>
              </a:path>
            </a:pathLst>
          </a:custGeom>
          <a:solidFill>
            <a:srgbClr val="790015"/>
          </a:solidFill>
          <a:ln w="12700" cap="rnd">
            <a:solidFill>
              <a:srgbClr val="FC0128"/>
            </a:solidFill>
            <a:round/>
            <a:headEnd/>
            <a:tailEnd/>
          </a:ln>
        </p:spPr>
        <p:txBody>
          <a:bodyPr/>
          <a:lstStyle/>
          <a:p>
            <a:endParaRPr lang="en-US"/>
          </a:p>
        </p:txBody>
      </p:sp>
      <p:sp>
        <p:nvSpPr>
          <p:cNvPr id="53473" name="Freeform 239"/>
          <p:cNvSpPr>
            <a:spLocks/>
          </p:cNvSpPr>
          <p:nvPr/>
        </p:nvSpPr>
        <p:spPr bwMode="auto">
          <a:xfrm>
            <a:off x="4654553" y="4459289"/>
            <a:ext cx="441325" cy="571500"/>
          </a:xfrm>
          <a:custGeom>
            <a:avLst/>
            <a:gdLst>
              <a:gd name="T0" fmla="*/ 2147483647 w 305"/>
              <a:gd name="T1" fmla="*/ 0 h 397"/>
              <a:gd name="T2" fmla="*/ 2147483647 w 305"/>
              <a:gd name="T3" fmla="*/ 2147483647 h 397"/>
              <a:gd name="T4" fmla="*/ 2147483647 w 305"/>
              <a:gd name="T5" fmla="*/ 2147483647 h 397"/>
              <a:gd name="T6" fmla="*/ 2147483647 w 305"/>
              <a:gd name="T7" fmla="*/ 2147483647 h 397"/>
              <a:gd name="T8" fmla="*/ 2147483647 w 305"/>
              <a:gd name="T9" fmla="*/ 2147483647 h 397"/>
              <a:gd name="T10" fmla="*/ 2147483647 w 305"/>
              <a:gd name="T11" fmla="*/ 2147483647 h 397"/>
              <a:gd name="T12" fmla="*/ 2147483647 w 305"/>
              <a:gd name="T13" fmla="*/ 2147483647 h 397"/>
              <a:gd name="T14" fmla="*/ 2147483647 w 305"/>
              <a:gd name="T15" fmla="*/ 2147483647 h 397"/>
              <a:gd name="T16" fmla="*/ 2147483647 w 305"/>
              <a:gd name="T17" fmla="*/ 2147483647 h 397"/>
              <a:gd name="T18" fmla="*/ 2147483647 w 305"/>
              <a:gd name="T19" fmla="*/ 2147483647 h 397"/>
              <a:gd name="T20" fmla="*/ 2147483647 w 305"/>
              <a:gd name="T21" fmla="*/ 2147483647 h 397"/>
              <a:gd name="T22" fmla="*/ 2147483647 w 305"/>
              <a:gd name="T23" fmla="*/ 2147483647 h 397"/>
              <a:gd name="T24" fmla="*/ 2147483647 w 305"/>
              <a:gd name="T25" fmla="*/ 2147483647 h 397"/>
              <a:gd name="T26" fmla="*/ 2147483647 w 305"/>
              <a:gd name="T27" fmla="*/ 2147483647 h 397"/>
              <a:gd name="T28" fmla="*/ 2147483647 w 305"/>
              <a:gd name="T29" fmla="*/ 2147483647 h 397"/>
              <a:gd name="T30" fmla="*/ 2147483647 w 305"/>
              <a:gd name="T31" fmla="*/ 2147483647 h 397"/>
              <a:gd name="T32" fmla="*/ 0 w 305"/>
              <a:gd name="T33" fmla="*/ 2147483647 h 397"/>
              <a:gd name="T34" fmla="*/ 2147483647 w 305"/>
              <a:gd name="T35" fmla="*/ 2147483647 h 397"/>
              <a:gd name="T36" fmla="*/ 2147483647 w 305"/>
              <a:gd name="T37" fmla="*/ 2147483647 h 397"/>
              <a:gd name="T38" fmla="*/ 2147483647 w 305"/>
              <a:gd name="T39" fmla="*/ 2147483647 h 397"/>
              <a:gd name="T40" fmla="*/ 2147483647 w 305"/>
              <a:gd name="T41" fmla="*/ 2147483647 h 397"/>
              <a:gd name="T42" fmla="*/ 2147483647 w 305"/>
              <a:gd name="T43" fmla="*/ 2147483647 h 397"/>
              <a:gd name="T44" fmla="*/ 2147483647 w 305"/>
              <a:gd name="T45" fmla="*/ 2147483647 h 397"/>
              <a:gd name="T46" fmla="*/ 2147483647 w 305"/>
              <a:gd name="T47" fmla="*/ 2147483647 h 397"/>
              <a:gd name="T48" fmla="*/ 2147483647 w 305"/>
              <a:gd name="T49" fmla="*/ 2147483647 h 397"/>
              <a:gd name="T50" fmla="*/ 2147483647 w 305"/>
              <a:gd name="T51" fmla="*/ 2147483647 h 397"/>
              <a:gd name="T52" fmla="*/ 2147483647 w 305"/>
              <a:gd name="T53" fmla="*/ 2147483647 h 397"/>
              <a:gd name="T54" fmla="*/ 2147483647 w 305"/>
              <a:gd name="T55" fmla="*/ 2147483647 h 397"/>
              <a:gd name="T56" fmla="*/ 2147483647 w 305"/>
              <a:gd name="T57" fmla="*/ 2147483647 h 397"/>
              <a:gd name="T58" fmla="*/ 2147483647 w 305"/>
              <a:gd name="T59" fmla="*/ 2147483647 h 397"/>
              <a:gd name="T60" fmla="*/ 2147483647 w 305"/>
              <a:gd name="T61" fmla="*/ 2147483647 h 397"/>
              <a:gd name="T62" fmla="*/ 2147483647 w 305"/>
              <a:gd name="T63" fmla="*/ 2147483647 h 397"/>
              <a:gd name="T64" fmla="*/ 2147483647 w 305"/>
              <a:gd name="T65" fmla="*/ 2147483647 h 397"/>
              <a:gd name="T66" fmla="*/ 2147483647 w 305"/>
              <a:gd name="T67" fmla="*/ 2147483647 h 397"/>
              <a:gd name="T68" fmla="*/ 2147483647 w 305"/>
              <a:gd name="T69" fmla="*/ 2147483647 h 39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305"/>
              <a:gd name="T106" fmla="*/ 0 h 397"/>
              <a:gd name="T107" fmla="*/ 305 w 305"/>
              <a:gd name="T108" fmla="*/ 397 h 397"/>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305" h="397">
                <a:moveTo>
                  <a:pt x="291" y="1"/>
                </a:moveTo>
                <a:lnTo>
                  <a:pt x="291" y="0"/>
                </a:lnTo>
                <a:lnTo>
                  <a:pt x="288" y="9"/>
                </a:lnTo>
                <a:lnTo>
                  <a:pt x="284" y="19"/>
                </a:lnTo>
                <a:lnTo>
                  <a:pt x="281" y="30"/>
                </a:lnTo>
                <a:lnTo>
                  <a:pt x="277" y="40"/>
                </a:lnTo>
                <a:lnTo>
                  <a:pt x="272" y="51"/>
                </a:lnTo>
                <a:lnTo>
                  <a:pt x="267" y="62"/>
                </a:lnTo>
                <a:lnTo>
                  <a:pt x="261" y="73"/>
                </a:lnTo>
                <a:lnTo>
                  <a:pt x="255" y="84"/>
                </a:lnTo>
                <a:lnTo>
                  <a:pt x="249" y="95"/>
                </a:lnTo>
                <a:lnTo>
                  <a:pt x="242" y="107"/>
                </a:lnTo>
                <a:lnTo>
                  <a:pt x="235" y="118"/>
                </a:lnTo>
                <a:lnTo>
                  <a:pt x="227" y="130"/>
                </a:lnTo>
                <a:lnTo>
                  <a:pt x="219" y="142"/>
                </a:lnTo>
                <a:lnTo>
                  <a:pt x="211" y="155"/>
                </a:lnTo>
                <a:lnTo>
                  <a:pt x="203" y="167"/>
                </a:lnTo>
                <a:lnTo>
                  <a:pt x="194" y="179"/>
                </a:lnTo>
                <a:lnTo>
                  <a:pt x="185" y="192"/>
                </a:lnTo>
                <a:lnTo>
                  <a:pt x="175" y="204"/>
                </a:lnTo>
                <a:lnTo>
                  <a:pt x="165" y="217"/>
                </a:lnTo>
                <a:lnTo>
                  <a:pt x="155" y="230"/>
                </a:lnTo>
                <a:lnTo>
                  <a:pt x="144" y="243"/>
                </a:lnTo>
                <a:lnTo>
                  <a:pt x="132" y="256"/>
                </a:lnTo>
                <a:lnTo>
                  <a:pt x="120" y="270"/>
                </a:lnTo>
                <a:lnTo>
                  <a:pt x="109" y="282"/>
                </a:lnTo>
                <a:lnTo>
                  <a:pt x="96" y="295"/>
                </a:lnTo>
                <a:lnTo>
                  <a:pt x="84" y="309"/>
                </a:lnTo>
                <a:lnTo>
                  <a:pt x="70" y="322"/>
                </a:lnTo>
                <a:lnTo>
                  <a:pt x="57" y="336"/>
                </a:lnTo>
                <a:lnTo>
                  <a:pt x="43" y="349"/>
                </a:lnTo>
                <a:lnTo>
                  <a:pt x="29" y="362"/>
                </a:lnTo>
                <a:lnTo>
                  <a:pt x="14" y="376"/>
                </a:lnTo>
                <a:lnTo>
                  <a:pt x="0" y="389"/>
                </a:lnTo>
                <a:lnTo>
                  <a:pt x="10" y="396"/>
                </a:lnTo>
                <a:lnTo>
                  <a:pt x="24" y="382"/>
                </a:lnTo>
                <a:lnTo>
                  <a:pt x="38" y="369"/>
                </a:lnTo>
                <a:lnTo>
                  <a:pt x="53" y="355"/>
                </a:lnTo>
                <a:lnTo>
                  <a:pt x="67" y="342"/>
                </a:lnTo>
                <a:lnTo>
                  <a:pt x="81" y="328"/>
                </a:lnTo>
                <a:lnTo>
                  <a:pt x="94" y="316"/>
                </a:lnTo>
                <a:lnTo>
                  <a:pt x="106" y="302"/>
                </a:lnTo>
                <a:lnTo>
                  <a:pt x="119" y="289"/>
                </a:lnTo>
                <a:lnTo>
                  <a:pt x="131" y="275"/>
                </a:lnTo>
                <a:lnTo>
                  <a:pt x="142" y="262"/>
                </a:lnTo>
                <a:lnTo>
                  <a:pt x="154" y="249"/>
                </a:lnTo>
                <a:lnTo>
                  <a:pt x="165" y="236"/>
                </a:lnTo>
                <a:lnTo>
                  <a:pt x="176" y="223"/>
                </a:lnTo>
                <a:lnTo>
                  <a:pt x="185" y="210"/>
                </a:lnTo>
                <a:lnTo>
                  <a:pt x="195" y="197"/>
                </a:lnTo>
                <a:lnTo>
                  <a:pt x="204" y="184"/>
                </a:lnTo>
                <a:lnTo>
                  <a:pt x="213" y="172"/>
                </a:lnTo>
                <a:lnTo>
                  <a:pt x="222" y="159"/>
                </a:lnTo>
                <a:lnTo>
                  <a:pt x="231" y="147"/>
                </a:lnTo>
                <a:lnTo>
                  <a:pt x="238" y="135"/>
                </a:lnTo>
                <a:lnTo>
                  <a:pt x="246" y="123"/>
                </a:lnTo>
                <a:lnTo>
                  <a:pt x="253" y="111"/>
                </a:lnTo>
                <a:lnTo>
                  <a:pt x="260" y="99"/>
                </a:lnTo>
                <a:lnTo>
                  <a:pt x="267" y="87"/>
                </a:lnTo>
                <a:lnTo>
                  <a:pt x="273" y="77"/>
                </a:lnTo>
                <a:lnTo>
                  <a:pt x="278" y="65"/>
                </a:lnTo>
                <a:lnTo>
                  <a:pt x="283" y="54"/>
                </a:lnTo>
                <a:lnTo>
                  <a:pt x="288" y="43"/>
                </a:lnTo>
                <a:lnTo>
                  <a:pt x="292" y="33"/>
                </a:lnTo>
                <a:lnTo>
                  <a:pt x="297" y="22"/>
                </a:lnTo>
                <a:lnTo>
                  <a:pt x="300" y="12"/>
                </a:lnTo>
                <a:lnTo>
                  <a:pt x="302" y="2"/>
                </a:lnTo>
                <a:lnTo>
                  <a:pt x="304" y="1"/>
                </a:lnTo>
                <a:lnTo>
                  <a:pt x="302" y="2"/>
                </a:lnTo>
                <a:lnTo>
                  <a:pt x="304" y="1"/>
                </a:lnTo>
                <a:lnTo>
                  <a:pt x="291" y="1"/>
                </a:lnTo>
              </a:path>
            </a:pathLst>
          </a:custGeom>
          <a:solidFill>
            <a:srgbClr val="790015"/>
          </a:solidFill>
          <a:ln w="12700" cap="rnd">
            <a:solidFill>
              <a:srgbClr val="FC0128"/>
            </a:solidFill>
            <a:round/>
            <a:headEnd/>
            <a:tailEnd/>
          </a:ln>
        </p:spPr>
        <p:txBody>
          <a:bodyPr/>
          <a:lstStyle/>
          <a:p>
            <a:endParaRPr lang="en-US"/>
          </a:p>
        </p:txBody>
      </p:sp>
      <p:sp>
        <p:nvSpPr>
          <p:cNvPr id="53474" name="Freeform 240"/>
          <p:cNvSpPr>
            <a:spLocks/>
          </p:cNvSpPr>
          <p:nvPr/>
        </p:nvSpPr>
        <p:spPr bwMode="auto">
          <a:xfrm>
            <a:off x="3609978" y="5534027"/>
            <a:ext cx="403225" cy="82551"/>
          </a:xfrm>
          <a:custGeom>
            <a:avLst/>
            <a:gdLst>
              <a:gd name="T0" fmla="*/ 2147483647 w 280"/>
              <a:gd name="T1" fmla="*/ 2147483647 h 57"/>
              <a:gd name="T2" fmla="*/ 2147483647 w 280"/>
              <a:gd name="T3" fmla="*/ 2147483647 h 57"/>
              <a:gd name="T4" fmla="*/ 2147483647 w 280"/>
              <a:gd name="T5" fmla="*/ 2147483647 h 57"/>
              <a:gd name="T6" fmla="*/ 2147483647 w 280"/>
              <a:gd name="T7" fmla="*/ 2147483647 h 57"/>
              <a:gd name="T8" fmla="*/ 2147483647 w 280"/>
              <a:gd name="T9" fmla="*/ 2147483647 h 57"/>
              <a:gd name="T10" fmla="*/ 2147483647 w 280"/>
              <a:gd name="T11" fmla="*/ 2147483647 h 57"/>
              <a:gd name="T12" fmla="*/ 2147483647 w 280"/>
              <a:gd name="T13" fmla="*/ 2147483647 h 57"/>
              <a:gd name="T14" fmla="*/ 2147483647 w 280"/>
              <a:gd name="T15" fmla="*/ 2147483647 h 57"/>
              <a:gd name="T16" fmla="*/ 2147483647 w 280"/>
              <a:gd name="T17" fmla="*/ 2147483647 h 57"/>
              <a:gd name="T18" fmla="*/ 2147483647 w 280"/>
              <a:gd name="T19" fmla="*/ 2147483647 h 57"/>
              <a:gd name="T20" fmla="*/ 2147483647 w 280"/>
              <a:gd name="T21" fmla="*/ 2147483647 h 57"/>
              <a:gd name="T22" fmla="*/ 2147483647 w 280"/>
              <a:gd name="T23" fmla="*/ 2147483647 h 57"/>
              <a:gd name="T24" fmla="*/ 2147483647 w 280"/>
              <a:gd name="T25" fmla="*/ 2147483647 h 57"/>
              <a:gd name="T26" fmla="*/ 2147483647 w 280"/>
              <a:gd name="T27" fmla="*/ 2147483647 h 57"/>
              <a:gd name="T28" fmla="*/ 2147483647 w 280"/>
              <a:gd name="T29" fmla="*/ 2147483647 h 57"/>
              <a:gd name="T30" fmla="*/ 2147483647 w 280"/>
              <a:gd name="T31" fmla="*/ 2147483647 h 57"/>
              <a:gd name="T32" fmla="*/ 0 w 280"/>
              <a:gd name="T33" fmla="*/ 2147483647 h 57"/>
              <a:gd name="T34" fmla="*/ 2147483647 w 280"/>
              <a:gd name="T35" fmla="*/ 2147483647 h 57"/>
              <a:gd name="T36" fmla="*/ 2147483647 w 280"/>
              <a:gd name="T37" fmla="*/ 2147483647 h 57"/>
              <a:gd name="T38" fmla="*/ 2147483647 w 280"/>
              <a:gd name="T39" fmla="*/ 2147483647 h 57"/>
              <a:gd name="T40" fmla="*/ 2147483647 w 280"/>
              <a:gd name="T41" fmla="*/ 2147483647 h 57"/>
              <a:gd name="T42" fmla="*/ 2147483647 w 280"/>
              <a:gd name="T43" fmla="*/ 2147483647 h 57"/>
              <a:gd name="T44" fmla="*/ 2147483647 w 280"/>
              <a:gd name="T45" fmla="*/ 2147483647 h 57"/>
              <a:gd name="T46" fmla="*/ 2147483647 w 280"/>
              <a:gd name="T47" fmla="*/ 2147483647 h 57"/>
              <a:gd name="T48" fmla="*/ 2147483647 w 280"/>
              <a:gd name="T49" fmla="*/ 2147483647 h 57"/>
              <a:gd name="T50" fmla="*/ 2147483647 w 280"/>
              <a:gd name="T51" fmla="*/ 2147483647 h 57"/>
              <a:gd name="T52" fmla="*/ 2147483647 w 280"/>
              <a:gd name="T53" fmla="*/ 2147483647 h 57"/>
              <a:gd name="T54" fmla="*/ 2147483647 w 280"/>
              <a:gd name="T55" fmla="*/ 2147483647 h 57"/>
              <a:gd name="T56" fmla="*/ 2147483647 w 280"/>
              <a:gd name="T57" fmla="*/ 2147483647 h 57"/>
              <a:gd name="T58" fmla="*/ 2147483647 w 280"/>
              <a:gd name="T59" fmla="*/ 2147483647 h 57"/>
              <a:gd name="T60" fmla="*/ 2147483647 w 280"/>
              <a:gd name="T61" fmla="*/ 2147483647 h 57"/>
              <a:gd name="T62" fmla="*/ 2147483647 w 280"/>
              <a:gd name="T63" fmla="*/ 2147483647 h 57"/>
              <a:gd name="T64" fmla="*/ 2147483647 w 280"/>
              <a:gd name="T65" fmla="*/ 2147483647 h 5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80"/>
              <a:gd name="T100" fmla="*/ 0 h 57"/>
              <a:gd name="T101" fmla="*/ 280 w 280"/>
              <a:gd name="T102" fmla="*/ 57 h 5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80" h="57">
                <a:moveTo>
                  <a:pt x="277" y="46"/>
                </a:moveTo>
                <a:lnTo>
                  <a:pt x="268" y="46"/>
                </a:lnTo>
                <a:lnTo>
                  <a:pt x="258" y="46"/>
                </a:lnTo>
                <a:lnTo>
                  <a:pt x="249" y="46"/>
                </a:lnTo>
                <a:lnTo>
                  <a:pt x="240" y="46"/>
                </a:lnTo>
                <a:lnTo>
                  <a:pt x="231" y="46"/>
                </a:lnTo>
                <a:lnTo>
                  <a:pt x="222" y="46"/>
                </a:lnTo>
                <a:lnTo>
                  <a:pt x="212" y="45"/>
                </a:lnTo>
                <a:lnTo>
                  <a:pt x="203" y="45"/>
                </a:lnTo>
                <a:lnTo>
                  <a:pt x="195" y="44"/>
                </a:lnTo>
                <a:lnTo>
                  <a:pt x="186" y="44"/>
                </a:lnTo>
                <a:lnTo>
                  <a:pt x="177" y="43"/>
                </a:lnTo>
                <a:lnTo>
                  <a:pt x="168" y="42"/>
                </a:lnTo>
                <a:lnTo>
                  <a:pt x="160" y="42"/>
                </a:lnTo>
                <a:lnTo>
                  <a:pt x="152" y="41"/>
                </a:lnTo>
                <a:lnTo>
                  <a:pt x="143" y="39"/>
                </a:lnTo>
                <a:lnTo>
                  <a:pt x="135" y="38"/>
                </a:lnTo>
                <a:lnTo>
                  <a:pt x="127" y="36"/>
                </a:lnTo>
                <a:lnTo>
                  <a:pt x="119" y="35"/>
                </a:lnTo>
                <a:lnTo>
                  <a:pt x="111" y="33"/>
                </a:lnTo>
                <a:lnTo>
                  <a:pt x="102" y="31"/>
                </a:lnTo>
                <a:lnTo>
                  <a:pt x="94" y="30"/>
                </a:lnTo>
                <a:lnTo>
                  <a:pt x="86" y="28"/>
                </a:lnTo>
                <a:lnTo>
                  <a:pt x="78" y="26"/>
                </a:lnTo>
                <a:lnTo>
                  <a:pt x="70" y="24"/>
                </a:lnTo>
                <a:lnTo>
                  <a:pt x="61" y="21"/>
                </a:lnTo>
                <a:lnTo>
                  <a:pt x="53" y="19"/>
                </a:lnTo>
                <a:lnTo>
                  <a:pt x="45" y="16"/>
                </a:lnTo>
                <a:lnTo>
                  <a:pt x="37" y="13"/>
                </a:lnTo>
                <a:lnTo>
                  <a:pt x="29" y="10"/>
                </a:lnTo>
                <a:lnTo>
                  <a:pt x="21" y="7"/>
                </a:lnTo>
                <a:lnTo>
                  <a:pt x="13" y="3"/>
                </a:lnTo>
                <a:lnTo>
                  <a:pt x="5" y="0"/>
                </a:lnTo>
                <a:lnTo>
                  <a:pt x="0" y="8"/>
                </a:lnTo>
                <a:lnTo>
                  <a:pt x="7" y="12"/>
                </a:lnTo>
                <a:lnTo>
                  <a:pt x="15" y="15"/>
                </a:lnTo>
                <a:lnTo>
                  <a:pt x="24" y="20"/>
                </a:lnTo>
                <a:lnTo>
                  <a:pt x="32" y="22"/>
                </a:lnTo>
                <a:lnTo>
                  <a:pt x="40" y="25"/>
                </a:lnTo>
                <a:lnTo>
                  <a:pt x="49" y="28"/>
                </a:lnTo>
                <a:lnTo>
                  <a:pt x="57" y="31"/>
                </a:lnTo>
                <a:lnTo>
                  <a:pt x="65" y="33"/>
                </a:lnTo>
                <a:lnTo>
                  <a:pt x="74" y="35"/>
                </a:lnTo>
                <a:lnTo>
                  <a:pt x="82" y="37"/>
                </a:lnTo>
                <a:lnTo>
                  <a:pt x="91" y="40"/>
                </a:lnTo>
                <a:lnTo>
                  <a:pt x="98" y="42"/>
                </a:lnTo>
                <a:lnTo>
                  <a:pt x="107" y="43"/>
                </a:lnTo>
                <a:lnTo>
                  <a:pt x="115" y="45"/>
                </a:lnTo>
                <a:lnTo>
                  <a:pt x="124" y="47"/>
                </a:lnTo>
                <a:lnTo>
                  <a:pt x="133" y="48"/>
                </a:lnTo>
                <a:lnTo>
                  <a:pt x="141" y="49"/>
                </a:lnTo>
                <a:lnTo>
                  <a:pt x="150" y="51"/>
                </a:lnTo>
                <a:lnTo>
                  <a:pt x="159" y="52"/>
                </a:lnTo>
                <a:lnTo>
                  <a:pt x="168" y="53"/>
                </a:lnTo>
                <a:lnTo>
                  <a:pt x="176" y="53"/>
                </a:lnTo>
                <a:lnTo>
                  <a:pt x="185" y="54"/>
                </a:lnTo>
                <a:lnTo>
                  <a:pt x="194" y="54"/>
                </a:lnTo>
                <a:lnTo>
                  <a:pt x="203" y="55"/>
                </a:lnTo>
                <a:lnTo>
                  <a:pt x="212" y="55"/>
                </a:lnTo>
                <a:lnTo>
                  <a:pt x="221" y="56"/>
                </a:lnTo>
                <a:lnTo>
                  <a:pt x="230" y="56"/>
                </a:lnTo>
                <a:lnTo>
                  <a:pt x="240" y="56"/>
                </a:lnTo>
                <a:lnTo>
                  <a:pt x="249" y="56"/>
                </a:lnTo>
                <a:lnTo>
                  <a:pt x="258" y="56"/>
                </a:lnTo>
                <a:lnTo>
                  <a:pt x="268" y="56"/>
                </a:lnTo>
                <a:lnTo>
                  <a:pt x="279" y="56"/>
                </a:lnTo>
                <a:lnTo>
                  <a:pt x="277" y="46"/>
                </a:lnTo>
              </a:path>
            </a:pathLst>
          </a:custGeom>
          <a:solidFill>
            <a:srgbClr val="790015"/>
          </a:solidFill>
          <a:ln w="12700" cap="rnd">
            <a:solidFill>
              <a:srgbClr val="FC0128"/>
            </a:solidFill>
            <a:round/>
            <a:headEnd/>
            <a:tailEnd/>
          </a:ln>
        </p:spPr>
        <p:txBody>
          <a:bodyPr/>
          <a:lstStyle/>
          <a:p>
            <a:endParaRPr lang="en-US"/>
          </a:p>
        </p:txBody>
      </p:sp>
      <p:sp>
        <p:nvSpPr>
          <p:cNvPr id="53475" name="Freeform 241"/>
          <p:cNvSpPr>
            <a:spLocks/>
          </p:cNvSpPr>
          <p:nvPr/>
        </p:nvSpPr>
        <p:spPr bwMode="auto">
          <a:xfrm>
            <a:off x="3676653" y="5418142"/>
            <a:ext cx="379413" cy="58737"/>
          </a:xfrm>
          <a:custGeom>
            <a:avLst/>
            <a:gdLst>
              <a:gd name="T0" fmla="*/ 2147483647 w 263"/>
              <a:gd name="T1" fmla="*/ 2147483647 h 41"/>
              <a:gd name="T2" fmla="*/ 2147483647 w 263"/>
              <a:gd name="T3" fmla="*/ 2147483647 h 41"/>
              <a:gd name="T4" fmla="*/ 2147483647 w 263"/>
              <a:gd name="T5" fmla="*/ 2147483647 h 41"/>
              <a:gd name="T6" fmla="*/ 2147483647 w 263"/>
              <a:gd name="T7" fmla="*/ 2147483647 h 41"/>
              <a:gd name="T8" fmla="*/ 2147483647 w 263"/>
              <a:gd name="T9" fmla="*/ 2147483647 h 41"/>
              <a:gd name="T10" fmla="*/ 2147483647 w 263"/>
              <a:gd name="T11" fmla="*/ 2147483647 h 41"/>
              <a:gd name="T12" fmla="*/ 2147483647 w 263"/>
              <a:gd name="T13" fmla="*/ 2147483647 h 41"/>
              <a:gd name="T14" fmla="*/ 2147483647 w 263"/>
              <a:gd name="T15" fmla="*/ 2147483647 h 41"/>
              <a:gd name="T16" fmla="*/ 2147483647 w 263"/>
              <a:gd name="T17" fmla="*/ 2147483647 h 41"/>
              <a:gd name="T18" fmla="*/ 2147483647 w 263"/>
              <a:gd name="T19" fmla="*/ 2147483647 h 41"/>
              <a:gd name="T20" fmla="*/ 2147483647 w 263"/>
              <a:gd name="T21" fmla="*/ 2147483647 h 41"/>
              <a:gd name="T22" fmla="*/ 2147483647 w 263"/>
              <a:gd name="T23" fmla="*/ 2147483647 h 41"/>
              <a:gd name="T24" fmla="*/ 2147483647 w 263"/>
              <a:gd name="T25" fmla="*/ 2147483647 h 41"/>
              <a:gd name="T26" fmla="*/ 2147483647 w 263"/>
              <a:gd name="T27" fmla="*/ 2147483647 h 41"/>
              <a:gd name="T28" fmla="*/ 2147483647 w 263"/>
              <a:gd name="T29" fmla="*/ 2147483647 h 41"/>
              <a:gd name="T30" fmla="*/ 2147483647 w 263"/>
              <a:gd name="T31" fmla="*/ 2147483647 h 41"/>
              <a:gd name="T32" fmla="*/ 0 w 263"/>
              <a:gd name="T33" fmla="*/ 2147483647 h 41"/>
              <a:gd name="T34" fmla="*/ 2147483647 w 263"/>
              <a:gd name="T35" fmla="*/ 2147483647 h 41"/>
              <a:gd name="T36" fmla="*/ 2147483647 w 263"/>
              <a:gd name="T37" fmla="*/ 2147483647 h 41"/>
              <a:gd name="T38" fmla="*/ 2147483647 w 263"/>
              <a:gd name="T39" fmla="*/ 2147483647 h 41"/>
              <a:gd name="T40" fmla="*/ 2147483647 w 263"/>
              <a:gd name="T41" fmla="*/ 2147483647 h 41"/>
              <a:gd name="T42" fmla="*/ 2147483647 w 263"/>
              <a:gd name="T43" fmla="*/ 2147483647 h 41"/>
              <a:gd name="T44" fmla="*/ 2147483647 w 263"/>
              <a:gd name="T45" fmla="*/ 2147483647 h 41"/>
              <a:gd name="T46" fmla="*/ 2147483647 w 263"/>
              <a:gd name="T47" fmla="*/ 2147483647 h 41"/>
              <a:gd name="T48" fmla="*/ 2147483647 w 263"/>
              <a:gd name="T49" fmla="*/ 2147483647 h 41"/>
              <a:gd name="T50" fmla="*/ 2147483647 w 263"/>
              <a:gd name="T51" fmla="*/ 2147483647 h 41"/>
              <a:gd name="T52" fmla="*/ 2147483647 w 263"/>
              <a:gd name="T53" fmla="*/ 2147483647 h 41"/>
              <a:gd name="T54" fmla="*/ 2147483647 w 263"/>
              <a:gd name="T55" fmla="*/ 2147483647 h 41"/>
              <a:gd name="T56" fmla="*/ 2147483647 w 263"/>
              <a:gd name="T57" fmla="*/ 2147483647 h 41"/>
              <a:gd name="T58" fmla="*/ 2147483647 w 263"/>
              <a:gd name="T59" fmla="*/ 2147483647 h 41"/>
              <a:gd name="T60" fmla="*/ 2147483647 w 263"/>
              <a:gd name="T61" fmla="*/ 2147483647 h 41"/>
              <a:gd name="T62" fmla="*/ 2147483647 w 263"/>
              <a:gd name="T63" fmla="*/ 2147483647 h 41"/>
              <a:gd name="T64" fmla="*/ 2147483647 w 263"/>
              <a:gd name="T65" fmla="*/ 2147483647 h 41"/>
              <a:gd name="T66" fmla="*/ 2147483647 w 263"/>
              <a:gd name="T67" fmla="*/ 2147483647 h 41"/>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63"/>
              <a:gd name="T103" fmla="*/ 0 h 41"/>
              <a:gd name="T104" fmla="*/ 263 w 263"/>
              <a:gd name="T105" fmla="*/ 41 h 41"/>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63" h="41">
                <a:moveTo>
                  <a:pt x="258" y="21"/>
                </a:moveTo>
                <a:lnTo>
                  <a:pt x="249" y="22"/>
                </a:lnTo>
                <a:lnTo>
                  <a:pt x="240" y="24"/>
                </a:lnTo>
                <a:lnTo>
                  <a:pt x="230" y="25"/>
                </a:lnTo>
                <a:lnTo>
                  <a:pt x="221" y="26"/>
                </a:lnTo>
                <a:lnTo>
                  <a:pt x="212" y="26"/>
                </a:lnTo>
                <a:lnTo>
                  <a:pt x="203" y="27"/>
                </a:lnTo>
                <a:lnTo>
                  <a:pt x="194" y="28"/>
                </a:lnTo>
                <a:lnTo>
                  <a:pt x="185" y="29"/>
                </a:lnTo>
                <a:lnTo>
                  <a:pt x="176" y="29"/>
                </a:lnTo>
                <a:lnTo>
                  <a:pt x="168" y="30"/>
                </a:lnTo>
                <a:lnTo>
                  <a:pt x="159" y="30"/>
                </a:lnTo>
                <a:lnTo>
                  <a:pt x="151" y="30"/>
                </a:lnTo>
                <a:lnTo>
                  <a:pt x="143" y="30"/>
                </a:lnTo>
                <a:lnTo>
                  <a:pt x="134" y="29"/>
                </a:lnTo>
                <a:lnTo>
                  <a:pt x="128" y="29"/>
                </a:lnTo>
                <a:lnTo>
                  <a:pt x="120" y="28"/>
                </a:lnTo>
                <a:lnTo>
                  <a:pt x="112" y="27"/>
                </a:lnTo>
                <a:lnTo>
                  <a:pt x="104" y="27"/>
                </a:lnTo>
                <a:lnTo>
                  <a:pt x="97" y="26"/>
                </a:lnTo>
                <a:lnTo>
                  <a:pt x="89" y="25"/>
                </a:lnTo>
                <a:lnTo>
                  <a:pt x="82" y="24"/>
                </a:lnTo>
                <a:lnTo>
                  <a:pt x="74" y="22"/>
                </a:lnTo>
                <a:lnTo>
                  <a:pt x="67" y="20"/>
                </a:lnTo>
                <a:lnTo>
                  <a:pt x="60" y="19"/>
                </a:lnTo>
                <a:lnTo>
                  <a:pt x="53" y="17"/>
                </a:lnTo>
                <a:lnTo>
                  <a:pt x="46" y="14"/>
                </a:lnTo>
                <a:lnTo>
                  <a:pt x="39" y="13"/>
                </a:lnTo>
                <a:lnTo>
                  <a:pt x="32" y="10"/>
                </a:lnTo>
                <a:lnTo>
                  <a:pt x="25" y="8"/>
                </a:lnTo>
                <a:lnTo>
                  <a:pt x="20" y="5"/>
                </a:lnTo>
                <a:lnTo>
                  <a:pt x="13" y="2"/>
                </a:lnTo>
                <a:lnTo>
                  <a:pt x="5" y="0"/>
                </a:lnTo>
                <a:lnTo>
                  <a:pt x="0" y="8"/>
                </a:lnTo>
                <a:lnTo>
                  <a:pt x="6" y="11"/>
                </a:lnTo>
                <a:lnTo>
                  <a:pt x="13" y="14"/>
                </a:lnTo>
                <a:lnTo>
                  <a:pt x="21" y="17"/>
                </a:lnTo>
                <a:lnTo>
                  <a:pt x="28" y="20"/>
                </a:lnTo>
                <a:lnTo>
                  <a:pt x="34" y="22"/>
                </a:lnTo>
                <a:lnTo>
                  <a:pt x="42" y="24"/>
                </a:lnTo>
                <a:lnTo>
                  <a:pt x="49" y="26"/>
                </a:lnTo>
                <a:lnTo>
                  <a:pt x="56" y="29"/>
                </a:lnTo>
                <a:lnTo>
                  <a:pt x="64" y="31"/>
                </a:lnTo>
                <a:lnTo>
                  <a:pt x="71" y="32"/>
                </a:lnTo>
                <a:lnTo>
                  <a:pt x="79" y="33"/>
                </a:lnTo>
                <a:lnTo>
                  <a:pt x="87" y="35"/>
                </a:lnTo>
                <a:lnTo>
                  <a:pt x="95" y="36"/>
                </a:lnTo>
                <a:lnTo>
                  <a:pt x="102" y="37"/>
                </a:lnTo>
                <a:lnTo>
                  <a:pt x="110" y="37"/>
                </a:lnTo>
                <a:lnTo>
                  <a:pt x="118" y="38"/>
                </a:lnTo>
                <a:lnTo>
                  <a:pt x="127" y="39"/>
                </a:lnTo>
                <a:lnTo>
                  <a:pt x="134" y="39"/>
                </a:lnTo>
                <a:lnTo>
                  <a:pt x="142" y="40"/>
                </a:lnTo>
                <a:lnTo>
                  <a:pt x="151" y="40"/>
                </a:lnTo>
                <a:lnTo>
                  <a:pt x="159" y="40"/>
                </a:lnTo>
                <a:lnTo>
                  <a:pt x="168" y="40"/>
                </a:lnTo>
                <a:lnTo>
                  <a:pt x="177" y="39"/>
                </a:lnTo>
                <a:lnTo>
                  <a:pt x="186" y="39"/>
                </a:lnTo>
                <a:lnTo>
                  <a:pt x="195" y="38"/>
                </a:lnTo>
                <a:lnTo>
                  <a:pt x="204" y="37"/>
                </a:lnTo>
                <a:lnTo>
                  <a:pt x="213" y="37"/>
                </a:lnTo>
                <a:lnTo>
                  <a:pt x="222" y="36"/>
                </a:lnTo>
                <a:lnTo>
                  <a:pt x="232" y="35"/>
                </a:lnTo>
                <a:lnTo>
                  <a:pt x="241" y="34"/>
                </a:lnTo>
                <a:lnTo>
                  <a:pt x="250" y="32"/>
                </a:lnTo>
                <a:lnTo>
                  <a:pt x="260" y="31"/>
                </a:lnTo>
                <a:lnTo>
                  <a:pt x="262" y="31"/>
                </a:lnTo>
                <a:lnTo>
                  <a:pt x="258" y="21"/>
                </a:lnTo>
              </a:path>
            </a:pathLst>
          </a:custGeom>
          <a:solidFill>
            <a:srgbClr val="790015"/>
          </a:solidFill>
          <a:ln w="12700" cap="rnd">
            <a:solidFill>
              <a:srgbClr val="FC0128"/>
            </a:solidFill>
            <a:round/>
            <a:headEnd/>
            <a:tailEnd/>
          </a:ln>
        </p:spPr>
        <p:txBody>
          <a:bodyPr/>
          <a:lstStyle/>
          <a:p>
            <a:endParaRPr lang="en-US"/>
          </a:p>
        </p:txBody>
      </p:sp>
      <p:sp>
        <p:nvSpPr>
          <p:cNvPr id="53476" name="Freeform 242"/>
          <p:cNvSpPr>
            <a:spLocks/>
          </p:cNvSpPr>
          <p:nvPr/>
        </p:nvSpPr>
        <p:spPr bwMode="auto">
          <a:xfrm>
            <a:off x="4048125" y="5173663"/>
            <a:ext cx="344488" cy="290512"/>
          </a:xfrm>
          <a:custGeom>
            <a:avLst/>
            <a:gdLst>
              <a:gd name="T0" fmla="*/ 2147483647 w 238"/>
              <a:gd name="T1" fmla="*/ 2147483647 h 202"/>
              <a:gd name="T2" fmla="*/ 2147483647 w 238"/>
              <a:gd name="T3" fmla="*/ 2147483647 h 202"/>
              <a:gd name="T4" fmla="*/ 2147483647 w 238"/>
              <a:gd name="T5" fmla="*/ 2147483647 h 202"/>
              <a:gd name="T6" fmla="*/ 2147483647 w 238"/>
              <a:gd name="T7" fmla="*/ 2147483647 h 202"/>
              <a:gd name="T8" fmla="*/ 2147483647 w 238"/>
              <a:gd name="T9" fmla="*/ 2147483647 h 202"/>
              <a:gd name="T10" fmla="*/ 2147483647 w 238"/>
              <a:gd name="T11" fmla="*/ 2147483647 h 202"/>
              <a:gd name="T12" fmla="*/ 2147483647 w 238"/>
              <a:gd name="T13" fmla="*/ 2147483647 h 202"/>
              <a:gd name="T14" fmla="*/ 2147483647 w 238"/>
              <a:gd name="T15" fmla="*/ 2147483647 h 202"/>
              <a:gd name="T16" fmla="*/ 2147483647 w 238"/>
              <a:gd name="T17" fmla="*/ 2147483647 h 202"/>
              <a:gd name="T18" fmla="*/ 2147483647 w 238"/>
              <a:gd name="T19" fmla="*/ 2147483647 h 202"/>
              <a:gd name="T20" fmla="*/ 2147483647 w 238"/>
              <a:gd name="T21" fmla="*/ 2147483647 h 202"/>
              <a:gd name="T22" fmla="*/ 2147483647 w 238"/>
              <a:gd name="T23" fmla="*/ 2147483647 h 202"/>
              <a:gd name="T24" fmla="*/ 2147483647 w 238"/>
              <a:gd name="T25" fmla="*/ 2147483647 h 202"/>
              <a:gd name="T26" fmla="*/ 2147483647 w 238"/>
              <a:gd name="T27" fmla="*/ 2147483647 h 202"/>
              <a:gd name="T28" fmla="*/ 2147483647 w 238"/>
              <a:gd name="T29" fmla="*/ 2147483647 h 202"/>
              <a:gd name="T30" fmla="*/ 2147483647 w 238"/>
              <a:gd name="T31" fmla="*/ 2147483647 h 202"/>
              <a:gd name="T32" fmla="*/ 2147483647 w 238"/>
              <a:gd name="T33" fmla="*/ 2147483647 h 202"/>
              <a:gd name="T34" fmla="*/ 2147483647 w 238"/>
              <a:gd name="T35" fmla="*/ 2147483647 h 202"/>
              <a:gd name="T36" fmla="*/ 2147483647 w 238"/>
              <a:gd name="T37" fmla="*/ 2147483647 h 202"/>
              <a:gd name="T38" fmla="*/ 2147483647 w 238"/>
              <a:gd name="T39" fmla="*/ 2147483647 h 202"/>
              <a:gd name="T40" fmla="*/ 2147483647 w 238"/>
              <a:gd name="T41" fmla="*/ 2147483647 h 202"/>
              <a:gd name="T42" fmla="*/ 2147483647 w 238"/>
              <a:gd name="T43" fmla="*/ 2147483647 h 202"/>
              <a:gd name="T44" fmla="*/ 2147483647 w 238"/>
              <a:gd name="T45" fmla="*/ 2147483647 h 202"/>
              <a:gd name="T46" fmla="*/ 2147483647 w 238"/>
              <a:gd name="T47" fmla="*/ 2147483647 h 202"/>
              <a:gd name="T48" fmla="*/ 2147483647 w 238"/>
              <a:gd name="T49" fmla="*/ 2147483647 h 202"/>
              <a:gd name="T50" fmla="*/ 2147483647 w 238"/>
              <a:gd name="T51" fmla="*/ 2147483647 h 202"/>
              <a:gd name="T52" fmla="*/ 2147483647 w 238"/>
              <a:gd name="T53" fmla="*/ 2147483647 h 202"/>
              <a:gd name="T54" fmla="*/ 2147483647 w 238"/>
              <a:gd name="T55" fmla="*/ 2147483647 h 202"/>
              <a:gd name="T56" fmla="*/ 2147483647 w 238"/>
              <a:gd name="T57" fmla="*/ 2147483647 h 202"/>
              <a:gd name="T58" fmla="*/ 2147483647 w 238"/>
              <a:gd name="T59" fmla="*/ 2147483647 h 202"/>
              <a:gd name="T60" fmla="*/ 2147483647 w 238"/>
              <a:gd name="T61" fmla="*/ 2147483647 h 202"/>
              <a:gd name="T62" fmla="*/ 2147483647 w 238"/>
              <a:gd name="T63" fmla="*/ 2147483647 h 202"/>
              <a:gd name="T64" fmla="*/ 2147483647 w 238"/>
              <a:gd name="T65" fmla="*/ 2147483647 h 20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38"/>
              <a:gd name="T100" fmla="*/ 0 h 202"/>
              <a:gd name="T101" fmla="*/ 238 w 238"/>
              <a:gd name="T102" fmla="*/ 202 h 20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38" h="202">
                <a:moveTo>
                  <a:pt x="224" y="0"/>
                </a:moveTo>
                <a:lnTo>
                  <a:pt x="221" y="7"/>
                </a:lnTo>
                <a:lnTo>
                  <a:pt x="216" y="14"/>
                </a:lnTo>
                <a:lnTo>
                  <a:pt x="213" y="23"/>
                </a:lnTo>
                <a:lnTo>
                  <a:pt x="207" y="31"/>
                </a:lnTo>
                <a:lnTo>
                  <a:pt x="203" y="38"/>
                </a:lnTo>
                <a:lnTo>
                  <a:pt x="198" y="45"/>
                </a:lnTo>
                <a:lnTo>
                  <a:pt x="193" y="54"/>
                </a:lnTo>
                <a:lnTo>
                  <a:pt x="187" y="61"/>
                </a:lnTo>
                <a:lnTo>
                  <a:pt x="182" y="69"/>
                </a:lnTo>
                <a:lnTo>
                  <a:pt x="176" y="77"/>
                </a:lnTo>
                <a:lnTo>
                  <a:pt x="170" y="83"/>
                </a:lnTo>
                <a:lnTo>
                  <a:pt x="163" y="90"/>
                </a:lnTo>
                <a:lnTo>
                  <a:pt x="157" y="98"/>
                </a:lnTo>
                <a:lnTo>
                  <a:pt x="150" y="105"/>
                </a:lnTo>
                <a:lnTo>
                  <a:pt x="143" y="112"/>
                </a:lnTo>
                <a:lnTo>
                  <a:pt x="137" y="118"/>
                </a:lnTo>
                <a:lnTo>
                  <a:pt x="130" y="124"/>
                </a:lnTo>
                <a:lnTo>
                  <a:pt x="123" y="130"/>
                </a:lnTo>
                <a:lnTo>
                  <a:pt x="114" y="137"/>
                </a:lnTo>
                <a:lnTo>
                  <a:pt x="106" y="143"/>
                </a:lnTo>
                <a:lnTo>
                  <a:pt x="98" y="148"/>
                </a:lnTo>
                <a:lnTo>
                  <a:pt x="91" y="154"/>
                </a:lnTo>
                <a:lnTo>
                  <a:pt x="82" y="159"/>
                </a:lnTo>
                <a:lnTo>
                  <a:pt x="74" y="164"/>
                </a:lnTo>
                <a:lnTo>
                  <a:pt x="65" y="168"/>
                </a:lnTo>
                <a:lnTo>
                  <a:pt x="56" y="172"/>
                </a:lnTo>
                <a:lnTo>
                  <a:pt x="47" y="176"/>
                </a:lnTo>
                <a:lnTo>
                  <a:pt x="38" y="181"/>
                </a:lnTo>
                <a:lnTo>
                  <a:pt x="29" y="183"/>
                </a:lnTo>
                <a:lnTo>
                  <a:pt x="20" y="187"/>
                </a:lnTo>
                <a:lnTo>
                  <a:pt x="10" y="189"/>
                </a:lnTo>
                <a:lnTo>
                  <a:pt x="0" y="192"/>
                </a:lnTo>
                <a:lnTo>
                  <a:pt x="3" y="201"/>
                </a:lnTo>
                <a:lnTo>
                  <a:pt x="13" y="199"/>
                </a:lnTo>
                <a:lnTo>
                  <a:pt x="23" y="196"/>
                </a:lnTo>
                <a:lnTo>
                  <a:pt x="33" y="193"/>
                </a:lnTo>
                <a:lnTo>
                  <a:pt x="43" y="189"/>
                </a:lnTo>
                <a:lnTo>
                  <a:pt x="53" y="186"/>
                </a:lnTo>
                <a:lnTo>
                  <a:pt x="62" y="181"/>
                </a:lnTo>
                <a:lnTo>
                  <a:pt x="72" y="177"/>
                </a:lnTo>
                <a:lnTo>
                  <a:pt x="80" y="172"/>
                </a:lnTo>
                <a:lnTo>
                  <a:pt x="89" y="167"/>
                </a:lnTo>
                <a:lnTo>
                  <a:pt x="98" y="161"/>
                </a:lnTo>
                <a:lnTo>
                  <a:pt x="106" y="156"/>
                </a:lnTo>
                <a:lnTo>
                  <a:pt x="115" y="151"/>
                </a:lnTo>
                <a:lnTo>
                  <a:pt x="123" y="144"/>
                </a:lnTo>
                <a:lnTo>
                  <a:pt x="131" y="138"/>
                </a:lnTo>
                <a:lnTo>
                  <a:pt x="139" y="131"/>
                </a:lnTo>
                <a:lnTo>
                  <a:pt x="147" y="124"/>
                </a:lnTo>
                <a:lnTo>
                  <a:pt x="153" y="118"/>
                </a:lnTo>
                <a:lnTo>
                  <a:pt x="160" y="111"/>
                </a:lnTo>
                <a:lnTo>
                  <a:pt x="167" y="104"/>
                </a:lnTo>
                <a:lnTo>
                  <a:pt x="174" y="96"/>
                </a:lnTo>
                <a:lnTo>
                  <a:pt x="180" y="89"/>
                </a:lnTo>
                <a:lnTo>
                  <a:pt x="186" y="81"/>
                </a:lnTo>
                <a:lnTo>
                  <a:pt x="192" y="74"/>
                </a:lnTo>
                <a:lnTo>
                  <a:pt x="198" y="66"/>
                </a:lnTo>
                <a:lnTo>
                  <a:pt x="204" y="59"/>
                </a:lnTo>
                <a:lnTo>
                  <a:pt x="208" y="50"/>
                </a:lnTo>
                <a:lnTo>
                  <a:pt x="214" y="43"/>
                </a:lnTo>
                <a:lnTo>
                  <a:pt x="219" y="35"/>
                </a:lnTo>
                <a:lnTo>
                  <a:pt x="224" y="26"/>
                </a:lnTo>
                <a:lnTo>
                  <a:pt x="228" y="19"/>
                </a:lnTo>
                <a:lnTo>
                  <a:pt x="233" y="11"/>
                </a:lnTo>
                <a:lnTo>
                  <a:pt x="237" y="3"/>
                </a:lnTo>
                <a:lnTo>
                  <a:pt x="224" y="0"/>
                </a:lnTo>
              </a:path>
            </a:pathLst>
          </a:custGeom>
          <a:solidFill>
            <a:srgbClr val="790015"/>
          </a:solidFill>
          <a:ln w="12700" cap="rnd">
            <a:solidFill>
              <a:srgbClr val="FC0128"/>
            </a:solidFill>
            <a:round/>
            <a:headEnd/>
            <a:tailEnd/>
          </a:ln>
        </p:spPr>
        <p:txBody>
          <a:bodyPr/>
          <a:lstStyle/>
          <a:p>
            <a:endParaRPr lang="en-US"/>
          </a:p>
        </p:txBody>
      </p:sp>
      <p:sp>
        <p:nvSpPr>
          <p:cNvPr id="53477" name="Freeform 243"/>
          <p:cNvSpPr>
            <a:spLocks/>
          </p:cNvSpPr>
          <p:nvPr/>
        </p:nvSpPr>
        <p:spPr bwMode="auto">
          <a:xfrm>
            <a:off x="4375154" y="4829178"/>
            <a:ext cx="257175" cy="352425"/>
          </a:xfrm>
          <a:custGeom>
            <a:avLst/>
            <a:gdLst>
              <a:gd name="T0" fmla="*/ 2147483647 w 179"/>
              <a:gd name="T1" fmla="*/ 0 h 244"/>
              <a:gd name="T2" fmla="*/ 2147483647 w 179"/>
              <a:gd name="T3" fmla="*/ 2147483647 h 244"/>
              <a:gd name="T4" fmla="*/ 2147483647 w 179"/>
              <a:gd name="T5" fmla="*/ 2147483647 h 244"/>
              <a:gd name="T6" fmla="*/ 2147483647 w 179"/>
              <a:gd name="T7" fmla="*/ 2147483647 h 244"/>
              <a:gd name="T8" fmla="*/ 2147483647 w 179"/>
              <a:gd name="T9" fmla="*/ 2147483647 h 244"/>
              <a:gd name="T10" fmla="*/ 2147483647 w 179"/>
              <a:gd name="T11" fmla="*/ 2147483647 h 244"/>
              <a:gd name="T12" fmla="*/ 2147483647 w 179"/>
              <a:gd name="T13" fmla="*/ 2147483647 h 244"/>
              <a:gd name="T14" fmla="*/ 2147483647 w 179"/>
              <a:gd name="T15" fmla="*/ 2147483647 h 244"/>
              <a:gd name="T16" fmla="*/ 2147483647 w 179"/>
              <a:gd name="T17" fmla="*/ 2147483647 h 244"/>
              <a:gd name="T18" fmla="*/ 2147483647 w 179"/>
              <a:gd name="T19" fmla="*/ 2147483647 h 244"/>
              <a:gd name="T20" fmla="*/ 2147483647 w 179"/>
              <a:gd name="T21" fmla="*/ 2147483647 h 244"/>
              <a:gd name="T22" fmla="*/ 2147483647 w 179"/>
              <a:gd name="T23" fmla="*/ 2147483647 h 244"/>
              <a:gd name="T24" fmla="*/ 2147483647 w 179"/>
              <a:gd name="T25" fmla="*/ 2147483647 h 244"/>
              <a:gd name="T26" fmla="*/ 2147483647 w 179"/>
              <a:gd name="T27" fmla="*/ 2147483647 h 244"/>
              <a:gd name="T28" fmla="*/ 2147483647 w 179"/>
              <a:gd name="T29" fmla="*/ 2147483647 h 244"/>
              <a:gd name="T30" fmla="*/ 2147483647 w 179"/>
              <a:gd name="T31" fmla="*/ 2147483647 h 244"/>
              <a:gd name="T32" fmla="*/ 0 w 179"/>
              <a:gd name="T33" fmla="*/ 2147483647 h 244"/>
              <a:gd name="T34" fmla="*/ 2147483647 w 179"/>
              <a:gd name="T35" fmla="*/ 2147483647 h 244"/>
              <a:gd name="T36" fmla="*/ 2147483647 w 179"/>
              <a:gd name="T37" fmla="*/ 2147483647 h 244"/>
              <a:gd name="T38" fmla="*/ 2147483647 w 179"/>
              <a:gd name="T39" fmla="*/ 2147483647 h 244"/>
              <a:gd name="T40" fmla="*/ 2147483647 w 179"/>
              <a:gd name="T41" fmla="*/ 2147483647 h 244"/>
              <a:gd name="T42" fmla="*/ 2147483647 w 179"/>
              <a:gd name="T43" fmla="*/ 2147483647 h 244"/>
              <a:gd name="T44" fmla="*/ 2147483647 w 179"/>
              <a:gd name="T45" fmla="*/ 2147483647 h 244"/>
              <a:gd name="T46" fmla="*/ 2147483647 w 179"/>
              <a:gd name="T47" fmla="*/ 2147483647 h 244"/>
              <a:gd name="T48" fmla="*/ 2147483647 w 179"/>
              <a:gd name="T49" fmla="*/ 2147483647 h 244"/>
              <a:gd name="T50" fmla="*/ 2147483647 w 179"/>
              <a:gd name="T51" fmla="*/ 2147483647 h 244"/>
              <a:gd name="T52" fmla="*/ 2147483647 w 179"/>
              <a:gd name="T53" fmla="*/ 2147483647 h 244"/>
              <a:gd name="T54" fmla="*/ 2147483647 w 179"/>
              <a:gd name="T55" fmla="*/ 2147483647 h 244"/>
              <a:gd name="T56" fmla="*/ 2147483647 w 179"/>
              <a:gd name="T57" fmla="*/ 2147483647 h 244"/>
              <a:gd name="T58" fmla="*/ 2147483647 w 179"/>
              <a:gd name="T59" fmla="*/ 2147483647 h 244"/>
              <a:gd name="T60" fmla="*/ 2147483647 w 179"/>
              <a:gd name="T61" fmla="*/ 2147483647 h 244"/>
              <a:gd name="T62" fmla="*/ 2147483647 w 179"/>
              <a:gd name="T63" fmla="*/ 2147483647 h 244"/>
              <a:gd name="T64" fmla="*/ 2147483647 w 179"/>
              <a:gd name="T65" fmla="*/ 2147483647 h 244"/>
              <a:gd name="T66" fmla="*/ 2147483647 w 179"/>
              <a:gd name="T67" fmla="*/ 2147483647 h 244"/>
              <a:gd name="T68" fmla="*/ 2147483647 w 179"/>
              <a:gd name="T69" fmla="*/ 0 h 24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79"/>
              <a:gd name="T106" fmla="*/ 0 h 244"/>
              <a:gd name="T107" fmla="*/ 179 w 179"/>
              <a:gd name="T108" fmla="*/ 244 h 244"/>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79" h="244">
                <a:moveTo>
                  <a:pt x="170" y="0"/>
                </a:moveTo>
                <a:lnTo>
                  <a:pt x="169" y="0"/>
                </a:lnTo>
                <a:lnTo>
                  <a:pt x="161" y="7"/>
                </a:lnTo>
                <a:lnTo>
                  <a:pt x="153" y="14"/>
                </a:lnTo>
                <a:lnTo>
                  <a:pt x="145" y="22"/>
                </a:lnTo>
                <a:lnTo>
                  <a:pt x="138" y="30"/>
                </a:lnTo>
                <a:lnTo>
                  <a:pt x="131" y="37"/>
                </a:lnTo>
                <a:lnTo>
                  <a:pt x="124" y="43"/>
                </a:lnTo>
                <a:lnTo>
                  <a:pt x="117" y="51"/>
                </a:lnTo>
                <a:lnTo>
                  <a:pt x="111" y="59"/>
                </a:lnTo>
                <a:lnTo>
                  <a:pt x="106" y="67"/>
                </a:lnTo>
                <a:lnTo>
                  <a:pt x="99" y="74"/>
                </a:lnTo>
                <a:lnTo>
                  <a:pt x="94" y="81"/>
                </a:lnTo>
                <a:lnTo>
                  <a:pt x="88" y="89"/>
                </a:lnTo>
                <a:lnTo>
                  <a:pt x="82" y="96"/>
                </a:lnTo>
                <a:lnTo>
                  <a:pt x="78" y="104"/>
                </a:lnTo>
                <a:lnTo>
                  <a:pt x="72" y="112"/>
                </a:lnTo>
                <a:lnTo>
                  <a:pt x="67" y="119"/>
                </a:lnTo>
                <a:lnTo>
                  <a:pt x="62" y="126"/>
                </a:lnTo>
                <a:lnTo>
                  <a:pt x="58" y="134"/>
                </a:lnTo>
                <a:lnTo>
                  <a:pt x="53" y="142"/>
                </a:lnTo>
                <a:lnTo>
                  <a:pt x="49" y="149"/>
                </a:lnTo>
                <a:lnTo>
                  <a:pt x="44" y="157"/>
                </a:lnTo>
                <a:lnTo>
                  <a:pt x="40" y="164"/>
                </a:lnTo>
                <a:lnTo>
                  <a:pt x="36" y="171"/>
                </a:lnTo>
                <a:lnTo>
                  <a:pt x="31" y="179"/>
                </a:lnTo>
                <a:lnTo>
                  <a:pt x="27" y="187"/>
                </a:lnTo>
                <a:lnTo>
                  <a:pt x="23" y="194"/>
                </a:lnTo>
                <a:lnTo>
                  <a:pt x="20" y="202"/>
                </a:lnTo>
                <a:lnTo>
                  <a:pt x="15" y="209"/>
                </a:lnTo>
                <a:lnTo>
                  <a:pt x="12" y="217"/>
                </a:lnTo>
                <a:lnTo>
                  <a:pt x="7" y="224"/>
                </a:lnTo>
                <a:lnTo>
                  <a:pt x="4" y="232"/>
                </a:lnTo>
                <a:lnTo>
                  <a:pt x="0" y="240"/>
                </a:lnTo>
                <a:lnTo>
                  <a:pt x="12" y="243"/>
                </a:lnTo>
                <a:lnTo>
                  <a:pt x="15" y="236"/>
                </a:lnTo>
                <a:lnTo>
                  <a:pt x="20" y="228"/>
                </a:lnTo>
                <a:lnTo>
                  <a:pt x="23" y="221"/>
                </a:lnTo>
                <a:lnTo>
                  <a:pt x="26" y="213"/>
                </a:lnTo>
                <a:lnTo>
                  <a:pt x="30" y="205"/>
                </a:lnTo>
                <a:lnTo>
                  <a:pt x="35" y="199"/>
                </a:lnTo>
                <a:lnTo>
                  <a:pt x="39" y="191"/>
                </a:lnTo>
                <a:lnTo>
                  <a:pt x="42" y="183"/>
                </a:lnTo>
                <a:lnTo>
                  <a:pt x="47" y="176"/>
                </a:lnTo>
                <a:lnTo>
                  <a:pt x="51" y="168"/>
                </a:lnTo>
                <a:lnTo>
                  <a:pt x="55" y="161"/>
                </a:lnTo>
                <a:lnTo>
                  <a:pt x="60" y="153"/>
                </a:lnTo>
                <a:lnTo>
                  <a:pt x="64" y="146"/>
                </a:lnTo>
                <a:lnTo>
                  <a:pt x="69" y="138"/>
                </a:lnTo>
                <a:lnTo>
                  <a:pt x="73" y="131"/>
                </a:lnTo>
                <a:lnTo>
                  <a:pt x="78" y="124"/>
                </a:lnTo>
                <a:lnTo>
                  <a:pt x="82" y="117"/>
                </a:lnTo>
                <a:lnTo>
                  <a:pt x="88" y="109"/>
                </a:lnTo>
                <a:lnTo>
                  <a:pt x="94" y="101"/>
                </a:lnTo>
                <a:lnTo>
                  <a:pt x="98" y="94"/>
                </a:lnTo>
                <a:lnTo>
                  <a:pt x="105" y="86"/>
                </a:lnTo>
                <a:lnTo>
                  <a:pt x="109" y="79"/>
                </a:lnTo>
                <a:lnTo>
                  <a:pt x="115" y="72"/>
                </a:lnTo>
                <a:lnTo>
                  <a:pt x="121" y="65"/>
                </a:lnTo>
                <a:lnTo>
                  <a:pt x="128" y="57"/>
                </a:lnTo>
                <a:lnTo>
                  <a:pt x="134" y="49"/>
                </a:lnTo>
                <a:lnTo>
                  <a:pt x="141" y="43"/>
                </a:lnTo>
                <a:lnTo>
                  <a:pt x="148" y="36"/>
                </a:lnTo>
                <a:lnTo>
                  <a:pt x="155" y="28"/>
                </a:lnTo>
                <a:lnTo>
                  <a:pt x="163" y="21"/>
                </a:lnTo>
                <a:lnTo>
                  <a:pt x="170" y="14"/>
                </a:lnTo>
                <a:lnTo>
                  <a:pt x="178" y="6"/>
                </a:lnTo>
                <a:lnTo>
                  <a:pt x="178" y="7"/>
                </a:lnTo>
                <a:lnTo>
                  <a:pt x="170" y="0"/>
                </a:lnTo>
                <a:lnTo>
                  <a:pt x="169" y="0"/>
                </a:lnTo>
                <a:lnTo>
                  <a:pt x="170" y="0"/>
                </a:lnTo>
              </a:path>
            </a:pathLst>
          </a:custGeom>
          <a:solidFill>
            <a:srgbClr val="790015"/>
          </a:solidFill>
          <a:ln w="12700" cap="rnd">
            <a:solidFill>
              <a:srgbClr val="FC0128"/>
            </a:solidFill>
            <a:round/>
            <a:headEnd/>
            <a:tailEnd/>
          </a:ln>
        </p:spPr>
        <p:txBody>
          <a:bodyPr/>
          <a:lstStyle/>
          <a:p>
            <a:endParaRPr lang="en-US"/>
          </a:p>
        </p:txBody>
      </p:sp>
      <p:sp>
        <p:nvSpPr>
          <p:cNvPr id="53478" name="Freeform 244"/>
          <p:cNvSpPr>
            <a:spLocks/>
          </p:cNvSpPr>
          <p:nvPr/>
        </p:nvSpPr>
        <p:spPr bwMode="auto">
          <a:xfrm>
            <a:off x="4619628" y="4433888"/>
            <a:ext cx="307975" cy="406400"/>
          </a:xfrm>
          <a:custGeom>
            <a:avLst/>
            <a:gdLst>
              <a:gd name="T0" fmla="*/ 2147483647 w 213"/>
              <a:gd name="T1" fmla="*/ 2147483647 h 281"/>
              <a:gd name="T2" fmla="*/ 2147483647 w 213"/>
              <a:gd name="T3" fmla="*/ 2147483647 h 281"/>
              <a:gd name="T4" fmla="*/ 2147483647 w 213"/>
              <a:gd name="T5" fmla="*/ 2147483647 h 281"/>
              <a:gd name="T6" fmla="*/ 2147483647 w 213"/>
              <a:gd name="T7" fmla="*/ 2147483647 h 281"/>
              <a:gd name="T8" fmla="*/ 2147483647 w 213"/>
              <a:gd name="T9" fmla="*/ 2147483647 h 281"/>
              <a:gd name="T10" fmla="*/ 2147483647 w 213"/>
              <a:gd name="T11" fmla="*/ 2147483647 h 281"/>
              <a:gd name="T12" fmla="*/ 2147483647 w 213"/>
              <a:gd name="T13" fmla="*/ 2147483647 h 281"/>
              <a:gd name="T14" fmla="*/ 2147483647 w 213"/>
              <a:gd name="T15" fmla="*/ 2147483647 h 281"/>
              <a:gd name="T16" fmla="*/ 2147483647 w 213"/>
              <a:gd name="T17" fmla="*/ 2147483647 h 281"/>
              <a:gd name="T18" fmla="*/ 2147483647 w 213"/>
              <a:gd name="T19" fmla="*/ 2147483647 h 281"/>
              <a:gd name="T20" fmla="*/ 2147483647 w 213"/>
              <a:gd name="T21" fmla="*/ 2147483647 h 281"/>
              <a:gd name="T22" fmla="*/ 2147483647 w 213"/>
              <a:gd name="T23" fmla="*/ 2147483647 h 281"/>
              <a:gd name="T24" fmla="*/ 2147483647 w 213"/>
              <a:gd name="T25" fmla="*/ 2147483647 h 281"/>
              <a:gd name="T26" fmla="*/ 2147483647 w 213"/>
              <a:gd name="T27" fmla="*/ 2147483647 h 281"/>
              <a:gd name="T28" fmla="*/ 2147483647 w 213"/>
              <a:gd name="T29" fmla="*/ 2147483647 h 281"/>
              <a:gd name="T30" fmla="*/ 2147483647 w 213"/>
              <a:gd name="T31" fmla="*/ 2147483647 h 281"/>
              <a:gd name="T32" fmla="*/ 2147483647 w 213"/>
              <a:gd name="T33" fmla="*/ 2147483647 h 281"/>
              <a:gd name="T34" fmla="*/ 2147483647 w 213"/>
              <a:gd name="T35" fmla="*/ 2147483647 h 281"/>
              <a:gd name="T36" fmla="*/ 2147483647 w 213"/>
              <a:gd name="T37" fmla="*/ 2147483647 h 281"/>
              <a:gd name="T38" fmla="*/ 2147483647 w 213"/>
              <a:gd name="T39" fmla="*/ 2147483647 h 281"/>
              <a:gd name="T40" fmla="*/ 2147483647 w 213"/>
              <a:gd name="T41" fmla="*/ 2147483647 h 281"/>
              <a:gd name="T42" fmla="*/ 2147483647 w 213"/>
              <a:gd name="T43" fmla="*/ 2147483647 h 281"/>
              <a:gd name="T44" fmla="*/ 2147483647 w 213"/>
              <a:gd name="T45" fmla="*/ 2147483647 h 281"/>
              <a:gd name="T46" fmla="*/ 2147483647 w 213"/>
              <a:gd name="T47" fmla="*/ 2147483647 h 281"/>
              <a:gd name="T48" fmla="*/ 2147483647 w 213"/>
              <a:gd name="T49" fmla="*/ 2147483647 h 281"/>
              <a:gd name="T50" fmla="*/ 2147483647 w 213"/>
              <a:gd name="T51" fmla="*/ 2147483647 h 281"/>
              <a:gd name="T52" fmla="*/ 2147483647 w 213"/>
              <a:gd name="T53" fmla="*/ 2147483647 h 281"/>
              <a:gd name="T54" fmla="*/ 2147483647 w 213"/>
              <a:gd name="T55" fmla="*/ 2147483647 h 281"/>
              <a:gd name="T56" fmla="*/ 2147483647 w 213"/>
              <a:gd name="T57" fmla="*/ 2147483647 h 281"/>
              <a:gd name="T58" fmla="*/ 2147483647 w 213"/>
              <a:gd name="T59" fmla="*/ 2147483647 h 281"/>
              <a:gd name="T60" fmla="*/ 2147483647 w 213"/>
              <a:gd name="T61" fmla="*/ 2147483647 h 281"/>
              <a:gd name="T62" fmla="*/ 2147483647 w 213"/>
              <a:gd name="T63" fmla="*/ 2147483647 h 281"/>
              <a:gd name="T64" fmla="*/ 2147483647 w 213"/>
              <a:gd name="T65" fmla="*/ 2147483647 h 281"/>
              <a:gd name="T66" fmla="*/ 2147483647 w 213"/>
              <a:gd name="T67" fmla="*/ 0 h 281"/>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13"/>
              <a:gd name="T103" fmla="*/ 0 h 281"/>
              <a:gd name="T104" fmla="*/ 213 w 213"/>
              <a:gd name="T105" fmla="*/ 281 h 281"/>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13" h="281">
                <a:moveTo>
                  <a:pt x="199" y="0"/>
                </a:moveTo>
                <a:lnTo>
                  <a:pt x="197" y="10"/>
                </a:lnTo>
                <a:lnTo>
                  <a:pt x="195" y="20"/>
                </a:lnTo>
                <a:lnTo>
                  <a:pt x="192" y="31"/>
                </a:lnTo>
                <a:lnTo>
                  <a:pt x="190" y="40"/>
                </a:lnTo>
                <a:lnTo>
                  <a:pt x="187" y="49"/>
                </a:lnTo>
                <a:lnTo>
                  <a:pt x="183" y="59"/>
                </a:lnTo>
                <a:lnTo>
                  <a:pt x="180" y="69"/>
                </a:lnTo>
                <a:lnTo>
                  <a:pt x="177" y="78"/>
                </a:lnTo>
                <a:lnTo>
                  <a:pt x="173" y="87"/>
                </a:lnTo>
                <a:lnTo>
                  <a:pt x="168" y="96"/>
                </a:lnTo>
                <a:lnTo>
                  <a:pt x="164" y="105"/>
                </a:lnTo>
                <a:lnTo>
                  <a:pt x="159" y="114"/>
                </a:lnTo>
                <a:lnTo>
                  <a:pt x="154" y="122"/>
                </a:lnTo>
                <a:lnTo>
                  <a:pt x="148" y="131"/>
                </a:lnTo>
                <a:lnTo>
                  <a:pt x="143" y="140"/>
                </a:lnTo>
                <a:lnTo>
                  <a:pt x="137" y="148"/>
                </a:lnTo>
                <a:lnTo>
                  <a:pt x="131" y="157"/>
                </a:lnTo>
                <a:lnTo>
                  <a:pt x="124" y="165"/>
                </a:lnTo>
                <a:lnTo>
                  <a:pt x="117" y="173"/>
                </a:lnTo>
                <a:lnTo>
                  <a:pt x="111" y="182"/>
                </a:lnTo>
                <a:lnTo>
                  <a:pt x="103" y="190"/>
                </a:lnTo>
                <a:lnTo>
                  <a:pt x="96" y="199"/>
                </a:lnTo>
                <a:lnTo>
                  <a:pt x="87" y="205"/>
                </a:lnTo>
                <a:lnTo>
                  <a:pt x="79" y="213"/>
                </a:lnTo>
                <a:lnTo>
                  <a:pt x="70" y="221"/>
                </a:lnTo>
                <a:lnTo>
                  <a:pt x="61" y="228"/>
                </a:lnTo>
                <a:lnTo>
                  <a:pt x="52" y="237"/>
                </a:lnTo>
                <a:lnTo>
                  <a:pt x="42" y="243"/>
                </a:lnTo>
                <a:lnTo>
                  <a:pt x="32" y="250"/>
                </a:lnTo>
                <a:lnTo>
                  <a:pt x="21" y="258"/>
                </a:lnTo>
                <a:lnTo>
                  <a:pt x="11" y="265"/>
                </a:lnTo>
                <a:lnTo>
                  <a:pt x="0" y="272"/>
                </a:lnTo>
                <a:lnTo>
                  <a:pt x="7" y="280"/>
                </a:lnTo>
                <a:lnTo>
                  <a:pt x="19" y="273"/>
                </a:lnTo>
                <a:lnTo>
                  <a:pt x="30" y="266"/>
                </a:lnTo>
                <a:lnTo>
                  <a:pt x="40" y="258"/>
                </a:lnTo>
                <a:lnTo>
                  <a:pt x="50" y="250"/>
                </a:lnTo>
                <a:lnTo>
                  <a:pt x="60" y="243"/>
                </a:lnTo>
                <a:lnTo>
                  <a:pt x="70" y="236"/>
                </a:lnTo>
                <a:lnTo>
                  <a:pt x="79" y="228"/>
                </a:lnTo>
                <a:lnTo>
                  <a:pt x="88" y="220"/>
                </a:lnTo>
                <a:lnTo>
                  <a:pt x="97" y="212"/>
                </a:lnTo>
                <a:lnTo>
                  <a:pt x="105" y="204"/>
                </a:lnTo>
                <a:lnTo>
                  <a:pt x="113" y="196"/>
                </a:lnTo>
                <a:lnTo>
                  <a:pt x="121" y="188"/>
                </a:lnTo>
                <a:lnTo>
                  <a:pt x="127" y="179"/>
                </a:lnTo>
                <a:lnTo>
                  <a:pt x="135" y="171"/>
                </a:lnTo>
                <a:lnTo>
                  <a:pt x="141" y="161"/>
                </a:lnTo>
                <a:lnTo>
                  <a:pt x="148" y="154"/>
                </a:lnTo>
                <a:lnTo>
                  <a:pt x="154" y="145"/>
                </a:lnTo>
                <a:lnTo>
                  <a:pt x="160" y="136"/>
                </a:lnTo>
                <a:lnTo>
                  <a:pt x="165" y="126"/>
                </a:lnTo>
                <a:lnTo>
                  <a:pt x="170" y="118"/>
                </a:lnTo>
                <a:lnTo>
                  <a:pt x="175" y="109"/>
                </a:lnTo>
                <a:lnTo>
                  <a:pt x="180" y="99"/>
                </a:lnTo>
                <a:lnTo>
                  <a:pt x="183" y="90"/>
                </a:lnTo>
                <a:lnTo>
                  <a:pt x="188" y="81"/>
                </a:lnTo>
                <a:lnTo>
                  <a:pt x="191" y="71"/>
                </a:lnTo>
                <a:lnTo>
                  <a:pt x="196" y="62"/>
                </a:lnTo>
                <a:lnTo>
                  <a:pt x="199" y="52"/>
                </a:lnTo>
                <a:lnTo>
                  <a:pt x="201" y="42"/>
                </a:lnTo>
                <a:lnTo>
                  <a:pt x="205" y="32"/>
                </a:lnTo>
                <a:lnTo>
                  <a:pt x="207" y="22"/>
                </a:lnTo>
                <a:lnTo>
                  <a:pt x="209" y="12"/>
                </a:lnTo>
                <a:lnTo>
                  <a:pt x="212" y="2"/>
                </a:lnTo>
                <a:lnTo>
                  <a:pt x="210" y="2"/>
                </a:lnTo>
                <a:lnTo>
                  <a:pt x="199" y="0"/>
                </a:lnTo>
              </a:path>
            </a:pathLst>
          </a:custGeom>
          <a:solidFill>
            <a:srgbClr val="790015"/>
          </a:solidFill>
          <a:ln w="12700" cap="rnd">
            <a:solidFill>
              <a:srgbClr val="FC0128"/>
            </a:solidFill>
            <a:round/>
            <a:headEnd/>
            <a:tailEnd/>
          </a:ln>
        </p:spPr>
        <p:txBody>
          <a:bodyPr/>
          <a:lstStyle/>
          <a:p>
            <a:endParaRPr lang="en-US"/>
          </a:p>
        </p:txBody>
      </p:sp>
      <p:sp>
        <p:nvSpPr>
          <p:cNvPr id="53479" name="Freeform 245"/>
          <p:cNvSpPr>
            <a:spLocks/>
          </p:cNvSpPr>
          <p:nvPr/>
        </p:nvSpPr>
        <p:spPr bwMode="auto">
          <a:xfrm>
            <a:off x="4908554" y="3560764"/>
            <a:ext cx="112713" cy="881063"/>
          </a:xfrm>
          <a:custGeom>
            <a:avLst/>
            <a:gdLst>
              <a:gd name="T0" fmla="*/ 2147483647 w 78"/>
              <a:gd name="T1" fmla="*/ 2147483647 h 610"/>
              <a:gd name="T2" fmla="*/ 2147483647 w 78"/>
              <a:gd name="T3" fmla="*/ 2147483647 h 610"/>
              <a:gd name="T4" fmla="*/ 2147483647 w 78"/>
              <a:gd name="T5" fmla="*/ 2147483647 h 610"/>
              <a:gd name="T6" fmla="*/ 2147483647 w 78"/>
              <a:gd name="T7" fmla="*/ 2147483647 h 610"/>
              <a:gd name="T8" fmla="*/ 2147483647 w 78"/>
              <a:gd name="T9" fmla="*/ 2147483647 h 610"/>
              <a:gd name="T10" fmla="*/ 2147483647 w 78"/>
              <a:gd name="T11" fmla="*/ 2147483647 h 610"/>
              <a:gd name="T12" fmla="*/ 2147483647 w 78"/>
              <a:gd name="T13" fmla="*/ 2147483647 h 610"/>
              <a:gd name="T14" fmla="*/ 2147483647 w 78"/>
              <a:gd name="T15" fmla="*/ 2147483647 h 610"/>
              <a:gd name="T16" fmla="*/ 2147483647 w 78"/>
              <a:gd name="T17" fmla="*/ 2147483647 h 610"/>
              <a:gd name="T18" fmla="*/ 2147483647 w 78"/>
              <a:gd name="T19" fmla="*/ 2147483647 h 610"/>
              <a:gd name="T20" fmla="*/ 2147483647 w 78"/>
              <a:gd name="T21" fmla="*/ 2147483647 h 610"/>
              <a:gd name="T22" fmla="*/ 2147483647 w 78"/>
              <a:gd name="T23" fmla="*/ 2147483647 h 610"/>
              <a:gd name="T24" fmla="*/ 2147483647 w 78"/>
              <a:gd name="T25" fmla="*/ 2147483647 h 610"/>
              <a:gd name="T26" fmla="*/ 2147483647 w 78"/>
              <a:gd name="T27" fmla="*/ 2147483647 h 610"/>
              <a:gd name="T28" fmla="*/ 2147483647 w 78"/>
              <a:gd name="T29" fmla="*/ 2147483647 h 610"/>
              <a:gd name="T30" fmla="*/ 2147483647 w 78"/>
              <a:gd name="T31" fmla="*/ 2147483647 h 610"/>
              <a:gd name="T32" fmla="*/ 2147483647 w 78"/>
              <a:gd name="T33" fmla="*/ 2147483647 h 610"/>
              <a:gd name="T34" fmla="*/ 2147483647 w 78"/>
              <a:gd name="T35" fmla="*/ 2147483647 h 610"/>
              <a:gd name="T36" fmla="*/ 2147483647 w 78"/>
              <a:gd name="T37" fmla="*/ 2147483647 h 610"/>
              <a:gd name="T38" fmla="*/ 2147483647 w 78"/>
              <a:gd name="T39" fmla="*/ 2147483647 h 610"/>
              <a:gd name="T40" fmla="*/ 2147483647 w 78"/>
              <a:gd name="T41" fmla="*/ 2147483647 h 610"/>
              <a:gd name="T42" fmla="*/ 2147483647 w 78"/>
              <a:gd name="T43" fmla="*/ 2147483647 h 610"/>
              <a:gd name="T44" fmla="*/ 2147483647 w 78"/>
              <a:gd name="T45" fmla="*/ 2147483647 h 610"/>
              <a:gd name="T46" fmla="*/ 2147483647 w 78"/>
              <a:gd name="T47" fmla="*/ 2147483647 h 610"/>
              <a:gd name="T48" fmla="*/ 2147483647 w 78"/>
              <a:gd name="T49" fmla="*/ 2147483647 h 610"/>
              <a:gd name="T50" fmla="*/ 2147483647 w 78"/>
              <a:gd name="T51" fmla="*/ 2147483647 h 610"/>
              <a:gd name="T52" fmla="*/ 2147483647 w 78"/>
              <a:gd name="T53" fmla="*/ 2147483647 h 610"/>
              <a:gd name="T54" fmla="*/ 2147483647 w 78"/>
              <a:gd name="T55" fmla="*/ 2147483647 h 610"/>
              <a:gd name="T56" fmla="*/ 2147483647 w 78"/>
              <a:gd name="T57" fmla="*/ 2147483647 h 610"/>
              <a:gd name="T58" fmla="*/ 2147483647 w 78"/>
              <a:gd name="T59" fmla="*/ 2147483647 h 610"/>
              <a:gd name="T60" fmla="*/ 2147483647 w 78"/>
              <a:gd name="T61" fmla="*/ 2147483647 h 610"/>
              <a:gd name="T62" fmla="*/ 2147483647 w 78"/>
              <a:gd name="T63" fmla="*/ 2147483647 h 610"/>
              <a:gd name="T64" fmla="*/ 2147483647 w 78"/>
              <a:gd name="T65" fmla="*/ 0 h 610"/>
              <a:gd name="T66" fmla="*/ 2147483647 w 78"/>
              <a:gd name="T67" fmla="*/ 2147483647 h 610"/>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78"/>
              <a:gd name="T103" fmla="*/ 0 h 610"/>
              <a:gd name="T104" fmla="*/ 78 w 78"/>
              <a:gd name="T105" fmla="*/ 610 h 610"/>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78" h="610">
                <a:moveTo>
                  <a:pt x="39" y="2"/>
                </a:moveTo>
                <a:lnTo>
                  <a:pt x="43" y="20"/>
                </a:lnTo>
                <a:lnTo>
                  <a:pt x="47" y="40"/>
                </a:lnTo>
                <a:lnTo>
                  <a:pt x="49" y="60"/>
                </a:lnTo>
                <a:lnTo>
                  <a:pt x="53" y="78"/>
                </a:lnTo>
                <a:lnTo>
                  <a:pt x="56" y="98"/>
                </a:lnTo>
                <a:lnTo>
                  <a:pt x="57" y="117"/>
                </a:lnTo>
                <a:lnTo>
                  <a:pt x="60" y="136"/>
                </a:lnTo>
                <a:lnTo>
                  <a:pt x="62" y="156"/>
                </a:lnTo>
                <a:lnTo>
                  <a:pt x="63" y="174"/>
                </a:lnTo>
                <a:lnTo>
                  <a:pt x="64" y="194"/>
                </a:lnTo>
                <a:lnTo>
                  <a:pt x="64" y="213"/>
                </a:lnTo>
                <a:lnTo>
                  <a:pt x="64" y="232"/>
                </a:lnTo>
                <a:lnTo>
                  <a:pt x="64" y="252"/>
                </a:lnTo>
                <a:lnTo>
                  <a:pt x="64" y="270"/>
                </a:lnTo>
                <a:lnTo>
                  <a:pt x="64" y="289"/>
                </a:lnTo>
                <a:lnTo>
                  <a:pt x="63" y="310"/>
                </a:lnTo>
                <a:lnTo>
                  <a:pt x="61" y="327"/>
                </a:lnTo>
                <a:lnTo>
                  <a:pt x="60" y="347"/>
                </a:lnTo>
                <a:lnTo>
                  <a:pt x="57" y="366"/>
                </a:lnTo>
                <a:lnTo>
                  <a:pt x="55" y="385"/>
                </a:lnTo>
                <a:lnTo>
                  <a:pt x="52" y="404"/>
                </a:lnTo>
                <a:lnTo>
                  <a:pt x="48" y="423"/>
                </a:lnTo>
                <a:lnTo>
                  <a:pt x="46" y="441"/>
                </a:lnTo>
                <a:lnTo>
                  <a:pt x="41" y="460"/>
                </a:lnTo>
                <a:lnTo>
                  <a:pt x="38" y="479"/>
                </a:lnTo>
                <a:lnTo>
                  <a:pt x="33" y="497"/>
                </a:lnTo>
                <a:lnTo>
                  <a:pt x="29" y="515"/>
                </a:lnTo>
                <a:lnTo>
                  <a:pt x="23" y="533"/>
                </a:lnTo>
                <a:lnTo>
                  <a:pt x="19" y="552"/>
                </a:lnTo>
                <a:lnTo>
                  <a:pt x="13" y="570"/>
                </a:lnTo>
                <a:lnTo>
                  <a:pt x="6" y="589"/>
                </a:lnTo>
                <a:lnTo>
                  <a:pt x="0" y="606"/>
                </a:lnTo>
                <a:lnTo>
                  <a:pt x="12" y="609"/>
                </a:lnTo>
                <a:lnTo>
                  <a:pt x="19" y="591"/>
                </a:lnTo>
                <a:lnTo>
                  <a:pt x="24" y="572"/>
                </a:lnTo>
                <a:lnTo>
                  <a:pt x="30" y="555"/>
                </a:lnTo>
                <a:lnTo>
                  <a:pt x="36" y="536"/>
                </a:lnTo>
                <a:lnTo>
                  <a:pt x="40" y="518"/>
                </a:lnTo>
                <a:lnTo>
                  <a:pt x="46" y="498"/>
                </a:lnTo>
                <a:lnTo>
                  <a:pt x="49" y="481"/>
                </a:lnTo>
                <a:lnTo>
                  <a:pt x="55" y="462"/>
                </a:lnTo>
                <a:lnTo>
                  <a:pt x="57" y="443"/>
                </a:lnTo>
                <a:lnTo>
                  <a:pt x="62" y="424"/>
                </a:lnTo>
                <a:lnTo>
                  <a:pt x="64" y="406"/>
                </a:lnTo>
                <a:lnTo>
                  <a:pt x="67" y="386"/>
                </a:lnTo>
                <a:lnTo>
                  <a:pt x="70" y="367"/>
                </a:lnTo>
                <a:lnTo>
                  <a:pt x="72" y="348"/>
                </a:lnTo>
                <a:lnTo>
                  <a:pt x="73" y="328"/>
                </a:lnTo>
                <a:lnTo>
                  <a:pt x="74" y="310"/>
                </a:lnTo>
                <a:lnTo>
                  <a:pt x="75" y="290"/>
                </a:lnTo>
                <a:lnTo>
                  <a:pt x="77" y="271"/>
                </a:lnTo>
                <a:lnTo>
                  <a:pt x="77" y="252"/>
                </a:lnTo>
                <a:lnTo>
                  <a:pt x="77" y="232"/>
                </a:lnTo>
                <a:lnTo>
                  <a:pt x="77" y="213"/>
                </a:lnTo>
                <a:lnTo>
                  <a:pt x="75" y="194"/>
                </a:lnTo>
                <a:lnTo>
                  <a:pt x="74" y="174"/>
                </a:lnTo>
                <a:lnTo>
                  <a:pt x="73" y="155"/>
                </a:lnTo>
                <a:lnTo>
                  <a:pt x="72" y="135"/>
                </a:lnTo>
                <a:lnTo>
                  <a:pt x="70" y="117"/>
                </a:lnTo>
                <a:lnTo>
                  <a:pt x="67" y="96"/>
                </a:lnTo>
                <a:lnTo>
                  <a:pt x="65" y="77"/>
                </a:lnTo>
                <a:lnTo>
                  <a:pt x="62" y="58"/>
                </a:lnTo>
                <a:lnTo>
                  <a:pt x="58" y="39"/>
                </a:lnTo>
                <a:lnTo>
                  <a:pt x="56" y="20"/>
                </a:lnTo>
                <a:lnTo>
                  <a:pt x="52" y="0"/>
                </a:lnTo>
                <a:lnTo>
                  <a:pt x="50" y="0"/>
                </a:lnTo>
                <a:lnTo>
                  <a:pt x="39" y="2"/>
                </a:lnTo>
              </a:path>
            </a:pathLst>
          </a:custGeom>
          <a:solidFill>
            <a:srgbClr val="790015"/>
          </a:solidFill>
          <a:ln w="12700" cap="rnd">
            <a:solidFill>
              <a:srgbClr val="FC0128"/>
            </a:solidFill>
            <a:round/>
            <a:headEnd/>
            <a:tailEnd/>
          </a:ln>
        </p:spPr>
        <p:txBody>
          <a:bodyPr/>
          <a:lstStyle/>
          <a:p>
            <a:endParaRPr lang="en-US"/>
          </a:p>
        </p:txBody>
      </p:sp>
      <p:sp>
        <p:nvSpPr>
          <p:cNvPr id="53480" name="Freeform 246"/>
          <p:cNvSpPr>
            <a:spLocks/>
          </p:cNvSpPr>
          <p:nvPr/>
        </p:nvSpPr>
        <p:spPr bwMode="auto">
          <a:xfrm>
            <a:off x="4826002" y="3338513"/>
            <a:ext cx="157163" cy="228600"/>
          </a:xfrm>
          <a:custGeom>
            <a:avLst/>
            <a:gdLst>
              <a:gd name="T0" fmla="*/ 2147483647 w 108"/>
              <a:gd name="T1" fmla="*/ 2147483647 h 158"/>
              <a:gd name="T2" fmla="*/ 2147483647 w 108"/>
              <a:gd name="T3" fmla="*/ 2147483647 h 158"/>
              <a:gd name="T4" fmla="*/ 2147483647 w 108"/>
              <a:gd name="T5" fmla="*/ 2147483647 h 158"/>
              <a:gd name="T6" fmla="*/ 2147483647 w 108"/>
              <a:gd name="T7" fmla="*/ 2147483647 h 158"/>
              <a:gd name="T8" fmla="*/ 2147483647 w 108"/>
              <a:gd name="T9" fmla="*/ 2147483647 h 158"/>
              <a:gd name="T10" fmla="*/ 2147483647 w 108"/>
              <a:gd name="T11" fmla="*/ 2147483647 h 158"/>
              <a:gd name="T12" fmla="*/ 2147483647 w 108"/>
              <a:gd name="T13" fmla="*/ 2147483647 h 158"/>
              <a:gd name="T14" fmla="*/ 2147483647 w 108"/>
              <a:gd name="T15" fmla="*/ 2147483647 h 158"/>
              <a:gd name="T16" fmla="*/ 2147483647 w 108"/>
              <a:gd name="T17" fmla="*/ 2147483647 h 158"/>
              <a:gd name="T18" fmla="*/ 2147483647 w 108"/>
              <a:gd name="T19" fmla="*/ 2147483647 h 158"/>
              <a:gd name="T20" fmla="*/ 2147483647 w 108"/>
              <a:gd name="T21" fmla="*/ 2147483647 h 158"/>
              <a:gd name="T22" fmla="*/ 2147483647 w 108"/>
              <a:gd name="T23" fmla="*/ 2147483647 h 158"/>
              <a:gd name="T24" fmla="*/ 2147483647 w 108"/>
              <a:gd name="T25" fmla="*/ 2147483647 h 158"/>
              <a:gd name="T26" fmla="*/ 2147483647 w 108"/>
              <a:gd name="T27" fmla="*/ 2147483647 h 158"/>
              <a:gd name="T28" fmla="*/ 2147483647 w 108"/>
              <a:gd name="T29" fmla="*/ 2147483647 h 158"/>
              <a:gd name="T30" fmla="*/ 2147483647 w 108"/>
              <a:gd name="T31" fmla="*/ 2147483647 h 158"/>
              <a:gd name="T32" fmla="*/ 2147483647 w 108"/>
              <a:gd name="T33" fmla="*/ 2147483647 h 158"/>
              <a:gd name="T34" fmla="*/ 2147483647 w 108"/>
              <a:gd name="T35" fmla="*/ 2147483647 h 158"/>
              <a:gd name="T36" fmla="*/ 2147483647 w 108"/>
              <a:gd name="T37" fmla="*/ 2147483647 h 158"/>
              <a:gd name="T38" fmla="*/ 2147483647 w 108"/>
              <a:gd name="T39" fmla="*/ 2147483647 h 158"/>
              <a:gd name="T40" fmla="*/ 2147483647 w 108"/>
              <a:gd name="T41" fmla="*/ 2147483647 h 158"/>
              <a:gd name="T42" fmla="*/ 2147483647 w 108"/>
              <a:gd name="T43" fmla="*/ 2147483647 h 158"/>
              <a:gd name="T44" fmla="*/ 2147483647 w 108"/>
              <a:gd name="T45" fmla="*/ 2147483647 h 158"/>
              <a:gd name="T46" fmla="*/ 2147483647 w 108"/>
              <a:gd name="T47" fmla="*/ 2147483647 h 158"/>
              <a:gd name="T48" fmla="*/ 2147483647 w 108"/>
              <a:gd name="T49" fmla="*/ 2147483647 h 158"/>
              <a:gd name="T50" fmla="*/ 2147483647 w 108"/>
              <a:gd name="T51" fmla="*/ 2147483647 h 158"/>
              <a:gd name="T52" fmla="*/ 2147483647 w 108"/>
              <a:gd name="T53" fmla="*/ 2147483647 h 158"/>
              <a:gd name="T54" fmla="*/ 2147483647 w 108"/>
              <a:gd name="T55" fmla="*/ 2147483647 h 158"/>
              <a:gd name="T56" fmla="*/ 2147483647 w 108"/>
              <a:gd name="T57" fmla="*/ 2147483647 h 158"/>
              <a:gd name="T58" fmla="*/ 2147483647 w 108"/>
              <a:gd name="T59" fmla="*/ 2147483647 h 158"/>
              <a:gd name="T60" fmla="*/ 2147483647 w 108"/>
              <a:gd name="T61" fmla="*/ 2147483647 h 158"/>
              <a:gd name="T62" fmla="*/ 2147483647 w 108"/>
              <a:gd name="T63" fmla="*/ 2147483647 h 158"/>
              <a:gd name="T64" fmla="*/ 2147483647 w 108"/>
              <a:gd name="T65" fmla="*/ 0 h 15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08"/>
              <a:gd name="T100" fmla="*/ 0 h 158"/>
              <a:gd name="T101" fmla="*/ 108 w 108"/>
              <a:gd name="T102" fmla="*/ 158 h 158"/>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08" h="158">
                <a:moveTo>
                  <a:pt x="0" y="4"/>
                </a:moveTo>
                <a:lnTo>
                  <a:pt x="4" y="9"/>
                </a:lnTo>
                <a:lnTo>
                  <a:pt x="7" y="14"/>
                </a:lnTo>
                <a:lnTo>
                  <a:pt x="12" y="19"/>
                </a:lnTo>
                <a:lnTo>
                  <a:pt x="15" y="23"/>
                </a:lnTo>
                <a:lnTo>
                  <a:pt x="20" y="28"/>
                </a:lnTo>
                <a:lnTo>
                  <a:pt x="23" y="33"/>
                </a:lnTo>
                <a:lnTo>
                  <a:pt x="27" y="38"/>
                </a:lnTo>
                <a:lnTo>
                  <a:pt x="30" y="42"/>
                </a:lnTo>
                <a:lnTo>
                  <a:pt x="34" y="47"/>
                </a:lnTo>
                <a:lnTo>
                  <a:pt x="37" y="52"/>
                </a:lnTo>
                <a:lnTo>
                  <a:pt x="41" y="55"/>
                </a:lnTo>
                <a:lnTo>
                  <a:pt x="45" y="61"/>
                </a:lnTo>
                <a:lnTo>
                  <a:pt x="48" y="65"/>
                </a:lnTo>
                <a:lnTo>
                  <a:pt x="51" y="70"/>
                </a:lnTo>
                <a:lnTo>
                  <a:pt x="54" y="74"/>
                </a:lnTo>
                <a:lnTo>
                  <a:pt x="57" y="79"/>
                </a:lnTo>
                <a:lnTo>
                  <a:pt x="61" y="84"/>
                </a:lnTo>
                <a:lnTo>
                  <a:pt x="64" y="89"/>
                </a:lnTo>
                <a:lnTo>
                  <a:pt x="67" y="94"/>
                </a:lnTo>
                <a:lnTo>
                  <a:pt x="69" y="99"/>
                </a:lnTo>
                <a:lnTo>
                  <a:pt x="72" y="103"/>
                </a:lnTo>
                <a:lnTo>
                  <a:pt x="75" y="108"/>
                </a:lnTo>
                <a:lnTo>
                  <a:pt x="77" y="113"/>
                </a:lnTo>
                <a:lnTo>
                  <a:pt x="80" y="118"/>
                </a:lnTo>
                <a:lnTo>
                  <a:pt x="82" y="122"/>
                </a:lnTo>
                <a:lnTo>
                  <a:pt x="84" y="127"/>
                </a:lnTo>
                <a:lnTo>
                  <a:pt x="86" y="132"/>
                </a:lnTo>
                <a:lnTo>
                  <a:pt x="87" y="137"/>
                </a:lnTo>
                <a:lnTo>
                  <a:pt x="90" y="142"/>
                </a:lnTo>
                <a:lnTo>
                  <a:pt x="92" y="147"/>
                </a:lnTo>
                <a:lnTo>
                  <a:pt x="94" y="152"/>
                </a:lnTo>
                <a:lnTo>
                  <a:pt x="95" y="157"/>
                </a:lnTo>
                <a:lnTo>
                  <a:pt x="107" y="154"/>
                </a:lnTo>
                <a:lnTo>
                  <a:pt x="105" y="149"/>
                </a:lnTo>
                <a:lnTo>
                  <a:pt x="103" y="144"/>
                </a:lnTo>
                <a:lnTo>
                  <a:pt x="102" y="139"/>
                </a:lnTo>
                <a:lnTo>
                  <a:pt x="101" y="134"/>
                </a:lnTo>
                <a:lnTo>
                  <a:pt x="98" y="129"/>
                </a:lnTo>
                <a:lnTo>
                  <a:pt x="95" y="124"/>
                </a:lnTo>
                <a:lnTo>
                  <a:pt x="94" y="119"/>
                </a:lnTo>
                <a:lnTo>
                  <a:pt x="91" y="113"/>
                </a:lnTo>
                <a:lnTo>
                  <a:pt x="89" y="108"/>
                </a:lnTo>
                <a:lnTo>
                  <a:pt x="86" y="104"/>
                </a:lnTo>
                <a:lnTo>
                  <a:pt x="84" y="100"/>
                </a:lnTo>
                <a:lnTo>
                  <a:pt x="81" y="95"/>
                </a:lnTo>
                <a:lnTo>
                  <a:pt x="78" y="90"/>
                </a:lnTo>
                <a:lnTo>
                  <a:pt x="75" y="84"/>
                </a:lnTo>
                <a:lnTo>
                  <a:pt x="72" y="79"/>
                </a:lnTo>
                <a:lnTo>
                  <a:pt x="69" y="74"/>
                </a:lnTo>
                <a:lnTo>
                  <a:pt x="65" y="70"/>
                </a:lnTo>
                <a:lnTo>
                  <a:pt x="62" y="65"/>
                </a:lnTo>
                <a:lnTo>
                  <a:pt x="59" y="60"/>
                </a:lnTo>
                <a:lnTo>
                  <a:pt x="55" y="55"/>
                </a:lnTo>
                <a:lnTo>
                  <a:pt x="51" y="51"/>
                </a:lnTo>
                <a:lnTo>
                  <a:pt x="48" y="46"/>
                </a:lnTo>
                <a:lnTo>
                  <a:pt x="45" y="41"/>
                </a:lnTo>
                <a:lnTo>
                  <a:pt x="41" y="37"/>
                </a:lnTo>
                <a:lnTo>
                  <a:pt x="37" y="32"/>
                </a:lnTo>
                <a:lnTo>
                  <a:pt x="33" y="27"/>
                </a:lnTo>
                <a:lnTo>
                  <a:pt x="29" y="22"/>
                </a:lnTo>
                <a:lnTo>
                  <a:pt x="25" y="18"/>
                </a:lnTo>
                <a:lnTo>
                  <a:pt x="21" y="13"/>
                </a:lnTo>
                <a:lnTo>
                  <a:pt x="18" y="9"/>
                </a:lnTo>
                <a:lnTo>
                  <a:pt x="13" y="3"/>
                </a:lnTo>
                <a:lnTo>
                  <a:pt x="10" y="0"/>
                </a:lnTo>
                <a:lnTo>
                  <a:pt x="0" y="4"/>
                </a:lnTo>
              </a:path>
            </a:pathLst>
          </a:custGeom>
          <a:solidFill>
            <a:srgbClr val="790015"/>
          </a:solidFill>
          <a:ln w="12700" cap="rnd">
            <a:solidFill>
              <a:srgbClr val="FC0128"/>
            </a:solidFill>
            <a:round/>
            <a:headEnd/>
            <a:tailEnd/>
          </a:ln>
        </p:spPr>
        <p:txBody>
          <a:bodyPr/>
          <a:lstStyle/>
          <a:p>
            <a:endParaRPr lang="en-US"/>
          </a:p>
        </p:txBody>
      </p:sp>
      <p:grpSp>
        <p:nvGrpSpPr>
          <p:cNvPr id="53481" name="Group 247"/>
          <p:cNvGrpSpPr>
            <a:grpSpLocks/>
          </p:cNvGrpSpPr>
          <p:nvPr/>
        </p:nvGrpSpPr>
        <p:grpSpPr bwMode="auto">
          <a:xfrm rot="363424">
            <a:off x="3443289" y="5305429"/>
            <a:ext cx="411163" cy="265113"/>
            <a:chOff x="2440" y="3310"/>
            <a:chExt cx="292" cy="167"/>
          </a:xfrm>
        </p:grpSpPr>
        <p:sp>
          <p:nvSpPr>
            <p:cNvPr id="53510" name="Freeform 248"/>
            <p:cNvSpPr>
              <a:spLocks/>
            </p:cNvSpPr>
            <p:nvPr/>
          </p:nvSpPr>
          <p:spPr bwMode="gray">
            <a:xfrm rot="-900000">
              <a:off x="2490" y="3310"/>
              <a:ext cx="242" cy="167"/>
            </a:xfrm>
            <a:custGeom>
              <a:avLst/>
              <a:gdLst>
                <a:gd name="T0" fmla="*/ 2 w 314"/>
                <a:gd name="T1" fmla="*/ 2147483647 h 83"/>
                <a:gd name="T2" fmla="*/ 2 w 314"/>
                <a:gd name="T3" fmla="*/ 2147483647 h 83"/>
                <a:gd name="T4" fmla="*/ 2 w 314"/>
                <a:gd name="T5" fmla="*/ 2147483647 h 83"/>
                <a:gd name="T6" fmla="*/ 2 w 314"/>
                <a:gd name="T7" fmla="*/ 2147483647 h 83"/>
                <a:gd name="T8" fmla="*/ 2 w 314"/>
                <a:gd name="T9" fmla="*/ 2147483647 h 83"/>
                <a:gd name="T10" fmla="*/ 2 w 314"/>
                <a:gd name="T11" fmla="*/ 2147483647 h 83"/>
                <a:gd name="T12" fmla="*/ 2 w 314"/>
                <a:gd name="T13" fmla="*/ 2147483647 h 83"/>
                <a:gd name="T14" fmla="*/ 2 w 314"/>
                <a:gd name="T15" fmla="*/ 2147483647 h 83"/>
                <a:gd name="T16" fmla="*/ 2 w 314"/>
                <a:gd name="T17" fmla="*/ 2147483647 h 83"/>
                <a:gd name="T18" fmla="*/ 2 w 314"/>
                <a:gd name="T19" fmla="*/ 2147483647 h 83"/>
                <a:gd name="T20" fmla="*/ 2 w 314"/>
                <a:gd name="T21" fmla="*/ 2147483647 h 83"/>
                <a:gd name="T22" fmla="*/ 2 w 314"/>
                <a:gd name="T23" fmla="*/ 2147483647 h 83"/>
                <a:gd name="T24" fmla="*/ 2 w 314"/>
                <a:gd name="T25" fmla="*/ 2147483647 h 83"/>
                <a:gd name="T26" fmla="*/ 2 w 314"/>
                <a:gd name="T27" fmla="*/ 2147483647 h 83"/>
                <a:gd name="T28" fmla="*/ 2 w 314"/>
                <a:gd name="T29" fmla="*/ 2147483647 h 83"/>
                <a:gd name="T30" fmla="*/ 2 w 314"/>
                <a:gd name="T31" fmla="*/ 2147483647 h 83"/>
                <a:gd name="T32" fmla="*/ 2 w 314"/>
                <a:gd name="T33" fmla="*/ 2147483647 h 83"/>
                <a:gd name="T34" fmla="*/ 2 w 314"/>
                <a:gd name="T35" fmla="*/ 2147483647 h 83"/>
                <a:gd name="T36" fmla="*/ 2 w 314"/>
                <a:gd name="T37" fmla="*/ 2147483647 h 83"/>
                <a:gd name="T38" fmla="*/ 2 w 314"/>
                <a:gd name="T39" fmla="*/ 2147483647 h 83"/>
                <a:gd name="T40" fmla="*/ 2 w 314"/>
                <a:gd name="T41" fmla="*/ 2147483647 h 83"/>
                <a:gd name="T42" fmla="*/ 2 w 314"/>
                <a:gd name="T43" fmla="*/ 2147483647 h 83"/>
                <a:gd name="T44" fmla="*/ 2 w 314"/>
                <a:gd name="T45" fmla="*/ 2147483647 h 83"/>
                <a:gd name="T46" fmla="*/ 2 w 314"/>
                <a:gd name="T47" fmla="*/ 2147483647 h 83"/>
                <a:gd name="T48" fmla="*/ 2 w 314"/>
                <a:gd name="T49" fmla="*/ 2147483647 h 83"/>
                <a:gd name="T50" fmla="*/ 2 w 314"/>
                <a:gd name="T51" fmla="*/ 2147483647 h 83"/>
                <a:gd name="T52" fmla="*/ 2 w 314"/>
                <a:gd name="T53" fmla="*/ 2147483647 h 83"/>
                <a:gd name="T54" fmla="*/ 2 w 314"/>
                <a:gd name="T55" fmla="*/ 2147483647 h 83"/>
                <a:gd name="T56" fmla="*/ 2 w 314"/>
                <a:gd name="T57" fmla="*/ 2147483647 h 83"/>
                <a:gd name="T58" fmla="*/ 2 w 314"/>
                <a:gd name="T59" fmla="*/ 2147483647 h 83"/>
                <a:gd name="T60" fmla="*/ 2 w 314"/>
                <a:gd name="T61" fmla="*/ 2147483647 h 83"/>
                <a:gd name="T62" fmla="*/ 2 w 314"/>
                <a:gd name="T63" fmla="*/ 2147483647 h 83"/>
                <a:gd name="T64" fmla="*/ 2 w 314"/>
                <a:gd name="T65" fmla="*/ 0 h 8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14"/>
                <a:gd name="T100" fmla="*/ 0 h 83"/>
                <a:gd name="T101" fmla="*/ 314 w 314"/>
                <a:gd name="T102" fmla="*/ 83 h 8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14" h="83">
                  <a:moveTo>
                    <a:pt x="0" y="7"/>
                  </a:moveTo>
                  <a:lnTo>
                    <a:pt x="7" y="13"/>
                  </a:lnTo>
                  <a:lnTo>
                    <a:pt x="16" y="18"/>
                  </a:lnTo>
                  <a:lnTo>
                    <a:pt x="25" y="23"/>
                  </a:lnTo>
                  <a:lnTo>
                    <a:pt x="33" y="27"/>
                  </a:lnTo>
                  <a:lnTo>
                    <a:pt x="43" y="32"/>
                  </a:lnTo>
                  <a:lnTo>
                    <a:pt x="52" y="36"/>
                  </a:lnTo>
                  <a:lnTo>
                    <a:pt x="61" y="39"/>
                  </a:lnTo>
                  <a:lnTo>
                    <a:pt x="71" y="43"/>
                  </a:lnTo>
                  <a:lnTo>
                    <a:pt x="80" y="46"/>
                  </a:lnTo>
                  <a:lnTo>
                    <a:pt x="89" y="50"/>
                  </a:lnTo>
                  <a:lnTo>
                    <a:pt x="99" y="53"/>
                  </a:lnTo>
                  <a:lnTo>
                    <a:pt x="109" y="56"/>
                  </a:lnTo>
                  <a:lnTo>
                    <a:pt x="120" y="59"/>
                  </a:lnTo>
                  <a:lnTo>
                    <a:pt x="130" y="61"/>
                  </a:lnTo>
                  <a:lnTo>
                    <a:pt x="140" y="64"/>
                  </a:lnTo>
                  <a:lnTo>
                    <a:pt x="150" y="66"/>
                  </a:lnTo>
                  <a:lnTo>
                    <a:pt x="160" y="68"/>
                  </a:lnTo>
                  <a:lnTo>
                    <a:pt x="170" y="70"/>
                  </a:lnTo>
                  <a:lnTo>
                    <a:pt x="181" y="72"/>
                  </a:lnTo>
                  <a:lnTo>
                    <a:pt x="190" y="74"/>
                  </a:lnTo>
                  <a:lnTo>
                    <a:pt x="201" y="75"/>
                  </a:lnTo>
                  <a:lnTo>
                    <a:pt x="212" y="76"/>
                  </a:lnTo>
                  <a:lnTo>
                    <a:pt x="222" y="78"/>
                  </a:lnTo>
                  <a:lnTo>
                    <a:pt x="233" y="79"/>
                  </a:lnTo>
                  <a:lnTo>
                    <a:pt x="242" y="79"/>
                  </a:lnTo>
                  <a:lnTo>
                    <a:pt x="252" y="80"/>
                  </a:lnTo>
                  <a:lnTo>
                    <a:pt x="262" y="81"/>
                  </a:lnTo>
                  <a:lnTo>
                    <a:pt x="272" y="81"/>
                  </a:lnTo>
                  <a:lnTo>
                    <a:pt x="283" y="82"/>
                  </a:lnTo>
                  <a:lnTo>
                    <a:pt x="292" y="82"/>
                  </a:lnTo>
                  <a:lnTo>
                    <a:pt x="302" y="82"/>
                  </a:lnTo>
                  <a:lnTo>
                    <a:pt x="313" y="82"/>
                  </a:lnTo>
                  <a:lnTo>
                    <a:pt x="313" y="72"/>
                  </a:lnTo>
                  <a:lnTo>
                    <a:pt x="302" y="72"/>
                  </a:lnTo>
                  <a:lnTo>
                    <a:pt x="292" y="72"/>
                  </a:lnTo>
                  <a:lnTo>
                    <a:pt x="283" y="72"/>
                  </a:lnTo>
                  <a:lnTo>
                    <a:pt x="273" y="71"/>
                  </a:lnTo>
                  <a:lnTo>
                    <a:pt x="263" y="70"/>
                  </a:lnTo>
                  <a:lnTo>
                    <a:pt x="253" y="70"/>
                  </a:lnTo>
                  <a:lnTo>
                    <a:pt x="243" y="69"/>
                  </a:lnTo>
                  <a:lnTo>
                    <a:pt x="233" y="69"/>
                  </a:lnTo>
                  <a:lnTo>
                    <a:pt x="224" y="68"/>
                  </a:lnTo>
                  <a:lnTo>
                    <a:pt x="214" y="66"/>
                  </a:lnTo>
                  <a:lnTo>
                    <a:pt x="203" y="65"/>
                  </a:lnTo>
                  <a:lnTo>
                    <a:pt x="192" y="64"/>
                  </a:lnTo>
                  <a:lnTo>
                    <a:pt x="182" y="62"/>
                  </a:lnTo>
                  <a:lnTo>
                    <a:pt x="173" y="60"/>
                  </a:lnTo>
                  <a:lnTo>
                    <a:pt x="163" y="59"/>
                  </a:lnTo>
                  <a:lnTo>
                    <a:pt x="153" y="56"/>
                  </a:lnTo>
                  <a:lnTo>
                    <a:pt x="143" y="54"/>
                  </a:lnTo>
                  <a:lnTo>
                    <a:pt x="133" y="52"/>
                  </a:lnTo>
                  <a:lnTo>
                    <a:pt x="123" y="49"/>
                  </a:lnTo>
                  <a:lnTo>
                    <a:pt x="114" y="47"/>
                  </a:lnTo>
                  <a:lnTo>
                    <a:pt x="104" y="44"/>
                  </a:lnTo>
                  <a:lnTo>
                    <a:pt x="95" y="41"/>
                  </a:lnTo>
                  <a:lnTo>
                    <a:pt x="85" y="38"/>
                  </a:lnTo>
                  <a:lnTo>
                    <a:pt x="76" y="34"/>
                  </a:lnTo>
                  <a:lnTo>
                    <a:pt x="67" y="31"/>
                  </a:lnTo>
                  <a:lnTo>
                    <a:pt x="58" y="27"/>
                  </a:lnTo>
                  <a:lnTo>
                    <a:pt x="49" y="23"/>
                  </a:lnTo>
                  <a:lnTo>
                    <a:pt x="40" y="18"/>
                  </a:lnTo>
                  <a:lnTo>
                    <a:pt x="31" y="14"/>
                  </a:lnTo>
                  <a:lnTo>
                    <a:pt x="23" y="9"/>
                  </a:lnTo>
                  <a:lnTo>
                    <a:pt x="15" y="4"/>
                  </a:lnTo>
                  <a:lnTo>
                    <a:pt x="7" y="0"/>
                  </a:lnTo>
                  <a:lnTo>
                    <a:pt x="0" y="7"/>
                  </a:lnTo>
                </a:path>
              </a:pathLst>
            </a:custGeom>
            <a:solidFill>
              <a:schemeClr val="tx1"/>
            </a:solidFill>
            <a:ln w="12700" cap="rnd">
              <a:solidFill>
                <a:schemeClr val="bg2"/>
              </a:solidFill>
              <a:round/>
              <a:headEnd/>
              <a:tailEnd/>
            </a:ln>
          </p:spPr>
          <p:txBody>
            <a:bodyPr/>
            <a:lstStyle/>
            <a:p>
              <a:endParaRPr lang="en-US"/>
            </a:p>
          </p:txBody>
        </p:sp>
        <p:sp>
          <p:nvSpPr>
            <p:cNvPr id="53511" name="Freeform 249"/>
            <p:cNvSpPr>
              <a:spLocks/>
            </p:cNvSpPr>
            <p:nvPr/>
          </p:nvSpPr>
          <p:spPr bwMode="gray">
            <a:xfrm>
              <a:off x="2440" y="3329"/>
              <a:ext cx="87" cy="60"/>
            </a:xfrm>
            <a:custGeom>
              <a:avLst/>
              <a:gdLst>
                <a:gd name="T0" fmla="*/ 0 w 86"/>
                <a:gd name="T1" fmla="*/ 0 h 66"/>
                <a:gd name="T2" fmla="*/ 35 w 86"/>
                <a:gd name="T3" fmla="*/ 5 h 66"/>
                <a:gd name="T4" fmla="*/ 139 w 86"/>
                <a:gd name="T5" fmla="*/ 5 h 66"/>
                <a:gd name="T6" fmla="*/ 0 w 86"/>
                <a:gd name="T7" fmla="*/ 0 h 66"/>
                <a:gd name="T8" fmla="*/ 0 60000 65536"/>
                <a:gd name="T9" fmla="*/ 0 60000 65536"/>
                <a:gd name="T10" fmla="*/ 0 60000 65536"/>
                <a:gd name="T11" fmla="*/ 0 60000 65536"/>
                <a:gd name="T12" fmla="*/ 0 w 86"/>
                <a:gd name="T13" fmla="*/ 0 h 66"/>
                <a:gd name="T14" fmla="*/ 86 w 86"/>
                <a:gd name="T15" fmla="*/ 66 h 66"/>
              </a:gdLst>
              <a:ahLst/>
              <a:cxnLst>
                <a:cxn ang="T8">
                  <a:pos x="T0" y="T1"/>
                </a:cxn>
                <a:cxn ang="T9">
                  <a:pos x="T2" y="T3"/>
                </a:cxn>
                <a:cxn ang="T10">
                  <a:pos x="T4" y="T5"/>
                </a:cxn>
                <a:cxn ang="T11">
                  <a:pos x="T6" y="T7"/>
                </a:cxn>
              </a:cxnLst>
              <a:rect l="T12" t="T13" r="T14" b="T15"/>
              <a:pathLst>
                <a:path w="86" h="66">
                  <a:moveTo>
                    <a:pt x="0" y="0"/>
                  </a:moveTo>
                  <a:lnTo>
                    <a:pt x="35" y="65"/>
                  </a:lnTo>
                  <a:lnTo>
                    <a:pt x="85" y="15"/>
                  </a:lnTo>
                  <a:lnTo>
                    <a:pt x="0" y="0"/>
                  </a:lnTo>
                </a:path>
              </a:pathLst>
            </a:custGeom>
            <a:solidFill>
              <a:srgbClr val="FFFFFF"/>
            </a:solidFill>
            <a:ln w="12700" cap="rnd">
              <a:solidFill>
                <a:schemeClr val="bg2"/>
              </a:solidFill>
              <a:round/>
              <a:headEnd/>
              <a:tailEnd/>
            </a:ln>
          </p:spPr>
          <p:txBody>
            <a:bodyPr/>
            <a:lstStyle/>
            <a:p>
              <a:endParaRPr lang="en-US"/>
            </a:p>
          </p:txBody>
        </p:sp>
      </p:grpSp>
      <p:sp>
        <p:nvSpPr>
          <p:cNvPr id="53482" name="Rectangle 250"/>
          <p:cNvSpPr>
            <a:spLocks noChangeArrowheads="1"/>
          </p:cNvSpPr>
          <p:nvPr/>
        </p:nvSpPr>
        <p:spPr bwMode="gray">
          <a:xfrm>
            <a:off x="5057775" y="3638961"/>
            <a:ext cx="6412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nchorCtr="1">
            <a:spAutoFit/>
          </a:bodyPr>
          <a:lstStyle/>
          <a:p>
            <a:r>
              <a:rPr lang="en-US" b="1">
                <a:latin typeface="Helvetica" pitchFamily="34" charset="0"/>
              </a:rPr>
              <a:t>I</a:t>
            </a:r>
          </a:p>
        </p:txBody>
      </p:sp>
      <p:sp>
        <p:nvSpPr>
          <p:cNvPr id="53483" name="Rectangle 251"/>
          <p:cNvSpPr>
            <a:spLocks noChangeArrowheads="1"/>
          </p:cNvSpPr>
          <p:nvPr/>
        </p:nvSpPr>
        <p:spPr bwMode="gray">
          <a:xfrm rot="1500000">
            <a:off x="4930465" y="4445410"/>
            <a:ext cx="6412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nchorCtr="1">
            <a:spAutoFit/>
          </a:bodyPr>
          <a:lstStyle/>
          <a:p>
            <a:r>
              <a:rPr lang="en-US" b="1">
                <a:latin typeface="Helvetica" pitchFamily="34" charset="0"/>
              </a:rPr>
              <a:t>I</a:t>
            </a:r>
          </a:p>
        </p:txBody>
      </p:sp>
      <p:sp>
        <p:nvSpPr>
          <p:cNvPr id="53484" name="Rectangle 252"/>
          <p:cNvSpPr>
            <a:spLocks noChangeArrowheads="1"/>
          </p:cNvSpPr>
          <p:nvPr/>
        </p:nvSpPr>
        <p:spPr bwMode="gray">
          <a:xfrm rot="2040000">
            <a:off x="4549465" y="4854985"/>
            <a:ext cx="6412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nchorCtr="1">
            <a:spAutoFit/>
          </a:bodyPr>
          <a:lstStyle/>
          <a:p>
            <a:r>
              <a:rPr lang="en-US" b="1">
                <a:latin typeface="Helvetica" pitchFamily="34" charset="0"/>
              </a:rPr>
              <a:t>I</a:t>
            </a:r>
          </a:p>
        </p:txBody>
      </p:sp>
      <p:sp>
        <p:nvSpPr>
          <p:cNvPr id="53485" name="Rectangle 253"/>
          <p:cNvSpPr>
            <a:spLocks noChangeArrowheads="1"/>
          </p:cNvSpPr>
          <p:nvPr/>
        </p:nvSpPr>
        <p:spPr bwMode="gray">
          <a:xfrm rot="-960000">
            <a:off x="5292414" y="4639085"/>
            <a:ext cx="6412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nchorCtr="1">
            <a:spAutoFit/>
          </a:bodyPr>
          <a:lstStyle/>
          <a:p>
            <a:r>
              <a:rPr lang="en-US" b="1">
                <a:latin typeface="Helvetica" pitchFamily="34" charset="0"/>
              </a:rPr>
              <a:t>I</a:t>
            </a:r>
          </a:p>
        </p:txBody>
      </p:sp>
      <p:sp>
        <p:nvSpPr>
          <p:cNvPr id="53486" name="Rectangle 254"/>
          <p:cNvSpPr>
            <a:spLocks noChangeArrowheads="1"/>
          </p:cNvSpPr>
          <p:nvPr/>
        </p:nvSpPr>
        <p:spPr bwMode="gray">
          <a:xfrm>
            <a:off x="5329238" y="5129624"/>
            <a:ext cx="6412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nchorCtr="1">
            <a:spAutoFit/>
          </a:bodyPr>
          <a:lstStyle/>
          <a:p>
            <a:r>
              <a:rPr lang="en-US" b="1">
                <a:latin typeface="Helvetica" pitchFamily="34" charset="0"/>
              </a:rPr>
              <a:t>I</a:t>
            </a:r>
          </a:p>
        </p:txBody>
      </p:sp>
      <p:sp>
        <p:nvSpPr>
          <p:cNvPr id="53487" name="Rectangle 255"/>
          <p:cNvSpPr>
            <a:spLocks noChangeArrowheads="1"/>
          </p:cNvSpPr>
          <p:nvPr/>
        </p:nvSpPr>
        <p:spPr bwMode="gray">
          <a:xfrm rot="-2460000">
            <a:off x="5254314" y="3948524"/>
            <a:ext cx="6412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nchorCtr="1">
            <a:spAutoFit/>
          </a:bodyPr>
          <a:lstStyle/>
          <a:p>
            <a:r>
              <a:rPr lang="en-US" b="1">
                <a:latin typeface="Helvetica" pitchFamily="34" charset="0"/>
              </a:rPr>
              <a:t>I</a:t>
            </a:r>
          </a:p>
        </p:txBody>
      </p:sp>
      <p:sp>
        <p:nvSpPr>
          <p:cNvPr id="53488" name="Rectangle 256"/>
          <p:cNvSpPr>
            <a:spLocks noChangeArrowheads="1"/>
          </p:cNvSpPr>
          <p:nvPr/>
        </p:nvSpPr>
        <p:spPr bwMode="gray">
          <a:xfrm rot="-4320000">
            <a:off x="5705166" y="4230304"/>
            <a:ext cx="6412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nchorCtr="1">
            <a:spAutoFit/>
          </a:bodyPr>
          <a:lstStyle/>
          <a:p>
            <a:r>
              <a:rPr lang="en-US" b="1">
                <a:latin typeface="Helvetica" pitchFamily="34" charset="0"/>
              </a:rPr>
              <a:t>I</a:t>
            </a:r>
          </a:p>
        </p:txBody>
      </p:sp>
      <p:sp>
        <p:nvSpPr>
          <p:cNvPr id="53489" name="Rectangle 257"/>
          <p:cNvSpPr>
            <a:spLocks noChangeArrowheads="1"/>
          </p:cNvSpPr>
          <p:nvPr/>
        </p:nvSpPr>
        <p:spPr bwMode="gray">
          <a:xfrm rot="-600000">
            <a:off x="4971469" y="3416837"/>
            <a:ext cx="120226"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p>
            <a:r>
              <a:rPr lang="en-US" sz="1200" b="1">
                <a:latin typeface="Helvetica" pitchFamily="34" charset="0"/>
              </a:rPr>
              <a:t>G</a:t>
            </a:r>
          </a:p>
        </p:txBody>
      </p:sp>
      <p:sp>
        <p:nvSpPr>
          <p:cNvPr id="53490" name="Rectangle 258"/>
          <p:cNvSpPr>
            <a:spLocks noChangeArrowheads="1"/>
          </p:cNvSpPr>
          <p:nvPr/>
        </p:nvSpPr>
        <p:spPr bwMode="gray">
          <a:xfrm rot="-960000">
            <a:off x="5176256" y="4482051"/>
            <a:ext cx="120226"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p>
            <a:r>
              <a:rPr lang="en-US" sz="1200" b="1">
                <a:latin typeface="Helvetica" pitchFamily="34" charset="0"/>
              </a:rPr>
              <a:t>G</a:t>
            </a:r>
          </a:p>
        </p:txBody>
      </p:sp>
      <p:sp>
        <p:nvSpPr>
          <p:cNvPr id="53491" name="Rectangle 259"/>
          <p:cNvSpPr>
            <a:spLocks noChangeArrowheads="1"/>
          </p:cNvSpPr>
          <p:nvPr/>
        </p:nvSpPr>
        <p:spPr bwMode="gray">
          <a:xfrm rot="180000">
            <a:off x="5031793" y="3980400"/>
            <a:ext cx="120226"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p>
            <a:r>
              <a:rPr lang="en-US" sz="1200" b="1">
                <a:latin typeface="Helvetica" pitchFamily="34" charset="0"/>
              </a:rPr>
              <a:t>G</a:t>
            </a:r>
          </a:p>
        </p:txBody>
      </p:sp>
      <p:sp>
        <p:nvSpPr>
          <p:cNvPr id="53492" name="Rectangle 260"/>
          <p:cNvSpPr>
            <a:spLocks noChangeArrowheads="1"/>
          </p:cNvSpPr>
          <p:nvPr/>
        </p:nvSpPr>
        <p:spPr bwMode="gray">
          <a:xfrm rot="900000">
            <a:off x="4971469" y="4266151"/>
            <a:ext cx="120226"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p>
            <a:r>
              <a:rPr lang="en-US" sz="1200" b="1">
                <a:latin typeface="Helvetica" pitchFamily="34" charset="0"/>
              </a:rPr>
              <a:t>G</a:t>
            </a:r>
          </a:p>
        </p:txBody>
      </p:sp>
      <p:sp>
        <p:nvSpPr>
          <p:cNvPr id="53493" name="Rectangle 261"/>
          <p:cNvSpPr>
            <a:spLocks noChangeArrowheads="1"/>
          </p:cNvSpPr>
          <p:nvPr/>
        </p:nvSpPr>
        <p:spPr bwMode="gray">
          <a:xfrm rot="180000">
            <a:off x="5291349" y="4950363"/>
            <a:ext cx="120226"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p>
            <a:r>
              <a:rPr lang="en-US" sz="1200" b="1">
                <a:latin typeface="Helvetica" pitchFamily="34" charset="0"/>
              </a:rPr>
              <a:t>G</a:t>
            </a:r>
          </a:p>
        </p:txBody>
      </p:sp>
      <p:sp>
        <p:nvSpPr>
          <p:cNvPr id="53494" name="Rectangle 262"/>
          <p:cNvSpPr>
            <a:spLocks noChangeArrowheads="1"/>
          </p:cNvSpPr>
          <p:nvPr/>
        </p:nvSpPr>
        <p:spPr bwMode="gray">
          <a:xfrm rot="-4860000">
            <a:off x="5961275" y="4343937"/>
            <a:ext cx="120226"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p>
            <a:r>
              <a:rPr lang="en-US" sz="1200" b="1">
                <a:latin typeface="Helvetica" pitchFamily="34" charset="0"/>
              </a:rPr>
              <a:t>G</a:t>
            </a:r>
          </a:p>
        </p:txBody>
      </p:sp>
      <p:sp>
        <p:nvSpPr>
          <p:cNvPr id="53495" name="Rectangle 263"/>
          <p:cNvSpPr>
            <a:spLocks noChangeArrowheads="1"/>
          </p:cNvSpPr>
          <p:nvPr/>
        </p:nvSpPr>
        <p:spPr bwMode="gray">
          <a:xfrm rot="-3720000">
            <a:off x="5434225" y="4159787"/>
            <a:ext cx="120226"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p>
            <a:r>
              <a:rPr lang="en-US" sz="1200" b="1">
                <a:latin typeface="Helvetica" pitchFamily="34" charset="0"/>
              </a:rPr>
              <a:t>G</a:t>
            </a:r>
          </a:p>
        </p:txBody>
      </p:sp>
      <p:sp>
        <p:nvSpPr>
          <p:cNvPr id="53496" name="Rectangle 264"/>
          <p:cNvSpPr>
            <a:spLocks noChangeArrowheads="1"/>
          </p:cNvSpPr>
          <p:nvPr/>
        </p:nvSpPr>
        <p:spPr bwMode="gray">
          <a:xfrm rot="180000">
            <a:off x="5277856" y="5396451"/>
            <a:ext cx="120226"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p>
            <a:r>
              <a:rPr lang="en-US" sz="1200" b="1">
                <a:latin typeface="Helvetica" pitchFamily="34" charset="0"/>
              </a:rPr>
              <a:t>G</a:t>
            </a:r>
          </a:p>
        </p:txBody>
      </p:sp>
      <p:sp>
        <p:nvSpPr>
          <p:cNvPr id="53497" name="Rectangle 265"/>
          <p:cNvSpPr>
            <a:spLocks noChangeArrowheads="1"/>
          </p:cNvSpPr>
          <p:nvPr/>
        </p:nvSpPr>
        <p:spPr bwMode="gray">
          <a:xfrm rot="2700000">
            <a:off x="4244666" y="5285992"/>
            <a:ext cx="6412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nchorCtr="1">
            <a:spAutoFit/>
          </a:bodyPr>
          <a:lstStyle/>
          <a:p>
            <a:r>
              <a:rPr lang="en-US" b="1">
                <a:latin typeface="Helvetica" pitchFamily="34" charset="0"/>
              </a:rPr>
              <a:t>I</a:t>
            </a:r>
          </a:p>
        </p:txBody>
      </p:sp>
      <p:sp>
        <p:nvSpPr>
          <p:cNvPr id="53498" name="Rectangle 266"/>
          <p:cNvSpPr>
            <a:spLocks noChangeArrowheads="1"/>
          </p:cNvSpPr>
          <p:nvPr/>
        </p:nvSpPr>
        <p:spPr bwMode="gray">
          <a:xfrm rot="2640000">
            <a:off x="4728581" y="4704300"/>
            <a:ext cx="120226"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p>
            <a:r>
              <a:rPr lang="en-US" sz="1200" b="1">
                <a:latin typeface="Helvetica" pitchFamily="34" charset="0"/>
              </a:rPr>
              <a:t>G</a:t>
            </a:r>
          </a:p>
        </p:txBody>
      </p:sp>
      <p:sp>
        <p:nvSpPr>
          <p:cNvPr id="53499" name="Rectangle 267"/>
          <p:cNvSpPr>
            <a:spLocks noChangeArrowheads="1"/>
          </p:cNvSpPr>
          <p:nvPr/>
        </p:nvSpPr>
        <p:spPr bwMode="gray">
          <a:xfrm rot="1740000">
            <a:off x="4392825" y="5131337"/>
            <a:ext cx="120226"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p>
            <a:r>
              <a:rPr lang="en-US" sz="1200" b="1">
                <a:latin typeface="Helvetica" pitchFamily="34" charset="0"/>
              </a:rPr>
              <a:t>G</a:t>
            </a:r>
          </a:p>
        </p:txBody>
      </p:sp>
      <p:sp>
        <p:nvSpPr>
          <p:cNvPr id="53500" name="Rectangle 268"/>
          <p:cNvSpPr>
            <a:spLocks noChangeArrowheads="1"/>
          </p:cNvSpPr>
          <p:nvPr/>
        </p:nvSpPr>
        <p:spPr bwMode="gray">
          <a:xfrm rot="4560000">
            <a:off x="4013413" y="5436137"/>
            <a:ext cx="120226"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p>
            <a:r>
              <a:rPr lang="en-US" sz="1200" b="1">
                <a:latin typeface="Helvetica" pitchFamily="34" charset="0"/>
              </a:rPr>
              <a:t>G</a:t>
            </a:r>
          </a:p>
        </p:txBody>
      </p:sp>
      <p:sp>
        <p:nvSpPr>
          <p:cNvPr id="1290521" name="Rectangle 281"/>
          <p:cNvSpPr>
            <a:spLocks noChangeArrowheads="1"/>
          </p:cNvSpPr>
          <p:nvPr/>
        </p:nvSpPr>
        <p:spPr bwMode="auto">
          <a:xfrm>
            <a:off x="1786288" y="1057726"/>
            <a:ext cx="1723230" cy="8284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1" rIns="90488" bIns="44451">
            <a:spAutoFit/>
          </a:bodyPr>
          <a:lstStyle/>
          <a:p>
            <a:r>
              <a:rPr lang="en-US" sz="1600" b="1" dirty="0">
                <a:latin typeface="Helvetica" pitchFamily="34" charset="0"/>
              </a:rPr>
              <a:t> Decreased</a:t>
            </a:r>
            <a:br>
              <a:rPr lang="en-US" sz="1600" b="1" dirty="0">
                <a:latin typeface="Helvetica" pitchFamily="34" charset="0"/>
              </a:rPr>
            </a:br>
            <a:r>
              <a:rPr lang="en-GB" sz="1600" b="1" dirty="0">
                <a:latin typeface="Helvetica" pitchFamily="34" charset="0"/>
                <a:sym typeface="Symbol" pitchFamily="18" charset="2"/>
              </a:rPr>
              <a:t>satiation neuro-</a:t>
            </a:r>
          </a:p>
          <a:p>
            <a:r>
              <a:rPr lang="en-GB" sz="1600" b="1" dirty="0">
                <a:latin typeface="Helvetica" pitchFamily="34" charset="0"/>
                <a:sym typeface="Symbol" pitchFamily="18" charset="2"/>
              </a:rPr>
              <a:t>transmission</a:t>
            </a:r>
            <a:endParaRPr lang="en-US" sz="1600" b="1" dirty="0">
              <a:latin typeface="Helvetica" pitchFamily="34" charset="0"/>
            </a:endParaRPr>
          </a:p>
        </p:txBody>
      </p:sp>
      <p:sp>
        <p:nvSpPr>
          <p:cNvPr id="53503" name="AutoShape 282"/>
          <p:cNvSpPr>
            <a:spLocks noChangeArrowheads="1"/>
          </p:cNvSpPr>
          <p:nvPr/>
        </p:nvSpPr>
        <p:spPr bwMode="auto">
          <a:xfrm rot="70396" flipH="1">
            <a:off x="1842303" y="3034870"/>
            <a:ext cx="914400" cy="163513"/>
          </a:xfrm>
          <a:prstGeom prst="rightArrow">
            <a:avLst>
              <a:gd name="adj1" fmla="val 50000"/>
              <a:gd name="adj2" fmla="val 279663"/>
            </a:avLst>
          </a:prstGeom>
          <a:solidFill>
            <a:schemeClr val="tx1"/>
          </a:solidFill>
          <a:ln w="12700">
            <a:solidFill>
              <a:schemeClr val="tx1"/>
            </a:solidFill>
            <a:miter lim="800000"/>
            <a:headEnd/>
            <a:tailEnd/>
          </a:ln>
        </p:spPr>
        <p:txBody>
          <a:bodyPr wrap="none" anchor="ctr"/>
          <a:lstStyle/>
          <a:p>
            <a:endParaRPr lang="en-US"/>
          </a:p>
        </p:txBody>
      </p:sp>
      <p:sp>
        <p:nvSpPr>
          <p:cNvPr id="1290523" name="Rectangle 283"/>
          <p:cNvSpPr>
            <a:spLocks noChangeArrowheads="1"/>
          </p:cNvSpPr>
          <p:nvPr/>
        </p:nvSpPr>
        <p:spPr bwMode="white">
          <a:xfrm>
            <a:off x="6781803" y="1903256"/>
            <a:ext cx="2130425"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nchorCtr="1">
            <a:spAutoFit/>
          </a:bodyPr>
          <a:lstStyle/>
          <a:p>
            <a:pPr algn="ctr"/>
            <a:r>
              <a:rPr lang="en-US" sz="1600" b="1" dirty="0">
                <a:latin typeface="Helvetica" pitchFamily="34" charset="0"/>
              </a:rPr>
              <a:t>Increased  renal glucose reabsorption</a:t>
            </a:r>
          </a:p>
        </p:txBody>
      </p:sp>
      <p:sp>
        <p:nvSpPr>
          <p:cNvPr id="1290524" name="Rectangle 284"/>
          <p:cNvSpPr>
            <a:spLocks noChangeArrowheads="1"/>
          </p:cNvSpPr>
          <p:nvPr/>
        </p:nvSpPr>
        <p:spPr bwMode="auto">
          <a:xfrm>
            <a:off x="6858002" y="2971802"/>
            <a:ext cx="1585371" cy="582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1" rIns="90488" bIns="44451">
            <a:spAutoFit/>
          </a:bodyPr>
          <a:lstStyle/>
          <a:p>
            <a:r>
              <a:rPr lang="en-US" sz="1600" b="1">
                <a:latin typeface="Helvetica" pitchFamily="34" charset="0"/>
              </a:rPr>
              <a:t>     Decreased </a:t>
            </a:r>
            <a:br>
              <a:rPr lang="en-US" sz="1600" b="1">
                <a:latin typeface="Helvetica" pitchFamily="34" charset="0"/>
              </a:rPr>
            </a:br>
            <a:r>
              <a:rPr lang="en-GB" sz="1600" b="1">
                <a:latin typeface="Helvetica" pitchFamily="34" charset="0"/>
                <a:sym typeface="Symbol" pitchFamily="18" charset="2"/>
              </a:rPr>
              <a:t>Gut hormones</a:t>
            </a:r>
            <a:endParaRPr lang="en-US" sz="1600" b="1">
              <a:latin typeface="Helvetica" pitchFamily="34" charset="0"/>
            </a:endParaRPr>
          </a:p>
        </p:txBody>
      </p:sp>
      <p:sp>
        <p:nvSpPr>
          <p:cNvPr id="53506" name="AutoShape 285"/>
          <p:cNvSpPr>
            <a:spLocks noChangeArrowheads="1"/>
          </p:cNvSpPr>
          <p:nvPr/>
        </p:nvSpPr>
        <p:spPr bwMode="auto">
          <a:xfrm rot="-1584972">
            <a:off x="7234981" y="1523759"/>
            <a:ext cx="533400" cy="257175"/>
          </a:xfrm>
          <a:prstGeom prst="rightArrow">
            <a:avLst>
              <a:gd name="adj1" fmla="val 50000"/>
              <a:gd name="adj2" fmla="val 103723"/>
            </a:avLst>
          </a:prstGeom>
          <a:solidFill>
            <a:schemeClr val="tx1"/>
          </a:solidFill>
          <a:ln w="12700">
            <a:solidFill>
              <a:schemeClr val="tx1"/>
            </a:solidFill>
            <a:miter lim="800000"/>
            <a:headEnd/>
            <a:tailEnd/>
          </a:ln>
        </p:spPr>
        <p:txBody>
          <a:bodyPr wrap="none" anchor="ctr"/>
          <a:lstStyle/>
          <a:p>
            <a:endParaRPr lang="en-US"/>
          </a:p>
        </p:txBody>
      </p:sp>
      <p:sp>
        <p:nvSpPr>
          <p:cNvPr id="53507" name="AutoShape 286"/>
          <p:cNvSpPr>
            <a:spLocks noChangeArrowheads="1"/>
          </p:cNvSpPr>
          <p:nvPr/>
        </p:nvSpPr>
        <p:spPr bwMode="auto">
          <a:xfrm rot="-9630385">
            <a:off x="6815139" y="4787858"/>
            <a:ext cx="844551" cy="195263"/>
          </a:xfrm>
          <a:prstGeom prst="rightArrow">
            <a:avLst>
              <a:gd name="adj1" fmla="val 50000"/>
              <a:gd name="adj2" fmla="val 216300"/>
            </a:avLst>
          </a:prstGeom>
          <a:solidFill>
            <a:schemeClr val="tx1"/>
          </a:solidFill>
          <a:ln w="12700">
            <a:solidFill>
              <a:schemeClr val="tx1"/>
            </a:solidFill>
            <a:miter lim="800000"/>
            <a:headEnd/>
            <a:tailEnd/>
          </a:ln>
        </p:spPr>
        <p:txBody>
          <a:bodyPr wrap="none" anchor="ctr"/>
          <a:lstStyle/>
          <a:p>
            <a:endParaRPr lang="en-US"/>
          </a:p>
        </p:txBody>
      </p:sp>
      <p:sp>
        <p:nvSpPr>
          <p:cNvPr id="53508" name="AutoShape 287"/>
          <p:cNvSpPr>
            <a:spLocks noChangeArrowheads="1"/>
          </p:cNvSpPr>
          <p:nvPr/>
        </p:nvSpPr>
        <p:spPr bwMode="auto">
          <a:xfrm rot="-9630385">
            <a:off x="1791492" y="1945001"/>
            <a:ext cx="717451" cy="250819"/>
          </a:xfrm>
          <a:prstGeom prst="rightArrow">
            <a:avLst>
              <a:gd name="adj1" fmla="val 50000"/>
              <a:gd name="adj2" fmla="val 216300"/>
            </a:avLst>
          </a:prstGeom>
          <a:solidFill>
            <a:schemeClr val="tx1"/>
          </a:solidFill>
          <a:ln w="12700">
            <a:solidFill>
              <a:schemeClr val="tx1"/>
            </a:solidFill>
            <a:miter lim="800000"/>
            <a:headEnd/>
            <a:tailEnd/>
          </a:ln>
        </p:spPr>
        <p:txBody>
          <a:bodyPr wrap="none" anchor="ctr"/>
          <a:lstStyle/>
          <a:p>
            <a:endParaRPr lang="en-US" dirty="0"/>
          </a:p>
        </p:txBody>
      </p:sp>
    </p:spTree>
    <p:custDataLst>
      <p:tags r:id="rId1"/>
    </p:custDataLst>
    <p:extLst>
      <p:ext uri="{BB962C8B-B14F-4D97-AF65-F5344CB8AC3E}">
        <p14:creationId xmlns:p14="http://schemas.microsoft.com/office/powerpoint/2010/main" val="29656035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9" fill="hold" grpId="0" nodeType="clickEffect">
                                  <p:stCondLst>
                                    <p:cond delay="0"/>
                                  </p:stCondLst>
                                  <p:childTnLst>
                                    <p:set>
                                      <p:cBhvr>
                                        <p:cTn id="6" dur="1" fill="hold">
                                          <p:stCondLst>
                                            <p:cond delay="0"/>
                                          </p:stCondLst>
                                        </p:cTn>
                                        <p:tgtEl>
                                          <p:spTgt spid="1290458"/>
                                        </p:tgtEl>
                                        <p:attrNameLst>
                                          <p:attrName>style.visibility</p:attrName>
                                        </p:attrNameLst>
                                      </p:cBhvr>
                                      <p:to>
                                        <p:strVal val="visible"/>
                                      </p:to>
                                    </p:set>
                                    <p:anim calcmode="lin" valueType="num">
                                      <p:cBhvr additive="base">
                                        <p:cTn id="7" dur="1000" fill="hold"/>
                                        <p:tgtEl>
                                          <p:spTgt spid="1290458"/>
                                        </p:tgtEl>
                                        <p:attrNameLst>
                                          <p:attrName>ppt_x</p:attrName>
                                        </p:attrNameLst>
                                      </p:cBhvr>
                                      <p:tavLst>
                                        <p:tav tm="0">
                                          <p:val>
                                            <p:strVal val="0-#ppt_w/2"/>
                                          </p:val>
                                        </p:tav>
                                        <p:tav tm="100000">
                                          <p:val>
                                            <p:strVal val="#ppt_x"/>
                                          </p:val>
                                        </p:tav>
                                      </p:tavLst>
                                    </p:anim>
                                    <p:anim calcmode="lin" valueType="num">
                                      <p:cBhvr additive="base">
                                        <p:cTn id="8" dur="1000" fill="hold"/>
                                        <p:tgtEl>
                                          <p:spTgt spid="1290458"/>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9" fill="hold" grpId="0" nodeType="clickEffect">
                                  <p:stCondLst>
                                    <p:cond delay="0"/>
                                  </p:stCondLst>
                                  <p:childTnLst>
                                    <p:set>
                                      <p:cBhvr>
                                        <p:cTn id="12" dur="1" fill="hold">
                                          <p:stCondLst>
                                            <p:cond delay="0"/>
                                          </p:stCondLst>
                                        </p:cTn>
                                        <p:tgtEl>
                                          <p:spTgt spid="1290460"/>
                                        </p:tgtEl>
                                        <p:attrNameLst>
                                          <p:attrName>style.visibility</p:attrName>
                                        </p:attrNameLst>
                                      </p:cBhvr>
                                      <p:to>
                                        <p:strVal val="visible"/>
                                      </p:to>
                                    </p:set>
                                    <p:anim calcmode="lin" valueType="num">
                                      <p:cBhvr additive="base">
                                        <p:cTn id="13" dur="1000" fill="hold"/>
                                        <p:tgtEl>
                                          <p:spTgt spid="1290460"/>
                                        </p:tgtEl>
                                        <p:attrNameLst>
                                          <p:attrName>ppt_x</p:attrName>
                                        </p:attrNameLst>
                                      </p:cBhvr>
                                      <p:tavLst>
                                        <p:tav tm="0">
                                          <p:val>
                                            <p:strVal val="0-#ppt_w/2"/>
                                          </p:val>
                                        </p:tav>
                                        <p:tav tm="100000">
                                          <p:val>
                                            <p:strVal val="#ppt_x"/>
                                          </p:val>
                                        </p:tav>
                                      </p:tavLst>
                                    </p:anim>
                                    <p:anim calcmode="lin" valueType="num">
                                      <p:cBhvr additive="base">
                                        <p:cTn id="14" dur="1000" fill="hold"/>
                                        <p:tgtEl>
                                          <p:spTgt spid="1290460"/>
                                        </p:tgtEl>
                                        <p:attrNameLst>
                                          <p:attrName>ppt_y</p:attrName>
                                        </p:attrNameLst>
                                      </p:cBhvr>
                                      <p:tavLst>
                                        <p:tav tm="0">
                                          <p:val>
                                            <p:strVal val="0-#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12" fill="hold" grpId="0" nodeType="clickEffect">
                                  <p:stCondLst>
                                    <p:cond delay="0"/>
                                  </p:stCondLst>
                                  <p:childTnLst>
                                    <p:set>
                                      <p:cBhvr>
                                        <p:cTn id="18" dur="1" fill="hold">
                                          <p:stCondLst>
                                            <p:cond delay="0"/>
                                          </p:stCondLst>
                                        </p:cTn>
                                        <p:tgtEl>
                                          <p:spTgt spid="1290462"/>
                                        </p:tgtEl>
                                        <p:attrNameLst>
                                          <p:attrName>style.visibility</p:attrName>
                                        </p:attrNameLst>
                                      </p:cBhvr>
                                      <p:to>
                                        <p:strVal val="visible"/>
                                      </p:to>
                                    </p:set>
                                    <p:anim calcmode="lin" valueType="num">
                                      <p:cBhvr additive="base">
                                        <p:cTn id="19" dur="2000" fill="hold"/>
                                        <p:tgtEl>
                                          <p:spTgt spid="1290462"/>
                                        </p:tgtEl>
                                        <p:attrNameLst>
                                          <p:attrName>ppt_x</p:attrName>
                                        </p:attrNameLst>
                                      </p:cBhvr>
                                      <p:tavLst>
                                        <p:tav tm="0">
                                          <p:val>
                                            <p:strVal val="0-#ppt_w/2"/>
                                          </p:val>
                                        </p:tav>
                                        <p:tav tm="100000">
                                          <p:val>
                                            <p:strVal val="#ppt_x"/>
                                          </p:val>
                                        </p:tav>
                                      </p:tavLst>
                                    </p:anim>
                                    <p:anim calcmode="lin" valueType="num">
                                      <p:cBhvr additive="base">
                                        <p:cTn id="20" dur="2000" fill="hold"/>
                                        <p:tgtEl>
                                          <p:spTgt spid="1290462"/>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290444"/>
                                        </p:tgtEl>
                                        <p:attrNameLst>
                                          <p:attrName>style.visibility</p:attrName>
                                        </p:attrNameLst>
                                      </p:cBhvr>
                                      <p:to>
                                        <p:strVal val="visible"/>
                                      </p:to>
                                    </p:set>
                                    <p:anim calcmode="lin" valueType="num">
                                      <p:cBhvr additive="base">
                                        <p:cTn id="25" dur="500" fill="hold"/>
                                        <p:tgtEl>
                                          <p:spTgt spid="1290444"/>
                                        </p:tgtEl>
                                        <p:attrNameLst>
                                          <p:attrName>ppt_x</p:attrName>
                                        </p:attrNameLst>
                                      </p:cBhvr>
                                      <p:tavLst>
                                        <p:tav tm="0">
                                          <p:val>
                                            <p:strVal val="#ppt_x"/>
                                          </p:val>
                                        </p:tav>
                                        <p:tav tm="100000">
                                          <p:val>
                                            <p:strVal val="#ppt_x"/>
                                          </p:val>
                                        </p:tav>
                                      </p:tavLst>
                                    </p:anim>
                                    <p:anim calcmode="lin" valueType="num">
                                      <p:cBhvr additive="base">
                                        <p:cTn id="26" dur="500" fill="hold"/>
                                        <p:tgtEl>
                                          <p:spTgt spid="1290444"/>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9" fill="hold" grpId="0" nodeType="clickEffect">
                                  <p:stCondLst>
                                    <p:cond delay="0"/>
                                  </p:stCondLst>
                                  <p:childTnLst>
                                    <p:set>
                                      <p:cBhvr>
                                        <p:cTn id="30" dur="1" fill="hold">
                                          <p:stCondLst>
                                            <p:cond delay="0"/>
                                          </p:stCondLst>
                                        </p:cTn>
                                        <p:tgtEl>
                                          <p:spTgt spid="1290469"/>
                                        </p:tgtEl>
                                        <p:attrNameLst>
                                          <p:attrName>style.visibility</p:attrName>
                                        </p:attrNameLst>
                                      </p:cBhvr>
                                      <p:to>
                                        <p:strVal val="visible"/>
                                      </p:to>
                                    </p:set>
                                    <p:anim calcmode="lin" valueType="num">
                                      <p:cBhvr additive="base">
                                        <p:cTn id="31" dur="2000" fill="hold"/>
                                        <p:tgtEl>
                                          <p:spTgt spid="1290469"/>
                                        </p:tgtEl>
                                        <p:attrNameLst>
                                          <p:attrName>ppt_x</p:attrName>
                                        </p:attrNameLst>
                                      </p:cBhvr>
                                      <p:tavLst>
                                        <p:tav tm="0">
                                          <p:val>
                                            <p:strVal val="0-#ppt_w/2"/>
                                          </p:val>
                                        </p:tav>
                                        <p:tav tm="100000">
                                          <p:val>
                                            <p:strVal val="#ppt_x"/>
                                          </p:val>
                                        </p:tav>
                                      </p:tavLst>
                                    </p:anim>
                                    <p:anim calcmode="lin" valueType="num">
                                      <p:cBhvr additive="base">
                                        <p:cTn id="32" dur="2000" fill="hold"/>
                                        <p:tgtEl>
                                          <p:spTgt spid="1290469"/>
                                        </p:tgtEl>
                                        <p:attrNameLst>
                                          <p:attrName>ppt_y</p:attrName>
                                        </p:attrNameLst>
                                      </p:cBhvr>
                                      <p:tavLst>
                                        <p:tav tm="0">
                                          <p:val>
                                            <p:strVal val="0-#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9" fill="hold" grpId="0" nodeType="clickEffect">
                                  <p:stCondLst>
                                    <p:cond delay="0"/>
                                  </p:stCondLst>
                                  <p:childTnLst>
                                    <p:set>
                                      <p:cBhvr>
                                        <p:cTn id="36" dur="1" fill="hold">
                                          <p:stCondLst>
                                            <p:cond delay="0"/>
                                          </p:stCondLst>
                                        </p:cTn>
                                        <p:tgtEl>
                                          <p:spTgt spid="1290524"/>
                                        </p:tgtEl>
                                        <p:attrNameLst>
                                          <p:attrName>style.visibility</p:attrName>
                                        </p:attrNameLst>
                                      </p:cBhvr>
                                      <p:to>
                                        <p:strVal val="visible"/>
                                      </p:to>
                                    </p:set>
                                    <p:anim calcmode="lin" valueType="num">
                                      <p:cBhvr additive="base">
                                        <p:cTn id="37" dur="1000" fill="hold"/>
                                        <p:tgtEl>
                                          <p:spTgt spid="1290524"/>
                                        </p:tgtEl>
                                        <p:attrNameLst>
                                          <p:attrName>ppt_x</p:attrName>
                                        </p:attrNameLst>
                                      </p:cBhvr>
                                      <p:tavLst>
                                        <p:tav tm="0">
                                          <p:val>
                                            <p:strVal val="0-#ppt_w/2"/>
                                          </p:val>
                                        </p:tav>
                                        <p:tav tm="100000">
                                          <p:val>
                                            <p:strVal val="#ppt_x"/>
                                          </p:val>
                                        </p:tav>
                                      </p:tavLst>
                                    </p:anim>
                                    <p:anim calcmode="lin" valueType="num">
                                      <p:cBhvr additive="base">
                                        <p:cTn id="38" dur="1000" fill="hold"/>
                                        <p:tgtEl>
                                          <p:spTgt spid="1290524"/>
                                        </p:tgtEl>
                                        <p:attrNameLst>
                                          <p:attrName>ppt_y</p:attrName>
                                        </p:attrNameLst>
                                      </p:cBhvr>
                                      <p:tavLst>
                                        <p:tav tm="0">
                                          <p:val>
                                            <p:strVal val="0-#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290521"/>
                                        </p:tgtEl>
                                        <p:attrNameLst>
                                          <p:attrName>style.visibility</p:attrName>
                                        </p:attrNameLst>
                                      </p:cBhvr>
                                      <p:to>
                                        <p:strVal val="visible"/>
                                      </p:to>
                                    </p:set>
                                    <p:anim calcmode="lin" valueType="num">
                                      <p:cBhvr additive="base">
                                        <p:cTn id="43" dur="500" fill="hold"/>
                                        <p:tgtEl>
                                          <p:spTgt spid="1290521"/>
                                        </p:tgtEl>
                                        <p:attrNameLst>
                                          <p:attrName>ppt_x</p:attrName>
                                        </p:attrNameLst>
                                      </p:cBhvr>
                                      <p:tavLst>
                                        <p:tav tm="0">
                                          <p:val>
                                            <p:strVal val="#ppt_x"/>
                                          </p:val>
                                        </p:tav>
                                        <p:tav tm="100000">
                                          <p:val>
                                            <p:strVal val="#ppt_x"/>
                                          </p:val>
                                        </p:tav>
                                      </p:tavLst>
                                    </p:anim>
                                    <p:anim calcmode="lin" valueType="num">
                                      <p:cBhvr additive="base">
                                        <p:cTn id="44" dur="500" fill="hold"/>
                                        <p:tgtEl>
                                          <p:spTgt spid="1290521"/>
                                        </p:tgtEl>
                                        <p:attrNameLst>
                                          <p:attrName>ppt_y</p:attrName>
                                        </p:attrNameLst>
                                      </p:cBhvr>
                                      <p:tavLst>
                                        <p:tav tm="0">
                                          <p:val>
                                            <p:strVal val="1+#ppt_h/2"/>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290523"/>
                                        </p:tgtEl>
                                        <p:attrNameLst>
                                          <p:attrName>style.visibility</p:attrName>
                                        </p:attrNameLst>
                                      </p:cBhvr>
                                      <p:to>
                                        <p:strVal val="visible"/>
                                      </p:to>
                                    </p:set>
                                    <p:anim calcmode="lin" valueType="num">
                                      <p:cBhvr additive="base">
                                        <p:cTn id="49" dur="500" fill="hold"/>
                                        <p:tgtEl>
                                          <p:spTgt spid="1290523"/>
                                        </p:tgtEl>
                                        <p:attrNameLst>
                                          <p:attrName>ppt_x</p:attrName>
                                        </p:attrNameLst>
                                      </p:cBhvr>
                                      <p:tavLst>
                                        <p:tav tm="0">
                                          <p:val>
                                            <p:strVal val="#ppt_x"/>
                                          </p:val>
                                        </p:tav>
                                        <p:tav tm="100000">
                                          <p:val>
                                            <p:strVal val="#ppt_x"/>
                                          </p:val>
                                        </p:tav>
                                      </p:tavLst>
                                    </p:anim>
                                    <p:anim calcmode="lin" valueType="num">
                                      <p:cBhvr additive="base">
                                        <p:cTn id="50" dur="500" fill="hold"/>
                                        <p:tgtEl>
                                          <p:spTgt spid="12905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p:cTn id="51" fill="hold" display="0">
                  <p:stCondLst>
                    <p:cond delay="indefinite"/>
                  </p:stCondLst>
                  <p:endCondLst>
                    <p:cond evt="onNext" delay="0">
                      <p:tgtEl>
                        <p:sldTgt/>
                      </p:tgtEl>
                    </p:cond>
                    <p:cond evt="onPrev" delay="0">
                      <p:tgtEl>
                        <p:sldTgt/>
                      </p:tgtEl>
                    </p:cond>
                  </p:endCondLst>
                </p:cTn>
                <p:tgtEl>
                  <p:spTgt spid="1290519"/>
                </p:tgtEl>
              </p:cMediaNode>
            </p:video>
          </p:childTnLst>
        </p:cTn>
      </p:par>
    </p:tnLst>
    <p:bldLst>
      <p:bldP spid="1290444" grpId="0"/>
      <p:bldP spid="1290458" grpId="0"/>
      <p:bldP spid="1290460" grpId="0"/>
      <p:bldP spid="1290462" grpId="0"/>
      <p:bldP spid="1290469" grpId="0"/>
      <p:bldP spid="1290521" grpId="0"/>
      <p:bldP spid="1290523" grpId="0"/>
      <p:bldP spid="1290524"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Title 1">
            <a:extLst>
              <a:ext uri="{FF2B5EF4-FFF2-40B4-BE49-F238E27FC236}">
                <a16:creationId xmlns:a16="http://schemas.microsoft.com/office/drawing/2014/main" id="{C95ED82D-267D-4D1A-9326-AFBDE93ABD92}"/>
              </a:ext>
            </a:extLst>
          </p:cNvPr>
          <p:cNvSpPr>
            <a:spLocks noGrp="1" noChangeArrowheads="1"/>
          </p:cNvSpPr>
          <p:nvPr>
            <p:ph type="title"/>
          </p:nvPr>
        </p:nvSpPr>
        <p:spPr/>
        <p:txBody>
          <a:bodyPr>
            <a:normAutofit/>
          </a:bodyPr>
          <a:lstStyle/>
          <a:p>
            <a:pPr eaLnBrk="1" hangingPunct="1"/>
            <a:r>
              <a:rPr lang="en-US" altLang="en-US" sz="4800" dirty="0"/>
              <a:t>SGLT and the Kidney</a:t>
            </a:r>
          </a:p>
        </p:txBody>
      </p:sp>
      <p:sp>
        <p:nvSpPr>
          <p:cNvPr id="3" name="Content Placeholder 2">
            <a:extLst>
              <a:ext uri="{FF2B5EF4-FFF2-40B4-BE49-F238E27FC236}">
                <a16:creationId xmlns:a16="http://schemas.microsoft.com/office/drawing/2014/main" id="{9A7B7366-8661-1C44-633A-CB9260623E9E}"/>
              </a:ext>
            </a:extLst>
          </p:cNvPr>
          <p:cNvSpPr>
            <a:spLocks noGrp="1"/>
          </p:cNvSpPr>
          <p:nvPr>
            <p:ph sz="quarter" idx="1"/>
          </p:nvPr>
        </p:nvSpPr>
        <p:spPr/>
        <p:txBody>
          <a:bodyPr/>
          <a:lstStyle/>
          <a:p>
            <a:endParaRPr lang="en-US"/>
          </a:p>
        </p:txBody>
      </p:sp>
      <p:pic>
        <p:nvPicPr>
          <p:cNvPr id="84996" name="Picture 2" descr="SGLT2-1HIW">
            <a:extLst>
              <a:ext uri="{FF2B5EF4-FFF2-40B4-BE49-F238E27FC236}">
                <a16:creationId xmlns:a16="http://schemas.microsoft.com/office/drawing/2014/main" id="{A6BA993A-AA45-4E2E-9DB0-5DFF61278EB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630" y="1805848"/>
            <a:ext cx="8007078" cy="40843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061466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2B98E2-66BD-AB46-1739-A04ECF734ADA}"/>
              </a:ext>
            </a:extLst>
          </p:cNvPr>
          <p:cNvSpPr>
            <a:spLocks noGrp="1"/>
          </p:cNvSpPr>
          <p:nvPr>
            <p:ph type="title"/>
          </p:nvPr>
        </p:nvSpPr>
        <p:spPr/>
        <p:txBody>
          <a:bodyPr/>
          <a:lstStyle/>
          <a:p>
            <a:r>
              <a:rPr lang="en-US" dirty="0"/>
              <a:t>Additional SGLT2 Inhibitor Effects</a:t>
            </a:r>
          </a:p>
        </p:txBody>
      </p:sp>
      <p:sp>
        <p:nvSpPr>
          <p:cNvPr id="3" name="Content Placeholder 2">
            <a:extLst>
              <a:ext uri="{FF2B5EF4-FFF2-40B4-BE49-F238E27FC236}">
                <a16:creationId xmlns:a16="http://schemas.microsoft.com/office/drawing/2014/main" id="{D6106DB4-741D-AC80-5D2B-3D25239A270E}"/>
              </a:ext>
            </a:extLst>
          </p:cNvPr>
          <p:cNvSpPr>
            <a:spLocks noGrp="1"/>
          </p:cNvSpPr>
          <p:nvPr>
            <p:ph sz="quarter" idx="1"/>
          </p:nvPr>
        </p:nvSpPr>
        <p:spPr/>
        <p:txBody>
          <a:bodyPr/>
          <a:lstStyle/>
          <a:p>
            <a:endParaRPr lang="en-US"/>
          </a:p>
        </p:txBody>
      </p:sp>
      <p:pic>
        <p:nvPicPr>
          <p:cNvPr id="5" name="Picture 4">
            <a:extLst>
              <a:ext uri="{FF2B5EF4-FFF2-40B4-BE49-F238E27FC236}">
                <a16:creationId xmlns:a16="http://schemas.microsoft.com/office/drawing/2014/main" id="{208DE7AA-D45E-701F-C6DE-D3C536CF401A}"/>
              </a:ext>
            </a:extLst>
          </p:cNvPr>
          <p:cNvPicPr>
            <a:picLocks noChangeAspect="1"/>
          </p:cNvPicPr>
          <p:nvPr/>
        </p:nvPicPr>
        <p:blipFill>
          <a:blip r:embed="rId3"/>
          <a:stretch>
            <a:fillRect/>
          </a:stretch>
        </p:blipFill>
        <p:spPr>
          <a:xfrm>
            <a:off x="165000" y="1585655"/>
            <a:ext cx="7846005" cy="4205545"/>
          </a:xfrm>
          <a:prstGeom prst="rect">
            <a:avLst/>
          </a:prstGeom>
        </p:spPr>
      </p:pic>
      <p:sp>
        <p:nvSpPr>
          <p:cNvPr id="6" name="TextBox 5">
            <a:extLst>
              <a:ext uri="{FF2B5EF4-FFF2-40B4-BE49-F238E27FC236}">
                <a16:creationId xmlns:a16="http://schemas.microsoft.com/office/drawing/2014/main" id="{5D8E6706-E655-9D59-6D7A-62324322D6C8}"/>
              </a:ext>
            </a:extLst>
          </p:cNvPr>
          <p:cNvSpPr txBox="1"/>
          <p:nvPr/>
        </p:nvSpPr>
        <p:spPr>
          <a:xfrm>
            <a:off x="165000" y="6019800"/>
            <a:ext cx="7846005" cy="369332"/>
          </a:xfrm>
          <a:prstGeom prst="rect">
            <a:avLst/>
          </a:prstGeom>
          <a:noFill/>
        </p:spPr>
        <p:txBody>
          <a:bodyPr wrap="square" rtlCol="0">
            <a:spAutoFit/>
          </a:bodyPr>
          <a:lstStyle/>
          <a:p>
            <a:r>
              <a:rPr lang="en-US" b="0" i="0" dirty="0">
                <a:solidFill>
                  <a:srgbClr val="212121"/>
                </a:solidFill>
                <a:effectLst/>
                <a:latin typeface="BlinkMacSystemFont"/>
              </a:rPr>
              <a:t>Gaggini M, et al. . Cells. 2025 Mar 6;14(5):387. </a:t>
            </a:r>
            <a:r>
              <a:rPr lang="en-US" b="0" i="0" dirty="0" err="1">
                <a:solidFill>
                  <a:srgbClr val="212121"/>
                </a:solidFill>
                <a:effectLst/>
                <a:latin typeface="BlinkMacSystemFont"/>
              </a:rPr>
              <a:t>doi</a:t>
            </a:r>
            <a:r>
              <a:rPr lang="en-US" b="0" i="0" dirty="0">
                <a:solidFill>
                  <a:srgbClr val="212121"/>
                </a:solidFill>
                <a:effectLst/>
                <a:latin typeface="BlinkMacSystemFont"/>
              </a:rPr>
              <a:t>: 10.3390/cells14050387. </a:t>
            </a:r>
            <a:endParaRPr lang="en-US" dirty="0"/>
          </a:p>
        </p:txBody>
      </p:sp>
    </p:spTree>
    <p:extLst>
      <p:ext uri="{BB962C8B-B14F-4D97-AF65-F5344CB8AC3E}">
        <p14:creationId xmlns:p14="http://schemas.microsoft.com/office/powerpoint/2010/main" val="15949613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17. Diabetes Advocacy</a:t>
            </a:r>
          </a:p>
        </p:txBody>
      </p:sp>
      <p:sp>
        <p:nvSpPr>
          <p:cNvPr id="3" name="Content Placeholder 2"/>
          <p:cNvSpPr>
            <a:spLocks noGrp="1"/>
          </p:cNvSpPr>
          <p:nvPr>
            <p:ph sz="quarter" idx="1"/>
          </p:nvPr>
        </p:nvSpPr>
        <p:spPr>
          <a:xfrm>
            <a:off x="457200" y="1219200"/>
            <a:ext cx="4419600" cy="5295722"/>
          </a:xfrm>
        </p:spPr>
        <p:txBody>
          <a:bodyPr>
            <a:normAutofit fontScale="70000" lnSpcReduction="20000"/>
          </a:bodyPr>
          <a:lstStyle/>
          <a:p>
            <a:pPr>
              <a:lnSpc>
                <a:spcPct val="110000"/>
              </a:lnSpc>
            </a:pPr>
            <a:r>
              <a:rPr lang="en-US" dirty="0"/>
              <a:t>People living with diabetes deserve to be free from the burden of discrimination.</a:t>
            </a:r>
          </a:p>
          <a:p>
            <a:pPr>
              <a:lnSpc>
                <a:spcPct val="110000"/>
              </a:lnSpc>
            </a:pPr>
            <a:r>
              <a:rPr lang="en-US" dirty="0"/>
              <a:t>We need to all be a part of advocating to ensure a healthy and productive life for people living with diabetes.</a:t>
            </a:r>
          </a:p>
          <a:p>
            <a:pPr>
              <a:lnSpc>
                <a:spcPct val="110000"/>
              </a:lnSpc>
            </a:pPr>
            <a:r>
              <a:rPr lang="en-US" dirty="0"/>
              <a:t>Decrease barriers to diabetes self-management.</a:t>
            </a:r>
          </a:p>
        </p:txBody>
      </p:sp>
      <p:pic>
        <p:nvPicPr>
          <p:cNvPr id="4" name="Picture 3"/>
          <p:cNvPicPr>
            <a:picLocks noChangeAspect="1"/>
          </p:cNvPicPr>
          <p:nvPr/>
        </p:nvPicPr>
        <p:blipFill>
          <a:blip r:embed="rId4"/>
          <a:stretch>
            <a:fillRect/>
          </a:stretch>
        </p:blipFill>
        <p:spPr>
          <a:xfrm>
            <a:off x="5638799" y="1219201"/>
            <a:ext cx="2801815" cy="2930688"/>
          </a:xfrm>
          <a:prstGeom prst="rect">
            <a:avLst/>
          </a:prstGeom>
        </p:spPr>
      </p:pic>
      <p:sp>
        <p:nvSpPr>
          <p:cNvPr id="5" name="TextBox 4">
            <a:extLst>
              <a:ext uri="{FF2B5EF4-FFF2-40B4-BE49-F238E27FC236}">
                <a16:creationId xmlns:a16="http://schemas.microsoft.com/office/drawing/2014/main" id="{F3CED561-E210-4A92-B3E7-DA63B6FE09D2}"/>
              </a:ext>
            </a:extLst>
          </p:cNvPr>
          <p:cNvSpPr txBox="1"/>
          <p:nvPr/>
        </p:nvSpPr>
        <p:spPr>
          <a:xfrm>
            <a:off x="5401580" y="4197633"/>
            <a:ext cx="3581400" cy="2308324"/>
          </a:xfrm>
          <a:prstGeom prst="rect">
            <a:avLst/>
          </a:prstGeom>
          <a:noFill/>
        </p:spPr>
        <p:txBody>
          <a:bodyPr wrap="square" rtlCol="0">
            <a:spAutoFit/>
          </a:bodyPr>
          <a:lstStyle/>
          <a:p>
            <a:r>
              <a:rPr lang="en-US" dirty="0"/>
              <a:t>Diabetes Care needs to meet outlined standards in all settings.</a:t>
            </a:r>
          </a:p>
          <a:p>
            <a:r>
              <a:rPr lang="en-US" dirty="0"/>
              <a:t>-   In school setting</a:t>
            </a:r>
          </a:p>
          <a:p>
            <a:pPr marL="285750" indent="-285750">
              <a:buFontTx/>
              <a:buChar char="-"/>
            </a:pPr>
            <a:r>
              <a:rPr lang="en-US" dirty="0"/>
              <a:t>Young children in childcare</a:t>
            </a:r>
          </a:p>
          <a:p>
            <a:pPr marL="285750" indent="-285750">
              <a:buFontTx/>
              <a:buChar char="-"/>
            </a:pPr>
            <a:r>
              <a:rPr lang="en-US" dirty="0"/>
              <a:t>For Drivers</a:t>
            </a:r>
          </a:p>
          <a:p>
            <a:pPr marL="285750" indent="-285750">
              <a:buFontTx/>
              <a:buChar char="-"/>
            </a:pPr>
            <a:r>
              <a:rPr lang="en-US" dirty="0"/>
              <a:t>In work settings</a:t>
            </a:r>
          </a:p>
          <a:p>
            <a:pPr marL="285750" indent="-285750">
              <a:buFontTx/>
              <a:buChar char="-"/>
            </a:pPr>
            <a:r>
              <a:rPr lang="en-US" dirty="0"/>
              <a:t>In Detention Facilities</a:t>
            </a:r>
          </a:p>
          <a:p>
            <a:pPr marL="285750" indent="-285750">
              <a:buFontTx/>
              <a:buChar char="-"/>
            </a:pPr>
            <a:r>
              <a:rPr lang="en-US" dirty="0"/>
              <a:t>Insulin Access &amp; Affordability</a:t>
            </a:r>
          </a:p>
        </p:txBody>
      </p:sp>
      <p:pic>
        <p:nvPicPr>
          <p:cNvPr id="7" name="Picture 6">
            <a:extLst>
              <a:ext uri="{FF2B5EF4-FFF2-40B4-BE49-F238E27FC236}">
                <a16:creationId xmlns:a16="http://schemas.microsoft.com/office/drawing/2014/main" id="{179E02A6-0C58-071C-1DBA-9509C64B3417}"/>
              </a:ext>
            </a:extLst>
          </p:cNvPr>
          <p:cNvPicPr>
            <a:picLocks noChangeAspect="1"/>
          </p:cNvPicPr>
          <p:nvPr/>
        </p:nvPicPr>
        <p:blipFill>
          <a:blip r:embed="rId5"/>
          <a:stretch>
            <a:fillRect/>
          </a:stretch>
        </p:blipFill>
        <p:spPr>
          <a:xfrm>
            <a:off x="595809" y="6413314"/>
            <a:ext cx="4249615" cy="355616"/>
          </a:xfrm>
          <a:prstGeom prst="rect">
            <a:avLst/>
          </a:prstGeom>
        </p:spPr>
      </p:pic>
    </p:spTree>
    <p:custDataLst>
      <p:tags r:id="rId1"/>
    </p:custDataLst>
    <p:extLst>
      <p:ext uri="{BB962C8B-B14F-4D97-AF65-F5344CB8AC3E}">
        <p14:creationId xmlns:p14="http://schemas.microsoft.com/office/powerpoint/2010/main" val="8588857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800" dirty="0"/>
              <a:t>Poll Question 5</a:t>
            </a:r>
          </a:p>
        </p:txBody>
      </p:sp>
      <p:sp>
        <p:nvSpPr>
          <p:cNvPr id="3" name="Content Placeholder 2"/>
          <p:cNvSpPr>
            <a:spLocks noGrp="1"/>
          </p:cNvSpPr>
          <p:nvPr>
            <p:ph sz="quarter" idx="1"/>
          </p:nvPr>
        </p:nvSpPr>
        <p:spPr>
          <a:xfrm>
            <a:off x="457200" y="1219200"/>
            <a:ext cx="8229600" cy="5486400"/>
          </a:xfrm>
        </p:spPr>
        <p:txBody>
          <a:bodyPr>
            <a:normAutofit lnSpcReduction="10000"/>
          </a:bodyPr>
          <a:lstStyle/>
          <a:p>
            <a:pPr lvl="0"/>
            <a:r>
              <a:rPr lang="en-US" sz="3200" dirty="0"/>
              <a:t>FZ is older and lives alone and has type 2 diabetes and heart failure. He is very  concerned about hypoglycemia, since his brother almost died from a hypoglycemic incident. Which medication would you recommend? </a:t>
            </a:r>
          </a:p>
          <a:p>
            <a:pPr marL="514350" lvl="0" indent="-514350">
              <a:buFont typeface="+mj-lt"/>
              <a:buAutoNum type="alphaLcPeriod"/>
            </a:pPr>
            <a:r>
              <a:rPr lang="en-US" sz="3200" dirty="0"/>
              <a:t>Pioglitazone</a:t>
            </a:r>
          </a:p>
          <a:p>
            <a:pPr marL="514350" lvl="0" indent="-514350">
              <a:buFont typeface="+mj-lt"/>
              <a:buAutoNum type="alphaLcPeriod"/>
            </a:pPr>
            <a:r>
              <a:rPr lang="en-US" sz="3200" dirty="0" err="1"/>
              <a:t>tirzepatide</a:t>
            </a:r>
            <a:endParaRPr lang="en-US" sz="3200" dirty="0"/>
          </a:p>
          <a:p>
            <a:pPr marL="514350" lvl="0" indent="-514350">
              <a:buFont typeface="+mj-lt"/>
              <a:buAutoNum type="alphaLcPeriod"/>
            </a:pPr>
            <a:r>
              <a:rPr lang="en-US" sz="3200" dirty="0"/>
              <a:t>Glipizide</a:t>
            </a:r>
          </a:p>
          <a:p>
            <a:pPr marL="514350" lvl="0" indent="-514350">
              <a:buFont typeface="+mj-lt"/>
              <a:buAutoNum type="alphaLcPeriod"/>
            </a:pPr>
            <a:r>
              <a:rPr lang="en-US" sz="3200" dirty="0"/>
              <a:t>Dapagliflozin</a:t>
            </a:r>
          </a:p>
          <a:p>
            <a:pPr marL="0" indent="0">
              <a:buNone/>
            </a:pPr>
            <a:r>
              <a:rPr lang="en-US" dirty="0"/>
              <a:t> </a:t>
            </a:r>
          </a:p>
          <a:p>
            <a:endParaRPr lang="en-US" dirty="0"/>
          </a:p>
        </p:txBody>
      </p:sp>
      <p:pic>
        <p:nvPicPr>
          <p:cNvPr id="4" name="Picture 3"/>
          <p:cNvPicPr>
            <a:picLocks noChangeAspect="1"/>
          </p:cNvPicPr>
          <p:nvPr/>
        </p:nvPicPr>
        <p:blipFill>
          <a:blip r:embed="rId4"/>
          <a:stretch>
            <a:fillRect/>
          </a:stretch>
        </p:blipFill>
        <p:spPr>
          <a:xfrm>
            <a:off x="5715000" y="3810000"/>
            <a:ext cx="1541792" cy="2283142"/>
          </a:xfrm>
          <a:prstGeom prst="rect">
            <a:avLst/>
          </a:prstGeom>
        </p:spPr>
      </p:pic>
    </p:spTree>
    <p:custDataLst>
      <p:tags r:id="rId1"/>
    </p:custDataLst>
    <p:extLst>
      <p:ext uri="{BB962C8B-B14F-4D97-AF65-F5344CB8AC3E}">
        <p14:creationId xmlns:p14="http://schemas.microsoft.com/office/powerpoint/2010/main" val="41448197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20642" name="Rectangle 2"/>
          <p:cNvSpPr>
            <a:spLocks noGrp="1" noChangeArrowheads="1"/>
          </p:cNvSpPr>
          <p:nvPr>
            <p:ph type="title"/>
          </p:nvPr>
        </p:nvSpPr>
        <p:spPr>
          <a:xfrm>
            <a:off x="304800" y="228601"/>
            <a:ext cx="8534400" cy="819976"/>
          </a:xfrm>
        </p:spPr>
        <p:txBody>
          <a:bodyPr>
            <a:normAutofit fontScale="90000"/>
          </a:bodyPr>
          <a:lstStyle/>
          <a:p>
            <a:pPr eaLnBrk="1" hangingPunct="1">
              <a:defRPr/>
            </a:pPr>
            <a:br>
              <a:rPr lang="en-US" dirty="0">
                <a:solidFill>
                  <a:schemeClr val="accent1">
                    <a:lumMod val="20000"/>
                    <a:lumOff val="80000"/>
                  </a:schemeClr>
                </a:solidFill>
              </a:rPr>
            </a:br>
            <a:r>
              <a:rPr lang="en-US" dirty="0"/>
              <a:t>SGLT-2 Inhibitors- “</a:t>
            </a:r>
            <a:r>
              <a:rPr lang="en-US" dirty="0" err="1"/>
              <a:t>Glucoretics</a:t>
            </a:r>
            <a:r>
              <a:rPr lang="en-US" dirty="0"/>
              <a:t>” </a:t>
            </a:r>
          </a:p>
        </p:txBody>
      </p:sp>
      <p:sp>
        <p:nvSpPr>
          <p:cNvPr id="1520643" name="Rectangle 3"/>
          <p:cNvSpPr>
            <a:spLocks noGrp="1" noChangeArrowheads="1"/>
          </p:cNvSpPr>
          <p:nvPr>
            <p:ph type="body" idx="1"/>
          </p:nvPr>
        </p:nvSpPr>
        <p:spPr>
          <a:xfrm>
            <a:off x="275013" y="1048578"/>
            <a:ext cx="7486640" cy="4101624"/>
          </a:xfrm>
        </p:spPr>
        <p:txBody>
          <a:bodyPr>
            <a:normAutofit fontScale="77500" lnSpcReduction="20000"/>
          </a:bodyPr>
          <a:lstStyle/>
          <a:p>
            <a:pPr eaLnBrk="1" hangingPunct="1">
              <a:lnSpc>
                <a:spcPct val="120000"/>
              </a:lnSpc>
              <a:defRPr/>
            </a:pPr>
            <a:r>
              <a:rPr lang="en-US" sz="3400" b="1" dirty="0"/>
              <a:t>Action</a:t>
            </a:r>
            <a:r>
              <a:rPr lang="en-US" sz="3400" dirty="0"/>
              <a:t>: decreases renal reabsorption of glucose in the proximal tubule of kidneys (reset renal threshold)</a:t>
            </a:r>
          </a:p>
          <a:p>
            <a:pPr eaLnBrk="1" hangingPunct="1">
              <a:lnSpc>
                <a:spcPct val="120000"/>
              </a:lnSpc>
              <a:defRPr/>
            </a:pPr>
            <a:r>
              <a:rPr lang="en-US" sz="3400" b="1" dirty="0"/>
              <a:t>Preferred</a:t>
            </a:r>
            <a:r>
              <a:rPr lang="en-US" sz="3400" dirty="0"/>
              <a:t> diabetes treatment for people with heart and kidney failure. Decreases BG &amp; CV Risk</a:t>
            </a:r>
          </a:p>
          <a:p>
            <a:pPr eaLnBrk="1" hangingPunct="1">
              <a:lnSpc>
                <a:spcPct val="120000"/>
              </a:lnSpc>
              <a:defRPr/>
            </a:pPr>
            <a:r>
              <a:rPr lang="en-US" sz="3400" dirty="0"/>
              <a:t>AWP: ~$650 a month</a:t>
            </a:r>
          </a:p>
          <a:p>
            <a:pPr lvl="2">
              <a:lnSpc>
                <a:spcPct val="80000"/>
              </a:lnSpc>
              <a:defRPr/>
            </a:pPr>
            <a:endParaRPr lang="en-US" dirty="0"/>
          </a:p>
          <a:p>
            <a:pPr marL="342905" lvl="1" indent="0">
              <a:lnSpc>
                <a:spcPct val="80000"/>
              </a:lnSpc>
              <a:buNone/>
              <a:defRPr/>
            </a:pPr>
            <a:endParaRPr lang="en-US" sz="825" dirty="0"/>
          </a:p>
          <a:p>
            <a:pPr marL="342905" lvl="1" indent="0">
              <a:lnSpc>
                <a:spcPct val="80000"/>
              </a:lnSpc>
              <a:buNone/>
              <a:defRPr/>
            </a:pPr>
            <a:endParaRPr lang="en-US" sz="825" dirty="0"/>
          </a:p>
          <a:p>
            <a:pPr marL="342905" lvl="1" indent="0">
              <a:lnSpc>
                <a:spcPct val="80000"/>
              </a:lnSpc>
              <a:buNone/>
              <a:defRPr/>
            </a:pPr>
            <a:endParaRPr lang="en-US" sz="825" dirty="0"/>
          </a:p>
          <a:p>
            <a:pPr marL="342905" lvl="1" indent="0">
              <a:lnSpc>
                <a:spcPct val="80000"/>
              </a:lnSpc>
              <a:buNone/>
              <a:defRPr/>
            </a:pPr>
            <a:endParaRPr lang="en-US" sz="825" dirty="0"/>
          </a:p>
          <a:p>
            <a:pPr marL="342905" lvl="1" indent="0">
              <a:lnSpc>
                <a:spcPct val="80000"/>
              </a:lnSpc>
              <a:buNone/>
              <a:defRPr/>
            </a:pPr>
            <a:endParaRPr lang="en-US" sz="825" dirty="0"/>
          </a:p>
          <a:p>
            <a:pPr marL="342905" lvl="1" indent="0">
              <a:lnSpc>
                <a:spcPct val="80000"/>
              </a:lnSpc>
              <a:buNone/>
              <a:defRPr/>
            </a:pPr>
            <a:endParaRPr lang="en-US" sz="825" dirty="0"/>
          </a:p>
          <a:p>
            <a:pPr marL="342905" lvl="1" indent="0">
              <a:lnSpc>
                <a:spcPct val="80000"/>
              </a:lnSpc>
              <a:buNone/>
              <a:defRPr/>
            </a:pPr>
            <a:endParaRPr lang="en-US" sz="825" dirty="0"/>
          </a:p>
          <a:p>
            <a:pPr marL="342905" lvl="1" indent="0">
              <a:lnSpc>
                <a:spcPct val="80000"/>
              </a:lnSpc>
              <a:buNone/>
              <a:defRPr/>
            </a:pPr>
            <a:endParaRPr lang="en-US" sz="825" dirty="0"/>
          </a:p>
          <a:p>
            <a:pPr marL="342905" lvl="1" indent="0">
              <a:lnSpc>
                <a:spcPct val="80000"/>
              </a:lnSpc>
              <a:buNone/>
              <a:defRPr/>
            </a:pPr>
            <a:endParaRPr lang="en-US" sz="825" dirty="0"/>
          </a:p>
          <a:p>
            <a:pPr marL="342905" lvl="1" indent="0">
              <a:lnSpc>
                <a:spcPct val="80000"/>
              </a:lnSpc>
              <a:buNone/>
              <a:defRPr/>
            </a:pPr>
            <a:endParaRPr lang="en-US" sz="825" dirty="0"/>
          </a:p>
          <a:p>
            <a:pPr marL="0" indent="0">
              <a:lnSpc>
                <a:spcPct val="80000"/>
              </a:lnSpc>
              <a:buNone/>
              <a:defRPr/>
            </a:pPr>
            <a:r>
              <a:rPr lang="en-US" dirty="0">
                <a:solidFill>
                  <a:srgbClr val="FFFFFF"/>
                </a:solidFill>
              </a:rPr>
              <a:t>%	‘f</a:t>
            </a:r>
          </a:p>
        </p:txBody>
      </p:sp>
      <p:pic>
        <p:nvPicPr>
          <p:cNvPr id="61447" name="Picture 115" descr="body_parts_kidney"/>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95824" y="1143000"/>
            <a:ext cx="2228851" cy="10355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a:extLst>
              <a:ext uri="{FF2B5EF4-FFF2-40B4-BE49-F238E27FC236}">
                <a16:creationId xmlns:a16="http://schemas.microsoft.com/office/drawing/2014/main" id="{7DADEE61-E957-AFC3-5802-23D812B2F452}"/>
              </a:ext>
            </a:extLst>
          </p:cNvPr>
          <p:cNvPicPr>
            <a:picLocks noChangeAspect="1"/>
          </p:cNvPicPr>
          <p:nvPr/>
        </p:nvPicPr>
        <p:blipFill>
          <a:blip r:embed="rId5"/>
          <a:stretch>
            <a:fillRect/>
          </a:stretch>
        </p:blipFill>
        <p:spPr>
          <a:xfrm>
            <a:off x="213706" y="3273684"/>
            <a:ext cx="8716587" cy="3362340"/>
          </a:xfrm>
          <a:prstGeom prst="rect">
            <a:avLst/>
          </a:prstGeom>
        </p:spPr>
      </p:pic>
    </p:spTree>
    <p:custDataLst>
      <p:tags r:id="rId1"/>
    </p:custDataLst>
    <p:extLst>
      <p:ext uri="{BB962C8B-B14F-4D97-AF65-F5344CB8AC3E}">
        <p14:creationId xmlns:p14="http://schemas.microsoft.com/office/powerpoint/2010/main" val="26424186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924077-D1F1-BA6F-8F2A-CBD0914C7D1B}"/>
              </a:ext>
            </a:extLst>
          </p:cNvPr>
          <p:cNvSpPr>
            <a:spLocks noGrp="1"/>
          </p:cNvSpPr>
          <p:nvPr>
            <p:ph type="title"/>
          </p:nvPr>
        </p:nvSpPr>
        <p:spPr/>
        <p:txBody>
          <a:bodyPr>
            <a:normAutofit/>
          </a:bodyPr>
          <a:lstStyle/>
          <a:p>
            <a:r>
              <a:rPr lang="en-US" altLang="en-US" dirty="0"/>
              <a:t>SGLT-2 Inhibitor Dosing and Renal Adjustments</a:t>
            </a:r>
            <a:endParaRPr lang="en-US" dirty="0"/>
          </a:p>
        </p:txBody>
      </p:sp>
      <p:sp>
        <p:nvSpPr>
          <p:cNvPr id="3" name="Content Placeholder 2">
            <a:extLst>
              <a:ext uri="{FF2B5EF4-FFF2-40B4-BE49-F238E27FC236}">
                <a16:creationId xmlns:a16="http://schemas.microsoft.com/office/drawing/2014/main" id="{5E11781F-0C5E-84CA-0EC0-8BD8463512E5}"/>
              </a:ext>
            </a:extLst>
          </p:cNvPr>
          <p:cNvSpPr>
            <a:spLocks noGrp="1"/>
          </p:cNvSpPr>
          <p:nvPr>
            <p:ph sz="quarter" idx="1"/>
          </p:nvPr>
        </p:nvSpPr>
        <p:spPr/>
        <p:txBody>
          <a:bodyPr/>
          <a:lstStyle/>
          <a:p>
            <a:endParaRPr lang="en-US" dirty="0"/>
          </a:p>
        </p:txBody>
      </p:sp>
      <p:sp>
        <p:nvSpPr>
          <p:cNvPr id="4" name="Text Placeholder 3">
            <a:extLst>
              <a:ext uri="{FF2B5EF4-FFF2-40B4-BE49-F238E27FC236}">
                <a16:creationId xmlns:a16="http://schemas.microsoft.com/office/drawing/2014/main" id="{6B117FF3-6F1A-A54C-26B3-EEB04C2E5150}"/>
              </a:ext>
            </a:extLst>
          </p:cNvPr>
          <p:cNvSpPr txBox="1">
            <a:spLocks/>
          </p:cNvSpPr>
          <p:nvPr/>
        </p:nvSpPr>
        <p:spPr>
          <a:xfrm>
            <a:off x="342899" y="5127110"/>
            <a:ext cx="1799034" cy="210741"/>
          </a:xfrm>
          <a:prstGeom prst="rect">
            <a:avLst/>
          </a:prstGeom>
        </p:spPr>
        <p:txBody>
          <a:bodyPr>
            <a:normAutofit/>
          </a:bodyPr>
          <a:lstStyle>
            <a:lvl1pPr marL="7938" indent="-7938" algn="l" defTabSz="914400" rtl="0" eaLnBrk="1" latinLnBrk="0" hangingPunct="1">
              <a:lnSpc>
                <a:spcPct val="90000"/>
              </a:lnSpc>
              <a:spcBef>
                <a:spcPts val="1000"/>
              </a:spcBef>
              <a:buFont typeface="Arial" panose="020B0604020202020204" pitchFamily="34" charset="0"/>
              <a:buNone/>
              <a:tabLst/>
              <a:defRPr sz="3200" b="1" kern="1200">
                <a:solidFill>
                  <a:srgbClr val="002B3A"/>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7938" marR="0" lvl="0" indent="-7938" algn="l" defTabSz="914400" rtl="0" eaLnBrk="1" fontAlgn="base" latinLnBrk="0" hangingPunct="1">
              <a:lnSpc>
                <a:spcPct val="90000"/>
              </a:lnSpc>
              <a:spcBef>
                <a:spcPts val="1000"/>
              </a:spcBef>
              <a:spcAft>
                <a:spcPct val="0"/>
              </a:spcAft>
              <a:buClrTx/>
              <a:buSzTx/>
              <a:buFont typeface="Arial" panose="020B0604020202020204" pitchFamily="34" charset="0"/>
              <a:buNone/>
              <a:tabLst/>
              <a:defRPr/>
            </a:pPr>
            <a:r>
              <a:rPr kumimoji="0" lang="en-US" sz="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Package inserts, dailymed.nlm.nih.gov</a:t>
            </a:r>
          </a:p>
        </p:txBody>
      </p:sp>
      <p:graphicFrame>
        <p:nvGraphicFramePr>
          <p:cNvPr id="7" name="Table 5">
            <a:extLst>
              <a:ext uri="{FF2B5EF4-FFF2-40B4-BE49-F238E27FC236}">
                <a16:creationId xmlns:a16="http://schemas.microsoft.com/office/drawing/2014/main" id="{256E9303-272B-B227-EFC4-84FB230B4C3C}"/>
              </a:ext>
            </a:extLst>
          </p:cNvPr>
          <p:cNvGraphicFramePr>
            <a:graphicFrameLocks noGrp="1"/>
          </p:cNvGraphicFramePr>
          <p:nvPr>
            <p:extLst>
              <p:ext uri="{D42A27DB-BD31-4B8C-83A1-F6EECF244321}">
                <p14:modId xmlns:p14="http://schemas.microsoft.com/office/powerpoint/2010/main" val="3374396001"/>
              </p:ext>
            </p:extLst>
          </p:nvPr>
        </p:nvGraphicFramePr>
        <p:xfrm>
          <a:off x="342899" y="1988820"/>
          <a:ext cx="8551069" cy="3649980"/>
        </p:xfrm>
        <a:graphic>
          <a:graphicData uri="http://schemas.openxmlformats.org/drawingml/2006/table">
            <a:tbl>
              <a:tblPr/>
              <a:tblGrid>
                <a:gridCol w="2239567">
                  <a:extLst>
                    <a:ext uri="{9D8B030D-6E8A-4147-A177-3AD203B41FA5}">
                      <a16:colId xmlns:a16="http://schemas.microsoft.com/office/drawing/2014/main" val="20000"/>
                    </a:ext>
                  </a:extLst>
                </a:gridCol>
                <a:gridCol w="1489472">
                  <a:extLst>
                    <a:ext uri="{9D8B030D-6E8A-4147-A177-3AD203B41FA5}">
                      <a16:colId xmlns:a16="http://schemas.microsoft.com/office/drawing/2014/main" val="20001"/>
                    </a:ext>
                  </a:extLst>
                </a:gridCol>
                <a:gridCol w="4822030">
                  <a:extLst>
                    <a:ext uri="{9D8B030D-6E8A-4147-A177-3AD203B41FA5}">
                      <a16:colId xmlns:a16="http://schemas.microsoft.com/office/drawing/2014/main" val="20002"/>
                    </a:ext>
                  </a:extLst>
                </a:gridCol>
              </a:tblGrid>
              <a:tr h="365760">
                <a:tc>
                  <a:txBody>
                    <a:bodyPr/>
                    <a:lstStyle>
                      <a:lvl1pPr defTabSz="760413">
                        <a:lnSpc>
                          <a:spcPct val="90000"/>
                        </a:lnSpc>
                        <a:spcBef>
                          <a:spcPts val="838"/>
                        </a:spcBef>
                        <a:buFont typeface="Arial" panose="020B0604020202020204" pitchFamily="34" charset="0"/>
                        <a:defRPr sz="3200">
                          <a:solidFill>
                            <a:schemeClr val="bg2"/>
                          </a:solidFill>
                          <a:latin typeface="Arial" panose="020B0604020202020204" pitchFamily="34" charset="0"/>
                          <a:cs typeface="Arial" panose="020B0604020202020204" pitchFamily="34" charset="0"/>
                        </a:defRPr>
                      </a:lvl1pPr>
                      <a:lvl2pPr marL="742950" indent="-285750" defTabSz="760413">
                        <a:lnSpc>
                          <a:spcPct val="90000"/>
                        </a:lnSpc>
                        <a:spcBef>
                          <a:spcPts val="413"/>
                        </a:spcBef>
                        <a:buFont typeface="Arial" panose="020B0604020202020204" pitchFamily="34" charset="0"/>
                        <a:defRPr sz="2900">
                          <a:solidFill>
                            <a:schemeClr val="bg2"/>
                          </a:solidFill>
                          <a:latin typeface="Arial" panose="020B0604020202020204" pitchFamily="34" charset="0"/>
                          <a:cs typeface="Arial" panose="020B0604020202020204" pitchFamily="34" charset="0"/>
                        </a:defRPr>
                      </a:lvl2pPr>
                      <a:lvl3pPr marL="1143000" indent="-228600" defTabSz="760413">
                        <a:lnSpc>
                          <a:spcPct val="90000"/>
                        </a:lnSpc>
                        <a:spcBef>
                          <a:spcPts val="413"/>
                        </a:spcBef>
                        <a:buFont typeface="Arial" panose="020B0604020202020204" pitchFamily="34" charset="0"/>
                        <a:defRPr sz="2500">
                          <a:solidFill>
                            <a:schemeClr val="bg2"/>
                          </a:solidFill>
                          <a:latin typeface="Arial" panose="020B0604020202020204" pitchFamily="34" charset="0"/>
                          <a:cs typeface="Arial" panose="020B0604020202020204" pitchFamily="34" charset="0"/>
                        </a:defRPr>
                      </a:lvl3pPr>
                      <a:lvl4pPr marL="1600200" indent="-228600" defTabSz="760413">
                        <a:lnSpc>
                          <a:spcPct val="90000"/>
                        </a:lnSpc>
                        <a:spcBef>
                          <a:spcPts val="413"/>
                        </a:spcBef>
                        <a:buFont typeface="Arial" panose="020B0604020202020204" pitchFamily="34" charset="0"/>
                        <a:defRPr sz="2200">
                          <a:solidFill>
                            <a:schemeClr val="bg2"/>
                          </a:solidFill>
                          <a:latin typeface="Arial" panose="020B0604020202020204" pitchFamily="34" charset="0"/>
                          <a:cs typeface="Arial" panose="020B0604020202020204" pitchFamily="34" charset="0"/>
                        </a:defRPr>
                      </a:lvl4pPr>
                      <a:lvl5pPr marL="2057400" indent="-228600" defTabSz="760413">
                        <a:lnSpc>
                          <a:spcPct val="90000"/>
                        </a:lnSpc>
                        <a:spcBef>
                          <a:spcPts val="413"/>
                        </a:spcBef>
                        <a:buFont typeface="Arial" panose="020B0604020202020204" pitchFamily="34" charset="0"/>
                        <a:defRPr sz="2200">
                          <a:solidFill>
                            <a:schemeClr val="bg2"/>
                          </a:solidFill>
                          <a:latin typeface="Arial" panose="020B0604020202020204" pitchFamily="34" charset="0"/>
                          <a:cs typeface="Arial" panose="020B0604020202020204" pitchFamily="34" charset="0"/>
                        </a:defRPr>
                      </a:lvl5pPr>
                      <a:lvl6pPr marL="2514600" indent="-228600" defTabSz="760413" eaLnBrk="0" fontAlgn="base" hangingPunct="0">
                        <a:lnSpc>
                          <a:spcPct val="90000"/>
                        </a:lnSpc>
                        <a:spcBef>
                          <a:spcPts val="413"/>
                        </a:spcBef>
                        <a:spcAft>
                          <a:spcPct val="0"/>
                        </a:spcAft>
                        <a:buFont typeface="Arial" panose="020B0604020202020204" pitchFamily="34" charset="0"/>
                        <a:defRPr sz="2200">
                          <a:solidFill>
                            <a:schemeClr val="bg2"/>
                          </a:solidFill>
                          <a:latin typeface="Arial" panose="020B0604020202020204" pitchFamily="34" charset="0"/>
                          <a:cs typeface="Arial" panose="020B0604020202020204" pitchFamily="34" charset="0"/>
                        </a:defRPr>
                      </a:lvl6pPr>
                      <a:lvl7pPr marL="2971800" indent="-228600" defTabSz="760413" eaLnBrk="0" fontAlgn="base" hangingPunct="0">
                        <a:lnSpc>
                          <a:spcPct val="90000"/>
                        </a:lnSpc>
                        <a:spcBef>
                          <a:spcPts val="413"/>
                        </a:spcBef>
                        <a:spcAft>
                          <a:spcPct val="0"/>
                        </a:spcAft>
                        <a:buFont typeface="Arial" panose="020B0604020202020204" pitchFamily="34" charset="0"/>
                        <a:defRPr sz="2200">
                          <a:solidFill>
                            <a:schemeClr val="bg2"/>
                          </a:solidFill>
                          <a:latin typeface="Arial" panose="020B0604020202020204" pitchFamily="34" charset="0"/>
                          <a:cs typeface="Arial" panose="020B0604020202020204" pitchFamily="34" charset="0"/>
                        </a:defRPr>
                      </a:lvl7pPr>
                      <a:lvl8pPr marL="3429000" indent="-228600" defTabSz="760413" eaLnBrk="0" fontAlgn="base" hangingPunct="0">
                        <a:lnSpc>
                          <a:spcPct val="90000"/>
                        </a:lnSpc>
                        <a:spcBef>
                          <a:spcPts val="413"/>
                        </a:spcBef>
                        <a:spcAft>
                          <a:spcPct val="0"/>
                        </a:spcAft>
                        <a:buFont typeface="Arial" panose="020B0604020202020204" pitchFamily="34" charset="0"/>
                        <a:defRPr sz="2200">
                          <a:solidFill>
                            <a:schemeClr val="bg2"/>
                          </a:solidFill>
                          <a:latin typeface="Arial" panose="020B0604020202020204" pitchFamily="34" charset="0"/>
                          <a:cs typeface="Arial" panose="020B0604020202020204" pitchFamily="34" charset="0"/>
                        </a:defRPr>
                      </a:lvl8pPr>
                      <a:lvl9pPr marL="3886200" indent="-228600" defTabSz="760413" eaLnBrk="0" fontAlgn="base" hangingPunct="0">
                        <a:lnSpc>
                          <a:spcPct val="90000"/>
                        </a:lnSpc>
                        <a:spcBef>
                          <a:spcPts val="413"/>
                        </a:spcBef>
                        <a:spcAft>
                          <a:spcPct val="0"/>
                        </a:spcAft>
                        <a:buFont typeface="Arial" panose="020B0604020202020204" pitchFamily="34" charset="0"/>
                        <a:defRPr sz="2200">
                          <a:solidFill>
                            <a:schemeClr val="bg2"/>
                          </a:solidFill>
                          <a:latin typeface="Arial" panose="020B0604020202020204" pitchFamily="34" charset="0"/>
                          <a:cs typeface="Arial" panose="020B0604020202020204" pitchFamily="34" charset="0"/>
                        </a:defRPr>
                      </a:lvl9pPr>
                    </a:lstStyle>
                    <a:p>
                      <a:pPr marL="0" marR="0" lvl="0" indent="0" algn="l" defTabSz="760413" rtl="0" eaLnBrk="1" fontAlgn="base" latinLnBrk="0" hangingPunct="1">
                        <a:lnSpc>
                          <a:spcPct val="100000"/>
                        </a:lnSpc>
                        <a:spcBef>
                          <a:spcPct val="0"/>
                        </a:spcBef>
                        <a:spcAft>
                          <a:spcPct val="0"/>
                        </a:spcAft>
                        <a:buClrTx/>
                        <a:buSzTx/>
                        <a:buFontTx/>
                        <a:buNone/>
                        <a:tabLst/>
                      </a:pPr>
                      <a:r>
                        <a:rPr kumimoji="0" lang="en-US" altLang="en-US" sz="1500" b="1" i="0" u="none" strike="noStrike" cap="none" normalizeH="0" baseline="0">
                          <a:ln>
                            <a:noFill/>
                          </a:ln>
                          <a:solidFill>
                            <a:srgbClr val="FFFFFF"/>
                          </a:solidFill>
                          <a:effectLst/>
                          <a:latin typeface="Arial" panose="020B0604020202020204" pitchFamily="34" charset="0"/>
                          <a:cs typeface="Arial" panose="020B0604020202020204" pitchFamily="34" charset="0"/>
                        </a:rPr>
                        <a:t>Drug</a:t>
                      </a:r>
                    </a:p>
                  </a:txBody>
                  <a:tcPr marL="68580" marR="68580" marT="68580" marB="6858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2F3690"/>
                    </a:solidFill>
                  </a:tcPr>
                </a:tc>
                <a:tc>
                  <a:txBody>
                    <a:bodyPr/>
                    <a:lstStyle>
                      <a:lvl1pPr defTabSz="760413">
                        <a:lnSpc>
                          <a:spcPct val="90000"/>
                        </a:lnSpc>
                        <a:spcBef>
                          <a:spcPts val="838"/>
                        </a:spcBef>
                        <a:buFont typeface="Arial" panose="020B0604020202020204" pitchFamily="34" charset="0"/>
                        <a:defRPr sz="3200">
                          <a:solidFill>
                            <a:schemeClr val="bg2"/>
                          </a:solidFill>
                          <a:latin typeface="Arial" panose="020B0604020202020204" pitchFamily="34" charset="0"/>
                          <a:cs typeface="Arial" panose="020B0604020202020204" pitchFamily="34" charset="0"/>
                        </a:defRPr>
                      </a:lvl1pPr>
                      <a:lvl2pPr marL="742950" indent="-285750" defTabSz="760413">
                        <a:lnSpc>
                          <a:spcPct val="90000"/>
                        </a:lnSpc>
                        <a:spcBef>
                          <a:spcPts val="413"/>
                        </a:spcBef>
                        <a:buFont typeface="Arial" panose="020B0604020202020204" pitchFamily="34" charset="0"/>
                        <a:defRPr sz="2900">
                          <a:solidFill>
                            <a:schemeClr val="bg2"/>
                          </a:solidFill>
                          <a:latin typeface="Arial" panose="020B0604020202020204" pitchFamily="34" charset="0"/>
                          <a:cs typeface="Arial" panose="020B0604020202020204" pitchFamily="34" charset="0"/>
                        </a:defRPr>
                      </a:lvl2pPr>
                      <a:lvl3pPr marL="1143000" indent="-228600" defTabSz="760413">
                        <a:lnSpc>
                          <a:spcPct val="90000"/>
                        </a:lnSpc>
                        <a:spcBef>
                          <a:spcPts val="413"/>
                        </a:spcBef>
                        <a:buFont typeface="Arial" panose="020B0604020202020204" pitchFamily="34" charset="0"/>
                        <a:defRPr sz="2500">
                          <a:solidFill>
                            <a:schemeClr val="bg2"/>
                          </a:solidFill>
                          <a:latin typeface="Arial" panose="020B0604020202020204" pitchFamily="34" charset="0"/>
                          <a:cs typeface="Arial" panose="020B0604020202020204" pitchFamily="34" charset="0"/>
                        </a:defRPr>
                      </a:lvl3pPr>
                      <a:lvl4pPr marL="1600200" indent="-228600" defTabSz="760413">
                        <a:lnSpc>
                          <a:spcPct val="90000"/>
                        </a:lnSpc>
                        <a:spcBef>
                          <a:spcPts val="413"/>
                        </a:spcBef>
                        <a:buFont typeface="Arial" panose="020B0604020202020204" pitchFamily="34" charset="0"/>
                        <a:defRPr sz="2200">
                          <a:solidFill>
                            <a:schemeClr val="bg2"/>
                          </a:solidFill>
                          <a:latin typeface="Arial" panose="020B0604020202020204" pitchFamily="34" charset="0"/>
                          <a:cs typeface="Arial" panose="020B0604020202020204" pitchFamily="34" charset="0"/>
                        </a:defRPr>
                      </a:lvl4pPr>
                      <a:lvl5pPr marL="2057400" indent="-228600" defTabSz="760413">
                        <a:lnSpc>
                          <a:spcPct val="90000"/>
                        </a:lnSpc>
                        <a:spcBef>
                          <a:spcPts val="413"/>
                        </a:spcBef>
                        <a:buFont typeface="Arial" panose="020B0604020202020204" pitchFamily="34" charset="0"/>
                        <a:defRPr sz="2200">
                          <a:solidFill>
                            <a:schemeClr val="bg2"/>
                          </a:solidFill>
                          <a:latin typeface="Arial" panose="020B0604020202020204" pitchFamily="34" charset="0"/>
                          <a:cs typeface="Arial" panose="020B0604020202020204" pitchFamily="34" charset="0"/>
                        </a:defRPr>
                      </a:lvl5pPr>
                      <a:lvl6pPr marL="2514600" indent="-228600" defTabSz="760413" eaLnBrk="0" fontAlgn="base" hangingPunct="0">
                        <a:lnSpc>
                          <a:spcPct val="90000"/>
                        </a:lnSpc>
                        <a:spcBef>
                          <a:spcPts val="413"/>
                        </a:spcBef>
                        <a:spcAft>
                          <a:spcPct val="0"/>
                        </a:spcAft>
                        <a:buFont typeface="Arial" panose="020B0604020202020204" pitchFamily="34" charset="0"/>
                        <a:defRPr sz="2200">
                          <a:solidFill>
                            <a:schemeClr val="bg2"/>
                          </a:solidFill>
                          <a:latin typeface="Arial" panose="020B0604020202020204" pitchFamily="34" charset="0"/>
                          <a:cs typeface="Arial" panose="020B0604020202020204" pitchFamily="34" charset="0"/>
                        </a:defRPr>
                      </a:lvl6pPr>
                      <a:lvl7pPr marL="2971800" indent="-228600" defTabSz="760413" eaLnBrk="0" fontAlgn="base" hangingPunct="0">
                        <a:lnSpc>
                          <a:spcPct val="90000"/>
                        </a:lnSpc>
                        <a:spcBef>
                          <a:spcPts val="413"/>
                        </a:spcBef>
                        <a:spcAft>
                          <a:spcPct val="0"/>
                        </a:spcAft>
                        <a:buFont typeface="Arial" panose="020B0604020202020204" pitchFamily="34" charset="0"/>
                        <a:defRPr sz="2200">
                          <a:solidFill>
                            <a:schemeClr val="bg2"/>
                          </a:solidFill>
                          <a:latin typeface="Arial" panose="020B0604020202020204" pitchFamily="34" charset="0"/>
                          <a:cs typeface="Arial" panose="020B0604020202020204" pitchFamily="34" charset="0"/>
                        </a:defRPr>
                      </a:lvl7pPr>
                      <a:lvl8pPr marL="3429000" indent="-228600" defTabSz="760413" eaLnBrk="0" fontAlgn="base" hangingPunct="0">
                        <a:lnSpc>
                          <a:spcPct val="90000"/>
                        </a:lnSpc>
                        <a:spcBef>
                          <a:spcPts val="413"/>
                        </a:spcBef>
                        <a:spcAft>
                          <a:spcPct val="0"/>
                        </a:spcAft>
                        <a:buFont typeface="Arial" panose="020B0604020202020204" pitchFamily="34" charset="0"/>
                        <a:defRPr sz="2200">
                          <a:solidFill>
                            <a:schemeClr val="bg2"/>
                          </a:solidFill>
                          <a:latin typeface="Arial" panose="020B0604020202020204" pitchFamily="34" charset="0"/>
                          <a:cs typeface="Arial" panose="020B0604020202020204" pitchFamily="34" charset="0"/>
                        </a:defRPr>
                      </a:lvl8pPr>
                      <a:lvl9pPr marL="3886200" indent="-228600" defTabSz="760413" eaLnBrk="0" fontAlgn="base" hangingPunct="0">
                        <a:lnSpc>
                          <a:spcPct val="90000"/>
                        </a:lnSpc>
                        <a:spcBef>
                          <a:spcPts val="413"/>
                        </a:spcBef>
                        <a:spcAft>
                          <a:spcPct val="0"/>
                        </a:spcAft>
                        <a:buFont typeface="Arial" panose="020B0604020202020204" pitchFamily="34" charset="0"/>
                        <a:defRPr sz="2200">
                          <a:solidFill>
                            <a:schemeClr val="bg2"/>
                          </a:solidFill>
                          <a:latin typeface="Arial" panose="020B0604020202020204" pitchFamily="34" charset="0"/>
                          <a:cs typeface="Arial" panose="020B0604020202020204" pitchFamily="34" charset="0"/>
                        </a:defRPr>
                      </a:lvl9pPr>
                    </a:lstStyle>
                    <a:p>
                      <a:pPr marL="0" marR="0" lvl="0" indent="0" algn="l" defTabSz="760413" rtl="0" eaLnBrk="1" fontAlgn="base" latinLnBrk="0" hangingPunct="1">
                        <a:lnSpc>
                          <a:spcPct val="100000"/>
                        </a:lnSpc>
                        <a:spcBef>
                          <a:spcPct val="0"/>
                        </a:spcBef>
                        <a:spcAft>
                          <a:spcPct val="0"/>
                        </a:spcAft>
                        <a:buClrTx/>
                        <a:buSzTx/>
                        <a:buFontTx/>
                        <a:buNone/>
                        <a:tabLst/>
                      </a:pPr>
                      <a:r>
                        <a:rPr kumimoji="0" lang="en-US" altLang="en-US" sz="1500" b="1" i="0" u="none" strike="noStrike" cap="none" normalizeH="0" baseline="0">
                          <a:ln>
                            <a:noFill/>
                          </a:ln>
                          <a:solidFill>
                            <a:srgbClr val="FFFFFF"/>
                          </a:solidFill>
                          <a:effectLst/>
                          <a:latin typeface="Arial" panose="020B0604020202020204" pitchFamily="34" charset="0"/>
                          <a:cs typeface="Arial" panose="020B0604020202020204" pitchFamily="34" charset="0"/>
                        </a:rPr>
                        <a:t>Dose</a:t>
                      </a:r>
                    </a:p>
                  </a:txBody>
                  <a:tcPr marL="68580" marR="68580" marT="68580" marB="6858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2F3690"/>
                    </a:solidFill>
                  </a:tcPr>
                </a:tc>
                <a:tc>
                  <a:txBody>
                    <a:bodyPr/>
                    <a:lstStyle>
                      <a:lvl1pPr defTabSz="760413">
                        <a:lnSpc>
                          <a:spcPct val="90000"/>
                        </a:lnSpc>
                        <a:spcBef>
                          <a:spcPts val="838"/>
                        </a:spcBef>
                        <a:buFont typeface="Arial" panose="020B0604020202020204" pitchFamily="34" charset="0"/>
                        <a:defRPr sz="3200">
                          <a:solidFill>
                            <a:schemeClr val="bg2"/>
                          </a:solidFill>
                          <a:latin typeface="Arial" panose="020B0604020202020204" pitchFamily="34" charset="0"/>
                          <a:cs typeface="Arial" panose="020B0604020202020204" pitchFamily="34" charset="0"/>
                        </a:defRPr>
                      </a:lvl1pPr>
                      <a:lvl2pPr marL="742950" indent="-285750" defTabSz="760413">
                        <a:lnSpc>
                          <a:spcPct val="90000"/>
                        </a:lnSpc>
                        <a:spcBef>
                          <a:spcPts val="413"/>
                        </a:spcBef>
                        <a:buFont typeface="Arial" panose="020B0604020202020204" pitchFamily="34" charset="0"/>
                        <a:defRPr sz="2900">
                          <a:solidFill>
                            <a:schemeClr val="bg2"/>
                          </a:solidFill>
                          <a:latin typeface="Arial" panose="020B0604020202020204" pitchFamily="34" charset="0"/>
                          <a:cs typeface="Arial" panose="020B0604020202020204" pitchFamily="34" charset="0"/>
                        </a:defRPr>
                      </a:lvl2pPr>
                      <a:lvl3pPr marL="1143000" indent="-228600" defTabSz="760413">
                        <a:lnSpc>
                          <a:spcPct val="90000"/>
                        </a:lnSpc>
                        <a:spcBef>
                          <a:spcPts val="413"/>
                        </a:spcBef>
                        <a:buFont typeface="Arial" panose="020B0604020202020204" pitchFamily="34" charset="0"/>
                        <a:defRPr sz="2500">
                          <a:solidFill>
                            <a:schemeClr val="bg2"/>
                          </a:solidFill>
                          <a:latin typeface="Arial" panose="020B0604020202020204" pitchFamily="34" charset="0"/>
                          <a:cs typeface="Arial" panose="020B0604020202020204" pitchFamily="34" charset="0"/>
                        </a:defRPr>
                      </a:lvl3pPr>
                      <a:lvl4pPr marL="1600200" indent="-228600" defTabSz="760413">
                        <a:lnSpc>
                          <a:spcPct val="90000"/>
                        </a:lnSpc>
                        <a:spcBef>
                          <a:spcPts val="413"/>
                        </a:spcBef>
                        <a:buFont typeface="Arial" panose="020B0604020202020204" pitchFamily="34" charset="0"/>
                        <a:defRPr sz="2200">
                          <a:solidFill>
                            <a:schemeClr val="bg2"/>
                          </a:solidFill>
                          <a:latin typeface="Arial" panose="020B0604020202020204" pitchFamily="34" charset="0"/>
                          <a:cs typeface="Arial" panose="020B0604020202020204" pitchFamily="34" charset="0"/>
                        </a:defRPr>
                      </a:lvl4pPr>
                      <a:lvl5pPr marL="2057400" indent="-228600" defTabSz="760413">
                        <a:lnSpc>
                          <a:spcPct val="90000"/>
                        </a:lnSpc>
                        <a:spcBef>
                          <a:spcPts val="413"/>
                        </a:spcBef>
                        <a:buFont typeface="Arial" panose="020B0604020202020204" pitchFamily="34" charset="0"/>
                        <a:defRPr sz="2200">
                          <a:solidFill>
                            <a:schemeClr val="bg2"/>
                          </a:solidFill>
                          <a:latin typeface="Arial" panose="020B0604020202020204" pitchFamily="34" charset="0"/>
                          <a:cs typeface="Arial" panose="020B0604020202020204" pitchFamily="34" charset="0"/>
                        </a:defRPr>
                      </a:lvl5pPr>
                      <a:lvl6pPr marL="2514600" indent="-228600" defTabSz="760413" eaLnBrk="0" fontAlgn="base" hangingPunct="0">
                        <a:lnSpc>
                          <a:spcPct val="90000"/>
                        </a:lnSpc>
                        <a:spcBef>
                          <a:spcPts val="413"/>
                        </a:spcBef>
                        <a:spcAft>
                          <a:spcPct val="0"/>
                        </a:spcAft>
                        <a:buFont typeface="Arial" panose="020B0604020202020204" pitchFamily="34" charset="0"/>
                        <a:defRPr sz="2200">
                          <a:solidFill>
                            <a:schemeClr val="bg2"/>
                          </a:solidFill>
                          <a:latin typeface="Arial" panose="020B0604020202020204" pitchFamily="34" charset="0"/>
                          <a:cs typeface="Arial" panose="020B0604020202020204" pitchFamily="34" charset="0"/>
                        </a:defRPr>
                      </a:lvl6pPr>
                      <a:lvl7pPr marL="2971800" indent="-228600" defTabSz="760413" eaLnBrk="0" fontAlgn="base" hangingPunct="0">
                        <a:lnSpc>
                          <a:spcPct val="90000"/>
                        </a:lnSpc>
                        <a:spcBef>
                          <a:spcPts val="413"/>
                        </a:spcBef>
                        <a:spcAft>
                          <a:spcPct val="0"/>
                        </a:spcAft>
                        <a:buFont typeface="Arial" panose="020B0604020202020204" pitchFamily="34" charset="0"/>
                        <a:defRPr sz="2200">
                          <a:solidFill>
                            <a:schemeClr val="bg2"/>
                          </a:solidFill>
                          <a:latin typeface="Arial" panose="020B0604020202020204" pitchFamily="34" charset="0"/>
                          <a:cs typeface="Arial" panose="020B0604020202020204" pitchFamily="34" charset="0"/>
                        </a:defRPr>
                      </a:lvl7pPr>
                      <a:lvl8pPr marL="3429000" indent="-228600" defTabSz="760413" eaLnBrk="0" fontAlgn="base" hangingPunct="0">
                        <a:lnSpc>
                          <a:spcPct val="90000"/>
                        </a:lnSpc>
                        <a:spcBef>
                          <a:spcPts val="413"/>
                        </a:spcBef>
                        <a:spcAft>
                          <a:spcPct val="0"/>
                        </a:spcAft>
                        <a:buFont typeface="Arial" panose="020B0604020202020204" pitchFamily="34" charset="0"/>
                        <a:defRPr sz="2200">
                          <a:solidFill>
                            <a:schemeClr val="bg2"/>
                          </a:solidFill>
                          <a:latin typeface="Arial" panose="020B0604020202020204" pitchFamily="34" charset="0"/>
                          <a:cs typeface="Arial" panose="020B0604020202020204" pitchFamily="34" charset="0"/>
                        </a:defRPr>
                      </a:lvl8pPr>
                      <a:lvl9pPr marL="3886200" indent="-228600" defTabSz="760413" eaLnBrk="0" fontAlgn="base" hangingPunct="0">
                        <a:lnSpc>
                          <a:spcPct val="90000"/>
                        </a:lnSpc>
                        <a:spcBef>
                          <a:spcPts val="413"/>
                        </a:spcBef>
                        <a:spcAft>
                          <a:spcPct val="0"/>
                        </a:spcAft>
                        <a:buFont typeface="Arial" panose="020B0604020202020204" pitchFamily="34" charset="0"/>
                        <a:defRPr sz="2200">
                          <a:solidFill>
                            <a:schemeClr val="bg2"/>
                          </a:solidFill>
                          <a:latin typeface="Arial" panose="020B0604020202020204" pitchFamily="34" charset="0"/>
                          <a:cs typeface="Arial" panose="020B0604020202020204" pitchFamily="34" charset="0"/>
                        </a:defRPr>
                      </a:lvl9pPr>
                    </a:lstStyle>
                    <a:p>
                      <a:pPr marL="0" marR="0" lvl="0" indent="0" algn="l" defTabSz="760413" rtl="0" eaLnBrk="1" fontAlgn="base" latinLnBrk="0" hangingPunct="1">
                        <a:lnSpc>
                          <a:spcPct val="100000"/>
                        </a:lnSpc>
                        <a:spcBef>
                          <a:spcPct val="0"/>
                        </a:spcBef>
                        <a:spcAft>
                          <a:spcPct val="0"/>
                        </a:spcAft>
                        <a:buClrTx/>
                        <a:buSzTx/>
                        <a:buFontTx/>
                        <a:buNone/>
                        <a:tabLst/>
                      </a:pPr>
                      <a:r>
                        <a:rPr kumimoji="0" lang="en-US" altLang="en-US" sz="1500" b="1" i="0" u="none" strike="noStrike" cap="none" normalizeH="0" baseline="0">
                          <a:ln>
                            <a:noFill/>
                          </a:ln>
                          <a:solidFill>
                            <a:srgbClr val="FFFFFF"/>
                          </a:solidFill>
                          <a:effectLst/>
                          <a:latin typeface="Arial" panose="020B0604020202020204" pitchFamily="34" charset="0"/>
                          <a:cs typeface="Arial" panose="020B0604020202020204" pitchFamily="34" charset="0"/>
                        </a:rPr>
                        <a:t>Renal Adjustment</a:t>
                      </a:r>
                    </a:p>
                  </a:txBody>
                  <a:tcPr marL="68580" marR="68580" marT="68580" marB="6858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2F3690"/>
                    </a:solidFill>
                  </a:tcPr>
                </a:tc>
                <a:extLst>
                  <a:ext uri="{0D108BD9-81ED-4DB2-BD59-A6C34878D82A}">
                    <a16:rowId xmlns:a16="http://schemas.microsoft.com/office/drawing/2014/main" val="10000"/>
                  </a:ext>
                </a:extLst>
              </a:tr>
              <a:tr h="411480">
                <a:tc>
                  <a:txBody>
                    <a:bodyPr/>
                    <a:lstStyle>
                      <a:lvl1pPr defTabSz="760413">
                        <a:lnSpc>
                          <a:spcPct val="90000"/>
                        </a:lnSpc>
                        <a:spcBef>
                          <a:spcPts val="838"/>
                        </a:spcBef>
                        <a:buFont typeface="Arial" panose="020B0604020202020204" pitchFamily="34" charset="0"/>
                        <a:defRPr sz="3200">
                          <a:solidFill>
                            <a:schemeClr val="bg2"/>
                          </a:solidFill>
                          <a:latin typeface="Arial" panose="020B0604020202020204" pitchFamily="34" charset="0"/>
                          <a:cs typeface="Arial" panose="020B0604020202020204" pitchFamily="34" charset="0"/>
                        </a:defRPr>
                      </a:lvl1pPr>
                      <a:lvl2pPr marL="742950" indent="-285750" defTabSz="760413">
                        <a:lnSpc>
                          <a:spcPct val="90000"/>
                        </a:lnSpc>
                        <a:spcBef>
                          <a:spcPts val="413"/>
                        </a:spcBef>
                        <a:buFont typeface="Arial" panose="020B0604020202020204" pitchFamily="34" charset="0"/>
                        <a:defRPr sz="2900">
                          <a:solidFill>
                            <a:schemeClr val="bg2"/>
                          </a:solidFill>
                          <a:latin typeface="Arial" panose="020B0604020202020204" pitchFamily="34" charset="0"/>
                          <a:cs typeface="Arial" panose="020B0604020202020204" pitchFamily="34" charset="0"/>
                        </a:defRPr>
                      </a:lvl2pPr>
                      <a:lvl3pPr marL="1143000" indent="-228600" defTabSz="760413">
                        <a:lnSpc>
                          <a:spcPct val="90000"/>
                        </a:lnSpc>
                        <a:spcBef>
                          <a:spcPts val="413"/>
                        </a:spcBef>
                        <a:buFont typeface="Arial" panose="020B0604020202020204" pitchFamily="34" charset="0"/>
                        <a:defRPr sz="2500">
                          <a:solidFill>
                            <a:schemeClr val="bg2"/>
                          </a:solidFill>
                          <a:latin typeface="Arial" panose="020B0604020202020204" pitchFamily="34" charset="0"/>
                          <a:cs typeface="Arial" panose="020B0604020202020204" pitchFamily="34" charset="0"/>
                        </a:defRPr>
                      </a:lvl3pPr>
                      <a:lvl4pPr marL="1600200" indent="-228600" defTabSz="760413">
                        <a:lnSpc>
                          <a:spcPct val="90000"/>
                        </a:lnSpc>
                        <a:spcBef>
                          <a:spcPts val="413"/>
                        </a:spcBef>
                        <a:buFont typeface="Arial" panose="020B0604020202020204" pitchFamily="34" charset="0"/>
                        <a:defRPr sz="2200">
                          <a:solidFill>
                            <a:schemeClr val="bg2"/>
                          </a:solidFill>
                          <a:latin typeface="Arial" panose="020B0604020202020204" pitchFamily="34" charset="0"/>
                          <a:cs typeface="Arial" panose="020B0604020202020204" pitchFamily="34" charset="0"/>
                        </a:defRPr>
                      </a:lvl4pPr>
                      <a:lvl5pPr marL="2057400" indent="-228600" defTabSz="760413">
                        <a:lnSpc>
                          <a:spcPct val="90000"/>
                        </a:lnSpc>
                        <a:spcBef>
                          <a:spcPts val="413"/>
                        </a:spcBef>
                        <a:buFont typeface="Arial" panose="020B0604020202020204" pitchFamily="34" charset="0"/>
                        <a:defRPr sz="2200">
                          <a:solidFill>
                            <a:schemeClr val="bg2"/>
                          </a:solidFill>
                          <a:latin typeface="Arial" panose="020B0604020202020204" pitchFamily="34" charset="0"/>
                          <a:cs typeface="Arial" panose="020B0604020202020204" pitchFamily="34" charset="0"/>
                        </a:defRPr>
                      </a:lvl5pPr>
                      <a:lvl6pPr marL="2514600" indent="-228600" defTabSz="760413" eaLnBrk="0" fontAlgn="base" hangingPunct="0">
                        <a:lnSpc>
                          <a:spcPct val="90000"/>
                        </a:lnSpc>
                        <a:spcBef>
                          <a:spcPts val="413"/>
                        </a:spcBef>
                        <a:spcAft>
                          <a:spcPct val="0"/>
                        </a:spcAft>
                        <a:buFont typeface="Arial" panose="020B0604020202020204" pitchFamily="34" charset="0"/>
                        <a:defRPr sz="2200">
                          <a:solidFill>
                            <a:schemeClr val="bg2"/>
                          </a:solidFill>
                          <a:latin typeface="Arial" panose="020B0604020202020204" pitchFamily="34" charset="0"/>
                          <a:cs typeface="Arial" panose="020B0604020202020204" pitchFamily="34" charset="0"/>
                        </a:defRPr>
                      </a:lvl6pPr>
                      <a:lvl7pPr marL="2971800" indent="-228600" defTabSz="760413" eaLnBrk="0" fontAlgn="base" hangingPunct="0">
                        <a:lnSpc>
                          <a:spcPct val="90000"/>
                        </a:lnSpc>
                        <a:spcBef>
                          <a:spcPts val="413"/>
                        </a:spcBef>
                        <a:spcAft>
                          <a:spcPct val="0"/>
                        </a:spcAft>
                        <a:buFont typeface="Arial" panose="020B0604020202020204" pitchFamily="34" charset="0"/>
                        <a:defRPr sz="2200">
                          <a:solidFill>
                            <a:schemeClr val="bg2"/>
                          </a:solidFill>
                          <a:latin typeface="Arial" panose="020B0604020202020204" pitchFamily="34" charset="0"/>
                          <a:cs typeface="Arial" panose="020B0604020202020204" pitchFamily="34" charset="0"/>
                        </a:defRPr>
                      </a:lvl7pPr>
                      <a:lvl8pPr marL="3429000" indent="-228600" defTabSz="760413" eaLnBrk="0" fontAlgn="base" hangingPunct="0">
                        <a:lnSpc>
                          <a:spcPct val="90000"/>
                        </a:lnSpc>
                        <a:spcBef>
                          <a:spcPts val="413"/>
                        </a:spcBef>
                        <a:spcAft>
                          <a:spcPct val="0"/>
                        </a:spcAft>
                        <a:buFont typeface="Arial" panose="020B0604020202020204" pitchFamily="34" charset="0"/>
                        <a:defRPr sz="2200">
                          <a:solidFill>
                            <a:schemeClr val="bg2"/>
                          </a:solidFill>
                          <a:latin typeface="Arial" panose="020B0604020202020204" pitchFamily="34" charset="0"/>
                          <a:cs typeface="Arial" panose="020B0604020202020204" pitchFamily="34" charset="0"/>
                        </a:defRPr>
                      </a:lvl8pPr>
                      <a:lvl9pPr marL="3886200" indent="-228600" defTabSz="760413" eaLnBrk="0" fontAlgn="base" hangingPunct="0">
                        <a:lnSpc>
                          <a:spcPct val="90000"/>
                        </a:lnSpc>
                        <a:spcBef>
                          <a:spcPts val="413"/>
                        </a:spcBef>
                        <a:spcAft>
                          <a:spcPct val="0"/>
                        </a:spcAft>
                        <a:buFont typeface="Arial" panose="020B0604020202020204" pitchFamily="34" charset="0"/>
                        <a:defRPr sz="2200">
                          <a:solidFill>
                            <a:schemeClr val="bg2"/>
                          </a:solidFill>
                          <a:latin typeface="Arial" panose="020B0604020202020204" pitchFamily="34" charset="0"/>
                          <a:cs typeface="Arial" panose="020B0604020202020204" pitchFamily="34" charset="0"/>
                        </a:defRPr>
                      </a:lvl9pPr>
                    </a:lstStyle>
                    <a:p>
                      <a:pPr marL="0" marR="0" lvl="0" indent="0" algn="l" defTabSz="760413" rtl="0" eaLnBrk="1" fontAlgn="base" latinLnBrk="0" hangingPunct="1">
                        <a:lnSpc>
                          <a:spcPct val="100000"/>
                        </a:lnSpc>
                        <a:spcBef>
                          <a:spcPct val="0"/>
                        </a:spcBef>
                        <a:spcAft>
                          <a:spcPct val="0"/>
                        </a:spcAft>
                        <a:buClrTx/>
                        <a:buSzTx/>
                        <a:buFontTx/>
                        <a:buNone/>
                        <a:tabLst/>
                      </a:pPr>
                      <a:r>
                        <a:rPr kumimoji="0" lang="en-US" altLang="en-US" sz="1400" b="1" i="0" u="none" strike="noStrike" cap="none" normalizeH="0" baseline="0">
                          <a:ln>
                            <a:noFill/>
                          </a:ln>
                          <a:solidFill>
                            <a:srgbClr val="000000"/>
                          </a:solidFill>
                          <a:effectLst/>
                          <a:latin typeface="Arial" panose="020B0604020202020204" pitchFamily="34" charset="0"/>
                          <a:cs typeface="Arial" panose="020B0604020202020204" pitchFamily="34" charset="0"/>
                        </a:rPr>
                        <a:t>Ertugliflozin (</a:t>
                      </a:r>
                      <a:r>
                        <a:rPr kumimoji="0" lang="en-US" altLang="en-US" sz="1400" b="1" i="0" u="none" strike="noStrike" cap="none" normalizeH="0" baseline="0" err="1">
                          <a:ln>
                            <a:noFill/>
                          </a:ln>
                          <a:solidFill>
                            <a:srgbClr val="000000"/>
                          </a:solidFill>
                          <a:effectLst/>
                          <a:latin typeface="Arial" panose="020B0604020202020204" pitchFamily="34" charset="0"/>
                          <a:cs typeface="Arial" panose="020B0604020202020204" pitchFamily="34" charset="0"/>
                        </a:rPr>
                        <a:t>Steglatro</a:t>
                      </a:r>
                      <a:r>
                        <a:rPr kumimoji="0" lang="en-US" altLang="en-US" sz="1400" b="1" i="0" u="none" strike="noStrike" cap="none" normalizeH="0" baseline="0">
                          <a:ln>
                            <a:noFill/>
                          </a:ln>
                          <a:solidFill>
                            <a:srgbClr val="000000"/>
                          </a:solidFill>
                          <a:effectLst/>
                          <a:latin typeface="Arial" panose="020B0604020202020204" pitchFamily="34" charset="0"/>
                          <a:cs typeface="Arial" panose="020B0604020202020204" pitchFamily="34" charset="0"/>
                        </a:rPr>
                        <a:t>)</a:t>
                      </a:r>
                    </a:p>
                  </a:txBody>
                  <a:tcPr marL="68580" marR="68580" marT="68580" marB="6858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2">
                        <a:lumMod val="85000"/>
                      </a:schemeClr>
                    </a:solidFill>
                  </a:tcPr>
                </a:tc>
                <a:tc>
                  <a:txBody>
                    <a:bodyPr/>
                    <a:lstStyle>
                      <a:lvl1pPr defTabSz="760413">
                        <a:lnSpc>
                          <a:spcPct val="90000"/>
                        </a:lnSpc>
                        <a:spcBef>
                          <a:spcPts val="838"/>
                        </a:spcBef>
                        <a:buFont typeface="Arial" panose="020B0604020202020204" pitchFamily="34" charset="0"/>
                        <a:defRPr sz="3200">
                          <a:solidFill>
                            <a:schemeClr val="bg2"/>
                          </a:solidFill>
                          <a:latin typeface="Arial" panose="020B0604020202020204" pitchFamily="34" charset="0"/>
                          <a:cs typeface="Arial" panose="020B0604020202020204" pitchFamily="34" charset="0"/>
                        </a:defRPr>
                      </a:lvl1pPr>
                      <a:lvl2pPr marL="742950" indent="-285750" defTabSz="760413">
                        <a:lnSpc>
                          <a:spcPct val="90000"/>
                        </a:lnSpc>
                        <a:spcBef>
                          <a:spcPts val="413"/>
                        </a:spcBef>
                        <a:buFont typeface="Arial" panose="020B0604020202020204" pitchFamily="34" charset="0"/>
                        <a:defRPr sz="2900">
                          <a:solidFill>
                            <a:schemeClr val="bg2"/>
                          </a:solidFill>
                          <a:latin typeface="Arial" panose="020B0604020202020204" pitchFamily="34" charset="0"/>
                          <a:cs typeface="Arial" panose="020B0604020202020204" pitchFamily="34" charset="0"/>
                        </a:defRPr>
                      </a:lvl2pPr>
                      <a:lvl3pPr marL="1143000" indent="-228600" defTabSz="760413">
                        <a:lnSpc>
                          <a:spcPct val="90000"/>
                        </a:lnSpc>
                        <a:spcBef>
                          <a:spcPts val="413"/>
                        </a:spcBef>
                        <a:buFont typeface="Arial" panose="020B0604020202020204" pitchFamily="34" charset="0"/>
                        <a:defRPr sz="2500">
                          <a:solidFill>
                            <a:schemeClr val="bg2"/>
                          </a:solidFill>
                          <a:latin typeface="Arial" panose="020B0604020202020204" pitchFamily="34" charset="0"/>
                          <a:cs typeface="Arial" panose="020B0604020202020204" pitchFamily="34" charset="0"/>
                        </a:defRPr>
                      </a:lvl3pPr>
                      <a:lvl4pPr marL="1600200" indent="-228600" defTabSz="760413">
                        <a:lnSpc>
                          <a:spcPct val="90000"/>
                        </a:lnSpc>
                        <a:spcBef>
                          <a:spcPts val="413"/>
                        </a:spcBef>
                        <a:buFont typeface="Arial" panose="020B0604020202020204" pitchFamily="34" charset="0"/>
                        <a:defRPr sz="2200">
                          <a:solidFill>
                            <a:schemeClr val="bg2"/>
                          </a:solidFill>
                          <a:latin typeface="Arial" panose="020B0604020202020204" pitchFamily="34" charset="0"/>
                          <a:cs typeface="Arial" panose="020B0604020202020204" pitchFamily="34" charset="0"/>
                        </a:defRPr>
                      </a:lvl4pPr>
                      <a:lvl5pPr marL="2057400" indent="-228600" defTabSz="760413">
                        <a:lnSpc>
                          <a:spcPct val="90000"/>
                        </a:lnSpc>
                        <a:spcBef>
                          <a:spcPts val="413"/>
                        </a:spcBef>
                        <a:buFont typeface="Arial" panose="020B0604020202020204" pitchFamily="34" charset="0"/>
                        <a:defRPr sz="2200">
                          <a:solidFill>
                            <a:schemeClr val="bg2"/>
                          </a:solidFill>
                          <a:latin typeface="Arial" panose="020B0604020202020204" pitchFamily="34" charset="0"/>
                          <a:cs typeface="Arial" panose="020B0604020202020204" pitchFamily="34" charset="0"/>
                        </a:defRPr>
                      </a:lvl5pPr>
                      <a:lvl6pPr marL="2514600" indent="-228600" defTabSz="760413" eaLnBrk="0" fontAlgn="base" hangingPunct="0">
                        <a:lnSpc>
                          <a:spcPct val="90000"/>
                        </a:lnSpc>
                        <a:spcBef>
                          <a:spcPts val="413"/>
                        </a:spcBef>
                        <a:spcAft>
                          <a:spcPct val="0"/>
                        </a:spcAft>
                        <a:buFont typeface="Arial" panose="020B0604020202020204" pitchFamily="34" charset="0"/>
                        <a:defRPr sz="2200">
                          <a:solidFill>
                            <a:schemeClr val="bg2"/>
                          </a:solidFill>
                          <a:latin typeface="Arial" panose="020B0604020202020204" pitchFamily="34" charset="0"/>
                          <a:cs typeface="Arial" panose="020B0604020202020204" pitchFamily="34" charset="0"/>
                        </a:defRPr>
                      </a:lvl6pPr>
                      <a:lvl7pPr marL="2971800" indent="-228600" defTabSz="760413" eaLnBrk="0" fontAlgn="base" hangingPunct="0">
                        <a:lnSpc>
                          <a:spcPct val="90000"/>
                        </a:lnSpc>
                        <a:spcBef>
                          <a:spcPts val="413"/>
                        </a:spcBef>
                        <a:spcAft>
                          <a:spcPct val="0"/>
                        </a:spcAft>
                        <a:buFont typeface="Arial" panose="020B0604020202020204" pitchFamily="34" charset="0"/>
                        <a:defRPr sz="2200">
                          <a:solidFill>
                            <a:schemeClr val="bg2"/>
                          </a:solidFill>
                          <a:latin typeface="Arial" panose="020B0604020202020204" pitchFamily="34" charset="0"/>
                          <a:cs typeface="Arial" panose="020B0604020202020204" pitchFamily="34" charset="0"/>
                        </a:defRPr>
                      </a:lvl7pPr>
                      <a:lvl8pPr marL="3429000" indent="-228600" defTabSz="760413" eaLnBrk="0" fontAlgn="base" hangingPunct="0">
                        <a:lnSpc>
                          <a:spcPct val="90000"/>
                        </a:lnSpc>
                        <a:spcBef>
                          <a:spcPts val="413"/>
                        </a:spcBef>
                        <a:spcAft>
                          <a:spcPct val="0"/>
                        </a:spcAft>
                        <a:buFont typeface="Arial" panose="020B0604020202020204" pitchFamily="34" charset="0"/>
                        <a:defRPr sz="2200">
                          <a:solidFill>
                            <a:schemeClr val="bg2"/>
                          </a:solidFill>
                          <a:latin typeface="Arial" panose="020B0604020202020204" pitchFamily="34" charset="0"/>
                          <a:cs typeface="Arial" panose="020B0604020202020204" pitchFamily="34" charset="0"/>
                        </a:defRPr>
                      </a:lvl8pPr>
                      <a:lvl9pPr marL="3886200" indent="-228600" defTabSz="760413" eaLnBrk="0" fontAlgn="base" hangingPunct="0">
                        <a:lnSpc>
                          <a:spcPct val="90000"/>
                        </a:lnSpc>
                        <a:spcBef>
                          <a:spcPts val="413"/>
                        </a:spcBef>
                        <a:spcAft>
                          <a:spcPct val="0"/>
                        </a:spcAft>
                        <a:buFont typeface="Arial" panose="020B0604020202020204" pitchFamily="34" charset="0"/>
                        <a:defRPr sz="2200">
                          <a:solidFill>
                            <a:schemeClr val="bg2"/>
                          </a:solidFill>
                          <a:latin typeface="Arial" panose="020B0604020202020204" pitchFamily="34" charset="0"/>
                          <a:cs typeface="Arial" panose="020B0604020202020204" pitchFamily="34" charset="0"/>
                        </a:defRPr>
                      </a:lvl9pPr>
                    </a:lstStyle>
                    <a:p>
                      <a:pPr marL="0" marR="0" lvl="0" indent="0" algn="l" defTabSz="760413"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a:ln>
                            <a:noFill/>
                          </a:ln>
                          <a:solidFill>
                            <a:srgbClr val="000000"/>
                          </a:solidFill>
                          <a:effectLst/>
                          <a:latin typeface="Arial" panose="020B0604020202020204" pitchFamily="34" charset="0"/>
                          <a:cs typeface="Arial" panose="020B0604020202020204" pitchFamily="34" charset="0"/>
                        </a:rPr>
                        <a:t>5-15 mg daily </a:t>
                      </a:r>
                    </a:p>
                  </a:txBody>
                  <a:tcPr marL="68580" marR="68580" marT="68580" marB="6858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2">
                        <a:lumMod val="85000"/>
                      </a:schemeClr>
                    </a:solidFill>
                  </a:tcPr>
                </a:tc>
                <a:tc>
                  <a:txBody>
                    <a:bodyPr/>
                    <a:lstStyle>
                      <a:lvl1pPr defTabSz="760413">
                        <a:lnSpc>
                          <a:spcPct val="90000"/>
                        </a:lnSpc>
                        <a:spcBef>
                          <a:spcPts val="838"/>
                        </a:spcBef>
                        <a:buFont typeface="Arial" panose="020B0604020202020204" pitchFamily="34" charset="0"/>
                        <a:defRPr sz="3200">
                          <a:solidFill>
                            <a:schemeClr val="bg2"/>
                          </a:solidFill>
                          <a:latin typeface="Arial" panose="020B0604020202020204" pitchFamily="34" charset="0"/>
                          <a:cs typeface="Arial" panose="020B0604020202020204" pitchFamily="34" charset="0"/>
                        </a:defRPr>
                      </a:lvl1pPr>
                      <a:lvl2pPr marL="742950" indent="-285750" defTabSz="760413">
                        <a:lnSpc>
                          <a:spcPct val="90000"/>
                        </a:lnSpc>
                        <a:spcBef>
                          <a:spcPts val="413"/>
                        </a:spcBef>
                        <a:buFont typeface="Arial" panose="020B0604020202020204" pitchFamily="34" charset="0"/>
                        <a:defRPr sz="2900">
                          <a:solidFill>
                            <a:schemeClr val="bg2"/>
                          </a:solidFill>
                          <a:latin typeface="Arial" panose="020B0604020202020204" pitchFamily="34" charset="0"/>
                          <a:cs typeface="Arial" panose="020B0604020202020204" pitchFamily="34" charset="0"/>
                        </a:defRPr>
                      </a:lvl2pPr>
                      <a:lvl3pPr marL="1143000" indent="-228600" defTabSz="760413">
                        <a:lnSpc>
                          <a:spcPct val="90000"/>
                        </a:lnSpc>
                        <a:spcBef>
                          <a:spcPts val="413"/>
                        </a:spcBef>
                        <a:buFont typeface="Arial" panose="020B0604020202020204" pitchFamily="34" charset="0"/>
                        <a:defRPr sz="2500">
                          <a:solidFill>
                            <a:schemeClr val="bg2"/>
                          </a:solidFill>
                          <a:latin typeface="Arial" panose="020B0604020202020204" pitchFamily="34" charset="0"/>
                          <a:cs typeface="Arial" panose="020B0604020202020204" pitchFamily="34" charset="0"/>
                        </a:defRPr>
                      </a:lvl3pPr>
                      <a:lvl4pPr marL="1600200" indent="-228600" defTabSz="760413">
                        <a:lnSpc>
                          <a:spcPct val="90000"/>
                        </a:lnSpc>
                        <a:spcBef>
                          <a:spcPts val="413"/>
                        </a:spcBef>
                        <a:buFont typeface="Arial" panose="020B0604020202020204" pitchFamily="34" charset="0"/>
                        <a:defRPr sz="2200">
                          <a:solidFill>
                            <a:schemeClr val="bg2"/>
                          </a:solidFill>
                          <a:latin typeface="Arial" panose="020B0604020202020204" pitchFamily="34" charset="0"/>
                          <a:cs typeface="Arial" panose="020B0604020202020204" pitchFamily="34" charset="0"/>
                        </a:defRPr>
                      </a:lvl4pPr>
                      <a:lvl5pPr marL="2057400" indent="-228600" defTabSz="760413">
                        <a:lnSpc>
                          <a:spcPct val="90000"/>
                        </a:lnSpc>
                        <a:spcBef>
                          <a:spcPts val="413"/>
                        </a:spcBef>
                        <a:buFont typeface="Arial" panose="020B0604020202020204" pitchFamily="34" charset="0"/>
                        <a:defRPr sz="2200">
                          <a:solidFill>
                            <a:schemeClr val="bg2"/>
                          </a:solidFill>
                          <a:latin typeface="Arial" panose="020B0604020202020204" pitchFamily="34" charset="0"/>
                          <a:cs typeface="Arial" panose="020B0604020202020204" pitchFamily="34" charset="0"/>
                        </a:defRPr>
                      </a:lvl5pPr>
                      <a:lvl6pPr marL="2514600" indent="-228600" defTabSz="760413" eaLnBrk="0" fontAlgn="base" hangingPunct="0">
                        <a:lnSpc>
                          <a:spcPct val="90000"/>
                        </a:lnSpc>
                        <a:spcBef>
                          <a:spcPts val="413"/>
                        </a:spcBef>
                        <a:spcAft>
                          <a:spcPct val="0"/>
                        </a:spcAft>
                        <a:buFont typeface="Arial" panose="020B0604020202020204" pitchFamily="34" charset="0"/>
                        <a:defRPr sz="2200">
                          <a:solidFill>
                            <a:schemeClr val="bg2"/>
                          </a:solidFill>
                          <a:latin typeface="Arial" panose="020B0604020202020204" pitchFamily="34" charset="0"/>
                          <a:cs typeface="Arial" panose="020B0604020202020204" pitchFamily="34" charset="0"/>
                        </a:defRPr>
                      </a:lvl6pPr>
                      <a:lvl7pPr marL="2971800" indent="-228600" defTabSz="760413" eaLnBrk="0" fontAlgn="base" hangingPunct="0">
                        <a:lnSpc>
                          <a:spcPct val="90000"/>
                        </a:lnSpc>
                        <a:spcBef>
                          <a:spcPts val="413"/>
                        </a:spcBef>
                        <a:spcAft>
                          <a:spcPct val="0"/>
                        </a:spcAft>
                        <a:buFont typeface="Arial" panose="020B0604020202020204" pitchFamily="34" charset="0"/>
                        <a:defRPr sz="2200">
                          <a:solidFill>
                            <a:schemeClr val="bg2"/>
                          </a:solidFill>
                          <a:latin typeface="Arial" panose="020B0604020202020204" pitchFamily="34" charset="0"/>
                          <a:cs typeface="Arial" panose="020B0604020202020204" pitchFamily="34" charset="0"/>
                        </a:defRPr>
                      </a:lvl7pPr>
                      <a:lvl8pPr marL="3429000" indent="-228600" defTabSz="760413" eaLnBrk="0" fontAlgn="base" hangingPunct="0">
                        <a:lnSpc>
                          <a:spcPct val="90000"/>
                        </a:lnSpc>
                        <a:spcBef>
                          <a:spcPts val="413"/>
                        </a:spcBef>
                        <a:spcAft>
                          <a:spcPct val="0"/>
                        </a:spcAft>
                        <a:buFont typeface="Arial" panose="020B0604020202020204" pitchFamily="34" charset="0"/>
                        <a:defRPr sz="2200">
                          <a:solidFill>
                            <a:schemeClr val="bg2"/>
                          </a:solidFill>
                          <a:latin typeface="Arial" panose="020B0604020202020204" pitchFamily="34" charset="0"/>
                          <a:cs typeface="Arial" panose="020B0604020202020204" pitchFamily="34" charset="0"/>
                        </a:defRPr>
                      </a:lvl8pPr>
                      <a:lvl9pPr marL="3886200" indent="-228600" defTabSz="760413" eaLnBrk="0" fontAlgn="base" hangingPunct="0">
                        <a:lnSpc>
                          <a:spcPct val="90000"/>
                        </a:lnSpc>
                        <a:spcBef>
                          <a:spcPts val="413"/>
                        </a:spcBef>
                        <a:spcAft>
                          <a:spcPct val="0"/>
                        </a:spcAft>
                        <a:buFont typeface="Arial" panose="020B0604020202020204" pitchFamily="34" charset="0"/>
                        <a:defRPr sz="2200">
                          <a:solidFill>
                            <a:schemeClr val="bg2"/>
                          </a:solidFill>
                          <a:latin typeface="Arial" panose="020B0604020202020204" pitchFamily="34" charset="0"/>
                          <a:cs typeface="Arial" panose="020B0604020202020204" pitchFamily="34" charset="0"/>
                        </a:defRPr>
                      </a:lvl9pPr>
                    </a:lstStyle>
                    <a:p>
                      <a:pPr marL="0" marR="0" lvl="0" indent="0" algn="l" defTabSz="760413"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a:ln>
                            <a:noFill/>
                          </a:ln>
                          <a:solidFill>
                            <a:srgbClr val="000000"/>
                          </a:solidFill>
                          <a:effectLst/>
                          <a:latin typeface="Arial" panose="020B0604020202020204" pitchFamily="34" charset="0"/>
                          <a:cs typeface="Arial" panose="020B0604020202020204" pitchFamily="34" charset="0"/>
                        </a:rPr>
                        <a:t>Not recommended for eGFR &lt;45</a:t>
                      </a:r>
                    </a:p>
                  </a:txBody>
                  <a:tcPr marL="68580" marR="68580" marT="68580" marB="6858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2">
                        <a:lumMod val="85000"/>
                      </a:schemeClr>
                    </a:solidFill>
                  </a:tcPr>
                </a:tc>
                <a:extLst>
                  <a:ext uri="{0D108BD9-81ED-4DB2-BD59-A6C34878D82A}">
                    <a16:rowId xmlns:a16="http://schemas.microsoft.com/office/drawing/2014/main" val="10001"/>
                  </a:ext>
                </a:extLst>
              </a:tr>
              <a:tr h="548640">
                <a:tc>
                  <a:txBody>
                    <a:bodyPr/>
                    <a:lstStyle>
                      <a:lvl1pPr defTabSz="760413">
                        <a:lnSpc>
                          <a:spcPct val="90000"/>
                        </a:lnSpc>
                        <a:spcBef>
                          <a:spcPts val="838"/>
                        </a:spcBef>
                        <a:buFont typeface="Arial" panose="020B0604020202020204" pitchFamily="34" charset="0"/>
                        <a:defRPr sz="3200">
                          <a:solidFill>
                            <a:schemeClr val="bg2"/>
                          </a:solidFill>
                          <a:latin typeface="Arial" panose="020B0604020202020204" pitchFamily="34" charset="0"/>
                          <a:cs typeface="Arial" panose="020B0604020202020204" pitchFamily="34" charset="0"/>
                        </a:defRPr>
                      </a:lvl1pPr>
                      <a:lvl2pPr marL="742950" indent="-285750" defTabSz="760413">
                        <a:lnSpc>
                          <a:spcPct val="90000"/>
                        </a:lnSpc>
                        <a:spcBef>
                          <a:spcPts val="413"/>
                        </a:spcBef>
                        <a:buFont typeface="Arial" panose="020B0604020202020204" pitchFamily="34" charset="0"/>
                        <a:defRPr sz="2900">
                          <a:solidFill>
                            <a:schemeClr val="bg2"/>
                          </a:solidFill>
                          <a:latin typeface="Arial" panose="020B0604020202020204" pitchFamily="34" charset="0"/>
                          <a:cs typeface="Arial" panose="020B0604020202020204" pitchFamily="34" charset="0"/>
                        </a:defRPr>
                      </a:lvl2pPr>
                      <a:lvl3pPr marL="1143000" indent="-228600" defTabSz="760413">
                        <a:lnSpc>
                          <a:spcPct val="90000"/>
                        </a:lnSpc>
                        <a:spcBef>
                          <a:spcPts val="413"/>
                        </a:spcBef>
                        <a:buFont typeface="Arial" panose="020B0604020202020204" pitchFamily="34" charset="0"/>
                        <a:defRPr sz="2500">
                          <a:solidFill>
                            <a:schemeClr val="bg2"/>
                          </a:solidFill>
                          <a:latin typeface="Arial" panose="020B0604020202020204" pitchFamily="34" charset="0"/>
                          <a:cs typeface="Arial" panose="020B0604020202020204" pitchFamily="34" charset="0"/>
                        </a:defRPr>
                      </a:lvl3pPr>
                      <a:lvl4pPr marL="1600200" indent="-228600" defTabSz="760413">
                        <a:lnSpc>
                          <a:spcPct val="90000"/>
                        </a:lnSpc>
                        <a:spcBef>
                          <a:spcPts val="413"/>
                        </a:spcBef>
                        <a:buFont typeface="Arial" panose="020B0604020202020204" pitchFamily="34" charset="0"/>
                        <a:defRPr sz="2200">
                          <a:solidFill>
                            <a:schemeClr val="bg2"/>
                          </a:solidFill>
                          <a:latin typeface="Arial" panose="020B0604020202020204" pitchFamily="34" charset="0"/>
                          <a:cs typeface="Arial" panose="020B0604020202020204" pitchFamily="34" charset="0"/>
                        </a:defRPr>
                      </a:lvl4pPr>
                      <a:lvl5pPr marL="2057400" indent="-228600" defTabSz="760413">
                        <a:lnSpc>
                          <a:spcPct val="90000"/>
                        </a:lnSpc>
                        <a:spcBef>
                          <a:spcPts val="413"/>
                        </a:spcBef>
                        <a:buFont typeface="Arial" panose="020B0604020202020204" pitchFamily="34" charset="0"/>
                        <a:defRPr sz="2200">
                          <a:solidFill>
                            <a:schemeClr val="bg2"/>
                          </a:solidFill>
                          <a:latin typeface="Arial" panose="020B0604020202020204" pitchFamily="34" charset="0"/>
                          <a:cs typeface="Arial" panose="020B0604020202020204" pitchFamily="34" charset="0"/>
                        </a:defRPr>
                      </a:lvl5pPr>
                      <a:lvl6pPr marL="2514600" indent="-228600" defTabSz="760413" eaLnBrk="0" fontAlgn="base" hangingPunct="0">
                        <a:lnSpc>
                          <a:spcPct val="90000"/>
                        </a:lnSpc>
                        <a:spcBef>
                          <a:spcPts val="413"/>
                        </a:spcBef>
                        <a:spcAft>
                          <a:spcPct val="0"/>
                        </a:spcAft>
                        <a:buFont typeface="Arial" panose="020B0604020202020204" pitchFamily="34" charset="0"/>
                        <a:defRPr sz="2200">
                          <a:solidFill>
                            <a:schemeClr val="bg2"/>
                          </a:solidFill>
                          <a:latin typeface="Arial" panose="020B0604020202020204" pitchFamily="34" charset="0"/>
                          <a:cs typeface="Arial" panose="020B0604020202020204" pitchFamily="34" charset="0"/>
                        </a:defRPr>
                      </a:lvl6pPr>
                      <a:lvl7pPr marL="2971800" indent="-228600" defTabSz="760413" eaLnBrk="0" fontAlgn="base" hangingPunct="0">
                        <a:lnSpc>
                          <a:spcPct val="90000"/>
                        </a:lnSpc>
                        <a:spcBef>
                          <a:spcPts val="413"/>
                        </a:spcBef>
                        <a:spcAft>
                          <a:spcPct val="0"/>
                        </a:spcAft>
                        <a:buFont typeface="Arial" panose="020B0604020202020204" pitchFamily="34" charset="0"/>
                        <a:defRPr sz="2200">
                          <a:solidFill>
                            <a:schemeClr val="bg2"/>
                          </a:solidFill>
                          <a:latin typeface="Arial" panose="020B0604020202020204" pitchFamily="34" charset="0"/>
                          <a:cs typeface="Arial" panose="020B0604020202020204" pitchFamily="34" charset="0"/>
                        </a:defRPr>
                      </a:lvl7pPr>
                      <a:lvl8pPr marL="3429000" indent="-228600" defTabSz="760413" eaLnBrk="0" fontAlgn="base" hangingPunct="0">
                        <a:lnSpc>
                          <a:spcPct val="90000"/>
                        </a:lnSpc>
                        <a:spcBef>
                          <a:spcPts val="413"/>
                        </a:spcBef>
                        <a:spcAft>
                          <a:spcPct val="0"/>
                        </a:spcAft>
                        <a:buFont typeface="Arial" panose="020B0604020202020204" pitchFamily="34" charset="0"/>
                        <a:defRPr sz="2200">
                          <a:solidFill>
                            <a:schemeClr val="bg2"/>
                          </a:solidFill>
                          <a:latin typeface="Arial" panose="020B0604020202020204" pitchFamily="34" charset="0"/>
                          <a:cs typeface="Arial" panose="020B0604020202020204" pitchFamily="34" charset="0"/>
                        </a:defRPr>
                      </a:lvl8pPr>
                      <a:lvl9pPr marL="3886200" indent="-228600" defTabSz="760413" eaLnBrk="0" fontAlgn="base" hangingPunct="0">
                        <a:lnSpc>
                          <a:spcPct val="90000"/>
                        </a:lnSpc>
                        <a:spcBef>
                          <a:spcPts val="413"/>
                        </a:spcBef>
                        <a:spcAft>
                          <a:spcPct val="0"/>
                        </a:spcAft>
                        <a:buFont typeface="Arial" panose="020B0604020202020204" pitchFamily="34" charset="0"/>
                        <a:defRPr sz="2200">
                          <a:solidFill>
                            <a:schemeClr val="bg2"/>
                          </a:solidFill>
                          <a:latin typeface="Arial" panose="020B0604020202020204" pitchFamily="34" charset="0"/>
                          <a:cs typeface="Arial" panose="020B0604020202020204" pitchFamily="34" charset="0"/>
                        </a:defRPr>
                      </a:lvl9pPr>
                    </a:lstStyle>
                    <a:p>
                      <a:pPr marL="0" marR="0" lvl="0" indent="0" algn="l" defTabSz="760413" rtl="0" eaLnBrk="1" fontAlgn="base" latinLnBrk="0" hangingPunct="1">
                        <a:lnSpc>
                          <a:spcPct val="100000"/>
                        </a:lnSpc>
                        <a:spcBef>
                          <a:spcPct val="0"/>
                        </a:spcBef>
                        <a:spcAft>
                          <a:spcPct val="0"/>
                        </a:spcAft>
                        <a:buClrTx/>
                        <a:buSzTx/>
                        <a:buFontTx/>
                        <a:buNone/>
                        <a:tabLst/>
                      </a:pPr>
                      <a:r>
                        <a:rPr kumimoji="0" lang="en-US" altLang="en-US" sz="1400" b="1" i="0" u="none" strike="noStrike" cap="none" normalizeH="0" baseline="0">
                          <a:ln>
                            <a:noFill/>
                          </a:ln>
                          <a:solidFill>
                            <a:srgbClr val="000000"/>
                          </a:solidFill>
                          <a:effectLst/>
                          <a:latin typeface="Arial" panose="020B0604020202020204" pitchFamily="34" charset="0"/>
                          <a:cs typeface="Arial" panose="020B0604020202020204" pitchFamily="34" charset="0"/>
                        </a:rPr>
                        <a:t>Dapagliflozin (</a:t>
                      </a:r>
                      <a:r>
                        <a:rPr kumimoji="0" lang="en-US" altLang="en-US" sz="1400" b="1" i="0" u="none" strike="noStrike" cap="none" normalizeH="0" baseline="0" err="1">
                          <a:ln>
                            <a:noFill/>
                          </a:ln>
                          <a:solidFill>
                            <a:srgbClr val="000000"/>
                          </a:solidFill>
                          <a:effectLst/>
                          <a:latin typeface="Arial" panose="020B0604020202020204" pitchFamily="34" charset="0"/>
                          <a:cs typeface="Arial" panose="020B0604020202020204" pitchFamily="34" charset="0"/>
                        </a:rPr>
                        <a:t>Farxiga</a:t>
                      </a:r>
                      <a:r>
                        <a:rPr kumimoji="0" lang="en-US" altLang="en-US" sz="1400" b="1" i="0" u="none" strike="noStrike" cap="none" normalizeH="0" baseline="0">
                          <a:ln>
                            <a:noFill/>
                          </a:ln>
                          <a:solidFill>
                            <a:srgbClr val="000000"/>
                          </a:solidFill>
                          <a:effectLst/>
                          <a:latin typeface="Arial" panose="020B0604020202020204" pitchFamily="34" charset="0"/>
                          <a:cs typeface="Arial" panose="020B0604020202020204" pitchFamily="34" charset="0"/>
                        </a:rPr>
                        <a:t>)</a:t>
                      </a:r>
                    </a:p>
                  </a:txBody>
                  <a:tcPr marL="68580" marR="68580" marT="68580" marB="6858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tx1">
                        <a:lumMod val="20000"/>
                        <a:lumOff val="80000"/>
                      </a:schemeClr>
                    </a:solidFill>
                  </a:tcPr>
                </a:tc>
                <a:tc>
                  <a:txBody>
                    <a:bodyPr/>
                    <a:lstStyle>
                      <a:lvl1pPr defTabSz="760413">
                        <a:lnSpc>
                          <a:spcPct val="90000"/>
                        </a:lnSpc>
                        <a:spcBef>
                          <a:spcPts val="838"/>
                        </a:spcBef>
                        <a:buFont typeface="Arial" panose="020B0604020202020204" pitchFamily="34" charset="0"/>
                        <a:defRPr sz="3200">
                          <a:solidFill>
                            <a:schemeClr val="bg2"/>
                          </a:solidFill>
                          <a:latin typeface="Arial" panose="020B0604020202020204" pitchFamily="34" charset="0"/>
                          <a:cs typeface="Arial" panose="020B0604020202020204" pitchFamily="34" charset="0"/>
                        </a:defRPr>
                      </a:lvl1pPr>
                      <a:lvl2pPr marL="742950" indent="-285750" defTabSz="760413">
                        <a:lnSpc>
                          <a:spcPct val="90000"/>
                        </a:lnSpc>
                        <a:spcBef>
                          <a:spcPts val="413"/>
                        </a:spcBef>
                        <a:buFont typeface="Arial" panose="020B0604020202020204" pitchFamily="34" charset="0"/>
                        <a:defRPr sz="2900">
                          <a:solidFill>
                            <a:schemeClr val="bg2"/>
                          </a:solidFill>
                          <a:latin typeface="Arial" panose="020B0604020202020204" pitchFamily="34" charset="0"/>
                          <a:cs typeface="Arial" panose="020B0604020202020204" pitchFamily="34" charset="0"/>
                        </a:defRPr>
                      </a:lvl2pPr>
                      <a:lvl3pPr marL="1143000" indent="-228600" defTabSz="760413">
                        <a:lnSpc>
                          <a:spcPct val="90000"/>
                        </a:lnSpc>
                        <a:spcBef>
                          <a:spcPts val="413"/>
                        </a:spcBef>
                        <a:buFont typeface="Arial" panose="020B0604020202020204" pitchFamily="34" charset="0"/>
                        <a:defRPr sz="2500">
                          <a:solidFill>
                            <a:schemeClr val="bg2"/>
                          </a:solidFill>
                          <a:latin typeface="Arial" panose="020B0604020202020204" pitchFamily="34" charset="0"/>
                          <a:cs typeface="Arial" panose="020B0604020202020204" pitchFamily="34" charset="0"/>
                        </a:defRPr>
                      </a:lvl3pPr>
                      <a:lvl4pPr marL="1600200" indent="-228600" defTabSz="760413">
                        <a:lnSpc>
                          <a:spcPct val="90000"/>
                        </a:lnSpc>
                        <a:spcBef>
                          <a:spcPts val="413"/>
                        </a:spcBef>
                        <a:buFont typeface="Arial" panose="020B0604020202020204" pitchFamily="34" charset="0"/>
                        <a:defRPr sz="2200">
                          <a:solidFill>
                            <a:schemeClr val="bg2"/>
                          </a:solidFill>
                          <a:latin typeface="Arial" panose="020B0604020202020204" pitchFamily="34" charset="0"/>
                          <a:cs typeface="Arial" panose="020B0604020202020204" pitchFamily="34" charset="0"/>
                        </a:defRPr>
                      </a:lvl4pPr>
                      <a:lvl5pPr marL="2057400" indent="-228600" defTabSz="760413">
                        <a:lnSpc>
                          <a:spcPct val="90000"/>
                        </a:lnSpc>
                        <a:spcBef>
                          <a:spcPts val="413"/>
                        </a:spcBef>
                        <a:buFont typeface="Arial" panose="020B0604020202020204" pitchFamily="34" charset="0"/>
                        <a:defRPr sz="2200">
                          <a:solidFill>
                            <a:schemeClr val="bg2"/>
                          </a:solidFill>
                          <a:latin typeface="Arial" panose="020B0604020202020204" pitchFamily="34" charset="0"/>
                          <a:cs typeface="Arial" panose="020B0604020202020204" pitchFamily="34" charset="0"/>
                        </a:defRPr>
                      </a:lvl5pPr>
                      <a:lvl6pPr marL="2514600" indent="-228600" defTabSz="760413" eaLnBrk="0" fontAlgn="base" hangingPunct="0">
                        <a:lnSpc>
                          <a:spcPct val="90000"/>
                        </a:lnSpc>
                        <a:spcBef>
                          <a:spcPts val="413"/>
                        </a:spcBef>
                        <a:spcAft>
                          <a:spcPct val="0"/>
                        </a:spcAft>
                        <a:buFont typeface="Arial" panose="020B0604020202020204" pitchFamily="34" charset="0"/>
                        <a:defRPr sz="2200">
                          <a:solidFill>
                            <a:schemeClr val="bg2"/>
                          </a:solidFill>
                          <a:latin typeface="Arial" panose="020B0604020202020204" pitchFamily="34" charset="0"/>
                          <a:cs typeface="Arial" panose="020B0604020202020204" pitchFamily="34" charset="0"/>
                        </a:defRPr>
                      </a:lvl6pPr>
                      <a:lvl7pPr marL="2971800" indent="-228600" defTabSz="760413" eaLnBrk="0" fontAlgn="base" hangingPunct="0">
                        <a:lnSpc>
                          <a:spcPct val="90000"/>
                        </a:lnSpc>
                        <a:spcBef>
                          <a:spcPts val="413"/>
                        </a:spcBef>
                        <a:spcAft>
                          <a:spcPct val="0"/>
                        </a:spcAft>
                        <a:buFont typeface="Arial" panose="020B0604020202020204" pitchFamily="34" charset="0"/>
                        <a:defRPr sz="2200">
                          <a:solidFill>
                            <a:schemeClr val="bg2"/>
                          </a:solidFill>
                          <a:latin typeface="Arial" panose="020B0604020202020204" pitchFamily="34" charset="0"/>
                          <a:cs typeface="Arial" panose="020B0604020202020204" pitchFamily="34" charset="0"/>
                        </a:defRPr>
                      </a:lvl7pPr>
                      <a:lvl8pPr marL="3429000" indent="-228600" defTabSz="760413" eaLnBrk="0" fontAlgn="base" hangingPunct="0">
                        <a:lnSpc>
                          <a:spcPct val="90000"/>
                        </a:lnSpc>
                        <a:spcBef>
                          <a:spcPts val="413"/>
                        </a:spcBef>
                        <a:spcAft>
                          <a:spcPct val="0"/>
                        </a:spcAft>
                        <a:buFont typeface="Arial" panose="020B0604020202020204" pitchFamily="34" charset="0"/>
                        <a:defRPr sz="2200">
                          <a:solidFill>
                            <a:schemeClr val="bg2"/>
                          </a:solidFill>
                          <a:latin typeface="Arial" panose="020B0604020202020204" pitchFamily="34" charset="0"/>
                          <a:cs typeface="Arial" panose="020B0604020202020204" pitchFamily="34" charset="0"/>
                        </a:defRPr>
                      </a:lvl8pPr>
                      <a:lvl9pPr marL="3886200" indent="-228600" defTabSz="760413" eaLnBrk="0" fontAlgn="base" hangingPunct="0">
                        <a:lnSpc>
                          <a:spcPct val="90000"/>
                        </a:lnSpc>
                        <a:spcBef>
                          <a:spcPts val="413"/>
                        </a:spcBef>
                        <a:spcAft>
                          <a:spcPct val="0"/>
                        </a:spcAft>
                        <a:buFont typeface="Arial" panose="020B0604020202020204" pitchFamily="34" charset="0"/>
                        <a:defRPr sz="2200">
                          <a:solidFill>
                            <a:schemeClr val="bg2"/>
                          </a:solidFill>
                          <a:latin typeface="Arial" panose="020B0604020202020204" pitchFamily="34" charset="0"/>
                          <a:cs typeface="Arial" panose="020B0604020202020204" pitchFamily="34" charset="0"/>
                        </a:defRPr>
                      </a:lvl9pPr>
                    </a:lstStyle>
                    <a:p>
                      <a:pPr marL="0" marR="0" lvl="0" indent="0" algn="l" defTabSz="760413"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a:ln>
                            <a:noFill/>
                          </a:ln>
                          <a:solidFill>
                            <a:srgbClr val="000000"/>
                          </a:solidFill>
                          <a:effectLst/>
                          <a:latin typeface="Arial" panose="020B0604020202020204" pitchFamily="34" charset="0"/>
                          <a:cs typeface="Arial" panose="020B0604020202020204" pitchFamily="34" charset="0"/>
                        </a:rPr>
                        <a:t>5-10 mg daily</a:t>
                      </a:r>
                    </a:p>
                  </a:txBody>
                  <a:tcPr marL="68580" marR="68580" marT="68580" marB="6858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tx1">
                        <a:lumMod val="20000"/>
                        <a:lumOff val="80000"/>
                      </a:schemeClr>
                    </a:solidFill>
                  </a:tcPr>
                </a:tc>
                <a:tc>
                  <a:txBody>
                    <a:bodyPr/>
                    <a:lstStyle>
                      <a:lvl1pPr defTabSz="760413">
                        <a:lnSpc>
                          <a:spcPct val="90000"/>
                        </a:lnSpc>
                        <a:spcBef>
                          <a:spcPts val="838"/>
                        </a:spcBef>
                        <a:buFont typeface="Arial" panose="020B0604020202020204" pitchFamily="34" charset="0"/>
                        <a:defRPr sz="3200">
                          <a:solidFill>
                            <a:schemeClr val="bg2"/>
                          </a:solidFill>
                          <a:latin typeface="Arial" panose="020B0604020202020204" pitchFamily="34" charset="0"/>
                          <a:cs typeface="Arial" panose="020B0604020202020204" pitchFamily="34" charset="0"/>
                        </a:defRPr>
                      </a:lvl1pPr>
                      <a:lvl2pPr marL="742950" indent="-285750" defTabSz="760413">
                        <a:lnSpc>
                          <a:spcPct val="90000"/>
                        </a:lnSpc>
                        <a:spcBef>
                          <a:spcPts val="413"/>
                        </a:spcBef>
                        <a:buFont typeface="Arial" panose="020B0604020202020204" pitchFamily="34" charset="0"/>
                        <a:defRPr sz="2900">
                          <a:solidFill>
                            <a:schemeClr val="bg2"/>
                          </a:solidFill>
                          <a:latin typeface="Arial" panose="020B0604020202020204" pitchFamily="34" charset="0"/>
                          <a:cs typeface="Arial" panose="020B0604020202020204" pitchFamily="34" charset="0"/>
                        </a:defRPr>
                      </a:lvl2pPr>
                      <a:lvl3pPr marL="1143000" indent="-228600" defTabSz="760413">
                        <a:lnSpc>
                          <a:spcPct val="90000"/>
                        </a:lnSpc>
                        <a:spcBef>
                          <a:spcPts val="413"/>
                        </a:spcBef>
                        <a:buFont typeface="Arial" panose="020B0604020202020204" pitchFamily="34" charset="0"/>
                        <a:defRPr sz="2500">
                          <a:solidFill>
                            <a:schemeClr val="bg2"/>
                          </a:solidFill>
                          <a:latin typeface="Arial" panose="020B0604020202020204" pitchFamily="34" charset="0"/>
                          <a:cs typeface="Arial" panose="020B0604020202020204" pitchFamily="34" charset="0"/>
                        </a:defRPr>
                      </a:lvl3pPr>
                      <a:lvl4pPr marL="1600200" indent="-228600" defTabSz="760413">
                        <a:lnSpc>
                          <a:spcPct val="90000"/>
                        </a:lnSpc>
                        <a:spcBef>
                          <a:spcPts val="413"/>
                        </a:spcBef>
                        <a:buFont typeface="Arial" panose="020B0604020202020204" pitchFamily="34" charset="0"/>
                        <a:defRPr sz="2200">
                          <a:solidFill>
                            <a:schemeClr val="bg2"/>
                          </a:solidFill>
                          <a:latin typeface="Arial" panose="020B0604020202020204" pitchFamily="34" charset="0"/>
                          <a:cs typeface="Arial" panose="020B0604020202020204" pitchFamily="34" charset="0"/>
                        </a:defRPr>
                      </a:lvl4pPr>
                      <a:lvl5pPr marL="2057400" indent="-228600" defTabSz="760413">
                        <a:lnSpc>
                          <a:spcPct val="90000"/>
                        </a:lnSpc>
                        <a:spcBef>
                          <a:spcPts val="413"/>
                        </a:spcBef>
                        <a:buFont typeface="Arial" panose="020B0604020202020204" pitchFamily="34" charset="0"/>
                        <a:defRPr sz="2200">
                          <a:solidFill>
                            <a:schemeClr val="bg2"/>
                          </a:solidFill>
                          <a:latin typeface="Arial" panose="020B0604020202020204" pitchFamily="34" charset="0"/>
                          <a:cs typeface="Arial" panose="020B0604020202020204" pitchFamily="34" charset="0"/>
                        </a:defRPr>
                      </a:lvl5pPr>
                      <a:lvl6pPr marL="2514600" indent="-228600" defTabSz="760413" eaLnBrk="0" fontAlgn="base" hangingPunct="0">
                        <a:lnSpc>
                          <a:spcPct val="90000"/>
                        </a:lnSpc>
                        <a:spcBef>
                          <a:spcPts val="413"/>
                        </a:spcBef>
                        <a:spcAft>
                          <a:spcPct val="0"/>
                        </a:spcAft>
                        <a:buFont typeface="Arial" panose="020B0604020202020204" pitchFamily="34" charset="0"/>
                        <a:defRPr sz="2200">
                          <a:solidFill>
                            <a:schemeClr val="bg2"/>
                          </a:solidFill>
                          <a:latin typeface="Arial" panose="020B0604020202020204" pitchFamily="34" charset="0"/>
                          <a:cs typeface="Arial" panose="020B0604020202020204" pitchFamily="34" charset="0"/>
                        </a:defRPr>
                      </a:lvl6pPr>
                      <a:lvl7pPr marL="2971800" indent="-228600" defTabSz="760413" eaLnBrk="0" fontAlgn="base" hangingPunct="0">
                        <a:lnSpc>
                          <a:spcPct val="90000"/>
                        </a:lnSpc>
                        <a:spcBef>
                          <a:spcPts val="413"/>
                        </a:spcBef>
                        <a:spcAft>
                          <a:spcPct val="0"/>
                        </a:spcAft>
                        <a:buFont typeface="Arial" panose="020B0604020202020204" pitchFamily="34" charset="0"/>
                        <a:defRPr sz="2200">
                          <a:solidFill>
                            <a:schemeClr val="bg2"/>
                          </a:solidFill>
                          <a:latin typeface="Arial" panose="020B0604020202020204" pitchFamily="34" charset="0"/>
                          <a:cs typeface="Arial" panose="020B0604020202020204" pitchFamily="34" charset="0"/>
                        </a:defRPr>
                      </a:lvl7pPr>
                      <a:lvl8pPr marL="3429000" indent="-228600" defTabSz="760413" eaLnBrk="0" fontAlgn="base" hangingPunct="0">
                        <a:lnSpc>
                          <a:spcPct val="90000"/>
                        </a:lnSpc>
                        <a:spcBef>
                          <a:spcPts val="413"/>
                        </a:spcBef>
                        <a:spcAft>
                          <a:spcPct val="0"/>
                        </a:spcAft>
                        <a:buFont typeface="Arial" panose="020B0604020202020204" pitchFamily="34" charset="0"/>
                        <a:defRPr sz="2200">
                          <a:solidFill>
                            <a:schemeClr val="bg2"/>
                          </a:solidFill>
                          <a:latin typeface="Arial" panose="020B0604020202020204" pitchFamily="34" charset="0"/>
                          <a:cs typeface="Arial" panose="020B0604020202020204" pitchFamily="34" charset="0"/>
                        </a:defRPr>
                      </a:lvl8pPr>
                      <a:lvl9pPr marL="3886200" indent="-228600" defTabSz="760413" eaLnBrk="0" fontAlgn="base" hangingPunct="0">
                        <a:lnSpc>
                          <a:spcPct val="90000"/>
                        </a:lnSpc>
                        <a:spcBef>
                          <a:spcPts val="413"/>
                        </a:spcBef>
                        <a:spcAft>
                          <a:spcPct val="0"/>
                        </a:spcAft>
                        <a:buFont typeface="Arial" panose="020B0604020202020204" pitchFamily="34" charset="0"/>
                        <a:defRPr sz="2200">
                          <a:solidFill>
                            <a:schemeClr val="bg2"/>
                          </a:solidFill>
                          <a:latin typeface="Arial" panose="020B0604020202020204" pitchFamily="34" charset="0"/>
                          <a:cs typeface="Arial" panose="020B0604020202020204" pitchFamily="34" charset="0"/>
                        </a:defRPr>
                      </a:lvl9pPr>
                    </a:lstStyle>
                    <a:p>
                      <a:pPr marL="0" marR="0" lvl="0" indent="0" algn="l" defTabSz="760413"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dirty="0">
                          <a:ln>
                            <a:noFill/>
                          </a:ln>
                          <a:solidFill>
                            <a:srgbClr val="000000"/>
                          </a:solidFill>
                          <a:effectLst/>
                          <a:latin typeface="Arial" panose="020B0604020202020204" pitchFamily="34" charset="0"/>
                          <a:cs typeface="Arial" panose="020B0604020202020204" pitchFamily="34" charset="0"/>
                        </a:rPr>
                        <a:t>Not recommended to initiate with eGFR &lt;45 (glycemic control) or &lt;25 (other conditions): may continue for CV, CKD benefits</a:t>
                      </a:r>
                    </a:p>
                  </a:txBody>
                  <a:tcPr marL="68580" marR="68580" marT="68580" marB="6858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tx1">
                        <a:lumMod val="20000"/>
                        <a:lumOff val="80000"/>
                      </a:schemeClr>
                    </a:solidFill>
                  </a:tcPr>
                </a:tc>
                <a:extLst>
                  <a:ext uri="{0D108BD9-81ED-4DB2-BD59-A6C34878D82A}">
                    <a16:rowId xmlns:a16="http://schemas.microsoft.com/office/drawing/2014/main" val="10002"/>
                  </a:ext>
                </a:extLst>
              </a:tr>
              <a:tr h="754380">
                <a:tc>
                  <a:txBody>
                    <a:bodyPr/>
                    <a:lstStyle>
                      <a:lvl1pPr defTabSz="760413">
                        <a:lnSpc>
                          <a:spcPct val="90000"/>
                        </a:lnSpc>
                        <a:spcBef>
                          <a:spcPts val="838"/>
                        </a:spcBef>
                        <a:buFont typeface="Arial" panose="020B0604020202020204" pitchFamily="34" charset="0"/>
                        <a:defRPr sz="3200">
                          <a:solidFill>
                            <a:schemeClr val="bg2"/>
                          </a:solidFill>
                          <a:latin typeface="Arial" panose="020B0604020202020204" pitchFamily="34" charset="0"/>
                          <a:cs typeface="Arial" panose="020B0604020202020204" pitchFamily="34" charset="0"/>
                        </a:defRPr>
                      </a:lvl1pPr>
                      <a:lvl2pPr marL="742950" indent="-285750" defTabSz="760413">
                        <a:lnSpc>
                          <a:spcPct val="90000"/>
                        </a:lnSpc>
                        <a:spcBef>
                          <a:spcPts val="413"/>
                        </a:spcBef>
                        <a:buFont typeface="Arial" panose="020B0604020202020204" pitchFamily="34" charset="0"/>
                        <a:defRPr sz="2900">
                          <a:solidFill>
                            <a:schemeClr val="bg2"/>
                          </a:solidFill>
                          <a:latin typeface="Arial" panose="020B0604020202020204" pitchFamily="34" charset="0"/>
                          <a:cs typeface="Arial" panose="020B0604020202020204" pitchFamily="34" charset="0"/>
                        </a:defRPr>
                      </a:lvl2pPr>
                      <a:lvl3pPr marL="1143000" indent="-228600" defTabSz="760413">
                        <a:lnSpc>
                          <a:spcPct val="90000"/>
                        </a:lnSpc>
                        <a:spcBef>
                          <a:spcPts val="413"/>
                        </a:spcBef>
                        <a:buFont typeface="Arial" panose="020B0604020202020204" pitchFamily="34" charset="0"/>
                        <a:defRPr sz="2500">
                          <a:solidFill>
                            <a:schemeClr val="bg2"/>
                          </a:solidFill>
                          <a:latin typeface="Arial" panose="020B0604020202020204" pitchFamily="34" charset="0"/>
                          <a:cs typeface="Arial" panose="020B0604020202020204" pitchFamily="34" charset="0"/>
                        </a:defRPr>
                      </a:lvl3pPr>
                      <a:lvl4pPr marL="1600200" indent="-228600" defTabSz="760413">
                        <a:lnSpc>
                          <a:spcPct val="90000"/>
                        </a:lnSpc>
                        <a:spcBef>
                          <a:spcPts val="413"/>
                        </a:spcBef>
                        <a:buFont typeface="Arial" panose="020B0604020202020204" pitchFamily="34" charset="0"/>
                        <a:defRPr sz="2200">
                          <a:solidFill>
                            <a:schemeClr val="bg2"/>
                          </a:solidFill>
                          <a:latin typeface="Arial" panose="020B0604020202020204" pitchFamily="34" charset="0"/>
                          <a:cs typeface="Arial" panose="020B0604020202020204" pitchFamily="34" charset="0"/>
                        </a:defRPr>
                      </a:lvl4pPr>
                      <a:lvl5pPr marL="2057400" indent="-228600" defTabSz="760413">
                        <a:lnSpc>
                          <a:spcPct val="90000"/>
                        </a:lnSpc>
                        <a:spcBef>
                          <a:spcPts val="413"/>
                        </a:spcBef>
                        <a:buFont typeface="Arial" panose="020B0604020202020204" pitchFamily="34" charset="0"/>
                        <a:defRPr sz="2200">
                          <a:solidFill>
                            <a:schemeClr val="bg2"/>
                          </a:solidFill>
                          <a:latin typeface="Arial" panose="020B0604020202020204" pitchFamily="34" charset="0"/>
                          <a:cs typeface="Arial" panose="020B0604020202020204" pitchFamily="34" charset="0"/>
                        </a:defRPr>
                      </a:lvl5pPr>
                      <a:lvl6pPr marL="2514600" indent="-228600" defTabSz="760413" eaLnBrk="0" fontAlgn="base" hangingPunct="0">
                        <a:lnSpc>
                          <a:spcPct val="90000"/>
                        </a:lnSpc>
                        <a:spcBef>
                          <a:spcPts val="413"/>
                        </a:spcBef>
                        <a:spcAft>
                          <a:spcPct val="0"/>
                        </a:spcAft>
                        <a:buFont typeface="Arial" panose="020B0604020202020204" pitchFamily="34" charset="0"/>
                        <a:defRPr sz="2200">
                          <a:solidFill>
                            <a:schemeClr val="bg2"/>
                          </a:solidFill>
                          <a:latin typeface="Arial" panose="020B0604020202020204" pitchFamily="34" charset="0"/>
                          <a:cs typeface="Arial" panose="020B0604020202020204" pitchFamily="34" charset="0"/>
                        </a:defRPr>
                      </a:lvl6pPr>
                      <a:lvl7pPr marL="2971800" indent="-228600" defTabSz="760413" eaLnBrk="0" fontAlgn="base" hangingPunct="0">
                        <a:lnSpc>
                          <a:spcPct val="90000"/>
                        </a:lnSpc>
                        <a:spcBef>
                          <a:spcPts val="413"/>
                        </a:spcBef>
                        <a:spcAft>
                          <a:spcPct val="0"/>
                        </a:spcAft>
                        <a:buFont typeface="Arial" panose="020B0604020202020204" pitchFamily="34" charset="0"/>
                        <a:defRPr sz="2200">
                          <a:solidFill>
                            <a:schemeClr val="bg2"/>
                          </a:solidFill>
                          <a:latin typeface="Arial" panose="020B0604020202020204" pitchFamily="34" charset="0"/>
                          <a:cs typeface="Arial" panose="020B0604020202020204" pitchFamily="34" charset="0"/>
                        </a:defRPr>
                      </a:lvl7pPr>
                      <a:lvl8pPr marL="3429000" indent="-228600" defTabSz="760413" eaLnBrk="0" fontAlgn="base" hangingPunct="0">
                        <a:lnSpc>
                          <a:spcPct val="90000"/>
                        </a:lnSpc>
                        <a:spcBef>
                          <a:spcPts val="413"/>
                        </a:spcBef>
                        <a:spcAft>
                          <a:spcPct val="0"/>
                        </a:spcAft>
                        <a:buFont typeface="Arial" panose="020B0604020202020204" pitchFamily="34" charset="0"/>
                        <a:defRPr sz="2200">
                          <a:solidFill>
                            <a:schemeClr val="bg2"/>
                          </a:solidFill>
                          <a:latin typeface="Arial" panose="020B0604020202020204" pitchFamily="34" charset="0"/>
                          <a:cs typeface="Arial" panose="020B0604020202020204" pitchFamily="34" charset="0"/>
                        </a:defRPr>
                      </a:lvl8pPr>
                      <a:lvl9pPr marL="3886200" indent="-228600" defTabSz="760413" eaLnBrk="0" fontAlgn="base" hangingPunct="0">
                        <a:lnSpc>
                          <a:spcPct val="90000"/>
                        </a:lnSpc>
                        <a:spcBef>
                          <a:spcPts val="413"/>
                        </a:spcBef>
                        <a:spcAft>
                          <a:spcPct val="0"/>
                        </a:spcAft>
                        <a:buFont typeface="Arial" panose="020B0604020202020204" pitchFamily="34" charset="0"/>
                        <a:defRPr sz="2200">
                          <a:solidFill>
                            <a:schemeClr val="bg2"/>
                          </a:solidFill>
                          <a:latin typeface="Arial" panose="020B0604020202020204" pitchFamily="34" charset="0"/>
                          <a:cs typeface="Arial" panose="020B0604020202020204" pitchFamily="34" charset="0"/>
                        </a:defRPr>
                      </a:lvl9pPr>
                    </a:lstStyle>
                    <a:p>
                      <a:pPr marL="0" marR="0" lvl="0" indent="0" algn="l" defTabSz="760413" rtl="0" eaLnBrk="1" fontAlgn="base" latinLnBrk="0" hangingPunct="1">
                        <a:lnSpc>
                          <a:spcPct val="100000"/>
                        </a:lnSpc>
                        <a:spcBef>
                          <a:spcPct val="0"/>
                        </a:spcBef>
                        <a:spcAft>
                          <a:spcPct val="0"/>
                        </a:spcAft>
                        <a:buClrTx/>
                        <a:buSzTx/>
                        <a:buFontTx/>
                        <a:buNone/>
                        <a:tabLst/>
                      </a:pPr>
                      <a:r>
                        <a:rPr kumimoji="0" lang="en-US" altLang="en-US" sz="1400" b="1" i="0" u="none" strike="noStrike" cap="none" normalizeH="0" baseline="0">
                          <a:ln>
                            <a:noFill/>
                          </a:ln>
                          <a:solidFill>
                            <a:srgbClr val="000000"/>
                          </a:solidFill>
                          <a:effectLst/>
                          <a:latin typeface="Arial" panose="020B0604020202020204" pitchFamily="34" charset="0"/>
                          <a:cs typeface="Arial" panose="020B0604020202020204" pitchFamily="34" charset="0"/>
                        </a:rPr>
                        <a:t>Empagliflozin (Jardiance)</a:t>
                      </a:r>
                    </a:p>
                  </a:txBody>
                  <a:tcPr marL="68580" marR="68580" marT="68580" marB="6858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2">
                        <a:lumMod val="85000"/>
                      </a:schemeClr>
                    </a:solidFill>
                  </a:tcPr>
                </a:tc>
                <a:tc>
                  <a:txBody>
                    <a:bodyPr/>
                    <a:lstStyle>
                      <a:lvl1pPr defTabSz="760413">
                        <a:lnSpc>
                          <a:spcPct val="90000"/>
                        </a:lnSpc>
                        <a:spcBef>
                          <a:spcPts val="838"/>
                        </a:spcBef>
                        <a:buFont typeface="Arial" panose="020B0604020202020204" pitchFamily="34" charset="0"/>
                        <a:defRPr sz="3200">
                          <a:solidFill>
                            <a:schemeClr val="bg2"/>
                          </a:solidFill>
                          <a:latin typeface="Arial" panose="020B0604020202020204" pitchFamily="34" charset="0"/>
                          <a:cs typeface="Arial" panose="020B0604020202020204" pitchFamily="34" charset="0"/>
                        </a:defRPr>
                      </a:lvl1pPr>
                      <a:lvl2pPr marL="742950" indent="-285750" defTabSz="760413">
                        <a:lnSpc>
                          <a:spcPct val="90000"/>
                        </a:lnSpc>
                        <a:spcBef>
                          <a:spcPts val="413"/>
                        </a:spcBef>
                        <a:buFont typeface="Arial" panose="020B0604020202020204" pitchFamily="34" charset="0"/>
                        <a:defRPr sz="2900">
                          <a:solidFill>
                            <a:schemeClr val="bg2"/>
                          </a:solidFill>
                          <a:latin typeface="Arial" panose="020B0604020202020204" pitchFamily="34" charset="0"/>
                          <a:cs typeface="Arial" panose="020B0604020202020204" pitchFamily="34" charset="0"/>
                        </a:defRPr>
                      </a:lvl2pPr>
                      <a:lvl3pPr marL="1143000" indent="-228600" defTabSz="760413">
                        <a:lnSpc>
                          <a:spcPct val="90000"/>
                        </a:lnSpc>
                        <a:spcBef>
                          <a:spcPts val="413"/>
                        </a:spcBef>
                        <a:buFont typeface="Arial" panose="020B0604020202020204" pitchFamily="34" charset="0"/>
                        <a:defRPr sz="2500">
                          <a:solidFill>
                            <a:schemeClr val="bg2"/>
                          </a:solidFill>
                          <a:latin typeface="Arial" panose="020B0604020202020204" pitchFamily="34" charset="0"/>
                          <a:cs typeface="Arial" panose="020B0604020202020204" pitchFamily="34" charset="0"/>
                        </a:defRPr>
                      </a:lvl3pPr>
                      <a:lvl4pPr marL="1600200" indent="-228600" defTabSz="760413">
                        <a:lnSpc>
                          <a:spcPct val="90000"/>
                        </a:lnSpc>
                        <a:spcBef>
                          <a:spcPts val="413"/>
                        </a:spcBef>
                        <a:buFont typeface="Arial" panose="020B0604020202020204" pitchFamily="34" charset="0"/>
                        <a:defRPr sz="2200">
                          <a:solidFill>
                            <a:schemeClr val="bg2"/>
                          </a:solidFill>
                          <a:latin typeface="Arial" panose="020B0604020202020204" pitchFamily="34" charset="0"/>
                          <a:cs typeface="Arial" panose="020B0604020202020204" pitchFamily="34" charset="0"/>
                        </a:defRPr>
                      </a:lvl4pPr>
                      <a:lvl5pPr marL="2057400" indent="-228600" defTabSz="760413">
                        <a:lnSpc>
                          <a:spcPct val="90000"/>
                        </a:lnSpc>
                        <a:spcBef>
                          <a:spcPts val="413"/>
                        </a:spcBef>
                        <a:buFont typeface="Arial" panose="020B0604020202020204" pitchFamily="34" charset="0"/>
                        <a:defRPr sz="2200">
                          <a:solidFill>
                            <a:schemeClr val="bg2"/>
                          </a:solidFill>
                          <a:latin typeface="Arial" panose="020B0604020202020204" pitchFamily="34" charset="0"/>
                          <a:cs typeface="Arial" panose="020B0604020202020204" pitchFamily="34" charset="0"/>
                        </a:defRPr>
                      </a:lvl5pPr>
                      <a:lvl6pPr marL="2514600" indent="-228600" defTabSz="760413" eaLnBrk="0" fontAlgn="base" hangingPunct="0">
                        <a:lnSpc>
                          <a:spcPct val="90000"/>
                        </a:lnSpc>
                        <a:spcBef>
                          <a:spcPts val="413"/>
                        </a:spcBef>
                        <a:spcAft>
                          <a:spcPct val="0"/>
                        </a:spcAft>
                        <a:buFont typeface="Arial" panose="020B0604020202020204" pitchFamily="34" charset="0"/>
                        <a:defRPr sz="2200">
                          <a:solidFill>
                            <a:schemeClr val="bg2"/>
                          </a:solidFill>
                          <a:latin typeface="Arial" panose="020B0604020202020204" pitchFamily="34" charset="0"/>
                          <a:cs typeface="Arial" panose="020B0604020202020204" pitchFamily="34" charset="0"/>
                        </a:defRPr>
                      </a:lvl6pPr>
                      <a:lvl7pPr marL="2971800" indent="-228600" defTabSz="760413" eaLnBrk="0" fontAlgn="base" hangingPunct="0">
                        <a:lnSpc>
                          <a:spcPct val="90000"/>
                        </a:lnSpc>
                        <a:spcBef>
                          <a:spcPts val="413"/>
                        </a:spcBef>
                        <a:spcAft>
                          <a:spcPct val="0"/>
                        </a:spcAft>
                        <a:buFont typeface="Arial" panose="020B0604020202020204" pitchFamily="34" charset="0"/>
                        <a:defRPr sz="2200">
                          <a:solidFill>
                            <a:schemeClr val="bg2"/>
                          </a:solidFill>
                          <a:latin typeface="Arial" panose="020B0604020202020204" pitchFamily="34" charset="0"/>
                          <a:cs typeface="Arial" panose="020B0604020202020204" pitchFamily="34" charset="0"/>
                        </a:defRPr>
                      </a:lvl7pPr>
                      <a:lvl8pPr marL="3429000" indent="-228600" defTabSz="760413" eaLnBrk="0" fontAlgn="base" hangingPunct="0">
                        <a:lnSpc>
                          <a:spcPct val="90000"/>
                        </a:lnSpc>
                        <a:spcBef>
                          <a:spcPts val="413"/>
                        </a:spcBef>
                        <a:spcAft>
                          <a:spcPct val="0"/>
                        </a:spcAft>
                        <a:buFont typeface="Arial" panose="020B0604020202020204" pitchFamily="34" charset="0"/>
                        <a:defRPr sz="2200">
                          <a:solidFill>
                            <a:schemeClr val="bg2"/>
                          </a:solidFill>
                          <a:latin typeface="Arial" panose="020B0604020202020204" pitchFamily="34" charset="0"/>
                          <a:cs typeface="Arial" panose="020B0604020202020204" pitchFamily="34" charset="0"/>
                        </a:defRPr>
                      </a:lvl8pPr>
                      <a:lvl9pPr marL="3886200" indent="-228600" defTabSz="760413" eaLnBrk="0" fontAlgn="base" hangingPunct="0">
                        <a:lnSpc>
                          <a:spcPct val="90000"/>
                        </a:lnSpc>
                        <a:spcBef>
                          <a:spcPts val="413"/>
                        </a:spcBef>
                        <a:spcAft>
                          <a:spcPct val="0"/>
                        </a:spcAft>
                        <a:buFont typeface="Arial" panose="020B0604020202020204" pitchFamily="34" charset="0"/>
                        <a:defRPr sz="2200">
                          <a:solidFill>
                            <a:schemeClr val="bg2"/>
                          </a:solidFill>
                          <a:latin typeface="Arial" panose="020B0604020202020204" pitchFamily="34" charset="0"/>
                          <a:cs typeface="Arial" panose="020B0604020202020204" pitchFamily="34" charset="0"/>
                        </a:defRPr>
                      </a:lvl9pPr>
                    </a:lstStyle>
                    <a:p>
                      <a:pPr marL="0" marR="0" lvl="0" indent="0" algn="l" defTabSz="760413"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a:ln>
                            <a:noFill/>
                          </a:ln>
                          <a:solidFill>
                            <a:srgbClr val="000000"/>
                          </a:solidFill>
                          <a:effectLst/>
                          <a:latin typeface="Arial" panose="020B0604020202020204" pitchFamily="34" charset="0"/>
                          <a:cs typeface="Arial" panose="020B0604020202020204" pitchFamily="34" charset="0"/>
                        </a:rPr>
                        <a:t>10-25 mg daily</a:t>
                      </a:r>
                    </a:p>
                  </a:txBody>
                  <a:tcPr marL="68580" marR="68580" marT="68580" marB="6858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2">
                        <a:lumMod val="85000"/>
                      </a:schemeClr>
                    </a:solidFill>
                  </a:tcPr>
                </a:tc>
                <a:tc>
                  <a:txBody>
                    <a:bodyPr/>
                    <a:lstStyle>
                      <a:lvl1pPr defTabSz="760413">
                        <a:lnSpc>
                          <a:spcPct val="90000"/>
                        </a:lnSpc>
                        <a:spcBef>
                          <a:spcPts val="838"/>
                        </a:spcBef>
                        <a:buFont typeface="Arial" panose="020B0604020202020204" pitchFamily="34" charset="0"/>
                        <a:defRPr sz="3200">
                          <a:solidFill>
                            <a:schemeClr val="bg2"/>
                          </a:solidFill>
                          <a:latin typeface="Arial" panose="020B0604020202020204" pitchFamily="34" charset="0"/>
                          <a:cs typeface="Arial" panose="020B0604020202020204" pitchFamily="34" charset="0"/>
                        </a:defRPr>
                      </a:lvl1pPr>
                      <a:lvl2pPr marL="742950" indent="-285750" defTabSz="760413">
                        <a:lnSpc>
                          <a:spcPct val="90000"/>
                        </a:lnSpc>
                        <a:spcBef>
                          <a:spcPts val="413"/>
                        </a:spcBef>
                        <a:buFont typeface="Arial" panose="020B0604020202020204" pitchFamily="34" charset="0"/>
                        <a:defRPr sz="2900">
                          <a:solidFill>
                            <a:schemeClr val="bg2"/>
                          </a:solidFill>
                          <a:latin typeface="Arial" panose="020B0604020202020204" pitchFamily="34" charset="0"/>
                          <a:cs typeface="Arial" panose="020B0604020202020204" pitchFamily="34" charset="0"/>
                        </a:defRPr>
                      </a:lvl2pPr>
                      <a:lvl3pPr marL="1143000" indent="-228600" defTabSz="760413">
                        <a:lnSpc>
                          <a:spcPct val="90000"/>
                        </a:lnSpc>
                        <a:spcBef>
                          <a:spcPts val="413"/>
                        </a:spcBef>
                        <a:buFont typeface="Arial" panose="020B0604020202020204" pitchFamily="34" charset="0"/>
                        <a:defRPr sz="2500">
                          <a:solidFill>
                            <a:schemeClr val="bg2"/>
                          </a:solidFill>
                          <a:latin typeface="Arial" panose="020B0604020202020204" pitchFamily="34" charset="0"/>
                          <a:cs typeface="Arial" panose="020B0604020202020204" pitchFamily="34" charset="0"/>
                        </a:defRPr>
                      </a:lvl3pPr>
                      <a:lvl4pPr marL="1600200" indent="-228600" defTabSz="760413">
                        <a:lnSpc>
                          <a:spcPct val="90000"/>
                        </a:lnSpc>
                        <a:spcBef>
                          <a:spcPts val="413"/>
                        </a:spcBef>
                        <a:buFont typeface="Arial" panose="020B0604020202020204" pitchFamily="34" charset="0"/>
                        <a:defRPr sz="2200">
                          <a:solidFill>
                            <a:schemeClr val="bg2"/>
                          </a:solidFill>
                          <a:latin typeface="Arial" panose="020B0604020202020204" pitchFamily="34" charset="0"/>
                          <a:cs typeface="Arial" panose="020B0604020202020204" pitchFamily="34" charset="0"/>
                        </a:defRPr>
                      </a:lvl4pPr>
                      <a:lvl5pPr marL="2057400" indent="-228600" defTabSz="760413">
                        <a:lnSpc>
                          <a:spcPct val="90000"/>
                        </a:lnSpc>
                        <a:spcBef>
                          <a:spcPts val="413"/>
                        </a:spcBef>
                        <a:buFont typeface="Arial" panose="020B0604020202020204" pitchFamily="34" charset="0"/>
                        <a:defRPr sz="2200">
                          <a:solidFill>
                            <a:schemeClr val="bg2"/>
                          </a:solidFill>
                          <a:latin typeface="Arial" panose="020B0604020202020204" pitchFamily="34" charset="0"/>
                          <a:cs typeface="Arial" panose="020B0604020202020204" pitchFamily="34" charset="0"/>
                        </a:defRPr>
                      </a:lvl5pPr>
                      <a:lvl6pPr marL="2514600" indent="-228600" defTabSz="760413" eaLnBrk="0" fontAlgn="base" hangingPunct="0">
                        <a:lnSpc>
                          <a:spcPct val="90000"/>
                        </a:lnSpc>
                        <a:spcBef>
                          <a:spcPts val="413"/>
                        </a:spcBef>
                        <a:spcAft>
                          <a:spcPct val="0"/>
                        </a:spcAft>
                        <a:buFont typeface="Arial" panose="020B0604020202020204" pitchFamily="34" charset="0"/>
                        <a:defRPr sz="2200">
                          <a:solidFill>
                            <a:schemeClr val="bg2"/>
                          </a:solidFill>
                          <a:latin typeface="Arial" panose="020B0604020202020204" pitchFamily="34" charset="0"/>
                          <a:cs typeface="Arial" panose="020B0604020202020204" pitchFamily="34" charset="0"/>
                        </a:defRPr>
                      </a:lvl6pPr>
                      <a:lvl7pPr marL="2971800" indent="-228600" defTabSz="760413" eaLnBrk="0" fontAlgn="base" hangingPunct="0">
                        <a:lnSpc>
                          <a:spcPct val="90000"/>
                        </a:lnSpc>
                        <a:spcBef>
                          <a:spcPts val="413"/>
                        </a:spcBef>
                        <a:spcAft>
                          <a:spcPct val="0"/>
                        </a:spcAft>
                        <a:buFont typeface="Arial" panose="020B0604020202020204" pitchFamily="34" charset="0"/>
                        <a:defRPr sz="2200">
                          <a:solidFill>
                            <a:schemeClr val="bg2"/>
                          </a:solidFill>
                          <a:latin typeface="Arial" panose="020B0604020202020204" pitchFamily="34" charset="0"/>
                          <a:cs typeface="Arial" panose="020B0604020202020204" pitchFamily="34" charset="0"/>
                        </a:defRPr>
                      </a:lvl7pPr>
                      <a:lvl8pPr marL="3429000" indent="-228600" defTabSz="760413" eaLnBrk="0" fontAlgn="base" hangingPunct="0">
                        <a:lnSpc>
                          <a:spcPct val="90000"/>
                        </a:lnSpc>
                        <a:spcBef>
                          <a:spcPts val="413"/>
                        </a:spcBef>
                        <a:spcAft>
                          <a:spcPct val="0"/>
                        </a:spcAft>
                        <a:buFont typeface="Arial" panose="020B0604020202020204" pitchFamily="34" charset="0"/>
                        <a:defRPr sz="2200">
                          <a:solidFill>
                            <a:schemeClr val="bg2"/>
                          </a:solidFill>
                          <a:latin typeface="Arial" panose="020B0604020202020204" pitchFamily="34" charset="0"/>
                          <a:cs typeface="Arial" panose="020B0604020202020204" pitchFamily="34" charset="0"/>
                        </a:defRPr>
                      </a:lvl8pPr>
                      <a:lvl9pPr marL="3886200" indent="-228600" defTabSz="760413" eaLnBrk="0" fontAlgn="base" hangingPunct="0">
                        <a:lnSpc>
                          <a:spcPct val="90000"/>
                        </a:lnSpc>
                        <a:spcBef>
                          <a:spcPts val="413"/>
                        </a:spcBef>
                        <a:spcAft>
                          <a:spcPct val="0"/>
                        </a:spcAft>
                        <a:buFont typeface="Arial" panose="020B0604020202020204" pitchFamily="34" charset="0"/>
                        <a:defRPr sz="2200">
                          <a:solidFill>
                            <a:schemeClr val="bg2"/>
                          </a:solidFill>
                          <a:latin typeface="Arial" panose="020B0604020202020204" pitchFamily="34" charset="0"/>
                          <a:cs typeface="Arial" panose="020B0604020202020204" pitchFamily="34" charset="0"/>
                        </a:defRPr>
                      </a:lvl9pPr>
                    </a:lstStyle>
                    <a:p>
                      <a:pPr marL="0" marR="0" lvl="0" indent="0" algn="l" defTabSz="760413"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dirty="0">
                          <a:ln>
                            <a:noFill/>
                          </a:ln>
                          <a:solidFill>
                            <a:srgbClr val="000000"/>
                          </a:solidFill>
                          <a:effectLst/>
                          <a:latin typeface="Arial" panose="020B0604020202020204" pitchFamily="34" charset="0"/>
                          <a:cs typeface="Arial" panose="020B0604020202020204" pitchFamily="34" charset="0"/>
                        </a:rPr>
                        <a:t>Not recommended to initiate for eGFR &lt;30 (glycemic control) , may continue for CV, CKD benefits</a:t>
                      </a:r>
                    </a:p>
                  </a:txBody>
                  <a:tcPr marL="68580" marR="68580" marT="68580" marB="6858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2">
                        <a:lumMod val="85000"/>
                      </a:schemeClr>
                    </a:solidFill>
                  </a:tcPr>
                </a:tc>
                <a:extLst>
                  <a:ext uri="{0D108BD9-81ED-4DB2-BD59-A6C34878D82A}">
                    <a16:rowId xmlns:a16="http://schemas.microsoft.com/office/drawing/2014/main" val="10003"/>
                  </a:ext>
                </a:extLst>
              </a:tr>
              <a:tr h="754380">
                <a:tc>
                  <a:txBody>
                    <a:bodyPr/>
                    <a:lstStyle>
                      <a:lvl1pPr defTabSz="760413">
                        <a:lnSpc>
                          <a:spcPct val="90000"/>
                        </a:lnSpc>
                        <a:spcBef>
                          <a:spcPts val="838"/>
                        </a:spcBef>
                        <a:buFont typeface="Arial" panose="020B0604020202020204" pitchFamily="34" charset="0"/>
                        <a:defRPr sz="3200">
                          <a:solidFill>
                            <a:schemeClr val="bg2"/>
                          </a:solidFill>
                          <a:latin typeface="Arial" panose="020B0604020202020204" pitchFamily="34" charset="0"/>
                          <a:cs typeface="Arial" panose="020B0604020202020204" pitchFamily="34" charset="0"/>
                        </a:defRPr>
                      </a:lvl1pPr>
                      <a:lvl2pPr marL="742950" indent="-285750" defTabSz="760413">
                        <a:lnSpc>
                          <a:spcPct val="90000"/>
                        </a:lnSpc>
                        <a:spcBef>
                          <a:spcPts val="413"/>
                        </a:spcBef>
                        <a:buFont typeface="Arial" panose="020B0604020202020204" pitchFamily="34" charset="0"/>
                        <a:defRPr sz="2900">
                          <a:solidFill>
                            <a:schemeClr val="bg2"/>
                          </a:solidFill>
                          <a:latin typeface="Arial" panose="020B0604020202020204" pitchFamily="34" charset="0"/>
                          <a:cs typeface="Arial" panose="020B0604020202020204" pitchFamily="34" charset="0"/>
                        </a:defRPr>
                      </a:lvl2pPr>
                      <a:lvl3pPr marL="1143000" indent="-228600" defTabSz="760413">
                        <a:lnSpc>
                          <a:spcPct val="90000"/>
                        </a:lnSpc>
                        <a:spcBef>
                          <a:spcPts val="413"/>
                        </a:spcBef>
                        <a:buFont typeface="Arial" panose="020B0604020202020204" pitchFamily="34" charset="0"/>
                        <a:defRPr sz="2500">
                          <a:solidFill>
                            <a:schemeClr val="bg2"/>
                          </a:solidFill>
                          <a:latin typeface="Arial" panose="020B0604020202020204" pitchFamily="34" charset="0"/>
                          <a:cs typeface="Arial" panose="020B0604020202020204" pitchFamily="34" charset="0"/>
                        </a:defRPr>
                      </a:lvl3pPr>
                      <a:lvl4pPr marL="1600200" indent="-228600" defTabSz="760413">
                        <a:lnSpc>
                          <a:spcPct val="90000"/>
                        </a:lnSpc>
                        <a:spcBef>
                          <a:spcPts val="413"/>
                        </a:spcBef>
                        <a:buFont typeface="Arial" panose="020B0604020202020204" pitchFamily="34" charset="0"/>
                        <a:defRPr sz="2200">
                          <a:solidFill>
                            <a:schemeClr val="bg2"/>
                          </a:solidFill>
                          <a:latin typeface="Arial" panose="020B0604020202020204" pitchFamily="34" charset="0"/>
                          <a:cs typeface="Arial" panose="020B0604020202020204" pitchFamily="34" charset="0"/>
                        </a:defRPr>
                      </a:lvl4pPr>
                      <a:lvl5pPr marL="2057400" indent="-228600" defTabSz="760413">
                        <a:lnSpc>
                          <a:spcPct val="90000"/>
                        </a:lnSpc>
                        <a:spcBef>
                          <a:spcPts val="413"/>
                        </a:spcBef>
                        <a:buFont typeface="Arial" panose="020B0604020202020204" pitchFamily="34" charset="0"/>
                        <a:defRPr sz="2200">
                          <a:solidFill>
                            <a:schemeClr val="bg2"/>
                          </a:solidFill>
                          <a:latin typeface="Arial" panose="020B0604020202020204" pitchFamily="34" charset="0"/>
                          <a:cs typeface="Arial" panose="020B0604020202020204" pitchFamily="34" charset="0"/>
                        </a:defRPr>
                      </a:lvl5pPr>
                      <a:lvl6pPr marL="2514600" indent="-228600" defTabSz="760413" eaLnBrk="0" fontAlgn="base" hangingPunct="0">
                        <a:lnSpc>
                          <a:spcPct val="90000"/>
                        </a:lnSpc>
                        <a:spcBef>
                          <a:spcPts val="413"/>
                        </a:spcBef>
                        <a:spcAft>
                          <a:spcPct val="0"/>
                        </a:spcAft>
                        <a:buFont typeface="Arial" panose="020B0604020202020204" pitchFamily="34" charset="0"/>
                        <a:defRPr sz="2200">
                          <a:solidFill>
                            <a:schemeClr val="bg2"/>
                          </a:solidFill>
                          <a:latin typeface="Arial" panose="020B0604020202020204" pitchFamily="34" charset="0"/>
                          <a:cs typeface="Arial" panose="020B0604020202020204" pitchFamily="34" charset="0"/>
                        </a:defRPr>
                      </a:lvl6pPr>
                      <a:lvl7pPr marL="2971800" indent="-228600" defTabSz="760413" eaLnBrk="0" fontAlgn="base" hangingPunct="0">
                        <a:lnSpc>
                          <a:spcPct val="90000"/>
                        </a:lnSpc>
                        <a:spcBef>
                          <a:spcPts val="413"/>
                        </a:spcBef>
                        <a:spcAft>
                          <a:spcPct val="0"/>
                        </a:spcAft>
                        <a:buFont typeface="Arial" panose="020B0604020202020204" pitchFamily="34" charset="0"/>
                        <a:defRPr sz="2200">
                          <a:solidFill>
                            <a:schemeClr val="bg2"/>
                          </a:solidFill>
                          <a:latin typeface="Arial" panose="020B0604020202020204" pitchFamily="34" charset="0"/>
                          <a:cs typeface="Arial" panose="020B0604020202020204" pitchFamily="34" charset="0"/>
                        </a:defRPr>
                      </a:lvl7pPr>
                      <a:lvl8pPr marL="3429000" indent="-228600" defTabSz="760413" eaLnBrk="0" fontAlgn="base" hangingPunct="0">
                        <a:lnSpc>
                          <a:spcPct val="90000"/>
                        </a:lnSpc>
                        <a:spcBef>
                          <a:spcPts val="413"/>
                        </a:spcBef>
                        <a:spcAft>
                          <a:spcPct val="0"/>
                        </a:spcAft>
                        <a:buFont typeface="Arial" panose="020B0604020202020204" pitchFamily="34" charset="0"/>
                        <a:defRPr sz="2200">
                          <a:solidFill>
                            <a:schemeClr val="bg2"/>
                          </a:solidFill>
                          <a:latin typeface="Arial" panose="020B0604020202020204" pitchFamily="34" charset="0"/>
                          <a:cs typeface="Arial" panose="020B0604020202020204" pitchFamily="34" charset="0"/>
                        </a:defRPr>
                      </a:lvl8pPr>
                      <a:lvl9pPr marL="3886200" indent="-228600" defTabSz="760413" eaLnBrk="0" fontAlgn="base" hangingPunct="0">
                        <a:lnSpc>
                          <a:spcPct val="90000"/>
                        </a:lnSpc>
                        <a:spcBef>
                          <a:spcPts val="413"/>
                        </a:spcBef>
                        <a:spcAft>
                          <a:spcPct val="0"/>
                        </a:spcAft>
                        <a:buFont typeface="Arial" panose="020B0604020202020204" pitchFamily="34" charset="0"/>
                        <a:defRPr sz="2200">
                          <a:solidFill>
                            <a:schemeClr val="bg2"/>
                          </a:solidFill>
                          <a:latin typeface="Arial" panose="020B0604020202020204" pitchFamily="34" charset="0"/>
                          <a:cs typeface="Arial" panose="020B0604020202020204" pitchFamily="34" charset="0"/>
                        </a:defRPr>
                      </a:lvl9pPr>
                    </a:lstStyle>
                    <a:p>
                      <a:pPr marL="0" marR="0" lvl="0" indent="0" algn="l" defTabSz="760413" rtl="0" eaLnBrk="1" fontAlgn="base" latinLnBrk="0" hangingPunct="1">
                        <a:lnSpc>
                          <a:spcPct val="100000"/>
                        </a:lnSpc>
                        <a:spcBef>
                          <a:spcPct val="0"/>
                        </a:spcBef>
                        <a:spcAft>
                          <a:spcPct val="0"/>
                        </a:spcAft>
                        <a:buClrTx/>
                        <a:buSzTx/>
                        <a:buFontTx/>
                        <a:buNone/>
                        <a:tabLst/>
                      </a:pPr>
                      <a:r>
                        <a:rPr kumimoji="0" lang="en-US" altLang="en-US" sz="1400" b="1" i="0" u="none" strike="noStrike" cap="none" normalizeH="0" baseline="0">
                          <a:ln>
                            <a:noFill/>
                          </a:ln>
                          <a:solidFill>
                            <a:srgbClr val="000000"/>
                          </a:solidFill>
                          <a:effectLst/>
                          <a:latin typeface="Arial" panose="020B0604020202020204" pitchFamily="34" charset="0"/>
                          <a:cs typeface="Arial" panose="020B0604020202020204" pitchFamily="34" charset="0"/>
                        </a:rPr>
                        <a:t>Canagliflozin (Invokana)</a:t>
                      </a:r>
                    </a:p>
                  </a:txBody>
                  <a:tcPr marL="68580" marR="68580" marT="68580" marB="6858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tx1">
                        <a:lumMod val="20000"/>
                        <a:lumOff val="80000"/>
                      </a:schemeClr>
                    </a:solidFill>
                  </a:tcPr>
                </a:tc>
                <a:tc>
                  <a:txBody>
                    <a:bodyPr/>
                    <a:lstStyle>
                      <a:lvl1pPr defTabSz="760413">
                        <a:lnSpc>
                          <a:spcPct val="90000"/>
                        </a:lnSpc>
                        <a:spcBef>
                          <a:spcPts val="838"/>
                        </a:spcBef>
                        <a:buFont typeface="Arial" panose="020B0604020202020204" pitchFamily="34" charset="0"/>
                        <a:defRPr sz="3200">
                          <a:solidFill>
                            <a:schemeClr val="bg2"/>
                          </a:solidFill>
                          <a:latin typeface="Arial" panose="020B0604020202020204" pitchFamily="34" charset="0"/>
                          <a:cs typeface="Arial" panose="020B0604020202020204" pitchFamily="34" charset="0"/>
                        </a:defRPr>
                      </a:lvl1pPr>
                      <a:lvl2pPr marL="742950" indent="-285750" defTabSz="760413">
                        <a:lnSpc>
                          <a:spcPct val="90000"/>
                        </a:lnSpc>
                        <a:spcBef>
                          <a:spcPts val="413"/>
                        </a:spcBef>
                        <a:buFont typeface="Arial" panose="020B0604020202020204" pitchFamily="34" charset="0"/>
                        <a:defRPr sz="2900">
                          <a:solidFill>
                            <a:schemeClr val="bg2"/>
                          </a:solidFill>
                          <a:latin typeface="Arial" panose="020B0604020202020204" pitchFamily="34" charset="0"/>
                          <a:cs typeface="Arial" panose="020B0604020202020204" pitchFamily="34" charset="0"/>
                        </a:defRPr>
                      </a:lvl2pPr>
                      <a:lvl3pPr marL="1143000" indent="-228600" defTabSz="760413">
                        <a:lnSpc>
                          <a:spcPct val="90000"/>
                        </a:lnSpc>
                        <a:spcBef>
                          <a:spcPts val="413"/>
                        </a:spcBef>
                        <a:buFont typeface="Arial" panose="020B0604020202020204" pitchFamily="34" charset="0"/>
                        <a:defRPr sz="2500">
                          <a:solidFill>
                            <a:schemeClr val="bg2"/>
                          </a:solidFill>
                          <a:latin typeface="Arial" panose="020B0604020202020204" pitchFamily="34" charset="0"/>
                          <a:cs typeface="Arial" panose="020B0604020202020204" pitchFamily="34" charset="0"/>
                        </a:defRPr>
                      </a:lvl3pPr>
                      <a:lvl4pPr marL="1600200" indent="-228600" defTabSz="760413">
                        <a:lnSpc>
                          <a:spcPct val="90000"/>
                        </a:lnSpc>
                        <a:spcBef>
                          <a:spcPts val="413"/>
                        </a:spcBef>
                        <a:buFont typeface="Arial" panose="020B0604020202020204" pitchFamily="34" charset="0"/>
                        <a:defRPr sz="2200">
                          <a:solidFill>
                            <a:schemeClr val="bg2"/>
                          </a:solidFill>
                          <a:latin typeface="Arial" panose="020B0604020202020204" pitchFamily="34" charset="0"/>
                          <a:cs typeface="Arial" panose="020B0604020202020204" pitchFamily="34" charset="0"/>
                        </a:defRPr>
                      </a:lvl4pPr>
                      <a:lvl5pPr marL="2057400" indent="-228600" defTabSz="760413">
                        <a:lnSpc>
                          <a:spcPct val="90000"/>
                        </a:lnSpc>
                        <a:spcBef>
                          <a:spcPts val="413"/>
                        </a:spcBef>
                        <a:buFont typeface="Arial" panose="020B0604020202020204" pitchFamily="34" charset="0"/>
                        <a:defRPr sz="2200">
                          <a:solidFill>
                            <a:schemeClr val="bg2"/>
                          </a:solidFill>
                          <a:latin typeface="Arial" panose="020B0604020202020204" pitchFamily="34" charset="0"/>
                          <a:cs typeface="Arial" panose="020B0604020202020204" pitchFamily="34" charset="0"/>
                        </a:defRPr>
                      </a:lvl5pPr>
                      <a:lvl6pPr marL="2514600" indent="-228600" defTabSz="760413" eaLnBrk="0" fontAlgn="base" hangingPunct="0">
                        <a:lnSpc>
                          <a:spcPct val="90000"/>
                        </a:lnSpc>
                        <a:spcBef>
                          <a:spcPts val="413"/>
                        </a:spcBef>
                        <a:spcAft>
                          <a:spcPct val="0"/>
                        </a:spcAft>
                        <a:buFont typeface="Arial" panose="020B0604020202020204" pitchFamily="34" charset="0"/>
                        <a:defRPr sz="2200">
                          <a:solidFill>
                            <a:schemeClr val="bg2"/>
                          </a:solidFill>
                          <a:latin typeface="Arial" panose="020B0604020202020204" pitchFamily="34" charset="0"/>
                          <a:cs typeface="Arial" panose="020B0604020202020204" pitchFamily="34" charset="0"/>
                        </a:defRPr>
                      </a:lvl6pPr>
                      <a:lvl7pPr marL="2971800" indent="-228600" defTabSz="760413" eaLnBrk="0" fontAlgn="base" hangingPunct="0">
                        <a:lnSpc>
                          <a:spcPct val="90000"/>
                        </a:lnSpc>
                        <a:spcBef>
                          <a:spcPts val="413"/>
                        </a:spcBef>
                        <a:spcAft>
                          <a:spcPct val="0"/>
                        </a:spcAft>
                        <a:buFont typeface="Arial" panose="020B0604020202020204" pitchFamily="34" charset="0"/>
                        <a:defRPr sz="2200">
                          <a:solidFill>
                            <a:schemeClr val="bg2"/>
                          </a:solidFill>
                          <a:latin typeface="Arial" panose="020B0604020202020204" pitchFamily="34" charset="0"/>
                          <a:cs typeface="Arial" panose="020B0604020202020204" pitchFamily="34" charset="0"/>
                        </a:defRPr>
                      </a:lvl7pPr>
                      <a:lvl8pPr marL="3429000" indent="-228600" defTabSz="760413" eaLnBrk="0" fontAlgn="base" hangingPunct="0">
                        <a:lnSpc>
                          <a:spcPct val="90000"/>
                        </a:lnSpc>
                        <a:spcBef>
                          <a:spcPts val="413"/>
                        </a:spcBef>
                        <a:spcAft>
                          <a:spcPct val="0"/>
                        </a:spcAft>
                        <a:buFont typeface="Arial" panose="020B0604020202020204" pitchFamily="34" charset="0"/>
                        <a:defRPr sz="2200">
                          <a:solidFill>
                            <a:schemeClr val="bg2"/>
                          </a:solidFill>
                          <a:latin typeface="Arial" panose="020B0604020202020204" pitchFamily="34" charset="0"/>
                          <a:cs typeface="Arial" panose="020B0604020202020204" pitchFamily="34" charset="0"/>
                        </a:defRPr>
                      </a:lvl8pPr>
                      <a:lvl9pPr marL="3886200" indent="-228600" defTabSz="760413" eaLnBrk="0" fontAlgn="base" hangingPunct="0">
                        <a:lnSpc>
                          <a:spcPct val="90000"/>
                        </a:lnSpc>
                        <a:spcBef>
                          <a:spcPts val="413"/>
                        </a:spcBef>
                        <a:spcAft>
                          <a:spcPct val="0"/>
                        </a:spcAft>
                        <a:buFont typeface="Arial" panose="020B0604020202020204" pitchFamily="34" charset="0"/>
                        <a:defRPr sz="2200">
                          <a:solidFill>
                            <a:schemeClr val="bg2"/>
                          </a:solidFill>
                          <a:latin typeface="Arial" panose="020B0604020202020204" pitchFamily="34" charset="0"/>
                          <a:cs typeface="Arial" panose="020B0604020202020204" pitchFamily="34" charset="0"/>
                        </a:defRPr>
                      </a:lvl9pPr>
                    </a:lstStyle>
                    <a:p>
                      <a:pPr marL="0" marR="0" lvl="0" indent="0" algn="l" defTabSz="760413"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a:ln>
                            <a:noFill/>
                          </a:ln>
                          <a:solidFill>
                            <a:srgbClr val="000000"/>
                          </a:solidFill>
                          <a:effectLst/>
                          <a:latin typeface="Arial" panose="020B0604020202020204" pitchFamily="34" charset="0"/>
                          <a:cs typeface="Arial" panose="020B0604020202020204" pitchFamily="34" charset="0"/>
                        </a:rPr>
                        <a:t>100-300 mg daily</a:t>
                      </a:r>
                    </a:p>
                  </a:txBody>
                  <a:tcPr marL="68580" marR="68580" marT="68580" marB="6858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tx1">
                        <a:lumMod val="20000"/>
                        <a:lumOff val="80000"/>
                      </a:schemeClr>
                    </a:solidFill>
                  </a:tcPr>
                </a:tc>
                <a:tc>
                  <a:txBody>
                    <a:bodyPr/>
                    <a:lstStyle>
                      <a:lvl1pPr defTabSz="760413">
                        <a:lnSpc>
                          <a:spcPct val="90000"/>
                        </a:lnSpc>
                        <a:spcBef>
                          <a:spcPts val="838"/>
                        </a:spcBef>
                        <a:buFont typeface="Arial" panose="020B0604020202020204" pitchFamily="34" charset="0"/>
                        <a:defRPr sz="3200">
                          <a:solidFill>
                            <a:schemeClr val="bg2"/>
                          </a:solidFill>
                          <a:latin typeface="Arial" panose="020B0604020202020204" pitchFamily="34" charset="0"/>
                          <a:cs typeface="Arial" panose="020B0604020202020204" pitchFamily="34" charset="0"/>
                        </a:defRPr>
                      </a:lvl1pPr>
                      <a:lvl2pPr marL="742950" indent="-285750" defTabSz="760413">
                        <a:lnSpc>
                          <a:spcPct val="90000"/>
                        </a:lnSpc>
                        <a:spcBef>
                          <a:spcPts val="413"/>
                        </a:spcBef>
                        <a:buFont typeface="Arial" panose="020B0604020202020204" pitchFamily="34" charset="0"/>
                        <a:defRPr sz="2900">
                          <a:solidFill>
                            <a:schemeClr val="bg2"/>
                          </a:solidFill>
                          <a:latin typeface="Arial" panose="020B0604020202020204" pitchFamily="34" charset="0"/>
                          <a:cs typeface="Arial" panose="020B0604020202020204" pitchFamily="34" charset="0"/>
                        </a:defRPr>
                      </a:lvl2pPr>
                      <a:lvl3pPr marL="1143000" indent="-228600" defTabSz="760413">
                        <a:lnSpc>
                          <a:spcPct val="90000"/>
                        </a:lnSpc>
                        <a:spcBef>
                          <a:spcPts val="413"/>
                        </a:spcBef>
                        <a:buFont typeface="Arial" panose="020B0604020202020204" pitchFamily="34" charset="0"/>
                        <a:defRPr sz="2500">
                          <a:solidFill>
                            <a:schemeClr val="bg2"/>
                          </a:solidFill>
                          <a:latin typeface="Arial" panose="020B0604020202020204" pitchFamily="34" charset="0"/>
                          <a:cs typeface="Arial" panose="020B0604020202020204" pitchFamily="34" charset="0"/>
                        </a:defRPr>
                      </a:lvl3pPr>
                      <a:lvl4pPr marL="1600200" indent="-228600" defTabSz="760413">
                        <a:lnSpc>
                          <a:spcPct val="90000"/>
                        </a:lnSpc>
                        <a:spcBef>
                          <a:spcPts val="413"/>
                        </a:spcBef>
                        <a:buFont typeface="Arial" panose="020B0604020202020204" pitchFamily="34" charset="0"/>
                        <a:defRPr sz="2200">
                          <a:solidFill>
                            <a:schemeClr val="bg2"/>
                          </a:solidFill>
                          <a:latin typeface="Arial" panose="020B0604020202020204" pitchFamily="34" charset="0"/>
                          <a:cs typeface="Arial" panose="020B0604020202020204" pitchFamily="34" charset="0"/>
                        </a:defRPr>
                      </a:lvl4pPr>
                      <a:lvl5pPr marL="2057400" indent="-228600" defTabSz="760413">
                        <a:lnSpc>
                          <a:spcPct val="90000"/>
                        </a:lnSpc>
                        <a:spcBef>
                          <a:spcPts val="413"/>
                        </a:spcBef>
                        <a:buFont typeface="Arial" panose="020B0604020202020204" pitchFamily="34" charset="0"/>
                        <a:defRPr sz="2200">
                          <a:solidFill>
                            <a:schemeClr val="bg2"/>
                          </a:solidFill>
                          <a:latin typeface="Arial" panose="020B0604020202020204" pitchFamily="34" charset="0"/>
                          <a:cs typeface="Arial" panose="020B0604020202020204" pitchFamily="34" charset="0"/>
                        </a:defRPr>
                      </a:lvl5pPr>
                      <a:lvl6pPr marL="2514600" indent="-228600" defTabSz="760413" eaLnBrk="0" fontAlgn="base" hangingPunct="0">
                        <a:lnSpc>
                          <a:spcPct val="90000"/>
                        </a:lnSpc>
                        <a:spcBef>
                          <a:spcPts val="413"/>
                        </a:spcBef>
                        <a:spcAft>
                          <a:spcPct val="0"/>
                        </a:spcAft>
                        <a:buFont typeface="Arial" panose="020B0604020202020204" pitchFamily="34" charset="0"/>
                        <a:defRPr sz="2200">
                          <a:solidFill>
                            <a:schemeClr val="bg2"/>
                          </a:solidFill>
                          <a:latin typeface="Arial" panose="020B0604020202020204" pitchFamily="34" charset="0"/>
                          <a:cs typeface="Arial" panose="020B0604020202020204" pitchFamily="34" charset="0"/>
                        </a:defRPr>
                      </a:lvl6pPr>
                      <a:lvl7pPr marL="2971800" indent="-228600" defTabSz="760413" eaLnBrk="0" fontAlgn="base" hangingPunct="0">
                        <a:lnSpc>
                          <a:spcPct val="90000"/>
                        </a:lnSpc>
                        <a:spcBef>
                          <a:spcPts val="413"/>
                        </a:spcBef>
                        <a:spcAft>
                          <a:spcPct val="0"/>
                        </a:spcAft>
                        <a:buFont typeface="Arial" panose="020B0604020202020204" pitchFamily="34" charset="0"/>
                        <a:defRPr sz="2200">
                          <a:solidFill>
                            <a:schemeClr val="bg2"/>
                          </a:solidFill>
                          <a:latin typeface="Arial" panose="020B0604020202020204" pitchFamily="34" charset="0"/>
                          <a:cs typeface="Arial" panose="020B0604020202020204" pitchFamily="34" charset="0"/>
                        </a:defRPr>
                      </a:lvl7pPr>
                      <a:lvl8pPr marL="3429000" indent="-228600" defTabSz="760413" eaLnBrk="0" fontAlgn="base" hangingPunct="0">
                        <a:lnSpc>
                          <a:spcPct val="90000"/>
                        </a:lnSpc>
                        <a:spcBef>
                          <a:spcPts val="413"/>
                        </a:spcBef>
                        <a:spcAft>
                          <a:spcPct val="0"/>
                        </a:spcAft>
                        <a:buFont typeface="Arial" panose="020B0604020202020204" pitchFamily="34" charset="0"/>
                        <a:defRPr sz="2200">
                          <a:solidFill>
                            <a:schemeClr val="bg2"/>
                          </a:solidFill>
                          <a:latin typeface="Arial" panose="020B0604020202020204" pitchFamily="34" charset="0"/>
                          <a:cs typeface="Arial" panose="020B0604020202020204" pitchFamily="34" charset="0"/>
                        </a:defRPr>
                      </a:lvl8pPr>
                      <a:lvl9pPr marL="3886200" indent="-228600" defTabSz="760413" eaLnBrk="0" fontAlgn="base" hangingPunct="0">
                        <a:lnSpc>
                          <a:spcPct val="90000"/>
                        </a:lnSpc>
                        <a:spcBef>
                          <a:spcPts val="413"/>
                        </a:spcBef>
                        <a:spcAft>
                          <a:spcPct val="0"/>
                        </a:spcAft>
                        <a:buFont typeface="Arial" panose="020B0604020202020204" pitchFamily="34" charset="0"/>
                        <a:defRPr sz="2200">
                          <a:solidFill>
                            <a:schemeClr val="bg2"/>
                          </a:solidFill>
                          <a:latin typeface="Arial" panose="020B0604020202020204" pitchFamily="34" charset="0"/>
                          <a:cs typeface="Arial" panose="020B0604020202020204" pitchFamily="34" charset="0"/>
                        </a:defRPr>
                      </a:lvl9pPr>
                    </a:lstStyle>
                    <a:p>
                      <a:pPr marL="0" marR="0" lvl="0" indent="0" algn="l" defTabSz="760413"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dirty="0">
                          <a:ln>
                            <a:noFill/>
                          </a:ln>
                          <a:solidFill>
                            <a:srgbClr val="000000"/>
                          </a:solidFill>
                          <a:effectLst/>
                          <a:latin typeface="Arial" panose="020B0604020202020204" pitchFamily="34" charset="0"/>
                          <a:cs typeface="Arial" panose="020B0604020202020204" pitchFamily="34" charset="0"/>
                        </a:rPr>
                        <a:t>eGFR 30 to &lt;60: 100 mg once daily</a:t>
                      </a:r>
                    </a:p>
                    <a:p>
                      <a:pPr marL="0" marR="0" lvl="0" indent="0" algn="l" defTabSz="760413"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dirty="0">
                          <a:ln>
                            <a:noFill/>
                          </a:ln>
                          <a:solidFill>
                            <a:srgbClr val="000000"/>
                          </a:solidFill>
                          <a:effectLst/>
                          <a:latin typeface="Arial" panose="020B0604020202020204" pitchFamily="34" charset="0"/>
                          <a:cs typeface="Arial" panose="020B0604020202020204" pitchFamily="34" charset="0"/>
                        </a:rPr>
                        <a:t>eGFR &lt;30: avoid initiation, may continue 100mg daily until ESRD</a:t>
                      </a:r>
                    </a:p>
                  </a:txBody>
                  <a:tcPr marL="68580" marR="68580" marT="68580" marB="6858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tx1">
                        <a:lumMod val="20000"/>
                        <a:lumOff val="80000"/>
                      </a:schemeClr>
                    </a:solidFill>
                  </a:tcPr>
                </a:tc>
                <a:extLst>
                  <a:ext uri="{0D108BD9-81ED-4DB2-BD59-A6C34878D82A}">
                    <a16:rowId xmlns:a16="http://schemas.microsoft.com/office/drawing/2014/main" val="10004"/>
                  </a:ext>
                </a:extLst>
              </a:tr>
              <a:tr h="411480">
                <a:tc>
                  <a:txBody>
                    <a:bodyPr/>
                    <a:lstStyle>
                      <a:lvl1pPr defTabSz="760413">
                        <a:lnSpc>
                          <a:spcPct val="90000"/>
                        </a:lnSpc>
                        <a:spcBef>
                          <a:spcPts val="838"/>
                        </a:spcBef>
                        <a:buFont typeface="Arial" panose="020B0604020202020204" pitchFamily="34" charset="0"/>
                        <a:defRPr sz="3200">
                          <a:solidFill>
                            <a:schemeClr val="bg2"/>
                          </a:solidFill>
                          <a:latin typeface="Arial" panose="020B0604020202020204" pitchFamily="34" charset="0"/>
                          <a:cs typeface="Arial" panose="020B0604020202020204" pitchFamily="34" charset="0"/>
                        </a:defRPr>
                      </a:lvl1pPr>
                      <a:lvl2pPr marL="742950" indent="-285750" defTabSz="760413">
                        <a:lnSpc>
                          <a:spcPct val="90000"/>
                        </a:lnSpc>
                        <a:spcBef>
                          <a:spcPts val="413"/>
                        </a:spcBef>
                        <a:buFont typeface="Arial" panose="020B0604020202020204" pitchFamily="34" charset="0"/>
                        <a:defRPr sz="2900">
                          <a:solidFill>
                            <a:schemeClr val="bg2"/>
                          </a:solidFill>
                          <a:latin typeface="Arial" panose="020B0604020202020204" pitchFamily="34" charset="0"/>
                          <a:cs typeface="Arial" panose="020B0604020202020204" pitchFamily="34" charset="0"/>
                        </a:defRPr>
                      </a:lvl2pPr>
                      <a:lvl3pPr marL="1143000" indent="-228600" defTabSz="760413">
                        <a:lnSpc>
                          <a:spcPct val="90000"/>
                        </a:lnSpc>
                        <a:spcBef>
                          <a:spcPts val="413"/>
                        </a:spcBef>
                        <a:buFont typeface="Arial" panose="020B0604020202020204" pitchFamily="34" charset="0"/>
                        <a:defRPr sz="2500">
                          <a:solidFill>
                            <a:schemeClr val="bg2"/>
                          </a:solidFill>
                          <a:latin typeface="Arial" panose="020B0604020202020204" pitchFamily="34" charset="0"/>
                          <a:cs typeface="Arial" panose="020B0604020202020204" pitchFamily="34" charset="0"/>
                        </a:defRPr>
                      </a:lvl3pPr>
                      <a:lvl4pPr marL="1600200" indent="-228600" defTabSz="760413">
                        <a:lnSpc>
                          <a:spcPct val="90000"/>
                        </a:lnSpc>
                        <a:spcBef>
                          <a:spcPts val="413"/>
                        </a:spcBef>
                        <a:buFont typeface="Arial" panose="020B0604020202020204" pitchFamily="34" charset="0"/>
                        <a:defRPr sz="2200">
                          <a:solidFill>
                            <a:schemeClr val="bg2"/>
                          </a:solidFill>
                          <a:latin typeface="Arial" panose="020B0604020202020204" pitchFamily="34" charset="0"/>
                          <a:cs typeface="Arial" panose="020B0604020202020204" pitchFamily="34" charset="0"/>
                        </a:defRPr>
                      </a:lvl4pPr>
                      <a:lvl5pPr marL="2057400" indent="-228600" defTabSz="760413">
                        <a:lnSpc>
                          <a:spcPct val="90000"/>
                        </a:lnSpc>
                        <a:spcBef>
                          <a:spcPts val="413"/>
                        </a:spcBef>
                        <a:buFont typeface="Arial" panose="020B0604020202020204" pitchFamily="34" charset="0"/>
                        <a:defRPr sz="2200">
                          <a:solidFill>
                            <a:schemeClr val="bg2"/>
                          </a:solidFill>
                          <a:latin typeface="Arial" panose="020B0604020202020204" pitchFamily="34" charset="0"/>
                          <a:cs typeface="Arial" panose="020B0604020202020204" pitchFamily="34" charset="0"/>
                        </a:defRPr>
                      </a:lvl5pPr>
                      <a:lvl6pPr marL="2514600" indent="-228600" defTabSz="760413" eaLnBrk="0" fontAlgn="base" hangingPunct="0">
                        <a:lnSpc>
                          <a:spcPct val="90000"/>
                        </a:lnSpc>
                        <a:spcBef>
                          <a:spcPts val="413"/>
                        </a:spcBef>
                        <a:spcAft>
                          <a:spcPct val="0"/>
                        </a:spcAft>
                        <a:buFont typeface="Arial" panose="020B0604020202020204" pitchFamily="34" charset="0"/>
                        <a:defRPr sz="2200">
                          <a:solidFill>
                            <a:schemeClr val="bg2"/>
                          </a:solidFill>
                          <a:latin typeface="Arial" panose="020B0604020202020204" pitchFamily="34" charset="0"/>
                          <a:cs typeface="Arial" panose="020B0604020202020204" pitchFamily="34" charset="0"/>
                        </a:defRPr>
                      </a:lvl6pPr>
                      <a:lvl7pPr marL="2971800" indent="-228600" defTabSz="760413" eaLnBrk="0" fontAlgn="base" hangingPunct="0">
                        <a:lnSpc>
                          <a:spcPct val="90000"/>
                        </a:lnSpc>
                        <a:spcBef>
                          <a:spcPts val="413"/>
                        </a:spcBef>
                        <a:spcAft>
                          <a:spcPct val="0"/>
                        </a:spcAft>
                        <a:buFont typeface="Arial" panose="020B0604020202020204" pitchFamily="34" charset="0"/>
                        <a:defRPr sz="2200">
                          <a:solidFill>
                            <a:schemeClr val="bg2"/>
                          </a:solidFill>
                          <a:latin typeface="Arial" panose="020B0604020202020204" pitchFamily="34" charset="0"/>
                          <a:cs typeface="Arial" panose="020B0604020202020204" pitchFamily="34" charset="0"/>
                        </a:defRPr>
                      </a:lvl7pPr>
                      <a:lvl8pPr marL="3429000" indent="-228600" defTabSz="760413" eaLnBrk="0" fontAlgn="base" hangingPunct="0">
                        <a:lnSpc>
                          <a:spcPct val="90000"/>
                        </a:lnSpc>
                        <a:spcBef>
                          <a:spcPts val="413"/>
                        </a:spcBef>
                        <a:spcAft>
                          <a:spcPct val="0"/>
                        </a:spcAft>
                        <a:buFont typeface="Arial" panose="020B0604020202020204" pitchFamily="34" charset="0"/>
                        <a:defRPr sz="2200">
                          <a:solidFill>
                            <a:schemeClr val="bg2"/>
                          </a:solidFill>
                          <a:latin typeface="Arial" panose="020B0604020202020204" pitchFamily="34" charset="0"/>
                          <a:cs typeface="Arial" panose="020B0604020202020204" pitchFamily="34" charset="0"/>
                        </a:defRPr>
                      </a:lvl8pPr>
                      <a:lvl9pPr marL="3886200" indent="-228600" defTabSz="760413" eaLnBrk="0" fontAlgn="base" hangingPunct="0">
                        <a:lnSpc>
                          <a:spcPct val="90000"/>
                        </a:lnSpc>
                        <a:spcBef>
                          <a:spcPts val="413"/>
                        </a:spcBef>
                        <a:spcAft>
                          <a:spcPct val="0"/>
                        </a:spcAft>
                        <a:buFont typeface="Arial" panose="020B0604020202020204" pitchFamily="34" charset="0"/>
                        <a:defRPr sz="2200">
                          <a:solidFill>
                            <a:schemeClr val="bg2"/>
                          </a:solidFill>
                          <a:latin typeface="Arial" panose="020B0604020202020204" pitchFamily="34" charset="0"/>
                          <a:cs typeface="Arial" panose="020B0604020202020204" pitchFamily="34" charset="0"/>
                        </a:defRPr>
                      </a:lvl9pPr>
                    </a:lstStyle>
                    <a:p>
                      <a:pPr marL="0" marR="0" lvl="0" indent="0" algn="l" defTabSz="760413" rtl="0" eaLnBrk="1" fontAlgn="base" latinLnBrk="0" hangingPunct="1">
                        <a:lnSpc>
                          <a:spcPct val="100000"/>
                        </a:lnSpc>
                        <a:spcBef>
                          <a:spcPct val="0"/>
                        </a:spcBef>
                        <a:spcAft>
                          <a:spcPct val="0"/>
                        </a:spcAft>
                        <a:buClrTx/>
                        <a:buSzTx/>
                        <a:buFontTx/>
                        <a:buNone/>
                        <a:tabLst/>
                      </a:pPr>
                      <a:r>
                        <a:rPr kumimoji="0" lang="en-US" altLang="en-US" sz="1400" b="1" i="0" u="none" strike="noStrike" cap="none" normalizeH="0" baseline="0" dirty="0" err="1">
                          <a:ln>
                            <a:noFill/>
                          </a:ln>
                          <a:solidFill>
                            <a:srgbClr val="000000"/>
                          </a:solidFill>
                          <a:effectLst/>
                          <a:latin typeface="Arial" panose="020B0604020202020204" pitchFamily="34" charset="0"/>
                          <a:cs typeface="Arial" panose="020B0604020202020204" pitchFamily="34" charset="0"/>
                        </a:rPr>
                        <a:t>Bexagliflozin</a:t>
                      </a:r>
                      <a:r>
                        <a:rPr kumimoji="0" lang="en-US" altLang="en-US" sz="1400" b="1" i="0" u="none" strike="noStrike" cap="none" normalizeH="0" baseline="0" dirty="0">
                          <a:ln>
                            <a:noFill/>
                          </a:ln>
                          <a:solidFill>
                            <a:srgbClr val="000000"/>
                          </a:solidFill>
                          <a:effectLst/>
                          <a:latin typeface="Arial" panose="020B0604020202020204" pitchFamily="34" charset="0"/>
                          <a:cs typeface="Arial" panose="020B0604020202020204" pitchFamily="34" charset="0"/>
                        </a:rPr>
                        <a:t> (</a:t>
                      </a:r>
                      <a:r>
                        <a:rPr kumimoji="0" lang="en-US" altLang="en-US" sz="1400" b="1" i="0" u="none" strike="noStrike" cap="none" normalizeH="0" baseline="0" dirty="0" err="1">
                          <a:ln>
                            <a:noFill/>
                          </a:ln>
                          <a:solidFill>
                            <a:srgbClr val="000000"/>
                          </a:solidFill>
                          <a:effectLst/>
                          <a:latin typeface="Arial" panose="020B0604020202020204" pitchFamily="34" charset="0"/>
                          <a:cs typeface="Arial" panose="020B0604020202020204" pitchFamily="34" charset="0"/>
                        </a:rPr>
                        <a:t>Brenzavvy</a:t>
                      </a:r>
                      <a:r>
                        <a:rPr kumimoji="0" lang="en-US" altLang="en-US" sz="1400" b="1" i="0" u="none" strike="noStrike" cap="none" normalizeH="0" baseline="0" dirty="0">
                          <a:ln>
                            <a:noFill/>
                          </a:ln>
                          <a:solidFill>
                            <a:srgbClr val="000000"/>
                          </a:solidFill>
                          <a:effectLst/>
                          <a:latin typeface="Arial" panose="020B0604020202020204" pitchFamily="34" charset="0"/>
                          <a:cs typeface="Arial" panose="020B0604020202020204" pitchFamily="34" charset="0"/>
                        </a:rPr>
                        <a:t>)</a:t>
                      </a:r>
                    </a:p>
                  </a:txBody>
                  <a:tcPr marL="68580" marR="68580" marT="68580" marB="6858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2">
                        <a:lumMod val="85000"/>
                      </a:schemeClr>
                    </a:solidFill>
                  </a:tcPr>
                </a:tc>
                <a:tc>
                  <a:txBody>
                    <a:bodyPr/>
                    <a:lstStyle>
                      <a:lvl1pPr defTabSz="760413">
                        <a:lnSpc>
                          <a:spcPct val="90000"/>
                        </a:lnSpc>
                        <a:spcBef>
                          <a:spcPts val="838"/>
                        </a:spcBef>
                        <a:buFont typeface="Arial" panose="020B0604020202020204" pitchFamily="34" charset="0"/>
                        <a:defRPr sz="3200">
                          <a:solidFill>
                            <a:schemeClr val="bg2"/>
                          </a:solidFill>
                          <a:latin typeface="Arial" panose="020B0604020202020204" pitchFamily="34" charset="0"/>
                          <a:cs typeface="Arial" panose="020B0604020202020204" pitchFamily="34" charset="0"/>
                        </a:defRPr>
                      </a:lvl1pPr>
                      <a:lvl2pPr marL="742950" indent="-285750" defTabSz="760413">
                        <a:lnSpc>
                          <a:spcPct val="90000"/>
                        </a:lnSpc>
                        <a:spcBef>
                          <a:spcPts val="413"/>
                        </a:spcBef>
                        <a:buFont typeface="Arial" panose="020B0604020202020204" pitchFamily="34" charset="0"/>
                        <a:defRPr sz="2900">
                          <a:solidFill>
                            <a:schemeClr val="bg2"/>
                          </a:solidFill>
                          <a:latin typeface="Arial" panose="020B0604020202020204" pitchFamily="34" charset="0"/>
                          <a:cs typeface="Arial" panose="020B0604020202020204" pitchFamily="34" charset="0"/>
                        </a:defRPr>
                      </a:lvl2pPr>
                      <a:lvl3pPr marL="1143000" indent="-228600" defTabSz="760413">
                        <a:lnSpc>
                          <a:spcPct val="90000"/>
                        </a:lnSpc>
                        <a:spcBef>
                          <a:spcPts val="413"/>
                        </a:spcBef>
                        <a:buFont typeface="Arial" panose="020B0604020202020204" pitchFamily="34" charset="0"/>
                        <a:defRPr sz="2500">
                          <a:solidFill>
                            <a:schemeClr val="bg2"/>
                          </a:solidFill>
                          <a:latin typeface="Arial" panose="020B0604020202020204" pitchFamily="34" charset="0"/>
                          <a:cs typeface="Arial" panose="020B0604020202020204" pitchFamily="34" charset="0"/>
                        </a:defRPr>
                      </a:lvl3pPr>
                      <a:lvl4pPr marL="1600200" indent="-228600" defTabSz="760413">
                        <a:lnSpc>
                          <a:spcPct val="90000"/>
                        </a:lnSpc>
                        <a:spcBef>
                          <a:spcPts val="413"/>
                        </a:spcBef>
                        <a:buFont typeface="Arial" panose="020B0604020202020204" pitchFamily="34" charset="0"/>
                        <a:defRPr sz="2200">
                          <a:solidFill>
                            <a:schemeClr val="bg2"/>
                          </a:solidFill>
                          <a:latin typeface="Arial" panose="020B0604020202020204" pitchFamily="34" charset="0"/>
                          <a:cs typeface="Arial" panose="020B0604020202020204" pitchFamily="34" charset="0"/>
                        </a:defRPr>
                      </a:lvl4pPr>
                      <a:lvl5pPr marL="2057400" indent="-228600" defTabSz="760413">
                        <a:lnSpc>
                          <a:spcPct val="90000"/>
                        </a:lnSpc>
                        <a:spcBef>
                          <a:spcPts val="413"/>
                        </a:spcBef>
                        <a:buFont typeface="Arial" panose="020B0604020202020204" pitchFamily="34" charset="0"/>
                        <a:defRPr sz="2200">
                          <a:solidFill>
                            <a:schemeClr val="bg2"/>
                          </a:solidFill>
                          <a:latin typeface="Arial" panose="020B0604020202020204" pitchFamily="34" charset="0"/>
                          <a:cs typeface="Arial" panose="020B0604020202020204" pitchFamily="34" charset="0"/>
                        </a:defRPr>
                      </a:lvl5pPr>
                      <a:lvl6pPr marL="2514600" indent="-228600" defTabSz="760413" eaLnBrk="0" fontAlgn="base" hangingPunct="0">
                        <a:lnSpc>
                          <a:spcPct val="90000"/>
                        </a:lnSpc>
                        <a:spcBef>
                          <a:spcPts val="413"/>
                        </a:spcBef>
                        <a:spcAft>
                          <a:spcPct val="0"/>
                        </a:spcAft>
                        <a:buFont typeface="Arial" panose="020B0604020202020204" pitchFamily="34" charset="0"/>
                        <a:defRPr sz="2200">
                          <a:solidFill>
                            <a:schemeClr val="bg2"/>
                          </a:solidFill>
                          <a:latin typeface="Arial" panose="020B0604020202020204" pitchFamily="34" charset="0"/>
                          <a:cs typeface="Arial" panose="020B0604020202020204" pitchFamily="34" charset="0"/>
                        </a:defRPr>
                      </a:lvl6pPr>
                      <a:lvl7pPr marL="2971800" indent="-228600" defTabSz="760413" eaLnBrk="0" fontAlgn="base" hangingPunct="0">
                        <a:lnSpc>
                          <a:spcPct val="90000"/>
                        </a:lnSpc>
                        <a:spcBef>
                          <a:spcPts val="413"/>
                        </a:spcBef>
                        <a:spcAft>
                          <a:spcPct val="0"/>
                        </a:spcAft>
                        <a:buFont typeface="Arial" panose="020B0604020202020204" pitchFamily="34" charset="0"/>
                        <a:defRPr sz="2200">
                          <a:solidFill>
                            <a:schemeClr val="bg2"/>
                          </a:solidFill>
                          <a:latin typeface="Arial" panose="020B0604020202020204" pitchFamily="34" charset="0"/>
                          <a:cs typeface="Arial" panose="020B0604020202020204" pitchFamily="34" charset="0"/>
                        </a:defRPr>
                      </a:lvl7pPr>
                      <a:lvl8pPr marL="3429000" indent="-228600" defTabSz="760413" eaLnBrk="0" fontAlgn="base" hangingPunct="0">
                        <a:lnSpc>
                          <a:spcPct val="90000"/>
                        </a:lnSpc>
                        <a:spcBef>
                          <a:spcPts val="413"/>
                        </a:spcBef>
                        <a:spcAft>
                          <a:spcPct val="0"/>
                        </a:spcAft>
                        <a:buFont typeface="Arial" panose="020B0604020202020204" pitchFamily="34" charset="0"/>
                        <a:defRPr sz="2200">
                          <a:solidFill>
                            <a:schemeClr val="bg2"/>
                          </a:solidFill>
                          <a:latin typeface="Arial" panose="020B0604020202020204" pitchFamily="34" charset="0"/>
                          <a:cs typeface="Arial" panose="020B0604020202020204" pitchFamily="34" charset="0"/>
                        </a:defRPr>
                      </a:lvl8pPr>
                      <a:lvl9pPr marL="3886200" indent="-228600" defTabSz="760413" eaLnBrk="0" fontAlgn="base" hangingPunct="0">
                        <a:lnSpc>
                          <a:spcPct val="90000"/>
                        </a:lnSpc>
                        <a:spcBef>
                          <a:spcPts val="413"/>
                        </a:spcBef>
                        <a:spcAft>
                          <a:spcPct val="0"/>
                        </a:spcAft>
                        <a:buFont typeface="Arial" panose="020B0604020202020204" pitchFamily="34" charset="0"/>
                        <a:defRPr sz="2200">
                          <a:solidFill>
                            <a:schemeClr val="bg2"/>
                          </a:solidFill>
                          <a:latin typeface="Arial" panose="020B0604020202020204" pitchFamily="34" charset="0"/>
                          <a:cs typeface="Arial" panose="020B0604020202020204" pitchFamily="34" charset="0"/>
                        </a:defRPr>
                      </a:lvl9pPr>
                    </a:lstStyle>
                    <a:p>
                      <a:pPr marL="0" marR="0" lvl="0" indent="0" algn="l" defTabSz="760413"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dirty="0">
                          <a:ln>
                            <a:noFill/>
                          </a:ln>
                          <a:solidFill>
                            <a:srgbClr val="000000"/>
                          </a:solidFill>
                          <a:effectLst/>
                          <a:latin typeface="Arial" panose="020B0604020202020204" pitchFamily="34" charset="0"/>
                          <a:cs typeface="Arial" panose="020B0604020202020204" pitchFamily="34" charset="0"/>
                        </a:rPr>
                        <a:t>20 mg daily </a:t>
                      </a:r>
                    </a:p>
                  </a:txBody>
                  <a:tcPr marL="68580" marR="68580" marT="68580" marB="6858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2">
                        <a:lumMod val="85000"/>
                      </a:schemeClr>
                    </a:solidFill>
                  </a:tcPr>
                </a:tc>
                <a:tc>
                  <a:txBody>
                    <a:bodyPr/>
                    <a:lstStyle>
                      <a:lvl1pPr>
                        <a:lnSpc>
                          <a:spcPct val="90000"/>
                        </a:lnSpc>
                        <a:spcBef>
                          <a:spcPts val="838"/>
                        </a:spcBef>
                        <a:buFont typeface="Arial" panose="020B0604020202020204" pitchFamily="34" charset="0"/>
                        <a:defRPr sz="3200">
                          <a:solidFill>
                            <a:schemeClr val="bg2"/>
                          </a:solidFill>
                          <a:latin typeface="Arial" panose="020B0604020202020204" pitchFamily="34" charset="0"/>
                          <a:cs typeface="Arial" panose="020B0604020202020204" pitchFamily="34" charset="0"/>
                        </a:defRPr>
                      </a:lvl1pPr>
                      <a:lvl2pPr marL="742950" indent="-285750">
                        <a:lnSpc>
                          <a:spcPct val="90000"/>
                        </a:lnSpc>
                        <a:spcBef>
                          <a:spcPts val="413"/>
                        </a:spcBef>
                        <a:buFont typeface="Arial" panose="020B0604020202020204" pitchFamily="34" charset="0"/>
                        <a:defRPr sz="2900">
                          <a:solidFill>
                            <a:schemeClr val="bg2"/>
                          </a:solidFill>
                          <a:latin typeface="Arial" panose="020B0604020202020204" pitchFamily="34" charset="0"/>
                          <a:cs typeface="Arial" panose="020B0604020202020204" pitchFamily="34" charset="0"/>
                        </a:defRPr>
                      </a:lvl2pPr>
                      <a:lvl3pPr marL="1143000" indent="-228600">
                        <a:lnSpc>
                          <a:spcPct val="90000"/>
                        </a:lnSpc>
                        <a:spcBef>
                          <a:spcPts val="413"/>
                        </a:spcBef>
                        <a:buFont typeface="Arial" panose="020B0604020202020204" pitchFamily="34" charset="0"/>
                        <a:defRPr sz="2500">
                          <a:solidFill>
                            <a:schemeClr val="bg2"/>
                          </a:solidFill>
                          <a:latin typeface="Arial" panose="020B0604020202020204" pitchFamily="34" charset="0"/>
                          <a:cs typeface="Arial" panose="020B0604020202020204" pitchFamily="34" charset="0"/>
                        </a:defRPr>
                      </a:lvl3pPr>
                      <a:lvl4pPr marL="1600200" indent="-228600">
                        <a:lnSpc>
                          <a:spcPct val="90000"/>
                        </a:lnSpc>
                        <a:spcBef>
                          <a:spcPts val="413"/>
                        </a:spcBef>
                        <a:buFont typeface="Arial" panose="020B0604020202020204" pitchFamily="34" charset="0"/>
                        <a:defRPr sz="2200">
                          <a:solidFill>
                            <a:schemeClr val="bg2"/>
                          </a:solidFill>
                          <a:latin typeface="Arial" panose="020B0604020202020204" pitchFamily="34" charset="0"/>
                          <a:cs typeface="Arial" panose="020B0604020202020204" pitchFamily="34" charset="0"/>
                        </a:defRPr>
                      </a:lvl4pPr>
                      <a:lvl5pPr marL="2057400" indent="-228600">
                        <a:lnSpc>
                          <a:spcPct val="90000"/>
                        </a:lnSpc>
                        <a:spcBef>
                          <a:spcPts val="413"/>
                        </a:spcBef>
                        <a:buFont typeface="Arial" panose="020B0604020202020204" pitchFamily="34" charset="0"/>
                        <a:defRPr sz="2200">
                          <a:solidFill>
                            <a:schemeClr val="bg2"/>
                          </a:solidFill>
                          <a:latin typeface="Arial" panose="020B0604020202020204" pitchFamily="34" charset="0"/>
                          <a:cs typeface="Arial" panose="020B0604020202020204" pitchFamily="34" charset="0"/>
                        </a:defRPr>
                      </a:lvl5pPr>
                      <a:lvl6pPr marL="2514600" indent="-228600" eaLnBrk="0" fontAlgn="base" hangingPunct="0">
                        <a:lnSpc>
                          <a:spcPct val="90000"/>
                        </a:lnSpc>
                        <a:spcBef>
                          <a:spcPts val="413"/>
                        </a:spcBef>
                        <a:spcAft>
                          <a:spcPct val="0"/>
                        </a:spcAft>
                        <a:buFont typeface="Arial" panose="020B0604020202020204" pitchFamily="34" charset="0"/>
                        <a:defRPr sz="2200">
                          <a:solidFill>
                            <a:schemeClr val="bg2"/>
                          </a:solidFill>
                          <a:latin typeface="Arial" panose="020B0604020202020204" pitchFamily="34" charset="0"/>
                          <a:cs typeface="Arial" panose="020B0604020202020204" pitchFamily="34" charset="0"/>
                        </a:defRPr>
                      </a:lvl6pPr>
                      <a:lvl7pPr marL="2971800" indent="-228600" eaLnBrk="0" fontAlgn="base" hangingPunct="0">
                        <a:lnSpc>
                          <a:spcPct val="90000"/>
                        </a:lnSpc>
                        <a:spcBef>
                          <a:spcPts val="413"/>
                        </a:spcBef>
                        <a:spcAft>
                          <a:spcPct val="0"/>
                        </a:spcAft>
                        <a:buFont typeface="Arial" panose="020B0604020202020204" pitchFamily="34" charset="0"/>
                        <a:defRPr sz="2200">
                          <a:solidFill>
                            <a:schemeClr val="bg2"/>
                          </a:solidFill>
                          <a:latin typeface="Arial" panose="020B0604020202020204" pitchFamily="34" charset="0"/>
                          <a:cs typeface="Arial" panose="020B0604020202020204" pitchFamily="34" charset="0"/>
                        </a:defRPr>
                      </a:lvl7pPr>
                      <a:lvl8pPr marL="3429000" indent="-228600" eaLnBrk="0" fontAlgn="base" hangingPunct="0">
                        <a:lnSpc>
                          <a:spcPct val="90000"/>
                        </a:lnSpc>
                        <a:spcBef>
                          <a:spcPts val="413"/>
                        </a:spcBef>
                        <a:spcAft>
                          <a:spcPct val="0"/>
                        </a:spcAft>
                        <a:buFont typeface="Arial" panose="020B0604020202020204" pitchFamily="34" charset="0"/>
                        <a:defRPr sz="2200">
                          <a:solidFill>
                            <a:schemeClr val="bg2"/>
                          </a:solidFill>
                          <a:latin typeface="Arial" panose="020B0604020202020204" pitchFamily="34" charset="0"/>
                          <a:cs typeface="Arial" panose="020B0604020202020204" pitchFamily="34" charset="0"/>
                        </a:defRPr>
                      </a:lvl8pPr>
                      <a:lvl9pPr marL="3886200" indent="-228600" eaLnBrk="0" fontAlgn="base" hangingPunct="0">
                        <a:lnSpc>
                          <a:spcPct val="90000"/>
                        </a:lnSpc>
                        <a:spcBef>
                          <a:spcPts val="413"/>
                        </a:spcBef>
                        <a:spcAft>
                          <a:spcPct val="0"/>
                        </a:spcAft>
                        <a:buFont typeface="Arial" panose="020B0604020202020204" pitchFamily="34" charset="0"/>
                        <a:defRPr sz="2200">
                          <a:solidFill>
                            <a:schemeClr val="bg2"/>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dirty="0">
                          <a:ln>
                            <a:noFill/>
                          </a:ln>
                          <a:solidFill>
                            <a:srgbClr val="000000"/>
                          </a:solidFill>
                          <a:effectLst/>
                          <a:latin typeface="Arial" panose="020B0604020202020204" pitchFamily="34" charset="0"/>
                          <a:cs typeface="Arial" panose="020B0604020202020204" pitchFamily="34" charset="0"/>
                        </a:rPr>
                        <a:t>Not recommended for eGFR &lt;30</a:t>
                      </a:r>
                    </a:p>
                  </a:txBody>
                  <a:tcPr marL="68580" marR="68580" marT="68580" marB="6858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2">
                        <a:lumMod val="85000"/>
                      </a:schemeClr>
                    </a:solidFill>
                  </a:tcPr>
                </a:tc>
                <a:extLst>
                  <a:ext uri="{0D108BD9-81ED-4DB2-BD59-A6C34878D82A}">
                    <a16:rowId xmlns:a16="http://schemas.microsoft.com/office/drawing/2014/main" val="10005"/>
                  </a:ext>
                </a:extLst>
              </a:tr>
            </a:tbl>
          </a:graphicData>
        </a:graphic>
      </p:graphicFrame>
      <p:sp>
        <p:nvSpPr>
          <p:cNvPr id="8" name="Text Placeholder 3">
            <a:extLst>
              <a:ext uri="{FF2B5EF4-FFF2-40B4-BE49-F238E27FC236}">
                <a16:creationId xmlns:a16="http://schemas.microsoft.com/office/drawing/2014/main" id="{6CE3E0BE-AD3D-6E7E-8AD9-01377EB11F13}"/>
              </a:ext>
            </a:extLst>
          </p:cNvPr>
          <p:cNvSpPr txBox="1">
            <a:spLocks noChangeArrowheads="1"/>
          </p:cNvSpPr>
          <p:nvPr/>
        </p:nvSpPr>
        <p:spPr bwMode="auto">
          <a:xfrm>
            <a:off x="77606" y="6538317"/>
            <a:ext cx="2692003" cy="3196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7938" indent="-7938">
              <a:spcBef>
                <a:spcPct val="20000"/>
              </a:spcBef>
              <a:buFont typeface="Arial" panose="020B0604020202020204" pitchFamily="34" charset="0"/>
              <a:buChar char="•"/>
              <a:defRPr sz="3200">
                <a:solidFill>
                  <a:schemeClr val="tx1"/>
                </a:solidFill>
                <a:latin typeface="Calibri" panose="020F0502020204030204" pitchFamily="34" charset="0"/>
              </a:defRPr>
            </a:lvl1pPr>
            <a:lvl2pPr marL="685800" indent="-22860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7938" marR="0" lvl="0" indent="-7938" algn="l" defTabSz="914400" rtl="0" eaLnBrk="1" fontAlgn="auto" latinLnBrk="0" hangingPunct="1">
              <a:lnSpc>
                <a:spcPct val="90000"/>
              </a:lnSpc>
              <a:spcBef>
                <a:spcPts val="750"/>
              </a:spcBef>
              <a:spcAft>
                <a:spcPts val="0"/>
              </a:spcAft>
              <a:buClrTx/>
              <a:buSzTx/>
              <a:buFont typeface="Arial" panose="020B0604020202020204" pitchFamily="34" charset="0"/>
              <a:buNone/>
              <a:tabLst/>
              <a:defRPr/>
            </a:pPr>
            <a:r>
              <a:rPr kumimoji="0" lang="en-US" altLang="en-US" sz="825"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Package inserts, dailymed.nlm.nih.gov</a:t>
            </a:r>
          </a:p>
        </p:txBody>
      </p:sp>
    </p:spTree>
    <p:extLst>
      <p:ext uri="{BB962C8B-B14F-4D97-AF65-F5344CB8AC3E}">
        <p14:creationId xmlns:p14="http://schemas.microsoft.com/office/powerpoint/2010/main" val="6267826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Title 1">
            <a:extLst>
              <a:ext uri="{FF2B5EF4-FFF2-40B4-BE49-F238E27FC236}">
                <a16:creationId xmlns:a16="http://schemas.microsoft.com/office/drawing/2014/main" id="{C91E6876-E1E6-48B2-BE70-A88253617B94}"/>
              </a:ext>
            </a:extLst>
          </p:cNvPr>
          <p:cNvSpPr>
            <a:spLocks noGrp="1" noChangeArrowheads="1"/>
          </p:cNvSpPr>
          <p:nvPr>
            <p:ph type="title"/>
          </p:nvPr>
        </p:nvSpPr>
        <p:spPr/>
        <p:txBody>
          <a:bodyPr>
            <a:normAutofit/>
          </a:bodyPr>
          <a:lstStyle/>
          <a:p>
            <a:pPr eaLnBrk="1" hangingPunct="1"/>
            <a:r>
              <a:rPr lang="en-US" altLang="en-US" sz="4000" dirty="0"/>
              <a:t>SGLT-2 Inhibitor Indications</a:t>
            </a:r>
          </a:p>
        </p:txBody>
      </p:sp>
      <p:sp>
        <p:nvSpPr>
          <p:cNvPr id="3" name="Content Placeholder 2">
            <a:extLst>
              <a:ext uri="{FF2B5EF4-FFF2-40B4-BE49-F238E27FC236}">
                <a16:creationId xmlns:a16="http://schemas.microsoft.com/office/drawing/2014/main" id="{B6543F3E-D23D-6891-08DD-2B5B672E4A8E}"/>
              </a:ext>
            </a:extLst>
          </p:cNvPr>
          <p:cNvSpPr>
            <a:spLocks noGrp="1"/>
          </p:cNvSpPr>
          <p:nvPr>
            <p:ph sz="quarter" idx="1"/>
          </p:nvPr>
        </p:nvSpPr>
        <p:spPr/>
        <p:txBody>
          <a:bodyPr/>
          <a:lstStyle/>
          <a:p>
            <a:endParaRPr lang="en-US"/>
          </a:p>
        </p:txBody>
      </p:sp>
      <p:sp>
        <p:nvSpPr>
          <p:cNvPr id="78877" name="TextBox 5">
            <a:extLst>
              <a:ext uri="{FF2B5EF4-FFF2-40B4-BE49-F238E27FC236}">
                <a16:creationId xmlns:a16="http://schemas.microsoft.com/office/drawing/2014/main" id="{958D2FF1-852B-4FC8-9F66-45D1FCC4FBFB}"/>
              </a:ext>
            </a:extLst>
          </p:cNvPr>
          <p:cNvSpPr txBox="1">
            <a:spLocks noChangeArrowheads="1"/>
          </p:cNvSpPr>
          <p:nvPr/>
        </p:nvSpPr>
        <p:spPr bwMode="auto">
          <a:xfrm>
            <a:off x="598124" y="6446939"/>
            <a:ext cx="7947752" cy="2586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600"/>
              </a:spcBef>
              <a:buClr>
                <a:srgbClr val="86AA2C"/>
              </a:buClr>
              <a:buSzPct val="76000"/>
              <a:buFont typeface="Wingdings 3" panose="05040102010807070707" pitchFamily="18" charset="2"/>
              <a:buChar char=""/>
              <a:defRPr sz="3200">
                <a:solidFill>
                  <a:schemeClr val="tx1"/>
                </a:solidFill>
                <a:latin typeface="Calibri" panose="020F0502020204030204" pitchFamily="34" charset="0"/>
              </a:defRPr>
            </a:lvl1pPr>
            <a:lvl2pPr marL="742950" indent="-285750">
              <a:spcBef>
                <a:spcPts val="500"/>
              </a:spcBef>
              <a:buClr>
                <a:srgbClr val="86AA2C"/>
              </a:buClr>
              <a:buSzPct val="76000"/>
              <a:buFont typeface="Wingdings 3" panose="05040102010807070707" pitchFamily="18" charset="2"/>
              <a:buChar char=""/>
              <a:defRPr sz="2600">
                <a:solidFill>
                  <a:schemeClr val="tx1"/>
                </a:solidFill>
                <a:latin typeface="Calibri" panose="020F0502020204030204" pitchFamily="34" charset="0"/>
              </a:defRPr>
            </a:lvl2pPr>
            <a:lvl3pPr marL="1143000" indent="-228600">
              <a:spcBef>
                <a:spcPts val="500"/>
              </a:spcBef>
              <a:buClr>
                <a:srgbClr val="86AA2C"/>
              </a:buClr>
              <a:buSzPct val="76000"/>
              <a:buFont typeface="Wingdings 3" panose="05040102010807070707" pitchFamily="18" charset="2"/>
              <a:buChar char=""/>
              <a:defRPr sz="2200">
                <a:solidFill>
                  <a:schemeClr val="tx1"/>
                </a:solidFill>
                <a:latin typeface="Calibri" panose="020F0502020204030204" pitchFamily="34" charset="0"/>
              </a:defRPr>
            </a:lvl3pPr>
            <a:lvl4pPr marL="1600200" indent="-228600">
              <a:spcBef>
                <a:spcPts val="400"/>
              </a:spcBef>
              <a:buClr>
                <a:srgbClr val="86AA2C"/>
              </a:buClr>
              <a:buSzPct val="70000"/>
              <a:buFont typeface="Wingdings" panose="05000000000000000000" pitchFamily="2" charset="2"/>
              <a:buChar char=""/>
              <a:defRPr>
                <a:solidFill>
                  <a:schemeClr val="tx1"/>
                </a:solidFill>
                <a:latin typeface="Calibri" panose="020F0502020204030204" pitchFamily="34" charset="0"/>
              </a:defRPr>
            </a:lvl4pPr>
            <a:lvl5pPr marL="2057400" indent="-228600">
              <a:spcBef>
                <a:spcPts val="300"/>
              </a:spcBef>
              <a:buClr>
                <a:srgbClr val="86AA2C"/>
              </a:buClr>
              <a:buSzPct val="70000"/>
              <a:buFont typeface="Wingdings" panose="05000000000000000000" pitchFamily="2" charset="2"/>
              <a:buChar char=""/>
              <a:defRPr sz="1600">
                <a:solidFill>
                  <a:schemeClr val="tx1"/>
                </a:solidFill>
                <a:latin typeface="Calibri" panose="020F0502020204030204" pitchFamily="34" charset="0"/>
              </a:defRPr>
            </a:lvl5pPr>
            <a:lvl6pPr marL="2514600" indent="-228600" eaLnBrk="0" fontAlgn="base" hangingPunct="0">
              <a:spcBef>
                <a:spcPts val="300"/>
              </a:spcBef>
              <a:spcAft>
                <a:spcPct val="0"/>
              </a:spcAft>
              <a:buClr>
                <a:srgbClr val="86AA2C"/>
              </a:buClr>
              <a:buSzPct val="70000"/>
              <a:buFont typeface="Wingdings" panose="05000000000000000000" pitchFamily="2" charset="2"/>
              <a:buChar char=""/>
              <a:defRPr sz="1600">
                <a:solidFill>
                  <a:schemeClr val="tx1"/>
                </a:solidFill>
                <a:latin typeface="Calibri" panose="020F0502020204030204" pitchFamily="34" charset="0"/>
              </a:defRPr>
            </a:lvl6pPr>
            <a:lvl7pPr marL="2971800" indent="-228600" eaLnBrk="0" fontAlgn="base" hangingPunct="0">
              <a:spcBef>
                <a:spcPts val="300"/>
              </a:spcBef>
              <a:spcAft>
                <a:spcPct val="0"/>
              </a:spcAft>
              <a:buClr>
                <a:srgbClr val="86AA2C"/>
              </a:buClr>
              <a:buSzPct val="70000"/>
              <a:buFont typeface="Wingdings" panose="05000000000000000000" pitchFamily="2" charset="2"/>
              <a:buChar char=""/>
              <a:defRPr sz="1600">
                <a:solidFill>
                  <a:schemeClr val="tx1"/>
                </a:solidFill>
                <a:latin typeface="Calibri" panose="020F0502020204030204" pitchFamily="34" charset="0"/>
              </a:defRPr>
            </a:lvl7pPr>
            <a:lvl8pPr marL="3429000" indent="-228600" eaLnBrk="0" fontAlgn="base" hangingPunct="0">
              <a:spcBef>
                <a:spcPts val="300"/>
              </a:spcBef>
              <a:spcAft>
                <a:spcPct val="0"/>
              </a:spcAft>
              <a:buClr>
                <a:srgbClr val="86AA2C"/>
              </a:buClr>
              <a:buSzPct val="70000"/>
              <a:buFont typeface="Wingdings" panose="05000000000000000000" pitchFamily="2" charset="2"/>
              <a:buChar char=""/>
              <a:defRPr sz="1600">
                <a:solidFill>
                  <a:schemeClr val="tx1"/>
                </a:solidFill>
                <a:latin typeface="Calibri" panose="020F0502020204030204" pitchFamily="34" charset="0"/>
              </a:defRPr>
            </a:lvl8pPr>
            <a:lvl9pPr marL="3886200" indent="-228600" eaLnBrk="0" fontAlgn="base" hangingPunct="0">
              <a:spcBef>
                <a:spcPts val="300"/>
              </a:spcBef>
              <a:spcAft>
                <a:spcPct val="0"/>
              </a:spcAft>
              <a:buClr>
                <a:srgbClr val="86AA2C"/>
              </a:buClr>
              <a:buSzPct val="70000"/>
              <a:buFont typeface="Wingdings" panose="05000000000000000000" pitchFamily="2" charset="2"/>
              <a:buChar char=""/>
              <a:defRPr sz="1600">
                <a:solidFill>
                  <a:schemeClr val="tx1"/>
                </a:solidFill>
                <a:latin typeface="Calibri" panose="020F0502020204030204" pitchFamily="34" charset="0"/>
              </a:defRPr>
            </a:lvl9pPr>
          </a:lstStyle>
          <a:p>
            <a:pPr marL="0" marR="0" lvl="0" indent="0" algn="l" defTabSz="823692" rtl="0" eaLnBrk="1" fontAlgn="base" latinLnBrk="0" hangingPunct="1">
              <a:lnSpc>
                <a:spcPct val="100000"/>
              </a:lnSpc>
              <a:spcBef>
                <a:spcPct val="0"/>
              </a:spcBef>
              <a:spcAft>
                <a:spcPct val="0"/>
              </a:spcAft>
              <a:buClrTx/>
              <a:buSzTx/>
              <a:buFont typeface="Wingdings 3" panose="05040102010807070707" pitchFamily="18" charset="2"/>
              <a:buNone/>
              <a:tabLst/>
              <a:defRPr/>
            </a:pPr>
            <a:r>
              <a:rPr kumimoji="0" lang="en-US" altLang="en-US" sz="1081" b="0" i="0" u="none" strike="noStrike" kern="1200" cap="none" spc="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rPr>
              <a:t>Package inserts, dailymed.nlm.nih.gov</a:t>
            </a:r>
          </a:p>
        </p:txBody>
      </p:sp>
      <p:graphicFrame>
        <p:nvGraphicFramePr>
          <p:cNvPr id="2" name="Table 2">
            <a:extLst>
              <a:ext uri="{FF2B5EF4-FFF2-40B4-BE49-F238E27FC236}">
                <a16:creationId xmlns:a16="http://schemas.microsoft.com/office/drawing/2014/main" id="{4119B655-8BF8-AF4A-90B6-0A3457986387}"/>
              </a:ext>
            </a:extLst>
          </p:cNvPr>
          <p:cNvGraphicFramePr>
            <a:graphicFrameLocks noGrp="1"/>
          </p:cNvGraphicFramePr>
          <p:nvPr>
            <p:extLst>
              <p:ext uri="{D42A27DB-BD31-4B8C-83A1-F6EECF244321}">
                <p14:modId xmlns:p14="http://schemas.microsoft.com/office/powerpoint/2010/main" val="3837050820"/>
              </p:ext>
            </p:extLst>
          </p:nvPr>
        </p:nvGraphicFramePr>
        <p:xfrm>
          <a:off x="266700" y="1209261"/>
          <a:ext cx="8610599" cy="5697681"/>
        </p:xfrm>
        <a:graphic>
          <a:graphicData uri="http://schemas.openxmlformats.org/drawingml/2006/table">
            <a:tbl>
              <a:tblPr firstRow="1" bandRow="1">
                <a:tableStyleId>{5C22544A-7EE6-4342-B048-85BDC9FD1C3A}</a:tableStyleId>
              </a:tblPr>
              <a:tblGrid>
                <a:gridCol w="2222805">
                  <a:extLst>
                    <a:ext uri="{9D8B030D-6E8A-4147-A177-3AD203B41FA5}">
                      <a16:colId xmlns:a16="http://schemas.microsoft.com/office/drawing/2014/main" val="2292604403"/>
                    </a:ext>
                  </a:extLst>
                </a:gridCol>
                <a:gridCol w="1351405">
                  <a:extLst>
                    <a:ext uri="{9D8B030D-6E8A-4147-A177-3AD203B41FA5}">
                      <a16:colId xmlns:a16="http://schemas.microsoft.com/office/drawing/2014/main" val="3799880676"/>
                    </a:ext>
                  </a:extLst>
                </a:gridCol>
                <a:gridCol w="1543409">
                  <a:extLst>
                    <a:ext uri="{9D8B030D-6E8A-4147-A177-3AD203B41FA5}">
                      <a16:colId xmlns:a16="http://schemas.microsoft.com/office/drawing/2014/main" val="1741242859"/>
                    </a:ext>
                  </a:extLst>
                </a:gridCol>
                <a:gridCol w="1868337">
                  <a:extLst>
                    <a:ext uri="{9D8B030D-6E8A-4147-A177-3AD203B41FA5}">
                      <a16:colId xmlns:a16="http://schemas.microsoft.com/office/drawing/2014/main" val="2977410308"/>
                    </a:ext>
                  </a:extLst>
                </a:gridCol>
                <a:gridCol w="1624643">
                  <a:extLst>
                    <a:ext uri="{9D8B030D-6E8A-4147-A177-3AD203B41FA5}">
                      <a16:colId xmlns:a16="http://schemas.microsoft.com/office/drawing/2014/main" val="446227343"/>
                    </a:ext>
                  </a:extLst>
                </a:gridCol>
              </a:tblGrid>
              <a:tr h="821886">
                <a:tc>
                  <a:txBody>
                    <a:bodyPr/>
                    <a:lstStyle/>
                    <a:p>
                      <a:pPr algn="ctr"/>
                      <a:r>
                        <a:rPr lang="en-US" sz="2000" dirty="0"/>
                        <a:t>Drug</a:t>
                      </a:r>
                    </a:p>
                  </a:txBody>
                  <a:tcPr/>
                </a:tc>
                <a:tc>
                  <a:txBody>
                    <a:bodyPr/>
                    <a:lstStyle/>
                    <a:p>
                      <a:pPr algn="ctr"/>
                      <a:r>
                        <a:rPr lang="en-US" sz="2000" dirty="0"/>
                        <a:t>Lowers BG</a:t>
                      </a:r>
                    </a:p>
                  </a:txBody>
                  <a:tcPr/>
                </a:tc>
                <a:tc>
                  <a:txBody>
                    <a:bodyPr/>
                    <a:lstStyle/>
                    <a:p>
                      <a:pPr algn="ctr"/>
                      <a:r>
                        <a:rPr lang="en-US" sz="2000" dirty="0"/>
                        <a:t>Reduces CV Risk?</a:t>
                      </a:r>
                    </a:p>
                  </a:txBody>
                  <a:tcPr/>
                </a:tc>
                <a:tc>
                  <a:txBody>
                    <a:bodyPr/>
                    <a:lstStyle/>
                    <a:p>
                      <a:pPr algn="ctr"/>
                      <a:r>
                        <a:rPr lang="en-US" sz="2000" dirty="0"/>
                        <a:t>Heart Failure Indication? </a:t>
                      </a:r>
                    </a:p>
                  </a:txBody>
                  <a:tcPr/>
                </a:tc>
                <a:tc>
                  <a:txBody>
                    <a:bodyPr/>
                    <a:lstStyle/>
                    <a:p>
                      <a:pPr algn="ctr"/>
                      <a:r>
                        <a:rPr lang="en-US" sz="2000" dirty="0"/>
                        <a:t>Kidney Disease Indication?  </a:t>
                      </a:r>
                    </a:p>
                  </a:txBody>
                  <a:tcPr/>
                </a:tc>
                <a:extLst>
                  <a:ext uri="{0D108BD9-81ED-4DB2-BD59-A6C34878D82A}">
                    <a16:rowId xmlns:a16="http://schemas.microsoft.com/office/drawing/2014/main" val="1793843125"/>
                  </a:ext>
                </a:extLst>
              </a:tr>
              <a:tr h="974287">
                <a:tc>
                  <a:txBody>
                    <a:bodyPr/>
                    <a:lstStyle/>
                    <a:p>
                      <a:pPr algn="ctr"/>
                      <a:r>
                        <a:rPr lang="en-US" sz="2000" b="1" dirty="0">
                          <a:latin typeface="Calibri" panose="020F0502020204030204" pitchFamily="34" charset="0"/>
                          <a:cs typeface="Calibri" panose="020F0502020204030204" pitchFamily="34" charset="0"/>
                        </a:rPr>
                        <a:t>Dapagliflozin</a:t>
                      </a:r>
                    </a:p>
                    <a:p>
                      <a:pPr algn="ctr"/>
                      <a:r>
                        <a:rPr lang="en-US" sz="2000" b="0" dirty="0">
                          <a:latin typeface="Calibri" panose="020F0502020204030204" pitchFamily="34" charset="0"/>
                          <a:cs typeface="Calibri" panose="020F0502020204030204" pitchFamily="34" charset="0"/>
                        </a:rPr>
                        <a:t>(</a:t>
                      </a:r>
                      <a:r>
                        <a:rPr lang="en-US" sz="2000" b="0" dirty="0" err="1">
                          <a:latin typeface="Calibri" panose="020F0502020204030204" pitchFamily="34" charset="0"/>
                          <a:cs typeface="Calibri" panose="020F0502020204030204" pitchFamily="34" charset="0"/>
                        </a:rPr>
                        <a:t>Farxiga</a:t>
                      </a:r>
                      <a:r>
                        <a:rPr lang="en-US" sz="2000" b="0" dirty="0">
                          <a:latin typeface="Calibri" panose="020F0502020204030204" pitchFamily="34" charset="0"/>
                          <a:cs typeface="Calibri" panose="020F0502020204030204" pitchFamily="34" charset="0"/>
                        </a:rPr>
                        <a:t>)</a:t>
                      </a:r>
                    </a:p>
                    <a:p>
                      <a:pPr algn="ctr"/>
                      <a:endParaRPr lang="en-US" sz="2000" dirty="0"/>
                    </a:p>
                  </a:txBody>
                  <a:tcPr/>
                </a:tc>
                <a:tc>
                  <a:txBody>
                    <a:bodyPr/>
                    <a:lstStyle/>
                    <a:p>
                      <a:pPr algn="ctr"/>
                      <a:r>
                        <a:rPr lang="en-US" sz="2000" dirty="0"/>
                        <a:t>Yes, for 10 </a:t>
                      </a:r>
                      <a:r>
                        <a:rPr lang="en-US" sz="2000" dirty="0" err="1"/>
                        <a:t>yrs</a:t>
                      </a:r>
                      <a:r>
                        <a:rPr lang="en-US" sz="2000" dirty="0"/>
                        <a:t> and older</a:t>
                      </a:r>
                    </a:p>
                  </a:txBody>
                  <a:tcPr/>
                </a:tc>
                <a:tc>
                  <a:txBody>
                    <a:bodyPr/>
                    <a:lstStyle/>
                    <a:p>
                      <a:pPr algn="ctr"/>
                      <a:r>
                        <a:rPr lang="en-US" sz="2000" dirty="0"/>
                        <a:t>Yes</a:t>
                      </a:r>
                    </a:p>
                  </a:txBody>
                  <a:tcPr/>
                </a:tc>
                <a:tc>
                  <a:txBody>
                    <a:bodyPr/>
                    <a:lstStyle/>
                    <a:p>
                      <a:pPr algn="ctr"/>
                      <a:r>
                        <a:rPr lang="en-US" sz="2000" dirty="0"/>
                        <a:t>Yes</a:t>
                      </a:r>
                    </a:p>
                    <a:p>
                      <a:pPr algn="ctr"/>
                      <a:r>
                        <a:rPr lang="en-US" sz="2000" dirty="0"/>
                        <a:t>+/- Diabetes</a:t>
                      </a:r>
                    </a:p>
                  </a:txBody>
                  <a:tcPr/>
                </a:tc>
                <a:tc>
                  <a:txBody>
                    <a:bodyPr/>
                    <a:lstStyle/>
                    <a:p>
                      <a:pPr algn="ctr"/>
                      <a:r>
                        <a:rPr lang="en-US" sz="2000" dirty="0"/>
                        <a:t>Yes</a:t>
                      </a:r>
                    </a:p>
                    <a:p>
                      <a:pPr algn="ctr"/>
                      <a:r>
                        <a:rPr lang="en-US" sz="2000" dirty="0"/>
                        <a:t>+/- Diabetes</a:t>
                      </a:r>
                    </a:p>
                  </a:txBody>
                  <a:tcPr/>
                </a:tc>
                <a:extLst>
                  <a:ext uri="{0D108BD9-81ED-4DB2-BD59-A6C34878D82A}">
                    <a16:rowId xmlns:a16="http://schemas.microsoft.com/office/drawing/2014/main" val="1616548762"/>
                  </a:ext>
                </a:extLst>
              </a:tr>
              <a:tr h="974287">
                <a:tc>
                  <a:txBody>
                    <a:bodyPr/>
                    <a:lstStyle/>
                    <a:p>
                      <a:pPr algn="ctr"/>
                      <a:r>
                        <a:rPr lang="en-US" sz="2000" b="1" dirty="0">
                          <a:latin typeface="Calibri" panose="020F0502020204030204" pitchFamily="34" charset="0"/>
                          <a:cs typeface="Calibri" panose="020F0502020204030204" pitchFamily="34" charset="0"/>
                        </a:rPr>
                        <a:t>Empagliflozin</a:t>
                      </a:r>
                    </a:p>
                    <a:p>
                      <a:pPr algn="ctr"/>
                      <a:r>
                        <a:rPr lang="en-US" sz="2000" b="0" dirty="0">
                          <a:latin typeface="Calibri" panose="020F0502020204030204" pitchFamily="34" charset="0"/>
                          <a:cs typeface="Calibri" panose="020F0502020204030204" pitchFamily="34" charset="0"/>
                        </a:rPr>
                        <a:t>(Jardiance)</a:t>
                      </a:r>
                    </a:p>
                    <a:p>
                      <a:pPr algn="ctr"/>
                      <a:endParaRPr lang="en-US" sz="2000" dirty="0"/>
                    </a:p>
                  </a:txBody>
                  <a:tcPr/>
                </a:tc>
                <a:tc>
                  <a:txBody>
                    <a:bodyPr/>
                    <a:lstStyle/>
                    <a:p>
                      <a:pPr algn="ctr"/>
                      <a:r>
                        <a:rPr lang="en-US" sz="2000" dirty="0"/>
                        <a:t>Yes for 10 </a:t>
                      </a:r>
                      <a:r>
                        <a:rPr lang="en-US" sz="2000" dirty="0" err="1"/>
                        <a:t>yrs</a:t>
                      </a:r>
                      <a:r>
                        <a:rPr lang="en-US" sz="2000" dirty="0"/>
                        <a:t> and older</a:t>
                      </a:r>
                    </a:p>
                  </a:txBody>
                  <a:tcPr/>
                </a:tc>
                <a:tc>
                  <a:txBody>
                    <a:bodyPr/>
                    <a:lstStyle/>
                    <a:p>
                      <a:pPr algn="ctr"/>
                      <a:r>
                        <a:rPr lang="en-US" sz="2000" dirty="0"/>
                        <a:t>Yes</a:t>
                      </a:r>
                    </a:p>
                  </a:txBody>
                  <a:tcPr/>
                </a:tc>
                <a:tc>
                  <a:txBody>
                    <a:bodyPr/>
                    <a:lstStyle/>
                    <a:p>
                      <a:pPr algn="ctr"/>
                      <a:r>
                        <a:rPr lang="en-US" sz="2000" dirty="0"/>
                        <a:t> Yes</a:t>
                      </a:r>
                    </a:p>
                    <a:p>
                      <a:pPr algn="ctr"/>
                      <a:r>
                        <a:rPr lang="en-US" sz="2000" dirty="0"/>
                        <a:t>+/- Diabetes</a:t>
                      </a:r>
                    </a:p>
                    <a:p>
                      <a:pPr algn="ctr"/>
                      <a:endParaRPr lang="en-US" sz="2000" dirty="0"/>
                    </a:p>
                  </a:txBody>
                  <a:tcPr/>
                </a:tc>
                <a:tc>
                  <a:txBody>
                    <a:bodyPr/>
                    <a:lstStyle/>
                    <a:p>
                      <a:pPr algn="ctr"/>
                      <a:r>
                        <a:rPr lang="en-US" sz="2000" dirty="0"/>
                        <a:t>Yes</a:t>
                      </a:r>
                    </a:p>
                    <a:p>
                      <a:pPr algn="ctr"/>
                      <a:r>
                        <a:rPr lang="en-US" sz="2000" dirty="0"/>
                        <a:t>+/- Diabetes</a:t>
                      </a:r>
                    </a:p>
                  </a:txBody>
                  <a:tcPr/>
                </a:tc>
                <a:extLst>
                  <a:ext uri="{0D108BD9-81ED-4DB2-BD59-A6C34878D82A}">
                    <a16:rowId xmlns:a16="http://schemas.microsoft.com/office/drawing/2014/main" val="2882318565"/>
                  </a:ext>
                </a:extLst>
              </a:tr>
              <a:tr h="893387">
                <a:tc>
                  <a:txBody>
                    <a:bodyPr/>
                    <a:lstStyle/>
                    <a:p>
                      <a:pPr algn="ctr"/>
                      <a:r>
                        <a:rPr lang="en-US" sz="2000" b="1" dirty="0">
                          <a:latin typeface="Calibri" panose="020F0502020204030204" pitchFamily="34" charset="0"/>
                          <a:cs typeface="Calibri" panose="020F0502020204030204" pitchFamily="34" charset="0"/>
                        </a:rPr>
                        <a:t>Canagliflozin</a:t>
                      </a:r>
                    </a:p>
                    <a:p>
                      <a:pPr algn="ctr"/>
                      <a:r>
                        <a:rPr lang="en-US" sz="2000" b="0" dirty="0">
                          <a:latin typeface="Calibri" panose="020F0502020204030204" pitchFamily="34" charset="0"/>
                          <a:cs typeface="Calibri" panose="020F0502020204030204" pitchFamily="34" charset="0"/>
                        </a:rPr>
                        <a:t>(Invokana)</a:t>
                      </a:r>
                    </a:p>
                  </a:txBody>
                  <a:tcPr/>
                </a:tc>
                <a:tc>
                  <a:txBody>
                    <a:bodyPr/>
                    <a:lstStyle/>
                    <a:p>
                      <a:pPr algn="ctr"/>
                      <a:r>
                        <a:rPr lang="en-US" sz="2000" dirty="0"/>
                        <a:t>Yes  </a:t>
                      </a:r>
                    </a:p>
                  </a:txBody>
                  <a:tcPr/>
                </a:tc>
                <a:tc>
                  <a:txBody>
                    <a:bodyPr/>
                    <a:lstStyle/>
                    <a:p>
                      <a:pPr algn="ctr"/>
                      <a:r>
                        <a:rPr lang="en-US" sz="2000" dirty="0"/>
                        <a:t>Yes</a:t>
                      </a:r>
                    </a:p>
                  </a:txBody>
                  <a:tcPr/>
                </a:tc>
                <a:tc>
                  <a:txBody>
                    <a:bodyPr/>
                    <a:lstStyle/>
                    <a:p>
                      <a:pPr algn="ctr"/>
                      <a:r>
                        <a:rPr lang="en-US" sz="2000" dirty="0"/>
                        <a:t>Yes</a:t>
                      </a:r>
                      <a:br>
                        <a:rPr lang="en-US" sz="2000" dirty="0"/>
                      </a:br>
                      <a:r>
                        <a:rPr lang="en-US" sz="2000" dirty="0"/>
                        <a:t>w/ Diabetes</a:t>
                      </a:r>
                    </a:p>
                  </a:txBody>
                  <a:tcPr/>
                </a:tc>
                <a:tc>
                  <a:txBody>
                    <a:bodyPr/>
                    <a:lstStyle/>
                    <a:p>
                      <a:pPr algn="ctr"/>
                      <a:r>
                        <a:rPr lang="en-US" sz="2000" dirty="0"/>
                        <a:t>Yes</a:t>
                      </a:r>
                    </a:p>
                    <a:p>
                      <a:pPr algn="ctr"/>
                      <a:r>
                        <a:rPr lang="en-US" sz="2000" dirty="0"/>
                        <a:t>w/ Diabetes</a:t>
                      </a:r>
                    </a:p>
                  </a:txBody>
                  <a:tcPr/>
                </a:tc>
                <a:extLst>
                  <a:ext uri="{0D108BD9-81ED-4DB2-BD59-A6C34878D82A}">
                    <a16:rowId xmlns:a16="http://schemas.microsoft.com/office/drawing/2014/main" val="3589527904"/>
                  </a:ext>
                </a:extLst>
              </a:tr>
              <a:tr h="893387">
                <a:tc>
                  <a:txBody>
                    <a:bodyPr/>
                    <a:lstStyle/>
                    <a:p>
                      <a:pPr algn="ctr"/>
                      <a:r>
                        <a:rPr lang="en-US" sz="2000" b="1" dirty="0">
                          <a:latin typeface="Calibri" panose="020F0502020204030204" pitchFamily="34" charset="0"/>
                          <a:cs typeface="Calibri" panose="020F0502020204030204" pitchFamily="34" charset="0"/>
                        </a:rPr>
                        <a:t>Ertugliflozin</a:t>
                      </a:r>
                    </a:p>
                    <a:p>
                      <a:pPr algn="ctr"/>
                      <a:r>
                        <a:rPr lang="en-US" sz="2000" b="0" dirty="0">
                          <a:latin typeface="Calibri" panose="020F0502020204030204" pitchFamily="34" charset="0"/>
                          <a:cs typeface="Calibri" panose="020F0502020204030204" pitchFamily="34" charset="0"/>
                        </a:rPr>
                        <a:t>(</a:t>
                      </a:r>
                      <a:r>
                        <a:rPr lang="en-US" sz="2000" b="0" dirty="0" err="1">
                          <a:latin typeface="Calibri" panose="020F0502020204030204" pitchFamily="34" charset="0"/>
                          <a:cs typeface="Calibri" panose="020F0502020204030204" pitchFamily="34" charset="0"/>
                        </a:rPr>
                        <a:t>Steglatro</a:t>
                      </a:r>
                      <a:r>
                        <a:rPr lang="en-US" sz="2000" b="0" dirty="0">
                          <a:latin typeface="Calibri" panose="020F0502020204030204" pitchFamily="34" charset="0"/>
                          <a:cs typeface="Calibri" panose="020F0502020204030204" pitchFamily="34" charset="0"/>
                        </a:rPr>
                        <a:t>)</a:t>
                      </a:r>
                    </a:p>
                  </a:txBody>
                  <a:tcPr/>
                </a:tc>
                <a:tc>
                  <a:txBody>
                    <a:bodyPr/>
                    <a:lstStyle/>
                    <a:p>
                      <a:pPr algn="ctr"/>
                      <a:r>
                        <a:rPr lang="en-US" sz="2000" dirty="0"/>
                        <a:t>Yes</a:t>
                      </a:r>
                    </a:p>
                  </a:txBody>
                  <a:tcPr/>
                </a:tc>
                <a:tc>
                  <a:txBody>
                    <a:bodyPr/>
                    <a:lstStyle/>
                    <a:p>
                      <a:pPr algn="ctr"/>
                      <a:r>
                        <a:rPr lang="en-US" sz="2000" dirty="0"/>
                        <a:t>No</a:t>
                      </a:r>
                    </a:p>
                  </a:txBody>
                  <a:tcPr/>
                </a:tc>
                <a:tc>
                  <a:txBody>
                    <a:bodyPr/>
                    <a:lstStyle/>
                    <a:p>
                      <a:pPr algn="ctr"/>
                      <a:r>
                        <a:rPr lang="en-US" sz="2000" dirty="0"/>
                        <a:t>No</a:t>
                      </a:r>
                    </a:p>
                  </a:txBody>
                  <a:tcPr/>
                </a:tc>
                <a:tc>
                  <a:txBody>
                    <a:bodyPr/>
                    <a:lstStyle/>
                    <a:p>
                      <a:pPr algn="ctr"/>
                      <a:r>
                        <a:rPr lang="en-US" sz="2000" dirty="0"/>
                        <a:t>No</a:t>
                      </a:r>
                    </a:p>
                  </a:txBody>
                  <a:tcPr/>
                </a:tc>
                <a:extLst>
                  <a:ext uri="{0D108BD9-81ED-4DB2-BD59-A6C34878D82A}">
                    <a16:rowId xmlns:a16="http://schemas.microsoft.com/office/drawing/2014/main" val="414190452"/>
                  </a:ext>
                </a:extLst>
              </a:tr>
              <a:tr h="893387">
                <a:tc>
                  <a:txBody>
                    <a:bodyPr/>
                    <a:lstStyle/>
                    <a:p>
                      <a:pPr algn="ctr"/>
                      <a:r>
                        <a:rPr lang="en-US" sz="2000" b="1" dirty="0" err="1">
                          <a:latin typeface="Calibri" panose="020F0502020204030204" pitchFamily="34" charset="0"/>
                          <a:cs typeface="Calibri" panose="020F0502020204030204" pitchFamily="34" charset="0"/>
                        </a:rPr>
                        <a:t>Bexagliflozin</a:t>
                      </a:r>
                      <a:endParaRPr lang="en-US" sz="2000" b="1" dirty="0">
                        <a:latin typeface="Calibri" panose="020F0502020204030204" pitchFamily="34" charset="0"/>
                        <a:cs typeface="Calibri" panose="020F0502020204030204" pitchFamily="34" charset="0"/>
                      </a:endParaRPr>
                    </a:p>
                    <a:p>
                      <a:pPr algn="ctr"/>
                      <a:r>
                        <a:rPr lang="en-US" sz="2000" b="0" dirty="0">
                          <a:latin typeface="Calibri" panose="020F0502020204030204" pitchFamily="34" charset="0"/>
                          <a:cs typeface="Calibri" panose="020F0502020204030204" pitchFamily="34" charset="0"/>
                        </a:rPr>
                        <a:t>(</a:t>
                      </a:r>
                      <a:r>
                        <a:rPr lang="en-US" sz="2000" b="0" dirty="0" err="1">
                          <a:latin typeface="Calibri" panose="020F0502020204030204" pitchFamily="34" charset="0"/>
                          <a:cs typeface="Calibri" panose="020F0502020204030204" pitchFamily="34" charset="0"/>
                        </a:rPr>
                        <a:t>Brenzavvy</a:t>
                      </a:r>
                      <a:r>
                        <a:rPr lang="en-US" sz="2000" b="0" dirty="0">
                          <a:latin typeface="Calibri" panose="020F0502020204030204" pitchFamily="34" charset="0"/>
                          <a:cs typeface="Calibri" panose="020F0502020204030204" pitchFamily="34" charset="0"/>
                        </a:rPr>
                        <a:t>)</a:t>
                      </a:r>
                    </a:p>
                  </a:txBody>
                  <a:tcPr/>
                </a:tc>
                <a:tc>
                  <a:txBody>
                    <a:bodyPr/>
                    <a:lstStyle/>
                    <a:p>
                      <a:pPr algn="ctr"/>
                      <a:r>
                        <a:rPr lang="en-US" sz="2000" dirty="0"/>
                        <a:t>Yes</a:t>
                      </a:r>
                    </a:p>
                  </a:txBody>
                  <a:tcPr/>
                </a:tc>
                <a:tc>
                  <a:txBody>
                    <a:bodyPr/>
                    <a:lstStyle/>
                    <a:p>
                      <a:pPr algn="ctr"/>
                      <a:r>
                        <a:rPr lang="en-US" sz="2000" dirty="0"/>
                        <a:t>NA</a:t>
                      </a:r>
                    </a:p>
                  </a:txBody>
                  <a:tcPr/>
                </a:tc>
                <a:tc>
                  <a:txBody>
                    <a:bodyPr/>
                    <a:lstStyle/>
                    <a:p>
                      <a:pPr algn="ctr"/>
                      <a:r>
                        <a:rPr lang="en-US" sz="2000" dirty="0"/>
                        <a:t>No</a:t>
                      </a:r>
                    </a:p>
                  </a:txBody>
                  <a:tcPr/>
                </a:tc>
                <a:tc>
                  <a:txBody>
                    <a:bodyPr/>
                    <a:lstStyle/>
                    <a:p>
                      <a:pPr algn="ctr"/>
                      <a:r>
                        <a:rPr lang="en-US" sz="2000" dirty="0"/>
                        <a:t>No</a:t>
                      </a:r>
                    </a:p>
                  </a:txBody>
                  <a:tcPr/>
                </a:tc>
                <a:extLst>
                  <a:ext uri="{0D108BD9-81ED-4DB2-BD59-A6C34878D82A}">
                    <a16:rowId xmlns:a16="http://schemas.microsoft.com/office/drawing/2014/main" val="3616011206"/>
                  </a:ext>
                </a:extLst>
              </a:tr>
            </a:tbl>
          </a:graphicData>
        </a:graphic>
      </p:graphicFrame>
    </p:spTree>
    <p:extLst>
      <p:ext uri="{BB962C8B-B14F-4D97-AF65-F5344CB8AC3E}">
        <p14:creationId xmlns:p14="http://schemas.microsoft.com/office/powerpoint/2010/main" val="37524952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Title 1">
            <a:extLst>
              <a:ext uri="{FF2B5EF4-FFF2-40B4-BE49-F238E27FC236}">
                <a16:creationId xmlns:a16="http://schemas.microsoft.com/office/drawing/2014/main" id="{87134344-F5D5-435B-A74D-FE1C27A41EDC}"/>
              </a:ext>
            </a:extLst>
          </p:cNvPr>
          <p:cNvSpPr>
            <a:spLocks noGrp="1" noChangeArrowheads="1"/>
          </p:cNvSpPr>
          <p:nvPr>
            <p:ph type="title"/>
          </p:nvPr>
        </p:nvSpPr>
        <p:spPr/>
        <p:txBody>
          <a:bodyPr>
            <a:normAutofit/>
          </a:bodyPr>
          <a:lstStyle/>
          <a:p>
            <a:pPr eaLnBrk="1" hangingPunct="1"/>
            <a:r>
              <a:rPr lang="en-US" altLang="en-US" sz="4400" dirty="0"/>
              <a:t>Benefits of SGLT-2 Inhibitors</a:t>
            </a:r>
          </a:p>
        </p:txBody>
      </p:sp>
      <p:sp>
        <p:nvSpPr>
          <p:cNvPr id="2" name="Content Placeholder 1">
            <a:extLst>
              <a:ext uri="{FF2B5EF4-FFF2-40B4-BE49-F238E27FC236}">
                <a16:creationId xmlns:a16="http://schemas.microsoft.com/office/drawing/2014/main" id="{E33144C4-6370-3579-8382-CEB511D8DECB}"/>
              </a:ext>
            </a:extLst>
          </p:cNvPr>
          <p:cNvSpPr>
            <a:spLocks noGrp="1"/>
          </p:cNvSpPr>
          <p:nvPr>
            <p:ph sz="quarter" idx="1"/>
          </p:nvPr>
        </p:nvSpPr>
        <p:spPr/>
        <p:txBody>
          <a:bodyPr/>
          <a:lstStyle/>
          <a:p>
            <a:endParaRPr lang="en-US"/>
          </a:p>
        </p:txBody>
      </p:sp>
      <p:graphicFrame>
        <p:nvGraphicFramePr>
          <p:cNvPr id="7" name="Diagram 6">
            <a:extLst>
              <a:ext uri="{FF2B5EF4-FFF2-40B4-BE49-F238E27FC236}">
                <a16:creationId xmlns:a16="http://schemas.microsoft.com/office/drawing/2014/main" id="{AFA8AEFE-89C3-4FEE-A2E1-5E81EC4B537E}"/>
              </a:ext>
            </a:extLst>
          </p:cNvPr>
          <p:cNvGraphicFramePr/>
          <p:nvPr>
            <p:extLst>
              <p:ext uri="{D42A27DB-BD31-4B8C-83A1-F6EECF244321}">
                <p14:modId xmlns:p14="http://schemas.microsoft.com/office/powerpoint/2010/main" val="1482423222"/>
              </p:ext>
            </p:extLst>
          </p:nvPr>
        </p:nvGraphicFramePr>
        <p:xfrm>
          <a:off x="350730" y="1740065"/>
          <a:ext cx="8336071" cy="41296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7587892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Title 1">
            <a:extLst>
              <a:ext uri="{FF2B5EF4-FFF2-40B4-BE49-F238E27FC236}">
                <a16:creationId xmlns:a16="http://schemas.microsoft.com/office/drawing/2014/main" id="{B760BF84-C6DA-439D-8E18-43D602B5FD7D}"/>
              </a:ext>
            </a:extLst>
          </p:cNvPr>
          <p:cNvSpPr>
            <a:spLocks noGrp="1" noChangeArrowheads="1"/>
          </p:cNvSpPr>
          <p:nvPr>
            <p:ph type="title"/>
          </p:nvPr>
        </p:nvSpPr>
        <p:spPr/>
        <p:txBody>
          <a:bodyPr>
            <a:normAutofit/>
          </a:bodyPr>
          <a:lstStyle/>
          <a:p>
            <a:pPr eaLnBrk="1" hangingPunct="1"/>
            <a:r>
              <a:rPr lang="en-US" altLang="en-US" sz="4400" dirty="0"/>
              <a:t>Side Effects of SGLT-2 Inhibitors</a:t>
            </a:r>
          </a:p>
        </p:txBody>
      </p:sp>
      <p:sp>
        <p:nvSpPr>
          <p:cNvPr id="3" name="Content Placeholder 2">
            <a:extLst>
              <a:ext uri="{FF2B5EF4-FFF2-40B4-BE49-F238E27FC236}">
                <a16:creationId xmlns:a16="http://schemas.microsoft.com/office/drawing/2014/main" id="{9D70A1F1-1135-DF34-9D42-C50BE4221192}"/>
              </a:ext>
            </a:extLst>
          </p:cNvPr>
          <p:cNvSpPr>
            <a:spLocks noGrp="1"/>
          </p:cNvSpPr>
          <p:nvPr>
            <p:ph sz="quarter" idx="1"/>
          </p:nvPr>
        </p:nvSpPr>
        <p:spPr/>
        <p:txBody>
          <a:bodyPr/>
          <a:lstStyle/>
          <a:p>
            <a:endParaRPr lang="en-US"/>
          </a:p>
        </p:txBody>
      </p:sp>
      <p:graphicFrame>
        <p:nvGraphicFramePr>
          <p:cNvPr id="6" name="Diagram 5">
            <a:extLst>
              <a:ext uri="{FF2B5EF4-FFF2-40B4-BE49-F238E27FC236}">
                <a16:creationId xmlns:a16="http://schemas.microsoft.com/office/drawing/2014/main" id="{44D752B9-D492-4692-A6FC-7DAB2B4231D8}"/>
              </a:ext>
            </a:extLst>
          </p:cNvPr>
          <p:cNvGraphicFramePr/>
          <p:nvPr/>
        </p:nvGraphicFramePr>
        <p:xfrm>
          <a:off x="480647" y="1438315"/>
          <a:ext cx="7983416" cy="488137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extBox 1">
            <a:extLst>
              <a:ext uri="{FF2B5EF4-FFF2-40B4-BE49-F238E27FC236}">
                <a16:creationId xmlns:a16="http://schemas.microsoft.com/office/drawing/2014/main" id="{6C8DD6DB-151B-4A19-981A-6C1FADAD1FBD}"/>
              </a:ext>
            </a:extLst>
          </p:cNvPr>
          <p:cNvSpPr txBox="1"/>
          <p:nvPr/>
        </p:nvSpPr>
        <p:spPr>
          <a:xfrm>
            <a:off x="304800" y="5931069"/>
            <a:ext cx="6096000"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Gill Sans MT"/>
                <a:ea typeface="+mn-ea"/>
                <a:cs typeface="+mn-cs"/>
              </a:rPr>
              <a:t>Amputation risk? (</a:t>
            </a:r>
            <a:r>
              <a:rPr lang="en-US" dirty="0">
                <a:solidFill>
                  <a:prstClr val="black"/>
                </a:solidFill>
                <a:latin typeface="Gill Sans MT"/>
              </a:rPr>
              <a:t>C</a:t>
            </a:r>
            <a:r>
              <a:rPr kumimoji="0" lang="en-US" sz="1800" b="0" i="0" u="none" strike="noStrike" kern="1200" cap="none" spc="0" normalizeH="0" baseline="0" noProof="0" dirty="0" err="1">
                <a:ln>
                  <a:noFill/>
                </a:ln>
                <a:solidFill>
                  <a:prstClr val="black"/>
                </a:solidFill>
                <a:effectLst/>
                <a:uLnTx/>
                <a:uFillTx/>
                <a:latin typeface="Gill Sans MT"/>
                <a:ea typeface="+mn-ea"/>
                <a:cs typeface="+mn-cs"/>
              </a:rPr>
              <a:t>anaglifl</a:t>
            </a:r>
            <a:r>
              <a:rPr lang="en-US" dirty="0">
                <a:solidFill>
                  <a:prstClr val="black"/>
                </a:solidFill>
                <a:latin typeface="Gill Sans MT"/>
              </a:rPr>
              <a:t>o</a:t>
            </a:r>
            <a:r>
              <a:rPr kumimoji="0" lang="en-US" sz="1800" b="0" i="0" u="none" strike="noStrike" kern="1200" cap="none" spc="0" normalizeH="0" baseline="0" noProof="0" dirty="0">
                <a:ln>
                  <a:noFill/>
                </a:ln>
                <a:solidFill>
                  <a:prstClr val="black"/>
                </a:solidFill>
                <a:effectLst/>
                <a:uLnTx/>
                <a:uFillTx/>
                <a:latin typeface="Gill Sans MT"/>
                <a:ea typeface="+mn-ea"/>
                <a:cs typeface="+mn-cs"/>
              </a:rPr>
              <a:t>zin), Fournier’s gangrene?  </a:t>
            </a:r>
          </a:p>
        </p:txBody>
      </p:sp>
    </p:spTree>
    <p:extLst>
      <p:ext uri="{BB962C8B-B14F-4D97-AF65-F5344CB8AC3E}">
        <p14:creationId xmlns:p14="http://schemas.microsoft.com/office/powerpoint/2010/main" val="37822567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Title 1">
            <a:extLst>
              <a:ext uri="{FF2B5EF4-FFF2-40B4-BE49-F238E27FC236}">
                <a16:creationId xmlns:a16="http://schemas.microsoft.com/office/drawing/2014/main" id="{AC2EFAC7-3CC4-448E-85FB-A51D83D49221}"/>
              </a:ext>
            </a:extLst>
          </p:cNvPr>
          <p:cNvSpPr>
            <a:spLocks noGrp="1" noChangeArrowheads="1"/>
          </p:cNvSpPr>
          <p:nvPr>
            <p:ph type="title"/>
          </p:nvPr>
        </p:nvSpPr>
        <p:spPr/>
        <p:txBody>
          <a:bodyPr>
            <a:normAutofit/>
          </a:bodyPr>
          <a:lstStyle/>
          <a:p>
            <a:pPr eaLnBrk="1" hangingPunct="1"/>
            <a:r>
              <a:rPr lang="en-US" altLang="en-US" sz="4400" dirty="0"/>
              <a:t>Managing Adverse Effects</a:t>
            </a:r>
          </a:p>
        </p:txBody>
      </p:sp>
      <p:sp>
        <p:nvSpPr>
          <p:cNvPr id="105475" name="Content Placeholder 5">
            <a:extLst>
              <a:ext uri="{FF2B5EF4-FFF2-40B4-BE49-F238E27FC236}">
                <a16:creationId xmlns:a16="http://schemas.microsoft.com/office/drawing/2014/main" id="{3A770CA2-7F06-4449-9AF6-E3D0D66A47D8}"/>
              </a:ext>
            </a:extLst>
          </p:cNvPr>
          <p:cNvSpPr>
            <a:spLocks noGrp="1" noChangeArrowheads="1"/>
          </p:cNvSpPr>
          <p:nvPr>
            <p:ph sz="quarter" idx="1"/>
          </p:nvPr>
        </p:nvSpPr>
        <p:spPr/>
        <p:txBody>
          <a:bodyPr>
            <a:normAutofit fontScale="92500" lnSpcReduction="20000"/>
          </a:bodyPr>
          <a:lstStyle/>
          <a:p>
            <a:pPr eaLnBrk="1" hangingPunct="1"/>
            <a:r>
              <a:rPr lang="en-US" altLang="en-US" sz="3200" dirty="0"/>
              <a:t>Maintain good hygiene to reduce risk of genital mycotic infections</a:t>
            </a:r>
          </a:p>
          <a:p>
            <a:pPr lvl="1" eaLnBrk="1" hangingPunct="1"/>
            <a:r>
              <a:rPr lang="en-US" altLang="en-US" sz="2800" dirty="0"/>
              <a:t>Higher risk with higher glucose</a:t>
            </a:r>
          </a:p>
          <a:p>
            <a:pPr eaLnBrk="1" hangingPunct="1"/>
            <a:r>
              <a:rPr lang="en-US" altLang="en-US" sz="3200" dirty="0"/>
              <a:t>DKA risk</a:t>
            </a:r>
          </a:p>
          <a:p>
            <a:pPr lvl="1" eaLnBrk="1" hangingPunct="1"/>
            <a:r>
              <a:rPr lang="en-US" altLang="en-US" sz="2800" dirty="0"/>
              <a:t>Use caution with reducing insulin dose</a:t>
            </a:r>
          </a:p>
          <a:p>
            <a:pPr eaLnBrk="1" hangingPunct="1"/>
            <a:r>
              <a:rPr lang="en-US" altLang="en-US" sz="3200" dirty="0"/>
              <a:t>Monitor BP</a:t>
            </a:r>
          </a:p>
          <a:p>
            <a:pPr lvl="1" eaLnBrk="1" hangingPunct="1"/>
            <a:r>
              <a:rPr lang="en-US" altLang="en-US" sz="2800" dirty="0"/>
              <a:t>May need to reduce antihypertensive meds</a:t>
            </a:r>
          </a:p>
          <a:p>
            <a:pPr eaLnBrk="1" hangingPunct="1"/>
            <a:r>
              <a:rPr lang="en-US" altLang="en-US" sz="3200" dirty="0"/>
              <a:t>UTI risk greater with hyperglycemia</a:t>
            </a:r>
          </a:p>
          <a:p>
            <a:pPr eaLnBrk="1" hangingPunct="1"/>
            <a:r>
              <a:rPr lang="en-US" altLang="en-US" sz="3200" dirty="0"/>
              <a:t>Amputations observed with canagliflozin</a:t>
            </a:r>
          </a:p>
          <a:p>
            <a:pPr lvl="1" eaLnBrk="1" hangingPunct="1"/>
            <a:r>
              <a:rPr lang="en-US" altLang="en-US" sz="2800" dirty="0"/>
              <a:t>Good foot care, check feet daily </a:t>
            </a:r>
          </a:p>
          <a:p>
            <a:pPr eaLnBrk="1" hangingPunct="1"/>
            <a:r>
              <a:rPr lang="en-US" altLang="en-US" sz="3200" dirty="0"/>
              <a:t>Monitor renal function</a:t>
            </a:r>
          </a:p>
          <a:p>
            <a:pPr eaLnBrk="1" hangingPunct="1"/>
            <a:r>
              <a:rPr lang="en-US" altLang="en-US" sz="3200" dirty="0"/>
              <a:t>Discontinue 3 days prior to surgery or procedures that require prolonged fasting</a:t>
            </a:r>
          </a:p>
          <a:p>
            <a:pPr eaLnBrk="1" hangingPunct="1"/>
            <a:endParaRPr lang="en-US" altLang="en-US" dirty="0"/>
          </a:p>
        </p:txBody>
      </p:sp>
    </p:spTree>
    <p:extLst>
      <p:ext uri="{BB962C8B-B14F-4D97-AF65-F5344CB8AC3E}">
        <p14:creationId xmlns:p14="http://schemas.microsoft.com/office/powerpoint/2010/main" val="34311761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A14B50-0E7A-793E-C01A-1FD9FEF7D5BC}"/>
              </a:ext>
            </a:extLst>
          </p:cNvPr>
          <p:cNvSpPr>
            <a:spLocks noGrp="1"/>
          </p:cNvSpPr>
          <p:nvPr>
            <p:ph type="ctrTitle"/>
          </p:nvPr>
        </p:nvSpPr>
        <p:spPr/>
        <p:txBody>
          <a:bodyPr/>
          <a:lstStyle/>
          <a:p>
            <a:r>
              <a:rPr lang="en-US" dirty="0"/>
              <a:t>Where do SGLT2-2 Inhibitors Fit within the Guidelines? </a:t>
            </a:r>
          </a:p>
        </p:txBody>
      </p:sp>
      <p:sp>
        <p:nvSpPr>
          <p:cNvPr id="3" name="Subtitle 2">
            <a:extLst>
              <a:ext uri="{FF2B5EF4-FFF2-40B4-BE49-F238E27FC236}">
                <a16:creationId xmlns:a16="http://schemas.microsoft.com/office/drawing/2014/main" id="{681985F5-9F5E-D690-4959-BAC6CAD74F3E}"/>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1623413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870408-DBB2-95A8-E846-95CBC98B0ECD}"/>
            </a:ext>
          </a:extLst>
        </p:cNvPr>
        <p:cNvGrpSpPr/>
        <p:nvPr/>
      </p:nvGrpSpPr>
      <p:grpSpPr>
        <a:xfrm>
          <a:off x="0" y="0"/>
          <a:ext cx="0" cy="0"/>
          <a:chOff x="0" y="0"/>
          <a:chExt cx="0" cy="0"/>
        </a:xfrm>
      </p:grpSpPr>
      <p:pic>
        <p:nvPicPr>
          <p:cNvPr id="14" name="Picture 13" descr="A diagram of a work flow&#10;&#10;AI-generated content may be incorrect.">
            <a:extLst>
              <a:ext uri="{FF2B5EF4-FFF2-40B4-BE49-F238E27FC236}">
                <a16:creationId xmlns:a16="http://schemas.microsoft.com/office/drawing/2014/main" id="{E7AED0C2-2C8F-DD1F-5667-7C6DA5F0696F}"/>
              </a:ext>
            </a:extLst>
          </p:cNvPr>
          <p:cNvPicPr>
            <a:picLocks noChangeAspect="1"/>
          </p:cNvPicPr>
          <p:nvPr/>
        </p:nvPicPr>
        <p:blipFill>
          <a:blip r:embed="rId3">
            <a:extLst>
              <a:ext uri="{28A0092B-C50C-407E-A947-70E740481C1C}">
                <a14:useLocalDpi xmlns:a14="http://schemas.microsoft.com/office/drawing/2010/main" val="0"/>
              </a:ext>
            </a:extLst>
          </a:blip>
          <a:srcRect t="687" b="37777"/>
          <a:stretch/>
        </p:blipFill>
        <p:spPr>
          <a:xfrm>
            <a:off x="121178" y="0"/>
            <a:ext cx="8611802" cy="6858000"/>
          </a:xfrm>
          <a:prstGeom prst="rect">
            <a:avLst/>
          </a:prstGeom>
        </p:spPr>
      </p:pic>
      <p:pic>
        <p:nvPicPr>
          <p:cNvPr id="8" name="Picture 7">
            <a:extLst>
              <a:ext uri="{FF2B5EF4-FFF2-40B4-BE49-F238E27FC236}">
                <a16:creationId xmlns:a16="http://schemas.microsoft.com/office/drawing/2014/main" id="{CD8ABF5C-2FC4-76C9-AC94-C03E1F56B1BC}"/>
              </a:ext>
            </a:extLst>
          </p:cNvPr>
          <p:cNvPicPr>
            <a:picLocks noChangeAspect="1"/>
          </p:cNvPicPr>
          <p:nvPr/>
        </p:nvPicPr>
        <p:blipFill>
          <a:blip r:embed="rId4"/>
          <a:stretch>
            <a:fillRect/>
          </a:stretch>
        </p:blipFill>
        <p:spPr>
          <a:xfrm>
            <a:off x="759899" y="5661553"/>
            <a:ext cx="2133887" cy="568049"/>
          </a:xfrm>
          <a:prstGeom prst="rect">
            <a:avLst/>
          </a:prstGeom>
        </p:spPr>
      </p:pic>
      <p:pic>
        <p:nvPicPr>
          <p:cNvPr id="5" name="Picture 4">
            <a:extLst>
              <a:ext uri="{FF2B5EF4-FFF2-40B4-BE49-F238E27FC236}">
                <a16:creationId xmlns:a16="http://schemas.microsoft.com/office/drawing/2014/main" id="{4015C80B-D063-B92E-7AAE-9220AA1F1672}"/>
              </a:ext>
            </a:extLst>
          </p:cNvPr>
          <p:cNvPicPr>
            <a:picLocks noChangeAspect="1"/>
          </p:cNvPicPr>
          <p:nvPr/>
        </p:nvPicPr>
        <p:blipFill>
          <a:blip r:embed="rId5"/>
          <a:stretch>
            <a:fillRect/>
          </a:stretch>
        </p:blipFill>
        <p:spPr>
          <a:xfrm>
            <a:off x="6109798" y="6122057"/>
            <a:ext cx="2592808" cy="321983"/>
          </a:xfrm>
          <a:prstGeom prst="rect">
            <a:avLst/>
          </a:prstGeom>
        </p:spPr>
      </p:pic>
      <p:sp>
        <p:nvSpPr>
          <p:cNvPr id="6" name="Oval 5">
            <a:extLst>
              <a:ext uri="{FF2B5EF4-FFF2-40B4-BE49-F238E27FC236}">
                <a16:creationId xmlns:a16="http://schemas.microsoft.com/office/drawing/2014/main" id="{D1340C9D-7D3B-06A1-2FB0-CFCCF062A5EE}"/>
              </a:ext>
            </a:extLst>
          </p:cNvPr>
          <p:cNvSpPr/>
          <p:nvPr/>
        </p:nvSpPr>
        <p:spPr>
          <a:xfrm flipH="1">
            <a:off x="5638800" y="4419601"/>
            <a:ext cx="1361202" cy="702418"/>
          </a:xfrm>
          <a:prstGeom prst="ellipse">
            <a:avLst/>
          </a:prstGeom>
          <a:no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Oval 6">
            <a:extLst>
              <a:ext uri="{FF2B5EF4-FFF2-40B4-BE49-F238E27FC236}">
                <a16:creationId xmlns:a16="http://schemas.microsoft.com/office/drawing/2014/main" id="{68F5A260-4E13-8750-E383-54619A68C379}"/>
              </a:ext>
            </a:extLst>
          </p:cNvPr>
          <p:cNvSpPr/>
          <p:nvPr/>
        </p:nvSpPr>
        <p:spPr>
          <a:xfrm>
            <a:off x="97450" y="2824053"/>
            <a:ext cx="2743200" cy="1371600"/>
          </a:xfrm>
          <a:prstGeom prst="ellipse">
            <a:avLst/>
          </a:prstGeom>
          <a:noFill/>
          <a:ln>
            <a:solidFill>
              <a:srgbClr val="FF0000"/>
            </a:solid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D13E4376-0784-6AA1-342F-5A82F4D76946}"/>
              </a:ext>
            </a:extLst>
          </p:cNvPr>
          <p:cNvSpPr/>
          <p:nvPr/>
        </p:nvSpPr>
        <p:spPr>
          <a:xfrm>
            <a:off x="3489394" y="3281927"/>
            <a:ext cx="2301806" cy="1671073"/>
          </a:xfrm>
          <a:prstGeom prst="ellipse">
            <a:avLst/>
          </a:prstGeom>
          <a:noFill/>
          <a:ln>
            <a:solidFill>
              <a:srgbClr val="FF0000"/>
            </a:solid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2D0738FF-1C31-41B6-3E5B-D8F7728424FE}"/>
              </a:ext>
            </a:extLst>
          </p:cNvPr>
          <p:cNvSpPr/>
          <p:nvPr/>
        </p:nvSpPr>
        <p:spPr>
          <a:xfrm>
            <a:off x="2590800" y="3276600"/>
            <a:ext cx="1143000" cy="838200"/>
          </a:xfrm>
          <a:prstGeom prst="ellipse">
            <a:avLst/>
          </a:prstGeom>
          <a:noFill/>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1" name="Oval 10">
            <a:extLst>
              <a:ext uri="{FF2B5EF4-FFF2-40B4-BE49-F238E27FC236}">
                <a16:creationId xmlns:a16="http://schemas.microsoft.com/office/drawing/2014/main" id="{31739E85-06C5-CBFB-E057-B8785FD41C0D}"/>
              </a:ext>
            </a:extLst>
          </p:cNvPr>
          <p:cNvSpPr/>
          <p:nvPr/>
        </p:nvSpPr>
        <p:spPr>
          <a:xfrm>
            <a:off x="6553201" y="5257800"/>
            <a:ext cx="1971556" cy="411248"/>
          </a:xfrm>
          <a:prstGeom prst="ellipse">
            <a:avLst/>
          </a:prstGeom>
          <a:noFill/>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11184224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 calcmode="lin" valueType="num">
                                      <p:cBhvr>
                                        <p:cTn id="9" dur="1000" fill="hold"/>
                                        <p:tgtEl>
                                          <p:spTgt spid="6"/>
                                        </p:tgtEl>
                                        <p:attrNameLst>
                                          <p:attrName>style.rotation</p:attrName>
                                        </p:attrNameLst>
                                      </p:cBhvr>
                                      <p:tavLst>
                                        <p:tav tm="0">
                                          <p:val>
                                            <p:fltVal val="90"/>
                                          </p:val>
                                        </p:tav>
                                        <p:tav tm="100000">
                                          <p:val>
                                            <p:fltVal val="0"/>
                                          </p:val>
                                        </p:tav>
                                      </p:tavLst>
                                    </p:anim>
                                    <p:animEffect transition="in" filter="fade">
                                      <p:cBhvr>
                                        <p:cTn id="10"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C8C6D9-7F31-2FE4-A035-D72CFBE7BC9D}"/>
            </a:ext>
          </a:extLst>
        </p:cNvPr>
        <p:cNvGrpSpPr/>
        <p:nvPr/>
      </p:nvGrpSpPr>
      <p:grpSpPr>
        <a:xfrm>
          <a:off x="0" y="0"/>
          <a:ext cx="0" cy="0"/>
          <a:chOff x="0" y="0"/>
          <a:chExt cx="0" cy="0"/>
        </a:xfrm>
      </p:grpSpPr>
      <p:sp>
        <p:nvSpPr>
          <p:cNvPr id="46082" name="Title 1">
            <a:extLst>
              <a:ext uri="{FF2B5EF4-FFF2-40B4-BE49-F238E27FC236}">
                <a16:creationId xmlns:a16="http://schemas.microsoft.com/office/drawing/2014/main" id="{40F41A4E-F28E-25CB-C19C-640C88E19B3D}"/>
              </a:ext>
            </a:extLst>
          </p:cNvPr>
          <p:cNvSpPr>
            <a:spLocks noGrp="1"/>
          </p:cNvSpPr>
          <p:nvPr>
            <p:ph type="title"/>
          </p:nvPr>
        </p:nvSpPr>
        <p:spPr/>
        <p:txBody>
          <a:bodyPr/>
          <a:lstStyle/>
          <a:p>
            <a:r>
              <a:rPr lang="en-US" altLang="en-US" dirty="0"/>
              <a:t>AACE Glucose-Centric Algorithm</a:t>
            </a:r>
          </a:p>
        </p:txBody>
      </p:sp>
      <p:sp>
        <p:nvSpPr>
          <p:cNvPr id="46083" name="Content Placeholder 2">
            <a:extLst>
              <a:ext uri="{FF2B5EF4-FFF2-40B4-BE49-F238E27FC236}">
                <a16:creationId xmlns:a16="http://schemas.microsoft.com/office/drawing/2014/main" id="{455A526D-09C3-B9CD-EC5F-DB354E769BF3}"/>
              </a:ext>
            </a:extLst>
          </p:cNvPr>
          <p:cNvSpPr>
            <a:spLocks noGrp="1"/>
          </p:cNvSpPr>
          <p:nvPr>
            <p:ph sz="quarter" idx="1"/>
          </p:nvPr>
        </p:nvSpPr>
        <p:spPr/>
        <p:txBody>
          <a:bodyPr/>
          <a:lstStyle/>
          <a:p>
            <a:endParaRPr lang="en-US" altLang="en-US"/>
          </a:p>
        </p:txBody>
      </p:sp>
      <p:pic>
        <p:nvPicPr>
          <p:cNvPr id="46084" name="Main graphic">
            <a:extLst>
              <a:ext uri="{FF2B5EF4-FFF2-40B4-BE49-F238E27FC236}">
                <a16:creationId xmlns:a16="http://schemas.microsoft.com/office/drawing/2014/main" id="{0C46D47F-4184-B677-006E-8019970D8E3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12982" y="1369670"/>
            <a:ext cx="8518036" cy="53359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03360846"/>
      </p:ext>
    </p:extLst>
  </p:cSld>
  <p:clrMapOvr>
    <a:masterClrMapping/>
  </p:clrMapOvr>
  <p:transition spd="med">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CDC Announces</a:t>
            </a:r>
          </a:p>
        </p:txBody>
      </p:sp>
      <p:sp>
        <p:nvSpPr>
          <p:cNvPr id="1885187" name="Rectangle 3"/>
          <p:cNvSpPr>
            <a:spLocks noGrp="1" noChangeArrowheads="1"/>
          </p:cNvSpPr>
          <p:nvPr>
            <p:ph sz="quarter" idx="1"/>
          </p:nvPr>
        </p:nvSpPr>
        <p:spPr>
          <a:xfrm>
            <a:off x="4645152" y="1219200"/>
            <a:ext cx="4041648" cy="4937760"/>
          </a:xfrm>
        </p:spPr>
        <p:txBody>
          <a:bodyPr>
            <a:normAutofit/>
          </a:bodyPr>
          <a:lstStyle/>
          <a:p>
            <a:pPr eaLnBrk="1" hangingPunct="1">
              <a:buFont typeface="Wingdings" pitchFamily="2" charset="2"/>
              <a:buNone/>
            </a:pPr>
            <a:endParaRPr lang="en-US" sz="2800" dirty="0"/>
          </a:p>
          <a:p>
            <a:pPr algn="ctr" eaLnBrk="1" hangingPunct="1">
              <a:buFont typeface="Wingdings" pitchFamily="2" charset="2"/>
              <a:buNone/>
            </a:pPr>
            <a:r>
              <a:rPr lang="en-US" sz="4800" dirty="0"/>
              <a:t>35% of Americans will have Diabetes by 2050</a:t>
            </a:r>
            <a:endParaRPr lang="en-US" sz="4400" dirty="0"/>
          </a:p>
          <a:p>
            <a:pPr algn="ctr" eaLnBrk="1" hangingPunct="1">
              <a:buFont typeface="Wingdings" pitchFamily="2" charset="2"/>
              <a:buNone/>
            </a:pPr>
            <a:endParaRPr lang="en-US" sz="2000" i="1" dirty="0">
              <a:solidFill>
                <a:schemeClr val="hlink"/>
              </a:solidFill>
            </a:endParaRPr>
          </a:p>
          <a:p>
            <a:pPr algn="r" eaLnBrk="1" hangingPunct="1">
              <a:buFont typeface="Wingdings" pitchFamily="2" charset="2"/>
              <a:buNone/>
            </a:pPr>
            <a:r>
              <a:rPr lang="en-US" sz="1600" i="1" dirty="0"/>
              <a:t>Boyle, Thompson, Barker, Williamson </a:t>
            </a:r>
          </a:p>
          <a:p>
            <a:pPr algn="r" eaLnBrk="1" hangingPunct="1">
              <a:buFont typeface="Wingdings" pitchFamily="2" charset="2"/>
              <a:buNone/>
            </a:pPr>
            <a:r>
              <a:rPr lang="en-US" sz="1600" i="1" dirty="0"/>
              <a:t>2010, Oct 22:8(1)29</a:t>
            </a:r>
          </a:p>
          <a:p>
            <a:pPr algn="r" eaLnBrk="1" hangingPunct="1">
              <a:buFont typeface="Wingdings" pitchFamily="2" charset="2"/>
              <a:buNone/>
            </a:pPr>
            <a:r>
              <a:rPr lang="en-US" sz="1600" i="1" dirty="0"/>
              <a:t>www.pophealthmetrics.co</a:t>
            </a:r>
            <a:r>
              <a:rPr lang="en-US" sz="2000" i="1" dirty="0"/>
              <a:t>m</a:t>
            </a:r>
          </a:p>
        </p:txBody>
      </p:sp>
      <p:pic>
        <p:nvPicPr>
          <p:cNvPr id="24580" name="Picture 4" descr="j0351647[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43000" y="1057807"/>
            <a:ext cx="3124200" cy="5122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6" descr="http://www.worlddiabetesday.org/files/images/dka.jpg">
            <a:hlinkClick r:id="rId5" tooltip="Understand diabetes and take control"/>
            <a:extLst>
              <a:ext uri="{FF2B5EF4-FFF2-40B4-BE49-F238E27FC236}">
                <a16:creationId xmlns:a16="http://schemas.microsoft.com/office/drawing/2014/main" id="{BAB02481-DC20-E3B2-92D4-FE8EA45AF6B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04368" y="4533900"/>
            <a:ext cx="2125663"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8983676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3A01E7-5F52-4303-36DE-77251DC4196B}"/>
              </a:ext>
            </a:extLst>
          </p:cNvPr>
          <p:cNvSpPr>
            <a:spLocks noGrp="1"/>
          </p:cNvSpPr>
          <p:nvPr>
            <p:ph type="title"/>
          </p:nvPr>
        </p:nvSpPr>
        <p:spPr>
          <a:xfrm>
            <a:off x="457200" y="152400"/>
            <a:ext cx="8229600" cy="838200"/>
          </a:xfrm>
        </p:spPr>
        <p:txBody>
          <a:bodyPr/>
          <a:lstStyle/>
          <a:p>
            <a:r>
              <a:rPr lang="en-US" dirty="0"/>
              <a:t>AACE Complication-Centric Algorithm</a:t>
            </a:r>
          </a:p>
        </p:txBody>
      </p:sp>
      <p:sp>
        <p:nvSpPr>
          <p:cNvPr id="3" name="Content Placeholder 2">
            <a:extLst>
              <a:ext uri="{FF2B5EF4-FFF2-40B4-BE49-F238E27FC236}">
                <a16:creationId xmlns:a16="http://schemas.microsoft.com/office/drawing/2014/main" id="{461DFFB4-636E-B2AA-A3AA-42A7627E905A}"/>
              </a:ext>
            </a:extLst>
          </p:cNvPr>
          <p:cNvSpPr>
            <a:spLocks noGrp="1"/>
          </p:cNvSpPr>
          <p:nvPr>
            <p:ph sz="quarter" idx="1"/>
          </p:nvPr>
        </p:nvSpPr>
        <p:spPr/>
        <p:txBody>
          <a:bodyPr/>
          <a:lstStyle/>
          <a:p>
            <a:endParaRPr lang="en-US"/>
          </a:p>
        </p:txBody>
      </p:sp>
      <p:pic>
        <p:nvPicPr>
          <p:cNvPr id="4" name="Main graphic">
            <a:extLst>
              <a:ext uri="{FF2B5EF4-FFF2-40B4-BE49-F238E27FC236}">
                <a16:creationId xmlns:a16="http://schemas.microsoft.com/office/drawing/2014/main" id="{DC3E86FC-10B2-107C-59DC-374467BCAE58}"/>
              </a:ext>
            </a:extLst>
          </p:cNvPr>
          <p:cNvPicPr/>
          <p:nvPr/>
        </p:nvPicPr>
        <p:blipFill>
          <a:blip r:embed="rId3"/>
          <a:stretch/>
        </p:blipFill>
        <p:spPr>
          <a:xfrm>
            <a:off x="457200" y="1104900"/>
            <a:ext cx="8229600" cy="5600700"/>
          </a:xfrm>
          <a:prstGeom prst="rect">
            <a:avLst/>
          </a:prstGeom>
          <a:ln>
            <a:noFill/>
          </a:ln>
        </p:spPr>
      </p:pic>
    </p:spTree>
    <p:extLst>
      <p:ext uri="{BB962C8B-B14F-4D97-AF65-F5344CB8AC3E}">
        <p14:creationId xmlns:p14="http://schemas.microsoft.com/office/powerpoint/2010/main" val="36020284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Title 1">
            <a:extLst>
              <a:ext uri="{FF2B5EF4-FFF2-40B4-BE49-F238E27FC236}">
                <a16:creationId xmlns:a16="http://schemas.microsoft.com/office/drawing/2014/main" id="{27D7FA6E-A9B9-4964-82AB-2728ADB5A40C}"/>
              </a:ext>
            </a:extLst>
          </p:cNvPr>
          <p:cNvSpPr>
            <a:spLocks noGrp="1" noChangeArrowheads="1"/>
          </p:cNvSpPr>
          <p:nvPr>
            <p:ph type="title"/>
          </p:nvPr>
        </p:nvSpPr>
        <p:spPr/>
        <p:txBody>
          <a:bodyPr>
            <a:normAutofit/>
          </a:bodyPr>
          <a:lstStyle/>
          <a:p>
            <a:pPr eaLnBrk="1" hangingPunct="1"/>
            <a:r>
              <a:rPr lang="en-US" altLang="en-US" sz="4400" dirty="0"/>
              <a:t>Case Study: Rick </a:t>
            </a:r>
          </a:p>
        </p:txBody>
      </p:sp>
      <p:sp>
        <p:nvSpPr>
          <p:cNvPr id="3" name="Content Placeholder 2">
            <a:extLst>
              <a:ext uri="{FF2B5EF4-FFF2-40B4-BE49-F238E27FC236}">
                <a16:creationId xmlns:a16="http://schemas.microsoft.com/office/drawing/2014/main" id="{8F935F7F-D2F6-4D3E-A178-75DC956C755E}"/>
              </a:ext>
            </a:extLst>
          </p:cNvPr>
          <p:cNvSpPr>
            <a:spLocks noGrp="1"/>
          </p:cNvSpPr>
          <p:nvPr>
            <p:ph sz="quarter" idx="1"/>
          </p:nvPr>
        </p:nvSpPr>
        <p:spPr>
          <a:xfrm>
            <a:off x="457200" y="1219200"/>
            <a:ext cx="4572000" cy="5638800"/>
          </a:xfrm>
        </p:spPr>
        <p:txBody>
          <a:bodyPr rtlCol="0">
            <a:normAutofit fontScale="92500" lnSpcReduction="10000"/>
          </a:bodyPr>
          <a:lstStyle/>
          <a:p>
            <a:pPr>
              <a:lnSpc>
                <a:spcPct val="110000"/>
              </a:lnSpc>
              <a:defRPr/>
            </a:pPr>
            <a:r>
              <a:rPr lang="en-US" sz="2800" dirty="0"/>
              <a:t>Rick is a 51yoM diagnosed with type 2 diabetes 5 years ago. </a:t>
            </a:r>
          </a:p>
          <a:p>
            <a:pPr>
              <a:lnSpc>
                <a:spcPct val="110000"/>
              </a:lnSpc>
              <a:defRPr/>
            </a:pPr>
            <a:r>
              <a:rPr lang="en-US" sz="2800" dirty="0"/>
              <a:t>He takes metformin 1000mg twice daily and </a:t>
            </a:r>
            <a:r>
              <a:rPr lang="en-US" sz="2800" dirty="0" err="1"/>
              <a:t>semaglutide</a:t>
            </a:r>
            <a:r>
              <a:rPr lang="en-US" sz="2800" dirty="0"/>
              <a:t> 2mg weekly. His A1C=7.3%. </a:t>
            </a:r>
          </a:p>
          <a:p>
            <a:pPr>
              <a:lnSpc>
                <a:spcPct val="110000"/>
              </a:lnSpc>
              <a:defRPr/>
            </a:pPr>
            <a:r>
              <a:rPr lang="en-US" sz="2800" dirty="0"/>
              <a:t>In the last 3 months, he was diagnosed with kidney disease. He has albuminuria and eGFR=50. </a:t>
            </a:r>
          </a:p>
          <a:p>
            <a:pPr>
              <a:lnSpc>
                <a:spcPct val="110000"/>
              </a:lnSpc>
              <a:defRPr/>
            </a:pPr>
            <a:r>
              <a:rPr lang="en-US" sz="2800" dirty="0"/>
              <a:t>Weight: 205lbs, 5”7, BMI=32kg/m</a:t>
            </a:r>
            <a:r>
              <a:rPr lang="en-US" sz="2800" baseline="30000" dirty="0"/>
              <a:t>2</a:t>
            </a:r>
          </a:p>
          <a:p>
            <a:pPr>
              <a:lnSpc>
                <a:spcPct val="110000"/>
              </a:lnSpc>
              <a:defRPr/>
            </a:pPr>
            <a:r>
              <a:rPr lang="en-US" sz="2800" dirty="0"/>
              <a:t>He lost 20lbs in the last year</a:t>
            </a:r>
          </a:p>
          <a:p>
            <a:pPr eaLnBrk="1" fontAlgn="auto" hangingPunct="1">
              <a:spcAft>
                <a:spcPts val="0"/>
              </a:spcAft>
              <a:defRPr/>
            </a:pPr>
            <a:endParaRPr lang="en-US" dirty="0"/>
          </a:p>
        </p:txBody>
      </p:sp>
      <p:pic>
        <p:nvPicPr>
          <p:cNvPr id="97284" name="Picture 4" descr="Icon&#10;&#10;Description automatically generated">
            <a:extLst>
              <a:ext uri="{FF2B5EF4-FFF2-40B4-BE49-F238E27FC236}">
                <a16:creationId xmlns:a16="http://schemas.microsoft.com/office/drawing/2014/main" id="{A0BCB4D1-530E-4502-A78A-2A484333593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638800" y="1295400"/>
            <a:ext cx="3293076"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086969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Title 1">
            <a:extLst>
              <a:ext uri="{FF2B5EF4-FFF2-40B4-BE49-F238E27FC236}">
                <a16:creationId xmlns:a16="http://schemas.microsoft.com/office/drawing/2014/main" id="{131AE24A-8CDA-433A-BC06-7F5C41300CC1}"/>
              </a:ext>
            </a:extLst>
          </p:cNvPr>
          <p:cNvSpPr>
            <a:spLocks noGrp="1" noChangeArrowheads="1"/>
          </p:cNvSpPr>
          <p:nvPr>
            <p:ph type="title"/>
          </p:nvPr>
        </p:nvSpPr>
        <p:spPr/>
        <p:txBody>
          <a:bodyPr>
            <a:normAutofit/>
          </a:bodyPr>
          <a:lstStyle/>
          <a:p>
            <a:r>
              <a:rPr lang="en-US" altLang="en-US" sz="4000" dirty="0"/>
              <a:t>Case Study: Rick (No Poll)</a:t>
            </a:r>
          </a:p>
        </p:txBody>
      </p:sp>
      <p:sp>
        <p:nvSpPr>
          <p:cNvPr id="3" name="Content Placeholder 2">
            <a:extLst>
              <a:ext uri="{FF2B5EF4-FFF2-40B4-BE49-F238E27FC236}">
                <a16:creationId xmlns:a16="http://schemas.microsoft.com/office/drawing/2014/main" id="{AD5A9852-AFD5-4D15-8F12-F99F70DA3A98}"/>
              </a:ext>
            </a:extLst>
          </p:cNvPr>
          <p:cNvSpPr>
            <a:spLocks noGrp="1"/>
          </p:cNvSpPr>
          <p:nvPr>
            <p:ph sz="quarter" idx="1"/>
          </p:nvPr>
        </p:nvSpPr>
        <p:spPr/>
        <p:txBody>
          <a:bodyPr/>
          <a:lstStyle/>
          <a:p>
            <a:pPr>
              <a:defRPr/>
            </a:pPr>
            <a:r>
              <a:rPr lang="en-US" sz="3200" dirty="0"/>
              <a:t>What is the best drug to add to Rick’s regimen? </a:t>
            </a:r>
          </a:p>
          <a:p>
            <a:pPr marL="463326" indent="-463326">
              <a:buFont typeface="+mj-lt"/>
              <a:buAutoNum type="alphaUcPeriod"/>
              <a:defRPr/>
            </a:pPr>
            <a:r>
              <a:rPr lang="en-US" sz="3200" dirty="0"/>
              <a:t>Glipizide</a:t>
            </a:r>
          </a:p>
          <a:p>
            <a:pPr marL="463326" indent="-463326">
              <a:buFont typeface="+mj-lt"/>
              <a:buAutoNum type="alphaUcPeriod"/>
              <a:defRPr/>
            </a:pPr>
            <a:r>
              <a:rPr lang="en-US" sz="3200" dirty="0"/>
              <a:t>Empagliflozin </a:t>
            </a:r>
          </a:p>
          <a:p>
            <a:pPr marL="463326" indent="-463326">
              <a:buFont typeface="+mj-lt"/>
              <a:buAutoNum type="alphaUcPeriod"/>
              <a:defRPr/>
            </a:pPr>
            <a:r>
              <a:rPr lang="en-US" sz="3200" dirty="0"/>
              <a:t>Pioglitazone </a:t>
            </a:r>
          </a:p>
          <a:p>
            <a:pPr marL="463326" indent="-463326">
              <a:buFont typeface="+mj-lt"/>
              <a:buAutoNum type="alphaUcPeriod"/>
              <a:defRPr/>
            </a:pPr>
            <a:r>
              <a:rPr lang="en-US" sz="3200" dirty="0"/>
              <a:t>Linagliptin More than 1 correct answer</a:t>
            </a:r>
          </a:p>
          <a:p>
            <a:pPr>
              <a:defRPr/>
            </a:pPr>
            <a:endParaRPr lang="en-US" dirty="0"/>
          </a:p>
          <a:p>
            <a:pPr>
              <a:defRPr/>
            </a:pPr>
            <a:endParaRPr lang="en-US" dirty="0"/>
          </a:p>
        </p:txBody>
      </p:sp>
    </p:spTree>
    <p:extLst>
      <p:ext uri="{BB962C8B-B14F-4D97-AF65-F5344CB8AC3E}">
        <p14:creationId xmlns:p14="http://schemas.microsoft.com/office/powerpoint/2010/main" val="2928272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defRPr/>
            </a:pPr>
            <a:r>
              <a:rPr lang="en-US" sz="4000" dirty="0"/>
              <a:t>SGLT2 Inhibitors- How do they rate?  </a:t>
            </a:r>
          </a:p>
        </p:txBody>
      </p:sp>
      <p:sp>
        <p:nvSpPr>
          <p:cNvPr id="3" name="Content Placeholder 2"/>
          <p:cNvSpPr>
            <a:spLocks noGrp="1"/>
          </p:cNvSpPr>
          <p:nvPr>
            <p:ph sz="quarter" idx="1"/>
          </p:nvPr>
        </p:nvSpPr>
        <p:spPr/>
        <p:txBody>
          <a:bodyPr>
            <a:normAutofit/>
          </a:bodyPr>
          <a:lstStyle/>
          <a:p>
            <a:pPr marL="0" indent="0">
              <a:buNone/>
              <a:defRPr/>
            </a:pPr>
            <a:r>
              <a:rPr lang="en-US" sz="3200" u="sng" dirty="0"/>
              <a:t>Question					Answer</a:t>
            </a:r>
          </a:p>
          <a:p>
            <a:pPr>
              <a:defRPr/>
            </a:pPr>
            <a:r>
              <a:rPr lang="en-US" sz="3200" dirty="0"/>
              <a:t>Cause hypoglycemia?		</a:t>
            </a:r>
          </a:p>
          <a:p>
            <a:pPr>
              <a:defRPr/>
            </a:pPr>
            <a:r>
              <a:rPr lang="en-US" sz="3200" dirty="0"/>
              <a:t>Cause weight gain?		 </a:t>
            </a:r>
          </a:p>
          <a:p>
            <a:pPr>
              <a:defRPr/>
            </a:pPr>
            <a:r>
              <a:rPr lang="en-US" sz="3200" dirty="0"/>
              <a:t>Affordable?				</a:t>
            </a:r>
          </a:p>
          <a:p>
            <a:pPr>
              <a:defRPr/>
            </a:pPr>
            <a:r>
              <a:rPr lang="en-US" sz="3200" dirty="0"/>
              <a:t>Lowers Cardiorenal risk?			</a:t>
            </a:r>
          </a:p>
          <a:p>
            <a:pPr>
              <a:defRPr/>
            </a:pPr>
            <a:r>
              <a:rPr lang="en-US" sz="3200" dirty="0"/>
              <a:t>Can most tolerate /use?	   </a:t>
            </a:r>
          </a:p>
          <a:p>
            <a:pPr marL="0" indent="0">
              <a:buNone/>
              <a:defRPr/>
            </a:pPr>
            <a:r>
              <a:rPr lang="en-US" sz="3200" dirty="0"/>
              <a:t>						</a:t>
            </a:r>
            <a:endParaRPr lang="en-US" dirty="0"/>
          </a:p>
        </p:txBody>
      </p:sp>
      <p:sp>
        <p:nvSpPr>
          <p:cNvPr id="5" name="Rectangle 284"/>
          <p:cNvSpPr>
            <a:spLocks noChangeArrowheads="1"/>
          </p:cNvSpPr>
          <p:nvPr/>
        </p:nvSpPr>
        <p:spPr bwMode="auto">
          <a:xfrm>
            <a:off x="5916762" y="1789286"/>
            <a:ext cx="634603" cy="4366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67866" tIns="33338" rIns="67866" bIns="33338">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2100" b="1" i="0" u="none" strike="noStrike" kern="1200" cap="none" spc="0" normalizeH="0" baseline="0" noProof="0" dirty="0">
                <a:ln>
                  <a:noFill/>
                </a:ln>
                <a:solidFill>
                  <a:prstClr val="black"/>
                </a:solidFill>
                <a:effectLst/>
                <a:uLnTx/>
                <a:uFillTx/>
                <a:latin typeface="Helvetica" pitchFamily="34" charset="0"/>
                <a:ea typeface="+mn-ea"/>
                <a:cs typeface="+mn-cs"/>
              </a:rPr>
              <a:t> </a:t>
            </a:r>
            <a:r>
              <a:rPr kumimoji="0" lang="en-US" sz="2400" b="0" i="0" u="none" strike="noStrike" kern="1200" cap="none" spc="0" normalizeH="0" baseline="0" noProof="0" dirty="0">
                <a:ln>
                  <a:noFill/>
                </a:ln>
                <a:solidFill>
                  <a:prstClr val="black"/>
                </a:solidFill>
                <a:effectLst/>
                <a:uLnTx/>
                <a:uFillTx/>
                <a:latin typeface="Helvetica" pitchFamily="34" charset="0"/>
                <a:ea typeface="+mn-ea"/>
                <a:cs typeface="+mn-cs"/>
              </a:rPr>
              <a:t>No</a:t>
            </a:r>
            <a:r>
              <a:rPr kumimoji="0" lang="en-US" sz="2100" b="1" i="0" u="none" strike="noStrike" kern="1200" cap="none" spc="0" normalizeH="0" baseline="0" noProof="0" dirty="0">
                <a:ln>
                  <a:noFill/>
                </a:ln>
                <a:solidFill>
                  <a:prstClr val="black"/>
                </a:solidFill>
                <a:effectLst/>
                <a:uLnTx/>
                <a:uFillTx/>
                <a:latin typeface="Helvetica" pitchFamily="34" charset="0"/>
                <a:ea typeface="+mn-ea"/>
                <a:cs typeface="+mn-cs"/>
              </a:rPr>
              <a:t> </a:t>
            </a:r>
            <a:endParaRPr kumimoji="0" lang="en-US" sz="1200" b="1" i="0" u="none" strike="noStrike" kern="1200" cap="none" spc="0" normalizeH="0" baseline="0" noProof="0" dirty="0">
              <a:ln>
                <a:noFill/>
              </a:ln>
              <a:solidFill>
                <a:prstClr val="black"/>
              </a:solidFill>
              <a:effectLst/>
              <a:uLnTx/>
              <a:uFillTx/>
              <a:latin typeface="Helvetica" pitchFamily="34" charset="0"/>
              <a:ea typeface="+mn-ea"/>
              <a:cs typeface="+mn-cs"/>
            </a:endParaRPr>
          </a:p>
        </p:txBody>
      </p:sp>
      <p:sp>
        <p:nvSpPr>
          <p:cNvPr id="9" name="Rectangle 284"/>
          <p:cNvSpPr>
            <a:spLocks noChangeArrowheads="1"/>
          </p:cNvSpPr>
          <p:nvPr/>
        </p:nvSpPr>
        <p:spPr bwMode="auto">
          <a:xfrm>
            <a:off x="5920334" y="3430297"/>
            <a:ext cx="1262063" cy="4366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67866" tIns="33338" rIns="67866" bIns="33338">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Helvetica" pitchFamily="34" charset="0"/>
                <a:ea typeface="+mn-ea"/>
                <a:cs typeface="+mn-cs"/>
              </a:rPr>
              <a:t>Yes </a:t>
            </a:r>
            <a:endParaRPr kumimoji="0" lang="en-US" sz="1200" b="1" i="0" u="none" strike="noStrike" kern="1200" cap="none" spc="0" normalizeH="0" baseline="0" noProof="0" dirty="0">
              <a:ln>
                <a:noFill/>
              </a:ln>
              <a:solidFill>
                <a:prstClr val="black"/>
              </a:solidFill>
              <a:effectLst/>
              <a:uLnTx/>
              <a:uFillTx/>
              <a:latin typeface="Helvetica" pitchFamily="34" charset="0"/>
              <a:ea typeface="+mn-ea"/>
              <a:cs typeface="+mn-cs"/>
            </a:endParaRPr>
          </a:p>
        </p:txBody>
      </p:sp>
      <p:sp>
        <p:nvSpPr>
          <p:cNvPr id="10" name="Rectangle 284">
            <a:extLst>
              <a:ext uri="{FF2B5EF4-FFF2-40B4-BE49-F238E27FC236}">
                <a16:creationId xmlns:a16="http://schemas.microsoft.com/office/drawing/2014/main" id="{A404F64C-253E-4E75-9222-F34ED09D0AA8}"/>
              </a:ext>
            </a:extLst>
          </p:cNvPr>
          <p:cNvSpPr>
            <a:spLocks noChangeArrowheads="1"/>
          </p:cNvSpPr>
          <p:nvPr/>
        </p:nvSpPr>
        <p:spPr bwMode="auto">
          <a:xfrm>
            <a:off x="5905876" y="2284119"/>
            <a:ext cx="634603" cy="4366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67866" tIns="33338" rIns="67866" bIns="33338">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2100" b="1" i="0" u="none" strike="noStrike" kern="1200" cap="none" spc="0" normalizeH="0" baseline="0" noProof="0" dirty="0">
                <a:ln>
                  <a:noFill/>
                </a:ln>
                <a:solidFill>
                  <a:prstClr val="black"/>
                </a:solidFill>
                <a:effectLst/>
                <a:uLnTx/>
                <a:uFillTx/>
                <a:latin typeface="Helvetica" pitchFamily="34" charset="0"/>
                <a:ea typeface="+mn-ea"/>
                <a:cs typeface="+mn-cs"/>
              </a:rPr>
              <a:t> </a:t>
            </a:r>
            <a:r>
              <a:rPr kumimoji="0" lang="en-US" sz="2400" b="0" i="0" u="none" strike="noStrike" kern="1200" cap="none" spc="0" normalizeH="0" baseline="0" noProof="0" dirty="0">
                <a:ln>
                  <a:noFill/>
                </a:ln>
                <a:solidFill>
                  <a:prstClr val="black"/>
                </a:solidFill>
                <a:effectLst/>
                <a:uLnTx/>
                <a:uFillTx/>
                <a:latin typeface="Helvetica" pitchFamily="34" charset="0"/>
                <a:ea typeface="+mn-ea"/>
                <a:cs typeface="+mn-cs"/>
              </a:rPr>
              <a:t>No</a:t>
            </a:r>
            <a:r>
              <a:rPr kumimoji="0" lang="en-US" sz="2100" b="1" i="0" u="none" strike="noStrike" kern="1200" cap="none" spc="0" normalizeH="0" baseline="0" noProof="0" dirty="0">
                <a:ln>
                  <a:noFill/>
                </a:ln>
                <a:solidFill>
                  <a:prstClr val="black"/>
                </a:solidFill>
                <a:effectLst/>
                <a:uLnTx/>
                <a:uFillTx/>
                <a:latin typeface="Helvetica" pitchFamily="34" charset="0"/>
                <a:ea typeface="+mn-ea"/>
                <a:cs typeface="+mn-cs"/>
              </a:rPr>
              <a:t> </a:t>
            </a:r>
            <a:endParaRPr kumimoji="0" lang="en-US" sz="1200" b="1" i="0" u="none" strike="noStrike" kern="1200" cap="none" spc="0" normalizeH="0" baseline="0" noProof="0" dirty="0">
              <a:ln>
                <a:noFill/>
              </a:ln>
              <a:solidFill>
                <a:prstClr val="black"/>
              </a:solidFill>
              <a:effectLst/>
              <a:uLnTx/>
              <a:uFillTx/>
              <a:latin typeface="Helvetica" pitchFamily="34" charset="0"/>
              <a:ea typeface="+mn-ea"/>
              <a:cs typeface="+mn-cs"/>
            </a:endParaRPr>
          </a:p>
        </p:txBody>
      </p:sp>
      <p:sp>
        <p:nvSpPr>
          <p:cNvPr id="11" name="Rectangle 284">
            <a:extLst>
              <a:ext uri="{FF2B5EF4-FFF2-40B4-BE49-F238E27FC236}">
                <a16:creationId xmlns:a16="http://schemas.microsoft.com/office/drawing/2014/main" id="{E48123F1-BB17-491D-B717-3BE6241E0FA1}"/>
              </a:ext>
            </a:extLst>
          </p:cNvPr>
          <p:cNvSpPr>
            <a:spLocks noChangeArrowheads="1"/>
          </p:cNvSpPr>
          <p:nvPr/>
        </p:nvSpPr>
        <p:spPr bwMode="auto">
          <a:xfrm>
            <a:off x="5916762" y="2857567"/>
            <a:ext cx="634603" cy="4366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67866" tIns="33338" rIns="67866" bIns="33338">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2100" b="1" i="0" u="none" strike="noStrike" kern="1200" cap="none" spc="0" normalizeH="0" baseline="0" noProof="0" dirty="0">
                <a:ln>
                  <a:noFill/>
                </a:ln>
                <a:solidFill>
                  <a:prstClr val="black"/>
                </a:solidFill>
                <a:effectLst/>
                <a:uLnTx/>
                <a:uFillTx/>
                <a:latin typeface="Helvetica" pitchFamily="34" charset="0"/>
                <a:ea typeface="+mn-ea"/>
                <a:cs typeface="+mn-cs"/>
              </a:rPr>
              <a:t> </a:t>
            </a:r>
            <a:r>
              <a:rPr kumimoji="0" lang="en-US" sz="2400" b="0" i="0" u="none" strike="noStrike" kern="1200" cap="none" spc="0" normalizeH="0" baseline="0" noProof="0" dirty="0">
                <a:ln>
                  <a:noFill/>
                </a:ln>
                <a:solidFill>
                  <a:prstClr val="black"/>
                </a:solidFill>
                <a:effectLst/>
                <a:uLnTx/>
                <a:uFillTx/>
                <a:latin typeface="Helvetica" pitchFamily="34" charset="0"/>
                <a:ea typeface="+mn-ea"/>
                <a:cs typeface="+mn-cs"/>
              </a:rPr>
              <a:t>No</a:t>
            </a:r>
            <a:r>
              <a:rPr kumimoji="0" lang="en-US" sz="2100" b="1" i="0" u="none" strike="noStrike" kern="1200" cap="none" spc="0" normalizeH="0" baseline="0" noProof="0" dirty="0">
                <a:ln>
                  <a:noFill/>
                </a:ln>
                <a:solidFill>
                  <a:prstClr val="black"/>
                </a:solidFill>
                <a:effectLst/>
                <a:uLnTx/>
                <a:uFillTx/>
                <a:latin typeface="Helvetica" pitchFamily="34" charset="0"/>
                <a:ea typeface="+mn-ea"/>
                <a:cs typeface="+mn-cs"/>
              </a:rPr>
              <a:t> </a:t>
            </a:r>
            <a:endParaRPr kumimoji="0" lang="en-US" sz="1200" b="1" i="0" u="none" strike="noStrike" kern="1200" cap="none" spc="0" normalizeH="0" baseline="0" noProof="0" dirty="0">
              <a:ln>
                <a:noFill/>
              </a:ln>
              <a:solidFill>
                <a:prstClr val="black"/>
              </a:solidFill>
              <a:effectLst/>
              <a:uLnTx/>
              <a:uFillTx/>
              <a:latin typeface="Helvetica" pitchFamily="34" charset="0"/>
              <a:ea typeface="+mn-ea"/>
              <a:cs typeface="+mn-cs"/>
            </a:endParaRPr>
          </a:p>
        </p:txBody>
      </p:sp>
      <p:sp>
        <p:nvSpPr>
          <p:cNvPr id="12" name="Rectangle 284">
            <a:extLst>
              <a:ext uri="{FF2B5EF4-FFF2-40B4-BE49-F238E27FC236}">
                <a16:creationId xmlns:a16="http://schemas.microsoft.com/office/drawing/2014/main" id="{06A14D99-DE9B-415B-8A53-08C1A61B4B28}"/>
              </a:ext>
            </a:extLst>
          </p:cNvPr>
          <p:cNvSpPr>
            <a:spLocks noChangeArrowheads="1"/>
          </p:cNvSpPr>
          <p:nvPr/>
        </p:nvSpPr>
        <p:spPr bwMode="auto">
          <a:xfrm>
            <a:off x="5920334" y="4068553"/>
            <a:ext cx="1262063" cy="4366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67866" tIns="33338" rIns="67866" bIns="33338">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Helvetica" pitchFamily="34" charset="0"/>
                <a:ea typeface="+mn-ea"/>
                <a:cs typeface="+mn-cs"/>
              </a:rPr>
              <a:t>Yes </a:t>
            </a:r>
            <a:endParaRPr kumimoji="0" lang="en-US" sz="1200" b="1" i="0" u="none" strike="noStrike" kern="1200" cap="none" spc="0" normalizeH="0" baseline="0" noProof="0" dirty="0">
              <a:ln>
                <a:noFill/>
              </a:ln>
              <a:solidFill>
                <a:prstClr val="black"/>
              </a:solidFill>
              <a:effectLst/>
              <a:uLnTx/>
              <a:uFillTx/>
              <a:latin typeface="Helvetica" pitchFamily="34" charset="0"/>
              <a:ea typeface="+mn-ea"/>
              <a:cs typeface="+mn-cs"/>
            </a:endParaRPr>
          </a:p>
        </p:txBody>
      </p:sp>
    </p:spTree>
    <p:custDataLst>
      <p:tags r:id="rId1"/>
    </p:custDataLst>
    <p:extLst>
      <p:ext uri="{BB962C8B-B14F-4D97-AF65-F5344CB8AC3E}">
        <p14:creationId xmlns:p14="http://schemas.microsoft.com/office/powerpoint/2010/main" val="23549154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9"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0-#ppt_w/2"/>
                                          </p:val>
                                        </p:tav>
                                        <p:tav tm="100000">
                                          <p:val>
                                            <p:strVal val="#ppt_x"/>
                                          </p:val>
                                        </p:tav>
                                      </p:tavLst>
                                    </p:anim>
                                    <p:anim calcmode="lin" valueType="num">
                                      <p:cBhvr additive="base">
                                        <p:cTn id="8" dur="1000" fill="hold"/>
                                        <p:tgtEl>
                                          <p:spTgt spid="5"/>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9"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1000" fill="hold"/>
                                        <p:tgtEl>
                                          <p:spTgt spid="10"/>
                                        </p:tgtEl>
                                        <p:attrNameLst>
                                          <p:attrName>ppt_x</p:attrName>
                                        </p:attrNameLst>
                                      </p:cBhvr>
                                      <p:tavLst>
                                        <p:tav tm="0">
                                          <p:val>
                                            <p:strVal val="0-#ppt_w/2"/>
                                          </p:val>
                                        </p:tav>
                                        <p:tav tm="100000">
                                          <p:val>
                                            <p:strVal val="#ppt_x"/>
                                          </p:val>
                                        </p:tav>
                                      </p:tavLst>
                                    </p:anim>
                                    <p:anim calcmode="lin" valueType="num">
                                      <p:cBhvr additive="base">
                                        <p:cTn id="14" dur="1000" fill="hold"/>
                                        <p:tgtEl>
                                          <p:spTgt spid="10"/>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9"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1000" fill="hold"/>
                                        <p:tgtEl>
                                          <p:spTgt spid="11"/>
                                        </p:tgtEl>
                                        <p:attrNameLst>
                                          <p:attrName>ppt_x</p:attrName>
                                        </p:attrNameLst>
                                      </p:cBhvr>
                                      <p:tavLst>
                                        <p:tav tm="0">
                                          <p:val>
                                            <p:strVal val="0-#ppt_w/2"/>
                                          </p:val>
                                        </p:tav>
                                        <p:tav tm="100000">
                                          <p:val>
                                            <p:strVal val="#ppt_x"/>
                                          </p:val>
                                        </p:tav>
                                      </p:tavLst>
                                    </p:anim>
                                    <p:anim calcmode="lin" valueType="num">
                                      <p:cBhvr additive="base">
                                        <p:cTn id="20" dur="1000" fill="hold"/>
                                        <p:tgtEl>
                                          <p:spTgt spid="11"/>
                                        </p:tgtEl>
                                        <p:attrNameLst>
                                          <p:attrName>ppt_y</p:attrName>
                                        </p:attrNameLst>
                                      </p:cBhvr>
                                      <p:tavLst>
                                        <p:tav tm="0">
                                          <p:val>
                                            <p:strVal val="0-#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1" presetClass="entr" presetSubtype="1"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heel(1)">
                                      <p:cBhvr>
                                        <p:cTn id="25" dur="2000"/>
                                        <p:tgtEl>
                                          <p:spTgt spid="9"/>
                                        </p:tgtEl>
                                      </p:cBhvr>
                                    </p:animEffect>
                                  </p:childTnLst>
                                </p:cTn>
                              </p:par>
                            </p:childTnLst>
                          </p:cTn>
                        </p:par>
                      </p:childTnLst>
                    </p:cTn>
                  </p:par>
                  <p:par>
                    <p:cTn id="26" fill="hold">
                      <p:stCondLst>
                        <p:cond delay="indefinite"/>
                      </p:stCondLst>
                      <p:childTnLst>
                        <p:par>
                          <p:cTn id="27" fill="hold">
                            <p:stCondLst>
                              <p:cond delay="0"/>
                            </p:stCondLst>
                            <p:childTnLst>
                              <p:par>
                                <p:cTn id="28" presetID="31" presetClass="entr" presetSubtype="0" fill="hold" grpId="0" nodeType="clickEffect">
                                  <p:stCondLst>
                                    <p:cond delay="0"/>
                                  </p:stCondLst>
                                  <p:childTnLst>
                                    <p:set>
                                      <p:cBhvr>
                                        <p:cTn id="29" dur="1" fill="hold">
                                          <p:stCondLst>
                                            <p:cond delay="0"/>
                                          </p:stCondLst>
                                        </p:cTn>
                                        <p:tgtEl>
                                          <p:spTgt spid="12"/>
                                        </p:tgtEl>
                                        <p:attrNameLst>
                                          <p:attrName>style.visibility</p:attrName>
                                        </p:attrNameLst>
                                      </p:cBhvr>
                                      <p:to>
                                        <p:strVal val="visible"/>
                                      </p:to>
                                    </p:set>
                                    <p:anim calcmode="lin" valueType="num">
                                      <p:cBhvr>
                                        <p:cTn id="30" dur="1000" fill="hold"/>
                                        <p:tgtEl>
                                          <p:spTgt spid="12"/>
                                        </p:tgtEl>
                                        <p:attrNameLst>
                                          <p:attrName>ppt_w</p:attrName>
                                        </p:attrNameLst>
                                      </p:cBhvr>
                                      <p:tavLst>
                                        <p:tav tm="0">
                                          <p:val>
                                            <p:fltVal val="0"/>
                                          </p:val>
                                        </p:tav>
                                        <p:tav tm="100000">
                                          <p:val>
                                            <p:strVal val="#ppt_w"/>
                                          </p:val>
                                        </p:tav>
                                      </p:tavLst>
                                    </p:anim>
                                    <p:anim calcmode="lin" valueType="num">
                                      <p:cBhvr>
                                        <p:cTn id="31" dur="1000" fill="hold"/>
                                        <p:tgtEl>
                                          <p:spTgt spid="12"/>
                                        </p:tgtEl>
                                        <p:attrNameLst>
                                          <p:attrName>ppt_h</p:attrName>
                                        </p:attrNameLst>
                                      </p:cBhvr>
                                      <p:tavLst>
                                        <p:tav tm="0">
                                          <p:val>
                                            <p:fltVal val="0"/>
                                          </p:val>
                                        </p:tav>
                                        <p:tav tm="100000">
                                          <p:val>
                                            <p:strVal val="#ppt_h"/>
                                          </p:val>
                                        </p:tav>
                                      </p:tavLst>
                                    </p:anim>
                                    <p:anim calcmode="lin" valueType="num">
                                      <p:cBhvr>
                                        <p:cTn id="32" dur="1000" fill="hold"/>
                                        <p:tgtEl>
                                          <p:spTgt spid="12"/>
                                        </p:tgtEl>
                                        <p:attrNameLst>
                                          <p:attrName>style.rotation</p:attrName>
                                        </p:attrNameLst>
                                      </p:cBhvr>
                                      <p:tavLst>
                                        <p:tav tm="0">
                                          <p:val>
                                            <p:fltVal val="90"/>
                                          </p:val>
                                        </p:tav>
                                        <p:tav tm="100000">
                                          <p:val>
                                            <p:fltVal val="0"/>
                                          </p:val>
                                        </p:tav>
                                      </p:tavLst>
                                    </p:anim>
                                    <p:animEffect transition="in" filter="fade">
                                      <p:cBhvr>
                                        <p:cTn id="33"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p:bldP spid="10" grpId="0"/>
      <p:bldP spid="11" grpId="0"/>
      <p:bldP spid="12" grpId="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4786" name="Rectangle 1026"/>
          <p:cNvSpPr>
            <a:spLocks noGrp="1" noChangeArrowheads="1"/>
          </p:cNvSpPr>
          <p:nvPr>
            <p:ph type="title"/>
          </p:nvPr>
        </p:nvSpPr>
        <p:spPr>
          <a:xfrm>
            <a:off x="326399" y="326063"/>
            <a:ext cx="8389369" cy="910983"/>
          </a:xfrm>
        </p:spPr>
        <p:txBody>
          <a:bodyPr vert="horz" lIns="92075" tIns="46039" rIns="92075" bIns="46039" anchor="b" anchorCtr="0">
            <a:normAutofit/>
          </a:bodyPr>
          <a:lstStyle/>
          <a:p>
            <a:pPr eaLnBrk="1" hangingPunct="1">
              <a:defRPr/>
            </a:pPr>
            <a:r>
              <a:rPr lang="en-US" sz="4000" dirty="0"/>
              <a:t>Comparison of Type 1,Type 2, LADA</a:t>
            </a:r>
          </a:p>
        </p:txBody>
      </p:sp>
      <p:grpSp>
        <p:nvGrpSpPr>
          <p:cNvPr id="81923" name="Group 1027"/>
          <p:cNvGrpSpPr>
            <a:grpSpLocks/>
          </p:cNvGrpSpPr>
          <p:nvPr/>
        </p:nvGrpSpPr>
        <p:grpSpPr bwMode="auto">
          <a:xfrm>
            <a:off x="533400" y="1524001"/>
            <a:ext cx="8413399" cy="3918205"/>
            <a:chOff x="693" y="1188"/>
            <a:chExt cx="6166" cy="2469"/>
          </a:xfrm>
        </p:grpSpPr>
        <p:sp>
          <p:nvSpPr>
            <p:cNvPr id="81932" name="Line 1028"/>
            <p:cNvSpPr>
              <a:spLocks noChangeShapeType="1"/>
            </p:cNvSpPr>
            <p:nvPr/>
          </p:nvSpPr>
          <p:spPr bwMode="auto">
            <a:xfrm>
              <a:off x="693" y="3643"/>
              <a:ext cx="1" cy="1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5E3886"/>
                </a:solidFill>
                <a:uLnTx/>
                <a:uFillTx/>
                <a:latin typeface="Calibri" panose="020F0502020204030204"/>
                <a:ea typeface="+mn-ea"/>
                <a:cs typeface="+mn-cs"/>
              </a:endParaRPr>
            </a:p>
          </p:txBody>
        </p:sp>
        <p:sp>
          <p:nvSpPr>
            <p:cNvPr id="81933" name="Line 1029"/>
            <p:cNvSpPr>
              <a:spLocks noChangeShapeType="1"/>
            </p:cNvSpPr>
            <p:nvPr/>
          </p:nvSpPr>
          <p:spPr bwMode="auto">
            <a:xfrm>
              <a:off x="5471" y="1188"/>
              <a:ext cx="15"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5E3886"/>
                </a:solidFill>
                <a:uLnTx/>
                <a:uFillTx/>
                <a:latin typeface="Calibri" panose="020F0502020204030204"/>
                <a:ea typeface="+mn-ea"/>
                <a:cs typeface="+mn-cs"/>
              </a:endParaRPr>
            </a:p>
          </p:txBody>
        </p:sp>
        <p:sp>
          <p:nvSpPr>
            <p:cNvPr id="1654790" name="Rectangle 1030"/>
            <p:cNvSpPr>
              <a:spLocks noChangeArrowheads="1"/>
            </p:cNvSpPr>
            <p:nvPr/>
          </p:nvSpPr>
          <p:spPr bwMode="auto">
            <a:xfrm>
              <a:off x="3603" y="1200"/>
              <a:ext cx="611" cy="233"/>
            </a:xfrm>
            <a:prstGeom prst="rect">
              <a:avLst/>
            </a:prstGeom>
            <a:noFill/>
            <a:ln w="9525">
              <a:noFill/>
              <a:miter lim="800000"/>
              <a:headEnd/>
              <a:tailEnd/>
            </a:ln>
          </p:spPr>
          <p:txBody>
            <a:bodyPr wrap="non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2400" b="1" i="0" u="sng" strike="noStrike" kern="1200" cap="none" spc="0" normalizeH="0" baseline="0" noProof="0" dirty="0">
                  <a:ln>
                    <a:noFill/>
                  </a:ln>
                  <a:solidFill>
                    <a:srgbClr val="5E3886"/>
                  </a:solidFill>
                  <a:uLnTx/>
                  <a:uFillTx/>
                  <a:latin typeface="Calibri" panose="020F0502020204030204"/>
                  <a:ea typeface="+mn-ea"/>
                  <a:cs typeface="+mn-cs"/>
                </a:rPr>
                <a:t>Type 1</a:t>
              </a:r>
            </a:p>
          </p:txBody>
        </p:sp>
        <p:sp>
          <p:nvSpPr>
            <p:cNvPr id="1654791" name="Rectangle 1031"/>
            <p:cNvSpPr>
              <a:spLocks noChangeArrowheads="1"/>
            </p:cNvSpPr>
            <p:nvPr/>
          </p:nvSpPr>
          <p:spPr bwMode="auto">
            <a:xfrm>
              <a:off x="4561" y="1200"/>
              <a:ext cx="1368" cy="233"/>
            </a:xfrm>
            <a:prstGeom prst="rect">
              <a:avLst/>
            </a:prstGeom>
            <a:noFill/>
            <a:ln w="9525">
              <a:noFill/>
              <a:miter lim="800000"/>
              <a:headEnd/>
              <a:tailEnd/>
            </a:ln>
          </p:spPr>
          <p:txBody>
            <a:bodyPr wrap="non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2400" b="1" i="0" u="sng" strike="noStrike" kern="1200" cap="none" spc="0" normalizeH="0" baseline="0" noProof="0" dirty="0">
                  <a:ln>
                    <a:noFill/>
                  </a:ln>
                  <a:solidFill>
                    <a:srgbClr val="5E3886"/>
                  </a:solidFill>
                  <a:uLnTx/>
                  <a:uFillTx/>
                  <a:latin typeface="Calibri" panose="020F0502020204030204"/>
                  <a:ea typeface="+mn-ea"/>
                  <a:cs typeface="+mn-cs"/>
                </a:rPr>
                <a:t>Type 2</a:t>
              </a:r>
              <a:r>
                <a:rPr kumimoji="0" lang="da-DK" sz="2400" b="1" i="0" u="none" strike="noStrike" kern="1200" cap="none" spc="0" normalizeH="0" baseline="0" noProof="0" dirty="0">
                  <a:ln>
                    <a:noFill/>
                  </a:ln>
                  <a:solidFill>
                    <a:srgbClr val="5E3886"/>
                  </a:solidFill>
                  <a:uLnTx/>
                  <a:uFillTx/>
                  <a:latin typeface="Calibri" panose="020F0502020204030204"/>
                  <a:ea typeface="+mn-ea"/>
                  <a:cs typeface="+mn-cs"/>
                </a:rPr>
                <a:t>     </a:t>
              </a:r>
              <a:r>
                <a:rPr kumimoji="0" lang="da-DK" sz="2400" b="1" i="0" u="sng" strike="noStrike" kern="1200" cap="none" spc="0" normalizeH="0" baseline="0" noProof="0" dirty="0">
                  <a:ln>
                    <a:noFill/>
                  </a:ln>
                  <a:solidFill>
                    <a:srgbClr val="5E3886"/>
                  </a:solidFill>
                  <a:uLnTx/>
                  <a:uFillTx/>
                  <a:latin typeface="Calibri" panose="020F0502020204030204"/>
                  <a:ea typeface="+mn-ea"/>
                  <a:cs typeface="+mn-cs"/>
                </a:rPr>
                <a:t>LADA</a:t>
              </a:r>
            </a:p>
          </p:txBody>
        </p:sp>
        <p:sp>
          <p:nvSpPr>
            <p:cNvPr id="1654792" name="Rectangle 1032"/>
            <p:cNvSpPr>
              <a:spLocks noChangeArrowheads="1"/>
            </p:cNvSpPr>
            <p:nvPr/>
          </p:nvSpPr>
          <p:spPr bwMode="auto">
            <a:xfrm>
              <a:off x="718" y="1491"/>
              <a:ext cx="1671" cy="233"/>
            </a:xfrm>
            <a:prstGeom prst="rect">
              <a:avLst/>
            </a:prstGeom>
            <a:noFill/>
            <a:ln w="9525">
              <a:noFill/>
              <a:miter lim="800000"/>
              <a:headEnd/>
              <a:tailEnd/>
            </a:ln>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2400" b="1" i="0" u="none" strike="noStrike" kern="1200" cap="none" spc="0" normalizeH="0" baseline="0" noProof="0" dirty="0">
                  <a:ln>
                    <a:noFill/>
                  </a:ln>
                  <a:solidFill>
                    <a:srgbClr val="5E3886"/>
                  </a:solidFill>
                  <a:uLnTx/>
                  <a:uFillTx/>
                  <a:latin typeface="Calibri" panose="020F0502020204030204"/>
                  <a:ea typeface="+mn-ea"/>
                  <a:cs typeface="+mn-cs"/>
                </a:rPr>
                <a:t>Excess weight</a:t>
              </a:r>
            </a:p>
          </p:txBody>
        </p:sp>
        <p:sp>
          <p:nvSpPr>
            <p:cNvPr id="1654793" name="Rectangle 1033"/>
            <p:cNvSpPr>
              <a:spLocks noChangeArrowheads="1"/>
            </p:cNvSpPr>
            <p:nvPr/>
          </p:nvSpPr>
          <p:spPr bwMode="auto">
            <a:xfrm>
              <a:off x="3874" y="1473"/>
              <a:ext cx="204" cy="233"/>
            </a:xfrm>
            <a:prstGeom prst="rect">
              <a:avLst/>
            </a:prstGeom>
            <a:noFill/>
            <a:ln w="9525">
              <a:noFill/>
              <a:miter lim="800000"/>
              <a:headEnd/>
              <a:tailEnd/>
            </a:ln>
          </p:spPr>
          <p:txBody>
            <a:bodyPr wrap="non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2400" b="1" i="0" u="none" strike="noStrike" kern="1200" cap="none" spc="0" normalizeH="0" baseline="0" noProof="0" dirty="0">
                  <a:ln>
                    <a:noFill/>
                  </a:ln>
                  <a:solidFill>
                    <a:srgbClr val="5E3886"/>
                  </a:solidFill>
                  <a:uLnTx/>
                  <a:uFillTx/>
                  <a:latin typeface="Calibri" panose="020F0502020204030204"/>
                  <a:ea typeface="+mn-ea"/>
                  <a:cs typeface="+mn-cs"/>
                </a:rPr>
                <a:t> x </a:t>
              </a:r>
            </a:p>
          </p:txBody>
        </p:sp>
        <p:sp>
          <p:nvSpPr>
            <p:cNvPr id="1654794" name="Rectangle 1034"/>
            <p:cNvSpPr>
              <a:spLocks noChangeArrowheads="1"/>
            </p:cNvSpPr>
            <p:nvPr/>
          </p:nvSpPr>
          <p:spPr bwMode="auto">
            <a:xfrm>
              <a:off x="4829" y="1473"/>
              <a:ext cx="2030" cy="233"/>
            </a:xfrm>
            <a:prstGeom prst="rect">
              <a:avLst/>
            </a:prstGeom>
            <a:noFill/>
            <a:ln w="9525">
              <a:noFill/>
              <a:miter lim="800000"/>
              <a:headEnd/>
              <a:tailEnd/>
            </a:ln>
          </p:spPr>
          <p:txBody>
            <a:bodyPr wrap="non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2400" b="1" i="0" u="none" strike="noStrike" kern="1200" cap="none" spc="0" normalizeH="0" baseline="0" noProof="0" dirty="0">
                  <a:ln>
                    <a:noFill/>
                  </a:ln>
                  <a:solidFill>
                    <a:srgbClr val="5E3886"/>
                  </a:solidFill>
                  <a:uLnTx/>
                  <a:uFillTx/>
                  <a:latin typeface="Calibri" panose="020F0502020204030204"/>
                  <a:ea typeface="+mn-ea"/>
                  <a:cs typeface="+mn-cs"/>
                </a:rPr>
                <a:t>xxx	  x		</a:t>
              </a:r>
            </a:p>
          </p:txBody>
        </p:sp>
        <p:sp>
          <p:nvSpPr>
            <p:cNvPr id="1654795" name="Rectangle 1035"/>
            <p:cNvSpPr>
              <a:spLocks noChangeArrowheads="1"/>
            </p:cNvSpPr>
            <p:nvPr/>
          </p:nvSpPr>
          <p:spPr bwMode="auto">
            <a:xfrm>
              <a:off x="738" y="1746"/>
              <a:ext cx="1829" cy="233"/>
            </a:xfrm>
            <a:prstGeom prst="rect">
              <a:avLst/>
            </a:prstGeom>
            <a:noFill/>
            <a:ln w="9525">
              <a:noFill/>
              <a:miter lim="800000"/>
              <a:headEnd/>
              <a:tailEnd/>
            </a:ln>
          </p:spPr>
          <p:txBody>
            <a:bodyPr wrap="non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2400" b="1" i="0" u="none" strike="noStrike" kern="1200" cap="none" spc="0" normalizeH="0" baseline="0" noProof="0" dirty="0">
                  <a:ln>
                    <a:noFill/>
                  </a:ln>
                  <a:solidFill>
                    <a:srgbClr val="5E3886"/>
                  </a:solidFill>
                  <a:uLnTx/>
                  <a:uFillTx/>
                  <a:latin typeface="Calibri" panose="020F0502020204030204"/>
                  <a:ea typeface="+mn-ea"/>
                  <a:cs typeface="+mn-cs"/>
                </a:rPr>
                <a:t>Insulin dependence</a:t>
              </a:r>
            </a:p>
          </p:txBody>
        </p:sp>
        <p:sp>
          <p:nvSpPr>
            <p:cNvPr id="1654796" name="Rectangle 1036"/>
            <p:cNvSpPr>
              <a:spLocks noChangeArrowheads="1"/>
            </p:cNvSpPr>
            <p:nvPr/>
          </p:nvSpPr>
          <p:spPr bwMode="auto">
            <a:xfrm>
              <a:off x="3841" y="1781"/>
              <a:ext cx="385" cy="233"/>
            </a:xfrm>
            <a:prstGeom prst="rect">
              <a:avLst/>
            </a:prstGeom>
            <a:noFill/>
            <a:ln w="9525">
              <a:noFill/>
              <a:miter lim="800000"/>
              <a:headEnd/>
              <a:tailEnd/>
            </a:ln>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2400" b="1" i="0" u="none" strike="noStrike" kern="1200" cap="none" spc="0" normalizeH="0" baseline="0" noProof="0" dirty="0">
                  <a:ln>
                    <a:noFill/>
                  </a:ln>
                  <a:solidFill>
                    <a:srgbClr val="5E3886"/>
                  </a:solidFill>
                  <a:uLnTx/>
                  <a:uFillTx/>
                  <a:latin typeface="Calibri" panose="020F0502020204030204"/>
                  <a:ea typeface="+mn-ea"/>
                  <a:cs typeface="+mn-cs"/>
                </a:rPr>
                <a:t>xxx </a:t>
              </a:r>
            </a:p>
          </p:txBody>
        </p:sp>
        <p:sp>
          <p:nvSpPr>
            <p:cNvPr id="1654797" name="Rectangle 1037"/>
            <p:cNvSpPr>
              <a:spLocks noChangeArrowheads="1"/>
            </p:cNvSpPr>
            <p:nvPr/>
          </p:nvSpPr>
          <p:spPr bwMode="auto">
            <a:xfrm>
              <a:off x="4752" y="1746"/>
              <a:ext cx="1439" cy="233"/>
            </a:xfrm>
            <a:prstGeom prst="rect">
              <a:avLst/>
            </a:prstGeom>
            <a:noFill/>
            <a:ln w="9525">
              <a:noFill/>
              <a:miter lim="800000"/>
              <a:headEnd/>
              <a:tailEnd/>
            </a:ln>
          </p:spPr>
          <p:txBody>
            <a:bodyPr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2400" b="1" i="0" u="none" strike="noStrike" kern="1200" cap="none" spc="0" normalizeH="0" baseline="0" noProof="0" dirty="0">
                  <a:ln>
                    <a:noFill/>
                  </a:ln>
                  <a:solidFill>
                    <a:srgbClr val="5E3886"/>
                  </a:solidFill>
                  <a:uLnTx/>
                  <a:uFillTx/>
                  <a:latin typeface="Calibri" panose="020F0502020204030204"/>
                  <a:ea typeface="+mn-ea"/>
                  <a:cs typeface="+mn-cs"/>
                </a:rPr>
                <a:t>30%	   6mos</a:t>
              </a:r>
            </a:p>
          </p:txBody>
        </p:sp>
        <p:sp>
          <p:nvSpPr>
            <p:cNvPr id="1654798" name="Rectangle 1038"/>
            <p:cNvSpPr>
              <a:spLocks noChangeArrowheads="1"/>
            </p:cNvSpPr>
            <p:nvPr/>
          </p:nvSpPr>
          <p:spPr bwMode="auto">
            <a:xfrm>
              <a:off x="738" y="2019"/>
              <a:ext cx="2142" cy="233"/>
            </a:xfrm>
            <a:prstGeom prst="rect">
              <a:avLst/>
            </a:prstGeom>
            <a:noFill/>
            <a:ln w="9525">
              <a:noFill/>
              <a:miter lim="800000"/>
              <a:headEnd/>
              <a:tailEnd/>
            </a:ln>
          </p:spPr>
          <p:txBody>
            <a:bodyPr wrap="non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2400" b="1" i="0" u="none" strike="noStrike" kern="1200" cap="none" spc="0" normalizeH="0" baseline="0" noProof="0" dirty="0">
                  <a:ln>
                    <a:noFill/>
                  </a:ln>
                  <a:solidFill>
                    <a:srgbClr val="5E3886"/>
                  </a:solidFill>
                  <a:uLnTx/>
                  <a:uFillTx/>
                  <a:latin typeface="Calibri" panose="020F0502020204030204"/>
                  <a:ea typeface="+mn-ea"/>
                  <a:cs typeface="+mn-cs"/>
                </a:rPr>
                <a:t>Respond to oral agents</a:t>
              </a:r>
            </a:p>
          </p:txBody>
        </p:sp>
        <p:sp>
          <p:nvSpPr>
            <p:cNvPr id="1654799" name="Rectangle 1039"/>
            <p:cNvSpPr>
              <a:spLocks noChangeArrowheads="1"/>
            </p:cNvSpPr>
            <p:nvPr/>
          </p:nvSpPr>
          <p:spPr bwMode="auto">
            <a:xfrm>
              <a:off x="3874" y="1994"/>
              <a:ext cx="202" cy="233"/>
            </a:xfrm>
            <a:prstGeom prst="rect">
              <a:avLst/>
            </a:prstGeom>
            <a:noFill/>
            <a:ln w="9525">
              <a:noFill/>
              <a:miter lim="800000"/>
              <a:headEnd/>
              <a:tailEnd/>
            </a:ln>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2400" b="1" i="0" u="none" strike="noStrike" kern="1200" cap="none" spc="0" normalizeH="0" baseline="0" noProof="0" dirty="0">
                  <a:ln>
                    <a:noFill/>
                  </a:ln>
                  <a:solidFill>
                    <a:srgbClr val="5E3886"/>
                  </a:solidFill>
                  <a:uLnTx/>
                  <a:uFillTx/>
                  <a:latin typeface="Calibri" panose="020F0502020204030204"/>
                  <a:ea typeface="+mn-ea"/>
                  <a:cs typeface="+mn-cs"/>
                </a:rPr>
                <a:t>0</a:t>
              </a:r>
            </a:p>
          </p:txBody>
        </p:sp>
        <p:sp>
          <p:nvSpPr>
            <p:cNvPr id="1654800" name="Rectangle 1040"/>
            <p:cNvSpPr>
              <a:spLocks noChangeArrowheads="1"/>
            </p:cNvSpPr>
            <p:nvPr/>
          </p:nvSpPr>
          <p:spPr bwMode="auto">
            <a:xfrm>
              <a:off x="4752" y="2002"/>
              <a:ext cx="1527" cy="233"/>
            </a:xfrm>
            <a:prstGeom prst="rect">
              <a:avLst/>
            </a:prstGeom>
            <a:noFill/>
            <a:ln w="9525">
              <a:noFill/>
              <a:miter lim="800000"/>
              <a:headEnd/>
              <a:tailEnd/>
            </a:ln>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2400" b="1" i="0" u="none" strike="noStrike" kern="1200" cap="none" spc="0" normalizeH="0" baseline="0" noProof="0" dirty="0">
                  <a:ln>
                    <a:noFill/>
                  </a:ln>
                  <a:solidFill>
                    <a:srgbClr val="5E3886"/>
                  </a:solidFill>
                  <a:uLnTx/>
                  <a:uFillTx/>
                  <a:latin typeface="Calibri" panose="020F0502020204030204"/>
                  <a:ea typeface="+mn-ea"/>
                  <a:cs typeface="+mn-cs"/>
                </a:rPr>
                <a:t>  xxx	     x </a:t>
              </a:r>
            </a:p>
          </p:txBody>
        </p:sp>
        <p:sp>
          <p:nvSpPr>
            <p:cNvPr id="1654801" name="Rectangle 1041"/>
            <p:cNvSpPr>
              <a:spLocks noChangeArrowheads="1"/>
            </p:cNvSpPr>
            <p:nvPr/>
          </p:nvSpPr>
          <p:spPr bwMode="auto">
            <a:xfrm>
              <a:off x="738" y="2291"/>
              <a:ext cx="665" cy="233"/>
            </a:xfrm>
            <a:prstGeom prst="rect">
              <a:avLst/>
            </a:prstGeom>
            <a:noFill/>
            <a:ln w="9525">
              <a:noFill/>
              <a:miter lim="800000"/>
              <a:headEnd/>
              <a:tailEnd/>
            </a:ln>
          </p:spPr>
          <p:txBody>
            <a:bodyPr wrap="non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2400" b="1" i="0" u="none" strike="noStrike" kern="1200" cap="none" spc="0" normalizeH="0" baseline="0" noProof="0" dirty="0">
                  <a:ln>
                    <a:noFill/>
                  </a:ln>
                  <a:solidFill>
                    <a:srgbClr val="5E3886"/>
                  </a:solidFill>
                  <a:uLnTx/>
                  <a:uFillTx/>
                  <a:latin typeface="Calibri" panose="020F0502020204030204"/>
                  <a:ea typeface="+mn-ea"/>
                  <a:cs typeface="+mn-cs"/>
                </a:rPr>
                <a:t>Ketosis</a:t>
              </a:r>
            </a:p>
          </p:txBody>
        </p:sp>
        <p:sp>
          <p:nvSpPr>
            <p:cNvPr id="1654802" name="Rectangle 1042"/>
            <p:cNvSpPr>
              <a:spLocks noChangeArrowheads="1"/>
            </p:cNvSpPr>
            <p:nvPr/>
          </p:nvSpPr>
          <p:spPr bwMode="auto">
            <a:xfrm>
              <a:off x="3821" y="2316"/>
              <a:ext cx="310" cy="233"/>
            </a:xfrm>
            <a:prstGeom prst="rect">
              <a:avLst/>
            </a:prstGeom>
            <a:noFill/>
            <a:ln w="9525">
              <a:noFill/>
              <a:miter lim="800000"/>
              <a:headEnd/>
              <a:tailEnd/>
            </a:ln>
          </p:spPr>
          <p:txBody>
            <a:bodyPr wrap="non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2400" b="1" i="0" u="none" strike="noStrike" kern="1200" cap="none" spc="0" normalizeH="0" baseline="0" noProof="0" dirty="0">
                  <a:ln>
                    <a:noFill/>
                  </a:ln>
                  <a:solidFill>
                    <a:srgbClr val="5E3886"/>
                  </a:solidFill>
                  <a:uLnTx/>
                  <a:uFillTx/>
                  <a:latin typeface="Calibri" panose="020F0502020204030204"/>
                  <a:ea typeface="+mn-ea"/>
                  <a:cs typeface="+mn-cs"/>
                </a:rPr>
                <a:t>xxx</a:t>
              </a:r>
            </a:p>
          </p:txBody>
        </p:sp>
        <p:sp>
          <p:nvSpPr>
            <p:cNvPr id="1654803" name="Rectangle 1043"/>
            <p:cNvSpPr>
              <a:spLocks noChangeArrowheads="1"/>
            </p:cNvSpPr>
            <p:nvPr/>
          </p:nvSpPr>
          <p:spPr bwMode="auto">
            <a:xfrm>
              <a:off x="4889" y="2291"/>
              <a:ext cx="984" cy="233"/>
            </a:xfrm>
            <a:prstGeom prst="rect">
              <a:avLst/>
            </a:prstGeom>
            <a:noFill/>
            <a:ln w="9525">
              <a:noFill/>
              <a:miter lim="800000"/>
              <a:headEnd/>
              <a:tailEnd/>
            </a:ln>
          </p:spPr>
          <p:txBody>
            <a:bodyPr wrap="non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2400" b="1" i="0" u="none" strike="noStrike" kern="1200" cap="none" spc="0" normalizeH="0" baseline="0" noProof="0" dirty="0">
                  <a:ln>
                    <a:noFill/>
                  </a:ln>
                  <a:solidFill>
                    <a:srgbClr val="5E3886"/>
                  </a:solidFill>
                  <a:uLnTx/>
                  <a:uFillTx/>
                  <a:latin typeface="Calibri" panose="020F0502020204030204"/>
                  <a:ea typeface="+mn-ea"/>
                  <a:cs typeface="+mn-cs"/>
                </a:rPr>
                <a:t> x	   x </a:t>
              </a:r>
            </a:p>
          </p:txBody>
        </p:sp>
        <p:sp>
          <p:nvSpPr>
            <p:cNvPr id="1654804" name="Rectangle 1044"/>
            <p:cNvSpPr>
              <a:spLocks noChangeArrowheads="1"/>
            </p:cNvSpPr>
            <p:nvPr/>
          </p:nvSpPr>
          <p:spPr bwMode="auto">
            <a:xfrm>
              <a:off x="738" y="2564"/>
              <a:ext cx="1777" cy="233"/>
            </a:xfrm>
            <a:prstGeom prst="rect">
              <a:avLst/>
            </a:prstGeom>
            <a:noFill/>
            <a:ln w="9525">
              <a:noFill/>
              <a:miter lim="800000"/>
              <a:headEnd/>
              <a:tailEnd/>
            </a:ln>
          </p:spPr>
          <p:txBody>
            <a:bodyPr wrap="non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2400" b="1" i="0" u="none" strike="noStrike" kern="1200" cap="none" spc="0" normalizeH="0" baseline="0" noProof="0" dirty="0">
                  <a:ln>
                    <a:noFill/>
                  </a:ln>
                  <a:solidFill>
                    <a:srgbClr val="5E3886"/>
                  </a:solidFill>
                  <a:uLnTx/>
                  <a:uFillTx/>
                  <a:latin typeface="Calibri" panose="020F0502020204030204"/>
                  <a:ea typeface="+mn-ea"/>
                  <a:cs typeface="+mn-cs"/>
                </a:rPr>
                <a:t>Antibodies present</a:t>
              </a:r>
            </a:p>
          </p:txBody>
        </p:sp>
        <p:sp>
          <p:nvSpPr>
            <p:cNvPr id="1654805" name="Rectangle 1045"/>
            <p:cNvSpPr>
              <a:spLocks noChangeArrowheads="1"/>
            </p:cNvSpPr>
            <p:nvPr/>
          </p:nvSpPr>
          <p:spPr bwMode="auto">
            <a:xfrm>
              <a:off x="3841" y="2546"/>
              <a:ext cx="411" cy="233"/>
            </a:xfrm>
            <a:prstGeom prst="rect">
              <a:avLst/>
            </a:prstGeom>
            <a:noFill/>
            <a:ln w="9525">
              <a:noFill/>
              <a:miter lim="800000"/>
              <a:headEnd/>
              <a:tailEnd/>
            </a:ln>
          </p:spPr>
          <p:txBody>
            <a:bodyPr wrap="non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2400" b="1" i="0" u="none" strike="noStrike" kern="1200" cap="none" spc="0" normalizeH="0" baseline="0" noProof="0" dirty="0">
                  <a:ln>
                    <a:noFill/>
                  </a:ln>
                  <a:solidFill>
                    <a:srgbClr val="5E3886"/>
                  </a:solidFill>
                  <a:uLnTx/>
                  <a:uFillTx/>
                  <a:latin typeface="Calibri" panose="020F0502020204030204"/>
                  <a:ea typeface="+mn-ea"/>
                  <a:cs typeface="+mn-cs"/>
                </a:rPr>
                <a:t>xxx  </a:t>
              </a:r>
            </a:p>
          </p:txBody>
        </p:sp>
        <p:sp>
          <p:nvSpPr>
            <p:cNvPr id="1654806" name="Rectangle 1046"/>
            <p:cNvSpPr>
              <a:spLocks noChangeArrowheads="1"/>
            </p:cNvSpPr>
            <p:nvPr/>
          </p:nvSpPr>
          <p:spPr bwMode="auto">
            <a:xfrm>
              <a:off x="4829" y="2564"/>
              <a:ext cx="1032" cy="233"/>
            </a:xfrm>
            <a:prstGeom prst="rect">
              <a:avLst/>
            </a:prstGeom>
            <a:noFill/>
            <a:ln w="9525">
              <a:noFill/>
              <a:miter lim="800000"/>
              <a:headEnd/>
              <a:tailEnd/>
            </a:ln>
          </p:spPr>
          <p:txBody>
            <a:bodyPr wrap="non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2400" b="1" i="0" u="none" strike="noStrike" kern="1200" cap="none" spc="0" normalizeH="0" baseline="0" noProof="0" dirty="0">
                  <a:ln>
                    <a:noFill/>
                  </a:ln>
                  <a:solidFill>
                    <a:srgbClr val="5E3886"/>
                  </a:solidFill>
                  <a:uLnTx/>
                  <a:uFillTx/>
                  <a:latin typeface="Calibri" panose="020F0502020204030204"/>
                  <a:ea typeface="+mn-ea"/>
                  <a:cs typeface="+mn-cs"/>
                </a:rPr>
                <a:t> 0	   xx</a:t>
              </a:r>
            </a:p>
          </p:txBody>
        </p:sp>
        <p:sp>
          <p:nvSpPr>
            <p:cNvPr id="1654807" name="Rectangle 1047"/>
            <p:cNvSpPr>
              <a:spLocks noChangeArrowheads="1"/>
            </p:cNvSpPr>
            <p:nvPr/>
          </p:nvSpPr>
          <p:spPr bwMode="auto">
            <a:xfrm>
              <a:off x="738" y="2837"/>
              <a:ext cx="1870" cy="233"/>
            </a:xfrm>
            <a:prstGeom prst="rect">
              <a:avLst/>
            </a:prstGeom>
            <a:noFill/>
            <a:ln w="9525">
              <a:noFill/>
              <a:miter lim="800000"/>
              <a:headEnd/>
              <a:tailEnd/>
            </a:ln>
          </p:spPr>
          <p:txBody>
            <a:bodyPr wrap="non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2400" b="1" i="0" u="none" strike="noStrike" kern="1200" cap="none" spc="0" normalizeH="0" baseline="0" noProof="0" dirty="0">
                  <a:ln>
                    <a:noFill/>
                  </a:ln>
                  <a:solidFill>
                    <a:srgbClr val="5E3886"/>
                  </a:solidFill>
                  <a:uLnTx/>
                  <a:uFillTx/>
                  <a:latin typeface="Calibri" panose="020F0502020204030204"/>
                  <a:ea typeface="+mn-ea"/>
                  <a:cs typeface="+mn-cs"/>
                </a:rPr>
                <a:t>Typical Age of onset</a:t>
              </a:r>
            </a:p>
          </p:txBody>
        </p:sp>
        <p:sp>
          <p:nvSpPr>
            <p:cNvPr id="1654808" name="Rectangle 1048"/>
            <p:cNvSpPr>
              <a:spLocks noChangeArrowheads="1"/>
            </p:cNvSpPr>
            <p:nvPr/>
          </p:nvSpPr>
          <p:spPr bwMode="auto">
            <a:xfrm>
              <a:off x="3774" y="2837"/>
              <a:ext cx="566" cy="233"/>
            </a:xfrm>
            <a:prstGeom prst="rect">
              <a:avLst/>
            </a:prstGeom>
            <a:noFill/>
            <a:ln w="9525">
              <a:noFill/>
              <a:miter lim="800000"/>
              <a:headEnd/>
              <a:tailEnd/>
            </a:ln>
          </p:spPr>
          <p:txBody>
            <a:bodyPr wrap="non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2400" b="1" i="0" u="none" strike="noStrike" kern="1200" cap="none" spc="0" normalizeH="0" baseline="0" noProof="0" dirty="0">
                  <a:ln>
                    <a:noFill/>
                  </a:ln>
                  <a:solidFill>
                    <a:srgbClr val="5E3886"/>
                  </a:solidFill>
                  <a:uLnTx/>
                  <a:uFillTx/>
                  <a:latin typeface="Calibri" panose="020F0502020204030204"/>
                  <a:ea typeface="+mn-ea"/>
                  <a:cs typeface="+mn-cs"/>
                </a:rPr>
                <a:t> teens</a:t>
              </a:r>
            </a:p>
          </p:txBody>
        </p:sp>
        <p:sp>
          <p:nvSpPr>
            <p:cNvPr id="1654809" name="Rectangle 1049"/>
            <p:cNvSpPr>
              <a:spLocks noChangeArrowheads="1"/>
            </p:cNvSpPr>
            <p:nvPr/>
          </p:nvSpPr>
          <p:spPr bwMode="auto">
            <a:xfrm>
              <a:off x="4829" y="2837"/>
              <a:ext cx="1316" cy="233"/>
            </a:xfrm>
            <a:prstGeom prst="rect">
              <a:avLst/>
            </a:prstGeom>
            <a:noFill/>
            <a:ln w="9525">
              <a:noFill/>
              <a:miter lim="800000"/>
              <a:headEnd/>
              <a:tailEnd/>
            </a:ln>
          </p:spPr>
          <p:txBody>
            <a:bodyPr wrap="non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2400" b="1" i="0" u="none" strike="noStrike" kern="1200" cap="none" spc="0" normalizeH="0" baseline="0" noProof="0" dirty="0">
                  <a:ln>
                    <a:noFill/>
                  </a:ln>
                  <a:solidFill>
                    <a:srgbClr val="5E3886"/>
                  </a:solidFill>
                  <a:uLnTx/>
                  <a:uFillTx/>
                  <a:latin typeface="Calibri" panose="020F0502020204030204"/>
                  <a:ea typeface="+mn-ea"/>
                  <a:cs typeface="+mn-cs"/>
                </a:rPr>
                <a:t>adult	   adult</a:t>
              </a:r>
            </a:p>
          </p:txBody>
        </p:sp>
        <p:sp>
          <p:nvSpPr>
            <p:cNvPr id="1654810" name="Rectangle 1050"/>
            <p:cNvSpPr>
              <a:spLocks noChangeArrowheads="1"/>
            </p:cNvSpPr>
            <p:nvPr/>
          </p:nvSpPr>
          <p:spPr bwMode="auto">
            <a:xfrm>
              <a:off x="1303" y="3127"/>
              <a:ext cx="51" cy="233"/>
            </a:xfrm>
            <a:prstGeom prst="rect">
              <a:avLst/>
            </a:prstGeom>
            <a:noFill/>
            <a:ln w="9525">
              <a:noFill/>
              <a:miter lim="800000"/>
              <a:headEnd/>
              <a:tailEnd/>
            </a:ln>
          </p:spPr>
          <p:txBody>
            <a:bodyPr wrap="non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2400" b="1" i="0" u="none" strike="noStrike" kern="1200" cap="none" spc="0" normalizeH="0" baseline="0" noProof="0">
                  <a:ln>
                    <a:noFill/>
                  </a:ln>
                  <a:solidFill>
                    <a:srgbClr val="5E3886"/>
                  </a:solidFill>
                  <a:uLnTx/>
                  <a:uFillTx/>
                  <a:latin typeface="Calibri" panose="020F0502020204030204"/>
                  <a:ea typeface="+mn-ea"/>
                  <a:cs typeface="+mn-cs"/>
                </a:rPr>
                <a:t> </a:t>
              </a:r>
            </a:p>
          </p:txBody>
        </p:sp>
        <p:sp>
          <p:nvSpPr>
            <p:cNvPr id="1654811" name="Rectangle 1051"/>
            <p:cNvSpPr>
              <a:spLocks noChangeArrowheads="1"/>
            </p:cNvSpPr>
            <p:nvPr/>
          </p:nvSpPr>
          <p:spPr bwMode="auto">
            <a:xfrm>
              <a:off x="3993" y="3111"/>
              <a:ext cx="0" cy="233"/>
            </a:xfrm>
            <a:prstGeom prst="rect">
              <a:avLst/>
            </a:prstGeom>
            <a:noFill/>
            <a:ln w="9525">
              <a:noFill/>
              <a:miter lim="800000"/>
              <a:headEnd/>
              <a:tailEnd/>
            </a:ln>
          </p:spPr>
          <p:txBody>
            <a:bodyPr wrap="non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2400" b="1" i="0" u="none" strike="noStrike" kern="1200" cap="none" spc="0" normalizeH="0" baseline="0" noProof="0" dirty="0">
                <a:ln>
                  <a:noFill/>
                </a:ln>
                <a:solidFill>
                  <a:srgbClr val="5E3886"/>
                </a:solidFill>
                <a:uLnTx/>
                <a:uFillTx/>
                <a:latin typeface="Calibri" panose="020F0502020204030204"/>
                <a:ea typeface="+mn-ea"/>
                <a:cs typeface="+mn-cs"/>
              </a:endParaRPr>
            </a:p>
          </p:txBody>
        </p:sp>
        <p:sp>
          <p:nvSpPr>
            <p:cNvPr id="1654812" name="Rectangle 1052"/>
            <p:cNvSpPr>
              <a:spLocks noChangeArrowheads="1"/>
            </p:cNvSpPr>
            <p:nvPr/>
          </p:nvSpPr>
          <p:spPr bwMode="auto">
            <a:xfrm>
              <a:off x="4829" y="3111"/>
              <a:ext cx="877" cy="233"/>
            </a:xfrm>
            <a:prstGeom prst="rect">
              <a:avLst/>
            </a:prstGeom>
            <a:noFill/>
            <a:ln w="9525">
              <a:noFill/>
              <a:miter lim="800000"/>
              <a:headEnd/>
              <a:tailEnd/>
            </a:ln>
          </p:spPr>
          <p:txBody>
            <a:bodyPr wrap="non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2400" b="1" i="0" u="none" strike="noStrike" kern="1200" cap="none" spc="0" normalizeH="0" baseline="0" noProof="0">
                  <a:ln>
                    <a:noFill/>
                  </a:ln>
                  <a:solidFill>
                    <a:srgbClr val="5E3886"/>
                  </a:solidFill>
                  <a:uLnTx/>
                  <a:uFillTx/>
                  <a:latin typeface="Calibri" panose="020F0502020204030204"/>
                  <a:ea typeface="+mn-ea"/>
                  <a:cs typeface="+mn-cs"/>
                </a:rPr>
                <a:t> 	    </a:t>
              </a:r>
            </a:p>
          </p:txBody>
        </p:sp>
        <p:sp>
          <p:nvSpPr>
            <p:cNvPr id="1654813" name="Rectangle 1053"/>
            <p:cNvSpPr>
              <a:spLocks noChangeArrowheads="1"/>
            </p:cNvSpPr>
            <p:nvPr/>
          </p:nvSpPr>
          <p:spPr bwMode="auto">
            <a:xfrm>
              <a:off x="738" y="3382"/>
              <a:ext cx="51" cy="233"/>
            </a:xfrm>
            <a:prstGeom prst="rect">
              <a:avLst/>
            </a:prstGeom>
            <a:noFill/>
            <a:ln w="9525">
              <a:noFill/>
              <a:miter lim="800000"/>
              <a:headEnd/>
              <a:tailEnd/>
            </a:ln>
          </p:spPr>
          <p:txBody>
            <a:bodyPr wrap="non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2400" b="1" i="0" u="none" strike="noStrike" kern="1200" cap="none" spc="0" normalizeH="0" baseline="0" noProof="0">
                  <a:ln>
                    <a:noFill/>
                  </a:ln>
                  <a:solidFill>
                    <a:srgbClr val="5E3886"/>
                  </a:solidFill>
                  <a:uLnTx/>
                  <a:uFillTx/>
                  <a:latin typeface="Calibri" panose="020F0502020204030204"/>
                  <a:ea typeface="+mn-ea"/>
                  <a:cs typeface="+mn-cs"/>
                </a:rPr>
                <a:t> </a:t>
              </a:r>
            </a:p>
          </p:txBody>
        </p:sp>
        <p:sp>
          <p:nvSpPr>
            <p:cNvPr id="1654814" name="Rectangle 1054"/>
            <p:cNvSpPr>
              <a:spLocks noChangeArrowheads="1"/>
            </p:cNvSpPr>
            <p:nvPr/>
          </p:nvSpPr>
          <p:spPr bwMode="auto">
            <a:xfrm>
              <a:off x="3993" y="3382"/>
              <a:ext cx="51" cy="233"/>
            </a:xfrm>
            <a:prstGeom prst="rect">
              <a:avLst/>
            </a:prstGeom>
            <a:noFill/>
            <a:ln w="9525">
              <a:noFill/>
              <a:miter lim="800000"/>
              <a:headEnd/>
              <a:tailEnd/>
            </a:ln>
          </p:spPr>
          <p:txBody>
            <a:bodyPr wrap="non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2400" b="1" i="0" u="none" strike="noStrike" kern="1200" cap="none" spc="0" normalizeH="0" baseline="0" noProof="0">
                  <a:ln>
                    <a:noFill/>
                  </a:ln>
                  <a:solidFill>
                    <a:srgbClr val="5E3886"/>
                  </a:solidFill>
                  <a:uLnTx/>
                  <a:uFillTx/>
                  <a:latin typeface="Calibri" panose="020F0502020204030204"/>
                  <a:ea typeface="+mn-ea"/>
                  <a:cs typeface="+mn-cs"/>
                </a:rPr>
                <a:t> </a:t>
              </a:r>
            </a:p>
          </p:txBody>
        </p:sp>
        <p:sp>
          <p:nvSpPr>
            <p:cNvPr id="1654815" name="Rectangle 1055"/>
            <p:cNvSpPr>
              <a:spLocks noChangeArrowheads="1"/>
            </p:cNvSpPr>
            <p:nvPr/>
          </p:nvSpPr>
          <p:spPr bwMode="auto">
            <a:xfrm>
              <a:off x="4829" y="3382"/>
              <a:ext cx="727" cy="233"/>
            </a:xfrm>
            <a:prstGeom prst="rect">
              <a:avLst/>
            </a:prstGeom>
            <a:noFill/>
            <a:ln w="9525">
              <a:noFill/>
              <a:miter lim="800000"/>
              <a:headEnd/>
              <a:tailEnd/>
            </a:ln>
          </p:spPr>
          <p:txBody>
            <a:bodyPr wrap="non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2400" b="1" i="0" u="none" strike="noStrike" kern="1200" cap="none" spc="0" normalizeH="0" baseline="0" noProof="0" dirty="0">
                  <a:ln>
                    <a:noFill/>
                  </a:ln>
                  <a:solidFill>
                    <a:srgbClr val="5E3886"/>
                  </a:solidFill>
                  <a:uLnTx/>
                  <a:uFillTx/>
                  <a:latin typeface="Calibri" panose="020F0502020204030204"/>
                  <a:ea typeface="+mn-ea"/>
                  <a:cs typeface="+mn-cs"/>
                </a:rPr>
                <a:t>   	 </a:t>
              </a:r>
            </a:p>
          </p:txBody>
        </p:sp>
      </p:grpSp>
      <p:sp>
        <p:nvSpPr>
          <p:cNvPr id="1654816" name="Rectangle 1056"/>
          <p:cNvSpPr>
            <a:spLocks noChangeArrowheads="1"/>
          </p:cNvSpPr>
          <p:nvPr/>
        </p:nvSpPr>
        <p:spPr bwMode="auto">
          <a:xfrm>
            <a:off x="533400" y="5486402"/>
            <a:ext cx="253596" cy="461665"/>
          </a:xfrm>
          <a:prstGeom prst="rect">
            <a:avLst/>
          </a:prstGeom>
          <a:noFill/>
          <a:ln w="12700">
            <a:noFill/>
            <a:miter lim="800000"/>
            <a:headEnd/>
            <a:tailEnd/>
          </a:ln>
          <a:effectLst/>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2400" b="0" i="0" u="none" strike="noStrike" kern="1200" cap="none" spc="0" normalizeH="0" baseline="0" noProof="0">
                <a:ln>
                  <a:noFill/>
                </a:ln>
                <a:solidFill>
                  <a:srgbClr val="5E3886"/>
                </a:solidFill>
                <a:effectLst>
                  <a:outerShdw blurRad="38100" dist="38100" dir="2700000" algn="tl">
                    <a:srgbClr val="000000"/>
                  </a:outerShdw>
                </a:effectLst>
                <a:uLnTx/>
                <a:uFillTx/>
                <a:latin typeface="Calibri" panose="020F0502020204030204"/>
                <a:ea typeface="+mn-ea"/>
                <a:cs typeface="+mn-cs"/>
              </a:rPr>
              <a:t> </a:t>
            </a:r>
          </a:p>
        </p:txBody>
      </p:sp>
      <p:sp>
        <p:nvSpPr>
          <p:cNvPr id="81925" name="Text Box 1057"/>
          <p:cNvSpPr txBox="1">
            <a:spLocks noChangeArrowheads="1"/>
          </p:cNvSpPr>
          <p:nvPr/>
        </p:nvSpPr>
        <p:spPr bwMode="auto">
          <a:xfrm>
            <a:off x="5334000" y="5638802"/>
            <a:ext cx="8382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r>
              <a:rPr kumimoji="0" lang="en-US" sz="2400" b="0" i="0" u="none" strike="noStrike" kern="1200" cap="none" spc="0" normalizeH="0" baseline="0" noProof="0">
                <a:ln>
                  <a:noFill/>
                </a:ln>
                <a:solidFill>
                  <a:srgbClr val="5E3886"/>
                </a:solidFill>
                <a:effectLst/>
                <a:uLnTx/>
                <a:uFillTx/>
                <a:latin typeface="Arial" pitchFamily="34" charset="0"/>
                <a:ea typeface="+mn-ea"/>
                <a:cs typeface="Arial" pitchFamily="34" charset="0"/>
              </a:rPr>
              <a:t> </a:t>
            </a:r>
          </a:p>
        </p:txBody>
      </p:sp>
      <p:sp>
        <p:nvSpPr>
          <p:cNvPr id="81926" name="Text Box 1058"/>
          <p:cNvSpPr txBox="1">
            <a:spLocks noChangeArrowheads="1"/>
          </p:cNvSpPr>
          <p:nvPr/>
        </p:nvSpPr>
        <p:spPr bwMode="auto">
          <a:xfrm>
            <a:off x="6477000" y="5638802"/>
            <a:ext cx="8382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r>
              <a:rPr kumimoji="0" lang="en-US" sz="2400" b="0" i="0" u="none" strike="noStrike" kern="1200" cap="none" spc="0" normalizeH="0" baseline="0" noProof="0">
                <a:ln>
                  <a:noFill/>
                </a:ln>
                <a:solidFill>
                  <a:srgbClr val="5E3886"/>
                </a:solidFill>
                <a:effectLst/>
                <a:uLnTx/>
                <a:uFillTx/>
                <a:latin typeface="Arial" pitchFamily="34" charset="0"/>
                <a:ea typeface="+mn-ea"/>
                <a:cs typeface="Arial" pitchFamily="34" charset="0"/>
              </a:rPr>
              <a:t> </a:t>
            </a:r>
          </a:p>
        </p:txBody>
      </p:sp>
      <p:sp>
        <p:nvSpPr>
          <p:cNvPr id="81927" name="Text Box 1059"/>
          <p:cNvSpPr txBox="1">
            <a:spLocks noChangeArrowheads="1"/>
          </p:cNvSpPr>
          <p:nvPr/>
        </p:nvSpPr>
        <p:spPr bwMode="auto">
          <a:xfrm>
            <a:off x="7543800" y="5638802"/>
            <a:ext cx="8382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r>
              <a:rPr kumimoji="0" lang="en-US" sz="2400" b="0" i="0" u="none" strike="noStrike" kern="1200" cap="none" spc="0" normalizeH="0" baseline="0" noProof="0">
                <a:ln>
                  <a:noFill/>
                </a:ln>
                <a:solidFill>
                  <a:srgbClr val="5E3886"/>
                </a:solidFill>
                <a:effectLst/>
                <a:uLnTx/>
                <a:uFillTx/>
                <a:latin typeface="Arial" pitchFamily="34" charset="0"/>
                <a:ea typeface="+mn-ea"/>
                <a:cs typeface="Arial" pitchFamily="34" charset="0"/>
              </a:rPr>
              <a:t> </a:t>
            </a:r>
          </a:p>
        </p:txBody>
      </p:sp>
      <p:sp>
        <p:nvSpPr>
          <p:cNvPr id="36" name="Rectangle 1047"/>
          <p:cNvSpPr>
            <a:spLocks noChangeArrowheads="1"/>
          </p:cNvSpPr>
          <p:nvPr/>
        </p:nvSpPr>
        <p:spPr bwMode="auto">
          <a:xfrm>
            <a:off x="613842" y="4636460"/>
            <a:ext cx="2908300" cy="369332"/>
          </a:xfrm>
          <a:prstGeom prst="rect">
            <a:avLst/>
          </a:prstGeom>
          <a:noFill/>
          <a:ln w="9525">
            <a:noFill/>
            <a:miter lim="800000"/>
            <a:headEnd/>
            <a:tailEnd/>
          </a:ln>
        </p:spPr>
        <p:txBody>
          <a:bodyPr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2400" b="1" i="0" u="none" strike="noStrike" kern="1200" cap="none" spc="0" normalizeH="0" baseline="0" noProof="0" dirty="0">
                <a:ln>
                  <a:noFill/>
                </a:ln>
                <a:solidFill>
                  <a:srgbClr val="5E3886"/>
                </a:solidFill>
                <a:uLnTx/>
                <a:uFillTx/>
                <a:latin typeface="Calibri" panose="020F0502020204030204"/>
                <a:ea typeface="+mn-ea"/>
                <a:cs typeface="+mn-cs"/>
              </a:rPr>
              <a:t>Insulin Resistance</a:t>
            </a:r>
          </a:p>
        </p:txBody>
      </p:sp>
      <p:sp>
        <p:nvSpPr>
          <p:cNvPr id="37" name="Rectangle 1048"/>
          <p:cNvSpPr>
            <a:spLocks noChangeArrowheads="1"/>
          </p:cNvSpPr>
          <p:nvPr/>
        </p:nvSpPr>
        <p:spPr bwMode="auto">
          <a:xfrm>
            <a:off x="6057100" y="4706273"/>
            <a:ext cx="561051" cy="369332"/>
          </a:xfrm>
          <a:prstGeom prst="rect">
            <a:avLst/>
          </a:prstGeom>
          <a:noFill/>
          <a:ln w="9525">
            <a:noFill/>
            <a:miter lim="800000"/>
            <a:headEnd/>
            <a:tailEnd/>
          </a:ln>
        </p:spPr>
        <p:txBody>
          <a:bodyPr wrap="non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2400" b="1" i="0" u="none" strike="noStrike" kern="1200" cap="none" spc="0" normalizeH="0" baseline="0" noProof="0" dirty="0">
                <a:ln>
                  <a:noFill/>
                </a:ln>
                <a:solidFill>
                  <a:srgbClr val="5E3886"/>
                </a:solidFill>
                <a:uLnTx/>
                <a:uFillTx/>
                <a:latin typeface="Calibri" panose="020F0502020204030204"/>
                <a:ea typeface="+mn-ea"/>
                <a:cs typeface="+mn-cs"/>
              </a:rPr>
              <a:t>  xxx</a:t>
            </a:r>
          </a:p>
        </p:txBody>
      </p:sp>
      <p:sp>
        <p:nvSpPr>
          <p:cNvPr id="38" name="Rectangle 1048"/>
          <p:cNvSpPr>
            <a:spLocks noChangeArrowheads="1"/>
          </p:cNvSpPr>
          <p:nvPr/>
        </p:nvSpPr>
        <p:spPr bwMode="auto">
          <a:xfrm>
            <a:off x="5008119" y="4706829"/>
            <a:ext cx="155492" cy="369332"/>
          </a:xfrm>
          <a:prstGeom prst="rect">
            <a:avLst/>
          </a:prstGeom>
          <a:noFill/>
          <a:ln w="9525">
            <a:noFill/>
            <a:miter lim="800000"/>
            <a:headEnd/>
            <a:tailEnd/>
          </a:ln>
        </p:spPr>
        <p:txBody>
          <a:bodyPr wrap="non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2400" b="1" i="0" u="none" strike="noStrike" kern="1200" cap="none" spc="0" normalizeH="0" baseline="0" noProof="0" dirty="0">
                <a:ln>
                  <a:noFill/>
                </a:ln>
                <a:solidFill>
                  <a:srgbClr val="5E3886"/>
                </a:solidFill>
                <a:uLnTx/>
                <a:uFillTx/>
                <a:latin typeface="Calibri" panose="020F0502020204030204"/>
                <a:ea typeface="+mn-ea"/>
                <a:cs typeface="+mn-cs"/>
              </a:rPr>
              <a:t>0</a:t>
            </a:r>
          </a:p>
        </p:txBody>
      </p:sp>
      <p:sp>
        <p:nvSpPr>
          <p:cNvPr id="39" name="Rectangle 1048"/>
          <p:cNvSpPr>
            <a:spLocks noChangeArrowheads="1"/>
          </p:cNvSpPr>
          <p:nvPr/>
        </p:nvSpPr>
        <p:spPr bwMode="auto">
          <a:xfrm>
            <a:off x="7396173" y="4660920"/>
            <a:ext cx="533400" cy="369332"/>
          </a:xfrm>
          <a:prstGeom prst="rect">
            <a:avLst/>
          </a:prstGeom>
          <a:noFill/>
          <a:ln w="9525">
            <a:noFill/>
            <a:miter lim="800000"/>
            <a:headEnd/>
            <a:tailEnd/>
          </a:ln>
        </p:spPr>
        <p:txBody>
          <a:bodyPr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2400" b="1" i="0" u="none" strike="noStrike" kern="1200" cap="none" spc="0" normalizeH="0" baseline="0" noProof="0" dirty="0">
                <a:ln>
                  <a:noFill/>
                </a:ln>
                <a:solidFill>
                  <a:srgbClr val="5E3886"/>
                </a:solidFill>
                <a:uLnTx/>
                <a:uFillTx/>
                <a:latin typeface="Calibri" panose="020F0502020204030204"/>
                <a:ea typeface="+mn-ea"/>
                <a:cs typeface="+mn-cs"/>
              </a:rPr>
              <a:t>  x</a:t>
            </a:r>
          </a:p>
        </p:txBody>
      </p:sp>
    </p:spTree>
    <p:custDataLst>
      <p:tags r:id="rId1"/>
    </p:custDataLst>
    <p:extLst>
      <p:ext uri="{BB962C8B-B14F-4D97-AF65-F5344CB8AC3E}">
        <p14:creationId xmlns:p14="http://schemas.microsoft.com/office/powerpoint/2010/main" val="3165464319"/>
      </p:ext>
    </p:extLst>
  </p:cSld>
  <p:clrMapOvr>
    <a:masterClrMapping/>
  </p:clrMapOvr>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ChangeArrowheads="1"/>
          </p:cNvSpPr>
          <p:nvPr>
            <p:ph type="title"/>
          </p:nvPr>
        </p:nvSpPr>
        <p:spPr/>
        <p:txBody>
          <a:bodyPr/>
          <a:lstStyle/>
          <a:p>
            <a:pPr eaLnBrk="1" hangingPunct="1"/>
            <a:r>
              <a:rPr lang="en-US"/>
              <a:t>Other Types of Diabetes</a:t>
            </a:r>
          </a:p>
        </p:txBody>
      </p:sp>
      <p:sp>
        <p:nvSpPr>
          <p:cNvPr id="64515" name="Rectangle 3"/>
          <p:cNvSpPr>
            <a:spLocks noGrp="1" noChangeArrowheads="1"/>
          </p:cNvSpPr>
          <p:nvPr>
            <p:ph idx="1"/>
          </p:nvPr>
        </p:nvSpPr>
        <p:spPr/>
        <p:txBody>
          <a:bodyPr/>
          <a:lstStyle/>
          <a:p>
            <a:pPr eaLnBrk="1" hangingPunct="1"/>
            <a:r>
              <a:rPr lang="en-US"/>
              <a:t>Gestational</a:t>
            </a:r>
          </a:p>
          <a:p>
            <a:pPr eaLnBrk="1" hangingPunct="1"/>
            <a:r>
              <a:rPr lang="en-US"/>
              <a:t>Other specific types of diabetes</a:t>
            </a:r>
          </a:p>
          <a:p>
            <a:pPr eaLnBrk="1" hangingPunct="1">
              <a:buFont typeface="Wingdings" pitchFamily="2" charset="2"/>
              <a:buNone/>
            </a:pPr>
            <a:endParaRPr lang="en-US"/>
          </a:p>
        </p:txBody>
      </p:sp>
      <p:pic>
        <p:nvPicPr>
          <p:cNvPr id="32770" name="Picture 2" descr="C:\Users\bev\AppData\Local\Microsoft\Windows\Temporary Internet Files\Content.IE5\VK386RT2\MP900446454[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419600" y="2740152"/>
            <a:ext cx="3124200" cy="3124200"/>
          </a:xfrm>
          <a:prstGeom prst="rect">
            <a:avLst/>
          </a:prstGeom>
          <a:noFill/>
          <a:extLst>
            <a:ext uri="{909E8E84-426E-40DD-AFC4-6F175D3DCCD1}">
              <a14:hiddenFill xmlns:a14="http://schemas.microsoft.com/office/drawing/2010/main">
                <a:solidFill>
                  <a:srgbClr val="FFFFFF"/>
                </a:solidFill>
              </a14:hiddenFill>
            </a:ext>
          </a:extLst>
        </p:spPr>
      </p:pic>
      <p:pic>
        <p:nvPicPr>
          <p:cNvPr id="32773" name="Picture 5" descr="C:\Users\bev\AppData\Local\Microsoft\Windows\Temporary Internet Files\Content.IE5\NPALL6MO\MP900399433[1].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990319" y="2743200"/>
            <a:ext cx="2081784" cy="3121152"/>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42363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8A0CE9-880E-4C26-835A-59A447BEBE8A}"/>
              </a:ext>
            </a:extLst>
          </p:cNvPr>
          <p:cNvSpPr>
            <a:spLocks noGrp="1"/>
          </p:cNvSpPr>
          <p:nvPr>
            <p:ph type="title"/>
          </p:nvPr>
        </p:nvSpPr>
        <p:spPr>
          <a:xfrm>
            <a:off x="457200" y="228600"/>
            <a:ext cx="8229600" cy="914400"/>
          </a:xfrm>
        </p:spPr>
        <p:txBody>
          <a:bodyPr anchor="b">
            <a:normAutofit/>
          </a:bodyPr>
          <a:lstStyle/>
          <a:p>
            <a:r>
              <a:rPr lang="en-US" dirty="0"/>
              <a:t>Screening in early Pregnancy</a:t>
            </a:r>
          </a:p>
        </p:txBody>
      </p:sp>
      <p:sp>
        <p:nvSpPr>
          <p:cNvPr id="3" name="Content Placeholder 2">
            <a:extLst>
              <a:ext uri="{FF2B5EF4-FFF2-40B4-BE49-F238E27FC236}">
                <a16:creationId xmlns:a16="http://schemas.microsoft.com/office/drawing/2014/main" id="{DE0F158D-D393-43A4-953E-2C5CF9F50A78}"/>
              </a:ext>
            </a:extLst>
          </p:cNvPr>
          <p:cNvSpPr>
            <a:spLocks noGrp="1"/>
          </p:cNvSpPr>
          <p:nvPr>
            <p:ph sz="quarter" idx="1"/>
          </p:nvPr>
        </p:nvSpPr>
        <p:spPr>
          <a:xfrm>
            <a:off x="457200" y="1219200"/>
            <a:ext cx="4800600" cy="5334000"/>
          </a:xfrm>
        </p:spPr>
        <p:txBody>
          <a:bodyPr>
            <a:normAutofit fontScale="85000" lnSpcReduction="10000"/>
          </a:bodyPr>
          <a:lstStyle/>
          <a:p>
            <a:pPr>
              <a:lnSpc>
                <a:spcPct val="110000"/>
              </a:lnSpc>
            </a:pPr>
            <a:r>
              <a:rPr lang="en-US" sz="2400" dirty="0"/>
              <a:t>Check glucose levels before 15 weeks of gestation:</a:t>
            </a:r>
          </a:p>
          <a:p>
            <a:pPr lvl="1">
              <a:lnSpc>
                <a:spcPct val="110000"/>
              </a:lnSpc>
            </a:pPr>
            <a:r>
              <a:rPr lang="en-US" sz="2400" dirty="0"/>
              <a:t>Can find undetected diabetes or hyperglycemia</a:t>
            </a:r>
          </a:p>
          <a:p>
            <a:pPr lvl="1">
              <a:lnSpc>
                <a:spcPct val="110000"/>
              </a:lnSpc>
            </a:pPr>
            <a:r>
              <a:rPr lang="en-US" sz="2400" dirty="0"/>
              <a:t>Prevent fetal exposure to hyperglycemia</a:t>
            </a:r>
          </a:p>
          <a:p>
            <a:pPr lvl="1">
              <a:lnSpc>
                <a:spcPct val="110000"/>
              </a:lnSpc>
            </a:pPr>
            <a:r>
              <a:rPr lang="en-US" sz="2400" dirty="0"/>
              <a:t>Allows providers and pregnant people to take action to prevent complications</a:t>
            </a:r>
          </a:p>
          <a:p>
            <a:pPr>
              <a:lnSpc>
                <a:spcPct val="110000"/>
              </a:lnSpc>
            </a:pPr>
            <a:r>
              <a:rPr lang="en-US" sz="2400" dirty="0"/>
              <a:t>Use standard diabetes diagnostic criteria.</a:t>
            </a:r>
          </a:p>
          <a:p>
            <a:pPr lvl="1">
              <a:lnSpc>
                <a:spcPct val="110000"/>
              </a:lnSpc>
            </a:pPr>
            <a:r>
              <a:rPr lang="en-US" sz="2400" dirty="0"/>
              <a:t>If positive, diagnosis “Diabetes complicating pregnancy”</a:t>
            </a:r>
          </a:p>
          <a:p>
            <a:pPr>
              <a:lnSpc>
                <a:spcPct val="110000"/>
              </a:lnSpc>
            </a:pPr>
            <a:r>
              <a:rPr lang="en-US" sz="2400" dirty="0">
                <a:solidFill>
                  <a:srgbClr val="0070C0"/>
                </a:solidFill>
              </a:rPr>
              <a:t>If fasting BG 110+ or A1C 5.9%+</a:t>
            </a:r>
          </a:p>
          <a:p>
            <a:pPr lvl="1">
              <a:lnSpc>
                <a:spcPct val="110000"/>
              </a:lnSpc>
            </a:pPr>
            <a:r>
              <a:rPr lang="en-US" sz="2400" dirty="0"/>
              <a:t>At higher risk of adverse outcomes and more likely to experience GDM and need insulin.</a:t>
            </a:r>
          </a:p>
        </p:txBody>
      </p:sp>
      <p:pic>
        <p:nvPicPr>
          <p:cNvPr id="5" name="Picture 4" descr="Pregnant woman at work">
            <a:extLst>
              <a:ext uri="{FF2B5EF4-FFF2-40B4-BE49-F238E27FC236}">
                <a16:creationId xmlns:a16="http://schemas.microsoft.com/office/drawing/2014/main" id="{9A544B07-999F-4497-AAC0-5C05975D304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4821" r="30541" b="-3"/>
          <a:stretch/>
        </p:blipFill>
        <p:spPr>
          <a:xfrm>
            <a:off x="5486400" y="1298618"/>
            <a:ext cx="3245793" cy="3965448"/>
          </a:xfrm>
          <a:prstGeom prst="rect">
            <a:avLst/>
          </a:prstGeom>
          <a:noFill/>
        </p:spPr>
      </p:pic>
      <p:pic>
        <p:nvPicPr>
          <p:cNvPr id="6" name="Picture 5">
            <a:extLst>
              <a:ext uri="{FF2B5EF4-FFF2-40B4-BE49-F238E27FC236}">
                <a16:creationId xmlns:a16="http://schemas.microsoft.com/office/drawing/2014/main" id="{085904F0-D0D6-2B34-11FE-EBB6A911796D}"/>
              </a:ext>
            </a:extLst>
          </p:cNvPr>
          <p:cNvPicPr>
            <a:picLocks noChangeAspect="1"/>
          </p:cNvPicPr>
          <p:nvPr/>
        </p:nvPicPr>
        <p:blipFill>
          <a:blip r:embed="rId4"/>
          <a:stretch>
            <a:fillRect/>
          </a:stretch>
        </p:blipFill>
        <p:spPr>
          <a:xfrm>
            <a:off x="5531793" y="5261395"/>
            <a:ext cx="3200400" cy="565462"/>
          </a:xfrm>
          <a:prstGeom prst="rect">
            <a:avLst/>
          </a:prstGeom>
        </p:spPr>
      </p:pic>
    </p:spTree>
    <p:extLst>
      <p:ext uri="{BB962C8B-B14F-4D97-AF65-F5344CB8AC3E}">
        <p14:creationId xmlns:p14="http://schemas.microsoft.com/office/powerpoint/2010/main" val="6004884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90600"/>
          </a:xfrm>
        </p:spPr>
        <p:txBody>
          <a:bodyPr/>
          <a:lstStyle/>
          <a:p>
            <a:r>
              <a:rPr lang="en-US" dirty="0"/>
              <a:t>Poll question 6</a:t>
            </a:r>
          </a:p>
        </p:txBody>
      </p:sp>
      <p:sp>
        <p:nvSpPr>
          <p:cNvPr id="3" name="Content Placeholder 2"/>
          <p:cNvSpPr>
            <a:spLocks noGrp="1"/>
          </p:cNvSpPr>
          <p:nvPr>
            <p:ph sz="quarter" idx="1"/>
          </p:nvPr>
        </p:nvSpPr>
        <p:spPr>
          <a:xfrm>
            <a:off x="457200" y="1140460"/>
            <a:ext cx="6781800" cy="5793740"/>
          </a:xfrm>
        </p:spPr>
        <p:txBody>
          <a:bodyPr>
            <a:normAutofit fontScale="85000" lnSpcReduction="20000"/>
          </a:bodyPr>
          <a:lstStyle/>
          <a:p>
            <a:pPr>
              <a:lnSpc>
                <a:spcPct val="120000"/>
              </a:lnSpc>
            </a:pPr>
            <a:r>
              <a:rPr lang="en-US" dirty="0"/>
              <a:t>What best describes gestational diabetes?</a:t>
            </a:r>
          </a:p>
          <a:p>
            <a:pPr marL="514350" indent="-514350">
              <a:lnSpc>
                <a:spcPct val="120000"/>
              </a:lnSpc>
              <a:buAutoNum type="alphaLcPeriod"/>
            </a:pPr>
            <a:r>
              <a:rPr lang="en-US" dirty="0"/>
              <a:t>Diabetes discovered within the first 12 weeks of pregnancy.</a:t>
            </a:r>
          </a:p>
          <a:p>
            <a:pPr marL="514350" indent="-514350">
              <a:lnSpc>
                <a:spcPct val="120000"/>
              </a:lnSpc>
              <a:buAutoNum type="alphaLcPeriod"/>
            </a:pPr>
            <a:r>
              <a:rPr lang="en-US" dirty="0"/>
              <a:t>Diabetes discovered in the 24-28 weeks of pregnancy.</a:t>
            </a:r>
          </a:p>
          <a:p>
            <a:pPr marL="514350" indent="-514350">
              <a:lnSpc>
                <a:spcPct val="120000"/>
              </a:lnSpc>
              <a:buAutoNum type="alphaLcPeriod"/>
            </a:pPr>
            <a:r>
              <a:rPr lang="en-US" dirty="0"/>
              <a:t>Risk of getting diabetes before pregnancy.</a:t>
            </a:r>
          </a:p>
          <a:p>
            <a:pPr marL="514350" indent="-514350">
              <a:lnSpc>
                <a:spcPct val="120000"/>
              </a:lnSpc>
              <a:buAutoNum type="alphaLcPeriod"/>
            </a:pPr>
            <a:r>
              <a:rPr lang="en-US" dirty="0"/>
              <a:t>Diabetes discovered at any point during pregnancy.</a:t>
            </a:r>
          </a:p>
        </p:txBody>
      </p:sp>
      <p:pic>
        <p:nvPicPr>
          <p:cNvPr id="5" name="Picture 4"/>
          <p:cNvPicPr>
            <a:picLocks noChangeAspect="1"/>
          </p:cNvPicPr>
          <p:nvPr/>
        </p:nvPicPr>
        <p:blipFill>
          <a:blip r:embed="rId4"/>
          <a:stretch>
            <a:fillRect/>
          </a:stretch>
        </p:blipFill>
        <p:spPr>
          <a:xfrm>
            <a:off x="7239000" y="1447800"/>
            <a:ext cx="1700931" cy="2017951"/>
          </a:xfrm>
          <a:prstGeom prst="rect">
            <a:avLst/>
          </a:prstGeom>
        </p:spPr>
      </p:pic>
    </p:spTree>
    <p:custDataLst>
      <p:tags r:id="rId1"/>
    </p:custDataLst>
    <p:extLst>
      <p:ext uri="{BB962C8B-B14F-4D97-AF65-F5344CB8AC3E}">
        <p14:creationId xmlns:p14="http://schemas.microsoft.com/office/powerpoint/2010/main" val="39998627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Title 1"/>
          <p:cNvSpPr>
            <a:spLocks noGrp="1"/>
          </p:cNvSpPr>
          <p:nvPr>
            <p:ph type="title"/>
          </p:nvPr>
        </p:nvSpPr>
        <p:spPr>
          <a:xfrm>
            <a:off x="356396" y="76200"/>
            <a:ext cx="8254204" cy="1600200"/>
          </a:xfrm>
        </p:spPr>
        <p:txBody>
          <a:bodyPr>
            <a:normAutofit/>
          </a:bodyPr>
          <a:lstStyle/>
          <a:p>
            <a:r>
              <a:rPr lang="en-US" dirty="0"/>
              <a:t>Gestational DM ~ 9% of all Pregnancies</a:t>
            </a:r>
          </a:p>
        </p:txBody>
      </p:sp>
      <p:sp>
        <p:nvSpPr>
          <p:cNvPr id="2" name="Content Placeholder 1"/>
          <p:cNvSpPr>
            <a:spLocks noGrp="1"/>
          </p:cNvSpPr>
          <p:nvPr>
            <p:ph idx="1"/>
          </p:nvPr>
        </p:nvSpPr>
        <p:spPr>
          <a:xfrm>
            <a:off x="356396" y="1920732"/>
            <a:ext cx="4825204" cy="4512851"/>
          </a:xfrm>
        </p:spPr>
        <p:txBody>
          <a:bodyPr>
            <a:noAutofit/>
          </a:bodyPr>
          <a:lstStyle/>
          <a:p>
            <a:pPr>
              <a:defRPr/>
            </a:pPr>
            <a:r>
              <a:rPr lang="en-US" sz="3200" dirty="0"/>
              <a:t>Detected at 24-28 weeks of pregnancy (most insulin resistant phase)</a:t>
            </a:r>
          </a:p>
          <a:p>
            <a:pPr>
              <a:defRPr/>
            </a:pPr>
            <a:r>
              <a:rPr lang="en-US" sz="3200" dirty="0"/>
              <a:t>50% chance of getting diabetes post delivery</a:t>
            </a:r>
          </a:p>
          <a:p>
            <a:pPr>
              <a:defRPr/>
            </a:pPr>
            <a:r>
              <a:rPr lang="en-US" sz="3200" dirty="0"/>
              <a:t>Offspring at greater risk of insulin resistance and diabetes</a:t>
            </a:r>
            <a:endParaRPr lang="en-US" sz="2800" dirty="0"/>
          </a:p>
        </p:txBody>
      </p:sp>
      <p:pic>
        <p:nvPicPr>
          <p:cNvPr id="55299" name="Picture 9" descr="C:\Documents and Settings\Owner\Local Settings\Temporary Internet Files\Content.IE5\PUKT6R4U\MP900443093[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4000" y="2133600"/>
            <a:ext cx="3065337" cy="4087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7346699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Title 1"/>
          <p:cNvSpPr>
            <a:spLocks noGrp="1"/>
          </p:cNvSpPr>
          <p:nvPr>
            <p:ph type="title"/>
          </p:nvPr>
        </p:nvSpPr>
        <p:spPr>
          <a:xfrm>
            <a:off x="457200" y="228600"/>
            <a:ext cx="8229600" cy="1219200"/>
          </a:xfrm>
        </p:spPr>
        <p:txBody>
          <a:bodyPr>
            <a:normAutofit fontScale="90000"/>
          </a:bodyPr>
          <a:lstStyle/>
          <a:p>
            <a:r>
              <a:rPr lang="en-US" dirty="0"/>
              <a:t>Rates of Gestational Diabetes (GDM) and Diabetes in Pregnancy increasing</a:t>
            </a:r>
          </a:p>
        </p:txBody>
      </p:sp>
      <p:sp>
        <p:nvSpPr>
          <p:cNvPr id="2" name="Content Placeholder 1"/>
          <p:cNvSpPr>
            <a:spLocks noGrp="1"/>
          </p:cNvSpPr>
          <p:nvPr>
            <p:ph sz="quarter" idx="1"/>
          </p:nvPr>
        </p:nvSpPr>
        <p:spPr>
          <a:xfrm>
            <a:off x="457200" y="1600200"/>
            <a:ext cx="4495800" cy="5334000"/>
          </a:xfrm>
        </p:spPr>
        <p:txBody>
          <a:bodyPr>
            <a:noAutofit/>
          </a:bodyPr>
          <a:lstStyle/>
          <a:p>
            <a:pPr>
              <a:defRPr/>
            </a:pPr>
            <a:r>
              <a:rPr lang="en-US" sz="3200" dirty="0"/>
              <a:t>1% to 2% have type 1 or type 2 during pregnancy</a:t>
            </a:r>
          </a:p>
          <a:p>
            <a:pPr>
              <a:defRPr/>
            </a:pPr>
            <a:r>
              <a:rPr lang="en-US" sz="3200" dirty="0"/>
              <a:t>6% to 9% develop GDM.</a:t>
            </a:r>
          </a:p>
          <a:p>
            <a:pPr>
              <a:defRPr/>
            </a:pPr>
            <a:r>
              <a:rPr lang="en-US" sz="3200" dirty="0"/>
              <a:t>From 2000 to 2010</a:t>
            </a:r>
          </a:p>
          <a:p>
            <a:pPr lvl="1">
              <a:defRPr/>
            </a:pPr>
            <a:r>
              <a:rPr lang="en-US" sz="2400" dirty="0"/>
              <a:t>GDM rates increased 56%</a:t>
            </a:r>
          </a:p>
          <a:p>
            <a:pPr lvl="1">
              <a:defRPr/>
            </a:pPr>
            <a:r>
              <a:rPr lang="en-US" sz="2400" dirty="0"/>
              <a:t>Type 1 or type 2 before pregnancy increased 37%.</a:t>
            </a:r>
          </a:p>
          <a:p>
            <a:pPr>
              <a:defRPr/>
            </a:pPr>
            <a:endParaRPr lang="en-US" sz="3200" dirty="0"/>
          </a:p>
          <a:p>
            <a:pPr>
              <a:defRPr/>
            </a:pPr>
            <a:endParaRPr lang="en-US" dirty="0"/>
          </a:p>
        </p:txBody>
      </p:sp>
      <p:sp>
        <p:nvSpPr>
          <p:cNvPr id="3" name="Content Placeholder 2">
            <a:extLst>
              <a:ext uri="{FF2B5EF4-FFF2-40B4-BE49-F238E27FC236}">
                <a16:creationId xmlns:a16="http://schemas.microsoft.com/office/drawing/2014/main" id="{8EE3BB30-000F-480D-8002-6C5BE5B423A3}"/>
              </a:ext>
            </a:extLst>
          </p:cNvPr>
          <p:cNvSpPr>
            <a:spLocks noGrp="1"/>
          </p:cNvSpPr>
          <p:nvPr>
            <p:ph sz="quarter" idx="2"/>
          </p:nvPr>
        </p:nvSpPr>
        <p:spPr>
          <a:xfrm>
            <a:off x="5333999" y="1636776"/>
            <a:ext cx="3339846" cy="3584448"/>
          </a:xfrm>
        </p:spPr>
        <p:txBody>
          <a:bodyPr>
            <a:normAutofit fontScale="70000" lnSpcReduction="20000"/>
          </a:bodyPr>
          <a:lstStyle/>
          <a:p>
            <a:r>
              <a:rPr lang="en-US" dirty="0"/>
              <a:t>Asian and Hispanic women have higher rates of GDM</a:t>
            </a:r>
          </a:p>
          <a:p>
            <a:r>
              <a:rPr lang="en-US" dirty="0"/>
              <a:t>Black and Hispanic women have higher rates of type 1 or type 2 diabetes during pregnancy.</a:t>
            </a:r>
          </a:p>
          <a:p>
            <a:endParaRPr lang="en-US" dirty="0"/>
          </a:p>
        </p:txBody>
      </p:sp>
      <p:pic>
        <p:nvPicPr>
          <p:cNvPr id="55299" name="Picture 9" descr="C:\Documents and Settings\Owner\Local Settings\Temporary Internet Files\Content.IE5\PUKT6R4U\MP900443093[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260973" y="4854804"/>
            <a:ext cx="1485899"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a:extLst>
              <a:ext uri="{FF2B5EF4-FFF2-40B4-BE49-F238E27FC236}">
                <a16:creationId xmlns:a16="http://schemas.microsoft.com/office/drawing/2014/main" id="{92317934-2DA6-4BF3-8CB3-1F8317E089C5}"/>
              </a:ext>
            </a:extLst>
          </p:cNvPr>
          <p:cNvSpPr/>
          <p:nvPr/>
        </p:nvSpPr>
        <p:spPr>
          <a:xfrm>
            <a:off x="304800" y="5845404"/>
            <a:ext cx="5638800" cy="92333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Gill Sans MT"/>
                <a:ea typeface="+mn-ea"/>
                <a:cs typeface="+mn-cs"/>
              </a:rPr>
              <a:t>CDC https://www.cdc.gov/reproductivehealth/maternalinfanthealth/diabetes-during-pregnancy.htm</a:t>
            </a:r>
          </a:p>
        </p:txBody>
      </p:sp>
    </p:spTree>
    <p:custDataLst>
      <p:tags r:id="rId1"/>
    </p:custDataLst>
    <p:extLst>
      <p:ext uri="{BB962C8B-B14F-4D97-AF65-F5344CB8AC3E}">
        <p14:creationId xmlns:p14="http://schemas.microsoft.com/office/powerpoint/2010/main" val="11230073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E3C8AE-B930-89B5-4167-139FAF771B83}"/>
              </a:ext>
            </a:extLst>
          </p:cNvPr>
          <p:cNvSpPr>
            <a:spLocks noGrp="1"/>
          </p:cNvSpPr>
          <p:nvPr>
            <p:ph type="title"/>
          </p:nvPr>
        </p:nvSpPr>
        <p:spPr/>
        <p:txBody>
          <a:bodyPr/>
          <a:lstStyle/>
          <a:p>
            <a:r>
              <a:rPr lang="en-US" dirty="0"/>
              <a:t>Poll Question 1</a:t>
            </a:r>
          </a:p>
        </p:txBody>
      </p:sp>
      <p:sp>
        <p:nvSpPr>
          <p:cNvPr id="3" name="Content Placeholder 2">
            <a:extLst>
              <a:ext uri="{FF2B5EF4-FFF2-40B4-BE49-F238E27FC236}">
                <a16:creationId xmlns:a16="http://schemas.microsoft.com/office/drawing/2014/main" id="{82A2DE13-F9A5-3111-C895-E72C389B4D58}"/>
              </a:ext>
            </a:extLst>
          </p:cNvPr>
          <p:cNvSpPr>
            <a:spLocks noGrp="1"/>
          </p:cNvSpPr>
          <p:nvPr>
            <p:ph sz="quarter" idx="1"/>
          </p:nvPr>
        </p:nvSpPr>
        <p:spPr>
          <a:xfrm>
            <a:off x="609600" y="1219200"/>
            <a:ext cx="8077200" cy="4937760"/>
          </a:xfrm>
        </p:spPr>
        <p:txBody>
          <a:bodyPr/>
          <a:lstStyle/>
          <a:p>
            <a:r>
              <a:rPr lang="en-US" dirty="0"/>
              <a:t>What percent of total people in the U.S. are living with undiagnosed and diagnosed type 2 diabetes?</a:t>
            </a:r>
          </a:p>
          <a:p>
            <a:r>
              <a:rPr lang="en-US" dirty="0"/>
              <a:t>A. About 30%</a:t>
            </a:r>
          </a:p>
          <a:p>
            <a:r>
              <a:rPr lang="en-US" dirty="0"/>
              <a:t>B. 11.3%</a:t>
            </a:r>
          </a:p>
          <a:p>
            <a:r>
              <a:rPr lang="en-US" dirty="0"/>
              <a:t>C. 16.8%</a:t>
            </a:r>
          </a:p>
          <a:p>
            <a:r>
              <a:rPr lang="en-US" dirty="0"/>
              <a:t>D. 25.6%</a:t>
            </a:r>
          </a:p>
        </p:txBody>
      </p:sp>
      <p:pic>
        <p:nvPicPr>
          <p:cNvPr id="5" name="Picture 4" descr="Wood human figure">
            <a:extLst>
              <a:ext uri="{FF2B5EF4-FFF2-40B4-BE49-F238E27FC236}">
                <a16:creationId xmlns:a16="http://schemas.microsoft.com/office/drawing/2014/main" id="{A0C8FDD4-416B-82B9-EDB2-6E16701E0142}"/>
              </a:ext>
            </a:extLst>
          </p:cNvPr>
          <p:cNvPicPr>
            <a:picLocks noChangeAspect="1"/>
          </p:cNvPicPr>
          <p:nvPr/>
        </p:nvPicPr>
        <p:blipFill>
          <a:blip r:embed="rId3" cstate="print">
            <a:extLst>
              <a:ext uri="{28A0092B-C50C-407E-A947-70E740481C1C}">
                <a14:useLocalDpi xmlns:a14="http://schemas.microsoft.com/office/drawing/2010/main" val="0"/>
              </a:ext>
            </a:extLst>
          </a:blip>
          <a:srcRect l="4346" t="5250" r="34783"/>
          <a:stretch/>
        </p:blipFill>
        <p:spPr>
          <a:xfrm>
            <a:off x="5791200" y="3459480"/>
            <a:ext cx="2104045" cy="2278380"/>
          </a:xfrm>
          <a:prstGeom prst="rect">
            <a:avLst/>
          </a:prstGeom>
        </p:spPr>
      </p:pic>
    </p:spTree>
    <p:extLst>
      <p:ext uri="{BB962C8B-B14F-4D97-AF65-F5344CB8AC3E}">
        <p14:creationId xmlns:p14="http://schemas.microsoft.com/office/powerpoint/2010/main" val="16514385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354179-D84A-80AC-1D56-D2B2A1A8E56B}"/>
              </a:ext>
            </a:extLst>
          </p:cNvPr>
          <p:cNvSpPr>
            <a:spLocks noGrp="1"/>
          </p:cNvSpPr>
          <p:nvPr>
            <p:ph type="title"/>
          </p:nvPr>
        </p:nvSpPr>
        <p:spPr/>
        <p:txBody>
          <a:bodyPr vert="horz" lIns="274320" anchor="ctr" anchorCtr="0">
            <a:normAutofit/>
          </a:bodyPr>
          <a:lstStyle/>
          <a:p>
            <a:pPr>
              <a:lnSpc>
                <a:spcPct val="90000"/>
              </a:lnSpc>
            </a:pPr>
            <a:r>
              <a:rPr kumimoji="0" lang="en-US" sz="4100" b="0" kern="1200">
                <a:latin typeface="Calibri" panose="020F0502020204030204" pitchFamily="34" charset="0"/>
                <a:ea typeface="+mj-ea"/>
                <a:cs typeface="+mj-cs"/>
              </a:rPr>
              <a:t>See Diabetes and Pregnancy Level 2</a:t>
            </a:r>
          </a:p>
        </p:txBody>
      </p:sp>
      <p:sp>
        <p:nvSpPr>
          <p:cNvPr id="6" name="TextBox 5">
            <a:extLst>
              <a:ext uri="{FF2B5EF4-FFF2-40B4-BE49-F238E27FC236}">
                <a16:creationId xmlns:a16="http://schemas.microsoft.com/office/drawing/2014/main" id="{3F1E889A-3706-E6D9-B9F5-654CF9D1356A}"/>
              </a:ext>
            </a:extLst>
          </p:cNvPr>
          <p:cNvSpPr txBox="1"/>
          <p:nvPr/>
        </p:nvSpPr>
        <p:spPr>
          <a:xfrm>
            <a:off x="457200" y="1219200"/>
            <a:ext cx="8229600" cy="533400"/>
          </a:xfrm>
          <a:prstGeom prst="rect">
            <a:avLst/>
          </a:prstGeom>
        </p:spPr>
        <p:txBody>
          <a:bodyPr vert="horz" rtlCol="0" anchor="ctr" anchorCtr="0">
            <a:normAutofit/>
          </a:bodyPr>
          <a:lstStyle/>
          <a:p>
            <a:pPr>
              <a:lnSpc>
                <a:spcPct val="90000"/>
              </a:lnSpc>
              <a:spcBef>
                <a:spcPts val="600"/>
              </a:spcBef>
              <a:buClr>
                <a:srgbClr val="86AA2C"/>
              </a:buClr>
              <a:buSzPct val="76000"/>
            </a:pPr>
            <a:r>
              <a:rPr kumimoji="0" lang="en-US" sz="3200" kern="1200" dirty="0">
                <a:latin typeface="Calibri" panose="020F0502020204030204" pitchFamily="34" charset="0"/>
                <a:ea typeface="+mn-ea"/>
                <a:cs typeface="+mn-cs"/>
              </a:rPr>
              <a:t>Screening and Diagnosis of Diabetes Cheat Sheet</a:t>
            </a:r>
          </a:p>
        </p:txBody>
      </p:sp>
      <p:pic>
        <p:nvPicPr>
          <p:cNvPr id="11" name="Picture 10">
            <a:extLst>
              <a:ext uri="{FF2B5EF4-FFF2-40B4-BE49-F238E27FC236}">
                <a16:creationId xmlns:a16="http://schemas.microsoft.com/office/drawing/2014/main" id="{86CD63D5-78AE-61F0-E855-496418643761}"/>
              </a:ext>
            </a:extLst>
          </p:cNvPr>
          <p:cNvPicPr>
            <a:picLocks noChangeAspect="1"/>
          </p:cNvPicPr>
          <p:nvPr/>
        </p:nvPicPr>
        <p:blipFill>
          <a:blip r:embed="rId3"/>
          <a:stretch>
            <a:fillRect/>
          </a:stretch>
        </p:blipFill>
        <p:spPr>
          <a:xfrm>
            <a:off x="34912" y="1828800"/>
            <a:ext cx="9074175" cy="4249019"/>
          </a:xfrm>
          <a:prstGeom prst="rect">
            <a:avLst/>
          </a:prstGeom>
          <a:solidFill>
            <a:schemeClr val="bg1"/>
          </a:solidFill>
        </p:spPr>
      </p:pic>
      <p:pic>
        <p:nvPicPr>
          <p:cNvPr id="14" name="Picture 13">
            <a:extLst>
              <a:ext uri="{FF2B5EF4-FFF2-40B4-BE49-F238E27FC236}">
                <a16:creationId xmlns:a16="http://schemas.microsoft.com/office/drawing/2014/main" id="{88B7AA99-E186-84B0-2ECC-D4DB7CE03125}"/>
              </a:ext>
            </a:extLst>
          </p:cNvPr>
          <p:cNvPicPr>
            <a:picLocks noChangeAspect="1"/>
          </p:cNvPicPr>
          <p:nvPr/>
        </p:nvPicPr>
        <p:blipFill>
          <a:blip r:embed="rId4"/>
          <a:stretch>
            <a:fillRect/>
          </a:stretch>
        </p:blipFill>
        <p:spPr>
          <a:xfrm>
            <a:off x="5257800" y="6165742"/>
            <a:ext cx="3581400" cy="632779"/>
          </a:xfrm>
          <a:prstGeom prst="rect">
            <a:avLst/>
          </a:prstGeom>
        </p:spPr>
      </p:pic>
    </p:spTree>
    <p:extLst>
      <p:ext uri="{BB962C8B-B14F-4D97-AF65-F5344CB8AC3E}">
        <p14:creationId xmlns:p14="http://schemas.microsoft.com/office/powerpoint/2010/main" val="562464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Gestational Diabetes and Pregnancy</a:t>
            </a: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48400" y="1524000"/>
            <a:ext cx="2438400" cy="3124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Content Placeholder 2"/>
          <p:cNvSpPr>
            <a:spLocks noGrp="1"/>
          </p:cNvSpPr>
          <p:nvPr>
            <p:ph sz="quarter" idx="1"/>
          </p:nvPr>
        </p:nvSpPr>
        <p:spPr>
          <a:xfrm>
            <a:off x="457200" y="1219200"/>
            <a:ext cx="5867400" cy="5486400"/>
          </a:xfrm>
        </p:spPr>
        <p:txBody>
          <a:bodyPr>
            <a:normAutofit fontScale="85000" lnSpcReduction="20000"/>
          </a:bodyPr>
          <a:lstStyle/>
          <a:p>
            <a:r>
              <a:rPr lang="en-US" dirty="0"/>
              <a:t>Test for GDM at 24-28 weeks</a:t>
            </a:r>
          </a:p>
          <a:p>
            <a:r>
              <a:rPr lang="en-US" dirty="0"/>
              <a:t>Test GDM women for post partum diabetes at 4-12 weeks, using OGTT</a:t>
            </a:r>
          </a:p>
          <a:p>
            <a:r>
              <a:rPr lang="en-US" dirty="0"/>
              <a:t>People with GDM need lifelong screening for prediabetes/ diabetes at least every 3 yrs</a:t>
            </a:r>
          </a:p>
          <a:p>
            <a:r>
              <a:rPr lang="en-US" dirty="0"/>
              <a:t>Women with </a:t>
            </a:r>
            <a:r>
              <a:rPr lang="en-US" dirty="0" err="1"/>
              <a:t>hx</a:t>
            </a:r>
            <a:r>
              <a:rPr lang="en-US" dirty="0"/>
              <a:t> of GDM, found to have prediabetes need intensive lifestyle interventions or metformin to prevent diabetes.</a:t>
            </a:r>
          </a:p>
        </p:txBody>
      </p:sp>
      <p:pic>
        <p:nvPicPr>
          <p:cNvPr id="6" name="Picture 5">
            <a:extLst>
              <a:ext uri="{FF2B5EF4-FFF2-40B4-BE49-F238E27FC236}">
                <a16:creationId xmlns:a16="http://schemas.microsoft.com/office/drawing/2014/main" id="{8F16104B-1393-B68D-33CE-90CE0476C3DE}"/>
              </a:ext>
            </a:extLst>
          </p:cNvPr>
          <p:cNvPicPr>
            <a:picLocks noChangeAspect="1"/>
          </p:cNvPicPr>
          <p:nvPr/>
        </p:nvPicPr>
        <p:blipFill>
          <a:blip r:embed="rId4"/>
          <a:stretch>
            <a:fillRect/>
          </a:stretch>
        </p:blipFill>
        <p:spPr>
          <a:xfrm>
            <a:off x="5334000" y="5943600"/>
            <a:ext cx="3531382" cy="625527"/>
          </a:xfrm>
          <a:prstGeom prst="rect">
            <a:avLst/>
          </a:prstGeom>
        </p:spPr>
      </p:pic>
    </p:spTree>
    <p:extLst>
      <p:ext uri="{BB962C8B-B14F-4D97-AF65-F5344CB8AC3E}">
        <p14:creationId xmlns:p14="http://schemas.microsoft.com/office/powerpoint/2010/main" val="32193321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ChangeArrowheads="1"/>
          </p:cNvSpPr>
          <p:nvPr>
            <p:ph type="title"/>
          </p:nvPr>
        </p:nvSpPr>
        <p:spPr>
          <a:xfrm>
            <a:off x="457200" y="228600"/>
            <a:ext cx="8229600" cy="914400"/>
          </a:xfrm>
        </p:spPr>
        <p:txBody>
          <a:bodyPr vert="horz" lIns="90477" tIns="44445" rIns="90477" bIns="44445" anchor="b" anchorCtr="0">
            <a:normAutofit/>
          </a:bodyPr>
          <a:lstStyle/>
          <a:p>
            <a:pPr eaLnBrk="1" hangingPunct="1"/>
            <a:r>
              <a:rPr lang="en-US" dirty="0"/>
              <a:t>Other Specific Types of DM</a:t>
            </a:r>
            <a:endParaRPr lang="en-US"/>
          </a:p>
        </p:txBody>
      </p:sp>
      <p:sp>
        <p:nvSpPr>
          <p:cNvPr id="66563" name="Rectangle 3"/>
          <p:cNvSpPr>
            <a:spLocks noGrp="1" noChangeArrowheads="1"/>
          </p:cNvSpPr>
          <p:nvPr>
            <p:ph sz="quarter" idx="1"/>
          </p:nvPr>
        </p:nvSpPr>
        <p:spPr>
          <a:xfrm>
            <a:off x="457200" y="1219200"/>
            <a:ext cx="4648200" cy="5410200"/>
          </a:xfrm>
        </p:spPr>
        <p:txBody>
          <a:bodyPr vert="horz" lIns="90477" tIns="44445" rIns="90477" bIns="44445">
            <a:normAutofit/>
          </a:bodyPr>
          <a:lstStyle/>
          <a:p>
            <a:pPr eaLnBrk="1" hangingPunct="1"/>
            <a:r>
              <a:rPr lang="en-US" sz="2800" dirty="0"/>
              <a:t>Medications such as: steroids, protease inhibitors and Tacrolimus</a:t>
            </a:r>
          </a:p>
          <a:p>
            <a:pPr eaLnBrk="1" hangingPunct="1"/>
            <a:r>
              <a:rPr lang="en-US" sz="2800" dirty="0"/>
              <a:t>Secondary to Agent Orange</a:t>
            </a:r>
          </a:p>
          <a:p>
            <a:pPr eaLnBrk="1" hangingPunct="1"/>
            <a:r>
              <a:rPr lang="en-US" sz="2800" dirty="0"/>
              <a:t>Liver failure</a:t>
            </a:r>
          </a:p>
          <a:p>
            <a:pPr eaLnBrk="1" hangingPunct="1"/>
            <a:r>
              <a:rPr lang="en-US" sz="2800" dirty="0"/>
              <a:t>TPN or tube feedings</a:t>
            </a:r>
          </a:p>
          <a:p>
            <a:pPr eaLnBrk="1" hangingPunct="1"/>
            <a:r>
              <a:rPr lang="en-US" sz="2800" dirty="0">
                <a:solidFill>
                  <a:srgbClr val="0070C0"/>
                </a:solidFill>
              </a:rPr>
              <a:t>Diabetes Type 3c</a:t>
            </a:r>
          </a:p>
          <a:p>
            <a:pPr lvl="1"/>
            <a:r>
              <a:rPr lang="en-US" sz="2800" dirty="0"/>
              <a:t>Cystic fibrosis, </a:t>
            </a:r>
            <a:r>
              <a:rPr lang="en-US" sz="2800" dirty="0">
                <a:solidFill>
                  <a:srgbClr val="0070C0"/>
                </a:solidFill>
              </a:rPr>
              <a:t>pancreatitis</a:t>
            </a:r>
          </a:p>
          <a:p>
            <a:pPr lvl="1"/>
            <a:r>
              <a:rPr lang="en-US" sz="2800" dirty="0"/>
              <a:t>Pancreatic cancers or removal</a:t>
            </a:r>
          </a:p>
          <a:p>
            <a:pPr lvl="1"/>
            <a:r>
              <a:rPr lang="en-US" sz="2800" dirty="0"/>
              <a:t>Hemochromatosis</a:t>
            </a:r>
          </a:p>
          <a:p>
            <a:pPr lvl="1">
              <a:lnSpc>
                <a:spcPct val="90000"/>
              </a:lnSpc>
            </a:pPr>
            <a:endParaRPr lang="en-US" sz="2500" dirty="0"/>
          </a:p>
        </p:txBody>
      </p:sp>
      <p:pic>
        <p:nvPicPr>
          <p:cNvPr id="4" name="Picture 3" descr="Palm tree on beach, calm blue sea, blue skies with clouds">
            <a:extLst>
              <a:ext uri="{FF2B5EF4-FFF2-40B4-BE49-F238E27FC236}">
                <a16:creationId xmlns:a16="http://schemas.microsoft.com/office/drawing/2014/main" id="{984A0351-916E-19DF-5A9F-ACB6696BCDF9}"/>
              </a:ext>
            </a:extLst>
          </p:cNvPr>
          <p:cNvPicPr>
            <a:picLocks noChangeAspect="1"/>
          </p:cNvPicPr>
          <p:nvPr/>
        </p:nvPicPr>
        <p:blipFill>
          <a:blip r:embed="rId4" cstate="print">
            <a:extLst>
              <a:ext uri="{28A0092B-C50C-407E-A947-70E740481C1C}">
                <a14:useLocalDpi xmlns:a14="http://schemas.microsoft.com/office/drawing/2010/main" val="0"/>
              </a:ext>
            </a:extLst>
          </a:blip>
          <a:srcRect l="31081" r="14282" b="-3"/>
          <a:stretch/>
        </p:blipFill>
        <p:spPr>
          <a:xfrm>
            <a:off x="5075512" y="1447800"/>
            <a:ext cx="3611288" cy="4411980"/>
          </a:xfrm>
          <a:prstGeom prst="rect">
            <a:avLst/>
          </a:prstGeom>
          <a:noFill/>
        </p:spPr>
      </p:pic>
    </p:spTree>
    <p:custDataLst>
      <p:tags r:id="rId1"/>
    </p:custDataLst>
    <p:extLst>
      <p:ext uri="{BB962C8B-B14F-4D97-AF65-F5344CB8AC3E}">
        <p14:creationId xmlns:p14="http://schemas.microsoft.com/office/powerpoint/2010/main" val="4278953188"/>
      </p:ext>
    </p:extLst>
  </p:cSld>
  <p:clrMapOvr>
    <a:masterClrMapping/>
  </p:clrMapOvr>
  <p:transition/>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5F7B17-9EDB-B504-7D44-D5288F8694B8}"/>
              </a:ext>
            </a:extLst>
          </p:cNvPr>
          <p:cNvSpPr>
            <a:spLocks noGrp="1"/>
          </p:cNvSpPr>
          <p:nvPr>
            <p:ph type="title"/>
          </p:nvPr>
        </p:nvSpPr>
        <p:spPr/>
        <p:txBody>
          <a:bodyPr/>
          <a:lstStyle/>
          <a:p>
            <a:r>
              <a:rPr lang="en-US" dirty="0"/>
              <a:t>Type 3c Diabetes (</a:t>
            </a:r>
            <a:r>
              <a:rPr lang="en-US" dirty="0" err="1"/>
              <a:t>Pancreatogenic</a:t>
            </a:r>
            <a:r>
              <a:rPr lang="en-US" dirty="0"/>
              <a:t>)</a:t>
            </a:r>
          </a:p>
        </p:txBody>
      </p:sp>
      <p:sp>
        <p:nvSpPr>
          <p:cNvPr id="3" name="Content Placeholder 2">
            <a:extLst>
              <a:ext uri="{FF2B5EF4-FFF2-40B4-BE49-F238E27FC236}">
                <a16:creationId xmlns:a16="http://schemas.microsoft.com/office/drawing/2014/main" id="{369B0D7E-576D-ECB6-3FD0-BB6A0AAFA594}"/>
              </a:ext>
            </a:extLst>
          </p:cNvPr>
          <p:cNvSpPr>
            <a:spLocks noGrp="1"/>
          </p:cNvSpPr>
          <p:nvPr>
            <p:ph sz="quarter" idx="1"/>
          </p:nvPr>
        </p:nvSpPr>
        <p:spPr>
          <a:xfrm>
            <a:off x="457200" y="1219200"/>
            <a:ext cx="4041648" cy="5638800"/>
          </a:xfrm>
        </p:spPr>
        <p:txBody>
          <a:bodyPr>
            <a:noAutofit/>
          </a:bodyPr>
          <a:lstStyle/>
          <a:p>
            <a:pPr>
              <a:lnSpc>
                <a:spcPct val="120000"/>
              </a:lnSpc>
            </a:pPr>
            <a:r>
              <a:rPr lang="en-US" sz="2800" b="0" i="0" dirty="0">
                <a:solidFill>
                  <a:srgbClr val="383636"/>
                </a:solidFill>
                <a:effectLst/>
                <a:ea typeface="Calibri" panose="020F0502020204030204" pitchFamily="34" charset="0"/>
                <a:cs typeface="Calibri" panose="020F0502020204030204" pitchFamily="34" charset="0"/>
              </a:rPr>
              <a:t>Includes both structural and functional loss of insulin secretion in the context of exocrine pancreatic dysfunction. </a:t>
            </a:r>
          </a:p>
          <a:p>
            <a:pPr>
              <a:lnSpc>
                <a:spcPct val="120000"/>
              </a:lnSpc>
            </a:pPr>
            <a:r>
              <a:rPr lang="en-US" sz="2800" dirty="0">
                <a:solidFill>
                  <a:srgbClr val="383636"/>
                </a:solidFill>
                <a:ea typeface="Calibri" panose="020F0502020204030204" pitchFamily="34" charset="0"/>
                <a:cs typeface="Calibri" panose="020F0502020204030204" pitchFamily="34" charset="0"/>
              </a:rPr>
              <a:t>About 5-10% of diabetes, often </a:t>
            </a:r>
            <a:r>
              <a:rPr lang="en-US" sz="2800" b="0" i="0" dirty="0">
                <a:solidFill>
                  <a:srgbClr val="383636"/>
                </a:solidFill>
                <a:effectLst/>
                <a:ea typeface="Calibri" panose="020F0502020204030204" pitchFamily="34" charset="0"/>
                <a:cs typeface="Calibri" panose="020F0502020204030204" pitchFamily="34" charset="0"/>
              </a:rPr>
              <a:t>misdiagnosed as type 2 diabetes. </a:t>
            </a:r>
            <a:endParaRPr lang="en-US" sz="2800" dirty="0">
              <a:ea typeface="Calibri" panose="020F0502020204030204" pitchFamily="34" charset="0"/>
              <a:cs typeface="Calibri" panose="020F0502020204030204" pitchFamily="34" charset="0"/>
            </a:endParaRPr>
          </a:p>
        </p:txBody>
      </p:sp>
      <p:sp>
        <p:nvSpPr>
          <p:cNvPr id="4" name="Content Placeholder 3">
            <a:extLst>
              <a:ext uri="{FF2B5EF4-FFF2-40B4-BE49-F238E27FC236}">
                <a16:creationId xmlns:a16="http://schemas.microsoft.com/office/drawing/2014/main" id="{139E878A-61DA-7FF3-E3CE-8EA2B84E92F1}"/>
              </a:ext>
            </a:extLst>
          </p:cNvPr>
          <p:cNvSpPr>
            <a:spLocks noGrp="1"/>
          </p:cNvSpPr>
          <p:nvPr>
            <p:ph sz="quarter" idx="2"/>
          </p:nvPr>
        </p:nvSpPr>
        <p:spPr/>
        <p:txBody>
          <a:bodyPr>
            <a:normAutofit fontScale="85000" lnSpcReduction="20000"/>
          </a:bodyPr>
          <a:lstStyle/>
          <a:p>
            <a:r>
              <a:rPr lang="en-US" b="0" i="0" dirty="0">
                <a:solidFill>
                  <a:srgbClr val="383636"/>
                </a:solidFill>
                <a:effectLst/>
                <a:ea typeface="Calibri" panose="020F0502020204030204" pitchFamily="34" charset="0"/>
                <a:cs typeface="Calibri" panose="020F0502020204030204" pitchFamily="34" charset="0"/>
              </a:rPr>
              <a:t>The diverse set of etiologies includes:</a:t>
            </a:r>
          </a:p>
          <a:p>
            <a:pPr lvl="1"/>
            <a:r>
              <a:rPr lang="en-US" b="0" i="0" dirty="0">
                <a:solidFill>
                  <a:srgbClr val="383636"/>
                </a:solidFill>
                <a:effectLst/>
                <a:ea typeface="Calibri" panose="020F0502020204030204" pitchFamily="34" charset="0"/>
                <a:cs typeface="Calibri" panose="020F0502020204030204" pitchFamily="34" charset="0"/>
              </a:rPr>
              <a:t>pancreatitis (acute and chronic) ~70%</a:t>
            </a:r>
          </a:p>
          <a:p>
            <a:pPr lvl="1"/>
            <a:r>
              <a:rPr lang="en-US" b="0" i="0" dirty="0">
                <a:solidFill>
                  <a:srgbClr val="383636"/>
                </a:solidFill>
                <a:effectLst/>
                <a:ea typeface="Calibri" panose="020F0502020204030204" pitchFamily="34" charset="0"/>
                <a:cs typeface="Calibri" panose="020F0502020204030204" pitchFamily="34" charset="0"/>
              </a:rPr>
              <a:t>trauma or pancreatectomy</a:t>
            </a:r>
          </a:p>
          <a:p>
            <a:pPr lvl="1"/>
            <a:r>
              <a:rPr lang="en-US" b="0" i="0" dirty="0">
                <a:solidFill>
                  <a:srgbClr val="383636"/>
                </a:solidFill>
                <a:effectLst/>
                <a:ea typeface="Calibri" panose="020F0502020204030204" pitchFamily="34" charset="0"/>
                <a:cs typeface="Calibri" panose="020F0502020204030204" pitchFamily="34" charset="0"/>
              </a:rPr>
              <a:t>neoplasia</a:t>
            </a:r>
          </a:p>
          <a:p>
            <a:pPr lvl="1"/>
            <a:r>
              <a:rPr lang="en-US" b="0" i="0" dirty="0">
                <a:solidFill>
                  <a:srgbClr val="383636"/>
                </a:solidFill>
                <a:effectLst/>
                <a:ea typeface="Calibri" panose="020F0502020204030204" pitchFamily="34" charset="0"/>
                <a:cs typeface="Calibri" panose="020F0502020204030204" pitchFamily="34" charset="0"/>
              </a:rPr>
              <a:t>cystic fibrosis</a:t>
            </a:r>
          </a:p>
          <a:p>
            <a:pPr lvl="1"/>
            <a:r>
              <a:rPr lang="en-US" b="0" i="0" dirty="0">
                <a:solidFill>
                  <a:srgbClr val="383636"/>
                </a:solidFill>
                <a:effectLst/>
                <a:ea typeface="Calibri" panose="020F0502020204030204" pitchFamily="34" charset="0"/>
                <a:cs typeface="Calibri" panose="020F0502020204030204" pitchFamily="34" charset="0"/>
              </a:rPr>
              <a:t>hemochromatosis</a:t>
            </a:r>
          </a:p>
          <a:p>
            <a:pPr lvl="1"/>
            <a:r>
              <a:rPr lang="en-US" b="0" i="0" dirty="0" err="1">
                <a:solidFill>
                  <a:srgbClr val="383636"/>
                </a:solidFill>
                <a:effectLst/>
                <a:ea typeface="Calibri" panose="020F0502020204030204" pitchFamily="34" charset="0"/>
                <a:cs typeface="Calibri" panose="020F0502020204030204" pitchFamily="34" charset="0"/>
              </a:rPr>
              <a:t>fibrocalculous</a:t>
            </a:r>
            <a:r>
              <a:rPr lang="en-US" b="0" i="0" dirty="0">
                <a:solidFill>
                  <a:srgbClr val="383636"/>
                </a:solidFill>
                <a:effectLst/>
                <a:ea typeface="Calibri" panose="020F0502020204030204" pitchFamily="34" charset="0"/>
                <a:cs typeface="Calibri" panose="020F0502020204030204" pitchFamily="34" charset="0"/>
              </a:rPr>
              <a:t> </a:t>
            </a:r>
            <a:r>
              <a:rPr lang="en-US" b="0" i="0" dirty="0" err="1">
                <a:solidFill>
                  <a:srgbClr val="383636"/>
                </a:solidFill>
                <a:effectLst/>
                <a:ea typeface="Calibri" panose="020F0502020204030204" pitchFamily="34" charset="0"/>
                <a:cs typeface="Calibri" panose="020F0502020204030204" pitchFamily="34" charset="0"/>
              </a:rPr>
              <a:t>pancreatopathy</a:t>
            </a:r>
            <a:endParaRPr lang="en-US" b="0" i="0" dirty="0">
              <a:solidFill>
                <a:srgbClr val="383636"/>
              </a:solidFill>
              <a:effectLst/>
              <a:ea typeface="Calibri" panose="020F0502020204030204" pitchFamily="34" charset="0"/>
              <a:cs typeface="Calibri" panose="020F0502020204030204" pitchFamily="34" charset="0"/>
            </a:endParaRPr>
          </a:p>
          <a:p>
            <a:pPr lvl="1"/>
            <a:r>
              <a:rPr lang="en-US" b="0" i="0" dirty="0">
                <a:solidFill>
                  <a:srgbClr val="383636"/>
                </a:solidFill>
                <a:effectLst/>
                <a:ea typeface="Calibri" panose="020F0502020204030204" pitchFamily="34" charset="0"/>
                <a:cs typeface="Calibri" panose="020F0502020204030204" pitchFamily="34" charset="0"/>
              </a:rPr>
              <a:t>rare genetic disorders, and idiopathic  </a:t>
            </a:r>
            <a:endParaRPr lang="en-US" dirty="0"/>
          </a:p>
        </p:txBody>
      </p:sp>
      <p:pic>
        <p:nvPicPr>
          <p:cNvPr id="5" name="Picture 4">
            <a:extLst>
              <a:ext uri="{FF2B5EF4-FFF2-40B4-BE49-F238E27FC236}">
                <a16:creationId xmlns:a16="http://schemas.microsoft.com/office/drawing/2014/main" id="{04D5A3F5-F589-6059-D637-7E5268539329}"/>
              </a:ext>
            </a:extLst>
          </p:cNvPr>
          <p:cNvPicPr>
            <a:picLocks noChangeAspect="1"/>
          </p:cNvPicPr>
          <p:nvPr/>
        </p:nvPicPr>
        <p:blipFill>
          <a:blip r:embed="rId3"/>
          <a:stretch>
            <a:fillRect/>
          </a:stretch>
        </p:blipFill>
        <p:spPr>
          <a:xfrm>
            <a:off x="641276" y="5925034"/>
            <a:ext cx="3986568" cy="704366"/>
          </a:xfrm>
          <a:prstGeom prst="rect">
            <a:avLst/>
          </a:prstGeom>
        </p:spPr>
      </p:pic>
    </p:spTree>
    <p:extLst>
      <p:ext uri="{BB962C8B-B14F-4D97-AF65-F5344CB8AC3E}">
        <p14:creationId xmlns:p14="http://schemas.microsoft.com/office/powerpoint/2010/main" val="10806670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7ACBE95-27FC-40EC-AB1A-7B4A0FDE5EAD}"/>
              </a:ext>
            </a:extLst>
          </p:cNvPr>
          <p:cNvPicPr>
            <a:picLocks noChangeAspect="1"/>
          </p:cNvPicPr>
          <p:nvPr/>
        </p:nvPicPr>
        <p:blipFill>
          <a:blip r:embed="rId3"/>
          <a:stretch>
            <a:fillRect/>
          </a:stretch>
        </p:blipFill>
        <p:spPr>
          <a:xfrm>
            <a:off x="6168661" y="1371600"/>
            <a:ext cx="2549769" cy="2155474"/>
          </a:xfrm>
          <a:prstGeom prst="rect">
            <a:avLst/>
          </a:prstGeom>
        </p:spPr>
      </p:pic>
      <p:sp>
        <p:nvSpPr>
          <p:cNvPr id="2" name="Title 1"/>
          <p:cNvSpPr>
            <a:spLocks noGrp="1"/>
          </p:cNvSpPr>
          <p:nvPr>
            <p:ph type="title"/>
          </p:nvPr>
        </p:nvSpPr>
        <p:spPr/>
        <p:txBody>
          <a:bodyPr/>
          <a:lstStyle/>
          <a:p>
            <a:r>
              <a:rPr lang="en-US" dirty="0"/>
              <a:t>Pancreatitis</a:t>
            </a:r>
          </a:p>
        </p:txBody>
      </p:sp>
      <p:sp>
        <p:nvSpPr>
          <p:cNvPr id="3" name="Content Placeholder 2"/>
          <p:cNvSpPr>
            <a:spLocks noGrp="1"/>
          </p:cNvSpPr>
          <p:nvPr>
            <p:ph sz="quarter" idx="1"/>
          </p:nvPr>
        </p:nvSpPr>
        <p:spPr>
          <a:xfrm>
            <a:off x="457200" y="1219200"/>
            <a:ext cx="5867400" cy="5562600"/>
          </a:xfrm>
        </p:spPr>
        <p:txBody>
          <a:bodyPr>
            <a:normAutofit fontScale="70000" lnSpcReduction="20000"/>
          </a:bodyPr>
          <a:lstStyle/>
          <a:p>
            <a:pPr>
              <a:lnSpc>
                <a:spcPct val="120000"/>
              </a:lnSpc>
            </a:pPr>
            <a:r>
              <a:rPr lang="en-US" dirty="0"/>
              <a:t>People with diabetes 2xs risk of acute pancreatitis</a:t>
            </a:r>
          </a:p>
          <a:p>
            <a:pPr>
              <a:lnSpc>
                <a:spcPct val="120000"/>
              </a:lnSpc>
            </a:pPr>
            <a:r>
              <a:rPr lang="en-US" dirty="0"/>
              <a:t>After episode of pancreatitis, one third of people will get prediabetes or diabetes</a:t>
            </a:r>
          </a:p>
          <a:p>
            <a:pPr lvl="1">
              <a:lnSpc>
                <a:spcPct val="120000"/>
              </a:lnSpc>
            </a:pPr>
            <a:r>
              <a:rPr lang="en-US" b="0" i="0" dirty="0">
                <a:solidFill>
                  <a:srgbClr val="555555"/>
                </a:solidFill>
                <a:effectLst/>
                <a:latin typeface="__Roboto_22b3a9"/>
              </a:rPr>
              <a:t>About 25% to 80% of people with chronic pancreatitis develop Type 3c diabetes.</a:t>
            </a:r>
            <a:endParaRPr lang="en-US" dirty="0"/>
          </a:p>
          <a:p>
            <a:pPr>
              <a:lnSpc>
                <a:spcPct val="120000"/>
              </a:lnSpc>
            </a:pPr>
            <a:r>
              <a:rPr lang="en-US" dirty="0"/>
              <a:t> Pancreatitis is an exocrine dysfunction:</a:t>
            </a:r>
          </a:p>
          <a:p>
            <a:pPr lvl="1">
              <a:lnSpc>
                <a:spcPct val="120000"/>
              </a:lnSpc>
            </a:pPr>
            <a:r>
              <a:rPr lang="en-US" dirty="0"/>
              <a:t>Disrupts global architecture or physiology of pancreas</a:t>
            </a:r>
          </a:p>
          <a:p>
            <a:pPr lvl="1">
              <a:lnSpc>
                <a:spcPct val="120000"/>
              </a:lnSpc>
            </a:pPr>
            <a:r>
              <a:rPr lang="en-US" dirty="0"/>
              <a:t>Results in both exocrine and endocrine dysfunction.</a:t>
            </a:r>
          </a:p>
          <a:p>
            <a:endParaRPr lang="en-US" dirty="0"/>
          </a:p>
        </p:txBody>
      </p:sp>
      <p:pic>
        <p:nvPicPr>
          <p:cNvPr id="7" name="Picture 6">
            <a:extLst>
              <a:ext uri="{FF2B5EF4-FFF2-40B4-BE49-F238E27FC236}">
                <a16:creationId xmlns:a16="http://schemas.microsoft.com/office/drawing/2014/main" id="{EBBB2070-1EB8-5AA5-AB27-F7E507CCD51A}"/>
              </a:ext>
            </a:extLst>
          </p:cNvPr>
          <p:cNvPicPr>
            <a:picLocks noChangeAspect="1"/>
          </p:cNvPicPr>
          <p:nvPr/>
        </p:nvPicPr>
        <p:blipFill>
          <a:blip r:embed="rId4"/>
          <a:stretch>
            <a:fillRect/>
          </a:stretch>
        </p:blipFill>
        <p:spPr>
          <a:xfrm>
            <a:off x="6226115" y="3886200"/>
            <a:ext cx="2590800" cy="457755"/>
          </a:xfrm>
          <a:prstGeom prst="rect">
            <a:avLst/>
          </a:prstGeom>
        </p:spPr>
      </p:pic>
    </p:spTree>
    <p:extLst>
      <p:ext uri="{BB962C8B-B14F-4D97-AF65-F5344CB8AC3E}">
        <p14:creationId xmlns:p14="http://schemas.microsoft.com/office/powerpoint/2010/main" val="41906697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7BF465-2F2F-767E-0B43-351F202064FB}"/>
            </a:ext>
          </a:extLst>
        </p:cNvPr>
        <p:cNvGrpSpPr/>
        <p:nvPr/>
      </p:nvGrpSpPr>
      <p:grpSpPr>
        <a:xfrm>
          <a:off x="0" y="0"/>
          <a:ext cx="0" cy="0"/>
          <a:chOff x="0" y="0"/>
          <a:chExt cx="0" cy="0"/>
        </a:xfrm>
      </p:grpSpPr>
      <p:sp>
        <p:nvSpPr>
          <p:cNvPr id="54274" name="Rectangle 2">
            <a:extLst>
              <a:ext uri="{FF2B5EF4-FFF2-40B4-BE49-F238E27FC236}">
                <a16:creationId xmlns:a16="http://schemas.microsoft.com/office/drawing/2014/main" id="{A54EAC3A-5431-3766-7EB4-C038078B16F0}"/>
              </a:ext>
            </a:extLst>
          </p:cNvPr>
          <p:cNvSpPr>
            <a:spLocks noGrp="1" noChangeArrowheads="1"/>
          </p:cNvSpPr>
          <p:nvPr>
            <p:ph type="title"/>
          </p:nvPr>
        </p:nvSpPr>
        <p:spPr>
          <a:xfrm>
            <a:off x="457200" y="152400"/>
            <a:ext cx="8229600" cy="685800"/>
          </a:xfrm>
        </p:spPr>
        <p:txBody>
          <a:bodyPr/>
          <a:lstStyle/>
          <a:p>
            <a:pPr eaLnBrk="1" hangingPunct="1"/>
            <a:r>
              <a:rPr lang="en-US" sz="3800" dirty="0" err="1"/>
              <a:t>DiaBingo</a:t>
            </a:r>
            <a:endParaRPr lang="en-US" sz="1500" dirty="0"/>
          </a:p>
        </p:txBody>
      </p:sp>
      <p:sp>
        <p:nvSpPr>
          <p:cNvPr id="1679363" name="Rectangle 3">
            <a:extLst>
              <a:ext uri="{FF2B5EF4-FFF2-40B4-BE49-F238E27FC236}">
                <a16:creationId xmlns:a16="http://schemas.microsoft.com/office/drawing/2014/main" id="{EBEDE52F-EF81-589A-F62D-B481646D7B0B}"/>
              </a:ext>
            </a:extLst>
          </p:cNvPr>
          <p:cNvSpPr>
            <a:spLocks noGrp="1" noChangeArrowheads="1"/>
          </p:cNvSpPr>
          <p:nvPr>
            <p:ph sz="quarter" idx="1"/>
          </p:nvPr>
        </p:nvSpPr>
        <p:spPr/>
        <p:txBody>
          <a:bodyPr/>
          <a:lstStyle/>
          <a:p>
            <a:pPr algn="r" eaLnBrk="1" hangingPunct="1">
              <a:defRPr/>
            </a:pPr>
            <a:endParaRPr lang="en-US" sz="1800"/>
          </a:p>
          <a:p>
            <a:pPr algn="r" eaLnBrk="1" hangingPunct="1">
              <a:defRPr/>
            </a:pPr>
            <a:endParaRPr lang="en-US" sz="2400"/>
          </a:p>
        </p:txBody>
      </p:sp>
      <p:sp>
        <p:nvSpPr>
          <p:cNvPr id="54276" name="Text Box 4">
            <a:extLst>
              <a:ext uri="{FF2B5EF4-FFF2-40B4-BE49-F238E27FC236}">
                <a16:creationId xmlns:a16="http://schemas.microsoft.com/office/drawing/2014/main" id="{2AC00F3F-A831-E287-2EEA-9B9691559DF8}"/>
              </a:ext>
            </a:extLst>
          </p:cNvPr>
          <p:cNvSpPr txBox="1">
            <a:spLocks noChangeArrowheads="1"/>
          </p:cNvSpPr>
          <p:nvPr/>
        </p:nvSpPr>
        <p:spPr bwMode="auto">
          <a:xfrm>
            <a:off x="685800" y="2438400"/>
            <a:ext cx="7696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1429" tIns="45714" rIns="91429" bIns="45714">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endParaRPr lang="en-US">
              <a:solidFill>
                <a:prstClr val="black"/>
              </a:solidFill>
              <a:latin typeface="Tahoma" pitchFamily="34" charset="0"/>
            </a:endParaRPr>
          </a:p>
        </p:txBody>
      </p:sp>
      <p:sp>
        <p:nvSpPr>
          <p:cNvPr id="54277" name="Rectangle 5">
            <a:extLst>
              <a:ext uri="{FF2B5EF4-FFF2-40B4-BE49-F238E27FC236}">
                <a16:creationId xmlns:a16="http://schemas.microsoft.com/office/drawing/2014/main" id="{D76610EB-5962-5211-BFC2-25E58F7A0F25}"/>
              </a:ext>
            </a:extLst>
          </p:cNvPr>
          <p:cNvSpPr>
            <a:spLocks noChangeArrowheads="1"/>
          </p:cNvSpPr>
          <p:nvPr/>
        </p:nvSpPr>
        <p:spPr bwMode="auto">
          <a:xfrm>
            <a:off x="-609600" y="2590800"/>
            <a:ext cx="9753600" cy="426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nchorCtr="1"/>
          <a:lstStyle/>
          <a:p>
            <a:pPr marL="1028700" indent="-1028700"/>
            <a:r>
              <a:rPr lang="en-US" sz="1200" b="1">
                <a:solidFill>
                  <a:prstClr val="white"/>
                </a:solidFill>
                <a:latin typeface="Arial Black" pitchFamily="34" charset="0"/>
              </a:rPr>
              <a:t>	</a:t>
            </a:r>
            <a:endParaRPr lang="en-US" sz="1200">
              <a:solidFill>
                <a:prstClr val="white"/>
              </a:solidFill>
              <a:latin typeface="Arial Black" pitchFamily="34" charset="0"/>
            </a:endParaRPr>
          </a:p>
        </p:txBody>
      </p:sp>
      <p:sp>
        <p:nvSpPr>
          <p:cNvPr id="1679366" name="Text Box 6">
            <a:extLst>
              <a:ext uri="{FF2B5EF4-FFF2-40B4-BE49-F238E27FC236}">
                <a16:creationId xmlns:a16="http://schemas.microsoft.com/office/drawing/2014/main" id="{AE906D5B-74F6-A0CB-960B-A8B14659DC12}"/>
              </a:ext>
            </a:extLst>
          </p:cNvPr>
          <p:cNvSpPr txBox="1">
            <a:spLocks noChangeArrowheads="1"/>
          </p:cNvSpPr>
          <p:nvPr/>
        </p:nvSpPr>
        <p:spPr bwMode="auto">
          <a:xfrm>
            <a:off x="457200" y="870156"/>
            <a:ext cx="8305800" cy="5835444"/>
          </a:xfrm>
          <a:prstGeom prst="rect">
            <a:avLst/>
          </a:prstGeom>
          <a:noFill/>
          <a:ln w="12700">
            <a:noFill/>
            <a:miter lim="800000"/>
            <a:headEnd/>
            <a:tailEnd/>
          </a:ln>
          <a:effectLst/>
        </p:spPr>
        <p:txBody>
          <a:bodyPr>
            <a:spAutoFit/>
          </a:bodyPr>
          <a:lstStyle/>
          <a:p>
            <a:pPr>
              <a:spcBef>
                <a:spcPct val="5000"/>
              </a:spcBef>
              <a:defRPr/>
            </a:pPr>
            <a:r>
              <a:rPr lang="en-US" b="1" dirty="0">
                <a:solidFill>
                  <a:prstClr val="black"/>
                </a:solidFill>
                <a:latin typeface="Calibri" panose="020F0502020204030204" pitchFamily="34" charset="0"/>
                <a:ea typeface="Calibri" panose="020F0502020204030204" pitchFamily="34" charset="0"/>
                <a:cs typeface="Calibri" panose="020F0502020204030204" pitchFamily="34" charset="0"/>
              </a:rPr>
              <a:t>B</a:t>
            </a:r>
            <a:r>
              <a:rPr lang="en-US" dirty="0">
                <a:solidFill>
                  <a:prstClr val="black"/>
                </a:solidFill>
                <a:latin typeface="Calibri" panose="020F0502020204030204" pitchFamily="34" charset="0"/>
                <a:ea typeface="Calibri" panose="020F0502020204030204" pitchFamily="34" charset="0"/>
                <a:cs typeface="Calibri" panose="020F0502020204030204" pitchFamily="34" charset="0"/>
              </a:rPr>
              <a:t> </a:t>
            </a:r>
            <a:r>
              <a:rPr lang="en-US" sz="2400" dirty="0">
                <a:solidFill>
                  <a:prstClr val="black"/>
                </a:solidFill>
                <a:latin typeface="Calibri" panose="020F0502020204030204" pitchFamily="34" charset="0"/>
                <a:ea typeface="Calibri" panose="020F0502020204030204" pitchFamily="34" charset="0"/>
                <a:cs typeface="Calibri" panose="020F0502020204030204" pitchFamily="34" charset="0"/>
              </a:rPr>
              <a:t>Frequent skin and yeast infections			</a:t>
            </a:r>
          </a:p>
          <a:p>
            <a:pPr>
              <a:spcBef>
                <a:spcPct val="5000"/>
              </a:spcBef>
              <a:defRPr/>
            </a:pPr>
            <a:r>
              <a:rPr lang="en-US" sz="2400" b="1" dirty="0">
                <a:solidFill>
                  <a:prstClr val="black"/>
                </a:solidFill>
                <a:latin typeface="Calibri" panose="020F0502020204030204" pitchFamily="34" charset="0"/>
                <a:ea typeface="Calibri" panose="020F0502020204030204" pitchFamily="34" charset="0"/>
                <a:cs typeface="Calibri" panose="020F0502020204030204" pitchFamily="34" charset="0"/>
              </a:rPr>
              <a:t>B</a:t>
            </a:r>
            <a:r>
              <a:rPr lang="en-US" sz="2400" dirty="0">
                <a:solidFill>
                  <a:prstClr val="black"/>
                </a:solidFill>
                <a:latin typeface="Calibri" panose="020F0502020204030204" pitchFamily="34" charset="0"/>
                <a:ea typeface="Calibri" panose="020F0502020204030204" pitchFamily="34" charset="0"/>
                <a:cs typeface="Calibri" panose="020F0502020204030204" pitchFamily="34" charset="0"/>
              </a:rPr>
              <a:t> A BMI of ____ or greater indicates increased pre/diabetes risk?</a:t>
            </a:r>
          </a:p>
          <a:p>
            <a:pPr>
              <a:spcBef>
                <a:spcPct val="5000"/>
              </a:spcBef>
              <a:defRPr/>
            </a:pPr>
            <a:r>
              <a:rPr lang="en-US" sz="2400" b="1" dirty="0">
                <a:solidFill>
                  <a:prstClr val="black"/>
                </a:solidFill>
                <a:latin typeface="Calibri" panose="020F0502020204030204" pitchFamily="34" charset="0"/>
                <a:ea typeface="Calibri" panose="020F0502020204030204" pitchFamily="34" charset="0"/>
                <a:cs typeface="Calibri" panose="020F0502020204030204" pitchFamily="34" charset="0"/>
              </a:rPr>
              <a:t>B</a:t>
            </a:r>
            <a:r>
              <a:rPr lang="en-US" sz="2400" dirty="0">
                <a:solidFill>
                  <a:prstClr val="black"/>
                </a:solidFill>
                <a:latin typeface="Calibri" panose="020F0502020204030204" pitchFamily="34" charset="0"/>
                <a:ea typeface="Calibri" panose="020F0502020204030204" pitchFamily="34" charset="0"/>
                <a:cs typeface="Calibri" panose="020F0502020204030204" pitchFamily="34" charset="0"/>
              </a:rPr>
              <a:t> To reduce complications, control </a:t>
            </a:r>
            <a:r>
              <a:rPr lang="en-US" sz="2400" b="1" dirty="0">
                <a:solidFill>
                  <a:prstClr val="black"/>
                </a:solidFill>
                <a:latin typeface="Calibri" panose="020F0502020204030204" pitchFamily="34" charset="0"/>
                <a:ea typeface="Calibri" panose="020F0502020204030204" pitchFamily="34" charset="0"/>
                <a:cs typeface="Calibri" panose="020F0502020204030204" pitchFamily="34" charset="0"/>
              </a:rPr>
              <a:t>A</a:t>
            </a:r>
            <a:r>
              <a:rPr lang="en-US" sz="2400" dirty="0">
                <a:solidFill>
                  <a:prstClr val="black"/>
                </a:solidFill>
                <a:latin typeface="Calibri" panose="020F0502020204030204" pitchFamily="34" charset="0"/>
                <a:ea typeface="Calibri" panose="020F0502020204030204" pitchFamily="34" charset="0"/>
                <a:cs typeface="Calibri" panose="020F0502020204030204" pitchFamily="34" charset="0"/>
              </a:rPr>
              <a:t>1c, </a:t>
            </a:r>
            <a:r>
              <a:rPr lang="en-US" sz="2400" b="1" dirty="0">
                <a:solidFill>
                  <a:prstClr val="black"/>
                </a:solidFill>
                <a:latin typeface="Calibri" panose="020F0502020204030204" pitchFamily="34" charset="0"/>
                <a:ea typeface="Calibri" panose="020F0502020204030204" pitchFamily="34" charset="0"/>
                <a:cs typeface="Calibri" panose="020F0502020204030204" pitchFamily="34" charset="0"/>
              </a:rPr>
              <a:t>B</a:t>
            </a:r>
            <a:r>
              <a:rPr lang="en-US" sz="2400" dirty="0">
                <a:solidFill>
                  <a:prstClr val="black"/>
                </a:solidFill>
                <a:latin typeface="Calibri" panose="020F0502020204030204" pitchFamily="34" charset="0"/>
                <a:ea typeface="Calibri" panose="020F0502020204030204" pitchFamily="34" charset="0"/>
                <a:cs typeface="Calibri" panose="020F0502020204030204" pitchFamily="34" charset="0"/>
              </a:rPr>
              <a:t>lood pressure, </a:t>
            </a:r>
            <a:r>
              <a:rPr lang="en-US" sz="2400" b="1" dirty="0">
                <a:solidFill>
                  <a:prstClr val="black"/>
                </a:solidFill>
                <a:latin typeface="Calibri" panose="020F0502020204030204" pitchFamily="34" charset="0"/>
                <a:ea typeface="Calibri" panose="020F0502020204030204" pitchFamily="34" charset="0"/>
                <a:cs typeface="Calibri" panose="020F0502020204030204" pitchFamily="34" charset="0"/>
              </a:rPr>
              <a:t>C</a:t>
            </a:r>
            <a:r>
              <a:rPr lang="en-US" sz="2400" dirty="0">
                <a:solidFill>
                  <a:prstClr val="black"/>
                </a:solidFill>
                <a:latin typeface="Calibri" panose="020F0502020204030204" pitchFamily="34" charset="0"/>
                <a:ea typeface="Calibri" panose="020F0502020204030204" pitchFamily="34" charset="0"/>
                <a:cs typeface="Calibri" panose="020F0502020204030204" pitchFamily="34" charset="0"/>
              </a:rPr>
              <a:t>holesterol	 </a:t>
            </a:r>
          </a:p>
          <a:p>
            <a:pPr>
              <a:spcBef>
                <a:spcPct val="5000"/>
              </a:spcBef>
              <a:defRPr/>
            </a:pPr>
            <a:r>
              <a:rPr lang="en-US" sz="2400" b="1" dirty="0">
                <a:solidFill>
                  <a:prstClr val="black"/>
                </a:solidFill>
                <a:latin typeface="Calibri" panose="020F0502020204030204" pitchFamily="34" charset="0"/>
                <a:ea typeface="Calibri" panose="020F0502020204030204" pitchFamily="34" charset="0"/>
                <a:cs typeface="Calibri" panose="020F0502020204030204" pitchFamily="34" charset="0"/>
              </a:rPr>
              <a:t>B</a:t>
            </a:r>
            <a:r>
              <a:rPr lang="en-US" sz="2400" dirty="0">
                <a:solidFill>
                  <a:prstClr val="black"/>
                </a:solidFill>
                <a:latin typeface="Calibri" panose="020F0502020204030204" pitchFamily="34" charset="0"/>
                <a:ea typeface="Calibri" panose="020F0502020204030204" pitchFamily="34" charset="0"/>
                <a:cs typeface="Calibri" panose="020F0502020204030204" pitchFamily="34" charset="0"/>
              </a:rPr>
              <a:t> </a:t>
            </a:r>
            <a:r>
              <a:rPr lang="en-US" sz="2400" dirty="0" err="1">
                <a:solidFill>
                  <a:prstClr val="black"/>
                </a:solidFill>
                <a:latin typeface="Calibri" panose="020F0502020204030204" pitchFamily="34" charset="0"/>
                <a:ea typeface="Calibri" panose="020F0502020204030204" pitchFamily="34" charset="0"/>
                <a:cs typeface="Calibri" panose="020F0502020204030204" pitchFamily="34" charset="0"/>
              </a:rPr>
              <a:t>PreDiabetes</a:t>
            </a:r>
            <a:r>
              <a:rPr lang="en-US" sz="2400" dirty="0">
                <a:solidFill>
                  <a:prstClr val="black"/>
                </a:solidFill>
                <a:latin typeface="Calibri" panose="020F0502020204030204" pitchFamily="34" charset="0"/>
                <a:ea typeface="Calibri" panose="020F0502020204030204" pitchFamily="34" charset="0"/>
                <a:cs typeface="Calibri" panose="020F0502020204030204" pitchFamily="34" charset="0"/>
              </a:rPr>
              <a:t> – fasting glucose level of ___ to ____	 </a:t>
            </a:r>
          </a:p>
          <a:p>
            <a:pPr>
              <a:spcBef>
                <a:spcPct val="5000"/>
              </a:spcBef>
              <a:defRPr/>
            </a:pPr>
            <a:r>
              <a:rPr lang="en-US" sz="2400" b="1" dirty="0">
                <a:solidFill>
                  <a:prstClr val="black"/>
                </a:solidFill>
                <a:latin typeface="Calibri" panose="020F0502020204030204" pitchFamily="34" charset="0"/>
                <a:ea typeface="Calibri" panose="020F0502020204030204" pitchFamily="34" charset="0"/>
                <a:cs typeface="Calibri" panose="020F0502020204030204" pitchFamily="34" charset="0"/>
              </a:rPr>
              <a:t>B</a:t>
            </a:r>
            <a:r>
              <a:rPr lang="en-US" sz="2400" dirty="0">
                <a:solidFill>
                  <a:prstClr val="black"/>
                </a:solidFill>
                <a:latin typeface="Calibri" panose="020F0502020204030204" pitchFamily="34" charset="0"/>
                <a:ea typeface="Calibri" panose="020F0502020204030204" pitchFamily="34" charset="0"/>
                <a:cs typeface="Calibri" panose="020F0502020204030204" pitchFamily="34" charset="0"/>
              </a:rPr>
              <a:t> Erectile dysfunction indicates greater risk for ____	 </a:t>
            </a:r>
          </a:p>
          <a:p>
            <a:pPr>
              <a:spcBef>
                <a:spcPct val="5000"/>
              </a:spcBef>
              <a:defRPr/>
            </a:pPr>
            <a:r>
              <a:rPr lang="en-US" sz="2400" b="1" dirty="0">
                <a:solidFill>
                  <a:prstClr val="black"/>
                </a:solidFill>
                <a:latin typeface="Calibri" panose="020F0502020204030204" pitchFamily="34" charset="0"/>
                <a:ea typeface="Calibri" panose="020F0502020204030204" pitchFamily="34" charset="0"/>
                <a:cs typeface="Calibri" panose="020F0502020204030204" pitchFamily="34" charset="0"/>
              </a:rPr>
              <a:t>B</a:t>
            </a:r>
            <a:r>
              <a:rPr lang="en-US" sz="2400" dirty="0">
                <a:solidFill>
                  <a:prstClr val="black"/>
                </a:solidFill>
                <a:latin typeface="Calibri" panose="020F0502020204030204" pitchFamily="34" charset="0"/>
                <a:ea typeface="Calibri" panose="020F0502020204030204" pitchFamily="34" charset="0"/>
                <a:cs typeface="Calibri" panose="020F0502020204030204" pitchFamily="34" charset="0"/>
              </a:rPr>
              <a:t> Diabetes – fasting glucose level____ or greater	</a:t>
            </a:r>
          </a:p>
          <a:p>
            <a:pPr>
              <a:spcBef>
                <a:spcPct val="5000"/>
              </a:spcBef>
              <a:defRPr/>
            </a:pPr>
            <a:r>
              <a:rPr lang="en-US" sz="2400" b="1" dirty="0">
                <a:solidFill>
                  <a:prstClr val="black"/>
                </a:solidFill>
                <a:latin typeface="Calibri" panose="020F0502020204030204" pitchFamily="34" charset="0"/>
                <a:ea typeface="Calibri" panose="020F0502020204030204" pitchFamily="34" charset="0"/>
                <a:cs typeface="Calibri" panose="020F0502020204030204" pitchFamily="34" charset="0"/>
              </a:rPr>
              <a:t>B</a:t>
            </a:r>
            <a:r>
              <a:rPr lang="en-US" sz="2400" dirty="0">
                <a:solidFill>
                  <a:prstClr val="black"/>
                </a:solidFill>
                <a:latin typeface="Calibri" panose="020F0502020204030204" pitchFamily="34" charset="0"/>
                <a:ea typeface="Calibri" panose="020F0502020204030204" pitchFamily="34" charset="0"/>
                <a:cs typeface="Calibri" panose="020F0502020204030204" pitchFamily="34" charset="0"/>
              </a:rPr>
              <a:t> Type 1 diabetes is best described as an ______ disease</a:t>
            </a:r>
          </a:p>
          <a:p>
            <a:pPr>
              <a:spcBef>
                <a:spcPct val="5000"/>
              </a:spcBef>
              <a:defRPr/>
            </a:pPr>
            <a:r>
              <a:rPr lang="en-US" sz="2400" b="1" dirty="0">
                <a:solidFill>
                  <a:prstClr val="black"/>
                </a:solidFill>
                <a:latin typeface="Calibri" panose="020F0502020204030204" pitchFamily="34" charset="0"/>
                <a:ea typeface="Calibri" panose="020F0502020204030204" pitchFamily="34" charset="0"/>
                <a:cs typeface="Calibri" panose="020F0502020204030204" pitchFamily="34" charset="0"/>
              </a:rPr>
              <a:t>B</a:t>
            </a:r>
            <a:r>
              <a:rPr lang="en-US" sz="2400" dirty="0">
                <a:solidFill>
                  <a:prstClr val="black"/>
                </a:solidFill>
                <a:latin typeface="Calibri" panose="020F0502020204030204" pitchFamily="34" charset="0"/>
                <a:ea typeface="Calibri" panose="020F0502020204030204" pitchFamily="34" charset="0"/>
                <a:cs typeface="Calibri" panose="020F0502020204030204" pitchFamily="34" charset="0"/>
              </a:rPr>
              <a:t> People with diabetes are ______ times more likely to die of heart dx	</a:t>
            </a:r>
          </a:p>
          <a:p>
            <a:pPr>
              <a:spcBef>
                <a:spcPct val="5000"/>
              </a:spcBef>
              <a:defRPr/>
            </a:pPr>
            <a:r>
              <a:rPr lang="en-US" sz="2400" b="1" dirty="0">
                <a:solidFill>
                  <a:prstClr val="black"/>
                </a:solidFill>
                <a:latin typeface="Calibri" panose="020F0502020204030204" pitchFamily="34" charset="0"/>
                <a:ea typeface="Calibri" panose="020F0502020204030204" pitchFamily="34" charset="0"/>
                <a:cs typeface="Calibri" panose="020F0502020204030204" pitchFamily="34" charset="0"/>
              </a:rPr>
              <a:t>B</a:t>
            </a:r>
            <a:r>
              <a:rPr lang="en-US" sz="2400" dirty="0">
                <a:solidFill>
                  <a:prstClr val="black"/>
                </a:solidFill>
                <a:latin typeface="Calibri" panose="020F0502020204030204" pitchFamily="34" charset="0"/>
                <a:ea typeface="Calibri" panose="020F0502020204030204" pitchFamily="34" charset="0"/>
                <a:cs typeface="Calibri" panose="020F0502020204030204" pitchFamily="34" charset="0"/>
              </a:rPr>
              <a:t> Elevated triglycerides, &lt; HDL, smaller dense LDL</a:t>
            </a:r>
          </a:p>
          <a:p>
            <a:pPr>
              <a:spcBef>
                <a:spcPct val="5000"/>
              </a:spcBef>
              <a:defRPr/>
            </a:pPr>
            <a:r>
              <a:rPr lang="en-US" sz="2400" b="1" dirty="0">
                <a:solidFill>
                  <a:prstClr val="black"/>
                </a:solidFill>
                <a:latin typeface="Calibri" panose="020F0502020204030204" pitchFamily="34" charset="0"/>
                <a:ea typeface="Calibri" panose="020F0502020204030204" pitchFamily="34" charset="0"/>
                <a:cs typeface="Calibri" panose="020F0502020204030204" pitchFamily="34" charset="0"/>
              </a:rPr>
              <a:t>B</a:t>
            </a:r>
            <a:r>
              <a:rPr lang="en-US" sz="2400" dirty="0">
                <a:solidFill>
                  <a:prstClr val="black"/>
                </a:solidFill>
                <a:latin typeface="Calibri" panose="020F0502020204030204" pitchFamily="34" charset="0"/>
                <a:ea typeface="Calibri" panose="020F0502020204030204" pitchFamily="34" charset="0"/>
                <a:cs typeface="Calibri" panose="020F0502020204030204" pitchFamily="34" charset="0"/>
              </a:rPr>
              <a:t> Each percentage point of A1C =   _____ mg/dl glucose </a:t>
            </a:r>
            <a:endParaRPr lang="en-US" sz="2400" b="1" dirty="0">
              <a:solidFill>
                <a:prstClr val="black"/>
              </a:solidFill>
              <a:latin typeface="Calibri" panose="020F0502020204030204" pitchFamily="34" charset="0"/>
              <a:ea typeface="Calibri" panose="020F0502020204030204" pitchFamily="34" charset="0"/>
              <a:cs typeface="Calibri" panose="020F0502020204030204" pitchFamily="34" charset="0"/>
            </a:endParaRPr>
          </a:p>
          <a:p>
            <a:pPr>
              <a:spcBef>
                <a:spcPct val="5000"/>
              </a:spcBef>
              <a:defRPr/>
            </a:pPr>
            <a:r>
              <a:rPr lang="en-US" sz="2400" b="1" dirty="0">
                <a:solidFill>
                  <a:prstClr val="black"/>
                </a:solidFill>
                <a:latin typeface="Calibri" panose="020F0502020204030204" pitchFamily="34" charset="0"/>
                <a:ea typeface="Calibri" panose="020F0502020204030204" pitchFamily="34" charset="0"/>
                <a:cs typeface="Calibri" panose="020F0502020204030204" pitchFamily="34" charset="0"/>
              </a:rPr>
              <a:t>B</a:t>
            </a:r>
            <a:r>
              <a:rPr lang="en-US" sz="2400" dirty="0">
                <a:solidFill>
                  <a:prstClr val="black"/>
                </a:solidFill>
                <a:latin typeface="Calibri" panose="020F0502020204030204" pitchFamily="34" charset="0"/>
                <a:ea typeface="Calibri" panose="020F0502020204030204" pitchFamily="34" charset="0"/>
                <a:cs typeface="Calibri" panose="020F0502020204030204" pitchFamily="34" charset="0"/>
              </a:rPr>
              <a:t> At dx of type 2, about __% of the beta cell function is lost</a:t>
            </a:r>
          </a:p>
          <a:p>
            <a:pPr>
              <a:spcBef>
                <a:spcPct val="5000"/>
              </a:spcBef>
              <a:defRPr/>
            </a:pPr>
            <a:r>
              <a:rPr lang="en-US" sz="2400" b="1" dirty="0">
                <a:solidFill>
                  <a:prstClr val="black"/>
                </a:solidFill>
                <a:latin typeface="Calibri" panose="020F0502020204030204" pitchFamily="34" charset="0"/>
                <a:ea typeface="Calibri" panose="020F0502020204030204" pitchFamily="34" charset="0"/>
                <a:cs typeface="Calibri" panose="020F0502020204030204" pitchFamily="34" charset="0"/>
              </a:rPr>
              <a:t>B</a:t>
            </a:r>
            <a:r>
              <a:rPr lang="en-US" sz="2400" dirty="0">
                <a:solidFill>
                  <a:prstClr val="black"/>
                </a:solidFill>
                <a:latin typeface="Calibri" panose="020F0502020204030204" pitchFamily="34" charset="0"/>
                <a:ea typeface="Calibri" panose="020F0502020204030204" pitchFamily="34" charset="0"/>
                <a:cs typeface="Calibri" panose="020F0502020204030204" pitchFamily="34" charset="0"/>
              </a:rPr>
              <a:t> Diabetes – random glucose ____ or greater					</a:t>
            </a:r>
          </a:p>
        </p:txBody>
      </p:sp>
    </p:spTree>
    <p:custDataLst>
      <p:tags r:id="rId1"/>
    </p:custDataLst>
    <p:extLst>
      <p:ext uri="{BB962C8B-B14F-4D97-AF65-F5344CB8AC3E}">
        <p14:creationId xmlns:p14="http://schemas.microsoft.com/office/powerpoint/2010/main" val="38476356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679366">
                                            <p:txEl>
                                              <p:pRg st="0" end="0"/>
                                            </p:txEl>
                                          </p:spTgt>
                                        </p:tgtEl>
                                        <p:attrNameLst>
                                          <p:attrName>style.visibility</p:attrName>
                                        </p:attrNameLst>
                                      </p:cBhvr>
                                      <p:to>
                                        <p:strVal val="visible"/>
                                      </p:to>
                                    </p:set>
                                    <p:anim calcmode="lin" valueType="num">
                                      <p:cBhvr additive="base">
                                        <p:cTn id="7" dur="500" fill="hold"/>
                                        <p:tgtEl>
                                          <p:spTgt spid="167936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67936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1679366">
                                            <p:txEl>
                                              <p:pRg st="1" end="1"/>
                                            </p:txEl>
                                          </p:spTgt>
                                        </p:tgtEl>
                                        <p:attrNameLst>
                                          <p:attrName>style.visibility</p:attrName>
                                        </p:attrNameLst>
                                      </p:cBhvr>
                                      <p:to>
                                        <p:strVal val="visible"/>
                                      </p:to>
                                    </p:set>
                                    <p:anim calcmode="lin" valueType="num">
                                      <p:cBhvr additive="base">
                                        <p:cTn id="13" dur="500" fill="hold"/>
                                        <p:tgtEl>
                                          <p:spTgt spid="1679366">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679366">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1679366">
                                            <p:txEl>
                                              <p:pRg st="2" end="2"/>
                                            </p:txEl>
                                          </p:spTgt>
                                        </p:tgtEl>
                                        <p:attrNameLst>
                                          <p:attrName>style.visibility</p:attrName>
                                        </p:attrNameLst>
                                      </p:cBhvr>
                                      <p:to>
                                        <p:strVal val="visible"/>
                                      </p:to>
                                    </p:set>
                                    <p:anim calcmode="lin" valueType="num">
                                      <p:cBhvr additive="base">
                                        <p:cTn id="19" dur="500" fill="hold"/>
                                        <p:tgtEl>
                                          <p:spTgt spid="1679366">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679366">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1679366">
                                            <p:txEl>
                                              <p:pRg st="3" end="3"/>
                                            </p:txEl>
                                          </p:spTgt>
                                        </p:tgtEl>
                                        <p:attrNameLst>
                                          <p:attrName>style.visibility</p:attrName>
                                        </p:attrNameLst>
                                      </p:cBhvr>
                                      <p:to>
                                        <p:strVal val="visible"/>
                                      </p:to>
                                    </p:set>
                                    <p:anim calcmode="lin" valueType="num">
                                      <p:cBhvr additive="base">
                                        <p:cTn id="25" dur="500" fill="hold"/>
                                        <p:tgtEl>
                                          <p:spTgt spid="1679366">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679366">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nodeType="clickEffect">
                                  <p:stCondLst>
                                    <p:cond delay="0"/>
                                  </p:stCondLst>
                                  <p:childTnLst>
                                    <p:set>
                                      <p:cBhvr>
                                        <p:cTn id="30" dur="1" fill="hold">
                                          <p:stCondLst>
                                            <p:cond delay="0"/>
                                          </p:stCondLst>
                                        </p:cTn>
                                        <p:tgtEl>
                                          <p:spTgt spid="1679366">
                                            <p:txEl>
                                              <p:pRg st="4" end="4"/>
                                            </p:txEl>
                                          </p:spTgt>
                                        </p:tgtEl>
                                        <p:attrNameLst>
                                          <p:attrName>style.visibility</p:attrName>
                                        </p:attrNameLst>
                                      </p:cBhvr>
                                      <p:to>
                                        <p:strVal val="visible"/>
                                      </p:to>
                                    </p:set>
                                    <p:anim calcmode="lin" valueType="num">
                                      <p:cBhvr additive="base">
                                        <p:cTn id="31" dur="500" fill="hold"/>
                                        <p:tgtEl>
                                          <p:spTgt spid="1679366">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679366">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nodeType="clickEffect">
                                  <p:stCondLst>
                                    <p:cond delay="0"/>
                                  </p:stCondLst>
                                  <p:childTnLst>
                                    <p:set>
                                      <p:cBhvr>
                                        <p:cTn id="36" dur="1" fill="hold">
                                          <p:stCondLst>
                                            <p:cond delay="0"/>
                                          </p:stCondLst>
                                        </p:cTn>
                                        <p:tgtEl>
                                          <p:spTgt spid="1679366">
                                            <p:txEl>
                                              <p:pRg st="5" end="5"/>
                                            </p:txEl>
                                          </p:spTgt>
                                        </p:tgtEl>
                                        <p:attrNameLst>
                                          <p:attrName>style.visibility</p:attrName>
                                        </p:attrNameLst>
                                      </p:cBhvr>
                                      <p:to>
                                        <p:strVal val="visible"/>
                                      </p:to>
                                    </p:set>
                                    <p:anim calcmode="lin" valueType="num">
                                      <p:cBhvr additive="base">
                                        <p:cTn id="37" dur="500" fill="hold"/>
                                        <p:tgtEl>
                                          <p:spTgt spid="1679366">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679366">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4" fill="hold" nodeType="clickEffect">
                                  <p:stCondLst>
                                    <p:cond delay="0"/>
                                  </p:stCondLst>
                                  <p:childTnLst>
                                    <p:set>
                                      <p:cBhvr>
                                        <p:cTn id="42" dur="1" fill="hold">
                                          <p:stCondLst>
                                            <p:cond delay="0"/>
                                          </p:stCondLst>
                                        </p:cTn>
                                        <p:tgtEl>
                                          <p:spTgt spid="1679366">
                                            <p:txEl>
                                              <p:pRg st="6" end="6"/>
                                            </p:txEl>
                                          </p:spTgt>
                                        </p:tgtEl>
                                        <p:attrNameLst>
                                          <p:attrName>style.visibility</p:attrName>
                                        </p:attrNameLst>
                                      </p:cBhvr>
                                      <p:to>
                                        <p:strVal val="visible"/>
                                      </p:to>
                                    </p:set>
                                    <p:anim calcmode="lin" valueType="num">
                                      <p:cBhvr additive="base">
                                        <p:cTn id="43" dur="500" fill="hold"/>
                                        <p:tgtEl>
                                          <p:spTgt spid="1679366">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1679366">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4" fill="hold" nodeType="clickEffect">
                                  <p:stCondLst>
                                    <p:cond delay="0"/>
                                  </p:stCondLst>
                                  <p:childTnLst>
                                    <p:set>
                                      <p:cBhvr>
                                        <p:cTn id="48" dur="1" fill="hold">
                                          <p:stCondLst>
                                            <p:cond delay="0"/>
                                          </p:stCondLst>
                                        </p:cTn>
                                        <p:tgtEl>
                                          <p:spTgt spid="1679366">
                                            <p:txEl>
                                              <p:pRg st="7" end="7"/>
                                            </p:txEl>
                                          </p:spTgt>
                                        </p:tgtEl>
                                        <p:attrNameLst>
                                          <p:attrName>style.visibility</p:attrName>
                                        </p:attrNameLst>
                                      </p:cBhvr>
                                      <p:to>
                                        <p:strVal val="visible"/>
                                      </p:to>
                                    </p:set>
                                    <p:anim calcmode="lin" valueType="num">
                                      <p:cBhvr additive="base">
                                        <p:cTn id="49" dur="500" fill="hold"/>
                                        <p:tgtEl>
                                          <p:spTgt spid="1679366">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1679366">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2" presetClass="entr" presetSubtype="4" fill="hold" nodeType="clickEffect">
                                  <p:stCondLst>
                                    <p:cond delay="0"/>
                                  </p:stCondLst>
                                  <p:childTnLst>
                                    <p:set>
                                      <p:cBhvr>
                                        <p:cTn id="54" dur="1" fill="hold">
                                          <p:stCondLst>
                                            <p:cond delay="0"/>
                                          </p:stCondLst>
                                        </p:cTn>
                                        <p:tgtEl>
                                          <p:spTgt spid="1679366">
                                            <p:txEl>
                                              <p:pRg st="8" end="8"/>
                                            </p:txEl>
                                          </p:spTgt>
                                        </p:tgtEl>
                                        <p:attrNameLst>
                                          <p:attrName>style.visibility</p:attrName>
                                        </p:attrNameLst>
                                      </p:cBhvr>
                                      <p:to>
                                        <p:strVal val="visible"/>
                                      </p:to>
                                    </p:set>
                                    <p:anim calcmode="lin" valueType="num">
                                      <p:cBhvr additive="base">
                                        <p:cTn id="55" dur="500" fill="hold"/>
                                        <p:tgtEl>
                                          <p:spTgt spid="1679366">
                                            <p:txEl>
                                              <p:pRg st="8" end="8"/>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1679366">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57" fill="hold" nodeType="clickPar">
                      <p:stCondLst>
                        <p:cond delay="indefinite"/>
                      </p:stCondLst>
                      <p:childTnLst>
                        <p:par>
                          <p:cTn id="58" fill="hold" nodeType="withGroup">
                            <p:stCondLst>
                              <p:cond delay="0"/>
                            </p:stCondLst>
                            <p:childTnLst>
                              <p:par>
                                <p:cTn id="59" presetID="2" presetClass="entr" presetSubtype="4" fill="hold" nodeType="clickEffect">
                                  <p:stCondLst>
                                    <p:cond delay="0"/>
                                  </p:stCondLst>
                                  <p:childTnLst>
                                    <p:set>
                                      <p:cBhvr>
                                        <p:cTn id="60" dur="1" fill="hold">
                                          <p:stCondLst>
                                            <p:cond delay="0"/>
                                          </p:stCondLst>
                                        </p:cTn>
                                        <p:tgtEl>
                                          <p:spTgt spid="1679366">
                                            <p:txEl>
                                              <p:pRg st="9" end="9"/>
                                            </p:txEl>
                                          </p:spTgt>
                                        </p:tgtEl>
                                        <p:attrNameLst>
                                          <p:attrName>style.visibility</p:attrName>
                                        </p:attrNameLst>
                                      </p:cBhvr>
                                      <p:to>
                                        <p:strVal val="visible"/>
                                      </p:to>
                                    </p:set>
                                    <p:anim calcmode="lin" valueType="num">
                                      <p:cBhvr additive="base">
                                        <p:cTn id="61" dur="500" fill="hold"/>
                                        <p:tgtEl>
                                          <p:spTgt spid="1679366">
                                            <p:txEl>
                                              <p:pRg st="9" end="9"/>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1679366">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63" fill="hold" nodeType="clickPar">
                      <p:stCondLst>
                        <p:cond delay="indefinite"/>
                      </p:stCondLst>
                      <p:childTnLst>
                        <p:par>
                          <p:cTn id="64" fill="hold" nodeType="withGroup">
                            <p:stCondLst>
                              <p:cond delay="0"/>
                            </p:stCondLst>
                            <p:childTnLst>
                              <p:par>
                                <p:cTn id="65" presetID="2" presetClass="entr" presetSubtype="4" fill="hold" nodeType="clickEffect">
                                  <p:stCondLst>
                                    <p:cond delay="0"/>
                                  </p:stCondLst>
                                  <p:childTnLst>
                                    <p:set>
                                      <p:cBhvr>
                                        <p:cTn id="66" dur="1" fill="hold">
                                          <p:stCondLst>
                                            <p:cond delay="0"/>
                                          </p:stCondLst>
                                        </p:cTn>
                                        <p:tgtEl>
                                          <p:spTgt spid="1679366">
                                            <p:txEl>
                                              <p:pRg st="10" end="10"/>
                                            </p:txEl>
                                          </p:spTgt>
                                        </p:tgtEl>
                                        <p:attrNameLst>
                                          <p:attrName>style.visibility</p:attrName>
                                        </p:attrNameLst>
                                      </p:cBhvr>
                                      <p:to>
                                        <p:strVal val="visible"/>
                                      </p:to>
                                    </p:set>
                                    <p:anim calcmode="lin" valueType="num">
                                      <p:cBhvr additive="base">
                                        <p:cTn id="67" dur="500" fill="hold"/>
                                        <p:tgtEl>
                                          <p:spTgt spid="1679366">
                                            <p:txEl>
                                              <p:pRg st="10" end="10"/>
                                            </p:txEl>
                                          </p:spTgt>
                                        </p:tgtEl>
                                        <p:attrNameLst>
                                          <p:attrName>ppt_x</p:attrName>
                                        </p:attrNameLst>
                                      </p:cBhvr>
                                      <p:tavLst>
                                        <p:tav tm="0">
                                          <p:val>
                                            <p:strVal val="#ppt_x"/>
                                          </p:val>
                                        </p:tav>
                                        <p:tav tm="100000">
                                          <p:val>
                                            <p:strVal val="#ppt_x"/>
                                          </p:val>
                                        </p:tav>
                                      </p:tavLst>
                                    </p:anim>
                                    <p:anim calcmode="lin" valueType="num">
                                      <p:cBhvr additive="base">
                                        <p:cTn id="68" dur="500" fill="hold"/>
                                        <p:tgtEl>
                                          <p:spTgt spid="1679366">
                                            <p:txEl>
                                              <p:pRg st="10" end="10"/>
                                            </p:txEl>
                                          </p:spTgt>
                                        </p:tgtEl>
                                        <p:attrNameLst>
                                          <p:attrName>ppt_y</p:attrName>
                                        </p:attrNameLst>
                                      </p:cBhvr>
                                      <p:tavLst>
                                        <p:tav tm="0">
                                          <p:val>
                                            <p:strVal val="1+#ppt_h/2"/>
                                          </p:val>
                                        </p:tav>
                                        <p:tav tm="100000">
                                          <p:val>
                                            <p:strVal val="#ppt_y"/>
                                          </p:val>
                                        </p:tav>
                                      </p:tavLst>
                                    </p:anim>
                                  </p:childTnLst>
                                </p:cTn>
                              </p:par>
                            </p:childTnLst>
                          </p:cTn>
                        </p:par>
                      </p:childTnLst>
                    </p:cTn>
                  </p:par>
                  <p:par>
                    <p:cTn id="69" fill="hold" nodeType="clickPar">
                      <p:stCondLst>
                        <p:cond delay="indefinite"/>
                      </p:stCondLst>
                      <p:childTnLst>
                        <p:par>
                          <p:cTn id="70" fill="hold" nodeType="withGroup">
                            <p:stCondLst>
                              <p:cond delay="0"/>
                            </p:stCondLst>
                            <p:childTnLst>
                              <p:par>
                                <p:cTn id="71" presetID="2" presetClass="entr" presetSubtype="4" fill="hold" nodeType="clickEffect">
                                  <p:stCondLst>
                                    <p:cond delay="0"/>
                                  </p:stCondLst>
                                  <p:childTnLst>
                                    <p:set>
                                      <p:cBhvr>
                                        <p:cTn id="72" dur="1" fill="hold">
                                          <p:stCondLst>
                                            <p:cond delay="0"/>
                                          </p:stCondLst>
                                        </p:cTn>
                                        <p:tgtEl>
                                          <p:spTgt spid="1679366">
                                            <p:txEl>
                                              <p:pRg st="11" end="11"/>
                                            </p:txEl>
                                          </p:spTgt>
                                        </p:tgtEl>
                                        <p:attrNameLst>
                                          <p:attrName>style.visibility</p:attrName>
                                        </p:attrNameLst>
                                      </p:cBhvr>
                                      <p:to>
                                        <p:strVal val="visible"/>
                                      </p:to>
                                    </p:set>
                                    <p:anim calcmode="lin" valueType="num">
                                      <p:cBhvr additive="base">
                                        <p:cTn id="73" dur="500" fill="hold"/>
                                        <p:tgtEl>
                                          <p:spTgt spid="1679366">
                                            <p:txEl>
                                              <p:pRg st="11" end="11"/>
                                            </p:txEl>
                                          </p:spTgt>
                                        </p:tgtEl>
                                        <p:attrNameLst>
                                          <p:attrName>ppt_x</p:attrName>
                                        </p:attrNameLst>
                                      </p:cBhvr>
                                      <p:tavLst>
                                        <p:tav tm="0">
                                          <p:val>
                                            <p:strVal val="#ppt_x"/>
                                          </p:val>
                                        </p:tav>
                                        <p:tav tm="100000">
                                          <p:val>
                                            <p:strVal val="#ppt_x"/>
                                          </p:val>
                                        </p:tav>
                                      </p:tavLst>
                                    </p:anim>
                                    <p:anim calcmode="lin" valueType="num">
                                      <p:cBhvr additive="base">
                                        <p:cTn id="74" dur="500" fill="hold"/>
                                        <p:tgtEl>
                                          <p:spTgt spid="1679366">
                                            <p:txEl>
                                              <p:pRg st="11" end="1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2" name="Picture 4" descr="C:\Users\disaacs\AppData\Local\Microsoft\Windows\INetCache\IE\IX84MDPU\Andy_blue_horizon_silhouette_clouds[1].png">
            <a:extLst>
              <a:ext uri="{FF2B5EF4-FFF2-40B4-BE49-F238E27FC236}">
                <a16:creationId xmlns:a16="http://schemas.microsoft.com/office/drawing/2014/main" id="{D425B061-E076-4F59-9399-BA354DFF21C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340004"/>
            <a:ext cx="9144000" cy="6177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563" name="Content Placeholder 2">
            <a:extLst>
              <a:ext uri="{FF2B5EF4-FFF2-40B4-BE49-F238E27FC236}">
                <a16:creationId xmlns:a16="http://schemas.microsoft.com/office/drawing/2014/main" id="{EEA2DCF8-22A7-412D-9B9F-BE65BA88ED0E}"/>
              </a:ext>
            </a:extLst>
          </p:cNvPr>
          <p:cNvSpPr>
            <a:spLocks noGrp="1"/>
          </p:cNvSpPr>
          <p:nvPr>
            <p:ph sz="quarter" idx="4294967295"/>
          </p:nvPr>
        </p:nvSpPr>
        <p:spPr>
          <a:xfrm>
            <a:off x="0" y="1219200"/>
            <a:ext cx="8229600" cy="5486400"/>
          </a:xfrm>
        </p:spPr>
        <p:txBody>
          <a:bodyPr/>
          <a:lstStyle/>
          <a:p>
            <a:pPr marL="0" indent="0" algn="ctr" eaLnBrk="1" hangingPunct="1">
              <a:buNone/>
            </a:pPr>
            <a:r>
              <a:rPr lang="en-US" altLang="en-US" sz="5225" dirty="0">
                <a:solidFill>
                  <a:schemeClr val="bg1"/>
                </a:solidFill>
              </a:rPr>
              <a:t>Incretins:</a:t>
            </a:r>
          </a:p>
          <a:p>
            <a:pPr marL="0" indent="0" algn="ctr" eaLnBrk="1" hangingPunct="1">
              <a:buNone/>
            </a:pPr>
            <a:r>
              <a:rPr lang="en-US" altLang="en-US" sz="5225" dirty="0">
                <a:solidFill>
                  <a:schemeClr val="bg1"/>
                </a:solidFill>
              </a:rPr>
              <a:t>GLP-1 &amp; GLP-1/GIP                     Receptor Agonists</a:t>
            </a:r>
          </a:p>
        </p:txBody>
      </p:sp>
      <p:sp>
        <p:nvSpPr>
          <p:cNvPr id="2" name="TextBox 1">
            <a:extLst>
              <a:ext uri="{FF2B5EF4-FFF2-40B4-BE49-F238E27FC236}">
                <a16:creationId xmlns:a16="http://schemas.microsoft.com/office/drawing/2014/main" id="{5DAB94EE-537F-1F86-7952-79C06D005AC2}"/>
              </a:ext>
            </a:extLst>
          </p:cNvPr>
          <p:cNvSpPr txBox="1"/>
          <p:nvPr/>
        </p:nvSpPr>
        <p:spPr>
          <a:xfrm>
            <a:off x="762000" y="5230090"/>
            <a:ext cx="6629400" cy="646331"/>
          </a:xfrm>
          <a:prstGeom prst="rect">
            <a:avLst/>
          </a:prstGeom>
          <a:noFill/>
        </p:spPr>
        <p:txBody>
          <a:bodyPr wrap="square" rtlCol="0">
            <a:spAutoFit/>
          </a:bodyPr>
          <a:lstStyle/>
          <a:p>
            <a:r>
              <a:rPr lang="en-US" dirty="0">
                <a:solidFill>
                  <a:schemeClr val="bg1"/>
                </a:solidFill>
              </a:rPr>
              <a:t>GLP-1: glucagon like peptide 1</a:t>
            </a:r>
          </a:p>
          <a:p>
            <a:r>
              <a:rPr lang="en-US" dirty="0">
                <a:solidFill>
                  <a:schemeClr val="bg1"/>
                </a:solidFill>
              </a:rPr>
              <a:t>GIP: glucose-dependent insulinotropic polypeptide</a:t>
            </a:r>
          </a:p>
        </p:txBody>
      </p:sp>
    </p:spTree>
    <p:extLst>
      <p:ext uri="{BB962C8B-B14F-4D97-AF65-F5344CB8AC3E}">
        <p14:creationId xmlns:p14="http://schemas.microsoft.com/office/powerpoint/2010/main" val="42644205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F13B79-551D-BA4D-915F-244E6FCFD977}"/>
              </a:ext>
            </a:extLst>
          </p:cNvPr>
          <p:cNvSpPr>
            <a:spLocks noGrp="1"/>
          </p:cNvSpPr>
          <p:nvPr>
            <p:ph type="title"/>
          </p:nvPr>
        </p:nvSpPr>
        <p:spPr/>
        <p:txBody>
          <a:bodyPr/>
          <a:lstStyle/>
          <a:p>
            <a:r>
              <a:rPr lang="en-US" dirty="0"/>
              <a:t>The Rise of GLP-1 Agonists</a:t>
            </a:r>
          </a:p>
        </p:txBody>
      </p:sp>
      <p:sp>
        <p:nvSpPr>
          <p:cNvPr id="3" name="Content Placeholder 2">
            <a:extLst>
              <a:ext uri="{FF2B5EF4-FFF2-40B4-BE49-F238E27FC236}">
                <a16:creationId xmlns:a16="http://schemas.microsoft.com/office/drawing/2014/main" id="{5AEAE5E5-CC2E-8443-8C26-E5FFD39D6073}"/>
              </a:ext>
            </a:extLst>
          </p:cNvPr>
          <p:cNvSpPr>
            <a:spLocks noGrp="1"/>
          </p:cNvSpPr>
          <p:nvPr>
            <p:ph idx="1"/>
          </p:nvPr>
        </p:nvSpPr>
        <p:spPr>
          <a:xfrm>
            <a:off x="628650" y="1241971"/>
            <a:ext cx="7886700" cy="3787229"/>
          </a:xfrm>
        </p:spPr>
        <p:txBody>
          <a:bodyPr/>
          <a:lstStyle/>
          <a:p>
            <a:r>
              <a:rPr lang="en-US" sz="3200" dirty="0"/>
              <a:t>1</a:t>
            </a:r>
            <a:r>
              <a:rPr lang="en-US" sz="3200" baseline="30000" dirty="0"/>
              <a:t>st</a:t>
            </a:r>
            <a:r>
              <a:rPr lang="en-US" sz="3200" dirty="0"/>
              <a:t> available in 2005 (exenatide)</a:t>
            </a:r>
          </a:p>
          <a:p>
            <a:r>
              <a:rPr lang="en-US" sz="3200" dirty="0"/>
              <a:t>Semaglutide FDA approval 2017</a:t>
            </a:r>
          </a:p>
          <a:p>
            <a:r>
              <a:rPr lang="en-US" sz="3200" dirty="0"/>
              <a:t>Tirzepatide FDA approval 2022</a:t>
            </a:r>
          </a:p>
          <a:p>
            <a:r>
              <a:rPr lang="en-US" sz="3200" dirty="0"/>
              <a:t>12% (1 in 8 adults) said they have taken a GLP-1 agonist</a:t>
            </a:r>
            <a:endParaRPr lang="en-US" dirty="0"/>
          </a:p>
        </p:txBody>
      </p:sp>
      <p:pic>
        <p:nvPicPr>
          <p:cNvPr id="5" name="Picture 4">
            <a:extLst>
              <a:ext uri="{FF2B5EF4-FFF2-40B4-BE49-F238E27FC236}">
                <a16:creationId xmlns:a16="http://schemas.microsoft.com/office/drawing/2014/main" id="{C06B34C0-668D-DD74-A0DA-53FC5E476A26}"/>
              </a:ext>
            </a:extLst>
          </p:cNvPr>
          <p:cNvPicPr>
            <a:picLocks noChangeAspect="1"/>
          </p:cNvPicPr>
          <p:nvPr/>
        </p:nvPicPr>
        <p:blipFill>
          <a:blip r:embed="rId3"/>
          <a:stretch>
            <a:fillRect/>
          </a:stretch>
        </p:blipFill>
        <p:spPr>
          <a:xfrm>
            <a:off x="2582162" y="4129035"/>
            <a:ext cx="3979676" cy="1800330"/>
          </a:xfrm>
          <a:prstGeom prst="rect">
            <a:avLst/>
          </a:prstGeom>
        </p:spPr>
      </p:pic>
      <p:sp>
        <p:nvSpPr>
          <p:cNvPr id="6" name="TextBox 5">
            <a:extLst>
              <a:ext uri="{FF2B5EF4-FFF2-40B4-BE49-F238E27FC236}">
                <a16:creationId xmlns:a16="http://schemas.microsoft.com/office/drawing/2014/main" id="{38B578FA-CEB8-BBA4-1A95-F51181426140}"/>
              </a:ext>
            </a:extLst>
          </p:cNvPr>
          <p:cNvSpPr txBox="1"/>
          <p:nvPr/>
        </p:nvSpPr>
        <p:spPr>
          <a:xfrm>
            <a:off x="1981200" y="6151602"/>
            <a:ext cx="8515350" cy="553998"/>
          </a:xfrm>
          <a:prstGeom prst="rect">
            <a:avLst/>
          </a:prstGeom>
          <a:noFill/>
        </p:spPr>
        <p:txBody>
          <a:bodyPr wrap="square" rtlCol="0">
            <a:spAutoFit/>
          </a:bodyPr>
          <a:lstStyle/>
          <a:p>
            <a:r>
              <a:rPr lang="en-US" sz="1200" dirty="0">
                <a:hlinkClick r:id="rId4"/>
              </a:rPr>
              <a:t>KFF Health Tracking Poll May 2024: The Public’s Use and Views of GLP-1 Drugs | KFF</a:t>
            </a:r>
            <a:endParaRPr lang="en-US" sz="1200" dirty="0"/>
          </a:p>
          <a:p>
            <a:endParaRPr lang="en-US" dirty="0">
              <a:solidFill>
                <a:schemeClr val="bg2"/>
              </a:solidFill>
            </a:endParaRPr>
          </a:p>
        </p:txBody>
      </p:sp>
    </p:spTree>
    <p:extLst>
      <p:ext uri="{BB962C8B-B14F-4D97-AF65-F5344CB8AC3E}">
        <p14:creationId xmlns:p14="http://schemas.microsoft.com/office/powerpoint/2010/main" val="29283345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C7B1B9-B471-3B09-E423-DD64BEB3E82B}"/>
              </a:ext>
            </a:extLst>
          </p:cNvPr>
          <p:cNvSpPr>
            <a:spLocks noGrp="1"/>
          </p:cNvSpPr>
          <p:nvPr>
            <p:ph type="title"/>
          </p:nvPr>
        </p:nvSpPr>
        <p:spPr>
          <a:xfrm>
            <a:off x="483140" y="152400"/>
            <a:ext cx="8229600" cy="990600"/>
          </a:xfrm>
        </p:spPr>
        <p:txBody>
          <a:bodyPr>
            <a:normAutofit/>
          </a:bodyPr>
          <a:lstStyle/>
          <a:p>
            <a:r>
              <a:rPr lang="en-US" sz="4800" dirty="0"/>
              <a:t>Polling Question 6A</a:t>
            </a:r>
          </a:p>
        </p:txBody>
      </p:sp>
      <p:sp>
        <p:nvSpPr>
          <p:cNvPr id="3" name="Content Placeholder 2">
            <a:extLst>
              <a:ext uri="{FF2B5EF4-FFF2-40B4-BE49-F238E27FC236}">
                <a16:creationId xmlns:a16="http://schemas.microsoft.com/office/drawing/2014/main" id="{58E83173-1080-1C67-3CB2-B7021153BC65}"/>
              </a:ext>
            </a:extLst>
          </p:cNvPr>
          <p:cNvSpPr>
            <a:spLocks noGrp="1"/>
          </p:cNvSpPr>
          <p:nvPr>
            <p:ph idx="1"/>
          </p:nvPr>
        </p:nvSpPr>
        <p:spPr/>
        <p:txBody>
          <a:bodyPr/>
          <a:lstStyle/>
          <a:p>
            <a:pPr marL="0" indent="0">
              <a:buNone/>
            </a:pPr>
            <a:r>
              <a:rPr lang="en-US" sz="4000" dirty="0"/>
              <a:t>GLP-1 Medications are approved for all of the following conditions except:</a:t>
            </a:r>
          </a:p>
          <a:p>
            <a:pPr marL="557213" indent="-557213">
              <a:buFont typeface="+mj-lt"/>
              <a:buAutoNum type="alphaUcPeriod"/>
            </a:pPr>
            <a:r>
              <a:rPr lang="en-US" sz="4000" dirty="0"/>
              <a:t>Obesity</a:t>
            </a:r>
          </a:p>
          <a:p>
            <a:pPr marL="557213" indent="-557213">
              <a:buFont typeface="+mj-lt"/>
              <a:buAutoNum type="alphaUcPeriod"/>
            </a:pPr>
            <a:r>
              <a:rPr lang="en-US" sz="4000" dirty="0"/>
              <a:t>Type 2 Diabetes</a:t>
            </a:r>
          </a:p>
          <a:p>
            <a:pPr marL="557213" indent="-557213">
              <a:buFont typeface="+mj-lt"/>
              <a:buAutoNum type="alphaUcPeriod"/>
            </a:pPr>
            <a:r>
              <a:rPr lang="en-US" sz="4000" dirty="0"/>
              <a:t>Sleep apnea</a:t>
            </a:r>
          </a:p>
          <a:p>
            <a:pPr marL="557213" indent="-557213">
              <a:buFont typeface="+mj-lt"/>
              <a:buAutoNum type="alphaUcPeriod"/>
            </a:pPr>
            <a:r>
              <a:rPr lang="en-US" sz="4000" dirty="0"/>
              <a:t>Alcohol use disorder </a:t>
            </a:r>
          </a:p>
          <a:p>
            <a:pPr marL="557213" indent="-557213">
              <a:buFont typeface="+mj-lt"/>
              <a:buAutoNum type="alphaUcPeriod"/>
            </a:pPr>
            <a:r>
              <a:rPr lang="en-US" sz="4000" dirty="0"/>
              <a:t>Kidney disease</a:t>
            </a:r>
          </a:p>
          <a:p>
            <a:pPr marL="0" indent="0">
              <a:buNone/>
            </a:pPr>
            <a:endParaRPr lang="en-US" dirty="0"/>
          </a:p>
        </p:txBody>
      </p:sp>
    </p:spTree>
    <p:extLst>
      <p:ext uri="{BB962C8B-B14F-4D97-AF65-F5344CB8AC3E}">
        <p14:creationId xmlns:p14="http://schemas.microsoft.com/office/powerpoint/2010/main" val="12941279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Title 1">
            <a:extLst>
              <a:ext uri="{FF2B5EF4-FFF2-40B4-BE49-F238E27FC236}">
                <a16:creationId xmlns:a16="http://schemas.microsoft.com/office/drawing/2014/main" id="{458FEE48-B439-4C4F-8935-9629EFF11DE3}"/>
              </a:ext>
            </a:extLst>
          </p:cNvPr>
          <p:cNvSpPr>
            <a:spLocks noGrp="1" noChangeArrowheads="1"/>
          </p:cNvSpPr>
          <p:nvPr>
            <p:ph type="title"/>
          </p:nvPr>
        </p:nvSpPr>
        <p:spPr/>
        <p:txBody>
          <a:bodyPr>
            <a:normAutofit/>
          </a:bodyPr>
          <a:lstStyle/>
          <a:p>
            <a:r>
              <a:rPr lang="en-US" altLang="en-US" sz="4000" dirty="0"/>
              <a:t>GLP-1 Receptor Agonist Mechanism</a:t>
            </a:r>
          </a:p>
        </p:txBody>
      </p:sp>
      <p:sp>
        <p:nvSpPr>
          <p:cNvPr id="3" name="Content Placeholder 2">
            <a:extLst>
              <a:ext uri="{FF2B5EF4-FFF2-40B4-BE49-F238E27FC236}">
                <a16:creationId xmlns:a16="http://schemas.microsoft.com/office/drawing/2014/main" id="{8519FB90-87CA-02A6-8A6D-231336A48DF5}"/>
              </a:ext>
            </a:extLst>
          </p:cNvPr>
          <p:cNvSpPr>
            <a:spLocks noGrp="1"/>
          </p:cNvSpPr>
          <p:nvPr>
            <p:ph sz="quarter" idx="1"/>
          </p:nvPr>
        </p:nvSpPr>
        <p:spPr/>
        <p:txBody>
          <a:bodyPr/>
          <a:lstStyle/>
          <a:p>
            <a:endParaRPr lang="en-US"/>
          </a:p>
        </p:txBody>
      </p:sp>
      <p:sp>
        <p:nvSpPr>
          <p:cNvPr id="67587" name="Slide Number Placeholder 3">
            <a:extLst>
              <a:ext uri="{FF2B5EF4-FFF2-40B4-BE49-F238E27FC236}">
                <a16:creationId xmlns:a16="http://schemas.microsoft.com/office/drawing/2014/main" id="{A4DDB2CA-59BA-4855-8B16-717F3F4CDA1A}"/>
              </a:ext>
            </a:extLst>
          </p:cNvPr>
          <p:cNvSpPr>
            <a:spLocks noGrp="1" noChangeArrowheads="1"/>
          </p:cNvSpPr>
          <p:nvPr>
            <p:ph type="sldNum" sz="quarter" idx="4294967295"/>
          </p:nvPr>
        </p:nvSpPr>
        <p:spPr bwMode="auto">
          <a:xfrm>
            <a:off x="7010400" y="6065838"/>
            <a:ext cx="2133600" cy="32861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540"/>
              </a:spcBef>
              <a:buClr>
                <a:srgbClr val="86AA2C"/>
              </a:buClr>
              <a:buSzPct val="76000"/>
              <a:buFont typeface="Wingdings 3" panose="05040102010807070707" pitchFamily="18" charset="2"/>
              <a:buChar char=""/>
              <a:defRPr sz="2883">
                <a:solidFill>
                  <a:schemeClr val="tx1"/>
                </a:solidFill>
                <a:latin typeface="Calibri" panose="020F0502020204030204" pitchFamily="34" charset="0"/>
              </a:defRPr>
            </a:lvl1pPr>
            <a:lvl2pPr marL="669249" indent="-257404">
              <a:spcBef>
                <a:spcPts val="450"/>
              </a:spcBef>
              <a:buClr>
                <a:srgbClr val="86AA2C"/>
              </a:buClr>
              <a:buSzPct val="76000"/>
              <a:buFont typeface="Wingdings 3" panose="05040102010807070707" pitchFamily="18" charset="2"/>
              <a:buChar char=""/>
              <a:defRPr sz="2342">
                <a:solidFill>
                  <a:schemeClr val="tx1"/>
                </a:solidFill>
                <a:latin typeface="Calibri" panose="020F0502020204030204" pitchFamily="34" charset="0"/>
              </a:defRPr>
            </a:lvl2pPr>
            <a:lvl3pPr marL="1029614" indent="-205923">
              <a:spcBef>
                <a:spcPts val="450"/>
              </a:spcBef>
              <a:buClr>
                <a:srgbClr val="86AA2C"/>
              </a:buClr>
              <a:buSzPct val="76000"/>
              <a:buFont typeface="Wingdings 3" panose="05040102010807070707" pitchFamily="18" charset="2"/>
              <a:buChar char=""/>
              <a:defRPr sz="1982">
                <a:solidFill>
                  <a:schemeClr val="tx1"/>
                </a:solidFill>
                <a:latin typeface="Calibri" panose="020F0502020204030204" pitchFamily="34" charset="0"/>
              </a:defRPr>
            </a:lvl3pPr>
            <a:lvl4pPr marL="1441460" indent="-205923">
              <a:spcBef>
                <a:spcPts val="360"/>
              </a:spcBef>
              <a:buClr>
                <a:srgbClr val="86AA2C"/>
              </a:buClr>
              <a:buSzPct val="70000"/>
              <a:buFont typeface="Wingdings" panose="05000000000000000000" pitchFamily="2" charset="2"/>
              <a:buChar char=""/>
              <a:defRPr>
                <a:solidFill>
                  <a:schemeClr val="tx1"/>
                </a:solidFill>
                <a:latin typeface="Calibri" panose="020F0502020204030204" pitchFamily="34" charset="0"/>
              </a:defRPr>
            </a:lvl4pPr>
            <a:lvl5pPr marL="1853306" indent="-205923">
              <a:spcBef>
                <a:spcPts val="270"/>
              </a:spcBef>
              <a:buClr>
                <a:srgbClr val="86AA2C"/>
              </a:buClr>
              <a:buSzPct val="70000"/>
              <a:buFont typeface="Wingdings" panose="05000000000000000000" pitchFamily="2" charset="2"/>
              <a:buChar char=""/>
              <a:defRPr sz="1441">
                <a:solidFill>
                  <a:schemeClr val="tx1"/>
                </a:solidFill>
                <a:latin typeface="Calibri" panose="020F0502020204030204" pitchFamily="34" charset="0"/>
              </a:defRPr>
            </a:lvl5pPr>
            <a:lvl6pPr marL="2265152" indent="-205923" eaLnBrk="0" fontAlgn="base" hangingPunct="0">
              <a:spcBef>
                <a:spcPts val="270"/>
              </a:spcBef>
              <a:spcAft>
                <a:spcPct val="0"/>
              </a:spcAft>
              <a:buClr>
                <a:srgbClr val="86AA2C"/>
              </a:buClr>
              <a:buSzPct val="70000"/>
              <a:buFont typeface="Wingdings" panose="05000000000000000000" pitchFamily="2" charset="2"/>
              <a:buChar char=""/>
              <a:defRPr sz="1441">
                <a:solidFill>
                  <a:schemeClr val="tx1"/>
                </a:solidFill>
                <a:latin typeface="Calibri" panose="020F0502020204030204" pitchFamily="34" charset="0"/>
              </a:defRPr>
            </a:lvl6pPr>
            <a:lvl7pPr marL="2676997" indent="-205923" eaLnBrk="0" fontAlgn="base" hangingPunct="0">
              <a:spcBef>
                <a:spcPts val="270"/>
              </a:spcBef>
              <a:spcAft>
                <a:spcPct val="0"/>
              </a:spcAft>
              <a:buClr>
                <a:srgbClr val="86AA2C"/>
              </a:buClr>
              <a:buSzPct val="70000"/>
              <a:buFont typeface="Wingdings" panose="05000000000000000000" pitchFamily="2" charset="2"/>
              <a:buChar char=""/>
              <a:defRPr sz="1441">
                <a:solidFill>
                  <a:schemeClr val="tx1"/>
                </a:solidFill>
                <a:latin typeface="Calibri" panose="020F0502020204030204" pitchFamily="34" charset="0"/>
              </a:defRPr>
            </a:lvl7pPr>
            <a:lvl8pPr marL="3088843" indent="-205923" eaLnBrk="0" fontAlgn="base" hangingPunct="0">
              <a:spcBef>
                <a:spcPts val="270"/>
              </a:spcBef>
              <a:spcAft>
                <a:spcPct val="0"/>
              </a:spcAft>
              <a:buClr>
                <a:srgbClr val="86AA2C"/>
              </a:buClr>
              <a:buSzPct val="70000"/>
              <a:buFont typeface="Wingdings" panose="05000000000000000000" pitchFamily="2" charset="2"/>
              <a:buChar char=""/>
              <a:defRPr sz="1441">
                <a:solidFill>
                  <a:schemeClr val="tx1"/>
                </a:solidFill>
                <a:latin typeface="Calibri" panose="020F0502020204030204" pitchFamily="34" charset="0"/>
              </a:defRPr>
            </a:lvl8pPr>
            <a:lvl9pPr marL="3500689" indent="-205923" eaLnBrk="0" fontAlgn="base" hangingPunct="0">
              <a:spcBef>
                <a:spcPts val="270"/>
              </a:spcBef>
              <a:spcAft>
                <a:spcPct val="0"/>
              </a:spcAft>
              <a:buClr>
                <a:srgbClr val="86AA2C"/>
              </a:buClr>
              <a:buSzPct val="70000"/>
              <a:buFont typeface="Wingdings" panose="05000000000000000000" pitchFamily="2" charset="2"/>
              <a:buChar char=""/>
              <a:defRPr sz="1441">
                <a:solidFill>
                  <a:schemeClr val="tx1"/>
                </a:solidFill>
                <a:latin typeface="Calibri" panose="020F0502020204030204" pitchFamily="34" charset="0"/>
              </a:defRPr>
            </a:lvl9pPr>
          </a:lstStyle>
          <a:p>
            <a:pPr defTabSz="823692" eaLnBrk="0" fontAlgn="base" hangingPunct="0">
              <a:spcBef>
                <a:spcPct val="0"/>
              </a:spcBef>
              <a:spcAft>
                <a:spcPct val="0"/>
              </a:spcAft>
              <a:buClrTx/>
              <a:buSzTx/>
              <a:buNone/>
            </a:pPr>
            <a:fld id="{2E205E5A-0B3C-488C-976C-18F3D7AD90D1}" type="slidenum">
              <a:rPr lang="en-US" altLang="en-US" sz="1081">
                <a:solidFill>
                  <a:srgbClr val="898989"/>
                </a:solidFill>
                <a:cs typeface="Arial" panose="020B0604020202020204" pitchFamily="34" charset="0"/>
              </a:rPr>
              <a:pPr defTabSz="823692" eaLnBrk="0" fontAlgn="base" hangingPunct="0">
                <a:spcBef>
                  <a:spcPct val="0"/>
                </a:spcBef>
                <a:spcAft>
                  <a:spcPct val="0"/>
                </a:spcAft>
                <a:buClrTx/>
                <a:buSzTx/>
                <a:buNone/>
              </a:pPr>
              <a:t>89</a:t>
            </a:fld>
            <a:endParaRPr lang="en-US" altLang="en-US" sz="1081">
              <a:solidFill>
                <a:srgbClr val="898989"/>
              </a:solidFill>
              <a:cs typeface="Arial" panose="020B0604020202020204" pitchFamily="34" charset="0"/>
            </a:endParaRPr>
          </a:p>
        </p:txBody>
      </p:sp>
      <p:pic>
        <p:nvPicPr>
          <p:cNvPr id="67588" name="Picture 2" descr="https://img.medscapestatic.com/article/853/720/Slide6.png">
            <a:extLst>
              <a:ext uri="{FF2B5EF4-FFF2-40B4-BE49-F238E27FC236}">
                <a16:creationId xmlns:a16="http://schemas.microsoft.com/office/drawing/2014/main" id="{2145072E-C772-4337-9F1A-537E2860E65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1089443"/>
            <a:ext cx="8229600" cy="56161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302721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EC52253-A5DC-BDBD-5264-499EE3F03641}"/>
              </a:ext>
            </a:extLst>
          </p:cNvPr>
          <p:cNvSpPr txBox="1"/>
          <p:nvPr/>
        </p:nvSpPr>
        <p:spPr>
          <a:xfrm>
            <a:off x="386190" y="6308411"/>
            <a:ext cx="5925518" cy="430887"/>
          </a:xfrm>
          <a:prstGeom prst="rect">
            <a:avLst/>
          </a:prstGeom>
          <a:noFill/>
        </p:spPr>
        <p:txBody>
          <a:bodyPr wrap="square">
            <a:spAutoFit/>
          </a:bodyPr>
          <a:lstStyle/>
          <a:p>
            <a:r>
              <a:rPr lang="en-US" sz="1100" b="0" i="0" dirty="0">
                <a:solidFill>
                  <a:srgbClr val="000000"/>
                </a:solidFill>
                <a:effectLst/>
                <a:latin typeface="Segoe UI" panose="020B0502040204020203" pitchFamily="34" charset="0"/>
              </a:rPr>
              <a:t>Centers for Disease Control and Prevention. National Diabetes Stats Report   https://www.cdc.gov/diabetes/data/statistics-report/index.html. Accessed </a:t>
            </a:r>
            <a:r>
              <a:rPr lang="en-US" sz="1100" dirty="0">
                <a:solidFill>
                  <a:srgbClr val="000000"/>
                </a:solidFill>
                <a:latin typeface="Segoe UI" panose="020B0502040204020203" pitchFamily="34" charset="0"/>
              </a:rPr>
              <a:t>1/23</a:t>
            </a:r>
            <a:endParaRPr lang="en-US" sz="1100" dirty="0"/>
          </a:p>
        </p:txBody>
      </p:sp>
      <p:sp>
        <p:nvSpPr>
          <p:cNvPr id="2" name="Title 1"/>
          <p:cNvSpPr>
            <a:spLocks noGrp="1"/>
          </p:cNvSpPr>
          <p:nvPr>
            <p:ph type="title"/>
          </p:nvPr>
        </p:nvSpPr>
        <p:spPr>
          <a:xfrm>
            <a:off x="432370" y="107531"/>
            <a:ext cx="8229600" cy="918418"/>
          </a:xfrm>
        </p:spPr>
        <p:txBody>
          <a:bodyPr>
            <a:normAutofit fontScale="90000"/>
          </a:bodyPr>
          <a:lstStyle/>
          <a:p>
            <a:r>
              <a:rPr lang="en-US" dirty="0"/>
              <a:t>Type 2 Diabetes in America 2025 </a:t>
            </a:r>
          </a:p>
        </p:txBody>
      </p:sp>
      <p:sp>
        <p:nvSpPr>
          <p:cNvPr id="3" name="Content Placeholder 2"/>
          <p:cNvSpPr>
            <a:spLocks noGrp="1"/>
          </p:cNvSpPr>
          <p:nvPr>
            <p:ph sz="quarter" idx="1"/>
          </p:nvPr>
        </p:nvSpPr>
        <p:spPr>
          <a:xfrm>
            <a:off x="457200" y="1025949"/>
            <a:ext cx="8229600" cy="5131011"/>
          </a:xfrm>
        </p:spPr>
        <p:txBody>
          <a:bodyPr>
            <a:normAutofit/>
          </a:bodyPr>
          <a:lstStyle/>
          <a:p>
            <a:r>
              <a:rPr lang="en-US" sz="3600" dirty="0"/>
              <a:t>16.8% with Diabetes </a:t>
            </a:r>
          </a:p>
          <a:p>
            <a:pPr lvl="1"/>
            <a:r>
              <a:rPr lang="en-US" sz="2800" dirty="0"/>
              <a:t>11% don’t know they have it </a:t>
            </a:r>
          </a:p>
          <a:p>
            <a:r>
              <a:rPr lang="en-US" sz="3600" dirty="0"/>
              <a:t>38% with Prediabetes – 97 million adults</a:t>
            </a:r>
          </a:p>
        </p:txBody>
      </p:sp>
      <p:pic>
        <p:nvPicPr>
          <p:cNvPr id="5" name="Picture 4">
            <a:extLst>
              <a:ext uri="{FF2B5EF4-FFF2-40B4-BE49-F238E27FC236}">
                <a16:creationId xmlns:a16="http://schemas.microsoft.com/office/drawing/2014/main" id="{8DF0A88E-25B4-245F-76CE-4080E3FD2BE9}"/>
              </a:ext>
            </a:extLst>
          </p:cNvPr>
          <p:cNvPicPr>
            <a:picLocks noChangeAspect="1"/>
          </p:cNvPicPr>
          <p:nvPr/>
        </p:nvPicPr>
        <p:blipFill>
          <a:blip r:embed="rId4"/>
          <a:stretch>
            <a:fillRect/>
          </a:stretch>
        </p:blipFill>
        <p:spPr>
          <a:xfrm>
            <a:off x="611416" y="2692604"/>
            <a:ext cx="7871508" cy="3613667"/>
          </a:xfrm>
          <a:prstGeom prst="rect">
            <a:avLst/>
          </a:prstGeom>
        </p:spPr>
      </p:pic>
      <p:pic>
        <p:nvPicPr>
          <p:cNvPr id="7" name="Picture 6">
            <a:extLst>
              <a:ext uri="{FF2B5EF4-FFF2-40B4-BE49-F238E27FC236}">
                <a16:creationId xmlns:a16="http://schemas.microsoft.com/office/drawing/2014/main" id="{1E215442-A39B-BBBB-ACD2-AAD33061FC38}"/>
              </a:ext>
            </a:extLst>
          </p:cNvPr>
          <p:cNvPicPr>
            <a:picLocks noChangeAspect="1"/>
          </p:cNvPicPr>
          <p:nvPr/>
        </p:nvPicPr>
        <p:blipFill>
          <a:blip r:embed="rId5"/>
          <a:stretch>
            <a:fillRect/>
          </a:stretch>
        </p:blipFill>
        <p:spPr>
          <a:xfrm>
            <a:off x="6061651" y="5958489"/>
            <a:ext cx="2820122" cy="749156"/>
          </a:xfrm>
          <a:prstGeom prst="rect">
            <a:avLst/>
          </a:prstGeom>
        </p:spPr>
      </p:pic>
      <p:sp>
        <p:nvSpPr>
          <p:cNvPr id="9" name="TextBox 8">
            <a:extLst>
              <a:ext uri="{FF2B5EF4-FFF2-40B4-BE49-F238E27FC236}">
                <a16:creationId xmlns:a16="http://schemas.microsoft.com/office/drawing/2014/main" id="{50588356-2280-EB09-6124-1D7E2BE79768}"/>
              </a:ext>
            </a:extLst>
          </p:cNvPr>
          <p:cNvSpPr txBox="1"/>
          <p:nvPr/>
        </p:nvSpPr>
        <p:spPr>
          <a:xfrm>
            <a:off x="3886200" y="3022824"/>
            <a:ext cx="6034035" cy="369332"/>
          </a:xfrm>
          <a:prstGeom prst="rect">
            <a:avLst/>
          </a:prstGeom>
          <a:noFill/>
        </p:spPr>
        <p:txBody>
          <a:bodyPr wrap="square">
            <a:spAutoFit/>
          </a:bodyPr>
          <a:lstStyle/>
          <a:p>
            <a:r>
              <a:rPr lang="en-US" dirty="0"/>
              <a:t>https://www.cdc.gov/nchs/data/databriefs/db516.pdf</a:t>
            </a:r>
          </a:p>
        </p:txBody>
      </p:sp>
    </p:spTree>
    <p:custDataLst>
      <p:tags r:id="rId1"/>
    </p:custDataLst>
    <p:extLst>
      <p:ext uri="{BB962C8B-B14F-4D97-AF65-F5344CB8AC3E}">
        <p14:creationId xmlns:p14="http://schemas.microsoft.com/office/powerpoint/2010/main" val="28846880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752A88-54EF-BEEE-6478-FE60992A93A1}"/>
              </a:ext>
            </a:extLst>
          </p:cNvPr>
          <p:cNvSpPr>
            <a:spLocks noGrp="1"/>
          </p:cNvSpPr>
          <p:nvPr>
            <p:ph type="title"/>
          </p:nvPr>
        </p:nvSpPr>
        <p:spPr>
          <a:xfrm>
            <a:off x="457200" y="152400"/>
            <a:ext cx="8229600" cy="609600"/>
          </a:xfrm>
        </p:spPr>
        <p:txBody>
          <a:bodyPr/>
          <a:lstStyle/>
          <a:p>
            <a:r>
              <a:rPr lang="en-US" dirty="0"/>
              <a:t>GLP-1: Additional Effects</a:t>
            </a:r>
          </a:p>
        </p:txBody>
      </p:sp>
      <p:pic>
        <p:nvPicPr>
          <p:cNvPr id="5" name="Picture 4">
            <a:extLst>
              <a:ext uri="{FF2B5EF4-FFF2-40B4-BE49-F238E27FC236}">
                <a16:creationId xmlns:a16="http://schemas.microsoft.com/office/drawing/2014/main" id="{F859B07F-D9C5-5EB7-BE24-ADE73C340336}"/>
              </a:ext>
            </a:extLst>
          </p:cNvPr>
          <p:cNvPicPr>
            <a:picLocks noChangeAspect="1"/>
          </p:cNvPicPr>
          <p:nvPr/>
        </p:nvPicPr>
        <p:blipFill>
          <a:blip r:embed="rId3"/>
          <a:stretch>
            <a:fillRect/>
          </a:stretch>
        </p:blipFill>
        <p:spPr>
          <a:xfrm>
            <a:off x="928808" y="900613"/>
            <a:ext cx="7286384" cy="5825769"/>
          </a:xfrm>
          <a:prstGeom prst="rect">
            <a:avLst/>
          </a:prstGeom>
        </p:spPr>
      </p:pic>
    </p:spTree>
    <p:extLst>
      <p:ext uri="{BB962C8B-B14F-4D97-AF65-F5344CB8AC3E}">
        <p14:creationId xmlns:p14="http://schemas.microsoft.com/office/powerpoint/2010/main" val="25543677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B003D6-F222-E747-0804-F0497D421118}"/>
              </a:ext>
            </a:extLst>
          </p:cNvPr>
          <p:cNvSpPr>
            <a:spLocks noGrp="1"/>
          </p:cNvSpPr>
          <p:nvPr>
            <p:ph type="title"/>
          </p:nvPr>
        </p:nvSpPr>
        <p:spPr/>
        <p:txBody>
          <a:bodyPr/>
          <a:lstStyle/>
          <a:p>
            <a:r>
              <a:rPr lang="en-US" dirty="0"/>
              <a:t>GLP-1 vs GIP </a:t>
            </a:r>
          </a:p>
        </p:txBody>
      </p:sp>
      <p:sp>
        <p:nvSpPr>
          <p:cNvPr id="3" name="Content Placeholder 2">
            <a:extLst>
              <a:ext uri="{FF2B5EF4-FFF2-40B4-BE49-F238E27FC236}">
                <a16:creationId xmlns:a16="http://schemas.microsoft.com/office/drawing/2014/main" id="{9EA80B76-DF49-A826-6E06-75741ED459F2}"/>
              </a:ext>
            </a:extLst>
          </p:cNvPr>
          <p:cNvSpPr>
            <a:spLocks noGrp="1"/>
          </p:cNvSpPr>
          <p:nvPr>
            <p:ph sz="quarter" idx="1"/>
          </p:nvPr>
        </p:nvSpPr>
        <p:spPr/>
        <p:txBody>
          <a:bodyPr/>
          <a:lstStyle/>
          <a:p>
            <a:endParaRPr lang="en-US"/>
          </a:p>
        </p:txBody>
      </p:sp>
      <p:pic>
        <p:nvPicPr>
          <p:cNvPr id="9" name="Picture 8">
            <a:extLst>
              <a:ext uri="{FF2B5EF4-FFF2-40B4-BE49-F238E27FC236}">
                <a16:creationId xmlns:a16="http://schemas.microsoft.com/office/drawing/2014/main" id="{B98405C1-ADE1-11B9-9A64-D3B4C2DFA221}"/>
              </a:ext>
            </a:extLst>
          </p:cNvPr>
          <p:cNvPicPr>
            <a:picLocks noChangeAspect="1"/>
          </p:cNvPicPr>
          <p:nvPr/>
        </p:nvPicPr>
        <p:blipFill>
          <a:blip r:embed="rId3"/>
          <a:stretch>
            <a:fillRect/>
          </a:stretch>
        </p:blipFill>
        <p:spPr>
          <a:xfrm>
            <a:off x="76200" y="1206640"/>
            <a:ext cx="8701743" cy="4812612"/>
          </a:xfrm>
          <a:prstGeom prst="rect">
            <a:avLst/>
          </a:prstGeom>
        </p:spPr>
      </p:pic>
      <p:sp>
        <p:nvSpPr>
          <p:cNvPr id="10" name="TextBox 9">
            <a:extLst>
              <a:ext uri="{FF2B5EF4-FFF2-40B4-BE49-F238E27FC236}">
                <a16:creationId xmlns:a16="http://schemas.microsoft.com/office/drawing/2014/main" id="{7B369D36-6574-5CEC-1F51-9FE2738E9589}"/>
              </a:ext>
            </a:extLst>
          </p:cNvPr>
          <p:cNvSpPr txBox="1"/>
          <p:nvPr/>
        </p:nvSpPr>
        <p:spPr>
          <a:xfrm>
            <a:off x="533400" y="6230080"/>
            <a:ext cx="5810471" cy="461665"/>
          </a:xfrm>
          <a:prstGeom prst="rect">
            <a:avLst/>
          </a:prstGeom>
          <a:noFill/>
        </p:spPr>
        <p:txBody>
          <a:bodyPr wrap="square" rtlCol="0">
            <a:spAutoFit/>
          </a:bodyPr>
          <a:lstStyle/>
          <a:p>
            <a:r>
              <a:rPr lang="en-US" sz="1200" dirty="0" err="1">
                <a:solidFill>
                  <a:srgbClr val="212121"/>
                </a:solidFill>
                <a:latin typeface="BlinkMacSystemFont"/>
              </a:rPr>
              <a:t>Samms</a:t>
            </a:r>
            <a:r>
              <a:rPr lang="en-US" sz="1200" dirty="0">
                <a:solidFill>
                  <a:srgbClr val="212121"/>
                </a:solidFill>
                <a:latin typeface="BlinkMacSystemFont"/>
              </a:rPr>
              <a:t> RJ, Coghlan MP, Sloop KW. How May GIP Enhance the Therapeutic Efficacy of GLP-1? Trends Endocrinol </a:t>
            </a:r>
            <a:r>
              <a:rPr lang="en-US" sz="1200" dirty="0" err="1">
                <a:solidFill>
                  <a:srgbClr val="212121"/>
                </a:solidFill>
                <a:latin typeface="BlinkMacSystemFont"/>
              </a:rPr>
              <a:t>Metab</a:t>
            </a:r>
            <a:r>
              <a:rPr lang="en-US" sz="1200" dirty="0">
                <a:solidFill>
                  <a:srgbClr val="212121"/>
                </a:solidFill>
                <a:latin typeface="BlinkMacSystemFont"/>
              </a:rPr>
              <a:t>. 2020 Jun;31(6):410-421.</a:t>
            </a:r>
            <a:endParaRPr lang="en-US" sz="1200" dirty="0">
              <a:solidFill>
                <a:schemeClr val="bg2"/>
              </a:solidFill>
            </a:endParaRPr>
          </a:p>
        </p:txBody>
      </p:sp>
    </p:spTree>
    <p:extLst>
      <p:ext uri="{BB962C8B-B14F-4D97-AF65-F5344CB8AC3E}">
        <p14:creationId xmlns:p14="http://schemas.microsoft.com/office/powerpoint/2010/main" val="21587242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9730636-51E5-4BD4-A551-2E049CBCC232}"/>
              </a:ext>
            </a:extLst>
          </p:cNvPr>
          <p:cNvSpPr>
            <a:spLocks noGrp="1"/>
          </p:cNvSpPr>
          <p:nvPr>
            <p:ph type="title"/>
          </p:nvPr>
        </p:nvSpPr>
        <p:spPr>
          <a:xfrm>
            <a:off x="457200" y="152400"/>
            <a:ext cx="8229600" cy="885682"/>
          </a:xfrm>
        </p:spPr>
        <p:txBody>
          <a:bodyPr>
            <a:normAutofit/>
          </a:bodyPr>
          <a:lstStyle/>
          <a:p>
            <a:r>
              <a:rPr lang="en-US" sz="4400" dirty="0"/>
              <a:t>Pocket Card: GLP-1 &amp; GIP RA  </a:t>
            </a:r>
          </a:p>
        </p:txBody>
      </p:sp>
      <p:sp>
        <p:nvSpPr>
          <p:cNvPr id="2" name="Arrow: Right 1">
            <a:extLst>
              <a:ext uri="{FF2B5EF4-FFF2-40B4-BE49-F238E27FC236}">
                <a16:creationId xmlns:a16="http://schemas.microsoft.com/office/drawing/2014/main" id="{F22A78BF-7D23-4589-950C-82CE93C18BA3}"/>
              </a:ext>
            </a:extLst>
          </p:cNvPr>
          <p:cNvSpPr/>
          <p:nvPr/>
        </p:nvSpPr>
        <p:spPr>
          <a:xfrm>
            <a:off x="23992" y="2971800"/>
            <a:ext cx="517857" cy="678888"/>
          </a:xfrm>
          <a:prstGeom prst="rightArrow">
            <a:avLst/>
          </a:prstGeom>
        </p:spPr>
        <p:style>
          <a:lnRef idx="2">
            <a:schemeClr val="accent4">
              <a:shade val="50000"/>
            </a:schemeClr>
          </a:lnRef>
          <a:fillRef idx="1">
            <a:schemeClr val="accent4"/>
          </a:fillRef>
          <a:effectRef idx="0">
            <a:schemeClr val="accent4"/>
          </a:effectRef>
          <a:fontRef idx="minor">
            <a:schemeClr val="lt1"/>
          </a:fontRef>
        </p:style>
        <p:txBody>
          <a:bodyPr anchor="ctr"/>
          <a:lstStyle/>
          <a:p>
            <a:pPr algn="ctr" defTabSz="823692" eaLnBrk="0" fontAlgn="base" hangingPunct="0">
              <a:spcBef>
                <a:spcPct val="0"/>
              </a:spcBef>
              <a:spcAft>
                <a:spcPct val="0"/>
              </a:spcAft>
              <a:defRPr/>
            </a:pPr>
            <a:endParaRPr lang="en-US" sz="1621">
              <a:solidFill>
                <a:prstClr val="white"/>
              </a:solidFill>
              <a:latin typeface="Gill Sans MT"/>
            </a:endParaRPr>
          </a:p>
        </p:txBody>
      </p:sp>
      <p:sp>
        <p:nvSpPr>
          <p:cNvPr id="4" name="Arrow: Right 3">
            <a:extLst>
              <a:ext uri="{FF2B5EF4-FFF2-40B4-BE49-F238E27FC236}">
                <a16:creationId xmlns:a16="http://schemas.microsoft.com/office/drawing/2014/main" id="{A4434E48-200F-5F3F-FD5C-EED2A9E375D7}"/>
              </a:ext>
            </a:extLst>
          </p:cNvPr>
          <p:cNvSpPr/>
          <p:nvPr/>
        </p:nvSpPr>
        <p:spPr>
          <a:xfrm>
            <a:off x="23992" y="4988792"/>
            <a:ext cx="517857" cy="678888"/>
          </a:xfrm>
          <a:prstGeom prst="rightArrow">
            <a:avLst/>
          </a:prstGeom>
        </p:spPr>
        <p:style>
          <a:lnRef idx="2">
            <a:schemeClr val="accent4">
              <a:shade val="50000"/>
            </a:schemeClr>
          </a:lnRef>
          <a:fillRef idx="1">
            <a:schemeClr val="accent4"/>
          </a:fillRef>
          <a:effectRef idx="0">
            <a:schemeClr val="accent4"/>
          </a:effectRef>
          <a:fontRef idx="minor">
            <a:schemeClr val="lt1"/>
          </a:fontRef>
        </p:style>
        <p:txBody>
          <a:bodyPr anchor="ctr"/>
          <a:lstStyle/>
          <a:p>
            <a:pPr algn="ctr" defTabSz="823692" eaLnBrk="0" fontAlgn="base" hangingPunct="0">
              <a:spcBef>
                <a:spcPct val="0"/>
              </a:spcBef>
              <a:spcAft>
                <a:spcPct val="0"/>
              </a:spcAft>
              <a:defRPr/>
            </a:pPr>
            <a:endParaRPr lang="en-US" sz="1621">
              <a:solidFill>
                <a:prstClr val="white"/>
              </a:solidFill>
              <a:latin typeface="Gill Sans MT"/>
            </a:endParaRPr>
          </a:p>
        </p:txBody>
      </p:sp>
      <p:pic>
        <p:nvPicPr>
          <p:cNvPr id="7" name="Picture 6">
            <a:extLst>
              <a:ext uri="{FF2B5EF4-FFF2-40B4-BE49-F238E27FC236}">
                <a16:creationId xmlns:a16="http://schemas.microsoft.com/office/drawing/2014/main" id="{3DD7A17A-2DF8-4B20-35F7-3AB0CADBB1B4}"/>
              </a:ext>
            </a:extLst>
          </p:cNvPr>
          <p:cNvPicPr>
            <a:picLocks noChangeAspect="1"/>
          </p:cNvPicPr>
          <p:nvPr/>
        </p:nvPicPr>
        <p:blipFill>
          <a:blip r:embed="rId3"/>
          <a:stretch>
            <a:fillRect/>
          </a:stretch>
        </p:blipFill>
        <p:spPr>
          <a:xfrm>
            <a:off x="511369" y="1038082"/>
            <a:ext cx="8395666" cy="5652979"/>
          </a:xfrm>
          <a:prstGeom prst="rect">
            <a:avLst/>
          </a:prstGeom>
        </p:spPr>
      </p:pic>
    </p:spTree>
    <p:extLst>
      <p:ext uri="{BB962C8B-B14F-4D97-AF65-F5344CB8AC3E}">
        <p14:creationId xmlns:p14="http://schemas.microsoft.com/office/powerpoint/2010/main" val="30380165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Title 1">
            <a:extLst>
              <a:ext uri="{FF2B5EF4-FFF2-40B4-BE49-F238E27FC236}">
                <a16:creationId xmlns:a16="http://schemas.microsoft.com/office/drawing/2014/main" id="{CA2A3109-972F-4C6E-AD32-0EB255DA0729}"/>
              </a:ext>
            </a:extLst>
          </p:cNvPr>
          <p:cNvSpPr>
            <a:spLocks noGrp="1" noChangeArrowheads="1"/>
          </p:cNvSpPr>
          <p:nvPr>
            <p:ph type="title"/>
          </p:nvPr>
        </p:nvSpPr>
        <p:spPr/>
        <p:txBody>
          <a:bodyPr>
            <a:normAutofit/>
          </a:bodyPr>
          <a:lstStyle/>
          <a:p>
            <a:pPr eaLnBrk="1" hangingPunct="1"/>
            <a:r>
              <a:rPr lang="en-US" altLang="en-US" sz="4800" dirty="0"/>
              <a:t>Oral Semaglutide (Rybelsus)</a:t>
            </a:r>
          </a:p>
        </p:txBody>
      </p:sp>
      <p:sp>
        <p:nvSpPr>
          <p:cNvPr id="3" name="Content Placeholder 2">
            <a:extLst>
              <a:ext uri="{FF2B5EF4-FFF2-40B4-BE49-F238E27FC236}">
                <a16:creationId xmlns:a16="http://schemas.microsoft.com/office/drawing/2014/main" id="{A94E36FC-251F-4667-9F35-9AB4EC449D8D}"/>
              </a:ext>
            </a:extLst>
          </p:cNvPr>
          <p:cNvSpPr>
            <a:spLocks noGrp="1"/>
          </p:cNvSpPr>
          <p:nvPr>
            <p:ph sz="quarter" idx="1"/>
          </p:nvPr>
        </p:nvSpPr>
        <p:spPr/>
        <p:txBody>
          <a:bodyPr>
            <a:normAutofit fontScale="77500" lnSpcReduction="20000"/>
          </a:bodyPr>
          <a:lstStyle/>
          <a:p>
            <a:pPr eaLnBrk="1" fontAlgn="auto" hangingPunct="1">
              <a:lnSpc>
                <a:spcPct val="120000"/>
              </a:lnSpc>
              <a:spcAft>
                <a:spcPts val="0"/>
              </a:spcAft>
              <a:defRPr/>
            </a:pPr>
            <a:r>
              <a:rPr lang="en-US" sz="3000" dirty="0"/>
              <a:t>Barriers to GLP-1 oral absorption:</a:t>
            </a:r>
          </a:p>
          <a:p>
            <a:pPr lvl="1" eaLnBrk="1" fontAlgn="auto" hangingPunct="1">
              <a:lnSpc>
                <a:spcPct val="120000"/>
              </a:lnSpc>
              <a:spcAft>
                <a:spcPts val="0"/>
              </a:spcAft>
              <a:defRPr/>
            </a:pPr>
            <a:r>
              <a:rPr lang="en-US" sz="2600" dirty="0"/>
              <a:t>Degradation by gastrointestinal enzymes </a:t>
            </a:r>
          </a:p>
          <a:p>
            <a:pPr lvl="1" eaLnBrk="1" fontAlgn="auto" hangingPunct="1">
              <a:lnSpc>
                <a:spcPct val="120000"/>
              </a:lnSpc>
              <a:spcAft>
                <a:spcPts val="0"/>
              </a:spcAft>
              <a:defRPr/>
            </a:pPr>
            <a:r>
              <a:rPr lang="en-US" sz="2600" dirty="0"/>
              <a:t>pH induced conformational changes</a:t>
            </a:r>
          </a:p>
          <a:p>
            <a:pPr lvl="1" eaLnBrk="1" fontAlgn="auto" hangingPunct="1">
              <a:lnSpc>
                <a:spcPct val="120000"/>
              </a:lnSpc>
              <a:spcAft>
                <a:spcPts val="0"/>
              </a:spcAft>
              <a:defRPr/>
            </a:pPr>
            <a:r>
              <a:rPr lang="en-US" sz="2600" dirty="0"/>
              <a:t>Limited protein permeability of the intestinal membrane</a:t>
            </a:r>
          </a:p>
          <a:p>
            <a:pPr eaLnBrk="1" fontAlgn="auto" hangingPunct="1">
              <a:lnSpc>
                <a:spcPct val="120000"/>
              </a:lnSpc>
              <a:spcAft>
                <a:spcPts val="0"/>
              </a:spcAft>
              <a:defRPr/>
            </a:pPr>
            <a:r>
              <a:rPr lang="en-US" sz="3000" dirty="0" err="1"/>
              <a:t>Semaglutide</a:t>
            </a:r>
            <a:r>
              <a:rPr lang="en-US" sz="3000" dirty="0"/>
              <a:t> co-formulated with sodium N-(8-[2-hydroxybenzoyl] amino) caprylate (</a:t>
            </a:r>
            <a:r>
              <a:rPr lang="en-US" sz="3000" b="1" dirty="0"/>
              <a:t>SNAC</a:t>
            </a:r>
            <a:r>
              <a:rPr lang="en-US" sz="3000" dirty="0"/>
              <a:t>), an absorption enhancer</a:t>
            </a:r>
          </a:p>
          <a:p>
            <a:pPr eaLnBrk="1" fontAlgn="auto" hangingPunct="1">
              <a:lnSpc>
                <a:spcPct val="120000"/>
              </a:lnSpc>
              <a:spcAft>
                <a:spcPts val="0"/>
              </a:spcAft>
              <a:defRPr/>
            </a:pPr>
            <a:r>
              <a:rPr lang="en-US" sz="3000" dirty="0"/>
              <a:t>Absorbed in stomach where SNAC causes a localized increase in pH, leading to higher solubility and protection against proteolytic degradation</a:t>
            </a:r>
          </a:p>
          <a:p>
            <a:pPr marL="247107" indent="-247107" eaLnBrk="1" fontAlgn="auto" hangingPunct="1">
              <a:lnSpc>
                <a:spcPct val="120000"/>
              </a:lnSpc>
              <a:spcAft>
                <a:spcPts val="0"/>
              </a:spcAft>
              <a:buFont typeface="Wingdings 3"/>
              <a:buChar char=""/>
              <a:defRPr/>
            </a:pPr>
            <a:r>
              <a:rPr lang="en-US" sz="3000" dirty="0"/>
              <a:t>Take daily at least 30 mins before first food, beverage, or other oral meds</a:t>
            </a:r>
          </a:p>
          <a:p>
            <a:pPr marL="247107" indent="-247107" eaLnBrk="1" fontAlgn="auto" hangingPunct="1">
              <a:lnSpc>
                <a:spcPct val="120000"/>
              </a:lnSpc>
              <a:spcAft>
                <a:spcPts val="0"/>
              </a:spcAft>
              <a:buFont typeface="Wingdings 3"/>
              <a:buChar char=""/>
              <a:defRPr/>
            </a:pPr>
            <a:r>
              <a:rPr lang="en-US" sz="3000" dirty="0"/>
              <a:t>Take with no more than 4 ounces of plain water</a:t>
            </a:r>
          </a:p>
          <a:p>
            <a:pPr marL="247107" indent="-247107" eaLnBrk="1" fontAlgn="auto" hangingPunct="1">
              <a:lnSpc>
                <a:spcPct val="120000"/>
              </a:lnSpc>
              <a:spcAft>
                <a:spcPts val="0"/>
              </a:spcAft>
              <a:buFont typeface="Wingdings 3"/>
              <a:buChar char=""/>
              <a:defRPr/>
            </a:pPr>
            <a:r>
              <a:rPr lang="en-US" sz="3000" dirty="0"/>
              <a:t>Swallow tablets whole (don't cut or crush)</a:t>
            </a:r>
          </a:p>
          <a:p>
            <a:pPr marL="494215" lvl="1" indent="-247107" eaLnBrk="1" fontAlgn="auto" hangingPunct="1">
              <a:lnSpc>
                <a:spcPct val="120000"/>
              </a:lnSpc>
              <a:spcAft>
                <a:spcPts val="0"/>
              </a:spcAft>
              <a:buFont typeface="Wingdings 3"/>
              <a:buChar char=""/>
              <a:defRPr/>
            </a:pPr>
            <a:endParaRPr lang="en-US" sz="2600" dirty="0"/>
          </a:p>
          <a:p>
            <a:pPr marL="247107" indent="-247107" eaLnBrk="1" fontAlgn="auto" hangingPunct="1">
              <a:spcAft>
                <a:spcPts val="0"/>
              </a:spcAft>
              <a:buFont typeface="Wingdings 3"/>
              <a:buChar char=""/>
              <a:defRPr/>
            </a:pPr>
            <a:endParaRPr lang="en-US" dirty="0"/>
          </a:p>
        </p:txBody>
      </p:sp>
    </p:spTree>
    <p:extLst>
      <p:ext uri="{BB962C8B-B14F-4D97-AF65-F5344CB8AC3E}">
        <p14:creationId xmlns:p14="http://schemas.microsoft.com/office/powerpoint/2010/main" val="7401013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1EAD1F-3B5D-F949-E8F1-AF7C28536C0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2CA70FC-B418-589E-08F3-06AF6368F1A6}"/>
              </a:ext>
            </a:extLst>
          </p:cNvPr>
          <p:cNvSpPr>
            <a:spLocks noGrp="1"/>
          </p:cNvSpPr>
          <p:nvPr>
            <p:ph type="title"/>
          </p:nvPr>
        </p:nvSpPr>
        <p:spPr/>
        <p:txBody>
          <a:bodyPr>
            <a:normAutofit/>
          </a:bodyPr>
          <a:lstStyle/>
          <a:p>
            <a:r>
              <a:rPr lang="en-US" sz="4800" dirty="0"/>
              <a:t>Poll Question 7</a:t>
            </a:r>
          </a:p>
        </p:txBody>
      </p:sp>
      <p:sp>
        <p:nvSpPr>
          <p:cNvPr id="3" name="Content Placeholder 2">
            <a:extLst>
              <a:ext uri="{FF2B5EF4-FFF2-40B4-BE49-F238E27FC236}">
                <a16:creationId xmlns:a16="http://schemas.microsoft.com/office/drawing/2014/main" id="{C88B3A47-405D-7BCE-C7B4-05A1926E91DC}"/>
              </a:ext>
            </a:extLst>
          </p:cNvPr>
          <p:cNvSpPr>
            <a:spLocks noGrp="1"/>
          </p:cNvSpPr>
          <p:nvPr>
            <p:ph sz="quarter" idx="1"/>
          </p:nvPr>
        </p:nvSpPr>
        <p:spPr/>
        <p:txBody>
          <a:bodyPr>
            <a:normAutofit/>
          </a:bodyPr>
          <a:lstStyle/>
          <a:p>
            <a:pPr marL="0" indent="0">
              <a:buNone/>
            </a:pPr>
            <a:r>
              <a:rPr lang="en-US" sz="3600" dirty="0"/>
              <a:t>Alice injects tirzepatide once a week. Which of the following is true?</a:t>
            </a:r>
          </a:p>
          <a:p>
            <a:pPr marL="385763" indent="-385763">
              <a:buFont typeface="+mj-lt"/>
              <a:buAutoNum type="alphaLcPeriod"/>
            </a:pPr>
            <a:r>
              <a:rPr lang="en-US" sz="3600" dirty="0"/>
              <a:t>May experience nausea</a:t>
            </a:r>
          </a:p>
          <a:p>
            <a:pPr marL="385763" indent="-385763">
              <a:buFont typeface="+mj-lt"/>
              <a:buAutoNum type="alphaLcPeriod"/>
            </a:pPr>
            <a:r>
              <a:rPr lang="en-US" sz="3600" dirty="0"/>
              <a:t>May cause hypoglycemia</a:t>
            </a:r>
          </a:p>
          <a:p>
            <a:pPr marL="385763" indent="-385763">
              <a:buFont typeface="+mj-lt"/>
              <a:buAutoNum type="alphaLcPeriod"/>
            </a:pPr>
            <a:r>
              <a:rPr lang="en-US" sz="3600" dirty="0"/>
              <a:t>Muscle aches are common</a:t>
            </a:r>
          </a:p>
          <a:p>
            <a:pPr marL="385763" indent="-385763">
              <a:buFont typeface="+mj-lt"/>
              <a:buAutoNum type="alphaLcPeriod"/>
            </a:pPr>
            <a:r>
              <a:rPr lang="en-US" sz="3600" dirty="0"/>
              <a:t>Doubles risk of pancreatic cancer</a:t>
            </a:r>
            <a:br>
              <a:rPr lang="en-US" sz="3600" dirty="0"/>
            </a:br>
            <a:endParaRPr lang="en-US" sz="3600" dirty="0"/>
          </a:p>
          <a:p>
            <a:pPr marL="385763" indent="-385763">
              <a:buFont typeface="+mj-lt"/>
              <a:buAutoNum type="alphaLcPeriod"/>
            </a:pPr>
            <a:endParaRPr lang="en-US" dirty="0"/>
          </a:p>
          <a:p>
            <a:pPr marL="0" indent="0">
              <a:buNone/>
            </a:pPr>
            <a:endParaRPr lang="en-US" dirty="0"/>
          </a:p>
          <a:p>
            <a:endParaRPr lang="en-US" dirty="0"/>
          </a:p>
        </p:txBody>
      </p:sp>
      <p:pic>
        <p:nvPicPr>
          <p:cNvPr id="4" name="Picture 3">
            <a:extLst>
              <a:ext uri="{FF2B5EF4-FFF2-40B4-BE49-F238E27FC236}">
                <a16:creationId xmlns:a16="http://schemas.microsoft.com/office/drawing/2014/main" id="{689D71B4-8903-433E-1B3E-D62F31BFB411}"/>
              </a:ext>
            </a:extLst>
          </p:cNvPr>
          <p:cNvPicPr>
            <a:picLocks noChangeAspect="1"/>
          </p:cNvPicPr>
          <p:nvPr/>
        </p:nvPicPr>
        <p:blipFill>
          <a:blip r:embed="rId4"/>
          <a:stretch>
            <a:fillRect/>
          </a:stretch>
        </p:blipFill>
        <p:spPr>
          <a:xfrm>
            <a:off x="7489355" y="2133600"/>
            <a:ext cx="1152244" cy="1714649"/>
          </a:xfrm>
          <a:prstGeom prst="rect">
            <a:avLst/>
          </a:prstGeom>
        </p:spPr>
      </p:pic>
    </p:spTree>
    <p:custDataLst>
      <p:tags r:id="rId1"/>
    </p:custDataLst>
    <p:extLst>
      <p:ext uri="{BB962C8B-B14F-4D97-AF65-F5344CB8AC3E}">
        <p14:creationId xmlns:p14="http://schemas.microsoft.com/office/powerpoint/2010/main" val="7071088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74307A-49FF-00D7-A086-BFC2EF9F5EC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3B0F617-559C-E84B-4AED-AAC972E3DF5A}"/>
              </a:ext>
            </a:extLst>
          </p:cNvPr>
          <p:cNvSpPr>
            <a:spLocks noGrp="1"/>
          </p:cNvSpPr>
          <p:nvPr>
            <p:ph type="title"/>
          </p:nvPr>
        </p:nvSpPr>
        <p:spPr/>
        <p:txBody>
          <a:bodyPr/>
          <a:lstStyle/>
          <a:p>
            <a:r>
              <a:rPr lang="en-US" dirty="0"/>
              <a:t>SURPASS (</a:t>
            </a:r>
            <a:r>
              <a:rPr lang="en-US" dirty="0" err="1"/>
              <a:t>Tirzepatide</a:t>
            </a:r>
            <a:r>
              <a:rPr lang="en-US" dirty="0"/>
              <a:t>): A1C Change </a:t>
            </a:r>
          </a:p>
        </p:txBody>
      </p:sp>
      <p:pic>
        <p:nvPicPr>
          <p:cNvPr id="7" name="Content Placeholder 6">
            <a:extLst>
              <a:ext uri="{FF2B5EF4-FFF2-40B4-BE49-F238E27FC236}">
                <a16:creationId xmlns:a16="http://schemas.microsoft.com/office/drawing/2014/main" id="{A68A988A-419D-A765-1529-EFD4CE6CBD44}"/>
              </a:ext>
            </a:extLst>
          </p:cNvPr>
          <p:cNvPicPr>
            <a:picLocks noGrp="1" noChangeAspect="1"/>
          </p:cNvPicPr>
          <p:nvPr>
            <p:ph sz="quarter" idx="1"/>
          </p:nvPr>
        </p:nvPicPr>
        <p:blipFill>
          <a:blip r:embed="rId3"/>
          <a:stretch>
            <a:fillRect/>
          </a:stretch>
        </p:blipFill>
        <p:spPr>
          <a:xfrm>
            <a:off x="3186112" y="3795712"/>
            <a:ext cx="2771775" cy="333375"/>
          </a:xfrm>
        </p:spPr>
      </p:pic>
      <p:pic>
        <p:nvPicPr>
          <p:cNvPr id="5" name="Picture 4">
            <a:extLst>
              <a:ext uri="{FF2B5EF4-FFF2-40B4-BE49-F238E27FC236}">
                <a16:creationId xmlns:a16="http://schemas.microsoft.com/office/drawing/2014/main" id="{4C2ECB1B-4E8F-C049-DB5B-CDDF94522828}"/>
              </a:ext>
            </a:extLst>
          </p:cNvPr>
          <p:cNvPicPr>
            <a:picLocks noChangeAspect="1"/>
          </p:cNvPicPr>
          <p:nvPr/>
        </p:nvPicPr>
        <p:blipFill>
          <a:blip r:embed="rId4"/>
          <a:stretch>
            <a:fillRect/>
          </a:stretch>
        </p:blipFill>
        <p:spPr>
          <a:xfrm>
            <a:off x="343697" y="1330057"/>
            <a:ext cx="8456603" cy="3326861"/>
          </a:xfrm>
          <a:prstGeom prst="rect">
            <a:avLst/>
          </a:prstGeom>
        </p:spPr>
      </p:pic>
      <p:pic>
        <p:nvPicPr>
          <p:cNvPr id="9" name="Picture 8">
            <a:extLst>
              <a:ext uri="{FF2B5EF4-FFF2-40B4-BE49-F238E27FC236}">
                <a16:creationId xmlns:a16="http://schemas.microsoft.com/office/drawing/2014/main" id="{08EE9EB6-ECF6-C4B7-5789-79361EE60AC6}"/>
              </a:ext>
            </a:extLst>
          </p:cNvPr>
          <p:cNvPicPr>
            <a:picLocks noChangeAspect="1"/>
          </p:cNvPicPr>
          <p:nvPr/>
        </p:nvPicPr>
        <p:blipFill>
          <a:blip r:embed="rId3"/>
          <a:stretch>
            <a:fillRect/>
          </a:stretch>
        </p:blipFill>
        <p:spPr>
          <a:xfrm>
            <a:off x="3429001" y="5120865"/>
            <a:ext cx="2078831" cy="250031"/>
          </a:xfrm>
          <a:prstGeom prst="rect">
            <a:avLst/>
          </a:prstGeom>
        </p:spPr>
      </p:pic>
      <p:sp>
        <p:nvSpPr>
          <p:cNvPr id="10" name="TextBox 9">
            <a:extLst>
              <a:ext uri="{FF2B5EF4-FFF2-40B4-BE49-F238E27FC236}">
                <a16:creationId xmlns:a16="http://schemas.microsoft.com/office/drawing/2014/main" id="{8D035B57-874A-7CDB-F65F-7DC18ED6326C}"/>
              </a:ext>
            </a:extLst>
          </p:cNvPr>
          <p:cNvSpPr txBox="1"/>
          <p:nvPr/>
        </p:nvSpPr>
        <p:spPr>
          <a:xfrm>
            <a:off x="914400" y="5397756"/>
            <a:ext cx="7543800" cy="507831"/>
          </a:xfrm>
          <a:prstGeom prst="rect">
            <a:avLst/>
          </a:prstGeom>
          <a:noFill/>
        </p:spPr>
        <p:txBody>
          <a:bodyPr wrap="square" rtlCol="0">
            <a:spAutoFit/>
          </a:bodyPr>
          <a:lstStyle/>
          <a:p>
            <a:r>
              <a:rPr lang="en-US" sz="900" dirty="0"/>
              <a:t>Rosenstock J, et al. Lancet. 2021;398:143–55. Frias JP, et al. N </a:t>
            </a:r>
            <a:r>
              <a:rPr lang="en-US" sz="900" dirty="0" err="1"/>
              <a:t>Engl</a:t>
            </a:r>
            <a:r>
              <a:rPr lang="en-US" sz="900" dirty="0"/>
              <a:t> J Med. 2021;358:503–15. 82. Ludvik B, et al. Lancet. 2021;398:583–98. 83. Del Prato S et al. Lancet. 2021;398:1811–24. 84. Dahl Det al. </a:t>
            </a:r>
            <a:r>
              <a:rPr lang="en-US" sz="900" dirty="0" err="1"/>
              <a:t>Diabetologia</a:t>
            </a:r>
            <a:r>
              <a:rPr lang="en-US" sz="900" dirty="0"/>
              <a:t>. 2021:64(Suppl. 1):S13. </a:t>
            </a:r>
            <a:r>
              <a:rPr lang="en-US" sz="900" dirty="0" err="1"/>
              <a:t>Abstr</a:t>
            </a:r>
            <a:r>
              <a:rPr lang="en-US" sz="900" dirty="0"/>
              <a:t> 20. </a:t>
            </a:r>
            <a:r>
              <a:rPr lang="en-US" sz="900" dirty="0">
                <a:latin typeface="BlinkMacSystemFont"/>
              </a:rPr>
              <a:t>Kaneko S.. </a:t>
            </a:r>
            <a:r>
              <a:rPr lang="en-US" sz="900" dirty="0" err="1">
                <a:latin typeface="BlinkMacSystemFont"/>
              </a:rPr>
              <a:t>touchREV</a:t>
            </a:r>
            <a:r>
              <a:rPr lang="en-US" sz="900" dirty="0">
                <a:latin typeface="BlinkMacSystemFont"/>
              </a:rPr>
              <a:t> Endocrinol. 2022 Jun;18(1):10-19. </a:t>
            </a:r>
            <a:endParaRPr lang="en-US" sz="900" dirty="0"/>
          </a:p>
          <a:p>
            <a:endParaRPr lang="en-US" sz="900" dirty="0">
              <a:solidFill>
                <a:schemeClr val="bg1"/>
              </a:solidFill>
            </a:endParaRPr>
          </a:p>
        </p:txBody>
      </p:sp>
      <p:sp>
        <p:nvSpPr>
          <p:cNvPr id="3" name="Oval 2">
            <a:extLst>
              <a:ext uri="{FF2B5EF4-FFF2-40B4-BE49-F238E27FC236}">
                <a16:creationId xmlns:a16="http://schemas.microsoft.com/office/drawing/2014/main" id="{853EDA35-AFC0-DDA3-6E7C-00CE7DCB7B4A}"/>
              </a:ext>
            </a:extLst>
          </p:cNvPr>
          <p:cNvSpPr/>
          <p:nvPr/>
        </p:nvSpPr>
        <p:spPr>
          <a:xfrm>
            <a:off x="2667000" y="1330057"/>
            <a:ext cx="1828800" cy="3470543"/>
          </a:xfrm>
          <a:prstGeom prst="ellipse">
            <a:avLst/>
          </a:prstGeom>
          <a:noFill/>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37885050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97ACC2-CBDD-7589-2A3E-0097344C057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6F0A7AF-4B10-D074-69DC-F7797A2F285F}"/>
              </a:ext>
            </a:extLst>
          </p:cNvPr>
          <p:cNvSpPr>
            <a:spLocks noGrp="1"/>
          </p:cNvSpPr>
          <p:nvPr>
            <p:ph type="title"/>
          </p:nvPr>
        </p:nvSpPr>
        <p:spPr/>
        <p:txBody>
          <a:bodyPr>
            <a:normAutofit/>
          </a:bodyPr>
          <a:lstStyle/>
          <a:p>
            <a:r>
              <a:rPr lang="en-US" dirty="0"/>
              <a:t>SURPASS (Tirzepatide): Body Weight Change </a:t>
            </a:r>
          </a:p>
        </p:txBody>
      </p:sp>
      <p:pic>
        <p:nvPicPr>
          <p:cNvPr id="5" name="Picture 4">
            <a:extLst>
              <a:ext uri="{FF2B5EF4-FFF2-40B4-BE49-F238E27FC236}">
                <a16:creationId xmlns:a16="http://schemas.microsoft.com/office/drawing/2014/main" id="{B833013D-F0FD-BC6F-76AE-8883CDA9290E}"/>
              </a:ext>
            </a:extLst>
          </p:cNvPr>
          <p:cNvPicPr>
            <a:picLocks noChangeAspect="1"/>
          </p:cNvPicPr>
          <p:nvPr/>
        </p:nvPicPr>
        <p:blipFill>
          <a:blip r:embed="rId3"/>
          <a:stretch>
            <a:fillRect/>
          </a:stretch>
        </p:blipFill>
        <p:spPr>
          <a:xfrm>
            <a:off x="285750" y="1564423"/>
            <a:ext cx="8481462" cy="3729153"/>
          </a:xfrm>
          <a:prstGeom prst="rect">
            <a:avLst/>
          </a:prstGeom>
        </p:spPr>
      </p:pic>
      <p:sp>
        <p:nvSpPr>
          <p:cNvPr id="6" name="TextBox 5">
            <a:extLst>
              <a:ext uri="{FF2B5EF4-FFF2-40B4-BE49-F238E27FC236}">
                <a16:creationId xmlns:a16="http://schemas.microsoft.com/office/drawing/2014/main" id="{2EBC5DA1-0544-47A0-0EC8-5840D882F611}"/>
              </a:ext>
            </a:extLst>
          </p:cNvPr>
          <p:cNvSpPr txBox="1"/>
          <p:nvPr/>
        </p:nvSpPr>
        <p:spPr>
          <a:xfrm>
            <a:off x="285750" y="5586926"/>
            <a:ext cx="8432075" cy="507831"/>
          </a:xfrm>
          <a:prstGeom prst="rect">
            <a:avLst/>
          </a:prstGeom>
          <a:noFill/>
        </p:spPr>
        <p:txBody>
          <a:bodyPr wrap="square" rtlCol="0">
            <a:spAutoFit/>
          </a:bodyPr>
          <a:lstStyle/>
          <a:p>
            <a:r>
              <a:rPr lang="en-US" sz="900" dirty="0"/>
              <a:t>Rosenstock J, et al. Lancet. 2021;398:143–55. Frias JP, et al. N </a:t>
            </a:r>
            <a:r>
              <a:rPr lang="en-US" sz="900" dirty="0" err="1"/>
              <a:t>Engl</a:t>
            </a:r>
            <a:r>
              <a:rPr lang="en-US" sz="900" dirty="0"/>
              <a:t> J Med. 2021;358:503–15. 82. Ludvik B, et al. Lancet. 2021;398:583–98. 83. Del Prato S et al. Lancet. 2021;398:1811–24. 84. Dahl Det al. </a:t>
            </a:r>
            <a:r>
              <a:rPr lang="en-US" sz="900" dirty="0" err="1"/>
              <a:t>Diabetologia</a:t>
            </a:r>
            <a:r>
              <a:rPr lang="en-US" sz="900" dirty="0"/>
              <a:t>. 2021:64(Suppl. 1):S13. </a:t>
            </a:r>
            <a:r>
              <a:rPr lang="en-US" sz="900" dirty="0" err="1"/>
              <a:t>Abstr</a:t>
            </a:r>
            <a:r>
              <a:rPr lang="en-US" sz="900" dirty="0"/>
              <a:t> 20. </a:t>
            </a:r>
            <a:r>
              <a:rPr lang="en-US" sz="900" dirty="0">
                <a:latin typeface="BlinkMacSystemFont"/>
              </a:rPr>
              <a:t>Kaneko S.. </a:t>
            </a:r>
            <a:r>
              <a:rPr lang="en-US" sz="900" dirty="0" err="1">
                <a:latin typeface="BlinkMacSystemFont"/>
              </a:rPr>
              <a:t>touchREV</a:t>
            </a:r>
            <a:r>
              <a:rPr lang="en-US" sz="900" dirty="0">
                <a:latin typeface="BlinkMacSystemFont"/>
              </a:rPr>
              <a:t> Endocrinol. 2022 Jun;18(1):10-19. </a:t>
            </a:r>
            <a:endParaRPr lang="en-US" sz="900" dirty="0"/>
          </a:p>
          <a:p>
            <a:endParaRPr lang="en-US" sz="900" dirty="0">
              <a:solidFill>
                <a:schemeClr val="bg1"/>
              </a:solidFill>
            </a:endParaRPr>
          </a:p>
        </p:txBody>
      </p:sp>
      <p:sp>
        <p:nvSpPr>
          <p:cNvPr id="3" name="Oval 2">
            <a:extLst>
              <a:ext uri="{FF2B5EF4-FFF2-40B4-BE49-F238E27FC236}">
                <a16:creationId xmlns:a16="http://schemas.microsoft.com/office/drawing/2014/main" id="{ADE9B6A6-249E-28FD-8E8F-70D7BA992FE4}"/>
              </a:ext>
            </a:extLst>
          </p:cNvPr>
          <p:cNvSpPr/>
          <p:nvPr/>
        </p:nvSpPr>
        <p:spPr>
          <a:xfrm>
            <a:off x="2743200" y="1564423"/>
            <a:ext cx="1676400" cy="3921977"/>
          </a:xfrm>
          <a:prstGeom prst="ellipse">
            <a:avLst/>
          </a:prstGeom>
          <a:noFill/>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29147621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A1C6A5-9849-6876-3F3E-293026653524}"/>
              </a:ext>
            </a:extLst>
          </p:cNvPr>
          <p:cNvSpPr>
            <a:spLocks noGrp="1"/>
          </p:cNvSpPr>
          <p:nvPr>
            <p:ph type="title"/>
          </p:nvPr>
        </p:nvSpPr>
        <p:spPr/>
        <p:txBody>
          <a:bodyPr/>
          <a:lstStyle/>
          <a:p>
            <a:r>
              <a:rPr lang="en-US" dirty="0"/>
              <a:t>GLP-1 Safety Profile</a:t>
            </a:r>
          </a:p>
        </p:txBody>
      </p:sp>
      <p:sp>
        <p:nvSpPr>
          <p:cNvPr id="3" name="Content Placeholder 2">
            <a:extLst>
              <a:ext uri="{FF2B5EF4-FFF2-40B4-BE49-F238E27FC236}">
                <a16:creationId xmlns:a16="http://schemas.microsoft.com/office/drawing/2014/main" id="{0B1F11A8-3E06-C658-8E23-547D2F5E7DA2}"/>
              </a:ext>
            </a:extLst>
          </p:cNvPr>
          <p:cNvSpPr>
            <a:spLocks noGrp="1"/>
          </p:cNvSpPr>
          <p:nvPr>
            <p:ph idx="1"/>
          </p:nvPr>
        </p:nvSpPr>
        <p:spPr/>
        <p:txBody>
          <a:bodyPr/>
          <a:lstStyle/>
          <a:p>
            <a:endParaRPr lang="en-US" dirty="0"/>
          </a:p>
        </p:txBody>
      </p:sp>
      <p:pic>
        <p:nvPicPr>
          <p:cNvPr id="5" name="Picture 4">
            <a:extLst>
              <a:ext uri="{FF2B5EF4-FFF2-40B4-BE49-F238E27FC236}">
                <a16:creationId xmlns:a16="http://schemas.microsoft.com/office/drawing/2014/main" id="{173F58A4-B0B1-B48C-7C37-D78E6ECD81BD}"/>
              </a:ext>
            </a:extLst>
          </p:cNvPr>
          <p:cNvPicPr>
            <a:picLocks noChangeAspect="1"/>
          </p:cNvPicPr>
          <p:nvPr/>
        </p:nvPicPr>
        <p:blipFill>
          <a:blip r:embed="rId3"/>
          <a:stretch>
            <a:fillRect/>
          </a:stretch>
        </p:blipFill>
        <p:spPr>
          <a:xfrm>
            <a:off x="1524000" y="1219200"/>
            <a:ext cx="5623937" cy="5143500"/>
          </a:xfrm>
          <a:prstGeom prst="rect">
            <a:avLst/>
          </a:prstGeom>
        </p:spPr>
      </p:pic>
      <p:sp>
        <p:nvSpPr>
          <p:cNvPr id="6" name="TextBox 5">
            <a:extLst>
              <a:ext uri="{FF2B5EF4-FFF2-40B4-BE49-F238E27FC236}">
                <a16:creationId xmlns:a16="http://schemas.microsoft.com/office/drawing/2014/main" id="{145E2A2B-56BA-4B71-C3D3-35EF15203C6C}"/>
              </a:ext>
            </a:extLst>
          </p:cNvPr>
          <p:cNvSpPr txBox="1"/>
          <p:nvPr/>
        </p:nvSpPr>
        <p:spPr>
          <a:xfrm>
            <a:off x="392618" y="6397869"/>
            <a:ext cx="7886700" cy="230832"/>
          </a:xfrm>
          <a:prstGeom prst="rect">
            <a:avLst/>
          </a:prstGeom>
          <a:noFill/>
        </p:spPr>
        <p:txBody>
          <a:bodyPr wrap="square" rtlCol="0">
            <a:spAutoFit/>
          </a:bodyPr>
          <a:lstStyle/>
          <a:p>
            <a:r>
              <a:rPr lang="en-US" sz="900" dirty="0">
                <a:solidFill>
                  <a:srgbClr val="212121"/>
                </a:solidFill>
                <a:latin typeface="BlinkMacSystemFont"/>
              </a:rPr>
              <a:t>Drucker DJ. Efficacy and Safety of GLP-1 Medicines for Type 2 Diabetes and Obesity. Diabetes Care. 2024 Nov 1;47(11):1873-1888. </a:t>
            </a:r>
            <a:endParaRPr lang="en-US" sz="900" dirty="0">
              <a:solidFill>
                <a:schemeClr val="bg2"/>
              </a:solidFill>
            </a:endParaRPr>
          </a:p>
        </p:txBody>
      </p:sp>
      <p:sp>
        <p:nvSpPr>
          <p:cNvPr id="10" name="Arrow: Right 9">
            <a:extLst>
              <a:ext uri="{FF2B5EF4-FFF2-40B4-BE49-F238E27FC236}">
                <a16:creationId xmlns:a16="http://schemas.microsoft.com/office/drawing/2014/main" id="{B008D58F-2D0C-1743-3A69-CE230368ACEF}"/>
              </a:ext>
            </a:extLst>
          </p:cNvPr>
          <p:cNvSpPr/>
          <p:nvPr/>
        </p:nvSpPr>
        <p:spPr>
          <a:xfrm>
            <a:off x="200025" y="2579915"/>
            <a:ext cx="857250" cy="74295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3939743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5B3881-4520-D76B-AD89-BA19E0E17942}"/>
              </a:ext>
            </a:extLst>
          </p:cNvPr>
          <p:cNvSpPr>
            <a:spLocks noGrp="1"/>
          </p:cNvSpPr>
          <p:nvPr>
            <p:ph type="title"/>
          </p:nvPr>
        </p:nvSpPr>
        <p:spPr/>
        <p:txBody>
          <a:bodyPr>
            <a:normAutofit/>
          </a:bodyPr>
          <a:lstStyle/>
          <a:p>
            <a:r>
              <a:rPr lang="en-US" dirty="0"/>
              <a:t>GLP-1  Adverse Effects</a:t>
            </a:r>
          </a:p>
        </p:txBody>
      </p:sp>
      <p:sp>
        <p:nvSpPr>
          <p:cNvPr id="3" name="Content Placeholder 2">
            <a:extLst>
              <a:ext uri="{FF2B5EF4-FFF2-40B4-BE49-F238E27FC236}">
                <a16:creationId xmlns:a16="http://schemas.microsoft.com/office/drawing/2014/main" id="{79C97BFC-6F85-6BB6-B1D4-3DAB7DB14E3D}"/>
              </a:ext>
            </a:extLst>
          </p:cNvPr>
          <p:cNvSpPr>
            <a:spLocks noGrp="1"/>
          </p:cNvSpPr>
          <p:nvPr>
            <p:ph sz="quarter" idx="1"/>
          </p:nvPr>
        </p:nvSpPr>
        <p:spPr/>
        <p:txBody>
          <a:bodyPr>
            <a:normAutofit lnSpcReduction="10000"/>
          </a:bodyPr>
          <a:lstStyle/>
          <a:p>
            <a:r>
              <a:rPr lang="en-US" sz="3500" dirty="0"/>
              <a:t>GI side effects</a:t>
            </a:r>
          </a:p>
          <a:p>
            <a:pPr lvl="1"/>
            <a:r>
              <a:rPr lang="en-US" sz="3500" dirty="0"/>
              <a:t>Nausea, appetite loss, diarrhea, constipation, dyspepsia, abdominal pain </a:t>
            </a:r>
          </a:p>
          <a:p>
            <a:r>
              <a:rPr lang="en-US" sz="3500" dirty="0"/>
              <a:t>Pancreatitis</a:t>
            </a:r>
          </a:p>
          <a:p>
            <a:r>
              <a:rPr lang="en-US" sz="3500" dirty="0"/>
              <a:t>Hypoglycemia with concomitant use of insulin or secretagogues</a:t>
            </a:r>
          </a:p>
          <a:p>
            <a:r>
              <a:rPr lang="en-US" sz="3500" dirty="0"/>
              <a:t>Acute kidney injury </a:t>
            </a:r>
          </a:p>
          <a:p>
            <a:r>
              <a:rPr lang="en-US" sz="3500" dirty="0"/>
              <a:t>Thyroid C-Cell tumors –black box warning</a:t>
            </a:r>
          </a:p>
          <a:p>
            <a:r>
              <a:rPr lang="en-US" sz="3500" dirty="0"/>
              <a:t>Acute gallbladder disease</a:t>
            </a:r>
          </a:p>
          <a:p>
            <a:r>
              <a:rPr lang="en-US" sz="3500" dirty="0"/>
              <a:t>Worsening retinopathy</a:t>
            </a:r>
            <a:endParaRPr lang="en-US" dirty="0"/>
          </a:p>
        </p:txBody>
      </p:sp>
      <p:sp>
        <p:nvSpPr>
          <p:cNvPr id="4" name="TextBox 3">
            <a:extLst>
              <a:ext uri="{FF2B5EF4-FFF2-40B4-BE49-F238E27FC236}">
                <a16:creationId xmlns:a16="http://schemas.microsoft.com/office/drawing/2014/main" id="{EA3301A8-4A97-C3E2-AE4F-868AC56F49F7}"/>
              </a:ext>
            </a:extLst>
          </p:cNvPr>
          <p:cNvSpPr txBox="1"/>
          <p:nvPr/>
        </p:nvSpPr>
        <p:spPr>
          <a:xfrm>
            <a:off x="304800" y="6488668"/>
            <a:ext cx="1714500" cy="369332"/>
          </a:xfrm>
          <a:prstGeom prst="rect">
            <a:avLst/>
          </a:prstGeom>
          <a:noFill/>
        </p:spPr>
        <p:txBody>
          <a:bodyPr wrap="square" rtlCol="0">
            <a:spAutoFit/>
          </a:bodyPr>
          <a:lstStyle/>
          <a:p>
            <a:r>
              <a:rPr lang="en-US" sz="900" dirty="0"/>
              <a:t>Package inserts</a:t>
            </a:r>
            <a:r>
              <a:rPr lang="en-US" dirty="0"/>
              <a:t>. </a:t>
            </a:r>
          </a:p>
        </p:txBody>
      </p:sp>
    </p:spTree>
    <p:extLst>
      <p:ext uri="{BB962C8B-B14F-4D97-AF65-F5344CB8AC3E}">
        <p14:creationId xmlns:p14="http://schemas.microsoft.com/office/powerpoint/2010/main" val="11531943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D3E0F2-268B-3CF2-D42D-63D4F9EA35BE}"/>
              </a:ext>
            </a:extLst>
          </p:cNvPr>
          <p:cNvSpPr>
            <a:spLocks noGrp="1"/>
          </p:cNvSpPr>
          <p:nvPr>
            <p:ph type="title"/>
          </p:nvPr>
        </p:nvSpPr>
        <p:spPr>
          <a:xfrm>
            <a:off x="304800" y="152400"/>
            <a:ext cx="7258050" cy="994172"/>
          </a:xfrm>
        </p:spPr>
        <p:txBody>
          <a:bodyPr/>
          <a:lstStyle/>
          <a:p>
            <a:r>
              <a:rPr lang="en-US" dirty="0"/>
              <a:t>GLP-1 FDA Warning</a:t>
            </a:r>
          </a:p>
        </p:txBody>
      </p:sp>
      <p:sp>
        <p:nvSpPr>
          <p:cNvPr id="3" name="Content Placeholder 2">
            <a:extLst>
              <a:ext uri="{FF2B5EF4-FFF2-40B4-BE49-F238E27FC236}">
                <a16:creationId xmlns:a16="http://schemas.microsoft.com/office/drawing/2014/main" id="{60B84D07-59C5-FB9D-DBB1-73538577C7E9}"/>
              </a:ext>
            </a:extLst>
          </p:cNvPr>
          <p:cNvSpPr>
            <a:spLocks noGrp="1"/>
          </p:cNvSpPr>
          <p:nvPr>
            <p:ph idx="1"/>
          </p:nvPr>
        </p:nvSpPr>
        <p:spPr/>
        <p:txBody>
          <a:bodyPr>
            <a:normAutofit lnSpcReduction="10000"/>
          </a:bodyPr>
          <a:lstStyle/>
          <a:p>
            <a:r>
              <a:rPr lang="en-US" sz="2800" dirty="0"/>
              <a:t>Pulmonary Aspiration During General Anesthesia or Deep Sedation </a:t>
            </a:r>
          </a:p>
          <a:p>
            <a:r>
              <a:rPr lang="en-US" sz="2800" dirty="0"/>
              <a:t>There have been rare post marketing reports of pulmonary aspiration in patients receiving GLP-1 RA undergoing elective surgeries or procedures requiring general anesthesia or deep sedation who had residual gastric contents despite reported adherence to preoperative fasting recommendations. </a:t>
            </a:r>
          </a:p>
          <a:p>
            <a:r>
              <a:rPr lang="en-US" sz="2800" dirty="0"/>
              <a:t>Available data are insufficient to inform recommendations </a:t>
            </a:r>
          </a:p>
          <a:p>
            <a:r>
              <a:rPr lang="en-US" sz="2800" dirty="0"/>
              <a:t>Instruct patients to inform healthcare providers prior to any planned surgeries or procedures if they are taking a GLP-1 RA</a:t>
            </a:r>
          </a:p>
        </p:txBody>
      </p:sp>
      <p:sp>
        <p:nvSpPr>
          <p:cNvPr id="5" name="Rectangle 4">
            <a:extLst>
              <a:ext uri="{FF2B5EF4-FFF2-40B4-BE49-F238E27FC236}">
                <a16:creationId xmlns:a16="http://schemas.microsoft.com/office/drawing/2014/main" id="{964DE708-5BDC-3FB7-6A7E-B767F3E9A7AE}"/>
              </a:ext>
            </a:extLst>
          </p:cNvPr>
          <p:cNvSpPr/>
          <p:nvPr/>
        </p:nvSpPr>
        <p:spPr>
          <a:xfrm>
            <a:off x="7772400" y="446759"/>
            <a:ext cx="914400" cy="685800"/>
          </a:xfrm>
          <a:prstGeom prst="rect">
            <a:avLst/>
          </a:prstGeom>
          <a:solidFill>
            <a:srgbClr val="5E388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100" dirty="0"/>
              <a:t>Nov, 2024</a:t>
            </a:r>
          </a:p>
        </p:txBody>
      </p:sp>
    </p:spTree>
    <p:extLst>
      <p:ext uri="{BB962C8B-B14F-4D97-AF65-F5344CB8AC3E}">
        <p14:creationId xmlns:p14="http://schemas.microsoft.com/office/powerpoint/2010/main" val="1592298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TAG_BACKING_FORM_KEY" val="1771610-c:\users\bev_000\dropbox\a des admin folder\boot camp\boot camp slides 2014\boot camp class 2 handout questions.pptx"/>
  <p:tag name="ARTICULATE_PRESENTER_VERSION" val="7"/>
  <p:tag name="ARTICULATE_SLIDE_COUNT" val="86"/>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UDIO_ID" val="1314"/>
  <p:tag name="TIMELINE" val="6.7/36.7/69.0"/>
  <p:tag name="ELAPSEDTIME" val="104.2"/>
  <p:tag name="ANNOTATION_TYPE_1" val="0"/>
  <p:tag name="ANNOTATION_START_1" val="11.0"/>
  <p:tag name="ANNOTATION_END_1" val="22.4"/>
  <p:tag name="ANNOTATION_TOP_1" val="116.2"/>
  <p:tag name="ANNOTATION_LEFT_1" val="117.3"/>
  <p:tag name="ANNOTATION_WIDTH_1" val="109.9"/>
  <p:tag name="ANNOTATION_HEIGHT_1" val="109.6"/>
  <p:tag name="ANNOTATION_ANIMATION_1" val="3"/>
  <p:tag name="ANNOTATION_ROTATION_1" val="0"/>
  <p:tag name="ANNOTATION_SUB_TYPE_1" val="2"/>
  <p:tag name="ANNOTATION_LOOP_COUNT_1" val="1"/>
  <p:tag name="ANNOTATION_BOX_RADIUS_1" val="0"/>
  <p:tag name="ANNOTATION_SCALE_1" val="125"/>
  <p:tag name="ANNOTATION_BORDER_ALPHA_1" val="100"/>
  <p:tag name="ANNOTATION_BORDER_COLOR_1" val="16777215"/>
  <p:tag name="ANNOTATION_FILL_COLOR_1" val="683492"/>
  <p:tag name="ANNOTATION_FILL_ALPHA_1" val="100"/>
  <p:tag name="ANNOTATION_BORDER_WIDTH_1" val="2"/>
  <p:tag name="ANNOTATION_TYPE_2" val="0"/>
  <p:tag name="ANNOTATION_START_2" val="22.4"/>
  <p:tag name="ANNOTATION_END_2" val="30.0"/>
  <p:tag name="ANNOTATION_TOP_2" val="93.6"/>
  <p:tag name="ANNOTATION_LEFT_2" val="56.4"/>
  <p:tag name="ANNOTATION_WIDTH_2" val="109.9"/>
  <p:tag name="ANNOTATION_HEIGHT_2" val="109.6"/>
  <p:tag name="ANNOTATION_ANIMATION_2" val="3"/>
  <p:tag name="ANNOTATION_ROTATION_2" val="0"/>
  <p:tag name="ANNOTATION_SUB_TYPE_2" val="2"/>
  <p:tag name="ANNOTATION_LOOP_COUNT_2" val="1"/>
  <p:tag name="ANNOTATION_BOX_RADIUS_2" val="0"/>
  <p:tag name="ANNOTATION_SCALE_2" val="125"/>
  <p:tag name="ANNOTATION_BORDER_ALPHA_2" val="100"/>
  <p:tag name="ANNOTATION_BORDER_COLOR_2" val="16777215"/>
  <p:tag name="ANNOTATION_FILL_COLOR_2" val="683492"/>
  <p:tag name="ANNOTATION_FILL_ALPHA_2" val="100"/>
  <p:tag name="ANNOTATION_BORDER_WIDTH_2" val="2"/>
  <p:tag name="ANNOTATION_TYPE_3" val="0"/>
  <p:tag name="ANNOTATION_START_3" val="30.0"/>
  <p:tag name="ANNOTATION_END_3" val="41.2"/>
  <p:tag name="ANNOTATION_TOP_3" val="97.2"/>
  <p:tag name="ANNOTATION_LEFT_3" val="250.6"/>
  <p:tag name="ANNOTATION_WIDTH_3" val="109.9"/>
  <p:tag name="ANNOTATION_HEIGHT_3" val="109.6"/>
  <p:tag name="ANNOTATION_ANIMATION_3" val="3"/>
  <p:tag name="ANNOTATION_ROTATION_3" val="0"/>
  <p:tag name="ANNOTATION_SUB_TYPE_3" val="2"/>
  <p:tag name="ANNOTATION_LOOP_COUNT_3" val="1"/>
  <p:tag name="ANNOTATION_BOX_RADIUS_3" val="0"/>
  <p:tag name="ANNOTATION_SCALE_3" val="125"/>
  <p:tag name="ANNOTATION_BORDER_ALPHA_3" val="100"/>
  <p:tag name="ANNOTATION_BORDER_COLOR_3" val="16777215"/>
  <p:tag name="ANNOTATION_FILL_COLOR_3" val="683492"/>
  <p:tag name="ANNOTATION_FILL_ALPHA_3" val="100"/>
  <p:tag name="ANNOTATION_BORDER_WIDTH_3" val="2"/>
  <p:tag name="ANNOTATION_TYPE_4" val="0"/>
  <p:tag name="ANNOTATION_START_4" val="41.2"/>
  <p:tag name="ANNOTATION_END_4" val="47.5"/>
  <p:tag name="ANNOTATION_TOP_4" val="188.6"/>
  <p:tag name="ANNOTATION_LEFT_4" val="57.9"/>
  <p:tag name="ANNOTATION_WIDTH_4" val="109.9"/>
  <p:tag name="ANNOTATION_HEIGHT_4" val="109.6"/>
  <p:tag name="ANNOTATION_ANIMATION_4" val="3"/>
  <p:tag name="ANNOTATION_ROTATION_4" val="0"/>
  <p:tag name="ANNOTATION_SUB_TYPE_4" val="2"/>
  <p:tag name="ANNOTATION_LOOP_COUNT_4" val="1"/>
  <p:tag name="ANNOTATION_BOX_RADIUS_4" val="0"/>
  <p:tag name="ANNOTATION_SCALE_4" val="125"/>
  <p:tag name="ANNOTATION_BORDER_ALPHA_4" val="100"/>
  <p:tag name="ANNOTATION_BORDER_COLOR_4" val="16777215"/>
  <p:tag name="ANNOTATION_FILL_COLOR_4" val="683492"/>
  <p:tag name="ANNOTATION_FILL_ALPHA_4" val="100"/>
  <p:tag name="ANNOTATION_BORDER_WIDTH_4" val="2"/>
  <p:tag name="ANNOTATION_TYPE_5" val="0"/>
  <p:tag name="ANNOTATION_START_5" val="47.5"/>
  <p:tag name="ANNOTATION_END_5" val="55.5"/>
  <p:tag name="ANNOTATION_TOP_5" val="228.1"/>
  <p:tag name="ANNOTATION_LEFT_5" val="68.2"/>
  <p:tag name="ANNOTATION_WIDTH_5" val="109.9"/>
  <p:tag name="ANNOTATION_HEIGHT_5" val="109.6"/>
  <p:tag name="ANNOTATION_ANIMATION_5" val="3"/>
  <p:tag name="ANNOTATION_ROTATION_5" val="0"/>
  <p:tag name="ANNOTATION_SUB_TYPE_5" val="2"/>
  <p:tag name="ANNOTATION_LOOP_COUNT_5" val="1"/>
  <p:tag name="ANNOTATION_BOX_RADIUS_5" val="0"/>
  <p:tag name="ANNOTATION_SCALE_5" val="125"/>
  <p:tag name="ANNOTATION_BORDER_ALPHA_5" val="100"/>
  <p:tag name="ANNOTATION_BORDER_COLOR_5" val="16777215"/>
  <p:tag name="ANNOTATION_FILL_COLOR_5" val="683492"/>
  <p:tag name="ANNOTATION_FILL_ALPHA_5" val="100"/>
  <p:tag name="ANNOTATION_BORDER_WIDTH_5" val="2"/>
  <p:tag name="ANNOTATION_TYPE_6" val="0"/>
  <p:tag name="ANNOTATION_START_6" val="55.5"/>
  <p:tag name="ANNOTATION_END_6" val="63.6"/>
  <p:tag name="ANNOTATION_TOP_6" val="253.6"/>
  <p:tag name="ANNOTATION_LEFT_6" val="80.6"/>
  <p:tag name="ANNOTATION_WIDTH_6" val="109.9"/>
  <p:tag name="ANNOTATION_HEIGHT_6" val="109.6"/>
  <p:tag name="ANNOTATION_ANIMATION_6" val="3"/>
  <p:tag name="ANNOTATION_ROTATION_6" val="0"/>
  <p:tag name="ANNOTATION_SUB_TYPE_6" val="2"/>
  <p:tag name="ANNOTATION_LOOP_COUNT_6" val="1"/>
  <p:tag name="ANNOTATION_BOX_RADIUS_6" val="0"/>
  <p:tag name="ANNOTATION_SCALE_6" val="125"/>
  <p:tag name="ANNOTATION_BORDER_ALPHA_6" val="100"/>
  <p:tag name="ANNOTATION_BORDER_COLOR_6" val="16777215"/>
  <p:tag name="ANNOTATION_FILL_COLOR_6" val="683492"/>
  <p:tag name="ANNOTATION_FILL_ALPHA_6" val="100"/>
  <p:tag name="ANNOTATION_BORDER_WIDTH_6" val="2"/>
  <p:tag name="ANNOTATION_TYPE_7" val="0"/>
  <p:tag name="ANNOTATION_START_7" val="63.6"/>
  <p:tag name="ANNOTATION_END_7" val="73.2"/>
  <p:tag name="ANNOTATION_TOP_7" val="273.4"/>
  <p:tag name="ANNOTATION_LEFT_7" val="89.4"/>
  <p:tag name="ANNOTATION_WIDTH_7" val="109.9"/>
  <p:tag name="ANNOTATION_HEIGHT_7" val="109.6"/>
  <p:tag name="ANNOTATION_ANIMATION_7" val="3"/>
  <p:tag name="ANNOTATION_ROTATION_7" val="0"/>
  <p:tag name="ANNOTATION_SUB_TYPE_7" val="2"/>
  <p:tag name="ANNOTATION_LOOP_COUNT_7" val="1"/>
  <p:tag name="ANNOTATION_BOX_RADIUS_7" val="0"/>
  <p:tag name="ANNOTATION_SCALE_7" val="125"/>
  <p:tag name="ANNOTATION_BORDER_ALPHA_7" val="100"/>
  <p:tag name="ANNOTATION_BORDER_COLOR_7" val="16777215"/>
  <p:tag name="ANNOTATION_FILL_COLOR_7" val="683492"/>
  <p:tag name="ANNOTATION_FILL_ALPHA_7" val="100"/>
  <p:tag name="ANNOTATION_BORDER_WIDTH_7" val="2"/>
  <p:tag name="ANNOTATION_TYPE_8" val="0"/>
  <p:tag name="ANNOTATION_START_8" val="73.2"/>
  <p:tag name="ANNOTATION_END_8" val="87.6"/>
  <p:tag name="ANNOTATION_TOP_8" val="349.4"/>
  <p:tag name="ANNOTATION_LEFT_8" val="66.0"/>
  <p:tag name="ANNOTATION_WIDTH_8" val="109.9"/>
  <p:tag name="ANNOTATION_HEIGHT_8" val="109.6"/>
  <p:tag name="ANNOTATION_ANIMATION_8" val="3"/>
  <p:tag name="ANNOTATION_ROTATION_8" val="0"/>
  <p:tag name="ANNOTATION_SUB_TYPE_8" val="2"/>
  <p:tag name="ANNOTATION_LOOP_COUNT_8" val="1"/>
  <p:tag name="ANNOTATION_BOX_RADIUS_8" val="0"/>
  <p:tag name="ANNOTATION_SCALE_8" val="125"/>
  <p:tag name="ANNOTATION_BORDER_ALPHA_8" val="100"/>
  <p:tag name="ANNOTATION_BORDER_COLOR_8" val="16777215"/>
  <p:tag name="ANNOTATION_FILL_COLOR_8" val="683492"/>
  <p:tag name="ANNOTATION_FILL_ALPHA_8" val="100"/>
  <p:tag name="ANNOTATION_BORDER_WIDTH_8" val="2"/>
  <p:tag name="ANNOTATION_TYPE_9" val="0"/>
  <p:tag name="ANNOTATION_START_9" val="87.6"/>
  <p:tag name="ANNOTATION_TOP_9" val="376.4"/>
  <p:tag name="ANNOTATION_LEFT_9" val="68.9"/>
  <p:tag name="ANNOTATION_WIDTH_9" val="109.9"/>
  <p:tag name="ANNOTATION_HEIGHT_9" val="109.6"/>
  <p:tag name="ANNOTATION_ANIMATION_9" val="3"/>
  <p:tag name="ANNOTATION_ROTATION_9" val="0"/>
  <p:tag name="ANNOTATION_SUB_TYPE_9" val="2"/>
  <p:tag name="ANNOTATION_LOOP_COUNT_9" val="1"/>
  <p:tag name="ANNOTATION_BOX_RADIUS_9" val="0"/>
  <p:tag name="ANNOTATION_SCALE_9" val="125"/>
  <p:tag name="ANNOTATION_BORDER_ALPHA_9" val="100"/>
  <p:tag name="ANNOTATION_BORDER_COLOR_9" val="16777215"/>
  <p:tag name="ANNOTATION_FILL_COLOR_9" val="683492"/>
  <p:tag name="ANNOTATION_FILL_ALPHA_9" val="100"/>
  <p:tag name="ANNOTATION_BORDER_WIDTH_9" val="2"/>
  <p:tag name="ANNOTATION_COUNT" val="9"/>
  <p:tag name="ARTICULATE_SLIDE_GUID" val="cc8141c5-0f74-4eeb-a055-5cacdb5a870b"/>
  <p:tag name="ARTICULATE_SLIDE_NAV" val="54"/>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BULLET_10" val="8226"/>
  <p:tag name="MARGIN_1" val="0"/>
  <p:tag name="MARGIN_2" val="36"/>
  <p:tag name="MARGIN_3" val="72"/>
  <p:tag name="MARGIN_4" val="108"/>
  <p:tag name="MARGIN_5" val="144"/>
  <p:tag name="FONT_SIZE" val="12"/>
</p:tagLst>
</file>

<file path=ppt/tags/tag36.xml><?xml version="1.0" encoding="utf-8"?>
<p:tagLst xmlns:a="http://schemas.openxmlformats.org/drawingml/2006/main" xmlns:r="http://schemas.openxmlformats.org/officeDocument/2006/relationships" xmlns:p="http://schemas.openxmlformats.org/presentationml/2006/main">
  <p:tag name="ANNOTATION_TYPE_1" val="0"/>
  <p:tag name="ANNOTATION_START_1" val="17.5"/>
  <p:tag name="ANNOTATION_END_1" val="89.3"/>
  <p:tag name="ANNOTATION_TOP_1" val="171.0"/>
  <p:tag name="ANNOTATION_LEFT_1" val="367.4"/>
  <p:tag name="ANNOTATION_WIDTH_1" val="111.8"/>
  <p:tag name="ANNOTATION_HEIGHT_1" val="111.5"/>
  <p:tag name="ANNOTATION_ANIMATION_1" val="3"/>
  <p:tag name="ANNOTATION_ROTATION_1" val="0"/>
  <p:tag name="ANNOTATION_SUB_TYPE_1" val="2"/>
  <p:tag name="ANNOTATION_LOOP_COUNT_1" val="1"/>
  <p:tag name="ANNOTATION_BOX_RADIUS_1" val="0"/>
  <p:tag name="ANNOTATION_SCALE_1" val="125"/>
  <p:tag name="ANNOTATION_BORDER_ALPHA_1" val="100"/>
  <p:tag name="ANNOTATION_BORDER_COLOR_1" val="16777215"/>
  <p:tag name="ANNOTATION_FILL_COLOR_1" val="683492"/>
  <p:tag name="ANNOTATION_FILL_ALPHA_1" val="100"/>
  <p:tag name="ANNOTATION_BORDER_WIDTH_1" val="2"/>
  <p:tag name="ANNOTATION_TYPE_2" val="0"/>
  <p:tag name="ANNOTATION_START_2" val="89.3"/>
  <p:tag name="ANNOTATION_TOP_2" val="257.3"/>
  <p:tag name="ANNOTATION_LEFT_2" val="367.4"/>
  <p:tag name="ANNOTATION_WIDTH_2" val="111.8"/>
  <p:tag name="ANNOTATION_HEIGHT_2" val="111.5"/>
  <p:tag name="ANNOTATION_ANIMATION_2" val="3"/>
  <p:tag name="ANNOTATION_ROTATION_2" val="0"/>
  <p:tag name="ANNOTATION_SUB_TYPE_2" val="2"/>
  <p:tag name="ANNOTATION_LOOP_COUNT_2" val="1"/>
  <p:tag name="ANNOTATION_BOX_RADIUS_2" val="0"/>
  <p:tag name="ANNOTATION_SCALE_2" val="125"/>
  <p:tag name="ANNOTATION_BORDER_ALPHA_2" val="100"/>
  <p:tag name="ANNOTATION_BORDER_COLOR_2" val="16777215"/>
  <p:tag name="ANNOTATION_FILL_COLOR_2" val="683492"/>
  <p:tag name="ANNOTATION_FILL_ALPHA_2" val="100"/>
  <p:tag name="ANNOTATION_BORDER_WIDTH_2" val="2"/>
  <p:tag name="AUDIO_ID" val="1296"/>
  <p:tag name="TIMELINE" val="13.7/22.0/45.9/49.1/65.2/89.9"/>
  <p:tag name="ELAPSEDTIME" val="109.8"/>
  <p:tag name="ANNOTATION_COUNT" val="0"/>
  <p:tag name="ARTICULATE_SLIDE_NAV" val="48"/>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6.xml><?xml version="1.0" encoding="utf-8"?>
<p:tagLst xmlns:a="http://schemas.openxmlformats.org/drawingml/2006/main" xmlns:r="http://schemas.openxmlformats.org/officeDocument/2006/relationships" xmlns:p="http://schemas.openxmlformats.org/presentationml/2006/main">
  <p:tag name="AUDIO_ID" val="1294"/>
  <p:tag name="TIMELINE" val="23.7/50.1/57.4/74.0/80.5/97.4"/>
  <p:tag name="ELAPSEDTIME" val="131.5"/>
  <p:tag name="ANNOTATION_COUNT" val="0"/>
  <p:tag name="ARTICULATE_SLIDE_NAV" val="39"/>
  <p:tag name="ARTICULATE_SLIDE_THUMBNAIL_REFRESH" val="1"/>
</p:tagLst>
</file>

<file path=ppt/tags/tag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3.xml><?xml version="1.0" encoding="utf-8"?>
<p:tagLst xmlns:a="http://schemas.openxmlformats.org/drawingml/2006/main" xmlns:r="http://schemas.openxmlformats.org/officeDocument/2006/relationships" xmlns:p="http://schemas.openxmlformats.org/presentationml/2006/main">
  <p:tag name="AS_UNIQUEID" val="551"/>
</p:tagLst>
</file>

<file path=ppt/tags/tag5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5.xml><?xml version="1.0" encoding="utf-8"?>
<p:tagLst xmlns:a="http://schemas.openxmlformats.org/drawingml/2006/main" xmlns:r="http://schemas.openxmlformats.org/officeDocument/2006/relationships" xmlns:p="http://schemas.openxmlformats.org/presentationml/2006/main">
  <p:tag name="AUDIO_ID" val="1291"/>
  <p:tag name="TIMELINE" val="41.1/51.3/59.2/73.4/90.6/112.6"/>
  <p:tag name="ELAPSEDTIME" val="135.7"/>
  <p:tag name="ANNOTATION_COUNT" val="0"/>
  <p:tag name="ARTICULATE_SLIDE_NAV" val="17"/>
  <p:tag name="ARTICULATE_SLIDE_THUMBNAIL_REFRESH" val="1"/>
</p:tagLst>
</file>

<file path=ppt/tags/tag56.xml><?xml version="1.0" encoding="utf-8"?>
<p:tagLst xmlns:a="http://schemas.openxmlformats.org/drawingml/2006/main" xmlns:r="http://schemas.openxmlformats.org/officeDocument/2006/relationships" xmlns:p="http://schemas.openxmlformats.org/presentationml/2006/main">
  <p:tag name="AUDIO_ID" val="552"/>
  <p:tag name="ANNOTATION_TYPE_1" val="0"/>
  <p:tag name="ANNOTATION_ANIMATION_1" val="3"/>
  <p:tag name="ANNOTATION_ROTATION_1" val="0"/>
  <p:tag name="ANNOTATION_SUB_TYPE_1" val="2"/>
  <p:tag name="ANNOTATION_LOOP_COUNT_1" val="1"/>
  <p:tag name="ANNOTATION_BOX_RADIUS_1" val="0"/>
  <p:tag name="ANNOTATION_BORDER_ALPHA_1" val="100"/>
  <p:tag name="ANNOTATION_BORDER_COLOR_1" val="16777215"/>
  <p:tag name="ANNOTATION_FILL_COLOR_1" val="683492"/>
  <p:tag name="ANNOTATION_FILL_ALPHA_1" val="100"/>
  <p:tag name="ANNOTATION_BORDER_WIDTH_1" val="2"/>
  <p:tag name="ANNOTATION_TYPE_2" val="0"/>
  <p:tag name="ANNOTATION_ANIMATION_2" val="3"/>
  <p:tag name="ANNOTATION_ROTATION_2" val="0"/>
  <p:tag name="ANNOTATION_SUB_TYPE_2" val="2"/>
  <p:tag name="ANNOTATION_LOOP_COUNT_2" val="1"/>
  <p:tag name="ANNOTATION_BOX_RADIUS_2" val="0"/>
  <p:tag name="ANNOTATION_BORDER_ALPHA_2" val="100"/>
  <p:tag name="ANNOTATION_BORDER_COLOR_2" val="16777215"/>
  <p:tag name="ANNOTATION_FILL_COLOR_2" val="683492"/>
  <p:tag name="ANNOTATION_FILL_ALPHA_2" val="100"/>
  <p:tag name="ANNOTATION_BORDER_WIDTH_2" val="2"/>
  <p:tag name="ANNOTATION_TYPE_3" val="0"/>
  <p:tag name="ANNOTATION_ANIMATION_3" val="3"/>
  <p:tag name="ANNOTATION_ROTATION_3" val="0"/>
  <p:tag name="ANNOTATION_SUB_TYPE_3" val="2"/>
  <p:tag name="ANNOTATION_LOOP_COUNT_3" val="1"/>
  <p:tag name="ANNOTATION_BOX_RADIUS_3" val="0"/>
  <p:tag name="ANNOTATION_BORDER_ALPHA_3" val="100"/>
  <p:tag name="ANNOTATION_BORDER_COLOR_3" val="16777215"/>
  <p:tag name="ANNOTATION_FILL_COLOR_3" val="683492"/>
  <p:tag name="ANNOTATION_FILL_ALPHA_3" val="100"/>
  <p:tag name="ANNOTATION_BORDER_WIDTH_3" val="2"/>
  <p:tag name="ANNOTATION_TYPE_4" val="0"/>
  <p:tag name="ANNOTATION_ANIMATION_4" val="3"/>
  <p:tag name="ANNOTATION_ROTATION_4" val="0"/>
  <p:tag name="ANNOTATION_SUB_TYPE_4" val="2"/>
  <p:tag name="ANNOTATION_LOOP_COUNT_4" val="1"/>
  <p:tag name="ANNOTATION_BOX_RADIUS_4" val="0"/>
  <p:tag name="ANNOTATION_BORDER_ALPHA_4" val="100"/>
  <p:tag name="ANNOTATION_BORDER_COLOR_4" val="16777215"/>
  <p:tag name="ANNOTATION_FILL_COLOR_4" val="683492"/>
  <p:tag name="ANNOTATION_FILL_ALPHA_4" val="100"/>
  <p:tag name="ANNOTATION_BORDER_WIDTH_4" val="2"/>
  <p:tag name="ANNOTATION_TYPE_5" val="0"/>
  <p:tag name="ANNOTATION_ANIMATION_5" val="3"/>
  <p:tag name="ANNOTATION_ROTATION_5" val="0"/>
  <p:tag name="ANNOTATION_SUB_TYPE_5" val="2"/>
  <p:tag name="ANNOTATION_LOOP_COUNT_5" val="1"/>
  <p:tag name="ANNOTATION_BOX_RADIUS_5" val="0"/>
  <p:tag name="ANNOTATION_BORDER_ALPHA_5" val="100"/>
  <p:tag name="ANNOTATION_BORDER_COLOR_5" val="16777215"/>
  <p:tag name="ANNOTATION_FILL_COLOR_5" val="683492"/>
  <p:tag name="ANNOTATION_FILL_ALPHA_5" val="100"/>
  <p:tag name="ANNOTATION_BORDER_WIDTH_5" val="2"/>
  <p:tag name="ANNOTATION_COUNT" val="5"/>
  <p:tag name="ARTICULATE_SLIDE_GUID" val="23b34ebb-f55b-4b66-8093-5a200e43006c"/>
  <p:tag name="ARTICULATE_SLIDE_NAV" val="32"/>
  <p:tag name="ANNOTATION_TOP_1" val="326"/>
  <p:tag name="ANNOTATION_LEFT_1" val="27.33333"/>
  <p:tag name="ANNOTATION_HEIGHT_1" val="185.8333"/>
  <p:tag name="ANNOTATION_WIDTH_1" val="186.3333"/>
  <p:tag name="ANNOTATION_START_1" val="25.8"/>
  <p:tag name="ANNOTATION_END_1" val="27"/>
  <p:tag name="ANNOTATION_SLIDE_HEIGHT_1" val="720"/>
  <p:tag name="ANNOTATION_SLIDE_WIDTH_1" val="960"/>
  <p:tag name="ANNOTATION_SCALE_1" val="100"/>
  <p:tag name="ANNOTATION_TOP_2" val="369.3333"/>
  <p:tag name="ANNOTATION_LEFT_2" val="89.5"/>
  <p:tag name="ANNOTATION_HEIGHT_2" val="185.8333"/>
  <p:tag name="ANNOTATION_WIDTH_2" val="186.3333"/>
  <p:tag name="ANNOTATION_START_2" val="27"/>
  <p:tag name="ANNOTATION_END_2" val="61"/>
  <p:tag name="ANNOTATION_SLIDE_HEIGHT_2" val="720"/>
  <p:tag name="ANNOTATION_SLIDE_WIDTH_2" val="960"/>
  <p:tag name="ANNOTATION_SCALE_2" val="100"/>
  <p:tag name="ANNOTATION_TOP_3" val="489.5"/>
  <p:tag name="ANNOTATION_LEFT_3" val="88.16667"/>
  <p:tag name="ANNOTATION_HEIGHT_3" val="185.8333"/>
  <p:tag name="ANNOTATION_WIDTH_3" val="186.3333"/>
  <p:tag name="ANNOTATION_START_3" val="61"/>
  <p:tag name="ANNOTATION_END_3" val="73.3"/>
  <p:tag name="ANNOTATION_SLIDE_HEIGHT_3" val="720"/>
  <p:tag name="ANNOTATION_SLIDE_WIDTH_3" val="960"/>
  <p:tag name="ANNOTATION_SCALE_3" val="100"/>
  <p:tag name="ANNOTATION_TOP_4" val="547.6667"/>
  <p:tag name="ANNOTATION_LEFT_4" val="95.66667"/>
  <p:tag name="ANNOTATION_HEIGHT_4" val="185.8333"/>
  <p:tag name="ANNOTATION_WIDTH_4" val="186.3333"/>
  <p:tag name="ANNOTATION_START_4" val="73.3"/>
  <p:tag name="ANNOTATION_END_4" val="74.2"/>
  <p:tag name="ANNOTATION_SLIDE_HEIGHT_4" val="720"/>
  <p:tag name="ANNOTATION_SLIDE_WIDTH_4" val="960"/>
  <p:tag name="ANNOTATION_SCALE_4" val="100"/>
  <p:tag name="ANNOTATION_TOP_5" val="586.1667"/>
  <p:tag name="ANNOTATION_LEFT_5" val="94.33333"/>
  <p:tag name="ANNOTATION_HEIGHT_5" val="185.8333"/>
  <p:tag name="ANNOTATION_WIDTH_5" val="186.3333"/>
  <p:tag name="ANNOTATION_START_5" val="74.2"/>
  <p:tag name="ANNOTATION_END_5" val="-1"/>
  <p:tag name="ANNOTATION_SLIDE_HEIGHT_5" val="720"/>
  <p:tag name="ANNOTATION_SLIDE_WIDTH_5" val="960"/>
  <p:tag name="ANNOTATION_SCALE_5" val="100"/>
  <p:tag name="ARTICULATE_LOCK_SLIDE" val="0"/>
  <p:tag name="ELAPSEDTIME" val="99.10"/>
  <p:tag name="ARTICULATE_USED_LAYOUT" val="2"/>
  <p:tag name="ARTICULATE_SLIDE_THUMBNAIL_REFRESH" val="1"/>
</p:tagLst>
</file>

<file path=ppt/tags/tag5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1.xml><?xml version="1.0" encoding="utf-8"?>
<p:tagLst xmlns:a="http://schemas.openxmlformats.org/drawingml/2006/main" xmlns:r="http://schemas.openxmlformats.org/officeDocument/2006/relationships" xmlns:p="http://schemas.openxmlformats.org/presentationml/2006/main">
  <p:tag name="AUDIO_ID" val="1103"/>
  <p:tag name="TIMELINE" val="3.9/12.0/89.5"/>
  <p:tag name="ELAPSEDTIME" val="107.2"/>
  <p:tag name="ANNOTATION_TYPE_1" val="2"/>
  <p:tag name="ANNOTATION_START_1" val="63.9"/>
  <p:tag name="ANNOTATION_END_1" val="63.9"/>
  <p:tag name="ANNOTATION_TOP_1" val="-29.9"/>
  <p:tag name="ANNOTATION_LEFT_1" val="-30.0"/>
  <p:tag name="ANNOTATION_WIDTH_1" val="635.9"/>
  <p:tag name="ANNOTATION_HEIGHT_1" val="491.8"/>
  <p:tag name="ANNOTATION_ANIMATION_1" val="4"/>
  <p:tag name="ANNOTATION_ROTATION_1" val="0"/>
  <p:tag name="ANNOTATION_SUB_TYPE_1" val="11"/>
  <p:tag name="ANNOTATION_LOOP_COUNT_1" val="1"/>
  <p:tag name="ANNOTATION_BOX_RADIUS_1" val="0"/>
  <p:tag name="ANNOTATION_SCALE_1" val="0"/>
  <p:tag name="ANNOTATION_BORDER_ALPHA_1" val="100"/>
  <p:tag name="ANNOTATION_BORDER_COLOR_1" val="16777215"/>
  <p:tag name="ANNOTATION_FILL_COLOR_1" val="855309"/>
  <p:tag name="ANNOTATION_FILL_ALPHA_1" val="50"/>
  <p:tag name="ANNOTATION_BORDER_WIDTH_1" val="2"/>
  <p:tag name="ANNOTATION_TYPE_2" val="2"/>
  <p:tag name="ANNOTATION_START_2" val="63.9"/>
  <p:tag name="ANNOTATION_END_2" val="79.0"/>
  <p:tag name="ANNOTATION_TOP_2" val="196.0"/>
  <p:tag name="ANNOTATION_LEFT_2" val="73.7"/>
  <p:tag name="ANNOTATION_WIDTH_2" val="477.7"/>
  <p:tag name="ANNOTATION_HEIGHT_2" val="31.7"/>
  <p:tag name="ANNOTATION_ANIMATION_2" val="4"/>
  <p:tag name="ANNOTATION_ROTATION_2" val="0"/>
  <p:tag name="ANNOTATION_SUB_TYPE_2" val="11"/>
  <p:tag name="ANNOTATION_LOOP_COUNT_2" val="1"/>
  <p:tag name="ANNOTATION_BOX_RADIUS_2" val="5"/>
  <p:tag name="ANNOTATION_SCALE_2" val="0"/>
  <p:tag name="ANNOTATION_BORDER_ALPHA_2" val="100"/>
  <p:tag name="ANNOTATION_BORDER_COLOR_2" val="16777215"/>
  <p:tag name="ANNOTATION_FILL_COLOR_2" val="855309"/>
  <p:tag name="ANNOTATION_FILL_ALPHA_2" val="50"/>
  <p:tag name="ANNOTATION_BORDER_WIDTH_2" val="2"/>
  <p:tag name="ANNOTATION_TYPE_3" val="2"/>
  <p:tag name="ANNOTATION_START_3" val="79.0"/>
  <p:tag name="ANNOTATION_END_3" val="79.0"/>
  <p:tag name="ANNOTATION_TOP_3" val="-29.9"/>
  <p:tag name="ANNOTATION_LEFT_3" val="-30.0"/>
  <p:tag name="ANNOTATION_WIDTH_3" val="635.9"/>
  <p:tag name="ANNOTATION_HEIGHT_3" val="491.8"/>
  <p:tag name="ANNOTATION_ANIMATION_3" val="4"/>
  <p:tag name="ANNOTATION_ROTATION_3" val="0"/>
  <p:tag name="ANNOTATION_SUB_TYPE_3" val="11"/>
  <p:tag name="ANNOTATION_LOOP_COUNT_3" val="1"/>
  <p:tag name="ANNOTATION_BOX_RADIUS_3" val="0"/>
  <p:tag name="ANNOTATION_SCALE_3" val="0"/>
  <p:tag name="ANNOTATION_BORDER_ALPHA_3" val="100"/>
  <p:tag name="ANNOTATION_BORDER_COLOR_3" val="16777215"/>
  <p:tag name="ANNOTATION_FILL_COLOR_3" val="855309"/>
  <p:tag name="ANNOTATION_FILL_ALPHA_3" val="50"/>
  <p:tag name="ANNOTATION_BORDER_WIDTH_3" val="2"/>
  <p:tag name="ANNOTATION_TYPE_4" val="2"/>
  <p:tag name="ANNOTATION_START_4" val="79.0"/>
  <p:tag name="ANNOTATION_END_4" val="87.2"/>
  <p:tag name="ANNOTATION_TOP_4" val="277.8"/>
  <p:tag name="ANNOTATION_LEFT_4" val="70.7"/>
  <p:tag name="ANNOTATION_WIDTH_4" val="346.4"/>
  <p:tag name="ANNOTATION_HEIGHT_4" val="38.2"/>
  <p:tag name="ANNOTATION_ANIMATION_4" val="4"/>
  <p:tag name="ANNOTATION_ROTATION_4" val="0"/>
  <p:tag name="ANNOTATION_SUB_TYPE_4" val="11"/>
  <p:tag name="ANNOTATION_LOOP_COUNT_4" val="1"/>
  <p:tag name="ANNOTATION_BOX_RADIUS_4" val="5"/>
  <p:tag name="ANNOTATION_SCALE_4" val="0"/>
  <p:tag name="ANNOTATION_BORDER_ALPHA_4" val="100"/>
  <p:tag name="ANNOTATION_BORDER_COLOR_4" val="16777215"/>
  <p:tag name="ANNOTATION_FILL_COLOR_4" val="855309"/>
  <p:tag name="ANNOTATION_FILL_ALPHA_4" val="50"/>
  <p:tag name="ANNOTATION_BORDER_WIDTH_4" val="2"/>
  <p:tag name="ANNOTATION_TYPE_5" val="2"/>
  <p:tag name="ANNOTATION_START_5" val="87.2"/>
  <p:tag name="ANNOTATION_TOP_5" val="-29.9"/>
  <p:tag name="ANNOTATION_LEFT_5" val="-30.0"/>
  <p:tag name="ANNOTATION_WIDTH_5" val="635.9"/>
  <p:tag name="ANNOTATION_HEIGHT_5" val="491.8"/>
  <p:tag name="ANNOTATION_ANIMATION_5" val="4"/>
  <p:tag name="ANNOTATION_ROTATION_5" val="0"/>
  <p:tag name="ANNOTATION_SUB_TYPE_5" val="11"/>
  <p:tag name="ANNOTATION_LOOP_COUNT_5" val="1"/>
  <p:tag name="ANNOTATION_BOX_RADIUS_5" val="0"/>
  <p:tag name="ANNOTATION_SCALE_5" val="0"/>
  <p:tag name="ANNOTATION_BORDER_ALPHA_5" val="100"/>
  <p:tag name="ANNOTATION_BORDER_COLOR_5" val="16777215"/>
  <p:tag name="ANNOTATION_FILL_COLOR_5" val="855309"/>
  <p:tag name="ANNOTATION_FILL_ALPHA_5" val="50"/>
  <p:tag name="ANNOTATION_BORDER_WIDTH_5" val="2"/>
  <p:tag name="ANNOTATION_COUNT" val="5"/>
  <p:tag name="ARTICULATE_SLIDE_GUID" val="6bf462bb-fe17-41fd-a819-fca7a5ad4efc"/>
  <p:tag name="ARTICULATE_SLIDE_NAV" val="25"/>
  <p:tag name="ARTICULATE_SLIDE_THUMBNAIL_REFRESH" val="1"/>
</p:tagLst>
</file>

<file path=ppt/tags/tag62.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MARGIN_1" val="0"/>
  <p:tag name="MARGIN_2" val="36"/>
  <p:tag name="MARGIN_3" val="72"/>
  <p:tag name="MARGIN_4" val="108"/>
  <p:tag name="MARGIN_5" val="144"/>
  <p:tag name="FONT_SIZE" val="12"/>
</p:tagLst>
</file>

<file path=ppt/tags/tag6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1.xml><?xml version="1.0" encoding="utf-8"?>
<p:tagLst xmlns:a="http://schemas.openxmlformats.org/drawingml/2006/main" xmlns:r="http://schemas.openxmlformats.org/officeDocument/2006/relationships" xmlns:p="http://schemas.openxmlformats.org/presentationml/2006/main">
  <p:tag name="AUDIO_ID" val="1274"/>
  <p:tag name="TIMELINE" val="3.1/8.6/53.0/67.5"/>
  <p:tag name="ELAPSEDTIME" val="101.3"/>
  <p:tag name="ANNOTATION_TYPE_1" val="2"/>
  <p:tag name="ANNOTATION_START_1" val="18.7"/>
  <p:tag name="ANNOTATION_END_1" val="18.7"/>
  <p:tag name="ANNOTATION_TOP_1" val="-37.2"/>
  <p:tag name="ANNOTATION_LEFT_1" val="-37.3"/>
  <p:tag name="ANNOTATION_WIDTH_1" val="650.5"/>
  <p:tag name="ANNOTATION_HEIGHT_1" val="506.4"/>
  <p:tag name="ANNOTATION_ANIMATION_1" val="4"/>
  <p:tag name="ANNOTATION_ROTATION_1" val="0"/>
  <p:tag name="ANNOTATION_SUB_TYPE_1" val="11"/>
  <p:tag name="ANNOTATION_LOOP_COUNT_1" val="1"/>
  <p:tag name="ANNOTATION_BOX_RADIUS_1" val="0"/>
  <p:tag name="ANNOTATION_SCALE_1" val="0"/>
  <p:tag name="ANNOTATION_BORDER_ALPHA_1" val="100"/>
  <p:tag name="ANNOTATION_BORDER_COLOR_1" val="16777215"/>
  <p:tag name="ANNOTATION_FILL_COLOR_1" val="855309"/>
  <p:tag name="ANNOTATION_FILL_ALPHA_1" val="50"/>
  <p:tag name="ANNOTATION_BORDER_WIDTH_1" val="2"/>
  <p:tag name="ANNOTATION_TYPE_2" val="2"/>
  <p:tag name="ANNOTATION_START_2" val="18.7"/>
  <p:tag name="ANNOTATION_END_2" val="50.1"/>
  <p:tag name="ANNOTATION_TOP_2" val="210.4"/>
  <p:tag name="ANNOTATION_LEFT_2" val="41.7"/>
  <p:tag name="ANNOTATION_WIDTH_2" val="397.9"/>
  <p:tag name="ANNOTATION_HEIGHT_2" val="60.2"/>
  <p:tag name="ANNOTATION_ANIMATION_2" val="4"/>
  <p:tag name="ANNOTATION_ROTATION_2" val="0"/>
  <p:tag name="ANNOTATION_SUB_TYPE_2" val="11"/>
  <p:tag name="ANNOTATION_LOOP_COUNT_2" val="1"/>
  <p:tag name="ANNOTATION_BOX_RADIUS_2" val="5"/>
  <p:tag name="ANNOTATION_SCALE_2" val="0"/>
  <p:tag name="ANNOTATION_BORDER_ALPHA_2" val="100"/>
  <p:tag name="ANNOTATION_BORDER_COLOR_2" val="16777215"/>
  <p:tag name="ANNOTATION_FILL_COLOR_2" val="855309"/>
  <p:tag name="ANNOTATION_FILL_ALPHA_2" val="50"/>
  <p:tag name="ANNOTATION_BORDER_WIDTH_2" val="2"/>
  <p:tag name="ANNOTATION_TYPE_3" val="2"/>
  <p:tag name="ANNOTATION_START_3" val="50.1"/>
  <p:tag name="ANNOTATION_TOP_3" val="-37.2"/>
  <p:tag name="ANNOTATION_LEFT_3" val="-37.3"/>
  <p:tag name="ANNOTATION_WIDTH_3" val="650.5"/>
  <p:tag name="ANNOTATION_HEIGHT_3" val="506.4"/>
  <p:tag name="ANNOTATION_ANIMATION_3" val="4"/>
  <p:tag name="ANNOTATION_ROTATION_3" val="0"/>
  <p:tag name="ANNOTATION_SUB_TYPE_3" val="11"/>
  <p:tag name="ANNOTATION_LOOP_COUNT_3" val="1"/>
  <p:tag name="ANNOTATION_BOX_RADIUS_3" val="0"/>
  <p:tag name="ANNOTATION_SCALE_3" val="0"/>
  <p:tag name="ANNOTATION_BORDER_ALPHA_3" val="100"/>
  <p:tag name="ANNOTATION_BORDER_COLOR_3" val="16777215"/>
  <p:tag name="ANNOTATION_FILL_COLOR_3" val="855309"/>
  <p:tag name="ANNOTATION_FILL_ALPHA_3" val="50"/>
  <p:tag name="ANNOTATION_BORDER_WIDTH_3" val="2"/>
  <p:tag name="ANNOTATION_COUNT" val="3"/>
  <p:tag name="ARTICULATE_SLIDE_NAV" val="45"/>
  <p:tag name="ARTICULATE_SLIDE_THUMBNAIL_REFRESH" val="1"/>
</p:tagLst>
</file>

<file path=ppt/tags/tag72.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BULLET_10" val="8226"/>
  <p:tag name="MARGIN_1" val="0"/>
  <p:tag name="MARGIN_2" val="36"/>
  <p:tag name="MARGIN_3" val="72"/>
  <p:tag name="MARGIN_4" val="108"/>
  <p:tag name="MARGIN_5" val="144"/>
  <p:tag name="FONT_SIZE" val="12"/>
</p:tagLst>
</file>

<file path=ppt/tags/tag73.xml><?xml version="1.0" encoding="utf-8"?>
<p:tagLst xmlns:a="http://schemas.openxmlformats.org/drawingml/2006/main" xmlns:r="http://schemas.openxmlformats.org/officeDocument/2006/relationships" xmlns:p="http://schemas.openxmlformats.org/presentationml/2006/main">
  <p:tag name="ANNOTATION_TYPE_1" val="0"/>
  <p:tag name="ANNOTATION_START_1" val="17.5"/>
  <p:tag name="ANNOTATION_END_1" val="89.3"/>
  <p:tag name="ANNOTATION_TOP_1" val="171.0"/>
  <p:tag name="ANNOTATION_LEFT_1" val="367.4"/>
  <p:tag name="ANNOTATION_WIDTH_1" val="111.8"/>
  <p:tag name="ANNOTATION_HEIGHT_1" val="111.5"/>
  <p:tag name="ANNOTATION_ANIMATION_1" val="3"/>
  <p:tag name="ANNOTATION_ROTATION_1" val="0"/>
  <p:tag name="ANNOTATION_SUB_TYPE_1" val="2"/>
  <p:tag name="ANNOTATION_LOOP_COUNT_1" val="1"/>
  <p:tag name="ANNOTATION_BOX_RADIUS_1" val="0"/>
  <p:tag name="ANNOTATION_SCALE_1" val="125"/>
  <p:tag name="ANNOTATION_BORDER_ALPHA_1" val="100"/>
  <p:tag name="ANNOTATION_BORDER_COLOR_1" val="16777215"/>
  <p:tag name="ANNOTATION_FILL_COLOR_1" val="683492"/>
  <p:tag name="ANNOTATION_FILL_ALPHA_1" val="100"/>
  <p:tag name="ANNOTATION_BORDER_WIDTH_1" val="2"/>
  <p:tag name="ANNOTATION_TYPE_2" val="0"/>
  <p:tag name="ANNOTATION_START_2" val="89.3"/>
  <p:tag name="ANNOTATION_TOP_2" val="257.3"/>
  <p:tag name="ANNOTATION_LEFT_2" val="367.4"/>
  <p:tag name="ANNOTATION_WIDTH_2" val="111.8"/>
  <p:tag name="ANNOTATION_HEIGHT_2" val="111.5"/>
  <p:tag name="ANNOTATION_ANIMATION_2" val="3"/>
  <p:tag name="ANNOTATION_ROTATION_2" val="0"/>
  <p:tag name="ANNOTATION_SUB_TYPE_2" val="2"/>
  <p:tag name="ANNOTATION_LOOP_COUNT_2" val="1"/>
  <p:tag name="ANNOTATION_BOX_RADIUS_2" val="0"/>
  <p:tag name="ANNOTATION_SCALE_2" val="125"/>
  <p:tag name="ANNOTATION_BORDER_ALPHA_2" val="100"/>
  <p:tag name="ANNOTATION_BORDER_COLOR_2" val="16777215"/>
  <p:tag name="ANNOTATION_FILL_COLOR_2" val="683492"/>
  <p:tag name="ANNOTATION_FILL_ALPHA_2" val="100"/>
  <p:tag name="ANNOTATION_BORDER_WIDTH_2" val="2"/>
  <p:tag name="AUDIO_ID" val="1296"/>
  <p:tag name="TIMELINE" val="13.7/22.0/45.9/49.1/65.2/89.9"/>
  <p:tag name="ELAPSEDTIME" val="109.8"/>
  <p:tag name="ANNOTATION_COUNT" val="0"/>
  <p:tag name="ARTICULATE_SLIDE_NAV" val="48"/>
  <p:tag name="ARTICULATE_SLIDE_THUMBNAIL_REFRESH" val="1"/>
</p:tagLst>
</file>

<file path=ppt/tags/tag74.xml><?xml version="1.0" encoding="utf-8"?>
<p:tagLst xmlns:a="http://schemas.openxmlformats.org/drawingml/2006/main" xmlns:r="http://schemas.openxmlformats.org/officeDocument/2006/relationships" xmlns:p="http://schemas.openxmlformats.org/presentationml/2006/main">
  <p:tag name="AUDIO_ID" val="1119"/>
  <p:tag name="ELAPSEDTIME" val="124.9"/>
  <p:tag name="ANNOTATION_TYPE_1" val="2"/>
  <p:tag name="ANNOTATION_START_1" val="25.0"/>
  <p:tag name="ANNOTATION_END_1" val="25.0"/>
  <p:tag name="ANNOTATION_TOP_1" val="-29.9"/>
  <p:tag name="ANNOTATION_LEFT_1" val="-30.0"/>
  <p:tag name="ANNOTATION_WIDTH_1" val="635.9"/>
  <p:tag name="ANNOTATION_HEIGHT_1" val="491.8"/>
  <p:tag name="ANNOTATION_ANIMATION_1" val="4"/>
  <p:tag name="ANNOTATION_ROTATION_1" val="0"/>
  <p:tag name="ANNOTATION_SUB_TYPE_1" val="11"/>
  <p:tag name="ANNOTATION_LOOP_COUNT_1" val="1"/>
  <p:tag name="ANNOTATION_BOX_RADIUS_1" val="0"/>
  <p:tag name="ANNOTATION_SCALE_1" val="0"/>
  <p:tag name="ANNOTATION_BORDER_ALPHA_1" val="100"/>
  <p:tag name="ANNOTATION_BORDER_COLOR_1" val="16777215"/>
  <p:tag name="ANNOTATION_FILL_COLOR_1" val="855309"/>
  <p:tag name="ANNOTATION_FILL_ALPHA_1" val="50"/>
  <p:tag name="ANNOTATION_BORDER_WIDTH_1" val="2"/>
  <p:tag name="ANNOTATION_TYPE_2" val="2"/>
  <p:tag name="ANNOTATION_START_2" val="25.0"/>
  <p:tag name="ANNOTATION_END_2" val="49.1"/>
  <p:tag name="ANNOTATION_TOP_2" val="209.7"/>
  <p:tag name="ANNOTATION_LEFT_2" val="33.0"/>
  <p:tag name="ANNOTATION_WIDTH_2" val="478.9"/>
  <p:tag name="ANNOTATION_HEIGHT_2" val="107.0"/>
  <p:tag name="ANNOTATION_ANIMATION_2" val="4"/>
  <p:tag name="ANNOTATION_ROTATION_2" val="0"/>
  <p:tag name="ANNOTATION_SUB_TYPE_2" val="11"/>
  <p:tag name="ANNOTATION_LOOP_COUNT_2" val="1"/>
  <p:tag name="ANNOTATION_BOX_RADIUS_2" val="5"/>
  <p:tag name="ANNOTATION_SCALE_2" val="0"/>
  <p:tag name="ANNOTATION_BORDER_ALPHA_2" val="100"/>
  <p:tag name="ANNOTATION_BORDER_COLOR_2" val="16777215"/>
  <p:tag name="ANNOTATION_FILL_COLOR_2" val="855309"/>
  <p:tag name="ANNOTATION_FILL_ALPHA_2" val="50"/>
  <p:tag name="ANNOTATION_BORDER_WIDTH_2" val="2"/>
  <p:tag name="ANNOTATION_TYPE_3" val="2"/>
  <p:tag name="ANNOTATION_START_3" val="49.1"/>
  <p:tag name="ANNOTATION_END_3" val="49.1"/>
  <p:tag name="ANNOTATION_TOP_3" val="-29.9"/>
  <p:tag name="ANNOTATION_LEFT_3" val="-30.0"/>
  <p:tag name="ANNOTATION_WIDTH_3" val="635.9"/>
  <p:tag name="ANNOTATION_HEIGHT_3" val="491.8"/>
  <p:tag name="ANNOTATION_ANIMATION_3" val="4"/>
  <p:tag name="ANNOTATION_ROTATION_3" val="0"/>
  <p:tag name="ANNOTATION_SUB_TYPE_3" val="11"/>
  <p:tag name="ANNOTATION_LOOP_COUNT_3" val="1"/>
  <p:tag name="ANNOTATION_BOX_RADIUS_3" val="0"/>
  <p:tag name="ANNOTATION_SCALE_3" val="0"/>
  <p:tag name="ANNOTATION_BORDER_ALPHA_3" val="100"/>
  <p:tag name="ANNOTATION_BORDER_COLOR_3" val="16777215"/>
  <p:tag name="ANNOTATION_FILL_COLOR_3" val="855309"/>
  <p:tag name="ANNOTATION_FILL_ALPHA_3" val="50"/>
  <p:tag name="ANNOTATION_BORDER_WIDTH_3" val="2"/>
  <p:tag name="ANNOTATION_TYPE_4" val="2"/>
  <p:tag name="ANNOTATION_START_4" val="49.1"/>
  <p:tag name="ANNOTATION_END_4" val="69.5"/>
  <p:tag name="ANNOTATION_TOP_4" val="148.2"/>
  <p:tag name="ANNOTATION_LEFT_4" val="59.9"/>
  <p:tag name="ANNOTATION_WIDTH_4" val="408.2"/>
  <p:tag name="ANNOTATION_HEIGHT_4" val="68.7"/>
  <p:tag name="ANNOTATION_ANIMATION_4" val="4"/>
  <p:tag name="ANNOTATION_ROTATION_4" val="0"/>
  <p:tag name="ANNOTATION_SUB_TYPE_4" val="11"/>
  <p:tag name="ANNOTATION_LOOP_COUNT_4" val="1"/>
  <p:tag name="ANNOTATION_BOX_RADIUS_4" val="5"/>
  <p:tag name="ANNOTATION_SCALE_4" val="0"/>
  <p:tag name="ANNOTATION_BORDER_ALPHA_4" val="100"/>
  <p:tag name="ANNOTATION_BORDER_COLOR_4" val="16777215"/>
  <p:tag name="ANNOTATION_FILL_COLOR_4" val="855309"/>
  <p:tag name="ANNOTATION_FILL_ALPHA_4" val="50"/>
  <p:tag name="ANNOTATION_BORDER_WIDTH_4" val="2"/>
  <p:tag name="ANNOTATION_TYPE_5" val="2"/>
  <p:tag name="ANNOTATION_START_5" val="69.5"/>
  <p:tag name="ANNOTATION_END_5" val="91.0"/>
  <p:tag name="ANNOTATION_TOP_5" val="-29.9"/>
  <p:tag name="ANNOTATION_LEFT_5" val="-30.0"/>
  <p:tag name="ANNOTATION_WIDTH_5" val="635.9"/>
  <p:tag name="ANNOTATION_HEIGHT_5" val="491.8"/>
  <p:tag name="ANNOTATION_ANIMATION_5" val="4"/>
  <p:tag name="ANNOTATION_ROTATION_5" val="0"/>
  <p:tag name="ANNOTATION_SUB_TYPE_5" val="11"/>
  <p:tag name="ANNOTATION_LOOP_COUNT_5" val="1"/>
  <p:tag name="ANNOTATION_BOX_RADIUS_5" val="0"/>
  <p:tag name="ANNOTATION_SCALE_5" val="0"/>
  <p:tag name="ANNOTATION_BORDER_ALPHA_5" val="100"/>
  <p:tag name="ANNOTATION_BORDER_COLOR_5" val="16777215"/>
  <p:tag name="ANNOTATION_FILL_COLOR_5" val="855309"/>
  <p:tag name="ANNOTATION_FILL_ALPHA_5" val="50"/>
  <p:tag name="ANNOTATION_BORDER_WIDTH_5" val="2"/>
  <p:tag name="ANNOTATION_TYPE_6" val="2"/>
  <p:tag name="ANNOTATION_START_6" val="91.0"/>
  <p:tag name="ANNOTATION_END_6" val="91.0"/>
  <p:tag name="ANNOTATION_TOP_6" val="-29.9"/>
  <p:tag name="ANNOTATION_LEFT_6" val="-30.0"/>
  <p:tag name="ANNOTATION_WIDTH_6" val="635.9"/>
  <p:tag name="ANNOTATION_HEIGHT_6" val="491.8"/>
  <p:tag name="ANNOTATION_ANIMATION_6" val="4"/>
  <p:tag name="ANNOTATION_ROTATION_6" val="0"/>
  <p:tag name="ANNOTATION_SUB_TYPE_6" val="11"/>
  <p:tag name="ANNOTATION_LOOP_COUNT_6" val="1"/>
  <p:tag name="ANNOTATION_BOX_RADIUS_6" val="0"/>
  <p:tag name="ANNOTATION_SCALE_6" val="0"/>
  <p:tag name="ANNOTATION_BORDER_ALPHA_6" val="100"/>
  <p:tag name="ANNOTATION_BORDER_COLOR_6" val="16777215"/>
  <p:tag name="ANNOTATION_FILL_COLOR_6" val="855309"/>
  <p:tag name="ANNOTATION_FILL_ALPHA_6" val="50"/>
  <p:tag name="ANNOTATION_BORDER_WIDTH_6" val="2"/>
  <p:tag name="ANNOTATION_TYPE_7" val="2"/>
  <p:tag name="ANNOTATION_START_7" val="91.0"/>
  <p:tag name="ANNOTATION_TOP_7" val="293.4"/>
  <p:tag name="ANNOTATION_LEFT_7" val="22.8"/>
  <p:tag name="ANNOTATION_WIDTH_7" val="541.8"/>
  <p:tag name="ANNOTATION_HEIGHT_7" val="98.6"/>
  <p:tag name="ANNOTATION_ANIMATION_7" val="4"/>
  <p:tag name="ANNOTATION_ROTATION_7" val="0"/>
  <p:tag name="ANNOTATION_SUB_TYPE_7" val="11"/>
  <p:tag name="ANNOTATION_LOOP_COUNT_7" val="1"/>
  <p:tag name="ANNOTATION_BOX_RADIUS_7" val="5"/>
  <p:tag name="ANNOTATION_SCALE_7" val="0"/>
  <p:tag name="ANNOTATION_BORDER_ALPHA_7" val="100"/>
  <p:tag name="ANNOTATION_BORDER_COLOR_7" val="16777215"/>
  <p:tag name="ANNOTATION_FILL_COLOR_7" val="855309"/>
  <p:tag name="ANNOTATION_FILL_ALPHA_7" val="50"/>
  <p:tag name="ANNOTATION_BORDER_WIDTH_7" val="2"/>
  <p:tag name="ANNOTATION_COUNT" val="7"/>
  <p:tag name="ARTICULATE_SLIDE_GUID" val="398d0619-6946-43eb-9700-6e4da2581c93"/>
  <p:tag name="ARTICULATE_SLIDE_NAV" val="55"/>
  <p:tag name="ARTICULATE_SLIDE_THUMBNAIL_REFRESH" val="1"/>
</p:tagLst>
</file>

<file path=ppt/tags/tag75.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BULLET_10" val="8226"/>
  <p:tag name="MARGIN_1" val="0"/>
  <p:tag name="MARGIN_2" val="36"/>
  <p:tag name="MARGIN_3" val="72"/>
  <p:tag name="MARGIN_4" val="108"/>
  <p:tag name="MARGIN_5" val="144"/>
  <p:tag name="FONT_SIZE" val="12"/>
</p:tagLst>
</file>

<file path=ppt/tags/tag7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_rels/theme3.xml.rels><?xml version="1.0" encoding="UTF-8" standalone="yes"?>
<Relationships xmlns="http://schemas.openxmlformats.org/package/2006/relationships"><Relationship Id="rId1" Type="http://schemas.openxmlformats.org/officeDocument/2006/relationships/image" Target="../media/image1.jpeg"/></Relationships>
</file>

<file path=ppt/theme/_rels/theme4.xml.rels><?xml version="1.0" encoding="UTF-8" standalone="yes"?>
<Relationships xmlns="http://schemas.openxmlformats.org/package/2006/relationships"><Relationship Id="rId1" Type="http://schemas.openxmlformats.org/officeDocument/2006/relationships/image" Target="../media/image1.jpeg"/></Relationships>
</file>

<file path=ppt/theme/_rels/theme5.xml.rels><?xml version="1.0" encoding="UTF-8" standalone="yes"?>
<Relationships xmlns="http://schemas.openxmlformats.org/package/2006/relationships"><Relationship Id="rId1" Type="http://schemas.openxmlformats.org/officeDocument/2006/relationships/image" Target="../media/image1.jpeg"/></Relationships>
</file>

<file path=ppt/theme/_rels/theme6.xml.rels><?xml version="1.0" encoding="UTF-8" standalone="yes"?>
<Relationships xmlns="http://schemas.openxmlformats.org/package/2006/relationships"><Relationship Id="rId1" Type="http://schemas.openxmlformats.org/officeDocument/2006/relationships/image" Target="../media/image1.jpeg"/></Relationships>
</file>

<file path=ppt/theme/_rels/theme7.xml.rels><?xml version="1.0" encoding="UTF-8" standalone="yes"?>
<Relationships xmlns="http://schemas.openxmlformats.org/package/2006/relationships"><Relationship Id="rId1" Type="http://schemas.openxmlformats.org/officeDocument/2006/relationships/image" Target="../media/image1.jpeg"/></Relationships>
</file>

<file path=ppt/theme/_rels/theme8.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1_Origin">
  <a:themeElements>
    <a:clrScheme name="Origin">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fontScheme name="Origin">
      <a:majorFont>
        <a:latin typeface="Bookman Old Style"/>
        <a:ea typeface=""/>
        <a:cs typeface=""/>
        <a:font script="Grek" typeface="Cambria"/>
        <a:font script="Cyrl" typeface="Cambria"/>
        <a:font script="Jpan" typeface="HG明朝E"/>
        <a:font script="Hang" typeface="돋움"/>
        <a:font script="Hans" typeface="宋体"/>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a:ea typeface=""/>
        <a:cs typeface=""/>
        <a:font script="Grek" typeface="Calibri"/>
        <a:font script="Cyrl" typeface="Calibri"/>
        <a:font script="Jpan" typeface="ＭＳ Ｐゴシック"/>
        <a:font script="Hang" typeface="맑은 고딕"/>
        <a:font script="Hans" typeface="华文新魏"/>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rigin">
      <a:fillStyleLst>
        <a:solidFill>
          <a:schemeClr val="phClr"/>
        </a:solidFill>
        <a:gradFill rotWithShape="1">
          <a:gsLst>
            <a:gs pos="0">
              <a:schemeClr val="phClr">
                <a:tint val="45000"/>
                <a:satMod val="200000"/>
              </a:schemeClr>
            </a:gs>
            <a:gs pos="30000">
              <a:schemeClr val="phClr">
                <a:tint val="61000"/>
                <a:satMod val="200000"/>
              </a:schemeClr>
            </a:gs>
            <a:gs pos="45000">
              <a:schemeClr val="phClr">
                <a:tint val="66000"/>
                <a:satMod val="200000"/>
              </a:schemeClr>
            </a:gs>
            <a:gs pos="55000">
              <a:schemeClr val="phClr">
                <a:tint val="66000"/>
                <a:satMod val="200000"/>
              </a:schemeClr>
            </a:gs>
            <a:gs pos="73000">
              <a:schemeClr val="phClr">
                <a:tint val="61000"/>
                <a:satMod val="200000"/>
              </a:schemeClr>
            </a:gs>
            <a:gs pos="100000">
              <a:schemeClr val="phClr">
                <a:tint val="45000"/>
                <a:satMod val="200000"/>
              </a:schemeClr>
            </a:gs>
          </a:gsLst>
          <a:lin ang="950000" scaled="1"/>
        </a:gradFill>
        <a:gradFill rotWithShape="1">
          <a:gsLst>
            <a:gs pos="0">
              <a:schemeClr val="phClr">
                <a:shade val="63000"/>
              </a:schemeClr>
            </a:gs>
            <a:gs pos="30000">
              <a:schemeClr val="phClr">
                <a:shade val="90000"/>
                <a:satMod val="110000"/>
              </a:schemeClr>
            </a:gs>
            <a:gs pos="45000">
              <a:schemeClr val="phClr">
                <a:shade val="100000"/>
                <a:satMod val="118000"/>
              </a:schemeClr>
            </a:gs>
            <a:gs pos="55000">
              <a:schemeClr val="phClr">
                <a:shade val="100000"/>
                <a:satMod val="118000"/>
              </a:schemeClr>
            </a:gs>
            <a:gs pos="73000">
              <a:schemeClr val="phClr">
                <a:shade val="90000"/>
                <a:satMod val="110000"/>
              </a:schemeClr>
            </a:gs>
            <a:gs pos="100000">
              <a:schemeClr val="phClr">
                <a:shade val="63000"/>
              </a:schemeClr>
            </a:gs>
          </a:gsLst>
          <a:lin ang="950000" scaled="1"/>
        </a:gradFill>
      </a:fillStyleLst>
      <a:lnStyleLst>
        <a:ln w="9525"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3000" dir="5400000" rotWithShape="0">
              <a:srgbClr val="000000">
                <a:alpha val="40000"/>
              </a:srgbClr>
            </a:outerShdw>
          </a:effectLst>
          <a:scene3d>
            <a:camera prst="orthographicFront" fov="0">
              <a:rot lat="0" lon="0" rev="0"/>
            </a:camera>
            <a:lightRig rig="balanced" dir="t">
              <a:rot lat="0" lon="0" rev="0"/>
            </a:lightRig>
          </a:scene3d>
          <a:sp3d prstMaterial="matte">
            <a:bevelT w="0" h="0"/>
            <a:contourClr>
              <a:schemeClr val="phClr">
                <a:tint val="100000"/>
                <a:shade val="100000"/>
                <a:hueMod val="100000"/>
                <a:satMod val="100000"/>
              </a:schemeClr>
            </a:contourClr>
          </a:sp3d>
        </a:effectStyle>
        <a:effectStyle>
          <a:effectLst>
            <a:outerShdw blurRad="50800" dist="25400" dir="5400000" rotWithShape="0">
              <a:srgbClr val="000000">
                <a:alpha val="50000"/>
              </a:srgbClr>
            </a:outerShdw>
          </a:effectLst>
          <a:scene3d>
            <a:camera prst="orthographicFront" fov="0">
              <a:rot lat="0" lon="0" rev="0"/>
            </a:camera>
            <a:lightRig rig="soft" dir="t">
              <a:rot lat="0" lon="0" rev="2700000"/>
            </a:lightRig>
          </a:scene3d>
          <a:sp3d prstMaterial="matte">
            <a:bevelT w="50800" h="50800"/>
            <a:contourClr>
              <a:schemeClr val="phClr"/>
            </a:contourClr>
          </a:sp3d>
        </a:effectStyle>
      </a:effectStyleLst>
      <a:bgFillStyleLst>
        <a:solidFill>
          <a:schemeClr val="phClr"/>
        </a:solidFill>
        <a:gradFill rotWithShape="1">
          <a:gsLst>
            <a:gs pos="0">
              <a:schemeClr val="phClr">
                <a:shade val="60000"/>
                <a:satMod val="300000"/>
              </a:schemeClr>
            </a:gs>
            <a:gs pos="30000">
              <a:schemeClr val="phClr">
                <a:shade val="80000"/>
                <a:satMod val="230000"/>
              </a:schemeClr>
            </a:gs>
            <a:gs pos="100000">
              <a:schemeClr val="phClr">
                <a:tint val="97000"/>
                <a:satMod val="220000"/>
              </a:schemeClr>
            </a:gs>
          </a:gsLst>
          <a:lin ang="16200000" scaled="1"/>
        </a:gradFill>
        <a:blipFill>
          <a:blip xmlns:r="http://schemas.openxmlformats.org/officeDocument/2006/relationships" r:embed="rId1">
            <a:duotone>
              <a:schemeClr val="phClr">
                <a:shade val="6000"/>
                <a:satMod val="120000"/>
              </a:schemeClr>
              <a:schemeClr val="phClr">
                <a:tint val="90000"/>
              </a:schemeClr>
            </a:duotone>
          </a:blip>
          <a:tile tx="0" ty="0" sx="35000" sy="40000" flip="x" algn="tl"/>
        </a:blipFill>
      </a:bgFillStyleLst>
    </a:fmtScheme>
  </a:themeElements>
  <a:objectDefaults/>
  <a:extraClrScheme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rigin">
  <a:themeElements>
    <a:clrScheme name="Origin">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fontScheme name="Origin">
      <a:majorFont>
        <a:latin typeface="Bookman Old Style"/>
        <a:ea typeface=""/>
        <a:cs typeface=""/>
        <a:font script="Grek" typeface="Cambria"/>
        <a:font script="Cyrl" typeface="Cambria"/>
        <a:font script="Jpan" typeface="HG明朝E"/>
        <a:font script="Hang" typeface="돋움"/>
        <a:font script="Hans" typeface="宋体"/>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a:ea typeface=""/>
        <a:cs typeface=""/>
        <a:font script="Grek" typeface="Calibri"/>
        <a:font script="Cyrl" typeface="Calibri"/>
        <a:font script="Jpan" typeface="ＭＳ Ｐゴシック"/>
        <a:font script="Hang" typeface="맑은 고딕"/>
        <a:font script="Hans" typeface="华文新魏"/>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rigin">
      <a:fillStyleLst>
        <a:solidFill>
          <a:schemeClr val="phClr"/>
        </a:solidFill>
        <a:gradFill rotWithShape="1">
          <a:gsLst>
            <a:gs pos="0">
              <a:schemeClr val="phClr">
                <a:tint val="45000"/>
                <a:satMod val="200000"/>
              </a:schemeClr>
            </a:gs>
            <a:gs pos="30000">
              <a:schemeClr val="phClr">
                <a:tint val="61000"/>
                <a:satMod val="200000"/>
              </a:schemeClr>
            </a:gs>
            <a:gs pos="45000">
              <a:schemeClr val="phClr">
                <a:tint val="66000"/>
                <a:satMod val="200000"/>
              </a:schemeClr>
            </a:gs>
            <a:gs pos="55000">
              <a:schemeClr val="phClr">
                <a:tint val="66000"/>
                <a:satMod val="200000"/>
              </a:schemeClr>
            </a:gs>
            <a:gs pos="73000">
              <a:schemeClr val="phClr">
                <a:tint val="61000"/>
                <a:satMod val="200000"/>
              </a:schemeClr>
            </a:gs>
            <a:gs pos="100000">
              <a:schemeClr val="phClr">
                <a:tint val="45000"/>
                <a:satMod val="200000"/>
              </a:schemeClr>
            </a:gs>
          </a:gsLst>
          <a:lin ang="950000" scaled="1"/>
        </a:gradFill>
        <a:gradFill rotWithShape="1">
          <a:gsLst>
            <a:gs pos="0">
              <a:schemeClr val="phClr">
                <a:shade val="63000"/>
              </a:schemeClr>
            </a:gs>
            <a:gs pos="30000">
              <a:schemeClr val="phClr">
                <a:shade val="90000"/>
                <a:satMod val="110000"/>
              </a:schemeClr>
            </a:gs>
            <a:gs pos="45000">
              <a:schemeClr val="phClr">
                <a:shade val="100000"/>
                <a:satMod val="118000"/>
              </a:schemeClr>
            </a:gs>
            <a:gs pos="55000">
              <a:schemeClr val="phClr">
                <a:shade val="100000"/>
                <a:satMod val="118000"/>
              </a:schemeClr>
            </a:gs>
            <a:gs pos="73000">
              <a:schemeClr val="phClr">
                <a:shade val="90000"/>
                <a:satMod val="110000"/>
              </a:schemeClr>
            </a:gs>
            <a:gs pos="100000">
              <a:schemeClr val="phClr">
                <a:shade val="63000"/>
              </a:schemeClr>
            </a:gs>
          </a:gsLst>
          <a:lin ang="950000" scaled="1"/>
        </a:gradFill>
      </a:fillStyleLst>
      <a:lnStyleLst>
        <a:ln w="9525"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3000" dir="5400000" rotWithShape="0">
              <a:srgbClr val="000000">
                <a:alpha val="40000"/>
              </a:srgbClr>
            </a:outerShdw>
          </a:effectLst>
          <a:scene3d>
            <a:camera prst="orthographicFront" fov="0">
              <a:rot lat="0" lon="0" rev="0"/>
            </a:camera>
            <a:lightRig rig="balanced" dir="t">
              <a:rot lat="0" lon="0" rev="0"/>
            </a:lightRig>
          </a:scene3d>
          <a:sp3d prstMaterial="matte">
            <a:bevelT w="0" h="0"/>
            <a:contourClr>
              <a:schemeClr val="phClr">
                <a:tint val="100000"/>
                <a:shade val="100000"/>
                <a:hueMod val="100000"/>
                <a:satMod val="100000"/>
              </a:schemeClr>
            </a:contourClr>
          </a:sp3d>
        </a:effectStyle>
        <a:effectStyle>
          <a:effectLst>
            <a:outerShdw blurRad="50800" dist="25400" dir="5400000" rotWithShape="0">
              <a:srgbClr val="000000">
                <a:alpha val="50000"/>
              </a:srgbClr>
            </a:outerShdw>
          </a:effectLst>
          <a:scene3d>
            <a:camera prst="orthographicFront" fov="0">
              <a:rot lat="0" lon="0" rev="0"/>
            </a:camera>
            <a:lightRig rig="soft" dir="t">
              <a:rot lat="0" lon="0" rev="2700000"/>
            </a:lightRig>
          </a:scene3d>
          <a:sp3d prstMaterial="matte">
            <a:bevelT w="50800" h="50800"/>
            <a:contourClr>
              <a:schemeClr val="phClr"/>
            </a:contourClr>
          </a:sp3d>
        </a:effectStyle>
      </a:effectStyleLst>
      <a:bgFillStyleLst>
        <a:solidFill>
          <a:schemeClr val="phClr"/>
        </a:solidFill>
        <a:gradFill rotWithShape="1">
          <a:gsLst>
            <a:gs pos="0">
              <a:schemeClr val="phClr">
                <a:shade val="60000"/>
                <a:satMod val="300000"/>
              </a:schemeClr>
            </a:gs>
            <a:gs pos="30000">
              <a:schemeClr val="phClr">
                <a:shade val="80000"/>
                <a:satMod val="230000"/>
              </a:schemeClr>
            </a:gs>
            <a:gs pos="100000">
              <a:schemeClr val="phClr">
                <a:tint val="97000"/>
                <a:satMod val="220000"/>
              </a:schemeClr>
            </a:gs>
          </a:gsLst>
          <a:lin ang="16200000" scaled="1"/>
        </a:gradFill>
        <a:blipFill>
          <a:blip xmlns:r="http://schemas.openxmlformats.org/officeDocument/2006/relationships" r:embed="rId1">
            <a:duotone>
              <a:schemeClr val="phClr">
                <a:shade val="6000"/>
                <a:satMod val="120000"/>
              </a:schemeClr>
              <a:schemeClr val="phClr">
                <a:tint val="90000"/>
              </a:schemeClr>
            </a:duotone>
          </a:blip>
          <a:tile tx="0" ty="0" sx="35000" sy="40000" flip="x" algn="tl"/>
        </a:blipFill>
      </a:bgFillStyleLst>
    </a:fmtScheme>
  </a:themeElements>
  <a:objectDefaults/>
  <a:extraClrSchemeLst/>
</a:theme>
</file>

<file path=ppt/theme/theme3.xml><?xml version="1.0" encoding="utf-8"?>
<a:theme xmlns:a="http://schemas.openxmlformats.org/drawingml/2006/main" name="2_Origin">
  <a:themeElements>
    <a:clrScheme name="Origin">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fontScheme name="Origin">
      <a:majorFont>
        <a:latin typeface="Bookman Old Style"/>
        <a:ea typeface=""/>
        <a:cs typeface=""/>
        <a:font script="Grek" typeface="Cambria"/>
        <a:font script="Cyrl" typeface="Cambria"/>
        <a:font script="Jpan" typeface="HG明朝E"/>
        <a:font script="Hang" typeface="돋움"/>
        <a:font script="Hans" typeface="宋体"/>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a:ea typeface=""/>
        <a:cs typeface=""/>
        <a:font script="Grek" typeface="Calibri"/>
        <a:font script="Cyrl" typeface="Calibri"/>
        <a:font script="Jpan" typeface="ＭＳ Ｐゴシック"/>
        <a:font script="Hang" typeface="맑은 고딕"/>
        <a:font script="Hans" typeface="华文新魏"/>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rigin">
      <a:fillStyleLst>
        <a:solidFill>
          <a:schemeClr val="phClr"/>
        </a:solidFill>
        <a:gradFill rotWithShape="1">
          <a:gsLst>
            <a:gs pos="0">
              <a:schemeClr val="phClr">
                <a:tint val="45000"/>
                <a:satMod val="200000"/>
              </a:schemeClr>
            </a:gs>
            <a:gs pos="30000">
              <a:schemeClr val="phClr">
                <a:tint val="61000"/>
                <a:satMod val="200000"/>
              </a:schemeClr>
            </a:gs>
            <a:gs pos="45000">
              <a:schemeClr val="phClr">
                <a:tint val="66000"/>
                <a:satMod val="200000"/>
              </a:schemeClr>
            </a:gs>
            <a:gs pos="55000">
              <a:schemeClr val="phClr">
                <a:tint val="66000"/>
                <a:satMod val="200000"/>
              </a:schemeClr>
            </a:gs>
            <a:gs pos="73000">
              <a:schemeClr val="phClr">
                <a:tint val="61000"/>
                <a:satMod val="200000"/>
              </a:schemeClr>
            </a:gs>
            <a:gs pos="100000">
              <a:schemeClr val="phClr">
                <a:tint val="45000"/>
                <a:satMod val="200000"/>
              </a:schemeClr>
            </a:gs>
          </a:gsLst>
          <a:lin ang="950000" scaled="1"/>
        </a:gradFill>
        <a:gradFill rotWithShape="1">
          <a:gsLst>
            <a:gs pos="0">
              <a:schemeClr val="phClr">
                <a:shade val="63000"/>
              </a:schemeClr>
            </a:gs>
            <a:gs pos="30000">
              <a:schemeClr val="phClr">
                <a:shade val="90000"/>
                <a:satMod val="110000"/>
              </a:schemeClr>
            </a:gs>
            <a:gs pos="45000">
              <a:schemeClr val="phClr">
                <a:shade val="100000"/>
                <a:satMod val="118000"/>
              </a:schemeClr>
            </a:gs>
            <a:gs pos="55000">
              <a:schemeClr val="phClr">
                <a:shade val="100000"/>
                <a:satMod val="118000"/>
              </a:schemeClr>
            </a:gs>
            <a:gs pos="73000">
              <a:schemeClr val="phClr">
                <a:shade val="90000"/>
                <a:satMod val="110000"/>
              </a:schemeClr>
            </a:gs>
            <a:gs pos="100000">
              <a:schemeClr val="phClr">
                <a:shade val="63000"/>
              </a:schemeClr>
            </a:gs>
          </a:gsLst>
          <a:lin ang="950000" scaled="1"/>
        </a:gradFill>
      </a:fillStyleLst>
      <a:lnStyleLst>
        <a:ln w="9525"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3000" dir="5400000" rotWithShape="0">
              <a:srgbClr val="000000">
                <a:alpha val="40000"/>
              </a:srgbClr>
            </a:outerShdw>
          </a:effectLst>
          <a:scene3d>
            <a:camera prst="orthographicFront" fov="0">
              <a:rot lat="0" lon="0" rev="0"/>
            </a:camera>
            <a:lightRig rig="balanced" dir="t">
              <a:rot lat="0" lon="0" rev="0"/>
            </a:lightRig>
          </a:scene3d>
          <a:sp3d prstMaterial="matte">
            <a:bevelT w="0" h="0"/>
            <a:contourClr>
              <a:schemeClr val="phClr">
                <a:tint val="100000"/>
                <a:shade val="100000"/>
                <a:hueMod val="100000"/>
                <a:satMod val="100000"/>
              </a:schemeClr>
            </a:contourClr>
          </a:sp3d>
        </a:effectStyle>
        <a:effectStyle>
          <a:effectLst>
            <a:outerShdw blurRad="50800" dist="25400" dir="5400000" rotWithShape="0">
              <a:srgbClr val="000000">
                <a:alpha val="50000"/>
              </a:srgbClr>
            </a:outerShdw>
          </a:effectLst>
          <a:scene3d>
            <a:camera prst="orthographicFront" fov="0">
              <a:rot lat="0" lon="0" rev="0"/>
            </a:camera>
            <a:lightRig rig="soft" dir="t">
              <a:rot lat="0" lon="0" rev="2700000"/>
            </a:lightRig>
          </a:scene3d>
          <a:sp3d prstMaterial="matte">
            <a:bevelT w="50800" h="50800"/>
            <a:contourClr>
              <a:schemeClr val="phClr"/>
            </a:contourClr>
          </a:sp3d>
        </a:effectStyle>
      </a:effectStyleLst>
      <a:bgFillStyleLst>
        <a:solidFill>
          <a:schemeClr val="phClr"/>
        </a:solidFill>
        <a:gradFill rotWithShape="1">
          <a:gsLst>
            <a:gs pos="0">
              <a:schemeClr val="phClr">
                <a:shade val="60000"/>
                <a:satMod val="300000"/>
              </a:schemeClr>
            </a:gs>
            <a:gs pos="30000">
              <a:schemeClr val="phClr">
                <a:shade val="80000"/>
                <a:satMod val="230000"/>
              </a:schemeClr>
            </a:gs>
            <a:gs pos="100000">
              <a:schemeClr val="phClr">
                <a:tint val="97000"/>
                <a:satMod val="220000"/>
              </a:schemeClr>
            </a:gs>
          </a:gsLst>
          <a:lin ang="16200000" scaled="1"/>
        </a:gradFill>
        <a:blipFill>
          <a:blip xmlns:r="http://schemas.openxmlformats.org/officeDocument/2006/relationships" r:embed="rId1">
            <a:duotone>
              <a:schemeClr val="phClr">
                <a:shade val="6000"/>
                <a:satMod val="120000"/>
              </a:schemeClr>
              <a:schemeClr val="phClr">
                <a:tint val="90000"/>
              </a:schemeClr>
            </a:duotone>
          </a:blip>
          <a:tile tx="0" ty="0" sx="35000" sy="40000" flip="x" algn="tl"/>
        </a:blipFill>
      </a:bgFillStyleLst>
    </a:fmtScheme>
  </a:themeElements>
  <a:objectDefaults/>
  <a:extraClrSchemeLst/>
</a:theme>
</file>

<file path=ppt/theme/theme4.xml><?xml version="1.0" encoding="utf-8"?>
<a:theme xmlns:a="http://schemas.openxmlformats.org/drawingml/2006/main" name="3_Origin">
  <a:themeElements>
    <a:clrScheme name="Origin">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fontScheme name="Origin">
      <a:majorFont>
        <a:latin typeface="Bookman Old Style"/>
        <a:ea typeface=""/>
        <a:cs typeface=""/>
        <a:font script="Grek" typeface="Cambria"/>
        <a:font script="Cyrl" typeface="Cambria"/>
        <a:font script="Jpan" typeface="HG明朝E"/>
        <a:font script="Hang" typeface="돋움"/>
        <a:font script="Hans" typeface="宋体"/>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a:ea typeface=""/>
        <a:cs typeface=""/>
        <a:font script="Grek" typeface="Calibri"/>
        <a:font script="Cyrl" typeface="Calibri"/>
        <a:font script="Jpan" typeface="ＭＳ Ｐゴシック"/>
        <a:font script="Hang" typeface="맑은 고딕"/>
        <a:font script="Hans" typeface="华文新魏"/>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rigin">
      <a:fillStyleLst>
        <a:solidFill>
          <a:schemeClr val="phClr"/>
        </a:solidFill>
        <a:gradFill rotWithShape="1">
          <a:gsLst>
            <a:gs pos="0">
              <a:schemeClr val="phClr">
                <a:tint val="45000"/>
                <a:satMod val="200000"/>
              </a:schemeClr>
            </a:gs>
            <a:gs pos="30000">
              <a:schemeClr val="phClr">
                <a:tint val="61000"/>
                <a:satMod val="200000"/>
              </a:schemeClr>
            </a:gs>
            <a:gs pos="45000">
              <a:schemeClr val="phClr">
                <a:tint val="66000"/>
                <a:satMod val="200000"/>
              </a:schemeClr>
            </a:gs>
            <a:gs pos="55000">
              <a:schemeClr val="phClr">
                <a:tint val="66000"/>
                <a:satMod val="200000"/>
              </a:schemeClr>
            </a:gs>
            <a:gs pos="73000">
              <a:schemeClr val="phClr">
                <a:tint val="61000"/>
                <a:satMod val="200000"/>
              </a:schemeClr>
            </a:gs>
            <a:gs pos="100000">
              <a:schemeClr val="phClr">
                <a:tint val="45000"/>
                <a:satMod val="200000"/>
              </a:schemeClr>
            </a:gs>
          </a:gsLst>
          <a:lin ang="950000" scaled="1"/>
        </a:gradFill>
        <a:gradFill rotWithShape="1">
          <a:gsLst>
            <a:gs pos="0">
              <a:schemeClr val="phClr">
                <a:shade val="63000"/>
              </a:schemeClr>
            </a:gs>
            <a:gs pos="30000">
              <a:schemeClr val="phClr">
                <a:shade val="90000"/>
                <a:satMod val="110000"/>
              </a:schemeClr>
            </a:gs>
            <a:gs pos="45000">
              <a:schemeClr val="phClr">
                <a:shade val="100000"/>
                <a:satMod val="118000"/>
              </a:schemeClr>
            </a:gs>
            <a:gs pos="55000">
              <a:schemeClr val="phClr">
                <a:shade val="100000"/>
                <a:satMod val="118000"/>
              </a:schemeClr>
            </a:gs>
            <a:gs pos="73000">
              <a:schemeClr val="phClr">
                <a:shade val="90000"/>
                <a:satMod val="110000"/>
              </a:schemeClr>
            </a:gs>
            <a:gs pos="100000">
              <a:schemeClr val="phClr">
                <a:shade val="63000"/>
              </a:schemeClr>
            </a:gs>
          </a:gsLst>
          <a:lin ang="950000" scaled="1"/>
        </a:gradFill>
      </a:fillStyleLst>
      <a:lnStyleLst>
        <a:ln w="9525"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3000" dir="5400000" rotWithShape="0">
              <a:srgbClr val="000000">
                <a:alpha val="40000"/>
              </a:srgbClr>
            </a:outerShdw>
          </a:effectLst>
          <a:scene3d>
            <a:camera prst="orthographicFront" fov="0">
              <a:rot lat="0" lon="0" rev="0"/>
            </a:camera>
            <a:lightRig rig="balanced" dir="t">
              <a:rot lat="0" lon="0" rev="0"/>
            </a:lightRig>
          </a:scene3d>
          <a:sp3d prstMaterial="matte">
            <a:bevelT w="0" h="0"/>
            <a:contourClr>
              <a:schemeClr val="phClr">
                <a:tint val="100000"/>
                <a:shade val="100000"/>
                <a:hueMod val="100000"/>
                <a:satMod val="100000"/>
              </a:schemeClr>
            </a:contourClr>
          </a:sp3d>
        </a:effectStyle>
        <a:effectStyle>
          <a:effectLst>
            <a:outerShdw blurRad="50800" dist="25400" dir="5400000" rotWithShape="0">
              <a:srgbClr val="000000">
                <a:alpha val="50000"/>
              </a:srgbClr>
            </a:outerShdw>
          </a:effectLst>
          <a:scene3d>
            <a:camera prst="orthographicFront" fov="0">
              <a:rot lat="0" lon="0" rev="0"/>
            </a:camera>
            <a:lightRig rig="soft" dir="t">
              <a:rot lat="0" lon="0" rev="2700000"/>
            </a:lightRig>
          </a:scene3d>
          <a:sp3d prstMaterial="matte">
            <a:bevelT w="50800" h="50800"/>
            <a:contourClr>
              <a:schemeClr val="phClr"/>
            </a:contourClr>
          </a:sp3d>
        </a:effectStyle>
      </a:effectStyleLst>
      <a:bgFillStyleLst>
        <a:solidFill>
          <a:schemeClr val="phClr"/>
        </a:solidFill>
        <a:gradFill rotWithShape="1">
          <a:gsLst>
            <a:gs pos="0">
              <a:schemeClr val="phClr">
                <a:shade val="60000"/>
                <a:satMod val="300000"/>
              </a:schemeClr>
            </a:gs>
            <a:gs pos="30000">
              <a:schemeClr val="phClr">
                <a:shade val="80000"/>
                <a:satMod val="230000"/>
              </a:schemeClr>
            </a:gs>
            <a:gs pos="100000">
              <a:schemeClr val="phClr">
                <a:tint val="97000"/>
                <a:satMod val="220000"/>
              </a:schemeClr>
            </a:gs>
          </a:gsLst>
          <a:lin ang="16200000" scaled="1"/>
        </a:gradFill>
        <a:blipFill>
          <a:blip xmlns:r="http://schemas.openxmlformats.org/officeDocument/2006/relationships" r:embed="rId1">
            <a:duotone>
              <a:schemeClr val="phClr">
                <a:shade val="6000"/>
                <a:satMod val="120000"/>
              </a:schemeClr>
              <a:schemeClr val="phClr">
                <a:tint val="90000"/>
              </a:schemeClr>
            </a:duotone>
          </a:blip>
          <a:tile tx="0" ty="0" sx="35000" sy="40000" flip="x" algn="tl"/>
        </a:blipFill>
      </a:bgFillStyleLst>
    </a:fmtScheme>
  </a:themeElements>
  <a:objectDefaults/>
  <a:extraClrSchemeLst/>
</a:theme>
</file>

<file path=ppt/theme/theme5.xml><?xml version="1.0" encoding="utf-8"?>
<a:theme xmlns:a="http://schemas.openxmlformats.org/drawingml/2006/main" name="4_Origin">
  <a:themeElements>
    <a:clrScheme name="Origin">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fontScheme name="Origin">
      <a:majorFont>
        <a:latin typeface="Bookman Old Style"/>
        <a:ea typeface=""/>
        <a:cs typeface=""/>
        <a:font script="Grek" typeface="Cambria"/>
        <a:font script="Cyrl" typeface="Cambria"/>
        <a:font script="Jpan" typeface="HG明朝E"/>
        <a:font script="Hang" typeface="돋움"/>
        <a:font script="Hans" typeface="宋体"/>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a:ea typeface=""/>
        <a:cs typeface=""/>
        <a:font script="Grek" typeface="Calibri"/>
        <a:font script="Cyrl" typeface="Calibri"/>
        <a:font script="Jpan" typeface="ＭＳ Ｐゴシック"/>
        <a:font script="Hang" typeface="맑은 고딕"/>
        <a:font script="Hans" typeface="华文新魏"/>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rigin">
      <a:fillStyleLst>
        <a:solidFill>
          <a:schemeClr val="phClr"/>
        </a:solidFill>
        <a:gradFill rotWithShape="1">
          <a:gsLst>
            <a:gs pos="0">
              <a:schemeClr val="phClr">
                <a:tint val="45000"/>
                <a:satMod val="200000"/>
              </a:schemeClr>
            </a:gs>
            <a:gs pos="30000">
              <a:schemeClr val="phClr">
                <a:tint val="61000"/>
                <a:satMod val="200000"/>
              </a:schemeClr>
            </a:gs>
            <a:gs pos="45000">
              <a:schemeClr val="phClr">
                <a:tint val="66000"/>
                <a:satMod val="200000"/>
              </a:schemeClr>
            </a:gs>
            <a:gs pos="55000">
              <a:schemeClr val="phClr">
                <a:tint val="66000"/>
                <a:satMod val="200000"/>
              </a:schemeClr>
            </a:gs>
            <a:gs pos="73000">
              <a:schemeClr val="phClr">
                <a:tint val="61000"/>
                <a:satMod val="200000"/>
              </a:schemeClr>
            </a:gs>
            <a:gs pos="100000">
              <a:schemeClr val="phClr">
                <a:tint val="45000"/>
                <a:satMod val="200000"/>
              </a:schemeClr>
            </a:gs>
          </a:gsLst>
          <a:lin ang="950000" scaled="1"/>
        </a:gradFill>
        <a:gradFill rotWithShape="1">
          <a:gsLst>
            <a:gs pos="0">
              <a:schemeClr val="phClr">
                <a:shade val="63000"/>
              </a:schemeClr>
            </a:gs>
            <a:gs pos="30000">
              <a:schemeClr val="phClr">
                <a:shade val="90000"/>
                <a:satMod val="110000"/>
              </a:schemeClr>
            </a:gs>
            <a:gs pos="45000">
              <a:schemeClr val="phClr">
                <a:shade val="100000"/>
                <a:satMod val="118000"/>
              </a:schemeClr>
            </a:gs>
            <a:gs pos="55000">
              <a:schemeClr val="phClr">
                <a:shade val="100000"/>
                <a:satMod val="118000"/>
              </a:schemeClr>
            </a:gs>
            <a:gs pos="73000">
              <a:schemeClr val="phClr">
                <a:shade val="90000"/>
                <a:satMod val="110000"/>
              </a:schemeClr>
            </a:gs>
            <a:gs pos="100000">
              <a:schemeClr val="phClr">
                <a:shade val="63000"/>
              </a:schemeClr>
            </a:gs>
          </a:gsLst>
          <a:lin ang="950000" scaled="1"/>
        </a:gradFill>
      </a:fillStyleLst>
      <a:lnStyleLst>
        <a:ln w="9525"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3000" dir="5400000" rotWithShape="0">
              <a:srgbClr val="000000">
                <a:alpha val="40000"/>
              </a:srgbClr>
            </a:outerShdw>
          </a:effectLst>
          <a:scene3d>
            <a:camera prst="orthographicFront" fov="0">
              <a:rot lat="0" lon="0" rev="0"/>
            </a:camera>
            <a:lightRig rig="balanced" dir="t">
              <a:rot lat="0" lon="0" rev="0"/>
            </a:lightRig>
          </a:scene3d>
          <a:sp3d prstMaterial="matte">
            <a:bevelT w="0" h="0"/>
            <a:contourClr>
              <a:schemeClr val="phClr">
                <a:tint val="100000"/>
                <a:shade val="100000"/>
                <a:hueMod val="100000"/>
                <a:satMod val="100000"/>
              </a:schemeClr>
            </a:contourClr>
          </a:sp3d>
        </a:effectStyle>
        <a:effectStyle>
          <a:effectLst>
            <a:outerShdw blurRad="50800" dist="25400" dir="5400000" rotWithShape="0">
              <a:srgbClr val="000000">
                <a:alpha val="50000"/>
              </a:srgbClr>
            </a:outerShdw>
          </a:effectLst>
          <a:scene3d>
            <a:camera prst="orthographicFront" fov="0">
              <a:rot lat="0" lon="0" rev="0"/>
            </a:camera>
            <a:lightRig rig="soft" dir="t">
              <a:rot lat="0" lon="0" rev="2700000"/>
            </a:lightRig>
          </a:scene3d>
          <a:sp3d prstMaterial="matte">
            <a:bevelT w="50800" h="50800"/>
            <a:contourClr>
              <a:schemeClr val="phClr"/>
            </a:contourClr>
          </a:sp3d>
        </a:effectStyle>
      </a:effectStyleLst>
      <a:bgFillStyleLst>
        <a:solidFill>
          <a:schemeClr val="phClr"/>
        </a:solidFill>
        <a:gradFill rotWithShape="1">
          <a:gsLst>
            <a:gs pos="0">
              <a:schemeClr val="phClr">
                <a:shade val="60000"/>
                <a:satMod val="300000"/>
              </a:schemeClr>
            </a:gs>
            <a:gs pos="30000">
              <a:schemeClr val="phClr">
                <a:shade val="80000"/>
                <a:satMod val="230000"/>
              </a:schemeClr>
            </a:gs>
            <a:gs pos="100000">
              <a:schemeClr val="phClr">
                <a:tint val="97000"/>
                <a:satMod val="220000"/>
              </a:schemeClr>
            </a:gs>
          </a:gsLst>
          <a:lin ang="16200000" scaled="1"/>
        </a:gradFill>
        <a:blipFill>
          <a:blip xmlns:r="http://schemas.openxmlformats.org/officeDocument/2006/relationships" r:embed="rId1">
            <a:duotone>
              <a:schemeClr val="phClr">
                <a:shade val="6000"/>
                <a:satMod val="120000"/>
              </a:schemeClr>
              <a:schemeClr val="phClr">
                <a:tint val="90000"/>
              </a:schemeClr>
            </a:duotone>
          </a:blip>
          <a:tile tx="0" ty="0" sx="35000" sy="40000" flip="x" algn="tl"/>
        </a:blipFill>
      </a:bgFillStyleLst>
    </a:fmtScheme>
  </a:themeElements>
  <a:objectDefaults/>
  <a:extraClrSchemeLst/>
</a:theme>
</file>

<file path=ppt/theme/theme6.xml><?xml version="1.0" encoding="utf-8"?>
<a:theme xmlns:a="http://schemas.openxmlformats.org/drawingml/2006/main" name="5_Origin">
  <a:themeElements>
    <a:clrScheme name="Origin">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fontScheme name="Origin">
      <a:majorFont>
        <a:latin typeface="Bookman Old Style"/>
        <a:ea typeface=""/>
        <a:cs typeface=""/>
        <a:font script="Grek" typeface="Cambria"/>
        <a:font script="Cyrl" typeface="Cambria"/>
        <a:font script="Jpan" typeface="HG明朝E"/>
        <a:font script="Hang" typeface="돋움"/>
        <a:font script="Hans" typeface="宋体"/>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a:ea typeface=""/>
        <a:cs typeface=""/>
        <a:font script="Grek" typeface="Calibri"/>
        <a:font script="Cyrl" typeface="Calibri"/>
        <a:font script="Jpan" typeface="ＭＳ Ｐゴシック"/>
        <a:font script="Hang" typeface="맑은 고딕"/>
        <a:font script="Hans" typeface="华文新魏"/>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rigin">
      <a:fillStyleLst>
        <a:solidFill>
          <a:schemeClr val="phClr"/>
        </a:solidFill>
        <a:gradFill rotWithShape="1">
          <a:gsLst>
            <a:gs pos="0">
              <a:schemeClr val="phClr">
                <a:tint val="45000"/>
                <a:satMod val="200000"/>
              </a:schemeClr>
            </a:gs>
            <a:gs pos="30000">
              <a:schemeClr val="phClr">
                <a:tint val="61000"/>
                <a:satMod val="200000"/>
              </a:schemeClr>
            </a:gs>
            <a:gs pos="45000">
              <a:schemeClr val="phClr">
                <a:tint val="66000"/>
                <a:satMod val="200000"/>
              </a:schemeClr>
            </a:gs>
            <a:gs pos="55000">
              <a:schemeClr val="phClr">
                <a:tint val="66000"/>
                <a:satMod val="200000"/>
              </a:schemeClr>
            </a:gs>
            <a:gs pos="73000">
              <a:schemeClr val="phClr">
                <a:tint val="61000"/>
                <a:satMod val="200000"/>
              </a:schemeClr>
            </a:gs>
            <a:gs pos="100000">
              <a:schemeClr val="phClr">
                <a:tint val="45000"/>
                <a:satMod val="200000"/>
              </a:schemeClr>
            </a:gs>
          </a:gsLst>
          <a:lin ang="950000" scaled="1"/>
        </a:gradFill>
        <a:gradFill rotWithShape="1">
          <a:gsLst>
            <a:gs pos="0">
              <a:schemeClr val="phClr">
                <a:shade val="63000"/>
              </a:schemeClr>
            </a:gs>
            <a:gs pos="30000">
              <a:schemeClr val="phClr">
                <a:shade val="90000"/>
                <a:satMod val="110000"/>
              </a:schemeClr>
            </a:gs>
            <a:gs pos="45000">
              <a:schemeClr val="phClr">
                <a:shade val="100000"/>
                <a:satMod val="118000"/>
              </a:schemeClr>
            </a:gs>
            <a:gs pos="55000">
              <a:schemeClr val="phClr">
                <a:shade val="100000"/>
                <a:satMod val="118000"/>
              </a:schemeClr>
            </a:gs>
            <a:gs pos="73000">
              <a:schemeClr val="phClr">
                <a:shade val="90000"/>
                <a:satMod val="110000"/>
              </a:schemeClr>
            </a:gs>
            <a:gs pos="100000">
              <a:schemeClr val="phClr">
                <a:shade val="63000"/>
              </a:schemeClr>
            </a:gs>
          </a:gsLst>
          <a:lin ang="950000" scaled="1"/>
        </a:gradFill>
      </a:fillStyleLst>
      <a:lnStyleLst>
        <a:ln w="9525"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3000" dir="5400000" rotWithShape="0">
              <a:srgbClr val="000000">
                <a:alpha val="40000"/>
              </a:srgbClr>
            </a:outerShdw>
          </a:effectLst>
          <a:scene3d>
            <a:camera prst="orthographicFront" fov="0">
              <a:rot lat="0" lon="0" rev="0"/>
            </a:camera>
            <a:lightRig rig="balanced" dir="t">
              <a:rot lat="0" lon="0" rev="0"/>
            </a:lightRig>
          </a:scene3d>
          <a:sp3d prstMaterial="matte">
            <a:bevelT w="0" h="0"/>
            <a:contourClr>
              <a:schemeClr val="phClr">
                <a:tint val="100000"/>
                <a:shade val="100000"/>
                <a:hueMod val="100000"/>
                <a:satMod val="100000"/>
              </a:schemeClr>
            </a:contourClr>
          </a:sp3d>
        </a:effectStyle>
        <a:effectStyle>
          <a:effectLst>
            <a:outerShdw blurRad="50800" dist="25400" dir="5400000" rotWithShape="0">
              <a:srgbClr val="000000">
                <a:alpha val="50000"/>
              </a:srgbClr>
            </a:outerShdw>
          </a:effectLst>
          <a:scene3d>
            <a:camera prst="orthographicFront" fov="0">
              <a:rot lat="0" lon="0" rev="0"/>
            </a:camera>
            <a:lightRig rig="soft" dir="t">
              <a:rot lat="0" lon="0" rev="2700000"/>
            </a:lightRig>
          </a:scene3d>
          <a:sp3d prstMaterial="matte">
            <a:bevelT w="50800" h="50800"/>
            <a:contourClr>
              <a:schemeClr val="phClr"/>
            </a:contourClr>
          </a:sp3d>
        </a:effectStyle>
      </a:effectStyleLst>
      <a:bgFillStyleLst>
        <a:solidFill>
          <a:schemeClr val="phClr"/>
        </a:solidFill>
        <a:gradFill rotWithShape="1">
          <a:gsLst>
            <a:gs pos="0">
              <a:schemeClr val="phClr">
                <a:shade val="60000"/>
                <a:satMod val="300000"/>
              </a:schemeClr>
            </a:gs>
            <a:gs pos="30000">
              <a:schemeClr val="phClr">
                <a:shade val="80000"/>
                <a:satMod val="230000"/>
              </a:schemeClr>
            </a:gs>
            <a:gs pos="100000">
              <a:schemeClr val="phClr">
                <a:tint val="97000"/>
                <a:satMod val="220000"/>
              </a:schemeClr>
            </a:gs>
          </a:gsLst>
          <a:lin ang="16200000" scaled="1"/>
        </a:gradFill>
        <a:blipFill>
          <a:blip xmlns:r="http://schemas.openxmlformats.org/officeDocument/2006/relationships" r:embed="rId1">
            <a:duotone>
              <a:schemeClr val="phClr">
                <a:shade val="6000"/>
                <a:satMod val="120000"/>
              </a:schemeClr>
              <a:schemeClr val="phClr">
                <a:tint val="90000"/>
              </a:schemeClr>
            </a:duotone>
          </a:blip>
          <a:tile tx="0" ty="0" sx="35000" sy="40000" flip="x" algn="tl"/>
        </a:blipFill>
      </a:bgFillStyleLst>
    </a:fmtScheme>
  </a:themeElements>
  <a:objectDefaults/>
  <a:extraClrSchemeLst/>
</a:theme>
</file>

<file path=ppt/theme/theme7.xml><?xml version="1.0" encoding="utf-8"?>
<a:theme xmlns:a="http://schemas.openxmlformats.org/drawingml/2006/main" name="7_Origin">
  <a:themeElements>
    <a:clrScheme name="Origin">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fontScheme name="Origin">
      <a:majorFont>
        <a:latin typeface="Bookman Old Style"/>
        <a:ea typeface=""/>
        <a:cs typeface=""/>
        <a:font script="Grek" typeface="Cambria"/>
        <a:font script="Cyrl" typeface="Cambria"/>
        <a:font script="Jpan" typeface="HG明朝E"/>
        <a:font script="Hang" typeface="돋움"/>
        <a:font script="Hans" typeface="宋体"/>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a:ea typeface=""/>
        <a:cs typeface=""/>
        <a:font script="Grek" typeface="Calibri"/>
        <a:font script="Cyrl" typeface="Calibri"/>
        <a:font script="Jpan" typeface="ＭＳ Ｐゴシック"/>
        <a:font script="Hang" typeface="맑은 고딕"/>
        <a:font script="Hans" typeface="华文新魏"/>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rigin">
      <a:fillStyleLst>
        <a:solidFill>
          <a:schemeClr val="phClr"/>
        </a:solidFill>
        <a:gradFill rotWithShape="1">
          <a:gsLst>
            <a:gs pos="0">
              <a:schemeClr val="phClr">
                <a:tint val="45000"/>
                <a:satMod val="200000"/>
              </a:schemeClr>
            </a:gs>
            <a:gs pos="30000">
              <a:schemeClr val="phClr">
                <a:tint val="61000"/>
                <a:satMod val="200000"/>
              </a:schemeClr>
            </a:gs>
            <a:gs pos="45000">
              <a:schemeClr val="phClr">
                <a:tint val="66000"/>
                <a:satMod val="200000"/>
              </a:schemeClr>
            </a:gs>
            <a:gs pos="55000">
              <a:schemeClr val="phClr">
                <a:tint val="66000"/>
                <a:satMod val="200000"/>
              </a:schemeClr>
            </a:gs>
            <a:gs pos="73000">
              <a:schemeClr val="phClr">
                <a:tint val="61000"/>
                <a:satMod val="200000"/>
              </a:schemeClr>
            </a:gs>
            <a:gs pos="100000">
              <a:schemeClr val="phClr">
                <a:tint val="45000"/>
                <a:satMod val="200000"/>
              </a:schemeClr>
            </a:gs>
          </a:gsLst>
          <a:lin ang="950000" scaled="1"/>
        </a:gradFill>
        <a:gradFill rotWithShape="1">
          <a:gsLst>
            <a:gs pos="0">
              <a:schemeClr val="phClr">
                <a:shade val="63000"/>
              </a:schemeClr>
            </a:gs>
            <a:gs pos="30000">
              <a:schemeClr val="phClr">
                <a:shade val="90000"/>
                <a:satMod val="110000"/>
              </a:schemeClr>
            </a:gs>
            <a:gs pos="45000">
              <a:schemeClr val="phClr">
                <a:shade val="100000"/>
                <a:satMod val="118000"/>
              </a:schemeClr>
            </a:gs>
            <a:gs pos="55000">
              <a:schemeClr val="phClr">
                <a:shade val="100000"/>
                <a:satMod val="118000"/>
              </a:schemeClr>
            </a:gs>
            <a:gs pos="73000">
              <a:schemeClr val="phClr">
                <a:shade val="90000"/>
                <a:satMod val="110000"/>
              </a:schemeClr>
            </a:gs>
            <a:gs pos="100000">
              <a:schemeClr val="phClr">
                <a:shade val="63000"/>
              </a:schemeClr>
            </a:gs>
          </a:gsLst>
          <a:lin ang="950000" scaled="1"/>
        </a:gradFill>
      </a:fillStyleLst>
      <a:lnStyleLst>
        <a:ln w="9525"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3000" dir="5400000" rotWithShape="0">
              <a:srgbClr val="000000">
                <a:alpha val="40000"/>
              </a:srgbClr>
            </a:outerShdw>
          </a:effectLst>
          <a:scene3d>
            <a:camera prst="orthographicFront" fov="0">
              <a:rot lat="0" lon="0" rev="0"/>
            </a:camera>
            <a:lightRig rig="balanced" dir="t">
              <a:rot lat="0" lon="0" rev="0"/>
            </a:lightRig>
          </a:scene3d>
          <a:sp3d prstMaterial="matte">
            <a:bevelT w="0" h="0"/>
            <a:contourClr>
              <a:schemeClr val="phClr">
                <a:tint val="100000"/>
                <a:shade val="100000"/>
                <a:hueMod val="100000"/>
                <a:satMod val="100000"/>
              </a:schemeClr>
            </a:contourClr>
          </a:sp3d>
        </a:effectStyle>
        <a:effectStyle>
          <a:effectLst>
            <a:outerShdw blurRad="50800" dist="25400" dir="5400000" rotWithShape="0">
              <a:srgbClr val="000000">
                <a:alpha val="50000"/>
              </a:srgbClr>
            </a:outerShdw>
          </a:effectLst>
          <a:scene3d>
            <a:camera prst="orthographicFront" fov="0">
              <a:rot lat="0" lon="0" rev="0"/>
            </a:camera>
            <a:lightRig rig="soft" dir="t">
              <a:rot lat="0" lon="0" rev="2700000"/>
            </a:lightRig>
          </a:scene3d>
          <a:sp3d prstMaterial="matte">
            <a:bevelT w="50800" h="50800"/>
            <a:contourClr>
              <a:schemeClr val="phClr"/>
            </a:contourClr>
          </a:sp3d>
        </a:effectStyle>
      </a:effectStyleLst>
      <a:bgFillStyleLst>
        <a:solidFill>
          <a:schemeClr val="phClr"/>
        </a:solidFill>
        <a:gradFill rotWithShape="1">
          <a:gsLst>
            <a:gs pos="0">
              <a:schemeClr val="phClr">
                <a:shade val="60000"/>
                <a:satMod val="300000"/>
              </a:schemeClr>
            </a:gs>
            <a:gs pos="30000">
              <a:schemeClr val="phClr">
                <a:shade val="80000"/>
                <a:satMod val="230000"/>
              </a:schemeClr>
            </a:gs>
            <a:gs pos="100000">
              <a:schemeClr val="phClr">
                <a:tint val="97000"/>
                <a:satMod val="220000"/>
              </a:schemeClr>
            </a:gs>
          </a:gsLst>
          <a:lin ang="16200000" scaled="1"/>
        </a:gradFill>
        <a:blipFill>
          <a:blip xmlns:r="http://schemas.openxmlformats.org/officeDocument/2006/relationships" r:embed="rId1">
            <a:duotone>
              <a:schemeClr val="phClr">
                <a:shade val="6000"/>
                <a:satMod val="120000"/>
              </a:schemeClr>
              <a:schemeClr val="phClr">
                <a:tint val="90000"/>
              </a:schemeClr>
            </a:duotone>
          </a:blip>
          <a:tile tx="0" ty="0" sx="35000" sy="40000" flip="x" algn="tl"/>
        </a:blipFill>
      </a:bgFillStyleLst>
    </a:fmtScheme>
  </a:themeElements>
  <a:objectDefaults/>
  <a:extraClrSchemeLst/>
</a:theme>
</file>

<file path=ppt/theme/theme8.xml><?xml version="1.0" encoding="utf-8"?>
<a:theme xmlns:a="http://schemas.openxmlformats.org/drawingml/2006/main" name="8_Origin">
  <a:themeElements>
    <a:clrScheme name="Origin">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rigin">
      <a:fillStyleLst>
        <a:solidFill>
          <a:schemeClr val="phClr"/>
        </a:solidFill>
        <a:gradFill rotWithShape="1">
          <a:gsLst>
            <a:gs pos="0">
              <a:schemeClr val="phClr">
                <a:tint val="45000"/>
                <a:satMod val="200000"/>
              </a:schemeClr>
            </a:gs>
            <a:gs pos="30000">
              <a:schemeClr val="phClr">
                <a:tint val="61000"/>
                <a:satMod val="200000"/>
              </a:schemeClr>
            </a:gs>
            <a:gs pos="45000">
              <a:schemeClr val="phClr">
                <a:tint val="66000"/>
                <a:satMod val="200000"/>
              </a:schemeClr>
            </a:gs>
            <a:gs pos="55000">
              <a:schemeClr val="phClr">
                <a:tint val="66000"/>
                <a:satMod val="200000"/>
              </a:schemeClr>
            </a:gs>
            <a:gs pos="73000">
              <a:schemeClr val="phClr">
                <a:tint val="61000"/>
                <a:satMod val="200000"/>
              </a:schemeClr>
            </a:gs>
            <a:gs pos="100000">
              <a:schemeClr val="phClr">
                <a:tint val="45000"/>
                <a:satMod val="200000"/>
              </a:schemeClr>
            </a:gs>
          </a:gsLst>
          <a:lin ang="950000" scaled="1"/>
        </a:gradFill>
        <a:gradFill rotWithShape="1">
          <a:gsLst>
            <a:gs pos="0">
              <a:schemeClr val="phClr">
                <a:shade val="63000"/>
              </a:schemeClr>
            </a:gs>
            <a:gs pos="30000">
              <a:schemeClr val="phClr">
                <a:shade val="90000"/>
                <a:satMod val="110000"/>
              </a:schemeClr>
            </a:gs>
            <a:gs pos="45000">
              <a:schemeClr val="phClr">
                <a:shade val="100000"/>
                <a:satMod val="118000"/>
              </a:schemeClr>
            </a:gs>
            <a:gs pos="55000">
              <a:schemeClr val="phClr">
                <a:shade val="100000"/>
                <a:satMod val="118000"/>
              </a:schemeClr>
            </a:gs>
            <a:gs pos="73000">
              <a:schemeClr val="phClr">
                <a:shade val="90000"/>
                <a:satMod val="110000"/>
              </a:schemeClr>
            </a:gs>
            <a:gs pos="100000">
              <a:schemeClr val="phClr">
                <a:shade val="63000"/>
              </a:schemeClr>
            </a:gs>
          </a:gsLst>
          <a:lin ang="950000" scaled="1"/>
        </a:gradFill>
      </a:fillStyleLst>
      <a:lnStyleLst>
        <a:ln w="9525"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3000" dir="5400000" rotWithShape="0">
              <a:srgbClr val="000000">
                <a:alpha val="40000"/>
              </a:srgbClr>
            </a:outerShdw>
          </a:effectLst>
          <a:scene3d>
            <a:camera prst="orthographicFront" fov="0">
              <a:rot lat="0" lon="0" rev="0"/>
            </a:camera>
            <a:lightRig rig="balanced" dir="t">
              <a:rot lat="0" lon="0" rev="0"/>
            </a:lightRig>
          </a:scene3d>
          <a:sp3d prstMaterial="matte">
            <a:bevelT w="0" h="0"/>
            <a:contourClr>
              <a:schemeClr val="phClr">
                <a:tint val="100000"/>
                <a:shade val="100000"/>
                <a:hueMod val="100000"/>
                <a:satMod val="100000"/>
              </a:schemeClr>
            </a:contourClr>
          </a:sp3d>
        </a:effectStyle>
        <a:effectStyle>
          <a:effectLst>
            <a:outerShdw blurRad="50800" dist="25400" dir="5400000" rotWithShape="0">
              <a:srgbClr val="000000">
                <a:alpha val="50000"/>
              </a:srgbClr>
            </a:outerShdw>
          </a:effectLst>
          <a:scene3d>
            <a:camera prst="orthographicFront" fov="0">
              <a:rot lat="0" lon="0" rev="0"/>
            </a:camera>
            <a:lightRig rig="soft" dir="t">
              <a:rot lat="0" lon="0" rev="2700000"/>
            </a:lightRig>
          </a:scene3d>
          <a:sp3d prstMaterial="matte">
            <a:bevelT w="50800" h="50800"/>
            <a:contourClr>
              <a:schemeClr val="phClr"/>
            </a:contourClr>
          </a:sp3d>
        </a:effectStyle>
      </a:effectStyleLst>
      <a:bgFillStyleLst>
        <a:solidFill>
          <a:schemeClr val="phClr"/>
        </a:solidFill>
        <a:gradFill rotWithShape="1">
          <a:gsLst>
            <a:gs pos="0">
              <a:schemeClr val="phClr">
                <a:shade val="60000"/>
                <a:satMod val="300000"/>
              </a:schemeClr>
            </a:gs>
            <a:gs pos="30000">
              <a:schemeClr val="phClr">
                <a:shade val="80000"/>
                <a:satMod val="230000"/>
              </a:schemeClr>
            </a:gs>
            <a:gs pos="100000">
              <a:schemeClr val="phClr">
                <a:tint val="97000"/>
                <a:satMod val="220000"/>
              </a:schemeClr>
            </a:gs>
          </a:gsLst>
          <a:lin ang="16200000" scaled="1"/>
        </a:gradFill>
        <a:blipFill>
          <a:blip xmlns:r="http://schemas.openxmlformats.org/officeDocument/2006/relationships" r:embed="rId1">
            <a:duotone>
              <a:schemeClr val="phClr">
                <a:shade val="6000"/>
                <a:satMod val="120000"/>
              </a:schemeClr>
              <a:schemeClr val="phClr">
                <a:tint val="90000"/>
              </a:schemeClr>
            </a:duotone>
          </a:blip>
          <a:tile tx="0" ty="0" sx="35000" sy="40000" flip="x" algn="tl"/>
        </a:blipFill>
      </a:bgFillStyleLst>
    </a:fmtScheme>
  </a:themeElements>
  <a:objectDefaults/>
  <a:extraClrScheme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rigin">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themeOverride>
</file>

<file path=ppt/theme/themeOverride2.xml><?xml version="1.0" encoding="utf-8"?>
<a:themeOverride xmlns:a="http://schemas.openxmlformats.org/drawingml/2006/main">
  <a:clrScheme name="Origin">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themeOverride>
</file>

<file path=ppt/theme/themeOverride3.xml><?xml version="1.0" encoding="utf-8"?>
<a:themeOverride xmlns:a="http://schemas.openxmlformats.org/drawingml/2006/main">
  <a:clrScheme name="Origin">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themeOverride>
</file>

<file path=ppt/theme/themeOverride4.xml><?xml version="1.0" encoding="utf-8"?>
<a:themeOverride xmlns:a="http://schemas.openxmlformats.org/drawingml/2006/main">
  <a:clrScheme name="Origin">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themeOverride>
</file>

<file path=docProps/app.xml><?xml version="1.0" encoding="utf-8"?>
<Properties xmlns="http://schemas.openxmlformats.org/officeDocument/2006/extended-properties" xmlns:vt="http://schemas.openxmlformats.org/officeDocument/2006/docPropsVTypes">
  <Template>Origin</Template>
  <TotalTime>78767</TotalTime>
  <Words>18596</Words>
  <Application>Microsoft Office PowerPoint</Application>
  <PresentationFormat>On-screen Show (4:3)</PresentationFormat>
  <Paragraphs>2688</Paragraphs>
  <Slides>273</Slides>
  <Notes>273</Notes>
  <HiddenSlides>0</HiddenSlides>
  <MMClips>1</MMClips>
  <ScaleCrop>false</ScaleCrop>
  <HeadingPairs>
    <vt:vector size="8" baseType="variant">
      <vt:variant>
        <vt:lpstr>Fonts Used</vt:lpstr>
      </vt:variant>
      <vt:variant>
        <vt:i4>33</vt:i4>
      </vt:variant>
      <vt:variant>
        <vt:lpstr>Theme</vt:lpstr>
      </vt:variant>
      <vt:variant>
        <vt:i4>8</vt:i4>
      </vt:variant>
      <vt:variant>
        <vt:lpstr>Embedded OLE Servers</vt:lpstr>
      </vt:variant>
      <vt:variant>
        <vt:i4>1</vt:i4>
      </vt:variant>
      <vt:variant>
        <vt:lpstr>Slide Titles</vt:lpstr>
      </vt:variant>
      <vt:variant>
        <vt:i4>273</vt:i4>
      </vt:variant>
    </vt:vector>
  </HeadingPairs>
  <TitlesOfParts>
    <vt:vector size="315" baseType="lpstr">
      <vt:lpstr>__Roboto_22b3a9</vt:lpstr>
      <vt:lpstr>AdvOT7b515deb</vt:lpstr>
      <vt:lpstr>AdvOT8eb9eec2.B</vt:lpstr>
      <vt:lpstr>Aptos</vt:lpstr>
      <vt:lpstr>Arial</vt:lpstr>
      <vt:lpstr>Arial Black</vt:lpstr>
      <vt:lpstr>Avenir Bold</vt:lpstr>
      <vt:lpstr>BlinkMacSystemFont</vt:lpstr>
      <vt:lpstr>Calibri</vt:lpstr>
      <vt:lpstr>Canva Sans</vt:lpstr>
      <vt:lpstr>Canva Sans Bold</vt:lpstr>
      <vt:lpstr>Courier New</vt:lpstr>
      <vt:lpstr>Fira Sans</vt:lpstr>
      <vt:lpstr>Gill Sans MT</vt:lpstr>
      <vt:lpstr>Helvetica</vt:lpstr>
      <vt:lpstr>Helvetica Neue</vt:lpstr>
      <vt:lpstr>inherit</vt:lpstr>
      <vt:lpstr>Monaco</vt:lpstr>
      <vt:lpstr>Monotype Sorts</vt:lpstr>
      <vt:lpstr>Nunito</vt:lpstr>
      <vt:lpstr>Open Sans</vt:lpstr>
      <vt:lpstr>pt_sansregular</vt:lpstr>
      <vt:lpstr>Roboto</vt:lpstr>
      <vt:lpstr>Segoe UI</vt:lpstr>
      <vt:lpstr>signika_negativeregular</vt:lpstr>
      <vt:lpstr>Symbol</vt:lpstr>
      <vt:lpstr>Tahoma</vt:lpstr>
      <vt:lpstr>Times</vt:lpstr>
      <vt:lpstr>Times New Roman</vt:lpstr>
      <vt:lpstr>Trebuchet MS</vt:lpstr>
      <vt:lpstr>Wingdings</vt:lpstr>
      <vt:lpstr>Wingdings 2</vt:lpstr>
      <vt:lpstr>Wingdings 3</vt:lpstr>
      <vt:lpstr>1_Origin</vt:lpstr>
      <vt:lpstr>Origin</vt:lpstr>
      <vt:lpstr>2_Origin</vt:lpstr>
      <vt:lpstr>3_Origin</vt:lpstr>
      <vt:lpstr>4_Origin</vt:lpstr>
      <vt:lpstr>5_Origin</vt:lpstr>
      <vt:lpstr>7_Origin</vt:lpstr>
      <vt:lpstr>8_Origin</vt:lpstr>
      <vt:lpstr>Clip</vt:lpstr>
      <vt:lpstr>DiabetesEd Training Seminar 2025 – Day 1  </vt:lpstr>
      <vt:lpstr>Coach Bev has no Conflict of Interest</vt:lpstr>
      <vt:lpstr>Diana Isaacs, PharmD, BCPS, BCACP,  BC-ADM, CDCES, FADCES, FCCP</vt:lpstr>
      <vt:lpstr>Disclosures for Dr. Isaacs</vt:lpstr>
      <vt:lpstr>Diabetes Overview and Glycemic Goals</vt:lpstr>
      <vt:lpstr>17. Diabetes Advocacy</vt:lpstr>
      <vt:lpstr>CDC Announces</vt:lpstr>
      <vt:lpstr>Poll Question 1</vt:lpstr>
      <vt:lpstr>Type 2 Diabetes in America 2025 </vt:lpstr>
      <vt:lpstr>PowerPoint Presentation</vt:lpstr>
      <vt:lpstr>Improving Care - Population Health</vt:lpstr>
      <vt:lpstr>Diabetes Prevalence by Ethnic Group</vt:lpstr>
      <vt:lpstr>Equality vs Equity</vt:lpstr>
      <vt:lpstr>Address Barriers to Self Management</vt:lpstr>
      <vt:lpstr>Social Determinants of Health</vt:lpstr>
      <vt:lpstr>Status of Diabetes Care</vt:lpstr>
      <vt:lpstr>PowerPoint Presentation</vt:lpstr>
      <vt:lpstr>Hormones Effect on Glucose</vt:lpstr>
      <vt:lpstr>Pre Diabetes &amp; Type 2- Screening Guidelines (ADA 2025 Clinical Practice Guidelines)</vt:lpstr>
      <vt:lpstr>Diabetes 2 - Who is at Risk?  (ADA 2024 Clinical Practice Guidelines)</vt:lpstr>
      <vt:lpstr>Diabetes Screening Guidelines  (ADA 2025 Clinical Practice Guidelines – Cheat Sheet)</vt:lpstr>
      <vt:lpstr>Poll Question 2 </vt:lpstr>
      <vt:lpstr>Natural History of Diabetes</vt:lpstr>
      <vt:lpstr>Poll Question 3</vt:lpstr>
      <vt:lpstr>PreDiabetes is FREAKING ME OUT</vt:lpstr>
      <vt:lpstr>3. Prevent or Delay Diabetes for those with Prediabetes</vt:lpstr>
      <vt:lpstr>Get About 7 Hours of Quality Sleep to Prevent Diabetes</vt:lpstr>
      <vt:lpstr>3. Pharmacologic Interventions</vt:lpstr>
      <vt:lpstr>Diabetes is Complex</vt:lpstr>
      <vt:lpstr>Tailoring Treatment for Social Context</vt:lpstr>
      <vt:lpstr>Remember by Joy Harjo – Poet Laureate</vt:lpstr>
      <vt:lpstr>Let’s meet people where they are at.</vt:lpstr>
      <vt:lpstr>Type 1 ~ Immune Mediated  5-10% of Diabetes</vt:lpstr>
      <vt:lpstr>  Clinical onset of T1D can occur at any age </vt:lpstr>
      <vt:lpstr>Screen people at increased risk of T1D</vt:lpstr>
      <vt:lpstr>Benefits of early detection of pre-symptomatic T1D</vt:lpstr>
      <vt:lpstr>Type 1 (stage 2) Delayed with Teplizumab by 2 years     www.DiabetesTrialNet.org</vt:lpstr>
      <vt:lpstr>Relevant Autoantibodies</vt:lpstr>
      <vt:lpstr>PowerPoint Presentation</vt:lpstr>
      <vt:lpstr>Pharmacologic Intervention to Delay Symptomatic Type 1 (in Stage 2)</vt:lpstr>
      <vt:lpstr>3. Prevention or Delay of Diabetes and (for Preclinical Associated Comorbidities Type 1 Diabetes) </vt:lpstr>
      <vt:lpstr>Type 1 &amp; Lifestyle Prevention</vt:lpstr>
      <vt:lpstr>Quick Question 4</vt:lpstr>
      <vt:lpstr> Determine if Type 1 - Use AABBCC Approach</vt:lpstr>
      <vt:lpstr>Type 1 Diabetes Features?</vt:lpstr>
      <vt:lpstr>Medalist Study – Harvard Joslin Diabetes Center </vt:lpstr>
      <vt:lpstr>What kind of Diabetes?</vt:lpstr>
      <vt:lpstr>Type 1 &amp; Type 2 - Double Diabetes?</vt:lpstr>
      <vt:lpstr>What type of Diabetes?</vt:lpstr>
      <vt:lpstr>Latent AutoImmunity Diabetes in Adults (LADA)</vt:lpstr>
      <vt:lpstr>LADA Clinical Features Compared to Type 2</vt:lpstr>
      <vt:lpstr>What about Latent Autoimmunity Diabetes in Adults (LADA) </vt:lpstr>
      <vt:lpstr>PowerPoint Presentation</vt:lpstr>
      <vt:lpstr>Signs of Diabetes</vt:lpstr>
      <vt:lpstr>PowerPoint Presentation</vt:lpstr>
      <vt:lpstr>What is Type 2 Diabetes?</vt:lpstr>
      <vt:lpstr>Ominous Octet</vt:lpstr>
      <vt:lpstr>SGLT and the Kidney</vt:lpstr>
      <vt:lpstr>Additional SGLT2 Inhibitor Effects</vt:lpstr>
      <vt:lpstr>Poll Question 5</vt:lpstr>
      <vt:lpstr> SGLT-2 Inhibitors- “Glucoretics” </vt:lpstr>
      <vt:lpstr>SGLT-2 Inhibitor Dosing and Renal Adjustments</vt:lpstr>
      <vt:lpstr>SGLT-2 Inhibitor Indications</vt:lpstr>
      <vt:lpstr>Benefits of SGLT-2 Inhibitors</vt:lpstr>
      <vt:lpstr>Side Effects of SGLT-2 Inhibitors</vt:lpstr>
      <vt:lpstr>Managing Adverse Effects</vt:lpstr>
      <vt:lpstr>Where do SGLT2-2 Inhibitors Fit within the Guidelines? </vt:lpstr>
      <vt:lpstr>PowerPoint Presentation</vt:lpstr>
      <vt:lpstr>AACE Glucose-Centric Algorithm</vt:lpstr>
      <vt:lpstr>AACE Complication-Centric Algorithm</vt:lpstr>
      <vt:lpstr>Case Study: Rick </vt:lpstr>
      <vt:lpstr>Case Study: Rick (No Poll)</vt:lpstr>
      <vt:lpstr>SGLT2 Inhibitors- How do they rate?  </vt:lpstr>
      <vt:lpstr>Comparison of Type 1,Type 2, LADA</vt:lpstr>
      <vt:lpstr>Other Types of Diabetes</vt:lpstr>
      <vt:lpstr>Screening in early Pregnancy</vt:lpstr>
      <vt:lpstr>Poll question 6</vt:lpstr>
      <vt:lpstr>Gestational DM ~ 9% of all Pregnancies</vt:lpstr>
      <vt:lpstr>Rates of Gestational Diabetes (GDM) and Diabetes in Pregnancy increasing</vt:lpstr>
      <vt:lpstr>See Diabetes and Pregnancy Level 2</vt:lpstr>
      <vt:lpstr>Gestational Diabetes and Pregnancy</vt:lpstr>
      <vt:lpstr>Other Specific Types of DM</vt:lpstr>
      <vt:lpstr>Type 3c Diabetes (Pancreatogenic)</vt:lpstr>
      <vt:lpstr>Pancreatitis</vt:lpstr>
      <vt:lpstr>DiaBingo</vt:lpstr>
      <vt:lpstr>PowerPoint Presentation</vt:lpstr>
      <vt:lpstr>The Rise of GLP-1 Agonists</vt:lpstr>
      <vt:lpstr>Polling Question 6A</vt:lpstr>
      <vt:lpstr>GLP-1 Receptor Agonist Mechanism</vt:lpstr>
      <vt:lpstr>GLP-1: Additional Effects</vt:lpstr>
      <vt:lpstr>GLP-1 vs GIP </vt:lpstr>
      <vt:lpstr>Pocket Card: GLP-1 &amp; GIP RA  </vt:lpstr>
      <vt:lpstr>Oral Semaglutide (Rybelsus)</vt:lpstr>
      <vt:lpstr>Poll Question 7</vt:lpstr>
      <vt:lpstr>SURPASS (Tirzepatide): A1C Change </vt:lpstr>
      <vt:lpstr>SURPASS (Tirzepatide): Body Weight Change </vt:lpstr>
      <vt:lpstr>GLP-1 Safety Profile</vt:lpstr>
      <vt:lpstr>GLP-1  Adverse Effects</vt:lpstr>
      <vt:lpstr>GLP-1 FDA Warning</vt:lpstr>
      <vt:lpstr>Holding GLP-1 RA Before Surgery? </vt:lpstr>
      <vt:lpstr>Counseling Points: GLP-1 RA &amp; GLP-1/GIP</vt:lpstr>
      <vt:lpstr>Poll Question 8</vt:lpstr>
      <vt:lpstr>Where Do Incretins Fit within the Guidelines for Diabetes? </vt:lpstr>
      <vt:lpstr>PowerPoint Presentation</vt:lpstr>
      <vt:lpstr>GLP-1 /GIPs Approved for Weight Loss</vt:lpstr>
      <vt:lpstr>GLP-1/GIP Receptor Agonist Indications</vt:lpstr>
      <vt:lpstr>Incretins– How Do They Rate?  </vt:lpstr>
      <vt:lpstr>The Future of Incretins is Bright</vt:lpstr>
      <vt:lpstr>Medication Taking Behaviors</vt:lpstr>
      <vt:lpstr>6. Glycemic Goals &amp; Hypo</vt:lpstr>
      <vt:lpstr>ADA 2025 Summary for Exams</vt:lpstr>
      <vt:lpstr>Poll Question 9</vt:lpstr>
      <vt:lpstr>6. Assess Glycemic Status</vt:lpstr>
      <vt:lpstr>6. Glycemic Targets for Non-Pregnant Adults</vt:lpstr>
      <vt:lpstr>6. Glycemic Targets Individualize Targets – ADA  </vt:lpstr>
      <vt:lpstr>A1c and Estimated Avg Glucose (eAG)  </vt:lpstr>
      <vt:lpstr>Does Race or Ethnicity effect A1C?</vt:lpstr>
      <vt:lpstr>PowerPoint Presentation</vt:lpstr>
      <vt:lpstr>Blood Glucose Monitoring vs. Continuous Glucose Monitoring (CGM)</vt:lpstr>
      <vt:lpstr>A1C Alone is Just Not Enough </vt:lpstr>
      <vt:lpstr>Ambulatory Glucose Profile </vt:lpstr>
      <vt:lpstr>Time in Range</vt:lpstr>
      <vt:lpstr>Ambulatory Glucose Profile Report</vt:lpstr>
      <vt:lpstr>15. ADA Pregnancy Targets – For those with type 1, type 2 and GDM</vt:lpstr>
      <vt:lpstr>Pharmacologic Treatment during Pregnancy</vt:lpstr>
      <vt:lpstr>Pregnancy and Hypertension</vt:lpstr>
      <vt:lpstr> Case Study - Janet</vt:lpstr>
      <vt:lpstr>Poll 11. What Treatment Should Janet Be Started On?  </vt:lpstr>
      <vt:lpstr>Metformin Dosing and Mechanism</vt:lpstr>
      <vt:lpstr>PowerPoint Presentation</vt:lpstr>
      <vt:lpstr>AACE 2023 Diabetes Guideline</vt:lpstr>
      <vt:lpstr>PowerPoint Presentation</vt:lpstr>
      <vt:lpstr>Metformin is “Usually” 1st Line  </vt:lpstr>
      <vt:lpstr>Poll Question 12</vt:lpstr>
      <vt:lpstr>Metformin – How Does it Rate?  </vt:lpstr>
      <vt:lpstr>Risk-Based Screening for PreDiabetes or Type 2 in Children and Youth </vt:lpstr>
      <vt:lpstr>Type 2 and Kids Goals  </vt:lpstr>
      <vt:lpstr>14. Children &amp; Adolescents: Glycemic Targets</vt:lpstr>
      <vt:lpstr>Poll Question 13</vt:lpstr>
      <vt:lpstr> 13. Older Adults Goals – Whole Picture</vt:lpstr>
      <vt:lpstr>Treatment Goals Based On:</vt:lpstr>
      <vt:lpstr>Poll Question 14</vt:lpstr>
      <vt:lpstr>13. Older Adults Healthy &amp; Good Functional Status</vt:lpstr>
      <vt:lpstr>Poll 15 – Review Question</vt:lpstr>
      <vt:lpstr>  Older Adults and Medications</vt:lpstr>
      <vt:lpstr>Older Adults with Complications and Reduced Functionality  - Less Intense Goals</vt:lpstr>
      <vt:lpstr>4 M’s Framework of Age Friendly Health Systems</vt:lpstr>
      <vt:lpstr>4. ADA – Complete Medical Evaluation</vt:lpstr>
      <vt:lpstr>PowerPoint Presentation</vt:lpstr>
      <vt:lpstr>ADA Assess and Treatment Plan</vt:lpstr>
      <vt:lpstr>Standard 4 – Diabetes Medical Evaluation </vt:lpstr>
      <vt:lpstr>Assessment and Treatment of Disabilities</vt:lpstr>
      <vt:lpstr>Lab Eval at Initial &amp; Annual Visit</vt:lpstr>
      <vt:lpstr>Referrals for Initial Care Mgmt</vt:lpstr>
      <vt:lpstr>Immunization Schedule for Diabetes 2025</vt:lpstr>
      <vt:lpstr>Pneomococcal Vaccine, Ages 19-49</vt:lpstr>
      <vt:lpstr>Pneumococcal Vaccine, Ages over 50</vt:lpstr>
      <vt:lpstr>Herbal Supplements</vt:lpstr>
      <vt:lpstr>Deciding to Take Herbal Supplements</vt:lpstr>
      <vt:lpstr>Hypoglycemia (Glucose) Alert Values</vt:lpstr>
      <vt:lpstr>PowerPoint Presentation</vt:lpstr>
      <vt:lpstr>Hypo Marker of CV Events &amp; Mortality</vt:lpstr>
      <vt:lpstr>SDOH and Hypoglycemia</vt:lpstr>
      <vt:lpstr>Assess for Hypo</vt:lpstr>
      <vt:lpstr>Hypoglycemia: Clinical Risk Factors  </vt:lpstr>
      <vt:lpstr>Tx of Level 2 &amp; 3 Hypoglycemia</vt:lpstr>
      <vt:lpstr>Poll Question 16</vt:lpstr>
      <vt:lpstr>Sulfonylureas - Secretagogues or “Squirters”</vt:lpstr>
      <vt:lpstr>Meglitinides - Squirts</vt:lpstr>
      <vt:lpstr>Case Study Ken – Poll 17</vt:lpstr>
      <vt:lpstr>Reducing Hypoglycemia</vt:lpstr>
      <vt:lpstr>PowerPoint Presentation</vt:lpstr>
      <vt:lpstr>Quick Question 18</vt:lpstr>
      <vt:lpstr>Preventing Hypoglycemia</vt:lpstr>
      <vt:lpstr>Landmark Trials</vt:lpstr>
      <vt:lpstr>Quick Question 19</vt:lpstr>
      <vt:lpstr>Diabetes Control and Complications Trial (DCCT) Type 1 – Does getting A1c &lt;7% matter?</vt:lpstr>
      <vt:lpstr>DCCT Conclusions</vt:lpstr>
      <vt:lpstr>UKPDS Results United kingdom Prospective Diabetes Study</vt:lpstr>
      <vt:lpstr>“Legacy Effect”</vt:lpstr>
      <vt:lpstr>DiaBingo- G</vt:lpstr>
      <vt:lpstr>Question and Break Time – 2:50</vt:lpstr>
      <vt:lpstr>How Many Drug Options for Diabetes?</vt:lpstr>
      <vt:lpstr>Drug Targets in Diabetes</vt:lpstr>
      <vt:lpstr>Section 9-  Pharmacologic Approaches to Glycemic Treatment for Type 2 Diabetes</vt:lpstr>
      <vt:lpstr>PowerPoint Presentation</vt:lpstr>
      <vt:lpstr>AACE Glucose-Centric Algorithm</vt:lpstr>
      <vt:lpstr>AACE Complication-Centric Algorithm</vt:lpstr>
      <vt:lpstr>PowerPoint Presentation</vt:lpstr>
      <vt:lpstr>When to Use TZD’s? </vt:lpstr>
      <vt:lpstr>TZDs – How Do They Rate?  </vt:lpstr>
      <vt:lpstr>Dipeptidyl Peptidase-4 (DPP-4) Inhibitors</vt:lpstr>
      <vt:lpstr>DPP4 Inhibitor Dosing</vt:lpstr>
      <vt:lpstr>Alpha-glucosidase Inhibitors</vt:lpstr>
      <vt:lpstr>Other Med Classes</vt:lpstr>
      <vt:lpstr>Amylin Mimetic</vt:lpstr>
      <vt:lpstr>Non-Insulin Drug Comparison </vt:lpstr>
      <vt:lpstr>Check Your Knowledge - 20</vt:lpstr>
      <vt:lpstr>Medication Cost Considerations</vt:lpstr>
      <vt:lpstr>Cost Related Barriers</vt:lpstr>
      <vt:lpstr>PowerPoint Presentation</vt:lpstr>
      <vt:lpstr>Diabetes + CKD – Increases CVD Risk</vt:lpstr>
      <vt:lpstr>PowerPoint Presentation</vt:lpstr>
      <vt:lpstr>CKD– 2025 Update</vt:lpstr>
      <vt:lpstr>Risk of CKD Progression, CVD</vt:lpstr>
      <vt:lpstr>SGLT2 Inhibitor CKD Evidence Summary</vt:lpstr>
      <vt:lpstr>Finerenone Resource</vt:lpstr>
      <vt:lpstr>Kidney Goals and MNT</vt:lpstr>
      <vt:lpstr>DiaBingo - O</vt:lpstr>
      <vt:lpstr>PowerPoint Presentation</vt:lpstr>
      <vt:lpstr>Stroke and Heart Attack</vt:lpstr>
      <vt:lpstr>Stroke of Luck</vt:lpstr>
      <vt:lpstr>10. Cardiovascular Disease and Risk Management</vt:lpstr>
      <vt:lpstr>Atherosclerotic Cardiovascular Disease</vt:lpstr>
      <vt:lpstr>Heart Failure</vt:lpstr>
      <vt:lpstr>SGLT2 Inhibitor HF/ASCVD Evidence Summary</vt:lpstr>
      <vt:lpstr>Sotagliflozin (Impefa)</vt:lpstr>
      <vt:lpstr>SGLT-2 Inhibitor Dosing &amp; Indication</vt:lpstr>
      <vt:lpstr>GLP-1 Analog CVOT Data Summary</vt:lpstr>
      <vt:lpstr>Meet Alice</vt:lpstr>
      <vt:lpstr>Questions to Think About</vt:lpstr>
      <vt:lpstr>Hypertension Management in People with Diabetes</vt:lpstr>
      <vt:lpstr>Classifying Hypertension </vt:lpstr>
      <vt:lpstr>PowerPoint Presentation</vt:lpstr>
      <vt:lpstr>BP and Diabetes Targets 2025 </vt:lpstr>
      <vt:lpstr>Cost vs Benefit of BP Target&lt;130/80</vt:lpstr>
      <vt:lpstr>BP Treatment in addition to Lifestyle</vt:lpstr>
      <vt:lpstr>Hypertension Management</vt:lpstr>
      <vt:lpstr>Hypertension Management (Cont)</vt:lpstr>
      <vt:lpstr>Cardiac and Renal Disease</vt:lpstr>
      <vt:lpstr>HTN Lifestyle Treatment Strategies</vt:lpstr>
      <vt:lpstr>Screening for Undiagnosed CV Disease</vt:lpstr>
      <vt:lpstr>Back to Alice</vt:lpstr>
      <vt:lpstr>Calculating ASCVD Risk</vt:lpstr>
      <vt:lpstr>What Is Alice’s ASCVD risk? </vt:lpstr>
      <vt:lpstr>Poll 1 - What is the blood pressure goal for Alice?</vt:lpstr>
      <vt:lpstr>Hypertension Management</vt:lpstr>
      <vt:lpstr>ACE Inhibitors</vt:lpstr>
      <vt:lpstr>Angiotensin Receptor blockers (ARB’s)</vt:lpstr>
      <vt:lpstr>ACEI/ARB Adverse Effects</vt:lpstr>
      <vt:lpstr>Thiazide diuretics</vt:lpstr>
      <vt:lpstr>Calcium Channel Blockers</vt:lpstr>
      <vt:lpstr>Resistant hypertension </vt:lpstr>
      <vt:lpstr>Beta Blockers</vt:lpstr>
      <vt:lpstr>PowerPoint Presentation</vt:lpstr>
      <vt:lpstr>Other Hypertension Meds</vt:lpstr>
      <vt:lpstr>Poll 2 - What Changes are Best to Make to Alice’s Hypertension Regimen? </vt:lpstr>
      <vt:lpstr>Heart Failure in People with Diabetes</vt:lpstr>
      <vt:lpstr>Poll Question 3</vt:lpstr>
      <vt:lpstr>  Lipid Therapy for Primary Prevention</vt:lpstr>
      <vt:lpstr>Lipid Goals – Primary Prevention</vt:lpstr>
      <vt:lpstr>Lipid Goals for People with ASCVD</vt:lpstr>
      <vt:lpstr>Statin Dosing</vt:lpstr>
      <vt:lpstr>Lipid and HTN Meds Cheat Sheets</vt:lpstr>
      <vt:lpstr>For exam, be familiar with content on Cheat Sheets</vt:lpstr>
      <vt:lpstr>PowerPoint Presentation</vt:lpstr>
      <vt:lpstr>Lipid Monitoring and Lifestyle Treatment Strategies</vt:lpstr>
      <vt:lpstr>Additional Agents to Lower LDL</vt:lpstr>
      <vt:lpstr>Additional Agents to Lower LDL</vt:lpstr>
      <vt:lpstr>Treating High TG</vt:lpstr>
      <vt:lpstr>PowerPoint Presentation</vt:lpstr>
      <vt:lpstr>Back to Alice </vt:lpstr>
      <vt:lpstr>Poll 4 - What is the best Lipid Recommendation for Alice? </vt:lpstr>
      <vt:lpstr>Antiplatelet Agents</vt:lpstr>
      <vt:lpstr>10 - ADA Antiplatelet Agents </vt:lpstr>
      <vt:lpstr>Should Alice start aspirin?  No Poll</vt:lpstr>
      <vt:lpstr>Would you change Alice’s Diabetes Regimen? </vt:lpstr>
      <vt:lpstr>Which of the Following Changes Would you Make to Alice’s regimen?   Poll 5</vt:lpstr>
      <vt:lpstr>Lifestyle Modifications to Reduce CV risk</vt:lpstr>
      <vt:lpstr>Lifestyle modifications</vt:lpstr>
      <vt:lpstr>Poll 6- What Lifestyle Modifications are Recommended for Alice?</vt:lpstr>
      <vt:lpstr>ADA 2025 Summary</vt:lpstr>
      <vt:lpstr>Thank You – Questions?</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DNSS</dc:creator>
  <cp:lastModifiedBy>Beverly Thomassian</cp:lastModifiedBy>
  <cp:revision>824</cp:revision>
  <cp:lastPrinted>2025-06-12T19:25:32Z</cp:lastPrinted>
  <dcterms:created xsi:type="dcterms:W3CDTF">2014-04-17T17:56:59Z</dcterms:created>
  <dcterms:modified xsi:type="dcterms:W3CDTF">2025-07-04T18:05:57Z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Path">
    <vt:lpwstr>DES PPT template</vt:lpwstr>
  </property>
  <property fmtid="{D5CDD505-2E9C-101B-9397-08002B2CF9AE}" pid="3" name="ArticulateUseProject">
    <vt:lpwstr>1</vt:lpwstr>
  </property>
  <property fmtid="{D5CDD505-2E9C-101B-9397-08002B2CF9AE}" pid="4" name="ArticulateProjectVersion">
    <vt:lpwstr>7</vt:lpwstr>
  </property>
  <property fmtid="{D5CDD505-2E9C-101B-9397-08002B2CF9AE}" pid="5" name="ArticulateGUID">
    <vt:lpwstr>1F256B47-A1E3-4BA4-9FB8-D369DDBB301B</vt:lpwstr>
  </property>
  <property fmtid="{D5CDD505-2E9C-101B-9397-08002B2CF9AE}" pid="6" name="ArticulateProjectFull">
    <vt:lpwstr>C:\Users\beverly\Documents\Dropbox\A DES Admin Folder\boot camp\2015 Spring BootCamp\Boot Camp Class 2 2015.ppta</vt:lpwstr>
  </property>
</Properties>
</file>