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8.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tags/tag2.xml" ContentType="application/vnd.openxmlformats-officedocument.presentationml.tags+xml"/>
  <Override PartName="/ppt/notesSlides/notesSlide28.xml" ContentType="application/vnd.openxmlformats-officedocument.presentationml.notesSlide+xml"/>
  <Override PartName="/ppt/tags/tag3.xml" ContentType="application/vnd.openxmlformats-officedocument.presentationml.tags+xml"/>
  <Override PartName="/ppt/notesSlides/notesSlide29.xml" ContentType="application/vnd.openxmlformats-officedocument.presentationml.notesSlide+xml"/>
  <Override PartName="/ppt/tags/tag4.xml" ContentType="application/vnd.openxmlformats-officedocument.presentationml.tags+xml"/>
  <Override PartName="/ppt/notesSlides/notesSlide30.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11.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181" saveSubsetFonts="1">
  <p:sldMasterIdLst>
    <p:sldMasterId id="2147483695" r:id="rId1"/>
    <p:sldMasterId id="2147483710" r:id="rId2"/>
    <p:sldMasterId id="2147483939" r:id="rId3"/>
    <p:sldMasterId id="2147483959" r:id="rId4"/>
    <p:sldMasterId id="2147484271" r:id="rId5"/>
    <p:sldMasterId id="2147486013" r:id="rId6"/>
    <p:sldMasterId id="2147486022" r:id="rId7"/>
    <p:sldMasterId id="2147486031" r:id="rId8"/>
    <p:sldMasterId id="2147487605" r:id="rId9"/>
  </p:sldMasterIdLst>
  <p:notesMasterIdLst>
    <p:notesMasterId r:id="rId93"/>
  </p:notesMasterIdLst>
  <p:handoutMasterIdLst>
    <p:handoutMasterId r:id="rId94"/>
  </p:handoutMasterIdLst>
  <p:sldIdLst>
    <p:sldId id="285" r:id="rId10"/>
    <p:sldId id="368" r:id="rId11"/>
    <p:sldId id="2145707081" r:id="rId12"/>
    <p:sldId id="2141410975" r:id="rId13"/>
    <p:sldId id="2145707088" r:id="rId14"/>
    <p:sldId id="1593" r:id="rId15"/>
    <p:sldId id="2145707060" r:id="rId16"/>
    <p:sldId id="2147476845" r:id="rId17"/>
    <p:sldId id="2145707075" r:id="rId18"/>
    <p:sldId id="454" r:id="rId19"/>
    <p:sldId id="453" r:id="rId20"/>
    <p:sldId id="2145707319" r:id="rId21"/>
    <p:sldId id="2147470762" r:id="rId22"/>
    <p:sldId id="2145707335" r:id="rId23"/>
    <p:sldId id="256" r:id="rId24"/>
    <p:sldId id="2147470778" r:id="rId25"/>
    <p:sldId id="469" r:id="rId26"/>
    <p:sldId id="2147470954" r:id="rId27"/>
    <p:sldId id="2147470955" r:id="rId28"/>
    <p:sldId id="2147470991" r:id="rId29"/>
    <p:sldId id="341" r:id="rId30"/>
    <p:sldId id="2145707050" r:id="rId31"/>
    <p:sldId id="2147470843" r:id="rId32"/>
    <p:sldId id="2147470841" r:id="rId33"/>
    <p:sldId id="412" r:id="rId34"/>
    <p:sldId id="2145707076" r:id="rId35"/>
    <p:sldId id="838840799" r:id="rId36"/>
    <p:sldId id="458" r:id="rId37"/>
    <p:sldId id="2147470789" r:id="rId38"/>
    <p:sldId id="325" r:id="rId39"/>
    <p:sldId id="2145705571" r:id="rId40"/>
    <p:sldId id="462" r:id="rId41"/>
    <p:sldId id="2145707314" r:id="rId42"/>
    <p:sldId id="1517" r:id="rId43"/>
    <p:sldId id="262" r:id="rId44"/>
    <p:sldId id="1512" r:id="rId45"/>
    <p:sldId id="1513" r:id="rId46"/>
    <p:sldId id="264" r:id="rId47"/>
    <p:sldId id="357" r:id="rId48"/>
    <p:sldId id="2145707126" r:id="rId49"/>
    <p:sldId id="2145707091" r:id="rId50"/>
    <p:sldId id="2145707095" r:id="rId51"/>
    <p:sldId id="2145707092" r:id="rId52"/>
    <p:sldId id="2145707094" r:id="rId53"/>
    <p:sldId id="2145707093" r:id="rId54"/>
    <p:sldId id="2147470830" r:id="rId55"/>
    <p:sldId id="2147470831" r:id="rId56"/>
    <p:sldId id="461" r:id="rId57"/>
    <p:sldId id="2147470928" r:id="rId58"/>
    <p:sldId id="466" r:id="rId59"/>
    <p:sldId id="506" r:id="rId60"/>
    <p:sldId id="508" r:id="rId61"/>
    <p:sldId id="497" r:id="rId62"/>
    <p:sldId id="511" r:id="rId63"/>
    <p:sldId id="2145707056" r:id="rId64"/>
    <p:sldId id="2147470765" r:id="rId65"/>
    <p:sldId id="2145707342" r:id="rId66"/>
    <p:sldId id="294" r:id="rId67"/>
    <p:sldId id="2145707038" r:id="rId68"/>
    <p:sldId id="2147476846" r:id="rId69"/>
    <p:sldId id="2145707078" r:id="rId70"/>
    <p:sldId id="2145707035" r:id="rId71"/>
    <p:sldId id="2147470768" r:id="rId72"/>
    <p:sldId id="2147476919" r:id="rId73"/>
    <p:sldId id="2145707336" r:id="rId74"/>
    <p:sldId id="2147470764" r:id="rId75"/>
    <p:sldId id="2145707349" r:id="rId76"/>
    <p:sldId id="2145707348" r:id="rId77"/>
    <p:sldId id="376" r:id="rId78"/>
    <p:sldId id="377" r:id="rId79"/>
    <p:sldId id="2147476897" r:id="rId80"/>
    <p:sldId id="2145707122" r:id="rId81"/>
    <p:sldId id="472" r:id="rId82"/>
    <p:sldId id="447" r:id="rId83"/>
    <p:sldId id="2145707313" r:id="rId84"/>
    <p:sldId id="2145706993" r:id="rId85"/>
    <p:sldId id="392" r:id="rId86"/>
    <p:sldId id="2147470780" r:id="rId87"/>
    <p:sldId id="2147470781" r:id="rId88"/>
    <p:sldId id="2147470888" r:id="rId89"/>
    <p:sldId id="2147470889" r:id="rId90"/>
    <p:sldId id="2147470770" r:id="rId91"/>
    <p:sldId id="2147476937" r:id="rId9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3656">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ssa Scott" initials="A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C9CC"/>
    <a:srgbClr val="CACFD0"/>
    <a:srgbClr val="C8AC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90" autoAdjust="0"/>
    <p:restoredTop sz="71380" autoAdjust="0"/>
  </p:normalViewPr>
  <p:slideViewPr>
    <p:cSldViewPr>
      <p:cViewPr varScale="1">
        <p:scale>
          <a:sx n="79" d="100"/>
          <a:sy n="79" d="100"/>
        </p:scale>
        <p:origin x="1128" y="54"/>
      </p:cViewPr>
      <p:guideLst>
        <p:guide orient="horz" pos="2160"/>
        <p:guide orient="horz" pos="3656"/>
        <p:guide pos="3840"/>
      </p:guideLst>
    </p:cSldViewPr>
  </p:slideViewPr>
  <p:notesTextViewPr>
    <p:cViewPr>
      <p:scale>
        <a:sx n="1" d="1"/>
        <a:sy n="1" d="1"/>
      </p:scale>
      <p:origin x="0" y="0"/>
    </p:cViewPr>
  </p:notesTextViewPr>
  <p:sorterViewPr>
    <p:cViewPr varScale="1">
      <p:scale>
        <a:sx n="1" d="1"/>
        <a:sy n="1" d="1"/>
      </p:scale>
      <p:origin x="0" y="-4824"/>
    </p:cViewPr>
  </p:sorterViewPr>
  <p:notesViewPr>
    <p:cSldViewPr>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commentAuthors" Target="commentAuthors.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notesMaster" Target="notesMasters/notesMaster1.xml"/><Relationship Id="rId98"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1-09T11:19:23.194" idx="1">
    <p:pos x="8992" y="995"/>
    <p:text>Added Dexcome to G6
Added FreeStyle to Libre 2 and Libre 14 Day
Added Sensor to Guardian 3</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9FD63C-6974-47F3-8EB1-5F29E58CA7B8}" type="doc">
      <dgm:prSet loTypeId="urn:microsoft.com/office/officeart/2005/8/layout/process5" loCatId="process" qsTypeId="urn:microsoft.com/office/officeart/2005/8/quickstyle/simple1" qsCatId="simple" csTypeId="urn:microsoft.com/office/officeart/2005/8/colors/accent1_2" csCatId="accent1"/>
      <dgm:spPr/>
      <dgm:t>
        <a:bodyPr/>
        <a:lstStyle/>
        <a:p>
          <a:endParaRPr lang="en-US"/>
        </a:p>
      </dgm:t>
    </dgm:pt>
    <dgm:pt modelId="{7409F093-9821-423C-8ECE-4799F50E3BFB}">
      <dgm:prSet/>
      <dgm:spPr/>
      <dgm:t>
        <a:bodyPr/>
        <a:lstStyle/>
        <a:p>
          <a:r>
            <a:rPr lang="en-US">
              <a:solidFill>
                <a:schemeClr val="tx2"/>
              </a:solidFill>
            </a:rPr>
            <a:t>Owed by the person with diabetes</a:t>
          </a:r>
        </a:p>
      </dgm:t>
    </dgm:pt>
    <dgm:pt modelId="{E39D7B92-118B-47D8-B485-1F21EB216F46}" type="parTrans" cxnId="{AF6B24F1-6AF2-4490-A9B3-D32563A90728}">
      <dgm:prSet/>
      <dgm:spPr/>
      <dgm:t>
        <a:bodyPr/>
        <a:lstStyle/>
        <a:p>
          <a:endParaRPr lang="en-US"/>
        </a:p>
      </dgm:t>
    </dgm:pt>
    <dgm:pt modelId="{F1B97B91-7A14-45FD-82F5-D46ABFEBBA1D}" type="sibTrans" cxnId="{AF6B24F1-6AF2-4490-A9B3-D32563A90728}">
      <dgm:prSet/>
      <dgm:spPr/>
      <dgm:t>
        <a:bodyPr/>
        <a:lstStyle/>
        <a:p>
          <a:endParaRPr lang="en-US"/>
        </a:p>
      </dgm:t>
    </dgm:pt>
    <dgm:pt modelId="{81E4FBAC-05CF-46E6-A47A-AF550D23D676}">
      <dgm:prSet/>
      <dgm:spPr/>
      <dgm:t>
        <a:bodyPr/>
        <a:lstStyle/>
        <a:p>
          <a:r>
            <a:rPr lang="en-US">
              <a:solidFill>
                <a:schemeClr val="tx2"/>
              </a:solidFill>
            </a:rPr>
            <a:t>Typically used long term</a:t>
          </a:r>
        </a:p>
      </dgm:t>
    </dgm:pt>
    <dgm:pt modelId="{6C615E6C-8F72-41D0-9F54-EE41A7D757C6}" type="parTrans" cxnId="{96CBA5DC-6666-4F2D-9C74-8A37AC11C953}">
      <dgm:prSet/>
      <dgm:spPr/>
      <dgm:t>
        <a:bodyPr/>
        <a:lstStyle/>
        <a:p>
          <a:endParaRPr lang="en-US"/>
        </a:p>
      </dgm:t>
    </dgm:pt>
    <dgm:pt modelId="{2B04357A-6CA5-4C56-BB40-D68E9FFA856C}" type="sibTrans" cxnId="{96CBA5DC-6666-4F2D-9C74-8A37AC11C953}">
      <dgm:prSet/>
      <dgm:spPr/>
      <dgm:t>
        <a:bodyPr/>
        <a:lstStyle/>
        <a:p>
          <a:endParaRPr lang="en-US"/>
        </a:p>
      </dgm:t>
    </dgm:pt>
    <dgm:pt modelId="{D7DD08D2-ED4C-49EE-883B-04E94FD4BBAB}">
      <dgm:prSet/>
      <dgm:spPr/>
      <dgm:t>
        <a:bodyPr/>
        <a:lstStyle/>
        <a:p>
          <a:pPr rtl="0"/>
          <a:r>
            <a:rPr lang="en-US">
              <a:solidFill>
                <a:schemeClr val="tx2"/>
              </a:solidFill>
            </a:rPr>
            <a:t>Device options include real-time glucose monitoring (</a:t>
          </a:r>
          <a:r>
            <a:rPr lang="en-US" err="1">
              <a:solidFill>
                <a:schemeClr val="tx2"/>
              </a:solidFill>
            </a:rPr>
            <a:t>rtCGM</a:t>
          </a:r>
          <a:r>
            <a:rPr lang="en-US">
              <a:solidFill>
                <a:schemeClr val="tx2"/>
              </a:solidFill>
            </a:rPr>
            <a:t>) or intermittent scanning (</a:t>
          </a:r>
          <a:r>
            <a:rPr lang="en-US" err="1">
              <a:solidFill>
                <a:schemeClr val="tx2"/>
              </a:solidFill>
            </a:rPr>
            <a:t>isCGM</a:t>
          </a:r>
          <a:r>
            <a:rPr lang="en-US">
              <a:solidFill>
                <a:schemeClr val="tx2"/>
              </a:solidFill>
            </a:rPr>
            <a:t>)</a:t>
          </a:r>
          <a:r>
            <a:rPr lang="en-US">
              <a:solidFill>
                <a:schemeClr val="tx2"/>
              </a:solidFill>
              <a:latin typeface="Calibri Light" panose="020F0302020204030204"/>
            </a:rPr>
            <a:t> </a:t>
          </a:r>
          <a:endParaRPr lang="en-US">
            <a:solidFill>
              <a:schemeClr val="tx2"/>
            </a:solidFill>
          </a:endParaRPr>
        </a:p>
      </dgm:t>
    </dgm:pt>
    <dgm:pt modelId="{CF1B2930-36A0-4D7C-9DFA-8EA14053C444}" type="parTrans" cxnId="{6F379D53-787D-4FAC-AD1E-79C904C27EDC}">
      <dgm:prSet/>
      <dgm:spPr/>
      <dgm:t>
        <a:bodyPr/>
        <a:lstStyle/>
        <a:p>
          <a:endParaRPr lang="en-US"/>
        </a:p>
      </dgm:t>
    </dgm:pt>
    <dgm:pt modelId="{7CE533EA-619B-48E9-88A8-EF1345976CB1}" type="sibTrans" cxnId="{6F379D53-787D-4FAC-AD1E-79C904C27EDC}">
      <dgm:prSet/>
      <dgm:spPr/>
      <dgm:t>
        <a:bodyPr/>
        <a:lstStyle/>
        <a:p>
          <a:endParaRPr lang="en-US"/>
        </a:p>
      </dgm:t>
    </dgm:pt>
    <dgm:pt modelId="{3003B6E8-B465-4490-9819-4130B2D8F11B}">
      <dgm:prSet/>
      <dgm:spPr/>
      <dgm:t>
        <a:bodyPr/>
        <a:lstStyle/>
        <a:p>
          <a:r>
            <a:rPr lang="en-US">
              <a:solidFill>
                <a:schemeClr val="tx2"/>
              </a:solidFill>
            </a:rPr>
            <a:t>Some options can be integrated with insulin pumps or connected insulin pens</a:t>
          </a:r>
        </a:p>
      </dgm:t>
    </dgm:pt>
    <dgm:pt modelId="{1C0B2C86-5996-41AB-93D2-E36B5E50849D}" type="parTrans" cxnId="{0A4AFE78-CA56-4C0D-AEF1-61DB520E7DA0}">
      <dgm:prSet/>
      <dgm:spPr/>
      <dgm:t>
        <a:bodyPr/>
        <a:lstStyle/>
        <a:p>
          <a:endParaRPr lang="en-US"/>
        </a:p>
      </dgm:t>
    </dgm:pt>
    <dgm:pt modelId="{8BAC4CC6-121D-4F18-9A06-4C98003609AF}" type="sibTrans" cxnId="{0A4AFE78-CA56-4C0D-AEF1-61DB520E7DA0}">
      <dgm:prSet/>
      <dgm:spPr/>
      <dgm:t>
        <a:bodyPr/>
        <a:lstStyle/>
        <a:p>
          <a:endParaRPr lang="en-US"/>
        </a:p>
      </dgm:t>
    </dgm:pt>
    <dgm:pt modelId="{A278B70A-7C37-479A-8E83-1C5452E0E22D}" type="pres">
      <dgm:prSet presAssocID="{9E9FD63C-6974-47F3-8EB1-5F29E58CA7B8}" presName="diagram" presStyleCnt="0">
        <dgm:presLayoutVars>
          <dgm:dir/>
          <dgm:resizeHandles val="exact"/>
        </dgm:presLayoutVars>
      </dgm:prSet>
      <dgm:spPr/>
    </dgm:pt>
    <dgm:pt modelId="{57168347-ACB9-495E-86FA-96D55C80BA0B}" type="pres">
      <dgm:prSet presAssocID="{7409F093-9821-423C-8ECE-4799F50E3BFB}" presName="node" presStyleLbl="node1" presStyleIdx="0" presStyleCnt="4">
        <dgm:presLayoutVars>
          <dgm:bulletEnabled val="1"/>
        </dgm:presLayoutVars>
      </dgm:prSet>
      <dgm:spPr/>
    </dgm:pt>
    <dgm:pt modelId="{ED1E9F7B-4DE3-4044-BC29-AA703D321D85}" type="pres">
      <dgm:prSet presAssocID="{F1B97B91-7A14-45FD-82F5-D46ABFEBBA1D}" presName="sibTrans" presStyleLbl="sibTrans2D1" presStyleIdx="0" presStyleCnt="3"/>
      <dgm:spPr/>
    </dgm:pt>
    <dgm:pt modelId="{3F2B1651-F48D-40C4-9A4C-E70B1A7B4DA8}" type="pres">
      <dgm:prSet presAssocID="{F1B97B91-7A14-45FD-82F5-D46ABFEBBA1D}" presName="connectorText" presStyleLbl="sibTrans2D1" presStyleIdx="0" presStyleCnt="3"/>
      <dgm:spPr/>
    </dgm:pt>
    <dgm:pt modelId="{F1FA2A55-3876-4469-B109-820EAEE1EC95}" type="pres">
      <dgm:prSet presAssocID="{81E4FBAC-05CF-46E6-A47A-AF550D23D676}" presName="node" presStyleLbl="node1" presStyleIdx="1" presStyleCnt="4">
        <dgm:presLayoutVars>
          <dgm:bulletEnabled val="1"/>
        </dgm:presLayoutVars>
      </dgm:prSet>
      <dgm:spPr/>
    </dgm:pt>
    <dgm:pt modelId="{AC091E36-830C-46B5-BDEA-8D57925BED45}" type="pres">
      <dgm:prSet presAssocID="{2B04357A-6CA5-4C56-BB40-D68E9FFA856C}" presName="sibTrans" presStyleLbl="sibTrans2D1" presStyleIdx="1" presStyleCnt="3"/>
      <dgm:spPr/>
    </dgm:pt>
    <dgm:pt modelId="{668EF5A2-C8B5-4C50-A34E-7433987281BD}" type="pres">
      <dgm:prSet presAssocID="{2B04357A-6CA5-4C56-BB40-D68E9FFA856C}" presName="connectorText" presStyleLbl="sibTrans2D1" presStyleIdx="1" presStyleCnt="3"/>
      <dgm:spPr/>
    </dgm:pt>
    <dgm:pt modelId="{2EAD0DB2-AEC3-4AF7-98A0-F4032A9EAE8B}" type="pres">
      <dgm:prSet presAssocID="{D7DD08D2-ED4C-49EE-883B-04E94FD4BBAB}" presName="node" presStyleLbl="node1" presStyleIdx="2" presStyleCnt="4">
        <dgm:presLayoutVars>
          <dgm:bulletEnabled val="1"/>
        </dgm:presLayoutVars>
      </dgm:prSet>
      <dgm:spPr/>
    </dgm:pt>
    <dgm:pt modelId="{B7DB9EBA-C22A-4F90-84CB-85B3D8BB13F0}" type="pres">
      <dgm:prSet presAssocID="{7CE533EA-619B-48E9-88A8-EF1345976CB1}" presName="sibTrans" presStyleLbl="sibTrans2D1" presStyleIdx="2" presStyleCnt="3"/>
      <dgm:spPr/>
    </dgm:pt>
    <dgm:pt modelId="{FC6C5599-8438-4E35-A054-A7A72017A565}" type="pres">
      <dgm:prSet presAssocID="{7CE533EA-619B-48E9-88A8-EF1345976CB1}" presName="connectorText" presStyleLbl="sibTrans2D1" presStyleIdx="2" presStyleCnt="3"/>
      <dgm:spPr/>
    </dgm:pt>
    <dgm:pt modelId="{B170008A-EB91-47E6-ACB9-18AC97C71F5F}" type="pres">
      <dgm:prSet presAssocID="{3003B6E8-B465-4490-9819-4130B2D8F11B}" presName="node" presStyleLbl="node1" presStyleIdx="3" presStyleCnt="4">
        <dgm:presLayoutVars>
          <dgm:bulletEnabled val="1"/>
        </dgm:presLayoutVars>
      </dgm:prSet>
      <dgm:spPr/>
    </dgm:pt>
  </dgm:ptLst>
  <dgm:cxnLst>
    <dgm:cxn modelId="{62EB8116-FA81-4FA0-ADEB-31DD556DF1D4}" type="presOf" srcId="{2B04357A-6CA5-4C56-BB40-D68E9FFA856C}" destId="{AC091E36-830C-46B5-BDEA-8D57925BED45}" srcOrd="0" destOrd="0" presId="urn:microsoft.com/office/officeart/2005/8/layout/process5"/>
    <dgm:cxn modelId="{07FBED3C-0F46-4406-8AEB-82168E795642}" type="presOf" srcId="{D7DD08D2-ED4C-49EE-883B-04E94FD4BBAB}" destId="{2EAD0DB2-AEC3-4AF7-98A0-F4032A9EAE8B}" srcOrd="0" destOrd="0" presId="urn:microsoft.com/office/officeart/2005/8/layout/process5"/>
    <dgm:cxn modelId="{A5E3223D-7964-4DFB-A9F4-9BB98F9AB594}" type="presOf" srcId="{F1B97B91-7A14-45FD-82F5-D46ABFEBBA1D}" destId="{ED1E9F7B-4DE3-4044-BC29-AA703D321D85}" srcOrd="0" destOrd="0" presId="urn:microsoft.com/office/officeart/2005/8/layout/process5"/>
    <dgm:cxn modelId="{5FA9E966-4457-47E7-9A55-8F43A8DF21B2}" type="presOf" srcId="{7CE533EA-619B-48E9-88A8-EF1345976CB1}" destId="{B7DB9EBA-C22A-4F90-84CB-85B3D8BB13F0}" srcOrd="0" destOrd="0" presId="urn:microsoft.com/office/officeart/2005/8/layout/process5"/>
    <dgm:cxn modelId="{B7B11B49-9674-409C-9454-E91EA946BED5}" type="presOf" srcId="{7CE533EA-619B-48E9-88A8-EF1345976CB1}" destId="{FC6C5599-8438-4E35-A054-A7A72017A565}" srcOrd="1" destOrd="0" presId="urn:microsoft.com/office/officeart/2005/8/layout/process5"/>
    <dgm:cxn modelId="{6F379D53-787D-4FAC-AD1E-79C904C27EDC}" srcId="{9E9FD63C-6974-47F3-8EB1-5F29E58CA7B8}" destId="{D7DD08D2-ED4C-49EE-883B-04E94FD4BBAB}" srcOrd="2" destOrd="0" parTransId="{CF1B2930-36A0-4D7C-9DFA-8EA14053C444}" sibTransId="{7CE533EA-619B-48E9-88A8-EF1345976CB1}"/>
    <dgm:cxn modelId="{0A4AFE78-CA56-4C0D-AEF1-61DB520E7DA0}" srcId="{9E9FD63C-6974-47F3-8EB1-5F29E58CA7B8}" destId="{3003B6E8-B465-4490-9819-4130B2D8F11B}" srcOrd="3" destOrd="0" parTransId="{1C0B2C86-5996-41AB-93D2-E36B5E50849D}" sibTransId="{8BAC4CC6-121D-4F18-9A06-4C98003609AF}"/>
    <dgm:cxn modelId="{68FAEE9A-15B6-4A89-830E-C2C36CD3E021}" type="presOf" srcId="{2B04357A-6CA5-4C56-BB40-D68E9FFA856C}" destId="{668EF5A2-C8B5-4C50-A34E-7433987281BD}" srcOrd="1" destOrd="0" presId="urn:microsoft.com/office/officeart/2005/8/layout/process5"/>
    <dgm:cxn modelId="{485D48AE-B16A-48AB-90DB-8ADA53FB1CA8}" type="presOf" srcId="{81E4FBAC-05CF-46E6-A47A-AF550D23D676}" destId="{F1FA2A55-3876-4469-B109-820EAEE1EC95}" srcOrd="0" destOrd="0" presId="urn:microsoft.com/office/officeart/2005/8/layout/process5"/>
    <dgm:cxn modelId="{B64397D8-ADE1-4C2B-951A-9C71A77BE6CD}" type="presOf" srcId="{F1B97B91-7A14-45FD-82F5-D46ABFEBBA1D}" destId="{3F2B1651-F48D-40C4-9A4C-E70B1A7B4DA8}" srcOrd="1" destOrd="0" presId="urn:microsoft.com/office/officeart/2005/8/layout/process5"/>
    <dgm:cxn modelId="{96CBA5DC-6666-4F2D-9C74-8A37AC11C953}" srcId="{9E9FD63C-6974-47F3-8EB1-5F29E58CA7B8}" destId="{81E4FBAC-05CF-46E6-A47A-AF550D23D676}" srcOrd="1" destOrd="0" parTransId="{6C615E6C-8F72-41D0-9F54-EE41A7D757C6}" sibTransId="{2B04357A-6CA5-4C56-BB40-D68E9FFA856C}"/>
    <dgm:cxn modelId="{CA440BE4-23F3-4F5D-B57A-5F92C60F393D}" type="presOf" srcId="{9E9FD63C-6974-47F3-8EB1-5F29E58CA7B8}" destId="{A278B70A-7C37-479A-8E83-1C5452E0E22D}" srcOrd="0" destOrd="0" presId="urn:microsoft.com/office/officeart/2005/8/layout/process5"/>
    <dgm:cxn modelId="{176FADEC-8C4A-4851-B7EA-631F6B08C584}" type="presOf" srcId="{3003B6E8-B465-4490-9819-4130B2D8F11B}" destId="{B170008A-EB91-47E6-ACB9-18AC97C71F5F}" srcOrd="0" destOrd="0" presId="urn:microsoft.com/office/officeart/2005/8/layout/process5"/>
    <dgm:cxn modelId="{AF6B24F1-6AF2-4490-A9B3-D32563A90728}" srcId="{9E9FD63C-6974-47F3-8EB1-5F29E58CA7B8}" destId="{7409F093-9821-423C-8ECE-4799F50E3BFB}" srcOrd="0" destOrd="0" parTransId="{E39D7B92-118B-47D8-B485-1F21EB216F46}" sibTransId="{F1B97B91-7A14-45FD-82F5-D46ABFEBBA1D}"/>
    <dgm:cxn modelId="{7E31A8FC-A1EB-46FB-BF45-8E7C65B1BE43}" type="presOf" srcId="{7409F093-9821-423C-8ECE-4799F50E3BFB}" destId="{57168347-ACB9-495E-86FA-96D55C80BA0B}" srcOrd="0" destOrd="0" presId="urn:microsoft.com/office/officeart/2005/8/layout/process5"/>
    <dgm:cxn modelId="{F5075F1E-C02E-43E7-87A0-EFEDD0CE595F}" type="presParOf" srcId="{A278B70A-7C37-479A-8E83-1C5452E0E22D}" destId="{57168347-ACB9-495E-86FA-96D55C80BA0B}" srcOrd="0" destOrd="0" presId="urn:microsoft.com/office/officeart/2005/8/layout/process5"/>
    <dgm:cxn modelId="{B55CCF51-029B-44B1-81E6-8A6E1F956E42}" type="presParOf" srcId="{A278B70A-7C37-479A-8E83-1C5452E0E22D}" destId="{ED1E9F7B-4DE3-4044-BC29-AA703D321D85}" srcOrd="1" destOrd="0" presId="urn:microsoft.com/office/officeart/2005/8/layout/process5"/>
    <dgm:cxn modelId="{340C4FFC-434E-4E08-A693-BE39F8FB0ACD}" type="presParOf" srcId="{ED1E9F7B-4DE3-4044-BC29-AA703D321D85}" destId="{3F2B1651-F48D-40C4-9A4C-E70B1A7B4DA8}" srcOrd="0" destOrd="0" presId="urn:microsoft.com/office/officeart/2005/8/layout/process5"/>
    <dgm:cxn modelId="{DCF8DC1E-BC0A-4535-BB4E-440D1FCD7788}" type="presParOf" srcId="{A278B70A-7C37-479A-8E83-1C5452E0E22D}" destId="{F1FA2A55-3876-4469-B109-820EAEE1EC95}" srcOrd="2" destOrd="0" presId="urn:microsoft.com/office/officeart/2005/8/layout/process5"/>
    <dgm:cxn modelId="{3D20DB7B-3C08-4B03-8903-6BD39BEFD27F}" type="presParOf" srcId="{A278B70A-7C37-479A-8E83-1C5452E0E22D}" destId="{AC091E36-830C-46B5-BDEA-8D57925BED45}" srcOrd="3" destOrd="0" presId="urn:microsoft.com/office/officeart/2005/8/layout/process5"/>
    <dgm:cxn modelId="{7D2643A1-EA81-43E9-A290-15E1188E266B}" type="presParOf" srcId="{AC091E36-830C-46B5-BDEA-8D57925BED45}" destId="{668EF5A2-C8B5-4C50-A34E-7433987281BD}" srcOrd="0" destOrd="0" presId="urn:microsoft.com/office/officeart/2005/8/layout/process5"/>
    <dgm:cxn modelId="{C370EE2D-614C-4064-9C14-15EAB866633B}" type="presParOf" srcId="{A278B70A-7C37-479A-8E83-1C5452E0E22D}" destId="{2EAD0DB2-AEC3-4AF7-98A0-F4032A9EAE8B}" srcOrd="4" destOrd="0" presId="urn:microsoft.com/office/officeart/2005/8/layout/process5"/>
    <dgm:cxn modelId="{310D18D2-E2AB-40F8-B2A4-8A51C553C278}" type="presParOf" srcId="{A278B70A-7C37-479A-8E83-1C5452E0E22D}" destId="{B7DB9EBA-C22A-4F90-84CB-85B3D8BB13F0}" srcOrd="5" destOrd="0" presId="urn:microsoft.com/office/officeart/2005/8/layout/process5"/>
    <dgm:cxn modelId="{298731DF-05DD-422C-A545-577EC51F98ED}" type="presParOf" srcId="{B7DB9EBA-C22A-4F90-84CB-85B3D8BB13F0}" destId="{FC6C5599-8438-4E35-A054-A7A72017A565}" srcOrd="0" destOrd="0" presId="urn:microsoft.com/office/officeart/2005/8/layout/process5"/>
    <dgm:cxn modelId="{360045DE-300F-4124-84C8-94FF17ECA524}" type="presParOf" srcId="{A278B70A-7C37-479A-8E83-1C5452E0E22D}" destId="{B170008A-EB91-47E6-ACB9-18AC97C71F5F}"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6FF5B9-0BAD-4B3D-91F1-A916FE718E79}" type="doc">
      <dgm:prSet loTypeId="urn:microsoft.com/office/officeart/2005/8/layout/gear1" loCatId="cycle" qsTypeId="urn:microsoft.com/office/officeart/2005/8/quickstyle/simple2" qsCatId="simple" csTypeId="urn:microsoft.com/office/officeart/2005/8/colors/accent1_2" csCatId="accent1" phldr="1"/>
      <dgm:spPr/>
      <dgm:t>
        <a:bodyPr/>
        <a:lstStyle/>
        <a:p>
          <a:endParaRPr lang="en-US"/>
        </a:p>
      </dgm:t>
    </dgm:pt>
    <dgm:pt modelId="{F8928207-0E5C-4B8C-9559-35E8E16CC925}">
      <dgm:prSet phldrT="[Text]"/>
      <dgm:spPr/>
      <dgm:t>
        <a:bodyPr/>
        <a:lstStyle/>
        <a:p>
          <a:r>
            <a:rPr lang="en-US" dirty="0"/>
            <a:t>Behavior Change</a:t>
          </a:r>
        </a:p>
      </dgm:t>
    </dgm:pt>
    <dgm:pt modelId="{F08532EC-ECAA-4AE4-8FB0-FC74820601D8}" type="parTrans" cxnId="{D4F33E9B-F331-4707-A6E5-3B0568C30F45}">
      <dgm:prSet/>
      <dgm:spPr/>
      <dgm:t>
        <a:bodyPr/>
        <a:lstStyle/>
        <a:p>
          <a:endParaRPr lang="en-US"/>
        </a:p>
      </dgm:t>
    </dgm:pt>
    <dgm:pt modelId="{2C8BF902-E8EB-437F-A473-9FB4317C226A}" type="sibTrans" cxnId="{D4F33E9B-F331-4707-A6E5-3B0568C30F45}">
      <dgm:prSet/>
      <dgm:spPr/>
      <dgm:t>
        <a:bodyPr/>
        <a:lstStyle/>
        <a:p>
          <a:endParaRPr lang="en-US"/>
        </a:p>
      </dgm:t>
    </dgm:pt>
    <dgm:pt modelId="{44ECD811-8132-4AEE-B02A-06D3BFDEE5F3}">
      <dgm:prSet phldrT="[Text]"/>
      <dgm:spPr/>
      <dgm:t>
        <a:bodyPr/>
        <a:lstStyle/>
        <a:p>
          <a:r>
            <a:rPr lang="en-US" dirty="0"/>
            <a:t>Mental Health </a:t>
          </a:r>
        </a:p>
      </dgm:t>
    </dgm:pt>
    <dgm:pt modelId="{B2A46F21-5364-43E0-8ED5-21947E79AB13}" type="parTrans" cxnId="{3F6066D7-5BAB-43C4-B691-F185527F44B3}">
      <dgm:prSet/>
      <dgm:spPr/>
      <dgm:t>
        <a:bodyPr/>
        <a:lstStyle/>
        <a:p>
          <a:endParaRPr lang="en-US"/>
        </a:p>
      </dgm:t>
    </dgm:pt>
    <dgm:pt modelId="{6B5EBCB3-5E8B-4E60-9FFF-A69CAC6710DC}" type="sibTrans" cxnId="{3F6066D7-5BAB-43C4-B691-F185527F44B3}">
      <dgm:prSet/>
      <dgm:spPr/>
      <dgm:t>
        <a:bodyPr/>
        <a:lstStyle/>
        <a:p>
          <a:endParaRPr lang="en-US"/>
        </a:p>
      </dgm:t>
    </dgm:pt>
    <dgm:pt modelId="{B9699A80-B707-4B0D-B1E6-4AFACD980025}">
      <dgm:prSet phldrT="[Text]"/>
      <dgm:spPr/>
      <dgm:t>
        <a:bodyPr/>
        <a:lstStyle/>
        <a:p>
          <a:r>
            <a:rPr lang="en-US" dirty="0"/>
            <a:t>Medications</a:t>
          </a:r>
        </a:p>
      </dgm:t>
    </dgm:pt>
    <dgm:pt modelId="{CC6EA93E-2C56-403F-BA69-3820976F2068}" type="parTrans" cxnId="{E5FF0EC5-479C-48B6-A7F5-88D074DF3199}">
      <dgm:prSet/>
      <dgm:spPr/>
      <dgm:t>
        <a:bodyPr/>
        <a:lstStyle/>
        <a:p>
          <a:endParaRPr lang="en-US"/>
        </a:p>
      </dgm:t>
    </dgm:pt>
    <dgm:pt modelId="{B56D68E8-1431-4413-96AE-616DAF6A8465}" type="sibTrans" cxnId="{E5FF0EC5-479C-48B6-A7F5-88D074DF3199}">
      <dgm:prSet/>
      <dgm:spPr/>
      <dgm:t>
        <a:bodyPr/>
        <a:lstStyle/>
        <a:p>
          <a:endParaRPr lang="en-US"/>
        </a:p>
      </dgm:t>
    </dgm:pt>
    <dgm:pt modelId="{EC04FC30-1AA1-4EE6-9BB9-20AF4FF11F3E}" type="pres">
      <dgm:prSet presAssocID="{496FF5B9-0BAD-4B3D-91F1-A916FE718E79}" presName="composite" presStyleCnt="0">
        <dgm:presLayoutVars>
          <dgm:chMax val="3"/>
          <dgm:animLvl val="lvl"/>
          <dgm:resizeHandles val="exact"/>
        </dgm:presLayoutVars>
      </dgm:prSet>
      <dgm:spPr/>
    </dgm:pt>
    <dgm:pt modelId="{EEF20171-8D57-42ED-89F9-23E538C11140}" type="pres">
      <dgm:prSet presAssocID="{F8928207-0E5C-4B8C-9559-35E8E16CC925}" presName="gear1" presStyleLbl="node1" presStyleIdx="0" presStyleCnt="3">
        <dgm:presLayoutVars>
          <dgm:chMax val="1"/>
          <dgm:bulletEnabled val="1"/>
        </dgm:presLayoutVars>
      </dgm:prSet>
      <dgm:spPr/>
    </dgm:pt>
    <dgm:pt modelId="{577E8638-D04F-432F-919A-102F5DDC94C0}" type="pres">
      <dgm:prSet presAssocID="{F8928207-0E5C-4B8C-9559-35E8E16CC925}" presName="gear1srcNode" presStyleLbl="node1" presStyleIdx="0" presStyleCnt="3"/>
      <dgm:spPr/>
    </dgm:pt>
    <dgm:pt modelId="{1DDC961F-72DD-4C46-BF1C-E3F7DD78FA10}" type="pres">
      <dgm:prSet presAssocID="{F8928207-0E5C-4B8C-9559-35E8E16CC925}" presName="gear1dstNode" presStyleLbl="node1" presStyleIdx="0" presStyleCnt="3"/>
      <dgm:spPr/>
    </dgm:pt>
    <dgm:pt modelId="{5D97AA9C-B504-42B3-A90B-8031CED3069D}" type="pres">
      <dgm:prSet presAssocID="{44ECD811-8132-4AEE-B02A-06D3BFDEE5F3}" presName="gear2" presStyleLbl="node1" presStyleIdx="1" presStyleCnt="3">
        <dgm:presLayoutVars>
          <dgm:chMax val="1"/>
          <dgm:bulletEnabled val="1"/>
        </dgm:presLayoutVars>
      </dgm:prSet>
      <dgm:spPr/>
    </dgm:pt>
    <dgm:pt modelId="{10C4500D-94D6-43A3-8E2F-360CA3A5D089}" type="pres">
      <dgm:prSet presAssocID="{44ECD811-8132-4AEE-B02A-06D3BFDEE5F3}" presName="gear2srcNode" presStyleLbl="node1" presStyleIdx="1" presStyleCnt="3"/>
      <dgm:spPr/>
    </dgm:pt>
    <dgm:pt modelId="{F9B01758-0FE5-4FF2-ACB7-DD3984804EBC}" type="pres">
      <dgm:prSet presAssocID="{44ECD811-8132-4AEE-B02A-06D3BFDEE5F3}" presName="gear2dstNode" presStyleLbl="node1" presStyleIdx="1" presStyleCnt="3"/>
      <dgm:spPr/>
    </dgm:pt>
    <dgm:pt modelId="{98C12A95-8655-44B3-A70E-8B6343F0A08B}" type="pres">
      <dgm:prSet presAssocID="{B9699A80-B707-4B0D-B1E6-4AFACD980025}" presName="gear3" presStyleLbl="node1" presStyleIdx="2" presStyleCnt="3"/>
      <dgm:spPr/>
    </dgm:pt>
    <dgm:pt modelId="{A65F0960-822E-4A63-8548-D5361EBD461A}" type="pres">
      <dgm:prSet presAssocID="{B9699A80-B707-4B0D-B1E6-4AFACD980025}" presName="gear3tx" presStyleLbl="node1" presStyleIdx="2" presStyleCnt="3">
        <dgm:presLayoutVars>
          <dgm:chMax val="1"/>
          <dgm:bulletEnabled val="1"/>
        </dgm:presLayoutVars>
      </dgm:prSet>
      <dgm:spPr/>
    </dgm:pt>
    <dgm:pt modelId="{AB8D5A61-935C-42DC-89CB-6019A05572A8}" type="pres">
      <dgm:prSet presAssocID="{B9699A80-B707-4B0D-B1E6-4AFACD980025}" presName="gear3srcNode" presStyleLbl="node1" presStyleIdx="2" presStyleCnt="3"/>
      <dgm:spPr/>
    </dgm:pt>
    <dgm:pt modelId="{9009B59D-A5BB-4F8C-B248-84D8DC3F577F}" type="pres">
      <dgm:prSet presAssocID="{B9699A80-B707-4B0D-B1E6-4AFACD980025}" presName="gear3dstNode" presStyleLbl="node1" presStyleIdx="2" presStyleCnt="3"/>
      <dgm:spPr/>
    </dgm:pt>
    <dgm:pt modelId="{8905ECB8-D5F6-4E7F-966B-4CAC6B50A72B}" type="pres">
      <dgm:prSet presAssocID="{2C8BF902-E8EB-437F-A473-9FB4317C226A}" presName="connector1" presStyleLbl="sibTrans2D1" presStyleIdx="0" presStyleCnt="3"/>
      <dgm:spPr/>
    </dgm:pt>
    <dgm:pt modelId="{135ED77E-4E03-4FD7-ACEE-2017403D4E58}" type="pres">
      <dgm:prSet presAssocID="{6B5EBCB3-5E8B-4E60-9FFF-A69CAC6710DC}" presName="connector2" presStyleLbl="sibTrans2D1" presStyleIdx="1" presStyleCnt="3"/>
      <dgm:spPr/>
    </dgm:pt>
    <dgm:pt modelId="{7DDB9903-3023-4E57-A715-EA72BBFE9955}" type="pres">
      <dgm:prSet presAssocID="{B56D68E8-1431-4413-96AE-616DAF6A8465}" presName="connector3" presStyleLbl="sibTrans2D1" presStyleIdx="2" presStyleCnt="3"/>
      <dgm:spPr/>
    </dgm:pt>
  </dgm:ptLst>
  <dgm:cxnLst>
    <dgm:cxn modelId="{8493CD0F-F404-4C49-9A47-71049733A1EF}" type="presOf" srcId="{B9699A80-B707-4B0D-B1E6-4AFACD980025}" destId="{98C12A95-8655-44B3-A70E-8B6343F0A08B}" srcOrd="0" destOrd="0" presId="urn:microsoft.com/office/officeart/2005/8/layout/gear1"/>
    <dgm:cxn modelId="{FF579816-5FC4-4DE4-BDF8-17E2C7CC6798}" type="presOf" srcId="{44ECD811-8132-4AEE-B02A-06D3BFDEE5F3}" destId="{5D97AA9C-B504-42B3-A90B-8031CED3069D}" srcOrd="0" destOrd="0" presId="urn:microsoft.com/office/officeart/2005/8/layout/gear1"/>
    <dgm:cxn modelId="{2662EB32-43BE-4D4D-BBD9-248EB4DC926F}" type="presOf" srcId="{B9699A80-B707-4B0D-B1E6-4AFACD980025}" destId="{A65F0960-822E-4A63-8548-D5361EBD461A}" srcOrd="1" destOrd="0" presId="urn:microsoft.com/office/officeart/2005/8/layout/gear1"/>
    <dgm:cxn modelId="{E19A3C3E-F9E0-4C75-9F17-637D06A3B67F}" type="presOf" srcId="{F8928207-0E5C-4B8C-9559-35E8E16CC925}" destId="{1DDC961F-72DD-4C46-BF1C-E3F7DD78FA10}" srcOrd="2" destOrd="0" presId="urn:microsoft.com/office/officeart/2005/8/layout/gear1"/>
    <dgm:cxn modelId="{F9BCE65B-3642-4CB3-A325-5A2667AB94B1}" type="presOf" srcId="{F8928207-0E5C-4B8C-9559-35E8E16CC925}" destId="{577E8638-D04F-432F-919A-102F5DDC94C0}" srcOrd="1" destOrd="0" presId="urn:microsoft.com/office/officeart/2005/8/layout/gear1"/>
    <dgm:cxn modelId="{C958DE44-1EA3-4E1E-BC50-F9F9EC326145}" type="presOf" srcId="{F8928207-0E5C-4B8C-9559-35E8E16CC925}" destId="{EEF20171-8D57-42ED-89F9-23E538C11140}" srcOrd="0" destOrd="0" presId="urn:microsoft.com/office/officeart/2005/8/layout/gear1"/>
    <dgm:cxn modelId="{E5481145-75B5-4B00-8F98-3D4EDC1E755F}" type="presOf" srcId="{496FF5B9-0BAD-4B3D-91F1-A916FE718E79}" destId="{EC04FC30-1AA1-4EE6-9BB9-20AF4FF11F3E}" srcOrd="0" destOrd="0" presId="urn:microsoft.com/office/officeart/2005/8/layout/gear1"/>
    <dgm:cxn modelId="{D4173D48-D120-4D0A-A6F3-07D6A42A23B8}" type="presOf" srcId="{2C8BF902-E8EB-437F-A473-9FB4317C226A}" destId="{8905ECB8-D5F6-4E7F-966B-4CAC6B50A72B}" srcOrd="0" destOrd="0" presId="urn:microsoft.com/office/officeart/2005/8/layout/gear1"/>
    <dgm:cxn modelId="{15103373-2EC0-4AFB-9FBA-C8F5F20D17C7}" type="presOf" srcId="{44ECD811-8132-4AEE-B02A-06D3BFDEE5F3}" destId="{F9B01758-0FE5-4FF2-ACB7-DD3984804EBC}" srcOrd="2" destOrd="0" presId="urn:microsoft.com/office/officeart/2005/8/layout/gear1"/>
    <dgm:cxn modelId="{3D625F7E-D9AB-44CE-84D1-6A977CB969A8}" type="presOf" srcId="{44ECD811-8132-4AEE-B02A-06D3BFDEE5F3}" destId="{10C4500D-94D6-43A3-8E2F-360CA3A5D089}" srcOrd="1" destOrd="0" presId="urn:microsoft.com/office/officeart/2005/8/layout/gear1"/>
    <dgm:cxn modelId="{6C5E8C8A-A757-4F1E-A578-A8055193A2FC}" type="presOf" srcId="{6B5EBCB3-5E8B-4E60-9FFF-A69CAC6710DC}" destId="{135ED77E-4E03-4FD7-ACEE-2017403D4E58}" srcOrd="0" destOrd="0" presId="urn:microsoft.com/office/officeart/2005/8/layout/gear1"/>
    <dgm:cxn modelId="{D4F33E9B-F331-4707-A6E5-3B0568C30F45}" srcId="{496FF5B9-0BAD-4B3D-91F1-A916FE718E79}" destId="{F8928207-0E5C-4B8C-9559-35E8E16CC925}" srcOrd="0" destOrd="0" parTransId="{F08532EC-ECAA-4AE4-8FB0-FC74820601D8}" sibTransId="{2C8BF902-E8EB-437F-A473-9FB4317C226A}"/>
    <dgm:cxn modelId="{E5FF0EC5-479C-48B6-A7F5-88D074DF3199}" srcId="{496FF5B9-0BAD-4B3D-91F1-A916FE718E79}" destId="{B9699A80-B707-4B0D-B1E6-4AFACD980025}" srcOrd="2" destOrd="0" parTransId="{CC6EA93E-2C56-403F-BA69-3820976F2068}" sibTransId="{B56D68E8-1431-4413-96AE-616DAF6A8465}"/>
    <dgm:cxn modelId="{983B68CF-C899-4946-B575-A1DE83AB264F}" type="presOf" srcId="{B9699A80-B707-4B0D-B1E6-4AFACD980025}" destId="{AB8D5A61-935C-42DC-89CB-6019A05572A8}" srcOrd="2" destOrd="0" presId="urn:microsoft.com/office/officeart/2005/8/layout/gear1"/>
    <dgm:cxn modelId="{C766A2D2-574F-49EC-8376-A76FCA80668E}" type="presOf" srcId="{B9699A80-B707-4B0D-B1E6-4AFACD980025}" destId="{9009B59D-A5BB-4F8C-B248-84D8DC3F577F}" srcOrd="3" destOrd="0" presId="urn:microsoft.com/office/officeart/2005/8/layout/gear1"/>
    <dgm:cxn modelId="{3F6066D7-5BAB-43C4-B691-F185527F44B3}" srcId="{496FF5B9-0BAD-4B3D-91F1-A916FE718E79}" destId="{44ECD811-8132-4AEE-B02A-06D3BFDEE5F3}" srcOrd="1" destOrd="0" parTransId="{B2A46F21-5364-43E0-8ED5-21947E79AB13}" sibTransId="{6B5EBCB3-5E8B-4E60-9FFF-A69CAC6710DC}"/>
    <dgm:cxn modelId="{333465F9-4AD6-4DD9-B416-76B2A7D64E15}" type="presOf" srcId="{B56D68E8-1431-4413-96AE-616DAF6A8465}" destId="{7DDB9903-3023-4E57-A715-EA72BBFE9955}" srcOrd="0" destOrd="0" presId="urn:microsoft.com/office/officeart/2005/8/layout/gear1"/>
    <dgm:cxn modelId="{299ADC58-515F-421C-9936-18B54A87ACA1}" type="presParOf" srcId="{EC04FC30-1AA1-4EE6-9BB9-20AF4FF11F3E}" destId="{EEF20171-8D57-42ED-89F9-23E538C11140}" srcOrd="0" destOrd="0" presId="urn:microsoft.com/office/officeart/2005/8/layout/gear1"/>
    <dgm:cxn modelId="{44BCA86B-F86C-47F7-8A0D-6D92301B4CBA}" type="presParOf" srcId="{EC04FC30-1AA1-4EE6-9BB9-20AF4FF11F3E}" destId="{577E8638-D04F-432F-919A-102F5DDC94C0}" srcOrd="1" destOrd="0" presId="urn:microsoft.com/office/officeart/2005/8/layout/gear1"/>
    <dgm:cxn modelId="{4901DF44-2381-4BA9-B47B-411A4E9D0D94}" type="presParOf" srcId="{EC04FC30-1AA1-4EE6-9BB9-20AF4FF11F3E}" destId="{1DDC961F-72DD-4C46-BF1C-E3F7DD78FA10}" srcOrd="2" destOrd="0" presId="urn:microsoft.com/office/officeart/2005/8/layout/gear1"/>
    <dgm:cxn modelId="{A3C808A6-4FCD-48D1-9FFC-4992EE700D32}" type="presParOf" srcId="{EC04FC30-1AA1-4EE6-9BB9-20AF4FF11F3E}" destId="{5D97AA9C-B504-42B3-A90B-8031CED3069D}" srcOrd="3" destOrd="0" presId="urn:microsoft.com/office/officeart/2005/8/layout/gear1"/>
    <dgm:cxn modelId="{36F33022-355A-4D16-912C-A3360CE44A49}" type="presParOf" srcId="{EC04FC30-1AA1-4EE6-9BB9-20AF4FF11F3E}" destId="{10C4500D-94D6-43A3-8E2F-360CA3A5D089}" srcOrd="4" destOrd="0" presId="urn:microsoft.com/office/officeart/2005/8/layout/gear1"/>
    <dgm:cxn modelId="{D0820DE6-E697-4FF0-94AE-4D3F67EF0BBD}" type="presParOf" srcId="{EC04FC30-1AA1-4EE6-9BB9-20AF4FF11F3E}" destId="{F9B01758-0FE5-4FF2-ACB7-DD3984804EBC}" srcOrd="5" destOrd="0" presId="urn:microsoft.com/office/officeart/2005/8/layout/gear1"/>
    <dgm:cxn modelId="{EE99D8D6-716C-4958-8895-B106DDD25E6C}" type="presParOf" srcId="{EC04FC30-1AA1-4EE6-9BB9-20AF4FF11F3E}" destId="{98C12A95-8655-44B3-A70E-8B6343F0A08B}" srcOrd="6" destOrd="0" presId="urn:microsoft.com/office/officeart/2005/8/layout/gear1"/>
    <dgm:cxn modelId="{4C34C7C1-2C01-40A8-88F4-31ED76939DE7}" type="presParOf" srcId="{EC04FC30-1AA1-4EE6-9BB9-20AF4FF11F3E}" destId="{A65F0960-822E-4A63-8548-D5361EBD461A}" srcOrd="7" destOrd="0" presId="urn:microsoft.com/office/officeart/2005/8/layout/gear1"/>
    <dgm:cxn modelId="{CE80EAA5-0970-45A5-94E0-283822F8FE63}" type="presParOf" srcId="{EC04FC30-1AA1-4EE6-9BB9-20AF4FF11F3E}" destId="{AB8D5A61-935C-42DC-89CB-6019A05572A8}" srcOrd="8" destOrd="0" presId="urn:microsoft.com/office/officeart/2005/8/layout/gear1"/>
    <dgm:cxn modelId="{8EA2FC76-D5EC-40FB-91A2-CF3363F436AD}" type="presParOf" srcId="{EC04FC30-1AA1-4EE6-9BB9-20AF4FF11F3E}" destId="{9009B59D-A5BB-4F8C-B248-84D8DC3F577F}" srcOrd="9" destOrd="0" presId="urn:microsoft.com/office/officeart/2005/8/layout/gear1"/>
    <dgm:cxn modelId="{A8E1F097-450C-428D-8087-6658572CE070}" type="presParOf" srcId="{EC04FC30-1AA1-4EE6-9BB9-20AF4FF11F3E}" destId="{8905ECB8-D5F6-4E7F-966B-4CAC6B50A72B}" srcOrd="10" destOrd="0" presId="urn:microsoft.com/office/officeart/2005/8/layout/gear1"/>
    <dgm:cxn modelId="{D1D7A131-DAA0-46C0-8938-91B686A2D13B}" type="presParOf" srcId="{EC04FC30-1AA1-4EE6-9BB9-20AF4FF11F3E}" destId="{135ED77E-4E03-4FD7-ACEE-2017403D4E58}" srcOrd="11" destOrd="0" presId="urn:microsoft.com/office/officeart/2005/8/layout/gear1"/>
    <dgm:cxn modelId="{5820BCF7-8026-4560-9952-464DF16BA1F1}" type="presParOf" srcId="{EC04FC30-1AA1-4EE6-9BB9-20AF4FF11F3E}" destId="{7DDB9903-3023-4E57-A715-EA72BBFE9955}"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168347-ACB9-495E-86FA-96D55C80BA0B}">
      <dsp:nvSpPr>
        <dsp:cNvPr id="0" name=""/>
        <dsp:cNvSpPr/>
      </dsp:nvSpPr>
      <dsp:spPr>
        <a:xfrm>
          <a:off x="4934" y="460835"/>
          <a:ext cx="2157465" cy="12944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2"/>
              </a:solidFill>
            </a:rPr>
            <a:t>Owed by the person with diabetes</a:t>
          </a:r>
        </a:p>
      </dsp:txBody>
      <dsp:txXfrm>
        <a:off x="42848" y="498749"/>
        <a:ext cx="2081637" cy="1218651"/>
      </dsp:txXfrm>
    </dsp:sp>
    <dsp:sp modelId="{ED1E9F7B-4DE3-4044-BC29-AA703D321D85}">
      <dsp:nvSpPr>
        <dsp:cNvPr id="0" name=""/>
        <dsp:cNvSpPr/>
      </dsp:nvSpPr>
      <dsp:spPr>
        <a:xfrm>
          <a:off x="2352257" y="840549"/>
          <a:ext cx="457382" cy="5350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352257" y="947559"/>
        <a:ext cx="320167" cy="321031"/>
      </dsp:txXfrm>
    </dsp:sp>
    <dsp:sp modelId="{F1FA2A55-3876-4469-B109-820EAEE1EC95}">
      <dsp:nvSpPr>
        <dsp:cNvPr id="0" name=""/>
        <dsp:cNvSpPr/>
      </dsp:nvSpPr>
      <dsp:spPr>
        <a:xfrm>
          <a:off x="3025386" y="460835"/>
          <a:ext cx="2157465" cy="12944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2"/>
              </a:solidFill>
            </a:rPr>
            <a:t>Typically used long term</a:t>
          </a:r>
        </a:p>
      </dsp:txBody>
      <dsp:txXfrm>
        <a:off x="3063300" y="498749"/>
        <a:ext cx="2081637" cy="1218651"/>
      </dsp:txXfrm>
    </dsp:sp>
    <dsp:sp modelId="{AC091E36-830C-46B5-BDEA-8D57925BED45}">
      <dsp:nvSpPr>
        <dsp:cNvPr id="0" name=""/>
        <dsp:cNvSpPr/>
      </dsp:nvSpPr>
      <dsp:spPr>
        <a:xfrm>
          <a:off x="5372709" y="840549"/>
          <a:ext cx="457382" cy="5350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5372709" y="947559"/>
        <a:ext cx="320167" cy="321031"/>
      </dsp:txXfrm>
    </dsp:sp>
    <dsp:sp modelId="{2EAD0DB2-AEC3-4AF7-98A0-F4032A9EAE8B}">
      <dsp:nvSpPr>
        <dsp:cNvPr id="0" name=""/>
        <dsp:cNvSpPr/>
      </dsp:nvSpPr>
      <dsp:spPr>
        <a:xfrm>
          <a:off x="6045838" y="460835"/>
          <a:ext cx="2157465" cy="12944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solidFill>
                <a:schemeClr val="tx2"/>
              </a:solidFill>
            </a:rPr>
            <a:t>Device options include real-time glucose monitoring (</a:t>
          </a:r>
          <a:r>
            <a:rPr lang="en-US" sz="1500" kern="1200" err="1">
              <a:solidFill>
                <a:schemeClr val="tx2"/>
              </a:solidFill>
            </a:rPr>
            <a:t>rtCGM</a:t>
          </a:r>
          <a:r>
            <a:rPr lang="en-US" sz="1500" kern="1200">
              <a:solidFill>
                <a:schemeClr val="tx2"/>
              </a:solidFill>
            </a:rPr>
            <a:t>) or intermittent scanning (</a:t>
          </a:r>
          <a:r>
            <a:rPr lang="en-US" sz="1500" kern="1200" err="1">
              <a:solidFill>
                <a:schemeClr val="tx2"/>
              </a:solidFill>
            </a:rPr>
            <a:t>isCGM</a:t>
          </a:r>
          <a:r>
            <a:rPr lang="en-US" sz="1500" kern="1200">
              <a:solidFill>
                <a:schemeClr val="tx2"/>
              </a:solidFill>
            </a:rPr>
            <a:t>)</a:t>
          </a:r>
          <a:r>
            <a:rPr lang="en-US" sz="1500" kern="1200">
              <a:solidFill>
                <a:schemeClr val="tx2"/>
              </a:solidFill>
              <a:latin typeface="Calibri Light" panose="020F0302020204030204"/>
            </a:rPr>
            <a:t> </a:t>
          </a:r>
          <a:endParaRPr lang="en-US" sz="1500" kern="1200">
            <a:solidFill>
              <a:schemeClr val="tx2"/>
            </a:solidFill>
          </a:endParaRPr>
        </a:p>
      </dsp:txBody>
      <dsp:txXfrm>
        <a:off x="6083752" y="498749"/>
        <a:ext cx="2081637" cy="1218651"/>
      </dsp:txXfrm>
    </dsp:sp>
    <dsp:sp modelId="{B7DB9EBA-C22A-4F90-84CB-85B3D8BB13F0}">
      <dsp:nvSpPr>
        <dsp:cNvPr id="0" name=""/>
        <dsp:cNvSpPr/>
      </dsp:nvSpPr>
      <dsp:spPr>
        <a:xfrm>
          <a:off x="8393161" y="840549"/>
          <a:ext cx="457382" cy="5350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8393161" y="947559"/>
        <a:ext cx="320167" cy="321031"/>
      </dsp:txXfrm>
    </dsp:sp>
    <dsp:sp modelId="{B170008A-EB91-47E6-ACB9-18AC97C71F5F}">
      <dsp:nvSpPr>
        <dsp:cNvPr id="0" name=""/>
        <dsp:cNvSpPr/>
      </dsp:nvSpPr>
      <dsp:spPr>
        <a:xfrm>
          <a:off x="9066290" y="460835"/>
          <a:ext cx="2157465" cy="12944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2"/>
              </a:solidFill>
            </a:rPr>
            <a:t>Some options can be integrated with insulin pumps or connected insulin pens</a:t>
          </a:r>
        </a:p>
      </dsp:txBody>
      <dsp:txXfrm>
        <a:off x="9104204" y="498749"/>
        <a:ext cx="2081637" cy="12186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F20171-8D57-42ED-89F9-23E538C11140}">
      <dsp:nvSpPr>
        <dsp:cNvPr id="0" name=""/>
        <dsp:cNvSpPr/>
      </dsp:nvSpPr>
      <dsp:spPr>
        <a:xfrm>
          <a:off x="2463635" y="2036464"/>
          <a:ext cx="2489011" cy="2489011"/>
        </a:xfrm>
        <a:prstGeom prst="gear9">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Behavior Change</a:t>
          </a:r>
        </a:p>
      </dsp:txBody>
      <dsp:txXfrm>
        <a:off x="2964037" y="2619503"/>
        <a:ext cx="1488207" cy="1279403"/>
      </dsp:txXfrm>
    </dsp:sp>
    <dsp:sp modelId="{5D97AA9C-B504-42B3-A90B-8031CED3069D}">
      <dsp:nvSpPr>
        <dsp:cNvPr id="0" name=""/>
        <dsp:cNvSpPr/>
      </dsp:nvSpPr>
      <dsp:spPr>
        <a:xfrm>
          <a:off x="1015483" y="1448152"/>
          <a:ext cx="1810190" cy="1810190"/>
        </a:xfrm>
        <a:prstGeom prst="gear6">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Mental Health </a:t>
          </a:r>
        </a:p>
      </dsp:txBody>
      <dsp:txXfrm>
        <a:off x="1471204" y="1906627"/>
        <a:ext cx="898748" cy="893240"/>
      </dsp:txXfrm>
    </dsp:sp>
    <dsp:sp modelId="{98C12A95-8655-44B3-A70E-8B6343F0A08B}">
      <dsp:nvSpPr>
        <dsp:cNvPr id="0" name=""/>
        <dsp:cNvSpPr/>
      </dsp:nvSpPr>
      <dsp:spPr>
        <a:xfrm rot="20700000">
          <a:off x="2029374" y="199305"/>
          <a:ext cx="1773617" cy="1773617"/>
        </a:xfrm>
        <a:prstGeom prst="gear6">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Medications</a:t>
          </a:r>
        </a:p>
      </dsp:txBody>
      <dsp:txXfrm rot="-20700000">
        <a:off x="2418380" y="588311"/>
        <a:ext cx="995604" cy="995604"/>
      </dsp:txXfrm>
    </dsp:sp>
    <dsp:sp modelId="{8905ECB8-D5F6-4E7F-966B-4CAC6B50A72B}">
      <dsp:nvSpPr>
        <dsp:cNvPr id="0" name=""/>
        <dsp:cNvSpPr/>
      </dsp:nvSpPr>
      <dsp:spPr>
        <a:xfrm>
          <a:off x="2275896" y="1658799"/>
          <a:ext cx="3185935" cy="3185935"/>
        </a:xfrm>
        <a:prstGeom prst="circularArrow">
          <a:avLst>
            <a:gd name="adj1" fmla="val 4687"/>
            <a:gd name="adj2" fmla="val 299029"/>
            <a:gd name="adj3" fmla="val 2523562"/>
            <a:gd name="adj4" fmla="val 15845434"/>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135ED77E-4E03-4FD7-ACEE-2017403D4E58}">
      <dsp:nvSpPr>
        <dsp:cNvPr id="0" name=""/>
        <dsp:cNvSpPr/>
      </dsp:nvSpPr>
      <dsp:spPr>
        <a:xfrm>
          <a:off x="694902" y="1046204"/>
          <a:ext cx="2314780" cy="231478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7DDB9903-3023-4E57-A715-EA72BBFE9955}">
      <dsp:nvSpPr>
        <dsp:cNvPr id="0" name=""/>
        <dsp:cNvSpPr/>
      </dsp:nvSpPr>
      <dsp:spPr>
        <a:xfrm>
          <a:off x="1619118" y="-190604"/>
          <a:ext cx="2495800" cy="2495800"/>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ED3AC5B-8D30-A850-7D17-F5330B1F3B8B}"/>
              </a:ext>
            </a:extLst>
          </p:cNvPr>
          <p:cNvSpPr>
            <a:spLocks noGrp="1"/>
          </p:cNvSpPr>
          <p:nvPr>
            <p:ph type="ftr" sz="quarter" idx="2"/>
          </p:nvPr>
        </p:nvSpPr>
        <p:spPr>
          <a:xfrm>
            <a:off x="382588" y="8610600"/>
            <a:ext cx="4951412" cy="458788"/>
          </a:xfrm>
          <a:prstGeom prst="rect">
            <a:avLst/>
          </a:prstGeom>
        </p:spPr>
        <p:txBody>
          <a:bodyPr vert="horz" lIns="91435" tIns="45718" rIns="91435" bIns="45718" rtlCol="0" anchor="b"/>
          <a:lstStyle>
            <a:lvl1pPr algn="l" eaLnBrk="1" hangingPunct="1">
              <a:defRPr sz="1100">
                <a:latin typeface="Calibri" panose="020F0502020204030204" pitchFamily="34" charset="0"/>
              </a:defRPr>
            </a:lvl1pPr>
          </a:lstStyle>
          <a:p>
            <a:pPr>
              <a:defRPr/>
            </a:pPr>
            <a:r>
              <a:rPr lang="en-US" dirty="0"/>
              <a:t>© </a:t>
            </a:r>
            <a:r>
              <a:rPr lang="en-US" sz="1200" dirty="0"/>
              <a:t>Copyright</a:t>
            </a:r>
            <a:r>
              <a:rPr lang="en-US" dirty="0"/>
              <a:t> 1999-2025, Diabetes Education Services     www.DiabetesEd.net</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2506D9-957E-BE94-3332-19048458B5FB}"/>
              </a:ext>
            </a:extLst>
          </p:cNvPr>
          <p:cNvSpPr>
            <a:spLocks noGrp="1"/>
          </p:cNvSpPr>
          <p:nvPr>
            <p:ph type="hdr" sz="quarter"/>
          </p:nvPr>
        </p:nvSpPr>
        <p:spPr>
          <a:xfrm>
            <a:off x="0" y="0"/>
            <a:ext cx="2971800" cy="457200"/>
          </a:xfrm>
          <a:prstGeom prst="rect">
            <a:avLst/>
          </a:prstGeom>
        </p:spPr>
        <p:txBody>
          <a:bodyPr vert="horz" lIns="91435" tIns="45718" rIns="91435" bIns="45718"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306C6048-4EAD-E5E6-A5CF-816331D90D48}"/>
              </a:ext>
            </a:extLst>
          </p:cNvPr>
          <p:cNvSpPr>
            <a:spLocks noGrp="1"/>
          </p:cNvSpPr>
          <p:nvPr>
            <p:ph type="dt" idx="1"/>
          </p:nvPr>
        </p:nvSpPr>
        <p:spPr>
          <a:xfrm>
            <a:off x="3884613" y="0"/>
            <a:ext cx="2971800" cy="457200"/>
          </a:xfrm>
          <a:prstGeom prst="rect">
            <a:avLst/>
          </a:prstGeom>
        </p:spPr>
        <p:txBody>
          <a:bodyPr vert="horz" lIns="91435" tIns="45718" rIns="91435" bIns="45718" rtlCol="0"/>
          <a:lstStyle>
            <a:lvl1pPr algn="r" eaLnBrk="1" fontAlgn="auto" hangingPunct="1">
              <a:spcBef>
                <a:spcPts val="0"/>
              </a:spcBef>
              <a:spcAft>
                <a:spcPts val="0"/>
              </a:spcAft>
              <a:defRPr sz="1200">
                <a:latin typeface="+mn-lt"/>
              </a:defRPr>
            </a:lvl1pPr>
          </a:lstStyle>
          <a:p>
            <a:pPr>
              <a:defRPr/>
            </a:pPr>
            <a:fld id="{FE0C8F30-DAF0-4CE1-9147-71540DE5D84E}" type="datetimeFigureOut">
              <a:rPr lang="en-US"/>
              <a:pPr>
                <a:defRPr/>
              </a:pPr>
              <a:t>7/1/2025</a:t>
            </a:fld>
            <a:endParaRPr lang="en-US"/>
          </a:p>
        </p:txBody>
      </p:sp>
      <p:sp>
        <p:nvSpPr>
          <p:cNvPr id="4" name="Slide Image Placeholder 3">
            <a:extLst>
              <a:ext uri="{FF2B5EF4-FFF2-40B4-BE49-F238E27FC236}">
                <a16:creationId xmlns:a16="http://schemas.microsoft.com/office/drawing/2014/main" id="{481EC0F0-0248-B2BB-607F-D2A0096E5207}"/>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35" tIns="45718" rIns="91435" bIns="45718" rtlCol="0" anchor="ctr"/>
          <a:lstStyle/>
          <a:p>
            <a:pPr lvl="0"/>
            <a:endParaRPr lang="en-US" noProof="0"/>
          </a:p>
        </p:txBody>
      </p:sp>
      <p:sp>
        <p:nvSpPr>
          <p:cNvPr id="5" name="Notes Placeholder 4">
            <a:extLst>
              <a:ext uri="{FF2B5EF4-FFF2-40B4-BE49-F238E27FC236}">
                <a16:creationId xmlns:a16="http://schemas.microsoft.com/office/drawing/2014/main" id="{1A91F982-CFFA-6F5C-A7A9-F7E8A3E91E93}"/>
              </a:ext>
            </a:extLst>
          </p:cNvPr>
          <p:cNvSpPr>
            <a:spLocks noGrp="1"/>
          </p:cNvSpPr>
          <p:nvPr>
            <p:ph type="body" sz="quarter" idx="3"/>
          </p:nvPr>
        </p:nvSpPr>
        <p:spPr>
          <a:xfrm>
            <a:off x="685800" y="4343400"/>
            <a:ext cx="5486400" cy="4114800"/>
          </a:xfrm>
          <a:prstGeom prst="rect">
            <a:avLst/>
          </a:prstGeom>
        </p:spPr>
        <p:txBody>
          <a:bodyPr vert="horz" lIns="91435" tIns="45718" rIns="91435" bIns="45718"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4A13A62-E5FC-C5AA-122B-03D451DA1C72}"/>
              </a:ext>
            </a:extLst>
          </p:cNvPr>
          <p:cNvSpPr>
            <a:spLocks noGrp="1"/>
          </p:cNvSpPr>
          <p:nvPr>
            <p:ph type="ftr" sz="quarter" idx="4"/>
          </p:nvPr>
        </p:nvSpPr>
        <p:spPr>
          <a:xfrm>
            <a:off x="0" y="8685213"/>
            <a:ext cx="2971800" cy="457200"/>
          </a:xfrm>
          <a:prstGeom prst="rect">
            <a:avLst/>
          </a:prstGeom>
        </p:spPr>
        <p:txBody>
          <a:bodyPr vert="horz" lIns="91435" tIns="45718" rIns="91435" bIns="45718"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5EA76CBC-E878-E244-092A-D41FE5371565}"/>
              </a:ext>
            </a:extLst>
          </p:cNvPr>
          <p:cNvSpPr>
            <a:spLocks noGrp="1"/>
          </p:cNvSpPr>
          <p:nvPr>
            <p:ph type="sldNum" sz="quarter" idx="5"/>
          </p:nvPr>
        </p:nvSpPr>
        <p:spPr>
          <a:xfrm>
            <a:off x="3884613" y="8685213"/>
            <a:ext cx="2971800" cy="457200"/>
          </a:xfrm>
          <a:prstGeom prst="rect">
            <a:avLst/>
          </a:prstGeom>
        </p:spPr>
        <p:txBody>
          <a:bodyPr vert="horz" wrap="square" lIns="91435" tIns="45718" rIns="91435" bIns="45718"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54C56C46-C960-4EF8-AA14-29BE4C1E6EE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lickr.com/photos/fdaphotos/15657970628"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omnipod.com/sites/default/files/Omnipod-5_User-guide.pdf" TargetMode="External"/><Relationship Id="rId2" Type="http://schemas.openxmlformats.org/officeDocument/2006/relationships/slide" Target="../slides/slide65.xml"/><Relationship Id="rId1" Type="http://schemas.openxmlformats.org/officeDocument/2006/relationships/notesMaster" Target="../notesMasters/notesMaster1.xml"/><Relationship Id="rId5" Type="http://schemas.openxmlformats.org/officeDocument/2006/relationships/hyperlink" Target="https://www.tandemdiabetes.com/docs/default-source/product-documents/t-slim-x2-insulin-pump/aw-1007704_b-user-guide-mobile-bolus-tslim-x2-control-iq-7-6-mgdl-artwork-web.pdf?sfvrsn=71e5e2d7_32" TargetMode="External"/><Relationship Id="rId4" Type="http://schemas.openxmlformats.org/officeDocument/2006/relationships/hyperlink" Target="https://www.medtronicdiabetes.com/sites/default/files/library/download-library/user-guides/MiniMed_770G_System_User_Guide.pdf"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omnipod.com/sites/default/files/Omnipod-5_User-guide.pdf" TargetMode="External"/><Relationship Id="rId2" Type="http://schemas.openxmlformats.org/officeDocument/2006/relationships/slide" Target="../slides/slide66.xml"/><Relationship Id="rId1" Type="http://schemas.openxmlformats.org/officeDocument/2006/relationships/notesMaster" Target="../notesMasters/notesMaster1.xml"/><Relationship Id="rId5" Type="http://schemas.openxmlformats.org/officeDocument/2006/relationships/hyperlink" Target="https://www.tandemdiabetes.com/docs/default-source/product-documents/t-slim-x2-insulin-pump/aw-1007704_b-user-guide-mobile-bolus-tslim-x2-control-iq-7-6-mgdl-artwork-web.pdf?sfvrsn=71e5e2d7_32" TargetMode="External"/><Relationship Id="rId4" Type="http://schemas.openxmlformats.org/officeDocument/2006/relationships/hyperlink" Target="https://www.medtronicdiabetes.com/sites/default/files/library/download-library/user-guides/MiniMed_770G_System_User_Guide.pdf"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D5BE9815-4E5B-FFC3-C4F9-70E235E24B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Rectangle 3">
            <a:extLst>
              <a:ext uri="{FF2B5EF4-FFF2-40B4-BE49-F238E27FC236}">
                <a16:creationId xmlns:a16="http://schemas.microsoft.com/office/drawing/2014/main" id="{464B77CC-A4DE-0439-7993-DB4F79D258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4690" name="Google Shape;336;p17:notes">
            <a:extLst>
              <a:ext uri="{FF2B5EF4-FFF2-40B4-BE49-F238E27FC236}">
                <a16:creationId xmlns:a16="http://schemas.microsoft.com/office/drawing/2014/main" id="{6A11D368-9E8A-CF16-B0E5-54A9FCA6365A}"/>
              </a:ext>
            </a:extLst>
          </p:cNvPr>
          <p:cNvSpPr>
            <a:spLocks noGrp="1" noRot="1" noChangeAspect="1" noTextEdit="1"/>
          </p:cNvSpPr>
          <p:nvPr>
            <p:ph type="sldImg" idx="2"/>
          </p:nvPr>
        </p:nvSpPr>
        <p:spPr bwMode="auto">
          <a:xfrm>
            <a:off x="685800" y="1143000"/>
            <a:ext cx="5486400" cy="30861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sp>
      <p:sp>
        <p:nvSpPr>
          <p:cNvPr id="114691" name="Google Shape;337;p17:notes">
            <a:extLst>
              <a:ext uri="{FF2B5EF4-FFF2-40B4-BE49-F238E27FC236}">
                <a16:creationId xmlns:a16="http://schemas.microsoft.com/office/drawing/2014/main" id="{D5A0CA53-42F2-2EEE-0A96-DCE90E327B39}"/>
              </a:ext>
            </a:extLst>
          </p:cNvPr>
          <p:cNvSpPr>
            <a:spLocks noGrp="1" noChangeArrowheads="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6738" name="Google Shape;328;p16:notes">
            <a:extLst>
              <a:ext uri="{FF2B5EF4-FFF2-40B4-BE49-F238E27FC236}">
                <a16:creationId xmlns:a16="http://schemas.microsoft.com/office/drawing/2014/main" id="{CD39CBEF-A2F3-A105-5A8B-9E2EC09339FA}"/>
              </a:ext>
            </a:extLst>
          </p:cNvPr>
          <p:cNvSpPr>
            <a:spLocks noGrp="1" noRot="1" noChangeAspect="1" noTextEdit="1"/>
          </p:cNvSpPr>
          <p:nvPr>
            <p:ph type="sldImg" idx="2"/>
          </p:nvPr>
        </p:nvSpPr>
        <p:spPr bwMode="auto">
          <a:xfrm>
            <a:off x="382588" y="685800"/>
            <a:ext cx="6094412"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sp>
      <p:sp>
        <p:nvSpPr>
          <p:cNvPr id="116739" name="Google Shape;329;p16:notes">
            <a:extLst>
              <a:ext uri="{FF2B5EF4-FFF2-40B4-BE49-F238E27FC236}">
                <a16:creationId xmlns:a16="http://schemas.microsoft.com/office/drawing/2014/main" id="{421EA278-DAE7-8B32-7F8D-CAD33F5A5D84}"/>
              </a:ext>
            </a:extLst>
          </p:cNvPr>
          <p:cNvSpPr>
            <a:spLocks noGrp="1" noChangeArrowheads="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8786" name="Google Shape;360;p19:notes">
            <a:extLst>
              <a:ext uri="{FF2B5EF4-FFF2-40B4-BE49-F238E27FC236}">
                <a16:creationId xmlns:a16="http://schemas.microsoft.com/office/drawing/2014/main" id="{4F599356-E08D-B089-1B13-0C3520136243}"/>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18787" name="Google Shape;361;p19:notes">
            <a:extLst>
              <a:ext uri="{FF2B5EF4-FFF2-40B4-BE49-F238E27FC236}">
                <a16:creationId xmlns:a16="http://schemas.microsoft.com/office/drawing/2014/main" id="{012EAD4D-2C64-535B-6AFA-7F82B0C27354}"/>
              </a:ext>
            </a:extLst>
          </p:cNvPr>
          <p:cNvSpPr>
            <a:spLocks noGrp="1" noChangeArrowheads="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en-US" altLang="en-US"/>
          </a:p>
          <a:p>
            <a:pPr>
              <a:spcBef>
                <a:spcPct val="0"/>
              </a:spcBef>
            </a:pPr>
            <a:endParaRPr lang="en-US" altLang="en-US"/>
          </a:p>
          <a:p>
            <a:pPr>
              <a:spcBef>
                <a:spcPct val="0"/>
              </a:spcBef>
            </a:pPr>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54B78681-B887-DE15-BEDA-1C58A9D1EA29}"/>
              </a:ext>
            </a:extLst>
          </p:cNvPr>
          <p:cNvSpPr>
            <a:spLocks noGrp="1" noRot="1" noChangeAspect="1" noTextEdit="1"/>
          </p:cNvSpPr>
          <p:nvPr>
            <p:ph type="sldImg"/>
          </p:nvPr>
        </p:nvSpPr>
        <p:spPr bwMode="auto">
          <a:xfrm>
            <a:off x="719138" y="1163638"/>
            <a:ext cx="5584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648C5F9A-9406-E889-5315-33A9964309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AC5C1E29-D77A-7BB8-5C78-65B8CA8F09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0E1CEF6E-DE6B-2C22-3FB7-2E942B24E2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E2C796D0-ED1F-E95A-6CA4-F0C9215DDE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a:extLst>
              <a:ext uri="{FF2B5EF4-FFF2-40B4-BE49-F238E27FC236}">
                <a16:creationId xmlns:a16="http://schemas.microsoft.com/office/drawing/2014/main" id="{C946B0BE-4EF9-C654-D42F-5237448817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9F0FBC41-0228-57EF-A686-6477D144887E}"/>
              </a:ext>
            </a:extLst>
          </p:cNvPr>
          <p:cNvSpPr>
            <a:spLocks noGrp="1" noRot="1" noChangeAspect="1" noChangeArrowheads="1" noTextEdit="1"/>
          </p:cNvSpPr>
          <p:nvPr>
            <p:ph type="sldImg"/>
          </p:nvPr>
        </p:nvSpPr>
        <p:spPr bwMode="auto">
          <a:xfrm>
            <a:off x="409575" y="698500"/>
            <a:ext cx="62039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a:extLst>
              <a:ext uri="{FF2B5EF4-FFF2-40B4-BE49-F238E27FC236}">
                <a16:creationId xmlns:a16="http://schemas.microsoft.com/office/drawing/2014/main" id="{B13D891E-B52C-9700-8D7B-6F407790BE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A35FFDF9-AF38-B93C-2BED-FFAF1F33BDC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a:extLst>
              <a:ext uri="{FF2B5EF4-FFF2-40B4-BE49-F238E27FC236}">
                <a16:creationId xmlns:a16="http://schemas.microsoft.com/office/drawing/2014/main" id="{ADDF48BC-DDFD-AFC3-06B2-ACABB8773D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4146" name="Google Shape;536;p39:notes">
            <a:extLst>
              <a:ext uri="{FF2B5EF4-FFF2-40B4-BE49-F238E27FC236}">
                <a16:creationId xmlns:a16="http://schemas.microsoft.com/office/drawing/2014/main" id="{F88094F9-7977-9E53-493F-2A87AB70F984}"/>
              </a:ext>
            </a:extLst>
          </p:cNvPr>
          <p:cNvSpPr>
            <a:spLocks noGrp="1" noRot="1" noChangeAspect="1" noTextEdit="1"/>
          </p:cNvSpPr>
          <p:nvPr>
            <p:ph type="sldImg" idx="2"/>
          </p:nvPr>
        </p:nvSpPr>
        <p:spPr bwMode="auto">
          <a:xfrm>
            <a:off x="692150" y="1146175"/>
            <a:ext cx="5487988" cy="3087688"/>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34147" name="Google Shape;537;p39:notes">
            <a:extLst>
              <a:ext uri="{FF2B5EF4-FFF2-40B4-BE49-F238E27FC236}">
                <a16:creationId xmlns:a16="http://schemas.microsoft.com/office/drawing/2014/main" id="{2B02C337-F613-AA28-3272-24A37F127C39}"/>
              </a:ext>
            </a:extLst>
          </p:cNvPr>
          <p:cNvSpPr>
            <a:spLocks noGrp="1" noChangeArrowheads="1"/>
          </p:cNvSpPr>
          <p:nvPr>
            <p:ph type="body" idx="1"/>
          </p:nvPr>
        </p:nvSpPr>
        <p:spPr bwMode="auto">
          <a:xfrm>
            <a:off x="687388" y="4406900"/>
            <a:ext cx="5495925" cy="3605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52" tIns="45764" rIns="91552" bIns="45764" numCol="1" anchor="t" anchorCtr="0" compatLnSpc="1">
            <a:prstTxWarp prst="textNoShape">
              <a:avLst/>
            </a:prstTxWarp>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862F0357-6900-673F-FF0C-C3321B5B218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a:extLst>
              <a:ext uri="{FF2B5EF4-FFF2-40B4-BE49-F238E27FC236}">
                <a16:creationId xmlns:a16="http://schemas.microsoft.com/office/drawing/2014/main" id="{BE4BB828-1D4B-D524-7531-FD7691CA73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5702F217-B925-4101-E4DF-6057D83886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F8BB831D-9EEB-6567-B01D-24C9279304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7D35F2BB-6E8E-8059-DD56-0AD0E0AF9E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a:extLst>
              <a:ext uri="{FF2B5EF4-FFF2-40B4-BE49-F238E27FC236}">
                <a16:creationId xmlns:a16="http://schemas.microsoft.com/office/drawing/2014/main" id="{FF39F8B7-A478-BEC3-E11F-FED2C5FC0F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8244" name="Header Placeholder 3">
            <a:extLst>
              <a:ext uri="{FF2B5EF4-FFF2-40B4-BE49-F238E27FC236}">
                <a16:creationId xmlns:a16="http://schemas.microsoft.com/office/drawing/2014/main" id="{E11D226A-5465-911B-C93E-DA889E9EBA32}"/>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000000"/>
                </a:solidFill>
                <a:latin typeface="Calibri" panose="020F0502020204030204" pitchFamily="34" charset="0"/>
              </a:rPr>
              <a:t>Obesity Series, Part II: Physical Activity</a:t>
            </a:r>
          </a:p>
        </p:txBody>
      </p:sp>
      <p:sp>
        <p:nvSpPr>
          <p:cNvPr id="138245" name="Footer Placeholder 4">
            <a:extLst>
              <a:ext uri="{FF2B5EF4-FFF2-40B4-BE49-F238E27FC236}">
                <a16:creationId xmlns:a16="http://schemas.microsoft.com/office/drawing/2014/main" id="{F6E9CD23-ED15-E71B-436B-44C5D452E5D2}"/>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000000"/>
                </a:solidFill>
                <a:latin typeface="Calibri" panose="020F0502020204030204" pitchFamily="34" charset="0"/>
              </a:rPr>
              <a:t>Copyright 2014 American Association of Diabetes Educators. All rights reserved.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0013BF8A-9BB4-098F-C749-220F583B12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a:extLst>
              <a:ext uri="{FF2B5EF4-FFF2-40B4-BE49-F238E27FC236}">
                <a16:creationId xmlns:a16="http://schemas.microsoft.com/office/drawing/2014/main" id="{CAE99372-6E65-6DC3-5009-B43C0DC587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 obtained from: https://lada-diabetes.com/freestyle-libre-14-day-system-review-first-week-thoughts/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2338" name="Google Shape;436;p27:notes">
            <a:extLst>
              <a:ext uri="{FF2B5EF4-FFF2-40B4-BE49-F238E27FC236}">
                <a16:creationId xmlns:a16="http://schemas.microsoft.com/office/drawing/2014/main" id="{325F481E-9B48-DBFB-C9C8-6B8300C007F7}"/>
              </a:ext>
            </a:extLst>
          </p:cNvPr>
          <p:cNvSpPr>
            <a:spLocks noGrp="1" noChangeArrowheads="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en-US" altLang="en-US"/>
          </a:p>
        </p:txBody>
      </p:sp>
      <p:sp>
        <p:nvSpPr>
          <p:cNvPr id="142339" name="Google Shape;437;p27:notes">
            <a:extLst>
              <a:ext uri="{FF2B5EF4-FFF2-40B4-BE49-F238E27FC236}">
                <a16:creationId xmlns:a16="http://schemas.microsoft.com/office/drawing/2014/main" id="{93D1F996-8E6D-B70E-2143-C89EDBB05BD1}"/>
              </a:ext>
            </a:extLst>
          </p:cNvPr>
          <p:cNvSpPr>
            <a:spLocks noGrp="1" noRot="1" noChangeAspect="1" noTextEdit="1"/>
          </p:cNvSpPr>
          <p:nvPr>
            <p:ph type="sldImg" idx="2"/>
          </p:nvPr>
        </p:nvSpPr>
        <p:spPr bwMode="auto">
          <a:xfrm>
            <a:off x="685800" y="1143000"/>
            <a:ext cx="5486400" cy="30861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9F0FFA71-5C73-AB1F-9E75-E51831EE45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a:extLst>
              <a:ext uri="{FF2B5EF4-FFF2-40B4-BE49-F238E27FC236}">
                <a16:creationId xmlns:a16="http://schemas.microsoft.com/office/drawing/2014/main" id="{04178836-AC31-0278-C95C-70CCD6F232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MS PGothic" panose="020B0600070205080204" pitchFamily="34" charset="-128"/>
              <a:cs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Notes Placeholder 1">
            <a:extLst>
              <a:ext uri="{FF2B5EF4-FFF2-40B4-BE49-F238E27FC236}">
                <a16:creationId xmlns:a16="http://schemas.microsoft.com/office/drawing/2014/main" id="{5E1598CA-6E36-72D8-6ACB-09ED5A868D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Libreview report, my own image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a:extLst>
              <a:ext uri="{FF2B5EF4-FFF2-40B4-BE49-F238E27FC236}">
                <a16:creationId xmlns:a16="http://schemas.microsoft.com/office/drawing/2014/main" id="{54E44C8A-6D46-0CB1-C219-CB8CB40003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a:extLst>
              <a:ext uri="{FF2B5EF4-FFF2-40B4-BE49-F238E27FC236}">
                <a16:creationId xmlns:a16="http://schemas.microsoft.com/office/drawing/2014/main" id="{72397274-20B8-6F92-AA8E-0581509DCF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Learning Objective #:  2</a:t>
            </a:r>
          </a:p>
          <a:p>
            <a:endParaRPr lang="en-US" altLang="en-US"/>
          </a:p>
          <a:p>
            <a:r>
              <a:rPr lang="en-US" altLang="en-US"/>
              <a:t>Rationale </a:t>
            </a:r>
          </a:p>
          <a:p>
            <a:endParaRPr lang="en-US" altLang="en-US"/>
          </a:p>
          <a:p>
            <a:r>
              <a:rPr lang="en-US" altLang="en-US"/>
              <a:t>Answer: B</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a:extLst>
              <a:ext uri="{FF2B5EF4-FFF2-40B4-BE49-F238E27FC236}">
                <a16:creationId xmlns:a16="http://schemas.microsoft.com/office/drawing/2014/main" id="{8CDD1F34-6686-60C7-69F0-5728249B86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a:extLst>
              <a:ext uri="{FF2B5EF4-FFF2-40B4-BE49-F238E27FC236}">
                <a16:creationId xmlns:a16="http://schemas.microsoft.com/office/drawing/2014/main" id="{5FE2B9A9-4F9D-C989-D356-25EF7D9A56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Case: Mary becker. Inpen</a:t>
            </a:r>
          </a:p>
          <a:p>
            <a:endParaRPr lang="en-US" altLang="en-US"/>
          </a:p>
          <a:p>
            <a:r>
              <a:rPr lang="en-US" altLang="en-US"/>
              <a:t>Cgm first example with my new patient.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4626" name="Google Shape;601;p42:notes">
            <a:extLst>
              <a:ext uri="{FF2B5EF4-FFF2-40B4-BE49-F238E27FC236}">
                <a16:creationId xmlns:a16="http://schemas.microsoft.com/office/drawing/2014/main" id="{E8D5E3AE-A9EF-363B-012C-404A7C0FA25D}"/>
              </a:ext>
            </a:extLst>
          </p:cNvPr>
          <p:cNvSpPr>
            <a:spLocks noGrp="1" noChangeArrowheads="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en-US" altLang="en-US"/>
          </a:p>
        </p:txBody>
      </p:sp>
      <p:sp>
        <p:nvSpPr>
          <p:cNvPr id="154627" name="Google Shape;602;p42:notes">
            <a:extLst>
              <a:ext uri="{FF2B5EF4-FFF2-40B4-BE49-F238E27FC236}">
                <a16:creationId xmlns:a16="http://schemas.microsoft.com/office/drawing/2014/main" id="{2186BAFC-38D7-396D-2145-E09A2CDEFE56}"/>
              </a:ext>
            </a:extLst>
          </p:cNvPr>
          <p:cNvSpPr>
            <a:spLocks noGrp="1" noRot="1" noChangeAspect="1" noTextEdit="1"/>
          </p:cNvSpPr>
          <p:nvPr>
            <p:ph type="sldImg" idx="2"/>
          </p:nvPr>
        </p:nvSpPr>
        <p:spPr bwMode="auto">
          <a:xfrm>
            <a:off x="685800" y="1143000"/>
            <a:ext cx="5486400" cy="30861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a:extLst>
              <a:ext uri="{FF2B5EF4-FFF2-40B4-BE49-F238E27FC236}">
                <a16:creationId xmlns:a16="http://schemas.microsoft.com/office/drawing/2014/main" id="{8F55B1A5-C1C8-06C6-27B7-4AF164458F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a:extLst>
              <a:ext uri="{FF2B5EF4-FFF2-40B4-BE49-F238E27FC236}">
                <a16:creationId xmlns:a16="http://schemas.microsoft.com/office/drawing/2014/main" id="{8E2F547C-0892-3C2A-C624-703E29741A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Segoe UI" panose="020B0502040204020203" pitchFamily="34" charset="0"/>
              </a:rPr>
              <a:t>Terrance starts CGM</a:t>
            </a:r>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0F911E1E-FF50-D962-0C3B-4787F945A8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a:extLst>
              <a:ext uri="{FF2B5EF4-FFF2-40B4-BE49-F238E27FC236}">
                <a16:creationId xmlns:a16="http://schemas.microsoft.com/office/drawing/2014/main" id="{E548EE2E-D1F6-CF89-3A58-7360DA3AF4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Correction answer:  time below range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F46E6DB1-E187-7207-0CF7-B0B9B96717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BB54EA2A-C337-A23A-6879-8AF966272A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FD00BF6A-38AD-BA27-5166-0E13A1B037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6587BC10-D451-A628-6244-3090F41CEF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88E6A351-0129-DC3F-AB78-1E7ECE662A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a:extLst>
              <a:ext uri="{FF2B5EF4-FFF2-40B4-BE49-F238E27FC236}">
                <a16:creationId xmlns:a16="http://schemas.microsoft.com/office/drawing/2014/main" id="{02321536-2333-7DE5-4BDC-379C48A004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a:extLst>
              <a:ext uri="{FF2B5EF4-FFF2-40B4-BE49-F238E27FC236}">
                <a16:creationId xmlns:a16="http://schemas.microsoft.com/office/drawing/2014/main" id="{4F48CF4E-10EF-DE22-B7DD-39CF937642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a:extLst>
              <a:ext uri="{FF2B5EF4-FFF2-40B4-BE49-F238E27FC236}">
                <a16:creationId xmlns:a16="http://schemas.microsoft.com/office/drawing/2014/main" id="{39B08726-D7A8-6AA0-18F8-3639A96DC3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Did not tolerate higher dose of metformin</a:t>
            </a:r>
          </a:p>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a:extLst>
              <a:ext uri="{FF2B5EF4-FFF2-40B4-BE49-F238E27FC236}">
                <a16:creationId xmlns:a16="http://schemas.microsoft.com/office/drawing/2014/main" id="{46ED6B46-6F05-0499-304E-59231A8FF03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a:extLst>
              <a:ext uri="{FF2B5EF4-FFF2-40B4-BE49-F238E27FC236}">
                <a16:creationId xmlns:a16="http://schemas.microsoft.com/office/drawing/2014/main" id="{C458A3C5-563D-B324-EE16-10C4279A53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Answer: D</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a:extLst>
              <a:ext uri="{FF2B5EF4-FFF2-40B4-BE49-F238E27FC236}">
                <a16:creationId xmlns:a16="http://schemas.microsoft.com/office/drawing/2014/main" id="{DACFC256-8831-CD4A-248C-57078689570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a:extLst>
              <a:ext uri="{FF2B5EF4-FFF2-40B4-BE49-F238E27FC236}">
                <a16:creationId xmlns:a16="http://schemas.microsoft.com/office/drawing/2014/main" id="{1BC2E0A6-FB43-B392-E457-C6551DBD3A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a16="http://schemas.microsoft.com/office/drawing/2014/main" id="{B8EE9040-B9F0-E6D4-C995-7336C44900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a:extLst>
              <a:ext uri="{FF2B5EF4-FFF2-40B4-BE49-F238E27FC236}">
                <a16:creationId xmlns:a16="http://schemas.microsoft.com/office/drawing/2014/main" id="{BA452E62-99CB-75E4-D5BD-4FA8AEDF3E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solidFill>
                  <a:srgbClr val="000000"/>
                </a:solidFill>
                <a:latin typeface="Arial" panose="020B0604020202020204" pitchFamily="34" charset="0"/>
              </a:rPr>
              <a:t>Current DM Meds </a:t>
            </a:r>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-Insulin glargine inject 50 units QAM and 40 at night</a:t>
            </a:r>
          </a:p>
          <a:p>
            <a:r>
              <a:rPr lang="fr-FR" altLang="en-US">
                <a:solidFill>
                  <a:srgbClr val="000000"/>
                </a:solidFill>
                <a:latin typeface="Arial" panose="020B0604020202020204" pitchFamily="34" charset="0"/>
              </a:rPr>
              <a:t>-Insulin aspart 8-10-10 units plus SS</a:t>
            </a:r>
          </a:p>
          <a:p>
            <a:r>
              <a:rPr lang="en-US" altLang="en-US">
                <a:latin typeface="Arial" panose="020B0604020202020204" pitchFamily="34" charset="0"/>
              </a:rPr>
              <a:t>-Metformin 1000 mg daily </a:t>
            </a:r>
          </a:p>
          <a:p>
            <a:r>
              <a:rPr lang="en-US" altLang="en-US">
                <a:solidFill>
                  <a:srgbClr val="000000"/>
                </a:solidFill>
                <a:latin typeface="Arial" panose="020B0604020202020204" pitchFamily="34" charset="0"/>
              </a:rPr>
              <a:t>-Semaglutide, 0.25mg daily (2 doses so far)</a:t>
            </a:r>
          </a:p>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5100A552-6F1D-B24E-C40F-131933F486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a:extLst>
              <a:ext uri="{FF2B5EF4-FFF2-40B4-BE49-F238E27FC236}">
                <a16:creationId xmlns:a16="http://schemas.microsoft.com/office/drawing/2014/main" id="{285274B8-A221-9B28-9F24-9ED9346523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Next plan: continue to titrate the semaglutide</a:t>
            </a:r>
          </a:p>
          <a:p>
            <a:r>
              <a:rPr lang="en-US" altLang="en-US"/>
              <a:t>Consider more aspart at dinner</a:t>
            </a:r>
          </a:p>
          <a:p>
            <a:r>
              <a:rPr lang="en-US" altLang="en-US"/>
              <a:t>Continue to titrate down the glargine</a:t>
            </a:r>
          </a:p>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397F708E-C275-ED0B-E7AC-6CD65B46D0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a:extLst>
              <a:ext uri="{FF2B5EF4-FFF2-40B4-BE49-F238E27FC236}">
                <a16:creationId xmlns:a16="http://schemas.microsoft.com/office/drawing/2014/main" id="{1681934E-0E2A-C982-619F-528AC6FA3A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whole curve is elevated</a:t>
            </a:r>
          </a:p>
          <a:p>
            <a:r>
              <a:rPr lang="en-US" altLang="en-US" dirty="0"/>
              <a:t>Needs more insulin-is the person taking insulin? </a:t>
            </a:r>
          </a:p>
          <a:p>
            <a:r>
              <a:rPr lang="en-US" altLang="en-US" dirty="0"/>
              <a:t>Ability to use non insulin therapies? </a:t>
            </a:r>
          </a:p>
          <a:p>
            <a:r>
              <a:rPr lang="en-US" altLang="en-US" dirty="0"/>
              <a:t>Low on Saturday likely false low.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8EEF0B73-7912-793F-5257-8ADE304EC6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a:extLst>
              <a:ext uri="{FF2B5EF4-FFF2-40B4-BE49-F238E27FC236}">
                <a16:creationId xmlns:a16="http://schemas.microsoft.com/office/drawing/2014/main" id="{9231B524-5854-9049-29B4-119FFCCB45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Fix lows: too much basals</a:t>
            </a:r>
          </a:p>
          <a:p>
            <a:r>
              <a:rPr lang="en-US" altLang="en-US"/>
              <a:t>Fix highs: dietary modifications, or another medication, possibly meal time insulin.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3" name="Rectangle 7">
            <a:extLst>
              <a:ext uri="{FF2B5EF4-FFF2-40B4-BE49-F238E27FC236}">
                <a16:creationId xmlns:a16="http://schemas.microsoft.com/office/drawing/2014/main" id="{04CFB368-DBBF-D7CD-E1D8-FDC775418A93}"/>
              </a:ext>
            </a:extLst>
          </p:cNvPr>
          <p:cNvSpPr txBox="1">
            <a:spLocks noGrp="1" noChangeArrowheads="1"/>
          </p:cNvSpPr>
          <p:nvPr/>
        </p:nvSpPr>
        <p:spPr bwMode="auto">
          <a:xfrm>
            <a:off x="4052888" y="9064625"/>
            <a:ext cx="3101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80" tIns="47690" rIns="95380" bIns="47690" anchor="b"/>
          <a:lstStyle>
            <a:lvl1pPr defTabSz="965200">
              <a:defRPr>
                <a:solidFill>
                  <a:schemeClr val="tx1"/>
                </a:solidFill>
                <a:latin typeface="Arial" panose="020B0604020202020204" pitchFamily="34" charset="0"/>
              </a:defRPr>
            </a:lvl1pPr>
            <a:lvl2pPr marL="742950" indent="-285750" defTabSz="965200">
              <a:defRPr>
                <a:solidFill>
                  <a:schemeClr val="tx1"/>
                </a:solidFill>
                <a:latin typeface="Arial" panose="020B0604020202020204" pitchFamily="34" charset="0"/>
              </a:defRPr>
            </a:lvl2pPr>
            <a:lvl3pPr marL="1143000" indent="-228600" defTabSz="965200">
              <a:defRPr>
                <a:solidFill>
                  <a:schemeClr val="tx1"/>
                </a:solidFill>
                <a:latin typeface="Arial" panose="020B0604020202020204" pitchFamily="34" charset="0"/>
              </a:defRPr>
            </a:lvl3pPr>
            <a:lvl4pPr marL="1600200" indent="-228600" defTabSz="965200">
              <a:defRPr>
                <a:solidFill>
                  <a:schemeClr val="tx1"/>
                </a:solidFill>
                <a:latin typeface="Arial" panose="020B0604020202020204" pitchFamily="34" charset="0"/>
              </a:defRPr>
            </a:lvl4pPr>
            <a:lvl5pPr marL="2057400" indent="-228600" defTabSz="965200">
              <a:defRPr>
                <a:solidFill>
                  <a:schemeClr val="tx1"/>
                </a:solidFill>
                <a:latin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Arial" panose="020B0604020202020204" pitchFamily="34" charset="0"/>
              </a:defRPr>
            </a:lvl9pPr>
          </a:lstStyle>
          <a:p>
            <a:pPr algn="r"/>
            <a:fld id="{C0C47D32-DADB-4879-A4B2-101764EA6BA9}" type="slidenum">
              <a:rPr lang="en-US" altLang="en-US" sz="1200">
                <a:solidFill>
                  <a:srgbClr val="000000"/>
                </a:solidFill>
                <a:latin typeface="Calibri" panose="020F0502020204030204" pitchFamily="34" charset="0"/>
                <a:ea typeface="MS PGothic" panose="020B0600070205080204" pitchFamily="34" charset="-128"/>
                <a:cs typeface="Arial" panose="020B0604020202020204" pitchFamily="34" charset="0"/>
              </a:rPr>
              <a:pPr algn="r"/>
              <a:t>229</a:t>
            </a:fld>
            <a:endParaRPr lang="en-US" altLang="en-US" sz="1200">
              <a:solidFill>
                <a:srgbClr val="000000"/>
              </a:solidFill>
              <a:latin typeface="Calibri" panose="020F0502020204030204" pitchFamily="34" charset="0"/>
              <a:ea typeface="MS PGothic" panose="020B0600070205080204" pitchFamily="34" charset="-128"/>
              <a:cs typeface="Arial" panose="020B0604020202020204" pitchFamily="34" charset="0"/>
            </a:endParaRPr>
          </a:p>
        </p:txBody>
      </p:sp>
      <p:sp>
        <p:nvSpPr>
          <p:cNvPr id="184324" name="Rectangle 2">
            <a:extLst>
              <a:ext uri="{FF2B5EF4-FFF2-40B4-BE49-F238E27FC236}">
                <a16:creationId xmlns:a16="http://schemas.microsoft.com/office/drawing/2014/main" id="{2275F8B0-D274-3CA6-9ECF-2671C2A0BEBF}"/>
              </a:ext>
            </a:extLst>
          </p:cNvPr>
          <p:cNvSpPr>
            <a:spLocks noGrp="1" noRot="1" noChangeAspect="1" noChangeArrowheads="1" noTextEdit="1"/>
          </p:cNvSpPr>
          <p:nvPr>
            <p:ph type="sldImg"/>
          </p:nvPr>
        </p:nvSpPr>
        <p:spPr bwMode="auto">
          <a:xfrm>
            <a:off x="396875" y="712788"/>
            <a:ext cx="6362700" cy="35798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5" name="Rectangle 3">
            <a:extLst>
              <a:ext uri="{FF2B5EF4-FFF2-40B4-BE49-F238E27FC236}">
                <a16:creationId xmlns:a16="http://schemas.microsoft.com/office/drawing/2014/main" id="{BBE20BA6-B4E8-37BF-A8BF-93447D456CFC}"/>
              </a:ext>
            </a:extLst>
          </p:cNvPr>
          <p:cNvSpPr>
            <a:spLocks noGrp="1" noChangeArrowheads="1"/>
          </p:cNvSpPr>
          <p:nvPr>
            <p:ph type="body" idx="1"/>
          </p:nvPr>
        </p:nvSpPr>
        <p:spPr bwMode="auto">
          <a:xfrm>
            <a:off x="357188" y="4537075"/>
            <a:ext cx="6440487"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380" tIns="47690" rIns="95380" bIns="47690" numCol="1" anchor="t" anchorCtr="0" compatLnSpc="1">
            <a:prstTxWarp prst="textNoShape">
              <a:avLst/>
            </a:prstTxWarp>
          </a:bodyPr>
          <a:lstStyle/>
          <a:p>
            <a:pPr eaLnBrk="1" hangingPunct="1">
              <a:lnSpc>
                <a:spcPct val="95000"/>
              </a:lnSpc>
              <a:spcBef>
                <a:spcPct val="0"/>
              </a:spcBef>
              <a:spcAft>
                <a:spcPct val="25000"/>
              </a:spcAft>
            </a:pPr>
            <a:r>
              <a:rPr lang="en-US" altLang="en-US" dirty="0">
                <a:latin typeface="Arial" panose="020B0604020202020204" pitchFamily="34" charset="0"/>
                <a:cs typeface="Arial" panose="020B0604020202020204" pitchFamily="34" charset="0"/>
              </a:rPr>
              <a:t>Image available for reuse: </a:t>
            </a:r>
            <a:r>
              <a:rPr lang="en-US" altLang="en-US" dirty="0">
                <a:hlinkClick r:id="rId3"/>
              </a:rPr>
              <a:t>https://www.flickr.com/photos/fdaphotos/15657970628</a:t>
            </a:r>
            <a:endParaRPr lang="en-US" altLang="en-US" dirty="0"/>
          </a:p>
          <a:p>
            <a:pPr eaLnBrk="1" hangingPunct="1">
              <a:lnSpc>
                <a:spcPct val="95000"/>
              </a:lnSpc>
              <a:spcBef>
                <a:spcPct val="0"/>
              </a:spcBef>
              <a:spcAft>
                <a:spcPct val="25000"/>
              </a:spcAft>
            </a:pPr>
            <a:endParaRPr lang="en-US" altLang="en-US" dirty="0">
              <a:latin typeface="Arial" panose="020B0604020202020204" pitchFamily="34" charset="0"/>
              <a:cs typeface="Arial" panose="020B0604020202020204" pitchFamily="34" charset="0"/>
            </a:endParaRPr>
          </a:p>
          <a:p>
            <a:pPr eaLnBrk="1" hangingPunct="1">
              <a:lnSpc>
                <a:spcPct val="95000"/>
              </a:lnSpc>
              <a:spcBef>
                <a:spcPct val="0"/>
              </a:spcBef>
              <a:spcAft>
                <a:spcPct val="25000"/>
              </a:spcAft>
            </a:pPr>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9326341C-AB97-83B4-C7D3-302CA7B4C8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A8E4DB48-0E15-4D44-37AE-A8E01801FF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Diana start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a:extLst>
              <a:ext uri="{FF2B5EF4-FFF2-40B4-BE49-F238E27FC236}">
                <a16:creationId xmlns:a16="http://schemas.microsoft.com/office/drawing/2014/main" id="{3E335D1E-50EB-72DD-3847-4BCAADF79D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a:extLst>
              <a:ext uri="{FF2B5EF4-FFF2-40B4-BE49-F238E27FC236}">
                <a16:creationId xmlns:a16="http://schemas.microsoft.com/office/drawing/2014/main" id="{5B137547-F90E-E062-030A-9ED0F6186C0C}"/>
              </a:ext>
            </a:extLst>
          </p:cNvPr>
          <p:cNvSpPr>
            <a:spLocks noGrp="1"/>
          </p:cNvSpPr>
          <p:nvPr>
            <p:ph type="body" idx="1"/>
          </p:nvPr>
        </p:nvSpPr>
        <p:spPr bwMode="auto"/>
        <p:txBody>
          <a:bodyPr wrap="square" numCol="1" anchor="t" anchorCtr="0" compatLnSpc="1">
            <a:prstTxWarp prst="textNoShape">
              <a:avLst/>
            </a:prstTxWarp>
          </a:bodyPr>
          <a:lstStyle/>
          <a:p>
            <a:pPr marL="455613" indent="-455613">
              <a:defRPr/>
            </a:pPr>
            <a:r>
              <a:rPr lang="en-US" altLang="en-US" dirty="0"/>
              <a:t>Alarms for occlusion or low insulin reservoir</a:t>
            </a:r>
          </a:p>
          <a:p>
            <a:pPr marL="455613" indent="-455613">
              <a:defRPr/>
            </a:pPr>
            <a:r>
              <a:rPr lang="en-US" altLang="en-US" dirty="0"/>
              <a:t>Active insulin to prevent stacking </a:t>
            </a:r>
          </a:p>
          <a:p>
            <a:pPr marL="455613" indent="-455613">
              <a:defRPr/>
            </a:pPr>
            <a:r>
              <a:rPr lang="en-US" altLang="en-US" dirty="0"/>
              <a:t>Keypad lock</a:t>
            </a:r>
          </a:p>
          <a:p>
            <a:pPr marL="455613" indent="-455613">
              <a:defRPr/>
            </a:pPr>
            <a:r>
              <a:rPr lang="en-US" altLang="en-US" dirty="0"/>
              <a:t>Waterproof or watertight</a:t>
            </a:r>
          </a:p>
          <a:p>
            <a:pPr marL="455613" indent="-455613">
              <a:defRPr/>
            </a:pPr>
            <a:r>
              <a:rPr lang="en-US" altLang="en-US" dirty="0"/>
              <a:t>Communication with CGM for auto-suspend and auto adjustment of basal</a:t>
            </a:r>
          </a:p>
          <a:p>
            <a:pPr marL="455613" indent="-455613">
              <a:defRPr/>
            </a:pPr>
            <a:r>
              <a:rPr lang="en-US" altLang="en-US" dirty="0"/>
              <a:t>Reminders to bolus, change infusion set, </a:t>
            </a:r>
            <a:r>
              <a:rPr lang="en-US" altLang="en-US" dirty="0" err="1"/>
              <a:t>etc</a:t>
            </a:r>
            <a:endParaRPr lang="en-US" altLang="en-US" dirty="0"/>
          </a:p>
          <a:p>
            <a:pPr>
              <a:defRPr/>
            </a:pPr>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a:extLst>
              <a:ext uri="{FF2B5EF4-FFF2-40B4-BE49-F238E27FC236}">
                <a16:creationId xmlns:a16="http://schemas.microsoft.com/office/drawing/2014/main" id="{7F1173E8-598E-3072-768A-646D9B42EC91}"/>
              </a:ext>
            </a:extLst>
          </p:cNvPr>
          <p:cNvSpPr>
            <a:spLocks noGrp="1" noRot="1" noChangeAspect="1" noTextEdit="1"/>
          </p:cNvSpPr>
          <p:nvPr>
            <p:ph type="sldImg"/>
          </p:nvPr>
        </p:nvSpPr>
        <p:spPr bwMode="auto">
          <a:xfrm>
            <a:off x="381000" y="684213"/>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a:extLst>
              <a:ext uri="{FF2B5EF4-FFF2-40B4-BE49-F238E27FC236}">
                <a16:creationId xmlns:a16="http://schemas.microsoft.com/office/drawing/2014/main" id="{73C2D8FE-0C05-250B-3F0A-0C401A5C0C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2C444CA5-AEFA-A770-8B93-ECBC2C6BDE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a:extLst>
              <a:ext uri="{FF2B5EF4-FFF2-40B4-BE49-F238E27FC236}">
                <a16:creationId xmlns:a16="http://schemas.microsoft.com/office/drawing/2014/main" id="{D341BE2F-F8BE-210D-E230-13D244AC88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My own picture.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a:extLst>
              <a:ext uri="{FF2B5EF4-FFF2-40B4-BE49-F238E27FC236}">
                <a16:creationId xmlns:a16="http://schemas.microsoft.com/office/drawing/2014/main" id="{C9FD4260-FA87-6BB5-3199-6CB72F001EB9}"/>
              </a:ext>
            </a:extLst>
          </p:cNvPr>
          <p:cNvSpPr>
            <a:spLocks noGrp="1" noRot="1" noChangeAspect="1" noTextEdit="1"/>
          </p:cNvSpPr>
          <p:nvPr>
            <p:ph type="sldImg"/>
          </p:nvPr>
        </p:nvSpPr>
        <p:spPr bwMode="auto">
          <a:xfrm>
            <a:off x="381000" y="684213"/>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a:extLst>
              <a:ext uri="{FF2B5EF4-FFF2-40B4-BE49-F238E27FC236}">
                <a16:creationId xmlns:a16="http://schemas.microsoft.com/office/drawing/2014/main" id="{FEBB239E-847D-0CE1-96FD-B318230EA9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a:extLst>
              <a:ext uri="{FF2B5EF4-FFF2-40B4-BE49-F238E27FC236}">
                <a16:creationId xmlns:a16="http://schemas.microsoft.com/office/drawing/2014/main" id="{F3F95644-2BDC-164B-3B3E-8F53B9C3DC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a:extLst>
              <a:ext uri="{FF2B5EF4-FFF2-40B4-BE49-F238E27FC236}">
                <a16:creationId xmlns:a16="http://schemas.microsoft.com/office/drawing/2014/main" id="{F511158F-210A-8368-24F7-78F547E044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a:extLst>
              <a:ext uri="{FF2B5EF4-FFF2-40B4-BE49-F238E27FC236}">
                <a16:creationId xmlns:a16="http://schemas.microsoft.com/office/drawing/2014/main" id="{6DF53F05-C587-8EEA-49DB-5007758B9B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a:extLst>
              <a:ext uri="{FF2B5EF4-FFF2-40B4-BE49-F238E27FC236}">
                <a16:creationId xmlns:a16="http://schemas.microsoft.com/office/drawing/2014/main" id="{9927C1B4-B4CF-C9D8-AC2C-711F99D7E0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a:extLst>
              <a:ext uri="{FF2B5EF4-FFF2-40B4-BE49-F238E27FC236}">
                <a16:creationId xmlns:a16="http://schemas.microsoft.com/office/drawing/2014/main" id="{8FE3F213-BD14-9D35-B830-A2EE89E4A0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a:extLst>
              <a:ext uri="{FF2B5EF4-FFF2-40B4-BE49-F238E27FC236}">
                <a16:creationId xmlns:a16="http://schemas.microsoft.com/office/drawing/2014/main" id="{7B4BEF02-E89C-9D4C-7C8D-49EAD974C1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a:p>
            <a:pPr eaLnBrk="1" hangingPunct="1">
              <a:spcBef>
                <a:spcPct val="0"/>
              </a:spcBef>
            </a:pPr>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a:extLst>
              <a:ext uri="{FF2B5EF4-FFF2-40B4-BE49-F238E27FC236}">
                <a16:creationId xmlns:a16="http://schemas.microsoft.com/office/drawing/2014/main" id="{6FDBFAE0-CF66-55D6-1664-0FF9B875FD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a:extLst>
              <a:ext uri="{FF2B5EF4-FFF2-40B4-BE49-F238E27FC236}">
                <a16:creationId xmlns:a16="http://schemas.microsoft.com/office/drawing/2014/main" id="{4688569E-28A1-3DB0-3A6C-E57DB9536E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a:extLst>
              <a:ext uri="{FF2B5EF4-FFF2-40B4-BE49-F238E27FC236}">
                <a16:creationId xmlns:a16="http://schemas.microsoft.com/office/drawing/2014/main" id="{A8888914-5580-6DED-B9F7-9C442BE010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a:extLst>
              <a:ext uri="{FF2B5EF4-FFF2-40B4-BE49-F238E27FC236}">
                <a16:creationId xmlns:a16="http://schemas.microsoft.com/office/drawing/2014/main" id="{C166E741-5FFA-611E-FEC9-BCC6BD1B0D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pPr>
            <a:r>
              <a:rPr lang="en-US" altLang="en-US"/>
              <a:t>New slide</a:t>
            </a:r>
          </a:p>
          <a:p>
            <a:pPr eaLnBrk="1" hangingPunct="1">
              <a:spcBef>
                <a:spcPct val="0"/>
              </a:spcBef>
            </a:pPr>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a:extLst>
              <a:ext uri="{FF2B5EF4-FFF2-40B4-BE49-F238E27FC236}">
                <a16:creationId xmlns:a16="http://schemas.microsoft.com/office/drawing/2014/main" id="{9E64FFED-F8EF-A726-37AD-78DA5B45F6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a:extLst>
              <a:ext uri="{FF2B5EF4-FFF2-40B4-BE49-F238E27FC236}">
                <a16:creationId xmlns:a16="http://schemas.microsoft.com/office/drawing/2014/main" id="{CCC32313-871D-E98F-F14D-78A68FF3D3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05EC0913-9659-58DC-6697-5F9DED2C569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A50F5104-E2D6-2FA3-55F5-2E02561D38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a:extLst>
              <a:ext uri="{FF2B5EF4-FFF2-40B4-BE49-F238E27FC236}">
                <a16:creationId xmlns:a16="http://schemas.microsoft.com/office/drawing/2014/main" id="{D93F91C4-90D5-D3AF-E569-6AC6C0E1B6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a:extLst>
              <a:ext uri="{FF2B5EF4-FFF2-40B4-BE49-F238E27FC236}">
                <a16:creationId xmlns:a16="http://schemas.microsoft.com/office/drawing/2014/main" id="{38F8A96D-BD47-D861-C2F0-E0088AADE3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Fiasp pre filled cartridges, more expected in the future.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a:extLst>
              <a:ext uri="{FF2B5EF4-FFF2-40B4-BE49-F238E27FC236}">
                <a16:creationId xmlns:a16="http://schemas.microsoft.com/office/drawing/2014/main" id="{1D01E64B-E275-05A3-2994-8192C11DF0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a:extLst>
              <a:ext uri="{FF2B5EF4-FFF2-40B4-BE49-F238E27FC236}">
                <a16:creationId xmlns:a16="http://schemas.microsoft.com/office/drawing/2014/main" id="{18D63570-64E3-55E7-FFD4-1ECA59E6BE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Keywords: Automated Insulin Delivery, Future Dexcom Technology, Tandem Control-IQ</a:t>
            </a:r>
          </a:p>
          <a:p>
            <a:endParaRPr lang="en-US" altLang="en-US"/>
          </a:p>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a:extLst>
              <a:ext uri="{FF2B5EF4-FFF2-40B4-BE49-F238E27FC236}">
                <a16:creationId xmlns:a16="http://schemas.microsoft.com/office/drawing/2014/main" id="{2D8F7CE7-8D7E-5825-FE7E-A2C52E30AA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Notes Placeholder 2">
            <a:extLst>
              <a:ext uri="{FF2B5EF4-FFF2-40B4-BE49-F238E27FC236}">
                <a16:creationId xmlns:a16="http://schemas.microsoft.com/office/drawing/2014/main" id="{0FFDCEA5-3890-8E49-7F00-E95B5F144B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a:extLst>
              <a:ext uri="{FF2B5EF4-FFF2-40B4-BE49-F238E27FC236}">
                <a16:creationId xmlns:a16="http://schemas.microsoft.com/office/drawing/2014/main" id="{8B36FE5A-33AE-DEEA-2420-7328F22A320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a:extLst>
              <a:ext uri="{FF2B5EF4-FFF2-40B4-BE49-F238E27FC236}">
                <a16:creationId xmlns:a16="http://schemas.microsoft.com/office/drawing/2014/main" id="{F3D7B4E8-0BA3-6F78-DAB4-154C71CD66A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8 feet up to 2 hours. </a:t>
            </a:r>
          </a:p>
          <a:p>
            <a:endParaRPr lang="en-US" altLang="en-US"/>
          </a:p>
          <a:p>
            <a:r>
              <a:rPr lang="en-US" altLang="en-US">
                <a:solidFill>
                  <a:srgbClr val="000000"/>
                </a:solidFill>
                <a:latin typeface="Georgia" panose="02040502050405020303" pitchFamily="18" charset="0"/>
              </a:rPr>
              <a:t>IP28 water resistant rating</a:t>
            </a:r>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a:extLst>
              <a:ext uri="{FF2B5EF4-FFF2-40B4-BE49-F238E27FC236}">
                <a16:creationId xmlns:a16="http://schemas.microsoft.com/office/drawing/2014/main" id="{12668C06-F53E-0B0E-AD23-C66A7D2CFC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a:extLst>
              <a:ext uri="{FF2B5EF4-FFF2-40B4-BE49-F238E27FC236}">
                <a16:creationId xmlns:a16="http://schemas.microsoft.com/office/drawing/2014/main" id="{934A873A-D58E-3B05-BBF2-061B75CEC6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a:extLst>
              <a:ext uri="{FF2B5EF4-FFF2-40B4-BE49-F238E27FC236}">
                <a16:creationId xmlns:a16="http://schemas.microsoft.com/office/drawing/2014/main" id="{5D32101C-E0F8-C1A3-BDC5-7A6B77FBA4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Notes Placeholder 2">
            <a:extLst>
              <a:ext uri="{FF2B5EF4-FFF2-40B4-BE49-F238E27FC236}">
                <a16:creationId xmlns:a16="http://schemas.microsoft.com/office/drawing/2014/main" id="{D9C5E522-030A-678A-100B-4476B55D62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hlinkClick r:id="rId3"/>
              </a:rPr>
              <a:t>Omnipod-5_User-guide.pdf</a:t>
            </a:r>
            <a:br>
              <a:rPr lang="en-US" altLang="en-US" dirty="0"/>
            </a:br>
            <a:endParaRPr lang="en-US" altLang="en-US" dirty="0"/>
          </a:p>
          <a:p>
            <a:r>
              <a:rPr lang="en-US" altLang="en-US" dirty="0">
                <a:hlinkClick r:id="rId4"/>
              </a:rPr>
              <a:t>MiniMed_770G_System_User_Guide.pdf (medtronicdiabetes.com)</a:t>
            </a:r>
            <a:endParaRPr lang="en-US" altLang="en-US" dirty="0"/>
          </a:p>
          <a:p>
            <a:endParaRPr lang="en-US" altLang="en-US" dirty="0"/>
          </a:p>
          <a:p>
            <a:r>
              <a:rPr lang="en-US" altLang="en-US" dirty="0">
                <a:hlinkClick r:id="rId5"/>
              </a:rPr>
              <a:t>AW-1007704_B User Guide, Mobile Bolus, t:slim X2, Control-IQ, 7.6, mg/dL, Artwork.pdf (tandemdiabetes.com)</a:t>
            </a:r>
            <a:endParaRPr lang="en-US" altLang="en-US" dirty="0"/>
          </a:p>
          <a:p>
            <a:endParaRPr lang="en-US" altLang="en-US" dirty="0"/>
          </a:p>
          <a:p>
            <a:r>
              <a:rPr lang="en-US" altLang="en-US" u="sng" dirty="0">
                <a:solidFill>
                  <a:schemeClr val="bg2"/>
                </a:solidFill>
              </a:rPr>
              <a:t>User manuals</a:t>
            </a:r>
          </a:p>
          <a:p>
            <a:r>
              <a:rPr lang="en-US" altLang="en-US" dirty="0">
                <a:hlinkClick r:id="rId3"/>
              </a:rPr>
              <a:t>Omnipod-5_User-guide.pdf</a:t>
            </a:r>
            <a:endParaRPr lang="en-US" altLang="en-US" dirty="0"/>
          </a:p>
          <a:p>
            <a:r>
              <a:rPr lang="en-US" altLang="en-US" dirty="0">
                <a:hlinkClick r:id="rId4"/>
              </a:rPr>
              <a:t>MiniMed_770G_System_User_Guide.pdf (medtronicdiabetes.com)</a:t>
            </a:r>
            <a:endParaRPr lang="en-US" altLang="en-US" dirty="0"/>
          </a:p>
          <a:p>
            <a:r>
              <a:rPr lang="en-US" altLang="en-US" dirty="0">
                <a:hlinkClick r:id="rId5"/>
              </a:rPr>
              <a:t>AW-1007704_B User Guide, Mobile Bolus, t:slim X2, Control-IQ, 7.6, mg/dL, Artwork.pdf (tandemdiabetes.com)</a:t>
            </a:r>
            <a:endParaRPr lang="en-US" altLang="en-US" dirty="0"/>
          </a:p>
          <a:p>
            <a:endParaRPr lang="en-US" altLang="en-US" dirty="0"/>
          </a:p>
          <a:p>
            <a:r>
              <a:rPr lang="en-US" altLang="en-US" dirty="0"/>
              <a:t>770g and 780 g max is 250 units. </a:t>
            </a:r>
          </a:p>
          <a:p>
            <a:endParaRPr lang="en-US" altLang="en-US" dirty="0"/>
          </a:p>
          <a:p>
            <a:endParaRPr lang="en-US" altLang="en-US" dirty="0"/>
          </a:p>
          <a:p>
            <a:endParaRPr lang="en-US"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a:extLst>
              <a:ext uri="{FF2B5EF4-FFF2-40B4-BE49-F238E27FC236}">
                <a16:creationId xmlns:a16="http://schemas.microsoft.com/office/drawing/2014/main" id="{95770492-AFBB-C962-7D62-B27CD7609C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Notes Placeholder 2">
            <a:extLst>
              <a:ext uri="{FF2B5EF4-FFF2-40B4-BE49-F238E27FC236}">
                <a16:creationId xmlns:a16="http://schemas.microsoft.com/office/drawing/2014/main" id="{4025BA57-76C5-6230-EC22-120649495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hlinkClick r:id="rId3"/>
              </a:rPr>
              <a:t>Omnipod-5_User-guide.pdf</a:t>
            </a:r>
            <a:br>
              <a:rPr lang="en-US" altLang="en-US" dirty="0"/>
            </a:br>
            <a:endParaRPr lang="en-US" altLang="en-US" dirty="0"/>
          </a:p>
          <a:p>
            <a:r>
              <a:rPr lang="en-US" altLang="en-US" dirty="0">
                <a:hlinkClick r:id="rId4"/>
              </a:rPr>
              <a:t>MiniMed_770G_System_User_Guide.pdf (medtronicdiabetes.com)</a:t>
            </a:r>
            <a:endParaRPr lang="en-US" altLang="en-US" dirty="0"/>
          </a:p>
          <a:p>
            <a:endParaRPr lang="en-US" altLang="en-US" dirty="0"/>
          </a:p>
          <a:p>
            <a:r>
              <a:rPr lang="en-US" altLang="en-US" dirty="0">
                <a:hlinkClick r:id="rId5"/>
              </a:rPr>
              <a:t>AW-1007704_B User Guide, Mobile Bolus, t:slim X2, Control-IQ, 7.6, mg/dL, Artwork.pdf (tandemdiabetes.com)</a:t>
            </a:r>
            <a:endParaRPr lang="en-US" altLang="en-US" dirty="0"/>
          </a:p>
          <a:p>
            <a:endParaRPr lang="en-US" altLang="en-US" dirty="0"/>
          </a:p>
          <a:p>
            <a:r>
              <a:rPr lang="en-US" altLang="en-US" u="sng" dirty="0">
                <a:solidFill>
                  <a:schemeClr val="bg2"/>
                </a:solidFill>
              </a:rPr>
              <a:t>User manuals</a:t>
            </a:r>
          </a:p>
          <a:p>
            <a:r>
              <a:rPr lang="en-US" altLang="en-US" dirty="0">
                <a:hlinkClick r:id="rId3"/>
              </a:rPr>
              <a:t>Omnipod-5_User-guide.pdf</a:t>
            </a:r>
            <a:endParaRPr lang="en-US" altLang="en-US" dirty="0"/>
          </a:p>
          <a:p>
            <a:r>
              <a:rPr lang="en-US" altLang="en-US" dirty="0">
                <a:hlinkClick r:id="rId4"/>
              </a:rPr>
              <a:t>MiniMed_770G_System_User_Guide.pdf (medtronicdiabetes.com)</a:t>
            </a:r>
            <a:endParaRPr lang="en-US" altLang="en-US" dirty="0"/>
          </a:p>
          <a:p>
            <a:r>
              <a:rPr lang="en-US" altLang="en-US" dirty="0">
                <a:hlinkClick r:id="rId5"/>
              </a:rPr>
              <a:t>AW-1007704_B User Guide, Mobile Bolus, t:slim X2, Control-IQ, 7.6, mg/dL, Artwork.pdf (tandemdiabetes.com)</a:t>
            </a:r>
            <a:endParaRPr lang="en-US" altLang="en-US" dirty="0"/>
          </a:p>
          <a:p>
            <a:endParaRPr lang="en-US" altLang="en-US" dirty="0"/>
          </a:p>
          <a:p>
            <a:endParaRPr lang="en-US"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a:extLst>
              <a:ext uri="{FF2B5EF4-FFF2-40B4-BE49-F238E27FC236}">
                <a16:creationId xmlns:a16="http://schemas.microsoft.com/office/drawing/2014/main" id="{FFAC9EFD-01FF-770E-23D8-C017A1374D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Notes Placeholder 2">
            <a:extLst>
              <a:ext uri="{FF2B5EF4-FFF2-40B4-BE49-F238E27FC236}">
                <a16:creationId xmlns:a16="http://schemas.microsoft.com/office/drawing/2014/main" id="{CF91EE02-A2C1-8D37-8F0F-8F5773F77A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latin typeface="Arial" panose="020B0604020202020204" pitchFamily="34" charset="0"/>
              </a:rPr>
              <a:t> </a:t>
            </a:r>
            <a:r>
              <a:rPr lang="en-US" altLang="en-US" sz="1800" b="1">
                <a:solidFill>
                  <a:srgbClr val="000000"/>
                </a:solidFill>
                <a:latin typeface="Arial" panose="020B0604020202020204" pitchFamily="34" charset="0"/>
              </a:rPr>
              <a:t>HPI: </a:t>
            </a:r>
            <a:r>
              <a:rPr lang="en-US" altLang="en-US" sz="1800">
                <a:solidFill>
                  <a:srgbClr val="000000"/>
                </a:solidFill>
                <a:latin typeface="Arial" panose="020B0604020202020204" pitchFamily="34" charset="0"/>
              </a:rPr>
              <a:t>The patient has Type 2 diabetes and was diagnosed 20 + years ago. There is a history of diabetes in the family. The disease course has been stable . Initially, the symptoms were  thirst , excessive urination and fatigue. Currently, there are no symptoms. Her weight has increased by approximately 20 pounds over the past few months, as she started insulin and controlled her DM. The initial treatment was oral agents, currently the treatment is insulin for the past 15 years.</a:t>
            </a:r>
          </a:p>
          <a:p>
            <a:r>
              <a:rPr lang="en-US" altLang="en-US" sz="1800">
                <a:latin typeface="Arial" panose="020B0604020202020204" pitchFamily="34" charset="0"/>
              </a:rPr>
              <a:t>Her control has been poor until about six months because she was not taking her insulin due to weight gain. She claims to the weight gain of 20 lbs is due to insulin, but she does have calorie count.</a:t>
            </a:r>
          </a:p>
          <a:p>
            <a:r>
              <a:rPr lang="en-US" altLang="en-US" sz="1800">
                <a:latin typeface="Arial" panose="020B0604020202020204" pitchFamily="34" charset="0"/>
              </a:rPr>
              <a:t>Currently, she is taking Lantus 48 units at bedtime. She using Novolog up to 60 units pre meal. </a:t>
            </a:r>
          </a:p>
          <a:p>
            <a:r>
              <a:rPr lang="en-US" altLang="en-US" sz="1800">
                <a:latin typeface="Arial" panose="020B0604020202020204" pitchFamily="34" charset="0"/>
              </a:rPr>
              <a:t>She is following a diet plan and is exercising a little. She does monitor blood glucose levels 4 times daily using a one touch ultra mini meter. She does keep written records of blood glucose levels in a log book. </a:t>
            </a:r>
          </a:p>
          <a:p>
            <a:r>
              <a:rPr lang="en-US" altLang="en-US" sz="1800">
                <a:latin typeface="Arial" panose="020B0604020202020204" pitchFamily="34" charset="0"/>
              </a:rPr>
              <a:t>Her log book looks OK. She is unhappy with weight gain, </a:t>
            </a:r>
          </a:p>
          <a:p>
            <a:r>
              <a:rPr lang="en-US" altLang="en-US" sz="1800">
                <a:latin typeface="Arial" panose="020B0604020202020204" pitchFamily="34" charset="0"/>
              </a:rPr>
              <a:t>She self measures and self injects insulin dose. Terri has had symptoms of hypoglycemia. She has an awareness of what the symptoms are and what to do if she is having a reaction.</a:t>
            </a:r>
          </a:p>
          <a:p>
            <a:r>
              <a:rPr lang="en-US" altLang="en-US" sz="1800">
                <a:latin typeface="Arial" panose="020B0604020202020204" pitchFamily="34" charset="0"/>
              </a:rPr>
              <a:t>She has no complications from diabetes.</a:t>
            </a:r>
          </a:p>
          <a:p>
            <a:r>
              <a:rPr lang="en-US" altLang="en-US" sz="1800">
                <a:latin typeface="Arial" panose="020B0604020202020204" pitchFamily="34" charset="0"/>
              </a:rPr>
              <a:t>She may be interested in a CSII pump.</a:t>
            </a:r>
          </a:p>
          <a:p>
            <a:r>
              <a:rPr lang="en-US" altLang="en-US" sz="1800">
                <a:latin typeface="Arial" panose="020B0604020202020204" pitchFamily="34" charset="0"/>
              </a:rPr>
              <a:t>She is  currently seeing an ophthalmologist. </a:t>
            </a:r>
          </a:p>
          <a:p>
            <a:r>
              <a:rPr lang="en-US" altLang="en-US" sz="1800">
                <a:latin typeface="Arial" panose="020B0604020202020204" pitchFamily="34" charset="0"/>
              </a:rPr>
              <a:t>The patient has additional risk factors for disease including high blood pressure and hyperlipidemia.</a:t>
            </a:r>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a:extLst>
              <a:ext uri="{FF2B5EF4-FFF2-40B4-BE49-F238E27FC236}">
                <a16:creationId xmlns:a16="http://schemas.microsoft.com/office/drawing/2014/main" id="{E6AA0E89-6BAF-BB53-72B5-4920930F694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Notes Placeholder 2">
            <a:extLst>
              <a:ext uri="{FF2B5EF4-FFF2-40B4-BE49-F238E27FC236}">
                <a16:creationId xmlns:a16="http://schemas.microsoft.com/office/drawing/2014/main" id="{94A52F6A-C4EB-96C2-C3B3-8538B691CA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a:extLst>
              <a:ext uri="{FF2B5EF4-FFF2-40B4-BE49-F238E27FC236}">
                <a16:creationId xmlns:a16="http://schemas.microsoft.com/office/drawing/2014/main" id="{44A6C5CC-2DFF-C530-4266-CE541AFE5C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a:extLst>
              <a:ext uri="{FF2B5EF4-FFF2-40B4-BE49-F238E27FC236}">
                <a16:creationId xmlns:a16="http://schemas.microsoft.com/office/drawing/2014/main" id="{32173661-AA3A-DAD7-A005-126385680D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Most insulin pump users are more knowledgeable than their hospital health care providers about diabetes management; therefore, experienced pump users may be encouraged to self-manage their diabetes during their hospitalization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30EFCE4B-D1A8-404E-915F-61BDF85D6C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1107BDA4-2479-EDAF-B486-0F55996B25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 device used in diabetes man agement works optimally without educa tion, training, and ongoing support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a:extLst>
              <a:ext uri="{FF2B5EF4-FFF2-40B4-BE49-F238E27FC236}">
                <a16:creationId xmlns:a16="http://schemas.microsoft.com/office/drawing/2014/main" id="{411BA945-61BA-2AD8-4DE7-D44F127EDD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Notes Placeholder 2">
            <a:extLst>
              <a:ext uri="{FF2B5EF4-FFF2-40B4-BE49-F238E27FC236}">
                <a16:creationId xmlns:a16="http://schemas.microsoft.com/office/drawing/2014/main" id="{C92E806B-F762-B4A2-EECF-C8206AEABD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a:extLst>
              <a:ext uri="{FF2B5EF4-FFF2-40B4-BE49-F238E27FC236}">
                <a16:creationId xmlns:a16="http://schemas.microsoft.com/office/drawing/2014/main" id="{4A89BF41-6284-9F06-B671-A0B36B19B1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Notes Placeholder 2">
            <a:extLst>
              <a:ext uri="{FF2B5EF4-FFF2-40B4-BE49-F238E27FC236}">
                <a16:creationId xmlns:a16="http://schemas.microsoft.com/office/drawing/2014/main" id="{72BC534D-0B9C-143E-87D3-5956AD603A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608013" lvl="1"/>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a:extLst>
              <a:ext uri="{FF2B5EF4-FFF2-40B4-BE49-F238E27FC236}">
                <a16:creationId xmlns:a16="http://schemas.microsoft.com/office/drawing/2014/main" id="{A9D1A2E0-DC4F-90ED-832A-24F1BA4D10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7" name="Notes Placeholder 2">
            <a:extLst>
              <a:ext uri="{FF2B5EF4-FFF2-40B4-BE49-F238E27FC236}">
                <a16:creationId xmlns:a16="http://schemas.microsoft.com/office/drawing/2014/main" id="{363E3C98-6A3C-AEEA-B3A9-128B1853AC6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a:extLst>
              <a:ext uri="{FF2B5EF4-FFF2-40B4-BE49-F238E27FC236}">
                <a16:creationId xmlns:a16="http://schemas.microsoft.com/office/drawing/2014/main" id="{51AF9C31-3400-9A31-31FD-1B40653329FA}"/>
              </a:ext>
            </a:extLst>
          </p:cNvPr>
          <p:cNvSpPr>
            <a:spLocks noGrp="1" noRot="1" noChangeAspect="1" noChangeArrowheads="1" noTextEdit="1"/>
          </p:cNvSpPr>
          <p:nvPr>
            <p:ph type="sldImg"/>
          </p:nvPr>
        </p:nvSpPr>
        <p:spPr bwMode="auto">
          <a:xfrm>
            <a:off x="777875" y="1200150"/>
            <a:ext cx="5759450"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50B6682-F537-4DA9-34AC-37B19D0E6DB6}"/>
              </a:ext>
            </a:extLst>
          </p:cNvPr>
          <p:cNvSpPr>
            <a:spLocks noGrp="1"/>
          </p:cNvSpPr>
          <p:nvPr>
            <p:ph type="body" idx="1"/>
          </p:nvPr>
        </p:nvSpPr>
        <p:spPr/>
        <p:txBody>
          <a:bodyPr/>
          <a:lstStyle/>
          <a:p>
            <a:pPr>
              <a:defRPr/>
            </a:pPr>
            <a:r>
              <a:rPr lang="en-US" dirty="0"/>
              <a:t>Not sure if I can use brand names, but they are specific to these brands </a:t>
            </a:r>
          </a:p>
          <a:p>
            <a:pPr>
              <a:defRPr/>
            </a:pPr>
            <a:endParaRPr lang="en-US" dirty="0"/>
          </a:p>
          <a:p>
            <a:pPr>
              <a:defRPr/>
            </a:pPr>
            <a:r>
              <a:rPr lang="en-US" dirty="0"/>
              <a:t>InPen </a:t>
            </a:r>
          </a:p>
          <a:p>
            <a:pPr>
              <a:defRPr/>
            </a:pPr>
            <a:endParaRPr lang="en-US" dirty="0"/>
          </a:p>
          <a:p>
            <a:pPr marL="342892" indent="-342892">
              <a:buFont typeface="Arial" panose="020B0604020202020204" pitchFamily="34" charset="0"/>
              <a:buChar char="•"/>
              <a:defRPr/>
            </a:pPr>
            <a:r>
              <a:rPr lang="en-US" dirty="0">
                <a:latin typeface="Poppins Medium" pitchFamily="2" charset="77"/>
                <a:cs typeface="Poppins Medium" pitchFamily="2" charset="77"/>
              </a:rPr>
              <a:t>Delivers up to 30 units of insulin per dose </a:t>
            </a:r>
          </a:p>
          <a:p>
            <a:pPr marL="342892" indent="-342892">
              <a:buFont typeface="Arial" panose="020B0604020202020204" pitchFamily="34" charset="0"/>
              <a:buChar char="•"/>
              <a:defRPr/>
            </a:pPr>
            <a:r>
              <a:rPr lang="en-US" dirty="0">
                <a:latin typeface="Poppins Medium" pitchFamily="2" charset="77"/>
                <a:cs typeface="Poppins Medium" pitchFamily="2" charset="77"/>
              </a:rPr>
              <a:t>Delivers in half-unit increments</a:t>
            </a:r>
          </a:p>
          <a:p>
            <a:pPr marL="342892" indent="-342892">
              <a:buFont typeface="Arial" panose="020B0604020202020204" pitchFamily="34" charset="0"/>
              <a:buChar char="•"/>
              <a:defRPr/>
            </a:pPr>
            <a:r>
              <a:rPr lang="en-US" dirty="0">
                <a:latin typeface="Poppins Medium" pitchFamily="2" charset="77"/>
                <a:cs typeface="Poppins Medium" pitchFamily="2" charset="77"/>
              </a:rPr>
              <a:t>Disposable needles (not included)</a:t>
            </a:r>
          </a:p>
          <a:p>
            <a:pPr marL="342892" indent="-342892">
              <a:buFont typeface="Arial" panose="020B0604020202020204" pitchFamily="34" charset="0"/>
              <a:buChar char="•"/>
              <a:defRPr/>
            </a:pPr>
            <a:r>
              <a:rPr lang="en-US" dirty="0">
                <a:latin typeface="Poppins Medium" pitchFamily="2" charset="77"/>
                <a:cs typeface="Poppins Medium" pitchFamily="2" charset="77"/>
              </a:rPr>
              <a:t>1 year life-span</a:t>
            </a:r>
          </a:p>
          <a:p>
            <a:pPr marL="342892" indent="-342892">
              <a:buFont typeface="Arial" panose="020B0604020202020204" pitchFamily="34" charset="0"/>
              <a:buChar char="•"/>
              <a:defRPr/>
            </a:pPr>
            <a:r>
              <a:rPr lang="en-US" dirty="0">
                <a:latin typeface="Poppins Medium" pitchFamily="2" charset="77"/>
                <a:cs typeface="Poppins Medium" pitchFamily="2" charset="77"/>
              </a:rPr>
              <a:t>Does not require charging</a:t>
            </a:r>
          </a:p>
          <a:p>
            <a:pPr marL="342892" indent="-342892">
              <a:buFont typeface="Arial" panose="020B0604020202020204" pitchFamily="34" charset="0"/>
              <a:buChar char="•"/>
              <a:defRPr/>
            </a:pPr>
            <a:r>
              <a:rPr lang="en-US" dirty="0">
                <a:latin typeface="Poppins Medium" pitchFamily="2" charset="77"/>
                <a:cs typeface="Poppins Medium" pitchFamily="2" charset="77"/>
              </a:rPr>
              <a:t>Color comes in blue, grey and pink</a:t>
            </a:r>
          </a:p>
          <a:p>
            <a:pPr marL="342892" indent="-342892">
              <a:buFont typeface="Arial" panose="020B0604020202020204" pitchFamily="34" charset="0"/>
              <a:buChar char="•"/>
              <a:defRPr/>
            </a:pPr>
            <a:r>
              <a:rPr lang="en-US" dirty="0">
                <a:latin typeface="Poppins Medium" pitchFamily="2" charset="77"/>
                <a:cs typeface="Poppins Medium" pitchFamily="2" charset="77"/>
              </a:rPr>
              <a:t>Integrates with Apple Health and Glooko</a:t>
            </a:r>
          </a:p>
          <a:p>
            <a:pPr marL="342892" indent="-342892">
              <a:buFont typeface="Arial" panose="020B0604020202020204" pitchFamily="34" charset="0"/>
              <a:buChar char="•"/>
              <a:defRPr/>
            </a:pPr>
            <a:r>
              <a:rPr lang="en-US" dirty="0">
                <a:latin typeface="Poppins Medium" pitchFamily="2" charset="77"/>
                <a:cs typeface="Poppins Medium" pitchFamily="2" charset="77"/>
              </a:rPr>
              <a:t>Requires a prescription, utilizes cartridges</a:t>
            </a:r>
          </a:p>
          <a:p>
            <a:pPr marL="342892" indent="-342892">
              <a:buFont typeface="Arial" panose="020B0604020202020204" pitchFamily="34" charset="0"/>
              <a:buChar char="•"/>
              <a:defRPr/>
            </a:pPr>
            <a:r>
              <a:rPr lang="en-US" dirty="0">
                <a:latin typeface="Poppins Medium" pitchFamily="2" charset="77"/>
                <a:cs typeface="Poppins Medium" pitchFamily="2" charset="77"/>
              </a:rPr>
              <a:t>Compatible with: Humalog, NovoLog and Fiasp U-100 3.0 mL pre-filled cartridges</a:t>
            </a:r>
          </a:p>
          <a:p>
            <a:pPr marL="342892" indent="-342892">
              <a:buFont typeface="Arial" panose="020B0604020202020204" pitchFamily="34" charset="0"/>
              <a:buChar char="•"/>
              <a:defRPr/>
            </a:pPr>
            <a:r>
              <a:rPr lang="en-US" dirty="0">
                <a:latin typeface="Poppins Medium" pitchFamily="2" charset="77"/>
                <a:cs typeface="Poppins Medium" pitchFamily="2" charset="77"/>
              </a:rPr>
              <a:t>Multiple pens can be paired to the InPen App</a:t>
            </a:r>
          </a:p>
          <a:p>
            <a:pPr>
              <a:defRPr/>
            </a:pPr>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a:extLst>
              <a:ext uri="{FF2B5EF4-FFF2-40B4-BE49-F238E27FC236}">
                <a16:creationId xmlns:a16="http://schemas.microsoft.com/office/drawing/2014/main" id="{5E9667EF-54E9-0B89-BD7F-B8CE75E46B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Notes Placeholder 2">
            <a:extLst>
              <a:ext uri="{FF2B5EF4-FFF2-40B4-BE49-F238E27FC236}">
                <a16:creationId xmlns:a16="http://schemas.microsoft.com/office/drawing/2014/main" id="{F70CA7F9-F49B-A655-4CAF-0A589AFFF0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solidFill>
                  <a:srgbClr val="3F4444"/>
                </a:solidFill>
                <a:latin typeface="Roboto" panose="02000000000000000000" pitchFamily="2" charset="0"/>
              </a:rPr>
              <a:t>*To transfer your insulin dose-related data automatically, the Tempo Smart Button must be connected to the app and be within 9 feet (3 meters) of your Bluetooth</a:t>
            </a:r>
            <a:r>
              <a:rPr lang="en-US" altLang="en-US" baseline="30000">
                <a:solidFill>
                  <a:srgbClr val="3F4444"/>
                </a:solidFill>
                <a:latin typeface="inherit"/>
              </a:rPr>
              <a:t>®</a:t>
            </a:r>
            <a:r>
              <a:rPr lang="en-US" altLang="en-US">
                <a:solidFill>
                  <a:srgbClr val="3F4444"/>
                </a:solidFill>
                <a:latin typeface="Roboto" panose="02000000000000000000" pitchFamily="2" charset="0"/>
              </a:rPr>
              <a:t> enabled mobile device. You can also enter your insulin dosing information manually.</a:t>
            </a:r>
          </a:p>
          <a:p>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a:extLst>
              <a:ext uri="{FF2B5EF4-FFF2-40B4-BE49-F238E27FC236}">
                <a16:creationId xmlns:a16="http://schemas.microsoft.com/office/drawing/2014/main" id="{423ED8B4-635F-3C98-2A53-DD42E45DF6E0}"/>
              </a:ext>
            </a:extLst>
          </p:cNvPr>
          <p:cNvSpPr>
            <a:spLocks noGrp="1" noRot="1" noChangeAspect="1" noChangeArrowheads="1" noTextEdit="1"/>
          </p:cNvSpPr>
          <p:nvPr>
            <p:ph type="sldImg"/>
          </p:nvPr>
        </p:nvSpPr>
        <p:spPr bwMode="auto">
          <a:xfrm>
            <a:off x="777875" y="1200150"/>
            <a:ext cx="5759450"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Notes Placeholder 2">
            <a:extLst>
              <a:ext uri="{FF2B5EF4-FFF2-40B4-BE49-F238E27FC236}">
                <a16:creationId xmlns:a16="http://schemas.microsoft.com/office/drawing/2014/main" id="{114DF137-217B-8CAC-C0B4-0BB67928DD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Permission to use from companion medical</a:t>
            </a:r>
          </a:p>
          <a:p>
            <a:endParaRPr lang="en-US" altLang="en-US"/>
          </a:p>
          <a:p>
            <a:r>
              <a:rPr lang="en-US" altLang="en-US"/>
              <a:t>Showing how it can be set to carb counting or meal estimates, for small, medium or high carb meals or just using set doses. </a:t>
            </a:r>
          </a:p>
          <a:p>
            <a:r>
              <a:rPr lang="en-US" altLang="en-US"/>
              <a:t>With all of the, you can set the insulin sensitivity factor and BG target, to add or subtract insulin if glucose is out of range. </a:t>
            </a:r>
          </a:p>
          <a:p>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a:extLst>
              <a:ext uri="{FF2B5EF4-FFF2-40B4-BE49-F238E27FC236}">
                <a16:creationId xmlns:a16="http://schemas.microsoft.com/office/drawing/2014/main" id="{A9484777-F6BD-AA17-2453-4A172240C9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Notes Placeholder 2">
            <a:extLst>
              <a:ext uri="{FF2B5EF4-FFF2-40B4-BE49-F238E27FC236}">
                <a16:creationId xmlns:a16="http://schemas.microsoft.com/office/drawing/2014/main" id="{6CFEBDC6-F99D-5AA8-289E-82CF74AACC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Header Placeholder 3">
            <a:extLst>
              <a:ext uri="{FF2B5EF4-FFF2-40B4-BE49-F238E27FC236}">
                <a16:creationId xmlns:a16="http://schemas.microsoft.com/office/drawing/2014/main" id="{E03DB248-351E-A0F1-F471-9567D64C54F5}"/>
              </a:ext>
            </a:extLst>
          </p:cNvPr>
          <p:cNvSpPr>
            <a:spLocks noGrp="1"/>
          </p:cNvSpPr>
          <p:nvPr>
            <p:ph type="hdr" sz="quarter"/>
          </p:nvPr>
        </p:nvSpPr>
        <p:spPr/>
        <p:txBody>
          <a:bodyPr/>
          <a:lstStyle/>
          <a:p>
            <a:pPr>
              <a:defRPr/>
            </a:pPr>
            <a:r>
              <a:rPr lang="en-US"/>
              <a:t>Obesity Series, Part II: Physical Activity</a:t>
            </a:r>
          </a:p>
        </p:txBody>
      </p:sp>
      <p:sp>
        <p:nvSpPr>
          <p:cNvPr id="5" name="Footer Placeholder 4">
            <a:extLst>
              <a:ext uri="{FF2B5EF4-FFF2-40B4-BE49-F238E27FC236}">
                <a16:creationId xmlns:a16="http://schemas.microsoft.com/office/drawing/2014/main" id="{A9C28627-A597-E944-52E1-FB5BD6C2FE54}"/>
              </a:ext>
            </a:extLst>
          </p:cNvPr>
          <p:cNvSpPr>
            <a:spLocks noGrp="1"/>
          </p:cNvSpPr>
          <p:nvPr>
            <p:ph type="ftr" sz="quarter" idx="4"/>
          </p:nvPr>
        </p:nvSpPr>
        <p:spPr/>
        <p:txBody>
          <a:bodyPr/>
          <a:lstStyle/>
          <a:p>
            <a:pPr>
              <a:defRPr/>
            </a:pPr>
            <a:r>
              <a:rPr lang="en-US"/>
              <a:t>Copyright 2014 American Association of Diabetes Educators. All rights reserved.</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a:extLst>
              <a:ext uri="{FF2B5EF4-FFF2-40B4-BE49-F238E27FC236}">
                <a16:creationId xmlns:a16="http://schemas.microsoft.com/office/drawing/2014/main" id="{FC4123B2-983C-D7D6-9349-DD4AD11F76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Notes Placeholder 2">
            <a:extLst>
              <a:ext uri="{FF2B5EF4-FFF2-40B4-BE49-F238E27FC236}">
                <a16:creationId xmlns:a16="http://schemas.microsoft.com/office/drawing/2014/main" id="{159F96FB-F3FC-B6E7-28E7-977F9F486F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a:extLst>
              <a:ext uri="{FF2B5EF4-FFF2-40B4-BE49-F238E27FC236}">
                <a16:creationId xmlns:a16="http://schemas.microsoft.com/office/drawing/2014/main" id="{6793E3F1-AC3D-9A74-50D7-2644DE7EBE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3" name="Notes Placeholder 2">
            <a:extLst>
              <a:ext uri="{FF2B5EF4-FFF2-40B4-BE49-F238E27FC236}">
                <a16:creationId xmlns:a16="http://schemas.microsoft.com/office/drawing/2014/main" id="{60EB77A8-42DF-6E48-A52E-9FEF8FE505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a:extLst>
              <a:ext uri="{FF2B5EF4-FFF2-40B4-BE49-F238E27FC236}">
                <a16:creationId xmlns:a16="http://schemas.microsoft.com/office/drawing/2014/main" id="{F4F0DD2C-EFC6-260B-BF01-EC9F55ED99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Notes Placeholder 2">
            <a:extLst>
              <a:ext uri="{FF2B5EF4-FFF2-40B4-BE49-F238E27FC236}">
                <a16:creationId xmlns:a16="http://schemas.microsoft.com/office/drawing/2014/main" id="{217F7DAE-6FAF-B64C-B7A0-B0121AC83E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F0D4E6FE-9345-6052-A475-933EFCE12E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3ADD9AB0-B411-7B4E-9AB7-F14AAEEFDC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a:extLst>
              <a:ext uri="{FF2B5EF4-FFF2-40B4-BE49-F238E27FC236}">
                <a16:creationId xmlns:a16="http://schemas.microsoft.com/office/drawing/2014/main" id="{0A703D53-FF84-F0A6-A5B2-DDBB07B10D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Notes Placeholder 2">
            <a:extLst>
              <a:ext uri="{FF2B5EF4-FFF2-40B4-BE49-F238E27FC236}">
                <a16:creationId xmlns:a16="http://schemas.microsoft.com/office/drawing/2014/main" id="{5B7B63F6-CB3E-006A-C9BA-6D960C1C55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a:extLst>
              <a:ext uri="{FF2B5EF4-FFF2-40B4-BE49-F238E27FC236}">
                <a16:creationId xmlns:a16="http://schemas.microsoft.com/office/drawing/2014/main" id="{04F58175-E61D-1A9E-3173-00E7C13D2A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Notes Placeholder 2">
            <a:extLst>
              <a:ext uri="{FF2B5EF4-FFF2-40B4-BE49-F238E27FC236}">
                <a16:creationId xmlns:a16="http://schemas.microsoft.com/office/drawing/2014/main" id="{AAFEF293-4FF7-B3FB-46EA-3F3E315571D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A42F488A-1AAA-AD71-4A96-0E248192AB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63FB32A-C89E-2C89-139E-0D1E7DA55630}"/>
              </a:ext>
            </a:extLst>
          </p:cNvPr>
          <p:cNvSpPr>
            <a:spLocks noGrp="1"/>
          </p:cNvSpPr>
          <p:nvPr>
            <p:ph type="body" idx="1"/>
          </p:nvPr>
        </p:nvSpPr>
        <p:spPr/>
        <p:txBody>
          <a:bodyPr/>
          <a:lstStyle/>
          <a:p>
            <a:pPr eaLnBrk="1" fontAlgn="auto" hangingPunct="1">
              <a:spcBef>
                <a:spcPts val="0"/>
              </a:spcBef>
              <a:spcAft>
                <a:spcPts val="0"/>
              </a:spcAft>
              <a:defRPr/>
            </a:pPr>
            <a:r>
              <a:rPr lang="en-US" baseline="30000" dirty="0">
                <a:solidFill>
                  <a:srgbClr val="939396"/>
                </a:solidFill>
                <a:latin typeface="+mj-lt"/>
              </a:rPr>
              <a:t>*</a:t>
            </a:r>
            <a:r>
              <a:rPr lang="en-US" dirty="0">
                <a:solidFill>
                  <a:srgbClr val="939396"/>
                </a:solidFill>
                <a:latin typeface="+mj-lt"/>
                <a:cs typeface="Arial" panose="020B0604020202020204" pitchFamily="34" charset="0"/>
              </a:rPr>
              <a:t>Grade A: Clear evidence from well-conducted, generalizable randomized controlled trials that are adequately powered; </a:t>
            </a:r>
            <a:r>
              <a:rPr lang="en-US" baseline="30000" dirty="0">
                <a:solidFill>
                  <a:srgbClr val="939396"/>
                </a:solidFill>
                <a:latin typeface="+mj-lt"/>
                <a:cs typeface="Arial" panose="020B0604020202020204" pitchFamily="34" charset="0"/>
              </a:rPr>
              <a:t>†</a:t>
            </a:r>
            <a:r>
              <a:rPr lang="en-US" dirty="0">
                <a:solidFill>
                  <a:srgbClr val="939396"/>
                </a:solidFill>
                <a:latin typeface="+mj-lt"/>
                <a:cs typeface="Arial" panose="020B0604020202020204" pitchFamily="34" charset="0"/>
              </a:rPr>
              <a:t>Grade B: Supportive evidence from well-conducted cohort studies; </a:t>
            </a:r>
            <a:r>
              <a:rPr lang="en-US" baseline="30000" dirty="0">
                <a:solidFill>
                  <a:srgbClr val="939396"/>
                </a:solidFill>
                <a:latin typeface="+mj-lt"/>
                <a:cs typeface="Arial" panose="020B0604020202020204" pitchFamily="34" charset="0"/>
              </a:rPr>
              <a:t>§</a:t>
            </a:r>
            <a:r>
              <a:rPr lang="en-US" dirty="0">
                <a:solidFill>
                  <a:srgbClr val="939396"/>
                </a:solidFill>
                <a:latin typeface="+mj-lt"/>
                <a:cs typeface="Arial" panose="020B0604020202020204" pitchFamily="34" charset="0"/>
              </a:rPr>
              <a:t>Grade C: Supportive evidence from poorly controlled or uncontrolled studies.</a:t>
            </a:r>
            <a:br>
              <a:rPr lang="en-US" dirty="0">
                <a:solidFill>
                  <a:srgbClr val="939396"/>
                </a:solidFill>
                <a:latin typeface="+mj-lt"/>
                <a:cs typeface="Arial" panose="020B0604020202020204" pitchFamily="34" charset="0"/>
              </a:rPr>
            </a:b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42" name="Google Shape;290;p14:notes">
            <a:extLst>
              <a:ext uri="{FF2B5EF4-FFF2-40B4-BE49-F238E27FC236}">
                <a16:creationId xmlns:a16="http://schemas.microsoft.com/office/drawing/2014/main" id="{E8E06AD7-204F-BAB7-0408-F0BBE5DA6006}"/>
              </a:ext>
            </a:extLst>
          </p:cNvPr>
          <p:cNvSpPr>
            <a:spLocks noGrp="1" noRot="1" noChangeAspect="1" noTextEdit="1"/>
          </p:cNvSpPr>
          <p:nvPr>
            <p:ph type="sldImg" idx="2"/>
          </p:nvPr>
        </p:nvSpPr>
        <p:spPr bwMode="auto">
          <a:xfrm>
            <a:off x="685800" y="1143000"/>
            <a:ext cx="5486400" cy="30861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12643" name="Google Shape;291;p14:notes">
            <a:extLst>
              <a:ext uri="{FF2B5EF4-FFF2-40B4-BE49-F238E27FC236}">
                <a16:creationId xmlns:a16="http://schemas.microsoft.com/office/drawing/2014/main" id="{84691C18-C542-3FEE-9E78-79E9ED00D8CD}"/>
              </a:ext>
            </a:extLst>
          </p:cNvPr>
          <p:cNvSpPr>
            <a:spLocks noGrp="1" noChangeArrowheads="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4924" y="1567537"/>
            <a:ext cx="11085097" cy="2387600"/>
          </a:xfrm>
        </p:spPr>
        <p:txBody>
          <a:bodyPr anchor="t"/>
          <a:lstStyle>
            <a:lvl1pPr algn="l">
              <a:defRPr sz="5400" cap="none" baseline="0"/>
            </a:lvl1pPr>
          </a:lstStyle>
          <a:p>
            <a:r>
              <a:rPr lang="en-US" dirty="0"/>
              <a:t>Click to edit Master title style</a:t>
            </a:r>
          </a:p>
        </p:txBody>
      </p:sp>
      <p:sp>
        <p:nvSpPr>
          <p:cNvPr id="3" name="Subtitle 2"/>
          <p:cNvSpPr>
            <a:spLocks noGrp="1"/>
          </p:cNvSpPr>
          <p:nvPr>
            <p:ph type="subTitle" idx="1"/>
          </p:nvPr>
        </p:nvSpPr>
        <p:spPr>
          <a:xfrm>
            <a:off x="1126958" y="2610852"/>
            <a:ext cx="9144000" cy="1311440"/>
          </a:xfrm>
        </p:spPr>
        <p:txBody>
          <a:bodyPr>
            <a:normAutofit/>
          </a:bodyPr>
          <a:lstStyle>
            <a:lvl1pPr marL="0" indent="0" algn="l">
              <a:buNone/>
              <a:defRPr sz="3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15667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775599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176" y="365125"/>
            <a:ext cx="12188824"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0960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720470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5121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85EAED1D-032C-9571-661A-9FD4B74051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3575" y="2438400"/>
            <a:ext cx="6016625"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09321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944701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798334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45AD85C7-5855-3055-D473-0363E5E515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80588" y="5908675"/>
            <a:ext cx="2411412"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407773" y="1647825"/>
            <a:ext cx="10946027" cy="4364037"/>
          </a:xfrm>
        </p:spPr>
        <p:txBody>
          <a:bodyPr/>
          <a:lstStyle>
            <a:lvl1pPr>
              <a:defRPr b="0" i="0">
                <a:solidFill>
                  <a:schemeClr val="tx1"/>
                </a:solidFill>
                <a:latin typeface="Arial" panose="020B0604020202020204" pitchFamily="34" charset="0"/>
                <a:cs typeface="Arial" panose="020B0604020202020204" pitchFamily="34" charset="0"/>
              </a:defRPr>
            </a:lvl1pPr>
            <a:lvl2pPr>
              <a:defRPr b="0" i="0">
                <a:solidFill>
                  <a:schemeClr val="tx1"/>
                </a:solidFill>
                <a:latin typeface="Arial" panose="020B0604020202020204" pitchFamily="34" charset="0"/>
                <a:cs typeface="Arial" panose="020B0604020202020204" pitchFamily="34"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407773" y="363519"/>
            <a:ext cx="7745627" cy="536822"/>
          </a:xfrm>
        </p:spPr>
        <p:txBody>
          <a:bodyPr>
            <a:normAutofit/>
          </a:bodyPr>
          <a:lstStyle>
            <a:lvl1pPr>
              <a:defRPr sz="3300" b="1" i="0">
                <a:solidFill>
                  <a:srgbClr val="742F82"/>
                </a:solidFill>
                <a:latin typeface="Arial Black" panose="020B0A04020102020204" pitchFamily="34" charset="0"/>
                <a:cs typeface="Arial" panose="020B0604020202020204" pitchFamily="34" charset="0"/>
              </a:defRPr>
            </a:lvl1pPr>
          </a:lstStyle>
          <a:p>
            <a:r>
              <a:rPr lang="en-US" dirty="0"/>
              <a:t>Click to edit Master title style</a:t>
            </a:r>
          </a:p>
        </p:txBody>
      </p:sp>
      <p:sp>
        <p:nvSpPr>
          <p:cNvPr id="3" name="Slide Number Placeholder 4">
            <a:extLst>
              <a:ext uri="{FF2B5EF4-FFF2-40B4-BE49-F238E27FC236}">
                <a16:creationId xmlns:a16="http://schemas.microsoft.com/office/drawing/2014/main" id="{F846F707-CCCC-7BEB-A9A2-7EF8EF0F940D}"/>
              </a:ext>
            </a:extLst>
          </p:cNvPr>
          <p:cNvSpPr>
            <a:spLocks noGrp="1"/>
          </p:cNvSpPr>
          <p:nvPr>
            <p:ph type="sldNum" sz="quarter" idx="10"/>
          </p:nvPr>
        </p:nvSpPr>
        <p:spPr>
          <a:xfrm>
            <a:off x="9040813" y="449263"/>
            <a:ext cx="2743200" cy="365125"/>
          </a:xfrm>
        </p:spPr>
        <p:txBody>
          <a:bodyPr/>
          <a:lstStyle>
            <a:lvl1pPr>
              <a:defRPr b="0" i="0">
                <a:solidFill>
                  <a:srgbClr val="742F82"/>
                </a:solidFill>
                <a:latin typeface="Arial" panose="020B0604020202020204" pitchFamily="34" charset="0"/>
                <a:cs typeface="Arial" panose="020B0604020202020204" pitchFamily="34" charset="0"/>
              </a:defRPr>
            </a:lvl1pPr>
          </a:lstStyle>
          <a:p>
            <a:pPr>
              <a:defRPr/>
            </a:pPr>
            <a:fld id="{0258AF49-31E9-44B9-9643-9DD18D2E9389}" type="slidenum">
              <a:rPr lang="en-US"/>
              <a:pPr>
                <a:defRPr/>
              </a:pPr>
              <a:t>‹#›</a:t>
            </a:fld>
            <a:endParaRPr lang="en-US" dirty="0"/>
          </a:p>
        </p:txBody>
      </p:sp>
    </p:spTree>
    <p:extLst>
      <p:ext uri="{BB962C8B-B14F-4D97-AF65-F5344CB8AC3E}">
        <p14:creationId xmlns:p14="http://schemas.microsoft.com/office/powerpoint/2010/main" val="34301474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83D08810-D5C0-34D2-2BD4-A2831FC466F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517F4B03-74E0-31C3-5037-F313D4F0CD54}"/>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6B4F64A-2AB8-4E9B-A9B3-D699D897BE1C}"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0402975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859BBF3F-F4A3-26F7-2989-05EE4CAA19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3734748C-C278-88AD-D319-0B35157E2089}"/>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B098C3B-A144-4415-94E5-56E48315F3FA}"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6661511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3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AE9E0160-5370-8624-8EF3-C5FA69817DA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32DF8F1E-3931-004A-E9E6-6F1B49DEE6B6}"/>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C5783A4-E9BA-4482-B073-1848A42B4209}"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04803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AC4C38B-FAAD-B9B5-BF31-19A3353CA01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80588" y="5908675"/>
            <a:ext cx="2411412"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407773" y="1647825"/>
            <a:ext cx="10946027" cy="4364037"/>
          </a:xfrm>
        </p:spPr>
        <p:txBody>
          <a:bodyPr/>
          <a:lstStyle>
            <a:lvl1pPr>
              <a:defRPr b="0" i="0">
                <a:solidFill>
                  <a:schemeClr val="tx1"/>
                </a:solidFill>
                <a:latin typeface="Arial" panose="020B0604020202020204" pitchFamily="34" charset="0"/>
                <a:cs typeface="Arial" panose="020B0604020202020204" pitchFamily="34" charset="0"/>
              </a:defRPr>
            </a:lvl1pPr>
            <a:lvl2pPr>
              <a:defRPr b="0" i="0">
                <a:solidFill>
                  <a:schemeClr val="tx1"/>
                </a:solidFill>
                <a:latin typeface="Arial" panose="020B0604020202020204" pitchFamily="34" charset="0"/>
                <a:cs typeface="Arial" panose="020B0604020202020204" pitchFamily="34"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407773" y="363519"/>
            <a:ext cx="7745627" cy="536822"/>
          </a:xfrm>
        </p:spPr>
        <p:txBody>
          <a:bodyPr>
            <a:normAutofit/>
          </a:bodyPr>
          <a:lstStyle>
            <a:lvl1pPr>
              <a:defRPr sz="3300" b="1" i="0">
                <a:solidFill>
                  <a:srgbClr val="742F82"/>
                </a:solidFill>
                <a:latin typeface="Arial Black" panose="020B0A04020102020204" pitchFamily="34" charset="0"/>
                <a:cs typeface="Arial" panose="020B0604020202020204" pitchFamily="34" charset="0"/>
              </a:defRPr>
            </a:lvl1pPr>
          </a:lstStyle>
          <a:p>
            <a:r>
              <a:rPr lang="en-US" dirty="0"/>
              <a:t>Click to edit Master title style</a:t>
            </a:r>
          </a:p>
        </p:txBody>
      </p:sp>
      <p:sp>
        <p:nvSpPr>
          <p:cNvPr id="3" name="Slide Number Placeholder 4">
            <a:extLst>
              <a:ext uri="{FF2B5EF4-FFF2-40B4-BE49-F238E27FC236}">
                <a16:creationId xmlns:a16="http://schemas.microsoft.com/office/drawing/2014/main" id="{283C993C-8173-A1A9-5602-F254363281FC}"/>
              </a:ext>
            </a:extLst>
          </p:cNvPr>
          <p:cNvSpPr>
            <a:spLocks noGrp="1"/>
          </p:cNvSpPr>
          <p:nvPr>
            <p:ph type="sldNum" sz="quarter" idx="10"/>
          </p:nvPr>
        </p:nvSpPr>
        <p:spPr>
          <a:xfrm>
            <a:off x="9040813" y="449263"/>
            <a:ext cx="2743200" cy="365125"/>
          </a:xfrm>
        </p:spPr>
        <p:txBody>
          <a:bodyPr/>
          <a:lstStyle>
            <a:lvl1pPr>
              <a:defRPr b="0" i="0">
                <a:solidFill>
                  <a:srgbClr val="742F82"/>
                </a:solidFill>
                <a:latin typeface="Arial" panose="020B0604020202020204" pitchFamily="34" charset="0"/>
                <a:cs typeface="Arial" panose="020B0604020202020204" pitchFamily="34" charset="0"/>
              </a:defRPr>
            </a:lvl1pPr>
          </a:lstStyle>
          <a:p>
            <a:pPr>
              <a:defRPr/>
            </a:pPr>
            <a:fld id="{57246EC5-0F6C-43BD-B343-F224504DD18E}" type="slidenum">
              <a:rPr lang="en-US"/>
              <a:pPr>
                <a:defRPr/>
              </a:pPr>
              <a:t>‹#›</a:t>
            </a:fld>
            <a:endParaRPr lang="en-US" dirty="0"/>
          </a:p>
        </p:txBody>
      </p:sp>
    </p:spTree>
    <p:extLst>
      <p:ext uri="{BB962C8B-B14F-4D97-AF65-F5344CB8AC3E}">
        <p14:creationId xmlns:p14="http://schemas.microsoft.com/office/powerpoint/2010/main" val="30588402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4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0D2381CE-F2CC-E950-6BA0-31122A195C4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F21419DE-6EB0-21F1-57EF-2AD1C1DC5763}"/>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2B6AE58-54DF-4DA9-905B-E5DA7268F996}"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980808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5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A98E2A3A-AFD7-63CB-A61E-858CAA88DF2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2F961DF8-44B0-7520-2571-0DA24DF8D92E}"/>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9370E54-DFCC-47A0-88D9-2EF2F511E518}"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7654813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6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306539E3-3F66-61F5-376B-F9BBA5CB14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9EBFC859-203B-FC68-67A2-433ACBC6118B}"/>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31238F0-B35D-4471-B667-C68B5E57EAAB}"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2619610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7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020612E0-D5AF-B19A-C051-2C1333EBB4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FB1E85B5-D493-65FD-FCBA-91363B5ED4A2}"/>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E4599D6-3387-4E31-ACB8-F19131635949}"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5105455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8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E17D4D5F-3D50-188C-0CA8-BBB13B23406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FAB4F458-2773-FAF8-ACDC-386E7054F550}"/>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AB81BB4-A044-4759-BA35-29ACC84AD193}"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5559573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9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73686B56-DF55-F30F-E98C-C01F3452ADF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D274BA43-C677-B5D5-9A33-F742D275A122}"/>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356C687-97C6-4773-9FD2-52B61AD8ABE6}"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2680734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0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DBE242AE-D4CF-DFC6-9234-D6CA1A4261E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01005135-B59C-814E-187D-6C7AFAE1A897}"/>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EEE822E-447C-41CF-8E69-9A212E2BD95A}"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1783895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1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4DD62DC1-7EF4-A722-0B51-7BEF13CFAF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09A7C117-8EA4-F14D-9E63-E85BBC5D5D41}"/>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6BD1C68-4C39-479D-8E99-CB7DBB2B4B08}"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8429719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2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4A79729C-1DB9-E93E-97FD-3837C1B6EEF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2E2622CC-EBED-68EB-6BA2-FB17FF5F7208}"/>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63EA654-D13B-4AD0-A96D-9ED70B9BC244}"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876531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3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A6B81466-0159-5563-0FD7-4666E79F35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F1CAD96F-50F4-E3B6-74F5-C20F07025E14}"/>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388CE35-9F87-4377-B03C-925FE8750FC0}"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358923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6DA68DD0-FB95-FD9C-FA00-9B326AAD5A5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BCE17F2A-9049-2E17-D467-B255E9CB3E48}"/>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16A5F25-B755-49CE-8F00-BDD1D6CC3A40}"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4097516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4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92FD8EBF-7D82-8663-CF9B-9AE0C93815D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9C2D100B-0198-AF08-B2FE-F32352C6AE8D}"/>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10A6525-1767-4D53-A4EB-195A958C51C7}"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4442613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B946F8-76D5-2701-3C16-1CA15AEC6BE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1588"/>
            <a:ext cx="1218565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2767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06400" y="1752600"/>
            <a:ext cx="113792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406400" y="6324600"/>
            <a:ext cx="6096000" cy="381000"/>
          </a:xfrm>
        </p:spPr>
        <p:txBody>
          <a:bodyPr/>
          <a:lstStyle>
            <a:lvl1pPr marL="0" indent="0">
              <a:buNone/>
              <a:defRPr sz="1600" i="1"/>
            </a:lvl1pPr>
          </a:lstStyle>
          <a:p>
            <a:pPr lvl="0"/>
            <a:r>
              <a:rPr lang="en-US"/>
              <a:t>Click to edit Master text styles</a:t>
            </a:r>
          </a:p>
        </p:txBody>
      </p:sp>
    </p:spTree>
    <p:extLst>
      <p:ext uri="{BB962C8B-B14F-4D97-AF65-F5344CB8AC3E}">
        <p14:creationId xmlns:p14="http://schemas.microsoft.com/office/powerpoint/2010/main" val="32254569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Text Placeholder 12"/>
          <p:cNvSpPr>
            <a:spLocks noGrp="1"/>
          </p:cNvSpPr>
          <p:nvPr>
            <p:ph type="body" sz="quarter" idx="10"/>
          </p:nvPr>
        </p:nvSpPr>
        <p:spPr>
          <a:xfrm>
            <a:off x="406400" y="6324600"/>
            <a:ext cx="6096000" cy="381000"/>
          </a:xfrm>
        </p:spPr>
        <p:txBody>
          <a:bodyPr/>
          <a:lstStyle>
            <a:lvl1pPr marL="0" indent="0">
              <a:buNone/>
              <a:defRPr sz="1600" i="1"/>
            </a:lvl1pPr>
          </a:lstStyle>
          <a:p>
            <a:pPr lvl="0"/>
            <a:r>
              <a:rPr lang="en-US"/>
              <a:t>Click to edit Master text styles</a:t>
            </a:r>
          </a:p>
        </p:txBody>
      </p:sp>
    </p:spTree>
    <p:extLst>
      <p:ext uri="{BB962C8B-B14F-4D97-AF65-F5344CB8AC3E}">
        <p14:creationId xmlns:p14="http://schemas.microsoft.com/office/powerpoint/2010/main" val="4407745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06400" y="1752600"/>
            <a:ext cx="5080000" cy="4114800"/>
          </a:xfrm>
        </p:spPr>
        <p:txBody>
          <a:bodyPr/>
          <a:lstStyle>
            <a:lvl1pPr>
              <a:buClr>
                <a:schemeClr val="tx1"/>
              </a:buCl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689600" y="1752600"/>
            <a:ext cx="5080000" cy="4114800"/>
          </a:xfrm>
        </p:spPr>
        <p:txBody>
          <a:bodyPr/>
          <a:lstStyle>
            <a:lvl1pPr>
              <a:buClr>
                <a:schemeClr val="tx1"/>
              </a:buCl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p:cNvSpPr>
            <a:spLocks noGrp="1"/>
          </p:cNvSpPr>
          <p:nvPr>
            <p:ph type="body" sz="quarter" idx="11"/>
          </p:nvPr>
        </p:nvSpPr>
        <p:spPr>
          <a:xfrm>
            <a:off x="406400" y="6324600"/>
            <a:ext cx="6096000" cy="381000"/>
          </a:xfrm>
        </p:spPr>
        <p:txBody>
          <a:bodyPr/>
          <a:lstStyle>
            <a:lvl1pPr marL="0" indent="0">
              <a:buNone/>
              <a:defRPr sz="1600" i="1"/>
            </a:lvl1pPr>
          </a:lstStyle>
          <a:p>
            <a:pPr lvl="0"/>
            <a:r>
              <a:rPr lang="en-US"/>
              <a:t>Click to edit Master text styles</a:t>
            </a:r>
          </a:p>
        </p:txBody>
      </p:sp>
    </p:spTree>
    <p:extLst>
      <p:ext uri="{BB962C8B-B14F-4D97-AF65-F5344CB8AC3E}">
        <p14:creationId xmlns:p14="http://schemas.microsoft.com/office/powerpoint/2010/main" val="28947181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AE6070-D4AC-C397-FFC1-B05D188E55F8}"/>
              </a:ext>
            </a:extLst>
          </p:cNvPr>
          <p:cNvSpPr>
            <a:spLocks noGrp="1"/>
          </p:cNvSpPr>
          <p:nvPr>
            <p:ph type="dt" sz="half" idx="10"/>
          </p:nvPr>
        </p:nvSpPr>
        <p:spPr/>
        <p:txBody>
          <a:bodyPr/>
          <a:lstStyle>
            <a:lvl1pPr>
              <a:defRPr/>
            </a:lvl1pPr>
          </a:lstStyle>
          <a:p>
            <a:pPr>
              <a:defRPr/>
            </a:pPr>
            <a:fld id="{ACC28C68-46CD-41F3-943D-16FB342FC1CD}" type="datetimeFigureOut">
              <a:rPr lang="en-US"/>
              <a:pPr>
                <a:defRPr/>
              </a:pPr>
              <a:t>7/1/2025</a:t>
            </a:fld>
            <a:endParaRPr lang="en-US"/>
          </a:p>
        </p:txBody>
      </p:sp>
      <p:sp>
        <p:nvSpPr>
          <p:cNvPr id="5" name="Footer Placeholder 4">
            <a:extLst>
              <a:ext uri="{FF2B5EF4-FFF2-40B4-BE49-F238E27FC236}">
                <a16:creationId xmlns:a16="http://schemas.microsoft.com/office/drawing/2014/main" id="{831AE4C1-BD9E-4191-D2BC-683A5993A7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617920-EC75-EC7C-18FF-B60B3CE26426}"/>
              </a:ext>
            </a:extLst>
          </p:cNvPr>
          <p:cNvSpPr>
            <a:spLocks noGrp="1"/>
          </p:cNvSpPr>
          <p:nvPr>
            <p:ph type="sldNum" sz="quarter" idx="12"/>
          </p:nvPr>
        </p:nvSpPr>
        <p:spPr/>
        <p:txBody>
          <a:bodyPr/>
          <a:lstStyle>
            <a:lvl1pPr>
              <a:defRPr/>
            </a:lvl1pPr>
          </a:lstStyle>
          <a:p>
            <a:pPr>
              <a:defRPr/>
            </a:pPr>
            <a:fld id="{DBC0E2EF-2430-4E5E-A941-86C4F41CC112}" type="slidenum">
              <a:rPr lang="en-US"/>
              <a:pPr>
                <a:defRPr/>
              </a:pPr>
              <a:t>‹#›</a:t>
            </a:fld>
            <a:endParaRPr lang="en-US"/>
          </a:p>
        </p:txBody>
      </p:sp>
    </p:spTree>
    <p:extLst>
      <p:ext uri="{BB962C8B-B14F-4D97-AF65-F5344CB8AC3E}">
        <p14:creationId xmlns:p14="http://schemas.microsoft.com/office/powerpoint/2010/main" val="26051514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13EAB8-DBE8-36E3-D400-89BCCC8CCD52}"/>
              </a:ext>
            </a:extLst>
          </p:cNvPr>
          <p:cNvSpPr>
            <a:spLocks noGrp="1"/>
          </p:cNvSpPr>
          <p:nvPr>
            <p:ph type="dt" sz="half" idx="10"/>
          </p:nvPr>
        </p:nvSpPr>
        <p:spPr/>
        <p:txBody>
          <a:bodyPr/>
          <a:lstStyle>
            <a:lvl1pPr>
              <a:defRPr/>
            </a:lvl1pPr>
          </a:lstStyle>
          <a:p>
            <a:pPr>
              <a:defRPr/>
            </a:pPr>
            <a:fld id="{3D92BB16-9965-4979-A273-1D536BDB181F}" type="datetimeFigureOut">
              <a:rPr lang="en-US"/>
              <a:pPr>
                <a:defRPr/>
              </a:pPr>
              <a:t>7/1/2025</a:t>
            </a:fld>
            <a:endParaRPr lang="en-US"/>
          </a:p>
        </p:txBody>
      </p:sp>
      <p:sp>
        <p:nvSpPr>
          <p:cNvPr id="5" name="Footer Placeholder 4">
            <a:extLst>
              <a:ext uri="{FF2B5EF4-FFF2-40B4-BE49-F238E27FC236}">
                <a16:creationId xmlns:a16="http://schemas.microsoft.com/office/drawing/2014/main" id="{ABDB6EA6-F547-286A-C9DC-CE34EFAFFC9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39A761B-E5DC-3BFE-CF84-67B37F3F2D1D}"/>
              </a:ext>
            </a:extLst>
          </p:cNvPr>
          <p:cNvSpPr>
            <a:spLocks noGrp="1"/>
          </p:cNvSpPr>
          <p:nvPr>
            <p:ph type="sldNum" sz="quarter" idx="12"/>
          </p:nvPr>
        </p:nvSpPr>
        <p:spPr/>
        <p:txBody>
          <a:bodyPr/>
          <a:lstStyle>
            <a:lvl1pPr>
              <a:defRPr/>
            </a:lvl1pPr>
          </a:lstStyle>
          <a:p>
            <a:pPr>
              <a:defRPr/>
            </a:pPr>
            <a:fld id="{F77CF8EB-AC1A-447B-9246-15E4D83B3218}" type="slidenum">
              <a:rPr lang="en-US"/>
              <a:pPr>
                <a:defRPr/>
              </a:pPr>
              <a:t>‹#›</a:t>
            </a:fld>
            <a:endParaRPr lang="en-US"/>
          </a:p>
        </p:txBody>
      </p:sp>
    </p:spTree>
    <p:extLst>
      <p:ext uri="{BB962C8B-B14F-4D97-AF65-F5344CB8AC3E}">
        <p14:creationId xmlns:p14="http://schemas.microsoft.com/office/powerpoint/2010/main" val="37986186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5BA8CF-8AB7-9683-B607-BE435E7BF3FB}"/>
              </a:ext>
            </a:extLst>
          </p:cNvPr>
          <p:cNvSpPr>
            <a:spLocks noGrp="1"/>
          </p:cNvSpPr>
          <p:nvPr>
            <p:ph type="dt" sz="half" idx="10"/>
          </p:nvPr>
        </p:nvSpPr>
        <p:spPr/>
        <p:txBody>
          <a:bodyPr/>
          <a:lstStyle>
            <a:lvl1pPr>
              <a:defRPr/>
            </a:lvl1pPr>
          </a:lstStyle>
          <a:p>
            <a:pPr>
              <a:defRPr/>
            </a:pPr>
            <a:fld id="{1AEB2413-B0B8-4A85-A7C1-63AC86CD56A0}" type="datetimeFigureOut">
              <a:rPr lang="en-US"/>
              <a:pPr>
                <a:defRPr/>
              </a:pPr>
              <a:t>7/1/2025</a:t>
            </a:fld>
            <a:endParaRPr lang="en-US"/>
          </a:p>
        </p:txBody>
      </p:sp>
      <p:sp>
        <p:nvSpPr>
          <p:cNvPr id="5" name="Footer Placeholder 4">
            <a:extLst>
              <a:ext uri="{FF2B5EF4-FFF2-40B4-BE49-F238E27FC236}">
                <a16:creationId xmlns:a16="http://schemas.microsoft.com/office/drawing/2014/main" id="{5115D5DC-DD30-01D1-E0EA-4A1DFD8DE2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AACAD09-271B-E909-4399-8100A8B120D5}"/>
              </a:ext>
            </a:extLst>
          </p:cNvPr>
          <p:cNvSpPr>
            <a:spLocks noGrp="1"/>
          </p:cNvSpPr>
          <p:nvPr>
            <p:ph type="sldNum" sz="quarter" idx="12"/>
          </p:nvPr>
        </p:nvSpPr>
        <p:spPr/>
        <p:txBody>
          <a:bodyPr/>
          <a:lstStyle>
            <a:lvl1pPr>
              <a:defRPr/>
            </a:lvl1pPr>
          </a:lstStyle>
          <a:p>
            <a:pPr>
              <a:defRPr/>
            </a:pPr>
            <a:fld id="{667EA809-8A38-4895-82E3-61E4492CF75D}" type="slidenum">
              <a:rPr lang="en-US"/>
              <a:pPr>
                <a:defRPr/>
              </a:pPr>
              <a:t>‹#›</a:t>
            </a:fld>
            <a:endParaRPr lang="en-US"/>
          </a:p>
        </p:txBody>
      </p:sp>
    </p:spTree>
    <p:extLst>
      <p:ext uri="{BB962C8B-B14F-4D97-AF65-F5344CB8AC3E}">
        <p14:creationId xmlns:p14="http://schemas.microsoft.com/office/powerpoint/2010/main" val="4587998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C1280F9-7769-D1FA-2C70-BD6D627FE9A5}"/>
              </a:ext>
            </a:extLst>
          </p:cNvPr>
          <p:cNvSpPr>
            <a:spLocks noGrp="1"/>
          </p:cNvSpPr>
          <p:nvPr>
            <p:ph type="dt" sz="half" idx="10"/>
          </p:nvPr>
        </p:nvSpPr>
        <p:spPr/>
        <p:txBody>
          <a:bodyPr/>
          <a:lstStyle>
            <a:lvl1pPr>
              <a:defRPr/>
            </a:lvl1pPr>
          </a:lstStyle>
          <a:p>
            <a:pPr>
              <a:defRPr/>
            </a:pPr>
            <a:fld id="{5B080AC4-1B67-445E-B26B-78B0626B5BF8}" type="datetimeFigureOut">
              <a:rPr lang="en-US"/>
              <a:pPr>
                <a:defRPr/>
              </a:pPr>
              <a:t>7/1/2025</a:t>
            </a:fld>
            <a:endParaRPr lang="en-US"/>
          </a:p>
        </p:txBody>
      </p:sp>
      <p:sp>
        <p:nvSpPr>
          <p:cNvPr id="6" name="Footer Placeholder 4">
            <a:extLst>
              <a:ext uri="{FF2B5EF4-FFF2-40B4-BE49-F238E27FC236}">
                <a16:creationId xmlns:a16="http://schemas.microsoft.com/office/drawing/2014/main" id="{98E38E5B-1CDF-9E13-23C0-042A8ACEBB3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C0C4CF-49ED-AA71-43B7-282E8BF61CC8}"/>
              </a:ext>
            </a:extLst>
          </p:cNvPr>
          <p:cNvSpPr>
            <a:spLocks noGrp="1"/>
          </p:cNvSpPr>
          <p:nvPr>
            <p:ph type="sldNum" sz="quarter" idx="12"/>
          </p:nvPr>
        </p:nvSpPr>
        <p:spPr/>
        <p:txBody>
          <a:bodyPr/>
          <a:lstStyle>
            <a:lvl1pPr>
              <a:defRPr/>
            </a:lvl1pPr>
          </a:lstStyle>
          <a:p>
            <a:pPr>
              <a:defRPr/>
            </a:pPr>
            <a:fld id="{4A2F5311-B85D-4E4C-BB1B-66A3AE544C7F}" type="slidenum">
              <a:rPr lang="en-US"/>
              <a:pPr>
                <a:defRPr/>
              </a:pPr>
              <a:t>‹#›</a:t>
            </a:fld>
            <a:endParaRPr lang="en-US"/>
          </a:p>
        </p:txBody>
      </p:sp>
    </p:spTree>
    <p:extLst>
      <p:ext uri="{BB962C8B-B14F-4D97-AF65-F5344CB8AC3E}">
        <p14:creationId xmlns:p14="http://schemas.microsoft.com/office/powerpoint/2010/main" val="21445688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D6CC9A5-34D9-5D60-D427-8C3D8908AC98}"/>
              </a:ext>
            </a:extLst>
          </p:cNvPr>
          <p:cNvSpPr>
            <a:spLocks noGrp="1"/>
          </p:cNvSpPr>
          <p:nvPr>
            <p:ph type="dt" sz="half" idx="10"/>
          </p:nvPr>
        </p:nvSpPr>
        <p:spPr/>
        <p:txBody>
          <a:bodyPr/>
          <a:lstStyle>
            <a:lvl1pPr>
              <a:defRPr/>
            </a:lvl1pPr>
          </a:lstStyle>
          <a:p>
            <a:pPr>
              <a:defRPr/>
            </a:pPr>
            <a:fld id="{5BA569F6-1E76-4A04-9C38-5DEDEB4BB35A}" type="datetimeFigureOut">
              <a:rPr lang="en-US"/>
              <a:pPr>
                <a:defRPr/>
              </a:pPr>
              <a:t>7/1/2025</a:t>
            </a:fld>
            <a:endParaRPr lang="en-US"/>
          </a:p>
        </p:txBody>
      </p:sp>
      <p:sp>
        <p:nvSpPr>
          <p:cNvPr id="8" name="Footer Placeholder 4">
            <a:extLst>
              <a:ext uri="{FF2B5EF4-FFF2-40B4-BE49-F238E27FC236}">
                <a16:creationId xmlns:a16="http://schemas.microsoft.com/office/drawing/2014/main" id="{9133E798-289D-A26F-927B-42047AD1926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96B284F-2E36-AF0E-2385-5EF162E2AF49}"/>
              </a:ext>
            </a:extLst>
          </p:cNvPr>
          <p:cNvSpPr>
            <a:spLocks noGrp="1"/>
          </p:cNvSpPr>
          <p:nvPr>
            <p:ph type="sldNum" sz="quarter" idx="12"/>
          </p:nvPr>
        </p:nvSpPr>
        <p:spPr/>
        <p:txBody>
          <a:bodyPr/>
          <a:lstStyle>
            <a:lvl1pPr>
              <a:defRPr/>
            </a:lvl1pPr>
          </a:lstStyle>
          <a:p>
            <a:pPr>
              <a:defRPr/>
            </a:pPr>
            <a:fld id="{F0807147-79F6-4731-B193-A965B69F2901}" type="slidenum">
              <a:rPr lang="en-US"/>
              <a:pPr>
                <a:defRPr/>
              </a:pPr>
              <a:t>‹#›</a:t>
            </a:fld>
            <a:endParaRPr lang="en-US"/>
          </a:p>
        </p:txBody>
      </p:sp>
    </p:spTree>
    <p:extLst>
      <p:ext uri="{BB962C8B-B14F-4D97-AF65-F5344CB8AC3E}">
        <p14:creationId xmlns:p14="http://schemas.microsoft.com/office/powerpoint/2010/main" val="3846089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D52A8B67-B39B-6F6A-34FB-E3A7FADF8B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460CE16F-96E4-D4D3-F15F-CADA7B72DA61}"/>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3DA6CA5-410C-44F6-85DA-3E34622ACD60}"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0764249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7B20FF6-EBD5-E994-9CF4-D20282076837}"/>
              </a:ext>
            </a:extLst>
          </p:cNvPr>
          <p:cNvSpPr>
            <a:spLocks noGrp="1"/>
          </p:cNvSpPr>
          <p:nvPr>
            <p:ph type="dt" sz="half" idx="10"/>
          </p:nvPr>
        </p:nvSpPr>
        <p:spPr/>
        <p:txBody>
          <a:bodyPr/>
          <a:lstStyle>
            <a:lvl1pPr>
              <a:defRPr/>
            </a:lvl1pPr>
          </a:lstStyle>
          <a:p>
            <a:pPr>
              <a:defRPr/>
            </a:pPr>
            <a:fld id="{B1E5E7EE-7D48-4C61-B9F2-BB076A3D0631}" type="datetimeFigureOut">
              <a:rPr lang="en-US"/>
              <a:pPr>
                <a:defRPr/>
              </a:pPr>
              <a:t>7/1/2025</a:t>
            </a:fld>
            <a:endParaRPr lang="en-US"/>
          </a:p>
        </p:txBody>
      </p:sp>
      <p:sp>
        <p:nvSpPr>
          <p:cNvPr id="4" name="Footer Placeholder 4">
            <a:extLst>
              <a:ext uri="{FF2B5EF4-FFF2-40B4-BE49-F238E27FC236}">
                <a16:creationId xmlns:a16="http://schemas.microsoft.com/office/drawing/2014/main" id="{D2FEA296-6A74-E786-398F-B8C2FF2910E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E70F039-73A2-836C-3C5B-1FADBA8E6D5C}"/>
              </a:ext>
            </a:extLst>
          </p:cNvPr>
          <p:cNvSpPr>
            <a:spLocks noGrp="1"/>
          </p:cNvSpPr>
          <p:nvPr>
            <p:ph type="sldNum" sz="quarter" idx="12"/>
          </p:nvPr>
        </p:nvSpPr>
        <p:spPr/>
        <p:txBody>
          <a:bodyPr/>
          <a:lstStyle>
            <a:lvl1pPr>
              <a:defRPr/>
            </a:lvl1pPr>
          </a:lstStyle>
          <a:p>
            <a:pPr>
              <a:defRPr/>
            </a:pPr>
            <a:fld id="{D0368753-23EF-433A-A5CC-94965B67654C}" type="slidenum">
              <a:rPr lang="en-US"/>
              <a:pPr>
                <a:defRPr/>
              </a:pPr>
              <a:t>‹#›</a:t>
            </a:fld>
            <a:endParaRPr lang="en-US"/>
          </a:p>
        </p:txBody>
      </p:sp>
    </p:spTree>
    <p:extLst>
      <p:ext uri="{BB962C8B-B14F-4D97-AF65-F5344CB8AC3E}">
        <p14:creationId xmlns:p14="http://schemas.microsoft.com/office/powerpoint/2010/main" val="2178285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6A6B540-6218-B684-8BB3-24E48B3DEC0F}"/>
              </a:ext>
            </a:extLst>
          </p:cNvPr>
          <p:cNvSpPr>
            <a:spLocks noGrp="1"/>
          </p:cNvSpPr>
          <p:nvPr>
            <p:ph type="dt" sz="half" idx="10"/>
          </p:nvPr>
        </p:nvSpPr>
        <p:spPr/>
        <p:txBody>
          <a:bodyPr/>
          <a:lstStyle>
            <a:lvl1pPr>
              <a:defRPr/>
            </a:lvl1pPr>
          </a:lstStyle>
          <a:p>
            <a:pPr>
              <a:defRPr/>
            </a:pPr>
            <a:fld id="{D2C397D8-9BBC-4E30-A828-6D4D26BB7CFD}" type="datetimeFigureOut">
              <a:rPr lang="en-US"/>
              <a:pPr>
                <a:defRPr/>
              </a:pPr>
              <a:t>7/1/2025</a:t>
            </a:fld>
            <a:endParaRPr lang="en-US"/>
          </a:p>
        </p:txBody>
      </p:sp>
      <p:sp>
        <p:nvSpPr>
          <p:cNvPr id="3" name="Footer Placeholder 4">
            <a:extLst>
              <a:ext uri="{FF2B5EF4-FFF2-40B4-BE49-F238E27FC236}">
                <a16:creationId xmlns:a16="http://schemas.microsoft.com/office/drawing/2014/main" id="{30D30FD5-9136-D17C-7966-8815BDA585A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D17807C-D2C7-33F9-6DA9-45D8D42F0F14}"/>
              </a:ext>
            </a:extLst>
          </p:cNvPr>
          <p:cNvSpPr>
            <a:spLocks noGrp="1"/>
          </p:cNvSpPr>
          <p:nvPr>
            <p:ph type="sldNum" sz="quarter" idx="12"/>
          </p:nvPr>
        </p:nvSpPr>
        <p:spPr/>
        <p:txBody>
          <a:bodyPr/>
          <a:lstStyle>
            <a:lvl1pPr>
              <a:defRPr/>
            </a:lvl1pPr>
          </a:lstStyle>
          <a:p>
            <a:pPr>
              <a:defRPr/>
            </a:pPr>
            <a:fld id="{E22D132C-213F-400A-AA71-7688F434F603}" type="slidenum">
              <a:rPr lang="en-US"/>
              <a:pPr>
                <a:defRPr/>
              </a:pPr>
              <a:t>‹#›</a:t>
            </a:fld>
            <a:endParaRPr lang="en-US"/>
          </a:p>
        </p:txBody>
      </p:sp>
    </p:spTree>
    <p:extLst>
      <p:ext uri="{BB962C8B-B14F-4D97-AF65-F5344CB8AC3E}">
        <p14:creationId xmlns:p14="http://schemas.microsoft.com/office/powerpoint/2010/main" val="38032317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3C6C72A-35FD-3AC9-6D82-1AD2C5017E10}"/>
              </a:ext>
            </a:extLst>
          </p:cNvPr>
          <p:cNvSpPr>
            <a:spLocks noGrp="1"/>
          </p:cNvSpPr>
          <p:nvPr>
            <p:ph type="dt" sz="half" idx="10"/>
          </p:nvPr>
        </p:nvSpPr>
        <p:spPr/>
        <p:txBody>
          <a:bodyPr/>
          <a:lstStyle>
            <a:lvl1pPr>
              <a:defRPr/>
            </a:lvl1pPr>
          </a:lstStyle>
          <a:p>
            <a:pPr>
              <a:defRPr/>
            </a:pPr>
            <a:fld id="{129F1E25-060C-46DC-8DA2-9FD532CD12C9}" type="datetimeFigureOut">
              <a:rPr lang="en-US"/>
              <a:pPr>
                <a:defRPr/>
              </a:pPr>
              <a:t>7/1/2025</a:t>
            </a:fld>
            <a:endParaRPr lang="en-US"/>
          </a:p>
        </p:txBody>
      </p:sp>
      <p:sp>
        <p:nvSpPr>
          <p:cNvPr id="6" name="Footer Placeholder 4">
            <a:extLst>
              <a:ext uri="{FF2B5EF4-FFF2-40B4-BE49-F238E27FC236}">
                <a16:creationId xmlns:a16="http://schemas.microsoft.com/office/drawing/2014/main" id="{BFAE4E00-1A88-A4FF-729D-9B80CC79583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68C277D-D31D-8AD6-CCF4-540AD015533D}"/>
              </a:ext>
            </a:extLst>
          </p:cNvPr>
          <p:cNvSpPr>
            <a:spLocks noGrp="1"/>
          </p:cNvSpPr>
          <p:nvPr>
            <p:ph type="sldNum" sz="quarter" idx="12"/>
          </p:nvPr>
        </p:nvSpPr>
        <p:spPr/>
        <p:txBody>
          <a:bodyPr/>
          <a:lstStyle>
            <a:lvl1pPr>
              <a:defRPr/>
            </a:lvl1pPr>
          </a:lstStyle>
          <a:p>
            <a:pPr>
              <a:defRPr/>
            </a:pPr>
            <a:fld id="{8AB1BC47-3F77-4D0C-92BC-18A826B6587E}" type="slidenum">
              <a:rPr lang="en-US"/>
              <a:pPr>
                <a:defRPr/>
              </a:pPr>
              <a:t>‹#›</a:t>
            </a:fld>
            <a:endParaRPr lang="en-US"/>
          </a:p>
        </p:txBody>
      </p:sp>
    </p:spTree>
    <p:extLst>
      <p:ext uri="{BB962C8B-B14F-4D97-AF65-F5344CB8AC3E}">
        <p14:creationId xmlns:p14="http://schemas.microsoft.com/office/powerpoint/2010/main" val="13528150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FB72D29F-0211-6AB5-237F-0F435693666C}"/>
              </a:ext>
            </a:extLst>
          </p:cNvPr>
          <p:cNvSpPr>
            <a:spLocks noGrp="1"/>
          </p:cNvSpPr>
          <p:nvPr>
            <p:ph type="dt" sz="half" idx="10"/>
          </p:nvPr>
        </p:nvSpPr>
        <p:spPr/>
        <p:txBody>
          <a:bodyPr/>
          <a:lstStyle>
            <a:lvl1pPr>
              <a:defRPr/>
            </a:lvl1pPr>
          </a:lstStyle>
          <a:p>
            <a:pPr>
              <a:defRPr/>
            </a:pPr>
            <a:fld id="{12195D40-E301-4F99-B44C-530713592F26}" type="datetimeFigureOut">
              <a:rPr lang="en-US"/>
              <a:pPr>
                <a:defRPr/>
              </a:pPr>
              <a:t>7/1/2025</a:t>
            </a:fld>
            <a:endParaRPr lang="en-US"/>
          </a:p>
        </p:txBody>
      </p:sp>
      <p:sp>
        <p:nvSpPr>
          <p:cNvPr id="6" name="Footer Placeholder 4">
            <a:extLst>
              <a:ext uri="{FF2B5EF4-FFF2-40B4-BE49-F238E27FC236}">
                <a16:creationId xmlns:a16="http://schemas.microsoft.com/office/drawing/2014/main" id="{0EEC1FA4-801D-A133-F143-39894367FFA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4596787-D2A5-58BC-BFEE-CA8C15D34990}"/>
              </a:ext>
            </a:extLst>
          </p:cNvPr>
          <p:cNvSpPr>
            <a:spLocks noGrp="1"/>
          </p:cNvSpPr>
          <p:nvPr>
            <p:ph type="sldNum" sz="quarter" idx="12"/>
          </p:nvPr>
        </p:nvSpPr>
        <p:spPr/>
        <p:txBody>
          <a:bodyPr/>
          <a:lstStyle>
            <a:lvl1pPr>
              <a:defRPr/>
            </a:lvl1pPr>
          </a:lstStyle>
          <a:p>
            <a:pPr>
              <a:defRPr/>
            </a:pPr>
            <a:fld id="{1BC140F1-9189-4E31-8E85-B8F767943377}" type="slidenum">
              <a:rPr lang="en-US"/>
              <a:pPr>
                <a:defRPr/>
              </a:pPr>
              <a:t>‹#›</a:t>
            </a:fld>
            <a:endParaRPr lang="en-US"/>
          </a:p>
        </p:txBody>
      </p:sp>
    </p:spTree>
    <p:extLst>
      <p:ext uri="{BB962C8B-B14F-4D97-AF65-F5344CB8AC3E}">
        <p14:creationId xmlns:p14="http://schemas.microsoft.com/office/powerpoint/2010/main" val="141047563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8CC17D-5111-DC36-25BB-E42222C84509}"/>
              </a:ext>
            </a:extLst>
          </p:cNvPr>
          <p:cNvSpPr>
            <a:spLocks noGrp="1"/>
          </p:cNvSpPr>
          <p:nvPr>
            <p:ph type="dt" sz="half" idx="10"/>
          </p:nvPr>
        </p:nvSpPr>
        <p:spPr/>
        <p:txBody>
          <a:bodyPr/>
          <a:lstStyle>
            <a:lvl1pPr>
              <a:defRPr/>
            </a:lvl1pPr>
          </a:lstStyle>
          <a:p>
            <a:pPr>
              <a:defRPr/>
            </a:pPr>
            <a:fld id="{35B00A36-F1DD-4561-B1FA-8095E38B2D8D}" type="datetimeFigureOut">
              <a:rPr lang="en-US"/>
              <a:pPr>
                <a:defRPr/>
              </a:pPr>
              <a:t>7/1/2025</a:t>
            </a:fld>
            <a:endParaRPr lang="en-US"/>
          </a:p>
        </p:txBody>
      </p:sp>
      <p:sp>
        <p:nvSpPr>
          <p:cNvPr id="5" name="Footer Placeholder 4">
            <a:extLst>
              <a:ext uri="{FF2B5EF4-FFF2-40B4-BE49-F238E27FC236}">
                <a16:creationId xmlns:a16="http://schemas.microsoft.com/office/drawing/2014/main" id="{1269911A-2901-478F-6561-3E87A53660B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4391B7-4877-426E-718A-EB82B5E2C22B}"/>
              </a:ext>
            </a:extLst>
          </p:cNvPr>
          <p:cNvSpPr>
            <a:spLocks noGrp="1"/>
          </p:cNvSpPr>
          <p:nvPr>
            <p:ph type="sldNum" sz="quarter" idx="12"/>
          </p:nvPr>
        </p:nvSpPr>
        <p:spPr/>
        <p:txBody>
          <a:bodyPr/>
          <a:lstStyle>
            <a:lvl1pPr>
              <a:defRPr/>
            </a:lvl1pPr>
          </a:lstStyle>
          <a:p>
            <a:pPr>
              <a:defRPr/>
            </a:pPr>
            <a:fld id="{10EB16A8-BB95-4F94-9E27-0F808C22F014}" type="slidenum">
              <a:rPr lang="en-US"/>
              <a:pPr>
                <a:defRPr/>
              </a:pPr>
              <a:t>‹#›</a:t>
            </a:fld>
            <a:endParaRPr lang="en-US"/>
          </a:p>
        </p:txBody>
      </p:sp>
    </p:spTree>
    <p:extLst>
      <p:ext uri="{BB962C8B-B14F-4D97-AF65-F5344CB8AC3E}">
        <p14:creationId xmlns:p14="http://schemas.microsoft.com/office/powerpoint/2010/main" val="287938208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80B1A4-C424-269C-182A-0DD250398993}"/>
              </a:ext>
            </a:extLst>
          </p:cNvPr>
          <p:cNvSpPr>
            <a:spLocks noGrp="1"/>
          </p:cNvSpPr>
          <p:nvPr>
            <p:ph type="dt" sz="half" idx="10"/>
          </p:nvPr>
        </p:nvSpPr>
        <p:spPr/>
        <p:txBody>
          <a:bodyPr/>
          <a:lstStyle>
            <a:lvl1pPr>
              <a:defRPr/>
            </a:lvl1pPr>
          </a:lstStyle>
          <a:p>
            <a:pPr>
              <a:defRPr/>
            </a:pPr>
            <a:fld id="{508923A6-793F-4956-B8BB-98B36FA062F8}" type="datetimeFigureOut">
              <a:rPr lang="en-US"/>
              <a:pPr>
                <a:defRPr/>
              </a:pPr>
              <a:t>7/1/2025</a:t>
            </a:fld>
            <a:endParaRPr lang="en-US"/>
          </a:p>
        </p:txBody>
      </p:sp>
      <p:sp>
        <p:nvSpPr>
          <p:cNvPr id="5" name="Footer Placeholder 4">
            <a:extLst>
              <a:ext uri="{FF2B5EF4-FFF2-40B4-BE49-F238E27FC236}">
                <a16:creationId xmlns:a16="http://schemas.microsoft.com/office/drawing/2014/main" id="{75075593-593D-3DC5-AC0C-02965EDD4E7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10A0A36-677B-86E3-987F-6153672A8E56}"/>
              </a:ext>
            </a:extLst>
          </p:cNvPr>
          <p:cNvSpPr>
            <a:spLocks noGrp="1"/>
          </p:cNvSpPr>
          <p:nvPr>
            <p:ph type="sldNum" sz="quarter" idx="12"/>
          </p:nvPr>
        </p:nvSpPr>
        <p:spPr/>
        <p:txBody>
          <a:bodyPr/>
          <a:lstStyle>
            <a:lvl1pPr>
              <a:defRPr/>
            </a:lvl1pPr>
          </a:lstStyle>
          <a:p>
            <a:pPr>
              <a:defRPr/>
            </a:pPr>
            <a:fld id="{A86E7785-868A-48FA-A97A-3EC55FD58716}" type="slidenum">
              <a:rPr lang="en-US"/>
              <a:pPr>
                <a:defRPr/>
              </a:pPr>
              <a:t>‹#›</a:t>
            </a:fld>
            <a:endParaRPr lang="en-US"/>
          </a:p>
        </p:txBody>
      </p:sp>
    </p:spTree>
    <p:extLst>
      <p:ext uri="{BB962C8B-B14F-4D97-AF65-F5344CB8AC3E}">
        <p14:creationId xmlns:p14="http://schemas.microsoft.com/office/powerpoint/2010/main" val="35899030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5"/>
          </p:nvPr>
        </p:nvSpPr>
        <p:spPr>
          <a:xfrm>
            <a:off x="442912" y="6051958"/>
            <a:ext cx="11306174" cy="412750"/>
          </a:xfrm>
          <a:noFill/>
        </p:spPr>
        <p:txBody>
          <a:bodyPr lIns="0" tIns="0" rIns="0" bIns="0" rtlCol="0" anchor="b">
            <a:noAutofit/>
          </a:bodyPr>
          <a:lstStyle>
            <a:lvl1pPr>
              <a:defRPr lang="en-DE" sz="800" dirty="0">
                <a:solidFill>
                  <a:schemeClr val="tx1">
                    <a:lumMod val="60000"/>
                    <a:lumOff val="40000"/>
                  </a:schemeClr>
                </a:solidFill>
              </a:defRPr>
            </a:lvl1pPr>
          </a:lstStyle>
          <a:p>
            <a:pPr lvl="0"/>
            <a:r>
              <a:rPr lang="en-US"/>
              <a:t>Click to edit Master text styles</a:t>
            </a:r>
            <a:endParaRPr lang="en-DE"/>
          </a:p>
        </p:txBody>
      </p:sp>
      <p:sp>
        <p:nvSpPr>
          <p:cNvPr id="2" name="Footer Placeholder 1">
            <a:extLst>
              <a:ext uri="{FF2B5EF4-FFF2-40B4-BE49-F238E27FC236}">
                <a16:creationId xmlns:a16="http://schemas.microsoft.com/office/drawing/2014/main" id="{9D683B33-586F-97B8-624F-30DAE596996C}"/>
              </a:ext>
            </a:extLst>
          </p:cNvPr>
          <p:cNvSpPr>
            <a:spLocks noGrp="1"/>
          </p:cNvSpPr>
          <p:nvPr>
            <p:ph type="ftr" sz="quarter" idx="16"/>
          </p:nvPr>
        </p:nvSpPr>
        <p:spPr>
          <a:xfrm>
            <a:off x="3333750" y="6491288"/>
            <a:ext cx="5524500" cy="247650"/>
          </a:xfrm>
        </p:spPr>
        <p:txBody>
          <a:bodyPr/>
          <a:lstStyle>
            <a:lvl1pPr>
              <a:defRPr/>
            </a:lvl1pPr>
          </a:lstStyle>
          <a:p>
            <a:pPr>
              <a:defRPr/>
            </a:pPr>
            <a:r>
              <a:rPr lang="en-US"/>
              <a:t>MAT-1397 v1.0</a:t>
            </a:r>
          </a:p>
        </p:txBody>
      </p:sp>
      <p:sp>
        <p:nvSpPr>
          <p:cNvPr id="5" name="Slide Number Placeholder 5">
            <a:extLst>
              <a:ext uri="{FF2B5EF4-FFF2-40B4-BE49-F238E27FC236}">
                <a16:creationId xmlns:a16="http://schemas.microsoft.com/office/drawing/2014/main" id="{F01C2CD2-EAC6-AB59-7B4A-28AC7B2618A2}"/>
              </a:ext>
            </a:extLst>
          </p:cNvPr>
          <p:cNvSpPr>
            <a:spLocks noGrp="1"/>
          </p:cNvSpPr>
          <p:nvPr>
            <p:ph type="sldNum" sz="quarter" idx="17"/>
          </p:nvPr>
        </p:nvSpPr>
        <p:spPr>
          <a:xfrm>
            <a:off x="11063288" y="6491288"/>
            <a:ext cx="685800" cy="247650"/>
          </a:xfrm>
        </p:spPr>
        <p:txBody>
          <a:bodyPr/>
          <a:lstStyle>
            <a:lvl1pPr>
              <a:defRPr/>
            </a:lvl1pPr>
          </a:lstStyle>
          <a:p>
            <a:pPr>
              <a:defRPr/>
            </a:pPr>
            <a:fld id="{E96946D7-EE17-4C33-B66C-632E3CC43E33}" type="slidenum">
              <a:rPr lang="en-US"/>
              <a:pPr>
                <a:defRPr/>
              </a:pPr>
              <a:t>‹#›</a:t>
            </a:fld>
            <a:endParaRPr lang="en-US"/>
          </a:p>
        </p:txBody>
      </p:sp>
    </p:spTree>
    <p:extLst>
      <p:ext uri="{BB962C8B-B14F-4D97-AF65-F5344CB8AC3E}">
        <p14:creationId xmlns:p14="http://schemas.microsoft.com/office/powerpoint/2010/main" val="1248406845"/>
      </p:ext>
    </p:extLst>
  </p:cSld>
  <p:clrMapOvr>
    <a:masterClrMapping/>
  </p:clrMapOvr>
  <p:hf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0114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06400" y="1752600"/>
            <a:ext cx="113792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406400" y="6324600"/>
            <a:ext cx="6096000" cy="381000"/>
          </a:xfrm>
        </p:spPr>
        <p:txBody>
          <a:bodyPr/>
          <a:lstStyle>
            <a:lvl1pPr marL="0" indent="0">
              <a:buNone/>
              <a:defRPr sz="1600" i="1"/>
            </a:lvl1pPr>
          </a:lstStyle>
          <a:p>
            <a:pPr lvl="0"/>
            <a:r>
              <a:rPr lang="en-US"/>
              <a:t>Click to edit Master text styles</a:t>
            </a:r>
          </a:p>
        </p:txBody>
      </p:sp>
    </p:spTree>
    <p:extLst>
      <p:ext uri="{BB962C8B-B14F-4D97-AF65-F5344CB8AC3E}">
        <p14:creationId xmlns:p14="http://schemas.microsoft.com/office/powerpoint/2010/main" val="4558158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2 Column Layout A">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EFFAE-9F79-C2DF-98D0-C0E266C1CAF9}"/>
              </a:ext>
            </a:extLst>
          </p:cNvPr>
          <p:cNvSpPr/>
          <p:nvPr userDrawn="1"/>
        </p:nvSpPr>
        <p:spPr>
          <a:xfrm>
            <a:off x="457200" y="1638300"/>
            <a:ext cx="5410200" cy="4314825"/>
          </a:xfrm>
          <a:prstGeom prst="roundRect">
            <a:avLst>
              <a:gd name="adj" fmla="val 3655"/>
            </a:avLst>
          </a:prstGeom>
          <a:solidFill>
            <a:schemeClr val="bg1"/>
          </a:solidFill>
          <a:ln>
            <a:solidFill>
              <a:schemeClr val="bg1">
                <a:lumMod val="95000"/>
              </a:schemeClr>
            </a:solidFill>
          </a:ln>
          <a:effectLst>
            <a:outerShdw blurRad="1270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latin typeface="Arial"/>
            </a:endParaRPr>
          </a:p>
        </p:txBody>
      </p:sp>
      <p:sp>
        <p:nvSpPr>
          <p:cNvPr id="4" name="Rectangle: Top Corners Rounded 3">
            <a:extLst>
              <a:ext uri="{FF2B5EF4-FFF2-40B4-BE49-F238E27FC236}">
                <a16:creationId xmlns:a16="http://schemas.microsoft.com/office/drawing/2014/main" id="{5B7081D5-FC93-2539-328D-D9A0EF015AB9}"/>
              </a:ext>
            </a:extLst>
          </p:cNvPr>
          <p:cNvSpPr/>
          <p:nvPr userDrawn="1"/>
        </p:nvSpPr>
        <p:spPr>
          <a:xfrm flipH="1">
            <a:off x="457200" y="1638300"/>
            <a:ext cx="5410200" cy="739775"/>
          </a:xfrm>
          <a:prstGeom prst="round2SameRect">
            <a:avLst>
              <a:gd name="adj1" fmla="val 23102"/>
              <a:gd name="adj2" fmla="val 0"/>
            </a:avLst>
          </a:prstGeom>
          <a:solidFill>
            <a:schemeClr val="accent1"/>
          </a:solidFill>
          <a:ln w="12700" cap="flat" cmpd="sng" algn="ctr">
            <a:noFill/>
            <a:prstDash val="solid"/>
            <a:miter lim="800000"/>
          </a:ln>
          <a:effectLst/>
        </p:spPr>
        <p:txBody>
          <a:bodyPr lIns="0" tIns="0" rIns="0" bIns="0" anchor="ctr"/>
          <a:lstStyle/>
          <a:p>
            <a:pPr algn="ctr">
              <a:spcBef>
                <a:spcPts val="0"/>
              </a:spcBef>
              <a:defRPr/>
            </a:pPr>
            <a:endParaRPr lang="en-US" b="1" kern="0" dirty="0">
              <a:solidFill>
                <a:srgbClr val="FFFFFF"/>
              </a:solidFill>
              <a:latin typeface="+mj-lt"/>
            </a:endParaRPr>
          </a:p>
        </p:txBody>
      </p:sp>
      <p:sp>
        <p:nvSpPr>
          <p:cNvPr id="5" name="Rectangle: Rounded Corners 4">
            <a:extLst>
              <a:ext uri="{FF2B5EF4-FFF2-40B4-BE49-F238E27FC236}">
                <a16:creationId xmlns:a16="http://schemas.microsoft.com/office/drawing/2014/main" id="{4F787C69-209D-6B8E-881C-ACB2A223D9B8}"/>
              </a:ext>
            </a:extLst>
          </p:cNvPr>
          <p:cNvSpPr/>
          <p:nvPr userDrawn="1"/>
        </p:nvSpPr>
        <p:spPr>
          <a:xfrm>
            <a:off x="6324600" y="1638300"/>
            <a:ext cx="5410200" cy="4314825"/>
          </a:xfrm>
          <a:prstGeom prst="roundRect">
            <a:avLst>
              <a:gd name="adj" fmla="val 3655"/>
            </a:avLst>
          </a:prstGeom>
          <a:solidFill>
            <a:schemeClr val="bg1"/>
          </a:solidFill>
          <a:ln>
            <a:solidFill>
              <a:schemeClr val="bg1">
                <a:lumMod val="95000"/>
              </a:schemeClr>
            </a:solidFill>
          </a:ln>
          <a:effectLst>
            <a:outerShdw blurRad="1270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latin typeface="Arial"/>
            </a:endParaRPr>
          </a:p>
        </p:txBody>
      </p:sp>
      <p:sp>
        <p:nvSpPr>
          <p:cNvPr id="6" name="Rectangle: Top Corners Rounded 5">
            <a:extLst>
              <a:ext uri="{FF2B5EF4-FFF2-40B4-BE49-F238E27FC236}">
                <a16:creationId xmlns:a16="http://schemas.microsoft.com/office/drawing/2014/main" id="{626424A0-FD20-252F-6FBC-BEC19187C16A}"/>
              </a:ext>
            </a:extLst>
          </p:cNvPr>
          <p:cNvSpPr/>
          <p:nvPr userDrawn="1"/>
        </p:nvSpPr>
        <p:spPr>
          <a:xfrm flipH="1">
            <a:off x="6324600" y="1638300"/>
            <a:ext cx="5410200" cy="739775"/>
          </a:xfrm>
          <a:prstGeom prst="round2SameRect">
            <a:avLst>
              <a:gd name="adj1" fmla="val 23102"/>
              <a:gd name="adj2" fmla="val 0"/>
            </a:avLst>
          </a:prstGeom>
          <a:solidFill>
            <a:schemeClr val="accent1"/>
          </a:solidFill>
          <a:ln w="12700" cap="flat" cmpd="sng" algn="ctr">
            <a:noFill/>
            <a:prstDash val="solid"/>
            <a:miter lim="800000"/>
          </a:ln>
          <a:effectLst/>
        </p:spPr>
        <p:txBody>
          <a:bodyPr lIns="0" tIns="0" rIns="0" bIns="0" anchor="ctr"/>
          <a:lstStyle/>
          <a:p>
            <a:pPr algn="ctr">
              <a:spcBef>
                <a:spcPts val="0"/>
              </a:spcBef>
              <a:defRPr/>
            </a:pPr>
            <a:endParaRPr lang="en-US" b="1" kern="0" dirty="0">
              <a:solidFill>
                <a:srgbClr val="FFFFFF"/>
              </a:solidFill>
              <a:latin typeface="+mj-lt"/>
            </a:endParaRPr>
          </a:p>
        </p:txBody>
      </p:sp>
      <p:sp>
        <p:nvSpPr>
          <p:cNvPr id="3" name="Title 2"/>
          <p:cNvSpPr>
            <a:spLocks noGrp="1"/>
          </p:cNvSpPr>
          <p:nvPr>
            <p:ph type="title"/>
          </p:nvPr>
        </p:nvSpPr>
        <p:spPr>
          <a:xfrm>
            <a:off x="460246" y="460693"/>
            <a:ext cx="11274552" cy="429348"/>
          </a:xfrm>
        </p:spPr>
        <p:txBody>
          <a:bodyPr/>
          <a:lstStyle>
            <a:lvl1pPr>
              <a:spcBef>
                <a:spcPts val="0"/>
              </a:spcBef>
              <a:defRPr/>
            </a:lvl1pPr>
          </a:lstStyle>
          <a:p>
            <a:r>
              <a:rPr lang="en-US"/>
              <a:t>Click to edit Master title style</a:t>
            </a:r>
            <a:endParaRPr lang="en-US" dirty="0"/>
          </a:p>
        </p:txBody>
      </p:sp>
      <p:sp>
        <p:nvSpPr>
          <p:cNvPr id="10" name="Text Placeholder 8"/>
          <p:cNvSpPr>
            <a:spLocks noGrp="1"/>
          </p:cNvSpPr>
          <p:nvPr>
            <p:ph type="body" sz="quarter" idx="14"/>
          </p:nvPr>
        </p:nvSpPr>
        <p:spPr>
          <a:xfrm>
            <a:off x="460246" y="924070"/>
            <a:ext cx="11274552" cy="429347"/>
          </a:xfrm>
        </p:spPr>
        <p:txBody>
          <a:bodyPr lIns="0" tIns="0" rIns="0" bIns="0" rtlCol="0">
            <a:noAutofit/>
          </a:bodyPr>
          <a:lstStyle>
            <a:lvl1pPr>
              <a:lnSpc>
                <a:spcPct val="90000"/>
              </a:lnSpc>
              <a:spcBef>
                <a:spcPts val="0"/>
              </a:spcBef>
              <a:defRPr lang="en-US" dirty="0">
                <a:solidFill>
                  <a:schemeClr val="bg1">
                    <a:lumMod val="65000"/>
                  </a:schemeClr>
                </a:solidFill>
              </a:defRPr>
            </a:lvl1pPr>
          </a:lstStyle>
          <a:p>
            <a:pPr lvl="0"/>
            <a:r>
              <a:rPr lang="en-US"/>
              <a:t>Click to edit Master text styles</a:t>
            </a:r>
          </a:p>
        </p:txBody>
      </p:sp>
      <p:sp>
        <p:nvSpPr>
          <p:cNvPr id="8" name="Text Placeholder 7"/>
          <p:cNvSpPr>
            <a:spLocks noGrp="1"/>
          </p:cNvSpPr>
          <p:nvPr>
            <p:ph type="body" sz="quarter" idx="16"/>
          </p:nvPr>
        </p:nvSpPr>
        <p:spPr>
          <a:xfrm>
            <a:off x="460246" y="5960360"/>
            <a:ext cx="11274552" cy="246888"/>
          </a:xfrm>
        </p:spPr>
        <p:txBody>
          <a:bodyPr anchor="b"/>
          <a:lstStyle>
            <a:lvl1pPr>
              <a:spcBef>
                <a:spcPts val="0"/>
              </a:spcBef>
              <a:defRPr lang="en-US" sz="800" kern="1200" dirty="0">
                <a:solidFill>
                  <a:schemeClr val="tx2">
                    <a:lumMod val="60000"/>
                    <a:lumOff val="40000"/>
                  </a:schemeClr>
                </a:solidFill>
                <a:latin typeface="+mn-lt"/>
                <a:ea typeface="+mn-ea"/>
                <a:cs typeface="+mn-cs"/>
              </a:defRPr>
            </a:lvl1pPr>
          </a:lstStyle>
          <a:p>
            <a:pPr lvl="0"/>
            <a:r>
              <a:rPr lang="en-US"/>
              <a:t>Click to edit Master text styles</a:t>
            </a:r>
          </a:p>
        </p:txBody>
      </p:sp>
      <p:sp>
        <p:nvSpPr>
          <p:cNvPr id="13" name="Text Placeholder 12"/>
          <p:cNvSpPr>
            <a:spLocks noGrp="1"/>
          </p:cNvSpPr>
          <p:nvPr>
            <p:ph type="body" sz="quarter" idx="18"/>
          </p:nvPr>
        </p:nvSpPr>
        <p:spPr>
          <a:xfrm>
            <a:off x="457200" y="1638300"/>
            <a:ext cx="5410191" cy="739293"/>
          </a:xfrm>
        </p:spPr>
        <p:txBody>
          <a:bodyPr anchor="ctr"/>
          <a:lstStyle>
            <a:lvl1pPr algn="ctr">
              <a:defRPr sz="1800" b="1">
                <a:solidFill>
                  <a:schemeClr val="bg1"/>
                </a:solidFill>
              </a:defRPr>
            </a:lvl1pPr>
            <a:lvl2pPr marL="0" indent="0">
              <a:buNone/>
              <a:defRPr/>
            </a:lvl2pPr>
          </a:lstStyle>
          <a:p>
            <a:pPr lvl="0"/>
            <a:r>
              <a:rPr lang="en-US"/>
              <a:t>Click to edit Master text styles</a:t>
            </a:r>
          </a:p>
        </p:txBody>
      </p:sp>
      <p:sp>
        <p:nvSpPr>
          <p:cNvPr id="14" name="Text Placeholder 12"/>
          <p:cNvSpPr>
            <a:spLocks noGrp="1"/>
          </p:cNvSpPr>
          <p:nvPr>
            <p:ph type="body" sz="quarter" idx="19"/>
          </p:nvPr>
        </p:nvSpPr>
        <p:spPr>
          <a:xfrm>
            <a:off x="6324601" y="1638300"/>
            <a:ext cx="5410191" cy="739293"/>
          </a:xfrm>
        </p:spPr>
        <p:txBody>
          <a:bodyPr anchor="ctr"/>
          <a:lstStyle>
            <a:lvl1pPr algn="ctr">
              <a:defRPr sz="1800" b="1">
                <a:solidFill>
                  <a:schemeClr val="bg1"/>
                </a:solidFill>
              </a:defRPr>
            </a:lvl1pPr>
            <a:lvl2pPr marL="0" indent="0">
              <a:buNone/>
              <a:defRPr/>
            </a:lvl2pPr>
          </a:lstStyle>
          <a:p>
            <a:pPr lvl="0"/>
            <a:r>
              <a:rPr lang="en-US"/>
              <a:t>Click to edit Master text styles</a:t>
            </a:r>
          </a:p>
        </p:txBody>
      </p:sp>
      <p:sp>
        <p:nvSpPr>
          <p:cNvPr id="17" name="Content Placeholder 3"/>
          <p:cNvSpPr>
            <a:spLocks noGrp="1"/>
          </p:cNvSpPr>
          <p:nvPr>
            <p:ph sz="quarter" idx="10"/>
          </p:nvPr>
        </p:nvSpPr>
        <p:spPr>
          <a:xfrm>
            <a:off x="699247" y="2580563"/>
            <a:ext cx="4962413" cy="3184264"/>
          </a:xfrm>
        </p:spPr>
        <p:txBody>
          <a:bodyPr/>
          <a:lstStyle>
            <a:lvl1pPr>
              <a:defRPr sz="1600"/>
            </a:lvl1pPr>
            <a:lvl2pPr>
              <a:defRPr sz="1400"/>
            </a:lvl2pPr>
            <a:lvl3pPr>
              <a:defRPr sz="1200"/>
            </a:lvl3pPr>
            <a:lvl4pPr>
              <a:defRPr sz="10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0"/>
          </p:nvPr>
        </p:nvSpPr>
        <p:spPr>
          <a:xfrm>
            <a:off x="6548496" y="2580563"/>
            <a:ext cx="4962413" cy="3184264"/>
          </a:xfrm>
        </p:spPr>
        <p:txBody>
          <a:bodyPr/>
          <a:lstStyle>
            <a:lvl1pPr>
              <a:defRPr sz="1600"/>
            </a:lvl1pPr>
            <a:lvl2pPr>
              <a:defRPr sz="1400"/>
            </a:lvl2pPr>
            <a:lvl3pPr>
              <a:defRPr sz="1200"/>
            </a:lvl3pPr>
            <a:lvl4pPr>
              <a:defRPr sz="10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1">
            <a:extLst>
              <a:ext uri="{FF2B5EF4-FFF2-40B4-BE49-F238E27FC236}">
                <a16:creationId xmlns:a16="http://schemas.microsoft.com/office/drawing/2014/main" id="{EF8BB656-8DB9-2880-93ED-D79EEF22C0DB}"/>
              </a:ext>
            </a:extLst>
          </p:cNvPr>
          <p:cNvSpPr>
            <a:spLocks noGrp="1"/>
          </p:cNvSpPr>
          <p:nvPr>
            <p:ph type="ftr" sz="quarter" idx="21"/>
          </p:nvPr>
        </p:nvSpPr>
        <p:spPr>
          <a:xfrm>
            <a:off x="4038600" y="6502400"/>
            <a:ext cx="4114800" cy="254000"/>
          </a:xfrm>
        </p:spPr>
        <p:txBody>
          <a:bodyPr/>
          <a:lstStyle>
            <a:lvl1pPr>
              <a:defRPr/>
            </a:lvl1pPr>
          </a:lstStyle>
          <a:p>
            <a:pPr>
              <a:defRPr/>
            </a:pPr>
            <a:r>
              <a:rPr lang="en-US"/>
              <a:t>CONFIDENTIAL – DO NOT DISTRIBUTE</a:t>
            </a:r>
          </a:p>
        </p:txBody>
      </p:sp>
    </p:spTree>
    <p:extLst>
      <p:ext uri="{BB962C8B-B14F-4D97-AF65-F5344CB8AC3E}">
        <p14:creationId xmlns:p14="http://schemas.microsoft.com/office/powerpoint/2010/main" val="3340320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6AECB1DB-A5DA-C438-FD7F-4E48B883C9E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E46041C3-7F7F-4644-7A30-45483F095C2A}"/>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015C2BB-2485-4918-9494-377129268587}"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341549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0" name="Content Placeholder 9"/>
          <p:cNvSpPr>
            <a:spLocks noGrp="1"/>
          </p:cNvSpPr>
          <p:nvPr>
            <p:ph sz="quarter" idx="12"/>
          </p:nvPr>
        </p:nvSpPr>
        <p:spPr>
          <a:xfrm>
            <a:off x="609601" y="1232453"/>
            <a:ext cx="10972799" cy="48023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93101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itle 2"/>
          <p:cNvSpPr>
            <a:spLocks noGrp="1"/>
          </p:cNvSpPr>
          <p:nvPr>
            <p:ph type="title"/>
          </p:nvPr>
        </p:nvSpPr>
        <p:spPr>
          <a:xfrm>
            <a:off x="460246" y="460693"/>
            <a:ext cx="11274552" cy="429348"/>
          </a:xfrm>
        </p:spPr>
        <p:txBody>
          <a:bodyPr/>
          <a:lstStyle>
            <a:lvl1pPr>
              <a:spcBef>
                <a:spcPts val="0"/>
              </a:spcBef>
              <a:defRPr/>
            </a:lvl1pPr>
          </a:lstStyle>
          <a:p>
            <a:r>
              <a:rPr lang="en-US"/>
              <a:t>Click to edit Master title style</a:t>
            </a:r>
          </a:p>
        </p:txBody>
      </p:sp>
      <p:sp>
        <p:nvSpPr>
          <p:cNvPr id="8" name="Text Placeholder 7"/>
          <p:cNvSpPr>
            <a:spLocks noGrp="1"/>
          </p:cNvSpPr>
          <p:nvPr>
            <p:ph type="body" sz="quarter" idx="16"/>
          </p:nvPr>
        </p:nvSpPr>
        <p:spPr>
          <a:xfrm>
            <a:off x="460246" y="6103112"/>
            <a:ext cx="11274552" cy="246887"/>
          </a:xfrm>
        </p:spPr>
        <p:txBody>
          <a:bodyPr lIns="0" tIns="0" rIns="0" bIns="0" rtlCol="0" anchor="b">
            <a:noAutofit/>
          </a:bodyPr>
          <a:lstStyle>
            <a:lvl1pPr>
              <a:defRPr lang="en-US" sz="800" dirty="0">
                <a:solidFill>
                  <a:schemeClr val="tx2">
                    <a:lumMod val="60000"/>
                    <a:lumOff val="40000"/>
                  </a:schemeClr>
                </a:solidFill>
                <a:latin typeface="+mj-lt"/>
              </a:defRPr>
            </a:lvl1pPr>
          </a:lstStyle>
          <a:p>
            <a:pPr lvl="0"/>
            <a:r>
              <a:rPr lang="en-US"/>
              <a:t>Click to edit Master text styles</a:t>
            </a:r>
          </a:p>
        </p:txBody>
      </p:sp>
      <p:sp>
        <p:nvSpPr>
          <p:cNvPr id="2" name="Footer Placeholder 1">
            <a:extLst>
              <a:ext uri="{FF2B5EF4-FFF2-40B4-BE49-F238E27FC236}">
                <a16:creationId xmlns:a16="http://schemas.microsoft.com/office/drawing/2014/main" id="{80A6347B-ED42-89F5-E673-66A7A2F2332F}"/>
              </a:ext>
            </a:extLst>
          </p:cNvPr>
          <p:cNvSpPr>
            <a:spLocks noGrp="1"/>
          </p:cNvSpPr>
          <p:nvPr>
            <p:ph type="ftr" sz="quarter" idx="17"/>
          </p:nvPr>
        </p:nvSpPr>
        <p:spPr>
          <a:xfrm>
            <a:off x="4038600" y="6502400"/>
            <a:ext cx="4114800" cy="254000"/>
          </a:xfrm>
        </p:spPr>
        <p:txBody>
          <a:bodyPr/>
          <a:lstStyle>
            <a:lvl1pPr>
              <a:defRPr/>
            </a:lvl1pPr>
          </a:lstStyle>
          <a:p>
            <a:pPr>
              <a:defRPr/>
            </a:pPr>
            <a:r>
              <a:rPr lang="en-US"/>
              <a:t>CONFIDENTIAL – DO NOT DISTRIBUTE</a:t>
            </a:r>
          </a:p>
        </p:txBody>
      </p:sp>
    </p:spTree>
    <p:extLst>
      <p:ext uri="{BB962C8B-B14F-4D97-AF65-F5344CB8AC3E}">
        <p14:creationId xmlns:p14="http://schemas.microsoft.com/office/powerpoint/2010/main" val="13379833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Content With Photo A">
    <p:bg>
      <p:bgPr>
        <a:solidFill>
          <a:schemeClr val="bg2"/>
        </a:solidFill>
        <a:effectLst/>
      </p:bgPr>
    </p:bg>
    <p:spTree>
      <p:nvGrpSpPr>
        <p:cNvPr id="1" name=""/>
        <p:cNvGrpSpPr/>
        <p:nvPr/>
      </p:nvGrpSpPr>
      <p:grpSpPr>
        <a:xfrm>
          <a:off x="0" y="0"/>
          <a:ext cx="0" cy="0"/>
          <a:chOff x="0" y="0"/>
          <a:chExt cx="0" cy="0"/>
        </a:xfrm>
      </p:grpSpPr>
      <p:sp>
        <p:nvSpPr>
          <p:cNvPr id="3" name="Round Same Side Corner Rectangle 4">
            <a:extLst>
              <a:ext uri="{FF2B5EF4-FFF2-40B4-BE49-F238E27FC236}">
                <a16:creationId xmlns:a16="http://schemas.microsoft.com/office/drawing/2014/main" id="{A94A60E3-6944-C923-2DC5-4C30EBBE4C63}"/>
              </a:ext>
            </a:extLst>
          </p:cNvPr>
          <p:cNvSpPr/>
          <p:nvPr userDrawn="1"/>
        </p:nvSpPr>
        <p:spPr>
          <a:xfrm rot="5400000">
            <a:off x="-793750" y="1250950"/>
            <a:ext cx="5499100" cy="3911600"/>
          </a:xfrm>
          <a:prstGeom prst="round2SameRect">
            <a:avLst>
              <a:gd name="adj1" fmla="val 353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 Placeholder 7"/>
          <p:cNvSpPr>
            <a:spLocks noGrp="1"/>
          </p:cNvSpPr>
          <p:nvPr>
            <p:ph type="body" sz="quarter" idx="16"/>
          </p:nvPr>
        </p:nvSpPr>
        <p:spPr>
          <a:xfrm>
            <a:off x="460246" y="6103112"/>
            <a:ext cx="11274552" cy="246888"/>
          </a:xfrm>
        </p:spPr>
        <p:txBody>
          <a:bodyPr anchor="b"/>
          <a:lstStyle>
            <a:lvl1pPr>
              <a:spcBef>
                <a:spcPts val="0"/>
              </a:spcBef>
              <a:defRPr lang="en-US" sz="800" kern="1200" dirty="0">
                <a:solidFill>
                  <a:schemeClr val="tx2">
                    <a:lumMod val="60000"/>
                    <a:lumOff val="40000"/>
                  </a:schemeClr>
                </a:solidFill>
                <a:latin typeface="+mn-lt"/>
                <a:ea typeface="+mn-ea"/>
                <a:cs typeface="+mn-cs"/>
              </a:defRPr>
            </a:lvl1pPr>
          </a:lstStyle>
          <a:p>
            <a:pPr lvl="0"/>
            <a:r>
              <a:rPr lang="en-US"/>
              <a:t>Click to edit Master text styles</a:t>
            </a:r>
          </a:p>
        </p:txBody>
      </p:sp>
      <p:sp>
        <p:nvSpPr>
          <p:cNvPr id="13" name="Picture Placeholder 12"/>
          <p:cNvSpPr>
            <a:spLocks noGrp="1"/>
          </p:cNvSpPr>
          <p:nvPr>
            <p:ph type="pic" sz="quarter" idx="19"/>
          </p:nvPr>
        </p:nvSpPr>
        <p:spPr>
          <a:xfrm>
            <a:off x="-15876" y="457200"/>
            <a:ext cx="3927476" cy="5499101"/>
          </a:xfrm>
          <a:custGeom>
            <a:avLst/>
            <a:gdLst>
              <a:gd name="connsiteX0" fmla="*/ 0 w 3927476"/>
              <a:gd name="connsiteY0" fmla="*/ 0 h 5503160"/>
              <a:gd name="connsiteX1" fmla="*/ 3805718 w 3927476"/>
              <a:gd name="connsiteY1" fmla="*/ 0 h 5503160"/>
              <a:gd name="connsiteX2" fmla="*/ 3927476 w 3927476"/>
              <a:gd name="connsiteY2" fmla="*/ 121758 h 5503160"/>
              <a:gd name="connsiteX3" fmla="*/ 3927476 w 3927476"/>
              <a:gd name="connsiteY3" fmla="*/ 5381402 h 5503160"/>
              <a:gd name="connsiteX4" fmla="*/ 3805718 w 3927476"/>
              <a:gd name="connsiteY4" fmla="*/ 5503160 h 5503160"/>
              <a:gd name="connsiteX5" fmla="*/ 0 w 3927476"/>
              <a:gd name="connsiteY5" fmla="*/ 5503160 h 550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7476" h="5503160">
                <a:moveTo>
                  <a:pt x="0" y="0"/>
                </a:moveTo>
                <a:lnTo>
                  <a:pt x="3805718" y="0"/>
                </a:lnTo>
                <a:cubicBezTo>
                  <a:pt x="3872963" y="0"/>
                  <a:pt x="3927476" y="54513"/>
                  <a:pt x="3927476" y="121758"/>
                </a:cubicBezTo>
                <a:lnTo>
                  <a:pt x="3927476" y="5381402"/>
                </a:lnTo>
                <a:cubicBezTo>
                  <a:pt x="3927476" y="5448647"/>
                  <a:pt x="3872963" y="5503160"/>
                  <a:pt x="3805718" y="5503160"/>
                </a:cubicBezTo>
                <a:lnTo>
                  <a:pt x="0" y="5503160"/>
                </a:lnTo>
                <a:close/>
              </a:path>
            </a:pathLst>
          </a:custGeom>
        </p:spPr>
        <p:txBody>
          <a:bodyPr tIns="274320" rtlCol="0">
            <a:noAutofit/>
          </a:bodyPr>
          <a:lstStyle>
            <a:lvl1pPr algn="ctr">
              <a:defRPr/>
            </a:lvl1pPr>
          </a:lstStyle>
          <a:p>
            <a:pPr lvl="0"/>
            <a:r>
              <a:rPr lang="en-US" noProof="0"/>
              <a:t>Click icon to add picture</a:t>
            </a:r>
          </a:p>
        </p:txBody>
      </p:sp>
      <p:sp>
        <p:nvSpPr>
          <p:cNvPr id="14" name="Content Placeholder 3"/>
          <p:cNvSpPr>
            <a:spLocks noGrp="1"/>
          </p:cNvSpPr>
          <p:nvPr>
            <p:ph sz="quarter" idx="10"/>
          </p:nvPr>
        </p:nvSpPr>
        <p:spPr>
          <a:xfrm>
            <a:off x="4370509" y="1638300"/>
            <a:ext cx="7364291" cy="431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2"/>
          <p:cNvSpPr>
            <a:spLocks noGrp="1"/>
          </p:cNvSpPr>
          <p:nvPr>
            <p:ph type="title"/>
          </p:nvPr>
        </p:nvSpPr>
        <p:spPr>
          <a:xfrm>
            <a:off x="4370388" y="460693"/>
            <a:ext cx="7366250" cy="429348"/>
          </a:xfrm>
        </p:spPr>
        <p:txBody>
          <a:bodyPr>
            <a:spAutoFit/>
          </a:bodyPr>
          <a:lstStyle>
            <a:lvl1pPr>
              <a:spcBef>
                <a:spcPts val="0"/>
              </a:spcBef>
              <a:defRPr/>
            </a:lvl1pPr>
          </a:lstStyle>
          <a:p>
            <a:r>
              <a:rPr lang="en-US"/>
              <a:t>Click to edit Master title style</a:t>
            </a:r>
          </a:p>
        </p:txBody>
      </p:sp>
      <p:sp>
        <p:nvSpPr>
          <p:cNvPr id="2" name="Text Placeholder 8"/>
          <p:cNvSpPr>
            <a:spLocks noGrp="1"/>
          </p:cNvSpPr>
          <p:nvPr>
            <p:ph type="body" sz="quarter" idx="14"/>
          </p:nvPr>
        </p:nvSpPr>
        <p:spPr>
          <a:xfrm>
            <a:off x="4370388" y="926289"/>
            <a:ext cx="7366250" cy="426791"/>
          </a:xfrm>
        </p:spPr>
        <p:txBody>
          <a:bodyPr lIns="0" tIns="0" rIns="0" bIns="0" rtlCol="0">
            <a:noAutofit/>
          </a:bodyPr>
          <a:lstStyle>
            <a:lvl1pPr>
              <a:lnSpc>
                <a:spcPct val="90000"/>
              </a:lnSpc>
              <a:spcBef>
                <a:spcPts val="0"/>
              </a:spcBef>
              <a:defRPr lang="en-US" dirty="0">
                <a:solidFill>
                  <a:schemeClr val="bg1">
                    <a:lumMod val="65000"/>
                  </a:schemeClr>
                </a:solidFill>
              </a:defRPr>
            </a:lvl1pPr>
          </a:lstStyle>
          <a:p>
            <a:pPr lvl="0"/>
            <a:r>
              <a:rPr lang="en-US"/>
              <a:t>Click to edit Master text styles</a:t>
            </a:r>
          </a:p>
        </p:txBody>
      </p:sp>
      <p:sp>
        <p:nvSpPr>
          <p:cNvPr id="4" name="Footer Placeholder 1">
            <a:extLst>
              <a:ext uri="{FF2B5EF4-FFF2-40B4-BE49-F238E27FC236}">
                <a16:creationId xmlns:a16="http://schemas.microsoft.com/office/drawing/2014/main" id="{FD26AAEF-EC26-7A7B-7D57-BC558BB6DE62}"/>
              </a:ext>
            </a:extLst>
          </p:cNvPr>
          <p:cNvSpPr>
            <a:spLocks noGrp="1"/>
          </p:cNvSpPr>
          <p:nvPr>
            <p:ph type="ftr" sz="quarter" idx="20"/>
          </p:nvPr>
        </p:nvSpPr>
        <p:spPr>
          <a:xfrm>
            <a:off x="4038600" y="6502400"/>
            <a:ext cx="4114800" cy="254000"/>
          </a:xfrm>
        </p:spPr>
        <p:txBody>
          <a:bodyPr/>
          <a:lstStyle>
            <a:lvl1pPr>
              <a:defRPr/>
            </a:lvl1pPr>
          </a:lstStyle>
          <a:p>
            <a:pPr>
              <a:defRPr/>
            </a:pPr>
            <a:r>
              <a:rPr lang="en-US"/>
              <a:t>CONFIDENTIAL – DO NOT DISTRIBUTE</a:t>
            </a:r>
          </a:p>
        </p:txBody>
      </p:sp>
    </p:spTree>
    <p:extLst>
      <p:ext uri="{BB962C8B-B14F-4D97-AF65-F5344CB8AC3E}">
        <p14:creationId xmlns:p14="http://schemas.microsoft.com/office/powerpoint/2010/main" val="7732016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Text Placeholder 12"/>
          <p:cNvSpPr>
            <a:spLocks noGrp="1"/>
          </p:cNvSpPr>
          <p:nvPr>
            <p:ph type="body" sz="quarter" idx="10"/>
          </p:nvPr>
        </p:nvSpPr>
        <p:spPr>
          <a:xfrm>
            <a:off x="406400" y="6324600"/>
            <a:ext cx="6096000" cy="381000"/>
          </a:xfrm>
        </p:spPr>
        <p:txBody>
          <a:bodyPr/>
          <a:lstStyle>
            <a:lvl1pPr marL="0" indent="0">
              <a:buNone/>
              <a:defRPr sz="1600" i="1"/>
            </a:lvl1pPr>
          </a:lstStyle>
          <a:p>
            <a:pPr lvl="0"/>
            <a:r>
              <a:rPr lang="en-US"/>
              <a:t>Click to edit Master text styles</a:t>
            </a:r>
          </a:p>
        </p:txBody>
      </p:sp>
    </p:spTree>
    <p:extLst>
      <p:ext uri="{BB962C8B-B14F-4D97-AF65-F5344CB8AC3E}">
        <p14:creationId xmlns:p14="http://schemas.microsoft.com/office/powerpoint/2010/main" val="19106949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6_Title, content, footer">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01D75A36-AE7D-E196-1BED-BDCAC9B2223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99650" y="6400800"/>
            <a:ext cx="216535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itle 41"/>
          <p:cNvSpPr>
            <a:spLocks noGrp="1"/>
          </p:cNvSpPr>
          <p:nvPr>
            <p:ph type="title"/>
          </p:nvPr>
        </p:nvSpPr>
        <p:spPr>
          <a:xfrm>
            <a:off x="661338" y="690580"/>
            <a:ext cx="11052295" cy="549361"/>
          </a:xfrm>
          <a:prstGeom prst="rect">
            <a:avLst/>
          </a:prstGeom>
        </p:spPr>
        <p:txBody>
          <a:bodyPr anchor="b">
            <a:noAutofit/>
          </a:bodyPr>
          <a:lstStyle>
            <a:lvl1pPr algn="l">
              <a:defRPr sz="3733" b="1">
                <a:solidFill>
                  <a:schemeClr val="accent1"/>
                </a:solidFill>
              </a:defRPr>
            </a:lvl1pPr>
          </a:lstStyle>
          <a:p>
            <a:r>
              <a:rPr lang="en-US"/>
              <a:t>Click to edit Master title style</a:t>
            </a:r>
            <a:endParaRPr lang="en-US" dirty="0"/>
          </a:p>
        </p:txBody>
      </p:sp>
      <p:sp>
        <p:nvSpPr>
          <p:cNvPr id="5" name="Text Placeholder 4"/>
          <p:cNvSpPr>
            <a:spLocks noGrp="1"/>
          </p:cNvSpPr>
          <p:nvPr>
            <p:ph type="body" sz="quarter" idx="13"/>
          </p:nvPr>
        </p:nvSpPr>
        <p:spPr>
          <a:xfrm>
            <a:off x="660401" y="1679429"/>
            <a:ext cx="11053233" cy="4497005"/>
          </a:xfrm>
          <a:prstGeom prst="rect">
            <a:avLst/>
          </a:prstGeom>
        </p:spPr>
        <p:txBody>
          <a:bodyPr/>
          <a:lstStyle>
            <a:lvl1pPr>
              <a:defRPr sz="2667"/>
            </a:lvl1pPr>
            <a:lvl2pPr>
              <a:defRPr sz="2667"/>
            </a:lvl2pPr>
            <a:lvl3pPr>
              <a:defRPr sz="2667"/>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
        <p:nvSpPr>
          <p:cNvPr id="3" name="Slide Number Placeholder 5">
            <a:extLst>
              <a:ext uri="{FF2B5EF4-FFF2-40B4-BE49-F238E27FC236}">
                <a16:creationId xmlns:a16="http://schemas.microsoft.com/office/drawing/2014/main" id="{7FECAFA7-9EF3-F060-68E7-9F2C68E9AFA1}"/>
              </a:ext>
            </a:extLst>
          </p:cNvPr>
          <p:cNvSpPr>
            <a:spLocks noGrp="1"/>
          </p:cNvSpPr>
          <p:nvPr>
            <p:ph type="sldNum" sz="quarter" idx="14"/>
          </p:nvPr>
        </p:nvSpPr>
        <p:spPr>
          <a:xfrm>
            <a:off x="-280988" y="6570663"/>
            <a:ext cx="792163" cy="365125"/>
          </a:xfrm>
        </p:spPr>
        <p:txBody>
          <a:bodyPr/>
          <a:lstStyle>
            <a:lvl1pPr algn="r">
              <a:defRPr sz="1067">
                <a:solidFill>
                  <a:srgbClr val="666666"/>
                </a:solidFill>
              </a:defRPr>
            </a:lvl1pPr>
          </a:lstStyle>
          <a:p>
            <a:pPr>
              <a:defRPr/>
            </a:pPr>
            <a:fld id="{34C39671-8039-44DB-A6D2-4110D2C41299}" type="slidenum">
              <a:rPr lang="en-US"/>
              <a:pPr>
                <a:defRPr/>
              </a:pPr>
              <a:t>‹#›</a:t>
            </a:fld>
            <a:r>
              <a:rPr lang="en-US" dirty="0">
                <a:solidFill>
                  <a:schemeClr val="accent1"/>
                </a:solidFill>
              </a:rPr>
              <a:t>  |</a:t>
            </a:r>
          </a:p>
        </p:txBody>
      </p:sp>
      <p:sp>
        <p:nvSpPr>
          <p:cNvPr id="4" name="Footer Placeholder 4">
            <a:extLst>
              <a:ext uri="{FF2B5EF4-FFF2-40B4-BE49-F238E27FC236}">
                <a16:creationId xmlns:a16="http://schemas.microsoft.com/office/drawing/2014/main" id="{9EE28379-4111-7B38-0A43-C0A9EC65D81D}"/>
              </a:ext>
            </a:extLst>
          </p:cNvPr>
          <p:cNvSpPr>
            <a:spLocks noGrp="1"/>
          </p:cNvSpPr>
          <p:nvPr>
            <p:ph type="ftr" sz="quarter" idx="15"/>
          </p:nvPr>
        </p:nvSpPr>
        <p:spPr>
          <a:xfrm>
            <a:off x="430213" y="6570663"/>
            <a:ext cx="7950200" cy="365125"/>
          </a:xfrm>
        </p:spPr>
        <p:txBody>
          <a:bodyPr/>
          <a:lstStyle>
            <a:lvl1pPr>
              <a:defRPr sz="1067">
                <a:solidFill>
                  <a:srgbClr val="666666"/>
                </a:solidFill>
              </a:defRPr>
            </a:lvl1pPr>
          </a:lstStyle>
          <a:p>
            <a:pPr>
              <a:defRPr/>
            </a:pPr>
            <a:r>
              <a:rPr lang="en-US"/>
              <a:t>Trade Secret, Confidential, Proprietary, Do Not Copy  |  OSU Wexner Medical Center  © 2018 </a:t>
            </a:r>
            <a:endParaRPr lang="en-US" dirty="0"/>
          </a:p>
        </p:txBody>
      </p:sp>
    </p:spTree>
    <p:extLst>
      <p:ext uri="{BB962C8B-B14F-4D97-AF65-F5344CB8AC3E}">
        <p14:creationId xmlns:p14="http://schemas.microsoft.com/office/powerpoint/2010/main" val="408172153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Product Feature">
    <p:spTree>
      <p:nvGrpSpPr>
        <p:cNvPr id="1" name=""/>
        <p:cNvGrpSpPr/>
        <p:nvPr/>
      </p:nvGrpSpPr>
      <p:grpSpPr>
        <a:xfrm>
          <a:off x="0" y="0"/>
          <a:ext cx="0" cy="0"/>
          <a:chOff x="0" y="0"/>
          <a:chExt cx="0" cy="0"/>
        </a:xfrm>
      </p:grpSpPr>
      <p:sp>
        <p:nvSpPr>
          <p:cNvPr id="14" name="Text Placeholder 13"/>
          <p:cNvSpPr>
            <a:spLocks noGrp="1"/>
          </p:cNvSpPr>
          <p:nvPr>
            <p:ph type="body" sz="quarter" idx="14"/>
          </p:nvPr>
        </p:nvSpPr>
        <p:spPr>
          <a:xfrm>
            <a:off x="4313319" y="1559719"/>
            <a:ext cx="7426245" cy="431800"/>
          </a:xfrm>
        </p:spPr>
        <p:txBody>
          <a:bodyPr/>
          <a:lstStyle>
            <a:lvl1pPr>
              <a:defRPr sz="2000">
                <a:solidFill>
                  <a:schemeClr val="accent1"/>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US"/>
              <a:t>Click to edit Master text styles</a:t>
            </a:r>
          </a:p>
        </p:txBody>
      </p:sp>
      <p:sp>
        <p:nvSpPr>
          <p:cNvPr id="16" name="Text Placeholder 15"/>
          <p:cNvSpPr>
            <a:spLocks noGrp="1"/>
          </p:cNvSpPr>
          <p:nvPr>
            <p:ph type="body" sz="quarter" idx="15"/>
          </p:nvPr>
        </p:nvSpPr>
        <p:spPr>
          <a:xfrm>
            <a:off x="4311650" y="2108201"/>
            <a:ext cx="7437439" cy="3886199"/>
          </a:xfrm>
        </p:spPr>
        <p:txBody>
          <a:bodyPr/>
          <a:lstStyle>
            <a:lvl1pPr>
              <a:defRPr sz="1600"/>
            </a:lvl1pPr>
            <a:lvl2pPr>
              <a:defRPr sz="1400"/>
            </a:lvl2pPr>
            <a:lvl3pPr>
              <a:defRPr sz="1200"/>
            </a:lvl3pPr>
            <a:lvl4pPr>
              <a:defRPr sz="1100"/>
            </a:lvl4pPr>
            <a:lvl5pPr>
              <a:defRPr sz="105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6"/>
          </p:nvPr>
        </p:nvSpPr>
        <p:spPr>
          <a:xfrm>
            <a:off x="442913" y="1559720"/>
            <a:ext cx="3563937" cy="4434680"/>
          </a:xfrm>
          <a:prstGeom prst="rect">
            <a:avLst/>
          </a:prstGeom>
          <a:noFill/>
        </p:spPr>
        <p:txBody>
          <a:bodyPr rtlCol="0" anchor="ctr">
            <a:normAutofit/>
          </a:bodyPr>
          <a:lstStyle>
            <a:lvl1pPr algn="ctr">
              <a:defRPr/>
            </a:lvl1pPr>
          </a:lstStyle>
          <a:p>
            <a:pPr lvl="0"/>
            <a:r>
              <a:rPr lang="en-US" noProof="0"/>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7" name="Text Placeholder 3"/>
          <p:cNvSpPr>
            <a:spLocks noGrp="1"/>
          </p:cNvSpPr>
          <p:nvPr>
            <p:ph type="body" sz="quarter" idx="19"/>
          </p:nvPr>
        </p:nvSpPr>
        <p:spPr>
          <a:xfrm>
            <a:off x="442911" y="6051958"/>
            <a:ext cx="11306175" cy="412750"/>
          </a:xfrm>
          <a:noFill/>
        </p:spPr>
        <p:txBody>
          <a:bodyPr lIns="0" tIns="0" rIns="0" bIns="0" rtlCol="0" anchor="b">
            <a:noAutofit/>
          </a:bodyPr>
          <a:lstStyle>
            <a:lvl1pPr>
              <a:defRPr lang="en-DE" sz="800" dirty="0">
                <a:solidFill>
                  <a:schemeClr val="tx1">
                    <a:lumMod val="60000"/>
                    <a:lumOff val="40000"/>
                  </a:schemeClr>
                </a:solidFill>
              </a:defRPr>
            </a:lvl1pPr>
          </a:lstStyle>
          <a:p>
            <a:pPr lvl="0"/>
            <a:r>
              <a:rPr lang="en-US"/>
              <a:t>Click to edit Master text styles</a:t>
            </a:r>
            <a:endParaRPr lang="en-DE"/>
          </a:p>
        </p:txBody>
      </p:sp>
      <p:sp>
        <p:nvSpPr>
          <p:cNvPr id="3" name="Footer Placeholder 3">
            <a:extLst>
              <a:ext uri="{FF2B5EF4-FFF2-40B4-BE49-F238E27FC236}">
                <a16:creationId xmlns:a16="http://schemas.microsoft.com/office/drawing/2014/main" id="{2C4B5867-5470-B5FD-1E07-EDB62BB5E7C9}"/>
              </a:ext>
            </a:extLst>
          </p:cNvPr>
          <p:cNvSpPr>
            <a:spLocks noGrp="1"/>
          </p:cNvSpPr>
          <p:nvPr>
            <p:ph type="ftr" sz="quarter" idx="20"/>
          </p:nvPr>
        </p:nvSpPr>
        <p:spPr>
          <a:xfrm>
            <a:off x="3333750" y="6491288"/>
            <a:ext cx="5524500" cy="247650"/>
          </a:xfrm>
        </p:spPr>
        <p:txBody>
          <a:bodyPr/>
          <a:lstStyle>
            <a:lvl1pPr>
              <a:defRPr/>
            </a:lvl1pPr>
          </a:lstStyle>
          <a:p>
            <a:pPr>
              <a:defRPr/>
            </a:pPr>
            <a:r>
              <a:rPr lang="en-US"/>
              <a:t>MAT-1397 v1.0</a:t>
            </a:r>
          </a:p>
        </p:txBody>
      </p:sp>
      <p:sp>
        <p:nvSpPr>
          <p:cNvPr id="4" name="Slide Number Placeholder 2">
            <a:extLst>
              <a:ext uri="{FF2B5EF4-FFF2-40B4-BE49-F238E27FC236}">
                <a16:creationId xmlns:a16="http://schemas.microsoft.com/office/drawing/2014/main" id="{571B7C17-AB9B-1F5D-653E-0F6375567A3C}"/>
              </a:ext>
            </a:extLst>
          </p:cNvPr>
          <p:cNvSpPr>
            <a:spLocks noGrp="1"/>
          </p:cNvSpPr>
          <p:nvPr>
            <p:ph type="sldNum" sz="quarter" idx="21"/>
          </p:nvPr>
        </p:nvSpPr>
        <p:spPr>
          <a:xfrm>
            <a:off x="11063288" y="6491288"/>
            <a:ext cx="685800" cy="247650"/>
          </a:xfrm>
        </p:spPr>
        <p:txBody>
          <a:bodyPr/>
          <a:lstStyle>
            <a:lvl1pPr>
              <a:defRPr/>
            </a:lvl1pPr>
          </a:lstStyle>
          <a:p>
            <a:pPr>
              <a:defRPr/>
            </a:pPr>
            <a:fld id="{47E8D6A4-02C5-4F2E-9E84-68BE6A46CAEE}" type="slidenum">
              <a:rPr lang="en-US"/>
              <a:pPr>
                <a:defRPr/>
              </a:pPr>
              <a:t>‹#›</a:t>
            </a:fld>
            <a:endParaRPr lang="en-US"/>
          </a:p>
        </p:txBody>
      </p:sp>
    </p:spTree>
    <p:extLst>
      <p:ext uri="{BB962C8B-B14F-4D97-AF65-F5344CB8AC3E}">
        <p14:creationId xmlns:p14="http://schemas.microsoft.com/office/powerpoint/2010/main" val="369507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3E7344F6-AFBD-1CF4-B85F-AA0D5200BB5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EB3CD800-BBA2-042B-895B-54630F42700C}"/>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ACF8FE4-A90C-4453-BA7A-EF778A0532AA}"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254436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694C9EDB-A513-278F-C09B-AEE02A10D84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93820C92-D82D-23A5-B386-8B74BB38DE3E}"/>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F51B80E-4010-4A54-80E2-4EE62443BA93}"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39189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8746C3F0-99E5-158C-B37A-9158641E85E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7B0B586F-5D16-6F55-77AC-CF37BF7124AA}"/>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68F32D9-05CE-481C-92AC-5FE9540DE0E7}"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986977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7DB2C51A-EE40-EA19-E391-D6CD061FE7D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FDEFE409-D243-C0B6-7E83-B4F6795E621D}"/>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C6A5F99-A71D-4D65-8235-2D5534B39F70}"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448692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7866F2DC-455D-F391-2BE2-1E1CB517D5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5D7FE7CA-59B2-244E-E787-F2B02172E4EE}"/>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DF12FB0-A1F7-4AA4-A06C-ED3314FD6E7C}"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095132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457200" indent="-457200">
              <a:defRPr sz="4000"/>
            </a:lvl1pPr>
            <a:lvl2pPr marL="914400" indent="-457200">
              <a:defRPr sz="3600"/>
            </a:lvl2pPr>
            <a:lvl3pPr marL="1371600" indent="-457200">
              <a:defRPr sz="3200"/>
            </a:lvl3pPr>
            <a:lvl4pPr marL="1828800" indent="-457200">
              <a:defRPr sz="2800"/>
            </a:lvl4pPr>
            <a:lvl5pPr marL="2286000" indent="-457200">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99307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6DFB106F-18D1-D531-1AE0-42567A06017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B1F7C6D1-F95A-136F-7D61-005BFBC1FF11}"/>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1DEF129-8E0A-4577-B2C2-5BE4F58BF93A}"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28957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AE1BD6FA-4B06-A3CE-0182-F7215546175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1107704C-0578-36C2-53D2-E02B588C9446}"/>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732629F-1A95-4D18-8E86-C78436E822FE}"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012230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5AE99B23-E46C-97A2-7EF5-13524D7EE86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89E7ABC0-B3D0-D362-008D-4572C7C9F2BC}"/>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284DF51-3630-4BD5-A008-F8AB28E36B06}"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647922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C33E4077-64F3-DE41-4D44-47B4C4EB9CB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8FD3F74A-7C8B-0E13-2F15-0A821436C212}"/>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29B4F5A-A6B0-48BE-A426-D0BAE54BBD81}"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041971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676A70A3-4B92-8F70-FD3C-7FAE2FF4F29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79B37782-11BB-FBC2-E535-71FDF1882113}"/>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FF2BD7A-D8C1-40B7-B2CA-3EA560B96363}"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117344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E9B83B2D-F6FD-6D8A-92A1-3A8EDD77585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11113"/>
            <a:ext cx="12209463"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1C1FCCBD-E05F-8D44-59FE-F587ABB7B648}"/>
              </a:ext>
            </a:extLst>
          </p:cNvPr>
          <p:cNvSpPr txBox="1">
            <a:spLocks/>
          </p:cNvSpPr>
          <p:nvPr userDrawn="1"/>
        </p:nvSpPr>
        <p:spPr>
          <a:xfrm>
            <a:off x="10098088" y="7059613"/>
            <a:ext cx="846137" cy="296862"/>
          </a:xfrm>
          <a:prstGeom prst="rect">
            <a:avLst/>
          </a:prstGeom>
        </p:spPr>
        <p:txBody>
          <a:bodyPr lIns="121807" tIns="60904" rIns="121807" bIns="60904"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6FD0CF4-1E58-47A3-88FB-2E32C2FBC2BD}" type="slidenum">
              <a:rPr lang="en-US" sz="1332" smtClean="0">
                <a:solidFill>
                  <a:schemeClr val="tx1"/>
                </a:solidFill>
                <a:latin typeface="+mj-lt"/>
              </a:rPr>
              <a:pPr>
                <a:defRPr/>
              </a:pPr>
              <a:t>‹#›</a:t>
            </a:fld>
            <a:endParaRPr lang="en-US" sz="1332" dirty="0">
              <a:solidFill>
                <a:schemeClr val="tx1"/>
              </a:solidFill>
              <a:latin typeface="+mj-lt"/>
            </a:endParaRPr>
          </a:p>
        </p:txBody>
      </p:sp>
      <p:sp>
        <p:nvSpPr>
          <p:cNvPr id="10" name="Title 1"/>
          <p:cNvSpPr>
            <a:spLocks noGrp="1"/>
          </p:cNvSpPr>
          <p:nvPr>
            <p:ph type="title"/>
          </p:nvPr>
        </p:nvSpPr>
        <p:spPr>
          <a:xfrm>
            <a:off x="844622" y="350580"/>
            <a:ext cx="8228861" cy="837831"/>
          </a:xfrm>
        </p:spPr>
        <p:txBody>
          <a:bodyPr anchor="b">
            <a:normAutofit/>
          </a:bodyPr>
          <a:lstStyle>
            <a:lvl1pPr algn="l">
              <a:defRPr sz="3730">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844623" y="2194998"/>
            <a:ext cx="10940979" cy="3776940"/>
          </a:xfrm>
        </p:spPr>
        <p:txBody>
          <a:bodyPr/>
          <a:lstStyle>
            <a:lvl1pPr marL="0" indent="0">
              <a:buNone/>
              <a:defRPr sz="3197">
                <a:solidFill>
                  <a:schemeClr val="tx2"/>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6108339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344013-AE37-466B-D097-E5B19813C5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1588"/>
            <a:ext cx="1218565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32644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0622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Text Placeholder 12"/>
          <p:cNvSpPr>
            <a:spLocks noGrp="1"/>
          </p:cNvSpPr>
          <p:nvPr>
            <p:ph type="body" sz="quarter" idx="10"/>
          </p:nvPr>
        </p:nvSpPr>
        <p:spPr>
          <a:xfrm>
            <a:off x="406400" y="6324600"/>
            <a:ext cx="6096000" cy="381000"/>
          </a:xfrm>
        </p:spPr>
        <p:txBody>
          <a:bodyPr/>
          <a:lstStyle>
            <a:lvl1pPr marL="0" indent="0">
              <a:buNone/>
              <a:defRPr sz="1600" i="1"/>
            </a:lvl1pPr>
          </a:lstStyle>
          <a:p>
            <a:pPr lvl="0"/>
            <a:r>
              <a:rPr lang="en-US"/>
              <a:t>Click to edit Master text styles</a:t>
            </a:r>
          </a:p>
        </p:txBody>
      </p:sp>
    </p:spTree>
    <p:extLst>
      <p:ext uri="{BB962C8B-B14F-4D97-AF65-F5344CB8AC3E}">
        <p14:creationId xmlns:p14="http://schemas.microsoft.com/office/powerpoint/2010/main" val="50482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ACCP Title Slide">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F1FE1A31-30D4-32D8-584D-550C30B60A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D98E1BB3-36F5-41CE-7673-8C10EE0838BE}"/>
              </a:ext>
            </a:extLst>
          </p:cNvPr>
          <p:cNvCxnSpPr/>
          <p:nvPr/>
        </p:nvCxnSpPr>
        <p:spPr>
          <a:xfrm>
            <a:off x="631825" y="4065588"/>
            <a:ext cx="11560175" cy="1587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578" name="Rectangle 2"/>
          <p:cNvSpPr>
            <a:spLocks noGrp="1" noChangeArrowheads="1"/>
          </p:cNvSpPr>
          <p:nvPr>
            <p:ph type="ctrTitle"/>
          </p:nvPr>
        </p:nvSpPr>
        <p:spPr>
          <a:xfrm>
            <a:off x="632178" y="1305091"/>
            <a:ext cx="10909585" cy="2760126"/>
          </a:xfrm>
        </p:spPr>
        <p:txBody>
          <a:bodyPr/>
          <a:lstStyle>
            <a:lvl1pPr algn="ctr">
              <a:defRPr sz="3600" b="1">
                <a:effectLst>
                  <a:outerShdw blurRad="50800" dist="38100" dir="2700000" algn="tl" rotWithShape="0">
                    <a:prstClr val="black">
                      <a:alpha val="40000"/>
                    </a:prstClr>
                  </a:outerShdw>
                </a:effectLst>
                <a:latin typeface="ITC Avant Garde Std Md" panose="020B0602020202020204" pitchFamily="34" charset="0"/>
              </a:defRPr>
            </a:lvl1pPr>
          </a:lstStyle>
          <a:p>
            <a:r>
              <a:rPr lang="en-US" altLang="en-US"/>
              <a:t>Click to edit Master title style</a:t>
            </a:r>
            <a:endParaRPr lang="en-US" altLang="en-US" dirty="0"/>
          </a:p>
        </p:txBody>
      </p:sp>
      <p:sp>
        <p:nvSpPr>
          <p:cNvPr id="9" name="Text Placeholder 8"/>
          <p:cNvSpPr>
            <a:spLocks noGrp="1"/>
          </p:cNvSpPr>
          <p:nvPr>
            <p:ph type="body" sz="quarter" idx="13"/>
          </p:nvPr>
        </p:nvSpPr>
        <p:spPr>
          <a:xfrm>
            <a:off x="1730965" y="4451262"/>
            <a:ext cx="9810799" cy="501556"/>
          </a:xfrm>
        </p:spPr>
        <p:txBody>
          <a:bodyPr/>
          <a:lstStyle>
            <a:lvl1pPr marL="0" indent="0" algn="l">
              <a:buNone/>
              <a:defRPr sz="2200" b="1" baseline="0">
                <a:effectLst>
                  <a:outerShdw blurRad="50800" dist="38100" dir="2700000" algn="tl" rotWithShape="0">
                    <a:prstClr val="black">
                      <a:alpha val="40000"/>
                    </a:prstClr>
                  </a:outerShdw>
                </a:effectLst>
                <a:latin typeface="ITC Avant Garde Std Bk" panose="020B0502020202020204" pitchFamily="34" charset="0"/>
              </a:defRPr>
            </a:lvl1pPr>
          </a:lstStyle>
          <a:p>
            <a:pPr lvl="0"/>
            <a:r>
              <a:rPr lang="en-US"/>
              <a:t>Click to edit Master text styles</a:t>
            </a:r>
          </a:p>
        </p:txBody>
      </p:sp>
      <p:sp>
        <p:nvSpPr>
          <p:cNvPr id="12" name="Picture Placeholder 11"/>
          <p:cNvSpPr>
            <a:spLocks noGrp="1"/>
          </p:cNvSpPr>
          <p:nvPr>
            <p:ph type="pic" sz="quarter" idx="15"/>
          </p:nvPr>
        </p:nvSpPr>
        <p:spPr>
          <a:xfrm>
            <a:off x="632177" y="4338638"/>
            <a:ext cx="770467" cy="690562"/>
          </a:xfrm>
        </p:spPr>
        <p:txBody>
          <a:bodyPr/>
          <a:lstStyle>
            <a:lvl1pPr marL="0" indent="0">
              <a:buNone/>
              <a:defRPr sz="1000"/>
            </a:lvl1pPr>
          </a:lstStyle>
          <a:p>
            <a:pPr lvl="0"/>
            <a:r>
              <a:rPr lang="en-US" noProof="0"/>
              <a:t>Click icon to add picture</a:t>
            </a:r>
            <a:endParaRPr lang="en-US" noProof="0" dirty="0"/>
          </a:p>
        </p:txBody>
      </p:sp>
      <p:sp>
        <p:nvSpPr>
          <p:cNvPr id="18" name="Picture Placeholder 11"/>
          <p:cNvSpPr>
            <a:spLocks noGrp="1"/>
          </p:cNvSpPr>
          <p:nvPr>
            <p:ph type="pic" sz="quarter" idx="16"/>
          </p:nvPr>
        </p:nvSpPr>
        <p:spPr>
          <a:xfrm>
            <a:off x="632177" y="5145460"/>
            <a:ext cx="770467" cy="690562"/>
          </a:xfrm>
        </p:spPr>
        <p:txBody>
          <a:bodyPr/>
          <a:lstStyle>
            <a:lvl1pPr marL="0" indent="0">
              <a:buNone/>
              <a:defRPr sz="1000"/>
            </a:lvl1pPr>
          </a:lstStyle>
          <a:p>
            <a:pPr lvl="0"/>
            <a:r>
              <a:rPr lang="en-US" noProof="0"/>
              <a:t>Click icon to add picture</a:t>
            </a:r>
            <a:endParaRPr lang="en-US" noProof="0" dirty="0"/>
          </a:p>
        </p:txBody>
      </p:sp>
      <p:sp>
        <p:nvSpPr>
          <p:cNvPr id="19" name="Text Placeholder 8"/>
          <p:cNvSpPr>
            <a:spLocks noGrp="1"/>
          </p:cNvSpPr>
          <p:nvPr>
            <p:ph type="body" sz="quarter" idx="17"/>
          </p:nvPr>
        </p:nvSpPr>
        <p:spPr>
          <a:xfrm>
            <a:off x="1730964" y="5239963"/>
            <a:ext cx="9810800" cy="501556"/>
          </a:xfrm>
        </p:spPr>
        <p:txBody>
          <a:bodyPr/>
          <a:lstStyle>
            <a:lvl1pPr marL="0" indent="0" algn="l">
              <a:buNone/>
              <a:defRPr sz="2200" b="1" baseline="0">
                <a:effectLst>
                  <a:outerShdw blurRad="50800" dist="38100" dir="2700000" algn="tl" rotWithShape="0">
                    <a:prstClr val="black">
                      <a:alpha val="40000"/>
                    </a:prstClr>
                  </a:outerShdw>
                </a:effectLst>
                <a:latin typeface="ITC Avant Garde Std Bk" panose="020B0502020202020204" pitchFamily="34" charset="0"/>
              </a:defRPr>
            </a:lvl1pPr>
          </a:lstStyle>
          <a:p>
            <a:pPr lvl="0"/>
            <a:r>
              <a:rPr lang="en-US"/>
              <a:t>Click to edit Master text styles</a:t>
            </a:r>
          </a:p>
        </p:txBody>
      </p:sp>
    </p:spTree>
    <p:extLst>
      <p:ext uri="{BB962C8B-B14F-4D97-AF65-F5344CB8AC3E}">
        <p14:creationId xmlns:p14="http://schemas.microsoft.com/office/powerpoint/2010/main" val="3551062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457200" indent="-457200">
              <a:defRPr sz="4000"/>
            </a:lvl1pPr>
            <a:lvl2pPr marL="914400" indent="-457200">
              <a:defRPr sz="3600"/>
            </a:lvl2pPr>
            <a:lvl3pPr marL="1371600" indent="-457200">
              <a:defRPr sz="3200"/>
            </a:lvl3pPr>
            <a:lvl4pPr marL="1828800" indent="-457200">
              <a:defRPr sz="2800"/>
            </a:lvl4pPr>
            <a:lvl5pPr marL="2286000" indent="-457200">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Tree>
    <p:extLst>
      <p:ext uri="{BB962C8B-B14F-4D97-AF65-F5344CB8AC3E}">
        <p14:creationId xmlns:p14="http://schemas.microsoft.com/office/powerpoint/2010/main" val="16553528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Regular Text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481877" y="6266815"/>
            <a:ext cx="4857931" cy="201719"/>
          </a:xfrm>
        </p:spPr>
        <p:txBody>
          <a:bodyPr/>
          <a:lstStyle>
            <a:lvl1pPr marL="0" indent="0">
              <a:buNone/>
              <a:defRPr sz="1000" i="1"/>
            </a:lvl1pPr>
            <a:lvl5pPr marL="1005910" indent="0" algn="l">
              <a:buNone/>
              <a:defRPr/>
            </a:lvl5pPr>
          </a:lstStyle>
          <a:p>
            <a:pPr lvl="0"/>
            <a:r>
              <a:rPr lang="en-US"/>
              <a:t>Click to edit Master text styles</a:t>
            </a:r>
          </a:p>
        </p:txBody>
      </p:sp>
      <p:sp>
        <p:nvSpPr>
          <p:cNvPr id="11" name="Rectangle 2"/>
          <p:cNvSpPr>
            <a:spLocks noGrp="1" noChangeArrowheads="1"/>
          </p:cNvSpPr>
          <p:nvPr>
            <p:ph type="title"/>
          </p:nvPr>
        </p:nvSpPr>
        <p:spPr bwMode="auto">
          <a:xfrm>
            <a:off x="481879" y="228600"/>
            <a:ext cx="8346437" cy="1139826"/>
          </a:xfrm>
          <a:prstGeom prst="rect">
            <a:avLst/>
          </a:prstGeom>
          <a:noFill/>
          <a:ln>
            <a:noFill/>
          </a:ln>
        </p:spPr>
        <p:txBody>
          <a:bodyPr/>
          <a:lstStyle>
            <a:lvl1pPr>
              <a:defRPr baseline="0"/>
            </a:lvl1pPr>
          </a:lstStyle>
          <a:p>
            <a:pPr lvl="0"/>
            <a:r>
              <a:rPr lang="en-US" altLang="en-US"/>
              <a:t>Click to edit Master title style</a:t>
            </a:r>
            <a:endParaRPr lang="en-US" altLang="en-US" dirty="0"/>
          </a:p>
        </p:txBody>
      </p:sp>
      <p:sp>
        <p:nvSpPr>
          <p:cNvPr id="13" name="Rectangle 3"/>
          <p:cNvSpPr>
            <a:spLocks noGrp="1" noChangeArrowheads="1"/>
          </p:cNvSpPr>
          <p:nvPr>
            <p:ph idx="1"/>
          </p:nvPr>
        </p:nvSpPr>
        <p:spPr bwMode="auto">
          <a:xfrm>
            <a:off x="481878" y="1469572"/>
            <a:ext cx="11242037" cy="4696097"/>
          </a:xfrm>
          <a:prstGeom prst="rect">
            <a:avLst/>
          </a:prstGeom>
          <a:noFill/>
          <a:ln>
            <a:noFill/>
          </a:ln>
        </p:spPr>
        <p:txBody>
          <a:bodyPr/>
          <a:lstStyle>
            <a:lvl1pPr>
              <a:defRPr baseline="0">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Tree>
    <p:extLst>
      <p:ext uri="{BB962C8B-B14F-4D97-AF65-F5344CB8AC3E}">
        <p14:creationId xmlns:p14="http://schemas.microsoft.com/office/powerpoint/2010/main" val="7586985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Image Slide">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482601" y="1477964"/>
            <a:ext cx="11231033" cy="4670425"/>
          </a:xfrm>
        </p:spPr>
        <p:txBody>
          <a:bodyPr/>
          <a:lstStyle>
            <a:lvl1pPr marL="0" indent="0">
              <a:buNone/>
              <a:defRPr/>
            </a:lvl1pPr>
          </a:lstStyle>
          <a:p>
            <a:pPr lvl="0"/>
            <a:r>
              <a:rPr lang="en-US" noProof="0"/>
              <a:t>Click icon to add picture</a:t>
            </a:r>
            <a:endParaRPr lang="en-US" noProof="0" dirty="0"/>
          </a:p>
        </p:txBody>
      </p:sp>
      <p:sp>
        <p:nvSpPr>
          <p:cNvPr id="7" name="Rectangle 2"/>
          <p:cNvSpPr>
            <a:spLocks noGrp="1" noChangeArrowheads="1"/>
          </p:cNvSpPr>
          <p:nvPr>
            <p:ph type="title"/>
          </p:nvPr>
        </p:nvSpPr>
        <p:spPr bwMode="auto">
          <a:xfrm>
            <a:off x="481879" y="228600"/>
            <a:ext cx="8346437" cy="1139826"/>
          </a:xfrm>
          <a:prstGeom prst="rect">
            <a:avLst/>
          </a:prstGeom>
          <a:noFill/>
          <a:ln>
            <a:noFill/>
          </a:ln>
        </p:spPr>
        <p:txBody>
          <a:bodyPr/>
          <a:lstStyle>
            <a:lvl1pPr>
              <a:defRPr baseline="0"/>
            </a:lvl1pPr>
          </a:lstStyle>
          <a:p>
            <a:pPr lvl="0"/>
            <a:r>
              <a:rPr lang="en-US" altLang="en-US"/>
              <a:t>Click to edit Master title style</a:t>
            </a:r>
            <a:endParaRPr lang="en-US" altLang="en-US" dirty="0"/>
          </a:p>
        </p:txBody>
      </p:sp>
      <p:sp>
        <p:nvSpPr>
          <p:cNvPr id="5" name="Text Placeholder 7"/>
          <p:cNvSpPr>
            <a:spLocks noGrp="1"/>
          </p:cNvSpPr>
          <p:nvPr>
            <p:ph type="body" sz="quarter" idx="11"/>
          </p:nvPr>
        </p:nvSpPr>
        <p:spPr>
          <a:xfrm>
            <a:off x="481877" y="6266815"/>
            <a:ext cx="4857931" cy="201719"/>
          </a:xfrm>
        </p:spPr>
        <p:txBody>
          <a:bodyPr/>
          <a:lstStyle>
            <a:lvl1pPr marL="0" indent="0">
              <a:buNone/>
              <a:defRPr sz="1000" i="1"/>
            </a:lvl1pPr>
            <a:lvl5pPr marL="1005910" indent="0" algn="l">
              <a:buNone/>
              <a:defRPr/>
            </a:lvl5pPr>
          </a:lstStyle>
          <a:p>
            <a:pPr lvl="0"/>
            <a:r>
              <a:rPr lang="en-US"/>
              <a:t>Click to edit Master text styles</a:t>
            </a:r>
          </a:p>
        </p:txBody>
      </p:sp>
    </p:spTree>
    <p:extLst>
      <p:ext uri="{BB962C8B-B14F-4D97-AF65-F5344CB8AC3E}">
        <p14:creationId xmlns:p14="http://schemas.microsoft.com/office/powerpoint/2010/main" val="40534188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Learning Objectives">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81879" y="228600"/>
            <a:ext cx="8346437" cy="1139826"/>
          </a:xfrm>
          <a:prstGeom prst="rect">
            <a:avLst/>
          </a:prstGeom>
          <a:noFill/>
          <a:ln>
            <a:noFill/>
          </a:ln>
        </p:spPr>
        <p:txBody>
          <a:bodyPr/>
          <a:lstStyle>
            <a:lvl1pPr>
              <a:defRPr baseline="0"/>
            </a:lvl1pPr>
          </a:lstStyle>
          <a:p>
            <a:pPr lvl="0"/>
            <a:r>
              <a:rPr lang="en-US" altLang="en-US"/>
              <a:t>Click to edit Master title style</a:t>
            </a:r>
            <a:endParaRPr lang="en-US" altLang="en-US" dirty="0"/>
          </a:p>
        </p:txBody>
      </p:sp>
      <p:sp>
        <p:nvSpPr>
          <p:cNvPr id="15" name="Text Placeholder 14"/>
          <p:cNvSpPr>
            <a:spLocks noGrp="1"/>
          </p:cNvSpPr>
          <p:nvPr>
            <p:ph type="body" sz="quarter" idx="12"/>
          </p:nvPr>
        </p:nvSpPr>
        <p:spPr>
          <a:xfrm>
            <a:off x="482600" y="1462089"/>
            <a:ext cx="11220451" cy="4702175"/>
          </a:xfrm>
        </p:spPr>
        <p:txBody>
          <a:bodyPr/>
          <a:lstStyle>
            <a:lvl1pPr marL="457200" indent="-457200">
              <a:buFont typeface="+mj-lt"/>
              <a:buAutoNum type="arabicPeriod"/>
              <a:defRPr>
                <a:solidFill>
                  <a:schemeClr val="accent6">
                    <a:lumMod val="10000"/>
                  </a:schemeClr>
                </a:solidFill>
              </a:defRPr>
            </a:lvl1pPr>
          </a:lstStyle>
          <a:p>
            <a:pPr lvl="0"/>
            <a:r>
              <a:rPr lang="en-US"/>
              <a:t>Click to edit Master text styles</a:t>
            </a:r>
          </a:p>
        </p:txBody>
      </p:sp>
    </p:spTree>
    <p:extLst>
      <p:ext uri="{BB962C8B-B14F-4D97-AF65-F5344CB8AC3E}">
        <p14:creationId xmlns:p14="http://schemas.microsoft.com/office/powerpoint/2010/main" val="9360240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clusions">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bwMode="auto">
          <a:xfrm>
            <a:off x="481879" y="228600"/>
            <a:ext cx="8346437" cy="1139826"/>
          </a:xfrm>
          <a:prstGeom prst="rect">
            <a:avLst/>
          </a:prstGeom>
          <a:noFill/>
          <a:ln>
            <a:noFill/>
          </a:ln>
        </p:spPr>
        <p:txBody>
          <a:bodyPr/>
          <a:lstStyle>
            <a:lvl1pPr>
              <a:defRPr baseline="0"/>
            </a:lvl1pPr>
          </a:lstStyle>
          <a:p>
            <a:pPr lvl="0"/>
            <a:r>
              <a:rPr lang="en-US" altLang="en-US"/>
              <a:t>Click to edit Master title style</a:t>
            </a:r>
            <a:endParaRPr lang="en-US" altLang="en-US" dirty="0"/>
          </a:p>
        </p:txBody>
      </p:sp>
      <p:sp>
        <p:nvSpPr>
          <p:cNvPr id="12" name="Text Placeholder 14"/>
          <p:cNvSpPr>
            <a:spLocks noGrp="1"/>
          </p:cNvSpPr>
          <p:nvPr>
            <p:ph type="body" sz="quarter" idx="12"/>
          </p:nvPr>
        </p:nvSpPr>
        <p:spPr>
          <a:xfrm>
            <a:off x="482600" y="1462089"/>
            <a:ext cx="11220451" cy="4702175"/>
          </a:xfrm>
        </p:spPr>
        <p:txBody>
          <a:bodyPr/>
          <a:lstStyle>
            <a:lvl1pPr marL="457200" indent="-457200">
              <a:buFont typeface="+mj-lt"/>
              <a:buAutoNum type="arabicPeriod"/>
              <a:defRPr>
                <a:solidFill>
                  <a:schemeClr val="accent6">
                    <a:lumMod val="10000"/>
                  </a:schemeClr>
                </a:solidFill>
              </a:defRPr>
            </a:lvl1pPr>
          </a:lstStyle>
          <a:p>
            <a:pPr lvl="0"/>
            <a:r>
              <a:rPr lang="en-US"/>
              <a:t>Click to edit Master text styles</a:t>
            </a:r>
          </a:p>
        </p:txBody>
      </p:sp>
    </p:spTree>
    <p:extLst>
      <p:ext uri="{BB962C8B-B14F-4D97-AF65-F5344CB8AC3E}">
        <p14:creationId xmlns:p14="http://schemas.microsoft.com/office/powerpoint/2010/main" val="12173828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7" name="Table Placeholder 6"/>
          <p:cNvSpPr>
            <a:spLocks noGrp="1"/>
          </p:cNvSpPr>
          <p:nvPr>
            <p:ph type="tbl" sz="quarter" idx="13"/>
          </p:nvPr>
        </p:nvSpPr>
        <p:spPr>
          <a:xfrm>
            <a:off x="481878" y="1567089"/>
            <a:ext cx="11296465" cy="4588782"/>
          </a:xfrm>
        </p:spPr>
        <p:txBody>
          <a:bodyPr/>
          <a:lstStyle>
            <a:lvl1pPr marL="0" indent="0">
              <a:buNone/>
              <a:defRPr baseline="0"/>
            </a:lvl1pPr>
          </a:lstStyle>
          <a:p>
            <a:pPr lvl="0"/>
            <a:r>
              <a:rPr lang="en-US" noProof="0" dirty="0"/>
              <a:t>Click icon to add table</a:t>
            </a:r>
          </a:p>
        </p:txBody>
      </p:sp>
      <p:sp>
        <p:nvSpPr>
          <p:cNvPr id="5" name="Text Placeholder 7"/>
          <p:cNvSpPr>
            <a:spLocks noGrp="1"/>
          </p:cNvSpPr>
          <p:nvPr>
            <p:ph type="body" sz="quarter" idx="11"/>
          </p:nvPr>
        </p:nvSpPr>
        <p:spPr>
          <a:xfrm>
            <a:off x="481877" y="6266815"/>
            <a:ext cx="4857931" cy="201719"/>
          </a:xfrm>
        </p:spPr>
        <p:txBody>
          <a:bodyPr/>
          <a:lstStyle>
            <a:lvl1pPr marL="0" indent="0">
              <a:buNone/>
              <a:defRPr sz="1000" i="1"/>
            </a:lvl1pPr>
            <a:lvl5pPr marL="1005910" indent="0" algn="l">
              <a:buNone/>
              <a:defRPr/>
            </a:lvl5pPr>
          </a:lstStyle>
          <a:p>
            <a:pPr lvl="0"/>
            <a:r>
              <a:rPr lang="en-US"/>
              <a:t>Click to edit Master text styles</a:t>
            </a:r>
          </a:p>
        </p:txBody>
      </p:sp>
    </p:spTree>
    <p:extLst>
      <p:ext uri="{BB962C8B-B14F-4D97-AF65-F5344CB8AC3E}">
        <p14:creationId xmlns:p14="http://schemas.microsoft.com/office/powerpoint/2010/main" val="6712616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2CC7FFB-C318-0376-CBA0-4F1FC624D272}"/>
              </a:ext>
            </a:extLst>
          </p:cNvPr>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solidFill>
                  <a:srgbClr val="116A9B"/>
                </a:solidFill>
                <a:latin typeface="+mn-lt"/>
              </a:defRPr>
            </a:lvl1pPr>
          </a:lstStyle>
          <a:p>
            <a:pPr>
              <a:defRPr/>
            </a:pPr>
            <a:fld id="{A01B9C49-60CD-4588-9F83-D2047D8D7F78}" type="datetimeFigureOut">
              <a:rPr lang="en-US"/>
              <a:pPr>
                <a:defRPr/>
              </a:pPr>
              <a:t>7/1/2025</a:t>
            </a:fld>
            <a:endParaRPr lang="en-US"/>
          </a:p>
        </p:txBody>
      </p:sp>
      <p:sp>
        <p:nvSpPr>
          <p:cNvPr id="5" name="Footer Placeholder 4">
            <a:extLst>
              <a:ext uri="{FF2B5EF4-FFF2-40B4-BE49-F238E27FC236}">
                <a16:creationId xmlns:a16="http://schemas.microsoft.com/office/drawing/2014/main" id="{E65CA2E8-E587-9F17-1E2C-3A50B267DAF2}"/>
              </a:ext>
            </a:extLst>
          </p:cNvPr>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solidFill>
                  <a:srgbClr val="116A9B"/>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7A4FA98-CD78-A8B5-4EC4-D7F64DC71BAC}"/>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116A9B"/>
                </a:solidFill>
              </a:defRPr>
            </a:lvl1pPr>
          </a:lstStyle>
          <a:p>
            <a:pPr>
              <a:defRPr/>
            </a:pPr>
            <a:fld id="{A6A55D69-8D67-4622-A966-67208824DFBF}" type="slidenum">
              <a:rPr lang="en-US" altLang="en-US"/>
              <a:pPr>
                <a:defRPr/>
              </a:pPr>
              <a:t>‹#›</a:t>
            </a:fld>
            <a:endParaRPr lang="en-US" altLang="en-US"/>
          </a:p>
        </p:txBody>
      </p:sp>
    </p:spTree>
    <p:extLst>
      <p:ext uri="{BB962C8B-B14F-4D97-AF65-F5344CB8AC3E}">
        <p14:creationId xmlns:p14="http://schemas.microsoft.com/office/powerpoint/2010/main" val="41301653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D5957A-6AAA-C6E9-ADD3-BE53C2E762BB}"/>
              </a:ext>
            </a:extLst>
          </p:cNvPr>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solidFill>
                  <a:srgbClr val="116A9B"/>
                </a:solidFill>
                <a:latin typeface="+mn-lt"/>
              </a:defRPr>
            </a:lvl1pPr>
          </a:lstStyle>
          <a:p>
            <a:pPr>
              <a:defRPr/>
            </a:pPr>
            <a:fld id="{DE0F13AB-299B-4F08-9754-C1FF099ED018}" type="datetimeFigureOut">
              <a:rPr lang="en-US"/>
              <a:pPr>
                <a:defRPr/>
              </a:pPr>
              <a:t>7/1/2025</a:t>
            </a:fld>
            <a:endParaRPr lang="en-US"/>
          </a:p>
        </p:txBody>
      </p:sp>
      <p:sp>
        <p:nvSpPr>
          <p:cNvPr id="5" name="Footer Placeholder 4">
            <a:extLst>
              <a:ext uri="{FF2B5EF4-FFF2-40B4-BE49-F238E27FC236}">
                <a16:creationId xmlns:a16="http://schemas.microsoft.com/office/drawing/2014/main" id="{C1121E39-DD63-EF84-B1AD-57CE6F12ED8D}"/>
              </a:ext>
            </a:extLst>
          </p:cNvPr>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solidFill>
                  <a:srgbClr val="116A9B"/>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1F55D5A9-C18C-D7FA-5D75-1D88F6F8541D}"/>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116A9B"/>
                </a:solidFill>
              </a:defRPr>
            </a:lvl1pPr>
          </a:lstStyle>
          <a:p>
            <a:pPr>
              <a:defRPr/>
            </a:pPr>
            <a:fld id="{801EBCB5-A3A5-4ACD-9861-78C123149983}" type="slidenum">
              <a:rPr lang="en-US" altLang="en-US"/>
              <a:pPr>
                <a:defRPr/>
              </a:pPr>
              <a:t>‹#›</a:t>
            </a:fld>
            <a:endParaRPr lang="en-US" altLang="en-US"/>
          </a:p>
        </p:txBody>
      </p:sp>
    </p:spTree>
    <p:extLst>
      <p:ext uri="{BB962C8B-B14F-4D97-AF65-F5344CB8AC3E}">
        <p14:creationId xmlns:p14="http://schemas.microsoft.com/office/powerpoint/2010/main" val="24323773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51D984-33F6-5119-2266-7485E2765E28}"/>
              </a:ext>
            </a:extLst>
          </p:cNvPr>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solidFill>
                  <a:srgbClr val="116A9B"/>
                </a:solidFill>
                <a:latin typeface="+mn-lt"/>
              </a:defRPr>
            </a:lvl1pPr>
          </a:lstStyle>
          <a:p>
            <a:pPr>
              <a:defRPr/>
            </a:pPr>
            <a:fld id="{1714DC97-8D81-4BA8-9D99-1B306F6AB04C}" type="datetimeFigureOut">
              <a:rPr lang="en-US"/>
              <a:pPr>
                <a:defRPr/>
              </a:pPr>
              <a:t>7/1/2025</a:t>
            </a:fld>
            <a:endParaRPr lang="en-US"/>
          </a:p>
        </p:txBody>
      </p:sp>
      <p:sp>
        <p:nvSpPr>
          <p:cNvPr id="8" name="Footer Placeholder 7">
            <a:extLst>
              <a:ext uri="{FF2B5EF4-FFF2-40B4-BE49-F238E27FC236}">
                <a16:creationId xmlns:a16="http://schemas.microsoft.com/office/drawing/2014/main" id="{BBD82CE8-6DCA-D1E3-078E-36C95289567B}"/>
              </a:ext>
            </a:extLst>
          </p:cNvPr>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solidFill>
                  <a:srgbClr val="116A9B"/>
                </a:solidFill>
                <a:latin typeface="+mn-lt"/>
              </a:defRPr>
            </a:lvl1pPr>
          </a:lstStyle>
          <a:p>
            <a:pPr>
              <a:defRPr/>
            </a:pPr>
            <a:endParaRPr lang="en-US"/>
          </a:p>
        </p:txBody>
      </p:sp>
      <p:sp>
        <p:nvSpPr>
          <p:cNvPr id="9" name="Slide Number Placeholder 8">
            <a:extLst>
              <a:ext uri="{FF2B5EF4-FFF2-40B4-BE49-F238E27FC236}">
                <a16:creationId xmlns:a16="http://schemas.microsoft.com/office/drawing/2014/main" id="{2B6CE338-FEF9-5C58-E958-34A8FF080061}"/>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116A9B"/>
                </a:solidFill>
              </a:defRPr>
            </a:lvl1pPr>
          </a:lstStyle>
          <a:p>
            <a:pPr>
              <a:defRPr/>
            </a:pPr>
            <a:fld id="{5913BB6E-7666-4133-8FD0-4B32E5128863}" type="slidenum">
              <a:rPr lang="en-US" altLang="en-US"/>
              <a:pPr>
                <a:defRPr/>
              </a:pPr>
              <a:t>‹#›</a:t>
            </a:fld>
            <a:endParaRPr lang="en-US" altLang="en-US"/>
          </a:p>
        </p:txBody>
      </p:sp>
    </p:spTree>
    <p:extLst>
      <p:ext uri="{BB962C8B-B14F-4D97-AF65-F5344CB8AC3E}">
        <p14:creationId xmlns:p14="http://schemas.microsoft.com/office/powerpoint/2010/main" val="23385311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sz="4000"/>
            </a:lvl1pPr>
            <a:lvl2pPr>
              <a:defRPr sz="3600"/>
            </a:lvl2pPr>
            <a:lvl3pPr>
              <a:defRPr sz="32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sz="40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19606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06846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sz="4000"/>
            </a:lvl1pPr>
            <a:lvl2pPr>
              <a:defRPr sz="3600"/>
            </a:lvl2pPr>
            <a:lvl3pPr>
              <a:defRPr sz="32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sz="40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11893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4902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9624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7" name="Text Placeholder 5"/>
          <p:cNvSpPr>
            <a:spLocks noGrp="1"/>
          </p:cNvSpPr>
          <p:nvPr>
            <p:ph type="body" sz="quarter" idx="12"/>
          </p:nvPr>
        </p:nvSpPr>
        <p:spPr>
          <a:xfrm>
            <a:off x="640081" y="5843253"/>
            <a:ext cx="10675620" cy="298450"/>
          </a:xfrm>
        </p:spPr>
        <p:txBody>
          <a:bodyPr anchor="b"/>
          <a:lstStyle>
            <a:lvl1pPr marL="0" indent="0" algn="l">
              <a:spcBef>
                <a:spcPts val="545"/>
              </a:spcBef>
              <a:buNone/>
              <a:defRPr sz="1089" i="0">
                <a:solidFill>
                  <a:schemeClr val="tx1"/>
                </a:solidFill>
                <a:latin typeface="+mn-lt"/>
              </a:defRPr>
            </a:lvl1pPr>
            <a:lvl2pPr>
              <a:defRPr sz="1089">
                <a:latin typeface="+mn-lt"/>
              </a:defRPr>
            </a:lvl2pPr>
            <a:lvl3pPr>
              <a:defRPr sz="1089">
                <a:latin typeface="+mn-lt"/>
              </a:defRPr>
            </a:lvl3pPr>
          </a:lstStyle>
          <a:p>
            <a:pPr lvl="0"/>
            <a:r>
              <a:rPr lang="en-US"/>
              <a:t>Click to edit Master text styles</a:t>
            </a:r>
          </a:p>
        </p:txBody>
      </p:sp>
    </p:spTree>
    <p:extLst>
      <p:ext uri="{BB962C8B-B14F-4D97-AF65-F5344CB8AC3E}">
        <p14:creationId xmlns:p14="http://schemas.microsoft.com/office/powerpoint/2010/main" val="17836306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4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8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Footer Placeholder 4">
            <a:extLst>
              <a:ext uri="{FF2B5EF4-FFF2-40B4-BE49-F238E27FC236}">
                <a16:creationId xmlns:a16="http://schemas.microsoft.com/office/drawing/2014/main" id="{A44365F4-B8F6-3EAE-EF20-6BFE8E4732C3}"/>
              </a:ext>
            </a:extLst>
          </p:cNvPr>
          <p:cNvSpPr>
            <a:spLocks noGrp="1"/>
          </p:cNvSpPr>
          <p:nvPr>
            <p:ph type="ftr" sz="quarter" idx="10"/>
          </p:nvPr>
        </p:nvSpPr>
        <p:spPr>
          <a:xfrm>
            <a:off x="1524000" y="5735638"/>
            <a:ext cx="7315200" cy="365125"/>
          </a:xfrm>
        </p:spPr>
        <p:txBody>
          <a:bodyPr/>
          <a:lstStyle>
            <a:lvl1pPr>
              <a:defRPr sz="1200"/>
            </a:lvl1pPr>
          </a:lstStyle>
          <a:p>
            <a:pPr>
              <a:defRPr/>
            </a:pPr>
            <a:r>
              <a:t>© 2019. All rights reserved.
No part of this report may be reproduced or distributed without the expressed written permission of </a:t>
            </a:r>
            <a:r>
              <a:rPr i="1"/>
              <a:t>PT</a:t>
            </a:r>
            <a:r>
              <a:t>CE.</a:t>
            </a:r>
          </a:p>
        </p:txBody>
      </p:sp>
    </p:spTree>
    <p:extLst>
      <p:ext uri="{BB962C8B-B14F-4D97-AF65-F5344CB8AC3E}">
        <p14:creationId xmlns:p14="http://schemas.microsoft.com/office/powerpoint/2010/main" val="188441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39421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F15F6F14-ECF1-E907-55A1-6DE1C4D55F50}"/>
              </a:ext>
            </a:extLst>
          </p:cNvPr>
          <p:cNvSpPr>
            <a:spLocks noGrp="1"/>
          </p:cNvSpPr>
          <p:nvPr>
            <p:ph type="ftr" sz="quarter" idx="10"/>
          </p:nvPr>
        </p:nvSpPr>
        <p:spPr>
          <a:xfrm>
            <a:off x="838200" y="5875338"/>
            <a:ext cx="10515600" cy="365125"/>
          </a:xfrm>
        </p:spPr>
        <p:txBody>
          <a:bodyPr/>
          <a:lstStyle>
            <a:lvl1pPr>
              <a:defRPr lang="en-US" sz="1200" kern="1200">
                <a:solidFill>
                  <a:prstClr val="black"/>
                </a:solidFill>
                <a:latin typeface="+mn-lt"/>
                <a:ea typeface="Arial" charset="0"/>
                <a:cs typeface="Arial" charset="0"/>
              </a:defRPr>
            </a:lvl1pPr>
          </a:lstStyle>
          <a:p>
            <a:pPr>
              <a:defRPr/>
            </a:pPr>
            <a:endParaRPr/>
          </a:p>
        </p:txBody>
      </p:sp>
    </p:spTree>
    <p:extLst>
      <p:ext uri="{BB962C8B-B14F-4D97-AF65-F5344CB8AC3E}">
        <p14:creationId xmlns:p14="http://schemas.microsoft.com/office/powerpoint/2010/main" val="276825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642454"/>
          </a:xfrm>
        </p:spPr>
        <p:txBody>
          <a:bodyPr anchor="b">
            <a:normAutofit/>
          </a:bodyPr>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561271"/>
          </a:xfrm>
        </p:spPr>
        <p:txBody>
          <a:bodyPr>
            <a:normAutofit/>
          </a:bodyPr>
          <a:lstStyle>
            <a:lvl1pPr marL="0" indent="0" algn="ctr">
              <a:buNone/>
              <a:defRPr sz="28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7850464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39333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39333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FA1C0F1D-8A87-E9EF-E6D3-5DCA5C26F819}"/>
              </a:ext>
            </a:extLst>
          </p:cNvPr>
          <p:cNvSpPr>
            <a:spLocks noGrp="1"/>
          </p:cNvSpPr>
          <p:nvPr>
            <p:ph type="ftr" sz="quarter" idx="10"/>
          </p:nvPr>
        </p:nvSpPr>
        <p:spPr>
          <a:xfrm>
            <a:off x="838200" y="5894388"/>
            <a:ext cx="10515600" cy="365125"/>
          </a:xfrm>
        </p:spPr>
        <p:txBody>
          <a:bodyPr/>
          <a:lstStyle>
            <a:lvl1pPr>
              <a:defRPr lang="en-US" sz="1200" kern="1200">
                <a:solidFill>
                  <a:prstClr val="black"/>
                </a:solidFill>
                <a:latin typeface="+mn-lt"/>
                <a:ea typeface="Arial" charset="0"/>
                <a:cs typeface="Arial" charset="0"/>
              </a:defRPr>
            </a:lvl1pPr>
          </a:lstStyle>
          <a:p>
            <a:pPr>
              <a:defRPr/>
            </a:pPr>
            <a:r>
              <a:t>References</a:t>
            </a:r>
          </a:p>
        </p:txBody>
      </p:sp>
    </p:spTree>
    <p:extLst>
      <p:ext uri="{BB962C8B-B14F-4D97-AF65-F5344CB8AC3E}">
        <p14:creationId xmlns:p14="http://schemas.microsoft.com/office/powerpoint/2010/main" val="41905575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Footer Placeholder 4">
            <a:extLst>
              <a:ext uri="{FF2B5EF4-FFF2-40B4-BE49-F238E27FC236}">
                <a16:creationId xmlns:a16="http://schemas.microsoft.com/office/drawing/2014/main" id="{4337DDB7-BFEC-8C93-387B-4FB10121A9FF}"/>
              </a:ext>
            </a:extLst>
          </p:cNvPr>
          <p:cNvSpPr>
            <a:spLocks noGrp="1"/>
          </p:cNvSpPr>
          <p:nvPr>
            <p:ph type="ftr" sz="quarter" idx="10"/>
          </p:nvPr>
        </p:nvSpPr>
        <p:spPr>
          <a:xfrm>
            <a:off x="838200" y="5842000"/>
            <a:ext cx="10515600" cy="365125"/>
          </a:xfrm>
        </p:spPr>
        <p:txBody>
          <a:bodyPr/>
          <a:lstStyle>
            <a:lvl1pPr>
              <a:defRPr lang="en-US" sz="1200" kern="1200">
                <a:solidFill>
                  <a:prstClr val="black"/>
                </a:solidFill>
                <a:latin typeface="+mn-lt"/>
                <a:ea typeface="Arial" charset="0"/>
                <a:cs typeface="Arial" charset="0"/>
              </a:defRPr>
            </a:lvl1pPr>
          </a:lstStyle>
          <a:p>
            <a:pPr>
              <a:defRPr/>
            </a:pPr>
            <a:endParaRPr/>
          </a:p>
        </p:txBody>
      </p:sp>
    </p:spTree>
    <p:extLst>
      <p:ext uri="{BB962C8B-B14F-4D97-AF65-F5344CB8AC3E}">
        <p14:creationId xmlns:p14="http://schemas.microsoft.com/office/powerpoint/2010/main" val="10121194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_With Content">
    <p:spTree>
      <p:nvGrpSpPr>
        <p:cNvPr id="1" name=""/>
        <p:cNvGrpSpPr/>
        <p:nvPr/>
      </p:nvGrpSpPr>
      <p:grpSpPr>
        <a:xfrm>
          <a:off x="0" y="0"/>
          <a:ext cx="0" cy="0"/>
          <a:chOff x="0" y="0"/>
          <a:chExt cx="0" cy="0"/>
        </a:xfrm>
      </p:grpSpPr>
      <p:pic>
        <p:nvPicPr>
          <p:cNvPr id="2" name="Picture 7" descr="A close up of a logo&#10;&#10;Description automatically generated">
            <a:extLst>
              <a:ext uri="{FF2B5EF4-FFF2-40B4-BE49-F238E27FC236}">
                <a16:creationId xmlns:a16="http://schemas.microsoft.com/office/drawing/2014/main" id="{84D3141D-4C3E-2C94-CC65-6DA3649100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838201" y="132236"/>
            <a:ext cx="10515600" cy="807994"/>
          </a:xfrm>
        </p:spPr>
        <p:txBody>
          <a:bodyPr anchor="b">
            <a:normAutofit/>
          </a:bodyPr>
          <a:lstStyle>
            <a:lvl1pPr>
              <a:defRPr sz="2800">
                <a:solidFill>
                  <a:schemeClr val="bg1"/>
                </a:solidFill>
              </a:defRPr>
            </a:lvl1pPr>
          </a:lstStyle>
          <a:p>
            <a:r>
              <a:rPr lang="en-US" dirty="0"/>
              <a:t>Click to edit Master title style</a:t>
            </a:r>
          </a:p>
        </p:txBody>
      </p:sp>
      <p:sp>
        <p:nvSpPr>
          <p:cNvPr id="8" name="Text Placeholder 2"/>
          <p:cNvSpPr>
            <a:spLocks noGrp="1"/>
          </p:cNvSpPr>
          <p:nvPr>
            <p:ph type="body" idx="1"/>
          </p:nvPr>
        </p:nvSpPr>
        <p:spPr>
          <a:xfrm>
            <a:off x="838201" y="1337751"/>
            <a:ext cx="10515600" cy="4751903"/>
          </a:xfrm>
        </p:spPr>
        <p:txBody>
          <a:bodyPr/>
          <a:lstStyle>
            <a:lvl1pPr marL="342900" indent="-342900">
              <a:buFont typeface="Arial" panose="020B0604020202020204" pitchFamily="34" charset="0"/>
              <a:buChar char="•"/>
              <a:defRPr sz="2400">
                <a:solidFill>
                  <a:schemeClr val="tx1">
                    <a:lumMod val="50000"/>
                  </a:schemeClr>
                </a:solidFill>
              </a:defRPr>
            </a:lvl1pPr>
            <a:lvl2pPr marL="800100" indent="-342900">
              <a:buClr>
                <a:schemeClr val="tx1">
                  <a:lumMod val="50000"/>
                </a:schemeClr>
              </a:buClr>
              <a:buFont typeface="Arial" panose="020B0604020202020204" pitchFamily="34" charset="0"/>
              <a:buChar char="‒"/>
              <a:defRPr sz="2000">
                <a:solidFill>
                  <a:schemeClr val="tx1">
                    <a:lumMod val="50000"/>
                  </a:schemeClr>
                </a:solidFill>
              </a:defRPr>
            </a:lvl2pPr>
            <a:lvl3pPr marL="1200150" indent="-285750">
              <a:buFont typeface="Courier New" panose="02070309020205020404" pitchFamily="49" charset="0"/>
              <a:buChar char="o"/>
              <a:defRPr sz="1800">
                <a:solidFill>
                  <a:schemeClr val="tx1">
                    <a:lumMod val="50000"/>
                  </a:schemeClr>
                </a:solidFill>
              </a:defRPr>
            </a:lvl3pPr>
            <a:lvl4pPr marL="1657350" indent="-285750">
              <a:buFont typeface="Arial" panose="020B0604020202020204" pitchFamily="34" charset="0"/>
              <a:buChar char="•"/>
              <a:defRPr sz="1600">
                <a:solidFill>
                  <a:schemeClr val="tx1">
                    <a:lumMod val="50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Text Placeholder 2"/>
          <p:cNvSpPr>
            <a:spLocks noGrp="1"/>
          </p:cNvSpPr>
          <p:nvPr>
            <p:ph type="body" idx="13"/>
          </p:nvPr>
        </p:nvSpPr>
        <p:spPr>
          <a:xfrm>
            <a:off x="838201" y="904741"/>
            <a:ext cx="10515600" cy="296482"/>
          </a:xfrm>
        </p:spPr>
        <p:txBody>
          <a:bodyPr>
            <a:normAutofit/>
          </a:bodyPr>
          <a:lstStyle>
            <a:lvl1pPr marL="0" indent="0">
              <a:buNone/>
              <a:defRPr sz="13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3" name="Slide Number Placeholder 5">
            <a:extLst>
              <a:ext uri="{FF2B5EF4-FFF2-40B4-BE49-F238E27FC236}">
                <a16:creationId xmlns:a16="http://schemas.microsoft.com/office/drawing/2014/main" id="{07499D62-EE6A-F351-1E50-DDCDA2F0169E}"/>
              </a:ext>
            </a:extLst>
          </p:cNvPr>
          <p:cNvSpPr>
            <a:spLocks noGrp="1"/>
          </p:cNvSpPr>
          <p:nvPr>
            <p:ph type="sldNum" sz="quarter" idx="14"/>
          </p:nvPr>
        </p:nvSpPr>
        <p:spPr>
          <a:xfrm>
            <a:off x="8610600" y="6356350"/>
            <a:ext cx="2743200" cy="365125"/>
          </a:xfrm>
          <a:prstGeom prst="rect">
            <a:avLst/>
          </a:prstGeom>
        </p:spPr>
        <p:txBody>
          <a:bodyPr/>
          <a:lstStyle>
            <a:lvl1pPr>
              <a:defRPr/>
            </a:lvl1pPr>
          </a:lstStyle>
          <a:p>
            <a:pPr>
              <a:defRPr/>
            </a:pPr>
            <a:fld id="{FA2A301D-7435-4F6A-86DE-5DB2F6783FA2}" type="slidenum">
              <a:rPr lang="en-US"/>
              <a:pPr>
                <a:defRPr/>
              </a:pPr>
              <a:t>‹#›</a:t>
            </a:fld>
            <a:endParaRPr lang="en-US" dirty="0"/>
          </a:p>
        </p:txBody>
      </p:sp>
    </p:spTree>
    <p:extLst>
      <p:ext uri="{BB962C8B-B14F-4D97-AF65-F5344CB8AC3E}">
        <p14:creationId xmlns:p14="http://schemas.microsoft.com/office/powerpoint/2010/main" val="5086995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Divider_Blue_01">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85CE05A3-1200-A9EB-302C-650D4C77B7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838201" y="365761"/>
            <a:ext cx="10515600" cy="2536254"/>
          </a:xfrm>
        </p:spPr>
        <p:txBody>
          <a:bodyPr>
            <a:noAutofit/>
          </a:bodyPr>
          <a:lstStyle>
            <a:lvl1pPr>
              <a:defRPr sz="36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838201" y="2931095"/>
            <a:ext cx="10515600" cy="3245871"/>
          </a:xfrm>
        </p:spPr>
        <p:txBody>
          <a:bodyPr>
            <a:normAutofit/>
          </a:bodyPr>
          <a:lstStyle>
            <a:lvl1pPr marL="0" indent="0">
              <a:buFontTx/>
              <a:buNone/>
              <a:defRPr sz="2000">
                <a:solidFill>
                  <a:schemeClr val="bg1"/>
                </a:solidFill>
              </a:defRPr>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5BC07FC8-9C6F-33CB-FE66-59AF11EB949C}"/>
              </a:ext>
            </a:extLst>
          </p:cNvPr>
          <p:cNvSpPr>
            <a:spLocks noGrp="1"/>
          </p:cNvSpPr>
          <p:nvPr>
            <p:ph type="sldNum" sz="quarter" idx="10"/>
          </p:nvPr>
        </p:nvSpPr>
        <p:spPr>
          <a:xfrm>
            <a:off x="8610600" y="6356350"/>
            <a:ext cx="2743200" cy="365125"/>
          </a:xfrm>
          <a:prstGeom prst="rect">
            <a:avLst/>
          </a:prstGeom>
        </p:spPr>
        <p:txBody>
          <a:bodyPr/>
          <a:lstStyle>
            <a:lvl1pPr>
              <a:defRPr>
                <a:solidFill>
                  <a:schemeClr val="bg1"/>
                </a:solidFill>
              </a:defRPr>
            </a:lvl1pPr>
          </a:lstStyle>
          <a:p>
            <a:pPr>
              <a:defRPr/>
            </a:pPr>
            <a:fld id="{519AF54C-4F1B-4A35-A4A8-B5C80B3E59F2}" type="slidenum">
              <a:rPr lang="en-US"/>
              <a:pPr>
                <a:defRPr/>
              </a:pPr>
              <a:t>‹#›</a:t>
            </a:fld>
            <a:endParaRPr lang="en-US" dirty="0"/>
          </a:p>
        </p:txBody>
      </p:sp>
    </p:spTree>
    <p:extLst>
      <p:ext uri="{BB962C8B-B14F-4D97-AF65-F5344CB8AC3E}">
        <p14:creationId xmlns:p14="http://schemas.microsoft.com/office/powerpoint/2010/main" val="912218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176" y="365125"/>
            <a:ext cx="12188824"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56826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and Content ALT">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B045805C-F15E-239D-7087-1ECB3A808479}"/>
              </a:ext>
            </a:extLst>
          </p:cNvPr>
          <p:cNvSpPr/>
          <p:nvPr userDrawn="1"/>
        </p:nvSpPr>
        <p:spPr>
          <a:xfrm rot="5400000">
            <a:off x="-447675" y="5213350"/>
            <a:ext cx="2092325" cy="1196975"/>
          </a:xfrm>
          <a:custGeom>
            <a:avLst/>
            <a:gdLst>
              <a:gd name="connsiteX0" fmla="*/ 4836719 w 4882438"/>
              <a:gd name="connsiteY0" fmla="*/ 0 h 1197635"/>
              <a:gd name="connsiteX1" fmla="*/ 4882438 w 4882438"/>
              <a:gd name="connsiteY1" fmla="*/ 651 h 1197635"/>
              <a:gd name="connsiteX2" fmla="*/ 4882438 w 4882438"/>
              <a:gd name="connsiteY2" fmla="*/ 1197635 h 1197635"/>
              <a:gd name="connsiteX3" fmla="*/ 0 w 4882438"/>
              <a:gd name="connsiteY3" fmla="*/ 1197635 h 1197635"/>
              <a:gd name="connsiteX4" fmla="*/ 342454 w 4882438"/>
              <a:gd name="connsiteY4" fmla="*/ 1022240 h 1197635"/>
              <a:gd name="connsiteX5" fmla="*/ 4836719 w 4882438"/>
              <a:gd name="connsiteY5" fmla="*/ 0 h 119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2438" h="1197635">
                <a:moveTo>
                  <a:pt x="4836719" y="0"/>
                </a:moveTo>
                <a:lnTo>
                  <a:pt x="4882438" y="651"/>
                </a:lnTo>
                <a:lnTo>
                  <a:pt x="4882438" y="1197635"/>
                </a:lnTo>
                <a:lnTo>
                  <a:pt x="0" y="1197635"/>
                </a:lnTo>
                <a:lnTo>
                  <a:pt x="342454" y="1022240"/>
                </a:lnTo>
                <a:cubicBezTo>
                  <a:pt x="1702037" y="367126"/>
                  <a:pt x="3226505" y="0"/>
                  <a:pt x="4836719" y="0"/>
                </a:cubicBezTo>
                <a:close/>
              </a:path>
            </a:pathLst>
          </a:custGeom>
          <a:solidFill>
            <a:srgbClr val="FFB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Freeform 12">
            <a:extLst>
              <a:ext uri="{FF2B5EF4-FFF2-40B4-BE49-F238E27FC236}">
                <a16:creationId xmlns:a16="http://schemas.microsoft.com/office/drawing/2014/main" id="{93A6C659-CD52-EE0D-50AD-8C038A5691A7}"/>
              </a:ext>
            </a:extLst>
          </p:cNvPr>
          <p:cNvSpPr>
            <a:spLocks/>
          </p:cNvSpPr>
          <p:nvPr userDrawn="1"/>
        </p:nvSpPr>
        <p:spPr bwMode="auto">
          <a:xfrm rot="5400000">
            <a:off x="1292224" y="4370388"/>
            <a:ext cx="1274763" cy="4224338"/>
          </a:xfrm>
          <a:custGeom>
            <a:avLst/>
            <a:gdLst>
              <a:gd name="T0" fmla="*/ 1295920 w 1273889"/>
              <a:gd name="T1" fmla="*/ 0 h 4223225"/>
              <a:gd name="T2" fmla="*/ 1295920 w 1273889"/>
              <a:gd name="T3" fmla="*/ 4251138 h 4223225"/>
              <a:gd name="T4" fmla="*/ 1271518 w 1273889"/>
              <a:gd name="T5" fmla="*/ 4239507 h 4223225"/>
              <a:gd name="T6" fmla="*/ 0 w 1273889"/>
              <a:gd name="T7" fmla="*/ 2125569 h 4223225"/>
              <a:gd name="T8" fmla="*/ 1271518 w 1273889"/>
              <a:gd name="T9" fmla="*/ 11630 h 42232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73889" h="4223225">
                <a:moveTo>
                  <a:pt x="1273889" y="0"/>
                </a:moveTo>
                <a:lnTo>
                  <a:pt x="1273889" y="4223225"/>
                </a:lnTo>
                <a:lnTo>
                  <a:pt x="1249902" y="4211670"/>
                </a:lnTo>
                <a:cubicBezTo>
                  <a:pt x="505404" y="3807234"/>
                  <a:pt x="0" y="3018445"/>
                  <a:pt x="0" y="2111612"/>
                </a:cubicBezTo>
                <a:cubicBezTo>
                  <a:pt x="0" y="1204780"/>
                  <a:pt x="505404" y="415990"/>
                  <a:pt x="1249902" y="11555"/>
                </a:cubicBezTo>
                <a:lnTo>
                  <a:pt x="1273889" y="0"/>
                </a:lnTo>
                <a:close/>
              </a:path>
            </a:pathLst>
          </a:custGeom>
          <a:noFill/>
          <a:ln w="25400" cap="flat" cmpd="sng" algn="ctr">
            <a:solidFill>
              <a:srgbClr val="4891DC"/>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 name="Freeform 13">
            <a:extLst>
              <a:ext uri="{FF2B5EF4-FFF2-40B4-BE49-F238E27FC236}">
                <a16:creationId xmlns:a16="http://schemas.microsoft.com/office/drawing/2014/main" id="{3886FBED-355D-6EF8-F7BA-6E9A72472FFE}"/>
              </a:ext>
            </a:extLst>
          </p:cNvPr>
          <p:cNvSpPr>
            <a:spLocks/>
          </p:cNvSpPr>
          <p:nvPr userDrawn="1"/>
        </p:nvSpPr>
        <p:spPr bwMode="auto">
          <a:xfrm>
            <a:off x="11085513" y="0"/>
            <a:ext cx="1273175" cy="4765675"/>
          </a:xfrm>
          <a:custGeom>
            <a:avLst/>
            <a:gdLst>
              <a:gd name="T0" fmla="*/ 1256159 w 1273889"/>
              <a:gd name="T1" fmla="*/ 0 h 4223225"/>
              <a:gd name="T2" fmla="*/ 1256159 w 1273889"/>
              <a:gd name="T3" fmla="*/ 97747900 h 4223225"/>
              <a:gd name="T4" fmla="*/ 1232505 w 1273889"/>
              <a:gd name="T5" fmla="*/ 97480446 h 4223225"/>
              <a:gd name="T6" fmla="*/ 0 w 1273889"/>
              <a:gd name="T7" fmla="*/ 48873948 h 4223225"/>
              <a:gd name="T8" fmla="*/ 1232505 w 1273889"/>
              <a:gd name="T9" fmla="*/ 267475 h 42232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73889" h="4223225">
                <a:moveTo>
                  <a:pt x="1273889" y="0"/>
                </a:moveTo>
                <a:lnTo>
                  <a:pt x="1273889" y="4223225"/>
                </a:lnTo>
                <a:lnTo>
                  <a:pt x="1249902" y="4211670"/>
                </a:lnTo>
                <a:cubicBezTo>
                  <a:pt x="505404" y="3807234"/>
                  <a:pt x="0" y="3018445"/>
                  <a:pt x="0" y="2111612"/>
                </a:cubicBezTo>
                <a:cubicBezTo>
                  <a:pt x="0" y="1204780"/>
                  <a:pt x="505404" y="415990"/>
                  <a:pt x="1249902" y="11555"/>
                </a:cubicBezTo>
                <a:lnTo>
                  <a:pt x="1273889" y="0"/>
                </a:lnTo>
                <a:close/>
              </a:path>
            </a:pathLst>
          </a:custGeom>
          <a:noFill/>
          <a:ln w="25400" cap="flat" cmpd="sng" algn="ctr">
            <a:solidFill>
              <a:srgbClr val="4891DC"/>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0" name="Title Placeholder 1"/>
          <p:cNvSpPr>
            <a:spLocks noGrp="1"/>
          </p:cNvSpPr>
          <p:nvPr>
            <p:ph type="title"/>
          </p:nvPr>
        </p:nvSpPr>
        <p:spPr>
          <a:xfrm>
            <a:off x="1164655" y="457200"/>
            <a:ext cx="8385718" cy="346449"/>
          </a:xfrm>
          <a:prstGeom prst="rect">
            <a:avLst/>
          </a:prstGeom>
        </p:spPr>
        <p:txBody>
          <a:bodyPr lIns="0" tIns="0" rIns="0" bIns="0" rtlCol="0" anchor="t">
            <a:noAutofit/>
          </a:bodyPr>
          <a:lstStyle/>
          <a:p>
            <a:r>
              <a:rPr lang="en-US"/>
              <a:t>Click to edit Master title style</a:t>
            </a:r>
            <a:endParaRPr lang="en-US" dirty="0"/>
          </a:p>
        </p:txBody>
      </p:sp>
      <p:sp>
        <p:nvSpPr>
          <p:cNvPr id="11" name="Text Placeholder 4"/>
          <p:cNvSpPr>
            <a:spLocks noGrp="1"/>
          </p:cNvSpPr>
          <p:nvPr>
            <p:ph idx="1"/>
          </p:nvPr>
        </p:nvSpPr>
        <p:spPr>
          <a:xfrm>
            <a:off x="1164655" y="1580645"/>
            <a:ext cx="8385718" cy="3553199"/>
          </a:xfrm>
          <a:prstGeom prst="rect">
            <a:avLst/>
          </a:prstGeom>
        </p:spPr>
        <p:txBody>
          <a:bodyPr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a:extLst>
              <a:ext uri="{FF2B5EF4-FFF2-40B4-BE49-F238E27FC236}">
                <a16:creationId xmlns:a16="http://schemas.microsoft.com/office/drawing/2014/main" id="{90AC8EAB-1FEE-B251-C292-3F4563303D04}"/>
              </a:ext>
            </a:extLst>
          </p:cNvPr>
          <p:cNvSpPr>
            <a:spLocks noGrp="1"/>
          </p:cNvSpPr>
          <p:nvPr>
            <p:ph type="sldNum" sz="quarter" idx="10"/>
          </p:nvPr>
        </p:nvSpPr>
        <p:spPr>
          <a:xfrm>
            <a:off x="11595100" y="6365875"/>
            <a:ext cx="249238" cy="228600"/>
          </a:xfrm>
          <a:prstGeom prst="rect">
            <a:avLst/>
          </a:prstGeom>
        </p:spPr>
        <p:txBody>
          <a:bodyPr vert="horz" lIns="0" tIns="0" rIns="0" bIns="0" rtlCol="0" anchor="ctr" anchorCtr="0"/>
          <a:lstStyle>
            <a:lvl1pPr algn="ctr">
              <a:defRPr sz="800">
                <a:solidFill>
                  <a:schemeClr val="tx1"/>
                </a:solidFill>
              </a:defRPr>
            </a:lvl1pPr>
          </a:lstStyle>
          <a:p>
            <a:pPr>
              <a:defRPr/>
            </a:pPr>
            <a:fld id="{9B66B774-B566-4C9D-8D4F-F3020DA85749}" type="slidenum">
              <a:rPr lang="en-US"/>
              <a:pPr>
                <a:defRPr/>
              </a:pPr>
              <a:t>‹#›</a:t>
            </a:fld>
            <a:endParaRPr lang="en-US" dirty="0"/>
          </a:p>
        </p:txBody>
      </p:sp>
    </p:spTree>
    <p:extLst>
      <p:ext uri="{BB962C8B-B14F-4D97-AF65-F5344CB8AC3E}">
        <p14:creationId xmlns:p14="http://schemas.microsoft.com/office/powerpoint/2010/main" val="205598920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556D4A38-5449-36C0-9AB7-67DB80D955B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80588" y="5908675"/>
            <a:ext cx="2411412"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407773" y="1647825"/>
            <a:ext cx="10946027" cy="4364037"/>
          </a:xfrm>
        </p:spPr>
        <p:txBody>
          <a:bodyPr/>
          <a:lstStyle>
            <a:lvl1pPr>
              <a:defRPr b="0" i="0">
                <a:solidFill>
                  <a:schemeClr val="tx1"/>
                </a:solidFill>
                <a:latin typeface="Arial" panose="020B0604020202020204" pitchFamily="34" charset="0"/>
                <a:cs typeface="Arial" panose="020B0604020202020204" pitchFamily="34" charset="0"/>
              </a:defRPr>
            </a:lvl1pPr>
            <a:lvl2pPr>
              <a:defRPr b="0" i="0">
                <a:solidFill>
                  <a:schemeClr val="tx1"/>
                </a:solidFill>
                <a:latin typeface="Arial" panose="020B0604020202020204" pitchFamily="34" charset="0"/>
                <a:cs typeface="Arial" panose="020B0604020202020204" pitchFamily="34"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407773" y="363519"/>
            <a:ext cx="7745627" cy="536822"/>
          </a:xfrm>
        </p:spPr>
        <p:txBody>
          <a:bodyPr>
            <a:normAutofit/>
          </a:bodyPr>
          <a:lstStyle>
            <a:lvl1pPr>
              <a:defRPr sz="3300" b="1" i="0">
                <a:solidFill>
                  <a:srgbClr val="742F82"/>
                </a:solidFill>
                <a:latin typeface="Arial Black" panose="020B0A04020102020204" pitchFamily="34" charset="0"/>
                <a:cs typeface="Arial" panose="020B0604020202020204" pitchFamily="34" charset="0"/>
              </a:defRPr>
            </a:lvl1pPr>
          </a:lstStyle>
          <a:p>
            <a:r>
              <a:rPr lang="en-US" dirty="0"/>
              <a:t>Click to edit Master title style</a:t>
            </a:r>
          </a:p>
        </p:txBody>
      </p:sp>
      <p:sp>
        <p:nvSpPr>
          <p:cNvPr id="3" name="Slide Number Placeholder 4">
            <a:extLst>
              <a:ext uri="{FF2B5EF4-FFF2-40B4-BE49-F238E27FC236}">
                <a16:creationId xmlns:a16="http://schemas.microsoft.com/office/drawing/2014/main" id="{55B7931D-922D-BB97-1363-06CFA4B17A6E}"/>
              </a:ext>
            </a:extLst>
          </p:cNvPr>
          <p:cNvSpPr>
            <a:spLocks noGrp="1"/>
          </p:cNvSpPr>
          <p:nvPr>
            <p:ph type="sldNum" sz="quarter" idx="10"/>
          </p:nvPr>
        </p:nvSpPr>
        <p:spPr>
          <a:xfrm>
            <a:off x="9040813" y="449263"/>
            <a:ext cx="2743200" cy="365125"/>
          </a:xfrm>
        </p:spPr>
        <p:txBody>
          <a:bodyPr/>
          <a:lstStyle>
            <a:lvl1pPr>
              <a:defRPr b="0" i="0">
                <a:solidFill>
                  <a:srgbClr val="742F82"/>
                </a:solidFill>
                <a:latin typeface="Arial" panose="020B0604020202020204" pitchFamily="34" charset="0"/>
                <a:cs typeface="Arial" panose="020B0604020202020204" pitchFamily="34" charset="0"/>
              </a:defRPr>
            </a:lvl1pPr>
          </a:lstStyle>
          <a:p>
            <a:pPr>
              <a:defRPr/>
            </a:pPr>
            <a:fld id="{944015E0-495F-418D-8471-C4CC8E7ACAB4}" type="slidenum">
              <a:rPr lang="en-US"/>
              <a:pPr>
                <a:defRPr/>
              </a:pPr>
              <a:t>‹#›</a:t>
            </a:fld>
            <a:endParaRPr lang="en-US" dirty="0"/>
          </a:p>
        </p:txBody>
      </p:sp>
    </p:spTree>
    <p:extLst>
      <p:ext uri="{BB962C8B-B14F-4D97-AF65-F5344CB8AC3E}">
        <p14:creationId xmlns:p14="http://schemas.microsoft.com/office/powerpoint/2010/main" val="21455157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3819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1784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7" name="Text Placeholder 5"/>
          <p:cNvSpPr>
            <a:spLocks noGrp="1"/>
          </p:cNvSpPr>
          <p:nvPr>
            <p:ph type="body" sz="quarter" idx="12"/>
          </p:nvPr>
        </p:nvSpPr>
        <p:spPr>
          <a:xfrm>
            <a:off x="640081" y="5843253"/>
            <a:ext cx="10675620" cy="298450"/>
          </a:xfrm>
        </p:spPr>
        <p:txBody>
          <a:bodyPr anchor="b"/>
          <a:lstStyle>
            <a:lvl1pPr marL="0" indent="0" algn="l">
              <a:spcBef>
                <a:spcPts val="545"/>
              </a:spcBef>
              <a:buNone/>
              <a:defRPr sz="1089" i="0">
                <a:solidFill>
                  <a:schemeClr val="tx1"/>
                </a:solidFill>
                <a:latin typeface="+mn-lt"/>
              </a:defRPr>
            </a:lvl1pPr>
            <a:lvl2pPr>
              <a:defRPr sz="1089">
                <a:latin typeface="+mn-lt"/>
              </a:defRPr>
            </a:lvl2pPr>
            <a:lvl3pPr>
              <a:defRPr sz="1089">
                <a:latin typeface="+mn-lt"/>
              </a:defRPr>
            </a:lvl3pPr>
          </a:lstStyle>
          <a:p>
            <a:pPr lvl="0"/>
            <a:r>
              <a:rPr lang="en-US"/>
              <a:t>Click to edit Master text styles</a:t>
            </a:r>
          </a:p>
        </p:txBody>
      </p:sp>
    </p:spTree>
    <p:extLst>
      <p:ext uri="{BB962C8B-B14F-4D97-AF65-F5344CB8AC3E}">
        <p14:creationId xmlns:p14="http://schemas.microsoft.com/office/powerpoint/2010/main" val="40981640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4924" y="1567537"/>
            <a:ext cx="11085097" cy="2387600"/>
          </a:xfrm>
        </p:spPr>
        <p:txBody>
          <a:bodyPr anchor="t"/>
          <a:lstStyle>
            <a:lvl1pPr algn="l">
              <a:defRPr sz="5400" cap="none" baseline="0"/>
            </a:lvl1pPr>
          </a:lstStyle>
          <a:p>
            <a:r>
              <a:rPr lang="en-US"/>
              <a:t>Click to edit Master title style</a:t>
            </a:r>
            <a:endParaRPr lang="en-US" dirty="0"/>
          </a:p>
        </p:txBody>
      </p:sp>
      <p:sp>
        <p:nvSpPr>
          <p:cNvPr id="3" name="Subtitle 2"/>
          <p:cNvSpPr>
            <a:spLocks noGrp="1"/>
          </p:cNvSpPr>
          <p:nvPr>
            <p:ph type="subTitle" idx="1"/>
          </p:nvPr>
        </p:nvSpPr>
        <p:spPr>
          <a:xfrm>
            <a:off x="1126958" y="2610852"/>
            <a:ext cx="9144000" cy="1311440"/>
          </a:xfrm>
        </p:spPr>
        <p:txBody>
          <a:bodyPr>
            <a:normAutofit/>
          </a:bodyPr>
          <a:lstStyle>
            <a:lvl1pPr marL="0" indent="0" algn="l">
              <a:buNone/>
              <a:defRPr sz="3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646297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457200" indent="-457200">
              <a:defRPr sz="4000"/>
            </a:lvl1pPr>
            <a:lvl2pPr marL="914400" indent="-457200">
              <a:defRPr sz="3600"/>
            </a:lvl2pPr>
            <a:lvl3pPr marL="1371600" indent="-457200">
              <a:defRPr sz="3200"/>
            </a:lvl3pPr>
            <a:lvl4pPr marL="1828800" indent="-457200">
              <a:defRPr sz="2800"/>
            </a:lvl4pPr>
            <a:lvl5pPr marL="2286000" indent="-457200">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34490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46C163-27F2-F182-2862-B9DE79DBE9A8}"/>
              </a:ext>
            </a:extLst>
          </p:cNvPr>
          <p:cNvSpPr/>
          <p:nvPr userDrawn="1"/>
        </p:nvSpPr>
        <p:spPr>
          <a:xfrm>
            <a:off x="9601200" y="4648200"/>
            <a:ext cx="2590800" cy="2286000"/>
          </a:xfrm>
          <a:prstGeom prst="rect">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8">
            <a:extLst>
              <a:ext uri="{FF2B5EF4-FFF2-40B4-BE49-F238E27FC236}">
                <a16:creationId xmlns:a16="http://schemas.microsoft.com/office/drawing/2014/main" id="{6BBEA0C2-729A-9B29-D6E6-A19E2CA6865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6324600"/>
            <a:ext cx="19050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marL="457200" indent="-457200">
              <a:defRPr sz="4000"/>
            </a:lvl1pPr>
            <a:lvl2pPr marL="914400" indent="-457200">
              <a:defRPr sz="3600"/>
            </a:lvl2pPr>
            <a:lvl3pPr marL="1371600" indent="-457200">
              <a:defRPr sz="3200"/>
            </a:lvl3pPr>
            <a:lvl4pPr marL="1828800" indent="-457200">
              <a:defRPr sz="2800"/>
            </a:lvl4pPr>
            <a:lvl5pPr marL="2286000" indent="-457200">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Tree>
    <p:extLst>
      <p:ext uri="{BB962C8B-B14F-4D97-AF65-F5344CB8AC3E}">
        <p14:creationId xmlns:p14="http://schemas.microsoft.com/office/powerpoint/2010/main" val="938419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8C8C544-1F55-2B9D-B104-75716DDBFC80}"/>
              </a:ext>
            </a:extLst>
          </p:cNvPr>
          <p:cNvCxnSpPr/>
          <p:nvPr userDrawn="1"/>
        </p:nvCxnSpPr>
        <p:spPr>
          <a:xfrm>
            <a:off x="-76200" y="1693863"/>
            <a:ext cx="124206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39828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176" y="365125"/>
            <a:ext cx="12188824"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143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985856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628902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5211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A8CC0DA5-6AA0-C1D8-052C-66B0728DCC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3575" y="2438400"/>
            <a:ext cx="6016625"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51284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633294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115316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_No Content">
    <p:spTree>
      <p:nvGrpSpPr>
        <p:cNvPr id="1" name=""/>
        <p:cNvGrpSpPr/>
        <p:nvPr/>
      </p:nvGrpSpPr>
      <p:grpSpPr>
        <a:xfrm>
          <a:off x="0" y="0"/>
          <a:ext cx="0" cy="0"/>
          <a:chOff x="0" y="0"/>
          <a:chExt cx="0" cy="0"/>
        </a:xfrm>
      </p:grpSpPr>
      <p:pic>
        <p:nvPicPr>
          <p:cNvPr id="2" name="Picture 5" descr="A close up of a logo&#10;&#10;Description automatically generated">
            <a:extLst>
              <a:ext uri="{FF2B5EF4-FFF2-40B4-BE49-F238E27FC236}">
                <a16:creationId xmlns:a16="http://schemas.microsoft.com/office/drawing/2014/main" id="{417E3231-E19D-640C-98B5-5FCDB8E369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838201" y="132236"/>
            <a:ext cx="10515600" cy="807994"/>
          </a:xfrm>
        </p:spPr>
        <p:txBody>
          <a:bodyPr anchor="b">
            <a:normAutofit/>
          </a:bodyPr>
          <a:lstStyle>
            <a:lvl1pPr>
              <a:defRPr sz="2800">
                <a:solidFill>
                  <a:schemeClr val="bg1"/>
                </a:solidFill>
              </a:defRPr>
            </a:lvl1pPr>
          </a:lstStyle>
          <a:p>
            <a:r>
              <a:rPr lang="en-US" dirty="0"/>
              <a:t>Click to edit Master title style</a:t>
            </a:r>
          </a:p>
        </p:txBody>
      </p:sp>
      <p:sp>
        <p:nvSpPr>
          <p:cNvPr id="9" name="Text Placeholder 2"/>
          <p:cNvSpPr>
            <a:spLocks noGrp="1"/>
          </p:cNvSpPr>
          <p:nvPr>
            <p:ph type="body" idx="13"/>
          </p:nvPr>
        </p:nvSpPr>
        <p:spPr>
          <a:xfrm>
            <a:off x="838201" y="904741"/>
            <a:ext cx="10515600" cy="296482"/>
          </a:xfrm>
        </p:spPr>
        <p:txBody>
          <a:bodyPr>
            <a:normAutofit/>
          </a:bodyPr>
          <a:lstStyle>
            <a:lvl1pPr marL="0" indent="0">
              <a:buNone/>
              <a:defRPr sz="13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3" name="Slide Number Placeholder 5">
            <a:extLst>
              <a:ext uri="{FF2B5EF4-FFF2-40B4-BE49-F238E27FC236}">
                <a16:creationId xmlns:a16="http://schemas.microsoft.com/office/drawing/2014/main" id="{C9687429-0944-176E-58D4-ED1ADEA55E4D}"/>
              </a:ext>
            </a:extLst>
          </p:cNvPr>
          <p:cNvSpPr>
            <a:spLocks noGrp="1"/>
          </p:cNvSpPr>
          <p:nvPr>
            <p:ph type="sldNum" sz="quarter" idx="14"/>
          </p:nvPr>
        </p:nvSpPr>
        <p:spPr>
          <a:xfrm>
            <a:off x="8610600" y="6356350"/>
            <a:ext cx="2743200" cy="365125"/>
          </a:xfrm>
          <a:prstGeom prst="rect">
            <a:avLst/>
          </a:prstGeom>
        </p:spPr>
        <p:txBody>
          <a:bodyPr/>
          <a:lstStyle>
            <a:lvl1pPr>
              <a:defRPr/>
            </a:lvl1pPr>
          </a:lstStyle>
          <a:p>
            <a:pPr>
              <a:defRPr/>
            </a:pPr>
            <a:fld id="{5080C12D-E7AB-4AD1-A2DF-4D1690F79925}" type="slidenum">
              <a:rPr lang="en-US"/>
              <a:pPr>
                <a:defRPr/>
              </a:pPr>
              <a:t>‹#›</a:t>
            </a:fld>
            <a:endParaRPr lang="en-US" dirty="0"/>
          </a:p>
        </p:txBody>
      </p:sp>
    </p:spTree>
    <p:extLst>
      <p:ext uri="{BB962C8B-B14F-4D97-AF65-F5344CB8AC3E}">
        <p14:creationId xmlns:p14="http://schemas.microsoft.com/office/powerpoint/2010/main" val="30417216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8829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7" name="Text Placeholder 5"/>
          <p:cNvSpPr>
            <a:spLocks noGrp="1"/>
          </p:cNvSpPr>
          <p:nvPr>
            <p:ph type="body" sz="quarter" idx="12"/>
          </p:nvPr>
        </p:nvSpPr>
        <p:spPr>
          <a:xfrm>
            <a:off x="640081" y="5843253"/>
            <a:ext cx="10675620" cy="298450"/>
          </a:xfrm>
        </p:spPr>
        <p:txBody>
          <a:bodyPr anchor="b"/>
          <a:lstStyle>
            <a:lvl1pPr marL="0" indent="0" algn="l">
              <a:spcBef>
                <a:spcPts val="545"/>
              </a:spcBef>
              <a:buNone/>
              <a:defRPr sz="1089" i="0">
                <a:solidFill>
                  <a:schemeClr val="tx1"/>
                </a:solidFill>
                <a:latin typeface="+mn-lt"/>
              </a:defRPr>
            </a:lvl1pPr>
            <a:lvl2pPr>
              <a:defRPr sz="1089">
                <a:latin typeface="+mn-lt"/>
              </a:defRPr>
            </a:lvl2pPr>
            <a:lvl3pPr>
              <a:defRPr sz="1089">
                <a:latin typeface="+mn-lt"/>
              </a:defRPr>
            </a:lvl3pPr>
          </a:lstStyle>
          <a:p>
            <a:pPr lvl="0"/>
            <a:r>
              <a:rPr lang="en-US"/>
              <a:t>Click to edit Master text styles</a:t>
            </a:r>
          </a:p>
        </p:txBody>
      </p:sp>
    </p:spTree>
    <p:extLst>
      <p:ext uri="{BB962C8B-B14F-4D97-AF65-F5344CB8AC3E}">
        <p14:creationId xmlns:p14="http://schemas.microsoft.com/office/powerpoint/2010/main" val="20645095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926B54D6-7EBE-00A9-5A23-C31266F735F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6413" y="2862263"/>
            <a:ext cx="3236912"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14925" y="1567537"/>
            <a:ext cx="11085097" cy="2387600"/>
          </a:xfrm>
        </p:spPr>
        <p:txBody>
          <a:bodyPr anchor="t"/>
          <a:lstStyle>
            <a:lvl1pPr algn="l">
              <a:defRPr sz="5400" cap="none" baseline="0"/>
            </a:lvl1pPr>
          </a:lstStyle>
          <a:p>
            <a:r>
              <a:rPr lang="en-US"/>
              <a:t>Click to edit Master title style</a:t>
            </a:r>
            <a:endParaRPr lang="en-US" dirty="0"/>
          </a:p>
        </p:txBody>
      </p:sp>
      <p:sp>
        <p:nvSpPr>
          <p:cNvPr id="3" name="Subtitle 2"/>
          <p:cNvSpPr>
            <a:spLocks noGrp="1"/>
          </p:cNvSpPr>
          <p:nvPr>
            <p:ph type="subTitle" idx="1"/>
          </p:nvPr>
        </p:nvSpPr>
        <p:spPr>
          <a:xfrm>
            <a:off x="1126959" y="2610852"/>
            <a:ext cx="9144000" cy="1311440"/>
          </a:xfrm>
        </p:spPr>
        <p:txBody>
          <a:bodyPr>
            <a:normAutofit/>
          </a:bodyPr>
          <a:lstStyle>
            <a:lvl1pPr marL="0" indent="0" algn="l">
              <a:buNone/>
              <a:defRPr sz="3600">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7461986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457189" indent="-457189">
              <a:defRPr sz="4000"/>
            </a:lvl1pPr>
            <a:lvl2pPr marL="914377" indent="-457189">
              <a:defRPr sz="3600"/>
            </a:lvl2pPr>
            <a:lvl3pPr marL="1371566" indent="-457189">
              <a:defRPr sz="3200"/>
            </a:lvl3pPr>
            <a:lvl4pPr marL="1828754" indent="-457189">
              <a:defRPr sz="2800"/>
            </a:lvl4pPr>
            <a:lvl5pPr marL="2285943" indent="-457189">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2533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4994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D8BC4202-1B3B-64CA-1BB4-2C7FD3465C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6324600"/>
            <a:ext cx="19050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marL="457189" indent="-457189">
              <a:defRPr sz="4000"/>
            </a:lvl1pPr>
            <a:lvl2pPr marL="914377" indent="-457189">
              <a:defRPr sz="3600"/>
            </a:lvl2pPr>
            <a:lvl3pPr marL="1371566" indent="-457189">
              <a:defRPr sz="3200"/>
            </a:lvl3pPr>
            <a:lvl4pPr marL="1828754" indent="-457189">
              <a:defRPr sz="2800"/>
            </a:lvl4pPr>
            <a:lvl5pPr marL="2285943" indent="-457189">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Tree>
    <p:extLst>
      <p:ext uri="{BB962C8B-B14F-4D97-AF65-F5344CB8AC3E}">
        <p14:creationId xmlns:p14="http://schemas.microsoft.com/office/powerpoint/2010/main" val="39858240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lvl1pPr>
              <a:defRPr sz="4000"/>
            </a:lvl1pPr>
            <a:lvl2pPr>
              <a:defRPr sz="3600"/>
            </a:lvl2pPr>
            <a:lvl3pPr>
              <a:defRPr sz="32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9"/>
          </a:xfrm>
        </p:spPr>
        <p:txBody>
          <a:bodyPr/>
          <a:lstStyle>
            <a:lvl1pPr>
              <a:defRPr sz="40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57652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176" y="365125"/>
            <a:ext cx="12188824"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08750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147417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5728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CE06DC28-3793-F550-078F-8825DC244E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3575" y="2438400"/>
            <a:ext cx="6016625"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25547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38505578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rtlCol="0">
            <a:no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23941724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78419" y="228602"/>
            <a:ext cx="10435167" cy="1139825"/>
          </a:xfrm>
        </p:spPr>
        <p:txBody>
          <a:bodyPr/>
          <a:lstStyle/>
          <a:p>
            <a:r>
              <a:rPr lang="en-US"/>
              <a:t>Click to edit Master title style</a:t>
            </a:r>
          </a:p>
        </p:txBody>
      </p:sp>
      <p:sp>
        <p:nvSpPr>
          <p:cNvPr id="3" name="Text Placeholder 2"/>
          <p:cNvSpPr>
            <a:spLocks noGrp="1"/>
          </p:cNvSpPr>
          <p:nvPr>
            <p:ph type="body" sz="half" idx="1"/>
          </p:nvPr>
        </p:nvSpPr>
        <p:spPr>
          <a:xfrm>
            <a:off x="878419" y="1962152"/>
            <a:ext cx="5115983" cy="4156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62152"/>
            <a:ext cx="5115984" cy="4156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34015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7D685AD-0E24-B615-7411-50D66BA7BA1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80588" y="5908675"/>
            <a:ext cx="2411412"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407773" y="1647826"/>
            <a:ext cx="10946027" cy="4364037"/>
          </a:xfrm>
        </p:spPr>
        <p:txBody>
          <a:bodyPr/>
          <a:lstStyle>
            <a:lvl1pPr>
              <a:defRPr b="0" i="0">
                <a:solidFill>
                  <a:schemeClr val="tx1"/>
                </a:solidFill>
                <a:latin typeface="Arial" panose="020B0604020202020204" pitchFamily="34" charset="0"/>
                <a:cs typeface="Arial" panose="020B0604020202020204" pitchFamily="34" charset="0"/>
              </a:defRPr>
            </a:lvl1pPr>
            <a:lvl2pPr>
              <a:defRPr b="0" i="0">
                <a:solidFill>
                  <a:schemeClr val="tx1"/>
                </a:solidFill>
                <a:latin typeface="Arial" panose="020B0604020202020204" pitchFamily="34" charset="0"/>
                <a:cs typeface="Arial" panose="020B0604020202020204" pitchFamily="34"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407773" y="363519"/>
            <a:ext cx="7745627" cy="536823"/>
          </a:xfrm>
        </p:spPr>
        <p:txBody>
          <a:bodyPr>
            <a:normAutofit/>
          </a:bodyPr>
          <a:lstStyle>
            <a:lvl1pPr>
              <a:defRPr sz="3300" b="1" i="0">
                <a:solidFill>
                  <a:srgbClr val="742F82"/>
                </a:solidFill>
                <a:latin typeface="Arial Black" panose="020B0A04020102020204" pitchFamily="34" charset="0"/>
                <a:cs typeface="Arial" panose="020B0604020202020204" pitchFamily="34" charset="0"/>
              </a:defRPr>
            </a:lvl1pPr>
          </a:lstStyle>
          <a:p>
            <a:r>
              <a:rPr lang="en-US" dirty="0"/>
              <a:t>Click to edit Master title style</a:t>
            </a:r>
          </a:p>
        </p:txBody>
      </p:sp>
      <p:sp>
        <p:nvSpPr>
          <p:cNvPr id="3" name="Slide Number Placeholder 4">
            <a:extLst>
              <a:ext uri="{FF2B5EF4-FFF2-40B4-BE49-F238E27FC236}">
                <a16:creationId xmlns:a16="http://schemas.microsoft.com/office/drawing/2014/main" id="{52CC04C0-F4C9-AC96-F0D0-B56492C6A4B3}"/>
              </a:ext>
            </a:extLst>
          </p:cNvPr>
          <p:cNvSpPr>
            <a:spLocks noGrp="1"/>
          </p:cNvSpPr>
          <p:nvPr>
            <p:ph type="sldNum" sz="quarter" idx="10"/>
          </p:nvPr>
        </p:nvSpPr>
        <p:spPr>
          <a:xfrm>
            <a:off x="9040813" y="449263"/>
            <a:ext cx="2743200" cy="365125"/>
          </a:xfrm>
        </p:spPr>
        <p:txBody>
          <a:bodyPr vert="horz" wrap="square" lIns="91440" tIns="45720" rIns="91440" bIns="45720" numCol="1" anchor="t" anchorCtr="0" compatLnSpc="1">
            <a:prstTxWarp prst="textNoShape">
              <a:avLst/>
            </a:prstTxWarp>
          </a:bodyPr>
          <a:lstStyle>
            <a:lvl1pPr>
              <a:defRPr>
                <a:solidFill>
                  <a:srgbClr val="742F82"/>
                </a:solidFill>
                <a:cs typeface="Arial" panose="020B0604020202020204" pitchFamily="34" charset="0"/>
              </a:defRPr>
            </a:lvl1pPr>
          </a:lstStyle>
          <a:p>
            <a:pPr>
              <a:defRPr/>
            </a:pPr>
            <a:fld id="{BDC2A1FB-2176-4BD2-A394-834486FE5ED0}" type="slidenum">
              <a:rPr lang="en-US" altLang="en-US"/>
              <a:pPr>
                <a:defRPr/>
              </a:pPr>
              <a:t>‹#›</a:t>
            </a:fld>
            <a:endParaRPr lang="en-US" altLang="en-US"/>
          </a:p>
        </p:txBody>
      </p:sp>
    </p:spTree>
    <p:extLst>
      <p:ext uri="{BB962C8B-B14F-4D97-AF65-F5344CB8AC3E}">
        <p14:creationId xmlns:p14="http://schemas.microsoft.com/office/powerpoint/2010/main" val="1558149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919A55CC-0216-ED30-D812-1986D18824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3575" y="2438400"/>
            <a:ext cx="6016625"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2338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06400" y="1752600"/>
            <a:ext cx="113792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406400" y="6324600"/>
            <a:ext cx="6096000" cy="381000"/>
          </a:xfrm>
        </p:spPr>
        <p:txBody>
          <a:bodyPr/>
          <a:lstStyle>
            <a:lvl1pPr marL="0" indent="0">
              <a:buNone/>
              <a:defRPr sz="1600" i="1"/>
            </a:lvl1pPr>
          </a:lstStyle>
          <a:p>
            <a:pPr lvl="0"/>
            <a:r>
              <a:rPr lang="en-US"/>
              <a:t>Click to edit Master text styles</a:t>
            </a:r>
          </a:p>
        </p:txBody>
      </p:sp>
    </p:spTree>
    <p:extLst>
      <p:ext uri="{BB962C8B-B14F-4D97-AF65-F5344CB8AC3E}">
        <p14:creationId xmlns:p14="http://schemas.microsoft.com/office/powerpoint/2010/main" val="9030712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62305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457200" indent="-457200">
              <a:defRPr sz="4000"/>
            </a:lvl1pPr>
            <a:lvl2pPr marL="914400" indent="-457200">
              <a:defRPr sz="3600"/>
            </a:lvl2pPr>
            <a:lvl3pPr marL="1371600" indent="-457200">
              <a:defRPr sz="3200"/>
            </a:lvl3pPr>
            <a:lvl4pPr marL="1828800" indent="-457200">
              <a:defRPr sz="2800"/>
            </a:lvl4pPr>
            <a:lvl5pPr marL="2286000" indent="-457200">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41204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2" name="Picture 1" descr="A picture containing graphical user interface&#10;&#10;Description automatically generated">
            <a:extLst>
              <a:ext uri="{FF2B5EF4-FFF2-40B4-BE49-F238E27FC236}">
                <a16:creationId xmlns:a16="http://schemas.microsoft.com/office/drawing/2014/main" id="{8EB03D62-29D8-9EC8-30A1-67697D0C432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0" y="0"/>
            <a:ext cx="1218565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A7831AC-2E89-395E-3F6B-0A4156872A25}"/>
              </a:ext>
            </a:extLst>
          </p:cNvPr>
          <p:cNvSpPr/>
          <p:nvPr userDrawn="1"/>
        </p:nvSpPr>
        <p:spPr>
          <a:xfrm>
            <a:off x="0" y="565150"/>
            <a:ext cx="685800" cy="3667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89" eaLnBrk="1" fontAlgn="auto" hangingPunct="1">
              <a:spcBef>
                <a:spcPts val="0"/>
              </a:spcBef>
              <a:spcAft>
                <a:spcPts val="0"/>
              </a:spcAft>
              <a:defRPr/>
            </a:pPr>
            <a:endParaRPr lang="en-US" dirty="0">
              <a:solidFill>
                <a:srgbClr val="FFFFFF"/>
              </a:solidFill>
            </a:endParaRPr>
          </a:p>
        </p:txBody>
      </p:sp>
      <p:sp>
        <p:nvSpPr>
          <p:cNvPr id="3" name="Content Placeholder 2"/>
          <p:cNvSpPr>
            <a:spLocks noGrp="1"/>
          </p:cNvSpPr>
          <p:nvPr>
            <p:ph idx="1"/>
          </p:nvPr>
        </p:nvSpPr>
        <p:spPr>
          <a:xfrm>
            <a:off x="914400" y="1871933"/>
            <a:ext cx="10360153" cy="4300268"/>
          </a:xfrm>
        </p:spPr>
        <p:txBody>
          <a:bodyPr lIns="0" tIns="0" rIns="0" bIns="0"/>
          <a:lstStyle>
            <a:lvl1pPr marL="274313" indent="-274313">
              <a:lnSpc>
                <a:spcPct val="114000"/>
              </a:lnSpc>
              <a:spcBef>
                <a:spcPts val="600"/>
              </a:spcBef>
              <a:buFont typeface="Wingdings" panose="05000000000000000000" pitchFamily="2" charset="2"/>
              <a:buChar char="§"/>
              <a:defRPr sz="2000" b="0" i="0">
                <a:latin typeface="Gotham Book" pitchFamily="2" charset="0"/>
                <a:cs typeface="Gotham Book" pitchFamily="2" charset="0"/>
              </a:defRPr>
            </a:lvl1pPr>
            <a:lvl2pPr marL="685783" indent="-228594">
              <a:lnSpc>
                <a:spcPct val="114000"/>
              </a:lnSpc>
              <a:spcBef>
                <a:spcPts val="600"/>
              </a:spcBef>
              <a:buFontTx/>
              <a:buChar char="‒"/>
              <a:defRPr sz="1800" b="0" i="0">
                <a:latin typeface="Gotham Book" pitchFamily="2" charset="0"/>
                <a:cs typeface="Gotham Book" pitchFamily="2" charset="0"/>
              </a:defRPr>
            </a:lvl2pPr>
            <a:lvl3pPr>
              <a:lnSpc>
                <a:spcPct val="114000"/>
              </a:lnSpc>
              <a:spcBef>
                <a:spcPts val="600"/>
              </a:spcBef>
              <a:defRPr sz="1800" b="0" i="0">
                <a:latin typeface="Gotham Book" pitchFamily="2" charset="0"/>
                <a:cs typeface="Gotham Book" pitchFamily="2" charset="0"/>
              </a:defRPr>
            </a:lvl3pPr>
            <a:lvl4pPr marL="1600160" indent="-228594">
              <a:lnSpc>
                <a:spcPct val="114000"/>
              </a:lnSpc>
              <a:spcBef>
                <a:spcPts val="600"/>
              </a:spcBef>
              <a:buFontTx/>
              <a:buChar char="‒"/>
              <a:defRPr sz="1800" b="0" i="0">
                <a:latin typeface="Gotham Book" pitchFamily="2" charset="0"/>
                <a:cs typeface="Gotham Book" pitchFamily="2" charset="0"/>
              </a:defRPr>
            </a:lvl4pPr>
            <a:lvl5pPr>
              <a:lnSpc>
                <a:spcPct val="114000"/>
              </a:lnSpc>
              <a:spcBef>
                <a:spcPts val="600"/>
              </a:spcBef>
              <a:defRPr sz="1800" b="0" i="0">
                <a:latin typeface="Gotham Book" pitchFamily="2" charset="0"/>
                <a:cs typeface="Gotham Book"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2"/>
          <p:cNvSpPr>
            <a:spLocks noGrp="1"/>
          </p:cNvSpPr>
          <p:nvPr>
            <p:ph type="body" sz="quarter" idx="10"/>
          </p:nvPr>
        </p:nvSpPr>
        <p:spPr>
          <a:xfrm>
            <a:off x="914400" y="5862283"/>
            <a:ext cx="4572000" cy="309917"/>
          </a:xfrm>
          <a:prstGeom prst="rect">
            <a:avLst/>
          </a:prstGeom>
        </p:spPr>
        <p:txBody>
          <a:bodyPr>
            <a:normAutofit/>
          </a:bodyPr>
          <a:lstStyle>
            <a:lvl1pPr marL="0" indent="0">
              <a:buNone/>
              <a:defRPr sz="800" i="1">
                <a:latin typeface="Gotham Book"/>
                <a:cs typeface="Arial" panose="020B0604020202020204" pitchFamily="34" charset="0"/>
              </a:defRPr>
            </a:lvl1pPr>
          </a:lstStyle>
          <a:p>
            <a:pPr lvl="0"/>
            <a:r>
              <a:rPr lang="en-US"/>
              <a:t>Click to edit Master text styles</a:t>
            </a:r>
          </a:p>
        </p:txBody>
      </p:sp>
      <p:sp>
        <p:nvSpPr>
          <p:cNvPr id="9" name="Title 1"/>
          <p:cNvSpPr>
            <a:spLocks noGrp="1"/>
          </p:cNvSpPr>
          <p:nvPr>
            <p:ph type="title"/>
          </p:nvPr>
        </p:nvSpPr>
        <p:spPr>
          <a:xfrm>
            <a:off x="914400" y="457201"/>
            <a:ext cx="10360152" cy="1325563"/>
          </a:xfrm>
        </p:spPr>
        <p:txBody>
          <a:bodyPr lIns="0" tIns="0" rIns="0" bIns="0" anchor="t" anchorCtr="0">
            <a:normAutofit/>
          </a:bodyPr>
          <a:lstStyle>
            <a:lvl1pPr>
              <a:lnSpc>
                <a:spcPct val="114000"/>
              </a:lnSpc>
              <a:defRPr sz="3600" b="1" i="0" cap="all" baseline="0">
                <a:solidFill>
                  <a:schemeClr val="accent3"/>
                </a:solidFill>
                <a:latin typeface="Gotham Ultra" pitchFamily="2" charset="0"/>
                <a:cs typeface="Gotham Ultra" pitchFamily="2" charset="0"/>
              </a:defRPr>
            </a:lvl1pPr>
          </a:lstStyle>
          <a:p>
            <a:r>
              <a:rPr lang="en-US" dirty="0"/>
              <a:t>Click to edit Master title style</a:t>
            </a:r>
          </a:p>
        </p:txBody>
      </p:sp>
    </p:spTree>
    <p:extLst>
      <p:ext uri="{BB962C8B-B14F-4D97-AF65-F5344CB8AC3E}">
        <p14:creationId xmlns:p14="http://schemas.microsoft.com/office/powerpoint/2010/main" val="15738281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0889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802516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BDE28851-265E-F0C2-6CE1-8E25139FBFA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6413" y="2862263"/>
            <a:ext cx="3236912"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14924" y="1567537"/>
            <a:ext cx="11085097" cy="2387600"/>
          </a:xfrm>
        </p:spPr>
        <p:txBody>
          <a:bodyPr anchor="t"/>
          <a:lstStyle>
            <a:lvl1pPr algn="l">
              <a:defRPr sz="5400" cap="none" baseline="0"/>
            </a:lvl1pPr>
          </a:lstStyle>
          <a:p>
            <a:r>
              <a:rPr lang="en-US"/>
              <a:t>Click to edit Master title style</a:t>
            </a:r>
            <a:endParaRPr lang="en-US" dirty="0"/>
          </a:p>
        </p:txBody>
      </p:sp>
      <p:sp>
        <p:nvSpPr>
          <p:cNvPr id="3" name="Subtitle 2"/>
          <p:cNvSpPr>
            <a:spLocks noGrp="1"/>
          </p:cNvSpPr>
          <p:nvPr>
            <p:ph type="subTitle" idx="1"/>
          </p:nvPr>
        </p:nvSpPr>
        <p:spPr>
          <a:xfrm>
            <a:off x="1126958" y="2610852"/>
            <a:ext cx="9144000" cy="1311440"/>
          </a:xfrm>
        </p:spPr>
        <p:txBody>
          <a:bodyPr>
            <a:normAutofit/>
          </a:bodyPr>
          <a:lstStyle>
            <a:lvl1pPr marL="0" indent="0" algn="l">
              <a:buNone/>
              <a:defRPr sz="3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966261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7" name="Text Placeholder 5"/>
          <p:cNvSpPr>
            <a:spLocks noGrp="1"/>
          </p:cNvSpPr>
          <p:nvPr>
            <p:ph type="body" sz="quarter" idx="12"/>
          </p:nvPr>
        </p:nvSpPr>
        <p:spPr>
          <a:xfrm>
            <a:off x="640081" y="5843253"/>
            <a:ext cx="10675620" cy="298450"/>
          </a:xfrm>
        </p:spPr>
        <p:txBody>
          <a:bodyPr anchor="b"/>
          <a:lstStyle>
            <a:lvl1pPr marL="0" indent="0" algn="l">
              <a:spcBef>
                <a:spcPts val="545"/>
              </a:spcBef>
              <a:buNone/>
              <a:defRPr sz="1089" i="0">
                <a:solidFill>
                  <a:schemeClr val="tx1"/>
                </a:solidFill>
                <a:latin typeface="+mn-lt"/>
              </a:defRPr>
            </a:lvl1pPr>
            <a:lvl2pPr>
              <a:defRPr sz="1089">
                <a:latin typeface="+mn-lt"/>
              </a:defRPr>
            </a:lvl2pPr>
            <a:lvl3pPr>
              <a:defRPr sz="1089">
                <a:latin typeface="+mn-lt"/>
              </a:defRPr>
            </a:lvl3pPr>
          </a:lstStyle>
          <a:p>
            <a:pPr lvl="0"/>
            <a:r>
              <a:rPr lang="en-US"/>
              <a:t>Click to edit Master text styles</a:t>
            </a:r>
          </a:p>
        </p:txBody>
      </p:sp>
    </p:spTree>
    <p:extLst>
      <p:ext uri="{BB962C8B-B14F-4D97-AF65-F5344CB8AC3E}">
        <p14:creationId xmlns:p14="http://schemas.microsoft.com/office/powerpoint/2010/main" val="24702014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ight Divider A">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7F657A1F-0F19-842D-84F6-55D610BE40A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6900" y="5788025"/>
            <a:ext cx="2874963"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2"/>
          <p:cNvSpPr>
            <a:spLocks noGrp="1"/>
          </p:cNvSpPr>
          <p:nvPr>
            <p:ph type="body" sz="quarter" idx="12"/>
          </p:nvPr>
        </p:nvSpPr>
        <p:spPr>
          <a:xfrm>
            <a:off x="609599" y="2242863"/>
            <a:ext cx="10972800" cy="2372273"/>
          </a:xfrm>
        </p:spPr>
        <p:txBody>
          <a:bodyPr anchor="ctr">
            <a:normAutofit/>
          </a:bodyPr>
          <a:lstStyle>
            <a:lvl1pPr>
              <a:lnSpc>
                <a:spcPct val="90000"/>
              </a:lnSpc>
              <a:spcBef>
                <a:spcPts val="1000"/>
              </a:spcBef>
              <a:defRPr sz="6000" b="1">
                <a:solidFill>
                  <a:schemeClr val="bg1"/>
                </a:solidFill>
                <a:latin typeface="+mj-lt"/>
                <a:cs typeface="Calibri" panose="020F0502020204030204" pitchFamily="34" charset="0"/>
              </a:defRPr>
            </a:lvl1pPr>
            <a:lvl2pPr marL="0" indent="0">
              <a:spcBef>
                <a:spcPts val="1000"/>
              </a:spcBef>
              <a:buNone/>
              <a:defRPr sz="3600" b="0">
                <a:solidFill>
                  <a:schemeClr val="bg1"/>
                </a:solidFill>
                <a:latin typeface="+mj-lt"/>
                <a:cs typeface="Calibri" panose="020F050202020403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546842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ark Divider A">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D57B32EF-BB31-05C5-C7C0-8052612B4D3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9600" y="5792788"/>
            <a:ext cx="28575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2"/>
          <p:cNvSpPr>
            <a:spLocks noGrp="1"/>
          </p:cNvSpPr>
          <p:nvPr>
            <p:ph type="body" sz="quarter" idx="12"/>
          </p:nvPr>
        </p:nvSpPr>
        <p:spPr>
          <a:xfrm>
            <a:off x="609599" y="2242863"/>
            <a:ext cx="10972800" cy="2372273"/>
          </a:xfrm>
        </p:spPr>
        <p:txBody>
          <a:bodyPr anchor="ctr">
            <a:normAutofit/>
          </a:bodyPr>
          <a:lstStyle>
            <a:lvl1pPr>
              <a:lnSpc>
                <a:spcPct val="90000"/>
              </a:lnSpc>
              <a:spcBef>
                <a:spcPts val="1000"/>
              </a:spcBef>
              <a:defRPr sz="6000" b="1">
                <a:solidFill>
                  <a:schemeClr val="accent2"/>
                </a:solidFill>
                <a:latin typeface="+mj-lt"/>
                <a:cs typeface="Calibri" panose="020F0502020204030204" pitchFamily="34" charset="0"/>
              </a:defRPr>
            </a:lvl1pPr>
            <a:lvl2pPr marL="0" indent="0">
              <a:spcBef>
                <a:spcPts val="1000"/>
              </a:spcBef>
              <a:buNone/>
              <a:defRPr sz="3600" b="0">
                <a:solidFill>
                  <a:schemeClr val="accent4"/>
                </a:solidFill>
                <a:latin typeface="+mj-lt"/>
                <a:cs typeface="Calibri" panose="020F050202020403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38131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777468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 name="Content Placeholder 9"/>
          <p:cNvSpPr>
            <a:spLocks noGrp="1"/>
          </p:cNvSpPr>
          <p:nvPr>
            <p:ph sz="quarter" idx="12"/>
          </p:nvPr>
        </p:nvSpPr>
        <p:spPr>
          <a:xfrm>
            <a:off x="609599" y="1232452"/>
            <a:ext cx="10972799" cy="48023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p:nvPr>
        </p:nvSpPr>
        <p:spPr/>
        <p:txBody>
          <a:bodyPr/>
          <a:lstStyle/>
          <a:p>
            <a:r>
              <a:rPr lang="en-US"/>
              <a:t>Click to edit Master title style</a:t>
            </a:r>
          </a:p>
        </p:txBody>
      </p:sp>
      <p:sp>
        <p:nvSpPr>
          <p:cNvPr id="2" name="Footer Placeholder 5">
            <a:extLst>
              <a:ext uri="{FF2B5EF4-FFF2-40B4-BE49-F238E27FC236}">
                <a16:creationId xmlns:a16="http://schemas.microsoft.com/office/drawing/2014/main" id="{7CBE0DE8-49E7-C4FC-2886-2C43BE191C61}"/>
              </a:ext>
            </a:extLst>
          </p:cNvPr>
          <p:cNvSpPr>
            <a:spLocks noGrp="1"/>
          </p:cNvSpPr>
          <p:nvPr>
            <p:ph type="ftr" sz="quarter" idx="13"/>
          </p:nvPr>
        </p:nvSpPr>
        <p:spPr/>
        <p:txBody>
          <a:bodyPr/>
          <a:lstStyle>
            <a:lvl1pPr>
              <a:defRPr/>
            </a:lvl1pPr>
          </a:lstStyle>
          <a:p>
            <a:pPr>
              <a:defRPr/>
            </a:pPr>
            <a:r>
              <a:rPr lang="en-US"/>
              <a:t>Corporate Powerpoint</a:t>
            </a:r>
          </a:p>
        </p:txBody>
      </p:sp>
      <p:sp>
        <p:nvSpPr>
          <p:cNvPr id="3" name="Slide Number Placeholder 6">
            <a:extLst>
              <a:ext uri="{FF2B5EF4-FFF2-40B4-BE49-F238E27FC236}">
                <a16:creationId xmlns:a16="http://schemas.microsoft.com/office/drawing/2014/main" id="{C46C390B-927E-CC43-12F0-44C18A83224A}"/>
              </a:ext>
            </a:extLst>
          </p:cNvPr>
          <p:cNvSpPr>
            <a:spLocks noGrp="1"/>
          </p:cNvSpPr>
          <p:nvPr>
            <p:ph type="sldNum" sz="quarter" idx="14"/>
          </p:nvPr>
        </p:nvSpPr>
        <p:spPr/>
        <p:txBody>
          <a:bodyPr/>
          <a:lstStyle>
            <a:lvl1pPr>
              <a:defRPr/>
            </a:lvl1pPr>
          </a:lstStyle>
          <a:p>
            <a:pPr>
              <a:defRPr/>
            </a:pPr>
            <a:fld id="{7D64510A-F299-447E-B8C1-97B884A2E464}" type="slidenum">
              <a:rPr lang="en-US"/>
              <a:pPr>
                <a:defRPr/>
              </a:pPr>
              <a:t>‹#›</a:t>
            </a:fld>
            <a:endParaRPr lang="en-US" dirty="0"/>
          </a:p>
        </p:txBody>
      </p:sp>
    </p:spTree>
    <p:extLst>
      <p:ext uri="{BB962C8B-B14F-4D97-AF65-F5344CB8AC3E}">
        <p14:creationId xmlns:p14="http://schemas.microsoft.com/office/powerpoint/2010/main" val="40178284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C1E592C-1784-2C7B-1A73-F5898C134765}"/>
              </a:ext>
            </a:extLst>
          </p:cNvPr>
          <p:cNvSpPr>
            <a:spLocks noGrp="1"/>
          </p:cNvSpPr>
          <p:nvPr>
            <p:ph type="dt" sz="half" idx="10"/>
          </p:nvPr>
        </p:nvSpPr>
        <p:spPr>
          <a:xfrm>
            <a:off x="0" y="0"/>
            <a:ext cx="0" cy="0"/>
          </a:xfrm>
        </p:spPr>
        <p:txBody>
          <a:bodyPr/>
          <a:lstStyle>
            <a:lvl1pPr>
              <a:defRPr/>
            </a:lvl1pPr>
          </a:lstStyle>
          <a:p>
            <a:pPr>
              <a:defRPr/>
            </a:pPr>
            <a:fld id="{B6623F0A-8937-467C-AB74-04B4793FEC74}" type="datetimeFigureOut">
              <a:rPr lang="en-US"/>
              <a:pPr>
                <a:defRPr/>
              </a:pPr>
              <a:t>7/1/2025</a:t>
            </a:fld>
            <a:endParaRPr lang="en-US" dirty="0"/>
          </a:p>
        </p:txBody>
      </p:sp>
      <p:sp>
        <p:nvSpPr>
          <p:cNvPr id="5" name="Footer Placeholder 4">
            <a:extLst>
              <a:ext uri="{FF2B5EF4-FFF2-40B4-BE49-F238E27FC236}">
                <a16:creationId xmlns:a16="http://schemas.microsoft.com/office/drawing/2014/main" id="{FEF262CD-2C79-4D26-5120-C1BDBEB31C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97433A-2005-9921-5996-39DF14F09732}"/>
              </a:ext>
            </a:extLst>
          </p:cNvPr>
          <p:cNvSpPr>
            <a:spLocks noGrp="1"/>
          </p:cNvSpPr>
          <p:nvPr>
            <p:ph type="sldNum" sz="quarter" idx="12"/>
          </p:nvPr>
        </p:nvSpPr>
        <p:spPr/>
        <p:txBody>
          <a:bodyPr/>
          <a:lstStyle>
            <a:lvl1pPr>
              <a:defRPr/>
            </a:lvl1pPr>
          </a:lstStyle>
          <a:p>
            <a:pPr>
              <a:defRPr/>
            </a:pPr>
            <a:fld id="{2595824E-96BC-43FD-AA9E-30E75BA790D6}" type="slidenum">
              <a:rPr lang="en-US"/>
              <a:pPr>
                <a:defRPr/>
              </a:pPr>
              <a:t>‹#›</a:t>
            </a:fld>
            <a:endParaRPr lang="en-US" dirty="0"/>
          </a:p>
        </p:txBody>
      </p:sp>
    </p:spTree>
    <p:extLst>
      <p:ext uri="{BB962C8B-B14F-4D97-AF65-F5344CB8AC3E}">
        <p14:creationId xmlns:p14="http://schemas.microsoft.com/office/powerpoint/2010/main" val="8317025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2" name="Footer Placeholder 2">
            <a:extLst>
              <a:ext uri="{FF2B5EF4-FFF2-40B4-BE49-F238E27FC236}">
                <a16:creationId xmlns:a16="http://schemas.microsoft.com/office/drawing/2014/main" id="{8E39F315-D504-2BE4-1484-62E1773663AD}"/>
              </a:ext>
            </a:extLst>
          </p:cNvPr>
          <p:cNvSpPr>
            <a:spLocks noGrp="1"/>
          </p:cNvSpPr>
          <p:nvPr>
            <p:ph type="ftr" sz="quarter" idx="10"/>
          </p:nvPr>
        </p:nvSpPr>
        <p:spPr/>
        <p:txBody>
          <a:bodyPr/>
          <a:lstStyle>
            <a:lvl1pPr>
              <a:defRPr/>
            </a:lvl1pPr>
          </a:lstStyle>
          <a:p>
            <a:pPr>
              <a:defRPr/>
            </a:pPr>
            <a:r>
              <a:rPr lang="en-US"/>
              <a:t>Corporate Powerpoint</a:t>
            </a:r>
          </a:p>
        </p:txBody>
      </p:sp>
      <p:sp>
        <p:nvSpPr>
          <p:cNvPr id="3" name="Slide Number Placeholder 3">
            <a:extLst>
              <a:ext uri="{FF2B5EF4-FFF2-40B4-BE49-F238E27FC236}">
                <a16:creationId xmlns:a16="http://schemas.microsoft.com/office/drawing/2014/main" id="{EAE7F0A0-734D-CBAD-C581-BB3C18F401BD}"/>
              </a:ext>
            </a:extLst>
          </p:cNvPr>
          <p:cNvSpPr>
            <a:spLocks noGrp="1"/>
          </p:cNvSpPr>
          <p:nvPr>
            <p:ph type="sldNum" sz="quarter" idx="11"/>
          </p:nvPr>
        </p:nvSpPr>
        <p:spPr/>
        <p:txBody>
          <a:bodyPr/>
          <a:lstStyle>
            <a:lvl1pPr>
              <a:defRPr/>
            </a:lvl1pPr>
          </a:lstStyle>
          <a:p>
            <a:pPr>
              <a:defRPr/>
            </a:pPr>
            <a:fld id="{982FD570-DB09-4B3D-B55C-F2A3086464AD}" type="slidenum">
              <a:rPr lang="en-US"/>
              <a:pPr>
                <a:defRPr/>
              </a:pPr>
              <a:t>‹#›</a:t>
            </a:fld>
            <a:endParaRPr lang="en-US" dirty="0"/>
          </a:p>
        </p:txBody>
      </p:sp>
    </p:spTree>
    <p:extLst>
      <p:ext uri="{BB962C8B-B14F-4D97-AF65-F5344CB8AC3E}">
        <p14:creationId xmlns:p14="http://schemas.microsoft.com/office/powerpoint/2010/main" val="20528533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ormAutofit/>
          </a:bodyPr>
          <a:lstStyle>
            <a:lvl1pPr algn="ctr">
              <a:defRPr sz="54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8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Footer Placeholder 4">
            <a:extLst>
              <a:ext uri="{FF2B5EF4-FFF2-40B4-BE49-F238E27FC236}">
                <a16:creationId xmlns:a16="http://schemas.microsoft.com/office/drawing/2014/main" id="{02808B8F-417F-8F07-3EE7-B9CD4BF676BD}"/>
              </a:ext>
            </a:extLst>
          </p:cNvPr>
          <p:cNvSpPr>
            <a:spLocks noGrp="1"/>
          </p:cNvSpPr>
          <p:nvPr>
            <p:ph type="ftr" sz="quarter" idx="10"/>
          </p:nvPr>
        </p:nvSpPr>
        <p:spPr>
          <a:xfrm>
            <a:off x="1524000" y="5735638"/>
            <a:ext cx="7315200" cy="365125"/>
          </a:xfrm>
        </p:spPr>
        <p:txBody>
          <a:bodyPr/>
          <a:lstStyle>
            <a:lvl1pPr>
              <a:defRPr sz="1200"/>
            </a:lvl1pPr>
          </a:lstStyle>
          <a:p>
            <a:pPr>
              <a:defRPr/>
            </a:pPr>
            <a:r>
              <a:t>© 2019. All rights reserved.
No part of this report may be reproduced or distributed without the expressed written permission of </a:t>
            </a:r>
            <a:r>
              <a:rPr i="1"/>
              <a:t>PT</a:t>
            </a:r>
            <a:r>
              <a:t>CE.</a:t>
            </a:r>
          </a:p>
        </p:txBody>
      </p:sp>
    </p:spTree>
    <p:extLst>
      <p:ext uri="{BB962C8B-B14F-4D97-AF65-F5344CB8AC3E}">
        <p14:creationId xmlns:p14="http://schemas.microsoft.com/office/powerpoint/2010/main" val="32623330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176" y="365125"/>
            <a:ext cx="12188824"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51515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2094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4924" y="1567537"/>
            <a:ext cx="11085097" cy="2387600"/>
          </a:xfrm>
        </p:spPr>
        <p:txBody>
          <a:bodyPr anchor="t"/>
          <a:lstStyle>
            <a:lvl1pPr algn="l">
              <a:defRPr sz="5400" cap="none" baseline="0"/>
            </a:lvl1pPr>
          </a:lstStyle>
          <a:p>
            <a:r>
              <a:rPr lang="en-US"/>
              <a:t>Click to edit Master title style</a:t>
            </a:r>
            <a:endParaRPr lang="en-US" dirty="0"/>
          </a:p>
        </p:txBody>
      </p:sp>
      <p:sp>
        <p:nvSpPr>
          <p:cNvPr id="3" name="Subtitle 2"/>
          <p:cNvSpPr>
            <a:spLocks noGrp="1"/>
          </p:cNvSpPr>
          <p:nvPr>
            <p:ph type="subTitle" idx="1"/>
          </p:nvPr>
        </p:nvSpPr>
        <p:spPr>
          <a:xfrm>
            <a:off x="1126958" y="2610852"/>
            <a:ext cx="9144000" cy="1311440"/>
          </a:xfrm>
        </p:spPr>
        <p:txBody>
          <a:bodyPr>
            <a:normAutofit/>
          </a:bodyPr>
          <a:lstStyle>
            <a:lvl1pPr marL="0" indent="0" algn="l">
              <a:buNone/>
              <a:defRPr sz="3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828507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457200" indent="-457200">
              <a:defRPr sz="4000"/>
            </a:lvl1pPr>
            <a:lvl2pPr marL="914400" indent="-457200">
              <a:defRPr sz="3600"/>
            </a:lvl2pPr>
            <a:lvl3pPr marL="1371600" indent="-457200">
              <a:defRPr sz="3200"/>
            </a:lvl3pPr>
            <a:lvl4pPr marL="1828800" indent="-457200">
              <a:defRPr sz="2800"/>
            </a:lvl4pPr>
            <a:lvl5pPr marL="2286000" indent="-457200">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22699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F51370AF-2565-0D38-210E-A4ED46F159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6324600"/>
            <a:ext cx="19050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marL="457200" indent="-457200">
              <a:defRPr sz="4000"/>
            </a:lvl1pPr>
            <a:lvl2pPr marL="914400" indent="-457200">
              <a:defRPr sz="3600"/>
            </a:lvl2pPr>
            <a:lvl3pPr marL="1371600" indent="-457200">
              <a:defRPr sz="3200"/>
            </a:lvl3pPr>
            <a:lvl4pPr marL="1828800" indent="-457200">
              <a:defRPr sz="2800"/>
            </a:lvl4pPr>
            <a:lvl5pPr marL="2286000" indent="-457200">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Tree>
    <p:extLst>
      <p:ext uri="{BB962C8B-B14F-4D97-AF65-F5344CB8AC3E}">
        <p14:creationId xmlns:p14="http://schemas.microsoft.com/office/powerpoint/2010/main" val="42444021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sz="4000"/>
            </a:lvl1pPr>
            <a:lvl2pPr>
              <a:defRPr sz="3600"/>
            </a:lvl2pPr>
            <a:lvl3pPr>
              <a:defRPr sz="32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sz="40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1245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5.jpe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2.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7.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5" Type="http://schemas.openxmlformats.org/officeDocument/2006/relationships/slideLayout" Target="../slideLayouts/slideLayout85.xml"/><Relationship Id="rId10" Type="http://schemas.openxmlformats.org/officeDocument/2006/relationships/image" Target="../media/image13.png"/><Relationship Id="rId4" Type="http://schemas.openxmlformats.org/officeDocument/2006/relationships/slideLayout" Target="../slideLayouts/slideLayout84.xml"/><Relationship Id="rId9" Type="http://schemas.openxmlformats.org/officeDocument/2006/relationships/image" Target="../media/image1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5" Type="http://schemas.openxmlformats.org/officeDocument/2006/relationships/slideLayout" Target="../slideLayouts/slideLayout92.xml"/><Relationship Id="rId4" Type="http://schemas.openxmlformats.org/officeDocument/2006/relationships/slideLayout" Target="../slideLayouts/slideLayout91.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29" Type="http://schemas.openxmlformats.org/officeDocument/2006/relationships/slideLayout" Target="../slideLayouts/slideLayout124.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31" Type="http://schemas.openxmlformats.org/officeDocument/2006/relationships/image" Target="../media/image11.png"/><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3" Type="http://schemas.openxmlformats.org/officeDocument/2006/relationships/slideLayout" Target="../slideLayouts/slideLayout127.xml"/><Relationship Id="rId21" Type="http://schemas.openxmlformats.org/officeDocument/2006/relationships/slideLayout" Target="../slideLayouts/slideLayout145.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AB6776A-1562-D1A2-0B8E-3A2E567BCB89}"/>
              </a:ext>
            </a:extLst>
          </p:cNvPr>
          <p:cNvSpPr>
            <a:spLocks noGrp="1"/>
          </p:cNvSpPr>
          <p:nvPr>
            <p:ph type="title"/>
          </p:nvPr>
        </p:nvSpPr>
        <p:spPr bwMode="auto">
          <a:xfrm>
            <a:off x="0" y="228600"/>
            <a:ext cx="121920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5A61A3A-1F99-C3DC-5D14-A576DFB87CB6}"/>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1" tx1="lt1" bg2="dk2" tx2="lt2" accent1="accent1" accent2="accent2" accent3="accent3" accent4="accent4" accent5="accent5" accent6="accent6" hlink="hlink" folHlink="folHlink"/>
  <p:sldLayoutIdLst>
    <p:sldLayoutId id="2147487709" r:id="rId1"/>
    <p:sldLayoutId id="2147487710" r:id="rId2"/>
    <p:sldLayoutId id="2147487711" r:id="rId3"/>
    <p:sldLayoutId id="2147487712" r:id="rId4"/>
    <p:sldLayoutId id="2147487713" r:id="rId5"/>
    <p:sldLayoutId id="2147487714" r:id="rId6"/>
    <p:sldLayoutId id="2147487715" r:id="rId7"/>
    <p:sldLayoutId id="2147487773" r:id="rId8"/>
    <p:sldLayoutId id="2147487716" r:id="rId9"/>
    <p:sldLayoutId id="2147487717" r:id="rId10"/>
    <p:sldLayoutId id="2147487774" r:id="rId11"/>
    <p:sldLayoutId id="2147487775" r:id="rId12"/>
    <p:sldLayoutId id="2147487776" r:id="rId13"/>
    <p:sldLayoutId id="2147487777" r:id="rId14"/>
    <p:sldLayoutId id="2147487778" r:id="rId15"/>
    <p:sldLayoutId id="2147487779" r:id="rId16"/>
    <p:sldLayoutId id="2147487780" r:id="rId17"/>
    <p:sldLayoutId id="2147487781" r:id="rId18"/>
    <p:sldLayoutId id="2147487782" r:id="rId19"/>
    <p:sldLayoutId id="2147487783" r:id="rId20"/>
    <p:sldLayoutId id="2147487784" r:id="rId21"/>
    <p:sldLayoutId id="2147487785" r:id="rId22"/>
    <p:sldLayoutId id="2147487786" r:id="rId23"/>
    <p:sldLayoutId id="2147487787" r:id="rId24"/>
    <p:sldLayoutId id="2147487788" r:id="rId25"/>
    <p:sldLayoutId id="2147487789" r:id="rId26"/>
    <p:sldLayoutId id="2147487718" r:id="rId27"/>
    <p:sldLayoutId id="2147487719" r:id="rId28"/>
  </p:sldLayoutIdLst>
  <p:txStyles>
    <p:titleStyle>
      <a:lvl1pPr algn="ctr" rtl="0" eaLnBrk="0" fontAlgn="base" hangingPunct="0">
        <a:lnSpc>
          <a:spcPct val="90000"/>
        </a:lnSpc>
        <a:spcBef>
          <a:spcPct val="0"/>
        </a:spcBef>
        <a:spcAft>
          <a:spcPct val="0"/>
        </a:spcAft>
        <a:defRPr sz="5400" kern="1200">
          <a:solidFill>
            <a:schemeClr val="bg2"/>
          </a:solidFill>
          <a:latin typeface="Arial" panose="020B0604020202020204" pitchFamily="34" charset="0"/>
          <a:ea typeface="+mj-ea"/>
          <a:cs typeface="Arial" panose="020B0604020202020204" pitchFamily="34" charset="0"/>
        </a:defRPr>
      </a:lvl1pPr>
      <a:lvl2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2pPr>
      <a:lvl3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3pPr>
      <a:lvl4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4pPr>
      <a:lvl5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5pPr>
      <a:lvl6pPr marL="457200" algn="ctr" rtl="0" fontAlgn="base">
        <a:lnSpc>
          <a:spcPct val="90000"/>
        </a:lnSpc>
        <a:spcBef>
          <a:spcPct val="0"/>
        </a:spcBef>
        <a:spcAft>
          <a:spcPct val="0"/>
        </a:spcAft>
        <a:defRPr sz="5400">
          <a:solidFill>
            <a:schemeClr val="bg2"/>
          </a:solidFill>
          <a:latin typeface="Arial" pitchFamily="34" charset="0"/>
          <a:cs typeface="Arial" pitchFamily="34" charset="0"/>
        </a:defRPr>
      </a:lvl6pPr>
      <a:lvl7pPr marL="914400" algn="ctr" rtl="0" fontAlgn="base">
        <a:lnSpc>
          <a:spcPct val="90000"/>
        </a:lnSpc>
        <a:spcBef>
          <a:spcPct val="0"/>
        </a:spcBef>
        <a:spcAft>
          <a:spcPct val="0"/>
        </a:spcAft>
        <a:defRPr sz="5400">
          <a:solidFill>
            <a:schemeClr val="bg2"/>
          </a:solidFill>
          <a:latin typeface="Arial" pitchFamily="34" charset="0"/>
          <a:cs typeface="Arial" pitchFamily="34" charset="0"/>
        </a:defRPr>
      </a:lvl7pPr>
      <a:lvl8pPr marL="1371600" algn="ctr" rtl="0" fontAlgn="base">
        <a:lnSpc>
          <a:spcPct val="90000"/>
        </a:lnSpc>
        <a:spcBef>
          <a:spcPct val="0"/>
        </a:spcBef>
        <a:spcAft>
          <a:spcPct val="0"/>
        </a:spcAft>
        <a:defRPr sz="5400">
          <a:solidFill>
            <a:schemeClr val="bg2"/>
          </a:solidFill>
          <a:latin typeface="Arial" pitchFamily="34" charset="0"/>
          <a:cs typeface="Arial" pitchFamily="34" charset="0"/>
        </a:defRPr>
      </a:lvl8pPr>
      <a:lvl9pPr marL="1828800" algn="ctr" rtl="0" fontAlgn="base">
        <a:lnSpc>
          <a:spcPct val="90000"/>
        </a:lnSpc>
        <a:spcBef>
          <a:spcPct val="0"/>
        </a:spcBef>
        <a:spcAft>
          <a:spcPct val="0"/>
        </a:spcAft>
        <a:defRPr sz="5400">
          <a:solidFill>
            <a:schemeClr val="bg2"/>
          </a:solidFill>
          <a:latin typeface="Arial" pitchFamily="34" charset="0"/>
          <a:cs typeface="Arial" pitchFamily="34" charset="0"/>
        </a:defRPr>
      </a:lvl9pPr>
    </p:titleStyle>
    <p:bodyStyle>
      <a:lvl1pPr marL="457200" indent="-457200" algn="l" rtl="0" eaLnBrk="0" fontAlgn="base" hangingPunct="0">
        <a:lnSpc>
          <a:spcPct val="90000"/>
        </a:lnSpc>
        <a:spcBef>
          <a:spcPts val="1000"/>
        </a:spcBef>
        <a:spcAft>
          <a:spcPct val="0"/>
        </a:spcAft>
        <a:buFont typeface="Arial" panose="020B0604020202020204" pitchFamily="34" charset="0"/>
        <a:buChar char="•"/>
        <a:defRPr sz="4400" kern="1200">
          <a:solidFill>
            <a:schemeClr val="bg2"/>
          </a:solidFill>
          <a:latin typeface="Arial" panose="020B0604020202020204" pitchFamily="34" charset="0"/>
          <a:ea typeface="+mn-ea"/>
          <a:cs typeface="Arial" panose="020B0604020202020204" pitchFamily="34" charset="0"/>
        </a:defRPr>
      </a:lvl1pPr>
      <a:lvl2pPr marL="914400" indent="-457200" algn="l" rtl="0" eaLnBrk="0" fontAlgn="base" hangingPunct="0">
        <a:lnSpc>
          <a:spcPct val="90000"/>
        </a:lnSpc>
        <a:spcBef>
          <a:spcPts val="500"/>
        </a:spcBef>
        <a:spcAft>
          <a:spcPct val="0"/>
        </a:spcAft>
        <a:buFont typeface="Arial" panose="020B0604020202020204" pitchFamily="34" charset="0"/>
        <a:buChar char="-"/>
        <a:defRPr sz="4000" kern="1200">
          <a:solidFill>
            <a:schemeClr val="bg2"/>
          </a:solidFill>
          <a:latin typeface="Arial" panose="020B0604020202020204" pitchFamily="34" charset="0"/>
          <a:ea typeface="+mn-ea"/>
          <a:cs typeface="Arial" panose="020B0604020202020204" pitchFamily="34" charset="0"/>
        </a:defRPr>
      </a:lvl2pPr>
      <a:lvl3pPr marL="1371600" indent="-457200" algn="l" rtl="0" eaLnBrk="0" fontAlgn="base" hangingPunct="0">
        <a:lnSpc>
          <a:spcPct val="90000"/>
        </a:lnSpc>
        <a:spcBef>
          <a:spcPts val="500"/>
        </a:spcBef>
        <a:spcAft>
          <a:spcPct val="0"/>
        </a:spcAft>
        <a:buFont typeface="Arial" panose="020B0604020202020204" pitchFamily="34" charset="0"/>
        <a:buChar char="•"/>
        <a:defRPr sz="3600" kern="1200">
          <a:solidFill>
            <a:schemeClr val="bg2"/>
          </a:solidFill>
          <a:latin typeface="Arial" panose="020B0604020202020204" pitchFamily="34" charset="0"/>
          <a:ea typeface="+mn-ea"/>
          <a:cs typeface="Arial" panose="020B0604020202020204" pitchFamily="34" charset="0"/>
        </a:defRPr>
      </a:lvl3pPr>
      <a:lvl4pPr marL="1828800" indent="-457200" algn="l" rtl="0" eaLnBrk="0" fontAlgn="base" hangingPunct="0">
        <a:lnSpc>
          <a:spcPct val="90000"/>
        </a:lnSpc>
        <a:spcBef>
          <a:spcPts val="500"/>
        </a:spcBef>
        <a:spcAft>
          <a:spcPct val="0"/>
        </a:spcAft>
        <a:buFont typeface="Arial" panose="020B0604020202020204" pitchFamily="34" charset="0"/>
        <a:buChar char="•"/>
        <a:defRPr sz="3200" kern="1200">
          <a:solidFill>
            <a:schemeClr val="bg2"/>
          </a:solidFill>
          <a:latin typeface="Arial" panose="020B0604020202020204" pitchFamily="34" charset="0"/>
          <a:ea typeface="+mn-ea"/>
          <a:cs typeface="Arial" panose="020B0604020202020204" pitchFamily="34" charset="0"/>
        </a:defRPr>
      </a:lvl4pPr>
      <a:lvl5pPr marL="2286000" indent="-457200" algn="l" rtl="0" eaLnBrk="0" fontAlgn="base" hangingPunct="0">
        <a:lnSpc>
          <a:spcPct val="90000"/>
        </a:lnSpc>
        <a:spcBef>
          <a:spcPts val="500"/>
        </a:spcBef>
        <a:spcAft>
          <a:spcPct val="0"/>
        </a:spcAft>
        <a:buFont typeface="Arial" panose="020B0604020202020204" pitchFamily="34" charset="0"/>
        <a:buChar char="•"/>
        <a:defRPr sz="32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5">
            <a:extLst>
              <a:ext uri="{FF2B5EF4-FFF2-40B4-BE49-F238E27FC236}">
                <a16:creationId xmlns:a16="http://schemas.microsoft.com/office/drawing/2014/main" id="{E472A46F-1FC1-D2DC-C886-76496E82A4E9}"/>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E33F0A34-5A4B-1C36-36E6-C899FF60CD39}"/>
              </a:ext>
            </a:extLst>
          </p:cNvPr>
          <p:cNvSpPr>
            <a:spLocks noGrp="1" noChangeArrowheads="1"/>
          </p:cNvSpPr>
          <p:nvPr>
            <p:ph type="title"/>
          </p:nvPr>
        </p:nvSpPr>
        <p:spPr bwMode="auto">
          <a:xfrm>
            <a:off x="482600" y="228600"/>
            <a:ext cx="833437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4" rIns="91424" bIns="45714" numCol="1" anchor="ctr" anchorCtr="0" compatLnSpc="1">
            <a:prstTxWarp prst="textNoShape">
              <a:avLst/>
            </a:prstTxWarp>
          </a:bodyPr>
          <a:lstStyle/>
          <a:p>
            <a:pPr lvl="0"/>
            <a:r>
              <a:rPr lang="en-US" altLang="en-US"/>
              <a:t>Click to edit Master title style</a:t>
            </a:r>
          </a:p>
        </p:txBody>
      </p:sp>
      <p:sp>
        <p:nvSpPr>
          <p:cNvPr id="2052" name="Rectangle 3">
            <a:extLst>
              <a:ext uri="{FF2B5EF4-FFF2-40B4-BE49-F238E27FC236}">
                <a16:creationId xmlns:a16="http://schemas.microsoft.com/office/drawing/2014/main" id="{68783393-6FC2-C66B-3E39-35D9602BC951}"/>
              </a:ext>
            </a:extLst>
          </p:cNvPr>
          <p:cNvSpPr>
            <a:spLocks noGrp="1" noChangeArrowheads="1"/>
          </p:cNvSpPr>
          <p:nvPr>
            <p:ph type="body" idx="1"/>
          </p:nvPr>
        </p:nvSpPr>
        <p:spPr bwMode="auto">
          <a:xfrm>
            <a:off x="482600" y="1470025"/>
            <a:ext cx="11241088"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4" rIns="91424" bIns="4571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cxnSp>
        <p:nvCxnSpPr>
          <p:cNvPr id="11" name="Straight Connector 10">
            <a:extLst>
              <a:ext uri="{FF2B5EF4-FFF2-40B4-BE49-F238E27FC236}">
                <a16:creationId xmlns:a16="http://schemas.microsoft.com/office/drawing/2014/main" id="{2B36688D-6F64-94F7-E3AC-3C58919755FF}"/>
              </a:ext>
            </a:extLst>
          </p:cNvPr>
          <p:cNvCxnSpPr/>
          <p:nvPr/>
        </p:nvCxnSpPr>
        <p:spPr>
          <a:xfrm>
            <a:off x="482600" y="1408113"/>
            <a:ext cx="117094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7790" r:id="rId1"/>
    <p:sldLayoutId id="2147487720" r:id="rId2"/>
    <p:sldLayoutId id="2147487721" r:id="rId3"/>
    <p:sldLayoutId id="2147487722" r:id="rId4"/>
    <p:sldLayoutId id="2147487723" r:id="rId5"/>
    <p:sldLayoutId id="2147487724" r:id="rId6"/>
    <p:sldLayoutId id="2147487791" r:id="rId7"/>
    <p:sldLayoutId id="2147487792" r:id="rId8"/>
    <p:sldLayoutId id="2147487793" r:id="rId9"/>
    <p:sldLayoutId id="2147487725" r:id="rId10"/>
    <p:sldLayoutId id="2147487726" r:id="rId11"/>
    <p:sldLayoutId id="2147487727" r:id="rId12"/>
    <p:sldLayoutId id="2147487728" r:id="rId13"/>
    <p:sldLayoutId id="2147487729" r:id="rId14"/>
  </p:sldLayoutIdLst>
  <p:txStyles>
    <p:titleStyle>
      <a:lvl1pPr algn="l" rtl="0" eaLnBrk="0" fontAlgn="base" hangingPunct="0">
        <a:spcBef>
          <a:spcPct val="0"/>
        </a:spcBef>
        <a:spcAft>
          <a:spcPct val="0"/>
        </a:spcAft>
        <a:defRPr sz="2800" b="1">
          <a:solidFill>
            <a:schemeClr val="tx1"/>
          </a:solidFill>
          <a:latin typeface="ITC Avant Garde Std Md" panose="020B0602020202020204" pitchFamily="34" charset="0"/>
          <a:ea typeface="+mj-ea"/>
          <a:cs typeface="+mj-cs"/>
        </a:defRPr>
      </a:lvl1pPr>
      <a:lvl2pPr algn="l" rtl="0" eaLnBrk="0" fontAlgn="base" hangingPunct="0">
        <a:spcBef>
          <a:spcPct val="0"/>
        </a:spcBef>
        <a:spcAft>
          <a:spcPct val="0"/>
        </a:spcAft>
        <a:defRPr sz="2800" b="1">
          <a:solidFill>
            <a:schemeClr val="tx1"/>
          </a:solidFill>
          <a:latin typeface="ITC Avant Garde Std Md"/>
        </a:defRPr>
      </a:lvl2pPr>
      <a:lvl3pPr algn="l" rtl="0" eaLnBrk="0" fontAlgn="base" hangingPunct="0">
        <a:spcBef>
          <a:spcPct val="0"/>
        </a:spcBef>
        <a:spcAft>
          <a:spcPct val="0"/>
        </a:spcAft>
        <a:defRPr sz="2800" b="1">
          <a:solidFill>
            <a:schemeClr val="tx1"/>
          </a:solidFill>
          <a:latin typeface="ITC Avant Garde Std Md"/>
        </a:defRPr>
      </a:lvl3pPr>
      <a:lvl4pPr algn="l" rtl="0" eaLnBrk="0" fontAlgn="base" hangingPunct="0">
        <a:spcBef>
          <a:spcPct val="0"/>
        </a:spcBef>
        <a:spcAft>
          <a:spcPct val="0"/>
        </a:spcAft>
        <a:defRPr sz="2800" b="1">
          <a:solidFill>
            <a:schemeClr val="tx1"/>
          </a:solidFill>
          <a:latin typeface="ITC Avant Garde Std Md"/>
        </a:defRPr>
      </a:lvl4pPr>
      <a:lvl5pPr algn="l" rtl="0" eaLnBrk="0" fontAlgn="base" hangingPunct="0">
        <a:spcBef>
          <a:spcPct val="0"/>
        </a:spcBef>
        <a:spcAft>
          <a:spcPct val="0"/>
        </a:spcAft>
        <a:defRPr sz="2800" b="1">
          <a:solidFill>
            <a:schemeClr val="tx1"/>
          </a:solidFill>
          <a:latin typeface="ITC Avant Garde Std Md"/>
        </a:defRPr>
      </a:lvl5pPr>
      <a:lvl6pPr marL="342843" algn="l" rtl="0" eaLnBrk="1" fontAlgn="base" hangingPunct="1">
        <a:spcBef>
          <a:spcPct val="0"/>
        </a:spcBef>
        <a:spcAft>
          <a:spcPct val="0"/>
        </a:spcAft>
        <a:defRPr sz="3150">
          <a:solidFill>
            <a:srgbClr val="3238B4"/>
          </a:solidFill>
          <a:latin typeface="Garamond" pitchFamily="18" charset="0"/>
        </a:defRPr>
      </a:lvl6pPr>
      <a:lvl7pPr marL="685686" algn="l" rtl="0" eaLnBrk="1" fontAlgn="base" hangingPunct="1">
        <a:spcBef>
          <a:spcPct val="0"/>
        </a:spcBef>
        <a:spcAft>
          <a:spcPct val="0"/>
        </a:spcAft>
        <a:defRPr sz="3150">
          <a:solidFill>
            <a:srgbClr val="3238B4"/>
          </a:solidFill>
          <a:latin typeface="Garamond" pitchFamily="18" charset="0"/>
        </a:defRPr>
      </a:lvl7pPr>
      <a:lvl8pPr marL="1028528" algn="l" rtl="0" eaLnBrk="1" fontAlgn="base" hangingPunct="1">
        <a:spcBef>
          <a:spcPct val="0"/>
        </a:spcBef>
        <a:spcAft>
          <a:spcPct val="0"/>
        </a:spcAft>
        <a:defRPr sz="3150">
          <a:solidFill>
            <a:srgbClr val="3238B4"/>
          </a:solidFill>
          <a:latin typeface="Garamond" pitchFamily="18" charset="0"/>
        </a:defRPr>
      </a:lvl8pPr>
      <a:lvl9pPr marL="1371371" algn="l" rtl="0" eaLnBrk="1" fontAlgn="base" hangingPunct="1">
        <a:spcBef>
          <a:spcPct val="0"/>
        </a:spcBef>
        <a:spcAft>
          <a:spcPct val="0"/>
        </a:spcAft>
        <a:defRPr sz="3150">
          <a:solidFill>
            <a:srgbClr val="3238B4"/>
          </a:solidFill>
          <a:latin typeface="Garamond" pitchFamily="18" charset="0"/>
        </a:defRPr>
      </a:lvl9pPr>
    </p:titleStyle>
    <p:bodyStyle>
      <a:lvl1pPr marL="255588" indent="-255588" algn="l" rtl="0" eaLnBrk="0" fontAlgn="base" hangingPunct="0">
        <a:spcBef>
          <a:spcPct val="20000"/>
        </a:spcBef>
        <a:spcAft>
          <a:spcPct val="0"/>
        </a:spcAft>
        <a:buClr>
          <a:schemeClr val="tx1"/>
        </a:buClr>
        <a:buSzPct val="65000"/>
        <a:buFont typeface="Wingdings" panose="05000000000000000000" pitchFamily="2" charset="2"/>
        <a:buChar char="n"/>
        <a:defRPr sz="2400">
          <a:solidFill>
            <a:srgbClr val="09354E"/>
          </a:solidFill>
          <a:latin typeface="Calibri" panose="020F0502020204030204" pitchFamily="34" charset="0"/>
          <a:ea typeface="+mn-ea"/>
          <a:cs typeface="+mn-cs"/>
        </a:defRPr>
      </a:lvl1pPr>
      <a:lvl2pPr marL="501650" indent="-242888" algn="l" rtl="0" eaLnBrk="0" fontAlgn="base" hangingPunct="0">
        <a:spcBef>
          <a:spcPct val="20000"/>
        </a:spcBef>
        <a:spcAft>
          <a:spcPct val="0"/>
        </a:spcAft>
        <a:buClr>
          <a:schemeClr val="tx1"/>
        </a:buClr>
        <a:buSzPct val="60000"/>
        <a:buFont typeface="Wingdings" panose="05000000000000000000" pitchFamily="2" charset="2"/>
        <a:buChar char="q"/>
        <a:defRPr sz="2000">
          <a:solidFill>
            <a:srgbClr val="09354E"/>
          </a:solidFill>
          <a:latin typeface="Calibri" panose="020F0502020204030204" pitchFamily="34" charset="0"/>
        </a:defRPr>
      </a:lvl2pPr>
      <a:lvl3pPr marL="765175" indent="-261938" algn="l" rtl="0" eaLnBrk="0" fontAlgn="base" hangingPunct="0">
        <a:spcBef>
          <a:spcPct val="20000"/>
        </a:spcBef>
        <a:spcAft>
          <a:spcPct val="0"/>
        </a:spcAft>
        <a:buClr>
          <a:schemeClr val="tx1"/>
        </a:buClr>
        <a:buSzPct val="65000"/>
        <a:buFont typeface="Wingdings" panose="05000000000000000000" pitchFamily="2" charset="2"/>
        <a:buChar char="n"/>
        <a:defRPr>
          <a:solidFill>
            <a:srgbClr val="09354E"/>
          </a:solidFill>
          <a:latin typeface="Calibri" panose="020F0502020204030204" pitchFamily="34" charset="0"/>
        </a:defRPr>
      </a:lvl3pPr>
      <a:lvl4pPr marL="1003300" indent="-236538" algn="l" rtl="0" eaLnBrk="0" fontAlgn="base" hangingPunct="0">
        <a:spcBef>
          <a:spcPct val="20000"/>
        </a:spcBef>
        <a:spcAft>
          <a:spcPct val="0"/>
        </a:spcAft>
        <a:buClr>
          <a:schemeClr val="tx1"/>
        </a:buClr>
        <a:buSzPct val="70000"/>
        <a:buFont typeface="Wingdings" panose="05000000000000000000" pitchFamily="2" charset="2"/>
        <a:buChar char="q"/>
        <a:defRPr sz="1600">
          <a:solidFill>
            <a:srgbClr val="09354E"/>
          </a:solidFill>
          <a:latin typeface="Calibri" panose="020F0502020204030204" pitchFamily="34" charset="0"/>
        </a:defRPr>
      </a:lvl4pPr>
      <a:lvl5pPr marL="1260475" indent="-254000" algn="l" rtl="0" eaLnBrk="0" fontAlgn="base" hangingPunct="0">
        <a:spcBef>
          <a:spcPct val="20000"/>
        </a:spcBef>
        <a:spcAft>
          <a:spcPct val="0"/>
        </a:spcAft>
        <a:buClr>
          <a:schemeClr val="tx1"/>
        </a:buClr>
        <a:buSzPct val="75000"/>
        <a:buFont typeface="Wingdings" panose="05000000000000000000" pitchFamily="2" charset="2"/>
        <a:buChar char="§"/>
        <a:defRPr sz="1400">
          <a:solidFill>
            <a:srgbClr val="09354E"/>
          </a:solidFill>
          <a:latin typeface="Calibri" panose="020F0502020204030204" pitchFamily="34" charset="0"/>
        </a:defRPr>
      </a:lvl5pPr>
      <a:lvl6pPr marL="1603505" indent="-254752" algn="l" rtl="0" eaLnBrk="1" fontAlgn="base" hangingPunct="1">
        <a:spcBef>
          <a:spcPct val="20000"/>
        </a:spcBef>
        <a:spcAft>
          <a:spcPct val="0"/>
        </a:spcAft>
        <a:buClr>
          <a:schemeClr val="accent1"/>
        </a:buClr>
        <a:buSzPct val="75000"/>
        <a:buFont typeface="Wingdings" pitchFamily="2" charset="2"/>
        <a:buChar char="§"/>
        <a:defRPr sz="1575">
          <a:solidFill>
            <a:srgbClr val="3238B4"/>
          </a:solidFill>
          <a:latin typeface="+mn-lt"/>
        </a:defRPr>
      </a:lvl6pPr>
      <a:lvl7pPr marL="1946350" indent="-254752" algn="l" rtl="0" eaLnBrk="1" fontAlgn="base" hangingPunct="1">
        <a:spcBef>
          <a:spcPct val="20000"/>
        </a:spcBef>
        <a:spcAft>
          <a:spcPct val="0"/>
        </a:spcAft>
        <a:buClr>
          <a:schemeClr val="accent1"/>
        </a:buClr>
        <a:buSzPct val="75000"/>
        <a:buFont typeface="Wingdings" pitchFamily="2" charset="2"/>
        <a:buChar char="§"/>
        <a:defRPr sz="1575">
          <a:solidFill>
            <a:srgbClr val="3238B4"/>
          </a:solidFill>
          <a:latin typeface="+mn-lt"/>
        </a:defRPr>
      </a:lvl7pPr>
      <a:lvl8pPr marL="2289193" indent="-254752" algn="l" rtl="0" eaLnBrk="1" fontAlgn="base" hangingPunct="1">
        <a:spcBef>
          <a:spcPct val="20000"/>
        </a:spcBef>
        <a:spcAft>
          <a:spcPct val="0"/>
        </a:spcAft>
        <a:buClr>
          <a:schemeClr val="accent1"/>
        </a:buClr>
        <a:buSzPct val="75000"/>
        <a:buFont typeface="Wingdings" pitchFamily="2" charset="2"/>
        <a:buChar char="§"/>
        <a:defRPr sz="1575">
          <a:solidFill>
            <a:srgbClr val="3238B4"/>
          </a:solidFill>
          <a:latin typeface="+mn-lt"/>
        </a:defRPr>
      </a:lvl8pPr>
      <a:lvl9pPr marL="2632035" indent="-254752" algn="l" rtl="0" eaLnBrk="1" fontAlgn="base" hangingPunct="1">
        <a:spcBef>
          <a:spcPct val="20000"/>
        </a:spcBef>
        <a:spcAft>
          <a:spcPct val="0"/>
        </a:spcAft>
        <a:buClr>
          <a:schemeClr val="accent1"/>
        </a:buClr>
        <a:buSzPct val="75000"/>
        <a:buFont typeface="Wingdings" pitchFamily="2" charset="2"/>
        <a:buChar char="§"/>
        <a:defRPr sz="1575">
          <a:solidFill>
            <a:srgbClr val="3238B4"/>
          </a:solidFill>
          <a:latin typeface="+mn-lt"/>
        </a:defRPr>
      </a:lvl9pPr>
    </p:bodyStyle>
    <p:otherStyle>
      <a:defPPr>
        <a:defRPr lang="en-US"/>
      </a:defPPr>
      <a:lvl1pPr marL="0" algn="l" defTabSz="685686" rtl="0" eaLnBrk="1" latinLnBrk="0" hangingPunct="1">
        <a:defRPr sz="1350" kern="1200">
          <a:solidFill>
            <a:schemeClr val="tx1"/>
          </a:solidFill>
          <a:latin typeface="+mn-lt"/>
          <a:ea typeface="+mn-ea"/>
          <a:cs typeface="+mn-cs"/>
        </a:defRPr>
      </a:lvl1pPr>
      <a:lvl2pPr marL="342843" algn="l" defTabSz="685686" rtl="0" eaLnBrk="1" latinLnBrk="0" hangingPunct="1">
        <a:defRPr sz="1350" kern="1200">
          <a:solidFill>
            <a:schemeClr val="tx1"/>
          </a:solidFill>
          <a:latin typeface="+mn-lt"/>
          <a:ea typeface="+mn-ea"/>
          <a:cs typeface="+mn-cs"/>
        </a:defRPr>
      </a:lvl2pPr>
      <a:lvl3pPr marL="685686" algn="l" defTabSz="685686" rtl="0" eaLnBrk="1" latinLnBrk="0" hangingPunct="1">
        <a:defRPr sz="1350" kern="1200">
          <a:solidFill>
            <a:schemeClr val="tx1"/>
          </a:solidFill>
          <a:latin typeface="+mn-lt"/>
          <a:ea typeface="+mn-ea"/>
          <a:cs typeface="+mn-cs"/>
        </a:defRPr>
      </a:lvl3pPr>
      <a:lvl4pPr marL="1028528" algn="l" defTabSz="685686" rtl="0" eaLnBrk="1" latinLnBrk="0" hangingPunct="1">
        <a:defRPr sz="1350" kern="1200">
          <a:solidFill>
            <a:schemeClr val="tx1"/>
          </a:solidFill>
          <a:latin typeface="+mn-lt"/>
          <a:ea typeface="+mn-ea"/>
          <a:cs typeface="+mn-cs"/>
        </a:defRPr>
      </a:lvl4pPr>
      <a:lvl5pPr marL="1371371" algn="l" defTabSz="685686" rtl="0" eaLnBrk="1" latinLnBrk="0" hangingPunct="1">
        <a:defRPr sz="1350" kern="1200">
          <a:solidFill>
            <a:schemeClr val="tx1"/>
          </a:solidFill>
          <a:latin typeface="+mn-lt"/>
          <a:ea typeface="+mn-ea"/>
          <a:cs typeface="+mn-cs"/>
        </a:defRPr>
      </a:lvl5pPr>
      <a:lvl6pPr marL="1714214" algn="l" defTabSz="685686" rtl="0" eaLnBrk="1" latinLnBrk="0" hangingPunct="1">
        <a:defRPr sz="1350" kern="1200">
          <a:solidFill>
            <a:schemeClr val="tx1"/>
          </a:solidFill>
          <a:latin typeface="+mn-lt"/>
          <a:ea typeface="+mn-ea"/>
          <a:cs typeface="+mn-cs"/>
        </a:defRPr>
      </a:lvl6pPr>
      <a:lvl7pPr marL="2057057" algn="l" defTabSz="685686" rtl="0" eaLnBrk="1" latinLnBrk="0" hangingPunct="1">
        <a:defRPr sz="1350" kern="1200">
          <a:solidFill>
            <a:schemeClr val="tx1"/>
          </a:solidFill>
          <a:latin typeface="+mn-lt"/>
          <a:ea typeface="+mn-ea"/>
          <a:cs typeface="+mn-cs"/>
        </a:defRPr>
      </a:lvl7pPr>
      <a:lvl8pPr marL="2399902" algn="l" defTabSz="685686" rtl="0" eaLnBrk="1" latinLnBrk="0" hangingPunct="1">
        <a:defRPr sz="1350" kern="1200">
          <a:solidFill>
            <a:schemeClr val="tx1"/>
          </a:solidFill>
          <a:latin typeface="+mn-lt"/>
          <a:ea typeface="+mn-ea"/>
          <a:cs typeface="+mn-cs"/>
        </a:defRPr>
      </a:lvl8pPr>
      <a:lvl9pPr marL="2742745" algn="l" defTabSz="685686"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5">
            <a:extLst>
              <a:ext uri="{FF2B5EF4-FFF2-40B4-BE49-F238E27FC236}">
                <a16:creationId xmlns:a16="http://schemas.microsoft.com/office/drawing/2014/main" id="{E99105B1-82C5-5359-CF7C-9FB7EFA82AC0}"/>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Placeholder 1">
            <a:extLst>
              <a:ext uri="{FF2B5EF4-FFF2-40B4-BE49-F238E27FC236}">
                <a16:creationId xmlns:a16="http://schemas.microsoft.com/office/drawing/2014/main" id="{26B71402-5F49-C3FE-4134-B8406031D274}"/>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6" name="Text Placeholder 2">
            <a:extLst>
              <a:ext uri="{FF2B5EF4-FFF2-40B4-BE49-F238E27FC236}">
                <a16:creationId xmlns:a16="http://schemas.microsoft.com/office/drawing/2014/main" id="{E87B5095-A1A2-5910-1F82-506F245669DF}"/>
              </a:ext>
            </a:extLst>
          </p:cNvPr>
          <p:cNvSpPr>
            <a:spLocks noGrp="1" noChangeArrowheads="1"/>
          </p:cNvSpPr>
          <p:nvPr>
            <p:ph type="body" idx="1"/>
          </p:nvPr>
        </p:nvSpPr>
        <p:spPr bwMode="auto">
          <a:xfrm>
            <a:off x="838200" y="1825625"/>
            <a:ext cx="10515600"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Footer Placeholder 4">
            <a:extLst>
              <a:ext uri="{FF2B5EF4-FFF2-40B4-BE49-F238E27FC236}">
                <a16:creationId xmlns:a16="http://schemas.microsoft.com/office/drawing/2014/main" id="{C3AC7BF5-86C9-DECC-9A7E-9656C83CEC99}"/>
              </a:ext>
            </a:extLst>
          </p:cNvPr>
          <p:cNvSpPr>
            <a:spLocks noGrp="1"/>
          </p:cNvSpPr>
          <p:nvPr>
            <p:ph type="ftr" sz="quarter" idx="3"/>
          </p:nvPr>
        </p:nvSpPr>
        <p:spPr>
          <a:xfrm>
            <a:off x="838200" y="5867400"/>
            <a:ext cx="10515600" cy="365125"/>
          </a:xfrm>
          <a:prstGeom prst="rect">
            <a:avLst/>
          </a:prstGeom>
        </p:spPr>
        <p:txBody>
          <a:bodyPr anchor="ctr"/>
          <a:lstStyle>
            <a:lvl1pPr>
              <a:defRPr lang="en-US" sz="1200" kern="1200">
                <a:solidFill>
                  <a:prstClr val="black"/>
                </a:solidFill>
                <a:latin typeface="+mn-lt"/>
                <a:ea typeface="Arial" charset="0"/>
                <a:cs typeface="Arial" charset="0"/>
              </a:defRPr>
            </a:lvl1pPr>
          </a:lstStyle>
          <a:p>
            <a:pPr>
              <a:defRPr/>
            </a:pPr>
            <a:endParaRPr/>
          </a:p>
        </p:txBody>
      </p:sp>
    </p:spTree>
  </p:cSld>
  <p:clrMap bg1="lt1" tx1="dk1" bg2="lt2" tx2="dk2" accent1="accent1" accent2="accent2" accent3="accent3" accent4="accent4" accent5="accent5" accent6="accent6" hlink="hlink" folHlink="folHlink"/>
  <p:sldLayoutIdLst>
    <p:sldLayoutId id="2147487794" r:id="rId1"/>
    <p:sldLayoutId id="2147487795" r:id="rId2"/>
    <p:sldLayoutId id="2147487796" r:id="rId3"/>
    <p:sldLayoutId id="2147487797" r:id="rId4"/>
    <p:sldLayoutId id="2147487798" r:id="rId5"/>
    <p:sldLayoutId id="2147487799" r:id="rId6"/>
    <p:sldLayoutId id="2147487800" r:id="rId7"/>
    <p:sldLayoutId id="2147487801" r:id="rId8"/>
    <p:sldLayoutId id="2147487802" r:id="rId9"/>
    <p:sldLayoutId id="2147487803" r:id="rId10"/>
    <p:sldLayoutId id="2147487804" r:id="rId11"/>
    <p:sldLayoutId id="2147487805" r:id="rId12"/>
  </p:sldLayoutIdLst>
  <p:hf sldNum="0" hdr="0" dt="0"/>
  <p:txStyles>
    <p:titleStyle>
      <a:lvl1pPr algn="ctr" rtl="0" eaLnBrk="0" fontAlgn="base" hangingPunct="0">
        <a:lnSpc>
          <a:spcPct val="90000"/>
        </a:lnSpc>
        <a:spcBef>
          <a:spcPct val="0"/>
        </a:spcBef>
        <a:spcAft>
          <a:spcPct val="0"/>
        </a:spcAft>
        <a:defRPr sz="4400" b="1" kern="1200">
          <a:solidFill>
            <a:schemeClr val="tx1"/>
          </a:solidFill>
          <a:latin typeface="+mn-lt"/>
          <a:ea typeface="+mj-ea"/>
          <a:cs typeface="+mj-cs"/>
        </a:defRPr>
      </a:lvl1pPr>
      <a:lvl2pPr algn="ctr" rtl="0" eaLnBrk="0" fontAlgn="base" hangingPunct="0">
        <a:lnSpc>
          <a:spcPct val="90000"/>
        </a:lnSpc>
        <a:spcBef>
          <a:spcPct val="0"/>
        </a:spcBef>
        <a:spcAft>
          <a:spcPct val="0"/>
        </a:spcAft>
        <a:defRPr sz="4400" b="1">
          <a:solidFill>
            <a:schemeClr val="tx1"/>
          </a:solidFill>
          <a:latin typeface="Calibri" panose="020F0502020204030204" pitchFamily="34" charset="0"/>
        </a:defRPr>
      </a:lvl2pPr>
      <a:lvl3pPr algn="ctr" rtl="0" eaLnBrk="0" fontAlgn="base" hangingPunct="0">
        <a:lnSpc>
          <a:spcPct val="90000"/>
        </a:lnSpc>
        <a:spcBef>
          <a:spcPct val="0"/>
        </a:spcBef>
        <a:spcAft>
          <a:spcPct val="0"/>
        </a:spcAft>
        <a:defRPr sz="4400" b="1">
          <a:solidFill>
            <a:schemeClr val="tx1"/>
          </a:solidFill>
          <a:latin typeface="Calibri" panose="020F0502020204030204" pitchFamily="34" charset="0"/>
        </a:defRPr>
      </a:lvl3pPr>
      <a:lvl4pPr algn="ctr" rtl="0" eaLnBrk="0" fontAlgn="base" hangingPunct="0">
        <a:lnSpc>
          <a:spcPct val="90000"/>
        </a:lnSpc>
        <a:spcBef>
          <a:spcPct val="0"/>
        </a:spcBef>
        <a:spcAft>
          <a:spcPct val="0"/>
        </a:spcAft>
        <a:defRPr sz="4400" b="1">
          <a:solidFill>
            <a:schemeClr val="tx1"/>
          </a:solidFill>
          <a:latin typeface="Calibri" panose="020F0502020204030204" pitchFamily="34" charset="0"/>
        </a:defRPr>
      </a:lvl4pPr>
      <a:lvl5pPr algn="ctr" rtl="0" eaLnBrk="0" fontAlgn="base" hangingPunct="0">
        <a:lnSpc>
          <a:spcPct val="90000"/>
        </a:lnSpc>
        <a:spcBef>
          <a:spcPct val="0"/>
        </a:spcBef>
        <a:spcAft>
          <a:spcPct val="0"/>
        </a:spcAft>
        <a:defRPr sz="4400" b="1">
          <a:solidFill>
            <a:schemeClr val="tx1"/>
          </a:solidFill>
          <a:latin typeface="Calibri" panose="020F0502020204030204" pitchFamily="34" charset="0"/>
        </a:defRPr>
      </a:lvl5pPr>
      <a:lvl6pPr marL="457200" algn="ctr" rtl="0" fontAlgn="base">
        <a:lnSpc>
          <a:spcPct val="90000"/>
        </a:lnSpc>
        <a:spcBef>
          <a:spcPct val="0"/>
        </a:spcBef>
        <a:spcAft>
          <a:spcPct val="0"/>
        </a:spcAft>
        <a:defRPr sz="4400" b="1">
          <a:solidFill>
            <a:schemeClr val="tx1"/>
          </a:solidFill>
          <a:latin typeface="Calibri" panose="020F0502020204030204" pitchFamily="34" charset="0"/>
        </a:defRPr>
      </a:lvl6pPr>
      <a:lvl7pPr marL="914400" algn="ctr" rtl="0" fontAlgn="base">
        <a:lnSpc>
          <a:spcPct val="90000"/>
        </a:lnSpc>
        <a:spcBef>
          <a:spcPct val="0"/>
        </a:spcBef>
        <a:spcAft>
          <a:spcPct val="0"/>
        </a:spcAft>
        <a:defRPr sz="4400" b="1">
          <a:solidFill>
            <a:schemeClr val="tx1"/>
          </a:solidFill>
          <a:latin typeface="Calibri" panose="020F0502020204030204" pitchFamily="34" charset="0"/>
        </a:defRPr>
      </a:lvl7pPr>
      <a:lvl8pPr marL="1371600" algn="ctr" rtl="0" fontAlgn="base">
        <a:lnSpc>
          <a:spcPct val="90000"/>
        </a:lnSpc>
        <a:spcBef>
          <a:spcPct val="0"/>
        </a:spcBef>
        <a:spcAft>
          <a:spcPct val="0"/>
        </a:spcAft>
        <a:defRPr sz="4400" b="1">
          <a:solidFill>
            <a:schemeClr val="tx1"/>
          </a:solidFill>
          <a:latin typeface="Calibri" panose="020F0502020204030204" pitchFamily="34" charset="0"/>
        </a:defRPr>
      </a:lvl8pPr>
      <a:lvl9pPr marL="1828800" algn="ctr" rtl="0" fontAlgn="base">
        <a:lnSpc>
          <a:spcPct val="90000"/>
        </a:lnSpc>
        <a:spcBef>
          <a:spcPct val="0"/>
        </a:spcBef>
        <a:spcAft>
          <a:spcPct val="0"/>
        </a:spcAft>
        <a:defRPr sz="4400" b="1">
          <a:solidFill>
            <a:schemeClr val="tx1"/>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40E051CA-F954-7B3E-818A-B516D22CC101}"/>
              </a:ext>
            </a:extLst>
          </p:cNvPr>
          <p:cNvSpPr>
            <a:spLocks noGrp="1" noChangeArrowheads="1"/>
          </p:cNvSpPr>
          <p:nvPr>
            <p:ph type="title"/>
          </p:nvPr>
        </p:nvSpPr>
        <p:spPr bwMode="auto">
          <a:xfrm>
            <a:off x="0" y="228600"/>
            <a:ext cx="121920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50586B4D-3219-BDFD-E037-E855FE1AFBA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456CC7F5-A5ED-6984-DA4F-E1DB0A9311F0}"/>
              </a:ext>
            </a:extLst>
          </p:cNvPr>
          <p:cNvSpPr/>
          <p:nvPr userDrawn="1"/>
        </p:nvSpPr>
        <p:spPr>
          <a:xfrm>
            <a:off x="9601200" y="4648200"/>
            <a:ext cx="2590800" cy="2286000"/>
          </a:xfrm>
          <a:prstGeom prst="rect">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 bg1="dk1" tx1="lt1" bg2="dk2" tx2="lt2" accent1="accent1" accent2="accent2" accent3="accent3" accent4="accent4" accent5="accent5" accent6="accent6" hlink="hlink" folHlink="folHlink"/>
  <p:sldLayoutIdLst>
    <p:sldLayoutId id="2147487806" r:id="rId1"/>
    <p:sldLayoutId id="2147487730" r:id="rId2"/>
    <p:sldLayoutId id="2147487807" r:id="rId3"/>
    <p:sldLayoutId id="2147487808" r:id="rId4"/>
    <p:sldLayoutId id="2147487731" r:id="rId5"/>
    <p:sldLayoutId id="2147487732" r:id="rId6"/>
    <p:sldLayoutId id="2147487733" r:id="rId7"/>
    <p:sldLayoutId id="2147487809" r:id="rId8"/>
    <p:sldLayoutId id="2147487734" r:id="rId9"/>
    <p:sldLayoutId id="2147487735" r:id="rId10"/>
    <p:sldLayoutId id="2147487810" r:id="rId11"/>
    <p:sldLayoutId id="2147487736" r:id="rId12"/>
    <p:sldLayoutId id="2147487737" r:id="rId13"/>
  </p:sldLayoutIdLst>
  <p:txStyles>
    <p:titleStyle>
      <a:lvl1pPr algn="ctr" rtl="0" eaLnBrk="0" fontAlgn="base" hangingPunct="0">
        <a:lnSpc>
          <a:spcPct val="90000"/>
        </a:lnSpc>
        <a:spcBef>
          <a:spcPct val="0"/>
        </a:spcBef>
        <a:spcAft>
          <a:spcPct val="0"/>
        </a:spcAft>
        <a:defRPr sz="5400" kern="1200">
          <a:solidFill>
            <a:schemeClr val="bg2"/>
          </a:solidFill>
          <a:latin typeface="Arial" panose="020B0604020202020204" pitchFamily="34" charset="0"/>
          <a:ea typeface="+mj-ea"/>
          <a:cs typeface="Arial" panose="020B0604020202020204" pitchFamily="34" charset="0"/>
        </a:defRPr>
      </a:lvl1pPr>
      <a:lvl2pPr algn="ctr" rtl="0" eaLnBrk="0" fontAlgn="base" hangingPunct="0">
        <a:lnSpc>
          <a:spcPct val="90000"/>
        </a:lnSpc>
        <a:spcBef>
          <a:spcPct val="0"/>
        </a:spcBef>
        <a:spcAft>
          <a:spcPct val="0"/>
        </a:spcAft>
        <a:defRPr sz="5400">
          <a:solidFill>
            <a:schemeClr val="bg2"/>
          </a:solidFill>
          <a:latin typeface="Arial" panose="020B0604020202020204" pitchFamily="34" charset="0"/>
          <a:cs typeface="Arial" panose="020B0604020202020204" pitchFamily="34" charset="0"/>
        </a:defRPr>
      </a:lvl2pPr>
      <a:lvl3pPr algn="ctr" rtl="0" eaLnBrk="0" fontAlgn="base" hangingPunct="0">
        <a:lnSpc>
          <a:spcPct val="90000"/>
        </a:lnSpc>
        <a:spcBef>
          <a:spcPct val="0"/>
        </a:spcBef>
        <a:spcAft>
          <a:spcPct val="0"/>
        </a:spcAft>
        <a:defRPr sz="5400">
          <a:solidFill>
            <a:schemeClr val="bg2"/>
          </a:solidFill>
          <a:latin typeface="Arial" panose="020B0604020202020204" pitchFamily="34" charset="0"/>
          <a:cs typeface="Arial" panose="020B0604020202020204" pitchFamily="34" charset="0"/>
        </a:defRPr>
      </a:lvl3pPr>
      <a:lvl4pPr algn="ctr" rtl="0" eaLnBrk="0" fontAlgn="base" hangingPunct="0">
        <a:lnSpc>
          <a:spcPct val="90000"/>
        </a:lnSpc>
        <a:spcBef>
          <a:spcPct val="0"/>
        </a:spcBef>
        <a:spcAft>
          <a:spcPct val="0"/>
        </a:spcAft>
        <a:defRPr sz="5400">
          <a:solidFill>
            <a:schemeClr val="bg2"/>
          </a:solidFill>
          <a:latin typeface="Arial" panose="020B0604020202020204" pitchFamily="34" charset="0"/>
          <a:cs typeface="Arial" panose="020B0604020202020204" pitchFamily="34" charset="0"/>
        </a:defRPr>
      </a:lvl4pPr>
      <a:lvl5pPr algn="ctr" rtl="0" eaLnBrk="0" fontAlgn="base" hangingPunct="0">
        <a:lnSpc>
          <a:spcPct val="90000"/>
        </a:lnSpc>
        <a:spcBef>
          <a:spcPct val="0"/>
        </a:spcBef>
        <a:spcAft>
          <a:spcPct val="0"/>
        </a:spcAft>
        <a:defRPr sz="5400">
          <a:solidFill>
            <a:schemeClr val="bg2"/>
          </a:solidFill>
          <a:latin typeface="Arial" panose="020B0604020202020204" pitchFamily="34" charset="0"/>
          <a:cs typeface="Arial" panose="020B0604020202020204" pitchFamily="34" charset="0"/>
        </a:defRPr>
      </a:lvl5pPr>
      <a:lvl6pPr marL="457200" algn="ctr" rtl="0" fontAlgn="base">
        <a:lnSpc>
          <a:spcPct val="90000"/>
        </a:lnSpc>
        <a:spcBef>
          <a:spcPct val="0"/>
        </a:spcBef>
        <a:spcAft>
          <a:spcPct val="0"/>
        </a:spcAft>
        <a:defRPr sz="5400">
          <a:solidFill>
            <a:schemeClr val="bg2"/>
          </a:solidFill>
          <a:latin typeface="Arial" panose="020B0604020202020204" pitchFamily="34" charset="0"/>
          <a:cs typeface="Arial" panose="020B0604020202020204" pitchFamily="34" charset="0"/>
        </a:defRPr>
      </a:lvl6pPr>
      <a:lvl7pPr marL="914400" algn="ctr" rtl="0" fontAlgn="base">
        <a:lnSpc>
          <a:spcPct val="90000"/>
        </a:lnSpc>
        <a:spcBef>
          <a:spcPct val="0"/>
        </a:spcBef>
        <a:spcAft>
          <a:spcPct val="0"/>
        </a:spcAft>
        <a:defRPr sz="5400">
          <a:solidFill>
            <a:schemeClr val="bg2"/>
          </a:solidFill>
          <a:latin typeface="Arial" panose="020B0604020202020204" pitchFamily="34" charset="0"/>
          <a:cs typeface="Arial" panose="020B0604020202020204" pitchFamily="34" charset="0"/>
        </a:defRPr>
      </a:lvl7pPr>
      <a:lvl8pPr marL="1371600" algn="ctr" rtl="0" fontAlgn="base">
        <a:lnSpc>
          <a:spcPct val="90000"/>
        </a:lnSpc>
        <a:spcBef>
          <a:spcPct val="0"/>
        </a:spcBef>
        <a:spcAft>
          <a:spcPct val="0"/>
        </a:spcAft>
        <a:defRPr sz="5400">
          <a:solidFill>
            <a:schemeClr val="bg2"/>
          </a:solidFill>
          <a:latin typeface="Arial" panose="020B0604020202020204" pitchFamily="34" charset="0"/>
          <a:cs typeface="Arial" panose="020B0604020202020204" pitchFamily="34" charset="0"/>
        </a:defRPr>
      </a:lvl8pPr>
      <a:lvl9pPr marL="1828800" algn="ctr" rtl="0" fontAlgn="base">
        <a:lnSpc>
          <a:spcPct val="90000"/>
        </a:lnSpc>
        <a:spcBef>
          <a:spcPct val="0"/>
        </a:spcBef>
        <a:spcAft>
          <a:spcPct val="0"/>
        </a:spcAft>
        <a:defRPr sz="5400">
          <a:solidFill>
            <a:schemeClr val="bg2"/>
          </a:solidFill>
          <a:latin typeface="Arial" panose="020B0604020202020204" pitchFamily="34" charset="0"/>
          <a:cs typeface="Arial" panose="020B0604020202020204" pitchFamily="34" charset="0"/>
        </a:defRPr>
      </a:lvl9pPr>
    </p:titleStyle>
    <p:bodyStyle>
      <a:lvl1pPr marL="457200" indent="-457200" algn="l" rtl="0" eaLnBrk="0" fontAlgn="base" hangingPunct="0">
        <a:lnSpc>
          <a:spcPct val="90000"/>
        </a:lnSpc>
        <a:spcBef>
          <a:spcPts val="1000"/>
        </a:spcBef>
        <a:spcAft>
          <a:spcPct val="0"/>
        </a:spcAft>
        <a:buFont typeface="Arial" panose="020B0604020202020204" pitchFamily="34" charset="0"/>
        <a:buChar char="•"/>
        <a:defRPr sz="4400" kern="1200">
          <a:solidFill>
            <a:schemeClr val="bg2"/>
          </a:solidFill>
          <a:latin typeface="Arial" panose="020B0604020202020204" pitchFamily="34" charset="0"/>
          <a:ea typeface="+mn-ea"/>
          <a:cs typeface="Arial" panose="020B0604020202020204" pitchFamily="34" charset="0"/>
        </a:defRPr>
      </a:lvl1pPr>
      <a:lvl2pPr marL="914400" indent="-457200" algn="l" rtl="0" eaLnBrk="0" fontAlgn="base" hangingPunct="0">
        <a:lnSpc>
          <a:spcPct val="90000"/>
        </a:lnSpc>
        <a:spcBef>
          <a:spcPts val="500"/>
        </a:spcBef>
        <a:spcAft>
          <a:spcPct val="0"/>
        </a:spcAft>
        <a:buFont typeface="Arial" panose="020B0604020202020204" pitchFamily="34" charset="0"/>
        <a:buChar char="-"/>
        <a:defRPr sz="4000" kern="1200">
          <a:solidFill>
            <a:schemeClr val="bg2"/>
          </a:solidFill>
          <a:latin typeface="Arial" panose="020B0604020202020204" pitchFamily="34" charset="0"/>
          <a:ea typeface="+mn-ea"/>
          <a:cs typeface="Arial" panose="020B0604020202020204" pitchFamily="34" charset="0"/>
        </a:defRPr>
      </a:lvl2pPr>
      <a:lvl3pPr marL="1371600" indent="-457200" algn="l" rtl="0" eaLnBrk="0" fontAlgn="base" hangingPunct="0">
        <a:lnSpc>
          <a:spcPct val="90000"/>
        </a:lnSpc>
        <a:spcBef>
          <a:spcPts val="500"/>
        </a:spcBef>
        <a:spcAft>
          <a:spcPct val="0"/>
        </a:spcAft>
        <a:buFont typeface="Arial" panose="020B0604020202020204" pitchFamily="34" charset="0"/>
        <a:buChar char="•"/>
        <a:defRPr sz="3600" kern="1200">
          <a:solidFill>
            <a:schemeClr val="bg2"/>
          </a:solidFill>
          <a:latin typeface="Arial" panose="020B0604020202020204" pitchFamily="34" charset="0"/>
          <a:ea typeface="+mn-ea"/>
          <a:cs typeface="Arial" panose="020B0604020202020204" pitchFamily="34" charset="0"/>
        </a:defRPr>
      </a:lvl3pPr>
      <a:lvl4pPr marL="1828800" indent="-457200" algn="l" rtl="0" eaLnBrk="0" fontAlgn="base" hangingPunct="0">
        <a:lnSpc>
          <a:spcPct val="90000"/>
        </a:lnSpc>
        <a:spcBef>
          <a:spcPts val="500"/>
        </a:spcBef>
        <a:spcAft>
          <a:spcPct val="0"/>
        </a:spcAft>
        <a:buFont typeface="Arial" panose="020B0604020202020204" pitchFamily="34" charset="0"/>
        <a:buChar char="•"/>
        <a:defRPr sz="3200" kern="1200">
          <a:solidFill>
            <a:schemeClr val="bg2"/>
          </a:solidFill>
          <a:latin typeface="Arial" panose="020B0604020202020204" pitchFamily="34" charset="0"/>
          <a:ea typeface="+mn-ea"/>
          <a:cs typeface="Arial" panose="020B0604020202020204" pitchFamily="34" charset="0"/>
        </a:defRPr>
      </a:lvl4pPr>
      <a:lvl5pPr marL="2286000" indent="-457200" algn="l" rtl="0" eaLnBrk="0" fontAlgn="base" hangingPunct="0">
        <a:lnSpc>
          <a:spcPct val="90000"/>
        </a:lnSpc>
        <a:spcBef>
          <a:spcPts val="500"/>
        </a:spcBef>
        <a:spcAft>
          <a:spcPct val="0"/>
        </a:spcAft>
        <a:buFont typeface="Arial" panose="020B0604020202020204" pitchFamily="34" charset="0"/>
        <a:buChar char="•"/>
        <a:defRPr sz="32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F38269E7-9178-2857-B78E-4F2543BE9F49}"/>
              </a:ext>
            </a:extLst>
          </p:cNvPr>
          <p:cNvSpPr>
            <a:spLocks noGrp="1"/>
          </p:cNvSpPr>
          <p:nvPr>
            <p:ph type="title"/>
          </p:nvPr>
        </p:nvSpPr>
        <p:spPr bwMode="auto">
          <a:xfrm>
            <a:off x="0" y="228600"/>
            <a:ext cx="121920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ECACA279-98F5-BE75-7D7C-3166574A5261}"/>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1" tx1="lt1" bg2="dk2" tx2="lt2" accent1="accent1" accent2="accent2" accent3="accent3" accent4="accent4" accent5="accent5" accent6="accent6" hlink="hlink" folHlink="folHlink"/>
  <p:sldLayoutIdLst>
    <p:sldLayoutId id="2147487811" r:id="rId1"/>
    <p:sldLayoutId id="2147487738" r:id="rId2"/>
    <p:sldLayoutId id="2147487812" r:id="rId3"/>
    <p:sldLayoutId id="2147487739" r:id="rId4"/>
    <p:sldLayoutId id="2147487740" r:id="rId5"/>
    <p:sldLayoutId id="2147487741" r:id="rId6"/>
    <p:sldLayoutId id="2147487742" r:id="rId7"/>
    <p:sldLayoutId id="2147487813" r:id="rId8"/>
    <p:sldLayoutId id="2147487743" r:id="rId9"/>
    <p:sldLayoutId id="2147487744" r:id="rId10"/>
    <p:sldLayoutId id="2147487745" r:id="rId11"/>
    <p:sldLayoutId id="2147487814" r:id="rId12"/>
    <p:sldLayoutId id="2147487746" r:id="rId13"/>
  </p:sldLayoutIdLst>
  <p:txStyles>
    <p:titleStyle>
      <a:lvl1pPr algn="ctr" rtl="0" eaLnBrk="0" fontAlgn="base" hangingPunct="0">
        <a:lnSpc>
          <a:spcPct val="90000"/>
        </a:lnSpc>
        <a:spcBef>
          <a:spcPct val="0"/>
        </a:spcBef>
        <a:spcAft>
          <a:spcPct val="0"/>
        </a:spcAft>
        <a:defRPr sz="5400" kern="1200">
          <a:solidFill>
            <a:schemeClr val="bg2"/>
          </a:solidFill>
          <a:latin typeface="Arial" panose="020B0604020202020204" pitchFamily="34" charset="0"/>
          <a:ea typeface="+mj-ea"/>
          <a:cs typeface="Arial" panose="020B0604020202020204" pitchFamily="34" charset="0"/>
        </a:defRPr>
      </a:lvl1pPr>
      <a:lvl2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2pPr>
      <a:lvl3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3pPr>
      <a:lvl4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4pPr>
      <a:lvl5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5pPr>
      <a:lvl6pPr marL="457189" algn="ctr" rtl="0" fontAlgn="base">
        <a:lnSpc>
          <a:spcPct val="90000"/>
        </a:lnSpc>
        <a:spcBef>
          <a:spcPct val="0"/>
        </a:spcBef>
        <a:spcAft>
          <a:spcPct val="0"/>
        </a:spcAft>
        <a:defRPr sz="5400">
          <a:solidFill>
            <a:schemeClr val="bg2"/>
          </a:solidFill>
          <a:latin typeface="Arial" pitchFamily="34" charset="0"/>
          <a:cs typeface="Arial" pitchFamily="34" charset="0"/>
        </a:defRPr>
      </a:lvl6pPr>
      <a:lvl7pPr marL="914377" algn="ctr" rtl="0" fontAlgn="base">
        <a:lnSpc>
          <a:spcPct val="90000"/>
        </a:lnSpc>
        <a:spcBef>
          <a:spcPct val="0"/>
        </a:spcBef>
        <a:spcAft>
          <a:spcPct val="0"/>
        </a:spcAft>
        <a:defRPr sz="5400">
          <a:solidFill>
            <a:schemeClr val="bg2"/>
          </a:solidFill>
          <a:latin typeface="Arial" pitchFamily="34" charset="0"/>
          <a:cs typeface="Arial" pitchFamily="34" charset="0"/>
        </a:defRPr>
      </a:lvl7pPr>
      <a:lvl8pPr marL="1371566" algn="ctr" rtl="0" fontAlgn="base">
        <a:lnSpc>
          <a:spcPct val="90000"/>
        </a:lnSpc>
        <a:spcBef>
          <a:spcPct val="0"/>
        </a:spcBef>
        <a:spcAft>
          <a:spcPct val="0"/>
        </a:spcAft>
        <a:defRPr sz="5400">
          <a:solidFill>
            <a:schemeClr val="bg2"/>
          </a:solidFill>
          <a:latin typeface="Arial" pitchFamily="34" charset="0"/>
          <a:cs typeface="Arial" pitchFamily="34" charset="0"/>
        </a:defRPr>
      </a:lvl8pPr>
      <a:lvl9pPr marL="1828754" algn="ctr" rtl="0" fontAlgn="base">
        <a:lnSpc>
          <a:spcPct val="90000"/>
        </a:lnSpc>
        <a:spcBef>
          <a:spcPct val="0"/>
        </a:spcBef>
        <a:spcAft>
          <a:spcPct val="0"/>
        </a:spcAft>
        <a:defRPr sz="5400">
          <a:solidFill>
            <a:schemeClr val="bg2"/>
          </a:solidFill>
          <a:latin typeface="Arial" pitchFamily="34" charset="0"/>
          <a:cs typeface="Arial" pitchFamily="34" charset="0"/>
        </a:defRPr>
      </a:lvl9pPr>
    </p:titleStyle>
    <p:bodyStyle>
      <a:lvl1pPr marL="455613" indent="-455613" algn="l" rtl="0" eaLnBrk="0" fontAlgn="base" hangingPunct="0">
        <a:lnSpc>
          <a:spcPct val="90000"/>
        </a:lnSpc>
        <a:spcBef>
          <a:spcPts val="1000"/>
        </a:spcBef>
        <a:spcAft>
          <a:spcPct val="0"/>
        </a:spcAft>
        <a:buFont typeface="Arial" panose="020B0604020202020204" pitchFamily="34" charset="0"/>
        <a:buChar char="•"/>
        <a:defRPr sz="4400" kern="1200">
          <a:solidFill>
            <a:schemeClr val="bg2"/>
          </a:solidFill>
          <a:latin typeface="Arial" panose="020B0604020202020204" pitchFamily="34" charset="0"/>
          <a:ea typeface="+mn-ea"/>
          <a:cs typeface="Arial" panose="020B0604020202020204" pitchFamily="34" charset="0"/>
        </a:defRPr>
      </a:lvl1pPr>
      <a:lvl2pPr marL="912813" indent="-455613" algn="l" rtl="0" eaLnBrk="0" fontAlgn="base" hangingPunct="0">
        <a:lnSpc>
          <a:spcPct val="90000"/>
        </a:lnSpc>
        <a:spcBef>
          <a:spcPts val="500"/>
        </a:spcBef>
        <a:spcAft>
          <a:spcPct val="0"/>
        </a:spcAft>
        <a:buFont typeface="Arial" panose="020B0604020202020204" pitchFamily="34" charset="0"/>
        <a:buChar char="-"/>
        <a:defRPr sz="4000" kern="1200">
          <a:solidFill>
            <a:schemeClr val="bg2"/>
          </a:solidFill>
          <a:latin typeface="Arial" panose="020B0604020202020204" pitchFamily="34" charset="0"/>
          <a:ea typeface="+mn-ea"/>
          <a:cs typeface="Arial" panose="020B0604020202020204" pitchFamily="34" charset="0"/>
        </a:defRPr>
      </a:lvl2pPr>
      <a:lvl3pPr marL="1370013" indent="-455613" algn="l" rtl="0" eaLnBrk="0" fontAlgn="base" hangingPunct="0">
        <a:lnSpc>
          <a:spcPct val="90000"/>
        </a:lnSpc>
        <a:spcBef>
          <a:spcPts val="500"/>
        </a:spcBef>
        <a:spcAft>
          <a:spcPct val="0"/>
        </a:spcAft>
        <a:buFont typeface="Arial" panose="020B0604020202020204" pitchFamily="34" charset="0"/>
        <a:buChar char="•"/>
        <a:defRPr sz="3600" kern="1200">
          <a:solidFill>
            <a:schemeClr val="bg2"/>
          </a:solidFill>
          <a:latin typeface="Arial" panose="020B0604020202020204" pitchFamily="34" charset="0"/>
          <a:ea typeface="+mn-ea"/>
          <a:cs typeface="Arial" panose="020B0604020202020204" pitchFamily="34" charset="0"/>
        </a:defRPr>
      </a:lvl3pPr>
      <a:lvl4pPr marL="1827213" indent="-455613" algn="l" rtl="0" eaLnBrk="0" fontAlgn="base" hangingPunct="0">
        <a:lnSpc>
          <a:spcPct val="90000"/>
        </a:lnSpc>
        <a:spcBef>
          <a:spcPts val="500"/>
        </a:spcBef>
        <a:spcAft>
          <a:spcPct val="0"/>
        </a:spcAft>
        <a:buFont typeface="Arial" panose="020B0604020202020204" pitchFamily="34" charset="0"/>
        <a:buChar char="•"/>
        <a:defRPr sz="3200" kern="1200">
          <a:solidFill>
            <a:schemeClr val="bg2"/>
          </a:solidFill>
          <a:latin typeface="Arial" panose="020B0604020202020204" pitchFamily="34" charset="0"/>
          <a:ea typeface="+mn-ea"/>
          <a:cs typeface="Arial" panose="020B0604020202020204" pitchFamily="34" charset="0"/>
        </a:defRPr>
      </a:lvl4pPr>
      <a:lvl5pPr marL="2284413" indent="-455613" algn="l" rtl="0" eaLnBrk="0" fontAlgn="base" hangingPunct="0">
        <a:lnSpc>
          <a:spcPct val="90000"/>
        </a:lnSpc>
        <a:spcBef>
          <a:spcPts val="500"/>
        </a:spcBef>
        <a:spcAft>
          <a:spcPct val="0"/>
        </a:spcAft>
        <a:buFont typeface="Arial" panose="020B0604020202020204" pitchFamily="34" charset="0"/>
        <a:buChar char="•"/>
        <a:defRPr sz="3200" kern="1200">
          <a:solidFill>
            <a:schemeClr val="bg2"/>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7" descr="A screenshot of a computer&#10;&#10;Description automatically generated">
            <a:extLst>
              <a:ext uri="{FF2B5EF4-FFF2-40B4-BE49-F238E27FC236}">
                <a16:creationId xmlns:a16="http://schemas.microsoft.com/office/drawing/2014/main" id="{1FE209B6-A76E-6C9E-D4EE-C91C08D1D335}"/>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4763" y="0"/>
            <a:ext cx="12182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2" descr="A screenshot of a computer&#10;&#10;Description automatically generated">
            <a:extLst>
              <a:ext uri="{FF2B5EF4-FFF2-40B4-BE49-F238E27FC236}">
                <a16:creationId xmlns:a16="http://schemas.microsoft.com/office/drawing/2014/main" id="{7DCCA3D2-0997-6438-A448-61C5017D5C1D}"/>
              </a:ext>
            </a:extLst>
          </p:cNvPr>
          <p:cNvPicPr>
            <a:picLocks noGrp="1" noRot="1" noChangeAspect="1" noMove="1" noResize="1" noEditPoints="1" noAdjustHandles="1" noChangeArrowheads="1" noChangeShapeType="1" noCrop="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763" y="0"/>
            <a:ext cx="12182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747" r:id="rId1"/>
    <p:sldLayoutId id="2147487748" r:id="rId2"/>
    <p:sldLayoutId id="2147487815" r:id="rId3"/>
    <p:sldLayoutId id="2147487749" r:id="rId4"/>
    <p:sldLayoutId id="2147487750" r:id="rId5"/>
    <p:sldLayoutId id="2147487816" r:id="rId6"/>
    <p:sldLayoutId id="2147487751"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B40F96C3-73A4-78A2-AEA8-B02AC8443766}"/>
              </a:ext>
            </a:extLst>
          </p:cNvPr>
          <p:cNvSpPr>
            <a:spLocks noGrp="1" noChangeArrowheads="1"/>
          </p:cNvSpPr>
          <p:nvPr>
            <p:ph type="title"/>
          </p:nvPr>
        </p:nvSpPr>
        <p:spPr bwMode="auto">
          <a:xfrm>
            <a:off x="609600" y="0"/>
            <a:ext cx="109728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p>
            <a:pPr lvl="0"/>
            <a:r>
              <a:rPr lang="en-US" altLang="en-US"/>
              <a:t>Click to edit Master title style</a:t>
            </a:r>
          </a:p>
        </p:txBody>
      </p:sp>
      <p:sp>
        <p:nvSpPr>
          <p:cNvPr id="7171" name="Text Placeholder 2">
            <a:extLst>
              <a:ext uri="{FF2B5EF4-FFF2-40B4-BE49-F238E27FC236}">
                <a16:creationId xmlns:a16="http://schemas.microsoft.com/office/drawing/2014/main" id="{E4C6A9FA-23EB-230F-AFF5-947DE13459D2}"/>
              </a:ext>
            </a:extLst>
          </p:cNvPr>
          <p:cNvSpPr>
            <a:spLocks noGrp="1" noChangeArrowheads="1"/>
          </p:cNvSpPr>
          <p:nvPr>
            <p:ph type="body" idx="1"/>
          </p:nvPr>
        </p:nvSpPr>
        <p:spPr bwMode="auto">
          <a:xfrm>
            <a:off x="609600" y="1231900"/>
            <a:ext cx="1097280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8DDF9C1A-238B-A1A8-B4C4-815268D4767C}"/>
              </a:ext>
            </a:extLst>
          </p:cNvPr>
          <p:cNvSpPr>
            <a:spLocks noGrp="1"/>
          </p:cNvSpPr>
          <p:nvPr>
            <p:ph type="ftr" sz="quarter" idx="3"/>
          </p:nvPr>
        </p:nvSpPr>
        <p:spPr>
          <a:xfrm>
            <a:off x="1116013" y="6486525"/>
            <a:ext cx="4114800" cy="182563"/>
          </a:xfrm>
          <a:prstGeom prst="rect">
            <a:avLst/>
          </a:prstGeom>
        </p:spPr>
        <p:txBody>
          <a:bodyPr vert="horz" lIns="0" tIns="0" rIns="0" bIns="0" rtlCol="0" anchor="ctr">
            <a:spAutoFit/>
          </a:bodyPr>
          <a:lstStyle>
            <a:lvl1pPr algn="l">
              <a:defRPr sz="1200">
                <a:solidFill>
                  <a:schemeClr val="accent3"/>
                </a:solidFill>
                <a:latin typeface="+mn-lt"/>
                <a:cs typeface="Arial" panose="020B0604020202020204" pitchFamily="34" charset="0"/>
              </a:defRPr>
            </a:lvl1pPr>
          </a:lstStyle>
          <a:p>
            <a:pPr>
              <a:defRPr/>
            </a:pPr>
            <a:r>
              <a:rPr lang="en-US"/>
              <a:t>Corporate </a:t>
            </a:r>
            <a:r>
              <a:rPr lang="en-US" err="1"/>
              <a:t>Powerpoint</a:t>
            </a:r>
            <a:endParaRPr lang="en-US"/>
          </a:p>
        </p:txBody>
      </p:sp>
      <p:sp>
        <p:nvSpPr>
          <p:cNvPr id="6" name="Slide Number Placeholder 5">
            <a:extLst>
              <a:ext uri="{FF2B5EF4-FFF2-40B4-BE49-F238E27FC236}">
                <a16:creationId xmlns:a16="http://schemas.microsoft.com/office/drawing/2014/main" id="{BDF7FA59-E2B7-B2DD-F7F6-A0CC8E7A40EB}"/>
              </a:ext>
            </a:extLst>
          </p:cNvPr>
          <p:cNvSpPr>
            <a:spLocks noGrp="1"/>
          </p:cNvSpPr>
          <p:nvPr>
            <p:ph type="sldNum" sz="quarter" idx="4"/>
          </p:nvPr>
        </p:nvSpPr>
        <p:spPr>
          <a:xfrm>
            <a:off x="609600" y="6486525"/>
            <a:ext cx="457200" cy="182563"/>
          </a:xfrm>
          <a:prstGeom prst="rect">
            <a:avLst/>
          </a:prstGeom>
        </p:spPr>
        <p:txBody>
          <a:bodyPr vert="horz" lIns="0" tIns="0" rIns="0" bIns="0" rtlCol="0" anchor="ctr">
            <a:spAutoFit/>
          </a:bodyPr>
          <a:lstStyle>
            <a:lvl1pPr algn="l">
              <a:defRPr sz="1200" b="1">
                <a:solidFill>
                  <a:schemeClr val="tx2"/>
                </a:solidFill>
                <a:latin typeface="+mn-lt"/>
                <a:cs typeface="Arial" panose="020B0604020202020204" pitchFamily="34" charset="0"/>
              </a:defRPr>
            </a:lvl1pPr>
          </a:lstStyle>
          <a:p>
            <a:pPr>
              <a:defRPr/>
            </a:pPr>
            <a:fld id="{C3910373-6158-4470-9D3A-05AE8612A54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7817" r:id="rId1"/>
    <p:sldLayoutId id="2147487818" r:id="rId2"/>
    <p:sldLayoutId id="2147487819" r:id="rId3"/>
    <p:sldLayoutId id="2147487820" r:id="rId4"/>
    <p:sldLayoutId id="2147487821" r:id="rId5"/>
    <p:sldLayoutId id="2147487822" r:id="rId6"/>
    <p:sldLayoutId id="2147487823" r:id="rId7"/>
    <p:sldLayoutId id="2147487824" r:id="rId8"/>
  </p:sldLayoutIdLst>
  <p:hf hdr="0" dt="0"/>
  <p:txStyles>
    <p:titleStyle>
      <a:lvl1pPr algn="l" rtl="0" eaLnBrk="0" fontAlgn="base" hangingPunct="0">
        <a:spcBef>
          <a:spcPct val="0"/>
        </a:spcBef>
        <a:spcAft>
          <a:spcPct val="0"/>
        </a:spcAft>
        <a:defRPr lang="en-US" sz="3200" b="1" kern="1200" dirty="0">
          <a:solidFill>
            <a:schemeClr val="accent1"/>
          </a:solidFill>
          <a:latin typeface="+mn-lt"/>
          <a:ea typeface="+mj-ea"/>
          <a:cs typeface="Arial" panose="020B0604020202020204" pitchFamily="34" charset="0"/>
        </a:defRPr>
      </a:lvl1pPr>
      <a:lvl2pPr algn="l" rtl="0" eaLnBrk="0" fontAlgn="base" hangingPunct="0">
        <a:spcBef>
          <a:spcPct val="0"/>
        </a:spcBef>
        <a:spcAft>
          <a:spcPct val="0"/>
        </a:spcAft>
        <a:defRPr sz="3200" b="1">
          <a:solidFill>
            <a:schemeClr val="accent1"/>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3200" b="1">
          <a:solidFill>
            <a:schemeClr val="accent1"/>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3200" b="1">
          <a:solidFill>
            <a:schemeClr val="accent1"/>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3200" b="1">
          <a:solidFill>
            <a:schemeClr val="accent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3200" b="1">
          <a:solidFill>
            <a:schemeClr val="accent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3200" b="1">
          <a:solidFill>
            <a:schemeClr val="accent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3200" b="1">
          <a:solidFill>
            <a:schemeClr val="accent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3200" b="1">
          <a:solidFill>
            <a:schemeClr val="accent1"/>
          </a:solidFill>
          <a:latin typeface="Arial" panose="020B0604020202020204" pitchFamily="34" charset="0"/>
          <a:cs typeface="Arial" panose="020B0604020202020204" pitchFamily="34" charset="0"/>
        </a:defRPr>
      </a:lvl9pPr>
    </p:titleStyle>
    <p:bodyStyle>
      <a:lvl1pPr algn="l" rtl="0" eaLnBrk="0" fontAlgn="base" hangingPunct="0">
        <a:lnSpc>
          <a:spcPct val="110000"/>
        </a:lnSpc>
        <a:spcBef>
          <a:spcPts val="1000"/>
        </a:spcBef>
        <a:spcAft>
          <a:spcPct val="0"/>
        </a:spcAft>
        <a:buFont typeface="Arial" panose="020B0604020202020204" pitchFamily="34" charset="0"/>
        <a:defRPr sz="2400" kern="1200">
          <a:solidFill>
            <a:schemeClr val="tx1"/>
          </a:solidFill>
          <a:latin typeface="+mn-lt"/>
          <a:ea typeface="+mn-ea"/>
          <a:cs typeface="Arial" panose="020B0604020202020204" pitchFamily="34" charset="0"/>
        </a:defRPr>
      </a:lvl1pPr>
      <a:lvl2pPr marL="457200" indent="-273050" algn="l" rtl="0" eaLnBrk="0" fontAlgn="base" hangingPunct="0">
        <a:lnSpc>
          <a:spcPct val="110000"/>
        </a:lnSpc>
        <a:spcBef>
          <a:spcPts val="500"/>
        </a:spcBef>
        <a:spcAft>
          <a:spcPct val="0"/>
        </a:spcAft>
        <a:buClr>
          <a:srgbClr val="FF6914"/>
        </a:buClr>
        <a:buFont typeface="Arial" panose="020B0604020202020204" pitchFamily="34" charset="0"/>
        <a:buChar char="•"/>
        <a:defRPr sz="2000" kern="1200">
          <a:solidFill>
            <a:schemeClr val="tx1"/>
          </a:solidFill>
          <a:latin typeface="+mn-lt"/>
          <a:ea typeface="+mn-ea"/>
          <a:cs typeface="Arial" panose="020B0604020202020204" pitchFamily="34" charset="0"/>
        </a:defRPr>
      </a:lvl2pPr>
      <a:lvl3pPr marL="914400" indent="-273050" algn="l" rtl="0" eaLnBrk="0" fontAlgn="base" hangingPunct="0">
        <a:lnSpc>
          <a:spcPct val="110000"/>
        </a:lnSpc>
        <a:spcBef>
          <a:spcPts val="500"/>
        </a:spcBef>
        <a:spcAft>
          <a:spcPct val="0"/>
        </a:spcAft>
        <a:buClr>
          <a:srgbClr val="FF6914"/>
        </a:buClr>
        <a:buFont typeface="System Font Regular"/>
        <a:buChar char="–"/>
        <a:defRPr kern="1200">
          <a:solidFill>
            <a:schemeClr val="tx1"/>
          </a:solidFill>
          <a:latin typeface="+mn-lt"/>
          <a:ea typeface="+mn-ea"/>
          <a:cs typeface="Arial" panose="020B0604020202020204" pitchFamily="34" charset="0"/>
        </a:defRPr>
      </a:lvl3pPr>
      <a:lvl4pPr marL="1371600" indent="-273050" algn="l" rtl="0" eaLnBrk="0" fontAlgn="base" hangingPunct="0">
        <a:lnSpc>
          <a:spcPct val="110000"/>
        </a:lnSpc>
        <a:spcBef>
          <a:spcPts val="500"/>
        </a:spcBef>
        <a:spcAft>
          <a:spcPct val="0"/>
        </a:spcAft>
        <a:buClr>
          <a:srgbClr val="FF6914"/>
        </a:buClr>
        <a:buFont typeface="Courier New" panose="02070309020205020404" pitchFamily="49" charset="0"/>
        <a:buChar char="o"/>
        <a:defRPr sz="1600" kern="1200">
          <a:solidFill>
            <a:schemeClr val="tx1"/>
          </a:solidFill>
          <a:latin typeface="+mn-lt"/>
          <a:ea typeface="+mn-ea"/>
          <a:cs typeface="Arial" panose="020B0604020202020204" pitchFamily="34" charset="0"/>
        </a:defRPr>
      </a:lvl4pPr>
      <a:lvl5pPr marL="1828800" indent="-273050" algn="l" rtl="0" eaLnBrk="0" fontAlgn="base" hangingPunct="0">
        <a:lnSpc>
          <a:spcPct val="110000"/>
        </a:lnSpc>
        <a:spcBef>
          <a:spcPts val="500"/>
        </a:spcBef>
        <a:spcAft>
          <a:spcPct val="0"/>
        </a:spcAft>
        <a:buClr>
          <a:srgbClr val="FF6914"/>
        </a:buClr>
        <a:buFont typeface="Wingdings" panose="05000000000000000000" pitchFamily="2" charset="2"/>
        <a:buChar char="§"/>
        <a:defRPr sz="14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8194" name="Group 4">
            <a:extLst>
              <a:ext uri="{FF2B5EF4-FFF2-40B4-BE49-F238E27FC236}">
                <a16:creationId xmlns:a16="http://schemas.microsoft.com/office/drawing/2014/main" id="{60D8DF94-CCEB-2867-0858-D958E17A09F8}"/>
              </a:ext>
            </a:extLst>
          </p:cNvPr>
          <p:cNvGrpSpPr>
            <a:grpSpLocks/>
          </p:cNvGrpSpPr>
          <p:nvPr userDrawn="1"/>
        </p:nvGrpSpPr>
        <p:grpSpPr bwMode="auto">
          <a:xfrm>
            <a:off x="9601200" y="4648200"/>
            <a:ext cx="2590800" cy="2209800"/>
            <a:chOff x="9601200" y="4648200"/>
            <a:chExt cx="2590801" cy="2209800"/>
          </a:xfrm>
        </p:grpSpPr>
        <p:pic>
          <p:nvPicPr>
            <p:cNvPr id="8197" name="Picture 6">
              <a:extLst>
                <a:ext uri="{FF2B5EF4-FFF2-40B4-BE49-F238E27FC236}">
                  <a16:creationId xmlns:a16="http://schemas.microsoft.com/office/drawing/2014/main" id="{D67E9831-CC39-36C3-6EE9-220A8C6D45AD}"/>
                </a:ext>
              </a:extLst>
            </p:cNvPr>
            <p:cNvPicPr>
              <a:picLocks noChangeAspect="1"/>
            </p:cNvPicPr>
            <p:nvPr userDrawn="1"/>
          </p:nvPicPr>
          <p:blipFill>
            <a:blip r:embed="rId31">
              <a:extLst>
                <a:ext uri="{28A0092B-C50C-407E-A947-70E740481C1C}">
                  <a14:useLocalDpi xmlns:a14="http://schemas.microsoft.com/office/drawing/2010/main" val="0"/>
                </a:ext>
              </a:extLst>
            </a:blip>
            <a:srcRect r="11935" b="19354"/>
            <a:stretch>
              <a:fillRect/>
            </a:stretch>
          </p:blipFill>
          <p:spPr bwMode="auto">
            <a:xfrm>
              <a:off x="10058401" y="4953000"/>
              <a:ext cx="2133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1E1F3E9-2078-D14C-4E5E-F92244A89C63}"/>
                </a:ext>
              </a:extLst>
            </p:cNvPr>
            <p:cNvSpPr/>
            <p:nvPr userDrawn="1"/>
          </p:nvSpPr>
          <p:spPr>
            <a:xfrm>
              <a:off x="9601200" y="4648200"/>
              <a:ext cx="2590801" cy="2209800"/>
            </a:xfrm>
            <a:prstGeom prst="rect">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8195" name="Title Placeholder 1">
            <a:extLst>
              <a:ext uri="{FF2B5EF4-FFF2-40B4-BE49-F238E27FC236}">
                <a16:creationId xmlns:a16="http://schemas.microsoft.com/office/drawing/2014/main" id="{2945A6AC-1C10-0811-37DB-70E305204DDA}"/>
              </a:ext>
            </a:extLst>
          </p:cNvPr>
          <p:cNvSpPr>
            <a:spLocks noGrp="1"/>
          </p:cNvSpPr>
          <p:nvPr>
            <p:ph type="title"/>
          </p:nvPr>
        </p:nvSpPr>
        <p:spPr bwMode="auto">
          <a:xfrm>
            <a:off x="0" y="228600"/>
            <a:ext cx="121920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a:extLst>
              <a:ext uri="{FF2B5EF4-FFF2-40B4-BE49-F238E27FC236}">
                <a16:creationId xmlns:a16="http://schemas.microsoft.com/office/drawing/2014/main" id="{A24D9D36-3024-C6B4-72EC-24694EDE1B12}"/>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1" tx1="lt1" bg2="dk2" tx2="lt2" accent1="accent1" accent2="accent2" accent3="accent3" accent4="accent4" accent5="accent5" accent6="accent6" hlink="hlink" folHlink="folHlink"/>
  <p:sldLayoutIdLst>
    <p:sldLayoutId id="2147487825" r:id="rId1"/>
    <p:sldLayoutId id="2147487752" r:id="rId2"/>
    <p:sldLayoutId id="2147487826" r:id="rId3"/>
    <p:sldLayoutId id="2147487753" r:id="rId4"/>
    <p:sldLayoutId id="2147487754" r:id="rId5"/>
    <p:sldLayoutId id="2147487755" r:id="rId6"/>
    <p:sldLayoutId id="2147487756" r:id="rId7"/>
    <p:sldLayoutId id="2147487827" r:id="rId8"/>
    <p:sldLayoutId id="2147487757" r:id="rId9"/>
    <p:sldLayoutId id="2147487758" r:id="rId10"/>
    <p:sldLayoutId id="2147487828" r:id="rId11"/>
    <p:sldLayoutId id="2147487829" r:id="rId12"/>
    <p:sldLayoutId id="2147487830" r:id="rId13"/>
    <p:sldLayoutId id="2147487831" r:id="rId14"/>
    <p:sldLayoutId id="2147487832" r:id="rId15"/>
    <p:sldLayoutId id="2147487833" r:id="rId16"/>
    <p:sldLayoutId id="2147487834" r:id="rId17"/>
    <p:sldLayoutId id="2147487835" r:id="rId18"/>
    <p:sldLayoutId id="2147487836" r:id="rId19"/>
    <p:sldLayoutId id="2147487837" r:id="rId20"/>
    <p:sldLayoutId id="2147487838" r:id="rId21"/>
    <p:sldLayoutId id="2147487839" r:id="rId22"/>
    <p:sldLayoutId id="2147487840" r:id="rId23"/>
    <p:sldLayoutId id="2147487841" r:id="rId24"/>
    <p:sldLayoutId id="2147487842" r:id="rId25"/>
    <p:sldLayoutId id="2147487843" r:id="rId26"/>
    <p:sldLayoutId id="2147487759" r:id="rId27"/>
    <p:sldLayoutId id="2147487760" r:id="rId28"/>
    <p:sldLayoutId id="2147487761" r:id="rId29"/>
  </p:sldLayoutIdLst>
  <p:txStyles>
    <p:titleStyle>
      <a:lvl1pPr algn="ctr" rtl="0" eaLnBrk="0" fontAlgn="base" hangingPunct="0">
        <a:lnSpc>
          <a:spcPct val="90000"/>
        </a:lnSpc>
        <a:spcBef>
          <a:spcPct val="0"/>
        </a:spcBef>
        <a:spcAft>
          <a:spcPct val="0"/>
        </a:spcAft>
        <a:defRPr sz="5400" kern="1200">
          <a:solidFill>
            <a:schemeClr val="bg2"/>
          </a:solidFill>
          <a:latin typeface="Arial" panose="020B0604020202020204" pitchFamily="34" charset="0"/>
          <a:ea typeface="+mj-ea"/>
          <a:cs typeface="Arial" panose="020B0604020202020204" pitchFamily="34" charset="0"/>
        </a:defRPr>
      </a:lvl1pPr>
      <a:lvl2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2pPr>
      <a:lvl3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3pPr>
      <a:lvl4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4pPr>
      <a:lvl5pPr algn="ctr" rtl="0" eaLnBrk="0" fontAlgn="base" hangingPunct="0">
        <a:lnSpc>
          <a:spcPct val="90000"/>
        </a:lnSpc>
        <a:spcBef>
          <a:spcPct val="0"/>
        </a:spcBef>
        <a:spcAft>
          <a:spcPct val="0"/>
        </a:spcAft>
        <a:defRPr sz="5400">
          <a:solidFill>
            <a:schemeClr val="bg2"/>
          </a:solidFill>
          <a:latin typeface="Arial" pitchFamily="34" charset="0"/>
          <a:cs typeface="Arial" pitchFamily="34" charset="0"/>
        </a:defRPr>
      </a:lvl5pPr>
      <a:lvl6pPr marL="457200" algn="ctr" rtl="0" fontAlgn="base">
        <a:lnSpc>
          <a:spcPct val="90000"/>
        </a:lnSpc>
        <a:spcBef>
          <a:spcPct val="0"/>
        </a:spcBef>
        <a:spcAft>
          <a:spcPct val="0"/>
        </a:spcAft>
        <a:defRPr sz="5400">
          <a:solidFill>
            <a:schemeClr val="bg2"/>
          </a:solidFill>
          <a:latin typeface="Arial" pitchFamily="34" charset="0"/>
          <a:cs typeface="Arial" pitchFamily="34" charset="0"/>
        </a:defRPr>
      </a:lvl6pPr>
      <a:lvl7pPr marL="914400" algn="ctr" rtl="0" fontAlgn="base">
        <a:lnSpc>
          <a:spcPct val="90000"/>
        </a:lnSpc>
        <a:spcBef>
          <a:spcPct val="0"/>
        </a:spcBef>
        <a:spcAft>
          <a:spcPct val="0"/>
        </a:spcAft>
        <a:defRPr sz="5400">
          <a:solidFill>
            <a:schemeClr val="bg2"/>
          </a:solidFill>
          <a:latin typeface="Arial" pitchFamily="34" charset="0"/>
          <a:cs typeface="Arial" pitchFamily="34" charset="0"/>
        </a:defRPr>
      </a:lvl7pPr>
      <a:lvl8pPr marL="1371600" algn="ctr" rtl="0" fontAlgn="base">
        <a:lnSpc>
          <a:spcPct val="90000"/>
        </a:lnSpc>
        <a:spcBef>
          <a:spcPct val="0"/>
        </a:spcBef>
        <a:spcAft>
          <a:spcPct val="0"/>
        </a:spcAft>
        <a:defRPr sz="5400">
          <a:solidFill>
            <a:schemeClr val="bg2"/>
          </a:solidFill>
          <a:latin typeface="Arial" pitchFamily="34" charset="0"/>
          <a:cs typeface="Arial" pitchFamily="34" charset="0"/>
        </a:defRPr>
      </a:lvl8pPr>
      <a:lvl9pPr marL="1828800" algn="ctr" rtl="0" fontAlgn="base">
        <a:lnSpc>
          <a:spcPct val="90000"/>
        </a:lnSpc>
        <a:spcBef>
          <a:spcPct val="0"/>
        </a:spcBef>
        <a:spcAft>
          <a:spcPct val="0"/>
        </a:spcAft>
        <a:defRPr sz="5400">
          <a:solidFill>
            <a:schemeClr val="bg2"/>
          </a:solidFill>
          <a:latin typeface="Arial" pitchFamily="34" charset="0"/>
          <a:cs typeface="Arial" pitchFamily="34" charset="0"/>
        </a:defRPr>
      </a:lvl9pPr>
    </p:titleStyle>
    <p:bodyStyle>
      <a:lvl1pPr marL="457200" indent="-457200" algn="l" rtl="0" eaLnBrk="0" fontAlgn="base" hangingPunct="0">
        <a:lnSpc>
          <a:spcPct val="90000"/>
        </a:lnSpc>
        <a:spcBef>
          <a:spcPts val="1000"/>
        </a:spcBef>
        <a:spcAft>
          <a:spcPct val="0"/>
        </a:spcAft>
        <a:buFont typeface="Arial" panose="020B0604020202020204" pitchFamily="34" charset="0"/>
        <a:buChar char="•"/>
        <a:defRPr sz="4400" kern="1200">
          <a:solidFill>
            <a:schemeClr val="bg2"/>
          </a:solidFill>
          <a:latin typeface="Arial" panose="020B0604020202020204" pitchFamily="34" charset="0"/>
          <a:ea typeface="+mn-ea"/>
          <a:cs typeface="Arial" panose="020B0604020202020204" pitchFamily="34" charset="0"/>
        </a:defRPr>
      </a:lvl1pPr>
      <a:lvl2pPr marL="914400" indent="-457200" algn="l" rtl="0" eaLnBrk="0" fontAlgn="base" hangingPunct="0">
        <a:lnSpc>
          <a:spcPct val="90000"/>
        </a:lnSpc>
        <a:spcBef>
          <a:spcPts val="500"/>
        </a:spcBef>
        <a:spcAft>
          <a:spcPct val="0"/>
        </a:spcAft>
        <a:buFont typeface="Arial" panose="020B0604020202020204" pitchFamily="34" charset="0"/>
        <a:buChar char="-"/>
        <a:defRPr sz="4000" kern="1200">
          <a:solidFill>
            <a:schemeClr val="bg2"/>
          </a:solidFill>
          <a:latin typeface="Arial" panose="020B0604020202020204" pitchFamily="34" charset="0"/>
          <a:ea typeface="+mn-ea"/>
          <a:cs typeface="Arial" panose="020B0604020202020204" pitchFamily="34" charset="0"/>
        </a:defRPr>
      </a:lvl2pPr>
      <a:lvl3pPr marL="1371600" indent="-457200" algn="l" rtl="0" eaLnBrk="0" fontAlgn="base" hangingPunct="0">
        <a:lnSpc>
          <a:spcPct val="90000"/>
        </a:lnSpc>
        <a:spcBef>
          <a:spcPts val="500"/>
        </a:spcBef>
        <a:spcAft>
          <a:spcPct val="0"/>
        </a:spcAft>
        <a:buFont typeface="Arial" panose="020B0604020202020204" pitchFamily="34" charset="0"/>
        <a:buChar char="•"/>
        <a:defRPr sz="3600" kern="1200">
          <a:solidFill>
            <a:schemeClr val="bg2"/>
          </a:solidFill>
          <a:latin typeface="Arial" panose="020B0604020202020204" pitchFamily="34" charset="0"/>
          <a:ea typeface="+mn-ea"/>
          <a:cs typeface="Arial" panose="020B0604020202020204" pitchFamily="34" charset="0"/>
        </a:defRPr>
      </a:lvl3pPr>
      <a:lvl4pPr marL="1828800" indent="-457200" algn="l" rtl="0" eaLnBrk="0" fontAlgn="base" hangingPunct="0">
        <a:lnSpc>
          <a:spcPct val="90000"/>
        </a:lnSpc>
        <a:spcBef>
          <a:spcPts val="500"/>
        </a:spcBef>
        <a:spcAft>
          <a:spcPct val="0"/>
        </a:spcAft>
        <a:buFont typeface="Arial" panose="020B0604020202020204" pitchFamily="34" charset="0"/>
        <a:buChar char="•"/>
        <a:defRPr sz="3200" kern="1200">
          <a:solidFill>
            <a:schemeClr val="bg2"/>
          </a:solidFill>
          <a:latin typeface="Arial" panose="020B0604020202020204" pitchFamily="34" charset="0"/>
          <a:ea typeface="+mn-ea"/>
          <a:cs typeface="Arial" panose="020B0604020202020204" pitchFamily="34" charset="0"/>
        </a:defRPr>
      </a:lvl4pPr>
      <a:lvl5pPr marL="2286000" indent="-457200" algn="l" rtl="0" eaLnBrk="0" fontAlgn="base" hangingPunct="0">
        <a:lnSpc>
          <a:spcPct val="90000"/>
        </a:lnSpc>
        <a:spcBef>
          <a:spcPts val="500"/>
        </a:spcBef>
        <a:spcAft>
          <a:spcPct val="0"/>
        </a:spcAft>
        <a:buFont typeface="Arial" panose="020B0604020202020204" pitchFamily="34" charset="0"/>
        <a:buChar char="•"/>
        <a:defRPr sz="32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a:extLst>
              <a:ext uri="{FF2B5EF4-FFF2-40B4-BE49-F238E27FC236}">
                <a16:creationId xmlns:a16="http://schemas.microsoft.com/office/drawing/2014/main" id="{D9603119-2861-1980-EC48-8F2044F0B53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a:extLst>
              <a:ext uri="{FF2B5EF4-FFF2-40B4-BE49-F238E27FC236}">
                <a16:creationId xmlns:a16="http://schemas.microsoft.com/office/drawing/2014/main" id="{D9D02E35-16B8-4517-9D5A-DA4F0B41BBCB}"/>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CC8C148-3F50-531E-9070-97203C6AD1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mtClean="0">
                <a:solidFill>
                  <a:schemeClr val="tx1">
                    <a:tint val="82000"/>
                  </a:schemeClr>
                </a:solidFill>
              </a:defRPr>
            </a:lvl1pPr>
          </a:lstStyle>
          <a:p>
            <a:pPr>
              <a:defRPr/>
            </a:pPr>
            <a:fld id="{4AB2074D-9108-4497-AA42-4A74EA3E1197}" type="datetimeFigureOut">
              <a:rPr lang="en-US"/>
              <a:pPr>
                <a:defRPr/>
              </a:pPr>
              <a:t>7/1/2025</a:t>
            </a:fld>
            <a:endParaRPr lang="en-US"/>
          </a:p>
        </p:txBody>
      </p:sp>
      <p:sp>
        <p:nvSpPr>
          <p:cNvPr id="5" name="Footer Placeholder 4">
            <a:extLst>
              <a:ext uri="{FF2B5EF4-FFF2-40B4-BE49-F238E27FC236}">
                <a16:creationId xmlns:a16="http://schemas.microsoft.com/office/drawing/2014/main" id="{B6D1A8ED-B64E-8079-E099-BA0CFA28C6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EF08BA57-C8C3-A014-DA9B-2B908B1D19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mtClean="0">
                <a:solidFill>
                  <a:schemeClr val="tx1">
                    <a:tint val="82000"/>
                  </a:schemeClr>
                </a:solidFill>
              </a:defRPr>
            </a:lvl1pPr>
          </a:lstStyle>
          <a:p>
            <a:pPr>
              <a:defRPr/>
            </a:pPr>
            <a:fld id="{E40C648B-E7F0-43FB-98A0-226E5A42DB3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762" r:id="rId1"/>
    <p:sldLayoutId id="2147487763" r:id="rId2"/>
    <p:sldLayoutId id="2147487764" r:id="rId3"/>
    <p:sldLayoutId id="2147487765" r:id="rId4"/>
    <p:sldLayoutId id="2147487766" r:id="rId5"/>
    <p:sldLayoutId id="2147487767" r:id="rId6"/>
    <p:sldLayoutId id="2147487768" r:id="rId7"/>
    <p:sldLayoutId id="2147487769" r:id="rId8"/>
    <p:sldLayoutId id="2147487770" r:id="rId9"/>
    <p:sldLayoutId id="2147487771" r:id="rId10"/>
    <p:sldLayoutId id="2147487772" r:id="rId11"/>
    <p:sldLayoutId id="2147487844" r:id="rId12"/>
    <p:sldLayoutId id="2147487845" r:id="rId13"/>
    <p:sldLayoutId id="2147487846" r:id="rId14"/>
    <p:sldLayoutId id="2147487847" r:id="rId15"/>
    <p:sldLayoutId id="2147487848" r:id="rId16"/>
    <p:sldLayoutId id="2147487849" r:id="rId17"/>
    <p:sldLayoutId id="2147487850" r:id="rId18"/>
    <p:sldLayoutId id="2147487851" r:id="rId19"/>
    <p:sldLayoutId id="2147487852" r:id="rId20"/>
    <p:sldLayoutId id="2147487853" r:id="rId2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Aptos Display" panose="020B0004020202020204" pitchFamily="34" charset="0"/>
        </a:defRPr>
      </a:lvl2pPr>
      <a:lvl3pPr algn="l" rtl="0" fontAlgn="base">
        <a:lnSpc>
          <a:spcPct val="90000"/>
        </a:lnSpc>
        <a:spcBef>
          <a:spcPct val="0"/>
        </a:spcBef>
        <a:spcAft>
          <a:spcPct val="0"/>
        </a:spcAft>
        <a:defRPr sz="4400">
          <a:solidFill>
            <a:schemeClr val="tx1"/>
          </a:solidFill>
          <a:latin typeface="Aptos Display" panose="020B0004020202020204" pitchFamily="34" charset="0"/>
        </a:defRPr>
      </a:lvl3pPr>
      <a:lvl4pPr algn="l" rtl="0" fontAlgn="base">
        <a:lnSpc>
          <a:spcPct val="90000"/>
        </a:lnSpc>
        <a:spcBef>
          <a:spcPct val="0"/>
        </a:spcBef>
        <a:spcAft>
          <a:spcPct val="0"/>
        </a:spcAft>
        <a:defRPr sz="4400">
          <a:solidFill>
            <a:schemeClr val="tx1"/>
          </a:solidFill>
          <a:latin typeface="Aptos Display" panose="020B0004020202020204" pitchFamily="34" charset="0"/>
        </a:defRPr>
      </a:lvl4pPr>
      <a:lvl5pPr algn="l" rtl="0" fontAlgn="base">
        <a:lnSpc>
          <a:spcPct val="90000"/>
        </a:lnSpc>
        <a:spcBef>
          <a:spcPct val="0"/>
        </a:spcBef>
        <a:spcAft>
          <a:spcPct val="0"/>
        </a:spcAft>
        <a:defRPr sz="4400">
          <a:solidFill>
            <a:schemeClr val="tx1"/>
          </a:solidFill>
          <a:latin typeface="Aptos Display" panose="020B0004020202020204" pitchFamily="34" charset="0"/>
        </a:defRPr>
      </a:lvl5pPr>
      <a:lvl6pPr marL="457200" algn="l" rtl="0" fontAlgn="base">
        <a:lnSpc>
          <a:spcPct val="90000"/>
        </a:lnSpc>
        <a:spcBef>
          <a:spcPct val="0"/>
        </a:spcBef>
        <a:spcAft>
          <a:spcPct val="0"/>
        </a:spcAft>
        <a:defRPr sz="4400">
          <a:solidFill>
            <a:schemeClr val="tx1"/>
          </a:solidFill>
          <a:latin typeface="Aptos Display" panose="020B0004020202020204" pitchFamily="34" charset="0"/>
        </a:defRPr>
      </a:lvl6pPr>
      <a:lvl7pPr marL="914400" algn="l" rtl="0" fontAlgn="base">
        <a:lnSpc>
          <a:spcPct val="90000"/>
        </a:lnSpc>
        <a:spcBef>
          <a:spcPct val="0"/>
        </a:spcBef>
        <a:spcAft>
          <a:spcPct val="0"/>
        </a:spcAft>
        <a:defRPr sz="4400">
          <a:solidFill>
            <a:schemeClr val="tx1"/>
          </a:solidFill>
          <a:latin typeface="Aptos Display" panose="020B0004020202020204" pitchFamily="34" charset="0"/>
        </a:defRPr>
      </a:lvl7pPr>
      <a:lvl8pPr marL="1371600" algn="l" rtl="0" fontAlgn="base">
        <a:lnSpc>
          <a:spcPct val="90000"/>
        </a:lnSpc>
        <a:spcBef>
          <a:spcPct val="0"/>
        </a:spcBef>
        <a:spcAft>
          <a:spcPct val="0"/>
        </a:spcAft>
        <a:defRPr sz="4400">
          <a:solidFill>
            <a:schemeClr val="tx1"/>
          </a:solidFill>
          <a:latin typeface="Aptos Display" panose="020B0004020202020204" pitchFamily="34" charset="0"/>
        </a:defRPr>
      </a:lvl8pPr>
      <a:lvl9pPr marL="1828800" algn="l" rtl="0" fontAlgn="base">
        <a:lnSpc>
          <a:spcPct val="90000"/>
        </a:lnSpc>
        <a:spcBef>
          <a:spcPct val="0"/>
        </a:spcBef>
        <a:spcAft>
          <a:spcPct val="0"/>
        </a:spcAft>
        <a:defRPr sz="4400">
          <a:solidFill>
            <a:schemeClr val="tx1"/>
          </a:solidFill>
          <a:latin typeface="Aptos Display" panose="020B00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8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71.jpeg"/><Relationship Id="rId5" Type="http://schemas.openxmlformats.org/officeDocument/2006/relationships/notesSlide" Target="../notesSlides/notesSlide39.xml"/><Relationship Id="rId4"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9.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41.xml"/><Relationship Id="rId1" Type="http://schemas.openxmlformats.org/officeDocument/2006/relationships/slideLayout" Target="../slideLayouts/slideLayout69.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69.xml"/></Relationships>
</file>

<file path=ppt/slides/_rels/slide53.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43.xml"/><Relationship Id="rId1" Type="http://schemas.openxmlformats.org/officeDocument/2006/relationships/slideLayout" Target="../slideLayouts/slideLayout69.xml"/><Relationship Id="rId6" Type="http://schemas.openxmlformats.org/officeDocument/2006/relationships/image" Target="../media/image81.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69.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72.xml"/><Relationship Id="rId4" Type="http://schemas.openxmlformats.org/officeDocument/2006/relationships/image" Target="../media/image88.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3.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6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9.xml"/></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2.xml"/><Relationship Id="rId1" Type="http://schemas.openxmlformats.org/officeDocument/2006/relationships/slideLayout" Target="../slideLayouts/slideLayout6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9.xml"/></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4.xml"/><Relationship Id="rId1" Type="http://schemas.openxmlformats.org/officeDocument/2006/relationships/slideLayout" Target="../slideLayouts/slideLayout91.xml"/><Relationship Id="rId4" Type="http://schemas.openxmlformats.org/officeDocument/2006/relationships/image" Target="../media/image92.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9.xml"/></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8.xml"/><Relationship Id="rId1" Type="http://schemas.openxmlformats.org/officeDocument/2006/relationships/slideLayout" Target="../slideLayouts/slideLayout69.xml"/><Relationship Id="rId4" Type="http://schemas.openxmlformats.org/officeDocument/2006/relationships/image" Target="../media/image94.png"/></Relationships>
</file>

<file path=ppt/slides/_rels/slide6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45.xml"/><Relationship Id="rId1" Type="http://schemas.openxmlformats.org/officeDocument/2006/relationships/tags" Target="../tags/tag1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26.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2.xml"/><Relationship Id="rId1" Type="http://schemas.openxmlformats.org/officeDocument/2006/relationships/tags" Target="../tags/tag1.xml"/><Relationship Id="rId4" Type="http://schemas.openxmlformats.org/officeDocument/2006/relationships/image" Target="../media/image26.png"/></Relationships>
</file>

<file path=ppt/slides/_rels/slide80.xml.rels><?xml version="1.0" encoding="UTF-8" standalone="yes"?>
<Relationships xmlns="http://schemas.openxmlformats.org/package/2006/relationships"><Relationship Id="rId8" Type="http://schemas.openxmlformats.org/officeDocument/2006/relationships/hyperlink" Target="https://www.diabeteseducator.org/danatech/home" TargetMode="External"/><Relationship Id="rId3" Type="http://schemas.openxmlformats.org/officeDocument/2006/relationships/hyperlink" Target="https://pro.diabeteswise.org/" TargetMode="External"/><Relationship Id="rId7" Type="http://schemas.openxmlformats.org/officeDocument/2006/relationships/image" Target="../media/image105.png"/><Relationship Id="rId2" Type="http://schemas.openxmlformats.org/officeDocument/2006/relationships/notesSlide" Target="../notesSlides/notesSlide68.xml"/><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8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8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mailto:isaacsd@ccf.org" TargetMode="External"/><Relationship Id="rId2" Type="http://schemas.openxmlformats.org/officeDocument/2006/relationships/notesSlide" Target="../notesSlides/notesSlide71.xml"/><Relationship Id="rId1" Type="http://schemas.openxmlformats.org/officeDocument/2006/relationships/slideLayout" Target="../slideLayouts/slideLayout8.xml"/><Relationship Id="rId4" Type="http://schemas.openxmlformats.org/officeDocument/2006/relationships/image" Target="../media/image109.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060091BB-D7E6-BA1F-69D6-0E639F68FC44}"/>
              </a:ext>
            </a:extLst>
          </p:cNvPr>
          <p:cNvSpPr>
            <a:spLocks noGrp="1"/>
          </p:cNvSpPr>
          <p:nvPr>
            <p:ph type="ctrTitle"/>
          </p:nvPr>
        </p:nvSpPr>
        <p:spPr>
          <a:xfrm>
            <a:off x="1066800" y="609600"/>
            <a:ext cx="9220200" cy="2667000"/>
          </a:xfrm>
        </p:spPr>
        <p:txBody>
          <a:bodyPr>
            <a:normAutofit fontScale="90000"/>
          </a:bodyPr>
          <a:lstStyle/>
          <a:p>
            <a:pPr algn="r" eaLnBrk="1" hangingPunct="1">
              <a:defRPr/>
            </a:pPr>
            <a:r>
              <a:rPr lang="en-US" altLang="en-US" sz="4800" dirty="0">
                <a:latin typeface="Calibri" panose="020F0502020204030204" pitchFamily="34" charset="0"/>
                <a:ea typeface="Calibri" panose="020F0502020204030204" pitchFamily="34" charset="0"/>
                <a:cs typeface="Times New Roman" panose="02020603050405020304" pitchFamily="18" charset="0"/>
              </a:rPr>
              <a:t>Integrating Technology: CGM, Connected Pens, and Insulin Pumps</a:t>
            </a:r>
            <a:br>
              <a:rPr lang="en-US" altLang="en-US" sz="4800" dirty="0">
                <a:latin typeface="Calibri" panose="020F0502020204030204" pitchFamily="34" charset="0"/>
                <a:ea typeface="Calibri" panose="020F0502020204030204" pitchFamily="34" charset="0"/>
                <a:cs typeface="Times New Roman" panose="02020603050405020304" pitchFamily="18" charset="0"/>
              </a:rPr>
            </a:br>
            <a:r>
              <a:rPr lang="en-US" altLang="en-US" sz="4800" dirty="0" err="1">
                <a:latin typeface="Calibri" panose="020F0502020204030204" pitchFamily="34" charset="0"/>
                <a:ea typeface="Calibri" panose="020F0502020204030204" pitchFamily="34" charset="0"/>
                <a:cs typeface="Times New Roman" panose="02020603050405020304" pitchFamily="18" charset="0"/>
              </a:rPr>
              <a:t>DiabetesEd</a:t>
            </a:r>
            <a:r>
              <a:rPr lang="en-US" altLang="en-US" sz="4800" dirty="0">
                <a:latin typeface="Calibri" panose="020F0502020204030204" pitchFamily="34" charset="0"/>
                <a:ea typeface="Calibri" panose="020F0502020204030204" pitchFamily="34" charset="0"/>
                <a:cs typeface="Times New Roman" panose="02020603050405020304" pitchFamily="18" charset="0"/>
              </a:rPr>
              <a:t> Training Seminar </a:t>
            </a:r>
            <a:br>
              <a:rPr lang="en-US" altLang="en-US" sz="4800" dirty="0">
                <a:latin typeface="Calibri" panose="020F0502020204030204" pitchFamily="34" charset="0"/>
                <a:ea typeface="Calibri" panose="020F0502020204030204" pitchFamily="34" charset="0"/>
                <a:cs typeface="Times New Roman" panose="02020603050405020304" pitchFamily="18" charset="0"/>
              </a:rPr>
            </a:br>
            <a:r>
              <a:rPr lang="en-US" altLang="en-US" sz="4800" dirty="0">
                <a:latin typeface="Calibri" panose="020F0502020204030204" pitchFamily="34" charset="0"/>
                <a:ea typeface="Calibri" panose="020F0502020204030204" pitchFamily="34" charset="0"/>
                <a:cs typeface="Times New Roman" panose="02020603050405020304" pitchFamily="18" charset="0"/>
              </a:rPr>
              <a:t>2025 – Day 2</a:t>
            </a:r>
            <a:endParaRPr lang="en-US" altLang="en-US" sz="4800" dirty="0">
              <a:ea typeface="Calibri" panose="020F0502020204030204" pitchFamily="34" charset="0"/>
              <a:cs typeface="Times New Roman" panose="02020603050405020304" pitchFamily="18" charset="0"/>
            </a:endParaRPr>
          </a:p>
        </p:txBody>
      </p:sp>
      <p:sp>
        <p:nvSpPr>
          <p:cNvPr id="95235" name="Rectangle 3">
            <a:extLst>
              <a:ext uri="{FF2B5EF4-FFF2-40B4-BE49-F238E27FC236}">
                <a16:creationId xmlns:a16="http://schemas.microsoft.com/office/drawing/2014/main" id="{9A308671-66CC-ADD0-FF1C-B4D1CE5979D8}"/>
              </a:ext>
            </a:extLst>
          </p:cNvPr>
          <p:cNvSpPr>
            <a:spLocks noGrp="1"/>
          </p:cNvSpPr>
          <p:nvPr>
            <p:ph type="subTitle" idx="1"/>
          </p:nvPr>
        </p:nvSpPr>
        <p:spPr>
          <a:xfrm>
            <a:off x="1066800" y="4038600"/>
            <a:ext cx="6858000" cy="2286000"/>
          </a:xfrm>
        </p:spPr>
        <p:txBody>
          <a:bodyPr/>
          <a:lstStyle/>
          <a:p>
            <a:pPr eaLnBrk="1" hangingPunct="1"/>
            <a:r>
              <a:rPr lang="en-US" altLang="en-US" sz="2400"/>
              <a:t>Diana Isaacs, PharmD, BCPS, BC-ADM, BCACP CDCES, FADCES, FCCP</a:t>
            </a:r>
          </a:p>
          <a:p>
            <a:pPr eaLnBrk="1" hangingPunct="1"/>
            <a:r>
              <a:rPr lang="en-US" altLang="en-US" sz="2400"/>
              <a:t>Director, Education &amp; Training in Diabetes Technology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Google Shape;340;p64">
            <a:extLst>
              <a:ext uri="{FF2B5EF4-FFF2-40B4-BE49-F238E27FC236}">
                <a16:creationId xmlns:a16="http://schemas.microsoft.com/office/drawing/2014/main" id="{08E7AFFB-DB4A-750E-7863-6DD569DD787F}"/>
              </a:ext>
            </a:extLst>
          </p:cNvPr>
          <p:cNvSpPr>
            <a:spLocks noGrp="1"/>
          </p:cNvSpPr>
          <p:nvPr>
            <p:ph type="title"/>
          </p:nvPr>
        </p:nvSpPr>
        <p:spPr>
          <a:xfrm>
            <a:off x="0" y="228600"/>
            <a:ext cx="8915400" cy="1325563"/>
          </a:xfrm>
        </p:spPr>
        <p:txBody>
          <a:bodyPr lIns="91425" tIns="45700" rIns="91425" bIns="45700"/>
          <a:lstStyle/>
          <a:p>
            <a:pPr>
              <a:buClr>
                <a:srgbClr val="000000"/>
              </a:buClr>
              <a:buSzPts val="4400"/>
              <a:buFont typeface="Calibri" panose="020F0502020204030204" pitchFamily="34" charset="0"/>
              <a:buNone/>
            </a:pPr>
            <a:r>
              <a:rPr lang="en-US" altLang="en-US"/>
              <a:t>CGM: Real-Time Data</a:t>
            </a:r>
          </a:p>
        </p:txBody>
      </p:sp>
      <p:sp>
        <p:nvSpPr>
          <p:cNvPr id="113667" name="Google Shape;345;p64" descr="Image result for medtronic guardian connect glucose reading">
            <a:extLst>
              <a:ext uri="{FF2B5EF4-FFF2-40B4-BE49-F238E27FC236}">
                <a16:creationId xmlns:a16="http://schemas.microsoft.com/office/drawing/2014/main" id="{BC03DA01-DA43-BDB6-59DA-DABCA08CDCE1}"/>
              </a:ext>
            </a:extLst>
          </p:cNvPr>
          <p:cNvSpPr>
            <a:spLocks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srgbClr val="000000"/>
              </a:solidFill>
              <a:cs typeface="Arial" panose="020B0604020202020204" pitchFamily="34" charset="0"/>
              <a:sym typeface="Arial" panose="020B0604020202020204" pitchFamily="34" charset="0"/>
            </a:endParaRPr>
          </a:p>
        </p:txBody>
      </p:sp>
      <p:pic>
        <p:nvPicPr>
          <p:cNvPr id="113668" name="Google Shape;346;p64">
            <a:extLst>
              <a:ext uri="{FF2B5EF4-FFF2-40B4-BE49-F238E27FC236}">
                <a16:creationId xmlns:a16="http://schemas.microsoft.com/office/drawing/2014/main" id="{25710E19-95E8-3CA0-1EEC-4865E711903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238" y="1887538"/>
            <a:ext cx="2522537"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2" descr="Image result for dexcom real time data&quot;">
            <a:extLst>
              <a:ext uri="{FF2B5EF4-FFF2-40B4-BE49-F238E27FC236}">
                <a16:creationId xmlns:a16="http://schemas.microsoft.com/office/drawing/2014/main" id="{C6E48DE3-162F-CA66-433E-B11E731ED5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370" r="30212"/>
          <a:stretch>
            <a:fillRect/>
          </a:stretch>
        </p:blipFill>
        <p:spPr bwMode="auto">
          <a:xfrm>
            <a:off x="177800" y="1927225"/>
            <a:ext cx="1903413" cy="38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0" name="Picture 10" descr="Image result for eversense screen display">
            <a:extLst>
              <a:ext uri="{FF2B5EF4-FFF2-40B4-BE49-F238E27FC236}">
                <a16:creationId xmlns:a16="http://schemas.microsoft.com/office/drawing/2014/main" id="{E9585352-0D24-AA4C-BB20-ED9DAAE20F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1763713"/>
            <a:ext cx="2293938" cy="387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1" name="Picture 12" descr="Image result for libre cgm display on phone">
            <a:extLst>
              <a:ext uri="{FF2B5EF4-FFF2-40B4-BE49-F238E27FC236}">
                <a16:creationId xmlns:a16="http://schemas.microsoft.com/office/drawing/2014/main" id="{31E00751-BF53-0DBB-DF87-E6B69121D4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8785" t="763" r="45235" b="-5467"/>
          <a:stretch>
            <a:fillRect/>
          </a:stretch>
        </p:blipFill>
        <p:spPr bwMode="auto">
          <a:xfrm>
            <a:off x="4122738" y="2101850"/>
            <a:ext cx="2070100"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2" name="Google Shape;343;p64" descr="Image result for dexcom g6 alert before low">
            <a:extLst>
              <a:ext uri="{FF2B5EF4-FFF2-40B4-BE49-F238E27FC236}">
                <a16:creationId xmlns:a16="http://schemas.microsoft.com/office/drawing/2014/main" id="{F91406B9-BFA1-250A-7FE5-2635E4DE61A2}"/>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78825" y="1520825"/>
            <a:ext cx="3432175"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Google Shape;332;p63">
            <a:extLst>
              <a:ext uri="{FF2B5EF4-FFF2-40B4-BE49-F238E27FC236}">
                <a16:creationId xmlns:a16="http://schemas.microsoft.com/office/drawing/2014/main" id="{6FF382C7-AE81-D08C-BBFD-6AC91E88DA49}"/>
              </a:ext>
            </a:extLst>
          </p:cNvPr>
          <p:cNvSpPr>
            <a:spLocks noGrp="1"/>
          </p:cNvSpPr>
          <p:nvPr>
            <p:ph type="title"/>
          </p:nvPr>
        </p:nvSpPr>
        <p:spPr/>
        <p:txBody>
          <a:bodyPr lIns="91425" tIns="45700" rIns="91425" bIns="45700"/>
          <a:lstStyle/>
          <a:p>
            <a:pPr>
              <a:buClr>
                <a:srgbClr val="000000"/>
              </a:buClr>
              <a:buSzPts val="4400"/>
              <a:buFont typeface="Calibri" panose="020F0502020204030204" pitchFamily="34" charset="0"/>
              <a:buNone/>
            </a:pPr>
            <a:r>
              <a:rPr lang="en-US" altLang="en-US"/>
              <a:t>Types of CGM</a:t>
            </a:r>
          </a:p>
        </p:txBody>
      </p:sp>
      <p:sp>
        <p:nvSpPr>
          <p:cNvPr id="115715" name="Google Shape;333;p63">
            <a:extLst>
              <a:ext uri="{FF2B5EF4-FFF2-40B4-BE49-F238E27FC236}">
                <a16:creationId xmlns:a16="http://schemas.microsoft.com/office/drawing/2014/main" id="{7788122F-B200-D91B-1AAE-CC9CE96B46BE}"/>
              </a:ext>
            </a:extLst>
          </p:cNvPr>
          <p:cNvSpPr txBox="1">
            <a:spLocks noChangeArrowheads="1"/>
          </p:cNvSpPr>
          <p:nvPr/>
        </p:nvSpPr>
        <p:spPr bwMode="auto">
          <a:xfrm>
            <a:off x="414338" y="6149975"/>
            <a:ext cx="112379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5" tIns="34275" rIns="68575"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Clr>
                <a:srgbClr val="000000"/>
              </a:buClr>
              <a:buSzPts val="900"/>
            </a:pPr>
            <a:r>
              <a:rPr lang="en-US" altLang="en-US" sz="1200">
                <a:solidFill>
                  <a:srgbClr val="000000"/>
                </a:solidFill>
                <a:latin typeface="Calibri" panose="020F0502020204030204" pitchFamily="34" charset="0"/>
                <a:cs typeface="Calibri" panose="020F0502020204030204" pitchFamily="34" charset="0"/>
                <a:sym typeface="Arial" panose="020B0604020202020204" pitchFamily="34" charset="0"/>
              </a:rPr>
              <a:t>Wright LA, Hirsch IB. </a:t>
            </a:r>
            <a:r>
              <a:rPr lang="en-US" altLang="en-US" sz="1200" i="1">
                <a:solidFill>
                  <a:srgbClr val="000000"/>
                </a:solidFill>
                <a:latin typeface="Calibri" panose="020F0502020204030204" pitchFamily="34" charset="0"/>
                <a:cs typeface="Calibri" panose="020F0502020204030204" pitchFamily="34" charset="0"/>
                <a:sym typeface="Arial" panose="020B0604020202020204" pitchFamily="34" charset="0"/>
              </a:rPr>
              <a:t>Diabetes Technol Ther. </a:t>
            </a:r>
            <a:r>
              <a:rPr lang="en-US" altLang="en-US" sz="1200">
                <a:solidFill>
                  <a:srgbClr val="000000"/>
                </a:solidFill>
                <a:latin typeface="Calibri" panose="020F0502020204030204" pitchFamily="34" charset="0"/>
                <a:cs typeface="Calibri" panose="020F0502020204030204" pitchFamily="34" charset="0"/>
                <a:sym typeface="Arial" panose="020B0604020202020204" pitchFamily="34" charset="0"/>
              </a:rPr>
              <a:t>2017;19(</a:t>
            </a:r>
            <a:r>
              <a:rPr lang="en-US" altLang="en-US" sz="1200">
                <a:solidFill>
                  <a:srgbClr val="000000"/>
                </a:solidFill>
                <a:latin typeface="Calibri" panose="020F0502020204030204" pitchFamily="34" charset="0"/>
                <a:cs typeface="Calibri" panose="020F0502020204030204" pitchFamily="34" charset="0"/>
              </a:rPr>
              <a:t>suppl 2</a:t>
            </a:r>
            <a:r>
              <a:rPr lang="en-US" altLang="en-US" sz="1200">
                <a:solidFill>
                  <a:srgbClr val="000000"/>
                </a:solidFill>
                <a:latin typeface="Calibri" panose="020F0502020204030204" pitchFamily="34" charset="0"/>
                <a:cs typeface="Calibri" panose="020F0502020204030204" pitchFamily="34" charset="0"/>
                <a:sym typeface="Arial" panose="020B0604020202020204" pitchFamily="34" charset="0"/>
              </a:rPr>
              <a:t>):S16-S26; </a:t>
            </a:r>
            <a:r>
              <a:rPr lang="en-US" altLang="en-US" sz="1200">
                <a:solidFill>
                  <a:srgbClr val="000000"/>
                </a:solidFill>
                <a:latin typeface="Calibri" panose="020F0502020204030204" pitchFamily="34" charset="0"/>
                <a:cs typeface="Calibri" panose="020F0502020204030204" pitchFamily="34" charset="0"/>
              </a:rPr>
              <a:t>Kruger DF, et al. </a:t>
            </a:r>
            <a:r>
              <a:rPr lang="en-US" altLang="en-US" sz="1200" i="1">
                <a:solidFill>
                  <a:srgbClr val="000000"/>
                </a:solidFill>
                <a:latin typeface="Calibri" panose="020F0502020204030204" pitchFamily="34" charset="0"/>
                <a:cs typeface="Calibri" panose="020F0502020204030204" pitchFamily="34" charset="0"/>
              </a:rPr>
              <a:t>Diab Educ</a:t>
            </a:r>
            <a:r>
              <a:rPr lang="en-US" altLang="en-US" sz="1200">
                <a:solidFill>
                  <a:srgbClr val="000000"/>
                </a:solidFill>
                <a:latin typeface="Calibri" panose="020F0502020204030204" pitchFamily="34" charset="0"/>
                <a:cs typeface="Calibri" panose="020F0502020204030204" pitchFamily="34" charset="0"/>
              </a:rPr>
              <a:t>. 2019;45(suppl 1):S3-S20.</a:t>
            </a:r>
          </a:p>
          <a:p>
            <a:pPr eaLnBrk="1" hangingPunct="1">
              <a:buClr>
                <a:srgbClr val="000000"/>
              </a:buClr>
              <a:buSzPts val="900"/>
            </a:pPr>
            <a:endParaRPr lang="en-US" altLang="en-US">
              <a:solidFill>
                <a:srgbClr val="000000"/>
              </a:solidFill>
              <a:latin typeface="Calibri" panose="020F0502020204030204" pitchFamily="34" charset="0"/>
            </a:endParaRPr>
          </a:p>
        </p:txBody>
      </p:sp>
      <p:graphicFrame>
        <p:nvGraphicFramePr>
          <p:cNvPr id="334" name="Google Shape;334;p63">
            <a:extLst>
              <a:ext uri="{FF2B5EF4-FFF2-40B4-BE49-F238E27FC236}">
                <a16:creationId xmlns:a16="http://schemas.microsoft.com/office/drawing/2014/main" id="{580DFEA7-15FE-6A98-9F4D-E187015F0810}"/>
              </a:ext>
            </a:extLst>
          </p:cNvPr>
          <p:cNvGraphicFramePr/>
          <p:nvPr/>
        </p:nvGraphicFramePr>
        <p:xfrm>
          <a:off x="449263" y="1481138"/>
          <a:ext cx="11480800" cy="4429126"/>
        </p:xfrm>
        <a:graphic>
          <a:graphicData uri="http://schemas.openxmlformats.org/drawingml/2006/table">
            <a:tbl>
              <a:tblPr firstRow="1" bandRow="1">
                <a:noFill/>
              </a:tblPr>
              <a:tblGrid>
                <a:gridCol w="5689600">
                  <a:extLst>
                    <a:ext uri="{9D8B030D-6E8A-4147-A177-3AD203B41FA5}">
                      <a16:colId xmlns:a16="http://schemas.microsoft.com/office/drawing/2014/main" val="20000"/>
                    </a:ext>
                  </a:extLst>
                </a:gridCol>
                <a:gridCol w="5791200">
                  <a:extLst>
                    <a:ext uri="{9D8B030D-6E8A-4147-A177-3AD203B41FA5}">
                      <a16:colId xmlns:a16="http://schemas.microsoft.com/office/drawing/2014/main" val="20001"/>
                    </a:ext>
                  </a:extLst>
                </a:gridCol>
              </a:tblGrid>
              <a:tr h="497633">
                <a:tc>
                  <a:txBody>
                    <a:bodyPr/>
                    <a:lstStyle/>
                    <a:p>
                      <a:pPr marL="0" marR="0" lvl="0" indent="0" algn="l" rtl="0">
                        <a:spcBef>
                          <a:spcPts val="0"/>
                        </a:spcBef>
                        <a:spcAft>
                          <a:spcPts val="0"/>
                        </a:spcAft>
                        <a:buNone/>
                      </a:pPr>
                      <a:r>
                        <a:rPr lang="en-US" sz="2400" u="none" strike="noStrike" cap="none" dirty="0">
                          <a:solidFill>
                            <a:schemeClr val="bg1"/>
                          </a:solidFill>
                        </a:rPr>
                        <a:t>Professional</a:t>
                      </a:r>
                      <a:endParaRPr sz="1800" dirty="0">
                        <a:solidFill>
                          <a:schemeClr val="bg1"/>
                        </a:solidFill>
                      </a:endParaRPr>
                    </a:p>
                  </a:txBody>
                  <a:tcPr marL="91450" marR="91450" marT="45699" marB="45699"/>
                </a:tc>
                <a:tc>
                  <a:txBody>
                    <a:bodyPr/>
                    <a:lstStyle/>
                    <a:p>
                      <a:pPr marL="0" marR="0" lvl="0" indent="0" algn="l" rtl="0">
                        <a:spcBef>
                          <a:spcPts val="0"/>
                        </a:spcBef>
                        <a:spcAft>
                          <a:spcPts val="0"/>
                        </a:spcAft>
                        <a:buNone/>
                      </a:pPr>
                      <a:r>
                        <a:rPr lang="en-US" sz="2400" dirty="0">
                          <a:solidFill>
                            <a:schemeClr val="bg1"/>
                          </a:solidFill>
                        </a:rPr>
                        <a:t>Personal</a:t>
                      </a:r>
                      <a:endParaRPr sz="1800" dirty="0">
                        <a:solidFill>
                          <a:schemeClr val="bg1"/>
                        </a:solidFill>
                      </a:endParaRPr>
                    </a:p>
                  </a:txBody>
                  <a:tcPr marL="91450" marR="91450" marT="45699" marB="45699"/>
                </a:tc>
                <a:extLst>
                  <a:ext uri="{0D108BD9-81ED-4DB2-BD59-A6C34878D82A}">
                    <a16:rowId xmlns:a16="http://schemas.microsoft.com/office/drawing/2014/main" val="10000"/>
                  </a:ext>
                </a:extLst>
              </a:tr>
              <a:tr h="639823">
                <a:tc>
                  <a:txBody>
                    <a:bodyPr/>
                    <a:lstStyle/>
                    <a:p>
                      <a:pPr marL="0" marR="0" lvl="0" indent="0" algn="l" rtl="0">
                        <a:spcBef>
                          <a:spcPts val="0"/>
                        </a:spcBef>
                        <a:spcAft>
                          <a:spcPts val="0"/>
                        </a:spcAft>
                        <a:buNone/>
                      </a:pPr>
                      <a:r>
                        <a:rPr lang="en-US" sz="2400" dirty="0">
                          <a:solidFill>
                            <a:schemeClr val="bg1"/>
                          </a:solidFill>
                        </a:rPr>
                        <a:t>Owned by the clinic</a:t>
                      </a:r>
                      <a:endParaRPr sz="1800" dirty="0">
                        <a:solidFill>
                          <a:schemeClr val="bg1"/>
                        </a:solidFill>
                      </a:endParaRPr>
                    </a:p>
                  </a:txBody>
                  <a:tcPr marL="91450" marR="91450" marT="45699" marB="45699"/>
                </a:tc>
                <a:tc>
                  <a:txBody>
                    <a:bodyPr/>
                    <a:lstStyle/>
                    <a:p>
                      <a:pPr marL="0" marR="0" lvl="0" indent="0" algn="l" rtl="0">
                        <a:spcBef>
                          <a:spcPts val="0"/>
                        </a:spcBef>
                        <a:spcAft>
                          <a:spcPts val="0"/>
                        </a:spcAft>
                        <a:buNone/>
                      </a:pPr>
                      <a:r>
                        <a:rPr lang="en-US" sz="2400" dirty="0">
                          <a:solidFill>
                            <a:schemeClr val="bg1"/>
                          </a:solidFill>
                        </a:rPr>
                        <a:t>Owned by the person with diabetes</a:t>
                      </a:r>
                      <a:endParaRPr sz="1800" dirty="0">
                        <a:solidFill>
                          <a:schemeClr val="bg1"/>
                        </a:solidFill>
                      </a:endParaRPr>
                    </a:p>
                  </a:txBody>
                  <a:tcPr marL="91450" marR="91450" marT="45699" marB="45699"/>
                </a:tc>
                <a:extLst>
                  <a:ext uri="{0D108BD9-81ED-4DB2-BD59-A6C34878D82A}">
                    <a16:rowId xmlns:a16="http://schemas.microsoft.com/office/drawing/2014/main" val="10001"/>
                  </a:ext>
                </a:extLst>
              </a:tr>
              <a:tr h="822918">
                <a:tc>
                  <a:txBody>
                    <a:bodyPr/>
                    <a:lstStyle/>
                    <a:p>
                      <a:pPr marL="0" marR="0" lvl="0" indent="0" algn="l" rtl="0">
                        <a:lnSpc>
                          <a:spcPct val="100000"/>
                        </a:lnSpc>
                        <a:spcBef>
                          <a:spcPts val="0"/>
                        </a:spcBef>
                        <a:spcAft>
                          <a:spcPts val="0"/>
                        </a:spcAft>
                        <a:buClr>
                          <a:schemeClr val="dk1"/>
                        </a:buClr>
                        <a:buSzPts val="2400"/>
                        <a:buFont typeface="Calibri"/>
                        <a:buNone/>
                      </a:pPr>
                      <a:r>
                        <a:rPr lang="en-US" sz="2400" dirty="0">
                          <a:solidFill>
                            <a:schemeClr val="bg1"/>
                          </a:solidFill>
                        </a:rPr>
                        <a:t>Blinded and unblinded (real-time feedback) options</a:t>
                      </a:r>
                      <a:endParaRPr sz="2400" dirty="0">
                        <a:solidFill>
                          <a:schemeClr val="bg1"/>
                        </a:solidFill>
                      </a:endParaRPr>
                    </a:p>
                  </a:txBody>
                  <a:tcPr marL="91450" marR="91450" marT="45699" marB="45699"/>
                </a:tc>
                <a:tc>
                  <a:txBody>
                    <a:bodyPr/>
                    <a:lstStyle/>
                    <a:p>
                      <a:pPr marL="0" marR="0" lvl="0" indent="0" algn="l" rtl="0">
                        <a:lnSpc>
                          <a:spcPct val="100000"/>
                        </a:lnSpc>
                        <a:spcBef>
                          <a:spcPts val="0"/>
                        </a:spcBef>
                        <a:spcAft>
                          <a:spcPts val="0"/>
                        </a:spcAft>
                        <a:buClr>
                          <a:schemeClr val="dk1"/>
                        </a:buClr>
                        <a:buSzPts val="2400"/>
                        <a:buFont typeface="Calibri"/>
                        <a:buNone/>
                      </a:pPr>
                      <a:r>
                        <a:rPr lang="en-US" sz="2400" dirty="0">
                          <a:solidFill>
                            <a:schemeClr val="bg1"/>
                          </a:solidFill>
                        </a:rPr>
                        <a:t>Real-time feedback</a:t>
                      </a:r>
                      <a:endParaRPr sz="2400" dirty="0">
                        <a:solidFill>
                          <a:schemeClr val="bg1"/>
                        </a:solidFill>
                      </a:endParaRPr>
                    </a:p>
                  </a:txBody>
                  <a:tcPr marL="91450" marR="91450" marT="45699" marB="45699"/>
                </a:tc>
                <a:extLst>
                  <a:ext uri="{0D108BD9-81ED-4DB2-BD59-A6C34878D82A}">
                    <a16:rowId xmlns:a16="http://schemas.microsoft.com/office/drawing/2014/main" val="10002"/>
                  </a:ext>
                </a:extLst>
              </a:tr>
              <a:tr h="457158">
                <a:tc>
                  <a:txBody>
                    <a:bodyPr/>
                    <a:lstStyle/>
                    <a:p>
                      <a:pPr marL="0" marR="0" lvl="0" indent="0" algn="l" rtl="0">
                        <a:spcBef>
                          <a:spcPts val="0"/>
                        </a:spcBef>
                        <a:spcAft>
                          <a:spcPts val="0"/>
                        </a:spcAft>
                        <a:buNone/>
                      </a:pPr>
                      <a:r>
                        <a:rPr lang="en-US" sz="2400" dirty="0">
                          <a:solidFill>
                            <a:schemeClr val="bg1"/>
                          </a:solidFill>
                        </a:rPr>
                        <a:t>Short-term use (3-14 days)</a:t>
                      </a:r>
                      <a:endParaRPr sz="1800" dirty="0">
                        <a:solidFill>
                          <a:schemeClr val="bg1"/>
                        </a:solidFill>
                      </a:endParaRPr>
                    </a:p>
                  </a:txBody>
                  <a:tcPr marL="91450" marR="91450" marT="45699" marB="45699"/>
                </a:tc>
                <a:tc>
                  <a:txBody>
                    <a:bodyPr/>
                    <a:lstStyle/>
                    <a:p>
                      <a:pPr marL="0" marR="0" lvl="0" indent="0" algn="l" rtl="0">
                        <a:spcBef>
                          <a:spcPts val="0"/>
                        </a:spcBef>
                        <a:spcAft>
                          <a:spcPts val="0"/>
                        </a:spcAft>
                        <a:buNone/>
                      </a:pPr>
                      <a:r>
                        <a:rPr lang="en-US" sz="2400" dirty="0">
                          <a:solidFill>
                            <a:schemeClr val="bg1"/>
                          </a:solidFill>
                        </a:rPr>
                        <a:t>Long-term use </a:t>
                      </a:r>
                      <a:endParaRPr sz="2400" dirty="0">
                        <a:solidFill>
                          <a:schemeClr val="bg1"/>
                        </a:solidFill>
                      </a:endParaRPr>
                    </a:p>
                  </a:txBody>
                  <a:tcPr marL="91450" marR="91450" marT="45699" marB="45699"/>
                </a:tc>
                <a:extLst>
                  <a:ext uri="{0D108BD9-81ED-4DB2-BD59-A6C34878D82A}">
                    <a16:rowId xmlns:a16="http://schemas.microsoft.com/office/drawing/2014/main" val="10003"/>
                  </a:ext>
                </a:extLst>
              </a:tr>
              <a:tr h="1188676">
                <a:tc>
                  <a:txBody>
                    <a:bodyPr/>
                    <a:lstStyle/>
                    <a:p>
                      <a:pPr marL="0" marR="0" lvl="0" indent="0" algn="l" rtl="0">
                        <a:lnSpc>
                          <a:spcPct val="100000"/>
                        </a:lnSpc>
                        <a:spcBef>
                          <a:spcPts val="0"/>
                        </a:spcBef>
                        <a:spcAft>
                          <a:spcPts val="0"/>
                        </a:spcAft>
                        <a:buClr>
                          <a:schemeClr val="dk1"/>
                        </a:buClr>
                        <a:buSzPts val="2400"/>
                        <a:buFont typeface="Calibri"/>
                        <a:buNone/>
                      </a:pPr>
                      <a:r>
                        <a:rPr lang="en-US" sz="2400" dirty="0">
                          <a:solidFill>
                            <a:schemeClr val="bg1"/>
                          </a:solidFill>
                        </a:rPr>
                        <a:t>Insurance coverage for most people with type 1 or type 2 diabetes</a:t>
                      </a:r>
                      <a:endParaRPr sz="1800" dirty="0">
                        <a:solidFill>
                          <a:schemeClr val="bg1"/>
                        </a:solidFill>
                      </a:endParaRPr>
                    </a:p>
                  </a:txBody>
                  <a:tcPr marL="91450" marR="91450" marT="45699" marB="45699"/>
                </a:tc>
                <a:tc>
                  <a:txBody>
                    <a:bodyPr/>
                    <a:lstStyle/>
                    <a:p>
                      <a:pPr marL="0" marR="0" lvl="0" indent="0" algn="l" rtl="0">
                        <a:spcBef>
                          <a:spcPts val="0"/>
                        </a:spcBef>
                        <a:spcAft>
                          <a:spcPts val="0"/>
                        </a:spcAft>
                        <a:buNone/>
                      </a:pPr>
                      <a:r>
                        <a:rPr lang="en-US" sz="2400" dirty="0">
                          <a:solidFill>
                            <a:schemeClr val="bg1"/>
                          </a:solidFill>
                        </a:rPr>
                        <a:t>Insurance coverage for most insulin users</a:t>
                      </a:r>
                      <a:endParaRPr sz="2400" dirty="0">
                        <a:solidFill>
                          <a:schemeClr val="bg1"/>
                        </a:solidFill>
                      </a:endParaRPr>
                    </a:p>
                  </a:txBody>
                  <a:tcPr marL="91450" marR="91450" marT="45699" marB="45699"/>
                </a:tc>
                <a:extLst>
                  <a:ext uri="{0D108BD9-81ED-4DB2-BD59-A6C34878D82A}">
                    <a16:rowId xmlns:a16="http://schemas.microsoft.com/office/drawing/2014/main" val="10004"/>
                  </a:ext>
                </a:extLst>
              </a:tr>
              <a:tr h="822918">
                <a:tc>
                  <a:txBody>
                    <a:bodyPr/>
                    <a:lstStyle/>
                    <a:p>
                      <a:pPr marL="0" marR="0" lvl="0" indent="0" algn="l" rtl="0">
                        <a:lnSpc>
                          <a:spcPct val="100000"/>
                        </a:lnSpc>
                        <a:spcBef>
                          <a:spcPts val="0"/>
                        </a:spcBef>
                        <a:spcAft>
                          <a:spcPts val="0"/>
                        </a:spcAft>
                        <a:buClr>
                          <a:schemeClr val="dk1"/>
                        </a:buClr>
                        <a:buSzPts val="2400"/>
                        <a:buFont typeface="Calibri"/>
                        <a:buNone/>
                      </a:pPr>
                      <a:r>
                        <a:rPr lang="en-US" sz="2400" dirty="0">
                          <a:solidFill>
                            <a:schemeClr val="bg1"/>
                          </a:solidFill>
                        </a:rPr>
                        <a:t>Not compatible with                                                                                                          insulin pumps or connected pens</a:t>
                      </a:r>
                      <a:endParaRPr sz="2400" dirty="0">
                        <a:solidFill>
                          <a:schemeClr val="bg1"/>
                        </a:solidFill>
                      </a:endParaRPr>
                    </a:p>
                  </a:txBody>
                  <a:tcPr marL="91450" marR="91450" marT="45699" marB="45699"/>
                </a:tc>
                <a:tc>
                  <a:txBody>
                    <a:bodyPr/>
                    <a:lstStyle/>
                    <a:p>
                      <a:pPr marL="0" marR="0" lvl="0" indent="0" algn="l" rtl="0">
                        <a:spcBef>
                          <a:spcPts val="0"/>
                        </a:spcBef>
                        <a:spcAft>
                          <a:spcPts val="0"/>
                        </a:spcAft>
                        <a:buNone/>
                      </a:pPr>
                      <a:r>
                        <a:rPr lang="en-US" sz="2400" dirty="0">
                          <a:solidFill>
                            <a:schemeClr val="bg1"/>
                          </a:solidFill>
                        </a:rPr>
                        <a:t>Compatible with smartphones, connected pens and insulin pumps with select devices</a:t>
                      </a:r>
                      <a:endParaRPr sz="2400" dirty="0">
                        <a:solidFill>
                          <a:schemeClr val="bg1"/>
                        </a:solidFill>
                      </a:endParaRPr>
                    </a:p>
                  </a:txBody>
                  <a:tcPr marL="91450" marR="91450" marT="45699" marB="45699"/>
                </a:tc>
                <a:extLst>
                  <a:ext uri="{0D108BD9-81ED-4DB2-BD59-A6C34878D82A}">
                    <a16:rowId xmlns:a16="http://schemas.microsoft.com/office/drawing/2014/main" val="10005"/>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Google Shape;364;p66">
            <a:extLst>
              <a:ext uri="{FF2B5EF4-FFF2-40B4-BE49-F238E27FC236}">
                <a16:creationId xmlns:a16="http://schemas.microsoft.com/office/drawing/2014/main" id="{C1F22492-4FED-C4F4-8201-A98793C95CAD}"/>
              </a:ext>
            </a:extLst>
          </p:cNvPr>
          <p:cNvSpPr>
            <a:spLocks noGrp="1"/>
          </p:cNvSpPr>
          <p:nvPr>
            <p:ph type="title"/>
          </p:nvPr>
        </p:nvSpPr>
        <p:spPr/>
        <p:txBody>
          <a:bodyPr lIns="91425" tIns="45700" rIns="91425" bIns="45700"/>
          <a:lstStyle/>
          <a:p>
            <a:pPr>
              <a:buClr>
                <a:srgbClr val="000000"/>
              </a:buClr>
              <a:buSzPts val="4000"/>
              <a:buFont typeface="Calibri" panose="020F0502020204030204" pitchFamily="34" charset="0"/>
              <a:buNone/>
            </a:pPr>
            <a:r>
              <a:rPr lang="en-US" altLang="en-US"/>
              <a:t>Professional CGM</a:t>
            </a:r>
          </a:p>
        </p:txBody>
      </p:sp>
      <p:graphicFrame>
        <p:nvGraphicFramePr>
          <p:cNvPr id="365" name="Google Shape;365;p66">
            <a:extLst>
              <a:ext uri="{FF2B5EF4-FFF2-40B4-BE49-F238E27FC236}">
                <a16:creationId xmlns:a16="http://schemas.microsoft.com/office/drawing/2014/main" id="{1CB44E17-225C-2057-63D8-919961ED8764}"/>
              </a:ext>
            </a:extLst>
          </p:cNvPr>
          <p:cNvGraphicFramePr/>
          <p:nvPr/>
        </p:nvGraphicFramePr>
        <p:xfrm>
          <a:off x="3352800" y="1752600"/>
          <a:ext cx="5778500" cy="3670300"/>
        </p:xfrm>
        <a:graphic>
          <a:graphicData uri="http://schemas.openxmlformats.org/drawingml/2006/table">
            <a:tbl>
              <a:tblPr firstRow="1" firstCol="1" bandRow="1">
                <a:noFill/>
              </a:tblPr>
              <a:tblGrid>
                <a:gridCol w="2889250">
                  <a:extLst>
                    <a:ext uri="{9D8B030D-6E8A-4147-A177-3AD203B41FA5}">
                      <a16:colId xmlns:a16="http://schemas.microsoft.com/office/drawing/2014/main" val="20000"/>
                    </a:ext>
                  </a:extLst>
                </a:gridCol>
                <a:gridCol w="2889250">
                  <a:extLst>
                    <a:ext uri="{9D8B030D-6E8A-4147-A177-3AD203B41FA5}">
                      <a16:colId xmlns:a16="http://schemas.microsoft.com/office/drawing/2014/main" val="20001"/>
                    </a:ext>
                  </a:extLst>
                </a:gridCol>
              </a:tblGrid>
              <a:tr h="318715">
                <a:tc>
                  <a:txBody>
                    <a:bodyPr/>
                    <a:lstStyle/>
                    <a:p>
                      <a:pPr marL="0" marR="0" lvl="0" indent="0" algn="l" rtl="0">
                        <a:lnSpc>
                          <a:spcPct val="115000"/>
                        </a:lnSpc>
                        <a:spcBef>
                          <a:spcPts val="0"/>
                        </a:spcBef>
                        <a:spcAft>
                          <a:spcPts val="0"/>
                        </a:spcAft>
                        <a:buNone/>
                      </a:pPr>
                      <a:r>
                        <a:rPr lang="en-US" sz="1800" dirty="0">
                          <a:solidFill>
                            <a:schemeClr val="bg1"/>
                          </a:solidFill>
                        </a:rPr>
                        <a:t> </a:t>
                      </a:r>
                      <a:endParaRPr sz="1800" dirty="0">
                        <a:solidFill>
                          <a:schemeClr val="bg1"/>
                        </a:solidFill>
                        <a:latin typeface="Calibri"/>
                        <a:ea typeface="Calibri"/>
                        <a:cs typeface="Calibri"/>
                        <a:sym typeface="Calibri"/>
                      </a:endParaRPr>
                    </a:p>
                  </a:txBody>
                  <a:tcPr marL="38358" marR="38358" marT="0" marB="0"/>
                </a:tc>
                <a:tc>
                  <a:txBody>
                    <a:bodyPr/>
                    <a:lstStyle/>
                    <a:p>
                      <a:pPr marL="0" marR="0" lvl="0" indent="0" algn="l" rtl="0">
                        <a:lnSpc>
                          <a:spcPct val="115000"/>
                        </a:lnSpc>
                        <a:spcBef>
                          <a:spcPts val="0"/>
                        </a:spcBef>
                        <a:spcAft>
                          <a:spcPts val="0"/>
                        </a:spcAft>
                        <a:buNone/>
                      </a:pPr>
                      <a:r>
                        <a:rPr lang="en-US" sz="1800" dirty="0">
                          <a:solidFill>
                            <a:schemeClr val="bg1"/>
                          </a:solidFill>
                        </a:rPr>
                        <a:t>Dexcom G6 Pro</a:t>
                      </a:r>
                      <a:endParaRPr sz="1800" dirty="0">
                        <a:solidFill>
                          <a:schemeClr val="bg1"/>
                        </a:solidFill>
                      </a:endParaRPr>
                    </a:p>
                  </a:txBody>
                  <a:tcPr marL="38358" marR="38358" marT="0" marB="0"/>
                </a:tc>
                <a:extLst>
                  <a:ext uri="{0D108BD9-81ED-4DB2-BD59-A6C34878D82A}">
                    <a16:rowId xmlns:a16="http://schemas.microsoft.com/office/drawing/2014/main" val="10000"/>
                  </a:ext>
                </a:extLst>
              </a:tr>
              <a:tr h="296982">
                <a:tc>
                  <a:txBody>
                    <a:bodyPr/>
                    <a:lstStyle/>
                    <a:p>
                      <a:pPr marL="0" marR="0" lvl="0" indent="0" algn="l" rtl="0">
                        <a:lnSpc>
                          <a:spcPct val="115000"/>
                        </a:lnSpc>
                        <a:spcBef>
                          <a:spcPts val="0"/>
                        </a:spcBef>
                        <a:spcAft>
                          <a:spcPts val="0"/>
                        </a:spcAft>
                        <a:buNone/>
                      </a:pPr>
                      <a:r>
                        <a:rPr lang="en-US" sz="1800" dirty="0">
                          <a:solidFill>
                            <a:schemeClr val="bg1"/>
                          </a:solidFill>
                        </a:rPr>
                        <a:t>Blinded vs unblinded</a:t>
                      </a:r>
                      <a:endParaRPr sz="1800" dirty="0">
                        <a:solidFill>
                          <a:schemeClr val="bg1"/>
                        </a:solidFill>
                        <a:latin typeface="Calibri"/>
                        <a:ea typeface="Calibri"/>
                        <a:cs typeface="Calibri"/>
                        <a:sym typeface="Calibri"/>
                      </a:endParaRPr>
                    </a:p>
                  </a:txBody>
                  <a:tcPr marL="38358" marR="38358" marT="0" marB="0"/>
                </a:tc>
                <a:tc>
                  <a:txBody>
                    <a:bodyPr/>
                    <a:lstStyle/>
                    <a:p>
                      <a:pPr marL="0" marR="0" lvl="0" indent="0" algn="l" rtl="0">
                        <a:lnSpc>
                          <a:spcPct val="115000"/>
                        </a:lnSpc>
                        <a:spcBef>
                          <a:spcPts val="0"/>
                        </a:spcBef>
                        <a:spcAft>
                          <a:spcPts val="0"/>
                        </a:spcAft>
                        <a:buNone/>
                      </a:pPr>
                      <a:r>
                        <a:rPr lang="en-US" sz="1800" dirty="0">
                          <a:solidFill>
                            <a:schemeClr val="bg1"/>
                          </a:solidFill>
                        </a:rPr>
                        <a:t>Both</a:t>
                      </a:r>
                      <a:endParaRPr sz="1800" dirty="0">
                        <a:solidFill>
                          <a:schemeClr val="bg1"/>
                        </a:solidFill>
                        <a:latin typeface="Calibri"/>
                        <a:ea typeface="Calibri"/>
                        <a:cs typeface="Calibri"/>
                        <a:sym typeface="Calibri"/>
                      </a:endParaRPr>
                    </a:p>
                  </a:txBody>
                  <a:tcPr marL="38358" marR="38358" marT="0" marB="0"/>
                </a:tc>
                <a:extLst>
                  <a:ext uri="{0D108BD9-81ED-4DB2-BD59-A6C34878D82A}">
                    <a16:rowId xmlns:a16="http://schemas.microsoft.com/office/drawing/2014/main" val="10001"/>
                  </a:ext>
                </a:extLst>
              </a:tr>
              <a:tr h="612510">
                <a:tc>
                  <a:txBody>
                    <a:bodyPr/>
                    <a:lstStyle/>
                    <a:p>
                      <a:pPr marL="0" marR="0" lvl="0" indent="0" algn="l" rtl="0">
                        <a:lnSpc>
                          <a:spcPct val="115000"/>
                        </a:lnSpc>
                        <a:spcBef>
                          <a:spcPts val="0"/>
                        </a:spcBef>
                        <a:spcAft>
                          <a:spcPts val="0"/>
                        </a:spcAft>
                        <a:buNone/>
                      </a:pPr>
                      <a:r>
                        <a:rPr lang="en-US" sz="1800" dirty="0">
                          <a:solidFill>
                            <a:schemeClr val="bg1"/>
                          </a:solidFill>
                        </a:rPr>
                        <a:t>Maximum wear time of sensor</a:t>
                      </a:r>
                      <a:endParaRPr sz="1800" dirty="0">
                        <a:solidFill>
                          <a:schemeClr val="bg1"/>
                        </a:solidFill>
                        <a:latin typeface="Calibri"/>
                        <a:ea typeface="Calibri"/>
                        <a:cs typeface="Calibri"/>
                        <a:sym typeface="Calibri"/>
                      </a:endParaRPr>
                    </a:p>
                  </a:txBody>
                  <a:tcPr marL="38358" marR="38358" marT="0" marB="0"/>
                </a:tc>
                <a:tc>
                  <a:txBody>
                    <a:bodyPr/>
                    <a:lstStyle/>
                    <a:p>
                      <a:pPr marL="0" marR="0" lvl="0" indent="0" algn="l" rtl="0">
                        <a:lnSpc>
                          <a:spcPct val="115000"/>
                        </a:lnSpc>
                        <a:spcBef>
                          <a:spcPts val="0"/>
                        </a:spcBef>
                        <a:spcAft>
                          <a:spcPts val="0"/>
                        </a:spcAft>
                        <a:buNone/>
                      </a:pPr>
                      <a:r>
                        <a:rPr lang="en-US" sz="1800" dirty="0">
                          <a:solidFill>
                            <a:schemeClr val="bg1"/>
                          </a:solidFill>
                        </a:rPr>
                        <a:t>10 days</a:t>
                      </a:r>
                      <a:endParaRPr sz="1800" dirty="0">
                        <a:solidFill>
                          <a:schemeClr val="bg1"/>
                        </a:solidFill>
                        <a:latin typeface="Calibri"/>
                        <a:ea typeface="Calibri"/>
                        <a:cs typeface="Calibri"/>
                        <a:sym typeface="Calibri"/>
                      </a:endParaRPr>
                    </a:p>
                  </a:txBody>
                  <a:tcPr marL="38358" marR="38358" marT="0" marB="0"/>
                </a:tc>
                <a:extLst>
                  <a:ext uri="{0D108BD9-81ED-4DB2-BD59-A6C34878D82A}">
                    <a16:rowId xmlns:a16="http://schemas.microsoft.com/office/drawing/2014/main" val="10002"/>
                  </a:ext>
                </a:extLst>
              </a:tr>
              <a:tr h="307581">
                <a:tc>
                  <a:txBody>
                    <a:bodyPr/>
                    <a:lstStyle/>
                    <a:p>
                      <a:pPr marL="0" marR="0" lvl="0" indent="0" algn="l" rtl="0">
                        <a:lnSpc>
                          <a:spcPct val="115000"/>
                        </a:lnSpc>
                        <a:spcBef>
                          <a:spcPts val="0"/>
                        </a:spcBef>
                        <a:spcAft>
                          <a:spcPts val="0"/>
                        </a:spcAft>
                        <a:buNone/>
                      </a:pPr>
                      <a:r>
                        <a:rPr lang="en-US" sz="1800" dirty="0">
                          <a:solidFill>
                            <a:schemeClr val="bg1"/>
                          </a:solidFill>
                        </a:rPr>
                        <a:t>Calibration</a:t>
                      </a:r>
                      <a:endParaRPr sz="1800" dirty="0">
                        <a:solidFill>
                          <a:schemeClr val="bg1"/>
                        </a:solidFill>
                        <a:latin typeface="Calibri"/>
                        <a:ea typeface="Calibri"/>
                        <a:cs typeface="Calibri"/>
                        <a:sym typeface="Calibri"/>
                      </a:endParaRPr>
                    </a:p>
                  </a:txBody>
                  <a:tcPr marL="38358" marR="38358" marT="0" marB="0"/>
                </a:tc>
                <a:tc>
                  <a:txBody>
                    <a:bodyPr/>
                    <a:lstStyle/>
                    <a:p>
                      <a:pPr marL="0" marR="0" lvl="0" indent="0" algn="l" rtl="0">
                        <a:lnSpc>
                          <a:spcPct val="115000"/>
                        </a:lnSpc>
                        <a:spcBef>
                          <a:spcPts val="0"/>
                        </a:spcBef>
                        <a:spcAft>
                          <a:spcPts val="0"/>
                        </a:spcAft>
                        <a:buNone/>
                      </a:pPr>
                      <a:r>
                        <a:rPr lang="en-US" sz="1800" dirty="0">
                          <a:solidFill>
                            <a:schemeClr val="bg1"/>
                          </a:solidFill>
                        </a:rPr>
                        <a:t>None</a:t>
                      </a:r>
                      <a:endParaRPr sz="1800" dirty="0">
                        <a:solidFill>
                          <a:schemeClr val="bg1"/>
                        </a:solidFill>
                        <a:latin typeface="Calibri"/>
                        <a:ea typeface="Calibri"/>
                        <a:cs typeface="Calibri"/>
                        <a:sym typeface="Calibri"/>
                      </a:endParaRPr>
                    </a:p>
                  </a:txBody>
                  <a:tcPr marL="38358" marR="38358" marT="0" marB="0"/>
                </a:tc>
                <a:extLst>
                  <a:ext uri="{0D108BD9-81ED-4DB2-BD59-A6C34878D82A}">
                    <a16:rowId xmlns:a16="http://schemas.microsoft.com/office/drawing/2014/main" val="10003"/>
                  </a:ext>
                </a:extLst>
              </a:tr>
              <a:tr h="296982">
                <a:tc>
                  <a:txBody>
                    <a:bodyPr/>
                    <a:lstStyle/>
                    <a:p>
                      <a:pPr marL="0" marR="0" lvl="0" indent="0" algn="l" rtl="0">
                        <a:lnSpc>
                          <a:spcPct val="115000"/>
                        </a:lnSpc>
                        <a:spcBef>
                          <a:spcPts val="0"/>
                        </a:spcBef>
                        <a:spcAft>
                          <a:spcPts val="0"/>
                        </a:spcAft>
                        <a:buNone/>
                      </a:pPr>
                      <a:r>
                        <a:rPr lang="en-US" sz="1800" dirty="0">
                          <a:solidFill>
                            <a:schemeClr val="bg1"/>
                          </a:solidFill>
                        </a:rPr>
                        <a:t>Downloading reports</a:t>
                      </a:r>
                      <a:endParaRPr sz="1800" dirty="0">
                        <a:solidFill>
                          <a:schemeClr val="bg1"/>
                        </a:solidFill>
                        <a:latin typeface="Calibri"/>
                        <a:ea typeface="Calibri"/>
                        <a:cs typeface="Calibri"/>
                        <a:sym typeface="Calibri"/>
                      </a:endParaRPr>
                    </a:p>
                  </a:txBody>
                  <a:tcPr marL="38358" marR="38358" marT="0" marB="0"/>
                </a:tc>
                <a:tc>
                  <a:txBody>
                    <a:bodyPr/>
                    <a:lstStyle/>
                    <a:p>
                      <a:pPr marL="0" marR="0" lvl="0" indent="0" algn="l" rtl="0">
                        <a:lnSpc>
                          <a:spcPct val="115000"/>
                        </a:lnSpc>
                        <a:spcBef>
                          <a:spcPts val="0"/>
                        </a:spcBef>
                        <a:spcAft>
                          <a:spcPts val="0"/>
                        </a:spcAft>
                        <a:buNone/>
                      </a:pPr>
                      <a:r>
                        <a:rPr lang="en-US" sz="1800" dirty="0">
                          <a:solidFill>
                            <a:schemeClr val="bg1"/>
                          </a:solidFill>
                        </a:rPr>
                        <a:t>Clarity</a:t>
                      </a:r>
                      <a:endParaRPr sz="1800" dirty="0">
                        <a:solidFill>
                          <a:schemeClr val="bg1"/>
                        </a:solidFill>
                        <a:latin typeface="Calibri"/>
                        <a:ea typeface="Calibri"/>
                        <a:cs typeface="Calibri"/>
                        <a:sym typeface="Calibri"/>
                      </a:endParaRPr>
                    </a:p>
                  </a:txBody>
                  <a:tcPr marL="38358" marR="38358" marT="0" marB="0"/>
                </a:tc>
                <a:extLst>
                  <a:ext uri="{0D108BD9-81ED-4DB2-BD59-A6C34878D82A}">
                    <a16:rowId xmlns:a16="http://schemas.microsoft.com/office/drawing/2014/main" val="10004"/>
                  </a:ext>
                </a:extLst>
              </a:tr>
              <a:tr h="612510">
                <a:tc>
                  <a:txBody>
                    <a:bodyPr/>
                    <a:lstStyle/>
                    <a:p>
                      <a:pPr marL="0" marR="0" lvl="0" indent="0" algn="l" rtl="0">
                        <a:lnSpc>
                          <a:spcPct val="115000"/>
                        </a:lnSpc>
                        <a:spcBef>
                          <a:spcPts val="0"/>
                        </a:spcBef>
                        <a:spcAft>
                          <a:spcPts val="0"/>
                        </a:spcAft>
                        <a:buNone/>
                      </a:pPr>
                      <a:r>
                        <a:rPr lang="en-US" sz="1800" dirty="0">
                          <a:solidFill>
                            <a:schemeClr val="bg1"/>
                          </a:solidFill>
                        </a:rPr>
                        <a:t>Care between transmitter use</a:t>
                      </a:r>
                      <a:endParaRPr sz="1800" dirty="0">
                        <a:solidFill>
                          <a:schemeClr val="bg1"/>
                        </a:solidFill>
                        <a:latin typeface="Calibri"/>
                        <a:ea typeface="Calibri"/>
                        <a:cs typeface="Calibri"/>
                        <a:sym typeface="Calibri"/>
                      </a:endParaRPr>
                    </a:p>
                  </a:txBody>
                  <a:tcPr marL="38358" marR="38358" marT="0" marB="0"/>
                </a:tc>
                <a:tc>
                  <a:txBody>
                    <a:bodyPr/>
                    <a:lstStyle/>
                    <a:p>
                      <a:pPr marL="0" marR="0" lvl="0" indent="0" algn="l" rtl="0">
                        <a:lnSpc>
                          <a:spcPct val="115000"/>
                        </a:lnSpc>
                        <a:spcBef>
                          <a:spcPts val="0"/>
                        </a:spcBef>
                        <a:spcAft>
                          <a:spcPts val="0"/>
                        </a:spcAft>
                        <a:buNone/>
                      </a:pPr>
                      <a:r>
                        <a:rPr lang="en-US" sz="1800" dirty="0">
                          <a:solidFill>
                            <a:schemeClr val="bg1"/>
                          </a:solidFill>
                        </a:rPr>
                        <a:t>Disposable-1 time use, must attached transmitter</a:t>
                      </a:r>
                      <a:endParaRPr sz="1800" dirty="0">
                        <a:solidFill>
                          <a:schemeClr val="bg1"/>
                        </a:solidFill>
                        <a:latin typeface="Calibri"/>
                        <a:ea typeface="Calibri"/>
                        <a:cs typeface="Calibri"/>
                        <a:sym typeface="Calibri"/>
                      </a:endParaRPr>
                    </a:p>
                  </a:txBody>
                  <a:tcPr marL="38358" marR="38358" marT="0" marB="0"/>
                </a:tc>
                <a:extLst>
                  <a:ext uri="{0D108BD9-81ED-4DB2-BD59-A6C34878D82A}">
                    <a16:rowId xmlns:a16="http://schemas.microsoft.com/office/drawing/2014/main" val="10005"/>
                  </a:ext>
                </a:extLst>
              </a:tr>
              <a:tr h="612510">
                <a:tc>
                  <a:txBody>
                    <a:bodyPr/>
                    <a:lstStyle/>
                    <a:p>
                      <a:pPr marL="0" marR="0" lvl="0" indent="0" algn="l" rtl="0">
                        <a:lnSpc>
                          <a:spcPct val="115000"/>
                        </a:lnSpc>
                        <a:spcBef>
                          <a:spcPts val="0"/>
                        </a:spcBef>
                        <a:spcAft>
                          <a:spcPts val="0"/>
                        </a:spcAft>
                        <a:buNone/>
                      </a:pPr>
                      <a:r>
                        <a:rPr lang="en-US" sz="1800" dirty="0">
                          <a:solidFill>
                            <a:schemeClr val="bg1"/>
                          </a:solidFill>
                        </a:rPr>
                        <a:t>Alarms for high/low glucose  alerts</a:t>
                      </a:r>
                      <a:endParaRPr sz="1800" dirty="0">
                        <a:solidFill>
                          <a:schemeClr val="bg1"/>
                        </a:solidFill>
                        <a:latin typeface="Calibri"/>
                        <a:ea typeface="Calibri"/>
                        <a:cs typeface="Calibri"/>
                        <a:sym typeface="Calibri"/>
                      </a:endParaRPr>
                    </a:p>
                  </a:txBody>
                  <a:tcPr marL="38358" marR="38358" marT="0" marB="0"/>
                </a:tc>
                <a:tc>
                  <a:txBody>
                    <a:bodyPr/>
                    <a:lstStyle/>
                    <a:p>
                      <a:pPr marL="0" marR="0" lvl="0" indent="0" algn="l" rtl="0">
                        <a:lnSpc>
                          <a:spcPct val="115000"/>
                        </a:lnSpc>
                        <a:spcBef>
                          <a:spcPts val="0"/>
                        </a:spcBef>
                        <a:spcAft>
                          <a:spcPts val="0"/>
                        </a:spcAft>
                        <a:buNone/>
                      </a:pPr>
                      <a:r>
                        <a:rPr lang="en-US" sz="1800" dirty="0">
                          <a:solidFill>
                            <a:schemeClr val="bg1"/>
                          </a:solidFill>
                        </a:rPr>
                        <a:t>Yes</a:t>
                      </a:r>
                      <a:endParaRPr sz="1800" dirty="0">
                        <a:solidFill>
                          <a:schemeClr val="bg1"/>
                        </a:solidFill>
                        <a:latin typeface="Calibri"/>
                        <a:ea typeface="Calibri"/>
                        <a:cs typeface="Calibri"/>
                        <a:sym typeface="Calibri"/>
                      </a:endParaRPr>
                    </a:p>
                  </a:txBody>
                  <a:tcPr marL="38358" marR="38358" marT="0" marB="0"/>
                </a:tc>
                <a:extLst>
                  <a:ext uri="{0D108BD9-81ED-4DB2-BD59-A6C34878D82A}">
                    <a16:rowId xmlns:a16="http://schemas.microsoft.com/office/drawing/2014/main" val="10006"/>
                  </a:ext>
                </a:extLst>
              </a:tr>
              <a:tr h="612510">
                <a:tc>
                  <a:txBody>
                    <a:bodyPr/>
                    <a:lstStyle/>
                    <a:p>
                      <a:pPr marL="0" marR="0" lvl="0" indent="0" algn="l" rtl="0">
                        <a:lnSpc>
                          <a:spcPct val="115000"/>
                        </a:lnSpc>
                        <a:spcBef>
                          <a:spcPts val="0"/>
                        </a:spcBef>
                        <a:spcAft>
                          <a:spcPts val="0"/>
                        </a:spcAft>
                        <a:buNone/>
                      </a:pPr>
                      <a:r>
                        <a:rPr lang="en-US" sz="1800" dirty="0">
                          <a:solidFill>
                            <a:schemeClr val="bg1"/>
                          </a:solidFill>
                        </a:rPr>
                        <a:t>Interfering substances</a:t>
                      </a:r>
                      <a:endParaRPr sz="1800" dirty="0">
                        <a:solidFill>
                          <a:schemeClr val="bg1"/>
                        </a:solidFill>
                        <a:latin typeface="Calibri"/>
                        <a:ea typeface="Calibri"/>
                        <a:cs typeface="Calibri"/>
                        <a:sym typeface="Calibri"/>
                      </a:endParaRPr>
                    </a:p>
                  </a:txBody>
                  <a:tcPr marL="38358" marR="38358" marT="0" marB="0"/>
                </a:tc>
                <a:tc>
                  <a:txBody>
                    <a:bodyPr/>
                    <a:lstStyle/>
                    <a:p>
                      <a:pPr marL="0" marR="0" lvl="0" indent="0" algn="l" rtl="0">
                        <a:lnSpc>
                          <a:spcPct val="115000"/>
                        </a:lnSpc>
                        <a:spcBef>
                          <a:spcPts val="0"/>
                        </a:spcBef>
                        <a:spcAft>
                          <a:spcPts val="0"/>
                        </a:spcAft>
                        <a:buNone/>
                      </a:pPr>
                      <a:r>
                        <a:rPr lang="en-US" sz="1800" dirty="0">
                          <a:solidFill>
                            <a:schemeClr val="bg1"/>
                          </a:solidFill>
                        </a:rPr>
                        <a:t>Hydroxyurea</a:t>
                      </a:r>
                      <a:endParaRPr sz="1800" dirty="0">
                        <a:solidFill>
                          <a:schemeClr val="bg1"/>
                        </a:solidFill>
                        <a:latin typeface="Calibri"/>
                        <a:ea typeface="Calibri"/>
                        <a:cs typeface="Calibri"/>
                        <a:sym typeface="Calibri"/>
                      </a:endParaRPr>
                    </a:p>
                  </a:txBody>
                  <a:tcPr marL="38358" marR="38358" marT="0" marB="0"/>
                </a:tc>
                <a:extLst>
                  <a:ext uri="{0D108BD9-81ED-4DB2-BD59-A6C34878D82A}">
                    <a16:rowId xmlns:a16="http://schemas.microsoft.com/office/drawing/2014/main" val="10007"/>
                  </a:ext>
                </a:extLst>
              </a:tr>
            </a:tbl>
          </a:graphicData>
        </a:graphic>
      </p:graphicFrame>
      <p:sp>
        <p:nvSpPr>
          <p:cNvPr id="117792" name="Google Shape;366;p66">
            <a:extLst>
              <a:ext uri="{FF2B5EF4-FFF2-40B4-BE49-F238E27FC236}">
                <a16:creationId xmlns:a16="http://schemas.microsoft.com/office/drawing/2014/main" id="{F03D6328-57DE-197F-FBC8-33701AEC438F}"/>
              </a:ext>
            </a:extLst>
          </p:cNvPr>
          <p:cNvSpPr txBox="1">
            <a:spLocks noChangeArrowheads="1"/>
          </p:cNvSpPr>
          <p:nvPr/>
        </p:nvSpPr>
        <p:spPr bwMode="auto">
          <a:xfrm>
            <a:off x="228600" y="6324600"/>
            <a:ext cx="11036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rgbClr val="000000"/>
                </a:solidFill>
                <a:latin typeface="Calibri" panose="020F0502020204030204" pitchFamily="34" charset="0"/>
                <a:cs typeface="Calibri" panose="020F0502020204030204" pitchFamily="34" charset="0"/>
                <a:sym typeface="Calibri" panose="020F0502020204030204" pitchFamily="34" charset="0"/>
              </a:rPr>
              <a:t>ADCES Practice Paper. The diabetes care and education specialist role in CGM.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5BD0345-735C-2697-2E69-C9BD49538CF3}"/>
              </a:ext>
            </a:extLst>
          </p:cNvPr>
          <p:cNvSpPr/>
          <p:nvPr/>
        </p:nvSpPr>
        <p:spPr>
          <a:xfrm>
            <a:off x="0" y="1519238"/>
            <a:ext cx="11791950" cy="254793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Calibri Light"/>
            </a:endParaRPr>
          </a:p>
        </p:txBody>
      </p:sp>
      <p:sp>
        <p:nvSpPr>
          <p:cNvPr id="81922" name="Title 1">
            <a:extLst>
              <a:ext uri="{FF2B5EF4-FFF2-40B4-BE49-F238E27FC236}">
                <a16:creationId xmlns:a16="http://schemas.microsoft.com/office/drawing/2014/main" id="{BB3040CF-247F-17CB-EAF1-7E8F80912C84}"/>
              </a:ext>
            </a:extLst>
          </p:cNvPr>
          <p:cNvSpPr>
            <a:spLocks noGrp="1"/>
          </p:cNvSpPr>
          <p:nvPr>
            <p:ph type="title"/>
          </p:nvPr>
        </p:nvSpPr>
        <p:spPr>
          <a:xfrm>
            <a:off x="533400" y="452438"/>
            <a:ext cx="10515600" cy="793750"/>
          </a:xfrm>
        </p:spPr>
        <p:txBody>
          <a:bodyPr>
            <a:normAutofit fontScale="90000"/>
          </a:bodyPr>
          <a:lstStyle/>
          <a:p>
            <a:pPr>
              <a:defRPr/>
            </a:pPr>
            <a:r>
              <a:rPr lang="en-US" altLang="en-US" dirty="0"/>
              <a:t>Personal CGM Options (Rx)</a:t>
            </a:r>
            <a:endParaRPr lang="en-US" altLang="en-US" i="1" dirty="0"/>
          </a:p>
        </p:txBody>
      </p:sp>
      <p:sp>
        <p:nvSpPr>
          <p:cNvPr id="16" name="Content Placeholder 5">
            <a:extLst>
              <a:ext uri="{FF2B5EF4-FFF2-40B4-BE49-F238E27FC236}">
                <a16:creationId xmlns:a16="http://schemas.microsoft.com/office/drawing/2014/main" id="{5756C331-068E-06E4-6549-2EC8DD8C976C}"/>
              </a:ext>
            </a:extLst>
          </p:cNvPr>
          <p:cNvSpPr txBox="1">
            <a:spLocks noChangeArrowheads="1"/>
          </p:cNvSpPr>
          <p:nvPr/>
        </p:nvSpPr>
        <p:spPr bwMode="auto">
          <a:xfrm>
            <a:off x="187325" y="5346700"/>
            <a:ext cx="1689100" cy="1201738"/>
          </a:xfrm>
          <a:prstGeom prst="rect">
            <a:avLst/>
          </a:prstGeom>
          <a:solidFill>
            <a:schemeClr val="accent3"/>
          </a:solidFill>
          <a:ln>
            <a:noFill/>
          </a:ln>
        </p:spPr>
        <p:txBody>
          <a:bodyPr anchor="ctr">
            <a:spAutoFit/>
          </a:bodyPr>
          <a:lstStyle>
            <a:defPPr>
              <a:defRPr lang="en-US"/>
            </a:defPPr>
            <a:lvl1pPr algn="ctr">
              <a:defRPr sz="2400" b="1">
                <a:solidFill>
                  <a:schemeClr val="bg1"/>
                </a:solidFill>
              </a:defRPr>
            </a:lvl1pPr>
            <a:lvl2pPr marL="742950" indent="-285750">
              <a:defRPr>
                <a:latin typeface="Arial" pitchFamily="34" charset="0"/>
              </a:defRPr>
            </a:lvl2pPr>
            <a:lvl3pPr marL="1143000" indent="-228600">
              <a:defRPr>
                <a:latin typeface="Arial" pitchFamily="34" charset="0"/>
              </a:defRPr>
            </a:lvl3pPr>
            <a:lvl4pPr marL="1600200" indent="-228600">
              <a:defRPr>
                <a:latin typeface="Arial" pitchFamily="34" charset="0"/>
              </a:defRPr>
            </a:lvl4pPr>
            <a:lvl5pPr marL="2057400" indent="-228600">
              <a:defRPr>
                <a:latin typeface="Arial" pitchFamily="34" charset="0"/>
              </a:defRPr>
            </a:lvl5pPr>
            <a:lvl6pPr marL="2514600" indent="-228600" eaLnBrk="0" fontAlgn="base" hangingPunct="0">
              <a:spcBef>
                <a:spcPct val="0"/>
              </a:spcBef>
              <a:spcAft>
                <a:spcPct val="0"/>
              </a:spcAft>
              <a:defRPr>
                <a:latin typeface="Arial" pitchFamily="34" charset="0"/>
              </a:defRPr>
            </a:lvl6pPr>
            <a:lvl7pPr marL="2971800" indent="-228600" eaLnBrk="0" fontAlgn="base" hangingPunct="0">
              <a:spcBef>
                <a:spcPct val="0"/>
              </a:spcBef>
              <a:spcAft>
                <a:spcPct val="0"/>
              </a:spcAft>
              <a:defRPr>
                <a:latin typeface="Arial" pitchFamily="34" charset="0"/>
              </a:defRPr>
            </a:lvl7pPr>
            <a:lvl8pPr marL="3429000" indent="-228600" eaLnBrk="0" fontAlgn="base" hangingPunct="0">
              <a:spcBef>
                <a:spcPct val="0"/>
              </a:spcBef>
              <a:spcAft>
                <a:spcPct val="0"/>
              </a:spcAft>
              <a:defRPr>
                <a:latin typeface="Arial" pitchFamily="34" charset="0"/>
              </a:defRPr>
            </a:lvl8pPr>
            <a:lvl9pPr marL="3886200" indent="-228600" eaLnBrk="0" fontAlgn="base" hangingPunct="0">
              <a:spcBef>
                <a:spcPct val="0"/>
              </a:spcBef>
              <a:spcAft>
                <a:spcPct val="0"/>
              </a:spcAft>
              <a:defRPr>
                <a:latin typeface="Arial" pitchFamily="34" charset="0"/>
              </a:defRPr>
            </a:lvl9pPr>
          </a:lstStyle>
          <a:p>
            <a:pPr eaLnBrk="1" fontAlgn="auto" hangingPunct="1">
              <a:spcBef>
                <a:spcPts val="0"/>
              </a:spcBef>
              <a:spcAft>
                <a:spcPts val="0"/>
              </a:spcAft>
              <a:defRPr/>
            </a:pPr>
            <a:r>
              <a:rPr lang="en-US" altLang="en-US" dirty="0">
                <a:solidFill>
                  <a:schemeClr val="tx2"/>
                </a:solidFill>
                <a:latin typeface="Calibri Light"/>
              </a:rPr>
              <a:t>Freestyle Libre 2 and 2+</a:t>
            </a:r>
          </a:p>
        </p:txBody>
      </p:sp>
      <p:sp>
        <p:nvSpPr>
          <p:cNvPr id="10" name="TextBox 10">
            <a:extLst>
              <a:ext uri="{FF2B5EF4-FFF2-40B4-BE49-F238E27FC236}">
                <a16:creationId xmlns:a16="http://schemas.microsoft.com/office/drawing/2014/main" id="{9E6F6442-68AC-5975-2D5A-C5FE7BC2F451}"/>
              </a:ext>
            </a:extLst>
          </p:cNvPr>
          <p:cNvSpPr txBox="1">
            <a:spLocks noChangeArrowheads="1"/>
          </p:cNvSpPr>
          <p:nvPr/>
        </p:nvSpPr>
        <p:spPr bwMode="auto">
          <a:xfrm>
            <a:off x="9302750" y="5473700"/>
            <a:ext cx="1306513" cy="830263"/>
          </a:xfrm>
          <a:prstGeom prst="rect">
            <a:avLst/>
          </a:prstGeom>
          <a:solidFill>
            <a:schemeClr val="accent3"/>
          </a:solidFill>
          <a:ln>
            <a:noFill/>
          </a:ln>
        </p:spPr>
        <p:txBody>
          <a:bodyPr anchor="ctr">
            <a:spAutoFit/>
          </a:bodyPr>
          <a:lstStyle>
            <a:defPPr>
              <a:defRPr lang="en-US"/>
            </a:defPPr>
            <a:lvl1pPr algn="ctr">
              <a:defRPr sz="2400" b="1">
                <a:solidFill>
                  <a:schemeClr val="bg1"/>
                </a:solidFill>
              </a:defRPr>
            </a:lvl1pPr>
            <a:lvl2pPr marL="742950" indent="-285750">
              <a:defRPr>
                <a:latin typeface="Arial" pitchFamily="34" charset="0"/>
              </a:defRPr>
            </a:lvl2pPr>
            <a:lvl3pPr marL="1143000" indent="-228600">
              <a:defRPr>
                <a:latin typeface="Arial" pitchFamily="34" charset="0"/>
              </a:defRPr>
            </a:lvl3pPr>
            <a:lvl4pPr marL="1600200" indent="-228600">
              <a:defRPr>
                <a:latin typeface="Arial" pitchFamily="34" charset="0"/>
              </a:defRPr>
            </a:lvl4pPr>
            <a:lvl5pPr marL="2057400" indent="-228600">
              <a:defRPr>
                <a:latin typeface="Arial" pitchFamily="34" charset="0"/>
              </a:defRPr>
            </a:lvl5pPr>
            <a:lvl6pPr marL="2514600" indent="-228600" eaLnBrk="0" fontAlgn="base" hangingPunct="0">
              <a:spcBef>
                <a:spcPct val="0"/>
              </a:spcBef>
              <a:spcAft>
                <a:spcPct val="0"/>
              </a:spcAft>
              <a:defRPr>
                <a:latin typeface="Arial" pitchFamily="34" charset="0"/>
              </a:defRPr>
            </a:lvl6pPr>
            <a:lvl7pPr marL="2971800" indent="-228600" eaLnBrk="0" fontAlgn="base" hangingPunct="0">
              <a:spcBef>
                <a:spcPct val="0"/>
              </a:spcBef>
              <a:spcAft>
                <a:spcPct val="0"/>
              </a:spcAft>
              <a:defRPr>
                <a:latin typeface="Arial" pitchFamily="34" charset="0"/>
              </a:defRPr>
            </a:lvl7pPr>
            <a:lvl8pPr marL="3429000" indent="-228600" eaLnBrk="0" fontAlgn="base" hangingPunct="0">
              <a:spcBef>
                <a:spcPct val="0"/>
              </a:spcBef>
              <a:spcAft>
                <a:spcPct val="0"/>
              </a:spcAft>
              <a:defRPr>
                <a:latin typeface="Arial" pitchFamily="34" charset="0"/>
              </a:defRPr>
            </a:lvl8pPr>
            <a:lvl9pPr marL="3886200" indent="-228600" eaLnBrk="0" fontAlgn="base" hangingPunct="0">
              <a:spcBef>
                <a:spcPct val="0"/>
              </a:spcBef>
              <a:spcAft>
                <a:spcPct val="0"/>
              </a:spcAft>
              <a:defRPr>
                <a:latin typeface="Arial" pitchFamily="34" charset="0"/>
              </a:defRPr>
            </a:lvl9pPr>
          </a:lstStyle>
          <a:p>
            <a:pPr eaLnBrk="1" fontAlgn="auto" hangingPunct="1">
              <a:spcBef>
                <a:spcPts val="0"/>
              </a:spcBef>
              <a:spcAft>
                <a:spcPts val="0"/>
              </a:spcAft>
              <a:defRPr/>
            </a:pPr>
            <a:r>
              <a:rPr lang="en-US" altLang="en-US" dirty="0">
                <a:solidFill>
                  <a:schemeClr val="tx2"/>
                </a:solidFill>
                <a:latin typeface="Calibri Light"/>
              </a:rPr>
              <a:t>Dexcom G6</a:t>
            </a:r>
            <a:endParaRPr lang="en-US" altLang="en-US">
              <a:solidFill>
                <a:schemeClr val="tx2"/>
              </a:solidFill>
              <a:latin typeface="Calibri Light"/>
              <a:cs typeface="Calibri Light"/>
            </a:endParaRPr>
          </a:p>
        </p:txBody>
      </p:sp>
      <p:sp>
        <p:nvSpPr>
          <p:cNvPr id="11" name="TextBox 10">
            <a:extLst>
              <a:ext uri="{FF2B5EF4-FFF2-40B4-BE49-F238E27FC236}">
                <a16:creationId xmlns:a16="http://schemas.microsoft.com/office/drawing/2014/main" id="{FB49F1A2-BD88-811E-982E-A274344E0B9B}"/>
              </a:ext>
            </a:extLst>
          </p:cNvPr>
          <p:cNvSpPr txBox="1">
            <a:spLocks noChangeArrowheads="1"/>
          </p:cNvSpPr>
          <p:nvPr/>
        </p:nvSpPr>
        <p:spPr bwMode="auto">
          <a:xfrm>
            <a:off x="3733800" y="5716588"/>
            <a:ext cx="2020888" cy="461962"/>
          </a:xfrm>
          <a:prstGeom prst="rect">
            <a:avLst/>
          </a:prstGeom>
          <a:solidFill>
            <a:schemeClr val="accent3"/>
          </a:solidFill>
          <a:ln>
            <a:noFill/>
          </a:ln>
        </p:spPr>
        <p:txBody>
          <a:bodyPr anchor="ctr">
            <a:spAutoFit/>
          </a:bodyPr>
          <a:lstStyle>
            <a:defPPr>
              <a:defRPr lang="en-US"/>
            </a:defPPr>
            <a:lvl1pPr algn="ctr">
              <a:defRPr sz="2400" b="1">
                <a:solidFill>
                  <a:schemeClr val="bg1"/>
                </a:solidFill>
              </a:defRPr>
            </a:lvl1pPr>
            <a:lvl2pPr marL="742950" indent="-285750">
              <a:defRPr>
                <a:latin typeface="Arial" pitchFamily="34" charset="0"/>
              </a:defRPr>
            </a:lvl2pPr>
            <a:lvl3pPr marL="1143000" indent="-228600">
              <a:defRPr>
                <a:latin typeface="Arial" pitchFamily="34" charset="0"/>
              </a:defRPr>
            </a:lvl3pPr>
            <a:lvl4pPr marL="1600200" indent="-228600">
              <a:defRPr>
                <a:latin typeface="Arial" pitchFamily="34" charset="0"/>
              </a:defRPr>
            </a:lvl4pPr>
            <a:lvl5pPr marL="2057400" indent="-228600">
              <a:defRPr>
                <a:latin typeface="Arial" pitchFamily="34" charset="0"/>
              </a:defRPr>
            </a:lvl5pPr>
            <a:lvl6pPr marL="2514600" indent="-228600" eaLnBrk="0" fontAlgn="base" hangingPunct="0">
              <a:spcBef>
                <a:spcPct val="0"/>
              </a:spcBef>
              <a:spcAft>
                <a:spcPct val="0"/>
              </a:spcAft>
              <a:defRPr>
                <a:latin typeface="Arial" pitchFamily="34" charset="0"/>
              </a:defRPr>
            </a:lvl6pPr>
            <a:lvl7pPr marL="2971800" indent="-228600" eaLnBrk="0" fontAlgn="base" hangingPunct="0">
              <a:spcBef>
                <a:spcPct val="0"/>
              </a:spcBef>
              <a:spcAft>
                <a:spcPct val="0"/>
              </a:spcAft>
              <a:defRPr>
                <a:latin typeface="Arial" pitchFamily="34" charset="0"/>
              </a:defRPr>
            </a:lvl7pPr>
            <a:lvl8pPr marL="3429000" indent="-228600" eaLnBrk="0" fontAlgn="base" hangingPunct="0">
              <a:spcBef>
                <a:spcPct val="0"/>
              </a:spcBef>
              <a:spcAft>
                <a:spcPct val="0"/>
              </a:spcAft>
              <a:defRPr>
                <a:latin typeface="Arial" pitchFamily="34" charset="0"/>
              </a:defRPr>
            </a:lvl8pPr>
            <a:lvl9pPr marL="3886200" indent="-228600" eaLnBrk="0" fontAlgn="base" hangingPunct="0">
              <a:spcBef>
                <a:spcPct val="0"/>
              </a:spcBef>
              <a:spcAft>
                <a:spcPct val="0"/>
              </a:spcAft>
              <a:defRPr>
                <a:latin typeface="Arial" pitchFamily="34" charset="0"/>
              </a:defRPr>
            </a:lvl9pPr>
          </a:lstStyle>
          <a:p>
            <a:pPr eaLnBrk="1" fontAlgn="auto" hangingPunct="1">
              <a:spcBef>
                <a:spcPts val="0"/>
              </a:spcBef>
              <a:spcAft>
                <a:spcPts val="0"/>
              </a:spcAft>
              <a:defRPr/>
            </a:pPr>
            <a:r>
              <a:rPr lang="en-US" altLang="en-US" dirty="0">
                <a:solidFill>
                  <a:prstClr val="white"/>
                </a:solidFill>
                <a:latin typeface="Calibri Light"/>
              </a:rPr>
              <a:t> </a:t>
            </a:r>
            <a:r>
              <a:rPr lang="en-US" altLang="en-US" dirty="0" err="1">
                <a:solidFill>
                  <a:prstClr val="white"/>
                </a:solidFill>
                <a:latin typeface="Calibri Light"/>
              </a:rPr>
              <a:t>Eversense</a:t>
            </a:r>
            <a:r>
              <a:rPr lang="en-US" altLang="en-US" dirty="0">
                <a:solidFill>
                  <a:prstClr val="white"/>
                </a:solidFill>
                <a:latin typeface="Calibri Light"/>
              </a:rPr>
              <a:t> 365</a:t>
            </a:r>
          </a:p>
        </p:txBody>
      </p:sp>
      <p:sp>
        <p:nvSpPr>
          <p:cNvPr id="8" name="TextBox 10">
            <a:extLst>
              <a:ext uri="{FF2B5EF4-FFF2-40B4-BE49-F238E27FC236}">
                <a16:creationId xmlns:a16="http://schemas.microsoft.com/office/drawing/2014/main" id="{B23509A3-80D5-7A39-4DA5-2BC7F4F5DCAF}"/>
              </a:ext>
            </a:extLst>
          </p:cNvPr>
          <p:cNvSpPr txBox="1">
            <a:spLocks noChangeArrowheads="1"/>
          </p:cNvSpPr>
          <p:nvPr/>
        </p:nvSpPr>
        <p:spPr bwMode="auto">
          <a:xfrm>
            <a:off x="5954713" y="5100638"/>
            <a:ext cx="1555750" cy="1568450"/>
          </a:xfrm>
          <a:prstGeom prst="rect">
            <a:avLst/>
          </a:prstGeom>
          <a:solidFill>
            <a:schemeClr val="accent3"/>
          </a:solidFill>
          <a:ln>
            <a:noFill/>
          </a:ln>
        </p:spPr>
        <p:txBody>
          <a:bodyPr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ts val="0"/>
              </a:spcBef>
              <a:spcAft>
                <a:spcPts val="0"/>
              </a:spcAft>
              <a:defRPr/>
            </a:pPr>
            <a:r>
              <a:rPr lang="en-US" altLang="en-US" sz="2400" b="1" dirty="0">
                <a:solidFill>
                  <a:prstClr val="white"/>
                </a:solidFill>
                <a:latin typeface="Calibri Light"/>
              </a:rPr>
              <a:t>Guardian 4  and Guardian Connect</a:t>
            </a:r>
          </a:p>
        </p:txBody>
      </p:sp>
      <p:sp>
        <p:nvSpPr>
          <p:cNvPr id="4" name="Content Placeholder 5">
            <a:extLst>
              <a:ext uri="{FF2B5EF4-FFF2-40B4-BE49-F238E27FC236}">
                <a16:creationId xmlns:a16="http://schemas.microsoft.com/office/drawing/2014/main" id="{15701CAA-624D-1DD2-D715-B53F4D184950}"/>
              </a:ext>
            </a:extLst>
          </p:cNvPr>
          <p:cNvSpPr txBox="1">
            <a:spLocks noChangeArrowheads="1"/>
          </p:cNvSpPr>
          <p:nvPr/>
        </p:nvSpPr>
        <p:spPr bwMode="auto">
          <a:xfrm>
            <a:off x="1979613" y="5346700"/>
            <a:ext cx="1689100" cy="1201738"/>
          </a:xfrm>
          <a:prstGeom prst="rect">
            <a:avLst/>
          </a:prstGeom>
          <a:solidFill>
            <a:schemeClr val="accent3"/>
          </a:solidFill>
          <a:ln>
            <a:noFill/>
          </a:ln>
        </p:spPr>
        <p:txBody>
          <a:bodyPr anchor="ctr">
            <a:spAutoFit/>
          </a:bodyPr>
          <a:lstStyle>
            <a:defPPr>
              <a:defRPr lang="en-US"/>
            </a:defPPr>
            <a:lvl1pPr algn="ctr">
              <a:defRPr sz="2400" b="1">
                <a:solidFill>
                  <a:schemeClr val="bg1"/>
                </a:solidFill>
              </a:defRPr>
            </a:lvl1pPr>
            <a:lvl2pPr marL="742950" indent="-285750">
              <a:defRPr>
                <a:latin typeface="Arial" pitchFamily="34" charset="0"/>
              </a:defRPr>
            </a:lvl2pPr>
            <a:lvl3pPr marL="1143000" indent="-228600">
              <a:defRPr>
                <a:latin typeface="Arial" pitchFamily="34" charset="0"/>
              </a:defRPr>
            </a:lvl3pPr>
            <a:lvl4pPr marL="1600200" indent="-228600">
              <a:defRPr>
                <a:latin typeface="Arial" pitchFamily="34" charset="0"/>
              </a:defRPr>
            </a:lvl4pPr>
            <a:lvl5pPr marL="2057400" indent="-228600">
              <a:defRPr>
                <a:latin typeface="Arial" pitchFamily="34" charset="0"/>
              </a:defRPr>
            </a:lvl5pPr>
            <a:lvl6pPr marL="2514600" indent="-228600" eaLnBrk="0" fontAlgn="base" hangingPunct="0">
              <a:spcBef>
                <a:spcPct val="0"/>
              </a:spcBef>
              <a:spcAft>
                <a:spcPct val="0"/>
              </a:spcAft>
              <a:defRPr>
                <a:latin typeface="Arial" pitchFamily="34" charset="0"/>
              </a:defRPr>
            </a:lvl6pPr>
            <a:lvl7pPr marL="2971800" indent="-228600" eaLnBrk="0" fontAlgn="base" hangingPunct="0">
              <a:spcBef>
                <a:spcPct val="0"/>
              </a:spcBef>
              <a:spcAft>
                <a:spcPct val="0"/>
              </a:spcAft>
              <a:defRPr>
                <a:latin typeface="Arial" pitchFamily="34" charset="0"/>
              </a:defRPr>
            </a:lvl7pPr>
            <a:lvl8pPr marL="3429000" indent="-228600" eaLnBrk="0" fontAlgn="base" hangingPunct="0">
              <a:spcBef>
                <a:spcPct val="0"/>
              </a:spcBef>
              <a:spcAft>
                <a:spcPct val="0"/>
              </a:spcAft>
              <a:defRPr>
                <a:latin typeface="Arial" pitchFamily="34" charset="0"/>
              </a:defRPr>
            </a:lvl8pPr>
            <a:lvl9pPr marL="3886200" indent="-228600" eaLnBrk="0" fontAlgn="base" hangingPunct="0">
              <a:spcBef>
                <a:spcPct val="0"/>
              </a:spcBef>
              <a:spcAft>
                <a:spcPct val="0"/>
              </a:spcAft>
              <a:defRPr>
                <a:latin typeface="Arial" pitchFamily="34" charset="0"/>
              </a:defRPr>
            </a:lvl9pPr>
          </a:lstStyle>
          <a:p>
            <a:pPr eaLnBrk="1" fontAlgn="auto" hangingPunct="1">
              <a:spcBef>
                <a:spcPts val="0"/>
              </a:spcBef>
              <a:spcAft>
                <a:spcPts val="0"/>
              </a:spcAft>
              <a:defRPr/>
            </a:pPr>
            <a:r>
              <a:rPr lang="en-US" altLang="en-US" dirty="0">
                <a:solidFill>
                  <a:schemeClr val="tx2"/>
                </a:solidFill>
                <a:latin typeface="Calibri Light"/>
              </a:rPr>
              <a:t>Freestyle Libre 3 and 3+</a:t>
            </a:r>
            <a:endParaRPr lang="en-US" altLang="en-US" dirty="0">
              <a:solidFill>
                <a:schemeClr val="tx2"/>
              </a:solidFill>
              <a:latin typeface="Calibri Light"/>
              <a:cs typeface="Calibri Light"/>
            </a:endParaRPr>
          </a:p>
        </p:txBody>
      </p:sp>
      <p:sp>
        <p:nvSpPr>
          <p:cNvPr id="2" name="TextBox 10">
            <a:extLst>
              <a:ext uri="{FF2B5EF4-FFF2-40B4-BE49-F238E27FC236}">
                <a16:creationId xmlns:a16="http://schemas.microsoft.com/office/drawing/2014/main" id="{D9BD382A-28C4-9DDD-96A5-A0E955A337CB}"/>
              </a:ext>
            </a:extLst>
          </p:cNvPr>
          <p:cNvSpPr txBox="1">
            <a:spLocks noChangeArrowheads="1"/>
          </p:cNvSpPr>
          <p:nvPr/>
        </p:nvSpPr>
        <p:spPr bwMode="auto">
          <a:xfrm>
            <a:off x="10698163" y="5473700"/>
            <a:ext cx="1306512" cy="830263"/>
          </a:xfrm>
          <a:prstGeom prst="rect">
            <a:avLst/>
          </a:prstGeom>
          <a:solidFill>
            <a:schemeClr val="accent3"/>
          </a:solidFill>
          <a:ln>
            <a:noFill/>
          </a:ln>
        </p:spPr>
        <p:txBody>
          <a:bodyPr anchor="ctr">
            <a:spAutoFit/>
          </a:bodyPr>
          <a:lstStyle>
            <a:defPPr>
              <a:defRPr lang="en-US"/>
            </a:defPPr>
            <a:lvl1pPr algn="ctr">
              <a:defRPr sz="2400" b="1">
                <a:solidFill>
                  <a:schemeClr val="bg1"/>
                </a:solidFill>
              </a:defRPr>
            </a:lvl1pPr>
            <a:lvl2pPr marL="742950" indent="-285750">
              <a:defRPr>
                <a:latin typeface="Arial" pitchFamily="34" charset="0"/>
              </a:defRPr>
            </a:lvl2pPr>
            <a:lvl3pPr marL="1143000" indent="-228600">
              <a:defRPr>
                <a:latin typeface="Arial" pitchFamily="34" charset="0"/>
              </a:defRPr>
            </a:lvl3pPr>
            <a:lvl4pPr marL="1600200" indent="-228600">
              <a:defRPr>
                <a:latin typeface="Arial" pitchFamily="34" charset="0"/>
              </a:defRPr>
            </a:lvl4pPr>
            <a:lvl5pPr marL="2057400" indent="-228600">
              <a:defRPr>
                <a:latin typeface="Arial" pitchFamily="34" charset="0"/>
              </a:defRPr>
            </a:lvl5pPr>
            <a:lvl6pPr marL="2514600" indent="-228600" eaLnBrk="0" fontAlgn="base" hangingPunct="0">
              <a:spcBef>
                <a:spcPct val="0"/>
              </a:spcBef>
              <a:spcAft>
                <a:spcPct val="0"/>
              </a:spcAft>
              <a:defRPr>
                <a:latin typeface="Arial" pitchFamily="34" charset="0"/>
              </a:defRPr>
            </a:lvl6pPr>
            <a:lvl7pPr marL="2971800" indent="-228600" eaLnBrk="0" fontAlgn="base" hangingPunct="0">
              <a:spcBef>
                <a:spcPct val="0"/>
              </a:spcBef>
              <a:spcAft>
                <a:spcPct val="0"/>
              </a:spcAft>
              <a:defRPr>
                <a:latin typeface="Arial" pitchFamily="34" charset="0"/>
              </a:defRPr>
            </a:lvl7pPr>
            <a:lvl8pPr marL="3429000" indent="-228600" eaLnBrk="0" fontAlgn="base" hangingPunct="0">
              <a:spcBef>
                <a:spcPct val="0"/>
              </a:spcBef>
              <a:spcAft>
                <a:spcPct val="0"/>
              </a:spcAft>
              <a:defRPr>
                <a:latin typeface="Arial" pitchFamily="34" charset="0"/>
              </a:defRPr>
            </a:lvl8pPr>
            <a:lvl9pPr marL="3886200" indent="-228600" eaLnBrk="0" fontAlgn="base" hangingPunct="0">
              <a:spcBef>
                <a:spcPct val="0"/>
              </a:spcBef>
              <a:spcAft>
                <a:spcPct val="0"/>
              </a:spcAft>
              <a:defRPr>
                <a:latin typeface="Arial" pitchFamily="34" charset="0"/>
              </a:defRPr>
            </a:lvl9pPr>
          </a:lstStyle>
          <a:p>
            <a:pPr eaLnBrk="1" fontAlgn="auto" hangingPunct="1">
              <a:spcBef>
                <a:spcPts val="0"/>
              </a:spcBef>
              <a:spcAft>
                <a:spcPts val="0"/>
              </a:spcAft>
              <a:defRPr/>
            </a:pPr>
            <a:r>
              <a:rPr lang="en-US" altLang="en-US" dirty="0">
                <a:solidFill>
                  <a:schemeClr val="tx2"/>
                </a:solidFill>
                <a:latin typeface="Calibri Light"/>
              </a:rPr>
              <a:t>Dexcom G7</a:t>
            </a:r>
            <a:endParaRPr lang="en-US" altLang="en-US">
              <a:solidFill>
                <a:schemeClr val="tx2"/>
              </a:solidFill>
              <a:latin typeface="Calibri Light"/>
              <a:cs typeface="Calibri Light"/>
            </a:endParaRPr>
          </a:p>
        </p:txBody>
      </p:sp>
      <p:graphicFrame>
        <p:nvGraphicFramePr>
          <p:cNvPr id="156687" name="TextBox 1">
            <a:extLst>
              <a:ext uri="{FF2B5EF4-FFF2-40B4-BE49-F238E27FC236}">
                <a16:creationId xmlns:a16="http://schemas.microsoft.com/office/drawing/2014/main" id="{B08E7428-51F5-96CE-E46F-1220E6AE4185}"/>
              </a:ext>
            </a:extLst>
          </p:cNvPr>
          <p:cNvGraphicFramePr/>
          <p:nvPr/>
        </p:nvGraphicFramePr>
        <p:xfrm>
          <a:off x="359142" y="1713646"/>
          <a:ext cx="11228691" cy="2216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10">
            <a:extLst>
              <a:ext uri="{FF2B5EF4-FFF2-40B4-BE49-F238E27FC236}">
                <a16:creationId xmlns:a16="http://schemas.microsoft.com/office/drawing/2014/main" id="{9650036C-5169-1DDD-67F7-AF6F1E787D05}"/>
              </a:ext>
            </a:extLst>
          </p:cNvPr>
          <p:cNvSpPr txBox="1">
            <a:spLocks noChangeArrowheads="1"/>
          </p:cNvSpPr>
          <p:nvPr/>
        </p:nvSpPr>
        <p:spPr bwMode="auto">
          <a:xfrm>
            <a:off x="7747000" y="5654675"/>
            <a:ext cx="1306513" cy="460375"/>
          </a:xfrm>
          <a:prstGeom prst="rect">
            <a:avLst/>
          </a:prstGeom>
          <a:solidFill>
            <a:schemeClr val="accent3"/>
          </a:solidFill>
          <a:ln>
            <a:noFill/>
          </a:ln>
        </p:spPr>
        <p:txBody>
          <a:bodyPr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ts val="0"/>
              </a:spcBef>
              <a:spcAft>
                <a:spcPts val="0"/>
              </a:spcAft>
              <a:defRPr/>
            </a:pPr>
            <a:r>
              <a:rPr lang="en-US" altLang="en-US" sz="2400" b="1" dirty="0" err="1">
                <a:solidFill>
                  <a:prstClr val="white"/>
                </a:solidFill>
                <a:latin typeface="Calibri Light"/>
              </a:rPr>
              <a:t>Simplera</a:t>
            </a:r>
            <a:endParaRPr lang="en-US" altLang="en-US" sz="2400" b="1" dirty="0">
              <a:solidFill>
                <a:prstClr val="white"/>
              </a:solidFill>
              <a:latin typeface="Calibri Light"/>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Placeholder 3">
            <a:extLst>
              <a:ext uri="{FF2B5EF4-FFF2-40B4-BE49-F238E27FC236}">
                <a16:creationId xmlns:a16="http://schemas.microsoft.com/office/drawing/2014/main" id="{4A29EE43-C424-3076-A504-B3E0D378BEF8}"/>
              </a:ext>
            </a:extLst>
          </p:cNvPr>
          <p:cNvSpPr>
            <a:spLocks noGrp="1"/>
          </p:cNvSpPr>
          <p:nvPr>
            <p:ph type="title"/>
          </p:nvPr>
        </p:nvSpPr>
        <p:spPr/>
        <p:txBody>
          <a:bodyPr anchor="t"/>
          <a:lstStyle/>
          <a:p>
            <a:pPr marL="6350" indent="-6350"/>
            <a:r>
              <a:rPr lang="en-US" altLang="en-US"/>
              <a:t>CGM Comparison</a:t>
            </a:r>
            <a:endParaRPr lang="en-US" altLang="en-US">
              <a:cs typeface="Calibri" panose="020F0502020204030204" pitchFamily="34" charset="0"/>
            </a:endParaRPr>
          </a:p>
        </p:txBody>
      </p:sp>
      <p:sp>
        <p:nvSpPr>
          <p:cNvPr id="6" name="TextBox 5">
            <a:extLst>
              <a:ext uri="{FF2B5EF4-FFF2-40B4-BE49-F238E27FC236}">
                <a16:creationId xmlns:a16="http://schemas.microsoft.com/office/drawing/2014/main" id="{15975466-D986-3125-1397-C82A49220ED4}"/>
              </a:ext>
            </a:extLst>
          </p:cNvPr>
          <p:cNvSpPr txBox="1"/>
          <p:nvPr/>
        </p:nvSpPr>
        <p:spPr>
          <a:xfrm>
            <a:off x="4470400" y="6292850"/>
            <a:ext cx="5902325" cy="534988"/>
          </a:xfrm>
          <a:prstGeom prst="rect">
            <a:avLst/>
          </a:prstGeom>
          <a:noFill/>
        </p:spPr>
        <p:txBody>
          <a:bodyPr lIns="82907" tIns="41452" rIns="82907" bIns="41452">
            <a:spAutoFit/>
          </a:bodyPr>
          <a:lstStyle/>
          <a:p>
            <a:pPr defTabSz="829122">
              <a:defRPr/>
            </a:pPr>
            <a:r>
              <a:rPr lang="en-US" sz="1467" dirty="0">
                <a:solidFill>
                  <a:srgbClr val="000000"/>
                </a:solidFill>
              </a:rPr>
              <a:t>Product user guides: Dexcom G6, Dexcom G7, Libre 2, Libre 3, Medtronic Guardian Connect, Guardian 3, </a:t>
            </a:r>
            <a:r>
              <a:rPr lang="en-US" sz="1467" dirty="0" err="1">
                <a:solidFill>
                  <a:srgbClr val="000000"/>
                </a:solidFill>
              </a:rPr>
              <a:t>Eversense</a:t>
            </a:r>
            <a:endParaRPr lang="en-US" sz="1467" dirty="0">
              <a:solidFill>
                <a:srgbClr val="000000"/>
              </a:solidFill>
            </a:endParaRPr>
          </a:p>
        </p:txBody>
      </p:sp>
      <p:graphicFrame>
        <p:nvGraphicFramePr>
          <p:cNvPr id="2" name="Table 1">
            <a:extLst>
              <a:ext uri="{FF2B5EF4-FFF2-40B4-BE49-F238E27FC236}">
                <a16:creationId xmlns:a16="http://schemas.microsoft.com/office/drawing/2014/main" id="{A64E81E6-ACDC-552B-2902-1F54CD8F2FB0}"/>
              </a:ext>
            </a:extLst>
          </p:cNvPr>
          <p:cNvGraphicFramePr>
            <a:graphicFrameLocks noGrp="1"/>
          </p:cNvGraphicFramePr>
          <p:nvPr/>
        </p:nvGraphicFramePr>
        <p:xfrm>
          <a:off x="152400" y="914400"/>
          <a:ext cx="11810999" cy="5851684"/>
        </p:xfrm>
        <a:graphic>
          <a:graphicData uri="http://schemas.openxmlformats.org/drawingml/2006/table">
            <a:tbl>
              <a:tblPr firstRow="1" bandRow="1">
                <a:tableStyleId>{5C22544A-7EE6-4342-B048-85BDC9FD1C3A}</a:tableStyleId>
              </a:tblPr>
              <a:tblGrid>
                <a:gridCol w="1954338">
                  <a:extLst>
                    <a:ext uri="{9D8B030D-6E8A-4147-A177-3AD203B41FA5}">
                      <a16:colId xmlns:a16="http://schemas.microsoft.com/office/drawing/2014/main" val="20000"/>
                    </a:ext>
                  </a:extLst>
                </a:gridCol>
                <a:gridCol w="1474662">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828800">
                  <a:extLst>
                    <a:ext uri="{9D8B030D-6E8A-4147-A177-3AD203B41FA5}">
                      <a16:colId xmlns:a16="http://schemas.microsoft.com/office/drawing/2014/main" val="20005"/>
                    </a:ext>
                  </a:extLst>
                </a:gridCol>
                <a:gridCol w="2133599">
                  <a:extLst>
                    <a:ext uri="{9D8B030D-6E8A-4147-A177-3AD203B41FA5}">
                      <a16:colId xmlns:a16="http://schemas.microsoft.com/office/drawing/2014/main" val="20006"/>
                    </a:ext>
                  </a:extLst>
                </a:gridCol>
              </a:tblGrid>
              <a:tr h="960024">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rtl="0" fontAlgn="auto"/>
                      <a:r>
                        <a:rPr lang="en-US" sz="1900" dirty="0">
                          <a:effectLst/>
                        </a:rPr>
                        <a:t>​</a:t>
                      </a:r>
                      <a:endParaRPr lang="en-US" sz="1900" b="1" dirty="0">
                        <a:effectLst/>
                        <a:latin typeface="Calibri" panose="020F0502020204030204" pitchFamily="34" charset="0"/>
                      </a:endParaRPr>
                    </a:p>
                  </a:txBody>
                  <a:tcPr marL="91434" marR="91434" marT="45696" marB="45696"/>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rtl="0" fontAlgn="base"/>
                      <a:r>
                        <a:rPr lang="en-US" sz="1900">
                          <a:effectLst/>
                        </a:rPr>
                        <a:t>G6​</a:t>
                      </a:r>
                    </a:p>
                  </a:txBody>
                  <a:tcPr marL="91434" marR="91434" marT="45696" marB="45696"/>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rtl="0" fontAlgn="base"/>
                      <a:r>
                        <a:rPr lang="en-US" sz="1900">
                          <a:effectLst/>
                        </a:rPr>
                        <a:t>G7​</a:t>
                      </a:r>
                    </a:p>
                  </a:txBody>
                  <a:tcPr marL="91434" marR="91434" marT="45696" marB="45696"/>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rtl="0" fontAlgn="base"/>
                      <a:r>
                        <a:rPr lang="en-US" sz="1900" dirty="0">
                          <a:effectLst/>
                        </a:rPr>
                        <a:t>Libre 2​</a:t>
                      </a:r>
                    </a:p>
                  </a:txBody>
                  <a:tcPr marL="91434" marR="91434" marT="45696" marB="45696"/>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rtl="0" fontAlgn="base"/>
                      <a:r>
                        <a:rPr lang="en-US" sz="1900">
                          <a:effectLst/>
                        </a:rPr>
                        <a:t>Libre 3​</a:t>
                      </a:r>
                    </a:p>
                  </a:txBody>
                  <a:tcPr marL="91434" marR="91434" marT="45696" marB="45696"/>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rtl="0" fontAlgn="base"/>
                      <a:r>
                        <a:rPr lang="en-US" sz="1900" dirty="0">
                          <a:effectLst/>
                        </a:rPr>
                        <a:t>Guardian 4,  Guardian Connect</a:t>
                      </a:r>
                    </a:p>
                  </a:txBody>
                  <a:tcPr marL="91434" marR="91434" marT="45696" marB="45696"/>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rtl="0" fontAlgn="base"/>
                      <a:r>
                        <a:rPr lang="en-US" sz="1900" dirty="0" err="1">
                          <a:effectLst/>
                        </a:rPr>
                        <a:t>Eversense</a:t>
                      </a:r>
                      <a:r>
                        <a:rPr lang="en-US" sz="1900" dirty="0">
                          <a:effectLst/>
                        </a:rPr>
                        <a:t>​ 365</a:t>
                      </a:r>
                    </a:p>
                  </a:txBody>
                  <a:tcPr marL="91434" marR="91434" marT="45696" marB="45696"/>
                </a:tc>
                <a:extLst>
                  <a:ext uri="{0D108BD9-81ED-4DB2-BD59-A6C34878D82A}">
                    <a16:rowId xmlns:a16="http://schemas.microsoft.com/office/drawing/2014/main" val="10000"/>
                  </a:ext>
                </a:extLst>
              </a:tr>
              <a:tr h="124956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Pump Integration​</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T:Slim X2,      </a:t>
                      </a:r>
                      <a:r>
                        <a:rPr lang="en-US" sz="1900" dirty="0" err="1">
                          <a:solidFill>
                            <a:schemeClr val="bg1"/>
                          </a:solidFill>
                          <a:effectLst/>
                          <a:latin typeface="+mn-lt"/>
                        </a:rPr>
                        <a:t>Omnipod</a:t>
                      </a:r>
                      <a:r>
                        <a:rPr lang="en-US" sz="1900" dirty="0">
                          <a:solidFill>
                            <a:schemeClr val="bg1"/>
                          </a:solidFill>
                          <a:effectLst/>
                          <a:latin typeface="+mn-lt"/>
                        </a:rPr>
                        <a:t> 5,    </a:t>
                      </a:r>
                      <a:r>
                        <a:rPr lang="en-US" sz="1900" dirty="0" err="1">
                          <a:solidFill>
                            <a:schemeClr val="bg1"/>
                          </a:solidFill>
                          <a:effectLst/>
                          <a:latin typeface="+mn-lt"/>
                        </a:rPr>
                        <a:t>iLet</a:t>
                      </a:r>
                      <a:r>
                        <a:rPr lang="en-US" sz="1900" dirty="0">
                          <a:solidFill>
                            <a:schemeClr val="bg1"/>
                          </a:solidFill>
                          <a:effectLst/>
                          <a:latin typeface="+mn-lt"/>
                        </a:rPr>
                        <a:t>, Mobi</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T:Slim X2 , </a:t>
                      </a:r>
                      <a:r>
                        <a:rPr lang="en-US" sz="1900" dirty="0" err="1">
                          <a:solidFill>
                            <a:schemeClr val="bg1"/>
                          </a:solidFill>
                          <a:effectLst/>
                          <a:latin typeface="+mn-lt"/>
                        </a:rPr>
                        <a:t>Omnipod</a:t>
                      </a:r>
                      <a:r>
                        <a:rPr lang="en-US" sz="1900" dirty="0">
                          <a:solidFill>
                            <a:schemeClr val="bg1"/>
                          </a:solidFill>
                          <a:effectLst/>
                          <a:latin typeface="+mn-lt"/>
                        </a:rPr>
                        <a:t> 5, </a:t>
                      </a:r>
                      <a:r>
                        <a:rPr lang="en-US" sz="1900" dirty="0" err="1">
                          <a:solidFill>
                            <a:schemeClr val="bg1"/>
                          </a:solidFill>
                          <a:effectLst/>
                          <a:latin typeface="+mn-lt"/>
                        </a:rPr>
                        <a:t>iLet</a:t>
                      </a:r>
                      <a:r>
                        <a:rPr lang="en-US" sz="1900" dirty="0">
                          <a:solidFill>
                            <a:schemeClr val="bg1"/>
                          </a:solidFill>
                          <a:effectLst/>
                          <a:latin typeface="+mn-lt"/>
                        </a:rPr>
                        <a:t>, Mobi, </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T:Slim X2 (Libre 2+)</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err="1">
                          <a:solidFill>
                            <a:schemeClr val="bg1"/>
                          </a:solidFill>
                          <a:effectLst/>
                          <a:latin typeface="+mn-lt"/>
                        </a:rPr>
                        <a:t>Twiist</a:t>
                      </a:r>
                      <a:r>
                        <a:rPr lang="en-US" sz="1900" dirty="0">
                          <a:solidFill>
                            <a:schemeClr val="bg1"/>
                          </a:solidFill>
                          <a:effectLst/>
                          <a:latin typeface="+mn-lt"/>
                        </a:rPr>
                        <a:t> (Libre 3+)​</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780G</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No​</a:t>
                      </a:r>
                    </a:p>
                  </a:txBody>
                  <a:tcPr marL="91434" marR="91434" marT="45696" marB="45696"/>
                </a:tc>
                <a:extLst>
                  <a:ext uri="{0D108BD9-81ED-4DB2-BD59-A6C34878D82A}">
                    <a16:rowId xmlns:a16="http://schemas.microsoft.com/office/drawing/2014/main" val="10001"/>
                  </a:ext>
                </a:extLst>
              </a:tr>
              <a:tr h="67048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Maximum wear time​</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10 days​</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a:solidFill>
                            <a:schemeClr val="bg1"/>
                          </a:solidFill>
                          <a:effectLst/>
                          <a:latin typeface="+mn-lt"/>
                        </a:rPr>
                        <a:t>10.5 days​</a:t>
                      </a:r>
                    </a:p>
                  </a:txBody>
                  <a:tcPr marL="91434" marR="91434" marT="45696" marB="45696"/>
                </a:tc>
                <a:tc gridSpan="2">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14 days​  (15 days with Libre2+and 3+)</a:t>
                      </a:r>
                    </a:p>
                  </a:txBody>
                  <a:tcPr marL="91434" marR="91434" marT="45696" marB="45696"/>
                </a:tc>
                <a:tc hMerge="1">
                  <a:txBody>
                    <a:bodyPr/>
                    <a:lstStyle/>
                    <a:p>
                      <a:pPr rtl="0" fontAlgn="base"/>
                      <a:r>
                        <a:rPr lang="en-US" sz="1900">
                          <a:effectLst/>
                        </a:rPr>
                        <a:t>14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7 days​</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180 days​</a:t>
                      </a:r>
                    </a:p>
                  </a:txBody>
                  <a:tcPr marL="91434" marR="91434" marT="45696" marB="45696"/>
                </a:tc>
                <a:extLst>
                  <a:ext uri="{0D108BD9-81ED-4DB2-BD59-A6C34878D82A}">
                    <a16:rowId xmlns:a16="http://schemas.microsoft.com/office/drawing/2014/main" val="10002"/>
                  </a:ext>
                </a:extLst>
              </a:tr>
              <a:tr h="670477">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a:solidFill>
                            <a:schemeClr val="bg1"/>
                          </a:solidFill>
                          <a:effectLst/>
                          <a:latin typeface="+mn-lt"/>
                        </a:rPr>
                        <a:t>Warm-up time​</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a:solidFill>
                            <a:schemeClr val="bg1"/>
                          </a:solidFill>
                          <a:effectLst/>
                          <a:latin typeface="+mn-lt"/>
                        </a:rPr>
                        <a:t>2 hours​</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a:solidFill>
                            <a:schemeClr val="bg1"/>
                          </a:solidFill>
                          <a:effectLst/>
                          <a:latin typeface="+mn-lt"/>
                        </a:rPr>
                        <a:t>30 min​</a:t>
                      </a:r>
                    </a:p>
                  </a:txBody>
                  <a:tcPr marL="91434" marR="91434" marT="45696" marB="45696"/>
                </a:tc>
                <a:tc gridSpan="2">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a:solidFill>
                            <a:schemeClr val="bg1"/>
                          </a:solidFill>
                          <a:effectLst/>
                          <a:latin typeface="+mn-lt"/>
                        </a:rPr>
                        <a:t>1 hour​</a:t>
                      </a:r>
                    </a:p>
                  </a:txBody>
                  <a:tcPr marL="91434" marR="91434" marT="45696" marB="45696"/>
                </a:tc>
                <a:tc hMerge="1">
                  <a:txBody>
                    <a:bodyPr/>
                    <a:lstStyle/>
                    <a:p>
                      <a:pPr rtl="0" fontAlgn="base"/>
                      <a:r>
                        <a:rPr lang="en-US" sz="1900">
                          <a:effectLst/>
                        </a:rPr>
                        <a:t>1 hour​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a:solidFill>
                            <a:schemeClr val="bg1"/>
                          </a:solidFill>
                          <a:effectLst/>
                          <a:latin typeface="+mn-lt"/>
                        </a:rPr>
                        <a:t>Up to 2 hours​</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a:solidFill>
                            <a:schemeClr val="bg1"/>
                          </a:solidFill>
                          <a:effectLst/>
                          <a:latin typeface="+mn-lt"/>
                        </a:rPr>
                        <a:t>24 hours​</a:t>
                      </a:r>
                    </a:p>
                  </a:txBody>
                  <a:tcPr marL="91434" marR="91434" marT="45696" marB="45696"/>
                </a:tc>
                <a:extLst>
                  <a:ext uri="{0D108BD9-81ED-4DB2-BD59-A6C34878D82A}">
                    <a16:rowId xmlns:a16="http://schemas.microsoft.com/office/drawing/2014/main" val="10003"/>
                  </a:ext>
                </a:extLst>
              </a:tr>
              <a:tr h="67048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a:solidFill>
                            <a:schemeClr val="bg1"/>
                          </a:solidFill>
                          <a:effectLst/>
                          <a:latin typeface="+mn-lt"/>
                        </a:rPr>
                        <a:t>Calibrations </a:t>
                      </a:r>
                      <a:endParaRPr lang="en-US" sz="1900">
                        <a:solidFill>
                          <a:schemeClr val="bg1"/>
                        </a:solidFill>
                        <a:latin typeface="+mn-lt"/>
                      </a:endParaRPr>
                    </a:p>
                    <a:p>
                      <a:pPr lvl="0">
                        <a:buNone/>
                      </a:pPr>
                      <a:r>
                        <a:rPr lang="en-US" sz="1900">
                          <a:solidFill>
                            <a:schemeClr val="bg1"/>
                          </a:solidFill>
                          <a:effectLst/>
                          <a:latin typeface="+mn-lt"/>
                        </a:rPr>
                        <a:t>required​</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a:solidFill>
                            <a:schemeClr val="bg1"/>
                          </a:solidFill>
                          <a:effectLst/>
                          <a:latin typeface="+mn-lt"/>
                        </a:rPr>
                        <a:t>0​</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0​</a:t>
                      </a:r>
                    </a:p>
                  </a:txBody>
                  <a:tcPr marL="91434" marR="91434" marT="45696" marB="45696"/>
                </a:tc>
                <a:tc gridSpan="2">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0​</a:t>
                      </a:r>
                    </a:p>
                  </a:txBody>
                  <a:tcPr marL="91434" marR="91434" marT="45696" marB="45696"/>
                </a:tc>
                <a:tc hMerge="1">
                  <a:txBody>
                    <a:bodyPr/>
                    <a:lstStyle/>
                    <a:p>
                      <a:pPr rtl="0" fontAlgn="base"/>
                      <a:r>
                        <a:rPr lang="en-US" sz="1900">
                          <a:effectLst/>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GC: 2/day</a:t>
                      </a:r>
                    </a:p>
                    <a:p>
                      <a:pPr rtl="0" fontAlgn="base"/>
                      <a:r>
                        <a:rPr lang="en-US" sz="1900" dirty="0">
                          <a:solidFill>
                            <a:schemeClr val="bg1"/>
                          </a:solidFill>
                          <a:effectLst/>
                          <a:latin typeface="+mn-lt"/>
                        </a:rPr>
                        <a:t>G4: occasional</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2/day for 14 days, then 1/week ​</a:t>
                      </a:r>
                    </a:p>
                  </a:txBody>
                  <a:tcPr marL="91434" marR="91434" marT="45696" marB="45696"/>
                </a:tc>
                <a:extLst>
                  <a:ext uri="{0D108BD9-81ED-4DB2-BD59-A6C34878D82A}">
                    <a16:rowId xmlns:a16="http://schemas.microsoft.com/office/drawing/2014/main" val="10004"/>
                  </a:ext>
                </a:extLst>
              </a:tr>
              <a:tr h="670477">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lvl="0">
                        <a:buNone/>
                      </a:pPr>
                      <a:r>
                        <a:rPr lang="en-US" sz="1900" dirty="0">
                          <a:solidFill>
                            <a:schemeClr val="bg1"/>
                          </a:solidFill>
                          <a:effectLst/>
                          <a:latin typeface="+mn-lt"/>
                        </a:rPr>
                        <a:t>Water depth</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a:solidFill>
                            <a:schemeClr val="bg1"/>
                          </a:solidFill>
                          <a:effectLst/>
                          <a:latin typeface="+mn-lt"/>
                        </a:rPr>
                        <a:t>8 feet, 24h</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a:solidFill>
                            <a:schemeClr val="bg1"/>
                          </a:solidFill>
                          <a:effectLst/>
                          <a:latin typeface="+mn-lt"/>
                        </a:rPr>
                        <a:t>8 feet, 24h</a:t>
                      </a:r>
                    </a:p>
                  </a:txBody>
                  <a:tcPr marL="91434" marR="91434" marT="45696" marB="45696"/>
                </a:tc>
                <a:tc gridSpan="2">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3 feet, 30 min</a:t>
                      </a:r>
                    </a:p>
                  </a:txBody>
                  <a:tcPr marL="91434" marR="91434" marT="45696" marB="45696"/>
                </a:tc>
                <a:tc hMerge="1">
                  <a:txBody>
                    <a:bodyPr/>
                    <a:lstStyle/>
                    <a:p>
                      <a:pPr rtl="0" fontAlgn="base"/>
                      <a:r>
                        <a:rPr lang="en-US" sz="1900">
                          <a:effectLst/>
                        </a:rPr>
                        <a:t>3 feet, 30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8 feet, 30 min</a:t>
                      </a:r>
                    </a:p>
                  </a:txBody>
                  <a:tcPr marL="91434" marR="91434" marT="45696" marB="45696"/>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900" dirty="0">
                          <a:solidFill>
                            <a:schemeClr val="bg1"/>
                          </a:solidFill>
                          <a:effectLst/>
                          <a:latin typeface="+mn-lt"/>
                        </a:rPr>
                        <a:t>3.28 feet, 30 min</a:t>
                      </a:r>
                    </a:p>
                  </a:txBody>
                  <a:tcPr marL="91434" marR="91434" marT="45696" marB="45696"/>
                </a:tc>
                <a:extLst>
                  <a:ext uri="{0D108BD9-81ED-4DB2-BD59-A6C34878D82A}">
                    <a16:rowId xmlns:a16="http://schemas.microsoft.com/office/drawing/2014/main" val="10005"/>
                  </a:ext>
                </a:extLst>
              </a:tr>
              <a:tr h="960024">
                <a:tc>
                  <a:txBody>
                    <a:bodyPr/>
                    <a:lstStyle/>
                    <a:p>
                      <a:pPr lvl="0">
                        <a:buNone/>
                      </a:pPr>
                      <a:r>
                        <a:rPr lang="en-US" sz="1900" dirty="0">
                          <a:solidFill>
                            <a:schemeClr val="bg1"/>
                          </a:solidFill>
                          <a:effectLst/>
                          <a:latin typeface="+mn-lt"/>
                        </a:rPr>
                        <a:t>Data Platform</a:t>
                      </a:r>
                      <a:endParaRPr lang="en-US" sz="1900" dirty="0">
                        <a:solidFill>
                          <a:schemeClr val="bg1"/>
                        </a:solidFill>
                        <a:effectLst/>
                        <a:latin typeface="+mn-lt"/>
                        <a:cs typeface="Arial" panose="020B0604020202020204" pitchFamily="34" charset="0"/>
                      </a:endParaRPr>
                    </a:p>
                  </a:txBody>
                  <a:tcPr marL="91434" marR="91434" marT="45696" marB="45696"/>
                </a:tc>
                <a:tc gridSpan="2">
                  <a:txBody>
                    <a:bodyPr/>
                    <a:lstStyle/>
                    <a:p>
                      <a:pPr rtl="0" fontAlgn="base"/>
                      <a:r>
                        <a:rPr lang="en-US" sz="1900" dirty="0">
                          <a:solidFill>
                            <a:schemeClr val="bg1"/>
                          </a:solidFill>
                          <a:effectLst/>
                          <a:latin typeface="+mn-lt"/>
                        </a:rPr>
                        <a:t>Dexcom Clarity </a:t>
                      </a:r>
                      <a:endParaRPr lang="en-US" sz="1900" dirty="0">
                        <a:solidFill>
                          <a:schemeClr val="bg1"/>
                        </a:solidFill>
                        <a:effectLst/>
                        <a:latin typeface="+mn-lt"/>
                        <a:cs typeface="Arial" panose="020B0604020202020204" pitchFamily="34" charset="0"/>
                      </a:endParaRPr>
                    </a:p>
                  </a:txBody>
                  <a:tcPr marL="91434" marR="91434" marT="45696" marB="45696"/>
                </a:tc>
                <a:tc hMerge="1">
                  <a:txBody>
                    <a:bodyPr/>
                    <a:lstStyle/>
                    <a:p>
                      <a:pPr rtl="0" fontAlgn="base"/>
                      <a:endParaRPr lang="en-US" sz="1900" dirty="0">
                        <a:effectLst/>
                      </a:endParaRPr>
                    </a:p>
                  </a:txBody>
                  <a:tcPr marL="91434" marR="914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gridSpan="2">
                  <a:txBody>
                    <a:bodyPr/>
                    <a:lstStyle/>
                    <a:p>
                      <a:pPr rtl="0" fontAlgn="base"/>
                      <a:r>
                        <a:rPr lang="en-US" sz="1900" dirty="0" err="1">
                          <a:solidFill>
                            <a:schemeClr val="bg1"/>
                          </a:solidFill>
                          <a:effectLst/>
                          <a:latin typeface="+mn-lt"/>
                        </a:rPr>
                        <a:t>LibreView</a:t>
                      </a:r>
                      <a:endParaRPr lang="en-US" sz="1900" dirty="0">
                        <a:solidFill>
                          <a:schemeClr val="bg1"/>
                        </a:solidFill>
                        <a:effectLst/>
                        <a:latin typeface="+mn-lt"/>
                        <a:cs typeface="Arial" panose="020B0604020202020204" pitchFamily="34" charset="0"/>
                      </a:endParaRPr>
                    </a:p>
                  </a:txBody>
                  <a:tcPr marL="91434" marR="91434" marT="45696" marB="45696"/>
                </a:tc>
                <a:tc hMerge="1">
                  <a:txBody>
                    <a:bodyPr/>
                    <a:lstStyle/>
                    <a:p>
                      <a:endParaRPr lang="en-US"/>
                    </a:p>
                  </a:txBody>
                  <a:tcPr/>
                </a:tc>
                <a:tc>
                  <a:txBody>
                    <a:bodyPr/>
                    <a:lstStyle/>
                    <a:p>
                      <a:pPr rtl="0" fontAlgn="base"/>
                      <a:r>
                        <a:rPr lang="en-US" sz="1900" dirty="0" err="1">
                          <a:solidFill>
                            <a:schemeClr val="bg1"/>
                          </a:solidFill>
                          <a:effectLst/>
                          <a:latin typeface="+mn-lt"/>
                        </a:rPr>
                        <a:t>Carelink</a:t>
                      </a:r>
                      <a:endParaRPr lang="en-US" sz="1900" dirty="0">
                        <a:solidFill>
                          <a:schemeClr val="bg1"/>
                        </a:solidFill>
                        <a:effectLst/>
                        <a:latin typeface="+mn-lt"/>
                        <a:cs typeface="Arial" panose="020B0604020202020204" pitchFamily="34" charset="0"/>
                      </a:endParaRPr>
                    </a:p>
                  </a:txBody>
                  <a:tcPr marL="91434" marR="91434" marT="45696" marB="45696"/>
                </a:tc>
                <a:tc>
                  <a:txBody>
                    <a:bodyPr/>
                    <a:lstStyle/>
                    <a:p>
                      <a:pPr rtl="0" fontAlgn="base"/>
                      <a:r>
                        <a:rPr lang="en-US" sz="1900" dirty="0" err="1">
                          <a:solidFill>
                            <a:schemeClr val="bg1"/>
                          </a:solidFill>
                          <a:effectLst/>
                          <a:latin typeface="+mn-lt"/>
                        </a:rPr>
                        <a:t>Eversense</a:t>
                      </a:r>
                      <a:r>
                        <a:rPr lang="en-US" sz="1900" dirty="0">
                          <a:solidFill>
                            <a:schemeClr val="bg1"/>
                          </a:solidFill>
                          <a:effectLst/>
                          <a:latin typeface="+mn-lt"/>
                        </a:rPr>
                        <a:t> Data Management System</a:t>
                      </a:r>
                      <a:endParaRPr lang="en-US" sz="1900" dirty="0">
                        <a:solidFill>
                          <a:schemeClr val="bg1"/>
                        </a:solidFill>
                        <a:effectLst/>
                        <a:latin typeface="+mn-lt"/>
                        <a:cs typeface="Arial" panose="020B0604020202020204" pitchFamily="34" charset="0"/>
                      </a:endParaRPr>
                    </a:p>
                  </a:txBody>
                  <a:tcPr marL="91434" marR="91434" marT="45696" marB="45696"/>
                </a:tc>
                <a:extLst>
                  <a:ext uri="{0D108BD9-81ED-4DB2-BD59-A6C34878D82A}">
                    <a16:rowId xmlns:a16="http://schemas.microsoft.com/office/drawing/2014/main" val="10006"/>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2E2169B-B914-42BF-39B1-853F062C3284}"/>
              </a:ext>
            </a:extLst>
          </p:cNvPr>
          <p:cNvSpPr txBox="1"/>
          <p:nvPr/>
        </p:nvSpPr>
        <p:spPr>
          <a:xfrm>
            <a:off x="1447800" y="6396038"/>
            <a:ext cx="5902325" cy="309562"/>
          </a:xfrm>
          <a:prstGeom prst="rect">
            <a:avLst/>
          </a:prstGeom>
          <a:noFill/>
        </p:spPr>
        <p:txBody>
          <a:bodyPr lIns="82907" tIns="41452" rIns="82907" bIns="41452">
            <a:spAutoFit/>
          </a:bodyPr>
          <a:lstStyle/>
          <a:p>
            <a:pPr defTabSz="829122">
              <a:defRPr/>
            </a:pPr>
            <a:r>
              <a:rPr lang="en-US" sz="1467" dirty="0">
                <a:solidFill>
                  <a:srgbClr val="000000"/>
                </a:solidFill>
              </a:rPr>
              <a:t>Product user guides</a:t>
            </a:r>
          </a:p>
        </p:txBody>
      </p:sp>
      <p:sp>
        <p:nvSpPr>
          <p:cNvPr id="123907" name="Title 3">
            <a:extLst>
              <a:ext uri="{FF2B5EF4-FFF2-40B4-BE49-F238E27FC236}">
                <a16:creationId xmlns:a16="http://schemas.microsoft.com/office/drawing/2014/main" id="{32E8A465-52AE-D5F3-F315-3EA4D64CBF31}"/>
              </a:ext>
            </a:extLst>
          </p:cNvPr>
          <p:cNvSpPr>
            <a:spLocks noGrp="1"/>
          </p:cNvSpPr>
          <p:nvPr>
            <p:ph type="title"/>
          </p:nvPr>
        </p:nvSpPr>
        <p:spPr>
          <a:xfrm>
            <a:off x="411163" y="184150"/>
            <a:ext cx="12192000" cy="1325563"/>
          </a:xfrm>
        </p:spPr>
        <p:txBody>
          <a:bodyPr/>
          <a:lstStyle/>
          <a:p>
            <a:r>
              <a:rPr lang="en-US" altLang="en-US"/>
              <a:t>CGM Comparison (Continued) </a:t>
            </a:r>
          </a:p>
        </p:txBody>
      </p:sp>
      <p:graphicFrame>
        <p:nvGraphicFramePr>
          <p:cNvPr id="3" name="Table 2">
            <a:extLst>
              <a:ext uri="{FF2B5EF4-FFF2-40B4-BE49-F238E27FC236}">
                <a16:creationId xmlns:a16="http://schemas.microsoft.com/office/drawing/2014/main" id="{443A9128-02C6-8A8F-AE70-8561BA6FEA96}"/>
              </a:ext>
            </a:extLst>
          </p:cNvPr>
          <p:cNvGraphicFramePr>
            <a:graphicFrameLocks noGrp="1"/>
          </p:cNvGraphicFramePr>
          <p:nvPr/>
        </p:nvGraphicFramePr>
        <p:xfrm>
          <a:off x="198438" y="1265238"/>
          <a:ext cx="11383963" cy="5045075"/>
        </p:xfrm>
        <a:graphic>
          <a:graphicData uri="http://schemas.openxmlformats.org/drawingml/2006/table">
            <a:tbl>
              <a:tblPr firstRow="1" bandRow="1"/>
              <a:tblGrid>
                <a:gridCol w="1837812">
                  <a:extLst>
                    <a:ext uri="{9D8B030D-6E8A-4147-A177-3AD203B41FA5}">
                      <a16:colId xmlns:a16="http://schemas.microsoft.com/office/drawing/2014/main" val="20000"/>
                    </a:ext>
                  </a:extLst>
                </a:gridCol>
                <a:gridCol w="1798838">
                  <a:extLst>
                    <a:ext uri="{9D8B030D-6E8A-4147-A177-3AD203B41FA5}">
                      <a16:colId xmlns:a16="http://schemas.microsoft.com/office/drawing/2014/main" val="20001"/>
                    </a:ext>
                  </a:extLst>
                </a:gridCol>
                <a:gridCol w="1705725">
                  <a:extLst>
                    <a:ext uri="{9D8B030D-6E8A-4147-A177-3AD203B41FA5}">
                      <a16:colId xmlns:a16="http://schemas.microsoft.com/office/drawing/2014/main" val="20002"/>
                    </a:ext>
                  </a:extLst>
                </a:gridCol>
                <a:gridCol w="1074443">
                  <a:extLst>
                    <a:ext uri="{9D8B030D-6E8A-4147-A177-3AD203B41FA5}">
                      <a16:colId xmlns:a16="http://schemas.microsoft.com/office/drawing/2014/main" val="20003"/>
                    </a:ext>
                  </a:extLst>
                </a:gridCol>
                <a:gridCol w="1145919">
                  <a:extLst>
                    <a:ext uri="{9D8B030D-6E8A-4147-A177-3AD203B41FA5}">
                      <a16:colId xmlns:a16="http://schemas.microsoft.com/office/drawing/2014/main" val="20004"/>
                    </a:ext>
                  </a:extLst>
                </a:gridCol>
                <a:gridCol w="1718881">
                  <a:extLst>
                    <a:ext uri="{9D8B030D-6E8A-4147-A177-3AD203B41FA5}">
                      <a16:colId xmlns:a16="http://schemas.microsoft.com/office/drawing/2014/main" val="20005"/>
                    </a:ext>
                  </a:extLst>
                </a:gridCol>
                <a:gridCol w="2102345">
                  <a:extLst>
                    <a:ext uri="{9D8B030D-6E8A-4147-A177-3AD203B41FA5}">
                      <a16:colId xmlns:a16="http://schemas.microsoft.com/office/drawing/2014/main" val="20006"/>
                    </a:ext>
                  </a:extLst>
                </a:gridCol>
              </a:tblGrid>
              <a:tr h="914654">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l" rtl="0">
                        <a:lnSpc>
                          <a:spcPct val="114999"/>
                        </a:lnSpc>
                        <a:spcBef>
                          <a:spcPct val="0"/>
                        </a:spcBef>
                        <a:spcAft>
                          <a:spcPts val="1000"/>
                        </a:spcAft>
                        <a:buClrTx/>
                        <a:buSzTx/>
                        <a:buFontTx/>
                        <a:buNone/>
                      </a:pPr>
                      <a:endParaRPr lang="en-US" altLang="en-US" sz="1600" b="1" i="0" u="none" strike="noStrike" cap="none" normalizeH="0" baseline="0" dirty="0">
                        <a:ln>
                          <a:noFill/>
                        </a:ln>
                        <a:solidFill>
                          <a:schemeClr val="tx1"/>
                        </a:solidFill>
                        <a:effectLst/>
                        <a:latin typeface="+mn-lt"/>
                        <a:cs typeface="Times New Roman"/>
                      </a:endParaRPr>
                    </a:p>
                  </a:txBody>
                  <a:tcPr marL="91428" marR="91428" marT="45738" marB="45738">
                    <a:lnL w="12700" cmpd="sng">
                      <a:solidFill>
                        <a:srgbClr val="4472C4"/>
                      </a:solid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l" rtl="0">
                        <a:lnSpc>
                          <a:spcPct val="114999"/>
                        </a:lnSpc>
                        <a:spcBef>
                          <a:spcPct val="0"/>
                        </a:spcBef>
                        <a:spcAft>
                          <a:spcPts val="1000"/>
                        </a:spcAft>
                        <a:buClrTx/>
                        <a:buSzTx/>
                        <a:buFontTx/>
                        <a:buNone/>
                      </a:pPr>
                      <a:r>
                        <a:rPr lang="en-US" altLang="en-US" sz="1600" b="1" u="none" strike="noStrike" cap="none" normalizeH="0" baseline="0" dirty="0">
                          <a:ln>
                            <a:noFill/>
                          </a:ln>
                          <a:solidFill>
                            <a:schemeClr val="tx1"/>
                          </a:solidFill>
                          <a:effectLst/>
                        </a:rPr>
                        <a:t>G6</a:t>
                      </a:r>
                      <a:endParaRPr lang="en-US" altLang="en-US" sz="1600" b="1" i="0" u="none" strike="noStrike" cap="none" normalizeH="0" baseline="0" dirty="0">
                        <a:ln>
                          <a:noFill/>
                        </a:ln>
                        <a:solidFill>
                          <a:schemeClr val="tx1"/>
                        </a:solidFill>
                        <a:effectLst/>
                        <a:latin typeface="+mn-lt"/>
                        <a:cs typeface="Times New Roman"/>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l" rtl="0">
                        <a:lnSpc>
                          <a:spcPct val="114999"/>
                        </a:lnSpc>
                        <a:spcBef>
                          <a:spcPct val="0"/>
                        </a:spcBef>
                        <a:spcAft>
                          <a:spcPts val="1000"/>
                        </a:spcAft>
                        <a:buClrTx/>
                        <a:buSzTx/>
                        <a:buFontTx/>
                        <a:buNone/>
                      </a:pPr>
                      <a:r>
                        <a:rPr lang="en-US" altLang="en-US" sz="1600" b="1" u="none" strike="noStrike" cap="none" normalizeH="0" baseline="0" dirty="0">
                          <a:ln>
                            <a:noFill/>
                          </a:ln>
                          <a:solidFill>
                            <a:schemeClr val="tx1"/>
                          </a:solidFill>
                          <a:effectLst/>
                        </a:rPr>
                        <a:t>G7</a:t>
                      </a:r>
                      <a:endParaRPr lang="en-US" sz="1600" dirty="0">
                        <a:solidFill>
                          <a:schemeClr val="tx1"/>
                        </a:solidFill>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l" rtl="0">
                        <a:lnSpc>
                          <a:spcPct val="114999"/>
                        </a:lnSpc>
                        <a:spcBef>
                          <a:spcPct val="0"/>
                        </a:spcBef>
                        <a:spcAft>
                          <a:spcPts val="1000"/>
                        </a:spcAft>
                        <a:buClrTx/>
                        <a:buSzTx/>
                        <a:buFontTx/>
                        <a:buNone/>
                      </a:pPr>
                      <a:r>
                        <a:rPr lang="en-US" altLang="en-US" sz="1600" b="1" u="none" strike="noStrike" cap="none" normalizeH="0" baseline="0" dirty="0">
                          <a:ln>
                            <a:noFill/>
                          </a:ln>
                          <a:solidFill>
                            <a:schemeClr val="tx1"/>
                          </a:solidFill>
                          <a:effectLst/>
                        </a:rPr>
                        <a:t>Libre 2</a:t>
                      </a:r>
                      <a:endParaRPr lang="en-US" altLang="en-US" sz="1600" b="1" i="0" u="none" strike="noStrike" cap="none" normalizeH="0" baseline="0" dirty="0">
                        <a:ln>
                          <a:noFill/>
                        </a:ln>
                        <a:solidFill>
                          <a:schemeClr val="tx1"/>
                        </a:solidFill>
                        <a:effectLst/>
                        <a:latin typeface="+mn-lt"/>
                        <a:cs typeface="Times New Roman"/>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l" rtl="0">
                        <a:lnSpc>
                          <a:spcPct val="114999"/>
                        </a:lnSpc>
                        <a:spcBef>
                          <a:spcPct val="0"/>
                        </a:spcBef>
                        <a:spcAft>
                          <a:spcPts val="1000"/>
                        </a:spcAft>
                        <a:buClrTx/>
                        <a:buSzTx/>
                        <a:buFontTx/>
                        <a:buNone/>
                      </a:pPr>
                      <a:r>
                        <a:rPr lang="en-US" altLang="en-US" sz="1600" b="1" u="none" strike="noStrike" cap="none" normalizeH="0" baseline="0" dirty="0">
                          <a:ln>
                            <a:noFill/>
                          </a:ln>
                          <a:solidFill>
                            <a:schemeClr val="tx1"/>
                          </a:solidFill>
                          <a:effectLst/>
                        </a:rPr>
                        <a:t>Libre 3</a:t>
                      </a:r>
                      <a:endParaRPr lang="en-US" sz="1600" dirty="0">
                        <a:solidFill>
                          <a:schemeClr val="tx1"/>
                        </a:solidFill>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l" rtl="0">
                        <a:lnSpc>
                          <a:spcPct val="114999"/>
                        </a:lnSpc>
                        <a:spcBef>
                          <a:spcPct val="0"/>
                        </a:spcBef>
                        <a:spcAft>
                          <a:spcPct val="0"/>
                        </a:spcAft>
                        <a:buClrTx/>
                        <a:buSzTx/>
                        <a:buFontTx/>
                        <a:buNone/>
                      </a:pPr>
                      <a:r>
                        <a:rPr lang="en-US" altLang="en-US" sz="1600" b="1" u="none" strike="noStrike" cap="none" normalizeH="0" baseline="0" dirty="0">
                          <a:ln>
                            <a:noFill/>
                          </a:ln>
                          <a:solidFill>
                            <a:schemeClr val="tx1"/>
                          </a:solidFill>
                          <a:effectLst/>
                        </a:rPr>
                        <a:t>Guardian 4, Guardian Connect</a:t>
                      </a:r>
                      <a:endParaRPr lang="en-US" sz="1600" dirty="0">
                        <a:solidFill>
                          <a:schemeClr val="tx1"/>
                        </a:solidFill>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l" rtl="0">
                        <a:lnSpc>
                          <a:spcPct val="114999"/>
                        </a:lnSpc>
                        <a:spcBef>
                          <a:spcPct val="0"/>
                        </a:spcBef>
                        <a:spcAft>
                          <a:spcPct val="0"/>
                        </a:spcAft>
                        <a:buClrTx/>
                        <a:buSzTx/>
                        <a:buFontTx/>
                        <a:buNone/>
                      </a:pPr>
                      <a:r>
                        <a:rPr lang="en-US" altLang="en-US" sz="1600" b="1" u="none" strike="noStrike" cap="none" normalizeH="0" baseline="0" dirty="0" err="1">
                          <a:ln>
                            <a:noFill/>
                          </a:ln>
                          <a:solidFill>
                            <a:schemeClr val="tx1"/>
                          </a:solidFill>
                          <a:effectLst/>
                        </a:rPr>
                        <a:t>Eversense</a:t>
                      </a:r>
                      <a:r>
                        <a:rPr lang="en-US" altLang="en-US" sz="1600" b="1" u="none" strike="noStrike" cap="none" normalizeH="0" baseline="0" dirty="0">
                          <a:ln>
                            <a:noFill/>
                          </a:ln>
                          <a:solidFill>
                            <a:schemeClr val="tx1"/>
                          </a:solidFill>
                          <a:effectLst/>
                        </a:rPr>
                        <a:t> 365</a:t>
                      </a:r>
                      <a:endParaRPr lang="en-US" sz="1600" dirty="0">
                        <a:solidFill>
                          <a:schemeClr val="tx1"/>
                        </a:solidFill>
                        <a:latin typeface="+mn-lt"/>
                      </a:endParaRPr>
                    </a:p>
                  </a:txBody>
                  <a:tcPr marL="91428" marR="91428" marT="45738" marB="45738">
                    <a:lnL>
                      <a:noFill/>
                    </a:lnL>
                    <a:lnR w="12700" cmpd="sng">
                      <a:solidFill>
                        <a:srgbClr val="4472C4"/>
                      </a:solidFill>
                    </a:lnR>
                    <a:lnT w="12700" cmpd="sng">
                      <a:solidFill>
                        <a:srgbClr val="4472C4"/>
                      </a:solidFill>
                    </a:lnT>
                    <a:lnB w="1270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0000"/>
                  </a:ext>
                </a:extLst>
              </a:tr>
              <a:tr h="1326035">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FDA approved sites​</a:t>
                      </a:r>
                      <a:endParaRPr lang="en-US" sz="1600" dirty="0">
                        <a:effectLst/>
                        <a:latin typeface="+mn-lt"/>
                      </a:endParaRPr>
                    </a:p>
                  </a:txBody>
                  <a:tcPr marL="91428" marR="91428" marT="45738" marB="45738">
                    <a:lnL w="12700" cmpd="sng">
                      <a:solidFill>
                        <a:srgbClr val="4472C4"/>
                      </a:solid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Abdomen </a:t>
                      </a:r>
                    </a:p>
                    <a:p>
                      <a:pPr rtl="0" fontAlgn="base"/>
                      <a:r>
                        <a:rPr lang="en-US" sz="1600" dirty="0">
                          <a:effectLst/>
                        </a:rPr>
                        <a:t>(ages2+)  </a:t>
                      </a:r>
                    </a:p>
                    <a:p>
                      <a:pPr rtl="0" fontAlgn="base"/>
                      <a:r>
                        <a:rPr lang="en-US" sz="1600" dirty="0">
                          <a:effectLst/>
                        </a:rPr>
                        <a:t>Upper buttocks (ages 2-17)​</a:t>
                      </a:r>
                      <a:endParaRPr lang="en-US" sz="1600" dirty="0">
                        <a:effectLst/>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a:effectLst/>
                        </a:rPr>
                        <a:t>Upper arm (ages 7+)​</a:t>
                      </a:r>
                    </a:p>
                    <a:p>
                      <a:pPr rtl="0" fontAlgn="base"/>
                      <a:r>
                        <a:rPr lang="en-US" sz="1600">
                          <a:effectLst/>
                        </a:rPr>
                        <a:t>Upper buttocks (ages 2-6)​</a:t>
                      </a:r>
                      <a:endParaRPr lang="en-US" sz="1600">
                        <a:effectLst/>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gridSpan="2">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Upper arm​</a:t>
                      </a: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hMerge="1">
                  <a:txBody>
                    <a:bodyPr/>
                    <a:lstStyle/>
                    <a:p>
                      <a:pPr rtl="0" fontAlgn="base"/>
                      <a:r>
                        <a:rPr lang="en-US" sz="1600">
                          <a:effectLst/>
                        </a:rPr>
                        <a:t>Upper arm​</a:t>
                      </a:r>
                      <a:endParaRPr lang="en-US" sz="1600">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Upper arm, abdomen​</a:t>
                      </a:r>
                    </a:p>
                    <a:p>
                      <a:pPr rtl="0" fontAlgn="base"/>
                      <a:r>
                        <a:rPr lang="en-US" sz="1600" dirty="0">
                          <a:effectLst/>
                        </a:rPr>
                        <a:t>Upper buttocks (ages 2-13)​</a:t>
                      </a:r>
                      <a:endParaRPr lang="en-US" sz="1600" dirty="0">
                        <a:effectLst/>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a:effectLst/>
                        </a:rPr>
                        <a:t>Upper arm​</a:t>
                      </a:r>
                      <a:endParaRPr lang="en-US" sz="1600">
                        <a:effectLst/>
                        <a:latin typeface="+mn-lt"/>
                      </a:endParaRPr>
                    </a:p>
                  </a:txBody>
                  <a:tcPr marL="91428" marR="91428" marT="45738" marB="45738">
                    <a:lnL>
                      <a:noFill/>
                    </a:lnL>
                    <a:lnR w="12700" cmpd="sng">
                      <a:solidFill>
                        <a:srgbClr val="4472C4"/>
                      </a:solid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1"/>
                  </a:ext>
                </a:extLst>
              </a:tr>
              <a:tr h="579173">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Approved in pregnancy</a:t>
                      </a:r>
                      <a:endParaRPr lang="en-US" sz="1600" dirty="0">
                        <a:effectLst/>
                        <a:latin typeface="Arial" panose="020B0604020202020204" pitchFamily="34" charset="0"/>
                        <a:cs typeface="Arial" panose="020B0604020202020204" pitchFamily="34" charset="0"/>
                      </a:endParaRPr>
                    </a:p>
                  </a:txBody>
                  <a:tcPr marL="91428" marR="91428" marT="45738" marB="45738">
                    <a:lnL w="12700" cmpd="sng">
                      <a:solidFill>
                        <a:srgbClr val="4472C4"/>
                      </a:solid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No​</a:t>
                      </a:r>
                      <a:endParaRPr lang="en-US" sz="1600" dirty="0">
                        <a:effectLst/>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Yes​</a:t>
                      </a:r>
                      <a:endParaRPr lang="en-US" sz="1600" dirty="0">
                        <a:effectLst/>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a:effectLst/>
                        </a:rPr>
                        <a:t>Yes​</a:t>
                      </a:r>
                      <a:endParaRPr lang="en-US" sz="1600">
                        <a:effectLst/>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ysClr val="window" lastClr="FFFFFF"/>
                    </a:solidFill>
                  </a:tcPr>
                </a:tc>
                <a:tc hMerge="1">
                  <a:txBody>
                    <a:bodyPr/>
                    <a:lstStyle/>
                    <a:p>
                      <a:pPr rtl="0" fontAlgn="base"/>
                      <a:endParaRPr lang="en-US" sz="1600">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No​</a:t>
                      </a:r>
                      <a:endParaRPr lang="en-US" sz="1600" dirty="0">
                        <a:effectLst/>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a:effectLst/>
                        </a:rPr>
                        <a:t>No</a:t>
                      </a:r>
                      <a:endParaRPr lang="en-US" sz="1600">
                        <a:effectLst/>
                        <a:latin typeface="+mn-lt"/>
                      </a:endParaRPr>
                    </a:p>
                  </a:txBody>
                  <a:tcPr marL="91428" marR="91428" marT="45738" marB="45738">
                    <a:lnL>
                      <a:noFill/>
                    </a:lnL>
                    <a:lnR w="12700" cmpd="sng">
                      <a:solidFill>
                        <a:srgbClr val="4472C4"/>
                      </a:solid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335325">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Transmitter</a:t>
                      </a:r>
                      <a:endParaRPr lang="en-US" sz="1600" dirty="0">
                        <a:effectLst/>
                        <a:latin typeface="Arial" panose="020B0604020202020204" pitchFamily="34" charset="0"/>
                        <a:cs typeface="Arial" panose="020B0604020202020204" pitchFamily="34" charset="0"/>
                      </a:endParaRPr>
                    </a:p>
                  </a:txBody>
                  <a:tcPr marL="91428" marR="91428" marT="45738" marB="45738">
                    <a:lnL w="12700" cmpd="sng">
                      <a:solidFill>
                        <a:srgbClr val="4472C4"/>
                      </a:solid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3 months</a:t>
                      </a:r>
                      <a:endParaRPr lang="en-US" sz="1600" dirty="0">
                        <a:effectLst/>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a:effectLst/>
                        </a:rPr>
                        <a:t>Disposable</a:t>
                      </a:r>
                      <a:endParaRPr lang="en-US" sz="1600">
                        <a:effectLst/>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gridSpan="2">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a:effectLst/>
                        </a:rPr>
                        <a:t>Disposable</a:t>
                      </a:r>
                      <a:endParaRPr lang="en-US" sz="1600">
                        <a:effectLst/>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hMerge="1">
                  <a:txBody>
                    <a:bodyPr/>
                    <a:lstStyle/>
                    <a:p>
                      <a:endParaRPr lang="en-US"/>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a:effectLst/>
                        </a:rPr>
                        <a:t>Charge weekly</a:t>
                      </a:r>
                      <a:endParaRPr lang="en-US" sz="1600">
                        <a:effectLst/>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a:effectLst/>
                        </a:rPr>
                        <a:t>Charge daily</a:t>
                      </a:r>
                      <a:endParaRPr lang="en-US" sz="1600">
                        <a:effectLst/>
                        <a:latin typeface="+mn-lt"/>
                      </a:endParaRPr>
                    </a:p>
                  </a:txBody>
                  <a:tcPr marL="91428" marR="91428" marT="45738" marB="45738">
                    <a:lnL>
                      <a:noFill/>
                    </a:lnL>
                    <a:lnR w="12700" cmpd="sng">
                      <a:solidFill>
                        <a:srgbClr val="4472C4"/>
                      </a:solid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3"/>
                  </a:ext>
                </a:extLst>
              </a:tr>
              <a:tr h="106686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FDA approved ages (years)​</a:t>
                      </a:r>
                      <a:endParaRPr lang="en-US" sz="1600" dirty="0">
                        <a:effectLst/>
                        <a:latin typeface="Arial" panose="020B0604020202020204" pitchFamily="34" charset="0"/>
                        <a:cs typeface="Arial" panose="020B0604020202020204" pitchFamily="34" charset="0"/>
                      </a:endParaRPr>
                    </a:p>
                  </a:txBody>
                  <a:tcPr marL="91428" marR="91428" marT="45738" marB="45738">
                    <a:lnL w="12700" cmpd="sng">
                      <a:solidFill>
                        <a:srgbClr val="4472C4"/>
                      </a:solid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≥2​</a:t>
                      </a:r>
                      <a:endParaRPr lang="en-US" sz="1600" dirty="0">
                        <a:effectLst/>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≥2​</a:t>
                      </a:r>
                    </a:p>
                    <a:p>
                      <a:pPr rtl="0" fontAlgn="base"/>
                      <a:r>
                        <a:rPr lang="en-US" sz="1600" dirty="0">
                          <a:effectLst/>
                        </a:rPr>
                        <a:t>​</a:t>
                      </a:r>
                      <a:endParaRPr lang="en-US" sz="1600" dirty="0">
                        <a:effectLst/>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≥4​  (&gt;2 with Libre2+ and 3+)</a:t>
                      </a:r>
                    </a:p>
                    <a:p>
                      <a:pPr rtl="0" fontAlgn="base"/>
                      <a:r>
                        <a:rPr lang="en-US" sz="1600" dirty="0">
                          <a:effectLst/>
                        </a:rPr>
                        <a:t>​</a:t>
                      </a:r>
                    </a:p>
                    <a:p>
                      <a:pPr rtl="0" fontAlgn="base"/>
                      <a:r>
                        <a:rPr lang="en-US" sz="1600" dirty="0">
                          <a:effectLst/>
                        </a:rPr>
                        <a:t>​</a:t>
                      </a:r>
                      <a:endParaRPr lang="en-US" sz="1600" dirty="0">
                        <a:effectLst/>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ysClr val="window" lastClr="FFFFFF"/>
                    </a:solidFill>
                  </a:tcPr>
                </a:tc>
                <a:tc hMerge="1">
                  <a:txBody>
                    <a:bodyPr/>
                    <a:lstStyle/>
                    <a:p>
                      <a:pPr rtl="0" fontAlgn="base"/>
                      <a:r>
                        <a:rPr lang="en-US" sz="1600">
                          <a:effectLst/>
                        </a:rPr>
                        <a:t>≥4​</a:t>
                      </a:r>
                    </a:p>
                    <a:p>
                      <a:pPr rtl="0" fontAlgn="base"/>
                      <a:r>
                        <a:rPr lang="en-US" sz="1600">
                          <a:effectLst/>
                        </a:rPr>
                        <a:t>​</a:t>
                      </a:r>
                      <a:endParaRPr lang="en-US" sz="1600">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≥2 (G4)</a:t>
                      </a:r>
                    </a:p>
                    <a:p>
                      <a:pPr rtl="0" fontAlgn="base"/>
                      <a:r>
                        <a:rPr lang="en-US" sz="1600" dirty="0">
                          <a:effectLst/>
                          <a:latin typeface="+mn-lt"/>
                        </a:rPr>
                        <a:t>&gt;7 (GC)</a:t>
                      </a: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a:effectLst/>
                        </a:rPr>
                        <a:t>≥18​</a:t>
                      </a:r>
                    </a:p>
                    <a:p>
                      <a:pPr rtl="0" fontAlgn="base"/>
                      <a:r>
                        <a:rPr lang="en-US" sz="1600">
                          <a:effectLst/>
                        </a:rPr>
                        <a:t>​</a:t>
                      </a:r>
                      <a:endParaRPr lang="en-US" sz="1600">
                        <a:effectLst/>
                        <a:latin typeface="+mn-lt"/>
                      </a:endParaRPr>
                    </a:p>
                  </a:txBody>
                  <a:tcPr marL="91428" marR="91428" marT="45738" marB="45738">
                    <a:lnL>
                      <a:noFill/>
                    </a:lnL>
                    <a:lnR w="12700" cmpd="sng">
                      <a:solidFill>
                        <a:srgbClr val="4472C4"/>
                      </a:solid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82302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Drug interactions​</a:t>
                      </a:r>
                      <a:endParaRPr lang="en-US" sz="1600" dirty="0">
                        <a:effectLst/>
                        <a:latin typeface="Arial" panose="020B0604020202020204" pitchFamily="34" charset="0"/>
                        <a:cs typeface="Arial" panose="020B0604020202020204" pitchFamily="34" charset="0"/>
                      </a:endParaRPr>
                    </a:p>
                  </a:txBody>
                  <a:tcPr marL="91428" marR="91428" marT="45738" marB="45738">
                    <a:lnL w="12700" cmpd="sng">
                      <a:solidFill>
                        <a:srgbClr val="4472C4"/>
                      </a:solid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Hydroxyurea​</a:t>
                      </a:r>
                      <a:endParaRPr lang="en-US" sz="1600" dirty="0">
                        <a:effectLst/>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a:effectLst/>
                        </a:rPr>
                        <a:t>Hydroxyurea​</a:t>
                      </a:r>
                      <a:endParaRPr lang="en-US" sz="1600">
                        <a:effectLst/>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gridSpan="2">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Vitamin C​ </a:t>
                      </a: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hMerge="1">
                  <a:txBody>
                    <a:bodyPr/>
                    <a:lstStyle/>
                    <a:p>
                      <a:pPr rtl="0" fontAlgn="base"/>
                      <a:r>
                        <a:rPr lang="en-US" sz="1600">
                          <a:effectLst/>
                        </a:rPr>
                        <a:t>Vitamin C​</a:t>
                      </a:r>
                      <a:endParaRPr lang="en-US" sz="1600">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Acetaminophen</a:t>
                      </a:r>
                    </a:p>
                    <a:p>
                      <a:pPr rtl="0" fontAlgn="base"/>
                      <a:r>
                        <a:rPr lang="en-US" sz="1600" dirty="0">
                          <a:effectLst/>
                        </a:rPr>
                        <a:t>Hydroxyurea​</a:t>
                      </a:r>
                      <a:endParaRPr lang="en-US" sz="1600" dirty="0">
                        <a:effectLst/>
                        <a:latin typeface="+mn-lt"/>
                      </a:endParaRPr>
                    </a:p>
                  </a:txBody>
                  <a:tcPr marL="91428" marR="91428" marT="45738" marB="45738">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effectLst/>
                        </a:rPr>
                        <a:t>Tetracycline</a:t>
                      </a:r>
                    </a:p>
                    <a:p>
                      <a:pPr rtl="0" fontAlgn="base"/>
                      <a:r>
                        <a:rPr lang="en-US" sz="1600" dirty="0">
                          <a:effectLst/>
                        </a:rPr>
                        <a:t> antibiotics,</a:t>
                      </a:r>
                    </a:p>
                    <a:p>
                      <a:pPr rtl="0" fontAlgn="base"/>
                      <a:r>
                        <a:rPr lang="en-US" sz="1600" dirty="0">
                          <a:effectLst/>
                        </a:rPr>
                        <a:t> mannitol​</a:t>
                      </a:r>
                      <a:endParaRPr lang="en-US" sz="1600" dirty="0">
                        <a:effectLst/>
                        <a:latin typeface="+mn-lt"/>
                      </a:endParaRPr>
                    </a:p>
                  </a:txBody>
                  <a:tcPr marL="91428" marR="91428" marT="45738" marB="45738">
                    <a:lnL>
                      <a:noFill/>
                    </a:lnL>
                    <a:lnR w="12700" cmpd="sng">
                      <a:solidFill>
                        <a:srgbClr val="4472C4"/>
                      </a:solidFill>
                    </a:lnR>
                    <a:lnT w="12700" cap="flat" cmpd="sng" algn="ctr">
                      <a:solidFill>
                        <a:srgbClr val="4472C4"/>
                      </a:solidFill>
                      <a:prstDash val="solid"/>
                      <a:round/>
                      <a:headEnd type="none" w="med" len="med"/>
                      <a:tailEnd type="none" w="med" len="med"/>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5">
            <a:extLst>
              <a:ext uri="{FF2B5EF4-FFF2-40B4-BE49-F238E27FC236}">
                <a16:creationId xmlns:a16="http://schemas.microsoft.com/office/drawing/2014/main" id="{2EEE6E1A-170F-BF6E-DC58-0AE154DC4B1E}"/>
              </a:ext>
            </a:extLst>
          </p:cNvPr>
          <p:cNvSpPr>
            <a:spLocks noGrp="1"/>
          </p:cNvSpPr>
          <p:nvPr>
            <p:ph type="title"/>
          </p:nvPr>
        </p:nvSpPr>
        <p:spPr/>
        <p:txBody>
          <a:bodyPr/>
          <a:lstStyle/>
          <a:p>
            <a:r>
              <a:rPr lang="en-US" altLang="en-US"/>
              <a:t>Integrated CGM </a:t>
            </a:r>
          </a:p>
        </p:txBody>
      </p:sp>
      <p:sp>
        <p:nvSpPr>
          <p:cNvPr id="125955" name="Content Placeholder 2">
            <a:extLst>
              <a:ext uri="{FF2B5EF4-FFF2-40B4-BE49-F238E27FC236}">
                <a16:creationId xmlns:a16="http://schemas.microsoft.com/office/drawing/2014/main" id="{F3C5159D-7A52-FE44-7635-3F292351F385}"/>
              </a:ext>
            </a:extLst>
          </p:cNvPr>
          <p:cNvSpPr>
            <a:spLocks noGrp="1"/>
          </p:cNvSpPr>
          <p:nvPr>
            <p:ph idx="1"/>
          </p:nvPr>
        </p:nvSpPr>
        <p:spPr>
          <a:xfrm>
            <a:off x="350838" y="1730375"/>
            <a:ext cx="5407025" cy="4525963"/>
          </a:xfrm>
        </p:spPr>
        <p:txBody>
          <a:bodyPr/>
          <a:lstStyle/>
          <a:p>
            <a:r>
              <a:rPr lang="en-US" altLang="en-US" sz="2400">
                <a:solidFill>
                  <a:schemeClr val="bg1"/>
                </a:solidFill>
              </a:rPr>
              <a:t>Dexcom G6, G7, Libre 2, Libre 2+ Libre 3+, Eversense 365 are integrated CGM (iCGM)</a:t>
            </a:r>
          </a:p>
          <a:p>
            <a:endParaRPr lang="en-US" altLang="en-US" sz="2400">
              <a:solidFill>
                <a:schemeClr val="bg1"/>
              </a:solidFill>
            </a:endParaRPr>
          </a:p>
          <a:p>
            <a:r>
              <a:rPr lang="en-US" altLang="en-US" sz="2400">
                <a:solidFill>
                  <a:schemeClr val="bg1"/>
                </a:solidFill>
              </a:rPr>
              <a:t>Integration with digitally connected devices (eg, pumps, pens, automated insulin dosing [AID] systems)</a:t>
            </a:r>
          </a:p>
        </p:txBody>
      </p:sp>
      <p:pic>
        <p:nvPicPr>
          <p:cNvPr id="125956" name="Picture 22">
            <a:extLst>
              <a:ext uri="{FF2B5EF4-FFF2-40B4-BE49-F238E27FC236}">
                <a16:creationId xmlns:a16="http://schemas.microsoft.com/office/drawing/2014/main" id="{0B3227A4-4FF8-59E9-D716-6B45CAF4A2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955800"/>
            <a:ext cx="4959350" cy="36607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a:extLst>
              <a:ext uri="{FF2B5EF4-FFF2-40B4-BE49-F238E27FC236}">
                <a16:creationId xmlns:a16="http://schemas.microsoft.com/office/drawing/2014/main" id="{BF300BDF-C602-B3CF-551A-A8534AE7DFBA}"/>
              </a:ext>
            </a:extLst>
          </p:cNvPr>
          <p:cNvSpPr>
            <a:spLocks noGrp="1"/>
          </p:cNvSpPr>
          <p:nvPr>
            <p:ph type="title"/>
          </p:nvPr>
        </p:nvSpPr>
        <p:spPr/>
        <p:txBody>
          <a:bodyPr/>
          <a:lstStyle/>
          <a:p>
            <a:r>
              <a:rPr lang="en-US" altLang="en-US"/>
              <a:t>Poll Question 12</a:t>
            </a:r>
          </a:p>
        </p:txBody>
      </p:sp>
      <p:sp>
        <p:nvSpPr>
          <p:cNvPr id="3" name="Content Placeholder 2">
            <a:extLst>
              <a:ext uri="{FF2B5EF4-FFF2-40B4-BE49-F238E27FC236}">
                <a16:creationId xmlns:a16="http://schemas.microsoft.com/office/drawing/2014/main" id="{49B3DCB3-F956-9AC6-A322-67FFBE90103A}"/>
              </a:ext>
            </a:extLst>
          </p:cNvPr>
          <p:cNvSpPr>
            <a:spLocks noGrp="1"/>
          </p:cNvSpPr>
          <p:nvPr>
            <p:ph idx="1"/>
          </p:nvPr>
        </p:nvSpPr>
        <p:spPr/>
        <p:txBody>
          <a:bodyPr/>
          <a:lstStyle/>
          <a:p>
            <a:pPr marL="0" indent="0">
              <a:buFont typeface="Arial" panose="020B0604020202020204" pitchFamily="34" charset="0"/>
              <a:buNone/>
              <a:defRPr/>
            </a:pPr>
            <a:r>
              <a:rPr lang="en-US" dirty="0"/>
              <a:t>Which of the following sensors is sold over the counter without a prescription? </a:t>
            </a:r>
          </a:p>
          <a:p>
            <a:pPr marL="742950" indent="-742950">
              <a:buFont typeface="+mj-lt"/>
              <a:buAutoNum type="alphaUcPeriod"/>
              <a:defRPr/>
            </a:pPr>
            <a:r>
              <a:rPr lang="en-US" dirty="0"/>
              <a:t>Dexcom G6</a:t>
            </a:r>
          </a:p>
          <a:p>
            <a:pPr marL="742950" indent="-742950">
              <a:buFont typeface="+mj-lt"/>
              <a:buAutoNum type="alphaUcPeriod"/>
              <a:defRPr/>
            </a:pPr>
            <a:r>
              <a:rPr lang="en-US" dirty="0"/>
              <a:t>Dexcom G7</a:t>
            </a:r>
          </a:p>
          <a:p>
            <a:pPr marL="742950" indent="-742950">
              <a:buFont typeface="+mj-lt"/>
              <a:buAutoNum type="alphaUcPeriod"/>
              <a:defRPr/>
            </a:pPr>
            <a:r>
              <a:rPr lang="en-US" dirty="0"/>
              <a:t>Libre 3</a:t>
            </a:r>
          </a:p>
          <a:p>
            <a:pPr marL="742950" indent="-742950">
              <a:buFont typeface="+mj-lt"/>
              <a:buAutoNum type="alphaUcPeriod"/>
              <a:defRPr/>
            </a:pPr>
            <a:r>
              <a:rPr lang="en-US" dirty="0"/>
              <a:t>Dexcom </a:t>
            </a:r>
            <a:r>
              <a:rPr lang="en-US" dirty="0" err="1"/>
              <a:t>Stelo</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a:extLst>
              <a:ext uri="{FF2B5EF4-FFF2-40B4-BE49-F238E27FC236}">
                <a16:creationId xmlns:a16="http://schemas.microsoft.com/office/drawing/2014/main" id="{0044B2EF-146C-CBF4-2DE4-00E0F0C86500}"/>
              </a:ext>
            </a:extLst>
          </p:cNvPr>
          <p:cNvSpPr>
            <a:spLocks noGrp="1"/>
          </p:cNvSpPr>
          <p:nvPr>
            <p:ph type="title"/>
          </p:nvPr>
        </p:nvSpPr>
        <p:spPr/>
        <p:txBody>
          <a:bodyPr/>
          <a:lstStyle/>
          <a:p>
            <a:r>
              <a:rPr lang="en-US" altLang="en-US"/>
              <a:t>Dexcom Stelo</a:t>
            </a:r>
          </a:p>
        </p:txBody>
      </p:sp>
      <p:sp>
        <p:nvSpPr>
          <p:cNvPr id="129027" name="Content Placeholder 2">
            <a:extLst>
              <a:ext uri="{FF2B5EF4-FFF2-40B4-BE49-F238E27FC236}">
                <a16:creationId xmlns:a16="http://schemas.microsoft.com/office/drawing/2014/main" id="{2F3D1E5E-C1AF-9CF5-A3A1-3B7499713038}"/>
              </a:ext>
            </a:extLst>
          </p:cNvPr>
          <p:cNvSpPr>
            <a:spLocks noGrp="1"/>
          </p:cNvSpPr>
          <p:nvPr>
            <p:ph idx="1"/>
          </p:nvPr>
        </p:nvSpPr>
        <p:spPr/>
        <p:txBody>
          <a:bodyPr/>
          <a:lstStyle/>
          <a:p>
            <a:r>
              <a:rPr lang="en-US" altLang="en-US" sz="3600" dirty="0"/>
              <a:t>For people over 18 that don’t take insulin</a:t>
            </a:r>
          </a:p>
          <a:p>
            <a:r>
              <a:rPr lang="en-US" altLang="en-US" sz="3600" dirty="0"/>
              <a:t>Glucose range: 70-250mg/dL</a:t>
            </a:r>
          </a:p>
          <a:p>
            <a:r>
              <a:rPr lang="en-US" altLang="en-US" sz="3600" dirty="0"/>
              <a:t>Updates every 15 minutes, 30 minute warm-up</a:t>
            </a:r>
          </a:p>
          <a:p>
            <a:r>
              <a:rPr lang="en-US" altLang="en-US" sz="3600" dirty="0" err="1"/>
              <a:t>Stelo</a:t>
            </a:r>
            <a:r>
              <a:rPr lang="en-US" altLang="en-US" sz="3600" dirty="0"/>
              <a:t> app + Dexcom Clarity</a:t>
            </a:r>
          </a:p>
          <a:p>
            <a:r>
              <a:rPr lang="en-US" altLang="en-US" sz="3600" dirty="0"/>
              <a:t>Spike detection, no high/low alerts</a:t>
            </a:r>
          </a:p>
          <a:p>
            <a:r>
              <a:rPr lang="en-US" altLang="en-US" sz="3600" dirty="0"/>
              <a:t>Education in app</a:t>
            </a:r>
          </a:p>
          <a:p>
            <a:pPr marL="0" indent="0">
              <a:buNone/>
            </a:pPr>
            <a:endParaRPr lang="en-US" altLang="en-US" sz="3600" dirty="0"/>
          </a:p>
          <a:p>
            <a:pPr marL="0" indent="0">
              <a:buNone/>
            </a:pPr>
            <a:r>
              <a:rPr lang="en-US" altLang="en-US" sz="1100" dirty="0"/>
              <a:t>Source: </a:t>
            </a:r>
            <a:r>
              <a:rPr lang="en-US" sz="1100" dirty="0" err="1"/>
              <a:t>Stelo</a:t>
            </a:r>
            <a:r>
              <a:rPr lang="en-US" sz="1100" dirty="0"/>
              <a:t> User Guide. (2025).</a:t>
            </a:r>
            <a:endParaRPr lang="en-US" altLang="en-US" sz="11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a:extLst>
              <a:ext uri="{FF2B5EF4-FFF2-40B4-BE49-F238E27FC236}">
                <a16:creationId xmlns:a16="http://schemas.microsoft.com/office/drawing/2014/main" id="{B307F7DB-AF24-BA4A-7C27-863A186DD55D}"/>
              </a:ext>
            </a:extLst>
          </p:cNvPr>
          <p:cNvSpPr>
            <a:spLocks noGrp="1"/>
          </p:cNvSpPr>
          <p:nvPr>
            <p:ph type="title"/>
          </p:nvPr>
        </p:nvSpPr>
        <p:spPr/>
        <p:txBody>
          <a:bodyPr/>
          <a:lstStyle/>
          <a:p>
            <a:r>
              <a:rPr lang="en-US" altLang="en-US"/>
              <a:t>Abbott Lingo </a:t>
            </a:r>
          </a:p>
        </p:txBody>
      </p:sp>
      <p:sp>
        <p:nvSpPr>
          <p:cNvPr id="130051" name="Content Placeholder 2">
            <a:extLst>
              <a:ext uri="{FF2B5EF4-FFF2-40B4-BE49-F238E27FC236}">
                <a16:creationId xmlns:a16="http://schemas.microsoft.com/office/drawing/2014/main" id="{F4FFEC02-3FAA-1058-F0D6-58D8FDBEB921}"/>
              </a:ext>
            </a:extLst>
          </p:cNvPr>
          <p:cNvSpPr>
            <a:spLocks noGrp="1"/>
          </p:cNvSpPr>
          <p:nvPr>
            <p:ph idx="1"/>
          </p:nvPr>
        </p:nvSpPr>
        <p:spPr>
          <a:xfrm>
            <a:off x="838200" y="1534569"/>
            <a:ext cx="10515600" cy="4351338"/>
          </a:xfrm>
        </p:spPr>
        <p:txBody>
          <a:bodyPr/>
          <a:lstStyle/>
          <a:p>
            <a:r>
              <a:rPr lang="en-US" altLang="en-US" sz="3600" dirty="0"/>
              <a:t>For people over 18 not on insulin </a:t>
            </a:r>
          </a:p>
          <a:p>
            <a:r>
              <a:rPr lang="en-US" altLang="en-US" sz="3600" dirty="0"/>
              <a:t>Glucose range: 55-200mg/dL</a:t>
            </a:r>
          </a:p>
          <a:p>
            <a:r>
              <a:rPr lang="en-US" altLang="en-US" sz="3600" dirty="0"/>
              <a:t>Updates every minute, 1 hour warm-up</a:t>
            </a:r>
          </a:p>
          <a:p>
            <a:r>
              <a:rPr lang="en-US" altLang="en-US" sz="3600" dirty="0"/>
              <a:t>Lingo app</a:t>
            </a:r>
          </a:p>
          <a:p>
            <a:r>
              <a:rPr lang="en-US" altLang="en-US" sz="3600" dirty="0"/>
              <a:t>No real time alerts</a:t>
            </a:r>
          </a:p>
          <a:p>
            <a:r>
              <a:rPr lang="en-US" altLang="en-US" sz="3600" dirty="0"/>
              <a:t>Education in app, goal to stay under lingo count</a:t>
            </a:r>
          </a:p>
          <a:p>
            <a:pPr marL="0" indent="0">
              <a:buNone/>
            </a:pPr>
            <a:endParaRPr lang="en-US" altLang="en-US" sz="3600" dirty="0"/>
          </a:p>
          <a:p>
            <a:pPr marL="0" indent="0">
              <a:buNone/>
            </a:pPr>
            <a:r>
              <a:rPr lang="en-US" sz="1400" i="1" dirty="0"/>
              <a:t>Source: Abbott. (2025). Abbott Diabetes Care Lingo Biosensor Linbs1 FCC ID QXS-LINBS1.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C45D90D5-8BCD-5C5C-5DB7-A62E210EA8CF}"/>
              </a:ext>
            </a:extLst>
          </p:cNvPr>
          <p:cNvSpPr>
            <a:spLocks noGrp="1"/>
          </p:cNvSpPr>
          <p:nvPr>
            <p:ph type="title"/>
          </p:nvPr>
        </p:nvSpPr>
        <p:spPr/>
        <p:txBody>
          <a:bodyPr/>
          <a:lstStyle/>
          <a:p>
            <a:r>
              <a:rPr lang="en-US" altLang="en-US" dirty="0"/>
              <a:t>Learning Objectives</a:t>
            </a:r>
          </a:p>
        </p:txBody>
      </p:sp>
      <p:sp>
        <p:nvSpPr>
          <p:cNvPr id="97283" name="Content Placeholder 2">
            <a:extLst>
              <a:ext uri="{FF2B5EF4-FFF2-40B4-BE49-F238E27FC236}">
                <a16:creationId xmlns:a16="http://schemas.microsoft.com/office/drawing/2014/main" id="{E4662FA5-4A9A-5382-771F-6EE4CA125C98}"/>
              </a:ext>
            </a:extLst>
          </p:cNvPr>
          <p:cNvSpPr>
            <a:spLocks noGrp="1"/>
          </p:cNvSpPr>
          <p:nvPr>
            <p:ph idx="1"/>
          </p:nvPr>
        </p:nvSpPr>
        <p:spPr>
          <a:xfrm>
            <a:off x="457200" y="1554163"/>
            <a:ext cx="11277600" cy="4351337"/>
          </a:xfrm>
        </p:spPr>
        <p:txBody>
          <a:bodyPr/>
          <a:lstStyle/>
          <a:p>
            <a:pPr>
              <a:lnSpc>
                <a:spcPct val="100000"/>
              </a:lnSpc>
              <a:spcBef>
                <a:spcPct val="0"/>
              </a:spcBef>
            </a:pPr>
            <a:r>
              <a:rPr lang="en-US" altLang="en-US" sz="3200"/>
              <a:t>Discuss continuous glucose monitoring (CGM) and the clinical benefits for managing diabetes</a:t>
            </a:r>
          </a:p>
          <a:p>
            <a:pPr>
              <a:lnSpc>
                <a:spcPct val="100000"/>
              </a:lnSpc>
              <a:spcBef>
                <a:spcPct val="0"/>
              </a:spcBef>
            </a:pPr>
            <a:r>
              <a:rPr lang="en-US" altLang="en-US" sz="3200"/>
              <a:t>Compare and contract different CGM, insulin pump, and connected pen devices</a:t>
            </a:r>
          </a:p>
          <a:p>
            <a:pPr>
              <a:lnSpc>
                <a:spcPct val="100000"/>
              </a:lnSpc>
              <a:spcBef>
                <a:spcPct val="0"/>
              </a:spcBef>
            </a:pPr>
            <a:r>
              <a:rPr lang="en-US" altLang="en-US" sz="3200"/>
              <a:t>Describe critical teaching content for insulin pump, connected pen and CGM use</a:t>
            </a:r>
          </a:p>
          <a:p>
            <a:pPr>
              <a:lnSpc>
                <a:spcPct val="100000"/>
              </a:lnSpc>
              <a:spcBef>
                <a:spcPct val="0"/>
              </a:spcBef>
            </a:pPr>
            <a:endParaRPr lang="en-US" altLang="en-US" sz="600"/>
          </a:p>
          <a:p>
            <a:pPr>
              <a:lnSpc>
                <a:spcPct val="100000"/>
              </a:lnSpc>
              <a:spcBef>
                <a:spcPct val="0"/>
              </a:spcBef>
            </a:pPr>
            <a:r>
              <a:rPr lang="en-US" altLang="en-US" sz="3200"/>
              <a:t>Describe appropriate candidates for insulin pump therapy</a:t>
            </a:r>
          </a:p>
          <a:p>
            <a:pPr>
              <a:lnSpc>
                <a:spcPct val="100000"/>
              </a:lnSpc>
              <a:spcBef>
                <a:spcPct val="0"/>
              </a:spcBef>
            </a:pPr>
            <a:r>
              <a:rPr lang="en-US" altLang="en-US" sz="3200"/>
              <a:t>List inpatient considerations for insulin pump therapy and CGMs</a:t>
            </a:r>
          </a:p>
          <a:p>
            <a:endParaRPr lang="en-US"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A3DA71-8439-EB46-D943-989BF39911B0}"/>
              </a:ext>
            </a:extLst>
          </p:cNvPr>
          <p:cNvSpPr>
            <a:spLocks noGrp="1"/>
          </p:cNvSpPr>
          <p:nvPr>
            <p:ph type="title"/>
          </p:nvPr>
        </p:nvSpPr>
        <p:spPr>
          <a:xfrm>
            <a:off x="0" y="381000"/>
            <a:ext cx="12192000" cy="609600"/>
          </a:xfrm>
        </p:spPr>
        <p:txBody>
          <a:bodyPr/>
          <a:lstStyle/>
          <a:p>
            <a:pPr>
              <a:defRPr/>
            </a:pPr>
            <a:r>
              <a:rPr lang="en-US" sz="2933" dirty="0"/>
              <a:t>Personal CGM Comparison</a:t>
            </a:r>
            <a:br>
              <a:rPr lang="en-US" sz="2933" dirty="0"/>
            </a:br>
            <a:r>
              <a:rPr lang="en-US" sz="2933" dirty="0"/>
              <a:t>OTC</a:t>
            </a:r>
          </a:p>
        </p:txBody>
      </p:sp>
      <p:graphicFrame>
        <p:nvGraphicFramePr>
          <p:cNvPr id="2" name="Table 1">
            <a:extLst>
              <a:ext uri="{FF2B5EF4-FFF2-40B4-BE49-F238E27FC236}">
                <a16:creationId xmlns:a16="http://schemas.microsoft.com/office/drawing/2014/main" id="{7C35FFB3-B0DC-EF06-0533-49A16D9BFAEC}"/>
              </a:ext>
            </a:extLst>
          </p:cNvPr>
          <p:cNvGraphicFramePr>
            <a:graphicFrameLocks noGrp="1"/>
          </p:cNvGraphicFramePr>
          <p:nvPr/>
        </p:nvGraphicFramePr>
        <p:xfrm>
          <a:off x="693738" y="1285875"/>
          <a:ext cx="10668000" cy="5259402"/>
        </p:xfrm>
        <a:graphic>
          <a:graphicData uri="http://schemas.openxmlformats.org/drawingml/2006/table">
            <a:tbl>
              <a:tblPr firstRow="1" bandRow="1">
                <a:tableStyleId>{5C22544A-7EE6-4342-B048-85BDC9FD1C3A}</a:tableStyleId>
              </a:tblPr>
              <a:tblGrid>
                <a:gridCol w="3340485">
                  <a:extLst>
                    <a:ext uri="{9D8B030D-6E8A-4147-A177-3AD203B41FA5}">
                      <a16:colId xmlns:a16="http://schemas.microsoft.com/office/drawing/2014/main" val="20000"/>
                    </a:ext>
                  </a:extLst>
                </a:gridCol>
                <a:gridCol w="3568315">
                  <a:extLst>
                    <a:ext uri="{9D8B030D-6E8A-4147-A177-3AD203B41FA5}">
                      <a16:colId xmlns:a16="http://schemas.microsoft.com/office/drawing/2014/main" val="20001"/>
                    </a:ext>
                  </a:extLst>
                </a:gridCol>
                <a:gridCol w="3759200">
                  <a:extLst>
                    <a:ext uri="{9D8B030D-6E8A-4147-A177-3AD203B41FA5}">
                      <a16:colId xmlns:a16="http://schemas.microsoft.com/office/drawing/2014/main" val="20002"/>
                    </a:ext>
                  </a:extLst>
                </a:gridCol>
              </a:tblGrid>
              <a:tr h="1554455">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rtl="0" fontAlgn="auto"/>
                      <a:r>
                        <a:rPr lang="en-US" sz="1600" dirty="0">
                          <a:effectLst/>
                        </a:rPr>
                        <a:t>​</a:t>
                      </a:r>
                      <a:endParaRPr lang="en-US" sz="1600" b="1" dirty="0">
                        <a:effectLst/>
                        <a:latin typeface="Calibri" panose="020F0502020204030204" pitchFamily="34" charset="0"/>
                      </a:endParaRPr>
                    </a:p>
                  </a:txBody>
                  <a:tcPr marL="91435" marR="91435" marT="45712" marB="45712">
                    <a:solidFill>
                      <a:schemeClr val="accent1">
                        <a:lumMod val="50000"/>
                      </a:schemeClr>
                    </a:solidFill>
                  </a:tcPr>
                </a:tc>
                <a:tc>
                  <a:txBody>
                    <a:bodyPr/>
                    <a:lstStyle/>
                    <a:p>
                      <a:pPr algn="l" rtl="0" fontAlgn="base"/>
                      <a:r>
                        <a:rPr lang="en-US" sz="1600" dirty="0">
                          <a:effectLst/>
                        </a:rPr>
                        <a:t>                         Lingo, Lingo Rio</a:t>
                      </a:r>
                    </a:p>
                    <a:p>
                      <a:pPr algn="ctr" rtl="0" fontAlgn="base"/>
                      <a:endParaRPr lang="en-US" sz="1600" dirty="0">
                        <a:effectLst/>
                      </a:endParaRPr>
                    </a:p>
                    <a:p>
                      <a:pPr algn="ctr" rtl="0" fontAlgn="base"/>
                      <a:endParaRPr lang="en-US" sz="1600" dirty="0">
                        <a:effectLst/>
                      </a:endParaRPr>
                    </a:p>
                    <a:p>
                      <a:pPr algn="ctr" rtl="0" fontAlgn="base"/>
                      <a:endParaRPr lang="en-US" sz="1600" dirty="0">
                        <a:effectLst/>
                      </a:endParaRPr>
                    </a:p>
                    <a:p>
                      <a:pPr algn="ctr" rtl="0" fontAlgn="base"/>
                      <a:endParaRPr lang="en-US" sz="1600" dirty="0">
                        <a:effectLst/>
                      </a:endParaRPr>
                    </a:p>
                    <a:p>
                      <a:pPr algn="ctr" rtl="0" fontAlgn="base"/>
                      <a:endParaRPr lang="en-US" sz="1600" dirty="0">
                        <a:effectLst/>
                      </a:endParaRPr>
                    </a:p>
                  </a:txBody>
                  <a:tcPr marL="91435" marR="91435" marT="45712" marB="45712" anchor="b">
                    <a:solidFill>
                      <a:schemeClr val="accent1">
                        <a:lumMod val="50000"/>
                      </a:schemeClr>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rtl="0" fontAlgn="base"/>
                      <a:r>
                        <a:rPr lang="en-US" sz="1600" dirty="0" err="1">
                          <a:effectLst/>
                        </a:rPr>
                        <a:t>Stelo</a:t>
                      </a:r>
                      <a:endParaRPr lang="en-US" sz="1600" dirty="0">
                        <a:effectLst/>
                      </a:endParaRPr>
                    </a:p>
                    <a:p>
                      <a:pPr algn="ctr" rtl="0" fontAlgn="base"/>
                      <a:endParaRPr lang="en-US" sz="1600" dirty="0">
                        <a:effectLst/>
                      </a:endParaRPr>
                    </a:p>
                    <a:p>
                      <a:pPr algn="ctr" rtl="0" fontAlgn="base"/>
                      <a:endParaRPr lang="en-US" sz="1600" dirty="0">
                        <a:effectLst/>
                      </a:endParaRPr>
                    </a:p>
                    <a:p>
                      <a:pPr algn="ctr" rtl="0" fontAlgn="base"/>
                      <a:endParaRPr lang="en-US" sz="1600" dirty="0">
                        <a:effectLst/>
                      </a:endParaRPr>
                    </a:p>
                    <a:p>
                      <a:pPr algn="ctr" rtl="0" fontAlgn="base"/>
                      <a:endParaRPr lang="en-US" sz="1600" dirty="0">
                        <a:effectLst/>
                      </a:endParaRPr>
                    </a:p>
                    <a:p>
                      <a:pPr algn="ctr" rtl="0" fontAlgn="base"/>
                      <a:endParaRPr lang="en-US" sz="1600" dirty="0">
                        <a:effectLst/>
                      </a:endParaRPr>
                    </a:p>
                  </a:txBody>
                  <a:tcPr marL="91435" marR="91435" marT="45712" marB="45712" anchor="b">
                    <a:solidFill>
                      <a:schemeClr val="accent1">
                        <a:lumMod val="50000"/>
                      </a:schemeClr>
                    </a:solidFill>
                  </a:tcPr>
                </a:tc>
                <a:extLst>
                  <a:ext uri="{0D108BD9-81ED-4DB2-BD59-A6C34878D82A}">
                    <a16:rowId xmlns:a16="http://schemas.microsoft.com/office/drawing/2014/main" val="10000"/>
                  </a:ext>
                </a:extLst>
              </a:tr>
              <a:tr h="400106">
                <a:tc>
                  <a:txBody>
                    <a:bodyPr/>
                    <a:lstStyle/>
                    <a:p>
                      <a:pPr rtl="0" fontAlgn="base"/>
                      <a:r>
                        <a:rPr lang="en-US" sz="1600" dirty="0" err="1">
                          <a:solidFill>
                            <a:srgbClr val="003767"/>
                          </a:solidFill>
                          <a:effectLst/>
                        </a:rPr>
                        <a:t>Patiient</a:t>
                      </a:r>
                      <a:r>
                        <a:rPr lang="en-US" sz="1600" dirty="0">
                          <a:solidFill>
                            <a:srgbClr val="003767"/>
                          </a:solidFill>
                          <a:effectLst/>
                        </a:rPr>
                        <a:t> age</a:t>
                      </a:r>
                    </a:p>
                  </a:txBody>
                  <a:tcPr marL="91435" marR="91435" marT="45712" marB="45712">
                    <a:solidFill>
                      <a:schemeClr val="accent5">
                        <a:lumMod val="90000"/>
                      </a:schemeClr>
                    </a:solidFill>
                  </a:tcPr>
                </a:tc>
                <a:tc>
                  <a:txBody>
                    <a:bodyPr/>
                    <a:lstStyle/>
                    <a:p>
                      <a:pPr algn="ctr" rtl="0" fontAlgn="base"/>
                      <a:r>
                        <a:rPr lang="en-US" sz="1600" dirty="0">
                          <a:solidFill>
                            <a:srgbClr val="003767"/>
                          </a:solidFill>
                          <a:effectLst/>
                        </a:rPr>
                        <a:t>≥ 18 years</a:t>
                      </a:r>
                    </a:p>
                  </a:txBody>
                  <a:tcPr marL="91435" marR="91435" marT="45712" marB="45712">
                    <a:solidFill>
                      <a:schemeClr val="accent5">
                        <a:lumMod val="90000"/>
                      </a:schemeClr>
                    </a:solidFill>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1600" dirty="0">
                          <a:solidFill>
                            <a:srgbClr val="003767"/>
                          </a:solidFill>
                          <a:effectLst/>
                        </a:rPr>
                        <a:t>≥ 18 years</a:t>
                      </a:r>
                    </a:p>
                  </a:txBody>
                  <a:tcPr marL="91435" marR="91435" marT="45712" marB="45712">
                    <a:solidFill>
                      <a:schemeClr val="accent5">
                        <a:lumMod val="90000"/>
                      </a:schemeClr>
                    </a:solidFill>
                  </a:tcPr>
                </a:tc>
                <a:extLst>
                  <a:ext uri="{0D108BD9-81ED-4DB2-BD59-A6C34878D82A}">
                    <a16:rowId xmlns:a16="http://schemas.microsoft.com/office/drawing/2014/main" val="10001"/>
                  </a:ext>
                </a:extLst>
              </a:tr>
              <a:tr h="40010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solidFill>
                            <a:srgbClr val="003767"/>
                          </a:solidFill>
                          <a:effectLst/>
                        </a:rPr>
                        <a:t>Maximum wear time​</a:t>
                      </a:r>
                    </a:p>
                  </a:txBody>
                  <a:tcPr marL="91435" marR="91435" marT="45712" marB="45712">
                    <a:solidFill>
                      <a:schemeClr val="accent5">
                        <a:lumMod val="90000"/>
                      </a:schemeClr>
                    </a:solidFill>
                  </a:tcPr>
                </a:tc>
                <a:tc>
                  <a:txBody>
                    <a:bodyPr/>
                    <a:lstStyle/>
                    <a:p>
                      <a:pPr algn="ctr" rtl="0" fontAlgn="base"/>
                      <a:r>
                        <a:rPr lang="en-US" sz="1600" dirty="0">
                          <a:solidFill>
                            <a:srgbClr val="003767"/>
                          </a:solidFill>
                          <a:effectLst/>
                        </a:rPr>
                        <a:t>14 days</a:t>
                      </a:r>
                    </a:p>
                  </a:txBody>
                  <a:tcPr marL="91435" marR="91435" marT="45712" marB="45712">
                    <a:solidFill>
                      <a:schemeClr val="accent5">
                        <a:lumMod val="9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1600" dirty="0">
                          <a:solidFill>
                            <a:srgbClr val="003767"/>
                          </a:solidFill>
                          <a:effectLst/>
                        </a:rPr>
                        <a:t>15.5 days</a:t>
                      </a:r>
                    </a:p>
                  </a:txBody>
                  <a:tcPr marL="91435" marR="91435" marT="45712" marB="45712">
                    <a:solidFill>
                      <a:schemeClr val="accent5">
                        <a:lumMod val="90000"/>
                      </a:schemeClr>
                    </a:solidFill>
                  </a:tcPr>
                </a:tc>
                <a:extLst>
                  <a:ext uri="{0D108BD9-81ED-4DB2-BD59-A6C34878D82A}">
                    <a16:rowId xmlns:a16="http://schemas.microsoft.com/office/drawing/2014/main" val="10002"/>
                  </a:ext>
                </a:extLst>
              </a:tr>
              <a:tr h="415305">
                <a:tc>
                  <a:txBody>
                    <a:bodyPr/>
                    <a:lstStyle/>
                    <a:p>
                      <a:pPr rtl="0" fontAlgn="base"/>
                      <a:r>
                        <a:rPr lang="en-US" sz="1600" dirty="0">
                          <a:solidFill>
                            <a:srgbClr val="003767"/>
                          </a:solidFill>
                          <a:effectLst/>
                        </a:rPr>
                        <a:t>Glucose range</a:t>
                      </a:r>
                    </a:p>
                  </a:txBody>
                  <a:tcPr marL="91435" marR="91435" marT="45712" marB="45712">
                    <a:solidFill>
                      <a:schemeClr val="accent5">
                        <a:lumMod val="90000"/>
                      </a:schemeClr>
                    </a:solidFill>
                  </a:tcPr>
                </a:tc>
                <a:tc>
                  <a:txBody>
                    <a:bodyPr/>
                    <a:lstStyle/>
                    <a:p>
                      <a:pPr algn="ctr" rtl="0" fontAlgn="base"/>
                      <a:r>
                        <a:rPr lang="en-US" sz="1600" dirty="0">
                          <a:solidFill>
                            <a:srgbClr val="003767"/>
                          </a:solidFill>
                          <a:effectLst/>
                        </a:rPr>
                        <a:t>55-200 mg/dL</a:t>
                      </a:r>
                    </a:p>
                  </a:txBody>
                  <a:tcPr marL="91435" marR="91435" marT="45712" marB="45712">
                    <a:solidFill>
                      <a:schemeClr val="accent5">
                        <a:lumMod val="90000"/>
                      </a:schemeClr>
                    </a:solidFill>
                  </a:tcPr>
                </a:tc>
                <a:tc>
                  <a:txBody>
                    <a:bodyPr/>
                    <a:lstStyle/>
                    <a:p>
                      <a:pPr algn="ctr" rtl="0" fontAlgn="base"/>
                      <a:r>
                        <a:rPr lang="en-US" sz="1600" dirty="0">
                          <a:solidFill>
                            <a:srgbClr val="003767"/>
                          </a:solidFill>
                          <a:effectLst/>
                        </a:rPr>
                        <a:t>70 – 250 mg/dL</a:t>
                      </a:r>
                    </a:p>
                  </a:txBody>
                  <a:tcPr marL="91435" marR="91435" marT="45712" marB="45712">
                    <a:solidFill>
                      <a:schemeClr val="accent5">
                        <a:lumMod val="90000"/>
                      </a:schemeClr>
                    </a:solidFill>
                  </a:tcPr>
                </a:tc>
                <a:extLst>
                  <a:ext uri="{0D108BD9-81ED-4DB2-BD59-A6C34878D82A}">
                    <a16:rowId xmlns:a16="http://schemas.microsoft.com/office/drawing/2014/main" val="10003"/>
                  </a:ext>
                </a:extLst>
              </a:tr>
              <a:tr h="415305">
                <a:tc>
                  <a:txBody>
                    <a:bodyPr/>
                    <a:lstStyle/>
                    <a:p>
                      <a:pPr rtl="0" fontAlgn="base"/>
                      <a:r>
                        <a:rPr lang="en-US" sz="1600" dirty="0">
                          <a:solidFill>
                            <a:srgbClr val="003767"/>
                          </a:solidFill>
                          <a:effectLst/>
                        </a:rPr>
                        <a:t>Frequency of glucose readings</a:t>
                      </a:r>
                    </a:p>
                  </a:txBody>
                  <a:tcPr marL="91435" marR="91435" marT="45712" marB="45712">
                    <a:solidFill>
                      <a:schemeClr val="accent5">
                        <a:lumMod val="90000"/>
                      </a:schemeClr>
                    </a:solidFill>
                  </a:tcPr>
                </a:tc>
                <a:tc>
                  <a:txBody>
                    <a:bodyPr/>
                    <a:lstStyle/>
                    <a:p>
                      <a:pPr algn="ctr" rtl="0" fontAlgn="base"/>
                      <a:r>
                        <a:rPr lang="en-US" sz="1600" dirty="0">
                          <a:solidFill>
                            <a:srgbClr val="003767"/>
                          </a:solidFill>
                          <a:effectLst/>
                        </a:rPr>
                        <a:t>1 min</a:t>
                      </a:r>
                    </a:p>
                  </a:txBody>
                  <a:tcPr marL="91435" marR="91435" marT="45712" marB="45712">
                    <a:solidFill>
                      <a:schemeClr val="accent5">
                        <a:lumMod val="90000"/>
                      </a:schemeClr>
                    </a:solidFill>
                  </a:tcPr>
                </a:tc>
                <a:tc>
                  <a:txBody>
                    <a:bodyPr/>
                    <a:lstStyle/>
                    <a:p>
                      <a:pPr algn="ctr" rtl="0" fontAlgn="base"/>
                      <a:r>
                        <a:rPr lang="en-US" sz="1600" dirty="0">
                          <a:solidFill>
                            <a:srgbClr val="003767"/>
                          </a:solidFill>
                          <a:effectLst/>
                        </a:rPr>
                        <a:t>15 mins</a:t>
                      </a:r>
                    </a:p>
                  </a:txBody>
                  <a:tcPr marL="91435" marR="91435" marT="45712" marB="45712">
                    <a:solidFill>
                      <a:schemeClr val="accent5">
                        <a:lumMod val="90000"/>
                      </a:schemeClr>
                    </a:solidFill>
                  </a:tcPr>
                </a:tc>
                <a:extLst>
                  <a:ext uri="{0D108BD9-81ED-4DB2-BD59-A6C34878D82A}">
                    <a16:rowId xmlns:a16="http://schemas.microsoft.com/office/drawing/2014/main" val="10004"/>
                  </a:ext>
                </a:extLst>
              </a:tr>
              <a:tr h="415305">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r>
                        <a:rPr lang="en-US" sz="1600" dirty="0">
                          <a:solidFill>
                            <a:srgbClr val="003767"/>
                          </a:solidFill>
                          <a:effectLst/>
                        </a:rPr>
                        <a:t>Real-time alerts</a:t>
                      </a:r>
                    </a:p>
                  </a:txBody>
                  <a:tcPr marL="91435" marR="91435" marT="45712" marB="45712">
                    <a:solidFill>
                      <a:schemeClr val="accent5">
                        <a:lumMod val="90000"/>
                      </a:schemeClr>
                    </a:solidFill>
                  </a:tcPr>
                </a:tc>
                <a:tc>
                  <a:txBody>
                    <a:bodyPr/>
                    <a:lstStyle/>
                    <a:p>
                      <a:pPr algn="ctr" rtl="0" fontAlgn="base"/>
                      <a:r>
                        <a:rPr lang="en-US" sz="1600" dirty="0">
                          <a:solidFill>
                            <a:srgbClr val="003767"/>
                          </a:solidFill>
                          <a:effectLst/>
                        </a:rPr>
                        <a:t>No</a:t>
                      </a:r>
                    </a:p>
                  </a:txBody>
                  <a:tcPr marL="91435" marR="91435" marT="45712" marB="45712">
                    <a:solidFill>
                      <a:schemeClr val="accent5">
                        <a:lumMod val="9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1600" dirty="0">
                          <a:solidFill>
                            <a:srgbClr val="003767"/>
                          </a:solidFill>
                          <a:effectLst/>
                        </a:rPr>
                        <a:t>Yes, spikes detection only</a:t>
                      </a:r>
                    </a:p>
                  </a:txBody>
                  <a:tcPr marL="91435" marR="91435" marT="45712" marB="45712">
                    <a:solidFill>
                      <a:schemeClr val="accent5">
                        <a:lumMod val="90000"/>
                      </a:schemeClr>
                    </a:solidFill>
                  </a:tcPr>
                </a:tc>
                <a:extLst>
                  <a:ext uri="{0D108BD9-81ED-4DB2-BD59-A6C34878D82A}">
                    <a16:rowId xmlns:a16="http://schemas.microsoft.com/office/drawing/2014/main" val="10005"/>
                  </a:ext>
                </a:extLst>
              </a:tr>
              <a:tr h="464550">
                <a:tc>
                  <a:txBody>
                    <a:bodyPr/>
                    <a:lstStyle/>
                    <a:p>
                      <a:pPr lvl="0">
                        <a:buNone/>
                      </a:pPr>
                      <a:r>
                        <a:rPr lang="en-US" sz="1600" dirty="0">
                          <a:solidFill>
                            <a:srgbClr val="003767"/>
                          </a:solidFill>
                          <a:effectLst/>
                        </a:rPr>
                        <a:t>Ability to share data</a:t>
                      </a:r>
                      <a:endParaRPr lang="en-US" sz="1600" dirty="0">
                        <a:solidFill>
                          <a:srgbClr val="003767"/>
                        </a:solidFill>
                        <a:effectLst/>
                        <a:latin typeface="Arial" panose="020B0604020202020204" pitchFamily="34" charset="0"/>
                        <a:cs typeface="Arial" panose="020B0604020202020204" pitchFamily="34" charset="0"/>
                      </a:endParaRPr>
                    </a:p>
                  </a:txBody>
                  <a:tcPr marL="91435" marR="91435" marT="45712" marB="45712">
                    <a:solidFill>
                      <a:schemeClr val="accent5">
                        <a:lumMod val="90000"/>
                      </a:schemeClr>
                    </a:solidFill>
                  </a:tcPr>
                </a:tc>
                <a:tc>
                  <a:txBody>
                    <a:bodyPr/>
                    <a:lstStyle/>
                    <a:p>
                      <a:pPr algn="ctr" rtl="0" fontAlgn="base"/>
                      <a:r>
                        <a:rPr lang="en-US" sz="1600" dirty="0">
                          <a:solidFill>
                            <a:srgbClr val="003767"/>
                          </a:solidFill>
                          <a:effectLst/>
                          <a:latin typeface="Arial" panose="020B0604020202020204" pitchFamily="34" charset="0"/>
                          <a:cs typeface="Arial" panose="020B0604020202020204" pitchFamily="34" charset="0"/>
                        </a:rPr>
                        <a:t>No</a:t>
                      </a:r>
                    </a:p>
                  </a:txBody>
                  <a:tcPr marL="91435" marR="91435" marT="45712" marB="45712">
                    <a:solidFill>
                      <a:schemeClr val="accent5">
                        <a:lumMod val="90000"/>
                      </a:schemeClr>
                    </a:solidFill>
                  </a:tcPr>
                </a:tc>
                <a:tc>
                  <a:txBody>
                    <a:bodyPr/>
                    <a:lstStyle/>
                    <a:p>
                      <a:pPr algn="ctr" rtl="0" fontAlgn="base"/>
                      <a:r>
                        <a:rPr lang="en-US" sz="1600" dirty="0">
                          <a:solidFill>
                            <a:srgbClr val="003767"/>
                          </a:solidFill>
                          <a:effectLst/>
                          <a:latin typeface="Arial" panose="020B0604020202020204" pitchFamily="34" charset="0"/>
                          <a:cs typeface="Arial" panose="020B0604020202020204" pitchFamily="34" charset="0"/>
                        </a:rPr>
                        <a:t>Yes, Dexcom Clarity</a:t>
                      </a:r>
                    </a:p>
                  </a:txBody>
                  <a:tcPr marL="91435" marR="91435" marT="45712" marB="45712">
                    <a:solidFill>
                      <a:schemeClr val="accent5">
                        <a:lumMod val="90000"/>
                      </a:schemeClr>
                    </a:solidFill>
                  </a:tcPr>
                </a:tc>
                <a:extLst>
                  <a:ext uri="{0D108BD9-81ED-4DB2-BD59-A6C34878D82A}">
                    <a16:rowId xmlns:a16="http://schemas.microsoft.com/office/drawing/2014/main" val="10006"/>
                  </a:ext>
                </a:extLst>
              </a:tr>
              <a:tr h="371317">
                <a:tc>
                  <a:txBody>
                    <a:bodyPr/>
                    <a:lstStyle/>
                    <a:p>
                      <a:pPr lvl="0">
                        <a:buNone/>
                      </a:pPr>
                      <a:r>
                        <a:rPr lang="en-US" sz="1600" dirty="0">
                          <a:solidFill>
                            <a:srgbClr val="003767"/>
                          </a:solidFill>
                          <a:effectLst/>
                          <a:latin typeface="Arial" panose="020B0604020202020204" pitchFamily="34" charset="0"/>
                          <a:cs typeface="Arial" panose="020B0604020202020204" pitchFamily="34" charset="0"/>
                        </a:rPr>
                        <a:t>In-app education</a:t>
                      </a:r>
                    </a:p>
                  </a:txBody>
                  <a:tcPr marL="91435" marR="91435" marT="45712" marB="45712">
                    <a:solidFill>
                      <a:schemeClr val="accent5">
                        <a:lumMod val="90000"/>
                      </a:schemeClr>
                    </a:solidFill>
                  </a:tcPr>
                </a:tc>
                <a:tc>
                  <a:txBody>
                    <a:bodyPr/>
                    <a:lstStyle/>
                    <a:p>
                      <a:pPr algn="ctr" rtl="0" fontAlgn="base"/>
                      <a:r>
                        <a:rPr lang="en-US" sz="1600" dirty="0">
                          <a:solidFill>
                            <a:srgbClr val="003767"/>
                          </a:solidFill>
                          <a:effectLst/>
                          <a:latin typeface="Arial" panose="020B0604020202020204" pitchFamily="34" charset="0"/>
                          <a:cs typeface="Arial" panose="020B0604020202020204" pitchFamily="34" charset="0"/>
                        </a:rPr>
                        <a:t>Yes</a:t>
                      </a:r>
                    </a:p>
                  </a:txBody>
                  <a:tcPr marL="91435" marR="91435" marT="45712" marB="45712">
                    <a:solidFill>
                      <a:schemeClr val="accent5">
                        <a:lumMod val="90000"/>
                      </a:schemeClr>
                    </a:solidFill>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1600" dirty="0">
                          <a:solidFill>
                            <a:srgbClr val="003767"/>
                          </a:solidFill>
                          <a:effectLst/>
                        </a:rPr>
                        <a:t>Yes</a:t>
                      </a:r>
                    </a:p>
                  </a:txBody>
                  <a:tcPr marL="91435" marR="91435" marT="45712" marB="45712">
                    <a:solidFill>
                      <a:schemeClr val="accent5">
                        <a:lumMod val="90000"/>
                      </a:schemeClr>
                    </a:solidFill>
                  </a:tcPr>
                </a:tc>
                <a:extLst>
                  <a:ext uri="{0D108BD9-81ED-4DB2-BD59-A6C34878D82A}">
                    <a16:rowId xmlns:a16="http://schemas.microsoft.com/office/drawing/2014/main" val="10007"/>
                  </a:ext>
                </a:extLst>
              </a:tr>
              <a:tr h="822939">
                <a:tc>
                  <a:txBody>
                    <a:bodyPr/>
                    <a:lstStyle/>
                    <a:p>
                      <a:pPr lvl="0">
                        <a:buNone/>
                      </a:pPr>
                      <a:r>
                        <a:rPr lang="en-US" sz="1600" dirty="0">
                          <a:solidFill>
                            <a:srgbClr val="003767"/>
                          </a:solidFill>
                          <a:effectLst/>
                          <a:latin typeface="Arial" panose="020B0604020202020204" pitchFamily="34" charset="0"/>
                          <a:cs typeface="Arial" panose="020B0604020202020204" pitchFamily="34" charset="0"/>
                        </a:rPr>
                        <a:t>Cost</a:t>
                      </a:r>
                    </a:p>
                  </a:txBody>
                  <a:tcPr marL="91435" marR="91435" marT="45712" marB="45712">
                    <a:solidFill>
                      <a:schemeClr val="accent5">
                        <a:lumMod val="90000"/>
                      </a:schemeClr>
                    </a:solidFill>
                  </a:tcPr>
                </a:tc>
                <a:tc>
                  <a:txBody>
                    <a:bodyPr/>
                    <a:lstStyle/>
                    <a:p>
                      <a:pPr algn="ctr" rtl="0" fontAlgn="base"/>
                      <a:r>
                        <a:rPr lang="en-US" sz="1600" dirty="0">
                          <a:solidFill>
                            <a:srgbClr val="003767"/>
                          </a:solidFill>
                          <a:effectLst/>
                          <a:latin typeface="Arial" panose="020B0604020202020204" pitchFamily="34" charset="0"/>
                          <a:cs typeface="Arial" panose="020B0604020202020204" pitchFamily="34" charset="0"/>
                        </a:rPr>
                        <a:t>$49 for 1 sensor, $89 for 2 sensors</a:t>
                      </a:r>
                    </a:p>
                  </a:txBody>
                  <a:tcPr marL="91435" marR="91435" marT="45712" marB="45712">
                    <a:solidFill>
                      <a:schemeClr val="accent5">
                        <a:lumMod val="90000"/>
                      </a:schemeClr>
                    </a:solidFill>
                  </a:tcPr>
                </a:tc>
                <a:tc>
                  <a:txBody>
                    <a:bodyPr/>
                    <a:lstStyle/>
                    <a:p>
                      <a:pPr algn="ctr" rtl="0" fontAlgn="base"/>
                      <a:r>
                        <a:rPr lang="en-US" sz="1600" dirty="0">
                          <a:solidFill>
                            <a:srgbClr val="003767"/>
                          </a:solidFill>
                          <a:effectLst/>
                          <a:latin typeface="Arial" panose="020B0604020202020204" pitchFamily="34" charset="0"/>
                          <a:cs typeface="Arial" panose="020B0604020202020204" pitchFamily="34" charset="0"/>
                        </a:rPr>
                        <a:t>$99 for two sensors (a 30-day supply) with a 10% discount for monthly subscription. </a:t>
                      </a:r>
                    </a:p>
                  </a:txBody>
                  <a:tcPr marL="91435" marR="91435" marT="45712" marB="45712">
                    <a:solidFill>
                      <a:schemeClr val="accent5">
                        <a:lumMod val="90000"/>
                      </a:schemeClr>
                    </a:solidFill>
                  </a:tcPr>
                </a:tc>
                <a:extLst>
                  <a:ext uri="{0D108BD9-81ED-4DB2-BD59-A6C34878D82A}">
                    <a16:rowId xmlns:a16="http://schemas.microsoft.com/office/drawing/2014/main" val="10008"/>
                  </a:ext>
                </a:extLst>
              </a:tr>
            </a:tbl>
          </a:graphicData>
        </a:graphic>
      </p:graphicFrame>
      <p:sp>
        <p:nvSpPr>
          <p:cNvPr id="131117" name="Google Shape;298;p61">
            <a:extLst>
              <a:ext uri="{FF2B5EF4-FFF2-40B4-BE49-F238E27FC236}">
                <a16:creationId xmlns:a16="http://schemas.microsoft.com/office/drawing/2014/main" id="{0FAD903C-E7DE-52BB-4BA8-A9E27FA27FA0}"/>
              </a:ext>
            </a:extLst>
          </p:cNvPr>
          <p:cNvSpPr>
            <a:spLocks noChangeArrowheads="1"/>
          </p:cNvSpPr>
          <p:nvPr/>
        </p:nvSpPr>
        <p:spPr bwMode="auto">
          <a:xfrm>
            <a:off x="693738" y="6553200"/>
            <a:ext cx="10202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dirty="0">
                <a:solidFill>
                  <a:srgbClr val="000000"/>
                </a:solidFill>
                <a:ea typeface="MS PGothic" panose="020B0600070205080204" pitchFamily="34" charset="-128"/>
                <a:sym typeface="Calibri" panose="020F0502020204030204" pitchFamily="34" charset="0"/>
              </a:rPr>
              <a:t>Product User Guides</a:t>
            </a:r>
          </a:p>
        </p:txBody>
      </p:sp>
      <p:pic>
        <p:nvPicPr>
          <p:cNvPr id="131118" name="Picture 4">
            <a:extLst>
              <a:ext uri="{FF2B5EF4-FFF2-40B4-BE49-F238E27FC236}">
                <a16:creationId xmlns:a16="http://schemas.microsoft.com/office/drawing/2014/main" id="{825CD684-347A-E9F5-3A44-6278F8CD4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4038" y="1676400"/>
            <a:ext cx="10175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19" name="Picture 6">
            <a:extLst>
              <a:ext uri="{FF2B5EF4-FFF2-40B4-BE49-F238E27FC236}">
                <a16:creationId xmlns:a16="http://schemas.microsoft.com/office/drawing/2014/main" id="{46E13608-2FD1-3496-7EB3-1649EE380C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9525" y="1285875"/>
            <a:ext cx="1128713"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Google Shape;540;p86">
            <a:extLst>
              <a:ext uri="{FF2B5EF4-FFF2-40B4-BE49-F238E27FC236}">
                <a16:creationId xmlns:a16="http://schemas.microsoft.com/office/drawing/2014/main" id="{13FD9BC7-8BEE-0A1D-6A77-2A74295074DF}"/>
              </a:ext>
            </a:extLst>
          </p:cNvPr>
          <p:cNvSpPr>
            <a:spLocks noGrp="1"/>
          </p:cNvSpPr>
          <p:nvPr>
            <p:ph type="title"/>
          </p:nvPr>
        </p:nvSpPr>
        <p:spPr/>
        <p:txBody>
          <a:bodyPr lIns="91425" tIns="45700" rIns="91425" bIns="45700"/>
          <a:lstStyle/>
          <a:p>
            <a:pPr>
              <a:buClr>
                <a:srgbClr val="000000"/>
              </a:buClr>
              <a:buSzPts val="4400"/>
              <a:buFont typeface="Calibri" panose="020F0502020204030204" pitchFamily="34" charset="0"/>
              <a:buNone/>
            </a:pPr>
            <a:r>
              <a:rPr lang="en-US" altLang="en-US"/>
              <a:t>CGM Counseling Points</a:t>
            </a:r>
          </a:p>
        </p:txBody>
      </p:sp>
      <p:sp>
        <p:nvSpPr>
          <p:cNvPr id="133123" name="Google Shape;541;p86">
            <a:extLst>
              <a:ext uri="{FF2B5EF4-FFF2-40B4-BE49-F238E27FC236}">
                <a16:creationId xmlns:a16="http://schemas.microsoft.com/office/drawing/2014/main" id="{508C1A0E-629F-C2C6-FBB3-028573F1097E}"/>
              </a:ext>
            </a:extLst>
          </p:cNvPr>
          <p:cNvSpPr>
            <a:spLocks noGrp="1"/>
          </p:cNvSpPr>
          <p:nvPr>
            <p:ph sz="half" idx="1"/>
          </p:nvPr>
        </p:nvSpPr>
        <p:spPr>
          <a:xfrm>
            <a:off x="457200" y="1752600"/>
            <a:ext cx="5181600" cy="4351338"/>
          </a:xfrm>
        </p:spPr>
        <p:txBody>
          <a:bodyPr lIns="91425" tIns="45700" rIns="91425" bIns="45700"/>
          <a:lstStyle/>
          <a:p>
            <a:pPr marL="228600" indent="-228600">
              <a:lnSpc>
                <a:spcPct val="80000"/>
              </a:lnSpc>
              <a:spcBef>
                <a:spcPct val="0"/>
              </a:spcBef>
              <a:buClr>
                <a:srgbClr val="000000"/>
              </a:buClr>
              <a:buSzPts val="2200"/>
            </a:pPr>
            <a:r>
              <a:rPr lang="en-US" altLang="en-US" sz="2400" dirty="0"/>
              <a:t>Important to check glucose when indicated</a:t>
            </a:r>
          </a:p>
          <a:p>
            <a:pPr marL="685800" lvl="1" indent="-228600">
              <a:lnSpc>
                <a:spcPct val="80000"/>
              </a:lnSpc>
              <a:buClr>
                <a:srgbClr val="000000"/>
              </a:buClr>
              <a:buSzPts val="1900"/>
              <a:buFont typeface="Arial" panose="020B0604020202020204" pitchFamily="34" charset="0"/>
              <a:buChar char="•"/>
            </a:pPr>
            <a:r>
              <a:rPr lang="en-US" altLang="en-US" sz="2400" dirty="0"/>
              <a:t>Symptoms do not match sensor value</a:t>
            </a:r>
          </a:p>
          <a:p>
            <a:pPr marL="685800" lvl="1" indent="-228600">
              <a:lnSpc>
                <a:spcPct val="80000"/>
              </a:lnSpc>
              <a:buClr>
                <a:srgbClr val="000000"/>
              </a:buClr>
              <a:buSzPts val="1900"/>
              <a:buFont typeface="Arial" panose="020B0604020202020204" pitchFamily="34" charset="0"/>
              <a:buChar char="•"/>
            </a:pPr>
            <a:r>
              <a:rPr lang="en-US" altLang="en-US" sz="2400" dirty="0"/>
              <a:t>During warm-up period </a:t>
            </a:r>
          </a:p>
          <a:p>
            <a:pPr marL="685800" lvl="1" indent="-228600">
              <a:lnSpc>
                <a:spcPct val="80000"/>
              </a:lnSpc>
              <a:buClr>
                <a:srgbClr val="000000"/>
              </a:buClr>
              <a:buSzPts val="1900"/>
              <a:buFont typeface="Arial" panose="020B0604020202020204" pitchFamily="34" charset="0"/>
              <a:buChar char="•"/>
            </a:pPr>
            <a:r>
              <a:rPr lang="en-US" altLang="en-US" sz="2400" dirty="0"/>
              <a:t>When making dosing decisions for select devices </a:t>
            </a:r>
          </a:p>
          <a:p>
            <a:pPr marL="228600" indent="-228600">
              <a:lnSpc>
                <a:spcPct val="80000"/>
              </a:lnSpc>
              <a:buClr>
                <a:srgbClr val="000000"/>
              </a:buClr>
              <a:buSzPts val="2200"/>
            </a:pPr>
            <a:r>
              <a:rPr lang="en-US" altLang="en-US" sz="2400" dirty="0"/>
              <a:t>Sensors are waterproof</a:t>
            </a:r>
          </a:p>
          <a:p>
            <a:pPr marL="685800" lvl="1" indent="-228600">
              <a:lnSpc>
                <a:spcPct val="80000"/>
              </a:lnSpc>
              <a:buClr>
                <a:srgbClr val="000000"/>
              </a:buClr>
              <a:buSzPts val="1900"/>
              <a:buFont typeface="Arial" panose="020B0604020202020204" pitchFamily="34" charset="0"/>
              <a:buChar char="•"/>
            </a:pPr>
            <a:r>
              <a:rPr lang="en-US" altLang="en-US" sz="2400" dirty="0"/>
              <a:t>Showering, bathing, swimming OK</a:t>
            </a:r>
          </a:p>
          <a:p>
            <a:pPr marL="685800" lvl="1" indent="-228600">
              <a:lnSpc>
                <a:spcPct val="80000"/>
              </a:lnSpc>
              <a:buClr>
                <a:srgbClr val="000000"/>
              </a:buClr>
              <a:buSzPts val="1900"/>
              <a:buFont typeface="Arial" panose="020B0604020202020204" pitchFamily="34" charset="0"/>
              <a:buChar char="•"/>
            </a:pPr>
            <a:r>
              <a:rPr lang="en-US" altLang="en-US" sz="2400" dirty="0"/>
              <a:t>Check water depth criteria for individual sensor</a:t>
            </a:r>
          </a:p>
          <a:p>
            <a:pPr marL="228600" indent="-228600">
              <a:lnSpc>
                <a:spcPct val="80000"/>
              </a:lnSpc>
              <a:buClr>
                <a:srgbClr val="000000"/>
              </a:buClr>
              <a:buSzPts val="1900"/>
            </a:pPr>
            <a:r>
              <a:rPr lang="en-US" altLang="en-US" sz="2800" dirty="0"/>
              <a:t>Overlays and skin preps to help it stay on </a:t>
            </a:r>
          </a:p>
        </p:txBody>
      </p:sp>
      <p:sp>
        <p:nvSpPr>
          <p:cNvPr id="133124" name="Text Placeholder 4">
            <a:extLst>
              <a:ext uri="{FF2B5EF4-FFF2-40B4-BE49-F238E27FC236}">
                <a16:creationId xmlns:a16="http://schemas.microsoft.com/office/drawing/2014/main" id="{C0F76365-3437-B17B-CE81-436477C1842A}"/>
              </a:ext>
            </a:extLst>
          </p:cNvPr>
          <p:cNvSpPr>
            <a:spLocks noGrp="1"/>
          </p:cNvSpPr>
          <p:nvPr>
            <p:ph sz="half" idx="2"/>
          </p:nvPr>
        </p:nvSpPr>
        <p:spPr>
          <a:xfrm>
            <a:off x="6324600" y="1752600"/>
            <a:ext cx="5181600" cy="4351338"/>
          </a:xfrm>
        </p:spPr>
        <p:txBody>
          <a:bodyPr/>
          <a:lstStyle/>
          <a:p>
            <a:pPr marL="342900" indent="-342900">
              <a:lnSpc>
                <a:spcPct val="80000"/>
              </a:lnSpc>
              <a:buSzPts val="2200"/>
            </a:pPr>
            <a:r>
              <a:rPr lang="en-US" altLang="en-US" sz="2400"/>
              <a:t>Avoid with MRI, CT, diathermy </a:t>
            </a:r>
          </a:p>
          <a:p>
            <a:pPr lvl="1">
              <a:lnSpc>
                <a:spcPct val="80000"/>
              </a:lnSpc>
              <a:buSzPts val="1900"/>
              <a:buFont typeface="Arial" panose="020B0604020202020204" pitchFamily="34" charset="0"/>
              <a:buChar char="•"/>
            </a:pPr>
            <a:r>
              <a:rPr lang="en-US" altLang="en-US" sz="2400"/>
              <a:t>Exception: Eversense implantable, transmitter should be removed</a:t>
            </a:r>
          </a:p>
          <a:p>
            <a:pPr lvl="1">
              <a:lnSpc>
                <a:spcPct val="80000"/>
              </a:lnSpc>
              <a:buSzPts val="1900"/>
              <a:buFont typeface="Arial" panose="020B0604020202020204" pitchFamily="34" charset="0"/>
              <a:buChar char="•"/>
            </a:pPr>
            <a:endParaRPr lang="en-US" altLang="en-US" sz="2400"/>
          </a:p>
          <a:p>
            <a:pPr marL="342900" indent="-342900">
              <a:lnSpc>
                <a:spcPct val="80000"/>
              </a:lnSpc>
              <a:buSzPts val="2200"/>
            </a:pPr>
            <a:r>
              <a:rPr lang="en-US" altLang="en-US" sz="2400"/>
              <a:t>Not FDA approved</a:t>
            </a:r>
          </a:p>
          <a:p>
            <a:pPr lvl="1">
              <a:lnSpc>
                <a:spcPct val="80000"/>
              </a:lnSpc>
              <a:buSzPts val="1900"/>
              <a:buFont typeface="Arial" panose="020B0604020202020204" pitchFamily="34" charset="0"/>
              <a:buChar char="•"/>
            </a:pPr>
            <a:r>
              <a:rPr lang="en-US" altLang="en-US" sz="2400"/>
              <a:t>Dialysis, critically ill</a:t>
            </a:r>
          </a:p>
          <a:p>
            <a:pPr lvl="1">
              <a:lnSpc>
                <a:spcPct val="80000"/>
              </a:lnSpc>
              <a:buSzPts val="1900"/>
              <a:buFont typeface="Arial" panose="020B0604020202020204" pitchFamily="34" charset="0"/>
              <a:buChar char="•"/>
            </a:pPr>
            <a:r>
              <a:rPr lang="en-US" altLang="en-US" sz="2400"/>
              <a:t>Pregnancy-Guardian,simplera eversense, G6</a:t>
            </a:r>
          </a:p>
          <a:p>
            <a:pPr lvl="1">
              <a:lnSpc>
                <a:spcPct val="80000"/>
              </a:lnSpc>
              <a:buSzPts val="1900"/>
              <a:buFont typeface="Arial" panose="020B0604020202020204" pitchFamily="34" charset="0"/>
              <a:buChar char="•"/>
            </a:pPr>
            <a:r>
              <a:rPr lang="en-US" altLang="en-US" sz="2400"/>
              <a:t>If people choose to use, it is important they know it is off-label</a:t>
            </a:r>
            <a:endParaRPr lang="en-US" altLang="en-US" sz="28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2">
            <a:extLst>
              <a:ext uri="{FF2B5EF4-FFF2-40B4-BE49-F238E27FC236}">
                <a16:creationId xmlns:a16="http://schemas.microsoft.com/office/drawing/2014/main" id="{A04344F9-02F5-0618-3589-4B9CE6898C17}"/>
              </a:ext>
            </a:extLst>
          </p:cNvPr>
          <p:cNvSpPr>
            <a:spLocks noGrp="1"/>
          </p:cNvSpPr>
          <p:nvPr>
            <p:ph type="title"/>
          </p:nvPr>
        </p:nvSpPr>
        <p:spPr>
          <a:xfrm>
            <a:off x="228600" y="320675"/>
            <a:ext cx="12192000" cy="1325563"/>
          </a:xfrm>
        </p:spPr>
        <p:txBody>
          <a:bodyPr/>
          <a:lstStyle/>
          <a:p>
            <a:r>
              <a:rPr lang="en-US" altLang="en-US"/>
              <a:t>Lag Time</a:t>
            </a:r>
          </a:p>
        </p:txBody>
      </p:sp>
      <p:sp>
        <p:nvSpPr>
          <p:cNvPr id="4" name="Content Placeholder 3">
            <a:extLst>
              <a:ext uri="{FF2B5EF4-FFF2-40B4-BE49-F238E27FC236}">
                <a16:creationId xmlns:a16="http://schemas.microsoft.com/office/drawing/2014/main" id="{68A32C4F-6225-3BB2-30F3-8FABE89AA45F}"/>
              </a:ext>
            </a:extLst>
          </p:cNvPr>
          <p:cNvSpPr>
            <a:spLocks noGrp="1"/>
          </p:cNvSpPr>
          <p:nvPr>
            <p:ph idx="1"/>
          </p:nvPr>
        </p:nvSpPr>
        <p:spPr>
          <a:xfrm>
            <a:off x="677863" y="1552575"/>
            <a:ext cx="10515600" cy="3019425"/>
          </a:xfrm>
        </p:spPr>
        <p:txBody>
          <a:bodyPr/>
          <a:lstStyle/>
          <a:p>
            <a:pPr>
              <a:defRPr/>
            </a:pPr>
            <a:r>
              <a:rPr lang="en-US" sz="3200" dirty="0"/>
              <a:t>Refers to a delay in CGM sensor readings compared to finger stick blood glucose readings</a:t>
            </a:r>
          </a:p>
          <a:p>
            <a:pPr lvl="1">
              <a:defRPr/>
            </a:pPr>
            <a:r>
              <a:rPr lang="en-US" sz="3200" dirty="0"/>
              <a:t>Estimated CGM sensor reading ~5  minutes behind </a:t>
            </a:r>
          </a:p>
          <a:p>
            <a:pPr>
              <a:defRPr/>
            </a:pPr>
            <a:r>
              <a:rPr lang="en-US" sz="3200" dirty="0"/>
              <a:t>Most apparent when glucose is changing rapidly</a:t>
            </a:r>
          </a:p>
          <a:p>
            <a:pPr>
              <a:defRPr/>
            </a:pPr>
            <a:r>
              <a:rPr lang="en-US" sz="3200" dirty="0"/>
              <a:t>Counsel patients on the train analogy</a:t>
            </a:r>
            <a:endParaRPr lang="en-US" sz="2800" dirty="0"/>
          </a:p>
          <a:p>
            <a:pPr marL="0" indent="0">
              <a:buFont typeface="Arial" panose="020B0604020202020204" pitchFamily="34" charset="0"/>
              <a:buNone/>
              <a:defRPr/>
            </a:pPr>
            <a:endParaRPr lang="en-US" dirty="0"/>
          </a:p>
        </p:txBody>
      </p:sp>
      <p:pic>
        <p:nvPicPr>
          <p:cNvPr id="103429" name="Picture 5">
            <a:extLst>
              <a:ext uri="{FF2B5EF4-FFF2-40B4-BE49-F238E27FC236}">
                <a16:creationId xmlns:a16="http://schemas.microsoft.com/office/drawing/2014/main" id="{9EB1EEA4-912E-2E36-0032-81FF2FC384A2}"/>
              </a:ext>
            </a:extLst>
          </p:cNvPr>
          <p:cNvPicPr>
            <a:picLocks noChangeAspect="1" noChangeArrowheads="1"/>
          </p:cNvPicPr>
          <p:nvPr/>
        </p:nvPicPr>
        <p:blipFill>
          <a:blip r:embed="rId3"/>
          <a:srcRect/>
          <a:stretch>
            <a:fillRect/>
          </a:stretch>
        </p:blipFill>
        <p:spPr bwMode="auto">
          <a:xfrm>
            <a:off x="3240088" y="4413250"/>
            <a:ext cx="5724525" cy="194310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a:extLst>
              <a:ext uri="{FF2B5EF4-FFF2-40B4-BE49-F238E27FC236}">
                <a16:creationId xmlns:a16="http://schemas.microsoft.com/office/drawing/2014/main" id="{B9287A83-1BF5-D845-56A6-237939056E81}"/>
              </a:ext>
            </a:extLst>
          </p:cNvPr>
          <p:cNvSpPr>
            <a:spLocks noGrp="1"/>
          </p:cNvSpPr>
          <p:nvPr>
            <p:ph type="title" idx="4294967295"/>
          </p:nvPr>
        </p:nvSpPr>
        <p:spPr>
          <a:xfrm>
            <a:off x="0" y="228600"/>
            <a:ext cx="9448800" cy="1325563"/>
          </a:xfrm>
        </p:spPr>
        <p:txBody>
          <a:bodyPr/>
          <a:lstStyle/>
          <a:p>
            <a:r>
              <a:rPr lang="en-US" altLang="en-US"/>
              <a:t>                              </a:t>
            </a:r>
          </a:p>
        </p:txBody>
      </p:sp>
      <p:sp>
        <p:nvSpPr>
          <p:cNvPr id="68611" name="Content Placeholder 2">
            <a:extLst>
              <a:ext uri="{FF2B5EF4-FFF2-40B4-BE49-F238E27FC236}">
                <a16:creationId xmlns:a16="http://schemas.microsoft.com/office/drawing/2014/main" id="{DEE864C2-47ED-9717-B1AE-B36EDD31DD47}"/>
              </a:ext>
            </a:extLst>
          </p:cNvPr>
          <p:cNvSpPr>
            <a:spLocks noGrp="1"/>
          </p:cNvSpPr>
          <p:nvPr>
            <p:ph idx="4294967295"/>
          </p:nvPr>
        </p:nvSpPr>
        <p:spPr>
          <a:xfrm>
            <a:off x="1295400" y="1674813"/>
            <a:ext cx="8301038" cy="4352925"/>
          </a:xfrm>
        </p:spPr>
        <p:txBody>
          <a:bodyPr/>
          <a:lstStyle/>
          <a:p>
            <a:pPr marL="228600" indent="-228600">
              <a:spcBef>
                <a:spcPts val="0"/>
              </a:spcBef>
              <a:spcAft>
                <a:spcPts val="0"/>
              </a:spcAft>
              <a:buClr>
                <a:schemeClr val="dk1"/>
              </a:buClr>
              <a:buSzPts val="2400"/>
              <a:defRPr/>
            </a:pPr>
            <a:r>
              <a:rPr lang="en-US" sz="3200" dirty="0"/>
              <a:t>Interfering substances</a:t>
            </a:r>
          </a:p>
          <a:p>
            <a:pPr lvl="1">
              <a:spcBef>
                <a:spcPts val="0"/>
              </a:spcBef>
              <a:buClr>
                <a:schemeClr val="dk1"/>
              </a:buClr>
              <a:buSzPts val="2400"/>
              <a:defRPr/>
            </a:pPr>
            <a:r>
              <a:rPr lang="en-US" sz="2800" dirty="0"/>
              <a:t>Falsely high</a:t>
            </a:r>
          </a:p>
          <a:p>
            <a:pPr lvl="2">
              <a:spcBef>
                <a:spcPts val="0"/>
              </a:spcBef>
              <a:buClr>
                <a:schemeClr val="dk1"/>
              </a:buClr>
              <a:buSzPts val="2400"/>
              <a:defRPr/>
            </a:pPr>
            <a:r>
              <a:rPr lang="en-US" sz="2400" dirty="0"/>
              <a:t>Vitamin C (Libre)</a:t>
            </a:r>
          </a:p>
          <a:p>
            <a:pPr lvl="2">
              <a:spcBef>
                <a:spcPts val="0"/>
              </a:spcBef>
              <a:buClr>
                <a:schemeClr val="dk1"/>
              </a:buClr>
              <a:buSzPts val="2400"/>
              <a:defRPr/>
            </a:pPr>
            <a:r>
              <a:rPr lang="en-US" sz="2400" dirty="0"/>
              <a:t>Acetaminophen (high dose Dexcom, Guardian)</a:t>
            </a:r>
          </a:p>
          <a:p>
            <a:pPr lvl="2">
              <a:spcBef>
                <a:spcPts val="0"/>
              </a:spcBef>
              <a:buClr>
                <a:schemeClr val="dk1"/>
              </a:buClr>
              <a:buSzPts val="2400"/>
              <a:defRPr/>
            </a:pPr>
            <a:r>
              <a:rPr lang="en-US" sz="2400" dirty="0"/>
              <a:t>Tetracycline antibiotics (</a:t>
            </a:r>
            <a:r>
              <a:rPr lang="en-US" sz="2400" dirty="0" err="1"/>
              <a:t>Eversense</a:t>
            </a:r>
            <a:r>
              <a:rPr lang="en-US" sz="2400" dirty="0"/>
              <a:t>)</a:t>
            </a:r>
          </a:p>
          <a:p>
            <a:pPr>
              <a:spcBef>
                <a:spcPts val="0"/>
              </a:spcBef>
              <a:buClr>
                <a:schemeClr val="dk1"/>
              </a:buClr>
              <a:buSzPts val="2400"/>
              <a:defRPr/>
            </a:pPr>
            <a:r>
              <a:rPr lang="en-US" sz="3200" dirty="0"/>
              <a:t>Compression Lows</a:t>
            </a:r>
          </a:p>
          <a:p>
            <a:pPr>
              <a:spcBef>
                <a:spcPts val="0"/>
              </a:spcBef>
              <a:buClr>
                <a:schemeClr val="dk1"/>
              </a:buClr>
              <a:buSzPts val="2400"/>
              <a:defRPr/>
            </a:pPr>
            <a:r>
              <a:rPr lang="en-US" sz="3200" dirty="0"/>
              <a:t>Dehydration</a:t>
            </a:r>
          </a:p>
          <a:p>
            <a:pPr>
              <a:spcBef>
                <a:spcPts val="0"/>
              </a:spcBef>
              <a:buClr>
                <a:schemeClr val="dk1"/>
              </a:buClr>
              <a:buSzPts val="2400"/>
              <a:defRPr/>
            </a:pPr>
            <a:r>
              <a:rPr lang="en-US" sz="3200" dirty="0"/>
              <a:t>Faulty sensor</a:t>
            </a:r>
          </a:p>
        </p:txBody>
      </p:sp>
      <p:sp>
        <p:nvSpPr>
          <p:cNvPr id="137220" name="Slide Number Placeholder 3">
            <a:extLst>
              <a:ext uri="{FF2B5EF4-FFF2-40B4-BE49-F238E27FC236}">
                <a16:creationId xmlns:a16="http://schemas.microsoft.com/office/drawing/2014/main" id="{C97247A9-61F4-6026-4516-E916A611B5D3}"/>
              </a:ext>
            </a:extLst>
          </p:cNvPr>
          <p:cNvSpPr>
            <a:spLocks noGrp="1"/>
          </p:cNvSpPr>
          <p:nvPr>
            <p:ph type="sldNum" sz="quarter" idx="4294967295"/>
          </p:nvPr>
        </p:nvSpPr>
        <p:spPr bwMode="auto">
          <a:xfrm>
            <a:off x="9347200" y="6148388"/>
            <a:ext cx="284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476943-807F-47C9-9753-D389420425CE}" type="slidenum">
              <a:rPr lang="en-US" altLang="en-US">
                <a:solidFill>
                  <a:srgbClr val="FFFFFF"/>
                </a:solidFill>
              </a:rPr>
              <a:pPr/>
              <a:t>203</a:t>
            </a:fld>
            <a:endParaRPr lang="en-US" altLang="en-US">
              <a:solidFill>
                <a:srgbClr val="FFFFFF"/>
              </a:solidFill>
            </a:endParaRPr>
          </a:p>
        </p:txBody>
      </p:sp>
      <p:sp>
        <p:nvSpPr>
          <p:cNvPr id="2" name="Subtitle 2">
            <a:extLst>
              <a:ext uri="{FF2B5EF4-FFF2-40B4-BE49-F238E27FC236}">
                <a16:creationId xmlns:a16="http://schemas.microsoft.com/office/drawing/2014/main" id="{62769C68-1A30-923C-9304-287ED505E776}"/>
              </a:ext>
            </a:extLst>
          </p:cNvPr>
          <p:cNvSpPr txBox="1">
            <a:spLocks/>
          </p:cNvSpPr>
          <p:nvPr/>
        </p:nvSpPr>
        <p:spPr>
          <a:xfrm>
            <a:off x="650875" y="1008063"/>
            <a:ext cx="11444288" cy="666750"/>
          </a:xfrm>
          <a:prstGeom prst="rect">
            <a:avLst/>
          </a:prstGeom>
        </p:spPr>
        <p:txBody>
          <a:bodyPr>
            <a:normAutofit fontScale="97500" lnSpcReduction="10000"/>
          </a:bodyPr>
          <a:lstStyle>
            <a:lvl1pPr marL="0" indent="0" algn="l" defTabSz="914400" rtl="0" eaLnBrk="1" latinLnBrk="0" hangingPunct="1">
              <a:lnSpc>
                <a:spcPct val="90000"/>
              </a:lnSpc>
              <a:spcBef>
                <a:spcPts val="1000"/>
              </a:spcBef>
              <a:buFont typeface="Arial" panose="020B0604020202020204" pitchFamily="34" charset="0"/>
              <a:buNone/>
              <a:defRPr lang="en-US" sz="4400" kern="1200" dirty="0" smtClean="0">
                <a:solidFill>
                  <a:srgbClr val="5C2D8B"/>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t>Causes of Falsely High or Low Readings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Content Placeholder 2">
            <a:extLst>
              <a:ext uri="{FF2B5EF4-FFF2-40B4-BE49-F238E27FC236}">
                <a16:creationId xmlns:a16="http://schemas.microsoft.com/office/drawing/2014/main" id="{E964039A-B6D8-9252-58A3-F708610A126D}"/>
              </a:ext>
            </a:extLst>
          </p:cNvPr>
          <p:cNvSpPr>
            <a:spLocks noGrp="1"/>
          </p:cNvSpPr>
          <p:nvPr>
            <p:ph sz="quarter" idx="4294967295"/>
          </p:nvPr>
        </p:nvSpPr>
        <p:spPr>
          <a:xfrm>
            <a:off x="1008063" y="1951038"/>
            <a:ext cx="9461500" cy="4937125"/>
          </a:xfrm>
        </p:spPr>
        <p:txBody>
          <a:bodyPr/>
          <a:lstStyle/>
          <a:p>
            <a:pPr>
              <a:buClr>
                <a:srgbClr val="800000"/>
              </a:buClr>
              <a:buSzPct val="78000"/>
            </a:pPr>
            <a:r>
              <a:rPr lang="en-US" altLang="en-US" sz="2200" dirty="0"/>
              <a:t>A calibration or blood glucose symbol appears on the device</a:t>
            </a:r>
          </a:p>
          <a:p>
            <a:pPr>
              <a:buClr>
                <a:srgbClr val="800000"/>
              </a:buClr>
              <a:buSzPct val="78000"/>
            </a:pPr>
            <a:r>
              <a:rPr lang="en-US" altLang="en-US" sz="2200" dirty="0"/>
              <a:t>Symptoms or expectations do not match CGM readings</a:t>
            </a:r>
          </a:p>
          <a:p>
            <a:pPr>
              <a:buClr>
                <a:srgbClr val="800000"/>
              </a:buClr>
              <a:buSzPct val="78000"/>
            </a:pPr>
            <a:r>
              <a:rPr lang="en-US" altLang="en-US" sz="2200" dirty="0"/>
              <a:t>Off-label indications: dialysis</a:t>
            </a:r>
          </a:p>
          <a:p>
            <a:pPr>
              <a:buClr>
                <a:srgbClr val="800000"/>
              </a:buClr>
              <a:buSzPct val="78000"/>
            </a:pPr>
            <a:r>
              <a:rPr lang="en-US" altLang="en-US" sz="2200" dirty="0"/>
              <a:t>After correcting a low</a:t>
            </a:r>
          </a:p>
          <a:p>
            <a:pPr>
              <a:buClr>
                <a:srgbClr val="800000"/>
              </a:buClr>
              <a:buSzPct val="78000"/>
            </a:pPr>
            <a:r>
              <a:rPr lang="en-US" altLang="en-US" sz="2200" dirty="0"/>
              <a:t>If taking an interfering substance (ex. vitamin C, acetaminophen hydroxyurea)</a:t>
            </a:r>
          </a:p>
          <a:p>
            <a:pPr>
              <a:buClr>
                <a:srgbClr val="800000"/>
              </a:buClr>
              <a:buSzPct val="78000"/>
            </a:pPr>
            <a:r>
              <a:rPr lang="en-US" altLang="en-US" sz="2200" dirty="0"/>
              <a:t>Counsel patients about “lag time”</a:t>
            </a:r>
          </a:p>
          <a:p>
            <a:pPr>
              <a:buClr>
                <a:srgbClr val="800000"/>
              </a:buClr>
              <a:buSzPct val="78000"/>
            </a:pPr>
            <a:endParaRPr lang="en-US" altLang="en-US" sz="2200" dirty="0"/>
          </a:p>
          <a:p>
            <a:pPr>
              <a:buClr>
                <a:srgbClr val="800000"/>
              </a:buClr>
              <a:buSzPct val="78000"/>
            </a:pPr>
            <a:endParaRPr lang="en-US" altLang="en-US" sz="2200" dirty="0"/>
          </a:p>
          <a:p>
            <a:pPr>
              <a:buClr>
                <a:srgbClr val="800000"/>
              </a:buClr>
              <a:buSzPct val="78000"/>
            </a:pPr>
            <a:endParaRPr lang="en-US" altLang="en-US" sz="2200" dirty="0"/>
          </a:p>
          <a:p>
            <a:pPr>
              <a:buClr>
                <a:srgbClr val="800000"/>
              </a:buClr>
              <a:buSzPct val="78000"/>
            </a:pPr>
            <a:endParaRPr lang="en-US" altLang="en-US" sz="2200" dirty="0"/>
          </a:p>
        </p:txBody>
      </p:sp>
      <p:pic>
        <p:nvPicPr>
          <p:cNvPr id="139267" name="Picture 5">
            <a:extLst>
              <a:ext uri="{FF2B5EF4-FFF2-40B4-BE49-F238E27FC236}">
                <a16:creationId xmlns:a16="http://schemas.microsoft.com/office/drawing/2014/main" id="{6E8BF248-9B9D-D230-1E57-75DC477B16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5950" y="119063"/>
            <a:ext cx="184785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peech Bubble: Rectangle with Corners Rounded 3">
            <a:extLst>
              <a:ext uri="{FF2B5EF4-FFF2-40B4-BE49-F238E27FC236}">
                <a16:creationId xmlns:a16="http://schemas.microsoft.com/office/drawing/2014/main" id="{6DD4EBB9-B81F-A62D-153B-9A84CCE6FCBC}"/>
              </a:ext>
            </a:extLst>
          </p:cNvPr>
          <p:cNvSpPr/>
          <p:nvPr/>
        </p:nvSpPr>
        <p:spPr>
          <a:xfrm>
            <a:off x="7800975" y="4419600"/>
            <a:ext cx="3382963" cy="1317625"/>
          </a:xfrm>
          <a:prstGeom prst="wedgeRoundRect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dirty="0">
                <a:solidFill>
                  <a:prstClr val="white"/>
                </a:solidFill>
                <a:latin typeface="Georgia"/>
              </a:rPr>
              <a:t>Per ADA, every person using CGM should have access to a meter and test strips</a:t>
            </a:r>
          </a:p>
        </p:txBody>
      </p:sp>
      <p:sp>
        <p:nvSpPr>
          <p:cNvPr id="5" name="Subtitle 2">
            <a:extLst>
              <a:ext uri="{FF2B5EF4-FFF2-40B4-BE49-F238E27FC236}">
                <a16:creationId xmlns:a16="http://schemas.microsoft.com/office/drawing/2014/main" id="{93C1A34E-9597-4E01-E7C2-75743807A415}"/>
              </a:ext>
            </a:extLst>
          </p:cNvPr>
          <p:cNvSpPr txBox="1">
            <a:spLocks/>
          </p:cNvSpPr>
          <p:nvPr/>
        </p:nvSpPr>
        <p:spPr>
          <a:xfrm>
            <a:off x="747713" y="887413"/>
            <a:ext cx="11444287" cy="666750"/>
          </a:xfrm>
          <a:prstGeom prst="rect">
            <a:avLst/>
          </a:prstGeom>
        </p:spPr>
        <p:txBody>
          <a:bodyPr>
            <a:normAutofit fontScale="97500" lnSpcReduction="10000"/>
          </a:bodyPr>
          <a:lstStyle>
            <a:lvl1pPr marL="0" indent="0" algn="l" defTabSz="914400" rtl="0" eaLnBrk="1" latinLnBrk="0" hangingPunct="1">
              <a:lnSpc>
                <a:spcPct val="90000"/>
              </a:lnSpc>
              <a:spcBef>
                <a:spcPts val="1000"/>
              </a:spcBef>
              <a:buFont typeface="Arial" panose="020B0604020202020204" pitchFamily="34" charset="0"/>
              <a:buNone/>
              <a:defRPr lang="en-US" sz="4400" kern="1200" dirty="0" smtClean="0">
                <a:solidFill>
                  <a:srgbClr val="5C2D8B"/>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dirty="0"/>
              <a:t>When to Check BGM?</a:t>
            </a:r>
          </a:p>
        </p:txBody>
      </p:sp>
      <p:sp>
        <p:nvSpPr>
          <p:cNvPr id="2" name="Oval 1">
            <a:extLst>
              <a:ext uri="{FF2B5EF4-FFF2-40B4-BE49-F238E27FC236}">
                <a16:creationId xmlns:a16="http://schemas.microsoft.com/office/drawing/2014/main" id="{2193B1BB-3288-AEA0-D03E-F258C9DA14E5}"/>
              </a:ext>
            </a:extLst>
          </p:cNvPr>
          <p:cNvSpPr/>
          <p:nvPr/>
        </p:nvSpPr>
        <p:spPr>
          <a:xfrm>
            <a:off x="9677400" y="1951038"/>
            <a:ext cx="1506537" cy="41116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Google Shape;439;p74">
            <a:extLst>
              <a:ext uri="{FF2B5EF4-FFF2-40B4-BE49-F238E27FC236}">
                <a16:creationId xmlns:a16="http://schemas.microsoft.com/office/drawing/2014/main" id="{4AFAC27B-D96C-5CF7-B21E-0969CD102466}"/>
              </a:ext>
            </a:extLst>
          </p:cNvPr>
          <p:cNvSpPr>
            <a:spLocks noGrp="1"/>
          </p:cNvSpPr>
          <p:nvPr>
            <p:ph type="ctrTitle"/>
          </p:nvPr>
        </p:nvSpPr>
        <p:spPr>
          <a:xfrm>
            <a:off x="-20638" y="223838"/>
            <a:ext cx="11085513" cy="2387600"/>
          </a:xfrm>
        </p:spPr>
        <p:txBody>
          <a:bodyPr lIns="91425" tIns="45700" rIns="91425" bIns="45700" anchor="b"/>
          <a:lstStyle/>
          <a:p>
            <a:pPr algn="ctr">
              <a:buClr>
                <a:srgbClr val="000000"/>
              </a:buClr>
              <a:buSzPts val="5400"/>
              <a:buFont typeface="Calibri" panose="020F0502020204030204" pitchFamily="34" charset="0"/>
              <a:buNone/>
            </a:pPr>
            <a:r>
              <a:rPr lang="en-US" altLang="en-US"/>
              <a:t>Downloading CGM Data</a:t>
            </a:r>
          </a:p>
        </p:txBody>
      </p:sp>
      <p:sp>
        <p:nvSpPr>
          <p:cNvPr id="141315" name="Subtitle 3">
            <a:extLst>
              <a:ext uri="{FF2B5EF4-FFF2-40B4-BE49-F238E27FC236}">
                <a16:creationId xmlns:a16="http://schemas.microsoft.com/office/drawing/2014/main" id="{E86E50EA-CE14-F836-536A-9A55701BAF81}"/>
              </a:ext>
            </a:extLst>
          </p:cNvPr>
          <p:cNvSpPr>
            <a:spLocks noGrp="1"/>
          </p:cNvSpPr>
          <p:nvPr>
            <p:ph type="subTitle" idx="1"/>
          </p:nvPr>
        </p:nvSpPr>
        <p:spPr>
          <a:xfrm>
            <a:off x="1127125" y="2611438"/>
            <a:ext cx="9144000" cy="1311275"/>
          </a:xfrm>
        </p:spPr>
        <p:txBody>
          <a:bodyPr/>
          <a:lstStyle/>
          <a:p>
            <a:endParaRPr lang="en-US"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393DEDDB-1592-1C75-822A-5F01AC9F5A3E}"/>
              </a:ext>
            </a:extLst>
          </p:cNvPr>
          <p:cNvSpPr>
            <a:spLocks noGrp="1"/>
          </p:cNvSpPr>
          <p:nvPr>
            <p:ph type="title"/>
          </p:nvPr>
        </p:nvSpPr>
        <p:spPr/>
        <p:txBody>
          <a:bodyPr>
            <a:normAutofit/>
          </a:bodyPr>
          <a:lstStyle/>
          <a:p>
            <a:pPr>
              <a:defRPr/>
            </a:pPr>
            <a:r>
              <a:rPr lang="en-US" sz="4800">
                <a:latin typeface="+mn-lt"/>
                <a:ea typeface="+mj-lt"/>
                <a:cs typeface="Arial Black" panose="020B0604020202020204" pitchFamily="34" charset="0"/>
              </a:rPr>
              <a:t>CGM Key Metrics</a:t>
            </a:r>
            <a:endParaRPr lang="en-US" sz="4800" baseline="30000">
              <a:latin typeface="+mn-lt"/>
              <a:ea typeface="+mj-lt"/>
              <a:cs typeface="Arial Black" panose="020B0604020202020204" pitchFamily="34" charset="0"/>
            </a:endParaRPr>
          </a:p>
        </p:txBody>
      </p:sp>
      <p:sp>
        <p:nvSpPr>
          <p:cNvPr id="85" name="Footer Placeholder 6">
            <a:extLst>
              <a:ext uri="{FF2B5EF4-FFF2-40B4-BE49-F238E27FC236}">
                <a16:creationId xmlns:a16="http://schemas.microsoft.com/office/drawing/2014/main" id="{C46323BB-7BAD-08CB-620C-570D036C26A3}"/>
              </a:ext>
            </a:extLst>
          </p:cNvPr>
          <p:cNvSpPr txBox="1">
            <a:spLocks/>
          </p:cNvSpPr>
          <p:nvPr/>
        </p:nvSpPr>
        <p:spPr>
          <a:xfrm>
            <a:off x="249238" y="6334125"/>
            <a:ext cx="11145837" cy="5762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800">
              <a:solidFill>
                <a:srgbClr val="8E908F"/>
              </a:solidFill>
              <a:latin typeface="Arial" panose="020B0604020202020204" pitchFamily="34" charset="0"/>
              <a:cs typeface="Arial" panose="020B0604020202020204" pitchFamily="34" charset="0"/>
            </a:endParaRPr>
          </a:p>
          <a:p>
            <a:pPr marL="228600" indent="-228600" fontAlgn="auto">
              <a:spcBef>
                <a:spcPts val="0"/>
              </a:spcBef>
              <a:spcAft>
                <a:spcPts val="0"/>
              </a:spcAft>
              <a:buFontTx/>
              <a:buAutoNum type="arabicPeriod"/>
              <a:defRPr/>
            </a:pPr>
            <a:r>
              <a:rPr lang="en-US" sz="800" err="1">
                <a:solidFill>
                  <a:srgbClr val="8E908F"/>
                </a:solidFill>
                <a:latin typeface="Arial"/>
                <a:cs typeface="Arial"/>
              </a:rPr>
              <a:t>Battelino</a:t>
            </a:r>
            <a:r>
              <a:rPr lang="en-US" sz="800">
                <a:solidFill>
                  <a:srgbClr val="8E908F"/>
                </a:solidFill>
                <a:latin typeface="Arial"/>
                <a:cs typeface="Arial"/>
              </a:rPr>
              <a:t> T et al. </a:t>
            </a:r>
            <a:r>
              <a:rPr lang="en-US" sz="800" i="1">
                <a:solidFill>
                  <a:srgbClr val="8E908F"/>
                </a:solidFill>
                <a:latin typeface="Arial"/>
                <a:cs typeface="Arial"/>
              </a:rPr>
              <a:t>Diabetes Care</a:t>
            </a:r>
            <a:r>
              <a:rPr lang="en-US" sz="800">
                <a:solidFill>
                  <a:srgbClr val="8E908F"/>
                </a:solidFill>
                <a:latin typeface="Arial"/>
                <a:cs typeface="Arial"/>
              </a:rPr>
              <a:t>. 2019;42(8):1593-1603. </a:t>
            </a:r>
            <a:r>
              <a:rPr lang="en-US" sz="800">
                <a:solidFill>
                  <a:srgbClr val="DBDBDB">
                    <a:lumMod val="75000"/>
                  </a:srgbClr>
                </a:solidFill>
                <a:latin typeface="Arial"/>
                <a:cs typeface="Arial"/>
              </a:rPr>
              <a:t>. 2. American Diabetes Association. </a:t>
            </a:r>
            <a:r>
              <a:rPr lang="en-US" sz="800" i="1">
                <a:solidFill>
                  <a:srgbClr val="DBDBDB">
                    <a:lumMod val="75000"/>
                  </a:srgbClr>
                </a:solidFill>
                <a:latin typeface="Arial"/>
                <a:cs typeface="Arial"/>
              </a:rPr>
              <a:t>Diabetes Care 2021;44(Suppl. 1):S73–S84 | https://doi.org/10.2337/dc21-S006</a:t>
            </a:r>
            <a:r>
              <a:rPr lang="en-US" sz="800">
                <a:solidFill>
                  <a:srgbClr val="8E908F"/>
                </a:solidFill>
                <a:latin typeface="Arial"/>
                <a:cs typeface="Arial"/>
              </a:rPr>
              <a:t>. </a:t>
            </a:r>
          </a:p>
          <a:p>
            <a:pPr fontAlgn="auto">
              <a:spcBef>
                <a:spcPts val="0"/>
              </a:spcBef>
              <a:spcAft>
                <a:spcPts val="0"/>
              </a:spcAft>
              <a:defRPr/>
            </a:pPr>
            <a:br>
              <a:rPr lang="en-US" sz="800">
                <a:solidFill>
                  <a:srgbClr val="8E908F"/>
                </a:solidFill>
                <a:latin typeface="Arial" panose="020B0604020202020204" pitchFamily="34" charset="0"/>
                <a:cs typeface="Arial" panose="020B0604020202020204" pitchFamily="34" charset="0"/>
              </a:rPr>
            </a:br>
            <a:endParaRPr lang="en-US" sz="800">
              <a:solidFill>
                <a:srgbClr val="8E908F"/>
              </a:solidFill>
              <a:latin typeface="Arial"/>
              <a:cs typeface="Arial"/>
            </a:endParaRPr>
          </a:p>
        </p:txBody>
      </p:sp>
      <p:grpSp>
        <p:nvGrpSpPr>
          <p:cNvPr id="143364" name="Group 99">
            <a:extLst>
              <a:ext uri="{FF2B5EF4-FFF2-40B4-BE49-F238E27FC236}">
                <a16:creationId xmlns:a16="http://schemas.microsoft.com/office/drawing/2014/main" id="{B5941D02-E328-5459-93CB-6DB80D7F6BFE}"/>
              </a:ext>
            </a:extLst>
          </p:cNvPr>
          <p:cNvGrpSpPr>
            <a:grpSpLocks/>
          </p:cNvGrpSpPr>
          <p:nvPr/>
        </p:nvGrpSpPr>
        <p:grpSpPr bwMode="auto">
          <a:xfrm>
            <a:off x="209550" y="1647825"/>
            <a:ext cx="4006850" cy="4446588"/>
            <a:chOff x="4167711" y="1745545"/>
            <a:chExt cx="4006066" cy="4121514"/>
          </a:xfrm>
        </p:grpSpPr>
        <p:sp>
          <p:nvSpPr>
            <p:cNvPr id="101" name="TextBox 100">
              <a:extLst>
                <a:ext uri="{FF2B5EF4-FFF2-40B4-BE49-F238E27FC236}">
                  <a16:creationId xmlns:a16="http://schemas.microsoft.com/office/drawing/2014/main" id="{EF563CF2-5F69-66F0-D3B6-72082B61726F}"/>
                </a:ext>
              </a:extLst>
            </p:cNvPr>
            <p:cNvSpPr txBox="1"/>
            <p:nvPr/>
          </p:nvSpPr>
          <p:spPr>
            <a:xfrm>
              <a:off x="4167711" y="1745545"/>
              <a:ext cx="3688628" cy="584164"/>
            </a:xfrm>
            <a:prstGeom prst="rect">
              <a:avLst/>
            </a:prstGeom>
            <a:noFill/>
          </p:spPr>
          <p:txBody>
            <a:bodyPr>
              <a:spAutoFit/>
            </a:bodyPr>
            <a:lstStyle/>
            <a:p>
              <a:pPr algn="ctr" eaLnBrk="1" fontAlgn="auto" hangingPunct="1">
                <a:spcBef>
                  <a:spcPts val="0"/>
                </a:spcBef>
                <a:spcAft>
                  <a:spcPts val="0"/>
                </a:spcAft>
                <a:defRPr/>
              </a:pPr>
              <a:r>
                <a:rPr lang="en-GB" sz="1600" b="1" kern="0" dirty="0">
                  <a:solidFill>
                    <a:srgbClr val="4D4D4D"/>
                  </a:solidFill>
                  <a:latin typeface="Arial" panose="020B0604020202020204"/>
                  <a:cs typeface="Arial"/>
                </a:rPr>
                <a:t>Recommended Time in Range </a:t>
              </a:r>
            </a:p>
            <a:p>
              <a:pPr algn="ctr" eaLnBrk="1" fontAlgn="auto" hangingPunct="1">
                <a:spcBef>
                  <a:spcPts val="0"/>
                </a:spcBef>
                <a:spcAft>
                  <a:spcPts val="0"/>
                </a:spcAft>
                <a:defRPr/>
              </a:pPr>
              <a:r>
                <a:rPr lang="en-GB" sz="1600" b="1" kern="0" dirty="0">
                  <a:solidFill>
                    <a:srgbClr val="4D4D4D"/>
                  </a:solidFill>
                  <a:latin typeface="Arial" panose="020B0604020202020204"/>
                  <a:cs typeface="Arial"/>
                </a:rPr>
                <a:t>for most people with T1D &amp; T2D</a:t>
              </a:r>
              <a:endParaRPr lang="en-GB" sz="1600" b="1" kern="0" dirty="0">
                <a:solidFill>
                  <a:srgbClr val="4D4D4D"/>
                </a:solidFill>
                <a:latin typeface="Arial" panose="020B0604020202020204"/>
                <a:cs typeface="Arial" charset="0"/>
              </a:endParaRPr>
            </a:p>
          </p:txBody>
        </p:sp>
        <p:sp>
          <p:nvSpPr>
            <p:cNvPr id="143393" name="TextBox 101">
              <a:extLst>
                <a:ext uri="{FF2B5EF4-FFF2-40B4-BE49-F238E27FC236}">
                  <a16:creationId xmlns:a16="http://schemas.microsoft.com/office/drawing/2014/main" id="{5B0338B1-1FD3-DB75-E4FE-7C7072CEC5E9}"/>
                </a:ext>
              </a:extLst>
            </p:cNvPr>
            <p:cNvSpPr txBox="1">
              <a:spLocks noChangeArrowheads="1"/>
            </p:cNvSpPr>
            <p:nvPr/>
          </p:nvSpPr>
          <p:spPr bwMode="auto">
            <a:xfrm>
              <a:off x="6348869" y="2337272"/>
              <a:ext cx="10077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b="1" i="1">
                  <a:solidFill>
                    <a:srgbClr val="4D4D4D"/>
                  </a:solidFill>
                  <a:ea typeface="MS PGothic" panose="020B0600070205080204" pitchFamily="34" charset="-128"/>
                  <a:cs typeface="Arial" panose="020B0604020202020204" pitchFamily="34" charset="0"/>
                </a:rPr>
                <a:t>Target time</a:t>
              </a:r>
            </a:p>
          </p:txBody>
        </p:sp>
        <p:sp>
          <p:nvSpPr>
            <p:cNvPr id="143394" name="TextBox 102">
              <a:extLst>
                <a:ext uri="{FF2B5EF4-FFF2-40B4-BE49-F238E27FC236}">
                  <a16:creationId xmlns:a16="http://schemas.microsoft.com/office/drawing/2014/main" id="{4D5788CF-0173-7975-9B44-4BB28740637E}"/>
                </a:ext>
              </a:extLst>
            </p:cNvPr>
            <p:cNvSpPr txBox="1">
              <a:spLocks noChangeArrowheads="1"/>
            </p:cNvSpPr>
            <p:nvPr/>
          </p:nvSpPr>
          <p:spPr bwMode="auto">
            <a:xfrm>
              <a:off x="6377063" y="2561110"/>
              <a:ext cx="12486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solidFill>
                    <a:srgbClr val="4D4D4D"/>
                  </a:solidFill>
                  <a:ea typeface="MS PGothic" panose="020B0600070205080204" pitchFamily="34" charset="-128"/>
                  <a:cs typeface="Arial" panose="020B0604020202020204" pitchFamily="34" charset="0"/>
                </a:rPr>
                <a:t>&lt;5% Very High</a:t>
              </a:r>
            </a:p>
          </p:txBody>
        </p:sp>
        <p:sp>
          <p:nvSpPr>
            <p:cNvPr id="143395" name="TextBox 103">
              <a:extLst>
                <a:ext uri="{FF2B5EF4-FFF2-40B4-BE49-F238E27FC236}">
                  <a16:creationId xmlns:a16="http://schemas.microsoft.com/office/drawing/2014/main" id="{95670D52-B9B0-4EAD-3CB1-B8EE0AA70F26}"/>
                </a:ext>
              </a:extLst>
            </p:cNvPr>
            <p:cNvSpPr txBox="1">
              <a:spLocks noChangeArrowheads="1"/>
            </p:cNvSpPr>
            <p:nvPr/>
          </p:nvSpPr>
          <p:spPr bwMode="auto">
            <a:xfrm>
              <a:off x="6377063" y="3006856"/>
              <a:ext cx="10262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solidFill>
                    <a:srgbClr val="4D4D4D"/>
                  </a:solidFill>
                  <a:ea typeface="MS PGothic" panose="020B0600070205080204" pitchFamily="34" charset="-128"/>
                  <a:cs typeface="Arial" panose="020B0604020202020204" pitchFamily="34" charset="0"/>
                </a:rPr>
                <a:t>&lt;25%* High</a:t>
              </a:r>
            </a:p>
          </p:txBody>
        </p:sp>
        <p:sp>
          <p:nvSpPr>
            <p:cNvPr id="143396" name="TextBox 104">
              <a:extLst>
                <a:ext uri="{FF2B5EF4-FFF2-40B4-BE49-F238E27FC236}">
                  <a16:creationId xmlns:a16="http://schemas.microsoft.com/office/drawing/2014/main" id="{0751843C-CEF4-E70A-A897-90CDD13333B7}"/>
                </a:ext>
              </a:extLst>
            </p:cNvPr>
            <p:cNvSpPr txBox="1">
              <a:spLocks noChangeArrowheads="1"/>
            </p:cNvSpPr>
            <p:nvPr/>
          </p:nvSpPr>
          <p:spPr bwMode="auto">
            <a:xfrm>
              <a:off x="6377063" y="4416960"/>
              <a:ext cx="12747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solidFill>
                    <a:srgbClr val="4D4D4D"/>
                  </a:solidFill>
                  <a:ea typeface="MS PGothic" panose="020B0600070205080204" pitchFamily="34" charset="-128"/>
                  <a:cs typeface="Arial" panose="020B0604020202020204" pitchFamily="34" charset="0"/>
                </a:rPr>
                <a:t>&gt;70% In Range</a:t>
              </a:r>
            </a:p>
          </p:txBody>
        </p:sp>
        <p:sp>
          <p:nvSpPr>
            <p:cNvPr id="143397" name="TextBox 105">
              <a:extLst>
                <a:ext uri="{FF2B5EF4-FFF2-40B4-BE49-F238E27FC236}">
                  <a16:creationId xmlns:a16="http://schemas.microsoft.com/office/drawing/2014/main" id="{7FA84CD8-B7C0-09B6-2A5E-F4C69F155357}"/>
                </a:ext>
              </a:extLst>
            </p:cNvPr>
            <p:cNvSpPr txBox="1">
              <a:spLocks noChangeArrowheads="1"/>
            </p:cNvSpPr>
            <p:nvPr/>
          </p:nvSpPr>
          <p:spPr bwMode="auto">
            <a:xfrm>
              <a:off x="6377063" y="5407859"/>
              <a:ext cx="9669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solidFill>
                    <a:srgbClr val="4D4D4D"/>
                  </a:solidFill>
                  <a:ea typeface="MS PGothic" panose="020B0600070205080204" pitchFamily="34" charset="-128"/>
                  <a:cs typeface="Arial" panose="020B0604020202020204" pitchFamily="34" charset="0"/>
                </a:rPr>
                <a:t>&lt;4%** Low</a:t>
              </a:r>
            </a:p>
          </p:txBody>
        </p:sp>
        <p:sp>
          <p:nvSpPr>
            <p:cNvPr id="143398" name="TextBox 106">
              <a:extLst>
                <a:ext uri="{FF2B5EF4-FFF2-40B4-BE49-F238E27FC236}">
                  <a16:creationId xmlns:a16="http://schemas.microsoft.com/office/drawing/2014/main" id="{679BDD7F-DDC1-5612-C270-0DD225DDA4D5}"/>
                </a:ext>
              </a:extLst>
            </p:cNvPr>
            <p:cNvSpPr txBox="1">
              <a:spLocks noChangeArrowheads="1"/>
            </p:cNvSpPr>
            <p:nvPr/>
          </p:nvSpPr>
          <p:spPr bwMode="auto">
            <a:xfrm>
              <a:off x="6377063" y="5590060"/>
              <a:ext cx="12149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solidFill>
                    <a:srgbClr val="4D4D4D"/>
                  </a:solidFill>
                  <a:ea typeface="MS PGothic" panose="020B0600070205080204" pitchFamily="34" charset="-128"/>
                  <a:cs typeface="Arial" panose="020B0604020202020204" pitchFamily="34" charset="0"/>
                </a:rPr>
                <a:t>&lt;1% Very Low</a:t>
              </a:r>
            </a:p>
          </p:txBody>
        </p:sp>
        <p:sp>
          <p:nvSpPr>
            <p:cNvPr id="143399" name="TextBox 107">
              <a:extLst>
                <a:ext uri="{FF2B5EF4-FFF2-40B4-BE49-F238E27FC236}">
                  <a16:creationId xmlns:a16="http://schemas.microsoft.com/office/drawing/2014/main" id="{770EB9EA-6EE0-7C7C-F359-CF30C3922AD7}"/>
                </a:ext>
              </a:extLst>
            </p:cNvPr>
            <p:cNvSpPr txBox="1">
              <a:spLocks noChangeArrowheads="1"/>
            </p:cNvSpPr>
            <p:nvPr/>
          </p:nvSpPr>
          <p:spPr bwMode="auto">
            <a:xfrm>
              <a:off x="4417791" y="2540292"/>
              <a:ext cx="1180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200">
                  <a:solidFill>
                    <a:srgbClr val="4D4D4D"/>
                  </a:solidFill>
                  <a:ea typeface="MS PGothic" panose="020B0600070205080204" pitchFamily="34" charset="-128"/>
                  <a:cs typeface="Arial" panose="020B0604020202020204" pitchFamily="34" charset="0"/>
                </a:rPr>
                <a:t>&gt;250 mg/dL</a:t>
              </a:r>
              <a:br>
                <a:rPr lang="en-US" altLang="en-US" sz="1200">
                  <a:solidFill>
                    <a:srgbClr val="4D4D4D"/>
                  </a:solidFill>
                  <a:ea typeface="MS PGothic" panose="020B0600070205080204" pitchFamily="34" charset="-128"/>
                  <a:cs typeface="Arial" panose="020B0604020202020204" pitchFamily="34" charset="0"/>
                </a:rPr>
              </a:br>
              <a:endParaRPr lang="en-US" altLang="en-US" sz="1200">
                <a:solidFill>
                  <a:srgbClr val="4D4D4D"/>
                </a:solidFill>
                <a:ea typeface="MS PGothic" panose="020B0600070205080204" pitchFamily="34" charset="-128"/>
                <a:cs typeface="Arial" panose="020B0604020202020204" pitchFamily="34" charset="0"/>
              </a:endParaRPr>
            </a:p>
          </p:txBody>
        </p:sp>
        <p:sp>
          <p:nvSpPr>
            <p:cNvPr id="143400" name="TextBox 108">
              <a:extLst>
                <a:ext uri="{FF2B5EF4-FFF2-40B4-BE49-F238E27FC236}">
                  <a16:creationId xmlns:a16="http://schemas.microsoft.com/office/drawing/2014/main" id="{5B8294D3-5133-6C94-75ED-CC0283D39EB2}"/>
                </a:ext>
              </a:extLst>
            </p:cNvPr>
            <p:cNvSpPr txBox="1">
              <a:spLocks noChangeArrowheads="1"/>
            </p:cNvSpPr>
            <p:nvPr/>
          </p:nvSpPr>
          <p:spPr bwMode="auto">
            <a:xfrm>
              <a:off x="4449813" y="3909831"/>
              <a:ext cx="11486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200">
                  <a:solidFill>
                    <a:srgbClr val="4D4D4D"/>
                  </a:solidFill>
                  <a:ea typeface="MS PGothic" panose="020B0600070205080204" pitchFamily="34" charset="-128"/>
                  <a:cs typeface="Arial" panose="020B0604020202020204" pitchFamily="34" charset="0"/>
                </a:rPr>
                <a:t>Target Range:</a:t>
              </a:r>
              <a:br>
                <a:rPr lang="en-US" altLang="en-US" sz="1200">
                  <a:solidFill>
                    <a:srgbClr val="4D4D4D"/>
                  </a:solidFill>
                  <a:ea typeface="MS PGothic" panose="020B0600070205080204" pitchFamily="34" charset="-128"/>
                  <a:cs typeface="Arial" panose="020B0604020202020204" pitchFamily="34" charset="0"/>
                </a:rPr>
              </a:br>
              <a:r>
                <a:rPr lang="en-US" altLang="en-US" sz="1200">
                  <a:solidFill>
                    <a:srgbClr val="4D4D4D"/>
                  </a:solidFill>
                  <a:ea typeface="MS PGothic" panose="020B0600070205080204" pitchFamily="34" charset="-128"/>
                  <a:cs typeface="Arial" panose="020B0604020202020204" pitchFamily="34" charset="0"/>
                </a:rPr>
                <a:t>70-180 mg/dL</a:t>
              </a:r>
            </a:p>
          </p:txBody>
        </p:sp>
        <p:sp>
          <p:nvSpPr>
            <p:cNvPr id="143401" name="TextBox 109">
              <a:extLst>
                <a:ext uri="{FF2B5EF4-FFF2-40B4-BE49-F238E27FC236}">
                  <a16:creationId xmlns:a16="http://schemas.microsoft.com/office/drawing/2014/main" id="{611E5B67-F709-1E1B-A1F4-F36FE0DC2753}"/>
                </a:ext>
              </a:extLst>
            </p:cNvPr>
            <p:cNvSpPr txBox="1">
              <a:spLocks noChangeArrowheads="1"/>
            </p:cNvSpPr>
            <p:nvPr/>
          </p:nvSpPr>
          <p:spPr bwMode="auto">
            <a:xfrm>
              <a:off x="4684428" y="5418610"/>
              <a:ext cx="9140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200">
                  <a:solidFill>
                    <a:srgbClr val="4D4D4D"/>
                  </a:solidFill>
                  <a:ea typeface="MS PGothic" panose="020B0600070205080204" pitchFamily="34" charset="-128"/>
                  <a:cs typeface="Arial" panose="020B0604020202020204" pitchFamily="34" charset="0"/>
                </a:rPr>
                <a:t>&lt;70 mg/dL</a:t>
              </a:r>
            </a:p>
          </p:txBody>
        </p:sp>
        <p:sp>
          <p:nvSpPr>
            <p:cNvPr id="143402" name="TextBox 110">
              <a:extLst>
                <a:ext uri="{FF2B5EF4-FFF2-40B4-BE49-F238E27FC236}">
                  <a16:creationId xmlns:a16="http://schemas.microsoft.com/office/drawing/2014/main" id="{99AAF0E9-559E-F09A-18EA-90DE0C04E29B}"/>
                </a:ext>
              </a:extLst>
            </p:cNvPr>
            <p:cNvSpPr txBox="1">
              <a:spLocks noChangeArrowheads="1"/>
            </p:cNvSpPr>
            <p:nvPr/>
          </p:nvSpPr>
          <p:spPr bwMode="auto">
            <a:xfrm>
              <a:off x="4684428" y="5590060"/>
              <a:ext cx="9140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200">
                  <a:solidFill>
                    <a:srgbClr val="4D4D4D"/>
                  </a:solidFill>
                  <a:ea typeface="MS PGothic" panose="020B0600070205080204" pitchFamily="34" charset="-128"/>
                  <a:cs typeface="Arial" panose="020B0604020202020204" pitchFamily="34" charset="0"/>
                </a:rPr>
                <a:t>&lt;54 mg/dL</a:t>
              </a:r>
            </a:p>
          </p:txBody>
        </p:sp>
        <p:sp>
          <p:nvSpPr>
            <p:cNvPr id="143403" name="Rectangle 111">
              <a:extLst>
                <a:ext uri="{FF2B5EF4-FFF2-40B4-BE49-F238E27FC236}">
                  <a16:creationId xmlns:a16="http://schemas.microsoft.com/office/drawing/2014/main" id="{1E30BA86-5E2C-4A1D-B113-D33138953AB6}"/>
                </a:ext>
              </a:extLst>
            </p:cNvPr>
            <p:cNvSpPr>
              <a:spLocks noChangeArrowheads="1"/>
            </p:cNvSpPr>
            <p:nvPr/>
          </p:nvSpPr>
          <p:spPr bwMode="auto">
            <a:xfrm>
              <a:off x="5638850" y="3380898"/>
              <a:ext cx="704088" cy="2126047"/>
            </a:xfrm>
            <a:prstGeom prst="rect">
              <a:avLst/>
            </a:prstGeom>
            <a:solidFill>
              <a:schemeClr val="accent1"/>
            </a:solidFill>
            <a:ln w="19050">
              <a:solidFill>
                <a:schemeClr val="bg1"/>
              </a:solidFill>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4D4D4D"/>
                </a:solidFill>
                <a:ea typeface="MS PGothic" panose="020B0600070205080204" pitchFamily="34" charset="-128"/>
                <a:cs typeface="Arial" panose="020B0604020202020204" pitchFamily="34" charset="0"/>
              </a:endParaRPr>
            </a:p>
          </p:txBody>
        </p:sp>
        <p:sp>
          <p:nvSpPr>
            <p:cNvPr id="143404" name="Rectangle 112">
              <a:extLst>
                <a:ext uri="{FF2B5EF4-FFF2-40B4-BE49-F238E27FC236}">
                  <a16:creationId xmlns:a16="http://schemas.microsoft.com/office/drawing/2014/main" id="{EC9BA7B3-DA69-0533-B610-25751C804EC3}"/>
                </a:ext>
              </a:extLst>
            </p:cNvPr>
            <p:cNvSpPr>
              <a:spLocks noChangeArrowheads="1"/>
            </p:cNvSpPr>
            <p:nvPr/>
          </p:nvSpPr>
          <p:spPr bwMode="auto">
            <a:xfrm>
              <a:off x="5638850" y="2764051"/>
              <a:ext cx="704088" cy="616847"/>
            </a:xfrm>
            <a:prstGeom prst="rect">
              <a:avLst/>
            </a:prstGeom>
            <a:solidFill>
              <a:srgbClr val="FFE200"/>
            </a:solidFill>
            <a:ln w="19050">
              <a:solidFill>
                <a:schemeClr val="bg1"/>
              </a:solidFill>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4D4D4D"/>
                </a:solidFill>
                <a:ea typeface="MS PGothic" panose="020B0600070205080204" pitchFamily="34" charset="-128"/>
                <a:cs typeface="Arial" panose="020B0604020202020204" pitchFamily="34" charset="0"/>
              </a:endParaRPr>
            </a:p>
          </p:txBody>
        </p:sp>
        <p:sp>
          <p:nvSpPr>
            <p:cNvPr id="143405" name="Rectangle 113">
              <a:extLst>
                <a:ext uri="{FF2B5EF4-FFF2-40B4-BE49-F238E27FC236}">
                  <a16:creationId xmlns:a16="http://schemas.microsoft.com/office/drawing/2014/main" id="{AF273A5A-B5B0-408C-671A-FB90CF04135E}"/>
                </a:ext>
              </a:extLst>
            </p:cNvPr>
            <p:cNvSpPr>
              <a:spLocks noChangeArrowheads="1"/>
            </p:cNvSpPr>
            <p:nvPr/>
          </p:nvSpPr>
          <p:spPr bwMode="auto">
            <a:xfrm>
              <a:off x="5638850" y="2616152"/>
              <a:ext cx="704088" cy="147942"/>
            </a:xfrm>
            <a:prstGeom prst="rect">
              <a:avLst/>
            </a:prstGeom>
            <a:solidFill>
              <a:schemeClr val="accent2"/>
            </a:solidFill>
            <a:ln w="19050">
              <a:solidFill>
                <a:schemeClr val="bg1"/>
              </a:solidFill>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4D4D4D"/>
                </a:solidFill>
                <a:ea typeface="MS PGothic" panose="020B0600070205080204" pitchFamily="34" charset="-128"/>
                <a:cs typeface="Arial" panose="020B0604020202020204" pitchFamily="34" charset="0"/>
              </a:endParaRPr>
            </a:p>
          </p:txBody>
        </p:sp>
        <p:sp>
          <p:nvSpPr>
            <p:cNvPr id="143406" name="Rectangle 114">
              <a:extLst>
                <a:ext uri="{FF2B5EF4-FFF2-40B4-BE49-F238E27FC236}">
                  <a16:creationId xmlns:a16="http://schemas.microsoft.com/office/drawing/2014/main" id="{DAE31C21-4DC9-4F45-ABA0-5BEE584AFBBA}"/>
                </a:ext>
              </a:extLst>
            </p:cNvPr>
            <p:cNvSpPr>
              <a:spLocks noChangeArrowheads="1"/>
            </p:cNvSpPr>
            <p:nvPr/>
          </p:nvSpPr>
          <p:spPr bwMode="auto">
            <a:xfrm>
              <a:off x="5638850" y="5506273"/>
              <a:ext cx="704088" cy="116739"/>
            </a:xfrm>
            <a:prstGeom prst="rect">
              <a:avLst/>
            </a:prstGeom>
            <a:solidFill>
              <a:srgbClr val="FF8285"/>
            </a:solidFill>
            <a:ln w="19050">
              <a:solidFill>
                <a:schemeClr val="bg1"/>
              </a:solidFill>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4D4D4D"/>
                </a:solidFill>
                <a:ea typeface="MS PGothic" panose="020B0600070205080204" pitchFamily="34" charset="-128"/>
                <a:cs typeface="Arial" panose="020B0604020202020204" pitchFamily="34" charset="0"/>
              </a:endParaRPr>
            </a:p>
          </p:txBody>
        </p:sp>
        <p:sp>
          <p:nvSpPr>
            <p:cNvPr id="143407" name="Rectangle 115">
              <a:extLst>
                <a:ext uri="{FF2B5EF4-FFF2-40B4-BE49-F238E27FC236}">
                  <a16:creationId xmlns:a16="http://schemas.microsoft.com/office/drawing/2014/main" id="{16B232C4-75E2-8D70-8858-AD2F7E3EBB7A}"/>
                </a:ext>
              </a:extLst>
            </p:cNvPr>
            <p:cNvSpPr>
              <a:spLocks noChangeArrowheads="1"/>
            </p:cNvSpPr>
            <p:nvPr/>
          </p:nvSpPr>
          <p:spPr bwMode="auto">
            <a:xfrm>
              <a:off x="5638850" y="5619111"/>
              <a:ext cx="704088" cy="59447"/>
            </a:xfrm>
            <a:prstGeom prst="rect">
              <a:avLst/>
            </a:prstGeom>
            <a:solidFill>
              <a:srgbClr val="C00000"/>
            </a:solidFill>
            <a:ln w="19050">
              <a:solidFill>
                <a:schemeClr val="bg1"/>
              </a:solidFill>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4D4D4D"/>
                </a:solidFill>
                <a:ea typeface="MS PGothic" panose="020B0600070205080204" pitchFamily="34" charset="-128"/>
                <a:cs typeface="Arial" panose="020B0604020202020204" pitchFamily="34" charset="0"/>
              </a:endParaRPr>
            </a:p>
          </p:txBody>
        </p:sp>
        <p:sp>
          <p:nvSpPr>
            <p:cNvPr id="117" name="TextBox 116">
              <a:extLst>
                <a:ext uri="{FF2B5EF4-FFF2-40B4-BE49-F238E27FC236}">
                  <a16:creationId xmlns:a16="http://schemas.microsoft.com/office/drawing/2014/main" id="{52458000-014D-DFDA-B199-7160B60B2C13}"/>
                </a:ext>
              </a:extLst>
            </p:cNvPr>
            <p:cNvSpPr txBox="1"/>
            <p:nvPr/>
          </p:nvSpPr>
          <p:spPr>
            <a:xfrm>
              <a:off x="6377079" y="4622218"/>
              <a:ext cx="1796698" cy="385518"/>
            </a:xfrm>
            <a:prstGeom prst="rect">
              <a:avLst/>
            </a:prstGeom>
            <a:noFill/>
          </p:spPr>
          <p:txBody>
            <a:bodyPr>
              <a:spAutoFit/>
            </a:bodyPr>
            <a:lstStyle/>
            <a:p>
              <a:pPr eaLnBrk="1" fontAlgn="auto" hangingPunct="1">
                <a:spcBef>
                  <a:spcPts val="0"/>
                </a:spcBef>
                <a:spcAft>
                  <a:spcPts val="0"/>
                </a:spcAft>
                <a:defRPr/>
              </a:pPr>
              <a:r>
                <a:rPr lang="en-US" sz="1050">
                  <a:solidFill>
                    <a:srgbClr val="4D4D4D"/>
                  </a:solidFill>
                  <a:latin typeface="Arial"/>
                  <a:ea typeface="MS PGothic" panose="020B0600070205080204" pitchFamily="34" charset="-128"/>
                  <a:cs typeface="Arial" pitchFamily="34" charset="0"/>
                </a:rPr>
                <a:t>Correlates with </a:t>
              </a:r>
              <a:br>
                <a:rPr lang="en-US" sz="1050">
                  <a:solidFill>
                    <a:srgbClr val="4D4D4D"/>
                  </a:solidFill>
                  <a:latin typeface="Arial"/>
                  <a:ea typeface="MS PGothic" panose="020B0600070205080204" pitchFamily="34" charset="-128"/>
                  <a:cs typeface="Arial" pitchFamily="34" charset="0"/>
                </a:rPr>
              </a:br>
              <a:r>
                <a:rPr lang="en-US" sz="1050">
                  <a:solidFill>
                    <a:srgbClr val="4D4D4D"/>
                  </a:solidFill>
                  <a:latin typeface="Arial"/>
                  <a:ea typeface="MS PGothic" panose="020B0600070205080204" pitchFamily="34" charset="-128"/>
                  <a:cs typeface="Arial" pitchFamily="34" charset="0"/>
                </a:rPr>
                <a:t>A1c ~7.0%</a:t>
              </a:r>
            </a:p>
          </p:txBody>
        </p:sp>
      </p:grpSp>
      <p:grpSp>
        <p:nvGrpSpPr>
          <p:cNvPr id="143365" name="Group 134">
            <a:extLst>
              <a:ext uri="{FF2B5EF4-FFF2-40B4-BE49-F238E27FC236}">
                <a16:creationId xmlns:a16="http://schemas.microsoft.com/office/drawing/2014/main" id="{4D818AB5-4F17-B338-AEFA-B48FCDC68159}"/>
              </a:ext>
            </a:extLst>
          </p:cNvPr>
          <p:cNvGrpSpPr>
            <a:grpSpLocks/>
          </p:cNvGrpSpPr>
          <p:nvPr/>
        </p:nvGrpSpPr>
        <p:grpSpPr bwMode="auto">
          <a:xfrm>
            <a:off x="3702050" y="2363788"/>
            <a:ext cx="3357563" cy="3676650"/>
            <a:chOff x="4228239" y="2364284"/>
            <a:chExt cx="3357022" cy="3675741"/>
          </a:xfrm>
        </p:grpSpPr>
        <p:sp>
          <p:nvSpPr>
            <p:cNvPr id="143384" name="Content Placeholder 3">
              <a:extLst>
                <a:ext uri="{FF2B5EF4-FFF2-40B4-BE49-F238E27FC236}">
                  <a16:creationId xmlns:a16="http://schemas.microsoft.com/office/drawing/2014/main" id="{621A8E05-5EC4-DDF5-AE39-F2C3BC966589}"/>
                </a:ext>
              </a:extLst>
            </p:cNvPr>
            <p:cNvSpPr txBox="1">
              <a:spLocks noChangeArrowheads="1"/>
            </p:cNvSpPr>
            <p:nvPr/>
          </p:nvSpPr>
          <p:spPr bwMode="auto">
            <a:xfrm>
              <a:off x="4687273" y="5178251"/>
              <a:ext cx="275704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813">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914400" indent="-223838" defTabSz="912813">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690563" indent="-233363" defTabSz="912813">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914400" indent="-227013" defTabSz="912813">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1147763" indent="-227013" defTabSz="912813">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16049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0621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25193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29765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eaLnBrk="1" hangingPunct="1">
                <a:lnSpc>
                  <a:spcPct val="100000"/>
                </a:lnSpc>
                <a:spcBef>
                  <a:spcPct val="0"/>
                </a:spcBef>
                <a:buClr>
                  <a:srgbClr val="58A618"/>
                </a:buClr>
                <a:buFont typeface="Wingdings" panose="05000000000000000000" pitchFamily="2" charset="2"/>
                <a:buNone/>
              </a:pPr>
              <a:r>
                <a:rPr lang="en-US" altLang="en-US" sz="1800" b="1">
                  <a:solidFill>
                    <a:srgbClr val="C00000"/>
                  </a:solidFill>
                </a:rPr>
                <a:t>Time below range (TBR)</a:t>
              </a:r>
            </a:p>
            <a:p>
              <a:pPr eaLnBrk="1" hangingPunct="1">
                <a:lnSpc>
                  <a:spcPct val="100000"/>
                </a:lnSpc>
                <a:spcBef>
                  <a:spcPct val="0"/>
                </a:spcBef>
                <a:buClr>
                  <a:srgbClr val="58A618"/>
                </a:buClr>
                <a:buFont typeface="Wingdings" panose="05000000000000000000" pitchFamily="2" charset="2"/>
                <a:buNone/>
              </a:pPr>
              <a:r>
                <a:rPr lang="en-US" altLang="en-US" sz="1800">
                  <a:solidFill>
                    <a:srgbClr val="4D4D4D"/>
                  </a:solidFill>
                </a:rPr>
                <a:t>&lt; 1hr &lt; 70mg/dL</a:t>
              </a:r>
            </a:p>
            <a:p>
              <a:pPr eaLnBrk="1" hangingPunct="1">
                <a:lnSpc>
                  <a:spcPct val="100000"/>
                </a:lnSpc>
                <a:spcBef>
                  <a:spcPct val="0"/>
                </a:spcBef>
                <a:buClr>
                  <a:srgbClr val="58A618"/>
                </a:buClr>
                <a:buFont typeface="Wingdings" panose="05000000000000000000" pitchFamily="2" charset="2"/>
                <a:buNone/>
              </a:pPr>
              <a:r>
                <a:rPr lang="en-US" altLang="en-US" sz="1800">
                  <a:solidFill>
                    <a:srgbClr val="4D4D4D"/>
                  </a:solidFill>
                </a:rPr>
                <a:t>&lt; 15 min &lt; 54mg/dL</a:t>
              </a:r>
            </a:p>
          </p:txBody>
        </p:sp>
        <p:grpSp>
          <p:nvGrpSpPr>
            <p:cNvPr id="143385" name="Group 10">
              <a:extLst>
                <a:ext uri="{FF2B5EF4-FFF2-40B4-BE49-F238E27FC236}">
                  <a16:creationId xmlns:a16="http://schemas.microsoft.com/office/drawing/2014/main" id="{7877BF09-D4E7-96E5-CBB3-F1D2FA021AF5}"/>
                </a:ext>
              </a:extLst>
            </p:cNvPr>
            <p:cNvGrpSpPr>
              <a:grpSpLocks/>
            </p:cNvGrpSpPr>
            <p:nvPr/>
          </p:nvGrpSpPr>
          <p:grpSpPr bwMode="auto">
            <a:xfrm>
              <a:off x="4228239" y="3259734"/>
              <a:ext cx="2707034" cy="2198715"/>
              <a:chOff x="4228239" y="3259734"/>
              <a:chExt cx="2707034" cy="2198715"/>
            </a:xfrm>
          </p:grpSpPr>
          <p:sp>
            <p:nvSpPr>
              <p:cNvPr id="143390" name="Content Placeholder 3">
                <a:extLst>
                  <a:ext uri="{FF2B5EF4-FFF2-40B4-BE49-F238E27FC236}">
                    <a16:creationId xmlns:a16="http://schemas.microsoft.com/office/drawing/2014/main" id="{38DC5F43-76BD-D17F-4F7F-0FE7D68A0689}"/>
                  </a:ext>
                </a:extLst>
              </p:cNvPr>
              <p:cNvSpPr txBox="1">
                <a:spLocks noChangeArrowheads="1"/>
              </p:cNvSpPr>
              <p:nvPr/>
            </p:nvSpPr>
            <p:spPr bwMode="auto">
              <a:xfrm>
                <a:off x="4687272" y="4117516"/>
                <a:ext cx="224800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813">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914400" indent="-223838" defTabSz="912813">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690563" indent="-233363" defTabSz="912813">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914400" indent="-227013" defTabSz="912813">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1147763" indent="-227013" defTabSz="912813">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16049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0621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25193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29765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eaLnBrk="1" hangingPunct="1">
                  <a:lnSpc>
                    <a:spcPct val="100000"/>
                  </a:lnSpc>
                  <a:spcBef>
                    <a:spcPct val="0"/>
                  </a:spcBef>
                  <a:buClr>
                    <a:srgbClr val="58A618"/>
                  </a:buClr>
                  <a:buFont typeface="Wingdings" panose="05000000000000000000" pitchFamily="2" charset="2"/>
                  <a:buNone/>
                </a:pPr>
                <a:r>
                  <a:rPr lang="en-US" altLang="en-US" sz="1800" b="1">
                    <a:solidFill>
                      <a:srgbClr val="58A618"/>
                    </a:solidFill>
                  </a:rPr>
                  <a:t>Time in range (TIR)</a:t>
                </a:r>
              </a:p>
              <a:p>
                <a:pPr eaLnBrk="1" hangingPunct="1">
                  <a:lnSpc>
                    <a:spcPct val="100000"/>
                  </a:lnSpc>
                  <a:spcBef>
                    <a:spcPct val="0"/>
                  </a:spcBef>
                  <a:buClr>
                    <a:srgbClr val="58A618"/>
                  </a:buClr>
                  <a:buFont typeface="Wingdings" panose="05000000000000000000" pitchFamily="2" charset="2"/>
                  <a:buNone/>
                </a:pPr>
                <a:r>
                  <a:rPr lang="en-US" altLang="en-US" sz="1800">
                    <a:solidFill>
                      <a:srgbClr val="4D4D4D"/>
                    </a:solidFill>
                  </a:rPr>
                  <a:t>&gt; 16 hr, 48 min</a:t>
                </a:r>
              </a:p>
            </p:txBody>
          </p:sp>
          <p:sp>
            <p:nvSpPr>
              <p:cNvPr id="118" name="Right Brace 117">
                <a:extLst>
                  <a:ext uri="{FF2B5EF4-FFF2-40B4-BE49-F238E27FC236}">
                    <a16:creationId xmlns:a16="http://schemas.microsoft.com/office/drawing/2014/main" id="{1AE47733-9522-8462-4639-81719266AF30}"/>
                  </a:ext>
                </a:extLst>
              </p:cNvPr>
              <p:cNvSpPr/>
              <p:nvPr/>
            </p:nvSpPr>
            <p:spPr>
              <a:xfrm>
                <a:off x="4228239" y="3259413"/>
                <a:ext cx="277768" cy="2199731"/>
              </a:xfrm>
              <a:prstGeom prst="rightBrace">
                <a:avLst>
                  <a:gd name="adj1" fmla="val 8333"/>
                  <a:gd name="adj2" fmla="val 51695"/>
                </a:avLst>
              </a:prstGeom>
              <a:ln w="25400">
                <a:solidFill>
                  <a:schemeClr val="accent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solidFill>
                    <a:srgbClr val="4D4D4D"/>
                  </a:solidFill>
                  <a:latin typeface="Arial" pitchFamily="34" charset="0"/>
                  <a:cs typeface="Arial" pitchFamily="34" charset="0"/>
                </a:endParaRPr>
              </a:p>
            </p:txBody>
          </p:sp>
        </p:grpSp>
        <p:sp>
          <p:nvSpPr>
            <p:cNvPr id="119" name="Right Brace 118">
              <a:extLst>
                <a:ext uri="{FF2B5EF4-FFF2-40B4-BE49-F238E27FC236}">
                  <a16:creationId xmlns:a16="http://schemas.microsoft.com/office/drawing/2014/main" id="{86F2676F-6358-673F-68AD-98060399EEF4}"/>
                </a:ext>
              </a:extLst>
            </p:cNvPr>
            <p:cNvSpPr/>
            <p:nvPr/>
          </p:nvSpPr>
          <p:spPr>
            <a:xfrm>
              <a:off x="4228239" y="5508343"/>
              <a:ext cx="277768" cy="192041"/>
            </a:xfrm>
            <a:prstGeom prst="rightBrace">
              <a:avLst>
                <a:gd name="adj1" fmla="val 8333"/>
                <a:gd name="adj2" fmla="val 51695"/>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solidFill>
                  <a:srgbClr val="4D4D4D"/>
                </a:solidFill>
                <a:latin typeface="Arial" pitchFamily="34" charset="0"/>
                <a:cs typeface="Arial" pitchFamily="34" charset="0"/>
              </a:endParaRPr>
            </a:p>
          </p:txBody>
        </p:sp>
        <p:grpSp>
          <p:nvGrpSpPr>
            <p:cNvPr id="143387" name="Group 11">
              <a:extLst>
                <a:ext uri="{FF2B5EF4-FFF2-40B4-BE49-F238E27FC236}">
                  <a16:creationId xmlns:a16="http://schemas.microsoft.com/office/drawing/2014/main" id="{743B0D48-EFEB-D226-8B27-639B58FF36DD}"/>
                </a:ext>
              </a:extLst>
            </p:cNvPr>
            <p:cNvGrpSpPr>
              <a:grpSpLocks/>
            </p:cNvGrpSpPr>
            <p:nvPr/>
          </p:nvGrpSpPr>
          <p:grpSpPr bwMode="auto">
            <a:xfrm>
              <a:off x="4228239" y="2364284"/>
              <a:ext cx="3357022" cy="1107996"/>
              <a:chOff x="4228239" y="2364284"/>
              <a:chExt cx="3357022" cy="1107996"/>
            </a:xfrm>
          </p:grpSpPr>
          <p:sp>
            <p:nvSpPr>
              <p:cNvPr id="3" name="Right Brace 2">
                <a:extLst>
                  <a:ext uri="{FF2B5EF4-FFF2-40B4-BE49-F238E27FC236}">
                    <a16:creationId xmlns:a16="http://schemas.microsoft.com/office/drawing/2014/main" id="{5D02BF19-71CE-7447-70E7-3B3986948C34}"/>
                  </a:ext>
                </a:extLst>
              </p:cNvPr>
              <p:cNvSpPr/>
              <p:nvPr/>
            </p:nvSpPr>
            <p:spPr>
              <a:xfrm>
                <a:off x="4228239" y="2372219"/>
                <a:ext cx="277768" cy="830058"/>
              </a:xfrm>
              <a:prstGeom prst="rightBrace">
                <a:avLst>
                  <a:gd name="adj1" fmla="val 8333"/>
                  <a:gd name="adj2" fmla="val 51695"/>
                </a:avLst>
              </a:prstGeom>
              <a:ln w="25400">
                <a:solidFill>
                  <a:srgbClr val="FFD1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solidFill>
                    <a:srgbClr val="FFD100"/>
                  </a:solidFill>
                  <a:latin typeface="Arial" pitchFamily="34" charset="0"/>
                  <a:cs typeface="Arial" pitchFamily="34" charset="0"/>
                </a:endParaRPr>
              </a:p>
            </p:txBody>
          </p:sp>
          <p:sp>
            <p:nvSpPr>
              <p:cNvPr id="143389" name="Content Placeholder 3">
                <a:extLst>
                  <a:ext uri="{FF2B5EF4-FFF2-40B4-BE49-F238E27FC236}">
                    <a16:creationId xmlns:a16="http://schemas.microsoft.com/office/drawing/2014/main" id="{E72BC113-2BA7-C9BD-0B65-60470105BA93}"/>
                  </a:ext>
                </a:extLst>
              </p:cNvPr>
              <p:cNvSpPr txBox="1">
                <a:spLocks noChangeArrowheads="1"/>
              </p:cNvSpPr>
              <p:nvPr/>
            </p:nvSpPr>
            <p:spPr bwMode="auto">
              <a:xfrm>
                <a:off x="4687272" y="2364284"/>
                <a:ext cx="289798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813">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914400" indent="-223838" defTabSz="912813">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690563" indent="-233363" defTabSz="912813">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914400" indent="-227013" defTabSz="912813">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1147763" indent="-227013" defTabSz="912813">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16049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0621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25193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29765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eaLnBrk="1" hangingPunct="1">
                  <a:lnSpc>
                    <a:spcPct val="100000"/>
                  </a:lnSpc>
                  <a:spcBef>
                    <a:spcPct val="0"/>
                  </a:spcBef>
                  <a:buClr>
                    <a:srgbClr val="58A618"/>
                  </a:buClr>
                  <a:buFont typeface="Wingdings" panose="05000000000000000000" pitchFamily="2" charset="2"/>
                  <a:buNone/>
                </a:pPr>
                <a:r>
                  <a:rPr lang="en-US" altLang="en-US" sz="1800" b="1">
                    <a:solidFill>
                      <a:srgbClr val="FFD100"/>
                    </a:solidFill>
                  </a:rPr>
                  <a:t>Time above range (TAR)</a:t>
                </a:r>
              </a:p>
              <a:p>
                <a:pPr eaLnBrk="1" hangingPunct="1">
                  <a:lnSpc>
                    <a:spcPct val="100000"/>
                  </a:lnSpc>
                  <a:spcBef>
                    <a:spcPct val="0"/>
                  </a:spcBef>
                  <a:buClr>
                    <a:srgbClr val="58A618"/>
                  </a:buClr>
                  <a:buFont typeface="Wingdings" panose="05000000000000000000" pitchFamily="2" charset="2"/>
                  <a:buNone/>
                </a:pPr>
                <a:r>
                  <a:rPr lang="en-US" altLang="en-US" sz="1800">
                    <a:solidFill>
                      <a:srgbClr val="4D4D4D"/>
                    </a:solidFill>
                  </a:rPr>
                  <a:t>&lt; 1 hr, 12 min, &gt; 250 mg/dL</a:t>
                </a:r>
              </a:p>
              <a:p>
                <a:pPr eaLnBrk="1" hangingPunct="1">
                  <a:lnSpc>
                    <a:spcPct val="100000"/>
                  </a:lnSpc>
                  <a:spcBef>
                    <a:spcPct val="0"/>
                  </a:spcBef>
                  <a:buClr>
                    <a:srgbClr val="58A618"/>
                  </a:buClr>
                  <a:buFont typeface="Wingdings" panose="05000000000000000000" pitchFamily="2" charset="2"/>
                  <a:buNone/>
                </a:pPr>
                <a:r>
                  <a:rPr lang="en-US" altLang="en-US" sz="1800">
                    <a:solidFill>
                      <a:srgbClr val="4D4D4D"/>
                    </a:solidFill>
                  </a:rPr>
                  <a:t>&lt; 6 hr, &gt; 180 mg/dL</a:t>
                </a:r>
              </a:p>
              <a:p>
                <a:pPr eaLnBrk="1" hangingPunct="1">
                  <a:lnSpc>
                    <a:spcPct val="100000"/>
                  </a:lnSpc>
                  <a:spcBef>
                    <a:spcPct val="0"/>
                  </a:spcBef>
                  <a:buClr>
                    <a:srgbClr val="58A618"/>
                  </a:buClr>
                  <a:buFont typeface="Wingdings" panose="05000000000000000000" pitchFamily="2" charset="2"/>
                  <a:buNone/>
                </a:pPr>
                <a:endParaRPr lang="en-US" altLang="en-US" sz="1800">
                  <a:solidFill>
                    <a:srgbClr val="4D4D4D"/>
                  </a:solidFill>
                </a:endParaRPr>
              </a:p>
            </p:txBody>
          </p:sp>
        </p:grpSp>
      </p:grpSp>
      <p:pic>
        <p:nvPicPr>
          <p:cNvPr id="143366" name="Picture 1">
            <a:extLst>
              <a:ext uri="{FF2B5EF4-FFF2-40B4-BE49-F238E27FC236}">
                <a16:creationId xmlns:a16="http://schemas.microsoft.com/office/drawing/2014/main" id="{3268A5B1-F3EC-499C-934D-2E02748FB0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9775" y="1017588"/>
            <a:ext cx="2795588"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7" name="TextBox 50">
            <a:extLst>
              <a:ext uri="{FF2B5EF4-FFF2-40B4-BE49-F238E27FC236}">
                <a16:creationId xmlns:a16="http://schemas.microsoft.com/office/drawing/2014/main" id="{269DDEDE-B511-5301-8018-7D788A506A25}"/>
              </a:ext>
            </a:extLst>
          </p:cNvPr>
          <p:cNvSpPr txBox="1">
            <a:spLocks noChangeArrowheads="1"/>
          </p:cNvSpPr>
          <p:nvPr/>
        </p:nvSpPr>
        <p:spPr bwMode="auto">
          <a:xfrm>
            <a:off x="474663" y="2947988"/>
            <a:ext cx="1179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200">
                <a:solidFill>
                  <a:srgbClr val="4D4D4D"/>
                </a:solidFill>
                <a:ea typeface="MS PGothic" panose="020B0600070205080204" pitchFamily="34" charset="-128"/>
                <a:cs typeface="Arial" panose="020B0604020202020204" pitchFamily="34" charset="0"/>
              </a:rPr>
              <a:t>&gt;180 mg/dL</a:t>
            </a:r>
            <a:br>
              <a:rPr lang="en-US" altLang="en-US" sz="1200">
                <a:solidFill>
                  <a:srgbClr val="4D4D4D"/>
                </a:solidFill>
                <a:ea typeface="MS PGothic" panose="020B0600070205080204" pitchFamily="34" charset="-128"/>
                <a:cs typeface="Arial" panose="020B0604020202020204" pitchFamily="34" charset="0"/>
              </a:rPr>
            </a:br>
            <a:endParaRPr lang="en-US" altLang="en-US" sz="1200">
              <a:solidFill>
                <a:srgbClr val="4D4D4D"/>
              </a:solidFill>
              <a:ea typeface="MS PGothic" panose="020B0600070205080204" pitchFamily="34" charset="-128"/>
              <a:cs typeface="Arial" panose="020B0604020202020204" pitchFamily="34" charset="0"/>
            </a:endParaRPr>
          </a:p>
        </p:txBody>
      </p:sp>
      <p:graphicFrame>
        <p:nvGraphicFramePr>
          <p:cNvPr id="54" name="Table 7">
            <a:extLst>
              <a:ext uri="{FF2B5EF4-FFF2-40B4-BE49-F238E27FC236}">
                <a16:creationId xmlns:a16="http://schemas.microsoft.com/office/drawing/2014/main" id="{20047883-0AC5-C849-39F7-CC32167418DA}"/>
              </a:ext>
            </a:extLst>
          </p:cNvPr>
          <p:cNvGraphicFramePr>
            <a:graphicFrameLocks noGrp="1"/>
          </p:cNvGraphicFramePr>
          <p:nvPr/>
        </p:nvGraphicFramePr>
        <p:xfrm>
          <a:off x="7481888" y="2308225"/>
          <a:ext cx="3309937" cy="2895600"/>
        </p:xfrm>
        <a:graphic>
          <a:graphicData uri="http://schemas.openxmlformats.org/drawingml/2006/table">
            <a:tbl>
              <a:tblPr firstRow="1" bandRow="1">
                <a:tableStyleId>{5C22544A-7EE6-4342-B048-85BDC9FD1C3A}</a:tableStyleId>
              </a:tblPr>
              <a:tblGrid>
                <a:gridCol w="3309937">
                  <a:extLst>
                    <a:ext uri="{9D8B030D-6E8A-4147-A177-3AD203B41FA5}">
                      <a16:colId xmlns:a16="http://schemas.microsoft.com/office/drawing/2014/main" val="20000"/>
                    </a:ext>
                  </a:extLst>
                </a:gridCol>
              </a:tblGrid>
              <a:tr h="298970">
                <a:tc>
                  <a:txBody>
                    <a:bodyPr/>
                    <a:lstStyle/>
                    <a:p>
                      <a:endParaRPr lang="en-US" sz="1400"/>
                    </a:p>
                  </a:txBody>
                  <a:tcPr marL="91407" marR="91407" anchor="ctr"/>
                </a:tc>
                <a:extLst>
                  <a:ext uri="{0D108BD9-81ED-4DB2-BD59-A6C34878D82A}">
                    <a16:rowId xmlns:a16="http://schemas.microsoft.com/office/drawing/2014/main" val="10000"/>
                  </a:ext>
                </a:extLst>
              </a:tr>
              <a:tr h="440484">
                <a:tc>
                  <a:txBody>
                    <a:bodyPr/>
                    <a:lstStyle/>
                    <a:p>
                      <a:r>
                        <a:rPr lang="en-US" sz="1400" b="1"/>
                        <a:t>Number of days CGM is worn</a:t>
                      </a:r>
                    </a:p>
                    <a:p>
                      <a:r>
                        <a:rPr lang="en-US" sz="1400"/>
                        <a:t>14 days is recommended</a:t>
                      </a:r>
                    </a:p>
                  </a:txBody>
                  <a:tcPr marL="91407" marR="91407" anchor="ctr"/>
                </a:tc>
                <a:extLst>
                  <a:ext uri="{0D108BD9-81ED-4DB2-BD59-A6C34878D82A}">
                    <a16:rowId xmlns:a16="http://schemas.microsoft.com/office/drawing/2014/main" val="10001"/>
                  </a:ext>
                </a:extLst>
              </a:tr>
              <a:tr h="440484">
                <a:tc>
                  <a:txBody>
                    <a:bodyPr/>
                    <a:lstStyle/>
                    <a:p>
                      <a:r>
                        <a:rPr lang="en-US" sz="1400" b="1" dirty="0"/>
                        <a:t>Percentage of time CGM is active</a:t>
                      </a:r>
                    </a:p>
                    <a:p>
                      <a:r>
                        <a:rPr lang="en-US" sz="1400" dirty="0"/>
                        <a:t>70% of data from 14 days is recommended</a:t>
                      </a:r>
                    </a:p>
                  </a:txBody>
                  <a:tcPr marL="91407" marR="91407" anchor="ctr"/>
                </a:tc>
                <a:extLst>
                  <a:ext uri="{0D108BD9-81ED-4DB2-BD59-A6C34878D82A}">
                    <a16:rowId xmlns:a16="http://schemas.microsoft.com/office/drawing/2014/main" val="10002"/>
                  </a:ext>
                </a:extLst>
              </a:tr>
              <a:tr h="157840">
                <a:tc>
                  <a:txBody>
                    <a:bodyPr/>
                    <a:lstStyle/>
                    <a:p>
                      <a:r>
                        <a:rPr lang="en-US" sz="1400" b="1"/>
                        <a:t>Mean glucose</a:t>
                      </a:r>
                    </a:p>
                  </a:txBody>
                  <a:tcPr marL="91407" marR="91407" anchor="ctr"/>
                </a:tc>
                <a:extLst>
                  <a:ext uri="{0D108BD9-81ED-4DB2-BD59-A6C34878D82A}">
                    <a16:rowId xmlns:a16="http://schemas.microsoft.com/office/drawing/2014/main" val="10003"/>
                  </a:ext>
                </a:extLst>
              </a:tr>
              <a:tr h="440484">
                <a:tc>
                  <a:txBody>
                    <a:bodyPr/>
                    <a:lstStyle/>
                    <a:p>
                      <a:r>
                        <a:rPr lang="en-US" sz="1400" b="1"/>
                        <a:t>Glucose management indicator (GMI)</a:t>
                      </a:r>
                    </a:p>
                    <a:p>
                      <a:r>
                        <a:rPr lang="en-US" sz="1400"/>
                        <a:t>Estimated A1C</a:t>
                      </a:r>
                    </a:p>
                  </a:txBody>
                  <a:tcPr marL="91407" marR="91407" anchor="ctr"/>
                </a:tc>
                <a:extLst>
                  <a:ext uri="{0D108BD9-81ED-4DB2-BD59-A6C34878D82A}">
                    <a16:rowId xmlns:a16="http://schemas.microsoft.com/office/drawing/2014/main" val="10004"/>
                  </a:ext>
                </a:extLst>
              </a:tr>
              <a:tr h="270039">
                <a:tc>
                  <a:txBody>
                    <a:bodyPr/>
                    <a:lstStyle/>
                    <a:p>
                      <a:r>
                        <a:rPr lang="en-US" sz="1400" b="1" dirty="0"/>
                        <a:t>Coefficient of variation (CV)</a:t>
                      </a:r>
                    </a:p>
                    <a:p>
                      <a:r>
                        <a:rPr lang="en-US" sz="1400" u="none" strike="noStrike" kern="1200" baseline="0" dirty="0"/>
                        <a:t>This is a measure of glycemic variability. A CV &gt;36% is considered unstable.</a:t>
                      </a:r>
                      <a:endParaRPr lang="en-US" sz="1400" b="1" dirty="0"/>
                    </a:p>
                  </a:txBody>
                  <a:tcPr marL="91407" marR="91407" anchor="ctr"/>
                </a:tc>
                <a:extLst>
                  <a:ext uri="{0D108BD9-81ED-4DB2-BD59-A6C34878D82A}">
                    <a16:rowId xmlns:a16="http://schemas.microsoft.com/office/drawing/2014/main" val="10005"/>
                  </a:ext>
                </a:extLst>
              </a:tr>
            </a:tbl>
          </a:graphicData>
        </a:graphic>
      </p:graphicFrame>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09B8FC9-1BF4-942B-CDBD-2D066224E3F3}"/>
              </a:ext>
            </a:extLst>
          </p:cNvPr>
          <p:cNvSpPr/>
          <p:nvPr/>
        </p:nvSpPr>
        <p:spPr>
          <a:xfrm>
            <a:off x="0" y="0"/>
            <a:ext cx="12192000" cy="70754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a:solidFill>
                <a:srgbClr val="FFFFFF"/>
              </a:solidFill>
            </a:endParaRPr>
          </a:p>
        </p:txBody>
      </p:sp>
      <p:pic>
        <p:nvPicPr>
          <p:cNvPr id="145411" name="Picture 4">
            <a:extLst>
              <a:ext uri="{FF2B5EF4-FFF2-40B4-BE49-F238E27FC236}">
                <a16:creationId xmlns:a16="http://schemas.microsoft.com/office/drawing/2014/main" id="{C7C95907-85C5-9824-65CF-FBE71982F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2400" y="327025"/>
            <a:ext cx="5789613" cy="65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46EA80C4-DDD8-2690-F748-742D04FF85EE}"/>
              </a:ext>
            </a:extLst>
          </p:cNvPr>
          <p:cNvSpPr/>
          <p:nvPr/>
        </p:nvSpPr>
        <p:spPr>
          <a:xfrm>
            <a:off x="4022725" y="4397375"/>
            <a:ext cx="1412875" cy="3889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eaLnBrk="1" hangingPunct="1">
              <a:defRPr/>
            </a:pPr>
            <a:endParaRPr lang="en-US" sz="2400">
              <a:solidFill>
                <a:prstClr val="white"/>
              </a:solidFill>
            </a:endParaRPr>
          </a:p>
        </p:txBody>
      </p:sp>
      <p:sp>
        <p:nvSpPr>
          <p:cNvPr id="36" name="Oval 35">
            <a:extLst>
              <a:ext uri="{FF2B5EF4-FFF2-40B4-BE49-F238E27FC236}">
                <a16:creationId xmlns:a16="http://schemas.microsoft.com/office/drawing/2014/main" id="{48E18F76-F6D9-2195-70FE-B1851DCD370E}"/>
              </a:ext>
            </a:extLst>
          </p:cNvPr>
          <p:cNvSpPr/>
          <p:nvPr/>
        </p:nvSpPr>
        <p:spPr>
          <a:xfrm>
            <a:off x="6167438" y="4348163"/>
            <a:ext cx="1230312" cy="447675"/>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eaLnBrk="1" hangingPunct="1">
              <a:defRPr/>
            </a:pPr>
            <a:endParaRPr lang="en-US" sz="2400">
              <a:solidFill>
                <a:prstClr val="white"/>
              </a:solidFill>
            </a:endParaRPr>
          </a:p>
        </p:txBody>
      </p:sp>
      <p:sp>
        <p:nvSpPr>
          <p:cNvPr id="43" name="TextBox 42">
            <a:extLst>
              <a:ext uri="{FF2B5EF4-FFF2-40B4-BE49-F238E27FC236}">
                <a16:creationId xmlns:a16="http://schemas.microsoft.com/office/drawing/2014/main" id="{DF1C9B5E-A2E2-4BEC-19DE-95C12BB1B037}"/>
              </a:ext>
            </a:extLst>
          </p:cNvPr>
          <p:cNvSpPr txBox="1"/>
          <p:nvPr/>
        </p:nvSpPr>
        <p:spPr>
          <a:xfrm>
            <a:off x="8229600" y="1547813"/>
            <a:ext cx="3336925" cy="503237"/>
          </a:xfrm>
          <a:prstGeom prst="rect">
            <a:avLst/>
          </a:prstGeom>
          <a:noFill/>
        </p:spPr>
        <p:txBody>
          <a:bodyPr>
            <a:spAutoFit/>
          </a:bodyPr>
          <a:lstStyle/>
          <a:p>
            <a:pPr algn="ctr" defTabSz="685766" eaLnBrk="1" hangingPunct="1">
              <a:defRPr/>
            </a:pPr>
            <a:r>
              <a:rPr lang="en-US" sz="2667" b="1" dirty="0">
                <a:solidFill>
                  <a:srgbClr val="00B050"/>
                </a:solidFill>
                <a:latin typeface="Calibri"/>
                <a:ea typeface="MS PGothic" panose="020B0600070205080204" pitchFamily="34" charset="-128"/>
              </a:rPr>
              <a:t>More Green</a:t>
            </a:r>
            <a:r>
              <a:rPr lang="en-US" sz="2667" b="1" dirty="0">
                <a:solidFill>
                  <a:prstClr val="black"/>
                </a:solidFill>
                <a:latin typeface="Calibri"/>
                <a:ea typeface="MS PGothic" panose="020B0600070205080204" pitchFamily="34" charset="-128"/>
              </a:rPr>
              <a:t>, </a:t>
            </a:r>
            <a:r>
              <a:rPr lang="en-US" sz="2667" b="1" dirty="0">
                <a:solidFill>
                  <a:srgbClr val="FF0000"/>
                </a:solidFill>
                <a:latin typeface="Calibri"/>
                <a:ea typeface="MS PGothic" panose="020B0600070205080204" pitchFamily="34" charset="-128"/>
              </a:rPr>
              <a:t>Less Red</a:t>
            </a:r>
            <a:endParaRPr lang="en-US" sz="1867" dirty="0">
              <a:solidFill>
                <a:prstClr val="black"/>
              </a:solidFill>
              <a:latin typeface="Calibri"/>
              <a:ea typeface="MS PGothic" panose="020B0600070205080204" pitchFamily="34" charset="-128"/>
            </a:endParaRPr>
          </a:p>
        </p:txBody>
      </p:sp>
      <p:sp>
        <p:nvSpPr>
          <p:cNvPr id="44" name="TextBox 43">
            <a:extLst>
              <a:ext uri="{FF2B5EF4-FFF2-40B4-BE49-F238E27FC236}">
                <a16:creationId xmlns:a16="http://schemas.microsoft.com/office/drawing/2014/main" id="{41566826-F7E4-8D3A-C8F0-8841C67244A3}"/>
              </a:ext>
            </a:extLst>
          </p:cNvPr>
          <p:cNvSpPr txBox="1"/>
          <p:nvPr/>
        </p:nvSpPr>
        <p:spPr>
          <a:xfrm>
            <a:off x="7813675" y="3724275"/>
            <a:ext cx="1257300" cy="866775"/>
          </a:xfrm>
          <a:prstGeom prst="roundRect">
            <a:avLst/>
          </a:prstGeom>
          <a:solidFill>
            <a:srgbClr val="522398"/>
          </a:solidFill>
          <a:ln w="19050">
            <a:noFill/>
          </a:ln>
          <a:effectLst>
            <a:outerShdw blurRad="50800" dist="38100" dir="2700000" algn="tl" rotWithShape="0">
              <a:prstClr val="black">
                <a:alpha val="40000"/>
              </a:prstClr>
            </a:outerShdw>
          </a:effectLst>
        </p:spPr>
        <p:txBody>
          <a:bodyPr lIns="20251" tIns="20251" rIns="20251" bIns="20251" anchor="ctr"/>
          <a:lstStyle>
            <a:defPPr>
              <a:defRPr lang="en-US"/>
            </a:defPPr>
            <a:lvl1pPr algn="ctr">
              <a:defRPr sz="2400" b="1">
                <a:solidFill>
                  <a:schemeClr val="bg1"/>
                </a:solidFill>
              </a:defRPr>
            </a:lvl1pPr>
          </a:lstStyle>
          <a:p>
            <a:pPr defTabSz="685766" eaLnBrk="1" hangingPunct="1">
              <a:defRPr/>
            </a:pPr>
            <a:r>
              <a:rPr lang="en-US" sz="2700" kern="0" dirty="0">
                <a:solidFill>
                  <a:srgbClr val="FFFFFF"/>
                </a:solidFill>
                <a:latin typeface="Calibri"/>
                <a:ea typeface="MS PGothic" panose="020B0600070205080204" pitchFamily="34" charset="-128"/>
              </a:rPr>
              <a:t>FNIR</a:t>
            </a:r>
          </a:p>
        </p:txBody>
      </p:sp>
      <p:sp>
        <p:nvSpPr>
          <p:cNvPr id="45" name="TextBox 44">
            <a:extLst>
              <a:ext uri="{FF2B5EF4-FFF2-40B4-BE49-F238E27FC236}">
                <a16:creationId xmlns:a16="http://schemas.microsoft.com/office/drawing/2014/main" id="{699BBFD9-923D-6E8F-CBD7-5982EC4EFDFD}"/>
              </a:ext>
            </a:extLst>
          </p:cNvPr>
          <p:cNvSpPr txBox="1"/>
          <p:nvPr/>
        </p:nvSpPr>
        <p:spPr>
          <a:xfrm>
            <a:off x="9312275" y="3708400"/>
            <a:ext cx="2295525" cy="828675"/>
          </a:xfrm>
          <a:prstGeom prst="roundRect">
            <a:avLst/>
          </a:prstGeom>
          <a:solidFill>
            <a:srgbClr val="522398"/>
          </a:solidFill>
        </p:spPr>
        <p:txBody>
          <a:bodyPr>
            <a:spAutoFit/>
          </a:bodyPr>
          <a:lstStyle/>
          <a:p>
            <a:pPr algn="ctr" defTabSz="685766" eaLnBrk="1" hangingPunct="1">
              <a:defRPr/>
            </a:pPr>
            <a:r>
              <a:rPr lang="en-US" sz="2133" b="1" kern="0" dirty="0">
                <a:solidFill>
                  <a:prstClr val="white"/>
                </a:solidFill>
                <a:latin typeface="Calibri"/>
                <a:ea typeface="MS PGothic" panose="020B0600070205080204" pitchFamily="34" charset="-128"/>
              </a:rPr>
              <a:t>F</a:t>
            </a:r>
            <a:r>
              <a:rPr lang="en-US" sz="2133" kern="0" dirty="0">
                <a:solidFill>
                  <a:prstClr val="white"/>
                </a:solidFill>
                <a:latin typeface="Calibri"/>
                <a:ea typeface="MS PGothic" panose="020B0600070205080204" pitchFamily="34" charset="-128"/>
              </a:rPr>
              <a:t>lat </a:t>
            </a:r>
            <a:r>
              <a:rPr lang="en-US" sz="2133" b="1" kern="0" dirty="0">
                <a:solidFill>
                  <a:prstClr val="white"/>
                </a:solidFill>
                <a:latin typeface="Calibri"/>
                <a:ea typeface="MS PGothic" panose="020B0600070205080204" pitchFamily="34" charset="-128"/>
              </a:rPr>
              <a:t>N</a:t>
            </a:r>
            <a:r>
              <a:rPr lang="en-US" sz="2133" kern="0" dirty="0">
                <a:solidFill>
                  <a:prstClr val="white"/>
                </a:solidFill>
                <a:latin typeface="Calibri"/>
                <a:ea typeface="MS PGothic" panose="020B0600070205080204" pitchFamily="34" charset="-128"/>
              </a:rPr>
              <a:t>arrow</a:t>
            </a:r>
          </a:p>
          <a:p>
            <a:pPr algn="ctr" defTabSz="685766" eaLnBrk="1" hangingPunct="1">
              <a:defRPr/>
            </a:pPr>
            <a:r>
              <a:rPr lang="en-US" sz="2133" b="1" kern="0" dirty="0">
                <a:solidFill>
                  <a:prstClr val="white"/>
                </a:solidFill>
                <a:latin typeface="Calibri"/>
                <a:ea typeface="MS PGothic" panose="020B0600070205080204" pitchFamily="34" charset="-128"/>
              </a:rPr>
              <a:t>I</a:t>
            </a:r>
            <a:r>
              <a:rPr lang="en-US" sz="2133" kern="0" dirty="0">
                <a:solidFill>
                  <a:prstClr val="white"/>
                </a:solidFill>
                <a:latin typeface="Calibri"/>
                <a:ea typeface="MS PGothic" panose="020B0600070205080204" pitchFamily="34" charset="-128"/>
              </a:rPr>
              <a:t>n </a:t>
            </a:r>
            <a:r>
              <a:rPr lang="en-US" sz="2133" b="1" kern="0" dirty="0">
                <a:solidFill>
                  <a:prstClr val="white"/>
                </a:solidFill>
                <a:latin typeface="Calibri"/>
                <a:ea typeface="MS PGothic" panose="020B0600070205080204" pitchFamily="34" charset="-128"/>
              </a:rPr>
              <a:t>R</a:t>
            </a:r>
            <a:r>
              <a:rPr lang="en-US" sz="2133" kern="0" dirty="0">
                <a:solidFill>
                  <a:prstClr val="white"/>
                </a:solidFill>
                <a:latin typeface="Calibri"/>
                <a:ea typeface="MS PGothic" panose="020B0600070205080204" pitchFamily="34" charset="-128"/>
              </a:rPr>
              <a:t>ange</a:t>
            </a:r>
          </a:p>
        </p:txBody>
      </p:sp>
      <p:pic>
        <p:nvPicPr>
          <p:cNvPr id="49" name="Picture 48">
            <a:extLst>
              <a:ext uri="{FF2B5EF4-FFF2-40B4-BE49-F238E27FC236}">
                <a16:creationId xmlns:a16="http://schemas.microsoft.com/office/drawing/2014/main" id="{B40846AC-988F-C5AE-0223-7D22A5D088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1725" y="4833938"/>
            <a:ext cx="1557338"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0894CA72-3941-094A-0271-3BA074E9C1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2325" y="5562600"/>
            <a:ext cx="25527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9" name="Picture 3">
            <a:extLst>
              <a:ext uri="{FF2B5EF4-FFF2-40B4-BE49-F238E27FC236}">
                <a16:creationId xmlns:a16="http://schemas.microsoft.com/office/drawing/2014/main" id="{AC3404EF-B6EC-AC54-3A12-F196AD8322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8559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33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6" grpId="0" animBg="1"/>
      <p:bldP spid="43" grpId="0"/>
      <p:bldP spid="44" grpId="0" animBg="1"/>
      <p:bldP spid="4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a:extLst>
              <a:ext uri="{FF2B5EF4-FFF2-40B4-BE49-F238E27FC236}">
                <a16:creationId xmlns:a16="http://schemas.microsoft.com/office/drawing/2014/main" id="{A721E545-9088-4711-1BB5-04B3BB5B292B}"/>
              </a:ext>
            </a:extLst>
          </p:cNvPr>
          <p:cNvSpPr>
            <a:spLocks noGrp="1"/>
          </p:cNvSpPr>
          <p:nvPr>
            <p:ph type="title"/>
          </p:nvPr>
        </p:nvSpPr>
        <p:spPr>
          <a:xfrm>
            <a:off x="0" y="228600"/>
            <a:ext cx="12192000" cy="2209800"/>
          </a:xfrm>
        </p:spPr>
        <p:txBody>
          <a:bodyPr/>
          <a:lstStyle/>
          <a:p>
            <a:r>
              <a:rPr lang="en-US" altLang="en-US"/>
              <a:t>Poll 17. What is the goal time in range for most adults with type 1 or 2 diabetes? </a:t>
            </a:r>
          </a:p>
        </p:txBody>
      </p:sp>
      <p:sp>
        <p:nvSpPr>
          <p:cNvPr id="3" name="Content Placeholder 2">
            <a:extLst>
              <a:ext uri="{FF2B5EF4-FFF2-40B4-BE49-F238E27FC236}">
                <a16:creationId xmlns:a16="http://schemas.microsoft.com/office/drawing/2014/main" id="{96E6673A-0D54-2D74-F7D3-7F52C60172AA}"/>
              </a:ext>
            </a:extLst>
          </p:cNvPr>
          <p:cNvSpPr>
            <a:spLocks noGrp="1"/>
          </p:cNvSpPr>
          <p:nvPr>
            <p:ph idx="1"/>
          </p:nvPr>
        </p:nvSpPr>
        <p:spPr>
          <a:xfrm>
            <a:off x="838200" y="2438400"/>
            <a:ext cx="10515600" cy="3738563"/>
          </a:xfrm>
        </p:spPr>
        <p:txBody>
          <a:bodyPr/>
          <a:lstStyle/>
          <a:p>
            <a:pPr>
              <a:buFont typeface="Arial" panose="020B0604020202020204" pitchFamily="34" charset="0"/>
              <a:buAutoNum type="alphaUcPeriod"/>
              <a:defRPr/>
            </a:pPr>
            <a:r>
              <a:rPr lang="en-US" dirty="0"/>
              <a:t>≥50%</a:t>
            </a:r>
          </a:p>
          <a:p>
            <a:pPr>
              <a:buFont typeface="Arial" panose="020B0604020202020204" pitchFamily="34" charset="0"/>
              <a:buAutoNum type="alphaUcPeriod"/>
              <a:defRPr/>
            </a:pPr>
            <a:r>
              <a:rPr lang="en-US" dirty="0"/>
              <a:t>≥70%</a:t>
            </a:r>
          </a:p>
          <a:p>
            <a:pPr marL="514350" indent="-514350">
              <a:buFont typeface="+mj-lt"/>
              <a:buAutoNum type="alphaUcPeriod"/>
              <a:defRPr/>
            </a:pPr>
            <a:r>
              <a:rPr lang="en-US" dirty="0"/>
              <a:t>≥80%</a:t>
            </a:r>
          </a:p>
          <a:p>
            <a:pPr marL="514350" indent="-514350">
              <a:buFont typeface="+mj-lt"/>
              <a:buAutoNum type="alphaUcPeriod"/>
              <a:defRPr/>
            </a:pPr>
            <a:r>
              <a:rPr lang="en-US" dirty="0"/>
              <a:t>≥90%</a:t>
            </a:r>
          </a:p>
          <a:p>
            <a:pPr>
              <a:defRPr/>
            </a:pP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a:extLst>
              <a:ext uri="{FF2B5EF4-FFF2-40B4-BE49-F238E27FC236}">
                <a16:creationId xmlns:a16="http://schemas.microsoft.com/office/drawing/2014/main" id="{0E9E2A44-842C-2D70-BCB7-EC75DDED5245}"/>
              </a:ext>
            </a:extLst>
          </p:cNvPr>
          <p:cNvSpPr>
            <a:spLocks noGrp="1"/>
          </p:cNvSpPr>
          <p:nvPr>
            <p:ph type="title"/>
          </p:nvPr>
        </p:nvSpPr>
        <p:spPr/>
        <p:txBody>
          <a:bodyPr/>
          <a:lstStyle/>
          <a:p>
            <a:r>
              <a:rPr lang="en-US" altLang="en-US"/>
              <a:t>                               </a:t>
            </a:r>
          </a:p>
        </p:txBody>
      </p:sp>
      <p:pic>
        <p:nvPicPr>
          <p:cNvPr id="149507" name="Picture 6">
            <a:extLst>
              <a:ext uri="{FF2B5EF4-FFF2-40B4-BE49-F238E27FC236}">
                <a16:creationId xmlns:a16="http://schemas.microsoft.com/office/drawing/2014/main" id="{37AEDC43-1F66-9D61-47CE-111E5740F3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95425"/>
            <a:ext cx="594360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8" name="Picture 8">
            <a:extLst>
              <a:ext uri="{FF2B5EF4-FFF2-40B4-BE49-F238E27FC236}">
                <a16:creationId xmlns:a16="http://schemas.microsoft.com/office/drawing/2014/main" id="{6900C462-DA6B-A4E6-2436-344B68D36D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414463"/>
            <a:ext cx="2462213"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10">
            <a:extLst>
              <a:ext uri="{FF2B5EF4-FFF2-40B4-BE49-F238E27FC236}">
                <a16:creationId xmlns:a16="http://schemas.microsoft.com/office/drawing/2014/main" id="{0D58A2B2-E468-91C2-CC4E-532AD94FB6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325" y="3921125"/>
            <a:ext cx="52006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0" name="TextBox 13">
            <a:extLst>
              <a:ext uri="{FF2B5EF4-FFF2-40B4-BE49-F238E27FC236}">
                <a16:creationId xmlns:a16="http://schemas.microsoft.com/office/drawing/2014/main" id="{3FF2DB76-BA3B-2A79-4E17-B524E084A986}"/>
              </a:ext>
            </a:extLst>
          </p:cNvPr>
          <p:cNvSpPr txBox="1">
            <a:spLocks noChangeArrowheads="1"/>
          </p:cNvSpPr>
          <p:nvPr/>
        </p:nvSpPr>
        <p:spPr bwMode="auto">
          <a:xfrm>
            <a:off x="461963" y="6313488"/>
            <a:ext cx="1051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bg1"/>
                </a:solidFill>
              </a:rPr>
              <a:t>Same person, same data, look at the difference in time in range!</a:t>
            </a:r>
          </a:p>
        </p:txBody>
      </p:sp>
      <p:sp>
        <p:nvSpPr>
          <p:cNvPr id="149511" name="Subtitle 2">
            <a:extLst>
              <a:ext uri="{FF2B5EF4-FFF2-40B4-BE49-F238E27FC236}">
                <a16:creationId xmlns:a16="http://schemas.microsoft.com/office/drawing/2014/main" id="{1E001533-1FCB-7E9A-C31A-19D864E1C4A9}"/>
              </a:ext>
            </a:extLst>
          </p:cNvPr>
          <p:cNvSpPr txBox="1">
            <a:spLocks noChangeArrowheads="1"/>
          </p:cNvSpPr>
          <p:nvPr/>
        </p:nvSpPr>
        <p:spPr bwMode="auto">
          <a:xfrm>
            <a:off x="368300" y="312738"/>
            <a:ext cx="114554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914400" indent="-457200">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371600" indent="-457200">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828800" indent="-4572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286000" indent="-4572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7432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32004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6576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41148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None/>
            </a:pPr>
            <a:r>
              <a:rPr lang="en-US" altLang="en-US">
                <a:solidFill>
                  <a:srgbClr val="5C2D8B"/>
                </a:solidFill>
              </a:rPr>
              <a:t>Target Glucose Ranges</a:t>
            </a:r>
          </a:p>
        </p:txBody>
      </p:sp>
      <p:pic>
        <p:nvPicPr>
          <p:cNvPr id="4" name="Content Placeholder 12">
            <a:extLst>
              <a:ext uri="{FF2B5EF4-FFF2-40B4-BE49-F238E27FC236}">
                <a16:creationId xmlns:a16="http://schemas.microsoft.com/office/drawing/2014/main" id="{C33A99AB-9498-66BD-52B2-2CAFC1A36858}"/>
              </a:ext>
            </a:extLst>
          </p:cNvPr>
          <p:cNvPicPr>
            <a:picLocks noChangeAspect="1"/>
          </p:cNvPicPr>
          <p:nvPr/>
        </p:nvPicPr>
        <p:blipFill>
          <a:blip r:embed="rId5"/>
          <a:stretch>
            <a:fillRect/>
          </a:stretch>
        </p:blipFill>
        <p:spPr>
          <a:xfrm>
            <a:off x="6584950" y="3841750"/>
            <a:ext cx="2028825" cy="2192338"/>
          </a:xfrm>
        </p:spPr>
      </p:pic>
      <p:pic>
        <p:nvPicPr>
          <p:cNvPr id="5" name="Content Placeholder 12">
            <a:extLst>
              <a:ext uri="{FF2B5EF4-FFF2-40B4-BE49-F238E27FC236}">
                <a16:creationId xmlns:a16="http://schemas.microsoft.com/office/drawing/2014/main" id="{7BE4F97E-EF0E-0873-3436-FA910A9DA854}"/>
              </a:ext>
            </a:extLst>
          </p:cNvPr>
          <p:cNvPicPr>
            <a:picLocks noChangeAspect="1"/>
          </p:cNvPicPr>
          <p:nvPr/>
        </p:nvPicPr>
        <p:blipFill>
          <a:blip r:embed="rId5"/>
          <a:stretch>
            <a:fillRect/>
          </a:stretch>
        </p:blipFill>
        <p:spPr>
          <a:xfrm>
            <a:off x="6737350" y="3994150"/>
            <a:ext cx="2028825" cy="2192338"/>
          </a:xfrm>
        </p:spPr>
      </p:pic>
      <p:pic>
        <p:nvPicPr>
          <p:cNvPr id="149514" name="Content Placeholder 12">
            <a:extLst>
              <a:ext uri="{FF2B5EF4-FFF2-40B4-BE49-F238E27FC236}">
                <a16:creationId xmlns:a16="http://schemas.microsoft.com/office/drawing/2014/main" id="{51520267-DA1D-2AED-4BAF-675CECB854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9750" y="4146550"/>
            <a:ext cx="2028825"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5" name="Content Placeholder 1">
            <a:extLst>
              <a:ext uri="{FF2B5EF4-FFF2-40B4-BE49-F238E27FC236}">
                <a16:creationId xmlns:a16="http://schemas.microsoft.com/office/drawing/2014/main" id="{EE52D117-32B0-6801-0AD6-8D18954C5C14}"/>
              </a:ext>
            </a:extLst>
          </p:cNvPr>
          <p:cNvSpPr>
            <a:spLocks noGrp="1"/>
          </p:cNvSpPr>
          <p:nvPr>
            <p:ph idx="1"/>
          </p:nvPr>
        </p:nvSpPr>
        <p:spPr/>
        <p:txBody>
          <a:bodyPr/>
          <a:lstStyle/>
          <a:p>
            <a:endParaRPr lang="en-US"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3">
            <a:extLst>
              <a:ext uri="{FF2B5EF4-FFF2-40B4-BE49-F238E27FC236}">
                <a16:creationId xmlns:a16="http://schemas.microsoft.com/office/drawing/2014/main" id="{1878B41B-5F58-C7BF-01A1-06C4339A4E37}"/>
              </a:ext>
            </a:extLst>
          </p:cNvPr>
          <p:cNvSpPr>
            <a:spLocks noGrp="1"/>
          </p:cNvSpPr>
          <p:nvPr>
            <p:ph type="title"/>
          </p:nvPr>
        </p:nvSpPr>
        <p:spPr>
          <a:xfrm>
            <a:off x="6350" y="231775"/>
            <a:ext cx="12179300" cy="836613"/>
          </a:xfrm>
        </p:spPr>
        <p:txBody>
          <a:bodyPr/>
          <a:lstStyle/>
          <a:p>
            <a:pPr>
              <a:defRPr/>
            </a:pPr>
            <a:r>
              <a:rPr lang="en-US" altLang="en-US" sz="3597" dirty="0"/>
              <a:t>ICC Framework – Identify-Configure-Collaborate</a:t>
            </a:r>
            <a:endParaRPr lang="en-US" altLang="en-US" dirty="0"/>
          </a:p>
        </p:txBody>
      </p:sp>
      <p:sp>
        <p:nvSpPr>
          <p:cNvPr id="99331" name="Slide Number Placeholder 2">
            <a:extLst>
              <a:ext uri="{FF2B5EF4-FFF2-40B4-BE49-F238E27FC236}">
                <a16:creationId xmlns:a16="http://schemas.microsoft.com/office/drawing/2014/main" id="{B6C1CF2F-8D3F-401E-2819-AAFCD03683A3}"/>
              </a:ext>
            </a:extLst>
          </p:cNvPr>
          <p:cNvSpPr>
            <a:spLocks noGrp="1" noChangeArrowheads="1"/>
          </p:cNvSpPr>
          <p:nvPr>
            <p:ph type="sldNum" sz="quarter" idx="4294967295"/>
          </p:nvPr>
        </p:nvSpPr>
        <p:spPr bwMode="auto">
          <a:xfrm>
            <a:off x="10134600" y="4772025"/>
            <a:ext cx="2057400" cy="273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914400" indent="-457200" defTabSz="457200">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371600" indent="-457200" defTabSz="457200">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828800" indent="-457200" defTabSz="4572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286000" indent="-457200" defTabSz="4572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743200" indent="-457200" defTabSz="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3200400" indent="-457200" defTabSz="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657600" indent="-457200" defTabSz="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4114800" indent="-457200" defTabSz="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algn="r" eaLnBrk="1" hangingPunct="1">
              <a:lnSpc>
                <a:spcPct val="100000"/>
              </a:lnSpc>
              <a:spcBef>
                <a:spcPct val="0"/>
              </a:spcBef>
              <a:buFontTx/>
              <a:buNone/>
            </a:pPr>
            <a:fld id="{E8B1085F-E4D1-4EB2-9875-0482175F5065}" type="slidenum">
              <a:rPr lang="en-US" altLang="en-US" sz="900">
                <a:solidFill>
                  <a:srgbClr val="FFFFFF"/>
                </a:solidFill>
                <a:latin typeface="Calibri" panose="020F0502020204030204" pitchFamily="34" charset="0"/>
              </a:rPr>
              <a:pPr algn="r" eaLnBrk="1" hangingPunct="1">
                <a:lnSpc>
                  <a:spcPct val="100000"/>
                </a:lnSpc>
                <a:spcBef>
                  <a:spcPct val="0"/>
                </a:spcBef>
                <a:buFontTx/>
                <a:buNone/>
              </a:pPr>
              <a:t>183</a:t>
            </a:fld>
            <a:endParaRPr lang="en-US" altLang="en-US" sz="900">
              <a:solidFill>
                <a:srgbClr val="FFFFFF"/>
              </a:solidFill>
              <a:latin typeface="Calibri" panose="020F0502020204030204" pitchFamily="34" charset="0"/>
            </a:endParaRPr>
          </a:p>
        </p:txBody>
      </p:sp>
      <p:sp>
        <p:nvSpPr>
          <p:cNvPr id="90116" name="Rectangle 5">
            <a:extLst>
              <a:ext uri="{FF2B5EF4-FFF2-40B4-BE49-F238E27FC236}">
                <a16:creationId xmlns:a16="http://schemas.microsoft.com/office/drawing/2014/main" id="{CB48B572-04F3-34B1-6907-D5E6C16008E2}"/>
              </a:ext>
            </a:extLst>
          </p:cNvPr>
          <p:cNvSpPr>
            <a:spLocks noChangeArrowheads="1"/>
          </p:cNvSpPr>
          <p:nvPr/>
        </p:nvSpPr>
        <p:spPr bwMode="auto">
          <a:xfrm>
            <a:off x="19050" y="6211888"/>
            <a:ext cx="11487150" cy="461962"/>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199">
                <a:solidFill>
                  <a:schemeClr val="bg1"/>
                </a:solidFill>
                <a:cs typeface="Arial" panose="020B0604020202020204" pitchFamily="34" charset="0"/>
              </a:rPr>
              <a:t>Greenwood DA, Howell F, Scher L, et al. A Framework for Optimizing Technology-Enabled Diabetes and Cardiometabolic Care and Education: The Role of the Diabetes Care and Education Specialist. The Diabetes Educator. 2020;46(4):315-322. doi:10.1177/0145721720935125</a:t>
            </a:r>
          </a:p>
        </p:txBody>
      </p:sp>
      <p:pic>
        <p:nvPicPr>
          <p:cNvPr id="99333" name="Picture 4">
            <a:extLst>
              <a:ext uri="{FF2B5EF4-FFF2-40B4-BE49-F238E27FC236}">
                <a16:creationId xmlns:a16="http://schemas.microsoft.com/office/drawing/2014/main" id="{AC08F9DF-68CF-E3FF-2201-F45E39E92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8788" y="1031875"/>
            <a:ext cx="7007225" cy="5264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0118" name="TextBox 6">
            <a:extLst>
              <a:ext uri="{FF2B5EF4-FFF2-40B4-BE49-F238E27FC236}">
                <a16:creationId xmlns:a16="http://schemas.microsoft.com/office/drawing/2014/main" id="{7CDA22E6-3595-A6E9-FB46-170BB58AF60A}"/>
              </a:ext>
            </a:extLst>
          </p:cNvPr>
          <p:cNvSpPr txBox="1">
            <a:spLocks noChangeArrowheads="1"/>
          </p:cNvSpPr>
          <p:nvPr/>
        </p:nvSpPr>
        <p:spPr bwMode="auto">
          <a:xfrm>
            <a:off x="461963" y="1722438"/>
            <a:ext cx="3311525" cy="3413125"/>
          </a:xfrm>
          <a:prstGeom prst="rect">
            <a:avLst/>
          </a:prstGeom>
          <a:solidFill>
            <a:srgbClr val="BD07A3">
              <a:alpha val="45882"/>
            </a:srgbClr>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3597">
                <a:solidFill>
                  <a:srgbClr val="000000"/>
                </a:solidFill>
                <a:latin typeface="Calibri" panose="020F0502020204030204" pitchFamily="34" charset="0"/>
                <a:cs typeface="Calibri" panose="020F0502020204030204" pitchFamily="34" charset="0"/>
              </a:rPr>
              <a:t>A framework to overcome barriers to technology use and therapeutic inertia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Content Placeholder 4">
            <a:extLst>
              <a:ext uri="{FF2B5EF4-FFF2-40B4-BE49-F238E27FC236}">
                <a16:creationId xmlns:a16="http://schemas.microsoft.com/office/drawing/2014/main" id="{D2455635-A78B-43C9-C6E6-4A8D985F101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71600" y="285750"/>
            <a:ext cx="9448800" cy="6107113"/>
          </a:xfr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0531" name="TextBox 5">
            <a:extLst>
              <a:ext uri="{FF2B5EF4-FFF2-40B4-BE49-F238E27FC236}">
                <a16:creationId xmlns:a16="http://schemas.microsoft.com/office/drawing/2014/main" id="{C0AA2CEE-11FE-5F51-9B88-3680A78FAB34}"/>
              </a:ext>
            </a:extLst>
          </p:cNvPr>
          <p:cNvSpPr txBox="1">
            <a:spLocks noChangeArrowheads="1"/>
          </p:cNvSpPr>
          <p:nvPr/>
        </p:nvSpPr>
        <p:spPr bwMode="auto">
          <a:xfrm>
            <a:off x="0" y="6392863"/>
            <a:ext cx="7932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dirty="0">
                <a:solidFill>
                  <a:srgbClr val="000000"/>
                </a:solidFill>
                <a:cs typeface="Arial" panose="020B0604020202020204" pitchFamily="34" charset="0"/>
              </a:rPr>
              <a:t>Isaacs D, Cox C, Schwab K, et al. Technology Integration: The Role of the Diabetes Care and Education Specialist in Practice. The Diabetes Educator. 2020;46(4):323-334. doi:10.1177/0145721720935123</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a:extLst>
              <a:ext uri="{FF2B5EF4-FFF2-40B4-BE49-F238E27FC236}">
                <a16:creationId xmlns:a16="http://schemas.microsoft.com/office/drawing/2014/main" id="{B9505669-E2DD-62CD-3B88-FCE025AB51E7}"/>
              </a:ext>
            </a:extLst>
          </p:cNvPr>
          <p:cNvSpPr>
            <a:spLocks noGrp="1"/>
          </p:cNvSpPr>
          <p:nvPr>
            <p:ph type="title"/>
          </p:nvPr>
        </p:nvSpPr>
        <p:spPr/>
        <p:txBody>
          <a:bodyPr/>
          <a:lstStyle/>
          <a:p>
            <a:r>
              <a:rPr lang="en-US" altLang="en-US"/>
              <a:t>Tips for DATA Interpretation </a:t>
            </a:r>
          </a:p>
        </p:txBody>
      </p:sp>
      <p:sp>
        <p:nvSpPr>
          <p:cNvPr id="3" name="Text Placeholder 2">
            <a:extLst>
              <a:ext uri="{FF2B5EF4-FFF2-40B4-BE49-F238E27FC236}">
                <a16:creationId xmlns:a16="http://schemas.microsoft.com/office/drawing/2014/main" id="{FCFA3AE5-9160-85FD-D105-34884FC114F0}"/>
              </a:ext>
            </a:extLst>
          </p:cNvPr>
          <p:cNvSpPr>
            <a:spLocks noGrp="1"/>
          </p:cNvSpPr>
          <p:nvPr>
            <p:ph idx="1"/>
          </p:nvPr>
        </p:nvSpPr>
        <p:spPr>
          <a:xfrm>
            <a:off x="533400" y="1828800"/>
            <a:ext cx="6858000" cy="4351338"/>
          </a:xfrm>
        </p:spPr>
        <p:txBody>
          <a:bodyPr>
            <a:normAutofit lnSpcReduction="10000"/>
          </a:bodyPr>
          <a:lstStyle/>
          <a:p>
            <a:pPr marL="342583" indent="-342583">
              <a:defRPr/>
            </a:pPr>
            <a:r>
              <a:rPr lang="en-US" sz="2398" dirty="0"/>
              <a:t>Start by asking the person what they’ve experienced and noticed with their glucose patterns</a:t>
            </a:r>
          </a:p>
          <a:p>
            <a:pPr marL="342583" indent="-342583">
              <a:defRPr/>
            </a:pPr>
            <a:r>
              <a:rPr lang="en-US" sz="2398" dirty="0"/>
              <a:t>Avoid judgment</a:t>
            </a:r>
          </a:p>
          <a:p>
            <a:pPr marL="342583" indent="-342583">
              <a:defRPr/>
            </a:pPr>
            <a:r>
              <a:rPr lang="en-US" sz="2398" dirty="0"/>
              <a:t>Learn from 1 time episodes, but make changes based on patterns</a:t>
            </a:r>
          </a:p>
          <a:p>
            <a:pPr marL="342583" indent="-342583">
              <a:defRPr/>
            </a:pPr>
            <a:r>
              <a:rPr lang="en-US" sz="2398" dirty="0"/>
              <a:t>Fix lows first but some amount is expected (&lt;1-4%) and if you remove all lows, you may end up with too many highs</a:t>
            </a:r>
          </a:p>
          <a:p>
            <a:pPr marL="342583" indent="-342583">
              <a:defRPr/>
            </a:pPr>
            <a:r>
              <a:rPr lang="en-US" sz="2398" dirty="0"/>
              <a:t>If it’s not making sense, dig deeper (ex. missed doses, rationing, injection technique, food insecurity, </a:t>
            </a:r>
            <a:r>
              <a:rPr lang="en-US" sz="2398" dirty="0" err="1"/>
              <a:t>etc</a:t>
            </a:r>
            <a:r>
              <a:rPr lang="en-US" sz="2398" dirty="0"/>
              <a:t>)</a:t>
            </a:r>
          </a:p>
          <a:p>
            <a:pPr marL="342583" indent="-342583">
              <a:defRPr/>
            </a:pPr>
            <a:endParaRPr lang="en-US" sz="1998" dirty="0"/>
          </a:p>
          <a:p>
            <a:pPr marL="342583" indent="-342583">
              <a:defRPr/>
            </a:pPr>
            <a:endParaRPr lang="en-US" sz="1998" dirty="0"/>
          </a:p>
          <a:p>
            <a:pPr>
              <a:defRPr/>
            </a:pPr>
            <a:endParaRPr lang="en-US" sz="1998" dirty="0"/>
          </a:p>
        </p:txBody>
      </p:sp>
      <p:graphicFrame>
        <p:nvGraphicFramePr>
          <p:cNvPr id="4" name="Diagram 3">
            <a:extLst>
              <a:ext uri="{FF2B5EF4-FFF2-40B4-BE49-F238E27FC236}">
                <a16:creationId xmlns:a16="http://schemas.microsoft.com/office/drawing/2014/main" id="{75A614E5-6414-968D-3A87-E4707A5B5D2C}"/>
              </a:ext>
            </a:extLst>
          </p:cNvPr>
          <p:cNvGraphicFramePr/>
          <p:nvPr/>
        </p:nvGraphicFramePr>
        <p:xfrm>
          <a:off x="6629400" y="1447800"/>
          <a:ext cx="5379819" cy="45254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Google Shape;604;p89">
            <a:extLst>
              <a:ext uri="{FF2B5EF4-FFF2-40B4-BE49-F238E27FC236}">
                <a16:creationId xmlns:a16="http://schemas.microsoft.com/office/drawing/2014/main" id="{9BD75671-1B9C-9753-CB9D-1F18941E31F0}"/>
              </a:ext>
            </a:extLst>
          </p:cNvPr>
          <p:cNvSpPr>
            <a:spLocks noGrp="1"/>
          </p:cNvSpPr>
          <p:nvPr>
            <p:ph type="title"/>
          </p:nvPr>
        </p:nvSpPr>
        <p:spPr>
          <a:xfrm>
            <a:off x="26988" y="255588"/>
            <a:ext cx="12192000" cy="1325562"/>
          </a:xfrm>
        </p:spPr>
        <p:txBody>
          <a:bodyPr lIns="91425" tIns="45700" rIns="91425" bIns="45700"/>
          <a:lstStyle/>
          <a:p>
            <a:pPr>
              <a:buClr>
                <a:srgbClr val="000000"/>
              </a:buClr>
              <a:buSzPts val="4400"/>
              <a:buFont typeface="Calibri" panose="020F0502020204030204" pitchFamily="34" charset="0"/>
              <a:buNone/>
            </a:pPr>
            <a:r>
              <a:rPr lang="en-US" altLang="en-US"/>
              <a:t>Case Studies &amp; 2 min Stretch</a:t>
            </a:r>
          </a:p>
        </p:txBody>
      </p:sp>
      <p:sp>
        <p:nvSpPr>
          <p:cNvPr id="153603" name="Content Placeholder 2">
            <a:extLst>
              <a:ext uri="{FF2B5EF4-FFF2-40B4-BE49-F238E27FC236}">
                <a16:creationId xmlns:a16="http://schemas.microsoft.com/office/drawing/2014/main" id="{D9053964-0F88-185D-0227-CF507FA73220}"/>
              </a:ext>
            </a:extLst>
          </p:cNvPr>
          <p:cNvSpPr>
            <a:spLocks noGrp="1"/>
          </p:cNvSpPr>
          <p:nvPr>
            <p:ph idx="1"/>
          </p:nvPr>
        </p:nvSpPr>
        <p:spPr/>
        <p:txBody>
          <a:bodyPr/>
          <a:lstStyle/>
          <a:p>
            <a:endParaRPr lang="en-US" altLang="en-US"/>
          </a:p>
        </p:txBody>
      </p:sp>
      <p:pic>
        <p:nvPicPr>
          <p:cNvPr id="153604" name="Google Shape;606;p89" descr="C:\Users\disaacs\AppData\Local\Microsoft\Windows\INetCache\IE\IX84MDPU\diversitypeple[1].png">
            <a:extLst>
              <a:ext uri="{FF2B5EF4-FFF2-40B4-BE49-F238E27FC236}">
                <a16:creationId xmlns:a16="http://schemas.microsoft.com/office/drawing/2014/main" id="{B9D3B2D6-F299-439F-9880-DBCEA08E5CE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7813" y="2152650"/>
            <a:ext cx="655637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3">
            <a:extLst>
              <a:ext uri="{FF2B5EF4-FFF2-40B4-BE49-F238E27FC236}">
                <a16:creationId xmlns:a16="http://schemas.microsoft.com/office/drawing/2014/main" id="{8B902996-60E0-715B-5D66-EE204CE2A391}"/>
              </a:ext>
            </a:extLst>
          </p:cNvPr>
          <p:cNvSpPr>
            <a:spLocks noGrp="1"/>
          </p:cNvSpPr>
          <p:nvPr>
            <p:ph type="title"/>
          </p:nvPr>
        </p:nvSpPr>
        <p:spPr/>
        <p:txBody>
          <a:bodyPr/>
          <a:lstStyle/>
          <a:p>
            <a:pPr eaLnBrk="1" hangingPunct="1"/>
            <a:r>
              <a:rPr lang="en-US" altLang="en-US"/>
              <a:t>Case 1</a:t>
            </a:r>
          </a:p>
        </p:txBody>
      </p:sp>
      <p:sp>
        <p:nvSpPr>
          <p:cNvPr id="152579" name="Content Placeholder 1">
            <a:extLst>
              <a:ext uri="{FF2B5EF4-FFF2-40B4-BE49-F238E27FC236}">
                <a16:creationId xmlns:a16="http://schemas.microsoft.com/office/drawing/2014/main" id="{F425FBA4-90EB-C34C-0D96-61213E7F0F0D}"/>
              </a:ext>
            </a:extLst>
          </p:cNvPr>
          <p:cNvSpPr>
            <a:spLocks noGrp="1"/>
          </p:cNvSpPr>
          <p:nvPr>
            <p:ph idx="1"/>
          </p:nvPr>
        </p:nvSpPr>
        <p:spPr>
          <a:xfrm>
            <a:off x="381000" y="1303338"/>
            <a:ext cx="5257800" cy="4351337"/>
          </a:xfrm>
        </p:spPr>
        <p:txBody>
          <a:bodyPr>
            <a:normAutofit/>
          </a:bodyPr>
          <a:lstStyle/>
          <a:p>
            <a:pPr marL="0" indent="0">
              <a:buFont typeface="Arial" panose="020B0604020202020204" pitchFamily="34" charset="0"/>
              <a:buNone/>
              <a:defRPr/>
            </a:pPr>
            <a:r>
              <a:rPr lang="en-US" altLang="en-US" sz="2250" dirty="0">
                <a:solidFill>
                  <a:schemeClr val="bg1"/>
                </a:solidFill>
              </a:rPr>
              <a:t>Terrance is a 60-year-old man with T2D x 12 years</a:t>
            </a:r>
          </a:p>
          <a:p>
            <a:pPr marL="0" indent="0">
              <a:buFont typeface="Arial" panose="020B0604020202020204" pitchFamily="34" charset="0"/>
              <a:buNone/>
              <a:defRPr/>
            </a:pPr>
            <a:r>
              <a:rPr lang="en-US" altLang="en-US" sz="2250" dirty="0">
                <a:solidFill>
                  <a:schemeClr val="bg1"/>
                </a:solidFill>
              </a:rPr>
              <a:t>Current DM2 meds:</a:t>
            </a:r>
          </a:p>
          <a:p>
            <a:pPr lvl="1" eaLnBrk="1" hangingPunct="1">
              <a:defRPr/>
            </a:pPr>
            <a:r>
              <a:rPr lang="en-US" altLang="en-US" sz="2063" dirty="0">
                <a:solidFill>
                  <a:schemeClr val="bg1"/>
                </a:solidFill>
              </a:rPr>
              <a:t>Metformin 1000 mg twice daily </a:t>
            </a:r>
          </a:p>
          <a:p>
            <a:pPr lvl="1" eaLnBrk="1" hangingPunct="1">
              <a:defRPr/>
            </a:pPr>
            <a:r>
              <a:rPr lang="en-US" altLang="en-US" sz="2063" dirty="0">
                <a:solidFill>
                  <a:schemeClr val="bg1"/>
                </a:solidFill>
              </a:rPr>
              <a:t>Glimepiride 8mg daily </a:t>
            </a:r>
          </a:p>
          <a:p>
            <a:pPr marL="0" indent="0">
              <a:buFont typeface="Arial" panose="020B0604020202020204" pitchFamily="34" charset="0"/>
              <a:buNone/>
              <a:defRPr/>
            </a:pPr>
            <a:r>
              <a:rPr lang="en-US" altLang="en-US" sz="2250" dirty="0">
                <a:solidFill>
                  <a:schemeClr val="bg1"/>
                </a:solidFill>
              </a:rPr>
              <a:t>Other conditions</a:t>
            </a:r>
          </a:p>
          <a:p>
            <a:pPr lvl="1" eaLnBrk="1" hangingPunct="1">
              <a:defRPr/>
            </a:pPr>
            <a:r>
              <a:rPr lang="en-US" altLang="en-US" sz="2063" dirty="0">
                <a:solidFill>
                  <a:schemeClr val="bg1"/>
                </a:solidFill>
              </a:rPr>
              <a:t>CKD</a:t>
            </a:r>
          </a:p>
          <a:p>
            <a:pPr lvl="1" eaLnBrk="1" hangingPunct="1">
              <a:defRPr/>
            </a:pPr>
            <a:r>
              <a:rPr lang="en-US" altLang="en-US" sz="2063" dirty="0">
                <a:solidFill>
                  <a:schemeClr val="bg1"/>
                </a:solidFill>
              </a:rPr>
              <a:t>Hyperlipidemia</a:t>
            </a:r>
          </a:p>
          <a:p>
            <a:pPr lvl="1" eaLnBrk="1" hangingPunct="1">
              <a:defRPr/>
            </a:pPr>
            <a:r>
              <a:rPr lang="en-US" altLang="en-US" sz="2063" dirty="0">
                <a:solidFill>
                  <a:schemeClr val="bg1"/>
                </a:solidFill>
              </a:rPr>
              <a:t>Hypertension </a:t>
            </a:r>
            <a:endParaRPr lang="en-US" altLang="en-US" dirty="0">
              <a:solidFill>
                <a:schemeClr val="bg1"/>
              </a:solidFill>
            </a:endParaRPr>
          </a:p>
        </p:txBody>
      </p:sp>
      <p:sp>
        <p:nvSpPr>
          <p:cNvPr id="152580" name="Content Placeholder 1">
            <a:extLst>
              <a:ext uri="{FF2B5EF4-FFF2-40B4-BE49-F238E27FC236}">
                <a16:creationId xmlns:a16="http://schemas.microsoft.com/office/drawing/2014/main" id="{F1C00D7E-0561-C93B-B1CE-D0C277A53BF8}"/>
              </a:ext>
            </a:extLst>
          </p:cNvPr>
          <p:cNvSpPr txBox="1">
            <a:spLocks/>
          </p:cNvSpPr>
          <p:nvPr/>
        </p:nvSpPr>
        <p:spPr bwMode="auto">
          <a:xfrm>
            <a:off x="609600" y="4724400"/>
            <a:ext cx="4518025" cy="1916113"/>
          </a:xfrm>
          <a:prstGeom prst="rect">
            <a:avLst/>
          </a:prstGeom>
          <a:no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571500" eaLnBrk="1" fontAlgn="auto" hangingPunct="1">
              <a:spcBef>
                <a:spcPts val="1250"/>
              </a:spcBef>
              <a:spcAft>
                <a:spcPts val="0"/>
              </a:spcAft>
              <a:buFont typeface="Arial" panose="020B0604020202020204" pitchFamily="34" charset="0"/>
              <a:buNone/>
              <a:defRPr/>
            </a:pPr>
            <a:r>
              <a:rPr lang="en-US" altLang="en-US" sz="2250" dirty="0">
                <a:solidFill>
                  <a:srgbClr val="000000"/>
                </a:solidFill>
                <a:cs typeface="Arial" panose="020B0604020202020204" pitchFamily="34" charset="0"/>
              </a:rPr>
              <a:t>Checks BGM once daily</a:t>
            </a:r>
          </a:p>
          <a:p>
            <a:pPr defTabSz="571500" eaLnBrk="1" fontAlgn="auto" hangingPunct="1">
              <a:spcBef>
                <a:spcPts val="1250"/>
              </a:spcBef>
              <a:spcAft>
                <a:spcPts val="0"/>
              </a:spcAft>
              <a:buFont typeface="Arial" panose="020B0604020202020204" pitchFamily="34" charset="0"/>
              <a:buNone/>
              <a:defRPr/>
            </a:pPr>
            <a:r>
              <a:rPr lang="en-US" altLang="en-US" sz="2250" dirty="0">
                <a:solidFill>
                  <a:srgbClr val="000000"/>
                </a:solidFill>
                <a:cs typeface="Arial" panose="020B0604020202020204" pitchFamily="34" charset="0"/>
              </a:rPr>
              <a:t>Pertinent Labs</a:t>
            </a:r>
          </a:p>
          <a:p>
            <a:pPr marL="857250" lvl="1" indent="-285750" defTabSz="571500" eaLnBrk="1" fontAlgn="auto" hangingPunct="1">
              <a:spcBef>
                <a:spcPts val="625"/>
              </a:spcBef>
              <a:spcAft>
                <a:spcPts val="0"/>
              </a:spcAft>
              <a:defRPr/>
            </a:pPr>
            <a:r>
              <a:rPr lang="en-US" altLang="en-US" sz="2063" dirty="0" err="1">
                <a:solidFill>
                  <a:srgbClr val="000000"/>
                </a:solidFill>
                <a:cs typeface="Arial" panose="020B0604020202020204" pitchFamily="34" charset="0"/>
              </a:rPr>
              <a:t>SCr</a:t>
            </a:r>
            <a:r>
              <a:rPr lang="en-US" altLang="en-US" sz="2063" dirty="0">
                <a:solidFill>
                  <a:srgbClr val="000000"/>
                </a:solidFill>
                <a:cs typeface="Arial" panose="020B0604020202020204" pitchFamily="34" charset="0"/>
              </a:rPr>
              <a:t> = 1.38 mg/dL, eGFR = 55</a:t>
            </a:r>
          </a:p>
          <a:p>
            <a:pPr marL="857250" lvl="1" indent="-285750" defTabSz="571500" eaLnBrk="1" fontAlgn="auto" hangingPunct="1">
              <a:spcBef>
                <a:spcPts val="625"/>
              </a:spcBef>
              <a:spcAft>
                <a:spcPts val="0"/>
              </a:spcAft>
              <a:defRPr/>
            </a:pPr>
            <a:r>
              <a:rPr lang="en-US" altLang="en-US" sz="2063" dirty="0">
                <a:solidFill>
                  <a:srgbClr val="000000"/>
                </a:solidFill>
                <a:cs typeface="Arial" panose="020B0604020202020204" pitchFamily="34" charset="0"/>
              </a:rPr>
              <a:t>A1C = 8.2%, BMI = 34 kg/m</a:t>
            </a:r>
            <a:r>
              <a:rPr lang="en-US" altLang="en-US" sz="2063" baseline="30000" dirty="0">
                <a:solidFill>
                  <a:srgbClr val="000000"/>
                </a:solidFill>
                <a:cs typeface="Arial" panose="020B0604020202020204" pitchFamily="34" charset="0"/>
              </a:rPr>
              <a:t>2</a:t>
            </a:r>
            <a:endParaRPr lang="en-US" altLang="en-US" sz="2250" dirty="0">
              <a:solidFill>
                <a:srgbClr val="000000"/>
              </a:solidFill>
              <a:latin typeface="Arial" panose="020B0604020202020204" pitchFamily="34" charset="0"/>
              <a:cs typeface="Arial" panose="020B0604020202020204" pitchFamily="34" charset="0"/>
            </a:endParaRPr>
          </a:p>
        </p:txBody>
      </p:sp>
      <p:sp>
        <p:nvSpPr>
          <p:cNvPr id="152581" name="TextBox 13">
            <a:extLst>
              <a:ext uri="{FF2B5EF4-FFF2-40B4-BE49-F238E27FC236}">
                <a16:creationId xmlns:a16="http://schemas.microsoft.com/office/drawing/2014/main" id="{E0A5C34E-A38D-7BEF-B7F4-E147C6FD2DD6}"/>
              </a:ext>
            </a:extLst>
          </p:cNvPr>
          <p:cNvSpPr txBox="1">
            <a:spLocks noChangeArrowheads="1"/>
          </p:cNvSpPr>
          <p:nvPr/>
        </p:nvSpPr>
        <p:spPr bwMode="auto">
          <a:xfrm>
            <a:off x="5975350" y="1560513"/>
            <a:ext cx="5154613" cy="1724025"/>
          </a:xfrm>
          <a:prstGeom prst="rect">
            <a:avLst/>
          </a:prstGeom>
          <a:noFill/>
          <a:ln>
            <a:noFill/>
          </a:ln>
        </p:spPr>
        <p:txBody>
          <a:bodyPr>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defTabSz="571500" eaLnBrk="1" fontAlgn="auto" hangingPunct="1">
              <a:spcBef>
                <a:spcPts val="1250"/>
              </a:spcBef>
              <a:spcAft>
                <a:spcPts val="0"/>
              </a:spcAft>
              <a:defRPr/>
            </a:pPr>
            <a:r>
              <a:rPr lang="en-US" altLang="en-US" sz="2250" dirty="0">
                <a:solidFill>
                  <a:srgbClr val="000000"/>
                </a:solidFill>
                <a:cs typeface="Arial" panose="020B0604020202020204" pitchFamily="34" charset="0"/>
              </a:rPr>
              <a:t>Works in project management</a:t>
            </a:r>
          </a:p>
          <a:p>
            <a:pPr marL="285750" indent="-285750" defTabSz="571500" eaLnBrk="1" fontAlgn="auto" hangingPunct="1">
              <a:spcBef>
                <a:spcPts val="1250"/>
              </a:spcBef>
              <a:spcAft>
                <a:spcPts val="0"/>
              </a:spcAft>
              <a:defRPr/>
            </a:pPr>
            <a:r>
              <a:rPr lang="en-US" altLang="en-US" sz="2250" dirty="0">
                <a:solidFill>
                  <a:srgbClr val="000000"/>
                </a:solidFill>
                <a:cs typeface="Arial" panose="020B0604020202020204" pitchFamily="34" charset="0"/>
              </a:rPr>
              <a:t>Eats 3 meals/day, snacks at night, no regular exercise</a:t>
            </a:r>
          </a:p>
          <a:p>
            <a:pPr marL="285750" indent="-285750" defTabSz="571500" eaLnBrk="1" fontAlgn="auto" hangingPunct="1">
              <a:spcBef>
                <a:spcPts val="1250"/>
              </a:spcBef>
              <a:spcAft>
                <a:spcPts val="0"/>
              </a:spcAft>
              <a:defRPr/>
            </a:pPr>
            <a:r>
              <a:rPr lang="en-US" altLang="en-US" sz="2250" dirty="0">
                <a:solidFill>
                  <a:srgbClr val="000000"/>
                </a:solidFill>
                <a:cs typeface="Arial" panose="020B0604020202020204" pitchFamily="34" charset="0"/>
              </a:rPr>
              <a:t>Glucose log</a:t>
            </a:r>
            <a:endParaRPr lang="en-US" altLang="en-US" sz="2625" dirty="0">
              <a:solidFill>
                <a:srgbClr val="000000"/>
              </a:solidFill>
              <a:latin typeface="Arial" panose="020B0604020202020204" pitchFamily="34" charset="0"/>
              <a:cs typeface="Arial" panose="020B0604020202020204" pitchFamily="34" charset="0"/>
            </a:endParaRPr>
          </a:p>
        </p:txBody>
      </p:sp>
      <p:pic>
        <p:nvPicPr>
          <p:cNvPr id="155654" name="Picture 2">
            <a:extLst>
              <a:ext uri="{FF2B5EF4-FFF2-40B4-BE49-F238E27FC236}">
                <a16:creationId xmlns:a16="http://schemas.microsoft.com/office/drawing/2014/main" id="{D95ACBC1-FD6C-D11E-361D-2C6886B2A1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0388" y="2711450"/>
            <a:ext cx="2295525"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Title 3">
            <a:extLst>
              <a:ext uri="{FF2B5EF4-FFF2-40B4-BE49-F238E27FC236}">
                <a16:creationId xmlns:a16="http://schemas.microsoft.com/office/drawing/2014/main" id="{70BB9707-46C7-8B5D-5D0B-4D3CD2D725AC}"/>
              </a:ext>
            </a:extLst>
          </p:cNvPr>
          <p:cNvSpPr>
            <a:spLocks noGrp="1"/>
          </p:cNvSpPr>
          <p:nvPr>
            <p:ph type="title"/>
          </p:nvPr>
        </p:nvSpPr>
        <p:spPr>
          <a:xfrm>
            <a:off x="0" y="228600"/>
            <a:ext cx="5410200" cy="1325563"/>
          </a:xfrm>
        </p:spPr>
        <p:txBody>
          <a:bodyPr>
            <a:normAutofit/>
          </a:bodyPr>
          <a:lstStyle/>
          <a:p>
            <a:pPr eaLnBrk="1" hangingPunct="1">
              <a:defRPr/>
            </a:pPr>
            <a:r>
              <a:rPr lang="en-US" altLang="en-US" sz="3563" dirty="0"/>
              <a:t>Starts CGM</a:t>
            </a:r>
          </a:p>
        </p:txBody>
      </p:sp>
      <p:pic>
        <p:nvPicPr>
          <p:cNvPr id="157699" name="Content Placeholder 7">
            <a:extLst>
              <a:ext uri="{FF2B5EF4-FFF2-40B4-BE49-F238E27FC236}">
                <a16:creationId xmlns:a16="http://schemas.microsoft.com/office/drawing/2014/main" id="{F24670B4-E4D5-E1AE-62A5-FCC99732DF9F}"/>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6130925" y="4137025"/>
            <a:ext cx="6061075" cy="2374900"/>
          </a:xfrm>
        </p:spPr>
      </p:pic>
      <p:pic>
        <p:nvPicPr>
          <p:cNvPr id="157700" name="Picture 5">
            <a:extLst>
              <a:ext uri="{FF2B5EF4-FFF2-40B4-BE49-F238E27FC236}">
                <a16:creationId xmlns:a16="http://schemas.microsoft.com/office/drawing/2014/main" id="{3B8BA2C9-1AC5-EE35-C9C7-C1E3316667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9250" y="973138"/>
            <a:ext cx="76517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1" name="Picture 9">
            <a:extLst>
              <a:ext uri="{FF2B5EF4-FFF2-40B4-BE49-F238E27FC236}">
                <a16:creationId xmlns:a16="http://schemas.microsoft.com/office/drawing/2014/main" id="{6DA7E6D4-5A53-F09A-A13D-51CDE2D3F1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175" y="2427288"/>
            <a:ext cx="251777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2" name="Picture 9">
            <a:extLst>
              <a:ext uri="{FF2B5EF4-FFF2-40B4-BE49-F238E27FC236}">
                <a16:creationId xmlns:a16="http://schemas.microsoft.com/office/drawing/2014/main" id="{2296CD46-1992-3BB5-B58D-A687630021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100" y="3497263"/>
            <a:ext cx="24288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B2C6EEC-DF30-3227-E03F-B5C14853C73D}"/>
              </a:ext>
            </a:extLst>
          </p:cNvPr>
          <p:cNvSpPr txBox="1"/>
          <p:nvPr/>
        </p:nvSpPr>
        <p:spPr>
          <a:xfrm>
            <a:off x="765175" y="4822825"/>
            <a:ext cx="5167313" cy="1131888"/>
          </a:xfrm>
          <a:prstGeom prst="rect">
            <a:avLst/>
          </a:prstGeom>
          <a:noFill/>
        </p:spPr>
        <p:txBody>
          <a:bodyPr>
            <a:spAutoFit/>
          </a:bodyPr>
          <a:lstStyle/>
          <a:p>
            <a:pPr marL="357188" indent="-357188" defTabSz="571500" eaLnBrk="1" fontAlgn="auto" hangingPunct="1">
              <a:spcBef>
                <a:spcPts val="0"/>
              </a:spcBef>
              <a:spcAft>
                <a:spcPts val="0"/>
              </a:spcAft>
              <a:buFont typeface="Arial" panose="020B0604020202020204" pitchFamily="34" charset="0"/>
              <a:buChar char="•"/>
              <a:defRPr/>
            </a:pPr>
            <a:r>
              <a:rPr lang="en-US" sz="2250" dirty="0">
                <a:solidFill>
                  <a:prstClr val="black"/>
                </a:solidFill>
                <a:latin typeface="Calibri"/>
              </a:rPr>
              <a:t>Which CGM key metrics are at goal? </a:t>
            </a:r>
          </a:p>
          <a:p>
            <a:pPr marL="357188" indent="-357188" defTabSz="571500" eaLnBrk="1" fontAlgn="auto" hangingPunct="1">
              <a:spcBef>
                <a:spcPts val="0"/>
              </a:spcBef>
              <a:spcAft>
                <a:spcPts val="0"/>
              </a:spcAft>
              <a:buFont typeface="Arial" panose="020B0604020202020204" pitchFamily="34" charset="0"/>
              <a:buChar char="•"/>
              <a:defRPr/>
            </a:pPr>
            <a:r>
              <a:rPr lang="en-US" sz="2250" dirty="0">
                <a:solidFill>
                  <a:prstClr val="black"/>
                </a:solidFill>
                <a:latin typeface="Calibri"/>
              </a:rPr>
              <a:t>Which are not? </a:t>
            </a:r>
          </a:p>
          <a:p>
            <a:pPr marL="357188" indent="-357188" defTabSz="571500" eaLnBrk="1" fontAlgn="auto" hangingPunct="1">
              <a:spcBef>
                <a:spcPts val="0"/>
              </a:spcBef>
              <a:spcAft>
                <a:spcPts val="0"/>
              </a:spcAft>
              <a:buFont typeface="Arial" panose="020B0604020202020204" pitchFamily="34" charset="0"/>
              <a:buChar char="•"/>
              <a:defRPr/>
            </a:pPr>
            <a:r>
              <a:rPr lang="en-US" sz="2250" dirty="0">
                <a:solidFill>
                  <a:prstClr val="black"/>
                </a:solidFill>
                <a:latin typeface="Calibri"/>
              </a:rPr>
              <a:t>Overall patterns? </a:t>
            </a:r>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9B73C7-924C-3257-837B-3943F8906E72}"/>
              </a:ext>
            </a:extLst>
          </p:cNvPr>
          <p:cNvSpPr txBox="1"/>
          <p:nvPr/>
        </p:nvSpPr>
        <p:spPr>
          <a:xfrm>
            <a:off x="581025" y="619125"/>
            <a:ext cx="7019925" cy="646113"/>
          </a:xfrm>
          <a:prstGeom prst="rect">
            <a:avLst/>
          </a:prstGeom>
          <a:noFill/>
        </p:spPr>
        <p:txBody>
          <a:bodyPr>
            <a:spAutoFit/>
          </a:bodyPr>
          <a:lstStyle/>
          <a:p>
            <a:pPr eaLnBrk="1" fontAlgn="auto" hangingPunct="1">
              <a:spcBef>
                <a:spcPts val="0"/>
              </a:spcBef>
              <a:spcAft>
                <a:spcPts val="0"/>
              </a:spcAft>
              <a:defRPr/>
            </a:pPr>
            <a:r>
              <a:rPr lang="en-US" sz="3600" b="1" dirty="0">
                <a:solidFill>
                  <a:schemeClr val="accent1">
                    <a:lumMod val="75000"/>
                  </a:schemeClr>
                </a:solidFill>
                <a:cs typeface="Arial" panose="020B0604020202020204" pitchFamily="34" charset="0"/>
              </a:rPr>
              <a:t>Poll Question 18</a:t>
            </a:r>
          </a:p>
        </p:txBody>
      </p:sp>
      <p:sp>
        <p:nvSpPr>
          <p:cNvPr id="158723" name="TextBox 2">
            <a:extLst>
              <a:ext uri="{FF2B5EF4-FFF2-40B4-BE49-F238E27FC236}">
                <a16:creationId xmlns:a16="http://schemas.microsoft.com/office/drawing/2014/main" id="{F6133888-FC0E-B8A4-75E0-2849EE635B88}"/>
              </a:ext>
            </a:extLst>
          </p:cNvPr>
          <p:cNvSpPr txBox="1">
            <a:spLocks noChangeArrowheads="1"/>
          </p:cNvSpPr>
          <p:nvPr/>
        </p:nvSpPr>
        <p:spPr bwMode="auto">
          <a:xfrm>
            <a:off x="228600" y="1676400"/>
            <a:ext cx="10163175"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971550" indent="-5143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cs typeface="Arial" panose="020B0604020202020204" pitchFamily="34" charset="0"/>
              </a:rPr>
              <a:t>1.   </a:t>
            </a:r>
            <a:r>
              <a:rPr lang="en-US" altLang="en-US" sz="4000">
                <a:solidFill>
                  <a:schemeClr val="bg1"/>
                </a:solidFill>
                <a:cs typeface="Arial" panose="020B0604020202020204" pitchFamily="34" charset="0"/>
              </a:rPr>
              <a:t>Which CGM key metrics are at goal?  </a:t>
            </a:r>
          </a:p>
          <a:p>
            <a:pPr lvl="1">
              <a:buFont typeface="Calibri Light" panose="020F0302020204030204" pitchFamily="34" charset="0"/>
              <a:buAutoNum type="alphaUcPeriod"/>
            </a:pPr>
            <a:r>
              <a:rPr lang="en-US" altLang="en-US" sz="4000">
                <a:solidFill>
                  <a:schemeClr val="bg1"/>
                </a:solidFill>
                <a:cs typeface="Arial" panose="020B0604020202020204" pitchFamily="34" charset="0"/>
              </a:rPr>
              <a:t>Time in range</a:t>
            </a:r>
          </a:p>
          <a:p>
            <a:pPr lvl="1">
              <a:buFont typeface="Calibri Light" panose="020F0302020204030204" pitchFamily="34" charset="0"/>
              <a:buAutoNum type="alphaUcPeriod"/>
            </a:pPr>
            <a:r>
              <a:rPr lang="en-US" altLang="en-US" sz="4000">
                <a:solidFill>
                  <a:schemeClr val="bg1"/>
                </a:solidFill>
                <a:cs typeface="Arial" panose="020B0604020202020204" pitchFamily="34" charset="0"/>
              </a:rPr>
              <a:t>Time above range</a:t>
            </a:r>
          </a:p>
          <a:p>
            <a:pPr lvl="1">
              <a:buFont typeface="Calibri Light" panose="020F0302020204030204" pitchFamily="34" charset="0"/>
              <a:buAutoNum type="alphaUcPeriod"/>
            </a:pPr>
            <a:r>
              <a:rPr lang="en-US" altLang="en-US" sz="4000">
                <a:solidFill>
                  <a:schemeClr val="bg1"/>
                </a:solidFill>
                <a:cs typeface="Arial" panose="020B0604020202020204" pitchFamily="34" charset="0"/>
              </a:rPr>
              <a:t>Time below range</a:t>
            </a:r>
          </a:p>
          <a:p>
            <a:pPr lvl="1">
              <a:buFont typeface="Calibri Light" panose="020F0302020204030204" pitchFamily="34" charset="0"/>
              <a:buAutoNum type="alphaUcPeriod"/>
            </a:pPr>
            <a:r>
              <a:rPr lang="en-US" altLang="en-US" sz="4000">
                <a:solidFill>
                  <a:schemeClr val="bg1"/>
                </a:solidFill>
                <a:cs typeface="Arial" panose="020B0604020202020204" pitchFamily="34" charset="0"/>
              </a:rPr>
              <a:t>Glucose management indicator</a:t>
            </a:r>
            <a:endParaRPr lang="en-US" altLang="en-US" sz="2400">
              <a:solidFill>
                <a:schemeClr val="bg1"/>
              </a:solidFill>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F230BF-58C2-9B9A-48CD-F23139ECCD04}"/>
              </a:ext>
            </a:extLst>
          </p:cNvPr>
          <p:cNvSpPr>
            <a:spLocks noGrp="1"/>
          </p:cNvSpPr>
          <p:nvPr>
            <p:ph type="title" idx="4294967295"/>
          </p:nvPr>
        </p:nvSpPr>
        <p:spPr>
          <a:xfrm>
            <a:off x="0" y="400050"/>
            <a:ext cx="5080000" cy="641350"/>
          </a:xfrm>
        </p:spPr>
        <p:txBody>
          <a:bodyPr>
            <a:normAutofit fontScale="90000"/>
          </a:bodyPr>
          <a:lstStyle/>
          <a:p>
            <a:pPr eaLnBrk="1" hangingPunct="1">
              <a:defRPr/>
            </a:pPr>
            <a:r>
              <a:rPr lang="en-US" dirty="0">
                <a:solidFill>
                  <a:schemeClr val="bg1"/>
                </a:solidFill>
              </a:rPr>
              <a:t>Time in Range</a:t>
            </a:r>
          </a:p>
        </p:txBody>
      </p:sp>
      <p:sp>
        <p:nvSpPr>
          <p:cNvPr id="160772" name="Text Placeholder 8">
            <a:extLst>
              <a:ext uri="{FF2B5EF4-FFF2-40B4-BE49-F238E27FC236}">
                <a16:creationId xmlns:a16="http://schemas.microsoft.com/office/drawing/2014/main" id="{0BEDFF03-DADA-192C-DE6D-950543A52991}"/>
              </a:ext>
            </a:extLst>
          </p:cNvPr>
          <p:cNvSpPr>
            <a:spLocks noGrp="1"/>
          </p:cNvSpPr>
          <p:nvPr>
            <p:ph idx="4294967295"/>
          </p:nvPr>
        </p:nvSpPr>
        <p:spPr>
          <a:xfrm>
            <a:off x="0" y="1827213"/>
            <a:ext cx="5313363" cy="5030787"/>
          </a:xfrm>
        </p:spPr>
        <p:txBody>
          <a:bodyPr>
            <a:normAutofit fontScale="92500"/>
          </a:bodyPr>
          <a:lstStyle/>
          <a:p>
            <a:pPr eaLnBrk="1" hangingPunct="1">
              <a:lnSpc>
                <a:spcPct val="120000"/>
              </a:lnSpc>
              <a:defRPr/>
            </a:pPr>
            <a:r>
              <a:rPr lang="en-US" altLang="en-US" sz="2800" dirty="0"/>
              <a:t>Focus on the positive: what’s worked well on Tue 3/16?</a:t>
            </a:r>
          </a:p>
          <a:p>
            <a:pPr eaLnBrk="1" hangingPunct="1">
              <a:lnSpc>
                <a:spcPct val="120000"/>
              </a:lnSpc>
              <a:defRPr/>
            </a:pPr>
            <a:r>
              <a:rPr lang="en-US" altLang="en-US" sz="2800" dirty="0"/>
              <a:t>Time in range is high this day</a:t>
            </a:r>
          </a:p>
          <a:p>
            <a:pPr eaLnBrk="1" hangingPunct="1">
              <a:lnSpc>
                <a:spcPct val="120000"/>
              </a:lnSpc>
              <a:defRPr/>
            </a:pPr>
            <a:r>
              <a:rPr lang="en-US" altLang="en-US" sz="2800" dirty="0"/>
              <a:t>Ate a granola bar for breakfast, grilled chicken salad at lunch, steak, greens, potato at dinner</a:t>
            </a:r>
          </a:p>
          <a:p>
            <a:pPr eaLnBrk="1" hangingPunct="1">
              <a:lnSpc>
                <a:spcPct val="120000"/>
              </a:lnSpc>
              <a:defRPr/>
            </a:pPr>
            <a:r>
              <a:rPr lang="en-US" altLang="en-US" sz="2800" dirty="0"/>
              <a:t>No missed medication doses</a:t>
            </a:r>
          </a:p>
          <a:p>
            <a:pPr eaLnBrk="1" hangingPunct="1">
              <a:lnSpc>
                <a:spcPct val="120000"/>
              </a:lnSpc>
              <a:defRPr/>
            </a:pPr>
            <a:r>
              <a:rPr lang="en-US" altLang="en-US" sz="2800" dirty="0"/>
              <a:t>Good night’s sleep, low stress</a:t>
            </a:r>
          </a:p>
        </p:txBody>
      </p:sp>
      <p:sp>
        <p:nvSpPr>
          <p:cNvPr id="160770" name="Slide Number Placeholder 2">
            <a:extLst>
              <a:ext uri="{FF2B5EF4-FFF2-40B4-BE49-F238E27FC236}">
                <a16:creationId xmlns:a16="http://schemas.microsoft.com/office/drawing/2014/main" id="{8966B718-1781-8FAC-5DFA-1BD9C865CC81}"/>
              </a:ext>
            </a:extLst>
          </p:cNvPr>
          <p:cNvSpPr>
            <a:spLocks noGrp="1" noChangeArrowheads="1"/>
          </p:cNvSpPr>
          <p:nvPr>
            <p:ph type="sldNum" sz="quarter" idx="4294967295"/>
          </p:nvPr>
        </p:nvSpPr>
        <p:spPr bwMode="auto">
          <a:xfrm>
            <a:off x="0" y="214313"/>
            <a:ext cx="0" cy="0"/>
          </a:xfrm>
          <a:prstGeom prst="rect">
            <a:avLst/>
          </a:prstGeom>
        </p:spPr>
        <p:txBody>
          <a:bodyPr/>
          <a:lstStyle>
            <a:lvl1pPr>
              <a:lnSpc>
                <a:spcPct val="90000"/>
              </a:lnSpc>
              <a:spcBef>
                <a:spcPts val="938"/>
              </a:spcBef>
              <a:buFont typeface="Arial" panose="020B0604020202020204" pitchFamily="34" charset="0"/>
              <a:buChar char="•"/>
              <a:defRPr sz="2625">
                <a:solidFill>
                  <a:schemeClr val="tx1"/>
                </a:solidFill>
                <a:latin typeface="Calibri" panose="020F0502020204030204" pitchFamily="34" charset="0"/>
              </a:defRPr>
            </a:lvl1pPr>
            <a:lvl2pPr marL="696516" indent="-267891">
              <a:lnSpc>
                <a:spcPct val="90000"/>
              </a:lnSpc>
              <a:spcBef>
                <a:spcPts val="469"/>
              </a:spcBef>
              <a:buFont typeface="Arial" panose="020B0604020202020204" pitchFamily="34" charset="0"/>
              <a:buChar char="•"/>
              <a:defRPr sz="2250">
                <a:solidFill>
                  <a:schemeClr val="tx1"/>
                </a:solidFill>
                <a:latin typeface="Calibri" panose="020F0502020204030204" pitchFamily="34" charset="0"/>
              </a:defRPr>
            </a:lvl2pPr>
            <a:lvl3pPr marL="1071563" indent="-214313">
              <a:lnSpc>
                <a:spcPct val="90000"/>
              </a:lnSpc>
              <a:spcBef>
                <a:spcPts val="469"/>
              </a:spcBef>
              <a:buFont typeface="Arial" panose="020B0604020202020204" pitchFamily="34" charset="0"/>
              <a:buChar char="•"/>
              <a:defRPr sz="1875">
                <a:solidFill>
                  <a:schemeClr val="tx1"/>
                </a:solidFill>
                <a:latin typeface="Calibri" panose="020F0502020204030204" pitchFamily="34" charset="0"/>
              </a:defRPr>
            </a:lvl3pPr>
            <a:lvl4pPr marL="1500188" indent="-214313">
              <a:lnSpc>
                <a:spcPct val="90000"/>
              </a:lnSpc>
              <a:spcBef>
                <a:spcPts val="469"/>
              </a:spcBef>
              <a:buFont typeface="Arial" panose="020B0604020202020204" pitchFamily="34" charset="0"/>
              <a:buChar char="•"/>
              <a:defRPr>
                <a:solidFill>
                  <a:schemeClr val="tx1"/>
                </a:solidFill>
                <a:latin typeface="Calibri" panose="020F0502020204030204" pitchFamily="34" charset="0"/>
              </a:defRPr>
            </a:lvl4pPr>
            <a:lvl5pPr marL="1928813" indent="-214313">
              <a:lnSpc>
                <a:spcPct val="90000"/>
              </a:lnSpc>
              <a:spcBef>
                <a:spcPts val="469"/>
              </a:spcBef>
              <a:buFont typeface="Arial" panose="020B0604020202020204" pitchFamily="34" charset="0"/>
              <a:buChar char="•"/>
              <a:defRPr>
                <a:solidFill>
                  <a:schemeClr val="tx1"/>
                </a:solidFill>
                <a:latin typeface="Calibri" panose="020F0502020204030204" pitchFamily="34" charset="0"/>
              </a:defRPr>
            </a:lvl5pPr>
            <a:lvl6pPr marL="2357438" indent="-214313" eaLnBrk="0" fontAlgn="base" hangingPunct="0">
              <a:lnSpc>
                <a:spcPct val="90000"/>
              </a:lnSpc>
              <a:spcBef>
                <a:spcPts val="469"/>
              </a:spcBef>
              <a:spcAft>
                <a:spcPct val="0"/>
              </a:spcAft>
              <a:buFont typeface="Arial" panose="020B0604020202020204" pitchFamily="34" charset="0"/>
              <a:buChar char="•"/>
              <a:defRPr>
                <a:solidFill>
                  <a:schemeClr val="tx1"/>
                </a:solidFill>
                <a:latin typeface="Calibri" panose="020F0502020204030204" pitchFamily="34" charset="0"/>
              </a:defRPr>
            </a:lvl6pPr>
            <a:lvl7pPr marL="2786063" indent="-214313" eaLnBrk="0" fontAlgn="base" hangingPunct="0">
              <a:lnSpc>
                <a:spcPct val="90000"/>
              </a:lnSpc>
              <a:spcBef>
                <a:spcPts val="469"/>
              </a:spcBef>
              <a:spcAft>
                <a:spcPct val="0"/>
              </a:spcAft>
              <a:buFont typeface="Arial" panose="020B0604020202020204" pitchFamily="34" charset="0"/>
              <a:buChar char="•"/>
              <a:defRPr>
                <a:solidFill>
                  <a:schemeClr val="tx1"/>
                </a:solidFill>
                <a:latin typeface="Calibri" panose="020F0502020204030204" pitchFamily="34" charset="0"/>
              </a:defRPr>
            </a:lvl7pPr>
            <a:lvl8pPr marL="3214688" indent="-214313" eaLnBrk="0" fontAlgn="base" hangingPunct="0">
              <a:lnSpc>
                <a:spcPct val="90000"/>
              </a:lnSpc>
              <a:spcBef>
                <a:spcPts val="469"/>
              </a:spcBef>
              <a:spcAft>
                <a:spcPct val="0"/>
              </a:spcAft>
              <a:buFont typeface="Arial" panose="020B0604020202020204" pitchFamily="34" charset="0"/>
              <a:buChar char="•"/>
              <a:defRPr>
                <a:solidFill>
                  <a:schemeClr val="tx1"/>
                </a:solidFill>
                <a:latin typeface="Calibri" panose="020F0502020204030204" pitchFamily="34" charset="0"/>
              </a:defRPr>
            </a:lvl8pPr>
            <a:lvl9pPr marL="3643313" indent="-214313" eaLnBrk="0" fontAlgn="base" hangingPunct="0">
              <a:lnSpc>
                <a:spcPct val="90000"/>
              </a:lnSpc>
              <a:spcBef>
                <a:spcPts val="469"/>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defTabSz="571500" eaLnBrk="1" fontAlgn="auto" hangingPunct="1">
              <a:lnSpc>
                <a:spcPct val="100000"/>
              </a:lnSpc>
              <a:spcBef>
                <a:spcPct val="0"/>
              </a:spcBef>
              <a:spcAft>
                <a:spcPts val="0"/>
              </a:spcAft>
              <a:buFont typeface="Arial" panose="020B0604020202020204" pitchFamily="34" charset="0"/>
              <a:buNone/>
              <a:defRPr/>
            </a:pPr>
            <a:fld id="{F43383C1-F068-4E46-97B4-A633DEA68593}" type="slidenum">
              <a:rPr lang="en-US" altLang="en-US" sz="1125">
                <a:solidFill>
                  <a:srgbClr val="898989"/>
                </a:solidFill>
                <a:latin typeface="Helvetica" panose="020B0604020202020204" pitchFamily="34" charset="0"/>
                <a:ea typeface="Helvetica" panose="020B0604020202020204" pitchFamily="34" charset="0"/>
                <a:cs typeface="Helvetica" panose="020B0604020202020204" pitchFamily="34" charset="0"/>
              </a:rPr>
              <a:pPr algn="r" defTabSz="571500" eaLnBrk="1" fontAlgn="auto" hangingPunct="1">
                <a:lnSpc>
                  <a:spcPct val="100000"/>
                </a:lnSpc>
                <a:spcBef>
                  <a:spcPct val="0"/>
                </a:spcBef>
                <a:spcAft>
                  <a:spcPts val="0"/>
                </a:spcAft>
                <a:buFont typeface="Arial" panose="020B0604020202020204" pitchFamily="34" charset="0"/>
                <a:buNone/>
                <a:defRPr/>
              </a:pPr>
              <a:t>216</a:t>
            </a:fld>
            <a:endParaRPr lang="en-US" altLang="en-US" sz="1125">
              <a:solidFill>
                <a:srgbClr val="898989"/>
              </a:solidFill>
              <a:latin typeface="Helvetica" panose="020B0604020202020204" pitchFamily="34" charset="0"/>
              <a:ea typeface="Helvetica" panose="020B0604020202020204" pitchFamily="34" charset="0"/>
              <a:cs typeface="Helvetica" panose="020B0604020202020204" pitchFamily="34" charset="0"/>
            </a:endParaRPr>
          </a:p>
        </p:txBody>
      </p:sp>
      <p:pic>
        <p:nvPicPr>
          <p:cNvPr id="160773" name="Picture 5">
            <a:extLst>
              <a:ext uri="{FF2B5EF4-FFF2-40B4-BE49-F238E27FC236}">
                <a16:creationId xmlns:a16="http://schemas.microsoft.com/office/drawing/2014/main" id="{C6FACCAE-A930-8534-9319-406C5E20D9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238" y="1184275"/>
            <a:ext cx="194627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7">
            <a:extLst>
              <a:ext uri="{FF2B5EF4-FFF2-40B4-BE49-F238E27FC236}">
                <a16:creationId xmlns:a16="http://schemas.microsoft.com/office/drawing/2014/main" id="{B0A6AD82-DB73-AC53-2458-EC43A15CE1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8750" y="1041400"/>
            <a:ext cx="4695825"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632270BC-B5AC-69CA-ED12-C5D782064749}"/>
              </a:ext>
            </a:extLst>
          </p:cNvPr>
          <p:cNvSpPr/>
          <p:nvPr/>
        </p:nvSpPr>
        <p:spPr>
          <a:xfrm>
            <a:off x="6508750" y="3643313"/>
            <a:ext cx="5048250" cy="969962"/>
          </a:xfrm>
          <a:prstGeom prst="rect">
            <a:avLst/>
          </a:prstGeom>
          <a:solidFill>
            <a:schemeClr val="accent4">
              <a:alpha val="40000"/>
            </a:schemeClr>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571500" eaLnBrk="1" fontAlgn="auto" hangingPunct="1">
              <a:spcBef>
                <a:spcPts val="0"/>
              </a:spcBef>
              <a:spcAft>
                <a:spcPts val="0"/>
              </a:spcAft>
              <a:defRPr/>
            </a:pPr>
            <a:endParaRPr lang="en-US" sz="1688">
              <a:solidFill>
                <a:prstClr val="white"/>
              </a:solidFill>
            </a:endParaRPr>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Title 3">
            <a:extLst>
              <a:ext uri="{FF2B5EF4-FFF2-40B4-BE49-F238E27FC236}">
                <a16:creationId xmlns:a16="http://schemas.microsoft.com/office/drawing/2014/main" id="{161101B9-0356-0ECA-B610-8D22BF48CF31}"/>
              </a:ext>
            </a:extLst>
          </p:cNvPr>
          <p:cNvSpPr>
            <a:spLocks noGrp="1"/>
          </p:cNvSpPr>
          <p:nvPr>
            <p:ph type="title" idx="4294967295"/>
          </p:nvPr>
        </p:nvSpPr>
        <p:spPr>
          <a:xfrm>
            <a:off x="3432175" y="228600"/>
            <a:ext cx="8759825" cy="681038"/>
          </a:xfrm>
        </p:spPr>
        <p:txBody>
          <a:bodyPr>
            <a:normAutofit fontScale="90000"/>
          </a:bodyPr>
          <a:lstStyle/>
          <a:p>
            <a:pPr eaLnBrk="1" hangingPunct="1">
              <a:defRPr/>
            </a:pPr>
            <a:r>
              <a:rPr lang="en-US" altLang="en-US" dirty="0">
                <a:solidFill>
                  <a:schemeClr val="bg1"/>
                </a:solidFill>
              </a:rPr>
              <a:t>Areas for Improvement</a:t>
            </a:r>
          </a:p>
        </p:txBody>
      </p:sp>
      <p:sp>
        <p:nvSpPr>
          <p:cNvPr id="162820" name="Text Placeholder 8">
            <a:extLst>
              <a:ext uri="{FF2B5EF4-FFF2-40B4-BE49-F238E27FC236}">
                <a16:creationId xmlns:a16="http://schemas.microsoft.com/office/drawing/2014/main" id="{F92A3DBD-0BFB-96EB-986A-636B95E05697}"/>
              </a:ext>
            </a:extLst>
          </p:cNvPr>
          <p:cNvSpPr>
            <a:spLocks noGrp="1"/>
          </p:cNvSpPr>
          <p:nvPr>
            <p:ph idx="4294967295"/>
          </p:nvPr>
        </p:nvSpPr>
        <p:spPr>
          <a:xfrm>
            <a:off x="0" y="1714500"/>
            <a:ext cx="5789613" cy="5014913"/>
          </a:xfrm>
        </p:spPr>
        <p:txBody>
          <a:bodyPr>
            <a:normAutofit fontScale="92500"/>
          </a:bodyPr>
          <a:lstStyle/>
          <a:p>
            <a:pPr eaLnBrk="1" hangingPunct="1">
              <a:lnSpc>
                <a:spcPct val="120000"/>
              </a:lnSpc>
              <a:defRPr/>
            </a:pPr>
            <a:r>
              <a:rPr lang="en-US" altLang="en-US" sz="2800" dirty="0"/>
              <a:t>Sun 3/14 glucose went high 12 pm</a:t>
            </a:r>
          </a:p>
          <a:p>
            <a:pPr eaLnBrk="1" hangingPunct="1">
              <a:lnSpc>
                <a:spcPct val="120000"/>
              </a:lnSpc>
              <a:defRPr/>
            </a:pPr>
            <a:r>
              <a:rPr lang="en-US" altLang="en-US" sz="2800" dirty="0"/>
              <a:t>Reports eating rice bowl and coke</a:t>
            </a:r>
          </a:p>
          <a:p>
            <a:pPr eaLnBrk="1" hangingPunct="1">
              <a:lnSpc>
                <a:spcPct val="120000"/>
              </a:lnSpc>
              <a:defRPr/>
            </a:pPr>
            <a:r>
              <a:rPr lang="en-US" altLang="en-US" sz="2800" dirty="0"/>
              <a:t>Silver lining</a:t>
            </a:r>
          </a:p>
          <a:p>
            <a:pPr lvl="1" eaLnBrk="1" hangingPunct="1">
              <a:lnSpc>
                <a:spcPct val="120000"/>
              </a:lnSpc>
              <a:defRPr/>
            </a:pPr>
            <a:r>
              <a:rPr lang="en-US" altLang="en-US" sz="2400" dirty="0"/>
              <a:t>Walked around 3 pm (helped to lower glucose)</a:t>
            </a:r>
          </a:p>
          <a:p>
            <a:pPr lvl="1" eaLnBrk="1" hangingPunct="1">
              <a:lnSpc>
                <a:spcPct val="120000"/>
              </a:lnSpc>
              <a:defRPr/>
            </a:pPr>
            <a:r>
              <a:rPr lang="en-US" altLang="en-US" sz="2400" dirty="0"/>
              <a:t>Avoided afternoon snacking</a:t>
            </a:r>
          </a:p>
          <a:p>
            <a:pPr lvl="1" eaLnBrk="1" hangingPunct="1">
              <a:lnSpc>
                <a:spcPct val="120000"/>
              </a:lnSpc>
              <a:defRPr/>
            </a:pPr>
            <a:r>
              <a:rPr lang="en-US" altLang="en-US" sz="2400" dirty="0"/>
              <a:t>Ate low-carb dinner (salmon, salad, small potato)</a:t>
            </a:r>
          </a:p>
          <a:p>
            <a:pPr lvl="1" eaLnBrk="1" hangingPunct="1">
              <a:lnSpc>
                <a:spcPct val="120000"/>
              </a:lnSpc>
              <a:defRPr/>
            </a:pPr>
            <a:r>
              <a:rPr lang="en-US" altLang="en-US" sz="2400" dirty="0"/>
              <a:t>Denies missed doses</a:t>
            </a:r>
          </a:p>
        </p:txBody>
      </p:sp>
      <p:sp>
        <p:nvSpPr>
          <p:cNvPr id="162818" name="Slide Number Placeholder 2">
            <a:extLst>
              <a:ext uri="{FF2B5EF4-FFF2-40B4-BE49-F238E27FC236}">
                <a16:creationId xmlns:a16="http://schemas.microsoft.com/office/drawing/2014/main" id="{FD57038A-DB2B-DD9F-DCA9-A0182ED8C9C4}"/>
              </a:ext>
            </a:extLst>
          </p:cNvPr>
          <p:cNvSpPr>
            <a:spLocks noGrp="1" noChangeArrowheads="1"/>
          </p:cNvSpPr>
          <p:nvPr>
            <p:ph type="sldNum" sz="quarter" idx="4294967295"/>
          </p:nvPr>
        </p:nvSpPr>
        <p:spPr bwMode="auto">
          <a:xfrm>
            <a:off x="0" y="214313"/>
            <a:ext cx="0" cy="0"/>
          </a:xfrm>
          <a:prstGeom prst="rect">
            <a:avLst/>
          </a:prstGeom>
        </p:spPr>
        <p:txBody>
          <a:bodyPr/>
          <a:lstStyle>
            <a:lvl1pPr>
              <a:lnSpc>
                <a:spcPct val="90000"/>
              </a:lnSpc>
              <a:spcBef>
                <a:spcPts val="938"/>
              </a:spcBef>
              <a:buFont typeface="Arial" panose="020B0604020202020204" pitchFamily="34" charset="0"/>
              <a:buChar char="•"/>
              <a:defRPr sz="2625">
                <a:solidFill>
                  <a:schemeClr val="tx1"/>
                </a:solidFill>
                <a:latin typeface="Calibri" panose="020F0502020204030204" pitchFamily="34" charset="0"/>
              </a:defRPr>
            </a:lvl1pPr>
            <a:lvl2pPr marL="696516" indent="-267891">
              <a:lnSpc>
                <a:spcPct val="90000"/>
              </a:lnSpc>
              <a:spcBef>
                <a:spcPts val="469"/>
              </a:spcBef>
              <a:buFont typeface="Arial" panose="020B0604020202020204" pitchFamily="34" charset="0"/>
              <a:buChar char="•"/>
              <a:defRPr sz="2250">
                <a:solidFill>
                  <a:schemeClr val="tx1"/>
                </a:solidFill>
                <a:latin typeface="Calibri" panose="020F0502020204030204" pitchFamily="34" charset="0"/>
              </a:defRPr>
            </a:lvl2pPr>
            <a:lvl3pPr marL="1071563" indent="-214313">
              <a:lnSpc>
                <a:spcPct val="90000"/>
              </a:lnSpc>
              <a:spcBef>
                <a:spcPts val="469"/>
              </a:spcBef>
              <a:buFont typeface="Arial" panose="020B0604020202020204" pitchFamily="34" charset="0"/>
              <a:buChar char="•"/>
              <a:defRPr sz="1875">
                <a:solidFill>
                  <a:schemeClr val="tx1"/>
                </a:solidFill>
                <a:latin typeface="Calibri" panose="020F0502020204030204" pitchFamily="34" charset="0"/>
              </a:defRPr>
            </a:lvl3pPr>
            <a:lvl4pPr marL="1500188" indent="-214313">
              <a:lnSpc>
                <a:spcPct val="90000"/>
              </a:lnSpc>
              <a:spcBef>
                <a:spcPts val="469"/>
              </a:spcBef>
              <a:buFont typeface="Arial" panose="020B0604020202020204" pitchFamily="34" charset="0"/>
              <a:buChar char="•"/>
              <a:defRPr>
                <a:solidFill>
                  <a:schemeClr val="tx1"/>
                </a:solidFill>
                <a:latin typeface="Calibri" panose="020F0502020204030204" pitchFamily="34" charset="0"/>
              </a:defRPr>
            </a:lvl4pPr>
            <a:lvl5pPr marL="1928813" indent="-214313">
              <a:lnSpc>
                <a:spcPct val="90000"/>
              </a:lnSpc>
              <a:spcBef>
                <a:spcPts val="469"/>
              </a:spcBef>
              <a:buFont typeface="Arial" panose="020B0604020202020204" pitchFamily="34" charset="0"/>
              <a:buChar char="•"/>
              <a:defRPr>
                <a:solidFill>
                  <a:schemeClr val="tx1"/>
                </a:solidFill>
                <a:latin typeface="Calibri" panose="020F0502020204030204" pitchFamily="34" charset="0"/>
              </a:defRPr>
            </a:lvl5pPr>
            <a:lvl6pPr marL="2357438" indent="-214313" eaLnBrk="0" fontAlgn="base" hangingPunct="0">
              <a:lnSpc>
                <a:spcPct val="90000"/>
              </a:lnSpc>
              <a:spcBef>
                <a:spcPts val="469"/>
              </a:spcBef>
              <a:spcAft>
                <a:spcPct val="0"/>
              </a:spcAft>
              <a:buFont typeface="Arial" panose="020B0604020202020204" pitchFamily="34" charset="0"/>
              <a:buChar char="•"/>
              <a:defRPr>
                <a:solidFill>
                  <a:schemeClr val="tx1"/>
                </a:solidFill>
                <a:latin typeface="Calibri" panose="020F0502020204030204" pitchFamily="34" charset="0"/>
              </a:defRPr>
            </a:lvl6pPr>
            <a:lvl7pPr marL="2786063" indent="-214313" eaLnBrk="0" fontAlgn="base" hangingPunct="0">
              <a:lnSpc>
                <a:spcPct val="90000"/>
              </a:lnSpc>
              <a:spcBef>
                <a:spcPts val="469"/>
              </a:spcBef>
              <a:spcAft>
                <a:spcPct val="0"/>
              </a:spcAft>
              <a:buFont typeface="Arial" panose="020B0604020202020204" pitchFamily="34" charset="0"/>
              <a:buChar char="•"/>
              <a:defRPr>
                <a:solidFill>
                  <a:schemeClr val="tx1"/>
                </a:solidFill>
                <a:latin typeface="Calibri" panose="020F0502020204030204" pitchFamily="34" charset="0"/>
              </a:defRPr>
            </a:lvl7pPr>
            <a:lvl8pPr marL="3214688" indent="-214313" eaLnBrk="0" fontAlgn="base" hangingPunct="0">
              <a:lnSpc>
                <a:spcPct val="90000"/>
              </a:lnSpc>
              <a:spcBef>
                <a:spcPts val="469"/>
              </a:spcBef>
              <a:spcAft>
                <a:spcPct val="0"/>
              </a:spcAft>
              <a:buFont typeface="Arial" panose="020B0604020202020204" pitchFamily="34" charset="0"/>
              <a:buChar char="•"/>
              <a:defRPr>
                <a:solidFill>
                  <a:schemeClr val="tx1"/>
                </a:solidFill>
                <a:latin typeface="Calibri" panose="020F0502020204030204" pitchFamily="34" charset="0"/>
              </a:defRPr>
            </a:lvl8pPr>
            <a:lvl9pPr marL="3643313" indent="-214313" eaLnBrk="0" fontAlgn="base" hangingPunct="0">
              <a:lnSpc>
                <a:spcPct val="90000"/>
              </a:lnSpc>
              <a:spcBef>
                <a:spcPts val="469"/>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defTabSz="571500" eaLnBrk="1" fontAlgn="auto" hangingPunct="1">
              <a:lnSpc>
                <a:spcPct val="100000"/>
              </a:lnSpc>
              <a:spcBef>
                <a:spcPct val="0"/>
              </a:spcBef>
              <a:spcAft>
                <a:spcPts val="0"/>
              </a:spcAft>
              <a:buFont typeface="Arial" panose="020B0604020202020204" pitchFamily="34" charset="0"/>
              <a:buNone/>
              <a:defRPr/>
            </a:pPr>
            <a:fld id="{4097B3A3-F276-43C0-9EF0-FBAD2BACDEFB}" type="slidenum">
              <a:rPr lang="en-US" altLang="en-US" sz="1125">
                <a:solidFill>
                  <a:srgbClr val="898989"/>
                </a:solidFill>
                <a:latin typeface="Helvetica" panose="020B0604020202020204" pitchFamily="34" charset="0"/>
                <a:ea typeface="Helvetica" panose="020B0604020202020204" pitchFamily="34" charset="0"/>
                <a:cs typeface="Helvetica" panose="020B0604020202020204" pitchFamily="34" charset="0"/>
              </a:rPr>
              <a:pPr algn="r" defTabSz="571500" eaLnBrk="1" fontAlgn="auto" hangingPunct="1">
                <a:lnSpc>
                  <a:spcPct val="100000"/>
                </a:lnSpc>
                <a:spcBef>
                  <a:spcPct val="0"/>
                </a:spcBef>
                <a:spcAft>
                  <a:spcPts val="0"/>
                </a:spcAft>
                <a:buFont typeface="Arial" panose="020B0604020202020204" pitchFamily="34" charset="0"/>
                <a:buNone/>
                <a:defRPr/>
              </a:pPr>
              <a:t>217</a:t>
            </a:fld>
            <a:endParaRPr lang="en-US" altLang="en-US" sz="1125">
              <a:solidFill>
                <a:srgbClr val="898989"/>
              </a:solidFill>
              <a:latin typeface="Helvetica" panose="020B0604020202020204" pitchFamily="34" charset="0"/>
              <a:ea typeface="Helvetica" panose="020B0604020202020204" pitchFamily="34" charset="0"/>
              <a:cs typeface="Helvetica" panose="020B0604020202020204" pitchFamily="34" charset="0"/>
            </a:endParaRPr>
          </a:p>
        </p:txBody>
      </p:sp>
      <p:pic>
        <p:nvPicPr>
          <p:cNvPr id="162821" name="Picture 7">
            <a:extLst>
              <a:ext uri="{FF2B5EF4-FFF2-40B4-BE49-F238E27FC236}">
                <a16:creationId xmlns:a16="http://schemas.microsoft.com/office/drawing/2014/main" id="{D9C0A1B5-B077-64A9-D342-AA88A99F7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1963" y="1057275"/>
            <a:ext cx="4697412"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2" name="Picture 4">
            <a:extLst>
              <a:ext uri="{FF2B5EF4-FFF2-40B4-BE49-F238E27FC236}">
                <a16:creationId xmlns:a16="http://schemas.microsoft.com/office/drawing/2014/main" id="{E887EA9A-C992-D770-F65D-CAFB12B8CB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0" y="933450"/>
            <a:ext cx="215265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BC7C8173-A1FD-42B4-E5D7-BFA010DE8B16}"/>
              </a:ext>
            </a:extLst>
          </p:cNvPr>
          <p:cNvSpPr/>
          <p:nvPr/>
        </p:nvSpPr>
        <p:spPr>
          <a:xfrm>
            <a:off x="6762750" y="1884363"/>
            <a:ext cx="5048250" cy="969962"/>
          </a:xfrm>
          <a:prstGeom prst="rect">
            <a:avLst/>
          </a:prstGeom>
          <a:solidFill>
            <a:schemeClr val="accent4">
              <a:alpha val="40000"/>
            </a:schemeClr>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571500" eaLnBrk="1" fontAlgn="auto" hangingPunct="1">
              <a:spcBef>
                <a:spcPts val="0"/>
              </a:spcBef>
              <a:spcAft>
                <a:spcPts val="0"/>
              </a:spcAft>
              <a:defRPr/>
            </a:pPr>
            <a:endParaRPr lang="en-US" sz="1688">
              <a:solidFill>
                <a:prstClr val="white"/>
              </a:solidFill>
            </a:endParaRPr>
          </a:p>
        </p:txBody>
      </p:sp>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FE4B9C-DF84-FC79-9D9B-308C729AB34F}"/>
              </a:ext>
            </a:extLst>
          </p:cNvPr>
          <p:cNvSpPr txBox="1"/>
          <p:nvPr/>
        </p:nvSpPr>
        <p:spPr>
          <a:xfrm>
            <a:off x="581025" y="619125"/>
            <a:ext cx="9934575" cy="646113"/>
          </a:xfrm>
          <a:prstGeom prst="rect">
            <a:avLst/>
          </a:prstGeom>
          <a:noFill/>
        </p:spPr>
        <p:txBody>
          <a:bodyPr>
            <a:spAutoFit/>
          </a:bodyPr>
          <a:lstStyle/>
          <a:p>
            <a:pPr eaLnBrk="1" fontAlgn="auto" hangingPunct="1">
              <a:spcBef>
                <a:spcPts val="0"/>
              </a:spcBef>
              <a:spcAft>
                <a:spcPts val="0"/>
              </a:spcAft>
              <a:defRPr/>
            </a:pPr>
            <a:r>
              <a:rPr lang="en-US" sz="3600" b="1" dirty="0">
                <a:solidFill>
                  <a:schemeClr val="accent1">
                    <a:lumMod val="75000"/>
                  </a:schemeClr>
                </a:solidFill>
                <a:cs typeface="Arial" panose="020B0604020202020204" pitchFamily="34" charset="0"/>
              </a:rPr>
              <a:t>Poll Question 19</a:t>
            </a:r>
          </a:p>
        </p:txBody>
      </p:sp>
      <p:sp>
        <p:nvSpPr>
          <p:cNvPr id="3" name="TextBox 2">
            <a:extLst>
              <a:ext uri="{FF2B5EF4-FFF2-40B4-BE49-F238E27FC236}">
                <a16:creationId xmlns:a16="http://schemas.microsoft.com/office/drawing/2014/main" id="{FB836FC3-8668-DA38-75D3-C670A02DBD4C}"/>
              </a:ext>
            </a:extLst>
          </p:cNvPr>
          <p:cNvSpPr txBox="1"/>
          <p:nvPr/>
        </p:nvSpPr>
        <p:spPr>
          <a:xfrm>
            <a:off x="554038" y="1444625"/>
            <a:ext cx="10339387" cy="3968750"/>
          </a:xfrm>
          <a:prstGeom prst="rect">
            <a:avLst/>
          </a:prstGeom>
          <a:noFill/>
        </p:spPr>
        <p:txBody>
          <a:bodyPr>
            <a:spAutoFit/>
          </a:bodyPr>
          <a:lstStyle/>
          <a:p>
            <a:pPr>
              <a:defRPr/>
            </a:pPr>
            <a:r>
              <a:rPr lang="en-US" sz="2400" dirty="0">
                <a:solidFill>
                  <a:prstClr val="black"/>
                </a:solidFill>
                <a:cs typeface="Arial" panose="020B0604020202020204" pitchFamily="34" charset="0"/>
              </a:rPr>
              <a:t> </a:t>
            </a:r>
            <a:r>
              <a:rPr lang="en-US" sz="3600" b="1" dirty="0">
                <a:solidFill>
                  <a:schemeClr val="accent1">
                    <a:lumMod val="75000"/>
                  </a:schemeClr>
                </a:solidFill>
                <a:cs typeface="Arial" panose="020B0604020202020204" pitchFamily="34" charset="0"/>
              </a:rPr>
              <a:t>What is the most appropriate medication adjustment for Terrance? </a:t>
            </a:r>
          </a:p>
          <a:p>
            <a:pPr eaLnBrk="1" fontAlgn="auto" hangingPunct="1">
              <a:spcBef>
                <a:spcPts val="0"/>
              </a:spcBef>
              <a:spcAft>
                <a:spcPts val="0"/>
              </a:spcAft>
              <a:defRPr/>
            </a:pPr>
            <a:r>
              <a:rPr lang="en-US" sz="3600" dirty="0">
                <a:solidFill>
                  <a:prstClr val="black"/>
                </a:solidFill>
                <a:cs typeface="Arial" panose="020B0604020202020204" pitchFamily="34" charset="0"/>
              </a:rPr>
              <a:t> </a:t>
            </a:r>
          </a:p>
          <a:p>
            <a:pPr marL="971550" lvl="1" indent="-514350" eaLnBrk="1" fontAlgn="auto" hangingPunct="1">
              <a:spcBef>
                <a:spcPts val="0"/>
              </a:spcBef>
              <a:spcAft>
                <a:spcPts val="0"/>
              </a:spcAft>
              <a:buFont typeface="+mj-lt"/>
              <a:buAutoNum type="alphaUcPeriod"/>
              <a:defRPr/>
            </a:pPr>
            <a:r>
              <a:rPr lang="en-US" sz="3600" dirty="0">
                <a:solidFill>
                  <a:prstClr val="black"/>
                </a:solidFill>
                <a:cs typeface="Arial" panose="020B0604020202020204" pitchFamily="34" charset="0"/>
              </a:rPr>
              <a:t>Add DPP4 inhibitor</a:t>
            </a:r>
          </a:p>
          <a:p>
            <a:pPr marL="971550" lvl="1" indent="-514350" eaLnBrk="1" fontAlgn="auto" hangingPunct="1">
              <a:spcBef>
                <a:spcPts val="0"/>
              </a:spcBef>
              <a:spcAft>
                <a:spcPts val="0"/>
              </a:spcAft>
              <a:buFont typeface="+mj-lt"/>
              <a:buAutoNum type="alphaUcPeriod"/>
              <a:defRPr/>
            </a:pPr>
            <a:r>
              <a:rPr lang="en-US" sz="3600" dirty="0">
                <a:solidFill>
                  <a:prstClr val="black"/>
                </a:solidFill>
                <a:cs typeface="Arial" panose="020B0604020202020204" pitchFamily="34" charset="0"/>
              </a:rPr>
              <a:t>Add GLP-1 receptor agonist</a:t>
            </a:r>
          </a:p>
          <a:p>
            <a:pPr marL="971550" lvl="1" indent="-514350" eaLnBrk="1" fontAlgn="auto" hangingPunct="1">
              <a:spcBef>
                <a:spcPts val="0"/>
              </a:spcBef>
              <a:spcAft>
                <a:spcPts val="0"/>
              </a:spcAft>
              <a:buFont typeface="+mj-lt"/>
              <a:buAutoNum type="alphaUcPeriod"/>
              <a:defRPr/>
            </a:pPr>
            <a:r>
              <a:rPr lang="en-US" sz="3600" dirty="0">
                <a:solidFill>
                  <a:prstClr val="black"/>
                </a:solidFill>
                <a:cs typeface="Arial" panose="020B0604020202020204" pitchFamily="34" charset="0"/>
              </a:rPr>
              <a:t>Add SGLT2 inhibitor</a:t>
            </a:r>
          </a:p>
          <a:p>
            <a:pPr marL="971550" lvl="1" indent="-514350" eaLnBrk="1" fontAlgn="auto" hangingPunct="1">
              <a:spcBef>
                <a:spcPts val="0"/>
              </a:spcBef>
              <a:spcAft>
                <a:spcPts val="0"/>
              </a:spcAft>
              <a:buFont typeface="+mj-lt"/>
              <a:buAutoNum type="alphaUcPeriod"/>
              <a:defRPr/>
            </a:pPr>
            <a:r>
              <a:rPr lang="en-US" sz="3600" dirty="0">
                <a:solidFill>
                  <a:prstClr val="black"/>
                </a:solidFill>
                <a:cs typeface="Arial" panose="020B0604020202020204" pitchFamily="34" charset="0"/>
              </a:rPr>
              <a:t>Lifestyle modifications only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3">
            <a:extLst>
              <a:ext uri="{FF2B5EF4-FFF2-40B4-BE49-F238E27FC236}">
                <a16:creationId xmlns:a16="http://schemas.microsoft.com/office/drawing/2014/main" id="{181F4728-F537-52A2-7341-6B37418F1526}"/>
              </a:ext>
            </a:extLst>
          </p:cNvPr>
          <p:cNvSpPr>
            <a:spLocks noGrp="1"/>
          </p:cNvSpPr>
          <p:nvPr>
            <p:ph type="title" idx="4294967295"/>
          </p:nvPr>
        </p:nvSpPr>
        <p:spPr>
          <a:xfrm>
            <a:off x="0" y="798513"/>
            <a:ext cx="3695700" cy="744537"/>
          </a:xfrm>
        </p:spPr>
        <p:txBody>
          <a:bodyPr>
            <a:normAutofit fontScale="90000"/>
          </a:bodyPr>
          <a:lstStyle/>
          <a:p>
            <a:pPr eaLnBrk="1" hangingPunct="1">
              <a:defRPr/>
            </a:pPr>
            <a:r>
              <a:rPr lang="en-US" altLang="en-US">
                <a:solidFill>
                  <a:schemeClr val="bg1"/>
                </a:solidFill>
              </a:rPr>
              <a:t>Action Plan </a:t>
            </a:r>
          </a:p>
        </p:txBody>
      </p:sp>
      <p:sp>
        <p:nvSpPr>
          <p:cNvPr id="163843" name="Text Placeholder 5">
            <a:extLst>
              <a:ext uri="{FF2B5EF4-FFF2-40B4-BE49-F238E27FC236}">
                <a16:creationId xmlns:a16="http://schemas.microsoft.com/office/drawing/2014/main" id="{6AC6B851-2046-6B74-76C4-1F2B39AAAA7F}"/>
              </a:ext>
            </a:extLst>
          </p:cNvPr>
          <p:cNvSpPr>
            <a:spLocks noGrp="1"/>
          </p:cNvSpPr>
          <p:nvPr>
            <p:ph idx="4294967295"/>
          </p:nvPr>
        </p:nvSpPr>
        <p:spPr>
          <a:xfrm>
            <a:off x="762000" y="1747838"/>
            <a:ext cx="9621838" cy="4243387"/>
          </a:xfrm>
        </p:spPr>
        <p:txBody>
          <a:bodyPr>
            <a:normAutofit fontScale="77500" lnSpcReduction="20000"/>
          </a:bodyPr>
          <a:lstStyle/>
          <a:p>
            <a:pPr eaLnBrk="1" hangingPunct="1">
              <a:lnSpc>
                <a:spcPct val="100000"/>
              </a:lnSpc>
              <a:defRPr/>
            </a:pPr>
            <a:r>
              <a:rPr lang="en-US" altLang="en-US" dirty="0"/>
              <a:t>In collaboration with Terrance</a:t>
            </a:r>
          </a:p>
          <a:p>
            <a:pPr lvl="1" eaLnBrk="1" hangingPunct="1">
              <a:lnSpc>
                <a:spcPct val="100000"/>
              </a:lnSpc>
              <a:defRPr/>
            </a:pPr>
            <a:r>
              <a:rPr lang="en-US" altLang="en-US" dirty="0"/>
              <a:t>Lifestyle changes</a:t>
            </a:r>
          </a:p>
          <a:p>
            <a:pPr lvl="2" eaLnBrk="1" hangingPunct="1">
              <a:lnSpc>
                <a:spcPct val="100000"/>
              </a:lnSpc>
              <a:defRPr/>
            </a:pPr>
            <a:r>
              <a:rPr lang="en-US" altLang="en-US" dirty="0"/>
              <a:t>Incorporate a brisk walk 3 days per week </a:t>
            </a:r>
          </a:p>
          <a:p>
            <a:pPr lvl="2" eaLnBrk="1" hangingPunct="1">
              <a:lnSpc>
                <a:spcPct val="100000"/>
              </a:lnSpc>
              <a:defRPr/>
            </a:pPr>
            <a:r>
              <a:rPr lang="en-US" altLang="en-US" dirty="0"/>
              <a:t>Reduce high-carbohydrate foods like fries</a:t>
            </a:r>
          </a:p>
          <a:p>
            <a:pPr lvl="1" eaLnBrk="1" hangingPunct="1">
              <a:lnSpc>
                <a:spcPct val="100000"/>
              </a:lnSpc>
              <a:defRPr/>
            </a:pPr>
            <a:r>
              <a:rPr lang="en-US" altLang="en-US" dirty="0"/>
              <a:t>CGM optimization</a:t>
            </a:r>
          </a:p>
          <a:p>
            <a:pPr lvl="2" eaLnBrk="1" hangingPunct="1">
              <a:lnSpc>
                <a:spcPct val="100000"/>
              </a:lnSpc>
              <a:defRPr/>
            </a:pPr>
            <a:r>
              <a:rPr lang="en-US" altLang="en-US" dirty="0"/>
              <a:t>Alerts, high for 280 </a:t>
            </a:r>
          </a:p>
          <a:p>
            <a:pPr lvl="1" eaLnBrk="1" hangingPunct="1">
              <a:lnSpc>
                <a:spcPct val="100000"/>
              </a:lnSpc>
              <a:defRPr/>
            </a:pPr>
            <a:r>
              <a:rPr lang="en-US" altLang="en-US" dirty="0"/>
              <a:t>Medication adjustments</a:t>
            </a:r>
          </a:p>
          <a:p>
            <a:pPr lvl="3" eaLnBrk="1" hangingPunct="1">
              <a:lnSpc>
                <a:spcPct val="100000"/>
              </a:lnSpc>
              <a:defRPr/>
            </a:pPr>
            <a:r>
              <a:rPr lang="en-US" altLang="en-US" dirty="0"/>
              <a:t>Add a medication to help his CKD + optimize glucose </a:t>
            </a:r>
            <a:r>
              <a:rPr lang="en-US" altLang="en-US" dirty="0">
                <a:sym typeface="Wingdings" panose="05000000000000000000" pitchFamily="2" charset="2"/>
              </a:rPr>
              <a:t> SGLT2 inhibitor</a:t>
            </a:r>
            <a:r>
              <a:rPr lang="en-US" altLang="en-US" dirty="0"/>
              <a:t> </a:t>
            </a:r>
          </a:p>
          <a:p>
            <a:pPr lvl="1" eaLnBrk="1" hangingPunct="1">
              <a:lnSpc>
                <a:spcPct val="100000"/>
              </a:lnSpc>
              <a:defRPr/>
            </a:pPr>
            <a:r>
              <a:rPr lang="en-US" altLang="en-US" dirty="0"/>
              <a:t>Follow-up in 3-4 weeks</a:t>
            </a:r>
          </a:p>
        </p:txBody>
      </p:sp>
      <p:pic>
        <p:nvPicPr>
          <p:cNvPr id="164868" name="Picture 2">
            <a:extLst>
              <a:ext uri="{FF2B5EF4-FFF2-40B4-BE49-F238E27FC236}">
                <a16:creationId xmlns:a16="http://schemas.microsoft.com/office/drawing/2014/main" id="{DD4928B4-9731-E341-9560-9B0614410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7563" y="1003300"/>
            <a:ext cx="2581275" cy="744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B64C32B-78F8-513F-69FF-B3CE91102D9A}"/>
              </a:ext>
            </a:extLst>
          </p:cNvPr>
          <p:cNvSpPr/>
          <p:nvPr/>
        </p:nvSpPr>
        <p:spPr>
          <a:xfrm>
            <a:off x="0" y="1333500"/>
            <a:ext cx="12192000" cy="391953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latin typeface="Calibri Light"/>
            </a:endParaRPr>
          </a:p>
        </p:txBody>
      </p:sp>
      <p:sp>
        <p:nvSpPr>
          <p:cNvPr id="21" name="Rectangle 20">
            <a:extLst>
              <a:ext uri="{FF2B5EF4-FFF2-40B4-BE49-F238E27FC236}">
                <a16:creationId xmlns:a16="http://schemas.microsoft.com/office/drawing/2014/main" id="{B7ED0A53-808D-D1A0-56A4-EF89F6A786A8}"/>
              </a:ext>
            </a:extLst>
          </p:cNvPr>
          <p:cNvSpPr/>
          <p:nvPr/>
        </p:nvSpPr>
        <p:spPr>
          <a:xfrm>
            <a:off x="8878888" y="1604963"/>
            <a:ext cx="2505075" cy="30670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latin typeface="Calibri Light"/>
            </a:endParaRPr>
          </a:p>
        </p:txBody>
      </p:sp>
      <p:sp>
        <p:nvSpPr>
          <p:cNvPr id="20" name="Rectangle 19">
            <a:extLst>
              <a:ext uri="{FF2B5EF4-FFF2-40B4-BE49-F238E27FC236}">
                <a16:creationId xmlns:a16="http://schemas.microsoft.com/office/drawing/2014/main" id="{C17C38E7-6DAD-1771-0861-22778B58B5ED}"/>
              </a:ext>
            </a:extLst>
          </p:cNvPr>
          <p:cNvSpPr/>
          <p:nvPr/>
        </p:nvSpPr>
        <p:spPr>
          <a:xfrm>
            <a:off x="6134100" y="1604963"/>
            <a:ext cx="2506663" cy="30670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latin typeface="Calibri Light"/>
            </a:endParaRPr>
          </a:p>
        </p:txBody>
      </p:sp>
      <p:sp>
        <p:nvSpPr>
          <p:cNvPr id="19" name="Rectangle 18">
            <a:extLst>
              <a:ext uri="{FF2B5EF4-FFF2-40B4-BE49-F238E27FC236}">
                <a16:creationId xmlns:a16="http://schemas.microsoft.com/office/drawing/2014/main" id="{C7CD6663-3EC4-033D-0531-5E4A59BE5237}"/>
              </a:ext>
            </a:extLst>
          </p:cNvPr>
          <p:cNvSpPr/>
          <p:nvPr/>
        </p:nvSpPr>
        <p:spPr>
          <a:xfrm>
            <a:off x="3390900" y="1604963"/>
            <a:ext cx="2505075" cy="30670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latin typeface="Calibri Light"/>
            </a:endParaRPr>
          </a:p>
        </p:txBody>
      </p:sp>
      <p:sp>
        <p:nvSpPr>
          <p:cNvPr id="18" name="Rectangle 17">
            <a:extLst>
              <a:ext uri="{FF2B5EF4-FFF2-40B4-BE49-F238E27FC236}">
                <a16:creationId xmlns:a16="http://schemas.microsoft.com/office/drawing/2014/main" id="{9B755C49-622A-3956-7318-45E5448B86CF}"/>
              </a:ext>
            </a:extLst>
          </p:cNvPr>
          <p:cNvSpPr/>
          <p:nvPr/>
        </p:nvSpPr>
        <p:spPr>
          <a:xfrm>
            <a:off x="647700" y="1604963"/>
            <a:ext cx="2505075" cy="30670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latin typeface="Calibri Light"/>
            </a:endParaRPr>
          </a:p>
        </p:txBody>
      </p:sp>
      <p:sp>
        <p:nvSpPr>
          <p:cNvPr id="101383" name="Title 1">
            <a:extLst>
              <a:ext uri="{FF2B5EF4-FFF2-40B4-BE49-F238E27FC236}">
                <a16:creationId xmlns:a16="http://schemas.microsoft.com/office/drawing/2014/main" id="{6A219F63-198E-104D-EE8E-3E4D8828462C}"/>
              </a:ext>
            </a:extLst>
          </p:cNvPr>
          <p:cNvSpPr>
            <a:spLocks noGrp="1"/>
          </p:cNvSpPr>
          <p:nvPr>
            <p:ph type="title"/>
          </p:nvPr>
        </p:nvSpPr>
        <p:spPr/>
        <p:txBody>
          <a:bodyPr/>
          <a:lstStyle/>
          <a:p>
            <a:r>
              <a:rPr lang="en-US" altLang="en-US"/>
              <a:t>Technology is Here</a:t>
            </a:r>
          </a:p>
        </p:txBody>
      </p:sp>
      <p:pic>
        <p:nvPicPr>
          <p:cNvPr id="101384" name="Picture 4" descr="A person holding a cell phone&#10;&#10;Description automatically generated with low confidence">
            <a:extLst>
              <a:ext uri="{FF2B5EF4-FFF2-40B4-BE49-F238E27FC236}">
                <a16:creationId xmlns:a16="http://schemas.microsoft.com/office/drawing/2014/main" id="{B3679BE3-5CA6-B823-7E10-401F4DC67B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825" y="1871663"/>
            <a:ext cx="204787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5" name="TextBox 5">
            <a:extLst>
              <a:ext uri="{FF2B5EF4-FFF2-40B4-BE49-F238E27FC236}">
                <a16:creationId xmlns:a16="http://schemas.microsoft.com/office/drawing/2014/main" id="{468DD783-3774-FF54-4198-AF71D47272D5}"/>
              </a:ext>
            </a:extLst>
          </p:cNvPr>
          <p:cNvSpPr txBox="1">
            <a:spLocks noChangeArrowheads="1"/>
          </p:cNvSpPr>
          <p:nvPr/>
        </p:nvSpPr>
        <p:spPr bwMode="auto">
          <a:xfrm>
            <a:off x="762000" y="3332163"/>
            <a:ext cx="22479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a:solidFill>
                  <a:srgbClr val="FFFFFF"/>
                </a:solidFill>
                <a:latin typeface="Calibri Light" panose="020F0302020204030204" pitchFamily="34" charset="0"/>
              </a:rPr>
              <a:t>CONTINUOUS GLUCOSE MONITORS (CGM)</a:t>
            </a:r>
          </a:p>
        </p:txBody>
      </p:sp>
      <p:sp>
        <p:nvSpPr>
          <p:cNvPr id="101386" name="TextBox 8">
            <a:extLst>
              <a:ext uri="{FF2B5EF4-FFF2-40B4-BE49-F238E27FC236}">
                <a16:creationId xmlns:a16="http://schemas.microsoft.com/office/drawing/2014/main" id="{1DACCD82-42BC-6E1E-706B-1E63CCA7641B}"/>
              </a:ext>
            </a:extLst>
          </p:cNvPr>
          <p:cNvSpPr txBox="1">
            <a:spLocks noChangeArrowheads="1"/>
          </p:cNvSpPr>
          <p:nvPr/>
        </p:nvSpPr>
        <p:spPr bwMode="auto">
          <a:xfrm>
            <a:off x="3648075" y="3332163"/>
            <a:ext cx="2047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a:solidFill>
                  <a:srgbClr val="FFFFFF"/>
                </a:solidFill>
                <a:latin typeface="Calibri Light" panose="020F0302020204030204" pitchFamily="34" charset="0"/>
              </a:rPr>
              <a:t>INSULIN PUMPS</a:t>
            </a:r>
          </a:p>
        </p:txBody>
      </p:sp>
      <p:sp>
        <p:nvSpPr>
          <p:cNvPr id="101387" name="TextBox 11">
            <a:extLst>
              <a:ext uri="{FF2B5EF4-FFF2-40B4-BE49-F238E27FC236}">
                <a16:creationId xmlns:a16="http://schemas.microsoft.com/office/drawing/2014/main" id="{F6B667D0-BFFD-85F5-1E41-E54F99ED6FDE}"/>
              </a:ext>
            </a:extLst>
          </p:cNvPr>
          <p:cNvSpPr txBox="1">
            <a:spLocks noChangeArrowheads="1"/>
          </p:cNvSpPr>
          <p:nvPr/>
        </p:nvSpPr>
        <p:spPr bwMode="auto">
          <a:xfrm>
            <a:off x="6364288" y="3332163"/>
            <a:ext cx="2047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a:solidFill>
                  <a:srgbClr val="FFFFFF"/>
                </a:solidFill>
                <a:latin typeface="Calibri Light" panose="020F0302020204030204" pitchFamily="34" charset="0"/>
              </a:rPr>
              <a:t>CONNECTED PENS AND CAPS</a:t>
            </a:r>
          </a:p>
        </p:txBody>
      </p:sp>
      <p:pic>
        <p:nvPicPr>
          <p:cNvPr id="101388" name="Picture 13" descr="A picture containing text, grass, outdoor, person&#10;&#10;Description automatically generated">
            <a:extLst>
              <a:ext uri="{FF2B5EF4-FFF2-40B4-BE49-F238E27FC236}">
                <a16:creationId xmlns:a16="http://schemas.microsoft.com/office/drawing/2014/main" id="{7B638122-B5B7-BCC2-D3EB-7854447590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2250" y="1871663"/>
            <a:ext cx="204787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9" name="TextBox 14">
            <a:extLst>
              <a:ext uri="{FF2B5EF4-FFF2-40B4-BE49-F238E27FC236}">
                <a16:creationId xmlns:a16="http://schemas.microsoft.com/office/drawing/2014/main" id="{B3B4C195-87AA-E62E-2474-29B84C9B6955}"/>
              </a:ext>
            </a:extLst>
          </p:cNvPr>
          <p:cNvSpPr txBox="1">
            <a:spLocks noChangeArrowheads="1"/>
          </p:cNvSpPr>
          <p:nvPr/>
        </p:nvSpPr>
        <p:spPr bwMode="auto">
          <a:xfrm>
            <a:off x="9107488" y="3332163"/>
            <a:ext cx="2047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a:solidFill>
                  <a:srgbClr val="FFFFFF"/>
                </a:solidFill>
                <a:latin typeface="Calibri Light" panose="020F0302020204030204" pitchFamily="34" charset="0"/>
              </a:rPr>
              <a:t>MOBILE APPS</a:t>
            </a:r>
          </a:p>
        </p:txBody>
      </p:sp>
      <p:pic>
        <p:nvPicPr>
          <p:cNvPr id="101390" name="Picture 3" descr="Close-up of a person holding a syringe&#10;&#10;Description automatically generated with low confidence">
            <a:extLst>
              <a:ext uri="{FF2B5EF4-FFF2-40B4-BE49-F238E27FC236}">
                <a16:creationId xmlns:a16="http://schemas.microsoft.com/office/drawing/2014/main" id="{EC2788A9-4BDE-27BB-410A-46193A38CF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4288" y="1871663"/>
            <a:ext cx="204787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1" name="Picture 2">
            <a:extLst>
              <a:ext uri="{FF2B5EF4-FFF2-40B4-BE49-F238E27FC236}">
                <a16:creationId xmlns:a16="http://schemas.microsoft.com/office/drawing/2014/main" id="{AAF76023-5856-B10F-3315-400F14DBA7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1871663"/>
            <a:ext cx="12700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3">
            <a:extLst>
              <a:ext uri="{FF2B5EF4-FFF2-40B4-BE49-F238E27FC236}">
                <a16:creationId xmlns:a16="http://schemas.microsoft.com/office/drawing/2014/main" id="{604345E5-294C-2092-E4E5-84138F8652C5}"/>
              </a:ext>
            </a:extLst>
          </p:cNvPr>
          <p:cNvSpPr>
            <a:spLocks noGrp="1"/>
          </p:cNvSpPr>
          <p:nvPr>
            <p:ph type="title" idx="4294967295"/>
          </p:nvPr>
        </p:nvSpPr>
        <p:spPr>
          <a:xfrm>
            <a:off x="0" y="2260600"/>
            <a:ext cx="3765550" cy="1069975"/>
          </a:xfrm>
        </p:spPr>
        <p:txBody>
          <a:bodyPr>
            <a:normAutofit fontScale="90000"/>
          </a:bodyPr>
          <a:lstStyle/>
          <a:p>
            <a:pPr>
              <a:defRPr/>
            </a:pPr>
            <a:r>
              <a:rPr lang="en-US" altLang="en-US" dirty="0"/>
              <a:t>3 Months Later</a:t>
            </a:r>
          </a:p>
        </p:txBody>
      </p:sp>
      <p:pic>
        <p:nvPicPr>
          <p:cNvPr id="165891" name="Picture 10">
            <a:extLst>
              <a:ext uri="{FF2B5EF4-FFF2-40B4-BE49-F238E27FC236}">
                <a16:creationId xmlns:a16="http://schemas.microsoft.com/office/drawing/2014/main" id="{1BF4EB32-231A-3BEE-DF74-B978332916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4775" y="115888"/>
            <a:ext cx="5710238"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36EC212-947A-ADEB-D561-E07BEDF2C75A}"/>
              </a:ext>
            </a:extLst>
          </p:cNvPr>
          <p:cNvSpPr/>
          <p:nvPr/>
        </p:nvSpPr>
        <p:spPr>
          <a:xfrm>
            <a:off x="712788" y="3692525"/>
            <a:ext cx="3346450" cy="197326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571500" eaLnBrk="1" fontAlgn="auto" hangingPunct="1">
              <a:spcBef>
                <a:spcPts val="0"/>
              </a:spcBef>
              <a:spcAft>
                <a:spcPts val="0"/>
              </a:spcAft>
              <a:defRPr/>
            </a:pPr>
            <a:r>
              <a:rPr lang="en-US" sz="2250" dirty="0">
                <a:solidFill>
                  <a:prstClr val="white"/>
                </a:solidFill>
              </a:rPr>
              <a:t>T2D Meds:</a:t>
            </a:r>
          </a:p>
          <a:p>
            <a:pPr algn="ctr" defTabSz="571500" eaLnBrk="1" fontAlgn="auto" hangingPunct="1">
              <a:spcBef>
                <a:spcPts val="0"/>
              </a:spcBef>
              <a:spcAft>
                <a:spcPts val="0"/>
              </a:spcAft>
              <a:defRPr/>
            </a:pPr>
            <a:r>
              <a:rPr lang="en-US" sz="2250" dirty="0">
                <a:solidFill>
                  <a:prstClr val="white"/>
                </a:solidFill>
              </a:rPr>
              <a:t>Empagliflozin 10mg </a:t>
            </a:r>
            <a:r>
              <a:rPr lang="en-US" sz="2250" dirty="0" err="1">
                <a:solidFill>
                  <a:prstClr val="white"/>
                </a:solidFill>
              </a:rPr>
              <a:t>qday</a:t>
            </a:r>
            <a:endParaRPr lang="en-US" sz="2250" dirty="0">
              <a:solidFill>
                <a:prstClr val="white"/>
              </a:solidFill>
            </a:endParaRPr>
          </a:p>
          <a:p>
            <a:pPr algn="ctr" defTabSz="571500" eaLnBrk="1" fontAlgn="auto" hangingPunct="1">
              <a:spcBef>
                <a:spcPts val="0"/>
              </a:spcBef>
              <a:spcAft>
                <a:spcPts val="0"/>
              </a:spcAft>
              <a:defRPr/>
            </a:pPr>
            <a:r>
              <a:rPr lang="en-US" sz="2250" dirty="0">
                <a:solidFill>
                  <a:prstClr val="white"/>
                </a:solidFill>
              </a:rPr>
              <a:t>Metformin 1000mg BID </a:t>
            </a:r>
          </a:p>
          <a:p>
            <a:pPr algn="ctr" defTabSz="571500" eaLnBrk="1" fontAlgn="auto" hangingPunct="1">
              <a:spcBef>
                <a:spcPts val="0"/>
              </a:spcBef>
              <a:spcAft>
                <a:spcPts val="0"/>
              </a:spcAft>
              <a:defRPr/>
            </a:pPr>
            <a:endParaRPr lang="en-US" sz="2250" dirty="0">
              <a:solidFill>
                <a:prstClr val="white"/>
              </a:solidFill>
            </a:endParaRPr>
          </a:p>
        </p:txBody>
      </p:sp>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a:extLst>
              <a:ext uri="{FF2B5EF4-FFF2-40B4-BE49-F238E27FC236}">
                <a16:creationId xmlns:a16="http://schemas.microsoft.com/office/drawing/2014/main" id="{1C764843-BDF4-95EC-2474-C7C7F2B33B5A}"/>
              </a:ext>
            </a:extLst>
          </p:cNvPr>
          <p:cNvSpPr>
            <a:spLocks noGrp="1"/>
          </p:cNvSpPr>
          <p:nvPr>
            <p:ph type="title"/>
          </p:nvPr>
        </p:nvSpPr>
        <p:spPr>
          <a:xfrm>
            <a:off x="0" y="228600"/>
            <a:ext cx="5410200" cy="1325563"/>
          </a:xfrm>
        </p:spPr>
        <p:txBody>
          <a:bodyPr/>
          <a:lstStyle/>
          <a:p>
            <a:r>
              <a:rPr lang="en-US" altLang="en-US"/>
              <a:t>Case 2</a:t>
            </a:r>
          </a:p>
        </p:txBody>
      </p:sp>
      <p:sp>
        <p:nvSpPr>
          <p:cNvPr id="167939" name="TextBox 4">
            <a:extLst>
              <a:ext uri="{FF2B5EF4-FFF2-40B4-BE49-F238E27FC236}">
                <a16:creationId xmlns:a16="http://schemas.microsoft.com/office/drawing/2014/main" id="{36F24C07-0AD2-BFF7-412D-16CFC308A982}"/>
              </a:ext>
            </a:extLst>
          </p:cNvPr>
          <p:cNvSpPr txBox="1">
            <a:spLocks noChangeArrowheads="1"/>
          </p:cNvSpPr>
          <p:nvPr/>
        </p:nvSpPr>
        <p:spPr bwMode="auto">
          <a:xfrm>
            <a:off x="342900" y="1716088"/>
            <a:ext cx="4033838"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000000"/>
                </a:solidFill>
                <a:cs typeface="Arial" panose="020B0604020202020204" pitchFamily="34" charset="0"/>
              </a:rPr>
              <a:t>75 yo F with 25 year h/o T2DM. PMH includes HTN, hyperlipidemia, hypothyroid, obesity, ASCVD. </a:t>
            </a:r>
          </a:p>
          <a:p>
            <a:pPr eaLnBrk="1" hangingPunct="1"/>
            <a:endParaRPr lang="en-US" altLang="en-US">
              <a:solidFill>
                <a:srgbClr val="000000"/>
              </a:solidFill>
              <a:cs typeface="Arial" panose="020B0604020202020204" pitchFamily="34" charset="0"/>
            </a:endParaRPr>
          </a:p>
          <a:p>
            <a:pPr eaLnBrk="1" hangingPunct="1"/>
            <a:r>
              <a:rPr lang="en-US" altLang="en-US" b="1">
                <a:solidFill>
                  <a:srgbClr val="000000"/>
                </a:solidFill>
                <a:cs typeface="Arial" panose="020B0604020202020204" pitchFamily="34" charset="0"/>
              </a:rPr>
              <a:t>Current DM Meds </a:t>
            </a:r>
            <a:endParaRPr lang="en-US" altLang="en-US">
              <a:solidFill>
                <a:srgbClr val="000000"/>
              </a:solidFill>
              <a:cs typeface="Arial" panose="020B0604020202020204" pitchFamily="34" charset="0"/>
            </a:endParaRPr>
          </a:p>
          <a:p>
            <a:pPr eaLnBrk="1" hangingPunct="1"/>
            <a:r>
              <a:rPr lang="en-US" altLang="en-US">
                <a:solidFill>
                  <a:srgbClr val="000000"/>
                </a:solidFill>
                <a:cs typeface="Arial" panose="020B0604020202020204" pitchFamily="34" charset="0"/>
              </a:rPr>
              <a:t>-Insulin glargine inject 50 units QAM and 40 at night</a:t>
            </a:r>
          </a:p>
          <a:p>
            <a:pPr eaLnBrk="1" hangingPunct="1"/>
            <a:r>
              <a:rPr lang="fr-FR" altLang="en-US">
                <a:solidFill>
                  <a:srgbClr val="000000"/>
                </a:solidFill>
                <a:cs typeface="Arial" panose="020B0604020202020204" pitchFamily="34" charset="0"/>
              </a:rPr>
              <a:t>-Insulin aspart 8-10-10 units plus correction scale</a:t>
            </a:r>
          </a:p>
          <a:p>
            <a:pPr eaLnBrk="1" hangingPunct="1"/>
            <a:r>
              <a:rPr lang="en-US" altLang="en-US">
                <a:solidFill>
                  <a:srgbClr val="000000"/>
                </a:solidFill>
                <a:cs typeface="Arial" panose="020B0604020202020204" pitchFamily="34" charset="0"/>
              </a:rPr>
              <a:t>-Metformin 1000 mg daily </a:t>
            </a:r>
          </a:p>
          <a:p>
            <a:pPr eaLnBrk="1" hangingPunct="1"/>
            <a:r>
              <a:rPr lang="en-US" altLang="en-US">
                <a:solidFill>
                  <a:srgbClr val="000000"/>
                </a:solidFill>
                <a:cs typeface="Arial" panose="020B0604020202020204" pitchFamily="34" charset="0"/>
              </a:rPr>
              <a:t>-Semaglutide, 0.25mg weekly (2 doses so far)</a:t>
            </a:r>
          </a:p>
          <a:p>
            <a:pPr eaLnBrk="1" hangingPunct="1"/>
            <a:endParaRPr lang="en-US" altLang="en-US">
              <a:solidFill>
                <a:srgbClr val="000000"/>
              </a:solidFill>
              <a:cs typeface="Arial" panose="020B0604020202020204" pitchFamily="34" charset="0"/>
            </a:endParaRPr>
          </a:p>
        </p:txBody>
      </p:sp>
      <p:pic>
        <p:nvPicPr>
          <p:cNvPr id="167940" name="Picture 8">
            <a:extLst>
              <a:ext uri="{FF2B5EF4-FFF2-40B4-BE49-F238E27FC236}">
                <a16:creationId xmlns:a16="http://schemas.microsoft.com/office/drawing/2014/main" id="{647FF5AE-EEDD-3C66-48F3-25375F2AD9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7413" y="549275"/>
            <a:ext cx="7381875"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1" name="Picture 10">
            <a:extLst>
              <a:ext uri="{FF2B5EF4-FFF2-40B4-BE49-F238E27FC236}">
                <a16:creationId xmlns:a16="http://schemas.microsoft.com/office/drawing/2014/main" id="{FA8AD01A-8132-AF81-F53D-AB9C033A68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4513" y="5626100"/>
            <a:ext cx="19335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2" name="TextBox 2">
            <a:extLst>
              <a:ext uri="{FF2B5EF4-FFF2-40B4-BE49-F238E27FC236}">
                <a16:creationId xmlns:a16="http://schemas.microsoft.com/office/drawing/2014/main" id="{A44AB043-6A41-4A7E-3F24-F46CB2191FE4}"/>
              </a:ext>
            </a:extLst>
          </p:cNvPr>
          <p:cNvSpPr txBox="1">
            <a:spLocks noChangeArrowheads="1"/>
          </p:cNvSpPr>
          <p:nvPr/>
        </p:nvSpPr>
        <p:spPr bwMode="auto">
          <a:xfrm>
            <a:off x="112713" y="6488113"/>
            <a:ext cx="40338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rgbClr val="000000"/>
                </a:solidFill>
                <a:latin typeface="Calibri" panose="020F0502020204030204" pitchFamily="34" charset="0"/>
              </a:rPr>
              <a:t>Clarity report obtained from Diana Isaacs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CCF5D-6DA7-D1D7-9E04-8B9EFAC060F8}"/>
              </a:ext>
            </a:extLst>
          </p:cNvPr>
          <p:cNvSpPr>
            <a:spLocks noGrp="1"/>
          </p:cNvSpPr>
          <p:nvPr>
            <p:ph type="title"/>
          </p:nvPr>
        </p:nvSpPr>
        <p:spPr>
          <a:xfrm>
            <a:off x="0" y="838200"/>
            <a:ext cx="5181600" cy="1325563"/>
          </a:xfrm>
        </p:spPr>
        <p:txBody>
          <a:bodyPr>
            <a:normAutofit fontScale="90000"/>
          </a:bodyPr>
          <a:lstStyle/>
          <a:p>
            <a:pPr>
              <a:defRPr/>
            </a:pPr>
            <a:r>
              <a:rPr lang="en-US" dirty="0"/>
              <a:t>Poll 20. Which of the following CGM key metrics is at target? </a:t>
            </a:r>
          </a:p>
        </p:txBody>
      </p:sp>
      <p:pic>
        <p:nvPicPr>
          <p:cNvPr id="169987" name="Picture 2">
            <a:extLst>
              <a:ext uri="{FF2B5EF4-FFF2-40B4-BE49-F238E27FC236}">
                <a16:creationId xmlns:a16="http://schemas.microsoft.com/office/drawing/2014/main" id="{9A5526A3-7187-6585-5B10-7C36F749D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414338"/>
            <a:ext cx="7219950"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8" name="TextBox 3">
            <a:extLst>
              <a:ext uri="{FF2B5EF4-FFF2-40B4-BE49-F238E27FC236}">
                <a16:creationId xmlns:a16="http://schemas.microsoft.com/office/drawing/2014/main" id="{2704D636-14B4-44D6-5341-DF979327B993}"/>
              </a:ext>
            </a:extLst>
          </p:cNvPr>
          <p:cNvSpPr txBox="1">
            <a:spLocks noChangeArrowheads="1"/>
          </p:cNvSpPr>
          <p:nvPr/>
        </p:nvSpPr>
        <p:spPr bwMode="auto">
          <a:xfrm>
            <a:off x="112713" y="3092450"/>
            <a:ext cx="459105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Calibri Light" panose="020F0302020204030204" pitchFamily="34" charset="0"/>
              <a:buAutoNum type="alphaUcPeriod"/>
            </a:pPr>
            <a:r>
              <a:rPr lang="en-US" altLang="en-US" sz="3600">
                <a:solidFill>
                  <a:srgbClr val="000000"/>
                </a:solidFill>
                <a:cs typeface="Arial" panose="020B0604020202020204" pitchFamily="34" charset="0"/>
              </a:rPr>
              <a:t>Time in range</a:t>
            </a:r>
          </a:p>
          <a:p>
            <a:pPr eaLnBrk="1" hangingPunct="1">
              <a:buFont typeface="Calibri Light" panose="020F0302020204030204" pitchFamily="34" charset="0"/>
              <a:buAutoNum type="alphaUcPeriod"/>
            </a:pPr>
            <a:r>
              <a:rPr lang="en-US" altLang="en-US" sz="3600">
                <a:solidFill>
                  <a:srgbClr val="000000"/>
                </a:solidFill>
                <a:cs typeface="Arial" panose="020B0604020202020204" pitchFamily="34" charset="0"/>
              </a:rPr>
              <a:t>Time above range </a:t>
            </a:r>
          </a:p>
          <a:p>
            <a:pPr eaLnBrk="1" hangingPunct="1">
              <a:buFont typeface="Calibri Light" panose="020F0302020204030204" pitchFamily="34" charset="0"/>
              <a:buAutoNum type="alphaUcPeriod"/>
            </a:pPr>
            <a:r>
              <a:rPr lang="en-US" altLang="en-US" sz="3600">
                <a:solidFill>
                  <a:srgbClr val="000000"/>
                </a:solidFill>
                <a:cs typeface="Arial" panose="020B0604020202020204" pitchFamily="34" charset="0"/>
              </a:rPr>
              <a:t>Coefficient of variation</a:t>
            </a:r>
          </a:p>
          <a:p>
            <a:pPr eaLnBrk="1" hangingPunct="1">
              <a:buFont typeface="Calibri Light" panose="020F0302020204030204" pitchFamily="34" charset="0"/>
              <a:buAutoNum type="alphaUcPeriod"/>
            </a:pPr>
            <a:r>
              <a:rPr lang="en-US" altLang="en-US" sz="3600">
                <a:solidFill>
                  <a:srgbClr val="000000"/>
                </a:solidFill>
                <a:cs typeface="Arial" panose="020B0604020202020204" pitchFamily="34" charset="0"/>
              </a:rPr>
              <a:t>Time below range</a:t>
            </a:r>
            <a:endParaRPr lang="en-US" altLang="en-US" sz="2800">
              <a:solidFill>
                <a:srgbClr val="000000"/>
              </a:solidFill>
              <a:cs typeface="Arial" panose="020B0604020202020204" pitchFamily="34" charset="0"/>
            </a:endParaRPr>
          </a:p>
        </p:txBody>
      </p:sp>
      <p:sp>
        <p:nvSpPr>
          <p:cNvPr id="169989" name="TextBox 4">
            <a:extLst>
              <a:ext uri="{FF2B5EF4-FFF2-40B4-BE49-F238E27FC236}">
                <a16:creationId xmlns:a16="http://schemas.microsoft.com/office/drawing/2014/main" id="{495C4DE4-A4F8-457B-779C-D103839CD00D}"/>
              </a:ext>
            </a:extLst>
          </p:cNvPr>
          <p:cNvSpPr txBox="1">
            <a:spLocks noChangeArrowheads="1"/>
          </p:cNvSpPr>
          <p:nvPr/>
        </p:nvSpPr>
        <p:spPr bwMode="auto">
          <a:xfrm>
            <a:off x="112713" y="6488113"/>
            <a:ext cx="40338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rgbClr val="000000"/>
                </a:solidFill>
                <a:latin typeface="Calibri" panose="020F0502020204030204" pitchFamily="34" charset="0"/>
              </a:rPr>
              <a:t>Clarity report obtained from Diana Isaacs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a:extLst>
              <a:ext uri="{FF2B5EF4-FFF2-40B4-BE49-F238E27FC236}">
                <a16:creationId xmlns:a16="http://schemas.microsoft.com/office/drawing/2014/main" id="{4C329E39-FA2B-F208-5B95-CAA432A2E5F8}"/>
              </a:ext>
            </a:extLst>
          </p:cNvPr>
          <p:cNvSpPr>
            <a:spLocks noGrp="1"/>
          </p:cNvSpPr>
          <p:nvPr>
            <p:ph type="title"/>
          </p:nvPr>
        </p:nvSpPr>
        <p:spPr>
          <a:xfrm>
            <a:off x="0" y="228600"/>
            <a:ext cx="7315200" cy="714375"/>
          </a:xfrm>
        </p:spPr>
        <p:txBody>
          <a:bodyPr/>
          <a:lstStyle/>
          <a:p>
            <a:r>
              <a:rPr lang="en-US" altLang="en-US"/>
              <a:t>Using DATAA</a:t>
            </a:r>
          </a:p>
        </p:txBody>
      </p:sp>
      <p:pic>
        <p:nvPicPr>
          <p:cNvPr id="172035" name="Picture 3">
            <a:extLst>
              <a:ext uri="{FF2B5EF4-FFF2-40B4-BE49-F238E27FC236}">
                <a16:creationId xmlns:a16="http://schemas.microsoft.com/office/drawing/2014/main" id="{A13983F8-45FF-59E2-7EC7-91BB24DC2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882650"/>
            <a:ext cx="6819900" cy="539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6" name="Picture 5">
            <a:extLst>
              <a:ext uri="{FF2B5EF4-FFF2-40B4-BE49-F238E27FC236}">
                <a16:creationId xmlns:a16="http://schemas.microsoft.com/office/drawing/2014/main" id="{0E3C65C7-5DD7-B4C1-4C8F-47FFC4B0CC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6700" y="2903538"/>
            <a:ext cx="18288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7" name="Picture 6">
            <a:extLst>
              <a:ext uri="{FF2B5EF4-FFF2-40B4-BE49-F238E27FC236}">
                <a16:creationId xmlns:a16="http://schemas.microsoft.com/office/drawing/2014/main" id="{88EBE7B3-0544-5605-AE35-E0623DAD72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663" y="2082800"/>
            <a:ext cx="183038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8" name="Picture 8">
            <a:extLst>
              <a:ext uri="{FF2B5EF4-FFF2-40B4-BE49-F238E27FC236}">
                <a16:creationId xmlns:a16="http://schemas.microsoft.com/office/drawing/2014/main" id="{05D8157E-E2BC-3281-7767-3D035BF87F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875" y="4800600"/>
            <a:ext cx="1952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9" name="Picture 9">
            <a:extLst>
              <a:ext uri="{FF2B5EF4-FFF2-40B4-BE49-F238E27FC236}">
                <a16:creationId xmlns:a16="http://schemas.microsoft.com/office/drawing/2014/main" id="{2B23C2DE-EDCE-56A9-D0B4-B5A93888C6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163" y="3502025"/>
            <a:ext cx="1952625"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0" name="Picture 11">
            <a:extLst>
              <a:ext uri="{FF2B5EF4-FFF2-40B4-BE49-F238E27FC236}">
                <a16:creationId xmlns:a16="http://schemas.microsoft.com/office/drawing/2014/main" id="{C05C5F90-3FD1-7903-AEBA-BB6E17F348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075" y="5375275"/>
            <a:ext cx="18288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1" name="Picture 13">
            <a:extLst>
              <a:ext uri="{FF2B5EF4-FFF2-40B4-BE49-F238E27FC236}">
                <a16:creationId xmlns:a16="http://schemas.microsoft.com/office/drawing/2014/main" id="{F7372846-A2FF-BBA8-D903-82B180FFA0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1075" y="6094413"/>
            <a:ext cx="18288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42" name="TextBox 14">
            <a:extLst>
              <a:ext uri="{FF2B5EF4-FFF2-40B4-BE49-F238E27FC236}">
                <a16:creationId xmlns:a16="http://schemas.microsoft.com/office/drawing/2014/main" id="{7C9F98AC-4DF8-9E1C-CA21-09E80110851C}"/>
              </a:ext>
            </a:extLst>
          </p:cNvPr>
          <p:cNvSpPr txBox="1">
            <a:spLocks noChangeArrowheads="1"/>
          </p:cNvSpPr>
          <p:nvPr/>
        </p:nvSpPr>
        <p:spPr bwMode="auto">
          <a:xfrm>
            <a:off x="2193925" y="1985963"/>
            <a:ext cx="2690813" cy="120173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000000"/>
                </a:solidFill>
                <a:cs typeface="Arial" panose="020B0604020202020204" pitchFamily="34" charset="0"/>
              </a:rPr>
              <a:t>Less of an appetite since taking semaglutide, often going low during the day</a:t>
            </a:r>
          </a:p>
        </p:txBody>
      </p:sp>
      <p:sp>
        <p:nvSpPr>
          <p:cNvPr id="172043" name="TextBox 15">
            <a:extLst>
              <a:ext uri="{FF2B5EF4-FFF2-40B4-BE49-F238E27FC236}">
                <a16:creationId xmlns:a16="http://schemas.microsoft.com/office/drawing/2014/main" id="{7E76A1F8-B6A1-E106-1BE5-37D9DAB61E34}"/>
              </a:ext>
            </a:extLst>
          </p:cNvPr>
          <p:cNvSpPr txBox="1">
            <a:spLocks noChangeArrowheads="1"/>
          </p:cNvSpPr>
          <p:nvPr/>
        </p:nvSpPr>
        <p:spPr bwMode="auto">
          <a:xfrm>
            <a:off x="2336800" y="3411538"/>
            <a:ext cx="2692400" cy="12001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000000"/>
                </a:solidFill>
                <a:cs typeface="Arial" panose="020B0604020202020204" pitchFamily="34" charset="0"/>
              </a:rPr>
              <a:t>During the day, glucose often steady, but also having to drink juice to keep from going low</a:t>
            </a:r>
          </a:p>
        </p:txBody>
      </p:sp>
      <p:sp>
        <p:nvSpPr>
          <p:cNvPr id="172044" name="TextBox 16">
            <a:extLst>
              <a:ext uri="{FF2B5EF4-FFF2-40B4-BE49-F238E27FC236}">
                <a16:creationId xmlns:a16="http://schemas.microsoft.com/office/drawing/2014/main" id="{447493BC-1D33-6D8C-0F53-ADF03A2920A5}"/>
              </a:ext>
            </a:extLst>
          </p:cNvPr>
          <p:cNvSpPr txBox="1">
            <a:spLocks noChangeArrowheads="1"/>
          </p:cNvSpPr>
          <p:nvPr/>
        </p:nvSpPr>
        <p:spPr bwMode="auto">
          <a:xfrm>
            <a:off x="2265363" y="5045075"/>
            <a:ext cx="2692400" cy="9239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000000"/>
                </a:solidFill>
                <a:cs typeface="Arial" panose="020B0604020202020204" pitchFamily="34" charset="0"/>
              </a:rPr>
              <a:t>Skipping aspart doses because running low, leading to rebound highs</a:t>
            </a:r>
          </a:p>
        </p:txBody>
      </p:sp>
      <p:sp>
        <p:nvSpPr>
          <p:cNvPr id="172045" name="TextBox 2">
            <a:extLst>
              <a:ext uri="{FF2B5EF4-FFF2-40B4-BE49-F238E27FC236}">
                <a16:creationId xmlns:a16="http://schemas.microsoft.com/office/drawing/2014/main" id="{F98C9E85-54E8-2E0D-2635-F1F18362DE44}"/>
              </a:ext>
            </a:extLst>
          </p:cNvPr>
          <p:cNvSpPr txBox="1">
            <a:spLocks noChangeArrowheads="1"/>
          </p:cNvSpPr>
          <p:nvPr/>
        </p:nvSpPr>
        <p:spPr bwMode="auto">
          <a:xfrm>
            <a:off x="112713" y="6488113"/>
            <a:ext cx="40338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rgbClr val="000000"/>
                </a:solidFill>
                <a:latin typeface="Calibri" panose="020F0502020204030204" pitchFamily="34" charset="0"/>
              </a:rPr>
              <a:t>Clarity report obtained from Diana Isaacs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a:extLst>
              <a:ext uri="{FF2B5EF4-FFF2-40B4-BE49-F238E27FC236}">
                <a16:creationId xmlns:a16="http://schemas.microsoft.com/office/drawing/2014/main" id="{8A034E4C-5474-152B-B2CE-113E75A3B7C9}"/>
              </a:ext>
            </a:extLst>
          </p:cNvPr>
          <p:cNvSpPr>
            <a:spLocks noGrp="1"/>
          </p:cNvSpPr>
          <p:nvPr>
            <p:ph type="title"/>
          </p:nvPr>
        </p:nvSpPr>
        <p:spPr/>
        <p:txBody>
          <a:bodyPr/>
          <a:lstStyle/>
          <a:p>
            <a:r>
              <a:rPr lang="en-US" altLang="en-US"/>
              <a:t>Action Plan </a:t>
            </a:r>
          </a:p>
        </p:txBody>
      </p:sp>
      <p:pic>
        <p:nvPicPr>
          <p:cNvPr id="174083" name="Picture 3">
            <a:extLst>
              <a:ext uri="{FF2B5EF4-FFF2-40B4-BE49-F238E27FC236}">
                <a16:creationId xmlns:a16="http://schemas.microsoft.com/office/drawing/2014/main" id="{330ABAFF-CA02-E650-CE1E-11F7527FF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8438" y="1052513"/>
            <a:ext cx="1781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7E153DE-1E1A-AAEE-2EED-59529A7101F7}"/>
              </a:ext>
            </a:extLst>
          </p:cNvPr>
          <p:cNvSpPr txBox="1"/>
          <p:nvPr/>
        </p:nvSpPr>
        <p:spPr>
          <a:xfrm>
            <a:off x="614363" y="2179638"/>
            <a:ext cx="10345737" cy="2524125"/>
          </a:xfrm>
          <a:prstGeom prst="rect">
            <a:avLst/>
          </a:prstGeom>
          <a:noFill/>
        </p:spPr>
        <p:txBody>
          <a:bodyPr>
            <a:spAutoFit/>
          </a:bodyPr>
          <a:lstStyle/>
          <a:p>
            <a:pPr marL="285750" indent="-285750" eaLnBrk="1" fontAlgn="auto" hangingPunct="1">
              <a:spcBef>
                <a:spcPts val="0"/>
              </a:spcBef>
              <a:spcAft>
                <a:spcPts val="0"/>
              </a:spcAft>
              <a:buFont typeface="Arial" panose="020B0604020202020204" pitchFamily="34" charset="0"/>
              <a:buChar char="•"/>
              <a:defRPr/>
            </a:pPr>
            <a:r>
              <a:rPr lang="en-US" sz="2800" dirty="0">
                <a:solidFill>
                  <a:prstClr val="black"/>
                </a:solidFill>
                <a:cs typeface="Arial" panose="020B0604020202020204" pitchFamily="34" charset="0"/>
              </a:rPr>
              <a:t>Continue </a:t>
            </a:r>
            <a:r>
              <a:rPr lang="en-US" sz="2800" dirty="0" err="1">
                <a:solidFill>
                  <a:prstClr val="black"/>
                </a:solidFill>
                <a:cs typeface="Arial" panose="020B0604020202020204" pitchFamily="34" charset="0"/>
              </a:rPr>
              <a:t>semaglutide</a:t>
            </a:r>
            <a:r>
              <a:rPr lang="en-US" sz="2800" dirty="0">
                <a:solidFill>
                  <a:prstClr val="black"/>
                </a:solidFill>
                <a:cs typeface="Arial" panose="020B0604020202020204" pitchFamily="34" charset="0"/>
              </a:rPr>
              <a:t> 0.25mg weekly x 2 more weeks, then titrate up to 0.5mg weekly</a:t>
            </a:r>
          </a:p>
          <a:p>
            <a:pPr marL="285750" indent="-285750" eaLnBrk="1" fontAlgn="auto" hangingPunct="1">
              <a:spcBef>
                <a:spcPts val="0"/>
              </a:spcBef>
              <a:spcAft>
                <a:spcPts val="0"/>
              </a:spcAft>
              <a:buFont typeface="Arial" panose="020B0604020202020204" pitchFamily="34" charset="0"/>
              <a:buChar char="•"/>
              <a:defRPr/>
            </a:pPr>
            <a:r>
              <a:rPr lang="en-US" sz="2800" dirty="0">
                <a:solidFill>
                  <a:prstClr val="black"/>
                </a:solidFill>
                <a:cs typeface="Arial" panose="020B0604020202020204" pitchFamily="34" charset="0"/>
              </a:rPr>
              <a:t>Decrease insulin glargine to 45 units </a:t>
            </a:r>
            <a:r>
              <a:rPr lang="en-US" sz="2800" dirty="0" err="1">
                <a:solidFill>
                  <a:prstClr val="black"/>
                </a:solidFill>
                <a:cs typeface="Arial" panose="020B0604020202020204" pitchFamily="34" charset="0"/>
              </a:rPr>
              <a:t>qam</a:t>
            </a:r>
            <a:r>
              <a:rPr lang="en-US" sz="2800" dirty="0">
                <a:solidFill>
                  <a:prstClr val="black"/>
                </a:solidFill>
                <a:cs typeface="Arial" panose="020B0604020202020204" pitchFamily="34" charset="0"/>
              </a:rPr>
              <a:t> and 35 units </a:t>
            </a:r>
            <a:r>
              <a:rPr lang="en-US" sz="2800" dirty="0" err="1">
                <a:solidFill>
                  <a:prstClr val="black"/>
                </a:solidFill>
                <a:cs typeface="Arial" panose="020B0604020202020204" pitchFamily="34" charset="0"/>
              </a:rPr>
              <a:t>qpm</a:t>
            </a:r>
            <a:r>
              <a:rPr lang="en-US" sz="2800" dirty="0">
                <a:solidFill>
                  <a:prstClr val="black"/>
                </a:solidFill>
                <a:cs typeface="Arial" panose="020B0604020202020204" pitchFamily="34" charset="0"/>
              </a:rPr>
              <a:t> </a:t>
            </a:r>
          </a:p>
          <a:p>
            <a:pPr marL="285750" indent="-285750" eaLnBrk="1" fontAlgn="auto" hangingPunct="1">
              <a:spcBef>
                <a:spcPts val="0"/>
              </a:spcBef>
              <a:spcAft>
                <a:spcPts val="0"/>
              </a:spcAft>
              <a:buFont typeface="Arial" panose="020B0604020202020204" pitchFamily="34" charset="0"/>
              <a:buChar char="•"/>
              <a:defRPr/>
            </a:pPr>
            <a:r>
              <a:rPr lang="en-US" sz="2800" dirty="0">
                <a:solidFill>
                  <a:prstClr val="black"/>
                </a:solidFill>
                <a:cs typeface="Arial" panose="020B0604020202020204" pitchFamily="34" charset="0"/>
              </a:rPr>
              <a:t>Continue insulin </a:t>
            </a:r>
            <a:r>
              <a:rPr lang="en-US" sz="2800" dirty="0" err="1">
                <a:solidFill>
                  <a:prstClr val="black"/>
                </a:solidFill>
                <a:cs typeface="Arial" panose="020B0604020202020204" pitchFamily="34" charset="0"/>
              </a:rPr>
              <a:t>aspart</a:t>
            </a:r>
            <a:r>
              <a:rPr lang="en-US" sz="2800" dirty="0">
                <a:solidFill>
                  <a:prstClr val="black"/>
                </a:solidFill>
                <a:cs typeface="Arial" panose="020B0604020202020204" pitchFamily="34" charset="0"/>
              </a:rPr>
              <a:t> 8-10-10 + correction scale</a:t>
            </a:r>
          </a:p>
          <a:p>
            <a:pPr marL="285750" indent="-285750" eaLnBrk="1" fontAlgn="auto" hangingPunct="1">
              <a:spcBef>
                <a:spcPts val="0"/>
              </a:spcBef>
              <a:spcAft>
                <a:spcPts val="0"/>
              </a:spcAft>
              <a:buFont typeface="Arial" panose="020B0604020202020204" pitchFamily="34" charset="0"/>
              <a:buChar char="•"/>
              <a:defRPr/>
            </a:pPr>
            <a:r>
              <a:rPr lang="en-US" sz="2800" dirty="0">
                <a:solidFill>
                  <a:prstClr val="black"/>
                </a:solidFill>
                <a:cs typeface="Arial" panose="020B0604020202020204" pitchFamily="34" charset="0"/>
              </a:rPr>
              <a:t>Continue metformin 1000mg daily </a:t>
            </a:r>
          </a:p>
          <a:p>
            <a:pPr eaLnBrk="1" fontAlgn="auto" hangingPunct="1">
              <a:spcBef>
                <a:spcPts val="0"/>
              </a:spcBef>
              <a:spcAft>
                <a:spcPts val="0"/>
              </a:spcAft>
              <a:defRPr/>
            </a:pPr>
            <a:endParaRPr lang="en-US" dirty="0">
              <a:solidFill>
                <a:prstClr val="black"/>
              </a:solidFill>
              <a:latin typeface="Calibri" panose="020F0502020204030204"/>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a:extLst>
              <a:ext uri="{FF2B5EF4-FFF2-40B4-BE49-F238E27FC236}">
                <a16:creationId xmlns:a16="http://schemas.microsoft.com/office/drawing/2014/main" id="{BAD7E805-6009-5393-2822-728FF92444B4}"/>
              </a:ext>
            </a:extLst>
          </p:cNvPr>
          <p:cNvSpPr>
            <a:spLocks noGrp="1"/>
          </p:cNvSpPr>
          <p:nvPr>
            <p:ph type="title"/>
          </p:nvPr>
        </p:nvSpPr>
        <p:spPr/>
        <p:txBody>
          <a:bodyPr/>
          <a:lstStyle/>
          <a:p>
            <a:r>
              <a:rPr lang="en-US" altLang="en-US"/>
              <a:t>Follow-Up</a:t>
            </a:r>
          </a:p>
        </p:txBody>
      </p:sp>
      <p:pic>
        <p:nvPicPr>
          <p:cNvPr id="176131" name="Picture 2">
            <a:extLst>
              <a:ext uri="{FF2B5EF4-FFF2-40B4-BE49-F238E27FC236}">
                <a16:creationId xmlns:a16="http://schemas.microsoft.com/office/drawing/2014/main" id="{A9B2009D-1B1F-42F3-51E0-9DB999D52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8175" y="123825"/>
            <a:ext cx="7400925"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Box 3">
            <a:extLst>
              <a:ext uri="{FF2B5EF4-FFF2-40B4-BE49-F238E27FC236}">
                <a16:creationId xmlns:a16="http://schemas.microsoft.com/office/drawing/2014/main" id="{AC843D4C-BEA9-4272-B3C9-CA57B201F124}"/>
              </a:ext>
            </a:extLst>
          </p:cNvPr>
          <p:cNvSpPr txBox="1">
            <a:spLocks noChangeArrowheads="1"/>
          </p:cNvSpPr>
          <p:nvPr/>
        </p:nvSpPr>
        <p:spPr bwMode="auto">
          <a:xfrm>
            <a:off x="658813" y="828675"/>
            <a:ext cx="235426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solidFill>
                  <a:srgbClr val="000000"/>
                </a:solidFill>
                <a:cs typeface="Arial" panose="020B0604020202020204" pitchFamily="34" charset="0"/>
              </a:rPr>
              <a:t>1 month later</a:t>
            </a:r>
          </a:p>
          <a:p>
            <a:pPr eaLnBrk="1" hangingPunct="1"/>
            <a:endParaRPr lang="en-US" altLang="en-US">
              <a:solidFill>
                <a:srgbClr val="000000"/>
              </a:solidFill>
              <a:latin typeface="Calibri" panose="020F0502020204030204" pitchFamily="34" charset="0"/>
            </a:endParaRPr>
          </a:p>
          <a:p>
            <a:pPr eaLnBrk="1" hangingPunct="1"/>
            <a:endParaRPr lang="en-US" altLang="en-US">
              <a:solidFill>
                <a:srgbClr val="000000"/>
              </a:solidFill>
              <a:latin typeface="Calibri" panose="020F0502020204030204" pitchFamily="34" charset="0"/>
            </a:endParaRPr>
          </a:p>
        </p:txBody>
      </p:sp>
      <p:sp>
        <p:nvSpPr>
          <p:cNvPr id="176133" name="TextBox 4">
            <a:extLst>
              <a:ext uri="{FF2B5EF4-FFF2-40B4-BE49-F238E27FC236}">
                <a16:creationId xmlns:a16="http://schemas.microsoft.com/office/drawing/2014/main" id="{938428D7-F941-18A2-4EC0-EB75E44A3DD1}"/>
              </a:ext>
            </a:extLst>
          </p:cNvPr>
          <p:cNvSpPr txBox="1">
            <a:spLocks noChangeArrowheads="1"/>
          </p:cNvSpPr>
          <p:nvPr/>
        </p:nvSpPr>
        <p:spPr bwMode="auto">
          <a:xfrm>
            <a:off x="382588" y="2682875"/>
            <a:ext cx="3494087"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en-US" sz="2400">
                <a:solidFill>
                  <a:srgbClr val="000000"/>
                </a:solidFill>
                <a:cs typeface="Arial" panose="020B0604020202020204" pitchFamily="34" charset="0"/>
              </a:rPr>
              <a:t>Average glucose improved</a:t>
            </a:r>
          </a:p>
          <a:p>
            <a:pPr eaLnBrk="1" hangingPunct="1">
              <a:buFont typeface="Arial" panose="020B0604020202020204" pitchFamily="34" charset="0"/>
              <a:buChar char="•"/>
            </a:pPr>
            <a:r>
              <a:rPr lang="en-US" altLang="en-US" sz="2400">
                <a:solidFill>
                  <a:srgbClr val="000000"/>
                </a:solidFill>
                <a:cs typeface="Arial" panose="020B0604020202020204" pitchFamily="34" charset="0"/>
              </a:rPr>
              <a:t>Time in range increased</a:t>
            </a:r>
          </a:p>
          <a:p>
            <a:pPr eaLnBrk="1" hangingPunct="1">
              <a:buFont typeface="Arial" panose="020B0604020202020204" pitchFamily="34" charset="0"/>
              <a:buChar char="•"/>
            </a:pPr>
            <a:r>
              <a:rPr lang="en-US" altLang="en-US" sz="2400">
                <a:solidFill>
                  <a:srgbClr val="000000"/>
                </a:solidFill>
                <a:cs typeface="Arial" panose="020B0604020202020204" pitchFamily="34" charset="0"/>
              </a:rPr>
              <a:t>Glucose variability improved</a:t>
            </a:r>
          </a:p>
          <a:p>
            <a:pPr eaLnBrk="1" hangingPunct="1">
              <a:buFont typeface="Arial" panose="020B0604020202020204" pitchFamily="34" charset="0"/>
              <a:buChar char="•"/>
            </a:pPr>
            <a:r>
              <a:rPr lang="en-US" altLang="en-US" sz="2400">
                <a:solidFill>
                  <a:srgbClr val="000000"/>
                </a:solidFill>
                <a:cs typeface="Arial" panose="020B0604020202020204" pitchFamily="34" charset="0"/>
              </a:rPr>
              <a:t>Less hypoglycemia</a:t>
            </a:r>
          </a:p>
        </p:txBody>
      </p:sp>
      <p:sp>
        <p:nvSpPr>
          <p:cNvPr id="176134" name="TextBox 5">
            <a:extLst>
              <a:ext uri="{FF2B5EF4-FFF2-40B4-BE49-F238E27FC236}">
                <a16:creationId xmlns:a16="http://schemas.microsoft.com/office/drawing/2014/main" id="{440AEBC1-BAC8-996D-5393-E992882ACFA8}"/>
              </a:ext>
            </a:extLst>
          </p:cNvPr>
          <p:cNvSpPr txBox="1">
            <a:spLocks noChangeArrowheads="1"/>
          </p:cNvSpPr>
          <p:nvPr/>
        </p:nvSpPr>
        <p:spPr bwMode="auto">
          <a:xfrm>
            <a:off x="112713" y="6488113"/>
            <a:ext cx="40338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rgbClr val="000000"/>
                </a:solidFill>
                <a:latin typeface="Calibri" panose="020F0502020204030204" pitchFamily="34" charset="0"/>
              </a:rPr>
              <a:t>Clarity report obtained from Diana Isaacs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a:extLst>
              <a:ext uri="{FF2B5EF4-FFF2-40B4-BE49-F238E27FC236}">
                <a16:creationId xmlns:a16="http://schemas.microsoft.com/office/drawing/2014/main" id="{91CA4CC1-F756-21B0-CE04-D5648B2C969B}"/>
              </a:ext>
            </a:extLst>
          </p:cNvPr>
          <p:cNvSpPr>
            <a:spLocks noGrp="1"/>
          </p:cNvSpPr>
          <p:nvPr>
            <p:ph type="title"/>
          </p:nvPr>
        </p:nvSpPr>
        <p:spPr/>
        <p:txBody>
          <a:bodyPr/>
          <a:lstStyle/>
          <a:p>
            <a:endParaRPr lang="en-US" altLang="en-US"/>
          </a:p>
        </p:txBody>
      </p:sp>
      <p:sp>
        <p:nvSpPr>
          <p:cNvPr id="178179" name="Content Placeholder 2">
            <a:extLst>
              <a:ext uri="{FF2B5EF4-FFF2-40B4-BE49-F238E27FC236}">
                <a16:creationId xmlns:a16="http://schemas.microsoft.com/office/drawing/2014/main" id="{AEBDE56E-154F-A4A7-96D9-F99D7D58B92A}"/>
              </a:ext>
            </a:extLst>
          </p:cNvPr>
          <p:cNvSpPr>
            <a:spLocks noGrp="1"/>
          </p:cNvSpPr>
          <p:nvPr>
            <p:ph idx="1"/>
          </p:nvPr>
        </p:nvSpPr>
        <p:spPr>
          <a:xfrm>
            <a:off x="38100" y="1847850"/>
            <a:ext cx="4926013" cy="4351338"/>
          </a:xfrm>
        </p:spPr>
        <p:txBody>
          <a:bodyPr/>
          <a:lstStyle/>
          <a:p>
            <a:r>
              <a:rPr lang="en-US" altLang="en-US"/>
              <a:t>Person with T2D taking metformin 1000mg twice daily and insulin glargine 20 units daily </a:t>
            </a:r>
          </a:p>
          <a:p>
            <a:endParaRPr lang="en-US" altLang="en-US"/>
          </a:p>
          <a:p>
            <a:endParaRPr lang="en-US" altLang="en-US"/>
          </a:p>
        </p:txBody>
      </p:sp>
      <p:sp>
        <p:nvSpPr>
          <p:cNvPr id="4" name="Slide Number Placeholder 3">
            <a:extLst>
              <a:ext uri="{FF2B5EF4-FFF2-40B4-BE49-F238E27FC236}">
                <a16:creationId xmlns:a16="http://schemas.microsoft.com/office/drawing/2014/main" id="{6EEA8D88-D213-E5BB-15AD-2EFA86A87D06}"/>
              </a:ext>
            </a:extLst>
          </p:cNvPr>
          <p:cNvSpPr>
            <a:spLocks noGrp="1"/>
          </p:cNvSpPr>
          <p:nvPr>
            <p:ph type="sldNum" sz="quarter" idx="4294967295"/>
          </p:nvPr>
        </p:nvSpPr>
        <p:spPr>
          <a:xfrm>
            <a:off x="9448800" y="6356350"/>
            <a:ext cx="2743200" cy="365125"/>
          </a:xfrm>
          <a:prstGeom prst="rect">
            <a:avLst/>
          </a:prstGeom>
        </p:spPr>
        <p:txBody>
          <a:bodyPr anchor="ctr"/>
          <a:lstStyle>
            <a:defPPr>
              <a:defRPr lang="en-US"/>
            </a:defPPr>
            <a:lvl1pPr algn="r" rtl="0" eaLnBrk="0" fontAlgn="base" hangingPunct="0">
              <a:spcBef>
                <a:spcPct val="0"/>
              </a:spcBef>
              <a:spcAft>
                <a:spcPct val="0"/>
              </a:spcAft>
              <a:defRPr sz="933" kern="1200">
                <a:solidFill>
                  <a:schemeClr val="tx1">
                    <a:tint val="75000"/>
                  </a:schemeClr>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324F38DD-A23F-4D8A-BDF6-C00956DC302F}" type="slidenum">
              <a:rPr lang="en-US" smtClean="0"/>
              <a:pPr>
                <a:defRPr/>
              </a:pPr>
              <a:t>226</a:t>
            </a:fld>
            <a:endParaRPr lang="en-US" dirty="0"/>
          </a:p>
        </p:txBody>
      </p:sp>
      <p:pic>
        <p:nvPicPr>
          <p:cNvPr id="178181" name="Picture 5">
            <a:extLst>
              <a:ext uri="{FF2B5EF4-FFF2-40B4-BE49-F238E27FC236}">
                <a16:creationId xmlns:a16="http://schemas.microsoft.com/office/drawing/2014/main" id="{FC4DA49A-E134-3F94-F151-E4ADD7CD2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00" y="0"/>
            <a:ext cx="60198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2" name="Subtitle 2">
            <a:extLst>
              <a:ext uri="{FF2B5EF4-FFF2-40B4-BE49-F238E27FC236}">
                <a16:creationId xmlns:a16="http://schemas.microsoft.com/office/drawing/2014/main" id="{93EAB6FD-231E-34A8-EF1C-826CC6A03708}"/>
              </a:ext>
            </a:extLst>
          </p:cNvPr>
          <p:cNvSpPr txBox="1">
            <a:spLocks noChangeArrowheads="1"/>
          </p:cNvSpPr>
          <p:nvPr/>
        </p:nvSpPr>
        <p:spPr bwMode="auto">
          <a:xfrm>
            <a:off x="766763" y="979488"/>
            <a:ext cx="114554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914400" indent="-457200">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371600" indent="-457200">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828800" indent="-4572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286000" indent="-4572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7432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32004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6576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41148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None/>
            </a:pPr>
            <a:r>
              <a:rPr lang="en-US" altLang="en-US">
                <a:solidFill>
                  <a:srgbClr val="5C2D8B"/>
                </a:solidFill>
              </a:rPr>
              <a:t>Case 3</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a:extLst>
              <a:ext uri="{FF2B5EF4-FFF2-40B4-BE49-F238E27FC236}">
                <a16:creationId xmlns:a16="http://schemas.microsoft.com/office/drawing/2014/main" id="{128F92B9-A525-C743-2477-5A2AE5A00172}"/>
              </a:ext>
            </a:extLst>
          </p:cNvPr>
          <p:cNvSpPr>
            <a:spLocks noGrp="1"/>
          </p:cNvSpPr>
          <p:nvPr>
            <p:ph type="title"/>
          </p:nvPr>
        </p:nvSpPr>
        <p:spPr/>
        <p:txBody>
          <a:bodyPr/>
          <a:lstStyle/>
          <a:p>
            <a:endParaRPr lang="en-US" altLang="en-US"/>
          </a:p>
        </p:txBody>
      </p:sp>
      <p:sp>
        <p:nvSpPr>
          <p:cNvPr id="180227" name="Content Placeholder 2">
            <a:extLst>
              <a:ext uri="{FF2B5EF4-FFF2-40B4-BE49-F238E27FC236}">
                <a16:creationId xmlns:a16="http://schemas.microsoft.com/office/drawing/2014/main" id="{A2E915A4-F81B-2890-1768-F63C0705BCFC}"/>
              </a:ext>
            </a:extLst>
          </p:cNvPr>
          <p:cNvSpPr>
            <a:spLocks noGrp="1"/>
          </p:cNvSpPr>
          <p:nvPr>
            <p:ph idx="1"/>
          </p:nvPr>
        </p:nvSpPr>
        <p:spPr>
          <a:xfrm>
            <a:off x="277813" y="1903413"/>
            <a:ext cx="5405437" cy="4351337"/>
          </a:xfrm>
        </p:spPr>
        <p:txBody>
          <a:bodyPr/>
          <a:lstStyle/>
          <a:p>
            <a:r>
              <a:rPr lang="en-US" altLang="en-US"/>
              <a:t>Person with T2D</a:t>
            </a:r>
          </a:p>
          <a:p>
            <a:r>
              <a:rPr lang="en-US" altLang="en-US"/>
              <a:t>56yo, BMI=33, A1C=7%</a:t>
            </a:r>
          </a:p>
          <a:p>
            <a:r>
              <a:rPr lang="en-US" altLang="en-US"/>
              <a:t>Meds:</a:t>
            </a:r>
          </a:p>
          <a:p>
            <a:pPr lvl="1"/>
            <a:r>
              <a:rPr lang="en-US" altLang="en-US" sz="2800"/>
              <a:t>Degludec 40 units daily </a:t>
            </a:r>
          </a:p>
          <a:p>
            <a:pPr lvl="1"/>
            <a:r>
              <a:rPr lang="en-US" altLang="en-US" sz="2800"/>
              <a:t>Dulaglutide 4.5mg weekly </a:t>
            </a:r>
          </a:p>
          <a:p>
            <a:pPr lvl="1"/>
            <a:r>
              <a:rPr lang="en-US" altLang="en-US" sz="2800"/>
              <a:t>Dapagliflozin 10mg daily </a:t>
            </a:r>
          </a:p>
          <a:p>
            <a:pPr lvl="1"/>
            <a:r>
              <a:rPr lang="en-US" altLang="en-US" sz="2800"/>
              <a:t>Metformin 1000mg twice daily </a:t>
            </a:r>
          </a:p>
          <a:p>
            <a:pPr lvl="1"/>
            <a:endParaRPr lang="en-US" altLang="en-US"/>
          </a:p>
        </p:txBody>
      </p:sp>
      <p:sp>
        <p:nvSpPr>
          <p:cNvPr id="4" name="Slide Number Placeholder 3">
            <a:extLst>
              <a:ext uri="{FF2B5EF4-FFF2-40B4-BE49-F238E27FC236}">
                <a16:creationId xmlns:a16="http://schemas.microsoft.com/office/drawing/2014/main" id="{69C2912F-F809-0127-5F5B-C9449CD7D956}"/>
              </a:ext>
            </a:extLst>
          </p:cNvPr>
          <p:cNvSpPr>
            <a:spLocks noGrp="1"/>
          </p:cNvSpPr>
          <p:nvPr>
            <p:ph type="sldNum" sz="quarter" idx="4294967295"/>
          </p:nvPr>
        </p:nvSpPr>
        <p:spPr>
          <a:xfrm>
            <a:off x="9448800" y="6356350"/>
            <a:ext cx="2743200" cy="365125"/>
          </a:xfrm>
          <a:prstGeom prst="rect">
            <a:avLst/>
          </a:prstGeom>
        </p:spPr>
        <p:txBody>
          <a:bodyPr anchor="ctr"/>
          <a:lstStyle>
            <a:defPPr>
              <a:defRPr lang="en-US"/>
            </a:defPPr>
            <a:lvl1pPr algn="r" rtl="0" eaLnBrk="0" fontAlgn="base" hangingPunct="0">
              <a:spcBef>
                <a:spcPct val="0"/>
              </a:spcBef>
              <a:spcAft>
                <a:spcPct val="0"/>
              </a:spcAft>
              <a:defRPr sz="933" kern="1200">
                <a:solidFill>
                  <a:schemeClr val="tx1">
                    <a:tint val="75000"/>
                  </a:schemeClr>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8F28017B-CB52-47E4-9088-62C4346CC3FA}" type="slidenum">
              <a:rPr lang="en-US" smtClean="0"/>
              <a:pPr>
                <a:defRPr/>
              </a:pPr>
              <a:t>227</a:t>
            </a:fld>
            <a:endParaRPr lang="en-US" dirty="0"/>
          </a:p>
        </p:txBody>
      </p:sp>
      <p:pic>
        <p:nvPicPr>
          <p:cNvPr id="180229" name="Picture 5">
            <a:extLst>
              <a:ext uri="{FF2B5EF4-FFF2-40B4-BE49-F238E27FC236}">
                <a16:creationId xmlns:a16="http://schemas.microsoft.com/office/drawing/2014/main" id="{7B5B4B76-6661-7DC6-6CC9-FB20CA191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250" y="0"/>
            <a:ext cx="65389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0" name="Subtitle 2">
            <a:extLst>
              <a:ext uri="{FF2B5EF4-FFF2-40B4-BE49-F238E27FC236}">
                <a16:creationId xmlns:a16="http://schemas.microsoft.com/office/drawing/2014/main" id="{DF3046C5-F9AF-F8F3-2A49-824CD04506FE}"/>
              </a:ext>
            </a:extLst>
          </p:cNvPr>
          <p:cNvSpPr txBox="1">
            <a:spLocks noChangeArrowheads="1"/>
          </p:cNvSpPr>
          <p:nvPr/>
        </p:nvSpPr>
        <p:spPr bwMode="auto">
          <a:xfrm>
            <a:off x="766763" y="979488"/>
            <a:ext cx="114554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914400" indent="-457200">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371600" indent="-457200">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828800" indent="-4572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286000" indent="-4572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7432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32004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6576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41148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None/>
            </a:pPr>
            <a:r>
              <a:rPr lang="en-US" altLang="en-US">
                <a:solidFill>
                  <a:srgbClr val="5C2D8B"/>
                </a:solidFill>
              </a:rPr>
              <a:t>Case 4</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a:extLst>
              <a:ext uri="{FF2B5EF4-FFF2-40B4-BE49-F238E27FC236}">
                <a16:creationId xmlns:a16="http://schemas.microsoft.com/office/drawing/2014/main" id="{2A0B8719-BD24-27F4-4868-43FC72162FC6}"/>
              </a:ext>
            </a:extLst>
          </p:cNvPr>
          <p:cNvSpPr>
            <a:spLocks noGrp="1"/>
          </p:cNvSpPr>
          <p:nvPr>
            <p:ph type="ctrTitle"/>
          </p:nvPr>
        </p:nvSpPr>
        <p:spPr>
          <a:xfrm>
            <a:off x="1114425" y="1566863"/>
            <a:ext cx="11085513" cy="2387600"/>
          </a:xfrm>
        </p:spPr>
        <p:txBody>
          <a:bodyPr/>
          <a:lstStyle/>
          <a:p>
            <a:pPr eaLnBrk="1" hangingPunct="1"/>
            <a:r>
              <a:rPr lang="en-US" altLang="en-US"/>
              <a:t>Insulin Pumps</a:t>
            </a:r>
          </a:p>
        </p:txBody>
      </p:sp>
      <p:sp>
        <p:nvSpPr>
          <p:cNvPr id="182275" name="Subtitle 1">
            <a:extLst>
              <a:ext uri="{FF2B5EF4-FFF2-40B4-BE49-F238E27FC236}">
                <a16:creationId xmlns:a16="http://schemas.microsoft.com/office/drawing/2014/main" id="{7D7BB112-9F6F-130A-8FEF-4E8394AAD2D0}"/>
              </a:ext>
            </a:extLst>
          </p:cNvPr>
          <p:cNvSpPr>
            <a:spLocks noGrp="1"/>
          </p:cNvSpPr>
          <p:nvPr>
            <p:ph type="subTitle" idx="1"/>
          </p:nvPr>
        </p:nvSpPr>
        <p:spPr>
          <a:xfrm>
            <a:off x="1127125" y="2611438"/>
            <a:ext cx="9144000" cy="1311275"/>
          </a:xfrm>
        </p:spPr>
        <p:txBody>
          <a:bodyPr/>
          <a:lstStyle/>
          <a:p>
            <a:endParaRPr lang="en-US"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4" hidden="1">
            <a:extLst>
              <a:ext uri="{FF2B5EF4-FFF2-40B4-BE49-F238E27FC236}">
                <a16:creationId xmlns:a16="http://schemas.microsoft.com/office/drawing/2014/main" id="{074AE29F-BAA0-BF7F-2F3B-FDD1147C0043}"/>
              </a:ext>
            </a:extLst>
          </p:cNvPr>
          <p:cNvSpPr>
            <a:spLocks noChangeArrowheads="1"/>
          </p:cNvSpPr>
          <p:nvPr>
            <p:custDataLst>
              <p:tags r:id="rId1"/>
            </p:custDataLst>
          </p:nvPr>
        </p:nvSpPr>
        <p:spPr bwMode="auto">
          <a:xfrm rot="-2750552">
            <a:off x="7708900" y="2833688"/>
            <a:ext cx="1528763" cy="1112837"/>
          </a:xfrm>
          <a:prstGeom prst="roundRect">
            <a:avLst>
              <a:gd name="adj" fmla="val 16667"/>
            </a:avLst>
          </a:prstGeom>
          <a:solidFill>
            <a:schemeClr val="bg1"/>
          </a:solidFill>
          <a:ln w="9525">
            <a:solidFill>
              <a:schemeClr val="tx1"/>
            </a:solidFill>
            <a:round/>
            <a:headEnd/>
            <a:tailEnd/>
          </a:ln>
        </p:spPr>
        <p:txBody>
          <a:bodyPr vert="eaVert" wrap="none" anchor="ctr"/>
          <a:lstStyle>
            <a:lvl1pPr defTabSz="820738">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defTabSz="820738">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defTabSz="820738">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defTabSz="820738">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defTabSz="820738">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algn="ctr" defTabSz="615539">
              <a:lnSpc>
                <a:spcPct val="100000"/>
              </a:lnSpc>
              <a:spcBef>
                <a:spcPct val="0"/>
              </a:spcBef>
              <a:buFont typeface="Arial" panose="020B0604020202020204" pitchFamily="34" charset="0"/>
              <a:buNone/>
              <a:defRPr/>
            </a:pPr>
            <a:endParaRPr lang="en-US" altLang="en-US" sz="1351">
              <a:solidFill>
                <a:prstClr val="white"/>
              </a:solidFill>
              <a:latin typeface="Calibri" panose="020F0502020204030204" pitchFamily="34" charset="0"/>
            </a:endParaRPr>
          </a:p>
        </p:txBody>
      </p:sp>
      <p:sp>
        <p:nvSpPr>
          <p:cNvPr id="24579" name="AutoShape 5" hidden="1">
            <a:extLst>
              <a:ext uri="{FF2B5EF4-FFF2-40B4-BE49-F238E27FC236}">
                <a16:creationId xmlns:a16="http://schemas.microsoft.com/office/drawing/2014/main" id="{70FA62B7-31EB-930A-0D5E-A7DB1EC0CB2E}"/>
              </a:ext>
            </a:extLst>
          </p:cNvPr>
          <p:cNvSpPr>
            <a:spLocks noChangeArrowheads="1"/>
          </p:cNvSpPr>
          <p:nvPr>
            <p:custDataLst>
              <p:tags r:id="rId2"/>
            </p:custDataLst>
          </p:nvPr>
        </p:nvSpPr>
        <p:spPr bwMode="auto">
          <a:xfrm rot="-2750552">
            <a:off x="5387181" y="1150144"/>
            <a:ext cx="1528763" cy="1114425"/>
          </a:xfrm>
          <a:prstGeom prst="roundRect">
            <a:avLst>
              <a:gd name="adj" fmla="val 16667"/>
            </a:avLst>
          </a:prstGeom>
          <a:solidFill>
            <a:schemeClr val="bg1"/>
          </a:solidFill>
          <a:ln w="9525">
            <a:solidFill>
              <a:schemeClr val="tx1"/>
            </a:solidFill>
            <a:round/>
            <a:headEnd/>
            <a:tailEnd/>
          </a:ln>
        </p:spPr>
        <p:txBody>
          <a:bodyPr vert="eaVert" wrap="none" anchor="ctr"/>
          <a:lstStyle>
            <a:lvl1pPr defTabSz="820738">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defTabSz="820738">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defTabSz="820738">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defTabSz="820738">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defTabSz="820738">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algn="ctr" defTabSz="615539">
              <a:lnSpc>
                <a:spcPct val="100000"/>
              </a:lnSpc>
              <a:spcBef>
                <a:spcPct val="0"/>
              </a:spcBef>
              <a:buFont typeface="Arial" panose="020B0604020202020204" pitchFamily="34" charset="0"/>
              <a:buNone/>
              <a:defRPr/>
            </a:pPr>
            <a:endParaRPr lang="en-US" altLang="en-US" sz="1351">
              <a:solidFill>
                <a:prstClr val="white"/>
              </a:solidFill>
              <a:latin typeface="Calibri" panose="020F0502020204030204" pitchFamily="34" charset="0"/>
            </a:endParaRPr>
          </a:p>
        </p:txBody>
      </p:sp>
      <p:sp>
        <p:nvSpPr>
          <p:cNvPr id="24580" name="AutoShape 6" hidden="1">
            <a:extLst>
              <a:ext uri="{FF2B5EF4-FFF2-40B4-BE49-F238E27FC236}">
                <a16:creationId xmlns:a16="http://schemas.microsoft.com/office/drawing/2014/main" id="{93F2418B-DB16-4948-87E5-CFAFD04CA355}"/>
              </a:ext>
            </a:extLst>
          </p:cNvPr>
          <p:cNvSpPr>
            <a:spLocks noChangeArrowheads="1"/>
          </p:cNvSpPr>
          <p:nvPr>
            <p:custDataLst>
              <p:tags r:id="rId3"/>
            </p:custDataLst>
          </p:nvPr>
        </p:nvSpPr>
        <p:spPr bwMode="auto">
          <a:xfrm rot="-2750552">
            <a:off x="2894012" y="2843213"/>
            <a:ext cx="1528763" cy="1112838"/>
          </a:xfrm>
          <a:prstGeom prst="roundRect">
            <a:avLst>
              <a:gd name="adj" fmla="val 16667"/>
            </a:avLst>
          </a:prstGeom>
          <a:solidFill>
            <a:schemeClr val="bg1"/>
          </a:solidFill>
          <a:ln w="9525">
            <a:solidFill>
              <a:schemeClr val="tx1"/>
            </a:solidFill>
            <a:round/>
            <a:headEnd/>
            <a:tailEnd/>
          </a:ln>
        </p:spPr>
        <p:txBody>
          <a:bodyPr vert="eaVert" wrap="none" anchor="ctr"/>
          <a:lstStyle>
            <a:lvl1pPr defTabSz="820738">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defTabSz="820738">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defTabSz="820738">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defTabSz="820738">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defTabSz="820738">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algn="ctr" defTabSz="615539">
              <a:lnSpc>
                <a:spcPct val="100000"/>
              </a:lnSpc>
              <a:spcBef>
                <a:spcPct val="0"/>
              </a:spcBef>
              <a:buFont typeface="Arial" panose="020B0604020202020204" pitchFamily="34" charset="0"/>
              <a:buNone/>
              <a:defRPr/>
            </a:pPr>
            <a:endParaRPr lang="en-US" altLang="en-US" sz="1351">
              <a:solidFill>
                <a:prstClr val="white"/>
              </a:solidFill>
              <a:latin typeface="Calibri" panose="020F0502020204030204" pitchFamily="34" charset="0"/>
            </a:endParaRPr>
          </a:p>
        </p:txBody>
      </p:sp>
      <p:sp>
        <p:nvSpPr>
          <p:cNvPr id="183301" name="Title 10">
            <a:extLst>
              <a:ext uri="{FF2B5EF4-FFF2-40B4-BE49-F238E27FC236}">
                <a16:creationId xmlns:a16="http://schemas.microsoft.com/office/drawing/2014/main" id="{D632C834-C2AE-7FB1-D466-02765E67EB1B}"/>
              </a:ext>
            </a:extLst>
          </p:cNvPr>
          <p:cNvSpPr>
            <a:spLocks noGrp="1"/>
          </p:cNvSpPr>
          <p:nvPr>
            <p:ph type="title"/>
          </p:nvPr>
        </p:nvSpPr>
        <p:spPr/>
        <p:txBody>
          <a:bodyPr/>
          <a:lstStyle/>
          <a:p>
            <a:pPr eaLnBrk="1" hangingPunct="1"/>
            <a:r>
              <a:rPr lang="en-US" altLang="en-US" dirty="0"/>
              <a:t>How a Pump Delivers Insulin</a:t>
            </a:r>
          </a:p>
        </p:txBody>
      </p:sp>
      <p:sp>
        <p:nvSpPr>
          <p:cNvPr id="183302" name="Text Placeholder 1">
            <a:extLst>
              <a:ext uri="{FF2B5EF4-FFF2-40B4-BE49-F238E27FC236}">
                <a16:creationId xmlns:a16="http://schemas.microsoft.com/office/drawing/2014/main" id="{BFB080C3-742A-901E-9C72-975CFDB36FE9}"/>
              </a:ext>
            </a:extLst>
          </p:cNvPr>
          <p:cNvSpPr>
            <a:spLocks noGrp="1"/>
          </p:cNvSpPr>
          <p:nvPr>
            <p:ph type="body" sz="quarter" idx="10"/>
          </p:nvPr>
        </p:nvSpPr>
        <p:spPr/>
        <p:txBody>
          <a:bodyPr/>
          <a:lstStyle/>
          <a:p>
            <a:endParaRPr lang="en-US" altLang="en-US"/>
          </a:p>
        </p:txBody>
      </p:sp>
      <p:sp>
        <p:nvSpPr>
          <p:cNvPr id="24582" name="Text Box 4">
            <a:extLst>
              <a:ext uri="{FF2B5EF4-FFF2-40B4-BE49-F238E27FC236}">
                <a16:creationId xmlns:a16="http://schemas.microsoft.com/office/drawing/2014/main" id="{4414E4BC-67B7-23AD-A890-699F25FE7E25}"/>
              </a:ext>
            </a:extLst>
          </p:cNvPr>
          <p:cNvSpPr txBox="1">
            <a:spLocks noChangeArrowheads="1"/>
          </p:cNvSpPr>
          <p:nvPr/>
        </p:nvSpPr>
        <p:spPr bwMode="auto">
          <a:xfrm rot="-5400000">
            <a:off x="2847975" y="3913188"/>
            <a:ext cx="598488" cy="277812"/>
          </a:xfrm>
          <a:prstGeom prst="rect">
            <a:avLst/>
          </a:prstGeom>
          <a:noFill/>
          <a:ln>
            <a:noFill/>
          </a:ln>
        </p:spPr>
        <p:txBody>
          <a:bodyPr wrap="none" lIns="68575" tIns="34287" rIns="68575" bIns="34287">
            <a:spAutoFit/>
          </a:bodyPr>
          <a:lstStyle>
            <a:lvl1pPr>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defTabSz="685783">
              <a:lnSpc>
                <a:spcPct val="100000"/>
              </a:lnSpc>
              <a:spcBef>
                <a:spcPct val="0"/>
              </a:spcBef>
              <a:buFont typeface="Arial" panose="020B0604020202020204" pitchFamily="34" charset="0"/>
              <a:buNone/>
              <a:defRPr/>
            </a:pPr>
            <a:r>
              <a:rPr lang="en-US" altLang="en-US" sz="1351" b="1">
                <a:solidFill>
                  <a:prstClr val="white"/>
                </a:solidFill>
                <a:latin typeface="Arial Narrow" panose="020B0606020202030204" pitchFamily="34" charset="0"/>
              </a:rPr>
              <a:t>Insulin</a:t>
            </a:r>
            <a:endParaRPr lang="en-US" altLang="en-US" sz="1725" b="1">
              <a:solidFill>
                <a:prstClr val="white"/>
              </a:solidFill>
              <a:latin typeface="Arial Narrow" panose="020B0606020202030204" pitchFamily="34" charset="0"/>
            </a:endParaRPr>
          </a:p>
        </p:txBody>
      </p:sp>
      <p:sp>
        <p:nvSpPr>
          <p:cNvPr id="24583" name="Text Box 5">
            <a:extLst>
              <a:ext uri="{FF2B5EF4-FFF2-40B4-BE49-F238E27FC236}">
                <a16:creationId xmlns:a16="http://schemas.microsoft.com/office/drawing/2014/main" id="{D0FA9FEC-8D2F-B239-8AFA-9C6A88230B46}"/>
              </a:ext>
            </a:extLst>
          </p:cNvPr>
          <p:cNvSpPr txBox="1">
            <a:spLocks noChangeArrowheads="1"/>
          </p:cNvSpPr>
          <p:nvPr/>
        </p:nvSpPr>
        <p:spPr bwMode="auto">
          <a:xfrm>
            <a:off x="3924300" y="5791200"/>
            <a:ext cx="468313" cy="277813"/>
          </a:xfrm>
          <a:prstGeom prst="rect">
            <a:avLst/>
          </a:prstGeom>
          <a:noFill/>
          <a:ln>
            <a:noFill/>
          </a:ln>
        </p:spPr>
        <p:txBody>
          <a:bodyPr wrap="none" lIns="68575" tIns="34287" rIns="68575" bIns="34287">
            <a:spAutoFit/>
          </a:bodyPr>
          <a:lstStyle>
            <a:lvl1pPr>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defTabSz="685783">
              <a:lnSpc>
                <a:spcPct val="100000"/>
              </a:lnSpc>
              <a:spcBef>
                <a:spcPct val="0"/>
              </a:spcBef>
              <a:buFont typeface="Arial" panose="020B0604020202020204" pitchFamily="34" charset="0"/>
              <a:buNone/>
              <a:defRPr/>
            </a:pPr>
            <a:r>
              <a:rPr lang="en-US" altLang="en-US" sz="1351" b="1">
                <a:solidFill>
                  <a:prstClr val="white"/>
                </a:solidFill>
                <a:latin typeface="Arial Narrow" panose="020B0606020202030204" pitchFamily="34" charset="0"/>
              </a:rPr>
              <a:t>Time</a:t>
            </a:r>
            <a:endParaRPr lang="en-US" altLang="en-US" sz="1725" b="1">
              <a:solidFill>
                <a:prstClr val="white"/>
              </a:solidFill>
              <a:latin typeface="Arial Narrow" panose="020B0606020202030204" pitchFamily="34" charset="0"/>
            </a:endParaRPr>
          </a:p>
        </p:txBody>
      </p:sp>
      <p:sp>
        <p:nvSpPr>
          <p:cNvPr id="24585" name="Freeform 8">
            <a:extLst>
              <a:ext uri="{FF2B5EF4-FFF2-40B4-BE49-F238E27FC236}">
                <a16:creationId xmlns:a16="http://schemas.microsoft.com/office/drawing/2014/main" id="{ADA2E950-E219-5C60-6072-2233559EB4AA}"/>
              </a:ext>
            </a:extLst>
          </p:cNvPr>
          <p:cNvSpPr>
            <a:spLocks/>
          </p:cNvSpPr>
          <p:nvPr/>
        </p:nvSpPr>
        <p:spPr bwMode="auto">
          <a:xfrm>
            <a:off x="3924300" y="2044700"/>
            <a:ext cx="5848350" cy="3460750"/>
          </a:xfrm>
          <a:custGeom>
            <a:avLst/>
            <a:gdLst>
              <a:gd name="T0" fmla="*/ 0 w 5000"/>
              <a:gd name="T1" fmla="*/ 2147483646 h 1540"/>
              <a:gd name="T2" fmla="*/ 2147483646 w 5000"/>
              <a:gd name="T3" fmla="*/ 2147483646 h 1540"/>
              <a:gd name="T4" fmla="*/ 2147483646 w 5000"/>
              <a:gd name="T5" fmla="*/ 2147483646 h 1540"/>
              <a:gd name="T6" fmla="*/ 2147483646 w 5000"/>
              <a:gd name="T7" fmla="*/ 2147483646 h 1540"/>
              <a:gd name="T8" fmla="*/ 2147483646 w 5000"/>
              <a:gd name="T9" fmla="*/ 2147483646 h 1540"/>
              <a:gd name="T10" fmla="*/ 2147483646 w 5000"/>
              <a:gd name="T11" fmla="*/ 2147483646 h 1540"/>
              <a:gd name="T12" fmla="*/ 2147483646 w 5000"/>
              <a:gd name="T13" fmla="*/ 2147483646 h 1540"/>
              <a:gd name="T14" fmla="*/ 2147483646 w 5000"/>
              <a:gd name="T15" fmla="*/ 2147483646 h 1540"/>
              <a:gd name="T16" fmla="*/ 2147483646 w 5000"/>
              <a:gd name="T17" fmla="*/ 2147483646 h 1540"/>
              <a:gd name="T18" fmla="*/ 2147483646 w 5000"/>
              <a:gd name="T19" fmla="*/ 2147483646 h 1540"/>
              <a:gd name="T20" fmla="*/ 2147483646 w 5000"/>
              <a:gd name="T21" fmla="*/ 2147483646 h 1540"/>
              <a:gd name="T22" fmla="*/ 2147483646 w 5000"/>
              <a:gd name="T23" fmla="*/ 2147483646 h 1540"/>
              <a:gd name="T24" fmla="*/ 2147483646 w 5000"/>
              <a:gd name="T25" fmla="*/ 2147483646 h 1540"/>
              <a:gd name="T26" fmla="*/ 2147483646 w 5000"/>
              <a:gd name="T27" fmla="*/ 2147483646 h 1540"/>
              <a:gd name="T28" fmla="*/ 2147483646 w 5000"/>
              <a:gd name="T29" fmla="*/ 2147483646 h 1540"/>
              <a:gd name="T30" fmla="*/ 2147483646 w 5000"/>
              <a:gd name="T31" fmla="*/ 2147483646 h 1540"/>
              <a:gd name="T32" fmla="*/ 2147483646 w 5000"/>
              <a:gd name="T33" fmla="*/ 2147483646 h 1540"/>
              <a:gd name="T34" fmla="*/ 2147483646 w 5000"/>
              <a:gd name="T35" fmla="*/ 2147483646 h 1540"/>
              <a:gd name="T36" fmla="*/ 2147483646 w 5000"/>
              <a:gd name="T37" fmla="*/ 2147483646 h 1540"/>
              <a:gd name="T38" fmla="*/ 2147483646 w 5000"/>
              <a:gd name="T39" fmla="*/ 2147483646 h 1540"/>
              <a:gd name="T40" fmla="*/ 2147483646 w 5000"/>
              <a:gd name="T41" fmla="*/ 2147483646 h 1540"/>
              <a:gd name="T42" fmla="*/ 2147483646 w 5000"/>
              <a:gd name="T43" fmla="*/ 2147483646 h 1540"/>
              <a:gd name="T44" fmla="*/ 2147483646 w 5000"/>
              <a:gd name="T45" fmla="*/ 2147483646 h 15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00"/>
              <a:gd name="T70" fmla="*/ 0 h 1540"/>
              <a:gd name="T71" fmla="*/ 5000 w 5000"/>
              <a:gd name="T72" fmla="*/ 1540 h 15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00" h="1540">
                <a:moveTo>
                  <a:pt x="0" y="1440"/>
                </a:moveTo>
                <a:cubicBezTo>
                  <a:pt x="59" y="1400"/>
                  <a:pt x="228" y="1360"/>
                  <a:pt x="356" y="1202"/>
                </a:cubicBezTo>
                <a:cubicBezTo>
                  <a:pt x="484" y="1044"/>
                  <a:pt x="630" y="468"/>
                  <a:pt x="767" y="493"/>
                </a:cubicBezTo>
                <a:cubicBezTo>
                  <a:pt x="904" y="518"/>
                  <a:pt x="1090" y="1188"/>
                  <a:pt x="1178" y="1353"/>
                </a:cubicBezTo>
                <a:cubicBezTo>
                  <a:pt x="1266" y="1518"/>
                  <a:pt x="1249" y="1523"/>
                  <a:pt x="1298" y="1485"/>
                </a:cubicBezTo>
                <a:cubicBezTo>
                  <a:pt x="1347" y="1447"/>
                  <a:pt x="1423" y="1216"/>
                  <a:pt x="1471" y="1124"/>
                </a:cubicBezTo>
                <a:cubicBezTo>
                  <a:pt x="1519" y="1032"/>
                  <a:pt x="1537" y="967"/>
                  <a:pt x="1589" y="932"/>
                </a:cubicBezTo>
                <a:cubicBezTo>
                  <a:pt x="1641" y="897"/>
                  <a:pt x="1723" y="859"/>
                  <a:pt x="1781" y="914"/>
                </a:cubicBezTo>
                <a:cubicBezTo>
                  <a:pt x="1839" y="969"/>
                  <a:pt x="1870" y="1188"/>
                  <a:pt x="1937" y="1261"/>
                </a:cubicBezTo>
                <a:cubicBezTo>
                  <a:pt x="2004" y="1334"/>
                  <a:pt x="2111" y="1379"/>
                  <a:pt x="2184" y="1353"/>
                </a:cubicBezTo>
                <a:cubicBezTo>
                  <a:pt x="2257" y="1327"/>
                  <a:pt x="2312" y="1251"/>
                  <a:pt x="2376" y="1106"/>
                </a:cubicBezTo>
                <a:cubicBezTo>
                  <a:pt x="2440" y="961"/>
                  <a:pt x="2521" y="629"/>
                  <a:pt x="2568" y="484"/>
                </a:cubicBezTo>
                <a:cubicBezTo>
                  <a:pt x="2615" y="339"/>
                  <a:pt x="2610" y="316"/>
                  <a:pt x="2659" y="237"/>
                </a:cubicBezTo>
                <a:cubicBezTo>
                  <a:pt x="2708" y="158"/>
                  <a:pt x="2799" y="0"/>
                  <a:pt x="2860" y="9"/>
                </a:cubicBezTo>
                <a:cubicBezTo>
                  <a:pt x="2921" y="18"/>
                  <a:pt x="2984" y="187"/>
                  <a:pt x="3025" y="292"/>
                </a:cubicBezTo>
                <a:cubicBezTo>
                  <a:pt x="3066" y="397"/>
                  <a:pt x="3077" y="482"/>
                  <a:pt x="3107" y="640"/>
                </a:cubicBezTo>
                <a:cubicBezTo>
                  <a:pt x="3137" y="798"/>
                  <a:pt x="3161" y="1103"/>
                  <a:pt x="3208" y="1243"/>
                </a:cubicBezTo>
                <a:cubicBezTo>
                  <a:pt x="3255" y="1383"/>
                  <a:pt x="3333" y="1466"/>
                  <a:pt x="3391" y="1481"/>
                </a:cubicBezTo>
                <a:cubicBezTo>
                  <a:pt x="3449" y="1496"/>
                  <a:pt x="3506" y="1383"/>
                  <a:pt x="3555" y="1334"/>
                </a:cubicBezTo>
                <a:cubicBezTo>
                  <a:pt x="3604" y="1285"/>
                  <a:pt x="3601" y="1161"/>
                  <a:pt x="3683" y="1188"/>
                </a:cubicBezTo>
                <a:cubicBezTo>
                  <a:pt x="3765" y="1215"/>
                  <a:pt x="3888" y="1458"/>
                  <a:pt x="4049" y="1499"/>
                </a:cubicBezTo>
                <a:cubicBezTo>
                  <a:pt x="4210" y="1540"/>
                  <a:pt x="4494" y="1462"/>
                  <a:pt x="4652" y="1435"/>
                </a:cubicBezTo>
                <a:cubicBezTo>
                  <a:pt x="4810" y="1408"/>
                  <a:pt x="4927" y="1355"/>
                  <a:pt x="5000" y="1334"/>
                </a:cubicBezTo>
              </a:path>
            </a:pathLst>
          </a:custGeom>
          <a:noFill/>
          <a:ln w="111125">
            <a:solidFill>
              <a:srgbClr val="000099"/>
            </a:solidFill>
            <a:round/>
            <a:headEnd/>
            <a:tailEnd/>
          </a:ln>
        </p:spPr>
        <p:txBody>
          <a:bodyPr/>
          <a:lstStyle/>
          <a:p>
            <a:pPr defTabSz="685783">
              <a:defRPr/>
            </a:pPr>
            <a:endParaRPr lang="en-US" sz="1351">
              <a:solidFill>
                <a:prstClr val="white"/>
              </a:solidFill>
            </a:endParaRPr>
          </a:p>
        </p:txBody>
      </p:sp>
      <p:sp>
        <p:nvSpPr>
          <p:cNvPr id="24586" name="Freeform 9">
            <a:extLst>
              <a:ext uri="{FF2B5EF4-FFF2-40B4-BE49-F238E27FC236}">
                <a16:creationId xmlns:a16="http://schemas.microsoft.com/office/drawing/2014/main" id="{85DCF33A-D366-58C8-E26B-4DCB27FE56B8}"/>
              </a:ext>
            </a:extLst>
          </p:cNvPr>
          <p:cNvSpPr>
            <a:spLocks/>
          </p:cNvSpPr>
          <p:nvPr/>
        </p:nvSpPr>
        <p:spPr bwMode="auto">
          <a:xfrm>
            <a:off x="3917950" y="4646613"/>
            <a:ext cx="5929313" cy="334962"/>
          </a:xfrm>
          <a:custGeom>
            <a:avLst/>
            <a:gdLst>
              <a:gd name="T0" fmla="*/ 2147483646 w 4532"/>
              <a:gd name="T1" fmla="*/ 2147483646 h 121"/>
              <a:gd name="T2" fmla="*/ 2147483646 w 4532"/>
              <a:gd name="T3" fmla="*/ 0 h 121"/>
              <a:gd name="T4" fmla="*/ 2147483646 w 4532"/>
              <a:gd name="T5" fmla="*/ 2147483646 h 121"/>
              <a:gd name="T6" fmla="*/ 2147483646 w 4532"/>
              <a:gd name="T7" fmla="*/ 2147483646 h 121"/>
              <a:gd name="T8" fmla="*/ 0 w 4532"/>
              <a:gd name="T9" fmla="*/ 2147483646 h 121"/>
              <a:gd name="T10" fmla="*/ 0 60000 65536"/>
              <a:gd name="T11" fmla="*/ 0 60000 65536"/>
              <a:gd name="T12" fmla="*/ 0 60000 65536"/>
              <a:gd name="T13" fmla="*/ 0 60000 65536"/>
              <a:gd name="T14" fmla="*/ 0 60000 65536"/>
              <a:gd name="T15" fmla="*/ 0 w 4532"/>
              <a:gd name="T16" fmla="*/ 0 h 121"/>
              <a:gd name="T17" fmla="*/ 4532 w 4532"/>
              <a:gd name="T18" fmla="*/ 121 h 121"/>
            </a:gdLst>
            <a:ahLst/>
            <a:cxnLst>
              <a:cxn ang="T10">
                <a:pos x="T0" y="T1"/>
              </a:cxn>
              <a:cxn ang="T11">
                <a:pos x="T2" y="T3"/>
              </a:cxn>
              <a:cxn ang="T12">
                <a:pos x="T4" y="T5"/>
              </a:cxn>
              <a:cxn ang="T13">
                <a:pos x="T6" y="T7"/>
              </a:cxn>
              <a:cxn ang="T14">
                <a:pos x="T8" y="T9"/>
              </a:cxn>
            </a:cxnLst>
            <a:rect l="T15" t="T16" r="T17" b="T18"/>
            <a:pathLst>
              <a:path w="4532" h="121">
                <a:moveTo>
                  <a:pt x="4532" y="118"/>
                </a:moveTo>
                <a:cubicBezTo>
                  <a:pt x="4381" y="98"/>
                  <a:pt x="3948" y="0"/>
                  <a:pt x="3623" y="0"/>
                </a:cubicBezTo>
                <a:cubicBezTo>
                  <a:pt x="3298" y="0"/>
                  <a:pt x="3019" y="112"/>
                  <a:pt x="2581" y="121"/>
                </a:cubicBezTo>
                <a:cubicBezTo>
                  <a:pt x="1992" y="111"/>
                  <a:pt x="1426" y="49"/>
                  <a:pt x="995" y="55"/>
                </a:cubicBezTo>
                <a:cubicBezTo>
                  <a:pt x="240" y="55"/>
                  <a:pt x="207" y="106"/>
                  <a:pt x="0" y="119"/>
                </a:cubicBezTo>
              </a:path>
            </a:pathLst>
          </a:custGeom>
          <a:noFill/>
          <a:ln w="57150">
            <a:solidFill>
              <a:srgbClr val="194A89">
                <a:alpha val="49019"/>
              </a:srgbClr>
            </a:solidFill>
            <a:prstDash val="sysDot"/>
            <a:round/>
            <a:headEnd/>
            <a:tailEnd/>
          </a:ln>
        </p:spPr>
        <p:txBody>
          <a:bodyPr/>
          <a:lstStyle/>
          <a:p>
            <a:pPr defTabSz="685783">
              <a:defRPr/>
            </a:pPr>
            <a:endParaRPr lang="en-US" sz="1351">
              <a:solidFill>
                <a:prstClr val="white"/>
              </a:solidFill>
            </a:endParaRPr>
          </a:p>
        </p:txBody>
      </p:sp>
      <p:sp>
        <p:nvSpPr>
          <p:cNvPr id="24587" name="Freeform 10">
            <a:extLst>
              <a:ext uri="{FF2B5EF4-FFF2-40B4-BE49-F238E27FC236}">
                <a16:creationId xmlns:a16="http://schemas.microsoft.com/office/drawing/2014/main" id="{BF960546-02BF-6BE0-50E5-0E0E226D4611}"/>
              </a:ext>
            </a:extLst>
          </p:cNvPr>
          <p:cNvSpPr>
            <a:spLocks/>
          </p:cNvSpPr>
          <p:nvPr/>
        </p:nvSpPr>
        <p:spPr bwMode="auto">
          <a:xfrm>
            <a:off x="3924300" y="2438400"/>
            <a:ext cx="5848350" cy="3014663"/>
          </a:xfrm>
          <a:custGeom>
            <a:avLst/>
            <a:gdLst>
              <a:gd name="T0" fmla="*/ 0 w 5000"/>
              <a:gd name="T1" fmla="*/ 2147483646 h 1285"/>
              <a:gd name="T2" fmla="*/ 2147483646 w 5000"/>
              <a:gd name="T3" fmla="*/ 2147483646 h 1285"/>
              <a:gd name="T4" fmla="*/ 2147483646 w 5000"/>
              <a:gd name="T5" fmla="*/ 2147483646 h 1285"/>
              <a:gd name="T6" fmla="*/ 2147483646 w 5000"/>
              <a:gd name="T7" fmla="*/ 2147483646 h 1285"/>
              <a:gd name="T8" fmla="*/ 2147483646 w 5000"/>
              <a:gd name="T9" fmla="*/ 2147483646 h 1285"/>
              <a:gd name="T10" fmla="*/ 2147483646 w 5000"/>
              <a:gd name="T11" fmla="*/ 2147483646 h 1285"/>
              <a:gd name="T12" fmla="*/ 2147483646 w 5000"/>
              <a:gd name="T13" fmla="*/ 2147483646 h 1285"/>
              <a:gd name="T14" fmla="*/ 2147483646 w 5000"/>
              <a:gd name="T15" fmla="*/ 2147483646 h 1285"/>
              <a:gd name="T16" fmla="*/ 2147483646 w 5000"/>
              <a:gd name="T17" fmla="*/ 2147483646 h 1285"/>
              <a:gd name="T18" fmla="*/ 2147483646 w 5000"/>
              <a:gd name="T19" fmla="*/ 2147483646 h 1285"/>
              <a:gd name="T20" fmla="*/ 2147483646 w 5000"/>
              <a:gd name="T21" fmla="*/ 2147483646 h 1285"/>
              <a:gd name="T22" fmla="*/ 2147483646 w 5000"/>
              <a:gd name="T23" fmla="*/ 2147483646 h 1285"/>
              <a:gd name="T24" fmla="*/ 2147483646 w 5000"/>
              <a:gd name="T25" fmla="*/ 2147483646 h 1285"/>
              <a:gd name="T26" fmla="*/ 2147483646 w 5000"/>
              <a:gd name="T27" fmla="*/ 2147483646 h 1285"/>
              <a:gd name="T28" fmla="*/ 2147483646 w 5000"/>
              <a:gd name="T29" fmla="*/ 2147483646 h 1285"/>
              <a:gd name="T30" fmla="*/ 2147483646 w 5000"/>
              <a:gd name="T31" fmla="*/ 2147483646 h 1285"/>
              <a:gd name="T32" fmla="*/ 2147483646 w 5000"/>
              <a:gd name="T33" fmla="*/ 2147483646 h 1285"/>
              <a:gd name="T34" fmla="*/ 2147483646 w 5000"/>
              <a:gd name="T35" fmla="*/ 2147483646 h 1285"/>
              <a:gd name="T36" fmla="*/ 2147483646 w 5000"/>
              <a:gd name="T37" fmla="*/ 2147483646 h 1285"/>
              <a:gd name="T38" fmla="*/ 2147483646 w 5000"/>
              <a:gd name="T39" fmla="*/ 2147483646 h 1285"/>
              <a:gd name="T40" fmla="*/ 2147483646 w 5000"/>
              <a:gd name="T41" fmla="*/ 2147483646 h 12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00"/>
              <a:gd name="T64" fmla="*/ 0 h 1285"/>
              <a:gd name="T65" fmla="*/ 5000 w 5000"/>
              <a:gd name="T66" fmla="*/ 1285 h 128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00" h="1285">
                <a:moveTo>
                  <a:pt x="0" y="1220"/>
                </a:moveTo>
                <a:cubicBezTo>
                  <a:pt x="59" y="1180"/>
                  <a:pt x="256" y="1067"/>
                  <a:pt x="356" y="982"/>
                </a:cubicBezTo>
                <a:cubicBezTo>
                  <a:pt x="456" y="897"/>
                  <a:pt x="496" y="833"/>
                  <a:pt x="602" y="710"/>
                </a:cubicBezTo>
                <a:cubicBezTo>
                  <a:pt x="708" y="587"/>
                  <a:pt x="876" y="165"/>
                  <a:pt x="995" y="244"/>
                </a:cubicBezTo>
                <a:cubicBezTo>
                  <a:pt x="1114" y="323"/>
                  <a:pt x="1219" y="1087"/>
                  <a:pt x="1315" y="1186"/>
                </a:cubicBezTo>
                <a:cubicBezTo>
                  <a:pt x="1411" y="1285"/>
                  <a:pt x="1493" y="929"/>
                  <a:pt x="1571" y="838"/>
                </a:cubicBezTo>
                <a:cubicBezTo>
                  <a:pt x="1649" y="747"/>
                  <a:pt x="1723" y="649"/>
                  <a:pt x="1781" y="637"/>
                </a:cubicBezTo>
                <a:cubicBezTo>
                  <a:pt x="1839" y="625"/>
                  <a:pt x="1884" y="690"/>
                  <a:pt x="1919" y="765"/>
                </a:cubicBezTo>
                <a:cubicBezTo>
                  <a:pt x="1954" y="840"/>
                  <a:pt x="1948" y="1024"/>
                  <a:pt x="1992" y="1085"/>
                </a:cubicBezTo>
                <a:cubicBezTo>
                  <a:pt x="2036" y="1146"/>
                  <a:pt x="2120" y="1166"/>
                  <a:pt x="2184" y="1133"/>
                </a:cubicBezTo>
                <a:cubicBezTo>
                  <a:pt x="2248" y="1100"/>
                  <a:pt x="2288" y="1011"/>
                  <a:pt x="2376" y="886"/>
                </a:cubicBezTo>
                <a:cubicBezTo>
                  <a:pt x="2464" y="761"/>
                  <a:pt x="2611" y="520"/>
                  <a:pt x="2714" y="381"/>
                </a:cubicBezTo>
                <a:cubicBezTo>
                  <a:pt x="2817" y="242"/>
                  <a:pt x="2910" y="104"/>
                  <a:pt x="2997" y="52"/>
                </a:cubicBezTo>
                <a:cubicBezTo>
                  <a:pt x="3084" y="0"/>
                  <a:pt x="3180" y="15"/>
                  <a:pt x="3235" y="70"/>
                </a:cubicBezTo>
                <a:cubicBezTo>
                  <a:pt x="3290" y="125"/>
                  <a:pt x="3313" y="227"/>
                  <a:pt x="3327" y="381"/>
                </a:cubicBezTo>
                <a:cubicBezTo>
                  <a:pt x="3341" y="535"/>
                  <a:pt x="3288" y="854"/>
                  <a:pt x="3317" y="994"/>
                </a:cubicBezTo>
                <a:cubicBezTo>
                  <a:pt x="3346" y="1134"/>
                  <a:pt x="3418" y="1219"/>
                  <a:pt x="3500" y="1222"/>
                </a:cubicBezTo>
                <a:cubicBezTo>
                  <a:pt x="3582" y="1225"/>
                  <a:pt x="3704" y="1009"/>
                  <a:pt x="3811" y="1012"/>
                </a:cubicBezTo>
                <a:cubicBezTo>
                  <a:pt x="3918" y="1015"/>
                  <a:pt x="4000" y="1207"/>
                  <a:pt x="4140" y="1241"/>
                </a:cubicBezTo>
                <a:cubicBezTo>
                  <a:pt x="4280" y="1275"/>
                  <a:pt x="4509" y="1236"/>
                  <a:pt x="4652" y="1215"/>
                </a:cubicBezTo>
                <a:cubicBezTo>
                  <a:pt x="4795" y="1194"/>
                  <a:pt x="4927" y="1135"/>
                  <a:pt x="5000" y="1114"/>
                </a:cubicBezTo>
              </a:path>
            </a:pathLst>
          </a:custGeom>
          <a:noFill/>
          <a:ln w="111125">
            <a:solidFill>
              <a:srgbClr val="59A603"/>
            </a:solidFill>
            <a:round/>
            <a:headEnd/>
            <a:tailEnd/>
          </a:ln>
        </p:spPr>
        <p:txBody>
          <a:bodyPr/>
          <a:lstStyle/>
          <a:p>
            <a:pPr defTabSz="685783">
              <a:defRPr/>
            </a:pPr>
            <a:endParaRPr lang="en-US" sz="1351">
              <a:solidFill>
                <a:prstClr val="white"/>
              </a:solidFill>
            </a:endParaRPr>
          </a:p>
        </p:txBody>
      </p:sp>
      <p:sp>
        <p:nvSpPr>
          <p:cNvPr id="24588" name="Freeform 11">
            <a:extLst>
              <a:ext uri="{FF2B5EF4-FFF2-40B4-BE49-F238E27FC236}">
                <a16:creationId xmlns:a16="http://schemas.microsoft.com/office/drawing/2014/main" id="{632D51FD-D02B-A954-276E-EFAF3D2A3433}"/>
              </a:ext>
            </a:extLst>
          </p:cNvPr>
          <p:cNvSpPr>
            <a:spLocks/>
          </p:cNvSpPr>
          <p:nvPr/>
        </p:nvSpPr>
        <p:spPr bwMode="auto">
          <a:xfrm>
            <a:off x="3922713" y="4722813"/>
            <a:ext cx="5862637" cy="334962"/>
          </a:xfrm>
          <a:custGeom>
            <a:avLst/>
            <a:gdLst>
              <a:gd name="T0" fmla="*/ 2147483646 w 4532"/>
              <a:gd name="T1" fmla="*/ 2147483646 h 121"/>
              <a:gd name="T2" fmla="*/ 2147483646 w 4532"/>
              <a:gd name="T3" fmla="*/ 0 h 121"/>
              <a:gd name="T4" fmla="*/ 2147483646 w 4532"/>
              <a:gd name="T5" fmla="*/ 2147483646 h 121"/>
              <a:gd name="T6" fmla="*/ 2147483646 w 4532"/>
              <a:gd name="T7" fmla="*/ 2147483646 h 121"/>
              <a:gd name="T8" fmla="*/ 0 w 4532"/>
              <a:gd name="T9" fmla="*/ 2147483646 h 121"/>
              <a:gd name="T10" fmla="*/ 0 60000 65536"/>
              <a:gd name="T11" fmla="*/ 0 60000 65536"/>
              <a:gd name="T12" fmla="*/ 0 60000 65536"/>
              <a:gd name="T13" fmla="*/ 0 60000 65536"/>
              <a:gd name="T14" fmla="*/ 0 60000 65536"/>
              <a:gd name="T15" fmla="*/ 0 w 4532"/>
              <a:gd name="T16" fmla="*/ 0 h 121"/>
              <a:gd name="T17" fmla="*/ 4532 w 4532"/>
              <a:gd name="T18" fmla="*/ 121 h 121"/>
            </a:gdLst>
            <a:ahLst/>
            <a:cxnLst>
              <a:cxn ang="T10">
                <a:pos x="T0" y="T1"/>
              </a:cxn>
              <a:cxn ang="T11">
                <a:pos x="T2" y="T3"/>
              </a:cxn>
              <a:cxn ang="T12">
                <a:pos x="T4" y="T5"/>
              </a:cxn>
              <a:cxn ang="T13">
                <a:pos x="T6" y="T7"/>
              </a:cxn>
              <a:cxn ang="T14">
                <a:pos x="T8" y="T9"/>
              </a:cxn>
            </a:cxnLst>
            <a:rect l="T15" t="T16" r="T17" b="T18"/>
            <a:pathLst>
              <a:path w="4532" h="121">
                <a:moveTo>
                  <a:pt x="4532" y="118"/>
                </a:moveTo>
                <a:cubicBezTo>
                  <a:pt x="4381" y="98"/>
                  <a:pt x="3948" y="0"/>
                  <a:pt x="3623" y="0"/>
                </a:cubicBezTo>
                <a:cubicBezTo>
                  <a:pt x="3298" y="0"/>
                  <a:pt x="3019" y="112"/>
                  <a:pt x="2581" y="121"/>
                </a:cubicBezTo>
                <a:cubicBezTo>
                  <a:pt x="1992" y="111"/>
                  <a:pt x="1426" y="49"/>
                  <a:pt x="995" y="55"/>
                </a:cubicBezTo>
                <a:cubicBezTo>
                  <a:pt x="240" y="55"/>
                  <a:pt x="207" y="106"/>
                  <a:pt x="0" y="119"/>
                </a:cubicBezTo>
              </a:path>
            </a:pathLst>
          </a:custGeom>
          <a:noFill/>
          <a:ln w="57150">
            <a:solidFill>
              <a:srgbClr val="59A603">
                <a:alpha val="49019"/>
              </a:srgbClr>
            </a:solidFill>
            <a:round/>
            <a:headEnd/>
            <a:tailEnd/>
          </a:ln>
        </p:spPr>
        <p:txBody>
          <a:bodyPr/>
          <a:lstStyle/>
          <a:p>
            <a:pPr defTabSz="685783">
              <a:defRPr/>
            </a:pPr>
            <a:endParaRPr lang="en-US" sz="1351">
              <a:solidFill>
                <a:prstClr val="white"/>
              </a:solidFill>
            </a:endParaRPr>
          </a:p>
        </p:txBody>
      </p:sp>
      <p:sp>
        <p:nvSpPr>
          <p:cNvPr id="294925" name="Line 13">
            <a:extLst>
              <a:ext uri="{FF2B5EF4-FFF2-40B4-BE49-F238E27FC236}">
                <a16:creationId xmlns:a16="http://schemas.microsoft.com/office/drawing/2014/main" id="{50F29185-B3F4-7E2D-E670-9F296828947A}"/>
              </a:ext>
            </a:extLst>
          </p:cNvPr>
          <p:cNvSpPr>
            <a:spLocks noChangeShapeType="1"/>
          </p:cNvSpPr>
          <p:nvPr/>
        </p:nvSpPr>
        <p:spPr bwMode="auto">
          <a:xfrm>
            <a:off x="8402638" y="1898650"/>
            <a:ext cx="266700" cy="0"/>
          </a:xfrm>
          <a:prstGeom prst="line">
            <a:avLst/>
          </a:prstGeom>
          <a:noFill/>
          <a:ln w="101600">
            <a:solidFill>
              <a:srgbClr val="000099"/>
            </a:solidFill>
            <a:round/>
            <a:headEnd/>
            <a:tailEnd/>
          </a:ln>
        </p:spPr>
        <p:txBody>
          <a:bodyPr/>
          <a:lstStyle/>
          <a:p>
            <a:pPr defTabSz="685783">
              <a:spcBef>
                <a:spcPct val="20000"/>
              </a:spcBef>
              <a:buClr>
                <a:srgbClr val="7AD0E7"/>
              </a:buClr>
              <a:buFontTx/>
              <a:buChar char="•"/>
              <a:defRPr/>
            </a:pPr>
            <a:endParaRPr lang="en-US" sz="1351">
              <a:solidFill>
                <a:prstClr val="white"/>
              </a:solidFill>
              <a:effectLst>
                <a:outerShdw blurRad="38100" dist="38100" dir="2700000" algn="tl">
                  <a:srgbClr val="000000">
                    <a:alpha val="43137"/>
                  </a:srgbClr>
                </a:outerShdw>
              </a:effectLst>
              <a:latin typeface="Arial" charset="0"/>
              <a:cs typeface="Arial" charset="0"/>
            </a:endParaRPr>
          </a:p>
        </p:txBody>
      </p:sp>
      <p:sp>
        <p:nvSpPr>
          <p:cNvPr id="24590" name="Text Box 14">
            <a:extLst>
              <a:ext uri="{FF2B5EF4-FFF2-40B4-BE49-F238E27FC236}">
                <a16:creationId xmlns:a16="http://schemas.microsoft.com/office/drawing/2014/main" id="{156861B8-66AC-571C-9521-5236816B2A6A}"/>
              </a:ext>
            </a:extLst>
          </p:cNvPr>
          <p:cNvSpPr txBox="1">
            <a:spLocks noChangeArrowheads="1"/>
          </p:cNvSpPr>
          <p:nvPr/>
        </p:nvSpPr>
        <p:spPr bwMode="auto">
          <a:xfrm>
            <a:off x="8669338" y="1828800"/>
            <a:ext cx="2954337" cy="328613"/>
          </a:xfrm>
          <a:prstGeom prst="rect">
            <a:avLst/>
          </a:prstGeom>
          <a:noFill/>
          <a:ln>
            <a:noFill/>
          </a:ln>
        </p:spPr>
        <p:txBody>
          <a:bodyPr lIns="68575" tIns="34287" rIns="68575" bIns="34287">
            <a:spAutoFit/>
          </a:bodyPr>
          <a:lstStyle>
            <a:lvl1pPr defTabSz="820738">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defTabSz="820738">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defTabSz="820738">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defTabSz="820738">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defTabSz="820738">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defTabSz="615539">
              <a:spcBef>
                <a:spcPct val="0"/>
              </a:spcBef>
              <a:buFont typeface="Arial" panose="020B0604020202020204" pitchFamily="34" charset="0"/>
              <a:buNone/>
              <a:defRPr/>
            </a:pPr>
            <a:r>
              <a:rPr lang="en-US" altLang="en-US" sz="1867" b="1" dirty="0">
                <a:solidFill>
                  <a:srgbClr val="000099"/>
                </a:solidFill>
                <a:latin typeface="+mn-lt"/>
              </a:rPr>
              <a:t>Normal Insulin Secretion</a:t>
            </a:r>
          </a:p>
        </p:txBody>
      </p:sp>
      <p:sp>
        <p:nvSpPr>
          <p:cNvPr id="294927" name="Line 15">
            <a:extLst>
              <a:ext uri="{FF2B5EF4-FFF2-40B4-BE49-F238E27FC236}">
                <a16:creationId xmlns:a16="http://schemas.microsoft.com/office/drawing/2014/main" id="{5758CD2F-7315-4DBD-F20B-E35E88063A91}"/>
              </a:ext>
            </a:extLst>
          </p:cNvPr>
          <p:cNvSpPr>
            <a:spLocks noChangeShapeType="1"/>
          </p:cNvSpPr>
          <p:nvPr/>
        </p:nvSpPr>
        <p:spPr bwMode="auto">
          <a:xfrm>
            <a:off x="8402638" y="2127250"/>
            <a:ext cx="266700" cy="0"/>
          </a:xfrm>
          <a:prstGeom prst="line">
            <a:avLst/>
          </a:prstGeom>
          <a:noFill/>
          <a:ln w="76200">
            <a:solidFill>
              <a:srgbClr val="194A89">
                <a:alpha val="49019"/>
              </a:srgbClr>
            </a:solidFill>
            <a:prstDash val="sysDot"/>
            <a:round/>
            <a:headEnd/>
            <a:tailEnd/>
          </a:ln>
        </p:spPr>
        <p:txBody>
          <a:bodyPr/>
          <a:lstStyle/>
          <a:p>
            <a:pPr defTabSz="685783">
              <a:spcBef>
                <a:spcPct val="20000"/>
              </a:spcBef>
              <a:buClr>
                <a:srgbClr val="7AD0E7"/>
              </a:buClr>
              <a:buFontTx/>
              <a:buChar char="•"/>
              <a:defRPr/>
            </a:pPr>
            <a:endParaRPr lang="en-US" sz="1351">
              <a:solidFill>
                <a:prstClr val="white"/>
              </a:solidFill>
              <a:effectLst>
                <a:outerShdw blurRad="38100" dist="38100" dir="2700000" algn="tl">
                  <a:srgbClr val="000000">
                    <a:alpha val="43137"/>
                  </a:srgbClr>
                </a:outerShdw>
              </a:effectLst>
              <a:latin typeface="Arial" charset="0"/>
              <a:cs typeface="Arial" charset="0"/>
            </a:endParaRPr>
          </a:p>
        </p:txBody>
      </p:sp>
      <p:sp>
        <p:nvSpPr>
          <p:cNvPr id="294928" name="Line 16">
            <a:extLst>
              <a:ext uri="{FF2B5EF4-FFF2-40B4-BE49-F238E27FC236}">
                <a16:creationId xmlns:a16="http://schemas.microsoft.com/office/drawing/2014/main" id="{12A595A7-1BED-F1CF-DB80-928E7CD53C44}"/>
              </a:ext>
            </a:extLst>
          </p:cNvPr>
          <p:cNvSpPr>
            <a:spLocks noChangeShapeType="1"/>
          </p:cNvSpPr>
          <p:nvPr/>
        </p:nvSpPr>
        <p:spPr bwMode="auto">
          <a:xfrm>
            <a:off x="8402638" y="2503488"/>
            <a:ext cx="266700" cy="0"/>
          </a:xfrm>
          <a:prstGeom prst="line">
            <a:avLst/>
          </a:prstGeom>
          <a:noFill/>
          <a:ln w="101600">
            <a:solidFill>
              <a:srgbClr val="59A603"/>
            </a:solidFill>
            <a:round/>
            <a:headEnd/>
            <a:tailEnd/>
          </a:ln>
        </p:spPr>
        <p:txBody>
          <a:bodyPr/>
          <a:lstStyle/>
          <a:p>
            <a:pPr defTabSz="685783">
              <a:spcBef>
                <a:spcPct val="20000"/>
              </a:spcBef>
              <a:buClr>
                <a:srgbClr val="7AD0E7"/>
              </a:buClr>
              <a:buFontTx/>
              <a:buChar char="•"/>
              <a:defRPr/>
            </a:pPr>
            <a:endParaRPr lang="en-US" sz="1351">
              <a:solidFill>
                <a:prstClr val="white"/>
              </a:solidFill>
              <a:effectLst>
                <a:outerShdw blurRad="38100" dist="38100" dir="2700000" algn="tl">
                  <a:srgbClr val="000000">
                    <a:alpha val="43137"/>
                  </a:srgbClr>
                </a:outerShdw>
              </a:effectLst>
              <a:latin typeface="Arial" charset="0"/>
              <a:cs typeface="Arial" charset="0"/>
            </a:endParaRPr>
          </a:p>
        </p:txBody>
      </p:sp>
      <p:sp>
        <p:nvSpPr>
          <p:cNvPr id="294929" name="Line 17">
            <a:extLst>
              <a:ext uri="{FF2B5EF4-FFF2-40B4-BE49-F238E27FC236}">
                <a16:creationId xmlns:a16="http://schemas.microsoft.com/office/drawing/2014/main" id="{DD2FA7DB-23C8-D229-2A05-664D681C5C7B}"/>
              </a:ext>
            </a:extLst>
          </p:cNvPr>
          <p:cNvSpPr>
            <a:spLocks noChangeShapeType="1"/>
          </p:cNvSpPr>
          <p:nvPr/>
        </p:nvSpPr>
        <p:spPr bwMode="auto">
          <a:xfrm>
            <a:off x="8402638" y="2732088"/>
            <a:ext cx="266700" cy="0"/>
          </a:xfrm>
          <a:prstGeom prst="line">
            <a:avLst/>
          </a:prstGeom>
          <a:noFill/>
          <a:ln w="101600">
            <a:solidFill>
              <a:srgbClr val="59A603">
                <a:alpha val="49019"/>
              </a:srgbClr>
            </a:solidFill>
            <a:round/>
            <a:headEnd/>
            <a:tailEnd/>
          </a:ln>
        </p:spPr>
        <p:txBody>
          <a:bodyPr/>
          <a:lstStyle/>
          <a:p>
            <a:pPr defTabSz="685783">
              <a:spcBef>
                <a:spcPct val="20000"/>
              </a:spcBef>
              <a:buClr>
                <a:srgbClr val="7AD0E7"/>
              </a:buClr>
              <a:buFontTx/>
              <a:buChar char="•"/>
              <a:defRPr/>
            </a:pPr>
            <a:endParaRPr lang="en-US" sz="1351">
              <a:solidFill>
                <a:prstClr val="white"/>
              </a:solidFill>
              <a:effectLst>
                <a:outerShdw blurRad="38100" dist="38100" dir="2700000" algn="tl">
                  <a:srgbClr val="000000">
                    <a:alpha val="43137"/>
                  </a:srgbClr>
                </a:outerShdw>
              </a:effectLst>
              <a:latin typeface="Arial" charset="0"/>
              <a:cs typeface="Arial" charset="0"/>
            </a:endParaRPr>
          </a:p>
        </p:txBody>
      </p:sp>
      <p:sp>
        <p:nvSpPr>
          <p:cNvPr id="183314" name="Text Box 4">
            <a:extLst>
              <a:ext uri="{FF2B5EF4-FFF2-40B4-BE49-F238E27FC236}">
                <a16:creationId xmlns:a16="http://schemas.microsoft.com/office/drawing/2014/main" id="{BE05A5BC-F14F-2415-E662-F6ED3C4AF120}"/>
              </a:ext>
            </a:extLst>
          </p:cNvPr>
          <p:cNvSpPr txBox="1">
            <a:spLocks noChangeArrowheads="1"/>
          </p:cNvSpPr>
          <p:nvPr/>
        </p:nvSpPr>
        <p:spPr bwMode="auto">
          <a:xfrm>
            <a:off x="3181350" y="6246813"/>
            <a:ext cx="56896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anchor="b">
            <a:spAutoFit/>
          </a:bodyPr>
          <a:lstStyle>
            <a:lvl1pPr marL="130175" indent="-130175" defTabSz="684213">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defTabSz="684213">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defTabSz="684213">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defTabSz="684213">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defTabSz="684213">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defTabSz="6842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defTabSz="6842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defTabSz="6842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defTabSz="6842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a:lnSpc>
                <a:spcPct val="100000"/>
              </a:lnSpc>
              <a:spcBef>
                <a:spcPct val="0"/>
              </a:spcBef>
              <a:buFont typeface="Arial" panose="020B0604020202020204" pitchFamily="34" charset="0"/>
              <a:buNone/>
            </a:pPr>
            <a:r>
              <a:rPr lang="en-US" altLang="en-US" sz="900">
                <a:solidFill>
                  <a:srgbClr val="1A1051"/>
                </a:solidFill>
                <a:latin typeface="Arial Narrow" panose="020B0606020202030204" pitchFamily="34" charset="0"/>
              </a:rPr>
              <a:t>.</a:t>
            </a:r>
          </a:p>
        </p:txBody>
      </p:sp>
      <p:pic>
        <p:nvPicPr>
          <p:cNvPr id="183315" name="Picture 2" descr="Continuous Glucose Monitor | There are many options availabl… | Flickr">
            <a:extLst>
              <a:ext uri="{FF2B5EF4-FFF2-40B4-BE49-F238E27FC236}">
                <a16:creationId xmlns:a16="http://schemas.microsoft.com/office/drawing/2014/main" id="{642CCE92-A678-1AF9-8C07-AACFA2770C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475" y="1985963"/>
            <a:ext cx="2828925" cy="329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4">
            <a:extLst>
              <a:ext uri="{FF2B5EF4-FFF2-40B4-BE49-F238E27FC236}">
                <a16:creationId xmlns:a16="http://schemas.microsoft.com/office/drawing/2014/main" id="{45FA7047-AEE5-3514-BE44-7899F4B8E78E}"/>
              </a:ext>
            </a:extLst>
          </p:cNvPr>
          <p:cNvSpPr txBox="1">
            <a:spLocks noChangeArrowheads="1"/>
          </p:cNvSpPr>
          <p:nvPr/>
        </p:nvSpPr>
        <p:spPr bwMode="auto">
          <a:xfrm>
            <a:off x="8724900" y="2460625"/>
            <a:ext cx="1911350" cy="327025"/>
          </a:xfrm>
          <a:prstGeom prst="rect">
            <a:avLst/>
          </a:prstGeom>
          <a:noFill/>
          <a:ln>
            <a:noFill/>
          </a:ln>
        </p:spPr>
        <p:txBody>
          <a:bodyPr lIns="68575" tIns="34287" rIns="68575" bIns="34287">
            <a:spAutoFit/>
          </a:bodyPr>
          <a:lstStyle>
            <a:lvl1pPr defTabSz="820738">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defTabSz="820738">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defTabSz="820738">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defTabSz="820738">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defTabSz="820738">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defTabSz="615539">
              <a:spcBef>
                <a:spcPct val="0"/>
              </a:spcBef>
              <a:buFont typeface="Arial" panose="020B0604020202020204" pitchFamily="34" charset="0"/>
              <a:buNone/>
              <a:defRPr/>
            </a:pPr>
            <a:r>
              <a:rPr lang="en-US" altLang="en-US" sz="1867" b="1" dirty="0">
                <a:solidFill>
                  <a:srgbClr val="92D050"/>
                </a:solidFill>
                <a:latin typeface="+mn-lt"/>
              </a:rPr>
              <a:t>Insulin Pump</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2">
            <a:extLst>
              <a:ext uri="{FF2B5EF4-FFF2-40B4-BE49-F238E27FC236}">
                <a16:creationId xmlns:a16="http://schemas.microsoft.com/office/drawing/2014/main" id="{D71C99E3-6A30-F636-196F-00EC605A0F64}"/>
              </a:ext>
            </a:extLst>
          </p:cNvPr>
          <p:cNvSpPr>
            <a:spLocks noGrp="1"/>
          </p:cNvSpPr>
          <p:nvPr>
            <p:ph type="title"/>
          </p:nvPr>
        </p:nvSpPr>
        <p:spPr>
          <a:xfrm>
            <a:off x="842963" y="368300"/>
            <a:ext cx="10506075" cy="793750"/>
          </a:xfrm>
        </p:spPr>
        <p:txBody>
          <a:bodyPr/>
          <a:lstStyle/>
          <a:p>
            <a:pPr>
              <a:defRPr/>
            </a:pPr>
            <a:r>
              <a:rPr lang="en-US" altLang="en-US" sz="2797"/>
              <a:t>Identify:  PWD Identify the “Right” Technology</a:t>
            </a:r>
          </a:p>
        </p:txBody>
      </p:sp>
      <p:sp>
        <p:nvSpPr>
          <p:cNvPr id="103427" name="Content Placeholder 5">
            <a:extLst>
              <a:ext uri="{FF2B5EF4-FFF2-40B4-BE49-F238E27FC236}">
                <a16:creationId xmlns:a16="http://schemas.microsoft.com/office/drawing/2014/main" id="{B6DF486A-2B50-5CA3-3051-85B660372B1B}"/>
              </a:ext>
            </a:extLst>
          </p:cNvPr>
          <p:cNvSpPr>
            <a:spLocks noGrp="1"/>
          </p:cNvSpPr>
          <p:nvPr>
            <p:ph idx="1"/>
          </p:nvPr>
        </p:nvSpPr>
        <p:spPr/>
        <p:txBody>
          <a:bodyPr/>
          <a:lstStyle/>
          <a:p>
            <a:pPr marL="0" indent="0">
              <a:buFont typeface="Arial" panose="020B0604020202020204" pitchFamily="34" charset="0"/>
              <a:buNone/>
            </a:pPr>
            <a:endParaRPr lang="en-US" altLang="en-US"/>
          </a:p>
        </p:txBody>
      </p:sp>
      <p:sp>
        <p:nvSpPr>
          <p:cNvPr id="136196" name="TextBox 4">
            <a:extLst>
              <a:ext uri="{FF2B5EF4-FFF2-40B4-BE49-F238E27FC236}">
                <a16:creationId xmlns:a16="http://schemas.microsoft.com/office/drawing/2014/main" id="{D3F5429C-F6FF-AC88-40DB-1603F7905623}"/>
              </a:ext>
            </a:extLst>
          </p:cNvPr>
          <p:cNvSpPr txBox="1">
            <a:spLocks noChangeArrowheads="1"/>
          </p:cNvSpPr>
          <p:nvPr/>
        </p:nvSpPr>
        <p:spPr bwMode="auto">
          <a:xfrm>
            <a:off x="1076325" y="6503988"/>
            <a:ext cx="6510338" cy="276225"/>
          </a:xfrm>
          <a:prstGeom prst="rect">
            <a:avLst/>
          </a:prstGeom>
          <a:noFill/>
          <a:ln>
            <a:noFill/>
          </a:ln>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en-US" altLang="en-US" sz="1798">
                <a:solidFill>
                  <a:schemeClr val="bg1"/>
                </a:solidFill>
                <a:latin typeface="Arial" panose="020B0604020202020204" pitchFamily="34" charset="0"/>
              </a:rPr>
              <a:t>Diabeteswise.org, providers.diabeteswise.org/#/</a:t>
            </a:r>
          </a:p>
        </p:txBody>
      </p:sp>
      <p:pic>
        <p:nvPicPr>
          <p:cNvPr id="103429" name="Picture 2">
            <a:extLst>
              <a:ext uri="{FF2B5EF4-FFF2-40B4-BE49-F238E27FC236}">
                <a16:creationId xmlns:a16="http://schemas.microsoft.com/office/drawing/2014/main" id="{692D9D5F-F7A6-8D75-75D7-1B629DF4C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12192000" cy="481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79116029-353C-B152-82E7-B35C8BF5340B}"/>
              </a:ext>
            </a:extLst>
          </p:cNvPr>
          <p:cNvSpPr>
            <a:spLocks noGrp="1"/>
          </p:cNvSpPr>
          <p:nvPr>
            <p:ph type="title"/>
          </p:nvPr>
        </p:nvSpPr>
        <p:spPr/>
        <p:txBody>
          <a:bodyPr/>
          <a:lstStyle/>
          <a:p>
            <a:pPr eaLnBrk="1" hangingPunct="1"/>
            <a:r>
              <a:rPr lang="en-US" altLang="en-US">
                <a:solidFill>
                  <a:schemeClr val="bg1"/>
                </a:solidFill>
              </a:rPr>
              <a:t>Common Insulin Pump Features</a:t>
            </a:r>
          </a:p>
        </p:txBody>
      </p:sp>
      <p:sp>
        <p:nvSpPr>
          <p:cNvPr id="185347" name="Rectangle 3">
            <a:extLst>
              <a:ext uri="{FF2B5EF4-FFF2-40B4-BE49-F238E27FC236}">
                <a16:creationId xmlns:a16="http://schemas.microsoft.com/office/drawing/2014/main" id="{51D84CA2-4831-FB2E-310B-7EAC27FAA848}"/>
              </a:ext>
            </a:extLst>
          </p:cNvPr>
          <p:cNvSpPr>
            <a:spLocks noGrp="1"/>
          </p:cNvSpPr>
          <p:nvPr>
            <p:ph idx="1"/>
          </p:nvPr>
        </p:nvSpPr>
        <p:spPr>
          <a:xfrm>
            <a:off x="838200" y="1371600"/>
            <a:ext cx="10515600" cy="4351338"/>
          </a:xfrm>
        </p:spPr>
        <p:txBody>
          <a:bodyPr/>
          <a:lstStyle/>
          <a:p>
            <a:pPr marL="455613" indent="-455613" eaLnBrk="1" hangingPunct="1"/>
            <a:r>
              <a:rPr lang="en-US" altLang="en-US" sz="3200"/>
              <a:t>Bolus calculator</a:t>
            </a:r>
          </a:p>
          <a:p>
            <a:pPr marL="455613" indent="-455613" eaLnBrk="1" hangingPunct="1"/>
            <a:r>
              <a:rPr lang="en-US" altLang="en-US" sz="3200"/>
              <a:t>Temporary basal or temporary target</a:t>
            </a:r>
          </a:p>
          <a:p>
            <a:pPr marL="455613" indent="-455613" eaLnBrk="1" hangingPunct="1"/>
            <a:r>
              <a:rPr lang="en-US" altLang="en-US" sz="3200"/>
              <a:t>Insulin-on-board/active insulin feature to prevent stacking</a:t>
            </a:r>
          </a:p>
          <a:p>
            <a:pPr marL="455613" indent="-455613" eaLnBrk="1" hangingPunct="1"/>
            <a:r>
              <a:rPr lang="en-US" altLang="en-US" sz="3200"/>
              <a:t>Multiple basal patterns</a:t>
            </a:r>
          </a:p>
          <a:p>
            <a:pPr marL="455613" indent="-455613" eaLnBrk="1" hangingPunct="1"/>
            <a:r>
              <a:rPr lang="en-US" altLang="en-US" sz="3200"/>
              <a:t>Small dose increments</a:t>
            </a:r>
          </a:p>
          <a:p>
            <a:pPr marL="455613" indent="-455613" eaLnBrk="1" hangingPunct="1"/>
            <a:r>
              <a:rPr lang="en-US" altLang="en-US" sz="3200"/>
              <a:t>Integration with CGM</a:t>
            </a:r>
          </a:p>
          <a:p>
            <a:pPr marL="455613" indent="-455613" eaLnBrk="1" hangingPunct="1"/>
            <a:r>
              <a:rPr lang="en-US" altLang="en-US" sz="3200"/>
              <a:t>Designed to work with U100 insulin</a:t>
            </a:r>
          </a:p>
          <a:p>
            <a:pPr marL="455613" indent="-455613" eaLnBrk="1" hangingPunct="1"/>
            <a:endParaRPr lang="en-US" altLang="en-US" sz="36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4" descr="See the source image">
            <a:extLst>
              <a:ext uri="{FF2B5EF4-FFF2-40B4-BE49-F238E27FC236}">
                <a16:creationId xmlns:a16="http://schemas.microsoft.com/office/drawing/2014/main" id="{D973858F-E6AE-FD7F-8A5D-9511C552C4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9213" y="5237163"/>
            <a:ext cx="1982787"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5" name="Picture 2" descr="https://www.adwdiabetes.com/images/t90-infusion-set-ps005914.jpg">
            <a:extLst>
              <a:ext uri="{FF2B5EF4-FFF2-40B4-BE49-F238E27FC236}">
                <a16:creationId xmlns:a16="http://schemas.microsoft.com/office/drawing/2014/main" id="{4C92D706-3CA1-D4A1-B2EC-FA06C365F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0963" y="2800350"/>
            <a:ext cx="1903412"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itle 1">
            <a:extLst>
              <a:ext uri="{FF2B5EF4-FFF2-40B4-BE49-F238E27FC236}">
                <a16:creationId xmlns:a16="http://schemas.microsoft.com/office/drawing/2014/main" id="{341E0294-EAFB-2F98-5A3A-3261AFE134EF}"/>
              </a:ext>
            </a:extLst>
          </p:cNvPr>
          <p:cNvSpPr>
            <a:spLocks noGrp="1"/>
          </p:cNvSpPr>
          <p:nvPr>
            <p:ph type="title"/>
          </p:nvPr>
        </p:nvSpPr>
        <p:spPr/>
        <p:txBody>
          <a:bodyPr/>
          <a:lstStyle/>
          <a:p>
            <a:r>
              <a:rPr lang="en-US" altLang="en-US">
                <a:solidFill>
                  <a:schemeClr val="bg1"/>
                </a:solidFill>
              </a:rPr>
              <a:t>Infusion Sets</a:t>
            </a:r>
          </a:p>
        </p:txBody>
      </p:sp>
      <p:sp>
        <p:nvSpPr>
          <p:cNvPr id="3" name="Content Placeholder 2">
            <a:extLst>
              <a:ext uri="{FF2B5EF4-FFF2-40B4-BE49-F238E27FC236}">
                <a16:creationId xmlns:a16="http://schemas.microsoft.com/office/drawing/2014/main" id="{1104AB69-6737-DF5C-572F-987D50DA8EC5}"/>
              </a:ext>
            </a:extLst>
          </p:cNvPr>
          <p:cNvSpPr>
            <a:spLocks noGrp="1"/>
          </p:cNvSpPr>
          <p:nvPr>
            <p:ph idx="1"/>
          </p:nvPr>
        </p:nvSpPr>
        <p:spPr>
          <a:xfrm>
            <a:off x="838200" y="1825625"/>
            <a:ext cx="10515600" cy="4938713"/>
          </a:xfrm>
        </p:spPr>
        <p:txBody>
          <a:bodyPr>
            <a:normAutofit fontScale="62500" lnSpcReduction="20000"/>
          </a:bodyPr>
          <a:lstStyle/>
          <a:p>
            <a:pPr>
              <a:defRPr/>
            </a:pPr>
            <a:r>
              <a:rPr lang="en-US" sz="3867" dirty="0"/>
              <a:t>Infusion sets are usually Teflon</a:t>
            </a:r>
          </a:p>
          <a:p>
            <a:pPr lvl="1">
              <a:defRPr/>
            </a:pPr>
            <a:r>
              <a:rPr lang="en-US" sz="3867" dirty="0"/>
              <a:t>Available in different sizes (ex. 9mm vs 6mm) </a:t>
            </a:r>
          </a:p>
          <a:p>
            <a:pPr lvl="1">
              <a:defRPr/>
            </a:pPr>
            <a:r>
              <a:rPr lang="en-US" sz="3867" dirty="0"/>
              <a:t>Silhouette (angled) may be better for kids/thinner/very active people </a:t>
            </a:r>
          </a:p>
          <a:p>
            <a:pPr lvl="1">
              <a:defRPr/>
            </a:pPr>
            <a:r>
              <a:rPr lang="en-US" sz="3867" dirty="0"/>
              <a:t>Steel infusion sets a good option for people with frequent site occlusions</a:t>
            </a:r>
          </a:p>
          <a:p>
            <a:pPr>
              <a:defRPr/>
            </a:pPr>
            <a:r>
              <a:rPr lang="en-US" sz="3867" dirty="0"/>
              <a:t>Insert at least 1 inch from CGM site</a:t>
            </a:r>
          </a:p>
          <a:p>
            <a:pPr lvl="1">
              <a:defRPr/>
            </a:pPr>
            <a:r>
              <a:rPr lang="en-US" sz="3867" dirty="0"/>
              <a:t>Auto-injectors vs. manually injecting</a:t>
            </a:r>
          </a:p>
          <a:p>
            <a:pPr>
              <a:defRPr/>
            </a:pPr>
            <a:r>
              <a:rPr lang="en-US" sz="3867" dirty="0"/>
              <a:t>Site selection/rotation</a:t>
            </a:r>
          </a:p>
          <a:p>
            <a:pPr>
              <a:defRPr/>
            </a:pPr>
            <a:r>
              <a:rPr lang="en-US" sz="3867" dirty="0"/>
              <a:t>Longer tubing options</a:t>
            </a:r>
          </a:p>
          <a:p>
            <a:pPr lvl="1">
              <a:defRPr/>
            </a:pPr>
            <a:r>
              <a:rPr lang="en-US" sz="3867" dirty="0"/>
              <a:t>Good if connected on leg, arm or wearing pump further from site</a:t>
            </a:r>
          </a:p>
          <a:p>
            <a:pPr>
              <a:defRPr/>
            </a:pPr>
            <a:r>
              <a:rPr lang="en-US" sz="3867" dirty="0"/>
              <a:t>Caution with kids/babies/pets-pouches available to hide pump</a:t>
            </a:r>
          </a:p>
          <a:p>
            <a:pPr>
              <a:defRPr/>
            </a:pPr>
            <a:r>
              <a:rPr lang="en-US" sz="3867" dirty="0"/>
              <a:t>When changing out infusion set, check glucose or CGM 1-2 hours after</a:t>
            </a:r>
          </a:p>
          <a:p>
            <a:pPr lvl="1">
              <a:defRPr/>
            </a:pPr>
            <a:r>
              <a:rPr lang="en-US" sz="3867" dirty="0"/>
              <a:t>Don't change right before bed</a:t>
            </a:r>
          </a:p>
          <a:p>
            <a:pPr>
              <a:defRPr/>
            </a:pPr>
            <a:endParaRPr lang="en-US" dirty="0"/>
          </a:p>
          <a:p>
            <a:pPr>
              <a:defRPr/>
            </a:pPr>
            <a:endParaRPr lang="en-US" dirty="0"/>
          </a:p>
        </p:txBody>
      </p:sp>
      <p:pic>
        <p:nvPicPr>
          <p:cNvPr id="187398" name="Picture 3">
            <a:extLst>
              <a:ext uri="{FF2B5EF4-FFF2-40B4-BE49-F238E27FC236}">
                <a16:creationId xmlns:a16="http://schemas.microsoft.com/office/drawing/2014/main" id="{1DB9F7DA-7BFA-CB31-BDA3-F64DBE1626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12263" y="28575"/>
            <a:ext cx="2635250"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9" name="Picture 4">
            <a:extLst>
              <a:ext uri="{FF2B5EF4-FFF2-40B4-BE49-F238E27FC236}">
                <a16:creationId xmlns:a16="http://schemas.microsoft.com/office/drawing/2014/main" id="{B4CFE3C1-1578-AEB3-5BB1-2D908655E44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00025"/>
            <a:ext cx="21240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0" name="Picture 6">
            <a:extLst>
              <a:ext uri="{FF2B5EF4-FFF2-40B4-BE49-F238E27FC236}">
                <a16:creationId xmlns:a16="http://schemas.microsoft.com/office/drawing/2014/main" id="{3EC142EC-261C-8767-58FF-9CE513BD89F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874375" y="3503613"/>
            <a:ext cx="1262063"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a:extLst>
              <a:ext uri="{FF2B5EF4-FFF2-40B4-BE49-F238E27FC236}">
                <a16:creationId xmlns:a16="http://schemas.microsoft.com/office/drawing/2014/main" id="{04B4A39D-D073-0871-0922-FBB04B3DFFD2}"/>
              </a:ext>
            </a:extLst>
          </p:cNvPr>
          <p:cNvSpPr>
            <a:spLocks noGrp="1"/>
          </p:cNvSpPr>
          <p:nvPr>
            <p:ph type="title"/>
          </p:nvPr>
        </p:nvSpPr>
        <p:spPr/>
        <p:txBody>
          <a:bodyPr/>
          <a:lstStyle/>
          <a:p>
            <a:r>
              <a:rPr lang="en-US" altLang="en-US">
                <a:solidFill>
                  <a:schemeClr val="bg1"/>
                </a:solidFill>
              </a:rPr>
              <a:t>What Happens with a Bent Cannula? </a:t>
            </a:r>
          </a:p>
        </p:txBody>
      </p:sp>
      <p:sp>
        <p:nvSpPr>
          <p:cNvPr id="189443" name="Content Placeholder 1">
            <a:extLst>
              <a:ext uri="{FF2B5EF4-FFF2-40B4-BE49-F238E27FC236}">
                <a16:creationId xmlns:a16="http://schemas.microsoft.com/office/drawing/2014/main" id="{2BA6938D-CC2D-B682-687E-B29202EE7915}"/>
              </a:ext>
            </a:extLst>
          </p:cNvPr>
          <p:cNvSpPr>
            <a:spLocks noGrp="1"/>
          </p:cNvSpPr>
          <p:nvPr>
            <p:ph idx="1"/>
          </p:nvPr>
        </p:nvSpPr>
        <p:spPr/>
        <p:txBody>
          <a:bodyPr/>
          <a:lstStyle/>
          <a:p>
            <a:pPr marL="455613" indent="-455613"/>
            <a:endParaRPr lang="en-US" altLang="en-US"/>
          </a:p>
        </p:txBody>
      </p:sp>
      <p:pic>
        <p:nvPicPr>
          <p:cNvPr id="189444" name="Picture 4">
            <a:extLst>
              <a:ext uri="{FF2B5EF4-FFF2-40B4-BE49-F238E27FC236}">
                <a16:creationId xmlns:a16="http://schemas.microsoft.com/office/drawing/2014/main" id="{914585EB-0D84-328F-295A-6CEED15AEA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828800"/>
            <a:ext cx="5791200" cy="432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5" name="TextBox 1">
            <a:extLst>
              <a:ext uri="{FF2B5EF4-FFF2-40B4-BE49-F238E27FC236}">
                <a16:creationId xmlns:a16="http://schemas.microsoft.com/office/drawing/2014/main" id="{090B7A37-E266-E90C-40A0-ABE26EC3519F}"/>
              </a:ext>
            </a:extLst>
          </p:cNvPr>
          <p:cNvSpPr txBox="1">
            <a:spLocks noChangeArrowheads="1"/>
          </p:cNvSpPr>
          <p:nvPr/>
        </p:nvSpPr>
        <p:spPr bwMode="auto">
          <a:xfrm>
            <a:off x="7010400" y="2209800"/>
            <a:ext cx="3962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5613" indent="-455613"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buFontTx/>
              <a:buAutoNum type="alphaUcPeriod"/>
            </a:pPr>
            <a:r>
              <a:rPr lang="en-US" altLang="en-US" sz="3200">
                <a:solidFill>
                  <a:schemeClr val="bg1"/>
                </a:solidFill>
                <a:latin typeface="Helvetica" panose="020B0604020202020204" pitchFamily="34" charset="0"/>
                <a:ea typeface="MS PGothic" panose="020B0600070205080204" pitchFamily="34" charset="-128"/>
              </a:rPr>
              <a:t>Hyperglycemia</a:t>
            </a:r>
          </a:p>
          <a:p>
            <a:pPr>
              <a:buFontTx/>
              <a:buAutoNum type="alphaUcPeriod"/>
            </a:pPr>
            <a:r>
              <a:rPr lang="en-US" altLang="en-US" sz="3200">
                <a:solidFill>
                  <a:srgbClr val="44546A"/>
                </a:solidFill>
                <a:latin typeface="Helvetica" panose="020B0604020202020204" pitchFamily="34" charset="0"/>
                <a:ea typeface="MS PGothic" panose="020B0600070205080204" pitchFamily="34" charset="-128"/>
              </a:rPr>
              <a:t>Hypoglycemia</a:t>
            </a:r>
          </a:p>
          <a:p>
            <a:pPr>
              <a:buFontTx/>
              <a:buAutoNum type="alphaUcPeriod"/>
            </a:pPr>
            <a:r>
              <a:rPr lang="en-US" altLang="en-US" sz="3200">
                <a:solidFill>
                  <a:srgbClr val="44546A"/>
                </a:solidFill>
                <a:latin typeface="Helvetica" panose="020B0604020202020204" pitchFamily="34" charset="0"/>
                <a:ea typeface="MS PGothic" panose="020B0600070205080204" pitchFamily="34" charset="-128"/>
              </a:rPr>
              <a:t>No effect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a:extLst>
              <a:ext uri="{FF2B5EF4-FFF2-40B4-BE49-F238E27FC236}">
                <a16:creationId xmlns:a16="http://schemas.microsoft.com/office/drawing/2014/main" id="{2191E776-45A1-8B07-6211-B8AFCB6634DC}"/>
              </a:ext>
            </a:extLst>
          </p:cNvPr>
          <p:cNvSpPr>
            <a:spLocks noGrp="1"/>
          </p:cNvSpPr>
          <p:nvPr>
            <p:ph type="title"/>
          </p:nvPr>
        </p:nvSpPr>
        <p:spPr/>
        <p:txBody>
          <a:bodyPr/>
          <a:lstStyle/>
          <a:p>
            <a:r>
              <a:rPr lang="en-US" altLang="en-US">
                <a:solidFill>
                  <a:schemeClr val="bg1"/>
                </a:solidFill>
              </a:rPr>
              <a:t>Where to Wear? </a:t>
            </a:r>
          </a:p>
        </p:txBody>
      </p:sp>
      <p:pic>
        <p:nvPicPr>
          <p:cNvPr id="191491" name="Content Placeholder 5">
            <a:extLst>
              <a:ext uri="{FF2B5EF4-FFF2-40B4-BE49-F238E27FC236}">
                <a16:creationId xmlns:a16="http://schemas.microsoft.com/office/drawing/2014/main" id="{58584A47-2217-9DDF-AA64-C6711E0F163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54725" y="1379538"/>
            <a:ext cx="3305175" cy="4349750"/>
          </a:xfrm>
        </p:spPr>
      </p:pic>
      <p:pic>
        <p:nvPicPr>
          <p:cNvPr id="191492" name="Picture 6">
            <a:extLst>
              <a:ext uri="{FF2B5EF4-FFF2-40B4-BE49-F238E27FC236}">
                <a16:creationId xmlns:a16="http://schemas.microsoft.com/office/drawing/2014/main" id="{851A572C-A5F2-F69F-0419-74C3C905DF5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97325" y="2033588"/>
            <a:ext cx="211455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3" name="Picture 7">
            <a:extLst>
              <a:ext uri="{FF2B5EF4-FFF2-40B4-BE49-F238E27FC236}">
                <a16:creationId xmlns:a16="http://schemas.microsoft.com/office/drawing/2014/main" id="{D6C71053-818F-85CC-D7DA-DAB310EC4A5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50" y="1689100"/>
            <a:ext cx="3530600"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4" name="Picture 8">
            <a:extLst>
              <a:ext uri="{FF2B5EF4-FFF2-40B4-BE49-F238E27FC236}">
                <a16:creationId xmlns:a16="http://schemas.microsoft.com/office/drawing/2014/main" id="{E5FBF1D6-460E-8272-B860-CB95C9632DE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481513"/>
            <a:ext cx="1779588"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5" name="Picture 9">
            <a:extLst>
              <a:ext uri="{FF2B5EF4-FFF2-40B4-BE49-F238E27FC236}">
                <a16:creationId xmlns:a16="http://schemas.microsoft.com/office/drawing/2014/main" id="{276F3567-99BE-427F-3D5D-8661FA5E3B6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28975" y="4364038"/>
            <a:ext cx="260350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6" name="Picture 10">
            <a:extLst>
              <a:ext uri="{FF2B5EF4-FFF2-40B4-BE49-F238E27FC236}">
                <a16:creationId xmlns:a16="http://schemas.microsoft.com/office/drawing/2014/main" id="{314E376E-C1A0-4FCE-F671-FF215257A65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439275" y="906463"/>
            <a:ext cx="22479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7" name="Picture 12">
            <a:extLst>
              <a:ext uri="{FF2B5EF4-FFF2-40B4-BE49-F238E27FC236}">
                <a16:creationId xmlns:a16="http://schemas.microsoft.com/office/drawing/2014/main" id="{C82E0D75-6D13-ABAA-6B64-57FDC016177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56375" y="4306888"/>
            <a:ext cx="1860550"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a:extLst>
              <a:ext uri="{FF2B5EF4-FFF2-40B4-BE49-F238E27FC236}">
                <a16:creationId xmlns:a16="http://schemas.microsoft.com/office/drawing/2014/main" id="{B8E41E1A-244A-46B1-4A63-8CAA3F4773F4}"/>
              </a:ext>
            </a:extLst>
          </p:cNvPr>
          <p:cNvSpPr/>
          <p:nvPr/>
        </p:nvSpPr>
        <p:spPr>
          <a:xfrm>
            <a:off x="955675" y="4481513"/>
            <a:ext cx="841375" cy="901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sz="1867">
              <a:solidFill>
                <a:prstClr val="white"/>
              </a:solidFill>
            </a:endParaRPr>
          </a:p>
        </p:txBody>
      </p:sp>
      <p:pic>
        <p:nvPicPr>
          <p:cNvPr id="191499" name="Picture 15">
            <a:extLst>
              <a:ext uri="{FF2B5EF4-FFF2-40B4-BE49-F238E27FC236}">
                <a16:creationId xmlns:a16="http://schemas.microsoft.com/office/drawing/2014/main" id="{BDDD077C-71E0-1EFD-7D21-609C0F7422D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204325" y="4260850"/>
            <a:ext cx="1893888"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C81A3AA6-AC0D-D7D8-DEF3-7A17EFFB513A}"/>
              </a:ext>
            </a:extLst>
          </p:cNvPr>
          <p:cNvSpPr/>
          <p:nvPr/>
        </p:nvSpPr>
        <p:spPr>
          <a:xfrm>
            <a:off x="2624138" y="3103563"/>
            <a:ext cx="841375" cy="901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sz="1867">
              <a:solidFill>
                <a:prstClr val="white"/>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6636DAB9-4D61-FFA8-50E6-178B489BC069}"/>
              </a:ext>
            </a:extLst>
          </p:cNvPr>
          <p:cNvSpPr>
            <a:spLocks noGrp="1"/>
          </p:cNvSpPr>
          <p:nvPr>
            <p:ph type="title"/>
          </p:nvPr>
        </p:nvSpPr>
        <p:spPr/>
        <p:txBody>
          <a:bodyPr/>
          <a:lstStyle/>
          <a:p>
            <a:pPr eaLnBrk="1" hangingPunct="1"/>
            <a:r>
              <a:rPr lang="en-US" altLang="en-US">
                <a:solidFill>
                  <a:schemeClr val="bg1"/>
                </a:solidFill>
              </a:rPr>
              <a:t>Ideal Pump Candidates</a:t>
            </a:r>
          </a:p>
        </p:txBody>
      </p:sp>
      <p:sp>
        <p:nvSpPr>
          <p:cNvPr id="193539" name="Rectangle 3">
            <a:extLst>
              <a:ext uri="{FF2B5EF4-FFF2-40B4-BE49-F238E27FC236}">
                <a16:creationId xmlns:a16="http://schemas.microsoft.com/office/drawing/2014/main" id="{DEC14C6D-3A0C-5855-4DD3-FB2777D0B59E}"/>
              </a:ext>
            </a:extLst>
          </p:cNvPr>
          <p:cNvSpPr>
            <a:spLocks noGrp="1"/>
          </p:cNvSpPr>
          <p:nvPr>
            <p:ph idx="1"/>
          </p:nvPr>
        </p:nvSpPr>
        <p:spPr>
          <a:xfrm>
            <a:off x="838200" y="1825625"/>
            <a:ext cx="10972800" cy="4351338"/>
          </a:xfrm>
        </p:spPr>
        <p:txBody>
          <a:bodyPr/>
          <a:lstStyle/>
          <a:p>
            <a:pPr marL="455613" indent="-455613" eaLnBrk="1" hangingPunct="1"/>
            <a:r>
              <a:rPr lang="en-US" altLang="en-US" sz="2800"/>
              <a:t>Require meal time insulin</a:t>
            </a:r>
          </a:p>
          <a:p>
            <a:pPr marL="455613" indent="-455613" eaLnBrk="1" hangingPunct="1"/>
            <a:r>
              <a:rPr lang="en-US" altLang="en-US" sz="2800"/>
              <a:t>Wearing CGM</a:t>
            </a:r>
          </a:p>
          <a:p>
            <a:pPr marL="455613" indent="-455613" eaLnBrk="1" hangingPunct="1"/>
            <a:r>
              <a:rPr lang="en-US" altLang="en-US" sz="2800"/>
              <a:t>Carbohydrate counting or good with estimates</a:t>
            </a:r>
          </a:p>
          <a:p>
            <a:pPr marL="455613" indent="-455613" eaLnBrk="1" hangingPunct="1"/>
            <a:r>
              <a:rPr lang="en-US" altLang="en-US" sz="2800"/>
              <a:t>Ability to learn pump programming or have caregivers that can</a:t>
            </a:r>
          </a:p>
          <a:p>
            <a:pPr marL="455613" indent="-455613" eaLnBrk="1" hangingPunct="1"/>
            <a:r>
              <a:rPr lang="en-US" altLang="en-US" sz="2800"/>
              <a:t>Willing to follow up regularly with health care team</a:t>
            </a:r>
          </a:p>
          <a:p>
            <a:pPr marL="455613" indent="-455613" eaLnBrk="1" hangingPunct="1"/>
            <a:r>
              <a:rPr lang="en-US" altLang="en-US" sz="2800"/>
              <a:t>Can afford the pump/supplies</a:t>
            </a:r>
          </a:p>
          <a:p>
            <a:pPr marL="455613" indent="-455613" eaLnBrk="1" hangingPunct="1"/>
            <a:r>
              <a:rPr lang="en-US" altLang="en-US" sz="2800"/>
              <a:t>Following hyperglycemia treatment instructions</a:t>
            </a:r>
          </a:p>
          <a:p>
            <a:pPr marL="455613" indent="-455613" eaLnBrk="1" hangingPunct="1"/>
            <a:r>
              <a:rPr lang="en-US" altLang="en-US" sz="2800"/>
              <a:t>Problem solving skills (ex. high or low glucose)</a:t>
            </a:r>
          </a:p>
          <a:p>
            <a:pPr marL="455613" indent="-455613" eaLnBrk="1" hangingPunct="1"/>
            <a:endParaRPr lang="en-US" altLang="en-US" sz="2800"/>
          </a:p>
        </p:txBody>
      </p:sp>
      <p:pic>
        <p:nvPicPr>
          <p:cNvPr id="193540" name="Picture 5" descr="MC900441310[1]">
            <a:extLst>
              <a:ext uri="{FF2B5EF4-FFF2-40B4-BE49-F238E27FC236}">
                <a16:creationId xmlns:a16="http://schemas.microsoft.com/office/drawing/2014/main" id="{F0751C4B-D160-FB7F-D629-DFB474058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00" y="3810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4">
            <a:extLst>
              <a:ext uri="{FF2B5EF4-FFF2-40B4-BE49-F238E27FC236}">
                <a16:creationId xmlns:a16="http://schemas.microsoft.com/office/drawing/2014/main" id="{4C1EED6B-03EF-89F3-3F26-F69CB4D1EC36}"/>
              </a:ext>
            </a:extLst>
          </p:cNvPr>
          <p:cNvSpPr>
            <a:spLocks noGrp="1"/>
          </p:cNvSpPr>
          <p:nvPr>
            <p:ph type="title"/>
          </p:nvPr>
        </p:nvSpPr>
        <p:spPr>
          <a:xfrm>
            <a:off x="3175" y="365125"/>
            <a:ext cx="12188825" cy="1325563"/>
          </a:xfrm>
        </p:spPr>
        <p:txBody>
          <a:bodyPr/>
          <a:lstStyle/>
          <a:p>
            <a:r>
              <a:rPr lang="en-US" altLang="en-US" dirty="0"/>
              <a:t>Patch Pumps</a:t>
            </a:r>
          </a:p>
        </p:txBody>
      </p:sp>
      <p:sp>
        <p:nvSpPr>
          <p:cNvPr id="6" name="Text Placeholder 5">
            <a:extLst>
              <a:ext uri="{FF2B5EF4-FFF2-40B4-BE49-F238E27FC236}">
                <a16:creationId xmlns:a16="http://schemas.microsoft.com/office/drawing/2014/main" id="{A492192C-D576-7CD8-6C00-D58331F122F8}"/>
              </a:ext>
            </a:extLst>
          </p:cNvPr>
          <p:cNvSpPr>
            <a:spLocks noGrp="1"/>
          </p:cNvSpPr>
          <p:nvPr>
            <p:ph type="body" idx="1"/>
          </p:nvPr>
        </p:nvSpPr>
        <p:spPr>
          <a:xfrm>
            <a:off x="839788" y="1681163"/>
            <a:ext cx="5157787" cy="823912"/>
          </a:xfrm>
        </p:spPr>
        <p:txBody>
          <a:bodyPr/>
          <a:lstStyle/>
          <a:p>
            <a:pPr>
              <a:defRPr/>
            </a:pPr>
            <a:r>
              <a:rPr lang="en-US" sz="2664" dirty="0"/>
              <a:t>Cequr Simplicity </a:t>
            </a:r>
            <a:endParaRPr lang="en-US" dirty="0"/>
          </a:p>
        </p:txBody>
      </p:sp>
      <p:sp>
        <p:nvSpPr>
          <p:cNvPr id="7" name="Content Placeholder 6">
            <a:extLst>
              <a:ext uri="{FF2B5EF4-FFF2-40B4-BE49-F238E27FC236}">
                <a16:creationId xmlns:a16="http://schemas.microsoft.com/office/drawing/2014/main" id="{DA9109CA-B821-2A2F-F5D9-C62ACAE48FC3}"/>
              </a:ext>
            </a:extLst>
          </p:cNvPr>
          <p:cNvSpPr>
            <a:spLocks noGrp="1"/>
          </p:cNvSpPr>
          <p:nvPr>
            <p:ph sz="half" idx="2"/>
          </p:nvPr>
        </p:nvSpPr>
        <p:spPr>
          <a:xfrm>
            <a:off x="839788" y="2505075"/>
            <a:ext cx="5157787" cy="4352925"/>
          </a:xfrm>
        </p:spPr>
        <p:txBody>
          <a:bodyPr>
            <a:normAutofit fontScale="40000" lnSpcReduction="20000"/>
          </a:bodyPr>
          <a:lstStyle/>
          <a:p>
            <a:pPr>
              <a:lnSpc>
                <a:spcPct val="120000"/>
              </a:lnSpc>
              <a:defRPr/>
            </a:pPr>
            <a:r>
              <a:rPr lang="en-US" sz="5000" dirty="0"/>
              <a:t>Bolus pump patch only</a:t>
            </a:r>
          </a:p>
          <a:p>
            <a:pPr>
              <a:lnSpc>
                <a:spcPct val="120000"/>
              </a:lnSpc>
              <a:defRPr/>
            </a:pPr>
            <a:r>
              <a:rPr lang="en-US" sz="5000" dirty="0"/>
              <a:t>Approved for adults with T1DM or T2DM</a:t>
            </a:r>
          </a:p>
          <a:p>
            <a:pPr>
              <a:lnSpc>
                <a:spcPct val="120000"/>
              </a:lnSpc>
              <a:defRPr/>
            </a:pPr>
            <a:r>
              <a:rPr lang="en-US" sz="5000" dirty="0"/>
              <a:t>Holds up to 200 units of rapid acting insulin</a:t>
            </a:r>
          </a:p>
          <a:p>
            <a:pPr>
              <a:lnSpc>
                <a:spcPct val="120000"/>
              </a:lnSpc>
              <a:defRPr/>
            </a:pPr>
            <a:r>
              <a:rPr lang="en-US" sz="5000" dirty="0"/>
              <a:t>On-demand bolus doses in 2 unit increments </a:t>
            </a:r>
          </a:p>
          <a:p>
            <a:pPr>
              <a:lnSpc>
                <a:spcPct val="120000"/>
              </a:lnSpc>
              <a:defRPr/>
            </a:pPr>
            <a:r>
              <a:rPr lang="en-US" sz="5000" dirty="0"/>
              <a:t>Doses administered via clicks directly on the device</a:t>
            </a:r>
          </a:p>
          <a:p>
            <a:pPr>
              <a:lnSpc>
                <a:spcPct val="120000"/>
              </a:lnSpc>
              <a:defRPr/>
            </a:pPr>
            <a:r>
              <a:rPr lang="en-US" sz="5000" dirty="0"/>
              <a:t>Must be changed every 4 days</a:t>
            </a:r>
          </a:p>
          <a:p>
            <a:pPr>
              <a:defRPr/>
            </a:pPr>
            <a:endParaRPr lang="en-US" dirty="0"/>
          </a:p>
        </p:txBody>
      </p:sp>
      <p:sp>
        <p:nvSpPr>
          <p:cNvPr id="8" name="Text Placeholder 7">
            <a:extLst>
              <a:ext uri="{FF2B5EF4-FFF2-40B4-BE49-F238E27FC236}">
                <a16:creationId xmlns:a16="http://schemas.microsoft.com/office/drawing/2014/main" id="{1C57FC7A-9D88-D87F-10BB-41548F6D22FC}"/>
              </a:ext>
            </a:extLst>
          </p:cNvPr>
          <p:cNvSpPr>
            <a:spLocks noGrp="1"/>
          </p:cNvSpPr>
          <p:nvPr>
            <p:ph type="body" sz="quarter" idx="3"/>
          </p:nvPr>
        </p:nvSpPr>
        <p:spPr>
          <a:xfrm>
            <a:off x="6172200" y="1681163"/>
            <a:ext cx="5183188" cy="823912"/>
          </a:xfrm>
        </p:spPr>
        <p:txBody>
          <a:bodyPr/>
          <a:lstStyle/>
          <a:p>
            <a:pPr>
              <a:defRPr/>
            </a:pPr>
            <a:r>
              <a:rPr lang="en-US" altLang="en-US" sz="2664" dirty="0"/>
              <a:t>V-Go</a:t>
            </a:r>
            <a:endParaRPr lang="en-US" dirty="0"/>
          </a:p>
        </p:txBody>
      </p:sp>
      <p:sp>
        <p:nvSpPr>
          <p:cNvPr id="9" name="Content Placeholder 8">
            <a:extLst>
              <a:ext uri="{FF2B5EF4-FFF2-40B4-BE49-F238E27FC236}">
                <a16:creationId xmlns:a16="http://schemas.microsoft.com/office/drawing/2014/main" id="{BD2A76C8-A3A4-1588-8081-47D4618B37BC}"/>
              </a:ext>
            </a:extLst>
          </p:cNvPr>
          <p:cNvSpPr>
            <a:spLocks noGrp="1"/>
          </p:cNvSpPr>
          <p:nvPr>
            <p:ph sz="quarter" idx="4"/>
          </p:nvPr>
        </p:nvSpPr>
        <p:spPr>
          <a:xfrm>
            <a:off x="6172200" y="2505075"/>
            <a:ext cx="5183188" cy="3684588"/>
          </a:xfrm>
        </p:spPr>
        <p:txBody>
          <a:bodyPr>
            <a:normAutofit fontScale="40000" lnSpcReduction="20000"/>
          </a:bodyPr>
          <a:lstStyle/>
          <a:p>
            <a:pPr>
              <a:lnSpc>
                <a:spcPct val="120000"/>
              </a:lnSpc>
              <a:defRPr/>
            </a:pPr>
            <a:r>
              <a:rPr lang="en-US" sz="5000" dirty="0"/>
              <a:t>24 hr. basal/bolus patch pump</a:t>
            </a:r>
          </a:p>
          <a:p>
            <a:pPr>
              <a:lnSpc>
                <a:spcPct val="120000"/>
              </a:lnSpc>
              <a:defRPr/>
            </a:pPr>
            <a:r>
              <a:rPr lang="en-US" sz="5000" dirty="0"/>
              <a:t>Approved for adults with T2DM</a:t>
            </a:r>
          </a:p>
          <a:p>
            <a:pPr>
              <a:lnSpc>
                <a:spcPct val="120000"/>
              </a:lnSpc>
              <a:defRPr/>
            </a:pPr>
            <a:r>
              <a:rPr lang="en-US" sz="5000" dirty="0"/>
              <a:t>Allows 20, 30, 40 unit basal rate options </a:t>
            </a:r>
          </a:p>
          <a:p>
            <a:pPr>
              <a:lnSpc>
                <a:spcPct val="120000"/>
              </a:lnSpc>
              <a:defRPr/>
            </a:pPr>
            <a:r>
              <a:rPr lang="en-US" sz="5000" dirty="0"/>
              <a:t>On-demand bolus doses in 2 unit increments </a:t>
            </a:r>
          </a:p>
          <a:p>
            <a:pPr lvl="1">
              <a:lnSpc>
                <a:spcPct val="120000"/>
              </a:lnSpc>
              <a:defRPr/>
            </a:pPr>
            <a:r>
              <a:rPr lang="en-US" sz="4500" dirty="0"/>
              <a:t>Up to 36 units/24 </a:t>
            </a:r>
            <a:r>
              <a:rPr lang="en-US" sz="4500" dirty="0" err="1"/>
              <a:t>hrs</a:t>
            </a:r>
            <a:endParaRPr lang="en-US" sz="4500" dirty="0"/>
          </a:p>
          <a:p>
            <a:pPr>
              <a:lnSpc>
                <a:spcPct val="120000"/>
              </a:lnSpc>
              <a:defRPr/>
            </a:pPr>
            <a:r>
              <a:rPr lang="en-US" sz="5000" dirty="0"/>
              <a:t>Doses administered via clicks directly on the device</a:t>
            </a:r>
          </a:p>
          <a:p>
            <a:pPr>
              <a:lnSpc>
                <a:spcPct val="120000"/>
              </a:lnSpc>
              <a:defRPr/>
            </a:pPr>
            <a:r>
              <a:rPr lang="en-US" sz="5000" dirty="0"/>
              <a:t>Must be changed daily </a:t>
            </a:r>
          </a:p>
          <a:p>
            <a:pPr>
              <a:defRPr/>
            </a:pPr>
            <a:endParaRPr lang="en-US" dirty="0"/>
          </a:p>
        </p:txBody>
      </p:sp>
      <p:sp>
        <p:nvSpPr>
          <p:cNvPr id="11" name="TextBox 10">
            <a:extLst>
              <a:ext uri="{FF2B5EF4-FFF2-40B4-BE49-F238E27FC236}">
                <a16:creationId xmlns:a16="http://schemas.microsoft.com/office/drawing/2014/main" id="{8282C447-CA57-C8CC-2D9F-FAFCF80B7CD8}"/>
              </a:ext>
            </a:extLst>
          </p:cNvPr>
          <p:cNvSpPr txBox="1"/>
          <p:nvPr/>
        </p:nvSpPr>
        <p:spPr>
          <a:xfrm>
            <a:off x="981074" y="6250298"/>
            <a:ext cx="10379076" cy="485154"/>
          </a:xfrm>
          <a:prstGeom prst="rect">
            <a:avLst/>
          </a:prstGeom>
          <a:noFill/>
        </p:spPr>
        <p:txBody>
          <a:bodyPr wrap="square" lIns="114702" tIns="57351" rIns="114702" bIns="57351">
            <a:spAutoFit/>
          </a:bodyPr>
          <a:lstStyle/>
          <a:p>
            <a:pPr defTabSz="609036">
              <a:defRPr/>
            </a:pPr>
            <a:r>
              <a:rPr lang="en-US" sz="1200" dirty="0" err="1">
                <a:solidFill>
                  <a:prstClr val="black"/>
                </a:solidFill>
                <a:latin typeface="Calibri"/>
              </a:rPr>
              <a:t>Cequr</a:t>
            </a:r>
            <a:r>
              <a:rPr lang="en-US" sz="1200" dirty="0">
                <a:solidFill>
                  <a:prstClr val="black"/>
                </a:solidFill>
                <a:latin typeface="Calibri"/>
              </a:rPr>
              <a:t> Simplicity Product Guide: https://myceqursimplicity.com/wp-content/uploads/User-Guide.pdf</a:t>
            </a:r>
          </a:p>
          <a:p>
            <a:pPr defTabSz="609036">
              <a:defRPr/>
            </a:pPr>
            <a:r>
              <a:rPr lang="en-US" sz="1200" dirty="0">
                <a:solidFill>
                  <a:prstClr val="black"/>
                </a:solidFill>
                <a:latin typeface="Calibri"/>
              </a:rPr>
              <a:t>V-Go Product Guide: https://www.go-vgo.com/wp-content/uploads/2018/06/instructions-for-patient-use.pdf</a:t>
            </a:r>
            <a:endParaRPr lang="en-US" altLang="en-US" sz="1200" dirty="0">
              <a:solidFill>
                <a:srgbClr val="44546A"/>
              </a:solidFill>
              <a:latin typeface="Calibri"/>
            </a:endParaRPr>
          </a:p>
        </p:txBody>
      </p:sp>
      <p:pic>
        <p:nvPicPr>
          <p:cNvPr id="195592" name="Picture 2">
            <a:extLst>
              <a:ext uri="{FF2B5EF4-FFF2-40B4-BE49-F238E27FC236}">
                <a16:creationId xmlns:a16="http://schemas.microsoft.com/office/drawing/2014/main" id="{FE739F11-F96D-C6FB-E00C-DC3A62D3A5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223"/>
          <a:stretch>
            <a:fillRect/>
          </a:stretch>
        </p:blipFill>
        <p:spPr bwMode="auto">
          <a:xfrm>
            <a:off x="1295400" y="515253"/>
            <a:ext cx="762000" cy="926627"/>
          </a:xfrm>
          <a:prstGeom prst="rect">
            <a:avLst/>
          </a:prstGeom>
          <a:solidFill>
            <a:srgbClr val="C8ACA0"/>
          </a:solidFill>
          <a:ln>
            <a:noFill/>
          </a:ln>
        </p:spPr>
      </p:pic>
      <p:pic>
        <p:nvPicPr>
          <p:cNvPr id="195593" name="Picture 1">
            <a:extLst>
              <a:ext uri="{FF2B5EF4-FFF2-40B4-BE49-F238E27FC236}">
                <a16:creationId xmlns:a16="http://schemas.microsoft.com/office/drawing/2014/main" id="{5DE1D0AD-F8A6-D46A-CB0C-50FED94C74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9075" y="461963"/>
            <a:ext cx="2251075" cy="124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CAE20678-ABF7-D761-3DC3-848810C930B3}"/>
              </a:ext>
            </a:extLst>
          </p:cNvPr>
          <p:cNvSpPr/>
          <p:nvPr/>
        </p:nvSpPr>
        <p:spPr>
          <a:xfrm>
            <a:off x="1504950" y="636144"/>
            <a:ext cx="104775" cy="600202"/>
          </a:xfrm>
          <a:custGeom>
            <a:avLst/>
            <a:gdLst>
              <a:gd name="connsiteX0" fmla="*/ 0 w 76200"/>
              <a:gd name="connsiteY0" fmla="*/ 0 h 583057"/>
              <a:gd name="connsiteX1" fmla="*/ 76200 w 76200"/>
              <a:gd name="connsiteY1" fmla="*/ 0 h 583057"/>
              <a:gd name="connsiteX2" fmla="*/ 76200 w 76200"/>
              <a:gd name="connsiteY2" fmla="*/ 583057 h 583057"/>
              <a:gd name="connsiteX3" fmla="*/ 0 w 76200"/>
              <a:gd name="connsiteY3" fmla="*/ 583057 h 583057"/>
              <a:gd name="connsiteX4" fmla="*/ 0 w 76200"/>
              <a:gd name="connsiteY4" fmla="*/ 0 h 583057"/>
              <a:gd name="connsiteX0" fmla="*/ 19050 w 95250"/>
              <a:gd name="connsiteY0" fmla="*/ 0 h 596392"/>
              <a:gd name="connsiteX1" fmla="*/ 95250 w 95250"/>
              <a:gd name="connsiteY1" fmla="*/ 0 h 596392"/>
              <a:gd name="connsiteX2" fmla="*/ 95250 w 95250"/>
              <a:gd name="connsiteY2" fmla="*/ 583057 h 596392"/>
              <a:gd name="connsiteX3" fmla="*/ 0 w 95250"/>
              <a:gd name="connsiteY3" fmla="*/ 596392 h 596392"/>
              <a:gd name="connsiteX4" fmla="*/ 19050 w 95250"/>
              <a:gd name="connsiteY4" fmla="*/ 0 h 596392"/>
              <a:gd name="connsiteX0" fmla="*/ 19050 w 104775"/>
              <a:gd name="connsiteY0" fmla="*/ 0 h 600202"/>
              <a:gd name="connsiteX1" fmla="*/ 95250 w 104775"/>
              <a:gd name="connsiteY1" fmla="*/ 0 h 600202"/>
              <a:gd name="connsiteX2" fmla="*/ 104775 w 104775"/>
              <a:gd name="connsiteY2" fmla="*/ 600202 h 600202"/>
              <a:gd name="connsiteX3" fmla="*/ 0 w 104775"/>
              <a:gd name="connsiteY3" fmla="*/ 596392 h 600202"/>
              <a:gd name="connsiteX4" fmla="*/ 19050 w 104775"/>
              <a:gd name="connsiteY4" fmla="*/ 0 h 60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600202">
                <a:moveTo>
                  <a:pt x="19050" y="0"/>
                </a:moveTo>
                <a:lnTo>
                  <a:pt x="95250" y="0"/>
                </a:lnTo>
                <a:lnTo>
                  <a:pt x="104775" y="600202"/>
                </a:lnTo>
                <a:lnTo>
                  <a:pt x="0" y="596392"/>
                </a:lnTo>
                <a:lnTo>
                  <a:pt x="19050" y="0"/>
                </a:lnTo>
                <a:close/>
              </a:path>
            </a:pathLst>
          </a:custGeom>
          <a:solidFill>
            <a:srgbClr val="C8AC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C8ACA0"/>
                </a:solidFill>
              </a:ln>
            </a:endParaRPr>
          </a:p>
        </p:txBody>
      </p:sp>
      <p:sp>
        <p:nvSpPr>
          <p:cNvPr id="3" name="Oval 2">
            <a:extLst>
              <a:ext uri="{FF2B5EF4-FFF2-40B4-BE49-F238E27FC236}">
                <a16:creationId xmlns:a16="http://schemas.microsoft.com/office/drawing/2014/main" id="{2CEFA355-29A1-AFFE-9B16-5197C23FCEC1}"/>
              </a:ext>
            </a:extLst>
          </p:cNvPr>
          <p:cNvSpPr/>
          <p:nvPr/>
        </p:nvSpPr>
        <p:spPr>
          <a:xfrm>
            <a:off x="1338603" y="685800"/>
            <a:ext cx="45719" cy="550546"/>
          </a:xfrm>
          <a:prstGeom prst="ellipse">
            <a:avLst/>
          </a:prstGeom>
          <a:solidFill>
            <a:srgbClr val="C8AC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461F8D3-48C5-16AD-3F0D-21F26BDCE592}"/>
              </a:ext>
            </a:extLst>
          </p:cNvPr>
          <p:cNvSpPr/>
          <p:nvPr/>
        </p:nvSpPr>
        <p:spPr>
          <a:xfrm flipH="1">
            <a:off x="1810702" y="990600"/>
            <a:ext cx="45720" cy="283370"/>
          </a:xfrm>
          <a:prstGeom prst="rect">
            <a:avLst/>
          </a:prstGeom>
          <a:solidFill>
            <a:srgbClr val="C8AC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4E663C-A309-8901-1E47-C97B37B97ECE}"/>
              </a:ext>
            </a:extLst>
          </p:cNvPr>
          <p:cNvSpPr/>
          <p:nvPr/>
        </p:nvSpPr>
        <p:spPr>
          <a:xfrm>
            <a:off x="8720138" y="4427538"/>
            <a:ext cx="2938462" cy="966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BC64D5AA-EAF8-8AE9-BF46-402D2CD99F7A}"/>
              </a:ext>
            </a:extLst>
          </p:cNvPr>
          <p:cNvSpPr/>
          <p:nvPr/>
        </p:nvSpPr>
        <p:spPr>
          <a:xfrm>
            <a:off x="4648200" y="4427538"/>
            <a:ext cx="2036763" cy="966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739BAE39-BD2B-8FFC-7672-41A1ABA0C723}"/>
              </a:ext>
            </a:extLst>
          </p:cNvPr>
          <p:cNvSpPr/>
          <p:nvPr/>
        </p:nvSpPr>
        <p:spPr>
          <a:xfrm>
            <a:off x="1225550" y="4662488"/>
            <a:ext cx="1746250" cy="9001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a:extLst>
              <a:ext uri="{FF2B5EF4-FFF2-40B4-BE49-F238E27FC236}">
                <a16:creationId xmlns:a16="http://schemas.microsoft.com/office/drawing/2014/main" id="{093043D4-F95C-C847-E633-C40764DE829E}"/>
              </a:ext>
            </a:extLst>
          </p:cNvPr>
          <p:cNvSpPr/>
          <p:nvPr/>
        </p:nvSpPr>
        <p:spPr>
          <a:xfrm>
            <a:off x="8970963" y="2890838"/>
            <a:ext cx="2127250" cy="100806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984DF81C-8A7F-624A-A765-098CD41A3B6F}"/>
              </a:ext>
            </a:extLst>
          </p:cNvPr>
          <p:cNvSpPr/>
          <p:nvPr/>
        </p:nvSpPr>
        <p:spPr>
          <a:xfrm>
            <a:off x="4419600" y="3006725"/>
            <a:ext cx="2514600" cy="844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8AFD1386-6638-104D-4EF0-D2A452AE7E71}"/>
              </a:ext>
            </a:extLst>
          </p:cNvPr>
          <p:cNvSpPr/>
          <p:nvPr/>
        </p:nvSpPr>
        <p:spPr>
          <a:xfrm>
            <a:off x="1225550" y="2860675"/>
            <a:ext cx="174625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7640" name="Rectangle 2">
            <a:extLst>
              <a:ext uri="{FF2B5EF4-FFF2-40B4-BE49-F238E27FC236}">
                <a16:creationId xmlns:a16="http://schemas.microsoft.com/office/drawing/2014/main" id="{82E48F5B-0600-D188-AA77-5CB41D00B8A6}"/>
              </a:ext>
            </a:extLst>
          </p:cNvPr>
          <p:cNvSpPr>
            <a:spLocks noGrp="1"/>
          </p:cNvSpPr>
          <p:nvPr>
            <p:ph type="title"/>
          </p:nvPr>
        </p:nvSpPr>
        <p:spPr>
          <a:xfrm>
            <a:off x="-152400" y="1463675"/>
            <a:ext cx="12192000" cy="1325563"/>
          </a:xfrm>
        </p:spPr>
        <p:txBody>
          <a:bodyPr/>
          <a:lstStyle/>
          <a:p>
            <a:pPr eaLnBrk="1" hangingPunct="1"/>
            <a:r>
              <a:rPr lang="en-US" altLang="en-US"/>
              <a:t>Automated Insulin Delivery Systems</a:t>
            </a:r>
          </a:p>
        </p:txBody>
      </p:sp>
      <p:sp>
        <p:nvSpPr>
          <p:cNvPr id="48131" name="Rectangle 3">
            <a:extLst>
              <a:ext uri="{FF2B5EF4-FFF2-40B4-BE49-F238E27FC236}">
                <a16:creationId xmlns:a16="http://schemas.microsoft.com/office/drawing/2014/main" id="{6C4996EA-1662-6421-6FE8-E6535DF62F20}"/>
              </a:ext>
            </a:extLst>
          </p:cNvPr>
          <p:cNvSpPr>
            <a:spLocks noGrp="1"/>
          </p:cNvSpPr>
          <p:nvPr>
            <p:ph idx="4294967295"/>
          </p:nvPr>
        </p:nvSpPr>
        <p:spPr>
          <a:xfrm>
            <a:off x="781050" y="3006725"/>
            <a:ext cx="2647950" cy="844550"/>
          </a:xfrm>
        </p:spPr>
        <p:txBody>
          <a:bodyPr>
            <a:noAutofit/>
          </a:bodyPr>
          <a:lstStyle/>
          <a:p>
            <a:pPr marL="0" indent="0" algn="ctr" eaLnBrk="1" hangingPunct="1">
              <a:buFontTx/>
              <a:buNone/>
              <a:defRPr/>
            </a:pPr>
            <a:r>
              <a:rPr lang="en-US" altLang="en-US" sz="1998" dirty="0" err="1">
                <a:solidFill>
                  <a:schemeClr val="tx1"/>
                </a:solidFill>
              </a:rPr>
              <a:t>Omnipod</a:t>
            </a:r>
            <a:r>
              <a:rPr lang="en-US" altLang="en-US" sz="1998" dirty="0">
                <a:solidFill>
                  <a:schemeClr val="tx1"/>
                </a:solidFill>
              </a:rPr>
              <a:t> 5</a:t>
            </a:r>
            <a:br>
              <a:rPr lang="en-US" altLang="en-US" sz="1998" dirty="0">
                <a:solidFill>
                  <a:schemeClr val="tx1"/>
                </a:solidFill>
              </a:rPr>
            </a:br>
            <a:r>
              <a:rPr lang="en-US" altLang="en-US" sz="1998" dirty="0">
                <a:solidFill>
                  <a:schemeClr val="tx1"/>
                </a:solidFill>
              </a:rPr>
              <a:t>(</a:t>
            </a:r>
            <a:r>
              <a:rPr lang="en-US" altLang="en-US" sz="1998" dirty="0" err="1">
                <a:solidFill>
                  <a:schemeClr val="tx1"/>
                </a:solidFill>
              </a:rPr>
              <a:t>Insulet</a:t>
            </a:r>
            <a:r>
              <a:rPr lang="en-US" altLang="en-US" sz="1998" dirty="0">
                <a:solidFill>
                  <a:schemeClr val="tx1"/>
                </a:solidFill>
              </a:rPr>
              <a:t>)</a:t>
            </a:r>
          </a:p>
        </p:txBody>
      </p:sp>
      <p:sp>
        <p:nvSpPr>
          <p:cNvPr id="48132" name="Text Box 16">
            <a:extLst>
              <a:ext uri="{FF2B5EF4-FFF2-40B4-BE49-F238E27FC236}">
                <a16:creationId xmlns:a16="http://schemas.microsoft.com/office/drawing/2014/main" id="{C99EF8EC-35DE-5C2F-20A6-E939BBF2EC8C}"/>
              </a:ext>
            </a:extLst>
          </p:cNvPr>
          <p:cNvSpPr txBox="1">
            <a:spLocks noChangeArrowheads="1"/>
          </p:cNvSpPr>
          <p:nvPr/>
        </p:nvSpPr>
        <p:spPr bwMode="auto">
          <a:xfrm>
            <a:off x="4110038" y="3060700"/>
            <a:ext cx="3065462" cy="714375"/>
          </a:xfrm>
          <a:prstGeom prst="rect">
            <a:avLst/>
          </a:prstGeom>
          <a:noFill/>
          <a:ln>
            <a:noFill/>
          </a:ln>
          <a:effectLst/>
        </p:spPr>
        <p:txBody>
          <a:bodyPr lIns="98334" tIns="49166" rIns="98334" bIns="49166">
            <a:spAutoFit/>
          </a:bodyPr>
          <a:lstStyle>
            <a:lvl1pPr defTabSz="976313">
              <a:defRPr>
                <a:solidFill>
                  <a:schemeClr val="tx1"/>
                </a:solidFill>
                <a:latin typeface="Arial" panose="020B0604020202020204" pitchFamily="34" charset="0"/>
              </a:defRPr>
            </a:lvl1pPr>
            <a:lvl2pPr marL="742950" indent="-285750" defTabSz="976313">
              <a:defRPr>
                <a:solidFill>
                  <a:schemeClr val="tx1"/>
                </a:solidFill>
                <a:latin typeface="Arial" panose="020B0604020202020204" pitchFamily="34" charset="0"/>
              </a:defRPr>
            </a:lvl2pPr>
            <a:lvl3pPr marL="1143000" indent="-228600" defTabSz="976313">
              <a:defRPr>
                <a:solidFill>
                  <a:schemeClr val="tx1"/>
                </a:solidFill>
                <a:latin typeface="Arial" panose="020B0604020202020204" pitchFamily="34" charset="0"/>
              </a:defRPr>
            </a:lvl3pPr>
            <a:lvl4pPr marL="1600200" indent="-228600" defTabSz="976313">
              <a:defRPr>
                <a:solidFill>
                  <a:schemeClr val="tx1"/>
                </a:solidFill>
                <a:latin typeface="Arial" panose="020B0604020202020204" pitchFamily="34" charset="0"/>
              </a:defRPr>
            </a:lvl4pPr>
            <a:lvl5pPr marL="2057400" indent="-228600" defTabSz="976313">
              <a:defRPr>
                <a:solidFill>
                  <a:schemeClr val="tx1"/>
                </a:solidFill>
                <a:latin typeface="Arial" panose="020B0604020202020204" pitchFamily="34" charset="0"/>
              </a:defRPr>
            </a:lvl5pPr>
            <a:lvl6pPr marL="2514600" indent="-228600" defTabSz="976313" eaLnBrk="0" fontAlgn="base" hangingPunct="0">
              <a:spcBef>
                <a:spcPct val="0"/>
              </a:spcBef>
              <a:spcAft>
                <a:spcPct val="0"/>
              </a:spcAft>
              <a:defRPr>
                <a:solidFill>
                  <a:schemeClr val="tx1"/>
                </a:solidFill>
                <a:latin typeface="Arial" panose="020B0604020202020204" pitchFamily="34" charset="0"/>
              </a:defRPr>
            </a:lvl6pPr>
            <a:lvl7pPr marL="2971800" indent="-228600" defTabSz="976313" eaLnBrk="0" fontAlgn="base" hangingPunct="0">
              <a:spcBef>
                <a:spcPct val="0"/>
              </a:spcBef>
              <a:spcAft>
                <a:spcPct val="0"/>
              </a:spcAft>
              <a:defRPr>
                <a:solidFill>
                  <a:schemeClr val="tx1"/>
                </a:solidFill>
                <a:latin typeface="Arial" panose="020B0604020202020204" pitchFamily="34" charset="0"/>
              </a:defRPr>
            </a:lvl7pPr>
            <a:lvl8pPr marL="3429000" indent="-228600" defTabSz="976313" eaLnBrk="0" fontAlgn="base" hangingPunct="0">
              <a:spcBef>
                <a:spcPct val="0"/>
              </a:spcBef>
              <a:spcAft>
                <a:spcPct val="0"/>
              </a:spcAft>
              <a:defRPr>
                <a:solidFill>
                  <a:schemeClr val="tx1"/>
                </a:solidFill>
                <a:latin typeface="Arial" panose="020B0604020202020204" pitchFamily="34" charset="0"/>
              </a:defRPr>
            </a:lvl8pPr>
            <a:lvl9pPr marL="3886200" indent="-228600" defTabSz="976313" eaLnBrk="0" fontAlgn="base" hangingPunct="0">
              <a:spcBef>
                <a:spcPct val="0"/>
              </a:spcBef>
              <a:spcAft>
                <a:spcPct val="0"/>
              </a:spcAft>
              <a:defRPr>
                <a:solidFill>
                  <a:schemeClr val="tx1"/>
                </a:solidFill>
                <a:latin typeface="Arial" panose="020B0604020202020204" pitchFamily="34" charset="0"/>
              </a:defRPr>
            </a:lvl9pPr>
          </a:lstStyle>
          <a:p>
            <a:pPr algn="ctr" defTabSz="975410">
              <a:buClr>
                <a:srgbClr val="7AD0E7"/>
              </a:buClr>
              <a:defRPr/>
            </a:pPr>
            <a:r>
              <a:rPr lang="en-US" altLang="en-US" sz="1998" dirty="0">
                <a:cs typeface="Arial" panose="020B0604020202020204" pitchFamily="34" charset="0"/>
              </a:rPr>
              <a:t>T:slim X2 (Tandem)</a:t>
            </a:r>
          </a:p>
          <a:p>
            <a:pPr algn="ctr" defTabSz="975410">
              <a:buClr>
                <a:srgbClr val="7AD0E7"/>
              </a:buClr>
              <a:defRPr/>
            </a:pPr>
            <a:r>
              <a:rPr lang="en-US" altLang="en-US" sz="1998" dirty="0">
                <a:cs typeface="Arial" panose="020B0604020202020204" pitchFamily="34" charset="0"/>
              </a:rPr>
              <a:t>Control IQ</a:t>
            </a:r>
          </a:p>
        </p:txBody>
      </p:sp>
      <p:sp>
        <p:nvSpPr>
          <p:cNvPr id="3" name="Text Box 11">
            <a:extLst>
              <a:ext uri="{FF2B5EF4-FFF2-40B4-BE49-F238E27FC236}">
                <a16:creationId xmlns:a16="http://schemas.microsoft.com/office/drawing/2014/main" id="{DBB7EB84-7AA9-6821-E46A-80946B10741A}"/>
              </a:ext>
            </a:extLst>
          </p:cNvPr>
          <p:cNvSpPr txBox="1">
            <a:spLocks noChangeArrowheads="1"/>
          </p:cNvSpPr>
          <p:nvPr/>
        </p:nvSpPr>
        <p:spPr bwMode="auto">
          <a:xfrm>
            <a:off x="8801100" y="3006725"/>
            <a:ext cx="2338388" cy="776288"/>
          </a:xfrm>
          <a:prstGeom prst="rect">
            <a:avLst/>
          </a:prstGeom>
          <a:noFill/>
          <a:ln>
            <a:noFill/>
          </a:ln>
          <a:effectLst/>
        </p:spPr>
        <p:txBody>
          <a:bodyPr lIns="98334" tIns="49166" rIns="98334" bIns="49166">
            <a:spAutoFit/>
          </a:bodyPr>
          <a:lstStyle>
            <a:lvl1pPr defTabSz="976313">
              <a:defRPr>
                <a:solidFill>
                  <a:schemeClr val="tx1"/>
                </a:solidFill>
                <a:latin typeface="Arial" panose="020B0604020202020204" pitchFamily="34" charset="0"/>
              </a:defRPr>
            </a:lvl1pPr>
            <a:lvl2pPr marL="742950" indent="-285750" defTabSz="976313">
              <a:defRPr>
                <a:solidFill>
                  <a:schemeClr val="tx1"/>
                </a:solidFill>
                <a:latin typeface="Arial" panose="020B0604020202020204" pitchFamily="34" charset="0"/>
              </a:defRPr>
            </a:lvl2pPr>
            <a:lvl3pPr marL="1143000" indent="-228600" defTabSz="976313">
              <a:defRPr>
                <a:solidFill>
                  <a:schemeClr val="tx1"/>
                </a:solidFill>
                <a:latin typeface="Arial" panose="020B0604020202020204" pitchFamily="34" charset="0"/>
              </a:defRPr>
            </a:lvl3pPr>
            <a:lvl4pPr marL="1600200" indent="-228600" defTabSz="976313">
              <a:defRPr>
                <a:solidFill>
                  <a:schemeClr val="tx1"/>
                </a:solidFill>
                <a:latin typeface="Arial" panose="020B0604020202020204" pitchFamily="34" charset="0"/>
              </a:defRPr>
            </a:lvl4pPr>
            <a:lvl5pPr marL="2057400" indent="-228600" defTabSz="976313">
              <a:defRPr>
                <a:solidFill>
                  <a:schemeClr val="tx1"/>
                </a:solidFill>
                <a:latin typeface="Arial" panose="020B0604020202020204" pitchFamily="34" charset="0"/>
              </a:defRPr>
            </a:lvl5pPr>
            <a:lvl6pPr marL="2514600" indent="-228600" defTabSz="976313" eaLnBrk="0" fontAlgn="base" hangingPunct="0">
              <a:spcBef>
                <a:spcPct val="0"/>
              </a:spcBef>
              <a:spcAft>
                <a:spcPct val="0"/>
              </a:spcAft>
              <a:defRPr>
                <a:solidFill>
                  <a:schemeClr val="tx1"/>
                </a:solidFill>
                <a:latin typeface="Arial" panose="020B0604020202020204" pitchFamily="34" charset="0"/>
              </a:defRPr>
            </a:lvl6pPr>
            <a:lvl7pPr marL="2971800" indent="-228600" defTabSz="976313" eaLnBrk="0" fontAlgn="base" hangingPunct="0">
              <a:spcBef>
                <a:spcPct val="0"/>
              </a:spcBef>
              <a:spcAft>
                <a:spcPct val="0"/>
              </a:spcAft>
              <a:defRPr>
                <a:solidFill>
                  <a:schemeClr val="tx1"/>
                </a:solidFill>
                <a:latin typeface="Arial" panose="020B0604020202020204" pitchFamily="34" charset="0"/>
              </a:defRPr>
            </a:lvl7pPr>
            <a:lvl8pPr marL="3429000" indent="-228600" defTabSz="976313" eaLnBrk="0" fontAlgn="base" hangingPunct="0">
              <a:spcBef>
                <a:spcPct val="0"/>
              </a:spcBef>
              <a:spcAft>
                <a:spcPct val="0"/>
              </a:spcAft>
              <a:defRPr>
                <a:solidFill>
                  <a:schemeClr val="tx1"/>
                </a:solidFill>
                <a:latin typeface="Arial" panose="020B0604020202020204" pitchFamily="34" charset="0"/>
              </a:defRPr>
            </a:lvl8pPr>
            <a:lvl9pPr marL="3886200" indent="-228600" defTabSz="976313" eaLnBrk="0" fontAlgn="base" hangingPunct="0">
              <a:spcBef>
                <a:spcPct val="0"/>
              </a:spcBef>
              <a:spcAft>
                <a:spcPct val="0"/>
              </a:spcAft>
              <a:defRPr>
                <a:solidFill>
                  <a:schemeClr val="tx1"/>
                </a:solidFill>
                <a:latin typeface="Arial" panose="020B0604020202020204" pitchFamily="34" charset="0"/>
              </a:defRPr>
            </a:lvl9pPr>
          </a:lstStyle>
          <a:p>
            <a:pPr algn="ctr" defTabSz="975410">
              <a:spcBef>
                <a:spcPct val="20000"/>
              </a:spcBef>
              <a:buClr>
                <a:srgbClr val="7AD0E7"/>
              </a:buClr>
              <a:defRPr/>
            </a:pPr>
            <a:r>
              <a:rPr lang="en-US" altLang="en-US" sz="1998" dirty="0">
                <a:cs typeface="Arial" panose="020B0604020202020204" pitchFamily="34" charset="0"/>
              </a:rPr>
              <a:t>780G </a:t>
            </a:r>
          </a:p>
          <a:p>
            <a:pPr algn="ctr" defTabSz="975410">
              <a:spcBef>
                <a:spcPct val="20000"/>
              </a:spcBef>
              <a:buClr>
                <a:srgbClr val="7AD0E7"/>
              </a:buClr>
              <a:defRPr/>
            </a:pPr>
            <a:r>
              <a:rPr lang="en-US" altLang="en-US" sz="1998" dirty="0">
                <a:cs typeface="Arial" panose="020B0604020202020204" pitchFamily="34" charset="0"/>
              </a:rPr>
              <a:t>(Medtronic)</a:t>
            </a:r>
          </a:p>
        </p:txBody>
      </p:sp>
      <p:sp>
        <p:nvSpPr>
          <p:cNvPr id="6" name="Text Box 11">
            <a:extLst>
              <a:ext uri="{FF2B5EF4-FFF2-40B4-BE49-F238E27FC236}">
                <a16:creationId xmlns:a16="http://schemas.microsoft.com/office/drawing/2014/main" id="{751EBB05-D94D-0D43-9637-36C863ED5BB4}"/>
              </a:ext>
            </a:extLst>
          </p:cNvPr>
          <p:cNvSpPr txBox="1">
            <a:spLocks noChangeArrowheads="1"/>
          </p:cNvSpPr>
          <p:nvPr/>
        </p:nvSpPr>
        <p:spPr bwMode="auto">
          <a:xfrm>
            <a:off x="8610600" y="4662488"/>
            <a:ext cx="2847975" cy="406400"/>
          </a:xfrm>
          <a:prstGeom prst="rect">
            <a:avLst/>
          </a:prstGeom>
          <a:noFill/>
          <a:ln>
            <a:noFill/>
          </a:ln>
          <a:effectLst/>
        </p:spPr>
        <p:txBody>
          <a:bodyPr lIns="98334" tIns="49166" rIns="98334" bIns="49166">
            <a:spAutoFit/>
          </a:bodyPr>
          <a:lstStyle>
            <a:lvl1pPr defTabSz="976313">
              <a:defRPr>
                <a:solidFill>
                  <a:schemeClr val="tx1"/>
                </a:solidFill>
                <a:latin typeface="Arial" panose="020B0604020202020204" pitchFamily="34" charset="0"/>
              </a:defRPr>
            </a:lvl1pPr>
            <a:lvl2pPr marL="742950" indent="-285750" defTabSz="976313">
              <a:defRPr>
                <a:solidFill>
                  <a:schemeClr val="tx1"/>
                </a:solidFill>
                <a:latin typeface="Arial" panose="020B0604020202020204" pitchFamily="34" charset="0"/>
              </a:defRPr>
            </a:lvl2pPr>
            <a:lvl3pPr marL="1143000" indent="-228600" defTabSz="976313">
              <a:defRPr>
                <a:solidFill>
                  <a:schemeClr val="tx1"/>
                </a:solidFill>
                <a:latin typeface="Arial" panose="020B0604020202020204" pitchFamily="34" charset="0"/>
              </a:defRPr>
            </a:lvl3pPr>
            <a:lvl4pPr marL="1600200" indent="-228600" defTabSz="976313">
              <a:defRPr>
                <a:solidFill>
                  <a:schemeClr val="tx1"/>
                </a:solidFill>
                <a:latin typeface="Arial" panose="020B0604020202020204" pitchFamily="34" charset="0"/>
              </a:defRPr>
            </a:lvl4pPr>
            <a:lvl5pPr marL="2057400" indent="-228600" defTabSz="976313">
              <a:defRPr>
                <a:solidFill>
                  <a:schemeClr val="tx1"/>
                </a:solidFill>
                <a:latin typeface="Arial" panose="020B0604020202020204" pitchFamily="34" charset="0"/>
              </a:defRPr>
            </a:lvl5pPr>
            <a:lvl6pPr marL="2514600" indent="-228600" defTabSz="976313" eaLnBrk="0" fontAlgn="base" hangingPunct="0">
              <a:spcBef>
                <a:spcPct val="0"/>
              </a:spcBef>
              <a:spcAft>
                <a:spcPct val="0"/>
              </a:spcAft>
              <a:defRPr>
                <a:solidFill>
                  <a:schemeClr val="tx1"/>
                </a:solidFill>
                <a:latin typeface="Arial" panose="020B0604020202020204" pitchFamily="34" charset="0"/>
              </a:defRPr>
            </a:lvl6pPr>
            <a:lvl7pPr marL="2971800" indent="-228600" defTabSz="976313" eaLnBrk="0" fontAlgn="base" hangingPunct="0">
              <a:spcBef>
                <a:spcPct val="0"/>
              </a:spcBef>
              <a:spcAft>
                <a:spcPct val="0"/>
              </a:spcAft>
              <a:defRPr>
                <a:solidFill>
                  <a:schemeClr val="tx1"/>
                </a:solidFill>
                <a:latin typeface="Arial" panose="020B0604020202020204" pitchFamily="34" charset="0"/>
              </a:defRPr>
            </a:lvl7pPr>
            <a:lvl8pPr marL="3429000" indent="-228600" defTabSz="976313" eaLnBrk="0" fontAlgn="base" hangingPunct="0">
              <a:spcBef>
                <a:spcPct val="0"/>
              </a:spcBef>
              <a:spcAft>
                <a:spcPct val="0"/>
              </a:spcAft>
              <a:defRPr>
                <a:solidFill>
                  <a:schemeClr val="tx1"/>
                </a:solidFill>
                <a:latin typeface="Arial" panose="020B0604020202020204" pitchFamily="34" charset="0"/>
              </a:defRPr>
            </a:lvl8pPr>
            <a:lvl9pPr marL="3886200" indent="-228600" defTabSz="976313" eaLnBrk="0" fontAlgn="base" hangingPunct="0">
              <a:spcBef>
                <a:spcPct val="0"/>
              </a:spcBef>
              <a:spcAft>
                <a:spcPct val="0"/>
              </a:spcAft>
              <a:defRPr>
                <a:solidFill>
                  <a:schemeClr val="tx1"/>
                </a:solidFill>
                <a:latin typeface="Arial" panose="020B0604020202020204" pitchFamily="34" charset="0"/>
              </a:defRPr>
            </a:lvl9pPr>
          </a:lstStyle>
          <a:p>
            <a:pPr algn="ctr" defTabSz="975410">
              <a:spcBef>
                <a:spcPct val="20000"/>
              </a:spcBef>
              <a:buClr>
                <a:srgbClr val="7AD0E7"/>
              </a:buClr>
              <a:defRPr/>
            </a:pPr>
            <a:r>
              <a:rPr lang="en-US" altLang="en-US" sz="1998" dirty="0">
                <a:cs typeface="Arial" panose="020B0604020202020204" pitchFamily="34" charset="0"/>
              </a:rPr>
              <a:t>Tidepool Loop (Sequel)</a:t>
            </a:r>
          </a:p>
        </p:txBody>
      </p:sp>
      <p:sp>
        <p:nvSpPr>
          <p:cNvPr id="7" name="Text Box 11">
            <a:extLst>
              <a:ext uri="{FF2B5EF4-FFF2-40B4-BE49-F238E27FC236}">
                <a16:creationId xmlns:a16="http://schemas.microsoft.com/office/drawing/2014/main" id="{302E9C56-7AB7-32FF-34F4-AE28D5B035C3}"/>
              </a:ext>
            </a:extLst>
          </p:cNvPr>
          <p:cNvSpPr txBox="1">
            <a:spLocks noChangeArrowheads="1"/>
          </p:cNvSpPr>
          <p:nvPr/>
        </p:nvSpPr>
        <p:spPr bwMode="auto">
          <a:xfrm>
            <a:off x="1066800" y="4662488"/>
            <a:ext cx="2036763" cy="731837"/>
          </a:xfrm>
          <a:prstGeom prst="rect">
            <a:avLst/>
          </a:prstGeom>
          <a:noFill/>
          <a:ln>
            <a:noFill/>
          </a:ln>
          <a:effectLst/>
        </p:spPr>
        <p:txBody>
          <a:bodyPr lIns="55364" tIns="27682" rIns="55364" bIns="27682">
            <a:spAutoFit/>
          </a:bodyPr>
          <a:lstStyle>
            <a:lvl1pPr defTabSz="977900">
              <a:defRPr>
                <a:solidFill>
                  <a:schemeClr val="tx1"/>
                </a:solidFill>
                <a:latin typeface="Arial" panose="020B0604020202020204" pitchFamily="34" charset="0"/>
              </a:defRPr>
            </a:lvl1pPr>
            <a:lvl2pPr marL="742950" indent="-285750" defTabSz="977900">
              <a:defRPr>
                <a:solidFill>
                  <a:schemeClr val="tx1"/>
                </a:solidFill>
                <a:latin typeface="Arial" panose="020B0604020202020204" pitchFamily="34" charset="0"/>
              </a:defRPr>
            </a:lvl2pPr>
            <a:lvl3pPr marL="1143000" indent="-228600" defTabSz="977900">
              <a:defRPr>
                <a:solidFill>
                  <a:schemeClr val="tx1"/>
                </a:solidFill>
                <a:latin typeface="Arial" panose="020B0604020202020204" pitchFamily="34" charset="0"/>
              </a:defRPr>
            </a:lvl3pPr>
            <a:lvl4pPr marL="1600200" indent="-228600" defTabSz="977900">
              <a:defRPr>
                <a:solidFill>
                  <a:schemeClr val="tx1"/>
                </a:solidFill>
                <a:latin typeface="Arial" panose="020B0604020202020204" pitchFamily="34" charset="0"/>
              </a:defRPr>
            </a:lvl4pPr>
            <a:lvl5pPr marL="2057400" indent="-228600" defTabSz="977900">
              <a:defRPr>
                <a:solidFill>
                  <a:schemeClr val="tx1"/>
                </a:solidFill>
                <a:latin typeface="Arial" panose="020B0604020202020204" pitchFamily="34" charset="0"/>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defRPr>
            </a:lvl9pPr>
          </a:lstStyle>
          <a:p>
            <a:pPr algn="ctr" defTabSz="550069">
              <a:spcBef>
                <a:spcPct val="20000"/>
              </a:spcBef>
              <a:buClr>
                <a:srgbClr val="7AD0E7"/>
              </a:buClr>
              <a:defRPr/>
            </a:pPr>
            <a:r>
              <a:rPr lang="en-US" altLang="en-US" sz="2000" dirty="0">
                <a:latin typeface="+mn-lt"/>
                <a:cs typeface="Arial" panose="020B0604020202020204" pitchFamily="34" charset="0"/>
              </a:rPr>
              <a:t> </a:t>
            </a:r>
            <a:r>
              <a:rPr lang="en-US" altLang="en-US" sz="2000" dirty="0" err="1">
                <a:latin typeface="+mn-lt"/>
                <a:cs typeface="Arial" panose="020B0604020202020204" pitchFamily="34" charset="0"/>
              </a:rPr>
              <a:t>iLet</a:t>
            </a:r>
            <a:endParaRPr lang="en-US" altLang="en-US" sz="2000" dirty="0">
              <a:latin typeface="+mn-lt"/>
              <a:cs typeface="Arial" panose="020B0604020202020204" pitchFamily="34" charset="0"/>
            </a:endParaRPr>
          </a:p>
          <a:p>
            <a:pPr algn="ctr" defTabSz="550069">
              <a:spcBef>
                <a:spcPct val="20000"/>
              </a:spcBef>
              <a:buClr>
                <a:srgbClr val="7AD0E7"/>
              </a:buClr>
              <a:defRPr/>
            </a:pPr>
            <a:r>
              <a:rPr lang="en-US" altLang="en-US" sz="2000" dirty="0">
                <a:latin typeface="+mn-lt"/>
                <a:cs typeface="Arial" panose="020B0604020202020204" pitchFamily="34" charset="0"/>
              </a:rPr>
              <a:t>(Beta Bionics)</a:t>
            </a:r>
          </a:p>
        </p:txBody>
      </p:sp>
      <p:sp>
        <p:nvSpPr>
          <p:cNvPr id="2" name="Text Box 16">
            <a:extLst>
              <a:ext uri="{FF2B5EF4-FFF2-40B4-BE49-F238E27FC236}">
                <a16:creationId xmlns:a16="http://schemas.microsoft.com/office/drawing/2014/main" id="{4122BB1F-A992-B0BB-F86B-8739BAA60499}"/>
              </a:ext>
            </a:extLst>
          </p:cNvPr>
          <p:cNvSpPr txBox="1">
            <a:spLocks noChangeArrowheads="1"/>
          </p:cNvSpPr>
          <p:nvPr/>
        </p:nvSpPr>
        <p:spPr bwMode="auto">
          <a:xfrm>
            <a:off x="4110038" y="4495800"/>
            <a:ext cx="3065462" cy="714375"/>
          </a:xfrm>
          <a:prstGeom prst="rect">
            <a:avLst/>
          </a:prstGeom>
          <a:noFill/>
          <a:ln>
            <a:noFill/>
          </a:ln>
          <a:effectLst/>
        </p:spPr>
        <p:txBody>
          <a:bodyPr lIns="98334" tIns="49166" rIns="98334" bIns="49166">
            <a:spAutoFit/>
          </a:bodyPr>
          <a:lstStyle>
            <a:lvl1pPr defTabSz="976313">
              <a:defRPr>
                <a:solidFill>
                  <a:schemeClr val="tx1"/>
                </a:solidFill>
                <a:latin typeface="Arial" panose="020B0604020202020204" pitchFamily="34" charset="0"/>
              </a:defRPr>
            </a:lvl1pPr>
            <a:lvl2pPr marL="742950" indent="-285750" defTabSz="976313">
              <a:defRPr>
                <a:solidFill>
                  <a:schemeClr val="tx1"/>
                </a:solidFill>
                <a:latin typeface="Arial" panose="020B0604020202020204" pitchFamily="34" charset="0"/>
              </a:defRPr>
            </a:lvl2pPr>
            <a:lvl3pPr marL="1143000" indent="-228600" defTabSz="976313">
              <a:defRPr>
                <a:solidFill>
                  <a:schemeClr val="tx1"/>
                </a:solidFill>
                <a:latin typeface="Arial" panose="020B0604020202020204" pitchFamily="34" charset="0"/>
              </a:defRPr>
            </a:lvl3pPr>
            <a:lvl4pPr marL="1600200" indent="-228600" defTabSz="976313">
              <a:defRPr>
                <a:solidFill>
                  <a:schemeClr val="tx1"/>
                </a:solidFill>
                <a:latin typeface="Arial" panose="020B0604020202020204" pitchFamily="34" charset="0"/>
              </a:defRPr>
            </a:lvl4pPr>
            <a:lvl5pPr marL="2057400" indent="-228600" defTabSz="976313">
              <a:defRPr>
                <a:solidFill>
                  <a:schemeClr val="tx1"/>
                </a:solidFill>
                <a:latin typeface="Arial" panose="020B0604020202020204" pitchFamily="34" charset="0"/>
              </a:defRPr>
            </a:lvl5pPr>
            <a:lvl6pPr marL="2514600" indent="-228600" defTabSz="976313" eaLnBrk="0" fontAlgn="base" hangingPunct="0">
              <a:spcBef>
                <a:spcPct val="0"/>
              </a:spcBef>
              <a:spcAft>
                <a:spcPct val="0"/>
              </a:spcAft>
              <a:defRPr>
                <a:solidFill>
                  <a:schemeClr val="tx1"/>
                </a:solidFill>
                <a:latin typeface="Arial" panose="020B0604020202020204" pitchFamily="34" charset="0"/>
              </a:defRPr>
            </a:lvl6pPr>
            <a:lvl7pPr marL="2971800" indent="-228600" defTabSz="976313" eaLnBrk="0" fontAlgn="base" hangingPunct="0">
              <a:spcBef>
                <a:spcPct val="0"/>
              </a:spcBef>
              <a:spcAft>
                <a:spcPct val="0"/>
              </a:spcAft>
              <a:defRPr>
                <a:solidFill>
                  <a:schemeClr val="tx1"/>
                </a:solidFill>
                <a:latin typeface="Arial" panose="020B0604020202020204" pitchFamily="34" charset="0"/>
              </a:defRPr>
            </a:lvl7pPr>
            <a:lvl8pPr marL="3429000" indent="-228600" defTabSz="976313" eaLnBrk="0" fontAlgn="base" hangingPunct="0">
              <a:spcBef>
                <a:spcPct val="0"/>
              </a:spcBef>
              <a:spcAft>
                <a:spcPct val="0"/>
              </a:spcAft>
              <a:defRPr>
                <a:solidFill>
                  <a:schemeClr val="tx1"/>
                </a:solidFill>
                <a:latin typeface="Arial" panose="020B0604020202020204" pitchFamily="34" charset="0"/>
              </a:defRPr>
            </a:lvl8pPr>
            <a:lvl9pPr marL="3886200" indent="-228600" defTabSz="976313" eaLnBrk="0" fontAlgn="base" hangingPunct="0">
              <a:spcBef>
                <a:spcPct val="0"/>
              </a:spcBef>
              <a:spcAft>
                <a:spcPct val="0"/>
              </a:spcAft>
              <a:defRPr>
                <a:solidFill>
                  <a:schemeClr val="tx1"/>
                </a:solidFill>
                <a:latin typeface="Arial" panose="020B0604020202020204" pitchFamily="34" charset="0"/>
              </a:defRPr>
            </a:lvl9pPr>
          </a:lstStyle>
          <a:p>
            <a:pPr algn="ctr" defTabSz="975410">
              <a:buClr>
                <a:srgbClr val="7AD0E7"/>
              </a:buClr>
              <a:defRPr/>
            </a:pPr>
            <a:r>
              <a:rPr lang="en-US" altLang="en-US" sz="1998" dirty="0">
                <a:cs typeface="Arial" panose="020B0604020202020204" pitchFamily="34" charset="0"/>
              </a:rPr>
              <a:t>Mobi (Tandem)</a:t>
            </a:r>
          </a:p>
          <a:p>
            <a:pPr algn="ctr" defTabSz="975410">
              <a:buClr>
                <a:srgbClr val="7AD0E7"/>
              </a:buClr>
              <a:defRPr/>
            </a:pPr>
            <a:r>
              <a:rPr lang="en-US" altLang="en-US" sz="1998" dirty="0">
                <a:cs typeface="Arial" panose="020B0604020202020204" pitchFamily="34" charset="0"/>
              </a:rPr>
              <a:t>Control IQ</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1">
            <a:extLst>
              <a:ext uri="{FF2B5EF4-FFF2-40B4-BE49-F238E27FC236}">
                <a16:creationId xmlns:a16="http://schemas.microsoft.com/office/drawing/2014/main" id="{E63B6503-D0EE-6195-EAAF-8D1AA92D260A}"/>
              </a:ext>
            </a:extLst>
          </p:cNvPr>
          <p:cNvSpPr>
            <a:spLocks noGrp="1"/>
          </p:cNvSpPr>
          <p:nvPr>
            <p:ph type="title"/>
          </p:nvPr>
        </p:nvSpPr>
        <p:spPr/>
        <p:txBody>
          <a:bodyPr/>
          <a:lstStyle/>
          <a:p>
            <a:r>
              <a:rPr lang="en-US" altLang="en-US"/>
              <a:t>Hybrid-Closed Loop</a:t>
            </a:r>
          </a:p>
        </p:txBody>
      </p:sp>
      <p:sp>
        <p:nvSpPr>
          <p:cNvPr id="199683" name="Content Placeholder 2">
            <a:extLst>
              <a:ext uri="{FF2B5EF4-FFF2-40B4-BE49-F238E27FC236}">
                <a16:creationId xmlns:a16="http://schemas.microsoft.com/office/drawing/2014/main" id="{868C14C5-E8F8-181E-BE3A-774C46C5BAFF}"/>
              </a:ext>
            </a:extLst>
          </p:cNvPr>
          <p:cNvSpPr>
            <a:spLocks noGrp="1"/>
          </p:cNvSpPr>
          <p:nvPr>
            <p:ph idx="1"/>
          </p:nvPr>
        </p:nvSpPr>
        <p:spPr>
          <a:xfrm>
            <a:off x="8763000" y="1579563"/>
            <a:ext cx="3124200" cy="4195762"/>
          </a:xfrm>
        </p:spPr>
        <p:txBody>
          <a:bodyPr/>
          <a:lstStyle/>
          <a:p>
            <a:pPr marL="455613" indent="-455613"/>
            <a:r>
              <a:rPr lang="en-US" altLang="en-US" sz="2800"/>
              <a:t>Automated insulin delivery (AID)</a:t>
            </a:r>
          </a:p>
          <a:p>
            <a:pPr marL="455613" indent="-455613"/>
            <a:r>
              <a:rPr lang="en-US" altLang="en-US" sz="2800"/>
              <a:t>Auto adjust background insulin</a:t>
            </a:r>
          </a:p>
          <a:p>
            <a:pPr marL="455613" indent="-455613"/>
            <a:r>
              <a:rPr lang="en-US" altLang="en-US" sz="2800"/>
              <a:t>Some systems give auto corrections</a:t>
            </a:r>
          </a:p>
          <a:p>
            <a:pPr marL="455613" indent="-455613"/>
            <a:r>
              <a:rPr lang="en-US" altLang="en-US" sz="2800"/>
              <a:t>Maximize time 70-180mg/dL</a:t>
            </a:r>
          </a:p>
          <a:p>
            <a:pPr marL="455613" indent="-455613"/>
            <a:endParaRPr lang="en-US" altLang="en-US"/>
          </a:p>
        </p:txBody>
      </p:sp>
      <p:pic>
        <p:nvPicPr>
          <p:cNvPr id="199684" name="Picture 4">
            <a:extLst>
              <a:ext uri="{FF2B5EF4-FFF2-40B4-BE49-F238E27FC236}">
                <a16:creationId xmlns:a16="http://schemas.microsoft.com/office/drawing/2014/main" id="{8E26B083-F6AB-2AD6-198E-C57BF148E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78013"/>
            <a:ext cx="8107363"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D4DBE21A-33C7-CE9E-F383-DFC99419885E}"/>
              </a:ext>
            </a:extLst>
          </p:cNvPr>
          <p:cNvSpPr>
            <a:spLocks noGrp="1"/>
          </p:cNvSpPr>
          <p:nvPr>
            <p:ph type="title"/>
          </p:nvPr>
        </p:nvSpPr>
        <p:spPr>
          <a:xfrm>
            <a:off x="406400" y="0"/>
            <a:ext cx="10363200" cy="1295400"/>
          </a:xfrm>
        </p:spPr>
        <p:txBody>
          <a:bodyPr/>
          <a:lstStyle/>
          <a:p>
            <a:pPr>
              <a:defRPr/>
            </a:pPr>
            <a:r>
              <a:rPr lang="en-US" altLang="en-US" dirty="0" err="1"/>
              <a:t>Omnipod</a:t>
            </a:r>
            <a:r>
              <a:rPr lang="en-US" altLang="en-US" sz="4267" baseline="30000" dirty="0"/>
              <a:t>®</a:t>
            </a:r>
            <a:r>
              <a:rPr lang="en-US" altLang="en-US" dirty="0"/>
              <a:t> 5</a:t>
            </a:r>
          </a:p>
        </p:txBody>
      </p:sp>
      <p:sp>
        <p:nvSpPr>
          <p:cNvPr id="65539" name="Rectangle 3">
            <a:extLst>
              <a:ext uri="{FF2B5EF4-FFF2-40B4-BE49-F238E27FC236}">
                <a16:creationId xmlns:a16="http://schemas.microsoft.com/office/drawing/2014/main" id="{5DA00191-C2C7-8190-7B66-5276269AEAE5}"/>
              </a:ext>
            </a:extLst>
          </p:cNvPr>
          <p:cNvSpPr>
            <a:spLocks noGrp="1"/>
          </p:cNvSpPr>
          <p:nvPr>
            <p:ph idx="1"/>
          </p:nvPr>
        </p:nvSpPr>
        <p:spPr>
          <a:xfrm>
            <a:off x="406400" y="1752600"/>
            <a:ext cx="9382125" cy="4400550"/>
          </a:xfrm>
        </p:spPr>
        <p:txBody>
          <a:bodyPr>
            <a:normAutofit fontScale="55000" lnSpcReduction="20000"/>
          </a:bodyPr>
          <a:lstStyle/>
          <a:p>
            <a:pPr>
              <a:defRPr/>
            </a:pPr>
            <a:r>
              <a:rPr lang="en-US" altLang="en-US" dirty="0">
                <a:solidFill>
                  <a:srgbClr val="000000"/>
                </a:solidFill>
              </a:rPr>
              <a:t>No tubing</a:t>
            </a:r>
          </a:p>
          <a:p>
            <a:pPr>
              <a:defRPr/>
            </a:pPr>
            <a:r>
              <a:rPr lang="en-US" altLang="en-US" dirty="0">
                <a:solidFill>
                  <a:srgbClr val="000000"/>
                </a:solidFill>
              </a:rPr>
              <a:t>Holds 200 units</a:t>
            </a:r>
          </a:p>
          <a:p>
            <a:pPr>
              <a:defRPr/>
            </a:pPr>
            <a:r>
              <a:rPr lang="en-US" altLang="en-US" dirty="0">
                <a:solidFill>
                  <a:srgbClr val="000000"/>
                </a:solidFill>
              </a:rPr>
              <a:t>Uses last 4-5 pods for adjustments, based on TDD</a:t>
            </a:r>
          </a:p>
          <a:p>
            <a:pPr>
              <a:defRPr/>
            </a:pPr>
            <a:r>
              <a:rPr lang="en-US" altLang="en-US" dirty="0">
                <a:solidFill>
                  <a:srgbClr val="000000"/>
                </a:solidFill>
              </a:rPr>
              <a:t>Control system from smartphone or controller</a:t>
            </a:r>
          </a:p>
          <a:p>
            <a:pPr>
              <a:defRPr/>
            </a:pPr>
            <a:r>
              <a:rPr lang="en-US" altLang="en-US" dirty="0">
                <a:solidFill>
                  <a:srgbClr val="000000"/>
                </a:solidFill>
              </a:rPr>
              <a:t>Compatible with G6, G7, Libre 2+</a:t>
            </a:r>
          </a:p>
          <a:p>
            <a:pPr>
              <a:defRPr/>
            </a:pPr>
            <a:r>
              <a:rPr lang="en-US" altLang="en-US" dirty="0" err="1">
                <a:solidFill>
                  <a:srgbClr val="000000"/>
                </a:solidFill>
              </a:rPr>
              <a:t>SmartBolus</a:t>
            </a:r>
            <a:r>
              <a:rPr lang="en-US" altLang="en-US" dirty="0">
                <a:solidFill>
                  <a:srgbClr val="000000"/>
                </a:solidFill>
              </a:rPr>
              <a:t> calculator informed by CGM value and trend</a:t>
            </a:r>
          </a:p>
          <a:p>
            <a:pPr>
              <a:defRPr/>
            </a:pPr>
            <a:r>
              <a:rPr lang="en-US" altLang="en-US" dirty="0">
                <a:solidFill>
                  <a:srgbClr val="000000"/>
                </a:solidFill>
              </a:rPr>
              <a:t>Glucose targets from 110-150 mg/dL adjustable in 10 mg/dL increments</a:t>
            </a:r>
          </a:p>
          <a:p>
            <a:pPr>
              <a:defRPr/>
            </a:pPr>
            <a:r>
              <a:rPr lang="en-US" altLang="en-US" dirty="0">
                <a:solidFill>
                  <a:srgbClr val="000000"/>
                </a:solidFill>
              </a:rPr>
              <a:t>Activity mode to reduce risk of lows</a:t>
            </a:r>
          </a:p>
          <a:p>
            <a:pPr>
              <a:defRPr/>
            </a:pPr>
            <a:r>
              <a:rPr lang="en-US" altLang="en-US" dirty="0">
                <a:solidFill>
                  <a:srgbClr val="000000"/>
                </a:solidFill>
              </a:rPr>
              <a:t>Bluetooth connectivity with </a:t>
            </a:r>
            <a:r>
              <a:rPr lang="en-US" altLang="en-US" dirty="0" err="1">
                <a:solidFill>
                  <a:srgbClr val="000000"/>
                </a:solidFill>
              </a:rPr>
              <a:t>glooko</a:t>
            </a:r>
            <a:r>
              <a:rPr lang="en-US" altLang="en-US" dirty="0">
                <a:solidFill>
                  <a:srgbClr val="000000"/>
                </a:solidFill>
              </a:rPr>
              <a:t>, automatic data download</a:t>
            </a:r>
          </a:p>
          <a:p>
            <a:pPr>
              <a:defRPr/>
            </a:pPr>
            <a:r>
              <a:rPr lang="en-US" altLang="en-US" dirty="0">
                <a:solidFill>
                  <a:srgbClr val="000000"/>
                </a:solidFill>
              </a:rPr>
              <a:t>Requires charging cable</a:t>
            </a:r>
          </a:p>
          <a:p>
            <a:pPr>
              <a:defRPr/>
            </a:pPr>
            <a:endParaRPr lang="en-US" altLang="en-US" dirty="0">
              <a:solidFill>
                <a:srgbClr val="000000"/>
              </a:solidFill>
            </a:endParaRPr>
          </a:p>
        </p:txBody>
      </p:sp>
      <p:sp>
        <p:nvSpPr>
          <p:cNvPr id="5" name="Text Placeholder 4">
            <a:extLst>
              <a:ext uri="{FF2B5EF4-FFF2-40B4-BE49-F238E27FC236}">
                <a16:creationId xmlns:a16="http://schemas.microsoft.com/office/drawing/2014/main" id="{8CC5C7F5-BDCA-E4B9-B989-EC50960C7E11}"/>
              </a:ext>
            </a:extLst>
          </p:cNvPr>
          <p:cNvSpPr>
            <a:spLocks noGrp="1"/>
          </p:cNvSpPr>
          <p:nvPr>
            <p:ph type="body" sz="quarter" idx="10"/>
          </p:nvPr>
        </p:nvSpPr>
        <p:spPr/>
        <p:txBody>
          <a:bodyPr/>
          <a:lstStyle/>
          <a:p>
            <a:pPr>
              <a:defRPr/>
            </a:pPr>
            <a:r>
              <a:rPr lang="en-US" altLang="en-US" sz="1100" dirty="0">
                <a:latin typeface="+mn-lt"/>
              </a:rPr>
              <a:t>Source: </a:t>
            </a:r>
            <a:r>
              <a:rPr lang="en-US" altLang="en-US" sz="1100" dirty="0" err="1">
                <a:latin typeface="+mn-lt"/>
              </a:rPr>
              <a:t>Omnipod</a:t>
            </a:r>
            <a:r>
              <a:rPr lang="en-US" altLang="en-US" sz="1100" baseline="30000" dirty="0">
                <a:latin typeface="+mn-lt"/>
              </a:rPr>
              <a:t>®</a:t>
            </a:r>
            <a:r>
              <a:rPr lang="en-US" altLang="en-US" sz="1100" dirty="0">
                <a:latin typeface="+mn-lt"/>
              </a:rPr>
              <a:t> 5 Automated Insulin Delivery System User Guide.</a:t>
            </a:r>
          </a:p>
        </p:txBody>
      </p:sp>
      <p:sp>
        <p:nvSpPr>
          <p:cNvPr id="262170" name="AutoShape 26" descr="OmniPod New Smaller OmniPod Insulin Pump Coming Next Year">
            <a:extLst>
              <a:ext uri="{FF2B5EF4-FFF2-40B4-BE49-F238E27FC236}">
                <a16:creationId xmlns:a16="http://schemas.microsoft.com/office/drawing/2014/main" id="{D59CF6AB-4B99-6209-6FB5-15DCBFD27698}"/>
              </a:ext>
            </a:extLst>
          </p:cNvPr>
          <p:cNvSpPr>
            <a:spLocks noChangeAspect="1" noChangeArrowheads="1"/>
          </p:cNvSpPr>
          <p:nvPr/>
        </p:nvSpPr>
        <p:spPr bwMode="auto">
          <a:xfrm>
            <a:off x="1695450" y="50800"/>
            <a:ext cx="5702300" cy="3403600"/>
          </a:xfrm>
          <a:prstGeom prst="rect">
            <a:avLst/>
          </a:prstGeom>
          <a:noFill/>
        </p:spPr>
        <p:txBody>
          <a:bodyPr/>
          <a:lstStyle/>
          <a:p>
            <a:pPr defTabSz="913532">
              <a:defRPr/>
            </a:pPr>
            <a:endParaRPr lang="en-US" sz="1797">
              <a:solidFill>
                <a:prstClr val="white"/>
              </a:solidFill>
              <a:effectLst>
                <a:outerShdw blurRad="38100" dist="38100" dir="2700000" algn="tl">
                  <a:srgbClr val="000000">
                    <a:alpha val="43137"/>
                  </a:srgbClr>
                </a:outerShdw>
              </a:effectLst>
              <a:latin typeface="Arial" charset="0"/>
              <a:cs typeface="Arial"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le 1">
            <a:extLst>
              <a:ext uri="{FF2B5EF4-FFF2-40B4-BE49-F238E27FC236}">
                <a16:creationId xmlns:a16="http://schemas.microsoft.com/office/drawing/2014/main" id="{F0AA2B1A-6E5E-AB38-56D5-E138927D62FD}"/>
              </a:ext>
            </a:extLst>
          </p:cNvPr>
          <p:cNvSpPr>
            <a:spLocks noGrp="1"/>
          </p:cNvSpPr>
          <p:nvPr>
            <p:ph type="title"/>
          </p:nvPr>
        </p:nvSpPr>
        <p:spPr/>
        <p:txBody>
          <a:bodyPr/>
          <a:lstStyle/>
          <a:p>
            <a:r>
              <a:rPr lang="en-US" altLang="en-US"/>
              <a:t>Medtronic 780G</a:t>
            </a:r>
          </a:p>
        </p:txBody>
      </p:sp>
      <p:sp>
        <p:nvSpPr>
          <p:cNvPr id="73731" name="Content Placeholder 2">
            <a:extLst>
              <a:ext uri="{FF2B5EF4-FFF2-40B4-BE49-F238E27FC236}">
                <a16:creationId xmlns:a16="http://schemas.microsoft.com/office/drawing/2014/main" id="{09B78247-DECA-DD02-A7E7-F95B80858F9B}"/>
              </a:ext>
            </a:extLst>
          </p:cNvPr>
          <p:cNvSpPr>
            <a:spLocks noGrp="1"/>
          </p:cNvSpPr>
          <p:nvPr>
            <p:ph idx="1"/>
          </p:nvPr>
        </p:nvSpPr>
        <p:spPr>
          <a:xfrm>
            <a:off x="614363" y="1373188"/>
            <a:ext cx="8529637" cy="5030787"/>
          </a:xfrm>
        </p:spPr>
        <p:txBody>
          <a:bodyPr>
            <a:normAutofit/>
          </a:bodyPr>
          <a:lstStyle/>
          <a:p>
            <a:pPr>
              <a:defRPr/>
            </a:pPr>
            <a:r>
              <a:rPr lang="en-US" altLang="en-US" sz="2398" dirty="0"/>
              <a:t>Holds 300 units</a:t>
            </a:r>
          </a:p>
          <a:p>
            <a:pPr>
              <a:defRPr/>
            </a:pPr>
            <a:r>
              <a:rPr lang="en-US" altLang="en-US" sz="2398" dirty="0"/>
              <a:t>Compatible with Guardian Sensor 4 Meal detection (auto correction + basal)</a:t>
            </a:r>
          </a:p>
          <a:p>
            <a:pPr>
              <a:defRPr/>
            </a:pPr>
            <a:r>
              <a:rPr lang="en-US" altLang="en-US" sz="2398" dirty="0"/>
              <a:t>Adjustable target (100, 110, 120)</a:t>
            </a:r>
          </a:p>
          <a:p>
            <a:pPr>
              <a:defRPr/>
            </a:pPr>
            <a:r>
              <a:rPr lang="en-US" altLang="en-US" sz="2398" dirty="0"/>
              <a:t>Auto corrections every 5 minutes if above target</a:t>
            </a:r>
          </a:p>
          <a:p>
            <a:pPr>
              <a:defRPr/>
            </a:pPr>
            <a:r>
              <a:rPr lang="en-US" altLang="en-US" sz="2398" dirty="0"/>
              <a:t>Bluetooth connectivity, remote software upgrades</a:t>
            </a:r>
          </a:p>
          <a:p>
            <a:pPr>
              <a:defRPr/>
            </a:pPr>
            <a:r>
              <a:rPr lang="en-US" altLang="en-US" sz="2400" dirty="0"/>
              <a:t>Suspend before/on low options (in manual mode) </a:t>
            </a:r>
          </a:p>
          <a:p>
            <a:pPr eaLnBrk="1" hangingPunct="1">
              <a:defRPr/>
            </a:pPr>
            <a:r>
              <a:rPr lang="en-US" altLang="en-US" sz="2400" dirty="0" err="1"/>
              <a:t>MiniMed</a:t>
            </a:r>
            <a:r>
              <a:rPr lang="en-US" altLang="en-US" sz="2400" dirty="0"/>
              <a:t> and </a:t>
            </a:r>
            <a:r>
              <a:rPr lang="en-US" altLang="en-US" sz="2400" dirty="0" err="1"/>
              <a:t>Carelink</a:t>
            </a:r>
            <a:r>
              <a:rPr lang="en-US" altLang="en-US" sz="2400" dirty="0"/>
              <a:t> apps for data sharing/viewing </a:t>
            </a:r>
          </a:p>
          <a:p>
            <a:pPr eaLnBrk="1" hangingPunct="1">
              <a:defRPr/>
            </a:pPr>
            <a:r>
              <a:rPr lang="en-US" sz="2400" dirty="0"/>
              <a:t>7 day infusion set</a:t>
            </a:r>
          </a:p>
          <a:p>
            <a:pPr eaLnBrk="1" hangingPunct="1">
              <a:defRPr/>
            </a:pPr>
            <a:r>
              <a:rPr lang="en-US" sz="2400" dirty="0"/>
              <a:t>Uses AA battery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a:extLst>
              <a:ext uri="{FF2B5EF4-FFF2-40B4-BE49-F238E27FC236}">
                <a16:creationId xmlns:a16="http://schemas.microsoft.com/office/drawing/2014/main" id="{95A003D2-7845-7B11-BE31-BB0BC10A6AD3}"/>
              </a:ext>
            </a:extLst>
          </p:cNvPr>
          <p:cNvSpPr/>
          <p:nvPr/>
        </p:nvSpPr>
        <p:spPr>
          <a:xfrm>
            <a:off x="454025" y="1749425"/>
            <a:ext cx="10747375" cy="3735388"/>
          </a:xfrm>
          <a:prstGeom prst="wedgeEllipseCallou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998">
              <a:cs typeface="Calibri" panose="020F0502020204030204" pitchFamily="34" charset="0"/>
            </a:endParaRPr>
          </a:p>
        </p:txBody>
      </p:sp>
      <p:sp>
        <p:nvSpPr>
          <p:cNvPr id="91139" name="Title 1">
            <a:extLst>
              <a:ext uri="{FF2B5EF4-FFF2-40B4-BE49-F238E27FC236}">
                <a16:creationId xmlns:a16="http://schemas.microsoft.com/office/drawing/2014/main" id="{8BCD5CD3-022D-BE62-7669-4EEE7F0CE5F4}"/>
              </a:ext>
            </a:extLst>
          </p:cNvPr>
          <p:cNvSpPr>
            <a:spLocks noGrp="1"/>
          </p:cNvSpPr>
          <p:nvPr>
            <p:ph type="title"/>
          </p:nvPr>
        </p:nvSpPr>
        <p:spPr/>
        <p:txBody>
          <a:bodyPr>
            <a:normAutofit fontScale="90000"/>
          </a:bodyPr>
          <a:lstStyle/>
          <a:p>
            <a:pPr>
              <a:defRPr/>
            </a:pPr>
            <a:r>
              <a:rPr lang="en-US" altLang="en-US" dirty="0"/>
              <a:t>The Importance of Education &amp; Training</a:t>
            </a:r>
          </a:p>
        </p:txBody>
      </p:sp>
      <p:sp>
        <p:nvSpPr>
          <p:cNvPr id="91140" name="Content Placeholder 2">
            <a:extLst>
              <a:ext uri="{FF2B5EF4-FFF2-40B4-BE49-F238E27FC236}">
                <a16:creationId xmlns:a16="http://schemas.microsoft.com/office/drawing/2014/main" id="{C25ED6A0-E0A1-2B8E-00BE-E2E0FF20CDBD}"/>
              </a:ext>
            </a:extLst>
          </p:cNvPr>
          <p:cNvSpPr>
            <a:spLocks noGrp="1"/>
          </p:cNvSpPr>
          <p:nvPr>
            <p:ph idx="1"/>
          </p:nvPr>
        </p:nvSpPr>
        <p:spPr>
          <a:xfrm>
            <a:off x="722313" y="2195513"/>
            <a:ext cx="10747375" cy="2527300"/>
          </a:xfrm>
        </p:spPr>
        <p:txBody>
          <a:bodyPr/>
          <a:lstStyle/>
          <a:p>
            <a:pPr marL="0" indent="0" algn="ctr">
              <a:lnSpc>
                <a:spcPct val="100000"/>
              </a:lnSpc>
              <a:buFont typeface="Arial" panose="020B0604020202020204" pitchFamily="34" charset="0"/>
              <a:buNone/>
              <a:defRPr/>
            </a:pPr>
            <a:r>
              <a:rPr lang="en-US" altLang="en-US" sz="3996" dirty="0"/>
              <a:t>“No device used in diabetes</a:t>
            </a:r>
          </a:p>
          <a:p>
            <a:pPr marL="0" indent="0" algn="ctr">
              <a:lnSpc>
                <a:spcPct val="100000"/>
              </a:lnSpc>
              <a:buFont typeface="Arial" panose="020B0604020202020204" pitchFamily="34" charset="0"/>
              <a:buNone/>
              <a:defRPr/>
            </a:pPr>
            <a:r>
              <a:rPr lang="en-US" altLang="en-US" sz="3996" dirty="0"/>
              <a:t>management works optimally </a:t>
            </a:r>
            <a:br>
              <a:rPr lang="en-US" altLang="en-US" sz="3996" dirty="0"/>
            </a:br>
            <a:r>
              <a:rPr lang="en-US" altLang="en-US" sz="3996" dirty="0"/>
              <a:t>without education, training, and ongoing support.”</a:t>
            </a:r>
          </a:p>
        </p:txBody>
      </p:sp>
      <p:sp>
        <p:nvSpPr>
          <p:cNvPr id="91141" name="Text Box 11">
            <a:extLst>
              <a:ext uri="{FF2B5EF4-FFF2-40B4-BE49-F238E27FC236}">
                <a16:creationId xmlns:a16="http://schemas.microsoft.com/office/drawing/2014/main" id="{9CE11943-B118-DE33-5B84-80872C6A7DF6}"/>
              </a:ext>
            </a:extLst>
          </p:cNvPr>
          <p:cNvSpPr txBox="1">
            <a:spLocks noChangeArrowheads="1"/>
          </p:cNvSpPr>
          <p:nvPr/>
        </p:nvSpPr>
        <p:spPr bwMode="auto">
          <a:xfrm>
            <a:off x="454025" y="6418263"/>
            <a:ext cx="8004175" cy="276225"/>
          </a:xfrm>
          <a:prstGeom prst="rect">
            <a:avLst/>
          </a:prstGeom>
          <a:noFill/>
          <a:ln>
            <a:noFill/>
          </a:ln>
        </p:spPr>
        <p:txBody>
          <a:bodyPr anchor="b">
            <a:spAutoFit/>
          </a:bodyPr>
          <a:lstStyle>
            <a:lvl1pPr>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defRPr/>
            </a:pPr>
            <a:r>
              <a:rPr lang="pt-BR" altLang="en-US" sz="1199" dirty="0">
                <a:solidFill>
                  <a:srgbClr val="455560"/>
                </a:solidFill>
                <a:latin typeface="Calibri" panose="020F0502020204030204" pitchFamily="34" charset="0"/>
              </a:rPr>
              <a:t>ADA. Diabetes Care. 2025</a:t>
            </a:r>
            <a:endParaRPr lang="en-US" altLang="en-US" sz="1199" dirty="0">
              <a:solidFill>
                <a:srgbClr val="455560"/>
              </a:solidFill>
              <a:latin typeface="Calibri" panose="020F050202020403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4">
            <a:extLst>
              <a:ext uri="{FF2B5EF4-FFF2-40B4-BE49-F238E27FC236}">
                <a16:creationId xmlns:a16="http://schemas.microsoft.com/office/drawing/2014/main" id="{6501C418-5A53-B68E-056D-00FCD44C3B8F}"/>
              </a:ext>
            </a:extLst>
          </p:cNvPr>
          <p:cNvSpPr>
            <a:spLocks noGrp="1"/>
          </p:cNvSpPr>
          <p:nvPr>
            <p:ph type="title"/>
          </p:nvPr>
        </p:nvSpPr>
        <p:spPr/>
        <p:txBody>
          <a:bodyPr/>
          <a:lstStyle/>
          <a:p>
            <a:r>
              <a:rPr lang="en-US" altLang="en-US" dirty="0"/>
              <a:t>Beta Bionics </a:t>
            </a:r>
            <a:r>
              <a:rPr lang="en-US" altLang="en-US" dirty="0" err="1"/>
              <a:t>iLet</a:t>
            </a:r>
            <a:endParaRPr lang="en-US" altLang="en-US" dirty="0"/>
          </a:p>
        </p:txBody>
      </p:sp>
      <p:sp>
        <p:nvSpPr>
          <p:cNvPr id="107524" name="Text Placeholder 1">
            <a:extLst>
              <a:ext uri="{FF2B5EF4-FFF2-40B4-BE49-F238E27FC236}">
                <a16:creationId xmlns:a16="http://schemas.microsoft.com/office/drawing/2014/main" id="{D6C0A659-9D81-BA54-12E3-64CFC73E6F06}"/>
              </a:ext>
            </a:extLst>
          </p:cNvPr>
          <p:cNvSpPr>
            <a:spLocks noGrp="1"/>
          </p:cNvSpPr>
          <p:nvPr>
            <p:ph idx="1"/>
          </p:nvPr>
        </p:nvSpPr>
        <p:spPr>
          <a:xfrm>
            <a:off x="990600" y="1779587"/>
            <a:ext cx="10058400" cy="4351338"/>
          </a:xfrm>
        </p:spPr>
        <p:txBody>
          <a:bodyPr>
            <a:normAutofit fontScale="85000" lnSpcReduction="20000"/>
          </a:bodyPr>
          <a:lstStyle/>
          <a:p>
            <a:pPr>
              <a:defRPr/>
            </a:pPr>
            <a:r>
              <a:rPr lang="en-US" altLang="en-US" sz="2800" dirty="0"/>
              <a:t>Holds 180 units of insulin</a:t>
            </a:r>
          </a:p>
          <a:p>
            <a:pPr>
              <a:defRPr/>
            </a:pPr>
            <a:r>
              <a:rPr lang="en-US" altLang="en-US" sz="2800" dirty="0"/>
              <a:t>Compatible with Dexcom G6, G7, Libre 3+</a:t>
            </a:r>
          </a:p>
          <a:p>
            <a:pPr>
              <a:defRPr/>
            </a:pPr>
            <a:r>
              <a:rPr lang="en-US" altLang="en-US" sz="2800" dirty="0"/>
              <a:t>Works with pre-filled insulin cartridges (</a:t>
            </a:r>
            <a:r>
              <a:rPr lang="en-US" altLang="en-US" sz="2800" dirty="0" err="1"/>
              <a:t>Fiasp</a:t>
            </a:r>
            <a:r>
              <a:rPr lang="en-US" altLang="en-US" sz="2800" dirty="0"/>
              <a:t>) -160 units</a:t>
            </a:r>
          </a:p>
          <a:p>
            <a:pPr>
              <a:defRPr/>
            </a:pPr>
            <a:r>
              <a:rPr lang="en-US" altLang="en-US" sz="2800" dirty="0"/>
              <a:t>Programmed by entering body weight and connecting to CGM</a:t>
            </a:r>
          </a:p>
          <a:p>
            <a:pPr lvl="1">
              <a:defRPr/>
            </a:pPr>
            <a:r>
              <a:rPr lang="en-US" altLang="en-US" sz="2800" dirty="0"/>
              <a:t>No other insulin pump settings</a:t>
            </a:r>
          </a:p>
          <a:p>
            <a:pPr>
              <a:defRPr/>
            </a:pPr>
            <a:r>
              <a:rPr lang="en-US" altLang="en-US" sz="2800" dirty="0"/>
              <a:t>Glucose targets (110, 120, or 130mg/dL)</a:t>
            </a:r>
          </a:p>
          <a:p>
            <a:pPr>
              <a:defRPr/>
            </a:pPr>
            <a:r>
              <a:rPr lang="en-US" altLang="en-US" sz="2800" dirty="0"/>
              <a:t>Meal estimates: no carb counting (usual, less, more)</a:t>
            </a:r>
          </a:p>
          <a:p>
            <a:pPr>
              <a:defRPr/>
            </a:pPr>
            <a:r>
              <a:rPr lang="en-US" altLang="en-US" sz="2800" dirty="0"/>
              <a:t>Provides calculated back up settings for boluses</a:t>
            </a:r>
          </a:p>
          <a:p>
            <a:pPr>
              <a:defRPr/>
            </a:pPr>
            <a:r>
              <a:rPr lang="en-US" altLang="en-US" sz="2800" dirty="0"/>
              <a:t>Requires charger</a:t>
            </a:r>
          </a:p>
          <a:p>
            <a:pPr>
              <a:defRPr/>
            </a:pPr>
            <a:r>
              <a:rPr lang="en-US" altLang="en-US" sz="2800" dirty="0"/>
              <a:t>Bluetooth connected, Bionic Circle app for up to 10 followers</a:t>
            </a:r>
          </a:p>
          <a:p>
            <a:pPr marL="0" indent="0">
              <a:buNone/>
              <a:defRPr/>
            </a:pPr>
            <a:endParaRPr lang="en-US" altLang="en-US" sz="2400" dirty="0"/>
          </a:p>
          <a:p>
            <a:pPr marL="0" indent="0">
              <a:buNone/>
            </a:pPr>
            <a:r>
              <a:rPr lang="en-US" sz="1300" dirty="0"/>
              <a:t>Source: Bionic, </a:t>
            </a:r>
            <a:r>
              <a:rPr lang="en-US" sz="1300" dirty="0" err="1"/>
              <a:t>iLet</a:t>
            </a:r>
            <a:r>
              <a:rPr lang="en-US" sz="1300" dirty="0"/>
              <a:t>. (2025, June). ILET® bionic pancreas system user guide. </a:t>
            </a:r>
            <a:endParaRPr lang="en-US" altLang="en-US" sz="1300" dirty="0"/>
          </a:p>
          <a:p>
            <a:pPr>
              <a:defRPr/>
            </a:pPr>
            <a:endParaRPr lang="en-US" altLang="en-US" dirty="0"/>
          </a:p>
        </p:txBody>
      </p:sp>
      <p:sp>
        <p:nvSpPr>
          <p:cNvPr id="205829" name="Slide Number Placeholder 3">
            <a:extLst>
              <a:ext uri="{FF2B5EF4-FFF2-40B4-BE49-F238E27FC236}">
                <a16:creationId xmlns:a16="http://schemas.microsoft.com/office/drawing/2014/main" id="{1B4B06BF-D0CE-47EF-BA86-457EB99AD2D2}"/>
              </a:ext>
            </a:extLst>
          </p:cNvPr>
          <p:cNvSpPr>
            <a:spLocks noGrp="1" noChangeArrowheads="1"/>
          </p:cNvSpPr>
          <p:nvPr>
            <p:ph type="sldNum" sz="quarter" idx="4294967295"/>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indent="-457200">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indent="-457200">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indent="-4572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indent="-4572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algn="r" eaLnBrk="1" hangingPunct="1">
              <a:lnSpc>
                <a:spcPct val="100000"/>
              </a:lnSpc>
              <a:spcBef>
                <a:spcPct val="0"/>
              </a:spcBef>
              <a:buFontTx/>
              <a:buNone/>
            </a:pPr>
            <a:fld id="{7CF2A6BB-D39A-4396-907D-A61A24BEE003}" type="slidenum">
              <a:rPr lang="en-US" altLang="en-US" sz="1200">
                <a:solidFill>
                  <a:srgbClr val="FFFFFF"/>
                </a:solidFill>
                <a:latin typeface="Calibri" panose="020F0502020204030204" pitchFamily="34" charset="0"/>
              </a:rPr>
              <a:pPr algn="r" eaLnBrk="1" hangingPunct="1">
                <a:lnSpc>
                  <a:spcPct val="100000"/>
                </a:lnSpc>
                <a:spcBef>
                  <a:spcPct val="0"/>
                </a:spcBef>
                <a:buFontTx/>
                <a:buNone/>
              </a:pPr>
              <a:t>240</a:t>
            </a:fld>
            <a:endParaRPr lang="en-US" altLang="en-US" sz="1200">
              <a:solidFill>
                <a:srgbClr val="FFFFFF"/>
              </a:solidFill>
              <a:latin typeface="Calibri" panose="020F050202020403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Content Placeholder 2">
            <a:extLst>
              <a:ext uri="{FF2B5EF4-FFF2-40B4-BE49-F238E27FC236}">
                <a16:creationId xmlns:a16="http://schemas.microsoft.com/office/drawing/2014/main" id="{CD0ADF87-D705-AD6D-DAB0-E6320BCA22C2}"/>
              </a:ext>
            </a:extLst>
          </p:cNvPr>
          <p:cNvSpPr>
            <a:spLocks noGrp="1"/>
          </p:cNvSpPr>
          <p:nvPr>
            <p:ph idx="1"/>
          </p:nvPr>
        </p:nvSpPr>
        <p:spPr>
          <a:xfrm>
            <a:off x="249238" y="1520825"/>
            <a:ext cx="9656762" cy="4046538"/>
          </a:xfrm>
        </p:spPr>
        <p:txBody>
          <a:bodyPr/>
          <a:lstStyle/>
          <a:p>
            <a:pPr marL="455613" indent="-455613">
              <a:spcBef>
                <a:spcPts val="1200"/>
              </a:spcBef>
            </a:pPr>
            <a:r>
              <a:rPr lang="en-US" altLang="en-US" sz="2200"/>
              <a:t>Holds 300 units</a:t>
            </a:r>
          </a:p>
          <a:p>
            <a:pPr marL="455613" indent="-455613">
              <a:spcBef>
                <a:spcPts val="1200"/>
              </a:spcBef>
            </a:pPr>
            <a:r>
              <a:rPr lang="en-US" altLang="en-US" sz="2200"/>
              <a:t>Compatible with Dexcom G6, Dexcom G7, Libre 2+</a:t>
            </a:r>
          </a:p>
          <a:p>
            <a:pPr marL="455613" indent="-455613">
              <a:spcBef>
                <a:spcPts val="1200"/>
              </a:spcBef>
            </a:pPr>
            <a:r>
              <a:rPr lang="en-US" altLang="en-US" sz="2200"/>
              <a:t>Algorithm adjusts insulin delivery from programed “manual” settings</a:t>
            </a:r>
          </a:p>
          <a:p>
            <a:pPr marL="455613" indent="-455613">
              <a:spcBef>
                <a:spcPts val="1200"/>
              </a:spcBef>
            </a:pPr>
            <a:r>
              <a:rPr lang="en-US" altLang="en-US" sz="2200"/>
              <a:t>Automatic correction doses</a:t>
            </a:r>
          </a:p>
          <a:p>
            <a:pPr marL="912813" lvl="1" indent="-455613">
              <a:spcBef>
                <a:spcPts val="600"/>
              </a:spcBef>
            </a:pPr>
            <a:r>
              <a:rPr lang="en-US" altLang="en-US" sz="2200"/>
              <a:t>Up to 1 every hour based on projected glucose &gt;180mg/dL</a:t>
            </a:r>
          </a:p>
          <a:p>
            <a:pPr marL="912813" lvl="1" indent="-455613">
              <a:spcBef>
                <a:spcPts val="600"/>
              </a:spcBef>
            </a:pPr>
            <a:r>
              <a:rPr lang="en-US" altLang="en-US" sz="2200"/>
              <a:t>Calculated at 60% of programmed correction factor (target of 110)</a:t>
            </a:r>
          </a:p>
          <a:p>
            <a:pPr marL="455613" indent="-455613">
              <a:spcBef>
                <a:spcPts val="1200"/>
              </a:spcBef>
            </a:pPr>
            <a:r>
              <a:rPr lang="en-US" altLang="en-US" sz="2200"/>
              <a:t>Source for data downloads</a:t>
            </a:r>
          </a:p>
          <a:p>
            <a:pPr marL="455613" indent="-455613">
              <a:spcBef>
                <a:spcPts val="1200"/>
              </a:spcBef>
            </a:pPr>
            <a:r>
              <a:rPr lang="en-US" altLang="en-US" sz="2200"/>
              <a:t>Requires charging cable</a:t>
            </a:r>
          </a:p>
          <a:p>
            <a:pPr marL="455613" indent="-455613">
              <a:spcBef>
                <a:spcPts val="1200"/>
              </a:spcBef>
            </a:pPr>
            <a:r>
              <a:rPr lang="en-US" altLang="en-US" sz="2200"/>
              <a:t>Bolus from Tandem app from phone </a:t>
            </a:r>
          </a:p>
          <a:p>
            <a:pPr marL="455613" indent="-455613">
              <a:spcBef>
                <a:spcPts val="1200"/>
              </a:spcBef>
            </a:pPr>
            <a:endParaRPr lang="en-US" altLang="en-US" sz="1800"/>
          </a:p>
        </p:txBody>
      </p:sp>
      <p:sp>
        <p:nvSpPr>
          <p:cNvPr id="207875" name="Title 1">
            <a:extLst>
              <a:ext uri="{FF2B5EF4-FFF2-40B4-BE49-F238E27FC236}">
                <a16:creationId xmlns:a16="http://schemas.microsoft.com/office/drawing/2014/main" id="{7A4BDB41-76BD-9FF4-3578-509713B0E217}"/>
              </a:ext>
            </a:extLst>
          </p:cNvPr>
          <p:cNvSpPr>
            <a:spLocks noGrp="1"/>
          </p:cNvSpPr>
          <p:nvPr>
            <p:ph type="title"/>
          </p:nvPr>
        </p:nvSpPr>
        <p:spPr>
          <a:xfrm>
            <a:off x="0" y="228600"/>
            <a:ext cx="10972800" cy="1325563"/>
          </a:xfrm>
        </p:spPr>
        <p:txBody>
          <a:bodyPr/>
          <a:lstStyle/>
          <a:p>
            <a:r>
              <a:rPr lang="en-US" altLang="en-US"/>
              <a:t>Tandem T:Slim X2 with Control-IQ+</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a:extLst>
              <a:ext uri="{FF2B5EF4-FFF2-40B4-BE49-F238E27FC236}">
                <a16:creationId xmlns:a16="http://schemas.microsoft.com/office/drawing/2014/main" id="{F9403C4E-C67C-B95C-781C-B52ABA401AC1}"/>
              </a:ext>
            </a:extLst>
          </p:cNvPr>
          <p:cNvSpPr>
            <a:spLocks noGrp="1"/>
          </p:cNvSpPr>
          <p:nvPr>
            <p:ph type="title"/>
          </p:nvPr>
        </p:nvSpPr>
        <p:spPr>
          <a:xfrm>
            <a:off x="838200" y="228600"/>
            <a:ext cx="11353800" cy="1325563"/>
          </a:xfrm>
        </p:spPr>
        <p:txBody>
          <a:bodyPr/>
          <a:lstStyle/>
          <a:p>
            <a:pPr algn="l"/>
            <a:r>
              <a:rPr lang="en-US" altLang="en-US"/>
              <a:t>Control IQ Targets</a:t>
            </a:r>
          </a:p>
        </p:txBody>
      </p:sp>
      <p:pic>
        <p:nvPicPr>
          <p:cNvPr id="209923" name="Picture 4">
            <a:extLst>
              <a:ext uri="{FF2B5EF4-FFF2-40B4-BE49-F238E27FC236}">
                <a16:creationId xmlns:a16="http://schemas.microsoft.com/office/drawing/2014/main" id="{06EF553A-86FA-1189-774C-E3FC9305E7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3" y="1423988"/>
            <a:ext cx="116586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5">
            <a:extLst>
              <a:ext uri="{FF2B5EF4-FFF2-40B4-BE49-F238E27FC236}">
                <a16:creationId xmlns:a16="http://schemas.microsoft.com/office/drawing/2014/main" id="{E41DFAB0-3D56-A871-2CCB-EDA674CAA07E}"/>
              </a:ext>
            </a:extLst>
          </p:cNvPr>
          <p:cNvSpPr txBox="1">
            <a:spLocks noChangeArrowheads="1"/>
          </p:cNvSpPr>
          <p:nvPr/>
        </p:nvSpPr>
        <p:spPr bwMode="auto">
          <a:xfrm>
            <a:off x="1376363" y="6453188"/>
            <a:ext cx="6129337" cy="276225"/>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09036">
              <a:defRPr/>
            </a:pPr>
            <a:r>
              <a:rPr lang="en-US" altLang="en-US" sz="1199" dirty="0">
                <a:solidFill>
                  <a:prstClr val="white"/>
                </a:solidFill>
              </a:rPr>
              <a:t>https://www.tandemdiabetes.com/providers/products/control-iq</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itle 1">
            <a:extLst>
              <a:ext uri="{FF2B5EF4-FFF2-40B4-BE49-F238E27FC236}">
                <a16:creationId xmlns:a16="http://schemas.microsoft.com/office/drawing/2014/main" id="{80A28E35-C522-9B1E-DF7F-D340237135CC}"/>
              </a:ext>
            </a:extLst>
          </p:cNvPr>
          <p:cNvSpPr>
            <a:spLocks noGrp="1"/>
          </p:cNvSpPr>
          <p:nvPr>
            <p:ph type="title"/>
          </p:nvPr>
        </p:nvSpPr>
        <p:spPr>
          <a:xfrm>
            <a:off x="0" y="228600"/>
            <a:ext cx="10972800" cy="1325563"/>
          </a:xfrm>
        </p:spPr>
        <p:txBody>
          <a:bodyPr/>
          <a:lstStyle/>
          <a:p>
            <a:r>
              <a:rPr lang="en-US" altLang="en-US"/>
              <a:t>Tandem Mobi </a:t>
            </a:r>
          </a:p>
        </p:txBody>
      </p:sp>
      <p:sp>
        <p:nvSpPr>
          <p:cNvPr id="211971" name="Content Placeholder 2">
            <a:extLst>
              <a:ext uri="{FF2B5EF4-FFF2-40B4-BE49-F238E27FC236}">
                <a16:creationId xmlns:a16="http://schemas.microsoft.com/office/drawing/2014/main" id="{9E990AC0-9A7B-FDAE-DBCA-C6E29871FEDC}"/>
              </a:ext>
            </a:extLst>
          </p:cNvPr>
          <p:cNvSpPr>
            <a:spLocks noGrp="1"/>
          </p:cNvSpPr>
          <p:nvPr>
            <p:ph idx="1"/>
          </p:nvPr>
        </p:nvSpPr>
        <p:spPr>
          <a:xfrm>
            <a:off x="609600" y="1554163"/>
            <a:ext cx="10515600" cy="4351337"/>
          </a:xfrm>
        </p:spPr>
        <p:txBody>
          <a:bodyPr/>
          <a:lstStyle/>
          <a:p>
            <a:pPr marL="455613" indent="-455613"/>
            <a:r>
              <a:rPr lang="en-US" altLang="en-US" sz="2400"/>
              <a:t>Compatible with Dexcom G6, G7</a:t>
            </a:r>
          </a:p>
          <a:p>
            <a:pPr marL="455613" indent="-455613"/>
            <a:r>
              <a:rPr lang="en-US" altLang="en-US" sz="2400"/>
              <a:t>200 unit cartridge</a:t>
            </a:r>
          </a:p>
          <a:p>
            <a:pPr marL="455613" indent="-455613"/>
            <a:r>
              <a:rPr lang="en-US" altLang="en-US" sz="2400"/>
              <a:t>Half the size of T:Slim X2</a:t>
            </a:r>
          </a:p>
          <a:p>
            <a:pPr marL="455613" indent="-455613"/>
            <a:r>
              <a:rPr lang="en-US" altLang="en-US" sz="2400"/>
              <a:t>5 inch tubing option</a:t>
            </a:r>
          </a:p>
          <a:p>
            <a:pPr marL="455613" indent="-455613"/>
            <a:r>
              <a:rPr lang="en-US" altLang="en-US" sz="2400"/>
              <a:t>Everything controlled from mobile app (iPhone)</a:t>
            </a:r>
          </a:p>
          <a:p>
            <a:pPr marL="455613" indent="-455613"/>
            <a:r>
              <a:rPr lang="en-US" altLang="en-US" sz="2400"/>
              <a:t>Syringe driven-pump fill</a:t>
            </a:r>
          </a:p>
          <a:p>
            <a:pPr marL="455613" indent="-455613"/>
            <a:r>
              <a:rPr lang="en-US" altLang="en-US" sz="2400"/>
              <a:t>Wireless charging</a:t>
            </a:r>
          </a:p>
          <a:p>
            <a:pPr marL="455613" indent="-455613"/>
            <a:r>
              <a:rPr lang="en-US" altLang="en-US" sz="2400"/>
              <a:t>IP28 water resistant rating (8 feet for 2 hours)</a:t>
            </a:r>
          </a:p>
          <a:p>
            <a:pPr marL="455613" indent="-455613"/>
            <a:endParaRPr lang="en-US" altLang="en-US" sz="2400"/>
          </a:p>
          <a:p>
            <a:pPr marL="455613" indent="-455613"/>
            <a:endParaRPr lang="en-US" alt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le 1">
            <a:extLst>
              <a:ext uri="{FF2B5EF4-FFF2-40B4-BE49-F238E27FC236}">
                <a16:creationId xmlns:a16="http://schemas.microsoft.com/office/drawing/2014/main" id="{841006BB-2781-B6D7-0251-872BDAC25687}"/>
              </a:ext>
            </a:extLst>
          </p:cNvPr>
          <p:cNvSpPr>
            <a:spLocks noGrp="1" noChangeArrowheads="1"/>
          </p:cNvSpPr>
          <p:nvPr>
            <p:ph type="title"/>
          </p:nvPr>
        </p:nvSpPr>
        <p:spPr>
          <a:xfrm>
            <a:off x="838200" y="661988"/>
            <a:ext cx="10515600" cy="1325562"/>
          </a:xfrm>
        </p:spPr>
        <p:txBody>
          <a:bodyPr/>
          <a:lstStyle/>
          <a:p>
            <a:br>
              <a:rPr altLang="en-US">
                <a:solidFill>
                  <a:srgbClr val="4F6A92"/>
                </a:solidFill>
                <a:latin typeface="BasisMedium"/>
              </a:rPr>
            </a:br>
            <a:endParaRPr altLang="en-US"/>
          </a:p>
        </p:txBody>
      </p:sp>
      <p:sp>
        <p:nvSpPr>
          <p:cNvPr id="214019" name="TextBox 9">
            <a:extLst>
              <a:ext uri="{FF2B5EF4-FFF2-40B4-BE49-F238E27FC236}">
                <a16:creationId xmlns:a16="http://schemas.microsoft.com/office/drawing/2014/main" id="{1F009D64-4B00-8E5C-045C-A84FC24F599B}"/>
              </a:ext>
            </a:extLst>
          </p:cNvPr>
          <p:cNvSpPr txBox="1">
            <a:spLocks noChangeArrowheads="1"/>
          </p:cNvSpPr>
          <p:nvPr/>
        </p:nvSpPr>
        <p:spPr bwMode="auto">
          <a:xfrm>
            <a:off x="296863" y="333375"/>
            <a:ext cx="8229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800" dirty="0">
                <a:solidFill>
                  <a:srgbClr val="000000"/>
                </a:solidFill>
              </a:rPr>
              <a:t>Sequel MedTech </a:t>
            </a:r>
            <a:r>
              <a:rPr lang="en-US" altLang="en-US" sz="4800" dirty="0" err="1">
                <a:solidFill>
                  <a:srgbClr val="000000"/>
                </a:solidFill>
              </a:rPr>
              <a:t>Twiist</a:t>
            </a:r>
            <a:endParaRPr lang="en-US" altLang="en-US" sz="4800" dirty="0">
              <a:solidFill>
                <a:srgbClr val="000000"/>
              </a:solidFill>
            </a:endParaRPr>
          </a:p>
        </p:txBody>
      </p:sp>
      <p:pic>
        <p:nvPicPr>
          <p:cNvPr id="214020" name="Content Placeholder 13">
            <a:extLst>
              <a:ext uri="{FF2B5EF4-FFF2-40B4-BE49-F238E27FC236}">
                <a16:creationId xmlns:a16="http://schemas.microsoft.com/office/drawing/2014/main" id="{DE12468A-D901-537A-BDFC-B2B7D768E39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31788" y="2216150"/>
            <a:ext cx="4141787" cy="3979863"/>
          </a:xfrm>
        </p:spPr>
      </p:pic>
      <p:sp>
        <p:nvSpPr>
          <p:cNvPr id="214021" name="TextBox 1">
            <a:extLst>
              <a:ext uri="{FF2B5EF4-FFF2-40B4-BE49-F238E27FC236}">
                <a16:creationId xmlns:a16="http://schemas.microsoft.com/office/drawing/2014/main" id="{5096C76D-BC0A-6433-1FE8-4ED5D94FE308}"/>
              </a:ext>
            </a:extLst>
          </p:cNvPr>
          <p:cNvSpPr txBox="1">
            <a:spLocks noChangeArrowheads="1"/>
          </p:cNvSpPr>
          <p:nvPr/>
        </p:nvSpPr>
        <p:spPr bwMode="auto">
          <a:xfrm>
            <a:off x="6240463" y="1008063"/>
            <a:ext cx="5654675" cy="44624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en-US" sz="2400">
                <a:solidFill>
                  <a:schemeClr val="bg1"/>
                </a:solidFill>
                <a:cs typeface="Arial" panose="020B0604020202020204" pitchFamily="34" charset="0"/>
              </a:rPr>
              <a:t>Tidepool Loop Algorithm</a:t>
            </a:r>
          </a:p>
          <a:p>
            <a:pPr eaLnBrk="1" hangingPunct="1">
              <a:buFont typeface="Arial" panose="020B0604020202020204" pitchFamily="34" charset="0"/>
              <a:buChar char="•"/>
            </a:pPr>
            <a:r>
              <a:rPr lang="en-US" altLang="en-US" sz="2400">
                <a:solidFill>
                  <a:schemeClr val="bg1"/>
                </a:solidFill>
                <a:cs typeface="Arial" panose="020B0604020202020204" pitchFamily="34" charset="0"/>
              </a:rPr>
              <a:t>iPhone controlled</a:t>
            </a:r>
          </a:p>
          <a:p>
            <a:pPr eaLnBrk="1" hangingPunct="1">
              <a:buFont typeface="Arial" panose="020B0604020202020204" pitchFamily="34" charset="0"/>
              <a:buChar char="•"/>
            </a:pPr>
            <a:r>
              <a:rPr lang="en-US" altLang="en-US" sz="2400">
                <a:solidFill>
                  <a:schemeClr val="bg1"/>
                </a:solidFill>
                <a:cs typeface="Arial" panose="020B0604020202020204" pitchFamily="34" charset="0"/>
              </a:rPr>
              <a:t>Correction Range 87 mg/dL-180 mg/dL.</a:t>
            </a:r>
          </a:p>
          <a:p>
            <a:pPr eaLnBrk="1" hangingPunct="1">
              <a:buFont typeface="Arial" panose="020B0604020202020204" pitchFamily="34" charset="0"/>
              <a:buChar char="•"/>
            </a:pPr>
            <a:r>
              <a:rPr lang="en-US" altLang="en-US" sz="2400">
                <a:solidFill>
                  <a:schemeClr val="bg1"/>
                </a:solidFill>
                <a:cs typeface="Arial" panose="020B0604020202020204" pitchFamily="34" charset="0"/>
              </a:rPr>
              <a:t>Food type for bolus speed</a:t>
            </a:r>
          </a:p>
          <a:p>
            <a:pPr lvl="1" eaLnBrk="1" hangingPunct="1">
              <a:buFont typeface="Arial" panose="020B0604020202020204" pitchFamily="34" charset="0"/>
              <a:buChar char="•"/>
            </a:pPr>
            <a:r>
              <a:rPr lang="en-US" altLang="en-US" sz="2400">
                <a:solidFill>
                  <a:schemeClr val="bg1"/>
                </a:solidFill>
                <a:cs typeface="Arial" panose="020B0604020202020204" pitchFamily="34" charset="0"/>
              </a:rPr>
              <a:t>Lollipop, Taco, Pizza Bolus</a:t>
            </a:r>
          </a:p>
          <a:p>
            <a:pPr eaLnBrk="1" hangingPunct="1">
              <a:buFont typeface="Arial" panose="020B0604020202020204" pitchFamily="34" charset="0"/>
              <a:buChar char="•"/>
            </a:pPr>
            <a:r>
              <a:rPr lang="en-US" altLang="en-US" sz="2400">
                <a:solidFill>
                  <a:schemeClr val="bg1"/>
                </a:solidFill>
                <a:cs typeface="Arial" panose="020B0604020202020204" pitchFamily="34" charset="0"/>
              </a:rPr>
              <a:t>Insulin action is fixed with Ultra Rapid or  Rapid Acting</a:t>
            </a:r>
          </a:p>
          <a:p>
            <a:pPr eaLnBrk="1" hangingPunct="1">
              <a:buFont typeface="Arial" panose="020B0604020202020204" pitchFamily="34" charset="0"/>
              <a:buChar char="•"/>
            </a:pPr>
            <a:r>
              <a:rPr lang="en-US" altLang="en-US" sz="2400">
                <a:solidFill>
                  <a:schemeClr val="bg1"/>
                </a:solidFill>
                <a:cs typeface="Arial" panose="020B0604020202020204" pitchFamily="34" charset="0"/>
              </a:rPr>
              <a:t>Apple watch compatibility: bolus from watch</a:t>
            </a:r>
          </a:p>
          <a:p>
            <a:pPr eaLnBrk="1" hangingPunct="1">
              <a:buFont typeface="Arial" panose="020B0604020202020204" pitchFamily="34" charset="0"/>
              <a:buChar char="•"/>
            </a:pPr>
            <a:r>
              <a:rPr lang="en-US" altLang="en-US" sz="2400">
                <a:solidFill>
                  <a:schemeClr val="bg1"/>
                </a:solidFill>
                <a:cs typeface="Arial" panose="020B0604020202020204" pitchFamily="34" charset="0"/>
              </a:rPr>
              <a:t>Holds 300 units of insulin</a:t>
            </a:r>
          </a:p>
          <a:p>
            <a:pPr eaLnBrk="1" hangingPunct="1">
              <a:buFont typeface="Arial" panose="020B0604020202020204" pitchFamily="34" charset="0"/>
              <a:buChar char="•"/>
            </a:pPr>
            <a:endParaRPr lang="en-US" altLang="en-US" sz="2000">
              <a:solidFill>
                <a:srgbClr val="FFFFFF"/>
              </a:solidFill>
              <a:latin typeface="Georgia" panose="02040502050405020303" pitchFamily="18" charset="0"/>
            </a:endParaRPr>
          </a:p>
        </p:txBody>
      </p:sp>
      <p:pic>
        <p:nvPicPr>
          <p:cNvPr id="214022" name="Picture 1">
            <a:extLst>
              <a:ext uri="{FF2B5EF4-FFF2-40B4-BE49-F238E27FC236}">
                <a16:creationId xmlns:a16="http://schemas.microsoft.com/office/drawing/2014/main" id="{2684FEC7-AA70-25B8-6E27-29A58ECDB1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625" y="4205288"/>
            <a:ext cx="1443038"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3" name="TextBox 2">
            <a:extLst>
              <a:ext uri="{FF2B5EF4-FFF2-40B4-BE49-F238E27FC236}">
                <a16:creationId xmlns:a16="http://schemas.microsoft.com/office/drawing/2014/main" id="{A7D82911-2BAB-C3D9-418A-15BFE03D11AC}"/>
              </a:ext>
            </a:extLst>
          </p:cNvPr>
          <p:cNvSpPr txBox="1">
            <a:spLocks noChangeArrowheads="1"/>
          </p:cNvSpPr>
          <p:nvPr/>
        </p:nvSpPr>
        <p:spPr bwMode="auto">
          <a:xfrm>
            <a:off x="1600200" y="6390645"/>
            <a:ext cx="804068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dirty="0"/>
              <a:t>Source: User Guide: </a:t>
            </a:r>
            <a:r>
              <a:rPr lang="en-US" sz="1100" dirty="0"/>
              <a:t>Sequel MedTech </a:t>
            </a:r>
            <a:r>
              <a:rPr lang="en-US" sz="1100" dirty="0" err="1"/>
              <a:t>Twiist</a:t>
            </a:r>
            <a:r>
              <a:rPr lang="en-US" sz="1100" dirty="0"/>
              <a:t> User Guide. (2025).</a:t>
            </a:r>
            <a:endParaRPr lang="en-US" altLang="en-US" sz="1100" dirty="0">
              <a:solidFill>
                <a:schemeClr val="bg2"/>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a:extLst>
              <a:ext uri="{FF2B5EF4-FFF2-40B4-BE49-F238E27FC236}">
                <a16:creationId xmlns:a16="http://schemas.microsoft.com/office/drawing/2014/main" id="{CB5BBDC2-186F-3212-D751-7E072A35D9A5}"/>
              </a:ext>
            </a:extLst>
          </p:cNvPr>
          <p:cNvSpPr>
            <a:spLocks noGrp="1"/>
          </p:cNvSpPr>
          <p:nvPr>
            <p:ph type="title"/>
          </p:nvPr>
        </p:nvSpPr>
        <p:spPr>
          <a:xfrm>
            <a:off x="0" y="228600"/>
            <a:ext cx="12192000" cy="990600"/>
          </a:xfrm>
        </p:spPr>
        <p:txBody>
          <a:bodyPr/>
          <a:lstStyle/>
          <a:p>
            <a:r>
              <a:rPr lang="en-US" altLang="en-US"/>
              <a:t>Pump Comparison</a:t>
            </a:r>
          </a:p>
        </p:txBody>
      </p:sp>
      <p:graphicFrame>
        <p:nvGraphicFramePr>
          <p:cNvPr id="4" name="Table 4">
            <a:extLst>
              <a:ext uri="{FF2B5EF4-FFF2-40B4-BE49-F238E27FC236}">
                <a16:creationId xmlns:a16="http://schemas.microsoft.com/office/drawing/2014/main" id="{7ED31194-14C7-197D-E02A-6B386CE828A6}"/>
              </a:ext>
            </a:extLst>
          </p:cNvPr>
          <p:cNvGraphicFramePr>
            <a:graphicFrameLocks noGrp="1"/>
          </p:cNvGraphicFramePr>
          <p:nvPr>
            <p:ph idx="1"/>
          </p:nvPr>
        </p:nvGraphicFramePr>
        <p:xfrm>
          <a:off x="188913" y="1096963"/>
          <a:ext cx="11814175" cy="5216842"/>
        </p:xfrm>
        <a:graphic>
          <a:graphicData uri="http://schemas.openxmlformats.org/drawingml/2006/table">
            <a:tbl>
              <a:tblPr firstRow="1" bandRow="1">
                <a:tableStyleId>{5C22544A-7EE6-4342-B048-85BDC9FD1C3A}</a:tableStyleId>
              </a:tblPr>
              <a:tblGrid>
                <a:gridCol w="1600114">
                  <a:extLst>
                    <a:ext uri="{9D8B030D-6E8A-4147-A177-3AD203B41FA5}">
                      <a16:colId xmlns:a16="http://schemas.microsoft.com/office/drawing/2014/main" val="20000"/>
                    </a:ext>
                  </a:extLst>
                </a:gridCol>
                <a:gridCol w="2635336">
                  <a:extLst>
                    <a:ext uri="{9D8B030D-6E8A-4147-A177-3AD203B41FA5}">
                      <a16:colId xmlns:a16="http://schemas.microsoft.com/office/drawing/2014/main" val="20001"/>
                    </a:ext>
                  </a:extLst>
                </a:gridCol>
                <a:gridCol w="2203104">
                  <a:extLst>
                    <a:ext uri="{9D8B030D-6E8A-4147-A177-3AD203B41FA5}">
                      <a16:colId xmlns:a16="http://schemas.microsoft.com/office/drawing/2014/main" val="20002"/>
                    </a:ext>
                  </a:extLst>
                </a:gridCol>
                <a:gridCol w="2745133">
                  <a:extLst>
                    <a:ext uri="{9D8B030D-6E8A-4147-A177-3AD203B41FA5}">
                      <a16:colId xmlns:a16="http://schemas.microsoft.com/office/drawing/2014/main" val="20003"/>
                    </a:ext>
                  </a:extLst>
                </a:gridCol>
                <a:gridCol w="2630488">
                  <a:extLst>
                    <a:ext uri="{9D8B030D-6E8A-4147-A177-3AD203B41FA5}">
                      <a16:colId xmlns:a16="http://schemas.microsoft.com/office/drawing/2014/main" val="20004"/>
                    </a:ext>
                  </a:extLst>
                </a:gridCol>
              </a:tblGrid>
              <a:tr h="370730">
                <a:tc>
                  <a:txBody>
                    <a:bodyPr/>
                    <a:lstStyle/>
                    <a:p>
                      <a:endParaRPr lang="en-US" sz="1800"/>
                    </a:p>
                  </a:txBody>
                  <a:tcPr marL="91435" marR="91435" marT="45707" marB="45707"/>
                </a:tc>
                <a:tc>
                  <a:txBody>
                    <a:bodyPr/>
                    <a:lstStyle/>
                    <a:p>
                      <a:r>
                        <a:rPr lang="en-US" sz="1800" dirty="0" err="1"/>
                        <a:t>Omnipod</a:t>
                      </a:r>
                      <a:r>
                        <a:rPr lang="en-US" sz="1800" dirty="0"/>
                        <a:t> 5</a:t>
                      </a:r>
                    </a:p>
                  </a:txBody>
                  <a:tcPr marL="91435" marR="91435" marT="45707" marB="45707"/>
                </a:tc>
                <a:tc>
                  <a:txBody>
                    <a:bodyPr/>
                    <a:lstStyle/>
                    <a:p>
                      <a:r>
                        <a:rPr lang="en-US" sz="1800" dirty="0"/>
                        <a:t>Control IQ+</a:t>
                      </a:r>
                    </a:p>
                  </a:txBody>
                  <a:tcPr marL="91435" marR="91435" marT="45707" marB="45707"/>
                </a:tc>
                <a:tc>
                  <a:txBody>
                    <a:bodyPr/>
                    <a:lstStyle/>
                    <a:p>
                      <a:r>
                        <a:rPr lang="en-US" sz="1800" dirty="0"/>
                        <a:t>780G</a:t>
                      </a:r>
                    </a:p>
                  </a:txBody>
                  <a:tcPr marL="91435" marR="91435" marT="45707" marB="45707"/>
                </a:tc>
                <a:tc>
                  <a:txBody>
                    <a:bodyPr/>
                    <a:lstStyle/>
                    <a:p>
                      <a:r>
                        <a:rPr lang="en-US" sz="1800" dirty="0" err="1"/>
                        <a:t>ILet</a:t>
                      </a:r>
                      <a:endParaRPr lang="en-US" sz="1800" dirty="0"/>
                    </a:p>
                  </a:txBody>
                  <a:tcPr marL="91435" marR="91435" marT="45707" marB="45707"/>
                </a:tc>
                <a:extLst>
                  <a:ext uri="{0D108BD9-81ED-4DB2-BD59-A6C34878D82A}">
                    <a16:rowId xmlns:a16="http://schemas.microsoft.com/office/drawing/2014/main" val="10000"/>
                  </a:ext>
                </a:extLst>
              </a:tr>
              <a:tr h="365712">
                <a:tc>
                  <a:txBody>
                    <a:bodyPr/>
                    <a:lstStyle/>
                    <a:p>
                      <a:r>
                        <a:rPr lang="en-US" sz="1800" dirty="0"/>
                        <a:t>Min age</a:t>
                      </a:r>
                    </a:p>
                  </a:txBody>
                  <a:tcPr marL="91435" marR="91435" marT="45707" marB="45707"/>
                </a:tc>
                <a:tc>
                  <a:txBody>
                    <a:bodyPr/>
                    <a:lstStyle/>
                    <a:p>
                      <a:r>
                        <a:rPr lang="en-US" sz="1800" dirty="0"/>
                        <a:t>2 years</a:t>
                      </a:r>
                    </a:p>
                  </a:txBody>
                  <a:tcPr marL="91435" marR="91435" marT="45707" marB="45707"/>
                </a:tc>
                <a:tc>
                  <a:txBody>
                    <a:bodyPr/>
                    <a:lstStyle/>
                    <a:p>
                      <a:r>
                        <a:rPr lang="en-US" sz="1800" dirty="0"/>
                        <a:t>2 years</a:t>
                      </a:r>
                    </a:p>
                  </a:txBody>
                  <a:tcPr marL="91435" marR="91435" marT="45707" marB="45707"/>
                </a:tc>
                <a:tc>
                  <a:txBody>
                    <a:bodyPr/>
                    <a:lstStyle/>
                    <a:p>
                      <a:r>
                        <a:rPr lang="en-US" sz="1800" dirty="0"/>
                        <a:t>7 years</a:t>
                      </a:r>
                    </a:p>
                  </a:txBody>
                  <a:tcPr marL="91435" marR="91435" marT="45707" marB="45707"/>
                </a:tc>
                <a:tc>
                  <a:txBody>
                    <a:bodyPr/>
                    <a:lstStyle/>
                    <a:p>
                      <a:r>
                        <a:rPr lang="en-US" sz="1800" dirty="0"/>
                        <a:t>6 years</a:t>
                      </a:r>
                    </a:p>
                  </a:txBody>
                  <a:tcPr marL="91435" marR="91435" marT="45707" marB="45707"/>
                </a:tc>
                <a:extLst>
                  <a:ext uri="{0D108BD9-81ED-4DB2-BD59-A6C34878D82A}">
                    <a16:rowId xmlns:a16="http://schemas.microsoft.com/office/drawing/2014/main" val="10001"/>
                  </a:ext>
                </a:extLst>
              </a:tr>
              <a:tr h="640012">
                <a:tc>
                  <a:txBody>
                    <a:bodyPr/>
                    <a:lstStyle/>
                    <a:p>
                      <a:r>
                        <a:rPr lang="en-US" sz="1800" dirty="0"/>
                        <a:t>Min daily insulin</a:t>
                      </a:r>
                    </a:p>
                  </a:txBody>
                  <a:tcPr marL="91435" marR="91435" marT="45707" marB="45707"/>
                </a:tc>
                <a:tc>
                  <a:txBody>
                    <a:bodyPr/>
                    <a:lstStyle/>
                    <a:p>
                      <a:r>
                        <a:rPr lang="en-US" sz="1800" dirty="0"/>
                        <a:t>5 units</a:t>
                      </a:r>
                    </a:p>
                  </a:txBody>
                  <a:tcPr marL="91435" marR="91435" marT="45707" marB="45707"/>
                </a:tc>
                <a:tc>
                  <a:txBody>
                    <a:bodyPr/>
                    <a:lstStyle/>
                    <a:p>
                      <a:r>
                        <a:rPr lang="en-US" sz="1800" dirty="0"/>
                        <a:t>5 units, 20lbs</a:t>
                      </a:r>
                    </a:p>
                  </a:txBody>
                  <a:tcPr marL="91435" marR="91435" marT="45707" marB="45707"/>
                </a:tc>
                <a:tc>
                  <a:txBody>
                    <a:bodyPr/>
                    <a:lstStyle/>
                    <a:p>
                      <a:r>
                        <a:rPr lang="en-US" sz="1800" dirty="0"/>
                        <a:t>8 units</a:t>
                      </a:r>
                    </a:p>
                  </a:txBody>
                  <a:tcPr marL="91435" marR="91435" marT="45707" marB="45707"/>
                </a:tc>
                <a:tc>
                  <a:txBody>
                    <a:bodyPr/>
                    <a:lstStyle/>
                    <a:p>
                      <a:r>
                        <a:rPr lang="en-US" sz="1800" dirty="0"/>
                        <a:t>8 units</a:t>
                      </a:r>
                    </a:p>
                  </a:txBody>
                  <a:tcPr marL="91435" marR="91435" marT="45707" marB="45707"/>
                </a:tc>
                <a:extLst>
                  <a:ext uri="{0D108BD9-81ED-4DB2-BD59-A6C34878D82A}">
                    <a16:rowId xmlns:a16="http://schemas.microsoft.com/office/drawing/2014/main" val="10002"/>
                  </a:ext>
                </a:extLst>
              </a:tr>
              <a:tr h="640011">
                <a:tc>
                  <a:txBody>
                    <a:bodyPr/>
                    <a:lstStyle/>
                    <a:p>
                      <a:r>
                        <a:rPr lang="en-US" sz="1800" dirty="0"/>
                        <a:t>Max fill</a:t>
                      </a:r>
                    </a:p>
                  </a:txBody>
                  <a:tcPr marL="91435" marR="91435" marT="45707" marB="45707"/>
                </a:tc>
                <a:tc>
                  <a:txBody>
                    <a:bodyPr/>
                    <a:lstStyle/>
                    <a:p>
                      <a:r>
                        <a:rPr lang="en-US" sz="1800" dirty="0"/>
                        <a:t>200 units</a:t>
                      </a:r>
                    </a:p>
                  </a:txBody>
                  <a:tcPr marL="91435" marR="91435" marT="45707" marB="45707"/>
                </a:tc>
                <a:tc>
                  <a:txBody>
                    <a:bodyPr/>
                    <a:lstStyle/>
                    <a:p>
                      <a:r>
                        <a:rPr lang="en-US" sz="1800" dirty="0"/>
                        <a:t>300 </a:t>
                      </a:r>
                      <a:r>
                        <a:rPr lang="en-US" sz="1800" dirty="0" err="1"/>
                        <a:t>units-T:Slim</a:t>
                      </a:r>
                      <a:r>
                        <a:rPr lang="en-US" sz="1800" dirty="0"/>
                        <a:t> X2</a:t>
                      </a:r>
                    </a:p>
                    <a:p>
                      <a:r>
                        <a:rPr lang="en-US" sz="1800" dirty="0"/>
                        <a:t>200 units: Mobi</a:t>
                      </a:r>
                    </a:p>
                  </a:txBody>
                  <a:tcPr marL="91435" marR="91435" marT="45707" marB="45707"/>
                </a:tc>
                <a:tc>
                  <a:txBody>
                    <a:bodyPr/>
                    <a:lstStyle/>
                    <a:p>
                      <a:r>
                        <a:rPr lang="en-US" sz="1800" dirty="0"/>
                        <a:t>300 units</a:t>
                      </a:r>
                    </a:p>
                  </a:txBody>
                  <a:tcPr marL="91435" marR="91435" marT="45707" marB="45707"/>
                </a:tc>
                <a:tc>
                  <a:txBody>
                    <a:bodyPr/>
                    <a:lstStyle/>
                    <a:p>
                      <a:r>
                        <a:rPr lang="en-US" sz="1800" dirty="0"/>
                        <a:t>160 units</a:t>
                      </a:r>
                    </a:p>
                  </a:txBody>
                  <a:tcPr marL="91435" marR="91435" marT="45707" marB="45707"/>
                </a:tc>
                <a:extLst>
                  <a:ext uri="{0D108BD9-81ED-4DB2-BD59-A6C34878D82A}">
                    <a16:rowId xmlns:a16="http://schemas.microsoft.com/office/drawing/2014/main" val="10003"/>
                  </a:ext>
                </a:extLst>
              </a:tr>
              <a:tr h="640012">
                <a:tc>
                  <a:txBody>
                    <a:bodyPr/>
                    <a:lstStyle/>
                    <a:p>
                      <a:r>
                        <a:rPr lang="en-US" sz="1800" dirty="0"/>
                        <a:t>Basal increment</a:t>
                      </a:r>
                    </a:p>
                  </a:txBody>
                  <a:tcPr marL="91435" marR="91435" marT="45707" marB="45707"/>
                </a:tc>
                <a:tc>
                  <a:txBody>
                    <a:bodyPr/>
                    <a:lstStyle/>
                    <a:p>
                      <a:r>
                        <a:rPr lang="en-US" sz="1800" dirty="0"/>
                        <a:t>0.05 units</a:t>
                      </a:r>
                    </a:p>
                  </a:txBody>
                  <a:tcPr marL="91435" marR="91435" marT="45707" marB="45707"/>
                </a:tc>
                <a:tc>
                  <a:txBody>
                    <a:bodyPr/>
                    <a:lstStyle/>
                    <a:p>
                      <a:r>
                        <a:rPr lang="en-US" sz="1800" dirty="0"/>
                        <a:t>0.001 units</a:t>
                      </a:r>
                    </a:p>
                  </a:txBody>
                  <a:tcPr marL="91435" marR="91435" marT="45707" marB="45707"/>
                </a:tc>
                <a:tc>
                  <a:txBody>
                    <a:bodyPr/>
                    <a:lstStyle/>
                    <a:p>
                      <a:r>
                        <a:rPr lang="en-US" sz="1800" dirty="0"/>
                        <a:t>0.025 units</a:t>
                      </a:r>
                    </a:p>
                  </a:txBody>
                  <a:tcPr marL="91435" marR="91435" marT="45707" marB="45707"/>
                </a:tc>
                <a:tc>
                  <a:txBody>
                    <a:bodyPr/>
                    <a:lstStyle/>
                    <a:p>
                      <a:r>
                        <a:rPr lang="en-US" sz="1800" dirty="0"/>
                        <a:t>NA</a:t>
                      </a:r>
                    </a:p>
                  </a:txBody>
                  <a:tcPr marL="91435" marR="91435" marT="45707" marB="45707"/>
                </a:tc>
                <a:extLst>
                  <a:ext uri="{0D108BD9-81ED-4DB2-BD59-A6C34878D82A}">
                    <a16:rowId xmlns:a16="http://schemas.microsoft.com/office/drawing/2014/main" val="10004"/>
                  </a:ext>
                </a:extLst>
              </a:tr>
              <a:tr h="640012">
                <a:tc>
                  <a:txBody>
                    <a:bodyPr/>
                    <a:lstStyle/>
                    <a:p>
                      <a:r>
                        <a:rPr lang="en-US" sz="1800" dirty="0"/>
                        <a:t>Bolus increment</a:t>
                      </a:r>
                    </a:p>
                  </a:txBody>
                  <a:tcPr marL="91435" marR="91435" marT="45707" marB="45707"/>
                </a:tc>
                <a:tc>
                  <a:txBody>
                    <a:bodyPr/>
                    <a:lstStyle/>
                    <a:p>
                      <a:r>
                        <a:rPr lang="en-US" sz="1800" dirty="0"/>
                        <a:t>0.05 units</a:t>
                      </a:r>
                    </a:p>
                  </a:txBody>
                  <a:tcPr marL="91435" marR="91435" marT="45707" marB="45707"/>
                </a:tc>
                <a:tc>
                  <a:txBody>
                    <a:bodyPr/>
                    <a:lstStyle/>
                    <a:p>
                      <a:r>
                        <a:rPr lang="en-US" sz="1800" dirty="0"/>
                        <a:t>0.01 units</a:t>
                      </a:r>
                    </a:p>
                  </a:txBody>
                  <a:tcPr marL="91435" marR="91435" marT="45707" marB="45707"/>
                </a:tc>
                <a:tc>
                  <a:txBody>
                    <a:bodyPr/>
                    <a:lstStyle/>
                    <a:p>
                      <a:r>
                        <a:rPr lang="en-US" sz="1800" dirty="0"/>
                        <a:t>0.025 units</a:t>
                      </a:r>
                    </a:p>
                  </a:txBody>
                  <a:tcPr marL="91435" marR="91435" marT="45707" marB="45707"/>
                </a:tc>
                <a:tc>
                  <a:txBody>
                    <a:bodyPr/>
                    <a:lstStyle/>
                    <a:p>
                      <a:r>
                        <a:rPr lang="en-US" sz="1800" dirty="0"/>
                        <a:t>NA</a:t>
                      </a:r>
                    </a:p>
                  </a:txBody>
                  <a:tcPr marL="91435" marR="91435" marT="45707" marB="45707"/>
                </a:tc>
                <a:extLst>
                  <a:ext uri="{0D108BD9-81ED-4DB2-BD59-A6C34878D82A}">
                    <a16:rowId xmlns:a16="http://schemas.microsoft.com/office/drawing/2014/main" val="10005"/>
                  </a:ext>
                </a:extLst>
              </a:tr>
              <a:tr h="640012">
                <a:tc>
                  <a:txBody>
                    <a:bodyPr/>
                    <a:lstStyle/>
                    <a:p>
                      <a:r>
                        <a:rPr lang="en-US" sz="1800" dirty="0"/>
                        <a:t>Site change frequency</a:t>
                      </a:r>
                    </a:p>
                  </a:txBody>
                  <a:tcPr marL="91435" marR="91435" marT="45707" marB="45707"/>
                </a:tc>
                <a:tc>
                  <a:txBody>
                    <a:bodyPr/>
                    <a:lstStyle/>
                    <a:p>
                      <a:r>
                        <a:rPr lang="en-US" sz="1800" dirty="0"/>
                        <a:t>3 days</a:t>
                      </a:r>
                    </a:p>
                  </a:txBody>
                  <a:tcPr marL="91435" marR="91435" marT="45707" marB="45707"/>
                </a:tc>
                <a:tc>
                  <a:txBody>
                    <a:bodyPr/>
                    <a:lstStyle/>
                    <a:p>
                      <a:r>
                        <a:rPr lang="en-US" sz="1800" dirty="0"/>
                        <a:t>3 days</a:t>
                      </a:r>
                    </a:p>
                  </a:txBody>
                  <a:tcPr marL="91435" marR="91435" marT="45707" marB="45707"/>
                </a:tc>
                <a:tc>
                  <a:txBody>
                    <a:bodyPr/>
                    <a:lstStyle/>
                    <a:p>
                      <a:r>
                        <a:rPr lang="en-US" sz="1800" dirty="0"/>
                        <a:t>7 days (extended infusion set)</a:t>
                      </a:r>
                    </a:p>
                  </a:txBody>
                  <a:tcPr marL="91435" marR="91435" marT="45707" marB="45707"/>
                </a:tc>
                <a:tc>
                  <a:txBody>
                    <a:bodyPr/>
                    <a:lstStyle/>
                    <a:p>
                      <a:r>
                        <a:rPr lang="en-US" sz="1800" dirty="0"/>
                        <a:t>3 days</a:t>
                      </a:r>
                    </a:p>
                  </a:txBody>
                  <a:tcPr marL="91435" marR="91435" marT="45707" marB="45707"/>
                </a:tc>
                <a:extLst>
                  <a:ext uri="{0D108BD9-81ED-4DB2-BD59-A6C34878D82A}">
                    <a16:rowId xmlns:a16="http://schemas.microsoft.com/office/drawing/2014/main" val="10006"/>
                  </a:ext>
                </a:extLst>
              </a:tr>
              <a:tr h="640012">
                <a:tc>
                  <a:txBody>
                    <a:bodyPr/>
                    <a:lstStyle/>
                    <a:p>
                      <a:r>
                        <a:rPr lang="en-US" sz="1800" dirty="0"/>
                        <a:t>CGM compatibility</a:t>
                      </a:r>
                    </a:p>
                  </a:txBody>
                  <a:tcPr marL="91435" marR="91435" marT="45707" marB="45707"/>
                </a:tc>
                <a:tc>
                  <a:txBody>
                    <a:bodyPr/>
                    <a:lstStyle/>
                    <a:p>
                      <a:r>
                        <a:rPr lang="en-US" sz="1800" dirty="0"/>
                        <a:t>G6, G7</a:t>
                      </a:r>
                    </a:p>
                  </a:txBody>
                  <a:tcPr marL="91435" marR="91435" marT="45707" marB="45707"/>
                </a:tc>
                <a:tc>
                  <a:txBody>
                    <a:bodyPr/>
                    <a:lstStyle/>
                    <a:p>
                      <a:r>
                        <a:rPr lang="en-US" sz="1800" dirty="0"/>
                        <a:t>G6, G7, Libre 2+</a:t>
                      </a:r>
                    </a:p>
                  </a:txBody>
                  <a:tcPr marL="91435" marR="91435" marT="45707" marB="45707"/>
                </a:tc>
                <a:tc>
                  <a:txBody>
                    <a:bodyPr/>
                    <a:lstStyle/>
                    <a:p>
                      <a:r>
                        <a:rPr lang="en-US" sz="1800" dirty="0"/>
                        <a:t>Guardian 4</a:t>
                      </a:r>
                    </a:p>
                  </a:txBody>
                  <a:tcPr marL="91435" marR="91435" marT="45707" marB="45707"/>
                </a:tc>
                <a:tc>
                  <a:txBody>
                    <a:bodyPr/>
                    <a:lstStyle/>
                    <a:p>
                      <a:r>
                        <a:rPr lang="en-US" sz="1800" dirty="0"/>
                        <a:t>G6, G7</a:t>
                      </a:r>
                    </a:p>
                  </a:txBody>
                  <a:tcPr marL="91435" marR="91435" marT="45707" marB="45707"/>
                </a:tc>
                <a:extLst>
                  <a:ext uri="{0D108BD9-81ED-4DB2-BD59-A6C34878D82A}">
                    <a16:rowId xmlns:a16="http://schemas.microsoft.com/office/drawing/2014/main" val="10007"/>
                  </a:ext>
                </a:extLst>
              </a:tr>
              <a:tr h="640012">
                <a:tc>
                  <a:txBody>
                    <a:bodyPr/>
                    <a:lstStyle/>
                    <a:p>
                      <a:r>
                        <a:rPr lang="en-US" sz="1800" dirty="0"/>
                        <a:t>CGM trend in calculator</a:t>
                      </a:r>
                    </a:p>
                  </a:txBody>
                  <a:tcPr marL="91435" marR="91435" marT="45707" marB="45707"/>
                </a:tc>
                <a:tc>
                  <a:txBody>
                    <a:bodyPr/>
                    <a:lstStyle/>
                    <a:p>
                      <a:r>
                        <a:rPr lang="en-US" sz="1800" dirty="0"/>
                        <a:t>Increase up to 30%</a:t>
                      </a:r>
                    </a:p>
                    <a:p>
                      <a:r>
                        <a:rPr lang="en-US" sz="1800" dirty="0"/>
                        <a:t>Decrease down to 100%</a:t>
                      </a:r>
                    </a:p>
                  </a:txBody>
                  <a:tcPr marL="91435" marR="91435" marT="45707" marB="45707"/>
                </a:tc>
                <a:tc>
                  <a:txBody>
                    <a:bodyPr/>
                    <a:lstStyle/>
                    <a:p>
                      <a:r>
                        <a:rPr lang="en-US" sz="1800" dirty="0"/>
                        <a:t>No</a:t>
                      </a:r>
                    </a:p>
                  </a:txBody>
                  <a:tcPr marL="91435" marR="91435" marT="45707" marB="45707"/>
                </a:tc>
                <a:tc>
                  <a:txBody>
                    <a:bodyPr/>
                    <a:lstStyle/>
                    <a:p>
                      <a:r>
                        <a:rPr lang="en-US" sz="1800" dirty="0"/>
                        <a:t>No</a:t>
                      </a:r>
                    </a:p>
                  </a:txBody>
                  <a:tcPr marL="91435" marR="91435" marT="45707" marB="45707"/>
                </a:tc>
                <a:tc>
                  <a:txBody>
                    <a:bodyPr/>
                    <a:lstStyle/>
                    <a:p>
                      <a:r>
                        <a:rPr lang="en-US" sz="1800" dirty="0"/>
                        <a:t>NA</a:t>
                      </a:r>
                    </a:p>
                  </a:txBody>
                  <a:tcPr marL="91435" marR="91435" marT="45707" marB="45707"/>
                </a:tc>
                <a:extLst>
                  <a:ext uri="{0D108BD9-81ED-4DB2-BD59-A6C34878D82A}">
                    <a16:rowId xmlns:a16="http://schemas.microsoft.com/office/drawing/2014/main" val="10008"/>
                  </a:ext>
                </a:extLst>
              </a:tr>
            </a:tbl>
          </a:graphicData>
        </a:graphic>
      </p:graphicFrame>
      <p:sp>
        <p:nvSpPr>
          <p:cNvPr id="2" name="Rectangle 1">
            <a:extLst>
              <a:ext uri="{FF2B5EF4-FFF2-40B4-BE49-F238E27FC236}">
                <a16:creationId xmlns:a16="http://schemas.microsoft.com/office/drawing/2014/main" id="{580C2B6F-C310-94F2-F3E2-9BA73583A694}"/>
              </a:ext>
            </a:extLst>
          </p:cNvPr>
          <p:cNvSpPr/>
          <p:nvPr/>
        </p:nvSpPr>
        <p:spPr>
          <a:xfrm>
            <a:off x="188913" y="6313805"/>
            <a:ext cx="2173287" cy="31559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a:extLst>
              <a:ext uri="{FF2B5EF4-FFF2-40B4-BE49-F238E27FC236}">
                <a16:creationId xmlns:a16="http://schemas.microsoft.com/office/drawing/2014/main" id="{F835A8DA-6107-E1D9-5C12-C47B0B4A6ECC}"/>
              </a:ext>
            </a:extLst>
          </p:cNvPr>
          <p:cNvSpPr>
            <a:spLocks noGrp="1"/>
          </p:cNvSpPr>
          <p:nvPr>
            <p:ph type="title"/>
          </p:nvPr>
        </p:nvSpPr>
        <p:spPr>
          <a:xfrm>
            <a:off x="609600" y="144463"/>
            <a:ext cx="10972800" cy="811212"/>
          </a:xfrm>
        </p:spPr>
        <p:txBody>
          <a:bodyPr/>
          <a:lstStyle/>
          <a:p>
            <a:r>
              <a:rPr lang="en-US" altLang="en-US"/>
              <a:t>Pump Comparison</a:t>
            </a:r>
          </a:p>
        </p:txBody>
      </p:sp>
      <p:graphicFrame>
        <p:nvGraphicFramePr>
          <p:cNvPr id="4" name="Table 4">
            <a:extLst>
              <a:ext uri="{FF2B5EF4-FFF2-40B4-BE49-F238E27FC236}">
                <a16:creationId xmlns:a16="http://schemas.microsoft.com/office/drawing/2014/main" id="{6E01773E-08BC-3EDD-C4CC-962751597B1E}"/>
              </a:ext>
            </a:extLst>
          </p:cNvPr>
          <p:cNvGraphicFramePr>
            <a:graphicFrameLocks noGrp="1"/>
          </p:cNvGraphicFramePr>
          <p:nvPr>
            <p:ph idx="1"/>
          </p:nvPr>
        </p:nvGraphicFramePr>
        <p:xfrm>
          <a:off x="152400" y="1131888"/>
          <a:ext cx="11922125" cy="5605465"/>
        </p:xfrm>
        <a:graphic>
          <a:graphicData uri="http://schemas.openxmlformats.org/drawingml/2006/table">
            <a:tbl>
              <a:tblPr/>
              <a:tblGrid>
                <a:gridCol w="1619250">
                  <a:extLst>
                    <a:ext uri="{9D8B030D-6E8A-4147-A177-3AD203B41FA5}">
                      <a16:colId xmlns:a16="http://schemas.microsoft.com/office/drawing/2014/main" val="20000"/>
                    </a:ext>
                  </a:extLst>
                </a:gridCol>
                <a:gridCol w="2665413">
                  <a:extLst>
                    <a:ext uri="{9D8B030D-6E8A-4147-A177-3AD203B41FA5}">
                      <a16:colId xmlns:a16="http://schemas.microsoft.com/office/drawing/2014/main" val="20001"/>
                    </a:ext>
                  </a:extLst>
                </a:gridCol>
                <a:gridCol w="2678112">
                  <a:extLst>
                    <a:ext uri="{9D8B030D-6E8A-4147-A177-3AD203B41FA5}">
                      <a16:colId xmlns:a16="http://schemas.microsoft.com/office/drawing/2014/main" val="20002"/>
                    </a:ext>
                  </a:extLst>
                </a:gridCol>
                <a:gridCol w="2370138">
                  <a:extLst>
                    <a:ext uri="{9D8B030D-6E8A-4147-A177-3AD203B41FA5}">
                      <a16:colId xmlns:a16="http://schemas.microsoft.com/office/drawing/2014/main" val="20003"/>
                    </a:ext>
                  </a:extLst>
                </a:gridCol>
                <a:gridCol w="2589212">
                  <a:extLst>
                    <a:ext uri="{9D8B030D-6E8A-4147-A177-3AD203B41FA5}">
                      <a16:colId xmlns:a16="http://schemas.microsoft.com/office/drawing/2014/main" val="20004"/>
                    </a:ext>
                  </a:extLst>
                </a:gridCol>
              </a:tblGrid>
              <a:tr h="371475">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endParaRPr kumimoji="0" lang="en-US" altLang="en-US" sz="1600" b="1" i="0" u="none" strike="noStrike" cap="none" normalizeH="0" baseline="0">
                        <a:ln>
                          <a:noFill/>
                        </a:ln>
                        <a:solidFill>
                          <a:srgbClr val="FFFFFF"/>
                        </a:solidFill>
                        <a:effectLst/>
                        <a:latin typeface="Calibri" panose="020F0502020204030204" pitchFamily="34" charset="0"/>
                      </a:endParaRP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Omnipod 5</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Control IQ</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iLet</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780G</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39763">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Algorithm target</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6E7"/>
                    </a:solidFill>
                  </a:tcPr>
                </a:tc>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110, 120, 130, 140, 150mg/dL</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6E7"/>
                    </a:solidFill>
                  </a:tcPr>
                </a:tc>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112.5 – 160 mg/dL</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6E7"/>
                    </a:solidFill>
                  </a:tcPr>
                </a:tc>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110, 120, 130mg/dL</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6E7"/>
                    </a:solidFill>
                  </a:tcPr>
                </a:tc>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100, 110, 120mg/dL</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6E7"/>
                    </a:solidFill>
                  </a:tcPr>
                </a:tc>
                <a:extLst>
                  <a:ext uri="{0D108BD9-81ED-4DB2-BD59-A6C34878D82A}">
                    <a16:rowId xmlns:a16="http://schemas.microsoft.com/office/drawing/2014/main" val="10001"/>
                  </a:ext>
                </a:extLst>
              </a:tr>
              <a:tr h="914400">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Basal automation</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4"/>
                    </a:solidFill>
                  </a:tcPr>
                </a:tc>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Calculated from total daily insulin, updated each pod change, 60 min prediction </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4"/>
                    </a:solidFill>
                  </a:tcPr>
                </a:tc>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Increases or decreases from programmed basal rates, 30 min prediction </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4"/>
                    </a:solidFill>
                  </a:tcPr>
                </a:tc>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Initiated based on user weight and adapts with glucose profile</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4"/>
                    </a:solidFill>
                  </a:tcPr>
                </a:tc>
                <a:tc>
                  <a:txBody>
                    <a:bodyPr/>
                    <a:lstStyle>
                      <a:lvl1pPr>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Calculated based on total daily insulin from past 2-6 days </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4"/>
                    </a:solidFill>
                  </a:tcPr>
                </a:tc>
                <a:extLst>
                  <a:ext uri="{0D108BD9-81ED-4DB2-BD59-A6C34878D82A}">
                    <a16:rowId xmlns:a16="http://schemas.microsoft.com/office/drawing/2014/main" val="10002"/>
                  </a:ext>
                </a:extLst>
              </a:tr>
              <a:tr h="914400">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Automated Corrections</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6E7"/>
                    </a:solidFill>
                  </a:tcPr>
                </a:tc>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No</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6E7"/>
                    </a:solidFill>
                  </a:tcPr>
                </a:tc>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Max 1/hour if glucose predicted &gt;180 mg/dL, 60% of calculated dose</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6E7"/>
                    </a:solidFill>
                  </a:tcPr>
                </a:tc>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No</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6E7"/>
                    </a:solidFill>
                  </a:tcPr>
                </a:tc>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If glucose &gt; 120 mg/dL and at max  "auto basal" delivery, up to every 5min</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6E7"/>
                    </a:solidFill>
                  </a:tcPr>
                </a:tc>
                <a:extLst>
                  <a:ext uri="{0D108BD9-81ED-4DB2-BD59-A6C34878D82A}">
                    <a16:rowId xmlns:a16="http://schemas.microsoft.com/office/drawing/2014/main" val="10003"/>
                  </a:ext>
                </a:extLst>
              </a:tr>
              <a:tr h="371475">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Extended bolus</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4"/>
                    </a:solidFill>
                  </a:tcPr>
                </a:tc>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No, manual mode only</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4"/>
                    </a:solidFill>
                  </a:tcPr>
                </a:tc>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Yes, up to 2 hours</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4"/>
                    </a:solidFill>
                  </a:tcPr>
                </a:tc>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No</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4"/>
                    </a:solidFill>
                  </a:tcPr>
                </a:tc>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No, manual mode only</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4"/>
                    </a:solidFill>
                  </a:tcPr>
                </a:tc>
                <a:extLst>
                  <a:ext uri="{0D108BD9-81ED-4DB2-BD59-A6C34878D82A}">
                    <a16:rowId xmlns:a16="http://schemas.microsoft.com/office/drawing/2014/main" val="10004"/>
                  </a:ext>
                </a:extLst>
              </a:tr>
              <a:tr h="639763">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Insulin action time (IAT)</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6E7"/>
                    </a:solidFill>
                  </a:tcPr>
                </a:tc>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2-6 hours</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6E7"/>
                    </a:solidFill>
                  </a:tcPr>
                </a:tc>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5 hours (automated mode)</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6E7"/>
                    </a:solidFill>
                  </a:tcPr>
                </a:tc>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NA</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6E7"/>
                    </a:solidFill>
                  </a:tcPr>
                </a:tc>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2-8 hours</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6E7"/>
                    </a:solidFill>
                  </a:tcPr>
                </a:tc>
                <a:extLst>
                  <a:ext uri="{0D108BD9-81ED-4DB2-BD59-A6C34878D82A}">
                    <a16:rowId xmlns:a16="http://schemas.microsoft.com/office/drawing/2014/main" val="10005"/>
                  </a:ext>
                </a:extLst>
              </a:tr>
              <a:tr h="595313">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Temporary targets</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4"/>
                    </a:solidFill>
                  </a:tcPr>
                </a:tc>
                <a:tc>
                  <a:txBody>
                    <a:bodyPr/>
                    <a:lstStyle>
                      <a:lvl1pPr>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Activity 150 mg/dL</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panose="020F0502020204030204" pitchFamily="34" charset="0"/>
                      </a:endParaRP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4"/>
                    </a:solidFill>
                  </a:tcPr>
                </a:tc>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Exercise 140 -160 mg/dL</a:t>
                      </a:r>
                    </a:p>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Sleep 112.5 – 120 mg/dL</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4"/>
                    </a:solidFill>
                  </a:tcPr>
                </a:tc>
                <a:tc>
                  <a:txBody>
                    <a:bodyPr/>
                    <a:lstStyle>
                      <a:lvl1pPr>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NA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panose="020F0502020204030204" pitchFamily="34" charset="0"/>
                      </a:endParaRP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4"/>
                    </a:solidFill>
                  </a:tcPr>
                </a:tc>
                <a:tc>
                  <a:txBody>
                    <a:bodyPr/>
                    <a:lstStyle>
                      <a:lvl1pPr>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150 mg/dL</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panose="020F0502020204030204" pitchFamily="34" charset="0"/>
                      </a:endParaRP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4"/>
                    </a:solidFill>
                  </a:tcPr>
                </a:tc>
                <a:extLst>
                  <a:ext uri="{0D108BD9-81ED-4DB2-BD59-A6C34878D82A}">
                    <a16:rowId xmlns:a16="http://schemas.microsoft.com/office/drawing/2014/main" val="10006"/>
                  </a:ext>
                </a:extLst>
              </a:tr>
              <a:tr h="579438">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Bolus adjustments</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6E7"/>
                    </a:solidFill>
                  </a:tcPr>
                </a:tc>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ISF, IAT, ICR, max bolus, reverse correction</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6E7"/>
                    </a:solidFill>
                  </a:tcPr>
                </a:tc>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ISF, ICR, max bolus, reverse correction</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6E7"/>
                    </a:solidFill>
                  </a:tcPr>
                </a:tc>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Usual, more, Less meal announcements</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6E7"/>
                    </a:solidFill>
                  </a:tcPr>
                </a:tc>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ICR, IAT, max bolus</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D6E7"/>
                    </a:solidFill>
                  </a:tcPr>
                </a:tc>
                <a:extLst>
                  <a:ext uri="{0D108BD9-81ED-4DB2-BD59-A6C34878D82A}">
                    <a16:rowId xmlns:a16="http://schemas.microsoft.com/office/drawing/2014/main" val="10007"/>
                  </a:ext>
                </a:extLst>
              </a:tr>
              <a:tr h="579438">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Ability to override bolus</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4"/>
                    </a:solidFill>
                  </a:tcPr>
                </a:tc>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Yes</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4"/>
                    </a:solidFill>
                  </a:tcPr>
                </a:tc>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Yes</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4"/>
                    </a:solidFill>
                  </a:tcPr>
                </a:tc>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No</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4"/>
                    </a:solidFill>
                  </a:tcPr>
                </a:tc>
                <a:tc>
                  <a:txBody>
                    <a:bodyPr/>
                    <a:lstStyle>
                      <a:lvl1pPr defTabSz="912813">
                        <a:lnSpc>
                          <a:spcPct val="90000"/>
                        </a:lnSpc>
                        <a:spcBef>
                          <a:spcPts val="1000"/>
                        </a:spcBef>
                        <a:buFont typeface="Arial" panose="020B0604020202020204" pitchFamily="34" charset="0"/>
                        <a:defRPr sz="4000">
                          <a:solidFill>
                            <a:schemeClr val="bg2"/>
                          </a:solidFill>
                          <a:latin typeface="Arial" panose="020B0604020202020204" pitchFamily="34" charset="0"/>
                          <a:cs typeface="Arial" panose="020B0604020202020204" pitchFamily="34" charset="0"/>
                        </a:defRPr>
                      </a:lvl1pPr>
                      <a:lvl2pPr marL="742950" indent="-285750" defTabSz="912813">
                        <a:lnSpc>
                          <a:spcPct val="90000"/>
                        </a:lnSpc>
                        <a:spcBef>
                          <a:spcPts val="500"/>
                        </a:spcBef>
                        <a:buFont typeface="Arial" panose="020B0604020202020204" pitchFamily="34" charset="0"/>
                        <a:defRPr sz="3600">
                          <a:solidFill>
                            <a:schemeClr val="bg2"/>
                          </a:solidFill>
                          <a:latin typeface="Arial" panose="020B0604020202020204" pitchFamily="34" charset="0"/>
                          <a:cs typeface="Arial" panose="020B0604020202020204" pitchFamily="34" charset="0"/>
                        </a:defRPr>
                      </a:lvl2pPr>
                      <a:lvl3pPr marL="1143000" indent="-228600" defTabSz="912813">
                        <a:lnSpc>
                          <a:spcPct val="90000"/>
                        </a:lnSpc>
                        <a:spcBef>
                          <a:spcPts val="500"/>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3pPr>
                      <a:lvl4pPr marL="16002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4pPr>
                      <a:lvl5pPr marL="2057400" indent="-228600" defTabSz="912813">
                        <a:lnSpc>
                          <a:spcPct val="90000"/>
                        </a:lnSpc>
                        <a:spcBef>
                          <a:spcPts val="500"/>
                        </a:spcBef>
                        <a:buFont typeface="Arial" panose="020B0604020202020204" pitchFamily="34" charset="0"/>
                        <a:defRPr sz="2800">
                          <a:solidFill>
                            <a:schemeClr val="bg2"/>
                          </a:solidFill>
                          <a:latin typeface="Arial" panose="020B0604020202020204" pitchFamily="34" charset="0"/>
                          <a:cs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2800">
                          <a:solidFill>
                            <a:schemeClr val="bg2"/>
                          </a:solidFill>
                          <a:latin typeface="Arial" panose="020B0604020202020204" pitchFamily="34" charset="0"/>
                          <a:cs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No</a:t>
                      </a:r>
                    </a:p>
                  </a:txBody>
                  <a:tcPr marL="91441" marR="91441"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4"/>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le 1">
            <a:extLst>
              <a:ext uri="{FF2B5EF4-FFF2-40B4-BE49-F238E27FC236}">
                <a16:creationId xmlns:a16="http://schemas.microsoft.com/office/drawing/2014/main" id="{33BF18B9-551A-5226-1F80-56750FC7955D}"/>
              </a:ext>
            </a:extLst>
          </p:cNvPr>
          <p:cNvSpPr>
            <a:spLocks noGrp="1"/>
          </p:cNvSpPr>
          <p:nvPr>
            <p:ph type="title"/>
          </p:nvPr>
        </p:nvSpPr>
        <p:spPr/>
        <p:txBody>
          <a:bodyPr/>
          <a:lstStyle/>
          <a:p>
            <a:r>
              <a:rPr lang="en-US" altLang="en-US"/>
              <a:t>Patient Case</a:t>
            </a:r>
          </a:p>
        </p:txBody>
      </p:sp>
      <p:sp>
        <p:nvSpPr>
          <p:cNvPr id="220163" name="Content Placeholder 2">
            <a:extLst>
              <a:ext uri="{FF2B5EF4-FFF2-40B4-BE49-F238E27FC236}">
                <a16:creationId xmlns:a16="http://schemas.microsoft.com/office/drawing/2014/main" id="{7C8A78DC-1F87-42E3-872A-8BEB60DDEFBC}"/>
              </a:ext>
            </a:extLst>
          </p:cNvPr>
          <p:cNvSpPr>
            <a:spLocks noGrp="1"/>
          </p:cNvSpPr>
          <p:nvPr>
            <p:ph idx="1"/>
          </p:nvPr>
        </p:nvSpPr>
        <p:spPr>
          <a:xfrm>
            <a:off x="838200" y="1825625"/>
            <a:ext cx="5943600" cy="4422775"/>
          </a:xfrm>
        </p:spPr>
        <p:txBody>
          <a:bodyPr/>
          <a:lstStyle/>
          <a:p>
            <a:pPr marL="455613" indent="-455613"/>
            <a:r>
              <a:rPr lang="en-US" altLang="en-US" sz="2800"/>
              <a:t>47 years old</a:t>
            </a:r>
          </a:p>
          <a:p>
            <a:pPr marL="455613" indent="-455613"/>
            <a:r>
              <a:rPr lang="en-US" altLang="en-US" sz="2800"/>
              <a:t>T2D x 20+ years</a:t>
            </a:r>
          </a:p>
          <a:p>
            <a:pPr marL="455613" indent="-455613"/>
            <a:r>
              <a:rPr lang="en-US" altLang="en-US" sz="2800"/>
              <a:t>A1C=8.1%</a:t>
            </a:r>
          </a:p>
          <a:p>
            <a:pPr marL="455613" indent="-455613"/>
            <a:r>
              <a:rPr lang="en-US" altLang="en-US" sz="2800"/>
              <a:t>BMI=39kg/m</a:t>
            </a:r>
            <a:r>
              <a:rPr lang="en-US" altLang="en-US" sz="2800" baseline="30000"/>
              <a:t>2</a:t>
            </a:r>
          </a:p>
          <a:p>
            <a:pPr marL="455613" indent="-455613"/>
            <a:r>
              <a:rPr lang="en-US" altLang="en-US" sz="2800"/>
              <a:t>Works as a bank teller</a:t>
            </a:r>
          </a:p>
          <a:p>
            <a:pPr marL="455613" indent="-455613"/>
            <a:r>
              <a:rPr lang="en-US" altLang="en-US" sz="2800"/>
              <a:t>No diabetes complications</a:t>
            </a:r>
          </a:p>
          <a:p>
            <a:pPr marL="455613" indent="-455613"/>
            <a:r>
              <a:rPr lang="en-US" altLang="en-US" sz="2800"/>
              <a:t>Meds:</a:t>
            </a:r>
          </a:p>
          <a:p>
            <a:pPr marL="912813" lvl="1" indent="-455613"/>
            <a:r>
              <a:rPr lang="en-US" altLang="en-US" sz="2000"/>
              <a:t>Insulin glargine 100 units qpm</a:t>
            </a:r>
          </a:p>
          <a:p>
            <a:pPr marL="912813" lvl="1" indent="-455613"/>
            <a:r>
              <a:rPr lang="en-US" altLang="en-US" sz="2000"/>
              <a:t>Insulin aspart 45 units TID a.c. </a:t>
            </a:r>
          </a:p>
          <a:p>
            <a:pPr marL="912813" lvl="1" indent="-455613"/>
            <a:r>
              <a:rPr lang="en-US" altLang="en-US" sz="2000"/>
              <a:t>Dapagliflozin 10mg daily </a:t>
            </a:r>
          </a:p>
          <a:p>
            <a:pPr marL="912813" lvl="1" indent="-455613"/>
            <a:r>
              <a:rPr lang="en-US" altLang="en-US" sz="2000"/>
              <a:t>Dulaglutide 1.5 mg weekly</a:t>
            </a:r>
          </a:p>
          <a:p>
            <a:pPr marL="455613" indent="-455613"/>
            <a:r>
              <a:rPr lang="en-US" altLang="en-US"/>
              <a:t>  </a:t>
            </a:r>
          </a:p>
        </p:txBody>
      </p:sp>
      <p:sp>
        <p:nvSpPr>
          <p:cNvPr id="5" name="Flowchart: Process 4">
            <a:extLst>
              <a:ext uri="{FF2B5EF4-FFF2-40B4-BE49-F238E27FC236}">
                <a16:creationId xmlns:a16="http://schemas.microsoft.com/office/drawing/2014/main" id="{17BC2201-5700-4441-EBE1-472D894F824D}"/>
              </a:ext>
            </a:extLst>
          </p:cNvPr>
          <p:cNvSpPr/>
          <p:nvPr/>
        </p:nvSpPr>
        <p:spPr>
          <a:xfrm>
            <a:off x="6934200" y="2362200"/>
            <a:ext cx="4648200" cy="34290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t>Is this a good candidate for an insulin pump?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itle 1">
            <a:extLst>
              <a:ext uri="{FF2B5EF4-FFF2-40B4-BE49-F238E27FC236}">
                <a16:creationId xmlns:a16="http://schemas.microsoft.com/office/drawing/2014/main" id="{B46AD6AD-578B-10E8-2D7E-9099BB3066B9}"/>
              </a:ext>
            </a:extLst>
          </p:cNvPr>
          <p:cNvSpPr>
            <a:spLocks noGrp="1"/>
          </p:cNvSpPr>
          <p:nvPr>
            <p:ph type="title"/>
          </p:nvPr>
        </p:nvSpPr>
        <p:spPr/>
        <p:txBody>
          <a:bodyPr/>
          <a:lstStyle/>
          <a:p>
            <a:r>
              <a:rPr lang="en-US" altLang="en-US"/>
              <a:t>Patient Case</a:t>
            </a:r>
          </a:p>
        </p:txBody>
      </p:sp>
      <p:pic>
        <p:nvPicPr>
          <p:cNvPr id="222211" name="Picture 4">
            <a:extLst>
              <a:ext uri="{FF2B5EF4-FFF2-40B4-BE49-F238E27FC236}">
                <a16:creationId xmlns:a16="http://schemas.microsoft.com/office/drawing/2014/main" id="{55F50267-C5CE-05AF-18D3-3C38ABCD31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2401888"/>
            <a:ext cx="66103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2" name="Picture 8">
            <a:extLst>
              <a:ext uri="{FF2B5EF4-FFF2-40B4-BE49-F238E27FC236}">
                <a16:creationId xmlns:a16="http://schemas.microsoft.com/office/drawing/2014/main" id="{8648C1EE-063A-56C5-42C0-F5BB8B3AAA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1574800"/>
            <a:ext cx="4629150"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3" name="TextBox 9">
            <a:extLst>
              <a:ext uri="{FF2B5EF4-FFF2-40B4-BE49-F238E27FC236}">
                <a16:creationId xmlns:a16="http://schemas.microsoft.com/office/drawing/2014/main" id="{841AE24A-6E0B-260D-73A9-02CD616FF374}"/>
              </a:ext>
            </a:extLst>
          </p:cNvPr>
          <p:cNvSpPr txBox="1">
            <a:spLocks noChangeArrowheads="1"/>
          </p:cNvSpPr>
          <p:nvPr/>
        </p:nvSpPr>
        <p:spPr bwMode="auto">
          <a:xfrm>
            <a:off x="7696200" y="4567238"/>
            <a:ext cx="32766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chemeClr val="bg2"/>
                </a:solidFill>
              </a:rPr>
              <a:t>TDD decreased by 30%</a:t>
            </a:r>
          </a:p>
          <a:p>
            <a:pPr algn="ctr"/>
            <a:r>
              <a:rPr lang="en-US" altLang="en-US" sz="3200" b="1">
                <a:solidFill>
                  <a:schemeClr val="bg2"/>
                </a:solidFill>
              </a:rPr>
              <a:t>Follow-Up A1C=6.7%</a:t>
            </a:r>
          </a:p>
        </p:txBody>
      </p:sp>
      <p:sp>
        <p:nvSpPr>
          <p:cNvPr id="222214" name="TextBox 10">
            <a:extLst>
              <a:ext uri="{FF2B5EF4-FFF2-40B4-BE49-F238E27FC236}">
                <a16:creationId xmlns:a16="http://schemas.microsoft.com/office/drawing/2014/main" id="{72B6659F-D7E3-F879-4675-7F19985BF7DC}"/>
              </a:ext>
            </a:extLst>
          </p:cNvPr>
          <p:cNvSpPr txBox="1">
            <a:spLocks noChangeArrowheads="1"/>
          </p:cNvSpPr>
          <p:nvPr/>
        </p:nvSpPr>
        <p:spPr bwMode="auto">
          <a:xfrm>
            <a:off x="685800" y="1371600"/>
            <a:ext cx="640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bg2"/>
                </a:solidFill>
              </a:rPr>
              <a:t>47yo T2DM, A1C=8.1%, BMI=39kg/m</a:t>
            </a:r>
            <a:r>
              <a:rPr lang="en-US" altLang="en-US" sz="2400" b="1" baseline="30000">
                <a:solidFill>
                  <a:schemeClr val="bg2"/>
                </a:solidFill>
              </a:rPr>
              <a:t>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a:extLst>
              <a:ext uri="{FF2B5EF4-FFF2-40B4-BE49-F238E27FC236}">
                <a16:creationId xmlns:a16="http://schemas.microsoft.com/office/drawing/2014/main" id="{6D7DF6EA-F3B0-DB39-EBD5-2DC21E64287E}"/>
              </a:ext>
            </a:extLst>
          </p:cNvPr>
          <p:cNvSpPr>
            <a:spLocks noGrp="1"/>
          </p:cNvSpPr>
          <p:nvPr>
            <p:ph type="title"/>
          </p:nvPr>
        </p:nvSpPr>
        <p:spPr/>
        <p:txBody>
          <a:bodyPr/>
          <a:lstStyle/>
          <a:p>
            <a:endParaRPr lang="en-US" altLang="en-US"/>
          </a:p>
        </p:txBody>
      </p:sp>
      <p:sp>
        <p:nvSpPr>
          <p:cNvPr id="224259" name="Content Placeholder 2">
            <a:extLst>
              <a:ext uri="{FF2B5EF4-FFF2-40B4-BE49-F238E27FC236}">
                <a16:creationId xmlns:a16="http://schemas.microsoft.com/office/drawing/2014/main" id="{1121B7E4-0D08-7DB7-5CF1-B250AB5D5526}"/>
              </a:ext>
            </a:extLst>
          </p:cNvPr>
          <p:cNvSpPr>
            <a:spLocks noGrp="1"/>
          </p:cNvSpPr>
          <p:nvPr>
            <p:ph idx="1"/>
          </p:nvPr>
        </p:nvSpPr>
        <p:spPr/>
        <p:txBody>
          <a:bodyPr/>
          <a:lstStyle/>
          <a:p>
            <a:endParaRPr lang="en-US" altLang="en-US"/>
          </a:p>
        </p:txBody>
      </p:sp>
      <p:pic>
        <p:nvPicPr>
          <p:cNvPr id="224260" name="Picture 2" descr="https://care.diabetesjournals.org/content/diacare/41/8/1579/F1.large.jpg?width=800&amp;height=600&amp;carousel=1">
            <a:extLst>
              <a:ext uri="{FF2B5EF4-FFF2-40B4-BE49-F238E27FC236}">
                <a16:creationId xmlns:a16="http://schemas.microsoft.com/office/drawing/2014/main" id="{9B2D122E-675F-E4A2-59B3-AA6CEA188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47700"/>
            <a:ext cx="868997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1" name="TextBox 3">
            <a:extLst>
              <a:ext uri="{FF2B5EF4-FFF2-40B4-BE49-F238E27FC236}">
                <a16:creationId xmlns:a16="http://schemas.microsoft.com/office/drawing/2014/main" id="{19A23A9A-C624-36B3-CCF4-732F39064C52}"/>
              </a:ext>
            </a:extLst>
          </p:cNvPr>
          <p:cNvSpPr txBox="1">
            <a:spLocks noChangeArrowheads="1"/>
          </p:cNvSpPr>
          <p:nvPr/>
        </p:nvSpPr>
        <p:spPr bwMode="auto">
          <a:xfrm>
            <a:off x="609600" y="6400800"/>
            <a:ext cx="5029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t-BR" altLang="en-US" sz="1200">
                <a:solidFill>
                  <a:schemeClr val="bg2"/>
                </a:solidFill>
              </a:rPr>
              <a:t>Umpierrez G et al. Diabetes Care 2018 Aug; 41(8): 1579-1589</a:t>
            </a:r>
            <a:r>
              <a:rPr lang="pt-BR" altLang="en-US" sz="2400">
                <a:solidFill>
                  <a:schemeClr val="bg2"/>
                </a:solidFill>
              </a:rPr>
              <a:t>.</a:t>
            </a:r>
            <a:endParaRPr lang="en-US" altLang="en-US" sz="2400">
              <a:solidFill>
                <a:schemeClr val="bg2"/>
              </a:solidFill>
            </a:endParaRPr>
          </a:p>
          <a:p>
            <a:endParaRPr lang="en-US" altLang="en-US" sz="2400">
              <a:solidFill>
                <a:schemeClr val="bg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A12EE4-EE55-39BE-91B7-765A8F5D68D4}"/>
              </a:ext>
            </a:extLst>
          </p:cNvPr>
          <p:cNvSpPr>
            <a:spLocks noGrp="1"/>
          </p:cNvSpPr>
          <p:nvPr>
            <p:ph type="ctrTitle"/>
          </p:nvPr>
        </p:nvSpPr>
        <p:spPr>
          <a:xfrm>
            <a:off x="1114425" y="1566863"/>
            <a:ext cx="11085513" cy="2387600"/>
          </a:xfrm>
        </p:spPr>
        <p:txBody>
          <a:bodyPr/>
          <a:lstStyle/>
          <a:p>
            <a:pPr>
              <a:spcBef>
                <a:spcPts val="1000"/>
              </a:spcBef>
              <a:defRPr/>
            </a:pPr>
            <a:r>
              <a:rPr lang="en-US" dirty="0">
                <a:solidFill>
                  <a:schemeClr val="bg1"/>
                </a:solidFill>
                <a:ea typeface="+mn-ea"/>
              </a:rPr>
              <a:t>Continuous Glucose Monitors</a:t>
            </a:r>
            <a:br>
              <a:rPr lang="en-US" dirty="0">
                <a:solidFill>
                  <a:schemeClr val="bg1"/>
                </a:solidFill>
                <a:ea typeface="+mn-ea"/>
              </a:rPr>
            </a:br>
            <a:endParaRPr lang="en-US" dirty="0">
              <a:solidFill>
                <a:schemeClr val="bg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itle 1">
            <a:extLst>
              <a:ext uri="{FF2B5EF4-FFF2-40B4-BE49-F238E27FC236}">
                <a16:creationId xmlns:a16="http://schemas.microsoft.com/office/drawing/2014/main" id="{19186F7F-8611-98A6-234E-BCA883D0B9DD}"/>
              </a:ext>
            </a:extLst>
          </p:cNvPr>
          <p:cNvSpPr>
            <a:spLocks noGrp="1"/>
          </p:cNvSpPr>
          <p:nvPr>
            <p:ph type="title"/>
          </p:nvPr>
        </p:nvSpPr>
        <p:spPr/>
        <p:txBody>
          <a:bodyPr/>
          <a:lstStyle/>
          <a:p>
            <a:r>
              <a:rPr lang="en-US" altLang="en-US"/>
              <a:t>Contraindications to Insulin Pumps in the Hospital</a:t>
            </a:r>
          </a:p>
        </p:txBody>
      </p:sp>
      <p:graphicFrame>
        <p:nvGraphicFramePr>
          <p:cNvPr id="4" name="Content Placeholder 3">
            <a:extLst>
              <a:ext uri="{FF2B5EF4-FFF2-40B4-BE49-F238E27FC236}">
                <a16:creationId xmlns:a16="http://schemas.microsoft.com/office/drawing/2014/main" id="{E4CAA5E0-DA1F-8855-149E-E9A2E995FE6A}"/>
              </a:ext>
            </a:extLst>
          </p:cNvPr>
          <p:cNvGraphicFramePr>
            <a:graphicFrameLocks noGrp="1"/>
          </p:cNvGraphicFramePr>
          <p:nvPr>
            <p:ph idx="1"/>
          </p:nvPr>
        </p:nvGraphicFramePr>
        <p:xfrm>
          <a:off x="1143000" y="1812925"/>
          <a:ext cx="9601200" cy="4587878"/>
        </p:xfrm>
        <a:graphic>
          <a:graphicData uri="http://schemas.openxmlformats.org/drawingml/2006/table">
            <a:tbl>
              <a:tblPr>
                <a:tableStyleId>{10A1B5D5-9B99-4C35-A422-299274C87663}</a:tableStyleId>
              </a:tblPr>
              <a:tblGrid>
                <a:gridCol w="9601200">
                  <a:extLst>
                    <a:ext uri="{9D8B030D-6E8A-4147-A177-3AD203B41FA5}">
                      <a16:colId xmlns:a16="http://schemas.microsoft.com/office/drawing/2014/main" val="20000"/>
                    </a:ext>
                  </a:extLst>
                </a:gridCol>
              </a:tblGrid>
              <a:tr h="616058">
                <a:tc>
                  <a:txBody>
                    <a:bodyPr/>
                    <a:lstStyle/>
                    <a:p>
                      <a:pPr fontAlgn="base"/>
                      <a:r>
                        <a:rPr lang="en-US" sz="1400" dirty="0">
                          <a:effectLst/>
                        </a:rPr>
                        <a:t>Impaired level of consciousness (except during short-term anesthesia)</a:t>
                      </a:r>
                      <a:endParaRPr lang="en-US" sz="1400" dirty="0">
                        <a:solidFill>
                          <a:srgbClr val="000000"/>
                        </a:solidFill>
                        <a:effectLst/>
                      </a:endParaRPr>
                    </a:p>
                  </a:txBody>
                  <a:tcPr marL="58802" marR="58802" marT="58807" marB="58807" anchor="ctr"/>
                </a:tc>
                <a:extLst>
                  <a:ext uri="{0D108BD9-81ED-4DB2-BD59-A6C34878D82A}">
                    <a16:rowId xmlns:a16="http://schemas.microsoft.com/office/drawing/2014/main" val="10000"/>
                  </a:ext>
                </a:extLst>
              </a:tr>
              <a:tr h="616058">
                <a:tc>
                  <a:txBody>
                    <a:bodyPr/>
                    <a:lstStyle/>
                    <a:p>
                      <a:pPr fontAlgn="base"/>
                      <a:r>
                        <a:rPr lang="en-US" sz="1400">
                          <a:effectLst/>
                        </a:rPr>
                        <a:t>Patient’s inability to correctly demonstrate appropriate pump settings</a:t>
                      </a:r>
                      <a:endParaRPr lang="en-US" sz="1400">
                        <a:solidFill>
                          <a:srgbClr val="000000"/>
                        </a:solidFill>
                        <a:effectLst/>
                      </a:endParaRPr>
                    </a:p>
                  </a:txBody>
                  <a:tcPr marL="58802" marR="58802" marT="58807" marB="58807" anchor="ctr"/>
                </a:tc>
                <a:extLst>
                  <a:ext uri="{0D108BD9-81ED-4DB2-BD59-A6C34878D82A}">
                    <a16:rowId xmlns:a16="http://schemas.microsoft.com/office/drawing/2014/main" val="10001"/>
                  </a:ext>
                </a:extLst>
              </a:tr>
              <a:tr h="376897">
                <a:tc>
                  <a:txBody>
                    <a:bodyPr/>
                    <a:lstStyle/>
                    <a:p>
                      <a:pPr fontAlgn="base"/>
                      <a:r>
                        <a:rPr lang="en-US" sz="1400" dirty="0">
                          <a:effectLst/>
                        </a:rPr>
                        <a:t>Critical illness requiring intensive care</a:t>
                      </a:r>
                      <a:endParaRPr lang="en-US" sz="1400" dirty="0">
                        <a:solidFill>
                          <a:srgbClr val="000000"/>
                        </a:solidFill>
                        <a:effectLst/>
                      </a:endParaRPr>
                    </a:p>
                  </a:txBody>
                  <a:tcPr marL="58802" marR="58802" marT="58807" marB="58807" anchor="ctr"/>
                </a:tc>
                <a:extLst>
                  <a:ext uri="{0D108BD9-81ED-4DB2-BD59-A6C34878D82A}">
                    <a16:rowId xmlns:a16="http://schemas.microsoft.com/office/drawing/2014/main" val="10002"/>
                  </a:ext>
                </a:extLst>
              </a:tr>
              <a:tr h="616058">
                <a:tc>
                  <a:txBody>
                    <a:bodyPr/>
                    <a:lstStyle/>
                    <a:p>
                      <a:pPr fontAlgn="base"/>
                      <a:r>
                        <a:rPr lang="en-US" sz="1400" dirty="0">
                          <a:effectLst/>
                        </a:rPr>
                        <a:t>Psychiatric illness that interferes with a patient’s ability to self-manage diabetes</a:t>
                      </a:r>
                      <a:endParaRPr lang="en-US" sz="1400" dirty="0">
                        <a:solidFill>
                          <a:srgbClr val="000000"/>
                        </a:solidFill>
                        <a:effectLst/>
                      </a:endParaRPr>
                    </a:p>
                  </a:txBody>
                  <a:tcPr marL="58802" marR="58802" marT="58807" marB="58807" anchor="ctr"/>
                </a:tc>
                <a:extLst>
                  <a:ext uri="{0D108BD9-81ED-4DB2-BD59-A6C34878D82A}">
                    <a16:rowId xmlns:a16="http://schemas.microsoft.com/office/drawing/2014/main" val="10003"/>
                  </a:ext>
                </a:extLst>
              </a:tr>
              <a:tr h="616058">
                <a:tc>
                  <a:txBody>
                    <a:bodyPr/>
                    <a:lstStyle/>
                    <a:p>
                      <a:pPr fontAlgn="base"/>
                      <a:r>
                        <a:rPr lang="en-US" sz="1400" dirty="0">
                          <a:effectLst/>
                        </a:rPr>
                        <a:t>Diabetic ketoacidosis and hyperosmolar hyperglycemic state</a:t>
                      </a:r>
                      <a:endParaRPr lang="en-US" sz="1400" dirty="0">
                        <a:solidFill>
                          <a:srgbClr val="000000"/>
                        </a:solidFill>
                        <a:effectLst/>
                      </a:endParaRPr>
                    </a:p>
                  </a:txBody>
                  <a:tcPr marL="58802" marR="58802" marT="58807" marB="58807" anchor="ctr"/>
                </a:tc>
                <a:extLst>
                  <a:ext uri="{0D108BD9-81ED-4DB2-BD59-A6C34878D82A}">
                    <a16:rowId xmlns:a16="http://schemas.microsoft.com/office/drawing/2014/main" val="10004"/>
                  </a:ext>
                </a:extLst>
              </a:tr>
              <a:tr h="376897">
                <a:tc>
                  <a:txBody>
                    <a:bodyPr/>
                    <a:lstStyle/>
                    <a:p>
                      <a:pPr fontAlgn="base"/>
                      <a:r>
                        <a:rPr lang="en-US" sz="1400">
                          <a:effectLst/>
                        </a:rPr>
                        <a:t>Refusal or unwillingness to participate in self-care</a:t>
                      </a:r>
                      <a:endParaRPr lang="en-US" sz="1400">
                        <a:solidFill>
                          <a:srgbClr val="000000"/>
                        </a:solidFill>
                        <a:effectLst/>
                      </a:endParaRPr>
                    </a:p>
                  </a:txBody>
                  <a:tcPr marL="58802" marR="58802" marT="58807" marB="58807" anchor="ctr"/>
                </a:tc>
                <a:extLst>
                  <a:ext uri="{0D108BD9-81ED-4DB2-BD59-A6C34878D82A}">
                    <a16:rowId xmlns:a16="http://schemas.microsoft.com/office/drawing/2014/main" val="10005"/>
                  </a:ext>
                </a:extLst>
              </a:tr>
              <a:tr h="376897">
                <a:tc>
                  <a:txBody>
                    <a:bodyPr/>
                    <a:lstStyle/>
                    <a:p>
                      <a:pPr fontAlgn="base"/>
                      <a:r>
                        <a:rPr lang="en-US" sz="1400" dirty="0">
                          <a:effectLst/>
                        </a:rPr>
                        <a:t>Lack of pump supplies</a:t>
                      </a:r>
                      <a:endParaRPr lang="en-US" sz="1400" dirty="0">
                        <a:solidFill>
                          <a:srgbClr val="000000"/>
                        </a:solidFill>
                        <a:effectLst/>
                      </a:endParaRPr>
                    </a:p>
                  </a:txBody>
                  <a:tcPr marL="58802" marR="58802" marT="58807" marB="58807" anchor="ctr"/>
                </a:tc>
                <a:extLst>
                  <a:ext uri="{0D108BD9-81ED-4DB2-BD59-A6C34878D82A}">
                    <a16:rowId xmlns:a16="http://schemas.microsoft.com/office/drawing/2014/main" val="10006"/>
                  </a:ext>
                </a:extLst>
              </a:tr>
              <a:tr h="616058">
                <a:tc>
                  <a:txBody>
                    <a:bodyPr/>
                    <a:lstStyle/>
                    <a:p>
                      <a:pPr fontAlgn="base"/>
                      <a:r>
                        <a:rPr lang="en-US" sz="1400">
                          <a:effectLst/>
                        </a:rPr>
                        <a:t>Lack of trained health care providers, diabetes educators, or diabetes specialist</a:t>
                      </a:r>
                      <a:endParaRPr lang="en-US" sz="1400">
                        <a:solidFill>
                          <a:srgbClr val="000000"/>
                        </a:solidFill>
                        <a:effectLst/>
                      </a:endParaRPr>
                    </a:p>
                  </a:txBody>
                  <a:tcPr marL="58802" marR="58802" marT="58807" marB="58807" anchor="ctr"/>
                </a:tc>
                <a:extLst>
                  <a:ext uri="{0D108BD9-81ED-4DB2-BD59-A6C34878D82A}">
                    <a16:rowId xmlns:a16="http://schemas.microsoft.com/office/drawing/2014/main" val="10007"/>
                  </a:ext>
                </a:extLst>
              </a:tr>
              <a:tr h="376897">
                <a:tc>
                  <a:txBody>
                    <a:bodyPr/>
                    <a:lstStyle/>
                    <a:p>
                      <a:pPr fontAlgn="base"/>
                      <a:r>
                        <a:rPr lang="en-US" sz="1400" dirty="0">
                          <a:effectLst/>
                        </a:rPr>
                        <a:t>Patient at risk for suicide</a:t>
                      </a:r>
                      <a:endParaRPr lang="en-US" sz="1400" dirty="0">
                        <a:solidFill>
                          <a:srgbClr val="000000"/>
                        </a:solidFill>
                        <a:effectLst/>
                      </a:endParaRPr>
                    </a:p>
                  </a:txBody>
                  <a:tcPr marL="58802" marR="58802" marT="58807" marB="58807" anchor="ctr"/>
                </a:tc>
                <a:extLst>
                  <a:ext uri="{0D108BD9-81ED-4DB2-BD59-A6C34878D82A}">
                    <a16:rowId xmlns:a16="http://schemas.microsoft.com/office/drawing/2014/main" val="10008"/>
                  </a:ext>
                </a:extLst>
              </a:tr>
            </a:tbl>
          </a:graphicData>
        </a:graphic>
      </p:graphicFrame>
      <p:sp>
        <p:nvSpPr>
          <p:cNvPr id="226329" name="TextBox 4">
            <a:extLst>
              <a:ext uri="{FF2B5EF4-FFF2-40B4-BE49-F238E27FC236}">
                <a16:creationId xmlns:a16="http://schemas.microsoft.com/office/drawing/2014/main" id="{E85728FF-8F91-A668-ACE5-C8179887B7FE}"/>
              </a:ext>
            </a:extLst>
          </p:cNvPr>
          <p:cNvSpPr txBox="1">
            <a:spLocks noChangeArrowheads="1"/>
          </p:cNvSpPr>
          <p:nvPr/>
        </p:nvSpPr>
        <p:spPr bwMode="auto">
          <a:xfrm>
            <a:off x="609600" y="6400800"/>
            <a:ext cx="502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t-BR" altLang="en-US" sz="1200">
                <a:solidFill>
                  <a:schemeClr val="bg2"/>
                </a:solidFill>
              </a:rPr>
              <a:t>Umpierrez G et al. Diabetes Care 2018 Aug; 41(8): 1579-1589</a:t>
            </a:r>
            <a:r>
              <a:rPr lang="pt-BR" altLang="en-US" sz="2400">
                <a:solidFill>
                  <a:schemeClr val="bg2"/>
                </a:solidFill>
              </a:rPr>
              <a:t>.</a:t>
            </a:r>
            <a:endParaRPr lang="en-US" altLang="en-US" sz="2400">
              <a:solidFill>
                <a:schemeClr val="bg2"/>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itle 1">
            <a:extLst>
              <a:ext uri="{FF2B5EF4-FFF2-40B4-BE49-F238E27FC236}">
                <a16:creationId xmlns:a16="http://schemas.microsoft.com/office/drawing/2014/main" id="{AB9FFF65-5464-D80A-8D84-7FEC09F8607B}"/>
              </a:ext>
            </a:extLst>
          </p:cNvPr>
          <p:cNvSpPr>
            <a:spLocks noGrp="1" noChangeArrowheads="1"/>
          </p:cNvSpPr>
          <p:nvPr>
            <p:ph type="title"/>
          </p:nvPr>
        </p:nvSpPr>
        <p:spPr/>
        <p:txBody>
          <a:bodyPr/>
          <a:lstStyle/>
          <a:p>
            <a:r>
              <a:rPr lang="en-US" altLang="en-US"/>
              <a:t>ADA Standards of Care 2025</a:t>
            </a:r>
          </a:p>
        </p:txBody>
      </p:sp>
      <p:sp>
        <p:nvSpPr>
          <p:cNvPr id="228355" name="Text Placeholder 8">
            <a:extLst>
              <a:ext uri="{FF2B5EF4-FFF2-40B4-BE49-F238E27FC236}">
                <a16:creationId xmlns:a16="http://schemas.microsoft.com/office/drawing/2014/main" id="{F62576C8-0BCA-4E8F-1893-4598F1BB7729}"/>
              </a:ext>
            </a:extLst>
          </p:cNvPr>
          <p:cNvSpPr>
            <a:spLocks noGrp="1" noChangeArrowheads="1"/>
          </p:cNvSpPr>
          <p:nvPr>
            <p:ph type="body" sz="quarter" idx="19"/>
          </p:nvPr>
        </p:nvSpPr>
        <p:spPr>
          <a:xfrm>
            <a:off x="885825" y="6308725"/>
            <a:ext cx="11306175" cy="412750"/>
          </a:xfrm>
        </p:spPr>
        <p:txBody>
          <a:bodyPr/>
          <a:lstStyle/>
          <a:p>
            <a:pPr marL="0" indent="0">
              <a:lnSpc>
                <a:spcPct val="100000"/>
              </a:lnSpc>
              <a:spcBef>
                <a:spcPct val="0"/>
              </a:spcBef>
              <a:buFont typeface="Arial" panose="020B0604020202020204" pitchFamily="34" charset="0"/>
              <a:buNone/>
            </a:pPr>
            <a:r>
              <a:rPr lang="en-US" altLang="en-US">
                <a:solidFill>
                  <a:srgbClr val="939396"/>
                </a:solidFill>
              </a:rPr>
              <a:t>*</a:t>
            </a:r>
            <a:br>
              <a:rPr lang="en-US" altLang="en-US">
                <a:solidFill>
                  <a:srgbClr val="939396"/>
                </a:solidFill>
                <a:latin typeface="Arial" panose="020B0604020202020204" pitchFamily="34" charset="0"/>
                <a:cs typeface="Arial" panose="020B0604020202020204" pitchFamily="34" charset="0"/>
              </a:rPr>
            </a:br>
            <a:r>
              <a:rPr lang="en-US" altLang="en-US" sz="1200">
                <a:solidFill>
                  <a:schemeClr val="tx1"/>
                </a:solidFill>
              </a:rPr>
              <a:t>Diabetes Care 2025;48(Suppl. 1):S146–S166 </a:t>
            </a:r>
          </a:p>
        </p:txBody>
      </p:sp>
      <p:sp>
        <p:nvSpPr>
          <p:cNvPr id="66" name="TextBox 65">
            <a:extLst>
              <a:ext uri="{FF2B5EF4-FFF2-40B4-BE49-F238E27FC236}">
                <a16:creationId xmlns:a16="http://schemas.microsoft.com/office/drawing/2014/main" id="{67801404-B4CE-1371-E0B2-16FBE5D90247}"/>
              </a:ext>
            </a:extLst>
          </p:cNvPr>
          <p:cNvSpPr txBox="1">
            <a:spLocks noChangeArrowheads="1"/>
          </p:cNvSpPr>
          <p:nvPr/>
        </p:nvSpPr>
        <p:spPr bwMode="auto">
          <a:xfrm>
            <a:off x="5183188" y="2268538"/>
            <a:ext cx="5989637"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300"/>
              </a:spcAft>
            </a:pPr>
            <a:r>
              <a:rPr lang="en-US" altLang="en-US" sz="1600">
                <a:solidFill>
                  <a:srgbClr val="4D4D4F"/>
                </a:solidFill>
                <a:cs typeface="Arial" panose="020B0604020202020204" pitchFamily="34" charset="0"/>
              </a:rPr>
              <a:t>AID systems should be the preferred insulin delivery method to improve glycemic outcomes and reduce hypoglycemia and disparities in youth and adults with T1D  (A ) and other forms of insulin deficient diabetes (E )</a:t>
            </a:r>
            <a:endParaRPr lang="en-US" altLang="en-US" sz="1600" b="1">
              <a:solidFill>
                <a:srgbClr val="32AD10"/>
              </a:solidFill>
              <a:cs typeface="Arial" panose="020B0604020202020204" pitchFamily="34" charset="0"/>
            </a:endParaRPr>
          </a:p>
        </p:txBody>
      </p:sp>
      <p:grpSp>
        <p:nvGrpSpPr>
          <p:cNvPr id="17" name="Group 16">
            <a:extLst>
              <a:ext uri="{FF2B5EF4-FFF2-40B4-BE49-F238E27FC236}">
                <a16:creationId xmlns:a16="http://schemas.microsoft.com/office/drawing/2014/main" id="{CF7FF707-79BB-A59D-D3CE-CC0ADB94069A}"/>
              </a:ext>
            </a:extLst>
          </p:cNvPr>
          <p:cNvGrpSpPr>
            <a:grpSpLocks/>
          </p:cNvGrpSpPr>
          <p:nvPr/>
        </p:nvGrpSpPr>
        <p:grpSpPr bwMode="auto">
          <a:xfrm>
            <a:off x="5018088" y="2768600"/>
            <a:ext cx="6565900" cy="1501775"/>
            <a:chOff x="5183599" y="2762641"/>
            <a:chExt cx="6565489" cy="1502820"/>
          </a:xfrm>
        </p:grpSpPr>
        <p:cxnSp>
          <p:nvCxnSpPr>
            <p:cNvPr id="87" name="Straight Connector 86">
              <a:extLst>
                <a:ext uri="{FF2B5EF4-FFF2-40B4-BE49-F238E27FC236}">
                  <a16:creationId xmlns:a16="http://schemas.microsoft.com/office/drawing/2014/main" id="{0350535E-AABE-FDE8-C40B-5C552CFF76D0}"/>
                </a:ext>
              </a:extLst>
            </p:cNvPr>
            <p:cNvCxnSpPr>
              <a:cxnSpLocks/>
            </p:cNvCxnSpPr>
            <p:nvPr/>
          </p:nvCxnSpPr>
          <p:spPr>
            <a:xfrm>
              <a:off x="5183599" y="2762641"/>
              <a:ext cx="656548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1DC5F14-0037-602C-1CFA-D0C523960A64}"/>
                </a:ext>
              </a:extLst>
            </p:cNvPr>
            <p:cNvCxnSpPr>
              <a:cxnSpLocks/>
            </p:cNvCxnSpPr>
            <p:nvPr/>
          </p:nvCxnSpPr>
          <p:spPr>
            <a:xfrm>
              <a:off x="5183599" y="4265461"/>
              <a:ext cx="656548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02" name="TextBox 101">
            <a:extLst>
              <a:ext uri="{FF2B5EF4-FFF2-40B4-BE49-F238E27FC236}">
                <a16:creationId xmlns:a16="http://schemas.microsoft.com/office/drawing/2014/main" id="{5D7124CD-055D-CF05-FA74-2C3B90705B5E}"/>
              </a:ext>
            </a:extLst>
          </p:cNvPr>
          <p:cNvSpPr txBox="1">
            <a:spLocks noChangeArrowheads="1"/>
          </p:cNvSpPr>
          <p:nvPr/>
        </p:nvSpPr>
        <p:spPr bwMode="auto">
          <a:xfrm>
            <a:off x="5257800" y="4487863"/>
            <a:ext cx="65563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200"/>
              </a:spcAft>
            </a:pPr>
            <a:r>
              <a:rPr lang="en-US" altLang="en-US" sz="1600">
                <a:solidFill>
                  <a:srgbClr val="000000"/>
                </a:solidFill>
                <a:latin typeface="Aptos" panose="020B0004020202020204" pitchFamily="34" charset="0"/>
              </a:rPr>
              <a:t>The choice of device should be made based on the individual’s circumstances, preferen ces, and needs. ( A)</a:t>
            </a:r>
            <a:endParaRPr lang="en-US" altLang="en-US" sz="1600" b="1" baseline="30000">
              <a:solidFill>
                <a:srgbClr val="32AD10"/>
              </a:solidFill>
              <a:cs typeface="Arial" panose="020B0604020202020204" pitchFamily="34" charset="0"/>
            </a:endParaRPr>
          </a:p>
        </p:txBody>
      </p:sp>
      <p:grpSp>
        <p:nvGrpSpPr>
          <p:cNvPr id="18" name="Group 17">
            <a:extLst>
              <a:ext uri="{FF2B5EF4-FFF2-40B4-BE49-F238E27FC236}">
                <a16:creationId xmlns:a16="http://schemas.microsoft.com/office/drawing/2014/main" id="{72A04A76-A0B8-AE8F-4E86-0DE878E7A59A}"/>
              </a:ext>
            </a:extLst>
          </p:cNvPr>
          <p:cNvGrpSpPr>
            <a:grpSpLocks/>
          </p:cNvGrpSpPr>
          <p:nvPr/>
        </p:nvGrpSpPr>
        <p:grpSpPr bwMode="auto">
          <a:xfrm>
            <a:off x="0" y="1549400"/>
            <a:ext cx="4075113" cy="4241800"/>
            <a:chOff x="0" y="1549869"/>
            <a:chExt cx="4074348" cy="4241575"/>
          </a:xfrm>
        </p:grpSpPr>
        <p:sp>
          <p:nvSpPr>
            <p:cNvPr id="10" name="Freeform 11">
              <a:extLst>
                <a:ext uri="{FF2B5EF4-FFF2-40B4-BE49-F238E27FC236}">
                  <a16:creationId xmlns:a16="http://schemas.microsoft.com/office/drawing/2014/main" id="{62759DE1-FFF1-6E9A-89A4-102356E44362}"/>
                </a:ext>
              </a:extLst>
            </p:cNvPr>
            <p:cNvSpPr>
              <a:spLocks noChangeAspect="1"/>
            </p:cNvSpPr>
            <p:nvPr/>
          </p:nvSpPr>
          <p:spPr>
            <a:xfrm flipH="1">
              <a:off x="0" y="1549869"/>
              <a:ext cx="4074348" cy="4241575"/>
            </a:xfrm>
            <a:custGeom>
              <a:avLst/>
              <a:gdLst>
                <a:gd name="connsiteX0" fmla="*/ 2610622 w 5015376"/>
                <a:gd name="connsiteY0" fmla="*/ 0 h 5221227"/>
                <a:gd name="connsiteX1" fmla="*/ 4360052 w 5015376"/>
                <a:gd name="connsiteY1" fmla="*/ 672841 h 5221227"/>
                <a:gd name="connsiteX2" fmla="*/ 4360680 w 5015376"/>
                <a:gd name="connsiteY2" fmla="*/ 673520 h 5221227"/>
                <a:gd name="connsiteX3" fmla="*/ 4559738 w 5015376"/>
                <a:gd name="connsiteY3" fmla="*/ 874078 h 5221227"/>
                <a:gd name="connsiteX4" fmla="*/ 5015376 w 5015376"/>
                <a:gd name="connsiteY4" fmla="*/ 1333201 h 5221227"/>
                <a:gd name="connsiteX5" fmla="*/ 5015376 w 5015376"/>
                <a:gd name="connsiteY5" fmla="*/ 3888017 h 5221227"/>
                <a:gd name="connsiteX6" fmla="*/ 4559932 w 5015376"/>
                <a:gd name="connsiteY6" fmla="*/ 4346940 h 5221227"/>
                <a:gd name="connsiteX7" fmla="*/ 4360488 w 5015376"/>
                <a:gd name="connsiteY7" fmla="*/ 4547885 h 5221227"/>
                <a:gd name="connsiteX8" fmla="*/ 4337896 w 5015376"/>
                <a:gd name="connsiteY8" fmla="*/ 4568070 h 5221227"/>
                <a:gd name="connsiteX9" fmla="*/ 2610622 w 5015376"/>
                <a:gd name="connsiteY9" fmla="*/ 5221227 h 5221227"/>
                <a:gd name="connsiteX10" fmla="*/ 0 w 5015376"/>
                <a:gd name="connsiteY10" fmla="*/ 2610622 h 5221227"/>
                <a:gd name="connsiteX11" fmla="*/ 2610622 w 5015376"/>
                <a:gd name="connsiteY11" fmla="*/ 0 h 522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5376" h="5221227">
                  <a:moveTo>
                    <a:pt x="2610622" y="0"/>
                  </a:moveTo>
                  <a:cubicBezTo>
                    <a:pt x="3283608" y="0"/>
                    <a:pt x="3897101" y="254754"/>
                    <a:pt x="4360052" y="672841"/>
                  </a:cubicBezTo>
                  <a:lnTo>
                    <a:pt x="4360680" y="673520"/>
                  </a:lnTo>
                  <a:cubicBezTo>
                    <a:pt x="4430608" y="736728"/>
                    <a:pt x="4497013" y="803716"/>
                    <a:pt x="4559738" y="874078"/>
                  </a:cubicBezTo>
                  <a:lnTo>
                    <a:pt x="5015376" y="1333201"/>
                  </a:lnTo>
                  <a:lnTo>
                    <a:pt x="5015376" y="3888017"/>
                  </a:lnTo>
                  <a:lnTo>
                    <a:pt x="4559932" y="4346940"/>
                  </a:lnTo>
                  <a:cubicBezTo>
                    <a:pt x="4497062" y="4417447"/>
                    <a:pt x="4430544" y="4484580"/>
                    <a:pt x="4360488" y="4547885"/>
                  </a:cubicBezTo>
                  <a:lnTo>
                    <a:pt x="4337896" y="4568070"/>
                  </a:lnTo>
                  <a:cubicBezTo>
                    <a:pt x="3877610" y="4974548"/>
                    <a:pt x="3272934" y="5221227"/>
                    <a:pt x="2610622" y="5221227"/>
                  </a:cubicBezTo>
                  <a:cubicBezTo>
                    <a:pt x="1168834" y="5221227"/>
                    <a:pt x="0" y="4052441"/>
                    <a:pt x="0" y="2610622"/>
                  </a:cubicBezTo>
                  <a:cubicBezTo>
                    <a:pt x="0" y="1168834"/>
                    <a:pt x="1168834" y="0"/>
                    <a:pt x="2610622"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eaLnBrk="1" fontAlgn="auto" hangingPunct="1">
                <a:spcBef>
                  <a:spcPts val="0"/>
                </a:spcBef>
                <a:spcAft>
                  <a:spcPts val="0"/>
                </a:spcAft>
                <a:defRPr/>
              </a:pPr>
              <a:endParaRPr lang="en-US">
                <a:solidFill>
                  <a:srgbClr val="FFFFFF"/>
                </a:solidFill>
                <a:latin typeface="Arial" panose="020B0604020202020204" pitchFamily="34" charset="0"/>
              </a:endParaRPr>
            </a:p>
          </p:txBody>
        </p:sp>
        <p:pic>
          <p:nvPicPr>
            <p:cNvPr id="5" name="Graphic 4">
              <a:extLst>
                <a:ext uri="{FF2B5EF4-FFF2-40B4-BE49-F238E27FC236}">
                  <a16:creationId xmlns:a16="http://schemas.microsoft.com/office/drawing/2014/main" id="{017E57F2-45AD-9143-B56E-54084D6B7BE2}"/>
                </a:ext>
              </a:extLst>
            </p:cNvPr>
            <p:cNvPicPr>
              <a:picLocks noChangeAspect="1"/>
            </p:cNvPicPr>
            <p:nvPr/>
          </p:nvPicPr>
          <p:blipFill>
            <a:blip r:embed="rId4"/>
            <a:stretch>
              <a:fillRect/>
            </a:stretch>
          </p:blipFill>
          <p:spPr>
            <a:xfrm>
              <a:off x="453940" y="3200781"/>
              <a:ext cx="3082346" cy="865142"/>
            </a:xfrm>
            <a:prstGeom prst="rect">
              <a:avLst/>
            </a:prstGeom>
          </p:spPr>
        </p:pic>
      </p:grpSp>
      <p:grpSp>
        <p:nvGrpSpPr>
          <p:cNvPr id="3" name="Group 2">
            <a:extLst>
              <a:ext uri="{FF2B5EF4-FFF2-40B4-BE49-F238E27FC236}">
                <a16:creationId xmlns:a16="http://schemas.microsoft.com/office/drawing/2014/main" id="{BC99E6CE-D9C5-56F1-736C-86505DA793CC}"/>
              </a:ext>
            </a:extLst>
          </p:cNvPr>
          <p:cNvGrpSpPr/>
          <p:nvPr/>
        </p:nvGrpSpPr>
        <p:grpSpPr>
          <a:xfrm>
            <a:off x="4518810" y="2141655"/>
            <a:ext cx="521929" cy="521929"/>
            <a:chOff x="7729538" y="2889250"/>
            <a:chExt cx="360363" cy="360363"/>
          </a:xfrm>
          <a:solidFill>
            <a:srgbClr val="32AD10"/>
          </a:solidFill>
        </p:grpSpPr>
        <p:sp>
          <p:nvSpPr>
            <p:cNvPr id="6" name="Freeform 14">
              <a:extLst>
                <a:ext uri="{FF2B5EF4-FFF2-40B4-BE49-F238E27FC236}">
                  <a16:creationId xmlns:a16="http://schemas.microsoft.com/office/drawing/2014/main" id="{DB9DBD22-C5D8-0555-282E-5CB1AD06F6FD}"/>
                </a:ext>
              </a:extLst>
            </p:cNvPr>
            <p:cNvSpPr>
              <a:spLocks/>
            </p:cNvSpPr>
            <p:nvPr/>
          </p:nvSpPr>
          <p:spPr bwMode="auto">
            <a:xfrm>
              <a:off x="7826376" y="3009900"/>
              <a:ext cx="165100" cy="119063"/>
            </a:xfrm>
            <a:custGeom>
              <a:avLst/>
              <a:gdLst>
                <a:gd name="T0" fmla="*/ 170 w 623"/>
                <a:gd name="T1" fmla="*/ 453 h 453"/>
                <a:gd name="T2" fmla="*/ 170 w 623"/>
                <a:gd name="T3" fmla="*/ 453 h 453"/>
                <a:gd name="T4" fmla="*/ 165 w 623"/>
                <a:gd name="T5" fmla="*/ 453 h 453"/>
                <a:gd name="T6" fmla="*/ 160 w 623"/>
                <a:gd name="T7" fmla="*/ 451 h 453"/>
                <a:gd name="T8" fmla="*/ 155 w 623"/>
                <a:gd name="T9" fmla="*/ 449 h 453"/>
                <a:gd name="T10" fmla="*/ 150 w 623"/>
                <a:gd name="T11" fmla="*/ 445 h 453"/>
                <a:gd name="T12" fmla="*/ 8 w 623"/>
                <a:gd name="T13" fmla="*/ 303 h 453"/>
                <a:gd name="T14" fmla="*/ 8 w 623"/>
                <a:gd name="T15" fmla="*/ 303 h 453"/>
                <a:gd name="T16" fmla="*/ 5 w 623"/>
                <a:gd name="T17" fmla="*/ 299 h 453"/>
                <a:gd name="T18" fmla="*/ 2 w 623"/>
                <a:gd name="T19" fmla="*/ 294 h 453"/>
                <a:gd name="T20" fmla="*/ 1 w 623"/>
                <a:gd name="T21" fmla="*/ 289 h 453"/>
                <a:gd name="T22" fmla="*/ 0 w 623"/>
                <a:gd name="T23" fmla="*/ 283 h 453"/>
                <a:gd name="T24" fmla="*/ 1 w 623"/>
                <a:gd name="T25" fmla="*/ 278 h 453"/>
                <a:gd name="T26" fmla="*/ 2 w 623"/>
                <a:gd name="T27" fmla="*/ 273 h 453"/>
                <a:gd name="T28" fmla="*/ 5 w 623"/>
                <a:gd name="T29" fmla="*/ 268 h 453"/>
                <a:gd name="T30" fmla="*/ 8 w 623"/>
                <a:gd name="T31" fmla="*/ 263 h 453"/>
                <a:gd name="T32" fmla="*/ 8 w 623"/>
                <a:gd name="T33" fmla="*/ 263 h 453"/>
                <a:gd name="T34" fmla="*/ 13 w 623"/>
                <a:gd name="T35" fmla="*/ 260 h 453"/>
                <a:gd name="T36" fmla="*/ 18 w 623"/>
                <a:gd name="T37" fmla="*/ 257 h 453"/>
                <a:gd name="T38" fmla="*/ 23 w 623"/>
                <a:gd name="T39" fmla="*/ 256 h 453"/>
                <a:gd name="T40" fmla="*/ 28 w 623"/>
                <a:gd name="T41" fmla="*/ 255 h 453"/>
                <a:gd name="T42" fmla="*/ 34 w 623"/>
                <a:gd name="T43" fmla="*/ 256 h 453"/>
                <a:gd name="T44" fmla="*/ 39 w 623"/>
                <a:gd name="T45" fmla="*/ 257 h 453"/>
                <a:gd name="T46" fmla="*/ 45 w 623"/>
                <a:gd name="T47" fmla="*/ 260 h 453"/>
                <a:gd name="T48" fmla="*/ 49 w 623"/>
                <a:gd name="T49" fmla="*/ 263 h 453"/>
                <a:gd name="T50" fmla="*/ 171 w 623"/>
                <a:gd name="T51" fmla="*/ 386 h 453"/>
                <a:gd name="T52" fmla="*/ 576 w 623"/>
                <a:gd name="T53" fmla="*/ 7 h 453"/>
                <a:gd name="T54" fmla="*/ 576 w 623"/>
                <a:gd name="T55" fmla="*/ 7 h 453"/>
                <a:gd name="T56" fmla="*/ 580 w 623"/>
                <a:gd name="T57" fmla="*/ 4 h 453"/>
                <a:gd name="T58" fmla="*/ 585 w 623"/>
                <a:gd name="T59" fmla="*/ 1 h 453"/>
                <a:gd name="T60" fmla="*/ 591 w 623"/>
                <a:gd name="T61" fmla="*/ 0 h 453"/>
                <a:gd name="T62" fmla="*/ 596 w 623"/>
                <a:gd name="T63" fmla="*/ 0 h 453"/>
                <a:gd name="T64" fmla="*/ 601 w 623"/>
                <a:gd name="T65" fmla="*/ 0 h 453"/>
                <a:gd name="T66" fmla="*/ 606 w 623"/>
                <a:gd name="T67" fmla="*/ 2 h 453"/>
                <a:gd name="T68" fmla="*/ 611 w 623"/>
                <a:gd name="T69" fmla="*/ 5 h 453"/>
                <a:gd name="T70" fmla="*/ 616 w 623"/>
                <a:gd name="T71" fmla="*/ 8 h 453"/>
                <a:gd name="T72" fmla="*/ 616 w 623"/>
                <a:gd name="T73" fmla="*/ 8 h 453"/>
                <a:gd name="T74" fmla="*/ 619 w 623"/>
                <a:gd name="T75" fmla="*/ 14 h 453"/>
                <a:gd name="T76" fmla="*/ 621 w 623"/>
                <a:gd name="T77" fmla="*/ 19 h 453"/>
                <a:gd name="T78" fmla="*/ 623 w 623"/>
                <a:gd name="T79" fmla="*/ 24 h 453"/>
                <a:gd name="T80" fmla="*/ 623 w 623"/>
                <a:gd name="T81" fmla="*/ 30 h 453"/>
                <a:gd name="T82" fmla="*/ 622 w 623"/>
                <a:gd name="T83" fmla="*/ 35 h 453"/>
                <a:gd name="T84" fmla="*/ 621 w 623"/>
                <a:gd name="T85" fmla="*/ 40 h 453"/>
                <a:gd name="T86" fmla="*/ 618 w 623"/>
                <a:gd name="T87" fmla="*/ 45 h 453"/>
                <a:gd name="T88" fmla="*/ 614 w 623"/>
                <a:gd name="T89" fmla="*/ 49 h 453"/>
                <a:gd name="T90" fmla="*/ 189 w 623"/>
                <a:gd name="T91" fmla="*/ 446 h 453"/>
                <a:gd name="T92" fmla="*/ 189 w 623"/>
                <a:gd name="T93" fmla="*/ 446 h 453"/>
                <a:gd name="T94" fmla="*/ 185 w 623"/>
                <a:gd name="T95" fmla="*/ 449 h 453"/>
                <a:gd name="T96" fmla="*/ 180 w 623"/>
                <a:gd name="T97" fmla="*/ 452 h 453"/>
                <a:gd name="T98" fmla="*/ 175 w 623"/>
                <a:gd name="T99" fmla="*/ 453 h 453"/>
                <a:gd name="T100" fmla="*/ 170 w 623"/>
                <a:gd name="T101" fmla="*/ 453 h 453"/>
                <a:gd name="T102" fmla="*/ 170 w 623"/>
                <a:gd name="T103" fmla="*/ 45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3" h="453">
                  <a:moveTo>
                    <a:pt x="170" y="453"/>
                  </a:moveTo>
                  <a:lnTo>
                    <a:pt x="170" y="453"/>
                  </a:lnTo>
                  <a:lnTo>
                    <a:pt x="165" y="453"/>
                  </a:lnTo>
                  <a:lnTo>
                    <a:pt x="160" y="451"/>
                  </a:lnTo>
                  <a:lnTo>
                    <a:pt x="155" y="449"/>
                  </a:lnTo>
                  <a:lnTo>
                    <a:pt x="150" y="445"/>
                  </a:lnTo>
                  <a:lnTo>
                    <a:pt x="8" y="303"/>
                  </a:lnTo>
                  <a:lnTo>
                    <a:pt x="8" y="303"/>
                  </a:lnTo>
                  <a:lnTo>
                    <a:pt x="5" y="299"/>
                  </a:lnTo>
                  <a:lnTo>
                    <a:pt x="2" y="294"/>
                  </a:lnTo>
                  <a:lnTo>
                    <a:pt x="1" y="289"/>
                  </a:lnTo>
                  <a:lnTo>
                    <a:pt x="0" y="283"/>
                  </a:lnTo>
                  <a:lnTo>
                    <a:pt x="1" y="278"/>
                  </a:lnTo>
                  <a:lnTo>
                    <a:pt x="2" y="273"/>
                  </a:lnTo>
                  <a:lnTo>
                    <a:pt x="5" y="268"/>
                  </a:lnTo>
                  <a:lnTo>
                    <a:pt x="8" y="263"/>
                  </a:lnTo>
                  <a:lnTo>
                    <a:pt x="8" y="263"/>
                  </a:lnTo>
                  <a:lnTo>
                    <a:pt x="13" y="260"/>
                  </a:lnTo>
                  <a:lnTo>
                    <a:pt x="18" y="257"/>
                  </a:lnTo>
                  <a:lnTo>
                    <a:pt x="23" y="256"/>
                  </a:lnTo>
                  <a:lnTo>
                    <a:pt x="28" y="255"/>
                  </a:lnTo>
                  <a:lnTo>
                    <a:pt x="34" y="256"/>
                  </a:lnTo>
                  <a:lnTo>
                    <a:pt x="39" y="257"/>
                  </a:lnTo>
                  <a:lnTo>
                    <a:pt x="45" y="260"/>
                  </a:lnTo>
                  <a:lnTo>
                    <a:pt x="49" y="263"/>
                  </a:lnTo>
                  <a:lnTo>
                    <a:pt x="171" y="386"/>
                  </a:lnTo>
                  <a:lnTo>
                    <a:pt x="576" y="7"/>
                  </a:lnTo>
                  <a:lnTo>
                    <a:pt x="576" y="7"/>
                  </a:lnTo>
                  <a:lnTo>
                    <a:pt x="580" y="4"/>
                  </a:lnTo>
                  <a:lnTo>
                    <a:pt x="585" y="1"/>
                  </a:lnTo>
                  <a:lnTo>
                    <a:pt x="591" y="0"/>
                  </a:lnTo>
                  <a:lnTo>
                    <a:pt x="596" y="0"/>
                  </a:lnTo>
                  <a:lnTo>
                    <a:pt x="601" y="0"/>
                  </a:lnTo>
                  <a:lnTo>
                    <a:pt x="606" y="2"/>
                  </a:lnTo>
                  <a:lnTo>
                    <a:pt x="611" y="5"/>
                  </a:lnTo>
                  <a:lnTo>
                    <a:pt x="616" y="8"/>
                  </a:lnTo>
                  <a:lnTo>
                    <a:pt x="616" y="8"/>
                  </a:lnTo>
                  <a:lnTo>
                    <a:pt x="619" y="14"/>
                  </a:lnTo>
                  <a:lnTo>
                    <a:pt x="621" y="19"/>
                  </a:lnTo>
                  <a:lnTo>
                    <a:pt x="623" y="24"/>
                  </a:lnTo>
                  <a:lnTo>
                    <a:pt x="623" y="30"/>
                  </a:lnTo>
                  <a:lnTo>
                    <a:pt x="622" y="35"/>
                  </a:lnTo>
                  <a:lnTo>
                    <a:pt x="621" y="40"/>
                  </a:lnTo>
                  <a:lnTo>
                    <a:pt x="618" y="45"/>
                  </a:lnTo>
                  <a:lnTo>
                    <a:pt x="614" y="49"/>
                  </a:lnTo>
                  <a:lnTo>
                    <a:pt x="189" y="446"/>
                  </a:lnTo>
                  <a:lnTo>
                    <a:pt x="189" y="446"/>
                  </a:lnTo>
                  <a:lnTo>
                    <a:pt x="185" y="449"/>
                  </a:lnTo>
                  <a:lnTo>
                    <a:pt x="180" y="452"/>
                  </a:lnTo>
                  <a:lnTo>
                    <a:pt x="175" y="453"/>
                  </a:lnTo>
                  <a:lnTo>
                    <a:pt x="170" y="453"/>
                  </a:lnTo>
                  <a:lnTo>
                    <a:pt x="170" y="453"/>
                  </a:lnTo>
                  <a:close/>
                </a:path>
              </a:pathLst>
            </a:custGeom>
            <a:grpFill/>
            <a:ln w="15875">
              <a:solidFill>
                <a:srgbClr val="32AD10"/>
              </a:solidFill>
              <a:round/>
              <a:headEnd/>
              <a:tailEnd/>
            </a:ln>
          </p:spPr>
          <p:txBody>
            <a:bodyPr/>
            <a:lstStyle/>
            <a:p>
              <a:pPr eaLnBrk="1" fontAlgn="auto" hangingPunct="1">
                <a:spcBef>
                  <a:spcPts val="0"/>
                </a:spcBef>
                <a:spcAft>
                  <a:spcPts val="0"/>
                </a:spcAft>
                <a:defRPr/>
              </a:pPr>
              <a:endParaRPr lang="en-US" kern="0">
                <a:solidFill>
                  <a:srgbClr val="4D4D4F"/>
                </a:solidFill>
                <a:latin typeface="Gilroy"/>
              </a:endParaRPr>
            </a:p>
          </p:txBody>
        </p:sp>
        <p:sp>
          <p:nvSpPr>
            <p:cNvPr id="8" name="Freeform 15">
              <a:extLst>
                <a:ext uri="{FF2B5EF4-FFF2-40B4-BE49-F238E27FC236}">
                  <a16:creationId xmlns:a16="http://schemas.microsoft.com/office/drawing/2014/main" id="{E5BE08A4-3481-2603-74CC-29CD3464F81F}"/>
                </a:ext>
              </a:extLst>
            </p:cNvPr>
            <p:cNvSpPr>
              <a:spLocks noEditPoints="1"/>
            </p:cNvSpPr>
            <p:nvPr/>
          </p:nvSpPr>
          <p:spPr bwMode="auto">
            <a:xfrm>
              <a:off x="7729538" y="2889250"/>
              <a:ext cx="360363" cy="360363"/>
            </a:xfrm>
            <a:custGeom>
              <a:avLst/>
              <a:gdLst>
                <a:gd name="T0" fmla="*/ 575 w 1359"/>
                <a:gd name="T1" fmla="*/ 1352 h 1359"/>
                <a:gd name="T2" fmla="*/ 415 w 1359"/>
                <a:gd name="T3" fmla="*/ 1306 h 1359"/>
                <a:gd name="T4" fmla="*/ 273 w 1359"/>
                <a:gd name="T5" fmla="*/ 1225 h 1359"/>
                <a:gd name="T6" fmla="*/ 154 w 1359"/>
                <a:gd name="T7" fmla="*/ 1112 h 1359"/>
                <a:gd name="T8" fmla="*/ 66 w 1359"/>
                <a:gd name="T9" fmla="*/ 974 h 1359"/>
                <a:gd name="T10" fmla="*/ 13 w 1359"/>
                <a:gd name="T11" fmla="*/ 816 h 1359"/>
                <a:gd name="T12" fmla="*/ 0 w 1359"/>
                <a:gd name="T13" fmla="*/ 680 h 1359"/>
                <a:gd name="T14" fmla="*/ 21 w 1359"/>
                <a:gd name="T15" fmla="*/ 510 h 1359"/>
                <a:gd name="T16" fmla="*/ 81 w 1359"/>
                <a:gd name="T17" fmla="*/ 356 h 1359"/>
                <a:gd name="T18" fmla="*/ 176 w 1359"/>
                <a:gd name="T19" fmla="*/ 222 h 1359"/>
                <a:gd name="T20" fmla="*/ 299 w 1359"/>
                <a:gd name="T21" fmla="*/ 116 h 1359"/>
                <a:gd name="T22" fmla="*/ 446 w 1359"/>
                <a:gd name="T23" fmla="*/ 41 h 1359"/>
                <a:gd name="T24" fmla="*/ 609 w 1359"/>
                <a:gd name="T25" fmla="*/ 3 h 1359"/>
                <a:gd name="T26" fmla="*/ 748 w 1359"/>
                <a:gd name="T27" fmla="*/ 3 h 1359"/>
                <a:gd name="T28" fmla="*/ 912 w 1359"/>
                <a:gd name="T29" fmla="*/ 41 h 1359"/>
                <a:gd name="T30" fmla="*/ 1059 w 1359"/>
                <a:gd name="T31" fmla="*/ 116 h 1359"/>
                <a:gd name="T32" fmla="*/ 1182 w 1359"/>
                <a:gd name="T33" fmla="*/ 222 h 1359"/>
                <a:gd name="T34" fmla="*/ 1277 w 1359"/>
                <a:gd name="T35" fmla="*/ 356 h 1359"/>
                <a:gd name="T36" fmla="*/ 1337 w 1359"/>
                <a:gd name="T37" fmla="*/ 510 h 1359"/>
                <a:gd name="T38" fmla="*/ 1359 w 1359"/>
                <a:gd name="T39" fmla="*/ 680 h 1359"/>
                <a:gd name="T40" fmla="*/ 1345 w 1359"/>
                <a:gd name="T41" fmla="*/ 816 h 1359"/>
                <a:gd name="T42" fmla="*/ 1292 w 1359"/>
                <a:gd name="T43" fmla="*/ 974 h 1359"/>
                <a:gd name="T44" fmla="*/ 1203 w 1359"/>
                <a:gd name="T45" fmla="*/ 1112 h 1359"/>
                <a:gd name="T46" fmla="*/ 1086 w 1359"/>
                <a:gd name="T47" fmla="*/ 1225 h 1359"/>
                <a:gd name="T48" fmla="*/ 943 w 1359"/>
                <a:gd name="T49" fmla="*/ 1306 h 1359"/>
                <a:gd name="T50" fmla="*/ 782 w 1359"/>
                <a:gd name="T51" fmla="*/ 1352 h 1359"/>
                <a:gd name="T52" fmla="*/ 679 w 1359"/>
                <a:gd name="T53" fmla="*/ 56 h 1359"/>
                <a:gd name="T54" fmla="*/ 553 w 1359"/>
                <a:gd name="T55" fmla="*/ 69 h 1359"/>
                <a:gd name="T56" fmla="*/ 410 w 1359"/>
                <a:gd name="T57" fmla="*/ 118 h 1359"/>
                <a:gd name="T58" fmla="*/ 283 w 1359"/>
                <a:gd name="T59" fmla="*/ 199 h 1359"/>
                <a:gd name="T60" fmla="*/ 179 w 1359"/>
                <a:gd name="T61" fmla="*/ 307 h 1359"/>
                <a:gd name="T62" fmla="*/ 105 w 1359"/>
                <a:gd name="T63" fmla="*/ 437 h 1359"/>
                <a:gd name="T64" fmla="*/ 63 w 1359"/>
                <a:gd name="T65" fmla="*/ 585 h 1359"/>
                <a:gd name="T66" fmla="*/ 57 w 1359"/>
                <a:gd name="T67" fmla="*/ 712 h 1359"/>
                <a:gd name="T68" fmla="*/ 84 w 1359"/>
                <a:gd name="T69" fmla="*/ 865 h 1359"/>
                <a:gd name="T70" fmla="*/ 146 w 1359"/>
                <a:gd name="T71" fmla="*/ 1002 h 1359"/>
                <a:gd name="T72" fmla="*/ 239 w 1359"/>
                <a:gd name="T73" fmla="*/ 1120 h 1359"/>
                <a:gd name="T74" fmla="*/ 356 w 1359"/>
                <a:gd name="T75" fmla="*/ 1213 h 1359"/>
                <a:gd name="T76" fmla="*/ 494 w 1359"/>
                <a:gd name="T77" fmla="*/ 1275 h 1359"/>
                <a:gd name="T78" fmla="*/ 647 w 1359"/>
                <a:gd name="T79" fmla="*/ 1302 h 1359"/>
                <a:gd name="T80" fmla="*/ 773 w 1359"/>
                <a:gd name="T81" fmla="*/ 1296 h 1359"/>
                <a:gd name="T82" fmla="*/ 921 w 1359"/>
                <a:gd name="T83" fmla="*/ 1254 h 1359"/>
                <a:gd name="T84" fmla="*/ 1052 w 1359"/>
                <a:gd name="T85" fmla="*/ 1179 h 1359"/>
                <a:gd name="T86" fmla="*/ 1159 w 1359"/>
                <a:gd name="T87" fmla="*/ 1076 h 1359"/>
                <a:gd name="T88" fmla="*/ 1241 w 1359"/>
                <a:gd name="T89" fmla="*/ 950 h 1359"/>
                <a:gd name="T90" fmla="*/ 1290 w 1359"/>
                <a:gd name="T91" fmla="*/ 805 h 1359"/>
                <a:gd name="T92" fmla="*/ 1302 w 1359"/>
                <a:gd name="T93" fmla="*/ 680 h 1359"/>
                <a:gd name="T94" fmla="*/ 1283 w 1359"/>
                <a:gd name="T95" fmla="*/ 524 h 1359"/>
                <a:gd name="T96" fmla="*/ 1226 w 1359"/>
                <a:gd name="T97" fmla="*/ 383 h 1359"/>
                <a:gd name="T98" fmla="*/ 1140 w 1359"/>
                <a:gd name="T99" fmla="*/ 260 h 1359"/>
                <a:gd name="T100" fmla="*/ 1028 w 1359"/>
                <a:gd name="T101" fmla="*/ 163 h 1359"/>
                <a:gd name="T102" fmla="*/ 893 w 1359"/>
                <a:gd name="T103" fmla="*/ 95 h 1359"/>
                <a:gd name="T104" fmla="*/ 742 w 1359"/>
                <a:gd name="T105" fmla="*/ 59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9" h="1359">
                  <a:moveTo>
                    <a:pt x="679" y="1359"/>
                  </a:moveTo>
                  <a:lnTo>
                    <a:pt x="679" y="1359"/>
                  </a:lnTo>
                  <a:lnTo>
                    <a:pt x="644" y="1359"/>
                  </a:lnTo>
                  <a:lnTo>
                    <a:pt x="609" y="1356"/>
                  </a:lnTo>
                  <a:lnTo>
                    <a:pt x="575" y="1352"/>
                  </a:lnTo>
                  <a:lnTo>
                    <a:pt x="542" y="1346"/>
                  </a:lnTo>
                  <a:lnTo>
                    <a:pt x="509" y="1338"/>
                  </a:lnTo>
                  <a:lnTo>
                    <a:pt x="477" y="1329"/>
                  </a:lnTo>
                  <a:lnTo>
                    <a:pt x="446" y="1318"/>
                  </a:lnTo>
                  <a:lnTo>
                    <a:pt x="415" y="1306"/>
                  </a:lnTo>
                  <a:lnTo>
                    <a:pt x="384" y="1293"/>
                  </a:lnTo>
                  <a:lnTo>
                    <a:pt x="355" y="1278"/>
                  </a:lnTo>
                  <a:lnTo>
                    <a:pt x="327" y="1261"/>
                  </a:lnTo>
                  <a:lnTo>
                    <a:pt x="299" y="1244"/>
                  </a:lnTo>
                  <a:lnTo>
                    <a:pt x="273" y="1225"/>
                  </a:lnTo>
                  <a:lnTo>
                    <a:pt x="247" y="1204"/>
                  </a:lnTo>
                  <a:lnTo>
                    <a:pt x="223" y="1182"/>
                  </a:lnTo>
                  <a:lnTo>
                    <a:pt x="198" y="1160"/>
                  </a:lnTo>
                  <a:lnTo>
                    <a:pt x="176" y="1137"/>
                  </a:lnTo>
                  <a:lnTo>
                    <a:pt x="154" y="1112"/>
                  </a:lnTo>
                  <a:lnTo>
                    <a:pt x="134" y="1086"/>
                  </a:lnTo>
                  <a:lnTo>
                    <a:pt x="115" y="1060"/>
                  </a:lnTo>
                  <a:lnTo>
                    <a:pt x="98" y="1032"/>
                  </a:lnTo>
                  <a:lnTo>
                    <a:pt x="81" y="1003"/>
                  </a:lnTo>
                  <a:lnTo>
                    <a:pt x="66" y="974"/>
                  </a:lnTo>
                  <a:lnTo>
                    <a:pt x="53" y="944"/>
                  </a:lnTo>
                  <a:lnTo>
                    <a:pt x="41" y="913"/>
                  </a:lnTo>
                  <a:lnTo>
                    <a:pt x="30" y="882"/>
                  </a:lnTo>
                  <a:lnTo>
                    <a:pt x="21" y="850"/>
                  </a:lnTo>
                  <a:lnTo>
                    <a:pt x="13" y="816"/>
                  </a:lnTo>
                  <a:lnTo>
                    <a:pt x="7" y="783"/>
                  </a:lnTo>
                  <a:lnTo>
                    <a:pt x="3" y="749"/>
                  </a:lnTo>
                  <a:lnTo>
                    <a:pt x="1" y="715"/>
                  </a:lnTo>
                  <a:lnTo>
                    <a:pt x="0" y="680"/>
                  </a:lnTo>
                  <a:lnTo>
                    <a:pt x="0" y="680"/>
                  </a:lnTo>
                  <a:lnTo>
                    <a:pt x="1" y="644"/>
                  </a:lnTo>
                  <a:lnTo>
                    <a:pt x="3" y="610"/>
                  </a:lnTo>
                  <a:lnTo>
                    <a:pt x="7" y="576"/>
                  </a:lnTo>
                  <a:lnTo>
                    <a:pt x="13" y="543"/>
                  </a:lnTo>
                  <a:lnTo>
                    <a:pt x="21" y="510"/>
                  </a:lnTo>
                  <a:lnTo>
                    <a:pt x="30" y="478"/>
                  </a:lnTo>
                  <a:lnTo>
                    <a:pt x="41" y="446"/>
                  </a:lnTo>
                  <a:lnTo>
                    <a:pt x="53" y="415"/>
                  </a:lnTo>
                  <a:lnTo>
                    <a:pt x="66" y="385"/>
                  </a:lnTo>
                  <a:lnTo>
                    <a:pt x="81" y="356"/>
                  </a:lnTo>
                  <a:lnTo>
                    <a:pt x="98" y="328"/>
                  </a:lnTo>
                  <a:lnTo>
                    <a:pt x="115" y="300"/>
                  </a:lnTo>
                  <a:lnTo>
                    <a:pt x="134" y="273"/>
                  </a:lnTo>
                  <a:lnTo>
                    <a:pt x="154" y="247"/>
                  </a:lnTo>
                  <a:lnTo>
                    <a:pt x="176" y="222"/>
                  </a:lnTo>
                  <a:lnTo>
                    <a:pt x="198" y="199"/>
                  </a:lnTo>
                  <a:lnTo>
                    <a:pt x="223" y="177"/>
                  </a:lnTo>
                  <a:lnTo>
                    <a:pt x="247" y="155"/>
                  </a:lnTo>
                  <a:lnTo>
                    <a:pt x="273" y="135"/>
                  </a:lnTo>
                  <a:lnTo>
                    <a:pt x="299" y="116"/>
                  </a:lnTo>
                  <a:lnTo>
                    <a:pt x="327" y="99"/>
                  </a:lnTo>
                  <a:lnTo>
                    <a:pt x="355" y="81"/>
                  </a:lnTo>
                  <a:lnTo>
                    <a:pt x="384" y="66"/>
                  </a:lnTo>
                  <a:lnTo>
                    <a:pt x="415" y="53"/>
                  </a:lnTo>
                  <a:lnTo>
                    <a:pt x="446" y="41"/>
                  </a:lnTo>
                  <a:lnTo>
                    <a:pt x="477" y="30"/>
                  </a:lnTo>
                  <a:lnTo>
                    <a:pt x="509" y="21"/>
                  </a:lnTo>
                  <a:lnTo>
                    <a:pt x="542" y="13"/>
                  </a:lnTo>
                  <a:lnTo>
                    <a:pt x="575" y="7"/>
                  </a:lnTo>
                  <a:lnTo>
                    <a:pt x="609" y="3"/>
                  </a:lnTo>
                  <a:lnTo>
                    <a:pt x="644" y="0"/>
                  </a:lnTo>
                  <a:lnTo>
                    <a:pt x="679" y="0"/>
                  </a:lnTo>
                  <a:lnTo>
                    <a:pt x="679" y="0"/>
                  </a:lnTo>
                  <a:lnTo>
                    <a:pt x="714" y="0"/>
                  </a:lnTo>
                  <a:lnTo>
                    <a:pt x="748" y="3"/>
                  </a:lnTo>
                  <a:lnTo>
                    <a:pt x="782" y="7"/>
                  </a:lnTo>
                  <a:lnTo>
                    <a:pt x="815" y="13"/>
                  </a:lnTo>
                  <a:lnTo>
                    <a:pt x="849" y="21"/>
                  </a:lnTo>
                  <a:lnTo>
                    <a:pt x="881" y="30"/>
                  </a:lnTo>
                  <a:lnTo>
                    <a:pt x="912" y="41"/>
                  </a:lnTo>
                  <a:lnTo>
                    <a:pt x="943" y="53"/>
                  </a:lnTo>
                  <a:lnTo>
                    <a:pt x="973" y="66"/>
                  </a:lnTo>
                  <a:lnTo>
                    <a:pt x="1002" y="81"/>
                  </a:lnTo>
                  <a:lnTo>
                    <a:pt x="1032" y="99"/>
                  </a:lnTo>
                  <a:lnTo>
                    <a:pt x="1059" y="116"/>
                  </a:lnTo>
                  <a:lnTo>
                    <a:pt x="1086" y="135"/>
                  </a:lnTo>
                  <a:lnTo>
                    <a:pt x="1111" y="155"/>
                  </a:lnTo>
                  <a:lnTo>
                    <a:pt x="1136" y="177"/>
                  </a:lnTo>
                  <a:lnTo>
                    <a:pt x="1159" y="199"/>
                  </a:lnTo>
                  <a:lnTo>
                    <a:pt x="1182" y="222"/>
                  </a:lnTo>
                  <a:lnTo>
                    <a:pt x="1203" y="247"/>
                  </a:lnTo>
                  <a:lnTo>
                    <a:pt x="1223" y="273"/>
                  </a:lnTo>
                  <a:lnTo>
                    <a:pt x="1243" y="300"/>
                  </a:lnTo>
                  <a:lnTo>
                    <a:pt x="1260" y="328"/>
                  </a:lnTo>
                  <a:lnTo>
                    <a:pt x="1277" y="356"/>
                  </a:lnTo>
                  <a:lnTo>
                    <a:pt x="1292" y="385"/>
                  </a:lnTo>
                  <a:lnTo>
                    <a:pt x="1305" y="415"/>
                  </a:lnTo>
                  <a:lnTo>
                    <a:pt x="1317" y="446"/>
                  </a:lnTo>
                  <a:lnTo>
                    <a:pt x="1328" y="478"/>
                  </a:lnTo>
                  <a:lnTo>
                    <a:pt x="1337" y="510"/>
                  </a:lnTo>
                  <a:lnTo>
                    <a:pt x="1345" y="543"/>
                  </a:lnTo>
                  <a:lnTo>
                    <a:pt x="1351" y="576"/>
                  </a:lnTo>
                  <a:lnTo>
                    <a:pt x="1355" y="610"/>
                  </a:lnTo>
                  <a:lnTo>
                    <a:pt x="1358" y="644"/>
                  </a:lnTo>
                  <a:lnTo>
                    <a:pt x="1359" y="680"/>
                  </a:lnTo>
                  <a:lnTo>
                    <a:pt x="1359" y="680"/>
                  </a:lnTo>
                  <a:lnTo>
                    <a:pt x="1358" y="715"/>
                  </a:lnTo>
                  <a:lnTo>
                    <a:pt x="1355" y="749"/>
                  </a:lnTo>
                  <a:lnTo>
                    <a:pt x="1351" y="783"/>
                  </a:lnTo>
                  <a:lnTo>
                    <a:pt x="1345" y="816"/>
                  </a:lnTo>
                  <a:lnTo>
                    <a:pt x="1337" y="850"/>
                  </a:lnTo>
                  <a:lnTo>
                    <a:pt x="1328" y="882"/>
                  </a:lnTo>
                  <a:lnTo>
                    <a:pt x="1317" y="913"/>
                  </a:lnTo>
                  <a:lnTo>
                    <a:pt x="1305" y="944"/>
                  </a:lnTo>
                  <a:lnTo>
                    <a:pt x="1292" y="974"/>
                  </a:lnTo>
                  <a:lnTo>
                    <a:pt x="1277" y="1003"/>
                  </a:lnTo>
                  <a:lnTo>
                    <a:pt x="1260" y="1032"/>
                  </a:lnTo>
                  <a:lnTo>
                    <a:pt x="1243" y="1060"/>
                  </a:lnTo>
                  <a:lnTo>
                    <a:pt x="1223" y="1086"/>
                  </a:lnTo>
                  <a:lnTo>
                    <a:pt x="1203" y="1112"/>
                  </a:lnTo>
                  <a:lnTo>
                    <a:pt x="1182" y="1137"/>
                  </a:lnTo>
                  <a:lnTo>
                    <a:pt x="1159" y="1160"/>
                  </a:lnTo>
                  <a:lnTo>
                    <a:pt x="1136" y="1182"/>
                  </a:lnTo>
                  <a:lnTo>
                    <a:pt x="1111" y="1204"/>
                  </a:lnTo>
                  <a:lnTo>
                    <a:pt x="1086" y="1225"/>
                  </a:lnTo>
                  <a:lnTo>
                    <a:pt x="1059" y="1244"/>
                  </a:lnTo>
                  <a:lnTo>
                    <a:pt x="1032" y="1261"/>
                  </a:lnTo>
                  <a:lnTo>
                    <a:pt x="1002" y="1278"/>
                  </a:lnTo>
                  <a:lnTo>
                    <a:pt x="973" y="1293"/>
                  </a:lnTo>
                  <a:lnTo>
                    <a:pt x="943" y="1306"/>
                  </a:lnTo>
                  <a:lnTo>
                    <a:pt x="912" y="1318"/>
                  </a:lnTo>
                  <a:lnTo>
                    <a:pt x="881" y="1329"/>
                  </a:lnTo>
                  <a:lnTo>
                    <a:pt x="849" y="1338"/>
                  </a:lnTo>
                  <a:lnTo>
                    <a:pt x="815" y="1346"/>
                  </a:lnTo>
                  <a:lnTo>
                    <a:pt x="782" y="1352"/>
                  </a:lnTo>
                  <a:lnTo>
                    <a:pt x="748" y="1356"/>
                  </a:lnTo>
                  <a:lnTo>
                    <a:pt x="714" y="1359"/>
                  </a:lnTo>
                  <a:lnTo>
                    <a:pt x="679" y="1359"/>
                  </a:lnTo>
                  <a:lnTo>
                    <a:pt x="679" y="1359"/>
                  </a:lnTo>
                  <a:close/>
                  <a:moveTo>
                    <a:pt x="679" y="56"/>
                  </a:moveTo>
                  <a:lnTo>
                    <a:pt x="679" y="56"/>
                  </a:lnTo>
                  <a:lnTo>
                    <a:pt x="647" y="57"/>
                  </a:lnTo>
                  <a:lnTo>
                    <a:pt x="616" y="59"/>
                  </a:lnTo>
                  <a:lnTo>
                    <a:pt x="584" y="63"/>
                  </a:lnTo>
                  <a:lnTo>
                    <a:pt x="553" y="69"/>
                  </a:lnTo>
                  <a:lnTo>
                    <a:pt x="523" y="76"/>
                  </a:lnTo>
                  <a:lnTo>
                    <a:pt x="494" y="84"/>
                  </a:lnTo>
                  <a:lnTo>
                    <a:pt x="465" y="95"/>
                  </a:lnTo>
                  <a:lnTo>
                    <a:pt x="437" y="106"/>
                  </a:lnTo>
                  <a:lnTo>
                    <a:pt x="410" y="118"/>
                  </a:lnTo>
                  <a:lnTo>
                    <a:pt x="382" y="132"/>
                  </a:lnTo>
                  <a:lnTo>
                    <a:pt x="356" y="147"/>
                  </a:lnTo>
                  <a:lnTo>
                    <a:pt x="331" y="163"/>
                  </a:lnTo>
                  <a:lnTo>
                    <a:pt x="306" y="180"/>
                  </a:lnTo>
                  <a:lnTo>
                    <a:pt x="283" y="199"/>
                  </a:lnTo>
                  <a:lnTo>
                    <a:pt x="260" y="218"/>
                  </a:lnTo>
                  <a:lnTo>
                    <a:pt x="239" y="239"/>
                  </a:lnTo>
                  <a:lnTo>
                    <a:pt x="218" y="260"/>
                  </a:lnTo>
                  <a:lnTo>
                    <a:pt x="198" y="284"/>
                  </a:lnTo>
                  <a:lnTo>
                    <a:pt x="179" y="307"/>
                  </a:lnTo>
                  <a:lnTo>
                    <a:pt x="162" y="332"/>
                  </a:lnTo>
                  <a:lnTo>
                    <a:pt x="146" y="357"/>
                  </a:lnTo>
                  <a:lnTo>
                    <a:pt x="131" y="383"/>
                  </a:lnTo>
                  <a:lnTo>
                    <a:pt x="117" y="409"/>
                  </a:lnTo>
                  <a:lnTo>
                    <a:pt x="105" y="437"/>
                  </a:lnTo>
                  <a:lnTo>
                    <a:pt x="94" y="466"/>
                  </a:lnTo>
                  <a:lnTo>
                    <a:pt x="84" y="495"/>
                  </a:lnTo>
                  <a:lnTo>
                    <a:pt x="76" y="524"/>
                  </a:lnTo>
                  <a:lnTo>
                    <a:pt x="69" y="554"/>
                  </a:lnTo>
                  <a:lnTo>
                    <a:pt x="63" y="585"/>
                  </a:lnTo>
                  <a:lnTo>
                    <a:pt x="59" y="616"/>
                  </a:lnTo>
                  <a:lnTo>
                    <a:pt x="57" y="647"/>
                  </a:lnTo>
                  <a:lnTo>
                    <a:pt x="56" y="680"/>
                  </a:lnTo>
                  <a:lnTo>
                    <a:pt x="56" y="680"/>
                  </a:lnTo>
                  <a:lnTo>
                    <a:pt x="57" y="712"/>
                  </a:lnTo>
                  <a:lnTo>
                    <a:pt x="59" y="743"/>
                  </a:lnTo>
                  <a:lnTo>
                    <a:pt x="63" y="774"/>
                  </a:lnTo>
                  <a:lnTo>
                    <a:pt x="69" y="805"/>
                  </a:lnTo>
                  <a:lnTo>
                    <a:pt x="76" y="836"/>
                  </a:lnTo>
                  <a:lnTo>
                    <a:pt x="84" y="865"/>
                  </a:lnTo>
                  <a:lnTo>
                    <a:pt x="94" y="894"/>
                  </a:lnTo>
                  <a:lnTo>
                    <a:pt x="105" y="922"/>
                  </a:lnTo>
                  <a:lnTo>
                    <a:pt x="117" y="950"/>
                  </a:lnTo>
                  <a:lnTo>
                    <a:pt x="131" y="976"/>
                  </a:lnTo>
                  <a:lnTo>
                    <a:pt x="146" y="1002"/>
                  </a:lnTo>
                  <a:lnTo>
                    <a:pt x="162" y="1028"/>
                  </a:lnTo>
                  <a:lnTo>
                    <a:pt x="179" y="1053"/>
                  </a:lnTo>
                  <a:lnTo>
                    <a:pt x="198" y="1076"/>
                  </a:lnTo>
                  <a:lnTo>
                    <a:pt x="218" y="1099"/>
                  </a:lnTo>
                  <a:lnTo>
                    <a:pt x="239" y="1120"/>
                  </a:lnTo>
                  <a:lnTo>
                    <a:pt x="260" y="1141"/>
                  </a:lnTo>
                  <a:lnTo>
                    <a:pt x="283" y="1160"/>
                  </a:lnTo>
                  <a:lnTo>
                    <a:pt x="306" y="1179"/>
                  </a:lnTo>
                  <a:lnTo>
                    <a:pt x="331" y="1196"/>
                  </a:lnTo>
                  <a:lnTo>
                    <a:pt x="356" y="1213"/>
                  </a:lnTo>
                  <a:lnTo>
                    <a:pt x="382" y="1228"/>
                  </a:lnTo>
                  <a:lnTo>
                    <a:pt x="410" y="1242"/>
                  </a:lnTo>
                  <a:lnTo>
                    <a:pt x="437" y="1254"/>
                  </a:lnTo>
                  <a:lnTo>
                    <a:pt x="465" y="1265"/>
                  </a:lnTo>
                  <a:lnTo>
                    <a:pt x="494" y="1275"/>
                  </a:lnTo>
                  <a:lnTo>
                    <a:pt x="523" y="1284"/>
                  </a:lnTo>
                  <a:lnTo>
                    <a:pt x="553" y="1290"/>
                  </a:lnTo>
                  <a:lnTo>
                    <a:pt x="584" y="1296"/>
                  </a:lnTo>
                  <a:lnTo>
                    <a:pt x="616" y="1300"/>
                  </a:lnTo>
                  <a:lnTo>
                    <a:pt x="647" y="1302"/>
                  </a:lnTo>
                  <a:lnTo>
                    <a:pt x="679" y="1303"/>
                  </a:lnTo>
                  <a:lnTo>
                    <a:pt x="679" y="1303"/>
                  </a:lnTo>
                  <a:lnTo>
                    <a:pt x="711" y="1302"/>
                  </a:lnTo>
                  <a:lnTo>
                    <a:pt x="742" y="1300"/>
                  </a:lnTo>
                  <a:lnTo>
                    <a:pt x="773" y="1296"/>
                  </a:lnTo>
                  <a:lnTo>
                    <a:pt x="804" y="1290"/>
                  </a:lnTo>
                  <a:lnTo>
                    <a:pt x="835" y="1284"/>
                  </a:lnTo>
                  <a:lnTo>
                    <a:pt x="864" y="1275"/>
                  </a:lnTo>
                  <a:lnTo>
                    <a:pt x="893" y="1265"/>
                  </a:lnTo>
                  <a:lnTo>
                    <a:pt x="921" y="1254"/>
                  </a:lnTo>
                  <a:lnTo>
                    <a:pt x="949" y="1242"/>
                  </a:lnTo>
                  <a:lnTo>
                    <a:pt x="975" y="1228"/>
                  </a:lnTo>
                  <a:lnTo>
                    <a:pt x="1001" y="1213"/>
                  </a:lnTo>
                  <a:lnTo>
                    <a:pt x="1028" y="1196"/>
                  </a:lnTo>
                  <a:lnTo>
                    <a:pt x="1052" y="1179"/>
                  </a:lnTo>
                  <a:lnTo>
                    <a:pt x="1075" y="1160"/>
                  </a:lnTo>
                  <a:lnTo>
                    <a:pt x="1098" y="1141"/>
                  </a:lnTo>
                  <a:lnTo>
                    <a:pt x="1119" y="1120"/>
                  </a:lnTo>
                  <a:lnTo>
                    <a:pt x="1140" y="1099"/>
                  </a:lnTo>
                  <a:lnTo>
                    <a:pt x="1159" y="1076"/>
                  </a:lnTo>
                  <a:lnTo>
                    <a:pt x="1178" y="1053"/>
                  </a:lnTo>
                  <a:lnTo>
                    <a:pt x="1195" y="1028"/>
                  </a:lnTo>
                  <a:lnTo>
                    <a:pt x="1211" y="1002"/>
                  </a:lnTo>
                  <a:lnTo>
                    <a:pt x="1226" y="976"/>
                  </a:lnTo>
                  <a:lnTo>
                    <a:pt x="1241" y="950"/>
                  </a:lnTo>
                  <a:lnTo>
                    <a:pt x="1253" y="922"/>
                  </a:lnTo>
                  <a:lnTo>
                    <a:pt x="1264" y="894"/>
                  </a:lnTo>
                  <a:lnTo>
                    <a:pt x="1274" y="865"/>
                  </a:lnTo>
                  <a:lnTo>
                    <a:pt x="1283" y="836"/>
                  </a:lnTo>
                  <a:lnTo>
                    <a:pt x="1290" y="805"/>
                  </a:lnTo>
                  <a:lnTo>
                    <a:pt x="1295" y="774"/>
                  </a:lnTo>
                  <a:lnTo>
                    <a:pt x="1299" y="743"/>
                  </a:lnTo>
                  <a:lnTo>
                    <a:pt x="1301" y="712"/>
                  </a:lnTo>
                  <a:lnTo>
                    <a:pt x="1302" y="680"/>
                  </a:lnTo>
                  <a:lnTo>
                    <a:pt x="1302" y="680"/>
                  </a:lnTo>
                  <a:lnTo>
                    <a:pt x="1301" y="647"/>
                  </a:lnTo>
                  <a:lnTo>
                    <a:pt x="1299" y="616"/>
                  </a:lnTo>
                  <a:lnTo>
                    <a:pt x="1295" y="585"/>
                  </a:lnTo>
                  <a:lnTo>
                    <a:pt x="1290" y="554"/>
                  </a:lnTo>
                  <a:lnTo>
                    <a:pt x="1283" y="524"/>
                  </a:lnTo>
                  <a:lnTo>
                    <a:pt x="1274" y="495"/>
                  </a:lnTo>
                  <a:lnTo>
                    <a:pt x="1264" y="466"/>
                  </a:lnTo>
                  <a:lnTo>
                    <a:pt x="1253" y="437"/>
                  </a:lnTo>
                  <a:lnTo>
                    <a:pt x="1241" y="409"/>
                  </a:lnTo>
                  <a:lnTo>
                    <a:pt x="1226" y="383"/>
                  </a:lnTo>
                  <a:lnTo>
                    <a:pt x="1211" y="357"/>
                  </a:lnTo>
                  <a:lnTo>
                    <a:pt x="1195" y="332"/>
                  </a:lnTo>
                  <a:lnTo>
                    <a:pt x="1178" y="307"/>
                  </a:lnTo>
                  <a:lnTo>
                    <a:pt x="1159" y="284"/>
                  </a:lnTo>
                  <a:lnTo>
                    <a:pt x="1140" y="260"/>
                  </a:lnTo>
                  <a:lnTo>
                    <a:pt x="1119" y="239"/>
                  </a:lnTo>
                  <a:lnTo>
                    <a:pt x="1098" y="218"/>
                  </a:lnTo>
                  <a:lnTo>
                    <a:pt x="1075" y="199"/>
                  </a:lnTo>
                  <a:lnTo>
                    <a:pt x="1052" y="180"/>
                  </a:lnTo>
                  <a:lnTo>
                    <a:pt x="1028" y="163"/>
                  </a:lnTo>
                  <a:lnTo>
                    <a:pt x="1001" y="147"/>
                  </a:lnTo>
                  <a:lnTo>
                    <a:pt x="975" y="132"/>
                  </a:lnTo>
                  <a:lnTo>
                    <a:pt x="949" y="118"/>
                  </a:lnTo>
                  <a:lnTo>
                    <a:pt x="921" y="106"/>
                  </a:lnTo>
                  <a:lnTo>
                    <a:pt x="893" y="95"/>
                  </a:lnTo>
                  <a:lnTo>
                    <a:pt x="864" y="84"/>
                  </a:lnTo>
                  <a:lnTo>
                    <a:pt x="835" y="76"/>
                  </a:lnTo>
                  <a:lnTo>
                    <a:pt x="804" y="69"/>
                  </a:lnTo>
                  <a:lnTo>
                    <a:pt x="773" y="63"/>
                  </a:lnTo>
                  <a:lnTo>
                    <a:pt x="742" y="59"/>
                  </a:lnTo>
                  <a:lnTo>
                    <a:pt x="711" y="57"/>
                  </a:lnTo>
                  <a:lnTo>
                    <a:pt x="679" y="56"/>
                  </a:lnTo>
                  <a:lnTo>
                    <a:pt x="679" y="56"/>
                  </a:lnTo>
                  <a:close/>
                </a:path>
              </a:pathLst>
            </a:custGeom>
            <a:grpFill/>
            <a:ln w="15875">
              <a:noFill/>
              <a:round/>
              <a:headEnd/>
              <a:tailEnd/>
            </a:ln>
          </p:spPr>
          <p:txBody>
            <a:bodyPr/>
            <a:lstStyle/>
            <a:p>
              <a:pPr eaLnBrk="1" fontAlgn="auto" hangingPunct="1">
                <a:spcBef>
                  <a:spcPts val="0"/>
                </a:spcBef>
                <a:spcAft>
                  <a:spcPts val="0"/>
                </a:spcAft>
                <a:defRPr/>
              </a:pPr>
              <a:endParaRPr lang="en-US" kern="0">
                <a:solidFill>
                  <a:srgbClr val="4D4D4F"/>
                </a:solidFill>
                <a:latin typeface="Gilroy"/>
              </a:endParaRPr>
            </a:p>
          </p:txBody>
        </p:sp>
      </p:grpSp>
      <p:grpSp>
        <p:nvGrpSpPr>
          <p:cNvPr id="14" name="Group 13">
            <a:extLst>
              <a:ext uri="{FF2B5EF4-FFF2-40B4-BE49-F238E27FC236}">
                <a16:creationId xmlns:a16="http://schemas.microsoft.com/office/drawing/2014/main" id="{35B0C4F8-53C9-C424-112B-D08A5C50F875}"/>
              </a:ext>
            </a:extLst>
          </p:cNvPr>
          <p:cNvGrpSpPr/>
          <p:nvPr/>
        </p:nvGrpSpPr>
        <p:grpSpPr>
          <a:xfrm>
            <a:off x="4521723" y="4375817"/>
            <a:ext cx="521929" cy="521929"/>
            <a:chOff x="7729538" y="2889250"/>
            <a:chExt cx="360363" cy="360363"/>
          </a:xfrm>
          <a:solidFill>
            <a:srgbClr val="32AD10"/>
          </a:solidFill>
        </p:grpSpPr>
        <p:sp>
          <p:nvSpPr>
            <p:cNvPr id="15" name="Freeform 14">
              <a:extLst>
                <a:ext uri="{FF2B5EF4-FFF2-40B4-BE49-F238E27FC236}">
                  <a16:creationId xmlns:a16="http://schemas.microsoft.com/office/drawing/2014/main" id="{4C4CD729-723E-A58F-0625-540AA8AB2966}"/>
                </a:ext>
              </a:extLst>
            </p:cNvPr>
            <p:cNvSpPr>
              <a:spLocks/>
            </p:cNvSpPr>
            <p:nvPr/>
          </p:nvSpPr>
          <p:spPr bwMode="auto">
            <a:xfrm>
              <a:off x="7826376" y="3009900"/>
              <a:ext cx="165100" cy="119063"/>
            </a:xfrm>
            <a:custGeom>
              <a:avLst/>
              <a:gdLst>
                <a:gd name="T0" fmla="*/ 170 w 623"/>
                <a:gd name="T1" fmla="*/ 453 h 453"/>
                <a:gd name="T2" fmla="*/ 170 w 623"/>
                <a:gd name="T3" fmla="*/ 453 h 453"/>
                <a:gd name="T4" fmla="*/ 165 w 623"/>
                <a:gd name="T5" fmla="*/ 453 h 453"/>
                <a:gd name="T6" fmla="*/ 160 w 623"/>
                <a:gd name="T7" fmla="*/ 451 h 453"/>
                <a:gd name="T8" fmla="*/ 155 w 623"/>
                <a:gd name="T9" fmla="*/ 449 h 453"/>
                <a:gd name="T10" fmla="*/ 150 w 623"/>
                <a:gd name="T11" fmla="*/ 445 h 453"/>
                <a:gd name="T12" fmla="*/ 8 w 623"/>
                <a:gd name="T13" fmla="*/ 303 h 453"/>
                <a:gd name="T14" fmla="*/ 8 w 623"/>
                <a:gd name="T15" fmla="*/ 303 h 453"/>
                <a:gd name="T16" fmla="*/ 5 w 623"/>
                <a:gd name="T17" fmla="*/ 299 h 453"/>
                <a:gd name="T18" fmla="*/ 2 w 623"/>
                <a:gd name="T19" fmla="*/ 294 h 453"/>
                <a:gd name="T20" fmla="*/ 1 w 623"/>
                <a:gd name="T21" fmla="*/ 289 h 453"/>
                <a:gd name="T22" fmla="*/ 0 w 623"/>
                <a:gd name="T23" fmla="*/ 283 h 453"/>
                <a:gd name="T24" fmla="*/ 1 w 623"/>
                <a:gd name="T25" fmla="*/ 278 h 453"/>
                <a:gd name="T26" fmla="*/ 2 w 623"/>
                <a:gd name="T27" fmla="*/ 273 h 453"/>
                <a:gd name="T28" fmla="*/ 5 w 623"/>
                <a:gd name="T29" fmla="*/ 268 h 453"/>
                <a:gd name="T30" fmla="*/ 8 w 623"/>
                <a:gd name="T31" fmla="*/ 263 h 453"/>
                <a:gd name="T32" fmla="*/ 8 w 623"/>
                <a:gd name="T33" fmla="*/ 263 h 453"/>
                <a:gd name="T34" fmla="*/ 13 w 623"/>
                <a:gd name="T35" fmla="*/ 260 h 453"/>
                <a:gd name="T36" fmla="*/ 18 w 623"/>
                <a:gd name="T37" fmla="*/ 257 h 453"/>
                <a:gd name="T38" fmla="*/ 23 w 623"/>
                <a:gd name="T39" fmla="*/ 256 h 453"/>
                <a:gd name="T40" fmla="*/ 28 w 623"/>
                <a:gd name="T41" fmla="*/ 255 h 453"/>
                <a:gd name="T42" fmla="*/ 34 w 623"/>
                <a:gd name="T43" fmla="*/ 256 h 453"/>
                <a:gd name="T44" fmla="*/ 39 w 623"/>
                <a:gd name="T45" fmla="*/ 257 h 453"/>
                <a:gd name="T46" fmla="*/ 45 w 623"/>
                <a:gd name="T47" fmla="*/ 260 h 453"/>
                <a:gd name="T48" fmla="*/ 49 w 623"/>
                <a:gd name="T49" fmla="*/ 263 h 453"/>
                <a:gd name="T50" fmla="*/ 171 w 623"/>
                <a:gd name="T51" fmla="*/ 386 h 453"/>
                <a:gd name="T52" fmla="*/ 576 w 623"/>
                <a:gd name="T53" fmla="*/ 7 h 453"/>
                <a:gd name="T54" fmla="*/ 576 w 623"/>
                <a:gd name="T55" fmla="*/ 7 h 453"/>
                <a:gd name="T56" fmla="*/ 580 w 623"/>
                <a:gd name="T57" fmla="*/ 4 h 453"/>
                <a:gd name="T58" fmla="*/ 585 w 623"/>
                <a:gd name="T59" fmla="*/ 1 h 453"/>
                <a:gd name="T60" fmla="*/ 591 w 623"/>
                <a:gd name="T61" fmla="*/ 0 h 453"/>
                <a:gd name="T62" fmla="*/ 596 w 623"/>
                <a:gd name="T63" fmla="*/ 0 h 453"/>
                <a:gd name="T64" fmla="*/ 601 w 623"/>
                <a:gd name="T65" fmla="*/ 0 h 453"/>
                <a:gd name="T66" fmla="*/ 606 w 623"/>
                <a:gd name="T67" fmla="*/ 2 h 453"/>
                <a:gd name="T68" fmla="*/ 611 w 623"/>
                <a:gd name="T69" fmla="*/ 5 h 453"/>
                <a:gd name="T70" fmla="*/ 616 w 623"/>
                <a:gd name="T71" fmla="*/ 8 h 453"/>
                <a:gd name="T72" fmla="*/ 616 w 623"/>
                <a:gd name="T73" fmla="*/ 8 h 453"/>
                <a:gd name="T74" fmla="*/ 619 w 623"/>
                <a:gd name="T75" fmla="*/ 14 h 453"/>
                <a:gd name="T76" fmla="*/ 621 w 623"/>
                <a:gd name="T77" fmla="*/ 19 h 453"/>
                <a:gd name="T78" fmla="*/ 623 w 623"/>
                <a:gd name="T79" fmla="*/ 24 h 453"/>
                <a:gd name="T80" fmla="*/ 623 w 623"/>
                <a:gd name="T81" fmla="*/ 30 h 453"/>
                <a:gd name="T82" fmla="*/ 622 w 623"/>
                <a:gd name="T83" fmla="*/ 35 h 453"/>
                <a:gd name="T84" fmla="*/ 621 w 623"/>
                <a:gd name="T85" fmla="*/ 40 h 453"/>
                <a:gd name="T86" fmla="*/ 618 w 623"/>
                <a:gd name="T87" fmla="*/ 45 h 453"/>
                <a:gd name="T88" fmla="*/ 614 w 623"/>
                <a:gd name="T89" fmla="*/ 49 h 453"/>
                <a:gd name="T90" fmla="*/ 189 w 623"/>
                <a:gd name="T91" fmla="*/ 446 h 453"/>
                <a:gd name="T92" fmla="*/ 189 w 623"/>
                <a:gd name="T93" fmla="*/ 446 h 453"/>
                <a:gd name="T94" fmla="*/ 185 w 623"/>
                <a:gd name="T95" fmla="*/ 449 h 453"/>
                <a:gd name="T96" fmla="*/ 180 w 623"/>
                <a:gd name="T97" fmla="*/ 452 h 453"/>
                <a:gd name="T98" fmla="*/ 175 w 623"/>
                <a:gd name="T99" fmla="*/ 453 h 453"/>
                <a:gd name="T100" fmla="*/ 170 w 623"/>
                <a:gd name="T101" fmla="*/ 453 h 453"/>
                <a:gd name="T102" fmla="*/ 170 w 623"/>
                <a:gd name="T103" fmla="*/ 45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3" h="453">
                  <a:moveTo>
                    <a:pt x="170" y="453"/>
                  </a:moveTo>
                  <a:lnTo>
                    <a:pt x="170" y="453"/>
                  </a:lnTo>
                  <a:lnTo>
                    <a:pt x="165" y="453"/>
                  </a:lnTo>
                  <a:lnTo>
                    <a:pt x="160" y="451"/>
                  </a:lnTo>
                  <a:lnTo>
                    <a:pt x="155" y="449"/>
                  </a:lnTo>
                  <a:lnTo>
                    <a:pt x="150" y="445"/>
                  </a:lnTo>
                  <a:lnTo>
                    <a:pt x="8" y="303"/>
                  </a:lnTo>
                  <a:lnTo>
                    <a:pt x="8" y="303"/>
                  </a:lnTo>
                  <a:lnTo>
                    <a:pt x="5" y="299"/>
                  </a:lnTo>
                  <a:lnTo>
                    <a:pt x="2" y="294"/>
                  </a:lnTo>
                  <a:lnTo>
                    <a:pt x="1" y="289"/>
                  </a:lnTo>
                  <a:lnTo>
                    <a:pt x="0" y="283"/>
                  </a:lnTo>
                  <a:lnTo>
                    <a:pt x="1" y="278"/>
                  </a:lnTo>
                  <a:lnTo>
                    <a:pt x="2" y="273"/>
                  </a:lnTo>
                  <a:lnTo>
                    <a:pt x="5" y="268"/>
                  </a:lnTo>
                  <a:lnTo>
                    <a:pt x="8" y="263"/>
                  </a:lnTo>
                  <a:lnTo>
                    <a:pt x="8" y="263"/>
                  </a:lnTo>
                  <a:lnTo>
                    <a:pt x="13" y="260"/>
                  </a:lnTo>
                  <a:lnTo>
                    <a:pt x="18" y="257"/>
                  </a:lnTo>
                  <a:lnTo>
                    <a:pt x="23" y="256"/>
                  </a:lnTo>
                  <a:lnTo>
                    <a:pt x="28" y="255"/>
                  </a:lnTo>
                  <a:lnTo>
                    <a:pt x="34" y="256"/>
                  </a:lnTo>
                  <a:lnTo>
                    <a:pt x="39" y="257"/>
                  </a:lnTo>
                  <a:lnTo>
                    <a:pt x="45" y="260"/>
                  </a:lnTo>
                  <a:lnTo>
                    <a:pt x="49" y="263"/>
                  </a:lnTo>
                  <a:lnTo>
                    <a:pt x="171" y="386"/>
                  </a:lnTo>
                  <a:lnTo>
                    <a:pt x="576" y="7"/>
                  </a:lnTo>
                  <a:lnTo>
                    <a:pt x="576" y="7"/>
                  </a:lnTo>
                  <a:lnTo>
                    <a:pt x="580" y="4"/>
                  </a:lnTo>
                  <a:lnTo>
                    <a:pt x="585" y="1"/>
                  </a:lnTo>
                  <a:lnTo>
                    <a:pt x="591" y="0"/>
                  </a:lnTo>
                  <a:lnTo>
                    <a:pt x="596" y="0"/>
                  </a:lnTo>
                  <a:lnTo>
                    <a:pt x="601" y="0"/>
                  </a:lnTo>
                  <a:lnTo>
                    <a:pt x="606" y="2"/>
                  </a:lnTo>
                  <a:lnTo>
                    <a:pt x="611" y="5"/>
                  </a:lnTo>
                  <a:lnTo>
                    <a:pt x="616" y="8"/>
                  </a:lnTo>
                  <a:lnTo>
                    <a:pt x="616" y="8"/>
                  </a:lnTo>
                  <a:lnTo>
                    <a:pt x="619" y="14"/>
                  </a:lnTo>
                  <a:lnTo>
                    <a:pt x="621" y="19"/>
                  </a:lnTo>
                  <a:lnTo>
                    <a:pt x="623" y="24"/>
                  </a:lnTo>
                  <a:lnTo>
                    <a:pt x="623" y="30"/>
                  </a:lnTo>
                  <a:lnTo>
                    <a:pt x="622" y="35"/>
                  </a:lnTo>
                  <a:lnTo>
                    <a:pt x="621" y="40"/>
                  </a:lnTo>
                  <a:lnTo>
                    <a:pt x="618" y="45"/>
                  </a:lnTo>
                  <a:lnTo>
                    <a:pt x="614" y="49"/>
                  </a:lnTo>
                  <a:lnTo>
                    <a:pt x="189" y="446"/>
                  </a:lnTo>
                  <a:lnTo>
                    <a:pt x="189" y="446"/>
                  </a:lnTo>
                  <a:lnTo>
                    <a:pt x="185" y="449"/>
                  </a:lnTo>
                  <a:lnTo>
                    <a:pt x="180" y="452"/>
                  </a:lnTo>
                  <a:lnTo>
                    <a:pt x="175" y="453"/>
                  </a:lnTo>
                  <a:lnTo>
                    <a:pt x="170" y="453"/>
                  </a:lnTo>
                  <a:lnTo>
                    <a:pt x="170" y="453"/>
                  </a:lnTo>
                  <a:close/>
                </a:path>
              </a:pathLst>
            </a:custGeom>
            <a:grpFill/>
            <a:ln w="15875">
              <a:solidFill>
                <a:srgbClr val="32AD10"/>
              </a:solidFill>
              <a:round/>
              <a:headEnd/>
              <a:tailEnd/>
            </a:ln>
          </p:spPr>
          <p:txBody>
            <a:bodyPr/>
            <a:lstStyle/>
            <a:p>
              <a:pPr eaLnBrk="1" fontAlgn="auto" hangingPunct="1">
                <a:spcBef>
                  <a:spcPts val="0"/>
                </a:spcBef>
                <a:spcAft>
                  <a:spcPts val="0"/>
                </a:spcAft>
                <a:defRPr/>
              </a:pPr>
              <a:endParaRPr lang="en-US" kern="0">
                <a:solidFill>
                  <a:srgbClr val="4D4D4F"/>
                </a:solidFill>
                <a:latin typeface="Gilroy"/>
              </a:endParaRPr>
            </a:p>
          </p:txBody>
        </p:sp>
        <p:sp>
          <p:nvSpPr>
            <p:cNvPr id="16" name="Freeform 15">
              <a:extLst>
                <a:ext uri="{FF2B5EF4-FFF2-40B4-BE49-F238E27FC236}">
                  <a16:creationId xmlns:a16="http://schemas.microsoft.com/office/drawing/2014/main" id="{13010EA6-56C4-3E15-9212-B6D39B0DC821}"/>
                </a:ext>
              </a:extLst>
            </p:cNvPr>
            <p:cNvSpPr>
              <a:spLocks noEditPoints="1"/>
            </p:cNvSpPr>
            <p:nvPr/>
          </p:nvSpPr>
          <p:spPr bwMode="auto">
            <a:xfrm>
              <a:off x="7729538" y="2889250"/>
              <a:ext cx="360363" cy="360363"/>
            </a:xfrm>
            <a:custGeom>
              <a:avLst/>
              <a:gdLst>
                <a:gd name="T0" fmla="*/ 575 w 1359"/>
                <a:gd name="T1" fmla="*/ 1352 h 1359"/>
                <a:gd name="T2" fmla="*/ 415 w 1359"/>
                <a:gd name="T3" fmla="*/ 1306 h 1359"/>
                <a:gd name="T4" fmla="*/ 273 w 1359"/>
                <a:gd name="T5" fmla="*/ 1225 h 1359"/>
                <a:gd name="T6" fmla="*/ 154 w 1359"/>
                <a:gd name="T7" fmla="*/ 1112 h 1359"/>
                <a:gd name="T8" fmla="*/ 66 w 1359"/>
                <a:gd name="T9" fmla="*/ 974 h 1359"/>
                <a:gd name="T10" fmla="*/ 13 w 1359"/>
                <a:gd name="T11" fmla="*/ 816 h 1359"/>
                <a:gd name="T12" fmla="*/ 0 w 1359"/>
                <a:gd name="T13" fmla="*/ 680 h 1359"/>
                <a:gd name="T14" fmla="*/ 21 w 1359"/>
                <a:gd name="T15" fmla="*/ 510 h 1359"/>
                <a:gd name="T16" fmla="*/ 81 w 1359"/>
                <a:gd name="T17" fmla="*/ 356 h 1359"/>
                <a:gd name="T18" fmla="*/ 176 w 1359"/>
                <a:gd name="T19" fmla="*/ 222 h 1359"/>
                <a:gd name="T20" fmla="*/ 299 w 1359"/>
                <a:gd name="T21" fmla="*/ 116 h 1359"/>
                <a:gd name="T22" fmla="*/ 446 w 1359"/>
                <a:gd name="T23" fmla="*/ 41 h 1359"/>
                <a:gd name="T24" fmla="*/ 609 w 1359"/>
                <a:gd name="T25" fmla="*/ 3 h 1359"/>
                <a:gd name="T26" fmla="*/ 748 w 1359"/>
                <a:gd name="T27" fmla="*/ 3 h 1359"/>
                <a:gd name="T28" fmla="*/ 912 w 1359"/>
                <a:gd name="T29" fmla="*/ 41 h 1359"/>
                <a:gd name="T30" fmla="*/ 1059 w 1359"/>
                <a:gd name="T31" fmla="*/ 116 h 1359"/>
                <a:gd name="T32" fmla="*/ 1182 w 1359"/>
                <a:gd name="T33" fmla="*/ 222 h 1359"/>
                <a:gd name="T34" fmla="*/ 1277 w 1359"/>
                <a:gd name="T35" fmla="*/ 356 h 1359"/>
                <a:gd name="T36" fmla="*/ 1337 w 1359"/>
                <a:gd name="T37" fmla="*/ 510 h 1359"/>
                <a:gd name="T38" fmla="*/ 1359 w 1359"/>
                <a:gd name="T39" fmla="*/ 680 h 1359"/>
                <a:gd name="T40" fmla="*/ 1345 w 1359"/>
                <a:gd name="T41" fmla="*/ 816 h 1359"/>
                <a:gd name="T42" fmla="*/ 1292 w 1359"/>
                <a:gd name="T43" fmla="*/ 974 h 1359"/>
                <a:gd name="T44" fmla="*/ 1203 w 1359"/>
                <a:gd name="T45" fmla="*/ 1112 h 1359"/>
                <a:gd name="T46" fmla="*/ 1086 w 1359"/>
                <a:gd name="T47" fmla="*/ 1225 h 1359"/>
                <a:gd name="T48" fmla="*/ 943 w 1359"/>
                <a:gd name="T49" fmla="*/ 1306 h 1359"/>
                <a:gd name="T50" fmla="*/ 782 w 1359"/>
                <a:gd name="T51" fmla="*/ 1352 h 1359"/>
                <a:gd name="T52" fmla="*/ 679 w 1359"/>
                <a:gd name="T53" fmla="*/ 56 h 1359"/>
                <a:gd name="T54" fmla="*/ 553 w 1359"/>
                <a:gd name="T55" fmla="*/ 69 h 1359"/>
                <a:gd name="T56" fmla="*/ 410 w 1359"/>
                <a:gd name="T57" fmla="*/ 118 h 1359"/>
                <a:gd name="T58" fmla="*/ 283 w 1359"/>
                <a:gd name="T59" fmla="*/ 199 h 1359"/>
                <a:gd name="T60" fmla="*/ 179 w 1359"/>
                <a:gd name="T61" fmla="*/ 307 h 1359"/>
                <a:gd name="T62" fmla="*/ 105 w 1359"/>
                <a:gd name="T63" fmla="*/ 437 h 1359"/>
                <a:gd name="T64" fmla="*/ 63 w 1359"/>
                <a:gd name="T65" fmla="*/ 585 h 1359"/>
                <a:gd name="T66" fmla="*/ 57 w 1359"/>
                <a:gd name="T67" fmla="*/ 712 h 1359"/>
                <a:gd name="T68" fmla="*/ 84 w 1359"/>
                <a:gd name="T69" fmla="*/ 865 h 1359"/>
                <a:gd name="T70" fmla="*/ 146 w 1359"/>
                <a:gd name="T71" fmla="*/ 1002 h 1359"/>
                <a:gd name="T72" fmla="*/ 239 w 1359"/>
                <a:gd name="T73" fmla="*/ 1120 h 1359"/>
                <a:gd name="T74" fmla="*/ 356 w 1359"/>
                <a:gd name="T75" fmla="*/ 1213 h 1359"/>
                <a:gd name="T76" fmla="*/ 494 w 1359"/>
                <a:gd name="T77" fmla="*/ 1275 h 1359"/>
                <a:gd name="T78" fmla="*/ 647 w 1359"/>
                <a:gd name="T79" fmla="*/ 1302 h 1359"/>
                <a:gd name="T80" fmla="*/ 773 w 1359"/>
                <a:gd name="T81" fmla="*/ 1296 h 1359"/>
                <a:gd name="T82" fmla="*/ 921 w 1359"/>
                <a:gd name="T83" fmla="*/ 1254 h 1359"/>
                <a:gd name="T84" fmla="*/ 1052 w 1359"/>
                <a:gd name="T85" fmla="*/ 1179 h 1359"/>
                <a:gd name="T86" fmla="*/ 1159 w 1359"/>
                <a:gd name="T87" fmla="*/ 1076 h 1359"/>
                <a:gd name="T88" fmla="*/ 1241 w 1359"/>
                <a:gd name="T89" fmla="*/ 950 h 1359"/>
                <a:gd name="T90" fmla="*/ 1290 w 1359"/>
                <a:gd name="T91" fmla="*/ 805 h 1359"/>
                <a:gd name="T92" fmla="*/ 1302 w 1359"/>
                <a:gd name="T93" fmla="*/ 680 h 1359"/>
                <a:gd name="T94" fmla="*/ 1283 w 1359"/>
                <a:gd name="T95" fmla="*/ 524 h 1359"/>
                <a:gd name="T96" fmla="*/ 1226 w 1359"/>
                <a:gd name="T97" fmla="*/ 383 h 1359"/>
                <a:gd name="T98" fmla="*/ 1140 w 1359"/>
                <a:gd name="T99" fmla="*/ 260 h 1359"/>
                <a:gd name="T100" fmla="*/ 1028 w 1359"/>
                <a:gd name="T101" fmla="*/ 163 h 1359"/>
                <a:gd name="T102" fmla="*/ 893 w 1359"/>
                <a:gd name="T103" fmla="*/ 95 h 1359"/>
                <a:gd name="T104" fmla="*/ 742 w 1359"/>
                <a:gd name="T105" fmla="*/ 59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9" h="1359">
                  <a:moveTo>
                    <a:pt x="679" y="1359"/>
                  </a:moveTo>
                  <a:lnTo>
                    <a:pt x="679" y="1359"/>
                  </a:lnTo>
                  <a:lnTo>
                    <a:pt x="644" y="1359"/>
                  </a:lnTo>
                  <a:lnTo>
                    <a:pt x="609" y="1356"/>
                  </a:lnTo>
                  <a:lnTo>
                    <a:pt x="575" y="1352"/>
                  </a:lnTo>
                  <a:lnTo>
                    <a:pt x="542" y="1346"/>
                  </a:lnTo>
                  <a:lnTo>
                    <a:pt x="509" y="1338"/>
                  </a:lnTo>
                  <a:lnTo>
                    <a:pt x="477" y="1329"/>
                  </a:lnTo>
                  <a:lnTo>
                    <a:pt x="446" y="1318"/>
                  </a:lnTo>
                  <a:lnTo>
                    <a:pt x="415" y="1306"/>
                  </a:lnTo>
                  <a:lnTo>
                    <a:pt x="384" y="1293"/>
                  </a:lnTo>
                  <a:lnTo>
                    <a:pt x="355" y="1278"/>
                  </a:lnTo>
                  <a:lnTo>
                    <a:pt x="327" y="1261"/>
                  </a:lnTo>
                  <a:lnTo>
                    <a:pt x="299" y="1244"/>
                  </a:lnTo>
                  <a:lnTo>
                    <a:pt x="273" y="1225"/>
                  </a:lnTo>
                  <a:lnTo>
                    <a:pt x="247" y="1204"/>
                  </a:lnTo>
                  <a:lnTo>
                    <a:pt x="223" y="1182"/>
                  </a:lnTo>
                  <a:lnTo>
                    <a:pt x="198" y="1160"/>
                  </a:lnTo>
                  <a:lnTo>
                    <a:pt x="176" y="1137"/>
                  </a:lnTo>
                  <a:lnTo>
                    <a:pt x="154" y="1112"/>
                  </a:lnTo>
                  <a:lnTo>
                    <a:pt x="134" y="1086"/>
                  </a:lnTo>
                  <a:lnTo>
                    <a:pt x="115" y="1060"/>
                  </a:lnTo>
                  <a:lnTo>
                    <a:pt x="98" y="1032"/>
                  </a:lnTo>
                  <a:lnTo>
                    <a:pt x="81" y="1003"/>
                  </a:lnTo>
                  <a:lnTo>
                    <a:pt x="66" y="974"/>
                  </a:lnTo>
                  <a:lnTo>
                    <a:pt x="53" y="944"/>
                  </a:lnTo>
                  <a:lnTo>
                    <a:pt x="41" y="913"/>
                  </a:lnTo>
                  <a:lnTo>
                    <a:pt x="30" y="882"/>
                  </a:lnTo>
                  <a:lnTo>
                    <a:pt x="21" y="850"/>
                  </a:lnTo>
                  <a:lnTo>
                    <a:pt x="13" y="816"/>
                  </a:lnTo>
                  <a:lnTo>
                    <a:pt x="7" y="783"/>
                  </a:lnTo>
                  <a:lnTo>
                    <a:pt x="3" y="749"/>
                  </a:lnTo>
                  <a:lnTo>
                    <a:pt x="1" y="715"/>
                  </a:lnTo>
                  <a:lnTo>
                    <a:pt x="0" y="680"/>
                  </a:lnTo>
                  <a:lnTo>
                    <a:pt x="0" y="680"/>
                  </a:lnTo>
                  <a:lnTo>
                    <a:pt x="1" y="644"/>
                  </a:lnTo>
                  <a:lnTo>
                    <a:pt x="3" y="610"/>
                  </a:lnTo>
                  <a:lnTo>
                    <a:pt x="7" y="576"/>
                  </a:lnTo>
                  <a:lnTo>
                    <a:pt x="13" y="543"/>
                  </a:lnTo>
                  <a:lnTo>
                    <a:pt x="21" y="510"/>
                  </a:lnTo>
                  <a:lnTo>
                    <a:pt x="30" y="478"/>
                  </a:lnTo>
                  <a:lnTo>
                    <a:pt x="41" y="446"/>
                  </a:lnTo>
                  <a:lnTo>
                    <a:pt x="53" y="415"/>
                  </a:lnTo>
                  <a:lnTo>
                    <a:pt x="66" y="385"/>
                  </a:lnTo>
                  <a:lnTo>
                    <a:pt x="81" y="356"/>
                  </a:lnTo>
                  <a:lnTo>
                    <a:pt x="98" y="328"/>
                  </a:lnTo>
                  <a:lnTo>
                    <a:pt x="115" y="300"/>
                  </a:lnTo>
                  <a:lnTo>
                    <a:pt x="134" y="273"/>
                  </a:lnTo>
                  <a:lnTo>
                    <a:pt x="154" y="247"/>
                  </a:lnTo>
                  <a:lnTo>
                    <a:pt x="176" y="222"/>
                  </a:lnTo>
                  <a:lnTo>
                    <a:pt x="198" y="199"/>
                  </a:lnTo>
                  <a:lnTo>
                    <a:pt x="223" y="177"/>
                  </a:lnTo>
                  <a:lnTo>
                    <a:pt x="247" y="155"/>
                  </a:lnTo>
                  <a:lnTo>
                    <a:pt x="273" y="135"/>
                  </a:lnTo>
                  <a:lnTo>
                    <a:pt x="299" y="116"/>
                  </a:lnTo>
                  <a:lnTo>
                    <a:pt x="327" y="99"/>
                  </a:lnTo>
                  <a:lnTo>
                    <a:pt x="355" y="81"/>
                  </a:lnTo>
                  <a:lnTo>
                    <a:pt x="384" y="66"/>
                  </a:lnTo>
                  <a:lnTo>
                    <a:pt x="415" y="53"/>
                  </a:lnTo>
                  <a:lnTo>
                    <a:pt x="446" y="41"/>
                  </a:lnTo>
                  <a:lnTo>
                    <a:pt x="477" y="30"/>
                  </a:lnTo>
                  <a:lnTo>
                    <a:pt x="509" y="21"/>
                  </a:lnTo>
                  <a:lnTo>
                    <a:pt x="542" y="13"/>
                  </a:lnTo>
                  <a:lnTo>
                    <a:pt x="575" y="7"/>
                  </a:lnTo>
                  <a:lnTo>
                    <a:pt x="609" y="3"/>
                  </a:lnTo>
                  <a:lnTo>
                    <a:pt x="644" y="0"/>
                  </a:lnTo>
                  <a:lnTo>
                    <a:pt x="679" y="0"/>
                  </a:lnTo>
                  <a:lnTo>
                    <a:pt x="679" y="0"/>
                  </a:lnTo>
                  <a:lnTo>
                    <a:pt x="714" y="0"/>
                  </a:lnTo>
                  <a:lnTo>
                    <a:pt x="748" y="3"/>
                  </a:lnTo>
                  <a:lnTo>
                    <a:pt x="782" y="7"/>
                  </a:lnTo>
                  <a:lnTo>
                    <a:pt x="815" y="13"/>
                  </a:lnTo>
                  <a:lnTo>
                    <a:pt x="849" y="21"/>
                  </a:lnTo>
                  <a:lnTo>
                    <a:pt x="881" y="30"/>
                  </a:lnTo>
                  <a:lnTo>
                    <a:pt x="912" y="41"/>
                  </a:lnTo>
                  <a:lnTo>
                    <a:pt x="943" y="53"/>
                  </a:lnTo>
                  <a:lnTo>
                    <a:pt x="973" y="66"/>
                  </a:lnTo>
                  <a:lnTo>
                    <a:pt x="1002" y="81"/>
                  </a:lnTo>
                  <a:lnTo>
                    <a:pt x="1032" y="99"/>
                  </a:lnTo>
                  <a:lnTo>
                    <a:pt x="1059" y="116"/>
                  </a:lnTo>
                  <a:lnTo>
                    <a:pt x="1086" y="135"/>
                  </a:lnTo>
                  <a:lnTo>
                    <a:pt x="1111" y="155"/>
                  </a:lnTo>
                  <a:lnTo>
                    <a:pt x="1136" y="177"/>
                  </a:lnTo>
                  <a:lnTo>
                    <a:pt x="1159" y="199"/>
                  </a:lnTo>
                  <a:lnTo>
                    <a:pt x="1182" y="222"/>
                  </a:lnTo>
                  <a:lnTo>
                    <a:pt x="1203" y="247"/>
                  </a:lnTo>
                  <a:lnTo>
                    <a:pt x="1223" y="273"/>
                  </a:lnTo>
                  <a:lnTo>
                    <a:pt x="1243" y="300"/>
                  </a:lnTo>
                  <a:lnTo>
                    <a:pt x="1260" y="328"/>
                  </a:lnTo>
                  <a:lnTo>
                    <a:pt x="1277" y="356"/>
                  </a:lnTo>
                  <a:lnTo>
                    <a:pt x="1292" y="385"/>
                  </a:lnTo>
                  <a:lnTo>
                    <a:pt x="1305" y="415"/>
                  </a:lnTo>
                  <a:lnTo>
                    <a:pt x="1317" y="446"/>
                  </a:lnTo>
                  <a:lnTo>
                    <a:pt x="1328" y="478"/>
                  </a:lnTo>
                  <a:lnTo>
                    <a:pt x="1337" y="510"/>
                  </a:lnTo>
                  <a:lnTo>
                    <a:pt x="1345" y="543"/>
                  </a:lnTo>
                  <a:lnTo>
                    <a:pt x="1351" y="576"/>
                  </a:lnTo>
                  <a:lnTo>
                    <a:pt x="1355" y="610"/>
                  </a:lnTo>
                  <a:lnTo>
                    <a:pt x="1358" y="644"/>
                  </a:lnTo>
                  <a:lnTo>
                    <a:pt x="1359" y="680"/>
                  </a:lnTo>
                  <a:lnTo>
                    <a:pt x="1359" y="680"/>
                  </a:lnTo>
                  <a:lnTo>
                    <a:pt x="1358" y="715"/>
                  </a:lnTo>
                  <a:lnTo>
                    <a:pt x="1355" y="749"/>
                  </a:lnTo>
                  <a:lnTo>
                    <a:pt x="1351" y="783"/>
                  </a:lnTo>
                  <a:lnTo>
                    <a:pt x="1345" y="816"/>
                  </a:lnTo>
                  <a:lnTo>
                    <a:pt x="1337" y="850"/>
                  </a:lnTo>
                  <a:lnTo>
                    <a:pt x="1328" y="882"/>
                  </a:lnTo>
                  <a:lnTo>
                    <a:pt x="1317" y="913"/>
                  </a:lnTo>
                  <a:lnTo>
                    <a:pt x="1305" y="944"/>
                  </a:lnTo>
                  <a:lnTo>
                    <a:pt x="1292" y="974"/>
                  </a:lnTo>
                  <a:lnTo>
                    <a:pt x="1277" y="1003"/>
                  </a:lnTo>
                  <a:lnTo>
                    <a:pt x="1260" y="1032"/>
                  </a:lnTo>
                  <a:lnTo>
                    <a:pt x="1243" y="1060"/>
                  </a:lnTo>
                  <a:lnTo>
                    <a:pt x="1223" y="1086"/>
                  </a:lnTo>
                  <a:lnTo>
                    <a:pt x="1203" y="1112"/>
                  </a:lnTo>
                  <a:lnTo>
                    <a:pt x="1182" y="1137"/>
                  </a:lnTo>
                  <a:lnTo>
                    <a:pt x="1159" y="1160"/>
                  </a:lnTo>
                  <a:lnTo>
                    <a:pt x="1136" y="1182"/>
                  </a:lnTo>
                  <a:lnTo>
                    <a:pt x="1111" y="1204"/>
                  </a:lnTo>
                  <a:lnTo>
                    <a:pt x="1086" y="1225"/>
                  </a:lnTo>
                  <a:lnTo>
                    <a:pt x="1059" y="1244"/>
                  </a:lnTo>
                  <a:lnTo>
                    <a:pt x="1032" y="1261"/>
                  </a:lnTo>
                  <a:lnTo>
                    <a:pt x="1002" y="1278"/>
                  </a:lnTo>
                  <a:lnTo>
                    <a:pt x="973" y="1293"/>
                  </a:lnTo>
                  <a:lnTo>
                    <a:pt x="943" y="1306"/>
                  </a:lnTo>
                  <a:lnTo>
                    <a:pt x="912" y="1318"/>
                  </a:lnTo>
                  <a:lnTo>
                    <a:pt x="881" y="1329"/>
                  </a:lnTo>
                  <a:lnTo>
                    <a:pt x="849" y="1338"/>
                  </a:lnTo>
                  <a:lnTo>
                    <a:pt x="815" y="1346"/>
                  </a:lnTo>
                  <a:lnTo>
                    <a:pt x="782" y="1352"/>
                  </a:lnTo>
                  <a:lnTo>
                    <a:pt x="748" y="1356"/>
                  </a:lnTo>
                  <a:lnTo>
                    <a:pt x="714" y="1359"/>
                  </a:lnTo>
                  <a:lnTo>
                    <a:pt x="679" y="1359"/>
                  </a:lnTo>
                  <a:lnTo>
                    <a:pt x="679" y="1359"/>
                  </a:lnTo>
                  <a:close/>
                  <a:moveTo>
                    <a:pt x="679" y="56"/>
                  </a:moveTo>
                  <a:lnTo>
                    <a:pt x="679" y="56"/>
                  </a:lnTo>
                  <a:lnTo>
                    <a:pt x="647" y="57"/>
                  </a:lnTo>
                  <a:lnTo>
                    <a:pt x="616" y="59"/>
                  </a:lnTo>
                  <a:lnTo>
                    <a:pt x="584" y="63"/>
                  </a:lnTo>
                  <a:lnTo>
                    <a:pt x="553" y="69"/>
                  </a:lnTo>
                  <a:lnTo>
                    <a:pt x="523" y="76"/>
                  </a:lnTo>
                  <a:lnTo>
                    <a:pt x="494" y="84"/>
                  </a:lnTo>
                  <a:lnTo>
                    <a:pt x="465" y="95"/>
                  </a:lnTo>
                  <a:lnTo>
                    <a:pt x="437" y="106"/>
                  </a:lnTo>
                  <a:lnTo>
                    <a:pt x="410" y="118"/>
                  </a:lnTo>
                  <a:lnTo>
                    <a:pt x="382" y="132"/>
                  </a:lnTo>
                  <a:lnTo>
                    <a:pt x="356" y="147"/>
                  </a:lnTo>
                  <a:lnTo>
                    <a:pt x="331" y="163"/>
                  </a:lnTo>
                  <a:lnTo>
                    <a:pt x="306" y="180"/>
                  </a:lnTo>
                  <a:lnTo>
                    <a:pt x="283" y="199"/>
                  </a:lnTo>
                  <a:lnTo>
                    <a:pt x="260" y="218"/>
                  </a:lnTo>
                  <a:lnTo>
                    <a:pt x="239" y="239"/>
                  </a:lnTo>
                  <a:lnTo>
                    <a:pt x="218" y="260"/>
                  </a:lnTo>
                  <a:lnTo>
                    <a:pt x="198" y="284"/>
                  </a:lnTo>
                  <a:lnTo>
                    <a:pt x="179" y="307"/>
                  </a:lnTo>
                  <a:lnTo>
                    <a:pt x="162" y="332"/>
                  </a:lnTo>
                  <a:lnTo>
                    <a:pt x="146" y="357"/>
                  </a:lnTo>
                  <a:lnTo>
                    <a:pt x="131" y="383"/>
                  </a:lnTo>
                  <a:lnTo>
                    <a:pt x="117" y="409"/>
                  </a:lnTo>
                  <a:lnTo>
                    <a:pt x="105" y="437"/>
                  </a:lnTo>
                  <a:lnTo>
                    <a:pt x="94" y="466"/>
                  </a:lnTo>
                  <a:lnTo>
                    <a:pt x="84" y="495"/>
                  </a:lnTo>
                  <a:lnTo>
                    <a:pt x="76" y="524"/>
                  </a:lnTo>
                  <a:lnTo>
                    <a:pt x="69" y="554"/>
                  </a:lnTo>
                  <a:lnTo>
                    <a:pt x="63" y="585"/>
                  </a:lnTo>
                  <a:lnTo>
                    <a:pt x="59" y="616"/>
                  </a:lnTo>
                  <a:lnTo>
                    <a:pt x="57" y="647"/>
                  </a:lnTo>
                  <a:lnTo>
                    <a:pt x="56" y="680"/>
                  </a:lnTo>
                  <a:lnTo>
                    <a:pt x="56" y="680"/>
                  </a:lnTo>
                  <a:lnTo>
                    <a:pt x="57" y="712"/>
                  </a:lnTo>
                  <a:lnTo>
                    <a:pt x="59" y="743"/>
                  </a:lnTo>
                  <a:lnTo>
                    <a:pt x="63" y="774"/>
                  </a:lnTo>
                  <a:lnTo>
                    <a:pt x="69" y="805"/>
                  </a:lnTo>
                  <a:lnTo>
                    <a:pt x="76" y="836"/>
                  </a:lnTo>
                  <a:lnTo>
                    <a:pt x="84" y="865"/>
                  </a:lnTo>
                  <a:lnTo>
                    <a:pt x="94" y="894"/>
                  </a:lnTo>
                  <a:lnTo>
                    <a:pt x="105" y="922"/>
                  </a:lnTo>
                  <a:lnTo>
                    <a:pt x="117" y="950"/>
                  </a:lnTo>
                  <a:lnTo>
                    <a:pt x="131" y="976"/>
                  </a:lnTo>
                  <a:lnTo>
                    <a:pt x="146" y="1002"/>
                  </a:lnTo>
                  <a:lnTo>
                    <a:pt x="162" y="1028"/>
                  </a:lnTo>
                  <a:lnTo>
                    <a:pt x="179" y="1053"/>
                  </a:lnTo>
                  <a:lnTo>
                    <a:pt x="198" y="1076"/>
                  </a:lnTo>
                  <a:lnTo>
                    <a:pt x="218" y="1099"/>
                  </a:lnTo>
                  <a:lnTo>
                    <a:pt x="239" y="1120"/>
                  </a:lnTo>
                  <a:lnTo>
                    <a:pt x="260" y="1141"/>
                  </a:lnTo>
                  <a:lnTo>
                    <a:pt x="283" y="1160"/>
                  </a:lnTo>
                  <a:lnTo>
                    <a:pt x="306" y="1179"/>
                  </a:lnTo>
                  <a:lnTo>
                    <a:pt x="331" y="1196"/>
                  </a:lnTo>
                  <a:lnTo>
                    <a:pt x="356" y="1213"/>
                  </a:lnTo>
                  <a:lnTo>
                    <a:pt x="382" y="1228"/>
                  </a:lnTo>
                  <a:lnTo>
                    <a:pt x="410" y="1242"/>
                  </a:lnTo>
                  <a:lnTo>
                    <a:pt x="437" y="1254"/>
                  </a:lnTo>
                  <a:lnTo>
                    <a:pt x="465" y="1265"/>
                  </a:lnTo>
                  <a:lnTo>
                    <a:pt x="494" y="1275"/>
                  </a:lnTo>
                  <a:lnTo>
                    <a:pt x="523" y="1284"/>
                  </a:lnTo>
                  <a:lnTo>
                    <a:pt x="553" y="1290"/>
                  </a:lnTo>
                  <a:lnTo>
                    <a:pt x="584" y="1296"/>
                  </a:lnTo>
                  <a:lnTo>
                    <a:pt x="616" y="1300"/>
                  </a:lnTo>
                  <a:lnTo>
                    <a:pt x="647" y="1302"/>
                  </a:lnTo>
                  <a:lnTo>
                    <a:pt x="679" y="1303"/>
                  </a:lnTo>
                  <a:lnTo>
                    <a:pt x="679" y="1303"/>
                  </a:lnTo>
                  <a:lnTo>
                    <a:pt x="711" y="1302"/>
                  </a:lnTo>
                  <a:lnTo>
                    <a:pt x="742" y="1300"/>
                  </a:lnTo>
                  <a:lnTo>
                    <a:pt x="773" y="1296"/>
                  </a:lnTo>
                  <a:lnTo>
                    <a:pt x="804" y="1290"/>
                  </a:lnTo>
                  <a:lnTo>
                    <a:pt x="835" y="1284"/>
                  </a:lnTo>
                  <a:lnTo>
                    <a:pt x="864" y="1275"/>
                  </a:lnTo>
                  <a:lnTo>
                    <a:pt x="893" y="1265"/>
                  </a:lnTo>
                  <a:lnTo>
                    <a:pt x="921" y="1254"/>
                  </a:lnTo>
                  <a:lnTo>
                    <a:pt x="949" y="1242"/>
                  </a:lnTo>
                  <a:lnTo>
                    <a:pt x="975" y="1228"/>
                  </a:lnTo>
                  <a:lnTo>
                    <a:pt x="1001" y="1213"/>
                  </a:lnTo>
                  <a:lnTo>
                    <a:pt x="1028" y="1196"/>
                  </a:lnTo>
                  <a:lnTo>
                    <a:pt x="1052" y="1179"/>
                  </a:lnTo>
                  <a:lnTo>
                    <a:pt x="1075" y="1160"/>
                  </a:lnTo>
                  <a:lnTo>
                    <a:pt x="1098" y="1141"/>
                  </a:lnTo>
                  <a:lnTo>
                    <a:pt x="1119" y="1120"/>
                  </a:lnTo>
                  <a:lnTo>
                    <a:pt x="1140" y="1099"/>
                  </a:lnTo>
                  <a:lnTo>
                    <a:pt x="1159" y="1076"/>
                  </a:lnTo>
                  <a:lnTo>
                    <a:pt x="1178" y="1053"/>
                  </a:lnTo>
                  <a:lnTo>
                    <a:pt x="1195" y="1028"/>
                  </a:lnTo>
                  <a:lnTo>
                    <a:pt x="1211" y="1002"/>
                  </a:lnTo>
                  <a:lnTo>
                    <a:pt x="1226" y="976"/>
                  </a:lnTo>
                  <a:lnTo>
                    <a:pt x="1241" y="950"/>
                  </a:lnTo>
                  <a:lnTo>
                    <a:pt x="1253" y="922"/>
                  </a:lnTo>
                  <a:lnTo>
                    <a:pt x="1264" y="894"/>
                  </a:lnTo>
                  <a:lnTo>
                    <a:pt x="1274" y="865"/>
                  </a:lnTo>
                  <a:lnTo>
                    <a:pt x="1283" y="836"/>
                  </a:lnTo>
                  <a:lnTo>
                    <a:pt x="1290" y="805"/>
                  </a:lnTo>
                  <a:lnTo>
                    <a:pt x="1295" y="774"/>
                  </a:lnTo>
                  <a:lnTo>
                    <a:pt x="1299" y="743"/>
                  </a:lnTo>
                  <a:lnTo>
                    <a:pt x="1301" y="712"/>
                  </a:lnTo>
                  <a:lnTo>
                    <a:pt x="1302" y="680"/>
                  </a:lnTo>
                  <a:lnTo>
                    <a:pt x="1302" y="680"/>
                  </a:lnTo>
                  <a:lnTo>
                    <a:pt x="1301" y="647"/>
                  </a:lnTo>
                  <a:lnTo>
                    <a:pt x="1299" y="616"/>
                  </a:lnTo>
                  <a:lnTo>
                    <a:pt x="1295" y="585"/>
                  </a:lnTo>
                  <a:lnTo>
                    <a:pt x="1290" y="554"/>
                  </a:lnTo>
                  <a:lnTo>
                    <a:pt x="1283" y="524"/>
                  </a:lnTo>
                  <a:lnTo>
                    <a:pt x="1274" y="495"/>
                  </a:lnTo>
                  <a:lnTo>
                    <a:pt x="1264" y="466"/>
                  </a:lnTo>
                  <a:lnTo>
                    <a:pt x="1253" y="437"/>
                  </a:lnTo>
                  <a:lnTo>
                    <a:pt x="1241" y="409"/>
                  </a:lnTo>
                  <a:lnTo>
                    <a:pt x="1226" y="383"/>
                  </a:lnTo>
                  <a:lnTo>
                    <a:pt x="1211" y="357"/>
                  </a:lnTo>
                  <a:lnTo>
                    <a:pt x="1195" y="332"/>
                  </a:lnTo>
                  <a:lnTo>
                    <a:pt x="1178" y="307"/>
                  </a:lnTo>
                  <a:lnTo>
                    <a:pt x="1159" y="284"/>
                  </a:lnTo>
                  <a:lnTo>
                    <a:pt x="1140" y="260"/>
                  </a:lnTo>
                  <a:lnTo>
                    <a:pt x="1119" y="239"/>
                  </a:lnTo>
                  <a:lnTo>
                    <a:pt x="1098" y="218"/>
                  </a:lnTo>
                  <a:lnTo>
                    <a:pt x="1075" y="199"/>
                  </a:lnTo>
                  <a:lnTo>
                    <a:pt x="1052" y="180"/>
                  </a:lnTo>
                  <a:lnTo>
                    <a:pt x="1028" y="163"/>
                  </a:lnTo>
                  <a:lnTo>
                    <a:pt x="1001" y="147"/>
                  </a:lnTo>
                  <a:lnTo>
                    <a:pt x="975" y="132"/>
                  </a:lnTo>
                  <a:lnTo>
                    <a:pt x="949" y="118"/>
                  </a:lnTo>
                  <a:lnTo>
                    <a:pt x="921" y="106"/>
                  </a:lnTo>
                  <a:lnTo>
                    <a:pt x="893" y="95"/>
                  </a:lnTo>
                  <a:lnTo>
                    <a:pt x="864" y="84"/>
                  </a:lnTo>
                  <a:lnTo>
                    <a:pt x="835" y="76"/>
                  </a:lnTo>
                  <a:lnTo>
                    <a:pt x="804" y="69"/>
                  </a:lnTo>
                  <a:lnTo>
                    <a:pt x="773" y="63"/>
                  </a:lnTo>
                  <a:lnTo>
                    <a:pt x="742" y="59"/>
                  </a:lnTo>
                  <a:lnTo>
                    <a:pt x="711" y="57"/>
                  </a:lnTo>
                  <a:lnTo>
                    <a:pt x="679" y="56"/>
                  </a:lnTo>
                  <a:lnTo>
                    <a:pt x="679" y="56"/>
                  </a:lnTo>
                  <a:close/>
                </a:path>
              </a:pathLst>
            </a:custGeom>
            <a:grpFill/>
            <a:ln w="15875">
              <a:noFill/>
              <a:round/>
              <a:headEnd/>
              <a:tailEnd/>
            </a:ln>
          </p:spPr>
          <p:txBody>
            <a:bodyPr/>
            <a:lstStyle/>
            <a:p>
              <a:pPr eaLnBrk="1" fontAlgn="auto" hangingPunct="1">
                <a:spcBef>
                  <a:spcPts val="0"/>
                </a:spcBef>
                <a:spcAft>
                  <a:spcPts val="0"/>
                </a:spcAft>
                <a:defRPr/>
              </a:pPr>
              <a:endParaRPr lang="en-US" kern="0">
                <a:solidFill>
                  <a:srgbClr val="4D4D4F"/>
                </a:solidFill>
                <a:latin typeface="Gilroy"/>
              </a:endParaRPr>
            </a:p>
          </p:txBody>
        </p:sp>
      </p:grpSp>
      <p:pic>
        <p:nvPicPr>
          <p:cNvPr id="19" name="Picture 18">
            <a:extLst>
              <a:ext uri="{FF2B5EF4-FFF2-40B4-BE49-F238E27FC236}">
                <a16:creationId xmlns:a16="http://schemas.microsoft.com/office/drawing/2014/main" id="{0264C01F-621D-A8E3-4037-69B5A9C69F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6325" y="3492500"/>
            <a:ext cx="6578600" cy="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D79B7E37-6A9C-ECF1-7F24-6EA406A31A62}"/>
              </a:ext>
            </a:extLst>
          </p:cNvPr>
          <p:cNvSpPr txBox="1">
            <a:spLocks noChangeArrowheads="1"/>
          </p:cNvSpPr>
          <p:nvPr/>
        </p:nvSpPr>
        <p:spPr bwMode="auto">
          <a:xfrm>
            <a:off x="5183188" y="3670300"/>
            <a:ext cx="62150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300"/>
              </a:spcAft>
            </a:pPr>
            <a:r>
              <a:rPr lang="en-US" altLang="en-US" sz="1600">
                <a:solidFill>
                  <a:srgbClr val="4D4D4F"/>
                </a:solidFill>
                <a:cs typeface="Arial" panose="020B0604020202020204" pitchFamily="34" charset="0"/>
              </a:rPr>
              <a:t>Insulin pump therapy, preferably with CGM, should be offered for diabetes management to tough and adults on MDI with T2D (A )</a:t>
            </a:r>
            <a:endParaRPr lang="en-US" altLang="en-US" sz="1600" b="1">
              <a:solidFill>
                <a:srgbClr val="32AD10"/>
              </a:solidFill>
              <a:cs typeface="Arial" panose="020B0604020202020204" pitchFamily="34" charset="0"/>
            </a:endParaRPr>
          </a:p>
        </p:txBody>
      </p:sp>
      <p:pic>
        <p:nvPicPr>
          <p:cNvPr id="21" name="Picture 20">
            <a:extLst>
              <a:ext uri="{FF2B5EF4-FFF2-40B4-BE49-F238E27FC236}">
                <a16:creationId xmlns:a16="http://schemas.microsoft.com/office/drawing/2014/main" id="{8FEA354D-958A-55DD-F908-03A03DC5B4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2788" y="3621088"/>
            <a:ext cx="523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25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25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fade">
                                      <p:cBhvr>
                                        <p:cTn id="16" dur="500"/>
                                        <p:tgtEl>
                                          <p:spTgt spid="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nodeType="afterGroup">
                            <p:stCondLst>
                              <p:cond delay="500"/>
                            </p:stCondLst>
                            <p:childTnLst>
                              <p:par>
                                <p:cTn id="29" presetID="10"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2"/>
                                        </p:tgtEl>
                                        <p:attrNameLst>
                                          <p:attrName>style.visibility</p:attrName>
                                        </p:attrNameLst>
                                      </p:cBhvr>
                                      <p:to>
                                        <p:strVal val="visible"/>
                                      </p:to>
                                    </p:set>
                                    <p:animEffect transition="in" filter="fade">
                                      <p:cBhvr>
                                        <p:cTn id="39"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102" grpId="0"/>
      <p:bldP spid="2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itle 3">
            <a:extLst>
              <a:ext uri="{FF2B5EF4-FFF2-40B4-BE49-F238E27FC236}">
                <a16:creationId xmlns:a16="http://schemas.microsoft.com/office/drawing/2014/main" id="{376EF26E-CF6D-2CD0-75E9-251894A10E53}"/>
              </a:ext>
            </a:extLst>
          </p:cNvPr>
          <p:cNvSpPr>
            <a:spLocks noGrp="1" noChangeArrowheads="1"/>
          </p:cNvSpPr>
          <p:nvPr>
            <p:ph type="title"/>
          </p:nvPr>
        </p:nvSpPr>
        <p:spPr>
          <a:xfrm>
            <a:off x="457200" y="439738"/>
            <a:ext cx="10506075" cy="792162"/>
          </a:xfrm>
        </p:spPr>
        <p:txBody>
          <a:bodyPr/>
          <a:lstStyle/>
          <a:p>
            <a:r>
              <a:rPr lang="en-US" altLang="en-US" dirty="0"/>
              <a:t>How to Share Data</a:t>
            </a:r>
          </a:p>
        </p:txBody>
      </p:sp>
      <p:graphicFrame>
        <p:nvGraphicFramePr>
          <p:cNvPr id="5" name="Google Shape;433;p73">
            <a:extLst>
              <a:ext uri="{FF2B5EF4-FFF2-40B4-BE49-F238E27FC236}">
                <a16:creationId xmlns:a16="http://schemas.microsoft.com/office/drawing/2014/main" id="{80BF0B67-641D-2650-8405-BB49E715DDE9}"/>
              </a:ext>
            </a:extLst>
          </p:cNvPr>
          <p:cNvGraphicFramePr/>
          <p:nvPr>
            <p:extLst>
              <p:ext uri="{D42A27DB-BD31-4B8C-83A1-F6EECF244321}">
                <p14:modId xmlns:p14="http://schemas.microsoft.com/office/powerpoint/2010/main" val="3849220773"/>
              </p:ext>
            </p:extLst>
          </p:nvPr>
        </p:nvGraphicFramePr>
        <p:xfrm>
          <a:off x="552450" y="1676400"/>
          <a:ext cx="11087100" cy="4495801"/>
        </p:xfrm>
        <a:graphic>
          <a:graphicData uri="http://schemas.openxmlformats.org/drawingml/2006/table">
            <a:tbl>
              <a:tblPr firstRow="1" firstCol="1" bandRow="1">
                <a:tableStyleId>{17292A2E-F333-43FB-9621-5CBBE7FDCDCB}</a:tableStyleId>
              </a:tblPr>
              <a:tblGrid>
                <a:gridCol w="3621546">
                  <a:extLst>
                    <a:ext uri="{9D8B030D-6E8A-4147-A177-3AD203B41FA5}">
                      <a16:colId xmlns:a16="http://schemas.microsoft.com/office/drawing/2014/main" val="20000"/>
                    </a:ext>
                  </a:extLst>
                </a:gridCol>
                <a:gridCol w="3807954">
                  <a:extLst>
                    <a:ext uri="{9D8B030D-6E8A-4147-A177-3AD203B41FA5}">
                      <a16:colId xmlns:a16="http://schemas.microsoft.com/office/drawing/2014/main" val="20001"/>
                    </a:ext>
                  </a:extLst>
                </a:gridCol>
                <a:gridCol w="3657600">
                  <a:extLst>
                    <a:ext uri="{9D8B030D-6E8A-4147-A177-3AD203B41FA5}">
                      <a16:colId xmlns:a16="http://schemas.microsoft.com/office/drawing/2014/main" val="20003"/>
                    </a:ext>
                  </a:extLst>
                </a:gridCol>
              </a:tblGrid>
              <a:tr h="641117">
                <a:tc>
                  <a:txBody>
                    <a:bodyPr/>
                    <a:lstStyle/>
                    <a:p>
                      <a:pPr marL="0" marR="0" lvl="0" indent="0" algn="l" rtl="0">
                        <a:lnSpc>
                          <a:spcPct val="107000"/>
                        </a:lnSpc>
                        <a:spcBef>
                          <a:spcPts val="0"/>
                        </a:spcBef>
                        <a:spcAft>
                          <a:spcPts val="0"/>
                        </a:spcAft>
                        <a:buNone/>
                      </a:pPr>
                      <a:r>
                        <a:rPr lang="en-US" sz="2000" dirty="0">
                          <a:solidFill>
                            <a:schemeClr val="bg1"/>
                          </a:solidFill>
                        </a:rPr>
                        <a:t>System:</a:t>
                      </a:r>
                      <a:endParaRPr sz="2000" b="1" dirty="0">
                        <a:solidFill>
                          <a:schemeClr val="bg1"/>
                        </a:solidFill>
                        <a:latin typeface="+mj-lt"/>
                        <a:ea typeface="Calibri"/>
                        <a:cs typeface="Calibri"/>
                        <a:sym typeface="Calibri"/>
                      </a:endParaRPr>
                    </a:p>
                  </a:txBody>
                  <a:tcPr marL="48410" marR="48410" marT="0" marB="0">
                    <a:solidFill>
                      <a:schemeClr val="tx2"/>
                    </a:solidFill>
                  </a:tcPr>
                </a:tc>
                <a:tc>
                  <a:txBody>
                    <a:bodyPr/>
                    <a:lstStyle/>
                    <a:p>
                      <a:pPr marL="0" marR="0" lvl="0" indent="0" algn="l" rtl="0">
                        <a:lnSpc>
                          <a:spcPct val="107000"/>
                        </a:lnSpc>
                        <a:spcBef>
                          <a:spcPts val="0"/>
                        </a:spcBef>
                        <a:spcAft>
                          <a:spcPts val="0"/>
                        </a:spcAft>
                        <a:buNone/>
                      </a:pPr>
                      <a:r>
                        <a:rPr lang="en-US" sz="2000" dirty="0">
                          <a:solidFill>
                            <a:schemeClr val="bg1"/>
                          </a:solidFill>
                          <a:sym typeface="Calibri"/>
                        </a:rPr>
                        <a:t>Associated Mobile Apps</a:t>
                      </a:r>
                      <a:endParaRPr sz="2000" b="1" dirty="0">
                        <a:solidFill>
                          <a:schemeClr val="bg1"/>
                        </a:solidFill>
                        <a:latin typeface="+mj-lt"/>
                        <a:ea typeface="Calibri"/>
                        <a:cs typeface="Calibri"/>
                        <a:sym typeface="Calibri"/>
                      </a:endParaRPr>
                    </a:p>
                  </a:txBody>
                  <a:tcPr marL="48410" marR="48410" marT="0" marB="0">
                    <a:solidFill>
                      <a:schemeClr val="tx2"/>
                    </a:solidFill>
                  </a:tcPr>
                </a:tc>
                <a:tc>
                  <a:txBody>
                    <a:bodyPr/>
                    <a:lstStyle/>
                    <a:p>
                      <a:pPr marL="0" marR="0" lvl="0" indent="0" algn="l" rtl="0">
                        <a:lnSpc>
                          <a:spcPct val="107000"/>
                        </a:lnSpc>
                        <a:spcBef>
                          <a:spcPts val="0"/>
                        </a:spcBef>
                        <a:spcAft>
                          <a:spcPts val="0"/>
                        </a:spcAft>
                        <a:buNone/>
                      </a:pPr>
                      <a:r>
                        <a:rPr lang="en-US" sz="2000" dirty="0">
                          <a:solidFill>
                            <a:schemeClr val="bg1"/>
                          </a:solidFill>
                        </a:rPr>
                        <a:t>Data Sources</a:t>
                      </a:r>
                      <a:endParaRPr sz="2000" b="1" dirty="0">
                        <a:solidFill>
                          <a:schemeClr val="bg1"/>
                        </a:solidFill>
                        <a:latin typeface="+mj-lt"/>
                        <a:ea typeface="Calibri"/>
                        <a:cs typeface="Calibri"/>
                        <a:sym typeface="Calibri"/>
                      </a:endParaRPr>
                    </a:p>
                  </a:txBody>
                  <a:tcPr marL="48410" marR="48410" marT="0" marB="0">
                    <a:solidFill>
                      <a:schemeClr val="tx2"/>
                    </a:solidFill>
                  </a:tcPr>
                </a:tc>
                <a:extLst>
                  <a:ext uri="{0D108BD9-81ED-4DB2-BD59-A6C34878D82A}">
                    <a16:rowId xmlns:a16="http://schemas.microsoft.com/office/drawing/2014/main" val="10000"/>
                  </a:ext>
                </a:extLst>
              </a:tr>
              <a:tr h="641117">
                <a:tc>
                  <a:txBody>
                    <a:bodyPr/>
                    <a:lstStyle/>
                    <a:p>
                      <a:pPr marL="0" marR="0" lvl="0" indent="0" algn="l" rtl="0">
                        <a:lnSpc>
                          <a:spcPct val="107000"/>
                        </a:lnSpc>
                        <a:spcBef>
                          <a:spcPts val="0"/>
                        </a:spcBef>
                        <a:spcAft>
                          <a:spcPts val="0"/>
                        </a:spcAft>
                        <a:buNone/>
                      </a:pPr>
                      <a:r>
                        <a:rPr lang="en-US" sz="2000" b="1" dirty="0">
                          <a:solidFill>
                            <a:schemeClr val="tx1"/>
                          </a:solidFill>
                          <a:latin typeface="+mn-lt"/>
                        </a:rPr>
                        <a:t>Glooko</a:t>
                      </a:r>
                      <a:endParaRPr sz="2000" b="1" dirty="0">
                        <a:solidFill>
                          <a:schemeClr val="tx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tx1"/>
                          </a:solidFill>
                          <a:latin typeface="+mn-lt"/>
                          <a:sym typeface="Calibri"/>
                        </a:rPr>
                        <a:t>Glooko</a:t>
                      </a:r>
                      <a:endParaRPr sz="2000" dirty="0">
                        <a:solidFill>
                          <a:schemeClr val="tx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tx1"/>
                          </a:solidFill>
                          <a:latin typeface="+mn-lt"/>
                        </a:rPr>
                        <a:t>Insulin pumps (Omnipod, Tandem)</a:t>
                      </a:r>
                      <a:endParaRPr sz="2000" dirty="0">
                        <a:solidFill>
                          <a:schemeClr val="tx1"/>
                        </a:solidFill>
                        <a:latin typeface="+mn-lt"/>
                      </a:endParaRPr>
                    </a:p>
                  </a:txBody>
                  <a:tcPr marL="48410" marR="48410" marT="0" marB="0" anchor="ctr"/>
                </a:tc>
                <a:extLst>
                  <a:ext uri="{0D108BD9-81ED-4DB2-BD59-A6C34878D82A}">
                    <a16:rowId xmlns:a16="http://schemas.microsoft.com/office/drawing/2014/main" val="10001"/>
                  </a:ext>
                </a:extLst>
              </a:tr>
              <a:tr h="641117">
                <a:tc>
                  <a:txBody>
                    <a:bodyPr/>
                    <a:lstStyle/>
                    <a:p>
                      <a:pPr marL="0" marR="0" lvl="0" indent="0" algn="l" rtl="0">
                        <a:lnSpc>
                          <a:spcPct val="107000"/>
                        </a:lnSpc>
                        <a:spcBef>
                          <a:spcPts val="0"/>
                        </a:spcBef>
                        <a:spcAft>
                          <a:spcPts val="0"/>
                        </a:spcAft>
                        <a:buNone/>
                      </a:pPr>
                      <a:r>
                        <a:rPr lang="en-US" sz="2000" b="1" dirty="0">
                          <a:solidFill>
                            <a:schemeClr val="tx1"/>
                          </a:solidFill>
                          <a:latin typeface="+mn-lt"/>
                        </a:rPr>
                        <a:t>Carelink</a:t>
                      </a:r>
                      <a:endParaRPr sz="2000" b="1" dirty="0">
                        <a:solidFill>
                          <a:schemeClr val="tx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err="1">
                          <a:solidFill>
                            <a:schemeClr val="tx1"/>
                          </a:solidFill>
                          <a:latin typeface="+mn-lt"/>
                          <a:sym typeface="Calibri"/>
                        </a:rPr>
                        <a:t>MiniMed</a:t>
                      </a:r>
                      <a:r>
                        <a:rPr lang="en-US" sz="2000" dirty="0">
                          <a:solidFill>
                            <a:schemeClr val="tx1"/>
                          </a:solidFill>
                          <a:latin typeface="+mn-lt"/>
                          <a:sym typeface="Calibri"/>
                        </a:rPr>
                        <a:t> Mobile</a:t>
                      </a:r>
                      <a:endParaRPr sz="2000" dirty="0">
                        <a:solidFill>
                          <a:schemeClr val="tx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tx1"/>
                          </a:solidFill>
                          <a:latin typeface="+mn-lt"/>
                        </a:rPr>
                        <a:t>Medtronic pumps</a:t>
                      </a:r>
                      <a:endParaRPr sz="2000" dirty="0">
                        <a:solidFill>
                          <a:schemeClr val="tx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2"/>
                  </a:ext>
                </a:extLst>
              </a:tr>
              <a:tr h="964069">
                <a:tc>
                  <a:txBody>
                    <a:bodyPr/>
                    <a:lstStyle/>
                    <a:p>
                      <a:pPr marL="0" marR="0" lvl="0" indent="0" algn="l" rtl="0">
                        <a:lnSpc>
                          <a:spcPct val="107000"/>
                        </a:lnSpc>
                        <a:spcBef>
                          <a:spcPts val="0"/>
                        </a:spcBef>
                        <a:spcAft>
                          <a:spcPts val="0"/>
                        </a:spcAft>
                        <a:buNone/>
                      </a:pPr>
                      <a:r>
                        <a:rPr lang="en-US" sz="2000" b="1" dirty="0">
                          <a:solidFill>
                            <a:schemeClr val="tx1"/>
                          </a:solidFill>
                          <a:latin typeface="+mn-lt"/>
                        </a:rPr>
                        <a:t>Tidepool</a:t>
                      </a:r>
                      <a:endParaRPr sz="2000" b="1" dirty="0">
                        <a:solidFill>
                          <a:schemeClr val="tx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tx1"/>
                          </a:solidFill>
                          <a:latin typeface="+mn-lt"/>
                          <a:sym typeface="Calibri"/>
                        </a:rPr>
                        <a:t>Tidepool Mobile</a:t>
                      </a:r>
                      <a:endParaRPr sz="2000" dirty="0">
                        <a:solidFill>
                          <a:schemeClr val="tx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tx1"/>
                          </a:solidFill>
                          <a:latin typeface="+mn-lt"/>
                        </a:rPr>
                        <a:t>Insulin pumps (Medtronic, Tandem, </a:t>
                      </a:r>
                      <a:r>
                        <a:rPr lang="en-US" sz="2000" dirty="0" err="1">
                          <a:solidFill>
                            <a:schemeClr val="tx1"/>
                          </a:solidFill>
                          <a:latin typeface="+mn-lt"/>
                        </a:rPr>
                        <a:t>Twiist</a:t>
                      </a:r>
                      <a:r>
                        <a:rPr lang="en-US" sz="2000" dirty="0">
                          <a:solidFill>
                            <a:schemeClr val="tx1"/>
                          </a:solidFill>
                          <a:latin typeface="+mn-lt"/>
                        </a:rPr>
                        <a:t>) </a:t>
                      </a:r>
                      <a:endParaRPr sz="2000" dirty="0">
                        <a:solidFill>
                          <a:schemeClr val="tx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3"/>
                  </a:ext>
                </a:extLst>
              </a:tr>
              <a:tr h="641117">
                <a:tc>
                  <a:txBody>
                    <a:bodyPr/>
                    <a:lstStyle/>
                    <a:p>
                      <a:pPr marL="0" marR="0" lvl="0" indent="0" algn="l" rtl="0">
                        <a:lnSpc>
                          <a:spcPct val="107000"/>
                        </a:lnSpc>
                        <a:spcBef>
                          <a:spcPts val="0"/>
                        </a:spcBef>
                        <a:spcAft>
                          <a:spcPts val="0"/>
                        </a:spcAft>
                        <a:buNone/>
                      </a:pPr>
                      <a:r>
                        <a:rPr lang="en-US" sz="2000" b="1" dirty="0">
                          <a:solidFill>
                            <a:schemeClr val="tx1"/>
                          </a:solidFill>
                          <a:latin typeface="+mn-lt"/>
                          <a:ea typeface="Calibri"/>
                          <a:cs typeface="Calibri"/>
                          <a:sym typeface="Calibri"/>
                        </a:rPr>
                        <a:t>Source</a:t>
                      </a:r>
                      <a:endParaRPr sz="2000" b="1" dirty="0">
                        <a:solidFill>
                          <a:schemeClr val="tx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tx1"/>
                          </a:solidFill>
                          <a:latin typeface="+mn-lt"/>
                          <a:ea typeface="Calibri"/>
                          <a:cs typeface="Calibri"/>
                          <a:sym typeface="Calibri"/>
                        </a:rPr>
                        <a:t>T:Connect Mobile</a:t>
                      </a:r>
                      <a:endParaRPr sz="2000" dirty="0">
                        <a:solidFill>
                          <a:schemeClr val="tx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tx1"/>
                          </a:solidFill>
                          <a:latin typeface="+mn-lt"/>
                          <a:ea typeface="Calibri"/>
                          <a:cs typeface="Calibri"/>
                          <a:sym typeface="Calibri"/>
                        </a:rPr>
                        <a:t>Tandem pumps</a:t>
                      </a:r>
                      <a:endParaRPr sz="2000" dirty="0">
                        <a:solidFill>
                          <a:schemeClr val="tx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4"/>
                  </a:ext>
                </a:extLst>
              </a:tr>
              <a:tr h="967264">
                <a:tc>
                  <a:txBody>
                    <a:bodyPr/>
                    <a:lstStyle/>
                    <a:p>
                      <a:pPr marL="0" marR="0" lvl="0" indent="0" algn="l" rtl="0">
                        <a:lnSpc>
                          <a:spcPct val="107000"/>
                        </a:lnSpc>
                        <a:spcBef>
                          <a:spcPts val="0"/>
                        </a:spcBef>
                        <a:spcAft>
                          <a:spcPts val="0"/>
                        </a:spcAft>
                        <a:buNone/>
                      </a:pPr>
                      <a:r>
                        <a:rPr lang="en-US" sz="2000" b="1" dirty="0">
                          <a:solidFill>
                            <a:schemeClr val="tx1"/>
                          </a:solidFill>
                          <a:latin typeface="+mn-lt"/>
                          <a:ea typeface="Calibri"/>
                          <a:cs typeface="Calibri"/>
                          <a:sym typeface="Calibri"/>
                        </a:rPr>
                        <a:t>Beta Bionics User Portal </a:t>
                      </a:r>
                      <a:endParaRPr sz="2000" b="1" dirty="0">
                        <a:solidFill>
                          <a:schemeClr val="tx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tx1"/>
                          </a:solidFill>
                          <a:latin typeface="+mn-lt"/>
                          <a:ea typeface="Calibri"/>
                          <a:cs typeface="Calibri"/>
                          <a:sym typeface="Calibri"/>
                        </a:rPr>
                        <a:t>Beta bionics smartphone app</a:t>
                      </a:r>
                      <a:endParaRPr sz="2000" dirty="0">
                        <a:solidFill>
                          <a:schemeClr val="tx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err="1">
                          <a:solidFill>
                            <a:schemeClr val="tx1"/>
                          </a:solidFill>
                          <a:latin typeface="+mn-lt"/>
                          <a:ea typeface="Calibri"/>
                          <a:cs typeface="Calibri"/>
                          <a:sym typeface="Calibri"/>
                        </a:rPr>
                        <a:t>iLet</a:t>
                      </a:r>
                      <a:endParaRPr sz="2000" dirty="0">
                        <a:solidFill>
                          <a:schemeClr val="tx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5"/>
                  </a:ext>
                </a:extLst>
              </a:tr>
            </a:tbl>
          </a:graphicData>
        </a:graphic>
      </p:graphicFrame>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itle 1">
            <a:extLst>
              <a:ext uri="{FF2B5EF4-FFF2-40B4-BE49-F238E27FC236}">
                <a16:creationId xmlns:a16="http://schemas.microsoft.com/office/drawing/2014/main" id="{A896CFDE-CE93-DDA7-8A21-1ACEF73F9988}"/>
              </a:ext>
            </a:extLst>
          </p:cNvPr>
          <p:cNvSpPr>
            <a:spLocks noGrp="1"/>
          </p:cNvSpPr>
          <p:nvPr>
            <p:ph type="ctrTitle"/>
          </p:nvPr>
        </p:nvSpPr>
        <p:spPr>
          <a:xfrm>
            <a:off x="1114425" y="1566863"/>
            <a:ext cx="11085513" cy="2387600"/>
          </a:xfrm>
        </p:spPr>
        <p:txBody>
          <a:bodyPr/>
          <a:lstStyle/>
          <a:p>
            <a:r>
              <a:rPr lang="en-US" altLang="en-US"/>
              <a:t>Connected Insulin Pens</a:t>
            </a:r>
          </a:p>
        </p:txBody>
      </p:sp>
      <p:sp>
        <p:nvSpPr>
          <p:cNvPr id="232451" name="Subtitle 2">
            <a:extLst>
              <a:ext uri="{FF2B5EF4-FFF2-40B4-BE49-F238E27FC236}">
                <a16:creationId xmlns:a16="http://schemas.microsoft.com/office/drawing/2014/main" id="{BF00DE13-0552-A5DD-D29B-9FAD54BED85B}"/>
              </a:ext>
            </a:extLst>
          </p:cNvPr>
          <p:cNvSpPr>
            <a:spLocks noGrp="1"/>
          </p:cNvSpPr>
          <p:nvPr>
            <p:ph type="subTitle" idx="1"/>
          </p:nvPr>
        </p:nvSpPr>
        <p:spPr>
          <a:xfrm>
            <a:off x="1127125" y="2611438"/>
            <a:ext cx="9144000" cy="1311275"/>
          </a:xfrm>
        </p:spPr>
        <p:txBody>
          <a:bodyPr/>
          <a:lstStyle/>
          <a:p>
            <a:endParaRPr lang="en-US" alt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09B7-D874-8AAC-2DC3-843622E1C045}"/>
              </a:ext>
            </a:extLst>
          </p:cNvPr>
          <p:cNvSpPr>
            <a:spLocks noGrp="1"/>
          </p:cNvSpPr>
          <p:nvPr>
            <p:ph type="title"/>
          </p:nvPr>
        </p:nvSpPr>
        <p:spPr/>
        <p:txBody>
          <a:bodyPr/>
          <a:lstStyle/>
          <a:p>
            <a:pPr>
              <a:defRPr/>
            </a:pPr>
            <a:r>
              <a:rPr lang="en-US" sz="3597" dirty="0"/>
              <a:t>InPen</a:t>
            </a:r>
          </a:p>
        </p:txBody>
      </p:sp>
      <p:sp>
        <p:nvSpPr>
          <p:cNvPr id="3" name="Text Placeholder 2">
            <a:extLst>
              <a:ext uri="{FF2B5EF4-FFF2-40B4-BE49-F238E27FC236}">
                <a16:creationId xmlns:a16="http://schemas.microsoft.com/office/drawing/2014/main" id="{392F8CED-29D3-FB4A-BA0A-0E664F391307}"/>
              </a:ext>
            </a:extLst>
          </p:cNvPr>
          <p:cNvSpPr>
            <a:spLocks noGrp="1"/>
          </p:cNvSpPr>
          <p:nvPr>
            <p:ph idx="1"/>
          </p:nvPr>
        </p:nvSpPr>
        <p:spPr>
          <a:xfrm>
            <a:off x="609600" y="1452563"/>
            <a:ext cx="10515600" cy="4351337"/>
          </a:xfrm>
        </p:spPr>
        <p:txBody>
          <a:bodyPr>
            <a:noAutofit/>
          </a:bodyPr>
          <a:lstStyle/>
          <a:p>
            <a:pPr marL="256894" indent="-256894">
              <a:buFont typeface="Wingdings" pitchFamily="2" charset="2"/>
              <a:buChar char="n"/>
              <a:defRPr/>
            </a:pPr>
            <a:r>
              <a:rPr lang="en-US" sz="2398" dirty="0"/>
              <a:t>Delivers up to 30 units of insulin per dose</a:t>
            </a:r>
          </a:p>
          <a:p>
            <a:pPr marL="256894" indent="-256894">
              <a:buFont typeface="Wingdings" pitchFamily="2" charset="2"/>
              <a:buChar char="n"/>
              <a:defRPr/>
            </a:pPr>
            <a:r>
              <a:rPr lang="en-US" sz="2398" dirty="0"/>
              <a:t>Delivers in ½-unit increments</a:t>
            </a:r>
          </a:p>
          <a:p>
            <a:pPr marL="256894" indent="-256894">
              <a:buFont typeface="Wingdings" pitchFamily="2" charset="2"/>
              <a:buChar char="n"/>
              <a:defRPr/>
            </a:pPr>
            <a:r>
              <a:rPr lang="en-US" sz="2398" dirty="0"/>
              <a:t>Disposable needles (not included)</a:t>
            </a:r>
          </a:p>
          <a:p>
            <a:pPr marL="256894" indent="-256894">
              <a:buFont typeface="Wingdings" pitchFamily="2" charset="2"/>
              <a:buChar char="n"/>
              <a:defRPr/>
            </a:pPr>
            <a:r>
              <a:rPr lang="en-US" sz="2398" dirty="0"/>
              <a:t>1 year life span</a:t>
            </a:r>
          </a:p>
          <a:p>
            <a:pPr marL="256894" indent="-256894">
              <a:buFont typeface="Wingdings" pitchFamily="2" charset="2"/>
              <a:buChar char="n"/>
              <a:defRPr/>
            </a:pPr>
            <a:r>
              <a:rPr lang="en-US" sz="2398" dirty="0"/>
              <a:t>Does not require charging</a:t>
            </a:r>
          </a:p>
          <a:p>
            <a:pPr marL="256894" indent="-256894">
              <a:buFont typeface="Wingdings" pitchFamily="2" charset="2"/>
              <a:buChar char="n"/>
              <a:defRPr/>
            </a:pPr>
            <a:r>
              <a:rPr lang="en-US" sz="2398" dirty="0"/>
              <a:t>Comes in blue, gray, and pink</a:t>
            </a:r>
          </a:p>
          <a:p>
            <a:pPr marL="256894" indent="-256894">
              <a:buFont typeface="Wingdings" pitchFamily="2" charset="2"/>
              <a:buChar char="n"/>
              <a:defRPr/>
            </a:pPr>
            <a:r>
              <a:rPr lang="en-US" sz="2398" dirty="0"/>
              <a:t>Integrates with Apple Health and Glooko</a:t>
            </a:r>
          </a:p>
          <a:p>
            <a:pPr marL="256894" indent="-256894">
              <a:buFont typeface="Wingdings" pitchFamily="2" charset="2"/>
              <a:buChar char="n"/>
              <a:defRPr/>
            </a:pPr>
            <a:r>
              <a:rPr lang="en-US" sz="2398" dirty="0"/>
              <a:t>Requires a prescription, uses cartridges</a:t>
            </a:r>
          </a:p>
          <a:p>
            <a:pPr marL="256894" indent="-256894">
              <a:buFont typeface="Wingdings" pitchFamily="2" charset="2"/>
              <a:buChar char="n"/>
              <a:defRPr/>
            </a:pPr>
            <a:r>
              <a:rPr lang="en-US" sz="2398" dirty="0"/>
              <a:t>Compatible with: Humalog, NovoLog, and Fiasp U100 3.0 mL prefilled cartridges</a:t>
            </a:r>
          </a:p>
          <a:p>
            <a:pPr marL="256894" indent="-256894">
              <a:buFont typeface="Wingdings" pitchFamily="2" charset="2"/>
              <a:buChar char="n"/>
              <a:defRPr/>
            </a:pPr>
            <a:r>
              <a:rPr lang="en-US" sz="2398" dirty="0"/>
              <a:t>Multiple pens can be paired to the InPen app.</a:t>
            </a:r>
          </a:p>
        </p:txBody>
      </p:sp>
      <p:sp>
        <p:nvSpPr>
          <p:cNvPr id="6" name="TextBox 5">
            <a:extLst>
              <a:ext uri="{FF2B5EF4-FFF2-40B4-BE49-F238E27FC236}">
                <a16:creationId xmlns:a16="http://schemas.microsoft.com/office/drawing/2014/main" id="{F4732D9B-E074-D7F6-8D63-CFD9E4063037}"/>
              </a:ext>
            </a:extLst>
          </p:cNvPr>
          <p:cNvSpPr txBox="1"/>
          <p:nvPr/>
        </p:nvSpPr>
        <p:spPr>
          <a:xfrm>
            <a:off x="457200" y="6474185"/>
            <a:ext cx="4508500" cy="553678"/>
          </a:xfrm>
          <a:prstGeom prst="rect">
            <a:avLst/>
          </a:prstGeom>
          <a:noFill/>
        </p:spPr>
        <p:txBody>
          <a:bodyPr>
            <a:spAutoFit/>
          </a:bodyPr>
          <a:lstStyle/>
          <a:p>
            <a:pPr>
              <a:defRPr/>
            </a:pPr>
            <a:r>
              <a:rPr lang="en-US" sz="1100" dirty="0">
                <a:solidFill>
                  <a:prstClr val="black"/>
                </a:solidFill>
                <a:latin typeface="Arial" charset="0"/>
                <a:ea typeface="ヒラギノ角ゴ Pro W3" charset="-128"/>
              </a:rPr>
              <a:t>Source: </a:t>
            </a:r>
            <a:r>
              <a:rPr lang="en-US" sz="1100" dirty="0" err="1">
                <a:solidFill>
                  <a:prstClr val="black"/>
                </a:solidFill>
                <a:latin typeface="Arial" charset="0"/>
                <a:ea typeface="ヒラギノ角ゴ Pro W3" charset="-128"/>
              </a:rPr>
              <a:t>InPen</a:t>
            </a:r>
            <a:r>
              <a:rPr lang="en-US" sz="1100" dirty="0">
                <a:solidFill>
                  <a:prstClr val="black"/>
                </a:solidFill>
                <a:latin typeface="Arial" charset="0"/>
                <a:ea typeface="ヒラギノ角ゴ Pro W3" charset="-128"/>
              </a:rPr>
              <a:t> user guide</a:t>
            </a:r>
          </a:p>
          <a:p>
            <a:pPr>
              <a:defRPr/>
            </a:pPr>
            <a:endParaRPr lang="en-US" sz="1798"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itle 1">
            <a:extLst>
              <a:ext uri="{FF2B5EF4-FFF2-40B4-BE49-F238E27FC236}">
                <a16:creationId xmlns:a16="http://schemas.microsoft.com/office/drawing/2014/main" id="{E78179DC-5BF1-11CE-AAA8-5543C112EE04}"/>
              </a:ext>
            </a:extLst>
          </p:cNvPr>
          <p:cNvSpPr>
            <a:spLocks noGrp="1"/>
          </p:cNvSpPr>
          <p:nvPr>
            <p:ph type="title"/>
          </p:nvPr>
        </p:nvSpPr>
        <p:spPr>
          <a:xfrm>
            <a:off x="533400" y="228600"/>
            <a:ext cx="8534400" cy="1325563"/>
          </a:xfrm>
        </p:spPr>
        <p:txBody>
          <a:bodyPr/>
          <a:lstStyle/>
          <a:p>
            <a:r>
              <a:rPr lang="en-US" altLang="en-US"/>
              <a:t>Lilly Tempo Smart Button </a:t>
            </a:r>
          </a:p>
        </p:txBody>
      </p:sp>
      <p:sp>
        <p:nvSpPr>
          <p:cNvPr id="235523" name="Content Placeholder 2">
            <a:extLst>
              <a:ext uri="{FF2B5EF4-FFF2-40B4-BE49-F238E27FC236}">
                <a16:creationId xmlns:a16="http://schemas.microsoft.com/office/drawing/2014/main" id="{071238F7-E2CA-87A8-261C-ECC3F06A4D9D}"/>
              </a:ext>
            </a:extLst>
          </p:cNvPr>
          <p:cNvSpPr>
            <a:spLocks noGrp="1"/>
          </p:cNvSpPr>
          <p:nvPr>
            <p:ph idx="1"/>
          </p:nvPr>
        </p:nvSpPr>
        <p:spPr>
          <a:xfrm>
            <a:off x="533400" y="1554163"/>
            <a:ext cx="10515600" cy="4351337"/>
          </a:xfrm>
        </p:spPr>
        <p:txBody>
          <a:bodyPr/>
          <a:lstStyle/>
          <a:p>
            <a:r>
              <a:rPr lang="en-US" altLang="en-US" sz="3600"/>
              <a:t>Tempo pen available with Lyumjev, Basaglar, Humalog</a:t>
            </a:r>
          </a:p>
          <a:p>
            <a:r>
              <a:rPr lang="en-US" altLang="en-US" sz="3600"/>
              <a:t>Button uses Bluetooth to transfer insulin dose to mobile app</a:t>
            </a:r>
          </a:p>
          <a:p>
            <a:r>
              <a:rPr lang="en-US" altLang="en-US" sz="3600">
                <a:solidFill>
                  <a:srgbClr val="3F4444"/>
                </a:solidFill>
                <a:latin typeface="Roboto" panose="02000000000000000000" pitchFamily="2" charset="0"/>
              </a:rPr>
              <a:t>TempoSmart App integrates insulin dosing data with glucose, food, exercise, and sleep data</a:t>
            </a:r>
          </a:p>
          <a:p>
            <a:r>
              <a:rPr lang="en-US" altLang="en-US" sz="3600">
                <a:solidFill>
                  <a:srgbClr val="3F4444"/>
                </a:solidFill>
                <a:latin typeface="Roboto" panose="02000000000000000000" pitchFamily="2" charset="0"/>
              </a:rPr>
              <a:t>Set personalized reminders and alerts</a:t>
            </a:r>
          </a:p>
          <a:p>
            <a:r>
              <a:rPr lang="en-US" altLang="en-US" sz="3600">
                <a:solidFill>
                  <a:srgbClr val="3F4444"/>
                </a:solidFill>
                <a:latin typeface="Roboto" panose="02000000000000000000" pitchFamily="2" charset="0"/>
              </a:rPr>
              <a:t>Basal dose optimization</a:t>
            </a:r>
            <a:endParaRPr lang="en-US" altLang="en-US" sz="36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itle 1">
            <a:extLst>
              <a:ext uri="{FF2B5EF4-FFF2-40B4-BE49-F238E27FC236}">
                <a16:creationId xmlns:a16="http://schemas.microsoft.com/office/drawing/2014/main" id="{24CE7096-8977-903F-1FA2-92A92F767CC2}"/>
              </a:ext>
            </a:extLst>
          </p:cNvPr>
          <p:cNvSpPr>
            <a:spLocks noGrp="1"/>
          </p:cNvSpPr>
          <p:nvPr>
            <p:ph type="title"/>
          </p:nvPr>
        </p:nvSpPr>
        <p:spPr/>
        <p:txBody>
          <a:bodyPr/>
          <a:lstStyle/>
          <a:p>
            <a:r>
              <a:rPr lang="en-US" altLang="en-US">
                <a:latin typeface="ITC Avant Garde Std Bk"/>
              </a:rPr>
              <a:t>Therapy Settings</a:t>
            </a:r>
          </a:p>
        </p:txBody>
      </p:sp>
      <p:sp>
        <p:nvSpPr>
          <p:cNvPr id="3" name="Text Placeholder 2">
            <a:extLst>
              <a:ext uri="{FF2B5EF4-FFF2-40B4-BE49-F238E27FC236}">
                <a16:creationId xmlns:a16="http://schemas.microsoft.com/office/drawing/2014/main" id="{8DD6312C-BD6C-853A-AF69-ED61F217C0E1}"/>
              </a:ext>
            </a:extLst>
          </p:cNvPr>
          <p:cNvSpPr>
            <a:spLocks noGrp="1"/>
          </p:cNvSpPr>
          <p:nvPr>
            <p:ph idx="1"/>
          </p:nvPr>
        </p:nvSpPr>
        <p:spPr/>
        <p:txBody>
          <a:bodyPr>
            <a:normAutofit/>
          </a:bodyPr>
          <a:lstStyle/>
          <a:p>
            <a:pPr>
              <a:lnSpc>
                <a:spcPct val="100000"/>
              </a:lnSpc>
              <a:defRPr/>
            </a:pPr>
            <a:r>
              <a:rPr lang="en-US" sz="1798" u="sng" dirty="0">
                <a:latin typeface="ITC Avant Garde Std Bk"/>
                <a:cs typeface="Poppins Medium" pitchFamily="2" charset="77"/>
              </a:rPr>
              <a:t>Customize insulin settings: </a:t>
            </a:r>
            <a:br>
              <a:rPr lang="en-US" sz="1798" dirty="0">
                <a:latin typeface="ITC Avant Garde Std Bk"/>
                <a:cs typeface="Poppins Medium" pitchFamily="2" charset="77"/>
              </a:rPr>
            </a:br>
            <a:r>
              <a:rPr lang="en-US" sz="1798" dirty="0">
                <a:latin typeface="ITC Avant Garde Std Bk"/>
                <a:cs typeface="Poppins Medium" pitchFamily="2" charset="77"/>
              </a:rPr>
              <a:t>Duration of Insulin Action</a:t>
            </a:r>
          </a:p>
          <a:p>
            <a:pPr>
              <a:lnSpc>
                <a:spcPct val="100000"/>
              </a:lnSpc>
              <a:defRPr/>
            </a:pPr>
            <a:r>
              <a:rPr lang="en-US" sz="1798" dirty="0">
                <a:latin typeface="ITC Avant Garde Std Bk"/>
                <a:cs typeface="Poppins Medium" pitchFamily="2" charset="77"/>
              </a:rPr>
              <a:t>Target Blood Glucose</a:t>
            </a:r>
          </a:p>
          <a:p>
            <a:pPr>
              <a:lnSpc>
                <a:spcPct val="100000"/>
              </a:lnSpc>
              <a:defRPr/>
            </a:pPr>
            <a:r>
              <a:rPr lang="en-US" sz="1798" dirty="0">
                <a:latin typeface="ITC Avant Garde Std Bk"/>
                <a:cs typeface="Poppins Medium" pitchFamily="2" charset="77"/>
              </a:rPr>
              <a:t>Insulin Sensitivity Factors</a:t>
            </a:r>
          </a:p>
          <a:p>
            <a:pPr>
              <a:lnSpc>
                <a:spcPct val="100000"/>
              </a:lnSpc>
              <a:defRPr/>
            </a:pPr>
            <a:r>
              <a:rPr lang="en-US" sz="1798" dirty="0">
                <a:latin typeface="ITC Avant Garde Std Bk"/>
                <a:cs typeface="Poppins Medium" pitchFamily="2" charset="77"/>
              </a:rPr>
              <a:t>Insulin/carbohydrate ratios or meal-size dose </a:t>
            </a:r>
          </a:p>
        </p:txBody>
      </p:sp>
      <p:sp>
        <p:nvSpPr>
          <p:cNvPr id="8" name="Rectangle 7">
            <a:extLst>
              <a:ext uri="{FF2B5EF4-FFF2-40B4-BE49-F238E27FC236}">
                <a16:creationId xmlns:a16="http://schemas.microsoft.com/office/drawing/2014/main" id="{CB0688E7-AA0E-4B8B-3D60-39C15CCCBDAA}"/>
              </a:ext>
            </a:extLst>
          </p:cNvPr>
          <p:cNvSpPr/>
          <p:nvPr/>
        </p:nvSpPr>
        <p:spPr>
          <a:xfrm>
            <a:off x="7566025" y="7248525"/>
            <a:ext cx="1350963" cy="806450"/>
          </a:xfrm>
          <a:prstGeom prst="rect">
            <a:avLst/>
          </a:prstGeom>
        </p:spPr>
        <p:txBody>
          <a:bodyPr lIns="68471" tIns="34258" rIns="68471" bIns="34258">
            <a:spAutoFit/>
          </a:bodyPr>
          <a:lstStyle/>
          <a:p>
            <a:pPr algn="ctr">
              <a:defRPr/>
            </a:pPr>
            <a:r>
              <a:rPr lang="en-US" sz="1199" dirty="0">
                <a:solidFill>
                  <a:srgbClr val="6B706D"/>
                </a:solidFill>
                <a:latin typeface="Poppins Medium" pitchFamily="2" charset="77"/>
                <a:cs typeface="Poppins Medium" pitchFamily="2" charset="77"/>
              </a:rPr>
              <a:t>Adjust based on time of day or use same settings for entire day </a:t>
            </a:r>
          </a:p>
        </p:txBody>
      </p:sp>
      <p:cxnSp>
        <p:nvCxnSpPr>
          <p:cNvPr id="9" name="Straight Arrow Connector 8">
            <a:extLst>
              <a:ext uri="{FF2B5EF4-FFF2-40B4-BE49-F238E27FC236}">
                <a16:creationId xmlns:a16="http://schemas.microsoft.com/office/drawing/2014/main" id="{52BB0B68-EE52-38BC-79AC-69FF4EBBBEFD}"/>
              </a:ext>
            </a:extLst>
          </p:cNvPr>
          <p:cNvCxnSpPr>
            <a:cxnSpLocks/>
          </p:cNvCxnSpPr>
          <p:nvPr/>
        </p:nvCxnSpPr>
        <p:spPr>
          <a:xfrm>
            <a:off x="3538538" y="4167188"/>
            <a:ext cx="768350" cy="0"/>
          </a:xfrm>
          <a:prstGeom prst="straightConnector1">
            <a:avLst/>
          </a:prstGeom>
          <a:ln w="28575" cap="flat" cmpd="sng" algn="ctr">
            <a:solidFill>
              <a:srgbClr val="438CC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37574" name="Picture 6">
            <a:extLst>
              <a:ext uri="{FF2B5EF4-FFF2-40B4-BE49-F238E27FC236}">
                <a16:creationId xmlns:a16="http://schemas.microsoft.com/office/drawing/2014/main" id="{48F97E16-511A-FFCB-EE35-3D4A2B029D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797"/>
          <a:stretch>
            <a:fillRect/>
          </a:stretch>
        </p:blipFill>
        <p:spPr bwMode="auto">
          <a:xfrm>
            <a:off x="2692400" y="1866900"/>
            <a:ext cx="2268538"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5" name="Picture 9">
            <a:extLst>
              <a:ext uri="{FF2B5EF4-FFF2-40B4-BE49-F238E27FC236}">
                <a16:creationId xmlns:a16="http://schemas.microsoft.com/office/drawing/2014/main" id="{F1381052-54CA-5099-C966-4D0C8765B8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0938" y="1858963"/>
            <a:ext cx="2152650"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6" name="Picture 13">
            <a:extLst>
              <a:ext uri="{FF2B5EF4-FFF2-40B4-BE49-F238E27FC236}">
                <a16:creationId xmlns:a16="http://schemas.microsoft.com/office/drawing/2014/main" id="{280F62EA-0598-BC8C-7A38-523BF7ECF8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0172"/>
          <a:stretch>
            <a:fillRect/>
          </a:stretch>
        </p:blipFill>
        <p:spPr bwMode="auto">
          <a:xfrm>
            <a:off x="449263" y="1858963"/>
            <a:ext cx="2243137"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BE2BDFF4-2327-F3BE-C6A3-0B5BB219DE05}"/>
              </a:ext>
            </a:extLst>
          </p:cNvPr>
          <p:cNvSpPr txBox="1"/>
          <p:nvPr/>
        </p:nvSpPr>
        <p:spPr>
          <a:xfrm>
            <a:off x="141288" y="1520825"/>
            <a:ext cx="2859087" cy="346075"/>
          </a:xfrm>
          <a:prstGeom prst="rect">
            <a:avLst/>
          </a:prstGeom>
          <a:noFill/>
        </p:spPr>
        <p:txBody>
          <a:bodyPr lIns="68471" tIns="34258" rIns="68471" bIns="34258">
            <a:spAutoFit/>
          </a:bodyPr>
          <a:lstStyle/>
          <a:p>
            <a:pPr algn="ctr">
              <a:defRPr/>
            </a:pPr>
            <a:r>
              <a:rPr lang="en-US" sz="1798" dirty="0">
                <a:latin typeface="ITC Avant Garde Std Bk"/>
                <a:cs typeface="Poppins Medium" pitchFamily="2" charset="77"/>
              </a:rPr>
              <a:t>Carb Counting</a:t>
            </a:r>
          </a:p>
        </p:txBody>
      </p:sp>
      <p:sp>
        <p:nvSpPr>
          <p:cNvPr id="17" name="TextBox 16">
            <a:extLst>
              <a:ext uri="{FF2B5EF4-FFF2-40B4-BE49-F238E27FC236}">
                <a16:creationId xmlns:a16="http://schemas.microsoft.com/office/drawing/2014/main" id="{A0067283-8256-58C1-B37E-14C72E58D3D3}"/>
              </a:ext>
            </a:extLst>
          </p:cNvPr>
          <p:cNvSpPr txBox="1"/>
          <p:nvPr/>
        </p:nvSpPr>
        <p:spPr>
          <a:xfrm>
            <a:off x="2865438" y="1512888"/>
            <a:ext cx="2114550" cy="346075"/>
          </a:xfrm>
          <a:prstGeom prst="rect">
            <a:avLst/>
          </a:prstGeom>
          <a:noFill/>
        </p:spPr>
        <p:txBody>
          <a:bodyPr lIns="68471" tIns="34258" rIns="68471" bIns="34258">
            <a:spAutoFit/>
          </a:bodyPr>
          <a:lstStyle/>
          <a:p>
            <a:pPr algn="ctr">
              <a:defRPr/>
            </a:pPr>
            <a:r>
              <a:rPr lang="en-US" sz="1798" dirty="0">
                <a:latin typeface="ITC Avant Garde Std Bk"/>
                <a:cs typeface="Poppins Medium" pitchFamily="2" charset="77"/>
              </a:rPr>
              <a:t>Meal Estimation</a:t>
            </a:r>
          </a:p>
        </p:txBody>
      </p:sp>
      <p:sp>
        <p:nvSpPr>
          <p:cNvPr id="18" name="TextBox 17">
            <a:extLst>
              <a:ext uri="{FF2B5EF4-FFF2-40B4-BE49-F238E27FC236}">
                <a16:creationId xmlns:a16="http://schemas.microsoft.com/office/drawing/2014/main" id="{8832D4D1-FCA6-2F2C-266B-34FD64787F40}"/>
              </a:ext>
            </a:extLst>
          </p:cNvPr>
          <p:cNvSpPr txBox="1"/>
          <p:nvPr/>
        </p:nvSpPr>
        <p:spPr>
          <a:xfrm>
            <a:off x="5281613" y="1520825"/>
            <a:ext cx="1511300" cy="346075"/>
          </a:xfrm>
          <a:prstGeom prst="rect">
            <a:avLst/>
          </a:prstGeom>
          <a:noFill/>
        </p:spPr>
        <p:txBody>
          <a:bodyPr lIns="68471" tIns="34258" rIns="68471" bIns="34258">
            <a:spAutoFit/>
          </a:bodyPr>
          <a:lstStyle/>
          <a:p>
            <a:pPr algn="ctr">
              <a:defRPr/>
            </a:pPr>
            <a:r>
              <a:rPr lang="en-US" sz="1798" dirty="0">
                <a:latin typeface="ITC Avant Garde Std Bk"/>
                <a:cs typeface="Poppins Medium" pitchFamily="2" charset="77"/>
              </a:rPr>
              <a:t>Fixed Dose</a:t>
            </a:r>
          </a:p>
        </p:txBody>
      </p:sp>
      <p:pic>
        <p:nvPicPr>
          <p:cNvPr id="237580" name="Picture 11" descr="A screenshot of a cell phone&#10;&#10;Description automatically generated">
            <a:extLst>
              <a:ext uri="{FF2B5EF4-FFF2-40B4-BE49-F238E27FC236}">
                <a16:creationId xmlns:a16="http://schemas.microsoft.com/office/drawing/2014/main" id="{B856472B-E501-451A-B00A-1C64818B6E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9651" b="11472"/>
          <a:stretch>
            <a:fillRect/>
          </a:stretch>
        </p:blipFill>
        <p:spPr bwMode="auto">
          <a:xfrm>
            <a:off x="7935913" y="3746500"/>
            <a:ext cx="2668587"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tle 1">
            <a:extLst>
              <a:ext uri="{FF2B5EF4-FFF2-40B4-BE49-F238E27FC236}">
                <a16:creationId xmlns:a16="http://schemas.microsoft.com/office/drawing/2014/main" id="{23A25A55-7698-C779-67D9-46A6283FD77B}"/>
              </a:ext>
            </a:extLst>
          </p:cNvPr>
          <p:cNvSpPr>
            <a:spLocks noGrp="1"/>
          </p:cNvSpPr>
          <p:nvPr>
            <p:ph type="title"/>
          </p:nvPr>
        </p:nvSpPr>
        <p:spPr>
          <a:xfrm>
            <a:off x="0" y="228600"/>
            <a:ext cx="9448800" cy="1325563"/>
          </a:xfrm>
        </p:spPr>
        <p:txBody>
          <a:bodyPr/>
          <a:lstStyle/>
          <a:p>
            <a:r>
              <a:rPr lang="en-US" altLang="en-US"/>
              <a:t>In Summary</a:t>
            </a:r>
          </a:p>
        </p:txBody>
      </p:sp>
      <p:sp>
        <p:nvSpPr>
          <p:cNvPr id="68611" name="Content Placeholder 2">
            <a:extLst>
              <a:ext uri="{FF2B5EF4-FFF2-40B4-BE49-F238E27FC236}">
                <a16:creationId xmlns:a16="http://schemas.microsoft.com/office/drawing/2014/main" id="{26753F24-7462-C6DB-249E-2A5644851E44}"/>
              </a:ext>
            </a:extLst>
          </p:cNvPr>
          <p:cNvSpPr>
            <a:spLocks noGrp="1"/>
          </p:cNvSpPr>
          <p:nvPr>
            <p:ph idx="1"/>
          </p:nvPr>
        </p:nvSpPr>
        <p:spPr>
          <a:xfrm>
            <a:off x="762000" y="1674813"/>
            <a:ext cx="10267950" cy="4352925"/>
          </a:xfrm>
        </p:spPr>
        <p:txBody>
          <a:bodyPr/>
          <a:lstStyle/>
          <a:p>
            <a:pPr marL="228600" indent="-228600">
              <a:spcBef>
                <a:spcPts val="0"/>
              </a:spcBef>
              <a:spcAft>
                <a:spcPts val="0"/>
              </a:spcAft>
              <a:buClr>
                <a:schemeClr val="dk1"/>
              </a:buClr>
              <a:buSzPts val="2400"/>
              <a:defRPr/>
            </a:pPr>
            <a:r>
              <a:rPr lang="en-US" sz="3200" dirty="0"/>
              <a:t>There are several CGM, connected pen and insulin pump options, and the DCES can help PWD select the best device for their individual needs</a:t>
            </a:r>
          </a:p>
          <a:p>
            <a:pPr>
              <a:defRPr/>
            </a:pPr>
            <a:r>
              <a:rPr lang="en-US" altLang="en-US" sz="3200" dirty="0"/>
              <a:t>New era of hybrid closed loops</a:t>
            </a:r>
          </a:p>
          <a:p>
            <a:pPr>
              <a:defRPr/>
            </a:pPr>
            <a:r>
              <a:rPr lang="en-US" altLang="en-US" sz="3200" dirty="0"/>
              <a:t>No artificial pancreas yet, but we are getting closer to closing the loop</a:t>
            </a:r>
            <a:endParaRPr lang="en-US" sz="3200" dirty="0"/>
          </a:p>
          <a:p>
            <a:pPr>
              <a:defRPr/>
            </a:pPr>
            <a:r>
              <a:rPr lang="en-US" sz="3200" dirty="0"/>
              <a:t>Connected data can be used to discussion diabetes self-management with the person with diabetes and help to make meaningful changes-think DATAA</a:t>
            </a:r>
          </a:p>
        </p:txBody>
      </p:sp>
      <p:sp>
        <p:nvSpPr>
          <p:cNvPr id="239620" name="Slide Number Placeholder 3">
            <a:extLst>
              <a:ext uri="{FF2B5EF4-FFF2-40B4-BE49-F238E27FC236}">
                <a16:creationId xmlns:a16="http://schemas.microsoft.com/office/drawing/2014/main" id="{1EB7288B-D4F8-70E5-205D-06E629035ADB}"/>
              </a:ext>
            </a:extLst>
          </p:cNvPr>
          <p:cNvSpPr>
            <a:spLocks noGrp="1"/>
          </p:cNvSpPr>
          <p:nvPr>
            <p:ph type="sldNum" sz="quarter" idx="4294967295"/>
          </p:nvPr>
        </p:nvSpPr>
        <p:spPr bwMode="auto">
          <a:xfrm>
            <a:off x="9347200" y="6148388"/>
            <a:ext cx="284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412C4B9-E586-40A4-8031-88E13D76F99D}" type="slidenum">
              <a:rPr lang="en-US" altLang="en-US"/>
              <a:pPr/>
              <a:t>257</a:t>
            </a:fld>
            <a:endParaRPr lang="en-US" alt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itle 1">
            <a:extLst>
              <a:ext uri="{FF2B5EF4-FFF2-40B4-BE49-F238E27FC236}">
                <a16:creationId xmlns:a16="http://schemas.microsoft.com/office/drawing/2014/main" id="{8AA5BFBB-E726-7713-0413-81AA4697AA16}"/>
              </a:ext>
            </a:extLst>
          </p:cNvPr>
          <p:cNvSpPr>
            <a:spLocks noGrp="1"/>
          </p:cNvSpPr>
          <p:nvPr>
            <p:ph type="ctrTitle"/>
          </p:nvPr>
        </p:nvSpPr>
        <p:spPr>
          <a:xfrm>
            <a:off x="1114425" y="1566863"/>
            <a:ext cx="11085513" cy="2387600"/>
          </a:xfrm>
        </p:spPr>
        <p:txBody>
          <a:bodyPr/>
          <a:lstStyle/>
          <a:p>
            <a:r>
              <a:rPr lang="en-US" altLang="en-US"/>
              <a:t>Resources</a:t>
            </a:r>
          </a:p>
        </p:txBody>
      </p:sp>
      <p:sp>
        <p:nvSpPr>
          <p:cNvPr id="241667" name="Subtitle 2">
            <a:extLst>
              <a:ext uri="{FF2B5EF4-FFF2-40B4-BE49-F238E27FC236}">
                <a16:creationId xmlns:a16="http://schemas.microsoft.com/office/drawing/2014/main" id="{5D97C177-AB08-C3E1-8CD5-B95621126C5F}"/>
              </a:ext>
            </a:extLst>
          </p:cNvPr>
          <p:cNvSpPr>
            <a:spLocks noGrp="1"/>
          </p:cNvSpPr>
          <p:nvPr>
            <p:ph type="subTitle" idx="1"/>
          </p:nvPr>
        </p:nvSpPr>
        <p:spPr>
          <a:xfrm>
            <a:off x="1127125" y="2611438"/>
            <a:ext cx="9144000" cy="1311275"/>
          </a:xfrm>
        </p:spPr>
        <p:txBody>
          <a:bodyPr/>
          <a:lstStyle/>
          <a:p>
            <a:endParaRPr lang="en-US" alt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3">
            <a:extLst>
              <a:ext uri="{FF2B5EF4-FFF2-40B4-BE49-F238E27FC236}">
                <a16:creationId xmlns:a16="http://schemas.microsoft.com/office/drawing/2014/main" id="{26FBAEDC-7918-0731-377A-D41E20374902}"/>
              </a:ext>
            </a:extLst>
          </p:cNvPr>
          <p:cNvSpPr>
            <a:spLocks noGrp="1"/>
          </p:cNvSpPr>
          <p:nvPr>
            <p:ph type="title"/>
          </p:nvPr>
        </p:nvSpPr>
        <p:spPr>
          <a:xfrm>
            <a:off x="457200" y="76200"/>
            <a:ext cx="10506075" cy="792163"/>
          </a:xfrm>
        </p:spPr>
        <p:txBody>
          <a:bodyPr/>
          <a:lstStyle/>
          <a:p>
            <a:pPr eaLnBrk="1" hangingPunct="1">
              <a:defRPr/>
            </a:pPr>
            <a:r>
              <a:rPr lang="en-US" altLang="en-US" sz="3600" dirty="0"/>
              <a:t>Collaborate: How to Share Data</a:t>
            </a:r>
            <a:endParaRPr lang="en-US" altLang="en-US" sz="3996" dirty="0"/>
          </a:p>
        </p:txBody>
      </p:sp>
      <p:graphicFrame>
        <p:nvGraphicFramePr>
          <p:cNvPr id="5" name="Google Shape;433;p73">
            <a:extLst>
              <a:ext uri="{FF2B5EF4-FFF2-40B4-BE49-F238E27FC236}">
                <a16:creationId xmlns:a16="http://schemas.microsoft.com/office/drawing/2014/main" id="{1FA851BB-C99E-0484-6A82-BA3EA0D58A85}"/>
              </a:ext>
            </a:extLst>
          </p:cNvPr>
          <p:cNvGraphicFramePr/>
          <p:nvPr/>
        </p:nvGraphicFramePr>
        <p:xfrm>
          <a:off x="190500" y="685800"/>
          <a:ext cx="11925300" cy="5691190"/>
        </p:xfrm>
        <a:graphic>
          <a:graphicData uri="http://schemas.openxmlformats.org/drawingml/2006/table">
            <a:tbl>
              <a:tblPr firstRow="1" firstCol="1" bandRow="1">
                <a:tableStyleId>{17292A2E-F333-43FB-9621-5CBBE7FDCDCB}</a:tableStyleId>
              </a:tblPr>
              <a:tblGrid>
                <a:gridCol w="2624009">
                  <a:extLst>
                    <a:ext uri="{9D8B030D-6E8A-4147-A177-3AD203B41FA5}">
                      <a16:colId xmlns:a16="http://schemas.microsoft.com/office/drawing/2014/main" val="20000"/>
                    </a:ext>
                  </a:extLst>
                </a:gridCol>
                <a:gridCol w="3891504">
                  <a:extLst>
                    <a:ext uri="{9D8B030D-6E8A-4147-A177-3AD203B41FA5}">
                      <a16:colId xmlns:a16="http://schemas.microsoft.com/office/drawing/2014/main" val="20001"/>
                    </a:ext>
                  </a:extLst>
                </a:gridCol>
                <a:gridCol w="5409787">
                  <a:extLst>
                    <a:ext uri="{9D8B030D-6E8A-4147-A177-3AD203B41FA5}">
                      <a16:colId xmlns:a16="http://schemas.microsoft.com/office/drawing/2014/main" val="20002"/>
                    </a:ext>
                  </a:extLst>
                </a:gridCol>
              </a:tblGrid>
              <a:tr h="311729">
                <a:tc>
                  <a:txBody>
                    <a:bodyPr/>
                    <a:lstStyle/>
                    <a:p>
                      <a:pPr marL="0" marR="0" lvl="0" indent="0" algn="l" rtl="0">
                        <a:lnSpc>
                          <a:spcPct val="107000"/>
                        </a:lnSpc>
                        <a:spcBef>
                          <a:spcPts val="0"/>
                        </a:spcBef>
                        <a:spcAft>
                          <a:spcPts val="0"/>
                        </a:spcAft>
                        <a:buNone/>
                      </a:pPr>
                      <a:r>
                        <a:rPr lang="en-US" sz="2000" dirty="0">
                          <a:solidFill>
                            <a:schemeClr val="bg1"/>
                          </a:solidFill>
                        </a:rPr>
                        <a:t>System:</a:t>
                      </a:r>
                      <a:endParaRPr sz="2000" b="1" dirty="0">
                        <a:solidFill>
                          <a:schemeClr val="bg1"/>
                        </a:solidFill>
                        <a:latin typeface="+mj-lt"/>
                        <a:ea typeface="Calibri"/>
                        <a:cs typeface="Calibri"/>
                        <a:sym typeface="Calibri"/>
                      </a:endParaRPr>
                    </a:p>
                  </a:txBody>
                  <a:tcPr marL="48410" marR="48410" marT="0" marB="0">
                    <a:solidFill>
                      <a:schemeClr val="tx2"/>
                    </a:solidFill>
                  </a:tcPr>
                </a:tc>
                <a:tc>
                  <a:txBody>
                    <a:bodyPr/>
                    <a:lstStyle/>
                    <a:p>
                      <a:pPr marL="0" marR="0" lvl="0" indent="0" algn="l" rtl="0">
                        <a:lnSpc>
                          <a:spcPct val="107000"/>
                        </a:lnSpc>
                        <a:spcBef>
                          <a:spcPts val="0"/>
                        </a:spcBef>
                        <a:spcAft>
                          <a:spcPts val="0"/>
                        </a:spcAft>
                        <a:buNone/>
                      </a:pPr>
                      <a:r>
                        <a:rPr lang="en-US" sz="2000" dirty="0">
                          <a:solidFill>
                            <a:schemeClr val="bg1"/>
                          </a:solidFill>
                          <a:sym typeface="Calibri"/>
                        </a:rPr>
                        <a:t>Associated Mobile Apps</a:t>
                      </a:r>
                      <a:endParaRPr sz="2000" b="1" dirty="0">
                        <a:solidFill>
                          <a:schemeClr val="bg1"/>
                        </a:solidFill>
                        <a:latin typeface="+mj-lt"/>
                        <a:ea typeface="Calibri"/>
                        <a:cs typeface="Calibri"/>
                        <a:sym typeface="Calibri"/>
                      </a:endParaRPr>
                    </a:p>
                  </a:txBody>
                  <a:tcPr marL="48410" marR="48410" marT="0" marB="0">
                    <a:solidFill>
                      <a:schemeClr val="tx2"/>
                    </a:solidFill>
                  </a:tcPr>
                </a:tc>
                <a:tc>
                  <a:txBody>
                    <a:bodyPr/>
                    <a:lstStyle/>
                    <a:p>
                      <a:pPr marL="0" marR="0" lvl="0" indent="0" algn="l" rtl="0">
                        <a:lnSpc>
                          <a:spcPct val="107000"/>
                        </a:lnSpc>
                        <a:spcBef>
                          <a:spcPts val="0"/>
                        </a:spcBef>
                        <a:spcAft>
                          <a:spcPts val="0"/>
                        </a:spcAft>
                        <a:buNone/>
                      </a:pPr>
                      <a:r>
                        <a:rPr lang="en-US" sz="2000" dirty="0">
                          <a:solidFill>
                            <a:schemeClr val="bg1"/>
                          </a:solidFill>
                        </a:rPr>
                        <a:t>Data Sources</a:t>
                      </a:r>
                      <a:endParaRPr sz="2000" b="1" dirty="0">
                        <a:solidFill>
                          <a:schemeClr val="bg1"/>
                        </a:solidFill>
                        <a:latin typeface="+mj-lt"/>
                        <a:ea typeface="Calibri"/>
                        <a:cs typeface="Calibri"/>
                        <a:sym typeface="Calibri"/>
                      </a:endParaRPr>
                    </a:p>
                  </a:txBody>
                  <a:tcPr marL="48410" marR="48410" marT="0" marB="0">
                    <a:solidFill>
                      <a:schemeClr val="tx2"/>
                    </a:solidFill>
                  </a:tcPr>
                </a:tc>
                <a:extLst>
                  <a:ext uri="{0D108BD9-81ED-4DB2-BD59-A6C34878D82A}">
                    <a16:rowId xmlns:a16="http://schemas.microsoft.com/office/drawing/2014/main" val="10000"/>
                  </a:ext>
                </a:extLst>
              </a:tr>
              <a:tr h="637939">
                <a:tc>
                  <a:txBody>
                    <a:bodyPr/>
                    <a:lstStyle/>
                    <a:p>
                      <a:pPr marL="0" marR="0" lvl="0" indent="0" algn="l" rtl="0">
                        <a:lnSpc>
                          <a:spcPct val="107000"/>
                        </a:lnSpc>
                        <a:spcBef>
                          <a:spcPts val="0"/>
                        </a:spcBef>
                        <a:spcAft>
                          <a:spcPts val="0"/>
                        </a:spcAft>
                        <a:buNone/>
                      </a:pPr>
                      <a:r>
                        <a:rPr lang="en-US" sz="2000" b="1" dirty="0">
                          <a:solidFill>
                            <a:schemeClr val="bg1"/>
                          </a:solidFill>
                          <a:latin typeface="+mn-lt"/>
                        </a:rPr>
                        <a:t>Glooko</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bg1"/>
                          </a:solidFill>
                          <a:latin typeface="+mn-lt"/>
                          <a:sym typeface="Calibri"/>
                        </a:rPr>
                        <a:t>Glooko</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bg1"/>
                          </a:solidFill>
                          <a:latin typeface="+mn-lt"/>
                        </a:rPr>
                        <a:t>Insulin pumps (Omnipod, T:slim X2), Dexcom, </a:t>
                      </a:r>
                      <a:r>
                        <a:rPr lang="en-US" sz="2000" dirty="0" err="1">
                          <a:solidFill>
                            <a:schemeClr val="bg1"/>
                          </a:solidFill>
                          <a:latin typeface="+mn-lt"/>
                        </a:rPr>
                        <a:t>Eversense</a:t>
                      </a:r>
                      <a:r>
                        <a:rPr lang="en-US" sz="2000" dirty="0">
                          <a:solidFill>
                            <a:schemeClr val="bg1"/>
                          </a:solidFill>
                          <a:latin typeface="+mn-lt"/>
                        </a:rPr>
                        <a:t>, many glucose meters, </a:t>
                      </a:r>
                      <a:r>
                        <a:rPr lang="en-US" sz="2000" dirty="0" err="1">
                          <a:solidFill>
                            <a:schemeClr val="bg1"/>
                          </a:solidFill>
                          <a:latin typeface="+mn-lt"/>
                        </a:rPr>
                        <a:t>InPen</a:t>
                      </a:r>
                      <a:r>
                        <a:rPr lang="en-US" sz="2000" dirty="0">
                          <a:solidFill>
                            <a:schemeClr val="bg1"/>
                          </a:solidFill>
                          <a:latin typeface="+mn-lt"/>
                        </a:rPr>
                        <a:t>, Libre</a:t>
                      </a:r>
                      <a:endParaRPr sz="2000" dirty="0">
                        <a:solidFill>
                          <a:schemeClr val="bg1"/>
                        </a:solidFill>
                        <a:latin typeface="+mn-lt"/>
                      </a:endParaRPr>
                    </a:p>
                  </a:txBody>
                  <a:tcPr marL="48410" marR="48410" marT="0" marB="0" anchor="ctr"/>
                </a:tc>
                <a:extLst>
                  <a:ext uri="{0D108BD9-81ED-4DB2-BD59-A6C34878D82A}">
                    <a16:rowId xmlns:a16="http://schemas.microsoft.com/office/drawing/2014/main" val="10001"/>
                  </a:ext>
                </a:extLst>
              </a:tr>
              <a:tr h="637939">
                <a:tc>
                  <a:txBody>
                    <a:bodyPr/>
                    <a:lstStyle/>
                    <a:p>
                      <a:pPr marL="0" marR="0" lvl="0" indent="0" algn="l" rtl="0">
                        <a:lnSpc>
                          <a:spcPct val="107000"/>
                        </a:lnSpc>
                        <a:spcBef>
                          <a:spcPts val="0"/>
                        </a:spcBef>
                        <a:spcAft>
                          <a:spcPts val="0"/>
                        </a:spcAft>
                        <a:buNone/>
                      </a:pPr>
                      <a:r>
                        <a:rPr lang="en-US" sz="2000" b="1" dirty="0">
                          <a:solidFill>
                            <a:schemeClr val="bg1"/>
                          </a:solidFill>
                          <a:latin typeface="+mn-lt"/>
                        </a:rPr>
                        <a:t>Clarity</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baseline="0" dirty="0">
                          <a:solidFill>
                            <a:schemeClr val="bg1"/>
                          </a:solidFill>
                          <a:latin typeface="+mn-lt"/>
                          <a:sym typeface="Calibri"/>
                        </a:rPr>
                        <a:t>Dexcom G6, G7, Clarity, Dexcom Follow, Undermyfork, Sugarmate</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bg1"/>
                          </a:solidFill>
                          <a:latin typeface="+mn-lt"/>
                        </a:rPr>
                        <a:t>Dexcom, InPen</a:t>
                      </a:r>
                      <a:endParaRPr sz="2000" dirty="0">
                        <a:solidFill>
                          <a:schemeClr val="bg1"/>
                        </a:solidFill>
                        <a:latin typeface="+mn-lt"/>
                      </a:endParaRPr>
                    </a:p>
                    <a:p>
                      <a:pPr marL="0" marR="0" lvl="0" indent="0" algn="l" rtl="0">
                        <a:lnSpc>
                          <a:spcPct val="107000"/>
                        </a:lnSpc>
                        <a:spcBef>
                          <a:spcPts val="0"/>
                        </a:spcBef>
                        <a:spcAft>
                          <a:spcPts val="0"/>
                        </a:spcAft>
                        <a:buNone/>
                      </a:pPr>
                      <a:r>
                        <a:rPr lang="en-US" sz="2000" dirty="0">
                          <a:solidFill>
                            <a:schemeClr val="bg1"/>
                          </a:solidFill>
                          <a:latin typeface="+mn-lt"/>
                        </a:rPr>
                        <a:t> </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2"/>
                  </a:ext>
                </a:extLst>
              </a:tr>
              <a:tr h="637939">
                <a:tc>
                  <a:txBody>
                    <a:bodyPr/>
                    <a:lstStyle/>
                    <a:p>
                      <a:pPr marL="0" marR="0" lvl="0" indent="0" algn="l" rtl="0">
                        <a:lnSpc>
                          <a:spcPct val="107000"/>
                        </a:lnSpc>
                        <a:spcBef>
                          <a:spcPts val="0"/>
                        </a:spcBef>
                        <a:spcAft>
                          <a:spcPts val="0"/>
                        </a:spcAft>
                        <a:buNone/>
                      </a:pPr>
                      <a:r>
                        <a:rPr lang="en-US" sz="2000" b="1" dirty="0">
                          <a:solidFill>
                            <a:schemeClr val="bg1"/>
                          </a:solidFill>
                          <a:latin typeface="+mn-lt"/>
                        </a:rPr>
                        <a:t>LibreView</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bg1"/>
                          </a:solidFill>
                          <a:latin typeface="+mn-lt"/>
                          <a:sym typeface="Calibri"/>
                        </a:rPr>
                        <a:t>LibreLink, LibreLinkUp, Libre 14 day, Libre 2, Libre 3</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bg1"/>
                          </a:solidFill>
                          <a:latin typeface="+mn-lt"/>
                        </a:rPr>
                        <a:t>Libre 14 day, Libre 2, Libre 3 and plus versions</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3"/>
                  </a:ext>
                </a:extLst>
              </a:tr>
              <a:tr h="520202">
                <a:tc>
                  <a:txBody>
                    <a:bodyPr/>
                    <a:lstStyle/>
                    <a:p>
                      <a:pPr marL="0" marR="0" lvl="0" indent="0" algn="l" rtl="0">
                        <a:lnSpc>
                          <a:spcPct val="107000"/>
                        </a:lnSpc>
                        <a:spcBef>
                          <a:spcPts val="0"/>
                        </a:spcBef>
                        <a:spcAft>
                          <a:spcPts val="0"/>
                        </a:spcAft>
                        <a:buNone/>
                      </a:pPr>
                      <a:r>
                        <a:rPr lang="en-US" sz="2000" b="1" dirty="0">
                          <a:solidFill>
                            <a:schemeClr val="bg1"/>
                          </a:solidFill>
                          <a:latin typeface="+mn-lt"/>
                        </a:rPr>
                        <a:t>Carelink</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bg1"/>
                          </a:solidFill>
                          <a:latin typeface="+mn-lt"/>
                          <a:sym typeface="Calibri"/>
                        </a:rPr>
                        <a:t>Guardian Connect, </a:t>
                      </a:r>
                      <a:r>
                        <a:rPr lang="en-US" sz="2000" dirty="0" err="1">
                          <a:solidFill>
                            <a:schemeClr val="bg1"/>
                          </a:solidFill>
                          <a:latin typeface="+mn-lt"/>
                          <a:sym typeface="Calibri"/>
                        </a:rPr>
                        <a:t>Carelink</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bg1"/>
                          </a:solidFill>
                          <a:latin typeface="+mn-lt"/>
                        </a:rPr>
                        <a:t>780G, Guardian CGM, </a:t>
                      </a:r>
                      <a:r>
                        <a:rPr lang="en-US" sz="2000" dirty="0" err="1">
                          <a:solidFill>
                            <a:schemeClr val="bg1"/>
                          </a:solidFill>
                          <a:latin typeface="+mn-lt"/>
                        </a:rPr>
                        <a:t>InPen</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4"/>
                  </a:ext>
                </a:extLst>
              </a:tr>
              <a:tr h="964148">
                <a:tc>
                  <a:txBody>
                    <a:bodyPr/>
                    <a:lstStyle/>
                    <a:p>
                      <a:pPr marL="0" marR="0" lvl="0" indent="0" algn="l" rtl="0">
                        <a:lnSpc>
                          <a:spcPct val="107000"/>
                        </a:lnSpc>
                        <a:spcBef>
                          <a:spcPts val="0"/>
                        </a:spcBef>
                        <a:spcAft>
                          <a:spcPts val="0"/>
                        </a:spcAft>
                        <a:buNone/>
                      </a:pPr>
                      <a:r>
                        <a:rPr lang="en-US" sz="2000" b="1" dirty="0">
                          <a:solidFill>
                            <a:schemeClr val="bg1"/>
                          </a:solidFill>
                          <a:latin typeface="+mn-lt"/>
                        </a:rPr>
                        <a:t>Tidepool</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bg1"/>
                          </a:solidFill>
                          <a:latin typeface="+mn-lt"/>
                          <a:sym typeface="Calibri"/>
                        </a:rPr>
                        <a:t>Tidepool Mobile</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err="1">
                          <a:solidFill>
                            <a:schemeClr val="bg1"/>
                          </a:solidFill>
                          <a:latin typeface="+mn-lt"/>
                        </a:rPr>
                        <a:t>Twoost</a:t>
                      </a:r>
                      <a:r>
                        <a:rPr lang="en-US" sz="2000" dirty="0">
                          <a:solidFill>
                            <a:schemeClr val="bg1"/>
                          </a:solidFill>
                          <a:latin typeface="+mn-lt"/>
                        </a:rPr>
                        <a:t>,, Dexcom, Libre soon,  many glucose meters, InPen</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5"/>
                  </a:ext>
                </a:extLst>
              </a:tr>
              <a:tr h="637868">
                <a:tc>
                  <a:txBody>
                    <a:bodyPr/>
                    <a:lstStyle/>
                    <a:p>
                      <a:pPr marL="0" marR="0" lvl="0" indent="0" algn="l" rtl="0">
                        <a:lnSpc>
                          <a:spcPct val="107000"/>
                        </a:lnSpc>
                        <a:spcBef>
                          <a:spcPts val="0"/>
                        </a:spcBef>
                        <a:spcAft>
                          <a:spcPts val="0"/>
                        </a:spcAft>
                        <a:buNone/>
                      </a:pPr>
                      <a:r>
                        <a:rPr lang="en-US" sz="2000" b="1" dirty="0">
                          <a:solidFill>
                            <a:schemeClr val="bg1"/>
                          </a:solidFill>
                          <a:latin typeface="+mn-lt"/>
                          <a:ea typeface="Calibri"/>
                          <a:cs typeface="Calibri"/>
                          <a:sym typeface="Calibri"/>
                        </a:rPr>
                        <a:t>Source</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bg1"/>
                          </a:solidFill>
                          <a:latin typeface="+mn-lt"/>
                          <a:ea typeface="Calibri"/>
                          <a:cs typeface="Calibri"/>
                          <a:sym typeface="Calibri"/>
                        </a:rPr>
                        <a:t>Tandem t:slim mobile app, Tandem </a:t>
                      </a:r>
                      <a:r>
                        <a:rPr lang="en-US" sz="2000" dirty="0" err="1">
                          <a:solidFill>
                            <a:schemeClr val="bg1"/>
                          </a:solidFill>
                          <a:latin typeface="+mn-lt"/>
                          <a:ea typeface="Calibri"/>
                          <a:cs typeface="Calibri"/>
                          <a:sym typeface="Calibri"/>
                        </a:rPr>
                        <a:t>mobi</a:t>
                      </a:r>
                      <a:r>
                        <a:rPr lang="en-US" sz="2000" dirty="0">
                          <a:solidFill>
                            <a:schemeClr val="bg1"/>
                          </a:solidFill>
                          <a:latin typeface="+mn-lt"/>
                          <a:ea typeface="Calibri"/>
                          <a:cs typeface="Calibri"/>
                          <a:sym typeface="Calibri"/>
                        </a:rPr>
                        <a:t> mobile app</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bg1"/>
                          </a:solidFill>
                          <a:latin typeface="+mn-lt"/>
                          <a:ea typeface="Calibri"/>
                          <a:cs typeface="Calibri"/>
                          <a:sym typeface="Calibri"/>
                        </a:rPr>
                        <a:t>T:Slim X2, Mobi </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6"/>
                  </a:ext>
                </a:extLst>
              </a:tr>
              <a:tr h="637939">
                <a:tc>
                  <a:txBody>
                    <a:bodyPr/>
                    <a:lstStyle/>
                    <a:p>
                      <a:pPr marL="0" marR="0" lvl="0" indent="0" algn="l" rtl="0">
                        <a:lnSpc>
                          <a:spcPct val="107000"/>
                        </a:lnSpc>
                        <a:spcBef>
                          <a:spcPts val="0"/>
                        </a:spcBef>
                        <a:spcAft>
                          <a:spcPts val="0"/>
                        </a:spcAft>
                        <a:buNone/>
                      </a:pPr>
                      <a:r>
                        <a:rPr lang="en-US" sz="2000" b="1" dirty="0">
                          <a:solidFill>
                            <a:schemeClr val="bg1"/>
                          </a:solidFill>
                          <a:latin typeface="+mn-lt"/>
                        </a:rPr>
                        <a:t>Eversense Data Management System</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a:solidFill>
                            <a:schemeClr val="bg1"/>
                          </a:solidFill>
                          <a:latin typeface="+mn-lt"/>
                          <a:sym typeface="Calibri"/>
                        </a:rPr>
                        <a:t>Eversense</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bg1"/>
                          </a:solidFill>
                          <a:latin typeface="+mn-lt"/>
                        </a:rPr>
                        <a:t>Eversense</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7"/>
                  </a:ext>
                </a:extLst>
              </a:tr>
              <a:tr h="386517">
                <a:tc>
                  <a:txBody>
                    <a:bodyPr/>
                    <a:lstStyle/>
                    <a:p>
                      <a:pPr marL="0" marR="0" lvl="0" indent="0" algn="l" rtl="0">
                        <a:lnSpc>
                          <a:spcPct val="107000"/>
                        </a:lnSpc>
                        <a:spcBef>
                          <a:spcPts val="0"/>
                        </a:spcBef>
                        <a:spcAft>
                          <a:spcPts val="0"/>
                        </a:spcAft>
                        <a:buNone/>
                      </a:pPr>
                      <a:r>
                        <a:rPr lang="en-US" sz="2000" b="1" dirty="0">
                          <a:solidFill>
                            <a:schemeClr val="bg1"/>
                          </a:solidFill>
                          <a:latin typeface="+mn-lt"/>
                          <a:sym typeface="Calibri"/>
                        </a:rPr>
                        <a:t>InPen Insights Report</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err="1">
                          <a:solidFill>
                            <a:schemeClr val="bg1"/>
                          </a:solidFill>
                          <a:latin typeface="+mn-lt"/>
                          <a:sym typeface="Calibri"/>
                        </a:rPr>
                        <a:t>InPen</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a:solidFill>
                            <a:schemeClr val="bg1"/>
                          </a:solidFill>
                          <a:latin typeface="+mn-lt"/>
                          <a:sym typeface="Calibri"/>
                        </a:rPr>
                        <a:t>InPen, Dexcom, Guardian Connect</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8"/>
                  </a:ext>
                </a:extLst>
              </a:tr>
              <a:tr h="318970">
                <a:tc>
                  <a:txBody>
                    <a:bodyPr/>
                    <a:lstStyle/>
                    <a:p>
                      <a:pPr marL="0" marR="0" lvl="0" indent="0" algn="l" rtl="0">
                        <a:lnSpc>
                          <a:spcPct val="107000"/>
                        </a:lnSpc>
                        <a:spcBef>
                          <a:spcPts val="0"/>
                        </a:spcBef>
                        <a:spcAft>
                          <a:spcPts val="0"/>
                        </a:spcAft>
                        <a:buNone/>
                      </a:pPr>
                      <a:r>
                        <a:rPr lang="en-US" sz="2000" b="1" dirty="0">
                          <a:solidFill>
                            <a:schemeClr val="bg1"/>
                          </a:solidFill>
                          <a:latin typeface="+mn-lt"/>
                          <a:ea typeface="Calibri"/>
                          <a:cs typeface="Calibri"/>
                          <a:sym typeface="Calibri"/>
                        </a:rPr>
                        <a:t>Tempo Platform</a:t>
                      </a:r>
                      <a:endParaRPr sz="2000" b="1" dirty="0">
                        <a:solidFill>
                          <a:schemeClr val="bg1"/>
                        </a:solidFill>
                        <a:latin typeface="+mn-lt"/>
                        <a:ea typeface="Calibri"/>
                        <a:cs typeface="Calibri"/>
                        <a:sym typeface="Calibri"/>
                      </a:endParaRPr>
                    </a:p>
                  </a:txBody>
                  <a:tcPr marL="48410" marR="48410"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2000" dirty="0" err="1">
                          <a:solidFill>
                            <a:schemeClr val="bg1"/>
                          </a:solidFill>
                          <a:latin typeface="+mn-lt"/>
                          <a:ea typeface="Calibri"/>
                          <a:cs typeface="Calibri"/>
                          <a:sym typeface="Calibri"/>
                        </a:rPr>
                        <a:t>TempoSmart</a:t>
                      </a:r>
                      <a:r>
                        <a:rPr lang="en-US" sz="2000" dirty="0">
                          <a:solidFill>
                            <a:schemeClr val="bg1"/>
                          </a:solidFill>
                          <a:latin typeface="+mn-lt"/>
                          <a:ea typeface="Calibri"/>
                          <a:cs typeface="Calibri"/>
                          <a:sym typeface="Calibri"/>
                        </a:rPr>
                        <a:t> </a:t>
                      </a:r>
                      <a:endParaRPr sz="2000" dirty="0">
                        <a:solidFill>
                          <a:schemeClr val="bg1"/>
                        </a:solidFill>
                        <a:latin typeface="+mn-lt"/>
                        <a:ea typeface="Calibri"/>
                        <a:cs typeface="Calibri"/>
                        <a:sym typeface="Calibri"/>
                      </a:endParaRPr>
                    </a:p>
                  </a:txBody>
                  <a:tcPr marL="48410" marR="48410" marT="0" marB="0" anchor="ctr"/>
                </a:tc>
                <a:tc>
                  <a:txBody>
                    <a:bodyPr/>
                    <a:lstStyle/>
                    <a:p>
                      <a:pPr marL="0" marR="0" lvl="0" indent="0" algn="l" rtl="0">
                        <a:lnSpc>
                          <a:spcPct val="107000"/>
                        </a:lnSpc>
                        <a:spcBef>
                          <a:spcPts val="0"/>
                        </a:spcBef>
                        <a:spcAft>
                          <a:spcPts val="0"/>
                        </a:spcAft>
                        <a:buNone/>
                      </a:pPr>
                      <a:r>
                        <a:rPr lang="en-US" sz="2000" dirty="0" err="1">
                          <a:solidFill>
                            <a:schemeClr val="bg1"/>
                          </a:solidFill>
                          <a:latin typeface="+mn-lt"/>
                          <a:ea typeface="Calibri"/>
                          <a:cs typeface="Calibri"/>
                          <a:sym typeface="Calibri"/>
                        </a:rPr>
                        <a:t>TempoSmart</a:t>
                      </a:r>
                      <a:r>
                        <a:rPr lang="en-US" sz="2000" dirty="0">
                          <a:solidFill>
                            <a:schemeClr val="bg1"/>
                          </a:solidFill>
                          <a:latin typeface="+mn-lt"/>
                          <a:ea typeface="Calibri"/>
                          <a:cs typeface="Calibri"/>
                          <a:sym typeface="Calibri"/>
                        </a:rPr>
                        <a:t> Button, Dexcom</a:t>
                      </a:r>
                      <a:endParaRPr sz="2000" dirty="0">
                        <a:solidFill>
                          <a:schemeClr val="bg1"/>
                        </a:solidFill>
                        <a:latin typeface="+mn-lt"/>
                        <a:ea typeface="Calibri"/>
                        <a:cs typeface="Calibri"/>
                        <a:sym typeface="Calibri"/>
                      </a:endParaRPr>
                    </a:p>
                  </a:txBody>
                  <a:tcPr marL="48410" marR="48410" marT="0" marB="0" anchor="ctr"/>
                </a:tc>
                <a:extLst>
                  <a:ext uri="{0D108BD9-81ED-4DB2-BD59-A6C34878D82A}">
                    <a16:rowId xmlns:a16="http://schemas.microsoft.com/office/drawing/2014/main" val="10009"/>
                  </a:ext>
                </a:extLst>
              </a:tr>
            </a:tbl>
          </a:graphicData>
        </a:graphic>
      </p:graphicFrame>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601CCEC-0E7C-03D5-900B-31E4538D8985}"/>
              </a:ext>
            </a:extLst>
          </p:cNvPr>
          <p:cNvSpPr>
            <a:spLocks noGrp="1"/>
          </p:cNvSpPr>
          <p:nvPr>
            <p:ph type="body" sz="quarter" idx="16"/>
          </p:nvPr>
        </p:nvSpPr>
        <p:spPr>
          <a:xfrm>
            <a:off x="330200" y="6516688"/>
            <a:ext cx="11276013" cy="246062"/>
          </a:xfrm>
        </p:spPr>
        <p:txBody>
          <a:bodyPr rtlCol="0">
            <a:noAutofit/>
          </a:bodyPr>
          <a:lstStyle/>
          <a:p>
            <a:pPr fontAlgn="auto">
              <a:spcAft>
                <a:spcPts val="0"/>
              </a:spcAft>
              <a:defRPr/>
            </a:pPr>
            <a:r>
              <a:rPr lang="en-DE" sz="1200">
                <a:latin typeface="Arial" panose="020B0604020202020204" pitchFamily="34" charset="0"/>
              </a:rPr>
              <a:t>1 </a:t>
            </a:r>
            <a:r>
              <a:rPr sz="1200">
                <a:latin typeface="Arial" panose="020B0604020202020204" pitchFamily="34" charset="0"/>
              </a:rPr>
              <a:t>American Diabetes Association. </a:t>
            </a:r>
            <a:r>
              <a:rPr sz="1200" i="1">
                <a:latin typeface="Arial" panose="020B0604020202020204" pitchFamily="34" charset="0"/>
              </a:rPr>
              <a:t>Diabetes Care</a:t>
            </a:r>
            <a:r>
              <a:rPr sz="1200">
                <a:latin typeface="Arial" panose="020B0604020202020204" pitchFamily="34" charset="0"/>
              </a:rPr>
              <a:t>. 202</a:t>
            </a:r>
            <a:r>
              <a:rPr lang="en-DE" sz="1200">
                <a:latin typeface="Arial" panose="020B0604020202020204" pitchFamily="34" charset="0"/>
              </a:rPr>
              <a:t>5</a:t>
            </a:r>
            <a:r>
              <a:rPr sz="1200">
                <a:latin typeface="Arial" panose="020B0604020202020204" pitchFamily="34" charset="0"/>
              </a:rPr>
              <a:t>;4</a:t>
            </a:r>
            <a:r>
              <a:rPr lang="en-DE" sz="1200">
                <a:latin typeface="Arial" panose="020B0604020202020204" pitchFamily="34" charset="0"/>
              </a:rPr>
              <a:t>8</a:t>
            </a:r>
            <a:r>
              <a:rPr sz="1200">
                <a:latin typeface="Arial" panose="020B0604020202020204" pitchFamily="34" charset="0"/>
              </a:rPr>
              <a:t>(Suppl. 1):S</a:t>
            </a:r>
            <a:r>
              <a:rPr lang="en-DE" sz="1200">
                <a:latin typeface="Arial" panose="020B0604020202020204" pitchFamily="34" charset="0"/>
              </a:rPr>
              <a:t>146-S166</a:t>
            </a:r>
            <a:r>
              <a:rPr sz="1200">
                <a:latin typeface="Arial" panose="020B0604020202020204" pitchFamily="34" charset="0"/>
              </a:rPr>
              <a:t>. </a:t>
            </a:r>
            <a:r>
              <a:rPr lang="en-DE" sz="1200">
                <a:latin typeface="Arial" panose="020B0604020202020204" pitchFamily="34" charset="0"/>
              </a:rPr>
              <a:t>2 </a:t>
            </a:r>
            <a:r>
              <a:rPr sz="1200">
                <a:latin typeface="Arial" panose="020B0604020202020204" pitchFamily="34" charset="0"/>
              </a:rPr>
              <a:t>American Diabetes Association. </a:t>
            </a:r>
            <a:r>
              <a:rPr sz="1200" i="1">
                <a:latin typeface="Arial" panose="020B0604020202020204" pitchFamily="34" charset="0"/>
              </a:rPr>
              <a:t>Diabetes Care</a:t>
            </a:r>
            <a:r>
              <a:rPr sz="1200">
                <a:latin typeface="Arial" panose="020B0604020202020204" pitchFamily="34" charset="0"/>
              </a:rPr>
              <a:t>. 202</a:t>
            </a:r>
            <a:r>
              <a:rPr lang="en-DE" sz="1200">
                <a:latin typeface="Arial" panose="020B0604020202020204" pitchFamily="34" charset="0"/>
              </a:rPr>
              <a:t>5</a:t>
            </a:r>
            <a:r>
              <a:rPr sz="1200">
                <a:latin typeface="Arial" panose="020B0604020202020204" pitchFamily="34" charset="0"/>
              </a:rPr>
              <a:t>;4</a:t>
            </a:r>
            <a:r>
              <a:rPr lang="en-DE" sz="1200">
                <a:latin typeface="Arial" panose="020B0604020202020204" pitchFamily="34" charset="0"/>
              </a:rPr>
              <a:t>8</a:t>
            </a:r>
            <a:r>
              <a:rPr sz="1200">
                <a:latin typeface="Arial" panose="020B0604020202020204" pitchFamily="34" charset="0"/>
              </a:rPr>
              <a:t>(Suppl. 1):S</a:t>
            </a:r>
            <a:r>
              <a:rPr lang="en-DE" sz="1200">
                <a:latin typeface="Arial" panose="020B0604020202020204" pitchFamily="34" charset="0"/>
              </a:rPr>
              <a:t>128-S145</a:t>
            </a:r>
            <a:r>
              <a:rPr sz="600">
                <a:latin typeface="Arial" panose="020B0604020202020204" pitchFamily="34" charset="0"/>
              </a:rPr>
              <a:t>. </a:t>
            </a:r>
            <a:endParaRPr lang="en-GB" sz="600">
              <a:latin typeface="Arial" panose="020B0604020202020204" pitchFamily="34" charset="0"/>
              <a:cs typeface="Arial" panose="020B0604020202020204" pitchFamily="34" charset="0"/>
            </a:endParaRPr>
          </a:p>
        </p:txBody>
      </p:sp>
      <p:sp>
        <p:nvSpPr>
          <p:cNvPr id="109571" name="Title 1">
            <a:extLst>
              <a:ext uri="{FF2B5EF4-FFF2-40B4-BE49-F238E27FC236}">
                <a16:creationId xmlns:a16="http://schemas.microsoft.com/office/drawing/2014/main" id="{46B812C4-1B59-7AAA-6680-23C85AA0F118}"/>
              </a:ext>
            </a:extLst>
          </p:cNvPr>
          <p:cNvSpPr>
            <a:spLocks noGrp="1" noChangeArrowheads="1"/>
          </p:cNvSpPr>
          <p:nvPr>
            <p:ph type="title"/>
          </p:nvPr>
        </p:nvSpPr>
        <p:spPr>
          <a:xfrm>
            <a:off x="4370388" y="460375"/>
            <a:ext cx="7366000" cy="430213"/>
          </a:xfrm>
        </p:spPr>
        <p:txBody>
          <a:bodyPr/>
          <a:lstStyle/>
          <a:p>
            <a:pPr>
              <a:spcBef>
                <a:spcPct val="0"/>
              </a:spcBef>
            </a:pPr>
            <a:r>
              <a:rPr lang="LID4096" altLang="en-US"/>
              <a:t>ADA Standards of Care 2025</a:t>
            </a:r>
            <a:endParaRPr lang="en-US" altLang="en-US"/>
          </a:p>
        </p:txBody>
      </p:sp>
      <p:pic>
        <p:nvPicPr>
          <p:cNvPr id="5" name="Graphic 4">
            <a:extLst>
              <a:ext uri="{FF2B5EF4-FFF2-40B4-BE49-F238E27FC236}">
                <a16:creationId xmlns:a16="http://schemas.microsoft.com/office/drawing/2014/main" id="{B467F911-5249-E54F-A2B5-4F466AA21607}"/>
              </a:ext>
            </a:extLst>
          </p:cNvPr>
          <p:cNvPicPr>
            <a:picLocks noChangeAspect="1"/>
          </p:cNvPicPr>
          <p:nvPr/>
        </p:nvPicPr>
        <p:blipFill>
          <a:blip r:embed="rId4"/>
          <a:stretch>
            <a:fillRect/>
          </a:stretch>
        </p:blipFill>
        <p:spPr>
          <a:xfrm>
            <a:off x="344488" y="2782888"/>
            <a:ext cx="3082925" cy="865187"/>
          </a:xfrm>
          <a:prstGeom prst="rect">
            <a:avLst/>
          </a:prstGeom>
        </p:spPr>
      </p:pic>
      <p:sp>
        <p:nvSpPr>
          <p:cNvPr id="4" name="Text Placeholder 157">
            <a:extLst>
              <a:ext uri="{FF2B5EF4-FFF2-40B4-BE49-F238E27FC236}">
                <a16:creationId xmlns:a16="http://schemas.microsoft.com/office/drawing/2014/main" id="{B78BBBF0-632A-68FC-FA57-79A2292032DD}"/>
              </a:ext>
            </a:extLst>
          </p:cNvPr>
          <p:cNvSpPr txBox="1">
            <a:spLocks/>
          </p:cNvSpPr>
          <p:nvPr/>
        </p:nvSpPr>
        <p:spPr>
          <a:xfrm rot="16200000">
            <a:off x="6014244" y="-245269"/>
            <a:ext cx="4446588" cy="7908925"/>
          </a:xfrm>
          <a:prstGeom prst="round2SameRect">
            <a:avLst>
              <a:gd name="adj1" fmla="val 3321"/>
              <a:gd name="adj2" fmla="val 0"/>
            </a:avLst>
          </a:prstGeom>
          <a:solidFill>
            <a:schemeClr val="bg1"/>
          </a:solidFill>
          <a:effectLst>
            <a:outerShdw blurRad="127000" algn="ctr" rotWithShape="0">
              <a:prstClr val="black">
                <a:alpha val="15000"/>
              </a:prstClr>
            </a:outerShdw>
          </a:effectLst>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182880" indent="-182880" algn="l" defTabSz="914400" rtl="0" eaLnBrk="1" latinLnBrk="0" hangingPunct="1">
              <a:lnSpc>
                <a:spcPct val="100000"/>
              </a:lnSpc>
              <a:spcBef>
                <a:spcPts val="0"/>
              </a:spcBef>
              <a:buClr>
                <a:schemeClr val="accent1"/>
              </a:buClr>
              <a:buFont typeface="Arial" panose="020B0604020202020204" pitchFamily="34" charset="0"/>
              <a:buChar char="•"/>
              <a:defRPr sz="1800" kern="1200">
                <a:solidFill>
                  <a:schemeClr val="tx2"/>
                </a:solidFill>
                <a:latin typeface="+mn-lt"/>
                <a:ea typeface="+mn-ea"/>
                <a:cs typeface="+mn-cs"/>
              </a:defRPr>
            </a:lvl2pPr>
            <a:lvl3pPr marL="365760" indent="-182880" algn="l" defTabSz="914400" rtl="0" eaLnBrk="1" latinLnBrk="0" hangingPunct="1">
              <a:lnSpc>
                <a:spcPct val="100000"/>
              </a:lnSpc>
              <a:spcBef>
                <a:spcPts val="0"/>
              </a:spcBef>
              <a:buClr>
                <a:schemeClr val="tx1"/>
              </a:buClr>
              <a:buFont typeface="Arial" panose="020B0604020202020204" pitchFamily="34" charset="0"/>
              <a:buChar char="–"/>
              <a:defRPr sz="1600" kern="1200">
                <a:solidFill>
                  <a:schemeClr val="tx2"/>
                </a:solidFill>
                <a:latin typeface="+mn-lt"/>
                <a:ea typeface="+mn-ea"/>
                <a:cs typeface="+mn-cs"/>
              </a:defRPr>
            </a:lvl3pPr>
            <a:lvl4pPr marL="548640" indent="-182880" algn="l" defTabSz="914400" rtl="0" eaLnBrk="1" latinLnBrk="0" hangingPunct="1">
              <a:lnSpc>
                <a:spcPct val="100000"/>
              </a:lnSpc>
              <a:spcBef>
                <a:spcPts val="0"/>
              </a:spcBef>
              <a:buClr>
                <a:schemeClr val="tx1"/>
              </a:buClr>
              <a:buFont typeface="Arial" panose="020B0604020202020204" pitchFamily="34" charset="0"/>
              <a:buChar char="•"/>
              <a:defRPr sz="1400" kern="1200">
                <a:solidFill>
                  <a:schemeClr val="tx2"/>
                </a:solidFill>
                <a:latin typeface="+mn-lt"/>
                <a:ea typeface="+mn-ea"/>
                <a:cs typeface="+mn-cs"/>
              </a:defRPr>
            </a:lvl4pPr>
            <a:lvl5pPr marL="731520" indent="-182880" algn="l" defTabSz="914400" rtl="0" eaLnBrk="1" latinLnBrk="0" hangingPunct="1">
              <a:lnSpc>
                <a:spcPct val="100000"/>
              </a:lnSpc>
              <a:spcBef>
                <a:spcPts val="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endParaRPr lang="en-US" sz="1600" b="1" baseline="30000">
              <a:solidFill>
                <a:srgbClr val="434141"/>
              </a:solidFill>
              <a:latin typeface="Arial" panose="020B0604020202020204"/>
              <a:cs typeface="Arial" panose="020B0604020202020204" pitchFamily="34" charset="0"/>
            </a:endParaRPr>
          </a:p>
        </p:txBody>
      </p:sp>
      <p:sp>
        <p:nvSpPr>
          <p:cNvPr id="109574" name="TextBox 65">
            <a:extLst>
              <a:ext uri="{FF2B5EF4-FFF2-40B4-BE49-F238E27FC236}">
                <a16:creationId xmlns:a16="http://schemas.microsoft.com/office/drawing/2014/main" id="{056D990E-4838-D77E-4E0E-2F719C589993}"/>
              </a:ext>
            </a:extLst>
          </p:cNvPr>
          <p:cNvSpPr txBox="1">
            <a:spLocks noChangeArrowheads="1"/>
          </p:cNvSpPr>
          <p:nvPr/>
        </p:nvSpPr>
        <p:spPr bwMode="auto">
          <a:xfrm>
            <a:off x="5233988" y="1839913"/>
            <a:ext cx="5988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300"/>
              </a:spcAft>
            </a:pPr>
            <a:r>
              <a:rPr lang="en-US" altLang="en-US" sz="1600">
                <a:solidFill>
                  <a:srgbClr val="4D4D4F"/>
                </a:solidFill>
                <a:cs typeface="Arial" panose="020B0604020202020204" pitchFamily="34" charset="0"/>
              </a:rPr>
              <a:t>Diabetes devices </a:t>
            </a:r>
            <a:r>
              <a:rPr lang="en-US" altLang="en-US" sz="1600" u="sng">
                <a:solidFill>
                  <a:srgbClr val="4D4D4F"/>
                </a:solidFill>
                <a:cs typeface="Arial" panose="020B0604020202020204" pitchFamily="34" charset="0"/>
              </a:rPr>
              <a:t>should be offered</a:t>
            </a:r>
            <a:r>
              <a:rPr lang="en-US" altLang="en-US" sz="1600">
                <a:solidFill>
                  <a:srgbClr val="4D4D4F"/>
                </a:solidFill>
                <a:cs typeface="Arial" panose="020B0604020202020204" pitchFamily="34" charset="0"/>
              </a:rPr>
              <a:t> to people with diabetes </a:t>
            </a:r>
            <a:r>
              <a:rPr lang="en-US" altLang="en-US" sz="1600" b="1">
                <a:solidFill>
                  <a:srgbClr val="32AD10"/>
                </a:solidFill>
                <a:cs typeface="Arial" panose="020B0604020202020204" pitchFamily="34" charset="0"/>
              </a:rPr>
              <a:t>(A)</a:t>
            </a:r>
            <a:r>
              <a:rPr lang="en-US" altLang="en-US" sz="1600" b="1" baseline="30000">
                <a:solidFill>
                  <a:srgbClr val="32AD10"/>
                </a:solidFill>
                <a:cs typeface="Arial" panose="020B0604020202020204" pitchFamily="34" charset="0"/>
              </a:rPr>
              <a:t>*</a:t>
            </a:r>
            <a:r>
              <a:rPr lang="LID4096" altLang="en-US" sz="1600" b="1" baseline="30000">
                <a:solidFill>
                  <a:srgbClr val="32AD10"/>
                </a:solidFill>
                <a:cs typeface="Arial" panose="020B0604020202020204" pitchFamily="34" charset="0"/>
              </a:rPr>
              <a:t>,1</a:t>
            </a:r>
            <a:endParaRPr lang="en-US" altLang="en-US" sz="1600" b="1" baseline="30000">
              <a:solidFill>
                <a:srgbClr val="32AD10"/>
              </a:solidFill>
              <a:cs typeface="Arial" panose="020B0604020202020204" pitchFamily="34" charset="0"/>
            </a:endParaRPr>
          </a:p>
        </p:txBody>
      </p:sp>
      <p:sp>
        <p:nvSpPr>
          <p:cNvPr id="109575" name="TextBox 94">
            <a:extLst>
              <a:ext uri="{FF2B5EF4-FFF2-40B4-BE49-F238E27FC236}">
                <a16:creationId xmlns:a16="http://schemas.microsoft.com/office/drawing/2014/main" id="{84C7722A-6603-C4FA-031A-D7C43816FCE4}"/>
              </a:ext>
            </a:extLst>
          </p:cNvPr>
          <p:cNvSpPr txBox="1">
            <a:spLocks noChangeArrowheads="1"/>
          </p:cNvSpPr>
          <p:nvPr/>
        </p:nvSpPr>
        <p:spPr bwMode="auto">
          <a:xfrm>
            <a:off x="5233988" y="2333625"/>
            <a:ext cx="60642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300"/>
              </a:spcAft>
            </a:pPr>
            <a:r>
              <a:rPr lang="LID4096" altLang="en-US" sz="1600" u="sng">
                <a:solidFill>
                  <a:srgbClr val="434141"/>
                </a:solidFill>
                <a:cs typeface="Arial" panose="020B0604020202020204" pitchFamily="34" charset="0"/>
              </a:rPr>
              <a:t>Recommend</a:t>
            </a:r>
            <a:r>
              <a:rPr lang="LID4096" altLang="en-US" sz="1600">
                <a:solidFill>
                  <a:srgbClr val="434141"/>
                </a:solidFill>
                <a:cs typeface="Arial" panose="020B0604020202020204" pitchFamily="34" charset="0"/>
              </a:rPr>
              <a:t> </a:t>
            </a:r>
            <a:r>
              <a:rPr lang="LID4096" altLang="en-US" sz="1600" b="1">
                <a:solidFill>
                  <a:srgbClr val="434141"/>
                </a:solidFill>
                <a:cs typeface="Arial" panose="020B0604020202020204" pitchFamily="34" charset="0"/>
              </a:rPr>
              <a:t>real</a:t>
            </a:r>
            <a:r>
              <a:rPr lang="en-US" altLang="en-US" sz="1600" b="1">
                <a:solidFill>
                  <a:srgbClr val="434141"/>
                </a:solidFill>
                <a:cs typeface="Arial" panose="020B0604020202020204" pitchFamily="34" charset="0"/>
              </a:rPr>
              <a:t>-time CGM </a:t>
            </a:r>
            <a:r>
              <a:rPr lang="en-US" altLang="en-US" sz="1600" b="1">
                <a:solidFill>
                  <a:srgbClr val="32AD10"/>
                </a:solidFill>
                <a:cs typeface="Arial" panose="020B0604020202020204" pitchFamily="34" charset="0"/>
              </a:rPr>
              <a:t>(A)</a:t>
            </a:r>
            <a:r>
              <a:rPr lang="en-US" altLang="en-US" sz="1600" b="1" baseline="30000">
                <a:solidFill>
                  <a:srgbClr val="32AD10"/>
                </a:solidFill>
                <a:cs typeface="Arial" panose="020B0604020202020204" pitchFamily="34" charset="0"/>
              </a:rPr>
              <a:t>*</a:t>
            </a:r>
            <a:r>
              <a:rPr lang="en-US" altLang="en-US" sz="1600">
                <a:solidFill>
                  <a:srgbClr val="32AD10"/>
                </a:solidFill>
                <a:cs typeface="Arial" panose="020B0604020202020204" pitchFamily="34" charset="0"/>
              </a:rPr>
              <a:t> </a:t>
            </a:r>
            <a:r>
              <a:rPr lang="en-US" altLang="en-US" sz="1600">
                <a:solidFill>
                  <a:srgbClr val="4D4D4F"/>
                </a:solidFill>
                <a:cs typeface="Arial" panose="020B0604020202020204" pitchFamily="34" charset="0"/>
              </a:rPr>
              <a:t>or </a:t>
            </a:r>
            <a:r>
              <a:rPr lang="en-US" altLang="en-US" sz="1600" b="1">
                <a:solidFill>
                  <a:srgbClr val="4D4D4F"/>
                </a:solidFill>
                <a:cs typeface="Arial" panose="020B0604020202020204" pitchFamily="34" charset="0"/>
              </a:rPr>
              <a:t>IS-CGM </a:t>
            </a:r>
            <a:r>
              <a:rPr lang="en-US" altLang="en-US" sz="1600" b="1">
                <a:solidFill>
                  <a:srgbClr val="32AD10"/>
                </a:solidFill>
                <a:cs typeface="Arial" panose="020B0604020202020204" pitchFamily="34" charset="0"/>
              </a:rPr>
              <a:t>(B)</a:t>
            </a:r>
            <a:r>
              <a:rPr lang="en-US" altLang="en-US" sz="1600" b="1" baseline="30000">
                <a:solidFill>
                  <a:srgbClr val="32AD10"/>
                </a:solidFill>
                <a:cs typeface="Arial" panose="020B0604020202020204" pitchFamily="34" charset="0"/>
              </a:rPr>
              <a:t> †</a:t>
            </a:r>
            <a:r>
              <a:rPr lang="en-US" altLang="en-US" sz="1600" b="1">
                <a:solidFill>
                  <a:srgbClr val="32AD10"/>
                </a:solidFill>
                <a:cs typeface="Arial" panose="020B0604020202020204" pitchFamily="34" charset="0"/>
              </a:rPr>
              <a:t> </a:t>
            </a:r>
            <a:r>
              <a:rPr lang="LID4096" altLang="en-US" sz="1600">
                <a:solidFill>
                  <a:srgbClr val="434141"/>
                </a:solidFill>
                <a:cs typeface="Arial" panose="020B0604020202020204" pitchFamily="34" charset="0"/>
              </a:rPr>
              <a:t>for diabetes management to youth </a:t>
            </a:r>
            <a:r>
              <a:rPr lang="en-US" altLang="en-US" sz="1600" b="1">
                <a:solidFill>
                  <a:srgbClr val="32AD10"/>
                </a:solidFill>
                <a:cs typeface="Arial" panose="020B0604020202020204" pitchFamily="34" charset="0"/>
              </a:rPr>
              <a:t>(C)</a:t>
            </a:r>
            <a:r>
              <a:rPr lang="en-US" altLang="en-US" sz="1600" b="1" baseline="30000">
                <a:solidFill>
                  <a:srgbClr val="32AD10"/>
                </a:solidFill>
                <a:cs typeface="Arial" panose="020B0604020202020204" pitchFamily="34" charset="0"/>
              </a:rPr>
              <a:t>§ </a:t>
            </a:r>
            <a:r>
              <a:rPr lang="LID4096" altLang="en-US" sz="1600">
                <a:solidFill>
                  <a:srgbClr val="434141"/>
                </a:solidFill>
                <a:cs typeface="Arial" panose="020B0604020202020204" pitchFamily="34" charset="0"/>
              </a:rPr>
              <a:t>and adults </a:t>
            </a:r>
            <a:r>
              <a:rPr lang="LID4096" altLang="en-US" sz="1600" b="1">
                <a:solidFill>
                  <a:srgbClr val="32AD10"/>
                </a:solidFill>
                <a:cs typeface="Arial" panose="020B0604020202020204" pitchFamily="34" charset="0"/>
              </a:rPr>
              <a:t>(B)</a:t>
            </a:r>
            <a:r>
              <a:rPr lang="en-US" altLang="en-US" sz="800" baseline="30000">
                <a:solidFill>
                  <a:srgbClr val="939396"/>
                </a:solidFill>
                <a:cs typeface="Arial" panose="020B0604020202020204" pitchFamily="34" charset="0"/>
              </a:rPr>
              <a:t> </a:t>
            </a:r>
            <a:r>
              <a:rPr lang="en-US" altLang="en-US" sz="1600" b="1" baseline="30000">
                <a:solidFill>
                  <a:srgbClr val="32AD10"/>
                </a:solidFill>
                <a:cs typeface="Arial" panose="020B0604020202020204" pitchFamily="34" charset="0"/>
              </a:rPr>
              <a:t>†</a:t>
            </a:r>
            <a:r>
              <a:rPr lang="LID4096" altLang="en-US" sz="1600" b="1">
                <a:solidFill>
                  <a:srgbClr val="32AD10"/>
                </a:solidFill>
                <a:cs typeface="Arial" panose="020B0604020202020204" pitchFamily="34" charset="0"/>
              </a:rPr>
              <a:t> </a:t>
            </a:r>
            <a:r>
              <a:rPr lang="LID4096" altLang="en-US" sz="1600">
                <a:solidFill>
                  <a:srgbClr val="434141"/>
                </a:solidFill>
                <a:cs typeface="Arial" panose="020B0604020202020204" pitchFamily="34" charset="0"/>
              </a:rPr>
              <a:t>with diabetes on any type of insulin therapy</a:t>
            </a:r>
            <a:r>
              <a:rPr lang="LID4096" altLang="en-US" sz="1600" baseline="30000">
                <a:solidFill>
                  <a:srgbClr val="434141"/>
                </a:solidFill>
                <a:cs typeface="Arial" panose="020B0604020202020204" pitchFamily="34" charset="0"/>
              </a:rPr>
              <a:t>1</a:t>
            </a:r>
            <a:endParaRPr lang="en-US" altLang="en-US" sz="1600" baseline="30000">
              <a:solidFill>
                <a:srgbClr val="434141"/>
              </a:solidFill>
              <a:cs typeface="Arial" panose="020B0604020202020204" pitchFamily="34" charset="0"/>
            </a:endParaRPr>
          </a:p>
        </p:txBody>
      </p:sp>
      <p:cxnSp>
        <p:nvCxnSpPr>
          <p:cNvPr id="87" name="Straight Connector 86">
            <a:extLst>
              <a:ext uri="{FF2B5EF4-FFF2-40B4-BE49-F238E27FC236}">
                <a16:creationId xmlns:a16="http://schemas.microsoft.com/office/drawing/2014/main" id="{760A7482-5CDF-90F2-01F3-CD77A86E897D}"/>
              </a:ext>
            </a:extLst>
          </p:cNvPr>
          <p:cNvCxnSpPr>
            <a:cxnSpLocks/>
          </p:cNvCxnSpPr>
          <p:nvPr/>
        </p:nvCxnSpPr>
        <p:spPr>
          <a:xfrm>
            <a:off x="5040313" y="2209800"/>
            <a:ext cx="65659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ABCB8BA-50AE-9B30-8F1B-99A3D29A7015}"/>
              </a:ext>
            </a:extLst>
          </p:cNvPr>
          <p:cNvCxnSpPr>
            <a:cxnSpLocks/>
          </p:cNvCxnSpPr>
          <p:nvPr/>
        </p:nvCxnSpPr>
        <p:spPr>
          <a:xfrm>
            <a:off x="5040313" y="5108575"/>
            <a:ext cx="65659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9578" name="TextBox 101">
            <a:extLst>
              <a:ext uri="{FF2B5EF4-FFF2-40B4-BE49-F238E27FC236}">
                <a16:creationId xmlns:a16="http://schemas.microsoft.com/office/drawing/2014/main" id="{0F2CB05E-9AE9-6974-D1E5-9ED58998AC89}"/>
              </a:ext>
            </a:extLst>
          </p:cNvPr>
          <p:cNvSpPr txBox="1">
            <a:spLocks noChangeArrowheads="1"/>
          </p:cNvSpPr>
          <p:nvPr/>
        </p:nvSpPr>
        <p:spPr bwMode="auto">
          <a:xfrm>
            <a:off x="5233988" y="5232400"/>
            <a:ext cx="655478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300"/>
              </a:spcAft>
            </a:pPr>
            <a:r>
              <a:rPr lang="en-US" altLang="en-US" sz="1600">
                <a:solidFill>
                  <a:srgbClr val="4D4D4F"/>
                </a:solidFill>
                <a:cs typeface="Arial" panose="020B0604020202020204" pitchFamily="34" charset="0"/>
              </a:rPr>
              <a:t>Recommend </a:t>
            </a:r>
            <a:r>
              <a:rPr lang="en-US" altLang="en-US" sz="1600" u="sng">
                <a:solidFill>
                  <a:srgbClr val="4D4D4F"/>
                </a:solidFill>
                <a:cs typeface="Arial" panose="020B0604020202020204" pitchFamily="34" charset="0"/>
              </a:rPr>
              <a:t>early initiation, including at diagnosis</a:t>
            </a:r>
            <a:r>
              <a:rPr lang="en-US" altLang="en-US" sz="1600">
                <a:solidFill>
                  <a:srgbClr val="4D4D4F"/>
                </a:solidFill>
                <a:cs typeface="Arial" panose="020B0604020202020204" pitchFamily="34" charset="0"/>
              </a:rPr>
              <a:t>, of CGM, CSII, and AID depending on a person's or caregiver's needs and preferences </a:t>
            </a:r>
            <a:r>
              <a:rPr lang="en-US" altLang="en-US" sz="1600" b="1">
                <a:solidFill>
                  <a:srgbClr val="32AD10"/>
                </a:solidFill>
                <a:cs typeface="Arial" panose="020B0604020202020204" pitchFamily="34" charset="0"/>
              </a:rPr>
              <a:t>(C)</a:t>
            </a:r>
            <a:r>
              <a:rPr lang="en-US" altLang="en-US" sz="1600" b="1" baseline="30000">
                <a:solidFill>
                  <a:srgbClr val="32AD10"/>
                </a:solidFill>
                <a:cs typeface="Arial" panose="020B0604020202020204" pitchFamily="34" charset="0"/>
              </a:rPr>
              <a:t>§</a:t>
            </a:r>
            <a:r>
              <a:rPr lang="LID4096" altLang="en-US" sz="1600" b="1" baseline="30000">
                <a:solidFill>
                  <a:srgbClr val="32AD10"/>
                </a:solidFill>
                <a:cs typeface="Arial" panose="020B0604020202020204" pitchFamily="34" charset="0"/>
              </a:rPr>
              <a:t>,1</a:t>
            </a:r>
            <a:endParaRPr lang="en-US" altLang="en-US" sz="1600" b="1" baseline="30000">
              <a:solidFill>
                <a:srgbClr val="32AD10"/>
              </a:solidFill>
              <a:cs typeface="Arial" panose="020B0604020202020204" pitchFamily="34" charset="0"/>
            </a:endParaRPr>
          </a:p>
        </p:txBody>
      </p:sp>
      <p:grpSp>
        <p:nvGrpSpPr>
          <p:cNvPr id="3" name="Group 2">
            <a:extLst>
              <a:ext uri="{FF2B5EF4-FFF2-40B4-BE49-F238E27FC236}">
                <a16:creationId xmlns:a16="http://schemas.microsoft.com/office/drawing/2014/main" id="{EDE6CE8B-F1C2-D206-97F0-D8D464506AB7}"/>
              </a:ext>
            </a:extLst>
          </p:cNvPr>
          <p:cNvGrpSpPr/>
          <p:nvPr/>
        </p:nvGrpSpPr>
        <p:grpSpPr>
          <a:xfrm>
            <a:off x="4502184" y="1678501"/>
            <a:ext cx="521929" cy="521929"/>
            <a:chOff x="7729538" y="2889250"/>
            <a:chExt cx="360363" cy="360363"/>
          </a:xfrm>
          <a:solidFill>
            <a:srgbClr val="32AD10"/>
          </a:solidFill>
        </p:grpSpPr>
        <p:sp>
          <p:nvSpPr>
            <p:cNvPr id="6" name="Freeform 14">
              <a:extLst>
                <a:ext uri="{FF2B5EF4-FFF2-40B4-BE49-F238E27FC236}">
                  <a16:creationId xmlns:a16="http://schemas.microsoft.com/office/drawing/2014/main" id="{380B1205-8653-B37D-D739-E07F64010AE0}"/>
                </a:ext>
              </a:extLst>
            </p:cNvPr>
            <p:cNvSpPr>
              <a:spLocks/>
            </p:cNvSpPr>
            <p:nvPr/>
          </p:nvSpPr>
          <p:spPr bwMode="auto">
            <a:xfrm>
              <a:off x="7826376" y="3009900"/>
              <a:ext cx="165100" cy="119063"/>
            </a:xfrm>
            <a:custGeom>
              <a:avLst/>
              <a:gdLst>
                <a:gd name="T0" fmla="*/ 170 w 623"/>
                <a:gd name="T1" fmla="*/ 453 h 453"/>
                <a:gd name="T2" fmla="*/ 170 w 623"/>
                <a:gd name="T3" fmla="*/ 453 h 453"/>
                <a:gd name="T4" fmla="*/ 165 w 623"/>
                <a:gd name="T5" fmla="*/ 453 h 453"/>
                <a:gd name="T6" fmla="*/ 160 w 623"/>
                <a:gd name="T7" fmla="*/ 451 h 453"/>
                <a:gd name="T8" fmla="*/ 155 w 623"/>
                <a:gd name="T9" fmla="*/ 449 h 453"/>
                <a:gd name="T10" fmla="*/ 150 w 623"/>
                <a:gd name="T11" fmla="*/ 445 h 453"/>
                <a:gd name="T12" fmla="*/ 8 w 623"/>
                <a:gd name="T13" fmla="*/ 303 h 453"/>
                <a:gd name="T14" fmla="*/ 8 w 623"/>
                <a:gd name="T15" fmla="*/ 303 h 453"/>
                <a:gd name="T16" fmla="*/ 5 w 623"/>
                <a:gd name="T17" fmla="*/ 299 h 453"/>
                <a:gd name="T18" fmla="*/ 2 w 623"/>
                <a:gd name="T19" fmla="*/ 294 h 453"/>
                <a:gd name="T20" fmla="*/ 1 w 623"/>
                <a:gd name="T21" fmla="*/ 289 h 453"/>
                <a:gd name="T22" fmla="*/ 0 w 623"/>
                <a:gd name="T23" fmla="*/ 283 h 453"/>
                <a:gd name="T24" fmla="*/ 1 w 623"/>
                <a:gd name="T25" fmla="*/ 278 h 453"/>
                <a:gd name="T26" fmla="*/ 2 w 623"/>
                <a:gd name="T27" fmla="*/ 273 h 453"/>
                <a:gd name="T28" fmla="*/ 5 w 623"/>
                <a:gd name="T29" fmla="*/ 268 h 453"/>
                <a:gd name="T30" fmla="*/ 8 w 623"/>
                <a:gd name="T31" fmla="*/ 263 h 453"/>
                <a:gd name="T32" fmla="*/ 8 w 623"/>
                <a:gd name="T33" fmla="*/ 263 h 453"/>
                <a:gd name="T34" fmla="*/ 13 w 623"/>
                <a:gd name="T35" fmla="*/ 260 h 453"/>
                <a:gd name="T36" fmla="*/ 18 w 623"/>
                <a:gd name="T37" fmla="*/ 257 h 453"/>
                <a:gd name="T38" fmla="*/ 23 w 623"/>
                <a:gd name="T39" fmla="*/ 256 h 453"/>
                <a:gd name="T40" fmla="*/ 28 w 623"/>
                <a:gd name="T41" fmla="*/ 255 h 453"/>
                <a:gd name="T42" fmla="*/ 34 w 623"/>
                <a:gd name="T43" fmla="*/ 256 h 453"/>
                <a:gd name="T44" fmla="*/ 39 w 623"/>
                <a:gd name="T45" fmla="*/ 257 h 453"/>
                <a:gd name="T46" fmla="*/ 45 w 623"/>
                <a:gd name="T47" fmla="*/ 260 h 453"/>
                <a:gd name="T48" fmla="*/ 49 w 623"/>
                <a:gd name="T49" fmla="*/ 263 h 453"/>
                <a:gd name="T50" fmla="*/ 171 w 623"/>
                <a:gd name="T51" fmla="*/ 386 h 453"/>
                <a:gd name="T52" fmla="*/ 576 w 623"/>
                <a:gd name="T53" fmla="*/ 7 h 453"/>
                <a:gd name="T54" fmla="*/ 576 w 623"/>
                <a:gd name="T55" fmla="*/ 7 h 453"/>
                <a:gd name="T56" fmla="*/ 580 w 623"/>
                <a:gd name="T57" fmla="*/ 4 h 453"/>
                <a:gd name="T58" fmla="*/ 585 w 623"/>
                <a:gd name="T59" fmla="*/ 1 h 453"/>
                <a:gd name="T60" fmla="*/ 591 w 623"/>
                <a:gd name="T61" fmla="*/ 0 h 453"/>
                <a:gd name="T62" fmla="*/ 596 w 623"/>
                <a:gd name="T63" fmla="*/ 0 h 453"/>
                <a:gd name="T64" fmla="*/ 601 w 623"/>
                <a:gd name="T65" fmla="*/ 0 h 453"/>
                <a:gd name="T66" fmla="*/ 606 w 623"/>
                <a:gd name="T67" fmla="*/ 2 h 453"/>
                <a:gd name="T68" fmla="*/ 611 w 623"/>
                <a:gd name="T69" fmla="*/ 5 h 453"/>
                <a:gd name="T70" fmla="*/ 616 w 623"/>
                <a:gd name="T71" fmla="*/ 8 h 453"/>
                <a:gd name="T72" fmla="*/ 616 w 623"/>
                <a:gd name="T73" fmla="*/ 8 h 453"/>
                <a:gd name="T74" fmla="*/ 619 w 623"/>
                <a:gd name="T75" fmla="*/ 14 h 453"/>
                <a:gd name="T76" fmla="*/ 621 w 623"/>
                <a:gd name="T77" fmla="*/ 19 h 453"/>
                <a:gd name="T78" fmla="*/ 623 w 623"/>
                <a:gd name="T79" fmla="*/ 24 h 453"/>
                <a:gd name="T80" fmla="*/ 623 w 623"/>
                <a:gd name="T81" fmla="*/ 30 h 453"/>
                <a:gd name="T82" fmla="*/ 622 w 623"/>
                <a:gd name="T83" fmla="*/ 35 h 453"/>
                <a:gd name="T84" fmla="*/ 621 w 623"/>
                <a:gd name="T85" fmla="*/ 40 h 453"/>
                <a:gd name="T86" fmla="*/ 618 w 623"/>
                <a:gd name="T87" fmla="*/ 45 h 453"/>
                <a:gd name="T88" fmla="*/ 614 w 623"/>
                <a:gd name="T89" fmla="*/ 49 h 453"/>
                <a:gd name="T90" fmla="*/ 189 w 623"/>
                <a:gd name="T91" fmla="*/ 446 h 453"/>
                <a:gd name="T92" fmla="*/ 189 w 623"/>
                <a:gd name="T93" fmla="*/ 446 h 453"/>
                <a:gd name="T94" fmla="*/ 185 w 623"/>
                <a:gd name="T95" fmla="*/ 449 h 453"/>
                <a:gd name="T96" fmla="*/ 180 w 623"/>
                <a:gd name="T97" fmla="*/ 452 h 453"/>
                <a:gd name="T98" fmla="*/ 175 w 623"/>
                <a:gd name="T99" fmla="*/ 453 h 453"/>
                <a:gd name="T100" fmla="*/ 170 w 623"/>
                <a:gd name="T101" fmla="*/ 453 h 453"/>
                <a:gd name="T102" fmla="*/ 170 w 623"/>
                <a:gd name="T103" fmla="*/ 45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3" h="453">
                  <a:moveTo>
                    <a:pt x="170" y="453"/>
                  </a:moveTo>
                  <a:lnTo>
                    <a:pt x="170" y="453"/>
                  </a:lnTo>
                  <a:lnTo>
                    <a:pt x="165" y="453"/>
                  </a:lnTo>
                  <a:lnTo>
                    <a:pt x="160" y="451"/>
                  </a:lnTo>
                  <a:lnTo>
                    <a:pt x="155" y="449"/>
                  </a:lnTo>
                  <a:lnTo>
                    <a:pt x="150" y="445"/>
                  </a:lnTo>
                  <a:lnTo>
                    <a:pt x="8" y="303"/>
                  </a:lnTo>
                  <a:lnTo>
                    <a:pt x="8" y="303"/>
                  </a:lnTo>
                  <a:lnTo>
                    <a:pt x="5" y="299"/>
                  </a:lnTo>
                  <a:lnTo>
                    <a:pt x="2" y="294"/>
                  </a:lnTo>
                  <a:lnTo>
                    <a:pt x="1" y="289"/>
                  </a:lnTo>
                  <a:lnTo>
                    <a:pt x="0" y="283"/>
                  </a:lnTo>
                  <a:lnTo>
                    <a:pt x="1" y="278"/>
                  </a:lnTo>
                  <a:lnTo>
                    <a:pt x="2" y="273"/>
                  </a:lnTo>
                  <a:lnTo>
                    <a:pt x="5" y="268"/>
                  </a:lnTo>
                  <a:lnTo>
                    <a:pt x="8" y="263"/>
                  </a:lnTo>
                  <a:lnTo>
                    <a:pt x="8" y="263"/>
                  </a:lnTo>
                  <a:lnTo>
                    <a:pt x="13" y="260"/>
                  </a:lnTo>
                  <a:lnTo>
                    <a:pt x="18" y="257"/>
                  </a:lnTo>
                  <a:lnTo>
                    <a:pt x="23" y="256"/>
                  </a:lnTo>
                  <a:lnTo>
                    <a:pt x="28" y="255"/>
                  </a:lnTo>
                  <a:lnTo>
                    <a:pt x="34" y="256"/>
                  </a:lnTo>
                  <a:lnTo>
                    <a:pt x="39" y="257"/>
                  </a:lnTo>
                  <a:lnTo>
                    <a:pt x="45" y="260"/>
                  </a:lnTo>
                  <a:lnTo>
                    <a:pt x="49" y="263"/>
                  </a:lnTo>
                  <a:lnTo>
                    <a:pt x="171" y="386"/>
                  </a:lnTo>
                  <a:lnTo>
                    <a:pt x="576" y="7"/>
                  </a:lnTo>
                  <a:lnTo>
                    <a:pt x="576" y="7"/>
                  </a:lnTo>
                  <a:lnTo>
                    <a:pt x="580" y="4"/>
                  </a:lnTo>
                  <a:lnTo>
                    <a:pt x="585" y="1"/>
                  </a:lnTo>
                  <a:lnTo>
                    <a:pt x="591" y="0"/>
                  </a:lnTo>
                  <a:lnTo>
                    <a:pt x="596" y="0"/>
                  </a:lnTo>
                  <a:lnTo>
                    <a:pt x="601" y="0"/>
                  </a:lnTo>
                  <a:lnTo>
                    <a:pt x="606" y="2"/>
                  </a:lnTo>
                  <a:lnTo>
                    <a:pt x="611" y="5"/>
                  </a:lnTo>
                  <a:lnTo>
                    <a:pt x="616" y="8"/>
                  </a:lnTo>
                  <a:lnTo>
                    <a:pt x="616" y="8"/>
                  </a:lnTo>
                  <a:lnTo>
                    <a:pt x="619" y="14"/>
                  </a:lnTo>
                  <a:lnTo>
                    <a:pt x="621" y="19"/>
                  </a:lnTo>
                  <a:lnTo>
                    <a:pt x="623" y="24"/>
                  </a:lnTo>
                  <a:lnTo>
                    <a:pt x="623" y="30"/>
                  </a:lnTo>
                  <a:lnTo>
                    <a:pt x="622" y="35"/>
                  </a:lnTo>
                  <a:lnTo>
                    <a:pt x="621" y="40"/>
                  </a:lnTo>
                  <a:lnTo>
                    <a:pt x="618" y="45"/>
                  </a:lnTo>
                  <a:lnTo>
                    <a:pt x="614" y="49"/>
                  </a:lnTo>
                  <a:lnTo>
                    <a:pt x="189" y="446"/>
                  </a:lnTo>
                  <a:lnTo>
                    <a:pt x="189" y="446"/>
                  </a:lnTo>
                  <a:lnTo>
                    <a:pt x="185" y="449"/>
                  </a:lnTo>
                  <a:lnTo>
                    <a:pt x="180" y="452"/>
                  </a:lnTo>
                  <a:lnTo>
                    <a:pt x="175" y="453"/>
                  </a:lnTo>
                  <a:lnTo>
                    <a:pt x="170" y="453"/>
                  </a:lnTo>
                  <a:lnTo>
                    <a:pt x="170" y="453"/>
                  </a:lnTo>
                  <a:close/>
                </a:path>
              </a:pathLst>
            </a:custGeom>
            <a:grpFill/>
            <a:ln w="15875">
              <a:solidFill>
                <a:srgbClr val="32AD10"/>
              </a:solidFill>
              <a:round/>
              <a:headEnd/>
              <a:tailEnd/>
            </a:ln>
          </p:spPr>
          <p:txBody>
            <a:bodyPr/>
            <a:lstStyle/>
            <a:p>
              <a:pPr eaLnBrk="1" fontAlgn="auto" hangingPunct="1">
                <a:spcBef>
                  <a:spcPts val="0"/>
                </a:spcBef>
                <a:spcAft>
                  <a:spcPts val="0"/>
                </a:spcAft>
                <a:defRPr/>
              </a:pPr>
              <a:endParaRPr lang="en-US" kern="0">
                <a:solidFill>
                  <a:srgbClr val="4D4D4F"/>
                </a:solidFill>
                <a:latin typeface="Gilroy"/>
              </a:endParaRPr>
            </a:p>
          </p:txBody>
        </p:sp>
        <p:sp>
          <p:nvSpPr>
            <p:cNvPr id="8" name="Freeform 15">
              <a:extLst>
                <a:ext uri="{FF2B5EF4-FFF2-40B4-BE49-F238E27FC236}">
                  <a16:creationId xmlns:a16="http://schemas.microsoft.com/office/drawing/2014/main" id="{1E525CAC-7A67-962A-32EA-E10085AA1784}"/>
                </a:ext>
              </a:extLst>
            </p:cNvPr>
            <p:cNvSpPr>
              <a:spLocks noEditPoints="1"/>
            </p:cNvSpPr>
            <p:nvPr/>
          </p:nvSpPr>
          <p:spPr bwMode="auto">
            <a:xfrm>
              <a:off x="7729538" y="2889250"/>
              <a:ext cx="360363" cy="360363"/>
            </a:xfrm>
            <a:custGeom>
              <a:avLst/>
              <a:gdLst>
                <a:gd name="T0" fmla="*/ 575 w 1359"/>
                <a:gd name="T1" fmla="*/ 1352 h 1359"/>
                <a:gd name="T2" fmla="*/ 415 w 1359"/>
                <a:gd name="T3" fmla="*/ 1306 h 1359"/>
                <a:gd name="T4" fmla="*/ 273 w 1359"/>
                <a:gd name="T5" fmla="*/ 1225 h 1359"/>
                <a:gd name="T6" fmla="*/ 154 w 1359"/>
                <a:gd name="T7" fmla="*/ 1112 h 1359"/>
                <a:gd name="T8" fmla="*/ 66 w 1359"/>
                <a:gd name="T9" fmla="*/ 974 h 1359"/>
                <a:gd name="T10" fmla="*/ 13 w 1359"/>
                <a:gd name="T11" fmla="*/ 816 h 1359"/>
                <a:gd name="T12" fmla="*/ 0 w 1359"/>
                <a:gd name="T13" fmla="*/ 680 h 1359"/>
                <a:gd name="T14" fmla="*/ 21 w 1359"/>
                <a:gd name="T15" fmla="*/ 510 h 1359"/>
                <a:gd name="T16" fmla="*/ 81 w 1359"/>
                <a:gd name="T17" fmla="*/ 356 h 1359"/>
                <a:gd name="T18" fmla="*/ 176 w 1359"/>
                <a:gd name="T19" fmla="*/ 222 h 1359"/>
                <a:gd name="T20" fmla="*/ 299 w 1359"/>
                <a:gd name="T21" fmla="*/ 116 h 1359"/>
                <a:gd name="T22" fmla="*/ 446 w 1359"/>
                <a:gd name="T23" fmla="*/ 41 h 1359"/>
                <a:gd name="T24" fmla="*/ 609 w 1359"/>
                <a:gd name="T25" fmla="*/ 3 h 1359"/>
                <a:gd name="T26" fmla="*/ 748 w 1359"/>
                <a:gd name="T27" fmla="*/ 3 h 1359"/>
                <a:gd name="T28" fmla="*/ 912 w 1359"/>
                <a:gd name="T29" fmla="*/ 41 h 1359"/>
                <a:gd name="T30" fmla="*/ 1059 w 1359"/>
                <a:gd name="T31" fmla="*/ 116 h 1359"/>
                <a:gd name="T32" fmla="*/ 1182 w 1359"/>
                <a:gd name="T33" fmla="*/ 222 h 1359"/>
                <a:gd name="T34" fmla="*/ 1277 w 1359"/>
                <a:gd name="T35" fmla="*/ 356 h 1359"/>
                <a:gd name="T36" fmla="*/ 1337 w 1359"/>
                <a:gd name="T37" fmla="*/ 510 h 1359"/>
                <a:gd name="T38" fmla="*/ 1359 w 1359"/>
                <a:gd name="T39" fmla="*/ 680 h 1359"/>
                <a:gd name="T40" fmla="*/ 1345 w 1359"/>
                <a:gd name="T41" fmla="*/ 816 h 1359"/>
                <a:gd name="T42" fmla="*/ 1292 w 1359"/>
                <a:gd name="T43" fmla="*/ 974 h 1359"/>
                <a:gd name="T44" fmla="*/ 1203 w 1359"/>
                <a:gd name="T45" fmla="*/ 1112 h 1359"/>
                <a:gd name="T46" fmla="*/ 1086 w 1359"/>
                <a:gd name="T47" fmla="*/ 1225 h 1359"/>
                <a:gd name="T48" fmla="*/ 943 w 1359"/>
                <a:gd name="T49" fmla="*/ 1306 h 1359"/>
                <a:gd name="T50" fmla="*/ 782 w 1359"/>
                <a:gd name="T51" fmla="*/ 1352 h 1359"/>
                <a:gd name="T52" fmla="*/ 679 w 1359"/>
                <a:gd name="T53" fmla="*/ 56 h 1359"/>
                <a:gd name="T54" fmla="*/ 553 w 1359"/>
                <a:gd name="T55" fmla="*/ 69 h 1359"/>
                <a:gd name="T56" fmla="*/ 410 w 1359"/>
                <a:gd name="T57" fmla="*/ 118 h 1359"/>
                <a:gd name="T58" fmla="*/ 283 w 1359"/>
                <a:gd name="T59" fmla="*/ 199 h 1359"/>
                <a:gd name="T60" fmla="*/ 179 w 1359"/>
                <a:gd name="T61" fmla="*/ 307 h 1359"/>
                <a:gd name="T62" fmla="*/ 105 w 1359"/>
                <a:gd name="T63" fmla="*/ 437 h 1359"/>
                <a:gd name="T64" fmla="*/ 63 w 1359"/>
                <a:gd name="T65" fmla="*/ 585 h 1359"/>
                <a:gd name="T66" fmla="*/ 57 w 1359"/>
                <a:gd name="T67" fmla="*/ 712 h 1359"/>
                <a:gd name="T68" fmla="*/ 84 w 1359"/>
                <a:gd name="T69" fmla="*/ 865 h 1359"/>
                <a:gd name="T70" fmla="*/ 146 w 1359"/>
                <a:gd name="T71" fmla="*/ 1002 h 1359"/>
                <a:gd name="T72" fmla="*/ 239 w 1359"/>
                <a:gd name="T73" fmla="*/ 1120 h 1359"/>
                <a:gd name="T74" fmla="*/ 356 w 1359"/>
                <a:gd name="T75" fmla="*/ 1213 h 1359"/>
                <a:gd name="T76" fmla="*/ 494 w 1359"/>
                <a:gd name="T77" fmla="*/ 1275 h 1359"/>
                <a:gd name="T78" fmla="*/ 647 w 1359"/>
                <a:gd name="T79" fmla="*/ 1302 h 1359"/>
                <a:gd name="T80" fmla="*/ 773 w 1359"/>
                <a:gd name="T81" fmla="*/ 1296 h 1359"/>
                <a:gd name="T82" fmla="*/ 921 w 1359"/>
                <a:gd name="T83" fmla="*/ 1254 h 1359"/>
                <a:gd name="T84" fmla="*/ 1052 w 1359"/>
                <a:gd name="T85" fmla="*/ 1179 h 1359"/>
                <a:gd name="T86" fmla="*/ 1159 w 1359"/>
                <a:gd name="T87" fmla="*/ 1076 h 1359"/>
                <a:gd name="T88" fmla="*/ 1241 w 1359"/>
                <a:gd name="T89" fmla="*/ 950 h 1359"/>
                <a:gd name="T90" fmla="*/ 1290 w 1359"/>
                <a:gd name="T91" fmla="*/ 805 h 1359"/>
                <a:gd name="T92" fmla="*/ 1302 w 1359"/>
                <a:gd name="T93" fmla="*/ 680 h 1359"/>
                <a:gd name="T94" fmla="*/ 1283 w 1359"/>
                <a:gd name="T95" fmla="*/ 524 h 1359"/>
                <a:gd name="T96" fmla="*/ 1226 w 1359"/>
                <a:gd name="T97" fmla="*/ 383 h 1359"/>
                <a:gd name="T98" fmla="*/ 1140 w 1359"/>
                <a:gd name="T99" fmla="*/ 260 h 1359"/>
                <a:gd name="T100" fmla="*/ 1028 w 1359"/>
                <a:gd name="T101" fmla="*/ 163 h 1359"/>
                <a:gd name="T102" fmla="*/ 893 w 1359"/>
                <a:gd name="T103" fmla="*/ 95 h 1359"/>
                <a:gd name="T104" fmla="*/ 742 w 1359"/>
                <a:gd name="T105" fmla="*/ 59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9" h="1359">
                  <a:moveTo>
                    <a:pt x="679" y="1359"/>
                  </a:moveTo>
                  <a:lnTo>
                    <a:pt x="679" y="1359"/>
                  </a:lnTo>
                  <a:lnTo>
                    <a:pt x="644" y="1359"/>
                  </a:lnTo>
                  <a:lnTo>
                    <a:pt x="609" y="1356"/>
                  </a:lnTo>
                  <a:lnTo>
                    <a:pt x="575" y="1352"/>
                  </a:lnTo>
                  <a:lnTo>
                    <a:pt x="542" y="1346"/>
                  </a:lnTo>
                  <a:lnTo>
                    <a:pt x="509" y="1338"/>
                  </a:lnTo>
                  <a:lnTo>
                    <a:pt x="477" y="1329"/>
                  </a:lnTo>
                  <a:lnTo>
                    <a:pt x="446" y="1318"/>
                  </a:lnTo>
                  <a:lnTo>
                    <a:pt x="415" y="1306"/>
                  </a:lnTo>
                  <a:lnTo>
                    <a:pt x="384" y="1293"/>
                  </a:lnTo>
                  <a:lnTo>
                    <a:pt x="355" y="1278"/>
                  </a:lnTo>
                  <a:lnTo>
                    <a:pt x="327" y="1261"/>
                  </a:lnTo>
                  <a:lnTo>
                    <a:pt x="299" y="1244"/>
                  </a:lnTo>
                  <a:lnTo>
                    <a:pt x="273" y="1225"/>
                  </a:lnTo>
                  <a:lnTo>
                    <a:pt x="247" y="1204"/>
                  </a:lnTo>
                  <a:lnTo>
                    <a:pt x="223" y="1182"/>
                  </a:lnTo>
                  <a:lnTo>
                    <a:pt x="198" y="1160"/>
                  </a:lnTo>
                  <a:lnTo>
                    <a:pt x="176" y="1137"/>
                  </a:lnTo>
                  <a:lnTo>
                    <a:pt x="154" y="1112"/>
                  </a:lnTo>
                  <a:lnTo>
                    <a:pt x="134" y="1086"/>
                  </a:lnTo>
                  <a:lnTo>
                    <a:pt x="115" y="1060"/>
                  </a:lnTo>
                  <a:lnTo>
                    <a:pt x="98" y="1032"/>
                  </a:lnTo>
                  <a:lnTo>
                    <a:pt x="81" y="1003"/>
                  </a:lnTo>
                  <a:lnTo>
                    <a:pt x="66" y="974"/>
                  </a:lnTo>
                  <a:lnTo>
                    <a:pt x="53" y="944"/>
                  </a:lnTo>
                  <a:lnTo>
                    <a:pt x="41" y="913"/>
                  </a:lnTo>
                  <a:lnTo>
                    <a:pt x="30" y="882"/>
                  </a:lnTo>
                  <a:lnTo>
                    <a:pt x="21" y="850"/>
                  </a:lnTo>
                  <a:lnTo>
                    <a:pt x="13" y="816"/>
                  </a:lnTo>
                  <a:lnTo>
                    <a:pt x="7" y="783"/>
                  </a:lnTo>
                  <a:lnTo>
                    <a:pt x="3" y="749"/>
                  </a:lnTo>
                  <a:lnTo>
                    <a:pt x="1" y="715"/>
                  </a:lnTo>
                  <a:lnTo>
                    <a:pt x="0" y="680"/>
                  </a:lnTo>
                  <a:lnTo>
                    <a:pt x="0" y="680"/>
                  </a:lnTo>
                  <a:lnTo>
                    <a:pt x="1" y="644"/>
                  </a:lnTo>
                  <a:lnTo>
                    <a:pt x="3" y="610"/>
                  </a:lnTo>
                  <a:lnTo>
                    <a:pt x="7" y="576"/>
                  </a:lnTo>
                  <a:lnTo>
                    <a:pt x="13" y="543"/>
                  </a:lnTo>
                  <a:lnTo>
                    <a:pt x="21" y="510"/>
                  </a:lnTo>
                  <a:lnTo>
                    <a:pt x="30" y="478"/>
                  </a:lnTo>
                  <a:lnTo>
                    <a:pt x="41" y="446"/>
                  </a:lnTo>
                  <a:lnTo>
                    <a:pt x="53" y="415"/>
                  </a:lnTo>
                  <a:lnTo>
                    <a:pt x="66" y="385"/>
                  </a:lnTo>
                  <a:lnTo>
                    <a:pt x="81" y="356"/>
                  </a:lnTo>
                  <a:lnTo>
                    <a:pt x="98" y="328"/>
                  </a:lnTo>
                  <a:lnTo>
                    <a:pt x="115" y="300"/>
                  </a:lnTo>
                  <a:lnTo>
                    <a:pt x="134" y="273"/>
                  </a:lnTo>
                  <a:lnTo>
                    <a:pt x="154" y="247"/>
                  </a:lnTo>
                  <a:lnTo>
                    <a:pt x="176" y="222"/>
                  </a:lnTo>
                  <a:lnTo>
                    <a:pt x="198" y="199"/>
                  </a:lnTo>
                  <a:lnTo>
                    <a:pt x="223" y="177"/>
                  </a:lnTo>
                  <a:lnTo>
                    <a:pt x="247" y="155"/>
                  </a:lnTo>
                  <a:lnTo>
                    <a:pt x="273" y="135"/>
                  </a:lnTo>
                  <a:lnTo>
                    <a:pt x="299" y="116"/>
                  </a:lnTo>
                  <a:lnTo>
                    <a:pt x="327" y="99"/>
                  </a:lnTo>
                  <a:lnTo>
                    <a:pt x="355" y="81"/>
                  </a:lnTo>
                  <a:lnTo>
                    <a:pt x="384" y="66"/>
                  </a:lnTo>
                  <a:lnTo>
                    <a:pt x="415" y="53"/>
                  </a:lnTo>
                  <a:lnTo>
                    <a:pt x="446" y="41"/>
                  </a:lnTo>
                  <a:lnTo>
                    <a:pt x="477" y="30"/>
                  </a:lnTo>
                  <a:lnTo>
                    <a:pt x="509" y="21"/>
                  </a:lnTo>
                  <a:lnTo>
                    <a:pt x="542" y="13"/>
                  </a:lnTo>
                  <a:lnTo>
                    <a:pt x="575" y="7"/>
                  </a:lnTo>
                  <a:lnTo>
                    <a:pt x="609" y="3"/>
                  </a:lnTo>
                  <a:lnTo>
                    <a:pt x="644" y="0"/>
                  </a:lnTo>
                  <a:lnTo>
                    <a:pt x="679" y="0"/>
                  </a:lnTo>
                  <a:lnTo>
                    <a:pt x="679" y="0"/>
                  </a:lnTo>
                  <a:lnTo>
                    <a:pt x="714" y="0"/>
                  </a:lnTo>
                  <a:lnTo>
                    <a:pt x="748" y="3"/>
                  </a:lnTo>
                  <a:lnTo>
                    <a:pt x="782" y="7"/>
                  </a:lnTo>
                  <a:lnTo>
                    <a:pt x="815" y="13"/>
                  </a:lnTo>
                  <a:lnTo>
                    <a:pt x="849" y="21"/>
                  </a:lnTo>
                  <a:lnTo>
                    <a:pt x="881" y="30"/>
                  </a:lnTo>
                  <a:lnTo>
                    <a:pt x="912" y="41"/>
                  </a:lnTo>
                  <a:lnTo>
                    <a:pt x="943" y="53"/>
                  </a:lnTo>
                  <a:lnTo>
                    <a:pt x="973" y="66"/>
                  </a:lnTo>
                  <a:lnTo>
                    <a:pt x="1002" y="81"/>
                  </a:lnTo>
                  <a:lnTo>
                    <a:pt x="1032" y="99"/>
                  </a:lnTo>
                  <a:lnTo>
                    <a:pt x="1059" y="116"/>
                  </a:lnTo>
                  <a:lnTo>
                    <a:pt x="1086" y="135"/>
                  </a:lnTo>
                  <a:lnTo>
                    <a:pt x="1111" y="155"/>
                  </a:lnTo>
                  <a:lnTo>
                    <a:pt x="1136" y="177"/>
                  </a:lnTo>
                  <a:lnTo>
                    <a:pt x="1159" y="199"/>
                  </a:lnTo>
                  <a:lnTo>
                    <a:pt x="1182" y="222"/>
                  </a:lnTo>
                  <a:lnTo>
                    <a:pt x="1203" y="247"/>
                  </a:lnTo>
                  <a:lnTo>
                    <a:pt x="1223" y="273"/>
                  </a:lnTo>
                  <a:lnTo>
                    <a:pt x="1243" y="300"/>
                  </a:lnTo>
                  <a:lnTo>
                    <a:pt x="1260" y="328"/>
                  </a:lnTo>
                  <a:lnTo>
                    <a:pt x="1277" y="356"/>
                  </a:lnTo>
                  <a:lnTo>
                    <a:pt x="1292" y="385"/>
                  </a:lnTo>
                  <a:lnTo>
                    <a:pt x="1305" y="415"/>
                  </a:lnTo>
                  <a:lnTo>
                    <a:pt x="1317" y="446"/>
                  </a:lnTo>
                  <a:lnTo>
                    <a:pt x="1328" y="478"/>
                  </a:lnTo>
                  <a:lnTo>
                    <a:pt x="1337" y="510"/>
                  </a:lnTo>
                  <a:lnTo>
                    <a:pt x="1345" y="543"/>
                  </a:lnTo>
                  <a:lnTo>
                    <a:pt x="1351" y="576"/>
                  </a:lnTo>
                  <a:lnTo>
                    <a:pt x="1355" y="610"/>
                  </a:lnTo>
                  <a:lnTo>
                    <a:pt x="1358" y="644"/>
                  </a:lnTo>
                  <a:lnTo>
                    <a:pt x="1359" y="680"/>
                  </a:lnTo>
                  <a:lnTo>
                    <a:pt x="1359" y="680"/>
                  </a:lnTo>
                  <a:lnTo>
                    <a:pt x="1358" y="715"/>
                  </a:lnTo>
                  <a:lnTo>
                    <a:pt x="1355" y="749"/>
                  </a:lnTo>
                  <a:lnTo>
                    <a:pt x="1351" y="783"/>
                  </a:lnTo>
                  <a:lnTo>
                    <a:pt x="1345" y="816"/>
                  </a:lnTo>
                  <a:lnTo>
                    <a:pt x="1337" y="850"/>
                  </a:lnTo>
                  <a:lnTo>
                    <a:pt x="1328" y="882"/>
                  </a:lnTo>
                  <a:lnTo>
                    <a:pt x="1317" y="913"/>
                  </a:lnTo>
                  <a:lnTo>
                    <a:pt x="1305" y="944"/>
                  </a:lnTo>
                  <a:lnTo>
                    <a:pt x="1292" y="974"/>
                  </a:lnTo>
                  <a:lnTo>
                    <a:pt x="1277" y="1003"/>
                  </a:lnTo>
                  <a:lnTo>
                    <a:pt x="1260" y="1032"/>
                  </a:lnTo>
                  <a:lnTo>
                    <a:pt x="1243" y="1060"/>
                  </a:lnTo>
                  <a:lnTo>
                    <a:pt x="1223" y="1086"/>
                  </a:lnTo>
                  <a:lnTo>
                    <a:pt x="1203" y="1112"/>
                  </a:lnTo>
                  <a:lnTo>
                    <a:pt x="1182" y="1137"/>
                  </a:lnTo>
                  <a:lnTo>
                    <a:pt x="1159" y="1160"/>
                  </a:lnTo>
                  <a:lnTo>
                    <a:pt x="1136" y="1182"/>
                  </a:lnTo>
                  <a:lnTo>
                    <a:pt x="1111" y="1204"/>
                  </a:lnTo>
                  <a:lnTo>
                    <a:pt x="1086" y="1225"/>
                  </a:lnTo>
                  <a:lnTo>
                    <a:pt x="1059" y="1244"/>
                  </a:lnTo>
                  <a:lnTo>
                    <a:pt x="1032" y="1261"/>
                  </a:lnTo>
                  <a:lnTo>
                    <a:pt x="1002" y="1278"/>
                  </a:lnTo>
                  <a:lnTo>
                    <a:pt x="973" y="1293"/>
                  </a:lnTo>
                  <a:lnTo>
                    <a:pt x="943" y="1306"/>
                  </a:lnTo>
                  <a:lnTo>
                    <a:pt x="912" y="1318"/>
                  </a:lnTo>
                  <a:lnTo>
                    <a:pt x="881" y="1329"/>
                  </a:lnTo>
                  <a:lnTo>
                    <a:pt x="849" y="1338"/>
                  </a:lnTo>
                  <a:lnTo>
                    <a:pt x="815" y="1346"/>
                  </a:lnTo>
                  <a:lnTo>
                    <a:pt x="782" y="1352"/>
                  </a:lnTo>
                  <a:lnTo>
                    <a:pt x="748" y="1356"/>
                  </a:lnTo>
                  <a:lnTo>
                    <a:pt x="714" y="1359"/>
                  </a:lnTo>
                  <a:lnTo>
                    <a:pt x="679" y="1359"/>
                  </a:lnTo>
                  <a:lnTo>
                    <a:pt x="679" y="1359"/>
                  </a:lnTo>
                  <a:close/>
                  <a:moveTo>
                    <a:pt x="679" y="56"/>
                  </a:moveTo>
                  <a:lnTo>
                    <a:pt x="679" y="56"/>
                  </a:lnTo>
                  <a:lnTo>
                    <a:pt x="647" y="57"/>
                  </a:lnTo>
                  <a:lnTo>
                    <a:pt x="616" y="59"/>
                  </a:lnTo>
                  <a:lnTo>
                    <a:pt x="584" y="63"/>
                  </a:lnTo>
                  <a:lnTo>
                    <a:pt x="553" y="69"/>
                  </a:lnTo>
                  <a:lnTo>
                    <a:pt x="523" y="76"/>
                  </a:lnTo>
                  <a:lnTo>
                    <a:pt x="494" y="84"/>
                  </a:lnTo>
                  <a:lnTo>
                    <a:pt x="465" y="95"/>
                  </a:lnTo>
                  <a:lnTo>
                    <a:pt x="437" y="106"/>
                  </a:lnTo>
                  <a:lnTo>
                    <a:pt x="410" y="118"/>
                  </a:lnTo>
                  <a:lnTo>
                    <a:pt x="382" y="132"/>
                  </a:lnTo>
                  <a:lnTo>
                    <a:pt x="356" y="147"/>
                  </a:lnTo>
                  <a:lnTo>
                    <a:pt x="331" y="163"/>
                  </a:lnTo>
                  <a:lnTo>
                    <a:pt x="306" y="180"/>
                  </a:lnTo>
                  <a:lnTo>
                    <a:pt x="283" y="199"/>
                  </a:lnTo>
                  <a:lnTo>
                    <a:pt x="260" y="218"/>
                  </a:lnTo>
                  <a:lnTo>
                    <a:pt x="239" y="239"/>
                  </a:lnTo>
                  <a:lnTo>
                    <a:pt x="218" y="260"/>
                  </a:lnTo>
                  <a:lnTo>
                    <a:pt x="198" y="284"/>
                  </a:lnTo>
                  <a:lnTo>
                    <a:pt x="179" y="307"/>
                  </a:lnTo>
                  <a:lnTo>
                    <a:pt x="162" y="332"/>
                  </a:lnTo>
                  <a:lnTo>
                    <a:pt x="146" y="357"/>
                  </a:lnTo>
                  <a:lnTo>
                    <a:pt x="131" y="383"/>
                  </a:lnTo>
                  <a:lnTo>
                    <a:pt x="117" y="409"/>
                  </a:lnTo>
                  <a:lnTo>
                    <a:pt x="105" y="437"/>
                  </a:lnTo>
                  <a:lnTo>
                    <a:pt x="94" y="466"/>
                  </a:lnTo>
                  <a:lnTo>
                    <a:pt x="84" y="495"/>
                  </a:lnTo>
                  <a:lnTo>
                    <a:pt x="76" y="524"/>
                  </a:lnTo>
                  <a:lnTo>
                    <a:pt x="69" y="554"/>
                  </a:lnTo>
                  <a:lnTo>
                    <a:pt x="63" y="585"/>
                  </a:lnTo>
                  <a:lnTo>
                    <a:pt x="59" y="616"/>
                  </a:lnTo>
                  <a:lnTo>
                    <a:pt x="57" y="647"/>
                  </a:lnTo>
                  <a:lnTo>
                    <a:pt x="56" y="680"/>
                  </a:lnTo>
                  <a:lnTo>
                    <a:pt x="56" y="680"/>
                  </a:lnTo>
                  <a:lnTo>
                    <a:pt x="57" y="712"/>
                  </a:lnTo>
                  <a:lnTo>
                    <a:pt x="59" y="743"/>
                  </a:lnTo>
                  <a:lnTo>
                    <a:pt x="63" y="774"/>
                  </a:lnTo>
                  <a:lnTo>
                    <a:pt x="69" y="805"/>
                  </a:lnTo>
                  <a:lnTo>
                    <a:pt x="76" y="836"/>
                  </a:lnTo>
                  <a:lnTo>
                    <a:pt x="84" y="865"/>
                  </a:lnTo>
                  <a:lnTo>
                    <a:pt x="94" y="894"/>
                  </a:lnTo>
                  <a:lnTo>
                    <a:pt x="105" y="922"/>
                  </a:lnTo>
                  <a:lnTo>
                    <a:pt x="117" y="950"/>
                  </a:lnTo>
                  <a:lnTo>
                    <a:pt x="131" y="976"/>
                  </a:lnTo>
                  <a:lnTo>
                    <a:pt x="146" y="1002"/>
                  </a:lnTo>
                  <a:lnTo>
                    <a:pt x="162" y="1028"/>
                  </a:lnTo>
                  <a:lnTo>
                    <a:pt x="179" y="1053"/>
                  </a:lnTo>
                  <a:lnTo>
                    <a:pt x="198" y="1076"/>
                  </a:lnTo>
                  <a:lnTo>
                    <a:pt x="218" y="1099"/>
                  </a:lnTo>
                  <a:lnTo>
                    <a:pt x="239" y="1120"/>
                  </a:lnTo>
                  <a:lnTo>
                    <a:pt x="260" y="1141"/>
                  </a:lnTo>
                  <a:lnTo>
                    <a:pt x="283" y="1160"/>
                  </a:lnTo>
                  <a:lnTo>
                    <a:pt x="306" y="1179"/>
                  </a:lnTo>
                  <a:lnTo>
                    <a:pt x="331" y="1196"/>
                  </a:lnTo>
                  <a:lnTo>
                    <a:pt x="356" y="1213"/>
                  </a:lnTo>
                  <a:lnTo>
                    <a:pt x="382" y="1228"/>
                  </a:lnTo>
                  <a:lnTo>
                    <a:pt x="410" y="1242"/>
                  </a:lnTo>
                  <a:lnTo>
                    <a:pt x="437" y="1254"/>
                  </a:lnTo>
                  <a:lnTo>
                    <a:pt x="465" y="1265"/>
                  </a:lnTo>
                  <a:lnTo>
                    <a:pt x="494" y="1275"/>
                  </a:lnTo>
                  <a:lnTo>
                    <a:pt x="523" y="1284"/>
                  </a:lnTo>
                  <a:lnTo>
                    <a:pt x="553" y="1290"/>
                  </a:lnTo>
                  <a:lnTo>
                    <a:pt x="584" y="1296"/>
                  </a:lnTo>
                  <a:lnTo>
                    <a:pt x="616" y="1300"/>
                  </a:lnTo>
                  <a:lnTo>
                    <a:pt x="647" y="1302"/>
                  </a:lnTo>
                  <a:lnTo>
                    <a:pt x="679" y="1303"/>
                  </a:lnTo>
                  <a:lnTo>
                    <a:pt x="679" y="1303"/>
                  </a:lnTo>
                  <a:lnTo>
                    <a:pt x="711" y="1302"/>
                  </a:lnTo>
                  <a:lnTo>
                    <a:pt x="742" y="1300"/>
                  </a:lnTo>
                  <a:lnTo>
                    <a:pt x="773" y="1296"/>
                  </a:lnTo>
                  <a:lnTo>
                    <a:pt x="804" y="1290"/>
                  </a:lnTo>
                  <a:lnTo>
                    <a:pt x="835" y="1284"/>
                  </a:lnTo>
                  <a:lnTo>
                    <a:pt x="864" y="1275"/>
                  </a:lnTo>
                  <a:lnTo>
                    <a:pt x="893" y="1265"/>
                  </a:lnTo>
                  <a:lnTo>
                    <a:pt x="921" y="1254"/>
                  </a:lnTo>
                  <a:lnTo>
                    <a:pt x="949" y="1242"/>
                  </a:lnTo>
                  <a:lnTo>
                    <a:pt x="975" y="1228"/>
                  </a:lnTo>
                  <a:lnTo>
                    <a:pt x="1001" y="1213"/>
                  </a:lnTo>
                  <a:lnTo>
                    <a:pt x="1028" y="1196"/>
                  </a:lnTo>
                  <a:lnTo>
                    <a:pt x="1052" y="1179"/>
                  </a:lnTo>
                  <a:lnTo>
                    <a:pt x="1075" y="1160"/>
                  </a:lnTo>
                  <a:lnTo>
                    <a:pt x="1098" y="1141"/>
                  </a:lnTo>
                  <a:lnTo>
                    <a:pt x="1119" y="1120"/>
                  </a:lnTo>
                  <a:lnTo>
                    <a:pt x="1140" y="1099"/>
                  </a:lnTo>
                  <a:lnTo>
                    <a:pt x="1159" y="1076"/>
                  </a:lnTo>
                  <a:lnTo>
                    <a:pt x="1178" y="1053"/>
                  </a:lnTo>
                  <a:lnTo>
                    <a:pt x="1195" y="1028"/>
                  </a:lnTo>
                  <a:lnTo>
                    <a:pt x="1211" y="1002"/>
                  </a:lnTo>
                  <a:lnTo>
                    <a:pt x="1226" y="976"/>
                  </a:lnTo>
                  <a:lnTo>
                    <a:pt x="1241" y="950"/>
                  </a:lnTo>
                  <a:lnTo>
                    <a:pt x="1253" y="922"/>
                  </a:lnTo>
                  <a:lnTo>
                    <a:pt x="1264" y="894"/>
                  </a:lnTo>
                  <a:lnTo>
                    <a:pt x="1274" y="865"/>
                  </a:lnTo>
                  <a:lnTo>
                    <a:pt x="1283" y="836"/>
                  </a:lnTo>
                  <a:lnTo>
                    <a:pt x="1290" y="805"/>
                  </a:lnTo>
                  <a:lnTo>
                    <a:pt x="1295" y="774"/>
                  </a:lnTo>
                  <a:lnTo>
                    <a:pt x="1299" y="743"/>
                  </a:lnTo>
                  <a:lnTo>
                    <a:pt x="1301" y="712"/>
                  </a:lnTo>
                  <a:lnTo>
                    <a:pt x="1302" y="680"/>
                  </a:lnTo>
                  <a:lnTo>
                    <a:pt x="1302" y="680"/>
                  </a:lnTo>
                  <a:lnTo>
                    <a:pt x="1301" y="647"/>
                  </a:lnTo>
                  <a:lnTo>
                    <a:pt x="1299" y="616"/>
                  </a:lnTo>
                  <a:lnTo>
                    <a:pt x="1295" y="585"/>
                  </a:lnTo>
                  <a:lnTo>
                    <a:pt x="1290" y="554"/>
                  </a:lnTo>
                  <a:lnTo>
                    <a:pt x="1283" y="524"/>
                  </a:lnTo>
                  <a:lnTo>
                    <a:pt x="1274" y="495"/>
                  </a:lnTo>
                  <a:lnTo>
                    <a:pt x="1264" y="466"/>
                  </a:lnTo>
                  <a:lnTo>
                    <a:pt x="1253" y="437"/>
                  </a:lnTo>
                  <a:lnTo>
                    <a:pt x="1241" y="409"/>
                  </a:lnTo>
                  <a:lnTo>
                    <a:pt x="1226" y="383"/>
                  </a:lnTo>
                  <a:lnTo>
                    <a:pt x="1211" y="357"/>
                  </a:lnTo>
                  <a:lnTo>
                    <a:pt x="1195" y="332"/>
                  </a:lnTo>
                  <a:lnTo>
                    <a:pt x="1178" y="307"/>
                  </a:lnTo>
                  <a:lnTo>
                    <a:pt x="1159" y="284"/>
                  </a:lnTo>
                  <a:lnTo>
                    <a:pt x="1140" y="260"/>
                  </a:lnTo>
                  <a:lnTo>
                    <a:pt x="1119" y="239"/>
                  </a:lnTo>
                  <a:lnTo>
                    <a:pt x="1098" y="218"/>
                  </a:lnTo>
                  <a:lnTo>
                    <a:pt x="1075" y="199"/>
                  </a:lnTo>
                  <a:lnTo>
                    <a:pt x="1052" y="180"/>
                  </a:lnTo>
                  <a:lnTo>
                    <a:pt x="1028" y="163"/>
                  </a:lnTo>
                  <a:lnTo>
                    <a:pt x="1001" y="147"/>
                  </a:lnTo>
                  <a:lnTo>
                    <a:pt x="975" y="132"/>
                  </a:lnTo>
                  <a:lnTo>
                    <a:pt x="949" y="118"/>
                  </a:lnTo>
                  <a:lnTo>
                    <a:pt x="921" y="106"/>
                  </a:lnTo>
                  <a:lnTo>
                    <a:pt x="893" y="95"/>
                  </a:lnTo>
                  <a:lnTo>
                    <a:pt x="864" y="84"/>
                  </a:lnTo>
                  <a:lnTo>
                    <a:pt x="835" y="76"/>
                  </a:lnTo>
                  <a:lnTo>
                    <a:pt x="804" y="69"/>
                  </a:lnTo>
                  <a:lnTo>
                    <a:pt x="773" y="63"/>
                  </a:lnTo>
                  <a:lnTo>
                    <a:pt x="742" y="59"/>
                  </a:lnTo>
                  <a:lnTo>
                    <a:pt x="711" y="57"/>
                  </a:lnTo>
                  <a:lnTo>
                    <a:pt x="679" y="56"/>
                  </a:lnTo>
                  <a:lnTo>
                    <a:pt x="679" y="56"/>
                  </a:lnTo>
                  <a:close/>
                </a:path>
              </a:pathLst>
            </a:custGeom>
            <a:grpFill/>
            <a:ln w="15875">
              <a:noFill/>
              <a:round/>
              <a:headEnd/>
              <a:tailEnd/>
            </a:ln>
          </p:spPr>
          <p:txBody>
            <a:bodyPr/>
            <a:lstStyle/>
            <a:p>
              <a:pPr eaLnBrk="1" fontAlgn="auto" hangingPunct="1">
                <a:spcBef>
                  <a:spcPts val="0"/>
                </a:spcBef>
                <a:spcAft>
                  <a:spcPts val="0"/>
                </a:spcAft>
                <a:defRPr/>
              </a:pPr>
              <a:endParaRPr lang="en-US" kern="0">
                <a:solidFill>
                  <a:srgbClr val="4D4D4F"/>
                </a:solidFill>
                <a:latin typeface="Gilroy"/>
              </a:endParaRPr>
            </a:p>
          </p:txBody>
        </p:sp>
      </p:grpSp>
      <p:grpSp>
        <p:nvGrpSpPr>
          <p:cNvPr id="11" name="Group 10">
            <a:extLst>
              <a:ext uri="{FF2B5EF4-FFF2-40B4-BE49-F238E27FC236}">
                <a16:creationId xmlns:a16="http://schemas.microsoft.com/office/drawing/2014/main" id="{83FA2054-3CBA-90F7-E7EE-B5AD9D5B7C6A}"/>
              </a:ext>
            </a:extLst>
          </p:cNvPr>
          <p:cNvGrpSpPr/>
          <p:nvPr/>
        </p:nvGrpSpPr>
        <p:grpSpPr>
          <a:xfrm>
            <a:off x="4518810" y="3470822"/>
            <a:ext cx="521929" cy="521929"/>
            <a:chOff x="7729538" y="2861547"/>
            <a:chExt cx="360363" cy="360363"/>
          </a:xfrm>
          <a:solidFill>
            <a:srgbClr val="32AD10"/>
          </a:solidFill>
        </p:grpSpPr>
        <p:sp>
          <p:nvSpPr>
            <p:cNvPr id="12" name="Freeform 14">
              <a:extLst>
                <a:ext uri="{FF2B5EF4-FFF2-40B4-BE49-F238E27FC236}">
                  <a16:creationId xmlns:a16="http://schemas.microsoft.com/office/drawing/2014/main" id="{7C65BE2B-E296-5CFA-3194-09E156C053F6}"/>
                </a:ext>
              </a:extLst>
            </p:cNvPr>
            <p:cNvSpPr>
              <a:spLocks/>
            </p:cNvSpPr>
            <p:nvPr/>
          </p:nvSpPr>
          <p:spPr bwMode="auto">
            <a:xfrm>
              <a:off x="7826376" y="2982197"/>
              <a:ext cx="165100" cy="119063"/>
            </a:xfrm>
            <a:custGeom>
              <a:avLst/>
              <a:gdLst>
                <a:gd name="T0" fmla="*/ 170 w 623"/>
                <a:gd name="T1" fmla="*/ 453 h 453"/>
                <a:gd name="T2" fmla="*/ 170 w 623"/>
                <a:gd name="T3" fmla="*/ 453 h 453"/>
                <a:gd name="T4" fmla="*/ 165 w 623"/>
                <a:gd name="T5" fmla="*/ 453 h 453"/>
                <a:gd name="T6" fmla="*/ 160 w 623"/>
                <a:gd name="T7" fmla="*/ 451 h 453"/>
                <a:gd name="T8" fmla="*/ 155 w 623"/>
                <a:gd name="T9" fmla="*/ 449 h 453"/>
                <a:gd name="T10" fmla="*/ 150 w 623"/>
                <a:gd name="T11" fmla="*/ 445 h 453"/>
                <a:gd name="T12" fmla="*/ 8 w 623"/>
                <a:gd name="T13" fmla="*/ 303 h 453"/>
                <a:gd name="T14" fmla="*/ 8 w 623"/>
                <a:gd name="T15" fmla="*/ 303 h 453"/>
                <a:gd name="T16" fmla="*/ 5 w 623"/>
                <a:gd name="T17" fmla="*/ 299 h 453"/>
                <a:gd name="T18" fmla="*/ 2 w 623"/>
                <a:gd name="T19" fmla="*/ 294 h 453"/>
                <a:gd name="T20" fmla="*/ 1 w 623"/>
                <a:gd name="T21" fmla="*/ 289 h 453"/>
                <a:gd name="T22" fmla="*/ 0 w 623"/>
                <a:gd name="T23" fmla="*/ 283 h 453"/>
                <a:gd name="T24" fmla="*/ 1 w 623"/>
                <a:gd name="T25" fmla="*/ 278 h 453"/>
                <a:gd name="T26" fmla="*/ 2 w 623"/>
                <a:gd name="T27" fmla="*/ 273 h 453"/>
                <a:gd name="T28" fmla="*/ 5 w 623"/>
                <a:gd name="T29" fmla="*/ 268 h 453"/>
                <a:gd name="T30" fmla="*/ 8 w 623"/>
                <a:gd name="T31" fmla="*/ 263 h 453"/>
                <a:gd name="T32" fmla="*/ 8 w 623"/>
                <a:gd name="T33" fmla="*/ 263 h 453"/>
                <a:gd name="T34" fmla="*/ 13 w 623"/>
                <a:gd name="T35" fmla="*/ 260 h 453"/>
                <a:gd name="T36" fmla="*/ 18 w 623"/>
                <a:gd name="T37" fmla="*/ 257 h 453"/>
                <a:gd name="T38" fmla="*/ 23 w 623"/>
                <a:gd name="T39" fmla="*/ 256 h 453"/>
                <a:gd name="T40" fmla="*/ 28 w 623"/>
                <a:gd name="T41" fmla="*/ 255 h 453"/>
                <a:gd name="T42" fmla="*/ 34 w 623"/>
                <a:gd name="T43" fmla="*/ 256 h 453"/>
                <a:gd name="T44" fmla="*/ 39 w 623"/>
                <a:gd name="T45" fmla="*/ 257 h 453"/>
                <a:gd name="T46" fmla="*/ 45 w 623"/>
                <a:gd name="T47" fmla="*/ 260 h 453"/>
                <a:gd name="T48" fmla="*/ 49 w 623"/>
                <a:gd name="T49" fmla="*/ 263 h 453"/>
                <a:gd name="T50" fmla="*/ 171 w 623"/>
                <a:gd name="T51" fmla="*/ 386 h 453"/>
                <a:gd name="T52" fmla="*/ 576 w 623"/>
                <a:gd name="T53" fmla="*/ 7 h 453"/>
                <a:gd name="T54" fmla="*/ 576 w 623"/>
                <a:gd name="T55" fmla="*/ 7 h 453"/>
                <a:gd name="T56" fmla="*/ 580 w 623"/>
                <a:gd name="T57" fmla="*/ 4 h 453"/>
                <a:gd name="T58" fmla="*/ 585 w 623"/>
                <a:gd name="T59" fmla="*/ 1 h 453"/>
                <a:gd name="T60" fmla="*/ 591 w 623"/>
                <a:gd name="T61" fmla="*/ 0 h 453"/>
                <a:gd name="T62" fmla="*/ 596 w 623"/>
                <a:gd name="T63" fmla="*/ 0 h 453"/>
                <a:gd name="T64" fmla="*/ 601 w 623"/>
                <a:gd name="T65" fmla="*/ 0 h 453"/>
                <a:gd name="T66" fmla="*/ 606 w 623"/>
                <a:gd name="T67" fmla="*/ 2 h 453"/>
                <a:gd name="T68" fmla="*/ 611 w 623"/>
                <a:gd name="T69" fmla="*/ 5 h 453"/>
                <a:gd name="T70" fmla="*/ 616 w 623"/>
                <a:gd name="T71" fmla="*/ 8 h 453"/>
                <a:gd name="T72" fmla="*/ 616 w 623"/>
                <a:gd name="T73" fmla="*/ 8 h 453"/>
                <a:gd name="T74" fmla="*/ 619 w 623"/>
                <a:gd name="T75" fmla="*/ 14 h 453"/>
                <a:gd name="T76" fmla="*/ 621 w 623"/>
                <a:gd name="T77" fmla="*/ 19 h 453"/>
                <a:gd name="T78" fmla="*/ 623 w 623"/>
                <a:gd name="T79" fmla="*/ 24 h 453"/>
                <a:gd name="T80" fmla="*/ 623 w 623"/>
                <a:gd name="T81" fmla="*/ 30 h 453"/>
                <a:gd name="T82" fmla="*/ 622 w 623"/>
                <a:gd name="T83" fmla="*/ 35 h 453"/>
                <a:gd name="T84" fmla="*/ 621 w 623"/>
                <a:gd name="T85" fmla="*/ 40 h 453"/>
                <a:gd name="T86" fmla="*/ 618 w 623"/>
                <a:gd name="T87" fmla="*/ 45 h 453"/>
                <a:gd name="T88" fmla="*/ 614 w 623"/>
                <a:gd name="T89" fmla="*/ 49 h 453"/>
                <a:gd name="T90" fmla="*/ 189 w 623"/>
                <a:gd name="T91" fmla="*/ 446 h 453"/>
                <a:gd name="T92" fmla="*/ 189 w 623"/>
                <a:gd name="T93" fmla="*/ 446 h 453"/>
                <a:gd name="T94" fmla="*/ 185 w 623"/>
                <a:gd name="T95" fmla="*/ 449 h 453"/>
                <a:gd name="T96" fmla="*/ 180 w 623"/>
                <a:gd name="T97" fmla="*/ 452 h 453"/>
                <a:gd name="T98" fmla="*/ 175 w 623"/>
                <a:gd name="T99" fmla="*/ 453 h 453"/>
                <a:gd name="T100" fmla="*/ 170 w 623"/>
                <a:gd name="T101" fmla="*/ 453 h 453"/>
                <a:gd name="T102" fmla="*/ 170 w 623"/>
                <a:gd name="T103" fmla="*/ 45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3" h="453">
                  <a:moveTo>
                    <a:pt x="170" y="453"/>
                  </a:moveTo>
                  <a:lnTo>
                    <a:pt x="170" y="453"/>
                  </a:lnTo>
                  <a:lnTo>
                    <a:pt x="165" y="453"/>
                  </a:lnTo>
                  <a:lnTo>
                    <a:pt x="160" y="451"/>
                  </a:lnTo>
                  <a:lnTo>
                    <a:pt x="155" y="449"/>
                  </a:lnTo>
                  <a:lnTo>
                    <a:pt x="150" y="445"/>
                  </a:lnTo>
                  <a:lnTo>
                    <a:pt x="8" y="303"/>
                  </a:lnTo>
                  <a:lnTo>
                    <a:pt x="8" y="303"/>
                  </a:lnTo>
                  <a:lnTo>
                    <a:pt x="5" y="299"/>
                  </a:lnTo>
                  <a:lnTo>
                    <a:pt x="2" y="294"/>
                  </a:lnTo>
                  <a:lnTo>
                    <a:pt x="1" y="289"/>
                  </a:lnTo>
                  <a:lnTo>
                    <a:pt x="0" y="283"/>
                  </a:lnTo>
                  <a:lnTo>
                    <a:pt x="1" y="278"/>
                  </a:lnTo>
                  <a:lnTo>
                    <a:pt x="2" y="273"/>
                  </a:lnTo>
                  <a:lnTo>
                    <a:pt x="5" y="268"/>
                  </a:lnTo>
                  <a:lnTo>
                    <a:pt x="8" y="263"/>
                  </a:lnTo>
                  <a:lnTo>
                    <a:pt x="8" y="263"/>
                  </a:lnTo>
                  <a:lnTo>
                    <a:pt x="13" y="260"/>
                  </a:lnTo>
                  <a:lnTo>
                    <a:pt x="18" y="257"/>
                  </a:lnTo>
                  <a:lnTo>
                    <a:pt x="23" y="256"/>
                  </a:lnTo>
                  <a:lnTo>
                    <a:pt x="28" y="255"/>
                  </a:lnTo>
                  <a:lnTo>
                    <a:pt x="34" y="256"/>
                  </a:lnTo>
                  <a:lnTo>
                    <a:pt x="39" y="257"/>
                  </a:lnTo>
                  <a:lnTo>
                    <a:pt x="45" y="260"/>
                  </a:lnTo>
                  <a:lnTo>
                    <a:pt x="49" y="263"/>
                  </a:lnTo>
                  <a:lnTo>
                    <a:pt x="171" y="386"/>
                  </a:lnTo>
                  <a:lnTo>
                    <a:pt x="576" y="7"/>
                  </a:lnTo>
                  <a:lnTo>
                    <a:pt x="576" y="7"/>
                  </a:lnTo>
                  <a:lnTo>
                    <a:pt x="580" y="4"/>
                  </a:lnTo>
                  <a:lnTo>
                    <a:pt x="585" y="1"/>
                  </a:lnTo>
                  <a:lnTo>
                    <a:pt x="591" y="0"/>
                  </a:lnTo>
                  <a:lnTo>
                    <a:pt x="596" y="0"/>
                  </a:lnTo>
                  <a:lnTo>
                    <a:pt x="601" y="0"/>
                  </a:lnTo>
                  <a:lnTo>
                    <a:pt x="606" y="2"/>
                  </a:lnTo>
                  <a:lnTo>
                    <a:pt x="611" y="5"/>
                  </a:lnTo>
                  <a:lnTo>
                    <a:pt x="616" y="8"/>
                  </a:lnTo>
                  <a:lnTo>
                    <a:pt x="616" y="8"/>
                  </a:lnTo>
                  <a:lnTo>
                    <a:pt x="619" y="14"/>
                  </a:lnTo>
                  <a:lnTo>
                    <a:pt x="621" y="19"/>
                  </a:lnTo>
                  <a:lnTo>
                    <a:pt x="623" y="24"/>
                  </a:lnTo>
                  <a:lnTo>
                    <a:pt x="623" y="30"/>
                  </a:lnTo>
                  <a:lnTo>
                    <a:pt x="622" y="35"/>
                  </a:lnTo>
                  <a:lnTo>
                    <a:pt x="621" y="40"/>
                  </a:lnTo>
                  <a:lnTo>
                    <a:pt x="618" y="45"/>
                  </a:lnTo>
                  <a:lnTo>
                    <a:pt x="614" y="49"/>
                  </a:lnTo>
                  <a:lnTo>
                    <a:pt x="189" y="446"/>
                  </a:lnTo>
                  <a:lnTo>
                    <a:pt x="189" y="446"/>
                  </a:lnTo>
                  <a:lnTo>
                    <a:pt x="185" y="449"/>
                  </a:lnTo>
                  <a:lnTo>
                    <a:pt x="180" y="452"/>
                  </a:lnTo>
                  <a:lnTo>
                    <a:pt x="175" y="453"/>
                  </a:lnTo>
                  <a:lnTo>
                    <a:pt x="170" y="453"/>
                  </a:lnTo>
                  <a:lnTo>
                    <a:pt x="170" y="453"/>
                  </a:lnTo>
                  <a:close/>
                </a:path>
              </a:pathLst>
            </a:custGeom>
            <a:grpFill/>
            <a:ln w="15875">
              <a:solidFill>
                <a:srgbClr val="32AD10"/>
              </a:solidFill>
              <a:round/>
              <a:headEnd/>
              <a:tailEnd/>
            </a:ln>
          </p:spPr>
          <p:txBody>
            <a:bodyPr/>
            <a:lstStyle/>
            <a:p>
              <a:pPr eaLnBrk="1" fontAlgn="auto" hangingPunct="1">
                <a:spcBef>
                  <a:spcPts val="0"/>
                </a:spcBef>
                <a:spcAft>
                  <a:spcPts val="0"/>
                </a:spcAft>
                <a:defRPr/>
              </a:pPr>
              <a:endParaRPr lang="en-US" kern="0">
                <a:solidFill>
                  <a:srgbClr val="4D4D4F"/>
                </a:solidFill>
                <a:latin typeface="Gilroy"/>
              </a:endParaRPr>
            </a:p>
          </p:txBody>
        </p:sp>
        <p:sp>
          <p:nvSpPr>
            <p:cNvPr id="13" name="Freeform 15">
              <a:extLst>
                <a:ext uri="{FF2B5EF4-FFF2-40B4-BE49-F238E27FC236}">
                  <a16:creationId xmlns:a16="http://schemas.microsoft.com/office/drawing/2014/main" id="{81D9B5B0-D4A1-876B-2601-589F134ECCA4}"/>
                </a:ext>
              </a:extLst>
            </p:cNvPr>
            <p:cNvSpPr>
              <a:spLocks noEditPoints="1"/>
            </p:cNvSpPr>
            <p:nvPr/>
          </p:nvSpPr>
          <p:spPr bwMode="auto">
            <a:xfrm>
              <a:off x="7729538" y="2861547"/>
              <a:ext cx="360363" cy="360363"/>
            </a:xfrm>
            <a:custGeom>
              <a:avLst/>
              <a:gdLst>
                <a:gd name="T0" fmla="*/ 575 w 1359"/>
                <a:gd name="T1" fmla="*/ 1352 h 1359"/>
                <a:gd name="T2" fmla="*/ 415 w 1359"/>
                <a:gd name="T3" fmla="*/ 1306 h 1359"/>
                <a:gd name="T4" fmla="*/ 273 w 1359"/>
                <a:gd name="T5" fmla="*/ 1225 h 1359"/>
                <a:gd name="T6" fmla="*/ 154 w 1359"/>
                <a:gd name="T7" fmla="*/ 1112 h 1359"/>
                <a:gd name="T8" fmla="*/ 66 w 1359"/>
                <a:gd name="T9" fmla="*/ 974 h 1359"/>
                <a:gd name="T10" fmla="*/ 13 w 1359"/>
                <a:gd name="T11" fmla="*/ 816 h 1359"/>
                <a:gd name="T12" fmla="*/ 0 w 1359"/>
                <a:gd name="T13" fmla="*/ 680 h 1359"/>
                <a:gd name="T14" fmla="*/ 21 w 1359"/>
                <a:gd name="T15" fmla="*/ 510 h 1359"/>
                <a:gd name="T16" fmla="*/ 81 w 1359"/>
                <a:gd name="T17" fmla="*/ 356 h 1359"/>
                <a:gd name="T18" fmla="*/ 176 w 1359"/>
                <a:gd name="T19" fmla="*/ 222 h 1359"/>
                <a:gd name="T20" fmla="*/ 299 w 1359"/>
                <a:gd name="T21" fmla="*/ 116 h 1359"/>
                <a:gd name="T22" fmla="*/ 446 w 1359"/>
                <a:gd name="T23" fmla="*/ 41 h 1359"/>
                <a:gd name="T24" fmla="*/ 609 w 1359"/>
                <a:gd name="T25" fmla="*/ 3 h 1359"/>
                <a:gd name="T26" fmla="*/ 748 w 1359"/>
                <a:gd name="T27" fmla="*/ 3 h 1359"/>
                <a:gd name="T28" fmla="*/ 912 w 1359"/>
                <a:gd name="T29" fmla="*/ 41 h 1359"/>
                <a:gd name="T30" fmla="*/ 1059 w 1359"/>
                <a:gd name="T31" fmla="*/ 116 h 1359"/>
                <a:gd name="T32" fmla="*/ 1182 w 1359"/>
                <a:gd name="T33" fmla="*/ 222 h 1359"/>
                <a:gd name="T34" fmla="*/ 1277 w 1359"/>
                <a:gd name="T35" fmla="*/ 356 h 1359"/>
                <a:gd name="T36" fmla="*/ 1337 w 1359"/>
                <a:gd name="T37" fmla="*/ 510 h 1359"/>
                <a:gd name="T38" fmla="*/ 1359 w 1359"/>
                <a:gd name="T39" fmla="*/ 680 h 1359"/>
                <a:gd name="T40" fmla="*/ 1345 w 1359"/>
                <a:gd name="T41" fmla="*/ 816 h 1359"/>
                <a:gd name="T42" fmla="*/ 1292 w 1359"/>
                <a:gd name="T43" fmla="*/ 974 h 1359"/>
                <a:gd name="T44" fmla="*/ 1203 w 1359"/>
                <a:gd name="T45" fmla="*/ 1112 h 1359"/>
                <a:gd name="T46" fmla="*/ 1086 w 1359"/>
                <a:gd name="T47" fmla="*/ 1225 h 1359"/>
                <a:gd name="T48" fmla="*/ 943 w 1359"/>
                <a:gd name="T49" fmla="*/ 1306 h 1359"/>
                <a:gd name="T50" fmla="*/ 782 w 1359"/>
                <a:gd name="T51" fmla="*/ 1352 h 1359"/>
                <a:gd name="T52" fmla="*/ 679 w 1359"/>
                <a:gd name="T53" fmla="*/ 56 h 1359"/>
                <a:gd name="T54" fmla="*/ 553 w 1359"/>
                <a:gd name="T55" fmla="*/ 69 h 1359"/>
                <a:gd name="T56" fmla="*/ 410 w 1359"/>
                <a:gd name="T57" fmla="*/ 118 h 1359"/>
                <a:gd name="T58" fmla="*/ 283 w 1359"/>
                <a:gd name="T59" fmla="*/ 199 h 1359"/>
                <a:gd name="T60" fmla="*/ 179 w 1359"/>
                <a:gd name="T61" fmla="*/ 307 h 1359"/>
                <a:gd name="T62" fmla="*/ 105 w 1359"/>
                <a:gd name="T63" fmla="*/ 437 h 1359"/>
                <a:gd name="T64" fmla="*/ 63 w 1359"/>
                <a:gd name="T65" fmla="*/ 585 h 1359"/>
                <a:gd name="T66" fmla="*/ 57 w 1359"/>
                <a:gd name="T67" fmla="*/ 712 h 1359"/>
                <a:gd name="T68" fmla="*/ 84 w 1359"/>
                <a:gd name="T69" fmla="*/ 865 h 1359"/>
                <a:gd name="T70" fmla="*/ 146 w 1359"/>
                <a:gd name="T71" fmla="*/ 1002 h 1359"/>
                <a:gd name="T72" fmla="*/ 239 w 1359"/>
                <a:gd name="T73" fmla="*/ 1120 h 1359"/>
                <a:gd name="T74" fmla="*/ 356 w 1359"/>
                <a:gd name="T75" fmla="*/ 1213 h 1359"/>
                <a:gd name="T76" fmla="*/ 494 w 1359"/>
                <a:gd name="T77" fmla="*/ 1275 h 1359"/>
                <a:gd name="T78" fmla="*/ 647 w 1359"/>
                <a:gd name="T79" fmla="*/ 1302 h 1359"/>
                <a:gd name="T80" fmla="*/ 773 w 1359"/>
                <a:gd name="T81" fmla="*/ 1296 h 1359"/>
                <a:gd name="T82" fmla="*/ 921 w 1359"/>
                <a:gd name="T83" fmla="*/ 1254 h 1359"/>
                <a:gd name="T84" fmla="*/ 1052 w 1359"/>
                <a:gd name="T85" fmla="*/ 1179 h 1359"/>
                <a:gd name="T86" fmla="*/ 1159 w 1359"/>
                <a:gd name="T87" fmla="*/ 1076 h 1359"/>
                <a:gd name="T88" fmla="*/ 1241 w 1359"/>
                <a:gd name="T89" fmla="*/ 950 h 1359"/>
                <a:gd name="T90" fmla="*/ 1290 w 1359"/>
                <a:gd name="T91" fmla="*/ 805 h 1359"/>
                <a:gd name="T92" fmla="*/ 1302 w 1359"/>
                <a:gd name="T93" fmla="*/ 680 h 1359"/>
                <a:gd name="T94" fmla="*/ 1283 w 1359"/>
                <a:gd name="T95" fmla="*/ 524 h 1359"/>
                <a:gd name="T96" fmla="*/ 1226 w 1359"/>
                <a:gd name="T97" fmla="*/ 383 h 1359"/>
                <a:gd name="T98" fmla="*/ 1140 w 1359"/>
                <a:gd name="T99" fmla="*/ 260 h 1359"/>
                <a:gd name="T100" fmla="*/ 1028 w 1359"/>
                <a:gd name="T101" fmla="*/ 163 h 1359"/>
                <a:gd name="T102" fmla="*/ 893 w 1359"/>
                <a:gd name="T103" fmla="*/ 95 h 1359"/>
                <a:gd name="T104" fmla="*/ 742 w 1359"/>
                <a:gd name="T105" fmla="*/ 59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9" h="1359">
                  <a:moveTo>
                    <a:pt x="679" y="1359"/>
                  </a:moveTo>
                  <a:lnTo>
                    <a:pt x="679" y="1359"/>
                  </a:lnTo>
                  <a:lnTo>
                    <a:pt x="644" y="1359"/>
                  </a:lnTo>
                  <a:lnTo>
                    <a:pt x="609" y="1356"/>
                  </a:lnTo>
                  <a:lnTo>
                    <a:pt x="575" y="1352"/>
                  </a:lnTo>
                  <a:lnTo>
                    <a:pt x="542" y="1346"/>
                  </a:lnTo>
                  <a:lnTo>
                    <a:pt x="509" y="1338"/>
                  </a:lnTo>
                  <a:lnTo>
                    <a:pt x="477" y="1329"/>
                  </a:lnTo>
                  <a:lnTo>
                    <a:pt x="446" y="1318"/>
                  </a:lnTo>
                  <a:lnTo>
                    <a:pt x="415" y="1306"/>
                  </a:lnTo>
                  <a:lnTo>
                    <a:pt x="384" y="1293"/>
                  </a:lnTo>
                  <a:lnTo>
                    <a:pt x="355" y="1278"/>
                  </a:lnTo>
                  <a:lnTo>
                    <a:pt x="327" y="1261"/>
                  </a:lnTo>
                  <a:lnTo>
                    <a:pt x="299" y="1244"/>
                  </a:lnTo>
                  <a:lnTo>
                    <a:pt x="273" y="1225"/>
                  </a:lnTo>
                  <a:lnTo>
                    <a:pt x="247" y="1204"/>
                  </a:lnTo>
                  <a:lnTo>
                    <a:pt x="223" y="1182"/>
                  </a:lnTo>
                  <a:lnTo>
                    <a:pt x="198" y="1160"/>
                  </a:lnTo>
                  <a:lnTo>
                    <a:pt x="176" y="1137"/>
                  </a:lnTo>
                  <a:lnTo>
                    <a:pt x="154" y="1112"/>
                  </a:lnTo>
                  <a:lnTo>
                    <a:pt x="134" y="1086"/>
                  </a:lnTo>
                  <a:lnTo>
                    <a:pt x="115" y="1060"/>
                  </a:lnTo>
                  <a:lnTo>
                    <a:pt x="98" y="1032"/>
                  </a:lnTo>
                  <a:lnTo>
                    <a:pt x="81" y="1003"/>
                  </a:lnTo>
                  <a:lnTo>
                    <a:pt x="66" y="974"/>
                  </a:lnTo>
                  <a:lnTo>
                    <a:pt x="53" y="944"/>
                  </a:lnTo>
                  <a:lnTo>
                    <a:pt x="41" y="913"/>
                  </a:lnTo>
                  <a:lnTo>
                    <a:pt x="30" y="882"/>
                  </a:lnTo>
                  <a:lnTo>
                    <a:pt x="21" y="850"/>
                  </a:lnTo>
                  <a:lnTo>
                    <a:pt x="13" y="816"/>
                  </a:lnTo>
                  <a:lnTo>
                    <a:pt x="7" y="783"/>
                  </a:lnTo>
                  <a:lnTo>
                    <a:pt x="3" y="749"/>
                  </a:lnTo>
                  <a:lnTo>
                    <a:pt x="1" y="715"/>
                  </a:lnTo>
                  <a:lnTo>
                    <a:pt x="0" y="680"/>
                  </a:lnTo>
                  <a:lnTo>
                    <a:pt x="0" y="680"/>
                  </a:lnTo>
                  <a:lnTo>
                    <a:pt x="1" y="644"/>
                  </a:lnTo>
                  <a:lnTo>
                    <a:pt x="3" y="610"/>
                  </a:lnTo>
                  <a:lnTo>
                    <a:pt x="7" y="576"/>
                  </a:lnTo>
                  <a:lnTo>
                    <a:pt x="13" y="543"/>
                  </a:lnTo>
                  <a:lnTo>
                    <a:pt x="21" y="510"/>
                  </a:lnTo>
                  <a:lnTo>
                    <a:pt x="30" y="478"/>
                  </a:lnTo>
                  <a:lnTo>
                    <a:pt x="41" y="446"/>
                  </a:lnTo>
                  <a:lnTo>
                    <a:pt x="53" y="415"/>
                  </a:lnTo>
                  <a:lnTo>
                    <a:pt x="66" y="385"/>
                  </a:lnTo>
                  <a:lnTo>
                    <a:pt x="81" y="356"/>
                  </a:lnTo>
                  <a:lnTo>
                    <a:pt x="98" y="328"/>
                  </a:lnTo>
                  <a:lnTo>
                    <a:pt x="115" y="300"/>
                  </a:lnTo>
                  <a:lnTo>
                    <a:pt x="134" y="273"/>
                  </a:lnTo>
                  <a:lnTo>
                    <a:pt x="154" y="247"/>
                  </a:lnTo>
                  <a:lnTo>
                    <a:pt x="176" y="222"/>
                  </a:lnTo>
                  <a:lnTo>
                    <a:pt x="198" y="199"/>
                  </a:lnTo>
                  <a:lnTo>
                    <a:pt x="223" y="177"/>
                  </a:lnTo>
                  <a:lnTo>
                    <a:pt x="247" y="155"/>
                  </a:lnTo>
                  <a:lnTo>
                    <a:pt x="273" y="135"/>
                  </a:lnTo>
                  <a:lnTo>
                    <a:pt x="299" y="116"/>
                  </a:lnTo>
                  <a:lnTo>
                    <a:pt x="327" y="99"/>
                  </a:lnTo>
                  <a:lnTo>
                    <a:pt x="355" y="81"/>
                  </a:lnTo>
                  <a:lnTo>
                    <a:pt x="384" y="66"/>
                  </a:lnTo>
                  <a:lnTo>
                    <a:pt x="415" y="53"/>
                  </a:lnTo>
                  <a:lnTo>
                    <a:pt x="446" y="41"/>
                  </a:lnTo>
                  <a:lnTo>
                    <a:pt x="477" y="30"/>
                  </a:lnTo>
                  <a:lnTo>
                    <a:pt x="509" y="21"/>
                  </a:lnTo>
                  <a:lnTo>
                    <a:pt x="542" y="13"/>
                  </a:lnTo>
                  <a:lnTo>
                    <a:pt x="575" y="7"/>
                  </a:lnTo>
                  <a:lnTo>
                    <a:pt x="609" y="3"/>
                  </a:lnTo>
                  <a:lnTo>
                    <a:pt x="644" y="0"/>
                  </a:lnTo>
                  <a:lnTo>
                    <a:pt x="679" y="0"/>
                  </a:lnTo>
                  <a:lnTo>
                    <a:pt x="679" y="0"/>
                  </a:lnTo>
                  <a:lnTo>
                    <a:pt x="714" y="0"/>
                  </a:lnTo>
                  <a:lnTo>
                    <a:pt x="748" y="3"/>
                  </a:lnTo>
                  <a:lnTo>
                    <a:pt x="782" y="7"/>
                  </a:lnTo>
                  <a:lnTo>
                    <a:pt x="815" y="13"/>
                  </a:lnTo>
                  <a:lnTo>
                    <a:pt x="849" y="21"/>
                  </a:lnTo>
                  <a:lnTo>
                    <a:pt x="881" y="30"/>
                  </a:lnTo>
                  <a:lnTo>
                    <a:pt x="912" y="41"/>
                  </a:lnTo>
                  <a:lnTo>
                    <a:pt x="943" y="53"/>
                  </a:lnTo>
                  <a:lnTo>
                    <a:pt x="973" y="66"/>
                  </a:lnTo>
                  <a:lnTo>
                    <a:pt x="1002" y="81"/>
                  </a:lnTo>
                  <a:lnTo>
                    <a:pt x="1032" y="99"/>
                  </a:lnTo>
                  <a:lnTo>
                    <a:pt x="1059" y="116"/>
                  </a:lnTo>
                  <a:lnTo>
                    <a:pt x="1086" y="135"/>
                  </a:lnTo>
                  <a:lnTo>
                    <a:pt x="1111" y="155"/>
                  </a:lnTo>
                  <a:lnTo>
                    <a:pt x="1136" y="177"/>
                  </a:lnTo>
                  <a:lnTo>
                    <a:pt x="1159" y="199"/>
                  </a:lnTo>
                  <a:lnTo>
                    <a:pt x="1182" y="222"/>
                  </a:lnTo>
                  <a:lnTo>
                    <a:pt x="1203" y="247"/>
                  </a:lnTo>
                  <a:lnTo>
                    <a:pt x="1223" y="273"/>
                  </a:lnTo>
                  <a:lnTo>
                    <a:pt x="1243" y="300"/>
                  </a:lnTo>
                  <a:lnTo>
                    <a:pt x="1260" y="328"/>
                  </a:lnTo>
                  <a:lnTo>
                    <a:pt x="1277" y="356"/>
                  </a:lnTo>
                  <a:lnTo>
                    <a:pt x="1292" y="385"/>
                  </a:lnTo>
                  <a:lnTo>
                    <a:pt x="1305" y="415"/>
                  </a:lnTo>
                  <a:lnTo>
                    <a:pt x="1317" y="446"/>
                  </a:lnTo>
                  <a:lnTo>
                    <a:pt x="1328" y="478"/>
                  </a:lnTo>
                  <a:lnTo>
                    <a:pt x="1337" y="510"/>
                  </a:lnTo>
                  <a:lnTo>
                    <a:pt x="1345" y="543"/>
                  </a:lnTo>
                  <a:lnTo>
                    <a:pt x="1351" y="576"/>
                  </a:lnTo>
                  <a:lnTo>
                    <a:pt x="1355" y="610"/>
                  </a:lnTo>
                  <a:lnTo>
                    <a:pt x="1358" y="644"/>
                  </a:lnTo>
                  <a:lnTo>
                    <a:pt x="1359" y="680"/>
                  </a:lnTo>
                  <a:lnTo>
                    <a:pt x="1359" y="680"/>
                  </a:lnTo>
                  <a:lnTo>
                    <a:pt x="1358" y="715"/>
                  </a:lnTo>
                  <a:lnTo>
                    <a:pt x="1355" y="749"/>
                  </a:lnTo>
                  <a:lnTo>
                    <a:pt x="1351" y="783"/>
                  </a:lnTo>
                  <a:lnTo>
                    <a:pt x="1345" y="816"/>
                  </a:lnTo>
                  <a:lnTo>
                    <a:pt x="1337" y="850"/>
                  </a:lnTo>
                  <a:lnTo>
                    <a:pt x="1328" y="882"/>
                  </a:lnTo>
                  <a:lnTo>
                    <a:pt x="1317" y="913"/>
                  </a:lnTo>
                  <a:lnTo>
                    <a:pt x="1305" y="944"/>
                  </a:lnTo>
                  <a:lnTo>
                    <a:pt x="1292" y="974"/>
                  </a:lnTo>
                  <a:lnTo>
                    <a:pt x="1277" y="1003"/>
                  </a:lnTo>
                  <a:lnTo>
                    <a:pt x="1260" y="1032"/>
                  </a:lnTo>
                  <a:lnTo>
                    <a:pt x="1243" y="1060"/>
                  </a:lnTo>
                  <a:lnTo>
                    <a:pt x="1223" y="1086"/>
                  </a:lnTo>
                  <a:lnTo>
                    <a:pt x="1203" y="1112"/>
                  </a:lnTo>
                  <a:lnTo>
                    <a:pt x="1182" y="1137"/>
                  </a:lnTo>
                  <a:lnTo>
                    <a:pt x="1159" y="1160"/>
                  </a:lnTo>
                  <a:lnTo>
                    <a:pt x="1136" y="1182"/>
                  </a:lnTo>
                  <a:lnTo>
                    <a:pt x="1111" y="1204"/>
                  </a:lnTo>
                  <a:lnTo>
                    <a:pt x="1086" y="1225"/>
                  </a:lnTo>
                  <a:lnTo>
                    <a:pt x="1059" y="1244"/>
                  </a:lnTo>
                  <a:lnTo>
                    <a:pt x="1032" y="1261"/>
                  </a:lnTo>
                  <a:lnTo>
                    <a:pt x="1002" y="1278"/>
                  </a:lnTo>
                  <a:lnTo>
                    <a:pt x="973" y="1293"/>
                  </a:lnTo>
                  <a:lnTo>
                    <a:pt x="943" y="1306"/>
                  </a:lnTo>
                  <a:lnTo>
                    <a:pt x="912" y="1318"/>
                  </a:lnTo>
                  <a:lnTo>
                    <a:pt x="881" y="1329"/>
                  </a:lnTo>
                  <a:lnTo>
                    <a:pt x="849" y="1338"/>
                  </a:lnTo>
                  <a:lnTo>
                    <a:pt x="815" y="1346"/>
                  </a:lnTo>
                  <a:lnTo>
                    <a:pt x="782" y="1352"/>
                  </a:lnTo>
                  <a:lnTo>
                    <a:pt x="748" y="1356"/>
                  </a:lnTo>
                  <a:lnTo>
                    <a:pt x="714" y="1359"/>
                  </a:lnTo>
                  <a:lnTo>
                    <a:pt x="679" y="1359"/>
                  </a:lnTo>
                  <a:lnTo>
                    <a:pt x="679" y="1359"/>
                  </a:lnTo>
                  <a:close/>
                  <a:moveTo>
                    <a:pt x="679" y="56"/>
                  </a:moveTo>
                  <a:lnTo>
                    <a:pt x="679" y="56"/>
                  </a:lnTo>
                  <a:lnTo>
                    <a:pt x="647" y="57"/>
                  </a:lnTo>
                  <a:lnTo>
                    <a:pt x="616" y="59"/>
                  </a:lnTo>
                  <a:lnTo>
                    <a:pt x="584" y="63"/>
                  </a:lnTo>
                  <a:lnTo>
                    <a:pt x="553" y="69"/>
                  </a:lnTo>
                  <a:lnTo>
                    <a:pt x="523" y="76"/>
                  </a:lnTo>
                  <a:lnTo>
                    <a:pt x="494" y="84"/>
                  </a:lnTo>
                  <a:lnTo>
                    <a:pt x="465" y="95"/>
                  </a:lnTo>
                  <a:lnTo>
                    <a:pt x="437" y="106"/>
                  </a:lnTo>
                  <a:lnTo>
                    <a:pt x="410" y="118"/>
                  </a:lnTo>
                  <a:lnTo>
                    <a:pt x="382" y="132"/>
                  </a:lnTo>
                  <a:lnTo>
                    <a:pt x="356" y="147"/>
                  </a:lnTo>
                  <a:lnTo>
                    <a:pt x="331" y="163"/>
                  </a:lnTo>
                  <a:lnTo>
                    <a:pt x="306" y="180"/>
                  </a:lnTo>
                  <a:lnTo>
                    <a:pt x="283" y="199"/>
                  </a:lnTo>
                  <a:lnTo>
                    <a:pt x="260" y="218"/>
                  </a:lnTo>
                  <a:lnTo>
                    <a:pt x="239" y="239"/>
                  </a:lnTo>
                  <a:lnTo>
                    <a:pt x="218" y="260"/>
                  </a:lnTo>
                  <a:lnTo>
                    <a:pt x="198" y="284"/>
                  </a:lnTo>
                  <a:lnTo>
                    <a:pt x="179" y="307"/>
                  </a:lnTo>
                  <a:lnTo>
                    <a:pt x="162" y="332"/>
                  </a:lnTo>
                  <a:lnTo>
                    <a:pt x="146" y="357"/>
                  </a:lnTo>
                  <a:lnTo>
                    <a:pt x="131" y="383"/>
                  </a:lnTo>
                  <a:lnTo>
                    <a:pt x="117" y="409"/>
                  </a:lnTo>
                  <a:lnTo>
                    <a:pt x="105" y="437"/>
                  </a:lnTo>
                  <a:lnTo>
                    <a:pt x="94" y="466"/>
                  </a:lnTo>
                  <a:lnTo>
                    <a:pt x="84" y="495"/>
                  </a:lnTo>
                  <a:lnTo>
                    <a:pt x="76" y="524"/>
                  </a:lnTo>
                  <a:lnTo>
                    <a:pt x="69" y="554"/>
                  </a:lnTo>
                  <a:lnTo>
                    <a:pt x="63" y="585"/>
                  </a:lnTo>
                  <a:lnTo>
                    <a:pt x="59" y="616"/>
                  </a:lnTo>
                  <a:lnTo>
                    <a:pt x="57" y="647"/>
                  </a:lnTo>
                  <a:lnTo>
                    <a:pt x="56" y="680"/>
                  </a:lnTo>
                  <a:lnTo>
                    <a:pt x="56" y="680"/>
                  </a:lnTo>
                  <a:lnTo>
                    <a:pt x="57" y="712"/>
                  </a:lnTo>
                  <a:lnTo>
                    <a:pt x="59" y="743"/>
                  </a:lnTo>
                  <a:lnTo>
                    <a:pt x="63" y="774"/>
                  </a:lnTo>
                  <a:lnTo>
                    <a:pt x="69" y="805"/>
                  </a:lnTo>
                  <a:lnTo>
                    <a:pt x="76" y="836"/>
                  </a:lnTo>
                  <a:lnTo>
                    <a:pt x="84" y="865"/>
                  </a:lnTo>
                  <a:lnTo>
                    <a:pt x="94" y="894"/>
                  </a:lnTo>
                  <a:lnTo>
                    <a:pt x="105" y="922"/>
                  </a:lnTo>
                  <a:lnTo>
                    <a:pt x="117" y="950"/>
                  </a:lnTo>
                  <a:lnTo>
                    <a:pt x="131" y="976"/>
                  </a:lnTo>
                  <a:lnTo>
                    <a:pt x="146" y="1002"/>
                  </a:lnTo>
                  <a:lnTo>
                    <a:pt x="162" y="1028"/>
                  </a:lnTo>
                  <a:lnTo>
                    <a:pt x="179" y="1053"/>
                  </a:lnTo>
                  <a:lnTo>
                    <a:pt x="198" y="1076"/>
                  </a:lnTo>
                  <a:lnTo>
                    <a:pt x="218" y="1099"/>
                  </a:lnTo>
                  <a:lnTo>
                    <a:pt x="239" y="1120"/>
                  </a:lnTo>
                  <a:lnTo>
                    <a:pt x="260" y="1141"/>
                  </a:lnTo>
                  <a:lnTo>
                    <a:pt x="283" y="1160"/>
                  </a:lnTo>
                  <a:lnTo>
                    <a:pt x="306" y="1179"/>
                  </a:lnTo>
                  <a:lnTo>
                    <a:pt x="331" y="1196"/>
                  </a:lnTo>
                  <a:lnTo>
                    <a:pt x="356" y="1213"/>
                  </a:lnTo>
                  <a:lnTo>
                    <a:pt x="382" y="1228"/>
                  </a:lnTo>
                  <a:lnTo>
                    <a:pt x="410" y="1242"/>
                  </a:lnTo>
                  <a:lnTo>
                    <a:pt x="437" y="1254"/>
                  </a:lnTo>
                  <a:lnTo>
                    <a:pt x="465" y="1265"/>
                  </a:lnTo>
                  <a:lnTo>
                    <a:pt x="494" y="1275"/>
                  </a:lnTo>
                  <a:lnTo>
                    <a:pt x="523" y="1284"/>
                  </a:lnTo>
                  <a:lnTo>
                    <a:pt x="553" y="1290"/>
                  </a:lnTo>
                  <a:lnTo>
                    <a:pt x="584" y="1296"/>
                  </a:lnTo>
                  <a:lnTo>
                    <a:pt x="616" y="1300"/>
                  </a:lnTo>
                  <a:lnTo>
                    <a:pt x="647" y="1302"/>
                  </a:lnTo>
                  <a:lnTo>
                    <a:pt x="679" y="1303"/>
                  </a:lnTo>
                  <a:lnTo>
                    <a:pt x="679" y="1303"/>
                  </a:lnTo>
                  <a:lnTo>
                    <a:pt x="711" y="1302"/>
                  </a:lnTo>
                  <a:lnTo>
                    <a:pt x="742" y="1300"/>
                  </a:lnTo>
                  <a:lnTo>
                    <a:pt x="773" y="1296"/>
                  </a:lnTo>
                  <a:lnTo>
                    <a:pt x="804" y="1290"/>
                  </a:lnTo>
                  <a:lnTo>
                    <a:pt x="835" y="1284"/>
                  </a:lnTo>
                  <a:lnTo>
                    <a:pt x="864" y="1275"/>
                  </a:lnTo>
                  <a:lnTo>
                    <a:pt x="893" y="1265"/>
                  </a:lnTo>
                  <a:lnTo>
                    <a:pt x="921" y="1254"/>
                  </a:lnTo>
                  <a:lnTo>
                    <a:pt x="949" y="1242"/>
                  </a:lnTo>
                  <a:lnTo>
                    <a:pt x="975" y="1228"/>
                  </a:lnTo>
                  <a:lnTo>
                    <a:pt x="1001" y="1213"/>
                  </a:lnTo>
                  <a:lnTo>
                    <a:pt x="1028" y="1196"/>
                  </a:lnTo>
                  <a:lnTo>
                    <a:pt x="1052" y="1179"/>
                  </a:lnTo>
                  <a:lnTo>
                    <a:pt x="1075" y="1160"/>
                  </a:lnTo>
                  <a:lnTo>
                    <a:pt x="1098" y="1141"/>
                  </a:lnTo>
                  <a:lnTo>
                    <a:pt x="1119" y="1120"/>
                  </a:lnTo>
                  <a:lnTo>
                    <a:pt x="1140" y="1099"/>
                  </a:lnTo>
                  <a:lnTo>
                    <a:pt x="1159" y="1076"/>
                  </a:lnTo>
                  <a:lnTo>
                    <a:pt x="1178" y="1053"/>
                  </a:lnTo>
                  <a:lnTo>
                    <a:pt x="1195" y="1028"/>
                  </a:lnTo>
                  <a:lnTo>
                    <a:pt x="1211" y="1002"/>
                  </a:lnTo>
                  <a:lnTo>
                    <a:pt x="1226" y="976"/>
                  </a:lnTo>
                  <a:lnTo>
                    <a:pt x="1241" y="950"/>
                  </a:lnTo>
                  <a:lnTo>
                    <a:pt x="1253" y="922"/>
                  </a:lnTo>
                  <a:lnTo>
                    <a:pt x="1264" y="894"/>
                  </a:lnTo>
                  <a:lnTo>
                    <a:pt x="1274" y="865"/>
                  </a:lnTo>
                  <a:lnTo>
                    <a:pt x="1283" y="836"/>
                  </a:lnTo>
                  <a:lnTo>
                    <a:pt x="1290" y="805"/>
                  </a:lnTo>
                  <a:lnTo>
                    <a:pt x="1295" y="774"/>
                  </a:lnTo>
                  <a:lnTo>
                    <a:pt x="1299" y="743"/>
                  </a:lnTo>
                  <a:lnTo>
                    <a:pt x="1301" y="712"/>
                  </a:lnTo>
                  <a:lnTo>
                    <a:pt x="1302" y="680"/>
                  </a:lnTo>
                  <a:lnTo>
                    <a:pt x="1302" y="680"/>
                  </a:lnTo>
                  <a:lnTo>
                    <a:pt x="1301" y="647"/>
                  </a:lnTo>
                  <a:lnTo>
                    <a:pt x="1299" y="616"/>
                  </a:lnTo>
                  <a:lnTo>
                    <a:pt x="1295" y="585"/>
                  </a:lnTo>
                  <a:lnTo>
                    <a:pt x="1290" y="554"/>
                  </a:lnTo>
                  <a:lnTo>
                    <a:pt x="1283" y="524"/>
                  </a:lnTo>
                  <a:lnTo>
                    <a:pt x="1274" y="495"/>
                  </a:lnTo>
                  <a:lnTo>
                    <a:pt x="1264" y="466"/>
                  </a:lnTo>
                  <a:lnTo>
                    <a:pt x="1253" y="437"/>
                  </a:lnTo>
                  <a:lnTo>
                    <a:pt x="1241" y="409"/>
                  </a:lnTo>
                  <a:lnTo>
                    <a:pt x="1226" y="383"/>
                  </a:lnTo>
                  <a:lnTo>
                    <a:pt x="1211" y="357"/>
                  </a:lnTo>
                  <a:lnTo>
                    <a:pt x="1195" y="332"/>
                  </a:lnTo>
                  <a:lnTo>
                    <a:pt x="1178" y="307"/>
                  </a:lnTo>
                  <a:lnTo>
                    <a:pt x="1159" y="284"/>
                  </a:lnTo>
                  <a:lnTo>
                    <a:pt x="1140" y="260"/>
                  </a:lnTo>
                  <a:lnTo>
                    <a:pt x="1119" y="239"/>
                  </a:lnTo>
                  <a:lnTo>
                    <a:pt x="1098" y="218"/>
                  </a:lnTo>
                  <a:lnTo>
                    <a:pt x="1075" y="199"/>
                  </a:lnTo>
                  <a:lnTo>
                    <a:pt x="1052" y="180"/>
                  </a:lnTo>
                  <a:lnTo>
                    <a:pt x="1028" y="163"/>
                  </a:lnTo>
                  <a:lnTo>
                    <a:pt x="1001" y="147"/>
                  </a:lnTo>
                  <a:lnTo>
                    <a:pt x="975" y="132"/>
                  </a:lnTo>
                  <a:lnTo>
                    <a:pt x="949" y="118"/>
                  </a:lnTo>
                  <a:lnTo>
                    <a:pt x="921" y="106"/>
                  </a:lnTo>
                  <a:lnTo>
                    <a:pt x="893" y="95"/>
                  </a:lnTo>
                  <a:lnTo>
                    <a:pt x="864" y="84"/>
                  </a:lnTo>
                  <a:lnTo>
                    <a:pt x="835" y="76"/>
                  </a:lnTo>
                  <a:lnTo>
                    <a:pt x="804" y="69"/>
                  </a:lnTo>
                  <a:lnTo>
                    <a:pt x="773" y="63"/>
                  </a:lnTo>
                  <a:lnTo>
                    <a:pt x="742" y="59"/>
                  </a:lnTo>
                  <a:lnTo>
                    <a:pt x="711" y="57"/>
                  </a:lnTo>
                  <a:lnTo>
                    <a:pt x="679" y="56"/>
                  </a:lnTo>
                  <a:lnTo>
                    <a:pt x="679" y="56"/>
                  </a:lnTo>
                  <a:close/>
                </a:path>
              </a:pathLst>
            </a:custGeom>
            <a:grpFill/>
            <a:ln w="15875">
              <a:noFill/>
              <a:round/>
              <a:headEnd/>
              <a:tailEnd/>
            </a:ln>
          </p:spPr>
          <p:txBody>
            <a:bodyPr/>
            <a:lstStyle/>
            <a:p>
              <a:pPr eaLnBrk="1" fontAlgn="auto" hangingPunct="1">
                <a:spcBef>
                  <a:spcPts val="0"/>
                </a:spcBef>
                <a:spcAft>
                  <a:spcPts val="0"/>
                </a:spcAft>
                <a:defRPr/>
              </a:pPr>
              <a:endParaRPr lang="en-US" kern="0">
                <a:solidFill>
                  <a:srgbClr val="4D4D4F"/>
                </a:solidFill>
                <a:latin typeface="Gilroy"/>
              </a:endParaRPr>
            </a:p>
          </p:txBody>
        </p:sp>
      </p:grpSp>
      <p:grpSp>
        <p:nvGrpSpPr>
          <p:cNvPr id="14" name="Group 13">
            <a:extLst>
              <a:ext uri="{FF2B5EF4-FFF2-40B4-BE49-F238E27FC236}">
                <a16:creationId xmlns:a16="http://schemas.microsoft.com/office/drawing/2014/main" id="{72EF8984-2F77-FCE1-BE69-E3DFA7CFB067}"/>
              </a:ext>
            </a:extLst>
          </p:cNvPr>
          <p:cNvGrpSpPr/>
          <p:nvPr/>
        </p:nvGrpSpPr>
        <p:grpSpPr>
          <a:xfrm>
            <a:off x="4502186" y="5215078"/>
            <a:ext cx="521929" cy="521929"/>
            <a:chOff x="7729538" y="2889250"/>
            <a:chExt cx="360363" cy="360363"/>
          </a:xfrm>
          <a:solidFill>
            <a:srgbClr val="32AD10"/>
          </a:solidFill>
        </p:grpSpPr>
        <p:sp>
          <p:nvSpPr>
            <p:cNvPr id="15" name="Freeform 14">
              <a:extLst>
                <a:ext uri="{FF2B5EF4-FFF2-40B4-BE49-F238E27FC236}">
                  <a16:creationId xmlns:a16="http://schemas.microsoft.com/office/drawing/2014/main" id="{F8E93DF4-2179-C6E3-A670-4D565BB626B4}"/>
                </a:ext>
              </a:extLst>
            </p:cNvPr>
            <p:cNvSpPr>
              <a:spLocks/>
            </p:cNvSpPr>
            <p:nvPr/>
          </p:nvSpPr>
          <p:spPr bwMode="auto">
            <a:xfrm>
              <a:off x="7826376" y="3009900"/>
              <a:ext cx="165100" cy="119063"/>
            </a:xfrm>
            <a:custGeom>
              <a:avLst/>
              <a:gdLst>
                <a:gd name="T0" fmla="*/ 170 w 623"/>
                <a:gd name="T1" fmla="*/ 453 h 453"/>
                <a:gd name="T2" fmla="*/ 170 w 623"/>
                <a:gd name="T3" fmla="*/ 453 h 453"/>
                <a:gd name="T4" fmla="*/ 165 w 623"/>
                <a:gd name="T5" fmla="*/ 453 h 453"/>
                <a:gd name="T6" fmla="*/ 160 w 623"/>
                <a:gd name="T7" fmla="*/ 451 h 453"/>
                <a:gd name="T8" fmla="*/ 155 w 623"/>
                <a:gd name="T9" fmla="*/ 449 h 453"/>
                <a:gd name="T10" fmla="*/ 150 w 623"/>
                <a:gd name="T11" fmla="*/ 445 h 453"/>
                <a:gd name="T12" fmla="*/ 8 w 623"/>
                <a:gd name="T13" fmla="*/ 303 h 453"/>
                <a:gd name="T14" fmla="*/ 8 w 623"/>
                <a:gd name="T15" fmla="*/ 303 h 453"/>
                <a:gd name="T16" fmla="*/ 5 w 623"/>
                <a:gd name="T17" fmla="*/ 299 h 453"/>
                <a:gd name="T18" fmla="*/ 2 w 623"/>
                <a:gd name="T19" fmla="*/ 294 h 453"/>
                <a:gd name="T20" fmla="*/ 1 w 623"/>
                <a:gd name="T21" fmla="*/ 289 h 453"/>
                <a:gd name="T22" fmla="*/ 0 w 623"/>
                <a:gd name="T23" fmla="*/ 283 h 453"/>
                <a:gd name="T24" fmla="*/ 1 w 623"/>
                <a:gd name="T25" fmla="*/ 278 h 453"/>
                <a:gd name="T26" fmla="*/ 2 w 623"/>
                <a:gd name="T27" fmla="*/ 273 h 453"/>
                <a:gd name="T28" fmla="*/ 5 w 623"/>
                <a:gd name="T29" fmla="*/ 268 h 453"/>
                <a:gd name="T30" fmla="*/ 8 w 623"/>
                <a:gd name="T31" fmla="*/ 263 h 453"/>
                <a:gd name="T32" fmla="*/ 8 w 623"/>
                <a:gd name="T33" fmla="*/ 263 h 453"/>
                <a:gd name="T34" fmla="*/ 13 w 623"/>
                <a:gd name="T35" fmla="*/ 260 h 453"/>
                <a:gd name="T36" fmla="*/ 18 w 623"/>
                <a:gd name="T37" fmla="*/ 257 h 453"/>
                <a:gd name="T38" fmla="*/ 23 w 623"/>
                <a:gd name="T39" fmla="*/ 256 h 453"/>
                <a:gd name="T40" fmla="*/ 28 w 623"/>
                <a:gd name="T41" fmla="*/ 255 h 453"/>
                <a:gd name="T42" fmla="*/ 34 w 623"/>
                <a:gd name="T43" fmla="*/ 256 h 453"/>
                <a:gd name="T44" fmla="*/ 39 w 623"/>
                <a:gd name="T45" fmla="*/ 257 h 453"/>
                <a:gd name="T46" fmla="*/ 45 w 623"/>
                <a:gd name="T47" fmla="*/ 260 h 453"/>
                <a:gd name="T48" fmla="*/ 49 w 623"/>
                <a:gd name="T49" fmla="*/ 263 h 453"/>
                <a:gd name="T50" fmla="*/ 171 w 623"/>
                <a:gd name="T51" fmla="*/ 386 h 453"/>
                <a:gd name="T52" fmla="*/ 576 w 623"/>
                <a:gd name="T53" fmla="*/ 7 h 453"/>
                <a:gd name="T54" fmla="*/ 576 w 623"/>
                <a:gd name="T55" fmla="*/ 7 h 453"/>
                <a:gd name="T56" fmla="*/ 580 w 623"/>
                <a:gd name="T57" fmla="*/ 4 h 453"/>
                <a:gd name="T58" fmla="*/ 585 w 623"/>
                <a:gd name="T59" fmla="*/ 1 h 453"/>
                <a:gd name="T60" fmla="*/ 591 w 623"/>
                <a:gd name="T61" fmla="*/ 0 h 453"/>
                <a:gd name="T62" fmla="*/ 596 w 623"/>
                <a:gd name="T63" fmla="*/ 0 h 453"/>
                <a:gd name="T64" fmla="*/ 601 w 623"/>
                <a:gd name="T65" fmla="*/ 0 h 453"/>
                <a:gd name="T66" fmla="*/ 606 w 623"/>
                <a:gd name="T67" fmla="*/ 2 h 453"/>
                <a:gd name="T68" fmla="*/ 611 w 623"/>
                <a:gd name="T69" fmla="*/ 5 h 453"/>
                <a:gd name="T70" fmla="*/ 616 w 623"/>
                <a:gd name="T71" fmla="*/ 8 h 453"/>
                <a:gd name="T72" fmla="*/ 616 w 623"/>
                <a:gd name="T73" fmla="*/ 8 h 453"/>
                <a:gd name="T74" fmla="*/ 619 w 623"/>
                <a:gd name="T75" fmla="*/ 14 h 453"/>
                <a:gd name="T76" fmla="*/ 621 w 623"/>
                <a:gd name="T77" fmla="*/ 19 h 453"/>
                <a:gd name="T78" fmla="*/ 623 w 623"/>
                <a:gd name="T79" fmla="*/ 24 h 453"/>
                <a:gd name="T80" fmla="*/ 623 w 623"/>
                <a:gd name="T81" fmla="*/ 30 h 453"/>
                <a:gd name="T82" fmla="*/ 622 w 623"/>
                <a:gd name="T83" fmla="*/ 35 h 453"/>
                <a:gd name="T84" fmla="*/ 621 w 623"/>
                <a:gd name="T85" fmla="*/ 40 h 453"/>
                <a:gd name="T86" fmla="*/ 618 w 623"/>
                <a:gd name="T87" fmla="*/ 45 h 453"/>
                <a:gd name="T88" fmla="*/ 614 w 623"/>
                <a:gd name="T89" fmla="*/ 49 h 453"/>
                <a:gd name="T90" fmla="*/ 189 w 623"/>
                <a:gd name="T91" fmla="*/ 446 h 453"/>
                <a:gd name="T92" fmla="*/ 189 w 623"/>
                <a:gd name="T93" fmla="*/ 446 h 453"/>
                <a:gd name="T94" fmla="*/ 185 w 623"/>
                <a:gd name="T95" fmla="*/ 449 h 453"/>
                <a:gd name="T96" fmla="*/ 180 w 623"/>
                <a:gd name="T97" fmla="*/ 452 h 453"/>
                <a:gd name="T98" fmla="*/ 175 w 623"/>
                <a:gd name="T99" fmla="*/ 453 h 453"/>
                <a:gd name="T100" fmla="*/ 170 w 623"/>
                <a:gd name="T101" fmla="*/ 453 h 453"/>
                <a:gd name="T102" fmla="*/ 170 w 623"/>
                <a:gd name="T103" fmla="*/ 45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3" h="453">
                  <a:moveTo>
                    <a:pt x="170" y="453"/>
                  </a:moveTo>
                  <a:lnTo>
                    <a:pt x="170" y="453"/>
                  </a:lnTo>
                  <a:lnTo>
                    <a:pt x="165" y="453"/>
                  </a:lnTo>
                  <a:lnTo>
                    <a:pt x="160" y="451"/>
                  </a:lnTo>
                  <a:lnTo>
                    <a:pt x="155" y="449"/>
                  </a:lnTo>
                  <a:lnTo>
                    <a:pt x="150" y="445"/>
                  </a:lnTo>
                  <a:lnTo>
                    <a:pt x="8" y="303"/>
                  </a:lnTo>
                  <a:lnTo>
                    <a:pt x="8" y="303"/>
                  </a:lnTo>
                  <a:lnTo>
                    <a:pt x="5" y="299"/>
                  </a:lnTo>
                  <a:lnTo>
                    <a:pt x="2" y="294"/>
                  </a:lnTo>
                  <a:lnTo>
                    <a:pt x="1" y="289"/>
                  </a:lnTo>
                  <a:lnTo>
                    <a:pt x="0" y="283"/>
                  </a:lnTo>
                  <a:lnTo>
                    <a:pt x="1" y="278"/>
                  </a:lnTo>
                  <a:lnTo>
                    <a:pt x="2" y="273"/>
                  </a:lnTo>
                  <a:lnTo>
                    <a:pt x="5" y="268"/>
                  </a:lnTo>
                  <a:lnTo>
                    <a:pt x="8" y="263"/>
                  </a:lnTo>
                  <a:lnTo>
                    <a:pt x="8" y="263"/>
                  </a:lnTo>
                  <a:lnTo>
                    <a:pt x="13" y="260"/>
                  </a:lnTo>
                  <a:lnTo>
                    <a:pt x="18" y="257"/>
                  </a:lnTo>
                  <a:lnTo>
                    <a:pt x="23" y="256"/>
                  </a:lnTo>
                  <a:lnTo>
                    <a:pt x="28" y="255"/>
                  </a:lnTo>
                  <a:lnTo>
                    <a:pt x="34" y="256"/>
                  </a:lnTo>
                  <a:lnTo>
                    <a:pt x="39" y="257"/>
                  </a:lnTo>
                  <a:lnTo>
                    <a:pt x="45" y="260"/>
                  </a:lnTo>
                  <a:lnTo>
                    <a:pt x="49" y="263"/>
                  </a:lnTo>
                  <a:lnTo>
                    <a:pt x="171" y="386"/>
                  </a:lnTo>
                  <a:lnTo>
                    <a:pt x="576" y="7"/>
                  </a:lnTo>
                  <a:lnTo>
                    <a:pt x="576" y="7"/>
                  </a:lnTo>
                  <a:lnTo>
                    <a:pt x="580" y="4"/>
                  </a:lnTo>
                  <a:lnTo>
                    <a:pt x="585" y="1"/>
                  </a:lnTo>
                  <a:lnTo>
                    <a:pt x="591" y="0"/>
                  </a:lnTo>
                  <a:lnTo>
                    <a:pt x="596" y="0"/>
                  </a:lnTo>
                  <a:lnTo>
                    <a:pt x="601" y="0"/>
                  </a:lnTo>
                  <a:lnTo>
                    <a:pt x="606" y="2"/>
                  </a:lnTo>
                  <a:lnTo>
                    <a:pt x="611" y="5"/>
                  </a:lnTo>
                  <a:lnTo>
                    <a:pt x="616" y="8"/>
                  </a:lnTo>
                  <a:lnTo>
                    <a:pt x="616" y="8"/>
                  </a:lnTo>
                  <a:lnTo>
                    <a:pt x="619" y="14"/>
                  </a:lnTo>
                  <a:lnTo>
                    <a:pt x="621" y="19"/>
                  </a:lnTo>
                  <a:lnTo>
                    <a:pt x="623" y="24"/>
                  </a:lnTo>
                  <a:lnTo>
                    <a:pt x="623" y="30"/>
                  </a:lnTo>
                  <a:lnTo>
                    <a:pt x="622" y="35"/>
                  </a:lnTo>
                  <a:lnTo>
                    <a:pt x="621" y="40"/>
                  </a:lnTo>
                  <a:lnTo>
                    <a:pt x="618" y="45"/>
                  </a:lnTo>
                  <a:lnTo>
                    <a:pt x="614" y="49"/>
                  </a:lnTo>
                  <a:lnTo>
                    <a:pt x="189" y="446"/>
                  </a:lnTo>
                  <a:lnTo>
                    <a:pt x="189" y="446"/>
                  </a:lnTo>
                  <a:lnTo>
                    <a:pt x="185" y="449"/>
                  </a:lnTo>
                  <a:lnTo>
                    <a:pt x="180" y="452"/>
                  </a:lnTo>
                  <a:lnTo>
                    <a:pt x="175" y="453"/>
                  </a:lnTo>
                  <a:lnTo>
                    <a:pt x="170" y="453"/>
                  </a:lnTo>
                  <a:lnTo>
                    <a:pt x="170" y="453"/>
                  </a:lnTo>
                  <a:close/>
                </a:path>
              </a:pathLst>
            </a:custGeom>
            <a:grpFill/>
            <a:ln w="15875">
              <a:solidFill>
                <a:srgbClr val="32AD10"/>
              </a:solidFill>
              <a:round/>
              <a:headEnd/>
              <a:tailEnd/>
            </a:ln>
          </p:spPr>
          <p:txBody>
            <a:bodyPr/>
            <a:lstStyle/>
            <a:p>
              <a:pPr eaLnBrk="1" fontAlgn="auto" hangingPunct="1">
                <a:spcBef>
                  <a:spcPts val="0"/>
                </a:spcBef>
                <a:spcAft>
                  <a:spcPts val="0"/>
                </a:spcAft>
                <a:defRPr/>
              </a:pPr>
              <a:endParaRPr lang="en-US" kern="0">
                <a:solidFill>
                  <a:srgbClr val="4D4D4F"/>
                </a:solidFill>
                <a:latin typeface="Gilroy"/>
              </a:endParaRPr>
            </a:p>
          </p:txBody>
        </p:sp>
        <p:sp>
          <p:nvSpPr>
            <p:cNvPr id="16" name="Freeform 15">
              <a:extLst>
                <a:ext uri="{FF2B5EF4-FFF2-40B4-BE49-F238E27FC236}">
                  <a16:creationId xmlns:a16="http://schemas.microsoft.com/office/drawing/2014/main" id="{081E82B2-2821-3715-518D-B614FF4E4429}"/>
                </a:ext>
              </a:extLst>
            </p:cNvPr>
            <p:cNvSpPr>
              <a:spLocks noEditPoints="1"/>
            </p:cNvSpPr>
            <p:nvPr/>
          </p:nvSpPr>
          <p:spPr bwMode="auto">
            <a:xfrm>
              <a:off x="7729538" y="2889250"/>
              <a:ext cx="360363" cy="360363"/>
            </a:xfrm>
            <a:custGeom>
              <a:avLst/>
              <a:gdLst>
                <a:gd name="T0" fmla="*/ 575 w 1359"/>
                <a:gd name="T1" fmla="*/ 1352 h 1359"/>
                <a:gd name="T2" fmla="*/ 415 w 1359"/>
                <a:gd name="T3" fmla="*/ 1306 h 1359"/>
                <a:gd name="T4" fmla="*/ 273 w 1359"/>
                <a:gd name="T5" fmla="*/ 1225 h 1359"/>
                <a:gd name="T6" fmla="*/ 154 w 1359"/>
                <a:gd name="T7" fmla="*/ 1112 h 1359"/>
                <a:gd name="T8" fmla="*/ 66 w 1359"/>
                <a:gd name="T9" fmla="*/ 974 h 1359"/>
                <a:gd name="T10" fmla="*/ 13 w 1359"/>
                <a:gd name="T11" fmla="*/ 816 h 1359"/>
                <a:gd name="T12" fmla="*/ 0 w 1359"/>
                <a:gd name="T13" fmla="*/ 680 h 1359"/>
                <a:gd name="T14" fmla="*/ 21 w 1359"/>
                <a:gd name="T15" fmla="*/ 510 h 1359"/>
                <a:gd name="T16" fmla="*/ 81 w 1359"/>
                <a:gd name="T17" fmla="*/ 356 h 1359"/>
                <a:gd name="T18" fmla="*/ 176 w 1359"/>
                <a:gd name="T19" fmla="*/ 222 h 1359"/>
                <a:gd name="T20" fmla="*/ 299 w 1359"/>
                <a:gd name="T21" fmla="*/ 116 h 1359"/>
                <a:gd name="T22" fmla="*/ 446 w 1359"/>
                <a:gd name="T23" fmla="*/ 41 h 1359"/>
                <a:gd name="T24" fmla="*/ 609 w 1359"/>
                <a:gd name="T25" fmla="*/ 3 h 1359"/>
                <a:gd name="T26" fmla="*/ 748 w 1359"/>
                <a:gd name="T27" fmla="*/ 3 h 1359"/>
                <a:gd name="T28" fmla="*/ 912 w 1359"/>
                <a:gd name="T29" fmla="*/ 41 h 1359"/>
                <a:gd name="T30" fmla="*/ 1059 w 1359"/>
                <a:gd name="T31" fmla="*/ 116 h 1359"/>
                <a:gd name="T32" fmla="*/ 1182 w 1359"/>
                <a:gd name="T33" fmla="*/ 222 h 1359"/>
                <a:gd name="T34" fmla="*/ 1277 w 1359"/>
                <a:gd name="T35" fmla="*/ 356 h 1359"/>
                <a:gd name="T36" fmla="*/ 1337 w 1359"/>
                <a:gd name="T37" fmla="*/ 510 h 1359"/>
                <a:gd name="T38" fmla="*/ 1359 w 1359"/>
                <a:gd name="T39" fmla="*/ 680 h 1359"/>
                <a:gd name="T40" fmla="*/ 1345 w 1359"/>
                <a:gd name="T41" fmla="*/ 816 h 1359"/>
                <a:gd name="T42" fmla="*/ 1292 w 1359"/>
                <a:gd name="T43" fmla="*/ 974 h 1359"/>
                <a:gd name="T44" fmla="*/ 1203 w 1359"/>
                <a:gd name="T45" fmla="*/ 1112 h 1359"/>
                <a:gd name="T46" fmla="*/ 1086 w 1359"/>
                <a:gd name="T47" fmla="*/ 1225 h 1359"/>
                <a:gd name="T48" fmla="*/ 943 w 1359"/>
                <a:gd name="T49" fmla="*/ 1306 h 1359"/>
                <a:gd name="T50" fmla="*/ 782 w 1359"/>
                <a:gd name="T51" fmla="*/ 1352 h 1359"/>
                <a:gd name="T52" fmla="*/ 679 w 1359"/>
                <a:gd name="T53" fmla="*/ 56 h 1359"/>
                <a:gd name="T54" fmla="*/ 553 w 1359"/>
                <a:gd name="T55" fmla="*/ 69 h 1359"/>
                <a:gd name="T56" fmla="*/ 410 w 1359"/>
                <a:gd name="T57" fmla="*/ 118 h 1359"/>
                <a:gd name="T58" fmla="*/ 283 w 1359"/>
                <a:gd name="T59" fmla="*/ 199 h 1359"/>
                <a:gd name="T60" fmla="*/ 179 w 1359"/>
                <a:gd name="T61" fmla="*/ 307 h 1359"/>
                <a:gd name="T62" fmla="*/ 105 w 1359"/>
                <a:gd name="T63" fmla="*/ 437 h 1359"/>
                <a:gd name="T64" fmla="*/ 63 w 1359"/>
                <a:gd name="T65" fmla="*/ 585 h 1359"/>
                <a:gd name="T66" fmla="*/ 57 w 1359"/>
                <a:gd name="T67" fmla="*/ 712 h 1359"/>
                <a:gd name="T68" fmla="*/ 84 w 1359"/>
                <a:gd name="T69" fmla="*/ 865 h 1359"/>
                <a:gd name="T70" fmla="*/ 146 w 1359"/>
                <a:gd name="T71" fmla="*/ 1002 h 1359"/>
                <a:gd name="T72" fmla="*/ 239 w 1359"/>
                <a:gd name="T73" fmla="*/ 1120 h 1359"/>
                <a:gd name="T74" fmla="*/ 356 w 1359"/>
                <a:gd name="T75" fmla="*/ 1213 h 1359"/>
                <a:gd name="T76" fmla="*/ 494 w 1359"/>
                <a:gd name="T77" fmla="*/ 1275 h 1359"/>
                <a:gd name="T78" fmla="*/ 647 w 1359"/>
                <a:gd name="T79" fmla="*/ 1302 h 1359"/>
                <a:gd name="T80" fmla="*/ 773 w 1359"/>
                <a:gd name="T81" fmla="*/ 1296 h 1359"/>
                <a:gd name="T82" fmla="*/ 921 w 1359"/>
                <a:gd name="T83" fmla="*/ 1254 h 1359"/>
                <a:gd name="T84" fmla="*/ 1052 w 1359"/>
                <a:gd name="T85" fmla="*/ 1179 h 1359"/>
                <a:gd name="T86" fmla="*/ 1159 w 1359"/>
                <a:gd name="T87" fmla="*/ 1076 h 1359"/>
                <a:gd name="T88" fmla="*/ 1241 w 1359"/>
                <a:gd name="T89" fmla="*/ 950 h 1359"/>
                <a:gd name="T90" fmla="*/ 1290 w 1359"/>
                <a:gd name="T91" fmla="*/ 805 h 1359"/>
                <a:gd name="T92" fmla="*/ 1302 w 1359"/>
                <a:gd name="T93" fmla="*/ 680 h 1359"/>
                <a:gd name="T94" fmla="*/ 1283 w 1359"/>
                <a:gd name="T95" fmla="*/ 524 h 1359"/>
                <a:gd name="T96" fmla="*/ 1226 w 1359"/>
                <a:gd name="T97" fmla="*/ 383 h 1359"/>
                <a:gd name="T98" fmla="*/ 1140 w 1359"/>
                <a:gd name="T99" fmla="*/ 260 h 1359"/>
                <a:gd name="T100" fmla="*/ 1028 w 1359"/>
                <a:gd name="T101" fmla="*/ 163 h 1359"/>
                <a:gd name="T102" fmla="*/ 893 w 1359"/>
                <a:gd name="T103" fmla="*/ 95 h 1359"/>
                <a:gd name="T104" fmla="*/ 742 w 1359"/>
                <a:gd name="T105" fmla="*/ 59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9" h="1359">
                  <a:moveTo>
                    <a:pt x="679" y="1359"/>
                  </a:moveTo>
                  <a:lnTo>
                    <a:pt x="679" y="1359"/>
                  </a:lnTo>
                  <a:lnTo>
                    <a:pt x="644" y="1359"/>
                  </a:lnTo>
                  <a:lnTo>
                    <a:pt x="609" y="1356"/>
                  </a:lnTo>
                  <a:lnTo>
                    <a:pt x="575" y="1352"/>
                  </a:lnTo>
                  <a:lnTo>
                    <a:pt x="542" y="1346"/>
                  </a:lnTo>
                  <a:lnTo>
                    <a:pt x="509" y="1338"/>
                  </a:lnTo>
                  <a:lnTo>
                    <a:pt x="477" y="1329"/>
                  </a:lnTo>
                  <a:lnTo>
                    <a:pt x="446" y="1318"/>
                  </a:lnTo>
                  <a:lnTo>
                    <a:pt x="415" y="1306"/>
                  </a:lnTo>
                  <a:lnTo>
                    <a:pt x="384" y="1293"/>
                  </a:lnTo>
                  <a:lnTo>
                    <a:pt x="355" y="1278"/>
                  </a:lnTo>
                  <a:lnTo>
                    <a:pt x="327" y="1261"/>
                  </a:lnTo>
                  <a:lnTo>
                    <a:pt x="299" y="1244"/>
                  </a:lnTo>
                  <a:lnTo>
                    <a:pt x="273" y="1225"/>
                  </a:lnTo>
                  <a:lnTo>
                    <a:pt x="247" y="1204"/>
                  </a:lnTo>
                  <a:lnTo>
                    <a:pt x="223" y="1182"/>
                  </a:lnTo>
                  <a:lnTo>
                    <a:pt x="198" y="1160"/>
                  </a:lnTo>
                  <a:lnTo>
                    <a:pt x="176" y="1137"/>
                  </a:lnTo>
                  <a:lnTo>
                    <a:pt x="154" y="1112"/>
                  </a:lnTo>
                  <a:lnTo>
                    <a:pt x="134" y="1086"/>
                  </a:lnTo>
                  <a:lnTo>
                    <a:pt x="115" y="1060"/>
                  </a:lnTo>
                  <a:lnTo>
                    <a:pt x="98" y="1032"/>
                  </a:lnTo>
                  <a:lnTo>
                    <a:pt x="81" y="1003"/>
                  </a:lnTo>
                  <a:lnTo>
                    <a:pt x="66" y="974"/>
                  </a:lnTo>
                  <a:lnTo>
                    <a:pt x="53" y="944"/>
                  </a:lnTo>
                  <a:lnTo>
                    <a:pt x="41" y="913"/>
                  </a:lnTo>
                  <a:lnTo>
                    <a:pt x="30" y="882"/>
                  </a:lnTo>
                  <a:lnTo>
                    <a:pt x="21" y="850"/>
                  </a:lnTo>
                  <a:lnTo>
                    <a:pt x="13" y="816"/>
                  </a:lnTo>
                  <a:lnTo>
                    <a:pt x="7" y="783"/>
                  </a:lnTo>
                  <a:lnTo>
                    <a:pt x="3" y="749"/>
                  </a:lnTo>
                  <a:lnTo>
                    <a:pt x="1" y="715"/>
                  </a:lnTo>
                  <a:lnTo>
                    <a:pt x="0" y="680"/>
                  </a:lnTo>
                  <a:lnTo>
                    <a:pt x="0" y="680"/>
                  </a:lnTo>
                  <a:lnTo>
                    <a:pt x="1" y="644"/>
                  </a:lnTo>
                  <a:lnTo>
                    <a:pt x="3" y="610"/>
                  </a:lnTo>
                  <a:lnTo>
                    <a:pt x="7" y="576"/>
                  </a:lnTo>
                  <a:lnTo>
                    <a:pt x="13" y="543"/>
                  </a:lnTo>
                  <a:lnTo>
                    <a:pt x="21" y="510"/>
                  </a:lnTo>
                  <a:lnTo>
                    <a:pt x="30" y="478"/>
                  </a:lnTo>
                  <a:lnTo>
                    <a:pt x="41" y="446"/>
                  </a:lnTo>
                  <a:lnTo>
                    <a:pt x="53" y="415"/>
                  </a:lnTo>
                  <a:lnTo>
                    <a:pt x="66" y="385"/>
                  </a:lnTo>
                  <a:lnTo>
                    <a:pt x="81" y="356"/>
                  </a:lnTo>
                  <a:lnTo>
                    <a:pt x="98" y="328"/>
                  </a:lnTo>
                  <a:lnTo>
                    <a:pt x="115" y="300"/>
                  </a:lnTo>
                  <a:lnTo>
                    <a:pt x="134" y="273"/>
                  </a:lnTo>
                  <a:lnTo>
                    <a:pt x="154" y="247"/>
                  </a:lnTo>
                  <a:lnTo>
                    <a:pt x="176" y="222"/>
                  </a:lnTo>
                  <a:lnTo>
                    <a:pt x="198" y="199"/>
                  </a:lnTo>
                  <a:lnTo>
                    <a:pt x="223" y="177"/>
                  </a:lnTo>
                  <a:lnTo>
                    <a:pt x="247" y="155"/>
                  </a:lnTo>
                  <a:lnTo>
                    <a:pt x="273" y="135"/>
                  </a:lnTo>
                  <a:lnTo>
                    <a:pt x="299" y="116"/>
                  </a:lnTo>
                  <a:lnTo>
                    <a:pt x="327" y="99"/>
                  </a:lnTo>
                  <a:lnTo>
                    <a:pt x="355" y="81"/>
                  </a:lnTo>
                  <a:lnTo>
                    <a:pt x="384" y="66"/>
                  </a:lnTo>
                  <a:lnTo>
                    <a:pt x="415" y="53"/>
                  </a:lnTo>
                  <a:lnTo>
                    <a:pt x="446" y="41"/>
                  </a:lnTo>
                  <a:lnTo>
                    <a:pt x="477" y="30"/>
                  </a:lnTo>
                  <a:lnTo>
                    <a:pt x="509" y="21"/>
                  </a:lnTo>
                  <a:lnTo>
                    <a:pt x="542" y="13"/>
                  </a:lnTo>
                  <a:lnTo>
                    <a:pt x="575" y="7"/>
                  </a:lnTo>
                  <a:lnTo>
                    <a:pt x="609" y="3"/>
                  </a:lnTo>
                  <a:lnTo>
                    <a:pt x="644" y="0"/>
                  </a:lnTo>
                  <a:lnTo>
                    <a:pt x="679" y="0"/>
                  </a:lnTo>
                  <a:lnTo>
                    <a:pt x="679" y="0"/>
                  </a:lnTo>
                  <a:lnTo>
                    <a:pt x="714" y="0"/>
                  </a:lnTo>
                  <a:lnTo>
                    <a:pt x="748" y="3"/>
                  </a:lnTo>
                  <a:lnTo>
                    <a:pt x="782" y="7"/>
                  </a:lnTo>
                  <a:lnTo>
                    <a:pt x="815" y="13"/>
                  </a:lnTo>
                  <a:lnTo>
                    <a:pt x="849" y="21"/>
                  </a:lnTo>
                  <a:lnTo>
                    <a:pt x="881" y="30"/>
                  </a:lnTo>
                  <a:lnTo>
                    <a:pt x="912" y="41"/>
                  </a:lnTo>
                  <a:lnTo>
                    <a:pt x="943" y="53"/>
                  </a:lnTo>
                  <a:lnTo>
                    <a:pt x="973" y="66"/>
                  </a:lnTo>
                  <a:lnTo>
                    <a:pt x="1002" y="81"/>
                  </a:lnTo>
                  <a:lnTo>
                    <a:pt x="1032" y="99"/>
                  </a:lnTo>
                  <a:lnTo>
                    <a:pt x="1059" y="116"/>
                  </a:lnTo>
                  <a:lnTo>
                    <a:pt x="1086" y="135"/>
                  </a:lnTo>
                  <a:lnTo>
                    <a:pt x="1111" y="155"/>
                  </a:lnTo>
                  <a:lnTo>
                    <a:pt x="1136" y="177"/>
                  </a:lnTo>
                  <a:lnTo>
                    <a:pt x="1159" y="199"/>
                  </a:lnTo>
                  <a:lnTo>
                    <a:pt x="1182" y="222"/>
                  </a:lnTo>
                  <a:lnTo>
                    <a:pt x="1203" y="247"/>
                  </a:lnTo>
                  <a:lnTo>
                    <a:pt x="1223" y="273"/>
                  </a:lnTo>
                  <a:lnTo>
                    <a:pt x="1243" y="300"/>
                  </a:lnTo>
                  <a:lnTo>
                    <a:pt x="1260" y="328"/>
                  </a:lnTo>
                  <a:lnTo>
                    <a:pt x="1277" y="356"/>
                  </a:lnTo>
                  <a:lnTo>
                    <a:pt x="1292" y="385"/>
                  </a:lnTo>
                  <a:lnTo>
                    <a:pt x="1305" y="415"/>
                  </a:lnTo>
                  <a:lnTo>
                    <a:pt x="1317" y="446"/>
                  </a:lnTo>
                  <a:lnTo>
                    <a:pt x="1328" y="478"/>
                  </a:lnTo>
                  <a:lnTo>
                    <a:pt x="1337" y="510"/>
                  </a:lnTo>
                  <a:lnTo>
                    <a:pt x="1345" y="543"/>
                  </a:lnTo>
                  <a:lnTo>
                    <a:pt x="1351" y="576"/>
                  </a:lnTo>
                  <a:lnTo>
                    <a:pt x="1355" y="610"/>
                  </a:lnTo>
                  <a:lnTo>
                    <a:pt x="1358" y="644"/>
                  </a:lnTo>
                  <a:lnTo>
                    <a:pt x="1359" y="680"/>
                  </a:lnTo>
                  <a:lnTo>
                    <a:pt x="1359" y="680"/>
                  </a:lnTo>
                  <a:lnTo>
                    <a:pt x="1358" y="715"/>
                  </a:lnTo>
                  <a:lnTo>
                    <a:pt x="1355" y="749"/>
                  </a:lnTo>
                  <a:lnTo>
                    <a:pt x="1351" y="783"/>
                  </a:lnTo>
                  <a:lnTo>
                    <a:pt x="1345" y="816"/>
                  </a:lnTo>
                  <a:lnTo>
                    <a:pt x="1337" y="850"/>
                  </a:lnTo>
                  <a:lnTo>
                    <a:pt x="1328" y="882"/>
                  </a:lnTo>
                  <a:lnTo>
                    <a:pt x="1317" y="913"/>
                  </a:lnTo>
                  <a:lnTo>
                    <a:pt x="1305" y="944"/>
                  </a:lnTo>
                  <a:lnTo>
                    <a:pt x="1292" y="974"/>
                  </a:lnTo>
                  <a:lnTo>
                    <a:pt x="1277" y="1003"/>
                  </a:lnTo>
                  <a:lnTo>
                    <a:pt x="1260" y="1032"/>
                  </a:lnTo>
                  <a:lnTo>
                    <a:pt x="1243" y="1060"/>
                  </a:lnTo>
                  <a:lnTo>
                    <a:pt x="1223" y="1086"/>
                  </a:lnTo>
                  <a:lnTo>
                    <a:pt x="1203" y="1112"/>
                  </a:lnTo>
                  <a:lnTo>
                    <a:pt x="1182" y="1137"/>
                  </a:lnTo>
                  <a:lnTo>
                    <a:pt x="1159" y="1160"/>
                  </a:lnTo>
                  <a:lnTo>
                    <a:pt x="1136" y="1182"/>
                  </a:lnTo>
                  <a:lnTo>
                    <a:pt x="1111" y="1204"/>
                  </a:lnTo>
                  <a:lnTo>
                    <a:pt x="1086" y="1225"/>
                  </a:lnTo>
                  <a:lnTo>
                    <a:pt x="1059" y="1244"/>
                  </a:lnTo>
                  <a:lnTo>
                    <a:pt x="1032" y="1261"/>
                  </a:lnTo>
                  <a:lnTo>
                    <a:pt x="1002" y="1278"/>
                  </a:lnTo>
                  <a:lnTo>
                    <a:pt x="973" y="1293"/>
                  </a:lnTo>
                  <a:lnTo>
                    <a:pt x="943" y="1306"/>
                  </a:lnTo>
                  <a:lnTo>
                    <a:pt x="912" y="1318"/>
                  </a:lnTo>
                  <a:lnTo>
                    <a:pt x="881" y="1329"/>
                  </a:lnTo>
                  <a:lnTo>
                    <a:pt x="849" y="1338"/>
                  </a:lnTo>
                  <a:lnTo>
                    <a:pt x="815" y="1346"/>
                  </a:lnTo>
                  <a:lnTo>
                    <a:pt x="782" y="1352"/>
                  </a:lnTo>
                  <a:lnTo>
                    <a:pt x="748" y="1356"/>
                  </a:lnTo>
                  <a:lnTo>
                    <a:pt x="714" y="1359"/>
                  </a:lnTo>
                  <a:lnTo>
                    <a:pt x="679" y="1359"/>
                  </a:lnTo>
                  <a:lnTo>
                    <a:pt x="679" y="1359"/>
                  </a:lnTo>
                  <a:close/>
                  <a:moveTo>
                    <a:pt x="679" y="56"/>
                  </a:moveTo>
                  <a:lnTo>
                    <a:pt x="679" y="56"/>
                  </a:lnTo>
                  <a:lnTo>
                    <a:pt x="647" y="57"/>
                  </a:lnTo>
                  <a:lnTo>
                    <a:pt x="616" y="59"/>
                  </a:lnTo>
                  <a:lnTo>
                    <a:pt x="584" y="63"/>
                  </a:lnTo>
                  <a:lnTo>
                    <a:pt x="553" y="69"/>
                  </a:lnTo>
                  <a:lnTo>
                    <a:pt x="523" y="76"/>
                  </a:lnTo>
                  <a:lnTo>
                    <a:pt x="494" y="84"/>
                  </a:lnTo>
                  <a:lnTo>
                    <a:pt x="465" y="95"/>
                  </a:lnTo>
                  <a:lnTo>
                    <a:pt x="437" y="106"/>
                  </a:lnTo>
                  <a:lnTo>
                    <a:pt x="410" y="118"/>
                  </a:lnTo>
                  <a:lnTo>
                    <a:pt x="382" y="132"/>
                  </a:lnTo>
                  <a:lnTo>
                    <a:pt x="356" y="147"/>
                  </a:lnTo>
                  <a:lnTo>
                    <a:pt x="331" y="163"/>
                  </a:lnTo>
                  <a:lnTo>
                    <a:pt x="306" y="180"/>
                  </a:lnTo>
                  <a:lnTo>
                    <a:pt x="283" y="199"/>
                  </a:lnTo>
                  <a:lnTo>
                    <a:pt x="260" y="218"/>
                  </a:lnTo>
                  <a:lnTo>
                    <a:pt x="239" y="239"/>
                  </a:lnTo>
                  <a:lnTo>
                    <a:pt x="218" y="260"/>
                  </a:lnTo>
                  <a:lnTo>
                    <a:pt x="198" y="284"/>
                  </a:lnTo>
                  <a:lnTo>
                    <a:pt x="179" y="307"/>
                  </a:lnTo>
                  <a:lnTo>
                    <a:pt x="162" y="332"/>
                  </a:lnTo>
                  <a:lnTo>
                    <a:pt x="146" y="357"/>
                  </a:lnTo>
                  <a:lnTo>
                    <a:pt x="131" y="383"/>
                  </a:lnTo>
                  <a:lnTo>
                    <a:pt x="117" y="409"/>
                  </a:lnTo>
                  <a:lnTo>
                    <a:pt x="105" y="437"/>
                  </a:lnTo>
                  <a:lnTo>
                    <a:pt x="94" y="466"/>
                  </a:lnTo>
                  <a:lnTo>
                    <a:pt x="84" y="495"/>
                  </a:lnTo>
                  <a:lnTo>
                    <a:pt x="76" y="524"/>
                  </a:lnTo>
                  <a:lnTo>
                    <a:pt x="69" y="554"/>
                  </a:lnTo>
                  <a:lnTo>
                    <a:pt x="63" y="585"/>
                  </a:lnTo>
                  <a:lnTo>
                    <a:pt x="59" y="616"/>
                  </a:lnTo>
                  <a:lnTo>
                    <a:pt x="57" y="647"/>
                  </a:lnTo>
                  <a:lnTo>
                    <a:pt x="56" y="680"/>
                  </a:lnTo>
                  <a:lnTo>
                    <a:pt x="56" y="680"/>
                  </a:lnTo>
                  <a:lnTo>
                    <a:pt x="57" y="712"/>
                  </a:lnTo>
                  <a:lnTo>
                    <a:pt x="59" y="743"/>
                  </a:lnTo>
                  <a:lnTo>
                    <a:pt x="63" y="774"/>
                  </a:lnTo>
                  <a:lnTo>
                    <a:pt x="69" y="805"/>
                  </a:lnTo>
                  <a:lnTo>
                    <a:pt x="76" y="836"/>
                  </a:lnTo>
                  <a:lnTo>
                    <a:pt x="84" y="865"/>
                  </a:lnTo>
                  <a:lnTo>
                    <a:pt x="94" y="894"/>
                  </a:lnTo>
                  <a:lnTo>
                    <a:pt x="105" y="922"/>
                  </a:lnTo>
                  <a:lnTo>
                    <a:pt x="117" y="950"/>
                  </a:lnTo>
                  <a:lnTo>
                    <a:pt x="131" y="976"/>
                  </a:lnTo>
                  <a:lnTo>
                    <a:pt x="146" y="1002"/>
                  </a:lnTo>
                  <a:lnTo>
                    <a:pt x="162" y="1028"/>
                  </a:lnTo>
                  <a:lnTo>
                    <a:pt x="179" y="1053"/>
                  </a:lnTo>
                  <a:lnTo>
                    <a:pt x="198" y="1076"/>
                  </a:lnTo>
                  <a:lnTo>
                    <a:pt x="218" y="1099"/>
                  </a:lnTo>
                  <a:lnTo>
                    <a:pt x="239" y="1120"/>
                  </a:lnTo>
                  <a:lnTo>
                    <a:pt x="260" y="1141"/>
                  </a:lnTo>
                  <a:lnTo>
                    <a:pt x="283" y="1160"/>
                  </a:lnTo>
                  <a:lnTo>
                    <a:pt x="306" y="1179"/>
                  </a:lnTo>
                  <a:lnTo>
                    <a:pt x="331" y="1196"/>
                  </a:lnTo>
                  <a:lnTo>
                    <a:pt x="356" y="1213"/>
                  </a:lnTo>
                  <a:lnTo>
                    <a:pt x="382" y="1228"/>
                  </a:lnTo>
                  <a:lnTo>
                    <a:pt x="410" y="1242"/>
                  </a:lnTo>
                  <a:lnTo>
                    <a:pt x="437" y="1254"/>
                  </a:lnTo>
                  <a:lnTo>
                    <a:pt x="465" y="1265"/>
                  </a:lnTo>
                  <a:lnTo>
                    <a:pt x="494" y="1275"/>
                  </a:lnTo>
                  <a:lnTo>
                    <a:pt x="523" y="1284"/>
                  </a:lnTo>
                  <a:lnTo>
                    <a:pt x="553" y="1290"/>
                  </a:lnTo>
                  <a:lnTo>
                    <a:pt x="584" y="1296"/>
                  </a:lnTo>
                  <a:lnTo>
                    <a:pt x="616" y="1300"/>
                  </a:lnTo>
                  <a:lnTo>
                    <a:pt x="647" y="1302"/>
                  </a:lnTo>
                  <a:lnTo>
                    <a:pt x="679" y="1303"/>
                  </a:lnTo>
                  <a:lnTo>
                    <a:pt x="679" y="1303"/>
                  </a:lnTo>
                  <a:lnTo>
                    <a:pt x="711" y="1302"/>
                  </a:lnTo>
                  <a:lnTo>
                    <a:pt x="742" y="1300"/>
                  </a:lnTo>
                  <a:lnTo>
                    <a:pt x="773" y="1296"/>
                  </a:lnTo>
                  <a:lnTo>
                    <a:pt x="804" y="1290"/>
                  </a:lnTo>
                  <a:lnTo>
                    <a:pt x="835" y="1284"/>
                  </a:lnTo>
                  <a:lnTo>
                    <a:pt x="864" y="1275"/>
                  </a:lnTo>
                  <a:lnTo>
                    <a:pt x="893" y="1265"/>
                  </a:lnTo>
                  <a:lnTo>
                    <a:pt x="921" y="1254"/>
                  </a:lnTo>
                  <a:lnTo>
                    <a:pt x="949" y="1242"/>
                  </a:lnTo>
                  <a:lnTo>
                    <a:pt x="975" y="1228"/>
                  </a:lnTo>
                  <a:lnTo>
                    <a:pt x="1001" y="1213"/>
                  </a:lnTo>
                  <a:lnTo>
                    <a:pt x="1028" y="1196"/>
                  </a:lnTo>
                  <a:lnTo>
                    <a:pt x="1052" y="1179"/>
                  </a:lnTo>
                  <a:lnTo>
                    <a:pt x="1075" y="1160"/>
                  </a:lnTo>
                  <a:lnTo>
                    <a:pt x="1098" y="1141"/>
                  </a:lnTo>
                  <a:lnTo>
                    <a:pt x="1119" y="1120"/>
                  </a:lnTo>
                  <a:lnTo>
                    <a:pt x="1140" y="1099"/>
                  </a:lnTo>
                  <a:lnTo>
                    <a:pt x="1159" y="1076"/>
                  </a:lnTo>
                  <a:lnTo>
                    <a:pt x="1178" y="1053"/>
                  </a:lnTo>
                  <a:lnTo>
                    <a:pt x="1195" y="1028"/>
                  </a:lnTo>
                  <a:lnTo>
                    <a:pt x="1211" y="1002"/>
                  </a:lnTo>
                  <a:lnTo>
                    <a:pt x="1226" y="976"/>
                  </a:lnTo>
                  <a:lnTo>
                    <a:pt x="1241" y="950"/>
                  </a:lnTo>
                  <a:lnTo>
                    <a:pt x="1253" y="922"/>
                  </a:lnTo>
                  <a:lnTo>
                    <a:pt x="1264" y="894"/>
                  </a:lnTo>
                  <a:lnTo>
                    <a:pt x="1274" y="865"/>
                  </a:lnTo>
                  <a:lnTo>
                    <a:pt x="1283" y="836"/>
                  </a:lnTo>
                  <a:lnTo>
                    <a:pt x="1290" y="805"/>
                  </a:lnTo>
                  <a:lnTo>
                    <a:pt x="1295" y="774"/>
                  </a:lnTo>
                  <a:lnTo>
                    <a:pt x="1299" y="743"/>
                  </a:lnTo>
                  <a:lnTo>
                    <a:pt x="1301" y="712"/>
                  </a:lnTo>
                  <a:lnTo>
                    <a:pt x="1302" y="680"/>
                  </a:lnTo>
                  <a:lnTo>
                    <a:pt x="1302" y="680"/>
                  </a:lnTo>
                  <a:lnTo>
                    <a:pt x="1301" y="647"/>
                  </a:lnTo>
                  <a:lnTo>
                    <a:pt x="1299" y="616"/>
                  </a:lnTo>
                  <a:lnTo>
                    <a:pt x="1295" y="585"/>
                  </a:lnTo>
                  <a:lnTo>
                    <a:pt x="1290" y="554"/>
                  </a:lnTo>
                  <a:lnTo>
                    <a:pt x="1283" y="524"/>
                  </a:lnTo>
                  <a:lnTo>
                    <a:pt x="1274" y="495"/>
                  </a:lnTo>
                  <a:lnTo>
                    <a:pt x="1264" y="466"/>
                  </a:lnTo>
                  <a:lnTo>
                    <a:pt x="1253" y="437"/>
                  </a:lnTo>
                  <a:lnTo>
                    <a:pt x="1241" y="409"/>
                  </a:lnTo>
                  <a:lnTo>
                    <a:pt x="1226" y="383"/>
                  </a:lnTo>
                  <a:lnTo>
                    <a:pt x="1211" y="357"/>
                  </a:lnTo>
                  <a:lnTo>
                    <a:pt x="1195" y="332"/>
                  </a:lnTo>
                  <a:lnTo>
                    <a:pt x="1178" y="307"/>
                  </a:lnTo>
                  <a:lnTo>
                    <a:pt x="1159" y="284"/>
                  </a:lnTo>
                  <a:lnTo>
                    <a:pt x="1140" y="260"/>
                  </a:lnTo>
                  <a:lnTo>
                    <a:pt x="1119" y="239"/>
                  </a:lnTo>
                  <a:lnTo>
                    <a:pt x="1098" y="218"/>
                  </a:lnTo>
                  <a:lnTo>
                    <a:pt x="1075" y="199"/>
                  </a:lnTo>
                  <a:lnTo>
                    <a:pt x="1052" y="180"/>
                  </a:lnTo>
                  <a:lnTo>
                    <a:pt x="1028" y="163"/>
                  </a:lnTo>
                  <a:lnTo>
                    <a:pt x="1001" y="147"/>
                  </a:lnTo>
                  <a:lnTo>
                    <a:pt x="975" y="132"/>
                  </a:lnTo>
                  <a:lnTo>
                    <a:pt x="949" y="118"/>
                  </a:lnTo>
                  <a:lnTo>
                    <a:pt x="921" y="106"/>
                  </a:lnTo>
                  <a:lnTo>
                    <a:pt x="893" y="95"/>
                  </a:lnTo>
                  <a:lnTo>
                    <a:pt x="864" y="84"/>
                  </a:lnTo>
                  <a:lnTo>
                    <a:pt x="835" y="76"/>
                  </a:lnTo>
                  <a:lnTo>
                    <a:pt x="804" y="69"/>
                  </a:lnTo>
                  <a:lnTo>
                    <a:pt x="773" y="63"/>
                  </a:lnTo>
                  <a:lnTo>
                    <a:pt x="742" y="59"/>
                  </a:lnTo>
                  <a:lnTo>
                    <a:pt x="711" y="57"/>
                  </a:lnTo>
                  <a:lnTo>
                    <a:pt x="679" y="56"/>
                  </a:lnTo>
                  <a:lnTo>
                    <a:pt x="679" y="56"/>
                  </a:lnTo>
                  <a:close/>
                </a:path>
              </a:pathLst>
            </a:custGeom>
            <a:grpFill/>
            <a:ln w="15875">
              <a:noFill/>
              <a:round/>
              <a:headEnd/>
              <a:tailEnd/>
            </a:ln>
          </p:spPr>
          <p:txBody>
            <a:bodyPr/>
            <a:lstStyle/>
            <a:p>
              <a:pPr eaLnBrk="1" fontAlgn="auto" hangingPunct="1">
                <a:spcBef>
                  <a:spcPts val="0"/>
                </a:spcBef>
                <a:spcAft>
                  <a:spcPts val="0"/>
                </a:spcAft>
                <a:defRPr/>
              </a:pPr>
              <a:endParaRPr lang="en-US" kern="0">
                <a:solidFill>
                  <a:srgbClr val="4D4D4F"/>
                </a:solidFill>
                <a:latin typeface="Gilroy"/>
              </a:endParaRPr>
            </a:p>
          </p:txBody>
        </p:sp>
      </p:grpSp>
      <p:sp>
        <p:nvSpPr>
          <p:cNvPr id="109582" name="TextBox 16">
            <a:extLst>
              <a:ext uri="{FF2B5EF4-FFF2-40B4-BE49-F238E27FC236}">
                <a16:creationId xmlns:a16="http://schemas.microsoft.com/office/drawing/2014/main" id="{F3C67DC3-F0FA-68FD-FACB-77DDBEAD78BB}"/>
              </a:ext>
            </a:extLst>
          </p:cNvPr>
          <p:cNvSpPr txBox="1">
            <a:spLocks noChangeArrowheads="1"/>
          </p:cNvSpPr>
          <p:nvPr/>
        </p:nvSpPr>
        <p:spPr bwMode="auto">
          <a:xfrm>
            <a:off x="5135563" y="3321050"/>
            <a:ext cx="61626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600"/>
              </a:spcBef>
              <a:spcAft>
                <a:spcPts val="300"/>
              </a:spcAft>
            </a:pPr>
            <a:r>
              <a:rPr lang="LID4096" altLang="en-US" sz="1600">
                <a:solidFill>
                  <a:srgbClr val="4D4D4F"/>
                </a:solidFill>
                <a:cs typeface="Arial" panose="020B0604020202020204" pitchFamily="34" charset="0"/>
              </a:rPr>
              <a:t>Consider using </a:t>
            </a:r>
            <a:r>
              <a:rPr lang="LID4096" altLang="en-US" sz="1600" b="1">
                <a:solidFill>
                  <a:srgbClr val="4D4D4F"/>
                </a:solidFill>
                <a:cs typeface="Arial" panose="020B0604020202020204" pitchFamily="34" charset="0"/>
              </a:rPr>
              <a:t>rtCGM</a:t>
            </a:r>
            <a:r>
              <a:rPr lang="LID4096" altLang="en-US" sz="1600">
                <a:solidFill>
                  <a:srgbClr val="4D4D4F"/>
                </a:solidFill>
                <a:cs typeface="Arial" panose="020B0604020202020204" pitchFamily="34" charset="0"/>
              </a:rPr>
              <a:t> and i</a:t>
            </a:r>
            <a:r>
              <a:rPr lang="LID4096" altLang="en-US" sz="1600" b="1">
                <a:solidFill>
                  <a:srgbClr val="4D4D4F"/>
                </a:solidFill>
                <a:cs typeface="Arial" panose="020B0604020202020204" pitchFamily="34" charset="0"/>
              </a:rPr>
              <a:t>sCGM</a:t>
            </a:r>
            <a:r>
              <a:rPr lang="LID4096" altLang="en-US" sz="1600">
                <a:solidFill>
                  <a:srgbClr val="4D4D4F"/>
                </a:solidFill>
                <a:cs typeface="Arial" panose="020B0604020202020204" pitchFamily="34" charset="0"/>
              </a:rPr>
              <a:t> in adults with type 2 diabetes treated with glucose-lowering medications other than insulin to achieve and maintain individualized goals </a:t>
            </a:r>
            <a:r>
              <a:rPr lang="LID4096" altLang="en-US" sz="1600" b="1">
                <a:solidFill>
                  <a:srgbClr val="32AD10"/>
                </a:solidFill>
                <a:cs typeface="Arial" panose="020B0604020202020204" pitchFamily="34" charset="0"/>
              </a:rPr>
              <a:t>(B)</a:t>
            </a:r>
            <a:r>
              <a:rPr lang="en-US" altLang="en-US" sz="1600" b="1" baseline="30000">
                <a:solidFill>
                  <a:srgbClr val="32AD10"/>
                </a:solidFill>
                <a:cs typeface="Arial" panose="020B0604020202020204" pitchFamily="34" charset="0"/>
              </a:rPr>
              <a:t> †</a:t>
            </a:r>
            <a:r>
              <a:rPr lang="LID4096" altLang="en-US" sz="1600" b="1" baseline="30000">
                <a:solidFill>
                  <a:srgbClr val="32AD10"/>
                </a:solidFill>
                <a:cs typeface="Arial" panose="020B0604020202020204" pitchFamily="34" charset="0"/>
              </a:rPr>
              <a:t>,1</a:t>
            </a:r>
            <a:endParaRPr lang="LID4096" altLang="en-US" b="1" baseline="30000">
              <a:solidFill>
                <a:srgbClr val="32AD10"/>
              </a:solidFill>
              <a:cs typeface="Arial" panose="020B0604020202020204" pitchFamily="34" charset="0"/>
            </a:endParaRPr>
          </a:p>
        </p:txBody>
      </p:sp>
      <p:sp>
        <p:nvSpPr>
          <p:cNvPr id="109583" name="TextBox 18">
            <a:extLst>
              <a:ext uri="{FF2B5EF4-FFF2-40B4-BE49-F238E27FC236}">
                <a16:creationId xmlns:a16="http://schemas.microsoft.com/office/drawing/2014/main" id="{69C98069-EE84-7415-0629-9E5253EB6E1E}"/>
              </a:ext>
            </a:extLst>
          </p:cNvPr>
          <p:cNvSpPr txBox="1">
            <a:spLocks noChangeArrowheads="1"/>
          </p:cNvSpPr>
          <p:nvPr/>
        </p:nvSpPr>
        <p:spPr bwMode="auto">
          <a:xfrm>
            <a:off x="5159375" y="4394200"/>
            <a:ext cx="6162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solidFill>
                  <a:srgbClr val="4D4D4F"/>
                </a:solidFill>
                <a:cs typeface="Arial" panose="020B0604020202020204" pitchFamily="34" charset="0"/>
              </a:rPr>
              <a:t>Use of CGM is beneficial and</a:t>
            </a:r>
            <a:r>
              <a:rPr lang="LID4096" altLang="en-US" sz="1600">
                <a:solidFill>
                  <a:srgbClr val="4D4D4F"/>
                </a:solidFill>
                <a:cs typeface="Arial" panose="020B0604020202020204" pitchFamily="34" charset="0"/>
              </a:rPr>
              <a:t> </a:t>
            </a:r>
            <a:r>
              <a:rPr lang="en-US" altLang="en-US" sz="1600">
                <a:solidFill>
                  <a:srgbClr val="4D4D4F"/>
                </a:solidFill>
                <a:cs typeface="Arial" panose="020B0604020202020204" pitchFamily="34" charset="0"/>
              </a:rPr>
              <a:t>recommended for individuals at high</a:t>
            </a:r>
          </a:p>
          <a:p>
            <a:pPr eaLnBrk="1" hangingPunct="1"/>
            <a:r>
              <a:rPr lang="en-US" altLang="en-US" sz="1600">
                <a:solidFill>
                  <a:srgbClr val="4D4D4F"/>
                </a:solidFill>
                <a:cs typeface="Arial" panose="020B0604020202020204" pitchFamily="34" charset="0"/>
              </a:rPr>
              <a:t>risk for hypoglycemia </a:t>
            </a:r>
            <a:r>
              <a:rPr lang="LID4096" altLang="en-US" sz="1600" b="1">
                <a:solidFill>
                  <a:srgbClr val="32AD10"/>
                </a:solidFill>
                <a:cs typeface="Arial" panose="020B0604020202020204" pitchFamily="34" charset="0"/>
              </a:rPr>
              <a:t>(</a:t>
            </a:r>
            <a:r>
              <a:rPr lang="en-US" altLang="en-US" sz="1600" b="1">
                <a:solidFill>
                  <a:srgbClr val="32AD10"/>
                </a:solidFill>
                <a:cs typeface="Arial" panose="020B0604020202020204" pitchFamily="34" charset="0"/>
              </a:rPr>
              <a:t>A)</a:t>
            </a:r>
            <a:r>
              <a:rPr lang="en-US" altLang="en-US" sz="1600" b="1" baseline="30000">
                <a:solidFill>
                  <a:srgbClr val="32AD10"/>
                </a:solidFill>
                <a:cs typeface="Arial" panose="020B0604020202020204" pitchFamily="34" charset="0"/>
              </a:rPr>
              <a:t>*</a:t>
            </a:r>
            <a:r>
              <a:rPr lang="LID4096" altLang="en-US" sz="1600" b="1" baseline="30000">
                <a:solidFill>
                  <a:srgbClr val="32AD10"/>
                </a:solidFill>
                <a:cs typeface="Arial" panose="020B0604020202020204" pitchFamily="34" charset="0"/>
              </a:rPr>
              <a:t>,2</a:t>
            </a:r>
            <a:r>
              <a:rPr lang="en-US" altLang="en-US" sz="1600">
                <a:solidFill>
                  <a:srgbClr val="32AD10"/>
                </a:solidFill>
                <a:cs typeface="Arial" panose="020B0604020202020204" pitchFamily="34" charset="0"/>
              </a:rPr>
              <a:t> </a:t>
            </a:r>
            <a:endParaRPr lang="en-US" altLang="en-US" sz="1600">
              <a:solidFill>
                <a:srgbClr val="4D4D4F"/>
              </a:solidFill>
              <a:cs typeface="Arial" panose="020B0604020202020204" pitchFamily="34" charset="0"/>
            </a:endParaRPr>
          </a:p>
        </p:txBody>
      </p:sp>
      <p:cxnSp>
        <p:nvCxnSpPr>
          <p:cNvPr id="20" name="Straight Connector 19">
            <a:extLst>
              <a:ext uri="{FF2B5EF4-FFF2-40B4-BE49-F238E27FC236}">
                <a16:creationId xmlns:a16="http://schemas.microsoft.com/office/drawing/2014/main" id="{DF3EDEE2-05F4-DB2F-7062-A6A4162AF681}"/>
              </a:ext>
            </a:extLst>
          </p:cNvPr>
          <p:cNvCxnSpPr>
            <a:cxnSpLocks/>
          </p:cNvCxnSpPr>
          <p:nvPr/>
        </p:nvCxnSpPr>
        <p:spPr>
          <a:xfrm>
            <a:off x="5040313" y="3195638"/>
            <a:ext cx="65659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F3C79FC-7E27-B168-C3F5-198B86CDEEBA}"/>
              </a:ext>
            </a:extLst>
          </p:cNvPr>
          <p:cNvCxnSpPr>
            <a:cxnSpLocks/>
          </p:cNvCxnSpPr>
          <p:nvPr/>
        </p:nvCxnSpPr>
        <p:spPr>
          <a:xfrm>
            <a:off x="5040313" y="4275138"/>
            <a:ext cx="65659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1CD552E6-B120-2546-EC3D-94241181B6D9}"/>
              </a:ext>
            </a:extLst>
          </p:cNvPr>
          <p:cNvGrpSpPr/>
          <p:nvPr/>
        </p:nvGrpSpPr>
        <p:grpSpPr>
          <a:xfrm>
            <a:off x="4502185" y="2449918"/>
            <a:ext cx="521929" cy="521929"/>
            <a:chOff x="7729538" y="2889250"/>
            <a:chExt cx="360363" cy="360363"/>
          </a:xfrm>
          <a:solidFill>
            <a:srgbClr val="32AD10"/>
          </a:solidFill>
        </p:grpSpPr>
        <p:sp>
          <p:nvSpPr>
            <p:cNvPr id="23" name="Freeform 14">
              <a:extLst>
                <a:ext uri="{FF2B5EF4-FFF2-40B4-BE49-F238E27FC236}">
                  <a16:creationId xmlns:a16="http://schemas.microsoft.com/office/drawing/2014/main" id="{A99E5C0F-FB43-B614-FDC3-8CDD300FED4F}"/>
                </a:ext>
              </a:extLst>
            </p:cNvPr>
            <p:cNvSpPr>
              <a:spLocks/>
            </p:cNvSpPr>
            <p:nvPr/>
          </p:nvSpPr>
          <p:spPr bwMode="auto">
            <a:xfrm>
              <a:off x="7826376" y="3009900"/>
              <a:ext cx="165100" cy="119063"/>
            </a:xfrm>
            <a:custGeom>
              <a:avLst/>
              <a:gdLst>
                <a:gd name="T0" fmla="*/ 170 w 623"/>
                <a:gd name="T1" fmla="*/ 453 h 453"/>
                <a:gd name="T2" fmla="*/ 170 w 623"/>
                <a:gd name="T3" fmla="*/ 453 h 453"/>
                <a:gd name="T4" fmla="*/ 165 w 623"/>
                <a:gd name="T5" fmla="*/ 453 h 453"/>
                <a:gd name="T6" fmla="*/ 160 w 623"/>
                <a:gd name="T7" fmla="*/ 451 h 453"/>
                <a:gd name="T8" fmla="*/ 155 w 623"/>
                <a:gd name="T9" fmla="*/ 449 h 453"/>
                <a:gd name="T10" fmla="*/ 150 w 623"/>
                <a:gd name="T11" fmla="*/ 445 h 453"/>
                <a:gd name="T12" fmla="*/ 8 w 623"/>
                <a:gd name="T13" fmla="*/ 303 h 453"/>
                <a:gd name="T14" fmla="*/ 8 w 623"/>
                <a:gd name="T15" fmla="*/ 303 h 453"/>
                <a:gd name="T16" fmla="*/ 5 w 623"/>
                <a:gd name="T17" fmla="*/ 299 h 453"/>
                <a:gd name="T18" fmla="*/ 2 w 623"/>
                <a:gd name="T19" fmla="*/ 294 h 453"/>
                <a:gd name="T20" fmla="*/ 1 w 623"/>
                <a:gd name="T21" fmla="*/ 289 h 453"/>
                <a:gd name="T22" fmla="*/ 0 w 623"/>
                <a:gd name="T23" fmla="*/ 283 h 453"/>
                <a:gd name="T24" fmla="*/ 1 w 623"/>
                <a:gd name="T25" fmla="*/ 278 h 453"/>
                <a:gd name="T26" fmla="*/ 2 w 623"/>
                <a:gd name="T27" fmla="*/ 273 h 453"/>
                <a:gd name="T28" fmla="*/ 5 w 623"/>
                <a:gd name="T29" fmla="*/ 268 h 453"/>
                <a:gd name="T30" fmla="*/ 8 w 623"/>
                <a:gd name="T31" fmla="*/ 263 h 453"/>
                <a:gd name="T32" fmla="*/ 8 w 623"/>
                <a:gd name="T33" fmla="*/ 263 h 453"/>
                <a:gd name="T34" fmla="*/ 13 w 623"/>
                <a:gd name="T35" fmla="*/ 260 h 453"/>
                <a:gd name="T36" fmla="*/ 18 w 623"/>
                <a:gd name="T37" fmla="*/ 257 h 453"/>
                <a:gd name="T38" fmla="*/ 23 w 623"/>
                <a:gd name="T39" fmla="*/ 256 h 453"/>
                <a:gd name="T40" fmla="*/ 28 w 623"/>
                <a:gd name="T41" fmla="*/ 255 h 453"/>
                <a:gd name="T42" fmla="*/ 34 w 623"/>
                <a:gd name="T43" fmla="*/ 256 h 453"/>
                <a:gd name="T44" fmla="*/ 39 w 623"/>
                <a:gd name="T45" fmla="*/ 257 h 453"/>
                <a:gd name="T46" fmla="*/ 45 w 623"/>
                <a:gd name="T47" fmla="*/ 260 h 453"/>
                <a:gd name="T48" fmla="*/ 49 w 623"/>
                <a:gd name="T49" fmla="*/ 263 h 453"/>
                <a:gd name="T50" fmla="*/ 171 w 623"/>
                <a:gd name="T51" fmla="*/ 386 h 453"/>
                <a:gd name="T52" fmla="*/ 576 w 623"/>
                <a:gd name="T53" fmla="*/ 7 h 453"/>
                <a:gd name="T54" fmla="*/ 576 w 623"/>
                <a:gd name="T55" fmla="*/ 7 h 453"/>
                <a:gd name="T56" fmla="*/ 580 w 623"/>
                <a:gd name="T57" fmla="*/ 4 h 453"/>
                <a:gd name="T58" fmla="*/ 585 w 623"/>
                <a:gd name="T59" fmla="*/ 1 h 453"/>
                <a:gd name="T60" fmla="*/ 591 w 623"/>
                <a:gd name="T61" fmla="*/ 0 h 453"/>
                <a:gd name="T62" fmla="*/ 596 w 623"/>
                <a:gd name="T63" fmla="*/ 0 h 453"/>
                <a:gd name="T64" fmla="*/ 601 w 623"/>
                <a:gd name="T65" fmla="*/ 0 h 453"/>
                <a:gd name="T66" fmla="*/ 606 w 623"/>
                <a:gd name="T67" fmla="*/ 2 h 453"/>
                <a:gd name="T68" fmla="*/ 611 w 623"/>
                <a:gd name="T69" fmla="*/ 5 h 453"/>
                <a:gd name="T70" fmla="*/ 616 w 623"/>
                <a:gd name="T71" fmla="*/ 8 h 453"/>
                <a:gd name="T72" fmla="*/ 616 w 623"/>
                <a:gd name="T73" fmla="*/ 8 h 453"/>
                <a:gd name="T74" fmla="*/ 619 w 623"/>
                <a:gd name="T75" fmla="*/ 14 h 453"/>
                <a:gd name="T76" fmla="*/ 621 w 623"/>
                <a:gd name="T77" fmla="*/ 19 h 453"/>
                <a:gd name="T78" fmla="*/ 623 w 623"/>
                <a:gd name="T79" fmla="*/ 24 h 453"/>
                <a:gd name="T80" fmla="*/ 623 w 623"/>
                <a:gd name="T81" fmla="*/ 30 h 453"/>
                <a:gd name="T82" fmla="*/ 622 w 623"/>
                <a:gd name="T83" fmla="*/ 35 h 453"/>
                <a:gd name="T84" fmla="*/ 621 w 623"/>
                <a:gd name="T85" fmla="*/ 40 h 453"/>
                <a:gd name="T86" fmla="*/ 618 w 623"/>
                <a:gd name="T87" fmla="*/ 45 h 453"/>
                <a:gd name="T88" fmla="*/ 614 w 623"/>
                <a:gd name="T89" fmla="*/ 49 h 453"/>
                <a:gd name="T90" fmla="*/ 189 w 623"/>
                <a:gd name="T91" fmla="*/ 446 h 453"/>
                <a:gd name="T92" fmla="*/ 189 w 623"/>
                <a:gd name="T93" fmla="*/ 446 h 453"/>
                <a:gd name="T94" fmla="*/ 185 w 623"/>
                <a:gd name="T95" fmla="*/ 449 h 453"/>
                <a:gd name="T96" fmla="*/ 180 w 623"/>
                <a:gd name="T97" fmla="*/ 452 h 453"/>
                <a:gd name="T98" fmla="*/ 175 w 623"/>
                <a:gd name="T99" fmla="*/ 453 h 453"/>
                <a:gd name="T100" fmla="*/ 170 w 623"/>
                <a:gd name="T101" fmla="*/ 453 h 453"/>
                <a:gd name="T102" fmla="*/ 170 w 623"/>
                <a:gd name="T103" fmla="*/ 45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3" h="453">
                  <a:moveTo>
                    <a:pt x="170" y="453"/>
                  </a:moveTo>
                  <a:lnTo>
                    <a:pt x="170" y="453"/>
                  </a:lnTo>
                  <a:lnTo>
                    <a:pt x="165" y="453"/>
                  </a:lnTo>
                  <a:lnTo>
                    <a:pt x="160" y="451"/>
                  </a:lnTo>
                  <a:lnTo>
                    <a:pt x="155" y="449"/>
                  </a:lnTo>
                  <a:lnTo>
                    <a:pt x="150" y="445"/>
                  </a:lnTo>
                  <a:lnTo>
                    <a:pt x="8" y="303"/>
                  </a:lnTo>
                  <a:lnTo>
                    <a:pt x="8" y="303"/>
                  </a:lnTo>
                  <a:lnTo>
                    <a:pt x="5" y="299"/>
                  </a:lnTo>
                  <a:lnTo>
                    <a:pt x="2" y="294"/>
                  </a:lnTo>
                  <a:lnTo>
                    <a:pt x="1" y="289"/>
                  </a:lnTo>
                  <a:lnTo>
                    <a:pt x="0" y="283"/>
                  </a:lnTo>
                  <a:lnTo>
                    <a:pt x="1" y="278"/>
                  </a:lnTo>
                  <a:lnTo>
                    <a:pt x="2" y="273"/>
                  </a:lnTo>
                  <a:lnTo>
                    <a:pt x="5" y="268"/>
                  </a:lnTo>
                  <a:lnTo>
                    <a:pt x="8" y="263"/>
                  </a:lnTo>
                  <a:lnTo>
                    <a:pt x="8" y="263"/>
                  </a:lnTo>
                  <a:lnTo>
                    <a:pt x="13" y="260"/>
                  </a:lnTo>
                  <a:lnTo>
                    <a:pt x="18" y="257"/>
                  </a:lnTo>
                  <a:lnTo>
                    <a:pt x="23" y="256"/>
                  </a:lnTo>
                  <a:lnTo>
                    <a:pt x="28" y="255"/>
                  </a:lnTo>
                  <a:lnTo>
                    <a:pt x="34" y="256"/>
                  </a:lnTo>
                  <a:lnTo>
                    <a:pt x="39" y="257"/>
                  </a:lnTo>
                  <a:lnTo>
                    <a:pt x="45" y="260"/>
                  </a:lnTo>
                  <a:lnTo>
                    <a:pt x="49" y="263"/>
                  </a:lnTo>
                  <a:lnTo>
                    <a:pt x="171" y="386"/>
                  </a:lnTo>
                  <a:lnTo>
                    <a:pt x="576" y="7"/>
                  </a:lnTo>
                  <a:lnTo>
                    <a:pt x="576" y="7"/>
                  </a:lnTo>
                  <a:lnTo>
                    <a:pt x="580" y="4"/>
                  </a:lnTo>
                  <a:lnTo>
                    <a:pt x="585" y="1"/>
                  </a:lnTo>
                  <a:lnTo>
                    <a:pt x="591" y="0"/>
                  </a:lnTo>
                  <a:lnTo>
                    <a:pt x="596" y="0"/>
                  </a:lnTo>
                  <a:lnTo>
                    <a:pt x="601" y="0"/>
                  </a:lnTo>
                  <a:lnTo>
                    <a:pt x="606" y="2"/>
                  </a:lnTo>
                  <a:lnTo>
                    <a:pt x="611" y="5"/>
                  </a:lnTo>
                  <a:lnTo>
                    <a:pt x="616" y="8"/>
                  </a:lnTo>
                  <a:lnTo>
                    <a:pt x="616" y="8"/>
                  </a:lnTo>
                  <a:lnTo>
                    <a:pt x="619" y="14"/>
                  </a:lnTo>
                  <a:lnTo>
                    <a:pt x="621" y="19"/>
                  </a:lnTo>
                  <a:lnTo>
                    <a:pt x="623" y="24"/>
                  </a:lnTo>
                  <a:lnTo>
                    <a:pt x="623" y="30"/>
                  </a:lnTo>
                  <a:lnTo>
                    <a:pt x="622" y="35"/>
                  </a:lnTo>
                  <a:lnTo>
                    <a:pt x="621" y="40"/>
                  </a:lnTo>
                  <a:lnTo>
                    <a:pt x="618" y="45"/>
                  </a:lnTo>
                  <a:lnTo>
                    <a:pt x="614" y="49"/>
                  </a:lnTo>
                  <a:lnTo>
                    <a:pt x="189" y="446"/>
                  </a:lnTo>
                  <a:lnTo>
                    <a:pt x="189" y="446"/>
                  </a:lnTo>
                  <a:lnTo>
                    <a:pt x="185" y="449"/>
                  </a:lnTo>
                  <a:lnTo>
                    <a:pt x="180" y="452"/>
                  </a:lnTo>
                  <a:lnTo>
                    <a:pt x="175" y="453"/>
                  </a:lnTo>
                  <a:lnTo>
                    <a:pt x="170" y="453"/>
                  </a:lnTo>
                  <a:lnTo>
                    <a:pt x="170" y="453"/>
                  </a:lnTo>
                  <a:close/>
                </a:path>
              </a:pathLst>
            </a:custGeom>
            <a:grpFill/>
            <a:ln w="15875">
              <a:solidFill>
                <a:srgbClr val="32AD10"/>
              </a:solidFill>
              <a:round/>
              <a:headEnd/>
              <a:tailEnd/>
            </a:ln>
          </p:spPr>
          <p:txBody>
            <a:bodyPr/>
            <a:lstStyle/>
            <a:p>
              <a:pPr eaLnBrk="1" fontAlgn="auto" hangingPunct="1">
                <a:spcBef>
                  <a:spcPts val="0"/>
                </a:spcBef>
                <a:spcAft>
                  <a:spcPts val="0"/>
                </a:spcAft>
                <a:defRPr/>
              </a:pPr>
              <a:endParaRPr lang="en-US" kern="0">
                <a:solidFill>
                  <a:srgbClr val="4D4D4F"/>
                </a:solidFill>
                <a:latin typeface="Gilroy"/>
              </a:endParaRPr>
            </a:p>
          </p:txBody>
        </p:sp>
        <p:sp>
          <p:nvSpPr>
            <p:cNvPr id="24" name="Freeform 15">
              <a:extLst>
                <a:ext uri="{FF2B5EF4-FFF2-40B4-BE49-F238E27FC236}">
                  <a16:creationId xmlns:a16="http://schemas.microsoft.com/office/drawing/2014/main" id="{1679BBC5-5B7F-A5CD-41A4-1BFAFEBF4165}"/>
                </a:ext>
              </a:extLst>
            </p:cNvPr>
            <p:cNvSpPr>
              <a:spLocks noEditPoints="1"/>
            </p:cNvSpPr>
            <p:nvPr/>
          </p:nvSpPr>
          <p:spPr bwMode="auto">
            <a:xfrm>
              <a:off x="7729538" y="2889250"/>
              <a:ext cx="360363" cy="360363"/>
            </a:xfrm>
            <a:custGeom>
              <a:avLst/>
              <a:gdLst>
                <a:gd name="T0" fmla="*/ 575 w 1359"/>
                <a:gd name="T1" fmla="*/ 1352 h 1359"/>
                <a:gd name="T2" fmla="*/ 415 w 1359"/>
                <a:gd name="T3" fmla="*/ 1306 h 1359"/>
                <a:gd name="T4" fmla="*/ 273 w 1359"/>
                <a:gd name="T5" fmla="*/ 1225 h 1359"/>
                <a:gd name="T6" fmla="*/ 154 w 1359"/>
                <a:gd name="T7" fmla="*/ 1112 h 1359"/>
                <a:gd name="T8" fmla="*/ 66 w 1359"/>
                <a:gd name="T9" fmla="*/ 974 h 1359"/>
                <a:gd name="T10" fmla="*/ 13 w 1359"/>
                <a:gd name="T11" fmla="*/ 816 h 1359"/>
                <a:gd name="T12" fmla="*/ 0 w 1359"/>
                <a:gd name="T13" fmla="*/ 680 h 1359"/>
                <a:gd name="T14" fmla="*/ 21 w 1359"/>
                <a:gd name="T15" fmla="*/ 510 h 1359"/>
                <a:gd name="T16" fmla="*/ 81 w 1359"/>
                <a:gd name="T17" fmla="*/ 356 h 1359"/>
                <a:gd name="T18" fmla="*/ 176 w 1359"/>
                <a:gd name="T19" fmla="*/ 222 h 1359"/>
                <a:gd name="T20" fmla="*/ 299 w 1359"/>
                <a:gd name="T21" fmla="*/ 116 h 1359"/>
                <a:gd name="T22" fmla="*/ 446 w 1359"/>
                <a:gd name="T23" fmla="*/ 41 h 1359"/>
                <a:gd name="T24" fmla="*/ 609 w 1359"/>
                <a:gd name="T25" fmla="*/ 3 h 1359"/>
                <a:gd name="T26" fmla="*/ 748 w 1359"/>
                <a:gd name="T27" fmla="*/ 3 h 1359"/>
                <a:gd name="T28" fmla="*/ 912 w 1359"/>
                <a:gd name="T29" fmla="*/ 41 h 1359"/>
                <a:gd name="T30" fmla="*/ 1059 w 1359"/>
                <a:gd name="T31" fmla="*/ 116 h 1359"/>
                <a:gd name="T32" fmla="*/ 1182 w 1359"/>
                <a:gd name="T33" fmla="*/ 222 h 1359"/>
                <a:gd name="T34" fmla="*/ 1277 w 1359"/>
                <a:gd name="T35" fmla="*/ 356 h 1359"/>
                <a:gd name="T36" fmla="*/ 1337 w 1359"/>
                <a:gd name="T37" fmla="*/ 510 h 1359"/>
                <a:gd name="T38" fmla="*/ 1359 w 1359"/>
                <a:gd name="T39" fmla="*/ 680 h 1359"/>
                <a:gd name="T40" fmla="*/ 1345 w 1359"/>
                <a:gd name="T41" fmla="*/ 816 h 1359"/>
                <a:gd name="T42" fmla="*/ 1292 w 1359"/>
                <a:gd name="T43" fmla="*/ 974 h 1359"/>
                <a:gd name="T44" fmla="*/ 1203 w 1359"/>
                <a:gd name="T45" fmla="*/ 1112 h 1359"/>
                <a:gd name="T46" fmla="*/ 1086 w 1359"/>
                <a:gd name="T47" fmla="*/ 1225 h 1359"/>
                <a:gd name="T48" fmla="*/ 943 w 1359"/>
                <a:gd name="T49" fmla="*/ 1306 h 1359"/>
                <a:gd name="T50" fmla="*/ 782 w 1359"/>
                <a:gd name="T51" fmla="*/ 1352 h 1359"/>
                <a:gd name="T52" fmla="*/ 679 w 1359"/>
                <a:gd name="T53" fmla="*/ 56 h 1359"/>
                <a:gd name="T54" fmla="*/ 553 w 1359"/>
                <a:gd name="T55" fmla="*/ 69 h 1359"/>
                <a:gd name="T56" fmla="*/ 410 w 1359"/>
                <a:gd name="T57" fmla="*/ 118 h 1359"/>
                <a:gd name="T58" fmla="*/ 283 w 1359"/>
                <a:gd name="T59" fmla="*/ 199 h 1359"/>
                <a:gd name="T60" fmla="*/ 179 w 1359"/>
                <a:gd name="T61" fmla="*/ 307 h 1359"/>
                <a:gd name="T62" fmla="*/ 105 w 1359"/>
                <a:gd name="T63" fmla="*/ 437 h 1359"/>
                <a:gd name="T64" fmla="*/ 63 w 1359"/>
                <a:gd name="T65" fmla="*/ 585 h 1359"/>
                <a:gd name="T66" fmla="*/ 57 w 1359"/>
                <a:gd name="T67" fmla="*/ 712 h 1359"/>
                <a:gd name="T68" fmla="*/ 84 w 1359"/>
                <a:gd name="T69" fmla="*/ 865 h 1359"/>
                <a:gd name="T70" fmla="*/ 146 w 1359"/>
                <a:gd name="T71" fmla="*/ 1002 h 1359"/>
                <a:gd name="T72" fmla="*/ 239 w 1359"/>
                <a:gd name="T73" fmla="*/ 1120 h 1359"/>
                <a:gd name="T74" fmla="*/ 356 w 1359"/>
                <a:gd name="T75" fmla="*/ 1213 h 1359"/>
                <a:gd name="T76" fmla="*/ 494 w 1359"/>
                <a:gd name="T77" fmla="*/ 1275 h 1359"/>
                <a:gd name="T78" fmla="*/ 647 w 1359"/>
                <a:gd name="T79" fmla="*/ 1302 h 1359"/>
                <a:gd name="T80" fmla="*/ 773 w 1359"/>
                <a:gd name="T81" fmla="*/ 1296 h 1359"/>
                <a:gd name="T82" fmla="*/ 921 w 1359"/>
                <a:gd name="T83" fmla="*/ 1254 h 1359"/>
                <a:gd name="T84" fmla="*/ 1052 w 1359"/>
                <a:gd name="T85" fmla="*/ 1179 h 1359"/>
                <a:gd name="T86" fmla="*/ 1159 w 1359"/>
                <a:gd name="T87" fmla="*/ 1076 h 1359"/>
                <a:gd name="T88" fmla="*/ 1241 w 1359"/>
                <a:gd name="T89" fmla="*/ 950 h 1359"/>
                <a:gd name="T90" fmla="*/ 1290 w 1359"/>
                <a:gd name="T91" fmla="*/ 805 h 1359"/>
                <a:gd name="T92" fmla="*/ 1302 w 1359"/>
                <a:gd name="T93" fmla="*/ 680 h 1359"/>
                <a:gd name="T94" fmla="*/ 1283 w 1359"/>
                <a:gd name="T95" fmla="*/ 524 h 1359"/>
                <a:gd name="T96" fmla="*/ 1226 w 1359"/>
                <a:gd name="T97" fmla="*/ 383 h 1359"/>
                <a:gd name="T98" fmla="*/ 1140 w 1359"/>
                <a:gd name="T99" fmla="*/ 260 h 1359"/>
                <a:gd name="T100" fmla="*/ 1028 w 1359"/>
                <a:gd name="T101" fmla="*/ 163 h 1359"/>
                <a:gd name="T102" fmla="*/ 893 w 1359"/>
                <a:gd name="T103" fmla="*/ 95 h 1359"/>
                <a:gd name="T104" fmla="*/ 742 w 1359"/>
                <a:gd name="T105" fmla="*/ 59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9" h="1359">
                  <a:moveTo>
                    <a:pt x="679" y="1359"/>
                  </a:moveTo>
                  <a:lnTo>
                    <a:pt x="679" y="1359"/>
                  </a:lnTo>
                  <a:lnTo>
                    <a:pt x="644" y="1359"/>
                  </a:lnTo>
                  <a:lnTo>
                    <a:pt x="609" y="1356"/>
                  </a:lnTo>
                  <a:lnTo>
                    <a:pt x="575" y="1352"/>
                  </a:lnTo>
                  <a:lnTo>
                    <a:pt x="542" y="1346"/>
                  </a:lnTo>
                  <a:lnTo>
                    <a:pt x="509" y="1338"/>
                  </a:lnTo>
                  <a:lnTo>
                    <a:pt x="477" y="1329"/>
                  </a:lnTo>
                  <a:lnTo>
                    <a:pt x="446" y="1318"/>
                  </a:lnTo>
                  <a:lnTo>
                    <a:pt x="415" y="1306"/>
                  </a:lnTo>
                  <a:lnTo>
                    <a:pt x="384" y="1293"/>
                  </a:lnTo>
                  <a:lnTo>
                    <a:pt x="355" y="1278"/>
                  </a:lnTo>
                  <a:lnTo>
                    <a:pt x="327" y="1261"/>
                  </a:lnTo>
                  <a:lnTo>
                    <a:pt x="299" y="1244"/>
                  </a:lnTo>
                  <a:lnTo>
                    <a:pt x="273" y="1225"/>
                  </a:lnTo>
                  <a:lnTo>
                    <a:pt x="247" y="1204"/>
                  </a:lnTo>
                  <a:lnTo>
                    <a:pt x="223" y="1182"/>
                  </a:lnTo>
                  <a:lnTo>
                    <a:pt x="198" y="1160"/>
                  </a:lnTo>
                  <a:lnTo>
                    <a:pt x="176" y="1137"/>
                  </a:lnTo>
                  <a:lnTo>
                    <a:pt x="154" y="1112"/>
                  </a:lnTo>
                  <a:lnTo>
                    <a:pt x="134" y="1086"/>
                  </a:lnTo>
                  <a:lnTo>
                    <a:pt x="115" y="1060"/>
                  </a:lnTo>
                  <a:lnTo>
                    <a:pt x="98" y="1032"/>
                  </a:lnTo>
                  <a:lnTo>
                    <a:pt x="81" y="1003"/>
                  </a:lnTo>
                  <a:lnTo>
                    <a:pt x="66" y="974"/>
                  </a:lnTo>
                  <a:lnTo>
                    <a:pt x="53" y="944"/>
                  </a:lnTo>
                  <a:lnTo>
                    <a:pt x="41" y="913"/>
                  </a:lnTo>
                  <a:lnTo>
                    <a:pt x="30" y="882"/>
                  </a:lnTo>
                  <a:lnTo>
                    <a:pt x="21" y="850"/>
                  </a:lnTo>
                  <a:lnTo>
                    <a:pt x="13" y="816"/>
                  </a:lnTo>
                  <a:lnTo>
                    <a:pt x="7" y="783"/>
                  </a:lnTo>
                  <a:lnTo>
                    <a:pt x="3" y="749"/>
                  </a:lnTo>
                  <a:lnTo>
                    <a:pt x="1" y="715"/>
                  </a:lnTo>
                  <a:lnTo>
                    <a:pt x="0" y="680"/>
                  </a:lnTo>
                  <a:lnTo>
                    <a:pt x="0" y="680"/>
                  </a:lnTo>
                  <a:lnTo>
                    <a:pt x="1" y="644"/>
                  </a:lnTo>
                  <a:lnTo>
                    <a:pt x="3" y="610"/>
                  </a:lnTo>
                  <a:lnTo>
                    <a:pt x="7" y="576"/>
                  </a:lnTo>
                  <a:lnTo>
                    <a:pt x="13" y="543"/>
                  </a:lnTo>
                  <a:lnTo>
                    <a:pt x="21" y="510"/>
                  </a:lnTo>
                  <a:lnTo>
                    <a:pt x="30" y="478"/>
                  </a:lnTo>
                  <a:lnTo>
                    <a:pt x="41" y="446"/>
                  </a:lnTo>
                  <a:lnTo>
                    <a:pt x="53" y="415"/>
                  </a:lnTo>
                  <a:lnTo>
                    <a:pt x="66" y="385"/>
                  </a:lnTo>
                  <a:lnTo>
                    <a:pt x="81" y="356"/>
                  </a:lnTo>
                  <a:lnTo>
                    <a:pt x="98" y="328"/>
                  </a:lnTo>
                  <a:lnTo>
                    <a:pt x="115" y="300"/>
                  </a:lnTo>
                  <a:lnTo>
                    <a:pt x="134" y="273"/>
                  </a:lnTo>
                  <a:lnTo>
                    <a:pt x="154" y="247"/>
                  </a:lnTo>
                  <a:lnTo>
                    <a:pt x="176" y="222"/>
                  </a:lnTo>
                  <a:lnTo>
                    <a:pt x="198" y="199"/>
                  </a:lnTo>
                  <a:lnTo>
                    <a:pt x="223" y="177"/>
                  </a:lnTo>
                  <a:lnTo>
                    <a:pt x="247" y="155"/>
                  </a:lnTo>
                  <a:lnTo>
                    <a:pt x="273" y="135"/>
                  </a:lnTo>
                  <a:lnTo>
                    <a:pt x="299" y="116"/>
                  </a:lnTo>
                  <a:lnTo>
                    <a:pt x="327" y="99"/>
                  </a:lnTo>
                  <a:lnTo>
                    <a:pt x="355" y="81"/>
                  </a:lnTo>
                  <a:lnTo>
                    <a:pt x="384" y="66"/>
                  </a:lnTo>
                  <a:lnTo>
                    <a:pt x="415" y="53"/>
                  </a:lnTo>
                  <a:lnTo>
                    <a:pt x="446" y="41"/>
                  </a:lnTo>
                  <a:lnTo>
                    <a:pt x="477" y="30"/>
                  </a:lnTo>
                  <a:lnTo>
                    <a:pt x="509" y="21"/>
                  </a:lnTo>
                  <a:lnTo>
                    <a:pt x="542" y="13"/>
                  </a:lnTo>
                  <a:lnTo>
                    <a:pt x="575" y="7"/>
                  </a:lnTo>
                  <a:lnTo>
                    <a:pt x="609" y="3"/>
                  </a:lnTo>
                  <a:lnTo>
                    <a:pt x="644" y="0"/>
                  </a:lnTo>
                  <a:lnTo>
                    <a:pt x="679" y="0"/>
                  </a:lnTo>
                  <a:lnTo>
                    <a:pt x="679" y="0"/>
                  </a:lnTo>
                  <a:lnTo>
                    <a:pt x="714" y="0"/>
                  </a:lnTo>
                  <a:lnTo>
                    <a:pt x="748" y="3"/>
                  </a:lnTo>
                  <a:lnTo>
                    <a:pt x="782" y="7"/>
                  </a:lnTo>
                  <a:lnTo>
                    <a:pt x="815" y="13"/>
                  </a:lnTo>
                  <a:lnTo>
                    <a:pt x="849" y="21"/>
                  </a:lnTo>
                  <a:lnTo>
                    <a:pt x="881" y="30"/>
                  </a:lnTo>
                  <a:lnTo>
                    <a:pt x="912" y="41"/>
                  </a:lnTo>
                  <a:lnTo>
                    <a:pt x="943" y="53"/>
                  </a:lnTo>
                  <a:lnTo>
                    <a:pt x="973" y="66"/>
                  </a:lnTo>
                  <a:lnTo>
                    <a:pt x="1002" y="81"/>
                  </a:lnTo>
                  <a:lnTo>
                    <a:pt x="1032" y="99"/>
                  </a:lnTo>
                  <a:lnTo>
                    <a:pt x="1059" y="116"/>
                  </a:lnTo>
                  <a:lnTo>
                    <a:pt x="1086" y="135"/>
                  </a:lnTo>
                  <a:lnTo>
                    <a:pt x="1111" y="155"/>
                  </a:lnTo>
                  <a:lnTo>
                    <a:pt x="1136" y="177"/>
                  </a:lnTo>
                  <a:lnTo>
                    <a:pt x="1159" y="199"/>
                  </a:lnTo>
                  <a:lnTo>
                    <a:pt x="1182" y="222"/>
                  </a:lnTo>
                  <a:lnTo>
                    <a:pt x="1203" y="247"/>
                  </a:lnTo>
                  <a:lnTo>
                    <a:pt x="1223" y="273"/>
                  </a:lnTo>
                  <a:lnTo>
                    <a:pt x="1243" y="300"/>
                  </a:lnTo>
                  <a:lnTo>
                    <a:pt x="1260" y="328"/>
                  </a:lnTo>
                  <a:lnTo>
                    <a:pt x="1277" y="356"/>
                  </a:lnTo>
                  <a:lnTo>
                    <a:pt x="1292" y="385"/>
                  </a:lnTo>
                  <a:lnTo>
                    <a:pt x="1305" y="415"/>
                  </a:lnTo>
                  <a:lnTo>
                    <a:pt x="1317" y="446"/>
                  </a:lnTo>
                  <a:lnTo>
                    <a:pt x="1328" y="478"/>
                  </a:lnTo>
                  <a:lnTo>
                    <a:pt x="1337" y="510"/>
                  </a:lnTo>
                  <a:lnTo>
                    <a:pt x="1345" y="543"/>
                  </a:lnTo>
                  <a:lnTo>
                    <a:pt x="1351" y="576"/>
                  </a:lnTo>
                  <a:lnTo>
                    <a:pt x="1355" y="610"/>
                  </a:lnTo>
                  <a:lnTo>
                    <a:pt x="1358" y="644"/>
                  </a:lnTo>
                  <a:lnTo>
                    <a:pt x="1359" y="680"/>
                  </a:lnTo>
                  <a:lnTo>
                    <a:pt x="1359" y="680"/>
                  </a:lnTo>
                  <a:lnTo>
                    <a:pt x="1358" y="715"/>
                  </a:lnTo>
                  <a:lnTo>
                    <a:pt x="1355" y="749"/>
                  </a:lnTo>
                  <a:lnTo>
                    <a:pt x="1351" y="783"/>
                  </a:lnTo>
                  <a:lnTo>
                    <a:pt x="1345" y="816"/>
                  </a:lnTo>
                  <a:lnTo>
                    <a:pt x="1337" y="850"/>
                  </a:lnTo>
                  <a:lnTo>
                    <a:pt x="1328" y="882"/>
                  </a:lnTo>
                  <a:lnTo>
                    <a:pt x="1317" y="913"/>
                  </a:lnTo>
                  <a:lnTo>
                    <a:pt x="1305" y="944"/>
                  </a:lnTo>
                  <a:lnTo>
                    <a:pt x="1292" y="974"/>
                  </a:lnTo>
                  <a:lnTo>
                    <a:pt x="1277" y="1003"/>
                  </a:lnTo>
                  <a:lnTo>
                    <a:pt x="1260" y="1032"/>
                  </a:lnTo>
                  <a:lnTo>
                    <a:pt x="1243" y="1060"/>
                  </a:lnTo>
                  <a:lnTo>
                    <a:pt x="1223" y="1086"/>
                  </a:lnTo>
                  <a:lnTo>
                    <a:pt x="1203" y="1112"/>
                  </a:lnTo>
                  <a:lnTo>
                    <a:pt x="1182" y="1137"/>
                  </a:lnTo>
                  <a:lnTo>
                    <a:pt x="1159" y="1160"/>
                  </a:lnTo>
                  <a:lnTo>
                    <a:pt x="1136" y="1182"/>
                  </a:lnTo>
                  <a:lnTo>
                    <a:pt x="1111" y="1204"/>
                  </a:lnTo>
                  <a:lnTo>
                    <a:pt x="1086" y="1225"/>
                  </a:lnTo>
                  <a:lnTo>
                    <a:pt x="1059" y="1244"/>
                  </a:lnTo>
                  <a:lnTo>
                    <a:pt x="1032" y="1261"/>
                  </a:lnTo>
                  <a:lnTo>
                    <a:pt x="1002" y="1278"/>
                  </a:lnTo>
                  <a:lnTo>
                    <a:pt x="973" y="1293"/>
                  </a:lnTo>
                  <a:lnTo>
                    <a:pt x="943" y="1306"/>
                  </a:lnTo>
                  <a:lnTo>
                    <a:pt x="912" y="1318"/>
                  </a:lnTo>
                  <a:lnTo>
                    <a:pt x="881" y="1329"/>
                  </a:lnTo>
                  <a:lnTo>
                    <a:pt x="849" y="1338"/>
                  </a:lnTo>
                  <a:lnTo>
                    <a:pt x="815" y="1346"/>
                  </a:lnTo>
                  <a:lnTo>
                    <a:pt x="782" y="1352"/>
                  </a:lnTo>
                  <a:lnTo>
                    <a:pt x="748" y="1356"/>
                  </a:lnTo>
                  <a:lnTo>
                    <a:pt x="714" y="1359"/>
                  </a:lnTo>
                  <a:lnTo>
                    <a:pt x="679" y="1359"/>
                  </a:lnTo>
                  <a:lnTo>
                    <a:pt x="679" y="1359"/>
                  </a:lnTo>
                  <a:close/>
                  <a:moveTo>
                    <a:pt x="679" y="56"/>
                  </a:moveTo>
                  <a:lnTo>
                    <a:pt x="679" y="56"/>
                  </a:lnTo>
                  <a:lnTo>
                    <a:pt x="647" y="57"/>
                  </a:lnTo>
                  <a:lnTo>
                    <a:pt x="616" y="59"/>
                  </a:lnTo>
                  <a:lnTo>
                    <a:pt x="584" y="63"/>
                  </a:lnTo>
                  <a:lnTo>
                    <a:pt x="553" y="69"/>
                  </a:lnTo>
                  <a:lnTo>
                    <a:pt x="523" y="76"/>
                  </a:lnTo>
                  <a:lnTo>
                    <a:pt x="494" y="84"/>
                  </a:lnTo>
                  <a:lnTo>
                    <a:pt x="465" y="95"/>
                  </a:lnTo>
                  <a:lnTo>
                    <a:pt x="437" y="106"/>
                  </a:lnTo>
                  <a:lnTo>
                    <a:pt x="410" y="118"/>
                  </a:lnTo>
                  <a:lnTo>
                    <a:pt x="382" y="132"/>
                  </a:lnTo>
                  <a:lnTo>
                    <a:pt x="356" y="147"/>
                  </a:lnTo>
                  <a:lnTo>
                    <a:pt x="331" y="163"/>
                  </a:lnTo>
                  <a:lnTo>
                    <a:pt x="306" y="180"/>
                  </a:lnTo>
                  <a:lnTo>
                    <a:pt x="283" y="199"/>
                  </a:lnTo>
                  <a:lnTo>
                    <a:pt x="260" y="218"/>
                  </a:lnTo>
                  <a:lnTo>
                    <a:pt x="239" y="239"/>
                  </a:lnTo>
                  <a:lnTo>
                    <a:pt x="218" y="260"/>
                  </a:lnTo>
                  <a:lnTo>
                    <a:pt x="198" y="284"/>
                  </a:lnTo>
                  <a:lnTo>
                    <a:pt x="179" y="307"/>
                  </a:lnTo>
                  <a:lnTo>
                    <a:pt x="162" y="332"/>
                  </a:lnTo>
                  <a:lnTo>
                    <a:pt x="146" y="357"/>
                  </a:lnTo>
                  <a:lnTo>
                    <a:pt x="131" y="383"/>
                  </a:lnTo>
                  <a:lnTo>
                    <a:pt x="117" y="409"/>
                  </a:lnTo>
                  <a:lnTo>
                    <a:pt x="105" y="437"/>
                  </a:lnTo>
                  <a:lnTo>
                    <a:pt x="94" y="466"/>
                  </a:lnTo>
                  <a:lnTo>
                    <a:pt x="84" y="495"/>
                  </a:lnTo>
                  <a:lnTo>
                    <a:pt x="76" y="524"/>
                  </a:lnTo>
                  <a:lnTo>
                    <a:pt x="69" y="554"/>
                  </a:lnTo>
                  <a:lnTo>
                    <a:pt x="63" y="585"/>
                  </a:lnTo>
                  <a:lnTo>
                    <a:pt x="59" y="616"/>
                  </a:lnTo>
                  <a:lnTo>
                    <a:pt x="57" y="647"/>
                  </a:lnTo>
                  <a:lnTo>
                    <a:pt x="56" y="680"/>
                  </a:lnTo>
                  <a:lnTo>
                    <a:pt x="56" y="680"/>
                  </a:lnTo>
                  <a:lnTo>
                    <a:pt x="57" y="712"/>
                  </a:lnTo>
                  <a:lnTo>
                    <a:pt x="59" y="743"/>
                  </a:lnTo>
                  <a:lnTo>
                    <a:pt x="63" y="774"/>
                  </a:lnTo>
                  <a:lnTo>
                    <a:pt x="69" y="805"/>
                  </a:lnTo>
                  <a:lnTo>
                    <a:pt x="76" y="836"/>
                  </a:lnTo>
                  <a:lnTo>
                    <a:pt x="84" y="865"/>
                  </a:lnTo>
                  <a:lnTo>
                    <a:pt x="94" y="894"/>
                  </a:lnTo>
                  <a:lnTo>
                    <a:pt x="105" y="922"/>
                  </a:lnTo>
                  <a:lnTo>
                    <a:pt x="117" y="950"/>
                  </a:lnTo>
                  <a:lnTo>
                    <a:pt x="131" y="976"/>
                  </a:lnTo>
                  <a:lnTo>
                    <a:pt x="146" y="1002"/>
                  </a:lnTo>
                  <a:lnTo>
                    <a:pt x="162" y="1028"/>
                  </a:lnTo>
                  <a:lnTo>
                    <a:pt x="179" y="1053"/>
                  </a:lnTo>
                  <a:lnTo>
                    <a:pt x="198" y="1076"/>
                  </a:lnTo>
                  <a:lnTo>
                    <a:pt x="218" y="1099"/>
                  </a:lnTo>
                  <a:lnTo>
                    <a:pt x="239" y="1120"/>
                  </a:lnTo>
                  <a:lnTo>
                    <a:pt x="260" y="1141"/>
                  </a:lnTo>
                  <a:lnTo>
                    <a:pt x="283" y="1160"/>
                  </a:lnTo>
                  <a:lnTo>
                    <a:pt x="306" y="1179"/>
                  </a:lnTo>
                  <a:lnTo>
                    <a:pt x="331" y="1196"/>
                  </a:lnTo>
                  <a:lnTo>
                    <a:pt x="356" y="1213"/>
                  </a:lnTo>
                  <a:lnTo>
                    <a:pt x="382" y="1228"/>
                  </a:lnTo>
                  <a:lnTo>
                    <a:pt x="410" y="1242"/>
                  </a:lnTo>
                  <a:lnTo>
                    <a:pt x="437" y="1254"/>
                  </a:lnTo>
                  <a:lnTo>
                    <a:pt x="465" y="1265"/>
                  </a:lnTo>
                  <a:lnTo>
                    <a:pt x="494" y="1275"/>
                  </a:lnTo>
                  <a:lnTo>
                    <a:pt x="523" y="1284"/>
                  </a:lnTo>
                  <a:lnTo>
                    <a:pt x="553" y="1290"/>
                  </a:lnTo>
                  <a:lnTo>
                    <a:pt x="584" y="1296"/>
                  </a:lnTo>
                  <a:lnTo>
                    <a:pt x="616" y="1300"/>
                  </a:lnTo>
                  <a:lnTo>
                    <a:pt x="647" y="1302"/>
                  </a:lnTo>
                  <a:lnTo>
                    <a:pt x="679" y="1303"/>
                  </a:lnTo>
                  <a:lnTo>
                    <a:pt x="679" y="1303"/>
                  </a:lnTo>
                  <a:lnTo>
                    <a:pt x="711" y="1302"/>
                  </a:lnTo>
                  <a:lnTo>
                    <a:pt x="742" y="1300"/>
                  </a:lnTo>
                  <a:lnTo>
                    <a:pt x="773" y="1296"/>
                  </a:lnTo>
                  <a:lnTo>
                    <a:pt x="804" y="1290"/>
                  </a:lnTo>
                  <a:lnTo>
                    <a:pt x="835" y="1284"/>
                  </a:lnTo>
                  <a:lnTo>
                    <a:pt x="864" y="1275"/>
                  </a:lnTo>
                  <a:lnTo>
                    <a:pt x="893" y="1265"/>
                  </a:lnTo>
                  <a:lnTo>
                    <a:pt x="921" y="1254"/>
                  </a:lnTo>
                  <a:lnTo>
                    <a:pt x="949" y="1242"/>
                  </a:lnTo>
                  <a:lnTo>
                    <a:pt x="975" y="1228"/>
                  </a:lnTo>
                  <a:lnTo>
                    <a:pt x="1001" y="1213"/>
                  </a:lnTo>
                  <a:lnTo>
                    <a:pt x="1028" y="1196"/>
                  </a:lnTo>
                  <a:lnTo>
                    <a:pt x="1052" y="1179"/>
                  </a:lnTo>
                  <a:lnTo>
                    <a:pt x="1075" y="1160"/>
                  </a:lnTo>
                  <a:lnTo>
                    <a:pt x="1098" y="1141"/>
                  </a:lnTo>
                  <a:lnTo>
                    <a:pt x="1119" y="1120"/>
                  </a:lnTo>
                  <a:lnTo>
                    <a:pt x="1140" y="1099"/>
                  </a:lnTo>
                  <a:lnTo>
                    <a:pt x="1159" y="1076"/>
                  </a:lnTo>
                  <a:lnTo>
                    <a:pt x="1178" y="1053"/>
                  </a:lnTo>
                  <a:lnTo>
                    <a:pt x="1195" y="1028"/>
                  </a:lnTo>
                  <a:lnTo>
                    <a:pt x="1211" y="1002"/>
                  </a:lnTo>
                  <a:lnTo>
                    <a:pt x="1226" y="976"/>
                  </a:lnTo>
                  <a:lnTo>
                    <a:pt x="1241" y="950"/>
                  </a:lnTo>
                  <a:lnTo>
                    <a:pt x="1253" y="922"/>
                  </a:lnTo>
                  <a:lnTo>
                    <a:pt x="1264" y="894"/>
                  </a:lnTo>
                  <a:lnTo>
                    <a:pt x="1274" y="865"/>
                  </a:lnTo>
                  <a:lnTo>
                    <a:pt x="1283" y="836"/>
                  </a:lnTo>
                  <a:lnTo>
                    <a:pt x="1290" y="805"/>
                  </a:lnTo>
                  <a:lnTo>
                    <a:pt x="1295" y="774"/>
                  </a:lnTo>
                  <a:lnTo>
                    <a:pt x="1299" y="743"/>
                  </a:lnTo>
                  <a:lnTo>
                    <a:pt x="1301" y="712"/>
                  </a:lnTo>
                  <a:lnTo>
                    <a:pt x="1302" y="680"/>
                  </a:lnTo>
                  <a:lnTo>
                    <a:pt x="1302" y="680"/>
                  </a:lnTo>
                  <a:lnTo>
                    <a:pt x="1301" y="647"/>
                  </a:lnTo>
                  <a:lnTo>
                    <a:pt x="1299" y="616"/>
                  </a:lnTo>
                  <a:lnTo>
                    <a:pt x="1295" y="585"/>
                  </a:lnTo>
                  <a:lnTo>
                    <a:pt x="1290" y="554"/>
                  </a:lnTo>
                  <a:lnTo>
                    <a:pt x="1283" y="524"/>
                  </a:lnTo>
                  <a:lnTo>
                    <a:pt x="1274" y="495"/>
                  </a:lnTo>
                  <a:lnTo>
                    <a:pt x="1264" y="466"/>
                  </a:lnTo>
                  <a:lnTo>
                    <a:pt x="1253" y="437"/>
                  </a:lnTo>
                  <a:lnTo>
                    <a:pt x="1241" y="409"/>
                  </a:lnTo>
                  <a:lnTo>
                    <a:pt x="1226" y="383"/>
                  </a:lnTo>
                  <a:lnTo>
                    <a:pt x="1211" y="357"/>
                  </a:lnTo>
                  <a:lnTo>
                    <a:pt x="1195" y="332"/>
                  </a:lnTo>
                  <a:lnTo>
                    <a:pt x="1178" y="307"/>
                  </a:lnTo>
                  <a:lnTo>
                    <a:pt x="1159" y="284"/>
                  </a:lnTo>
                  <a:lnTo>
                    <a:pt x="1140" y="260"/>
                  </a:lnTo>
                  <a:lnTo>
                    <a:pt x="1119" y="239"/>
                  </a:lnTo>
                  <a:lnTo>
                    <a:pt x="1098" y="218"/>
                  </a:lnTo>
                  <a:lnTo>
                    <a:pt x="1075" y="199"/>
                  </a:lnTo>
                  <a:lnTo>
                    <a:pt x="1052" y="180"/>
                  </a:lnTo>
                  <a:lnTo>
                    <a:pt x="1028" y="163"/>
                  </a:lnTo>
                  <a:lnTo>
                    <a:pt x="1001" y="147"/>
                  </a:lnTo>
                  <a:lnTo>
                    <a:pt x="975" y="132"/>
                  </a:lnTo>
                  <a:lnTo>
                    <a:pt x="949" y="118"/>
                  </a:lnTo>
                  <a:lnTo>
                    <a:pt x="921" y="106"/>
                  </a:lnTo>
                  <a:lnTo>
                    <a:pt x="893" y="95"/>
                  </a:lnTo>
                  <a:lnTo>
                    <a:pt x="864" y="84"/>
                  </a:lnTo>
                  <a:lnTo>
                    <a:pt x="835" y="76"/>
                  </a:lnTo>
                  <a:lnTo>
                    <a:pt x="804" y="69"/>
                  </a:lnTo>
                  <a:lnTo>
                    <a:pt x="773" y="63"/>
                  </a:lnTo>
                  <a:lnTo>
                    <a:pt x="742" y="59"/>
                  </a:lnTo>
                  <a:lnTo>
                    <a:pt x="711" y="57"/>
                  </a:lnTo>
                  <a:lnTo>
                    <a:pt x="679" y="56"/>
                  </a:lnTo>
                  <a:lnTo>
                    <a:pt x="679" y="56"/>
                  </a:lnTo>
                  <a:close/>
                </a:path>
              </a:pathLst>
            </a:custGeom>
            <a:grpFill/>
            <a:ln w="15875">
              <a:noFill/>
              <a:round/>
              <a:headEnd/>
              <a:tailEnd/>
            </a:ln>
          </p:spPr>
          <p:txBody>
            <a:bodyPr/>
            <a:lstStyle/>
            <a:p>
              <a:pPr eaLnBrk="1" fontAlgn="auto" hangingPunct="1">
                <a:spcBef>
                  <a:spcPts val="0"/>
                </a:spcBef>
                <a:spcAft>
                  <a:spcPts val="0"/>
                </a:spcAft>
                <a:defRPr/>
              </a:pPr>
              <a:endParaRPr lang="en-US" kern="0">
                <a:solidFill>
                  <a:srgbClr val="4D4D4F"/>
                </a:solidFill>
                <a:latin typeface="Gilroy"/>
              </a:endParaRPr>
            </a:p>
          </p:txBody>
        </p:sp>
      </p:grpSp>
      <p:grpSp>
        <p:nvGrpSpPr>
          <p:cNvPr id="25" name="Group 24">
            <a:extLst>
              <a:ext uri="{FF2B5EF4-FFF2-40B4-BE49-F238E27FC236}">
                <a16:creationId xmlns:a16="http://schemas.microsoft.com/office/drawing/2014/main" id="{45D875F2-9F94-7657-2505-44EB75D125FD}"/>
              </a:ext>
            </a:extLst>
          </p:cNvPr>
          <p:cNvGrpSpPr/>
          <p:nvPr/>
        </p:nvGrpSpPr>
        <p:grpSpPr>
          <a:xfrm>
            <a:off x="4496897" y="4430674"/>
            <a:ext cx="521929" cy="521929"/>
            <a:chOff x="7729538" y="2889250"/>
            <a:chExt cx="360363" cy="360363"/>
          </a:xfrm>
          <a:solidFill>
            <a:srgbClr val="32AD10"/>
          </a:solidFill>
        </p:grpSpPr>
        <p:sp>
          <p:nvSpPr>
            <p:cNvPr id="26" name="Freeform 14">
              <a:extLst>
                <a:ext uri="{FF2B5EF4-FFF2-40B4-BE49-F238E27FC236}">
                  <a16:creationId xmlns:a16="http://schemas.microsoft.com/office/drawing/2014/main" id="{DD0D623C-BEC7-1000-4CAB-D4F45D5E8926}"/>
                </a:ext>
              </a:extLst>
            </p:cNvPr>
            <p:cNvSpPr>
              <a:spLocks/>
            </p:cNvSpPr>
            <p:nvPr/>
          </p:nvSpPr>
          <p:spPr bwMode="auto">
            <a:xfrm>
              <a:off x="7826376" y="3009900"/>
              <a:ext cx="165100" cy="119063"/>
            </a:xfrm>
            <a:custGeom>
              <a:avLst/>
              <a:gdLst>
                <a:gd name="T0" fmla="*/ 170 w 623"/>
                <a:gd name="T1" fmla="*/ 453 h 453"/>
                <a:gd name="T2" fmla="*/ 170 w 623"/>
                <a:gd name="T3" fmla="*/ 453 h 453"/>
                <a:gd name="T4" fmla="*/ 165 w 623"/>
                <a:gd name="T5" fmla="*/ 453 h 453"/>
                <a:gd name="T6" fmla="*/ 160 w 623"/>
                <a:gd name="T7" fmla="*/ 451 h 453"/>
                <a:gd name="T8" fmla="*/ 155 w 623"/>
                <a:gd name="T9" fmla="*/ 449 h 453"/>
                <a:gd name="T10" fmla="*/ 150 w 623"/>
                <a:gd name="T11" fmla="*/ 445 h 453"/>
                <a:gd name="T12" fmla="*/ 8 w 623"/>
                <a:gd name="T13" fmla="*/ 303 h 453"/>
                <a:gd name="T14" fmla="*/ 8 w 623"/>
                <a:gd name="T15" fmla="*/ 303 h 453"/>
                <a:gd name="T16" fmla="*/ 5 w 623"/>
                <a:gd name="T17" fmla="*/ 299 h 453"/>
                <a:gd name="T18" fmla="*/ 2 w 623"/>
                <a:gd name="T19" fmla="*/ 294 h 453"/>
                <a:gd name="T20" fmla="*/ 1 w 623"/>
                <a:gd name="T21" fmla="*/ 289 h 453"/>
                <a:gd name="T22" fmla="*/ 0 w 623"/>
                <a:gd name="T23" fmla="*/ 283 h 453"/>
                <a:gd name="T24" fmla="*/ 1 w 623"/>
                <a:gd name="T25" fmla="*/ 278 h 453"/>
                <a:gd name="T26" fmla="*/ 2 w 623"/>
                <a:gd name="T27" fmla="*/ 273 h 453"/>
                <a:gd name="T28" fmla="*/ 5 w 623"/>
                <a:gd name="T29" fmla="*/ 268 h 453"/>
                <a:gd name="T30" fmla="*/ 8 w 623"/>
                <a:gd name="T31" fmla="*/ 263 h 453"/>
                <a:gd name="T32" fmla="*/ 8 w 623"/>
                <a:gd name="T33" fmla="*/ 263 h 453"/>
                <a:gd name="T34" fmla="*/ 13 w 623"/>
                <a:gd name="T35" fmla="*/ 260 h 453"/>
                <a:gd name="T36" fmla="*/ 18 w 623"/>
                <a:gd name="T37" fmla="*/ 257 h 453"/>
                <a:gd name="T38" fmla="*/ 23 w 623"/>
                <a:gd name="T39" fmla="*/ 256 h 453"/>
                <a:gd name="T40" fmla="*/ 28 w 623"/>
                <a:gd name="T41" fmla="*/ 255 h 453"/>
                <a:gd name="T42" fmla="*/ 34 w 623"/>
                <a:gd name="T43" fmla="*/ 256 h 453"/>
                <a:gd name="T44" fmla="*/ 39 w 623"/>
                <a:gd name="T45" fmla="*/ 257 h 453"/>
                <a:gd name="T46" fmla="*/ 45 w 623"/>
                <a:gd name="T47" fmla="*/ 260 h 453"/>
                <a:gd name="T48" fmla="*/ 49 w 623"/>
                <a:gd name="T49" fmla="*/ 263 h 453"/>
                <a:gd name="T50" fmla="*/ 171 w 623"/>
                <a:gd name="T51" fmla="*/ 386 h 453"/>
                <a:gd name="T52" fmla="*/ 576 w 623"/>
                <a:gd name="T53" fmla="*/ 7 h 453"/>
                <a:gd name="T54" fmla="*/ 576 w 623"/>
                <a:gd name="T55" fmla="*/ 7 h 453"/>
                <a:gd name="T56" fmla="*/ 580 w 623"/>
                <a:gd name="T57" fmla="*/ 4 h 453"/>
                <a:gd name="T58" fmla="*/ 585 w 623"/>
                <a:gd name="T59" fmla="*/ 1 h 453"/>
                <a:gd name="T60" fmla="*/ 591 w 623"/>
                <a:gd name="T61" fmla="*/ 0 h 453"/>
                <a:gd name="T62" fmla="*/ 596 w 623"/>
                <a:gd name="T63" fmla="*/ 0 h 453"/>
                <a:gd name="T64" fmla="*/ 601 w 623"/>
                <a:gd name="T65" fmla="*/ 0 h 453"/>
                <a:gd name="T66" fmla="*/ 606 w 623"/>
                <a:gd name="T67" fmla="*/ 2 h 453"/>
                <a:gd name="T68" fmla="*/ 611 w 623"/>
                <a:gd name="T69" fmla="*/ 5 h 453"/>
                <a:gd name="T70" fmla="*/ 616 w 623"/>
                <a:gd name="T71" fmla="*/ 8 h 453"/>
                <a:gd name="T72" fmla="*/ 616 w 623"/>
                <a:gd name="T73" fmla="*/ 8 h 453"/>
                <a:gd name="T74" fmla="*/ 619 w 623"/>
                <a:gd name="T75" fmla="*/ 14 h 453"/>
                <a:gd name="T76" fmla="*/ 621 w 623"/>
                <a:gd name="T77" fmla="*/ 19 h 453"/>
                <a:gd name="T78" fmla="*/ 623 w 623"/>
                <a:gd name="T79" fmla="*/ 24 h 453"/>
                <a:gd name="T80" fmla="*/ 623 w 623"/>
                <a:gd name="T81" fmla="*/ 30 h 453"/>
                <a:gd name="T82" fmla="*/ 622 w 623"/>
                <a:gd name="T83" fmla="*/ 35 h 453"/>
                <a:gd name="T84" fmla="*/ 621 w 623"/>
                <a:gd name="T85" fmla="*/ 40 h 453"/>
                <a:gd name="T86" fmla="*/ 618 w 623"/>
                <a:gd name="T87" fmla="*/ 45 h 453"/>
                <a:gd name="T88" fmla="*/ 614 w 623"/>
                <a:gd name="T89" fmla="*/ 49 h 453"/>
                <a:gd name="T90" fmla="*/ 189 w 623"/>
                <a:gd name="T91" fmla="*/ 446 h 453"/>
                <a:gd name="T92" fmla="*/ 189 w 623"/>
                <a:gd name="T93" fmla="*/ 446 h 453"/>
                <a:gd name="T94" fmla="*/ 185 w 623"/>
                <a:gd name="T95" fmla="*/ 449 h 453"/>
                <a:gd name="T96" fmla="*/ 180 w 623"/>
                <a:gd name="T97" fmla="*/ 452 h 453"/>
                <a:gd name="T98" fmla="*/ 175 w 623"/>
                <a:gd name="T99" fmla="*/ 453 h 453"/>
                <a:gd name="T100" fmla="*/ 170 w 623"/>
                <a:gd name="T101" fmla="*/ 453 h 453"/>
                <a:gd name="T102" fmla="*/ 170 w 623"/>
                <a:gd name="T103" fmla="*/ 45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3" h="453">
                  <a:moveTo>
                    <a:pt x="170" y="453"/>
                  </a:moveTo>
                  <a:lnTo>
                    <a:pt x="170" y="453"/>
                  </a:lnTo>
                  <a:lnTo>
                    <a:pt x="165" y="453"/>
                  </a:lnTo>
                  <a:lnTo>
                    <a:pt x="160" y="451"/>
                  </a:lnTo>
                  <a:lnTo>
                    <a:pt x="155" y="449"/>
                  </a:lnTo>
                  <a:lnTo>
                    <a:pt x="150" y="445"/>
                  </a:lnTo>
                  <a:lnTo>
                    <a:pt x="8" y="303"/>
                  </a:lnTo>
                  <a:lnTo>
                    <a:pt x="8" y="303"/>
                  </a:lnTo>
                  <a:lnTo>
                    <a:pt x="5" y="299"/>
                  </a:lnTo>
                  <a:lnTo>
                    <a:pt x="2" y="294"/>
                  </a:lnTo>
                  <a:lnTo>
                    <a:pt x="1" y="289"/>
                  </a:lnTo>
                  <a:lnTo>
                    <a:pt x="0" y="283"/>
                  </a:lnTo>
                  <a:lnTo>
                    <a:pt x="1" y="278"/>
                  </a:lnTo>
                  <a:lnTo>
                    <a:pt x="2" y="273"/>
                  </a:lnTo>
                  <a:lnTo>
                    <a:pt x="5" y="268"/>
                  </a:lnTo>
                  <a:lnTo>
                    <a:pt x="8" y="263"/>
                  </a:lnTo>
                  <a:lnTo>
                    <a:pt x="8" y="263"/>
                  </a:lnTo>
                  <a:lnTo>
                    <a:pt x="13" y="260"/>
                  </a:lnTo>
                  <a:lnTo>
                    <a:pt x="18" y="257"/>
                  </a:lnTo>
                  <a:lnTo>
                    <a:pt x="23" y="256"/>
                  </a:lnTo>
                  <a:lnTo>
                    <a:pt x="28" y="255"/>
                  </a:lnTo>
                  <a:lnTo>
                    <a:pt x="34" y="256"/>
                  </a:lnTo>
                  <a:lnTo>
                    <a:pt x="39" y="257"/>
                  </a:lnTo>
                  <a:lnTo>
                    <a:pt x="45" y="260"/>
                  </a:lnTo>
                  <a:lnTo>
                    <a:pt x="49" y="263"/>
                  </a:lnTo>
                  <a:lnTo>
                    <a:pt x="171" y="386"/>
                  </a:lnTo>
                  <a:lnTo>
                    <a:pt x="576" y="7"/>
                  </a:lnTo>
                  <a:lnTo>
                    <a:pt x="576" y="7"/>
                  </a:lnTo>
                  <a:lnTo>
                    <a:pt x="580" y="4"/>
                  </a:lnTo>
                  <a:lnTo>
                    <a:pt x="585" y="1"/>
                  </a:lnTo>
                  <a:lnTo>
                    <a:pt x="591" y="0"/>
                  </a:lnTo>
                  <a:lnTo>
                    <a:pt x="596" y="0"/>
                  </a:lnTo>
                  <a:lnTo>
                    <a:pt x="601" y="0"/>
                  </a:lnTo>
                  <a:lnTo>
                    <a:pt x="606" y="2"/>
                  </a:lnTo>
                  <a:lnTo>
                    <a:pt x="611" y="5"/>
                  </a:lnTo>
                  <a:lnTo>
                    <a:pt x="616" y="8"/>
                  </a:lnTo>
                  <a:lnTo>
                    <a:pt x="616" y="8"/>
                  </a:lnTo>
                  <a:lnTo>
                    <a:pt x="619" y="14"/>
                  </a:lnTo>
                  <a:lnTo>
                    <a:pt x="621" y="19"/>
                  </a:lnTo>
                  <a:lnTo>
                    <a:pt x="623" y="24"/>
                  </a:lnTo>
                  <a:lnTo>
                    <a:pt x="623" y="30"/>
                  </a:lnTo>
                  <a:lnTo>
                    <a:pt x="622" y="35"/>
                  </a:lnTo>
                  <a:lnTo>
                    <a:pt x="621" y="40"/>
                  </a:lnTo>
                  <a:lnTo>
                    <a:pt x="618" y="45"/>
                  </a:lnTo>
                  <a:lnTo>
                    <a:pt x="614" y="49"/>
                  </a:lnTo>
                  <a:lnTo>
                    <a:pt x="189" y="446"/>
                  </a:lnTo>
                  <a:lnTo>
                    <a:pt x="189" y="446"/>
                  </a:lnTo>
                  <a:lnTo>
                    <a:pt x="185" y="449"/>
                  </a:lnTo>
                  <a:lnTo>
                    <a:pt x="180" y="452"/>
                  </a:lnTo>
                  <a:lnTo>
                    <a:pt x="175" y="453"/>
                  </a:lnTo>
                  <a:lnTo>
                    <a:pt x="170" y="453"/>
                  </a:lnTo>
                  <a:lnTo>
                    <a:pt x="170" y="453"/>
                  </a:lnTo>
                  <a:close/>
                </a:path>
              </a:pathLst>
            </a:custGeom>
            <a:grpFill/>
            <a:ln w="15875">
              <a:solidFill>
                <a:srgbClr val="32AD10"/>
              </a:solidFill>
              <a:round/>
              <a:headEnd/>
              <a:tailEnd/>
            </a:ln>
          </p:spPr>
          <p:txBody>
            <a:bodyPr/>
            <a:lstStyle/>
            <a:p>
              <a:pPr eaLnBrk="1" fontAlgn="auto" hangingPunct="1">
                <a:spcBef>
                  <a:spcPts val="0"/>
                </a:spcBef>
                <a:spcAft>
                  <a:spcPts val="0"/>
                </a:spcAft>
                <a:defRPr/>
              </a:pPr>
              <a:endParaRPr lang="en-US" kern="0">
                <a:solidFill>
                  <a:srgbClr val="4D4D4F"/>
                </a:solidFill>
                <a:latin typeface="Gilroy"/>
              </a:endParaRPr>
            </a:p>
          </p:txBody>
        </p:sp>
        <p:sp>
          <p:nvSpPr>
            <p:cNvPr id="27" name="Freeform 15">
              <a:extLst>
                <a:ext uri="{FF2B5EF4-FFF2-40B4-BE49-F238E27FC236}">
                  <a16:creationId xmlns:a16="http://schemas.microsoft.com/office/drawing/2014/main" id="{25C77424-CAA0-7697-237C-64AB594304EA}"/>
                </a:ext>
              </a:extLst>
            </p:cNvPr>
            <p:cNvSpPr>
              <a:spLocks noEditPoints="1"/>
            </p:cNvSpPr>
            <p:nvPr/>
          </p:nvSpPr>
          <p:spPr bwMode="auto">
            <a:xfrm>
              <a:off x="7729538" y="2889250"/>
              <a:ext cx="360363" cy="360363"/>
            </a:xfrm>
            <a:custGeom>
              <a:avLst/>
              <a:gdLst>
                <a:gd name="T0" fmla="*/ 575 w 1359"/>
                <a:gd name="T1" fmla="*/ 1352 h 1359"/>
                <a:gd name="T2" fmla="*/ 415 w 1359"/>
                <a:gd name="T3" fmla="*/ 1306 h 1359"/>
                <a:gd name="T4" fmla="*/ 273 w 1359"/>
                <a:gd name="T5" fmla="*/ 1225 h 1359"/>
                <a:gd name="T6" fmla="*/ 154 w 1359"/>
                <a:gd name="T7" fmla="*/ 1112 h 1359"/>
                <a:gd name="T8" fmla="*/ 66 w 1359"/>
                <a:gd name="T9" fmla="*/ 974 h 1359"/>
                <a:gd name="T10" fmla="*/ 13 w 1359"/>
                <a:gd name="T11" fmla="*/ 816 h 1359"/>
                <a:gd name="T12" fmla="*/ 0 w 1359"/>
                <a:gd name="T13" fmla="*/ 680 h 1359"/>
                <a:gd name="T14" fmla="*/ 21 w 1359"/>
                <a:gd name="T15" fmla="*/ 510 h 1359"/>
                <a:gd name="T16" fmla="*/ 81 w 1359"/>
                <a:gd name="T17" fmla="*/ 356 h 1359"/>
                <a:gd name="T18" fmla="*/ 176 w 1359"/>
                <a:gd name="T19" fmla="*/ 222 h 1359"/>
                <a:gd name="T20" fmla="*/ 299 w 1359"/>
                <a:gd name="T21" fmla="*/ 116 h 1359"/>
                <a:gd name="T22" fmla="*/ 446 w 1359"/>
                <a:gd name="T23" fmla="*/ 41 h 1359"/>
                <a:gd name="T24" fmla="*/ 609 w 1359"/>
                <a:gd name="T25" fmla="*/ 3 h 1359"/>
                <a:gd name="T26" fmla="*/ 748 w 1359"/>
                <a:gd name="T27" fmla="*/ 3 h 1359"/>
                <a:gd name="T28" fmla="*/ 912 w 1359"/>
                <a:gd name="T29" fmla="*/ 41 h 1359"/>
                <a:gd name="T30" fmla="*/ 1059 w 1359"/>
                <a:gd name="T31" fmla="*/ 116 h 1359"/>
                <a:gd name="T32" fmla="*/ 1182 w 1359"/>
                <a:gd name="T33" fmla="*/ 222 h 1359"/>
                <a:gd name="T34" fmla="*/ 1277 w 1359"/>
                <a:gd name="T35" fmla="*/ 356 h 1359"/>
                <a:gd name="T36" fmla="*/ 1337 w 1359"/>
                <a:gd name="T37" fmla="*/ 510 h 1359"/>
                <a:gd name="T38" fmla="*/ 1359 w 1359"/>
                <a:gd name="T39" fmla="*/ 680 h 1359"/>
                <a:gd name="T40" fmla="*/ 1345 w 1359"/>
                <a:gd name="T41" fmla="*/ 816 h 1359"/>
                <a:gd name="T42" fmla="*/ 1292 w 1359"/>
                <a:gd name="T43" fmla="*/ 974 h 1359"/>
                <a:gd name="T44" fmla="*/ 1203 w 1359"/>
                <a:gd name="T45" fmla="*/ 1112 h 1359"/>
                <a:gd name="T46" fmla="*/ 1086 w 1359"/>
                <a:gd name="T47" fmla="*/ 1225 h 1359"/>
                <a:gd name="T48" fmla="*/ 943 w 1359"/>
                <a:gd name="T49" fmla="*/ 1306 h 1359"/>
                <a:gd name="T50" fmla="*/ 782 w 1359"/>
                <a:gd name="T51" fmla="*/ 1352 h 1359"/>
                <a:gd name="T52" fmla="*/ 679 w 1359"/>
                <a:gd name="T53" fmla="*/ 56 h 1359"/>
                <a:gd name="T54" fmla="*/ 553 w 1359"/>
                <a:gd name="T55" fmla="*/ 69 h 1359"/>
                <a:gd name="T56" fmla="*/ 410 w 1359"/>
                <a:gd name="T57" fmla="*/ 118 h 1359"/>
                <a:gd name="T58" fmla="*/ 283 w 1359"/>
                <a:gd name="T59" fmla="*/ 199 h 1359"/>
                <a:gd name="T60" fmla="*/ 179 w 1359"/>
                <a:gd name="T61" fmla="*/ 307 h 1359"/>
                <a:gd name="T62" fmla="*/ 105 w 1359"/>
                <a:gd name="T63" fmla="*/ 437 h 1359"/>
                <a:gd name="T64" fmla="*/ 63 w 1359"/>
                <a:gd name="T65" fmla="*/ 585 h 1359"/>
                <a:gd name="T66" fmla="*/ 57 w 1359"/>
                <a:gd name="T67" fmla="*/ 712 h 1359"/>
                <a:gd name="T68" fmla="*/ 84 w 1359"/>
                <a:gd name="T69" fmla="*/ 865 h 1359"/>
                <a:gd name="T70" fmla="*/ 146 w 1359"/>
                <a:gd name="T71" fmla="*/ 1002 h 1359"/>
                <a:gd name="T72" fmla="*/ 239 w 1359"/>
                <a:gd name="T73" fmla="*/ 1120 h 1359"/>
                <a:gd name="T74" fmla="*/ 356 w 1359"/>
                <a:gd name="T75" fmla="*/ 1213 h 1359"/>
                <a:gd name="T76" fmla="*/ 494 w 1359"/>
                <a:gd name="T77" fmla="*/ 1275 h 1359"/>
                <a:gd name="T78" fmla="*/ 647 w 1359"/>
                <a:gd name="T79" fmla="*/ 1302 h 1359"/>
                <a:gd name="T80" fmla="*/ 773 w 1359"/>
                <a:gd name="T81" fmla="*/ 1296 h 1359"/>
                <a:gd name="T82" fmla="*/ 921 w 1359"/>
                <a:gd name="T83" fmla="*/ 1254 h 1359"/>
                <a:gd name="T84" fmla="*/ 1052 w 1359"/>
                <a:gd name="T85" fmla="*/ 1179 h 1359"/>
                <a:gd name="T86" fmla="*/ 1159 w 1359"/>
                <a:gd name="T87" fmla="*/ 1076 h 1359"/>
                <a:gd name="T88" fmla="*/ 1241 w 1359"/>
                <a:gd name="T89" fmla="*/ 950 h 1359"/>
                <a:gd name="T90" fmla="*/ 1290 w 1359"/>
                <a:gd name="T91" fmla="*/ 805 h 1359"/>
                <a:gd name="T92" fmla="*/ 1302 w 1359"/>
                <a:gd name="T93" fmla="*/ 680 h 1359"/>
                <a:gd name="T94" fmla="*/ 1283 w 1359"/>
                <a:gd name="T95" fmla="*/ 524 h 1359"/>
                <a:gd name="T96" fmla="*/ 1226 w 1359"/>
                <a:gd name="T97" fmla="*/ 383 h 1359"/>
                <a:gd name="T98" fmla="*/ 1140 w 1359"/>
                <a:gd name="T99" fmla="*/ 260 h 1359"/>
                <a:gd name="T100" fmla="*/ 1028 w 1359"/>
                <a:gd name="T101" fmla="*/ 163 h 1359"/>
                <a:gd name="T102" fmla="*/ 893 w 1359"/>
                <a:gd name="T103" fmla="*/ 95 h 1359"/>
                <a:gd name="T104" fmla="*/ 742 w 1359"/>
                <a:gd name="T105" fmla="*/ 59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9" h="1359">
                  <a:moveTo>
                    <a:pt x="679" y="1359"/>
                  </a:moveTo>
                  <a:lnTo>
                    <a:pt x="679" y="1359"/>
                  </a:lnTo>
                  <a:lnTo>
                    <a:pt x="644" y="1359"/>
                  </a:lnTo>
                  <a:lnTo>
                    <a:pt x="609" y="1356"/>
                  </a:lnTo>
                  <a:lnTo>
                    <a:pt x="575" y="1352"/>
                  </a:lnTo>
                  <a:lnTo>
                    <a:pt x="542" y="1346"/>
                  </a:lnTo>
                  <a:lnTo>
                    <a:pt x="509" y="1338"/>
                  </a:lnTo>
                  <a:lnTo>
                    <a:pt x="477" y="1329"/>
                  </a:lnTo>
                  <a:lnTo>
                    <a:pt x="446" y="1318"/>
                  </a:lnTo>
                  <a:lnTo>
                    <a:pt x="415" y="1306"/>
                  </a:lnTo>
                  <a:lnTo>
                    <a:pt x="384" y="1293"/>
                  </a:lnTo>
                  <a:lnTo>
                    <a:pt x="355" y="1278"/>
                  </a:lnTo>
                  <a:lnTo>
                    <a:pt x="327" y="1261"/>
                  </a:lnTo>
                  <a:lnTo>
                    <a:pt x="299" y="1244"/>
                  </a:lnTo>
                  <a:lnTo>
                    <a:pt x="273" y="1225"/>
                  </a:lnTo>
                  <a:lnTo>
                    <a:pt x="247" y="1204"/>
                  </a:lnTo>
                  <a:lnTo>
                    <a:pt x="223" y="1182"/>
                  </a:lnTo>
                  <a:lnTo>
                    <a:pt x="198" y="1160"/>
                  </a:lnTo>
                  <a:lnTo>
                    <a:pt x="176" y="1137"/>
                  </a:lnTo>
                  <a:lnTo>
                    <a:pt x="154" y="1112"/>
                  </a:lnTo>
                  <a:lnTo>
                    <a:pt x="134" y="1086"/>
                  </a:lnTo>
                  <a:lnTo>
                    <a:pt x="115" y="1060"/>
                  </a:lnTo>
                  <a:lnTo>
                    <a:pt x="98" y="1032"/>
                  </a:lnTo>
                  <a:lnTo>
                    <a:pt x="81" y="1003"/>
                  </a:lnTo>
                  <a:lnTo>
                    <a:pt x="66" y="974"/>
                  </a:lnTo>
                  <a:lnTo>
                    <a:pt x="53" y="944"/>
                  </a:lnTo>
                  <a:lnTo>
                    <a:pt x="41" y="913"/>
                  </a:lnTo>
                  <a:lnTo>
                    <a:pt x="30" y="882"/>
                  </a:lnTo>
                  <a:lnTo>
                    <a:pt x="21" y="850"/>
                  </a:lnTo>
                  <a:lnTo>
                    <a:pt x="13" y="816"/>
                  </a:lnTo>
                  <a:lnTo>
                    <a:pt x="7" y="783"/>
                  </a:lnTo>
                  <a:lnTo>
                    <a:pt x="3" y="749"/>
                  </a:lnTo>
                  <a:lnTo>
                    <a:pt x="1" y="715"/>
                  </a:lnTo>
                  <a:lnTo>
                    <a:pt x="0" y="680"/>
                  </a:lnTo>
                  <a:lnTo>
                    <a:pt x="0" y="680"/>
                  </a:lnTo>
                  <a:lnTo>
                    <a:pt x="1" y="644"/>
                  </a:lnTo>
                  <a:lnTo>
                    <a:pt x="3" y="610"/>
                  </a:lnTo>
                  <a:lnTo>
                    <a:pt x="7" y="576"/>
                  </a:lnTo>
                  <a:lnTo>
                    <a:pt x="13" y="543"/>
                  </a:lnTo>
                  <a:lnTo>
                    <a:pt x="21" y="510"/>
                  </a:lnTo>
                  <a:lnTo>
                    <a:pt x="30" y="478"/>
                  </a:lnTo>
                  <a:lnTo>
                    <a:pt x="41" y="446"/>
                  </a:lnTo>
                  <a:lnTo>
                    <a:pt x="53" y="415"/>
                  </a:lnTo>
                  <a:lnTo>
                    <a:pt x="66" y="385"/>
                  </a:lnTo>
                  <a:lnTo>
                    <a:pt x="81" y="356"/>
                  </a:lnTo>
                  <a:lnTo>
                    <a:pt x="98" y="328"/>
                  </a:lnTo>
                  <a:lnTo>
                    <a:pt x="115" y="300"/>
                  </a:lnTo>
                  <a:lnTo>
                    <a:pt x="134" y="273"/>
                  </a:lnTo>
                  <a:lnTo>
                    <a:pt x="154" y="247"/>
                  </a:lnTo>
                  <a:lnTo>
                    <a:pt x="176" y="222"/>
                  </a:lnTo>
                  <a:lnTo>
                    <a:pt x="198" y="199"/>
                  </a:lnTo>
                  <a:lnTo>
                    <a:pt x="223" y="177"/>
                  </a:lnTo>
                  <a:lnTo>
                    <a:pt x="247" y="155"/>
                  </a:lnTo>
                  <a:lnTo>
                    <a:pt x="273" y="135"/>
                  </a:lnTo>
                  <a:lnTo>
                    <a:pt x="299" y="116"/>
                  </a:lnTo>
                  <a:lnTo>
                    <a:pt x="327" y="99"/>
                  </a:lnTo>
                  <a:lnTo>
                    <a:pt x="355" y="81"/>
                  </a:lnTo>
                  <a:lnTo>
                    <a:pt x="384" y="66"/>
                  </a:lnTo>
                  <a:lnTo>
                    <a:pt x="415" y="53"/>
                  </a:lnTo>
                  <a:lnTo>
                    <a:pt x="446" y="41"/>
                  </a:lnTo>
                  <a:lnTo>
                    <a:pt x="477" y="30"/>
                  </a:lnTo>
                  <a:lnTo>
                    <a:pt x="509" y="21"/>
                  </a:lnTo>
                  <a:lnTo>
                    <a:pt x="542" y="13"/>
                  </a:lnTo>
                  <a:lnTo>
                    <a:pt x="575" y="7"/>
                  </a:lnTo>
                  <a:lnTo>
                    <a:pt x="609" y="3"/>
                  </a:lnTo>
                  <a:lnTo>
                    <a:pt x="644" y="0"/>
                  </a:lnTo>
                  <a:lnTo>
                    <a:pt x="679" y="0"/>
                  </a:lnTo>
                  <a:lnTo>
                    <a:pt x="679" y="0"/>
                  </a:lnTo>
                  <a:lnTo>
                    <a:pt x="714" y="0"/>
                  </a:lnTo>
                  <a:lnTo>
                    <a:pt x="748" y="3"/>
                  </a:lnTo>
                  <a:lnTo>
                    <a:pt x="782" y="7"/>
                  </a:lnTo>
                  <a:lnTo>
                    <a:pt x="815" y="13"/>
                  </a:lnTo>
                  <a:lnTo>
                    <a:pt x="849" y="21"/>
                  </a:lnTo>
                  <a:lnTo>
                    <a:pt x="881" y="30"/>
                  </a:lnTo>
                  <a:lnTo>
                    <a:pt x="912" y="41"/>
                  </a:lnTo>
                  <a:lnTo>
                    <a:pt x="943" y="53"/>
                  </a:lnTo>
                  <a:lnTo>
                    <a:pt x="973" y="66"/>
                  </a:lnTo>
                  <a:lnTo>
                    <a:pt x="1002" y="81"/>
                  </a:lnTo>
                  <a:lnTo>
                    <a:pt x="1032" y="99"/>
                  </a:lnTo>
                  <a:lnTo>
                    <a:pt x="1059" y="116"/>
                  </a:lnTo>
                  <a:lnTo>
                    <a:pt x="1086" y="135"/>
                  </a:lnTo>
                  <a:lnTo>
                    <a:pt x="1111" y="155"/>
                  </a:lnTo>
                  <a:lnTo>
                    <a:pt x="1136" y="177"/>
                  </a:lnTo>
                  <a:lnTo>
                    <a:pt x="1159" y="199"/>
                  </a:lnTo>
                  <a:lnTo>
                    <a:pt x="1182" y="222"/>
                  </a:lnTo>
                  <a:lnTo>
                    <a:pt x="1203" y="247"/>
                  </a:lnTo>
                  <a:lnTo>
                    <a:pt x="1223" y="273"/>
                  </a:lnTo>
                  <a:lnTo>
                    <a:pt x="1243" y="300"/>
                  </a:lnTo>
                  <a:lnTo>
                    <a:pt x="1260" y="328"/>
                  </a:lnTo>
                  <a:lnTo>
                    <a:pt x="1277" y="356"/>
                  </a:lnTo>
                  <a:lnTo>
                    <a:pt x="1292" y="385"/>
                  </a:lnTo>
                  <a:lnTo>
                    <a:pt x="1305" y="415"/>
                  </a:lnTo>
                  <a:lnTo>
                    <a:pt x="1317" y="446"/>
                  </a:lnTo>
                  <a:lnTo>
                    <a:pt x="1328" y="478"/>
                  </a:lnTo>
                  <a:lnTo>
                    <a:pt x="1337" y="510"/>
                  </a:lnTo>
                  <a:lnTo>
                    <a:pt x="1345" y="543"/>
                  </a:lnTo>
                  <a:lnTo>
                    <a:pt x="1351" y="576"/>
                  </a:lnTo>
                  <a:lnTo>
                    <a:pt x="1355" y="610"/>
                  </a:lnTo>
                  <a:lnTo>
                    <a:pt x="1358" y="644"/>
                  </a:lnTo>
                  <a:lnTo>
                    <a:pt x="1359" y="680"/>
                  </a:lnTo>
                  <a:lnTo>
                    <a:pt x="1359" y="680"/>
                  </a:lnTo>
                  <a:lnTo>
                    <a:pt x="1358" y="715"/>
                  </a:lnTo>
                  <a:lnTo>
                    <a:pt x="1355" y="749"/>
                  </a:lnTo>
                  <a:lnTo>
                    <a:pt x="1351" y="783"/>
                  </a:lnTo>
                  <a:lnTo>
                    <a:pt x="1345" y="816"/>
                  </a:lnTo>
                  <a:lnTo>
                    <a:pt x="1337" y="850"/>
                  </a:lnTo>
                  <a:lnTo>
                    <a:pt x="1328" y="882"/>
                  </a:lnTo>
                  <a:lnTo>
                    <a:pt x="1317" y="913"/>
                  </a:lnTo>
                  <a:lnTo>
                    <a:pt x="1305" y="944"/>
                  </a:lnTo>
                  <a:lnTo>
                    <a:pt x="1292" y="974"/>
                  </a:lnTo>
                  <a:lnTo>
                    <a:pt x="1277" y="1003"/>
                  </a:lnTo>
                  <a:lnTo>
                    <a:pt x="1260" y="1032"/>
                  </a:lnTo>
                  <a:lnTo>
                    <a:pt x="1243" y="1060"/>
                  </a:lnTo>
                  <a:lnTo>
                    <a:pt x="1223" y="1086"/>
                  </a:lnTo>
                  <a:lnTo>
                    <a:pt x="1203" y="1112"/>
                  </a:lnTo>
                  <a:lnTo>
                    <a:pt x="1182" y="1137"/>
                  </a:lnTo>
                  <a:lnTo>
                    <a:pt x="1159" y="1160"/>
                  </a:lnTo>
                  <a:lnTo>
                    <a:pt x="1136" y="1182"/>
                  </a:lnTo>
                  <a:lnTo>
                    <a:pt x="1111" y="1204"/>
                  </a:lnTo>
                  <a:lnTo>
                    <a:pt x="1086" y="1225"/>
                  </a:lnTo>
                  <a:lnTo>
                    <a:pt x="1059" y="1244"/>
                  </a:lnTo>
                  <a:lnTo>
                    <a:pt x="1032" y="1261"/>
                  </a:lnTo>
                  <a:lnTo>
                    <a:pt x="1002" y="1278"/>
                  </a:lnTo>
                  <a:lnTo>
                    <a:pt x="973" y="1293"/>
                  </a:lnTo>
                  <a:lnTo>
                    <a:pt x="943" y="1306"/>
                  </a:lnTo>
                  <a:lnTo>
                    <a:pt x="912" y="1318"/>
                  </a:lnTo>
                  <a:lnTo>
                    <a:pt x="881" y="1329"/>
                  </a:lnTo>
                  <a:lnTo>
                    <a:pt x="849" y="1338"/>
                  </a:lnTo>
                  <a:lnTo>
                    <a:pt x="815" y="1346"/>
                  </a:lnTo>
                  <a:lnTo>
                    <a:pt x="782" y="1352"/>
                  </a:lnTo>
                  <a:lnTo>
                    <a:pt x="748" y="1356"/>
                  </a:lnTo>
                  <a:lnTo>
                    <a:pt x="714" y="1359"/>
                  </a:lnTo>
                  <a:lnTo>
                    <a:pt x="679" y="1359"/>
                  </a:lnTo>
                  <a:lnTo>
                    <a:pt x="679" y="1359"/>
                  </a:lnTo>
                  <a:close/>
                  <a:moveTo>
                    <a:pt x="679" y="56"/>
                  </a:moveTo>
                  <a:lnTo>
                    <a:pt x="679" y="56"/>
                  </a:lnTo>
                  <a:lnTo>
                    <a:pt x="647" y="57"/>
                  </a:lnTo>
                  <a:lnTo>
                    <a:pt x="616" y="59"/>
                  </a:lnTo>
                  <a:lnTo>
                    <a:pt x="584" y="63"/>
                  </a:lnTo>
                  <a:lnTo>
                    <a:pt x="553" y="69"/>
                  </a:lnTo>
                  <a:lnTo>
                    <a:pt x="523" y="76"/>
                  </a:lnTo>
                  <a:lnTo>
                    <a:pt x="494" y="84"/>
                  </a:lnTo>
                  <a:lnTo>
                    <a:pt x="465" y="95"/>
                  </a:lnTo>
                  <a:lnTo>
                    <a:pt x="437" y="106"/>
                  </a:lnTo>
                  <a:lnTo>
                    <a:pt x="410" y="118"/>
                  </a:lnTo>
                  <a:lnTo>
                    <a:pt x="382" y="132"/>
                  </a:lnTo>
                  <a:lnTo>
                    <a:pt x="356" y="147"/>
                  </a:lnTo>
                  <a:lnTo>
                    <a:pt x="331" y="163"/>
                  </a:lnTo>
                  <a:lnTo>
                    <a:pt x="306" y="180"/>
                  </a:lnTo>
                  <a:lnTo>
                    <a:pt x="283" y="199"/>
                  </a:lnTo>
                  <a:lnTo>
                    <a:pt x="260" y="218"/>
                  </a:lnTo>
                  <a:lnTo>
                    <a:pt x="239" y="239"/>
                  </a:lnTo>
                  <a:lnTo>
                    <a:pt x="218" y="260"/>
                  </a:lnTo>
                  <a:lnTo>
                    <a:pt x="198" y="284"/>
                  </a:lnTo>
                  <a:lnTo>
                    <a:pt x="179" y="307"/>
                  </a:lnTo>
                  <a:lnTo>
                    <a:pt x="162" y="332"/>
                  </a:lnTo>
                  <a:lnTo>
                    <a:pt x="146" y="357"/>
                  </a:lnTo>
                  <a:lnTo>
                    <a:pt x="131" y="383"/>
                  </a:lnTo>
                  <a:lnTo>
                    <a:pt x="117" y="409"/>
                  </a:lnTo>
                  <a:lnTo>
                    <a:pt x="105" y="437"/>
                  </a:lnTo>
                  <a:lnTo>
                    <a:pt x="94" y="466"/>
                  </a:lnTo>
                  <a:lnTo>
                    <a:pt x="84" y="495"/>
                  </a:lnTo>
                  <a:lnTo>
                    <a:pt x="76" y="524"/>
                  </a:lnTo>
                  <a:lnTo>
                    <a:pt x="69" y="554"/>
                  </a:lnTo>
                  <a:lnTo>
                    <a:pt x="63" y="585"/>
                  </a:lnTo>
                  <a:lnTo>
                    <a:pt x="59" y="616"/>
                  </a:lnTo>
                  <a:lnTo>
                    <a:pt x="57" y="647"/>
                  </a:lnTo>
                  <a:lnTo>
                    <a:pt x="56" y="680"/>
                  </a:lnTo>
                  <a:lnTo>
                    <a:pt x="56" y="680"/>
                  </a:lnTo>
                  <a:lnTo>
                    <a:pt x="57" y="712"/>
                  </a:lnTo>
                  <a:lnTo>
                    <a:pt x="59" y="743"/>
                  </a:lnTo>
                  <a:lnTo>
                    <a:pt x="63" y="774"/>
                  </a:lnTo>
                  <a:lnTo>
                    <a:pt x="69" y="805"/>
                  </a:lnTo>
                  <a:lnTo>
                    <a:pt x="76" y="836"/>
                  </a:lnTo>
                  <a:lnTo>
                    <a:pt x="84" y="865"/>
                  </a:lnTo>
                  <a:lnTo>
                    <a:pt x="94" y="894"/>
                  </a:lnTo>
                  <a:lnTo>
                    <a:pt x="105" y="922"/>
                  </a:lnTo>
                  <a:lnTo>
                    <a:pt x="117" y="950"/>
                  </a:lnTo>
                  <a:lnTo>
                    <a:pt x="131" y="976"/>
                  </a:lnTo>
                  <a:lnTo>
                    <a:pt x="146" y="1002"/>
                  </a:lnTo>
                  <a:lnTo>
                    <a:pt x="162" y="1028"/>
                  </a:lnTo>
                  <a:lnTo>
                    <a:pt x="179" y="1053"/>
                  </a:lnTo>
                  <a:lnTo>
                    <a:pt x="198" y="1076"/>
                  </a:lnTo>
                  <a:lnTo>
                    <a:pt x="218" y="1099"/>
                  </a:lnTo>
                  <a:lnTo>
                    <a:pt x="239" y="1120"/>
                  </a:lnTo>
                  <a:lnTo>
                    <a:pt x="260" y="1141"/>
                  </a:lnTo>
                  <a:lnTo>
                    <a:pt x="283" y="1160"/>
                  </a:lnTo>
                  <a:lnTo>
                    <a:pt x="306" y="1179"/>
                  </a:lnTo>
                  <a:lnTo>
                    <a:pt x="331" y="1196"/>
                  </a:lnTo>
                  <a:lnTo>
                    <a:pt x="356" y="1213"/>
                  </a:lnTo>
                  <a:lnTo>
                    <a:pt x="382" y="1228"/>
                  </a:lnTo>
                  <a:lnTo>
                    <a:pt x="410" y="1242"/>
                  </a:lnTo>
                  <a:lnTo>
                    <a:pt x="437" y="1254"/>
                  </a:lnTo>
                  <a:lnTo>
                    <a:pt x="465" y="1265"/>
                  </a:lnTo>
                  <a:lnTo>
                    <a:pt x="494" y="1275"/>
                  </a:lnTo>
                  <a:lnTo>
                    <a:pt x="523" y="1284"/>
                  </a:lnTo>
                  <a:lnTo>
                    <a:pt x="553" y="1290"/>
                  </a:lnTo>
                  <a:lnTo>
                    <a:pt x="584" y="1296"/>
                  </a:lnTo>
                  <a:lnTo>
                    <a:pt x="616" y="1300"/>
                  </a:lnTo>
                  <a:lnTo>
                    <a:pt x="647" y="1302"/>
                  </a:lnTo>
                  <a:lnTo>
                    <a:pt x="679" y="1303"/>
                  </a:lnTo>
                  <a:lnTo>
                    <a:pt x="679" y="1303"/>
                  </a:lnTo>
                  <a:lnTo>
                    <a:pt x="711" y="1302"/>
                  </a:lnTo>
                  <a:lnTo>
                    <a:pt x="742" y="1300"/>
                  </a:lnTo>
                  <a:lnTo>
                    <a:pt x="773" y="1296"/>
                  </a:lnTo>
                  <a:lnTo>
                    <a:pt x="804" y="1290"/>
                  </a:lnTo>
                  <a:lnTo>
                    <a:pt x="835" y="1284"/>
                  </a:lnTo>
                  <a:lnTo>
                    <a:pt x="864" y="1275"/>
                  </a:lnTo>
                  <a:lnTo>
                    <a:pt x="893" y="1265"/>
                  </a:lnTo>
                  <a:lnTo>
                    <a:pt x="921" y="1254"/>
                  </a:lnTo>
                  <a:lnTo>
                    <a:pt x="949" y="1242"/>
                  </a:lnTo>
                  <a:lnTo>
                    <a:pt x="975" y="1228"/>
                  </a:lnTo>
                  <a:lnTo>
                    <a:pt x="1001" y="1213"/>
                  </a:lnTo>
                  <a:lnTo>
                    <a:pt x="1028" y="1196"/>
                  </a:lnTo>
                  <a:lnTo>
                    <a:pt x="1052" y="1179"/>
                  </a:lnTo>
                  <a:lnTo>
                    <a:pt x="1075" y="1160"/>
                  </a:lnTo>
                  <a:lnTo>
                    <a:pt x="1098" y="1141"/>
                  </a:lnTo>
                  <a:lnTo>
                    <a:pt x="1119" y="1120"/>
                  </a:lnTo>
                  <a:lnTo>
                    <a:pt x="1140" y="1099"/>
                  </a:lnTo>
                  <a:lnTo>
                    <a:pt x="1159" y="1076"/>
                  </a:lnTo>
                  <a:lnTo>
                    <a:pt x="1178" y="1053"/>
                  </a:lnTo>
                  <a:lnTo>
                    <a:pt x="1195" y="1028"/>
                  </a:lnTo>
                  <a:lnTo>
                    <a:pt x="1211" y="1002"/>
                  </a:lnTo>
                  <a:lnTo>
                    <a:pt x="1226" y="976"/>
                  </a:lnTo>
                  <a:lnTo>
                    <a:pt x="1241" y="950"/>
                  </a:lnTo>
                  <a:lnTo>
                    <a:pt x="1253" y="922"/>
                  </a:lnTo>
                  <a:lnTo>
                    <a:pt x="1264" y="894"/>
                  </a:lnTo>
                  <a:lnTo>
                    <a:pt x="1274" y="865"/>
                  </a:lnTo>
                  <a:lnTo>
                    <a:pt x="1283" y="836"/>
                  </a:lnTo>
                  <a:lnTo>
                    <a:pt x="1290" y="805"/>
                  </a:lnTo>
                  <a:lnTo>
                    <a:pt x="1295" y="774"/>
                  </a:lnTo>
                  <a:lnTo>
                    <a:pt x="1299" y="743"/>
                  </a:lnTo>
                  <a:lnTo>
                    <a:pt x="1301" y="712"/>
                  </a:lnTo>
                  <a:lnTo>
                    <a:pt x="1302" y="680"/>
                  </a:lnTo>
                  <a:lnTo>
                    <a:pt x="1302" y="680"/>
                  </a:lnTo>
                  <a:lnTo>
                    <a:pt x="1301" y="647"/>
                  </a:lnTo>
                  <a:lnTo>
                    <a:pt x="1299" y="616"/>
                  </a:lnTo>
                  <a:lnTo>
                    <a:pt x="1295" y="585"/>
                  </a:lnTo>
                  <a:lnTo>
                    <a:pt x="1290" y="554"/>
                  </a:lnTo>
                  <a:lnTo>
                    <a:pt x="1283" y="524"/>
                  </a:lnTo>
                  <a:lnTo>
                    <a:pt x="1274" y="495"/>
                  </a:lnTo>
                  <a:lnTo>
                    <a:pt x="1264" y="466"/>
                  </a:lnTo>
                  <a:lnTo>
                    <a:pt x="1253" y="437"/>
                  </a:lnTo>
                  <a:lnTo>
                    <a:pt x="1241" y="409"/>
                  </a:lnTo>
                  <a:lnTo>
                    <a:pt x="1226" y="383"/>
                  </a:lnTo>
                  <a:lnTo>
                    <a:pt x="1211" y="357"/>
                  </a:lnTo>
                  <a:lnTo>
                    <a:pt x="1195" y="332"/>
                  </a:lnTo>
                  <a:lnTo>
                    <a:pt x="1178" y="307"/>
                  </a:lnTo>
                  <a:lnTo>
                    <a:pt x="1159" y="284"/>
                  </a:lnTo>
                  <a:lnTo>
                    <a:pt x="1140" y="260"/>
                  </a:lnTo>
                  <a:lnTo>
                    <a:pt x="1119" y="239"/>
                  </a:lnTo>
                  <a:lnTo>
                    <a:pt x="1098" y="218"/>
                  </a:lnTo>
                  <a:lnTo>
                    <a:pt x="1075" y="199"/>
                  </a:lnTo>
                  <a:lnTo>
                    <a:pt x="1052" y="180"/>
                  </a:lnTo>
                  <a:lnTo>
                    <a:pt x="1028" y="163"/>
                  </a:lnTo>
                  <a:lnTo>
                    <a:pt x="1001" y="147"/>
                  </a:lnTo>
                  <a:lnTo>
                    <a:pt x="975" y="132"/>
                  </a:lnTo>
                  <a:lnTo>
                    <a:pt x="949" y="118"/>
                  </a:lnTo>
                  <a:lnTo>
                    <a:pt x="921" y="106"/>
                  </a:lnTo>
                  <a:lnTo>
                    <a:pt x="893" y="95"/>
                  </a:lnTo>
                  <a:lnTo>
                    <a:pt x="864" y="84"/>
                  </a:lnTo>
                  <a:lnTo>
                    <a:pt x="835" y="76"/>
                  </a:lnTo>
                  <a:lnTo>
                    <a:pt x="804" y="69"/>
                  </a:lnTo>
                  <a:lnTo>
                    <a:pt x="773" y="63"/>
                  </a:lnTo>
                  <a:lnTo>
                    <a:pt x="742" y="59"/>
                  </a:lnTo>
                  <a:lnTo>
                    <a:pt x="711" y="57"/>
                  </a:lnTo>
                  <a:lnTo>
                    <a:pt x="679" y="56"/>
                  </a:lnTo>
                  <a:lnTo>
                    <a:pt x="679" y="56"/>
                  </a:lnTo>
                  <a:close/>
                </a:path>
              </a:pathLst>
            </a:custGeom>
            <a:grpFill/>
            <a:ln w="15875">
              <a:noFill/>
              <a:round/>
              <a:headEnd/>
              <a:tailEnd/>
            </a:ln>
          </p:spPr>
          <p:txBody>
            <a:bodyPr/>
            <a:lstStyle/>
            <a:p>
              <a:pPr eaLnBrk="1" fontAlgn="auto" hangingPunct="1">
                <a:spcBef>
                  <a:spcPts val="0"/>
                </a:spcBef>
                <a:spcAft>
                  <a:spcPts val="0"/>
                </a:spcAft>
                <a:defRPr/>
              </a:pPr>
              <a:endParaRPr lang="en-US" kern="0">
                <a:solidFill>
                  <a:srgbClr val="4D4D4F"/>
                </a:solidFill>
                <a:latin typeface="Gilroy"/>
              </a:endParaRPr>
            </a:p>
          </p:txBody>
        </p:sp>
      </p:grpSp>
    </p:spTree>
    <p:custDataLst>
      <p:tags r:id="rId1"/>
    </p:custDataLst>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itle 2">
            <a:extLst>
              <a:ext uri="{FF2B5EF4-FFF2-40B4-BE49-F238E27FC236}">
                <a16:creationId xmlns:a16="http://schemas.microsoft.com/office/drawing/2014/main" id="{BB9ADEB3-C328-2792-99E0-BB83CF5B3858}"/>
              </a:ext>
            </a:extLst>
          </p:cNvPr>
          <p:cNvSpPr>
            <a:spLocks noGrp="1"/>
          </p:cNvSpPr>
          <p:nvPr>
            <p:ph type="title"/>
          </p:nvPr>
        </p:nvSpPr>
        <p:spPr>
          <a:xfrm>
            <a:off x="-152400" y="87313"/>
            <a:ext cx="12192000" cy="1327150"/>
          </a:xfrm>
        </p:spPr>
        <p:txBody>
          <a:bodyPr/>
          <a:lstStyle/>
          <a:p>
            <a:r>
              <a:rPr lang="en-US" altLang="en-US" dirty="0"/>
              <a:t>Learn All About the Tech </a:t>
            </a:r>
          </a:p>
        </p:txBody>
      </p:sp>
      <p:sp>
        <p:nvSpPr>
          <p:cNvPr id="244739" name="TextBox 4">
            <a:extLst>
              <a:ext uri="{FF2B5EF4-FFF2-40B4-BE49-F238E27FC236}">
                <a16:creationId xmlns:a16="http://schemas.microsoft.com/office/drawing/2014/main" id="{1C6765D1-3D64-FDD3-E6FB-4B2FA6AED63D}"/>
              </a:ext>
            </a:extLst>
          </p:cNvPr>
          <p:cNvSpPr txBox="1">
            <a:spLocks noChangeArrowheads="1"/>
          </p:cNvSpPr>
          <p:nvPr/>
        </p:nvSpPr>
        <p:spPr bwMode="auto">
          <a:xfrm>
            <a:off x="381000" y="6315075"/>
            <a:ext cx="2895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400">
                <a:solidFill>
                  <a:schemeClr val="bg1"/>
                </a:solidFill>
                <a:hlinkClick r:id="rId3"/>
              </a:rPr>
              <a:t>https://pro.diabeteswise.org/</a:t>
            </a:r>
            <a:endParaRPr lang="en-US" altLang="en-US" sz="1400">
              <a:solidFill>
                <a:schemeClr val="bg1"/>
              </a:solidFill>
            </a:endParaRPr>
          </a:p>
        </p:txBody>
      </p:sp>
      <p:pic>
        <p:nvPicPr>
          <p:cNvPr id="244740" name="Picture 1">
            <a:extLst>
              <a:ext uri="{FF2B5EF4-FFF2-40B4-BE49-F238E27FC236}">
                <a16:creationId xmlns:a16="http://schemas.microsoft.com/office/drawing/2014/main" id="{E89F3B5D-AC80-6D42-54A0-BFA4873E95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1295400"/>
            <a:ext cx="43815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1" name="Picture 9">
            <a:extLst>
              <a:ext uri="{FF2B5EF4-FFF2-40B4-BE49-F238E27FC236}">
                <a16:creationId xmlns:a16="http://schemas.microsoft.com/office/drawing/2014/main" id="{5DF22C39-8265-2253-88C7-A1047B5250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5573"/>
          <a:stretch>
            <a:fillRect/>
          </a:stretch>
        </p:blipFill>
        <p:spPr bwMode="auto">
          <a:xfrm>
            <a:off x="8077200" y="5245100"/>
            <a:ext cx="3076575"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2" name="Picture 4">
            <a:extLst>
              <a:ext uri="{FF2B5EF4-FFF2-40B4-BE49-F238E27FC236}">
                <a16:creationId xmlns:a16="http://schemas.microsoft.com/office/drawing/2014/main" id="{C5A0280C-7550-4BAA-AFC6-5FE9244A9D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 y="1385888"/>
            <a:ext cx="28194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3" name="Picture 6">
            <a:extLst>
              <a:ext uri="{FF2B5EF4-FFF2-40B4-BE49-F238E27FC236}">
                <a16:creationId xmlns:a16="http://schemas.microsoft.com/office/drawing/2014/main" id="{8B07FB91-FC69-7E02-9156-5539695E62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988" y="1873250"/>
            <a:ext cx="6440487"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4" name="TextBox 4">
            <a:extLst>
              <a:ext uri="{FF2B5EF4-FFF2-40B4-BE49-F238E27FC236}">
                <a16:creationId xmlns:a16="http://schemas.microsoft.com/office/drawing/2014/main" id="{B4C6F24F-C440-692A-A3D5-E07642F2D643}"/>
              </a:ext>
            </a:extLst>
          </p:cNvPr>
          <p:cNvSpPr txBox="1">
            <a:spLocks noChangeArrowheads="1"/>
          </p:cNvSpPr>
          <p:nvPr/>
        </p:nvSpPr>
        <p:spPr bwMode="auto">
          <a:xfrm>
            <a:off x="7708900" y="6427788"/>
            <a:ext cx="39116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400">
                <a:solidFill>
                  <a:schemeClr val="tx1"/>
                </a:solidFill>
                <a:hlinkClick r:id="rId8"/>
              </a:rPr>
              <a:t>https://www.diabeteseducator.org/danatech/home</a:t>
            </a:r>
            <a:r>
              <a:rPr lang="en-US" altLang="en-US" sz="1400">
                <a:solidFill>
                  <a:schemeClr val="tx1"/>
                </a:solidFill>
                <a:latin typeface="Calibri" panose="020F0502020204030204" pitchFamily="34" charset="0"/>
                <a:hlinkClick r:id="rId8"/>
              </a:rPr>
              <a:t>)</a:t>
            </a:r>
            <a:r>
              <a:rPr lang="en-US" altLang="en-US" sz="1400">
                <a:solidFill>
                  <a:schemeClr val="bg1"/>
                </a:solidFill>
              </a:rPr>
              <a:t>/</a:t>
            </a:r>
          </a:p>
        </p:txBody>
      </p:sp>
      <p:sp>
        <p:nvSpPr>
          <p:cNvPr id="2" name="Oval 1">
            <a:extLst>
              <a:ext uri="{FF2B5EF4-FFF2-40B4-BE49-F238E27FC236}">
                <a16:creationId xmlns:a16="http://schemas.microsoft.com/office/drawing/2014/main" id="{C66F7086-03C8-0D83-B9D1-A48ABFC6E9D8}"/>
              </a:ext>
            </a:extLst>
          </p:cNvPr>
          <p:cNvSpPr/>
          <p:nvPr/>
        </p:nvSpPr>
        <p:spPr>
          <a:xfrm>
            <a:off x="8469630" y="4343400"/>
            <a:ext cx="304800" cy="76200"/>
          </a:xfrm>
          <a:prstGeom prst="ellipse">
            <a:avLst/>
          </a:prstGeom>
          <a:solidFill>
            <a:srgbClr val="C5C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itle 1">
            <a:extLst>
              <a:ext uri="{FF2B5EF4-FFF2-40B4-BE49-F238E27FC236}">
                <a16:creationId xmlns:a16="http://schemas.microsoft.com/office/drawing/2014/main" id="{10C3D560-5D44-CC3C-6AA7-AB43D50704B0}"/>
              </a:ext>
            </a:extLst>
          </p:cNvPr>
          <p:cNvSpPr>
            <a:spLocks noGrp="1"/>
          </p:cNvSpPr>
          <p:nvPr>
            <p:ph type="title"/>
          </p:nvPr>
        </p:nvSpPr>
        <p:spPr>
          <a:xfrm>
            <a:off x="0" y="228600"/>
            <a:ext cx="6705600" cy="1325563"/>
          </a:xfrm>
        </p:spPr>
        <p:txBody>
          <a:bodyPr/>
          <a:lstStyle/>
          <a:p>
            <a:r>
              <a:rPr lang="en-US" altLang="en-US" dirty="0"/>
              <a:t>Panther Tools</a:t>
            </a:r>
          </a:p>
        </p:txBody>
      </p:sp>
      <p:pic>
        <p:nvPicPr>
          <p:cNvPr id="246787" name="Picture 4">
            <a:extLst>
              <a:ext uri="{FF2B5EF4-FFF2-40B4-BE49-F238E27FC236}">
                <a16:creationId xmlns:a16="http://schemas.microsoft.com/office/drawing/2014/main" id="{DCAE766F-A847-B6F8-E47F-0023EFB8D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2860"/>
            <a:ext cx="5789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8" name="Picture 6">
            <a:extLst>
              <a:ext uri="{FF2B5EF4-FFF2-40B4-BE49-F238E27FC236}">
                <a16:creationId xmlns:a16="http://schemas.microsoft.com/office/drawing/2014/main" id="{452F590F-735C-8263-D316-6C96A8BB97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62200"/>
            <a:ext cx="6351588"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F6722290-441A-6520-F542-A332DB007FD7}"/>
              </a:ext>
            </a:extLst>
          </p:cNvPr>
          <p:cNvSpPr/>
          <p:nvPr/>
        </p:nvSpPr>
        <p:spPr>
          <a:xfrm>
            <a:off x="5105400" y="2895600"/>
            <a:ext cx="533400" cy="228600"/>
          </a:xfrm>
          <a:prstGeom prst="ellipse">
            <a:avLst/>
          </a:prstGeom>
          <a:solidFill>
            <a:srgbClr val="C5C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8A4AC50-18A8-46DD-CC62-B3B2F3C027F3}"/>
              </a:ext>
            </a:extLst>
          </p:cNvPr>
          <p:cNvSpPr/>
          <p:nvPr/>
        </p:nvSpPr>
        <p:spPr>
          <a:xfrm rot="21054980" flipV="1">
            <a:off x="9208494" y="1664754"/>
            <a:ext cx="159123" cy="75760"/>
          </a:xfrm>
          <a:prstGeom prst="ellipse">
            <a:avLst/>
          </a:prstGeom>
          <a:solidFill>
            <a:srgbClr val="C5C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itle 1">
            <a:extLst>
              <a:ext uri="{FF2B5EF4-FFF2-40B4-BE49-F238E27FC236}">
                <a16:creationId xmlns:a16="http://schemas.microsoft.com/office/drawing/2014/main" id="{6143635D-7AE5-6330-45ED-FDE38E193343}"/>
              </a:ext>
            </a:extLst>
          </p:cNvPr>
          <p:cNvSpPr>
            <a:spLocks noGrp="1"/>
          </p:cNvSpPr>
          <p:nvPr>
            <p:ph type="title"/>
          </p:nvPr>
        </p:nvSpPr>
        <p:spPr>
          <a:xfrm>
            <a:off x="0" y="228600"/>
            <a:ext cx="12192000" cy="1219200"/>
          </a:xfrm>
        </p:spPr>
        <p:txBody>
          <a:bodyPr/>
          <a:lstStyle/>
          <a:p>
            <a:r>
              <a:rPr lang="en-US" altLang="en-US"/>
              <a:t>Panther Tools </a:t>
            </a:r>
          </a:p>
        </p:txBody>
      </p:sp>
      <p:sp>
        <p:nvSpPr>
          <p:cNvPr id="248835" name="Content Placeholder 2">
            <a:extLst>
              <a:ext uri="{FF2B5EF4-FFF2-40B4-BE49-F238E27FC236}">
                <a16:creationId xmlns:a16="http://schemas.microsoft.com/office/drawing/2014/main" id="{94FFB3B6-EEBE-13D5-385B-4A592697DE84}"/>
              </a:ext>
            </a:extLst>
          </p:cNvPr>
          <p:cNvSpPr>
            <a:spLocks noGrp="1"/>
          </p:cNvSpPr>
          <p:nvPr>
            <p:ph idx="1"/>
          </p:nvPr>
        </p:nvSpPr>
        <p:spPr/>
        <p:txBody>
          <a:bodyPr/>
          <a:lstStyle/>
          <a:p>
            <a:endParaRPr lang="en-US" altLang="en-US"/>
          </a:p>
        </p:txBody>
      </p:sp>
      <p:pic>
        <p:nvPicPr>
          <p:cNvPr id="248836" name="Picture 4">
            <a:extLst>
              <a:ext uri="{FF2B5EF4-FFF2-40B4-BE49-F238E27FC236}">
                <a16:creationId xmlns:a16="http://schemas.microsoft.com/office/drawing/2014/main" id="{2C52625B-CBF5-2134-F7F4-AA5EEABF5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9350"/>
            <a:ext cx="12192000" cy="570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BCAAAD75-CDE5-ECF1-DEAE-0335C8579D80}"/>
              </a:ext>
            </a:extLst>
          </p:cNvPr>
          <p:cNvSpPr/>
          <p:nvPr/>
        </p:nvSpPr>
        <p:spPr>
          <a:xfrm>
            <a:off x="8001000" y="3810000"/>
            <a:ext cx="457200" cy="152400"/>
          </a:xfrm>
          <a:prstGeom prst="ellipse">
            <a:avLst/>
          </a:prstGeom>
          <a:solidFill>
            <a:srgbClr val="C5C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8245644F-BEE9-755B-CD19-3C9110CD963C}"/>
              </a:ext>
            </a:extLst>
          </p:cNvPr>
          <p:cNvSpPr/>
          <p:nvPr/>
        </p:nvSpPr>
        <p:spPr>
          <a:xfrm rot="21146113">
            <a:off x="3665642" y="2772632"/>
            <a:ext cx="457200" cy="152400"/>
          </a:xfrm>
          <a:prstGeom prst="ellipse">
            <a:avLst/>
          </a:prstGeom>
          <a:solidFill>
            <a:srgbClr val="C5C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95899FC-0498-624C-2020-FB663C164EC3}"/>
              </a:ext>
            </a:extLst>
          </p:cNvPr>
          <p:cNvSpPr/>
          <p:nvPr/>
        </p:nvSpPr>
        <p:spPr>
          <a:xfrm>
            <a:off x="10287000" y="3848894"/>
            <a:ext cx="457200" cy="152400"/>
          </a:xfrm>
          <a:prstGeom prst="ellipse">
            <a:avLst/>
          </a:prstGeom>
          <a:solidFill>
            <a:srgbClr val="C5C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extBox 1">
            <a:extLst>
              <a:ext uri="{FF2B5EF4-FFF2-40B4-BE49-F238E27FC236}">
                <a16:creationId xmlns:a16="http://schemas.microsoft.com/office/drawing/2014/main" id="{B51CFCC9-605F-379C-842A-049F3A631B05}"/>
              </a:ext>
            </a:extLst>
          </p:cNvPr>
          <p:cNvSpPr txBox="1">
            <a:spLocks noChangeArrowheads="1"/>
          </p:cNvSpPr>
          <p:nvPr/>
        </p:nvSpPr>
        <p:spPr bwMode="auto">
          <a:xfrm>
            <a:off x="381000" y="4648200"/>
            <a:ext cx="8991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chemeClr val="bg2"/>
                </a:solidFill>
              </a:rPr>
              <a:t>Diana Isaacs, PharmD</a:t>
            </a:r>
          </a:p>
          <a:p>
            <a:r>
              <a:rPr lang="en-US" altLang="en-US" sz="2400">
                <a:solidFill>
                  <a:schemeClr val="bg2"/>
                </a:solidFill>
                <a:hlinkClick r:id="rId3"/>
              </a:rPr>
              <a:t>isaacsd@ccf.org</a:t>
            </a:r>
            <a:endParaRPr lang="en-US" altLang="en-US" sz="2400">
              <a:solidFill>
                <a:schemeClr val="bg2"/>
              </a:solidFill>
            </a:endParaRPr>
          </a:p>
          <a:p>
            <a:r>
              <a:rPr lang="en-US" altLang="en-US" sz="2400">
                <a:solidFill>
                  <a:schemeClr val="bg2"/>
                </a:solidFill>
              </a:rPr>
              <a:t>Instagram/Twitter: dianamisaacs</a:t>
            </a:r>
          </a:p>
          <a:p>
            <a:r>
              <a:rPr lang="en-US" altLang="en-US" sz="2400">
                <a:solidFill>
                  <a:schemeClr val="bg2"/>
                </a:solidFill>
              </a:rPr>
              <a:t>Podcast: https://www.hcplive.com/podcasts/diabetes-dialogue</a:t>
            </a:r>
          </a:p>
        </p:txBody>
      </p:sp>
      <p:pic>
        <p:nvPicPr>
          <p:cNvPr id="250883" name="Picture 2">
            <a:extLst>
              <a:ext uri="{FF2B5EF4-FFF2-40B4-BE49-F238E27FC236}">
                <a16:creationId xmlns:a16="http://schemas.microsoft.com/office/drawing/2014/main" id="{678DA24B-6064-F412-C748-C584E434D6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00" y="5181600"/>
            <a:ext cx="209232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E5262CAA-BE76-A385-D1B4-12EFF28C11BE}"/>
              </a:ext>
            </a:extLst>
          </p:cNvPr>
          <p:cNvSpPr/>
          <p:nvPr/>
        </p:nvSpPr>
        <p:spPr>
          <a:xfrm>
            <a:off x="0" y="2940050"/>
            <a:ext cx="12192000" cy="31845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latin typeface="Calibri Light"/>
            </a:endParaRPr>
          </a:p>
        </p:txBody>
      </p:sp>
      <p:sp>
        <p:nvSpPr>
          <p:cNvPr id="111619" name="Google Shape;294;p61">
            <a:extLst>
              <a:ext uri="{FF2B5EF4-FFF2-40B4-BE49-F238E27FC236}">
                <a16:creationId xmlns:a16="http://schemas.microsoft.com/office/drawing/2014/main" id="{FC08050C-82F9-D410-B030-9C8EDD59ECAB}"/>
              </a:ext>
            </a:extLst>
          </p:cNvPr>
          <p:cNvSpPr>
            <a:spLocks noGrp="1"/>
          </p:cNvSpPr>
          <p:nvPr>
            <p:ph type="title"/>
          </p:nvPr>
        </p:nvSpPr>
        <p:spPr>
          <a:xfrm>
            <a:off x="23813" y="111125"/>
            <a:ext cx="9196387" cy="1325563"/>
          </a:xfrm>
        </p:spPr>
        <p:txBody>
          <a:bodyPr lIns="91425" tIns="45700" rIns="91425" bIns="45700"/>
          <a:lstStyle/>
          <a:p>
            <a:pPr>
              <a:buClr>
                <a:srgbClr val="000000"/>
              </a:buClr>
              <a:buSzPts val="4400"/>
              <a:buFont typeface="Calibri" panose="020F0502020204030204" pitchFamily="34" charset="0"/>
              <a:buNone/>
            </a:pPr>
            <a:r>
              <a:rPr lang="en-US" altLang="en-US" sz="4000"/>
              <a:t>Continuous Glucose Monitors (CGM)</a:t>
            </a:r>
          </a:p>
        </p:txBody>
      </p:sp>
      <p:sp>
        <p:nvSpPr>
          <p:cNvPr id="111620" name="Google Shape;295;p61">
            <a:extLst>
              <a:ext uri="{FF2B5EF4-FFF2-40B4-BE49-F238E27FC236}">
                <a16:creationId xmlns:a16="http://schemas.microsoft.com/office/drawing/2014/main" id="{032EE7E9-A976-C811-FAFF-412619800BEC}"/>
              </a:ext>
            </a:extLst>
          </p:cNvPr>
          <p:cNvSpPr>
            <a:spLocks noGrp="1"/>
          </p:cNvSpPr>
          <p:nvPr>
            <p:ph idx="1"/>
          </p:nvPr>
        </p:nvSpPr>
        <p:spPr>
          <a:xfrm>
            <a:off x="457200" y="1319213"/>
            <a:ext cx="9348788" cy="4352925"/>
          </a:xfrm>
        </p:spPr>
        <p:txBody>
          <a:bodyPr lIns="91425" tIns="45700" rIns="91425" bIns="45700"/>
          <a:lstStyle/>
          <a:p>
            <a:pPr marL="228600" indent="-228600">
              <a:spcBef>
                <a:spcPct val="0"/>
              </a:spcBef>
              <a:buSzPts val="2400"/>
            </a:pPr>
            <a:r>
              <a:rPr lang="en-US" altLang="en-US" sz="2400"/>
              <a:t>Measures glucose (sugar) every 1-5 mins and records it every 5-15 mins (up to 288 readings/day)</a:t>
            </a:r>
          </a:p>
          <a:p>
            <a:pPr marL="228600" indent="-228600">
              <a:buSzPts val="2400"/>
            </a:pPr>
            <a:r>
              <a:rPr lang="en-US" altLang="en-US" sz="2400"/>
              <a:t>Includes 3 components: transmitter, sensor, receiver/reader</a:t>
            </a:r>
          </a:p>
          <a:p>
            <a:pPr marL="228600" indent="-228600">
              <a:buSzPts val="2400"/>
            </a:pPr>
            <a:r>
              <a:rPr lang="en-US" altLang="en-US" sz="2400"/>
              <a:t>Lag time: capillary </a:t>
            </a:r>
            <a:r>
              <a:rPr lang="en-US" altLang="en-US" sz="2400">
                <a:sym typeface="Wingdings" panose="05000000000000000000" pitchFamily="2" charset="2"/>
              </a:rPr>
              <a:t> interstitial fluid </a:t>
            </a:r>
            <a:endParaRPr lang="en-US" altLang="en-US" sz="2400"/>
          </a:p>
          <a:p>
            <a:pPr marL="228600" indent="-228600">
              <a:buSzPts val="2400"/>
            </a:pPr>
            <a:endParaRPr lang="en-US" altLang="en-US"/>
          </a:p>
        </p:txBody>
      </p:sp>
      <p:pic>
        <p:nvPicPr>
          <p:cNvPr id="111621" name="Picture 3" descr="A picture containing indoor, tableware&#10;&#10;Description automatically generated">
            <a:extLst>
              <a:ext uri="{FF2B5EF4-FFF2-40B4-BE49-F238E27FC236}">
                <a16:creationId xmlns:a16="http://schemas.microsoft.com/office/drawing/2014/main" id="{4715B55B-B9E2-F543-FC6E-CDB7D6554E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434" t="10321" r="5125" b="76559"/>
          <a:stretch>
            <a:fillRect/>
          </a:stretch>
        </p:blipFill>
        <p:spPr bwMode="auto">
          <a:xfrm>
            <a:off x="4102100" y="3209925"/>
            <a:ext cx="29511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7" descr="Chart&#10;&#10;Description automatically generated with medium confidence">
            <a:extLst>
              <a:ext uri="{FF2B5EF4-FFF2-40B4-BE49-F238E27FC236}">
                <a16:creationId xmlns:a16="http://schemas.microsoft.com/office/drawing/2014/main" id="{649A1B3D-4582-B733-33F6-BE527791C080}"/>
              </a:ext>
            </a:extLst>
          </p:cNvPr>
          <p:cNvPicPr>
            <a:picLocks noChangeAspect="1"/>
          </p:cNvPicPr>
          <p:nvPr/>
        </p:nvPicPr>
        <p:blipFill>
          <a:blip r:embed="rId4">
            <a:extLst>
              <a:ext uri="{28A0092B-C50C-407E-A947-70E740481C1C}">
                <a14:useLocalDpi xmlns:a14="http://schemas.microsoft.com/office/drawing/2010/main" val="0"/>
              </a:ext>
            </a:extLst>
          </a:blip>
          <a:srcRect l="2525" t="5687" r="21716" b="18381"/>
          <a:stretch>
            <a:fillRect/>
          </a:stretch>
        </p:blipFill>
        <p:spPr bwMode="auto">
          <a:xfrm>
            <a:off x="3298825" y="3741738"/>
            <a:ext cx="4451350" cy="217011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11623" name="TextBox 8">
            <a:extLst>
              <a:ext uri="{FF2B5EF4-FFF2-40B4-BE49-F238E27FC236}">
                <a16:creationId xmlns:a16="http://schemas.microsoft.com/office/drawing/2014/main" id="{01A276F2-ED4C-0D9D-70C6-FBB30A0C8E2C}"/>
              </a:ext>
            </a:extLst>
          </p:cNvPr>
          <p:cNvSpPr txBox="1">
            <a:spLocks noChangeArrowheads="1"/>
          </p:cNvSpPr>
          <p:nvPr/>
        </p:nvSpPr>
        <p:spPr bwMode="auto">
          <a:xfrm>
            <a:off x="1287463" y="3636963"/>
            <a:ext cx="973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000000"/>
                </a:solidFill>
                <a:latin typeface="Calibri Light" panose="020F0302020204030204" pitchFamily="34" charset="0"/>
              </a:rPr>
              <a:t>Skin</a:t>
            </a:r>
            <a:endParaRPr lang="en-US" altLang="en-US" sz="1600" b="1">
              <a:solidFill>
                <a:srgbClr val="000000"/>
              </a:solidFill>
              <a:latin typeface="Calibri Light" panose="020F0302020204030204" pitchFamily="34" charset="0"/>
            </a:endParaRPr>
          </a:p>
        </p:txBody>
      </p:sp>
      <p:sp>
        <p:nvSpPr>
          <p:cNvPr id="111624" name="TextBox 14">
            <a:extLst>
              <a:ext uri="{FF2B5EF4-FFF2-40B4-BE49-F238E27FC236}">
                <a16:creationId xmlns:a16="http://schemas.microsoft.com/office/drawing/2014/main" id="{C3278418-9E71-00B1-65AF-3B2F5E65FC55}"/>
              </a:ext>
            </a:extLst>
          </p:cNvPr>
          <p:cNvSpPr txBox="1">
            <a:spLocks noChangeArrowheads="1"/>
          </p:cNvSpPr>
          <p:nvPr/>
        </p:nvSpPr>
        <p:spPr bwMode="auto">
          <a:xfrm>
            <a:off x="1287463" y="4581525"/>
            <a:ext cx="973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000000"/>
                </a:solidFill>
                <a:latin typeface="Calibri Light" panose="020F0302020204030204" pitchFamily="34" charset="0"/>
              </a:rPr>
              <a:t>Cells</a:t>
            </a:r>
          </a:p>
        </p:txBody>
      </p:sp>
      <p:sp>
        <p:nvSpPr>
          <p:cNvPr id="111625" name="TextBox 15">
            <a:extLst>
              <a:ext uri="{FF2B5EF4-FFF2-40B4-BE49-F238E27FC236}">
                <a16:creationId xmlns:a16="http://schemas.microsoft.com/office/drawing/2014/main" id="{EA119019-15DB-E7D5-731C-240E5FDB5157}"/>
              </a:ext>
            </a:extLst>
          </p:cNvPr>
          <p:cNvSpPr txBox="1">
            <a:spLocks noChangeArrowheads="1"/>
          </p:cNvSpPr>
          <p:nvPr/>
        </p:nvSpPr>
        <p:spPr bwMode="auto">
          <a:xfrm>
            <a:off x="1287463" y="4194175"/>
            <a:ext cx="1831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000000"/>
                </a:solidFill>
                <a:latin typeface="Calibri Light" panose="020F0302020204030204" pitchFamily="34" charset="0"/>
              </a:rPr>
              <a:t>Interstitial fluid</a:t>
            </a:r>
          </a:p>
        </p:txBody>
      </p:sp>
      <p:sp>
        <p:nvSpPr>
          <p:cNvPr id="111626" name="TextBox 16">
            <a:extLst>
              <a:ext uri="{FF2B5EF4-FFF2-40B4-BE49-F238E27FC236}">
                <a16:creationId xmlns:a16="http://schemas.microsoft.com/office/drawing/2014/main" id="{D28C45C3-75B5-743D-F16C-031C79907A8F}"/>
              </a:ext>
            </a:extLst>
          </p:cNvPr>
          <p:cNvSpPr txBox="1">
            <a:spLocks noChangeArrowheads="1"/>
          </p:cNvSpPr>
          <p:nvPr/>
        </p:nvSpPr>
        <p:spPr bwMode="auto">
          <a:xfrm>
            <a:off x="1287463" y="4976813"/>
            <a:ext cx="1431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000000"/>
                </a:solidFill>
                <a:latin typeface="Calibri Light" panose="020F0302020204030204" pitchFamily="34" charset="0"/>
              </a:rPr>
              <a:t>Glucose</a:t>
            </a:r>
          </a:p>
        </p:txBody>
      </p:sp>
      <p:sp>
        <p:nvSpPr>
          <p:cNvPr id="111627" name="TextBox 17">
            <a:extLst>
              <a:ext uri="{FF2B5EF4-FFF2-40B4-BE49-F238E27FC236}">
                <a16:creationId xmlns:a16="http://schemas.microsoft.com/office/drawing/2014/main" id="{3354E3FC-9796-77AD-9A3D-E98D5408C34B}"/>
              </a:ext>
            </a:extLst>
          </p:cNvPr>
          <p:cNvSpPr txBox="1">
            <a:spLocks noChangeArrowheads="1"/>
          </p:cNvSpPr>
          <p:nvPr/>
        </p:nvSpPr>
        <p:spPr bwMode="auto">
          <a:xfrm>
            <a:off x="1287463" y="5416550"/>
            <a:ext cx="143192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000000"/>
                </a:solidFill>
                <a:latin typeface="Calibri Light" panose="020F0302020204030204" pitchFamily="34" charset="0"/>
              </a:rPr>
              <a:t>Capillary</a:t>
            </a:r>
          </a:p>
        </p:txBody>
      </p:sp>
      <p:cxnSp>
        <p:nvCxnSpPr>
          <p:cNvPr id="11" name="Straight Connector 10">
            <a:extLst>
              <a:ext uri="{FF2B5EF4-FFF2-40B4-BE49-F238E27FC236}">
                <a16:creationId xmlns:a16="http://schemas.microsoft.com/office/drawing/2014/main" id="{A2A7E4BD-5327-57CF-6B01-7888DB4B082D}"/>
              </a:ext>
            </a:extLst>
          </p:cNvPr>
          <p:cNvCxnSpPr>
            <a:cxnSpLocks/>
          </p:cNvCxnSpPr>
          <p:nvPr/>
        </p:nvCxnSpPr>
        <p:spPr>
          <a:xfrm>
            <a:off x="1871663" y="3843338"/>
            <a:ext cx="16367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2CF6F6F-CE86-AA0E-36F7-5960760A413E}"/>
              </a:ext>
            </a:extLst>
          </p:cNvPr>
          <p:cNvCxnSpPr>
            <a:cxnSpLocks/>
          </p:cNvCxnSpPr>
          <p:nvPr/>
        </p:nvCxnSpPr>
        <p:spPr>
          <a:xfrm>
            <a:off x="1955800" y="4778375"/>
            <a:ext cx="16113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D590613-C429-EF84-7ACC-BD5955A2D0ED}"/>
              </a:ext>
            </a:extLst>
          </p:cNvPr>
          <p:cNvCxnSpPr>
            <a:cxnSpLocks/>
          </p:cNvCxnSpPr>
          <p:nvPr/>
        </p:nvCxnSpPr>
        <p:spPr>
          <a:xfrm>
            <a:off x="2949575" y="4394200"/>
            <a:ext cx="530225" cy="1111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69B7290-A7E1-7C0D-07A5-97C55620B22E}"/>
              </a:ext>
            </a:extLst>
          </p:cNvPr>
          <p:cNvCxnSpPr>
            <a:cxnSpLocks/>
          </p:cNvCxnSpPr>
          <p:nvPr/>
        </p:nvCxnSpPr>
        <p:spPr>
          <a:xfrm>
            <a:off x="2260600" y="5172075"/>
            <a:ext cx="1219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2E0F6EA-C1B5-551C-8D8A-951F1599423E}"/>
              </a:ext>
            </a:extLst>
          </p:cNvPr>
          <p:cNvCxnSpPr>
            <a:cxnSpLocks/>
          </p:cNvCxnSpPr>
          <p:nvPr/>
        </p:nvCxnSpPr>
        <p:spPr>
          <a:xfrm>
            <a:off x="2301875" y="5627688"/>
            <a:ext cx="1109663" cy="0"/>
          </a:xfrm>
          <a:prstGeom prst="line">
            <a:avLst/>
          </a:prstGeom>
        </p:spPr>
        <p:style>
          <a:lnRef idx="1">
            <a:schemeClr val="accent1"/>
          </a:lnRef>
          <a:fillRef idx="0">
            <a:schemeClr val="accent1"/>
          </a:fillRef>
          <a:effectRef idx="0">
            <a:schemeClr val="accent1"/>
          </a:effectRef>
          <a:fontRef idx="minor">
            <a:schemeClr val="tx1"/>
          </a:fontRef>
        </p:style>
      </p:cxnSp>
      <p:sp>
        <p:nvSpPr>
          <p:cNvPr id="68614" name="Right Bracket 68613">
            <a:extLst>
              <a:ext uri="{FF2B5EF4-FFF2-40B4-BE49-F238E27FC236}">
                <a16:creationId xmlns:a16="http://schemas.microsoft.com/office/drawing/2014/main" id="{2702DA4A-2CF1-9ED9-1B55-B103074A33A0}"/>
              </a:ext>
            </a:extLst>
          </p:cNvPr>
          <p:cNvSpPr/>
          <p:nvPr/>
        </p:nvSpPr>
        <p:spPr>
          <a:xfrm>
            <a:off x="5656263" y="3741738"/>
            <a:ext cx="254000" cy="493712"/>
          </a:xfrm>
          <a:prstGeom prst="rightBracket">
            <a:avLst/>
          </a:prstGeom>
          <a:ln w="2857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dirty="0">
              <a:solidFill>
                <a:prstClr val="black"/>
              </a:solidFill>
              <a:latin typeface="Calibri Light"/>
            </a:endParaRPr>
          </a:p>
        </p:txBody>
      </p:sp>
      <p:cxnSp>
        <p:nvCxnSpPr>
          <p:cNvPr id="40" name="Straight Connector 39">
            <a:extLst>
              <a:ext uri="{FF2B5EF4-FFF2-40B4-BE49-F238E27FC236}">
                <a16:creationId xmlns:a16="http://schemas.microsoft.com/office/drawing/2014/main" id="{34E1ABC0-77C9-CE74-F4D8-EE0C8C8BA9FB}"/>
              </a:ext>
            </a:extLst>
          </p:cNvPr>
          <p:cNvCxnSpPr>
            <a:cxnSpLocks/>
          </p:cNvCxnSpPr>
          <p:nvPr/>
        </p:nvCxnSpPr>
        <p:spPr>
          <a:xfrm>
            <a:off x="5910263" y="3983038"/>
            <a:ext cx="2219325" cy="0"/>
          </a:xfrm>
          <a:prstGeom prst="line">
            <a:avLst/>
          </a:prstGeom>
          <a:ln w="2857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1635" name="TextBox 41">
            <a:extLst>
              <a:ext uri="{FF2B5EF4-FFF2-40B4-BE49-F238E27FC236}">
                <a16:creationId xmlns:a16="http://schemas.microsoft.com/office/drawing/2014/main" id="{13A355AA-73DE-AD5F-1CDB-4A6FE3221606}"/>
              </a:ext>
            </a:extLst>
          </p:cNvPr>
          <p:cNvSpPr txBox="1">
            <a:spLocks noChangeArrowheads="1"/>
          </p:cNvSpPr>
          <p:nvPr/>
        </p:nvSpPr>
        <p:spPr bwMode="auto">
          <a:xfrm>
            <a:off x="8113713" y="3813175"/>
            <a:ext cx="2720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000000"/>
                </a:solidFill>
                <a:latin typeface="Calibri Light" panose="020F0302020204030204" pitchFamily="34" charset="0"/>
              </a:rPr>
              <a:t>The sensor filament is &lt;0.4 mm thick</a:t>
            </a:r>
          </a:p>
        </p:txBody>
      </p:sp>
      <p:sp>
        <p:nvSpPr>
          <p:cNvPr id="111636" name="TextBox 42">
            <a:extLst>
              <a:ext uri="{FF2B5EF4-FFF2-40B4-BE49-F238E27FC236}">
                <a16:creationId xmlns:a16="http://schemas.microsoft.com/office/drawing/2014/main" id="{5E65F29D-1A66-966B-5505-7693F1F9DC8C}"/>
              </a:ext>
            </a:extLst>
          </p:cNvPr>
          <p:cNvSpPr txBox="1">
            <a:spLocks noChangeArrowheads="1"/>
          </p:cNvSpPr>
          <p:nvPr/>
        </p:nvSpPr>
        <p:spPr bwMode="auto">
          <a:xfrm>
            <a:off x="7839075" y="5332413"/>
            <a:ext cx="29956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i="1">
                <a:solidFill>
                  <a:srgbClr val="1E042A"/>
                </a:solidFill>
                <a:latin typeface="Calibri Light" panose="020F0302020204030204" pitchFamily="34" charset="0"/>
              </a:rPr>
              <a:t>For illustrative purposes only. Image not drawn to scale.</a:t>
            </a:r>
          </a:p>
        </p:txBody>
      </p:sp>
      <p:cxnSp>
        <p:nvCxnSpPr>
          <p:cNvPr id="44" name="Straight Connector 43">
            <a:extLst>
              <a:ext uri="{FF2B5EF4-FFF2-40B4-BE49-F238E27FC236}">
                <a16:creationId xmlns:a16="http://schemas.microsoft.com/office/drawing/2014/main" id="{C3073FAC-2BA7-8766-771A-F1787675EDE3}"/>
              </a:ext>
            </a:extLst>
          </p:cNvPr>
          <p:cNvCxnSpPr>
            <a:cxnSpLocks/>
          </p:cNvCxnSpPr>
          <p:nvPr/>
        </p:nvCxnSpPr>
        <p:spPr>
          <a:xfrm flipV="1">
            <a:off x="5543550" y="3727450"/>
            <a:ext cx="0" cy="508000"/>
          </a:xfrm>
          <a:prstGeom prst="line">
            <a:avLst/>
          </a:prstGeom>
        </p:spPr>
        <p:style>
          <a:lnRef idx="1">
            <a:schemeClr val="accent1"/>
          </a:lnRef>
          <a:fillRef idx="0">
            <a:schemeClr val="accent1"/>
          </a:fillRef>
          <a:effectRef idx="0">
            <a:schemeClr val="accent1"/>
          </a:effectRef>
          <a:fontRef idx="minor">
            <a:schemeClr val="tx1"/>
          </a:fontRef>
        </p:style>
      </p:cxnSp>
      <p:pic>
        <p:nvPicPr>
          <p:cNvPr id="111638" name="Picture 2">
            <a:extLst>
              <a:ext uri="{FF2B5EF4-FFF2-40B4-BE49-F238E27FC236}">
                <a16:creationId xmlns:a16="http://schemas.microsoft.com/office/drawing/2014/main" id="{29DA6A58-2443-73CA-E2D6-E8CC9B7BE3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79025" y="214313"/>
            <a:ext cx="1668463"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PTXSS_ISORIGINAL" val="487458"/>
  <p:tag name="PTXSS_ORIGID" val="487444"/>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PTXSS_ISORIGINAL" val="487455"/>
  <p:tag name="PTXSS_ORIGID" val="487440"/>
</p:tagLst>
</file>

<file path=ppt/tags/tag9.xml><?xml version="1.0" encoding="utf-8"?>
<p:tagLst xmlns:a="http://schemas.openxmlformats.org/drawingml/2006/main" xmlns:r="http://schemas.openxmlformats.org/officeDocument/2006/relationships" xmlns:p="http://schemas.openxmlformats.org/presentationml/2006/main">
  <p:tag name="PTXSS_ISORIGINAL" val="487457"/>
  <p:tag name="PTXSS_ORIGID" val="487442"/>
</p:tagLst>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0877BC"/>
      </a:accent1>
      <a:accent2>
        <a:srgbClr val="7AD0E7"/>
      </a:accent2>
      <a:accent3>
        <a:srgbClr val="F79647"/>
      </a:accent3>
      <a:accent4>
        <a:srgbClr val="F8C946"/>
      </a:accent4>
      <a:accent5>
        <a:srgbClr val="DBDBDB"/>
      </a:accent5>
      <a:accent6>
        <a:srgbClr val="1EC85A"/>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dge">
  <a:themeElements>
    <a:clrScheme name="PSAP">
      <a:dk1>
        <a:srgbClr val="116A9B"/>
      </a:dk1>
      <a:lt1>
        <a:srgbClr val="FFFFFF"/>
      </a:lt1>
      <a:dk2>
        <a:srgbClr val="116A9B"/>
      </a:dk2>
      <a:lt2>
        <a:srgbClr val="FFFFFF"/>
      </a:lt2>
      <a:accent1>
        <a:srgbClr val="116A9B"/>
      </a:accent1>
      <a:accent2>
        <a:srgbClr val="8DCFF3"/>
      </a:accent2>
      <a:accent3>
        <a:srgbClr val="FFFFFF"/>
      </a:accent3>
      <a:accent4>
        <a:srgbClr val="A5A5A5"/>
      </a:accent4>
      <a:accent5>
        <a:srgbClr val="116A9B"/>
      </a:accent5>
      <a:accent6>
        <a:srgbClr val="8DCFF3"/>
      </a:accent6>
      <a:hlink>
        <a:srgbClr val="116A9B"/>
      </a:hlink>
      <a:folHlink>
        <a:srgbClr val="8DCFF3"/>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Custom 1">
      <a:dk1>
        <a:sysClr val="windowText" lastClr="000000"/>
      </a:dk1>
      <a:lt1>
        <a:sysClr val="window" lastClr="FFFFFF"/>
      </a:lt1>
      <a:dk2>
        <a:srgbClr val="44546A"/>
      </a:dk2>
      <a:lt2>
        <a:srgbClr val="E7E6E6"/>
      </a:lt2>
      <a:accent1>
        <a:srgbClr val="0877BC"/>
      </a:accent1>
      <a:accent2>
        <a:srgbClr val="7AD0E7"/>
      </a:accent2>
      <a:accent3>
        <a:srgbClr val="F79647"/>
      </a:accent3>
      <a:accent4>
        <a:srgbClr val="F8C946"/>
      </a:accent4>
      <a:accent5>
        <a:srgbClr val="DBDBDB"/>
      </a:accent5>
      <a:accent6>
        <a:srgbClr val="1EC85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Custom 1">
      <a:dk1>
        <a:sysClr val="windowText" lastClr="000000"/>
      </a:dk1>
      <a:lt1>
        <a:sysClr val="window" lastClr="FFFFFF"/>
      </a:lt1>
      <a:dk2>
        <a:srgbClr val="44546A"/>
      </a:dk2>
      <a:lt2>
        <a:srgbClr val="E7E6E6"/>
      </a:lt2>
      <a:accent1>
        <a:srgbClr val="0877BC"/>
      </a:accent1>
      <a:accent2>
        <a:srgbClr val="7AD0E7"/>
      </a:accent2>
      <a:accent3>
        <a:srgbClr val="F79647"/>
      </a:accent3>
      <a:accent4>
        <a:srgbClr val="F8C946"/>
      </a:accent4>
      <a:accent5>
        <a:srgbClr val="DBDBDB"/>
      </a:accent5>
      <a:accent6>
        <a:srgbClr val="1EC85A"/>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ivider Slides">
  <a:themeElements>
    <a:clrScheme name="AACE Theme">
      <a:dk1>
        <a:srgbClr val="000000"/>
      </a:dk1>
      <a:lt1>
        <a:srgbClr val="FFFFFF"/>
      </a:lt1>
      <a:dk2>
        <a:srgbClr val="00619B"/>
      </a:dk2>
      <a:lt2>
        <a:srgbClr val="EBEAEB"/>
      </a:lt2>
      <a:accent1>
        <a:srgbClr val="440099"/>
      </a:accent1>
      <a:accent2>
        <a:srgbClr val="8030A7"/>
      </a:accent2>
      <a:accent3>
        <a:srgbClr val="0085CA"/>
      </a:accent3>
      <a:accent4>
        <a:srgbClr val="FF6914"/>
      </a:accent4>
      <a:accent5>
        <a:srgbClr val="FFD700"/>
      </a:accent5>
      <a:accent6>
        <a:srgbClr val="44D62C"/>
      </a:accent6>
      <a:hlink>
        <a:srgbClr val="464145"/>
      </a:hlink>
      <a:folHlink>
        <a:srgbClr val="6969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Custom 1">
      <a:dk1>
        <a:sysClr val="windowText" lastClr="000000"/>
      </a:dk1>
      <a:lt1>
        <a:sysClr val="window" lastClr="FFFFFF"/>
      </a:lt1>
      <a:dk2>
        <a:srgbClr val="44546A"/>
      </a:dk2>
      <a:lt2>
        <a:srgbClr val="E7E6E6"/>
      </a:lt2>
      <a:accent1>
        <a:srgbClr val="0877BC"/>
      </a:accent1>
      <a:accent2>
        <a:srgbClr val="7AD0E7"/>
      </a:accent2>
      <a:accent3>
        <a:srgbClr val="F79647"/>
      </a:accent3>
      <a:accent4>
        <a:srgbClr val="F8C946"/>
      </a:accent4>
      <a:accent5>
        <a:srgbClr val="DBDBDB"/>
      </a:accent5>
      <a:accent6>
        <a:srgbClr val="1EC85A"/>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17209</TotalTime>
  <Words>5683</Words>
  <Application>Microsoft Office PowerPoint</Application>
  <PresentationFormat>Widescreen</PresentationFormat>
  <Paragraphs>928</Paragraphs>
  <Slides>83</Slides>
  <Notes>71</Notes>
  <HiddenSlides>0</HiddenSlides>
  <MMClips>0</MMClips>
  <ScaleCrop>false</ScaleCrop>
  <HeadingPairs>
    <vt:vector size="6" baseType="variant">
      <vt:variant>
        <vt:lpstr>Fonts Used</vt:lpstr>
      </vt:variant>
      <vt:variant>
        <vt:i4>24</vt:i4>
      </vt:variant>
      <vt:variant>
        <vt:lpstr>Theme</vt:lpstr>
      </vt:variant>
      <vt:variant>
        <vt:i4>9</vt:i4>
      </vt:variant>
      <vt:variant>
        <vt:lpstr>Slide Titles</vt:lpstr>
      </vt:variant>
      <vt:variant>
        <vt:i4>83</vt:i4>
      </vt:variant>
    </vt:vector>
  </HeadingPairs>
  <TitlesOfParts>
    <vt:vector size="116" baseType="lpstr">
      <vt:lpstr>MS PGothic</vt:lpstr>
      <vt:lpstr>Aptos</vt:lpstr>
      <vt:lpstr>Aptos Display</vt:lpstr>
      <vt:lpstr>Arial</vt:lpstr>
      <vt:lpstr>Arial Black</vt:lpstr>
      <vt:lpstr>Arial Narrow</vt:lpstr>
      <vt:lpstr>BasisMedium</vt:lpstr>
      <vt:lpstr>Calibri</vt:lpstr>
      <vt:lpstr>Calibri Light</vt:lpstr>
      <vt:lpstr>Courier New</vt:lpstr>
      <vt:lpstr>Garamond</vt:lpstr>
      <vt:lpstr>Georgia</vt:lpstr>
      <vt:lpstr>Gilroy</vt:lpstr>
      <vt:lpstr>Gotham Book</vt:lpstr>
      <vt:lpstr>Gotham Ultra</vt:lpstr>
      <vt:lpstr>Helvetica</vt:lpstr>
      <vt:lpstr>inherit</vt:lpstr>
      <vt:lpstr>ITC Avant Garde Std Bk</vt:lpstr>
      <vt:lpstr>ITC Avant Garde Std Md</vt:lpstr>
      <vt:lpstr>Poppins Medium</vt:lpstr>
      <vt:lpstr>Roboto</vt:lpstr>
      <vt:lpstr>Segoe UI</vt:lpstr>
      <vt:lpstr>System Font Regular</vt:lpstr>
      <vt:lpstr>Wingdings</vt:lpstr>
      <vt:lpstr>1_Office Theme</vt:lpstr>
      <vt:lpstr>Edge</vt:lpstr>
      <vt:lpstr>1_Custom Design</vt:lpstr>
      <vt:lpstr>3_Office Theme</vt:lpstr>
      <vt:lpstr>4_Office Theme</vt:lpstr>
      <vt:lpstr>2_Custom Design</vt:lpstr>
      <vt:lpstr>Divider Slides</vt:lpstr>
      <vt:lpstr>2_Office Theme</vt:lpstr>
      <vt:lpstr>Office Theme</vt:lpstr>
      <vt:lpstr>Integrating Technology: CGM, Connected Pens, and Insulin Pumps DiabetesEd Training Seminar  2025 – Day 2</vt:lpstr>
      <vt:lpstr>Learning Objectives</vt:lpstr>
      <vt:lpstr>ICC Framework – Identify-Configure-Collaborate</vt:lpstr>
      <vt:lpstr>Technology is Here</vt:lpstr>
      <vt:lpstr>Identify:  PWD Identify the “Right” Technology</vt:lpstr>
      <vt:lpstr>The Importance of Education &amp; Training</vt:lpstr>
      <vt:lpstr>Continuous Glucose Monitors </vt:lpstr>
      <vt:lpstr>ADA Standards of Care 2025</vt:lpstr>
      <vt:lpstr>Continuous Glucose Monitors (CGM)</vt:lpstr>
      <vt:lpstr>CGM: Real-Time Data</vt:lpstr>
      <vt:lpstr>Types of CGM</vt:lpstr>
      <vt:lpstr>Professional CGM</vt:lpstr>
      <vt:lpstr>Personal CGM Options (Rx)</vt:lpstr>
      <vt:lpstr>CGM Comparison</vt:lpstr>
      <vt:lpstr>CGM Comparison (Continued) </vt:lpstr>
      <vt:lpstr>Integrated CGM </vt:lpstr>
      <vt:lpstr>Poll Question 12</vt:lpstr>
      <vt:lpstr>Dexcom Stelo</vt:lpstr>
      <vt:lpstr>Abbott Lingo </vt:lpstr>
      <vt:lpstr>Personal CGM Comparison OTC</vt:lpstr>
      <vt:lpstr>CGM Counseling Points</vt:lpstr>
      <vt:lpstr>Lag Time</vt:lpstr>
      <vt:lpstr>                              </vt:lpstr>
      <vt:lpstr>PowerPoint Presentation</vt:lpstr>
      <vt:lpstr>Downloading CGM Data</vt:lpstr>
      <vt:lpstr>CGM Key Metrics</vt:lpstr>
      <vt:lpstr>PowerPoint Presentation</vt:lpstr>
      <vt:lpstr>Poll 17. What is the goal time in range for most adults with type 1 or 2 diabetes? </vt:lpstr>
      <vt:lpstr>                               </vt:lpstr>
      <vt:lpstr>PowerPoint Presentation</vt:lpstr>
      <vt:lpstr>Tips for DATA Interpretation </vt:lpstr>
      <vt:lpstr>Case Studies &amp; 2 min Stretch</vt:lpstr>
      <vt:lpstr>Case 1</vt:lpstr>
      <vt:lpstr>Starts CGM</vt:lpstr>
      <vt:lpstr>PowerPoint Presentation</vt:lpstr>
      <vt:lpstr>Time in Range</vt:lpstr>
      <vt:lpstr>Areas for Improvement</vt:lpstr>
      <vt:lpstr>PowerPoint Presentation</vt:lpstr>
      <vt:lpstr>Action Plan </vt:lpstr>
      <vt:lpstr>3 Months Later</vt:lpstr>
      <vt:lpstr>Case 2</vt:lpstr>
      <vt:lpstr>Poll 20. Which of the following CGM key metrics is at target? </vt:lpstr>
      <vt:lpstr>Using DATAA</vt:lpstr>
      <vt:lpstr>Action Plan </vt:lpstr>
      <vt:lpstr>Follow-Up</vt:lpstr>
      <vt:lpstr>PowerPoint Presentation</vt:lpstr>
      <vt:lpstr>PowerPoint Presentation</vt:lpstr>
      <vt:lpstr>Insulin Pumps</vt:lpstr>
      <vt:lpstr>How a Pump Delivers Insulin</vt:lpstr>
      <vt:lpstr>Common Insulin Pump Features</vt:lpstr>
      <vt:lpstr>Infusion Sets</vt:lpstr>
      <vt:lpstr>What Happens with a Bent Cannula? </vt:lpstr>
      <vt:lpstr>Where to Wear? </vt:lpstr>
      <vt:lpstr>Ideal Pump Candidates</vt:lpstr>
      <vt:lpstr>Patch Pumps</vt:lpstr>
      <vt:lpstr>Automated Insulin Delivery Systems</vt:lpstr>
      <vt:lpstr>Hybrid-Closed Loop</vt:lpstr>
      <vt:lpstr>Omnipod® 5</vt:lpstr>
      <vt:lpstr>Medtronic 780G</vt:lpstr>
      <vt:lpstr>Beta Bionics iLet</vt:lpstr>
      <vt:lpstr>Tandem T:Slim X2 with Control-IQ+</vt:lpstr>
      <vt:lpstr>Control IQ Targets</vt:lpstr>
      <vt:lpstr>Tandem Mobi </vt:lpstr>
      <vt:lpstr> </vt:lpstr>
      <vt:lpstr>Pump Comparison</vt:lpstr>
      <vt:lpstr>Pump Comparison</vt:lpstr>
      <vt:lpstr>Patient Case</vt:lpstr>
      <vt:lpstr>Patient Case</vt:lpstr>
      <vt:lpstr>PowerPoint Presentation</vt:lpstr>
      <vt:lpstr>Contraindications to Insulin Pumps in the Hospital</vt:lpstr>
      <vt:lpstr>ADA Standards of Care 2025</vt:lpstr>
      <vt:lpstr>How to Share Data</vt:lpstr>
      <vt:lpstr>Connected Insulin Pens</vt:lpstr>
      <vt:lpstr>InPen</vt:lpstr>
      <vt:lpstr>Lilly Tempo Smart Button </vt:lpstr>
      <vt:lpstr>Therapy Settings</vt:lpstr>
      <vt:lpstr>In Summary</vt:lpstr>
      <vt:lpstr>Resources</vt:lpstr>
      <vt:lpstr>Collaborate: How to Share Data</vt:lpstr>
      <vt:lpstr>Learn All About the Tech </vt:lpstr>
      <vt:lpstr>Panther Tools</vt:lpstr>
      <vt:lpstr>Panther Tools </vt:lpstr>
      <vt:lpstr>PowerPoint Presentation</vt:lpstr>
    </vt:vector>
  </TitlesOfParts>
  <Company>Cleveland Clinic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Bar Graph</dc:title>
  <dc:creator>Zwischenberger, Andrea</dc:creator>
  <cp:lastModifiedBy>Bryanna Sabourin</cp:lastModifiedBy>
  <cp:revision>198</cp:revision>
  <cp:lastPrinted>2025-04-08T19:57:32Z</cp:lastPrinted>
  <dcterms:created xsi:type="dcterms:W3CDTF">2014-11-21T19:31:52Z</dcterms:created>
  <dcterms:modified xsi:type="dcterms:W3CDTF">2025-07-01T15:52:34Z</dcterms:modified>
</cp:coreProperties>
</file>