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2.xml" ContentType="application/vnd.openxmlformats-officedocument.presentationml.tags+xml"/>
  <Override PartName="/ppt/notesSlides/notesSlide40.xml" ContentType="application/vnd.openxmlformats-officedocument.presentationml.notesSlide+xml"/>
  <Override PartName="/ppt/tags/tag13.xml" ContentType="application/vnd.openxmlformats-officedocument.presentationml.tags+xml"/>
  <Override PartName="/ppt/notesSlides/notesSlide41.xml" ContentType="application/vnd.openxmlformats-officedocument.presentationml.notesSlide+xml"/>
  <Override PartName="/ppt/tags/tag14.xml" ContentType="application/vnd.openxmlformats-officedocument.presentationml.tags+xml"/>
  <Override PartName="/ppt/notesSlides/notesSlide42.xml" ContentType="application/vnd.openxmlformats-officedocument.presentationml.notesSlide+xml"/>
  <Override PartName="/ppt/tags/tag15.xml" ContentType="application/vnd.openxmlformats-officedocument.presentationml.tags+xml"/>
  <Override PartName="/ppt/notesSlides/notesSlide43.xml" ContentType="application/vnd.openxmlformats-officedocument.presentationml.notesSlide+xml"/>
  <Override PartName="/ppt/tags/tag1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6.xml" ContentType="application/vnd.openxmlformats-officedocument.presentationml.notesSlide+xml"/>
  <Override PartName="/ppt/tags/tag19.xml" ContentType="application/vnd.openxmlformats-officedocument.presentationml.tags+xml"/>
  <Override PartName="/ppt/notesSlides/notesSlide47.xml" ContentType="application/vnd.openxmlformats-officedocument.presentationml.notesSlide+xml"/>
  <Override PartName="/ppt/tags/tag20.xml" ContentType="application/vnd.openxmlformats-officedocument.presentationml.tags+xml"/>
  <Override PartName="/ppt/notesSlides/notesSlide4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9.xml" ContentType="application/vnd.openxmlformats-officedocument.presentationml.notesSlide+xml"/>
  <Override PartName="/ppt/tags/tag23.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27.xml" ContentType="application/vnd.openxmlformats-officedocument.presentationml.tags+xml"/>
  <Override PartName="/ppt/notesSlides/notesSlide64.xml" ContentType="application/vnd.openxmlformats-officedocument.presentationml.notesSlide+xml"/>
  <Override PartName="/ppt/tags/tag28.xml" ContentType="application/vnd.openxmlformats-officedocument.presentationml.tags+xml"/>
  <Override PartName="/ppt/notesSlides/notesSlide6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6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67.xml" ContentType="application/vnd.openxmlformats-officedocument.presentationml.notesSlide+xml"/>
  <Override PartName="/ppt/tags/tag33.xml" ContentType="application/vnd.openxmlformats-officedocument.presentationml.tags+xml"/>
  <Override PartName="/ppt/notesSlides/notesSlide68.xml" ContentType="application/vnd.openxmlformats-officedocument.presentationml.notesSlide+xml"/>
  <Override PartName="/ppt/tags/tag34.xml" ContentType="application/vnd.openxmlformats-officedocument.presentationml.tags+xml"/>
  <Override PartName="/ppt/notesSlides/notesSlide69.xml" ContentType="application/vnd.openxmlformats-officedocument.presentationml.notesSlide+xml"/>
  <Override PartName="/ppt/tags/tag35.xml" ContentType="application/vnd.openxmlformats-officedocument.presentationml.tags+xml"/>
  <Override PartName="/ppt/notesSlides/notesSlide7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6.xml" ContentType="application/vnd.openxmlformats-officedocument.presentationml.tags+xml"/>
  <Override PartName="/ppt/notesSlides/notesSlide7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2.xml" ContentType="application/vnd.openxmlformats-officedocument.presentationml.notesSlide+xml"/>
  <Override PartName="/ppt/tags/tag40.xml" ContentType="application/vnd.openxmlformats-officedocument.presentationml.tags+xml"/>
  <Override PartName="/ppt/notesSlides/notesSlide73.xml" ContentType="application/vnd.openxmlformats-officedocument.presentationml.notesSlide+xml"/>
  <Override PartName="/ppt/tags/tag41.xml" ContentType="application/vnd.openxmlformats-officedocument.presentationml.tags+xml"/>
  <Override PartName="/ppt/notesSlides/notesSlide74.xml" ContentType="application/vnd.openxmlformats-officedocument.presentationml.notesSlide+xml"/>
  <Override PartName="/ppt/tags/tag42.xml" ContentType="application/vnd.openxmlformats-officedocument.presentationml.tags+xml"/>
  <Override PartName="/ppt/notesSlides/notesSlide7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7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7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78.xml" ContentType="application/vnd.openxmlformats-officedocument.presentationml.notesSlide+xml"/>
  <Override PartName="/ppt/tags/tag52.xml" ContentType="application/vnd.openxmlformats-officedocument.presentationml.tags+xml"/>
  <Override PartName="/ppt/notesSlides/notesSlide7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8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8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82.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8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84.xml" ContentType="application/vnd.openxmlformats-officedocument.presentationml.notesSlide+xml"/>
  <Override PartName="/ppt/tags/tag63.xml" ContentType="application/vnd.openxmlformats-officedocument.presentationml.tags+xml"/>
  <Override PartName="/ppt/notesSlides/notesSlide8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86.xml" ContentType="application/vnd.openxmlformats-officedocument.presentationml.notesSlide+xml"/>
  <Override PartName="/ppt/tags/tag66.xml" ContentType="application/vnd.openxmlformats-officedocument.presentationml.tags+xml"/>
  <Override PartName="/ppt/notesSlides/notesSlide87.xml" ContentType="application/vnd.openxmlformats-officedocument.presentationml.notesSlide+xml"/>
  <Override PartName="/ppt/tags/tag67.xml" ContentType="application/vnd.openxmlformats-officedocument.presentationml.tags+xml"/>
  <Override PartName="/ppt/notesSlides/notesSlide88.xml" ContentType="application/vnd.openxmlformats-officedocument.presentationml.notesSlide+xml"/>
  <Override PartName="/ppt/tags/tag68.xml" ContentType="application/vnd.openxmlformats-officedocument.presentationml.tags+xml"/>
  <Override PartName="/ppt/notesSlides/notesSlide89.xml" ContentType="application/vnd.openxmlformats-officedocument.presentationml.notesSlide+xml"/>
  <Override PartName="/ppt/tags/tag69.xml" ContentType="application/vnd.openxmlformats-officedocument.presentationml.tags+xml"/>
  <Override PartName="/ppt/notesSlides/notesSlide90.xml" ContentType="application/vnd.openxmlformats-officedocument.presentationml.notesSlide+xml"/>
  <Override PartName="/ppt/tags/tag70.xml" ContentType="application/vnd.openxmlformats-officedocument.presentationml.tags+xml"/>
  <Override PartName="/ppt/notesSlides/notesSlide91.xml" ContentType="application/vnd.openxmlformats-officedocument.presentationml.notesSlide+xml"/>
  <Override PartName="/ppt/tags/tag71.xml" ContentType="application/vnd.openxmlformats-officedocument.presentationml.tags+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82"/>
  </p:notesMasterIdLst>
  <p:handoutMasterIdLst>
    <p:handoutMasterId r:id="rId183"/>
  </p:handoutMasterIdLst>
  <p:sldIdLst>
    <p:sldId id="2147477033" r:id="rId3"/>
    <p:sldId id="3521" r:id="rId4"/>
    <p:sldId id="3603" r:id="rId5"/>
    <p:sldId id="2172" r:id="rId6"/>
    <p:sldId id="3293" r:id="rId7"/>
    <p:sldId id="273" r:id="rId8"/>
    <p:sldId id="2180" r:id="rId9"/>
    <p:sldId id="2181" r:id="rId10"/>
    <p:sldId id="3658" r:id="rId11"/>
    <p:sldId id="2141411086" r:id="rId12"/>
    <p:sldId id="2141411087" r:id="rId13"/>
    <p:sldId id="2141411088" r:id="rId14"/>
    <p:sldId id="277" r:id="rId15"/>
    <p:sldId id="278" r:id="rId16"/>
    <p:sldId id="772" r:id="rId17"/>
    <p:sldId id="3536" r:id="rId18"/>
    <p:sldId id="280" r:id="rId19"/>
    <p:sldId id="3530" r:id="rId20"/>
    <p:sldId id="2141411057" r:id="rId21"/>
    <p:sldId id="2141411058" r:id="rId22"/>
    <p:sldId id="2141411089" r:id="rId23"/>
    <p:sldId id="282" r:id="rId24"/>
    <p:sldId id="283" r:id="rId25"/>
    <p:sldId id="284" r:id="rId26"/>
    <p:sldId id="2141411052" r:id="rId27"/>
    <p:sldId id="2141411085" r:id="rId28"/>
    <p:sldId id="285" r:id="rId29"/>
    <p:sldId id="2234" r:id="rId30"/>
    <p:sldId id="2141411026" r:id="rId31"/>
    <p:sldId id="3529" r:id="rId32"/>
    <p:sldId id="290" r:id="rId33"/>
    <p:sldId id="302" r:id="rId34"/>
    <p:sldId id="2141411060" r:id="rId35"/>
    <p:sldId id="2145707154" r:id="rId36"/>
    <p:sldId id="2147470800" r:id="rId37"/>
    <p:sldId id="2145707155" r:id="rId38"/>
    <p:sldId id="2147470801" r:id="rId39"/>
    <p:sldId id="2141411050" r:id="rId40"/>
    <p:sldId id="293" r:id="rId41"/>
    <p:sldId id="3525" r:id="rId42"/>
    <p:sldId id="297" r:id="rId43"/>
    <p:sldId id="303" r:id="rId44"/>
    <p:sldId id="304" r:id="rId45"/>
    <p:sldId id="305" r:id="rId46"/>
    <p:sldId id="306" r:id="rId47"/>
    <p:sldId id="2141411028" r:id="rId48"/>
    <p:sldId id="307" r:id="rId49"/>
    <p:sldId id="2141410962" r:id="rId50"/>
    <p:sldId id="2141410976" r:id="rId51"/>
    <p:sldId id="2715" r:id="rId52"/>
    <p:sldId id="2141411030" r:id="rId53"/>
    <p:sldId id="2141411031" r:id="rId54"/>
    <p:sldId id="2141411032" r:id="rId55"/>
    <p:sldId id="2141411033" r:id="rId56"/>
    <p:sldId id="2959" r:id="rId57"/>
    <p:sldId id="2839" r:id="rId58"/>
    <p:sldId id="2141410977" r:id="rId59"/>
    <p:sldId id="2704" r:id="rId60"/>
    <p:sldId id="2141410978" r:id="rId61"/>
    <p:sldId id="2141410979" r:id="rId62"/>
    <p:sldId id="3532" r:id="rId63"/>
    <p:sldId id="2709" r:id="rId64"/>
    <p:sldId id="2182" r:id="rId65"/>
    <p:sldId id="2305" r:id="rId66"/>
    <p:sldId id="2141411025" r:id="rId67"/>
    <p:sldId id="2141410980" r:id="rId68"/>
    <p:sldId id="2147470799" r:id="rId69"/>
    <p:sldId id="2145707526" r:id="rId70"/>
    <p:sldId id="2141411099" r:id="rId71"/>
    <p:sldId id="2145707032" r:id="rId72"/>
    <p:sldId id="2793" r:id="rId73"/>
    <p:sldId id="3239" r:id="rId74"/>
    <p:sldId id="408" r:id="rId75"/>
    <p:sldId id="409" r:id="rId76"/>
    <p:sldId id="410" r:id="rId77"/>
    <p:sldId id="2141410981" r:id="rId78"/>
    <p:sldId id="389" r:id="rId79"/>
    <p:sldId id="391" r:id="rId80"/>
    <p:sldId id="392" r:id="rId81"/>
    <p:sldId id="3611" r:id="rId82"/>
    <p:sldId id="2141410982" r:id="rId83"/>
    <p:sldId id="2699" r:id="rId84"/>
    <p:sldId id="269" r:id="rId85"/>
    <p:sldId id="2141410983" r:id="rId86"/>
    <p:sldId id="2714" r:id="rId87"/>
    <p:sldId id="2700" r:id="rId88"/>
    <p:sldId id="2141410984" r:id="rId89"/>
    <p:sldId id="2141410985" r:id="rId90"/>
    <p:sldId id="2147470790" r:id="rId91"/>
    <p:sldId id="2141410986" r:id="rId92"/>
    <p:sldId id="3592" r:id="rId93"/>
    <p:sldId id="320" r:id="rId94"/>
    <p:sldId id="322" r:id="rId95"/>
    <p:sldId id="2147470791" r:id="rId96"/>
    <p:sldId id="401" r:id="rId97"/>
    <p:sldId id="331" r:id="rId98"/>
    <p:sldId id="2435" r:id="rId99"/>
    <p:sldId id="2845" r:id="rId100"/>
    <p:sldId id="3700" r:id="rId101"/>
    <p:sldId id="1201" r:id="rId102"/>
    <p:sldId id="1204" r:id="rId103"/>
    <p:sldId id="2147470794" r:id="rId104"/>
    <p:sldId id="2145707553" r:id="rId105"/>
    <p:sldId id="2145707554" r:id="rId106"/>
    <p:sldId id="1207" r:id="rId107"/>
    <p:sldId id="2141411051" r:id="rId108"/>
    <p:sldId id="2141411041" r:id="rId109"/>
    <p:sldId id="2141411145" r:id="rId110"/>
    <p:sldId id="2147470795" r:id="rId111"/>
    <p:sldId id="864" r:id="rId112"/>
    <p:sldId id="3555" r:id="rId113"/>
    <p:sldId id="2145707430" r:id="rId114"/>
    <p:sldId id="2890" r:id="rId115"/>
    <p:sldId id="2895" r:id="rId116"/>
    <p:sldId id="2742" r:id="rId117"/>
    <p:sldId id="2145707595" r:id="rId118"/>
    <p:sldId id="1208" r:id="rId119"/>
    <p:sldId id="1337" r:id="rId120"/>
    <p:sldId id="1209" r:id="rId121"/>
    <p:sldId id="1210" r:id="rId122"/>
    <p:sldId id="1286" r:id="rId123"/>
    <p:sldId id="3607" r:id="rId124"/>
    <p:sldId id="2145707237" r:id="rId125"/>
    <p:sldId id="2145707423" r:id="rId126"/>
    <p:sldId id="2145707424" r:id="rId127"/>
    <p:sldId id="2145707016" r:id="rId128"/>
    <p:sldId id="2145707018" r:id="rId129"/>
    <p:sldId id="2145707122" r:id="rId130"/>
    <p:sldId id="264" r:id="rId131"/>
    <p:sldId id="2145707019" r:id="rId132"/>
    <p:sldId id="2147470796" r:id="rId133"/>
    <p:sldId id="2147470797" r:id="rId134"/>
    <p:sldId id="2145707219" r:id="rId135"/>
    <p:sldId id="1369" r:id="rId136"/>
    <p:sldId id="2145707555" r:id="rId137"/>
    <p:sldId id="3588" r:id="rId138"/>
    <p:sldId id="2145707557" r:id="rId139"/>
    <p:sldId id="2141411017" r:id="rId140"/>
    <p:sldId id="3214" r:id="rId141"/>
    <p:sldId id="2147470798" r:id="rId142"/>
    <p:sldId id="2629" r:id="rId143"/>
    <p:sldId id="2630" r:id="rId144"/>
    <p:sldId id="2632" r:id="rId145"/>
    <p:sldId id="2635" r:id="rId146"/>
    <p:sldId id="2141411023" r:id="rId147"/>
    <p:sldId id="2557" r:id="rId148"/>
    <p:sldId id="2554" r:id="rId149"/>
    <p:sldId id="2563" r:id="rId150"/>
    <p:sldId id="751" r:id="rId151"/>
    <p:sldId id="2562" r:id="rId152"/>
    <p:sldId id="2141411046" r:id="rId153"/>
    <p:sldId id="3211" r:id="rId154"/>
    <p:sldId id="1267" r:id="rId155"/>
    <p:sldId id="2918" r:id="rId156"/>
    <p:sldId id="2862" r:id="rId157"/>
    <p:sldId id="752" r:id="rId158"/>
    <p:sldId id="2145707206" r:id="rId159"/>
    <p:sldId id="2145707203" r:id="rId160"/>
    <p:sldId id="2593" r:id="rId161"/>
    <p:sldId id="2867" r:id="rId162"/>
    <p:sldId id="2141411043" r:id="rId163"/>
    <p:sldId id="2145707207" r:id="rId164"/>
    <p:sldId id="2141411044" r:id="rId165"/>
    <p:sldId id="2865" r:id="rId166"/>
    <p:sldId id="2919" r:id="rId167"/>
    <p:sldId id="2868" r:id="rId168"/>
    <p:sldId id="3780" r:id="rId169"/>
    <p:sldId id="2141411047" r:id="rId170"/>
    <p:sldId id="2602" r:id="rId171"/>
    <p:sldId id="2603" r:id="rId172"/>
    <p:sldId id="2145707560" r:id="rId173"/>
    <p:sldId id="1372" r:id="rId174"/>
    <p:sldId id="3586" r:id="rId175"/>
    <p:sldId id="2145707561" r:id="rId176"/>
    <p:sldId id="315" r:id="rId177"/>
    <p:sldId id="2141411048" r:id="rId178"/>
    <p:sldId id="2609" r:id="rId179"/>
    <p:sldId id="2141411049" r:id="rId180"/>
    <p:sldId id="2147470792" r:id="rId181"/>
  </p:sldIdLst>
  <p:sldSz cx="9144000" cy="6858000" type="screen4x3"/>
  <p:notesSz cx="7315200" cy="9601200"/>
  <p:custDataLst>
    <p:tags r:id="rId18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C"/>
    <a:srgbClr val="E8D8F2"/>
    <a:srgbClr val="BF0D88"/>
    <a:srgbClr val="CCFF99"/>
    <a:srgbClr val="E7DEEC"/>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258" autoAdjust="0"/>
    <p:restoredTop sz="86420" autoAdjust="0"/>
  </p:normalViewPr>
  <p:slideViewPr>
    <p:cSldViewPr>
      <p:cViewPr varScale="1">
        <p:scale>
          <a:sx n="87" d="100"/>
          <a:sy n="87" d="100"/>
        </p:scale>
        <p:origin x="1878" y="300"/>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notesMaster" Target="notesMasters/notesMaster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ags" Target="tags/tag1.xml"/><Relationship Id="rId189" Type="http://schemas.openxmlformats.org/officeDocument/2006/relationships/tableStyles" Target="tableStyle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viewProps" Target="viewProps.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diagrams/_rels/data2.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dgm:spPr/>
      <dgm:t>
        <a:bodyPr/>
        <a:lstStyle/>
        <a:p>
          <a:r>
            <a:rPr lang="en-US" dirty="0">
              <a:solidFill>
                <a:srgbClr val="000000"/>
              </a:solidFill>
            </a:rPr>
            <a:t>NPH</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dgm:spPr/>
      <dgm:t>
        <a:bodyPr/>
        <a:lstStyle/>
        <a:p>
          <a:r>
            <a:rPr lang="en-US" dirty="0">
              <a:solidFill>
                <a:srgbClr val="000000"/>
              </a:solidFill>
            </a:rPr>
            <a:t>Detemir</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dgm:spPr/>
      <dgm:t>
        <a:bodyPr/>
        <a:lstStyle/>
        <a:p>
          <a:r>
            <a:rPr lang="en-US" dirty="0">
              <a:solidFill>
                <a:srgbClr val="000000"/>
              </a:solidFill>
            </a:rPr>
            <a:t>Glargine U-300</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dgm:spPr/>
      <dgm:t>
        <a:bodyPr/>
        <a:lstStyle/>
        <a:p>
          <a:r>
            <a:rPr lang="en-US" dirty="0" err="1">
              <a:solidFill>
                <a:srgbClr val="000000"/>
              </a:solidFill>
            </a:rPr>
            <a:t>Delgudec</a:t>
          </a:r>
          <a:r>
            <a:rPr lang="en-US" dirty="0">
              <a:solidFill>
                <a:srgbClr val="000000"/>
              </a:solidFill>
            </a:rPr>
            <a:t> U-100</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dgm:spPr/>
      <dgm:t>
        <a:bodyPr/>
        <a:lstStyle/>
        <a:p>
          <a:r>
            <a:rPr lang="en-US" dirty="0">
              <a:solidFill>
                <a:srgbClr val="000000"/>
              </a:solidFill>
            </a:rPr>
            <a:t>Glargine</a:t>
          </a:r>
          <a:r>
            <a:rPr lang="en-US" dirty="0"/>
            <a:t> </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dgm:spPr/>
      <dgm:t>
        <a:bodyPr/>
        <a:lstStyle/>
        <a:p>
          <a:r>
            <a:rPr lang="en-US" dirty="0" err="1">
              <a:solidFill>
                <a:srgbClr val="000000"/>
              </a:solidFill>
            </a:rPr>
            <a:t>Degludec</a:t>
          </a:r>
          <a:r>
            <a:rPr lang="en-US" dirty="0">
              <a:solidFill>
                <a:srgbClr val="000000"/>
              </a:solidFill>
            </a:rPr>
            <a:t> U-200</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3"/>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3"/>
      <dgm:spPr/>
    </dgm:pt>
    <dgm:pt modelId="{9A35EBC2-48F2-43F1-8C59-B0F22ACD279C}" type="pres">
      <dgm:prSet presAssocID="{BC06347A-13FF-4B9B-8486-47CF7481B11B}" presName="text3" presStyleLbl="fgAcc3" presStyleIdx="0" presStyleCnt="3">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3"/>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3"/>
      <dgm:spPr/>
    </dgm:pt>
    <dgm:pt modelId="{1EEB583A-F1DC-4093-8F9E-784829A3E84F}" type="pres">
      <dgm:prSet presAssocID="{A298ED90-5C19-4654-8C19-6A34C012E42D}" presName="text3" presStyleLbl="fgAcc3" presStyleIdx="1" presStyleCnt="3">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3"/>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3"/>
      <dgm:spPr/>
    </dgm:pt>
    <dgm:pt modelId="{5693B356-B39C-4438-B151-50B57B57CEBC}" type="pres">
      <dgm:prSet presAssocID="{B7F6FA11-8ACC-4366-9587-D4766E110410}" presName="text3" presStyleLbl="fgAcc3" presStyleIdx="2" presStyleCnt="3">
        <dgm:presLayoutVars>
          <dgm:chPref val="3"/>
        </dgm:presLayoutVars>
      </dgm:prSet>
      <dgm:spPr/>
    </dgm:pt>
    <dgm:pt modelId="{31316D6F-1F3E-4932-89AF-2D57421FC69E}" type="pres">
      <dgm:prSet presAssocID="{B7F6FA11-8ACC-4366-9587-D4766E110410}" presName="hierChild4" presStyleCnt="0"/>
      <dgm:spPr/>
    </dgm:pt>
  </dgm:ptLst>
  <dgm:cxnLst>
    <dgm:cxn modelId="{38D3AE11-E77D-4646-BAD2-0DCCFFB7E7C5}" type="presOf" srcId="{5E2A49EE-42D4-435B-91A5-AFE4C8B62305}" destId="{6CBA3BF6-C9FE-4DF5-8D72-86BB49AAC92E}" srcOrd="0" destOrd="0" presId="urn:microsoft.com/office/officeart/2005/8/layout/hierarchy1"/>
    <dgm:cxn modelId="{108C1115-719E-4EB3-AC12-2A49B5B8309A}" type="presOf" srcId="{BAABE5C8-7EE0-4744-BE20-59E687910B48}" destId="{850BE566-4DE7-4605-AB55-C642B80AD433}" srcOrd="0" destOrd="0" presId="urn:microsoft.com/office/officeart/2005/8/layout/hierarchy1"/>
    <dgm:cxn modelId="{BAFC3F1E-116F-4D7F-83D4-7569A137E343}" type="presOf" srcId="{BC06347A-13FF-4B9B-8486-47CF7481B11B}" destId="{9A35EBC2-48F2-43F1-8C59-B0F22ACD279C}" srcOrd="0" destOrd="0" presId="urn:microsoft.com/office/officeart/2005/8/layout/hierarchy1"/>
    <dgm:cxn modelId="{BCFC1726-F24D-4DAF-925D-F1AE26B46BEA}" type="presOf" srcId="{A99C4EA2-1118-425D-9B9A-1ADAB1BC7095}" destId="{0771B642-72F3-441E-BE69-E4C182556C28}" srcOrd="0" destOrd="0" presId="urn:microsoft.com/office/officeart/2005/8/layout/hierarchy1"/>
    <dgm:cxn modelId="{521A362E-2619-4692-ADA3-06617872556B}" type="presOf" srcId="{DB36EEE8-7552-41B3-8CDD-ED474DFB1C57}" destId="{53595AEC-19F0-4A5F-8BCB-D24EAAB6266A}"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2A3A0241-1534-4E45-AADB-160FD35222A6}" type="presOf" srcId="{16D0EEB0-73C7-4B96-B42C-5518152A8EE5}" destId="{0D1B510C-03C1-4F9D-807C-8837A33712CE}" srcOrd="0" destOrd="0" presId="urn:microsoft.com/office/officeart/2005/8/layout/hierarchy1"/>
    <dgm:cxn modelId="{D003AE65-511E-43F6-B3D1-09579C816848}" type="presOf" srcId="{7EEDE4F3-8D95-40C3-8968-5C2EB02199A5}" destId="{59ABD061-8B6F-4A30-AD24-F3E6BFF13B3E}"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A058D779-FC74-45C0-AFEE-7C2E0D95A160}" type="presOf" srcId="{A54C2A1B-F271-4ABE-9D09-8BA2BBF719F9}" destId="{791C34CB-FED0-4253-9563-5F7A9CF77F70}" srcOrd="0" destOrd="0" presId="urn:microsoft.com/office/officeart/2005/8/layout/hierarchy1"/>
    <dgm:cxn modelId="{8B04255A-BEC0-4998-A027-B5590CDE86AF}" srcId="{DB36EEE8-7552-41B3-8CDD-ED474DFB1C57}" destId="{A54C2A1B-F271-4ABE-9D09-8BA2BBF719F9}" srcOrd="1" destOrd="0" parTransId="{5E2A49EE-42D4-435B-91A5-AFE4C8B62305}" sibTransId="{D98EFBAE-EEB0-4184-92AD-3B25EFAC40C6}"/>
    <dgm:cxn modelId="{0FB0E87A-B3E9-49D9-8C5B-FE81596B617F}" type="presOf" srcId="{5D679EEC-931B-416F-838C-AC58AFBA99CF}" destId="{0D026A08-8823-4D5B-8603-6F359DAF40BB}" srcOrd="0" destOrd="0" presId="urn:microsoft.com/office/officeart/2005/8/layout/hierarchy1"/>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961B0988-5229-49C5-BE7E-AE965467B9A0}" type="presOf" srcId="{B7F6FA11-8ACC-4366-9587-D4766E110410}" destId="{5693B356-B39C-4438-B151-50B57B57CEBC}" srcOrd="0" destOrd="0" presId="urn:microsoft.com/office/officeart/2005/8/layout/hierarchy1"/>
    <dgm:cxn modelId="{F7BE6799-B2E2-4216-9E48-EFE8D839BF38}" type="presOf" srcId="{E8666B51-F20F-452B-908C-45EA7BBC98F6}" destId="{3D140F7A-1EF9-4555-AA48-1EECE2738456}" srcOrd="0" destOrd="0" presId="urn:microsoft.com/office/officeart/2005/8/layout/hierarchy1"/>
    <dgm:cxn modelId="{BCEE08DB-CF1C-4A71-8F92-447C3950E332}" type="presOf" srcId="{A298ED90-5C19-4654-8C19-6A34C012E42D}" destId="{1EEB583A-F1DC-4093-8F9E-784829A3E84F}" srcOrd="0" destOrd="0" presId="urn:microsoft.com/office/officeart/2005/8/layout/hierarchy1"/>
    <dgm:cxn modelId="{731F4CE1-19CF-4230-9D93-3310E342AA27}" type="presParOf" srcId="{59ABD061-8B6F-4A30-AD24-F3E6BFF13B3E}" destId="{7C7F8E07-8774-4DDD-B32A-FFAF941063D9}" srcOrd="0" destOrd="0" presId="urn:microsoft.com/office/officeart/2005/8/layout/hierarchy1"/>
    <dgm:cxn modelId="{3377073F-BE5C-4C12-8C3A-ECA87D1EFD19}" type="presParOf" srcId="{7C7F8E07-8774-4DDD-B32A-FFAF941063D9}" destId="{075FFBE9-A7B2-4BFA-8904-F3DB01657984}" srcOrd="0" destOrd="0" presId="urn:microsoft.com/office/officeart/2005/8/layout/hierarchy1"/>
    <dgm:cxn modelId="{5EF12D43-2C6B-441C-86B5-528978952B3C}" type="presParOf" srcId="{075FFBE9-A7B2-4BFA-8904-F3DB01657984}" destId="{3B6FF5BF-B9B5-4935-B9D3-CBDE0CAF6862}" srcOrd="0" destOrd="0" presId="urn:microsoft.com/office/officeart/2005/8/layout/hierarchy1"/>
    <dgm:cxn modelId="{F8136D24-9F82-4277-8674-D405BB70C0C2}" type="presParOf" srcId="{075FFBE9-A7B2-4BFA-8904-F3DB01657984}" destId="{53595AEC-19F0-4A5F-8BCB-D24EAAB6266A}" srcOrd="1" destOrd="0" presId="urn:microsoft.com/office/officeart/2005/8/layout/hierarchy1"/>
    <dgm:cxn modelId="{41A20C1B-FD93-4491-948D-4F50B5EB3C2B}" type="presParOf" srcId="{7C7F8E07-8774-4DDD-B32A-FFAF941063D9}" destId="{44C69A33-6E42-4269-9301-D941B44910F1}" srcOrd="1" destOrd="0" presId="urn:microsoft.com/office/officeart/2005/8/layout/hierarchy1"/>
    <dgm:cxn modelId="{E2C736F8-063D-43EE-AB9F-2376D24F6819}" type="presParOf" srcId="{44C69A33-6E42-4269-9301-D941B44910F1}" destId="{0D026A08-8823-4D5B-8603-6F359DAF40BB}" srcOrd="0" destOrd="0" presId="urn:microsoft.com/office/officeart/2005/8/layout/hierarchy1"/>
    <dgm:cxn modelId="{C55E7258-431D-40AE-8802-9FDC6ED9C753}" type="presParOf" srcId="{44C69A33-6E42-4269-9301-D941B44910F1}" destId="{0D983BA3-CCC3-4983-95AA-86B51B432199}" srcOrd="1" destOrd="0" presId="urn:microsoft.com/office/officeart/2005/8/layout/hierarchy1"/>
    <dgm:cxn modelId="{DF759FC2-4CCB-4953-8AF3-FCA0C115B66A}" type="presParOf" srcId="{0D983BA3-CCC3-4983-95AA-86B51B432199}" destId="{A0CF9EB8-04C5-49F6-8D84-9885EB5FD19F}" srcOrd="0" destOrd="0" presId="urn:microsoft.com/office/officeart/2005/8/layout/hierarchy1"/>
    <dgm:cxn modelId="{1181F92C-16BA-40D0-8AFD-E9C22F7ABEB5}" type="presParOf" srcId="{A0CF9EB8-04C5-49F6-8D84-9885EB5FD19F}" destId="{CE21A1B2-B3DF-48EF-BD2F-299AE5C0D040}" srcOrd="0" destOrd="0" presId="urn:microsoft.com/office/officeart/2005/8/layout/hierarchy1"/>
    <dgm:cxn modelId="{6B0C1D24-0BBD-4CE0-ABA6-71DFDE3B6FEC}" type="presParOf" srcId="{A0CF9EB8-04C5-49F6-8D84-9885EB5FD19F}" destId="{0D1B510C-03C1-4F9D-807C-8837A33712CE}" srcOrd="1" destOrd="0" presId="urn:microsoft.com/office/officeart/2005/8/layout/hierarchy1"/>
    <dgm:cxn modelId="{2B85794E-7B9E-4140-ABCA-A00DF532A405}" type="presParOf" srcId="{0D983BA3-CCC3-4983-95AA-86B51B432199}" destId="{1DE8C883-1AA4-441B-A3B6-D55640D139DE}" srcOrd="1" destOrd="0" presId="urn:microsoft.com/office/officeart/2005/8/layout/hierarchy1"/>
    <dgm:cxn modelId="{0EC4C199-3B1E-406C-A96A-5550E27C25CA}" type="presParOf" srcId="{1DE8C883-1AA4-441B-A3B6-D55640D139DE}" destId="{3D140F7A-1EF9-4555-AA48-1EECE2738456}" srcOrd="0" destOrd="0" presId="urn:microsoft.com/office/officeart/2005/8/layout/hierarchy1"/>
    <dgm:cxn modelId="{8421760D-7E0A-4622-8252-E3FF122E8F5B}" type="presParOf" srcId="{1DE8C883-1AA4-441B-A3B6-D55640D139DE}" destId="{74AC4B70-CA9F-4DCD-B040-9F78CF793BFF}" srcOrd="1" destOrd="0" presId="urn:microsoft.com/office/officeart/2005/8/layout/hierarchy1"/>
    <dgm:cxn modelId="{3DAAEBF3-A448-4FF4-917C-9C18E21CE7C8}" type="presParOf" srcId="{74AC4B70-CA9F-4DCD-B040-9F78CF793BFF}" destId="{E90C392D-AD01-4105-B1B8-69252B62FD33}" srcOrd="0" destOrd="0" presId="urn:microsoft.com/office/officeart/2005/8/layout/hierarchy1"/>
    <dgm:cxn modelId="{C6AA79B5-6C9D-402A-B86C-DF595FEDAD58}" type="presParOf" srcId="{E90C392D-AD01-4105-B1B8-69252B62FD33}" destId="{C241E74C-285A-4C33-B59E-1B2E9FE7ECB2}" srcOrd="0" destOrd="0" presId="urn:microsoft.com/office/officeart/2005/8/layout/hierarchy1"/>
    <dgm:cxn modelId="{743B2CE7-8653-425C-B3A7-61232A7B5F2D}" type="presParOf" srcId="{E90C392D-AD01-4105-B1B8-69252B62FD33}" destId="{9A35EBC2-48F2-43F1-8C59-B0F22ACD279C}" srcOrd="1" destOrd="0" presId="urn:microsoft.com/office/officeart/2005/8/layout/hierarchy1"/>
    <dgm:cxn modelId="{A76BE992-6180-4846-8569-C3A7E87785AA}" type="presParOf" srcId="{74AC4B70-CA9F-4DCD-B040-9F78CF793BFF}" destId="{07A3C395-B9DA-4710-87A4-A66CB49FC10D}" srcOrd="1" destOrd="0" presId="urn:microsoft.com/office/officeart/2005/8/layout/hierarchy1"/>
    <dgm:cxn modelId="{0248D234-8C2D-4EDB-9EE1-0AB2013B68AC}" type="presParOf" srcId="{1DE8C883-1AA4-441B-A3B6-D55640D139DE}" destId="{0771B642-72F3-441E-BE69-E4C182556C28}" srcOrd="2" destOrd="0" presId="urn:microsoft.com/office/officeart/2005/8/layout/hierarchy1"/>
    <dgm:cxn modelId="{EB7B1F24-5CDC-42FC-8D10-C85372878D6A}" type="presParOf" srcId="{1DE8C883-1AA4-441B-A3B6-D55640D139DE}" destId="{FDAA4F49-41B4-4EA6-8427-26637B1E4CF0}" srcOrd="3" destOrd="0" presId="urn:microsoft.com/office/officeart/2005/8/layout/hierarchy1"/>
    <dgm:cxn modelId="{69D9CFF4-8635-4692-AF08-E9816F1A42DC}" type="presParOf" srcId="{FDAA4F49-41B4-4EA6-8427-26637B1E4CF0}" destId="{EF94FAE1-E166-47B7-BD8D-1088318BD336}" srcOrd="0" destOrd="0" presId="urn:microsoft.com/office/officeart/2005/8/layout/hierarchy1"/>
    <dgm:cxn modelId="{B5A404CD-26F8-4E05-8C78-9AC7EC865A0A}" type="presParOf" srcId="{EF94FAE1-E166-47B7-BD8D-1088318BD336}" destId="{59C35F1B-1622-4856-8B9F-EFAB1EA0A6A0}" srcOrd="0" destOrd="0" presId="urn:microsoft.com/office/officeart/2005/8/layout/hierarchy1"/>
    <dgm:cxn modelId="{7CA6AC0A-56E5-4678-B3EC-CACA49776209}" type="presParOf" srcId="{EF94FAE1-E166-47B7-BD8D-1088318BD336}" destId="{1EEB583A-F1DC-4093-8F9E-784829A3E84F}" srcOrd="1" destOrd="0" presId="urn:microsoft.com/office/officeart/2005/8/layout/hierarchy1"/>
    <dgm:cxn modelId="{09267D43-E5A3-46BF-9697-D677690D70DC}" type="presParOf" srcId="{FDAA4F49-41B4-4EA6-8427-26637B1E4CF0}" destId="{316A11B1-7D90-4581-A47A-E2C77C8C2306}" srcOrd="1" destOrd="0" presId="urn:microsoft.com/office/officeart/2005/8/layout/hierarchy1"/>
    <dgm:cxn modelId="{D379A860-E19F-4CDB-B068-01AB2FBAACEB}" type="presParOf" srcId="{44C69A33-6E42-4269-9301-D941B44910F1}" destId="{6CBA3BF6-C9FE-4DF5-8D72-86BB49AAC92E}" srcOrd="2" destOrd="0" presId="urn:microsoft.com/office/officeart/2005/8/layout/hierarchy1"/>
    <dgm:cxn modelId="{42E12111-16C0-4003-9262-07F5D310A3FD}" type="presParOf" srcId="{44C69A33-6E42-4269-9301-D941B44910F1}" destId="{3528219F-828D-4C95-91E1-83631C579CB7}" srcOrd="3" destOrd="0" presId="urn:microsoft.com/office/officeart/2005/8/layout/hierarchy1"/>
    <dgm:cxn modelId="{F3B4B033-48B5-4065-B58D-AFE2AA6E5A0F}" type="presParOf" srcId="{3528219F-828D-4C95-91E1-83631C579CB7}" destId="{98406EFB-37B0-4BBB-BDB3-CAA0BE4882C4}" srcOrd="0" destOrd="0" presId="urn:microsoft.com/office/officeart/2005/8/layout/hierarchy1"/>
    <dgm:cxn modelId="{462A7BB7-3FFC-40DC-AC5C-81FE92AA09A0}" type="presParOf" srcId="{98406EFB-37B0-4BBB-BDB3-CAA0BE4882C4}" destId="{5A5F58A5-65AC-4DCD-8C83-51B1502C0B45}" srcOrd="0" destOrd="0" presId="urn:microsoft.com/office/officeart/2005/8/layout/hierarchy1"/>
    <dgm:cxn modelId="{272D15EB-8755-4CEC-A0CA-821102CEF7E8}" type="presParOf" srcId="{98406EFB-37B0-4BBB-BDB3-CAA0BE4882C4}" destId="{791C34CB-FED0-4253-9563-5F7A9CF77F70}" srcOrd="1" destOrd="0" presId="urn:microsoft.com/office/officeart/2005/8/layout/hierarchy1"/>
    <dgm:cxn modelId="{BD8B515C-729D-4835-AAE1-3409AA57CE84}" type="presParOf" srcId="{3528219F-828D-4C95-91E1-83631C579CB7}" destId="{81751BE1-F4E1-42D2-8C41-9A32A158352B}" srcOrd="1" destOrd="0" presId="urn:microsoft.com/office/officeart/2005/8/layout/hierarchy1"/>
    <dgm:cxn modelId="{6F58940F-1550-4A67-B735-A5D39A2517BE}" type="presParOf" srcId="{81751BE1-F4E1-42D2-8C41-9A32A158352B}" destId="{850BE566-4DE7-4605-AB55-C642B80AD433}" srcOrd="0" destOrd="0" presId="urn:microsoft.com/office/officeart/2005/8/layout/hierarchy1"/>
    <dgm:cxn modelId="{B527B63D-8EBB-40AC-93AD-A57BAC1006A3}" type="presParOf" srcId="{81751BE1-F4E1-42D2-8C41-9A32A158352B}" destId="{A0B66F50-7DE3-45A5-862C-E1928F8B8A6A}" srcOrd="1" destOrd="0" presId="urn:microsoft.com/office/officeart/2005/8/layout/hierarchy1"/>
    <dgm:cxn modelId="{F8C58171-E871-4325-B211-D0B9CE6F9F3D}" type="presParOf" srcId="{A0B66F50-7DE3-45A5-862C-E1928F8B8A6A}" destId="{BDE39798-67C8-4445-B158-CC9B94E60126}" srcOrd="0" destOrd="0" presId="urn:microsoft.com/office/officeart/2005/8/layout/hierarchy1"/>
    <dgm:cxn modelId="{DBD6A482-4727-4531-8E83-27F853FAC1C9}" type="presParOf" srcId="{BDE39798-67C8-4445-B158-CC9B94E60126}" destId="{5C66E332-D9DB-40D9-AA9D-D509B1B6D051}" srcOrd="0" destOrd="0" presId="urn:microsoft.com/office/officeart/2005/8/layout/hierarchy1"/>
    <dgm:cxn modelId="{1E62BC50-F411-4EE3-82A1-50CA046C507E}" type="presParOf" srcId="{BDE39798-67C8-4445-B158-CC9B94E60126}" destId="{5693B356-B39C-4438-B151-50B57B57CEBC}" srcOrd="1" destOrd="0" presId="urn:microsoft.com/office/officeart/2005/8/layout/hierarchy1"/>
    <dgm:cxn modelId="{89F88BF3-4860-44A5-BCDF-7D367B526643}"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custT="1"/>
      <dgm:spPr/>
      <dgm:t>
        <a:bodyPr/>
        <a:lstStyle/>
        <a:p>
          <a:r>
            <a:rPr lang="en-US" sz="1600" dirty="0">
              <a:solidFill>
                <a:srgbClr val="000000"/>
              </a:solidFill>
            </a:rPr>
            <a:t>Regular</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custT="1"/>
      <dgm:spPr/>
      <dgm:t>
        <a:bodyPr/>
        <a:lstStyle/>
        <a:p>
          <a:r>
            <a:rPr lang="en-US" sz="1600" dirty="0" err="1">
              <a:solidFill>
                <a:srgbClr val="000000"/>
              </a:solidFill>
            </a:rPr>
            <a:t>Lispro</a:t>
          </a:r>
          <a:r>
            <a:rPr lang="en-US" sz="1600" dirty="0">
              <a:solidFill>
                <a:srgbClr val="000000"/>
              </a:solidFill>
            </a:rPr>
            <a:t> (Humalog</a:t>
          </a:r>
          <a:r>
            <a:rPr lang="en-US" sz="1600" baseline="30000" dirty="0">
              <a:solidFill>
                <a:srgbClr val="000000"/>
              </a:solidFill>
            </a:rPr>
            <a:t>®</a:t>
          </a:r>
          <a:r>
            <a:rPr lang="en-US" sz="1600" dirty="0">
              <a:solidFill>
                <a:srgbClr val="000000"/>
              </a:solidFill>
            </a:rPr>
            <a:t>, </a:t>
          </a:r>
          <a:r>
            <a:rPr lang="en-US" sz="1600" dirty="0" err="1">
              <a:solidFill>
                <a:srgbClr val="000000"/>
              </a:solidFill>
            </a:rPr>
            <a:t>Admelog</a:t>
          </a:r>
          <a:r>
            <a:rPr lang="en-US" sz="1600" baseline="30000" dirty="0">
              <a:solidFill>
                <a:srgbClr val="000000"/>
              </a:solidFill>
            </a:rPr>
            <a:t>®</a:t>
          </a:r>
          <a:r>
            <a:rPr lang="en-US" sz="1600" dirty="0">
              <a:solidFill>
                <a:srgbClr val="000000"/>
              </a:solidFill>
            </a:rPr>
            <a:t>)</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custT="1"/>
      <dgm:spPr/>
      <dgm:t>
        <a:bodyPr/>
        <a:lstStyle/>
        <a:p>
          <a:r>
            <a:rPr lang="en-US" sz="1600" dirty="0" err="1">
              <a:solidFill>
                <a:srgbClr val="000000"/>
              </a:solidFill>
            </a:rPr>
            <a:t>Glulisine</a:t>
          </a:r>
          <a:r>
            <a:rPr lang="en-US" sz="1600" dirty="0">
              <a:solidFill>
                <a:srgbClr val="000000"/>
              </a:solidFill>
            </a:rPr>
            <a:t> (</a:t>
          </a:r>
          <a:r>
            <a:rPr lang="en-US" sz="1600" dirty="0" err="1">
              <a:solidFill>
                <a:srgbClr val="000000"/>
              </a:solidFill>
            </a:rPr>
            <a:t>Apidra</a:t>
          </a:r>
          <a:r>
            <a:rPr lang="en-US" sz="1600" baseline="30000" dirty="0">
              <a:solidFill>
                <a:srgbClr val="000000"/>
              </a:solidFill>
            </a:rPr>
            <a:t>®</a:t>
          </a:r>
          <a:r>
            <a:rPr lang="en-US" sz="1600" dirty="0">
              <a:solidFill>
                <a:srgbClr val="000000"/>
              </a:solidFill>
            </a:rPr>
            <a:t>)</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Fiasp</a:t>
          </a:r>
          <a:r>
            <a:rPr lang="en-US" sz="1600" baseline="30000" dirty="0">
              <a:solidFill>
                <a:srgbClr val="000000"/>
              </a:solidFill>
            </a:rPr>
            <a:t>®</a:t>
          </a:r>
          <a:r>
            <a:rPr lang="en-US" sz="1600" dirty="0">
              <a:solidFill>
                <a:srgbClr val="000000"/>
              </a:solidFill>
            </a:rPr>
            <a:t>)</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Novolog</a:t>
          </a:r>
          <a:r>
            <a:rPr lang="en-US" sz="1600" baseline="30000" dirty="0">
              <a:solidFill>
                <a:srgbClr val="000000"/>
              </a:solidFill>
            </a:rPr>
            <a:t>®</a:t>
          </a:r>
          <a:r>
            <a:rPr lang="en-US" sz="1600" dirty="0">
              <a:solidFill>
                <a:srgbClr val="000000"/>
              </a:solidFill>
            </a:rPr>
            <a:t>)</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custT="1"/>
      <dgm:spPr/>
      <dgm:t>
        <a:bodyPr/>
        <a:lstStyle/>
        <a:p>
          <a:r>
            <a:rPr lang="en-US" sz="1600" dirty="0" err="1">
              <a:solidFill>
                <a:srgbClr val="000000"/>
              </a:solidFill>
            </a:rPr>
            <a:t>Lispro</a:t>
          </a:r>
          <a:r>
            <a:rPr lang="en-US" sz="1600" dirty="0">
              <a:solidFill>
                <a:srgbClr val="000000"/>
              </a:solidFill>
            </a:rPr>
            <a:t> (</a:t>
          </a:r>
          <a:r>
            <a:rPr lang="en-US" sz="1600" dirty="0" err="1">
              <a:solidFill>
                <a:srgbClr val="000000"/>
              </a:solidFill>
            </a:rPr>
            <a:t>Lyumjev</a:t>
          </a:r>
          <a:r>
            <a:rPr lang="en-US" sz="1600" baseline="30000" dirty="0">
              <a:solidFill>
                <a:srgbClr val="000000"/>
              </a:solidFill>
            </a:rPr>
            <a:t>®</a:t>
          </a:r>
          <a:r>
            <a:rPr lang="en-US" sz="1600" dirty="0">
              <a:solidFill>
                <a:srgbClr val="000000"/>
              </a:solidFill>
            </a:rPr>
            <a:t>)</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1853388-1722-4CCE-AFD0-6857DB5331B6}">
      <dgm:prSet phldrT="[Text]" custT="1"/>
      <dgm:spPr/>
      <dgm:t>
        <a:bodyPr/>
        <a:lstStyle/>
        <a:p>
          <a:r>
            <a:rPr lang="en-US" sz="1600" dirty="0">
              <a:solidFill>
                <a:srgbClr val="000000"/>
              </a:solidFill>
            </a:rPr>
            <a:t>Inhaled (</a:t>
          </a:r>
          <a:r>
            <a:rPr lang="en-US" sz="1600" dirty="0" err="1">
              <a:solidFill>
                <a:srgbClr val="000000"/>
              </a:solidFill>
            </a:rPr>
            <a:t>Afrezza</a:t>
          </a:r>
          <a:r>
            <a:rPr lang="en-US" sz="1600" baseline="30000" dirty="0">
              <a:solidFill>
                <a:srgbClr val="000000"/>
              </a:solidFill>
            </a:rPr>
            <a:t>®</a:t>
          </a:r>
          <a:r>
            <a:rPr lang="en-US" sz="1600" dirty="0">
              <a:solidFill>
                <a:srgbClr val="000000"/>
              </a:solidFill>
            </a:rPr>
            <a:t>)</a:t>
          </a:r>
        </a:p>
      </dgm:t>
    </dgm:pt>
    <dgm:pt modelId="{19050A1E-6F7B-45D7-9AF1-70A639CB0A09}" type="parTrans" cxnId="{EC916EF6-09D0-4718-8E91-9D568213294D}">
      <dgm:prSet/>
      <dgm:spPr/>
      <dgm:t>
        <a:bodyPr/>
        <a:lstStyle/>
        <a:p>
          <a:endParaRPr lang="en-US"/>
        </a:p>
      </dgm:t>
    </dgm:pt>
    <dgm:pt modelId="{17BAB3AC-E840-4833-AAFC-7FE317ABE332}" type="sibTrans" cxnId="{EC916EF6-09D0-4718-8E91-9D568213294D}">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custScaleX="103084" custLinFactNeighborX="-640" custLinFactNeighborY="-4757">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4"/>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4"/>
      <dgm:spPr/>
    </dgm:pt>
    <dgm:pt modelId="{9A35EBC2-48F2-43F1-8C59-B0F22ACD279C}" type="pres">
      <dgm:prSet presAssocID="{BC06347A-13FF-4B9B-8486-47CF7481B11B}" presName="text3" presStyleLbl="fgAcc3" presStyleIdx="0" presStyleCnt="4">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4"/>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4"/>
      <dgm:spPr/>
    </dgm:pt>
    <dgm:pt modelId="{1EEB583A-F1DC-4093-8F9E-784829A3E84F}" type="pres">
      <dgm:prSet presAssocID="{A298ED90-5C19-4654-8C19-6A34C012E42D}" presName="text3" presStyleLbl="fgAcc3" presStyleIdx="1" presStyleCnt="4">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4"/>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4"/>
      <dgm:spPr>
        <a:blipFill rotWithShape="0">
          <a:blip xmlns:r="http://schemas.openxmlformats.org/officeDocument/2006/relationships" r:embed="rId1"/>
          <a:stretch>
            <a:fillRect/>
          </a:stretch>
        </a:blipFill>
      </dgm:spPr>
    </dgm:pt>
    <dgm:pt modelId="{5693B356-B39C-4438-B151-50B57B57CEBC}" type="pres">
      <dgm:prSet presAssocID="{B7F6FA11-8ACC-4366-9587-D4766E110410}" presName="text3" presStyleLbl="fgAcc3" presStyleIdx="2" presStyleCnt="4">
        <dgm:presLayoutVars>
          <dgm:chPref val="3"/>
        </dgm:presLayoutVars>
      </dgm:prSet>
      <dgm:spPr/>
    </dgm:pt>
    <dgm:pt modelId="{31316D6F-1F3E-4932-89AF-2D57421FC69E}" type="pres">
      <dgm:prSet presAssocID="{B7F6FA11-8ACC-4366-9587-D4766E110410}" presName="hierChild4" presStyleCnt="0"/>
      <dgm:spPr/>
    </dgm:pt>
    <dgm:pt modelId="{4B88D5A5-14D5-4CD9-98A5-6C0A4F876DA3}" type="pres">
      <dgm:prSet presAssocID="{19050A1E-6F7B-45D7-9AF1-70A639CB0A09}" presName="Name17" presStyleLbl="parChTrans1D3" presStyleIdx="3" presStyleCnt="4"/>
      <dgm:spPr/>
    </dgm:pt>
    <dgm:pt modelId="{F79D0DB4-2A9E-4CFD-8771-4BDD4C947DF4}" type="pres">
      <dgm:prSet presAssocID="{51853388-1722-4CCE-AFD0-6857DB5331B6}" presName="hierRoot3" presStyleCnt="0"/>
      <dgm:spPr/>
    </dgm:pt>
    <dgm:pt modelId="{1A328FB0-29C4-4193-BFE2-B453F7BCA447}" type="pres">
      <dgm:prSet presAssocID="{51853388-1722-4CCE-AFD0-6857DB5331B6}" presName="composite3" presStyleCnt="0"/>
      <dgm:spPr/>
    </dgm:pt>
    <dgm:pt modelId="{3ED18111-B7B1-415A-8FB6-B7D204A17596}" type="pres">
      <dgm:prSet presAssocID="{51853388-1722-4CCE-AFD0-6857DB5331B6}" presName="background3" presStyleLbl="node3" presStyleIdx="3" presStyleCnt="4"/>
      <dgm:spPr/>
    </dgm:pt>
    <dgm:pt modelId="{E89B35BF-84A6-4322-9991-532495B0A201}" type="pres">
      <dgm:prSet presAssocID="{51853388-1722-4CCE-AFD0-6857DB5331B6}" presName="text3" presStyleLbl="fgAcc3" presStyleIdx="3" presStyleCnt="4">
        <dgm:presLayoutVars>
          <dgm:chPref val="3"/>
        </dgm:presLayoutVars>
      </dgm:prSet>
      <dgm:spPr/>
    </dgm:pt>
    <dgm:pt modelId="{9123A974-7184-47B2-ACFC-36A691FD764C}" type="pres">
      <dgm:prSet presAssocID="{51853388-1722-4CCE-AFD0-6857DB5331B6}" presName="hierChild4" presStyleCnt="0"/>
      <dgm:spPr/>
    </dgm:pt>
  </dgm:ptLst>
  <dgm:cxnLst>
    <dgm:cxn modelId="{B2735117-570F-466F-B9E1-CFB370169D88}" type="presOf" srcId="{7EEDE4F3-8D95-40C3-8968-5C2EB02199A5}" destId="{59ABD061-8B6F-4A30-AD24-F3E6BFF13B3E}" srcOrd="0" destOrd="0" presId="urn:microsoft.com/office/officeart/2005/8/layout/hierarchy1"/>
    <dgm:cxn modelId="{2C01092C-FED8-45FC-A76C-3DECBDFC5194}" type="presOf" srcId="{A298ED90-5C19-4654-8C19-6A34C012E42D}" destId="{1EEB583A-F1DC-4093-8F9E-784829A3E84F}"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91A7183C-5225-470F-9F15-EAA34BA0BE77}" type="presOf" srcId="{A99C4EA2-1118-425D-9B9A-1ADAB1BC7095}" destId="{0771B642-72F3-441E-BE69-E4C182556C28}" srcOrd="0" destOrd="0" presId="urn:microsoft.com/office/officeart/2005/8/layout/hierarchy1"/>
    <dgm:cxn modelId="{A18FDC3C-2D60-4668-ADDA-8E600924DAF3}" type="presOf" srcId="{B7F6FA11-8ACC-4366-9587-D4766E110410}" destId="{5693B356-B39C-4438-B151-50B57B57CEBC}" srcOrd="0" destOrd="0" presId="urn:microsoft.com/office/officeart/2005/8/layout/hierarchy1"/>
    <dgm:cxn modelId="{F6748342-15B3-46AF-8C57-20B5BD0D1EBF}" type="presOf" srcId="{19050A1E-6F7B-45D7-9AF1-70A639CB0A09}" destId="{4B88D5A5-14D5-4CD9-98A5-6C0A4F876DA3}"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108BD897-300A-466B-99AB-81E9FACFAFF3}" type="presOf" srcId="{5E2A49EE-42D4-435B-91A5-AFE4C8B62305}" destId="{6CBA3BF6-C9FE-4DF5-8D72-86BB49AAC92E}" srcOrd="0" destOrd="0" presId="urn:microsoft.com/office/officeart/2005/8/layout/hierarchy1"/>
    <dgm:cxn modelId="{34739099-67EF-462C-9248-05D512015140}" type="presOf" srcId="{E8666B51-F20F-452B-908C-45EA7BBC98F6}" destId="{3D140F7A-1EF9-4555-AA48-1EECE2738456}" srcOrd="0" destOrd="0" presId="urn:microsoft.com/office/officeart/2005/8/layout/hierarchy1"/>
    <dgm:cxn modelId="{D1F9F0A0-6E22-447C-AD5A-86162AA0B686}" type="presOf" srcId="{BAABE5C8-7EE0-4744-BE20-59E687910B48}" destId="{850BE566-4DE7-4605-AB55-C642B80AD433}" srcOrd="0" destOrd="0" presId="urn:microsoft.com/office/officeart/2005/8/layout/hierarchy1"/>
    <dgm:cxn modelId="{C67CFFA9-AC26-4160-99E2-43ABC587479F}" type="presOf" srcId="{5D679EEC-931B-416F-838C-AC58AFBA99CF}" destId="{0D026A08-8823-4D5B-8603-6F359DAF40BB}" srcOrd="0" destOrd="0" presId="urn:microsoft.com/office/officeart/2005/8/layout/hierarchy1"/>
    <dgm:cxn modelId="{999B09CA-289A-4877-9A7B-94B279249A28}" type="presOf" srcId="{A54C2A1B-F271-4ABE-9D09-8BA2BBF719F9}" destId="{791C34CB-FED0-4253-9563-5F7A9CF77F70}" srcOrd="0" destOrd="0" presId="urn:microsoft.com/office/officeart/2005/8/layout/hierarchy1"/>
    <dgm:cxn modelId="{C24F49E0-B72A-4A69-8485-D15A35BA02F1}" type="presOf" srcId="{51853388-1722-4CCE-AFD0-6857DB5331B6}" destId="{E89B35BF-84A6-4322-9991-532495B0A201}" srcOrd="0" destOrd="0" presId="urn:microsoft.com/office/officeart/2005/8/layout/hierarchy1"/>
    <dgm:cxn modelId="{DF5C94E3-F75A-440F-80CD-CAFC2AB29838}" type="presOf" srcId="{BC06347A-13FF-4B9B-8486-47CF7481B11B}" destId="{9A35EBC2-48F2-43F1-8C59-B0F22ACD279C}" srcOrd="0" destOrd="0" presId="urn:microsoft.com/office/officeart/2005/8/layout/hierarchy1"/>
    <dgm:cxn modelId="{373F78E7-E2A0-49CE-9F5B-B4DB6C9B0386}" type="presOf" srcId="{DB36EEE8-7552-41B3-8CDD-ED474DFB1C57}" destId="{53595AEC-19F0-4A5F-8BCB-D24EAAB6266A}" srcOrd="0" destOrd="0" presId="urn:microsoft.com/office/officeart/2005/8/layout/hierarchy1"/>
    <dgm:cxn modelId="{525EF3E7-C699-453C-A172-220BC27B5AF4}" type="presOf" srcId="{16D0EEB0-73C7-4B96-B42C-5518152A8EE5}" destId="{0D1B510C-03C1-4F9D-807C-8837A33712CE}" srcOrd="0" destOrd="0" presId="urn:microsoft.com/office/officeart/2005/8/layout/hierarchy1"/>
    <dgm:cxn modelId="{EC916EF6-09D0-4718-8E91-9D568213294D}" srcId="{A54C2A1B-F271-4ABE-9D09-8BA2BBF719F9}" destId="{51853388-1722-4CCE-AFD0-6857DB5331B6}" srcOrd="1" destOrd="0" parTransId="{19050A1E-6F7B-45D7-9AF1-70A639CB0A09}" sibTransId="{17BAB3AC-E840-4833-AAFC-7FE317ABE332}"/>
    <dgm:cxn modelId="{CECB4B60-5F8B-495C-8A57-B2D440847571}" type="presParOf" srcId="{59ABD061-8B6F-4A30-AD24-F3E6BFF13B3E}" destId="{7C7F8E07-8774-4DDD-B32A-FFAF941063D9}" srcOrd="0" destOrd="0" presId="urn:microsoft.com/office/officeart/2005/8/layout/hierarchy1"/>
    <dgm:cxn modelId="{89B721E1-63D0-4F8A-8670-1EC852B136E7}" type="presParOf" srcId="{7C7F8E07-8774-4DDD-B32A-FFAF941063D9}" destId="{075FFBE9-A7B2-4BFA-8904-F3DB01657984}" srcOrd="0" destOrd="0" presId="urn:microsoft.com/office/officeart/2005/8/layout/hierarchy1"/>
    <dgm:cxn modelId="{9EE66627-F5C6-40AF-8E87-626431D8C485}" type="presParOf" srcId="{075FFBE9-A7B2-4BFA-8904-F3DB01657984}" destId="{3B6FF5BF-B9B5-4935-B9D3-CBDE0CAF6862}" srcOrd="0" destOrd="0" presId="urn:microsoft.com/office/officeart/2005/8/layout/hierarchy1"/>
    <dgm:cxn modelId="{E99117D0-829D-44BC-9B5A-36416AD22A52}" type="presParOf" srcId="{075FFBE9-A7B2-4BFA-8904-F3DB01657984}" destId="{53595AEC-19F0-4A5F-8BCB-D24EAAB6266A}" srcOrd="1" destOrd="0" presId="urn:microsoft.com/office/officeart/2005/8/layout/hierarchy1"/>
    <dgm:cxn modelId="{8D049871-6E07-47CE-A7CC-2E960F795A4F}" type="presParOf" srcId="{7C7F8E07-8774-4DDD-B32A-FFAF941063D9}" destId="{44C69A33-6E42-4269-9301-D941B44910F1}" srcOrd="1" destOrd="0" presId="urn:microsoft.com/office/officeart/2005/8/layout/hierarchy1"/>
    <dgm:cxn modelId="{67F7D5F8-85CB-4D8E-8F72-23D896F4E6F3}" type="presParOf" srcId="{44C69A33-6E42-4269-9301-D941B44910F1}" destId="{0D026A08-8823-4D5B-8603-6F359DAF40BB}" srcOrd="0" destOrd="0" presId="urn:microsoft.com/office/officeart/2005/8/layout/hierarchy1"/>
    <dgm:cxn modelId="{CD387291-4FD7-4B7E-AE72-88C0731DC7E3}" type="presParOf" srcId="{44C69A33-6E42-4269-9301-D941B44910F1}" destId="{0D983BA3-CCC3-4983-95AA-86B51B432199}" srcOrd="1" destOrd="0" presId="urn:microsoft.com/office/officeart/2005/8/layout/hierarchy1"/>
    <dgm:cxn modelId="{C17828B8-A16B-438F-AF39-674CCC797DB4}" type="presParOf" srcId="{0D983BA3-CCC3-4983-95AA-86B51B432199}" destId="{A0CF9EB8-04C5-49F6-8D84-9885EB5FD19F}" srcOrd="0" destOrd="0" presId="urn:microsoft.com/office/officeart/2005/8/layout/hierarchy1"/>
    <dgm:cxn modelId="{697848D0-9354-41C3-AF8E-2D1D3D863889}" type="presParOf" srcId="{A0CF9EB8-04C5-49F6-8D84-9885EB5FD19F}" destId="{CE21A1B2-B3DF-48EF-BD2F-299AE5C0D040}" srcOrd="0" destOrd="0" presId="urn:microsoft.com/office/officeart/2005/8/layout/hierarchy1"/>
    <dgm:cxn modelId="{8EC9E68D-72B6-4FD2-88C3-850D2FA9720E}" type="presParOf" srcId="{A0CF9EB8-04C5-49F6-8D84-9885EB5FD19F}" destId="{0D1B510C-03C1-4F9D-807C-8837A33712CE}" srcOrd="1" destOrd="0" presId="urn:microsoft.com/office/officeart/2005/8/layout/hierarchy1"/>
    <dgm:cxn modelId="{836E2697-3496-4729-9D0B-35D140181779}" type="presParOf" srcId="{0D983BA3-CCC3-4983-95AA-86B51B432199}" destId="{1DE8C883-1AA4-441B-A3B6-D55640D139DE}" srcOrd="1" destOrd="0" presId="urn:microsoft.com/office/officeart/2005/8/layout/hierarchy1"/>
    <dgm:cxn modelId="{78CD2A75-89D2-48D2-AEE0-1D1F696F68CA}" type="presParOf" srcId="{1DE8C883-1AA4-441B-A3B6-D55640D139DE}" destId="{3D140F7A-1EF9-4555-AA48-1EECE2738456}" srcOrd="0" destOrd="0" presId="urn:microsoft.com/office/officeart/2005/8/layout/hierarchy1"/>
    <dgm:cxn modelId="{576FA597-5D65-4031-B53B-99B965DDF84B}" type="presParOf" srcId="{1DE8C883-1AA4-441B-A3B6-D55640D139DE}" destId="{74AC4B70-CA9F-4DCD-B040-9F78CF793BFF}" srcOrd="1" destOrd="0" presId="urn:microsoft.com/office/officeart/2005/8/layout/hierarchy1"/>
    <dgm:cxn modelId="{7574A4CC-B1C6-4180-89A9-57A0B8A61811}" type="presParOf" srcId="{74AC4B70-CA9F-4DCD-B040-9F78CF793BFF}" destId="{E90C392D-AD01-4105-B1B8-69252B62FD33}" srcOrd="0" destOrd="0" presId="urn:microsoft.com/office/officeart/2005/8/layout/hierarchy1"/>
    <dgm:cxn modelId="{F82DFFFE-7AAE-4F1F-B78B-F08F97F3E8CC}" type="presParOf" srcId="{E90C392D-AD01-4105-B1B8-69252B62FD33}" destId="{C241E74C-285A-4C33-B59E-1B2E9FE7ECB2}" srcOrd="0" destOrd="0" presId="urn:microsoft.com/office/officeart/2005/8/layout/hierarchy1"/>
    <dgm:cxn modelId="{F4F017FA-4593-47D9-A99F-45778C7B3747}" type="presParOf" srcId="{E90C392D-AD01-4105-B1B8-69252B62FD33}" destId="{9A35EBC2-48F2-43F1-8C59-B0F22ACD279C}" srcOrd="1" destOrd="0" presId="urn:microsoft.com/office/officeart/2005/8/layout/hierarchy1"/>
    <dgm:cxn modelId="{7F4BA710-D48B-4AC5-B9BB-2FD1F0F11C76}" type="presParOf" srcId="{74AC4B70-CA9F-4DCD-B040-9F78CF793BFF}" destId="{07A3C395-B9DA-4710-87A4-A66CB49FC10D}" srcOrd="1" destOrd="0" presId="urn:microsoft.com/office/officeart/2005/8/layout/hierarchy1"/>
    <dgm:cxn modelId="{BA49B042-D9C5-4D02-81B1-B5D60130E3F0}" type="presParOf" srcId="{1DE8C883-1AA4-441B-A3B6-D55640D139DE}" destId="{0771B642-72F3-441E-BE69-E4C182556C28}" srcOrd="2" destOrd="0" presId="urn:microsoft.com/office/officeart/2005/8/layout/hierarchy1"/>
    <dgm:cxn modelId="{89637773-85F4-4667-AEBC-70C3F71F43D9}" type="presParOf" srcId="{1DE8C883-1AA4-441B-A3B6-D55640D139DE}" destId="{FDAA4F49-41B4-4EA6-8427-26637B1E4CF0}" srcOrd="3" destOrd="0" presId="urn:microsoft.com/office/officeart/2005/8/layout/hierarchy1"/>
    <dgm:cxn modelId="{981F2C30-972B-4837-A7F0-012C7D8D4F6F}" type="presParOf" srcId="{FDAA4F49-41B4-4EA6-8427-26637B1E4CF0}" destId="{EF94FAE1-E166-47B7-BD8D-1088318BD336}" srcOrd="0" destOrd="0" presId="urn:microsoft.com/office/officeart/2005/8/layout/hierarchy1"/>
    <dgm:cxn modelId="{B815096A-6477-4FDA-9FB5-F8F01BF55889}" type="presParOf" srcId="{EF94FAE1-E166-47B7-BD8D-1088318BD336}" destId="{59C35F1B-1622-4856-8B9F-EFAB1EA0A6A0}" srcOrd="0" destOrd="0" presId="urn:microsoft.com/office/officeart/2005/8/layout/hierarchy1"/>
    <dgm:cxn modelId="{60B798DA-9449-4D1F-B049-9BA07E5F53B7}" type="presParOf" srcId="{EF94FAE1-E166-47B7-BD8D-1088318BD336}" destId="{1EEB583A-F1DC-4093-8F9E-784829A3E84F}" srcOrd="1" destOrd="0" presId="urn:microsoft.com/office/officeart/2005/8/layout/hierarchy1"/>
    <dgm:cxn modelId="{F4E0CB87-6A96-41C1-AE18-D46E6896E7C7}" type="presParOf" srcId="{FDAA4F49-41B4-4EA6-8427-26637B1E4CF0}" destId="{316A11B1-7D90-4581-A47A-E2C77C8C2306}" srcOrd="1" destOrd="0" presId="urn:microsoft.com/office/officeart/2005/8/layout/hierarchy1"/>
    <dgm:cxn modelId="{587C8CC3-4B5B-4F0D-9257-0E1D719ABBEC}" type="presParOf" srcId="{44C69A33-6E42-4269-9301-D941B44910F1}" destId="{6CBA3BF6-C9FE-4DF5-8D72-86BB49AAC92E}" srcOrd="2" destOrd="0" presId="urn:microsoft.com/office/officeart/2005/8/layout/hierarchy1"/>
    <dgm:cxn modelId="{27C9DECC-1EFF-4DEC-A62C-0C1277D93CFC}" type="presParOf" srcId="{44C69A33-6E42-4269-9301-D941B44910F1}" destId="{3528219F-828D-4C95-91E1-83631C579CB7}" srcOrd="3" destOrd="0" presId="urn:microsoft.com/office/officeart/2005/8/layout/hierarchy1"/>
    <dgm:cxn modelId="{46170D52-501F-44E8-B5AC-CBD2DA6CE9F6}" type="presParOf" srcId="{3528219F-828D-4C95-91E1-83631C579CB7}" destId="{98406EFB-37B0-4BBB-BDB3-CAA0BE4882C4}" srcOrd="0" destOrd="0" presId="urn:microsoft.com/office/officeart/2005/8/layout/hierarchy1"/>
    <dgm:cxn modelId="{AF0194B4-26AF-44D0-96A7-8BED67A165FD}" type="presParOf" srcId="{98406EFB-37B0-4BBB-BDB3-CAA0BE4882C4}" destId="{5A5F58A5-65AC-4DCD-8C83-51B1502C0B45}" srcOrd="0" destOrd="0" presId="urn:microsoft.com/office/officeart/2005/8/layout/hierarchy1"/>
    <dgm:cxn modelId="{0870E31A-D01D-4C14-80DE-3F329CB0C679}" type="presParOf" srcId="{98406EFB-37B0-4BBB-BDB3-CAA0BE4882C4}" destId="{791C34CB-FED0-4253-9563-5F7A9CF77F70}" srcOrd="1" destOrd="0" presId="urn:microsoft.com/office/officeart/2005/8/layout/hierarchy1"/>
    <dgm:cxn modelId="{54D4967B-58AB-4518-B017-A15270CD8BAD}" type="presParOf" srcId="{3528219F-828D-4C95-91E1-83631C579CB7}" destId="{81751BE1-F4E1-42D2-8C41-9A32A158352B}" srcOrd="1" destOrd="0" presId="urn:microsoft.com/office/officeart/2005/8/layout/hierarchy1"/>
    <dgm:cxn modelId="{2CD7894A-1DF1-4D04-8D90-A5B7FA2DDCEF}" type="presParOf" srcId="{81751BE1-F4E1-42D2-8C41-9A32A158352B}" destId="{850BE566-4DE7-4605-AB55-C642B80AD433}" srcOrd="0" destOrd="0" presId="urn:microsoft.com/office/officeart/2005/8/layout/hierarchy1"/>
    <dgm:cxn modelId="{410D8441-9457-4B44-A4C9-DC4FEFD35372}" type="presParOf" srcId="{81751BE1-F4E1-42D2-8C41-9A32A158352B}" destId="{A0B66F50-7DE3-45A5-862C-E1928F8B8A6A}" srcOrd="1" destOrd="0" presId="urn:microsoft.com/office/officeart/2005/8/layout/hierarchy1"/>
    <dgm:cxn modelId="{87102324-721A-4686-B856-2D4310EF724F}" type="presParOf" srcId="{A0B66F50-7DE3-45A5-862C-E1928F8B8A6A}" destId="{BDE39798-67C8-4445-B158-CC9B94E60126}" srcOrd="0" destOrd="0" presId="urn:microsoft.com/office/officeart/2005/8/layout/hierarchy1"/>
    <dgm:cxn modelId="{D3AC9F21-DD6D-4275-92C0-BB8EB8206CFC}" type="presParOf" srcId="{BDE39798-67C8-4445-B158-CC9B94E60126}" destId="{5C66E332-D9DB-40D9-AA9D-D509B1B6D051}" srcOrd="0" destOrd="0" presId="urn:microsoft.com/office/officeart/2005/8/layout/hierarchy1"/>
    <dgm:cxn modelId="{701EA344-0107-418F-9B1A-BE2833BD6EF3}" type="presParOf" srcId="{BDE39798-67C8-4445-B158-CC9B94E60126}" destId="{5693B356-B39C-4438-B151-50B57B57CEBC}" srcOrd="1" destOrd="0" presId="urn:microsoft.com/office/officeart/2005/8/layout/hierarchy1"/>
    <dgm:cxn modelId="{2FD5F1C2-F7A9-4123-9AB3-52DE7B911D4F}" type="presParOf" srcId="{A0B66F50-7DE3-45A5-862C-E1928F8B8A6A}" destId="{31316D6F-1F3E-4932-89AF-2D57421FC69E}" srcOrd="1" destOrd="0" presId="urn:microsoft.com/office/officeart/2005/8/layout/hierarchy1"/>
    <dgm:cxn modelId="{F59D78C8-D0E3-4959-94FB-FB2C412E367C}" type="presParOf" srcId="{81751BE1-F4E1-42D2-8C41-9A32A158352B}" destId="{4B88D5A5-14D5-4CD9-98A5-6C0A4F876DA3}" srcOrd="2" destOrd="0" presId="urn:microsoft.com/office/officeart/2005/8/layout/hierarchy1"/>
    <dgm:cxn modelId="{4E3468E1-B7B5-40AB-8724-F675549BA955}" type="presParOf" srcId="{81751BE1-F4E1-42D2-8C41-9A32A158352B}" destId="{F79D0DB4-2A9E-4CFD-8771-4BDD4C947DF4}" srcOrd="3" destOrd="0" presId="urn:microsoft.com/office/officeart/2005/8/layout/hierarchy1"/>
    <dgm:cxn modelId="{26300113-65AB-415D-868D-7F479B22343E}" type="presParOf" srcId="{F79D0DB4-2A9E-4CFD-8771-4BDD4C947DF4}" destId="{1A328FB0-29C4-4193-BFE2-B453F7BCA447}" srcOrd="0" destOrd="0" presId="urn:microsoft.com/office/officeart/2005/8/layout/hierarchy1"/>
    <dgm:cxn modelId="{6B570975-4A2D-4AB7-820E-52FA2C5DA30D}" type="presParOf" srcId="{1A328FB0-29C4-4193-BFE2-B453F7BCA447}" destId="{3ED18111-B7B1-415A-8FB6-B7D204A17596}" srcOrd="0" destOrd="0" presId="urn:microsoft.com/office/officeart/2005/8/layout/hierarchy1"/>
    <dgm:cxn modelId="{ABB70B51-0025-4538-AF38-935C62BD96FD}" type="presParOf" srcId="{1A328FB0-29C4-4193-BFE2-B453F7BCA447}" destId="{E89B35BF-84A6-4322-9991-532495B0A201}" srcOrd="1" destOrd="0" presId="urn:microsoft.com/office/officeart/2005/8/layout/hierarchy1"/>
    <dgm:cxn modelId="{6580108B-E22C-4DBB-96FA-C72CAD26A432}" type="presParOf" srcId="{F79D0DB4-2A9E-4CFD-8771-4BDD4C947DF4}" destId="{9123A974-7184-47B2-ACFC-36A691FD764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dirty="0"/>
            <a:t>• Assessment for MASLD/MASH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4291555" y="1876735"/>
          <a:ext cx="91440" cy="349594"/>
        </a:xfrm>
        <a:custGeom>
          <a:avLst/>
          <a:gdLst/>
          <a:ahLst/>
          <a:cxnLst/>
          <a:rect l="0" t="0" r="0" b="0"/>
          <a:pathLst>
            <a:path>
              <a:moveTo>
                <a:pt x="45720" y="0"/>
              </a:moveTo>
              <a:lnTo>
                <a:pt x="4572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3235401" y="763843"/>
          <a:ext cx="1101873" cy="349594"/>
        </a:xfrm>
        <a:custGeom>
          <a:avLst/>
          <a:gdLst/>
          <a:ahLst/>
          <a:cxnLst/>
          <a:rect l="0" t="0" r="0" b="0"/>
          <a:pathLst>
            <a:path>
              <a:moveTo>
                <a:pt x="0" y="0"/>
              </a:moveTo>
              <a:lnTo>
                <a:pt x="0" y="238238"/>
              </a:lnTo>
              <a:lnTo>
                <a:pt x="1101873" y="238238"/>
              </a:lnTo>
              <a:lnTo>
                <a:pt x="1101873"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133527" y="1876735"/>
          <a:ext cx="734582" cy="349594"/>
        </a:xfrm>
        <a:custGeom>
          <a:avLst/>
          <a:gdLst/>
          <a:ahLst/>
          <a:cxnLst/>
          <a:rect l="0" t="0" r="0" b="0"/>
          <a:pathLst>
            <a:path>
              <a:moveTo>
                <a:pt x="0" y="0"/>
              </a:moveTo>
              <a:lnTo>
                <a:pt x="0" y="238238"/>
              </a:lnTo>
              <a:lnTo>
                <a:pt x="734582" y="238238"/>
              </a:lnTo>
              <a:lnTo>
                <a:pt x="734582"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1398945" y="1876735"/>
          <a:ext cx="734582" cy="349594"/>
        </a:xfrm>
        <a:custGeom>
          <a:avLst/>
          <a:gdLst/>
          <a:ahLst/>
          <a:cxnLst/>
          <a:rect l="0" t="0" r="0" b="0"/>
          <a:pathLst>
            <a:path>
              <a:moveTo>
                <a:pt x="734582" y="0"/>
              </a:moveTo>
              <a:lnTo>
                <a:pt x="734582" y="238238"/>
              </a:lnTo>
              <a:lnTo>
                <a:pt x="0" y="238238"/>
              </a:lnTo>
              <a:lnTo>
                <a:pt x="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133527" y="763843"/>
          <a:ext cx="1101873" cy="349594"/>
        </a:xfrm>
        <a:custGeom>
          <a:avLst/>
          <a:gdLst/>
          <a:ahLst/>
          <a:cxnLst/>
          <a:rect l="0" t="0" r="0" b="0"/>
          <a:pathLst>
            <a:path>
              <a:moveTo>
                <a:pt x="1101873" y="0"/>
              </a:moveTo>
              <a:lnTo>
                <a:pt x="1101873" y="238238"/>
              </a:lnTo>
              <a:lnTo>
                <a:pt x="0" y="238238"/>
              </a:lnTo>
              <a:lnTo>
                <a:pt x="0" y="34959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2634379" y="545"/>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2767939" y="127427"/>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NPH</a:t>
          </a:r>
        </a:p>
      </dsp:txBody>
      <dsp:txXfrm>
        <a:off x="2790295" y="149783"/>
        <a:ext cx="1157332" cy="718585"/>
      </dsp:txXfrm>
    </dsp:sp>
    <dsp:sp modelId="{CE21A1B2-B3DF-48EF-BD2F-299AE5C0D040}">
      <dsp:nvSpPr>
        <dsp:cNvPr id="0" name=""/>
        <dsp:cNvSpPr/>
      </dsp:nvSpPr>
      <dsp:spPr>
        <a:xfrm>
          <a:off x="1532505"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1666066"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Detemir</a:t>
          </a:r>
        </a:p>
      </dsp:txBody>
      <dsp:txXfrm>
        <a:off x="1688422" y="1262676"/>
        <a:ext cx="1157332" cy="718585"/>
      </dsp:txXfrm>
    </dsp:sp>
    <dsp:sp modelId="{C241E74C-285A-4C33-B59E-1B2E9FE7ECB2}">
      <dsp:nvSpPr>
        <dsp:cNvPr id="0" name=""/>
        <dsp:cNvSpPr/>
      </dsp:nvSpPr>
      <dsp:spPr>
        <a:xfrm>
          <a:off x="79792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93148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U-300</a:t>
          </a:r>
        </a:p>
      </dsp:txBody>
      <dsp:txXfrm>
        <a:off x="953839" y="2375568"/>
        <a:ext cx="1157332" cy="718585"/>
      </dsp:txXfrm>
    </dsp:sp>
    <dsp:sp modelId="{59C35F1B-1622-4856-8B9F-EFAB1EA0A6A0}">
      <dsp:nvSpPr>
        <dsp:cNvPr id="0" name=""/>
        <dsp:cNvSpPr/>
      </dsp:nvSpPr>
      <dsp:spPr>
        <a:xfrm>
          <a:off x="2267088"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2400648"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Delgudec</a:t>
          </a:r>
          <a:r>
            <a:rPr lang="en-US" sz="2000" kern="1200" dirty="0">
              <a:solidFill>
                <a:srgbClr val="000000"/>
              </a:solidFill>
            </a:rPr>
            <a:t> U-100</a:t>
          </a:r>
        </a:p>
      </dsp:txBody>
      <dsp:txXfrm>
        <a:off x="2423004" y="2375568"/>
        <a:ext cx="1157332" cy="718585"/>
      </dsp:txXfrm>
    </dsp:sp>
    <dsp:sp modelId="{5A5F58A5-65AC-4DCD-8C83-51B1502C0B45}">
      <dsp:nvSpPr>
        <dsp:cNvPr id="0" name=""/>
        <dsp:cNvSpPr/>
      </dsp:nvSpPr>
      <dsp:spPr>
        <a:xfrm>
          <a:off x="3736253"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3869813"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a:t>
          </a:r>
          <a:r>
            <a:rPr lang="en-US" sz="2000" kern="1200" dirty="0"/>
            <a:t> </a:t>
          </a:r>
        </a:p>
      </dsp:txBody>
      <dsp:txXfrm>
        <a:off x="3892169" y="1262676"/>
        <a:ext cx="1157332" cy="718585"/>
      </dsp:txXfrm>
    </dsp:sp>
    <dsp:sp modelId="{5C66E332-D9DB-40D9-AA9D-D509B1B6D051}">
      <dsp:nvSpPr>
        <dsp:cNvPr id="0" name=""/>
        <dsp:cNvSpPr/>
      </dsp:nvSpPr>
      <dsp:spPr>
        <a:xfrm>
          <a:off x="3736253"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3869813"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Degludec</a:t>
          </a:r>
          <a:r>
            <a:rPr lang="en-US" sz="2000" kern="1200" dirty="0">
              <a:solidFill>
                <a:srgbClr val="000000"/>
              </a:solidFill>
            </a:rPr>
            <a:t> U-200</a:t>
          </a:r>
        </a:p>
      </dsp:txBody>
      <dsp:txXfrm>
        <a:off x="3892169" y="2375568"/>
        <a:ext cx="1157332" cy="718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D5A5-14D5-4CD9-98A5-6C0A4F876DA3}">
      <dsp:nvSpPr>
        <dsp:cNvPr id="0" name=""/>
        <dsp:cNvSpPr/>
      </dsp:nvSpPr>
      <dsp:spPr>
        <a:xfrm>
          <a:off x="5654248" y="1857777"/>
          <a:ext cx="726549" cy="345771"/>
        </a:xfrm>
        <a:custGeom>
          <a:avLst/>
          <a:gdLst/>
          <a:ahLst/>
          <a:cxnLst/>
          <a:rect l="0" t="0" r="0" b="0"/>
          <a:pathLst>
            <a:path>
              <a:moveTo>
                <a:pt x="0" y="0"/>
              </a:moveTo>
              <a:lnTo>
                <a:pt x="0" y="235633"/>
              </a:lnTo>
              <a:lnTo>
                <a:pt x="726549" y="235633"/>
              </a:lnTo>
              <a:lnTo>
                <a:pt x="726549"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0BE566-4DE7-4605-AB55-C642B80AD433}">
      <dsp:nvSpPr>
        <dsp:cNvPr id="0" name=""/>
        <dsp:cNvSpPr/>
      </dsp:nvSpPr>
      <dsp:spPr>
        <a:xfrm>
          <a:off x="4927699" y="1857777"/>
          <a:ext cx="726549" cy="345771"/>
        </a:xfrm>
        <a:custGeom>
          <a:avLst/>
          <a:gdLst/>
          <a:ahLst/>
          <a:cxnLst/>
          <a:rect l="0" t="0" r="0" b="0"/>
          <a:pathLst>
            <a:path>
              <a:moveTo>
                <a:pt x="726549" y="0"/>
              </a:moveTo>
              <a:lnTo>
                <a:pt x="726549" y="235633"/>
              </a:lnTo>
              <a:lnTo>
                <a:pt x="0" y="235633"/>
              </a:lnTo>
              <a:lnTo>
                <a:pt x="0"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4191983" y="757055"/>
          <a:ext cx="1462264" cy="345771"/>
        </a:xfrm>
        <a:custGeom>
          <a:avLst/>
          <a:gdLst/>
          <a:ahLst/>
          <a:cxnLst/>
          <a:rect l="0" t="0" r="0" b="0"/>
          <a:pathLst>
            <a:path>
              <a:moveTo>
                <a:pt x="0" y="0"/>
              </a:moveTo>
              <a:lnTo>
                <a:pt x="0" y="235633"/>
              </a:lnTo>
              <a:lnTo>
                <a:pt x="1462264" y="235633"/>
              </a:lnTo>
              <a:lnTo>
                <a:pt x="1462264" y="34577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740442" y="1821864"/>
          <a:ext cx="734158" cy="381684"/>
        </a:xfrm>
        <a:custGeom>
          <a:avLst/>
          <a:gdLst/>
          <a:ahLst/>
          <a:cxnLst/>
          <a:rect l="0" t="0" r="0" b="0"/>
          <a:pathLst>
            <a:path>
              <a:moveTo>
                <a:pt x="0" y="0"/>
              </a:moveTo>
              <a:lnTo>
                <a:pt x="0" y="271546"/>
              </a:lnTo>
              <a:lnTo>
                <a:pt x="734158" y="271546"/>
              </a:lnTo>
              <a:lnTo>
                <a:pt x="734158"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2021502" y="1821864"/>
          <a:ext cx="718940" cy="381684"/>
        </a:xfrm>
        <a:custGeom>
          <a:avLst/>
          <a:gdLst/>
          <a:ahLst/>
          <a:cxnLst/>
          <a:rect l="0" t="0" r="0" b="0"/>
          <a:pathLst>
            <a:path>
              <a:moveTo>
                <a:pt x="718940" y="0"/>
              </a:moveTo>
              <a:lnTo>
                <a:pt x="718940" y="271546"/>
              </a:lnTo>
              <a:lnTo>
                <a:pt x="0" y="271546"/>
              </a:lnTo>
              <a:lnTo>
                <a:pt x="0"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2740442" y="757055"/>
          <a:ext cx="1451540" cy="309858"/>
        </a:xfrm>
        <a:custGeom>
          <a:avLst/>
          <a:gdLst/>
          <a:ahLst/>
          <a:cxnLst/>
          <a:rect l="0" t="0" r="0" b="0"/>
          <a:pathLst>
            <a:path>
              <a:moveTo>
                <a:pt x="1451540" y="0"/>
              </a:moveTo>
              <a:lnTo>
                <a:pt x="1451540" y="199720"/>
              </a:lnTo>
              <a:lnTo>
                <a:pt x="0" y="199720"/>
              </a:lnTo>
              <a:lnTo>
                <a:pt x="0" y="30985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3597534" y="2105"/>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3729634" y="127600"/>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Regular</a:t>
          </a:r>
        </a:p>
      </dsp:txBody>
      <dsp:txXfrm>
        <a:off x="3751746" y="149712"/>
        <a:ext cx="1144674" cy="710726"/>
      </dsp:txXfrm>
    </dsp:sp>
    <dsp:sp modelId="{CE21A1B2-B3DF-48EF-BD2F-299AE5C0D040}">
      <dsp:nvSpPr>
        <dsp:cNvPr id="0" name=""/>
        <dsp:cNvSpPr/>
      </dsp:nvSpPr>
      <dsp:spPr>
        <a:xfrm>
          <a:off x="2127660" y="1066914"/>
          <a:ext cx="1225564"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2259760" y="1192409"/>
          <a:ext cx="1225564"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(Humalog</a:t>
          </a:r>
          <a:r>
            <a:rPr lang="en-US" sz="1600" kern="1200" baseline="30000" dirty="0">
              <a:solidFill>
                <a:srgbClr val="000000"/>
              </a:solidFill>
            </a:rPr>
            <a:t>®</a:t>
          </a:r>
          <a:r>
            <a:rPr lang="en-US" sz="1600" kern="1200" dirty="0">
              <a:solidFill>
                <a:srgbClr val="000000"/>
              </a:solidFill>
            </a:rPr>
            <a:t>, </a:t>
          </a:r>
          <a:r>
            <a:rPr lang="en-US" sz="1600" kern="1200" dirty="0" err="1">
              <a:solidFill>
                <a:srgbClr val="000000"/>
              </a:solidFill>
            </a:rPr>
            <a:t>Admelog</a:t>
          </a:r>
          <a:r>
            <a:rPr lang="en-US" sz="1600" kern="1200" baseline="30000" dirty="0">
              <a:solidFill>
                <a:srgbClr val="000000"/>
              </a:solidFill>
            </a:rPr>
            <a:t>®</a:t>
          </a:r>
          <a:r>
            <a:rPr lang="en-US" sz="1600" kern="1200" dirty="0">
              <a:solidFill>
                <a:srgbClr val="000000"/>
              </a:solidFill>
            </a:rPr>
            <a:t>)</a:t>
          </a:r>
        </a:p>
      </dsp:txBody>
      <dsp:txXfrm>
        <a:off x="2281872" y="1214521"/>
        <a:ext cx="1181340" cy="710726"/>
      </dsp:txXfrm>
    </dsp:sp>
    <dsp:sp modelId="{C241E74C-285A-4C33-B59E-1B2E9FE7ECB2}">
      <dsp:nvSpPr>
        <dsp:cNvPr id="0" name=""/>
        <dsp:cNvSpPr/>
      </dsp:nvSpPr>
      <dsp:spPr>
        <a:xfrm>
          <a:off x="1427053"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1559153"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Glulisine</a:t>
          </a:r>
          <a:r>
            <a:rPr lang="en-US" sz="1600" kern="1200" dirty="0">
              <a:solidFill>
                <a:srgbClr val="000000"/>
              </a:solidFill>
            </a:rPr>
            <a:t> (</a:t>
          </a:r>
          <a:r>
            <a:rPr lang="en-US" sz="1600" kern="1200" dirty="0" err="1">
              <a:solidFill>
                <a:srgbClr val="000000"/>
              </a:solidFill>
            </a:rPr>
            <a:t>Apidra</a:t>
          </a:r>
          <a:r>
            <a:rPr lang="en-US" sz="1600" kern="1200" baseline="30000" dirty="0">
              <a:solidFill>
                <a:srgbClr val="000000"/>
              </a:solidFill>
            </a:rPr>
            <a:t>®</a:t>
          </a:r>
          <a:r>
            <a:rPr lang="en-US" sz="1600" kern="1200" dirty="0">
              <a:solidFill>
                <a:srgbClr val="000000"/>
              </a:solidFill>
            </a:rPr>
            <a:t>)</a:t>
          </a:r>
        </a:p>
      </dsp:txBody>
      <dsp:txXfrm>
        <a:off x="1581265" y="2351156"/>
        <a:ext cx="1144674" cy="710726"/>
      </dsp:txXfrm>
    </dsp:sp>
    <dsp:sp modelId="{59C35F1B-1622-4856-8B9F-EFAB1EA0A6A0}">
      <dsp:nvSpPr>
        <dsp:cNvPr id="0" name=""/>
        <dsp:cNvSpPr/>
      </dsp:nvSpPr>
      <dsp:spPr>
        <a:xfrm>
          <a:off x="2880151"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3012251"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Fiasp</a:t>
          </a:r>
          <a:r>
            <a:rPr lang="en-US" sz="1600" kern="1200" baseline="30000" dirty="0">
              <a:solidFill>
                <a:srgbClr val="000000"/>
              </a:solidFill>
            </a:rPr>
            <a:t>®</a:t>
          </a:r>
          <a:r>
            <a:rPr lang="en-US" sz="1600" kern="1200" dirty="0">
              <a:solidFill>
                <a:srgbClr val="000000"/>
              </a:solidFill>
            </a:rPr>
            <a:t>)</a:t>
          </a:r>
        </a:p>
      </dsp:txBody>
      <dsp:txXfrm>
        <a:off x="3034363" y="2351156"/>
        <a:ext cx="1144674" cy="710726"/>
      </dsp:txXfrm>
    </dsp:sp>
    <dsp:sp modelId="{5A5F58A5-65AC-4DCD-8C83-51B1502C0B45}">
      <dsp:nvSpPr>
        <dsp:cNvPr id="0" name=""/>
        <dsp:cNvSpPr/>
      </dsp:nvSpPr>
      <dsp:spPr>
        <a:xfrm>
          <a:off x="5059799" y="1102827"/>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5191898" y="1228322"/>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Novolog</a:t>
          </a:r>
          <a:r>
            <a:rPr lang="en-US" sz="1600" kern="1200" baseline="30000" dirty="0">
              <a:solidFill>
                <a:srgbClr val="000000"/>
              </a:solidFill>
            </a:rPr>
            <a:t>®</a:t>
          </a:r>
          <a:r>
            <a:rPr lang="en-US" sz="1600" kern="1200" dirty="0">
              <a:solidFill>
                <a:srgbClr val="000000"/>
              </a:solidFill>
            </a:rPr>
            <a:t>)</a:t>
          </a:r>
        </a:p>
      </dsp:txBody>
      <dsp:txXfrm>
        <a:off x="5214010" y="1250434"/>
        <a:ext cx="1144674" cy="710726"/>
      </dsp:txXfrm>
    </dsp:sp>
    <dsp:sp modelId="{5C66E332-D9DB-40D9-AA9D-D509B1B6D051}">
      <dsp:nvSpPr>
        <dsp:cNvPr id="0" name=""/>
        <dsp:cNvSpPr/>
      </dsp:nvSpPr>
      <dsp:spPr>
        <a:xfrm>
          <a:off x="4333249" y="2203549"/>
          <a:ext cx="1188898" cy="75495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4465349"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a:t>
          </a:r>
          <a:r>
            <a:rPr lang="en-US" sz="1600" kern="1200" dirty="0" err="1">
              <a:solidFill>
                <a:srgbClr val="000000"/>
              </a:solidFill>
            </a:rPr>
            <a:t>Lyumjev</a:t>
          </a:r>
          <a:r>
            <a:rPr lang="en-US" sz="1600" kern="1200" baseline="30000" dirty="0">
              <a:solidFill>
                <a:srgbClr val="000000"/>
              </a:solidFill>
            </a:rPr>
            <a:t>®</a:t>
          </a:r>
          <a:r>
            <a:rPr lang="en-US" sz="1600" kern="1200" dirty="0">
              <a:solidFill>
                <a:srgbClr val="000000"/>
              </a:solidFill>
            </a:rPr>
            <a:t>)</a:t>
          </a:r>
        </a:p>
      </dsp:txBody>
      <dsp:txXfrm>
        <a:off x="4487461" y="2351156"/>
        <a:ext cx="1144674" cy="710726"/>
      </dsp:txXfrm>
    </dsp:sp>
    <dsp:sp modelId="{3ED18111-B7B1-415A-8FB6-B7D204A17596}">
      <dsp:nvSpPr>
        <dsp:cNvPr id="0" name=""/>
        <dsp:cNvSpPr/>
      </dsp:nvSpPr>
      <dsp:spPr>
        <a:xfrm>
          <a:off x="5786348"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B35BF-84A6-4322-9991-532495B0A201}">
      <dsp:nvSpPr>
        <dsp:cNvPr id="0" name=""/>
        <dsp:cNvSpPr/>
      </dsp:nvSpPr>
      <dsp:spPr>
        <a:xfrm>
          <a:off x="5918448"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Inhaled (</a:t>
          </a:r>
          <a:r>
            <a:rPr lang="en-US" sz="1600" kern="1200" dirty="0" err="1">
              <a:solidFill>
                <a:srgbClr val="000000"/>
              </a:solidFill>
            </a:rPr>
            <a:t>Afrezza</a:t>
          </a:r>
          <a:r>
            <a:rPr lang="en-US" sz="1600" kern="1200" baseline="30000" dirty="0">
              <a:solidFill>
                <a:srgbClr val="000000"/>
              </a:solidFill>
            </a:rPr>
            <a:t>®</a:t>
          </a:r>
          <a:r>
            <a:rPr lang="en-US" sz="1600" kern="1200" dirty="0">
              <a:solidFill>
                <a:srgbClr val="000000"/>
              </a:solidFill>
            </a:rPr>
            <a:t>)</a:t>
          </a:r>
        </a:p>
      </dsp:txBody>
      <dsp:txXfrm>
        <a:off x="5940560" y="2351156"/>
        <a:ext cx="1144674" cy="710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391918" y="2620414"/>
          <a:ext cx="1769364" cy="17693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Insulin Management</a:t>
          </a:r>
        </a:p>
      </dsp:txBody>
      <dsp:txXfrm>
        <a:off x="2651035" y="2879531"/>
        <a:ext cx="1251130" cy="1251130"/>
      </dsp:txXfrm>
    </dsp:sp>
    <dsp:sp modelId="{FE8515E7-8864-4489-BB30-A0EE74F89C0B}">
      <dsp:nvSpPr>
        <dsp:cNvPr id="0" name=""/>
        <dsp:cNvSpPr/>
      </dsp:nvSpPr>
      <dsp:spPr>
        <a:xfrm rot="11700000">
          <a:off x="815204"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1100"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Fix hypoglycemia</a:t>
          </a:r>
        </a:p>
      </dsp:txBody>
      <dsp:txXfrm>
        <a:off x="40485" y="2219653"/>
        <a:ext cx="1602125" cy="1265946"/>
      </dsp:txXfrm>
    </dsp:sp>
    <dsp:sp modelId="{7F5C3874-ACD3-474C-A8F2-D0C253BA324B}">
      <dsp:nvSpPr>
        <dsp:cNvPr id="0" name=""/>
        <dsp:cNvSpPr/>
      </dsp:nvSpPr>
      <dsp:spPr>
        <a:xfrm rot="14700000">
          <a:off x="1764805"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370752"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Optimize basal insulin </a:t>
          </a:r>
        </a:p>
      </dsp:txBody>
      <dsp:txXfrm>
        <a:off x="1410137" y="587366"/>
        <a:ext cx="1602125" cy="1265946"/>
      </dsp:txXfrm>
    </dsp:sp>
    <dsp:sp modelId="{DF56AEA8-F992-4F11-9165-6F6DA56152E0}">
      <dsp:nvSpPr>
        <dsp:cNvPr id="0" name=""/>
        <dsp:cNvSpPr/>
      </dsp:nvSpPr>
      <dsp:spPr>
        <a:xfrm rot="17700000">
          <a:off x="3242121"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3501551"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Check basal/bolus ratio</a:t>
          </a:r>
        </a:p>
      </dsp:txBody>
      <dsp:txXfrm>
        <a:off x="3540936" y="587366"/>
        <a:ext cx="1602125" cy="1265946"/>
      </dsp:txXfrm>
    </dsp:sp>
    <dsp:sp modelId="{90423ECE-74E0-4A22-809E-5551AC7D9487}">
      <dsp:nvSpPr>
        <dsp:cNvPr id="0" name=""/>
        <dsp:cNvSpPr/>
      </dsp:nvSpPr>
      <dsp:spPr>
        <a:xfrm rot="20700000">
          <a:off x="4191721"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871203"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Fine tune bolus settings</a:t>
          </a:r>
        </a:p>
      </dsp:txBody>
      <dsp:txXfrm>
        <a:off x="4910588" y="2219653"/>
        <a:ext cx="1602125" cy="12659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dirty="0"/>
            <a:t>• Assessment for MASLD/MASH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100" dirty="0">
                <a:latin typeface="Calibri" panose="020F0502020204030204" pitchFamily="34" charset="0"/>
              </a:rPr>
              <a:t>© Copyright 1999-2025, Diabetes Education Services     www.DiabetesEd.net</a:t>
            </a:r>
          </a:p>
        </p:txBody>
      </p:sp>
      <p:sp>
        <p:nvSpPr>
          <p:cNvPr id="2" name="Slide Number Placeholder 1"/>
          <p:cNvSpPr>
            <a:spLocks noGrp="1"/>
          </p:cNvSpPr>
          <p:nvPr>
            <p:ph type="sldNum" sz="quarter" idx="3"/>
          </p:nvPr>
        </p:nvSpPr>
        <p:spPr>
          <a:xfrm>
            <a:off x="5730240" y="8903493"/>
            <a:ext cx="838200" cy="481012"/>
          </a:xfrm>
          <a:prstGeom prst="rect">
            <a:avLst/>
          </a:prstGeom>
        </p:spPr>
        <p:txBody>
          <a:bodyPr vert="horz" lIns="91440" tIns="45720" rIns="91440" bIns="45720" rtlCol="0" anchor="b"/>
          <a:lstStyle>
            <a:lvl1pPr algn="r">
              <a:defRPr sz="1200"/>
            </a:lvl1pPr>
          </a:lstStyle>
          <a:p>
            <a:pPr algn="l"/>
            <a:r>
              <a:rPr lang="en-US" sz="1100" dirty="0">
                <a:latin typeface="+mn-lt"/>
              </a:rPr>
              <a:t>Page </a:t>
            </a:r>
            <a:fld id="{39B53E30-4B26-4798-8251-D139B7AFA054}" type="slidenum">
              <a:rPr lang="en-US" sz="1100" smtClean="0">
                <a:latin typeface="+mn-lt"/>
              </a:rPr>
              <a:pPr algn="l"/>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2.2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3.9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54,'1921'0,"-1700"-15,-17 0,873 13,-518 4,-538-3,1-1,40-9,-47 7,12-1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1,'17'6,"-1"0,1-1,0-1,0-1,1 0,17 0,6 2,958 109,-881-100,176 8,1170-24,-1165 18,-9 0,722-17,-991-1,1 0,39-9,31-4,17 11,129-12,-169 9,25-4,-69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8.1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1,'1032'66,"-651"-14,227 18,-282-71,-131-2,-169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9.1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0,'320'7,"-1"13,364 71,-550-66,1-5,192 3,-127-25,-173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www.researchgate.net/figure/Unlocking-the-puzzle-of-caring-for-the-patient-with-diabetes-mellitus-cardiometabolic_fig3_327175579"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AE480-5DBD-64AE-CFF5-1E43FE15D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34564-497F-EA56-8A4E-FD91666EF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83DCD-EF4F-BC96-7712-6C54AA29EF2D}"/>
              </a:ext>
            </a:extLst>
          </p:cNvPr>
          <p:cNvSpPr>
            <a:spLocks noGrp="1"/>
          </p:cNvSpPr>
          <p:nvPr>
            <p:ph type="body" idx="1"/>
          </p:nvPr>
        </p:nvSpPr>
        <p:spPr/>
        <p:txBody>
          <a:bodyPr/>
          <a:lstStyle/>
          <a:p>
            <a:r>
              <a:rPr lang="en-US" dirty="0"/>
              <a:t>Slide 60: update this year’s </a:t>
            </a:r>
            <a:r>
              <a:rPr lang="en-US" dirty="0" err="1"/>
              <a:t>ada</a:t>
            </a:r>
            <a:r>
              <a:rPr lang="en-US" dirty="0"/>
              <a:t> reference. </a:t>
            </a:r>
          </a:p>
          <a:p>
            <a:endParaRPr lang="en-US" dirty="0"/>
          </a:p>
        </p:txBody>
      </p:sp>
      <p:sp>
        <p:nvSpPr>
          <p:cNvPr id="4" name="Footer Placeholder 3">
            <a:extLst>
              <a:ext uri="{FF2B5EF4-FFF2-40B4-BE49-F238E27FC236}">
                <a16:creationId xmlns:a16="http://schemas.microsoft.com/office/drawing/2014/main" id="{7BE2DEC0-06E7-A5D3-53DC-002370287395}"/>
              </a:ext>
            </a:extLst>
          </p:cNvPr>
          <p:cNvSpPr>
            <a:spLocks noGrp="1"/>
          </p:cNvSpPr>
          <p:nvPr>
            <p:ph type="ftr" sz="quarter" idx="10"/>
          </p:nvPr>
        </p:nvSpPr>
        <p:spPr/>
        <p:txBody>
          <a:bodyPr/>
          <a:lstStyle/>
          <a:p>
            <a:pPr>
              <a:defRPr/>
            </a:pPr>
            <a:r>
              <a:rPr lang="en-US"/>
              <a:t>Diabetes Educational Services© (530) 893 - 8635 </a:t>
            </a:r>
          </a:p>
        </p:txBody>
      </p:sp>
      <p:sp>
        <p:nvSpPr>
          <p:cNvPr id="5" name="Slide Number Placeholder 4">
            <a:extLst>
              <a:ext uri="{FF2B5EF4-FFF2-40B4-BE49-F238E27FC236}">
                <a16:creationId xmlns:a16="http://schemas.microsoft.com/office/drawing/2014/main" id="{18915784-BF6D-1B04-9471-FA03144082CD}"/>
              </a:ext>
            </a:extLst>
          </p:cNvPr>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3804293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11</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12</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13</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14</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15</a:t>
            </a:fld>
            <a:endParaRPr lang="en-US"/>
          </a:p>
        </p:txBody>
      </p:sp>
    </p:spTree>
    <p:extLst>
      <p:ext uri="{BB962C8B-B14F-4D97-AF65-F5344CB8AC3E}">
        <p14:creationId xmlns:p14="http://schemas.microsoft.com/office/powerpoint/2010/main" val="67962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17</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18</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MERILOG™ (insulin </a:t>
            </a:r>
            <a:r>
              <a:rPr lang="en-US" b="1" dirty="0" err="1"/>
              <a:t>aspart-szjj</a:t>
            </a:r>
            <a:r>
              <a:rPr lang="en-US" b="1" dirty="0"/>
              <a:t>)</a:t>
            </a: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2</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20</a:t>
            </a:fld>
            <a:endParaRPr lang="en-US"/>
          </a:p>
        </p:txBody>
      </p:sp>
    </p:spTree>
    <p:extLst>
      <p:ext uri="{BB962C8B-B14F-4D97-AF65-F5344CB8AC3E}">
        <p14:creationId xmlns:p14="http://schemas.microsoft.com/office/powerpoint/2010/main" val="170648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21</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22</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23</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24</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25</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26</a:t>
            </a:fld>
            <a:endParaRPr lang="en-US"/>
          </a:p>
        </p:txBody>
      </p:sp>
    </p:spTree>
    <p:extLst>
      <p:ext uri="{BB962C8B-B14F-4D97-AF65-F5344CB8AC3E}">
        <p14:creationId xmlns:p14="http://schemas.microsoft.com/office/powerpoint/2010/main" val="1455129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28</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29</a:t>
            </a:fld>
            <a:endParaRPr lang="en-US"/>
          </a:p>
        </p:txBody>
      </p:sp>
    </p:spTree>
    <p:extLst>
      <p:ext uri="{BB962C8B-B14F-4D97-AF65-F5344CB8AC3E}">
        <p14:creationId xmlns:p14="http://schemas.microsoft.com/office/powerpoint/2010/main" val="400834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30</a:t>
            </a:fld>
            <a:endParaRPr lang="en-US"/>
          </a:p>
        </p:txBody>
      </p:sp>
    </p:spTree>
    <p:extLst>
      <p:ext uri="{BB962C8B-B14F-4D97-AF65-F5344CB8AC3E}">
        <p14:creationId xmlns:p14="http://schemas.microsoft.com/office/powerpoint/2010/main" val="2410937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31</a:t>
            </a:fld>
            <a:endParaRPr lang="en-US"/>
          </a:p>
        </p:txBody>
      </p:sp>
    </p:spTree>
    <p:extLst>
      <p:ext uri="{BB962C8B-B14F-4D97-AF65-F5344CB8AC3E}">
        <p14:creationId xmlns:p14="http://schemas.microsoft.com/office/powerpoint/2010/main" val="2300644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32</a:t>
            </a:fld>
            <a:endParaRPr lang="en-US"/>
          </a:p>
        </p:txBody>
      </p:sp>
    </p:spTree>
    <p:extLst>
      <p:ext uri="{BB962C8B-B14F-4D97-AF65-F5344CB8AC3E}">
        <p14:creationId xmlns:p14="http://schemas.microsoft.com/office/powerpoint/2010/main" val="582029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0317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day of weekly administration can be changed if necessary, by up to 3 days. A minimum of 4 days between injections should always be ensured. </a:t>
            </a:r>
            <a:endParaRPr lang="en-US" b="1" i="0" dirty="0">
              <a:solidFill>
                <a:srgbClr val="1D2228"/>
              </a:solidFill>
              <a:effectLst/>
              <a:latin typeface="YahooSans VF"/>
            </a:endParaRP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34</a:t>
            </a:fld>
            <a:endParaRPr lang="en-US"/>
          </a:p>
        </p:txBody>
      </p:sp>
    </p:spTree>
    <p:extLst>
      <p:ext uri="{BB962C8B-B14F-4D97-AF65-F5344CB8AC3E}">
        <p14:creationId xmlns:p14="http://schemas.microsoft.com/office/powerpoint/2010/main" val="3027897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36</a:t>
            </a:fld>
            <a:endParaRPr lang="en-US"/>
          </a:p>
        </p:txBody>
      </p:sp>
    </p:spTree>
    <p:extLst>
      <p:ext uri="{BB962C8B-B14F-4D97-AF65-F5344CB8AC3E}">
        <p14:creationId xmlns:p14="http://schemas.microsoft.com/office/powerpoint/2010/main" val="745831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384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39</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40</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41</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4</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48</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49</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51</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52</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53</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55</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59</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63</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5</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65</a:t>
            </a:fld>
            <a:endParaRPr lang="en-US"/>
          </a:p>
        </p:txBody>
      </p:sp>
    </p:spTree>
    <p:extLst>
      <p:ext uri="{BB962C8B-B14F-4D97-AF65-F5344CB8AC3E}">
        <p14:creationId xmlns:p14="http://schemas.microsoft.com/office/powerpoint/2010/main" val="20776356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67</a:t>
            </a:fld>
            <a:endParaRPr lang="en-US"/>
          </a:p>
        </p:txBody>
      </p:sp>
    </p:spTree>
    <p:extLst>
      <p:ext uri="{BB962C8B-B14F-4D97-AF65-F5344CB8AC3E}">
        <p14:creationId xmlns:p14="http://schemas.microsoft.com/office/powerpoint/2010/main" val="3193979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69</a:t>
            </a:fld>
            <a:endParaRPr lang="en-US"/>
          </a:p>
        </p:txBody>
      </p:sp>
    </p:spTree>
    <p:extLst>
      <p:ext uri="{BB962C8B-B14F-4D97-AF65-F5344CB8AC3E}">
        <p14:creationId xmlns:p14="http://schemas.microsoft.com/office/powerpoint/2010/main" val="1613120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72</a:t>
            </a:fld>
            <a:endParaRPr lang="en-US"/>
          </a:p>
        </p:txBody>
      </p:sp>
    </p:spTree>
    <p:extLst>
      <p:ext uri="{BB962C8B-B14F-4D97-AF65-F5344CB8AC3E}">
        <p14:creationId xmlns:p14="http://schemas.microsoft.com/office/powerpoint/2010/main" val="199778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74</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77</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78</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Labeled for </a:t>
            </a:r>
            <a:r>
              <a:rPr lang="en-US" dirty="0" err="1"/>
              <a:t>resuse</a:t>
            </a:r>
            <a:r>
              <a:rPr lang="en-US" dirty="0"/>
              <a:t> </a:t>
            </a:r>
          </a:p>
          <a:p>
            <a:r>
              <a:rPr lang="en-US" dirty="0">
                <a:hlinkClick r:id="rId3"/>
              </a:rPr>
              <a:t>https://www.google.com/search?q=diabetes+puzzle&amp;tbm=isch&amp;ved=2ahUKEwim6amp8OvqAhUIG6wKHVFgBjAQ2-cCegQIABAA&amp;oq=diabetes+puzzle&amp;gs_lcp=CgNpbWcQAzIECAAQGDIECAAQGDoECCMQJzoECAAQQzoFCAAQsQM6AggAOgcIABCxAxBDOggIABCxAxCDAVC6iAJYsZUCYPeVAmgAcAB4AIABU4gBywiSAQIxNZgBAKABAaoBC2d3cy13aXotaW1nwAEB&amp;sclient=img&amp;ei=uPcdX6atHIi2sAXRwJmAAw&amp;bih=869&amp;biw=1902#imgrc=BxqsnbW3m9mE6M</a:t>
            </a:r>
            <a:endParaRPr lang="en-US" dirty="0"/>
          </a:p>
          <a:p>
            <a:endParaRPr lang="en-US" dirty="0"/>
          </a:p>
          <a:p>
            <a:r>
              <a:rPr lang="en-US" dirty="0">
                <a:hlinkClick r:id="rId4"/>
              </a:rPr>
              <a:t>https://www.researchgate.net/figure/Unlocking-the-puzzle-of-caring-for-the-patient-with-diabetes-mellitus-cardiometabolic_fig3_327175579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83</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84</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86</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90</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91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97</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98</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101</a:t>
            </a:fld>
            <a:endParaRPr lang="en-US"/>
          </a:p>
        </p:txBody>
      </p:sp>
    </p:spTree>
    <p:extLst>
      <p:ext uri="{BB962C8B-B14F-4D97-AF65-F5344CB8AC3E}">
        <p14:creationId xmlns:p14="http://schemas.microsoft.com/office/powerpoint/2010/main" val="22740388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105</a:t>
            </a:fld>
            <a:endParaRPr lang="en-US"/>
          </a:p>
        </p:txBody>
      </p:sp>
    </p:spTree>
    <p:extLst>
      <p:ext uri="{BB962C8B-B14F-4D97-AF65-F5344CB8AC3E}">
        <p14:creationId xmlns:p14="http://schemas.microsoft.com/office/powerpoint/2010/main" val="1771859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106</a:t>
            </a:fld>
            <a:endParaRPr lang="en-US"/>
          </a:p>
        </p:txBody>
      </p:sp>
    </p:spTree>
    <p:extLst>
      <p:ext uri="{BB962C8B-B14F-4D97-AF65-F5344CB8AC3E}">
        <p14:creationId xmlns:p14="http://schemas.microsoft.com/office/powerpoint/2010/main" val="4102507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107</a:t>
            </a:fld>
            <a:endParaRPr lang="en-US"/>
          </a:p>
        </p:txBody>
      </p:sp>
    </p:spTree>
    <p:extLst>
      <p:ext uri="{BB962C8B-B14F-4D97-AF65-F5344CB8AC3E}">
        <p14:creationId xmlns:p14="http://schemas.microsoft.com/office/powerpoint/2010/main" val="99242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a:t>
            </a:fld>
            <a:endParaRPr lang="en-US"/>
          </a:p>
        </p:txBody>
      </p:sp>
    </p:spTree>
    <p:extLst>
      <p:ext uri="{BB962C8B-B14F-4D97-AF65-F5344CB8AC3E}">
        <p14:creationId xmlns:p14="http://schemas.microsoft.com/office/powerpoint/2010/main" val="2695992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108</a:t>
            </a:fld>
            <a:endParaRPr lang="en-US"/>
          </a:p>
        </p:txBody>
      </p:sp>
    </p:spTree>
    <p:extLst>
      <p:ext uri="{BB962C8B-B14F-4D97-AF65-F5344CB8AC3E}">
        <p14:creationId xmlns:p14="http://schemas.microsoft.com/office/powerpoint/2010/main" val="3591977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110</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32117890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117</a:t>
            </a:fld>
            <a:endParaRPr lang="en-US"/>
          </a:p>
        </p:txBody>
      </p:sp>
    </p:spTree>
    <p:extLst>
      <p:ext uri="{BB962C8B-B14F-4D97-AF65-F5344CB8AC3E}">
        <p14:creationId xmlns:p14="http://schemas.microsoft.com/office/powerpoint/2010/main" val="3792540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E73D47-F92A-4541-8129-BFF879FA4F26}" type="slidenum">
              <a:rPr lang="en-US"/>
              <a:pPr>
                <a:spcBef>
                  <a:spcPct val="0"/>
                </a:spcBef>
              </a:pPr>
              <a:t>119</a:t>
            </a:fld>
            <a:endParaRPr lang="en-US"/>
          </a:p>
        </p:txBody>
      </p:sp>
    </p:spTree>
    <p:extLst>
      <p:ext uri="{BB962C8B-B14F-4D97-AF65-F5344CB8AC3E}">
        <p14:creationId xmlns:p14="http://schemas.microsoft.com/office/powerpoint/2010/main" val="2578630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120</a:t>
            </a:fld>
            <a:endParaRPr lang="en-US"/>
          </a:p>
        </p:txBody>
      </p:sp>
    </p:spTree>
    <p:extLst>
      <p:ext uri="{BB962C8B-B14F-4D97-AF65-F5344CB8AC3E}">
        <p14:creationId xmlns:p14="http://schemas.microsoft.com/office/powerpoint/2010/main" val="37549266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122</a:t>
            </a:fld>
            <a:endParaRPr lang="en-US"/>
          </a:p>
        </p:txBody>
      </p:sp>
    </p:spTree>
    <p:extLst>
      <p:ext uri="{BB962C8B-B14F-4D97-AF65-F5344CB8AC3E}">
        <p14:creationId xmlns:p14="http://schemas.microsoft.com/office/powerpoint/2010/main" val="11142630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126</a:t>
            </a:fld>
            <a:endParaRPr lang="en-US"/>
          </a:p>
        </p:txBody>
      </p:sp>
    </p:spTree>
    <p:extLst>
      <p:ext uri="{BB962C8B-B14F-4D97-AF65-F5344CB8AC3E}">
        <p14:creationId xmlns:p14="http://schemas.microsoft.com/office/powerpoint/2010/main" val="14098526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130</a:t>
            </a:fld>
            <a:endParaRPr lang="en-US"/>
          </a:p>
        </p:txBody>
      </p:sp>
    </p:spTree>
    <p:extLst>
      <p:ext uri="{BB962C8B-B14F-4D97-AF65-F5344CB8AC3E}">
        <p14:creationId xmlns:p14="http://schemas.microsoft.com/office/powerpoint/2010/main" val="23115382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146</a:t>
            </a:fld>
            <a:endParaRPr lang="en-US">
              <a:latin typeface="Times New Roman" panose="02020603050405020304" pitchFamily="18" charset="0"/>
            </a:endParaRPr>
          </a:p>
        </p:txBody>
      </p:sp>
    </p:spTree>
    <p:extLst>
      <p:ext uri="{BB962C8B-B14F-4D97-AF65-F5344CB8AC3E}">
        <p14:creationId xmlns:p14="http://schemas.microsoft.com/office/powerpoint/2010/main" val="9817024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147</a:t>
            </a:fld>
            <a:endParaRPr lang="en-US">
              <a:latin typeface="Times New Roman" panose="02020603050405020304" pitchFamily="18" charset="0"/>
            </a:endParaRPr>
          </a:p>
        </p:txBody>
      </p:sp>
    </p:spTree>
    <p:extLst>
      <p:ext uri="{BB962C8B-B14F-4D97-AF65-F5344CB8AC3E}">
        <p14:creationId xmlns:p14="http://schemas.microsoft.com/office/powerpoint/2010/main" val="1237819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8</a:t>
            </a:fld>
            <a:endParaRPr lang="en-US" sz="1300"/>
          </a:p>
        </p:txBody>
      </p:sp>
    </p:spTree>
    <p:extLst>
      <p:ext uri="{BB962C8B-B14F-4D97-AF65-F5344CB8AC3E}">
        <p14:creationId xmlns:p14="http://schemas.microsoft.com/office/powerpoint/2010/main" val="249709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06104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155</a:t>
            </a:fld>
            <a:endParaRPr lang="en-US"/>
          </a:p>
        </p:txBody>
      </p:sp>
    </p:spTree>
    <p:extLst>
      <p:ext uri="{BB962C8B-B14F-4D97-AF65-F5344CB8AC3E}">
        <p14:creationId xmlns:p14="http://schemas.microsoft.com/office/powerpoint/2010/main" val="4053284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79413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85549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1220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164</a:t>
            </a:fld>
            <a:endParaRPr lang="en-US">
              <a:solidFill>
                <a:srgbClr val="000000"/>
              </a:solidFill>
            </a:endParaRPr>
          </a:p>
        </p:txBody>
      </p:sp>
    </p:spTree>
    <p:extLst>
      <p:ext uri="{BB962C8B-B14F-4D97-AF65-F5344CB8AC3E}">
        <p14:creationId xmlns:p14="http://schemas.microsoft.com/office/powerpoint/2010/main" val="16854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166</a:t>
            </a:fld>
            <a:endParaRPr lang="en-US"/>
          </a:p>
        </p:txBody>
      </p:sp>
    </p:spTree>
    <p:extLst>
      <p:ext uri="{BB962C8B-B14F-4D97-AF65-F5344CB8AC3E}">
        <p14:creationId xmlns:p14="http://schemas.microsoft.com/office/powerpoint/2010/main" val="39389414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148560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169</a:t>
            </a:fld>
            <a:endParaRPr lang="en-US">
              <a:latin typeface="Times New Roman" panose="02020603050405020304" pitchFamily="18" charset="0"/>
            </a:endParaRPr>
          </a:p>
        </p:txBody>
      </p:sp>
    </p:spTree>
    <p:extLst>
      <p:ext uri="{BB962C8B-B14F-4D97-AF65-F5344CB8AC3E}">
        <p14:creationId xmlns:p14="http://schemas.microsoft.com/office/powerpoint/2010/main" val="18238768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7903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175</a:t>
            </a:fld>
            <a:endParaRPr lang="en-US">
              <a:latin typeface="Times New Roman" pitchFamily="18" charset="0"/>
            </a:endParaRPr>
          </a:p>
        </p:txBody>
      </p:sp>
    </p:spTree>
    <p:extLst>
      <p:ext uri="{BB962C8B-B14F-4D97-AF65-F5344CB8AC3E}">
        <p14:creationId xmlns:p14="http://schemas.microsoft.com/office/powerpoint/2010/main" val="38740739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176</a:t>
            </a:fld>
            <a:endParaRPr lang="en-US"/>
          </a:p>
        </p:txBody>
      </p:sp>
    </p:spTree>
    <p:extLst>
      <p:ext uri="{BB962C8B-B14F-4D97-AF65-F5344CB8AC3E}">
        <p14:creationId xmlns:p14="http://schemas.microsoft.com/office/powerpoint/2010/main" val="21365884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913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74407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7325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72D1A-18E6-A948-8F16-3DCE4B390141}"/>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11A107-C3CF-5D45-A3FF-90FF5635B064}"/>
              </a:ext>
            </a:extLst>
          </p:cNvPr>
          <p:cNvSpPr>
            <a:spLocks noGrp="1"/>
          </p:cNvSpPr>
          <p:nvPr>
            <p:ph type="ctrTitle"/>
          </p:nvPr>
        </p:nvSpPr>
        <p:spPr>
          <a:xfrm>
            <a:off x="1076882" y="2476628"/>
            <a:ext cx="3994323" cy="2387600"/>
          </a:xfrm>
        </p:spPr>
        <p:txBody>
          <a:bodyPr anchor="b">
            <a:normAutofit/>
          </a:bodyPr>
          <a:lstStyle>
            <a:lvl1pPr algn="l">
              <a:defRPr sz="6000">
                <a:solidFill>
                  <a:schemeClr val="accent3"/>
                </a:solidFill>
              </a:defRPr>
            </a:lvl1pPr>
          </a:lstStyle>
          <a:p>
            <a:r>
              <a:rPr lang="en-US" dirty="0"/>
              <a:t>Click to edit</a:t>
            </a:r>
          </a:p>
        </p:txBody>
      </p:sp>
      <p:pic>
        <p:nvPicPr>
          <p:cNvPr id="11" name="Picture 10">
            <a:extLst>
              <a:ext uri="{FF2B5EF4-FFF2-40B4-BE49-F238E27FC236}">
                <a16:creationId xmlns:a16="http://schemas.microsoft.com/office/drawing/2014/main" id="{48243BD0-09C3-2948-A481-8FE7956E514F}"/>
              </a:ext>
            </a:extLst>
          </p:cNvPr>
          <p:cNvPicPr>
            <a:picLocks noChangeAspect="1"/>
          </p:cNvPicPr>
          <p:nvPr userDrawn="1"/>
        </p:nvPicPr>
        <p:blipFill>
          <a:blip r:embed="rId3"/>
          <a:srcRect/>
          <a:stretch/>
        </p:blipFill>
        <p:spPr>
          <a:xfrm>
            <a:off x="1006338" y="1313866"/>
            <a:ext cx="1693885" cy="922439"/>
          </a:xfrm>
          <a:prstGeom prst="rect">
            <a:avLst/>
          </a:prstGeom>
        </p:spPr>
      </p:pic>
      <p:sp>
        <p:nvSpPr>
          <p:cNvPr id="4" name="Footer Placeholder 4">
            <a:extLst>
              <a:ext uri="{FF2B5EF4-FFF2-40B4-BE49-F238E27FC236}">
                <a16:creationId xmlns:a16="http://schemas.microsoft.com/office/drawing/2014/main" id="{EAE82552-C7CE-397B-8347-4FE7BF1E3026}"/>
              </a:ext>
            </a:extLst>
          </p:cNvPr>
          <p:cNvSpPr>
            <a:spLocks noGrp="1"/>
          </p:cNvSpPr>
          <p:nvPr>
            <p:ph type="ftr" sz="quarter" idx="3"/>
          </p:nvPr>
        </p:nvSpPr>
        <p:spPr>
          <a:xfrm>
            <a:off x="1076883" y="5179964"/>
            <a:ext cx="3641720" cy="853088"/>
          </a:xfrm>
          <a:prstGeom prst="rect">
            <a:avLst/>
          </a:prstGeom>
        </p:spPr>
        <p:txBody>
          <a:bodyPr vert="horz" lIns="91440" tIns="45720" rIns="91440" bIns="45720" rtlCol="0" anchor="ctr"/>
          <a:lstStyle>
            <a:lvl1pPr algn="l">
              <a:defRPr sz="2100" b="1">
                <a:solidFill>
                  <a:schemeClr val="accent4"/>
                </a:solidFill>
                <a:latin typeface="Arial" panose="020B0604020202020204" pitchFamily="34" charset="0"/>
                <a:cs typeface="Arial" panose="020B0604020202020204" pitchFamily="34" charset="0"/>
              </a:defRPr>
            </a:lvl1pPr>
          </a:lstStyle>
          <a:p>
            <a:r>
              <a:rPr lang="en-US" dirty="0"/>
              <a:t>The NAFLD nomenclature is changing.</a:t>
            </a:r>
          </a:p>
        </p:txBody>
      </p:sp>
      <p:sp>
        <p:nvSpPr>
          <p:cNvPr id="5" name="Picture Placeholder 12">
            <a:extLst>
              <a:ext uri="{FF2B5EF4-FFF2-40B4-BE49-F238E27FC236}">
                <a16:creationId xmlns:a16="http://schemas.microsoft.com/office/drawing/2014/main" id="{4BD86E66-222D-F773-01F2-B2EFA7D9F3C3}"/>
              </a:ext>
            </a:extLst>
          </p:cNvPr>
          <p:cNvSpPr>
            <a:spLocks noGrp="1"/>
          </p:cNvSpPr>
          <p:nvPr>
            <p:ph type="pic" sz="quarter" idx="10"/>
          </p:nvPr>
        </p:nvSpPr>
        <p:spPr>
          <a:xfrm>
            <a:off x="5230423" y="1042744"/>
            <a:ext cx="3579384" cy="4772512"/>
          </a:xfrm>
          <a:prstGeom prst="ellipse">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570779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78.png"/></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81.png"/><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84.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86.jpg"/></Relationships>
</file>

<file path=ppt/slides/_rels/slide10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Layout" Target="../diagrams/layout6.xml"/><Relationship Id="rId7" Type="http://schemas.openxmlformats.org/officeDocument/2006/relationships/image" Target="../media/image80.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8.xml"/><Relationship Id="rId1" Type="http://schemas.openxmlformats.org/officeDocument/2006/relationships/tags" Target="../tags/tag36.xml"/><Relationship Id="rId4" Type="http://schemas.openxmlformats.org/officeDocument/2006/relationships/image" Target="../media/image87.png"/></Relationships>
</file>

<file path=ppt/slides/_rels/slide1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77.png"/></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96.wmf"/></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9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99.png"/></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notesSlide" Target="../notesSlides/notesSlide76.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0.xml"/><Relationship Id="rId5" Type="http://schemas.openxmlformats.org/officeDocument/2006/relationships/image" Target="../media/image77.png"/><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113.png"/><Relationship Id="rId5" Type="http://schemas.openxmlformats.org/officeDocument/2006/relationships/image" Target="../media/image112.wmf"/><Relationship Id="rId4" Type="http://schemas.openxmlformats.org/officeDocument/2006/relationships/notesSlide" Target="../notesSlides/notesSlide77.xml"/></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14.jpe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1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pursuit.unimelb.edu.au/articles/a-hearing-aid-could-help-your-brain" TargetMode="External"/><Relationship Id="rId2" Type="http://schemas.openxmlformats.org/officeDocument/2006/relationships/image" Target="../media/image117.jp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20.jp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6.xml"/><Relationship Id="rId1" Type="http://schemas.openxmlformats.org/officeDocument/2006/relationships/tags" Target="../tags/tag4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6.xml"/><Relationship Id="rId1" Type="http://schemas.openxmlformats.org/officeDocument/2006/relationships/tags" Target="../tags/tag48.xml"/><Relationship Id="rId4" Type="http://schemas.openxmlformats.org/officeDocument/2006/relationships/image" Target="../media/image123.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25.png"/></Relationships>
</file>

<file path=ppt/slides/_rels/slide14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14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51.xml"/><Relationship Id="rId5" Type="http://schemas.openxmlformats.org/officeDocument/2006/relationships/image" Target="../media/image129.png"/><Relationship Id="rId4" Type="http://schemas.openxmlformats.org/officeDocument/2006/relationships/image" Target="../media/image128.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30.png"/></Relationships>
</file>

<file path=ppt/slides/_rels/slide148.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xml"/><Relationship Id="rId1" Type="http://schemas.openxmlformats.org/officeDocument/2006/relationships/tags" Target="../tags/tag55.xml"/><Relationship Id="rId5" Type="http://schemas.openxmlformats.org/officeDocument/2006/relationships/image" Target="../media/image133.png"/><Relationship Id="rId4" Type="http://schemas.openxmlformats.org/officeDocument/2006/relationships/image" Target="../media/image128.png"/></Relationships>
</file>

<file path=ppt/slides/_rels/slide15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137.jpeg"/></Relationships>
</file>

<file path=ppt/slides/_rels/slide1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33.png"/></Relationships>
</file>

<file path=ppt/slides/_rels/slide1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5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9.xml"/><Relationship Id="rId1" Type="http://schemas.openxmlformats.org/officeDocument/2006/relationships/tags" Target="../tags/tag60.xml"/><Relationship Id="rId5" Type="http://schemas.openxmlformats.org/officeDocument/2006/relationships/image" Target="../media/image147.jpeg"/><Relationship Id="rId4" Type="http://schemas.openxmlformats.org/officeDocument/2006/relationships/image" Target="../media/image14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Layout" Target="../slideLayouts/slideLayout6.xml"/><Relationship Id="rId1" Type="http://schemas.openxmlformats.org/officeDocument/2006/relationships/tags" Target="../tags/tag61.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49.jpeg"/></Relationships>
</file>

<file path=ppt/slides/_rels/slide16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58.png"/><Relationship Id="rId3" Type="http://schemas.openxmlformats.org/officeDocument/2006/relationships/image" Target="../media/image133.png"/><Relationship Id="rId7" Type="http://schemas.openxmlformats.org/officeDocument/2006/relationships/image" Target="../media/image1550.png"/><Relationship Id="rId12" Type="http://schemas.openxmlformats.org/officeDocument/2006/relationships/customXml" Target="../ink/ink5.xml"/><Relationship Id="rId2"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media/image157.png"/><Relationship Id="rId5" Type="http://schemas.openxmlformats.org/officeDocument/2006/relationships/image" Target="../media/image15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56.png"/></Relationships>
</file>

<file path=ppt/slides/_rels/slide1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52.png"/></Relationships>
</file>

<file path=ppt/slides/_rels/slide1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154.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155.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5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5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62.jpeg"/><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163.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64.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65.png"/></Relationships>
</file>

<file path=ppt/slides/_rels/slide17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investor.lilly.com/news-releases/news-release-details/first-its-kind-fixed-dose-study-once-weekly-insulin-efsitor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3.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hyperlink" Target="https://doi.org/10.1177/2633559X20896414"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22.xml"/><Relationship Id="rId5" Type="http://schemas.openxmlformats.org/officeDocument/2006/relationships/image" Target="../media/image51.png"/><Relationship Id="rId4"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68.wmf"/></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74.wmf"/></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9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0D47D-4134-B5E0-D43C-3D6BE8AED6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D295FD0-395F-FF76-2AF0-B581C69795F5}"/>
              </a:ext>
            </a:extLst>
          </p:cNvPr>
          <p:cNvSpPr>
            <a:spLocks noGrp="1"/>
          </p:cNvSpPr>
          <p:nvPr>
            <p:ph type="ctrTitle"/>
          </p:nvPr>
        </p:nvSpPr>
        <p:spPr/>
        <p:txBody>
          <a:bodyPr>
            <a:normAutofit fontScale="90000"/>
          </a:bodyPr>
          <a:lstStyle/>
          <a:p>
            <a:r>
              <a:rPr lang="en-US" sz="4900" dirty="0" err="1"/>
              <a:t>DiabetesEd</a:t>
            </a:r>
            <a:r>
              <a:rPr lang="en-US" sz="4900" dirty="0"/>
              <a:t> Training Seminar 2025 – Day 2</a:t>
            </a:r>
            <a:br>
              <a:rPr lang="en-US" dirty="0"/>
            </a:br>
            <a:r>
              <a:rPr lang="en-US" dirty="0"/>
              <a:t> </a:t>
            </a:r>
            <a:endParaRPr lang="en-US" sz="4000" dirty="0"/>
          </a:p>
        </p:txBody>
      </p:sp>
      <p:sp>
        <p:nvSpPr>
          <p:cNvPr id="7" name="Subtitle 6">
            <a:extLst>
              <a:ext uri="{FF2B5EF4-FFF2-40B4-BE49-F238E27FC236}">
                <a16:creationId xmlns:a16="http://schemas.microsoft.com/office/drawing/2014/main" id="{1E366490-CE1E-11F8-AB2C-4732BDD09AD0}"/>
              </a:ext>
            </a:extLst>
          </p:cNvPr>
          <p:cNvSpPr>
            <a:spLocks noGrp="1"/>
          </p:cNvSpPr>
          <p:nvPr>
            <p:ph type="subTitle" idx="1"/>
          </p:nvPr>
        </p:nvSpPr>
        <p:spPr>
          <a:xfrm>
            <a:off x="1047750" y="6118885"/>
            <a:ext cx="7200900" cy="533400"/>
          </a:xfrm>
        </p:spPr>
        <p:txBody>
          <a:bodyPr/>
          <a:lstStyle/>
          <a:p>
            <a:r>
              <a:rPr lang="en-US" b="1" dirty="0"/>
              <a:t>		www. DiabetesEd.net</a:t>
            </a:r>
          </a:p>
          <a:p>
            <a:r>
              <a:rPr lang="en-US" dirty="0"/>
              <a:t> </a:t>
            </a:r>
          </a:p>
        </p:txBody>
      </p:sp>
      <p:pic>
        <p:nvPicPr>
          <p:cNvPr id="3" name="Picture 2" descr="A purple and white logo&#10;&#10;AI-generated content may be incorrect.">
            <a:extLst>
              <a:ext uri="{FF2B5EF4-FFF2-40B4-BE49-F238E27FC236}">
                <a16:creationId xmlns:a16="http://schemas.microsoft.com/office/drawing/2014/main" id="{CF6D9FDF-99A6-550C-9E3D-2CDAC3C70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 y="762000"/>
            <a:ext cx="8458200" cy="1922318"/>
          </a:xfrm>
          <a:prstGeom prst="rect">
            <a:avLst/>
          </a:prstGeom>
        </p:spPr>
      </p:pic>
    </p:spTree>
    <p:custDataLst>
      <p:tags r:id="rId1"/>
    </p:custDataLst>
    <p:extLst>
      <p:ext uri="{BB962C8B-B14F-4D97-AF65-F5344CB8AC3E}">
        <p14:creationId xmlns:p14="http://schemas.microsoft.com/office/powerpoint/2010/main" val="221871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2" name="Picture 1">
            <a:extLst>
              <a:ext uri="{FF2B5EF4-FFF2-40B4-BE49-F238E27FC236}">
                <a16:creationId xmlns:a16="http://schemas.microsoft.com/office/drawing/2014/main" id="{5D119B60-DA04-F249-CF18-360CF7A84D36}"/>
              </a:ext>
            </a:extLst>
          </p:cNvPr>
          <p:cNvPicPr>
            <a:picLocks noChangeAspect="1"/>
          </p:cNvPicPr>
          <p:nvPr/>
        </p:nvPicPr>
        <p:blipFill>
          <a:blip r:embed="rId4"/>
          <a:stretch>
            <a:fillRect/>
          </a:stretch>
        </p:blipFill>
        <p:spPr>
          <a:xfrm>
            <a:off x="446141" y="6344996"/>
            <a:ext cx="2948771" cy="383125"/>
          </a:xfrm>
          <a:prstGeom prst="rect">
            <a:avLst/>
          </a:prstGeom>
        </p:spPr>
      </p:pic>
    </p:spTree>
    <p:custDataLst>
      <p:tags r:id="rId1"/>
    </p:custDataLst>
    <p:extLst>
      <p:ext uri="{BB962C8B-B14F-4D97-AF65-F5344CB8AC3E}">
        <p14:creationId xmlns:p14="http://schemas.microsoft.com/office/powerpoint/2010/main" val="24997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4937760"/>
          </a:xfrm>
        </p:spPr>
        <p:txBody>
          <a:bodyPr lIns="90477" tIns="44445" rIns="90477" bIns="44445">
            <a:normAutofit fontScale="92500" lnSpcReduction="10000"/>
          </a:bodyPr>
          <a:lstStyle/>
          <a:p>
            <a:pPr marL="514350" indent="-514350">
              <a:buAutoNum type="arabicPeriod"/>
              <a:defRPr/>
            </a:pPr>
            <a:r>
              <a:rPr lang="en-US" sz="2800" dirty="0"/>
              <a:t>Identify common yet often under diagnosed co-conditions associated with type 1 and type 2 diabetes.</a:t>
            </a:r>
          </a:p>
          <a:p>
            <a:pPr marL="514350" indent="-514350">
              <a:buAutoNum type="arabicPeriod"/>
              <a:defRPr/>
            </a:pPr>
            <a:r>
              <a:rPr lang="en-US" sz="2800" dirty="0"/>
              <a:t>Describe the interrelationship between glucose, inflammation and diabetes complications.</a:t>
            </a:r>
          </a:p>
          <a:p>
            <a:pPr marL="514350" indent="-514350">
              <a:buAutoNum type="arabicPeriod"/>
              <a:defRPr/>
            </a:pPr>
            <a:r>
              <a:rPr lang="en-US" sz="2800" dirty="0"/>
              <a:t>List the elements of a head-to-toe assessment including lower extremity assessment.</a:t>
            </a:r>
          </a:p>
          <a:p>
            <a:pPr marL="514350" indent="-514350">
              <a:buAutoNum type="arabicPeriod"/>
              <a:defRPr/>
            </a:pPr>
            <a:r>
              <a:rPr lang="en-US" sz="2800" dirty="0"/>
              <a:t>Discuss barriers to sexual health and communication strategies.</a:t>
            </a:r>
          </a:p>
          <a:p>
            <a:pPr>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15765213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 (SDOH)</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pic>
        <p:nvPicPr>
          <p:cNvPr id="5" name="Picture 4">
            <a:extLst>
              <a:ext uri="{FF2B5EF4-FFF2-40B4-BE49-F238E27FC236}">
                <a16:creationId xmlns:a16="http://schemas.microsoft.com/office/drawing/2014/main" id="{D8AFFEF5-87A3-D1DD-1E45-D81ACFD489FC}"/>
              </a:ext>
            </a:extLst>
          </p:cNvPr>
          <p:cNvPicPr>
            <a:picLocks noChangeAspect="1"/>
          </p:cNvPicPr>
          <p:nvPr/>
        </p:nvPicPr>
        <p:blipFill>
          <a:blip r:embed="rId5"/>
          <a:stretch>
            <a:fillRect/>
          </a:stretch>
        </p:blipFill>
        <p:spPr>
          <a:xfrm>
            <a:off x="5029200" y="6238669"/>
            <a:ext cx="3776596" cy="529942"/>
          </a:xfrm>
          <a:prstGeom prst="rect">
            <a:avLst/>
          </a:prstGeom>
        </p:spPr>
      </p:pic>
    </p:spTree>
    <p:custDataLst>
      <p:tags r:id="rId1"/>
    </p:custDataLst>
    <p:extLst>
      <p:ext uri="{BB962C8B-B14F-4D97-AF65-F5344CB8AC3E}">
        <p14:creationId xmlns:p14="http://schemas.microsoft.com/office/powerpoint/2010/main" val="100866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B58D-34F8-1312-DF83-1EEF9738BFE5}"/>
              </a:ext>
            </a:extLst>
          </p:cNvPr>
          <p:cNvSpPr>
            <a:spLocks noGrp="1"/>
          </p:cNvSpPr>
          <p:nvPr>
            <p:ph type="title"/>
          </p:nvPr>
        </p:nvSpPr>
        <p:spPr>
          <a:xfrm>
            <a:off x="457200" y="228600"/>
            <a:ext cx="8229600" cy="914400"/>
          </a:xfrm>
        </p:spPr>
        <p:txBody>
          <a:bodyPr anchor="b">
            <a:normAutofit/>
          </a:bodyPr>
          <a:lstStyle/>
          <a:p>
            <a:r>
              <a:rPr lang="en-US" dirty="0"/>
              <a:t>Communication Goals</a:t>
            </a:r>
          </a:p>
        </p:txBody>
      </p:sp>
      <p:sp>
        <p:nvSpPr>
          <p:cNvPr id="3" name="Content Placeholder 2">
            <a:extLst>
              <a:ext uri="{FF2B5EF4-FFF2-40B4-BE49-F238E27FC236}">
                <a16:creationId xmlns:a16="http://schemas.microsoft.com/office/drawing/2014/main" id="{46D34E06-B71E-4F01-ED6F-CD60B2A0DCF1}"/>
              </a:ext>
            </a:extLst>
          </p:cNvPr>
          <p:cNvSpPr>
            <a:spLocks noGrp="1"/>
          </p:cNvSpPr>
          <p:nvPr>
            <p:ph sz="quarter" idx="1"/>
          </p:nvPr>
        </p:nvSpPr>
        <p:spPr>
          <a:xfrm>
            <a:off x="457200" y="1219200"/>
            <a:ext cx="4800600" cy="4937760"/>
          </a:xfrm>
        </p:spPr>
        <p:txBody>
          <a:bodyPr>
            <a:normAutofit fontScale="85000" lnSpcReduction="10000"/>
          </a:bodyPr>
          <a:lstStyle/>
          <a:p>
            <a:pPr>
              <a:lnSpc>
                <a:spcPct val="110000"/>
              </a:lnSpc>
            </a:pPr>
            <a:r>
              <a:rPr lang="en-US" sz="2800" dirty="0"/>
              <a:t>The communication goal between health care professionals and people with diabetes is to:</a:t>
            </a:r>
          </a:p>
          <a:p>
            <a:pPr>
              <a:lnSpc>
                <a:spcPct val="110000"/>
              </a:lnSpc>
            </a:pPr>
            <a:r>
              <a:rPr lang="en-US" sz="2800" dirty="0"/>
              <a:t>Establish a collaborative relationship.</a:t>
            </a:r>
          </a:p>
          <a:p>
            <a:pPr>
              <a:lnSpc>
                <a:spcPct val="110000"/>
              </a:lnSpc>
            </a:pPr>
            <a:r>
              <a:rPr lang="en-US" sz="2800" dirty="0"/>
              <a:t>Assess and address self-management barriers </a:t>
            </a:r>
            <a:r>
              <a:rPr lang="en-US" sz="2800" i="1" dirty="0"/>
              <a:t>without</a:t>
            </a:r>
            <a:r>
              <a:rPr lang="en-US" sz="2800" dirty="0"/>
              <a:t> blaming people with diabetes for “noncompliance” or “nonadherence” </a:t>
            </a:r>
          </a:p>
          <a:p>
            <a:pPr lvl="1">
              <a:lnSpc>
                <a:spcPct val="110000"/>
              </a:lnSpc>
            </a:pPr>
            <a:r>
              <a:rPr lang="en-US" sz="2800" dirty="0"/>
              <a:t>when the outcomes of self-management are not optimal.</a:t>
            </a:r>
          </a:p>
        </p:txBody>
      </p:sp>
      <p:pic>
        <p:nvPicPr>
          <p:cNvPr id="7" name="Picture 6" descr="Elderly man in counseling">
            <a:extLst>
              <a:ext uri="{FF2B5EF4-FFF2-40B4-BE49-F238E27FC236}">
                <a16:creationId xmlns:a16="http://schemas.microsoft.com/office/drawing/2014/main" id="{B7E94B39-7E5A-52C7-5DF9-0183361CBCAD}"/>
              </a:ext>
            </a:extLst>
          </p:cNvPr>
          <p:cNvPicPr>
            <a:picLocks noChangeAspect="1"/>
          </p:cNvPicPr>
          <p:nvPr/>
        </p:nvPicPr>
        <p:blipFill>
          <a:blip r:embed="rId2" cstate="print">
            <a:extLst>
              <a:ext uri="{28A0092B-C50C-407E-A947-70E740481C1C}">
                <a14:useLocalDpi xmlns:a14="http://schemas.microsoft.com/office/drawing/2010/main" val="0"/>
              </a:ext>
            </a:extLst>
          </a:blip>
          <a:srcRect l="25557" r="19805" b="-3"/>
          <a:stretch/>
        </p:blipFill>
        <p:spPr>
          <a:xfrm>
            <a:off x="5410200" y="1524000"/>
            <a:ext cx="3416046" cy="4173450"/>
          </a:xfrm>
          <a:prstGeom prst="rect">
            <a:avLst/>
          </a:prstGeom>
          <a:noFill/>
        </p:spPr>
      </p:pic>
      <p:pic>
        <p:nvPicPr>
          <p:cNvPr id="4" name="Picture 3">
            <a:extLst>
              <a:ext uri="{FF2B5EF4-FFF2-40B4-BE49-F238E27FC236}">
                <a16:creationId xmlns:a16="http://schemas.microsoft.com/office/drawing/2014/main" id="{EB5CA732-64D3-286D-BDD8-ADF98C0301BB}"/>
              </a:ext>
            </a:extLst>
          </p:cNvPr>
          <p:cNvPicPr>
            <a:picLocks noChangeAspect="1"/>
          </p:cNvPicPr>
          <p:nvPr/>
        </p:nvPicPr>
        <p:blipFill>
          <a:blip r:embed="rId3"/>
          <a:stretch>
            <a:fillRect/>
          </a:stretch>
        </p:blipFill>
        <p:spPr>
          <a:xfrm>
            <a:off x="5496625" y="5850903"/>
            <a:ext cx="3243196" cy="455094"/>
          </a:xfrm>
          <a:prstGeom prst="rect">
            <a:avLst/>
          </a:prstGeom>
        </p:spPr>
      </p:pic>
    </p:spTree>
    <p:extLst>
      <p:ext uri="{BB962C8B-B14F-4D97-AF65-F5344CB8AC3E}">
        <p14:creationId xmlns:p14="http://schemas.microsoft.com/office/powerpoint/2010/main" val="357100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6008-7510-49F6-9D8C-3EB289AFBBA5}"/>
              </a:ext>
            </a:extLst>
          </p:cNvPr>
          <p:cNvSpPr>
            <a:spLocks noGrp="1"/>
          </p:cNvSpPr>
          <p:nvPr>
            <p:ph type="title"/>
          </p:nvPr>
        </p:nvSpPr>
        <p:spPr>
          <a:xfrm>
            <a:off x="457200" y="228600"/>
            <a:ext cx="8229600" cy="914400"/>
          </a:xfrm>
        </p:spPr>
        <p:txBody>
          <a:bodyPr anchor="b">
            <a:normAutofit/>
          </a:bodyPr>
          <a:lstStyle/>
          <a:p>
            <a:r>
              <a:rPr lang="en-US" dirty="0"/>
              <a:t>Communication Strategies</a:t>
            </a:r>
          </a:p>
        </p:txBody>
      </p:sp>
      <p:sp>
        <p:nvSpPr>
          <p:cNvPr id="3" name="Content Placeholder 2">
            <a:extLst>
              <a:ext uri="{FF2B5EF4-FFF2-40B4-BE49-F238E27FC236}">
                <a16:creationId xmlns:a16="http://schemas.microsoft.com/office/drawing/2014/main" id="{54E37286-F46D-FC17-2400-7EE8535BBAAF}"/>
              </a:ext>
            </a:extLst>
          </p:cNvPr>
          <p:cNvSpPr>
            <a:spLocks noGrp="1"/>
          </p:cNvSpPr>
          <p:nvPr>
            <p:ph sz="quarter" idx="1"/>
          </p:nvPr>
        </p:nvSpPr>
        <p:spPr>
          <a:xfrm>
            <a:off x="457200" y="1219200"/>
            <a:ext cx="4648200" cy="5334000"/>
          </a:xfrm>
        </p:spPr>
        <p:txBody>
          <a:bodyPr>
            <a:normAutofit fontScale="85000" lnSpcReduction="20000"/>
          </a:bodyPr>
          <a:lstStyle/>
          <a:p>
            <a:pPr>
              <a:lnSpc>
                <a:spcPct val="110000"/>
              </a:lnSpc>
            </a:pPr>
            <a:r>
              <a:rPr lang="en-US" sz="2800" dirty="0"/>
              <a:t>Empathize and use active listening techniques to help facilitate communication :</a:t>
            </a:r>
          </a:p>
          <a:p>
            <a:pPr lvl="1">
              <a:lnSpc>
                <a:spcPct val="110000"/>
              </a:lnSpc>
            </a:pPr>
            <a:r>
              <a:rPr lang="en-US" sz="2800" dirty="0"/>
              <a:t>open-ended questions, </a:t>
            </a:r>
          </a:p>
          <a:p>
            <a:pPr lvl="1">
              <a:lnSpc>
                <a:spcPct val="110000"/>
              </a:lnSpc>
            </a:pPr>
            <a:r>
              <a:rPr lang="en-US" sz="2800" dirty="0"/>
              <a:t>reflective statements, and </a:t>
            </a:r>
          </a:p>
          <a:p>
            <a:pPr lvl="1">
              <a:lnSpc>
                <a:spcPct val="110000"/>
              </a:lnSpc>
            </a:pPr>
            <a:r>
              <a:rPr lang="en-US" sz="2800" dirty="0"/>
              <a:t>summarizing what the person said, </a:t>
            </a:r>
          </a:p>
          <a:p>
            <a:pPr>
              <a:lnSpc>
                <a:spcPct val="110000"/>
              </a:lnSpc>
            </a:pPr>
            <a:r>
              <a:rPr lang="en-US" sz="2800" dirty="0"/>
              <a:t>Check in about perceptions of their:</a:t>
            </a:r>
          </a:p>
          <a:p>
            <a:pPr lvl="1">
              <a:lnSpc>
                <a:spcPct val="110000"/>
              </a:lnSpc>
            </a:pPr>
            <a:r>
              <a:rPr lang="en-US" sz="2800" dirty="0"/>
              <a:t>Ability or self-efficacy to manage diabetes.</a:t>
            </a:r>
          </a:p>
          <a:p>
            <a:pPr lvl="1">
              <a:lnSpc>
                <a:spcPct val="110000"/>
              </a:lnSpc>
            </a:pPr>
            <a:r>
              <a:rPr lang="en-US" sz="2800" dirty="0"/>
              <a:t>Address psychosocial factors to improve self-management and treatment outcomes.</a:t>
            </a:r>
          </a:p>
        </p:txBody>
      </p:sp>
      <p:pic>
        <p:nvPicPr>
          <p:cNvPr id="5" name="Picture 4" descr="People communicating in sign language">
            <a:extLst>
              <a:ext uri="{FF2B5EF4-FFF2-40B4-BE49-F238E27FC236}">
                <a16:creationId xmlns:a16="http://schemas.microsoft.com/office/drawing/2014/main" id="{46EE5F86-2049-DC0C-1D2B-B3C8A9E92DDB}"/>
              </a:ext>
            </a:extLst>
          </p:cNvPr>
          <p:cNvPicPr>
            <a:picLocks noChangeAspect="1"/>
          </p:cNvPicPr>
          <p:nvPr/>
        </p:nvPicPr>
        <p:blipFill>
          <a:blip r:embed="rId2" cstate="print">
            <a:extLst>
              <a:ext uri="{28A0092B-C50C-407E-A947-70E740481C1C}">
                <a14:useLocalDpi xmlns:a14="http://schemas.microsoft.com/office/drawing/2010/main" val="0"/>
              </a:ext>
            </a:extLst>
          </a:blip>
          <a:srcRect l="31308" r="14055" b="-3"/>
          <a:stretch/>
        </p:blipFill>
        <p:spPr>
          <a:xfrm>
            <a:off x="5428052" y="1216152"/>
            <a:ext cx="3245793" cy="3965448"/>
          </a:xfrm>
          <a:prstGeom prst="rect">
            <a:avLst/>
          </a:prstGeom>
          <a:noFill/>
        </p:spPr>
      </p:pic>
      <p:pic>
        <p:nvPicPr>
          <p:cNvPr id="4" name="Picture 3">
            <a:extLst>
              <a:ext uri="{FF2B5EF4-FFF2-40B4-BE49-F238E27FC236}">
                <a16:creationId xmlns:a16="http://schemas.microsoft.com/office/drawing/2014/main" id="{17AE55D2-CD24-0EE4-CAEC-3D45AB0106C7}"/>
              </a:ext>
            </a:extLst>
          </p:cNvPr>
          <p:cNvPicPr>
            <a:picLocks noChangeAspect="1"/>
          </p:cNvPicPr>
          <p:nvPr/>
        </p:nvPicPr>
        <p:blipFill>
          <a:blip r:embed="rId3"/>
          <a:stretch>
            <a:fillRect/>
          </a:stretch>
        </p:blipFill>
        <p:spPr>
          <a:xfrm>
            <a:off x="5509724" y="5198657"/>
            <a:ext cx="3158370" cy="443191"/>
          </a:xfrm>
          <a:prstGeom prst="rect">
            <a:avLst/>
          </a:prstGeom>
        </p:spPr>
      </p:pic>
    </p:spTree>
    <p:extLst>
      <p:ext uri="{BB962C8B-B14F-4D97-AF65-F5344CB8AC3E}">
        <p14:creationId xmlns:p14="http://schemas.microsoft.com/office/powerpoint/2010/main" val="301732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925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8680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775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a:t>glargine 58 units (Basal)</a:t>
            </a:r>
          </a:p>
          <a:p>
            <a:pPr lvl="1" eaLnBrk="1" hangingPunct="1">
              <a:lnSpc>
                <a:spcPct val="120000"/>
              </a:lnSpc>
              <a:defRPr/>
            </a:pPr>
            <a:r>
              <a:rPr lang="en-US" sz="2800" dirty="0"/>
              <a:t>Pioglitazone 15mg (TZD)</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4893647"/>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BG drops &gt; 70pts over </a:t>
            </a:r>
            <a:r>
              <a:rPr lang="en-US" dirty="0" err="1">
                <a:latin typeface="Calibri" panose="020F0502020204030204" pitchFamily="34" charset="0"/>
                <a:cs typeface="Calibri" panose="020F0502020204030204" pitchFamily="34" charset="0"/>
              </a:rPr>
              <a:t>hs</a:t>
            </a:r>
            <a:endParaRPr lang="en-US"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423593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646738"/>
          </a:xfrm>
        </p:spPr>
        <p:txBody>
          <a:bodyPr>
            <a:normAutofit fontScale="85000" lnSpcReduction="200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14800" y="1879599"/>
            <a:ext cx="1874436" cy="3425031"/>
          </a:xfrm>
          <a:prstGeom prst="rect">
            <a:avLst/>
          </a:prstGeom>
        </p:spPr>
      </p:pic>
    </p:spTree>
    <p:custDataLst>
      <p:tags r:id="rId1"/>
    </p:custDataLst>
    <p:extLst>
      <p:ext uri="{BB962C8B-B14F-4D97-AF65-F5344CB8AC3E}">
        <p14:creationId xmlns:p14="http://schemas.microsoft.com/office/powerpoint/2010/main" val="327975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2789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pic>
        <p:nvPicPr>
          <p:cNvPr id="2" name="Picture 1">
            <a:extLst>
              <a:ext uri="{FF2B5EF4-FFF2-40B4-BE49-F238E27FC236}">
                <a16:creationId xmlns:a16="http://schemas.microsoft.com/office/drawing/2014/main" id="{FD27C840-DE9B-E934-0BEE-213306B739C3}"/>
              </a:ext>
            </a:extLst>
          </p:cNvPr>
          <p:cNvPicPr>
            <a:picLocks noChangeAspect="1"/>
          </p:cNvPicPr>
          <p:nvPr/>
        </p:nvPicPr>
        <p:blipFill>
          <a:blip r:embed="rId8"/>
          <a:stretch>
            <a:fillRect/>
          </a:stretch>
        </p:blipFill>
        <p:spPr>
          <a:xfrm>
            <a:off x="532521" y="6233160"/>
            <a:ext cx="3604900" cy="468374"/>
          </a:xfrm>
          <a:prstGeom prst="rect">
            <a:avLst/>
          </a:prstGeom>
        </p:spPr>
      </p:pic>
    </p:spTree>
    <p:extLst>
      <p:ext uri="{BB962C8B-B14F-4D97-AF65-F5344CB8AC3E}">
        <p14:creationId xmlns:p14="http://schemas.microsoft.com/office/powerpoint/2010/main" val="262712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16750949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29493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1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2"/>
          <a:stretch>
            <a:fillRect/>
          </a:stretch>
        </p:blipFill>
        <p:spPr>
          <a:xfrm>
            <a:off x="5298608" y="1598613"/>
            <a:ext cx="3383430" cy="3354387"/>
          </a:xfrm>
          <a:prstGeom prst="rect">
            <a:avLst/>
          </a:prstGeom>
          <a:noFill/>
        </p:spPr>
      </p:pic>
      <p:pic>
        <p:nvPicPr>
          <p:cNvPr id="7" name="Picture 6">
            <a:extLst>
              <a:ext uri="{FF2B5EF4-FFF2-40B4-BE49-F238E27FC236}">
                <a16:creationId xmlns:a16="http://schemas.microsoft.com/office/drawing/2014/main" id="{DDB8EE33-C63A-410E-3295-5A49C8238A66}"/>
              </a:ext>
            </a:extLst>
          </p:cNvPr>
          <p:cNvPicPr>
            <a:picLocks noChangeAspect="1"/>
          </p:cNvPicPr>
          <p:nvPr/>
        </p:nvPicPr>
        <p:blipFill>
          <a:blip r:embed="rId3"/>
          <a:stretch>
            <a:fillRect/>
          </a:stretch>
        </p:blipFill>
        <p:spPr>
          <a:xfrm>
            <a:off x="5615363" y="5133100"/>
            <a:ext cx="2948771" cy="383125"/>
          </a:xfrm>
          <a:prstGeom prst="rect">
            <a:avLst/>
          </a:prstGeom>
        </p:spPr>
      </p:pic>
    </p:spTree>
    <p:extLst>
      <p:ext uri="{BB962C8B-B14F-4D97-AF65-F5344CB8AC3E}">
        <p14:creationId xmlns:p14="http://schemas.microsoft.com/office/powerpoint/2010/main" val="372259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212459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pic>
        <p:nvPicPr>
          <p:cNvPr id="6" name="Picture 5">
            <a:extLst>
              <a:ext uri="{FF2B5EF4-FFF2-40B4-BE49-F238E27FC236}">
                <a16:creationId xmlns:a16="http://schemas.microsoft.com/office/drawing/2014/main" id="{5F522A45-F0D9-2186-4F89-DEB95FE2F667}"/>
              </a:ext>
            </a:extLst>
          </p:cNvPr>
          <p:cNvPicPr>
            <a:picLocks noChangeAspect="1"/>
          </p:cNvPicPr>
          <p:nvPr/>
        </p:nvPicPr>
        <p:blipFill>
          <a:blip r:embed="rId4"/>
          <a:stretch>
            <a:fillRect/>
          </a:stretch>
        </p:blipFill>
        <p:spPr>
          <a:xfrm>
            <a:off x="914400" y="6309391"/>
            <a:ext cx="3505200" cy="455420"/>
          </a:xfrm>
          <a:prstGeom prst="rect">
            <a:avLst/>
          </a:prstGeom>
        </p:spPr>
      </p:pic>
    </p:spTree>
    <p:custDataLst>
      <p:tags r:id="rId1"/>
    </p:custDataLst>
    <p:extLst>
      <p:ext uri="{BB962C8B-B14F-4D97-AF65-F5344CB8AC3E}">
        <p14:creationId xmlns:p14="http://schemas.microsoft.com/office/powerpoint/2010/main" val="212500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pic>
        <p:nvPicPr>
          <p:cNvPr id="6" name="Picture 5">
            <a:extLst>
              <a:ext uri="{FF2B5EF4-FFF2-40B4-BE49-F238E27FC236}">
                <a16:creationId xmlns:a16="http://schemas.microsoft.com/office/drawing/2014/main" id="{8F39EACE-0CD5-7B90-2F33-7D9718BFCE76}"/>
              </a:ext>
            </a:extLst>
          </p:cNvPr>
          <p:cNvPicPr>
            <a:picLocks noChangeAspect="1"/>
          </p:cNvPicPr>
          <p:nvPr/>
        </p:nvPicPr>
        <p:blipFill>
          <a:blip r:embed="rId4"/>
          <a:stretch>
            <a:fillRect/>
          </a:stretch>
        </p:blipFill>
        <p:spPr>
          <a:xfrm>
            <a:off x="5151423" y="5379488"/>
            <a:ext cx="3505200" cy="455420"/>
          </a:xfrm>
          <a:prstGeom prst="rect">
            <a:avLst/>
          </a:prstGeom>
        </p:spPr>
      </p:pic>
    </p:spTree>
    <p:custDataLst>
      <p:tags r:id="rId1"/>
    </p:custDataLst>
    <p:extLst>
      <p:ext uri="{BB962C8B-B14F-4D97-AF65-F5344CB8AC3E}">
        <p14:creationId xmlns:p14="http://schemas.microsoft.com/office/powerpoint/2010/main" val="32597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70C1-92F5-905E-FA45-D40D2DABE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4FA-E6E9-6847-5DBD-508FB3A3DE73}"/>
              </a:ext>
            </a:extLst>
          </p:cNvPr>
          <p:cNvSpPr>
            <a:spLocks noGrp="1"/>
          </p:cNvSpPr>
          <p:nvPr>
            <p:ph type="title"/>
          </p:nvPr>
        </p:nvSpPr>
        <p:spPr>
          <a:xfrm>
            <a:off x="457200" y="228600"/>
            <a:ext cx="8229600" cy="838200"/>
          </a:xfrm>
        </p:spPr>
        <p:txBody>
          <a:bodyPr anchor="b">
            <a:normAutofit/>
          </a:bodyPr>
          <a:lstStyle/>
          <a:p>
            <a:pPr>
              <a:lnSpc>
                <a:spcPct val="90000"/>
              </a:lnSpc>
            </a:pPr>
            <a:r>
              <a:rPr lang="en-US" sz="2800" dirty="0"/>
              <a:t>Tobacco, Electronic Cigarettes, Alcohol, and Cannabis</a:t>
            </a:r>
          </a:p>
        </p:txBody>
      </p:sp>
      <p:sp>
        <p:nvSpPr>
          <p:cNvPr id="3" name="Content Placeholder 2">
            <a:extLst>
              <a:ext uri="{FF2B5EF4-FFF2-40B4-BE49-F238E27FC236}">
                <a16:creationId xmlns:a16="http://schemas.microsoft.com/office/drawing/2014/main" id="{34D10129-F4E7-7872-B7CD-42DF6A4794FE}"/>
              </a:ext>
            </a:extLst>
          </p:cNvPr>
          <p:cNvSpPr>
            <a:spLocks noGrp="1"/>
          </p:cNvSpPr>
          <p:nvPr>
            <p:ph sz="quarter" idx="1"/>
          </p:nvPr>
        </p:nvSpPr>
        <p:spPr>
          <a:xfrm>
            <a:off x="457200" y="1260987"/>
            <a:ext cx="4953000" cy="5334000"/>
          </a:xfrm>
        </p:spPr>
        <p:txBody>
          <a:bodyPr>
            <a:normAutofit/>
          </a:bodyPr>
          <a:lstStyle/>
          <a:p>
            <a:pPr marL="0" indent="0">
              <a:lnSpc>
                <a:spcPct val="90000"/>
              </a:lnSpc>
              <a:buNone/>
            </a:pPr>
            <a:r>
              <a:rPr lang="en-US" sz="2400" dirty="0">
                <a:solidFill>
                  <a:srgbClr val="0070C0"/>
                </a:solidFill>
              </a:rPr>
              <a:t>Advise all youth with diabetes not to use cannabis recreationally in any form.</a:t>
            </a:r>
          </a:p>
          <a:p>
            <a:pPr lvl="1">
              <a:lnSpc>
                <a:spcPct val="90000"/>
              </a:lnSpc>
            </a:pPr>
            <a:r>
              <a:rPr lang="en-US" sz="2000" b="0" i="0" dirty="0">
                <a:effectLst/>
              </a:rPr>
              <a:t>2 to 3 times higher risk of developing DKA. </a:t>
            </a:r>
          </a:p>
          <a:p>
            <a:pPr lvl="1">
              <a:lnSpc>
                <a:spcPct val="90000"/>
              </a:lnSpc>
            </a:pPr>
            <a:r>
              <a:rPr lang="en-US" sz="2000" dirty="0"/>
              <a:t>Can lead to cannabis hyperemesis syndrome</a:t>
            </a:r>
            <a:r>
              <a:rPr lang="en-US" sz="2000" b="0" i="0" dirty="0">
                <a:effectLst/>
              </a:rPr>
              <a:t> </a:t>
            </a:r>
            <a:br>
              <a:rPr lang="en-US" sz="2000" b="0" i="0" dirty="0">
                <a:effectLst/>
              </a:rPr>
            </a:br>
            <a:endParaRPr lang="en-US" sz="2000" b="0" i="0" dirty="0">
              <a:effectLst/>
            </a:endParaRPr>
          </a:p>
          <a:p>
            <a:pPr>
              <a:lnSpc>
                <a:spcPct val="90000"/>
              </a:lnSpc>
            </a:pPr>
            <a:r>
              <a:rPr lang="en-US" sz="2000" dirty="0"/>
              <a:t>Screen adolescents and young for tobacco or nicotine, electronic cigarettes, substance use, and alcohol use at diagnosis and regularly thereafter.  </a:t>
            </a:r>
          </a:p>
          <a:p>
            <a:pPr>
              <a:lnSpc>
                <a:spcPct val="90000"/>
              </a:lnSpc>
            </a:pPr>
            <a:endParaRPr lang="en-US" sz="2000" dirty="0"/>
          </a:p>
          <a:p>
            <a:pPr>
              <a:lnSpc>
                <a:spcPct val="90000"/>
              </a:lnSpc>
            </a:pPr>
            <a:r>
              <a:rPr lang="en-US" sz="2000" dirty="0"/>
              <a:t>Discourage smoking in youth who do not smoke and encourage smoking cessation in those who do smoke (including electronic cigarette use or vaping)</a:t>
            </a:r>
          </a:p>
          <a:p>
            <a:pPr>
              <a:lnSpc>
                <a:spcPct val="90000"/>
              </a:lnSpc>
            </a:pPr>
            <a:endParaRPr lang="en-US" sz="1800" dirty="0"/>
          </a:p>
          <a:p>
            <a:pPr marL="0" indent="0">
              <a:lnSpc>
                <a:spcPct val="90000"/>
              </a:lnSpc>
              <a:buNone/>
            </a:pPr>
            <a:endParaRPr lang="en-US" sz="1800" dirty="0"/>
          </a:p>
        </p:txBody>
      </p:sp>
      <p:pic>
        <p:nvPicPr>
          <p:cNvPr id="5" name="Picture 4" descr="Girl sitting on grass with dog">
            <a:extLst>
              <a:ext uri="{FF2B5EF4-FFF2-40B4-BE49-F238E27FC236}">
                <a16:creationId xmlns:a16="http://schemas.microsoft.com/office/drawing/2014/main" id="{165360A1-0CCE-3149-5573-0FEAF0FAF0E1}"/>
              </a:ext>
            </a:extLst>
          </p:cNvPr>
          <p:cNvPicPr>
            <a:picLocks noChangeAspect="1"/>
          </p:cNvPicPr>
          <p:nvPr/>
        </p:nvPicPr>
        <p:blipFill>
          <a:blip r:embed="rId2" cstate="print">
            <a:extLst>
              <a:ext uri="{28A0092B-C50C-407E-A947-70E740481C1C}">
                <a14:useLocalDpi xmlns:a14="http://schemas.microsoft.com/office/drawing/2010/main" val="0"/>
              </a:ext>
            </a:extLst>
          </a:blip>
          <a:srcRect l="36120" r="9242" b="-3"/>
          <a:stretch/>
        </p:blipFill>
        <p:spPr>
          <a:xfrm>
            <a:off x="5562600" y="1676400"/>
            <a:ext cx="3228329" cy="3944112"/>
          </a:xfrm>
          <a:prstGeom prst="rect">
            <a:avLst/>
          </a:prstGeom>
          <a:noFill/>
        </p:spPr>
      </p:pic>
      <p:pic>
        <p:nvPicPr>
          <p:cNvPr id="4" name="Picture 3">
            <a:extLst>
              <a:ext uri="{FF2B5EF4-FFF2-40B4-BE49-F238E27FC236}">
                <a16:creationId xmlns:a16="http://schemas.microsoft.com/office/drawing/2014/main" id="{06C926C6-6CA8-4D3D-7582-353AFCD8ED2D}"/>
              </a:ext>
            </a:extLst>
          </p:cNvPr>
          <p:cNvPicPr>
            <a:picLocks noChangeAspect="1"/>
          </p:cNvPicPr>
          <p:nvPr/>
        </p:nvPicPr>
        <p:blipFill>
          <a:blip r:embed="rId3"/>
          <a:stretch>
            <a:fillRect/>
          </a:stretch>
        </p:blipFill>
        <p:spPr>
          <a:xfrm>
            <a:off x="5105400" y="6445185"/>
            <a:ext cx="3191309" cy="273262"/>
          </a:xfrm>
          <a:prstGeom prst="rect">
            <a:avLst/>
          </a:prstGeom>
        </p:spPr>
      </p:pic>
    </p:spTree>
    <p:extLst>
      <p:ext uri="{BB962C8B-B14F-4D97-AF65-F5344CB8AC3E}">
        <p14:creationId xmlns:p14="http://schemas.microsoft.com/office/powerpoint/2010/main" val="2334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Pioglitazone can be associated with fluid </a:t>
            </a:r>
            <a:r>
              <a:rPr lang="en-US" sz="2800" dirty="0" err="1"/>
              <a:t>wt</a:t>
            </a:r>
            <a:r>
              <a:rPr lang="en-US" sz="2800" dirty="0"/>
              <a:t> gain.</a:t>
            </a:r>
          </a:p>
          <a:p>
            <a:pPr eaLnBrk="1" hangingPunct="1">
              <a:defRPr/>
            </a:pPr>
            <a:r>
              <a:rPr lang="en-US" sz="2800" dirty="0"/>
              <a:t>Blood glucose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82144633"/>
      </p:ext>
    </p:extLst>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9</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
        <p:nvSpPr>
          <p:cNvPr id="8" name="Oval 7">
            <a:extLst>
              <a:ext uri="{FF2B5EF4-FFF2-40B4-BE49-F238E27FC236}">
                <a16:creationId xmlns:a16="http://schemas.microsoft.com/office/drawing/2014/main" id="{B8CE9BDA-7632-4719-BF24-285A47B0966C}"/>
              </a:ext>
            </a:extLst>
          </p:cNvPr>
          <p:cNvSpPr/>
          <p:nvPr/>
        </p:nvSpPr>
        <p:spPr>
          <a:xfrm>
            <a:off x="381000" y="3657600"/>
            <a:ext cx="6248400" cy="11049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0618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91400" y="1295400"/>
            <a:ext cx="1689685" cy="2200275"/>
          </a:xfrm>
          <a:prstGeom prst="rect">
            <a:avLst/>
          </a:prstGeom>
        </p:spPr>
      </p:pic>
      <p:sp>
        <p:nvSpPr>
          <p:cNvPr id="27650" name="Rectangle 2"/>
          <p:cNvSpPr>
            <a:spLocks noGrp="1" noChangeArrowheads="1"/>
          </p:cNvSpPr>
          <p:nvPr>
            <p:ph type="title"/>
          </p:nvPr>
        </p:nvSpPr>
        <p:spPr>
          <a:xfrm>
            <a:off x="457200" y="381000"/>
            <a:ext cx="8458200" cy="914400"/>
          </a:xfrm>
        </p:spPr>
        <p:txBody>
          <a:bodyPr/>
          <a:lstStyle/>
          <a:p>
            <a:pPr eaLnBrk="1" hangingPunct="1"/>
            <a:r>
              <a:rPr lang="en-US" sz="4000" dirty="0"/>
              <a:t>Thyroid Disease and Diabetes</a:t>
            </a:r>
          </a:p>
        </p:txBody>
      </p:sp>
      <p:sp>
        <p:nvSpPr>
          <p:cNvPr id="1028099" name="Rectangle 3"/>
          <p:cNvSpPr>
            <a:spLocks noGrp="1" noChangeArrowheads="1"/>
          </p:cNvSpPr>
          <p:nvPr>
            <p:ph type="body" idx="1"/>
          </p:nvPr>
        </p:nvSpPr>
        <p:spPr>
          <a:xfrm>
            <a:off x="457200" y="1371600"/>
            <a:ext cx="7162800" cy="5486400"/>
          </a:xfrm>
        </p:spPr>
        <p:txBody>
          <a:bodyPr>
            <a:normAutofit fontScale="92500" lnSpcReduction="10000"/>
          </a:bodyPr>
          <a:lstStyle/>
          <a:p>
            <a:pPr eaLnBrk="1" hangingPunct="1">
              <a:defRPr/>
            </a:pPr>
            <a:r>
              <a:rPr lang="en-US" sz="2600" dirty="0">
                <a:solidFill>
                  <a:srgbClr val="0070C0"/>
                </a:solidFill>
              </a:rPr>
              <a:t>15 to 30% of people w/ diabetes &amp; their siblings or parents are likely to develop thyroid disease</a:t>
            </a:r>
          </a:p>
          <a:p>
            <a:r>
              <a:rPr lang="en-US" sz="2600" dirty="0"/>
              <a:t>Up to 60 percent of those with thyroid disease are unaware of their condition.</a:t>
            </a:r>
          </a:p>
          <a:p>
            <a:r>
              <a:rPr lang="en-US" sz="2600" dirty="0"/>
              <a:t>Women are 5-8x’s more likely than men to have thyroid problems.</a:t>
            </a:r>
          </a:p>
          <a:p>
            <a:pPr eaLnBrk="1" hangingPunct="1">
              <a:defRPr/>
            </a:pPr>
            <a:r>
              <a:rPr lang="en-US" sz="2600" dirty="0"/>
              <a:t>Check TSH on Type 1 &amp; 2 annually or if indicated.</a:t>
            </a:r>
          </a:p>
          <a:p>
            <a:pPr>
              <a:defRPr/>
            </a:pPr>
            <a:r>
              <a:rPr lang="en-US" sz="2800" dirty="0"/>
              <a:t>Hashimoto’s thyroiditis – autoimmune thyroid</a:t>
            </a:r>
          </a:p>
          <a:p>
            <a:pPr lvl="1">
              <a:defRPr/>
            </a:pPr>
            <a:r>
              <a:rPr lang="en-US" sz="2800" dirty="0"/>
              <a:t>most common cause of hypothyroidism w/ dm </a:t>
            </a:r>
          </a:p>
          <a:p>
            <a:pPr lvl="1">
              <a:defRPr/>
            </a:pPr>
            <a:r>
              <a:rPr lang="en-US" sz="3000" dirty="0"/>
              <a:t>Associated with:</a:t>
            </a:r>
          </a:p>
          <a:p>
            <a:pPr lvl="2">
              <a:defRPr/>
            </a:pPr>
            <a:r>
              <a:rPr lang="en-US" sz="2400" dirty="0"/>
              <a:t>Elevated cholesterol levels</a:t>
            </a:r>
          </a:p>
          <a:p>
            <a:pPr lvl="2">
              <a:defRPr/>
            </a:pPr>
            <a:r>
              <a:rPr lang="en-US" sz="2400" dirty="0"/>
              <a:t>Increased risk of CV disease</a:t>
            </a:r>
          </a:p>
          <a:p>
            <a:pPr lvl="2">
              <a:defRPr/>
            </a:pPr>
            <a:r>
              <a:rPr lang="en-US" sz="2400" dirty="0"/>
              <a:t>Weight gain</a:t>
            </a:r>
          </a:p>
          <a:p>
            <a:pPr algn="r">
              <a:buNone/>
              <a:defRPr/>
            </a:pPr>
            <a:r>
              <a:rPr lang="en-US" sz="1500" i="1" dirty="0"/>
              <a:t>AACE Website</a:t>
            </a:r>
          </a:p>
          <a:p>
            <a:pPr algn="r" eaLnBrk="1" hangingPunct="1">
              <a:buFont typeface="Wingdings" panose="05000000000000000000" pitchFamily="2" charset="2"/>
              <a:buNone/>
              <a:defRPr/>
            </a:pPr>
            <a:endParaRPr lang="en-US" sz="1800" i="1" dirty="0"/>
          </a:p>
        </p:txBody>
      </p:sp>
    </p:spTree>
    <p:custDataLst>
      <p:tags r:id="rId1"/>
    </p:custDataLst>
    <p:extLst>
      <p:ext uri="{BB962C8B-B14F-4D97-AF65-F5344CB8AC3E}">
        <p14:creationId xmlns:p14="http://schemas.microsoft.com/office/powerpoint/2010/main" val="371047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1754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52093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glargine by 10 units</a:t>
            </a:r>
          </a:p>
          <a:p>
            <a:pPr>
              <a:lnSpc>
                <a:spcPct val="120000"/>
              </a:lnSpc>
            </a:pPr>
            <a:r>
              <a:rPr lang="en-US" dirty="0"/>
              <a:t>Stop sitagliptin</a:t>
            </a:r>
          </a:p>
          <a:p>
            <a:pPr>
              <a:lnSpc>
                <a:spcPct val="120000"/>
              </a:lnSpc>
            </a:pPr>
            <a:r>
              <a:rPr lang="en-US" dirty="0">
                <a:solidFill>
                  <a:srgbClr val="0070C0"/>
                </a:solidFill>
              </a:rPr>
              <a:t>Continue pioglitazone</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136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32064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fontScale="90000"/>
          </a:bodyPr>
          <a:lstStyle/>
          <a:p>
            <a:r>
              <a:rPr lang="en-US" dirty="0"/>
              <a:t>Metabolic Associated Steatohepatitis</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MASH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200329"/>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(MASLD)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3" name="Picture 2">
            <a:extLst>
              <a:ext uri="{FF2B5EF4-FFF2-40B4-BE49-F238E27FC236}">
                <a16:creationId xmlns:a16="http://schemas.microsoft.com/office/drawing/2014/main" id="{E724520E-7168-F907-7F59-23FC4E826587}"/>
              </a:ext>
            </a:extLst>
          </p:cNvPr>
          <p:cNvPicPr>
            <a:picLocks noChangeAspect="1"/>
          </p:cNvPicPr>
          <p:nvPr/>
        </p:nvPicPr>
        <p:blipFill>
          <a:blip r:embed="rId4"/>
          <a:stretch>
            <a:fillRect/>
          </a:stretch>
        </p:blipFill>
        <p:spPr>
          <a:xfrm>
            <a:off x="457200" y="6211481"/>
            <a:ext cx="4076724" cy="452424"/>
          </a:xfrm>
          <a:prstGeom prst="rect">
            <a:avLst/>
          </a:prstGeom>
        </p:spPr>
      </p:pic>
    </p:spTree>
    <p:extLst>
      <p:ext uri="{BB962C8B-B14F-4D97-AF65-F5344CB8AC3E}">
        <p14:creationId xmlns:p14="http://schemas.microsoft.com/office/powerpoint/2010/main" val="383286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a:bodyPr>
          <a:lstStyle/>
          <a:p>
            <a:r>
              <a:rPr lang="en-US" dirty="0"/>
              <a:t>Liver Disease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&gt;70% have MASLD</a:t>
            </a:r>
          </a:p>
          <a:p>
            <a:pPr lvl="2"/>
            <a:r>
              <a:rPr lang="en-US" sz="2400" dirty="0">
                <a:solidFill>
                  <a:srgbClr val="383636"/>
                </a:solidFill>
                <a:ea typeface="Calibri" panose="020F0502020204030204" pitchFamily="34" charset="0"/>
                <a:cs typeface="Calibri" panose="020F0502020204030204" pitchFamily="34" charset="0"/>
              </a:rPr>
              <a:t>Of those 50% have MASH*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1"/>
            <a:r>
              <a:rPr lang="en-US" sz="2800" dirty="0">
                <a:solidFill>
                  <a:srgbClr val="383636"/>
                </a:solidFill>
                <a:ea typeface="Calibri" panose="020F0502020204030204" pitchFamily="34" charset="0"/>
                <a:cs typeface="Calibri" panose="020F0502020204030204" pitchFamily="34" charset="0"/>
              </a:rPr>
              <a:t>Adults with type 1</a:t>
            </a:r>
          </a:p>
          <a:p>
            <a:pPr lvl="2"/>
            <a:r>
              <a:rPr lang="en-US" sz="2400" dirty="0">
                <a:solidFill>
                  <a:srgbClr val="383636"/>
                </a:solidFill>
                <a:ea typeface="Calibri" panose="020F0502020204030204" pitchFamily="34" charset="0"/>
                <a:cs typeface="Calibri" panose="020F0502020204030204" pitchFamily="34" charset="0"/>
              </a:rPr>
              <a:t>20% have MASLD   </a:t>
            </a: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AC88B66-38E2-49B9-D5DD-29E835454D2D}"/>
              </a:ext>
            </a:extLst>
          </p:cNvPr>
          <p:cNvSpPr txBox="1"/>
          <p:nvPr/>
        </p:nvSpPr>
        <p:spPr>
          <a:xfrm>
            <a:off x="5334000" y="3270679"/>
            <a:ext cx="3048000" cy="1569660"/>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endParaRPr lang="en-US" sz="2400" dirty="0">
              <a:solidFill>
                <a:srgbClr val="0070C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4" name="Picture 3">
            <a:extLst>
              <a:ext uri="{FF2B5EF4-FFF2-40B4-BE49-F238E27FC236}">
                <a16:creationId xmlns:a16="http://schemas.microsoft.com/office/drawing/2014/main" id="{34067B61-27DB-7BA5-651B-C0B2636A1A04}"/>
              </a:ext>
            </a:extLst>
          </p:cNvPr>
          <p:cNvPicPr>
            <a:picLocks noChangeAspect="1"/>
          </p:cNvPicPr>
          <p:nvPr/>
        </p:nvPicPr>
        <p:blipFill>
          <a:blip r:embed="rId4"/>
          <a:stretch>
            <a:fillRect/>
          </a:stretch>
        </p:blipFill>
        <p:spPr>
          <a:xfrm>
            <a:off x="452887" y="6249110"/>
            <a:ext cx="4076724" cy="452424"/>
          </a:xfrm>
          <a:prstGeom prst="rect">
            <a:avLst/>
          </a:prstGeom>
        </p:spPr>
      </p:pic>
    </p:spTree>
    <p:extLst>
      <p:ext uri="{BB962C8B-B14F-4D97-AF65-F5344CB8AC3E}">
        <p14:creationId xmlns:p14="http://schemas.microsoft.com/office/powerpoint/2010/main" val="110967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154068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189332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spTree>
    <p:extLst>
      <p:ext uri="{BB962C8B-B14F-4D97-AF65-F5344CB8AC3E}">
        <p14:creationId xmlns:p14="http://schemas.microsoft.com/office/powerpoint/2010/main" val="155513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649A-319D-78B6-69B9-EB173779AD0A}"/>
              </a:ext>
            </a:extLst>
          </p:cNvPr>
          <p:cNvSpPr>
            <a:spLocks noGrp="1"/>
          </p:cNvSpPr>
          <p:nvPr>
            <p:ph type="ctrTitle"/>
          </p:nvPr>
        </p:nvSpPr>
        <p:spPr>
          <a:xfrm>
            <a:off x="737560" y="2430897"/>
            <a:ext cx="3798497" cy="1996206"/>
          </a:xfrm>
        </p:spPr>
        <p:txBody>
          <a:bodyPr>
            <a:normAutofit/>
          </a:bodyPr>
          <a:lstStyle/>
          <a:p>
            <a:pPr algn="ctr"/>
            <a:r>
              <a:rPr lang="en-US" dirty="0"/>
              <a:t>No More NAFLD</a:t>
            </a:r>
          </a:p>
        </p:txBody>
      </p:sp>
      <p:sp>
        <p:nvSpPr>
          <p:cNvPr id="3" name="Footer Placeholder 2">
            <a:extLst>
              <a:ext uri="{FF2B5EF4-FFF2-40B4-BE49-F238E27FC236}">
                <a16:creationId xmlns:a16="http://schemas.microsoft.com/office/drawing/2014/main" id="{8DA7F7B8-A387-4A88-B504-74463FA4BFD4}"/>
              </a:ext>
            </a:extLst>
          </p:cNvPr>
          <p:cNvSpPr>
            <a:spLocks noGrp="1"/>
          </p:cNvSpPr>
          <p:nvPr>
            <p:ph type="ftr" sz="quarter" idx="3"/>
          </p:nvPr>
        </p:nvSpPr>
        <p:spPr>
          <a:xfrm>
            <a:off x="854979" y="4458733"/>
            <a:ext cx="3579384" cy="639816"/>
          </a:xfrm>
        </p:spPr>
        <p:txBody>
          <a:bodyPr/>
          <a:lstStyle/>
          <a:p>
            <a:pPr algn="ctr"/>
            <a:r>
              <a:rPr lang="en-US" dirty="0">
                <a:solidFill>
                  <a:srgbClr val="7030A0"/>
                </a:solidFill>
              </a:rPr>
              <a:t>The NAFLD nomenclature is changing.</a:t>
            </a:r>
          </a:p>
        </p:txBody>
      </p:sp>
      <p:pic>
        <p:nvPicPr>
          <p:cNvPr id="4" name="Content Placeholder 7" descr="A person looking through a microscope&#10;&#10;Description automatically generated">
            <a:extLst>
              <a:ext uri="{FF2B5EF4-FFF2-40B4-BE49-F238E27FC236}">
                <a16:creationId xmlns:a16="http://schemas.microsoft.com/office/drawing/2014/main" id="{A89779B2-4DB1-7B4F-53DC-71622629164B}"/>
              </a:ext>
            </a:extLst>
          </p:cNvPr>
          <p:cNvPicPr>
            <a:picLocks noChangeAspect="1"/>
          </p:cNvPicPr>
          <p:nvPr/>
        </p:nvPicPr>
        <p:blipFill rotWithShape="1">
          <a:blip r:embed="rId2"/>
          <a:srcRect l="7673" t="-17217" r="15161" b="1228"/>
          <a:stretch/>
        </p:blipFill>
        <p:spPr>
          <a:xfrm>
            <a:off x="4037098" y="568105"/>
            <a:ext cx="1929443" cy="1931490"/>
          </a:xfrm>
          <a:prstGeom prst="ellipse">
            <a:avLst/>
          </a:prstGeom>
          <a:ln w="63500" cap="rnd">
            <a:noFill/>
          </a:ln>
          <a:effectLst/>
          <a:scene3d>
            <a:camera prst="orthographicFront"/>
            <a:lightRig rig="contrasting" dir="t">
              <a:rot lat="0" lon="0" rev="3000000"/>
            </a:lightRig>
          </a:scene3d>
          <a:sp3d>
            <a:contourClr>
              <a:srgbClr val="333333"/>
            </a:contourClr>
          </a:sp3d>
        </p:spPr>
      </p:pic>
      <p:pic>
        <p:nvPicPr>
          <p:cNvPr id="6" name="Picture Placeholder 5" descr="A doctor talking to a patient&#10;&#10;Description automatically generated">
            <a:extLst>
              <a:ext uri="{FF2B5EF4-FFF2-40B4-BE49-F238E27FC236}">
                <a16:creationId xmlns:a16="http://schemas.microsoft.com/office/drawing/2014/main" id="{2E698F48-5CCC-02DD-7928-97A024A2FB0E}"/>
              </a:ext>
            </a:extLst>
          </p:cNvPr>
          <p:cNvPicPr>
            <a:picLocks noGrp="1" noChangeAspect="1"/>
          </p:cNvPicPr>
          <p:nvPr>
            <p:ph type="pic" sz="quarter" idx="10"/>
          </p:nvPr>
        </p:nvPicPr>
        <p:blipFill rotWithShape="1">
          <a:blip r:embed="rId3"/>
          <a:srcRect l="15665" r="17669"/>
          <a:stretch/>
        </p:blipFill>
        <p:spPr>
          <a:xfrm>
            <a:off x="4831627" y="1676206"/>
            <a:ext cx="3994322" cy="3994322"/>
          </a:xfrm>
        </p:spPr>
      </p:pic>
      <p:sp>
        <p:nvSpPr>
          <p:cNvPr id="5" name="TextBox 4">
            <a:extLst>
              <a:ext uri="{FF2B5EF4-FFF2-40B4-BE49-F238E27FC236}">
                <a16:creationId xmlns:a16="http://schemas.microsoft.com/office/drawing/2014/main" id="{640C0D79-7183-D6FD-7076-38E737D01509}"/>
              </a:ext>
            </a:extLst>
          </p:cNvPr>
          <p:cNvSpPr txBox="1"/>
          <p:nvPr/>
        </p:nvSpPr>
        <p:spPr>
          <a:xfrm>
            <a:off x="152400" y="2638511"/>
            <a:ext cx="8673549" cy="1446550"/>
          </a:xfrm>
          <a:prstGeom prst="rect">
            <a:avLst/>
          </a:prstGeom>
          <a:solidFill>
            <a:schemeClr val="bg1"/>
          </a:solidFill>
        </p:spPr>
        <p:txBody>
          <a:bodyPr wrap="square" rtlCol="0">
            <a:spAutoFit/>
          </a:bodyPr>
          <a:lstStyle/>
          <a:p>
            <a:pPr algn="ctr"/>
            <a:r>
              <a:rPr lang="en-US" sz="4400" dirty="0">
                <a:solidFill>
                  <a:srgbClr val="0070C0"/>
                </a:solidFill>
                <a:latin typeface="Calibri" panose="020F0502020204030204" pitchFamily="34" charset="0"/>
                <a:ea typeface="Calibri" panose="020F0502020204030204" pitchFamily="34" charset="0"/>
                <a:cs typeface="Calibri" panose="020F0502020204030204" pitchFamily="34" charset="0"/>
              </a:rPr>
              <a:t>“MASLD is the hepatic manifestation of metabolic syndrome.”</a:t>
            </a:r>
          </a:p>
        </p:txBody>
      </p:sp>
      <p:pic>
        <p:nvPicPr>
          <p:cNvPr id="2050" name="Picture 2">
            <a:extLst>
              <a:ext uri="{FF2B5EF4-FFF2-40B4-BE49-F238E27FC236}">
                <a16:creationId xmlns:a16="http://schemas.microsoft.com/office/drawing/2014/main" id="{F59B7F2E-3089-AE1F-C1BD-DD8A4255C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0" y="228600"/>
            <a:ext cx="9144000" cy="5243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46C6A0-3319-460E-CDC7-94A7BD30D79D}"/>
              </a:ext>
            </a:extLst>
          </p:cNvPr>
          <p:cNvSpPr txBox="1"/>
          <p:nvPr/>
        </p:nvSpPr>
        <p:spPr>
          <a:xfrm>
            <a:off x="120445" y="5702158"/>
            <a:ext cx="8915400" cy="1077218"/>
          </a:xfrm>
          <a:prstGeom prst="rect">
            <a:avLst/>
          </a:prstGeom>
          <a:solidFill>
            <a:schemeClr val="bg1"/>
          </a:solidFill>
        </p:spPr>
        <p:txBody>
          <a:bodyPr wrap="square">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Figure 4.2—ELF, enhanced liver fibrosis test; FIB-4, fibrosis-4 index; LSM, liver stiffness measurement, as measured by vibration-controlled transient elastography. “</a:t>
            </a:r>
            <a:r>
              <a:rPr lang="en-US" sz="1600" dirty="0" err="1">
                <a:latin typeface="Calibri" panose="020F0502020204030204" pitchFamily="34" charset="0"/>
                <a:ea typeface="Calibri" panose="020F0502020204030204" pitchFamily="34" charset="0"/>
                <a:cs typeface="Calibri" panose="020F0502020204030204" pitchFamily="34" charset="0"/>
              </a:rPr>
              <a:t>Fibroscan</a:t>
            </a:r>
            <a:r>
              <a:rPr lang="en-US" sz="1600" dirty="0">
                <a:latin typeface="Calibri" panose="020F0502020204030204" pitchFamily="34" charset="0"/>
                <a:ea typeface="Calibri" panose="020F0502020204030204" pitchFamily="34" charset="0"/>
                <a:cs typeface="Calibri" panose="020F0502020204030204" pitchFamily="34" charset="0"/>
              </a:rPr>
              <a:t>”  *In the absence of LSM, consider ELF a diagnostic alternative. If ELF ≥ 9.8, an individual is at high risk of MASH with advanced liver fibrosis </a:t>
            </a: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(≥F3–F4) and should be referred to a liver specialist.</a:t>
            </a:r>
          </a:p>
        </p:txBody>
      </p:sp>
      <p:pic>
        <p:nvPicPr>
          <p:cNvPr id="7" name="Picture 6">
            <a:extLst>
              <a:ext uri="{FF2B5EF4-FFF2-40B4-BE49-F238E27FC236}">
                <a16:creationId xmlns:a16="http://schemas.microsoft.com/office/drawing/2014/main" id="{EA072063-D7A7-982B-B3F1-7AA90F6ED56D}"/>
              </a:ext>
            </a:extLst>
          </p:cNvPr>
          <p:cNvPicPr>
            <a:picLocks noChangeAspect="1"/>
          </p:cNvPicPr>
          <p:nvPr/>
        </p:nvPicPr>
        <p:blipFill>
          <a:blip r:embed="rId5"/>
          <a:stretch>
            <a:fillRect/>
          </a:stretch>
        </p:blipFill>
        <p:spPr>
          <a:xfrm>
            <a:off x="1006371" y="817100"/>
            <a:ext cx="3276600" cy="425719"/>
          </a:xfrm>
          <a:prstGeom prst="rect">
            <a:avLst/>
          </a:prstGeom>
        </p:spPr>
      </p:pic>
    </p:spTree>
    <p:extLst>
      <p:ext uri="{BB962C8B-B14F-4D97-AF65-F5344CB8AC3E}">
        <p14:creationId xmlns:p14="http://schemas.microsoft.com/office/powerpoint/2010/main" val="254118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1800" dirty="0">
                <a:solidFill>
                  <a:srgbClr val="000000"/>
                </a:solidFill>
              </a:rPr>
              <a:t>The liver plays a major role in maintaining glucose levels by regulating the process of gluconeogenesis and glycogenolysis </a:t>
            </a:r>
          </a:p>
          <a:p>
            <a:r>
              <a:rPr lang="en-US" sz="1800" dirty="0">
                <a:solidFill>
                  <a:srgbClr val="000000"/>
                </a:solidFill>
              </a:rPr>
              <a:t>Excessive hepatic glucose release leads to hyperglycemia</a:t>
            </a:r>
          </a:p>
          <a:p>
            <a:r>
              <a:rPr lang="en-US" sz="1800" dirty="0">
                <a:solidFill>
                  <a:srgbClr val="000000"/>
                </a:solidFill>
              </a:rPr>
              <a:t>In a person without diabetes, there is a low level of insulin to keep glucose homeostasis from glucose produced by the liver (</a:t>
            </a:r>
            <a:r>
              <a:rPr lang="en-US" sz="1800" b="1" dirty="0">
                <a:solidFill>
                  <a:srgbClr val="000000"/>
                </a:solidFill>
              </a:rPr>
              <a:t>basal insulin</a:t>
            </a:r>
            <a:r>
              <a:rPr lang="en-US" sz="1800" dirty="0">
                <a:solidFill>
                  <a:srgbClr val="000000"/>
                </a:solidFill>
              </a:rPr>
              <a:t>)</a:t>
            </a:r>
          </a:p>
          <a:p>
            <a:r>
              <a:rPr lang="en-US" sz="1800" dirty="0">
                <a:solidFill>
                  <a:srgbClr val="000000"/>
                </a:solidFill>
              </a:rPr>
              <a:t>People with T1D lack the ability to produce insulin to counteract the liver’s effects </a:t>
            </a:r>
          </a:p>
          <a:p>
            <a:r>
              <a:rPr lang="en-US" sz="1800" dirty="0">
                <a:solidFill>
                  <a:srgbClr val="000000"/>
                </a:solidFill>
              </a:rPr>
              <a:t>People with T2D may not have enough insulin due to insulin resistance</a:t>
            </a:r>
          </a:p>
          <a:p>
            <a:r>
              <a:rPr lang="en-US" sz="1800" dirty="0">
                <a:solidFill>
                  <a:srgbClr val="000000"/>
                </a:solidFill>
              </a:rPr>
              <a:t>Long-acting insulins or intermediate-acting insulins serve as a basal or “background insulin”</a:t>
            </a:r>
          </a:p>
          <a:p>
            <a:r>
              <a:rPr lang="en-US" sz="18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497330" y="5486400"/>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pic>
        <p:nvPicPr>
          <p:cNvPr id="8" name="Picture 7">
            <a:extLst>
              <a:ext uri="{FF2B5EF4-FFF2-40B4-BE49-F238E27FC236}">
                <a16:creationId xmlns:a16="http://schemas.microsoft.com/office/drawing/2014/main" id="{1CB579D6-21FE-433C-314A-CCADBAB663AF}"/>
              </a:ext>
            </a:extLst>
          </p:cNvPr>
          <p:cNvPicPr>
            <a:picLocks noChangeAspect="1"/>
          </p:cNvPicPr>
          <p:nvPr/>
        </p:nvPicPr>
        <p:blipFill>
          <a:blip r:embed="rId6"/>
          <a:stretch>
            <a:fillRect/>
          </a:stretch>
        </p:blipFill>
        <p:spPr>
          <a:xfrm>
            <a:off x="5364837" y="6085259"/>
            <a:ext cx="3711427" cy="664733"/>
          </a:xfrm>
          <a:prstGeom prst="rect">
            <a:avLst/>
          </a:prstGeom>
        </p:spPr>
      </p:pic>
    </p:spTree>
    <p:custDataLst>
      <p:tags r:id="rId1"/>
    </p:custDataLst>
    <p:extLst>
      <p:ext uri="{BB962C8B-B14F-4D97-AF65-F5344CB8AC3E}">
        <p14:creationId xmlns:p14="http://schemas.microsoft.com/office/powerpoint/2010/main" val="37987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MASLD &amp; MASH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17BD9F05-EEBD-F25B-B6B4-0795F663009F}"/>
              </a:ext>
            </a:extLst>
          </p:cNvPr>
          <p:cNvPicPr>
            <a:picLocks noChangeAspect="1"/>
          </p:cNvPicPr>
          <p:nvPr/>
        </p:nvPicPr>
        <p:blipFill>
          <a:blip r:embed="rId4"/>
          <a:stretch>
            <a:fillRect/>
          </a:stretch>
        </p:blipFill>
        <p:spPr>
          <a:xfrm>
            <a:off x="457200" y="6176976"/>
            <a:ext cx="4076724" cy="524558"/>
          </a:xfrm>
          <a:prstGeom prst="rect">
            <a:avLst/>
          </a:prstGeom>
        </p:spPr>
      </p:pic>
    </p:spTree>
    <p:extLst>
      <p:ext uri="{BB962C8B-B14F-4D97-AF65-F5344CB8AC3E}">
        <p14:creationId xmlns:p14="http://schemas.microsoft.com/office/powerpoint/2010/main" val="161600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Actos</a:t>
            </a:r>
          </a:p>
          <a:p>
            <a:pPr lvl="1"/>
            <a:r>
              <a:rPr lang="en-US" dirty="0"/>
              <a:t>GLP-1</a:t>
            </a:r>
          </a:p>
          <a:p>
            <a:pPr lvl="1"/>
            <a:r>
              <a:rPr lang="en-US" dirty="0"/>
              <a:t>Statin</a:t>
            </a:r>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8DC9B04B-BC06-B7B5-0870-6F4DE0AAF914}"/>
              </a:ext>
            </a:extLst>
          </p:cNvPr>
          <p:cNvPicPr>
            <a:picLocks noChangeAspect="1"/>
          </p:cNvPicPr>
          <p:nvPr/>
        </p:nvPicPr>
        <p:blipFill>
          <a:blip r:embed="rId3"/>
          <a:stretch>
            <a:fillRect/>
          </a:stretch>
        </p:blipFill>
        <p:spPr>
          <a:xfrm>
            <a:off x="422124" y="6244883"/>
            <a:ext cx="4076724" cy="452424"/>
          </a:xfrm>
          <a:prstGeom prst="rect">
            <a:avLst/>
          </a:prstGeom>
        </p:spPr>
      </p:pic>
    </p:spTree>
    <p:extLst>
      <p:ext uri="{BB962C8B-B14F-4D97-AF65-F5344CB8AC3E}">
        <p14:creationId xmlns:p14="http://schemas.microsoft.com/office/powerpoint/2010/main" val="15255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AC3118-93EA-90CF-C3D2-C9F7256155C8}"/>
              </a:ext>
            </a:extLst>
          </p:cNvPr>
          <p:cNvPicPr>
            <a:picLocks noChangeAspect="1"/>
          </p:cNvPicPr>
          <p:nvPr/>
        </p:nvPicPr>
        <p:blipFill>
          <a:blip r:embed="rId2"/>
          <a:stretch>
            <a:fillRect/>
          </a:stretch>
        </p:blipFill>
        <p:spPr>
          <a:xfrm>
            <a:off x="38100" y="914400"/>
            <a:ext cx="9067800" cy="5122131"/>
          </a:xfrm>
          <a:prstGeom prst="rect">
            <a:avLst/>
          </a:prstGeom>
        </p:spPr>
      </p:pic>
      <p:sp>
        <p:nvSpPr>
          <p:cNvPr id="4" name="TextBox 3">
            <a:extLst>
              <a:ext uri="{FF2B5EF4-FFF2-40B4-BE49-F238E27FC236}">
                <a16:creationId xmlns:a16="http://schemas.microsoft.com/office/drawing/2014/main" id="{548B5182-48BD-490D-4AD4-59CACEB7C087}"/>
              </a:ext>
            </a:extLst>
          </p:cNvPr>
          <p:cNvSpPr txBox="1"/>
          <p:nvPr/>
        </p:nvSpPr>
        <p:spPr>
          <a:xfrm>
            <a:off x="228600" y="6073263"/>
            <a:ext cx="4572000" cy="707886"/>
          </a:xfrm>
          <a:prstGeom prst="rect">
            <a:avLst/>
          </a:prstGeom>
          <a:noFill/>
        </p:spPr>
        <p:txBody>
          <a:bodyPr wrap="square">
            <a:spAutoFit/>
          </a:bodyPr>
          <a:lstStyle/>
          <a:p>
            <a:r>
              <a:rPr lang="en-US" sz="2000" b="0" i="0" dirty="0">
                <a:solidFill>
                  <a:srgbClr val="383636"/>
                </a:solidFill>
                <a:effectLst/>
                <a:latin typeface="Helvetica Neue"/>
              </a:rPr>
              <a:t>F0-F1, no to minimal fibrosis; F2-F3, moderate fibrosis; F4, cirrhosis; </a:t>
            </a:r>
            <a:endParaRPr lang="en-US" sz="2000" dirty="0"/>
          </a:p>
        </p:txBody>
      </p:sp>
      <p:pic>
        <p:nvPicPr>
          <p:cNvPr id="5" name="Picture 4">
            <a:extLst>
              <a:ext uri="{FF2B5EF4-FFF2-40B4-BE49-F238E27FC236}">
                <a16:creationId xmlns:a16="http://schemas.microsoft.com/office/drawing/2014/main" id="{F6AFADBB-3D3C-AFF6-2893-7764F1BBA4F7}"/>
              </a:ext>
            </a:extLst>
          </p:cNvPr>
          <p:cNvPicPr>
            <a:picLocks noChangeAspect="1"/>
          </p:cNvPicPr>
          <p:nvPr/>
        </p:nvPicPr>
        <p:blipFill>
          <a:blip r:embed="rId3"/>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294731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E9E3-F4EA-4BCD-B279-A6CA736036BD}"/>
              </a:ext>
            </a:extLst>
          </p:cNvPr>
          <p:cNvSpPr>
            <a:spLocks noGrp="1"/>
          </p:cNvSpPr>
          <p:nvPr>
            <p:ph type="title"/>
          </p:nvPr>
        </p:nvSpPr>
        <p:spPr/>
        <p:txBody>
          <a:bodyPr/>
          <a:lstStyle/>
          <a:p>
            <a:r>
              <a:rPr lang="en-US" dirty="0"/>
              <a:t>Higher Fracture Risk</a:t>
            </a:r>
          </a:p>
        </p:txBody>
      </p:sp>
      <p:sp>
        <p:nvSpPr>
          <p:cNvPr id="3" name="Content Placeholder 2">
            <a:extLst>
              <a:ext uri="{FF2B5EF4-FFF2-40B4-BE49-F238E27FC236}">
                <a16:creationId xmlns:a16="http://schemas.microsoft.com/office/drawing/2014/main" id="{A7962FF1-2EC2-4845-BFDF-49E103B9AFA8}"/>
              </a:ext>
            </a:extLst>
          </p:cNvPr>
          <p:cNvSpPr>
            <a:spLocks noGrp="1"/>
          </p:cNvSpPr>
          <p:nvPr>
            <p:ph sz="quarter" idx="1"/>
          </p:nvPr>
        </p:nvSpPr>
        <p:spPr>
          <a:xfrm>
            <a:off x="457200" y="1219200"/>
            <a:ext cx="5562600" cy="5638800"/>
          </a:xfrm>
        </p:spPr>
        <p:txBody>
          <a:bodyPr>
            <a:normAutofit lnSpcReduction="10000"/>
          </a:bodyPr>
          <a:lstStyle/>
          <a:p>
            <a:r>
              <a:rPr lang="en-US" dirty="0"/>
              <a:t>Hip fractures:</a:t>
            </a:r>
          </a:p>
          <a:p>
            <a:pPr lvl="1"/>
            <a:r>
              <a:rPr lang="en-US" dirty="0"/>
              <a:t>Type 1 - 6.3 relative risk associated w/ osteoporosis</a:t>
            </a:r>
          </a:p>
          <a:p>
            <a:pPr lvl="1"/>
            <a:r>
              <a:rPr lang="en-US" dirty="0"/>
              <a:t>Type 2 – 1.7 relative risk</a:t>
            </a:r>
          </a:p>
          <a:p>
            <a:r>
              <a:rPr lang="en-US" dirty="0"/>
              <a:t>Health care professionals can:</a:t>
            </a:r>
          </a:p>
          <a:p>
            <a:pPr lvl="1"/>
            <a:r>
              <a:rPr lang="en-US" dirty="0"/>
              <a:t>Assess risk fracture risk and history, </a:t>
            </a:r>
            <a:r>
              <a:rPr lang="en-US" dirty="0" err="1"/>
              <a:t>esp</a:t>
            </a:r>
            <a:r>
              <a:rPr lang="en-US" dirty="0"/>
              <a:t> with older clients</a:t>
            </a:r>
          </a:p>
          <a:p>
            <a:pPr lvl="1"/>
            <a:r>
              <a:rPr lang="en-US" dirty="0"/>
              <a:t>Recommend bone mineral density assessment</a:t>
            </a:r>
          </a:p>
          <a:p>
            <a:pPr lvl="1"/>
            <a:r>
              <a:rPr lang="en-US" dirty="0"/>
              <a:t>Assess if would benefit from vita d supplement</a:t>
            </a:r>
          </a:p>
          <a:p>
            <a:pPr lvl="1"/>
            <a:r>
              <a:rPr lang="en-US" dirty="0"/>
              <a:t>Home health/ Physical Therapy</a:t>
            </a:r>
          </a:p>
          <a:p>
            <a:pPr lvl="1"/>
            <a:r>
              <a:rPr lang="en-US" dirty="0"/>
              <a:t>Use TZDs and SGLT’s with caution</a:t>
            </a:r>
          </a:p>
          <a:p>
            <a:pPr lvl="1"/>
            <a:endParaRPr lang="en-US" dirty="0"/>
          </a:p>
        </p:txBody>
      </p:sp>
      <p:pic>
        <p:nvPicPr>
          <p:cNvPr id="4" name="Picture 3">
            <a:extLst>
              <a:ext uri="{FF2B5EF4-FFF2-40B4-BE49-F238E27FC236}">
                <a16:creationId xmlns:a16="http://schemas.microsoft.com/office/drawing/2014/main" id="{7BDF1107-A50D-4F0B-9912-9C5179FE501B}"/>
              </a:ext>
            </a:extLst>
          </p:cNvPr>
          <p:cNvPicPr>
            <a:picLocks noChangeAspect="1"/>
          </p:cNvPicPr>
          <p:nvPr/>
        </p:nvPicPr>
        <p:blipFill>
          <a:blip r:embed="rId2"/>
          <a:stretch>
            <a:fillRect/>
          </a:stretch>
        </p:blipFill>
        <p:spPr>
          <a:xfrm>
            <a:off x="6383250" y="1388519"/>
            <a:ext cx="2508338" cy="3564481"/>
          </a:xfrm>
          <a:prstGeom prst="rect">
            <a:avLst/>
          </a:prstGeom>
        </p:spPr>
      </p:pic>
      <p:pic>
        <p:nvPicPr>
          <p:cNvPr id="5" name="Picture 4">
            <a:extLst>
              <a:ext uri="{FF2B5EF4-FFF2-40B4-BE49-F238E27FC236}">
                <a16:creationId xmlns:a16="http://schemas.microsoft.com/office/drawing/2014/main" id="{50BC78F5-6890-5FC3-B5A5-75EE739408E2}"/>
              </a:ext>
            </a:extLst>
          </p:cNvPr>
          <p:cNvPicPr>
            <a:picLocks noChangeAspect="1"/>
          </p:cNvPicPr>
          <p:nvPr/>
        </p:nvPicPr>
        <p:blipFill>
          <a:blip r:embed="rId3"/>
          <a:stretch>
            <a:fillRect/>
          </a:stretch>
        </p:blipFill>
        <p:spPr>
          <a:xfrm>
            <a:off x="6163033" y="5086356"/>
            <a:ext cx="2948771" cy="383125"/>
          </a:xfrm>
          <a:prstGeom prst="rect">
            <a:avLst/>
          </a:prstGeom>
        </p:spPr>
      </p:pic>
    </p:spTree>
    <p:extLst>
      <p:ext uri="{BB962C8B-B14F-4D97-AF65-F5344CB8AC3E}">
        <p14:creationId xmlns:p14="http://schemas.microsoft.com/office/powerpoint/2010/main" val="280173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3517-4188-2F9A-4B20-F800A2F22E78}"/>
              </a:ext>
            </a:extLst>
          </p:cNvPr>
          <p:cNvSpPr>
            <a:spLocks noGrp="1"/>
          </p:cNvSpPr>
          <p:nvPr>
            <p:ph type="title"/>
          </p:nvPr>
        </p:nvSpPr>
        <p:spPr/>
        <p:txBody>
          <a:bodyPr/>
          <a:lstStyle/>
          <a:p>
            <a:r>
              <a:rPr lang="en-US" dirty="0"/>
              <a:t>Bone Mineral Density Testing</a:t>
            </a:r>
          </a:p>
        </p:txBody>
      </p:sp>
      <p:sp>
        <p:nvSpPr>
          <p:cNvPr id="3" name="Content Placeholder 2">
            <a:extLst>
              <a:ext uri="{FF2B5EF4-FFF2-40B4-BE49-F238E27FC236}">
                <a16:creationId xmlns:a16="http://schemas.microsoft.com/office/drawing/2014/main" id="{7C5A688E-C78A-D4EC-6945-E9EF33ED2ADE}"/>
              </a:ext>
            </a:extLst>
          </p:cNvPr>
          <p:cNvSpPr>
            <a:spLocks noGrp="1"/>
          </p:cNvSpPr>
          <p:nvPr>
            <p:ph sz="quarter" idx="1"/>
          </p:nvPr>
        </p:nvSpPr>
        <p:spPr/>
        <p:txBody>
          <a:bodyPr>
            <a:normAutofit fontScale="70000" lnSpcReduction="20000"/>
          </a:bodyPr>
          <a:lstStyle/>
          <a:p>
            <a:pPr>
              <a:lnSpc>
                <a:spcPct val="120000"/>
              </a:lnSpc>
            </a:pPr>
            <a:r>
              <a:rPr lang="en-US" dirty="0"/>
              <a:t>People aged ≥65 years </a:t>
            </a:r>
          </a:p>
          <a:p>
            <a:pPr>
              <a:lnSpc>
                <a:spcPct val="120000"/>
              </a:lnSpc>
            </a:pPr>
            <a:r>
              <a:rPr lang="en-US" dirty="0"/>
              <a:t>Postmenopausal women and men aged ≥50 years with history of adult-age fracture or with diabetes–specific risk factors: </a:t>
            </a:r>
          </a:p>
          <a:p>
            <a:pPr marL="0" indent="0">
              <a:lnSpc>
                <a:spcPct val="120000"/>
              </a:lnSpc>
              <a:buNone/>
            </a:pPr>
            <a:r>
              <a:rPr lang="en-US" dirty="0"/>
              <a:t> • Frequent hypoglycemic events </a:t>
            </a:r>
          </a:p>
          <a:p>
            <a:pPr marL="0" indent="0">
              <a:lnSpc>
                <a:spcPct val="120000"/>
              </a:lnSpc>
              <a:buNone/>
            </a:pPr>
            <a:r>
              <a:rPr lang="en-US" dirty="0"/>
              <a:t> • Diabetes duration &gt;10 years </a:t>
            </a:r>
          </a:p>
          <a:p>
            <a:pPr marL="0" indent="0">
              <a:lnSpc>
                <a:spcPct val="120000"/>
              </a:lnSpc>
              <a:buNone/>
            </a:pPr>
            <a:r>
              <a:rPr lang="en-US" dirty="0"/>
              <a:t> • Diabetes medications: insulin, thiazolidinediones, sulfonylureas </a:t>
            </a:r>
          </a:p>
          <a:p>
            <a:pPr marL="0" indent="0">
              <a:lnSpc>
                <a:spcPct val="120000"/>
              </a:lnSpc>
              <a:buNone/>
            </a:pPr>
            <a:r>
              <a:rPr lang="en-US" dirty="0"/>
              <a:t> • A1C &gt;8% </a:t>
            </a:r>
          </a:p>
          <a:p>
            <a:pPr marL="0" indent="0">
              <a:lnSpc>
                <a:spcPct val="120000"/>
              </a:lnSpc>
              <a:buNone/>
            </a:pPr>
            <a:r>
              <a:rPr lang="en-US" dirty="0"/>
              <a:t> • Peripheral or autonomic neuropathy, retinopathy, nephropathy </a:t>
            </a:r>
          </a:p>
          <a:p>
            <a:pPr marL="0" indent="0">
              <a:lnSpc>
                <a:spcPct val="120000"/>
              </a:lnSpc>
              <a:buNone/>
            </a:pPr>
            <a:r>
              <a:rPr lang="en-US" dirty="0"/>
              <a:t> • Frequent falls </a:t>
            </a:r>
          </a:p>
          <a:p>
            <a:pPr marL="0" indent="0">
              <a:lnSpc>
                <a:spcPct val="120000"/>
              </a:lnSpc>
              <a:buNone/>
            </a:pPr>
            <a:r>
              <a:rPr lang="en-US" dirty="0"/>
              <a:t> • Glucocorticoid use </a:t>
            </a:r>
          </a:p>
        </p:txBody>
      </p:sp>
      <p:sp>
        <p:nvSpPr>
          <p:cNvPr id="5" name="TextBox 4">
            <a:extLst>
              <a:ext uri="{FF2B5EF4-FFF2-40B4-BE49-F238E27FC236}">
                <a16:creationId xmlns:a16="http://schemas.microsoft.com/office/drawing/2014/main" id="{C98BB003-9EB1-A750-11A4-526414C74B11}"/>
              </a:ext>
            </a:extLst>
          </p:cNvPr>
          <p:cNvSpPr txBox="1"/>
          <p:nvPr/>
        </p:nvSpPr>
        <p:spPr>
          <a:xfrm>
            <a:off x="914400" y="5602857"/>
            <a:ext cx="7543800" cy="923330"/>
          </a:xfrm>
          <a:prstGeom prst="rect">
            <a:avLst/>
          </a:prstGeom>
          <a:noFill/>
          <a:ln w="38100">
            <a:solidFill>
              <a:srgbClr val="7030A0"/>
            </a:solidFill>
          </a:ln>
        </p:spPr>
        <p:txBody>
          <a:bodyPr wrap="square">
            <a:spAutoFit/>
          </a:bodyPr>
          <a:lstStyle/>
          <a:p>
            <a:pPr algn="ctr"/>
            <a:r>
              <a:rPr lang="en-US" sz="1800" dirty="0">
                <a:solidFill>
                  <a:srgbClr val="383636"/>
                </a:solidFill>
                <a:latin typeface="Calibri" panose="020F0502020204030204" pitchFamily="34" charset="0"/>
                <a:ea typeface="Calibri" panose="020F0502020204030204" pitchFamily="34" charset="0"/>
                <a:cs typeface="Calibri" panose="020F0502020204030204" pitchFamily="34" charset="0"/>
              </a:rPr>
              <a:t>If at Risk for Fracture - </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Advise people with diabetes on their intake of calcium (1,000–1,200 mg/day) and vitamin D to ensure it meets the recommended daily allowance through their diet or supplemental means.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665884-45E3-BA02-1BE5-B06A2B3E590D}"/>
              </a:ext>
            </a:extLst>
          </p:cNvPr>
          <p:cNvPicPr>
            <a:picLocks noChangeAspect="1"/>
          </p:cNvPicPr>
          <p:nvPr/>
        </p:nvPicPr>
        <p:blipFill>
          <a:blip r:embed="rId2"/>
          <a:stretch>
            <a:fillRect/>
          </a:stretch>
        </p:blipFill>
        <p:spPr>
          <a:xfrm>
            <a:off x="5638800" y="4953000"/>
            <a:ext cx="2948771" cy="383125"/>
          </a:xfrm>
          <a:prstGeom prst="rect">
            <a:avLst/>
          </a:prstGeom>
        </p:spPr>
      </p:pic>
    </p:spTree>
    <p:extLst>
      <p:ext uri="{BB962C8B-B14F-4D97-AF65-F5344CB8AC3E}">
        <p14:creationId xmlns:p14="http://schemas.microsoft.com/office/powerpoint/2010/main" val="342711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8FA-4C5D-493C-B46B-0355F5D60985}"/>
              </a:ext>
            </a:extLst>
          </p:cNvPr>
          <p:cNvSpPr>
            <a:spLocks noGrp="1"/>
          </p:cNvSpPr>
          <p:nvPr>
            <p:ph type="title"/>
          </p:nvPr>
        </p:nvSpPr>
        <p:spPr>
          <a:xfrm>
            <a:off x="457200" y="228600"/>
            <a:ext cx="8229600" cy="914400"/>
          </a:xfrm>
        </p:spPr>
        <p:txBody>
          <a:bodyPr anchor="b">
            <a:normAutofit/>
          </a:bodyPr>
          <a:lstStyle/>
          <a:p>
            <a:r>
              <a:rPr lang="en-US" dirty="0"/>
              <a:t>Sensory Impairment</a:t>
            </a:r>
          </a:p>
        </p:txBody>
      </p:sp>
      <p:sp>
        <p:nvSpPr>
          <p:cNvPr id="3" name="Content Placeholder 2">
            <a:extLst>
              <a:ext uri="{FF2B5EF4-FFF2-40B4-BE49-F238E27FC236}">
                <a16:creationId xmlns:a16="http://schemas.microsoft.com/office/drawing/2014/main" id="{13BA1C8F-074C-44D5-A89B-F1AEA5D74F10}"/>
              </a:ext>
            </a:extLst>
          </p:cNvPr>
          <p:cNvSpPr>
            <a:spLocks noGrp="1"/>
          </p:cNvSpPr>
          <p:nvPr>
            <p:ph sz="quarter" idx="1"/>
          </p:nvPr>
        </p:nvSpPr>
        <p:spPr>
          <a:xfrm>
            <a:off x="457200" y="1219200"/>
            <a:ext cx="4191000" cy="5715000"/>
          </a:xfrm>
        </p:spPr>
        <p:txBody>
          <a:bodyPr>
            <a:normAutofit/>
          </a:bodyPr>
          <a:lstStyle/>
          <a:p>
            <a:pPr>
              <a:lnSpc>
                <a:spcPct val="90000"/>
              </a:lnSpc>
            </a:pPr>
            <a:r>
              <a:rPr lang="en-US" sz="2400" dirty="0"/>
              <a:t>Hearing impairment 2xs as common in diabetes</a:t>
            </a:r>
          </a:p>
          <a:p>
            <a:pPr lvl="1">
              <a:lnSpc>
                <a:spcPct val="90000"/>
              </a:lnSpc>
            </a:pPr>
            <a:r>
              <a:rPr lang="en-US" sz="2400" dirty="0"/>
              <a:t>Due to oxidative stress + hyperglycemia</a:t>
            </a:r>
          </a:p>
          <a:p>
            <a:pPr lvl="1">
              <a:lnSpc>
                <a:spcPct val="90000"/>
              </a:lnSpc>
            </a:pPr>
            <a:r>
              <a:rPr lang="en-US" sz="2400" dirty="0"/>
              <a:t>Leads to cochlear microangiopathy and auditory neuropathy</a:t>
            </a:r>
          </a:p>
          <a:p>
            <a:pPr>
              <a:lnSpc>
                <a:spcPct val="90000"/>
              </a:lnSpc>
            </a:pPr>
            <a:r>
              <a:rPr lang="en-US" sz="2400" dirty="0"/>
              <a:t>Risk factors</a:t>
            </a:r>
          </a:p>
          <a:p>
            <a:pPr lvl="1">
              <a:lnSpc>
                <a:spcPct val="90000"/>
              </a:lnSpc>
            </a:pPr>
            <a:r>
              <a:rPr lang="en-US" sz="2400" dirty="0"/>
              <a:t>Low HDL cholesterol, coronary heart disease, peripheral neuropathy, and general poor health have been reported as risk factors for hearing impairment</a:t>
            </a:r>
          </a:p>
        </p:txBody>
      </p:sp>
      <p:pic>
        <p:nvPicPr>
          <p:cNvPr id="5" name="Picture 4" descr="A picture containing person, person, outdoor, smiling&#10;&#10;Description automatically generated">
            <a:extLst>
              <a:ext uri="{FF2B5EF4-FFF2-40B4-BE49-F238E27FC236}">
                <a16:creationId xmlns:a16="http://schemas.microsoft.com/office/drawing/2014/main" id="{E13FFE98-2269-4BD4-A339-D3ED6A8993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613" r="13366" b="2"/>
          <a:stretch/>
        </p:blipFill>
        <p:spPr>
          <a:xfrm>
            <a:off x="4804342" y="1216152"/>
            <a:ext cx="3869504" cy="4727448"/>
          </a:xfrm>
          <a:prstGeom prst="rect">
            <a:avLst/>
          </a:prstGeom>
          <a:noFill/>
        </p:spPr>
      </p:pic>
      <p:pic>
        <p:nvPicPr>
          <p:cNvPr id="4" name="Picture 3">
            <a:extLst>
              <a:ext uri="{FF2B5EF4-FFF2-40B4-BE49-F238E27FC236}">
                <a16:creationId xmlns:a16="http://schemas.microsoft.com/office/drawing/2014/main" id="{05ED2C39-26B4-1BD7-CDAE-AA14DF710906}"/>
              </a:ext>
            </a:extLst>
          </p:cNvPr>
          <p:cNvPicPr>
            <a:picLocks noChangeAspect="1"/>
          </p:cNvPicPr>
          <p:nvPr/>
        </p:nvPicPr>
        <p:blipFill>
          <a:blip r:embed="rId4"/>
          <a:stretch>
            <a:fillRect/>
          </a:stretch>
        </p:blipFill>
        <p:spPr>
          <a:xfrm>
            <a:off x="5334000" y="6096000"/>
            <a:ext cx="2948771" cy="383125"/>
          </a:xfrm>
          <a:prstGeom prst="rect">
            <a:avLst/>
          </a:prstGeom>
        </p:spPr>
      </p:pic>
    </p:spTree>
    <p:extLst>
      <p:ext uri="{BB962C8B-B14F-4D97-AF65-F5344CB8AC3E}">
        <p14:creationId xmlns:p14="http://schemas.microsoft.com/office/powerpoint/2010/main" val="167238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C971-CCA9-5A45-4EA8-FF718DEB9F06}"/>
              </a:ext>
            </a:extLst>
          </p:cNvPr>
          <p:cNvSpPr>
            <a:spLocks noGrp="1"/>
          </p:cNvSpPr>
          <p:nvPr>
            <p:ph type="title"/>
          </p:nvPr>
        </p:nvSpPr>
        <p:spPr/>
        <p:txBody>
          <a:bodyPr/>
          <a:lstStyle/>
          <a:p>
            <a:r>
              <a:rPr lang="en-US" dirty="0"/>
              <a:t>Cognitive Impairment</a:t>
            </a:r>
          </a:p>
        </p:txBody>
      </p:sp>
      <p:sp>
        <p:nvSpPr>
          <p:cNvPr id="3" name="Content Placeholder 2">
            <a:extLst>
              <a:ext uri="{FF2B5EF4-FFF2-40B4-BE49-F238E27FC236}">
                <a16:creationId xmlns:a16="http://schemas.microsoft.com/office/drawing/2014/main" id="{BE51868B-D93D-7937-9BBE-93C56AD22FB0}"/>
              </a:ext>
            </a:extLst>
          </p:cNvPr>
          <p:cNvSpPr>
            <a:spLocks noGrp="1"/>
          </p:cNvSpPr>
          <p:nvPr>
            <p:ph sz="quarter" idx="1"/>
          </p:nvPr>
        </p:nvSpPr>
        <p:spPr/>
        <p:txBody>
          <a:bodyPr>
            <a:normAutofit fontScale="92500" lnSpcReduction="10000"/>
          </a:bodyPr>
          <a:lstStyle/>
          <a:p>
            <a:pPr>
              <a:lnSpc>
                <a:spcPct val="110000"/>
              </a:lnSpc>
            </a:pPr>
            <a:r>
              <a:rPr lang="en-US" dirty="0">
                <a:solidFill>
                  <a:srgbClr val="383636"/>
                </a:solidFill>
                <a:ea typeface="Calibri" panose="020F0502020204030204" pitchFamily="34" charset="0"/>
                <a:cs typeface="Calibri" panose="020F0502020204030204" pitchFamily="34" charset="0"/>
              </a:rPr>
              <a:t>Meta-analysis showed i</a:t>
            </a:r>
            <a:r>
              <a:rPr lang="en-US" b="0" i="0" dirty="0">
                <a:solidFill>
                  <a:srgbClr val="383636"/>
                </a:solidFill>
                <a:effectLst/>
                <a:ea typeface="Calibri" panose="020F0502020204030204" pitchFamily="34" charset="0"/>
                <a:cs typeface="Calibri" panose="020F0502020204030204" pitchFamily="34" charset="0"/>
              </a:rPr>
              <a:t>ndividuals with diabetes had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all types of dementia,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Alzheimer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 91% higher risk of vascular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compared with individuals without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A3271F21-90C2-066D-303B-A3223D715E02}"/>
              </a:ext>
            </a:extLst>
          </p:cNvPr>
          <p:cNvSpPr>
            <a:spLocks noGrp="1"/>
          </p:cNvSpPr>
          <p:nvPr>
            <p:ph sz="quarter" idx="2"/>
          </p:nvPr>
        </p:nvSpPr>
        <p:spPr>
          <a:xfrm>
            <a:off x="4857238" y="1216152"/>
            <a:ext cx="3816607" cy="4937760"/>
          </a:xfrm>
        </p:spPr>
        <p:txBody>
          <a:bodyPr>
            <a:normAutofit fontScale="92500" lnSpcReduction="10000"/>
          </a:bodyPr>
          <a:lstStyle/>
          <a:p>
            <a:r>
              <a:rPr lang="en-US" dirty="0">
                <a:solidFill>
                  <a:srgbClr val="383636"/>
                </a:solidFill>
                <a:ea typeface="Calibri" panose="020F0502020204030204" pitchFamily="34" charset="0"/>
                <a:cs typeface="Calibri" panose="020F0502020204030204" pitchFamily="34" charset="0"/>
              </a:rPr>
              <a:t>P</a:t>
            </a:r>
            <a:r>
              <a:rPr lang="en-US" b="0" i="0" dirty="0">
                <a:solidFill>
                  <a:srgbClr val="383636"/>
                </a:solidFill>
                <a:effectLst/>
                <a:ea typeface="Calibri" panose="020F0502020204030204" pitchFamily="34" charset="0"/>
                <a:cs typeface="Calibri" panose="020F0502020204030204" pitchFamily="34" charset="0"/>
              </a:rPr>
              <a:t>eople with Alzheimer dementia are more likely to develop diabetes than people without Alzheimer dementia.</a:t>
            </a:r>
            <a:endParaRPr lang="en-US" dirty="0">
              <a:ea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C1080D25-92F2-23A7-6678-3B6FF7E3E97F}"/>
              </a:ext>
            </a:extLst>
          </p:cNvPr>
          <p:cNvCxnSpPr>
            <a:cxnSpLocks/>
          </p:cNvCxnSpPr>
          <p:nvPr/>
        </p:nvCxnSpPr>
        <p:spPr>
          <a:xfrm>
            <a:off x="4013027" y="2209800"/>
            <a:ext cx="971642" cy="0"/>
          </a:xfrm>
          <a:prstGeom prst="straightConnector1">
            <a:avLst/>
          </a:prstGeom>
          <a:ln w="76200">
            <a:solidFill>
              <a:srgbClr val="7030A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9930D1-F5A8-8E74-AFED-98F863BFA188}"/>
              </a:ext>
            </a:extLst>
          </p:cNvPr>
          <p:cNvPicPr>
            <a:picLocks noChangeAspect="1"/>
          </p:cNvPicPr>
          <p:nvPr/>
        </p:nvPicPr>
        <p:blipFill>
          <a:blip r:embed="rId2"/>
          <a:stretch>
            <a:fillRect/>
          </a:stretch>
        </p:blipFill>
        <p:spPr>
          <a:xfrm>
            <a:off x="761913" y="5962349"/>
            <a:ext cx="2948771" cy="383125"/>
          </a:xfrm>
          <a:prstGeom prst="rect">
            <a:avLst/>
          </a:prstGeom>
        </p:spPr>
      </p:pic>
      <p:pic>
        <p:nvPicPr>
          <p:cNvPr id="8" name="Picture 7" descr="Frustrated old businessman">
            <a:extLst>
              <a:ext uri="{FF2B5EF4-FFF2-40B4-BE49-F238E27FC236}">
                <a16:creationId xmlns:a16="http://schemas.microsoft.com/office/drawing/2014/main" id="{5F10C89A-DA9C-9514-611B-A517F419D43D}"/>
              </a:ext>
            </a:extLst>
          </p:cNvPr>
          <p:cNvPicPr>
            <a:picLocks noChangeAspect="1"/>
          </p:cNvPicPr>
          <p:nvPr/>
        </p:nvPicPr>
        <p:blipFill>
          <a:blip r:embed="rId3" cstate="print">
            <a:extLst>
              <a:ext uri="{28A0092B-C50C-407E-A947-70E740481C1C}">
                <a14:useLocalDpi xmlns:a14="http://schemas.microsoft.com/office/drawing/2010/main" val="0"/>
              </a:ext>
            </a:extLst>
          </a:blip>
          <a:srcRect l="35833" r="7500"/>
          <a:stretch/>
        </p:blipFill>
        <p:spPr>
          <a:xfrm>
            <a:off x="5512901" y="3871448"/>
            <a:ext cx="2209800" cy="2599765"/>
          </a:xfrm>
          <a:prstGeom prst="rect">
            <a:avLst/>
          </a:prstGeom>
        </p:spPr>
      </p:pic>
    </p:spTree>
    <p:extLst>
      <p:ext uri="{BB962C8B-B14F-4D97-AF65-F5344CB8AC3E}">
        <p14:creationId xmlns:p14="http://schemas.microsoft.com/office/powerpoint/2010/main" val="2272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a:bodyPr>
          <a:lstStyle/>
          <a:p>
            <a:r>
              <a:rPr lang="en-US" dirty="0"/>
              <a:t>Dental, Eye,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248347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10</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Oval 3">
            <a:extLst>
              <a:ext uri="{FF2B5EF4-FFF2-40B4-BE49-F238E27FC236}">
                <a16:creationId xmlns:a16="http://schemas.microsoft.com/office/drawing/2014/main" id="{1C3A0FE3-4717-4D12-A3AD-A7E20E0C8FD5}"/>
              </a:ext>
            </a:extLst>
          </p:cNvPr>
          <p:cNvSpPr/>
          <p:nvPr/>
        </p:nvSpPr>
        <p:spPr>
          <a:xfrm>
            <a:off x="423041" y="2133600"/>
            <a:ext cx="7696200" cy="1371600"/>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295400" y="5105764"/>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FB4539-C173-6DDA-0F42-747084EF5A56}"/>
              </a:ext>
            </a:extLst>
          </p:cNvPr>
          <p:cNvPicPr>
            <a:picLocks noChangeAspect="1"/>
          </p:cNvPicPr>
          <p:nvPr/>
        </p:nvPicPr>
        <p:blipFill>
          <a:blip r:embed="rId4"/>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161201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716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569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28140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defRPr/>
            </a:pPr>
            <a:r>
              <a:rPr lang="en-US" dirty="0"/>
              <a:t>Keeping Oral Healthy</a:t>
            </a:r>
          </a:p>
        </p:txBody>
      </p:sp>
      <p:sp>
        <p:nvSpPr>
          <p:cNvPr id="3" name="Content Placeholder 2"/>
          <p:cNvSpPr>
            <a:spLocks noGrp="1"/>
          </p:cNvSpPr>
          <p:nvPr>
            <p:ph sz="quarter" idx="1"/>
          </p:nvPr>
        </p:nvSpPr>
        <p:spPr>
          <a:xfrm>
            <a:off x="457200" y="1219200"/>
            <a:ext cx="4953000" cy="5638800"/>
          </a:xfrm>
        </p:spPr>
        <p:txBody>
          <a:bodyPr>
            <a:normAutofit/>
          </a:bodyPr>
          <a:lstStyle/>
          <a:p>
            <a:pPr>
              <a:lnSpc>
                <a:spcPct val="90000"/>
              </a:lnSpc>
              <a:defRPr/>
            </a:pPr>
            <a:r>
              <a:rPr lang="en-US" sz="2800" dirty="0"/>
              <a:t>Oral disease linked with heart disease</a:t>
            </a:r>
          </a:p>
          <a:p>
            <a:pPr eaLnBrk="1" hangingPunct="1">
              <a:lnSpc>
                <a:spcPct val="90000"/>
              </a:lnSpc>
              <a:defRPr/>
            </a:pPr>
            <a:r>
              <a:rPr lang="en-US" sz="2800" dirty="0"/>
              <a:t>Dental exams (every 6 </a:t>
            </a:r>
            <a:r>
              <a:rPr lang="en-US" sz="2800" dirty="0" err="1"/>
              <a:t>mo’s</a:t>
            </a:r>
            <a:r>
              <a:rPr lang="en-US" sz="2800" dirty="0"/>
              <a:t>)</a:t>
            </a:r>
          </a:p>
          <a:p>
            <a:pPr eaLnBrk="1" hangingPunct="1">
              <a:lnSpc>
                <a:spcPct val="90000"/>
              </a:lnSpc>
              <a:defRPr/>
            </a:pPr>
            <a:r>
              <a:rPr lang="en-US" sz="2800" dirty="0"/>
              <a:t>Metabolic control critical</a:t>
            </a:r>
            <a:endParaRPr lang="en-US" sz="2800" i="1" dirty="0"/>
          </a:p>
          <a:p>
            <a:pPr eaLnBrk="1" hangingPunct="1">
              <a:lnSpc>
                <a:spcPct val="90000"/>
              </a:lnSpc>
              <a:defRPr/>
            </a:pPr>
            <a:r>
              <a:rPr lang="en-US" sz="2800" dirty="0"/>
              <a:t>Quit smoking</a:t>
            </a:r>
          </a:p>
          <a:p>
            <a:pPr eaLnBrk="1" hangingPunct="1">
              <a:lnSpc>
                <a:spcPct val="90000"/>
              </a:lnSpc>
              <a:defRPr/>
            </a:pPr>
            <a:r>
              <a:rPr lang="en-US" sz="2800" dirty="0"/>
              <a:t>Brush twice daily and floss daily. </a:t>
            </a:r>
          </a:p>
          <a:p>
            <a:pPr eaLnBrk="1" hangingPunct="1">
              <a:lnSpc>
                <a:spcPct val="90000"/>
              </a:lnSpc>
              <a:defRPr/>
            </a:pPr>
            <a:r>
              <a:rPr lang="en-US" sz="2800" dirty="0"/>
              <a:t>Help access affordable dental care.</a:t>
            </a:r>
          </a:p>
          <a:p>
            <a:pPr eaLnBrk="1" hangingPunct="1">
              <a:lnSpc>
                <a:spcPct val="90000"/>
              </a:lnSpc>
              <a:defRPr/>
            </a:pPr>
            <a:r>
              <a:rPr lang="en-US" sz="2800" dirty="0"/>
              <a:t>Treat infections with </a:t>
            </a:r>
            <a:r>
              <a:rPr lang="en-US" sz="2800" dirty="0" err="1"/>
              <a:t>ATB’x</a:t>
            </a:r>
            <a:r>
              <a:rPr lang="en-US" sz="2800" dirty="0"/>
              <a:t>, can lower A1c by 1-2%. Lowering BG shortens infection.</a:t>
            </a:r>
          </a:p>
          <a:p>
            <a:pPr>
              <a:lnSpc>
                <a:spcPct val="90000"/>
              </a:lnSpc>
              <a:defRPr/>
            </a:pPr>
            <a:endParaRPr lang="en-US" sz="2200" dirty="0"/>
          </a:p>
        </p:txBody>
      </p:sp>
      <p:pic>
        <p:nvPicPr>
          <p:cNvPr id="5" name="Picture 4" descr="Dental floss and toothbrush">
            <a:extLst>
              <a:ext uri="{FF2B5EF4-FFF2-40B4-BE49-F238E27FC236}">
                <a16:creationId xmlns:a16="http://schemas.microsoft.com/office/drawing/2014/main" id="{0C9ECD47-169F-838A-1A65-2A60F6D9C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062" y="1348868"/>
            <a:ext cx="3276602" cy="2187132"/>
          </a:xfrm>
          <a:prstGeom prst="rect">
            <a:avLst/>
          </a:prstGeom>
          <a:noFill/>
        </p:spPr>
      </p:pic>
      <p:sp>
        <p:nvSpPr>
          <p:cNvPr id="6" name="TextBox 5">
            <a:extLst>
              <a:ext uri="{FF2B5EF4-FFF2-40B4-BE49-F238E27FC236}">
                <a16:creationId xmlns:a16="http://schemas.microsoft.com/office/drawing/2014/main" id="{762C66AC-F1E4-A900-70FE-5F707C240A73}"/>
              </a:ext>
            </a:extLst>
          </p:cNvPr>
          <p:cNvSpPr txBox="1"/>
          <p:nvPr/>
        </p:nvSpPr>
        <p:spPr>
          <a:xfrm>
            <a:off x="5410200" y="3657600"/>
            <a:ext cx="3276600" cy="457200"/>
          </a:xfrm>
          <a:prstGeom prst="rect">
            <a:avLst/>
          </a:prstGeom>
          <a:noFill/>
        </p:spPr>
        <p:txBody>
          <a:bodyPr wrap="square" rtlCol="0">
            <a:spAutoFit/>
          </a:bodyPr>
          <a:lstStyle/>
          <a:p>
            <a:pPr algn="ctr"/>
            <a:r>
              <a:rPr lang="en-US" dirty="0">
                <a:solidFill>
                  <a:srgbClr val="0070C0"/>
                </a:solidFill>
                <a:latin typeface="STXinwei" panose="020B0503020204020204" pitchFamily="2" charset="-122"/>
                <a:ea typeface="STXinwei" panose="020B0503020204020204" pitchFamily="2" charset="-122"/>
              </a:rPr>
              <a:t>Best $10 investment</a:t>
            </a:r>
          </a:p>
        </p:txBody>
      </p:sp>
    </p:spTree>
    <p:custDataLst>
      <p:tags r:id="rId1"/>
    </p:custDataLst>
    <p:extLst>
      <p:ext uri="{BB962C8B-B14F-4D97-AF65-F5344CB8AC3E}">
        <p14:creationId xmlns:p14="http://schemas.microsoft.com/office/powerpoint/2010/main" val="17160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318946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0666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rcRect b="8881"/>
          <a:stretch/>
        </p:blipFill>
        <p:spPr>
          <a:xfrm>
            <a:off x="990600" y="838200"/>
            <a:ext cx="7162800" cy="5181600"/>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240293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15	</a:t>
            </a:r>
          </a:p>
        </p:txBody>
      </p:sp>
      <p:sp>
        <p:nvSpPr>
          <p:cNvPr id="3" name="Content Placeholder 2"/>
          <p:cNvSpPr>
            <a:spLocks noGrp="1"/>
          </p:cNvSpPr>
          <p:nvPr>
            <p:ph sz="quarter" idx="1"/>
          </p:nvPr>
        </p:nvSpPr>
        <p:spPr/>
        <p:txBody>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
        <p:nvSpPr>
          <p:cNvPr id="6" name="Oval 5">
            <a:extLst>
              <a:ext uri="{FF2B5EF4-FFF2-40B4-BE49-F238E27FC236}">
                <a16:creationId xmlns:a16="http://schemas.microsoft.com/office/drawing/2014/main" id="{C6F39ECC-5BEE-4EA9-9F09-5FCC0198C784}"/>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832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371475" y="1219200"/>
            <a:ext cx="6638925" cy="5867400"/>
          </a:xfrm>
        </p:spPr>
        <p:txBody>
          <a:bodyPr>
            <a:normAutofit fontScale="77500" lnSpcReduction="20000"/>
          </a:bodyPr>
          <a:lstStyle/>
          <a:p>
            <a:pPr lvl="1">
              <a:lnSpc>
                <a:spcPct val="120000"/>
              </a:lnSpc>
            </a:pPr>
            <a:r>
              <a:rPr lang="en-US" dirty="0"/>
              <a:t>Optimize BG and B/P Control to protect eyes</a:t>
            </a:r>
          </a:p>
          <a:p>
            <a:pPr lvl="1">
              <a:lnSpc>
                <a:spcPct val="120000"/>
              </a:lnSpc>
            </a:pPr>
            <a:r>
              <a:rPr lang="en-US" dirty="0"/>
              <a:t>Screen with initial dilated and comprehensive eye exam by ophthalmologist or optometrist </a:t>
            </a:r>
          </a:p>
          <a:p>
            <a:pPr lvl="2">
              <a:lnSpc>
                <a:spcPct val="120000"/>
              </a:lnSpc>
            </a:pPr>
            <a:r>
              <a:rPr lang="en-US" sz="2600" dirty="0"/>
              <a:t>Type 2 at diagnosis, then every year*</a:t>
            </a:r>
          </a:p>
          <a:p>
            <a:pPr lvl="2">
              <a:lnSpc>
                <a:spcPct val="120000"/>
              </a:lnSpc>
            </a:pPr>
            <a:r>
              <a:rPr lang="en-US" sz="2600" dirty="0"/>
              <a:t>Type 1 within 5 years of dx, then every year*</a:t>
            </a:r>
          </a:p>
          <a:p>
            <a:pPr lvl="2">
              <a:lnSpc>
                <a:spcPct val="120000"/>
              </a:lnSpc>
            </a:pPr>
            <a:r>
              <a:rPr lang="en-US" sz="2600" dirty="0">
                <a:ea typeface="Calibri" panose="020F0502020204030204" pitchFamily="34" charset="0"/>
                <a:cs typeface="Calibri" panose="020F0502020204030204" pitchFamily="34" charset="0"/>
              </a:rPr>
              <a:t>*I</a:t>
            </a:r>
            <a:r>
              <a:rPr lang="en-US" sz="2600" b="0" i="0" dirty="0">
                <a:effectLst/>
                <a:ea typeface="Calibri" panose="020F0502020204030204" pitchFamily="34" charset="0"/>
                <a:cs typeface="Calibri" panose="020F0502020204030204" pitchFamily="34" charset="0"/>
              </a:rPr>
              <a:t>f </a:t>
            </a:r>
            <a:r>
              <a:rPr lang="en-US" sz="2600" b="1" i="0" dirty="0">
                <a:effectLst/>
                <a:ea typeface="Calibri" panose="020F0502020204030204" pitchFamily="34" charset="0"/>
                <a:cs typeface="Calibri" panose="020F0502020204030204" pitchFamily="34" charset="0"/>
              </a:rPr>
              <a:t>no</a:t>
            </a:r>
            <a:r>
              <a:rPr lang="en-US" sz="2600" b="0" i="0" dirty="0">
                <a:effectLst/>
                <a:ea typeface="Calibri" panose="020F0502020204030204" pitchFamily="34" charset="0"/>
                <a:cs typeface="Calibri" panose="020F0502020204030204" pitchFamily="34" charset="0"/>
              </a:rPr>
              <a:t> evidence of retinopathy </a:t>
            </a:r>
            <a:r>
              <a:rPr lang="en-US" sz="2600" b="1" i="0" dirty="0">
                <a:effectLst/>
                <a:ea typeface="Calibri" panose="020F0502020204030204" pitchFamily="34" charset="0"/>
                <a:cs typeface="Calibri" panose="020F0502020204030204" pitchFamily="34" charset="0"/>
              </a:rPr>
              <a:t>and</a:t>
            </a:r>
            <a:r>
              <a:rPr lang="en-US" sz="2600" b="0" i="0" dirty="0">
                <a:effectLst/>
                <a:ea typeface="Calibri" panose="020F0502020204030204" pitchFamily="34" charset="0"/>
                <a:cs typeface="Calibri" panose="020F0502020204030204" pitchFamily="34" charset="0"/>
              </a:rPr>
              <a:t> glycemic indicators within goal range, then screening every 1–2 years may be considered</a:t>
            </a:r>
            <a:r>
              <a:rPr lang="en-US" sz="2600" b="0" i="0" dirty="0">
                <a:solidFill>
                  <a:srgbClr val="0070C0"/>
                </a:solidFill>
                <a:effectLst/>
                <a:ea typeface="Calibri" panose="020F0502020204030204" pitchFamily="34" charset="0"/>
                <a:cs typeface="Calibri" panose="020F0502020204030204" pitchFamily="34" charset="0"/>
              </a:rPr>
              <a:t>.</a:t>
            </a:r>
          </a:p>
          <a:p>
            <a:pPr lvl="2">
              <a:lnSpc>
                <a:spcPct val="120000"/>
              </a:lnSpc>
            </a:pPr>
            <a:r>
              <a:rPr lang="en-US" sz="2600" dirty="0">
                <a:solidFill>
                  <a:srgbClr val="383636"/>
                </a:solidFill>
                <a:ea typeface="Calibri" panose="020F0502020204030204" pitchFamily="34" charset="0"/>
                <a:cs typeface="Calibri" panose="020F0502020204030204" pitchFamily="34" charset="0"/>
              </a:rPr>
              <a:t>T</a:t>
            </a:r>
            <a:r>
              <a:rPr lang="en-US" sz="2600" b="0" i="0" dirty="0">
                <a:solidFill>
                  <a:srgbClr val="383636"/>
                </a:solidFill>
                <a:effectLst/>
                <a:ea typeface="Calibri" panose="020F0502020204030204" pitchFamily="34" charset="0"/>
                <a:cs typeface="Calibri" panose="020F0502020204030204" pitchFamily="34" charset="0"/>
              </a:rPr>
              <a:t>ype 1 or type 2 need eye exam before pregnancy and in the </a:t>
            </a:r>
            <a:r>
              <a:rPr lang="en-US" sz="2600" dirty="0">
                <a:solidFill>
                  <a:srgbClr val="383636"/>
                </a:solidFill>
                <a:ea typeface="Calibri" panose="020F0502020204030204" pitchFamily="34" charset="0"/>
                <a:cs typeface="Calibri" panose="020F0502020204030204" pitchFamily="34" charset="0"/>
              </a:rPr>
              <a:t>1</a:t>
            </a:r>
            <a:r>
              <a:rPr lang="en-US" sz="2600" baseline="30000" dirty="0">
                <a:solidFill>
                  <a:srgbClr val="383636"/>
                </a:solidFill>
                <a:ea typeface="Calibri" panose="020F0502020204030204" pitchFamily="34" charset="0"/>
                <a:cs typeface="Calibri" panose="020F0502020204030204" pitchFamily="34" charset="0"/>
              </a:rPr>
              <a:t>st</a:t>
            </a:r>
            <a:r>
              <a:rPr lang="en-US" sz="2600" dirty="0">
                <a:solidFill>
                  <a:srgbClr val="383636"/>
                </a:solidFill>
                <a:ea typeface="Calibri" panose="020F0502020204030204" pitchFamily="34" charset="0"/>
                <a:cs typeface="Calibri" panose="020F0502020204030204" pitchFamily="34" charset="0"/>
              </a:rPr>
              <a:t> </a:t>
            </a:r>
            <a:r>
              <a:rPr lang="en-US" sz="2600" b="0" i="0" dirty="0">
                <a:solidFill>
                  <a:srgbClr val="383636"/>
                </a:solidFill>
                <a:effectLst/>
                <a:ea typeface="Calibri" panose="020F0502020204030204" pitchFamily="34" charset="0"/>
                <a:cs typeface="Calibri" panose="020F0502020204030204" pitchFamily="34" charset="0"/>
              </a:rPr>
              <a:t>trimester and may need monitoring every trimester and 1 year postpartum </a:t>
            </a:r>
            <a:endParaRPr lang="en-US" sz="2600" dirty="0">
              <a:ea typeface="Calibri" panose="020F0502020204030204" pitchFamily="34" charset="0"/>
              <a:cs typeface="Calibri" panose="020F0502020204030204" pitchFamily="34" charset="0"/>
            </a:endParaRPr>
          </a:p>
          <a:p>
            <a:pPr lvl="2">
              <a:lnSpc>
                <a:spcPct val="120000"/>
              </a:lnSpc>
            </a:pPr>
            <a:endParaRPr lang="en-US" dirty="0">
              <a:solidFill>
                <a:srgbClr val="0070C0"/>
              </a:solidFill>
              <a:ea typeface="Calibri" panose="020F0502020204030204" pitchFamily="34" charset="0"/>
              <a:cs typeface="Calibri" panose="020F0502020204030204" pitchFamily="34" charset="0"/>
            </a:endParaRPr>
          </a:p>
          <a:p>
            <a:pPr lvl="1">
              <a:lnSpc>
                <a:spcPct val="120000"/>
              </a:lnSpc>
            </a:pPr>
            <a:r>
              <a:rPr lang="en-US" dirty="0">
                <a:ea typeface="Calibri" panose="020F0502020204030204" pitchFamily="34" charset="0"/>
                <a:cs typeface="Calibri" panose="020F0502020204030204" pitchFamily="34" charset="0"/>
              </a:rPr>
              <a:t>Appropriate to use retinal photography with remote </a:t>
            </a:r>
            <a:r>
              <a:rPr lang="en-US" dirty="0"/>
              <a:t>reading or U.S. FDA of approved artificial intelligence algorithms to improve access to diabetes retinopathy screening.</a:t>
            </a:r>
          </a:p>
          <a:p>
            <a:pPr lvl="1"/>
            <a:endParaRPr lang="en-US" dirty="0"/>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7" name="Picture 6">
            <a:extLst>
              <a:ext uri="{FF2B5EF4-FFF2-40B4-BE49-F238E27FC236}">
                <a16:creationId xmlns:a16="http://schemas.microsoft.com/office/drawing/2014/main" id="{8D2101B8-5B22-6F76-FD57-BEA98ABC2E57}"/>
              </a:ext>
            </a:extLst>
          </p:cNvPr>
          <p:cNvPicPr>
            <a:picLocks noChangeAspect="1"/>
          </p:cNvPicPr>
          <p:nvPr/>
        </p:nvPicPr>
        <p:blipFill>
          <a:blip r:embed="rId4"/>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236412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E27B1-B5C2-261F-F09E-2ECB0330382F}"/>
              </a:ext>
            </a:extLst>
          </p:cNvPr>
          <p:cNvSpPr txBox="1"/>
          <p:nvPr/>
        </p:nvSpPr>
        <p:spPr>
          <a:xfrm>
            <a:off x="4267200" y="152400"/>
            <a:ext cx="4648200" cy="6858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A55B3758-AE8A-2AB3-CB37-EE7432008CD7}"/>
              </a:ext>
            </a:extLst>
          </p:cNvPr>
          <p:cNvPicPr>
            <a:picLocks noChangeAspect="1"/>
          </p:cNvPicPr>
          <p:nvPr/>
        </p:nvPicPr>
        <p:blipFill>
          <a:blip r:embed="rId4"/>
          <a:stretch>
            <a:fillRect/>
          </a:stretch>
        </p:blipFill>
        <p:spPr>
          <a:xfrm>
            <a:off x="113631" y="266700"/>
            <a:ext cx="9010171" cy="6324600"/>
          </a:xfrm>
          <a:prstGeom prst="rect">
            <a:avLst/>
          </a:prstGeom>
        </p:spPr>
      </p:pic>
      <p:pic>
        <p:nvPicPr>
          <p:cNvPr id="7" name="Picture 6">
            <a:extLst>
              <a:ext uri="{FF2B5EF4-FFF2-40B4-BE49-F238E27FC236}">
                <a16:creationId xmlns:a16="http://schemas.microsoft.com/office/drawing/2014/main" id="{556F646B-9381-6DBC-F768-66A75E72C034}"/>
              </a:ext>
            </a:extLst>
          </p:cNvPr>
          <p:cNvPicPr>
            <a:picLocks noChangeAspect="1"/>
          </p:cNvPicPr>
          <p:nvPr/>
        </p:nvPicPr>
        <p:blipFill>
          <a:blip r:embed="rId5"/>
          <a:stretch>
            <a:fillRect/>
          </a:stretch>
        </p:blipFill>
        <p:spPr>
          <a:xfrm>
            <a:off x="0" y="302252"/>
            <a:ext cx="9144000" cy="6253495"/>
          </a:xfrm>
          <a:prstGeom prst="rect">
            <a:avLst/>
          </a:prstGeom>
        </p:spPr>
      </p:pic>
      <p:sp>
        <p:nvSpPr>
          <p:cNvPr id="3" name="Rectangle 2">
            <a:extLst>
              <a:ext uri="{FF2B5EF4-FFF2-40B4-BE49-F238E27FC236}">
                <a16:creationId xmlns:a16="http://schemas.microsoft.com/office/drawing/2014/main" id="{93273B53-8960-E728-28F7-F287A79E4322}"/>
              </a:ext>
            </a:extLst>
          </p:cNvPr>
          <p:cNvSpPr/>
          <p:nvPr/>
        </p:nvSpPr>
        <p:spPr>
          <a:xfrm>
            <a:off x="4267200" y="152400"/>
            <a:ext cx="4763169"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8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A2C7C30-3966-3917-6440-451A045ECB5E}"/>
              </a:ext>
            </a:extLst>
          </p:cNvPr>
          <p:cNvPicPr>
            <a:picLocks noChangeAspect="1"/>
          </p:cNvPicPr>
          <p:nvPr/>
        </p:nvPicPr>
        <p:blipFill>
          <a:blip r:embed="rId5"/>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31877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40676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17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339100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11</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pic>
        <p:nvPicPr>
          <p:cNvPr id="4" name="Picture 3">
            <a:extLst>
              <a:ext uri="{FF2B5EF4-FFF2-40B4-BE49-F238E27FC236}">
                <a16:creationId xmlns:a16="http://schemas.microsoft.com/office/drawing/2014/main" id="{CA2A7F11-47C5-4C95-BC82-03142F8FEF06}"/>
              </a:ext>
            </a:extLst>
          </p:cNvPr>
          <p:cNvPicPr>
            <a:picLocks noChangeAspect="1"/>
          </p:cNvPicPr>
          <p:nvPr/>
        </p:nvPicPr>
        <p:blipFill>
          <a:blip r:embed="rId2"/>
          <a:stretch>
            <a:fillRect/>
          </a:stretch>
        </p:blipFill>
        <p:spPr>
          <a:xfrm>
            <a:off x="7086600" y="1943100"/>
            <a:ext cx="1325995" cy="1924979"/>
          </a:xfrm>
          <a:prstGeom prst="rect">
            <a:avLst/>
          </a:prstGeom>
        </p:spPr>
      </p:pic>
      <p:sp>
        <p:nvSpPr>
          <p:cNvPr id="5" name="Oval 4">
            <a:extLst>
              <a:ext uri="{FF2B5EF4-FFF2-40B4-BE49-F238E27FC236}">
                <a16:creationId xmlns:a16="http://schemas.microsoft.com/office/drawing/2014/main" id="{137FB571-073D-4698-AED7-C1996EFDACE8}"/>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4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29536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12. Microvascular Complications Nerves</a:t>
            </a:r>
          </a:p>
        </p:txBody>
      </p:sp>
      <p:sp>
        <p:nvSpPr>
          <p:cNvPr id="3" name="Content Placeholder 2"/>
          <p:cNvSpPr>
            <a:spLocks noGrp="1"/>
          </p:cNvSpPr>
          <p:nvPr>
            <p:ph sz="quarter" idx="1"/>
          </p:nvPr>
        </p:nvSpPr>
        <p:spPr>
          <a:xfrm>
            <a:off x="457200" y="1219200"/>
            <a:ext cx="5791200" cy="5486400"/>
          </a:xfrm>
        </p:spPr>
        <p:txBody>
          <a:bodyPr>
            <a:normAutofit fontScale="92500" lnSpcReduction="10000"/>
          </a:bodyPr>
          <a:lstStyle/>
          <a:p>
            <a:r>
              <a:rPr lang="en-US" dirty="0"/>
              <a:t>Nerve Disease </a:t>
            </a:r>
          </a:p>
          <a:p>
            <a:pPr lvl="1"/>
            <a:r>
              <a:rPr lang="en-US" dirty="0"/>
              <a:t>Optimize glucose to prevent/delay.</a:t>
            </a:r>
          </a:p>
          <a:p>
            <a:pPr lvl="1"/>
            <a:r>
              <a:rPr lang="en-US" dirty="0"/>
              <a:t>Optimize </a:t>
            </a:r>
            <a:r>
              <a:rPr lang="en-US" dirty="0" err="1"/>
              <a:t>wt</a:t>
            </a:r>
            <a:r>
              <a:rPr lang="en-US" dirty="0"/>
              <a:t>, BP, lipids </a:t>
            </a:r>
            <a:r>
              <a:rPr lang="en-US" i="1" dirty="0"/>
              <a:t>to slow </a:t>
            </a:r>
            <a:r>
              <a:rPr lang="en-US" dirty="0"/>
              <a:t>progression.</a:t>
            </a:r>
          </a:p>
          <a:p>
            <a:pPr lvl="1"/>
            <a:r>
              <a:rPr lang="en-US" dirty="0"/>
              <a:t>Screen for nerve disease using simple tests:</a:t>
            </a:r>
          </a:p>
          <a:p>
            <a:pPr lvl="2"/>
            <a:r>
              <a:rPr lang="en-US" sz="2600" dirty="0"/>
              <a:t>Type 2 at diagnosis, then annually</a:t>
            </a:r>
          </a:p>
          <a:p>
            <a:pPr lvl="2"/>
            <a:r>
              <a:rPr lang="en-US" sz="2600" dirty="0"/>
              <a:t>Type 1 diabetes 5 years, then annually</a:t>
            </a:r>
          </a:p>
          <a:p>
            <a:pPr lvl="3"/>
            <a:r>
              <a:rPr lang="en-US" sz="2200" dirty="0"/>
              <a:t>10-g Monofilament -  protective sense</a:t>
            </a:r>
          </a:p>
          <a:p>
            <a:pPr lvl="3"/>
            <a:r>
              <a:rPr lang="en-US" sz="2200" dirty="0"/>
              <a:t>Pinprick &amp; temperature - small nerve fiber</a:t>
            </a:r>
          </a:p>
          <a:p>
            <a:pPr lvl="3"/>
            <a:r>
              <a:rPr lang="en-US" sz="2200" dirty="0"/>
              <a:t> Reflexes &amp; vibration – Large nerves</a:t>
            </a:r>
          </a:p>
          <a:p>
            <a:pPr lvl="1"/>
            <a:r>
              <a:rPr lang="en-US" sz="3000" dirty="0"/>
              <a:t>Assess and treat to reduce pain and symptoms to improve quality of life.</a:t>
            </a:r>
          </a:p>
          <a:p>
            <a:pPr lvl="2"/>
            <a:endParaRPr lang="en-US" sz="2600" dirty="0"/>
          </a:p>
        </p:txBody>
      </p:sp>
      <p:pic>
        <p:nvPicPr>
          <p:cNvPr id="4" name="Picture 3"/>
          <p:cNvPicPr>
            <a:picLocks noChangeAspect="1"/>
          </p:cNvPicPr>
          <p:nvPr/>
        </p:nvPicPr>
        <p:blipFill>
          <a:blip r:embed="rId3"/>
          <a:stretch>
            <a:fillRect/>
          </a:stretch>
        </p:blipFill>
        <p:spPr>
          <a:xfrm>
            <a:off x="6445983" y="1219200"/>
            <a:ext cx="2270125" cy="1676400"/>
          </a:xfrm>
          <a:prstGeom prst="rect">
            <a:avLst/>
          </a:prstGeom>
        </p:spPr>
      </p:pic>
      <p:sp>
        <p:nvSpPr>
          <p:cNvPr id="5" name="TextBox 4">
            <a:extLst>
              <a:ext uri="{FF2B5EF4-FFF2-40B4-BE49-F238E27FC236}">
                <a16:creationId xmlns:a16="http://schemas.microsoft.com/office/drawing/2014/main" id="{D467E89C-7038-E445-CA7B-5D52EE58B36D}"/>
              </a:ext>
            </a:extLst>
          </p:cNvPr>
          <p:cNvSpPr txBox="1"/>
          <p:nvPr/>
        </p:nvSpPr>
        <p:spPr>
          <a:xfrm>
            <a:off x="6445983" y="3124200"/>
            <a:ext cx="2164617" cy="1200329"/>
          </a:xfrm>
          <a:prstGeom prst="rect">
            <a:avLst/>
          </a:prstGeom>
          <a:noFill/>
        </p:spPr>
        <p:txBody>
          <a:bodyPr wrap="square" rtlCol="0">
            <a:spAutoFit/>
          </a:bodyPr>
          <a:lstStyle/>
          <a:p>
            <a:pPr algn="ctr"/>
            <a:r>
              <a:rPr lang="en-US" sz="2400" dirty="0">
                <a:solidFill>
                  <a:srgbClr val="0070C0"/>
                </a:solidFill>
                <a:latin typeface="Tenorite" panose="020F0502020204030204" pitchFamily="2" charset="0"/>
              </a:rPr>
              <a:t>Avoid opioids for pain management </a:t>
            </a:r>
          </a:p>
        </p:txBody>
      </p:sp>
      <p:pic>
        <p:nvPicPr>
          <p:cNvPr id="7" name="Picture 6">
            <a:extLst>
              <a:ext uri="{FF2B5EF4-FFF2-40B4-BE49-F238E27FC236}">
                <a16:creationId xmlns:a16="http://schemas.microsoft.com/office/drawing/2014/main" id="{CAD17585-F3C4-50A8-E071-EB318653C9C0}"/>
              </a:ext>
            </a:extLst>
          </p:cNvPr>
          <p:cNvPicPr>
            <a:picLocks noChangeAspect="1"/>
          </p:cNvPicPr>
          <p:nvPr/>
        </p:nvPicPr>
        <p:blipFill>
          <a:blip r:embed="rId4"/>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228075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43205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6" name="Picture 5">
            <a:extLst>
              <a:ext uri="{FF2B5EF4-FFF2-40B4-BE49-F238E27FC236}">
                <a16:creationId xmlns:a16="http://schemas.microsoft.com/office/drawing/2014/main" id="{505BF51F-6EDE-4E2F-164F-827C3A40B18C}"/>
              </a:ext>
            </a:extLst>
          </p:cNvPr>
          <p:cNvPicPr>
            <a:picLocks noChangeAspect="1"/>
          </p:cNvPicPr>
          <p:nvPr/>
        </p:nvPicPr>
        <p:blipFill>
          <a:blip r:embed="rId3"/>
          <a:stretch>
            <a:fillRect/>
          </a:stretch>
        </p:blipFill>
        <p:spPr>
          <a:xfrm>
            <a:off x="4729781" y="6362600"/>
            <a:ext cx="3872394" cy="446815"/>
          </a:xfrm>
          <a:prstGeom prst="rect">
            <a:avLst/>
          </a:prstGeom>
        </p:spPr>
      </p:pic>
      <p:pic>
        <p:nvPicPr>
          <p:cNvPr id="7" name="Picture 6">
            <a:extLst>
              <a:ext uri="{FF2B5EF4-FFF2-40B4-BE49-F238E27FC236}">
                <a16:creationId xmlns:a16="http://schemas.microsoft.com/office/drawing/2014/main" id="{BC980AB6-7E16-0642-74C8-DDF9178B24FC}"/>
              </a:ext>
            </a:extLst>
          </p:cNvPr>
          <p:cNvPicPr>
            <a:picLocks noChangeAspect="1"/>
          </p:cNvPicPr>
          <p:nvPr/>
        </p:nvPicPr>
        <p:blipFill>
          <a:blip r:embed="rId4"/>
          <a:stretch>
            <a:fillRect/>
          </a:stretch>
        </p:blipFill>
        <p:spPr>
          <a:xfrm>
            <a:off x="4717846" y="6398765"/>
            <a:ext cx="3872394" cy="381698"/>
          </a:xfrm>
          <a:prstGeom prst="rect">
            <a:avLst/>
          </a:prstGeom>
        </p:spPr>
      </p:pic>
    </p:spTree>
    <p:extLst>
      <p:ext uri="{BB962C8B-B14F-4D97-AF65-F5344CB8AC3E}">
        <p14:creationId xmlns:p14="http://schemas.microsoft.com/office/powerpoint/2010/main" val="119031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5" name="Picture 4">
            <a:extLst>
              <a:ext uri="{FF2B5EF4-FFF2-40B4-BE49-F238E27FC236}">
                <a16:creationId xmlns:a16="http://schemas.microsoft.com/office/drawing/2014/main" id="{EDD57E36-2F27-9F50-118D-417682A9DE27}"/>
              </a:ext>
            </a:extLst>
          </p:cNvPr>
          <p:cNvPicPr>
            <a:picLocks noChangeAspect="1"/>
          </p:cNvPicPr>
          <p:nvPr/>
        </p:nvPicPr>
        <p:blipFill>
          <a:blip r:embed="rId2"/>
          <a:stretch>
            <a:fillRect/>
          </a:stretch>
        </p:blipFill>
        <p:spPr>
          <a:xfrm>
            <a:off x="685800" y="6261041"/>
            <a:ext cx="3200400" cy="369277"/>
          </a:xfrm>
          <a:prstGeom prst="rect">
            <a:avLst/>
          </a:prstGeom>
        </p:spPr>
      </p:pic>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pic>
        <p:nvPicPr>
          <p:cNvPr id="6" name="Picture 5">
            <a:extLst>
              <a:ext uri="{FF2B5EF4-FFF2-40B4-BE49-F238E27FC236}">
                <a16:creationId xmlns:a16="http://schemas.microsoft.com/office/drawing/2014/main" id="{82D9C9E4-D225-E646-F351-E5BA92BB717C}"/>
              </a:ext>
            </a:extLst>
          </p:cNvPr>
          <p:cNvPicPr>
            <a:picLocks noChangeAspect="1"/>
          </p:cNvPicPr>
          <p:nvPr/>
        </p:nvPicPr>
        <p:blipFill>
          <a:blip r:embed="rId4"/>
          <a:stretch>
            <a:fillRect/>
          </a:stretch>
        </p:blipFill>
        <p:spPr>
          <a:xfrm>
            <a:off x="685800" y="6261041"/>
            <a:ext cx="3438525" cy="338932"/>
          </a:xfrm>
          <a:prstGeom prst="rect">
            <a:avLst/>
          </a:prstGeom>
        </p:spPr>
      </p:pic>
    </p:spTree>
    <p:extLst>
      <p:ext uri="{BB962C8B-B14F-4D97-AF65-F5344CB8AC3E}">
        <p14:creationId xmlns:p14="http://schemas.microsoft.com/office/powerpoint/2010/main" val="56856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2400429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233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83280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7" name="Picture 6">
            <a:extLst>
              <a:ext uri="{FF2B5EF4-FFF2-40B4-BE49-F238E27FC236}">
                <a16:creationId xmlns:a16="http://schemas.microsoft.com/office/drawing/2014/main" id="{8F3F6CB4-A40B-B553-B410-7380DA0D53B6}"/>
              </a:ext>
            </a:extLst>
          </p:cNvPr>
          <p:cNvPicPr>
            <a:picLocks noChangeAspect="1"/>
          </p:cNvPicPr>
          <p:nvPr/>
        </p:nvPicPr>
        <p:blipFill>
          <a:blip r:embed="rId2"/>
          <a:stretch>
            <a:fillRect/>
          </a:stretch>
        </p:blipFill>
        <p:spPr>
          <a:xfrm>
            <a:off x="257357" y="47490"/>
            <a:ext cx="5590993" cy="6763019"/>
          </a:xfrm>
          <a:prstGeom prst="rect">
            <a:avLst/>
          </a:prstGeom>
        </p:spPr>
      </p:pic>
      <p:pic>
        <p:nvPicPr>
          <p:cNvPr id="4" name="Picture 3">
            <a:extLst>
              <a:ext uri="{FF2B5EF4-FFF2-40B4-BE49-F238E27FC236}">
                <a16:creationId xmlns:a16="http://schemas.microsoft.com/office/drawing/2014/main" id="{53F4144D-856F-7756-8D29-BFA08AF3B90F}"/>
              </a:ext>
            </a:extLst>
          </p:cNvPr>
          <p:cNvPicPr>
            <a:picLocks noChangeAspect="1"/>
          </p:cNvPicPr>
          <p:nvPr/>
        </p:nvPicPr>
        <p:blipFill>
          <a:blip r:embed="rId3"/>
          <a:stretch>
            <a:fillRect/>
          </a:stretch>
        </p:blipFill>
        <p:spPr>
          <a:xfrm>
            <a:off x="6099539" y="6480968"/>
            <a:ext cx="2507521" cy="24716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C8441B4-E69E-C837-0365-2A8010A75705}"/>
                  </a:ext>
                </a:extLst>
              </p14:cNvPr>
              <p14:cNvContentPartPr/>
              <p14:nvPr/>
            </p14:nvContentPartPr>
            <p14:xfrm>
              <a:off x="3734800" y="6521717"/>
              <a:ext cx="360" cy="360"/>
            </p14:xfrm>
          </p:contentPart>
        </mc:Choice>
        <mc:Fallback xmlns="">
          <p:pic>
            <p:nvPicPr>
              <p:cNvPr id="6" name="Ink 5">
                <a:extLst>
                  <a:ext uri="{FF2B5EF4-FFF2-40B4-BE49-F238E27FC236}">
                    <a16:creationId xmlns:a16="http://schemas.microsoft.com/office/drawing/2014/main" id="{AC8441B4-E69E-C837-0365-2A8010A75705}"/>
                  </a:ext>
                </a:extLst>
              </p:cNvPr>
              <p:cNvPicPr/>
              <p:nvPr/>
            </p:nvPicPr>
            <p:blipFill>
              <a:blip r:embed="rId5"/>
              <a:stretch>
                <a:fillRect/>
              </a:stretch>
            </p:blipFill>
            <p:spPr>
              <a:xfrm>
                <a:off x="3680800" y="641407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9A659ABF-00CA-8C63-F767-EF4E9308F7EB}"/>
                  </a:ext>
                </a:extLst>
              </p14:cNvPr>
              <p14:cNvContentPartPr/>
              <p14:nvPr/>
            </p14:nvContentPartPr>
            <p14:xfrm>
              <a:off x="3679360" y="6469157"/>
              <a:ext cx="1486440" cy="19800"/>
            </p14:xfrm>
          </p:contentPart>
        </mc:Choice>
        <mc:Fallback xmlns="">
          <p:pic>
            <p:nvPicPr>
              <p:cNvPr id="8" name="Ink 7">
                <a:extLst>
                  <a:ext uri="{FF2B5EF4-FFF2-40B4-BE49-F238E27FC236}">
                    <a16:creationId xmlns:a16="http://schemas.microsoft.com/office/drawing/2014/main" id="{9A659ABF-00CA-8C63-F767-EF4E9308F7EB}"/>
                  </a:ext>
                </a:extLst>
              </p:cNvPr>
              <p:cNvPicPr/>
              <p:nvPr/>
            </p:nvPicPr>
            <p:blipFill>
              <a:blip r:embed="rId7"/>
              <a:stretch>
                <a:fillRect/>
              </a:stretch>
            </p:blipFill>
            <p:spPr>
              <a:xfrm>
                <a:off x="3625360" y="6361517"/>
                <a:ext cx="15940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7778538-2CA7-0F15-E47F-15AD6DBBA4B6}"/>
                  </a:ext>
                </a:extLst>
              </p14:cNvPr>
              <p14:cNvContentPartPr/>
              <p14:nvPr/>
            </p14:nvContentPartPr>
            <p14:xfrm>
              <a:off x="3745600" y="6643037"/>
              <a:ext cx="1938960" cy="77760"/>
            </p14:xfrm>
          </p:contentPart>
        </mc:Choice>
        <mc:Fallback xmlns="">
          <p:pic>
            <p:nvPicPr>
              <p:cNvPr id="9" name="Ink 8">
                <a:extLst>
                  <a:ext uri="{FF2B5EF4-FFF2-40B4-BE49-F238E27FC236}">
                    <a16:creationId xmlns:a16="http://schemas.microsoft.com/office/drawing/2014/main" id="{17778538-2CA7-0F15-E47F-15AD6DBBA4B6}"/>
                  </a:ext>
                </a:extLst>
              </p:cNvPr>
              <p:cNvPicPr/>
              <p:nvPr/>
            </p:nvPicPr>
            <p:blipFill>
              <a:blip r:embed="rId9"/>
              <a:stretch>
                <a:fillRect/>
              </a:stretch>
            </p:blipFill>
            <p:spPr>
              <a:xfrm>
                <a:off x="3691600" y="6535397"/>
                <a:ext cx="20466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E0F58D6D-D1DA-0AB9-A805-78577B53AC69}"/>
                  </a:ext>
                </a:extLst>
              </p14:cNvPr>
              <p14:cNvContentPartPr/>
              <p14:nvPr/>
            </p14:nvContentPartPr>
            <p14:xfrm>
              <a:off x="1508920" y="6356477"/>
              <a:ext cx="924840" cy="68040"/>
            </p14:xfrm>
          </p:contentPart>
        </mc:Choice>
        <mc:Fallback xmlns="">
          <p:pic>
            <p:nvPicPr>
              <p:cNvPr id="10" name="Ink 9">
                <a:extLst>
                  <a:ext uri="{FF2B5EF4-FFF2-40B4-BE49-F238E27FC236}">
                    <a16:creationId xmlns:a16="http://schemas.microsoft.com/office/drawing/2014/main" id="{E0F58D6D-D1DA-0AB9-A805-78577B53AC69}"/>
                  </a:ext>
                </a:extLst>
              </p:cNvPr>
              <p:cNvPicPr/>
              <p:nvPr/>
            </p:nvPicPr>
            <p:blipFill>
              <a:blip r:embed="rId11"/>
              <a:stretch>
                <a:fillRect/>
              </a:stretch>
            </p:blipFill>
            <p:spPr>
              <a:xfrm>
                <a:off x="1455280" y="6248837"/>
                <a:ext cx="103248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353CA02F-9621-A1E8-687B-B45A7C47D5D9}"/>
                  </a:ext>
                </a:extLst>
              </p14:cNvPr>
              <p14:cNvContentPartPr/>
              <p14:nvPr/>
            </p14:nvContentPartPr>
            <p14:xfrm>
              <a:off x="1498120" y="6631877"/>
              <a:ext cx="770760" cy="67320"/>
            </p14:xfrm>
          </p:contentPart>
        </mc:Choice>
        <mc:Fallback xmlns="">
          <p:pic>
            <p:nvPicPr>
              <p:cNvPr id="11" name="Ink 10">
                <a:extLst>
                  <a:ext uri="{FF2B5EF4-FFF2-40B4-BE49-F238E27FC236}">
                    <a16:creationId xmlns:a16="http://schemas.microsoft.com/office/drawing/2014/main" id="{353CA02F-9621-A1E8-687B-B45A7C47D5D9}"/>
                  </a:ext>
                </a:extLst>
              </p:cNvPr>
              <p:cNvPicPr/>
              <p:nvPr/>
            </p:nvPicPr>
            <p:blipFill>
              <a:blip r:embed="rId13"/>
              <a:stretch>
                <a:fillRect/>
              </a:stretch>
            </p:blipFill>
            <p:spPr>
              <a:xfrm>
                <a:off x="1444480" y="6523877"/>
                <a:ext cx="878400" cy="282960"/>
              </a:xfrm>
              <a:prstGeom prst="rect">
                <a:avLst/>
              </a:prstGeom>
            </p:spPr>
          </p:pic>
        </mc:Fallback>
      </mc:AlternateContent>
    </p:spTree>
    <p:extLst>
      <p:ext uri="{BB962C8B-B14F-4D97-AF65-F5344CB8AC3E}">
        <p14:creationId xmlns:p14="http://schemas.microsoft.com/office/powerpoint/2010/main" val="38962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Acetaminophen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268574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349615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27747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15828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428096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866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171950"/>
          </a:xfrm>
        </p:spPr>
        <p:txBody>
          <a:bodyPr>
            <a:normAutofit/>
          </a:bodyPr>
          <a:lstStyle/>
          <a:p>
            <a:pPr eaLnBrk="1" hangingPunct="1">
              <a:lnSpc>
                <a:spcPct val="90000"/>
              </a:lnSpc>
            </a:pPr>
            <a:r>
              <a:rPr lang="en-US" sz="2700" dirty="0"/>
              <a:t>20-30 years             trice daily</a:t>
            </a:r>
          </a:p>
          <a:p>
            <a:pPr eaLnBrk="1" hangingPunct="1">
              <a:lnSpc>
                <a:spcPct val="90000"/>
              </a:lnSpc>
            </a:pPr>
            <a:r>
              <a:rPr lang="en-US" sz="2700" dirty="0"/>
              <a:t>30-40 years             tri weekly</a:t>
            </a:r>
          </a:p>
          <a:p>
            <a:pPr eaLnBrk="1" hangingPunct="1">
              <a:lnSpc>
                <a:spcPct val="90000"/>
              </a:lnSpc>
            </a:pPr>
            <a:r>
              <a:rPr lang="en-US" sz="2700" dirty="0"/>
              <a:t>40-50 years             try weekly</a:t>
            </a:r>
          </a:p>
          <a:p>
            <a:pPr eaLnBrk="1" hangingPunct="1">
              <a:lnSpc>
                <a:spcPct val="90000"/>
              </a:lnSpc>
            </a:pPr>
            <a:r>
              <a:rPr lang="en-US" sz="2700" dirty="0"/>
              <a:t>50-60 years             try weakly</a:t>
            </a:r>
          </a:p>
          <a:p>
            <a:pPr eaLnBrk="1" hangingPunct="1">
              <a:lnSpc>
                <a:spcPct val="90000"/>
              </a:lnSpc>
            </a:pPr>
            <a:r>
              <a:rPr lang="en-US" sz="2700" dirty="0"/>
              <a:t>60-70 years             try oysters</a:t>
            </a:r>
          </a:p>
          <a:p>
            <a:pPr eaLnBrk="1" hangingPunct="1">
              <a:lnSpc>
                <a:spcPct val="90000"/>
              </a:lnSpc>
            </a:pPr>
            <a:r>
              <a:rPr lang="en-US" sz="2700" dirty="0"/>
              <a:t>70-80 years             try anything</a:t>
            </a:r>
          </a:p>
          <a:p>
            <a:pPr eaLnBrk="1" hangingPunct="1">
              <a:lnSpc>
                <a:spcPct val="90000"/>
              </a:lnSpc>
            </a:pPr>
            <a:r>
              <a:rPr lang="en-US" sz="2700" dirty="0"/>
              <a:t>80-90 years             try to remember</a:t>
            </a:r>
          </a:p>
          <a:p>
            <a:pPr eaLnBrk="1" hangingPunct="1">
              <a:lnSpc>
                <a:spcPct val="90000"/>
              </a:lnSpc>
              <a:buFont typeface="Wingdings" panose="05000000000000000000" pitchFamily="2" charset="2"/>
              <a:buNone/>
            </a:pPr>
            <a:r>
              <a:rPr lang="en-US" sz="27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650" y="1943100"/>
            <a:ext cx="1839316" cy="1028700"/>
          </a:xfrm>
          <a:prstGeom prst="rect">
            <a:avLst/>
          </a:prstGeom>
        </p:spPr>
      </p:pic>
    </p:spTree>
    <p:custDataLst>
      <p:tags r:id="rId1"/>
    </p:custDataLst>
    <p:extLst>
      <p:ext uri="{BB962C8B-B14F-4D97-AF65-F5344CB8AC3E}">
        <p14:creationId xmlns:p14="http://schemas.microsoft.com/office/powerpoint/2010/main" val="168009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4648200"/>
          </a:xfrm>
        </p:spPr>
        <p:txBody>
          <a:bodyPr>
            <a:normAutofit fontScale="92500" lnSpcReduction="10000"/>
          </a:bodyPr>
          <a:lstStyle/>
          <a:p>
            <a:r>
              <a:rPr lang="en-US" sz="2400" dirty="0">
                <a:solidFill>
                  <a:srgbClr val="000000"/>
                </a:solidFill>
              </a:rPr>
              <a:t>Most insulin is U100: 100 units/mL</a:t>
            </a:r>
          </a:p>
          <a:p>
            <a:r>
              <a:rPr lang="en-US" sz="2400" dirty="0">
                <a:solidFill>
                  <a:srgbClr val="000000"/>
                </a:solidFill>
              </a:rPr>
              <a:t>There is also concentrated insulin</a:t>
            </a:r>
          </a:p>
          <a:p>
            <a:pPr lvl="1"/>
            <a:r>
              <a:rPr lang="en-US" sz="2400" dirty="0">
                <a:solidFill>
                  <a:srgbClr val="000000"/>
                </a:solidFill>
              </a:rPr>
              <a:t>U500 insulin, 500 units/mL, U300, 300 units/mL, and U200, 200 units/mL </a:t>
            </a:r>
          </a:p>
          <a:p>
            <a:r>
              <a:rPr lang="en-US" sz="2400" dirty="0">
                <a:solidFill>
                  <a:srgbClr val="000000"/>
                </a:solidFill>
              </a:rPr>
              <a:t>Insulin is available in a vial, pen, or cartridge</a:t>
            </a:r>
          </a:p>
          <a:p>
            <a:r>
              <a:rPr lang="en-US" sz="2400" dirty="0">
                <a:solidFill>
                  <a:srgbClr val="000000"/>
                </a:solidFill>
              </a:rPr>
              <a:t>U100 insulin:</a:t>
            </a:r>
          </a:p>
          <a:p>
            <a:pPr lvl="1"/>
            <a:r>
              <a:rPr lang="en-US" sz="2400" dirty="0">
                <a:solidFill>
                  <a:srgbClr val="000000"/>
                </a:solidFill>
              </a:rPr>
              <a:t>1 vial =10mL = 1000 units</a:t>
            </a:r>
          </a:p>
          <a:p>
            <a:pPr lvl="1"/>
            <a:r>
              <a:rPr lang="en-US" sz="2400" dirty="0">
                <a:solidFill>
                  <a:srgbClr val="000000"/>
                </a:solidFill>
              </a:rPr>
              <a:t>1 pen =3 mL = 300 units</a:t>
            </a:r>
          </a:p>
          <a:p>
            <a:pPr lvl="1"/>
            <a:r>
              <a:rPr lang="en-US" sz="2400" dirty="0">
                <a:solidFill>
                  <a:srgbClr val="000000"/>
                </a:solidFill>
              </a:rPr>
              <a:t>1 cartridge = 3 mL = 300 units</a:t>
            </a:r>
          </a:p>
          <a:p>
            <a:pPr lvl="1"/>
            <a:r>
              <a:rPr lang="en-US" sz="2400" dirty="0">
                <a:solidFill>
                  <a:srgbClr val="000000"/>
                </a:solidFill>
              </a:rPr>
              <a:t>1 box of pens = 5 pens = 1500 units</a:t>
            </a:r>
          </a:p>
          <a:p>
            <a:r>
              <a:rPr lang="en-US" sz="2400" dirty="0">
                <a:solidFill>
                  <a:srgbClr val="000000"/>
                </a:solidFill>
              </a:rPr>
              <a:t>Inhaled insulin</a:t>
            </a:r>
          </a:p>
          <a:p>
            <a:pPr lvl="1"/>
            <a:r>
              <a:rPr lang="en-US" sz="2400"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533400" y="6004242"/>
            <a:ext cx="7280314" cy="846138"/>
          </a:xfrm>
        </p:spPr>
        <p:txBody>
          <a:bodyPr>
            <a:noAutofit/>
          </a:bodyPr>
          <a:lstStyle/>
          <a:p>
            <a:r>
              <a:rPr lang="en-US" dirty="0" err="1">
                <a:solidFill>
                  <a:srgbClr val="000000"/>
                </a:solidFill>
              </a:rPr>
              <a:t>Afrezza</a:t>
            </a:r>
            <a:r>
              <a:rPr lang="en-US" dirty="0">
                <a:solidFill>
                  <a:srgbClr val="000000"/>
                </a:solidFill>
              </a:rPr>
              <a:t>, </a:t>
            </a:r>
            <a:r>
              <a:rPr lang="en-US" dirty="0" err="1">
                <a:solidFill>
                  <a:srgbClr val="000000"/>
                </a:solidFill>
              </a:rPr>
              <a:t>Novolog</a:t>
            </a:r>
            <a:r>
              <a:rPr lang="en-US" dirty="0">
                <a:solidFill>
                  <a:srgbClr val="000000"/>
                </a:solidFill>
              </a:rPr>
              <a:t>, Humalog, Lantus, </a:t>
            </a:r>
            <a:r>
              <a:rPr lang="en-US" dirty="0" err="1">
                <a:solidFill>
                  <a:srgbClr val="000000"/>
                </a:solidFill>
              </a:rPr>
              <a:t>Levmir</a:t>
            </a:r>
            <a:r>
              <a:rPr lang="en-US" dirty="0">
                <a:solidFill>
                  <a:srgbClr val="000000"/>
                </a:solidFill>
              </a:rPr>
              <a:t> (package inserts) 2022</a:t>
            </a:r>
          </a:p>
          <a:p>
            <a:r>
              <a:rPr lang="en-US" dirty="0">
                <a:solidFill>
                  <a:srgbClr val="000000"/>
                </a:solidFill>
              </a:rPr>
              <a:t>Image: </a:t>
            </a:r>
            <a:r>
              <a:rPr lang="en-US" i="0" dirty="0">
                <a:solidFill>
                  <a:srgbClr val="000000"/>
                </a:solidFill>
              </a:rPr>
              <a:t>:Blausen.com staff (2014). Medical gallery of </a:t>
            </a:r>
            <a:r>
              <a:rPr lang="en-US" i="0" dirty="0" err="1">
                <a:solidFill>
                  <a:srgbClr val="000000"/>
                </a:solidFill>
              </a:rPr>
              <a:t>Blausen</a:t>
            </a:r>
            <a:r>
              <a:rPr lang="en-US" i="0" dirty="0">
                <a:solidFill>
                  <a:srgbClr val="000000"/>
                </a:solidFill>
              </a:rPr>
              <a:t> Medical 2014. </a:t>
            </a:r>
            <a:r>
              <a:rPr lang="en-US" i="0" dirty="0" err="1">
                <a:solidFill>
                  <a:srgbClr val="000000"/>
                </a:solidFill>
              </a:rPr>
              <a:t>WikiJournal</a:t>
            </a:r>
            <a:r>
              <a:rPr lang="en-US" i="0" dirty="0">
                <a:solidFill>
                  <a:srgbClr val="000000"/>
                </a:solidFill>
              </a:rPr>
              <a:t> of Medicine 1 (2).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994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D8F2-BD7C-5FE0-E673-501EFF98F1CA}"/>
              </a:ext>
            </a:extLst>
          </p:cNvPr>
          <p:cNvSpPr>
            <a:spLocks noGrp="1"/>
          </p:cNvSpPr>
          <p:nvPr>
            <p:ph type="title"/>
          </p:nvPr>
        </p:nvSpPr>
        <p:spPr/>
        <p:txBody>
          <a:bodyPr/>
          <a:lstStyle/>
          <a:p>
            <a:r>
              <a:rPr lang="en-US"/>
              <a:t>Assess Sexual </a:t>
            </a:r>
            <a:r>
              <a:rPr lang="en-US" dirty="0"/>
              <a:t>Health</a:t>
            </a:r>
          </a:p>
        </p:txBody>
      </p:sp>
      <p:sp>
        <p:nvSpPr>
          <p:cNvPr id="3" name="Content Placeholder 2">
            <a:extLst>
              <a:ext uri="{FF2B5EF4-FFF2-40B4-BE49-F238E27FC236}">
                <a16:creationId xmlns:a16="http://schemas.microsoft.com/office/drawing/2014/main" id="{04438491-0ED1-C2D4-476F-4429FE65C35D}"/>
              </a:ext>
            </a:extLst>
          </p:cNvPr>
          <p:cNvSpPr>
            <a:spLocks noGrp="1"/>
          </p:cNvSpPr>
          <p:nvPr>
            <p:ph sz="quarter" idx="1"/>
          </p:nvPr>
        </p:nvSpPr>
        <p:spPr>
          <a:xfrm>
            <a:off x="470154" y="1210401"/>
            <a:ext cx="5473446" cy="5410200"/>
          </a:xfrm>
        </p:spPr>
        <p:txBody>
          <a:bodyPr>
            <a:normAutofit fontScale="62500" lnSpcReduction="20000"/>
          </a:bodyPr>
          <a:lstStyle/>
          <a:p>
            <a:pPr>
              <a:lnSpc>
                <a:spcPct val="120000"/>
              </a:lnSpc>
            </a:pPr>
            <a:r>
              <a:rPr lang="en-US" sz="3600" dirty="0"/>
              <a:t>In men with diabetes or prediabetes:</a:t>
            </a:r>
          </a:p>
          <a:p>
            <a:pPr lvl="1">
              <a:lnSpc>
                <a:spcPct val="120000"/>
              </a:lnSpc>
            </a:pPr>
            <a:r>
              <a:rPr lang="en-US" sz="3200" dirty="0">
                <a:ea typeface="Calibri" panose="020F0502020204030204" pitchFamily="34" charset="0"/>
                <a:cs typeface="Calibri" panose="020F0502020204030204" pitchFamily="34" charset="0"/>
              </a:rPr>
              <a:t>Inquire about sexual health (e.g., low libido and erectile dysfunction [ED]. </a:t>
            </a:r>
          </a:p>
          <a:p>
            <a:pPr lvl="1">
              <a:lnSpc>
                <a:spcPct val="120000"/>
              </a:lnSpc>
            </a:pPr>
            <a:r>
              <a:rPr lang="en-US" sz="3200" dirty="0">
                <a:ea typeface="Calibri" panose="020F0502020204030204" pitchFamily="34" charset="0"/>
                <a:cs typeface="Calibri" panose="020F0502020204030204" pitchFamily="34" charset="0"/>
              </a:rPr>
              <a:t>If symptoms and/or signs of hypogonadism are detected (e.g., low libido, ED, and depression), screen with a morning serum total testosterone level.</a:t>
            </a:r>
          </a:p>
          <a:p>
            <a:pPr lvl="1">
              <a:lnSpc>
                <a:spcPct val="120000"/>
              </a:lnSpc>
            </a:pPr>
            <a:r>
              <a:rPr lang="en-US" sz="3200" dirty="0">
                <a:solidFill>
                  <a:srgbClr val="383636"/>
                </a:solidFill>
                <a:ea typeface="Calibri" panose="020F0502020204030204" pitchFamily="34" charset="0"/>
                <a:cs typeface="Calibri" panose="020F0502020204030204" pitchFamily="34" charset="0"/>
              </a:rPr>
              <a:t>B</a:t>
            </a:r>
            <a:r>
              <a:rPr lang="en-US" sz="3200" b="0" i="0" dirty="0">
                <a:solidFill>
                  <a:srgbClr val="383636"/>
                </a:solidFill>
                <a:effectLst/>
                <a:ea typeface="Calibri" panose="020F0502020204030204" pitchFamily="34" charset="0"/>
                <a:cs typeface="Calibri" panose="020F0502020204030204" pitchFamily="34" charset="0"/>
              </a:rPr>
              <a:t>est predictors of ED are age (&gt;40 years), CVD, diabetes, hypertension, obesity, dyslipidemia, metabolic syndrome, hypogonadism, smoking, depression, and use of medications such as antidepressants and opioids.</a:t>
            </a:r>
          </a:p>
          <a:p>
            <a:pPr lvl="1">
              <a:lnSpc>
                <a:spcPct val="120000"/>
              </a:lnSpc>
            </a:pPr>
            <a:r>
              <a:rPr lang="en-US" sz="3200" dirty="0">
                <a:solidFill>
                  <a:srgbClr val="383636"/>
                </a:solidFill>
                <a:ea typeface="Calibri" panose="020F0502020204030204" pitchFamily="34" charset="0"/>
                <a:cs typeface="Calibri" panose="020F0502020204030204" pitchFamily="34" charset="0"/>
              </a:rPr>
              <a:t>ED is also a predicator of heart disease.</a:t>
            </a:r>
          </a:p>
          <a:p>
            <a:pPr lvl="1">
              <a:lnSpc>
                <a:spcPct val="120000"/>
              </a:lnSpc>
            </a:pPr>
            <a:r>
              <a:rPr lang="en-US" sz="3200" dirty="0">
                <a:solidFill>
                  <a:srgbClr val="383636"/>
                </a:solidFill>
                <a:ea typeface="Calibri" panose="020F0502020204030204" pitchFamily="34" charset="0"/>
                <a:cs typeface="Calibri" panose="020F0502020204030204" pitchFamily="34" charset="0"/>
              </a:rPr>
              <a:t>Assess, treat and refer</a:t>
            </a:r>
            <a:endParaRPr lang="en-US" sz="32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CF8925-0229-3A82-4863-BC1FF8F6E09A}"/>
              </a:ext>
            </a:extLst>
          </p:cNvPr>
          <p:cNvPicPr>
            <a:picLocks noChangeAspect="1"/>
          </p:cNvPicPr>
          <p:nvPr/>
        </p:nvPicPr>
        <p:blipFill>
          <a:blip r:embed="rId2"/>
          <a:stretch>
            <a:fillRect/>
          </a:stretch>
        </p:blipFill>
        <p:spPr>
          <a:xfrm>
            <a:off x="5943600" y="4132797"/>
            <a:ext cx="2948771" cy="383125"/>
          </a:xfrm>
          <a:prstGeom prst="rect">
            <a:avLst/>
          </a:prstGeom>
        </p:spPr>
      </p:pic>
      <p:pic>
        <p:nvPicPr>
          <p:cNvPr id="9" name="Content Placeholder 8" descr="Senior man at swimming pool">
            <a:extLst>
              <a:ext uri="{FF2B5EF4-FFF2-40B4-BE49-F238E27FC236}">
                <a16:creationId xmlns:a16="http://schemas.microsoft.com/office/drawing/2014/main" id="{36E03CBB-049D-9DD7-5816-377771427DD8}"/>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rcRect l="34328"/>
          <a:stretch/>
        </p:blipFill>
        <p:spPr>
          <a:xfrm>
            <a:off x="6040036" y="1371600"/>
            <a:ext cx="2654300" cy="2693796"/>
          </a:xfrm>
        </p:spPr>
      </p:pic>
    </p:spTree>
    <p:extLst>
      <p:ext uri="{BB962C8B-B14F-4D97-AF65-F5344CB8AC3E}">
        <p14:creationId xmlns:p14="http://schemas.microsoft.com/office/powerpoint/2010/main" val="236494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334885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302486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04DE-30DD-2D91-A3B2-19E3031B7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9C4A6-1E6F-A786-631B-92EA4E6B3382}"/>
              </a:ext>
            </a:extLst>
          </p:cNvPr>
          <p:cNvSpPr>
            <a:spLocks noGrp="1"/>
          </p:cNvSpPr>
          <p:nvPr>
            <p:ph type="title"/>
          </p:nvPr>
        </p:nvSpPr>
        <p:spPr/>
        <p:txBody>
          <a:bodyPr/>
          <a:lstStyle/>
          <a:p>
            <a:r>
              <a:rPr lang="en-US"/>
              <a:t>Assess Sexual </a:t>
            </a:r>
            <a:r>
              <a:rPr lang="en-US" dirty="0"/>
              <a:t>Health</a:t>
            </a:r>
          </a:p>
        </p:txBody>
      </p:sp>
      <p:pic>
        <p:nvPicPr>
          <p:cNvPr id="7" name="Content Placeholder 6" descr="Woman wearing sportswear">
            <a:extLst>
              <a:ext uri="{FF2B5EF4-FFF2-40B4-BE49-F238E27FC236}">
                <a16:creationId xmlns:a16="http://schemas.microsoft.com/office/drawing/2014/main" id="{BEBC5EA4-6552-62AA-B214-D655FE9CD9A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858189" y="1234272"/>
            <a:ext cx="2971801" cy="1981200"/>
          </a:xfrm>
        </p:spPr>
      </p:pic>
      <p:sp>
        <p:nvSpPr>
          <p:cNvPr id="4" name="Content Placeholder 3">
            <a:extLst>
              <a:ext uri="{FF2B5EF4-FFF2-40B4-BE49-F238E27FC236}">
                <a16:creationId xmlns:a16="http://schemas.microsoft.com/office/drawing/2014/main" id="{6867890B-DC1D-6014-7684-F32C50FDF059}"/>
              </a:ext>
            </a:extLst>
          </p:cNvPr>
          <p:cNvSpPr>
            <a:spLocks noGrp="1"/>
          </p:cNvSpPr>
          <p:nvPr>
            <p:ph sz="quarter" idx="2"/>
          </p:nvPr>
        </p:nvSpPr>
        <p:spPr>
          <a:xfrm>
            <a:off x="457200" y="1224224"/>
            <a:ext cx="5410200" cy="5410200"/>
          </a:xfrm>
        </p:spPr>
        <p:txBody>
          <a:bodyPr>
            <a:noAutofit/>
          </a:bodyPr>
          <a:lstStyle/>
          <a:p>
            <a:r>
              <a:rPr lang="en-US" sz="2400" dirty="0"/>
              <a:t>In women with diabetes or prediabetes, assess sexual health:</a:t>
            </a:r>
          </a:p>
          <a:p>
            <a:pPr>
              <a:lnSpc>
                <a:spcPct val="120000"/>
              </a:lnSpc>
            </a:pPr>
            <a:r>
              <a:rPr lang="en-US" sz="2200" b="0" i="0" dirty="0">
                <a:solidFill>
                  <a:srgbClr val="383636"/>
                </a:solidFill>
                <a:effectLst/>
                <a:latin typeface="Helvetica Neue"/>
              </a:rPr>
              <a:t>33% reported female sexual dysfunction (FSD)</a:t>
            </a:r>
            <a:endParaRPr lang="en-US" sz="2200" dirty="0"/>
          </a:p>
          <a:p>
            <a:pPr>
              <a:lnSpc>
                <a:spcPct val="120000"/>
              </a:lnSpc>
            </a:pPr>
            <a:r>
              <a:rPr lang="en-US" sz="2200" dirty="0"/>
              <a:t>Screen for desire (libido), arousal, orgasm difficulties, particularly in those with depression and/or anxiety and those with recurrent urinary tract infections. </a:t>
            </a:r>
          </a:p>
          <a:p>
            <a:pPr>
              <a:lnSpc>
                <a:spcPct val="120000"/>
              </a:lnSpc>
            </a:pPr>
            <a:r>
              <a:rPr lang="en-US" sz="2200" dirty="0"/>
              <a:t>In postmenopausal women - screen for symptoms and/or signs of genitourinary syndrome of menopause, including vaginal dryness and dyspareunia</a:t>
            </a:r>
            <a:r>
              <a:rPr lang="en-US" sz="2000" dirty="0"/>
              <a:t>.</a:t>
            </a:r>
          </a:p>
        </p:txBody>
      </p:sp>
      <p:pic>
        <p:nvPicPr>
          <p:cNvPr id="5" name="Picture 4">
            <a:extLst>
              <a:ext uri="{FF2B5EF4-FFF2-40B4-BE49-F238E27FC236}">
                <a16:creationId xmlns:a16="http://schemas.microsoft.com/office/drawing/2014/main" id="{4404AAED-5265-3CBE-D6F0-5BE27675F7A9}"/>
              </a:ext>
            </a:extLst>
          </p:cNvPr>
          <p:cNvPicPr>
            <a:picLocks noChangeAspect="1"/>
          </p:cNvPicPr>
          <p:nvPr/>
        </p:nvPicPr>
        <p:blipFill>
          <a:blip r:embed="rId3"/>
          <a:stretch>
            <a:fillRect/>
          </a:stretch>
        </p:blipFill>
        <p:spPr>
          <a:xfrm>
            <a:off x="5881635" y="3292509"/>
            <a:ext cx="2948771" cy="383125"/>
          </a:xfrm>
          <a:prstGeom prst="rect">
            <a:avLst/>
          </a:prstGeom>
        </p:spPr>
      </p:pic>
    </p:spTree>
    <p:extLst>
      <p:ext uri="{BB962C8B-B14F-4D97-AF65-F5344CB8AC3E}">
        <p14:creationId xmlns:p14="http://schemas.microsoft.com/office/powerpoint/2010/main" val="408139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625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3" y="1295400"/>
            <a:ext cx="4082796" cy="4419600"/>
          </a:xfrm>
        </p:spPr>
        <p:txBody>
          <a:bodyPr>
            <a:normAutofit fontScale="625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pic>
        <p:nvPicPr>
          <p:cNvPr id="2" name="Picture 1"/>
          <p:cNvPicPr>
            <a:picLocks noChangeAspect="1"/>
          </p:cNvPicPr>
          <p:nvPr/>
        </p:nvPicPr>
        <p:blipFill>
          <a:blip r:embed="rId4"/>
          <a:stretch>
            <a:fillRect/>
          </a:stretch>
        </p:blipFill>
        <p:spPr>
          <a:xfrm>
            <a:off x="914400" y="5479387"/>
            <a:ext cx="2243138" cy="1296591"/>
          </a:xfrm>
          <a:prstGeom prst="rect">
            <a:avLst/>
          </a:prstGeom>
        </p:spPr>
      </p:pic>
      <p:sp>
        <p:nvSpPr>
          <p:cNvPr id="5" name="Rectangle 4">
            <a:extLst>
              <a:ext uri="{FF2B5EF4-FFF2-40B4-BE49-F238E27FC236}">
                <a16:creationId xmlns:a16="http://schemas.microsoft.com/office/drawing/2014/main" id="{E4577C61-624F-4617-BA9F-870956BE7BBA}"/>
              </a:ext>
            </a:extLst>
          </p:cNvPr>
          <p:cNvSpPr/>
          <p:nvPr/>
        </p:nvSpPr>
        <p:spPr>
          <a:xfrm>
            <a:off x="3276600" y="5603212"/>
            <a:ext cx="4572000" cy="1200329"/>
          </a:xfrm>
          <a:prstGeom prst="rect">
            <a:avLst/>
          </a:prstGeom>
        </p:spPr>
        <p:txBody>
          <a:bodyPr>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spTree>
    <p:custDataLst>
      <p:tags r:id="rId1"/>
    </p:custDataLst>
    <p:extLst>
      <p:ext uri="{BB962C8B-B14F-4D97-AF65-F5344CB8AC3E}">
        <p14:creationId xmlns:p14="http://schemas.microsoft.com/office/powerpoint/2010/main" val="35774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260982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92500" lnSpcReduction="20000"/>
          </a:bodyPr>
          <a:lstStyle/>
          <a:p>
            <a:pPr marL="0" indent="0">
              <a:buNone/>
            </a:pPr>
            <a:r>
              <a:rPr lang="en-US" b="1" dirty="0">
                <a:solidFill>
                  <a:srgbClr val="12D903"/>
                </a:solidFill>
              </a:rPr>
              <a:t>A</a:t>
            </a:r>
            <a:r>
              <a:rPr lang="en-US" dirty="0"/>
              <a:t> - A1c less than 7%, TIR 70%</a:t>
            </a:r>
          </a:p>
          <a:p>
            <a:pPr marL="0" indent="0">
              <a:buNone/>
            </a:pPr>
            <a:r>
              <a:rPr lang="en-US" b="1" dirty="0">
                <a:solidFill>
                  <a:srgbClr val="12D903"/>
                </a:solidFill>
              </a:rPr>
              <a:t>B</a:t>
            </a:r>
            <a:r>
              <a:rPr lang="en-US" dirty="0"/>
              <a:t> - Blood pressure &lt; 130/80</a:t>
            </a:r>
          </a:p>
          <a:p>
            <a:pPr marL="0" indent="0">
              <a:buNone/>
            </a:pPr>
            <a:r>
              <a:rPr lang="en-US" b="1" dirty="0">
                <a:solidFill>
                  <a:srgbClr val="12D903"/>
                </a:solidFill>
              </a:rPr>
              <a:t>C</a:t>
            </a:r>
            <a:r>
              <a:rPr lang="en-US" dirty="0"/>
              <a:t> - Cholesterol  </a:t>
            </a:r>
          </a:p>
          <a:p>
            <a:pPr marL="0" indent="0">
              <a:buNone/>
            </a:pPr>
            <a:r>
              <a:rPr lang="en-US" dirty="0"/>
              <a:t>      LDL&lt; 70, HDL &gt; 40, Triglycerides &lt; 150</a:t>
            </a:r>
          </a:p>
          <a:p>
            <a:pPr marL="0" indent="0">
              <a:buNone/>
            </a:pPr>
            <a:r>
              <a:rPr lang="en-US" b="1" dirty="0">
                <a:solidFill>
                  <a:srgbClr val="12D903"/>
                </a:solidFill>
              </a:rPr>
              <a:t>D</a:t>
            </a:r>
            <a:r>
              <a:rPr lang="en-US" dirty="0"/>
              <a:t> - Drugs- Keep list on phone</a:t>
            </a:r>
          </a:p>
          <a:p>
            <a:pPr marL="0" indent="0">
              <a:buNone/>
            </a:pPr>
            <a:r>
              <a:rPr lang="en-US" b="1" dirty="0">
                <a:solidFill>
                  <a:srgbClr val="12D903"/>
                </a:solidFill>
              </a:rPr>
              <a:t>E</a:t>
            </a:r>
            <a:r>
              <a:rPr lang="en-US" dirty="0"/>
              <a:t> - Exercise and Eyes</a:t>
            </a:r>
          </a:p>
          <a:p>
            <a:pPr marL="0" indent="0">
              <a:buNone/>
            </a:pPr>
            <a:r>
              <a:rPr lang="en-US" b="1" dirty="0">
                <a:solidFill>
                  <a:srgbClr val="12D903"/>
                </a:solidFill>
              </a:rPr>
              <a:t>F</a:t>
            </a:r>
            <a:r>
              <a:rPr lang="en-US" dirty="0"/>
              <a:t> - Food and Feet</a:t>
            </a:r>
          </a:p>
          <a:p>
            <a:pPr marL="0" indent="0">
              <a:buNone/>
            </a:pPr>
            <a:r>
              <a:rPr lang="en-US" b="1" dirty="0">
                <a:solidFill>
                  <a:srgbClr val="12D903"/>
                </a:solidFill>
              </a:rPr>
              <a:t>G</a:t>
            </a:r>
            <a:r>
              <a:rPr lang="en-US" dirty="0">
                <a:solidFill>
                  <a:srgbClr val="12D903"/>
                </a:solidFill>
              </a:rPr>
              <a:t> – </a:t>
            </a:r>
            <a:r>
              <a:rPr lang="en-US" dirty="0"/>
              <a:t>Glucose checks and goals </a:t>
            </a:r>
          </a:p>
          <a:p>
            <a:pPr marL="0" indent="0">
              <a:buNone/>
            </a:pPr>
            <a:r>
              <a:rPr lang="en-US" b="1" dirty="0">
                <a:solidFill>
                  <a:srgbClr val="12D903"/>
                </a:solidFill>
              </a:rPr>
              <a:t>H</a:t>
            </a:r>
            <a:r>
              <a:rPr lang="en-US" dirty="0"/>
              <a:t>- Healthy Coping - Hoorah for your hard work!</a:t>
            </a:r>
          </a:p>
          <a:p>
            <a:pPr marL="0" indent="0">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990648" y="1251098"/>
            <a:ext cx="1696152" cy="1557337"/>
          </a:xfrm>
          <a:prstGeom prst="rect">
            <a:avLst/>
          </a:prstGeom>
        </p:spPr>
      </p:pic>
    </p:spTree>
    <p:custDataLst>
      <p:tags r:id="rId1"/>
    </p:custDataLst>
    <p:extLst>
      <p:ext uri="{BB962C8B-B14F-4D97-AF65-F5344CB8AC3E}">
        <p14:creationId xmlns:p14="http://schemas.microsoft.com/office/powerpoint/2010/main" val="71518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873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57F7-AD4D-2A77-2CE2-5635D86EFAB5}"/>
              </a:ext>
            </a:extLst>
          </p:cNvPr>
          <p:cNvSpPr>
            <a:spLocks noGrp="1"/>
          </p:cNvSpPr>
          <p:nvPr>
            <p:ph type="title"/>
          </p:nvPr>
        </p:nvSpPr>
        <p:spPr>
          <a:xfrm>
            <a:off x="457200" y="152400"/>
            <a:ext cx="8229600" cy="1401804"/>
          </a:xfrm>
        </p:spPr>
        <p:txBody>
          <a:bodyPr>
            <a:normAutofit fontScale="90000"/>
          </a:bodyPr>
          <a:lstStyle/>
          <a:p>
            <a:r>
              <a:rPr lang="en-US" dirty="0"/>
              <a:t>For exam, be familiar with content on Cheat Sheets</a:t>
            </a:r>
          </a:p>
        </p:txBody>
      </p:sp>
      <p:pic>
        <p:nvPicPr>
          <p:cNvPr id="6" name="Content Placeholder 5">
            <a:extLst>
              <a:ext uri="{FF2B5EF4-FFF2-40B4-BE49-F238E27FC236}">
                <a16:creationId xmlns:a16="http://schemas.microsoft.com/office/drawing/2014/main" id="{760CFFC6-C15E-A64B-0083-731BCA166B21}"/>
              </a:ext>
            </a:extLst>
          </p:cNvPr>
          <p:cNvPicPr>
            <a:picLocks noGrp="1" noChangeAspect="1"/>
          </p:cNvPicPr>
          <p:nvPr>
            <p:ph sz="quarter" idx="1"/>
          </p:nvPr>
        </p:nvPicPr>
        <p:blipFill>
          <a:blip r:embed="rId2"/>
          <a:stretch>
            <a:fillRect/>
          </a:stretch>
        </p:blipFill>
        <p:spPr>
          <a:xfrm>
            <a:off x="489857" y="1657450"/>
            <a:ext cx="8229600" cy="3232068"/>
          </a:xfrm>
        </p:spPr>
      </p:pic>
      <p:sp>
        <p:nvSpPr>
          <p:cNvPr id="3" name="Text Placeholder 2">
            <a:extLst>
              <a:ext uri="{FF2B5EF4-FFF2-40B4-BE49-F238E27FC236}">
                <a16:creationId xmlns:a16="http://schemas.microsoft.com/office/drawing/2014/main" id="{E7B39DA8-F226-F2B8-1EEC-6A0D70625560}"/>
              </a:ext>
            </a:extLst>
          </p:cNvPr>
          <p:cNvSpPr>
            <a:spLocks noGrp="1"/>
          </p:cNvSpPr>
          <p:nvPr>
            <p:ph type="body" idx="4294967295"/>
          </p:nvPr>
        </p:nvSpPr>
        <p:spPr>
          <a:xfrm>
            <a:off x="5184300" y="1781564"/>
            <a:ext cx="3545205" cy="3667215"/>
          </a:xfrm>
          <a:solidFill>
            <a:srgbClr val="E1CCFC"/>
          </a:solidFill>
        </p:spPr>
        <p:txBody>
          <a:bodyPr>
            <a:normAutofit fontScale="70000" lnSpcReduction="20000"/>
          </a:bodyPr>
          <a:lstStyle/>
          <a:p>
            <a:pPr>
              <a:lnSpc>
                <a:spcPct val="120000"/>
              </a:lnSpc>
            </a:pPr>
            <a:r>
              <a:rPr lang="en-US" dirty="0"/>
              <a:t>For CDCES – be familiar with the action, side effects and monitoring for the main BP meds and lipid meds.</a:t>
            </a:r>
          </a:p>
          <a:p>
            <a:pPr>
              <a:lnSpc>
                <a:spcPct val="120000"/>
              </a:lnSpc>
            </a:pPr>
            <a:r>
              <a:rPr lang="en-US" dirty="0"/>
              <a:t>For BC-ADM, be familiar with list above, plus dosing parameters and be comfortable looking at research results. </a:t>
            </a:r>
          </a:p>
        </p:txBody>
      </p:sp>
      <p:pic>
        <p:nvPicPr>
          <p:cNvPr id="8" name="Picture 7">
            <a:extLst>
              <a:ext uri="{FF2B5EF4-FFF2-40B4-BE49-F238E27FC236}">
                <a16:creationId xmlns:a16="http://schemas.microsoft.com/office/drawing/2014/main" id="{8ED488C9-7CE1-DA9C-6A50-5038D296CA87}"/>
              </a:ext>
            </a:extLst>
          </p:cNvPr>
          <p:cNvPicPr>
            <a:picLocks noChangeAspect="1"/>
          </p:cNvPicPr>
          <p:nvPr/>
        </p:nvPicPr>
        <p:blipFill>
          <a:blip r:embed="rId3"/>
          <a:stretch>
            <a:fillRect/>
          </a:stretch>
        </p:blipFill>
        <p:spPr>
          <a:xfrm>
            <a:off x="305450" y="1657450"/>
            <a:ext cx="4831958" cy="3791330"/>
          </a:xfrm>
          <a:prstGeom prst="rect">
            <a:avLst/>
          </a:prstGeom>
        </p:spPr>
      </p:pic>
    </p:spTree>
    <p:extLst>
      <p:ext uri="{BB962C8B-B14F-4D97-AF65-F5344CB8AC3E}">
        <p14:creationId xmlns:p14="http://schemas.microsoft.com/office/powerpoint/2010/main" val="36148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E4C18EAB-52B6-3AAB-9AF7-90AA0BBE4140}"/>
              </a:ext>
            </a:extLst>
          </p:cNvPr>
          <p:cNvPicPr>
            <a:picLocks noChangeAspect="1"/>
          </p:cNvPicPr>
          <p:nvPr/>
        </p:nvPicPr>
        <p:blipFill>
          <a:blip r:embed="rId3"/>
          <a:stretch>
            <a:fillRect/>
          </a:stretch>
        </p:blipFill>
        <p:spPr>
          <a:xfrm>
            <a:off x="345410" y="916236"/>
            <a:ext cx="8453179" cy="5867400"/>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 &amp; Biosimilars</a:t>
            </a:r>
          </a:p>
        </p:txBody>
      </p:sp>
      <p:sp>
        <p:nvSpPr>
          <p:cNvPr id="3" name="Content Placeholder 2"/>
          <p:cNvSpPr>
            <a:spLocks noGrp="1"/>
          </p:cNvSpPr>
          <p:nvPr>
            <p:ph sz="quarter" idx="1"/>
          </p:nvPr>
        </p:nvSpPr>
        <p:spPr>
          <a:xfrm>
            <a:off x="314358" y="1238530"/>
            <a:ext cx="6361693" cy="4724871"/>
          </a:xfrm>
        </p:spPr>
        <p:txBody>
          <a:bodyPr>
            <a:normAutofit/>
          </a:bodyPr>
          <a:lstStyle/>
          <a:p>
            <a:r>
              <a:rPr lang="en-US" sz="2400" dirty="0">
                <a:solidFill>
                  <a:srgbClr val="000000"/>
                </a:solidFill>
              </a:rPr>
              <a:t>These follow-on insulin products </a:t>
            </a:r>
            <a:r>
              <a:rPr lang="en-US" sz="2400" u="sng" dirty="0">
                <a:solidFill>
                  <a:srgbClr val="000000"/>
                </a:solidFill>
              </a:rPr>
              <a:t>require</a:t>
            </a:r>
            <a:r>
              <a:rPr lang="en-US" sz="2400" dirty="0">
                <a:solidFill>
                  <a:srgbClr val="000000"/>
                </a:solidFill>
              </a:rPr>
              <a:t> a separate prescription (not directly interchangeable):</a:t>
            </a:r>
          </a:p>
          <a:p>
            <a:pPr lvl="1"/>
            <a:r>
              <a:rPr lang="en-US" sz="1900" dirty="0">
                <a:solidFill>
                  <a:srgbClr val="000000"/>
                </a:solidFill>
              </a:rPr>
              <a:t>Insulin glargine (Lantus), follow-on product (</a:t>
            </a:r>
            <a:r>
              <a:rPr lang="en-US" sz="1900" dirty="0" err="1">
                <a:solidFill>
                  <a:srgbClr val="000000"/>
                </a:solidFill>
              </a:rPr>
              <a:t>Basaglar</a:t>
            </a:r>
            <a:r>
              <a:rPr lang="en-US" sz="1900" dirty="0">
                <a:solidFill>
                  <a:srgbClr val="000000"/>
                </a:solidFill>
              </a:rPr>
              <a:t>)</a:t>
            </a:r>
          </a:p>
          <a:p>
            <a:pPr lvl="1"/>
            <a:r>
              <a:rPr lang="en-US" sz="1900" dirty="0">
                <a:solidFill>
                  <a:srgbClr val="000000"/>
                </a:solidFill>
              </a:rPr>
              <a:t>Insulin lispro (Humalog), follow-on product (</a:t>
            </a:r>
            <a:r>
              <a:rPr lang="en-US" sz="1900" dirty="0" err="1">
                <a:solidFill>
                  <a:srgbClr val="000000"/>
                </a:solidFill>
              </a:rPr>
              <a:t>Ademlog</a:t>
            </a:r>
            <a:r>
              <a:rPr lang="en-US" sz="1900" dirty="0">
                <a:solidFill>
                  <a:srgbClr val="000000"/>
                </a:solidFill>
              </a:rPr>
              <a:t>)</a:t>
            </a:r>
          </a:p>
          <a:p>
            <a:r>
              <a:rPr lang="en-US" sz="2400" dirty="0">
                <a:solidFill>
                  <a:srgbClr val="000000"/>
                </a:solidFill>
              </a:rPr>
              <a:t>However, these have demonstrated bioequivalence and are interchangeable with the reference product:</a:t>
            </a:r>
          </a:p>
          <a:p>
            <a:pPr lvl="1"/>
            <a:r>
              <a:rPr lang="en-US" sz="1800" dirty="0">
                <a:solidFill>
                  <a:srgbClr val="000000"/>
                </a:solidFill>
              </a:rPr>
              <a:t>Insulin glargine-</a:t>
            </a:r>
            <a:r>
              <a:rPr lang="en-US" sz="1800" dirty="0" err="1">
                <a:solidFill>
                  <a:srgbClr val="000000"/>
                </a:solidFill>
              </a:rPr>
              <a:t>yfgn</a:t>
            </a:r>
            <a:r>
              <a:rPr lang="en-US" sz="1800" dirty="0">
                <a:solidFill>
                  <a:srgbClr val="000000"/>
                </a:solidFill>
              </a:rPr>
              <a:t> (</a:t>
            </a:r>
            <a:r>
              <a:rPr lang="en-US" sz="1800" dirty="0" err="1">
                <a:solidFill>
                  <a:srgbClr val="000000"/>
                </a:solidFill>
              </a:rPr>
              <a:t>Semglee</a:t>
            </a:r>
            <a:r>
              <a:rPr lang="en-US" sz="1800" dirty="0">
                <a:solidFill>
                  <a:srgbClr val="000000"/>
                </a:solidFill>
              </a:rPr>
              <a:t>) interchangeable with Lantus</a:t>
            </a:r>
          </a:p>
          <a:p>
            <a:pPr lvl="1"/>
            <a:r>
              <a:rPr lang="en-US" sz="1800" dirty="0">
                <a:solidFill>
                  <a:srgbClr val="000000"/>
                </a:solidFill>
              </a:rPr>
              <a:t>Insulin glargine-</a:t>
            </a:r>
            <a:r>
              <a:rPr lang="en-US" sz="1800" dirty="0" err="1">
                <a:solidFill>
                  <a:srgbClr val="000000"/>
                </a:solidFill>
              </a:rPr>
              <a:t>aglr</a:t>
            </a:r>
            <a:r>
              <a:rPr lang="en-US" sz="1800" dirty="0">
                <a:solidFill>
                  <a:srgbClr val="000000"/>
                </a:solidFill>
              </a:rPr>
              <a:t> (</a:t>
            </a:r>
            <a:r>
              <a:rPr lang="en-US" sz="1800" dirty="0" err="1">
                <a:solidFill>
                  <a:srgbClr val="000000"/>
                </a:solidFill>
              </a:rPr>
              <a:t>Rezvoglar</a:t>
            </a:r>
            <a:r>
              <a:rPr lang="en-US" sz="1800" dirty="0">
                <a:solidFill>
                  <a:srgbClr val="000000"/>
                </a:solidFill>
              </a:rPr>
              <a:t>) interchangeable with Lantus</a:t>
            </a:r>
          </a:p>
          <a:p>
            <a:pPr lvl="1"/>
            <a:r>
              <a:rPr lang="en-US" sz="1800" dirty="0">
                <a:solidFill>
                  <a:srgbClr val="000000"/>
                </a:solidFill>
              </a:rPr>
              <a:t>Insulin </a:t>
            </a:r>
            <a:r>
              <a:rPr lang="en-US" sz="1800" dirty="0" err="1">
                <a:solidFill>
                  <a:srgbClr val="000000"/>
                </a:solidFill>
              </a:rPr>
              <a:t>aspart-szjj</a:t>
            </a:r>
            <a:r>
              <a:rPr lang="en-US" sz="1800" dirty="0">
                <a:solidFill>
                  <a:srgbClr val="000000"/>
                </a:solidFill>
              </a:rPr>
              <a:t> (</a:t>
            </a:r>
            <a:r>
              <a:rPr lang="en-US" sz="1800" dirty="0" err="1">
                <a:solidFill>
                  <a:srgbClr val="000000"/>
                </a:solidFill>
              </a:rPr>
              <a:t>Merilog</a:t>
            </a:r>
            <a:r>
              <a:rPr lang="en-US" sz="1800" dirty="0">
                <a:solidFill>
                  <a:srgbClr val="000000"/>
                </a:solidFill>
              </a:rPr>
              <a:t>) interchangeable with Novolog </a:t>
            </a:r>
          </a:p>
          <a:p>
            <a:pPr marL="0" indent="0">
              <a:buNone/>
            </a:pPr>
            <a:endParaRPr lang="en-US" sz="2400" dirty="0"/>
          </a:p>
        </p:txBody>
      </p:sp>
      <p:pic>
        <p:nvPicPr>
          <p:cNvPr id="7" name="Picture 6"/>
          <p:cNvPicPr>
            <a:picLocks noChangeAspect="1"/>
          </p:cNvPicPr>
          <p:nvPr/>
        </p:nvPicPr>
        <p:blipFill>
          <a:blip r:embed="rId3"/>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6894267" y="5611232"/>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4"/>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dirty="0"/>
            </a:br>
            <a:r>
              <a:rPr lang="en-US" sz="2800" dirty="0"/>
              <a:t>Insulin – Ultimate Hormone Replacement Therapy</a:t>
            </a:r>
          </a:p>
        </p:txBody>
      </p:sp>
      <p:pic>
        <p:nvPicPr>
          <p:cNvPr id="2" name="Content Placeholder 11">
            <a:extLst>
              <a:ext uri="{FF2B5EF4-FFF2-40B4-BE49-F238E27FC236}">
                <a16:creationId xmlns:a16="http://schemas.microsoft.com/office/drawing/2014/main" id="{5DA4B479-BF62-5D27-4230-0AD52432C2E6}"/>
              </a:ext>
            </a:extLst>
          </p:cNvPr>
          <p:cNvPicPr>
            <a:picLocks noChangeAspect="1"/>
          </p:cNvPicPr>
          <p:nvPr/>
        </p:nvPicPr>
        <p:blipFill rotWithShape="1">
          <a:blip r:embed="rId4"/>
          <a:srcRect l="5725" r="5724" b="-2"/>
          <a:stretch/>
        </p:blipFill>
        <p:spPr>
          <a:xfrm>
            <a:off x="457200" y="1219200"/>
            <a:ext cx="4041648" cy="4937760"/>
          </a:xfrm>
          <a:prstGeom prst="rect">
            <a:avLst/>
          </a:prstGeom>
          <a:noFill/>
        </p:spPr>
      </p:pic>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lvl="0" indent="0">
              <a:lnSpc>
                <a:spcPct val="90000"/>
              </a:lnSpc>
              <a:spcBef>
                <a:spcPts val="0"/>
              </a:spcBef>
              <a:spcAft>
                <a:spcPts val="600"/>
              </a:spcAft>
              <a:buClr>
                <a:srgbClr val="86AA2C"/>
              </a:buClr>
              <a:buNone/>
            </a:pPr>
            <a:r>
              <a:rPr lang="en-US" sz="2700" dirty="0"/>
              <a:t>Cleveland Clinic Diabetes Center</a:t>
            </a:r>
          </a:p>
        </p:txBody>
      </p:sp>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3"/>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Which Insulin is Interchangeable with Lantus (Insulin glargine U100)? Poll 1</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Rezvoglar</a:t>
            </a:r>
            <a:r>
              <a:rPr lang="en-US" dirty="0"/>
              <a:t> (Insulin glargine U100)</a:t>
            </a:r>
          </a:p>
          <a:p>
            <a:pPr marL="514350" indent="-514350">
              <a:buClr>
                <a:schemeClr val="tx1"/>
              </a:buClr>
              <a:buFont typeface="+mj-lt"/>
              <a:buAutoNum type="alphaUcPeriod"/>
            </a:pPr>
            <a:r>
              <a:rPr lang="en-US" dirty="0"/>
              <a:t>Tresiba (Insulin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F6D66FB2-300A-0892-D14C-0F9C26757979}"/>
              </a:ext>
            </a:extLst>
          </p:cNvPr>
          <p:cNvSpPr/>
          <p:nvPr/>
        </p:nvSpPr>
        <p:spPr>
          <a:xfrm>
            <a:off x="495300" y="2819400"/>
            <a:ext cx="59055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Prime pens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3"/>
          <a:stretch>
            <a:fillRect/>
          </a:stretch>
        </p:blipFill>
        <p:spPr>
          <a:xfrm>
            <a:off x="958046" y="1339232"/>
            <a:ext cx="7080717" cy="5410200"/>
          </a:xfrm>
        </p:spPr>
      </p:pic>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sp>
        <p:nvSpPr>
          <p:cNvPr id="4" name="Rectangle 3">
            <a:extLst>
              <a:ext uri="{FF2B5EF4-FFF2-40B4-BE49-F238E27FC236}">
                <a16:creationId xmlns:a16="http://schemas.microsoft.com/office/drawing/2014/main" id="{F102F39D-29BE-16D9-FB86-4ADB7CAB8E69}"/>
              </a:ext>
            </a:extLst>
          </p:cNvPr>
          <p:cNvSpPr/>
          <p:nvPr/>
        </p:nvSpPr>
        <p:spPr>
          <a:xfrm>
            <a:off x="5791200" y="1371600"/>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5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964D492D-0752-46E6-92B7-D687D1F4F0F2}"/>
              </a:ext>
            </a:extLst>
          </p:cNvPr>
          <p:cNvSpPr/>
          <p:nvPr/>
        </p:nvSpPr>
        <p:spPr>
          <a:xfrm>
            <a:off x="609600" y="4038600"/>
            <a:ext cx="1905000" cy="6096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3412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p>
          <a:p>
            <a:r>
              <a:rPr lang="en-US" altLang="en-US" dirty="0"/>
              <a:t>Consultant: </a:t>
            </a:r>
            <a:r>
              <a:rPr lang="en-US" altLang="en-US" dirty="0" err="1"/>
              <a:t>Undermyfork</a:t>
            </a:r>
            <a:r>
              <a:rPr lang="en-US" altLang="en-US" dirty="0"/>
              <a:t>, Sequel </a:t>
            </a:r>
          </a:p>
          <a:p>
            <a:r>
              <a:rPr lang="en-US" altLang="en-US" dirty="0"/>
              <a:t>ADCES Board Member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Basal Insulin</a:t>
            </a:r>
          </a:p>
        </p:txBody>
      </p:sp>
      <p:graphicFrame>
        <p:nvGraphicFramePr>
          <p:cNvPr id="4" name="Content Placeholder 3"/>
          <p:cNvGraphicFramePr>
            <a:graphicFrameLocks noGrp="1"/>
          </p:cNvGraphicFramePr>
          <p:nvPr>
            <p:ph idx="1"/>
          </p:nvPr>
        </p:nvGraphicFramePr>
        <p:xfrm>
          <a:off x="1610595" y="1961218"/>
          <a:ext cx="5869781" cy="311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10817" y="5266588"/>
            <a:ext cx="6563282"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Shortest duration,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 duration, </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 Longest duration</a:t>
            </a:r>
          </a:p>
        </p:txBody>
      </p:sp>
      <p:sp>
        <p:nvSpPr>
          <p:cNvPr id="3" name="TextBox 2"/>
          <p:cNvSpPr txBox="1"/>
          <p:nvPr/>
        </p:nvSpPr>
        <p:spPr>
          <a:xfrm>
            <a:off x="3740729" y="2114552"/>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779570" y="3305840"/>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027842" y="4405757"/>
            <a:ext cx="423576"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072" y="1865742"/>
            <a:ext cx="1402860" cy="250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8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8B3F-C325-F68F-7390-8C2A5E8C6DE2}"/>
              </a:ext>
            </a:extLst>
          </p:cNvPr>
          <p:cNvSpPr>
            <a:spLocks noGrp="1"/>
          </p:cNvSpPr>
          <p:nvPr>
            <p:ph type="title"/>
          </p:nvPr>
        </p:nvSpPr>
        <p:spPr/>
        <p:txBody>
          <a:bodyPr/>
          <a:lstStyle/>
          <a:p>
            <a:r>
              <a:rPr lang="en-US" dirty="0"/>
              <a:t>Weekly Insulins </a:t>
            </a:r>
          </a:p>
        </p:txBody>
      </p:sp>
      <p:sp>
        <p:nvSpPr>
          <p:cNvPr id="3" name="Content Placeholder 2">
            <a:extLst>
              <a:ext uri="{FF2B5EF4-FFF2-40B4-BE49-F238E27FC236}">
                <a16:creationId xmlns:a16="http://schemas.microsoft.com/office/drawing/2014/main" id="{1BFDBFCF-AEC7-577F-8415-7C13260A68E9}"/>
              </a:ext>
            </a:extLst>
          </p:cNvPr>
          <p:cNvSpPr>
            <a:spLocks noGrp="1"/>
          </p:cNvSpPr>
          <p:nvPr>
            <p:ph sz="quarter" idx="1"/>
          </p:nvPr>
        </p:nvSpPr>
        <p:spPr/>
        <p:txBody>
          <a:bodyPr>
            <a:normAutofit/>
          </a:bodyPr>
          <a:lstStyle/>
          <a:p>
            <a:r>
              <a:rPr lang="en-US" i="0" dirty="0" err="1">
                <a:solidFill>
                  <a:srgbClr val="1D2228"/>
                </a:solidFill>
                <a:effectLst/>
                <a:latin typeface="YahooSans VF"/>
              </a:rPr>
              <a:t>Awiqli</a:t>
            </a:r>
            <a:r>
              <a:rPr lang="en-US" i="0" dirty="0">
                <a:solidFill>
                  <a:srgbClr val="1D2228"/>
                </a:solidFill>
                <a:effectLst/>
                <a:latin typeface="YahooSans VF"/>
              </a:rPr>
              <a:t>® (once-weekly basal insulin </a:t>
            </a:r>
            <a:r>
              <a:rPr lang="en-US" i="0" dirty="0" err="1">
                <a:solidFill>
                  <a:srgbClr val="1D2228"/>
                </a:solidFill>
                <a:effectLst/>
                <a:latin typeface="YahooSans VF"/>
              </a:rPr>
              <a:t>icodec</a:t>
            </a:r>
            <a:r>
              <a:rPr lang="en-US" i="0" dirty="0">
                <a:solidFill>
                  <a:srgbClr val="1D2228"/>
                </a:solidFill>
                <a:effectLst/>
                <a:latin typeface="YahooSans VF"/>
              </a:rPr>
              <a:t>) approved for use in the EU</a:t>
            </a:r>
            <a:endParaRPr lang="en-US" dirty="0">
              <a:solidFill>
                <a:srgbClr val="1D2228"/>
              </a:solidFill>
              <a:latin typeface="YahooSans VF"/>
            </a:endParaRPr>
          </a:p>
          <a:p>
            <a:r>
              <a:rPr lang="en-US" i="0" dirty="0">
                <a:solidFill>
                  <a:srgbClr val="1D2228"/>
                </a:solidFill>
                <a:effectLst/>
                <a:latin typeface="YahooSans VF"/>
              </a:rPr>
              <a:t>Half-life: 196 hours ~8 days</a:t>
            </a:r>
          </a:p>
          <a:p>
            <a:r>
              <a:rPr lang="en-US" dirty="0">
                <a:solidFill>
                  <a:srgbClr val="1D2228"/>
                </a:solidFill>
                <a:latin typeface="YahooSans VF"/>
              </a:rPr>
              <a:t>U700 insulin, 3mL pen = 2100 units/pen</a:t>
            </a:r>
          </a:p>
          <a:p>
            <a:r>
              <a:rPr lang="en-US" dirty="0">
                <a:solidFill>
                  <a:srgbClr val="1D2228"/>
                </a:solidFill>
                <a:latin typeface="YahooSans VF"/>
              </a:rPr>
              <a:t>70 units </a:t>
            </a:r>
            <a:r>
              <a:rPr lang="en-US" dirty="0" err="1">
                <a:solidFill>
                  <a:srgbClr val="1D2228"/>
                </a:solidFill>
                <a:latin typeface="YahooSans VF"/>
              </a:rPr>
              <a:t>icodec</a:t>
            </a:r>
            <a:r>
              <a:rPr lang="en-US" dirty="0">
                <a:solidFill>
                  <a:srgbClr val="1D2228"/>
                </a:solidFill>
                <a:latin typeface="YahooSans VF"/>
              </a:rPr>
              <a:t> weekly = 10 units glargine daily</a:t>
            </a:r>
          </a:p>
          <a:p>
            <a:r>
              <a:rPr lang="en-US" dirty="0" err="1">
                <a:solidFill>
                  <a:srgbClr val="1D2228"/>
                </a:solidFill>
                <a:latin typeface="YahooSans VF"/>
              </a:rPr>
              <a:t>Efsitora</a:t>
            </a:r>
            <a:r>
              <a:rPr lang="en-US" dirty="0">
                <a:solidFill>
                  <a:srgbClr val="1D2228"/>
                </a:solidFill>
                <a:latin typeface="YahooSans VF"/>
              </a:rPr>
              <a:t> alfa is also a weekly insulin</a:t>
            </a:r>
          </a:p>
          <a:p>
            <a:pPr lvl="1"/>
            <a:r>
              <a:rPr lang="en-US" dirty="0">
                <a:solidFill>
                  <a:srgbClr val="1D2228"/>
                </a:solidFill>
                <a:latin typeface="YahooSans VF"/>
              </a:rPr>
              <a:t>17 day half-life</a:t>
            </a:r>
          </a:p>
          <a:p>
            <a:r>
              <a:rPr lang="en-US" dirty="0">
                <a:solidFill>
                  <a:srgbClr val="1D2228"/>
                </a:solidFill>
                <a:latin typeface="YahooSans VF"/>
              </a:rPr>
              <a:t>Both have flatter insulin profiles compared to daily insulin</a:t>
            </a:r>
          </a:p>
          <a:p>
            <a:endParaRPr lang="en-US" dirty="0"/>
          </a:p>
        </p:txBody>
      </p:sp>
      <p:sp>
        <p:nvSpPr>
          <p:cNvPr id="4" name="TextBox 3">
            <a:extLst>
              <a:ext uri="{FF2B5EF4-FFF2-40B4-BE49-F238E27FC236}">
                <a16:creationId xmlns:a16="http://schemas.microsoft.com/office/drawing/2014/main" id="{68F04632-0483-F8DF-7841-C8BE1B4B5912}"/>
              </a:ext>
            </a:extLst>
          </p:cNvPr>
          <p:cNvSpPr txBox="1"/>
          <p:nvPr/>
        </p:nvSpPr>
        <p:spPr>
          <a:xfrm>
            <a:off x="152400" y="6172200"/>
            <a:ext cx="8763000" cy="646331"/>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p>
          <a:p>
            <a:r>
              <a:rPr lang="en-US" sz="1050" dirty="0">
                <a:hlinkClick r:id="rId3"/>
              </a:rPr>
              <a:t>In a first-of-its-kind fixed dose study, once weekly insulin </a:t>
            </a:r>
            <a:r>
              <a:rPr lang="en-US" sz="1050" dirty="0" err="1">
                <a:hlinkClick r:id="rId3"/>
              </a:rPr>
              <a:t>efsitora</a:t>
            </a:r>
            <a:r>
              <a:rPr lang="en-US" sz="1050" dirty="0">
                <a:hlinkClick r:id="rId3"/>
              </a:rPr>
              <a:t> alfa leads to A1C reduction similar to daily insulin | Eli Lilly and Company</a:t>
            </a:r>
            <a:endParaRPr lang="en-US" sz="1200" dirty="0"/>
          </a:p>
        </p:txBody>
      </p:sp>
    </p:spTree>
    <p:extLst>
      <p:ext uri="{BB962C8B-B14F-4D97-AF65-F5344CB8AC3E}">
        <p14:creationId xmlns:p14="http://schemas.microsoft.com/office/powerpoint/2010/main" val="214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2897-017C-F291-6335-210C7DB92B14}"/>
              </a:ext>
            </a:extLst>
          </p:cNvPr>
          <p:cNvSpPr>
            <a:spLocks noGrp="1"/>
          </p:cNvSpPr>
          <p:nvPr>
            <p:ph type="title"/>
          </p:nvPr>
        </p:nvSpPr>
        <p:spPr/>
        <p:txBody>
          <a:bodyPr>
            <a:normAutofit fontScale="90000"/>
          </a:bodyPr>
          <a:lstStyle/>
          <a:p>
            <a:r>
              <a:rPr lang="en-US" dirty="0"/>
              <a:t>Weekly Insulins vs Standard Insulins</a:t>
            </a:r>
          </a:p>
        </p:txBody>
      </p:sp>
      <p:sp>
        <p:nvSpPr>
          <p:cNvPr id="3" name="Content Placeholder 2">
            <a:extLst>
              <a:ext uri="{FF2B5EF4-FFF2-40B4-BE49-F238E27FC236}">
                <a16:creationId xmlns:a16="http://schemas.microsoft.com/office/drawing/2014/main" id="{A9AD4F01-2100-4DF6-2980-73B5ADEC448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89A2AF17-4C1E-2CA6-512C-8879789BC9E0}"/>
              </a:ext>
            </a:extLst>
          </p:cNvPr>
          <p:cNvPicPr>
            <a:picLocks noChangeAspect="1"/>
          </p:cNvPicPr>
          <p:nvPr/>
        </p:nvPicPr>
        <p:blipFill>
          <a:blip r:embed="rId2"/>
          <a:stretch>
            <a:fillRect/>
          </a:stretch>
        </p:blipFill>
        <p:spPr>
          <a:xfrm>
            <a:off x="609600" y="1295400"/>
            <a:ext cx="7912314" cy="4343400"/>
          </a:xfrm>
          <a:prstGeom prst="rect">
            <a:avLst/>
          </a:prstGeom>
        </p:spPr>
      </p:pic>
    </p:spTree>
    <p:extLst>
      <p:ext uri="{BB962C8B-B14F-4D97-AF65-F5344CB8AC3E}">
        <p14:creationId xmlns:p14="http://schemas.microsoft.com/office/powerpoint/2010/main" val="2688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D9DF-4146-01D6-1D0C-7EA800AB5787}"/>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FF150733-B6F5-3ADE-C13A-14BA72B63DCE}"/>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9C3F3800-979E-B601-3D8B-7004EA18BB7B}"/>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C8F15560-8F83-A401-F6CD-5D489EA2E35F}"/>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274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B2A6-8F07-6D53-FECA-31C11449AE0A}"/>
              </a:ext>
            </a:extLst>
          </p:cNvPr>
          <p:cNvSpPr>
            <a:spLocks noGrp="1"/>
          </p:cNvSpPr>
          <p:nvPr>
            <p:ph type="title"/>
          </p:nvPr>
        </p:nvSpPr>
        <p:spPr/>
        <p:txBody>
          <a:bodyPr/>
          <a:lstStyle/>
          <a:p>
            <a:r>
              <a:rPr lang="en-US" dirty="0" err="1"/>
              <a:t>Degludec</a:t>
            </a:r>
            <a:r>
              <a:rPr lang="en-US" dirty="0"/>
              <a:t> vs. </a:t>
            </a:r>
            <a:r>
              <a:rPr lang="en-US" dirty="0" err="1"/>
              <a:t>Efsitora</a:t>
            </a:r>
            <a:r>
              <a:rPr lang="en-US" dirty="0"/>
              <a:t> in T2D</a:t>
            </a:r>
          </a:p>
        </p:txBody>
      </p:sp>
      <p:sp>
        <p:nvSpPr>
          <p:cNvPr id="3" name="Content Placeholder 2">
            <a:extLst>
              <a:ext uri="{FF2B5EF4-FFF2-40B4-BE49-F238E27FC236}">
                <a16:creationId xmlns:a16="http://schemas.microsoft.com/office/drawing/2014/main" id="{93909CA5-89A6-F5D9-D42C-83EDDC41E37B}"/>
              </a:ext>
            </a:extLst>
          </p:cNvPr>
          <p:cNvSpPr>
            <a:spLocks noGrp="1"/>
          </p:cNvSpPr>
          <p:nvPr>
            <p:ph sz="quarter" idx="1"/>
          </p:nvPr>
        </p:nvSpPr>
        <p:spPr>
          <a:xfrm>
            <a:off x="5943600" y="1219200"/>
            <a:ext cx="2743200" cy="4937760"/>
          </a:xfrm>
        </p:spPr>
        <p:txBody>
          <a:bodyPr/>
          <a:lstStyle/>
          <a:p>
            <a:r>
              <a:rPr lang="en-US" dirty="0"/>
              <a:t>928 pts</a:t>
            </a:r>
          </a:p>
          <a:p>
            <a:endParaRPr lang="en-US" dirty="0"/>
          </a:p>
          <a:p>
            <a:r>
              <a:rPr lang="en-US" dirty="0"/>
              <a:t>Primary outcome: change in A1C</a:t>
            </a:r>
          </a:p>
          <a:p>
            <a:endParaRPr lang="en-US" dirty="0"/>
          </a:p>
          <a:p>
            <a:r>
              <a:rPr lang="en-US" dirty="0" err="1"/>
              <a:t>Efsitora</a:t>
            </a:r>
            <a:r>
              <a:rPr lang="en-US" dirty="0"/>
              <a:t> non-inferior</a:t>
            </a:r>
          </a:p>
        </p:txBody>
      </p:sp>
      <p:pic>
        <p:nvPicPr>
          <p:cNvPr id="4" name="Picture 3" descr="Image">
            <a:extLst>
              <a:ext uri="{FF2B5EF4-FFF2-40B4-BE49-F238E27FC236}">
                <a16:creationId xmlns:a16="http://schemas.microsoft.com/office/drawing/2014/main" id="{A1A864CD-99E1-8F58-18B4-D2FE95E8E9C9}"/>
              </a:ext>
            </a:extLst>
          </p:cNvPr>
          <p:cNvPicPr>
            <a:picLocks noChangeAspect="1"/>
          </p:cNvPicPr>
          <p:nvPr/>
        </p:nvPicPr>
        <p:blipFill>
          <a:blip r:embed="rId2" cstate="print"/>
          <a:stretch>
            <a:fillRect/>
          </a:stretch>
        </p:blipFill>
        <p:spPr>
          <a:xfrm>
            <a:off x="447675" y="1219200"/>
            <a:ext cx="5401753" cy="5486400"/>
          </a:xfrm>
          <a:prstGeom prst="rect">
            <a:avLst/>
          </a:prstGeom>
        </p:spPr>
      </p:pic>
    </p:spTree>
    <p:extLst>
      <p:ext uri="{BB962C8B-B14F-4D97-AF65-F5344CB8AC3E}">
        <p14:creationId xmlns:p14="http://schemas.microsoft.com/office/powerpoint/2010/main" val="22348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Bolus Insulin</a:t>
            </a:r>
          </a:p>
        </p:txBody>
      </p:sp>
      <p:graphicFrame>
        <p:nvGraphicFramePr>
          <p:cNvPr id="4" name="Content Placeholder 3"/>
          <p:cNvGraphicFramePr>
            <a:graphicFrameLocks noGrp="1"/>
          </p:cNvGraphicFramePr>
          <p:nvPr>
            <p:ph idx="1"/>
          </p:nvPr>
        </p:nvGraphicFramePr>
        <p:xfrm>
          <a:off x="304800" y="2171700"/>
          <a:ext cx="85344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p:cNvSpPr>
            <a:spLocks noGrp="1"/>
          </p:cNvSpPr>
          <p:nvPr>
            <p:ph type="body" sz="quarter" idx="10"/>
          </p:nvPr>
        </p:nvSpPr>
        <p:spPr/>
        <p:txBody>
          <a:bodyPr/>
          <a:lstStyle/>
          <a:p>
            <a:endParaRPr lang="en-US"/>
          </a:p>
        </p:txBody>
      </p:sp>
      <p:sp>
        <p:nvSpPr>
          <p:cNvPr id="5" name="Rectangle 4"/>
          <p:cNvSpPr/>
          <p:nvPr/>
        </p:nvSpPr>
        <p:spPr>
          <a:xfrm>
            <a:off x="1188758" y="5382768"/>
            <a:ext cx="5103936"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Slowest,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a:t>
            </a:r>
            <a:r>
              <a:rPr kumimoji="0" lang="en-US" sz="1800" b="0" i="0" u="none" strike="noStrike" kern="1200" cap="none" spc="0" normalizeH="0" baseline="0" noProof="0" dirty="0">
                <a:ln>
                  <a:noFill/>
                </a:ln>
                <a:solidFill>
                  <a:srgbClr val="7030A0"/>
                </a:solidFill>
                <a:effectLst/>
                <a:uLnTx/>
                <a:uFillTx/>
                <a:latin typeface="Gill Sans MT"/>
                <a:ea typeface="+mn-ea"/>
                <a:cs typeface="+mn-cs"/>
              </a:rPr>
              <a:t> 3. Quickest</a:t>
            </a:r>
          </a:p>
        </p:txBody>
      </p:sp>
      <p:sp>
        <p:nvSpPr>
          <p:cNvPr id="3" name="TextBox 2"/>
          <p:cNvSpPr txBox="1"/>
          <p:nvPr/>
        </p:nvSpPr>
        <p:spPr>
          <a:xfrm>
            <a:off x="3506932" y="2380365"/>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045056" y="3445831"/>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1391478" y="4549154"/>
            <a:ext cx="385672"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639" y="2095894"/>
            <a:ext cx="1319349" cy="2358961"/>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5976269" y="2175979"/>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Tree>
    <p:extLst>
      <p:ext uri="{BB962C8B-B14F-4D97-AF65-F5344CB8AC3E}">
        <p14:creationId xmlns:p14="http://schemas.microsoft.com/office/powerpoint/2010/main" val="1967463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450/TDD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Also known as insulin sensitivity factor (ISF)</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1800/TDD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500 and rule of 1800,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p:txBody>
          <a:bodyPr/>
          <a:lstStyle/>
          <a:p>
            <a:r>
              <a:rPr lang="en-US" dirty="0"/>
              <a:t>Based on the rule of 500 and rule of 1800, what should Austin’s ICR and ICF be? (TDD=20 units/day)</a:t>
            </a:r>
          </a:p>
          <a:p>
            <a:pPr marL="514350" indent="-514350">
              <a:buFont typeface="+mj-lt"/>
              <a:buAutoNum type="alphaUcPeriod"/>
            </a:pPr>
            <a:r>
              <a:rPr lang="en-US" dirty="0"/>
              <a:t>ICR=25, ISF=90</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ACDBC8E-F0F9-4031-AB86-8BD942F7FA37}"/>
              </a:ext>
            </a:extLst>
          </p:cNvPr>
          <p:cNvSpPr/>
          <p:nvPr/>
        </p:nvSpPr>
        <p:spPr>
          <a:xfrm>
            <a:off x="495300" y="2743200"/>
            <a:ext cx="3352800" cy="533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ICR=500/20=25</a:t>
            </a:r>
          </a:p>
          <a:p>
            <a:pPr lvl="1"/>
            <a:r>
              <a:rPr lang="en-US" dirty="0">
                <a:solidFill>
                  <a:srgbClr val="000000"/>
                </a:solidFill>
              </a:rPr>
              <a:t>This means that 1 unit of insulin covers 25 grams of carbohydrate</a:t>
            </a:r>
          </a:p>
          <a:p>
            <a:pPr lvl="1"/>
            <a:r>
              <a:rPr lang="en-US" dirty="0">
                <a:solidFill>
                  <a:srgbClr val="000000"/>
                </a:solidFill>
              </a:rPr>
              <a:t>If Austin eats 50 grams of carbohydrate, he should inject 2 units</a:t>
            </a:r>
          </a:p>
          <a:p>
            <a:r>
              <a:rPr lang="en-US" dirty="0">
                <a:solidFill>
                  <a:srgbClr val="000000"/>
                </a:solidFill>
              </a:rPr>
              <a:t>ISF=1800/20=90</a:t>
            </a:r>
          </a:p>
          <a:p>
            <a:pPr lvl="1"/>
            <a:r>
              <a:rPr lang="en-US" dirty="0">
                <a:solidFill>
                  <a:srgbClr val="000000"/>
                </a:solidFill>
              </a:rPr>
              <a:t>This means that 1 unit of insulin is expected to lower glucose by 90 mg/dL</a:t>
            </a:r>
          </a:p>
          <a:p>
            <a:pPr lvl="1"/>
            <a:r>
              <a:rPr lang="en-US" dirty="0">
                <a:solidFill>
                  <a:srgbClr val="000000"/>
                </a:solidFill>
              </a:rPr>
              <a:t>Austin’s glucose target is 100</a:t>
            </a:r>
          </a:p>
          <a:p>
            <a:pPr lvl="1"/>
            <a:r>
              <a:rPr lang="en-US" dirty="0">
                <a:solidFill>
                  <a:srgbClr val="000000"/>
                </a:solidFill>
              </a:rPr>
              <a:t>If his current glucose is 190,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150" y="1881410"/>
            <a:ext cx="5219700" cy="4061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does a person with type 1 diabetes need a day?</a:t>
            </a:r>
          </a:p>
          <a:p>
            <a:pPr marL="591509" lvl="1" indent="-385767">
              <a:buAutoNum type="alphaLcPeriod"/>
            </a:pPr>
            <a:r>
              <a:rPr lang="en-US" sz="3000" dirty="0"/>
              <a:t>1 to 2 units/kg per day</a:t>
            </a:r>
          </a:p>
          <a:p>
            <a:pPr marL="591509" lvl="1" indent="-385767">
              <a:buAutoNum type="alphaLcPeriod"/>
            </a:pPr>
            <a:r>
              <a:rPr lang="en-US" sz="3000" dirty="0"/>
              <a:t>No more than 0.5 units/kg per day</a:t>
            </a:r>
          </a:p>
          <a:p>
            <a:pPr marL="591509" lvl="1" indent="-385767">
              <a:buAutoNum type="alphaLcPeriod"/>
            </a:pPr>
            <a:r>
              <a:rPr lang="en-US" sz="3000" dirty="0"/>
              <a:t>5 to 10 units/kg per day</a:t>
            </a:r>
          </a:p>
          <a:p>
            <a:pPr marL="591509" lvl="1" indent="-385767">
              <a:buAutoNum type="alphaLcPeriod"/>
            </a:pPr>
            <a:r>
              <a:rPr lang="en-US" sz="3000" dirty="0"/>
              <a:t>0.5 to 1 units/kg per day</a:t>
            </a:r>
            <a:endParaRPr lang="en-US" sz="2700" dirty="0"/>
          </a:p>
        </p:txBody>
      </p:sp>
      <p:sp>
        <p:nvSpPr>
          <p:cNvPr id="5" name="Flowchart: Terminator 4">
            <a:extLst>
              <a:ext uri="{FF2B5EF4-FFF2-40B4-BE49-F238E27FC236}">
                <a16:creationId xmlns:a16="http://schemas.microsoft.com/office/drawing/2014/main" id="{74E49E69-9ECC-41EB-B37C-A39062D43202}"/>
              </a:ext>
            </a:extLst>
          </p:cNvPr>
          <p:cNvSpPr/>
          <p:nvPr/>
        </p:nvSpPr>
        <p:spPr>
          <a:xfrm>
            <a:off x="685800" y="3886200"/>
            <a:ext cx="5715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50">
              <a:ln w="12700">
                <a:solidFill>
                  <a:prstClr val="black"/>
                </a:solidFill>
              </a:ln>
              <a:solidFill>
                <a:prstClr val="white"/>
              </a:solidFill>
              <a:latin typeface="Gill Sans MT"/>
            </a:endParaRPr>
          </a:p>
        </p:txBody>
      </p:sp>
      <p:pic>
        <p:nvPicPr>
          <p:cNvPr id="6" name="Picture 5">
            <a:extLst>
              <a:ext uri="{FF2B5EF4-FFF2-40B4-BE49-F238E27FC236}">
                <a16:creationId xmlns:a16="http://schemas.microsoft.com/office/drawing/2014/main" id="{94731FDE-8B9B-4DA2-A4F7-AD3ED8861D68}"/>
              </a:ext>
            </a:extLst>
          </p:cNvPr>
          <p:cNvPicPr>
            <a:picLocks noChangeAspect="1"/>
          </p:cNvPicPr>
          <p:nvPr/>
        </p:nvPicPr>
        <p:blipFill>
          <a:blip r:embed="rId4"/>
          <a:stretch>
            <a:fillRect/>
          </a:stretch>
        </p:blipFill>
        <p:spPr>
          <a:xfrm>
            <a:off x="6753465" y="4812689"/>
            <a:ext cx="1094899" cy="1085209"/>
          </a:xfrm>
          <a:prstGeom prst="rect">
            <a:avLst/>
          </a:prstGeom>
        </p:spPr>
      </p:pic>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p>
        </p:txBody>
      </p:sp>
      <p:pic>
        <p:nvPicPr>
          <p:cNvPr id="5" name="Picture 4"/>
          <p:cNvPicPr>
            <a:picLocks noChangeAspect="1"/>
          </p:cNvPicPr>
          <p:nvPr/>
        </p:nvPicPr>
        <p:blipFill>
          <a:blip r:embed="rId5"/>
          <a:stretch>
            <a:fillRect/>
          </a:stretch>
        </p:blipFill>
        <p:spPr>
          <a:xfrm>
            <a:off x="4343401" y="4519082"/>
            <a:ext cx="4343399" cy="2170569"/>
          </a:xfrm>
          <a:prstGeom prst="rect">
            <a:avLst/>
          </a:prstGeom>
        </p:spPr>
      </p:pic>
      <p:sp>
        <p:nvSpPr>
          <p:cNvPr id="6" name="TextBox 5"/>
          <p:cNvSpPr txBox="1"/>
          <p:nvPr/>
        </p:nvSpPr>
        <p:spPr>
          <a:xfrm>
            <a:off x="228600" y="3886917"/>
            <a:ext cx="4343400"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for pregnancy, while breastfeeding</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nvGraphicFramePr>
        <p:xfrm>
          <a:off x="4724400" y="1482655"/>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p:txBody>
          <a:bodyPr/>
          <a:lstStyle/>
          <a:p>
            <a:r>
              <a:rPr lang="en-US" dirty="0"/>
              <a:t>Opened inhaler: use in 15 days</a:t>
            </a:r>
          </a:p>
          <a:p>
            <a:r>
              <a:rPr lang="en-US" dirty="0"/>
              <a:t>Sealed foil packages: refrigerate until expiration date on package</a:t>
            </a:r>
          </a:p>
          <a:p>
            <a:r>
              <a:rPr lang="en-US" dirty="0"/>
              <a:t>Sealed blister card strips: room temp-use within 10 days, fridge-30 days</a:t>
            </a:r>
          </a:p>
          <a:p>
            <a:r>
              <a:rPr lang="en-US" dirty="0"/>
              <a:t>Opened strips: room temperature, use within 3 days</a:t>
            </a:r>
          </a:p>
          <a:p>
            <a:r>
              <a:rPr lang="en-US"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04800" y="6553200"/>
            <a:ext cx="6400800" cy="276999"/>
          </a:xfrm>
          <a:prstGeom prst="rect">
            <a:avLst/>
          </a:prstGeom>
          <a:noFill/>
        </p:spPr>
        <p:txBody>
          <a:bodyPr wrap="square" rtlCol="0">
            <a:spAutoFit/>
          </a:bodyPr>
          <a:lstStyle/>
          <a:p>
            <a:r>
              <a:rPr lang="en-US" sz="1200" dirty="0"/>
              <a:t>https://afrezza.com/wp-content/uploads/2020/01/Afrezza-Storage-and-Handling-Guide.pdf</a:t>
            </a:r>
          </a:p>
        </p:txBody>
      </p:sp>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457200" y="1295400"/>
            <a:ext cx="8229600" cy="4267200"/>
          </a:xfrm>
        </p:spPr>
        <p:txBody>
          <a:bodyPr>
            <a:normAutofit fontScale="92500"/>
          </a:bodyPr>
          <a:lstStyle/>
          <a:p>
            <a:r>
              <a:rPr lang="en-US" dirty="0"/>
              <a:t>Bolus insulin – inhaled before meals</a:t>
            </a:r>
          </a:p>
          <a:p>
            <a:r>
              <a:rPr lang="en-US" dirty="0"/>
              <a:t>Dosing: 4, 8 and 12 unit cartridges</a:t>
            </a:r>
          </a:p>
          <a:p>
            <a:r>
              <a:rPr lang="en-US" dirty="0"/>
              <a:t>Lung function test before start </a:t>
            </a:r>
            <a:r>
              <a:rPr lang="en-US" sz="2400" dirty="0"/>
              <a:t>(FEV1)</a:t>
            </a:r>
          </a:p>
          <a:p>
            <a:pPr lvl="1"/>
            <a:r>
              <a:rPr lang="en-US" dirty="0"/>
              <a:t>Not for pts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010400" cy="4937760"/>
          </a:xfrm>
        </p:spPr>
        <p:txBody>
          <a:bodyPr>
            <a:normAutofit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based on pt specific factors)</a:t>
            </a:r>
          </a:p>
          <a:p>
            <a:pPr lvl="1">
              <a:lnSpc>
                <a:spcPct val="90000"/>
              </a:lnSpc>
              <a:defRPr/>
            </a:pPr>
            <a:r>
              <a:rPr lang="en-US" sz="3200" dirty="0"/>
              <a:t>1-2 hours peak post meal  &lt;180 (ADA)</a:t>
            </a:r>
          </a:p>
          <a:p>
            <a:pPr lvl="1" eaLnBrk="1" hangingPunct="1">
              <a:lnSpc>
                <a:spcPct val="90000"/>
              </a:lnSpc>
              <a:defRPr/>
            </a:pPr>
            <a:r>
              <a:rPr lang="en-US" sz="3200" dirty="0"/>
              <a:t>2 hour post meal &lt;140 (AACE)</a:t>
            </a:r>
          </a:p>
          <a:p>
            <a:pPr lvl="1" eaLnBrk="1" hangingPunct="1">
              <a:lnSpc>
                <a:spcPct val="90000"/>
              </a:lnSpc>
              <a:defRPr/>
            </a:pPr>
            <a:r>
              <a:rPr lang="en-US" sz="3200" dirty="0"/>
              <a:t>Before next meal  80 - 130</a:t>
            </a:r>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57200" y="1219200"/>
            <a:ext cx="8229600" cy="4937760"/>
          </a:xfrm>
        </p:spPr>
        <p:txBody>
          <a:bodyPr/>
          <a:lstStyle/>
          <a:p>
            <a:r>
              <a:rPr lang="en-US" sz="3600" dirty="0"/>
              <a:t>Mary takes 4 units of insulin lispro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94</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E0184DB5-DE63-4DAE-A33E-65C532E2F71C}"/>
              </a:ext>
            </a:extLst>
          </p:cNvPr>
          <p:cNvSpPr/>
          <p:nvPr/>
        </p:nvSpPr>
        <p:spPr>
          <a:xfrm>
            <a:off x="476250" y="4648200"/>
            <a:ext cx="6477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Take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a:t>
            </a:r>
          </a:p>
        </p:txBody>
      </p:sp>
      <p:sp>
        <p:nvSpPr>
          <p:cNvPr id="3" name="Content Placeholder 2"/>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BFCE646F-C877-40E9-A86E-0191A91F78E1}"/>
              </a:ext>
            </a:extLst>
          </p:cNvPr>
          <p:cNvPicPr>
            <a:picLocks noChangeAspect="1"/>
          </p:cNvPicPr>
          <p:nvPr/>
        </p:nvPicPr>
        <p:blipFill>
          <a:blip r:embed="rId2"/>
          <a:stretch>
            <a:fillRect/>
          </a:stretch>
        </p:blipFill>
        <p:spPr>
          <a:xfrm>
            <a:off x="4495800" y="5182054"/>
            <a:ext cx="4475546" cy="1546200"/>
          </a:xfrm>
          <a:prstGeom prst="rect">
            <a:avLst/>
          </a:prstGeom>
        </p:spPr>
      </p:pic>
      <p:sp>
        <p:nvSpPr>
          <p:cNvPr id="6" name="Oval 5">
            <a:extLst>
              <a:ext uri="{FF2B5EF4-FFF2-40B4-BE49-F238E27FC236}">
                <a16:creationId xmlns:a16="http://schemas.microsoft.com/office/drawing/2014/main" id="{77844A3D-A3E8-3C17-3BB0-0B059E126020}"/>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825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371600"/>
            <a:ext cx="1869818" cy="1854038"/>
          </a:xfrm>
          <a:prstGeom prst="rect">
            <a:avLst/>
          </a:prstGeom>
        </p:spPr>
      </p:pic>
      <p:sp>
        <p:nvSpPr>
          <p:cNvPr id="5" name="Flowchart: Terminator 4">
            <a:extLst>
              <a:ext uri="{FF2B5EF4-FFF2-40B4-BE49-F238E27FC236}">
                <a16:creationId xmlns:a16="http://schemas.microsoft.com/office/drawing/2014/main" id="{E209DE7F-9240-4252-ADDB-03EF4AB47D5C}"/>
              </a:ext>
            </a:extLst>
          </p:cNvPr>
          <p:cNvSpPr/>
          <p:nvPr/>
        </p:nvSpPr>
        <p:spPr>
          <a:xfrm>
            <a:off x="76200" y="5334000"/>
            <a:ext cx="6400800" cy="838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T2D</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6200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638800" y="24384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213248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57200" y="149200"/>
            <a:ext cx="8229600" cy="917599"/>
          </a:xfrm>
        </p:spPr>
        <p:txBody>
          <a:bodyPr>
            <a:noAutofit/>
          </a:bodyPr>
          <a:lstStyle/>
          <a:p>
            <a:r>
              <a:rPr lang="en-US" sz="3600" dirty="0"/>
              <a:t>Intensifying Injectable Therapy – Type 2</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304799" y="1219199"/>
            <a:ext cx="6096001" cy="5830957"/>
          </a:xfrm>
        </p:spPr>
        <p:txBody>
          <a:bodyPr>
            <a:normAutofit fontScale="70000" lnSpcReduction="20000"/>
          </a:bodyPr>
          <a:lstStyle/>
          <a:p>
            <a:pPr>
              <a:lnSpc>
                <a:spcPct val="120000"/>
              </a:lnSpc>
            </a:pPr>
            <a:r>
              <a:rPr lang="en-US" sz="4000" dirty="0"/>
              <a:t>Consider GLP1 or GLP/GIP first</a:t>
            </a:r>
          </a:p>
          <a:p>
            <a:pPr>
              <a:lnSpc>
                <a:spcPct val="120000"/>
              </a:lnSpc>
            </a:pPr>
            <a:r>
              <a:rPr lang="en-US" sz="4000" dirty="0"/>
              <a:t>Start basal insulin 10 units or 0.1 to 0.2 units/kg day</a:t>
            </a:r>
          </a:p>
          <a:p>
            <a:pPr>
              <a:lnSpc>
                <a:spcPct val="120000"/>
              </a:lnSpc>
            </a:pPr>
            <a:r>
              <a:rPr lang="en-US" sz="4000" dirty="0"/>
              <a:t>Titrate up 2 units every 3 days, until FBG at goal</a:t>
            </a:r>
          </a:p>
          <a:p>
            <a:pPr>
              <a:lnSpc>
                <a:spcPct val="120000"/>
              </a:lnSpc>
            </a:pPr>
            <a:r>
              <a:rPr lang="en-US" sz="4000" dirty="0"/>
              <a:t>If AM hypo, decrease basal insulin 20%  </a:t>
            </a:r>
          </a:p>
          <a:p>
            <a:pPr>
              <a:lnSpc>
                <a:spcPct val="120000"/>
              </a:lnSpc>
            </a:pPr>
            <a:r>
              <a:rPr lang="en-US" sz="4000" dirty="0"/>
              <a:t>Adding bolus</a:t>
            </a:r>
          </a:p>
          <a:p>
            <a:pPr lvl="1">
              <a:lnSpc>
                <a:spcPct val="120000"/>
              </a:lnSpc>
            </a:pPr>
            <a:r>
              <a:rPr lang="en-US" sz="3400" dirty="0"/>
              <a:t>Start with 4 units bolus at largest meal or </a:t>
            </a:r>
          </a:p>
          <a:p>
            <a:pPr lvl="1">
              <a:lnSpc>
                <a:spcPct val="120000"/>
              </a:lnSpc>
            </a:pPr>
            <a:r>
              <a:rPr lang="en-US" sz="3400" dirty="0"/>
              <a:t>Start 1-2 injections with 10% of basal or</a:t>
            </a:r>
          </a:p>
          <a:p>
            <a:pPr lvl="1">
              <a:lnSpc>
                <a:spcPct val="120000"/>
              </a:lnSpc>
            </a:pPr>
            <a:r>
              <a:rPr lang="en-US" sz="3400" dirty="0"/>
              <a:t>Switch to basal bolus combo</a:t>
            </a:r>
            <a:r>
              <a:rPr lang="en-US" sz="3200" dirty="0"/>
              <a:t> (like 70/30 ins)</a:t>
            </a:r>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3"/>
          <a:stretch>
            <a:fillRect/>
          </a:stretch>
        </p:blipFill>
        <p:spPr>
          <a:xfrm>
            <a:off x="6459985" y="1219200"/>
            <a:ext cx="2342002" cy="4100512"/>
          </a:xfrm>
          <a:prstGeom prst="rect">
            <a:avLst/>
          </a:prstGeom>
        </p:spPr>
      </p:pic>
      <p:pic>
        <p:nvPicPr>
          <p:cNvPr id="6" name="Picture 5">
            <a:extLst>
              <a:ext uri="{FF2B5EF4-FFF2-40B4-BE49-F238E27FC236}">
                <a16:creationId xmlns:a16="http://schemas.microsoft.com/office/drawing/2014/main" id="{AF2A35DB-9079-0698-D03F-087406D26EEA}"/>
              </a:ext>
            </a:extLst>
          </p:cNvPr>
          <p:cNvPicPr>
            <a:picLocks noChangeAspect="1"/>
          </p:cNvPicPr>
          <p:nvPr/>
        </p:nvPicPr>
        <p:blipFill>
          <a:blip r:embed="rId4"/>
          <a:stretch>
            <a:fillRect/>
          </a:stretch>
        </p:blipFill>
        <p:spPr>
          <a:xfrm>
            <a:off x="6342719" y="5440526"/>
            <a:ext cx="2548869" cy="678518"/>
          </a:xfrm>
          <a:prstGeom prst="rect">
            <a:avLst/>
          </a:prstGeom>
        </p:spPr>
      </p:pic>
    </p:spTree>
    <p:extLst>
      <p:ext uri="{BB962C8B-B14F-4D97-AF65-F5344CB8AC3E}">
        <p14:creationId xmlns:p14="http://schemas.microsoft.com/office/powerpoint/2010/main" val="19288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D399-C47A-5BC2-70AF-5B8C0BF58453}"/>
              </a:ext>
            </a:extLst>
          </p:cNvPr>
          <p:cNvSpPr>
            <a:spLocks noGrp="1"/>
          </p:cNvSpPr>
          <p:nvPr>
            <p:ph type="title"/>
          </p:nvPr>
        </p:nvSpPr>
        <p:spPr/>
        <p:txBody>
          <a:bodyPr/>
          <a:lstStyle/>
          <a:p>
            <a:r>
              <a:rPr lang="en-US" dirty="0" err="1"/>
              <a:t>Overbasalization</a:t>
            </a:r>
            <a:r>
              <a:rPr lang="en-US" dirty="0"/>
              <a:t> -2025 Update</a:t>
            </a:r>
          </a:p>
        </p:txBody>
      </p:sp>
      <p:sp>
        <p:nvSpPr>
          <p:cNvPr id="3" name="Content Placeholder 2">
            <a:extLst>
              <a:ext uri="{FF2B5EF4-FFF2-40B4-BE49-F238E27FC236}">
                <a16:creationId xmlns:a16="http://schemas.microsoft.com/office/drawing/2014/main" id="{DADDFA89-044C-57C9-111B-DD80C4CAF6C8}"/>
              </a:ext>
            </a:extLst>
          </p:cNvPr>
          <p:cNvSpPr>
            <a:spLocks noGrp="1"/>
          </p:cNvSpPr>
          <p:nvPr>
            <p:ph sz="quarter" idx="1"/>
          </p:nvPr>
        </p:nvSpPr>
        <p:spPr>
          <a:xfrm>
            <a:off x="495759" y="1285300"/>
            <a:ext cx="6590841" cy="4937760"/>
          </a:xfrm>
        </p:spPr>
        <p:txBody>
          <a:bodyPr>
            <a:normAutofit lnSpcReduction="10000"/>
          </a:bodyPr>
          <a:lstStyle/>
          <a:p>
            <a:pPr marL="0" marR="0"/>
            <a:r>
              <a:rPr lang="en-US" sz="3200" dirty="0">
                <a:solidFill>
                  <a:srgbClr val="0070C0"/>
                </a:solidFill>
                <a:effectLst/>
                <a:ea typeface="Calibri" panose="020F0502020204030204" pitchFamily="34" charset="0"/>
                <a:cs typeface="Calibri" panose="020F0502020204030204" pitchFamily="34" charset="0"/>
              </a:rPr>
              <a:t>Clinical signals of </a:t>
            </a:r>
            <a:r>
              <a:rPr lang="en-US" sz="3200" dirty="0" err="1">
                <a:solidFill>
                  <a:srgbClr val="0070C0"/>
                </a:solidFill>
                <a:effectLst/>
                <a:ea typeface="Calibri" panose="020F0502020204030204" pitchFamily="34" charset="0"/>
                <a:cs typeface="Calibri" panose="020F0502020204030204" pitchFamily="34" charset="0"/>
              </a:rPr>
              <a:t>overbasalization</a:t>
            </a:r>
            <a:r>
              <a:rPr lang="en-US" sz="3200" dirty="0">
                <a:solidFill>
                  <a:srgbClr val="0070C0"/>
                </a:solidFill>
                <a:effectLst/>
                <a:ea typeface="Calibri" panose="020F0502020204030204" pitchFamily="34" charset="0"/>
                <a:cs typeface="Calibri" panose="020F0502020204030204" pitchFamily="34" charset="0"/>
              </a:rPr>
              <a:t> include:</a:t>
            </a:r>
          </a:p>
          <a:p>
            <a:pPr marL="411469" lvl="2">
              <a:lnSpc>
                <a:spcPct val="110000"/>
              </a:lnSpc>
            </a:pPr>
            <a:r>
              <a:rPr lang="en-US" sz="2400" dirty="0">
                <a:effectLst/>
                <a:ea typeface="Calibri" panose="020F0502020204030204" pitchFamily="34" charset="0"/>
                <a:cs typeface="Calibri" panose="020F0502020204030204" pitchFamily="34" charset="0"/>
              </a:rPr>
              <a:t>high bedtime-to-morning or </a:t>
            </a:r>
            <a:r>
              <a:rPr lang="en-US" sz="2400" dirty="0" err="1">
                <a:effectLst/>
                <a:ea typeface="Calibri" panose="020F0502020204030204" pitchFamily="34" charset="0"/>
                <a:cs typeface="Calibri" panose="020F0502020204030204" pitchFamily="34" charset="0"/>
              </a:rPr>
              <a:t>preprandial</a:t>
            </a:r>
            <a:r>
              <a:rPr lang="en-US" sz="2400" dirty="0">
                <a:effectLst/>
                <a:ea typeface="Calibri" panose="020F0502020204030204" pitchFamily="34" charset="0"/>
                <a:cs typeface="Calibri" panose="020F0502020204030204" pitchFamily="34" charset="0"/>
              </a:rPr>
              <a:t>-to-postprandial glucose differential </a:t>
            </a:r>
          </a:p>
          <a:p>
            <a:pPr marL="617205" lvl="3">
              <a:lnSpc>
                <a:spcPct val="110000"/>
              </a:lnSpc>
            </a:pPr>
            <a:r>
              <a:rPr lang="en-US" dirty="0">
                <a:effectLst/>
                <a:ea typeface="Calibri" panose="020F0502020204030204" pitchFamily="34" charset="0"/>
                <a:cs typeface="Calibri" panose="020F0502020204030204" pitchFamily="34" charset="0"/>
              </a:rPr>
              <a:t>(e.g., bedtime-to-morning glucose differential ≥50 mg/dL), </a:t>
            </a:r>
          </a:p>
          <a:p>
            <a:pPr marL="411469" lvl="2">
              <a:lnSpc>
                <a:spcPct val="110000"/>
              </a:lnSpc>
            </a:pPr>
            <a:r>
              <a:rPr lang="en-US" sz="2400" dirty="0">
                <a:effectLst/>
                <a:ea typeface="Calibri" panose="020F0502020204030204" pitchFamily="34" charset="0"/>
                <a:cs typeface="Calibri" panose="020F0502020204030204" pitchFamily="34" charset="0"/>
              </a:rPr>
              <a:t>hypoglycemia (aware or unaware) </a:t>
            </a:r>
          </a:p>
          <a:p>
            <a:pPr marL="411469" lvl="2">
              <a:lnSpc>
                <a:spcPct val="110000"/>
              </a:lnSpc>
            </a:pPr>
            <a:r>
              <a:rPr lang="en-US" sz="2400" dirty="0">
                <a:effectLst/>
                <a:ea typeface="Calibri" panose="020F0502020204030204" pitchFamily="34" charset="0"/>
                <a:cs typeface="Calibri" panose="020F0502020204030204" pitchFamily="34" charset="0"/>
              </a:rPr>
              <a:t>high glucose variability</a:t>
            </a:r>
          </a:p>
          <a:p>
            <a:pPr marL="0" marR="0"/>
            <a:r>
              <a:rPr lang="en-US" sz="2800" dirty="0">
                <a:effectLst/>
                <a:ea typeface="Calibri" panose="020F0502020204030204" pitchFamily="34" charset="0"/>
                <a:cs typeface="Calibri" panose="020F0502020204030204" pitchFamily="34" charset="0"/>
              </a:rPr>
              <a:t>Evidence of </a:t>
            </a:r>
            <a:r>
              <a:rPr lang="en-US" sz="2800" dirty="0" err="1">
                <a:effectLst/>
                <a:ea typeface="Calibri" panose="020F0502020204030204" pitchFamily="34" charset="0"/>
                <a:cs typeface="Calibri" panose="020F0502020204030204" pitchFamily="34" charset="0"/>
              </a:rPr>
              <a:t>overbasalization</a:t>
            </a:r>
            <a:r>
              <a:rPr lang="en-US" sz="2800" dirty="0">
                <a:effectLst/>
                <a:ea typeface="Calibri" panose="020F0502020204030204" pitchFamily="34" charset="0"/>
                <a:cs typeface="Calibri" panose="020F0502020204030204" pitchFamily="34" charset="0"/>
              </a:rPr>
              <a:t> should prompt reevaluation of the glucose-lowering treatment plan to better address postprandial hyperglycemia</a:t>
            </a:r>
            <a:endParaRPr lang="en-US" sz="2400" dirty="0">
              <a:effectLst/>
              <a:ea typeface="Calibri" panose="020F0502020204030204" pitchFamily="34" charset="0"/>
              <a:cs typeface="Calibri" panose="020F0502020204030204" pitchFamily="34" charset="0"/>
            </a:endParaRPr>
          </a:p>
          <a:p>
            <a:pPr marL="0" marR="0"/>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7EB02B0-7BB1-5770-95A6-E5B5C39C0604}"/>
              </a:ext>
            </a:extLst>
          </p:cNvPr>
          <p:cNvPicPr>
            <a:picLocks noChangeAspect="1"/>
          </p:cNvPicPr>
          <p:nvPr/>
        </p:nvPicPr>
        <p:blipFill>
          <a:blip r:embed="rId2"/>
          <a:stretch>
            <a:fillRect/>
          </a:stretch>
        </p:blipFill>
        <p:spPr>
          <a:xfrm>
            <a:off x="6096000" y="5914185"/>
            <a:ext cx="2396469" cy="637949"/>
          </a:xfrm>
          <a:prstGeom prst="rect">
            <a:avLst/>
          </a:prstGeom>
        </p:spPr>
      </p:pic>
      <p:pic>
        <p:nvPicPr>
          <p:cNvPr id="6" name="Picture 5" descr="Woman sitting on stairs playing with her hair">
            <a:extLst>
              <a:ext uri="{FF2B5EF4-FFF2-40B4-BE49-F238E27FC236}">
                <a16:creationId xmlns:a16="http://schemas.microsoft.com/office/drawing/2014/main" id="{C6A0AD5D-E8B4-CFAB-379D-F63DE21AA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167" y="1447800"/>
            <a:ext cx="2150735" cy="3220892"/>
          </a:xfrm>
          <a:prstGeom prst="rect">
            <a:avLst/>
          </a:prstGeom>
        </p:spPr>
      </p:pic>
    </p:spTree>
    <p:extLst>
      <p:ext uri="{BB962C8B-B14F-4D97-AF65-F5344CB8AC3E}">
        <p14:creationId xmlns:p14="http://schemas.microsoft.com/office/powerpoint/2010/main" val="7329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 Figure 9.4 ADA Insulin Algorithm</a:t>
            </a:r>
          </a:p>
        </p:txBody>
      </p:sp>
      <p:pic>
        <p:nvPicPr>
          <p:cNvPr id="4" name="Picture 3">
            <a:extLst>
              <a:ext uri="{FF2B5EF4-FFF2-40B4-BE49-F238E27FC236}">
                <a16:creationId xmlns:a16="http://schemas.microsoft.com/office/drawing/2014/main" id="{45766DC4-22C6-0F53-7AF2-C27A6DEA56B3}"/>
              </a:ext>
            </a:extLst>
          </p:cNvPr>
          <p:cNvPicPr>
            <a:picLocks noChangeAspect="1"/>
          </p:cNvPicPr>
          <p:nvPr/>
        </p:nvPicPr>
        <p:blipFill>
          <a:blip r:embed="rId3"/>
          <a:stretch>
            <a:fillRect/>
          </a:stretch>
        </p:blipFill>
        <p:spPr>
          <a:xfrm>
            <a:off x="228600" y="1143000"/>
            <a:ext cx="8915400" cy="4816108"/>
          </a:xfrm>
          <a:prstGeom prst="rect">
            <a:avLst/>
          </a:prstGeom>
        </p:spPr>
      </p:pic>
      <p:pic>
        <p:nvPicPr>
          <p:cNvPr id="5" name="Picture 4">
            <a:extLst>
              <a:ext uri="{FF2B5EF4-FFF2-40B4-BE49-F238E27FC236}">
                <a16:creationId xmlns:a16="http://schemas.microsoft.com/office/drawing/2014/main" id="{61F10472-BF99-8358-16C8-326BA302A499}"/>
              </a:ext>
            </a:extLst>
          </p:cNvPr>
          <p:cNvPicPr>
            <a:picLocks noChangeAspect="1"/>
          </p:cNvPicPr>
          <p:nvPr/>
        </p:nvPicPr>
        <p:blipFill>
          <a:blip r:embed="rId4"/>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346954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CE72-2930-6516-EF79-F17A9370B3A8}"/>
              </a:ext>
            </a:extLst>
          </p:cNvPr>
          <p:cNvSpPr>
            <a:spLocks noGrp="1"/>
          </p:cNvSpPr>
          <p:nvPr>
            <p:ph type="title"/>
          </p:nvPr>
        </p:nvSpPr>
        <p:spPr/>
        <p:txBody>
          <a:bodyPr>
            <a:noAutofit/>
          </a:bodyPr>
          <a:lstStyle/>
          <a:p>
            <a:r>
              <a:rPr lang="en-US" dirty="0"/>
              <a:t>Figure 9.4—Continued</a:t>
            </a:r>
          </a:p>
        </p:txBody>
      </p:sp>
      <p:pic>
        <p:nvPicPr>
          <p:cNvPr id="4" name="Picture 3">
            <a:extLst>
              <a:ext uri="{FF2B5EF4-FFF2-40B4-BE49-F238E27FC236}">
                <a16:creationId xmlns:a16="http://schemas.microsoft.com/office/drawing/2014/main" id="{984C236A-A66E-91A3-DF48-7ECC0C8E191A}"/>
              </a:ext>
            </a:extLst>
          </p:cNvPr>
          <p:cNvPicPr>
            <a:picLocks noChangeAspect="1"/>
          </p:cNvPicPr>
          <p:nvPr/>
        </p:nvPicPr>
        <p:blipFill>
          <a:blip r:embed="rId2"/>
          <a:stretch>
            <a:fillRect/>
          </a:stretch>
        </p:blipFill>
        <p:spPr>
          <a:xfrm>
            <a:off x="0" y="1194868"/>
            <a:ext cx="9144000" cy="4468264"/>
          </a:xfrm>
          <a:prstGeom prst="rect">
            <a:avLst/>
          </a:prstGeom>
        </p:spPr>
      </p:pic>
      <p:pic>
        <p:nvPicPr>
          <p:cNvPr id="5" name="Picture 4">
            <a:extLst>
              <a:ext uri="{FF2B5EF4-FFF2-40B4-BE49-F238E27FC236}">
                <a16:creationId xmlns:a16="http://schemas.microsoft.com/office/drawing/2014/main" id="{1FEDBDF7-824E-73EE-E5F7-5E8DDE5888EA}"/>
              </a:ext>
            </a:extLst>
          </p:cNvPr>
          <p:cNvPicPr>
            <a:picLocks noChangeAspect="1"/>
          </p:cNvPicPr>
          <p:nvPr/>
        </p:nvPicPr>
        <p:blipFill>
          <a:blip r:embed="rId3"/>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18977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sz="4100"/>
              <a:t>Intensifying Injectable Footnotes 9.2</a:t>
            </a:r>
          </a:p>
        </p:txBody>
      </p:sp>
      <p:sp>
        <p:nvSpPr>
          <p:cNvPr id="3" name="Content Placeholder 2"/>
          <p:cNvSpPr>
            <a:spLocks noGrp="1"/>
          </p:cNvSpPr>
          <p:nvPr>
            <p:ph sz="quarter" idx="1"/>
          </p:nvPr>
        </p:nvSpPr>
        <p:spPr>
          <a:xfrm>
            <a:off x="304800" y="1219200"/>
            <a:ext cx="6172200" cy="5791200"/>
          </a:xfrm>
        </p:spPr>
        <p:txBody>
          <a:bodyPr>
            <a:normAutofit fontScale="92500" lnSpcReduction="10000"/>
          </a:bodyPr>
          <a:lstStyle/>
          <a:p>
            <a:pPr>
              <a:lnSpc>
                <a:spcPct val="110000"/>
              </a:lnSpc>
            </a:pPr>
            <a:r>
              <a:rPr lang="en-US" sz="2400" dirty="0"/>
              <a:t>Consider insulin as the first injectable if evidence of ongoing catabolism A1C levels (&gt;10%) or BG levels ≥300mg/dL or a diagnosis of T1D is a possibility.</a:t>
            </a:r>
          </a:p>
          <a:p>
            <a:pPr lvl="0">
              <a:lnSpc>
                <a:spcPct val="110000"/>
              </a:lnSpc>
            </a:pPr>
            <a:r>
              <a:rPr lang="en-US" sz="2400" dirty="0"/>
              <a:t>For those on GLP-1RA and basal insulin combination, consider using a fixed-ratio combination product (</a:t>
            </a:r>
            <a:r>
              <a:rPr lang="en-US" sz="2400" dirty="0" err="1"/>
              <a:t>iDegLira</a:t>
            </a:r>
            <a:r>
              <a:rPr lang="en-US" sz="2400" dirty="0"/>
              <a:t> or </a:t>
            </a:r>
            <a:r>
              <a:rPr lang="en-US" sz="2400" dirty="0" err="1"/>
              <a:t>iGlarLixi</a:t>
            </a:r>
            <a:r>
              <a:rPr lang="en-US" sz="2400" dirty="0"/>
              <a:t>).</a:t>
            </a:r>
          </a:p>
          <a:p>
            <a:pPr lvl="0">
              <a:lnSpc>
                <a:spcPct val="110000"/>
              </a:lnSpc>
            </a:pPr>
            <a:r>
              <a:rPr lang="en-US" sz="2400" dirty="0"/>
              <a:t>Consider switching from evening NPH to a basal analog if there is hypoglycemia and/or the individual frequently forgets to administer NPH in the evening. In this case, an AM dose of a long-acting basal insulin could be a better choice.</a:t>
            </a:r>
          </a:p>
          <a:p>
            <a:pPr lvl="0">
              <a:lnSpc>
                <a:spcPct val="110000"/>
              </a:lnSpc>
            </a:pPr>
            <a:r>
              <a:rPr lang="en-US" sz="2400" dirty="0"/>
              <a:t>If adding prandial insulin to NPH, consider initiation of a self-mixed or premixed insulin regimen to decrease number of injections.</a:t>
            </a:r>
          </a:p>
        </p:txBody>
      </p:sp>
      <p:pic>
        <p:nvPicPr>
          <p:cNvPr id="12" name="Picture 11">
            <a:extLst>
              <a:ext uri="{FF2B5EF4-FFF2-40B4-BE49-F238E27FC236}">
                <a16:creationId xmlns:a16="http://schemas.microsoft.com/office/drawing/2014/main" id="{DC519EE8-0621-484C-B58F-606DDEBBB07F}"/>
              </a:ext>
            </a:extLst>
          </p:cNvPr>
          <p:cNvPicPr>
            <a:picLocks noChangeAspect="1"/>
          </p:cNvPicPr>
          <p:nvPr/>
        </p:nvPicPr>
        <p:blipFill>
          <a:blip r:embed="rId2"/>
          <a:stretch>
            <a:fillRect/>
          </a:stretch>
        </p:blipFill>
        <p:spPr>
          <a:xfrm>
            <a:off x="6572250" y="1252151"/>
            <a:ext cx="2114550" cy="3973495"/>
          </a:xfrm>
          <a:prstGeom prst="rect">
            <a:avLst/>
          </a:prstGeom>
        </p:spPr>
      </p:pic>
    </p:spTree>
    <p:extLst>
      <p:ext uri="{BB962C8B-B14F-4D97-AF65-F5344CB8AC3E}">
        <p14:creationId xmlns:p14="http://schemas.microsoft.com/office/powerpoint/2010/main" val="4116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sp>
        <p:nvSpPr>
          <p:cNvPr id="3" name="Rectangle 2">
            <a:extLst>
              <a:ext uri="{FF2B5EF4-FFF2-40B4-BE49-F238E27FC236}">
                <a16:creationId xmlns:a16="http://schemas.microsoft.com/office/drawing/2014/main" id="{D2C10371-3BE0-9992-4750-A5E6FA4A9579}"/>
              </a:ext>
            </a:extLst>
          </p:cNvPr>
          <p:cNvSpPr/>
          <p:nvPr/>
        </p:nvSpPr>
        <p:spPr>
          <a:xfrm>
            <a:off x="7696200" y="405276"/>
            <a:ext cx="112142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723F37-C4FA-5FBA-26C2-2483427A70E5}"/>
              </a:ext>
            </a:extLst>
          </p:cNvPr>
          <p:cNvPicPr>
            <a:picLocks noChangeAspect="1"/>
          </p:cNvPicPr>
          <p:nvPr/>
        </p:nvPicPr>
        <p:blipFill>
          <a:blip r:embed="rId3"/>
          <a:stretch>
            <a:fillRect/>
          </a:stretch>
        </p:blipFill>
        <p:spPr>
          <a:xfrm>
            <a:off x="0" y="408948"/>
            <a:ext cx="9144000" cy="6089754"/>
          </a:xfrm>
          <a:prstGeom prst="rect">
            <a:avLst/>
          </a:prstGeom>
        </p:spPr>
      </p:pic>
      <p:sp>
        <p:nvSpPr>
          <p:cNvPr id="4" name="Rectangle 3">
            <a:extLst>
              <a:ext uri="{FF2B5EF4-FFF2-40B4-BE49-F238E27FC236}">
                <a16:creationId xmlns:a16="http://schemas.microsoft.com/office/drawing/2014/main" id="{BDB81392-E927-31E4-091E-8F88FEFBF908}"/>
              </a:ext>
            </a:extLst>
          </p:cNvPr>
          <p:cNvSpPr/>
          <p:nvPr/>
        </p:nvSpPr>
        <p:spPr>
          <a:xfrm>
            <a:off x="4876800" y="152400"/>
            <a:ext cx="31242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925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8.5%. She weighs 110kg.  She checks glucose in the AM only and reports it’s 90-130mg/</a:t>
            </a:r>
            <a:r>
              <a:rPr lang="en-US" dirty="0" err="1">
                <a:solidFill>
                  <a:srgbClr val="000000"/>
                </a:solidFill>
              </a:rPr>
              <a:t>dL</a:t>
            </a:r>
            <a:r>
              <a:rPr lang="en-US" dirty="0">
                <a:solidFill>
                  <a:srgbClr val="000000"/>
                </a:solidFill>
              </a:rPr>
              <a:t>.  Her </a:t>
            </a:r>
            <a:r>
              <a:rPr lang="en-US" dirty="0" err="1">
                <a:solidFill>
                  <a:srgbClr val="000000"/>
                </a:solidFill>
              </a:rPr>
              <a:t>eGFR</a:t>
            </a:r>
            <a:r>
              <a:rPr lang="en-US" dirty="0">
                <a:solidFill>
                  <a:srgbClr val="000000"/>
                </a:solidFill>
              </a:rPr>
              <a:t> is 70.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000000"/>
                </a:solidFill>
              </a:rPr>
              <a:t>What is the best recommendation to adjust this regimen? </a:t>
            </a:r>
          </a:p>
          <a:p>
            <a:endParaRPr lang="en-US" dirty="0"/>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a:bodyPr>
          <a:lstStyle/>
          <a:p>
            <a:r>
              <a:rPr lang="en-US" dirty="0">
                <a:solidFill>
                  <a:srgbClr val="000000"/>
                </a:solidFill>
              </a:rPr>
              <a:t>Continue glargine? </a:t>
            </a:r>
          </a:p>
          <a:p>
            <a:r>
              <a:rPr lang="en-US" dirty="0">
                <a:solidFill>
                  <a:srgbClr val="000000"/>
                </a:solidFill>
              </a:rPr>
              <a:t>Continue glipizide? </a:t>
            </a:r>
          </a:p>
          <a:p>
            <a:r>
              <a:rPr lang="en-US" dirty="0">
                <a:solidFill>
                  <a:srgbClr val="000000"/>
                </a:solidFill>
              </a:rPr>
              <a:t>Continue </a:t>
            </a:r>
            <a:r>
              <a:rPr lang="en-US" dirty="0" err="1">
                <a:solidFill>
                  <a:srgbClr val="000000"/>
                </a:solidFill>
              </a:rPr>
              <a:t>linagliptin</a:t>
            </a:r>
            <a:r>
              <a:rPr lang="en-US" dirty="0">
                <a:solidFill>
                  <a:srgbClr val="000000"/>
                </a:solidFill>
              </a:rPr>
              <a:t>? </a:t>
            </a:r>
          </a:p>
          <a:p>
            <a:r>
              <a:rPr lang="en-US" dirty="0">
                <a:solidFill>
                  <a:srgbClr val="000000"/>
                </a:solidFill>
              </a:rPr>
              <a:t>Add GLP-1 agonist?</a:t>
            </a:r>
          </a:p>
          <a:p>
            <a:r>
              <a:rPr lang="en-US" dirty="0">
                <a:solidFill>
                  <a:srgbClr val="000000"/>
                </a:solidFill>
              </a:rPr>
              <a:t>Switch to combination GLP1 receptor agonist /insulin injectable? </a:t>
            </a:r>
          </a:p>
          <a:p>
            <a:r>
              <a:rPr lang="en-US" dirty="0">
                <a:solidFill>
                  <a:srgbClr val="000000"/>
                </a:solidFill>
              </a:rPr>
              <a:t>Add prandial insulin? </a:t>
            </a:r>
          </a:p>
          <a:p>
            <a:r>
              <a:rPr lang="en-US" dirty="0">
                <a:solidFill>
                  <a:srgbClr val="000000"/>
                </a:solidFill>
              </a:rPr>
              <a:t>Add SGLT-2 inhibitor?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a:t>
            </a:r>
            <a:r>
              <a:rPr lang="en-US" dirty="0" err="1">
                <a:solidFill>
                  <a:srgbClr val="000000"/>
                </a:solidFill>
              </a:rPr>
              <a:t>linagliptin</a:t>
            </a:r>
            <a:endParaRPr lang="en-US" dirty="0">
              <a:solidFill>
                <a:srgbClr val="000000"/>
              </a:solidFill>
            </a:endParaRP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85000" lnSpcReduction="20000"/>
          </a:bodyPr>
          <a:lstStyle/>
          <a:p>
            <a:r>
              <a:rPr lang="en-US" sz="2400" dirty="0"/>
              <a:t>When going from twice daily NPH to long-acting insulin, reduce dose by 20%</a:t>
            </a:r>
          </a:p>
          <a:p>
            <a:r>
              <a:rPr lang="en-US" sz="2400" dirty="0"/>
              <a:t>Switching Insulin glargine U100:</a:t>
            </a:r>
          </a:p>
          <a:p>
            <a:pPr lvl="1"/>
            <a:r>
              <a:rPr lang="en-US" sz="1800" dirty="0"/>
              <a:t> To glargine U300: 1:1, higher dose 10-18% may be needed</a:t>
            </a:r>
          </a:p>
          <a:p>
            <a:pPr lvl="1"/>
            <a:r>
              <a:rPr lang="en-US" sz="1800" dirty="0"/>
              <a:t>To </a:t>
            </a:r>
            <a:r>
              <a:rPr lang="en-US" sz="1800" dirty="0" err="1"/>
              <a:t>degludec</a:t>
            </a:r>
            <a:r>
              <a:rPr lang="en-US" sz="1800" dirty="0"/>
              <a:t>: 1:1 or consider 20% reduction</a:t>
            </a:r>
          </a:p>
          <a:p>
            <a:pPr lvl="1"/>
            <a:r>
              <a:rPr lang="en-US" sz="1800" dirty="0"/>
              <a:t>To NPH: 1:1 or consider 20% reduction</a:t>
            </a:r>
          </a:p>
          <a:p>
            <a:r>
              <a:rPr lang="en-US" sz="2400" dirty="0"/>
              <a:t>Switching Insulin </a:t>
            </a:r>
            <a:r>
              <a:rPr lang="en-US" sz="2400" dirty="0" err="1"/>
              <a:t>dedgludec</a:t>
            </a:r>
            <a:r>
              <a:rPr lang="en-US" sz="2400" dirty="0"/>
              <a:t> to other basal insulins:</a:t>
            </a:r>
          </a:p>
          <a:p>
            <a:pPr lvl="1"/>
            <a:r>
              <a:rPr lang="en-US" sz="1800" dirty="0"/>
              <a:t>Reduce all by 20%</a:t>
            </a:r>
          </a:p>
          <a:p>
            <a:r>
              <a:rPr lang="en-US" sz="2400" dirty="0"/>
              <a:t>Switching insulin glargine U300:</a:t>
            </a:r>
          </a:p>
          <a:p>
            <a:pPr lvl="1"/>
            <a:r>
              <a:rPr lang="en-US" sz="1800" dirty="0"/>
              <a:t>To insulin glargine U100, reduce dose by 20%</a:t>
            </a:r>
          </a:p>
          <a:p>
            <a:pPr lvl="1"/>
            <a:r>
              <a:rPr lang="en-US" sz="1800" dirty="0"/>
              <a:t>To </a:t>
            </a:r>
            <a:r>
              <a:rPr lang="en-US" sz="1800" dirty="0" err="1"/>
              <a:t>degludec</a:t>
            </a:r>
            <a:r>
              <a:rPr lang="en-US" sz="1800" dirty="0"/>
              <a:t>: 1:1 or consider 20% reduction</a:t>
            </a:r>
          </a:p>
          <a:p>
            <a:pPr lvl="1"/>
            <a:r>
              <a:rPr lang="en-US" sz="1800" dirty="0"/>
              <a:t>To NPH: reduce dose by 20%</a:t>
            </a:r>
          </a:p>
          <a:p>
            <a:r>
              <a:rPr lang="en-US" sz="2400" dirty="0"/>
              <a:t>Switching NPH to other insulins:</a:t>
            </a:r>
          </a:p>
          <a:p>
            <a:pPr lvl="1"/>
            <a:r>
              <a:rPr lang="en-US" sz="1800" dirty="0"/>
              <a:t>If twice daily, decrease dose by 20%</a:t>
            </a:r>
          </a:p>
          <a:p>
            <a:pPr lvl="1"/>
            <a:r>
              <a:rPr lang="en-US" sz="1800" dirty="0"/>
              <a:t>If once daily, 1:1 or consider 20% reduction </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a:xfrm>
            <a:off x="304800" y="6324600"/>
            <a:ext cx="6781800" cy="381000"/>
          </a:xfrm>
        </p:spPr>
        <p:txBody>
          <a:bodyPr>
            <a:normAutofit fontScale="92500" lnSpcReduction="20000"/>
          </a:bodyPr>
          <a:lstStyle/>
          <a:p>
            <a:r>
              <a:rPr lang="en-US" dirty="0"/>
              <a:t>Clinical Resource, How to Switch Insulin Products. Pharmacist’s Letter/Pharmacy Technician’s Letter/Prescriber Insights. January 2025. </a:t>
            </a:r>
          </a:p>
        </p:txBody>
      </p:sp>
    </p:spTree>
    <p:extLst>
      <p:ext uri="{BB962C8B-B14F-4D97-AF65-F5344CB8AC3E}">
        <p14:creationId xmlns:p14="http://schemas.microsoft.com/office/powerpoint/2010/main" val="22796328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20000"/>
          </a:bodyPr>
          <a:lstStyle/>
          <a:p>
            <a:pPr marL="0" indent="0">
              <a:buNone/>
            </a:pPr>
            <a:r>
              <a:rPr lang="en-US" dirty="0">
                <a:solidFill>
                  <a:srgbClr val="000000"/>
                </a:solidFill>
              </a:rPr>
              <a:t>Joan is taking insulin glargine 30 units twice daily. Her insurance formulary wants her to switch to insulin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Do not switch since her A1C is well-controlled and get a prior authorization to continue with insulin glargine</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Oval 3">
            <a:extLst>
              <a:ext uri="{FF2B5EF4-FFF2-40B4-BE49-F238E27FC236}">
                <a16:creationId xmlns:a16="http://schemas.microsoft.com/office/drawing/2014/main" id="{B416CEF8-E126-412C-B98E-82142C161244}"/>
              </a:ext>
            </a:extLst>
          </p:cNvPr>
          <p:cNvSpPr/>
          <p:nvPr/>
        </p:nvSpPr>
        <p:spPr>
          <a:xfrm>
            <a:off x="790575" y="6001578"/>
            <a:ext cx="5105400" cy="6858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301535" y="1266555"/>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inhaled insulin (</a:t>
            </a:r>
            <a:r>
              <a:rPr lang="en-US" dirty="0" err="1">
                <a:solidFill>
                  <a:srgbClr val="000000"/>
                </a:solidFill>
              </a:rPr>
              <a:t>Afrezza</a:t>
            </a:r>
            <a:r>
              <a:rPr lang="en-US" dirty="0">
                <a:solidFill>
                  <a:srgbClr val="000000"/>
                </a:solidFill>
              </a:rPr>
              <a:t>)</a:t>
            </a: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extLst>
              <p:ext uri="{D42A27DB-BD31-4B8C-83A1-F6EECF244321}">
                <p14:modId xmlns:p14="http://schemas.microsoft.com/office/powerpoint/2010/main" val="661021623"/>
              </p:ext>
            </p:extLst>
          </p:nvPr>
        </p:nvGraphicFramePr>
        <p:xfrm>
          <a:off x="2514600" y="3874993"/>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Oval 3">
            <a:extLst>
              <a:ext uri="{FF2B5EF4-FFF2-40B4-BE49-F238E27FC236}">
                <a16:creationId xmlns:a16="http://schemas.microsoft.com/office/drawing/2014/main" id="{57AD3094-8AD9-4C6D-A7E4-D3EA593FEE2C}"/>
              </a:ext>
            </a:extLst>
          </p:cNvPr>
          <p:cNvSpPr/>
          <p:nvPr/>
        </p:nvSpPr>
        <p:spPr>
          <a:xfrm>
            <a:off x="838200" y="4876800"/>
            <a:ext cx="2895600" cy="6096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Non-compliance</a:t>
            </a:r>
          </a:p>
          <a:p>
            <a:pPr marL="274320" lvl="1" indent="0">
              <a:buNone/>
            </a:pPr>
            <a:r>
              <a:rPr lang="en-US" sz="4000" dirty="0"/>
              <a:t>d. Legible writing</a:t>
            </a:r>
          </a:p>
          <a:p>
            <a:pPr marL="274320" lvl="1" indent="0">
              <a:buNone/>
            </a:pPr>
            <a:endParaRPr lang="en-US" dirty="0"/>
          </a:p>
        </p:txBody>
      </p:sp>
      <p:pic>
        <p:nvPicPr>
          <p:cNvPr id="5" name="Picture 4"/>
          <p:cNvPicPr>
            <a:picLocks noChangeAspect="1"/>
          </p:cNvPicPr>
          <p:nvPr/>
        </p:nvPicPr>
        <p:blipFill>
          <a:blip r:embed="rId3"/>
          <a:stretch>
            <a:fillRect/>
          </a:stretch>
        </p:blipFill>
        <p:spPr>
          <a:xfrm>
            <a:off x="6096002" y="2895602"/>
            <a:ext cx="1761897" cy="1743607"/>
          </a:xfrm>
          <a:prstGeom prst="rect">
            <a:avLst/>
          </a:prstGeom>
        </p:spPr>
      </p:pic>
      <p:sp>
        <p:nvSpPr>
          <p:cNvPr id="6" name="Flowchart: Terminator 5">
            <a:extLst>
              <a:ext uri="{FF2B5EF4-FFF2-40B4-BE49-F238E27FC236}">
                <a16:creationId xmlns:a16="http://schemas.microsoft.com/office/drawing/2014/main" id="{DA1EDF76-F8A9-4BFD-AF0E-0C177BD3248E}"/>
              </a:ext>
            </a:extLst>
          </p:cNvPr>
          <p:cNvSpPr/>
          <p:nvPr/>
        </p:nvSpPr>
        <p:spPr>
          <a:xfrm>
            <a:off x="397933" y="3276600"/>
            <a:ext cx="4174067" cy="728397"/>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solidFill>
                <a:srgbClr val="7030A0"/>
              </a:solidFill>
            </a:endParaRPr>
          </a:p>
        </p:txBody>
      </p:sp>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with Basal Bolus</a:t>
            </a:r>
          </a:p>
        </p:txBody>
      </p:sp>
      <p:sp>
        <p:nvSpPr>
          <p:cNvPr id="4" name="Text Placeholder 3"/>
          <p:cNvSpPr>
            <a:spLocks noGrp="1"/>
          </p:cNvSpPr>
          <p:nvPr>
            <p:ph sz="quarter" idx="1"/>
          </p:nvPr>
        </p:nvSpPr>
        <p:spPr/>
        <p:txBody>
          <a:bodyPr/>
          <a:lstStyle/>
          <a:p>
            <a:r>
              <a:rPr lang="en-US" dirty="0"/>
              <a:t>Optimize basal dose</a:t>
            </a:r>
          </a:p>
          <a:p>
            <a:pPr lvl="1"/>
            <a:r>
              <a:rPr lang="en-US" dirty="0"/>
              <a:t>Stay within 30mg/dL when not eating</a:t>
            </a:r>
          </a:p>
          <a:p>
            <a:pPr lvl="1"/>
            <a:r>
              <a:rPr lang="en-US" dirty="0"/>
              <a:t>Stay within 50mg/dL after a meal</a:t>
            </a:r>
          </a:p>
          <a:p>
            <a:pPr lvl="1"/>
            <a:endParaRPr lang="en-US" dirty="0"/>
          </a:p>
          <a:p>
            <a:endParaRPr lang="en-US" dirty="0"/>
          </a:p>
        </p:txBody>
      </p:sp>
      <p:graphicFrame>
        <p:nvGraphicFramePr>
          <p:cNvPr id="5" name="Diagram 4"/>
          <p:cNvGraphicFramePr/>
          <p:nvPr>
            <p:extLst>
              <p:ext uri="{D42A27DB-BD31-4B8C-83A1-F6EECF244321}">
                <p14:modId xmlns:p14="http://schemas.microsoft.com/office/powerpoint/2010/main" val="1895372676"/>
              </p:ext>
            </p:extLst>
          </p:nvPr>
        </p:nvGraphicFramePr>
        <p:xfrm>
          <a:off x="1524000" y="2350502"/>
          <a:ext cx="65532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 &amp; T2D)</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237675734"/>
              </p:ext>
            </p:extLst>
          </p:nvPr>
        </p:nvGraphicFramePr>
        <p:xfrm>
          <a:off x="459085" y="2597727"/>
          <a:ext cx="7770515" cy="1930399"/>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bedtime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803149" y="0"/>
            <a:ext cx="7537702" cy="6858000"/>
          </a:xfrm>
          <a:prstGeom prst="rect">
            <a:avLst/>
          </a:prstGeom>
        </p:spPr>
      </p:pic>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228600" y="1249535"/>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r>
              <a:rPr lang="en-US" dirty="0"/>
              <a:t>By 4-5 hours, glucose should return to pre-meal level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63220"/>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1800</a:t>
            </a:r>
          </a:p>
          <a:p>
            <a:pPr lvl="1"/>
            <a:r>
              <a:rPr lang="en-US" dirty="0"/>
              <a:t>1800/49=37</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466164" y="1371600"/>
            <a:ext cx="7839635" cy="228817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12</a:t>
            </a:r>
          </a:p>
        </p:txBody>
      </p:sp>
      <p:sp>
        <p:nvSpPr>
          <p:cNvPr id="3" name="Content Placeholder 2"/>
          <p:cNvSpPr>
            <a:spLocks noGrp="1"/>
          </p:cNvSpPr>
          <p:nvPr>
            <p:ph idx="1"/>
          </p:nvPr>
        </p:nvSpPr>
        <p:spPr>
          <a:xfrm>
            <a:off x="609600" y="1219200"/>
            <a:ext cx="7980218" cy="5410200"/>
          </a:xfrm>
        </p:spPr>
        <p:txBody>
          <a:bodyPr>
            <a:normAutofit/>
          </a:bodyPr>
          <a:lstStyle/>
          <a:p>
            <a:pPr marL="0" indent="0">
              <a:buNone/>
            </a:pPr>
            <a:r>
              <a:rPr lang="en-US" sz="2000" dirty="0"/>
              <a:t>Larry takes metformin 1000mg BID, insulin glargine 50 units once daily, </a:t>
            </a:r>
            <a:r>
              <a:rPr lang="en-US" sz="2000" dirty="0" err="1"/>
              <a:t>empagliflozin</a:t>
            </a:r>
            <a:r>
              <a:rPr lang="en-US" sz="2000" dirty="0"/>
              <a:t> 10mg daily. His A1C is 7.8%. He weighs 90kg. FBG averages 100mg/dL. 2 </a:t>
            </a:r>
            <a:r>
              <a:rPr lang="en-US" sz="2000" dirty="0" err="1"/>
              <a:t>hr</a:t>
            </a:r>
            <a:r>
              <a:rPr lang="en-US" sz="2000" dirty="0"/>
              <a:t> PP breakfast=190mg/dL, 2 </a:t>
            </a:r>
            <a:r>
              <a:rPr lang="en-US" sz="2000" dirty="0" err="1"/>
              <a:t>hr</a:t>
            </a:r>
            <a:r>
              <a:rPr lang="en-US" sz="2000" dirty="0"/>
              <a:t> PP lunch=210mg/dL, and 2 </a:t>
            </a:r>
            <a:r>
              <a:rPr lang="en-US" sz="2000" dirty="0" err="1"/>
              <a:t>hr</a:t>
            </a:r>
            <a:r>
              <a:rPr lang="en-US" sz="2000" dirty="0"/>
              <a:t> PP dinner is 240mg/dL. What is the best recommendation for an agent to add to the regimen to achieve A1C target? </a:t>
            </a:r>
          </a:p>
          <a:p>
            <a:pPr marL="0" indent="0">
              <a:buNone/>
            </a:pPr>
            <a:endParaRPr lang="en-US" sz="2000" dirty="0"/>
          </a:p>
          <a:p>
            <a:pPr marL="600081" lvl="1" indent="-257178">
              <a:buFont typeface="+mj-lt"/>
              <a:buAutoNum type="alphaUcPeriod"/>
            </a:pPr>
            <a:r>
              <a:rPr lang="en-US" sz="2000" dirty="0"/>
              <a:t>Initiate insulin </a:t>
            </a:r>
            <a:r>
              <a:rPr lang="en-US" sz="2000" dirty="0" err="1"/>
              <a:t>aspart</a:t>
            </a:r>
            <a:r>
              <a:rPr lang="en-US" sz="2000" dirty="0"/>
              <a:t> 5 units at dinner, decrease insulin glargine to 45 units daily </a:t>
            </a:r>
          </a:p>
          <a:p>
            <a:pPr marL="600081" lvl="1" indent="-257178">
              <a:buFont typeface="+mj-lt"/>
              <a:buAutoNum type="alphaUcPeriod"/>
            </a:pPr>
            <a:r>
              <a:rPr lang="en-US" sz="2000" dirty="0"/>
              <a:t>Initiate insulin </a:t>
            </a:r>
            <a:r>
              <a:rPr lang="en-US" sz="2000" dirty="0" err="1"/>
              <a:t>aspart</a:t>
            </a:r>
            <a:r>
              <a:rPr lang="en-US" sz="2000" dirty="0"/>
              <a:t> 5 units with all meals, decrease insulin glargine to 35 units daily </a:t>
            </a:r>
          </a:p>
          <a:p>
            <a:pPr marL="600081" lvl="1" indent="-257178">
              <a:buFont typeface="+mj-lt"/>
              <a:buAutoNum type="alphaUcPeriod"/>
            </a:pPr>
            <a:r>
              <a:rPr lang="en-US" sz="2000" dirty="0"/>
              <a:t>Initiate insulin </a:t>
            </a:r>
            <a:r>
              <a:rPr lang="en-US" sz="2000" dirty="0" err="1"/>
              <a:t>aspart</a:t>
            </a:r>
            <a:r>
              <a:rPr lang="en-US" sz="2000" dirty="0"/>
              <a:t> 5 units at dinner, continue insulin glargine 50 units daily </a:t>
            </a:r>
          </a:p>
          <a:p>
            <a:pPr marL="600081" lvl="1" indent="-257178">
              <a:buFont typeface="+mj-lt"/>
              <a:buAutoNum type="alphaUcPeriod"/>
            </a:pPr>
            <a:r>
              <a:rPr lang="en-US" sz="2000" dirty="0"/>
              <a:t>Initiate </a:t>
            </a:r>
            <a:r>
              <a:rPr lang="en-US" sz="2000" dirty="0" err="1"/>
              <a:t>tirzepatide</a:t>
            </a:r>
            <a:r>
              <a:rPr lang="en-US" sz="2000" dirty="0"/>
              <a:t> 2.5mg weekly, decrease insulin glargine to 45 units daily </a:t>
            </a:r>
            <a:endParaRPr lang="en-US" sz="1400" dirty="0"/>
          </a:p>
        </p:txBody>
      </p:sp>
      <p:sp>
        <p:nvSpPr>
          <p:cNvPr id="5" name="Text Placeholder 4"/>
          <p:cNvSpPr>
            <a:spLocks noGrp="1"/>
          </p:cNvSpPr>
          <p:nvPr>
            <p:ph type="body" sz="quarter" idx="10"/>
          </p:nvPr>
        </p:nvSpPr>
        <p:spPr/>
        <p:txBody>
          <a:bodyPr/>
          <a:lstStyle/>
          <a:p>
            <a:endParaRPr lang="en-US"/>
          </a:p>
        </p:txBody>
      </p:sp>
      <p:sp>
        <p:nvSpPr>
          <p:cNvPr id="6" name="Oval 5">
            <a:extLst>
              <a:ext uri="{FF2B5EF4-FFF2-40B4-BE49-F238E27FC236}">
                <a16:creationId xmlns:a16="http://schemas.microsoft.com/office/drawing/2014/main" id="{75B24382-287E-4A67-9027-890480E1F64D}"/>
              </a:ext>
            </a:extLst>
          </p:cNvPr>
          <p:cNvSpPr/>
          <p:nvPr/>
        </p:nvSpPr>
        <p:spPr>
          <a:xfrm>
            <a:off x="668482" y="5105400"/>
            <a:ext cx="7980218" cy="876300"/>
          </a:xfrm>
          <a:prstGeom prst="ellipse">
            <a:avLst/>
          </a:prstGeom>
          <a:noFill/>
          <a:ln w="38100">
            <a:solidFill>
              <a:srgbClr val="7030A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68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85000" lnSpcReduction="20000"/>
          </a:bodyPr>
          <a:lstStyle/>
          <a:p>
            <a:r>
              <a:rPr lang="en-US" dirty="0"/>
              <a:t>Many different types of insulin</a:t>
            </a:r>
          </a:p>
          <a:p>
            <a:r>
              <a:rPr lang="en-US" dirty="0"/>
              <a:t>Basal + bolus needed for T1DM</a:t>
            </a:r>
          </a:p>
          <a:p>
            <a:r>
              <a:rPr lang="en-US" dirty="0"/>
              <a:t>Weight based dosing and rules of 1700/1800 and 500/450 can be used to calculate correction factor and carb ratio</a:t>
            </a:r>
          </a:p>
          <a:p>
            <a:r>
              <a:rPr lang="en-US" dirty="0"/>
              <a:t>GLP1 agonist preferred 1</a:t>
            </a:r>
            <a:r>
              <a:rPr lang="en-US" baseline="30000" dirty="0"/>
              <a:t>st</a:t>
            </a:r>
            <a:r>
              <a:rPr lang="en-US" dirty="0"/>
              <a:t> injectable in T2D</a:t>
            </a:r>
          </a:p>
          <a:p>
            <a:r>
              <a:rPr lang="en-US" dirty="0"/>
              <a:t>Avoid </a:t>
            </a:r>
            <a:r>
              <a:rPr lang="en-US" dirty="0" err="1"/>
              <a:t>overbasalization</a:t>
            </a:r>
            <a:r>
              <a:rPr lang="en-US" dirty="0"/>
              <a:t>, if taking more than 0.5unit/kg/day or major bedtime/AM drop, think about GLP1 agonist +/- prandial insulin</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which injection site is insulin most rapidly absorbed?  </a:t>
            </a:r>
            <a:r>
              <a:rPr lang="en-US" sz="2200" dirty="0">
                <a:solidFill>
                  <a:schemeClr val="accent2">
                    <a:lumMod val="50000"/>
                  </a:schemeClr>
                </a:solidFill>
                <a:latin typeface="Arial" panose="020B0604020202020204" pitchFamily="34" charset="0"/>
                <a:cs typeface="Arial" panose="020B0604020202020204"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and Question Time</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sz="4000" dirty="0"/>
              <a:t>Energizing Ideas</a:t>
            </a:r>
          </a:p>
          <a:p>
            <a:pPr lvl="1"/>
            <a:r>
              <a:rPr lang="en-US" sz="3200" dirty="0"/>
              <a:t>Do some jumping jacks</a:t>
            </a:r>
          </a:p>
          <a:p>
            <a:pPr lvl="1"/>
            <a:r>
              <a:rPr lang="en-US" sz="3200" dirty="0"/>
              <a:t>Stretch and Breathe</a:t>
            </a:r>
            <a:endParaRPr lang="en-US" dirty="0"/>
          </a:p>
        </p:txBody>
      </p:sp>
      <p:pic>
        <p:nvPicPr>
          <p:cNvPr id="5" name="Picture 4" descr="Portrait of young woman blowing dandelion flower seeds">
            <a:extLst>
              <a:ext uri="{FF2B5EF4-FFF2-40B4-BE49-F238E27FC236}">
                <a16:creationId xmlns:a16="http://schemas.microsoft.com/office/drawing/2014/main" id="{EE05888F-B059-43F2-96C3-D03BB8B184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5154" y="1905000"/>
            <a:ext cx="4267200" cy="2844800"/>
          </a:xfrm>
          <a:prstGeom prst="rect">
            <a:avLst/>
          </a:prstGeom>
        </p:spPr>
      </p:pic>
    </p:spTree>
    <p:extLst>
      <p:ext uri="{BB962C8B-B14F-4D97-AF65-F5344CB8AC3E}">
        <p14:creationId xmlns:p14="http://schemas.microsoft.com/office/powerpoint/2010/main" val="197018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945"/>
  <p:tag name="TIMELINE" val="32.9"/>
  <p:tag name="ELAPSEDTIME" val="85.5"/>
  <p:tag name="ANNOTATION_TYPE_1" val="2"/>
  <p:tag name="ANNOTATION_START_1" val="29.4"/>
  <p:tag name="ANNOTATION_END_1" val="29.4"/>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9.4"/>
  <p:tag name="ANNOTATION_END_2" val="36.7"/>
  <p:tag name="ANNOTATION_TOP_2" val="173.9"/>
  <p:tag name="ANNOTATION_LEFT_2" val="40.8"/>
  <p:tag name="ANNOTATION_WIDTH_2" val="501.1"/>
  <p:tag name="ANNOTATION_HEIGHT_2" val="4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7"/>
  <p:tag name="ANNOTATION_END_3" val="36.7"/>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6.7"/>
  <p:tag name="ANNOTATION_END_4" val="64.6"/>
  <p:tag name="ANNOTATION_TOP_4" val="224.7"/>
  <p:tag name="ANNOTATION_LEFT_4" val="52.7"/>
  <p:tag name="ANNOTATION_WIDTH_4" val="483.1"/>
  <p:tag name="ANNOTATION_HEIGHT_4" val="98.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4.6"/>
  <p:tag name="ANNOTATION_END_5" val="64.6"/>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4.6"/>
  <p:tag name="ANNOTATION_TOP_6" val="320.9"/>
  <p:tag name="ANNOTATION_LEFT_6" val="37.2"/>
  <p:tag name="ANNOTATION_WIDTH_6" val="487.9"/>
  <p:tag name="ANNOTATION_HEIGHT_6" val="6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45.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19382</TotalTime>
  <Words>11053</Words>
  <Application>Microsoft Office PowerPoint</Application>
  <PresentationFormat>On-screen Show (4:3)</PresentationFormat>
  <Paragraphs>1512</Paragraphs>
  <Slides>179</Slides>
  <Notes>92</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179</vt:i4>
      </vt:variant>
    </vt:vector>
  </HeadingPairs>
  <TitlesOfParts>
    <vt:vector size="199" baseType="lpstr">
      <vt:lpstr>STXinwei</vt:lpstr>
      <vt:lpstr>Aptos</vt:lpstr>
      <vt:lpstr>Arial</vt:lpstr>
      <vt:lpstr>Arial Black</vt:lpstr>
      <vt:lpstr>BlinkMacSystemFont</vt:lpstr>
      <vt:lpstr>Calibri</vt:lpstr>
      <vt:lpstr>Gill Sans MT</vt:lpstr>
      <vt:lpstr>Helvetica Neue</vt:lpstr>
      <vt:lpstr>HP Simplified Hans</vt:lpstr>
      <vt:lpstr>Rubik</vt:lpstr>
      <vt:lpstr>Tahoma</vt:lpstr>
      <vt:lpstr>Tenorite</vt:lpstr>
      <vt:lpstr>Times</vt:lpstr>
      <vt:lpstr>Times New Roman</vt:lpstr>
      <vt:lpstr>Wingdings</vt:lpstr>
      <vt:lpstr>Wingdings 3</vt:lpstr>
      <vt:lpstr>YahooSans VF</vt:lpstr>
      <vt:lpstr>ヒラギノ角ゴ Pro W3</vt:lpstr>
      <vt:lpstr>1_Origin</vt:lpstr>
      <vt:lpstr>2_Origin</vt:lpstr>
      <vt:lpstr>DiabetesEd Training Seminar 2025 – Day 2  </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 &amp; Biosimilars</vt:lpstr>
      <vt:lpstr>Generic Insulins</vt:lpstr>
      <vt:lpstr>Which Insulin is Interchangeable with Lantus (Insulin glargine U100)? Poll 1</vt:lpstr>
      <vt:lpstr>Insulin Injection Sites</vt:lpstr>
      <vt:lpstr>Insulin Key Counseling Points</vt:lpstr>
      <vt:lpstr>Priming insulin </vt:lpstr>
      <vt:lpstr>Storage Options</vt:lpstr>
      <vt:lpstr>Insulin Storage and Expiration Cheat Sheet Available</vt:lpstr>
      <vt:lpstr>Side Effects of Insulin</vt:lpstr>
      <vt:lpstr>Sharps Disposal: Product and Info</vt:lpstr>
      <vt:lpstr>Polling Question 2 </vt:lpstr>
      <vt:lpstr>How to Dose Insulin</vt:lpstr>
      <vt:lpstr>Type 1 Diabetes (T1D)</vt:lpstr>
      <vt:lpstr>How to Dose Insulin? T1D </vt:lpstr>
      <vt:lpstr>Choice of Basal Insulin</vt:lpstr>
      <vt:lpstr>Weekly Insulins </vt:lpstr>
      <vt:lpstr>Weekly Insulins vs Standard Insulins</vt:lpstr>
      <vt:lpstr>Glargine vs. Icodec in T2D</vt:lpstr>
      <vt:lpstr>Degludec vs. Efsitora in T2D</vt:lpstr>
      <vt:lpstr>Choice of Bolus Insulin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3 </vt:lpstr>
      <vt:lpstr>Answer and Explanation</vt:lpstr>
      <vt:lpstr>Correction Scale 1  Rapid/Fast Acting Insulin  (1 unit:50 mg/dl&gt;150)</vt:lpstr>
      <vt:lpstr>Correction Scale 2 Rapid/Fast Acting Insulin  (2 units:50 mg/dl&gt;150)</vt:lpstr>
      <vt:lpstr>Poll Question 4  </vt:lpstr>
      <vt:lpstr>Inhaled Insulin  </vt:lpstr>
      <vt:lpstr>Inhaled Insulin </vt:lpstr>
      <vt:lpstr>Inhaled Insulin Storage</vt:lpstr>
      <vt:lpstr>Inhaled Insulin Dosing and Counseling</vt:lpstr>
      <vt:lpstr>Bolus Insulin Timing</vt:lpstr>
      <vt:lpstr>Poll Question 5</vt:lpstr>
      <vt:lpstr>U500 Insulin</vt:lpstr>
      <vt:lpstr>More than 200 units a day?</vt:lpstr>
      <vt:lpstr>Switching to u500 insulin</vt:lpstr>
      <vt:lpstr>U500 example </vt:lpstr>
      <vt:lpstr>Barriers to Insulin Use</vt:lpstr>
      <vt:lpstr>Poll Question 6</vt:lpstr>
      <vt:lpstr>Psychological Insulin Resistance (PIR)</vt:lpstr>
      <vt:lpstr>Needle Size often a Barrier: Size Matters</vt:lpstr>
      <vt:lpstr>Question Time</vt:lpstr>
      <vt:lpstr>How To’s of Adding Insulin in Type 2 DM</vt:lpstr>
      <vt:lpstr>Intensifying Injectable Therapy – Type 2</vt:lpstr>
      <vt:lpstr>Overbasalization -2025 Update</vt:lpstr>
      <vt:lpstr> Figure 9.4 ADA Insulin Algorithm</vt:lpstr>
      <vt:lpstr>Figure 9.4—Continued</vt:lpstr>
      <vt:lpstr>Intensifying Injectable Footnotes 9.2</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with Basal Bolus</vt:lpstr>
      <vt:lpstr>Adjusting Insulin doses in a Basal/Bolus regimen (T1D &amp; T2D)</vt:lpstr>
      <vt:lpstr>                               </vt:lpstr>
      <vt:lpstr>Meal Time Data Review</vt:lpstr>
      <vt:lpstr>Bolus Pattern Management</vt:lpstr>
      <vt:lpstr>Checking the Sensitivity</vt:lpstr>
      <vt:lpstr>Checking the Carb Ratio</vt:lpstr>
      <vt:lpstr>Basal Insulin Review </vt:lpstr>
      <vt:lpstr>Case Study: Larry  Poll Question 12</vt:lpstr>
      <vt:lpstr>Summary</vt:lpstr>
      <vt:lpstr>Diabetes Bingo “DiaBingo” Shout out Right Answer</vt:lpstr>
      <vt:lpstr>DiaBingo - I</vt:lpstr>
      <vt:lpstr>Break and Question Time</vt:lpstr>
      <vt:lpstr>Diabetes Interview – From Head to Toe &amp; Microvascular Risk</vt:lpstr>
      <vt:lpstr>Objectives</vt:lpstr>
      <vt:lpstr>4. Comprehensive Medical Evaluation and Assessment of Comorbidities</vt:lpstr>
      <vt:lpstr>Communication Goals</vt:lpstr>
      <vt:lpstr>Communication Strategies</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Tobacco, Electronic Cigarettes, Alcohol, and Cannabis</vt:lpstr>
      <vt:lpstr>EV asks why the weight gain?</vt:lpstr>
      <vt:lpstr>Poll question 9</vt:lpstr>
      <vt:lpstr>Thyroid Disease and Diabetes</vt:lpstr>
      <vt:lpstr>Thyroid &amp; TSH* Levels</vt:lpstr>
      <vt:lpstr>PowerPoint Presentation</vt:lpstr>
      <vt:lpstr>Collaborative Action Plan</vt:lpstr>
      <vt:lpstr>PowerPoint Presentation</vt:lpstr>
      <vt:lpstr>Metabolic Associated Steatohepatitis</vt:lpstr>
      <vt:lpstr>Liver Disease &amp; Steatohepatitis</vt:lpstr>
      <vt:lpstr>Natural History of NAFLD to NASH</vt:lpstr>
      <vt:lpstr>Symptoms of Steatosis</vt:lpstr>
      <vt:lpstr>Screening for NASH – FIB-4</vt:lpstr>
      <vt:lpstr>No More NAFLD</vt:lpstr>
      <vt:lpstr>Finding Liver Disease</vt:lpstr>
      <vt:lpstr>Other Treatments for MASLD &amp; MASH</vt:lpstr>
      <vt:lpstr>Actions To Decrease Steatosis</vt:lpstr>
      <vt:lpstr>PowerPoint Presentation</vt:lpstr>
      <vt:lpstr>Higher Fracture Risk</vt:lpstr>
      <vt:lpstr>Bone Mineral Density Testing</vt:lpstr>
      <vt:lpstr>Sensory Impairment</vt:lpstr>
      <vt:lpstr>Cognitive Impairment</vt:lpstr>
      <vt:lpstr>Dental, Eye, and Nerve Care</vt:lpstr>
      <vt:lpstr>Poll Question 10</vt:lpstr>
      <vt:lpstr>Periodontal Disease</vt:lpstr>
      <vt:lpstr>Gingivitis</vt:lpstr>
      <vt:lpstr>Mild to Severe Periodontitis</vt:lpstr>
      <vt:lpstr>Periodontal disease and Heart Disease</vt:lpstr>
      <vt:lpstr>Keeping Oral Healthy</vt:lpstr>
      <vt:lpstr>Movement Break – Before Microdisease</vt:lpstr>
      <vt:lpstr>Retinopathy Changes How We See</vt:lpstr>
      <vt:lpstr>Non - Proliferative to Proliferative Diabetic Retinopathy</vt:lpstr>
      <vt:lpstr>Quick Question 15 </vt:lpstr>
      <vt:lpstr>12. Microvascular Complications - Eyes</vt:lpstr>
      <vt:lpstr>Retinopathy Prevention</vt:lpstr>
      <vt:lpstr>Collaborative Action Plan and F/U</vt:lpstr>
      <vt:lpstr>Moving on to the Lower Half</vt:lpstr>
      <vt:lpstr>Diabetes and Amputations</vt:lpstr>
      <vt:lpstr>Poll Question 11</vt:lpstr>
      <vt:lpstr>Lower Extremities</vt:lpstr>
      <vt:lpstr>12. Microvascular Complications Nerves</vt:lpstr>
      <vt:lpstr>Testing for Small and Large Nerve Fiber Loss</vt:lpstr>
      <vt:lpstr>Consider Other Causes of Neuropathy</vt:lpstr>
      <vt:lpstr>Skin Biopsy to Assess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Feet Deserve Special Care</vt:lpstr>
      <vt:lpstr>Medicare and Custom Shoes</vt:lpstr>
      <vt:lpstr>“DAN” Diabetic Autonomic Neuropathy  </vt:lpstr>
      <vt:lpstr>Sexual Functions as We Age</vt:lpstr>
      <vt:lpstr>Erectile Dysfunction </vt:lpstr>
      <vt:lpstr>Assess Sexual Health</vt:lpstr>
      <vt:lpstr>Low Testosterone</vt:lpstr>
      <vt:lpstr>Asking about sexual health</vt:lpstr>
      <vt:lpstr>Assess Sexual Health</vt:lpstr>
      <vt:lpstr>Improving Sex Life  </vt:lpstr>
      <vt:lpstr>EV is feeling Empowered</vt:lpstr>
      <vt:lpstr>The ABC’s of Diabetes Management</vt:lpstr>
      <vt:lpstr>Questions and Lunch </vt:lpstr>
      <vt:lpstr>For exam, be familiar with content on Cheat Sheets</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664</cp:revision>
  <cp:lastPrinted>2011-05-24T01:20:26Z</cp:lastPrinted>
  <dcterms:created xsi:type="dcterms:W3CDTF">2003-08-14T00:43:49Z</dcterms:created>
  <dcterms:modified xsi:type="dcterms:W3CDTF">2025-07-04T18:10:23Z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